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62" r:id="rId5"/>
    <p:sldId id="263" r:id="rId6"/>
    <p:sldId id="264" r:id="rId7"/>
    <p:sldId id="268" r:id="rId8"/>
    <p:sldId id="269" r:id="rId9"/>
    <p:sldId id="270" r:id="rId10"/>
    <p:sldId id="271" r:id="rId11"/>
    <p:sldId id="272" r:id="rId12"/>
    <p:sldId id="276" r:id="rId13"/>
    <p:sldId id="273" r:id="rId14"/>
    <p:sldId id="274" r:id="rId15"/>
    <p:sldId id="275" r:id="rId16"/>
  </p:sldIdLst>
  <p:sldSz cx="9144000" cy="6858000" type="screen4x3"/>
  <p:notesSz cx="67691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4660"/>
  </p:normalViewPr>
  <p:slideViewPr>
    <p:cSldViewPr>
      <p:cViewPr varScale="1">
        <p:scale>
          <a:sx n="85" d="100"/>
          <a:sy n="85" d="100"/>
        </p:scale>
        <p:origin x="768" y="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34257" y="0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B9A274-D9F2-474C-A6C6-44239E3C4B5D}" type="datetimeFigureOut">
              <a:rPr lang="en-US" smtClean="0"/>
              <a:pPr/>
              <a:t>5/12/2016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80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910" y="4705350"/>
            <a:ext cx="541528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34257" y="9408981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33AB8-3FDC-4CA4-9856-70A2498EFA9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25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EACC-761C-4B27-A696-B8C19CD4D3C6}" type="datetime1">
              <a:rPr lang="en-US" smtClean="0"/>
              <a:pPr/>
              <a:t>5/12/2016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5DAEBF6-AD16-49FB-8B59-89833C76616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477E7-5770-48DE-BB40-2AB1476F98D1}" type="datetime1">
              <a:rPr lang="en-US" smtClean="0"/>
              <a:pPr/>
              <a:t>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AEBF6-AD16-49FB-8B59-89833C76616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5DAEBF6-AD16-49FB-8B59-89833C76616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5D24-1BC3-4944-B0A5-FAE1489014EE}" type="datetime1">
              <a:rPr lang="en-US" smtClean="0"/>
              <a:pPr/>
              <a:t>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135B-B565-4BE2-ACD8-7AD2DDE2A9BB}" type="datetime1">
              <a:rPr lang="en-US" smtClean="0"/>
              <a:pPr/>
              <a:t>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5DAEBF6-AD16-49FB-8B59-89833C76616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CD8F1-2E18-4B17-B9BA-80182323A648}" type="datetime1">
              <a:rPr lang="en-US" smtClean="0"/>
              <a:pPr/>
              <a:t>5/12/2016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5DAEBF6-AD16-49FB-8B59-89833C76616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C254092-5CB1-40B0-A76D-051DBE808208}" type="datetime1">
              <a:rPr lang="en-US" smtClean="0"/>
              <a:pPr/>
              <a:t>5/12/2016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AEBF6-AD16-49FB-8B59-89833C76616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E4832-86EF-4CD7-9FBE-DA9B7B90B723}" type="datetime1">
              <a:rPr lang="en-US" smtClean="0"/>
              <a:pPr/>
              <a:t>5/12/2016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5DAEBF6-AD16-49FB-8B59-89833C76616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EFFD-A6C3-4AD8-AB59-73C6A82717B7}" type="datetime1">
              <a:rPr lang="en-US" smtClean="0"/>
              <a:pPr/>
              <a:t>5/12/2016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5DAEBF6-AD16-49FB-8B59-89833C76616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F43C-7E3F-4242-94F1-CE1441AA9EE0}" type="datetime1">
              <a:rPr lang="en-US" smtClean="0"/>
              <a:pPr/>
              <a:t>5/12/2016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DAEBF6-AD16-49FB-8B59-89833C76616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5DAEBF6-AD16-49FB-8B59-89833C76616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CCEF-BE5A-421A-B6EF-C1E721AEE1B6}" type="datetime1">
              <a:rPr lang="en-US" smtClean="0"/>
              <a:pPr/>
              <a:t>5/12/2016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5DAEBF6-AD16-49FB-8B59-89833C76616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7EEAEBD-BAB8-481B-B7CC-1AE82FF114FC}" type="datetime1">
              <a:rPr lang="en-US" smtClean="0"/>
              <a:pPr/>
              <a:t>5/12/2016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A9B0F36-A01F-4DF9-AFF2-2C5432069CE2}" type="datetime1">
              <a:rPr lang="en-US" smtClean="0"/>
              <a:pPr/>
              <a:t>5/12/2016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5DAEBF6-AD16-49FB-8B59-89833C76616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1928802"/>
            <a:ext cx="6400800" cy="3786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Public finance in the republic of Moldova</a:t>
            </a:r>
            <a:r>
              <a:rPr lang="en-US" dirty="0" smtClean="0"/>
              <a:t>:</a:t>
            </a:r>
          </a:p>
          <a:p>
            <a:r>
              <a:rPr lang="en-US" dirty="0" smtClean="0"/>
              <a:t>Reforms and the development strategy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sz="2000" dirty="0" smtClean="0"/>
          </a:p>
          <a:p>
            <a:r>
              <a:rPr lang="en-US" dirty="0" smtClean="0"/>
              <a:t>Plenary session of the treasury community of practice</a:t>
            </a:r>
          </a:p>
          <a:p>
            <a:r>
              <a:rPr lang="en-US" dirty="0" smtClean="0"/>
              <a:t>June 1-3, 2015, Kishinev, Moldova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714511"/>
          </a:xfrm>
        </p:spPr>
        <p:txBody>
          <a:bodyPr>
            <a:normAutofit/>
          </a:bodyPr>
          <a:lstStyle/>
          <a:p>
            <a:r>
              <a:rPr lang="en-US" sz="1600" dirty="0" smtClean="0"/>
              <a:t>PUBLIC EXPENDITURE MANAGEMENT PEER ASSISTED LEARNING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Ministry of Finance of the Republic of Moldova</a:t>
            </a:r>
            <a:br>
              <a:rPr lang="en-US" sz="1800" dirty="0" smtClean="0"/>
            </a:br>
            <a:r>
              <a:rPr lang="en-US" sz="1800" dirty="0" smtClean="0"/>
              <a:t>General Directorate of the State Treasury</a:t>
            </a:r>
            <a:br>
              <a:rPr lang="en-US" sz="1800" dirty="0" smtClean="0"/>
            </a:b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AEBF6-AD16-49FB-8B59-89833C766168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Strategy for Public Finance Management Development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AEBF6-AD16-49FB-8B59-89833C76616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dirty="0" smtClean="0"/>
              <a:t>   3. Accounting and reporting in the budget </a:t>
            </a:r>
            <a:r>
              <a:rPr lang="en-US" sz="2400" dirty="0" smtClean="0"/>
              <a:t>system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1800" u="sng" dirty="0" smtClean="0"/>
              <a:t>Expected results</a:t>
            </a:r>
            <a:r>
              <a:rPr lang="en-US" sz="1800" dirty="0" smtClean="0"/>
              <a:t>:</a:t>
            </a:r>
          </a:p>
          <a:p>
            <a:pPr>
              <a:buFontTx/>
              <a:buChar char="-"/>
            </a:pPr>
            <a:r>
              <a:rPr lang="en-US" sz="1800" dirty="0" smtClean="0"/>
              <a:t>Consistency of the Chart of Accounts and the Budget Classification</a:t>
            </a:r>
          </a:p>
          <a:p>
            <a:pPr>
              <a:buFontTx/>
              <a:buChar char="-"/>
            </a:pPr>
            <a:r>
              <a:rPr lang="en-US" sz="1800" dirty="0" smtClean="0"/>
              <a:t>Regulatory and coverage of reports on budget execution</a:t>
            </a:r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en-US" sz="1800" u="sng" dirty="0" smtClean="0"/>
              <a:t>Measures</a:t>
            </a:r>
            <a:r>
              <a:rPr lang="en-US" sz="1800" dirty="0" smtClean="0"/>
              <a:t>:</a:t>
            </a:r>
          </a:p>
          <a:p>
            <a:pPr>
              <a:buFontTx/>
              <a:buChar char="-"/>
            </a:pPr>
            <a:r>
              <a:rPr lang="en-US" sz="1800" dirty="0" smtClean="0"/>
              <a:t>Development and implementation of the single Chart of Accounts in accordance with the GFS standards </a:t>
            </a:r>
            <a:r>
              <a:rPr lang="en-US" sz="1800" dirty="0" smtClean="0"/>
              <a:t>2001 </a:t>
            </a:r>
          </a:p>
          <a:p>
            <a:pPr>
              <a:buFontTx/>
              <a:buChar char="-"/>
            </a:pPr>
            <a:r>
              <a:rPr lang="en-US" sz="1800" dirty="0" smtClean="0"/>
              <a:t>Changing the structure of reports on budget execution</a:t>
            </a:r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en-US" sz="1800" u="sng" dirty="0" smtClean="0"/>
              <a:t>Achievements:</a:t>
            </a:r>
          </a:p>
          <a:p>
            <a:pPr algn="just">
              <a:buNone/>
            </a:pPr>
            <a:r>
              <a:rPr lang="en-US" sz="1800" dirty="0" smtClean="0"/>
              <a:t>	Chart of Accounts in the budget sector and Methodological Norms for Accounting and Financial Reporting in the Budget Sector (MF Order # 216, of December 28, 2015).</a:t>
            </a:r>
          </a:p>
          <a:p>
            <a:pPr algn="just">
              <a:buNone/>
            </a:pPr>
            <a:r>
              <a:rPr lang="en-US" sz="1800" dirty="0" smtClean="0"/>
              <a:t>	</a:t>
            </a:r>
            <a:r>
              <a:rPr lang="en-US" sz="1800" u="sng" dirty="0" smtClean="0"/>
              <a:t> Task for the future:</a:t>
            </a: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	consolidation of responsibility of central governing bodies by means of delegating direct reporting to the Parliament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Strategy for Public Finance Management Development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AEBF6-AD16-49FB-8B59-89833C76616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85720" y="1285860"/>
            <a:ext cx="8503920" cy="52149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	     </a:t>
            </a:r>
            <a:r>
              <a:rPr lang="en-US" sz="2600" dirty="0" smtClean="0"/>
              <a:t>4. Accounting and financial reporting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1800" u="sng" dirty="0" smtClean="0"/>
              <a:t>Expected results</a:t>
            </a:r>
            <a:r>
              <a:rPr lang="en-US" sz="1800" dirty="0" smtClean="0"/>
              <a:t>: </a:t>
            </a:r>
          </a:p>
          <a:p>
            <a:pPr>
              <a:buFontTx/>
              <a:buChar char="-"/>
            </a:pPr>
            <a:r>
              <a:rPr lang="en-US" sz="1800" dirty="0" smtClean="0"/>
              <a:t>Clearly defined national </a:t>
            </a:r>
            <a:r>
              <a:rPr lang="en-US" sz="1800" dirty="0" smtClean="0"/>
              <a:t>accounting procedures</a:t>
            </a:r>
            <a:endParaRPr lang="en-US" sz="1800" dirty="0" smtClean="0"/>
          </a:p>
          <a:p>
            <a:pPr>
              <a:buFontTx/>
              <a:buChar char="-"/>
            </a:pPr>
            <a:r>
              <a:rPr lang="en-US" sz="1800" dirty="0" smtClean="0"/>
              <a:t>Application of the single Chart of Accounts that is integrated with the economic classification for planning, execution and </a:t>
            </a:r>
            <a:r>
              <a:rPr lang="en-US" sz="1800" dirty="0" smtClean="0"/>
              <a:t>reporting purposes</a:t>
            </a:r>
            <a:endParaRPr lang="en-US" sz="1800" dirty="0" smtClean="0"/>
          </a:p>
          <a:p>
            <a:pPr>
              <a:buFontTx/>
              <a:buChar char="-"/>
            </a:pPr>
            <a:r>
              <a:rPr lang="en-US" sz="1800" dirty="0" smtClean="0"/>
              <a:t>Completeness and regularity of financial statement submission</a:t>
            </a:r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en-US" sz="1800" u="sng" dirty="0" smtClean="0"/>
              <a:t>Measures</a:t>
            </a:r>
            <a:r>
              <a:rPr lang="en-US" sz="1800" dirty="0" smtClean="0"/>
              <a:t>:</a:t>
            </a:r>
          </a:p>
          <a:p>
            <a:pPr>
              <a:buFontTx/>
              <a:buChar char="-"/>
            </a:pPr>
            <a:r>
              <a:rPr lang="en-US" sz="1800" dirty="0" smtClean="0"/>
              <a:t>Implementation of the Chart of Accounts in PFMIS and methodological norms </a:t>
            </a:r>
            <a:r>
              <a:rPr lang="en-US" sz="1800" dirty="0" smtClean="0"/>
              <a:t>on its application</a:t>
            </a:r>
            <a:endParaRPr lang="en-US" sz="1800" dirty="0" smtClean="0"/>
          </a:p>
          <a:p>
            <a:pPr>
              <a:buFontTx/>
              <a:buChar char="-"/>
            </a:pPr>
            <a:r>
              <a:rPr lang="en-US" sz="1800" dirty="0" smtClean="0"/>
              <a:t>Integration of the </a:t>
            </a:r>
            <a:r>
              <a:rPr lang="en-US" sz="1800" dirty="0" smtClean="0"/>
              <a:t>system of maintenance of accounting in budgetary entities into </a:t>
            </a:r>
            <a:r>
              <a:rPr lang="en-US" sz="1800" dirty="0" smtClean="0"/>
              <a:t>PFMIS</a:t>
            </a:r>
          </a:p>
          <a:p>
            <a:pPr>
              <a:buFontTx/>
              <a:buChar char="-"/>
            </a:pPr>
            <a:r>
              <a:rPr lang="en-US" sz="1800" dirty="0" smtClean="0"/>
              <a:t>Elaboration and implementation of accounting standards for the public sector</a:t>
            </a:r>
          </a:p>
          <a:p>
            <a:pPr>
              <a:buNone/>
            </a:pPr>
            <a:r>
              <a:rPr lang="en-US" sz="1800" dirty="0" smtClean="0"/>
              <a:t>	 	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Strategy for Public Finance Management Development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AEBF6-AD16-49FB-8B59-89833C76616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sz="2400" u="sng" dirty="0" smtClean="0"/>
              <a:t> </a:t>
            </a:r>
            <a:r>
              <a:rPr lang="en-US" sz="2200" u="sng" dirty="0" smtClean="0"/>
              <a:t>Achievements:</a:t>
            </a:r>
          </a:p>
          <a:p>
            <a:pPr algn="just">
              <a:buNone/>
            </a:pPr>
            <a:r>
              <a:rPr lang="en-US" sz="2200" dirty="0" smtClean="0"/>
              <a:t>	- application of the new Chart of Accounts in the </a:t>
            </a:r>
            <a:r>
              <a:rPr lang="en-US" sz="2200" dirty="0" smtClean="0"/>
              <a:t>budget sector</a:t>
            </a:r>
            <a:endParaRPr lang="en-US" sz="2200" dirty="0" smtClean="0"/>
          </a:p>
          <a:p>
            <a:pPr algn="just">
              <a:buNone/>
            </a:pPr>
            <a:r>
              <a:rPr lang="en-US" sz="2200" dirty="0" smtClean="0"/>
              <a:t>	- </a:t>
            </a:r>
            <a:r>
              <a:rPr lang="en-US" sz="2200" dirty="0" smtClean="0"/>
              <a:t>bringing systems of accounting of budget entities into compliance with the new Chart of Accounts</a:t>
            </a:r>
            <a:endParaRPr lang="en-US" sz="2200" dirty="0" smtClean="0"/>
          </a:p>
          <a:p>
            <a:pPr algn="just">
              <a:buNone/>
            </a:pPr>
            <a:r>
              <a:rPr lang="en-US" sz="2200" dirty="0" smtClean="0"/>
              <a:t>	- establishment of a Board for </a:t>
            </a:r>
            <a:r>
              <a:rPr lang="en-US" sz="2200" dirty="0" smtClean="0"/>
              <a:t>development and implementation of accounting standards for the public sector in accordance with international standards</a:t>
            </a:r>
            <a:endParaRPr lang="en-US" sz="2200" dirty="0" smtClean="0"/>
          </a:p>
          <a:p>
            <a:pPr algn="just">
              <a:buNone/>
            </a:pPr>
            <a:r>
              <a:rPr lang="en-US" sz="2200" dirty="0" smtClean="0"/>
              <a:t>	</a:t>
            </a:r>
            <a:r>
              <a:rPr lang="en-US" sz="2200" u="sng" dirty="0" smtClean="0"/>
              <a:t> Tasks for the future:</a:t>
            </a:r>
          </a:p>
          <a:p>
            <a:pPr algn="just">
              <a:buNone/>
            </a:pPr>
            <a:r>
              <a:rPr lang="en-US" sz="2200" dirty="0" smtClean="0"/>
              <a:t>	- </a:t>
            </a:r>
            <a:r>
              <a:rPr lang="en-US" sz="2200" dirty="0"/>
              <a:t>Integration of the system of maintenance of accounting in budgetary entities into </a:t>
            </a:r>
            <a:r>
              <a:rPr lang="en-US" sz="2200" dirty="0" smtClean="0"/>
              <a:t>PFMIS</a:t>
            </a:r>
            <a:endParaRPr lang="en-US" sz="2200" dirty="0" smtClean="0"/>
          </a:p>
          <a:p>
            <a:pPr algn="just">
              <a:buNone/>
            </a:pPr>
            <a:r>
              <a:rPr lang="en-US" sz="2200" dirty="0" smtClean="0"/>
              <a:t>	- creation of the Concept and Action Plan for development and implementation of accounting standards for the public sector in accordance with international standards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Strategy for Public Finance Management Development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AEBF6-AD16-49FB-8B59-89833C766168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400" u="sng" dirty="0" smtClean="0">
                <a:latin typeface="+mj-lt"/>
              </a:rPr>
              <a:t> </a:t>
            </a:r>
            <a:r>
              <a:rPr lang="en-US" sz="2400" u="sng" dirty="0" smtClean="0">
                <a:latin typeface="+mj-lt"/>
              </a:rPr>
              <a:t>Financial management information system</a:t>
            </a:r>
            <a:endParaRPr lang="en-US" sz="2400" u="sng" dirty="0" smtClean="0">
              <a:latin typeface="+mj-lt"/>
            </a:endParaRPr>
          </a:p>
          <a:p>
            <a:pPr>
              <a:buNone/>
            </a:pPr>
            <a:r>
              <a:rPr lang="en-US" sz="2400" dirty="0" smtClean="0">
                <a:latin typeface="+mj-lt"/>
              </a:rPr>
              <a:t>				</a:t>
            </a:r>
            <a:r>
              <a:rPr lang="en-US" sz="1800" dirty="0" smtClean="0">
                <a:latin typeface="+mj-lt"/>
              </a:rPr>
              <a:t>(Component 7)</a:t>
            </a:r>
          </a:p>
          <a:p>
            <a:pPr>
              <a:buNone/>
            </a:pPr>
            <a:r>
              <a:rPr lang="en-US" sz="2000" dirty="0" smtClean="0">
                <a:latin typeface="+mj-lt"/>
              </a:rPr>
              <a:t>			          Expected results:</a:t>
            </a:r>
          </a:p>
          <a:p>
            <a:pPr>
              <a:buNone/>
            </a:pPr>
            <a:r>
              <a:rPr lang="en-US" sz="2000" dirty="0" smtClean="0">
                <a:latin typeface="+mj-lt"/>
              </a:rPr>
              <a:t>	</a:t>
            </a:r>
            <a:r>
              <a:rPr lang="en-US" sz="2000" dirty="0" smtClean="0">
                <a:latin typeface="+mj-lt"/>
                <a:cs typeface="Times New Roman"/>
              </a:rPr>
              <a:t>● </a:t>
            </a:r>
            <a:r>
              <a:rPr lang="en-US" sz="2000" dirty="0" smtClean="0">
                <a:latin typeface="+mj-lt"/>
              </a:rPr>
              <a:t>an integrated system capable of progressive modernization for the purpose of adapting to future needs</a:t>
            </a:r>
          </a:p>
          <a:p>
            <a:pPr>
              <a:buNone/>
            </a:pPr>
            <a:r>
              <a:rPr lang="en-US" sz="2000" dirty="0" smtClean="0">
                <a:latin typeface="+mj-lt"/>
              </a:rPr>
              <a:t>	</a:t>
            </a:r>
            <a:r>
              <a:rPr lang="en-US" sz="2000" dirty="0" smtClean="0">
                <a:latin typeface="+mj-lt"/>
                <a:cs typeface="Times New Roman"/>
              </a:rPr>
              <a:t>● common platform and user interface</a:t>
            </a:r>
            <a:endParaRPr lang="en-US" sz="2000" dirty="0" smtClean="0">
              <a:latin typeface="+mj-lt"/>
            </a:endParaRPr>
          </a:p>
          <a:p>
            <a:pPr>
              <a:buNone/>
            </a:pPr>
            <a:r>
              <a:rPr lang="en-US" sz="2000" dirty="0" smtClean="0">
                <a:latin typeface="+mj-lt"/>
              </a:rPr>
              <a:t>	</a:t>
            </a:r>
            <a:r>
              <a:rPr lang="en-US" sz="2000" dirty="0" smtClean="0">
                <a:latin typeface="+mj-lt"/>
                <a:cs typeface="Times New Roman"/>
              </a:rPr>
              <a:t>● operation management </a:t>
            </a:r>
            <a:r>
              <a:rPr lang="en-US" sz="2000" dirty="0" smtClean="0">
                <a:latin typeface="+mj-lt"/>
                <a:cs typeface="Times New Roman"/>
              </a:rPr>
              <a:t>in the framework of the Single Treasury Account</a:t>
            </a:r>
            <a:endParaRPr lang="en-US" sz="2000" dirty="0" smtClean="0">
              <a:latin typeface="+mj-lt"/>
            </a:endParaRPr>
          </a:p>
          <a:p>
            <a:pPr>
              <a:buNone/>
            </a:pPr>
            <a:r>
              <a:rPr lang="en-US" sz="2000" dirty="0" smtClean="0">
                <a:latin typeface="+mj-lt"/>
              </a:rPr>
              <a:t>	</a:t>
            </a:r>
            <a:r>
              <a:rPr lang="en-US" sz="2000" dirty="0" smtClean="0">
                <a:latin typeface="+mj-lt"/>
                <a:cs typeface="Times New Roman"/>
              </a:rPr>
              <a:t>● provision for core functions related to </a:t>
            </a:r>
            <a:r>
              <a:rPr lang="en-US" sz="2000" dirty="0" smtClean="0">
                <a:latin typeface="+mj-lt"/>
              </a:rPr>
              <a:t>public finance management</a:t>
            </a:r>
          </a:p>
          <a:p>
            <a:pPr>
              <a:buNone/>
            </a:pPr>
            <a:r>
              <a:rPr lang="en-US" sz="2000" dirty="0" smtClean="0">
                <a:latin typeface="+mj-lt"/>
              </a:rPr>
              <a:t>	</a:t>
            </a:r>
            <a:r>
              <a:rPr lang="en-US" sz="2000" dirty="0" smtClean="0">
                <a:latin typeface="+mj-lt"/>
                <a:cs typeface="Times New Roman"/>
              </a:rPr>
              <a:t>● supporting the process of development of </a:t>
            </a:r>
            <a:r>
              <a:rPr lang="en-US" sz="2000" dirty="0" smtClean="0">
                <a:latin typeface="+mj-lt"/>
                <a:cs typeface="Times New Roman"/>
              </a:rPr>
              <a:t>the long-term budget forecast and annual budget</a:t>
            </a:r>
            <a:endParaRPr lang="en-US" sz="2000" dirty="0" smtClean="0">
              <a:latin typeface="+mj-lt"/>
            </a:endParaRPr>
          </a:p>
          <a:p>
            <a:pPr>
              <a:buNone/>
            </a:pPr>
            <a:r>
              <a:rPr lang="en-US" sz="2000" dirty="0" smtClean="0">
                <a:latin typeface="+mj-lt"/>
              </a:rPr>
              <a:t>	</a:t>
            </a:r>
          </a:p>
          <a:p>
            <a:pPr>
              <a:buNone/>
            </a:pPr>
            <a:endParaRPr lang="en-US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Strategy for Public Finance Management Development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AEBF6-AD16-49FB-8B59-89833C76616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</a:p>
          <a:p>
            <a:pPr>
              <a:buNone/>
            </a:pPr>
            <a:r>
              <a:rPr lang="en-US" sz="2000" dirty="0" smtClean="0">
                <a:latin typeface="Times New Roman"/>
                <a:cs typeface="Times New Roman"/>
              </a:rPr>
              <a:t>	</a:t>
            </a:r>
            <a:r>
              <a:rPr lang="en-US" sz="2000" dirty="0" smtClean="0">
                <a:latin typeface="Georgia" pitchFamily="18" charset="0"/>
                <a:cs typeface="Times New Roman"/>
              </a:rPr>
              <a:t>● possibility to generate a historical data base on budget limits and expenditure; detailed breakdown of data on cash flows and bank operations</a:t>
            </a:r>
          </a:p>
          <a:p>
            <a:pPr>
              <a:buNone/>
            </a:pPr>
            <a:r>
              <a:rPr lang="en-US" sz="2000" dirty="0" smtClean="0">
                <a:latin typeface="Georgia" pitchFamily="18" charset="0"/>
                <a:cs typeface="Times New Roman"/>
              </a:rPr>
              <a:t>	</a:t>
            </a:r>
          </a:p>
          <a:p>
            <a:pPr>
              <a:buNone/>
            </a:pPr>
            <a:r>
              <a:rPr lang="en-US" sz="2000" dirty="0" smtClean="0">
                <a:latin typeface="Georgia" pitchFamily="18" charset="0"/>
                <a:cs typeface="Times New Roman"/>
              </a:rPr>
              <a:t>	 ● carrying out operations in real time mode</a:t>
            </a:r>
          </a:p>
          <a:p>
            <a:pPr>
              <a:buNone/>
            </a:pPr>
            <a:r>
              <a:rPr lang="en-US" sz="2000" dirty="0" smtClean="0">
                <a:latin typeface="Georgia" pitchFamily="18" charset="0"/>
                <a:cs typeface="Times New Roman"/>
              </a:rPr>
              <a:t>	</a:t>
            </a:r>
          </a:p>
          <a:p>
            <a:pPr>
              <a:buNone/>
            </a:pPr>
            <a:r>
              <a:rPr lang="en-US" sz="2000" dirty="0" smtClean="0">
                <a:latin typeface="Georgia" pitchFamily="18" charset="0"/>
                <a:cs typeface="Times New Roman"/>
              </a:rPr>
              <a:t>	 ● flexibility in providing various information for managerial decisions upon users’ requests</a:t>
            </a:r>
          </a:p>
          <a:p>
            <a:pPr>
              <a:buNone/>
            </a:pPr>
            <a:r>
              <a:rPr lang="en-US" sz="2000" dirty="0" smtClean="0">
                <a:latin typeface="Georgia" pitchFamily="18" charset="0"/>
                <a:cs typeface="Times New Roman"/>
              </a:rPr>
              <a:t>	</a:t>
            </a:r>
          </a:p>
          <a:p>
            <a:pPr>
              <a:buNone/>
            </a:pPr>
            <a:r>
              <a:rPr lang="en-US" sz="2000" dirty="0" smtClean="0">
                <a:latin typeface="Georgia" pitchFamily="18" charset="0"/>
                <a:cs typeface="Times New Roman"/>
              </a:rPr>
              <a:t>	 ● access of auditors and regulatory bodies to information</a:t>
            </a:r>
          </a:p>
          <a:p>
            <a:pPr>
              <a:buNone/>
            </a:pPr>
            <a:endParaRPr lang="en-US" sz="20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Strategy for Public Finance Management Development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AEBF6-AD16-49FB-8B59-89833C766168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	</a:t>
            </a:r>
            <a:r>
              <a:rPr lang="en-US" b="1" dirty="0" smtClean="0"/>
              <a:t>THANK YOU FOR ATTENTION</a:t>
            </a:r>
            <a:r>
              <a:rPr lang="ru-RU" b="1" dirty="0" smtClean="0"/>
              <a:t>!</a:t>
            </a: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					</a:t>
            </a: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					</a:t>
            </a:r>
            <a:r>
              <a:rPr lang="ro-RO" sz="2000" b="1" dirty="0" smtClean="0"/>
              <a:t>	</a:t>
            </a:r>
            <a:r>
              <a:rPr lang="ro-RO" sz="2000" dirty="0" smtClean="0"/>
              <a:t>angela.voronin@mf.gov.md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Reforms and the Development Strategy</a:t>
            </a:r>
            <a:endParaRPr lang="en-US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	     National Development Strategy</a:t>
            </a:r>
          </a:p>
          <a:p>
            <a:pPr>
              <a:buNone/>
            </a:pPr>
            <a:r>
              <a:rPr lang="en-US" dirty="0" smtClean="0"/>
              <a:t>				MOLDOVA – 2020: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 smtClean="0"/>
              <a:t>solutions for economic growth </a:t>
            </a:r>
          </a:p>
          <a:p>
            <a:pPr algn="ctr">
              <a:buNone/>
            </a:pPr>
            <a:r>
              <a:rPr lang="en-US" dirty="0" smtClean="0"/>
              <a:t>and poverty reduction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</a:t>
            </a:r>
          </a:p>
          <a:p>
            <a:pPr algn="ctr">
              <a:buNone/>
            </a:pPr>
            <a:r>
              <a:rPr lang="en-US" dirty="0" smtClean="0"/>
              <a:t>Law # </a:t>
            </a:r>
            <a:r>
              <a:rPr lang="en-US" dirty="0" smtClean="0"/>
              <a:t>166, as of July 11, 2012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AEBF6-AD16-49FB-8B59-89833C766168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Reforms and the Development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National Development Strategy MOLDOVA </a:t>
            </a:r>
            <a:r>
              <a:rPr lang="en-US" sz="2400" dirty="0" smtClean="0"/>
              <a:t>– 2020</a:t>
            </a:r>
          </a:p>
          <a:p>
            <a:pPr algn="just">
              <a:buNone/>
            </a:pPr>
            <a:r>
              <a:rPr lang="en-US" sz="2000" dirty="0" smtClean="0"/>
              <a:t>	is meant to present a coordinated point of view concerning long-term sustainable economic development based on diagnostic investigation of factors that hinder economic development</a:t>
            </a:r>
          </a:p>
          <a:p>
            <a:pPr algn="just">
              <a:buNone/>
            </a:pPr>
            <a:r>
              <a:rPr lang="en-US" sz="2000" dirty="0" smtClean="0"/>
              <a:t>      Priority areas of activities of the state  </a:t>
            </a:r>
            <a:r>
              <a:rPr lang="en-US" sz="2000" b="1" dirty="0" smtClean="0"/>
              <a:t>→</a:t>
            </a:r>
          </a:p>
          <a:p>
            <a:pPr algn="just">
              <a:buNone/>
            </a:pPr>
            <a:r>
              <a:rPr lang="en-US" sz="2000" b="1" dirty="0" smtClean="0"/>
              <a:t>	 →  </a:t>
            </a:r>
            <a:r>
              <a:rPr lang="en-US" sz="2000" dirty="0" smtClean="0"/>
              <a:t>clearly formulated goal of the Strategy:</a:t>
            </a:r>
          </a:p>
          <a:p>
            <a:pPr algn="just">
              <a:buNone/>
            </a:pPr>
            <a:endParaRPr lang="en-US" sz="2000" dirty="0" smtClean="0"/>
          </a:p>
          <a:p>
            <a:pPr algn="just">
              <a:buNone/>
            </a:pPr>
            <a:r>
              <a:rPr lang="en-US" sz="2000" dirty="0" smtClean="0"/>
              <a:t>	</a:t>
            </a:r>
            <a:r>
              <a:rPr lang="en-US" sz="2000" b="1" u="sng" dirty="0" smtClean="0"/>
              <a:t>ensuring sustainable economic development and, therefore, </a:t>
            </a:r>
            <a:r>
              <a:rPr lang="en-US" sz="2000" b="1" u="sng" dirty="0" smtClean="0"/>
              <a:t>poverty reduction</a:t>
            </a:r>
            <a:endParaRPr lang="en-US" sz="2000" b="1" u="sng" dirty="0" smtClean="0"/>
          </a:p>
          <a:p>
            <a:pPr algn="just">
              <a:buNone/>
            </a:pPr>
            <a:endParaRPr lang="en-US" sz="2000" b="1" dirty="0" smtClean="0"/>
          </a:p>
          <a:p>
            <a:pPr algn="just">
              <a:buNone/>
            </a:pPr>
            <a:r>
              <a:rPr lang="en-US" sz="2000" b="1" dirty="0" smtClean="0"/>
              <a:t> </a:t>
            </a: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AEBF6-AD16-49FB-8B59-89833C766168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Reforms and the Development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endParaRPr lang="en-US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/>
              <a:t>A number of strategies aimed at reforms and development of the public sector, the strategies provide for revision of laws and regulations</a:t>
            </a:r>
            <a:endParaRPr lang="en-US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/>
              <a:t>A number of action plans that cover some pressing issues that affect public finance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 algn="ctr">
              <a:buNone/>
            </a:pPr>
            <a:r>
              <a:rPr lang="en-US" sz="2000" b="1" u="sng" dirty="0" smtClean="0"/>
              <a:t>Strategy for Public Finance Management Development for 2013-2020</a:t>
            </a:r>
          </a:p>
          <a:p>
            <a:pPr>
              <a:buNone/>
            </a:pPr>
            <a:r>
              <a:rPr lang="en-US" sz="1600" dirty="0" smtClean="0"/>
              <a:t>	                     Government Decree # 573, as of August 6, 2013.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AEBF6-AD16-49FB-8B59-89833C766168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534400" cy="75895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Strategy for Public Finance Management Development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Diagnostics of public finance management – strengths and identification of problems:</a:t>
            </a:r>
          </a:p>
          <a:p>
            <a:pPr>
              <a:buNone/>
            </a:pPr>
            <a:r>
              <a:rPr lang="en-US" dirty="0" smtClean="0"/>
              <a:t>	Evaluation of public expenditure and financial accountability </a:t>
            </a:r>
            <a:r>
              <a:rPr lang="en-US" dirty="0" smtClean="0"/>
              <a:t>efficiency - </a:t>
            </a:r>
            <a:r>
              <a:rPr lang="en-US" dirty="0" smtClean="0"/>
              <a:t>2011.    (PEFA)</a:t>
            </a:r>
          </a:p>
          <a:p>
            <a:pPr>
              <a:buNone/>
            </a:pPr>
            <a:r>
              <a:rPr lang="en-US" sz="2000" dirty="0" smtClean="0"/>
              <a:t>		(previous evaluations – in 2006 and in 2008)</a:t>
            </a:r>
          </a:p>
          <a:p>
            <a:pPr>
              <a:buNone/>
            </a:pPr>
            <a:r>
              <a:rPr lang="en-US" sz="2000" dirty="0" smtClean="0"/>
              <a:t>	      </a:t>
            </a:r>
            <a:r>
              <a:rPr lang="en-US" sz="2400" dirty="0" smtClean="0"/>
              <a:t>Impact of the world economic crisis  </a:t>
            </a:r>
            <a:r>
              <a:rPr lang="en-US" sz="2400" b="1" dirty="0" smtClean="0">
                <a:latin typeface="Times New Roman"/>
                <a:cs typeface="Times New Roman"/>
              </a:rPr>
              <a:t>→</a:t>
            </a:r>
            <a:endParaRPr lang="en-US" sz="2400" b="1" dirty="0" smtClean="0"/>
          </a:p>
          <a:p>
            <a:pPr algn="just">
              <a:buNone/>
            </a:pPr>
            <a:r>
              <a:rPr lang="en-US" sz="2400" dirty="0" smtClean="0"/>
              <a:t>	Importance of improving systems for planning both capital and current expenditures, and the need to enhance financial discipline both in the process of budget development and at </a:t>
            </a:r>
            <a:r>
              <a:rPr lang="en-US" sz="2400" dirty="0" smtClean="0"/>
              <a:t>the level of execution.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AEBF6-AD16-49FB-8B59-89833C766168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Strategy for Public Finance Management Development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AEBF6-AD16-49FB-8B59-89833C76616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   </a:t>
            </a:r>
            <a:r>
              <a:rPr lang="en-US" sz="2000" dirty="0" smtClean="0"/>
              <a:t>The Strategy is comprised of </a:t>
            </a:r>
            <a:r>
              <a:rPr lang="en-US" sz="2000" u="sng" dirty="0" smtClean="0"/>
              <a:t>7 Components</a:t>
            </a:r>
            <a:r>
              <a:rPr lang="en-US" sz="2000" dirty="0" smtClean="0"/>
              <a:t> that represent the most important areas of public finance management</a:t>
            </a:r>
          </a:p>
          <a:p>
            <a:pPr>
              <a:buNone/>
            </a:pPr>
            <a:r>
              <a:rPr lang="en-US" sz="2400" dirty="0" smtClean="0"/>
              <a:t>Component </a:t>
            </a:r>
            <a:r>
              <a:rPr lang="en-US" dirty="0" smtClean="0"/>
              <a:t>1 – </a:t>
            </a:r>
            <a:r>
              <a:rPr lang="en-US" sz="2400" dirty="0" smtClean="0"/>
              <a:t>Macro budget forecast</a:t>
            </a:r>
          </a:p>
          <a:p>
            <a:pPr>
              <a:buNone/>
            </a:pPr>
            <a:r>
              <a:rPr lang="en-US" sz="2400" dirty="0" smtClean="0"/>
              <a:t>Component 2 – Budget development and planning</a:t>
            </a:r>
          </a:p>
          <a:p>
            <a:pPr>
              <a:buNone/>
            </a:pPr>
            <a:r>
              <a:rPr lang="en-US" sz="2400" dirty="0" smtClean="0"/>
              <a:t>Component 3 – Budget execution, accounting and reporting</a:t>
            </a:r>
          </a:p>
          <a:p>
            <a:pPr>
              <a:buNone/>
            </a:pPr>
            <a:r>
              <a:rPr lang="en-US" sz="2400" dirty="0" smtClean="0"/>
              <a:t>Component 4 -  Financial management and internal control</a:t>
            </a:r>
          </a:p>
          <a:p>
            <a:pPr>
              <a:buNone/>
            </a:pPr>
            <a:r>
              <a:rPr lang="en-US" sz="2400" dirty="0" smtClean="0"/>
              <a:t>Component 5 – Revenue administration</a:t>
            </a:r>
          </a:p>
          <a:p>
            <a:pPr>
              <a:buNone/>
            </a:pPr>
            <a:r>
              <a:rPr lang="en-US" sz="2400" dirty="0" smtClean="0"/>
              <a:t>Component 6 – Public procurements</a:t>
            </a:r>
          </a:p>
          <a:p>
            <a:pPr>
              <a:buNone/>
            </a:pPr>
            <a:r>
              <a:rPr lang="en-US" sz="2400" dirty="0" smtClean="0"/>
              <a:t>Component 7 – Financial management information system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Strategy for Public Finance Management Development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AEBF6-AD16-49FB-8B59-89833C76616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2400" u="sng" dirty="0"/>
              <a:t>Budget execution, accounting and </a:t>
            </a:r>
            <a:r>
              <a:rPr lang="en-US" sz="2400" u="sng" dirty="0" smtClean="0"/>
              <a:t>reporting</a:t>
            </a:r>
            <a:endParaRPr lang="en-US" sz="2400" u="sng" dirty="0" smtClean="0"/>
          </a:p>
          <a:p>
            <a:pPr>
              <a:buNone/>
            </a:pPr>
            <a:r>
              <a:rPr lang="en-US" sz="2400" dirty="0" smtClean="0"/>
              <a:t>				</a:t>
            </a:r>
            <a:r>
              <a:rPr lang="en-US" sz="2000" dirty="0" smtClean="0"/>
              <a:t>(Component 3)</a:t>
            </a:r>
          </a:p>
          <a:p>
            <a:pPr>
              <a:buNone/>
            </a:pPr>
            <a:r>
              <a:rPr lang="en-US" sz="2400" dirty="0" smtClean="0"/>
              <a:t>			   thematic areas:</a:t>
            </a:r>
          </a:p>
          <a:p>
            <a:pPr>
              <a:buNone/>
            </a:pP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smtClean="0"/>
              <a:t>The process of budget execution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Cash flow management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Accounting and reporting in the budget system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Accounting and financial reporting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Strategy for Public Finance Management Development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AEBF6-AD16-49FB-8B59-89833C76616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dirty="0" smtClean="0"/>
              <a:t>		     </a:t>
            </a:r>
            <a:r>
              <a:rPr lang="en-US" sz="2400" dirty="0" smtClean="0"/>
              <a:t>1.  Budget execution process</a:t>
            </a:r>
          </a:p>
          <a:p>
            <a:pPr>
              <a:buNone/>
            </a:pPr>
            <a:r>
              <a:rPr lang="en-US" sz="1800" u="sng" dirty="0" smtClean="0"/>
              <a:t>Expected results</a:t>
            </a:r>
            <a:r>
              <a:rPr lang="en-US" sz="1800" dirty="0" smtClean="0"/>
              <a:t>:</a:t>
            </a:r>
          </a:p>
          <a:p>
            <a:pPr>
              <a:buNone/>
            </a:pPr>
            <a:r>
              <a:rPr lang="en-US" sz="1800" dirty="0" smtClean="0"/>
              <a:t>- Clearly defined budget execution procedures</a:t>
            </a:r>
          </a:p>
          <a:p>
            <a:pPr>
              <a:buNone/>
            </a:pPr>
            <a:r>
              <a:rPr lang="en-US" sz="1800" dirty="0" smtClean="0"/>
              <a:t>- Delegation of responsibility and control over expenditures</a:t>
            </a:r>
          </a:p>
          <a:p>
            <a:pPr>
              <a:buNone/>
            </a:pPr>
            <a:r>
              <a:rPr lang="en-US" sz="1800" u="sng" dirty="0" smtClean="0"/>
              <a:t>Measures</a:t>
            </a:r>
            <a:r>
              <a:rPr lang="en-US" sz="1800" dirty="0" smtClean="0"/>
              <a:t>: </a:t>
            </a:r>
          </a:p>
          <a:p>
            <a:pPr algn="just">
              <a:buFontTx/>
              <a:buChar char="-"/>
            </a:pPr>
            <a:r>
              <a:rPr lang="en-US" sz="1800" dirty="0" smtClean="0"/>
              <a:t>Improvement of the legal framework for budget execution, brining into compliance with the new law on public finance; </a:t>
            </a:r>
          </a:p>
          <a:p>
            <a:pPr algn="just">
              <a:buFontTx/>
              <a:buChar char="-"/>
            </a:pPr>
            <a:r>
              <a:rPr lang="en-US" sz="1800" dirty="0" smtClean="0"/>
              <a:t>Development of the new budget </a:t>
            </a:r>
            <a:r>
              <a:rPr lang="en-US" sz="1800" dirty="0" smtClean="0"/>
              <a:t>execution methodology with simultaneous implementation of PFMIS</a:t>
            </a:r>
            <a:endParaRPr lang="en-US" sz="1800" dirty="0" smtClean="0"/>
          </a:p>
          <a:p>
            <a:pPr>
              <a:buNone/>
            </a:pPr>
            <a:r>
              <a:rPr lang="en-US" sz="1800" u="sng" dirty="0" smtClean="0"/>
              <a:t>Achievements: </a:t>
            </a: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	Methodological norms of cash budget execution, of which the national public budget is comprised, through the treasury system of the Ministry of Finance (order of the MF  # 215 , of December 28, 2015).</a:t>
            </a:r>
          </a:p>
          <a:p>
            <a:pPr algn="just">
              <a:buNone/>
            </a:pPr>
            <a:r>
              <a:rPr lang="en-US" sz="1800" u="sng" dirty="0" smtClean="0"/>
              <a:t>Tasks for the future:</a:t>
            </a: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	constant improvement of the budget execution methodology, improvement of rules and norms </a:t>
            </a:r>
            <a:r>
              <a:rPr lang="en-US" sz="1800" dirty="0" smtClean="0"/>
              <a:t>with simultaneous development of </a:t>
            </a:r>
            <a:r>
              <a:rPr lang="en-US" sz="1800" dirty="0" smtClean="0"/>
              <a:t>PFMIS</a:t>
            </a:r>
          </a:p>
          <a:p>
            <a:pPr>
              <a:buNone/>
            </a:pPr>
            <a:r>
              <a:rPr lang="en-US" sz="1800" dirty="0" smtClean="0"/>
              <a:t>	</a:t>
            </a:r>
          </a:p>
          <a:p>
            <a:pPr lvl="1">
              <a:buNone/>
            </a:pPr>
            <a:r>
              <a:rPr lang="en-US" sz="1300" dirty="0" smtClean="0"/>
              <a:t>		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Strategy for Public Finance Management Development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AEBF6-AD16-49FB-8B59-89833C76616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340768"/>
            <a:ext cx="8503920" cy="53578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		</a:t>
            </a:r>
            <a:r>
              <a:rPr lang="en-US" sz="2400" dirty="0" smtClean="0"/>
              <a:t>2. Cash flow management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1800" u="sng" dirty="0" smtClean="0"/>
              <a:t>Expected results</a:t>
            </a:r>
            <a:r>
              <a:rPr lang="en-US" sz="1800" dirty="0" smtClean="0"/>
              <a:t>: </a:t>
            </a:r>
          </a:p>
          <a:p>
            <a:pPr>
              <a:buNone/>
            </a:pPr>
            <a:r>
              <a:rPr lang="en-US" sz="1800" dirty="0" smtClean="0"/>
              <a:t>- Centralization of balances in the Treasury Single Account</a:t>
            </a:r>
          </a:p>
          <a:p>
            <a:pPr algn="just">
              <a:buNone/>
            </a:pPr>
            <a:r>
              <a:rPr lang="en-US" sz="1800" dirty="0" smtClean="0"/>
              <a:t>- Elaboration of annual liquidity forecasts with monthly breakdown, updated </a:t>
            </a:r>
            <a:r>
              <a:rPr lang="en-US" sz="1800" dirty="0" smtClean="0"/>
              <a:t>weekly / monthly, ensuring control over expenditures within the available cash balances</a:t>
            </a: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	 </a:t>
            </a:r>
            <a:r>
              <a:rPr lang="en-US" sz="1800" u="sng" dirty="0" smtClean="0"/>
              <a:t>Measures</a:t>
            </a:r>
            <a:r>
              <a:rPr lang="en-US" sz="1800" dirty="0" smtClean="0"/>
              <a:t>: </a:t>
            </a:r>
          </a:p>
          <a:p>
            <a:pPr algn="just">
              <a:buFontTx/>
              <a:buChar char="-"/>
            </a:pPr>
            <a:r>
              <a:rPr lang="en-US" sz="1800" dirty="0" smtClean="0"/>
              <a:t>Inclusion </a:t>
            </a:r>
            <a:r>
              <a:rPr lang="en-US" sz="1800" dirty="0" smtClean="0"/>
              <a:t>into the treasury system of all sources of donor funding</a:t>
            </a:r>
            <a:endParaRPr lang="en-US" sz="1800" dirty="0" smtClean="0"/>
          </a:p>
          <a:p>
            <a:pPr algn="just">
              <a:buFontTx/>
              <a:buChar char="-"/>
            </a:pPr>
            <a:r>
              <a:rPr lang="en-US" sz="1800" dirty="0" smtClean="0"/>
              <a:t>Development of the </a:t>
            </a:r>
            <a:r>
              <a:rPr lang="en-US" sz="1800" dirty="0" smtClean="0"/>
              <a:t>liability module in the new </a:t>
            </a:r>
            <a:r>
              <a:rPr lang="en-US" sz="1800" dirty="0" smtClean="0"/>
              <a:t>PFMIS</a:t>
            </a:r>
          </a:p>
          <a:p>
            <a:pPr algn="just">
              <a:buNone/>
            </a:pPr>
            <a:r>
              <a:rPr lang="en-US" sz="1800" dirty="0" smtClean="0"/>
              <a:t>	</a:t>
            </a:r>
            <a:r>
              <a:rPr lang="en-US" sz="1800" u="sng" dirty="0" smtClean="0"/>
              <a:t>Achievements:</a:t>
            </a: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	transfer of projects financed from external sources from commercial banks to the National Bank of Moldova</a:t>
            </a:r>
          </a:p>
          <a:p>
            <a:pPr algn="just">
              <a:buNone/>
            </a:pPr>
            <a:r>
              <a:rPr lang="en-US" sz="1800" dirty="0" smtClean="0"/>
              <a:t>	</a:t>
            </a:r>
            <a:r>
              <a:rPr lang="en-US" sz="1800" u="sng" dirty="0" smtClean="0"/>
              <a:t>Task for the future:</a:t>
            </a:r>
          </a:p>
          <a:p>
            <a:pPr algn="just">
              <a:buNone/>
            </a:pPr>
            <a:r>
              <a:rPr lang="en-US" sz="1800" dirty="0" smtClean="0"/>
              <a:t>	establishing relationship between the liability module and the forecasting module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1441</TotalTime>
  <Words>158</Words>
  <Application>Microsoft Office PowerPoint</Application>
  <PresentationFormat>On-screen Show (4:3)</PresentationFormat>
  <Paragraphs>158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Calibri</vt:lpstr>
      <vt:lpstr>Georgia</vt:lpstr>
      <vt:lpstr>Times New Roman</vt:lpstr>
      <vt:lpstr>Wingdings</vt:lpstr>
      <vt:lpstr>Wingdings 2</vt:lpstr>
      <vt:lpstr>Civic</vt:lpstr>
      <vt:lpstr>PUBLIC EXPENDITURE MANAGEMENT PEER ASSISTED LEARNING   Ministry of Finance of the Republic of Moldova General Directorate of the State Treasury </vt:lpstr>
      <vt:lpstr>Reforms and the Development Strategy</vt:lpstr>
      <vt:lpstr>Reforms and the Development Strategy</vt:lpstr>
      <vt:lpstr>Reforms and the Development Strategy</vt:lpstr>
      <vt:lpstr>Strategy for Public Finance Management Development</vt:lpstr>
      <vt:lpstr>Strategy for Public Finance Management Development</vt:lpstr>
      <vt:lpstr>Strategy for Public Finance Management Development</vt:lpstr>
      <vt:lpstr>Strategy for Public Finance Management Development</vt:lpstr>
      <vt:lpstr>Strategy for Public Finance Management Development</vt:lpstr>
      <vt:lpstr>Strategy for Public Finance Management Development</vt:lpstr>
      <vt:lpstr>Strategy for Public Finance Management Development</vt:lpstr>
      <vt:lpstr>Strategy for Public Finance Management Development</vt:lpstr>
      <vt:lpstr>Strategy for Public Finance Management Development</vt:lpstr>
      <vt:lpstr>Strategy for Public Finance Management Development</vt:lpstr>
      <vt:lpstr>Strategy for Public Finance Management Development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E M P A L</dc:title>
  <dc:creator>voroninang</dc:creator>
  <cp:lastModifiedBy>Marina Lazo</cp:lastModifiedBy>
  <cp:revision>81</cp:revision>
  <dcterms:created xsi:type="dcterms:W3CDTF">2016-04-08T12:48:21Z</dcterms:created>
  <dcterms:modified xsi:type="dcterms:W3CDTF">2016-05-13T06:54:26Z</dcterms:modified>
</cp:coreProperties>
</file>