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1" r:id="rId2"/>
    <p:sldId id="270" r:id="rId3"/>
    <p:sldId id="284" r:id="rId4"/>
    <p:sldId id="286" r:id="rId5"/>
    <p:sldId id="285" r:id="rId6"/>
    <p:sldId id="288" r:id="rId7"/>
    <p:sldId id="287" r:id="rId8"/>
  </p:sldIdLst>
  <p:sldSz cx="12192000" cy="6858000"/>
  <p:notesSz cx="9928225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48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64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55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590267-F2EB-46B1-A1AD-BC27885FB2DD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C0DEBC-FA7B-445B-AC48-BD77224280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74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F8181-5370-4859-BFD6-EBE6A669DBB4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39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BDF77-BDBF-4419-BD5D-A1831E58CB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756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98750" y="509588"/>
            <a:ext cx="4530725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BDF77-BDBF-4419-BD5D-A1831E58CBC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333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98750" y="509588"/>
            <a:ext cx="4530725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BDF77-BDBF-4419-BD5D-A1831E58CBC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517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98750" y="509588"/>
            <a:ext cx="4530725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BDF77-BDBF-4419-BD5D-A1831E58CBC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517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98750" y="509588"/>
            <a:ext cx="4530725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BDF77-BDBF-4419-BD5D-A1831E58CBC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517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98750" y="509588"/>
            <a:ext cx="4530725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BDF77-BDBF-4419-BD5D-A1831E58CBC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517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98750" y="509588"/>
            <a:ext cx="4530725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BDF77-BDBF-4419-BD5D-A1831E58CBC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517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98750" y="509588"/>
            <a:ext cx="4530725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BDF77-BDBF-4419-BD5D-A1831E58CBC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517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3DD11-3215-4095-AFCE-3EF967EA8629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026F-0106-4209-8D57-70FFCCF10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79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3DD11-3215-4095-AFCE-3EF967EA8629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026F-0106-4209-8D57-70FFCCF10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832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3DD11-3215-4095-AFCE-3EF967EA8629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026F-0106-4209-8D57-70FFCCF10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51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3DD11-3215-4095-AFCE-3EF967EA8629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026F-0106-4209-8D57-70FFCCF10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99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3DD11-3215-4095-AFCE-3EF967EA8629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026F-0106-4209-8D57-70FFCCF10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958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3DD11-3215-4095-AFCE-3EF967EA8629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026F-0106-4209-8D57-70FFCCF10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19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3DD11-3215-4095-AFCE-3EF967EA8629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026F-0106-4209-8D57-70FFCCF10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698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3DD11-3215-4095-AFCE-3EF967EA8629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026F-0106-4209-8D57-70FFCCF10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900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3DD11-3215-4095-AFCE-3EF967EA8629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026F-0106-4209-8D57-70FFCCF10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59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3DD11-3215-4095-AFCE-3EF967EA8629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026F-0106-4209-8D57-70FFCCF10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795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3DD11-3215-4095-AFCE-3EF967EA8629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026F-0106-4209-8D57-70FFCCF10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96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199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3DD11-3215-4095-AFCE-3EF967EA8629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F026F-0106-4209-8D57-70FFCCF10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57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924193" y="2199220"/>
            <a:ext cx="5328592" cy="1512168"/>
          </a:xfrm>
          <a:prstGeom prst="rect">
            <a:avLst/>
          </a:prstGeom>
          <a:effectLst>
            <a:reflection blurRad="1270000" stA="50000" endA="300" endPos="0" dir="5400000" sy="-100000" algn="bl" rotWithShape="0"/>
          </a:effectLst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ru-RU" sz="2800" b="1" i="1" dirty="0">
                <a:latin typeface="Times New Roman" pitchFamily="18" charset="0"/>
                <a:cs typeface="Times New Roman" pitchFamily="18" charset="0"/>
              </a:rPr>
              <a:t>Cash Management and Cash Flow Forecasting</a:t>
            </a:r>
            <a:endParaRPr lang="ru-RU" alt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960" y="1988356"/>
            <a:ext cx="1800201" cy="1800200"/>
          </a:xfrm>
          <a:prstGeom prst="rect">
            <a:avLst/>
          </a:prstGeom>
          <a:effectLst>
            <a:reflection blurRad="6350" stA="50000" endA="300" endPos="38500" dist="508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714500" y="410181"/>
            <a:ext cx="10077450" cy="523220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Ministry of Finance of the Kyrgyz Republic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924192" y="4403785"/>
            <a:ext cx="332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Central Treasury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14873" y="6114081"/>
            <a:ext cx="1480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Bishkek</a:t>
            </a:r>
            <a:r>
              <a:rPr lang="ru-RU" dirty="0"/>
              <a:t> 2017</a:t>
            </a:r>
          </a:p>
        </p:txBody>
      </p:sp>
    </p:spTree>
    <p:extLst>
      <p:ext uri="{BB962C8B-B14F-4D97-AF65-F5344CB8AC3E}">
        <p14:creationId xmlns:p14="http://schemas.microsoft.com/office/powerpoint/2010/main" val="2600643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33450" y="822246"/>
            <a:ext cx="10410825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Why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Align short-term monetary and fiscal policy and agree on the level of domestic borrowings using government securities.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Objectives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agree on short-term cash management measures in the banking system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determine adequate level of borrowings per month to be made by the KR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ICC meetings frequency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ICC meets twice a month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every fourth Thursday – at the level of deputy heads of the Parties, every second Thursday – at the expert level.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ICC meetings may be convened as needed to address pressing issues that must be resolved ASAP.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-4889" y="6177080"/>
            <a:ext cx="12196889" cy="693791"/>
            <a:chOff x="-4890" y="6177079"/>
            <a:chExt cx="12196889" cy="693791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-4890" y="6501115"/>
              <a:ext cx="12196889" cy="34708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The Ministry of Finance of the Kyrgyz Republic</a:t>
              </a:r>
            </a:p>
          </p:txBody>
        </p:sp>
        <p:pic>
          <p:nvPicPr>
            <p:cNvPr id="24" name="Рисунок 2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2286" y="6177079"/>
              <a:ext cx="648072" cy="648072"/>
            </a:xfrm>
            <a:prstGeom prst="rect">
              <a:avLst/>
            </a:prstGeom>
          </p:spPr>
        </p:pic>
        <p:sp>
          <p:nvSpPr>
            <p:cNvPr id="25" name="Прямоугольник 24"/>
            <p:cNvSpPr/>
            <p:nvPr/>
          </p:nvSpPr>
          <p:spPr>
            <a:xfrm>
              <a:off x="-4890" y="6825151"/>
              <a:ext cx="12196889" cy="4571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y-KG" sz="2000" b="1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2487132" y="114360"/>
            <a:ext cx="78165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Inter-Agency Coordination Council (ICC)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of the KR Ministry of Finance (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MoF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) and the KR National Bank (NB)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117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099961" y="514470"/>
            <a:ext cx="9987188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Approved by joint ordinance of the KR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MoF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and KR NB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№69-0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dated April 21, 2010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 ICC comprises: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From the RK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MoF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Deputy Minister of Finance – Director of the Central Treasury of the Ministry of Finance – co-chair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Head, Budget Policy Division, KR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MoF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Head, Sovereign Debt Management Division, KR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MoF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Head, Public Revenues Forecasting Division, KR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MoF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Head, Cash Forecasting and Contracts Registration Unit, Central Treasury of 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MoF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Staff, Cash Forecasting and Contracts Registration Unit, Central Treasury of 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MoF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ICC secretary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-4889" y="6177080"/>
            <a:ext cx="12196889" cy="693791"/>
            <a:chOff x="-4890" y="6177079"/>
            <a:chExt cx="12196889" cy="693791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-4890" y="6501115"/>
              <a:ext cx="12196889" cy="34708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The Ministry of Finance of the Kyrgyz Republic</a:t>
              </a:r>
            </a:p>
          </p:txBody>
        </p:sp>
        <p:pic>
          <p:nvPicPr>
            <p:cNvPr id="24" name="Рисунок 2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2286" y="6177079"/>
              <a:ext cx="648072" cy="648072"/>
            </a:xfrm>
            <a:prstGeom prst="rect">
              <a:avLst/>
            </a:prstGeom>
          </p:spPr>
        </p:pic>
        <p:sp>
          <p:nvSpPr>
            <p:cNvPr id="25" name="Прямоугольник 24"/>
            <p:cNvSpPr/>
            <p:nvPr/>
          </p:nvSpPr>
          <p:spPr>
            <a:xfrm>
              <a:off x="-4890" y="6825151"/>
              <a:ext cx="12196889" cy="4571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y-KG" sz="2000" b="1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715741" y="114360"/>
            <a:ext cx="5359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 Inter-Agency Coordination Council (ICC)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772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052287" y="514470"/>
            <a:ext cx="9987188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Approved by joint ordinance of the KR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MoF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and KR NB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№69-0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dated April 21, 2010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 ICC comprises: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From the KR NB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Deputy Governor of the National Bank responsible for monetary policy – co-chair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Head, Economic Department of the KR NB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Head, Monetary Operations Department, KR NB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Head, Monetary Policy Unit, Economic Department of the KR NB;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Head, Macroeconomic and Financial Market Analysis Unit, Economic Department of the KR NB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Staff, Monetary Policy Unit, Economic Department of the KR NB – ICC secretary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-4889" y="6177080"/>
            <a:ext cx="12196889" cy="693791"/>
            <a:chOff x="-4890" y="6177079"/>
            <a:chExt cx="12196889" cy="693791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-4890" y="6501115"/>
              <a:ext cx="12196889" cy="34708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The Ministry of Finance of the Kyrgyz Republic</a:t>
              </a:r>
            </a:p>
          </p:txBody>
        </p:sp>
        <p:pic>
          <p:nvPicPr>
            <p:cNvPr id="24" name="Рисунок 2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2286" y="6177079"/>
              <a:ext cx="648072" cy="648072"/>
            </a:xfrm>
            <a:prstGeom prst="rect">
              <a:avLst/>
            </a:prstGeom>
          </p:spPr>
        </p:pic>
        <p:sp>
          <p:nvSpPr>
            <p:cNvPr id="25" name="Прямоугольник 24"/>
            <p:cNvSpPr/>
            <p:nvPr/>
          </p:nvSpPr>
          <p:spPr>
            <a:xfrm>
              <a:off x="-4890" y="6825151"/>
              <a:ext cx="12196889" cy="4571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y-KG" sz="2000" b="1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758220" y="114360"/>
            <a:ext cx="5274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 Inter-Agency Coordination Council (ICC)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523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171575" y="514470"/>
            <a:ext cx="10620374" cy="10248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Information for ICC discussions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KR NB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Expected NB notes issue size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CPI forecast compared to December of the previous year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CPI forecast compared to the same period of the previous year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KR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MoF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Size of government securities issue by 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MoF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Forecast of changes in the balances of Government accounts with the National Bank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State budget revenues and expenditures forecast presented in the IMF format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Information on cash execution of the national budget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Forecast of government revenues (except sales of T-notes and T-bills)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government expenditures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except T-notes and T-bills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payments)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note on the state budget execution progress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rabicPeriod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-4889" y="6177080"/>
            <a:ext cx="12196889" cy="693791"/>
            <a:chOff x="-4890" y="6177079"/>
            <a:chExt cx="12196889" cy="693791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-4890" y="6501115"/>
              <a:ext cx="12196889" cy="34708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The Ministry of Finance of the Kyrgyz Republic</a:t>
              </a:r>
            </a:p>
          </p:txBody>
        </p:sp>
        <p:pic>
          <p:nvPicPr>
            <p:cNvPr id="24" name="Рисунок 2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2286" y="6177079"/>
              <a:ext cx="648072" cy="648072"/>
            </a:xfrm>
            <a:prstGeom prst="rect">
              <a:avLst/>
            </a:prstGeom>
          </p:spPr>
        </p:pic>
        <p:sp>
          <p:nvSpPr>
            <p:cNvPr id="25" name="Прямоугольник 24"/>
            <p:cNvSpPr/>
            <p:nvPr/>
          </p:nvSpPr>
          <p:spPr>
            <a:xfrm>
              <a:off x="-4890" y="6825151"/>
              <a:ext cx="12196889" cy="4571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y-KG" sz="2000" b="1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758220" y="114360"/>
            <a:ext cx="5274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 Inter-Agency Coordination Council (ICC)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403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783368" y="236992"/>
            <a:ext cx="1062037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-4889" y="6177080"/>
            <a:ext cx="12196889" cy="693791"/>
            <a:chOff x="-4890" y="6177079"/>
            <a:chExt cx="12196889" cy="693791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-4890" y="6501115"/>
              <a:ext cx="12196889" cy="34708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The Ministry of Finance of the Kyrgyz Republic</a:t>
              </a:r>
            </a:p>
          </p:txBody>
        </p:sp>
        <p:pic>
          <p:nvPicPr>
            <p:cNvPr id="24" name="Рисунок 2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2286" y="6177079"/>
              <a:ext cx="648072" cy="648072"/>
            </a:xfrm>
            <a:prstGeom prst="rect">
              <a:avLst/>
            </a:prstGeom>
          </p:spPr>
        </p:pic>
        <p:sp>
          <p:nvSpPr>
            <p:cNvPr id="25" name="Прямоугольник 24"/>
            <p:cNvSpPr/>
            <p:nvPr/>
          </p:nvSpPr>
          <p:spPr>
            <a:xfrm>
              <a:off x="-4890" y="6825151"/>
              <a:ext cx="12196889" cy="4571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y-KG" sz="2000" b="1" dirty="0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81" y="114300"/>
            <a:ext cx="10732894" cy="620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0375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14400" y="1666995"/>
            <a:ext cx="1062037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Thank you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457200" indent="-457200">
              <a:buAutoNum type="arabicPeriod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-4889" y="6177080"/>
            <a:ext cx="12196889" cy="693791"/>
            <a:chOff x="-4890" y="6177079"/>
            <a:chExt cx="12196889" cy="693791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-4890" y="6501115"/>
              <a:ext cx="12196889" cy="34708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The Ministry of Finance of the Kyrgyz Republic</a:t>
              </a:r>
              <a:endParaRPr lang="ky-KG" sz="2000" b="1" dirty="0"/>
            </a:p>
          </p:txBody>
        </p:sp>
        <p:pic>
          <p:nvPicPr>
            <p:cNvPr id="24" name="Рисунок 2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2286" y="6177079"/>
              <a:ext cx="648072" cy="648072"/>
            </a:xfrm>
            <a:prstGeom prst="rect">
              <a:avLst/>
            </a:prstGeom>
          </p:spPr>
        </p:pic>
        <p:sp>
          <p:nvSpPr>
            <p:cNvPr id="25" name="Прямоугольник 24"/>
            <p:cNvSpPr/>
            <p:nvPr/>
          </p:nvSpPr>
          <p:spPr>
            <a:xfrm>
              <a:off x="-4890" y="6825151"/>
              <a:ext cx="12196889" cy="4571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y-KG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28543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3683</TotalTime>
  <Words>550</Words>
  <Application>Microsoft Office PowerPoint</Application>
  <PresentationFormat>Widescreen</PresentationFormat>
  <Paragraphs>146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</dc:title>
  <dc:creator>Улукбек Жумабаев</dc:creator>
  <cp:lastModifiedBy>Andrei Nikolaevich Salnikov</cp:lastModifiedBy>
  <cp:revision>187</cp:revision>
  <cp:lastPrinted>2017-03-14T08:11:00Z</cp:lastPrinted>
  <dcterms:created xsi:type="dcterms:W3CDTF">2016-01-19T02:48:03Z</dcterms:created>
  <dcterms:modified xsi:type="dcterms:W3CDTF">2017-04-11T08:55:10Z</dcterms:modified>
</cp:coreProperties>
</file>