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366" r:id="rId3"/>
    <p:sldId id="370" r:id="rId4"/>
    <p:sldId id="371" r:id="rId5"/>
    <p:sldId id="372" r:id="rId6"/>
    <p:sldId id="374" r:id="rId7"/>
    <p:sldId id="375" r:id="rId8"/>
    <p:sldId id="376" r:id="rId9"/>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B886"/>
    <a:srgbClr val="C0C0C0"/>
    <a:srgbClr val="00CC66"/>
    <a:srgbClr val="969696"/>
    <a:srgbClr val="B2B2B2"/>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94743" autoAdjust="0"/>
  </p:normalViewPr>
  <p:slideViewPr>
    <p:cSldViewPr>
      <p:cViewPr>
        <p:scale>
          <a:sx n="70" d="100"/>
          <a:sy n="70" d="100"/>
        </p:scale>
        <p:origin x="-498"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235874-7C41-42B8-981B-1F3BA82ED97B}" type="datetimeFigureOut">
              <a:rPr lang="tr-TR" smtClean="0"/>
              <a:pPr/>
              <a:t>05.04.2017</a:t>
            </a:fld>
            <a:endParaRPr lang="tr-T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52869A1-C784-4D13-9720-7781CBEE7169}" type="slidenum">
              <a:rPr lang="tr-TR" smtClean="0"/>
              <a:pPr/>
              <a:t>‹#›</a:t>
            </a:fld>
            <a:endParaRPr lang="tr-TR"/>
          </a:p>
        </p:txBody>
      </p:sp>
    </p:spTree>
    <p:extLst>
      <p:ext uri="{BB962C8B-B14F-4D97-AF65-F5344CB8AC3E}">
        <p14:creationId xmlns="" xmlns:p14="http://schemas.microsoft.com/office/powerpoint/2010/main" val="1410213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A054160-BEF0-4E6A-952C-DD126354697D}" type="slidenum">
              <a:rPr lang="en-US"/>
              <a:pPr>
                <a:defRPr/>
              </a:pPr>
              <a:t>‹#›</a:t>
            </a:fld>
            <a:endParaRPr lang="en-US"/>
          </a:p>
        </p:txBody>
      </p:sp>
    </p:spTree>
    <p:extLst>
      <p:ext uri="{BB962C8B-B14F-4D97-AF65-F5344CB8AC3E}">
        <p14:creationId xmlns="" xmlns:p14="http://schemas.microsoft.com/office/powerpoint/2010/main" val="17471874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144588" y="685800"/>
            <a:ext cx="4572000" cy="3429000"/>
          </a:xfrm>
          <a:ln/>
        </p:spPr>
      </p:sp>
      <p:sp>
        <p:nvSpPr>
          <p:cNvPr id="5939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tr-TR" smtClean="0"/>
              <a:t>Content Layouts</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9177" name="Group 25"/>
          <p:cNvGrpSpPr>
            <a:grpSpLocks/>
          </p:cNvGrpSpPr>
          <p:nvPr userDrawn="1"/>
        </p:nvGrpSpPr>
        <p:grpSpPr bwMode="auto">
          <a:xfrm>
            <a:off x="0" y="1447800"/>
            <a:ext cx="9144000" cy="5410200"/>
            <a:chOff x="0" y="1152"/>
            <a:chExt cx="5760" cy="3168"/>
          </a:xfrm>
        </p:grpSpPr>
        <p:sp>
          <p:nvSpPr>
            <p:cNvPr id="49178" name="Freeform 26"/>
            <p:cNvSpPr>
              <a:spLocks/>
            </p:cNvSpPr>
            <p:nvPr userDrawn="1"/>
          </p:nvSpPr>
          <p:spPr bwMode="gray">
            <a:xfrm>
              <a:off x="0" y="1280"/>
              <a:ext cx="5760" cy="3040"/>
            </a:xfrm>
            <a:custGeom>
              <a:avLst/>
              <a:gdLst>
                <a:gd name="T0" fmla="*/ 5760 w 5760"/>
                <a:gd name="T1" fmla="*/ 0 h 3040"/>
                <a:gd name="T2" fmla="*/ 0 w 5760"/>
                <a:gd name="T3" fmla="*/ 677 h 3040"/>
                <a:gd name="T4" fmla="*/ 0 w 5760"/>
                <a:gd name="T5" fmla="*/ 782 h 3040"/>
                <a:gd name="T6" fmla="*/ 0 w 5760"/>
                <a:gd name="T7" fmla="*/ 3040 h 3040"/>
                <a:gd name="T8" fmla="*/ 2264 w 5760"/>
                <a:gd name="T9" fmla="*/ 3040 h 3040"/>
                <a:gd name="T10" fmla="*/ 5760 w 5760"/>
                <a:gd name="T11" fmla="*/ 448 h 3040"/>
                <a:gd name="T12" fmla="*/ 5760 w 5760"/>
                <a:gd name="T13" fmla="*/ 0 h 3040"/>
              </a:gdLst>
              <a:ahLst/>
              <a:cxnLst>
                <a:cxn ang="0">
                  <a:pos x="T0" y="T1"/>
                </a:cxn>
                <a:cxn ang="0">
                  <a:pos x="T2" y="T3"/>
                </a:cxn>
                <a:cxn ang="0">
                  <a:pos x="T4" y="T5"/>
                </a:cxn>
                <a:cxn ang="0">
                  <a:pos x="T6" y="T7"/>
                </a:cxn>
                <a:cxn ang="0">
                  <a:pos x="T8" y="T9"/>
                </a:cxn>
                <a:cxn ang="0">
                  <a:pos x="T10" y="T11"/>
                </a:cxn>
                <a:cxn ang="0">
                  <a:pos x="T12" y="T13"/>
                </a:cxn>
              </a:cxnLst>
              <a:rect l="0" t="0" r="r" b="b"/>
              <a:pathLst>
                <a:path w="5760" h="3040">
                  <a:moveTo>
                    <a:pt x="5760" y="0"/>
                  </a:moveTo>
                  <a:lnTo>
                    <a:pt x="0" y="677"/>
                  </a:lnTo>
                  <a:lnTo>
                    <a:pt x="0" y="782"/>
                  </a:lnTo>
                  <a:lnTo>
                    <a:pt x="0" y="3040"/>
                  </a:lnTo>
                  <a:lnTo>
                    <a:pt x="2264" y="3040"/>
                  </a:lnTo>
                  <a:lnTo>
                    <a:pt x="5760" y="448"/>
                  </a:lnTo>
                  <a:lnTo>
                    <a:pt x="5760" y="0"/>
                  </a:lnTo>
                  <a:close/>
                </a:path>
              </a:pathLst>
            </a:custGeom>
            <a:solidFill>
              <a:schemeClr val="bg2">
                <a:alpha val="10001"/>
              </a:schemeClr>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9179" name="Freeform 27"/>
            <p:cNvSpPr>
              <a:spLocks/>
            </p:cNvSpPr>
            <p:nvPr userDrawn="1"/>
          </p:nvSpPr>
          <p:spPr bwMode="gray">
            <a:xfrm>
              <a:off x="4016" y="1936"/>
              <a:ext cx="1744" cy="2384"/>
            </a:xfrm>
            <a:custGeom>
              <a:avLst/>
              <a:gdLst>
                <a:gd name="T0" fmla="*/ 1744 w 1744"/>
                <a:gd name="T1" fmla="*/ 0 h 2384"/>
                <a:gd name="T2" fmla="*/ 0 w 1744"/>
                <a:gd name="T3" fmla="*/ 2384 h 2384"/>
                <a:gd name="T4" fmla="*/ 1744 w 1744"/>
                <a:gd name="T5" fmla="*/ 2384 h 2384"/>
                <a:gd name="T6" fmla="*/ 1744 w 1744"/>
                <a:gd name="T7" fmla="*/ 0 h 2384"/>
              </a:gdLst>
              <a:ahLst/>
              <a:cxnLst>
                <a:cxn ang="0">
                  <a:pos x="T0" y="T1"/>
                </a:cxn>
                <a:cxn ang="0">
                  <a:pos x="T2" y="T3"/>
                </a:cxn>
                <a:cxn ang="0">
                  <a:pos x="T4" y="T5"/>
                </a:cxn>
                <a:cxn ang="0">
                  <a:pos x="T6" y="T7"/>
                </a:cxn>
              </a:cxnLst>
              <a:rect l="0" t="0" r="r" b="b"/>
              <a:pathLst>
                <a:path w="1744" h="2384">
                  <a:moveTo>
                    <a:pt x="1744" y="0"/>
                  </a:moveTo>
                  <a:lnTo>
                    <a:pt x="0" y="2384"/>
                  </a:lnTo>
                  <a:lnTo>
                    <a:pt x="1744" y="2384"/>
                  </a:lnTo>
                  <a:lnTo>
                    <a:pt x="1744" y="0"/>
                  </a:lnTo>
                  <a:close/>
                </a:path>
              </a:pathLst>
            </a:custGeom>
            <a:solidFill>
              <a:schemeClr val="bg2">
                <a:alpha val="20000"/>
              </a:schemeClr>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grpSp>
          <p:nvGrpSpPr>
            <p:cNvPr id="49180" name="Group 28"/>
            <p:cNvGrpSpPr>
              <a:grpSpLocks/>
            </p:cNvGrpSpPr>
            <p:nvPr userDrawn="1"/>
          </p:nvGrpSpPr>
          <p:grpSpPr bwMode="auto">
            <a:xfrm flipH="1">
              <a:off x="0" y="1152"/>
              <a:ext cx="5760" cy="268"/>
              <a:chOff x="0" y="1216"/>
              <a:chExt cx="5760" cy="911"/>
            </a:xfrm>
          </p:grpSpPr>
          <p:sp>
            <p:nvSpPr>
              <p:cNvPr id="49181" name="Freeform 29"/>
              <p:cNvSpPr>
                <a:spLocks/>
              </p:cNvSpPr>
              <p:nvPr userDrawn="1"/>
            </p:nvSpPr>
            <p:spPr bwMode="gray">
              <a:xfrm>
                <a:off x="0" y="1226"/>
                <a:ext cx="5760" cy="395"/>
              </a:xfrm>
              <a:custGeom>
                <a:avLst/>
                <a:gdLst>
                  <a:gd name="T0" fmla="*/ 5754 w 5760"/>
                  <a:gd name="T1" fmla="*/ 159 h 395"/>
                  <a:gd name="T2" fmla="*/ 5760 w 5760"/>
                  <a:gd name="T3" fmla="*/ 395 h 395"/>
                  <a:gd name="T4" fmla="*/ 0 w 5760"/>
                  <a:gd name="T5" fmla="*/ 0 h 395"/>
                  <a:gd name="T6" fmla="*/ 5754 w 5760"/>
                  <a:gd name="T7" fmla="*/ 159 h 395"/>
                </a:gdLst>
                <a:ahLst/>
                <a:cxnLst>
                  <a:cxn ang="0">
                    <a:pos x="T0" y="T1"/>
                  </a:cxn>
                  <a:cxn ang="0">
                    <a:pos x="T2" y="T3"/>
                  </a:cxn>
                  <a:cxn ang="0">
                    <a:pos x="T4" y="T5"/>
                  </a:cxn>
                  <a:cxn ang="0">
                    <a:pos x="T6" y="T7"/>
                  </a:cxn>
                </a:cxnLst>
                <a:rect l="0" t="0" r="r" b="b"/>
                <a:pathLst>
                  <a:path w="5760" h="395">
                    <a:moveTo>
                      <a:pt x="5754" y="159"/>
                    </a:moveTo>
                    <a:lnTo>
                      <a:pt x="5760" y="395"/>
                    </a:lnTo>
                    <a:lnTo>
                      <a:pt x="0" y="0"/>
                    </a:lnTo>
                    <a:lnTo>
                      <a:pt x="5754" y="159"/>
                    </a:lnTo>
                    <a:close/>
                  </a:path>
                </a:pathLst>
              </a:custGeom>
              <a:solidFill>
                <a:schemeClr val="bg2">
                  <a:alpha val="10001"/>
                </a:schemeClr>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9182" name="Freeform 30"/>
              <p:cNvSpPr>
                <a:spLocks/>
              </p:cNvSpPr>
              <p:nvPr userDrawn="1"/>
            </p:nvSpPr>
            <p:spPr bwMode="gray">
              <a:xfrm>
                <a:off x="6" y="1216"/>
                <a:ext cx="5754" cy="911"/>
              </a:xfrm>
              <a:custGeom>
                <a:avLst/>
                <a:gdLst>
                  <a:gd name="T0" fmla="*/ 0 w 5754"/>
                  <a:gd name="T1" fmla="*/ 0 h 911"/>
                  <a:gd name="T2" fmla="*/ 5754 w 5754"/>
                  <a:gd name="T3" fmla="*/ 911 h 911"/>
                  <a:gd name="T4" fmla="*/ 5754 w 5754"/>
                  <a:gd name="T5" fmla="*/ 337 h 911"/>
                  <a:gd name="T6" fmla="*/ 0 w 5754"/>
                  <a:gd name="T7" fmla="*/ 0 h 911"/>
                </a:gdLst>
                <a:ahLst/>
                <a:cxnLst>
                  <a:cxn ang="0">
                    <a:pos x="T0" y="T1"/>
                  </a:cxn>
                  <a:cxn ang="0">
                    <a:pos x="T2" y="T3"/>
                  </a:cxn>
                  <a:cxn ang="0">
                    <a:pos x="T4" y="T5"/>
                  </a:cxn>
                  <a:cxn ang="0">
                    <a:pos x="T6" y="T7"/>
                  </a:cxn>
                </a:cxnLst>
                <a:rect l="0" t="0" r="r" b="b"/>
                <a:pathLst>
                  <a:path w="5754" h="911">
                    <a:moveTo>
                      <a:pt x="0" y="0"/>
                    </a:moveTo>
                    <a:lnTo>
                      <a:pt x="5754" y="911"/>
                    </a:lnTo>
                    <a:lnTo>
                      <a:pt x="5754" y="337"/>
                    </a:lnTo>
                    <a:lnTo>
                      <a:pt x="0" y="0"/>
                    </a:lnTo>
                    <a:close/>
                  </a:path>
                </a:pathLst>
              </a:custGeom>
              <a:solidFill>
                <a:schemeClr val="bg2">
                  <a:alpha val="10001"/>
                </a:schemeClr>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grpSp>
        <p:sp>
          <p:nvSpPr>
            <p:cNvPr id="49183" name="Freeform 31"/>
            <p:cNvSpPr>
              <a:spLocks/>
            </p:cNvSpPr>
            <p:nvPr userDrawn="1"/>
          </p:nvSpPr>
          <p:spPr bwMode="gray">
            <a:xfrm>
              <a:off x="0" y="1152"/>
              <a:ext cx="5760" cy="1312"/>
            </a:xfrm>
            <a:custGeom>
              <a:avLst/>
              <a:gdLst>
                <a:gd name="T0" fmla="*/ 5760 w 5760"/>
                <a:gd name="T1" fmla="*/ 56 h 1312"/>
                <a:gd name="T2" fmla="*/ 0 w 5760"/>
                <a:gd name="T3" fmla="*/ 1312 h 1312"/>
                <a:gd name="T4" fmla="*/ 0 w 5760"/>
                <a:gd name="T5" fmla="*/ 378 h 1312"/>
                <a:gd name="T6" fmla="*/ 5760 w 5760"/>
                <a:gd name="T7" fmla="*/ 0 h 1312"/>
                <a:gd name="T8" fmla="*/ 5760 w 5760"/>
                <a:gd name="T9" fmla="*/ 56 h 1312"/>
              </a:gdLst>
              <a:ahLst/>
              <a:cxnLst>
                <a:cxn ang="0">
                  <a:pos x="T0" y="T1"/>
                </a:cxn>
                <a:cxn ang="0">
                  <a:pos x="T2" y="T3"/>
                </a:cxn>
                <a:cxn ang="0">
                  <a:pos x="T4" y="T5"/>
                </a:cxn>
                <a:cxn ang="0">
                  <a:pos x="T6" y="T7"/>
                </a:cxn>
                <a:cxn ang="0">
                  <a:pos x="T8" y="T9"/>
                </a:cxn>
              </a:cxnLst>
              <a:rect l="0" t="0" r="r" b="b"/>
              <a:pathLst>
                <a:path w="5760" h="1312">
                  <a:moveTo>
                    <a:pt x="5760" y="56"/>
                  </a:moveTo>
                  <a:lnTo>
                    <a:pt x="0" y="1312"/>
                  </a:lnTo>
                  <a:lnTo>
                    <a:pt x="0" y="378"/>
                  </a:lnTo>
                  <a:lnTo>
                    <a:pt x="5760" y="0"/>
                  </a:lnTo>
                  <a:lnTo>
                    <a:pt x="5760" y="56"/>
                  </a:lnTo>
                  <a:close/>
                </a:path>
              </a:pathLst>
            </a:custGeom>
            <a:solidFill>
              <a:schemeClr val="bg2">
                <a:alpha val="14999"/>
              </a:schemeClr>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9184" name="Freeform 32"/>
            <p:cNvSpPr>
              <a:spLocks/>
            </p:cNvSpPr>
            <p:nvPr userDrawn="1"/>
          </p:nvSpPr>
          <p:spPr bwMode="gray">
            <a:xfrm flipH="1">
              <a:off x="0" y="1157"/>
              <a:ext cx="5760" cy="610"/>
            </a:xfrm>
            <a:custGeom>
              <a:avLst/>
              <a:gdLst>
                <a:gd name="T0" fmla="*/ 0 w 5760"/>
                <a:gd name="T1" fmla="*/ 0 h 2077"/>
                <a:gd name="T2" fmla="*/ 5752 w 5760"/>
                <a:gd name="T3" fmla="*/ 734 h 2077"/>
                <a:gd name="T4" fmla="*/ 5760 w 5760"/>
                <a:gd name="T5" fmla="*/ 2077 h 2077"/>
                <a:gd name="T6" fmla="*/ 0 w 5760"/>
                <a:gd name="T7" fmla="*/ 62 h 2077"/>
                <a:gd name="T8" fmla="*/ 0 w 5760"/>
                <a:gd name="T9" fmla="*/ 0 h 2077"/>
              </a:gdLst>
              <a:ahLst/>
              <a:cxnLst>
                <a:cxn ang="0">
                  <a:pos x="T0" y="T1"/>
                </a:cxn>
                <a:cxn ang="0">
                  <a:pos x="T2" y="T3"/>
                </a:cxn>
                <a:cxn ang="0">
                  <a:pos x="T4" y="T5"/>
                </a:cxn>
                <a:cxn ang="0">
                  <a:pos x="T6" y="T7"/>
                </a:cxn>
                <a:cxn ang="0">
                  <a:pos x="T8" y="T9"/>
                </a:cxn>
              </a:cxnLst>
              <a:rect l="0" t="0" r="r" b="b"/>
              <a:pathLst>
                <a:path w="5760" h="2077">
                  <a:moveTo>
                    <a:pt x="0" y="0"/>
                  </a:moveTo>
                  <a:lnTo>
                    <a:pt x="5752" y="734"/>
                  </a:lnTo>
                  <a:lnTo>
                    <a:pt x="5760" y="2077"/>
                  </a:lnTo>
                  <a:lnTo>
                    <a:pt x="0" y="62"/>
                  </a:lnTo>
                  <a:lnTo>
                    <a:pt x="0" y="0"/>
                  </a:lnTo>
                  <a:close/>
                </a:path>
              </a:pathLst>
            </a:custGeom>
            <a:solidFill>
              <a:schemeClr val="bg2">
                <a:alpha val="14000"/>
              </a:schemeClr>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grpSp>
      <p:pic>
        <p:nvPicPr>
          <p:cNvPr id="49185" name="Picture 33" descr="7"/>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l="5385" r="17516" b="21506"/>
          <a:stretch>
            <a:fillRect/>
          </a:stretch>
        </p:blipFill>
        <p:spPr bwMode="gray">
          <a:xfrm rot="-355085">
            <a:off x="3873500" y="2209800"/>
            <a:ext cx="4662488" cy="1812925"/>
          </a:xfrm>
          <a:prstGeom prst="rect">
            <a:avLst/>
          </a:prstGeom>
          <a:noFill/>
          <a:extLst>
            <a:ext uri="{909E8E84-426E-40DD-AFC4-6F175D3DCCD1}">
              <a14:hiddenFill xmlns="" xmlns:a14="http://schemas.microsoft.com/office/drawing/2010/main">
                <a:solidFill>
                  <a:srgbClr val="FFFFFF"/>
                </a:solidFill>
              </a14:hiddenFill>
            </a:ext>
          </a:extLst>
        </p:spPr>
      </p:pic>
      <p:pic>
        <p:nvPicPr>
          <p:cNvPr id="49186" name="Picture 34" descr="7"/>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l="-4071" r="51070"/>
          <a:stretch>
            <a:fillRect/>
          </a:stretch>
        </p:blipFill>
        <p:spPr bwMode="gray">
          <a:xfrm>
            <a:off x="8153400" y="1482725"/>
            <a:ext cx="990600" cy="682625"/>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9187" name="Group 35"/>
          <p:cNvGrpSpPr>
            <a:grpSpLocks/>
          </p:cNvGrpSpPr>
          <p:nvPr userDrawn="1"/>
        </p:nvGrpSpPr>
        <p:grpSpPr bwMode="auto">
          <a:xfrm>
            <a:off x="7551738" y="471488"/>
            <a:ext cx="1592262" cy="1236662"/>
            <a:chOff x="4757" y="297"/>
            <a:chExt cx="1003" cy="779"/>
          </a:xfrm>
        </p:grpSpPr>
        <p:sp>
          <p:nvSpPr>
            <p:cNvPr id="49188" name="Freeform 36"/>
            <p:cNvSpPr>
              <a:spLocks/>
            </p:cNvSpPr>
            <p:nvPr userDrawn="1"/>
          </p:nvSpPr>
          <p:spPr bwMode="gray">
            <a:xfrm>
              <a:off x="4767" y="297"/>
              <a:ext cx="993" cy="772"/>
            </a:xfrm>
            <a:custGeom>
              <a:avLst/>
              <a:gdLst>
                <a:gd name="T0" fmla="*/ 993 w 993"/>
                <a:gd name="T1" fmla="*/ 503 h 772"/>
                <a:gd name="T2" fmla="*/ 648 w 993"/>
                <a:gd name="T3" fmla="*/ 84 h 772"/>
                <a:gd name="T4" fmla="*/ 143 w 993"/>
                <a:gd name="T5" fmla="*/ 1 h 772"/>
                <a:gd name="T6" fmla="*/ 0 w 993"/>
                <a:gd name="T7" fmla="*/ 54 h 772"/>
                <a:gd name="T8" fmla="*/ 881 w 993"/>
                <a:gd name="T9" fmla="*/ 752 h 772"/>
                <a:gd name="T10" fmla="*/ 993 w 993"/>
                <a:gd name="T11" fmla="*/ 772 h 772"/>
                <a:gd name="T12" fmla="*/ 993 w 993"/>
                <a:gd name="T13" fmla="*/ 503 h 772"/>
              </a:gdLst>
              <a:ahLst/>
              <a:cxnLst>
                <a:cxn ang="0">
                  <a:pos x="T0" y="T1"/>
                </a:cxn>
                <a:cxn ang="0">
                  <a:pos x="T2" y="T3"/>
                </a:cxn>
                <a:cxn ang="0">
                  <a:pos x="T4" y="T5"/>
                </a:cxn>
                <a:cxn ang="0">
                  <a:pos x="T6" y="T7"/>
                </a:cxn>
                <a:cxn ang="0">
                  <a:pos x="T8" y="T9"/>
                </a:cxn>
                <a:cxn ang="0">
                  <a:pos x="T10" y="T11"/>
                </a:cxn>
                <a:cxn ang="0">
                  <a:pos x="T12" y="T13"/>
                </a:cxn>
              </a:cxnLst>
              <a:rect l="0" t="0" r="r" b="b"/>
              <a:pathLst>
                <a:path w="993" h="772">
                  <a:moveTo>
                    <a:pt x="993" y="503"/>
                  </a:moveTo>
                  <a:cubicBezTo>
                    <a:pt x="934" y="361"/>
                    <a:pt x="785" y="92"/>
                    <a:pt x="648" y="84"/>
                  </a:cubicBezTo>
                  <a:cubicBezTo>
                    <a:pt x="648" y="84"/>
                    <a:pt x="392" y="40"/>
                    <a:pt x="143" y="1"/>
                  </a:cubicBezTo>
                  <a:cubicBezTo>
                    <a:pt x="144" y="0"/>
                    <a:pt x="56" y="14"/>
                    <a:pt x="0" y="54"/>
                  </a:cubicBezTo>
                  <a:cubicBezTo>
                    <a:pt x="615" y="129"/>
                    <a:pt x="709" y="683"/>
                    <a:pt x="881" y="752"/>
                  </a:cubicBezTo>
                  <a:lnTo>
                    <a:pt x="993" y="772"/>
                  </a:lnTo>
                  <a:lnTo>
                    <a:pt x="993" y="503"/>
                  </a:lnTo>
                  <a:close/>
                </a:path>
              </a:pathLst>
            </a:custGeom>
            <a:gradFill rotWithShape="1">
              <a:gsLst>
                <a:gs pos="0">
                  <a:schemeClr val="tx2"/>
                </a:gs>
                <a:gs pos="100000">
                  <a:schemeClr val="accent1"/>
                </a:gs>
              </a:gsLst>
              <a:lin ang="5400000" scaled="1"/>
            </a:gradFill>
            <a:ln>
              <a:noFill/>
            </a:ln>
            <a:effectLst/>
            <a:extLst>
              <a:ext uri="{91240B29-F687-4F45-9708-019B960494DF}">
                <a14:hiddenLine xmlns=""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9189" name="Freeform 37"/>
            <p:cNvSpPr>
              <a:spLocks/>
            </p:cNvSpPr>
            <p:nvPr userDrawn="1"/>
          </p:nvSpPr>
          <p:spPr bwMode="gray">
            <a:xfrm>
              <a:off x="4757" y="303"/>
              <a:ext cx="1002" cy="773"/>
            </a:xfrm>
            <a:custGeom>
              <a:avLst/>
              <a:gdLst>
                <a:gd name="T0" fmla="*/ 1002 w 1002"/>
                <a:gd name="T1" fmla="*/ 521 h 773"/>
                <a:gd name="T2" fmla="*/ 648 w 1002"/>
                <a:gd name="T3" fmla="*/ 84 h 773"/>
                <a:gd name="T4" fmla="*/ 143 w 1002"/>
                <a:gd name="T5" fmla="*/ 1 h 773"/>
                <a:gd name="T6" fmla="*/ 0 w 1002"/>
                <a:gd name="T7" fmla="*/ 54 h 773"/>
                <a:gd name="T8" fmla="*/ 881 w 1002"/>
                <a:gd name="T9" fmla="*/ 752 h 773"/>
                <a:gd name="T10" fmla="*/ 1002 w 1002"/>
                <a:gd name="T11" fmla="*/ 773 h 773"/>
                <a:gd name="T12" fmla="*/ 1002 w 1002"/>
                <a:gd name="T13" fmla="*/ 521 h 773"/>
              </a:gdLst>
              <a:ahLst/>
              <a:cxnLst>
                <a:cxn ang="0">
                  <a:pos x="T0" y="T1"/>
                </a:cxn>
                <a:cxn ang="0">
                  <a:pos x="T2" y="T3"/>
                </a:cxn>
                <a:cxn ang="0">
                  <a:pos x="T4" y="T5"/>
                </a:cxn>
                <a:cxn ang="0">
                  <a:pos x="T6" y="T7"/>
                </a:cxn>
                <a:cxn ang="0">
                  <a:pos x="T8" y="T9"/>
                </a:cxn>
                <a:cxn ang="0">
                  <a:pos x="T10" y="T11"/>
                </a:cxn>
                <a:cxn ang="0">
                  <a:pos x="T12" y="T13"/>
                </a:cxn>
              </a:cxnLst>
              <a:rect l="0" t="0" r="r" b="b"/>
              <a:pathLst>
                <a:path w="1002" h="773">
                  <a:moveTo>
                    <a:pt x="1002" y="521"/>
                  </a:moveTo>
                  <a:cubicBezTo>
                    <a:pt x="943" y="379"/>
                    <a:pt x="785" y="92"/>
                    <a:pt x="648" y="84"/>
                  </a:cubicBezTo>
                  <a:cubicBezTo>
                    <a:pt x="648" y="84"/>
                    <a:pt x="392" y="40"/>
                    <a:pt x="143" y="1"/>
                  </a:cubicBezTo>
                  <a:cubicBezTo>
                    <a:pt x="144" y="0"/>
                    <a:pt x="56" y="14"/>
                    <a:pt x="0" y="54"/>
                  </a:cubicBezTo>
                  <a:cubicBezTo>
                    <a:pt x="615" y="129"/>
                    <a:pt x="709" y="683"/>
                    <a:pt x="881" y="752"/>
                  </a:cubicBezTo>
                  <a:lnTo>
                    <a:pt x="1002" y="773"/>
                  </a:lnTo>
                  <a:lnTo>
                    <a:pt x="1002" y="521"/>
                  </a:lnTo>
                  <a:close/>
                </a:path>
              </a:pathLst>
            </a:custGeom>
            <a:gradFill rotWithShape="1">
              <a:gsLst>
                <a:gs pos="0">
                  <a:schemeClr val="accent2">
                    <a:gamma/>
                    <a:shade val="66667"/>
                    <a:invGamma/>
                  </a:schemeClr>
                </a:gs>
                <a:gs pos="50000">
                  <a:schemeClr val="accent2"/>
                </a:gs>
                <a:gs pos="100000">
                  <a:schemeClr val="accent2">
                    <a:gamma/>
                    <a:shade val="66667"/>
                    <a:invGamma/>
                  </a:schemeClr>
                </a:gs>
              </a:gsLst>
              <a:lin ang="5400000" scaled="1"/>
            </a:gradFill>
            <a:ln>
              <a:noFill/>
            </a:ln>
            <a:effectLst/>
            <a:extLst>
              <a:ext uri="{91240B29-F687-4F45-9708-019B960494DF}">
                <a14:hiddenLine xmlns=""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grpSp>
      <p:sp>
        <p:nvSpPr>
          <p:cNvPr id="49190" name="Rectangle 38"/>
          <p:cNvSpPr>
            <a:spLocks noGrp="1" noChangeArrowheads="1"/>
          </p:cNvSpPr>
          <p:nvPr>
            <p:ph type="dt" sz="half" idx="2"/>
          </p:nvPr>
        </p:nvSpPr>
        <p:spPr>
          <a:xfrm>
            <a:off x="457200" y="6502400"/>
            <a:ext cx="2133600" cy="244475"/>
          </a:xfrm>
        </p:spPr>
        <p:txBody>
          <a:bodyPr/>
          <a:lstStyle>
            <a:lvl1pPr>
              <a:defRPr/>
            </a:lvl1pPr>
          </a:lstStyle>
          <a:p>
            <a:fld id="{B556D9ED-B17A-459A-905A-95A2B865BAF4}" type="datetimeFigureOut">
              <a:rPr lang="en-US" altLang="tr-TR"/>
              <a:pPr/>
              <a:t>4/5/2017</a:t>
            </a:fld>
            <a:endParaRPr lang="en-US" altLang="tr-TR"/>
          </a:p>
        </p:txBody>
      </p:sp>
      <p:sp>
        <p:nvSpPr>
          <p:cNvPr id="49191" name="Rectangle 39"/>
          <p:cNvSpPr>
            <a:spLocks noGrp="1" noChangeArrowheads="1"/>
          </p:cNvSpPr>
          <p:nvPr>
            <p:ph type="ftr" sz="quarter" idx="3"/>
          </p:nvPr>
        </p:nvSpPr>
        <p:spPr bwMode="auto">
          <a:xfrm>
            <a:off x="3124200" y="6502400"/>
            <a:ext cx="2895600" cy="244475"/>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tr-TR"/>
          </a:p>
        </p:txBody>
      </p:sp>
      <p:sp>
        <p:nvSpPr>
          <p:cNvPr id="49192" name="Rectangle 40"/>
          <p:cNvSpPr>
            <a:spLocks noGrp="1" noChangeArrowheads="1"/>
          </p:cNvSpPr>
          <p:nvPr>
            <p:ph type="sldNum" sz="quarter" idx="4"/>
          </p:nvPr>
        </p:nvSpPr>
        <p:spPr>
          <a:xfrm>
            <a:off x="6553200" y="6502400"/>
            <a:ext cx="2133600" cy="244475"/>
          </a:xfrm>
        </p:spPr>
        <p:txBody>
          <a:bodyPr/>
          <a:lstStyle>
            <a:lvl1pPr>
              <a:defRPr/>
            </a:lvl1pPr>
          </a:lstStyle>
          <a:p>
            <a:fld id="{B91D4B86-EE34-4CDC-9CBD-F5D88A57ECFF}" type="slidenum">
              <a:rPr lang="en-US" altLang="tr-TR"/>
              <a:pPr/>
              <a:t>‹#›</a:t>
            </a:fld>
            <a:endParaRPr lang="en-US" altLang="tr-TR"/>
          </a:p>
        </p:txBody>
      </p:sp>
      <p:grpSp>
        <p:nvGrpSpPr>
          <p:cNvPr id="49196" name="Group 44"/>
          <p:cNvGrpSpPr>
            <a:grpSpLocks/>
          </p:cNvGrpSpPr>
          <p:nvPr userDrawn="1"/>
        </p:nvGrpSpPr>
        <p:grpSpPr bwMode="auto">
          <a:xfrm>
            <a:off x="5475288" y="469900"/>
            <a:ext cx="3144837" cy="2640013"/>
            <a:chOff x="3449" y="296"/>
            <a:chExt cx="1981" cy="1663"/>
          </a:xfrm>
        </p:grpSpPr>
        <p:sp>
          <p:nvSpPr>
            <p:cNvPr id="49197" name="Freeform 45"/>
            <p:cNvSpPr>
              <a:spLocks/>
            </p:cNvSpPr>
            <p:nvPr userDrawn="1"/>
          </p:nvSpPr>
          <p:spPr bwMode="gray">
            <a:xfrm>
              <a:off x="3483" y="302"/>
              <a:ext cx="1947" cy="1657"/>
            </a:xfrm>
            <a:custGeom>
              <a:avLst/>
              <a:gdLst>
                <a:gd name="T0" fmla="*/ 1947 w 1947"/>
                <a:gd name="T1" fmla="*/ 86 h 1657"/>
                <a:gd name="T2" fmla="*/ 1459 w 1947"/>
                <a:gd name="T3" fmla="*/ 0 h 1657"/>
                <a:gd name="T4" fmla="*/ 0 w 1947"/>
                <a:gd name="T5" fmla="*/ 1454 h 1657"/>
                <a:gd name="T6" fmla="*/ 43 w 1947"/>
                <a:gd name="T7" fmla="*/ 1497 h 1657"/>
                <a:gd name="T8" fmla="*/ 731 w 1947"/>
                <a:gd name="T9" fmla="*/ 1647 h 1657"/>
                <a:gd name="T10" fmla="*/ 1947 w 1947"/>
                <a:gd name="T11" fmla="*/ 86 h 1657"/>
              </a:gdLst>
              <a:ahLst/>
              <a:cxnLst>
                <a:cxn ang="0">
                  <a:pos x="T0" y="T1"/>
                </a:cxn>
                <a:cxn ang="0">
                  <a:pos x="T2" y="T3"/>
                </a:cxn>
                <a:cxn ang="0">
                  <a:pos x="T4" y="T5"/>
                </a:cxn>
                <a:cxn ang="0">
                  <a:pos x="T6" y="T7"/>
                </a:cxn>
                <a:cxn ang="0">
                  <a:pos x="T8" y="T9"/>
                </a:cxn>
                <a:cxn ang="0">
                  <a:pos x="T10" y="T11"/>
                </a:cxn>
              </a:cxnLst>
              <a:rect l="0" t="0" r="r" b="b"/>
              <a:pathLst>
                <a:path w="1947" h="1657">
                  <a:moveTo>
                    <a:pt x="1947" y="86"/>
                  </a:moveTo>
                  <a:cubicBezTo>
                    <a:pt x="1947" y="86"/>
                    <a:pt x="1618" y="29"/>
                    <a:pt x="1459" y="0"/>
                  </a:cubicBezTo>
                  <a:cubicBezTo>
                    <a:pt x="838" y="101"/>
                    <a:pt x="836" y="1527"/>
                    <a:pt x="0" y="1454"/>
                  </a:cubicBezTo>
                  <a:cubicBezTo>
                    <a:pt x="48" y="1512"/>
                    <a:pt x="42" y="1494"/>
                    <a:pt x="43" y="1497"/>
                  </a:cubicBezTo>
                  <a:cubicBezTo>
                    <a:pt x="464" y="1574"/>
                    <a:pt x="731" y="1647"/>
                    <a:pt x="731" y="1647"/>
                  </a:cubicBezTo>
                  <a:cubicBezTo>
                    <a:pt x="1152" y="1657"/>
                    <a:pt x="1262" y="137"/>
                    <a:pt x="1947" y="86"/>
                  </a:cubicBezTo>
                  <a:close/>
                </a:path>
              </a:pathLst>
            </a:custGeom>
            <a:gradFill rotWithShape="1">
              <a:gsLst>
                <a:gs pos="0">
                  <a:schemeClr val="accent2"/>
                </a:gs>
                <a:gs pos="50000">
                  <a:schemeClr val="accent2">
                    <a:gamma/>
                    <a:shade val="79216"/>
                    <a:invGamma/>
                  </a:schemeClr>
                </a:gs>
                <a:gs pos="100000">
                  <a:schemeClr val="accent2"/>
                </a:gs>
              </a:gsLst>
              <a:lin ang="5400000" scaled="1"/>
            </a:gradFill>
            <a:ln>
              <a:noFill/>
            </a:ln>
            <a:effectLst/>
            <a:extLst>
              <a:ext uri="{91240B29-F687-4F45-9708-019B960494DF}">
                <a14:hiddenLine xmlns=""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 xmlns:a14="http://schemas.microsoft.com/office/drawing/2010/main">
                  <a:effectLst>
                    <a:outerShdw dist="17961" dir="2700000" algn="ctr" rotWithShape="0">
                      <a:schemeClr val="accent2">
                        <a:gamma/>
                        <a:shade val="60000"/>
                        <a:invGamma/>
                      </a:schemeClr>
                    </a:outerShdw>
                  </a:effectLst>
                </a14:hiddenEffects>
              </a:ext>
            </a:extLst>
          </p:spPr>
          <p:txBody>
            <a:bodyPr/>
            <a:lstStyle/>
            <a:p>
              <a:endParaRPr lang="tr-TR"/>
            </a:p>
          </p:txBody>
        </p:sp>
        <p:sp>
          <p:nvSpPr>
            <p:cNvPr id="49198" name="Freeform 46"/>
            <p:cNvSpPr>
              <a:spLocks/>
            </p:cNvSpPr>
            <p:nvPr userDrawn="1"/>
          </p:nvSpPr>
          <p:spPr bwMode="gray">
            <a:xfrm>
              <a:off x="3449" y="296"/>
              <a:ext cx="1966" cy="1640"/>
            </a:xfrm>
            <a:custGeom>
              <a:avLst/>
              <a:gdLst>
                <a:gd name="T0" fmla="*/ 1966 w 1966"/>
                <a:gd name="T1" fmla="*/ 82 h 1640"/>
                <a:gd name="T2" fmla="*/ 1471 w 1966"/>
                <a:gd name="T3" fmla="*/ 0 h 1640"/>
                <a:gd name="T4" fmla="*/ 0 w 1966"/>
                <a:gd name="T5" fmla="*/ 1460 h 1640"/>
                <a:gd name="T6" fmla="*/ 43 w 1966"/>
                <a:gd name="T7" fmla="*/ 1503 h 1640"/>
                <a:gd name="T8" fmla="*/ 761 w 1966"/>
                <a:gd name="T9" fmla="*/ 1640 h 1640"/>
                <a:gd name="T10" fmla="*/ 1966 w 1966"/>
                <a:gd name="T11" fmla="*/ 82 h 1640"/>
              </a:gdLst>
              <a:ahLst/>
              <a:cxnLst>
                <a:cxn ang="0">
                  <a:pos x="T0" y="T1"/>
                </a:cxn>
                <a:cxn ang="0">
                  <a:pos x="T2" y="T3"/>
                </a:cxn>
                <a:cxn ang="0">
                  <a:pos x="T4" y="T5"/>
                </a:cxn>
                <a:cxn ang="0">
                  <a:pos x="T6" y="T7"/>
                </a:cxn>
                <a:cxn ang="0">
                  <a:pos x="T8" y="T9"/>
                </a:cxn>
                <a:cxn ang="0">
                  <a:pos x="T10" y="T11"/>
                </a:cxn>
              </a:cxnLst>
              <a:rect l="0" t="0" r="r" b="b"/>
              <a:pathLst>
                <a:path w="1966" h="1640">
                  <a:moveTo>
                    <a:pt x="1966" y="82"/>
                  </a:moveTo>
                  <a:cubicBezTo>
                    <a:pt x="1966" y="82"/>
                    <a:pt x="1630" y="29"/>
                    <a:pt x="1471" y="0"/>
                  </a:cubicBezTo>
                  <a:cubicBezTo>
                    <a:pt x="850" y="101"/>
                    <a:pt x="836" y="1533"/>
                    <a:pt x="0" y="1460"/>
                  </a:cubicBezTo>
                  <a:cubicBezTo>
                    <a:pt x="48" y="1518"/>
                    <a:pt x="42" y="1500"/>
                    <a:pt x="43" y="1503"/>
                  </a:cubicBezTo>
                  <a:cubicBezTo>
                    <a:pt x="464" y="1580"/>
                    <a:pt x="761" y="1640"/>
                    <a:pt x="761" y="1640"/>
                  </a:cubicBezTo>
                  <a:cubicBezTo>
                    <a:pt x="1173" y="1640"/>
                    <a:pt x="1281" y="133"/>
                    <a:pt x="1966" y="82"/>
                  </a:cubicBezTo>
                  <a:close/>
                </a:path>
              </a:pathLst>
            </a:custGeom>
            <a:gradFill rotWithShape="1">
              <a:gsLst>
                <a:gs pos="0">
                  <a:schemeClr val="accent1"/>
                </a:gs>
                <a:gs pos="100000">
                  <a:schemeClr val="tx2"/>
                </a:gs>
              </a:gsLst>
              <a:lin ang="5400000" scaled="1"/>
            </a:gradFill>
            <a:ln>
              <a:noFill/>
            </a:ln>
            <a:effectLst>
              <a:prstShdw prst="shdw17" dist="12700">
                <a:schemeClr val="accent1">
                  <a:gamma/>
                  <a:shade val="60000"/>
                  <a:invGamma/>
                </a:schemeClr>
              </a:prstShdw>
            </a:effectLst>
            <a:extLst>
              <a:ext uri="{91240B29-F687-4F45-9708-019B960494DF}">
                <a14:hiddenLine xmlns="" xmlns:a14="http://schemas.microsoft.com/office/drawing/2010/main" w="9525" cap="flat" cmpd="sng">
                  <a:solidFill>
                    <a:srgbClr val="FF6600"/>
                  </a:solidFill>
                  <a:prstDash val="solid"/>
                  <a:round/>
                  <a:headEnd type="none" w="med" len="med"/>
                  <a:tailEnd type="none" w="med" len="med"/>
                </a14:hiddenLine>
              </a:ext>
            </a:extLst>
          </p:spPr>
          <p:txBody>
            <a:bodyPr/>
            <a:lstStyle/>
            <a:p>
              <a:endParaRPr lang="tr-TR"/>
            </a:p>
          </p:txBody>
        </p:sp>
        <p:sp>
          <p:nvSpPr>
            <p:cNvPr id="49199" name="Freeform 47"/>
            <p:cNvSpPr>
              <a:spLocks/>
            </p:cNvSpPr>
            <p:nvPr userDrawn="1"/>
          </p:nvSpPr>
          <p:spPr bwMode="gray">
            <a:xfrm>
              <a:off x="3449" y="296"/>
              <a:ext cx="1966" cy="1640"/>
            </a:xfrm>
            <a:custGeom>
              <a:avLst/>
              <a:gdLst>
                <a:gd name="T0" fmla="*/ 1966 w 1966"/>
                <a:gd name="T1" fmla="*/ 82 h 1640"/>
                <a:gd name="T2" fmla="*/ 1471 w 1966"/>
                <a:gd name="T3" fmla="*/ 0 h 1640"/>
                <a:gd name="T4" fmla="*/ 0 w 1966"/>
                <a:gd name="T5" fmla="*/ 1460 h 1640"/>
                <a:gd name="T6" fmla="*/ 43 w 1966"/>
                <a:gd name="T7" fmla="*/ 1503 h 1640"/>
                <a:gd name="T8" fmla="*/ 761 w 1966"/>
                <a:gd name="T9" fmla="*/ 1640 h 1640"/>
                <a:gd name="T10" fmla="*/ 1966 w 1966"/>
                <a:gd name="T11" fmla="*/ 82 h 1640"/>
              </a:gdLst>
              <a:ahLst/>
              <a:cxnLst>
                <a:cxn ang="0">
                  <a:pos x="T0" y="T1"/>
                </a:cxn>
                <a:cxn ang="0">
                  <a:pos x="T2" y="T3"/>
                </a:cxn>
                <a:cxn ang="0">
                  <a:pos x="T4" y="T5"/>
                </a:cxn>
                <a:cxn ang="0">
                  <a:pos x="T6" y="T7"/>
                </a:cxn>
                <a:cxn ang="0">
                  <a:pos x="T8" y="T9"/>
                </a:cxn>
                <a:cxn ang="0">
                  <a:pos x="T10" y="T11"/>
                </a:cxn>
              </a:cxnLst>
              <a:rect l="0" t="0" r="r" b="b"/>
              <a:pathLst>
                <a:path w="1966" h="1640">
                  <a:moveTo>
                    <a:pt x="1966" y="82"/>
                  </a:moveTo>
                  <a:cubicBezTo>
                    <a:pt x="1966" y="82"/>
                    <a:pt x="1630" y="29"/>
                    <a:pt x="1471" y="0"/>
                  </a:cubicBezTo>
                  <a:cubicBezTo>
                    <a:pt x="850" y="101"/>
                    <a:pt x="836" y="1533"/>
                    <a:pt x="0" y="1460"/>
                  </a:cubicBezTo>
                  <a:cubicBezTo>
                    <a:pt x="48" y="1518"/>
                    <a:pt x="42" y="1500"/>
                    <a:pt x="43" y="1503"/>
                  </a:cubicBezTo>
                  <a:cubicBezTo>
                    <a:pt x="464" y="1580"/>
                    <a:pt x="761" y="1640"/>
                    <a:pt x="761" y="1640"/>
                  </a:cubicBezTo>
                  <a:cubicBezTo>
                    <a:pt x="1173" y="1640"/>
                    <a:pt x="1281" y="133"/>
                    <a:pt x="1966" y="82"/>
                  </a:cubicBezTo>
                  <a:close/>
                </a:path>
              </a:pathLst>
            </a:custGeom>
            <a:gradFill rotWithShape="1">
              <a:gsLst>
                <a:gs pos="0">
                  <a:schemeClr val="accent1">
                    <a:alpha val="0"/>
                  </a:schemeClr>
                </a:gs>
                <a:gs pos="100000">
                  <a:schemeClr val="accent1">
                    <a:gamma/>
                    <a:shade val="46275"/>
                    <a:invGamma/>
                    <a:alpha val="35001"/>
                  </a:schemeClr>
                </a:gs>
              </a:gsLst>
              <a:lin ang="5400000" scaled="1"/>
            </a:gradFill>
            <a:ln>
              <a:noFill/>
            </a:ln>
            <a:effectLst/>
            <a:extLst>
              <a:ext uri="{91240B29-F687-4F45-9708-019B960494DF}">
                <a14:hiddenLine xmlns=""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 xmlns:a14="http://schemas.microsoft.com/office/drawing/2010/main">
                  <a:effectLst>
                    <a:outerShdw dist="12700" algn="ctr" rotWithShape="0">
                      <a:schemeClr val="accent1">
                        <a:gamma/>
                        <a:shade val="60000"/>
                        <a:invGamma/>
                      </a:schemeClr>
                    </a:outerShdw>
                  </a:effectLst>
                </a14:hiddenEffects>
              </a:ext>
            </a:extLst>
          </p:spPr>
          <p:txBody>
            <a:bodyPr/>
            <a:lstStyle/>
            <a:p>
              <a:endParaRPr lang="tr-TR"/>
            </a:p>
          </p:txBody>
        </p:sp>
      </p:grpSp>
      <p:grpSp>
        <p:nvGrpSpPr>
          <p:cNvPr id="49200" name="Group 48"/>
          <p:cNvGrpSpPr>
            <a:grpSpLocks/>
          </p:cNvGrpSpPr>
          <p:nvPr userDrawn="1"/>
        </p:nvGrpSpPr>
        <p:grpSpPr bwMode="auto">
          <a:xfrm>
            <a:off x="3530600" y="962025"/>
            <a:ext cx="3162300" cy="2133600"/>
            <a:chOff x="2224" y="606"/>
            <a:chExt cx="1992" cy="1344"/>
          </a:xfrm>
        </p:grpSpPr>
        <p:sp>
          <p:nvSpPr>
            <p:cNvPr id="49201" name="Freeform 49"/>
            <p:cNvSpPr>
              <a:spLocks/>
            </p:cNvSpPr>
            <p:nvPr userDrawn="1"/>
          </p:nvSpPr>
          <p:spPr bwMode="gray">
            <a:xfrm>
              <a:off x="2224" y="606"/>
              <a:ext cx="1992" cy="1334"/>
            </a:xfrm>
            <a:custGeom>
              <a:avLst/>
              <a:gdLst>
                <a:gd name="T0" fmla="*/ 1992 w 1992"/>
                <a:gd name="T1" fmla="*/ 1334 h 1334"/>
                <a:gd name="T2" fmla="*/ 1285 w 1992"/>
                <a:gd name="T3" fmla="*/ 1198 h 1334"/>
                <a:gd name="T4" fmla="*/ 0 w 1992"/>
                <a:gd name="T5" fmla="*/ 78 h 1334"/>
                <a:gd name="T6" fmla="*/ 334 w 1992"/>
                <a:gd name="T7" fmla="*/ 22 h 1334"/>
                <a:gd name="T8" fmla="*/ 1039 w 1992"/>
                <a:gd name="T9" fmla="*/ 154 h 1334"/>
                <a:gd name="T10" fmla="*/ 1992 w 1992"/>
                <a:gd name="T11" fmla="*/ 1334 h 1334"/>
              </a:gdLst>
              <a:ahLst/>
              <a:cxnLst>
                <a:cxn ang="0">
                  <a:pos x="T0" y="T1"/>
                </a:cxn>
                <a:cxn ang="0">
                  <a:pos x="T2" y="T3"/>
                </a:cxn>
                <a:cxn ang="0">
                  <a:pos x="T4" y="T5"/>
                </a:cxn>
                <a:cxn ang="0">
                  <a:pos x="T6" y="T7"/>
                </a:cxn>
                <a:cxn ang="0">
                  <a:pos x="T8" y="T9"/>
                </a:cxn>
                <a:cxn ang="0">
                  <a:pos x="T10" y="T11"/>
                </a:cxn>
              </a:cxnLst>
              <a:rect l="0" t="0" r="r" b="b"/>
              <a:pathLst>
                <a:path w="1992" h="1334">
                  <a:moveTo>
                    <a:pt x="1992" y="1334"/>
                  </a:moveTo>
                  <a:cubicBezTo>
                    <a:pt x="1695" y="1274"/>
                    <a:pt x="1285" y="1198"/>
                    <a:pt x="1285" y="1198"/>
                  </a:cubicBezTo>
                  <a:cubicBezTo>
                    <a:pt x="1081" y="1147"/>
                    <a:pt x="689" y="0"/>
                    <a:pt x="0" y="78"/>
                  </a:cubicBezTo>
                  <a:cubicBezTo>
                    <a:pt x="216" y="28"/>
                    <a:pt x="332" y="17"/>
                    <a:pt x="334" y="22"/>
                  </a:cubicBezTo>
                  <a:cubicBezTo>
                    <a:pt x="626" y="75"/>
                    <a:pt x="1039" y="154"/>
                    <a:pt x="1039" y="154"/>
                  </a:cubicBezTo>
                  <a:cubicBezTo>
                    <a:pt x="1420" y="204"/>
                    <a:pt x="1638" y="1256"/>
                    <a:pt x="1992" y="1334"/>
                  </a:cubicBezTo>
                  <a:close/>
                </a:path>
              </a:pathLst>
            </a:custGeom>
            <a:gradFill rotWithShape="1">
              <a:gsLst>
                <a:gs pos="0">
                  <a:schemeClr val="tx2"/>
                </a:gs>
                <a:gs pos="100000">
                  <a:schemeClr val="accent1"/>
                </a:gs>
              </a:gsLst>
              <a:lin ang="5400000" scaled="1"/>
            </a:gradFill>
            <a:ln>
              <a:noFill/>
            </a:ln>
            <a:effectLst/>
            <a:extLst>
              <a:ext uri="{91240B29-F687-4F45-9708-019B960494DF}">
                <a14:hiddenLine xmlns=""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9202" name="Freeform 50"/>
            <p:cNvSpPr>
              <a:spLocks/>
            </p:cNvSpPr>
            <p:nvPr userDrawn="1"/>
          </p:nvSpPr>
          <p:spPr bwMode="gray">
            <a:xfrm>
              <a:off x="2228" y="606"/>
              <a:ext cx="1988" cy="1344"/>
            </a:xfrm>
            <a:custGeom>
              <a:avLst/>
              <a:gdLst>
                <a:gd name="T0" fmla="*/ 1988 w 1988"/>
                <a:gd name="T1" fmla="*/ 1344 h 1344"/>
                <a:gd name="T2" fmla="*/ 1255 w 1988"/>
                <a:gd name="T3" fmla="*/ 1198 h 1344"/>
                <a:gd name="T4" fmla="*/ 0 w 1988"/>
                <a:gd name="T5" fmla="*/ 78 h 1344"/>
                <a:gd name="T6" fmla="*/ 296 w 1988"/>
                <a:gd name="T7" fmla="*/ 30 h 1344"/>
                <a:gd name="T8" fmla="*/ 1009 w 1988"/>
                <a:gd name="T9" fmla="*/ 154 h 1344"/>
                <a:gd name="T10" fmla="*/ 1988 w 1988"/>
                <a:gd name="T11" fmla="*/ 1344 h 1344"/>
              </a:gdLst>
              <a:ahLst/>
              <a:cxnLst>
                <a:cxn ang="0">
                  <a:pos x="T0" y="T1"/>
                </a:cxn>
                <a:cxn ang="0">
                  <a:pos x="T2" y="T3"/>
                </a:cxn>
                <a:cxn ang="0">
                  <a:pos x="T4" y="T5"/>
                </a:cxn>
                <a:cxn ang="0">
                  <a:pos x="T6" y="T7"/>
                </a:cxn>
                <a:cxn ang="0">
                  <a:pos x="T8" y="T9"/>
                </a:cxn>
                <a:cxn ang="0">
                  <a:pos x="T10" y="T11"/>
                </a:cxn>
              </a:cxnLst>
              <a:rect l="0" t="0" r="r" b="b"/>
              <a:pathLst>
                <a:path w="1988" h="1344">
                  <a:moveTo>
                    <a:pt x="1988" y="1344"/>
                  </a:moveTo>
                  <a:cubicBezTo>
                    <a:pt x="1691" y="1284"/>
                    <a:pt x="1255" y="1198"/>
                    <a:pt x="1255" y="1198"/>
                  </a:cubicBezTo>
                  <a:cubicBezTo>
                    <a:pt x="1051" y="1147"/>
                    <a:pt x="689" y="0"/>
                    <a:pt x="0" y="78"/>
                  </a:cubicBezTo>
                  <a:cubicBezTo>
                    <a:pt x="216" y="28"/>
                    <a:pt x="294" y="25"/>
                    <a:pt x="296" y="30"/>
                  </a:cubicBezTo>
                  <a:cubicBezTo>
                    <a:pt x="588" y="83"/>
                    <a:pt x="1009" y="154"/>
                    <a:pt x="1009" y="154"/>
                  </a:cubicBezTo>
                  <a:cubicBezTo>
                    <a:pt x="1408" y="207"/>
                    <a:pt x="1630" y="1272"/>
                    <a:pt x="1988" y="1344"/>
                  </a:cubicBezTo>
                  <a:close/>
                </a:path>
              </a:pathLst>
            </a:custGeom>
            <a:gradFill rotWithShape="1">
              <a:gsLst>
                <a:gs pos="0">
                  <a:schemeClr val="accent2">
                    <a:gamma/>
                    <a:shade val="66667"/>
                    <a:invGamma/>
                  </a:schemeClr>
                </a:gs>
                <a:gs pos="50000">
                  <a:schemeClr val="accent2"/>
                </a:gs>
                <a:gs pos="100000">
                  <a:schemeClr val="accent2">
                    <a:gamma/>
                    <a:shade val="66667"/>
                    <a:invGamma/>
                  </a:schemeClr>
                </a:gs>
              </a:gsLst>
              <a:lin ang="5400000" scaled="1"/>
            </a:gradFill>
            <a:ln>
              <a:noFill/>
            </a:ln>
            <a:effectLst/>
            <a:extLst>
              <a:ext uri="{91240B29-F687-4F45-9708-019B960494DF}">
                <a14:hiddenLine xmlns=""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grpSp>
      <p:grpSp>
        <p:nvGrpSpPr>
          <p:cNvPr id="49203" name="Group 51"/>
          <p:cNvGrpSpPr>
            <a:grpSpLocks/>
          </p:cNvGrpSpPr>
          <p:nvPr userDrawn="1"/>
        </p:nvGrpSpPr>
        <p:grpSpPr bwMode="auto">
          <a:xfrm>
            <a:off x="889000" y="996950"/>
            <a:ext cx="4337050" cy="4168775"/>
            <a:chOff x="560" y="628"/>
            <a:chExt cx="2732" cy="2626"/>
          </a:xfrm>
        </p:grpSpPr>
        <p:sp>
          <p:nvSpPr>
            <p:cNvPr id="49204" name="Freeform 52"/>
            <p:cNvSpPr>
              <a:spLocks/>
            </p:cNvSpPr>
            <p:nvPr userDrawn="1"/>
          </p:nvSpPr>
          <p:spPr bwMode="gray">
            <a:xfrm>
              <a:off x="600" y="632"/>
              <a:ext cx="2692" cy="2622"/>
            </a:xfrm>
            <a:custGeom>
              <a:avLst/>
              <a:gdLst>
                <a:gd name="T0" fmla="*/ 2692 w 2692"/>
                <a:gd name="T1" fmla="*/ 136 h 2622"/>
                <a:gd name="T2" fmla="*/ 1966 w 2692"/>
                <a:gd name="T3" fmla="*/ 0 h 2622"/>
                <a:gd name="T4" fmla="*/ 355 w 2692"/>
                <a:gd name="T5" fmla="*/ 1501 h 2622"/>
                <a:gd name="T6" fmla="*/ 0 w 2692"/>
                <a:gd name="T7" fmla="*/ 1419 h 2622"/>
                <a:gd name="T8" fmla="*/ 297 w 2692"/>
                <a:gd name="T9" fmla="*/ 2622 h 2622"/>
                <a:gd name="T10" fmla="*/ 1766 w 2692"/>
                <a:gd name="T11" fmla="*/ 1757 h 2622"/>
                <a:gd name="T12" fmla="*/ 1186 w 2692"/>
                <a:gd name="T13" fmla="*/ 1649 h 2622"/>
                <a:gd name="T14" fmla="*/ 2692 w 2692"/>
                <a:gd name="T15" fmla="*/ 136 h 26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92" h="2622">
                  <a:moveTo>
                    <a:pt x="2692" y="136"/>
                  </a:moveTo>
                  <a:cubicBezTo>
                    <a:pt x="2472" y="93"/>
                    <a:pt x="1966" y="0"/>
                    <a:pt x="1966" y="0"/>
                  </a:cubicBezTo>
                  <a:cubicBezTo>
                    <a:pt x="918" y="52"/>
                    <a:pt x="355" y="1501"/>
                    <a:pt x="355" y="1501"/>
                  </a:cubicBezTo>
                  <a:lnTo>
                    <a:pt x="0" y="1419"/>
                  </a:lnTo>
                  <a:lnTo>
                    <a:pt x="297" y="2622"/>
                  </a:lnTo>
                  <a:lnTo>
                    <a:pt x="1766" y="1757"/>
                  </a:lnTo>
                  <a:lnTo>
                    <a:pt x="1186" y="1649"/>
                  </a:lnTo>
                  <a:cubicBezTo>
                    <a:pt x="1186" y="1649"/>
                    <a:pt x="1675" y="162"/>
                    <a:pt x="2692" y="136"/>
                  </a:cubicBezTo>
                  <a:close/>
                </a:path>
              </a:pathLst>
            </a:custGeom>
            <a:gradFill rotWithShape="1">
              <a:gsLst>
                <a:gs pos="0">
                  <a:schemeClr val="accent2"/>
                </a:gs>
                <a:gs pos="100000">
                  <a:schemeClr val="accent2">
                    <a:gamma/>
                    <a:shade val="79216"/>
                    <a:invGamma/>
                  </a:schemeClr>
                </a:gs>
              </a:gsLst>
              <a:lin ang="5400000" scaled="1"/>
            </a:gradFill>
            <a:ln>
              <a:noFill/>
            </a:ln>
            <a:effectLst/>
            <a:extLst>
              <a:ext uri="{91240B29-F687-4F45-9708-019B960494DF}">
                <a14:hiddenLine xmlns=""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9205" name="Freeform 53"/>
            <p:cNvSpPr>
              <a:spLocks/>
            </p:cNvSpPr>
            <p:nvPr userDrawn="1"/>
          </p:nvSpPr>
          <p:spPr bwMode="gray">
            <a:xfrm>
              <a:off x="560" y="628"/>
              <a:ext cx="2695" cy="2626"/>
            </a:xfrm>
            <a:custGeom>
              <a:avLst/>
              <a:gdLst>
                <a:gd name="T0" fmla="*/ 2695 w 2695"/>
                <a:gd name="T1" fmla="*/ 130 h 2626"/>
                <a:gd name="T2" fmla="*/ 1984 w 2695"/>
                <a:gd name="T3" fmla="*/ 0 h 2626"/>
                <a:gd name="T4" fmla="*/ 355 w 2695"/>
                <a:gd name="T5" fmla="*/ 1505 h 2626"/>
                <a:gd name="T6" fmla="*/ 0 w 2695"/>
                <a:gd name="T7" fmla="*/ 1423 h 2626"/>
                <a:gd name="T8" fmla="*/ 297 w 2695"/>
                <a:gd name="T9" fmla="*/ 2626 h 2626"/>
                <a:gd name="T10" fmla="*/ 1766 w 2695"/>
                <a:gd name="T11" fmla="*/ 1761 h 2626"/>
                <a:gd name="T12" fmla="*/ 1186 w 2695"/>
                <a:gd name="T13" fmla="*/ 1653 h 2626"/>
                <a:gd name="T14" fmla="*/ 2695 w 2695"/>
                <a:gd name="T15" fmla="*/ 130 h 26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95" h="2626">
                  <a:moveTo>
                    <a:pt x="2695" y="130"/>
                  </a:moveTo>
                  <a:cubicBezTo>
                    <a:pt x="2475" y="87"/>
                    <a:pt x="1984" y="0"/>
                    <a:pt x="1984" y="0"/>
                  </a:cubicBezTo>
                  <a:cubicBezTo>
                    <a:pt x="936" y="52"/>
                    <a:pt x="355" y="1505"/>
                    <a:pt x="355" y="1505"/>
                  </a:cubicBezTo>
                  <a:lnTo>
                    <a:pt x="0" y="1423"/>
                  </a:lnTo>
                  <a:lnTo>
                    <a:pt x="297" y="2626"/>
                  </a:lnTo>
                  <a:lnTo>
                    <a:pt x="1766" y="1761"/>
                  </a:lnTo>
                  <a:lnTo>
                    <a:pt x="1186" y="1653"/>
                  </a:lnTo>
                  <a:cubicBezTo>
                    <a:pt x="1186" y="1653"/>
                    <a:pt x="1678" y="156"/>
                    <a:pt x="2695" y="130"/>
                  </a:cubicBezTo>
                  <a:close/>
                </a:path>
              </a:pathLst>
            </a:custGeom>
            <a:gradFill rotWithShape="1">
              <a:gsLst>
                <a:gs pos="0">
                  <a:schemeClr val="accent1"/>
                </a:gs>
                <a:gs pos="100000">
                  <a:schemeClr val="tx2"/>
                </a:gs>
              </a:gsLst>
              <a:lin ang="5400000" scaled="1"/>
            </a:gradFill>
            <a:ln>
              <a:noFill/>
            </a:ln>
            <a:effectLst>
              <a:prstShdw prst="shdw17" dist="17961" dir="2700000">
                <a:schemeClr val="tx2">
                  <a:gamma/>
                  <a:shade val="60000"/>
                  <a:invGamma/>
                </a:schemeClr>
              </a:prstShdw>
            </a:effectLst>
            <a:extLst>
              <a:ext uri="{91240B29-F687-4F45-9708-019B960494DF}">
                <a14:hiddenLine xmlns="" xmlns:a14="http://schemas.microsoft.com/office/drawing/2010/main" w="9525" cap="flat" cmpd="sng">
                  <a:solidFill>
                    <a:srgbClr val="FF6600"/>
                  </a:solidFill>
                  <a:prstDash val="solid"/>
                  <a:round/>
                  <a:headEnd type="none" w="med" len="med"/>
                  <a:tailEnd type="none" w="med" len="med"/>
                </a14:hiddenLine>
              </a:ext>
            </a:extLst>
          </p:spPr>
          <p:txBody>
            <a:bodyPr/>
            <a:lstStyle/>
            <a:p>
              <a:endParaRPr lang="tr-TR"/>
            </a:p>
          </p:txBody>
        </p:sp>
      </p:grpSp>
      <p:sp>
        <p:nvSpPr>
          <p:cNvPr id="49194" name="Rectangle 42"/>
          <p:cNvSpPr>
            <a:spLocks noGrp="1" noChangeArrowheads="1"/>
          </p:cNvSpPr>
          <p:nvPr>
            <p:ph type="ctrTitle"/>
          </p:nvPr>
        </p:nvSpPr>
        <p:spPr>
          <a:xfrm>
            <a:off x="2362200" y="4013200"/>
            <a:ext cx="6400800" cy="1752600"/>
          </a:xfrm>
          <a:extLst>
            <a:ext uri="{91240B29-F687-4F45-9708-019B960494DF}">
              <a14:hiddenLine xmlns="" xmlns:a14="http://schemas.microsoft.com/office/drawing/2010/main" w="9525" algn="ctr">
                <a:solidFill>
                  <a:schemeClr val="tx1"/>
                </a:solidFill>
                <a:miter lim="800000"/>
                <a:headEnd/>
                <a:tailEnd/>
              </a14:hiddenLine>
            </a:ext>
          </a:extLst>
        </p:spPr>
        <p:txBody>
          <a:bodyPr/>
          <a:lstStyle>
            <a:lvl1pPr algn="r" eaLnBrk="1" hangingPunct="1">
              <a:defRPr sz="5200" smtClean="0"/>
            </a:lvl1pPr>
          </a:lstStyle>
          <a:p>
            <a:pPr lvl="0"/>
            <a:r>
              <a:rPr lang="en-US" altLang="tr-TR" noProof="0" smtClean="0"/>
              <a:t>Click to edit Master title style</a:t>
            </a:r>
          </a:p>
        </p:txBody>
      </p:sp>
      <p:sp>
        <p:nvSpPr>
          <p:cNvPr id="49195" name="Rectangle 43"/>
          <p:cNvSpPr>
            <a:spLocks noGrp="1" noChangeArrowheads="1"/>
          </p:cNvSpPr>
          <p:nvPr>
            <p:ph type="subTitle" idx="1"/>
          </p:nvPr>
        </p:nvSpPr>
        <p:spPr>
          <a:xfrm>
            <a:off x="2362200" y="5603875"/>
            <a:ext cx="6400800" cy="609600"/>
          </a:xfrm>
          <a:extLst>
            <a:ext uri="{91240B29-F687-4F45-9708-019B960494DF}">
              <a14:hiddenLine xmlns="" xmlns:a14="http://schemas.microsoft.com/office/drawing/2010/main" w="9525" algn="ctr">
                <a:solidFill>
                  <a:schemeClr val="tx1"/>
                </a:solidFill>
                <a:miter lim="800000"/>
                <a:headEnd/>
                <a:tailEnd/>
              </a14:hiddenLine>
            </a:ext>
          </a:extLst>
        </p:spPr>
        <p:txBody>
          <a:bodyPr/>
          <a:lstStyle>
            <a:lvl1pPr marL="0" indent="0" algn="dist" eaLnBrk="1" hangingPunct="1">
              <a:buFontTx/>
              <a:buNone/>
              <a:defRPr sz="2200" smtClean="0"/>
            </a:lvl1pPr>
          </a:lstStyle>
          <a:p>
            <a:pPr lvl="0"/>
            <a:r>
              <a:rPr lang="en-US" altLang="tr-TR" noProof="0" smtClean="0"/>
              <a:t>Click to edit Master subtitle style</a:t>
            </a:r>
          </a:p>
        </p:txBody>
      </p:sp>
      <p:pic>
        <p:nvPicPr>
          <p:cNvPr id="49207" name="Picture 55" descr="http://www.afi-global.org/sites/default/files/styles/300_wide/public/turkeyimage_1.jpg?itok=S1Q_FHUP"/>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107504" y="84353"/>
            <a:ext cx="1368152" cy="1256416"/>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49177"/>
                                        </p:tgtEl>
                                        <p:attrNameLst>
                                          <p:attrName>style.visibility</p:attrName>
                                        </p:attrNameLst>
                                      </p:cBhvr>
                                      <p:to>
                                        <p:strVal val="visible"/>
                                      </p:to>
                                    </p:set>
                                    <p:animEffect transition="in" filter="wipe(right)">
                                      <p:cBhvr>
                                        <p:cTn id="7" dur="500"/>
                                        <p:tgtEl>
                                          <p:spTgt spid="49177"/>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9187"/>
                                        </p:tgtEl>
                                        <p:attrNameLst>
                                          <p:attrName>style.visibility</p:attrName>
                                        </p:attrNameLst>
                                      </p:cBhvr>
                                      <p:to>
                                        <p:strVal val="visible"/>
                                      </p:to>
                                    </p:set>
                                    <p:animEffect transition="in" filter="wipe(down)">
                                      <p:cBhvr>
                                        <p:cTn id="11" dur="500"/>
                                        <p:tgtEl>
                                          <p:spTgt spid="49187"/>
                                        </p:tgtEl>
                                      </p:cBhvr>
                                    </p:animEffect>
                                  </p:childTnLst>
                                </p:cTn>
                              </p:par>
                            </p:childTnLst>
                          </p:cTn>
                        </p:par>
                        <p:par>
                          <p:cTn id="12" fill="hold">
                            <p:stCondLst>
                              <p:cond delay="1000"/>
                            </p:stCondLst>
                            <p:childTnLst>
                              <p:par>
                                <p:cTn id="13" presetID="1" presetClass="entr" presetSubtype="0" fill="hold" nodeType="afterEffect">
                                  <p:stCondLst>
                                    <p:cond delay="0"/>
                                  </p:stCondLst>
                                  <p:childTnLst>
                                    <p:set>
                                      <p:cBhvr>
                                        <p:cTn id="14" dur="1" fill="hold">
                                          <p:stCondLst>
                                            <p:cond delay="499"/>
                                          </p:stCondLst>
                                        </p:cTn>
                                        <p:tgtEl>
                                          <p:spTgt spid="49186"/>
                                        </p:tgtEl>
                                        <p:attrNameLst>
                                          <p:attrName>style.visibility</p:attrName>
                                        </p:attrNameLst>
                                      </p:cBhvr>
                                      <p:to>
                                        <p:strVal val="visible"/>
                                      </p:to>
                                    </p:set>
                                  </p:childTnLst>
                                </p:cTn>
                              </p:par>
                            </p:childTnLst>
                          </p:cTn>
                        </p:par>
                        <p:par>
                          <p:cTn id="15" fill="hold">
                            <p:stCondLst>
                              <p:cond delay="1500"/>
                            </p:stCondLst>
                            <p:childTnLst>
                              <p:par>
                                <p:cTn id="16" presetID="22" presetClass="entr" presetSubtype="1" fill="hold" nodeType="afterEffect">
                                  <p:stCondLst>
                                    <p:cond delay="0"/>
                                  </p:stCondLst>
                                  <p:childTnLst>
                                    <p:set>
                                      <p:cBhvr>
                                        <p:cTn id="17" dur="1" fill="hold">
                                          <p:stCondLst>
                                            <p:cond delay="0"/>
                                          </p:stCondLst>
                                        </p:cTn>
                                        <p:tgtEl>
                                          <p:spTgt spid="49196"/>
                                        </p:tgtEl>
                                        <p:attrNameLst>
                                          <p:attrName>style.visibility</p:attrName>
                                        </p:attrNameLst>
                                      </p:cBhvr>
                                      <p:to>
                                        <p:strVal val="visible"/>
                                      </p:to>
                                    </p:set>
                                    <p:animEffect transition="in" filter="wipe(up)">
                                      <p:cBhvr>
                                        <p:cTn id="18" dur="500"/>
                                        <p:tgtEl>
                                          <p:spTgt spid="49196"/>
                                        </p:tgtEl>
                                      </p:cBhvr>
                                    </p:animEffect>
                                  </p:childTnLst>
                                </p:cTn>
                              </p:par>
                            </p:childTnLst>
                          </p:cTn>
                        </p:par>
                        <p:par>
                          <p:cTn id="19" fill="hold">
                            <p:stCondLst>
                              <p:cond delay="2000"/>
                            </p:stCondLst>
                            <p:childTnLst>
                              <p:par>
                                <p:cTn id="20" presetID="1" presetClass="entr" presetSubtype="0" fill="hold" nodeType="afterEffect">
                                  <p:stCondLst>
                                    <p:cond delay="0"/>
                                  </p:stCondLst>
                                  <p:childTnLst>
                                    <p:set>
                                      <p:cBhvr>
                                        <p:cTn id="21" dur="1" fill="hold">
                                          <p:stCondLst>
                                            <p:cond delay="499"/>
                                          </p:stCondLst>
                                        </p:cTn>
                                        <p:tgtEl>
                                          <p:spTgt spid="49185"/>
                                        </p:tgtEl>
                                        <p:attrNameLst>
                                          <p:attrName>style.visibility</p:attrName>
                                        </p:attrNameLst>
                                      </p:cBhvr>
                                      <p:to>
                                        <p:strVal val="visible"/>
                                      </p:to>
                                    </p:set>
                                  </p:childTnLst>
                                </p:cTn>
                              </p:par>
                            </p:childTnLst>
                          </p:cTn>
                        </p:par>
                        <p:par>
                          <p:cTn id="22" fill="hold">
                            <p:stCondLst>
                              <p:cond delay="2500"/>
                            </p:stCondLst>
                            <p:childTnLst>
                              <p:par>
                                <p:cTn id="23" presetID="22" presetClass="entr" presetSubtype="4" fill="hold" nodeType="afterEffect">
                                  <p:stCondLst>
                                    <p:cond delay="0"/>
                                  </p:stCondLst>
                                  <p:childTnLst>
                                    <p:set>
                                      <p:cBhvr>
                                        <p:cTn id="24" dur="1" fill="hold">
                                          <p:stCondLst>
                                            <p:cond delay="0"/>
                                          </p:stCondLst>
                                        </p:cTn>
                                        <p:tgtEl>
                                          <p:spTgt spid="49200"/>
                                        </p:tgtEl>
                                        <p:attrNameLst>
                                          <p:attrName>style.visibility</p:attrName>
                                        </p:attrNameLst>
                                      </p:cBhvr>
                                      <p:to>
                                        <p:strVal val="visible"/>
                                      </p:to>
                                    </p:set>
                                    <p:animEffect transition="in" filter="wipe(down)">
                                      <p:cBhvr>
                                        <p:cTn id="25" dur="500"/>
                                        <p:tgtEl>
                                          <p:spTgt spid="49200"/>
                                        </p:tgtEl>
                                      </p:cBhvr>
                                    </p:animEffect>
                                  </p:childTnLst>
                                </p:cTn>
                              </p:par>
                            </p:childTnLst>
                          </p:cTn>
                        </p:par>
                        <p:par>
                          <p:cTn id="26" fill="hold">
                            <p:stCondLst>
                              <p:cond delay="3000"/>
                            </p:stCondLst>
                            <p:childTnLst>
                              <p:par>
                                <p:cTn id="27" presetID="22" presetClass="entr" presetSubtype="1" fill="hold" nodeType="afterEffect">
                                  <p:stCondLst>
                                    <p:cond delay="0"/>
                                  </p:stCondLst>
                                  <p:childTnLst>
                                    <p:set>
                                      <p:cBhvr>
                                        <p:cTn id="28" dur="1" fill="hold">
                                          <p:stCondLst>
                                            <p:cond delay="0"/>
                                          </p:stCondLst>
                                        </p:cTn>
                                        <p:tgtEl>
                                          <p:spTgt spid="49203"/>
                                        </p:tgtEl>
                                        <p:attrNameLst>
                                          <p:attrName>style.visibility</p:attrName>
                                        </p:attrNameLst>
                                      </p:cBhvr>
                                      <p:to>
                                        <p:strVal val="visible"/>
                                      </p:to>
                                    </p:set>
                                    <p:animEffect transition="in" filter="wipe(up)">
                                      <p:cBhvr>
                                        <p:cTn id="29" dur="500"/>
                                        <p:tgtEl>
                                          <p:spTgt spid="49203"/>
                                        </p:tgtEl>
                                      </p:cBhvr>
                                    </p:animEffect>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49194"/>
                                        </p:tgtEl>
                                        <p:attrNameLst>
                                          <p:attrName>style.visibility</p:attrName>
                                        </p:attrNameLst>
                                      </p:cBhvr>
                                      <p:to>
                                        <p:strVal val="visible"/>
                                      </p:to>
                                    </p:set>
                                    <p:animEffect transition="in" filter="wipe(left)">
                                      <p:cBhvr>
                                        <p:cTn id="33" dur="500"/>
                                        <p:tgtEl>
                                          <p:spTgt spid="49194"/>
                                        </p:tgtEl>
                                      </p:cBhvr>
                                    </p:animEffect>
                                  </p:childTnLst>
                                </p:cTn>
                              </p:par>
                            </p:childTnLst>
                          </p:cTn>
                        </p:par>
                        <p:par>
                          <p:cTn id="34" fill="hold">
                            <p:stCondLst>
                              <p:cond delay="4000"/>
                            </p:stCondLst>
                            <p:childTnLst>
                              <p:par>
                                <p:cTn id="35" presetID="1" presetClass="entr" presetSubtype="0" fill="hold" grpId="0" nodeType="afterEffect">
                                  <p:stCondLst>
                                    <p:cond delay="0"/>
                                  </p:stCondLst>
                                  <p:childTnLst>
                                    <p:set>
                                      <p:cBhvr>
                                        <p:cTn id="36" dur="1" fill="hold">
                                          <p:stCondLst>
                                            <p:cond delay="499"/>
                                          </p:stCondLst>
                                        </p:cTn>
                                        <p:tgtEl>
                                          <p:spTgt spid="491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94" grpId="0" autoUpdateAnimBg="0"/>
      <p:bldP spid="49195" grpId="0" build="p" autoUpdateAnimBg="0" advAuto="0">
        <p:tmplLst>
          <p:tmpl lvl="1">
            <p:tnLst>
              <p:par>
                <p:cTn presetID="1" presetClass="entr" presetSubtype="0" fill="hold" nodeType="afterEffect">
                  <p:stCondLst>
                    <p:cond delay="0"/>
                  </p:stCondLst>
                  <p:childTnLst>
                    <p:set>
                      <p:cBhvr>
                        <p:cTn dur="1" fill="hold">
                          <p:stCondLst>
                            <p:cond delay="499"/>
                          </p:stCondLst>
                        </p:cTn>
                        <p:tgtEl>
                          <p:spTgt spid="49195"/>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4"/>
          <p:cNvSpPr>
            <a:spLocks noGrp="1" noChangeArrowheads="1"/>
          </p:cNvSpPr>
          <p:nvPr>
            <p:ph type="dt" sz="half" idx="10"/>
          </p:nvPr>
        </p:nvSpPr>
        <p:spPr>
          <a:ln/>
        </p:spPr>
        <p:txBody>
          <a:bodyPr/>
          <a:lstStyle>
            <a:lvl1pPr>
              <a:defRPr/>
            </a:lvl1pPr>
          </a:lstStyle>
          <a:p>
            <a:fld id="{BE1EE0AC-020D-41F8-A357-2CA5E5967896}" type="datetimeFigureOut">
              <a:rPr lang="en-US" altLang="tr-TR"/>
              <a:pPr/>
              <a:t>4/5/2017</a:t>
            </a:fld>
            <a:endParaRPr lang="en-US" altLang="tr-TR"/>
          </a:p>
        </p:txBody>
      </p:sp>
      <p:sp>
        <p:nvSpPr>
          <p:cNvPr id="5" name="Rectangle 35"/>
          <p:cNvSpPr>
            <a:spLocks noGrp="1" noChangeArrowheads="1"/>
          </p:cNvSpPr>
          <p:nvPr>
            <p:ph type="sldNum" sz="quarter" idx="11"/>
          </p:nvPr>
        </p:nvSpPr>
        <p:spPr>
          <a:ln/>
        </p:spPr>
        <p:txBody>
          <a:bodyPr/>
          <a:lstStyle>
            <a:lvl1pPr>
              <a:defRPr/>
            </a:lvl1pPr>
          </a:lstStyle>
          <a:p>
            <a:fld id="{F26307A1-D384-4423-80E3-95EC7F54E58C}" type="slidenum">
              <a:rPr lang="en-US" altLang="tr-TR"/>
              <a:pPr/>
              <a:t>‹#›</a:t>
            </a:fld>
            <a:endParaRPr lang="en-US" altLang="tr-TR"/>
          </a:p>
        </p:txBody>
      </p:sp>
      <p:pic>
        <p:nvPicPr>
          <p:cNvPr id="6" name="Picture 55" descr="http://www.afi-global.org/sites/default/files/styles/300_wide/public/turkeyimage_1.jpg?itok=S1Q_FHUP"/>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107504" y="84353"/>
            <a:ext cx="508000" cy="508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9482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4"/>
          <p:cNvSpPr>
            <a:spLocks noGrp="1" noChangeArrowheads="1"/>
          </p:cNvSpPr>
          <p:nvPr>
            <p:ph type="dt" sz="half" idx="10"/>
          </p:nvPr>
        </p:nvSpPr>
        <p:spPr>
          <a:ln/>
        </p:spPr>
        <p:txBody>
          <a:bodyPr/>
          <a:lstStyle>
            <a:lvl1pPr>
              <a:defRPr/>
            </a:lvl1pPr>
          </a:lstStyle>
          <a:p>
            <a:fld id="{A1FF7F59-9A3C-473D-BF27-95B3DB6070A1}" type="datetimeFigureOut">
              <a:rPr lang="en-US" altLang="tr-TR"/>
              <a:pPr/>
              <a:t>4/5/2017</a:t>
            </a:fld>
            <a:endParaRPr lang="en-US" altLang="tr-TR"/>
          </a:p>
        </p:txBody>
      </p:sp>
      <p:sp>
        <p:nvSpPr>
          <p:cNvPr id="5" name="Rectangle 35"/>
          <p:cNvSpPr>
            <a:spLocks noGrp="1" noChangeArrowheads="1"/>
          </p:cNvSpPr>
          <p:nvPr>
            <p:ph type="sldNum" sz="quarter" idx="11"/>
          </p:nvPr>
        </p:nvSpPr>
        <p:spPr>
          <a:ln/>
        </p:spPr>
        <p:txBody>
          <a:bodyPr/>
          <a:lstStyle>
            <a:lvl1pPr>
              <a:defRPr/>
            </a:lvl1pPr>
          </a:lstStyle>
          <a:p>
            <a:fld id="{FD986D23-1329-40CC-A43E-1CFEC1F959C2}" type="slidenum">
              <a:rPr lang="en-US" altLang="tr-TR"/>
              <a:pPr/>
              <a:t>‹#›</a:t>
            </a:fld>
            <a:endParaRPr lang="en-US" altLang="tr-TR"/>
          </a:p>
        </p:txBody>
      </p:sp>
    </p:spTree>
    <p:extLst>
      <p:ext uri="{BB962C8B-B14F-4D97-AF65-F5344CB8AC3E}">
        <p14:creationId xmlns="" xmlns:p14="http://schemas.microsoft.com/office/powerpoint/2010/main" val="17066520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91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r>
              <a:rPr lang="en-US" noProof="0" smtClean="0"/>
              <a:t>Click icon to add chart</a:t>
            </a:r>
          </a:p>
        </p:txBody>
      </p:sp>
      <p:sp>
        <p:nvSpPr>
          <p:cNvPr id="4" name="Rectangle 34"/>
          <p:cNvSpPr>
            <a:spLocks noGrp="1" noChangeArrowheads="1"/>
          </p:cNvSpPr>
          <p:nvPr>
            <p:ph type="dt" sz="half" idx="10"/>
          </p:nvPr>
        </p:nvSpPr>
        <p:spPr>
          <a:ln/>
        </p:spPr>
        <p:txBody>
          <a:bodyPr/>
          <a:lstStyle>
            <a:lvl1pPr>
              <a:defRPr/>
            </a:lvl1pPr>
          </a:lstStyle>
          <a:p>
            <a:fld id="{15F4C5EA-B7A7-4B46-80A6-AF513D5C58B5}" type="datetimeFigureOut">
              <a:rPr lang="en-US" altLang="tr-TR"/>
              <a:pPr/>
              <a:t>4/5/2017</a:t>
            </a:fld>
            <a:endParaRPr lang="en-US" altLang="tr-TR"/>
          </a:p>
        </p:txBody>
      </p:sp>
      <p:sp>
        <p:nvSpPr>
          <p:cNvPr id="5" name="Rectangle 35"/>
          <p:cNvSpPr>
            <a:spLocks noGrp="1" noChangeArrowheads="1"/>
          </p:cNvSpPr>
          <p:nvPr>
            <p:ph type="sldNum" sz="quarter" idx="11"/>
          </p:nvPr>
        </p:nvSpPr>
        <p:spPr>
          <a:ln/>
        </p:spPr>
        <p:txBody>
          <a:bodyPr/>
          <a:lstStyle>
            <a:lvl1pPr>
              <a:defRPr/>
            </a:lvl1pPr>
          </a:lstStyle>
          <a:p>
            <a:fld id="{734BF38A-1336-4A64-9A62-28A5D6D35592}" type="slidenum">
              <a:rPr lang="en-US" altLang="tr-TR"/>
              <a:pPr/>
              <a:t>‹#›</a:t>
            </a:fld>
            <a:endParaRPr lang="en-US" altLang="tr-TR"/>
          </a:p>
        </p:txBody>
      </p:sp>
    </p:spTree>
    <p:extLst>
      <p:ext uri="{BB962C8B-B14F-4D97-AF65-F5344CB8AC3E}">
        <p14:creationId xmlns="" xmlns:p14="http://schemas.microsoft.com/office/powerpoint/2010/main" val="969856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91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smtClean="0"/>
              <a:t>Click icon to add table</a:t>
            </a:r>
          </a:p>
        </p:txBody>
      </p:sp>
      <p:sp>
        <p:nvSpPr>
          <p:cNvPr id="4" name="Rectangle 34"/>
          <p:cNvSpPr>
            <a:spLocks noGrp="1" noChangeArrowheads="1"/>
          </p:cNvSpPr>
          <p:nvPr>
            <p:ph type="dt" sz="half" idx="10"/>
          </p:nvPr>
        </p:nvSpPr>
        <p:spPr>
          <a:ln/>
        </p:spPr>
        <p:txBody>
          <a:bodyPr/>
          <a:lstStyle>
            <a:lvl1pPr>
              <a:defRPr/>
            </a:lvl1pPr>
          </a:lstStyle>
          <a:p>
            <a:fld id="{8696058D-85FF-4612-A84B-BEEFD39E8896}" type="datetimeFigureOut">
              <a:rPr lang="en-US" altLang="tr-TR"/>
              <a:pPr/>
              <a:t>4/5/2017</a:t>
            </a:fld>
            <a:endParaRPr lang="en-US" altLang="tr-TR"/>
          </a:p>
        </p:txBody>
      </p:sp>
      <p:sp>
        <p:nvSpPr>
          <p:cNvPr id="5" name="Rectangle 35"/>
          <p:cNvSpPr>
            <a:spLocks noGrp="1" noChangeArrowheads="1"/>
          </p:cNvSpPr>
          <p:nvPr>
            <p:ph type="sldNum" sz="quarter" idx="11"/>
          </p:nvPr>
        </p:nvSpPr>
        <p:spPr>
          <a:ln/>
        </p:spPr>
        <p:txBody>
          <a:bodyPr/>
          <a:lstStyle>
            <a:lvl1pPr>
              <a:defRPr/>
            </a:lvl1pPr>
          </a:lstStyle>
          <a:p>
            <a:fld id="{A680EA43-0640-4907-95D3-855086516C61}" type="slidenum">
              <a:rPr lang="en-US" altLang="tr-TR"/>
              <a:pPr/>
              <a:t>‹#›</a:t>
            </a:fld>
            <a:endParaRPr lang="en-US" altLang="tr-TR"/>
          </a:p>
        </p:txBody>
      </p:sp>
    </p:spTree>
    <p:extLst>
      <p:ext uri="{BB962C8B-B14F-4D97-AF65-F5344CB8AC3E}">
        <p14:creationId xmlns="" xmlns:p14="http://schemas.microsoft.com/office/powerpoint/2010/main" val="4059020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4"/>
          <p:cNvSpPr>
            <a:spLocks noGrp="1" noChangeArrowheads="1"/>
          </p:cNvSpPr>
          <p:nvPr>
            <p:ph type="dt" sz="half" idx="10"/>
          </p:nvPr>
        </p:nvSpPr>
        <p:spPr>
          <a:ln/>
        </p:spPr>
        <p:txBody>
          <a:bodyPr/>
          <a:lstStyle>
            <a:lvl1pPr>
              <a:defRPr/>
            </a:lvl1pPr>
          </a:lstStyle>
          <a:p>
            <a:fld id="{A4102A51-7540-4B53-B571-2E7F029F04F2}" type="datetimeFigureOut">
              <a:rPr lang="en-US" altLang="tr-TR"/>
              <a:pPr/>
              <a:t>4/5/2017</a:t>
            </a:fld>
            <a:endParaRPr lang="en-US" altLang="tr-TR"/>
          </a:p>
        </p:txBody>
      </p:sp>
      <p:sp>
        <p:nvSpPr>
          <p:cNvPr id="5" name="Rectangle 35"/>
          <p:cNvSpPr>
            <a:spLocks noGrp="1" noChangeArrowheads="1"/>
          </p:cNvSpPr>
          <p:nvPr>
            <p:ph type="sldNum" sz="quarter" idx="11"/>
          </p:nvPr>
        </p:nvSpPr>
        <p:spPr>
          <a:ln/>
        </p:spPr>
        <p:txBody>
          <a:bodyPr/>
          <a:lstStyle>
            <a:lvl1pPr>
              <a:defRPr/>
            </a:lvl1pPr>
          </a:lstStyle>
          <a:p>
            <a:fld id="{8C305A61-2864-4730-9F0D-6A49A47C29EA}" type="slidenum">
              <a:rPr lang="en-US" altLang="tr-TR"/>
              <a:pPr/>
              <a:t>‹#›</a:t>
            </a:fld>
            <a:endParaRPr lang="en-US" altLang="tr-TR"/>
          </a:p>
        </p:txBody>
      </p:sp>
      <p:pic>
        <p:nvPicPr>
          <p:cNvPr id="6" name="Picture 55" descr="http://www.afi-global.org/sites/default/files/styles/300_wide/public/turkeyimage_1.jpg?itok=S1Q_FHUP"/>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107504" y="84353"/>
            <a:ext cx="508000" cy="508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054414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4"/>
          <p:cNvSpPr>
            <a:spLocks noGrp="1" noChangeArrowheads="1"/>
          </p:cNvSpPr>
          <p:nvPr>
            <p:ph type="dt" sz="half" idx="10"/>
          </p:nvPr>
        </p:nvSpPr>
        <p:spPr>
          <a:ln/>
        </p:spPr>
        <p:txBody>
          <a:bodyPr/>
          <a:lstStyle>
            <a:lvl1pPr>
              <a:defRPr/>
            </a:lvl1pPr>
          </a:lstStyle>
          <a:p>
            <a:fld id="{4934A8D6-F83C-437B-BECD-304981E36D94}" type="datetimeFigureOut">
              <a:rPr lang="en-US" altLang="tr-TR"/>
              <a:pPr/>
              <a:t>4/5/2017</a:t>
            </a:fld>
            <a:endParaRPr lang="en-US" altLang="tr-TR"/>
          </a:p>
        </p:txBody>
      </p:sp>
      <p:sp>
        <p:nvSpPr>
          <p:cNvPr id="5" name="Rectangle 35"/>
          <p:cNvSpPr>
            <a:spLocks noGrp="1" noChangeArrowheads="1"/>
          </p:cNvSpPr>
          <p:nvPr>
            <p:ph type="sldNum" sz="quarter" idx="11"/>
          </p:nvPr>
        </p:nvSpPr>
        <p:spPr>
          <a:ln/>
        </p:spPr>
        <p:txBody>
          <a:bodyPr/>
          <a:lstStyle>
            <a:lvl1pPr>
              <a:defRPr/>
            </a:lvl1pPr>
          </a:lstStyle>
          <a:p>
            <a:fld id="{39C4F089-D7D7-4DBE-B857-286AFE099FD7}" type="slidenum">
              <a:rPr lang="en-US" altLang="tr-TR"/>
              <a:pPr/>
              <a:t>‹#›</a:t>
            </a:fld>
            <a:endParaRPr lang="en-US" altLang="tr-TR"/>
          </a:p>
        </p:txBody>
      </p:sp>
      <p:pic>
        <p:nvPicPr>
          <p:cNvPr id="6" name="Picture 55" descr="http://www.afi-global.org/sites/default/files/styles/300_wide/public/turkeyimage_1.jpg?itok=S1Q_FHUP"/>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107504" y="84353"/>
            <a:ext cx="508000" cy="508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38483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4"/>
          <p:cNvSpPr>
            <a:spLocks noGrp="1" noChangeArrowheads="1"/>
          </p:cNvSpPr>
          <p:nvPr>
            <p:ph type="dt" sz="half" idx="10"/>
          </p:nvPr>
        </p:nvSpPr>
        <p:spPr>
          <a:ln/>
        </p:spPr>
        <p:txBody>
          <a:bodyPr/>
          <a:lstStyle>
            <a:lvl1pPr>
              <a:defRPr/>
            </a:lvl1pPr>
          </a:lstStyle>
          <a:p>
            <a:fld id="{58A404A2-17CF-4AC0-BACF-37C88E1C665A}" type="datetimeFigureOut">
              <a:rPr lang="en-US" altLang="tr-TR"/>
              <a:pPr/>
              <a:t>4/5/2017</a:t>
            </a:fld>
            <a:endParaRPr lang="en-US" altLang="tr-TR"/>
          </a:p>
        </p:txBody>
      </p:sp>
      <p:sp>
        <p:nvSpPr>
          <p:cNvPr id="6" name="Rectangle 35"/>
          <p:cNvSpPr>
            <a:spLocks noGrp="1" noChangeArrowheads="1"/>
          </p:cNvSpPr>
          <p:nvPr>
            <p:ph type="sldNum" sz="quarter" idx="11"/>
          </p:nvPr>
        </p:nvSpPr>
        <p:spPr>
          <a:ln/>
        </p:spPr>
        <p:txBody>
          <a:bodyPr/>
          <a:lstStyle>
            <a:lvl1pPr>
              <a:defRPr/>
            </a:lvl1pPr>
          </a:lstStyle>
          <a:p>
            <a:fld id="{057DCE87-10B4-4128-845D-EEC9F2577864}" type="slidenum">
              <a:rPr lang="en-US" altLang="tr-TR"/>
              <a:pPr/>
              <a:t>‹#›</a:t>
            </a:fld>
            <a:endParaRPr lang="en-US" altLang="tr-TR"/>
          </a:p>
        </p:txBody>
      </p:sp>
      <p:pic>
        <p:nvPicPr>
          <p:cNvPr id="8" name="Picture 55" descr="http://www.afi-global.org/sites/default/files/styles/300_wide/public/turkeyimage_1.jpg?itok=S1Q_FHUP"/>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107504" y="84353"/>
            <a:ext cx="508000" cy="508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03280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4"/>
          <p:cNvSpPr>
            <a:spLocks noGrp="1" noChangeArrowheads="1"/>
          </p:cNvSpPr>
          <p:nvPr>
            <p:ph type="dt" sz="half" idx="10"/>
          </p:nvPr>
        </p:nvSpPr>
        <p:spPr>
          <a:ln/>
        </p:spPr>
        <p:txBody>
          <a:bodyPr/>
          <a:lstStyle>
            <a:lvl1pPr>
              <a:defRPr/>
            </a:lvl1pPr>
          </a:lstStyle>
          <a:p>
            <a:fld id="{2E5B4869-5D1E-4177-96AF-2802CDDFD2CD}" type="datetimeFigureOut">
              <a:rPr lang="en-US" altLang="tr-TR"/>
              <a:pPr/>
              <a:t>4/5/2017</a:t>
            </a:fld>
            <a:endParaRPr lang="en-US" altLang="tr-TR"/>
          </a:p>
        </p:txBody>
      </p:sp>
      <p:sp>
        <p:nvSpPr>
          <p:cNvPr id="8" name="Rectangle 35"/>
          <p:cNvSpPr>
            <a:spLocks noGrp="1" noChangeArrowheads="1"/>
          </p:cNvSpPr>
          <p:nvPr>
            <p:ph type="sldNum" sz="quarter" idx="11"/>
          </p:nvPr>
        </p:nvSpPr>
        <p:spPr>
          <a:ln/>
        </p:spPr>
        <p:txBody>
          <a:bodyPr/>
          <a:lstStyle>
            <a:lvl1pPr>
              <a:defRPr/>
            </a:lvl1pPr>
          </a:lstStyle>
          <a:p>
            <a:fld id="{B9AB09E6-2468-4B1F-B474-99538496A548}" type="slidenum">
              <a:rPr lang="en-US" altLang="tr-TR"/>
              <a:pPr/>
              <a:t>‹#›</a:t>
            </a:fld>
            <a:endParaRPr lang="en-US" altLang="tr-TR"/>
          </a:p>
        </p:txBody>
      </p:sp>
      <p:pic>
        <p:nvPicPr>
          <p:cNvPr id="9" name="Picture 55" descr="http://www.afi-global.org/sites/default/files/styles/300_wide/public/turkeyimage_1.jpg?itok=S1Q_FHUP"/>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107504" y="84353"/>
            <a:ext cx="508000" cy="508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2357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34"/>
          <p:cNvSpPr>
            <a:spLocks noGrp="1" noChangeArrowheads="1"/>
          </p:cNvSpPr>
          <p:nvPr>
            <p:ph type="dt" sz="half" idx="10"/>
          </p:nvPr>
        </p:nvSpPr>
        <p:spPr>
          <a:ln/>
        </p:spPr>
        <p:txBody>
          <a:bodyPr/>
          <a:lstStyle>
            <a:lvl1pPr>
              <a:defRPr/>
            </a:lvl1pPr>
          </a:lstStyle>
          <a:p>
            <a:fld id="{ECA1D85C-55F6-4C29-A9AC-75A28E85614F}" type="datetimeFigureOut">
              <a:rPr lang="en-US" altLang="tr-TR"/>
              <a:pPr/>
              <a:t>4/5/2017</a:t>
            </a:fld>
            <a:endParaRPr lang="en-US" altLang="tr-TR"/>
          </a:p>
        </p:txBody>
      </p:sp>
      <p:sp>
        <p:nvSpPr>
          <p:cNvPr id="4" name="Rectangle 35"/>
          <p:cNvSpPr>
            <a:spLocks noGrp="1" noChangeArrowheads="1"/>
          </p:cNvSpPr>
          <p:nvPr>
            <p:ph type="sldNum" sz="quarter" idx="11"/>
          </p:nvPr>
        </p:nvSpPr>
        <p:spPr>
          <a:ln/>
        </p:spPr>
        <p:txBody>
          <a:bodyPr/>
          <a:lstStyle>
            <a:lvl1pPr>
              <a:defRPr/>
            </a:lvl1pPr>
          </a:lstStyle>
          <a:p>
            <a:fld id="{690295C5-1028-46D7-9017-0F8B0DC64372}" type="slidenum">
              <a:rPr lang="en-US" altLang="tr-TR"/>
              <a:pPr/>
              <a:t>‹#›</a:t>
            </a:fld>
            <a:endParaRPr lang="en-US" altLang="tr-TR"/>
          </a:p>
        </p:txBody>
      </p:sp>
      <p:pic>
        <p:nvPicPr>
          <p:cNvPr id="5" name="Picture 55" descr="http://www.afi-global.org/sites/default/files/styles/300_wide/public/turkeyimage_1.jpg?itok=S1Q_FHUP"/>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107504" y="84353"/>
            <a:ext cx="508000" cy="508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567482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4"/>
          <p:cNvSpPr>
            <a:spLocks noGrp="1" noChangeArrowheads="1"/>
          </p:cNvSpPr>
          <p:nvPr>
            <p:ph type="dt" sz="half" idx="10"/>
          </p:nvPr>
        </p:nvSpPr>
        <p:spPr>
          <a:ln/>
        </p:spPr>
        <p:txBody>
          <a:bodyPr/>
          <a:lstStyle>
            <a:lvl1pPr>
              <a:defRPr/>
            </a:lvl1pPr>
          </a:lstStyle>
          <a:p>
            <a:fld id="{44ED0472-6BCE-4C37-8199-64A80A104550}" type="datetimeFigureOut">
              <a:rPr lang="en-US" altLang="tr-TR"/>
              <a:pPr/>
              <a:t>4/5/2017</a:t>
            </a:fld>
            <a:endParaRPr lang="en-US" altLang="tr-TR"/>
          </a:p>
        </p:txBody>
      </p:sp>
      <p:sp>
        <p:nvSpPr>
          <p:cNvPr id="3" name="Rectangle 35"/>
          <p:cNvSpPr>
            <a:spLocks noGrp="1" noChangeArrowheads="1"/>
          </p:cNvSpPr>
          <p:nvPr>
            <p:ph type="sldNum" sz="quarter" idx="11"/>
          </p:nvPr>
        </p:nvSpPr>
        <p:spPr>
          <a:ln/>
        </p:spPr>
        <p:txBody>
          <a:bodyPr/>
          <a:lstStyle>
            <a:lvl1pPr>
              <a:defRPr/>
            </a:lvl1pPr>
          </a:lstStyle>
          <a:p>
            <a:fld id="{8EBAD822-BF66-4873-8B25-23CD94618225}" type="slidenum">
              <a:rPr lang="en-US" altLang="tr-TR"/>
              <a:pPr/>
              <a:t>‹#›</a:t>
            </a:fld>
            <a:endParaRPr lang="en-US" altLang="tr-TR"/>
          </a:p>
        </p:txBody>
      </p:sp>
      <p:pic>
        <p:nvPicPr>
          <p:cNvPr id="4" name="Picture 55" descr="http://www.afi-global.org/sites/default/files/styles/300_wide/public/turkeyimage_1.jpg?itok=S1Q_FHUP"/>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107504" y="84353"/>
            <a:ext cx="508000" cy="508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49466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4"/>
          <p:cNvSpPr>
            <a:spLocks noGrp="1" noChangeArrowheads="1"/>
          </p:cNvSpPr>
          <p:nvPr>
            <p:ph type="dt" sz="half" idx="10"/>
          </p:nvPr>
        </p:nvSpPr>
        <p:spPr>
          <a:ln/>
        </p:spPr>
        <p:txBody>
          <a:bodyPr/>
          <a:lstStyle>
            <a:lvl1pPr>
              <a:defRPr/>
            </a:lvl1pPr>
          </a:lstStyle>
          <a:p>
            <a:fld id="{444256A4-51CF-4F2B-853D-F0A247F78CB1}" type="datetimeFigureOut">
              <a:rPr lang="en-US" altLang="tr-TR"/>
              <a:pPr/>
              <a:t>4/5/2017</a:t>
            </a:fld>
            <a:endParaRPr lang="en-US" altLang="tr-TR"/>
          </a:p>
        </p:txBody>
      </p:sp>
      <p:sp>
        <p:nvSpPr>
          <p:cNvPr id="6" name="Rectangle 35"/>
          <p:cNvSpPr>
            <a:spLocks noGrp="1" noChangeArrowheads="1"/>
          </p:cNvSpPr>
          <p:nvPr>
            <p:ph type="sldNum" sz="quarter" idx="11"/>
          </p:nvPr>
        </p:nvSpPr>
        <p:spPr>
          <a:ln/>
        </p:spPr>
        <p:txBody>
          <a:bodyPr/>
          <a:lstStyle>
            <a:lvl1pPr>
              <a:defRPr/>
            </a:lvl1pPr>
          </a:lstStyle>
          <a:p>
            <a:fld id="{5CF36B51-0F89-4A16-A131-D1BCA91525ED}" type="slidenum">
              <a:rPr lang="en-US" altLang="tr-TR"/>
              <a:pPr/>
              <a:t>‹#›</a:t>
            </a:fld>
            <a:endParaRPr lang="en-US" altLang="tr-TR"/>
          </a:p>
        </p:txBody>
      </p:sp>
      <p:pic>
        <p:nvPicPr>
          <p:cNvPr id="7" name="Picture 55" descr="http://www.afi-global.org/sites/default/files/styles/300_wide/public/turkeyimage_1.jpg?itok=S1Q_FHUP"/>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107504" y="84353"/>
            <a:ext cx="508000" cy="508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012371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4"/>
          <p:cNvSpPr>
            <a:spLocks noGrp="1" noChangeArrowheads="1"/>
          </p:cNvSpPr>
          <p:nvPr>
            <p:ph type="dt" sz="half" idx="10"/>
          </p:nvPr>
        </p:nvSpPr>
        <p:spPr>
          <a:ln/>
        </p:spPr>
        <p:txBody>
          <a:bodyPr/>
          <a:lstStyle>
            <a:lvl1pPr>
              <a:defRPr/>
            </a:lvl1pPr>
          </a:lstStyle>
          <a:p>
            <a:fld id="{8A753683-7F65-46FF-960D-4B2FE1C45291}" type="datetimeFigureOut">
              <a:rPr lang="en-US" altLang="tr-TR"/>
              <a:pPr/>
              <a:t>4/5/2017</a:t>
            </a:fld>
            <a:endParaRPr lang="en-US" altLang="tr-TR"/>
          </a:p>
        </p:txBody>
      </p:sp>
      <p:sp>
        <p:nvSpPr>
          <p:cNvPr id="6" name="Rectangle 35"/>
          <p:cNvSpPr>
            <a:spLocks noGrp="1" noChangeArrowheads="1"/>
          </p:cNvSpPr>
          <p:nvPr>
            <p:ph type="sldNum" sz="quarter" idx="11"/>
          </p:nvPr>
        </p:nvSpPr>
        <p:spPr>
          <a:ln/>
        </p:spPr>
        <p:txBody>
          <a:bodyPr/>
          <a:lstStyle>
            <a:lvl1pPr>
              <a:defRPr/>
            </a:lvl1pPr>
          </a:lstStyle>
          <a:p>
            <a:fld id="{16FE7994-7FD4-4357-97D4-9861E2D59AF9}" type="slidenum">
              <a:rPr lang="en-US" altLang="tr-TR"/>
              <a:pPr/>
              <a:t>‹#›</a:t>
            </a:fld>
            <a:endParaRPr lang="en-US" altLang="tr-TR"/>
          </a:p>
        </p:txBody>
      </p:sp>
      <p:pic>
        <p:nvPicPr>
          <p:cNvPr id="7" name="Picture 55" descr="http://www.afi-global.org/sites/default/files/styles/300_wide/public/turkeyimage_1.jpg?itok=S1Q_FHUP"/>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107504" y="84353"/>
            <a:ext cx="508000" cy="508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91094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145" name="Group 25"/>
          <p:cNvGrpSpPr>
            <a:grpSpLocks/>
          </p:cNvGrpSpPr>
          <p:nvPr/>
        </p:nvGrpSpPr>
        <p:grpSpPr bwMode="auto">
          <a:xfrm>
            <a:off x="0" y="0"/>
            <a:ext cx="9144000" cy="6858000"/>
            <a:chOff x="0" y="1152"/>
            <a:chExt cx="5760" cy="3168"/>
          </a:xfrm>
        </p:grpSpPr>
        <p:sp>
          <p:nvSpPr>
            <p:cNvPr id="5146" name="Freeform 26"/>
            <p:cNvSpPr>
              <a:spLocks/>
            </p:cNvSpPr>
            <p:nvPr userDrawn="1"/>
          </p:nvSpPr>
          <p:spPr bwMode="gray">
            <a:xfrm>
              <a:off x="0" y="1280"/>
              <a:ext cx="5760" cy="3040"/>
            </a:xfrm>
            <a:custGeom>
              <a:avLst/>
              <a:gdLst>
                <a:gd name="T0" fmla="*/ 5760 w 5760"/>
                <a:gd name="T1" fmla="*/ 0 h 3040"/>
                <a:gd name="T2" fmla="*/ 0 w 5760"/>
                <a:gd name="T3" fmla="*/ 677 h 3040"/>
                <a:gd name="T4" fmla="*/ 0 w 5760"/>
                <a:gd name="T5" fmla="*/ 782 h 3040"/>
                <a:gd name="T6" fmla="*/ 0 w 5760"/>
                <a:gd name="T7" fmla="*/ 3040 h 3040"/>
                <a:gd name="T8" fmla="*/ 2264 w 5760"/>
                <a:gd name="T9" fmla="*/ 3040 h 3040"/>
                <a:gd name="T10" fmla="*/ 5760 w 5760"/>
                <a:gd name="T11" fmla="*/ 448 h 3040"/>
                <a:gd name="T12" fmla="*/ 5760 w 5760"/>
                <a:gd name="T13" fmla="*/ 0 h 3040"/>
              </a:gdLst>
              <a:ahLst/>
              <a:cxnLst>
                <a:cxn ang="0">
                  <a:pos x="T0" y="T1"/>
                </a:cxn>
                <a:cxn ang="0">
                  <a:pos x="T2" y="T3"/>
                </a:cxn>
                <a:cxn ang="0">
                  <a:pos x="T4" y="T5"/>
                </a:cxn>
                <a:cxn ang="0">
                  <a:pos x="T6" y="T7"/>
                </a:cxn>
                <a:cxn ang="0">
                  <a:pos x="T8" y="T9"/>
                </a:cxn>
                <a:cxn ang="0">
                  <a:pos x="T10" y="T11"/>
                </a:cxn>
                <a:cxn ang="0">
                  <a:pos x="T12" y="T13"/>
                </a:cxn>
              </a:cxnLst>
              <a:rect l="0" t="0" r="r" b="b"/>
              <a:pathLst>
                <a:path w="5760" h="3040">
                  <a:moveTo>
                    <a:pt x="5760" y="0"/>
                  </a:moveTo>
                  <a:lnTo>
                    <a:pt x="0" y="677"/>
                  </a:lnTo>
                  <a:lnTo>
                    <a:pt x="0" y="782"/>
                  </a:lnTo>
                  <a:lnTo>
                    <a:pt x="0" y="3040"/>
                  </a:lnTo>
                  <a:lnTo>
                    <a:pt x="2264" y="3040"/>
                  </a:lnTo>
                  <a:lnTo>
                    <a:pt x="5760" y="448"/>
                  </a:lnTo>
                  <a:lnTo>
                    <a:pt x="5760" y="0"/>
                  </a:lnTo>
                  <a:close/>
                </a:path>
              </a:pathLst>
            </a:custGeom>
            <a:solidFill>
              <a:schemeClr val="bg2">
                <a:alpha val="10001"/>
              </a:schemeClr>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47" name="Freeform 27"/>
            <p:cNvSpPr>
              <a:spLocks/>
            </p:cNvSpPr>
            <p:nvPr userDrawn="1"/>
          </p:nvSpPr>
          <p:spPr bwMode="gray">
            <a:xfrm>
              <a:off x="4016" y="1936"/>
              <a:ext cx="1744" cy="2384"/>
            </a:xfrm>
            <a:custGeom>
              <a:avLst/>
              <a:gdLst>
                <a:gd name="T0" fmla="*/ 1744 w 1744"/>
                <a:gd name="T1" fmla="*/ 0 h 2384"/>
                <a:gd name="T2" fmla="*/ 0 w 1744"/>
                <a:gd name="T3" fmla="*/ 2384 h 2384"/>
                <a:gd name="T4" fmla="*/ 1744 w 1744"/>
                <a:gd name="T5" fmla="*/ 2384 h 2384"/>
                <a:gd name="T6" fmla="*/ 1744 w 1744"/>
                <a:gd name="T7" fmla="*/ 0 h 2384"/>
              </a:gdLst>
              <a:ahLst/>
              <a:cxnLst>
                <a:cxn ang="0">
                  <a:pos x="T0" y="T1"/>
                </a:cxn>
                <a:cxn ang="0">
                  <a:pos x="T2" y="T3"/>
                </a:cxn>
                <a:cxn ang="0">
                  <a:pos x="T4" y="T5"/>
                </a:cxn>
                <a:cxn ang="0">
                  <a:pos x="T6" y="T7"/>
                </a:cxn>
              </a:cxnLst>
              <a:rect l="0" t="0" r="r" b="b"/>
              <a:pathLst>
                <a:path w="1744" h="2384">
                  <a:moveTo>
                    <a:pt x="1744" y="0"/>
                  </a:moveTo>
                  <a:lnTo>
                    <a:pt x="0" y="2384"/>
                  </a:lnTo>
                  <a:lnTo>
                    <a:pt x="1744" y="2384"/>
                  </a:lnTo>
                  <a:lnTo>
                    <a:pt x="1744" y="0"/>
                  </a:lnTo>
                  <a:close/>
                </a:path>
              </a:pathLst>
            </a:custGeom>
            <a:solidFill>
              <a:schemeClr val="bg2">
                <a:alpha val="20000"/>
              </a:schemeClr>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grpSp>
          <p:nvGrpSpPr>
            <p:cNvPr id="5148" name="Group 28"/>
            <p:cNvGrpSpPr>
              <a:grpSpLocks/>
            </p:cNvGrpSpPr>
            <p:nvPr userDrawn="1"/>
          </p:nvGrpSpPr>
          <p:grpSpPr bwMode="auto">
            <a:xfrm flipH="1">
              <a:off x="0" y="1152"/>
              <a:ext cx="5760" cy="268"/>
              <a:chOff x="0" y="1216"/>
              <a:chExt cx="5760" cy="911"/>
            </a:xfrm>
          </p:grpSpPr>
          <p:sp>
            <p:nvSpPr>
              <p:cNvPr id="5149" name="Freeform 29"/>
              <p:cNvSpPr>
                <a:spLocks/>
              </p:cNvSpPr>
              <p:nvPr userDrawn="1"/>
            </p:nvSpPr>
            <p:spPr bwMode="gray">
              <a:xfrm>
                <a:off x="0" y="1226"/>
                <a:ext cx="5760" cy="395"/>
              </a:xfrm>
              <a:custGeom>
                <a:avLst/>
                <a:gdLst>
                  <a:gd name="T0" fmla="*/ 5754 w 5760"/>
                  <a:gd name="T1" fmla="*/ 159 h 395"/>
                  <a:gd name="T2" fmla="*/ 5760 w 5760"/>
                  <a:gd name="T3" fmla="*/ 395 h 395"/>
                  <a:gd name="T4" fmla="*/ 0 w 5760"/>
                  <a:gd name="T5" fmla="*/ 0 h 395"/>
                  <a:gd name="T6" fmla="*/ 5754 w 5760"/>
                  <a:gd name="T7" fmla="*/ 159 h 395"/>
                </a:gdLst>
                <a:ahLst/>
                <a:cxnLst>
                  <a:cxn ang="0">
                    <a:pos x="T0" y="T1"/>
                  </a:cxn>
                  <a:cxn ang="0">
                    <a:pos x="T2" y="T3"/>
                  </a:cxn>
                  <a:cxn ang="0">
                    <a:pos x="T4" y="T5"/>
                  </a:cxn>
                  <a:cxn ang="0">
                    <a:pos x="T6" y="T7"/>
                  </a:cxn>
                </a:cxnLst>
                <a:rect l="0" t="0" r="r" b="b"/>
                <a:pathLst>
                  <a:path w="5760" h="395">
                    <a:moveTo>
                      <a:pt x="5754" y="159"/>
                    </a:moveTo>
                    <a:lnTo>
                      <a:pt x="5760" y="395"/>
                    </a:lnTo>
                    <a:lnTo>
                      <a:pt x="0" y="0"/>
                    </a:lnTo>
                    <a:lnTo>
                      <a:pt x="5754" y="159"/>
                    </a:lnTo>
                    <a:close/>
                  </a:path>
                </a:pathLst>
              </a:custGeom>
              <a:solidFill>
                <a:schemeClr val="bg2">
                  <a:alpha val="10001"/>
                </a:schemeClr>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50" name="Freeform 30"/>
              <p:cNvSpPr>
                <a:spLocks/>
              </p:cNvSpPr>
              <p:nvPr userDrawn="1"/>
            </p:nvSpPr>
            <p:spPr bwMode="gray">
              <a:xfrm>
                <a:off x="6" y="1216"/>
                <a:ext cx="5754" cy="911"/>
              </a:xfrm>
              <a:custGeom>
                <a:avLst/>
                <a:gdLst>
                  <a:gd name="T0" fmla="*/ 0 w 5754"/>
                  <a:gd name="T1" fmla="*/ 0 h 911"/>
                  <a:gd name="T2" fmla="*/ 5754 w 5754"/>
                  <a:gd name="T3" fmla="*/ 911 h 911"/>
                  <a:gd name="T4" fmla="*/ 5754 w 5754"/>
                  <a:gd name="T5" fmla="*/ 337 h 911"/>
                  <a:gd name="T6" fmla="*/ 0 w 5754"/>
                  <a:gd name="T7" fmla="*/ 0 h 911"/>
                </a:gdLst>
                <a:ahLst/>
                <a:cxnLst>
                  <a:cxn ang="0">
                    <a:pos x="T0" y="T1"/>
                  </a:cxn>
                  <a:cxn ang="0">
                    <a:pos x="T2" y="T3"/>
                  </a:cxn>
                  <a:cxn ang="0">
                    <a:pos x="T4" y="T5"/>
                  </a:cxn>
                  <a:cxn ang="0">
                    <a:pos x="T6" y="T7"/>
                  </a:cxn>
                </a:cxnLst>
                <a:rect l="0" t="0" r="r" b="b"/>
                <a:pathLst>
                  <a:path w="5754" h="911">
                    <a:moveTo>
                      <a:pt x="0" y="0"/>
                    </a:moveTo>
                    <a:lnTo>
                      <a:pt x="5754" y="911"/>
                    </a:lnTo>
                    <a:lnTo>
                      <a:pt x="5754" y="337"/>
                    </a:lnTo>
                    <a:lnTo>
                      <a:pt x="0" y="0"/>
                    </a:lnTo>
                    <a:close/>
                  </a:path>
                </a:pathLst>
              </a:custGeom>
              <a:solidFill>
                <a:schemeClr val="bg2">
                  <a:alpha val="10001"/>
                </a:schemeClr>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grpSp>
        <p:sp>
          <p:nvSpPr>
            <p:cNvPr id="5151" name="Freeform 31"/>
            <p:cNvSpPr>
              <a:spLocks/>
            </p:cNvSpPr>
            <p:nvPr userDrawn="1"/>
          </p:nvSpPr>
          <p:spPr bwMode="gray">
            <a:xfrm>
              <a:off x="0" y="1152"/>
              <a:ext cx="5760" cy="1312"/>
            </a:xfrm>
            <a:custGeom>
              <a:avLst/>
              <a:gdLst>
                <a:gd name="T0" fmla="*/ 5760 w 5760"/>
                <a:gd name="T1" fmla="*/ 56 h 1312"/>
                <a:gd name="T2" fmla="*/ 0 w 5760"/>
                <a:gd name="T3" fmla="*/ 1312 h 1312"/>
                <a:gd name="T4" fmla="*/ 0 w 5760"/>
                <a:gd name="T5" fmla="*/ 378 h 1312"/>
                <a:gd name="T6" fmla="*/ 5760 w 5760"/>
                <a:gd name="T7" fmla="*/ 0 h 1312"/>
                <a:gd name="T8" fmla="*/ 5760 w 5760"/>
                <a:gd name="T9" fmla="*/ 56 h 1312"/>
              </a:gdLst>
              <a:ahLst/>
              <a:cxnLst>
                <a:cxn ang="0">
                  <a:pos x="T0" y="T1"/>
                </a:cxn>
                <a:cxn ang="0">
                  <a:pos x="T2" y="T3"/>
                </a:cxn>
                <a:cxn ang="0">
                  <a:pos x="T4" y="T5"/>
                </a:cxn>
                <a:cxn ang="0">
                  <a:pos x="T6" y="T7"/>
                </a:cxn>
                <a:cxn ang="0">
                  <a:pos x="T8" y="T9"/>
                </a:cxn>
              </a:cxnLst>
              <a:rect l="0" t="0" r="r" b="b"/>
              <a:pathLst>
                <a:path w="5760" h="1312">
                  <a:moveTo>
                    <a:pt x="5760" y="56"/>
                  </a:moveTo>
                  <a:lnTo>
                    <a:pt x="0" y="1312"/>
                  </a:lnTo>
                  <a:lnTo>
                    <a:pt x="0" y="378"/>
                  </a:lnTo>
                  <a:lnTo>
                    <a:pt x="5760" y="0"/>
                  </a:lnTo>
                  <a:lnTo>
                    <a:pt x="5760" y="56"/>
                  </a:lnTo>
                  <a:close/>
                </a:path>
              </a:pathLst>
            </a:custGeom>
            <a:solidFill>
              <a:schemeClr val="bg2">
                <a:alpha val="14999"/>
              </a:schemeClr>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52" name="Freeform 32"/>
            <p:cNvSpPr>
              <a:spLocks/>
            </p:cNvSpPr>
            <p:nvPr userDrawn="1"/>
          </p:nvSpPr>
          <p:spPr bwMode="gray">
            <a:xfrm flipH="1">
              <a:off x="0" y="1157"/>
              <a:ext cx="5760" cy="610"/>
            </a:xfrm>
            <a:custGeom>
              <a:avLst/>
              <a:gdLst>
                <a:gd name="T0" fmla="*/ 0 w 5760"/>
                <a:gd name="T1" fmla="*/ 0 h 2077"/>
                <a:gd name="T2" fmla="*/ 5752 w 5760"/>
                <a:gd name="T3" fmla="*/ 734 h 2077"/>
                <a:gd name="T4" fmla="*/ 5760 w 5760"/>
                <a:gd name="T5" fmla="*/ 2077 h 2077"/>
                <a:gd name="T6" fmla="*/ 0 w 5760"/>
                <a:gd name="T7" fmla="*/ 62 h 2077"/>
                <a:gd name="T8" fmla="*/ 0 w 5760"/>
                <a:gd name="T9" fmla="*/ 0 h 2077"/>
              </a:gdLst>
              <a:ahLst/>
              <a:cxnLst>
                <a:cxn ang="0">
                  <a:pos x="T0" y="T1"/>
                </a:cxn>
                <a:cxn ang="0">
                  <a:pos x="T2" y="T3"/>
                </a:cxn>
                <a:cxn ang="0">
                  <a:pos x="T4" y="T5"/>
                </a:cxn>
                <a:cxn ang="0">
                  <a:pos x="T6" y="T7"/>
                </a:cxn>
                <a:cxn ang="0">
                  <a:pos x="T8" y="T9"/>
                </a:cxn>
              </a:cxnLst>
              <a:rect l="0" t="0" r="r" b="b"/>
              <a:pathLst>
                <a:path w="5760" h="2077">
                  <a:moveTo>
                    <a:pt x="0" y="0"/>
                  </a:moveTo>
                  <a:lnTo>
                    <a:pt x="5752" y="734"/>
                  </a:lnTo>
                  <a:lnTo>
                    <a:pt x="5760" y="2077"/>
                  </a:lnTo>
                  <a:lnTo>
                    <a:pt x="0" y="62"/>
                  </a:lnTo>
                  <a:lnTo>
                    <a:pt x="0" y="0"/>
                  </a:lnTo>
                  <a:close/>
                </a:path>
              </a:pathLst>
            </a:custGeom>
            <a:solidFill>
              <a:schemeClr val="bg2">
                <a:alpha val="14000"/>
              </a:schemeClr>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grpSp>
      <p:sp>
        <p:nvSpPr>
          <p:cNvPr id="5153" name="Rectangle 3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5154" name="Rectangle 3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fld id="{3C4022C7-291A-4398-B140-651878A325BD}" type="datetimeFigureOut">
              <a:rPr lang="en-US" altLang="tr-TR"/>
              <a:pPr/>
              <a:t>4/5/2017</a:t>
            </a:fld>
            <a:endParaRPr lang="en-US" altLang="tr-TR"/>
          </a:p>
        </p:txBody>
      </p:sp>
      <p:sp>
        <p:nvSpPr>
          <p:cNvPr id="5155" name="Rectangle 35"/>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7032ECF-3FBC-4F82-89AC-F5F3F0F933E8}" type="slidenum">
              <a:rPr lang="en-US" altLang="tr-TR"/>
              <a:pPr/>
              <a:t>‹#›</a:t>
            </a:fld>
            <a:endParaRPr lang="en-US" altLang="tr-TR"/>
          </a:p>
        </p:txBody>
      </p:sp>
      <p:pic>
        <p:nvPicPr>
          <p:cNvPr id="5156" name="Picture 36" descr="7"/>
          <p:cNvPicPr>
            <a:picLocks noChangeAspect="1" noChangeArrowheads="1"/>
          </p:cNvPicPr>
          <p:nvPr/>
        </p:nvPicPr>
        <p:blipFill>
          <a:blip r:embed="rId15" cstate="print">
            <a:extLst>
              <a:ext uri="{28A0092B-C50C-407E-A947-70E740481C1C}">
                <a14:useLocalDpi xmlns="" xmlns:a14="http://schemas.microsoft.com/office/drawing/2010/main" val="0"/>
              </a:ext>
            </a:extLst>
          </a:blip>
          <a:srcRect l="5385" r="27542" b="21506"/>
          <a:stretch>
            <a:fillRect/>
          </a:stretch>
        </p:blipFill>
        <p:spPr bwMode="gray">
          <a:xfrm rot="-355085">
            <a:off x="8250238" y="568325"/>
            <a:ext cx="923925" cy="41275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5157" name="Group 37"/>
          <p:cNvGrpSpPr>
            <a:grpSpLocks/>
          </p:cNvGrpSpPr>
          <p:nvPr/>
        </p:nvGrpSpPr>
        <p:grpSpPr bwMode="auto">
          <a:xfrm>
            <a:off x="8613775" y="165100"/>
            <a:ext cx="717550" cy="601663"/>
            <a:chOff x="3449" y="296"/>
            <a:chExt cx="1981" cy="1663"/>
          </a:xfrm>
        </p:grpSpPr>
        <p:sp>
          <p:nvSpPr>
            <p:cNvPr id="5158" name="Freeform 38"/>
            <p:cNvSpPr>
              <a:spLocks/>
            </p:cNvSpPr>
            <p:nvPr userDrawn="1"/>
          </p:nvSpPr>
          <p:spPr bwMode="gray">
            <a:xfrm>
              <a:off x="3483" y="302"/>
              <a:ext cx="1947" cy="1657"/>
            </a:xfrm>
            <a:custGeom>
              <a:avLst/>
              <a:gdLst>
                <a:gd name="T0" fmla="*/ 1947 w 1947"/>
                <a:gd name="T1" fmla="*/ 86 h 1657"/>
                <a:gd name="T2" fmla="*/ 1459 w 1947"/>
                <a:gd name="T3" fmla="*/ 0 h 1657"/>
                <a:gd name="T4" fmla="*/ 0 w 1947"/>
                <a:gd name="T5" fmla="*/ 1454 h 1657"/>
                <a:gd name="T6" fmla="*/ 43 w 1947"/>
                <a:gd name="T7" fmla="*/ 1497 h 1657"/>
                <a:gd name="T8" fmla="*/ 731 w 1947"/>
                <a:gd name="T9" fmla="*/ 1647 h 1657"/>
                <a:gd name="T10" fmla="*/ 1947 w 1947"/>
                <a:gd name="T11" fmla="*/ 86 h 1657"/>
              </a:gdLst>
              <a:ahLst/>
              <a:cxnLst>
                <a:cxn ang="0">
                  <a:pos x="T0" y="T1"/>
                </a:cxn>
                <a:cxn ang="0">
                  <a:pos x="T2" y="T3"/>
                </a:cxn>
                <a:cxn ang="0">
                  <a:pos x="T4" y="T5"/>
                </a:cxn>
                <a:cxn ang="0">
                  <a:pos x="T6" y="T7"/>
                </a:cxn>
                <a:cxn ang="0">
                  <a:pos x="T8" y="T9"/>
                </a:cxn>
                <a:cxn ang="0">
                  <a:pos x="T10" y="T11"/>
                </a:cxn>
              </a:cxnLst>
              <a:rect l="0" t="0" r="r" b="b"/>
              <a:pathLst>
                <a:path w="1947" h="1657">
                  <a:moveTo>
                    <a:pt x="1947" y="86"/>
                  </a:moveTo>
                  <a:cubicBezTo>
                    <a:pt x="1947" y="86"/>
                    <a:pt x="1618" y="29"/>
                    <a:pt x="1459" y="0"/>
                  </a:cubicBezTo>
                  <a:cubicBezTo>
                    <a:pt x="838" y="101"/>
                    <a:pt x="836" y="1527"/>
                    <a:pt x="0" y="1454"/>
                  </a:cubicBezTo>
                  <a:cubicBezTo>
                    <a:pt x="48" y="1512"/>
                    <a:pt x="42" y="1494"/>
                    <a:pt x="43" y="1497"/>
                  </a:cubicBezTo>
                  <a:cubicBezTo>
                    <a:pt x="464" y="1574"/>
                    <a:pt x="731" y="1647"/>
                    <a:pt x="731" y="1647"/>
                  </a:cubicBezTo>
                  <a:cubicBezTo>
                    <a:pt x="1152" y="1657"/>
                    <a:pt x="1262" y="137"/>
                    <a:pt x="1947" y="86"/>
                  </a:cubicBezTo>
                  <a:close/>
                </a:path>
              </a:pathLst>
            </a:custGeom>
            <a:gradFill rotWithShape="1">
              <a:gsLst>
                <a:gs pos="0">
                  <a:schemeClr val="accent2"/>
                </a:gs>
                <a:gs pos="50000">
                  <a:schemeClr val="accent2">
                    <a:gamma/>
                    <a:shade val="79216"/>
                    <a:invGamma/>
                  </a:schemeClr>
                </a:gs>
                <a:gs pos="100000">
                  <a:schemeClr val="accent2"/>
                </a:gs>
              </a:gsLst>
              <a:lin ang="5400000" scaled="1"/>
            </a:gradFill>
            <a:ln>
              <a:noFill/>
            </a:ln>
            <a:effectLst/>
            <a:extLst>
              <a:ext uri="{91240B29-F687-4F45-9708-019B960494DF}">
                <a14:hiddenLine xmlns=""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 xmlns:a14="http://schemas.microsoft.com/office/drawing/2010/main">
                  <a:effectLst>
                    <a:outerShdw dist="17961" dir="2700000" algn="ctr" rotWithShape="0">
                      <a:schemeClr val="accent2">
                        <a:gamma/>
                        <a:shade val="60000"/>
                        <a:invGamma/>
                      </a:schemeClr>
                    </a:outerShdw>
                  </a:effectLst>
                </a14:hiddenEffects>
              </a:ext>
            </a:extLst>
          </p:spPr>
          <p:txBody>
            <a:bodyPr/>
            <a:lstStyle/>
            <a:p>
              <a:endParaRPr lang="tr-TR"/>
            </a:p>
          </p:txBody>
        </p:sp>
        <p:sp>
          <p:nvSpPr>
            <p:cNvPr id="5159" name="Freeform 39"/>
            <p:cNvSpPr>
              <a:spLocks/>
            </p:cNvSpPr>
            <p:nvPr userDrawn="1"/>
          </p:nvSpPr>
          <p:spPr bwMode="gray">
            <a:xfrm>
              <a:off x="3449" y="296"/>
              <a:ext cx="1966" cy="1640"/>
            </a:xfrm>
            <a:custGeom>
              <a:avLst/>
              <a:gdLst>
                <a:gd name="T0" fmla="*/ 1966 w 1966"/>
                <a:gd name="T1" fmla="*/ 82 h 1640"/>
                <a:gd name="T2" fmla="*/ 1471 w 1966"/>
                <a:gd name="T3" fmla="*/ 0 h 1640"/>
                <a:gd name="T4" fmla="*/ 0 w 1966"/>
                <a:gd name="T5" fmla="*/ 1460 h 1640"/>
                <a:gd name="T6" fmla="*/ 43 w 1966"/>
                <a:gd name="T7" fmla="*/ 1503 h 1640"/>
                <a:gd name="T8" fmla="*/ 761 w 1966"/>
                <a:gd name="T9" fmla="*/ 1640 h 1640"/>
                <a:gd name="T10" fmla="*/ 1966 w 1966"/>
                <a:gd name="T11" fmla="*/ 82 h 1640"/>
              </a:gdLst>
              <a:ahLst/>
              <a:cxnLst>
                <a:cxn ang="0">
                  <a:pos x="T0" y="T1"/>
                </a:cxn>
                <a:cxn ang="0">
                  <a:pos x="T2" y="T3"/>
                </a:cxn>
                <a:cxn ang="0">
                  <a:pos x="T4" y="T5"/>
                </a:cxn>
                <a:cxn ang="0">
                  <a:pos x="T6" y="T7"/>
                </a:cxn>
                <a:cxn ang="0">
                  <a:pos x="T8" y="T9"/>
                </a:cxn>
                <a:cxn ang="0">
                  <a:pos x="T10" y="T11"/>
                </a:cxn>
              </a:cxnLst>
              <a:rect l="0" t="0" r="r" b="b"/>
              <a:pathLst>
                <a:path w="1966" h="1640">
                  <a:moveTo>
                    <a:pt x="1966" y="82"/>
                  </a:moveTo>
                  <a:cubicBezTo>
                    <a:pt x="1966" y="82"/>
                    <a:pt x="1630" y="29"/>
                    <a:pt x="1471" y="0"/>
                  </a:cubicBezTo>
                  <a:cubicBezTo>
                    <a:pt x="850" y="101"/>
                    <a:pt x="836" y="1533"/>
                    <a:pt x="0" y="1460"/>
                  </a:cubicBezTo>
                  <a:cubicBezTo>
                    <a:pt x="48" y="1518"/>
                    <a:pt x="42" y="1500"/>
                    <a:pt x="43" y="1503"/>
                  </a:cubicBezTo>
                  <a:cubicBezTo>
                    <a:pt x="464" y="1580"/>
                    <a:pt x="761" y="1640"/>
                    <a:pt x="761" y="1640"/>
                  </a:cubicBezTo>
                  <a:cubicBezTo>
                    <a:pt x="1173" y="1640"/>
                    <a:pt x="1281" y="133"/>
                    <a:pt x="1966" y="82"/>
                  </a:cubicBezTo>
                  <a:close/>
                </a:path>
              </a:pathLst>
            </a:custGeom>
            <a:gradFill rotWithShape="1">
              <a:gsLst>
                <a:gs pos="0">
                  <a:schemeClr val="accent1"/>
                </a:gs>
                <a:gs pos="100000">
                  <a:schemeClr val="tx2"/>
                </a:gs>
              </a:gsLst>
              <a:lin ang="5400000" scaled="1"/>
            </a:gradFill>
            <a:ln>
              <a:noFill/>
            </a:ln>
            <a:effectLst>
              <a:prstShdw prst="shdw17" dist="12700">
                <a:schemeClr val="accent1">
                  <a:gamma/>
                  <a:shade val="60000"/>
                  <a:invGamma/>
                </a:schemeClr>
              </a:prstShdw>
            </a:effectLst>
            <a:extLst>
              <a:ext uri="{91240B29-F687-4F45-9708-019B960494DF}">
                <a14:hiddenLine xmlns="" xmlns:a14="http://schemas.microsoft.com/office/drawing/2010/main" w="9525" cap="flat" cmpd="sng">
                  <a:solidFill>
                    <a:srgbClr val="FF6600"/>
                  </a:solidFill>
                  <a:prstDash val="solid"/>
                  <a:round/>
                  <a:headEnd type="none" w="med" len="med"/>
                  <a:tailEnd type="none" w="med" len="med"/>
                </a14:hiddenLine>
              </a:ext>
            </a:extLst>
          </p:spPr>
          <p:txBody>
            <a:bodyPr/>
            <a:lstStyle/>
            <a:p>
              <a:endParaRPr lang="tr-TR"/>
            </a:p>
          </p:txBody>
        </p:sp>
        <p:sp>
          <p:nvSpPr>
            <p:cNvPr id="5160" name="Freeform 40"/>
            <p:cNvSpPr>
              <a:spLocks/>
            </p:cNvSpPr>
            <p:nvPr userDrawn="1"/>
          </p:nvSpPr>
          <p:spPr bwMode="gray">
            <a:xfrm>
              <a:off x="3449" y="296"/>
              <a:ext cx="1966" cy="1640"/>
            </a:xfrm>
            <a:custGeom>
              <a:avLst/>
              <a:gdLst>
                <a:gd name="T0" fmla="*/ 1966 w 1966"/>
                <a:gd name="T1" fmla="*/ 82 h 1640"/>
                <a:gd name="T2" fmla="*/ 1471 w 1966"/>
                <a:gd name="T3" fmla="*/ 0 h 1640"/>
                <a:gd name="T4" fmla="*/ 0 w 1966"/>
                <a:gd name="T5" fmla="*/ 1460 h 1640"/>
                <a:gd name="T6" fmla="*/ 43 w 1966"/>
                <a:gd name="T7" fmla="*/ 1503 h 1640"/>
                <a:gd name="T8" fmla="*/ 761 w 1966"/>
                <a:gd name="T9" fmla="*/ 1640 h 1640"/>
                <a:gd name="T10" fmla="*/ 1966 w 1966"/>
                <a:gd name="T11" fmla="*/ 82 h 1640"/>
              </a:gdLst>
              <a:ahLst/>
              <a:cxnLst>
                <a:cxn ang="0">
                  <a:pos x="T0" y="T1"/>
                </a:cxn>
                <a:cxn ang="0">
                  <a:pos x="T2" y="T3"/>
                </a:cxn>
                <a:cxn ang="0">
                  <a:pos x="T4" y="T5"/>
                </a:cxn>
                <a:cxn ang="0">
                  <a:pos x="T6" y="T7"/>
                </a:cxn>
                <a:cxn ang="0">
                  <a:pos x="T8" y="T9"/>
                </a:cxn>
                <a:cxn ang="0">
                  <a:pos x="T10" y="T11"/>
                </a:cxn>
              </a:cxnLst>
              <a:rect l="0" t="0" r="r" b="b"/>
              <a:pathLst>
                <a:path w="1966" h="1640">
                  <a:moveTo>
                    <a:pt x="1966" y="82"/>
                  </a:moveTo>
                  <a:cubicBezTo>
                    <a:pt x="1966" y="82"/>
                    <a:pt x="1630" y="29"/>
                    <a:pt x="1471" y="0"/>
                  </a:cubicBezTo>
                  <a:cubicBezTo>
                    <a:pt x="850" y="101"/>
                    <a:pt x="836" y="1533"/>
                    <a:pt x="0" y="1460"/>
                  </a:cubicBezTo>
                  <a:cubicBezTo>
                    <a:pt x="48" y="1518"/>
                    <a:pt x="42" y="1500"/>
                    <a:pt x="43" y="1503"/>
                  </a:cubicBezTo>
                  <a:cubicBezTo>
                    <a:pt x="464" y="1580"/>
                    <a:pt x="761" y="1640"/>
                    <a:pt x="761" y="1640"/>
                  </a:cubicBezTo>
                  <a:cubicBezTo>
                    <a:pt x="1173" y="1640"/>
                    <a:pt x="1281" y="133"/>
                    <a:pt x="1966" y="82"/>
                  </a:cubicBezTo>
                  <a:close/>
                </a:path>
              </a:pathLst>
            </a:custGeom>
            <a:gradFill rotWithShape="1">
              <a:gsLst>
                <a:gs pos="0">
                  <a:schemeClr val="accent1">
                    <a:alpha val="0"/>
                  </a:schemeClr>
                </a:gs>
                <a:gs pos="100000">
                  <a:schemeClr val="accent1">
                    <a:gamma/>
                    <a:shade val="46275"/>
                    <a:invGamma/>
                    <a:alpha val="35001"/>
                  </a:schemeClr>
                </a:gs>
              </a:gsLst>
              <a:lin ang="5400000" scaled="1"/>
            </a:gradFill>
            <a:ln>
              <a:noFill/>
            </a:ln>
            <a:effectLst/>
            <a:extLst>
              <a:ext uri="{91240B29-F687-4F45-9708-019B960494DF}">
                <a14:hiddenLine xmlns=""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 xmlns:a14="http://schemas.microsoft.com/office/drawing/2010/main">
                  <a:effectLst>
                    <a:outerShdw dist="12700" algn="ctr" rotWithShape="0">
                      <a:schemeClr val="accent1">
                        <a:gamma/>
                        <a:shade val="60000"/>
                        <a:invGamma/>
                      </a:schemeClr>
                    </a:outerShdw>
                  </a:effectLst>
                </a14:hiddenEffects>
              </a:ext>
            </a:extLst>
          </p:spPr>
          <p:txBody>
            <a:bodyPr/>
            <a:lstStyle/>
            <a:p>
              <a:endParaRPr lang="tr-TR"/>
            </a:p>
          </p:txBody>
        </p:sp>
      </p:grpSp>
      <p:grpSp>
        <p:nvGrpSpPr>
          <p:cNvPr id="5161" name="Group 41"/>
          <p:cNvGrpSpPr>
            <a:grpSpLocks/>
          </p:cNvGrpSpPr>
          <p:nvPr/>
        </p:nvGrpSpPr>
        <p:grpSpPr bwMode="auto">
          <a:xfrm>
            <a:off x="8170863" y="277813"/>
            <a:ext cx="720725" cy="485775"/>
            <a:chOff x="2224" y="606"/>
            <a:chExt cx="1992" cy="1344"/>
          </a:xfrm>
        </p:grpSpPr>
        <p:sp>
          <p:nvSpPr>
            <p:cNvPr id="5162" name="Freeform 42"/>
            <p:cNvSpPr>
              <a:spLocks/>
            </p:cNvSpPr>
            <p:nvPr userDrawn="1"/>
          </p:nvSpPr>
          <p:spPr bwMode="gray">
            <a:xfrm>
              <a:off x="2224" y="606"/>
              <a:ext cx="1992" cy="1334"/>
            </a:xfrm>
            <a:custGeom>
              <a:avLst/>
              <a:gdLst>
                <a:gd name="T0" fmla="*/ 1992 w 1992"/>
                <a:gd name="T1" fmla="*/ 1334 h 1334"/>
                <a:gd name="T2" fmla="*/ 1285 w 1992"/>
                <a:gd name="T3" fmla="*/ 1198 h 1334"/>
                <a:gd name="T4" fmla="*/ 0 w 1992"/>
                <a:gd name="T5" fmla="*/ 78 h 1334"/>
                <a:gd name="T6" fmla="*/ 334 w 1992"/>
                <a:gd name="T7" fmla="*/ 22 h 1334"/>
                <a:gd name="T8" fmla="*/ 1039 w 1992"/>
                <a:gd name="T9" fmla="*/ 154 h 1334"/>
                <a:gd name="T10" fmla="*/ 1992 w 1992"/>
                <a:gd name="T11" fmla="*/ 1334 h 1334"/>
              </a:gdLst>
              <a:ahLst/>
              <a:cxnLst>
                <a:cxn ang="0">
                  <a:pos x="T0" y="T1"/>
                </a:cxn>
                <a:cxn ang="0">
                  <a:pos x="T2" y="T3"/>
                </a:cxn>
                <a:cxn ang="0">
                  <a:pos x="T4" y="T5"/>
                </a:cxn>
                <a:cxn ang="0">
                  <a:pos x="T6" y="T7"/>
                </a:cxn>
                <a:cxn ang="0">
                  <a:pos x="T8" y="T9"/>
                </a:cxn>
                <a:cxn ang="0">
                  <a:pos x="T10" y="T11"/>
                </a:cxn>
              </a:cxnLst>
              <a:rect l="0" t="0" r="r" b="b"/>
              <a:pathLst>
                <a:path w="1992" h="1334">
                  <a:moveTo>
                    <a:pt x="1992" y="1334"/>
                  </a:moveTo>
                  <a:cubicBezTo>
                    <a:pt x="1695" y="1274"/>
                    <a:pt x="1285" y="1198"/>
                    <a:pt x="1285" y="1198"/>
                  </a:cubicBezTo>
                  <a:cubicBezTo>
                    <a:pt x="1081" y="1147"/>
                    <a:pt x="689" y="0"/>
                    <a:pt x="0" y="78"/>
                  </a:cubicBezTo>
                  <a:cubicBezTo>
                    <a:pt x="216" y="28"/>
                    <a:pt x="332" y="17"/>
                    <a:pt x="334" y="22"/>
                  </a:cubicBezTo>
                  <a:cubicBezTo>
                    <a:pt x="626" y="75"/>
                    <a:pt x="1039" y="154"/>
                    <a:pt x="1039" y="154"/>
                  </a:cubicBezTo>
                  <a:cubicBezTo>
                    <a:pt x="1420" y="204"/>
                    <a:pt x="1638" y="1256"/>
                    <a:pt x="1992" y="1334"/>
                  </a:cubicBezTo>
                  <a:close/>
                </a:path>
              </a:pathLst>
            </a:custGeom>
            <a:gradFill rotWithShape="1">
              <a:gsLst>
                <a:gs pos="0">
                  <a:schemeClr val="tx2"/>
                </a:gs>
                <a:gs pos="100000">
                  <a:schemeClr val="accent1"/>
                </a:gs>
              </a:gsLst>
              <a:lin ang="5400000" scaled="1"/>
            </a:gradFill>
            <a:ln>
              <a:noFill/>
            </a:ln>
            <a:effectLst/>
            <a:extLst>
              <a:ext uri="{91240B29-F687-4F45-9708-019B960494DF}">
                <a14:hiddenLine xmlns=""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63" name="Freeform 43"/>
            <p:cNvSpPr>
              <a:spLocks/>
            </p:cNvSpPr>
            <p:nvPr userDrawn="1"/>
          </p:nvSpPr>
          <p:spPr bwMode="gray">
            <a:xfrm>
              <a:off x="2228" y="606"/>
              <a:ext cx="1988" cy="1344"/>
            </a:xfrm>
            <a:custGeom>
              <a:avLst/>
              <a:gdLst>
                <a:gd name="T0" fmla="*/ 1988 w 1988"/>
                <a:gd name="T1" fmla="*/ 1344 h 1344"/>
                <a:gd name="T2" fmla="*/ 1255 w 1988"/>
                <a:gd name="T3" fmla="*/ 1198 h 1344"/>
                <a:gd name="T4" fmla="*/ 0 w 1988"/>
                <a:gd name="T5" fmla="*/ 78 h 1344"/>
                <a:gd name="T6" fmla="*/ 296 w 1988"/>
                <a:gd name="T7" fmla="*/ 30 h 1344"/>
                <a:gd name="T8" fmla="*/ 1009 w 1988"/>
                <a:gd name="T9" fmla="*/ 154 h 1344"/>
                <a:gd name="T10" fmla="*/ 1988 w 1988"/>
                <a:gd name="T11" fmla="*/ 1344 h 1344"/>
              </a:gdLst>
              <a:ahLst/>
              <a:cxnLst>
                <a:cxn ang="0">
                  <a:pos x="T0" y="T1"/>
                </a:cxn>
                <a:cxn ang="0">
                  <a:pos x="T2" y="T3"/>
                </a:cxn>
                <a:cxn ang="0">
                  <a:pos x="T4" y="T5"/>
                </a:cxn>
                <a:cxn ang="0">
                  <a:pos x="T6" y="T7"/>
                </a:cxn>
                <a:cxn ang="0">
                  <a:pos x="T8" y="T9"/>
                </a:cxn>
                <a:cxn ang="0">
                  <a:pos x="T10" y="T11"/>
                </a:cxn>
              </a:cxnLst>
              <a:rect l="0" t="0" r="r" b="b"/>
              <a:pathLst>
                <a:path w="1988" h="1344">
                  <a:moveTo>
                    <a:pt x="1988" y="1344"/>
                  </a:moveTo>
                  <a:cubicBezTo>
                    <a:pt x="1691" y="1284"/>
                    <a:pt x="1255" y="1198"/>
                    <a:pt x="1255" y="1198"/>
                  </a:cubicBezTo>
                  <a:cubicBezTo>
                    <a:pt x="1051" y="1147"/>
                    <a:pt x="689" y="0"/>
                    <a:pt x="0" y="78"/>
                  </a:cubicBezTo>
                  <a:cubicBezTo>
                    <a:pt x="216" y="28"/>
                    <a:pt x="294" y="25"/>
                    <a:pt x="296" y="30"/>
                  </a:cubicBezTo>
                  <a:cubicBezTo>
                    <a:pt x="588" y="83"/>
                    <a:pt x="1009" y="154"/>
                    <a:pt x="1009" y="154"/>
                  </a:cubicBezTo>
                  <a:cubicBezTo>
                    <a:pt x="1408" y="207"/>
                    <a:pt x="1630" y="1272"/>
                    <a:pt x="1988" y="1344"/>
                  </a:cubicBezTo>
                  <a:close/>
                </a:path>
              </a:pathLst>
            </a:custGeom>
            <a:gradFill rotWithShape="1">
              <a:gsLst>
                <a:gs pos="0">
                  <a:schemeClr val="accent2">
                    <a:gamma/>
                    <a:shade val="66667"/>
                    <a:invGamma/>
                  </a:schemeClr>
                </a:gs>
                <a:gs pos="50000">
                  <a:schemeClr val="accent2"/>
                </a:gs>
                <a:gs pos="100000">
                  <a:schemeClr val="accent2">
                    <a:gamma/>
                    <a:shade val="66667"/>
                    <a:invGamma/>
                  </a:schemeClr>
                </a:gs>
              </a:gsLst>
              <a:lin ang="5400000" scaled="1"/>
            </a:gradFill>
            <a:ln>
              <a:noFill/>
            </a:ln>
            <a:effectLst/>
            <a:extLst>
              <a:ext uri="{91240B29-F687-4F45-9708-019B960494DF}">
                <a14:hiddenLine xmlns=""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grpSp>
      <p:grpSp>
        <p:nvGrpSpPr>
          <p:cNvPr id="5164" name="Group 44"/>
          <p:cNvGrpSpPr>
            <a:grpSpLocks/>
          </p:cNvGrpSpPr>
          <p:nvPr/>
        </p:nvGrpSpPr>
        <p:grpSpPr bwMode="auto">
          <a:xfrm>
            <a:off x="7569200" y="285750"/>
            <a:ext cx="989013" cy="949325"/>
            <a:chOff x="560" y="628"/>
            <a:chExt cx="2732" cy="2626"/>
          </a:xfrm>
        </p:grpSpPr>
        <p:sp>
          <p:nvSpPr>
            <p:cNvPr id="5165" name="Freeform 45"/>
            <p:cNvSpPr>
              <a:spLocks/>
            </p:cNvSpPr>
            <p:nvPr userDrawn="1"/>
          </p:nvSpPr>
          <p:spPr bwMode="gray">
            <a:xfrm>
              <a:off x="600" y="632"/>
              <a:ext cx="2692" cy="2622"/>
            </a:xfrm>
            <a:custGeom>
              <a:avLst/>
              <a:gdLst>
                <a:gd name="T0" fmla="*/ 2692 w 2692"/>
                <a:gd name="T1" fmla="*/ 136 h 2622"/>
                <a:gd name="T2" fmla="*/ 1966 w 2692"/>
                <a:gd name="T3" fmla="*/ 0 h 2622"/>
                <a:gd name="T4" fmla="*/ 355 w 2692"/>
                <a:gd name="T5" fmla="*/ 1501 h 2622"/>
                <a:gd name="T6" fmla="*/ 0 w 2692"/>
                <a:gd name="T7" fmla="*/ 1419 h 2622"/>
                <a:gd name="T8" fmla="*/ 297 w 2692"/>
                <a:gd name="T9" fmla="*/ 2622 h 2622"/>
                <a:gd name="T10" fmla="*/ 1766 w 2692"/>
                <a:gd name="T11" fmla="*/ 1757 h 2622"/>
                <a:gd name="T12" fmla="*/ 1186 w 2692"/>
                <a:gd name="T13" fmla="*/ 1649 h 2622"/>
                <a:gd name="T14" fmla="*/ 2692 w 2692"/>
                <a:gd name="T15" fmla="*/ 136 h 26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92" h="2622">
                  <a:moveTo>
                    <a:pt x="2692" y="136"/>
                  </a:moveTo>
                  <a:cubicBezTo>
                    <a:pt x="2472" y="93"/>
                    <a:pt x="1966" y="0"/>
                    <a:pt x="1966" y="0"/>
                  </a:cubicBezTo>
                  <a:cubicBezTo>
                    <a:pt x="918" y="52"/>
                    <a:pt x="355" y="1501"/>
                    <a:pt x="355" y="1501"/>
                  </a:cubicBezTo>
                  <a:lnTo>
                    <a:pt x="0" y="1419"/>
                  </a:lnTo>
                  <a:lnTo>
                    <a:pt x="297" y="2622"/>
                  </a:lnTo>
                  <a:lnTo>
                    <a:pt x="1766" y="1757"/>
                  </a:lnTo>
                  <a:lnTo>
                    <a:pt x="1186" y="1649"/>
                  </a:lnTo>
                  <a:cubicBezTo>
                    <a:pt x="1186" y="1649"/>
                    <a:pt x="1675" y="162"/>
                    <a:pt x="2692" y="136"/>
                  </a:cubicBezTo>
                  <a:close/>
                </a:path>
              </a:pathLst>
            </a:custGeom>
            <a:gradFill rotWithShape="1">
              <a:gsLst>
                <a:gs pos="0">
                  <a:schemeClr val="accent2"/>
                </a:gs>
                <a:gs pos="100000">
                  <a:schemeClr val="accent2">
                    <a:gamma/>
                    <a:shade val="79216"/>
                    <a:invGamma/>
                  </a:schemeClr>
                </a:gs>
              </a:gsLst>
              <a:lin ang="5400000" scaled="1"/>
            </a:gradFill>
            <a:ln>
              <a:noFill/>
            </a:ln>
            <a:effectLst/>
            <a:extLst>
              <a:ext uri="{91240B29-F687-4F45-9708-019B960494DF}">
                <a14:hiddenLine xmlns="" xmlns:a14="http://schemas.microsoft.com/office/drawing/2010/main" w="9525" cap="flat" cmpd="sng">
                  <a:solidFill>
                    <a:srgbClr val="FF66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66" name="Freeform 46"/>
            <p:cNvSpPr>
              <a:spLocks/>
            </p:cNvSpPr>
            <p:nvPr userDrawn="1"/>
          </p:nvSpPr>
          <p:spPr bwMode="gray">
            <a:xfrm>
              <a:off x="560" y="628"/>
              <a:ext cx="2695" cy="2626"/>
            </a:xfrm>
            <a:custGeom>
              <a:avLst/>
              <a:gdLst>
                <a:gd name="T0" fmla="*/ 2695 w 2695"/>
                <a:gd name="T1" fmla="*/ 130 h 2626"/>
                <a:gd name="T2" fmla="*/ 1984 w 2695"/>
                <a:gd name="T3" fmla="*/ 0 h 2626"/>
                <a:gd name="T4" fmla="*/ 355 w 2695"/>
                <a:gd name="T5" fmla="*/ 1505 h 2626"/>
                <a:gd name="T6" fmla="*/ 0 w 2695"/>
                <a:gd name="T7" fmla="*/ 1423 h 2626"/>
                <a:gd name="T8" fmla="*/ 297 w 2695"/>
                <a:gd name="T9" fmla="*/ 2626 h 2626"/>
                <a:gd name="T10" fmla="*/ 1766 w 2695"/>
                <a:gd name="T11" fmla="*/ 1761 h 2626"/>
                <a:gd name="T12" fmla="*/ 1186 w 2695"/>
                <a:gd name="T13" fmla="*/ 1653 h 2626"/>
                <a:gd name="T14" fmla="*/ 2695 w 2695"/>
                <a:gd name="T15" fmla="*/ 130 h 26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95" h="2626">
                  <a:moveTo>
                    <a:pt x="2695" y="130"/>
                  </a:moveTo>
                  <a:cubicBezTo>
                    <a:pt x="2475" y="87"/>
                    <a:pt x="1984" y="0"/>
                    <a:pt x="1984" y="0"/>
                  </a:cubicBezTo>
                  <a:cubicBezTo>
                    <a:pt x="936" y="52"/>
                    <a:pt x="355" y="1505"/>
                    <a:pt x="355" y="1505"/>
                  </a:cubicBezTo>
                  <a:lnTo>
                    <a:pt x="0" y="1423"/>
                  </a:lnTo>
                  <a:lnTo>
                    <a:pt x="297" y="2626"/>
                  </a:lnTo>
                  <a:lnTo>
                    <a:pt x="1766" y="1761"/>
                  </a:lnTo>
                  <a:lnTo>
                    <a:pt x="1186" y="1653"/>
                  </a:lnTo>
                  <a:cubicBezTo>
                    <a:pt x="1186" y="1653"/>
                    <a:pt x="1678" y="156"/>
                    <a:pt x="2695" y="130"/>
                  </a:cubicBezTo>
                  <a:close/>
                </a:path>
              </a:pathLst>
            </a:custGeom>
            <a:gradFill rotWithShape="1">
              <a:gsLst>
                <a:gs pos="0">
                  <a:schemeClr val="accent1"/>
                </a:gs>
                <a:gs pos="100000">
                  <a:schemeClr val="tx2"/>
                </a:gs>
              </a:gsLst>
              <a:lin ang="5400000" scaled="1"/>
            </a:gradFill>
            <a:ln>
              <a:noFill/>
            </a:ln>
            <a:effectLst>
              <a:prstShdw prst="shdw17" dist="17961" dir="2700000">
                <a:schemeClr val="tx2">
                  <a:gamma/>
                  <a:shade val="60000"/>
                  <a:invGamma/>
                </a:schemeClr>
              </a:prstShdw>
            </a:effectLst>
            <a:extLst>
              <a:ext uri="{91240B29-F687-4F45-9708-019B960494DF}">
                <a14:hiddenLine xmlns="" xmlns:a14="http://schemas.microsoft.com/office/drawing/2010/main" w="9525" cap="flat" cmpd="sng">
                  <a:solidFill>
                    <a:srgbClr val="FF6600"/>
                  </a:solidFill>
                  <a:prstDash val="solid"/>
                  <a:round/>
                  <a:headEnd type="none" w="med" len="med"/>
                  <a:tailEnd type="none" w="med" len="med"/>
                </a14:hiddenLine>
              </a:ext>
            </a:extLst>
          </p:spPr>
          <p:txBody>
            <a:bodyPr/>
            <a:lstStyle/>
            <a:p>
              <a:endParaRPr lang="tr-TR"/>
            </a:p>
          </p:txBody>
        </p:sp>
      </p:grpSp>
      <p:sp>
        <p:nvSpPr>
          <p:cNvPr id="5167" name="Rectangle 47"/>
          <p:cNvSpPr>
            <a:spLocks noGrp="1" noChangeArrowheads="1"/>
          </p:cNvSpPr>
          <p:nvPr>
            <p:ph type="title"/>
          </p:nvPr>
        </p:nvSpPr>
        <p:spPr bwMode="auto">
          <a:xfrm>
            <a:off x="457200" y="274638"/>
            <a:ext cx="73914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tr-TR" smtClean="0"/>
              <a:t>Click to edit Master title style</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5157"/>
                                        </p:tgtEl>
                                        <p:attrNameLst>
                                          <p:attrName>style.visibility</p:attrName>
                                        </p:attrNameLst>
                                      </p:cBhvr>
                                      <p:to>
                                        <p:strVal val="visible"/>
                                      </p:to>
                                    </p:set>
                                    <p:animEffect transition="in" filter="wipe(up)">
                                      <p:cBhvr>
                                        <p:cTn id="7" dur="500"/>
                                        <p:tgtEl>
                                          <p:spTgt spid="5157"/>
                                        </p:tgtEl>
                                      </p:cBhvr>
                                    </p:animEffect>
                                  </p:childTnLst>
                                </p:cTn>
                              </p:par>
                              <p:par>
                                <p:cTn id="8" presetID="10" presetClass="entr" presetSubtype="0" fill="hold" nodeType="withEffect">
                                  <p:stCondLst>
                                    <p:cond delay="0"/>
                                  </p:stCondLst>
                                  <p:childTnLst>
                                    <p:set>
                                      <p:cBhvr>
                                        <p:cTn id="9" dur="1" fill="hold">
                                          <p:stCondLst>
                                            <p:cond delay="0"/>
                                          </p:stCondLst>
                                        </p:cTn>
                                        <p:tgtEl>
                                          <p:spTgt spid="5156"/>
                                        </p:tgtEl>
                                        <p:attrNameLst>
                                          <p:attrName>style.visibility</p:attrName>
                                        </p:attrNameLst>
                                      </p:cBhvr>
                                      <p:to>
                                        <p:strVal val="visible"/>
                                      </p:to>
                                    </p:set>
                                    <p:animEffect transition="in" filter="fade">
                                      <p:cBhvr>
                                        <p:cTn id="10" dur="500"/>
                                        <p:tgtEl>
                                          <p:spTgt spid="5156"/>
                                        </p:tgtEl>
                                      </p:cBhvr>
                                    </p:animEffect>
                                  </p:childTnLst>
                                </p:cTn>
                              </p:par>
                            </p:childTnLst>
                          </p:cTn>
                        </p:par>
                        <p:par>
                          <p:cTn id="11" fill="hold" nodeType="afterGroup">
                            <p:stCondLst>
                              <p:cond delay="500"/>
                            </p:stCondLst>
                            <p:childTnLst>
                              <p:par>
                                <p:cTn id="12" presetID="22" presetClass="entr" presetSubtype="4" fill="hold" nodeType="afterEffect">
                                  <p:stCondLst>
                                    <p:cond delay="0"/>
                                  </p:stCondLst>
                                  <p:childTnLst>
                                    <p:set>
                                      <p:cBhvr>
                                        <p:cTn id="13" dur="1" fill="hold">
                                          <p:stCondLst>
                                            <p:cond delay="0"/>
                                          </p:stCondLst>
                                        </p:cTn>
                                        <p:tgtEl>
                                          <p:spTgt spid="5161"/>
                                        </p:tgtEl>
                                        <p:attrNameLst>
                                          <p:attrName>style.visibility</p:attrName>
                                        </p:attrNameLst>
                                      </p:cBhvr>
                                      <p:to>
                                        <p:strVal val="visible"/>
                                      </p:to>
                                    </p:set>
                                    <p:animEffect transition="in" filter="wipe(down)">
                                      <p:cBhvr>
                                        <p:cTn id="14" dur="500"/>
                                        <p:tgtEl>
                                          <p:spTgt spid="5161"/>
                                        </p:tgtEl>
                                      </p:cBhvr>
                                    </p:animEffect>
                                  </p:childTnLst>
                                </p:cTn>
                              </p:par>
                            </p:childTnLst>
                          </p:cTn>
                        </p:par>
                        <p:par>
                          <p:cTn id="15" fill="hold" nodeType="afterGroup">
                            <p:stCondLst>
                              <p:cond delay="1000"/>
                            </p:stCondLst>
                            <p:childTnLst>
                              <p:par>
                                <p:cTn id="16" presetID="22" presetClass="entr" presetSubtype="1" fill="hold" nodeType="afterEffect">
                                  <p:stCondLst>
                                    <p:cond delay="0"/>
                                  </p:stCondLst>
                                  <p:childTnLst>
                                    <p:set>
                                      <p:cBhvr>
                                        <p:cTn id="17" dur="1" fill="hold">
                                          <p:stCondLst>
                                            <p:cond delay="0"/>
                                          </p:stCondLst>
                                        </p:cTn>
                                        <p:tgtEl>
                                          <p:spTgt spid="5164"/>
                                        </p:tgtEl>
                                        <p:attrNameLst>
                                          <p:attrName>style.visibility</p:attrName>
                                        </p:attrNameLst>
                                      </p:cBhvr>
                                      <p:to>
                                        <p:strVal val="visible"/>
                                      </p:to>
                                    </p:set>
                                    <p:animEffect transition="in" filter="wipe(up)">
                                      <p:cBhvr>
                                        <p:cTn id="18" dur="500"/>
                                        <p:tgtEl>
                                          <p:spTgt spid="5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1" fontAlgn="base" hangingPunct="1">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4000" b="1">
          <a:solidFill>
            <a:schemeClr val="tx2"/>
          </a:solidFill>
          <a:latin typeface="Arial" charset="0"/>
        </a:defRPr>
      </a:lvl2pPr>
      <a:lvl3pPr algn="l" rtl="0" eaLnBrk="1" fontAlgn="base" hangingPunct="1">
        <a:spcBef>
          <a:spcPct val="0"/>
        </a:spcBef>
        <a:spcAft>
          <a:spcPct val="0"/>
        </a:spcAft>
        <a:defRPr sz="4000" b="1">
          <a:solidFill>
            <a:schemeClr val="tx2"/>
          </a:solidFill>
          <a:latin typeface="Arial" charset="0"/>
        </a:defRPr>
      </a:lvl3pPr>
      <a:lvl4pPr algn="l" rtl="0" eaLnBrk="1" fontAlgn="base" hangingPunct="1">
        <a:spcBef>
          <a:spcPct val="0"/>
        </a:spcBef>
        <a:spcAft>
          <a:spcPct val="0"/>
        </a:spcAft>
        <a:defRPr sz="4000" b="1">
          <a:solidFill>
            <a:schemeClr val="tx2"/>
          </a:solidFill>
          <a:latin typeface="Arial" charset="0"/>
        </a:defRPr>
      </a:lvl4pPr>
      <a:lvl5pPr algn="l" rtl="0" eaLnBrk="1" fontAlgn="base" hangingPunct="1">
        <a:spcBef>
          <a:spcPct val="0"/>
        </a:spcBef>
        <a:spcAft>
          <a:spcPct val="0"/>
        </a:spcAft>
        <a:defRPr sz="4000" b="1">
          <a:solidFill>
            <a:schemeClr val="tx2"/>
          </a:solidFill>
          <a:latin typeface="Arial" charset="0"/>
        </a:defRPr>
      </a:lvl5pPr>
      <a:lvl6pPr marL="457200" algn="l" rtl="0" eaLnBrk="1" fontAlgn="base" hangingPunct="1">
        <a:spcBef>
          <a:spcPct val="0"/>
        </a:spcBef>
        <a:spcAft>
          <a:spcPct val="0"/>
        </a:spcAft>
        <a:defRPr sz="4000" b="1">
          <a:solidFill>
            <a:schemeClr val="tx2"/>
          </a:solidFill>
          <a:latin typeface="Arial" charset="0"/>
        </a:defRPr>
      </a:lvl6pPr>
      <a:lvl7pPr marL="914400" algn="l" rtl="0" eaLnBrk="1" fontAlgn="base" hangingPunct="1">
        <a:spcBef>
          <a:spcPct val="0"/>
        </a:spcBef>
        <a:spcAft>
          <a:spcPct val="0"/>
        </a:spcAft>
        <a:defRPr sz="4000" b="1">
          <a:solidFill>
            <a:schemeClr val="tx2"/>
          </a:solidFill>
          <a:latin typeface="Arial" charset="0"/>
        </a:defRPr>
      </a:lvl7pPr>
      <a:lvl8pPr marL="1371600" algn="l" rtl="0" eaLnBrk="1" fontAlgn="base" hangingPunct="1">
        <a:spcBef>
          <a:spcPct val="0"/>
        </a:spcBef>
        <a:spcAft>
          <a:spcPct val="0"/>
        </a:spcAft>
        <a:defRPr sz="4000" b="1">
          <a:solidFill>
            <a:schemeClr val="tx2"/>
          </a:solidFill>
          <a:latin typeface="Arial" charset="0"/>
        </a:defRPr>
      </a:lvl8pPr>
      <a:lvl9pPr marL="1828800" algn="l"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2767137" y="3645024"/>
            <a:ext cx="6400800" cy="1752600"/>
          </a:xfrm>
        </p:spPr>
        <p:txBody>
          <a:bodyPr/>
          <a:lstStyle/>
          <a:p>
            <a:pPr>
              <a:defRPr/>
            </a:pPr>
            <a:r>
              <a:rPr lang="en-US" altLang="tr-TR" sz="3200" dirty="0">
                <a:latin typeface="Calibri" panose="020F0502020204030204" pitchFamily="34" charset="0"/>
              </a:rPr>
              <a:t/>
            </a:r>
            <a:br>
              <a:rPr lang="en-US" altLang="tr-TR" sz="3200" dirty="0">
                <a:latin typeface="Calibri" panose="020F0502020204030204" pitchFamily="34" charset="0"/>
              </a:rPr>
            </a:br>
            <a:r>
              <a:rPr lang="tr-TR" altLang="tr-TR" sz="2800" spc="600" dirty="0" smtClean="0">
                <a:solidFill>
                  <a:schemeClr val="bg1">
                    <a:lumMod val="65000"/>
                  </a:schemeClr>
                </a:solidFill>
                <a:effectLst>
                  <a:outerShdw blurRad="38100" dist="38100" dir="2700000" algn="tl">
                    <a:srgbClr val="000000">
                      <a:alpha val="43137"/>
                    </a:srgbClr>
                  </a:outerShdw>
                </a:effectLst>
                <a:latin typeface="Calibri" panose="020F0502020204030204" pitchFamily="34" charset="0"/>
              </a:rPr>
              <a:t>THE RELATIONSHIP BETWEEN </a:t>
            </a:r>
            <a:r>
              <a:rPr lang="en-US" sz="2800" spc="600" dirty="0" smtClean="0">
                <a:solidFill>
                  <a:schemeClr val="bg1">
                    <a:lumMod val="65000"/>
                  </a:schemeClr>
                </a:solidFill>
                <a:effectLst>
                  <a:outerShdw blurRad="38100" dist="38100" dir="2700000" algn="tl">
                    <a:srgbClr val="000000">
                      <a:alpha val="43137"/>
                    </a:srgbClr>
                  </a:outerShdw>
                </a:effectLst>
                <a:latin typeface="Calibri" panose="020F0502020204030204" pitchFamily="34" charset="0"/>
                <a:cs typeface="Calibri" pitchFamily="34" charset="0"/>
              </a:rPr>
              <a:t>CASH MANAGEMENT </a:t>
            </a:r>
            <a:r>
              <a:rPr lang="tr-TR" sz="2800" spc="600" dirty="0" smtClean="0">
                <a:solidFill>
                  <a:schemeClr val="bg1">
                    <a:lumMod val="65000"/>
                  </a:schemeClr>
                </a:solidFill>
                <a:effectLst>
                  <a:outerShdw blurRad="38100" dist="38100" dir="2700000" algn="tl">
                    <a:srgbClr val="000000">
                      <a:alpha val="43137"/>
                    </a:srgbClr>
                  </a:outerShdw>
                </a:effectLst>
                <a:latin typeface="Calibri" panose="020F0502020204030204" pitchFamily="34" charset="0"/>
                <a:cs typeface="Calibri" pitchFamily="34" charset="0"/>
              </a:rPr>
              <a:t/>
            </a:r>
            <a:br>
              <a:rPr lang="tr-TR" sz="2800" spc="600" dirty="0" smtClean="0">
                <a:solidFill>
                  <a:schemeClr val="bg1">
                    <a:lumMod val="65000"/>
                  </a:schemeClr>
                </a:solidFill>
                <a:effectLst>
                  <a:outerShdw blurRad="38100" dist="38100" dir="2700000" algn="tl">
                    <a:srgbClr val="000000">
                      <a:alpha val="43137"/>
                    </a:srgbClr>
                  </a:outerShdw>
                </a:effectLst>
                <a:latin typeface="Calibri" panose="020F0502020204030204" pitchFamily="34" charset="0"/>
                <a:cs typeface="Calibri" pitchFamily="34" charset="0"/>
              </a:rPr>
            </a:br>
            <a:r>
              <a:rPr lang="tr-TR" sz="2800" spc="600" dirty="0" smtClean="0">
                <a:solidFill>
                  <a:schemeClr val="bg1">
                    <a:lumMod val="65000"/>
                  </a:schemeClr>
                </a:solidFill>
                <a:effectLst>
                  <a:outerShdw blurRad="38100" dist="38100" dir="2700000" algn="tl">
                    <a:srgbClr val="000000">
                      <a:alpha val="43137"/>
                    </a:srgbClr>
                  </a:outerShdw>
                </a:effectLst>
                <a:latin typeface="Calibri" panose="020F0502020204030204" pitchFamily="34" charset="0"/>
                <a:cs typeface="Calibri" pitchFamily="34" charset="0"/>
              </a:rPr>
              <a:t>AND CENTRAL BANK</a:t>
            </a:r>
            <a:endParaRPr lang="en-US" sz="2800" spc="600" dirty="0">
              <a:solidFill>
                <a:schemeClr val="bg1">
                  <a:lumMod val="65000"/>
                </a:schemeClr>
              </a:solidFill>
              <a:effectLst>
                <a:outerShdw blurRad="38100" dist="38100" dir="2700000" algn="tl">
                  <a:srgbClr val="000000">
                    <a:alpha val="43137"/>
                  </a:srgbClr>
                </a:outerShdw>
              </a:effectLst>
              <a:latin typeface="Calibri" panose="020F0502020204030204" pitchFamily="34" charset="0"/>
              <a:cs typeface="Calibri" pitchFamily="34" charset="0"/>
            </a:endParaRPr>
          </a:p>
        </p:txBody>
      </p:sp>
      <p:sp>
        <p:nvSpPr>
          <p:cNvPr id="50179" name="Rectangle 3"/>
          <p:cNvSpPr>
            <a:spLocks noGrp="1" noChangeArrowheads="1"/>
          </p:cNvSpPr>
          <p:nvPr>
            <p:ph type="subTitle" idx="1"/>
          </p:nvPr>
        </p:nvSpPr>
        <p:spPr>
          <a:xfrm>
            <a:off x="3851920" y="5877272"/>
            <a:ext cx="4788025" cy="792088"/>
          </a:xfrm>
        </p:spPr>
        <p:txBody>
          <a:bodyPr/>
          <a:lstStyle/>
          <a:p>
            <a:pPr algn="r"/>
            <a:r>
              <a:rPr lang="tr-TR" altLang="tr-TR" sz="2400" b="1" dirty="0" smtClean="0">
                <a:solidFill>
                  <a:srgbClr val="002060"/>
                </a:solidFill>
                <a:latin typeface="Calibri" panose="020F0502020204030204" pitchFamily="34" charset="0"/>
              </a:rPr>
              <a:t>TURKISH TREASURY</a:t>
            </a:r>
          </a:p>
          <a:p>
            <a:pPr algn="r"/>
            <a:r>
              <a:rPr lang="tr-TR" altLang="tr-TR" sz="2400" b="1" dirty="0" smtClean="0">
                <a:solidFill>
                  <a:srgbClr val="002060"/>
                </a:solidFill>
                <a:latin typeface="Calibri" panose="020F0502020204030204" pitchFamily="34" charset="0"/>
              </a:rPr>
              <a:t>Cash Management </a:t>
            </a:r>
            <a:r>
              <a:rPr lang="tr-TR" altLang="tr-TR" sz="2400" b="1" dirty="0" err="1" smtClean="0">
                <a:solidFill>
                  <a:srgbClr val="002060"/>
                </a:solidFill>
                <a:latin typeface="Calibri" panose="020F0502020204030204" pitchFamily="34" charset="0"/>
              </a:rPr>
              <a:t>Department</a:t>
            </a:r>
            <a:r>
              <a:rPr lang="tr-TR" altLang="tr-TR" sz="2400" b="1" dirty="0" smtClean="0">
                <a:solidFill>
                  <a:srgbClr val="002060"/>
                </a:solidFill>
                <a:latin typeface="Calibri" panose="020F0502020204030204" pitchFamily="34" charset="0"/>
              </a:rPr>
              <a:t> </a:t>
            </a:r>
            <a:endParaRPr lang="en-US" altLang="tr-TR" sz="2400" b="1" dirty="0">
              <a:solidFill>
                <a:srgbClr val="002060"/>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990849" y="260648"/>
            <a:ext cx="7391400" cy="749300"/>
          </a:xfr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altLang="tr-TR" dirty="0">
                <a:latin typeface="Calibri" panose="020F0502020204030204" pitchFamily="34" charset="0"/>
              </a:rPr>
              <a:t>Contents</a:t>
            </a:r>
            <a:endParaRPr lang="en-US" altLang="tr-TR" sz="3200" dirty="0">
              <a:latin typeface="Calibri" panose="020F0502020204030204" pitchFamily="34" charset="0"/>
            </a:endParaRPr>
          </a:p>
        </p:txBody>
      </p:sp>
      <p:cxnSp>
        <p:nvCxnSpPr>
          <p:cNvPr id="44" name="Straight Connector 43"/>
          <p:cNvCxnSpPr>
            <a:cxnSpLocks noChangeShapeType="1"/>
          </p:cNvCxnSpPr>
          <p:nvPr/>
        </p:nvCxnSpPr>
        <p:spPr bwMode="auto">
          <a:xfrm>
            <a:off x="398711" y="1923419"/>
            <a:ext cx="4800600" cy="1588"/>
          </a:xfrm>
          <a:prstGeom prst="line">
            <a:avLst/>
          </a:prstGeom>
          <a:noFill/>
          <a:ln w="9525" algn="ctr">
            <a:solidFill>
              <a:schemeClr val="accent1"/>
            </a:solidFill>
            <a:round/>
            <a:headEnd type="diamond" w="med" len="med"/>
            <a:tailEnd type="diamond" w="med" len="med"/>
          </a:ln>
          <a:extLst>
            <a:ext uri="{909E8E84-426E-40DD-AFC4-6F175D3DCCD1}">
              <a14:hiddenFill xmlns="" xmlns:a14="http://schemas.microsoft.com/office/drawing/2010/main">
                <a:noFill/>
              </a14:hiddenFill>
            </a:ext>
          </a:extLst>
        </p:spPr>
      </p:cxnSp>
      <p:sp>
        <p:nvSpPr>
          <p:cNvPr id="48" name="Text Box 45"/>
          <p:cNvSpPr txBox="1">
            <a:spLocks noChangeArrowheads="1"/>
          </p:cNvSpPr>
          <p:nvPr/>
        </p:nvSpPr>
        <p:spPr bwMode="auto">
          <a:xfrm>
            <a:off x="1144148" y="1288419"/>
            <a:ext cx="4774833" cy="461665"/>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r>
              <a:rPr lang="tr-TR" altLang="tr-TR" sz="2400" b="1" dirty="0" smtClean="0">
                <a:latin typeface="Corbel" pitchFamily="34" charset="0"/>
                <a:cs typeface="Arial" charset="0"/>
              </a:rPr>
              <a:t>Cash Management </a:t>
            </a:r>
            <a:r>
              <a:rPr lang="tr-TR" altLang="tr-TR" sz="2400" b="1" dirty="0">
                <a:latin typeface="Corbel" pitchFamily="34" charset="0"/>
                <a:cs typeface="Arial" charset="0"/>
              </a:rPr>
              <a:t> </a:t>
            </a:r>
            <a:r>
              <a:rPr lang="tr-TR" altLang="tr-TR" sz="2400" b="1" dirty="0" smtClean="0">
                <a:latin typeface="Corbel" pitchFamily="34" charset="0"/>
                <a:cs typeface="Arial" charset="0"/>
              </a:rPr>
              <a:t>&amp; Central Bank</a:t>
            </a:r>
            <a:endParaRPr lang="en-US" altLang="tr-TR" sz="2400" b="1" dirty="0" smtClean="0">
              <a:latin typeface="Corbel" pitchFamily="34" charset="0"/>
              <a:cs typeface="Arial" charset="0"/>
            </a:endParaRPr>
          </a:p>
        </p:txBody>
      </p:sp>
      <p:sp>
        <p:nvSpPr>
          <p:cNvPr id="2" name="Text Box 45"/>
          <p:cNvSpPr txBox="1">
            <a:spLocks noChangeArrowheads="1"/>
          </p:cNvSpPr>
          <p:nvPr/>
        </p:nvSpPr>
        <p:spPr bwMode="auto">
          <a:xfrm>
            <a:off x="1255072" y="2209085"/>
            <a:ext cx="3198311" cy="461665"/>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z="2400" b="1" dirty="0" err="1" smtClean="0">
                <a:latin typeface="Corbel" pitchFamily="34" charset="0"/>
                <a:cs typeface="Arial" charset="0"/>
              </a:rPr>
              <a:t>Legislative</a:t>
            </a:r>
            <a:r>
              <a:rPr lang="tr-TR" altLang="tr-TR" sz="2400" b="1" dirty="0" smtClean="0">
                <a:latin typeface="Corbel" pitchFamily="34" charset="0"/>
                <a:cs typeface="Arial" charset="0"/>
              </a:rPr>
              <a:t> Framework</a:t>
            </a:r>
            <a:endParaRPr lang="en-US" altLang="tr-TR" sz="2400" b="1" dirty="0" smtClean="0">
              <a:latin typeface="Corbel" pitchFamily="34" charset="0"/>
              <a:cs typeface="Arial" charset="0"/>
            </a:endParaRPr>
          </a:p>
        </p:txBody>
      </p:sp>
      <p:cxnSp>
        <p:nvCxnSpPr>
          <p:cNvPr id="4" name="Straight Connector 43"/>
          <p:cNvCxnSpPr>
            <a:cxnSpLocks noChangeShapeType="1"/>
          </p:cNvCxnSpPr>
          <p:nvPr/>
        </p:nvCxnSpPr>
        <p:spPr bwMode="auto">
          <a:xfrm>
            <a:off x="398711" y="3795082"/>
            <a:ext cx="4800600" cy="1587"/>
          </a:xfrm>
          <a:prstGeom prst="line">
            <a:avLst/>
          </a:prstGeom>
          <a:noFill/>
          <a:ln w="9525" algn="ctr">
            <a:solidFill>
              <a:schemeClr val="hlink"/>
            </a:solidFill>
            <a:round/>
            <a:headEnd type="diamond" w="med" len="med"/>
            <a:tailEnd type="diamond" w="med" len="med"/>
          </a:ln>
          <a:extLst>
            <a:ext uri="{909E8E84-426E-40DD-AFC4-6F175D3DCCD1}">
              <a14:hiddenFill xmlns="" xmlns:a14="http://schemas.microsoft.com/office/drawing/2010/main">
                <a:noFill/>
              </a14:hiddenFill>
            </a:ext>
          </a:extLst>
        </p:spPr>
      </p:cxnSp>
      <p:sp>
        <p:nvSpPr>
          <p:cNvPr id="5" name="Text Box 45"/>
          <p:cNvSpPr txBox="1">
            <a:spLocks noChangeArrowheads="1"/>
          </p:cNvSpPr>
          <p:nvPr/>
        </p:nvSpPr>
        <p:spPr bwMode="auto">
          <a:xfrm>
            <a:off x="1255072" y="3103429"/>
            <a:ext cx="6701304" cy="461665"/>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r>
              <a:rPr lang="tr-TR" altLang="tr-TR" sz="2400" b="1" dirty="0" err="1" smtClean="0">
                <a:latin typeface="Corbel" pitchFamily="34" charset="0"/>
                <a:cs typeface="Arial" charset="0"/>
              </a:rPr>
              <a:t>Coordination</a:t>
            </a:r>
            <a:r>
              <a:rPr lang="tr-TR" altLang="tr-TR" sz="2400" b="1" dirty="0" smtClean="0">
                <a:latin typeface="Corbel" pitchFamily="34" charset="0"/>
                <a:cs typeface="Arial" charset="0"/>
              </a:rPr>
              <a:t> </a:t>
            </a:r>
            <a:r>
              <a:rPr lang="tr-TR" altLang="tr-TR" sz="2400" b="1" dirty="0" err="1" smtClean="0">
                <a:latin typeface="Corbel" pitchFamily="34" charset="0"/>
                <a:cs typeface="Arial" charset="0"/>
              </a:rPr>
              <a:t>between</a:t>
            </a:r>
            <a:r>
              <a:rPr lang="tr-TR" altLang="tr-TR" sz="2400" b="1" dirty="0" smtClean="0">
                <a:latin typeface="Corbel" pitchFamily="34" charset="0"/>
                <a:cs typeface="Arial" charset="0"/>
              </a:rPr>
              <a:t> </a:t>
            </a:r>
            <a:r>
              <a:rPr lang="tr-TR" altLang="tr-TR" sz="2400" b="1" dirty="0" err="1" smtClean="0">
                <a:latin typeface="Corbel" pitchFamily="34" charset="0"/>
                <a:cs typeface="Arial" charset="0"/>
              </a:rPr>
              <a:t>Treasury</a:t>
            </a:r>
            <a:r>
              <a:rPr lang="tr-TR" altLang="tr-TR" sz="2400" b="1" dirty="0" smtClean="0">
                <a:latin typeface="Corbel" pitchFamily="34" charset="0"/>
                <a:cs typeface="Arial" charset="0"/>
              </a:rPr>
              <a:t> </a:t>
            </a:r>
            <a:r>
              <a:rPr lang="tr-TR" altLang="tr-TR" sz="2400" b="1" dirty="0" err="1" smtClean="0">
                <a:latin typeface="Corbel" pitchFamily="34" charset="0"/>
                <a:cs typeface="Arial" charset="0"/>
              </a:rPr>
              <a:t>and</a:t>
            </a:r>
            <a:r>
              <a:rPr lang="tr-TR" altLang="tr-TR" sz="2400" b="1" dirty="0" smtClean="0">
                <a:latin typeface="Corbel" pitchFamily="34" charset="0"/>
                <a:cs typeface="Arial" charset="0"/>
              </a:rPr>
              <a:t> Central Bank </a:t>
            </a:r>
            <a:endParaRPr lang="en-US" altLang="tr-TR" sz="2400" b="1" dirty="0" smtClean="0">
              <a:latin typeface="Corbel" pitchFamily="34" charset="0"/>
              <a:cs typeface="Arial" charset="0"/>
            </a:endParaRPr>
          </a:p>
        </p:txBody>
      </p:sp>
      <p:cxnSp>
        <p:nvCxnSpPr>
          <p:cNvPr id="10" name="Straight Connector 43"/>
          <p:cNvCxnSpPr>
            <a:cxnSpLocks noChangeShapeType="1"/>
          </p:cNvCxnSpPr>
          <p:nvPr/>
        </p:nvCxnSpPr>
        <p:spPr bwMode="auto">
          <a:xfrm>
            <a:off x="398711" y="2871157"/>
            <a:ext cx="4800600" cy="1587"/>
          </a:xfrm>
          <a:prstGeom prst="line">
            <a:avLst/>
          </a:prstGeom>
          <a:noFill/>
          <a:ln w="9525" algn="ctr">
            <a:solidFill>
              <a:schemeClr val="accent2"/>
            </a:solidFill>
            <a:round/>
            <a:headEnd type="diamond" w="med" len="med"/>
            <a:tailEnd type="diamond" w="med" len="med"/>
          </a:ln>
          <a:extLst>
            <a:ext uri="{909E8E84-426E-40DD-AFC4-6F175D3DCCD1}">
              <a14:hiddenFill xmlns="" xmlns:a14="http://schemas.microsoft.com/office/drawing/2010/main">
                <a:noFill/>
              </a14:hiddenFill>
            </a:ext>
          </a:extLst>
        </p:spPr>
      </p:cxnSp>
      <p:grpSp>
        <p:nvGrpSpPr>
          <p:cNvPr id="49167" name="Group 15"/>
          <p:cNvGrpSpPr>
            <a:grpSpLocks/>
          </p:cNvGrpSpPr>
          <p:nvPr/>
        </p:nvGrpSpPr>
        <p:grpSpPr bwMode="auto">
          <a:xfrm>
            <a:off x="408236" y="3131507"/>
            <a:ext cx="550863" cy="569912"/>
            <a:chOff x="480" y="1200"/>
            <a:chExt cx="1042" cy="1019"/>
          </a:xfrm>
        </p:grpSpPr>
        <p:pic>
          <p:nvPicPr>
            <p:cNvPr id="49168" name="Picture 16" descr="circuler_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 xmlns:a14="http://schemas.microsoft.com/office/drawing/2010/main">
                  <a:solidFill>
                    <a:srgbClr val="FFFFFF"/>
                  </a:solidFill>
                </a14:hiddenFill>
              </a:ext>
            </a:extLst>
          </p:spPr>
        </p:pic>
        <p:sp>
          <p:nvSpPr>
            <p:cNvPr id="49169" name="Oval 17"/>
            <p:cNvSpPr>
              <a:spLocks noChangeArrowheads="1"/>
            </p:cNvSpPr>
            <p:nvPr/>
          </p:nvSpPr>
          <p:spPr bwMode="gray">
            <a:xfrm>
              <a:off x="480" y="1200"/>
              <a:ext cx="1035" cy="1019"/>
            </a:xfrm>
            <a:prstGeom prst="ellipse">
              <a:avLst/>
            </a:prstGeom>
            <a:gradFill rotWithShape="1">
              <a:gsLst>
                <a:gs pos="0">
                  <a:schemeClr val="hlink">
                    <a:alpha val="55000"/>
                  </a:schemeClr>
                </a:gs>
                <a:gs pos="50000">
                  <a:schemeClr val="hlink">
                    <a:gamma/>
                    <a:shade val="46275"/>
                    <a:invGamma/>
                    <a:alpha val="89999"/>
                  </a:schemeClr>
                </a:gs>
                <a:gs pos="100000">
                  <a:schemeClr val="hlink">
                    <a:alpha val="55000"/>
                  </a:schemeClr>
                </a:gs>
              </a:gsLst>
              <a:lin ang="5400000" scaled="1"/>
            </a:gradFill>
            <a:ln w="50800" algn="ctr">
              <a:solidFill>
                <a:srgbClr val="5F5F5F">
                  <a:alpha val="20000"/>
                </a:srgbClr>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pic>
        <p:nvPicPr>
          <p:cNvPr id="49170" name="Picture 18" descr="Picture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gray">
          <a:xfrm>
            <a:off x="465386" y="3137857"/>
            <a:ext cx="434975" cy="200025"/>
          </a:xfrm>
          <a:prstGeom prst="rect">
            <a:avLst/>
          </a:prstGeom>
          <a:noFill/>
          <a:extLst>
            <a:ext uri="{909E8E84-426E-40DD-AFC4-6F175D3DCCD1}">
              <a14:hiddenFill xmlns="" xmlns:a14="http://schemas.microsoft.com/office/drawing/2010/main">
                <a:solidFill>
                  <a:srgbClr val="FFFFFF"/>
                </a:solidFill>
              </a14:hiddenFill>
            </a:ext>
          </a:extLst>
        </p:spPr>
      </p:pic>
      <p:sp>
        <p:nvSpPr>
          <p:cNvPr id="49171" name="Text Box 19"/>
          <p:cNvSpPr txBox="1">
            <a:spLocks noChangeArrowheads="1"/>
          </p:cNvSpPr>
          <p:nvPr/>
        </p:nvSpPr>
        <p:spPr bwMode="gray">
          <a:xfrm>
            <a:off x="465386" y="3179132"/>
            <a:ext cx="4349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tr-TR" sz="2400" b="1">
                <a:solidFill>
                  <a:srgbClr val="FFFFFF"/>
                </a:solidFill>
              </a:rPr>
              <a:t>3</a:t>
            </a:r>
          </a:p>
        </p:txBody>
      </p:sp>
      <p:grpSp>
        <p:nvGrpSpPr>
          <p:cNvPr id="49172" name="Group 20"/>
          <p:cNvGrpSpPr>
            <a:grpSpLocks/>
          </p:cNvGrpSpPr>
          <p:nvPr/>
        </p:nvGrpSpPr>
        <p:grpSpPr bwMode="auto">
          <a:xfrm>
            <a:off x="408236" y="2232982"/>
            <a:ext cx="550863" cy="569912"/>
            <a:chOff x="1352" y="2011"/>
            <a:chExt cx="347" cy="359"/>
          </a:xfrm>
        </p:grpSpPr>
        <p:grpSp>
          <p:nvGrpSpPr>
            <p:cNvPr id="49173" name="Group 21"/>
            <p:cNvGrpSpPr>
              <a:grpSpLocks/>
            </p:cNvGrpSpPr>
            <p:nvPr/>
          </p:nvGrpSpPr>
          <p:grpSpPr bwMode="auto">
            <a:xfrm>
              <a:off x="1352" y="2011"/>
              <a:ext cx="347" cy="359"/>
              <a:chOff x="480" y="1200"/>
              <a:chExt cx="1042" cy="1019"/>
            </a:xfrm>
          </p:grpSpPr>
          <p:grpSp>
            <p:nvGrpSpPr>
              <p:cNvPr id="49174" name="Group 22"/>
              <p:cNvGrpSpPr>
                <a:grpSpLocks/>
              </p:cNvGrpSpPr>
              <p:nvPr/>
            </p:nvGrpSpPr>
            <p:grpSpPr bwMode="auto">
              <a:xfrm>
                <a:off x="480" y="1200"/>
                <a:ext cx="1042" cy="1019"/>
                <a:chOff x="480" y="1200"/>
                <a:chExt cx="1042" cy="1019"/>
              </a:xfrm>
            </p:grpSpPr>
            <p:pic>
              <p:nvPicPr>
                <p:cNvPr id="49175" name="Picture 23" descr="circuler_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 xmlns:a14="http://schemas.microsoft.com/office/drawing/2010/main">
                      <a:solidFill>
                        <a:srgbClr val="FFFFFF"/>
                      </a:solidFill>
                    </a14:hiddenFill>
                  </a:ext>
                </a:extLst>
              </p:spPr>
            </p:pic>
            <p:sp>
              <p:nvSpPr>
                <p:cNvPr id="49176" name="Oval 24"/>
                <p:cNvSpPr>
                  <a:spLocks noChangeArrowheads="1"/>
                </p:cNvSpPr>
                <p:nvPr/>
              </p:nvSpPr>
              <p:spPr bwMode="gray">
                <a:xfrm>
                  <a:off x="480" y="1200"/>
                  <a:ext cx="1035" cy="1019"/>
                </a:xfrm>
                <a:prstGeom prst="ellipse">
                  <a:avLst/>
                </a:prstGeom>
                <a:gradFill rotWithShape="1">
                  <a:gsLst>
                    <a:gs pos="0">
                      <a:schemeClr val="accent2">
                        <a:alpha val="55000"/>
                      </a:schemeClr>
                    </a:gs>
                    <a:gs pos="50000">
                      <a:schemeClr val="accent2">
                        <a:gamma/>
                        <a:shade val="46275"/>
                        <a:invGamma/>
                        <a:alpha val="89999"/>
                      </a:schemeClr>
                    </a:gs>
                    <a:gs pos="100000">
                      <a:schemeClr val="accent2">
                        <a:alpha val="55000"/>
                      </a:schemeClr>
                    </a:gs>
                  </a:gsLst>
                  <a:lin ang="5400000" scaled="1"/>
                </a:gradFill>
                <a:ln w="50800" algn="ctr">
                  <a:solidFill>
                    <a:srgbClr val="5F5F5F">
                      <a:alpha val="20000"/>
                    </a:srgbClr>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pic>
            <p:nvPicPr>
              <p:cNvPr id="49177" name="Picture 25" descr="Picture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gray">
              <a:xfrm>
                <a:off x="584" y="1210"/>
                <a:ext cx="823" cy="360"/>
              </a:xfrm>
              <a:prstGeom prst="rect">
                <a:avLst/>
              </a:prstGeom>
              <a:noFill/>
              <a:extLst>
                <a:ext uri="{909E8E84-426E-40DD-AFC4-6F175D3DCCD1}">
                  <a14:hiddenFill xmlns="" xmlns:a14="http://schemas.microsoft.com/office/drawing/2010/main">
                    <a:solidFill>
                      <a:srgbClr val="FFFFFF"/>
                    </a:solidFill>
                  </a14:hiddenFill>
                </a:ext>
              </a:extLst>
            </p:spPr>
          </p:pic>
        </p:grpSp>
        <p:sp>
          <p:nvSpPr>
            <p:cNvPr id="49178" name="Text Box 26"/>
            <p:cNvSpPr txBox="1">
              <a:spLocks noChangeArrowheads="1"/>
            </p:cNvSpPr>
            <p:nvPr/>
          </p:nvSpPr>
          <p:spPr bwMode="gray">
            <a:xfrm>
              <a:off x="1389" y="2040"/>
              <a:ext cx="274"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tr-TR" sz="2400" b="1">
                  <a:solidFill>
                    <a:srgbClr val="FFFFFF"/>
                  </a:solidFill>
                </a:rPr>
                <a:t>2</a:t>
              </a:r>
            </a:p>
          </p:txBody>
        </p:sp>
      </p:grpSp>
      <p:grpSp>
        <p:nvGrpSpPr>
          <p:cNvPr id="12" name="Group 11"/>
          <p:cNvGrpSpPr/>
          <p:nvPr/>
        </p:nvGrpSpPr>
        <p:grpSpPr>
          <a:xfrm>
            <a:off x="395536" y="4077072"/>
            <a:ext cx="4803775" cy="640410"/>
            <a:chOff x="2133600" y="4998390"/>
            <a:chExt cx="4803775" cy="640410"/>
          </a:xfrm>
        </p:grpSpPr>
        <p:cxnSp>
          <p:nvCxnSpPr>
            <p:cNvPr id="7" name="Straight Connector 43"/>
            <p:cNvCxnSpPr>
              <a:cxnSpLocks noChangeShapeType="1"/>
            </p:cNvCxnSpPr>
            <p:nvPr/>
          </p:nvCxnSpPr>
          <p:spPr bwMode="auto">
            <a:xfrm>
              <a:off x="2136775" y="5637213"/>
              <a:ext cx="4800600" cy="1587"/>
            </a:xfrm>
            <a:prstGeom prst="line">
              <a:avLst/>
            </a:prstGeom>
            <a:noFill/>
            <a:ln w="9525" algn="ctr">
              <a:solidFill>
                <a:schemeClr val="folHlink"/>
              </a:solidFill>
              <a:round/>
              <a:headEnd type="diamond" w="med" len="med"/>
              <a:tailEnd type="diamond" w="med" len="med"/>
            </a:ln>
            <a:extLst>
              <a:ext uri="{909E8E84-426E-40DD-AFC4-6F175D3DCCD1}">
                <a14:hiddenFill xmlns="" xmlns:a14="http://schemas.microsoft.com/office/drawing/2010/main">
                  <a:noFill/>
                </a14:hiddenFill>
              </a:ext>
            </a:extLst>
          </p:spPr>
        </p:cxnSp>
        <p:sp>
          <p:nvSpPr>
            <p:cNvPr id="8" name="Text Box 45"/>
            <p:cNvSpPr txBox="1">
              <a:spLocks noChangeArrowheads="1"/>
            </p:cNvSpPr>
            <p:nvPr/>
          </p:nvSpPr>
          <p:spPr bwMode="auto">
            <a:xfrm>
              <a:off x="2966339" y="4998390"/>
              <a:ext cx="2638864" cy="461665"/>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r>
                <a:rPr lang="tr-TR" altLang="tr-TR" sz="2400" b="1" dirty="0" err="1" smtClean="0">
                  <a:latin typeface="Corbel" pitchFamily="34" charset="0"/>
                  <a:cs typeface="Arial" charset="0"/>
                </a:rPr>
                <a:t>Operational</a:t>
              </a:r>
              <a:r>
                <a:rPr lang="tr-TR" altLang="tr-TR" sz="2400" b="1" dirty="0" smtClean="0">
                  <a:latin typeface="Corbel" pitchFamily="34" charset="0"/>
                  <a:cs typeface="Arial" charset="0"/>
                </a:rPr>
                <a:t> </a:t>
              </a:r>
              <a:r>
                <a:rPr lang="tr-TR" altLang="tr-TR" sz="2400" b="1" dirty="0" err="1" smtClean="0">
                  <a:latin typeface="Corbel" pitchFamily="34" charset="0"/>
                  <a:cs typeface="Arial" charset="0"/>
                </a:rPr>
                <a:t>Issues</a:t>
              </a:r>
              <a:endParaRPr lang="en-US" altLang="tr-TR" sz="2400" b="1" dirty="0" smtClean="0">
                <a:latin typeface="Corbel" pitchFamily="34" charset="0"/>
                <a:cs typeface="Arial" charset="0"/>
              </a:endParaRPr>
            </a:p>
          </p:txBody>
        </p:sp>
        <p:grpSp>
          <p:nvGrpSpPr>
            <p:cNvPr id="49179" name="Group 27"/>
            <p:cNvGrpSpPr>
              <a:grpSpLocks/>
            </p:cNvGrpSpPr>
            <p:nvPr/>
          </p:nvGrpSpPr>
          <p:grpSpPr bwMode="auto">
            <a:xfrm>
              <a:off x="2133600" y="5016500"/>
              <a:ext cx="582613" cy="561975"/>
              <a:chOff x="1344" y="3208"/>
              <a:chExt cx="367" cy="354"/>
            </a:xfrm>
          </p:grpSpPr>
          <p:pic>
            <p:nvPicPr>
              <p:cNvPr id="49180" name="Picture 28" descr="circuler_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gray">
              <a:xfrm>
                <a:off x="1344" y="3208"/>
                <a:ext cx="367" cy="353"/>
              </a:xfrm>
              <a:prstGeom prst="rect">
                <a:avLst/>
              </a:prstGeom>
              <a:noFill/>
              <a:extLst>
                <a:ext uri="{909E8E84-426E-40DD-AFC4-6F175D3DCCD1}">
                  <a14:hiddenFill xmlns="" xmlns:a14="http://schemas.microsoft.com/office/drawing/2010/main">
                    <a:solidFill>
                      <a:srgbClr val="FFFFFF"/>
                    </a:solidFill>
                  </a14:hiddenFill>
                </a:ext>
              </a:extLst>
            </p:spPr>
          </p:pic>
          <p:sp>
            <p:nvSpPr>
              <p:cNvPr id="49181" name="Oval 29"/>
              <p:cNvSpPr>
                <a:spLocks noChangeArrowheads="1"/>
              </p:cNvSpPr>
              <p:nvPr/>
            </p:nvSpPr>
            <p:spPr bwMode="gray">
              <a:xfrm>
                <a:off x="1345" y="3208"/>
                <a:ext cx="365" cy="354"/>
              </a:xfrm>
              <a:prstGeom prst="ellipse">
                <a:avLst/>
              </a:prstGeom>
              <a:gradFill rotWithShape="1">
                <a:gsLst>
                  <a:gs pos="0">
                    <a:schemeClr val="folHlink">
                      <a:alpha val="55000"/>
                    </a:schemeClr>
                  </a:gs>
                  <a:gs pos="50000">
                    <a:schemeClr val="folHlink">
                      <a:gamma/>
                      <a:shade val="46275"/>
                      <a:invGamma/>
                      <a:alpha val="89999"/>
                    </a:schemeClr>
                  </a:gs>
                  <a:gs pos="100000">
                    <a:schemeClr val="folHlink">
                      <a:alpha val="55000"/>
                    </a:schemeClr>
                  </a:gs>
                </a:gsLst>
                <a:lin ang="5400000" scaled="1"/>
              </a:gradFill>
              <a:ln w="50800" algn="ctr">
                <a:solidFill>
                  <a:srgbClr val="5F5F5F">
                    <a:alpha val="20000"/>
                  </a:srgbClr>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pic>
            <p:nvPicPr>
              <p:cNvPr id="49182" name="Picture 30" descr="Picture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gray">
              <a:xfrm>
                <a:off x="1382" y="3217"/>
                <a:ext cx="290" cy="125"/>
              </a:xfrm>
              <a:prstGeom prst="rect">
                <a:avLst/>
              </a:prstGeom>
              <a:noFill/>
              <a:extLst>
                <a:ext uri="{909E8E84-426E-40DD-AFC4-6F175D3DCCD1}">
                  <a14:hiddenFill xmlns="" xmlns:a14="http://schemas.microsoft.com/office/drawing/2010/main">
                    <a:solidFill>
                      <a:srgbClr val="FFFFFF"/>
                    </a:solidFill>
                  </a14:hiddenFill>
                </a:ext>
              </a:extLst>
            </p:spPr>
          </p:pic>
          <p:sp>
            <p:nvSpPr>
              <p:cNvPr id="49183" name="Text Box 31"/>
              <p:cNvSpPr txBox="1">
                <a:spLocks noChangeArrowheads="1"/>
              </p:cNvSpPr>
              <p:nvPr/>
            </p:nvSpPr>
            <p:spPr bwMode="gray">
              <a:xfrm>
                <a:off x="1383" y="3216"/>
                <a:ext cx="289"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tr-TR" sz="2400" b="1" dirty="0">
                    <a:solidFill>
                      <a:srgbClr val="FFFFFF"/>
                    </a:solidFill>
                  </a:rPr>
                  <a:t>4</a:t>
                </a:r>
              </a:p>
            </p:txBody>
          </p:sp>
        </p:grpSp>
      </p:grpSp>
      <p:grpSp>
        <p:nvGrpSpPr>
          <p:cNvPr id="3" name="Group 2"/>
          <p:cNvGrpSpPr/>
          <p:nvPr/>
        </p:nvGrpSpPr>
        <p:grpSpPr>
          <a:xfrm>
            <a:off x="408236" y="1282069"/>
            <a:ext cx="550863" cy="569913"/>
            <a:chOff x="2146300" y="2165350"/>
            <a:chExt cx="550863" cy="569913"/>
          </a:xfrm>
        </p:grpSpPr>
        <p:grpSp>
          <p:nvGrpSpPr>
            <p:cNvPr id="49185" name="Group 33"/>
            <p:cNvGrpSpPr>
              <a:grpSpLocks/>
            </p:cNvGrpSpPr>
            <p:nvPr/>
          </p:nvGrpSpPr>
          <p:grpSpPr bwMode="auto">
            <a:xfrm>
              <a:off x="2146300" y="2165350"/>
              <a:ext cx="550863" cy="569913"/>
              <a:chOff x="480" y="1200"/>
              <a:chExt cx="1042" cy="1019"/>
            </a:xfrm>
          </p:grpSpPr>
          <p:pic>
            <p:nvPicPr>
              <p:cNvPr id="49186" name="Picture 34" descr="circuler_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gray">
              <a:xfrm>
                <a:off x="480" y="1200"/>
                <a:ext cx="1042" cy="1016"/>
              </a:xfrm>
              <a:prstGeom prst="rect">
                <a:avLst/>
              </a:prstGeom>
              <a:noFill/>
              <a:extLst>
                <a:ext uri="{909E8E84-426E-40DD-AFC4-6F175D3DCCD1}">
                  <a14:hiddenFill xmlns="" xmlns:a14="http://schemas.microsoft.com/office/drawing/2010/main">
                    <a:solidFill>
                      <a:srgbClr val="FFFFFF"/>
                    </a:solidFill>
                  </a14:hiddenFill>
                </a:ext>
              </a:extLst>
            </p:spPr>
          </p:pic>
          <p:sp>
            <p:nvSpPr>
              <p:cNvPr id="49187" name="Oval 35"/>
              <p:cNvSpPr>
                <a:spLocks noChangeArrowheads="1"/>
              </p:cNvSpPr>
              <p:nvPr/>
            </p:nvSpPr>
            <p:spPr bwMode="gray">
              <a:xfrm>
                <a:off x="480" y="1200"/>
                <a:ext cx="1035" cy="1019"/>
              </a:xfrm>
              <a:prstGeom prst="ellipse">
                <a:avLst/>
              </a:prstGeom>
              <a:gradFill rotWithShape="1">
                <a:gsLst>
                  <a:gs pos="0">
                    <a:schemeClr val="accent1">
                      <a:alpha val="55000"/>
                    </a:schemeClr>
                  </a:gs>
                  <a:gs pos="50000">
                    <a:schemeClr val="accent1">
                      <a:gamma/>
                      <a:shade val="46275"/>
                      <a:invGamma/>
                      <a:alpha val="89999"/>
                    </a:schemeClr>
                  </a:gs>
                  <a:gs pos="100000">
                    <a:schemeClr val="accent1">
                      <a:alpha val="55000"/>
                    </a:schemeClr>
                  </a:gs>
                </a:gsLst>
                <a:lin ang="5400000" scaled="1"/>
              </a:gradFill>
              <a:ln w="50800" algn="ctr">
                <a:solidFill>
                  <a:srgbClr val="5F5F5F">
                    <a:alpha val="20000"/>
                  </a:srgbClr>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pic>
          <p:nvPicPr>
            <p:cNvPr id="49188" name="Picture 36" descr="Picture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gray">
            <a:xfrm>
              <a:off x="2203450" y="2171700"/>
              <a:ext cx="434975" cy="200025"/>
            </a:xfrm>
            <a:prstGeom prst="rect">
              <a:avLst/>
            </a:prstGeom>
            <a:noFill/>
            <a:extLst>
              <a:ext uri="{909E8E84-426E-40DD-AFC4-6F175D3DCCD1}">
                <a14:hiddenFill xmlns="" xmlns:a14="http://schemas.microsoft.com/office/drawing/2010/main">
                  <a:solidFill>
                    <a:srgbClr val="FFFFFF"/>
                  </a:solidFill>
                </a14:hiddenFill>
              </a:ext>
            </a:extLst>
          </p:spPr>
        </p:pic>
        <p:sp>
          <p:nvSpPr>
            <p:cNvPr id="49189" name="Text Box 37"/>
            <p:cNvSpPr txBox="1">
              <a:spLocks noChangeArrowheads="1"/>
            </p:cNvSpPr>
            <p:nvPr/>
          </p:nvSpPr>
          <p:spPr bwMode="gray">
            <a:xfrm>
              <a:off x="2205038" y="2193925"/>
              <a:ext cx="4349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tr-TR" sz="2400" b="1" dirty="0">
                  <a:solidFill>
                    <a:srgbClr val="FFFFFF"/>
                  </a:solidFill>
                </a:rPr>
                <a:t>1</a:t>
              </a:r>
            </a:p>
          </p:txBody>
        </p:sp>
      </p:grpSp>
      <p:cxnSp>
        <p:nvCxnSpPr>
          <p:cNvPr id="50" name="Straight Connector 43"/>
          <p:cNvCxnSpPr>
            <a:cxnSpLocks noChangeShapeType="1"/>
          </p:cNvCxnSpPr>
          <p:nvPr/>
        </p:nvCxnSpPr>
        <p:spPr bwMode="auto">
          <a:xfrm>
            <a:off x="411411" y="5638709"/>
            <a:ext cx="4800600" cy="1587"/>
          </a:xfrm>
          <a:prstGeom prst="line">
            <a:avLst/>
          </a:prstGeom>
          <a:noFill/>
          <a:ln w="9525" algn="ctr">
            <a:solidFill>
              <a:schemeClr val="folHlink"/>
            </a:solidFill>
            <a:round/>
            <a:headEnd type="diamond" w="med" len="med"/>
            <a:tailEnd type="diamond" w="med" len="med"/>
          </a:ln>
          <a:extLst>
            <a:ext uri="{909E8E84-426E-40DD-AFC4-6F175D3DCCD1}">
              <a14:hiddenFill xmlns="" xmlns:a14="http://schemas.microsoft.com/office/drawing/2010/main">
                <a:noFill/>
              </a14:hiddenFill>
            </a:ext>
          </a:extLst>
        </p:spPr>
      </p:cxnSp>
      <p:sp>
        <p:nvSpPr>
          <p:cNvPr id="51" name="Text Box 45"/>
          <p:cNvSpPr txBox="1">
            <a:spLocks noChangeArrowheads="1"/>
          </p:cNvSpPr>
          <p:nvPr/>
        </p:nvSpPr>
        <p:spPr bwMode="auto">
          <a:xfrm>
            <a:off x="1267259" y="4982450"/>
            <a:ext cx="1635384" cy="461665"/>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z="2400" b="1" dirty="0" err="1" smtClean="0">
                <a:latin typeface="Corbel" pitchFamily="34" charset="0"/>
                <a:cs typeface="Arial" charset="0"/>
              </a:rPr>
              <a:t>Conclusion</a:t>
            </a:r>
            <a:endParaRPr lang="en-US" altLang="tr-TR" sz="2400" b="1" dirty="0" smtClean="0">
              <a:latin typeface="Corbel" pitchFamily="34" charset="0"/>
              <a:cs typeface="Arial" charset="0"/>
            </a:endParaRPr>
          </a:p>
        </p:txBody>
      </p:sp>
      <p:grpSp>
        <p:nvGrpSpPr>
          <p:cNvPr id="53" name="Group 27"/>
          <p:cNvGrpSpPr>
            <a:grpSpLocks/>
          </p:cNvGrpSpPr>
          <p:nvPr/>
        </p:nvGrpSpPr>
        <p:grpSpPr bwMode="auto">
          <a:xfrm>
            <a:off x="408236" y="5017996"/>
            <a:ext cx="582613" cy="561975"/>
            <a:chOff x="1344" y="3208"/>
            <a:chExt cx="367" cy="354"/>
          </a:xfrm>
        </p:grpSpPr>
        <p:pic>
          <p:nvPicPr>
            <p:cNvPr id="54" name="Picture 28" descr="circuler_1"/>
            <p:cNvPicPr>
              <a:picLocks noChangeAspect="1" noChangeArrowheads="1"/>
            </p:cNvPicPr>
            <p:nvPr/>
          </p:nvPicPr>
          <p:blipFill>
            <a:blip r:embed="rId4" cstate="print">
              <a:duotone>
                <a:prstClr val="black"/>
                <a:schemeClr val="accent1">
                  <a:tint val="45000"/>
                  <a:satMod val="400000"/>
                </a:schemeClr>
              </a:duotone>
              <a:extLst>
                <a:ext uri="{28A0092B-C50C-407E-A947-70E740481C1C}">
                  <a14:useLocalDpi xmlns="" xmlns:a14="http://schemas.microsoft.com/office/drawing/2010/main" val="0"/>
                </a:ext>
              </a:extLst>
            </a:blip>
            <a:srcRect/>
            <a:stretch>
              <a:fillRect/>
            </a:stretch>
          </p:blipFill>
          <p:spPr bwMode="gray">
            <a:xfrm>
              <a:off x="1344" y="3208"/>
              <a:ext cx="367" cy="353"/>
            </a:xfrm>
            <a:prstGeom prst="rect">
              <a:avLst/>
            </a:prstGeom>
            <a:noFill/>
            <a:extLst>
              <a:ext uri="{909E8E84-426E-40DD-AFC4-6F175D3DCCD1}">
                <a14:hiddenFill xmlns="" xmlns:a14="http://schemas.microsoft.com/office/drawing/2010/main">
                  <a:solidFill>
                    <a:srgbClr val="FFFFFF"/>
                  </a:solidFill>
                </a14:hiddenFill>
              </a:ext>
            </a:extLst>
          </p:spPr>
        </p:pic>
        <p:sp>
          <p:nvSpPr>
            <p:cNvPr id="55" name="Oval 29"/>
            <p:cNvSpPr>
              <a:spLocks noChangeArrowheads="1"/>
            </p:cNvSpPr>
            <p:nvPr/>
          </p:nvSpPr>
          <p:spPr bwMode="gray">
            <a:xfrm>
              <a:off x="1345" y="3208"/>
              <a:ext cx="365" cy="354"/>
            </a:xfrm>
            <a:prstGeom prst="ellipse">
              <a:avLst/>
            </a:prstGeom>
            <a:gradFill rotWithShape="1">
              <a:gsLst>
                <a:gs pos="0">
                  <a:schemeClr val="folHlink">
                    <a:alpha val="55000"/>
                  </a:schemeClr>
                </a:gs>
                <a:gs pos="50000">
                  <a:schemeClr val="folHlink">
                    <a:gamma/>
                    <a:shade val="46275"/>
                    <a:invGamma/>
                    <a:alpha val="89999"/>
                  </a:schemeClr>
                </a:gs>
                <a:gs pos="100000">
                  <a:schemeClr val="folHlink">
                    <a:alpha val="55000"/>
                  </a:schemeClr>
                </a:gs>
              </a:gsLst>
              <a:lin ang="5400000" scaled="1"/>
            </a:gradFill>
            <a:ln w="50800" algn="ctr">
              <a:solidFill>
                <a:srgbClr val="5F5F5F">
                  <a:alpha val="20000"/>
                </a:srgbClr>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pic>
          <p:nvPicPr>
            <p:cNvPr id="56" name="Picture 30" descr="Picture2"/>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 xmlns:a14="http://schemas.microsoft.com/office/drawing/2010/main" val="0"/>
                </a:ext>
              </a:extLst>
            </a:blip>
            <a:srcRect/>
            <a:stretch>
              <a:fillRect/>
            </a:stretch>
          </p:blipFill>
          <p:spPr bwMode="gray">
            <a:xfrm>
              <a:off x="1382" y="3217"/>
              <a:ext cx="290" cy="125"/>
            </a:xfrm>
            <a:prstGeom prst="rect">
              <a:avLst/>
            </a:prstGeom>
            <a:noFill/>
            <a:extLst>
              <a:ext uri="{909E8E84-426E-40DD-AFC4-6F175D3DCCD1}">
                <a14:hiddenFill xmlns="" xmlns:a14="http://schemas.microsoft.com/office/drawing/2010/main">
                  <a:solidFill>
                    <a:srgbClr val="FFFFFF"/>
                  </a:solidFill>
                </a14:hiddenFill>
              </a:ext>
            </a:extLst>
          </p:spPr>
        </p:pic>
        <p:sp>
          <p:nvSpPr>
            <p:cNvPr id="57" name="Text Box 31"/>
            <p:cNvSpPr txBox="1">
              <a:spLocks noChangeArrowheads="1"/>
            </p:cNvSpPr>
            <p:nvPr/>
          </p:nvSpPr>
          <p:spPr bwMode="gray">
            <a:xfrm>
              <a:off x="1383" y="3216"/>
              <a:ext cx="289"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tr-TR" sz="2400" b="1" dirty="0" smtClean="0">
                  <a:solidFill>
                    <a:srgbClr val="FFFFFF"/>
                  </a:solidFill>
                </a:rPr>
                <a:t>5</a:t>
              </a:r>
              <a:endParaRPr lang="en-US" altLang="tr-TR" sz="2400" b="1" dirty="0">
                <a:solidFill>
                  <a:srgbClr val="FFFFFF"/>
                </a:solidFill>
              </a:endParaRPr>
            </a:p>
          </p:txBody>
        </p:sp>
      </p:grpSp>
    </p:spTree>
    <p:extLst>
      <p:ext uri="{BB962C8B-B14F-4D97-AF65-F5344CB8AC3E}">
        <p14:creationId xmlns="" xmlns:p14="http://schemas.microsoft.com/office/powerpoint/2010/main" val="4191801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179512" y="116632"/>
            <a:ext cx="7846640" cy="696614"/>
          </a:xfrm>
        </p:spPr>
        <p:txBody>
          <a:bodyPr/>
          <a:lstStyle/>
          <a:p>
            <a:r>
              <a:rPr lang="tr-TR" sz="3200" dirty="0" smtClean="0">
                <a:latin typeface="Calibri" panose="020F0502020204030204" pitchFamily="34" charset="0"/>
                <a:cs typeface="Calibri" panose="020F0502020204030204" pitchFamily="34" charset="0"/>
              </a:rPr>
              <a:t>Cash Management &amp; Central Bank</a:t>
            </a:r>
            <a:endParaRPr lang="en-US" altLang="tr-TR" sz="3200" dirty="0" smtClean="0"/>
          </a:p>
        </p:txBody>
      </p:sp>
      <p:sp>
        <p:nvSpPr>
          <p:cNvPr id="78851" name="Rectangle 3"/>
          <p:cNvSpPr>
            <a:spLocks noChangeArrowheads="1"/>
          </p:cNvSpPr>
          <p:nvPr/>
        </p:nvSpPr>
        <p:spPr bwMode="invGray">
          <a:xfrm>
            <a:off x="4610100" y="3676650"/>
            <a:ext cx="2101850" cy="1600200"/>
          </a:xfrm>
          <a:prstGeom prst="rect">
            <a:avLst/>
          </a:prstGeom>
          <a:solidFill>
            <a:schemeClr val="folHlink"/>
          </a:solidFill>
          <a:ln>
            <a:noFill/>
          </a:ln>
          <a:effectLst/>
          <a:extLst>
            <a:ext uri="{91240B29-F687-4F45-9708-019B960494DF}">
              <a14:hiddenLine xmlns="" xmlns:a14="http://schemas.microsoft.com/office/drawing/2010/main" w="9525"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tr-TR"/>
          </a:p>
        </p:txBody>
      </p:sp>
      <p:sp>
        <p:nvSpPr>
          <p:cNvPr id="78852" name="Rectangle 4"/>
          <p:cNvSpPr>
            <a:spLocks noChangeArrowheads="1"/>
          </p:cNvSpPr>
          <p:nvPr/>
        </p:nvSpPr>
        <p:spPr bwMode="invGray">
          <a:xfrm>
            <a:off x="2459038" y="3676650"/>
            <a:ext cx="2101850" cy="1600200"/>
          </a:xfrm>
          <a:prstGeom prst="rect">
            <a:avLst/>
          </a:prstGeom>
          <a:solidFill>
            <a:schemeClr val="hlink"/>
          </a:solidFill>
          <a:ln>
            <a:noFill/>
          </a:ln>
          <a:effectLst/>
          <a:extLst>
            <a:ext uri="{91240B29-F687-4F45-9708-019B960494DF}">
              <a14:hiddenLine xmlns="" xmlns:a14="http://schemas.microsoft.com/office/drawing/2010/main" w="9525"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tr-TR"/>
          </a:p>
        </p:txBody>
      </p:sp>
      <p:sp>
        <p:nvSpPr>
          <p:cNvPr id="78853" name="Rectangle 5"/>
          <p:cNvSpPr>
            <a:spLocks noChangeArrowheads="1"/>
          </p:cNvSpPr>
          <p:nvPr/>
        </p:nvSpPr>
        <p:spPr bwMode="invGray">
          <a:xfrm>
            <a:off x="4610100" y="2025650"/>
            <a:ext cx="2101850" cy="1600200"/>
          </a:xfrm>
          <a:prstGeom prst="rect">
            <a:avLst/>
          </a:prstGeom>
          <a:solidFill>
            <a:schemeClr val="accent2"/>
          </a:solidFill>
          <a:ln>
            <a:noFill/>
          </a:ln>
          <a:effectLst/>
          <a:extLst>
            <a:ext uri="{91240B29-F687-4F45-9708-019B960494DF}">
              <a14:hiddenLine xmlns="" xmlns:a14="http://schemas.microsoft.com/office/drawing/2010/main" w="9525"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tr-TR"/>
          </a:p>
        </p:txBody>
      </p:sp>
      <p:sp>
        <p:nvSpPr>
          <p:cNvPr id="78854" name="Rectangle 6"/>
          <p:cNvSpPr>
            <a:spLocks noChangeArrowheads="1"/>
          </p:cNvSpPr>
          <p:nvPr/>
        </p:nvSpPr>
        <p:spPr bwMode="invGray">
          <a:xfrm>
            <a:off x="2459038" y="2025650"/>
            <a:ext cx="2101850" cy="1600200"/>
          </a:xfrm>
          <a:prstGeom prst="rect">
            <a:avLst/>
          </a:prstGeom>
          <a:solidFill>
            <a:schemeClr val="accent1"/>
          </a:solidFill>
          <a:ln>
            <a:noFill/>
          </a:ln>
          <a:effectLst/>
          <a:extLst>
            <a:ext uri="{91240B29-F687-4F45-9708-019B960494DF}">
              <a14:hiddenLine xmlns="" xmlns:a14="http://schemas.microsoft.com/office/drawing/2010/main" w="9525"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tr-TR"/>
          </a:p>
        </p:txBody>
      </p:sp>
      <p:sp>
        <p:nvSpPr>
          <p:cNvPr id="78855" name="Text Box 955"/>
          <p:cNvSpPr txBox="1">
            <a:spLocks noChangeArrowheads="1"/>
          </p:cNvSpPr>
          <p:nvPr/>
        </p:nvSpPr>
        <p:spPr bwMode="white">
          <a:xfrm>
            <a:off x="4560888" y="3676650"/>
            <a:ext cx="2065337" cy="11541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spAutoFit/>
          </a:bodyPr>
          <a:lstStyle>
            <a:defPPr>
              <a:defRPr lang="en-US"/>
            </a:defPPr>
            <a:lvl1pPr algn="r" eaLnBrk="0" hangingPunct="0">
              <a:defRPr sz="1200" b="1">
                <a:solidFill>
                  <a:srgbClr val="FFFFFF"/>
                </a:solidFill>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algn="l"/>
            <a:r>
              <a:rPr lang="tr-TR" altLang="tr-TR" sz="1150" dirty="0" err="1" smtClean="0"/>
              <a:t>Treasury</a:t>
            </a:r>
            <a:r>
              <a:rPr lang="tr-TR" altLang="tr-TR" sz="1150" dirty="0" smtClean="0"/>
              <a:t> </a:t>
            </a:r>
            <a:r>
              <a:rPr lang="tr-TR" altLang="tr-TR" sz="1150" dirty="0" err="1" smtClean="0"/>
              <a:t>provides</a:t>
            </a:r>
            <a:r>
              <a:rPr lang="tr-TR" altLang="tr-TR" sz="1150" dirty="0" smtClean="0"/>
              <a:t> </a:t>
            </a:r>
            <a:r>
              <a:rPr lang="tr-TR" altLang="tr-TR" sz="1150" dirty="0" err="1" smtClean="0"/>
              <a:t>significant</a:t>
            </a:r>
            <a:r>
              <a:rPr lang="tr-TR" altLang="tr-TR" sz="1150" dirty="0" smtClean="0"/>
              <a:t> </a:t>
            </a:r>
            <a:r>
              <a:rPr lang="tr-TR" altLang="tr-TR" sz="1150" dirty="0" err="1" smtClean="0"/>
              <a:t>input</a:t>
            </a:r>
            <a:r>
              <a:rPr lang="tr-TR" altLang="tr-TR" sz="1150" dirty="0" smtClean="0"/>
              <a:t> </a:t>
            </a:r>
            <a:r>
              <a:rPr lang="tr-TR" altLang="tr-TR" sz="1150" dirty="0" err="1" smtClean="0"/>
              <a:t>for</a:t>
            </a:r>
            <a:r>
              <a:rPr lang="tr-TR" altLang="tr-TR" sz="1150" dirty="0" smtClean="0"/>
              <a:t> </a:t>
            </a:r>
            <a:r>
              <a:rPr lang="tr-TR" altLang="tr-TR" sz="1150" dirty="0" err="1" smtClean="0"/>
              <a:t>CB’s</a:t>
            </a:r>
            <a:r>
              <a:rPr lang="tr-TR" altLang="tr-TR" sz="1150" dirty="0" smtClean="0"/>
              <a:t> </a:t>
            </a:r>
            <a:r>
              <a:rPr lang="tr-TR" altLang="tr-TR" sz="1150" dirty="0" err="1" smtClean="0"/>
              <a:t>liquidity</a:t>
            </a:r>
            <a:r>
              <a:rPr lang="tr-TR" altLang="tr-TR" sz="1150" dirty="0" smtClean="0"/>
              <a:t> </a:t>
            </a:r>
            <a:r>
              <a:rPr lang="tr-TR" altLang="tr-TR" sz="1150" dirty="0" err="1" smtClean="0"/>
              <a:t>management</a:t>
            </a:r>
            <a:r>
              <a:rPr lang="tr-TR" altLang="tr-TR" sz="1150" dirty="0" smtClean="0"/>
              <a:t> </a:t>
            </a:r>
            <a:r>
              <a:rPr lang="tr-TR" altLang="tr-TR" sz="1150" dirty="0" err="1" smtClean="0"/>
              <a:t>and</a:t>
            </a:r>
            <a:r>
              <a:rPr lang="tr-TR" altLang="tr-TR" sz="1150" dirty="0" smtClean="0"/>
              <a:t>  </a:t>
            </a:r>
            <a:r>
              <a:rPr lang="tr-TR" altLang="tr-TR" sz="1150" dirty="0" err="1" smtClean="0"/>
              <a:t>there</a:t>
            </a:r>
            <a:r>
              <a:rPr lang="tr-TR" altLang="tr-TR" sz="1150" dirty="0" smtClean="0"/>
              <a:t> is a n </a:t>
            </a:r>
            <a:r>
              <a:rPr lang="tr-TR" altLang="tr-TR" sz="1150" dirty="0" err="1" smtClean="0"/>
              <a:t>active</a:t>
            </a:r>
            <a:r>
              <a:rPr lang="tr-TR" altLang="tr-TR" sz="1150" dirty="0" smtClean="0"/>
              <a:t> </a:t>
            </a:r>
            <a:r>
              <a:rPr lang="tr-TR" altLang="tr-TR" sz="1150" dirty="0" err="1" smtClean="0"/>
              <a:t>cordination</a:t>
            </a:r>
            <a:r>
              <a:rPr lang="tr-TR" altLang="tr-TR" sz="1150" dirty="0" smtClean="0"/>
              <a:t> </a:t>
            </a:r>
            <a:r>
              <a:rPr lang="tr-TR" altLang="tr-TR" sz="1150" dirty="0" err="1" smtClean="0"/>
              <a:t>between</a:t>
            </a:r>
            <a:r>
              <a:rPr lang="tr-TR" altLang="tr-TR" sz="1150" dirty="0" smtClean="0"/>
              <a:t> </a:t>
            </a:r>
            <a:r>
              <a:rPr lang="tr-TR" altLang="tr-TR" sz="1150" dirty="0" err="1" smtClean="0"/>
              <a:t>Treasury</a:t>
            </a:r>
            <a:r>
              <a:rPr lang="tr-TR" altLang="tr-TR" sz="1150" dirty="0" smtClean="0"/>
              <a:t> </a:t>
            </a:r>
            <a:r>
              <a:rPr lang="tr-TR" altLang="tr-TR" sz="1150" dirty="0" err="1" smtClean="0"/>
              <a:t>and</a:t>
            </a:r>
            <a:r>
              <a:rPr lang="tr-TR" altLang="tr-TR" sz="1150" dirty="0" smtClean="0"/>
              <a:t> CB</a:t>
            </a:r>
            <a:endParaRPr lang="en-US" altLang="tr-TR" dirty="0"/>
          </a:p>
        </p:txBody>
      </p:sp>
      <p:sp>
        <p:nvSpPr>
          <p:cNvPr id="78856" name="Text Box 955"/>
          <p:cNvSpPr txBox="1">
            <a:spLocks noChangeArrowheads="1"/>
          </p:cNvSpPr>
          <p:nvPr/>
        </p:nvSpPr>
        <p:spPr bwMode="white">
          <a:xfrm>
            <a:off x="4687888" y="2392363"/>
            <a:ext cx="2065337"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a:r>
              <a:rPr lang="tr-TR" altLang="tr-TR" sz="1200" b="1" dirty="0">
                <a:solidFill>
                  <a:srgbClr val="FFFFFF"/>
                </a:solidFill>
                <a:cs typeface="Arial" charset="0"/>
              </a:rPr>
              <a:t>CB </a:t>
            </a:r>
            <a:r>
              <a:rPr lang="tr-TR" altLang="tr-TR" sz="1200" b="1" dirty="0" err="1">
                <a:solidFill>
                  <a:srgbClr val="FFFFFF"/>
                </a:solidFill>
                <a:cs typeface="Arial" charset="0"/>
              </a:rPr>
              <a:t>acts</a:t>
            </a:r>
            <a:r>
              <a:rPr lang="tr-TR" altLang="tr-TR" sz="1200" b="1" dirty="0">
                <a:solidFill>
                  <a:srgbClr val="FFFFFF"/>
                </a:solidFill>
                <a:cs typeface="Arial" charset="0"/>
              </a:rPr>
              <a:t> as </a:t>
            </a:r>
            <a:r>
              <a:rPr lang="tr-TR" altLang="tr-TR" sz="1200" b="1" dirty="0" err="1">
                <a:solidFill>
                  <a:srgbClr val="FFFFFF"/>
                </a:solidFill>
                <a:cs typeface="Arial" charset="0"/>
              </a:rPr>
              <a:t>the</a:t>
            </a:r>
            <a:r>
              <a:rPr lang="tr-TR" altLang="tr-TR" sz="1200" b="1" dirty="0">
                <a:solidFill>
                  <a:srgbClr val="FFFFFF"/>
                </a:solidFill>
                <a:cs typeface="Arial" charset="0"/>
              </a:rPr>
              <a:t> </a:t>
            </a:r>
            <a:r>
              <a:rPr lang="tr-TR" sz="1200" b="1" dirty="0">
                <a:solidFill>
                  <a:srgbClr val="FFFFFF"/>
                </a:solidFill>
                <a:cs typeface="Arial" charset="0"/>
              </a:rPr>
              <a:t> </a:t>
            </a:r>
            <a:r>
              <a:rPr lang="tr-TR" sz="1200" b="1" dirty="0" err="1">
                <a:solidFill>
                  <a:srgbClr val="FFFFFF"/>
                </a:solidFill>
                <a:cs typeface="Arial" charset="0"/>
              </a:rPr>
              <a:t>fiscal</a:t>
            </a:r>
            <a:r>
              <a:rPr lang="tr-TR" sz="1200" b="1" dirty="0">
                <a:solidFill>
                  <a:srgbClr val="FFFFFF"/>
                </a:solidFill>
                <a:cs typeface="Arial" charset="0"/>
              </a:rPr>
              <a:t> </a:t>
            </a:r>
            <a:r>
              <a:rPr lang="tr-TR" sz="1200" b="1" dirty="0" err="1">
                <a:solidFill>
                  <a:srgbClr val="FFFFFF"/>
                </a:solidFill>
                <a:cs typeface="Arial" charset="0"/>
              </a:rPr>
              <a:t>agent</a:t>
            </a:r>
            <a:r>
              <a:rPr lang="tr-TR" sz="1200" b="1" dirty="0">
                <a:solidFill>
                  <a:srgbClr val="FFFFFF"/>
                </a:solidFill>
                <a:cs typeface="Arial" charset="0"/>
              </a:rPr>
              <a:t> of </a:t>
            </a:r>
            <a:r>
              <a:rPr lang="tr-TR" sz="1200" b="1" dirty="0" err="1" smtClean="0">
                <a:solidFill>
                  <a:srgbClr val="FFFFFF"/>
                </a:solidFill>
                <a:cs typeface="Arial" charset="0"/>
              </a:rPr>
              <a:t>Treasury</a:t>
            </a:r>
            <a:r>
              <a:rPr lang="tr-TR" sz="1200" b="1" dirty="0" smtClean="0">
                <a:solidFill>
                  <a:srgbClr val="FFFFFF"/>
                </a:solidFill>
                <a:cs typeface="Arial" charset="0"/>
              </a:rPr>
              <a:t> at </a:t>
            </a:r>
            <a:r>
              <a:rPr lang="tr-TR" sz="1200" b="1" dirty="0" err="1" smtClean="0">
                <a:solidFill>
                  <a:srgbClr val="FFFFFF"/>
                </a:solidFill>
                <a:cs typeface="Arial" charset="0"/>
              </a:rPr>
              <a:t>the</a:t>
            </a:r>
            <a:r>
              <a:rPr lang="tr-TR" sz="1200" b="1" dirty="0" smtClean="0">
                <a:solidFill>
                  <a:srgbClr val="FFFFFF"/>
                </a:solidFill>
                <a:cs typeface="Arial" charset="0"/>
              </a:rPr>
              <a:t> </a:t>
            </a:r>
            <a:r>
              <a:rPr lang="tr-TR" sz="1200" b="1" dirty="0" err="1">
                <a:solidFill>
                  <a:srgbClr val="FFFFFF"/>
                </a:solidFill>
                <a:cs typeface="Arial" charset="0"/>
              </a:rPr>
              <a:t>bond</a:t>
            </a:r>
            <a:r>
              <a:rPr lang="tr-TR" sz="1200" b="1" dirty="0">
                <a:solidFill>
                  <a:srgbClr val="FFFFFF"/>
                </a:solidFill>
                <a:cs typeface="Arial" charset="0"/>
              </a:rPr>
              <a:t> </a:t>
            </a:r>
            <a:r>
              <a:rPr lang="tr-TR" sz="1200" b="1" dirty="0" err="1" smtClean="0">
                <a:solidFill>
                  <a:srgbClr val="FFFFFF"/>
                </a:solidFill>
                <a:cs typeface="Arial" charset="0"/>
              </a:rPr>
              <a:t>auctions</a:t>
            </a:r>
            <a:endParaRPr lang="en-US" altLang="tr-TR" sz="1200" b="1" dirty="0">
              <a:solidFill>
                <a:srgbClr val="FFFFFF"/>
              </a:solidFill>
              <a:cs typeface="Arial" charset="0"/>
            </a:endParaRPr>
          </a:p>
        </p:txBody>
      </p:sp>
      <p:sp>
        <p:nvSpPr>
          <p:cNvPr id="78857" name="Text Box 955"/>
          <p:cNvSpPr txBox="1">
            <a:spLocks noChangeArrowheads="1"/>
          </p:cNvSpPr>
          <p:nvPr/>
        </p:nvSpPr>
        <p:spPr bwMode="white">
          <a:xfrm>
            <a:off x="2459038" y="4019051"/>
            <a:ext cx="2065338"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r"/>
            <a:r>
              <a:rPr lang="tr-TR" altLang="tr-TR" sz="1200" b="1" dirty="0" err="1" smtClean="0">
                <a:solidFill>
                  <a:srgbClr val="FFFFFF"/>
                </a:solidFill>
                <a:cs typeface="Arial" charset="0"/>
              </a:rPr>
              <a:t>Treasury</a:t>
            </a:r>
            <a:r>
              <a:rPr lang="tr-TR" altLang="tr-TR" sz="1200" b="1" dirty="0" smtClean="0">
                <a:solidFill>
                  <a:srgbClr val="FFFFFF"/>
                </a:solidFill>
                <a:cs typeface="Arial" charset="0"/>
              </a:rPr>
              <a:t> TL </a:t>
            </a:r>
            <a:r>
              <a:rPr lang="tr-TR" altLang="tr-TR" sz="1200" b="1" dirty="0" err="1" smtClean="0">
                <a:solidFill>
                  <a:srgbClr val="FFFFFF"/>
                </a:solidFill>
                <a:cs typeface="Arial" charset="0"/>
              </a:rPr>
              <a:t>and</a:t>
            </a:r>
            <a:r>
              <a:rPr lang="tr-TR" altLang="tr-TR" sz="1200" b="1" dirty="0" smtClean="0">
                <a:solidFill>
                  <a:srgbClr val="FFFFFF"/>
                </a:solidFill>
                <a:cs typeface="Arial" charset="0"/>
              </a:rPr>
              <a:t> FX </a:t>
            </a:r>
            <a:r>
              <a:rPr lang="tr-TR" altLang="tr-TR" sz="1200" b="1" dirty="0" err="1" smtClean="0">
                <a:solidFill>
                  <a:srgbClr val="FFFFFF"/>
                </a:solidFill>
                <a:cs typeface="Arial" charset="0"/>
              </a:rPr>
              <a:t>reserves</a:t>
            </a:r>
            <a:r>
              <a:rPr lang="tr-TR" altLang="tr-TR" sz="1200" b="1" dirty="0" smtClean="0">
                <a:solidFill>
                  <a:srgbClr val="FFFFFF"/>
                </a:solidFill>
                <a:cs typeface="Arial" charset="0"/>
              </a:rPr>
              <a:t> </a:t>
            </a:r>
            <a:r>
              <a:rPr lang="tr-TR" altLang="tr-TR" sz="1200" b="1" dirty="0" err="1" smtClean="0">
                <a:solidFill>
                  <a:srgbClr val="FFFFFF"/>
                </a:solidFill>
                <a:cs typeface="Arial" charset="0"/>
              </a:rPr>
              <a:t>are</a:t>
            </a:r>
            <a:r>
              <a:rPr lang="tr-TR" altLang="tr-TR" sz="1200" b="1" dirty="0" smtClean="0">
                <a:solidFill>
                  <a:srgbClr val="FFFFFF"/>
                </a:solidFill>
                <a:cs typeface="Arial" charset="0"/>
              </a:rPr>
              <a:t> </a:t>
            </a:r>
            <a:r>
              <a:rPr lang="tr-TR" altLang="tr-TR" sz="1200" b="1" dirty="0" err="1" smtClean="0">
                <a:solidFill>
                  <a:srgbClr val="FFFFFF"/>
                </a:solidFill>
                <a:cs typeface="Arial" charset="0"/>
              </a:rPr>
              <a:t>remunarated</a:t>
            </a:r>
            <a:r>
              <a:rPr lang="tr-TR" altLang="tr-TR" sz="1200" b="1" dirty="0" smtClean="0">
                <a:solidFill>
                  <a:srgbClr val="FFFFFF"/>
                </a:solidFill>
                <a:cs typeface="Arial" charset="0"/>
              </a:rPr>
              <a:t> at CB</a:t>
            </a:r>
            <a:r>
              <a:rPr lang="en-US" altLang="tr-TR" sz="1200" b="1" dirty="0" smtClean="0">
                <a:solidFill>
                  <a:srgbClr val="FFFFFF"/>
                </a:solidFill>
                <a:cs typeface="Arial" charset="0"/>
              </a:rPr>
              <a:t>.</a:t>
            </a:r>
            <a:endParaRPr lang="en-US" altLang="tr-TR" sz="1200" b="1" dirty="0">
              <a:solidFill>
                <a:srgbClr val="FFFFFF"/>
              </a:solidFill>
              <a:cs typeface="Arial" charset="0"/>
            </a:endParaRPr>
          </a:p>
          <a:p>
            <a:pPr algn="r"/>
            <a:r>
              <a:rPr lang="en-US" altLang="tr-TR" sz="1200" b="1" dirty="0" smtClean="0">
                <a:solidFill>
                  <a:srgbClr val="FFFFFF"/>
                </a:solidFill>
                <a:cs typeface="Arial" charset="0"/>
              </a:rPr>
              <a:t>.</a:t>
            </a:r>
            <a:endParaRPr lang="en-US" altLang="tr-TR" sz="1200" b="1" dirty="0">
              <a:solidFill>
                <a:srgbClr val="FFFFFF"/>
              </a:solidFill>
              <a:cs typeface="Arial" charset="0"/>
            </a:endParaRPr>
          </a:p>
        </p:txBody>
      </p:sp>
      <p:sp>
        <p:nvSpPr>
          <p:cNvPr id="78858" name="Text Box 955"/>
          <p:cNvSpPr txBox="1">
            <a:spLocks noChangeArrowheads="1"/>
          </p:cNvSpPr>
          <p:nvPr/>
        </p:nvSpPr>
        <p:spPr bwMode="white">
          <a:xfrm>
            <a:off x="2492054" y="2392363"/>
            <a:ext cx="2065338"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r"/>
            <a:r>
              <a:rPr lang="tr-TR" altLang="tr-TR" sz="1200" b="1" dirty="0" err="1" smtClean="0">
                <a:solidFill>
                  <a:srgbClr val="FFFFFF"/>
                </a:solidFill>
                <a:cs typeface="Arial" charset="0"/>
              </a:rPr>
              <a:t>Payments</a:t>
            </a:r>
            <a:r>
              <a:rPr lang="tr-TR" altLang="tr-TR" sz="1200" b="1" dirty="0" smtClean="0">
                <a:solidFill>
                  <a:srgbClr val="FFFFFF"/>
                </a:solidFill>
                <a:cs typeface="Arial" charset="0"/>
              </a:rPr>
              <a:t> </a:t>
            </a:r>
            <a:r>
              <a:rPr lang="tr-TR" altLang="tr-TR" sz="1200" b="1" dirty="0" err="1" smtClean="0">
                <a:solidFill>
                  <a:srgbClr val="FFFFFF"/>
                </a:solidFill>
                <a:cs typeface="Arial" charset="0"/>
              </a:rPr>
              <a:t>by</a:t>
            </a:r>
            <a:r>
              <a:rPr lang="tr-TR" altLang="tr-TR" sz="1200" b="1" dirty="0" smtClean="0">
                <a:solidFill>
                  <a:srgbClr val="FFFFFF"/>
                </a:solidFill>
                <a:cs typeface="Arial" charset="0"/>
              </a:rPr>
              <a:t> </a:t>
            </a:r>
            <a:r>
              <a:rPr lang="tr-TR" altLang="tr-TR" sz="1200" b="1" dirty="0" err="1" smtClean="0">
                <a:solidFill>
                  <a:srgbClr val="FFFFFF"/>
                </a:solidFill>
                <a:cs typeface="Arial" charset="0"/>
              </a:rPr>
              <a:t>Treasury</a:t>
            </a:r>
            <a:r>
              <a:rPr lang="tr-TR" altLang="tr-TR" sz="1200" b="1" dirty="0" smtClean="0">
                <a:solidFill>
                  <a:srgbClr val="FFFFFF"/>
                </a:solidFill>
                <a:cs typeface="Arial" charset="0"/>
              </a:rPr>
              <a:t> </a:t>
            </a:r>
            <a:r>
              <a:rPr lang="tr-TR" altLang="tr-TR" sz="1200" b="1" dirty="0" err="1" smtClean="0">
                <a:solidFill>
                  <a:srgbClr val="FFFFFF"/>
                </a:solidFill>
                <a:cs typeface="Arial" charset="0"/>
              </a:rPr>
              <a:t>to</a:t>
            </a:r>
            <a:r>
              <a:rPr lang="tr-TR" altLang="tr-TR" sz="1200" b="1" dirty="0" smtClean="0">
                <a:solidFill>
                  <a:srgbClr val="FFFFFF"/>
                </a:solidFill>
                <a:cs typeface="Arial" charset="0"/>
              </a:rPr>
              <a:t> general </a:t>
            </a:r>
            <a:r>
              <a:rPr lang="tr-TR" altLang="tr-TR" sz="1200" b="1" dirty="0" err="1" smtClean="0">
                <a:solidFill>
                  <a:srgbClr val="FFFFFF"/>
                </a:solidFill>
                <a:cs typeface="Arial" charset="0"/>
              </a:rPr>
              <a:t>budget</a:t>
            </a:r>
            <a:r>
              <a:rPr lang="tr-TR" altLang="tr-TR" sz="1200" b="1" dirty="0" smtClean="0">
                <a:solidFill>
                  <a:srgbClr val="FFFFFF"/>
                </a:solidFill>
                <a:cs typeface="Arial" charset="0"/>
              </a:rPr>
              <a:t> </a:t>
            </a:r>
            <a:r>
              <a:rPr lang="tr-TR" altLang="tr-TR" sz="1200" b="1" dirty="0" err="1" smtClean="0">
                <a:solidFill>
                  <a:srgbClr val="FFFFFF"/>
                </a:solidFill>
                <a:cs typeface="Arial" charset="0"/>
              </a:rPr>
              <a:t>institutions</a:t>
            </a:r>
            <a:r>
              <a:rPr lang="tr-TR" altLang="tr-TR" sz="1200" b="1" dirty="0" smtClean="0">
                <a:solidFill>
                  <a:srgbClr val="FFFFFF"/>
                </a:solidFill>
                <a:cs typeface="Arial" charset="0"/>
              </a:rPr>
              <a:t> </a:t>
            </a:r>
            <a:r>
              <a:rPr lang="tr-TR" altLang="tr-TR" sz="1200" b="1" dirty="0" err="1" smtClean="0">
                <a:solidFill>
                  <a:srgbClr val="FFFFFF"/>
                </a:solidFill>
                <a:cs typeface="Arial" charset="0"/>
              </a:rPr>
              <a:t>and</a:t>
            </a:r>
            <a:r>
              <a:rPr lang="tr-TR" altLang="tr-TR" sz="1200" b="1" dirty="0" smtClean="0">
                <a:solidFill>
                  <a:srgbClr val="FFFFFF"/>
                </a:solidFill>
                <a:cs typeface="Arial" charset="0"/>
              </a:rPr>
              <a:t> </a:t>
            </a:r>
            <a:r>
              <a:rPr lang="tr-TR" altLang="tr-TR" sz="1200" b="1" dirty="0" err="1" smtClean="0">
                <a:solidFill>
                  <a:srgbClr val="FFFFFF"/>
                </a:solidFill>
                <a:cs typeface="Arial" charset="0"/>
              </a:rPr>
              <a:t>transfers</a:t>
            </a:r>
            <a:r>
              <a:rPr lang="tr-TR" altLang="tr-TR" sz="1200" b="1" dirty="0" smtClean="0">
                <a:solidFill>
                  <a:srgbClr val="FFFFFF"/>
                </a:solidFill>
                <a:cs typeface="Arial" charset="0"/>
              </a:rPr>
              <a:t> </a:t>
            </a:r>
            <a:r>
              <a:rPr lang="tr-TR" altLang="tr-TR" sz="1200" b="1" dirty="0" err="1" smtClean="0">
                <a:solidFill>
                  <a:srgbClr val="FFFFFF"/>
                </a:solidFill>
                <a:cs typeface="Arial" charset="0"/>
              </a:rPr>
              <a:t>from</a:t>
            </a:r>
            <a:r>
              <a:rPr lang="tr-TR" altLang="tr-TR" sz="1200" b="1" dirty="0" smtClean="0">
                <a:solidFill>
                  <a:srgbClr val="FFFFFF"/>
                </a:solidFill>
                <a:cs typeface="Arial" charset="0"/>
              </a:rPr>
              <a:t> general </a:t>
            </a:r>
            <a:r>
              <a:rPr lang="tr-TR" altLang="tr-TR" sz="1200" b="1" dirty="0" err="1" smtClean="0">
                <a:solidFill>
                  <a:srgbClr val="FFFFFF"/>
                </a:solidFill>
                <a:cs typeface="Arial" charset="0"/>
              </a:rPr>
              <a:t>budget</a:t>
            </a:r>
            <a:r>
              <a:rPr lang="tr-TR" altLang="tr-TR" sz="1200" b="1" dirty="0" smtClean="0">
                <a:solidFill>
                  <a:srgbClr val="FFFFFF"/>
                </a:solidFill>
                <a:cs typeface="Arial" charset="0"/>
              </a:rPr>
              <a:t> </a:t>
            </a:r>
            <a:r>
              <a:rPr lang="tr-TR" altLang="tr-TR" sz="1200" b="1" dirty="0" err="1" smtClean="0">
                <a:solidFill>
                  <a:srgbClr val="FFFFFF"/>
                </a:solidFill>
                <a:cs typeface="Arial" charset="0"/>
              </a:rPr>
              <a:t>are</a:t>
            </a:r>
            <a:r>
              <a:rPr lang="tr-TR" altLang="tr-TR" sz="1200" b="1" dirty="0" smtClean="0">
                <a:solidFill>
                  <a:srgbClr val="FFFFFF"/>
                </a:solidFill>
                <a:cs typeface="Arial" charset="0"/>
              </a:rPr>
              <a:t> </a:t>
            </a:r>
            <a:r>
              <a:rPr lang="tr-TR" altLang="tr-TR" sz="1200" b="1" dirty="0" err="1" smtClean="0">
                <a:solidFill>
                  <a:srgbClr val="FFFFFF"/>
                </a:solidFill>
                <a:cs typeface="Arial" charset="0"/>
              </a:rPr>
              <a:t>made</a:t>
            </a:r>
            <a:r>
              <a:rPr lang="tr-TR" altLang="tr-TR" sz="1200" b="1" dirty="0" smtClean="0">
                <a:solidFill>
                  <a:srgbClr val="FFFFFF"/>
                </a:solidFill>
                <a:cs typeface="Arial" charset="0"/>
              </a:rPr>
              <a:t> </a:t>
            </a:r>
            <a:r>
              <a:rPr lang="tr-TR" altLang="tr-TR" sz="1200" b="1" dirty="0" err="1" smtClean="0">
                <a:solidFill>
                  <a:srgbClr val="FFFFFF"/>
                </a:solidFill>
                <a:cs typeface="Arial" charset="0"/>
              </a:rPr>
              <a:t>through</a:t>
            </a:r>
            <a:r>
              <a:rPr lang="tr-TR" altLang="tr-TR" sz="1200" b="1" dirty="0" smtClean="0">
                <a:solidFill>
                  <a:srgbClr val="FFFFFF"/>
                </a:solidFill>
                <a:cs typeface="Arial" charset="0"/>
              </a:rPr>
              <a:t> CB</a:t>
            </a:r>
            <a:endParaRPr lang="en-US" altLang="tr-TR" sz="1200" b="1" dirty="0">
              <a:solidFill>
                <a:srgbClr val="FFFFFF"/>
              </a:solidFill>
              <a:cs typeface="Arial" charset="0"/>
            </a:endParaRPr>
          </a:p>
        </p:txBody>
      </p:sp>
      <p:sp>
        <p:nvSpPr>
          <p:cNvPr id="78859" name="Text Box 111"/>
          <p:cNvSpPr txBox="1">
            <a:spLocks noChangeArrowheads="1"/>
          </p:cNvSpPr>
          <p:nvPr/>
        </p:nvSpPr>
        <p:spPr bwMode="black">
          <a:xfrm>
            <a:off x="536575" y="2044700"/>
            <a:ext cx="1895475"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spAutoFit/>
          </a:bodyPr>
          <a:lstStyle>
            <a:defPPr>
              <a:defRPr lang="en-US"/>
            </a:defPPr>
            <a:lvl1pPr algn="l" eaLnBrk="1" hangingPunct="1">
              <a:spcBef>
                <a:spcPct val="50000"/>
              </a:spcBef>
              <a:defRPr sz="1600" b="1">
                <a:latin typeface="Calibri" panose="020F0502020204030204" pitchFamily="34" charset="0"/>
                <a:cs typeface="Calibri" panose="020F0502020204030204"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algn="r"/>
            <a:r>
              <a:rPr lang="tr-TR" altLang="tr-TR" dirty="0" err="1"/>
              <a:t>Budgetary</a:t>
            </a:r>
            <a:r>
              <a:rPr lang="tr-TR" altLang="tr-TR" dirty="0"/>
              <a:t> </a:t>
            </a:r>
            <a:r>
              <a:rPr lang="tr-TR" altLang="tr-TR" dirty="0" err="1" smtClean="0"/>
              <a:t>Payments</a:t>
            </a:r>
            <a:r>
              <a:rPr lang="tr-TR" altLang="tr-TR" dirty="0" smtClean="0"/>
              <a:t> </a:t>
            </a:r>
            <a:r>
              <a:rPr lang="tr-TR" altLang="tr-TR" dirty="0" err="1" smtClean="0"/>
              <a:t>and</a:t>
            </a:r>
            <a:r>
              <a:rPr lang="tr-TR" altLang="tr-TR" dirty="0" smtClean="0"/>
              <a:t> </a:t>
            </a:r>
            <a:r>
              <a:rPr lang="tr-TR" altLang="tr-TR" dirty="0" err="1" smtClean="0"/>
              <a:t>Collections</a:t>
            </a:r>
            <a:endParaRPr lang="en-US" altLang="tr-TR" dirty="0"/>
          </a:p>
        </p:txBody>
      </p:sp>
      <p:sp>
        <p:nvSpPr>
          <p:cNvPr id="78860" name="Text Box 111"/>
          <p:cNvSpPr txBox="1">
            <a:spLocks noChangeArrowheads="1"/>
          </p:cNvSpPr>
          <p:nvPr/>
        </p:nvSpPr>
        <p:spPr bwMode="black">
          <a:xfrm>
            <a:off x="6751638" y="2044700"/>
            <a:ext cx="1857375"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tr-TR" sz="1600" b="1" dirty="0" err="1" smtClean="0">
                <a:latin typeface="Calibri" panose="020F0502020204030204" pitchFamily="34" charset="0"/>
                <a:cs typeface="Calibri" panose="020F0502020204030204" pitchFamily="34" charset="0"/>
              </a:rPr>
              <a:t>Debt</a:t>
            </a:r>
            <a:r>
              <a:rPr lang="tr-TR" sz="1600" b="1" dirty="0" smtClean="0">
                <a:latin typeface="Calibri" panose="020F0502020204030204" pitchFamily="34" charset="0"/>
                <a:cs typeface="Calibri" panose="020F0502020204030204" pitchFamily="34" charset="0"/>
              </a:rPr>
              <a:t> Management</a:t>
            </a:r>
            <a:endParaRPr lang="en-US" altLang="tr-TR" sz="1600" dirty="0">
              <a:cs typeface="Arial" charset="0"/>
            </a:endParaRPr>
          </a:p>
        </p:txBody>
      </p:sp>
      <p:sp>
        <p:nvSpPr>
          <p:cNvPr id="78861" name="Text Box 111"/>
          <p:cNvSpPr txBox="1">
            <a:spLocks noChangeArrowheads="1"/>
          </p:cNvSpPr>
          <p:nvPr/>
        </p:nvSpPr>
        <p:spPr bwMode="black">
          <a:xfrm>
            <a:off x="536575" y="4692650"/>
            <a:ext cx="189547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tr-TR" sz="1600" dirty="0">
                <a:cs typeface="Arial" charset="0"/>
              </a:rPr>
              <a:t> </a:t>
            </a:r>
            <a:r>
              <a:rPr lang="tr-TR" sz="1600" b="1" dirty="0" err="1" smtClean="0">
                <a:latin typeface="Calibri" panose="020F0502020204030204" pitchFamily="34" charset="0"/>
                <a:cs typeface="Calibri" panose="020F0502020204030204" pitchFamily="34" charset="0"/>
              </a:rPr>
              <a:t>Remuneration</a:t>
            </a:r>
            <a:r>
              <a:rPr lang="tr-TR" sz="1600" b="1" dirty="0" smtClean="0">
                <a:latin typeface="Calibri" panose="020F0502020204030204" pitchFamily="34" charset="0"/>
                <a:cs typeface="Calibri" panose="020F0502020204030204" pitchFamily="34" charset="0"/>
              </a:rPr>
              <a:t> of </a:t>
            </a:r>
            <a:r>
              <a:rPr lang="tr-TR" sz="1600" b="1" dirty="0" err="1" smtClean="0">
                <a:latin typeface="Calibri" panose="020F0502020204030204" pitchFamily="34" charset="0"/>
                <a:cs typeface="Calibri" panose="020F0502020204030204" pitchFamily="34" charset="0"/>
              </a:rPr>
              <a:t>Treasury</a:t>
            </a:r>
            <a:r>
              <a:rPr lang="tr-TR" sz="1600" b="1" dirty="0" smtClean="0">
                <a:latin typeface="Calibri" panose="020F0502020204030204" pitchFamily="34" charset="0"/>
                <a:cs typeface="Calibri" panose="020F0502020204030204" pitchFamily="34" charset="0"/>
              </a:rPr>
              <a:t> </a:t>
            </a:r>
            <a:r>
              <a:rPr lang="tr-TR" sz="1600" b="1" dirty="0" err="1" smtClean="0">
                <a:latin typeface="Calibri" panose="020F0502020204030204" pitchFamily="34" charset="0"/>
                <a:cs typeface="Calibri" panose="020F0502020204030204" pitchFamily="34" charset="0"/>
              </a:rPr>
              <a:t>Reserves</a:t>
            </a:r>
            <a:endParaRPr lang="en-US" altLang="tr-TR" sz="1600" dirty="0">
              <a:cs typeface="Arial" charset="0"/>
            </a:endParaRPr>
          </a:p>
        </p:txBody>
      </p:sp>
      <p:sp>
        <p:nvSpPr>
          <p:cNvPr id="78862" name="Text Box 111"/>
          <p:cNvSpPr txBox="1">
            <a:spLocks noChangeArrowheads="1"/>
          </p:cNvSpPr>
          <p:nvPr/>
        </p:nvSpPr>
        <p:spPr bwMode="black">
          <a:xfrm>
            <a:off x="6774716" y="4367403"/>
            <a:ext cx="1885950"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tr-TR" sz="1600" b="1" dirty="0" err="1" smtClean="0">
                <a:latin typeface="Calibri" panose="020F0502020204030204" pitchFamily="34" charset="0"/>
                <a:cs typeface="Calibri" panose="020F0502020204030204" pitchFamily="34" charset="0"/>
              </a:rPr>
              <a:t>Liquidity</a:t>
            </a:r>
            <a:r>
              <a:rPr lang="tr-TR" sz="1600" b="1" dirty="0" smtClean="0">
                <a:latin typeface="Calibri" panose="020F0502020204030204" pitchFamily="34" charset="0"/>
                <a:cs typeface="Calibri" panose="020F0502020204030204" pitchFamily="34" charset="0"/>
              </a:rPr>
              <a:t> Management</a:t>
            </a:r>
            <a:endParaRPr lang="en-US" altLang="tr-TR" sz="1600" dirty="0">
              <a:cs typeface="Arial" charset="0"/>
            </a:endParaRPr>
          </a:p>
        </p:txBody>
      </p:sp>
      <p:sp>
        <p:nvSpPr>
          <p:cNvPr id="78865" name="AutoShape 17"/>
          <p:cNvSpPr>
            <a:spLocks noChangeArrowheads="1"/>
          </p:cNvSpPr>
          <p:nvPr/>
        </p:nvSpPr>
        <p:spPr bwMode="gray">
          <a:xfrm>
            <a:off x="2470150" y="4625975"/>
            <a:ext cx="642938" cy="642938"/>
          </a:xfrm>
          <a:prstGeom prst="rtTriangle">
            <a:avLst/>
          </a:prstGeom>
          <a:solidFill>
            <a:srgbClr val="FFFFFF"/>
          </a:solidFill>
          <a:ln w="19050" algn="ctr">
            <a:solidFill>
              <a:schemeClr val="hlink"/>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tr-TR"/>
          </a:p>
        </p:txBody>
      </p:sp>
      <p:sp>
        <p:nvSpPr>
          <p:cNvPr id="44" name="Rectangle 43"/>
          <p:cNvSpPr/>
          <p:nvPr/>
        </p:nvSpPr>
        <p:spPr>
          <a:xfrm>
            <a:off x="2435225" y="4802188"/>
            <a:ext cx="427038" cy="519112"/>
          </a:xfrm>
          <a:prstGeom prst="rect">
            <a:avLst/>
          </a:prstGeom>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tr-TR" sz="2800" b="1" i="1">
                <a:solidFill>
                  <a:schemeClr val="hlink"/>
                </a:solidFill>
                <a:cs typeface="Arial" charset="0"/>
              </a:rPr>
              <a:t>3  </a:t>
            </a:r>
            <a:endParaRPr lang="en-US" altLang="tr-TR" b="1" i="1">
              <a:solidFill>
                <a:schemeClr val="hlink"/>
              </a:solidFill>
              <a:cs typeface="Arial" charset="0"/>
            </a:endParaRPr>
          </a:p>
        </p:txBody>
      </p:sp>
      <p:sp>
        <p:nvSpPr>
          <p:cNvPr id="78867" name="AutoShape 19"/>
          <p:cNvSpPr>
            <a:spLocks noChangeArrowheads="1"/>
          </p:cNvSpPr>
          <p:nvPr/>
        </p:nvSpPr>
        <p:spPr bwMode="gray">
          <a:xfrm flipH="1">
            <a:off x="6054725" y="4625975"/>
            <a:ext cx="642938" cy="642938"/>
          </a:xfrm>
          <a:prstGeom prst="rtTriangle">
            <a:avLst/>
          </a:prstGeom>
          <a:solidFill>
            <a:srgbClr val="FFFFFF"/>
          </a:solidFill>
          <a:ln w="19050" algn="ctr">
            <a:solidFill>
              <a:schemeClr val="folHlink"/>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tr-TR"/>
          </a:p>
        </p:txBody>
      </p:sp>
      <p:sp>
        <p:nvSpPr>
          <p:cNvPr id="78868" name="AutoShape 20"/>
          <p:cNvSpPr>
            <a:spLocks noChangeArrowheads="1"/>
          </p:cNvSpPr>
          <p:nvPr/>
        </p:nvSpPr>
        <p:spPr bwMode="gray">
          <a:xfrm flipH="1" flipV="1">
            <a:off x="6054725" y="2039938"/>
            <a:ext cx="642938" cy="642937"/>
          </a:xfrm>
          <a:prstGeom prst="rtTriangle">
            <a:avLst/>
          </a:prstGeom>
          <a:solidFill>
            <a:srgbClr val="FFFFFF"/>
          </a:solidFill>
          <a:ln w="19050" algn="ctr">
            <a:solidFill>
              <a:schemeClr val="accent2"/>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tr-TR"/>
          </a:p>
        </p:txBody>
      </p:sp>
      <p:sp>
        <p:nvSpPr>
          <p:cNvPr id="42" name="Rectangle 41"/>
          <p:cNvSpPr/>
          <p:nvPr/>
        </p:nvSpPr>
        <p:spPr>
          <a:xfrm>
            <a:off x="6283325" y="1990725"/>
            <a:ext cx="485775" cy="519113"/>
          </a:xfrm>
          <a:prstGeom prst="rect">
            <a:avLst/>
          </a:prstGeom>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tr-TR" sz="2800" b="1" i="1">
                <a:solidFill>
                  <a:schemeClr val="accent2"/>
                </a:solidFill>
                <a:cs typeface="Arial" charset="0"/>
              </a:rPr>
              <a:t>2  </a:t>
            </a:r>
            <a:endParaRPr lang="en-US" altLang="tr-TR" b="1" i="1">
              <a:solidFill>
                <a:schemeClr val="accent2"/>
              </a:solidFill>
              <a:cs typeface="Arial" charset="0"/>
            </a:endParaRPr>
          </a:p>
        </p:txBody>
      </p:sp>
      <p:sp>
        <p:nvSpPr>
          <p:cNvPr id="45" name="Rectangle 44"/>
          <p:cNvSpPr/>
          <p:nvPr/>
        </p:nvSpPr>
        <p:spPr>
          <a:xfrm>
            <a:off x="6248400" y="4803775"/>
            <a:ext cx="485775" cy="519113"/>
          </a:xfrm>
          <a:prstGeom prst="rect">
            <a:avLst/>
          </a:prstGeom>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tr-TR" sz="2800" b="1" i="1">
                <a:solidFill>
                  <a:schemeClr val="folHlink"/>
                </a:solidFill>
                <a:cs typeface="Arial" charset="0"/>
              </a:rPr>
              <a:t>4  </a:t>
            </a:r>
            <a:endParaRPr lang="en-US" altLang="tr-TR" b="1" i="1">
              <a:solidFill>
                <a:schemeClr val="folHlink"/>
              </a:solidFill>
              <a:cs typeface="Arial" charset="0"/>
            </a:endParaRPr>
          </a:p>
        </p:txBody>
      </p:sp>
      <p:sp>
        <p:nvSpPr>
          <p:cNvPr id="78871" name="AutoShape 23"/>
          <p:cNvSpPr>
            <a:spLocks noChangeArrowheads="1"/>
          </p:cNvSpPr>
          <p:nvPr/>
        </p:nvSpPr>
        <p:spPr bwMode="gray">
          <a:xfrm flipV="1">
            <a:off x="2470150" y="2039938"/>
            <a:ext cx="642938" cy="642937"/>
          </a:xfrm>
          <a:prstGeom prst="rtTriangle">
            <a:avLst/>
          </a:prstGeom>
          <a:solidFill>
            <a:srgbClr val="FFFFFF"/>
          </a:solidFill>
          <a:ln w="19050" algn="ctr">
            <a:solidFill>
              <a:schemeClr val="accent1"/>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tr-TR"/>
          </a:p>
        </p:txBody>
      </p:sp>
      <p:sp>
        <p:nvSpPr>
          <p:cNvPr id="40" name="Rectangle 39"/>
          <p:cNvSpPr/>
          <p:nvPr/>
        </p:nvSpPr>
        <p:spPr>
          <a:xfrm>
            <a:off x="2424113" y="2019300"/>
            <a:ext cx="450850" cy="519113"/>
          </a:xfrm>
          <a:prstGeom prst="rect">
            <a:avLst/>
          </a:prstGeom>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tr-TR" sz="2800" b="1" i="1">
                <a:solidFill>
                  <a:schemeClr val="accent1"/>
                </a:solidFill>
                <a:cs typeface="Arial" charset="0"/>
              </a:rPr>
              <a:t>1  </a:t>
            </a:r>
            <a:endParaRPr lang="en-US" altLang="tr-TR" b="1" i="1">
              <a:solidFill>
                <a:schemeClr val="accent1"/>
              </a:solidFill>
              <a:cs typeface="Arial" charset="0"/>
            </a:endParaRPr>
          </a:p>
        </p:txBody>
      </p:sp>
    </p:spTree>
    <p:extLst>
      <p:ext uri="{BB962C8B-B14F-4D97-AF65-F5344CB8AC3E}">
        <p14:creationId xmlns="" xmlns:p14="http://schemas.microsoft.com/office/powerpoint/2010/main" val="147698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230188"/>
            <a:ext cx="6781800" cy="957262"/>
          </a:xfr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tr-TR" altLang="tr-TR" sz="3200" dirty="0" err="1" smtClean="0">
                <a:latin typeface="Calibri" panose="020F0502020204030204" pitchFamily="34" charset="0"/>
                <a:cs typeface="Calibri" panose="020F0502020204030204" pitchFamily="34" charset="0"/>
              </a:rPr>
              <a:t>Legislative</a:t>
            </a:r>
            <a:r>
              <a:rPr lang="tr-TR" altLang="tr-TR" sz="3200" dirty="0" smtClean="0">
                <a:latin typeface="Calibri" panose="020F0502020204030204" pitchFamily="34" charset="0"/>
                <a:cs typeface="Calibri" panose="020F0502020204030204" pitchFamily="34" charset="0"/>
              </a:rPr>
              <a:t> Framework – I : General </a:t>
            </a:r>
            <a:r>
              <a:rPr lang="tr-TR" altLang="tr-TR" sz="3200" dirty="0" err="1" smtClean="0">
                <a:latin typeface="Calibri" panose="020F0502020204030204" pitchFamily="34" charset="0"/>
                <a:cs typeface="Calibri" panose="020F0502020204030204" pitchFamily="34" charset="0"/>
              </a:rPr>
              <a:t>Overwiew</a:t>
            </a:r>
            <a:endParaRPr lang="en-US" altLang="tr-TR" sz="3200" dirty="0">
              <a:latin typeface="Calibri" panose="020F0502020204030204" pitchFamily="34" charset="0"/>
              <a:cs typeface="Calibri" panose="020F0502020204030204" pitchFamily="34" charset="0"/>
            </a:endParaRPr>
          </a:p>
        </p:txBody>
      </p:sp>
      <p:grpSp>
        <p:nvGrpSpPr>
          <p:cNvPr id="11" name="Group 10"/>
          <p:cNvGrpSpPr/>
          <p:nvPr/>
        </p:nvGrpSpPr>
        <p:grpSpPr>
          <a:xfrm>
            <a:off x="1146045" y="1268760"/>
            <a:ext cx="6778655" cy="4758526"/>
            <a:chOff x="2619375" y="2082800"/>
            <a:chExt cx="5264993" cy="3712864"/>
          </a:xfrm>
        </p:grpSpPr>
        <p:sp>
          <p:nvSpPr>
            <p:cNvPr id="51203" name="AutoShape 3"/>
            <p:cNvSpPr>
              <a:spLocks noChangeArrowheads="1"/>
            </p:cNvSpPr>
            <p:nvPr/>
          </p:nvSpPr>
          <p:spPr bwMode="gray">
            <a:xfrm>
              <a:off x="2657475" y="2111375"/>
              <a:ext cx="4686300" cy="374650"/>
            </a:xfrm>
            <a:prstGeom prst="roundRect">
              <a:avLst>
                <a:gd name="adj" fmla="val 50000"/>
              </a:avLst>
            </a:prstGeom>
            <a:gradFill rotWithShape="1">
              <a:gsLst>
                <a:gs pos="0">
                  <a:schemeClr val="accent1">
                    <a:gamma/>
                    <a:tint val="0"/>
                    <a:invGamma/>
                    <a:alpha val="0"/>
                  </a:schemeClr>
                </a:gs>
                <a:gs pos="100000">
                  <a:schemeClr val="accent1">
                    <a:alpha val="50000"/>
                  </a:schemeClr>
                </a:gs>
              </a:gsLst>
              <a:lin ang="0" scaled="1"/>
            </a:gradFill>
            <a:ln>
              <a:noFill/>
            </a:ln>
            <a:effectLst/>
            <a:extLst>
              <a:ext uri="{91240B29-F687-4F45-9708-019B960494DF}">
                <a14:hiddenLine xmlns="" xmlns:a14="http://schemas.microsoft.com/office/drawing/2010/main" w="9525">
                  <a:solidFill>
                    <a:schemeClr val="accent1"/>
                  </a:solidFill>
                  <a:round/>
                  <a:headEnd/>
                  <a:tailEnd/>
                </a14:hiddenLine>
              </a:ext>
              <a:ext uri="{AF507438-7753-43E0-B8FC-AC1667EBCBE1}">
                <a14:hiddenEffects xmlns="" xmlns:a14="http://schemas.microsoft.com/office/drawing/2010/main">
                  <a:effectLst>
                    <a:outerShdw dist="17961" dir="2700000" algn="ctr" rotWithShape="0">
                      <a:schemeClr val="accent1">
                        <a:gamma/>
                        <a:shade val="60000"/>
                        <a:invGamma/>
                      </a:schemeClr>
                    </a:outerShdw>
                  </a:effectLst>
                </a14:hiddenEffects>
              </a:ext>
            </a:extLst>
          </p:spPr>
          <p:txBody>
            <a:bodyPr wrap="none" anchor="ctr"/>
            <a:lstStyle/>
            <a:p>
              <a:endParaRPr lang="tr-TR"/>
            </a:p>
          </p:txBody>
        </p:sp>
        <p:sp>
          <p:nvSpPr>
            <p:cNvPr id="23" name="Text Box 45"/>
            <p:cNvSpPr txBox="1">
              <a:spLocks noChangeArrowheads="1"/>
            </p:cNvSpPr>
            <p:nvPr/>
          </p:nvSpPr>
          <p:spPr bwMode="gray">
            <a:xfrm>
              <a:off x="3014663" y="2108200"/>
              <a:ext cx="4869705" cy="456274"/>
            </a:xfrm>
            <a:prstGeom prst="rect">
              <a:avLst/>
            </a:prstGeom>
            <a:noFill/>
            <a:ln>
              <a:noFill/>
            </a:ln>
            <a:effectLst>
              <a:prstShdw prst="shdw17" dist="17961" dir="2700000">
                <a:srgbClr val="2F4D71">
                  <a:alpha val="50000"/>
                </a:srgbClr>
              </a:prst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r>
                <a:rPr lang="tr-TR" altLang="tr-TR" sz="1600" b="1" dirty="0" smtClean="0">
                  <a:latin typeface="Candara" pitchFamily="34" charset="0"/>
                  <a:cs typeface="Arial" charset="0"/>
                </a:rPr>
                <a:t>CB </a:t>
              </a:r>
              <a:r>
                <a:rPr lang="tr-TR" altLang="tr-TR" sz="1600" b="1" dirty="0" err="1" smtClean="0">
                  <a:latin typeface="Candara" pitchFamily="34" charset="0"/>
                  <a:cs typeface="Arial" charset="0"/>
                </a:rPr>
                <a:t>Governance</a:t>
              </a:r>
              <a:r>
                <a:rPr lang="tr-TR" altLang="tr-TR" sz="1600" b="1" dirty="0" smtClean="0">
                  <a:latin typeface="Candara" pitchFamily="34" charset="0"/>
                  <a:cs typeface="Arial" charset="0"/>
                </a:rPr>
                <a:t>, </a:t>
              </a:r>
              <a:r>
                <a:rPr lang="tr-TR" altLang="tr-TR" sz="1600" b="1" dirty="0" err="1" smtClean="0">
                  <a:latin typeface="Candara" pitchFamily="34" charset="0"/>
                  <a:cs typeface="Arial" charset="0"/>
                </a:rPr>
                <a:t>Treasury&amp;CB</a:t>
              </a:r>
              <a:r>
                <a:rPr lang="tr-TR" altLang="tr-TR" sz="1600" b="1" dirty="0" smtClean="0">
                  <a:latin typeface="Candara" pitchFamily="34" charset="0"/>
                  <a:cs typeface="Arial" charset="0"/>
                </a:rPr>
                <a:t> </a:t>
              </a:r>
              <a:r>
                <a:rPr lang="tr-TR" altLang="tr-TR" sz="1600" b="1" dirty="0" err="1" smtClean="0">
                  <a:latin typeface="Candara" pitchFamily="34" charset="0"/>
                  <a:cs typeface="Arial" charset="0"/>
                </a:rPr>
                <a:t>Relationships</a:t>
              </a:r>
              <a:r>
                <a:rPr lang="tr-TR" altLang="tr-TR" sz="1600" b="1" dirty="0" smtClean="0">
                  <a:latin typeface="Candara" pitchFamily="34" charset="0"/>
                  <a:cs typeface="Arial" charset="0"/>
                </a:rPr>
                <a:t>,</a:t>
              </a:r>
            </a:p>
            <a:p>
              <a:pPr algn="l" eaLnBrk="1" hangingPunct="1"/>
              <a:r>
                <a:rPr lang="tr-TR" altLang="tr-TR" sz="1600" b="1" dirty="0" smtClean="0">
                  <a:latin typeface="Candara" pitchFamily="34" charset="0"/>
                  <a:cs typeface="Arial" charset="0"/>
                </a:rPr>
                <a:t> </a:t>
              </a:r>
              <a:r>
                <a:rPr lang="tr-TR" altLang="tr-TR" sz="1600" b="1" dirty="0" err="1" smtClean="0">
                  <a:latin typeface="Candara" pitchFamily="34" charset="0"/>
                  <a:cs typeface="Arial" charset="0"/>
                </a:rPr>
                <a:t>Liquidity</a:t>
              </a:r>
              <a:r>
                <a:rPr lang="tr-TR" altLang="tr-TR" sz="1600" b="1" dirty="0" smtClean="0">
                  <a:latin typeface="Candara" pitchFamily="34" charset="0"/>
                  <a:cs typeface="Arial" charset="0"/>
                </a:rPr>
                <a:t> Management</a:t>
              </a:r>
              <a:endParaRPr lang="en-US" altLang="tr-TR" sz="1600" b="1" dirty="0">
                <a:latin typeface="Candara" pitchFamily="34" charset="0"/>
                <a:cs typeface="Arial" charset="0"/>
              </a:endParaRPr>
            </a:p>
          </p:txBody>
        </p:sp>
        <p:sp>
          <p:nvSpPr>
            <p:cNvPr id="28" name="Rectangle 27"/>
            <p:cNvSpPr>
              <a:spLocks noChangeArrowheads="1"/>
            </p:cNvSpPr>
            <p:nvPr/>
          </p:nvSpPr>
          <p:spPr bwMode="gray">
            <a:xfrm>
              <a:off x="2762362" y="2520950"/>
              <a:ext cx="5070425" cy="5763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marL="285750" indent="-285750" algn="l" eaLnBrk="1" hangingPunct="1">
                <a:buFontTx/>
                <a:buChar char="-"/>
              </a:pPr>
              <a:r>
                <a:rPr lang="tr-TR" altLang="tr-TR" sz="1400" dirty="0" err="1" smtClean="0">
                  <a:latin typeface="Candara" pitchFamily="34" charset="0"/>
                  <a:cs typeface="Arial" charset="0"/>
                </a:rPr>
                <a:t>Law</a:t>
              </a:r>
              <a:r>
                <a:rPr lang="tr-TR" altLang="tr-TR" sz="1400" dirty="0" smtClean="0">
                  <a:latin typeface="Candara" pitchFamily="34" charset="0"/>
                  <a:cs typeface="Arial" charset="0"/>
                </a:rPr>
                <a:t> </a:t>
              </a:r>
              <a:r>
                <a:rPr lang="tr-TR" altLang="tr-TR" sz="1400" dirty="0" err="1" smtClean="0">
                  <a:latin typeface="Candara" pitchFamily="34" charset="0"/>
                  <a:cs typeface="Arial" charset="0"/>
                </a:rPr>
                <a:t>no</a:t>
              </a:r>
              <a:r>
                <a:rPr lang="tr-TR" altLang="tr-TR" sz="1400" dirty="0" smtClean="0">
                  <a:latin typeface="Candara" pitchFamily="34" charset="0"/>
                  <a:cs typeface="Arial" charset="0"/>
                </a:rPr>
                <a:t> 1211 - CB </a:t>
              </a:r>
              <a:r>
                <a:rPr lang="tr-TR" altLang="tr-TR" sz="1400" dirty="0" err="1" smtClean="0">
                  <a:latin typeface="Candara" pitchFamily="34" charset="0"/>
                  <a:cs typeface="Arial" charset="0"/>
                </a:rPr>
                <a:t>Law</a:t>
              </a:r>
              <a:endParaRPr lang="tr-TR" altLang="tr-TR" sz="1400" dirty="0" smtClean="0">
                <a:latin typeface="Candara" pitchFamily="34" charset="0"/>
                <a:cs typeface="Arial" charset="0"/>
              </a:endParaRPr>
            </a:p>
            <a:p>
              <a:pPr marL="285750" indent="-285750" algn="l" eaLnBrk="1" hangingPunct="1">
                <a:buFontTx/>
                <a:buChar char="-"/>
              </a:pPr>
              <a:r>
                <a:rPr lang="tr-TR" altLang="tr-TR" sz="1400" dirty="0" err="1" smtClean="0">
                  <a:latin typeface="Candara" pitchFamily="34" charset="0"/>
                  <a:cs typeface="Arial" charset="0"/>
                </a:rPr>
                <a:t>Law</a:t>
              </a:r>
              <a:r>
                <a:rPr lang="tr-TR" altLang="tr-TR" sz="1400" dirty="0" smtClean="0">
                  <a:latin typeface="Candara" pitchFamily="34" charset="0"/>
                  <a:cs typeface="Arial" charset="0"/>
                </a:rPr>
                <a:t> </a:t>
              </a:r>
              <a:r>
                <a:rPr lang="tr-TR" altLang="tr-TR" sz="1400" dirty="0" err="1" smtClean="0">
                  <a:latin typeface="Candara" pitchFamily="34" charset="0"/>
                  <a:cs typeface="Arial" charset="0"/>
                </a:rPr>
                <a:t>no</a:t>
              </a:r>
              <a:r>
                <a:rPr lang="tr-TR" altLang="tr-TR" sz="1400" dirty="0" smtClean="0">
                  <a:latin typeface="Candara" pitchFamily="34" charset="0"/>
                  <a:cs typeface="Arial" charset="0"/>
                </a:rPr>
                <a:t> 4749- </a:t>
              </a:r>
              <a:r>
                <a:rPr lang="tr-TR" altLang="tr-TR" sz="1400" dirty="0" err="1" smtClean="0">
                  <a:latin typeface="Candara" pitchFamily="34" charset="0"/>
                  <a:cs typeface="Arial" charset="0"/>
                </a:rPr>
                <a:t>Law</a:t>
              </a:r>
              <a:r>
                <a:rPr lang="tr-TR" altLang="tr-TR" sz="1400" dirty="0" smtClean="0">
                  <a:latin typeface="Candara" pitchFamily="34" charset="0"/>
                  <a:cs typeface="Arial" charset="0"/>
                </a:rPr>
                <a:t> on </a:t>
              </a:r>
              <a:r>
                <a:rPr lang="tr-TR" altLang="tr-TR" sz="1400" dirty="0" err="1" smtClean="0">
                  <a:latin typeface="Candara" pitchFamily="34" charset="0"/>
                  <a:cs typeface="Arial" charset="0"/>
                </a:rPr>
                <a:t>Public</a:t>
              </a:r>
              <a:r>
                <a:rPr lang="tr-TR" altLang="tr-TR" sz="1400" dirty="0" smtClean="0">
                  <a:latin typeface="Candara" pitchFamily="34" charset="0"/>
                  <a:cs typeface="Arial" charset="0"/>
                </a:rPr>
                <a:t> </a:t>
              </a:r>
              <a:r>
                <a:rPr lang="tr-TR" altLang="tr-TR" sz="1400" dirty="0">
                  <a:latin typeface="Candara" pitchFamily="34" charset="0"/>
                  <a:cs typeface="Arial" charset="0"/>
                </a:rPr>
                <a:t>F</a:t>
              </a:r>
              <a:r>
                <a:rPr lang="tr-TR" altLang="tr-TR" sz="1400" dirty="0" smtClean="0">
                  <a:latin typeface="Candara" pitchFamily="34" charset="0"/>
                  <a:cs typeface="Arial" charset="0"/>
                </a:rPr>
                <a:t>inance </a:t>
              </a:r>
              <a:r>
                <a:rPr lang="tr-TR" altLang="tr-TR" sz="1400" dirty="0" err="1" smtClean="0">
                  <a:latin typeface="Candara" pitchFamily="34" charset="0"/>
                  <a:cs typeface="Arial" charset="0"/>
                </a:rPr>
                <a:t>and</a:t>
              </a:r>
              <a:r>
                <a:rPr lang="tr-TR" altLang="tr-TR" sz="1400" dirty="0" smtClean="0">
                  <a:latin typeface="Candara" pitchFamily="34" charset="0"/>
                  <a:cs typeface="Arial" charset="0"/>
                </a:rPr>
                <a:t> </a:t>
              </a:r>
              <a:r>
                <a:rPr lang="tr-TR" altLang="tr-TR" sz="1400" dirty="0" err="1" smtClean="0">
                  <a:latin typeface="Candara" pitchFamily="34" charset="0"/>
                  <a:cs typeface="Arial" charset="0"/>
                </a:rPr>
                <a:t>Debt</a:t>
              </a:r>
              <a:r>
                <a:rPr lang="tr-TR" altLang="tr-TR" sz="1400" dirty="0" smtClean="0">
                  <a:latin typeface="Candara" pitchFamily="34" charset="0"/>
                  <a:cs typeface="Arial" charset="0"/>
                </a:rPr>
                <a:t> Management</a:t>
              </a:r>
            </a:p>
            <a:p>
              <a:pPr marL="285750" indent="-285750" algn="l" eaLnBrk="1" hangingPunct="1">
                <a:buFontTx/>
                <a:buChar char="-"/>
              </a:pPr>
              <a:r>
                <a:rPr lang="tr-TR" altLang="tr-TR" sz="1400" dirty="0" err="1" smtClean="0">
                  <a:latin typeface="Candara" pitchFamily="34" charset="0"/>
                  <a:cs typeface="Arial" charset="0"/>
                </a:rPr>
                <a:t>Law</a:t>
              </a:r>
              <a:r>
                <a:rPr lang="tr-TR" altLang="tr-TR" sz="1400" dirty="0" smtClean="0">
                  <a:latin typeface="Candara" pitchFamily="34" charset="0"/>
                  <a:cs typeface="Arial" charset="0"/>
                </a:rPr>
                <a:t> </a:t>
              </a:r>
              <a:r>
                <a:rPr lang="tr-TR" altLang="tr-TR" sz="1400" dirty="0" err="1" smtClean="0">
                  <a:latin typeface="Candara" pitchFamily="34" charset="0"/>
                  <a:cs typeface="Arial" charset="0"/>
                </a:rPr>
                <a:t>no</a:t>
              </a:r>
              <a:r>
                <a:rPr lang="tr-TR" altLang="tr-TR" sz="1400" dirty="0" smtClean="0">
                  <a:latin typeface="Candara" pitchFamily="34" charset="0"/>
                  <a:cs typeface="Arial" charset="0"/>
                </a:rPr>
                <a:t> 4059- </a:t>
              </a:r>
              <a:r>
                <a:rPr lang="tr-TR" altLang="tr-TR" sz="1400" dirty="0" err="1" smtClean="0">
                  <a:latin typeface="Candara" pitchFamily="34" charset="0"/>
                  <a:cs typeface="Arial" charset="0"/>
                </a:rPr>
                <a:t>Treasury</a:t>
              </a:r>
              <a:r>
                <a:rPr lang="tr-TR" altLang="tr-TR" sz="1400" dirty="0" smtClean="0">
                  <a:latin typeface="Candara" pitchFamily="34" charset="0"/>
                  <a:cs typeface="Arial" charset="0"/>
                </a:rPr>
                <a:t> </a:t>
              </a:r>
              <a:r>
                <a:rPr lang="tr-TR" altLang="tr-TR" sz="1400" dirty="0" err="1" smtClean="0">
                  <a:latin typeface="Candara" pitchFamily="34" charset="0"/>
                  <a:cs typeface="Arial" charset="0"/>
                </a:rPr>
                <a:t>Law</a:t>
              </a:r>
              <a:endParaRPr lang="en-US" altLang="tr-TR" sz="1400" dirty="0">
                <a:latin typeface="Candara" pitchFamily="34" charset="0"/>
                <a:cs typeface="Arial" charset="0"/>
              </a:endParaRPr>
            </a:p>
          </p:txBody>
        </p:sp>
        <p:sp>
          <p:nvSpPr>
            <p:cNvPr id="51207" name="AutoShape 7"/>
            <p:cNvSpPr>
              <a:spLocks noChangeArrowheads="1"/>
            </p:cNvSpPr>
            <p:nvPr/>
          </p:nvSpPr>
          <p:spPr bwMode="gray">
            <a:xfrm>
              <a:off x="2619375" y="2082800"/>
              <a:ext cx="4752975" cy="438150"/>
            </a:xfrm>
            <a:prstGeom prst="roundRect">
              <a:avLst>
                <a:gd name="adj" fmla="val 50000"/>
              </a:avLst>
            </a:prstGeom>
            <a:noFill/>
            <a:ln w="9525">
              <a:solidFill>
                <a:schemeClr val="accent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17961" dir="2700000" algn="ctr" rotWithShape="0">
                      <a:schemeClr val="accent1">
                        <a:gamma/>
                        <a:shade val="60000"/>
                        <a:invGamma/>
                      </a:schemeClr>
                    </a:outerShdw>
                  </a:effectLst>
                </a14:hiddenEffects>
              </a:ext>
            </a:extLst>
          </p:spPr>
          <p:txBody>
            <a:bodyPr wrap="none" anchor="ctr"/>
            <a:lstStyle/>
            <a:p>
              <a:endParaRPr lang="tr-TR"/>
            </a:p>
          </p:txBody>
        </p:sp>
        <p:grpSp>
          <p:nvGrpSpPr>
            <p:cNvPr id="51208" name="Group 8"/>
            <p:cNvGrpSpPr>
              <a:grpSpLocks/>
            </p:cNvGrpSpPr>
            <p:nvPr/>
          </p:nvGrpSpPr>
          <p:grpSpPr bwMode="auto">
            <a:xfrm>
              <a:off x="2720975" y="2209800"/>
              <a:ext cx="238125" cy="238125"/>
              <a:chOff x="1816" y="1900"/>
              <a:chExt cx="160" cy="160"/>
            </a:xfrm>
          </p:grpSpPr>
          <p:pic>
            <p:nvPicPr>
              <p:cNvPr id="51209" name="Picture 9" descr="shadow_1_m"/>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gray">
              <a:xfrm>
                <a:off x="1816" y="1900"/>
                <a:ext cx="160" cy="16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51210" name="Group 10"/>
              <p:cNvGrpSpPr>
                <a:grpSpLocks/>
              </p:cNvGrpSpPr>
              <p:nvPr/>
            </p:nvGrpSpPr>
            <p:grpSpPr bwMode="auto">
              <a:xfrm>
                <a:off x="1835" y="1903"/>
                <a:ext cx="126" cy="126"/>
                <a:chOff x="1824" y="1902"/>
                <a:chExt cx="144" cy="144"/>
              </a:xfrm>
            </p:grpSpPr>
            <p:sp>
              <p:nvSpPr>
                <p:cNvPr id="51211" name="Oval 11"/>
                <p:cNvSpPr>
                  <a:spLocks noChangeArrowheads="1"/>
                </p:cNvSpPr>
                <p:nvPr/>
              </p:nvSpPr>
              <p:spPr bwMode="gray">
                <a:xfrm>
                  <a:off x="1824" y="1902"/>
                  <a:ext cx="144" cy="144"/>
                </a:xfrm>
                <a:prstGeom prst="ellipse">
                  <a:avLst/>
                </a:prstGeom>
                <a:gradFill rotWithShape="1">
                  <a:gsLst>
                    <a:gs pos="0">
                      <a:srgbClr val="FFFFFF"/>
                    </a:gs>
                    <a:gs pos="50000">
                      <a:schemeClr val="accent1"/>
                    </a:gs>
                    <a:gs pos="100000">
                      <a:srgbClr val="FFFFFF"/>
                    </a:gs>
                  </a:gsLst>
                  <a:lin ang="5400000" scaled="1"/>
                </a:gradFill>
                <a:ln w="6350" algn="ctr">
                  <a:solidFill>
                    <a:schemeClr val="accent1"/>
                  </a:solidFill>
                  <a:round/>
                  <a:headEnd/>
                  <a:tailEnd/>
                </a:ln>
                <a:effectLst/>
                <a:extLst>
                  <a:ext uri="{AF507438-7753-43E0-B8FC-AC1667EBCBE1}">
                    <a14:hiddenEffects xmlns="" xmlns:a14="http://schemas.microsoft.com/office/drawing/2010/main">
                      <a:effectLst>
                        <a:outerShdw dist="25400" dir="5400000" algn="ctr" rotWithShape="0">
                          <a:srgbClr val="333333">
                            <a:alpha val="50000"/>
                          </a:srgbClr>
                        </a:outerShdw>
                      </a:effectLst>
                    </a14:hiddenEffects>
                  </a:ext>
                </a:extLst>
              </p:spPr>
              <p:txBody>
                <a:bodyPr wrap="none" anchor="ctr"/>
                <a:lstStyle/>
                <a:p>
                  <a:endParaRPr lang="tr-TR"/>
                </a:p>
              </p:txBody>
            </p:sp>
            <p:sp>
              <p:nvSpPr>
                <p:cNvPr id="51212" name="Oval 12"/>
                <p:cNvSpPr>
                  <a:spLocks noChangeArrowheads="1"/>
                </p:cNvSpPr>
                <p:nvPr/>
              </p:nvSpPr>
              <p:spPr bwMode="gray">
                <a:xfrm>
                  <a:off x="1843" y="1922"/>
                  <a:ext cx="106" cy="104"/>
                </a:xfrm>
                <a:prstGeom prst="ellipse">
                  <a:avLst/>
                </a:prstGeom>
                <a:solidFill>
                  <a:schemeClr val="accent1"/>
                </a:solidFill>
                <a:ln>
                  <a:noFill/>
                </a:ln>
                <a:effectLst/>
                <a:extLst>
                  <a:ext uri="{91240B29-F687-4F45-9708-019B960494DF}">
                    <a14:hiddenLine xmlns="" xmlns:a14="http://schemas.microsoft.com/office/drawing/2010/main" w="9525" algn="ctr">
                      <a:solidFill>
                        <a:srgbClr val="4F81BD"/>
                      </a:solidFill>
                      <a:round/>
                      <a:headEnd/>
                      <a:tailEnd/>
                    </a14:hiddenLine>
                  </a:ext>
                  <a:ext uri="{AF507438-7753-43E0-B8FC-AC1667EBCBE1}">
                    <a14:hiddenEffects xmlns="" xmlns:a14="http://schemas.microsoft.com/office/drawing/2010/main">
                      <a:effectLst>
                        <a:outerShdw dist="25400" dir="5400000" algn="ctr" rotWithShape="0">
                          <a:srgbClr val="333333">
                            <a:alpha val="50000"/>
                          </a:srgbClr>
                        </a:outerShdw>
                      </a:effectLst>
                    </a14:hiddenEffects>
                  </a:ext>
                </a:extLst>
              </p:spPr>
              <p:txBody>
                <a:bodyPr wrap="none" anchor="ctr"/>
                <a:lstStyle/>
                <a:p>
                  <a:endParaRPr lang="tr-TR"/>
                </a:p>
              </p:txBody>
            </p:sp>
          </p:grpSp>
        </p:grpSp>
        <p:sp>
          <p:nvSpPr>
            <p:cNvPr id="51213" name="AutoShape 13"/>
            <p:cNvSpPr>
              <a:spLocks noChangeArrowheads="1"/>
            </p:cNvSpPr>
            <p:nvPr/>
          </p:nvSpPr>
          <p:spPr bwMode="gray">
            <a:xfrm>
              <a:off x="2657475" y="3060700"/>
              <a:ext cx="4686300" cy="374650"/>
            </a:xfrm>
            <a:prstGeom prst="roundRect">
              <a:avLst>
                <a:gd name="adj" fmla="val 50000"/>
              </a:avLst>
            </a:prstGeom>
            <a:gradFill rotWithShape="1">
              <a:gsLst>
                <a:gs pos="0">
                  <a:schemeClr val="hlink">
                    <a:gamma/>
                    <a:tint val="0"/>
                    <a:invGamma/>
                    <a:alpha val="0"/>
                  </a:schemeClr>
                </a:gs>
                <a:gs pos="100000">
                  <a:schemeClr val="hlink">
                    <a:alpha val="50000"/>
                  </a:schemeClr>
                </a:gs>
              </a:gsLst>
              <a:lin ang="0" scaled="1"/>
            </a:gradFill>
            <a:ln>
              <a:noFill/>
            </a:ln>
            <a:effectLst/>
            <a:extLst>
              <a:ext uri="{91240B29-F687-4F45-9708-019B960494DF}">
                <a14:hiddenLine xmlns="" xmlns:a14="http://schemas.microsoft.com/office/drawing/2010/main" w="9525">
                  <a:solidFill>
                    <a:schemeClr val="accent1"/>
                  </a:solidFill>
                  <a:round/>
                  <a:headEnd/>
                  <a:tailEnd/>
                </a14:hiddenLine>
              </a:ext>
              <a:ext uri="{AF507438-7753-43E0-B8FC-AC1667EBCBE1}">
                <a14:hiddenEffects xmlns="" xmlns:a14="http://schemas.microsoft.com/office/drawing/2010/main">
                  <a:effectLst>
                    <a:outerShdw dist="17961" dir="2700000" algn="ctr" rotWithShape="0">
                      <a:schemeClr val="hlink">
                        <a:gamma/>
                        <a:shade val="60000"/>
                        <a:invGamma/>
                      </a:schemeClr>
                    </a:outerShdw>
                  </a:effectLst>
                </a14:hiddenEffects>
              </a:ext>
            </a:extLst>
          </p:spPr>
          <p:txBody>
            <a:bodyPr wrap="none" anchor="ctr"/>
            <a:lstStyle/>
            <a:p>
              <a:endParaRPr lang="tr-TR"/>
            </a:p>
          </p:txBody>
        </p:sp>
        <p:sp>
          <p:nvSpPr>
            <p:cNvPr id="3" name="Text Box 45"/>
            <p:cNvSpPr txBox="1">
              <a:spLocks noChangeArrowheads="1"/>
            </p:cNvSpPr>
            <p:nvPr/>
          </p:nvSpPr>
          <p:spPr bwMode="gray">
            <a:xfrm>
              <a:off x="3014663" y="3057525"/>
              <a:ext cx="2642256" cy="264158"/>
            </a:xfrm>
            <a:prstGeom prst="rect">
              <a:avLst/>
            </a:prstGeom>
            <a:noFill/>
            <a:ln>
              <a:noFill/>
            </a:ln>
            <a:effectLst>
              <a:prstShdw prst="shdw17" dist="17961" dir="2700000">
                <a:srgbClr val="2F4D71">
                  <a:alpha val="50000"/>
                </a:srgbClr>
              </a:prst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defPPr>
                <a:defRPr lang="en-US"/>
              </a:defPPr>
              <a:lvl1pPr algn="l" eaLnBrk="1" hangingPunct="1">
                <a:defRPr sz="1600" b="1">
                  <a:latin typeface="Candara"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tr-TR" altLang="tr-TR" dirty="0" err="1"/>
                <a:t>Budgetary</a:t>
              </a:r>
              <a:r>
                <a:rPr lang="tr-TR" altLang="tr-TR" dirty="0"/>
                <a:t> </a:t>
              </a:r>
              <a:r>
                <a:rPr lang="tr-TR" altLang="tr-TR" dirty="0" err="1" smtClean="0"/>
                <a:t>Payments</a:t>
              </a:r>
              <a:r>
                <a:rPr lang="tr-TR" altLang="tr-TR" dirty="0" smtClean="0"/>
                <a:t> </a:t>
              </a:r>
              <a:r>
                <a:rPr lang="tr-TR" altLang="tr-TR" dirty="0" err="1" smtClean="0"/>
                <a:t>and</a:t>
              </a:r>
              <a:r>
                <a:rPr lang="tr-TR" altLang="tr-TR" dirty="0" smtClean="0"/>
                <a:t> </a:t>
              </a:r>
              <a:r>
                <a:rPr lang="tr-TR" altLang="tr-TR" dirty="0" err="1" smtClean="0"/>
                <a:t>Collections</a:t>
              </a:r>
              <a:endParaRPr lang="en-US" altLang="tr-TR" dirty="0"/>
            </a:p>
          </p:txBody>
        </p:sp>
        <p:sp>
          <p:nvSpPr>
            <p:cNvPr id="4" name="Rectangle 27"/>
            <p:cNvSpPr>
              <a:spLocks noChangeArrowheads="1"/>
            </p:cNvSpPr>
            <p:nvPr/>
          </p:nvSpPr>
          <p:spPr bwMode="gray">
            <a:xfrm>
              <a:off x="2773995" y="3493015"/>
              <a:ext cx="5110373" cy="7444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marL="285750" indent="-285750" algn="l" eaLnBrk="1" hangingPunct="1">
                <a:buFontTx/>
                <a:buChar char="-"/>
              </a:pPr>
              <a:r>
                <a:rPr lang="tr-TR" altLang="tr-TR" sz="1400" dirty="0" err="1" smtClean="0">
                  <a:latin typeface="Candara" pitchFamily="34" charset="0"/>
                  <a:cs typeface="Arial" charset="0"/>
                </a:rPr>
                <a:t>Law</a:t>
              </a:r>
              <a:r>
                <a:rPr lang="tr-TR" altLang="tr-TR" sz="1400" dirty="0" smtClean="0">
                  <a:latin typeface="Candara" pitchFamily="34" charset="0"/>
                  <a:cs typeface="Arial" charset="0"/>
                </a:rPr>
                <a:t> No 5018 – </a:t>
              </a:r>
              <a:r>
                <a:rPr lang="tr-TR" altLang="tr-TR" sz="1400" dirty="0" err="1" smtClean="0">
                  <a:latin typeface="Candara" pitchFamily="34" charset="0"/>
                  <a:cs typeface="Arial" charset="0"/>
                </a:rPr>
                <a:t>Law</a:t>
              </a:r>
              <a:r>
                <a:rPr lang="tr-TR" altLang="tr-TR" sz="1400" dirty="0" smtClean="0">
                  <a:latin typeface="Candara" pitchFamily="34" charset="0"/>
                  <a:cs typeface="Arial" charset="0"/>
                </a:rPr>
                <a:t> on PFMS		        -  </a:t>
              </a:r>
              <a:r>
                <a:rPr lang="tr-TR" altLang="tr-TR" sz="1400" dirty="0" err="1" smtClean="0">
                  <a:latin typeface="Candara" pitchFamily="34" charset="0"/>
                  <a:cs typeface="Arial" charset="0"/>
                </a:rPr>
                <a:t>Regulation</a:t>
              </a:r>
              <a:r>
                <a:rPr lang="tr-TR" altLang="tr-TR" sz="1400" dirty="0" smtClean="0">
                  <a:latin typeface="Candara" pitchFamily="34" charset="0"/>
                  <a:cs typeface="Arial" charset="0"/>
                </a:rPr>
                <a:t> on </a:t>
              </a:r>
              <a:r>
                <a:rPr lang="tr-TR" altLang="tr-TR" sz="1400" dirty="0">
                  <a:latin typeface="Candara" pitchFamily="34" charset="0"/>
                  <a:cs typeface="Arial" charset="0"/>
                </a:rPr>
                <a:t>CB </a:t>
              </a:r>
              <a:r>
                <a:rPr lang="tr-TR" altLang="tr-TR" sz="1400" dirty="0" err="1" smtClean="0">
                  <a:latin typeface="Candara" pitchFamily="34" charset="0"/>
                  <a:cs typeface="Arial" charset="0"/>
                </a:rPr>
                <a:t>Tariffs</a:t>
              </a:r>
              <a:endParaRPr lang="tr-TR" altLang="tr-TR" sz="1400" dirty="0" smtClean="0">
                <a:latin typeface="Candara" pitchFamily="34" charset="0"/>
                <a:cs typeface="Arial" charset="0"/>
              </a:endParaRPr>
            </a:p>
            <a:p>
              <a:pPr marL="285750" indent="-285750" algn="l" eaLnBrk="1" hangingPunct="1">
                <a:buFontTx/>
                <a:buChar char="-"/>
              </a:pPr>
              <a:r>
                <a:rPr lang="tr-TR" altLang="tr-TR" sz="1400" dirty="0" err="1" smtClean="0">
                  <a:latin typeface="Candara" pitchFamily="34" charset="0"/>
                  <a:cs typeface="Arial" charset="0"/>
                </a:rPr>
                <a:t>Decree</a:t>
              </a:r>
              <a:r>
                <a:rPr lang="tr-TR" altLang="tr-TR" sz="1400" dirty="0" smtClean="0">
                  <a:latin typeface="Candara" pitchFamily="34" charset="0"/>
                  <a:cs typeface="Arial" charset="0"/>
                </a:rPr>
                <a:t> on </a:t>
              </a:r>
              <a:r>
                <a:rPr lang="tr-TR" altLang="tr-TR" sz="1400" dirty="0" err="1" smtClean="0">
                  <a:latin typeface="Candara" pitchFamily="34" charset="0"/>
                  <a:cs typeface="Arial" charset="0"/>
                </a:rPr>
                <a:t>Public</a:t>
              </a:r>
              <a:r>
                <a:rPr lang="tr-TR" altLang="tr-TR" sz="1400" dirty="0" smtClean="0">
                  <a:latin typeface="Candara" pitchFamily="34" charset="0"/>
                  <a:cs typeface="Arial" charset="0"/>
                </a:rPr>
                <a:t> Electronic </a:t>
              </a:r>
              <a:r>
                <a:rPr lang="tr-TR" altLang="tr-TR" sz="1400" dirty="0" err="1" smtClean="0">
                  <a:latin typeface="Candara" pitchFamily="34" charset="0"/>
                  <a:cs typeface="Arial" charset="0"/>
                </a:rPr>
                <a:t>Payment</a:t>
              </a:r>
              <a:r>
                <a:rPr lang="tr-TR" altLang="tr-TR" sz="1400" dirty="0" smtClean="0">
                  <a:latin typeface="Candara" pitchFamily="34" charset="0"/>
                  <a:cs typeface="Arial" charset="0"/>
                </a:rPr>
                <a:t> </a:t>
              </a:r>
              <a:r>
                <a:rPr lang="tr-TR" altLang="tr-TR" sz="1400" dirty="0" err="1" smtClean="0">
                  <a:latin typeface="Candara" pitchFamily="34" charset="0"/>
                  <a:cs typeface="Arial" charset="0"/>
                </a:rPr>
                <a:t>System</a:t>
              </a:r>
              <a:r>
                <a:rPr lang="tr-TR" altLang="tr-TR" sz="1400" dirty="0" smtClean="0">
                  <a:latin typeface="Candara" pitchFamily="34" charset="0"/>
                  <a:cs typeface="Arial" charset="0"/>
                </a:rPr>
                <a:t>          -  </a:t>
              </a:r>
              <a:r>
                <a:rPr lang="tr-TR" altLang="tr-TR" sz="1400" dirty="0" err="1" smtClean="0">
                  <a:latin typeface="Candara" pitchFamily="34" charset="0"/>
                  <a:cs typeface="Arial" charset="0"/>
                </a:rPr>
                <a:t>Correspondent</a:t>
              </a:r>
              <a:r>
                <a:rPr lang="tr-TR" altLang="tr-TR" sz="1400" dirty="0" smtClean="0">
                  <a:latin typeface="Candara" pitchFamily="34" charset="0"/>
                  <a:cs typeface="Arial" charset="0"/>
                </a:rPr>
                <a:t> </a:t>
              </a:r>
              <a:r>
                <a:rPr lang="tr-TR" altLang="tr-TR" sz="1400" dirty="0">
                  <a:latin typeface="Candara" pitchFamily="34" charset="0"/>
                  <a:cs typeface="Arial" charset="0"/>
                </a:rPr>
                <a:t>Bank </a:t>
              </a:r>
              <a:r>
                <a:rPr lang="tr-TR" altLang="tr-TR" sz="1400" dirty="0" smtClean="0">
                  <a:latin typeface="Candara" pitchFamily="34" charset="0"/>
                  <a:cs typeface="Arial" charset="0"/>
                </a:rPr>
                <a:t>Protocol</a:t>
              </a:r>
            </a:p>
            <a:p>
              <a:pPr marL="285750" indent="-285750" algn="l" eaLnBrk="1" hangingPunct="1">
                <a:buFontTx/>
                <a:buChar char="-"/>
              </a:pPr>
              <a:r>
                <a:rPr lang="tr-TR" altLang="tr-TR" sz="1400" dirty="0" err="1" smtClean="0">
                  <a:latin typeface="Candara" pitchFamily="34" charset="0"/>
                  <a:cs typeface="Arial" charset="0"/>
                </a:rPr>
                <a:t>Treasury</a:t>
              </a:r>
              <a:r>
                <a:rPr lang="tr-TR" altLang="tr-TR" sz="1400" dirty="0" smtClean="0">
                  <a:latin typeface="Candara" pitchFamily="34" charset="0"/>
                  <a:cs typeface="Arial" charset="0"/>
                </a:rPr>
                <a:t> Internet </a:t>
              </a:r>
              <a:r>
                <a:rPr lang="tr-TR" altLang="tr-TR" sz="1400" dirty="0" err="1" smtClean="0">
                  <a:latin typeface="Candara" pitchFamily="34" charset="0"/>
                  <a:cs typeface="Arial" charset="0"/>
                </a:rPr>
                <a:t>Banking</a:t>
              </a:r>
              <a:r>
                <a:rPr lang="tr-TR" altLang="tr-TR" sz="1400" dirty="0" smtClean="0">
                  <a:latin typeface="Candara" pitchFamily="34" charset="0"/>
                  <a:cs typeface="Arial" charset="0"/>
                </a:rPr>
                <a:t> </a:t>
              </a:r>
              <a:r>
                <a:rPr lang="tr-TR" altLang="tr-TR" sz="1400" dirty="0" err="1" smtClean="0">
                  <a:latin typeface="Candara" pitchFamily="34" charset="0"/>
                  <a:cs typeface="Arial" charset="0"/>
                </a:rPr>
                <a:t>System</a:t>
              </a:r>
              <a:r>
                <a:rPr lang="tr-TR" altLang="tr-TR" sz="1400" dirty="0" smtClean="0">
                  <a:latin typeface="Candara" pitchFamily="34" charset="0"/>
                  <a:cs typeface="Arial" charset="0"/>
                </a:rPr>
                <a:t> Protocol </a:t>
              </a:r>
              <a:r>
                <a:rPr lang="tr-TR" altLang="tr-TR" sz="1400" dirty="0" err="1" smtClean="0">
                  <a:latin typeface="Candara" pitchFamily="34" charset="0"/>
                  <a:cs typeface="Arial" charset="0"/>
                </a:rPr>
                <a:t>between</a:t>
              </a:r>
              <a:r>
                <a:rPr lang="tr-TR" altLang="tr-TR" sz="1400" dirty="0" smtClean="0">
                  <a:latin typeface="Candara" pitchFamily="34" charset="0"/>
                  <a:cs typeface="Arial" charset="0"/>
                </a:rPr>
                <a:t> </a:t>
              </a:r>
              <a:r>
                <a:rPr lang="tr-TR" altLang="tr-TR" sz="1400" dirty="0" err="1" smtClean="0">
                  <a:latin typeface="Candara" pitchFamily="34" charset="0"/>
                  <a:cs typeface="Arial" charset="0"/>
                </a:rPr>
                <a:t>Treasury</a:t>
              </a:r>
              <a:r>
                <a:rPr lang="tr-TR" altLang="tr-TR" sz="1400" dirty="0" smtClean="0">
                  <a:latin typeface="Candara" pitchFamily="34" charset="0"/>
                  <a:cs typeface="Arial" charset="0"/>
                </a:rPr>
                <a:t> </a:t>
              </a:r>
              <a:r>
                <a:rPr lang="tr-TR" altLang="tr-TR" sz="1400" dirty="0" err="1" smtClean="0">
                  <a:latin typeface="Candara" pitchFamily="34" charset="0"/>
                  <a:cs typeface="Arial" charset="0"/>
                </a:rPr>
                <a:t>and</a:t>
              </a:r>
              <a:r>
                <a:rPr lang="tr-TR" altLang="tr-TR" sz="1400" dirty="0" smtClean="0">
                  <a:latin typeface="Candara" pitchFamily="34" charset="0"/>
                  <a:cs typeface="Arial" charset="0"/>
                </a:rPr>
                <a:t> CB</a:t>
              </a:r>
              <a:endParaRPr lang="en-US" altLang="tr-TR" sz="1400" dirty="0">
                <a:latin typeface="Candara" pitchFamily="34" charset="0"/>
              </a:endParaRPr>
            </a:p>
            <a:p>
              <a:pPr marL="285750" indent="-285750" algn="l" eaLnBrk="1" hangingPunct="1">
                <a:buFontTx/>
                <a:buChar char="-"/>
              </a:pPr>
              <a:endParaRPr lang="tr-TR" altLang="tr-TR" sz="1400" dirty="0" smtClean="0">
                <a:latin typeface="Candara" pitchFamily="34" charset="0"/>
                <a:cs typeface="Arial" charset="0"/>
              </a:endParaRPr>
            </a:p>
          </p:txBody>
        </p:sp>
        <p:sp>
          <p:nvSpPr>
            <p:cNvPr id="51217" name="AutoShape 17"/>
            <p:cNvSpPr>
              <a:spLocks noChangeArrowheads="1"/>
            </p:cNvSpPr>
            <p:nvPr/>
          </p:nvSpPr>
          <p:spPr bwMode="gray">
            <a:xfrm>
              <a:off x="2619375" y="3032125"/>
              <a:ext cx="4752975" cy="438150"/>
            </a:xfrm>
            <a:prstGeom prst="roundRect">
              <a:avLst>
                <a:gd name="adj" fmla="val 50000"/>
              </a:avLst>
            </a:prstGeom>
            <a:noFill/>
            <a:ln w="9525">
              <a:solidFill>
                <a:schemeClr val="hlink"/>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17961" dir="2700000" algn="ctr" rotWithShape="0">
                      <a:schemeClr val="hlink">
                        <a:gamma/>
                        <a:shade val="60000"/>
                        <a:invGamma/>
                      </a:schemeClr>
                    </a:outerShdw>
                  </a:effectLst>
                </a14:hiddenEffects>
              </a:ext>
            </a:extLst>
          </p:spPr>
          <p:txBody>
            <a:bodyPr wrap="none" anchor="ctr"/>
            <a:lstStyle/>
            <a:p>
              <a:endParaRPr lang="tr-TR"/>
            </a:p>
          </p:txBody>
        </p:sp>
        <p:grpSp>
          <p:nvGrpSpPr>
            <p:cNvPr id="51218" name="Group 18"/>
            <p:cNvGrpSpPr>
              <a:grpSpLocks/>
            </p:cNvGrpSpPr>
            <p:nvPr/>
          </p:nvGrpSpPr>
          <p:grpSpPr bwMode="auto">
            <a:xfrm>
              <a:off x="2692400" y="3133725"/>
              <a:ext cx="238125" cy="238125"/>
              <a:chOff x="1816" y="1900"/>
              <a:chExt cx="160" cy="160"/>
            </a:xfrm>
          </p:grpSpPr>
          <p:pic>
            <p:nvPicPr>
              <p:cNvPr id="51219" name="Picture 19" descr="shadow_1_m"/>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gray">
              <a:xfrm>
                <a:off x="1816" y="1900"/>
                <a:ext cx="160" cy="16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51220" name="Group 20"/>
              <p:cNvGrpSpPr>
                <a:grpSpLocks/>
              </p:cNvGrpSpPr>
              <p:nvPr/>
            </p:nvGrpSpPr>
            <p:grpSpPr bwMode="auto">
              <a:xfrm>
                <a:off x="1835" y="1903"/>
                <a:ext cx="126" cy="126"/>
                <a:chOff x="1824" y="1902"/>
                <a:chExt cx="144" cy="144"/>
              </a:xfrm>
            </p:grpSpPr>
            <p:sp>
              <p:nvSpPr>
                <p:cNvPr id="51221" name="Oval 21"/>
                <p:cNvSpPr>
                  <a:spLocks noChangeArrowheads="1"/>
                </p:cNvSpPr>
                <p:nvPr/>
              </p:nvSpPr>
              <p:spPr bwMode="gray">
                <a:xfrm>
                  <a:off x="1824" y="1902"/>
                  <a:ext cx="144" cy="144"/>
                </a:xfrm>
                <a:prstGeom prst="ellipse">
                  <a:avLst/>
                </a:prstGeom>
                <a:gradFill rotWithShape="1">
                  <a:gsLst>
                    <a:gs pos="0">
                      <a:srgbClr val="FFFFFF"/>
                    </a:gs>
                    <a:gs pos="50000">
                      <a:schemeClr val="hlink"/>
                    </a:gs>
                    <a:gs pos="100000">
                      <a:srgbClr val="FFFFFF"/>
                    </a:gs>
                  </a:gsLst>
                  <a:lin ang="5400000" scaled="1"/>
                </a:gradFill>
                <a:ln w="6350" algn="ctr">
                  <a:solidFill>
                    <a:schemeClr val="hlink"/>
                  </a:solidFill>
                  <a:round/>
                  <a:headEnd/>
                  <a:tailEnd/>
                </a:ln>
                <a:effectLst/>
                <a:extLst>
                  <a:ext uri="{AF507438-7753-43E0-B8FC-AC1667EBCBE1}">
                    <a14:hiddenEffects xmlns="" xmlns:a14="http://schemas.microsoft.com/office/drawing/2010/main">
                      <a:effectLst>
                        <a:outerShdw dist="25400" dir="5400000" algn="ctr" rotWithShape="0">
                          <a:srgbClr val="333333">
                            <a:alpha val="50000"/>
                          </a:srgbClr>
                        </a:outerShdw>
                      </a:effectLst>
                    </a14:hiddenEffects>
                  </a:ext>
                </a:extLst>
              </p:spPr>
              <p:txBody>
                <a:bodyPr wrap="none" anchor="ctr"/>
                <a:lstStyle/>
                <a:p>
                  <a:endParaRPr lang="tr-TR"/>
                </a:p>
              </p:txBody>
            </p:sp>
            <p:sp>
              <p:nvSpPr>
                <p:cNvPr id="51222" name="Oval 22"/>
                <p:cNvSpPr>
                  <a:spLocks noChangeArrowheads="1"/>
                </p:cNvSpPr>
                <p:nvPr/>
              </p:nvSpPr>
              <p:spPr bwMode="gray">
                <a:xfrm>
                  <a:off x="1843" y="1922"/>
                  <a:ext cx="106" cy="104"/>
                </a:xfrm>
                <a:prstGeom prst="ellipse">
                  <a:avLst/>
                </a:prstGeom>
                <a:solidFill>
                  <a:schemeClr val="hlink"/>
                </a:solidFill>
                <a:ln>
                  <a:noFill/>
                </a:ln>
                <a:effectLst/>
                <a:extLst>
                  <a:ext uri="{91240B29-F687-4F45-9708-019B960494DF}">
                    <a14:hiddenLine xmlns="" xmlns:a14="http://schemas.microsoft.com/office/drawing/2010/main" w="9525" algn="ctr">
                      <a:solidFill>
                        <a:srgbClr val="F79646"/>
                      </a:solidFill>
                      <a:round/>
                      <a:headEnd/>
                      <a:tailEnd/>
                    </a14:hiddenLine>
                  </a:ext>
                  <a:ext uri="{AF507438-7753-43E0-B8FC-AC1667EBCBE1}">
                    <a14:hiddenEffects xmlns="" xmlns:a14="http://schemas.microsoft.com/office/drawing/2010/main">
                      <a:effectLst>
                        <a:outerShdw dist="25400" dir="5400000" algn="ctr" rotWithShape="0">
                          <a:srgbClr val="333333">
                            <a:alpha val="50000"/>
                          </a:srgbClr>
                        </a:outerShdw>
                      </a:effectLst>
                    </a14:hiddenEffects>
                  </a:ext>
                </a:extLst>
              </p:spPr>
              <p:txBody>
                <a:bodyPr wrap="none" anchor="ctr"/>
                <a:lstStyle/>
                <a:p>
                  <a:endParaRPr lang="tr-TR"/>
                </a:p>
              </p:txBody>
            </p:sp>
          </p:grpSp>
        </p:grpSp>
        <p:sp>
          <p:nvSpPr>
            <p:cNvPr id="51223" name="AutoShape 23"/>
            <p:cNvSpPr>
              <a:spLocks noChangeArrowheads="1"/>
            </p:cNvSpPr>
            <p:nvPr/>
          </p:nvSpPr>
          <p:spPr bwMode="gray">
            <a:xfrm>
              <a:off x="2657475" y="4000500"/>
              <a:ext cx="4686300" cy="374650"/>
            </a:xfrm>
            <a:prstGeom prst="roundRect">
              <a:avLst>
                <a:gd name="adj" fmla="val 50000"/>
              </a:avLst>
            </a:prstGeom>
            <a:gradFill rotWithShape="1">
              <a:gsLst>
                <a:gs pos="0">
                  <a:schemeClr val="folHlink">
                    <a:gamma/>
                    <a:tint val="0"/>
                    <a:invGamma/>
                    <a:alpha val="0"/>
                  </a:schemeClr>
                </a:gs>
                <a:gs pos="100000">
                  <a:schemeClr val="folHlink">
                    <a:alpha val="50000"/>
                  </a:schemeClr>
                </a:gs>
              </a:gsLst>
              <a:lin ang="0" scaled="1"/>
            </a:gradFill>
            <a:ln>
              <a:noFill/>
            </a:ln>
            <a:effectLst/>
            <a:extLst>
              <a:ext uri="{91240B29-F687-4F45-9708-019B960494DF}">
                <a14:hiddenLine xmlns="" xmlns:a14="http://schemas.microsoft.com/office/drawing/2010/main" w="9525">
                  <a:solidFill>
                    <a:schemeClr val="accent1"/>
                  </a:solidFill>
                  <a:round/>
                  <a:headEnd/>
                  <a:tailEnd/>
                </a14:hiddenLine>
              </a:ext>
              <a:ext uri="{AF507438-7753-43E0-B8FC-AC1667EBCBE1}">
                <a14:hiddenEffects xmlns="" xmlns:a14="http://schemas.microsoft.com/office/drawing/2010/main">
                  <a:effectLst>
                    <a:outerShdw dist="17961" dir="2700000" algn="ctr" rotWithShape="0">
                      <a:schemeClr val="folHlink">
                        <a:gamma/>
                        <a:shade val="60000"/>
                        <a:invGamma/>
                      </a:schemeClr>
                    </a:outerShdw>
                  </a:effectLst>
                </a14:hiddenEffects>
              </a:ext>
            </a:extLst>
          </p:spPr>
          <p:txBody>
            <a:bodyPr wrap="none" anchor="ctr"/>
            <a:lstStyle/>
            <a:p>
              <a:endParaRPr lang="tr-TR"/>
            </a:p>
          </p:txBody>
        </p:sp>
        <p:sp>
          <p:nvSpPr>
            <p:cNvPr id="6" name="Text Box 45"/>
            <p:cNvSpPr txBox="1">
              <a:spLocks noChangeArrowheads="1"/>
            </p:cNvSpPr>
            <p:nvPr/>
          </p:nvSpPr>
          <p:spPr bwMode="gray">
            <a:xfrm>
              <a:off x="3014663" y="3997325"/>
              <a:ext cx="1422102" cy="264158"/>
            </a:xfrm>
            <a:prstGeom prst="rect">
              <a:avLst/>
            </a:prstGeom>
            <a:noFill/>
            <a:ln>
              <a:noFill/>
            </a:ln>
            <a:effectLst>
              <a:prstShdw prst="shdw17" dist="17961" dir="2700000">
                <a:srgbClr val="2F4D71">
                  <a:alpha val="50000"/>
                </a:srgbClr>
              </a:prst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defPPr>
                <a:defRPr lang="en-US"/>
              </a:defPPr>
              <a:lvl1pPr algn="l" eaLnBrk="1" hangingPunct="1">
                <a:defRPr sz="2000" b="1">
                  <a:latin typeface="Candara" pitchFamily="34" charset="0"/>
                  <a:cs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tr-TR" altLang="tr-TR" sz="1600" dirty="0" err="1"/>
                <a:t>Debt</a:t>
              </a:r>
              <a:r>
                <a:rPr lang="tr-TR" altLang="tr-TR" sz="1600" dirty="0"/>
                <a:t> Management</a:t>
              </a:r>
              <a:endParaRPr lang="en-US" altLang="tr-TR" sz="1600" dirty="0"/>
            </a:p>
          </p:txBody>
        </p:sp>
        <p:sp>
          <p:nvSpPr>
            <p:cNvPr id="7" name="Rectangle 27"/>
            <p:cNvSpPr>
              <a:spLocks noChangeArrowheads="1"/>
            </p:cNvSpPr>
            <p:nvPr/>
          </p:nvSpPr>
          <p:spPr bwMode="gray">
            <a:xfrm>
              <a:off x="2773995" y="4457523"/>
              <a:ext cx="4127500" cy="4082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marL="285750" indent="-285750" algn="l" eaLnBrk="1" hangingPunct="1">
                <a:buFontTx/>
                <a:buChar char="-"/>
              </a:pPr>
              <a:r>
                <a:rPr lang="tr-TR" altLang="tr-TR" sz="1400" dirty="0" err="1" smtClean="0">
                  <a:latin typeface="Candara" pitchFamily="34" charset="0"/>
                  <a:cs typeface="Arial" charset="0"/>
                </a:rPr>
                <a:t>Aforementioned</a:t>
              </a:r>
              <a:r>
                <a:rPr lang="tr-TR" altLang="tr-TR" sz="1400" dirty="0" smtClean="0">
                  <a:latin typeface="Candara" pitchFamily="34" charset="0"/>
                  <a:cs typeface="Arial" charset="0"/>
                </a:rPr>
                <a:t> </a:t>
              </a:r>
              <a:r>
                <a:rPr lang="tr-TR" altLang="tr-TR" sz="1400" dirty="0" err="1" smtClean="0">
                  <a:latin typeface="Candara" pitchFamily="34" charset="0"/>
                  <a:cs typeface="Arial" charset="0"/>
                </a:rPr>
                <a:t>Laws</a:t>
              </a:r>
              <a:r>
                <a:rPr lang="tr-TR" altLang="tr-TR" sz="1400" dirty="0" smtClean="0">
                  <a:latin typeface="Candara" pitchFamily="34" charset="0"/>
                  <a:cs typeface="Arial" charset="0"/>
                </a:rPr>
                <a:t> (</a:t>
              </a:r>
              <a:r>
                <a:rPr lang="tr-TR" altLang="tr-TR" sz="1400" dirty="0" err="1">
                  <a:latin typeface="Candara" pitchFamily="34" charset="0"/>
                  <a:cs typeface="Arial" charset="0"/>
                </a:rPr>
                <a:t>no</a:t>
              </a:r>
              <a:r>
                <a:rPr lang="tr-TR" altLang="tr-TR" sz="1400" dirty="0">
                  <a:latin typeface="Candara" pitchFamily="34" charset="0"/>
                  <a:cs typeface="Arial" charset="0"/>
                </a:rPr>
                <a:t>. 1211, 4749) </a:t>
              </a:r>
              <a:r>
                <a:rPr lang="tr-TR" altLang="tr-TR" sz="1400" dirty="0" err="1" smtClean="0">
                  <a:latin typeface="Candara" pitchFamily="34" charset="0"/>
                  <a:cs typeface="Arial" charset="0"/>
                </a:rPr>
                <a:t>and</a:t>
              </a:r>
              <a:r>
                <a:rPr lang="tr-TR" altLang="tr-TR" sz="1400" dirty="0" smtClean="0">
                  <a:latin typeface="Candara" pitchFamily="34" charset="0"/>
                  <a:cs typeface="Arial" charset="0"/>
                </a:rPr>
                <a:t> </a:t>
              </a:r>
              <a:r>
                <a:rPr lang="tr-TR" altLang="tr-TR" sz="1400" dirty="0" err="1" smtClean="0">
                  <a:latin typeface="Candara" pitchFamily="34" charset="0"/>
                  <a:cs typeface="Arial" charset="0"/>
                </a:rPr>
                <a:t>Secondary</a:t>
              </a:r>
              <a:r>
                <a:rPr lang="tr-TR" altLang="tr-TR" sz="1400" dirty="0" smtClean="0">
                  <a:latin typeface="Candara" pitchFamily="34" charset="0"/>
                  <a:cs typeface="Arial" charset="0"/>
                </a:rPr>
                <a:t> </a:t>
              </a:r>
              <a:r>
                <a:rPr lang="tr-TR" altLang="tr-TR" sz="1400" dirty="0" err="1" smtClean="0">
                  <a:latin typeface="Candara" pitchFamily="34" charset="0"/>
                  <a:cs typeface="Arial" charset="0"/>
                </a:rPr>
                <a:t>Legislation</a:t>
              </a:r>
              <a:endParaRPr lang="tr-TR" altLang="tr-TR" sz="1400" dirty="0" smtClean="0">
                <a:latin typeface="Candara" pitchFamily="34" charset="0"/>
                <a:cs typeface="Arial" charset="0"/>
              </a:endParaRPr>
            </a:p>
            <a:p>
              <a:pPr marL="285750" indent="-285750" algn="l" eaLnBrk="1" hangingPunct="1">
                <a:buFontTx/>
                <a:buChar char="-"/>
              </a:pPr>
              <a:r>
                <a:rPr lang="tr-TR" altLang="tr-TR" sz="1400" dirty="0" err="1" smtClean="0">
                  <a:latin typeface="Candara" pitchFamily="34" charset="0"/>
                  <a:cs typeface="Arial" charset="0"/>
                </a:rPr>
                <a:t>Financial</a:t>
              </a:r>
              <a:r>
                <a:rPr lang="tr-TR" altLang="tr-TR" sz="1400" dirty="0" smtClean="0">
                  <a:latin typeface="Candara" pitchFamily="34" charset="0"/>
                  <a:cs typeface="Arial" charset="0"/>
                </a:rPr>
                <a:t> </a:t>
              </a:r>
              <a:r>
                <a:rPr lang="tr-TR" altLang="tr-TR" sz="1400" dirty="0" err="1" smtClean="0">
                  <a:latin typeface="Candara" pitchFamily="34" charset="0"/>
                  <a:cs typeface="Arial" charset="0"/>
                </a:rPr>
                <a:t>Services</a:t>
              </a:r>
              <a:r>
                <a:rPr lang="tr-TR" altLang="tr-TR" sz="1400" dirty="0" smtClean="0">
                  <a:latin typeface="Candara" pitchFamily="34" charset="0"/>
                  <a:cs typeface="Arial" charset="0"/>
                </a:rPr>
                <a:t> </a:t>
              </a:r>
              <a:r>
                <a:rPr lang="tr-TR" altLang="tr-TR" sz="1400" dirty="0" err="1" smtClean="0">
                  <a:latin typeface="Candara" pitchFamily="34" charset="0"/>
                  <a:cs typeface="Arial" charset="0"/>
                </a:rPr>
                <a:t>Agreement</a:t>
              </a:r>
              <a:r>
                <a:rPr lang="tr-TR" altLang="tr-TR" sz="1400" dirty="0" smtClean="0">
                  <a:latin typeface="Candara" pitchFamily="34" charset="0"/>
                  <a:cs typeface="Arial" charset="0"/>
                </a:rPr>
                <a:t> </a:t>
              </a:r>
              <a:r>
                <a:rPr lang="tr-TR" altLang="tr-TR" sz="1400" dirty="0" err="1" smtClean="0">
                  <a:latin typeface="Candara" pitchFamily="34" charset="0"/>
                  <a:cs typeface="Arial" charset="0"/>
                </a:rPr>
                <a:t>between</a:t>
              </a:r>
              <a:r>
                <a:rPr lang="tr-TR" altLang="tr-TR" sz="1400" dirty="0" smtClean="0">
                  <a:latin typeface="Candara" pitchFamily="34" charset="0"/>
                  <a:cs typeface="Arial" charset="0"/>
                </a:rPr>
                <a:t> </a:t>
              </a:r>
              <a:r>
                <a:rPr lang="tr-TR" altLang="tr-TR" sz="1400" dirty="0" err="1" smtClean="0">
                  <a:latin typeface="Candara" pitchFamily="34" charset="0"/>
                  <a:cs typeface="Arial" charset="0"/>
                </a:rPr>
                <a:t>Treasury</a:t>
              </a:r>
              <a:r>
                <a:rPr lang="tr-TR" altLang="tr-TR" sz="1400" dirty="0" smtClean="0">
                  <a:latin typeface="Candara" pitchFamily="34" charset="0"/>
                  <a:cs typeface="Arial" charset="0"/>
                </a:rPr>
                <a:t> </a:t>
              </a:r>
              <a:r>
                <a:rPr lang="tr-TR" altLang="tr-TR" sz="1400" dirty="0" err="1" smtClean="0">
                  <a:latin typeface="Candara" pitchFamily="34" charset="0"/>
                  <a:cs typeface="Arial" charset="0"/>
                </a:rPr>
                <a:t>and</a:t>
              </a:r>
              <a:r>
                <a:rPr lang="tr-TR" altLang="tr-TR" sz="1400" dirty="0" smtClean="0">
                  <a:latin typeface="Candara" pitchFamily="34" charset="0"/>
                  <a:cs typeface="Arial" charset="0"/>
                </a:rPr>
                <a:t> CB</a:t>
              </a:r>
              <a:endParaRPr lang="en-US" altLang="tr-TR" sz="1400" dirty="0">
                <a:latin typeface="Candara" pitchFamily="34" charset="0"/>
              </a:endParaRPr>
            </a:p>
          </p:txBody>
        </p:sp>
        <p:sp>
          <p:nvSpPr>
            <p:cNvPr id="51227" name="AutoShape 27"/>
            <p:cNvSpPr>
              <a:spLocks noChangeArrowheads="1"/>
            </p:cNvSpPr>
            <p:nvPr/>
          </p:nvSpPr>
          <p:spPr bwMode="gray">
            <a:xfrm>
              <a:off x="2619375" y="3971925"/>
              <a:ext cx="4752975" cy="438150"/>
            </a:xfrm>
            <a:prstGeom prst="roundRect">
              <a:avLst>
                <a:gd name="adj" fmla="val 50000"/>
              </a:avLst>
            </a:prstGeom>
            <a:noFill/>
            <a:ln w="9525">
              <a:solidFill>
                <a:schemeClr val="folHlink"/>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17961" dir="2700000" algn="ctr" rotWithShape="0">
                      <a:schemeClr val="folHlink">
                        <a:gamma/>
                        <a:shade val="60000"/>
                        <a:invGamma/>
                      </a:schemeClr>
                    </a:outerShdw>
                  </a:effectLst>
                </a14:hiddenEffects>
              </a:ext>
            </a:extLst>
          </p:spPr>
          <p:txBody>
            <a:bodyPr wrap="none" anchor="ctr"/>
            <a:lstStyle/>
            <a:p>
              <a:endParaRPr lang="tr-TR"/>
            </a:p>
          </p:txBody>
        </p:sp>
        <p:grpSp>
          <p:nvGrpSpPr>
            <p:cNvPr id="51228" name="Group 28"/>
            <p:cNvGrpSpPr>
              <a:grpSpLocks/>
            </p:cNvGrpSpPr>
            <p:nvPr/>
          </p:nvGrpSpPr>
          <p:grpSpPr bwMode="auto">
            <a:xfrm>
              <a:off x="2692400" y="4073525"/>
              <a:ext cx="238125" cy="238125"/>
              <a:chOff x="1816" y="1900"/>
              <a:chExt cx="160" cy="160"/>
            </a:xfrm>
          </p:grpSpPr>
          <p:pic>
            <p:nvPicPr>
              <p:cNvPr id="51229" name="Picture 29" descr="shadow_1_m"/>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gray">
              <a:xfrm>
                <a:off x="1816" y="1900"/>
                <a:ext cx="160" cy="16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51230" name="Group 30"/>
              <p:cNvGrpSpPr>
                <a:grpSpLocks/>
              </p:cNvGrpSpPr>
              <p:nvPr/>
            </p:nvGrpSpPr>
            <p:grpSpPr bwMode="auto">
              <a:xfrm>
                <a:off x="1835" y="1903"/>
                <a:ext cx="126" cy="126"/>
                <a:chOff x="1824" y="1902"/>
                <a:chExt cx="144" cy="144"/>
              </a:xfrm>
            </p:grpSpPr>
            <p:sp>
              <p:nvSpPr>
                <p:cNvPr id="51231" name="Oval 31"/>
                <p:cNvSpPr>
                  <a:spLocks noChangeArrowheads="1"/>
                </p:cNvSpPr>
                <p:nvPr/>
              </p:nvSpPr>
              <p:spPr bwMode="gray">
                <a:xfrm>
                  <a:off x="1824" y="1902"/>
                  <a:ext cx="144" cy="144"/>
                </a:xfrm>
                <a:prstGeom prst="ellipse">
                  <a:avLst/>
                </a:prstGeom>
                <a:gradFill rotWithShape="1">
                  <a:gsLst>
                    <a:gs pos="0">
                      <a:srgbClr val="FFFFFF"/>
                    </a:gs>
                    <a:gs pos="50000">
                      <a:schemeClr val="folHlink"/>
                    </a:gs>
                    <a:gs pos="100000">
                      <a:srgbClr val="FFFFFF"/>
                    </a:gs>
                  </a:gsLst>
                  <a:lin ang="5400000" scaled="1"/>
                </a:gradFill>
                <a:ln w="6350" algn="ctr">
                  <a:solidFill>
                    <a:schemeClr val="folHlink"/>
                  </a:solidFill>
                  <a:round/>
                  <a:headEnd/>
                  <a:tailEnd/>
                </a:ln>
                <a:effectLst/>
                <a:extLst>
                  <a:ext uri="{AF507438-7753-43E0-B8FC-AC1667EBCBE1}">
                    <a14:hiddenEffects xmlns="" xmlns:a14="http://schemas.microsoft.com/office/drawing/2010/main">
                      <a:effectLst>
                        <a:outerShdw dist="25400" dir="5400000" algn="ctr" rotWithShape="0">
                          <a:srgbClr val="333333">
                            <a:alpha val="50000"/>
                          </a:srgbClr>
                        </a:outerShdw>
                      </a:effectLst>
                    </a14:hiddenEffects>
                  </a:ext>
                </a:extLst>
              </p:spPr>
              <p:txBody>
                <a:bodyPr wrap="none" anchor="ctr"/>
                <a:lstStyle/>
                <a:p>
                  <a:endParaRPr lang="tr-TR"/>
                </a:p>
              </p:txBody>
            </p:sp>
            <p:sp>
              <p:nvSpPr>
                <p:cNvPr id="51232" name="Oval 32"/>
                <p:cNvSpPr>
                  <a:spLocks noChangeArrowheads="1"/>
                </p:cNvSpPr>
                <p:nvPr/>
              </p:nvSpPr>
              <p:spPr bwMode="gray">
                <a:xfrm>
                  <a:off x="1843" y="1922"/>
                  <a:ext cx="106" cy="104"/>
                </a:xfrm>
                <a:prstGeom prst="ellipse">
                  <a:avLst/>
                </a:prstGeom>
                <a:solidFill>
                  <a:schemeClr val="folHlink"/>
                </a:solidFill>
                <a:ln>
                  <a:noFill/>
                </a:ln>
                <a:effectLst/>
                <a:extLst>
                  <a:ext uri="{91240B29-F687-4F45-9708-019B960494DF}">
                    <a14:hiddenLine xmlns="" xmlns:a14="http://schemas.microsoft.com/office/drawing/2010/main" w="9525" algn="ctr">
                      <a:solidFill>
                        <a:srgbClr val="F79646"/>
                      </a:solidFill>
                      <a:round/>
                      <a:headEnd/>
                      <a:tailEnd/>
                    </a14:hiddenLine>
                  </a:ext>
                  <a:ext uri="{AF507438-7753-43E0-B8FC-AC1667EBCBE1}">
                    <a14:hiddenEffects xmlns="" xmlns:a14="http://schemas.microsoft.com/office/drawing/2010/main">
                      <a:effectLst>
                        <a:outerShdw dist="25400" dir="5400000" algn="ctr" rotWithShape="0">
                          <a:srgbClr val="333333">
                            <a:alpha val="50000"/>
                          </a:srgbClr>
                        </a:outerShdw>
                      </a:effectLst>
                    </a14:hiddenEffects>
                  </a:ext>
                </a:extLst>
              </p:spPr>
              <p:txBody>
                <a:bodyPr wrap="none" anchor="ctr"/>
                <a:lstStyle/>
                <a:p>
                  <a:endParaRPr lang="tr-TR"/>
                </a:p>
              </p:txBody>
            </p:sp>
          </p:grpSp>
        </p:grpSp>
        <p:sp>
          <p:nvSpPr>
            <p:cNvPr id="51233" name="AutoShape 33"/>
            <p:cNvSpPr>
              <a:spLocks noChangeArrowheads="1"/>
            </p:cNvSpPr>
            <p:nvPr/>
          </p:nvSpPr>
          <p:spPr bwMode="gray">
            <a:xfrm>
              <a:off x="2657475" y="4968875"/>
              <a:ext cx="4686300" cy="374650"/>
            </a:xfrm>
            <a:prstGeom prst="roundRect">
              <a:avLst>
                <a:gd name="adj" fmla="val 50000"/>
              </a:avLst>
            </a:prstGeom>
            <a:gradFill rotWithShape="1">
              <a:gsLst>
                <a:gs pos="0">
                  <a:schemeClr val="accent2">
                    <a:gamma/>
                    <a:tint val="0"/>
                    <a:invGamma/>
                    <a:alpha val="0"/>
                  </a:schemeClr>
                </a:gs>
                <a:gs pos="100000">
                  <a:schemeClr val="accent2">
                    <a:alpha val="50000"/>
                  </a:schemeClr>
                </a:gs>
              </a:gsLst>
              <a:lin ang="0" scaled="1"/>
            </a:gradFill>
            <a:ln>
              <a:noFill/>
            </a:ln>
            <a:effectLst/>
            <a:extLst>
              <a:ext uri="{91240B29-F687-4F45-9708-019B960494DF}">
                <a14:hiddenLine xmlns="" xmlns:a14="http://schemas.microsoft.com/office/drawing/2010/main" w="9525">
                  <a:solidFill>
                    <a:schemeClr val="accent1"/>
                  </a:solidFill>
                  <a:round/>
                  <a:headEnd/>
                  <a:tailEnd/>
                </a14:hiddenLine>
              </a:ext>
              <a:ext uri="{AF507438-7753-43E0-B8FC-AC1667EBCBE1}">
                <a14:hiddenEffects xmln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lstStyle/>
            <a:p>
              <a:endParaRPr lang="tr-TR"/>
            </a:p>
          </p:txBody>
        </p:sp>
        <p:sp>
          <p:nvSpPr>
            <p:cNvPr id="9" name="Text Box 45"/>
            <p:cNvSpPr txBox="1">
              <a:spLocks noChangeArrowheads="1"/>
            </p:cNvSpPr>
            <p:nvPr/>
          </p:nvSpPr>
          <p:spPr bwMode="gray">
            <a:xfrm>
              <a:off x="3014663" y="4965700"/>
              <a:ext cx="2576268" cy="264158"/>
            </a:xfrm>
            <a:prstGeom prst="rect">
              <a:avLst/>
            </a:prstGeom>
            <a:noFill/>
            <a:ln>
              <a:noFill/>
            </a:ln>
            <a:effectLst>
              <a:prstShdw prst="shdw17" dist="17961" dir="2700000">
                <a:srgbClr val="2F4D71">
                  <a:alpha val="50000"/>
                </a:srgbClr>
              </a:prst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r>
                <a:rPr lang="tr-TR" altLang="tr-TR" sz="1600" b="1" dirty="0" err="1" smtClean="0">
                  <a:latin typeface="Candara" pitchFamily="34" charset="0"/>
                  <a:cs typeface="Arial" charset="0"/>
                </a:rPr>
                <a:t>Remuneration</a:t>
              </a:r>
              <a:r>
                <a:rPr lang="tr-TR" altLang="tr-TR" sz="1600" b="1" dirty="0" smtClean="0">
                  <a:latin typeface="Candara" pitchFamily="34" charset="0"/>
                  <a:cs typeface="Arial" charset="0"/>
                </a:rPr>
                <a:t> of </a:t>
              </a:r>
              <a:r>
                <a:rPr lang="tr-TR" altLang="tr-TR" sz="1600" b="1" dirty="0" err="1" smtClean="0">
                  <a:latin typeface="Candara" pitchFamily="34" charset="0"/>
                  <a:cs typeface="Arial" charset="0"/>
                </a:rPr>
                <a:t>Treasury</a:t>
              </a:r>
              <a:r>
                <a:rPr lang="tr-TR" altLang="tr-TR" sz="1600" b="1" dirty="0" smtClean="0">
                  <a:latin typeface="Candara" pitchFamily="34" charset="0"/>
                  <a:cs typeface="Arial" charset="0"/>
                </a:rPr>
                <a:t> </a:t>
              </a:r>
              <a:r>
                <a:rPr lang="tr-TR" altLang="tr-TR" sz="1600" b="1" dirty="0" err="1" smtClean="0">
                  <a:latin typeface="Candara" pitchFamily="34" charset="0"/>
                  <a:cs typeface="Arial" charset="0"/>
                </a:rPr>
                <a:t>Reserves</a:t>
              </a:r>
              <a:endParaRPr lang="en-US" altLang="tr-TR" sz="1600" b="1" dirty="0">
                <a:latin typeface="Candara" pitchFamily="34" charset="0"/>
                <a:cs typeface="Arial" charset="0"/>
              </a:endParaRPr>
            </a:p>
          </p:txBody>
        </p:sp>
        <p:sp>
          <p:nvSpPr>
            <p:cNvPr id="10" name="Rectangle 27"/>
            <p:cNvSpPr>
              <a:spLocks noChangeArrowheads="1"/>
            </p:cNvSpPr>
            <p:nvPr/>
          </p:nvSpPr>
          <p:spPr bwMode="gray">
            <a:xfrm>
              <a:off x="2749253" y="5387419"/>
              <a:ext cx="4127500" cy="4082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r>
                <a:rPr lang="en-US" altLang="tr-TR" sz="1400" dirty="0" smtClean="0">
                  <a:latin typeface="Candara" pitchFamily="34" charset="0"/>
                  <a:cs typeface="Arial" charset="0"/>
                </a:rPr>
                <a:t>-</a:t>
              </a:r>
              <a:r>
                <a:rPr lang="tr-TR" altLang="tr-TR" sz="1400" dirty="0" smtClean="0">
                  <a:latin typeface="Candara" pitchFamily="34" charset="0"/>
                  <a:cs typeface="Arial" charset="0"/>
                </a:rPr>
                <a:t>     </a:t>
              </a:r>
              <a:r>
                <a:rPr lang="tr-TR" altLang="tr-TR" sz="1400" dirty="0" err="1" smtClean="0">
                  <a:latin typeface="Candara" pitchFamily="34" charset="0"/>
                  <a:cs typeface="Arial" charset="0"/>
                </a:rPr>
                <a:t>Aforementioned</a:t>
              </a:r>
              <a:r>
                <a:rPr lang="tr-TR" altLang="tr-TR" sz="1400" dirty="0" smtClean="0">
                  <a:latin typeface="Candara" pitchFamily="34" charset="0"/>
                  <a:cs typeface="Arial" charset="0"/>
                </a:rPr>
                <a:t> </a:t>
              </a:r>
              <a:r>
                <a:rPr lang="tr-TR" altLang="tr-TR" sz="1400" dirty="0" err="1">
                  <a:latin typeface="Candara" pitchFamily="34" charset="0"/>
                  <a:cs typeface="Arial" charset="0"/>
                </a:rPr>
                <a:t>Laws</a:t>
              </a:r>
              <a:r>
                <a:rPr lang="tr-TR" altLang="tr-TR" sz="1400" dirty="0">
                  <a:latin typeface="Candara" pitchFamily="34" charset="0"/>
                  <a:cs typeface="Arial" charset="0"/>
                </a:rPr>
                <a:t> </a:t>
              </a:r>
              <a:r>
                <a:rPr lang="tr-TR" altLang="tr-TR" sz="1400" dirty="0" smtClean="0">
                  <a:latin typeface="Candara" pitchFamily="34" charset="0"/>
                  <a:cs typeface="Arial" charset="0"/>
                </a:rPr>
                <a:t>(</a:t>
              </a:r>
              <a:r>
                <a:rPr lang="tr-TR" altLang="tr-TR" sz="1400" dirty="0" err="1" smtClean="0">
                  <a:latin typeface="Candara" pitchFamily="34" charset="0"/>
                  <a:cs typeface="Arial" charset="0"/>
                </a:rPr>
                <a:t>no</a:t>
              </a:r>
              <a:r>
                <a:rPr lang="tr-TR" altLang="tr-TR" sz="1400" dirty="0">
                  <a:latin typeface="Candara" pitchFamily="34" charset="0"/>
                  <a:cs typeface="Arial" charset="0"/>
                </a:rPr>
                <a:t>. 1211, 4749)</a:t>
              </a:r>
              <a:endParaRPr lang="tr-TR" altLang="tr-TR" sz="1400" dirty="0" smtClean="0">
                <a:latin typeface="Candara" pitchFamily="34" charset="0"/>
                <a:cs typeface="Arial" charset="0"/>
              </a:endParaRPr>
            </a:p>
            <a:p>
              <a:pPr algn="l" eaLnBrk="1" hangingPunct="1"/>
              <a:r>
                <a:rPr lang="tr-TR" altLang="tr-TR" sz="1400" dirty="0" smtClean="0">
                  <a:latin typeface="Candara" pitchFamily="34" charset="0"/>
                  <a:cs typeface="Arial" charset="0"/>
                </a:rPr>
                <a:t>-     </a:t>
              </a:r>
              <a:r>
                <a:rPr lang="tr-TR" altLang="tr-TR" sz="1400" dirty="0" err="1" smtClean="0">
                  <a:latin typeface="Candara" pitchFamily="34" charset="0"/>
                  <a:cs typeface="Arial" charset="0"/>
                </a:rPr>
                <a:t>Remuneration</a:t>
              </a:r>
              <a:r>
                <a:rPr lang="tr-TR" altLang="tr-TR" sz="1400" dirty="0" smtClean="0">
                  <a:latin typeface="Candara" pitchFamily="34" charset="0"/>
                  <a:cs typeface="Arial" charset="0"/>
                </a:rPr>
                <a:t> Protocol </a:t>
              </a:r>
              <a:r>
                <a:rPr lang="tr-TR" altLang="tr-TR" sz="1400" dirty="0" err="1" smtClean="0">
                  <a:latin typeface="Candara" pitchFamily="34" charset="0"/>
                  <a:cs typeface="Arial" charset="0"/>
                </a:rPr>
                <a:t>between</a:t>
              </a:r>
              <a:r>
                <a:rPr lang="tr-TR" altLang="tr-TR" sz="1400" dirty="0" smtClean="0">
                  <a:latin typeface="Candara" pitchFamily="34" charset="0"/>
                  <a:cs typeface="Arial" charset="0"/>
                </a:rPr>
                <a:t> </a:t>
              </a:r>
              <a:r>
                <a:rPr lang="tr-TR" altLang="tr-TR" sz="1400" dirty="0" err="1" smtClean="0">
                  <a:latin typeface="Candara" pitchFamily="34" charset="0"/>
                  <a:cs typeface="Arial" charset="0"/>
                </a:rPr>
                <a:t>Treasury</a:t>
              </a:r>
              <a:r>
                <a:rPr lang="tr-TR" altLang="tr-TR" sz="1400" dirty="0" smtClean="0">
                  <a:latin typeface="Candara" pitchFamily="34" charset="0"/>
                  <a:cs typeface="Arial" charset="0"/>
                </a:rPr>
                <a:t> </a:t>
              </a:r>
              <a:r>
                <a:rPr lang="tr-TR" altLang="tr-TR" sz="1400" dirty="0" err="1" smtClean="0">
                  <a:latin typeface="Candara" pitchFamily="34" charset="0"/>
                  <a:cs typeface="Arial" charset="0"/>
                </a:rPr>
                <a:t>and</a:t>
              </a:r>
              <a:r>
                <a:rPr lang="tr-TR" altLang="tr-TR" sz="1400" dirty="0" smtClean="0">
                  <a:latin typeface="Candara" pitchFamily="34" charset="0"/>
                  <a:cs typeface="Arial" charset="0"/>
                </a:rPr>
                <a:t> CB</a:t>
              </a:r>
              <a:endParaRPr lang="en-US" altLang="tr-TR" sz="1400" dirty="0">
                <a:latin typeface="Candara" pitchFamily="34" charset="0"/>
              </a:endParaRPr>
            </a:p>
          </p:txBody>
        </p:sp>
        <p:sp>
          <p:nvSpPr>
            <p:cNvPr id="51237" name="AutoShape 37"/>
            <p:cNvSpPr>
              <a:spLocks noChangeArrowheads="1"/>
            </p:cNvSpPr>
            <p:nvPr/>
          </p:nvSpPr>
          <p:spPr bwMode="gray">
            <a:xfrm>
              <a:off x="2619375" y="4940300"/>
              <a:ext cx="4752975" cy="438150"/>
            </a:xfrm>
            <a:prstGeom prst="roundRect">
              <a:avLst>
                <a:gd name="adj" fmla="val 50000"/>
              </a:avLst>
            </a:prstGeom>
            <a:noFill/>
            <a:ln w="9525">
              <a:solidFill>
                <a:schemeClr val="accent2"/>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lstStyle/>
            <a:p>
              <a:endParaRPr lang="tr-TR"/>
            </a:p>
          </p:txBody>
        </p:sp>
        <p:grpSp>
          <p:nvGrpSpPr>
            <p:cNvPr id="51238" name="Group 38"/>
            <p:cNvGrpSpPr>
              <a:grpSpLocks/>
            </p:cNvGrpSpPr>
            <p:nvPr/>
          </p:nvGrpSpPr>
          <p:grpSpPr bwMode="auto">
            <a:xfrm>
              <a:off x="2692400" y="5041900"/>
              <a:ext cx="238125" cy="238125"/>
              <a:chOff x="1816" y="1900"/>
              <a:chExt cx="160" cy="160"/>
            </a:xfrm>
          </p:grpSpPr>
          <p:pic>
            <p:nvPicPr>
              <p:cNvPr id="51239" name="Picture 39" descr="shadow_1_m"/>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gray">
              <a:xfrm>
                <a:off x="1816" y="1900"/>
                <a:ext cx="160" cy="16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51240" name="Group 40"/>
              <p:cNvGrpSpPr>
                <a:grpSpLocks/>
              </p:cNvGrpSpPr>
              <p:nvPr/>
            </p:nvGrpSpPr>
            <p:grpSpPr bwMode="auto">
              <a:xfrm>
                <a:off x="1835" y="1903"/>
                <a:ext cx="126" cy="126"/>
                <a:chOff x="1824" y="1902"/>
                <a:chExt cx="144" cy="144"/>
              </a:xfrm>
            </p:grpSpPr>
            <p:sp>
              <p:nvSpPr>
                <p:cNvPr id="51241" name="Oval 41"/>
                <p:cNvSpPr>
                  <a:spLocks noChangeArrowheads="1"/>
                </p:cNvSpPr>
                <p:nvPr/>
              </p:nvSpPr>
              <p:spPr bwMode="gray">
                <a:xfrm>
                  <a:off x="1824" y="1902"/>
                  <a:ext cx="144" cy="144"/>
                </a:xfrm>
                <a:prstGeom prst="ellipse">
                  <a:avLst/>
                </a:prstGeom>
                <a:gradFill rotWithShape="1">
                  <a:gsLst>
                    <a:gs pos="0">
                      <a:srgbClr val="FFFFFF"/>
                    </a:gs>
                    <a:gs pos="50000">
                      <a:schemeClr val="accent2"/>
                    </a:gs>
                    <a:gs pos="100000">
                      <a:srgbClr val="FFFFFF"/>
                    </a:gs>
                  </a:gsLst>
                  <a:lin ang="5400000" scaled="1"/>
                </a:gradFill>
                <a:ln w="6350" algn="ctr">
                  <a:solidFill>
                    <a:schemeClr val="accent2"/>
                  </a:solidFill>
                  <a:round/>
                  <a:headEnd/>
                  <a:tailEnd/>
                </a:ln>
                <a:effectLst/>
                <a:extLst>
                  <a:ext uri="{AF507438-7753-43E0-B8FC-AC1667EBCBE1}">
                    <a14:hiddenEffects xmlns="" xmlns:a14="http://schemas.microsoft.com/office/drawing/2010/main">
                      <a:effectLst>
                        <a:outerShdw dist="25400" dir="5400000" algn="ctr" rotWithShape="0">
                          <a:srgbClr val="333333">
                            <a:alpha val="50000"/>
                          </a:srgbClr>
                        </a:outerShdw>
                      </a:effectLst>
                    </a14:hiddenEffects>
                  </a:ext>
                </a:extLst>
              </p:spPr>
              <p:txBody>
                <a:bodyPr wrap="none" anchor="ctr"/>
                <a:lstStyle/>
                <a:p>
                  <a:endParaRPr lang="tr-TR"/>
                </a:p>
              </p:txBody>
            </p:sp>
            <p:sp>
              <p:nvSpPr>
                <p:cNvPr id="51242" name="Oval 42"/>
                <p:cNvSpPr>
                  <a:spLocks noChangeArrowheads="1"/>
                </p:cNvSpPr>
                <p:nvPr/>
              </p:nvSpPr>
              <p:spPr bwMode="gray">
                <a:xfrm>
                  <a:off x="1843" y="1922"/>
                  <a:ext cx="106" cy="104"/>
                </a:xfrm>
                <a:prstGeom prst="ellipse">
                  <a:avLst/>
                </a:prstGeom>
                <a:solidFill>
                  <a:schemeClr val="accent2"/>
                </a:solidFill>
                <a:ln>
                  <a:noFill/>
                </a:ln>
                <a:effectLst/>
                <a:extLst>
                  <a:ext uri="{91240B29-F687-4F45-9708-019B960494DF}">
                    <a14:hiddenLine xmlns="" xmlns:a14="http://schemas.microsoft.com/office/drawing/2010/main" w="9525" algn="ctr">
                      <a:solidFill>
                        <a:srgbClr val="F79646"/>
                      </a:solidFill>
                      <a:round/>
                      <a:headEnd/>
                      <a:tailEnd/>
                    </a14:hiddenLine>
                  </a:ext>
                  <a:ext uri="{AF507438-7753-43E0-B8FC-AC1667EBCBE1}">
                    <a14:hiddenEffects xmlns="" xmlns:a14="http://schemas.microsoft.com/office/drawing/2010/main">
                      <a:effectLst>
                        <a:outerShdw dist="25400" dir="5400000" algn="ctr" rotWithShape="0">
                          <a:srgbClr val="333333">
                            <a:alpha val="50000"/>
                          </a:srgbClr>
                        </a:outerShdw>
                      </a:effectLst>
                    </a14:hiddenEffects>
                  </a:ext>
                </a:extLst>
              </p:spPr>
              <p:txBody>
                <a:bodyPr wrap="none" anchor="ctr"/>
                <a:lstStyle/>
                <a:p>
                  <a:endParaRPr lang="tr-TR"/>
                </a:p>
              </p:txBody>
            </p:sp>
          </p:grpSp>
        </p:grpSp>
      </p:grpSp>
    </p:spTree>
    <p:extLst>
      <p:ext uri="{BB962C8B-B14F-4D97-AF65-F5344CB8AC3E}">
        <p14:creationId xmlns="" xmlns:p14="http://schemas.microsoft.com/office/powerpoint/2010/main" val="2703247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274638"/>
            <a:ext cx="7787208" cy="1143000"/>
          </a:xfr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tr-TR" altLang="tr-TR" sz="3200" dirty="0" err="1">
                <a:latin typeface="Calibri" panose="020F0502020204030204" pitchFamily="34" charset="0"/>
                <a:cs typeface="Calibri" panose="020F0502020204030204" pitchFamily="34" charset="0"/>
              </a:rPr>
              <a:t>Legislative</a:t>
            </a:r>
            <a:r>
              <a:rPr lang="tr-TR" altLang="tr-TR" sz="3200" dirty="0">
                <a:latin typeface="Calibri" panose="020F0502020204030204" pitchFamily="34" charset="0"/>
                <a:cs typeface="Calibri" panose="020F0502020204030204" pitchFamily="34" charset="0"/>
              </a:rPr>
              <a:t> Framework – </a:t>
            </a:r>
            <a:r>
              <a:rPr lang="tr-TR" altLang="tr-TR" sz="3200" dirty="0" smtClean="0">
                <a:latin typeface="Calibri" panose="020F0502020204030204" pitchFamily="34" charset="0"/>
                <a:cs typeface="Calibri" panose="020F0502020204030204" pitchFamily="34" charset="0"/>
              </a:rPr>
              <a:t>II </a:t>
            </a:r>
            <a:r>
              <a:rPr lang="tr-TR" altLang="tr-TR" sz="3200" dirty="0">
                <a:latin typeface="Calibri" panose="020F0502020204030204" pitchFamily="34" charset="0"/>
                <a:cs typeface="Calibri" panose="020F0502020204030204" pitchFamily="34" charset="0"/>
              </a:rPr>
              <a:t>: </a:t>
            </a:r>
            <a:r>
              <a:rPr lang="tr-TR" altLang="tr-TR" sz="3200" dirty="0" smtClean="0">
                <a:latin typeface="Calibri" panose="020F0502020204030204" pitchFamily="34" charset="0"/>
                <a:cs typeface="Calibri" panose="020F0502020204030204" pitchFamily="34" charset="0"/>
              </a:rPr>
              <a:t>CB </a:t>
            </a:r>
            <a:r>
              <a:rPr lang="tr-TR" altLang="tr-TR" sz="3200" dirty="0" err="1" smtClean="0">
                <a:latin typeface="Calibri" panose="020F0502020204030204" pitchFamily="34" charset="0"/>
                <a:cs typeface="Calibri" panose="020F0502020204030204" pitchFamily="34" charset="0"/>
              </a:rPr>
              <a:t>Governance</a:t>
            </a:r>
            <a:r>
              <a:rPr lang="tr-TR" altLang="tr-TR" sz="3200" dirty="0" smtClean="0">
                <a:latin typeface="Calibri" panose="020F0502020204030204" pitchFamily="34" charset="0"/>
                <a:cs typeface="Calibri" panose="020F0502020204030204" pitchFamily="34" charset="0"/>
              </a:rPr>
              <a:t> &amp; </a:t>
            </a:r>
            <a:r>
              <a:rPr lang="tr-TR" altLang="tr-TR" sz="3200" dirty="0" err="1" smtClean="0">
                <a:latin typeface="Calibri" panose="020F0502020204030204" pitchFamily="34" charset="0"/>
                <a:cs typeface="Calibri" panose="020F0502020204030204" pitchFamily="34" charset="0"/>
              </a:rPr>
              <a:t>Relationship</a:t>
            </a:r>
            <a:r>
              <a:rPr lang="tr-TR" altLang="tr-TR" sz="3200" dirty="0" smtClean="0">
                <a:latin typeface="Calibri" panose="020F0502020204030204" pitchFamily="34" charset="0"/>
                <a:cs typeface="Calibri" panose="020F0502020204030204" pitchFamily="34" charset="0"/>
              </a:rPr>
              <a:t> </a:t>
            </a:r>
            <a:r>
              <a:rPr lang="tr-TR" altLang="tr-TR" sz="3200" dirty="0" err="1" smtClean="0">
                <a:latin typeface="Calibri" panose="020F0502020204030204" pitchFamily="34" charset="0"/>
                <a:cs typeface="Calibri" panose="020F0502020204030204" pitchFamily="34" charset="0"/>
              </a:rPr>
              <a:t>Between</a:t>
            </a:r>
            <a:r>
              <a:rPr lang="tr-TR" altLang="tr-TR" sz="3200" dirty="0" smtClean="0">
                <a:latin typeface="Calibri" panose="020F0502020204030204" pitchFamily="34" charset="0"/>
                <a:cs typeface="Calibri" panose="020F0502020204030204" pitchFamily="34" charset="0"/>
              </a:rPr>
              <a:t> </a:t>
            </a:r>
            <a:r>
              <a:rPr lang="tr-TR" altLang="tr-TR" sz="3200" dirty="0" err="1" smtClean="0">
                <a:latin typeface="Calibri" panose="020F0502020204030204" pitchFamily="34" charset="0"/>
                <a:cs typeface="Calibri" panose="020F0502020204030204" pitchFamily="34" charset="0"/>
              </a:rPr>
              <a:t>Treasury</a:t>
            </a:r>
            <a:r>
              <a:rPr lang="tr-TR" altLang="tr-TR" sz="3200" dirty="0" smtClean="0">
                <a:latin typeface="Calibri" panose="020F0502020204030204" pitchFamily="34" charset="0"/>
                <a:cs typeface="Calibri" panose="020F0502020204030204" pitchFamily="34" charset="0"/>
              </a:rPr>
              <a:t> </a:t>
            </a:r>
            <a:r>
              <a:rPr lang="tr-TR" altLang="tr-TR" sz="3200" dirty="0" err="1" smtClean="0">
                <a:latin typeface="Calibri" panose="020F0502020204030204" pitchFamily="34" charset="0"/>
                <a:cs typeface="Calibri" panose="020F0502020204030204" pitchFamily="34" charset="0"/>
              </a:rPr>
              <a:t>and</a:t>
            </a:r>
            <a:r>
              <a:rPr lang="tr-TR" altLang="tr-TR" sz="3200" dirty="0" smtClean="0">
                <a:latin typeface="Calibri" panose="020F0502020204030204" pitchFamily="34" charset="0"/>
                <a:cs typeface="Calibri" panose="020F0502020204030204" pitchFamily="34" charset="0"/>
              </a:rPr>
              <a:t> CB</a:t>
            </a:r>
            <a:endParaRPr lang="en-US" altLang="tr-TR" sz="3200" dirty="0">
              <a:latin typeface="Calibri" panose="020F0502020204030204" pitchFamily="34" charset="0"/>
              <a:cs typeface="Calibri" panose="020F0502020204030204" pitchFamily="34" charset="0"/>
            </a:endParaRPr>
          </a:p>
        </p:txBody>
      </p:sp>
      <p:grpSp>
        <p:nvGrpSpPr>
          <p:cNvPr id="2" name="Group 1"/>
          <p:cNvGrpSpPr/>
          <p:nvPr/>
        </p:nvGrpSpPr>
        <p:grpSpPr>
          <a:xfrm>
            <a:off x="973138" y="1556792"/>
            <a:ext cx="7631310" cy="4906766"/>
            <a:chOff x="973138" y="2317750"/>
            <a:chExt cx="7159625" cy="3644812"/>
          </a:xfrm>
        </p:grpSpPr>
        <p:sp>
          <p:nvSpPr>
            <p:cNvPr id="58371" name="AutoShape 3"/>
            <p:cNvSpPr>
              <a:spLocks noChangeArrowheads="1"/>
            </p:cNvSpPr>
            <p:nvPr/>
          </p:nvSpPr>
          <p:spPr bwMode="gray">
            <a:xfrm>
              <a:off x="5283200" y="2881313"/>
              <a:ext cx="2849563" cy="2752725"/>
            </a:xfrm>
            <a:prstGeom prst="roundRect">
              <a:avLst>
                <a:gd name="adj" fmla="val 8014"/>
              </a:avLst>
            </a:prstGeom>
            <a:solidFill>
              <a:srgbClr val="FFFFFF"/>
            </a:solidFill>
            <a:ln w="28575">
              <a:solidFill>
                <a:schemeClr val="accent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8372" name="AutoShape 4"/>
            <p:cNvSpPr>
              <a:spLocks noChangeArrowheads="1"/>
            </p:cNvSpPr>
            <p:nvPr/>
          </p:nvSpPr>
          <p:spPr bwMode="gray">
            <a:xfrm>
              <a:off x="5346700" y="2946400"/>
              <a:ext cx="2703513" cy="2611438"/>
            </a:xfrm>
            <a:prstGeom prst="roundRect">
              <a:avLst>
                <a:gd name="adj" fmla="val 7912"/>
              </a:avLst>
            </a:prstGeom>
            <a:noFill/>
            <a:ln>
              <a:noFill/>
            </a:ln>
            <a:effectLst/>
            <a:extLst>
              <a:ext uri="{909E8E84-426E-40DD-AFC4-6F175D3DCCD1}">
                <a14:hiddenFill xmlns="" xmlns:a14="http://schemas.microsoft.com/office/drawing/2010/main">
                  <a:gradFill rotWithShape="1">
                    <a:gsLst>
                      <a:gs pos="0">
                        <a:schemeClr val="accent1">
                          <a:gamma/>
                          <a:tint val="38039"/>
                          <a:invGamma/>
                        </a:schemeClr>
                      </a:gs>
                      <a:gs pos="100000">
                        <a:schemeClr val="accent1">
                          <a:alpha val="50000"/>
                        </a:schemeClr>
                      </a:gs>
                    </a:gsLst>
                    <a:lin ang="5400000" scaled="1"/>
                  </a:grad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nvGrpSpPr>
            <p:cNvPr id="58373" name="Group 5"/>
            <p:cNvGrpSpPr>
              <a:grpSpLocks/>
            </p:cNvGrpSpPr>
            <p:nvPr/>
          </p:nvGrpSpPr>
          <p:grpSpPr bwMode="auto">
            <a:xfrm>
              <a:off x="973138" y="2317750"/>
              <a:ext cx="2857500" cy="466725"/>
              <a:chOff x="752" y="1413"/>
              <a:chExt cx="1321" cy="294"/>
            </a:xfrm>
          </p:grpSpPr>
          <p:sp>
            <p:nvSpPr>
              <p:cNvPr id="58374" name="AutoShape 6"/>
              <p:cNvSpPr>
                <a:spLocks noChangeArrowheads="1"/>
              </p:cNvSpPr>
              <p:nvPr/>
            </p:nvSpPr>
            <p:spPr bwMode="gray">
              <a:xfrm>
                <a:off x="752" y="1413"/>
                <a:ext cx="1321" cy="294"/>
              </a:xfrm>
              <a:prstGeom prst="roundRect">
                <a:avLst>
                  <a:gd name="adj" fmla="val 50000"/>
                </a:avLst>
              </a:prstGeom>
              <a:gradFill rotWithShape="1">
                <a:gsLst>
                  <a:gs pos="0">
                    <a:schemeClr val="accent2">
                      <a:gamma/>
                      <a:shade val="79216"/>
                      <a:invGamma/>
                    </a:schemeClr>
                  </a:gs>
                  <a:gs pos="50000">
                    <a:schemeClr val="accent2"/>
                  </a:gs>
                  <a:gs pos="100000">
                    <a:schemeClr val="accent2">
                      <a:gamma/>
                      <a:shade val="79216"/>
                      <a:invGamma/>
                    </a:schemeClr>
                  </a:gs>
                </a:gsLst>
                <a:lin ang="0" scaled="1"/>
              </a:gradFill>
              <a:ln>
                <a:noFill/>
              </a:ln>
              <a:effectLst>
                <a:outerShdw dist="53882" dir="2700000" algn="ctr" rotWithShape="0">
                  <a:srgbClr val="292929">
                    <a:alpha val="50000"/>
                  </a:srgbClr>
                </a:outerShdw>
              </a:effectLst>
              <a:extLst>
                <a:ext uri="{91240B29-F687-4F45-9708-019B960494DF}">
                  <a14:hiddenLine xmlns="" xmlns:a14="http://schemas.microsoft.com/office/drawing/2010/main" w="12700">
                    <a:solidFill>
                      <a:srgbClr val="659A1E"/>
                    </a:solidFill>
                    <a:round/>
                    <a:headEnd/>
                    <a:tailEnd/>
                  </a14:hiddenLine>
                </a:ext>
              </a:extLst>
            </p:spPr>
            <p:txBody>
              <a:bodyPr wrap="none" anchor="ctr"/>
              <a:lstStyle/>
              <a:p>
                <a:endParaRPr lang="tr-TR"/>
              </a:p>
            </p:txBody>
          </p:sp>
          <p:sp>
            <p:nvSpPr>
              <p:cNvPr id="58375" name="AutoShape 7"/>
              <p:cNvSpPr>
                <a:spLocks noChangeArrowheads="1"/>
              </p:cNvSpPr>
              <p:nvPr/>
            </p:nvSpPr>
            <p:spPr bwMode="gray">
              <a:xfrm flipH="1">
                <a:off x="2007" y="1457"/>
                <a:ext cx="59" cy="204"/>
              </a:xfrm>
              <a:prstGeom prst="moon">
                <a:avLst>
                  <a:gd name="adj" fmla="val 22032"/>
                </a:avLst>
              </a:prstGeom>
              <a:gradFill rotWithShape="1">
                <a:gsLst>
                  <a:gs pos="0">
                    <a:srgbClr val="FFFFFF">
                      <a:gamma/>
                      <a:shade val="46275"/>
                      <a:invGamma/>
                      <a:alpha val="0"/>
                    </a:srgbClr>
                  </a:gs>
                  <a:gs pos="50000">
                    <a:srgbClr val="FFFFFF">
                      <a:alpha val="84000"/>
                    </a:srgbClr>
                  </a:gs>
                  <a:gs pos="100000">
                    <a:srgbClr val="FFFFFF">
                      <a:gamma/>
                      <a:shade val="46275"/>
                      <a:invGamma/>
                      <a:alpha val="0"/>
                    </a:srgbClr>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8376" name="AutoShape 8"/>
              <p:cNvSpPr>
                <a:spLocks noChangeArrowheads="1"/>
              </p:cNvSpPr>
              <p:nvPr/>
            </p:nvSpPr>
            <p:spPr bwMode="gray">
              <a:xfrm>
                <a:off x="766" y="1457"/>
                <a:ext cx="59" cy="204"/>
              </a:xfrm>
              <a:prstGeom prst="moon">
                <a:avLst>
                  <a:gd name="adj" fmla="val 22032"/>
                </a:avLst>
              </a:prstGeom>
              <a:gradFill rotWithShape="1">
                <a:gsLst>
                  <a:gs pos="0">
                    <a:srgbClr val="FFFFFF">
                      <a:gamma/>
                      <a:shade val="46275"/>
                      <a:invGamma/>
                      <a:alpha val="0"/>
                    </a:srgbClr>
                  </a:gs>
                  <a:gs pos="50000">
                    <a:srgbClr val="FFFFFF">
                      <a:alpha val="84000"/>
                    </a:srgbClr>
                  </a:gs>
                  <a:gs pos="100000">
                    <a:srgbClr val="FFFFFF">
                      <a:gamma/>
                      <a:shade val="46275"/>
                      <a:invGamma/>
                      <a:alpha val="0"/>
                    </a:srgbClr>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58377" name="Group 9"/>
            <p:cNvGrpSpPr>
              <a:grpSpLocks/>
            </p:cNvGrpSpPr>
            <p:nvPr/>
          </p:nvGrpSpPr>
          <p:grpSpPr bwMode="auto">
            <a:xfrm>
              <a:off x="5257800" y="2317750"/>
              <a:ext cx="2857500" cy="466725"/>
              <a:chOff x="3623" y="1413"/>
              <a:chExt cx="1321" cy="294"/>
            </a:xfrm>
          </p:grpSpPr>
          <p:sp>
            <p:nvSpPr>
              <p:cNvPr id="58378" name="AutoShape 10"/>
              <p:cNvSpPr>
                <a:spLocks noChangeArrowheads="1"/>
              </p:cNvSpPr>
              <p:nvPr/>
            </p:nvSpPr>
            <p:spPr bwMode="gray">
              <a:xfrm>
                <a:off x="3623" y="1413"/>
                <a:ext cx="1321" cy="294"/>
              </a:xfrm>
              <a:prstGeom prst="roundRect">
                <a:avLst>
                  <a:gd name="adj" fmla="val 50000"/>
                </a:avLst>
              </a:prstGeom>
              <a:gradFill rotWithShape="1">
                <a:gsLst>
                  <a:gs pos="0">
                    <a:schemeClr val="accent1">
                      <a:gamma/>
                      <a:shade val="89020"/>
                      <a:invGamma/>
                    </a:schemeClr>
                  </a:gs>
                  <a:gs pos="50000">
                    <a:schemeClr val="accent1"/>
                  </a:gs>
                  <a:gs pos="100000">
                    <a:schemeClr val="accent1">
                      <a:gamma/>
                      <a:shade val="89020"/>
                      <a:invGamma/>
                    </a:schemeClr>
                  </a:gs>
                </a:gsLst>
                <a:lin ang="0" scaled="1"/>
              </a:gradFill>
              <a:ln w="12700">
                <a:solidFill>
                  <a:schemeClr val="accent1"/>
                </a:solidFill>
                <a:round/>
                <a:headEnd/>
                <a:tailEnd/>
              </a:ln>
              <a:effectLst>
                <a:outerShdw dist="53882" dir="2700000" algn="ctr" rotWithShape="0">
                  <a:srgbClr val="292929">
                    <a:alpha val="50000"/>
                  </a:srgbClr>
                </a:outerShdw>
              </a:effectLst>
            </p:spPr>
            <p:txBody>
              <a:bodyPr wrap="none" anchor="ctr"/>
              <a:lstStyle/>
              <a:p>
                <a:endParaRPr lang="tr-TR"/>
              </a:p>
            </p:txBody>
          </p:sp>
          <p:sp>
            <p:nvSpPr>
              <p:cNvPr id="58379" name="AutoShape 11"/>
              <p:cNvSpPr>
                <a:spLocks noChangeArrowheads="1"/>
              </p:cNvSpPr>
              <p:nvPr/>
            </p:nvSpPr>
            <p:spPr bwMode="gray">
              <a:xfrm flipH="1">
                <a:off x="4878" y="1457"/>
                <a:ext cx="59" cy="204"/>
              </a:xfrm>
              <a:prstGeom prst="moon">
                <a:avLst>
                  <a:gd name="adj" fmla="val 22032"/>
                </a:avLst>
              </a:prstGeom>
              <a:gradFill rotWithShape="1">
                <a:gsLst>
                  <a:gs pos="0">
                    <a:srgbClr val="FFFFFF">
                      <a:gamma/>
                      <a:shade val="46275"/>
                      <a:invGamma/>
                      <a:alpha val="0"/>
                    </a:srgbClr>
                  </a:gs>
                  <a:gs pos="50000">
                    <a:srgbClr val="FFFFFF">
                      <a:alpha val="84000"/>
                    </a:srgbClr>
                  </a:gs>
                  <a:gs pos="100000">
                    <a:srgbClr val="FFFFFF">
                      <a:gamma/>
                      <a:shade val="46275"/>
                      <a:invGamma/>
                      <a:alpha val="0"/>
                    </a:srgbClr>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8380" name="AutoShape 12"/>
              <p:cNvSpPr>
                <a:spLocks noChangeArrowheads="1"/>
              </p:cNvSpPr>
              <p:nvPr/>
            </p:nvSpPr>
            <p:spPr bwMode="gray">
              <a:xfrm>
                <a:off x="3637" y="1457"/>
                <a:ext cx="59" cy="204"/>
              </a:xfrm>
              <a:prstGeom prst="moon">
                <a:avLst>
                  <a:gd name="adj" fmla="val 22032"/>
                </a:avLst>
              </a:prstGeom>
              <a:gradFill rotWithShape="1">
                <a:gsLst>
                  <a:gs pos="0">
                    <a:srgbClr val="FFFFFF">
                      <a:gamma/>
                      <a:shade val="46275"/>
                      <a:invGamma/>
                      <a:alpha val="0"/>
                    </a:srgbClr>
                  </a:gs>
                  <a:gs pos="50000">
                    <a:srgbClr val="FFFFFF">
                      <a:alpha val="84000"/>
                    </a:srgbClr>
                  </a:gs>
                  <a:gs pos="100000">
                    <a:srgbClr val="FFFFFF">
                      <a:gamma/>
                      <a:shade val="46275"/>
                      <a:invGamma/>
                      <a:alpha val="0"/>
                    </a:srgbClr>
                  </a:gs>
                </a:gsLst>
                <a:lin ang="54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sp>
          <p:nvSpPr>
            <p:cNvPr id="58381" name="AutoShape 13"/>
            <p:cNvSpPr>
              <a:spLocks noChangeArrowheads="1"/>
            </p:cNvSpPr>
            <p:nvPr/>
          </p:nvSpPr>
          <p:spPr bwMode="gray">
            <a:xfrm>
              <a:off x="973138" y="2881313"/>
              <a:ext cx="2849562" cy="2713037"/>
            </a:xfrm>
            <a:prstGeom prst="roundRect">
              <a:avLst>
                <a:gd name="adj" fmla="val 8014"/>
              </a:avLst>
            </a:prstGeom>
            <a:solidFill>
              <a:srgbClr val="F8F8F8"/>
            </a:solidFill>
            <a:ln w="9525">
              <a:solidFill>
                <a:schemeClr val="accent2"/>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8382" name="Text Box 18"/>
            <p:cNvSpPr txBox="1">
              <a:spLocks noChangeArrowheads="1"/>
            </p:cNvSpPr>
            <p:nvPr/>
          </p:nvSpPr>
          <p:spPr bwMode="white">
            <a:xfrm>
              <a:off x="1239838" y="2330450"/>
              <a:ext cx="2238375"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tr-TR" altLang="tr-TR" b="1" i="0" dirty="0" smtClean="0">
                  <a:solidFill>
                    <a:srgbClr val="F8F8F8"/>
                  </a:solidFill>
                  <a:cs typeface="Arial" charset="0"/>
                </a:rPr>
                <a:t>Role of </a:t>
              </a:r>
              <a:r>
                <a:rPr lang="tr-TR" altLang="tr-TR" b="1" i="0" dirty="0" err="1" smtClean="0">
                  <a:solidFill>
                    <a:srgbClr val="F8F8F8"/>
                  </a:solidFill>
                  <a:cs typeface="Arial" charset="0"/>
                </a:rPr>
                <a:t>Treasury</a:t>
              </a:r>
              <a:endParaRPr lang="en-US" altLang="tr-TR" b="1" i="0" dirty="0">
                <a:solidFill>
                  <a:srgbClr val="F8F8F8"/>
                </a:solidFill>
                <a:cs typeface="Arial" charset="0"/>
              </a:endParaRPr>
            </a:p>
          </p:txBody>
        </p:sp>
        <p:sp>
          <p:nvSpPr>
            <p:cNvPr id="58383" name="Text Box 18"/>
            <p:cNvSpPr txBox="1">
              <a:spLocks noChangeArrowheads="1"/>
            </p:cNvSpPr>
            <p:nvPr/>
          </p:nvSpPr>
          <p:spPr bwMode="white">
            <a:xfrm>
              <a:off x="5578475" y="2330450"/>
              <a:ext cx="2238375"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tr-TR" altLang="tr-TR" b="1" i="0" dirty="0" smtClean="0">
                  <a:solidFill>
                    <a:srgbClr val="F8F8F8"/>
                  </a:solidFill>
                  <a:cs typeface="Arial" charset="0"/>
                </a:rPr>
                <a:t>Role of CB</a:t>
              </a:r>
              <a:endParaRPr lang="en-US" altLang="tr-TR" b="1" i="0" dirty="0">
                <a:solidFill>
                  <a:srgbClr val="F8F8F8"/>
                </a:solidFill>
                <a:cs typeface="Arial" charset="0"/>
              </a:endParaRPr>
            </a:p>
          </p:txBody>
        </p:sp>
        <p:sp>
          <p:nvSpPr>
            <p:cNvPr id="58384" name="AutoShape 16"/>
            <p:cNvSpPr>
              <a:spLocks noChangeArrowheads="1"/>
            </p:cNvSpPr>
            <p:nvPr/>
          </p:nvSpPr>
          <p:spPr bwMode="blackGray">
            <a:xfrm rot="-10793605" flipH="1" flipV="1">
              <a:off x="3905250" y="3425825"/>
              <a:ext cx="1293813" cy="755650"/>
            </a:xfrm>
            <a:prstGeom prst="rightArrow">
              <a:avLst>
                <a:gd name="adj1" fmla="val 46509"/>
                <a:gd name="adj2" fmla="val 37621"/>
              </a:avLst>
            </a:prstGeom>
            <a:gradFill rotWithShape="1">
              <a:gsLst>
                <a:gs pos="0">
                  <a:schemeClr val="accent2">
                    <a:gamma/>
                    <a:tint val="0"/>
                    <a:invGamma/>
                    <a:alpha val="0"/>
                  </a:schemeClr>
                </a:gs>
                <a:gs pos="100000">
                  <a:schemeClr val="accent2"/>
                </a:gs>
              </a:gsLst>
              <a:lin ang="0" scaled="1"/>
            </a:gradFill>
            <a:ln>
              <a:noFill/>
            </a:ln>
            <a:effectLst/>
            <a:extLs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8387" name="Text Box 19"/>
            <p:cNvSpPr txBox="1">
              <a:spLocks noChangeArrowheads="1"/>
            </p:cNvSpPr>
            <p:nvPr/>
          </p:nvSpPr>
          <p:spPr bwMode="gray">
            <a:xfrm>
              <a:off x="5414262" y="3054427"/>
              <a:ext cx="2635951" cy="377224"/>
            </a:xfrm>
            <a:prstGeom prst="rect">
              <a:avLst/>
            </a:prstGeom>
            <a:noFill/>
            <a:ln>
              <a:noFill/>
            </a:ln>
            <a:effectLst/>
            <a:extLst>
              <a:ext uri="{909E8E84-426E-40DD-AFC4-6F175D3DCCD1}">
                <a14:hiddenFill xmlns=""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nSpc>
                  <a:spcPct val="90000"/>
                </a:lnSpc>
                <a:buFont typeface="Wingdings" pitchFamily="2" charset="2"/>
                <a:buChar char="§"/>
                <a:defRPr sz="1100" b="1">
                  <a:cs typeface="Arial" charset="0"/>
                </a:defRPr>
              </a:lvl1pPr>
            </a:lstStyle>
            <a:p>
              <a:r>
                <a:rPr lang="tr-TR" sz="1000" dirty="0" err="1"/>
                <a:t>The</a:t>
              </a:r>
              <a:r>
                <a:rPr lang="tr-TR" sz="1000" dirty="0"/>
                <a:t> Central Bank </a:t>
              </a:r>
              <a:r>
                <a:rPr lang="tr-TR" sz="1000" dirty="0" err="1"/>
                <a:t>shall</a:t>
              </a:r>
              <a:r>
                <a:rPr lang="tr-TR" sz="1000" dirty="0"/>
                <a:t> be </a:t>
              </a:r>
              <a:r>
                <a:rPr lang="tr-TR" sz="1000" dirty="0" err="1"/>
                <a:t>the</a:t>
              </a:r>
              <a:r>
                <a:rPr lang="tr-TR" sz="1000" dirty="0"/>
                <a:t> </a:t>
              </a:r>
              <a:r>
                <a:rPr lang="tr-TR" sz="1000" dirty="0" err="1"/>
                <a:t>financial</a:t>
              </a:r>
              <a:r>
                <a:rPr lang="tr-TR" sz="1000" dirty="0"/>
                <a:t> </a:t>
              </a:r>
              <a:r>
                <a:rPr lang="tr-TR" sz="1000" dirty="0" err="1"/>
                <a:t>and</a:t>
              </a:r>
              <a:r>
                <a:rPr lang="tr-TR" sz="1000" dirty="0"/>
                <a:t> </a:t>
              </a:r>
              <a:r>
                <a:rPr lang="tr-TR" sz="1000" dirty="0" err="1"/>
                <a:t>economic</a:t>
              </a:r>
              <a:r>
                <a:rPr lang="tr-TR" sz="1000" dirty="0"/>
                <a:t> </a:t>
              </a:r>
              <a:r>
                <a:rPr lang="tr-TR" sz="1000" dirty="0" err="1"/>
                <a:t>advisor</a:t>
              </a:r>
              <a:r>
                <a:rPr lang="tr-TR" sz="1000" dirty="0"/>
                <a:t>, </a:t>
              </a:r>
              <a:r>
                <a:rPr lang="tr-TR" sz="1000" dirty="0" err="1"/>
                <a:t>the</a:t>
              </a:r>
              <a:r>
                <a:rPr lang="tr-TR" sz="1000" dirty="0"/>
                <a:t> </a:t>
              </a:r>
              <a:r>
                <a:rPr lang="tr-TR" sz="1000" dirty="0" err="1"/>
                <a:t>fiscal</a:t>
              </a:r>
              <a:r>
                <a:rPr lang="tr-TR" sz="1000" dirty="0"/>
                <a:t> </a:t>
              </a:r>
              <a:r>
                <a:rPr lang="tr-TR" sz="1000" dirty="0" err="1"/>
                <a:t>agent</a:t>
              </a:r>
              <a:r>
                <a:rPr lang="tr-TR" sz="1000" dirty="0"/>
                <a:t> </a:t>
              </a:r>
              <a:r>
                <a:rPr lang="tr-TR" sz="1000" dirty="0" err="1"/>
                <a:t>and</a:t>
              </a:r>
              <a:r>
                <a:rPr lang="tr-TR" sz="1000" dirty="0"/>
                <a:t> </a:t>
              </a:r>
              <a:r>
                <a:rPr lang="tr-TR" sz="1000" dirty="0" err="1"/>
                <a:t>the</a:t>
              </a:r>
              <a:r>
                <a:rPr lang="tr-TR" sz="1000" dirty="0"/>
                <a:t> </a:t>
              </a:r>
              <a:r>
                <a:rPr lang="tr-TR" sz="1000" dirty="0" err="1"/>
                <a:t>treasurer</a:t>
              </a:r>
              <a:r>
                <a:rPr lang="tr-TR" sz="1000" dirty="0"/>
                <a:t> of </a:t>
              </a:r>
              <a:r>
                <a:rPr lang="tr-TR" sz="1000" dirty="0" err="1"/>
                <a:t>the</a:t>
              </a:r>
              <a:r>
                <a:rPr lang="tr-TR" sz="1000" dirty="0"/>
                <a:t> </a:t>
              </a:r>
              <a:r>
                <a:rPr lang="tr-TR" sz="1000" dirty="0" err="1"/>
                <a:t>government</a:t>
              </a:r>
              <a:r>
                <a:rPr lang="tr-TR" sz="1000" dirty="0"/>
                <a:t> (Art 4).</a:t>
              </a:r>
            </a:p>
          </p:txBody>
        </p:sp>
        <p:sp>
          <p:nvSpPr>
            <p:cNvPr id="58399" name="Rectangle 31"/>
            <p:cNvSpPr>
              <a:spLocks noChangeArrowheads="1"/>
            </p:cNvSpPr>
            <p:nvPr/>
          </p:nvSpPr>
          <p:spPr bwMode="gray">
            <a:xfrm>
              <a:off x="1125538" y="2976534"/>
              <a:ext cx="2689958" cy="549381"/>
            </a:xfrm>
            <a:prstGeom prst="rect">
              <a:avLst/>
            </a:prstGeom>
            <a:noFill/>
            <a:ln>
              <a:noFill/>
            </a:ln>
            <a:effectLst/>
            <a:extLst>
              <a:ext uri="{909E8E84-426E-40DD-AFC4-6F175D3DCCD1}">
                <a14:hiddenFill xmlns=""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buFont typeface="Wingdings" pitchFamily="2" charset="2"/>
                <a:buChar char="§"/>
              </a:pPr>
              <a:r>
                <a:rPr lang="en-US" altLang="tr-TR" sz="1100" b="1" dirty="0">
                  <a:cs typeface="Arial" charset="0"/>
                </a:rPr>
                <a:t> At least 51 percent of the Central Bank’s A class shares shall belong solely to the Treasury (Art 8).</a:t>
              </a:r>
            </a:p>
          </p:txBody>
        </p:sp>
        <p:sp>
          <p:nvSpPr>
            <p:cNvPr id="58400" name="Rectangle 32"/>
            <p:cNvSpPr>
              <a:spLocks noChangeArrowheads="1"/>
            </p:cNvSpPr>
            <p:nvPr/>
          </p:nvSpPr>
          <p:spPr bwMode="gray">
            <a:xfrm>
              <a:off x="1081088" y="3604004"/>
              <a:ext cx="2592289" cy="854080"/>
            </a:xfrm>
            <a:prstGeom prst="rect">
              <a:avLst/>
            </a:prstGeom>
            <a:noFill/>
            <a:ln>
              <a:noFill/>
            </a:ln>
            <a:effectLst/>
            <a:extLst>
              <a:ext uri="{909E8E84-426E-40DD-AFC4-6F175D3DCCD1}">
                <a14:hiddenFill xmlns=""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buFont typeface="Wingdings" pitchFamily="2" charset="2"/>
                <a:buChar char="§"/>
              </a:pPr>
              <a:r>
                <a:rPr lang="en-US" altLang="tr-TR" sz="1100" b="1" dirty="0">
                  <a:cs typeface="Arial" charset="0"/>
                </a:rPr>
                <a:t> </a:t>
              </a:r>
              <a:r>
                <a:rPr lang="tr-TR" sz="1100" b="1" dirty="0" err="1">
                  <a:cs typeface="Arial" charset="0"/>
                </a:rPr>
                <a:t>Preference</a:t>
              </a:r>
              <a:r>
                <a:rPr lang="tr-TR" sz="1100" b="1" dirty="0">
                  <a:cs typeface="Arial" charset="0"/>
                </a:rPr>
                <a:t> of </a:t>
              </a:r>
              <a:r>
                <a:rPr lang="tr-TR" sz="1100" b="1" dirty="0" err="1">
                  <a:cs typeface="Arial" charset="0"/>
                </a:rPr>
                <a:t>Treasury</a:t>
              </a:r>
              <a:r>
                <a:rPr lang="tr-TR" sz="1100" b="1" dirty="0">
                  <a:cs typeface="Arial" charset="0"/>
                </a:rPr>
                <a:t> is an </a:t>
              </a:r>
              <a:r>
                <a:rPr lang="tr-TR" sz="1100" b="1" dirty="0" err="1">
                  <a:cs typeface="Arial" charset="0"/>
                </a:rPr>
                <a:t>important</a:t>
              </a:r>
              <a:r>
                <a:rPr lang="tr-TR" sz="1100" b="1" dirty="0">
                  <a:cs typeface="Arial" charset="0"/>
                </a:rPr>
                <a:t> </a:t>
              </a:r>
              <a:r>
                <a:rPr lang="tr-TR" sz="1100" b="1" dirty="0" err="1">
                  <a:cs typeface="Arial" charset="0"/>
                </a:rPr>
                <a:t>factor</a:t>
              </a:r>
              <a:r>
                <a:rPr lang="tr-TR" sz="1100" b="1" dirty="0">
                  <a:cs typeface="Arial" charset="0"/>
                </a:rPr>
                <a:t> in </a:t>
              </a:r>
              <a:r>
                <a:rPr lang="tr-TR" sz="1100" b="1" dirty="0" err="1">
                  <a:cs typeface="Arial" charset="0"/>
                </a:rPr>
                <a:t>the</a:t>
              </a:r>
              <a:r>
                <a:rPr lang="tr-TR" sz="1100" b="1" dirty="0">
                  <a:cs typeface="Arial" charset="0"/>
                </a:rPr>
                <a:t> </a:t>
              </a:r>
              <a:r>
                <a:rPr lang="tr-TR" sz="1100" b="1" dirty="0" err="1">
                  <a:cs typeface="Arial" charset="0"/>
                </a:rPr>
                <a:t>domination</a:t>
              </a:r>
              <a:r>
                <a:rPr lang="tr-TR" sz="1100" b="1" dirty="0">
                  <a:cs typeface="Arial" charset="0"/>
                </a:rPr>
                <a:t> of </a:t>
              </a:r>
              <a:r>
                <a:rPr lang="tr-TR" sz="1100" b="1" dirty="0" err="1">
                  <a:cs typeface="Arial" charset="0"/>
                </a:rPr>
                <a:t>the</a:t>
              </a:r>
              <a:r>
                <a:rPr lang="tr-TR" sz="1100" b="1" dirty="0">
                  <a:cs typeface="Arial" charset="0"/>
                </a:rPr>
                <a:t> CBRT Board </a:t>
              </a:r>
              <a:r>
                <a:rPr lang="tr-TR" sz="1100" b="1" dirty="0" err="1">
                  <a:cs typeface="Arial" charset="0"/>
                </a:rPr>
                <a:t>which</a:t>
              </a:r>
              <a:r>
                <a:rPr lang="tr-TR" sz="1100" b="1" dirty="0">
                  <a:cs typeface="Arial" charset="0"/>
                </a:rPr>
                <a:t> is </a:t>
              </a:r>
              <a:r>
                <a:rPr lang="tr-TR" sz="1100" b="1" dirty="0" err="1">
                  <a:cs typeface="Arial" charset="0"/>
                </a:rPr>
                <a:t>selected</a:t>
              </a:r>
              <a:r>
                <a:rPr lang="tr-TR" sz="1100" b="1" dirty="0">
                  <a:cs typeface="Arial" charset="0"/>
                </a:rPr>
                <a:t> </a:t>
              </a:r>
              <a:r>
                <a:rPr lang="tr-TR" sz="1100" b="1" dirty="0" err="1">
                  <a:cs typeface="Arial" charset="0"/>
                </a:rPr>
                <a:t>by</a:t>
              </a:r>
              <a:r>
                <a:rPr lang="tr-TR" sz="1100" b="1" dirty="0">
                  <a:cs typeface="Arial" charset="0"/>
                </a:rPr>
                <a:t> </a:t>
              </a:r>
              <a:r>
                <a:rPr lang="tr-TR" sz="1100" b="1" dirty="0" err="1">
                  <a:cs typeface="Arial" charset="0"/>
                </a:rPr>
                <a:t>the</a:t>
              </a:r>
              <a:r>
                <a:rPr lang="tr-TR" sz="1100" b="1" dirty="0">
                  <a:cs typeface="Arial" charset="0"/>
                </a:rPr>
                <a:t> General Assembly.</a:t>
              </a:r>
            </a:p>
            <a:p>
              <a:pPr>
                <a:lnSpc>
                  <a:spcPct val="90000"/>
                </a:lnSpc>
                <a:buFont typeface="Wingdings" pitchFamily="2" charset="2"/>
                <a:buChar char="§"/>
              </a:pPr>
              <a:endParaRPr lang="en-US" altLang="tr-TR" sz="1100" b="1" dirty="0">
                <a:cs typeface="Arial" charset="0"/>
              </a:endParaRPr>
            </a:p>
          </p:txBody>
        </p:sp>
        <p:sp>
          <p:nvSpPr>
            <p:cNvPr id="58401" name="Rectangle 33"/>
            <p:cNvSpPr>
              <a:spLocks noChangeArrowheads="1"/>
            </p:cNvSpPr>
            <p:nvPr/>
          </p:nvSpPr>
          <p:spPr bwMode="gray">
            <a:xfrm>
              <a:off x="1239838" y="4455521"/>
              <a:ext cx="2433539" cy="854080"/>
            </a:xfrm>
            <a:prstGeom prst="rect">
              <a:avLst/>
            </a:prstGeom>
            <a:noFill/>
            <a:ln>
              <a:noFill/>
            </a:ln>
            <a:effectLst/>
            <a:extLst>
              <a:ext uri="{909E8E84-426E-40DD-AFC4-6F175D3DCCD1}">
                <a14:hiddenFill xmlns=""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buFont typeface="Wingdings" pitchFamily="2" charset="2"/>
                <a:buChar char="§"/>
              </a:pPr>
              <a:r>
                <a:rPr lang="en-US" altLang="tr-TR" sz="1100" b="1" dirty="0">
                  <a:cs typeface="Arial" charset="0"/>
                </a:rPr>
                <a:t>The Undersecretary of the Treasury or Deputy Undersecretary to be designated by him/her may participate to the meetings in a non-voting capacity </a:t>
              </a:r>
            </a:p>
          </p:txBody>
        </p:sp>
        <p:sp>
          <p:nvSpPr>
            <p:cNvPr id="58402" name="AutoShape 34"/>
            <p:cNvSpPr>
              <a:spLocks noChangeArrowheads="1"/>
            </p:cNvSpPr>
            <p:nvPr/>
          </p:nvSpPr>
          <p:spPr bwMode="blackGray">
            <a:xfrm rot="10793605" flipV="1">
              <a:off x="3873500" y="4032250"/>
              <a:ext cx="1296988" cy="755650"/>
            </a:xfrm>
            <a:prstGeom prst="rightArrow">
              <a:avLst>
                <a:gd name="adj1" fmla="val 46509"/>
                <a:gd name="adj2" fmla="val 37713"/>
              </a:avLst>
            </a:prstGeom>
            <a:gradFill rotWithShape="1">
              <a:gsLst>
                <a:gs pos="0">
                  <a:schemeClr val="accent1">
                    <a:gamma/>
                    <a:tint val="0"/>
                    <a:invGamma/>
                    <a:alpha val="0"/>
                  </a:schemeClr>
                </a:gs>
                <a:gs pos="100000">
                  <a:schemeClr val="accent1"/>
                </a:gs>
              </a:gsLst>
              <a:lin ang="0" scaled="1"/>
            </a:gradFill>
            <a:ln>
              <a:noFill/>
            </a:ln>
            <a:effectLst/>
            <a:extLs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dirty="0"/>
            </a:p>
          </p:txBody>
        </p:sp>
        <p:sp>
          <p:nvSpPr>
            <p:cNvPr id="38" name="Text Box 19"/>
            <p:cNvSpPr txBox="1">
              <a:spLocks noChangeArrowheads="1"/>
            </p:cNvSpPr>
            <p:nvPr/>
          </p:nvSpPr>
          <p:spPr bwMode="gray">
            <a:xfrm>
              <a:off x="5432777" y="3424873"/>
              <a:ext cx="2514600" cy="2537689"/>
            </a:xfrm>
            <a:prstGeom prst="rect">
              <a:avLst/>
            </a:prstGeom>
            <a:noFill/>
            <a:ln>
              <a:noFill/>
            </a:ln>
            <a:effectLst/>
            <a:extLst>
              <a:ext uri="{909E8E84-426E-40DD-AFC4-6F175D3DCCD1}">
                <a14:hiddenFill xmlns=""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nSpc>
                  <a:spcPct val="90000"/>
                </a:lnSpc>
                <a:buFont typeface="Wingdings" pitchFamily="2" charset="2"/>
                <a:buChar char="§"/>
                <a:defRPr sz="1100" b="1">
                  <a:cs typeface="Arial" charset="0"/>
                </a:defRPr>
              </a:lvl1pPr>
            </a:lstStyle>
            <a:p>
              <a:r>
                <a:rPr lang="tr-TR" sz="1000" dirty="0" err="1"/>
                <a:t>The</a:t>
              </a:r>
              <a:r>
                <a:rPr lang="tr-TR" sz="1000" dirty="0"/>
                <a:t> </a:t>
              </a:r>
              <a:r>
                <a:rPr lang="tr-TR" sz="1000" dirty="0" err="1"/>
                <a:t>procedures</a:t>
              </a:r>
              <a:r>
                <a:rPr lang="tr-TR" sz="1000" dirty="0"/>
                <a:t> </a:t>
              </a:r>
              <a:r>
                <a:rPr lang="tr-TR" sz="1000" dirty="0" err="1"/>
                <a:t>and</a:t>
              </a:r>
              <a:r>
                <a:rPr lang="tr-TR" sz="1000" dirty="0"/>
                <a:t> </a:t>
              </a:r>
              <a:r>
                <a:rPr lang="tr-TR" sz="1000" dirty="0" err="1"/>
                <a:t>principles</a:t>
              </a:r>
              <a:r>
                <a:rPr lang="tr-TR" sz="1000" dirty="0"/>
                <a:t> </a:t>
              </a:r>
              <a:r>
                <a:rPr lang="tr-TR" sz="1000" dirty="0" err="1"/>
                <a:t>regarding</a:t>
              </a:r>
              <a:r>
                <a:rPr lang="tr-TR" sz="1000" dirty="0"/>
                <a:t> </a:t>
              </a:r>
              <a:r>
                <a:rPr lang="tr-TR" sz="1000" dirty="0" err="1"/>
                <a:t>payment</a:t>
              </a:r>
              <a:r>
                <a:rPr lang="tr-TR" sz="1000" dirty="0"/>
                <a:t> of </a:t>
              </a:r>
              <a:r>
                <a:rPr lang="tr-TR" sz="1000" dirty="0" err="1"/>
                <a:t>interest</a:t>
              </a:r>
              <a:r>
                <a:rPr lang="tr-TR" sz="1000" dirty="0"/>
                <a:t> on </a:t>
              </a:r>
              <a:r>
                <a:rPr lang="tr-TR" sz="1000" dirty="0" err="1"/>
                <a:t>the</a:t>
              </a:r>
              <a:r>
                <a:rPr lang="tr-TR" sz="1000" dirty="0"/>
                <a:t> </a:t>
              </a:r>
              <a:r>
                <a:rPr lang="tr-TR" sz="1000" dirty="0" err="1"/>
                <a:t>deposits</a:t>
              </a:r>
              <a:r>
                <a:rPr lang="tr-TR" sz="1000" dirty="0"/>
                <a:t> </a:t>
              </a:r>
              <a:r>
                <a:rPr lang="tr-TR" sz="1000" dirty="0" err="1"/>
                <a:t>belonging</a:t>
              </a:r>
              <a:r>
                <a:rPr lang="tr-TR" sz="1000" dirty="0"/>
                <a:t> </a:t>
              </a:r>
              <a:r>
                <a:rPr lang="tr-TR" sz="1000" dirty="0" err="1"/>
                <a:t>to</a:t>
              </a:r>
              <a:r>
                <a:rPr lang="tr-TR" sz="1000" dirty="0"/>
                <a:t> </a:t>
              </a:r>
              <a:r>
                <a:rPr lang="tr-TR" sz="1000" dirty="0" err="1"/>
                <a:t>the</a:t>
              </a:r>
              <a:r>
                <a:rPr lang="tr-TR" sz="1000" dirty="0"/>
                <a:t> </a:t>
              </a:r>
              <a:r>
                <a:rPr lang="tr-TR" sz="1000" dirty="0" err="1"/>
                <a:t>Undersecretariat</a:t>
              </a:r>
              <a:r>
                <a:rPr lang="tr-TR" sz="1000" dirty="0"/>
                <a:t> of </a:t>
              </a:r>
              <a:r>
                <a:rPr lang="tr-TR" sz="1000" dirty="0" err="1"/>
                <a:t>Treasury</a:t>
              </a:r>
              <a:r>
                <a:rPr lang="tr-TR" sz="1000" dirty="0"/>
                <a:t> </a:t>
              </a:r>
              <a:r>
                <a:rPr lang="tr-TR" sz="1000" dirty="0" err="1"/>
                <a:t>shall</a:t>
              </a:r>
              <a:r>
                <a:rPr lang="tr-TR" sz="1000" dirty="0"/>
                <a:t> be set </a:t>
              </a:r>
              <a:r>
                <a:rPr lang="tr-TR" sz="1000" dirty="0" err="1"/>
                <a:t>forth</a:t>
              </a:r>
              <a:r>
                <a:rPr lang="tr-TR" sz="1000" dirty="0"/>
                <a:t> </a:t>
              </a:r>
              <a:r>
                <a:rPr lang="tr-TR" sz="1000" dirty="0" err="1"/>
                <a:t>jointly</a:t>
              </a:r>
              <a:r>
                <a:rPr lang="tr-TR" sz="1000" dirty="0"/>
                <a:t> </a:t>
              </a:r>
              <a:r>
                <a:rPr lang="tr-TR" sz="1000" dirty="0" err="1"/>
                <a:t>by</a:t>
              </a:r>
              <a:r>
                <a:rPr lang="tr-TR" sz="1000" dirty="0"/>
                <a:t> </a:t>
              </a:r>
              <a:r>
                <a:rPr lang="tr-TR" sz="1000" dirty="0" err="1"/>
                <a:t>the</a:t>
              </a:r>
              <a:r>
                <a:rPr lang="tr-TR" sz="1000" dirty="0"/>
                <a:t> Bank </a:t>
              </a:r>
              <a:r>
                <a:rPr lang="tr-TR" sz="1000" dirty="0" err="1"/>
                <a:t>and</a:t>
              </a:r>
              <a:r>
                <a:rPr lang="tr-TR" sz="1000" dirty="0"/>
                <a:t> </a:t>
              </a:r>
              <a:r>
                <a:rPr lang="tr-TR" sz="1000" dirty="0" err="1"/>
                <a:t>the</a:t>
              </a:r>
              <a:r>
                <a:rPr lang="tr-TR" sz="1000" dirty="0"/>
                <a:t> </a:t>
              </a:r>
              <a:r>
                <a:rPr lang="tr-TR" sz="1000" dirty="0" err="1"/>
                <a:t>Undersecretariat</a:t>
              </a:r>
              <a:r>
                <a:rPr lang="tr-TR" sz="1000" dirty="0"/>
                <a:t> of </a:t>
              </a:r>
              <a:r>
                <a:rPr lang="tr-TR" sz="1000" dirty="0" err="1"/>
                <a:t>Treasury</a:t>
              </a:r>
              <a:r>
                <a:rPr lang="tr-TR" sz="1000" dirty="0"/>
                <a:t> (Art 41</a:t>
              </a:r>
              <a:r>
                <a:rPr lang="tr-TR" sz="1000" dirty="0" smtClean="0"/>
                <a:t>).</a:t>
              </a:r>
            </a:p>
            <a:p>
              <a:endParaRPr lang="tr-TR" sz="1000" dirty="0"/>
            </a:p>
            <a:p>
              <a:r>
                <a:rPr lang="en-US" sz="1000" dirty="0"/>
                <a:t>The Central Bank may not grant advance and extend credit to the Treasury and to public establishments and institutions, and may not purchase debt instruments issued by the Treasury and public establishments and institutions in the primary market (Art 56</a:t>
              </a:r>
              <a:r>
                <a:rPr lang="en-US" sz="1000" dirty="0" smtClean="0"/>
                <a:t>).</a:t>
              </a:r>
              <a:endParaRPr lang="tr-TR" sz="1000" dirty="0" smtClean="0"/>
            </a:p>
            <a:p>
              <a:endParaRPr lang="tr-TR" sz="1000" dirty="0"/>
            </a:p>
            <a:p>
              <a:r>
                <a:rPr lang="en-US" sz="1000" dirty="0"/>
                <a:t>It provides all kinds of services like money transferring and money orders with fee. CBRT pays interest for the domestic and foreign currency based deposits of Treasury.</a:t>
              </a:r>
            </a:p>
            <a:p>
              <a:endParaRPr lang="en-US" sz="1000" dirty="0"/>
            </a:p>
            <a:p>
              <a:endParaRPr lang="en-US" sz="1000" dirty="0"/>
            </a:p>
            <a:p>
              <a:endParaRPr lang="tr-TR" sz="1000" dirty="0"/>
            </a:p>
          </p:txBody>
        </p:sp>
      </p:grpSp>
    </p:spTree>
    <p:extLst>
      <p:ext uri="{BB962C8B-B14F-4D97-AF65-F5344CB8AC3E}">
        <p14:creationId xmlns="" xmlns:p14="http://schemas.microsoft.com/office/powerpoint/2010/main" val="192633757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11560" y="1657350"/>
            <a:ext cx="8208913" cy="4579962"/>
            <a:chOff x="1046163" y="2590800"/>
            <a:chExt cx="7142050" cy="3733800"/>
          </a:xfrm>
        </p:grpSpPr>
        <p:sp>
          <p:nvSpPr>
            <p:cNvPr id="53252" name="AutoShape 4"/>
            <p:cNvSpPr>
              <a:spLocks noChangeArrowheads="1"/>
            </p:cNvSpPr>
            <p:nvPr/>
          </p:nvSpPr>
          <p:spPr bwMode="ltGray">
            <a:xfrm>
              <a:off x="1841500" y="2590800"/>
              <a:ext cx="6221413" cy="1092200"/>
            </a:xfrm>
            <a:prstGeom prst="roundRect">
              <a:avLst>
                <a:gd name="adj" fmla="val 16449"/>
              </a:avLst>
            </a:prstGeom>
            <a:gradFill rotWithShape="1">
              <a:gsLst>
                <a:gs pos="0">
                  <a:srgbClr val="DDDDDD">
                    <a:gamma/>
                    <a:tint val="91765"/>
                    <a:invGamma/>
                  </a:srgbClr>
                </a:gs>
                <a:gs pos="50000">
                  <a:srgbClr val="DDDDDD">
                    <a:alpha val="30000"/>
                  </a:srgbClr>
                </a:gs>
                <a:gs pos="100000">
                  <a:srgbClr val="DDDDDD">
                    <a:gamma/>
                    <a:tint val="91765"/>
                    <a:invGamma/>
                  </a:srgbClr>
                </a:gs>
              </a:gsLst>
              <a:lin ang="5400000" scaled="1"/>
            </a:gradFill>
            <a:ln>
              <a:noFill/>
            </a:ln>
            <a:effectLst/>
            <a:extLst>
              <a:ext uri="{91240B29-F687-4F45-9708-019B960494DF}">
                <a14:hiddenLine xmlns="" xmlns:a14="http://schemas.microsoft.com/office/drawing/2010/main" w="9525" algn="ctr">
                  <a:solidFill>
                    <a:schemeClr val="bg2"/>
                  </a:solidFill>
                  <a:round/>
                  <a:headEnd/>
                  <a:tailEnd/>
                </a14:hiddenLine>
              </a:ext>
              <a:ext uri="{AF507438-7753-43E0-B8FC-AC1667EBCBE1}">
                <a14:hiddenEffects xmlns="" xmlns:a14="http://schemas.microsoft.com/office/drawing/2010/main">
                  <a:effectLst>
                    <a:outerShdw dist="107763" dir="2700000" algn="ctr" rotWithShape="0">
                      <a:srgbClr val="808080">
                        <a:alpha val="50000"/>
                      </a:srgbClr>
                    </a:outerShdw>
                  </a:effectLst>
                </a14:hiddenEffects>
              </a:ext>
            </a:extLst>
          </p:spPr>
          <p:txBody>
            <a:bodyPr wrap="none" anchor="ctr"/>
            <a:lstStyle/>
            <a:p>
              <a:endParaRPr lang="tr-TR"/>
            </a:p>
          </p:txBody>
        </p:sp>
        <p:sp>
          <p:nvSpPr>
            <p:cNvPr id="53253" name="AutoShape 5"/>
            <p:cNvSpPr>
              <a:spLocks noChangeArrowheads="1"/>
            </p:cNvSpPr>
            <p:nvPr/>
          </p:nvSpPr>
          <p:spPr bwMode="ltGray">
            <a:xfrm>
              <a:off x="1871663" y="3881438"/>
              <a:ext cx="6175375" cy="1147762"/>
            </a:xfrm>
            <a:prstGeom prst="roundRect">
              <a:avLst>
                <a:gd name="adj" fmla="val 16227"/>
              </a:avLst>
            </a:prstGeom>
            <a:gradFill rotWithShape="1">
              <a:gsLst>
                <a:gs pos="0">
                  <a:srgbClr val="DDDDDD">
                    <a:gamma/>
                    <a:tint val="91765"/>
                    <a:invGamma/>
                  </a:srgbClr>
                </a:gs>
                <a:gs pos="50000">
                  <a:srgbClr val="DDDDDD">
                    <a:alpha val="30000"/>
                  </a:srgbClr>
                </a:gs>
                <a:gs pos="100000">
                  <a:srgbClr val="DDDDDD">
                    <a:gamma/>
                    <a:tint val="91765"/>
                    <a:invGamma/>
                  </a:srgbClr>
                </a:gs>
              </a:gsLst>
              <a:lin ang="5400000" scaled="1"/>
            </a:gradFill>
            <a:ln>
              <a:noFill/>
            </a:ln>
            <a:effectLst/>
            <a:extLst>
              <a:ext uri="{91240B29-F687-4F45-9708-019B960494DF}">
                <a14:hiddenLine xmlns="" xmlns:a14="http://schemas.microsoft.com/office/drawing/2010/main" w="12700" algn="ctr">
                  <a:solidFill>
                    <a:schemeClr val="bg2"/>
                  </a:solidFill>
                  <a:round/>
                  <a:headEnd/>
                  <a:tailEnd/>
                </a14:hiddenLine>
              </a:ext>
              <a:ext uri="{AF507438-7753-43E0-B8FC-AC1667EBCBE1}">
                <a14:hiddenEffects xmlns="" xmlns:a14="http://schemas.microsoft.com/office/drawing/2010/main">
                  <a:effectLst>
                    <a:outerShdw dist="107763" dir="2700000" algn="ctr" rotWithShape="0">
                      <a:srgbClr val="808080">
                        <a:alpha val="50000"/>
                      </a:srgbClr>
                    </a:outerShdw>
                  </a:effectLst>
                </a14:hiddenEffects>
              </a:ext>
            </a:extLst>
          </p:spPr>
          <p:txBody>
            <a:bodyPr wrap="none" anchor="ctr"/>
            <a:lstStyle/>
            <a:p>
              <a:endParaRPr lang="tr-TR"/>
            </a:p>
          </p:txBody>
        </p:sp>
        <p:sp>
          <p:nvSpPr>
            <p:cNvPr id="53254" name="AutoShape 6"/>
            <p:cNvSpPr>
              <a:spLocks noChangeArrowheads="1"/>
            </p:cNvSpPr>
            <p:nvPr/>
          </p:nvSpPr>
          <p:spPr bwMode="ltGray">
            <a:xfrm>
              <a:off x="1871663" y="5232400"/>
              <a:ext cx="6175375" cy="1092200"/>
            </a:xfrm>
            <a:prstGeom prst="roundRect">
              <a:avLst>
                <a:gd name="adj" fmla="val 22019"/>
              </a:avLst>
            </a:prstGeom>
            <a:gradFill rotWithShape="1">
              <a:gsLst>
                <a:gs pos="0">
                  <a:srgbClr val="DDDDDD">
                    <a:gamma/>
                    <a:tint val="91765"/>
                    <a:invGamma/>
                  </a:srgbClr>
                </a:gs>
                <a:gs pos="50000">
                  <a:srgbClr val="DDDDDD">
                    <a:alpha val="30000"/>
                  </a:srgbClr>
                </a:gs>
                <a:gs pos="100000">
                  <a:srgbClr val="DDDDDD">
                    <a:gamma/>
                    <a:tint val="91765"/>
                    <a:invGamma/>
                  </a:srgbClr>
                </a:gs>
              </a:gsLst>
              <a:lin ang="5400000" scaled="1"/>
            </a:gradFill>
            <a:ln>
              <a:noFill/>
            </a:ln>
            <a:effectLst/>
            <a:extLst>
              <a:ext uri="{91240B29-F687-4F45-9708-019B960494DF}">
                <a14:hiddenLine xmlns="" xmlns:a14="http://schemas.microsoft.com/office/drawing/2010/main" w="9525" algn="ctr">
                  <a:solidFill>
                    <a:schemeClr val="bg2"/>
                  </a:solidFill>
                  <a:round/>
                  <a:headEnd/>
                  <a:tailEnd/>
                </a14:hiddenLine>
              </a:ext>
              <a:ext uri="{AF507438-7753-43E0-B8FC-AC1667EBCBE1}">
                <a14:hiddenEffects xmlns="" xmlns:a14="http://schemas.microsoft.com/office/drawing/2010/main">
                  <a:effectLst>
                    <a:outerShdw dist="107763" dir="2700000" algn="ctr" rotWithShape="0">
                      <a:srgbClr val="808080">
                        <a:alpha val="50000"/>
                      </a:srgbClr>
                    </a:outerShdw>
                  </a:effectLst>
                </a14:hiddenEffects>
              </a:ext>
            </a:extLst>
          </p:spPr>
          <p:txBody>
            <a:bodyPr wrap="none" anchor="ctr"/>
            <a:lstStyle/>
            <a:p>
              <a:endParaRPr lang="tr-TR"/>
            </a:p>
          </p:txBody>
        </p:sp>
        <p:sp>
          <p:nvSpPr>
            <p:cNvPr id="53255" name="Rectangle 7"/>
            <p:cNvSpPr>
              <a:spLocks noChangeArrowheads="1"/>
            </p:cNvSpPr>
            <p:nvPr/>
          </p:nvSpPr>
          <p:spPr bwMode="gray">
            <a:xfrm>
              <a:off x="2842261" y="2722316"/>
              <a:ext cx="4179887" cy="326188"/>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17961" dir="2700000" algn="ctr" rotWithShape="0">
                      <a:srgbClr val="000000">
                        <a:alpha val="50000"/>
                      </a:srgbClr>
                    </a:outerShdw>
                  </a:effectLst>
                </a14:hiddenEffects>
              </a:ext>
            </a:extLst>
          </p:spPr>
          <p:txBody>
            <a:bodyPr>
              <a:spAutoFit/>
            </a:bodyPr>
            <a:lstStyle>
              <a:lvl1pPr marL="171450" indent="-171450" eaLnBrk="0" hangingPunct="0">
                <a:defRPr>
                  <a:solidFill>
                    <a:schemeClr val="tx1"/>
                  </a:solidFill>
                  <a:latin typeface="Arial" charset="0"/>
                </a:defRPr>
              </a:lvl1pPr>
              <a:lvl2pPr marL="800100" indent="-342900" eaLnBrk="0" hangingPunct="0">
                <a:defRPr>
                  <a:solidFill>
                    <a:schemeClr val="tx1"/>
                  </a:solidFill>
                  <a:latin typeface="Arial" charset="0"/>
                </a:defRPr>
              </a:lvl2pPr>
              <a:lvl3pPr marL="1257300" indent="-342900" eaLnBrk="0" hangingPunct="0">
                <a:defRPr>
                  <a:solidFill>
                    <a:schemeClr val="tx1"/>
                  </a:solidFill>
                  <a:latin typeface="Arial" charset="0"/>
                </a:defRPr>
              </a:lvl3pPr>
              <a:lvl4pPr marL="1714500" indent="-342900" eaLnBrk="0" hangingPunct="0">
                <a:defRPr>
                  <a:solidFill>
                    <a:schemeClr val="tx1"/>
                  </a:solidFill>
                  <a:latin typeface="Arial" charset="0"/>
                </a:defRPr>
              </a:lvl4pPr>
              <a:lvl5pPr marL="2171700" indent="-342900" eaLnBrk="0" hangingPunct="0">
                <a:defRPr>
                  <a:solidFill>
                    <a:schemeClr val="tx1"/>
                  </a:solidFill>
                  <a:latin typeface="Arial" charset="0"/>
                </a:defRPr>
              </a:lvl5pPr>
              <a:lvl6pPr marL="2628900" indent="-342900" eaLnBrk="0" fontAlgn="base" hangingPunct="0">
                <a:spcBef>
                  <a:spcPct val="0"/>
                </a:spcBef>
                <a:spcAft>
                  <a:spcPct val="0"/>
                </a:spcAft>
                <a:defRPr>
                  <a:solidFill>
                    <a:schemeClr val="tx1"/>
                  </a:solidFill>
                  <a:latin typeface="Arial" charset="0"/>
                </a:defRPr>
              </a:lvl6pPr>
              <a:lvl7pPr marL="3086100" indent="-342900" eaLnBrk="0" fontAlgn="base" hangingPunct="0">
                <a:spcBef>
                  <a:spcPct val="0"/>
                </a:spcBef>
                <a:spcAft>
                  <a:spcPct val="0"/>
                </a:spcAft>
                <a:defRPr>
                  <a:solidFill>
                    <a:schemeClr val="tx1"/>
                  </a:solidFill>
                  <a:latin typeface="Arial" charset="0"/>
                </a:defRPr>
              </a:lvl7pPr>
              <a:lvl8pPr marL="3543300" indent="-342900" eaLnBrk="0" fontAlgn="base" hangingPunct="0">
                <a:spcBef>
                  <a:spcPct val="0"/>
                </a:spcBef>
                <a:spcAft>
                  <a:spcPct val="0"/>
                </a:spcAft>
                <a:defRPr>
                  <a:solidFill>
                    <a:schemeClr val="tx1"/>
                  </a:solidFill>
                  <a:latin typeface="Arial" charset="0"/>
                </a:defRPr>
              </a:lvl8pPr>
              <a:lvl9pPr marL="4000500" indent="-342900" eaLnBrk="0" fontAlgn="base" hangingPunct="0">
                <a:spcBef>
                  <a:spcPct val="0"/>
                </a:spcBef>
                <a:spcAft>
                  <a:spcPct val="0"/>
                </a:spcAft>
                <a:defRPr>
                  <a:solidFill>
                    <a:schemeClr val="tx1"/>
                  </a:solidFill>
                  <a:latin typeface="Arial" charset="0"/>
                </a:defRPr>
              </a:lvl9pPr>
            </a:lstStyle>
            <a:p>
              <a:pPr eaLnBrk="1" hangingPunct="1"/>
              <a:endParaRPr lang="en-US" altLang="tr-TR" sz="2000" dirty="0">
                <a:solidFill>
                  <a:srgbClr val="000000"/>
                </a:solidFill>
              </a:endParaRPr>
            </a:p>
          </p:txBody>
        </p:sp>
        <p:sp>
          <p:nvSpPr>
            <p:cNvPr id="53256" name="Rectangle 8"/>
            <p:cNvSpPr>
              <a:spLocks noChangeArrowheads="1"/>
            </p:cNvSpPr>
            <p:nvPr/>
          </p:nvSpPr>
          <p:spPr bwMode="gray">
            <a:xfrm>
              <a:off x="2881313" y="4081463"/>
              <a:ext cx="5306900" cy="1129113"/>
            </a:xfrm>
            <a:prstGeom prst="rect">
              <a:avLst/>
            </a:prstGeom>
          </p:spPr>
          <p:txBody>
            <a:bodyPr wrap="square">
              <a:spAutoFit/>
            </a:bodyPr>
            <a:lstStyle/>
            <a:p>
              <a:pPr algn="l"/>
              <a:r>
                <a:rPr lang="tr-TR" altLang="tr-TR" sz="1200" dirty="0" err="1" smtClean="0"/>
                <a:t>Monthly</a:t>
              </a:r>
              <a:r>
                <a:rPr lang="tr-TR" altLang="tr-TR" sz="1200" dirty="0" smtClean="0"/>
                <a:t> </a:t>
              </a:r>
              <a:r>
                <a:rPr lang="tr-TR" altLang="tr-TR" sz="1200" dirty="0" err="1" smtClean="0"/>
                <a:t>meetings</a:t>
              </a:r>
              <a:r>
                <a:rPr lang="tr-TR" altLang="tr-TR" sz="1200" dirty="0"/>
                <a:t> </a:t>
              </a:r>
              <a:r>
                <a:rPr lang="tr-TR" altLang="tr-TR" sz="1200" dirty="0" err="1" smtClean="0"/>
                <a:t>held</a:t>
              </a:r>
              <a:r>
                <a:rPr lang="tr-TR" altLang="tr-TR" sz="1200" dirty="0" smtClean="0"/>
                <a:t> at </a:t>
              </a:r>
              <a:r>
                <a:rPr lang="tr-TR" altLang="tr-TR" sz="1200" dirty="0" err="1" smtClean="0"/>
                <a:t>Director</a:t>
              </a:r>
              <a:r>
                <a:rPr lang="tr-TR" altLang="tr-TR" sz="1200" dirty="0" smtClean="0"/>
                <a:t> General </a:t>
              </a:r>
              <a:r>
                <a:rPr lang="tr-TR" altLang="tr-TR" sz="1200" dirty="0" err="1" smtClean="0"/>
                <a:t>level</a:t>
              </a:r>
              <a:r>
                <a:rPr lang="tr-TR" altLang="tr-TR" sz="1200" dirty="0" smtClean="0"/>
                <a:t>.</a:t>
              </a:r>
            </a:p>
            <a:p>
              <a:pPr algn="l"/>
              <a:r>
                <a:rPr lang="tr-TR" altLang="tr-TR" sz="1200" dirty="0" smtClean="0"/>
                <a:t>DG of </a:t>
              </a:r>
              <a:r>
                <a:rPr lang="tr-TR" altLang="tr-TR" sz="1200" dirty="0" err="1" smtClean="0"/>
                <a:t>Markets</a:t>
              </a:r>
              <a:r>
                <a:rPr lang="tr-TR" altLang="tr-TR" sz="1200" dirty="0" smtClean="0"/>
                <a:t> </a:t>
              </a:r>
              <a:r>
                <a:rPr lang="tr-TR" altLang="tr-TR" sz="1200" dirty="0" err="1" smtClean="0"/>
                <a:t>from</a:t>
              </a:r>
              <a:r>
                <a:rPr lang="tr-TR" altLang="tr-TR" sz="1200" dirty="0" smtClean="0"/>
                <a:t> CB </a:t>
              </a:r>
              <a:r>
                <a:rPr lang="tr-TR" altLang="tr-TR" sz="1200" dirty="0" err="1" smtClean="0"/>
                <a:t>and</a:t>
              </a:r>
              <a:r>
                <a:rPr lang="tr-TR" altLang="tr-TR" sz="1200" dirty="0" smtClean="0"/>
                <a:t> DG of </a:t>
              </a:r>
              <a:r>
                <a:rPr lang="tr-TR" altLang="tr-TR" sz="1200" dirty="0" err="1" smtClean="0"/>
                <a:t>Public</a:t>
              </a:r>
              <a:r>
                <a:rPr lang="tr-TR" altLang="tr-TR" sz="1200" dirty="0" smtClean="0"/>
                <a:t> Finance (Cash, </a:t>
              </a:r>
              <a:r>
                <a:rPr lang="tr-TR" altLang="tr-TR" sz="1200" dirty="0" err="1" smtClean="0"/>
                <a:t>Debt</a:t>
              </a:r>
              <a:r>
                <a:rPr lang="tr-TR" altLang="tr-TR" sz="1200" dirty="0" smtClean="0"/>
                <a:t> </a:t>
              </a:r>
              <a:r>
                <a:rPr lang="tr-TR" altLang="tr-TR" sz="1200" dirty="0" err="1" smtClean="0"/>
                <a:t>and</a:t>
              </a:r>
              <a:r>
                <a:rPr lang="tr-TR" altLang="tr-TR" sz="1200" dirty="0" smtClean="0"/>
                <a:t> Risk Management) </a:t>
              </a:r>
              <a:r>
                <a:rPr lang="tr-TR" altLang="tr-TR" sz="1200" dirty="0" err="1" smtClean="0"/>
                <a:t>from</a:t>
              </a:r>
              <a:r>
                <a:rPr lang="tr-TR" altLang="tr-TR" sz="1200" dirty="0" smtClean="0"/>
                <a:t> </a:t>
              </a:r>
              <a:r>
                <a:rPr lang="tr-TR" altLang="tr-TR" sz="1200" dirty="0" err="1" smtClean="0"/>
                <a:t>Treasury</a:t>
              </a:r>
              <a:r>
                <a:rPr lang="tr-TR" altLang="tr-TR" sz="1200" dirty="0" smtClean="0"/>
                <a:t> </a:t>
              </a:r>
            </a:p>
            <a:p>
              <a:pPr algn="l"/>
              <a:r>
                <a:rPr lang="en-US" altLang="tr-TR" sz="1200" dirty="0" smtClean="0"/>
                <a:t>Main </a:t>
              </a:r>
              <a:r>
                <a:rPr lang="en-US" altLang="tr-TR" sz="1200" dirty="0"/>
                <a:t>discussion topics: </a:t>
              </a:r>
            </a:p>
            <a:p>
              <a:pPr algn="l"/>
              <a:r>
                <a:rPr lang="en-US" altLang="tr-TR" sz="1200" dirty="0"/>
                <a:t>Recent developments in fiscal policy, budgetary developments, borrowing program,</a:t>
              </a:r>
            </a:p>
            <a:p>
              <a:pPr algn="l"/>
              <a:r>
                <a:rPr lang="en-US" altLang="tr-TR" sz="1200" dirty="0"/>
                <a:t>Recent developments in liquidity management,</a:t>
              </a:r>
            </a:p>
            <a:p>
              <a:pPr algn="l"/>
              <a:endParaRPr lang="en-US" altLang="tr-TR" sz="1200" dirty="0"/>
            </a:p>
          </p:txBody>
        </p:sp>
        <p:sp>
          <p:nvSpPr>
            <p:cNvPr id="53257" name="Rectangle 9"/>
            <p:cNvSpPr>
              <a:spLocks noChangeArrowheads="1"/>
            </p:cNvSpPr>
            <p:nvPr/>
          </p:nvSpPr>
          <p:spPr bwMode="gray">
            <a:xfrm>
              <a:off x="2982119" y="5376161"/>
              <a:ext cx="3954462" cy="677468"/>
            </a:xfrm>
            <a:prstGeom prst="rect">
              <a:avLst/>
            </a:prstGeom>
          </p:spPr>
          <p:txBody>
            <a:bodyPr wrap="square">
              <a:spAutoFit/>
            </a:bodyPr>
            <a:lstStyle/>
            <a:p>
              <a:pPr algn="l"/>
              <a:r>
                <a:rPr lang="tr-TR" altLang="tr-TR" sz="1200" dirty="0" smtClean="0"/>
                <a:t>A </a:t>
              </a:r>
              <a:r>
                <a:rPr lang="tr-TR" altLang="tr-TR" sz="1200" dirty="0" err="1" smtClean="0"/>
                <a:t>strong</a:t>
              </a:r>
              <a:r>
                <a:rPr lang="tr-TR" altLang="tr-TR" sz="1200" dirty="0" smtClean="0"/>
                <a:t> ad-hoc </a:t>
              </a:r>
              <a:r>
                <a:rPr lang="tr-TR" altLang="tr-TR" sz="1200" dirty="0" err="1" smtClean="0"/>
                <a:t>communicational</a:t>
              </a:r>
              <a:r>
                <a:rPr lang="tr-TR" altLang="tr-TR" sz="1200" dirty="0" smtClean="0"/>
                <a:t> </a:t>
              </a:r>
              <a:r>
                <a:rPr lang="tr-TR" altLang="tr-TR" sz="1200" dirty="0" err="1" smtClean="0"/>
                <a:t>channel</a:t>
              </a:r>
              <a:r>
                <a:rPr lang="tr-TR" altLang="tr-TR" sz="1200" dirty="0" smtClean="0"/>
                <a:t> </a:t>
              </a:r>
              <a:r>
                <a:rPr lang="tr-TR" altLang="tr-TR" sz="1200" dirty="0" err="1" smtClean="0"/>
                <a:t>between</a:t>
              </a:r>
              <a:r>
                <a:rPr lang="tr-TR" altLang="tr-TR" sz="1200" dirty="0" smtClean="0"/>
                <a:t> </a:t>
              </a:r>
              <a:r>
                <a:rPr lang="tr-TR" altLang="tr-TR" sz="1200" dirty="0" err="1" smtClean="0"/>
                <a:t>Treasury</a:t>
              </a:r>
              <a:r>
                <a:rPr lang="tr-TR" altLang="tr-TR" sz="1200" dirty="0" smtClean="0"/>
                <a:t> </a:t>
              </a:r>
              <a:r>
                <a:rPr lang="tr-TR" altLang="tr-TR" sz="1200" dirty="0" err="1" smtClean="0"/>
                <a:t>and</a:t>
              </a:r>
              <a:r>
                <a:rPr lang="tr-TR" altLang="tr-TR" sz="1200" dirty="0" smtClean="0"/>
                <a:t> CB </a:t>
              </a:r>
              <a:r>
                <a:rPr lang="tr-TR" altLang="tr-TR" sz="1200" dirty="0" err="1" smtClean="0"/>
                <a:t>employees</a:t>
              </a:r>
              <a:r>
                <a:rPr lang="tr-TR" altLang="tr-TR" sz="1200" dirty="0" smtClean="0"/>
                <a:t>.</a:t>
              </a:r>
            </a:p>
            <a:p>
              <a:pPr algn="l"/>
              <a:endParaRPr lang="tr-TR" altLang="tr-TR" sz="1200" dirty="0"/>
            </a:p>
            <a:p>
              <a:pPr algn="l"/>
              <a:r>
                <a:rPr lang="tr-TR" altLang="tr-TR" sz="1200" dirty="0" err="1" smtClean="0"/>
                <a:t>Frequent</a:t>
              </a:r>
              <a:r>
                <a:rPr lang="tr-TR" altLang="tr-TR" sz="1200" dirty="0" smtClean="0"/>
                <a:t> </a:t>
              </a:r>
              <a:r>
                <a:rPr lang="tr-TR" altLang="tr-TR" sz="1200" dirty="0" err="1" smtClean="0"/>
                <a:t>thematic</a:t>
              </a:r>
              <a:r>
                <a:rPr lang="tr-TR" altLang="tr-TR" sz="1200" dirty="0" smtClean="0"/>
                <a:t> </a:t>
              </a:r>
              <a:r>
                <a:rPr lang="tr-TR" altLang="tr-TR" sz="1200" dirty="0" err="1" smtClean="0"/>
                <a:t>meetings</a:t>
              </a:r>
              <a:r>
                <a:rPr lang="tr-TR" altLang="tr-TR" sz="1200" dirty="0" smtClean="0"/>
                <a:t> </a:t>
              </a:r>
              <a:r>
                <a:rPr lang="tr-TR" altLang="tr-TR" sz="1200" dirty="0" err="1" smtClean="0"/>
                <a:t>about</a:t>
              </a:r>
              <a:r>
                <a:rPr lang="tr-TR" altLang="tr-TR" sz="1200" dirty="0" smtClean="0"/>
                <a:t> on-</a:t>
              </a:r>
              <a:r>
                <a:rPr lang="tr-TR" altLang="tr-TR" sz="1200" dirty="0" err="1" smtClean="0"/>
                <a:t>going</a:t>
              </a:r>
              <a:r>
                <a:rPr lang="tr-TR" altLang="tr-TR" sz="1200" dirty="0" smtClean="0"/>
                <a:t> </a:t>
              </a:r>
              <a:r>
                <a:rPr lang="tr-TR" altLang="tr-TR" sz="1200" dirty="0" err="1" smtClean="0"/>
                <a:t>projects</a:t>
              </a:r>
              <a:r>
                <a:rPr lang="tr-TR" altLang="tr-TR" sz="1200" dirty="0" smtClean="0"/>
                <a:t>.</a:t>
              </a:r>
              <a:endParaRPr lang="en-US" altLang="tr-TR" sz="1200" dirty="0"/>
            </a:p>
          </p:txBody>
        </p:sp>
        <p:grpSp>
          <p:nvGrpSpPr>
            <p:cNvPr id="53258" name="Group 10"/>
            <p:cNvGrpSpPr>
              <a:grpSpLocks/>
            </p:cNvGrpSpPr>
            <p:nvPr/>
          </p:nvGrpSpPr>
          <p:grpSpPr bwMode="auto">
            <a:xfrm>
              <a:off x="1046163" y="2727325"/>
              <a:ext cx="1806575" cy="828675"/>
              <a:chOff x="659" y="1574"/>
              <a:chExt cx="1138" cy="522"/>
            </a:xfrm>
          </p:grpSpPr>
          <p:sp>
            <p:nvSpPr>
              <p:cNvPr id="53259" name="AutoShape 11"/>
              <p:cNvSpPr>
                <a:spLocks noChangeArrowheads="1"/>
              </p:cNvSpPr>
              <p:nvPr/>
            </p:nvSpPr>
            <p:spPr bwMode="gray">
              <a:xfrm>
                <a:off x="659" y="1574"/>
                <a:ext cx="1138" cy="522"/>
              </a:xfrm>
              <a:prstGeom prst="roundRect">
                <a:avLst>
                  <a:gd name="adj" fmla="val 16667"/>
                </a:avLst>
              </a:prstGeom>
              <a:gradFill rotWithShape="1">
                <a:gsLst>
                  <a:gs pos="0">
                    <a:schemeClr val="folHlink"/>
                  </a:gs>
                  <a:gs pos="100000">
                    <a:schemeClr val="folHlink">
                      <a:gamma/>
                      <a:shade val="78824"/>
                      <a:invGamma/>
                    </a:schemeClr>
                  </a:gs>
                </a:gsLst>
                <a:path path="rect">
                  <a:fillToRect l="100000" b="100000"/>
                </a:path>
              </a:gradFill>
              <a:ln w="38100" algn="ctr">
                <a:solidFill>
                  <a:srgbClr val="F8F8F8">
                    <a:alpha val="70000"/>
                  </a:srgbClr>
                </a:solidFill>
                <a:round/>
                <a:headEnd/>
                <a:tailEnd/>
              </a:ln>
              <a:effectLst/>
              <a:extLst>
                <a:ext uri="{AF507438-7753-43E0-B8FC-AC1667EBCBE1}">
                  <a14:hiddenEffects xmlns="" xmlns:a14="http://schemas.microsoft.com/office/drawing/2010/main">
                    <a:effectLst>
                      <a:outerShdw dist="35921" dir="2700000" algn="ctr" rotWithShape="0">
                        <a:schemeClr val="tx2">
                          <a:alpha val="50000"/>
                        </a:schemeClr>
                      </a:outerShdw>
                    </a:effectLst>
                  </a14:hiddenEffects>
                </a:ext>
              </a:extLst>
            </p:spPr>
            <p:txBody>
              <a:bodyPr wrap="none" anchor="ctr"/>
              <a:lstStyle/>
              <a:p>
                <a:endParaRPr lang="tr-TR"/>
              </a:p>
            </p:txBody>
          </p:sp>
          <p:pic>
            <p:nvPicPr>
              <p:cNvPr id="53260" name="Picture 12" descr="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gray">
              <a:xfrm>
                <a:off x="701" y="1597"/>
                <a:ext cx="1064" cy="137"/>
              </a:xfrm>
              <a:prstGeom prst="rect">
                <a:avLst/>
              </a:prstGeom>
              <a:noFill/>
              <a:extLst>
                <a:ext uri="{909E8E84-426E-40DD-AFC4-6F175D3DCCD1}">
                  <a14:hiddenFill xmlns="" xmlns:a14="http://schemas.microsoft.com/office/drawing/2010/main">
                    <a:solidFill>
                      <a:srgbClr val="FFFFFF"/>
                    </a:solidFill>
                  </a14:hiddenFill>
                </a:ext>
              </a:extLst>
            </p:spPr>
          </p:pic>
        </p:grpSp>
        <p:grpSp>
          <p:nvGrpSpPr>
            <p:cNvPr id="53261" name="Group 13"/>
            <p:cNvGrpSpPr>
              <a:grpSpLocks/>
            </p:cNvGrpSpPr>
            <p:nvPr/>
          </p:nvGrpSpPr>
          <p:grpSpPr bwMode="auto">
            <a:xfrm>
              <a:off x="1074738" y="4029075"/>
              <a:ext cx="1806575" cy="828675"/>
              <a:chOff x="677" y="2394"/>
              <a:chExt cx="1138" cy="522"/>
            </a:xfrm>
          </p:grpSpPr>
          <p:sp>
            <p:nvSpPr>
              <p:cNvPr id="53262" name="AutoShape 14"/>
              <p:cNvSpPr>
                <a:spLocks noChangeArrowheads="1"/>
              </p:cNvSpPr>
              <p:nvPr/>
            </p:nvSpPr>
            <p:spPr bwMode="gray">
              <a:xfrm>
                <a:off x="677" y="2394"/>
                <a:ext cx="1138" cy="522"/>
              </a:xfrm>
              <a:prstGeom prst="roundRect">
                <a:avLst>
                  <a:gd name="adj" fmla="val 16667"/>
                </a:avLst>
              </a:prstGeom>
              <a:gradFill rotWithShape="1">
                <a:gsLst>
                  <a:gs pos="0">
                    <a:schemeClr val="accent2"/>
                  </a:gs>
                  <a:gs pos="100000">
                    <a:schemeClr val="accent2">
                      <a:gamma/>
                      <a:shade val="78824"/>
                      <a:invGamma/>
                    </a:schemeClr>
                  </a:gs>
                </a:gsLst>
                <a:path path="rect">
                  <a:fillToRect l="100000" b="100000"/>
                </a:path>
              </a:gradFill>
              <a:ln w="38100" algn="ctr">
                <a:solidFill>
                  <a:srgbClr val="F8F8F8">
                    <a:alpha val="70000"/>
                  </a:srgbClr>
                </a:solidFill>
                <a:round/>
                <a:headEnd/>
                <a:tailEnd/>
              </a:ln>
              <a:effectLst/>
              <a:extLst>
                <a:ext uri="{AF507438-7753-43E0-B8FC-AC1667EBCBE1}">
                  <a14:hiddenEffects xmlns="" xmlns:a14="http://schemas.microsoft.com/office/drawing/2010/main">
                    <a:effectLst>
                      <a:outerShdw dist="35921" dir="2700000" algn="ctr" rotWithShape="0">
                        <a:schemeClr val="tx2">
                          <a:alpha val="50000"/>
                        </a:schemeClr>
                      </a:outerShdw>
                    </a:effectLst>
                  </a14:hiddenEffects>
                </a:ext>
              </a:extLst>
            </p:spPr>
            <p:txBody>
              <a:bodyPr wrap="none" anchor="ctr"/>
              <a:lstStyle/>
              <a:p>
                <a:endParaRPr lang="tr-TR"/>
              </a:p>
            </p:txBody>
          </p:sp>
          <p:pic>
            <p:nvPicPr>
              <p:cNvPr id="53263" name="Picture 15" descr="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gray">
              <a:xfrm>
                <a:off x="713" y="2413"/>
                <a:ext cx="1064" cy="137"/>
              </a:xfrm>
              <a:prstGeom prst="rect">
                <a:avLst/>
              </a:prstGeom>
              <a:noFill/>
              <a:extLst>
                <a:ext uri="{909E8E84-426E-40DD-AFC4-6F175D3DCCD1}">
                  <a14:hiddenFill xmlns="" xmlns:a14="http://schemas.microsoft.com/office/drawing/2010/main">
                    <a:solidFill>
                      <a:srgbClr val="FFFFFF"/>
                    </a:solidFill>
                  </a14:hiddenFill>
                </a:ext>
              </a:extLst>
            </p:spPr>
          </p:pic>
        </p:grpSp>
        <p:grpSp>
          <p:nvGrpSpPr>
            <p:cNvPr id="53264" name="Group 16"/>
            <p:cNvGrpSpPr>
              <a:grpSpLocks/>
            </p:cNvGrpSpPr>
            <p:nvPr/>
          </p:nvGrpSpPr>
          <p:grpSpPr bwMode="auto">
            <a:xfrm>
              <a:off x="1063625" y="5359400"/>
              <a:ext cx="1806575" cy="828675"/>
              <a:chOff x="670" y="3232"/>
              <a:chExt cx="1138" cy="522"/>
            </a:xfrm>
          </p:grpSpPr>
          <p:sp>
            <p:nvSpPr>
              <p:cNvPr id="53265" name="AutoShape 17"/>
              <p:cNvSpPr>
                <a:spLocks noChangeArrowheads="1"/>
              </p:cNvSpPr>
              <p:nvPr/>
            </p:nvSpPr>
            <p:spPr bwMode="gray">
              <a:xfrm>
                <a:off x="670" y="3232"/>
                <a:ext cx="1138" cy="522"/>
              </a:xfrm>
              <a:prstGeom prst="roundRect">
                <a:avLst>
                  <a:gd name="adj" fmla="val 16667"/>
                </a:avLst>
              </a:prstGeom>
              <a:gradFill rotWithShape="1">
                <a:gsLst>
                  <a:gs pos="0">
                    <a:schemeClr val="hlink"/>
                  </a:gs>
                  <a:gs pos="100000">
                    <a:schemeClr val="hlink">
                      <a:gamma/>
                      <a:shade val="78824"/>
                      <a:invGamma/>
                    </a:schemeClr>
                  </a:gs>
                </a:gsLst>
                <a:path path="rect">
                  <a:fillToRect l="100000" b="100000"/>
                </a:path>
              </a:gradFill>
              <a:ln w="38100" algn="ctr">
                <a:solidFill>
                  <a:srgbClr val="F8F8F8">
                    <a:alpha val="70000"/>
                  </a:srgbClr>
                </a:solidFill>
                <a:round/>
                <a:headEnd/>
                <a:tailEnd/>
              </a:ln>
              <a:effectLst/>
              <a:extLst>
                <a:ext uri="{AF507438-7753-43E0-B8FC-AC1667EBCBE1}">
                  <a14:hiddenEffects xmlns="" xmlns:a14="http://schemas.microsoft.com/office/drawing/2010/main">
                    <a:effectLst>
                      <a:outerShdw dist="35921" dir="2700000" algn="ctr" rotWithShape="0">
                        <a:schemeClr val="tx2">
                          <a:alpha val="50000"/>
                        </a:schemeClr>
                      </a:outerShdw>
                    </a:effectLst>
                  </a14:hiddenEffects>
                </a:ext>
              </a:extLst>
            </p:spPr>
            <p:txBody>
              <a:bodyPr wrap="none" anchor="ctr"/>
              <a:lstStyle/>
              <a:p>
                <a:endParaRPr lang="tr-TR"/>
              </a:p>
            </p:txBody>
          </p:sp>
          <p:pic>
            <p:nvPicPr>
              <p:cNvPr id="53266" name="Picture 18" descr="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gray">
              <a:xfrm>
                <a:off x="707" y="3252"/>
                <a:ext cx="1064" cy="137"/>
              </a:xfrm>
              <a:prstGeom prst="rect">
                <a:avLst/>
              </a:prstGeom>
              <a:noFill/>
              <a:extLst>
                <a:ext uri="{909E8E84-426E-40DD-AFC4-6F175D3DCCD1}">
                  <a14:hiddenFill xmlns="" xmlns:a14="http://schemas.microsoft.com/office/drawing/2010/main">
                    <a:solidFill>
                      <a:srgbClr val="FFFFFF"/>
                    </a:solidFill>
                  </a14:hiddenFill>
                </a:ext>
              </a:extLst>
            </p:spPr>
          </p:pic>
        </p:grpSp>
        <p:sp>
          <p:nvSpPr>
            <p:cNvPr id="53267" name="Rectangle 19"/>
            <p:cNvSpPr>
              <a:spLocks noChangeArrowheads="1"/>
            </p:cNvSpPr>
            <p:nvPr/>
          </p:nvSpPr>
          <p:spPr bwMode="gray">
            <a:xfrm>
              <a:off x="1077913" y="2900363"/>
              <a:ext cx="1730375" cy="476736"/>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1600" b="1" dirty="0" err="1" smtClean="0">
                  <a:solidFill>
                    <a:srgbClr val="F8F8F8"/>
                  </a:solidFill>
                </a:rPr>
                <a:t>Monetary</a:t>
              </a:r>
              <a:r>
                <a:rPr lang="tr-TR" altLang="tr-TR" sz="1600" b="1" dirty="0" smtClean="0">
                  <a:solidFill>
                    <a:srgbClr val="F8F8F8"/>
                  </a:solidFill>
                </a:rPr>
                <a:t> </a:t>
              </a:r>
              <a:r>
                <a:rPr lang="tr-TR" altLang="tr-TR" sz="1600" b="1" dirty="0" err="1" smtClean="0">
                  <a:solidFill>
                    <a:srgbClr val="F8F8F8"/>
                  </a:solidFill>
                </a:rPr>
                <a:t>Policy</a:t>
              </a:r>
              <a:r>
                <a:rPr lang="tr-TR" altLang="tr-TR" sz="1600" b="1" dirty="0" smtClean="0">
                  <a:solidFill>
                    <a:srgbClr val="F8F8F8"/>
                  </a:solidFill>
                </a:rPr>
                <a:t> </a:t>
              </a:r>
              <a:r>
                <a:rPr lang="tr-TR" altLang="tr-TR" sz="1600" b="1" dirty="0" err="1" smtClean="0">
                  <a:solidFill>
                    <a:srgbClr val="F8F8F8"/>
                  </a:solidFill>
                </a:rPr>
                <a:t>Committe</a:t>
              </a:r>
              <a:endParaRPr lang="en-US" altLang="tr-TR" sz="1600" b="1" dirty="0">
                <a:solidFill>
                  <a:srgbClr val="F8F8F8"/>
                </a:solidFill>
              </a:endParaRPr>
            </a:p>
          </p:txBody>
        </p:sp>
        <p:sp>
          <p:nvSpPr>
            <p:cNvPr id="53268" name="Text Box 20"/>
            <p:cNvSpPr txBox="1">
              <a:spLocks noChangeArrowheads="1"/>
            </p:cNvSpPr>
            <p:nvPr/>
          </p:nvSpPr>
          <p:spPr bwMode="gray">
            <a:xfrm>
              <a:off x="1089753" y="4116584"/>
              <a:ext cx="1743075" cy="677468"/>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tr-TR" sz="1600" b="1" dirty="0" err="1" smtClean="0">
                  <a:solidFill>
                    <a:srgbClr val="F8F8F8"/>
                  </a:solidFill>
                </a:rPr>
                <a:t>Monthly</a:t>
              </a:r>
              <a:r>
                <a:rPr lang="tr-TR" altLang="tr-TR" sz="1600" b="1" dirty="0" smtClean="0">
                  <a:solidFill>
                    <a:srgbClr val="F8F8F8"/>
                  </a:solidFill>
                </a:rPr>
                <a:t> </a:t>
              </a:r>
              <a:r>
                <a:rPr lang="tr-TR" altLang="tr-TR" sz="1600" b="1" dirty="0" err="1" smtClean="0">
                  <a:solidFill>
                    <a:srgbClr val="F8F8F8"/>
                  </a:solidFill>
                </a:rPr>
                <a:t>Coordination</a:t>
              </a:r>
              <a:r>
                <a:rPr lang="tr-TR" altLang="tr-TR" sz="1600" b="1" dirty="0" smtClean="0">
                  <a:solidFill>
                    <a:srgbClr val="F8F8F8"/>
                  </a:solidFill>
                </a:rPr>
                <a:t> </a:t>
              </a:r>
              <a:r>
                <a:rPr lang="tr-TR" altLang="tr-TR" sz="1600" b="1" dirty="0" err="1" smtClean="0">
                  <a:solidFill>
                    <a:srgbClr val="F8F8F8"/>
                  </a:solidFill>
                </a:rPr>
                <a:t>Meetings</a:t>
              </a:r>
              <a:endParaRPr lang="en-US" altLang="tr-TR" sz="1600" b="1" dirty="0">
                <a:solidFill>
                  <a:srgbClr val="F8F8F8"/>
                </a:solidFill>
              </a:endParaRPr>
            </a:p>
          </p:txBody>
        </p:sp>
        <p:sp>
          <p:nvSpPr>
            <p:cNvPr id="53269" name="Text Box 21"/>
            <p:cNvSpPr txBox="1">
              <a:spLocks noChangeArrowheads="1"/>
            </p:cNvSpPr>
            <p:nvPr/>
          </p:nvSpPr>
          <p:spPr bwMode="gray">
            <a:xfrm>
              <a:off x="1104900" y="5411788"/>
              <a:ext cx="1711325" cy="476736"/>
            </a:xfrm>
            <a:prstGeom prst="rect">
              <a:avLst/>
            </a:prstGeom>
            <a:noFill/>
            <a:ln>
              <a:noFill/>
            </a:ln>
            <a:effectLst/>
            <a:extLst>
              <a:ext uri="{909E8E84-426E-40DD-AFC4-6F175D3DCCD1}">
                <a14:hiddenFill xmlns=""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altLang="tr-TR" sz="1600" b="1" dirty="0" smtClean="0">
                  <a:solidFill>
                    <a:srgbClr val="F8F8F8"/>
                  </a:solidFill>
                </a:rPr>
                <a:t>Ad-hoc </a:t>
              </a:r>
              <a:r>
                <a:rPr lang="tr-TR" altLang="tr-TR" sz="1600" b="1" dirty="0" err="1" smtClean="0">
                  <a:solidFill>
                    <a:srgbClr val="F8F8F8"/>
                  </a:solidFill>
                </a:rPr>
                <a:t>Communication</a:t>
              </a:r>
              <a:endParaRPr lang="en-US" altLang="tr-TR" sz="1600" b="1" dirty="0">
                <a:solidFill>
                  <a:srgbClr val="F8F8F8"/>
                </a:solidFill>
              </a:endParaRPr>
            </a:p>
          </p:txBody>
        </p:sp>
      </p:grpSp>
      <p:sp>
        <p:nvSpPr>
          <p:cNvPr id="23" name="Title 1"/>
          <p:cNvSpPr txBox="1">
            <a:spLocks/>
          </p:cNvSpPr>
          <p:nvPr/>
        </p:nvSpPr>
        <p:spPr bwMode="auto">
          <a:xfrm>
            <a:off x="755576" y="116632"/>
            <a:ext cx="73914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4000" b="1">
                <a:solidFill>
                  <a:schemeClr val="tx2"/>
                </a:solidFill>
                <a:latin typeface="Arial" charset="0"/>
              </a:defRPr>
            </a:lvl2pPr>
            <a:lvl3pPr algn="l" rtl="0" eaLnBrk="1" fontAlgn="base" hangingPunct="1">
              <a:spcBef>
                <a:spcPct val="0"/>
              </a:spcBef>
              <a:spcAft>
                <a:spcPct val="0"/>
              </a:spcAft>
              <a:defRPr sz="4000" b="1">
                <a:solidFill>
                  <a:schemeClr val="tx2"/>
                </a:solidFill>
                <a:latin typeface="Arial" charset="0"/>
              </a:defRPr>
            </a:lvl3pPr>
            <a:lvl4pPr algn="l" rtl="0" eaLnBrk="1" fontAlgn="base" hangingPunct="1">
              <a:spcBef>
                <a:spcPct val="0"/>
              </a:spcBef>
              <a:spcAft>
                <a:spcPct val="0"/>
              </a:spcAft>
              <a:defRPr sz="4000" b="1">
                <a:solidFill>
                  <a:schemeClr val="tx2"/>
                </a:solidFill>
                <a:latin typeface="Arial" charset="0"/>
              </a:defRPr>
            </a:lvl4pPr>
            <a:lvl5pPr algn="l" rtl="0" eaLnBrk="1" fontAlgn="base" hangingPunct="1">
              <a:spcBef>
                <a:spcPct val="0"/>
              </a:spcBef>
              <a:spcAft>
                <a:spcPct val="0"/>
              </a:spcAft>
              <a:defRPr sz="4000" b="1">
                <a:solidFill>
                  <a:schemeClr val="tx2"/>
                </a:solidFill>
                <a:latin typeface="Arial" charset="0"/>
              </a:defRPr>
            </a:lvl5pPr>
            <a:lvl6pPr marL="457200" algn="l" rtl="0" eaLnBrk="1" fontAlgn="base" hangingPunct="1">
              <a:spcBef>
                <a:spcPct val="0"/>
              </a:spcBef>
              <a:spcAft>
                <a:spcPct val="0"/>
              </a:spcAft>
              <a:defRPr sz="4000" b="1">
                <a:solidFill>
                  <a:schemeClr val="tx2"/>
                </a:solidFill>
                <a:latin typeface="Arial" charset="0"/>
              </a:defRPr>
            </a:lvl6pPr>
            <a:lvl7pPr marL="914400" algn="l" rtl="0" eaLnBrk="1" fontAlgn="base" hangingPunct="1">
              <a:spcBef>
                <a:spcPct val="0"/>
              </a:spcBef>
              <a:spcAft>
                <a:spcPct val="0"/>
              </a:spcAft>
              <a:defRPr sz="4000" b="1">
                <a:solidFill>
                  <a:schemeClr val="tx2"/>
                </a:solidFill>
                <a:latin typeface="Arial" charset="0"/>
              </a:defRPr>
            </a:lvl7pPr>
            <a:lvl8pPr marL="1371600" algn="l" rtl="0" eaLnBrk="1" fontAlgn="base" hangingPunct="1">
              <a:spcBef>
                <a:spcPct val="0"/>
              </a:spcBef>
              <a:spcAft>
                <a:spcPct val="0"/>
              </a:spcAft>
              <a:defRPr sz="4000" b="1">
                <a:solidFill>
                  <a:schemeClr val="tx2"/>
                </a:solidFill>
                <a:latin typeface="Arial" charset="0"/>
              </a:defRPr>
            </a:lvl8pPr>
            <a:lvl9pPr marL="1828800" algn="l" rtl="0" eaLnBrk="1" fontAlgn="base" hangingPunct="1">
              <a:spcBef>
                <a:spcPct val="0"/>
              </a:spcBef>
              <a:spcAft>
                <a:spcPct val="0"/>
              </a:spcAft>
              <a:defRPr sz="4000" b="1">
                <a:solidFill>
                  <a:schemeClr val="tx2"/>
                </a:solidFill>
                <a:latin typeface="Arial" charset="0"/>
              </a:defRPr>
            </a:lvl9pPr>
          </a:lstStyle>
          <a:p>
            <a:r>
              <a:rPr lang="tr-TR" sz="3200" kern="0" dirty="0" err="1" smtClean="0">
                <a:latin typeface="Calibri" panose="020F0502020204030204" pitchFamily="34" charset="0"/>
                <a:cs typeface="Calibri" panose="020F0502020204030204" pitchFamily="34" charset="0"/>
              </a:rPr>
              <a:t>Coordination</a:t>
            </a:r>
            <a:r>
              <a:rPr lang="tr-TR" sz="3200" kern="0" dirty="0" smtClean="0">
                <a:latin typeface="Calibri" panose="020F0502020204030204" pitchFamily="34" charset="0"/>
                <a:cs typeface="Calibri" panose="020F0502020204030204" pitchFamily="34" charset="0"/>
              </a:rPr>
              <a:t> </a:t>
            </a:r>
            <a:r>
              <a:rPr lang="tr-TR" sz="3200" kern="0" dirty="0" err="1" smtClean="0">
                <a:latin typeface="Calibri" panose="020F0502020204030204" pitchFamily="34" charset="0"/>
                <a:cs typeface="Calibri" panose="020F0502020204030204" pitchFamily="34" charset="0"/>
              </a:rPr>
              <a:t>Between</a:t>
            </a:r>
            <a:r>
              <a:rPr lang="tr-TR" sz="3200" kern="0" dirty="0" smtClean="0">
                <a:latin typeface="Calibri" panose="020F0502020204030204" pitchFamily="34" charset="0"/>
                <a:cs typeface="Calibri" panose="020F0502020204030204" pitchFamily="34" charset="0"/>
              </a:rPr>
              <a:t> </a:t>
            </a:r>
            <a:r>
              <a:rPr lang="tr-TR" sz="3200" kern="0" dirty="0" err="1" smtClean="0">
                <a:latin typeface="Calibri" panose="020F0502020204030204" pitchFamily="34" charset="0"/>
                <a:cs typeface="Calibri" panose="020F0502020204030204" pitchFamily="34" charset="0"/>
              </a:rPr>
              <a:t>Treasury</a:t>
            </a:r>
            <a:r>
              <a:rPr lang="tr-TR" sz="3200" kern="0" dirty="0" smtClean="0">
                <a:latin typeface="Calibri" panose="020F0502020204030204" pitchFamily="34" charset="0"/>
                <a:cs typeface="Calibri" panose="020F0502020204030204" pitchFamily="34" charset="0"/>
              </a:rPr>
              <a:t> &amp; Central Bank </a:t>
            </a:r>
            <a:endParaRPr lang="tr-TR" sz="3200" kern="0" dirty="0">
              <a:latin typeface="Calibri" panose="020F0502020204030204" pitchFamily="34" charset="0"/>
              <a:cs typeface="Calibri" panose="020F0502020204030204" pitchFamily="34" charset="0"/>
            </a:endParaRPr>
          </a:p>
        </p:txBody>
      </p:sp>
      <p:sp>
        <p:nvSpPr>
          <p:cNvPr id="5" name="Rectangle 4"/>
          <p:cNvSpPr/>
          <p:nvPr/>
        </p:nvSpPr>
        <p:spPr>
          <a:xfrm>
            <a:off x="2720840" y="1917551"/>
            <a:ext cx="5785816" cy="830997"/>
          </a:xfrm>
          <a:prstGeom prst="rect">
            <a:avLst/>
          </a:prstGeom>
        </p:spPr>
        <p:txBody>
          <a:bodyPr wrap="square">
            <a:spAutoFit/>
          </a:bodyPr>
          <a:lstStyle/>
          <a:p>
            <a:pPr algn="l"/>
            <a:r>
              <a:rPr lang="tr-TR" sz="1200" dirty="0" smtClean="0"/>
              <a:t>T</a:t>
            </a:r>
            <a:r>
              <a:rPr lang="en-US" sz="1200" dirty="0" smtClean="0"/>
              <a:t>he </a:t>
            </a:r>
            <a:r>
              <a:rPr lang="en-US" sz="1200" dirty="0"/>
              <a:t>Undersecretary </a:t>
            </a:r>
            <a:r>
              <a:rPr lang="en-US" sz="1200" dirty="0" smtClean="0"/>
              <a:t>or </a:t>
            </a:r>
            <a:r>
              <a:rPr lang="en-US" sz="1200" dirty="0"/>
              <a:t>Deputy Undersecretary </a:t>
            </a:r>
            <a:r>
              <a:rPr lang="en-US" sz="1200" dirty="0" smtClean="0"/>
              <a:t>participate </a:t>
            </a:r>
            <a:r>
              <a:rPr lang="en-US" sz="1200" dirty="0"/>
              <a:t>in the meetings without having the right to vote</a:t>
            </a:r>
            <a:r>
              <a:rPr lang="en-US" sz="1200" dirty="0" smtClean="0"/>
              <a:t>.</a:t>
            </a:r>
            <a:endParaRPr lang="tr-TR" sz="1200" dirty="0" smtClean="0"/>
          </a:p>
          <a:p>
            <a:pPr algn="l"/>
            <a:endParaRPr lang="tr-TR" sz="1200" dirty="0"/>
          </a:p>
          <a:p>
            <a:pPr algn="l"/>
            <a:r>
              <a:rPr lang="tr-TR" sz="1200" dirty="0" smtClean="0"/>
              <a:t>A </a:t>
            </a:r>
            <a:r>
              <a:rPr lang="tr-TR" sz="1200" dirty="0" err="1" smtClean="0"/>
              <a:t>means</a:t>
            </a:r>
            <a:r>
              <a:rPr lang="tr-TR" sz="1200" dirty="0" smtClean="0"/>
              <a:t> of </a:t>
            </a:r>
            <a:r>
              <a:rPr lang="tr-TR" sz="1200" dirty="0" err="1" smtClean="0"/>
              <a:t>high</a:t>
            </a:r>
            <a:r>
              <a:rPr lang="tr-TR" sz="1200" dirty="0" smtClean="0"/>
              <a:t> </a:t>
            </a:r>
            <a:r>
              <a:rPr lang="tr-TR" sz="1200" dirty="0" err="1" smtClean="0"/>
              <a:t>level</a:t>
            </a:r>
            <a:r>
              <a:rPr lang="tr-TR" sz="1200" dirty="0" smtClean="0"/>
              <a:t> </a:t>
            </a:r>
            <a:r>
              <a:rPr lang="tr-TR" sz="1200" dirty="0" err="1" smtClean="0"/>
              <a:t>coordination</a:t>
            </a:r>
            <a:r>
              <a:rPr lang="tr-TR" sz="1200" dirty="0" smtClean="0"/>
              <a:t> </a:t>
            </a:r>
            <a:r>
              <a:rPr lang="tr-TR" sz="1200" dirty="0" err="1" smtClean="0"/>
              <a:t>between</a:t>
            </a:r>
            <a:r>
              <a:rPr lang="tr-TR" sz="1200" dirty="0" smtClean="0"/>
              <a:t> </a:t>
            </a:r>
            <a:r>
              <a:rPr lang="tr-TR" sz="1200" dirty="0" err="1" smtClean="0"/>
              <a:t>monetary</a:t>
            </a:r>
            <a:r>
              <a:rPr lang="tr-TR" sz="1200" dirty="0" smtClean="0"/>
              <a:t> </a:t>
            </a:r>
            <a:r>
              <a:rPr lang="tr-TR" sz="1200" dirty="0" err="1" smtClean="0"/>
              <a:t>and</a:t>
            </a:r>
            <a:r>
              <a:rPr lang="tr-TR" sz="1200" dirty="0" smtClean="0"/>
              <a:t> </a:t>
            </a:r>
            <a:r>
              <a:rPr lang="tr-TR" sz="1200" dirty="0" err="1" smtClean="0"/>
              <a:t>fiscal</a:t>
            </a:r>
            <a:r>
              <a:rPr lang="tr-TR" sz="1200" dirty="0" smtClean="0"/>
              <a:t> </a:t>
            </a:r>
            <a:r>
              <a:rPr lang="tr-TR" sz="1200" dirty="0" err="1" smtClean="0"/>
              <a:t>policies</a:t>
            </a:r>
            <a:r>
              <a:rPr lang="tr-TR" sz="1200" dirty="0" smtClean="0"/>
              <a:t>.</a:t>
            </a:r>
            <a:endParaRPr lang="tr-TR" sz="1200" dirty="0"/>
          </a:p>
        </p:txBody>
      </p:sp>
    </p:spTree>
    <p:extLst>
      <p:ext uri="{BB962C8B-B14F-4D97-AF65-F5344CB8AC3E}">
        <p14:creationId xmlns="" xmlns:p14="http://schemas.microsoft.com/office/powerpoint/2010/main" val="4243731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dirty="0" err="1" smtClean="0">
                <a:latin typeface="Calibri" panose="020F0502020204030204" pitchFamily="34" charset="0"/>
                <a:cs typeface="Calibri" panose="020F0502020204030204" pitchFamily="34" charset="0"/>
              </a:rPr>
              <a:t>Operational</a:t>
            </a:r>
            <a:r>
              <a:rPr lang="tr-TR" sz="3600" dirty="0" smtClean="0">
                <a:latin typeface="Calibri" panose="020F0502020204030204" pitchFamily="34" charset="0"/>
                <a:cs typeface="Calibri" panose="020F0502020204030204" pitchFamily="34" charset="0"/>
              </a:rPr>
              <a:t> </a:t>
            </a:r>
            <a:r>
              <a:rPr lang="tr-TR" sz="3600" dirty="0" err="1" smtClean="0">
                <a:latin typeface="Calibri" panose="020F0502020204030204" pitchFamily="34" charset="0"/>
                <a:cs typeface="Calibri" panose="020F0502020204030204" pitchFamily="34" charset="0"/>
              </a:rPr>
              <a:t>Issues</a:t>
            </a:r>
            <a:endParaRPr lang="tr-TR" sz="3600" dirty="0">
              <a:latin typeface="Calibri" panose="020F0502020204030204" pitchFamily="34" charset="0"/>
              <a:cs typeface="Calibri" panose="020F0502020204030204" pitchFamily="34" charset="0"/>
            </a:endParaRPr>
          </a:p>
        </p:txBody>
      </p:sp>
      <p:graphicFrame>
        <p:nvGraphicFramePr>
          <p:cNvPr id="4" name="3 İçerik Yer Tutucusu"/>
          <p:cNvGraphicFramePr>
            <a:graphicFrameLocks noGrp="1"/>
          </p:cNvGraphicFramePr>
          <p:nvPr>
            <p:ph idx="1"/>
          </p:nvPr>
        </p:nvGraphicFramePr>
        <p:xfrm>
          <a:off x="825499" y="1299369"/>
          <a:ext cx="7493001" cy="4724400"/>
        </p:xfrm>
        <a:graphic>
          <a:graphicData uri="http://schemas.openxmlformats.org/drawingml/2006/table">
            <a:tbl>
              <a:tblPr/>
              <a:tblGrid>
                <a:gridCol w="1563143"/>
                <a:gridCol w="2964929"/>
                <a:gridCol w="2964929"/>
              </a:tblGrid>
              <a:tr h="571500">
                <a:tc>
                  <a:txBody>
                    <a:bodyPr/>
                    <a:lstStyle/>
                    <a:p>
                      <a:pPr algn="l" fontAlgn="ctr"/>
                      <a:r>
                        <a:rPr lang="tr-TR" sz="1100" b="1" i="0" u="none" strike="noStrike" dirty="0" err="1">
                          <a:solidFill>
                            <a:srgbClr val="FFFFFF"/>
                          </a:solidFill>
                          <a:latin typeface="Calibri"/>
                        </a:rPr>
                        <a:t>Function</a:t>
                      </a:r>
                      <a:r>
                        <a:rPr lang="tr-TR" sz="1100" b="1" i="0" u="none" strike="noStrike" dirty="0">
                          <a:solidFill>
                            <a:srgbClr val="FFFFFF"/>
                          </a:solidFill>
                          <a:latin typeface="Calibri"/>
                        </a:rPr>
                        <a:t> </a:t>
                      </a:r>
                    </a:p>
                  </a:txBody>
                  <a:tcPr marL="9525" marR="9525" marT="9525" marB="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17375D"/>
                    </a:solidFill>
                  </a:tcPr>
                </a:tc>
                <a:tc>
                  <a:txBody>
                    <a:bodyPr/>
                    <a:lstStyle/>
                    <a:p>
                      <a:pPr algn="l" fontAlgn="ctr"/>
                      <a:r>
                        <a:rPr lang="tr-TR" sz="1100" b="1" i="0" u="none" strike="noStrike">
                          <a:solidFill>
                            <a:srgbClr val="FFFFFF"/>
                          </a:solidFill>
                          <a:latin typeface="Calibri"/>
                        </a:rPr>
                        <a:t>Related Legislation/Agreement/Protocol</a:t>
                      </a:r>
                    </a:p>
                  </a:txBody>
                  <a:tcPr marL="9525" marR="9525" marT="9525" marB="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17375D"/>
                    </a:solidFill>
                  </a:tcPr>
                </a:tc>
                <a:tc>
                  <a:txBody>
                    <a:bodyPr/>
                    <a:lstStyle/>
                    <a:p>
                      <a:pPr algn="l" fontAlgn="ctr"/>
                      <a:r>
                        <a:rPr lang="tr-TR" sz="1100" b="1" i="0" u="none" strike="noStrike">
                          <a:solidFill>
                            <a:srgbClr val="FFFFFF"/>
                          </a:solidFill>
                          <a:latin typeface="Calibri"/>
                        </a:rPr>
                        <a:t>Main Operational Issues Handled</a:t>
                      </a:r>
                    </a:p>
                  </a:txBody>
                  <a:tcPr marL="9525" marR="9525" marT="9525" marB="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17375D"/>
                    </a:solidFill>
                  </a:tcPr>
                </a:tc>
              </a:tr>
              <a:tr h="1047750">
                <a:tc rowSpan="4">
                  <a:txBody>
                    <a:bodyPr/>
                    <a:lstStyle/>
                    <a:p>
                      <a:pPr algn="l" fontAlgn="ctr"/>
                      <a:r>
                        <a:rPr lang="tr-TR" sz="1100" b="0" i="0" u="none" strike="noStrike">
                          <a:solidFill>
                            <a:srgbClr val="000000"/>
                          </a:solidFill>
                          <a:latin typeface="Calibri"/>
                        </a:rPr>
                        <a:t>Budgetart Payments and Collections</a:t>
                      </a:r>
                    </a:p>
                  </a:txBody>
                  <a:tcPr marL="9525" marR="9525" marT="9525" marB="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ctr"/>
                      <a:r>
                        <a:rPr lang="tr-TR" sz="1100" b="0" i="0" u="none" strike="noStrike">
                          <a:solidFill>
                            <a:srgbClr val="000000"/>
                          </a:solidFill>
                          <a:latin typeface="Calibri"/>
                        </a:rPr>
                        <a:t>Treasury Internet Banking Protocol</a:t>
                      </a:r>
                    </a:p>
                  </a:txBody>
                  <a:tcPr marL="9525" marR="9525" marT="9525" marB="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Payments from Treasury accounts to general budget institutions</a:t>
                      </a:r>
                      <a:br>
                        <a:rPr lang="en-US" sz="1100" b="0" i="0" u="none" strike="noStrike">
                          <a:solidFill>
                            <a:srgbClr val="000000"/>
                          </a:solidFill>
                          <a:latin typeface="Calibri"/>
                        </a:rPr>
                      </a:br>
                      <a:r>
                        <a:rPr lang="en-US" sz="1100" b="0" i="0" u="none" strike="noStrike">
                          <a:solidFill>
                            <a:srgbClr val="000000"/>
                          </a:solidFill>
                          <a:latin typeface="Calibri"/>
                        </a:rPr>
                        <a:t>Timing of payments</a:t>
                      </a:r>
                      <a:br>
                        <a:rPr lang="en-US" sz="1100" b="0" i="0" u="none" strike="noStrike">
                          <a:solidFill>
                            <a:srgbClr val="000000"/>
                          </a:solidFill>
                          <a:latin typeface="Calibri"/>
                        </a:rPr>
                      </a:br>
                      <a:r>
                        <a:rPr lang="en-US" sz="1100" b="0" i="0" u="none" strike="noStrike">
                          <a:solidFill>
                            <a:srgbClr val="000000"/>
                          </a:solidFill>
                          <a:latin typeface="Calibri"/>
                        </a:rPr>
                        <a:t>Real time monitoring of Treasury accounts</a:t>
                      </a:r>
                      <a:br>
                        <a:rPr lang="en-US" sz="1100" b="0" i="0" u="none" strike="noStrike">
                          <a:solidFill>
                            <a:srgbClr val="000000"/>
                          </a:solidFill>
                          <a:latin typeface="Calibri"/>
                        </a:rPr>
                      </a:br>
                      <a:r>
                        <a:rPr lang="en-US" sz="1100" b="0" i="0" u="none" strike="noStrike">
                          <a:solidFill>
                            <a:srgbClr val="000000"/>
                          </a:solidFill>
                          <a:latin typeface="Calibri"/>
                        </a:rPr>
                        <a:t>Contingency manual</a:t>
                      </a:r>
                    </a:p>
                  </a:txBody>
                  <a:tcPr marL="9525" marR="9525" marT="9525" marB="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r>
              <a:tr h="1057275">
                <a:tc vMerge="1">
                  <a:txBody>
                    <a:bodyPr/>
                    <a:lstStyle/>
                    <a:p>
                      <a:endParaRPr lang="tr-TR"/>
                    </a:p>
                  </a:txBody>
                  <a:tcPr/>
                </a:tc>
                <a:tc>
                  <a:txBody>
                    <a:bodyPr/>
                    <a:lstStyle/>
                    <a:p>
                      <a:pPr algn="l" fontAlgn="ctr"/>
                      <a:r>
                        <a:rPr lang="en-US" sz="1100" b="0" i="0" u="none" strike="noStrike">
                          <a:solidFill>
                            <a:srgbClr val="000000"/>
                          </a:solidFill>
                          <a:latin typeface="Calibri"/>
                        </a:rPr>
                        <a:t>Decree on Public Electronic Payment System</a:t>
                      </a:r>
                    </a:p>
                  </a:txBody>
                  <a:tcPr marL="9525" marR="9525" marT="9525" marB="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Budgetary payments of general budget institutions</a:t>
                      </a:r>
                      <a:br>
                        <a:rPr lang="en-US" sz="1100" b="0" i="0" u="none" strike="noStrike">
                          <a:solidFill>
                            <a:srgbClr val="000000"/>
                          </a:solidFill>
                          <a:latin typeface="Calibri"/>
                        </a:rPr>
                      </a:br>
                      <a:r>
                        <a:rPr lang="en-US" sz="1100" b="0" i="0" u="none" strike="noStrike">
                          <a:solidFill>
                            <a:srgbClr val="000000"/>
                          </a:solidFill>
                          <a:latin typeface="Calibri"/>
                        </a:rPr>
                        <a:t>Respective responsibilities of MoF, Central Bank and Treasury</a:t>
                      </a:r>
                      <a:br>
                        <a:rPr lang="en-US" sz="1100" b="0" i="0" u="none" strike="noStrike">
                          <a:solidFill>
                            <a:srgbClr val="000000"/>
                          </a:solidFill>
                          <a:latin typeface="Calibri"/>
                        </a:rPr>
                      </a:br>
                      <a:r>
                        <a:rPr lang="en-US" sz="1100" b="0" i="0" u="none" strike="noStrike">
                          <a:solidFill>
                            <a:srgbClr val="000000"/>
                          </a:solidFill>
                          <a:latin typeface="Calibri"/>
                        </a:rPr>
                        <a:t>Infrastructure for daily cash requests of general budget institutions</a:t>
                      </a:r>
                    </a:p>
                  </a:txBody>
                  <a:tcPr marL="9525" marR="9525" marT="9525" marB="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r>
              <a:tr h="523875">
                <a:tc vMerge="1">
                  <a:txBody>
                    <a:bodyPr/>
                    <a:lstStyle/>
                    <a:p>
                      <a:endParaRPr lang="tr-TR"/>
                    </a:p>
                  </a:txBody>
                  <a:tcPr/>
                </a:tc>
                <a:tc>
                  <a:txBody>
                    <a:bodyPr/>
                    <a:lstStyle/>
                    <a:p>
                      <a:pPr algn="l" fontAlgn="ctr"/>
                      <a:r>
                        <a:rPr lang="tr-TR" sz="1100" b="0" i="0" u="none" strike="noStrike">
                          <a:solidFill>
                            <a:srgbClr val="000000"/>
                          </a:solidFill>
                          <a:latin typeface="Calibri"/>
                        </a:rPr>
                        <a:t>Regulation on CBRT Tariffs</a:t>
                      </a:r>
                    </a:p>
                  </a:txBody>
                  <a:tcPr marL="9525" marR="9525" marT="9525" marB="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Unit prices for each kind of transaction realized by CBRT on behalf of Treasury</a:t>
                      </a:r>
                    </a:p>
                  </a:txBody>
                  <a:tcPr marL="9525" marR="9525" marT="9525" marB="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r>
              <a:tr h="619125">
                <a:tc vMerge="1">
                  <a:txBody>
                    <a:bodyPr/>
                    <a:lstStyle/>
                    <a:p>
                      <a:endParaRPr lang="tr-TR"/>
                    </a:p>
                  </a:txBody>
                  <a:tcPr/>
                </a:tc>
                <a:tc>
                  <a:txBody>
                    <a:bodyPr/>
                    <a:lstStyle/>
                    <a:p>
                      <a:pPr algn="l" fontAlgn="ctr"/>
                      <a:r>
                        <a:rPr lang="tr-TR" sz="1100" b="0" i="0" u="none" strike="noStrike">
                          <a:solidFill>
                            <a:srgbClr val="000000"/>
                          </a:solidFill>
                          <a:latin typeface="Calibri"/>
                        </a:rPr>
                        <a:t>Correspondent Bank Protocol</a:t>
                      </a:r>
                    </a:p>
                  </a:txBody>
                  <a:tcPr marL="9525" marR="9525" marT="9525" marB="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ctr"/>
                      <a:r>
                        <a:rPr lang="en-US" sz="1100" b="0" i="0" u="none" strike="noStrike" dirty="0" smtClean="0">
                          <a:solidFill>
                            <a:srgbClr val="000000"/>
                          </a:solidFill>
                          <a:latin typeface="Calibri"/>
                        </a:rPr>
                        <a:t>Re</a:t>
                      </a:r>
                      <a:r>
                        <a:rPr lang="tr-TR" sz="1100" b="0" i="0" u="none" strike="noStrike" dirty="0" err="1" smtClean="0">
                          <a:solidFill>
                            <a:srgbClr val="000000"/>
                          </a:solidFill>
                          <a:latin typeface="Calibri"/>
                        </a:rPr>
                        <a:t>sp</a:t>
                      </a:r>
                      <a:r>
                        <a:rPr lang="en-US" sz="1100" b="0" i="0" u="none" strike="noStrike" dirty="0" err="1" smtClean="0">
                          <a:solidFill>
                            <a:srgbClr val="000000"/>
                          </a:solidFill>
                          <a:latin typeface="Calibri"/>
                        </a:rPr>
                        <a:t>onsibilities</a:t>
                      </a:r>
                      <a:r>
                        <a:rPr lang="en-US" sz="1100" b="0" i="0" u="none" strike="noStrike" dirty="0" smtClean="0">
                          <a:solidFill>
                            <a:srgbClr val="000000"/>
                          </a:solidFill>
                          <a:latin typeface="Calibri"/>
                        </a:rPr>
                        <a:t> </a:t>
                      </a:r>
                      <a:r>
                        <a:rPr lang="en-US" sz="1100" b="0" i="0" u="none" strike="noStrike" dirty="0">
                          <a:solidFill>
                            <a:srgbClr val="000000"/>
                          </a:solidFill>
                          <a:latin typeface="Calibri"/>
                        </a:rPr>
                        <a:t>of correspondent bank with regards to general budget collections</a:t>
                      </a:r>
                      <a:br>
                        <a:rPr lang="en-US" sz="1100" b="0" i="0" u="none" strike="noStrike" dirty="0">
                          <a:solidFill>
                            <a:srgbClr val="000000"/>
                          </a:solidFill>
                          <a:latin typeface="Calibri"/>
                        </a:rPr>
                      </a:br>
                      <a:r>
                        <a:rPr lang="en-US" sz="1100" b="0" i="0" u="none" strike="noStrike" dirty="0">
                          <a:solidFill>
                            <a:srgbClr val="000000"/>
                          </a:solidFill>
                          <a:latin typeface="Calibri"/>
                        </a:rPr>
                        <a:t>Timing and contingency framework</a:t>
                      </a:r>
                    </a:p>
                  </a:txBody>
                  <a:tcPr marL="9525" marR="9525" marT="9525" marB="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r>
              <a:tr h="457200">
                <a:tc>
                  <a:txBody>
                    <a:bodyPr/>
                    <a:lstStyle/>
                    <a:p>
                      <a:pPr algn="l" fontAlgn="ctr"/>
                      <a:r>
                        <a:rPr lang="tr-TR" sz="1100" b="0" i="0" u="none" strike="noStrike">
                          <a:solidFill>
                            <a:srgbClr val="000000"/>
                          </a:solidFill>
                          <a:latin typeface="Calibri"/>
                        </a:rPr>
                        <a:t>Debt Management</a:t>
                      </a:r>
                    </a:p>
                  </a:txBody>
                  <a:tcPr marL="9525" marR="9525" marT="9525" marB="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ctr"/>
                      <a:r>
                        <a:rPr lang="tr-TR" sz="1100" b="0" i="0" u="none" strike="noStrike">
                          <a:solidFill>
                            <a:srgbClr val="000000"/>
                          </a:solidFill>
                          <a:latin typeface="Calibri"/>
                        </a:rPr>
                        <a:t>Financial Services Agreement</a:t>
                      </a:r>
                    </a:p>
                  </a:txBody>
                  <a:tcPr marL="9525" marR="9525" marT="9525" marB="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Procedures and commissions regarding redemption of Treasury bills and bonds</a:t>
                      </a:r>
                    </a:p>
                  </a:txBody>
                  <a:tcPr marL="9525" marR="9525" marT="9525" marB="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r>
              <a:tr h="447675">
                <a:tc>
                  <a:txBody>
                    <a:bodyPr/>
                    <a:lstStyle/>
                    <a:p>
                      <a:pPr algn="l" fontAlgn="ctr"/>
                      <a:r>
                        <a:rPr lang="tr-TR" sz="1100" b="0" i="0" u="none" strike="noStrike">
                          <a:solidFill>
                            <a:srgbClr val="000000"/>
                          </a:solidFill>
                          <a:latin typeface="Calibri"/>
                        </a:rPr>
                        <a:t>Remuneration of Treasury Reserves</a:t>
                      </a:r>
                    </a:p>
                  </a:txBody>
                  <a:tcPr marL="9525" marR="9525" marT="9525" marB="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ctr"/>
                      <a:r>
                        <a:rPr lang="tr-TR" sz="1100" b="0" i="0" u="none" strike="noStrike">
                          <a:solidFill>
                            <a:srgbClr val="000000"/>
                          </a:solidFill>
                          <a:latin typeface="Calibri"/>
                        </a:rPr>
                        <a:t>Remuneration Protocol</a:t>
                      </a:r>
                    </a:p>
                  </a:txBody>
                  <a:tcPr marL="9525" marR="9525" marT="9525" marB="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ctr"/>
                      <a:r>
                        <a:rPr lang="en-US" sz="1100" b="0" i="0" u="none" strike="noStrike" dirty="0">
                          <a:solidFill>
                            <a:srgbClr val="000000"/>
                          </a:solidFill>
                          <a:latin typeface="Calibri"/>
                        </a:rPr>
                        <a:t>Mechanism for the </a:t>
                      </a:r>
                      <a:r>
                        <a:rPr lang="en-US" sz="1100" b="0" i="0" u="none" strike="noStrike" dirty="0" err="1" smtClean="0">
                          <a:solidFill>
                            <a:srgbClr val="000000"/>
                          </a:solidFill>
                          <a:latin typeface="Calibri"/>
                        </a:rPr>
                        <a:t>remu</a:t>
                      </a:r>
                      <a:r>
                        <a:rPr lang="tr-TR" sz="1100" b="0" i="0" u="none" strike="noStrike" dirty="0" smtClean="0">
                          <a:solidFill>
                            <a:srgbClr val="000000"/>
                          </a:solidFill>
                          <a:latin typeface="Calibri"/>
                        </a:rPr>
                        <a:t>ne</a:t>
                      </a:r>
                      <a:r>
                        <a:rPr lang="en-US" sz="1100" b="0" i="0" u="none" strike="noStrike" dirty="0" smtClean="0">
                          <a:solidFill>
                            <a:srgbClr val="000000"/>
                          </a:solidFill>
                          <a:latin typeface="Calibri"/>
                        </a:rPr>
                        <a:t>ration </a:t>
                      </a:r>
                      <a:r>
                        <a:rPr lang="en-US" sz="1100" b="0" i="0" u="none" strike="noStrike" dirty="0">
                          <a:solidFill>
                            <a:srgbClr val="000000"/>
                          </a:solidFill>
                          <a:latin typeface="Calibri"/>
                        </a:rPr>
                        <a:t>process</a:t>
                      </a:r>
                      <a:br>
                        <a:rPr lang="en-US" sz="1100" b="0" i="0" u="none" strike="noStrike" dirty="0">
                          <a:solidFill>
                            <a:srgbClr val="000000"/>
                          </a:solidFill>
                          <a:latin typeface="Calibri"/>
                        </a:rPr>
                      </a:br>
                      <a:r>
                        <a:rPr lang="en-US" sz="1100" b="0" i="0" u="none" strike="noStrike" dirty="0">
                          <a:solidFill>
                            <a:srgbClr val="000000"/>
                          </a:solidFill>
                          <a:latin typeface="Calibri"/>
                        </a:rPr>
                        <a:t>Interest rates and accounts to be remunerated</a:t>
                      </a:r>
                    </a:p>
                  </a:txBody>
                  <a:tcPr marL="9525" marR="9525" marT="9525" marB="0" anchor="ctr">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dirty="0" err="1" smtClean="0">
                <a:latin typeface="Calibri" panose="020F0502020204030204" pitchFamily="34" charset="0"/>
                <a:cs typeface="Calibri" panose="020F0502020204030204" pitchFamily="34" charset="0"/>
              </a:rPr>
              <a:t>Conclusion</a:t>
            </a:r>
            <a:endParaRPr lang="tr-TR" sz="3600" dirty="0">
              <a:latin typeface="Calibri" panose="020F0502020204030204" pitchFamily="34" charset="0"/>
              <a:cs typeface="Calibri" panose="020F0502020204030204" pitchFamily="34" charset="0"/>
            </a:endParaRPr>
          </a:p>
        </p:txBody>
      </p:sp>
      <p:sp>
        <p:nvSpPr>
          <p:cNvPr id="3" name="2 İçerik Yer Tutucusu"/>
          <p:cNvSpPr>
            <a:spLocks noGrp="1"/>
          </p:cNvSpPr>
          <p:nvPr>
            <p:ph idx="1"/>
          </p:nvPr>
        </p:nvSpPr>
        <p:spPr>
          <a:xfrm>
            <a:off x="457200" y="1196752"/>
            <a:ext cx="8229600" cy="4929411"/>
          </a:xfrm>
        </p:spPr>
        <p:txBody>
          <a:bodyPr/>
          <a:lstStyle/>
          <a:p>
            <a:r>
              <a:rPr lang="tr-TR" sz="2000" dirty="0" err="1" smtClean="0">
                <a:latin typeface="Calibri" pitchFamily="34" charset="0"/>
                <a:cs typeface="Calibri" pitchFamily="34" charset="0"/>
              </a:rPr>
              <a:t>With</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the</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central</a:t>
            </a:r>
            <a:r>
              <a:rPr lang="tr-TR" sz="2000" dirty="0" smtClean="0">
                <a:latin typeface="Calibri" pitchFamily="34" charset="0"/>
                <a:cs typeface="Calibri" pitchFamily="34" charset="0"/>
              </a:rPr>
              <a:t> bank reform </a:t>
            </a:r>
            <a:r>
              <a:rPr lang="tr-TR" sz="2000" dirty="0" err="1" smtClean="0">
                <a:latin typeface="Calibri" pitchFamily="34" charset="0"/>
                <a:cs typeface="Calibri" pitchFamily="34" charset="0"/>
              </a:rPr>
              <a:t>and</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public</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finance</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and</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debt</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management</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law</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after</a:t>
            </a:r>
            <a:r>
              <a:rPr lang="tr-TR" sz="2000" dirty="0" smtClean="0">
                <a:latin typeface="Calibri" pitchFamily="34" charset="0"/>
                <a:cs typeface="Calibri" pitchFamily="34" charset="0"/>
              </a:rPr>
              <a:t> 2001 a </a:t>
            </a:r>
            <a:r>
              <a:rPr lang="tr-TR" sz="2000" dirty="0" err="1" smtClean="0">
                <a:latin typeface="Calibri" pitchFamily="34" charset="0"/>
                <a:cs typeface="Calibri" pitchFamily="34" charset="0"/>
              </a:rPr>
              <a:t>strong</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governance</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framework</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for</a:t>
            </a:r>
            <a:r>
              <a:rPr lang="tr-TR" sz="2000" dirty="0" smtClean="0">
                <a:latin typeface="Calibri" pitchFamily="34" charset="0"/>
                <a:cs typeface="Calibri" pitchFamily="34" charset="0"/>
              </a:rPr>
              <a:t> CB has </a:t>
            </a:r>
            <a:r>
              <a:rPr lang="tr-TR" sz="2000" dirty="0" err="1" smtClean="0">
                <a:latin typeface="Calibri" pitchFamily="34" charset="0"/>
                <a:cs typeface="Calibri" pitchFamily="34" charset="0"/>
              </a:rPr>
              <a:t>been</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established</a:t>
            </a:r>
            <a:r>
              <a:rPr lang="tr-TR" sz="2000" dirty="0" smtClean="0">
                <a:latin typeface="Calibri" pitchFamily="34" charset="0"/>
                <a:cs typeface="Calibri" pitchFamily="34" charset="0"/>
              </a:rPr>
              <a:t>.</a:t>
            </a:r>
          </a:p>
          <a:p>
            <a:r>
              <a:rPr lang="tr-TR" sz="2000" dirty="0" err="1" smtClean="0">
                <a:latin typeface="Calibri" pitchFamily="34" charset="0"/>
                <a:cs typeface="Calibri" pitchFamily="34" charset="0"/>
              </a:rPr>
              <a:t>The</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relationships</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between</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Treasury</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and</a:t>
            </a:r>
            <a:r>
              <a:rPr lang="tr-TR" sz="2000" dirty="0" smtClean="0">
                <a:latin typeface="Calibri" pitchFamily="34" charset="0"/>
                <a:cs typeface="Calibri" pitchFamily="34" charset="0"/>
              </a:rPr>
              <a:t> CB has </a:t>
            </a:r>
            <a:r>
              <a:rPr lang="tr-TR" sz="2000" dirty="0" err="1" smtClean="0">
                <a:latin typeface="Calibri" pitchFamily="34" charset="0"/>
                <a:cs typeface="Calibri" pitchFamily="34" charset="0"/>
              </a:rPr>
              <a:t>been</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grounded</a:t>
            </a:r>
            <a:r>
              <a:rPr lang="tr-TR" sz="2000" dirty="0" smtClean="0">
                <a:latin typeface="Calibri" pitchFamily="34" charset="0"/>
                <a:cs typeface="Calibri" pitchFamily="34" charset="0"/>
              </a:rPr>
              <a:t> on a </a:t>
            </a:r>
            <a:r>
              <a:rPr lang="tr-TR" sz="2000" dirty="0" err="1" smtClean="0">
                <a:latin typeface="Calibri" pitchFamily="34" charset="0"/>
                <a:cs typeface="Calibri" pitchFamily="34" charset="0"/>
              </a:rPr>
              <a:t>more</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professional</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manner</a:t>
            </a:r>
            <a:r>
              <a:rPr lang="tr-TR" sz="2000" dirty="0" smtClean="0">
                <a:latin typeface="Calibri" pitchFamily="34" charset="0"/>
                <a:cs typeface="Calibri" pitchFamily="34" charset="0"/>
              </a:rPr>
              <a:t> as </a:t>
            </a:r>
            <a:r>
              <a:rPr lang="tr-TR" sz="2000" dirty="0" err="1" smtClean="0">
                <a:latin typeface="Calibri" pitchFamily="34" charset="0"/>
                <a:cs typeface="Calibri" pitchFamily="34" charset="0"/>
              </a:rPr>
              <a:t>completely</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two</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separate</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entities</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with</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their</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own</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goals</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and</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agenda</a:t>
            </a:r>
            <a:r>
              <a:rPr lang="tr-TR" sz="2000" dirty="0" smtClean="0">
                <a:latin typeface="Calibri" pitchFamily="34" charset="0"/>
                <a:cs typeface="Calibri" pitchFamily="34" charset="0"/>
              </a:rPr>
              <a:t>. </a:t>
            </a:r>
          </a:p>
          <a:p>
            <a:r>
              <a:rPr lang="tr-TR" sz="2000" dirty="0" err="1" smtClean="0">
                <a:latin typeface="Calibri" pitchFamily="34" charset="0"/>
                <a:cs typeface="Calibri" pitchFamily="34" charset="0"/>
              </a:rPr>
              <a:t>With</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public</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financial</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management</a:t>
            </a:r>
            <a:r>
              <a:rPr lang="tr-TR" sz="2000" dirty="0" smtClean="0">
                <a:latin typeface="Calibri" pitchFamily="34" charset="0"/>
                <a:cs typeface="Calibri" pitchFamily="34" charset="0"/>
              </a:rPr>
              <a:t> reform </a:t>
            </a:r>
            <a:r>
              <a:rPr lang="tr-TR" sz="2000" dirty="0" err="1" smtClean="0">
                <a:latin typeface="Calibri" pitchFamily="34" charset="0"/>
                <a:cs typeface="Calibri" pitchFamily="34" charset="0"/>
              </a:rPr>
              <a:t>by</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law</a:t>
            </a:r>
            <a:r>
              <a:rPr lang="tr-TR" sz="2000" dirty="0" smtClean="0">
                <a:latin typeface="Calibri" pitchFamily="34" charset="0"/>
                <a:cs typeface="Calibri" pitchFamily="34" charset="0"/>
              </a:rPr>
              <a:t> 5018 </a:t>
            </a:r>
            <a:r>
              <a:rPr lang="tr-TR" sz="2000" dirty="0" err="1" smtClean="0">
                <a:latin typeface="Calibri" pitchFamily="34" charset="0"/>
                <a:cs typeface="Calibri" pitchFamily="34" charset="0"/>
              </a:rPr>
              <a:t>and</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decree</a:t>
            </a:r>
            <a:r>
              <a:rPr lang="tr-TR" sz="2000" dirty="0" smtClean="0">
                <a:latin typeface="Calibri" pitchFamily="34" charset="0"/>
                <a:cs typeface="Calibri" pitchFamily="34" charset="0"/>
              </a:rPr>
              <a:t> on </a:t>
            </a:r>
            <a:r>
              <a:rPr lang="tr-TR" sz="2000" dirty="0" err="1" smtClean="0">
                <a:latin typeface="Calibri" pitchFamily="34" charset="0"/>
                <a:cs typeface="Calibri" pitchFamily="34" charset="0"/>
              </a:rPr>
              <a:t>public</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electronic</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payment</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system</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along</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with</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the</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new</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design</a:t>
            </a:r>
            <a:r>
              <a:rPr lang="tr-TR" sz="2000" dirty="0" smtClean="0">
                <a:latin typeface="Calibri" pitchFamily="34" charset="0"/>
                <a:cs typeface="Calibri" pitchFamily="34" charset="0"/>
              </a:rPr>
              <a:t> of TSA in a modern </a:t>
            </a:r>
            <a:r>
              <a:rPr lang="tr-TR" sz="2000" dirty="0" err="1" smtClean="0">
                <a:latin typeface="Calibri" pitchFamily="34" charset="0"/>
                <a:cs typeface="Calibri" pitchFamily="34" charset="0"/>
              </a:rPr>
              <a:t>manner</a:t>
            </a:r>
            <a:r>
              <a:rPr lang="tr-TR" sz="2000" dirty="0" smtClean="0">
                <a:latin typeface="Calibri" pitchFamily="34" charset="0"/>
                <a:cs typeface="Calibri" pitchFamily="34" charset="0"/>
              </a:rPr>
              <a:t>, CBRT has </a:t>
            </a:r>
            <a:r>
              <a:rPr lang="tr-TR" sz="2000" dirty="0" err="1" smtClean="0">
                <a:latin typeface="Calibri" pitchFamily="34" charset="0"/>
                <a:cs typeface="Calibri" pitchFamily="34" charset="0"/>
              </a:rPr>
              <a:t>undertaken</a:t>
            </a:r>
            <a:r>
              <a:rPr lang="tr-TR" sz="2000" dirty="0" smtClean="0">
                <a:latin typeface="Calibri" pitchFamily="34" charset="0"/>
                <a:cs typeface="Calibri" pitchFamily="34" charset="0"/>
              </a:rPr>
              <a:t> a </a:t>
            </a:r>
            <a:r>
              <a:rPr lang="tr-TR" sz="2000" dirty="0" err="1" smtClean="0">
                <a:latin typeface="Calibri" pitchFamily="34" charset="0"/>
                <a:cs typeface="Calibri" pitchFamily="34" charset="0"/>
              </a:rPr>
              <a:t>broader</a:t>
            </a:r>
            <a:r>
              <a:rPr lang="tr-TR" sz="2000" dirty="0" smtClean="0">
                <a:latin typeface="Calibri" pitchFamily="34" charset="0"/>
                <a:cs typeface="Calibri" pitchFamily="34" charset="0"/>
              </a:rPr>
              <a:t> role in </a:t>
            </a:r>
            <a:r>
              <a:rPr lang="tr-TR" sz="2000" dirty="0" err="1" smtClean="0">
                <a:latin typeface="Calibri" pitchFamily="34" charset="0"/>
                <a:cs typeface="Calibri" pitchFamily="34" charset="0"/>
              </a:rPr>
              <a:t>the</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payment</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processes</a:t>
            </a:r>
            <a:r>
              <a:rPr lang="tr-TR" sz="2000" dirty="0" smtClean="0">
                <a:latin typeface="Calibri" pitchFamily="34" charset="0"/>
                <a:cs typeface="Calibri" pitchFamily="34" charset="0"/>
              </a:rPr>
              <a:t>.</a:t>
            </a:r>
          </a:p>
          <a:p>
            <a:r>
              <a:rPr lang="tr-TR" sz="2000" dirty="0" err="1" smtClean="0">
                <a:latin typeface="Calibri" pitchFamily="34" charset="0"/>
                <a:cs typeface="Calibri" pitchFamily="34" charset="0"/>
              </a:rPr>
              <a:t>All</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aspects</a:t>
            </a:r>
            <a:r>
              <a:rPr lang="tr-TR" sz="2000" dirty="0" smtClean="0">
                <a:latin typeface="Calibri" pitchFamily="34" charset="0"/>
                <a:cs typeface="Calibri" pitchFamily="34" charset="0"/>
              </a:rPr>
              <a:t> of </a:t>
            </a:r>
            <a:r>
              <a:rPr lang="tr-TR" sz="2000" dirty="0" err="1" smtClean="0">
                <a:latin typeface="Calibri" pitchFamily="34" charset="0"/>
                <a:cs typeface="Calibri" pitchFamily="34" charset="0"/>
              </a:rPr>
              <a:t>cash</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debt</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and</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liquidity</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management</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requires</a:t>
            </a:r>
            <a:r>
              <a:rPr lang="tr-TR" sz="2000" dirty="0" smtClean="0">
                <a:latin typeface="Calibri" pitchFamily="34" charset="0"/>
                <a:cs typeface="Calibri" pitchFamily="34" charset="0"/>
              </a:rPr>
              <a:t> a </a:t>
            </a:r>
            <a:r>
              <a:rPr lang="tr-TR" sz="2000" dirty="0" err="1" smtClean="0">
                <a:latin typeface="Calibri" pitchFamily="34" charset="0"/>
                <a:cs typeface="Calibri" pitchFamily="34" charset="0"/>
              </a:rPr>
              <a:t>strong</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coordination</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between</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Treasury</a:t>
            </a:r>
            <a:r>
              <a:rPr lang="tr-TR" sz="2000" dirty="0" smtClean="0">
                <a:latin typeface="Calibri" pitchFamily="34" charset="0"/>
                <a:cs typeface="Calibri" pitchFamily="34" charset="0"/>
              </a:rPr>
              <a:t>, CB </a:t>
            </a:r>
            <a:r>
              <a:rPr lang="tr-TR" sz="2000" dirty="0" err="1" smtClean="0">
                <a:latin typeface="Calibri" pitchFamily="34" charset="0"/>
                <a:cs typeface="Calibri" pitchFamily="34" charset="0"/>
              </a:rPr>
              <a:t>and</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MoF</a:t>
            </a:r>
            <a:r>
              <a:rPr lang="tr-TR" sz="2000" dirty="0" smtClean="0">
                <a:latin typeface="Calibri" pitchFamily="34" charset="0"/>
                <a:cs typeface="Calibri" pitchFamily="34" charset="0"/>
              </a:rPr>
              <a:t>.</a:t>
            </a:r>
          </a:p>
          <a:p>
            <a:r>
              <a:rPr lang="tr-TR" sz="2000" dirty="0" err="1" smtClean="0">
                <a:latin typeface="Calibri" pitchFamily="34" charset="0"/>
                <a:cs typeface="Calibri" pitchFamily="34" charset="0"/>
              </a:rPr>
              <a:t>In</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Turkey’s</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case</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this</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challenge</a:t>
            </a:r>
            <a:r>
              <a:rPr lang="tr-TR" sz="2000" dirty="0" smtClean="0">
                <a:latin typeface="Calibri" pitchFamily="34" charset="0"/>
                <a:cs typeface="Calibri" pitchFamily="34" charset="0"/>
              </a:rPr>
              <a:t> is </a:t>
            </a:r>
            <a:r>
              <a:rPr lang="tr-TR" sz="2000" dirty="0" err="1" smtClean="0">
                <a:latin typeface="Calibri" pitchFamily="34" charset="0"/>
                <a:cs typeface="Calibri" pitchFamily="34" charset="0"/>
              </a:rPr>
              <a:t>handled</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mostly</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by</a:t>
            </a:r>
            <a:r>
              <a:rPr lang="tr-TR" sz="2000" dirty="0" smtClean="0">
                <a:latin typeface="Calibri" pitchFamily="34" charset="0"/>
                <a:cs typeface="Calibri" pitchFamily="34" charset="0"/>
              </a:rPr>
              <a:t> a </a:t>
            </a:r>
            <a:r>
              <a:rPr lang="tr-TR" sz="2000" dirty="0" err="1" smtClean="0">
                <a:latin typeface="Calibri" pitchFamily="34" charset="0"/>
                <a:cs typeface="Calibri" pitchFamily="34" charset="0"/>
              </a:rPr>
              <a:t>clear</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documentation</a:t>
            </a:r>
            <a:r>
              <a:rPr lang="tr-TR" sz="2000" dirty="0" smtClean="0">
                <a:latin typeface="Calibri" pitchFamily="34" charset="0"/>
                <a:cs typeface="Calibri" pitchFamily="34" charset="0"/>
              </a:rPr>
              <a:t> of </a:t>
            </a:r>
            <a:r>
              <a:rPr lang="tr-TR" sz="2000" dirty="0" err="1" smtClean="0">
                <a:latin typeface="Calibri" pitchFamily="34" charset="0"/>
                <a:cs typeface="Calibri" pitchFamily="34" charset="0"/>
              </a:rPr>
              <a:t>roles</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and</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responsibilities</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by</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the</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relavant</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legislation</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and</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agreements</a:t>
            </a:r>
            <a:r>
              <a:rPr lang="tr-TR" sz="2000" dirty="0" smtClean="0">
                <a:latin typeface="Calibri" pitchFamily="34" charset="0"/>
                <a:cs typeface="Calibri" pitchFamily="34" charset="0"/>
              </a:rPr>
              <a:t>.</a:t>
            </a:r>
          </a:p>
          <a:p>
            <a:r>
              <a:rPr lang="tr-TR" sz="2000" dirty="0" err="1" smtClean="0">
                <a:latin typeface="Calibri" pitchFamily="34" charset="0"/>
                <a:cs typeface="Calibri" pitchFamily="34" charset="0"/>
              </a:rPr>
              <a:t>Nevertheless</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the</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importance</a:t>
            </a:r>
            <a:r>
              <a:rPr lang="tr-TR" sz="2000" dirty="0" smtClean="0">
                <a:latin typeface="Calibri" pitchFamily="34" charset="0"/>
                <a:cs typeface="Calibri" pitchFamily="34" charset="0"/>
              </a:rPr>
              <a:t> of </a:t>
            </a:r>
            <a:r>
              <a:rPr lang="tr-TR" sz="2000" dirty="0" err="1" smtClean="0">
                <a:latin typeface="Calibri" pitchFamily="34" charset="0"/>
                <a:cs typeface="Calibri" pitchFamily="34" charset="0"/>
              </a:rPr>
              <a:t>informal</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and</a:t>
            </a:r>
            <a:r>
              <a:rPr lang="tr-TR" sz="2000" dirty="0" smtClean="0">
                <a:latin typeface="Calibri" pitchFamily="34" charset="0"/>
                <a:cs typeface="Calibri" pitchFamily="34" charset="0"/>
              </a:rPr>
              <a:t> ad-hoc </a:t>
            </a:r>
            <a:r>
              <a:rPr lang="tr-TR" sz="2000" dirty="0" err="1" smtClean="0">
                <a:latin typeface="Calibri" pitchFamily="34" charset="0"/>
                <a:cs typeface="Calibri" pitchFamily="34" charset="0"/>
              </a:rPr>
              <a:t>communication</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and</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collaboration</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culture</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among</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those</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institutions</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could</a:t>
            </a:r>
            <a:r>
              <a:rPr lang="tr-TR" sz="2000" dirty="0" smtClean="0">
                <a:latin typeface="Calibri" pitchFamily="34" charset="0"/>
                <a:cs typeface="Calibri" pitchFamily="34" charset="0"/>
              </a:rPr>
              <a:t> </a:t>
            </a:r>
            <a:r>
              <a:rPr lang="tr-TR" sz="2000" dirty="0" err="1" smtClean="0">
                <a:latin typeface="Calibri" pitchFamily="34" charset="0"/>
                <a:cs typeface="Calibri" pitchFamily="34" charset="0"/>
              </a:rPr>
              <a:t>never</a:t>
            </a:r>
            <a:r>
              <a:rPr lang="tr-TR" sz="2000" dirty="0" smtClean="0">
                <a:latin typeface="Calibri" pitchFamily="34" charset="0"/>
                <a:cs typeface="Calibri" pitchFamily="34" charset="0"/>
              </a:rPr>
              <a:t> be </a:t>
            </a:r>
            <a:r>
              <a:rPr lang="tr-TR" sz="2000" dirty="0" err="1" smtClean="0">
                <a:latin typeface="Calibri" pitchFamily="34" charset="0"/>
                <a:cs typeface="Calibri" pitchFamily="34" charset="0"/>
              </a:rPr>
              <a:t>undermined</a:t>
            </a:r>
            <a:r>
              <a:rPr lang="tr-TR" sz="2000" dirty="0" smtClean="0">
                <a:latin typeface="Calibri" pitchFamily="34" charset="0"/>
                <a:cs typeface="Calibri" pitchFamily="34" charset="0"/>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73TGp_fall_light_ani">
  <a:themeElements>
    <a:clrScheme name="Custom 57">
      <a:dk1>
        <a:srgbClr val="000000"/>
      </a:dk1>
      <a:lt1>
        <a:srgbClr val="FFFFFF"/>
      </a:lt1>
      <a:dk2>
        <a:srgbClr val="1E598E"/>
      </a:dk2>
      <a:lt2>
        <a:srgbClr val="97BAC9"/>
      </a:lt2>
      <a:accent1>
        <a:srgbClr val="4C9ED0"/>
      </a:accent1>
      <a:accent2>
        <a:srgbClr val="A4B3BC"/>
      </a:accent2>
      <a:accent3>
        <a:srgbClr val="DCBD66"/>
      </a:accent3>
      <a:accent4>
        <a:srgbClr val="D57D7D"/>
      </a:accent4>
      <a:accent5>
        <a:srgbClr val="BA8FD5"/>
      </a:accent5>
      <a:accent6>
        <a:srgbClr val="9197CF"/>
      </a:accent6>
      <a:hlink>
        <a:srgbClr val="9AC832"/>
      </a:hlink>
      <a:folHlink>
        <a:srgbClr val="76B886"/>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307C6A"/>
        </a:dk2>
        <a:lt2>
          <a:srgbClr val="B3CC94"/>
        </a:lt2>
        <a:accent1>
          <a:srgbClr val="61BBA3"/>
        </a:accent1>
        <a:accent2>
          <a:srgbClr val="ADC07E"/>
        </a:accent2>
        <a:accent3>
          <a:srgbClr val="FFFFFF"/>
        </a:accent3>
        <a:accent4>
          <a:srgbClr val="000000"/>
        </a:accent4>
        <a:accent5>
          <a:srgbClr val="B7DACE"/>
        </a:accent5>
        <a:accent6>
          <a:srgbClr val="9CAE72"/>
        </a:accent6>
        <a:hlink>
          <a:srgbClr val="9AC832"/>
        </a:hlink>
        <a:folHlink>
          <a:srgbClr val="76B886"/>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D66B00"/>
        </a:dk2>
        <a:lt2>
          <a:srgbClr val="B9CF91"/>
        </a:lt2>
        <a:accent1>
          <a:srgbClr val="F1B305"/>
        </a:accent1>
        <a:accent2>
          <a:srgbClr val="9BBBA0"/>
        </a:accent2>
        <a:accent3>
          <a:srgbClr val="FFFFFF"/>
        </a:accent3>
        <a:accent4>
          <a:srgbClr val="000000"/>
        </a:accent4>
        <a:accent5>
          <a:srgbClr val="F7D6AA"/>
        </a:accent5>
        <a:accent6>
          <a:srgbClr val="8CA991"/>
        </a:accent6>
        <a:hlink>
          <a:srgbClr val="FE8206"/>
        </a:hlink>
        <a:folHlink>
          <a:srgbClr val="E07C7C"/>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1E598E"/>
        </a:dk2>
        <a:lt2>
          <a:srgbClr val="97BAC9"/>
        </a:lt2>
        <a:accent1>
          <a:srgbClr val="4C9ED0"/>
        </a:accent1>
        <a:accent2>
          <a:srgbClr val="A4B3BC"/>
        </a:accent2>
        <a:accent3>
          <a:srgbClr val="FFFFFF"/>
        </a:accent3>
        <a:accent4>
          <a:srgbClr val="000000"/>
        </a:accent4>
        <a:accent5>
          <a:srgbClr val="B2CCE4"/>
        </a:accent5>
        <a:accent6>
          <a:srgbClr val="94A2AA"/>
        </a:accent6>
        <a:hlink>
          <a:srgbClr val="9AC832"/>
        </a:hlink>
        <a:folHlink>
          <a:srgbClr val="76B88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3772</TotalTime>
  <Words>776</Words>
  <Application>Microsoft Office PowerPoint</Application>
  <PresentationFormat>Ekran Gösterisi (4:3)</PresentationFormat>
  <Paragraphs>99</Paragraphs>
  <Slides>8</Slides>
  <Notes>1</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873TGp_fall_light_ani</vt:lpstr>
      <vt:lpstr> THE RELATIONSHIP BETWEEN CASH MANAGEMENT  AND CENTRAL BANK</vt:lpstr>
      <vt:lpstr>Contents</vt:lpstr>
      <vt:lpstr>Cash Management &amp; Central Bank</vt:lpstr>
      <vt:lpstr>Legislative Framework – I : General Overwiew</vt:lpstr>
      <vt:lpstr>Legislative Framework – II : CB Governance &amp; Relationship Between Treasury and CB</vt:lpstr>
      <vt:lpstr>Slayt 6</vt:lpstr>
      <vt:lpstr>Operational Issues</vt:lpstr>
      <vt:lpstr>Conclusion</vt:lpstr>
    </vt:vector>
  </TitlesOfParts>
  <Company>Hazine Müsteşarlığı</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ILYAS TUFAN</dc:creator>
  <cp:lastModifiedBy>Windows User</cp:lastModifiedBy>
  <cp:revision>185</cp:revision>
  <dcterms:created xsi:type="dcterms:W3CDTF">2015-04-21T11:05:28Z</dcterms:created>
  <dcterms:modified xsi:type="dcterms:W3CDTF">2017-04-04T23:15:11Z</dcterms:modified>
</cp:coreProperties>
</file>