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469" r:id="rId3"/>
    <p:sldId id="464" r:id="rId4"/>
    <p:sldId id="471" r:id="rId5"/>
    <p:sldId id="470" r:id="rId6"/>
    <p:sldId id="472" r:id="rId7"/>
    <p:sldId id="474" r:id="rId8"/>
  </p:sldIdLst>
  <p:sldSz cx="9144000" cy="6858000" type="screen4x3"/>
  <p:notesSz cx="6735763" cy="98663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FFFFFF"/>
    <a:srgbClr val="76B886"/>
    <a:srgbClr val="969696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622" autoAdjust="0"/>
  </p:normalViewPr>
  <p:slideViewPr>
    <p:cSldViewPr>
      <p:cViewPr>
        <p:scale>
          <a:sx n="109" d="100"/>
          <a:sy n="109" d="100"/>
        </p:scale>
        <p:origin x="-167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1" cy="493316"/>
          </a:xfrm>
          <a:prstGeom prst="rect">
            <a:avLst/>
          </a:prstGeom>
        </p:spPr>
        <p:txBody>
          <a:bodyPr vert="horz" lIns="94835" tIns="47417" rIns="94835" bIns="47417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6" y="0"/>
            <a:ext cx="2918831" cy="493316"/>
          </a:xfrm>
          <a:prstGeom prst="rect">
            <a:avLst/>
          </a:prstGeom>
        </p:spPr>
        <p:txBody>
          <a:bodyPr vert="horz" lIns="94835" tIns="47417" rIns="94835" bIns="47417" rtlCol="0"/>
          <a:lstStyle>
            <a:lvl1pPr algn="r">
              <a:defRPr sz="1200"/>
            </a:lvl1pPr>
          </a:lstStyle>
          <a:p>
            <a:fld id="{BB235874-7C41-42B8-981B-1F3BA82ED97B}" type="datetimeFigureOut">
              <a:rPr lang="tr-TR" smtClean="0"/>
              <a:t>05.11.2018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371285"/>
            <a:ext cx="2918831" cy="493316"/>
          </a:xfrm>
          <a:prstGeom prst="rect">
            <a:avLst/>
          </a:prstGeom>
        </p:spPr>
        <p:txBody>
          <a:bodyPr vert="horz" lIns="94835" tIns="47417" rIns="94835" bIns="47417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6" y="9371285"/>
            <a:ext cx="2918831" cy="493316"/>
          </a:xfrm>
          <a:prstGeom prst="rect">
            <a:avLst/>
          </a:prstGeom>
        </p:spPr>
        <p:txBody>
          <a:bodyPr vert="horz" lIns="94835" tIns="47417" rIns="94835" bIns="47417" rtlCol="0" anchor="b"/>
          <a:lstStyle>
            <a:lvl1pPr algn="r">
              <a:defRPr sz="1200"/>
            </a:lvl1pPr>
          </a:lstStyle>
          <a:p>
            <a:fld id="{652869A1-C784-4D13-9720-7781CBEE71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0213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5" tIns="47417" rIns="94835" bIns="47417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6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5" tIns="47417" rIns="94835" bIns="47417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502"/>
            <a:ext cx="538861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5" tIns="47417" rIns="94835" bIns="474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5" tIns="47417" rIns="94835" bIns="47417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6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5" tIns="47417" rIns="94835" bIns="47417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A054160-BEF0-4E6A-952C-DD12635469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87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054160-BEF0-4E6A-952C-DD126354697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192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054160-BEF0-4E6A-952C-DD126354697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19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77" name="Group 25"/>
          <p:cNvGrpSpPr>
            <a:grpSpLocks/>
          </p:cNvGrpSpPr>
          <p:nvPr userDrawn="1"/>
        </p:nvGrpSpPr>
        <p:grpSpPr bwMode="auto">
          <a:xfrm>
            <a:off x="0" y="1447800"/>
            <a:ext cx="9144000" cy="5410200"/>
            <a:chOff x="0" y="1152"/>
            <a:chExt cx="5760" cy="3168"/>
          </a:xfrm>
        </p:grpSpPr>
        <p:sp>
          <p:nvSpPr>
            <p:cNvPr id="49178" name="Freeform 26"/>
            <p:cNvSpPr>
              <a:spLocks/>
            </p:cNvSpPr>
            <p:nvPr userDrawn="1"/>
          </p:nvSpPr>
          <p:spPr bwMode="gray">
            <a:xfrm>
              <a:off x="0" y="1280"/>
              <a:ext cx="5760" cy="3040"/>
            </a:xfrm>
            <a:custGeom>
              <a:avLst/>
              <a:gdLst>
                <a:gd name="T0" fmla="*/ 5760 w 5760"/>
                <a:gd name="T1" fmla="*/ 0 h 3040"/>
                <a:gd name="T2" fmla="*/ 0 w 5760"/>
                <a:gd name="T3" fmla="*/ 677 h 3040"/>
                <a:gd name="T4" fmla="*/ 0 w 5760"/>
                <a:gd name="T5" fmla="*/ 782 h 3040"/>
                <a:gd name="T6" fmla="*/ 0 w 5760"/>
                <a:gd name="T7" fmla="*/ 3040 h 3040"/>
                <a:gd name="T8" fmla="*/ 2264 w 5760"/>
                <a:gd name="T9" fmla="*/ 3040 h 3040"/>
                <a:gd name="T10" fmla="*/ 5760 w 5760"/>
                <a:gd name="T11" fmla="*/ 448 h 3040"/>
                <a:gd name="T12" fmla="*/ 5760 w 5760"/>
                <a:gd name="T13" fmla="*/ 0 h 3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0" h="3040">
                  <a:moveTo>
                    <a:pt x="5760" y="0"/>
                  </a:moveTo>
                  <a:lnTo>
                    <a:pt x="0" y="677"/>
                  </a:lnTo>
                  <a:lnTo>
                    <a:pt x="0" y="782"/>
                  </a:lnTo>
                  <a:lnTo>
                    <a:pt x="0" y="3040"/>
                  </a:lnTo>
                  <a:lnTo>
                    <a:pt x="2264" y="3040"/>
                  </a:lnTo>
                  <a:lnTo>
                    <a:pt x="5760" y="448"/>
                  </a:lnTo>
                  <a:lnTo>
                    <a:pt x="5760" y="0"/>
                  </a:lnTo>
                  <a:close/>
                </a:path>
              </a:pathLst>
            </a:custGeom>
            <a:solidFill>
              <a:schemeClr val="bg2">
                <a:alpha val="100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179" name="Freeform 27"/>
            <p:cNvSpPr>
              <a:spLocks/>
            </p:cNvSpPr>
            <p:nvPr userDrawn="1"/>
          </p:nvSpPr>
          <p:spPr bwMode="gray">
            <a:xfrm>
              <a:off x="4016" y="1936"/>
              <a:ext cx="1744" cy="2384"/>
            </a:xfrm>
            <a:custGeom>
              <a:avLst/>
              <a:gdLst>
                <a:gd name="T0" fmla="*/ 1744 w 1744"/>
                <a:gd name="T1" fmla="*/ 0 h 2384"/>
                <a:gd name="T2" fmla="*/ 0 w 1744"/>
                <a:gd name="T3" fmla="*/ 2384 h 2384"/>
                <a:gd name="T4" fmla="*/ 1744 w 1744"/>
                <a:gd name="T5" fmla="*/ 2384 h 2384"/>
                <a:gd name="T6" fmla="*/ 1744 w 1744"/>
                <a:gd name="T7" fmla="*/ 0 h 2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4" h="2384">
                  <a:moveTo>
                    <a:pt x="1744" y="0"/>
                  </a:moveTo>
                  <a:lnTo>
                    <a:pt x="0" y="2384"/>
                  </a:lnTo>
                  <a:lnTo>
                    <a:pt x="1744" y="2384"/>
                  </a:lnTo>
                  <a:lnTo>
                    <a:pt x="1744" y="0"/>
                  </a:lnTo>
                  <a:close/>
                </a:path>
              </a:pathLst>
            </a:custGeom>
            <a:solidFill>
              <a:schemeClr val="bg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49180" name="Group 28"/>
            <p:cNvGrpSpPr>
              <a:grpSpLocks/>
            </p:cNvGrpSpPr>
            <p:nvPr userDrawn="1"/>
          </p:nvGrpSpPr>
          <p:grpSpPr bwMode="auto">
            <a:xfrm flipH="1">
              <a:off x="0" y="1152"/>
              <a:ext cx="5760" cy="268"/>
              <a:chOff x="0" y="1216"/>
              <a:chExt cx="5760" cy="911"/>
            </a:xfrm>
          </p:grpSpPr>
          <p:sp>
            <p:nvSpPr>
              <p:cNvPr id="49181" name="Freeform 29"/>
              <p:cNvSpPr>
                <a:spLocks/>
              </p:cNvSpPr>
              <p:nvPr userDrawn="1"/>
            </p:nvSpPr>
            <p:spPr bwMode="gray">
              <a:xfrm>
                <a:off x="0" y="1226"/>
                <a:ext cx="5760" cy="395"/>
              </a:xfrm>
              <a:custGeom>
                <a:avLst/>
                <a:gdLst>
                  <a:gd name="T0" fmla="*/ 5754 w 5760"/>
                  <a:gd name="T1" fmla="*/ 159 h 395"/>
                  <a:gd name="T2" fmla="*/ 5760 w 5760"/>
                  <a:gd name="T3" fmla="*/ 395 h 395"/>
                  <a:gd name="T4" fmla="*/ 0 w 5760"/>
                  <a:gd name="T5" fmla="*/ 0 h 395"/>
                  <a:gd name="T6" fmla="*/ 5754 w 5760"/>
                  <a:gd name="T7" fmla="*/ 159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60" h="395">
                    <a:moveTo>
                      <a:pt x="5754" y="159"/>
                    </a:moveTo>
                    <a:lnTo>
                      <a:pt x="5760" y="395"/>
                    </a:lnTo>
                    <a:lnTo>
                      <a:pt x="0" y="0"/>
                    </a:lnTo>
                    <a:lnTo>
                      <a:pt x="5754" y="159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9182" name="Freeform 30"/>
              <p:cNvSpPr>
                <a:spLocks/>
              </p:cNvSpPr>
              <p:nvPr userDrawn="1"/>
            </p:nvSpPr>
            <p:spPr bwMode="gray">
              <a:xfrm>
                <a:off x="6" y="1216"/>
                <a:ext cx="5754" cy="911"/>
              </a:xfrm>
              <a:custGeom>
                <a:avLst/>
                <a:gdLst>
                  <a:gd name="T0" fmla="*/ 0 w 5754"/>
                  <a:gd name="T1" fmla="*/ 0 h 911"/>
                  <a:gd name="T2" fmla="*/ 5754 w 5754"/>
                  <a:gd name="T3" fmla="*/ 911 h 911"/>
                  <a:gd name="T4" fmla="*/ 5754 w 5754"/>
                  <a:gd name="T5" fmla="*/ 337 h 911"/>
                  <a:gd name="T6" fmla="*/ 0 w 5754"/>
                  <a:gd name="T7" fmla="*/ 0 h 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54" h="911">
                    <a:moveTo>
                      <a:pt x="0" y="0"/>
                    </a:moveTo>
                    <a:lnTo>
                      <a:pt x="5754" y="911"/>
                    </a:lnTo>
                    <a:lnTo>
                      <a:pt x="5754" y="3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49183" name="Freeform 31"/>
            <p:cNvSpPr>
              <a:spLocks/>
            </p:cNvSpPr>
            <p:nvPr userDrawn="1"/>
          </p:nvSpPr>
          <p:spPr bwMode="gray">
            <a:xfrm>
              <a:off x="0" y="1152"/>
              <a:ext cx="5760" cy="1312"/>
            </a:xfrm>
            <a:custGeom>
              <a:avLst/>
              <a:gdLst>
                <a:gd name="T0" fmla="*/ 5760 w 5760"/>
                <a:gd name="T1" fmla="*/ 56 h 1312"/>
                <a:gd name="T2" fmla="*/ 0 w 5760"/>
                <a:gd name="T3" fmla="*/ 1312 h 1312"/>
                <a:gd name="T4" fmla="*/ 0 w 5760"/>
                <a:gd name="T5" fmla="*/ 378 h 1312"/>
                <a:gd name="T6" fmla="*/ 5760 w 5760"/>
                <a:gd name="T7" fmla="*/ 0 h 1312"/>
                <a:gd name="T8" fmla="*/ 5760 w 5760"/>
                <a:gd name="T9" fmla="*/ 56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1312">
                  <a:moveTo>
                    <a:pt x="5760" y="56"/>
                  </a:moveTo>
                  <a:lnTo>
                    <a:pt x="0" y="1312"/>
                  </a:lnTo>
                  <a:lnTo>
                    <a:pt x="0" y="378"/>
                  </a:lnTo>
                  <a:lnTo>
                    <a:pt x="5760" y="0"/>
                  </a:lnTo>
                  <a:lnTo>
                    <a:pt x="5760" y="56"/>
                  </a:lnTo>
                  <a:close/>
                </a:path>
              </a:pathLst>
            </a:custGeom>
            <a:solidFill>
              <a:schemeClr val="bg2">
                <a:alpha val="14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184" name="Freeform 32"/>
            <p:cNvSpPr>
              <a:spLocks/>
            </p:cNvSpPr>
            <p:nvPr userDrawn="1"/>
          </p:nvSpPr>
          <p:spPr bwMode="gray">
            <a:xfrm flipH="1">
              <a:off x="0" y="1157"/>
              <a:ext cx="5760" cy="610"/>
            </a:xfrm>
            <a:custGeom>
              <a:avLst/>
              <a:gdLst>
                <a:gd name="T0" fmla="*/ 0 w 5760"/>
                <a:gd name="T1" fmla="*/ 0 h 2077"/>
                <a:gd name="T2" fmla="*/ 5752 w 5760"/>
                <a:gd name="T3" fmla="*/ 734 h 2077"/>
                <a:gd name="T4" fmla="*/ 5760 w 5760"/>
                <a:gd name="T5" fmla="*/ 2077 h 2077"/>
                <a:gd name="T6" fmla="*/ 0 w 5760"/>
                <a:gd name="T7" fmla="*/ 62 h 2077"/>
                <a:gd name="T8" fmla="*/ 0 w 5760"/>
                <a:gd name="T9" fmla="*/ 0 h 2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2077">
                  <a:moveTo>
                    <a:pt x="0" y="0"/>
                  </a:moveTo>
                  <a:lnTo>
                    <a:pt x="5752" y="734"/>
                  </a:lnTo>
                  <a:lnTo>
                    <a:pt x="5760" y="2077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14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49190" name="Rectangle 38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5024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9E50FDE6-B968-4B48-866E-C1C1DB9875C0}" type="datetime1">
              <a:rPr lang="en-US" altLang="tr-TR" smtClean="0"/>
              <a:t>11/5/2018</a:t>
            </a:fld>
            <a:endParaRPr lang="en-US" altLang="tr-TR"/>
          </a:p>
        </p:txBody>
      </p:sp>
      <p:sp>
        <p:nvSpPr>
          <p:cNvPr id="49191" name="Rectangle 3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02400"/>
            <a:ext cx="2895600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tr-TR"/>
          </a:p>
        </p:txBody>
      </p:sp>
      <p:sp>
        <p:nvSpPr>
          <p:cNvPr id="49192" name="Rectangle 4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024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B91D4B86-EE34-4CDC-9CBD-F5D88A57ECFF}" type="slidenum">
              <a:rPr lang="en-US" altLang="tr-TR"/>
              <a:pPr/>
              <a:t>‹#›</a:t>
            </a:fld>
            <a:endParaRPr lang="en-US" altLang="tr-TR"/>
          </a:p>
        </p:txBody>
      </p:sp>
      <p:sp>
        <p:nvSpPr>
          <p:cNvPr id="49194" name="Rectangle 42"/>
          <p:cNvSpPr>
            <a:spLocks noGrp="1" noChangeArrowheads="1"/>
          </p:cNvSpPr>
          <p:nvPr>
            <p:ph type="ctrTitle"/>
          </p:nvPr>
        </p:nvSpPr>
        <p:spPr>
          <a:xfrm>
            <a:off x="2362200" y="4013200"/>
            <a:ext cx="6400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1" hangingPunct="1">
              <a:defRPr sz="5200" smtClean="0"/>
            </a:lvl1pPr>
          </a:lstStyle>
          <a:p>
            <a:pPr lvl="0"/>
            <a:r>
              <a:rPr lang="en-US" altLang="tr-TR" noProof="0" dirty="0" smtClean="0"/>
              <a:t>Click to edit Master title style</a:t>
            </a:r>
          </a:p>
        </p:txBody>
      </p:sp>
      <p:sp>
        <p:nvSpPr>
          <p:cNvPr id="49195" name="Rectangle 4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5603875"/>
            <a:ext cx="6400800" cy="609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dist" eaLnBrk="1" hangingPunct="1">
              <a:buFontTx/>
              <a:buNone/>
              <a:defRPr sz="2200" smtClean="0"/>
            </a:lvl1pPr>
          </a:lstStyle>
          <a:p>
            <a:pPr lvl="0"/>
            <a:r>
              <a:rPr lang="en-US" altLang="tr-TR" noProof="0" dirty="0" smtClean="0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4A214B-BDF4-4EAF-8117-6F06117AC311}" type="datetime1">
              <a:rPr lang="en-US" altLang="tr-TR" smtClean="0"/>
              <a:t>11/5/2018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307A1-D384-4423-80E3-95EC7F54E58C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6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829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A66E51-1D10-4F94-AACA-20C6FA20F74D}" type="datetime1">
              <a:rPr lang="en-US" altLang="tr-TR" smtClean="0"/>
              <a:t>11/5/2018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986D23-1329-40CC-A43E-1CFEC1F959C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706652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098392-0BAD-4B20-9E7E-6BF800B418DA}" type="datetime1">
              <a:rPr lang="en-US" altLang="tr-TR" smtClean="0"/>
              <a:t>11/5/2018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BF38A-1336-4A64-9A62-28A5D6D3559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69856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4BA10E-1D37-4FCE-A736-986317DED725}" type="datetime1">
              <a:rPr lang="en-US" altLang="tr-TR" smtClean="0"/>
              <a:t>11/5/2018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80EA43-0640-4907-95D3-855086516C61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6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9020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8EF20C-1AC8-4F5A-AE7E-E44394D6C1B6}" type="datetime1">
              <a:rPr lang="en-US" altLang="tr-TR" smtClean="0"/>
              <a:t>11/5/2018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305A61-2864-4730-9F0D-6A49A47C29E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54414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108793-D6DB-4EE3-9973-8312C085EBCE}" type="datetime1">
              <a:rPr lang="en-US" altLang="tr-TR" smtClean="0"/>
              <a:t>11/5/2018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C4F089-D7D7-4DBE-B857-286AFE099FD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38483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375233-5E45-4FDC-8538-575092B39923}" type="datetime1">
              <a:rPr lang="en-US" altLang="tr-TR" smtClean="0"/>
              <a:t>11/5/2018</a:t>
            </a:fld>
            <a:endParaRPr lang="en-US" altLang="tr-T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7DCE87-10B4-4128-845D-EEC9F2577864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03280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1F8D0D-FCCF-4B1E-9B9B-F48333EEEB62}" type="datetime1">
              <a:rPr lang="en-US" altLang="tr-TR" smtClean="0"/>
              <a:t>11/5/2018</a:t>
            </a:fld>
            <a:endParaRPr lang="en-US" altLang="tr-TR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AB09E6-2468-4B1F-B474-99538496A548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10" name="Picture 4" descr="鹈!鹐!x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36896" y="134593"/>
            <a:ext cx="517280" cy="540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2357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1739A8-D41F-4097-9B73-72486E9AAF24}" type="datetime1">
              <a:rPr lang="en-US" altLang="tr-TR" smtClean="0"/>
              <a:t>11/5/2018</a:t>
            </a:fld>
            <a:endParaRPr lang="en-US" altLang="tr-TR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295C5-1028-46D7-9017-0F8B0DC64372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5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7482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A2EA43-177F-4702-A3BE-0159949062D7}" type="datetime1">
              <a:rPr lang="en-US" altLang="tr-TR" smtClean="0"/>
              <a:t>11/5/2018</a:t>
            </a:fld>
            <a:endParaRPr lang="en-US" altLang="tr-TR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BAD822-BF66-4873-8B25-23CD94618225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5" name="Picture 4" descr="鹈!鹐!x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36896" y="134593"/>
            <a:ext cx="517280" cy="540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9466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89C81A-DC81-441D-9A23-C67001D371BF}" type="datetime1">
              <a:rPr lang="en-US" altLang="tr-TR" smtClean="0"/>
              <a:t>11/5/2018</a:t>
            </a:fld>
            <a:endParaRPr lang="en-US" altLang="tr-T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F36B51-0F89-4A16-A131-D1BCA91525ED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8" name="Picture 4" descr="鹈!鹐!x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36896" y="134593"/>
            <a:ext cx="517280" cy="540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12371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7A1424-66A0-41E2-91A3-73BF4E9383B6}" type="datetime1">
              <a:rPr lang="en-US" altLang="tr-TR" smtClean="0"/>
              <a:t>11/5/2018</a:t>
            </a:fld>
            <a:endParaRPr lang="en-US" altLang="tr-T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FE7994-7FD4-4357-97D4-9861E2D59AF9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8" name="Picture 4" descr="鹈!鹐!x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36896" y="134593"/>
            <a:ext cx="517280" cy="540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1094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45" name="Group 2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1152"/>
            <a:chExt cx="5760" cy="3168"/>
          </a:xfrm>
        </p:grpSpPr>
        <p:sp>
          <p:nvSpPr>
            <p:cNvPr id="5146" name="Freeform 26"/>
            <p:cNvSpPr>
              <a:spLocks/>
            </p:cNvSpPr>
            <p:nvPr userDrawn="1"/>
          </p:nvSpPr>
          <p:spPr bwMode="gray">
            <a:xfrm>
              <a:off x="0" y="1280"/>
              <a:ext cx="5760" cy="3040"/>
            </a:xfrm>
            <a:custGeom>
              <a:avLst/>
              <a:gdLst>
                <a:gd name="T0" fmla="*/ 5760 w 5760"/>
                <a:gd name="T1" fmla="*/ 0 h 3040"/>
                <a:gd name="T2" fmla="*/ 0 w 5760"/>
                <a:gd name="T3" fmla="*/ 677 h 3040"/>
                <a:gd name="T4" fmla="*/ 0 w 5760"/>
                <a:gd name="T5" fmla="*/ 782 h 3040"/>
                <a:gd name="T6" fmla="*/ 0 w 5760"/>
                <a:gd name="T7" fmla="*/ 3040 h 3040"/>
                <a:gd name="T8" fmla="*/ 2264 w 5760"/>
                <a:gd name="T9" fmla="*/ 3040 h 3040"/>
                <a:gd name="T10" fmla="*/ 5760 w 5760"/>
                <a:gd name="T11" fmla="*/ 448 h 3040"/>
                <a:gd name="T12" fmla="*/ 5760 w 5760"/>
                <a:gd name="T13" fmla="*/ 0 h 3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0" h="3040">
                  <a:moveTo>
                    <a:pt x="5760" y="0"/>
                  </a:moveTo>
                  <a:lnTo>
                    <a:pt x="0" y="677"/>
                  </a:lnTo>
                  <a:lnTo>
                    <a:pt x="0" y="782"/>
                  </a:lnTo>
                  <a:lnTo>
                    <a:pt x="0" y="3040"/>
                  </a:lnTo>
                  <a:lnTo>
                    <a:pt x="2264" y="3040"/>
                  </a:lnTo>
                  <a:lnTo>
                    <a:pt x="5760" y="448"/>
                  </a:lnTo>
                  <a:lnTo>
                    <a:pt x="5760" y="0"/>
                  </a:lnTo>
                  <a:close/>
                </a:path>
              </a:pathLst>
            </a:custGeom>
            <a:solidFill>
              <a:schemeClr val="bg2">
                <a:alpha val="100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147" name="Freeform 27"/>
            <p:cNvSpPr>
              <a:spLocks/>
            </p:cNvSpPr>
            <p:nvPr userDrawn="1"/>
          </p:nvSpPr>
          <p:spPr bwMode="gray">
            <a:xfrm>
              <a:off x="4016" y="1936"/>
              <a:ext cx="1744" cy="2384"/>
            </a:xfrm>
            <a:custGeom>
              <a:avLst/>
              <a:gdLst>
                <a:gd name="T0" fmla="*/ 1744 w 1744"/>
                <a:gd name="T1" fmla="*/ 0 h 2384"/>
                <a:gd name="T2" fmla="*/ 0 w 1744"/>
                <a:gd name="T3" fmla="*/ 2384 h 2384"/>
                <a:gd name="T4" fmla="*/ 1744 w 1744"/>
                <a:gd name="T5" fmla="*/ 2384 h 2384"/>
                <a:gd name="T6" fmla="*/ 1744 w 1744"/>
                <a:gd name="T7" fmla="*/ 0 h 2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4" h="2384">
                  <a:moveTo>
                    <a:pt x="1744" y="0"/>
                  </a:moveTo>
                  <a:lnTo>
                    <a:pt x="0" y="2384"/>
                  </a:lnTo>
                  <a:lnTo>
                    <a:pt x="1744" y="2384"/>
                  </a:lnTo>
                  <a:lnTo>
                    <a:pt x="1744" y="0"/>
                  </a:lnTo>
                  <a:close/>
                </a:path>
              </a:pathLst>
            </a:custGeom>
            <a:solidFill>
              <a:schemeClr val="bg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5148" name="Group 28"/>
            <p:cNvGrpSpPr>
              <a:grpSpLocks/>
            </p:cNvGrpSpPr>
            <p:nvPr userDrawn="1"/>
          </p:nvGrpSpPr>
          <p:grpSpPr bwMode="auto">
            <a:xfrm flipH="1">
              <a:off x="0" y="1152"/>
              <a:ext cx="5760" cy="268"/>
              <a:chOff x="0" y="1216"/>
              <a:chExt cx="5760" cy="911"/>
            </a:xfrm>
          </p:grpSpPr>
          <p:sp>
            <p:nvSpPr>
              <p:cNvPr id="5149" name="Freeform 29"/>
              <p:cNvSpPr>
                <a:spLocks/>
              </p:cNvSpPr>
              <p:nvPr userDrawn="1"/>
            </p:nvSpPr>
            <p:spPr bwMode="gray">
              <a:xfrm>
                <a:off x="0" y="1226"/>
                <a:ext cx="5760" cy="395"/>
              </a:xfrm>
              <a:custGeom>
                <a:avLst/>
                <a:gdLst>
                  <a:gd name="T0" fmla="*/ 5754 w 5760"/>
                  <a:gd name="T1" fmla="*/ 159 h 395"/>
                  <a:gd name="T2" fmla="*/ 5760 w 5760"/>
                  <a:gd name="T3" fmla="*/ 395 h 395"/>
                  <a:gd name="T4" fmla="*/ 0 w 5760"/>
                  <a:gd name="T5" fmla="*/ 0 h 395"/>
                  <a:gd name="T6" fmla="*/ 5754 w 5760"/>
                  <a:gd name="T7" fmla="*/ 159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60" h="395">
                    <a:moveTo>
                      <a:pt x="5754" y="159"/>
                    </a:moveTo>
                    <a:lnTo>
                      <a:pt x="5760" y="395"/>
                    </a:lnTo>
                    <a:lnTo>
                      <a:pt x="0" y="0"/>
                    </a:lnTo>
                    <a:lnTo>
                      <a:pt x="5754" y="159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150" name="Freeform 30"/>
              <p:cNvSpPr>
                <a:spLocks/>
              </p:cNvSpPr>
              <p:nvPr userDrawn="1"/>
            </p:nvSpPr>
            <p:spPr bwMode="gray">
              <a:xfrm>
                <a:off x="6" y="1216"/>
                <a:ext cx="5754" cy="911"/>
              </a:xfrm>
              <a:custGeom>
                <a:avLst/>
                <a:gdLst>
                  <a:gd name="T0" fmla="*/ 0 w 5754"/>
                  <a:gd name="T1" fmla="*/ 0 h 911"/>
                  <a:gd name="T2" fmla="*/ 5754 w 5754"/>
                  <a:gd name="T3" fmla="*/ 911 h 911"/>
                  <a:gd name="T4" fmla="*/ 5754 w 5754"/>
                  <a:gd name="T5" fmla="*/ 337 h 911"/>
                  <a:gd name="T6" fmla="*/ 0 w 5754"/>
                  <a:gd name="T7" fmla="*/ 0 h 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54" h="911">
                    <a:moveTo>
                      <a:pt x="0" y="0"/>
                    </a:moveTo>
                    <a:lnTo>
                      <a:pt x="5754" y="911"/>
                    </a:lnTo>
                    <a:lnTo>
                      <a:pt x="5754" y="3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5151" name="Freeform 31"/>
            <p:cNvSpPr>
              <a:spLocks/>
            </p:cNvSpPr>
            <p:nvPr userDrawn="1"/>
          </p:nvSpPr>
          <p:spPr bwMode="gray">
            <a:xfrm>
              <a:off x="0" y="1152"/>
              <a:ext cx="5760" cy="1312"/>
            </a:xfrm>
            <a:custGeom>
              <a:avLst/>
              <a:gdLst>
                <a:gd name="T0" fmla="*/ 5760 w 5760"/>
                <a:gd name="T1" fmla="*/ 56 h 1312"/>
                <a:gd name="T2" fmla="*/ 0 w 5760"/>
                <a:gd name="T3" fmla="*/ 1312 h 1312"/>
                <a:gd name="T4" fmla="*/ 0 w 5760"/>
                <a:gd name="T5" fmla="*/ 378 h 1312"/>
                <a:gd name="T6" fmla="*/ 5760 w 5760"/>
                <a:gd name="T7" fmla="*/ 0 h 1312"/>
                <a:gd name="T8" fmla="*/ 5760 w 5760"/>
                <a:gd name="T9" fmla="*/ 56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1312">
                  <a:moveTo>
                    <a:pt x="5760" y="56"/>
                  </a:moveTo>
                  <a:lnTo>
                    <a:pt x="0" y="1312"/>
                  </a:lnTo>
                  <a:lnTo>
                    <a:pt x="0" y="378"/>
                  </a:lnTo>
                  <a:lnTo>
                    <a:pt x="5760" y="0"/>
                  </a:lnTo>
                  <a:lnTo>
                    <a:pt x="5760" y="56"/>
                  </a:lnTo>
                  <a:close/>
                </a:path>
              </a:pathLst>
            </a:custGeom>
            <a:solidFill>
              <a:schemeClr val="bg2">
                <a:alpha val="14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152" name="Freeform 32"/>
            <p:cNvSpPr>
              <a:spLocks/>
            </p:cNvSpPr>
            <p:nvPr userDrawn="1"/>
          </p:nvSpPr>
          <p:spPr bwMode="gray">
            <a:xfrm flipH="1">
              <a:off x="0" y="1157"/>
              <a:ext cx="5760" cy="610"/>
            </a:xfrm>
            <a:custGeom>
              <a:avLst/>
              <a:gdLst>
                <a:gd name="T0" fmla="*/ 0 w 5760"/>
                <a:gd name="T1" fmla="*/ 0 h 2077"/>
                <a:gd name="T2" fmla="*/ 5752 w 5760"/>
                <a:gd name="T3" fmla="*/ 734 h 2077"/>
                <a:gd name="T4" fmla="*/ 5760 w 5760"/>
                <a:gd name="T5" fmla="*/ 2077 h 2077"/>
                <a:gd name="T6" fmla="*/ 0 w 5760"/>
                <a:gd name="T7" fmla="*/ 62 h 2077"/>
                <a:gd name="T8" fmla="*/ 0 w 5760"/>
                <a:gd name="T9" fmla="*/ 0 h 2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2077">
                  <a:moveTo>
                    <a:pt x="0" y="0"/>
                  </a:moveTo>
                  <a:lnTo>
                    <a:pt x="5752" y="734"/>
                  </a:lnTo>
                  <a:lnTo>
                    <a:pt x="5760" y="2077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14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153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5154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024302AC-5820-4E5E-BB62-9773EA7DAC43}" type="datetime1">
              <a:rPr lang="en-US" altLang="tr-TR" smtClean="0"/>
              <a:t>11/5/2018</a:t>
            </a:fld>
            <a:endParaRPr lang="en-US" altLang="tr-TR"/>
          </a:p>
        </p:txBody>
      </p:sp>
      <p:sp>
        <p:nvSpPr>
          <p:cNvPr id="5155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7032ECF-3FBC-4F82-89AC-F5F3F0F933E8}" type="slidenum">
              <a:rPr lang="en-US" altLang="tr-TR"/>
              <a:pPr/>
              <a:t>‹#›</a:t>
            </a:fld>
            <a:endParaRPr lang="en-US" altLang="tr-TR"/>
          </a:p>
        </p:txBody>
      </p:sp>
      <p:sp>
        <p:nvSpPr>
          <p:cNvPr id="5167" name="Rectangle 47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457200" y="274638"/>
            <a:ext cx="7391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2132856"/>
            <a:ext cx="8201000" cy="1584176"/>
          </a:xfrm>
        </p:spPr>
        <p:txBody>
          <a:bodyPr/>
          <a:lstStyle/>
          <a:p>
            <a:pPr algn="ctr">
              <a:defRPr/>
            </a:pPr>
            <a:r>
              <a:rPr lang="tr-TR" sz="3200" spc="600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Calibri" pitchFamily="34" charset="0"/>
              </a:rPr>
              <a:t>EXTENDING THE COVERAGE OF TSA SYSTEM IN TURKEY</a:t>
            </a:r>
            <a:endParaRPr lang="en-US" sz="2400" b="0" i="1" spc="6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15816" y="4581128"/>
            <a:ext cx="3171829" cy="23698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altLang="tr-TR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REPUBLIC of TURKEY</a:t>
            </a:r>
          </a:p>
          <a:p>
            <a:r>
              <a:rPr lang="tr-TR" altLang="tr-TR" sz="16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MINISTRY of TREASURY &amp; FINANCE</a:t>
            </a:r>
          </a:p>
          <a:p>
            <a:endParaRPr lang="tr-TR" altLang="tr-TR" sz="16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endParaRPr lang="tr-TR" altLang="tr-TR" sz="16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endParaRPr lang="tr-TR" altLang="tr-TR" sz="16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endParaRPr lang="tr-TR" altLang="tr-TR" sz="16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r>
              <a:rPr lang="tr-TR" sz="1600" dirty="0">
                <a:solidFill>
                  <a:srgbClr val="002060"/>
                </a:solidFill>
                <a:latin typeface="Book Antiqua" pitchFamily="18" charset="0"/>
              </a:rPr>
              <a:t>VIENNA</a:t>
            </a:r>
            <a:r>
              <a:rPr lang="ru-RU" sz="1600" dirty="0">
                <a:solidFill>
                  <a:srgbClr val="002060"/>
                </a:solidFill>
                <a:latin typeface="Book Antiqua" pitchFamily="18" charset="0"/>
              </a:rPr>
              <a:t/>
            </a:r>
            <a:br>
              <a:rPr lang="ru-RU" sz="1600" dirty="0">
                <a:solidFill>
                  <a:srgbClr val="002060"/>
                </a:solidFill>
                <a:latin typeface="Book Antiqua" pitchFamily="18" charset="0"/>
              </a:rPr>
            </a:br>
            <a:r>
              <a:rPr lang="tr-TR" sz="1600" dirty="0">
                <a:solidFill>
                  <a:srgbClr val="002060"/>
                </a:solidFill>
                <a:latin typeface="Book Antiqua" pitchFamily="18" charset="0"/>
              </a:rPr>
              <a:t>NOVEMBER</a:t>
            </a:r>
            <a:r>
              <a:rPr lang="en-US" sz="16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Book Antiqua" pitchFamily="18" charset="0"/>
              </a:rPr>
              <a:t>20</a:t>
            </a:r>
            <a:r>
              <a:rPr lang="tr-TR" sz="1600" dirty="0">
                <a:solidFill>
                  <a:srgbClr val="002060"/>
                </a:solidFill>
                <a:latin typeface="Book Antiqua" pitchFamily="18" charset="0"/>
              </a:rPr>
              <a:t>18</a:t>
            </a:r>
            <a:r>
              <a:rPr lang="ru-RU" sz="1600" dirty="0">
                <a:solidFill>
                  <a:srgbClr val="002060"/>
                </a:solidFill>
                <a:latin typeface="Book Antiqua" pitchFamily="18" charset="0"/>
              </a:rPr>
              <a:t> </a:t>
            </a:r>
          </a:p>
          <a:p>
            <a:endParaRPr lang="tr-TR" altLang="tr-TR" sz="16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Current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TSA </a:t>
            </a:r>
            <a:r>
              <a:rPr 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System</a:t>
            </a: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179512" y="1579563"/>
            <a:ext cx="4064000" cy="4867979"/>
            <a:chOff x="4470400" y="1579563"/>
            <a:chExt cx="4064000" cy="4867979"/>
          </a:xfrm>
        </p:grpSpPr>
        <p:grpSp>
          <p:nvGrpSpPr>
            <p:cNvPr id="44" name="Group 7"/>
            <p:cNvGrpSpPr>
              <a:grpSpLocks/>
            </p:cNvGrpSpPr>
            <p:nvPr/>
          </p:nvGrpSpPr>
          <p:grpSpPr bwMode="auto">
            <a:xfrm>
              <a:off x="4470400" y="1579563"/>
              <a:ext cx="4051300" cy="914400"/>
              <a:chOff x="2728" y="1008"/>
              <a:chExt cx="2552" cy="576"/>
            </a:xfrm>
          </p:grpSpPr>
          <p:sp>
            <p:nvSpPr>
              <p:cNvPr id="65" name="Rectangle 8"/>
              <p:cNvSpPr>
                <a:spLocks noChangeArrowheads="1"/>
              </p:cNvSpPr>
              <p:nvPr/>
            </p:nvSpPr>
            <p:spPr bwMode="ltGray">
              <a:xfrm>
                <a:off x="2728" y="1008"/>
                <a:ext cx="2552" cy="5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6" name="Rectangle 9"/>
              <p:cNvSpPr>
                <a:spLocks noChangeArrowheads="1"/>
              </p:cNvSpPr>
              <p:nvPr/>
            </p:nvSpPr>
            <p:spPr bwMode="ltGray">
              <a:xfrm>
                <a:off x="2735" y="1014"/>
                <a:ext cx="2536" cy="262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7" name="Rectangle 10"/>
              <p:cNvSpPr>
                <a:spLocks noChangeArrowheads="1"/>
              </p:cNvSpPr>
              <p:nvPr/>
            </p:nvSpPr>
            <p:spPr bwMode="ltGray">
              <a:xfrm>
                <a:off x="2736" y="1264"/>
                <a:ext cx="2535" cy="314"/>
              </a:xfrm>
              <a:prstGeom prst="rect">
                <a:avLst/>
              </a:prstGeom>
              <a:gradFill rotWithShape="1">
                <a:gsLst>
                  <a:gs pos="0">
                    <a:schemeClr val="accent1">
                      <a:gamma/>
                      <a:tint val="61176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45" name="Text Box 11"/>
            <p:cNvSpPr txBox="1">
              <a:spLocks noChangeArrowheads="1"/>
            </p:cNvSpPr>
            <p:nvPr/>
          </p:nvSpPr>
          <p:spPr bwMode="gray">
            <a:xfrm>
              <a:off x="4542522" y="1985963"/>
              <a:ext cx="3991877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tr-TR" sz="1400" b="1" i="0" dirty="0">
                  <a:solidFill>
                    <a:srgbClr val="000000"/>
                  </a:solidFill>
                  <a:cs typeface="Arial" charset="0"/>
                </a:rPr>
                <a:t> 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Payment</a:t>
              </a:r>
              <a:r>
                <a:rPr lang="tr-TR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and</a:t>
              </a:r>
              <a:r>
                <a:rPr lang="tr-TR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Collection 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Accounts</a:t>
              </a:r>
              <a:r>
                <a:rPr lang="tr-TR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of General Budget 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Institutions</a:t>
              </a:r>
              <a:endParaRPr lang="en-US" altLang="tr-TR" sz="1400" b="1" i="0" dirty="0">
                <a:solidFill>
                  <a:srgbClr val="000000"/>
                </a:solidFill>
                <a:cs typeface="Arial" charset="0"/>
              </a:endParaRPr>
            </a:p>
          </p:txBody>
        </p:sp>
        <p:grpSp>
          <p:nvGrpSpPr>
            <p:cNvPr id="46" name="Group 12"/>
            <p:cNvGrpSpPr>
              <a:grpSpLocks/>
            </p:cNvGrpSpPr>
            <p:nvPr/>
          </p:nvGrpSpPr>
          <p:grpSpPr bwMode="auto">
            <a:xfrm>
              <a:off x="4483100" y="2841625"/>
              <a:ext cx="4051300" cy="914400"/>
              <a:chOff x="2736" y="1803"/>
              <a:chExt cx="2552" cy="576"/>
            </a:xfrm>
          </p:grpSpPr>
          <p:sp>
            <p:nvSpPr>
              <p:cNvPr id="62" name="Rectangle 13"/>
              <p:cNvSpPr>
                <a:spLocks noChangeArrowheads="1"/>
              </p:cNvSpPr>
              <p:nvPr/>
            </p:nvSpPr>
            <p:spPr bwMode="ltGray">
              <a:xfrm>
                <a:off x="2736" y="1803"/>
                <a:ext cx="2552" cy="5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3" name="Rectangle 14"/>
              <p:cNvSpPr>
                <a:spLocks noChangeArrowheads="1"/>
              </p:cNvSpPr>
              <p:nvPr/>
            </p:nvSpPr>
            <p:spPr bwMode="ltGray">
              <a:xfrm>
                <a:off x="2743" y="1809"/>
                <a:ext cx="2536" cy="2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4" name="Rectangle 15"/>
              <p:cNvSpPr>
                <a:spLocks noChangeArrowheads="1"/>
              </p:cNvSpPr>
              <p:nvPr/>
            </p:nvSpPr>
            <p:spPr bwMode="ltGray">
              <a:xfrm>
                <a:off x="2744" y="2059"/>
                <a:ext cx="2535" cy="314"/>
              </a:xfrm>
              <a:prstGeom prst="rect">
                <a:avLst/>
              </a:prstGeom>
              <a:gradFill rotWithShape="1">
                <a:gsLst>
                  <a:gs pos="0">
                    <a:schemeClr val="accent2">
                      <a:gamma/>
                      <a:tint val="61176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47" name="Text Box 16"/>
            <p:cNvSpPr txBox="1">
              <a:spLocks noChangeArrowheads="1"/>
            </p:cNvSpPr>
            <p:nvPr/>
          </p:nvSpPr>
          <p:spPr bwMode="gray">
            <a:xfrm>
              <a:off x="4851400" y="3360738"/>
              <a:ext cx="328930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/>
              <a:r>
                <a:rPr lang="tr-TR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Cash 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Request</a:t>
              </a:r>
              <a:r>
                <a:rPr lang="tr-TR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System</a:t>
              </a:r>
              <a:r>
                <a:rPr lang="tr-TR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(NTAS</a:t>
              </a:r>
              <a:r>
                <a:rPr lang="tr-T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)</a:t>
              </a:r>
            </a:p>
          </p:txBody>
        </p:sp>
        <p:grpSp>
          <p:nvGrpSpPr>
            <p:cNvPr id="48" name="Group 17"/>
            <p:cNvGrpSpPr>
              <a:grpSpLocks/>
            </p:cNvGrpSpPr>
            <p:nvPr/>
          </p:nvGrpSpPr>
          <p:grpSpPr bwMode="auto">
            <a:xfrm>
              <a:off x="4470400" y="4125913"/>
              <a:ext cx="4051300" cy="914400"/>
              <a:chOff x="2728" y="2612"/>
              <a:chExt cx="2552" cy="576"/>
            </a:xfrm>
          </p:grpSpPr>
          <p:sp>
            <p:nvSpPr>
              <p:cNvPr id="59" name="Rectangle 18"/>
              <p:cNvSpPr>
                <a:spLocks noChangeArrowheads="1"/>
              </p:cNvSpPr>
              <p:nvPr/>
            </p:nvSpPr>
            <p:spPr bwMode="ltGray">
              <a:xfrm>
                <a:off x="2728" y="2612"/>
                <a:ext cx="2552" cy="5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0" name="Rectangle 19"/>
              <p:cNvSpPr>
                <a:spLocks noChangeArrowheads="1"/>
              </p:cNvSpPr>
              <p:nvPr/>
            </p:nvSpPr>
            <p:spPr bwMode="ltGray">
              <a:xfrm>
                <a:off x="2735" y="2618"/>
                <a:ext cx="2536" cy="26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1" name="Rectangle 20"/>
              <p:cNvSpPr>
                <a:spLocks noChangeArrowheads="1"/>
              </p:cNvSpPr>
              <p:nvPr/>
            </p:nvSpPr>
            <p:spPr bwMode="ltGray">
              <a:xfrm>
                <a:off x="2736" y="2868"/>
                <a:ext cx="2535" cy="314"/>
              </a:xfrm>
              <a:prstGeom prst="rect">
                <a:avLst/>
              </a:prstGeom>
              <a:gradFill rotWithShape="1">
                <a:gsLst>
                  <a:gs pos="0">
                    <a:schemeClr val="hlink">
                      <a:gamma/>
                      <a:tint val="61176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49" name="Text Box 21"/>
            <p:cNvSpPr txBox="1">
              <a:spLocks noChangeArrowheads="1"/>
            </p:cNvSpPr>
            <p:nvPr/>
          </p:nvSpPr>
          <p:spPr bwMode="gray">
            <a:xfrm>
              <a:off x="4766469" y="4560893"/>
              <a:ext cx="3554412" cy="846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tr-TR" sz="1400" b="1" i="0" dirty="0">
                  <a:solidFill>
                    <a:srgbClr val="000000"/>
                  </a:solidFill>
                  <a:cs typeface="Arial" charset="0"/>
                </a:rPr>
                <a:t> 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Public</a:t>
              </a:r>
              <a:r>
                <a:rPr lang="tr-TR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tr-T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tr-TR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lectronic 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Payment</a:t>
              </a:r>
              <a:r>
                <a:rPr lang="tr-TR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tr-TR" sz="14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S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ystem</a:t>
              </a:r>
              <a:r>
                <a:rPr lang="tr-TR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(KEÖS</a:t>
              </a:r>
              <a:r>
                <a:rPr lang="tr-T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) &amp; 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Treasury</a:t>
              </a:r>
              <a:r>
                <a:rPr lang="tr-TR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Internet 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Banking</a:t>
              </a:r>
              <a:r>
                <a:rPr lang="tr-TR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tr-TR" sz="14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S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ystem</a:t>
              </a:r>
              <a:endParaRPr lang="tr-TR" sz="1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50000"/>
                </a:spcBef>
              </a:pPr>
              <a:endParaRPr lang="en-US" altLang="tr-TR" sz="1400" b="1" i="0" dirty="0">
                <a:solidFill>
                  <a:srgbClr val="000000"/>
                </a:solidFill>
                <a:cs typeface="Arial" charset="0"/>
              </a:endParaRPr>
            </a:p>
          </p:txBody>
        </p:sp>
        <p:grpSp>
          <p:nvGrpSpPr>
            <p:cNvPr id="50" name="Group 22"/>
            <p:cNvGrpSpPr>
              <a:grpSpLocks/>
            </p:cNvGrpSpPr>
            <p:nvPr/>
          </p:nvGrpSpPr>
          <p:grpSpPr bwMode="auto">
            <a:xfrm>
              <a:off x="4470400" y="5410200"/>
              <a:ext cx="4051300" cy="914400"/>
              <a:chOff x="2728" y="3421"/>
              <a:chExt cx="2552" cy="576"/>
            </a:xfrm>
          </p:grpSpPr>
          <p:sp>
            <p:nvSpPr>
              <p:cNvPr id="56" name="Rectangle 23"/>
              <p:cNvSpPr>
                <a:spLocks noChangeArrowheads="1"/>
              </p:cNvSpPr>
              <p:nvPr/>
            </p:nvSpPr>
            <p:spPr bwMode="gray">
              <a:xfrm>
                <a:off x="2728" y="3421"/>
                <a:ext cx="2552" cy="5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57" name="Rectangle 24"/>
              <p:cNvSpPr>
                <a:spLocks noChangeArrowheads="1"/>
              </p:cNvSpPr>
              <p:nvPr/>
            </p:nvSpPr>
            <p:spPr bwMode="gray">
              <a:xfrm>
                <a:off x="2735" y="3427"/>
                <a:ext cx="2536" cy="26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58" name="Rectangle 25"/>
              <p:cNvSpPr>
                <a:spLocks noChangeArrowheads="1"/>
              </p:cNvSpPr>
              <p:nvPr/>
            </p:nvSpPr>
            <p:spPr bwMode="gray">
              <a:xfrm>
                <a:off x="2736" y="3677"/>
                <a:ext cx="2535" cy="314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gamma/>
                      <a:tint val="61176"/>
                      <a:invGamma/>
                    </a:schemeClr>
                  </a:gs>
                  <a:gs pos="100000">
                    <a:schemeClr val="folHlink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51" name="Text Box 26"/>
            <p:cNvSpPr txBox="1">
              <a:spLocks noChangeArrowheads="1"/>
            </p:cNvSpPr>
            <p:nvPr/>
          </p:nvSpPr>
          <p:spPr bwMode="gray">
            <a:xfrm>
              <a:off x="4739373" y="5816600"/>
              <a:ext cx="3289300" cy="630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tr-TR" sz="1400" b="1" i="0" dirty="0">
                  <a:solidFill>
                    <a:srgbClr val="000000"/>
                  </a:solidFill>
                  <a:cs typeface="Arial" charset="0"/>
                </a:rPr>
                <a:t> </a:t>
              </a:r>
              <a:r>
                <a:rPr lang="tr-TR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Say2000i/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Treasury</a:t>
              </a:r>
              <a:r>
                <a:rPr lang="tr-TR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Information 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System</a:t>
              </a:r>
              <a:endParaRPr lang="tr-TR" sz="1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50000"/>
                </a:spcBef>
              </a:pPr>
              <a:endParaRPr lang="en-US" altLang="tr-TR" sz="1400" b="1" i="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52" name="Text Box 27"/>
            <p:cNvSpPr txBox="1">
              <a:spLocks noChangeArrowheads="1"/>
            </p:cNvSpPr>
            <p:nvPr/>
          </p:nvSpPr>
          <p:spPr bwMode="black">
            <a:xfrm>
              <a:off x="5294313" y="1587500"/>
              <a:ext cx="2432050" cy="427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r-TR" altLang="tr-TR" sz="2200" b="1" dirty="0" err="1" smtClean="0">
                  <a:solidFill>
                    <a:srgbClr val="FFFFFF"/>
                  </a:solidFill>
                  <a:cs typeface="Arial" charset="0"/>
                </a:rPr>
                <a:t>Coverage</a:t>
              </a:r>
              <a:endParaRPr lang="en-US" altLang="tr-TR" sz="2200" b="1" i="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3" name="Text Box 28"/>
            <p:cNvSpPr txBox="1">
              <a:spLocks noChangeArrowheads="1"/>
            </p:cNvSpPr>
            <p:nvPr/>
          </p:nvSpPr>
          <p:spPr bwMode="black">
            <a:xfrm>
              <a:off x="5327650" y="2835275"/>
              <a:ext cx="2432050" cy="427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r-TR" altLang="tr-TR" sz="2200" b="1" dirty="0" err="1" smtClean="0">
                  <a:solidFill>
                    <a:srgbClr val="FFFFFF"/>
                  </a:solidFill>
                  <a:cs typeface="Arial" charset="0"/>
                </a:rPr>
                <a:t>Request</a:t>
              </a:r>
              <a:r>
                <a:rPr lang="tr-TR" altLang="tr-TR" sz="2200" b="1" dirty="0" smtClean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2200" b="1" dirty="0" err="1">
                  <a:solidFill>
                    <a:srgbClr val="FFFFFF"/>
                  </a:solidFill>
                  <a:cs typeface="Arial" charset="0"/>
                </a:rPr>
                <a:t>S</a:t>
              </a:r>
              <a:r>
                <a:rPr lang="tr-TR" altLang="tr-TR" sz="2200" b="1" dirty="0" err="1" smtClean="0">
                  <a:solidFill>
                    <a:srgbClr val="FFFFFF"/>
                  </a:solidFill>
                  <a:cs typeface="Arial" charset="0"/>
                </a:rPr>
                <a:t>ystem</a:t>
              </a:r>
              <a:endParaRPr lang="en-US" altLang="tr-TR" sz="2200" b="1" i="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4" name="Text Box 29"/>
            <p:cNvSpPr txBox="1">
              <a:spLocks noChangeArrowheads="1"/>
            </p:cNvSpPr>
            <p:nvPr/>
          </p:nvSpPr>
          <p:spPr bwMode="black">
            <a:xfrm>
              <a:off x="4508392" y="4127956"/>
              <a:ext cx="3751262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r-TR" altLang="tr-TR" sz="2200" b="1" dirty="0" err="1" smtClean="0">
                  <a:solidFill>
                    <a:srgbClr val="FFFFFF"/>
                  </a:solidFill>
                  <a:cs typeface="Arial" charset="0"/>
                </a:rPr>
                <a:t>Payment</a:t>
              </a:r>
              <a:r>
                <a:rPr lang="tr-TR" altLang="tr-TR" sz="2200" b="1" dirty="0" smtClean="0">
                  <a:solidFill>
                    <a:srgbClr val="FFFFFF"/>
                  </a:solidFill>
                  <a:cs typeface="Arial" charset="0"/>
                </a:rPr>
                <a:t> Platform</a:t>
              </a:r>
              <a:endParaRPr lang="en-US" altLang="tr-TR" sz="2200" b="1" i="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5" name="Text Box 30"/>
            <p:cNvSpPr txBox="1">
              <a:spLocks noChangeArrowheads="1"/>
            </p:cNvSpPr>
            <p:nvPr/>
          </p:nvSpPr>
          <p:spPr bwMode="black">
            <a:xfrm>
              <a:off x="4654550" y="5387491"/>
              <a:ext cx="3751262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r-TR" altLang="tr-TR" sz="2200" b="1" dirty="0" smtClean="0">
                  <a:solidFill>
                    <a:srgbClr val="FFFFFF"/>
                  </a:solidFill>
                  <a:cs typeface="Arial" charset="0"/>
                </a:rPr>
                <a:t>Accounting </a:t>
              </a:r>
              <a:r>
                <a:rPr lang="tr-TR" altLang="tr-TR" sz="2200" b="1" dirty="0" err="1">
                  <a:solidFill>
                    <a:srgbClr val="FFFFFF"/>
                  </a:solidFill>
                  <a:cs typeface="Arial" charset="0"/>
                </a:rPr>
                <a:t>S</a:t>
              </a:r>
              <a:r>
                <a:rPr lang="tr-TR" altLang="tr-TR" sz="2200" b="1" dirty="0" err="1" smtClean="0">
                  <a:solidFill>
                    <a:srgbClr val="FFFFFF"/>
                  </a:solidFill>
                  <a:cs typeface="Arial" charset="0"/>
                </a:rPr>
                <a:t>ystem</a:t>
              </a:r>
              <a:endParaRPr lang="en-US" altLang="tr-TR" sz="2200" b="1" i="0" dirty="0">
                <a:solidFill>
                  <a:srgbClr val="FFFFFF"/>
                </a:solidFill>
                <a:cs typeface="Arial" charset="0"/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5184775" y="1772246"/>
            <a:ext cx="3273823" cy="3316287"/>
            <a:chOff x="5257800" y="2297113"/>
            <a:chExt cx="3273823" cy="3316287"/>
          </a:xfrm>
        </p:grpSpPr>
        <p:sp>
          <p:nvSpPr>
            <p:cNvPr id="90" name="AutoShape 3"/>
            <p:cNvSpPr>
              <a:spLocks noChangeArrowheads="1"/>
            </p:cNvSpPr>
            <p:nvPr/>
          </p:nvSpPr>
          <p:spPr bwMode="gray">
            <a:xfrm>
              <a:off x="5288084" y="2860675"/>
              <a:ext cx="2849563" cy="2752725"/>
            </a:xfrm>
            <a:prstGeom prst="roundRect">
              <a:avLst>
                <a:gd name="adj" fmla="val 8014"/>
              </a:avLst>
            </a:prstGeom>
            <a:solidFill>
              <a:srgbClr val="FFFFFF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91" name="Group 9"/>
            <p:cNvGrpSpPr>
              <a:grpSpLocks/>
            </p:cNvGrpSpPr>
            <p:nvPr/>
          </p:nvGrpSpPr>
          <p:grpSpPr bwMode="auto">
            <a:xfrm>
              <a:off x="5257800" y="2297113"/>
              <a:ext cx="2857500" cy="466725"/>
              <a:chOff x="3623" y="1413"/>
              <a:chExt cx="1321" cy="294"/>
            </a:xfrm>
          </p:grpSpPr>
          <p:sp>
            <p:nvSpPr>
              <p:cNvPr id="98" name="AutoShape 10"/>
              <p:cNvSpPr>
                <a:spLocks noChangeArrowheads="1"/>
              </p:cNvSpPr>
              <p:nvPr/>
            </p:nvSpPr>
            <p:spPr bwMode="gray">
              <a:xfrm>
                <a:off x="3623" y="1413"/>
                <a:ext cx="1321" cy="29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gamma/>
                      <a:shade val="89020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89020"/>
                      <a:invGamma/>
                    </a:schemeClr>
                  </a:gs>
                </a:gsLst>
                <a:lin ang="0" scaled="1"/>
              </a:gradFill>
              <a:ln w="1270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53882" dir="2700000" algn="ctr" rotWithShape="0">
                  <a:srgbClr val="292929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99" name="AutoShape 11"/>
              <p:cNvSpPr>
                <a:spLocks noChangeArrowheads="1"/>
              </p:cNvSpPr>
              <p:nvPr/>
            </p:nvSpPr>
            <p:spPr bwMode="gray">
              <a:xfrm flipH="1">
                <a:off x="4878" y="1457"/>
                <a:ext cx="59" cy="204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0" name="AutoShape 12"/>
              <p:cNvSpPr>
                <a:spLocks noChangeArrowheads="1"/>
              </p:cNvSpPr>
              <p:nvPr/>
            </p:nvSpPr>
            <p:spPr bwMode="gray">
              <a:xfrm>
                <a:off x="3637" y="1457"/>
                <a:ext cx="59" cy="204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92" name="Text Box 18"/>
            <p:cNvSpPr txBox="1">
              <a:spLocks noChangeArrowheads="1"/>
            </p:cNvSpPr>
            <p:nvPr/>
          </p:nvSpPr>
          <p:spPr bwMode="white">
            <a:xfrm>
              <a:off x="5578475" y="2376488"/>
              <a:ext cx="22383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tr-TR" altLang="tr-TR" sz="1600" b="1" dirty="0" smtClean="0">
                  <a:solidFill>
                    <a:srgbClr val="F8F8F8"/>
                  </a:solidFill>
                  <a:latin typeface="Candara" pitchFamily="34" charset="0"/>
                  <a:cs typeface="Arial" charset="0"/>
                </a:rPr>
                <a:t>Role of </a:t>
              </a:r>
              <a:r>
                <a:rPr lang="tr-TR" altLang="tr-TR" sz="1600" b="1" dirty="0" err="1" smtClean="0">
                  <a:solidFill>
                    <a:srgbClr val="F8F8F8"/>
                  </a:solidFill>
                  <a:latin typeface="Candara" pitchFamily="34" charset="0"/>
                  <a:cs typeface="Arial" charset="0"/>
                </a:rPr>
                <a:t>Treasury</a:t>
              </a:r>
              <a:endParaRPr lang="en-US" altLang="tr-TR" sz="1600" b="1" dirty="0">
                <a:solidFill>
                  <a:srgbClr val="F8F8F8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93" name="Rectangle 17"/>
            <p:cNvSpPr>
              <a:spLocks noChangeArrowheads="1"/>
            </p:cNvSpPr>
            <p:nvPr/>
          </p:nvSpPr>
          <p:spPr bwMode="auto">
            <a:xfrm>
              <a:off x="5380237" y="2999614"/>
              <a:ext cx="3151386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>
                <a:buClr>
                  <a:srgbClr val="FF0066"/>
                </a:buClr>
                <a:buSzPct val="75000"/>
                <a:buFont typeface="Arial" charset="0"/>
                <a:buNone/>
              </a:pPr>
              <a:r>
                <a:rPr lang="tr-TR" altLang="tr-TR" sz="1600" b="1" dirty="0" err="1" smtClean="0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ndara" pitchFamily="34" charset="0"/>
                  <a:cs typeface="Arial" charset="0"/>
                </a:rPr>
                <a:t>Financing</a:t>
              </a:r>
              <a:r>
                <a:rPr lang="tr-TR" altLang="tr-TR" sz="1600" b="1" dirty="0" smtClean="0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ndara" pitchFamily="34" charset="0"/>
                  <a:cs typeface="Arial" charset="0"/>
                </a:rPr>
                <a:t> General </a:t>
              </a:r>
              <a:r>
                <a:rPr lang="tr-TR" altLang="tr-TR" sz="1600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ndara" pitchFamily="34" charset="0"/>
                  <a:cs typeface="Arial" charset="0"/>
                </a:rPr>
                <a:t>B</a:t>
              </a:r>
              <a:r>
                <a:rPr lang="tr-TR" altLang="tr-TR" sz="1600" b="1" dirty="0" smtClean="0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ndara" pitchFamily="34" charset="0"/>
                  <a:cs typeface="Arial" charset="0"/>
                </a:rPr>
                <a:t>udget</a:t>
              </a:r>
              <a:endParaRPr lang="en-US" altLang="tr-TR" sz="1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ndara" pitchFamily="34" charset="0"/>
                <a:cs typeface="Arial" charset="0"/>
              </a:endParaRPr>
            </a:p>
          </p:txBody>
        </p:sp>
        <p:sp>
          <p:nvSpPr>
            <p:cNvPr id="95" name="Text Box 19"/>
            <p:cNvSpPr txBox="1">
              <a:spLocks noChangeArrowheads="1"/>
            </p:cNvSpPr>
            <p:nvPr/>
          </p:nvSpPr>
          <p:spPr bwMode="gray">
            <a:xfrm>
              <a:off x="5440362" y="3408551"/>
              <a:ext cx="2514600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Providing</a:t>
              </a:r>
              <a:r>
                <a:rPr lang="tr-TR" altLang="tr-TR" sz="1400" dirty="0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the</a:t>
              </a:r>
              <a:r>
                <a:rPr lang="tr-TR" altLang="tr-TR" sz="1400" dirty="0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cash</a:t>
              </a:r>
              <a:r>
                <a:rPr lang="tr-TR" altLang="tr-TR" sz="1400" dirty="0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needed</a:t>
              </a:r>
              <a:r>
                <a:rPr lang="tr-TR" altLang="tr-TR" sz="1400" dirty="0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by</a:t>
              </a:r>
              <a:r>
                <a:rPr lang="tr-TR" altLang="tr-TR" sz="1400" dirty="0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general </a:t>
              </a:r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budget</a:t>
              </a:r>
              <a:r>
                <a:rPr lang="tr-TR" altLang="tr-TR" sz="1400" dirty="0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institutions</a:t>
              </a:r>
              <a:r>
                <a:rPr lang="tr-TR" altLang="tr-TR" sz="1400" dirty="0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based</a:t>
              </a:r>
              <a:r>
                <a:rPr lang="tr-TR" altLang="tr-TR" sz="1400" dirty="0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on </a:t>
              </a:r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the</a:t>
              </a:r>
              <a:r>
                <a:rPr lang="tr-TR" altLang="tr-TR" sz="1400" dirty="0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acrrued</a:t>
              </a:r>
              <a:r>
                <a:rPr lang="tr-TR" altLang="tr-TR" sz="1400" dirty="0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budgetary</a:t>
              </a:r>
              <a:r>
                <a:rPr lang="tr-TR" altLang="tr-TR" sz="1400" dirty="0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expenses</a:t>
              </a:r>
              <a:endParaRPr lang="en-US" altLang="tr-TR" sz="1400" dirty="0">
                <a:solidFill>
                  <a:srgbClr val="1C1C1C"/>
                </a:solidFill>
                <a:latin typeface="Candara" pitchFamily="34" charset="0"/>
                <a:cs typeface="Arial" charset="0"/>
              </a:endParaRPr>
            </a:p>
          </p:txBody>
        </p:sp>
      </p:grpSp>
      <p:sp>
        <p:nvSpPr>
          <p:cNvPr id="37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8EBAD822-BF66-4873-8B25-23CD94618225}" type="slidenum">
              <a:rPr lang="en-US" altLang="tr-TR" smtClean="0"/>
              <a:pPr/>
              <a:t>2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4278615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New TSA </a:t>
            </a:r>
            <a:r>
              <a:rPr lang="tr-TR" sz="3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System</a:t>
            </a:r>
            <a:endParaRPr lang="tr-TR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179512" y="1579563"/>
            <a:ext cx="4257964" cy="5000079"/>
            <a:chOff x="4470400" y="1579563"/>
            <a:chExt cx="4257964" cy="5000079"/>
          </a:xfrm>
        </p:grpSpPr>
        <p:grpSp>
          <p:nvGrpSpPr>
            <p:cNvPr id="44" name="Group 7"/>
            <p:cNvGrpSpPr>
              <a:grpSpLocks/>
            </p:cNvGrpSpPr>
            <p:nvPr/>
          </p:nvGrpSpPr>
          <p:grpSpPr bwMode="auto">
            <a:xfrm>
              <a:off x="4470400" y="1579563"/>
              <a:ext cx="4051300" cy="914400"/>
              <a:chOff x="2728" y="1008"/>
              <a:chExt cx="2552" cy="576"/>
            </a:xfrm>
          </p:grpSpPr>
          <p:sp>
            <p:nvSpPr>
              <p:cNvPr id="65" name="Rectangle 8"/>
              <p:cNvSpPr>
                <a:spLocks noChangeArrowheads="1"/>
              </p:cNvSpPr>
              <p:nvPr/>
            </p:nvSpPr>
            <p:spPr bwMode="ltGray">
              <a:xfrm>
                <a:off x="2728" y="1008"/>
                <a:ext cx="2552" cy="5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6" name="Rectangle 9"/>
              <p:cNvSpPr>
                <a:spLocks noChangeArrowheads="1"/>
              </p:cNvSpPr>
              <p:nvPr/>
            </p:nvSpPr>
            <p:spPr bwMode="ltGray">
              <a:xfrm>
                <a:off x="2735" y="1014"/>
                <a:ext cx="2536" cy="262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7" name="Rectangle 10"/>
              <p:cNvSpPr>
                <a:spLocks noChangeArrowheads="1"/>
              </p:cNvSpPr>
              <p:nvPr/>
            </p:nvSpPr>
            <p:spPr bwMode="ltGray">
              <a:xfrm>
                <a:off x="2736" y="1264"/>
                <a:ext cx="2535" cy="314"/>
              </a:xfrm>
              <a:prstGeom prst="rect">
                <a:avLst/>
              </a:prstGeom>
              <a:gradFill rotWithShape="1">
                <a:gsLst>
                  <a:gs pos="0">
                    <a:schemeClr val="accent1">
                      <a:gamma/>
                      <a:tint val="61176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45" name="Text Box 11"/>
            <p:cNvSpPr txBox="1">
              <a:spLocks noChangeArrowheads="1"/>
            </p:cNvSpPr>
            <p:nvPr/>
          </p:nvSpPr>
          <p:spPr bwMode="gray">
            <a:xfrm>
              <a:off x="4552014" y="1915805"/>
              <a:ext cx="417635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tr-TR" sz="12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Special </a:t>
              </a:r>
              <a:r>
                <a:rPr lang="tr-TR" sz="12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Accounts</a:t>
              </a:r>
              <a:r>
                <a:rPr lang="tr-TR" sz="12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+ Special Budget </a:t>
              </a:r>
              <a:r>
                <a:rPr lang="tr-TR" sz="12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Institutions</a:t>
              </a:r>
              <a:r>
                <a:rPr lang="tr-TR" sz="12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+</a:t>
              </a:r>
              <a:r>
                <a:rPr lang="tr-TR" sz="12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Regulatory</a:t>
              </a:r>
              <a:r>
                <a:rPr lang="tr-TR" sz="12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tr-TR" sz="12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Bodies</a:t>
              </a:r>
              <a:r>
                <a:rPr lang="tr-TR" sz="12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+ </a:t>
              </a:r>
              <a:r>
                <a:rPr lang="tr-TR" sz="12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Social</a:t>
              </a:r>
              <a:r>
                <a:rPr lang="tr-TR" sz="12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Security </a:t>
              </a:r>
              <a:r>
                <a:rPr lang="tr-TR" sz="12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Institutions</a:t>
              </a:r>
              <a:r>
                <a:rPr lang="tr-TR" sz="12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+ </a:t>
              </a:r>
              <a:r>
                <a:rPr lang="tr-TR" sz="12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Extrabudgetary</a:t>
              </a:r>
              <a:r>
                <a:rPr lang="tr-TR" sz="12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tr-TR" sz="12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F</a:t>
              </a:r>
              <a:r>
                <a:rPr lang="tr-TR" sz="12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unds</a:t>
              </a:r>
              <a:r>
                <a:rPr lang="tr-TR" sz="12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(</a:t>
              </a:r>
              <a:r>
                <a:rPr lang="tr-TR" sz="12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excl</a:t>
              </a:r>
              <a:r>
                <a:rPr lang="tr-TR" sz="12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. UIF </a:t>
              </a:r>
              <a:r>
                <a:rPr lang="tr-TR" sz="12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and</a:t>
              </a:r>
              <a:r>
                <a:rPr lang="tr-TR" sz="12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SDIF )+</a:t>
              </a:r>
              <a:r>
                <a:rPr lang="tr-TR" sz="12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Revolving</a:t>
              </a:r>
              <a:r>
                <a:rPr lang="tr-TR" sz="12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 </a:t>
              </a:r>
              <a:r>
                <a:rPr lang="tr-TR" sz="12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Funds</a:t>
              </a:r>
              <a:endParaRPr lang="en-US" altLang="tr-TR" sz="1200" b="1" i="0" dirty="0">
                <a:solidFill>
                  <a:srgbClr val="000000"/>
                </a:solidFill>
                <a:cs typeface="Arial" charset="0"/>
              </a:endParaRPr>
            </a:p>
          </p:txBody>
        </p:sp>
        <p:grpSp>
          <p:nvGrpSpPr>
            <p:cNvPr id="46" name="Group 12"/>
            <p:cNvGrpSpPr>
              <a:grpSpLocks/>
            </p:cNvGrpSpPr>
            <p:nvPr/>
          </p:nvGrpSpPr>
          <p:grpSpPr bwMode="auto">
            <a:xfrm>
              <a:off x="4483100" y="2841625"/>
              <a:ext cx="4051300" cy="914400"/>
              <a:chOff x="2736" y="1803"/>
              <a:chExt cx="2552" cy="576"/>
            </a:xfrm>
          </p:grpSpPr>
          <p:sp>
            <p:nvSpPr>
              <p:cNvPr id="62" name="Rectangle 13"/>
              <p:cNvSpPr>
                <a:spLocks noChangeArrowheads="1"/>
              </p:cNvSpPr>
              <p:nvPr/>
            </p:nvSpPr>
            <p:spPr bwMode="ltGray">
              <a:xfrm>
                <a:off x="2736" y="1803"/>
                <a:ext cx="2552" cy="5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3" name="Rectangle 14"/>
              <p:cNvSpPr>
                <a:spLocks noChangeArrowheads="1"/>
              </p:cNvSpPr>
              <p:nvPr/>
            </p:nvSpPr>
            <p:spPr bwMode="ltGray">
              <a:xfrm>
                <a:off x="2743" y="1809"/>
                <a:ext cx="2536" cy="2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4" name="Rectangle 15"/>
              <p:cNvSpPr>
                <a:spLocks noChangeArrowheads="1"/>
              </p:cNvSpPr>
              <p:nvPr/>
            </p:nvSpPr>
            <p:spPr bwMode="ltGray">
              <a:xfrm>
                <a:off x="2744" y="2059"/>
                <a:ext cx="2535" cy="314"/>
              </a:xfrm>
              <a:prstGeom prst="rect">
                <a:avLst/>
              </a:prstGeom>
              <a:gradFill rotWithShape="1">
                <a:gsLst>
                  <a:gs pos="0">
                    <a:schemeClr val="accent2">
                      <a:gamma/>
                      <a:tint val="61176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47" name="Text Box 16"/>
            <p:cNvSpPr txBox="1">
              <a:spLocks noChangeArrowheads="1"/>
            </p:cNvSpPr>
            <p:nvPr/>
          </p:nvSpPr>
          <p:spPr bwMode="gray">
            <a:xfrm>
              <a:off x="4555260" y="3276489"/>
              <a:ext cx="386329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tr-TR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TSA Information 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System</a:t>
              </a:r>
              <a:r>
                <a:rPr lang="tr-TR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– 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Forecasting</a:t>
              </a:r>
              <a:r>
                <a:rPr lang="tr-TR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and</a:t>
              </a:r>
              <a:r>
                <a:rPr lang="tr-TR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Request</a:t>
              </a:r>
              <a:r>
                <a:rPr lang="tr-TR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Module</a:t>
              </a:r>
              <a:endParaRPr lang="tr-TR" sz="1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48" name="Group 17"/>
            <p:cNvGrpSpPr>
              <a:grpSpLocks/>
            </p:cNvGrpSpPr>
            <p:nvPr/>
          </p:nvGrpSpPr>
          <p:grpSpPr bwMode="auto">
            <a:xfrm>
              <a:off x="4470400" y="4125913"/>
              <a:ext cx="4051300" cy="914400"/>
              <a:chOff x="2728" y="2612"/>
              <a:chExt cx="2552" cy="576"/>
            </a:xfrm>
          </p:grpSpPr>
          <p:sp>
            <p:nvSpPr>
              <p:cNvPr id="59" name="Rectangle 18"/>
              <p:cNvSpPr>
                <a:spLocks noChangeArrowheads="1"/>
              </p:cNvSpPr>
              <p:nvPr/>
            </p:nvSpPr>
            <p:spPr bwMode="ltGray">
              <a:xfrm>
                <a:off x="2728" y="2612"/>
                <a:ext cx="2552" cy="5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0" name="Rectangle 19"/>
              <p:cNvSpPr>
                <a:spLocks noChangeArrowheads="1"/>
              </p:cNvSpPr>
              <p:nvPr/>
            </p:nvSpPr>
            <p:spPr bwMode="ltGray">
              <a:xfrm>
                <a:off x="2735" y="2618"/>
                <a:ext cx="2536" cy="26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1" name="Rectangle 20"/>
              <p:cNvSpPr>
                <a:spLocks noChangeArrowheads="1"/>
              </p:cNvSpPr>
              <p:nvPr/>
            </p:nvSpPr>
            <p:spPr bwMode="ltGray">
              <a:xfrm>
                <a:off x="2736" y="2868"/>
                <a:ext cx="2535" cy="314"/>
              </a:xfrm>
              <a:prstGeom prst="rect">
                <a:avLst/>
              </a:prstGeom>
              <a:gradFill rotWithShape="1">
                <a:gsLst>
                  <a:gs pos="0">
                    <a:schemeClr val="hlink">
                      <a:gamma/>
                      <a:tint val="61176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49" name="Text Box 21"/>
            <p:cNvSpPr txBox="1">
              <a:spLocks noChangeArrowheads="1"/>
            </p:cNvSpPr>
            <p:nvPr/>
          </p:nvSpPr>
          <p:spPr bwMode="gray">
            <a:xfrm>
              <a:off x="4602126" y="4503756"/>
              <a:ext cx="3816424" cy="630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r-T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TSA Information 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System</a:t>
              </a:r>
              <a:r>
                <a:rPr lang="tr-TR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- 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Payment</a:t>
              </a:r>
              <a:r>
                <a:rPr lang="tr-TR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Module</a:t>
              </a:r>
              <a:endParaRPr lang="tr-TR" sz="1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50000"/>
                </a:spcBef>
              </a:pPr>
              <a:endParaRPr lang="en-US" altLang="tr-TR" sz="1400" b="1" i="0" dirty="0">
                <a:solidFill>
                  <a:srgbClr val="000000"/>
                </a:solidFill>
                <a:cs typeface="Arial" charset="0"/>
              </a:endParaRPr>
            </a:p>
          </p:txBody>
        </p:sp>
        <p:grpSp>
          <p:nvGrpSpPr>
            <p:cNvPr id="50" name="Group 22"/>
            <p:cNvGrpSpPr>
              <a:grpSpLocks/>
            </p:cNvGrpSpPr>
            <p:nvPr/>
          </p:nvGrpSpPr>
          <p:grpSpPr bwMode="auto">
            <a:xfrm>
              <a:off x="4470400" y="5410200"/>
              <a:ext cx="4051300" cy="914400"/>
              <a:chOff x="2728" y="3421"/>
              <a:chExt cx="2552" cy="576"/>
            </a:xfrm>
          </p:grpSpPr>
          <p:sp>
            <p:nvSpPr>
              <p:cNvPr id="56" name="Rectangle 23"/>
              <p:cNvSpPr>
                <a:spLocks noChangeArrowheads="1"/>
              </p:cNvSpPr>
              <p:nvPr/>
            </p:nvSpPr>
            <p:spPr bwMode="gray">
              <a:xfrm>
                <a:off x="2728" y="3421"/>
                <a:ext cx="2552" cy="5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57" name="Rectangle 24"/>
              <p:cNvSpPr>
                <a:spLocks noChangeArrowheads="1"/>
              </p:cNvSpPr>
              <p:nvPr/>
            </p:nvSpPr>
            <p:spPr bwMode="gray">
              <a:xfrm>
                <a:off x="2735" y="3427"/>
                <a:ext cx="2536" cy="26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58" name="Rectangle 25"/>
              <p:cNvSpPr>
                <a:spLocks noChangeArrowheads="1"/>
              </p:cNvSpPr>
              <p:nvPr/>
            </p:nvSpPr>
            <p:spPr bwMode="gray">
              <a:xfrm>
                <a:off x="2736" y="3677"/>
                <a:ext cx="2535" cy="314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gamma/>
                      <a:tint val="61176"/>
                      <a:invGamma/>
                    </a:schemeClr>
                  </a:gs>
                  <a:gs pos="100000">
                    <a:schemeClr val="folHlink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51" name="Text Box 26"/>
            <p:cNvSpPr txBox="1">
              <a:spLocks noChangeArrowheads="1"/>
            </p:cNvSpPr>
            <p:nvPr/>
          </p:nvSpPr>
          <p:spPr bwMode="gray">
            <a:xfrm>
              <a:off x="4770040" y="5733256"/>
              <a:ext cx="3635772" cy="846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tr-TR" sz="1400" b="1" i="0" dirty="0">
                  <a:solidFill>
                    <a:srgbClr val="000000"/>
                  </a:solidFill>
                  <a:cs typeface="Arial" charset="0"/>
                </a:rPr>
                <a:t> </a:t>
              </a:r>
              <a:r>
                <a:rPr lang="tr-T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TSA Information 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System</a:t>
              </a:r>
              <a:r>
                <a:rPr lang="tr-TR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-</a:t>
              </a:r>
              <a:r>
                <a:rPr lang="tr-TR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Accounting 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Module</a:t>
              </a:r>
              <a:r>
                <a:rPr lang="tr-TR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&amp; Accounting </a:t>
              </a:r>
              <a:r>
                <a:rPr lang="tr-TR" sz="14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S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ystem</a:t>
              </a:r>
              <a:r>
                <a:rPr lang="tr-TR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of 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the</a:t>
              </a:r>
              <a:r>
                <a:rPr lang="tr-TR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tr-TR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Institutions</a:t>
              </a:r>
              <a:endParaRPr lang="tr-TR" sz="1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spcBef>
                  <a:spcPct val="50000"/>
                </a:spcBef>
              </a:pPr>
              <a:endParaRPr lang="en-US" altLang="tr-TR" sz="1400" b="1" i="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52" name="Text Box 27"/>
            <p:cNvSpPr txBox="1">
              <a:spLocks noChangeArrowheads="1"/>
            </p:cNvSpPr>
            <p:nvPr/>
          </p:nvSpPr>
          <p:spPr bwMode="black">
            <a:xfrm>
              <a:off x="5294313" y="1587500"/>
              <a:ext cx="2432050" cy="427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r-TR" altLang="tr-TR" sz="2200" b="1" dirty="0" err="1" smtClean="0">
                  <a:solidFill>
                    <a:srgbClr val="FFFFFF"/>
                  </a:solidFill>
                  <a:cs typeface="Arial" charset="0"/>
                </a:rPr>
                <a:t>Coverage</a:t>
              </a:r>
              <a:endParaRPr lang="en-US" altLang="tr-TR" sz="2200" b="1" i="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3" name="Text Box 28"/>
            <p:cNvSpPr txBox="1">
              <a:spLocks noChangeArrowheads="1"/>
            </p:cNvSpPr>
            <p:nvPr/>
          </p:nvSpPr>
          <p:spPr bwMode="black">
            <a:xfrm>
              <a:off x="5327650" y="2835275"/>
              <a:ext cx="2432050" cy="427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r-TR" altLang="tr-TR" sz="2200" b="1" dirty="0" err="1">
                  <a:solidFill>
                    <a:srgbClr val="FFFFFF"/>
                  </a:solidFill>
                  <a:cs typeface="Arial" charset="0"/>
                </a:rPr>
                <a:t>Request</a:t>
              </a:r>
              <a:r>
                <a:rPr lang="tr-TR" altLang="tr-TR" sz="2200" b="1" dirty="0">
                  <a:solidFill>
                    <a:srgbClr val="FFFFFF"/>
                  </a:solidFill>
                  <a:cs typeface="Arial" charset="0"/>
                </a:rPr>
                <a:t> </a:t>
              </a:r>
              <a:r>
                <a:rPr lang="tr-TR" altLang="tr-TR" sz="2200" b="1" dirty="0" err="1">
                  <a:solidFill>
                    <a:srgbClr val="FFFFFF"/>
                  </a:solidFill>
                  <a:cs typeface="Arial" charset="0"/>
                </a:rPr>
                <a:t>System</a:t>
              </a:r>
              <a:endParaRPr lang="en-US" altLang="tr-TR" sz="2200" b="1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4" name="Text Box 29"/>
            <p:cNvSpPr txBox="1">
              <a:spLocks noChangeArrowheads="1"/>
            </p:cNvSpPr>
            <p:nvPr/>
          </p:nvSpPr>
          <p:spPr bwMode="black">
            <a:xfrm>
              <a:off x="4508392" y="4127956"/>
              <a:ext cx="3751262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r-TR" altLang="tr-TR" sz="2200" b="1" dirty="0" err="1">
                  <a:solidFill>
                    <a:srgbClr val="FFFFFF"/>
                  </a:solidFill>
                  <a:cs typeface="Arial" charset="0"/>
                </a:rPr>
                <a:t>Payment</a:t>
              </a:r>
              <a:r>
                <a:rPr lang="tr-TR" altLang="tr-TR" sz="2200" b="1" dirty="0">
                  <a:solidFill>
                    <a:srgbClr val="FFFFFF"/>
                  </a:solidFill>
                  <a:cs typeface="Arial" charset="0"/>
                </a:rPr>
                <a:t> Platform</a:t>
              </a:r>
              <a:endParaRPr lang="en-US" altLang="tr-TR" sz="2200" b="1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5" name="Text Box 30"/>
            <p:cNvSpPr txBox="1">
              <a:spLocks noChangeArrowheads="1"/>
            </p:cNvSpPr>
            <p:nvPr/>
          </p:nvSpPr>
          <p:spPr bwMode="black">
            <a:xfrm>
              <a:off x="4654550" y="5387491"/>
              <a:ext cx="3751262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r-TR" altLang="tr-TR" sz="2200" b="1" dirty="0">
                  <a:solidFill>
                    <a:srgbClr val="FFFFFF"/>
                  </a:solidFill>
                  <a:cs typeface="Arial" charset="0"/>
                </a:rPr>
                <a:t>Accounting </a:t>
              </a:r>
              <a:r>
                <a:rPr lang="tr-TR" altLang="tr-TR" sz="2200" b="1" dirty="0" err="1">
                  <a:solidFill>
                    <a:srgbClr val="FFFFFF"/>
                  </a:solidFill>
                  <a:cs typeface="Arial" charset="0"/>
                </a:rPr>
                <a:t>System</a:t>
              </a:r>
              <a:endParaRPr lang="en-US" altLang="tr-TR" sz="2200" b="1" dirty="0">
                <a:solidFill>
                  <a:srgbClr val="FFFFFF"/>
                </a:solidFill>
                <a:cs typeface="Arial" charset="0"/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5184775" y="1772246"/>
            <a:ext cx="3273823" cy="3316287"/>
            <a:chOff x="5257800" y="2297113"/>
            <a:chExt cx="3273823" cy="3316287"/>
          </a:xfrm>
        </p:grpSpPr>
        <p:sp>
          <p:nvSpPr>
            <p:cNvPr id="90" name="AutoShape 3"/>
            <p:cNvSpPr>
              <a:spLocks noChangeArrowheads="1"/>
            </p:cNvSpPr>
            <p:nvPr/>
          </p:nvSpPr>
          <p:spPr bwMode="gray">
            <a:xfrm>
              <a:off x="5283200" y="2860675"/>
              <a:ext cx="2849563" cy="2752725"/>
            </a:xfrm>
            <a:prstGeom prst="roundRect">
              <a:avLst>
                <a:gd name="adj" fmla="val 8014"/>
              </a:avLst>
            </a:prstGeom>
            <a:solidFill>
              <a:srgbClr val="FFFFFF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91" name="Group 9"/>
            <p:cNvGrpSpPr>
              <a:grpSpLocks/>
            </p:cNvGrpSpPr>
            <p:nvPr/>
          </p:nvGrpSpPr>
          <p:grpSpPr bwMode="auto">
            <a:xfrm>
              <a:off x="5257800" y="2297113"/>
              <a:ext cx="2857500" cy="466725"/>
              <a:chOff x="3623" y="1413"/>
              <a:chExt cx="1321" cy="294"/>
            </a:xfrm>
          </p:grpSpPr>
          <p:sp>
            <p:nvSpPr>
              <p:cNvPr id="98" name="AutoShape 10"/>
              <p:cNvSpPr>
                <a:spLocks noChangeArrowheads="1"/>
              </p:cNvSpPr>
              <p:nvPr/>
            </p:nvSpPr>
            <p:spPr bwMode="gray">
              <a:xfrm>
                <a:off x="3623" y="1413"/>
                <a:ext cx="1321" cy="29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gamma/>
                      <a:shade val="89020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89020"/>
                      <a:invGamma/>
                    </a:schemeClr>
                  </a:gs>
                </a:gsLst>
                <a:lin ang="0" scaled="1"/>
              </a:gradFill>
              <a:ln w="1270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53882" dir="2700000" algn="ctr" rotWithShape="0">
                  <a:srgbClr val="292929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99" name="AutoShape 11"/>
              <p:cNvSpPr>
                <a:spLocks noChangeArrowheads="1"/>
              </p:cNvSpPr>
              <p:nvPr/>
            </p:nvSpPr>
            <p:spPr bwMode="gray">
              <a:xfrm flipH="1">
                <a:off x="4878" y="1457"/>
                <a:ext cx="59" cy="204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0" name="AutoShape 12"/>
              <p:cNvSpPr>
                <a:spLocks noChangeArrowheads="1"/>
              </p:cNvSpPr>
              <p:nvPr/>
            </p:nvSpPr>
            <p:spPr bwMode="gray">
              <a:xfrm>
                <a:off x="3637" y="1457"/>
                <a:ext cx="59" cy="204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92" name="Text Box 18"/>
            <p:cNvSpPr txBox="1">
              <a:spLocks noChangeArrowheads="1"/>
            </p:cNvSpPr>
            <p:nvPr/>
          </p:nvSpPr>
          <p:spPr bwMode="white">
            <a:xfrm>
              <a:off x="5578475" y="2376488"/>
              <a:ext cx="22383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tr-TR" altLang="tr-TR" sz="1600" b="1" dirty="0" smtClean="0">
                  <a:solidFill>
                    <a:srgbClr val="F8F8F8"/>
                  </a:solidFill>
                  <a:latin typeface="Candara" pitchFamily="34" charset="0"/>
                  <a:cs typeface="Arial" charset="0"/>
                </a:rPr>
                <a:t>Role of </a:t>
              </a:r>
              <a:r>
                <a:rPr lang="tr-TR" altLang="tr-TR" sz="1600" b="1" dirty="0" err="1" smtClean="0">
                  <a:solidFill>
                    <a:srgbClr val="F8F8F8"/>
                  </a:solidFill>
                  <a:latin typeface="Candara" pitchFamily="34" charset="0"/>
                  <a:cs typeface="Arial" charset="0"/>
                </a:rPr>
                <a:t>Treasury</a:t>
              </a:r>
              <a:endParaRPr lang="en-US" altLang="tr-TR" sz="1600" b="1" dirty="0">
                <a:solidFill>
                  <a:srgbClr val="F8F8F8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93" name="Rectangle 17"/>
            <p:cNvSpPr>
              <a:spLocks noChangeArrowheads="1"/>
            </p:cNvSpPr>
            <p:nvPr/>
          </p:nvSpPr>
          <p:spPr bwMode="auto">
            <a:xfrm>
              <a:off x="5380237" y="2999614"/>
              <a:ext cx="3151386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>
                <a:buClr>
                  <a:srgbClr val="FF0066"/>
                </a:buClr>
                <a:buSzPct val="75000"/>
                <a:buFont typeface="Arial" charset="0"/>
                <a:buNone/>
              </a:pPr>
              <a:r>
                <a:rPr lang="tr-TR" altLang="tr-TR" sz="1600" b="1" dirty="0" smtClean="0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ndara" pitchFamily="34" charset="0"/>
                  <a:cs typeface="Arial" charset="0"/>
                </a:rPr>
                <a:t>Banker of </a:t>
              </a:r>
              <a:r>
                <a:rPr lang="tr-TR" altLang="tr-TR" sz="1600" b="1" dirty="0" err="1" smtClean="0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ndara" pitchFamily="34" charset="0"/>
                  <a:cs typeface="Arial" charset="0"/>
                </a:rPr>
                <a:t>the</a:t>
              </a:r>
              <a:r>
                <a:rPr lang="tr-TR" altLang="tr-TR" sz="1600" b="1" dirty="0" smtClean="0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600" b="1" dirty="0" err="1" smtClean="0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ndara" pitchFamily="34" charset="0"/>
                  <a:cs typeface="Arial" charset="0"/>
                </a:rPr>
                <a:t>Government</a:t>
              </a:r>
              <a:endParaRPr lang="en-US" altLang="tr-TR" sz="1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ndara" pitchFamily="34" charset="0"/>
                <a:cs typeface="Arial" charset="0"/>
              </a:endParaRPr>
            </a:p>
          </p:txBody>
        </p:sp>
        <p:sp>
          <p:nvSpPr>
            <p:cNvPr id="95" name="Text Box 19"/>
            <p:cNvSpPr txBox="1">
              <a:spLocks noChangeArrowheads="1"/>
            </p:cNvSpPr>
            <p:nvPr/>
          </p:nvSpPr>
          <p:spPr bwMode="gray">
            <a:xfrm>
              <a:off x="5440362" y="3408551"/>
              <a:ext cx="2514600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Providing</a:t>
              </a:r>
              <a:r>
                <a:rPr lang="tr-TR" altLang="tr-TR" sz="1400" dirty="0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all</a:t>
              </a:r>
              <a:r>
                <a:rPr lang="tr-TR" altLang="tr-TR" sz="1400" dirty="0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the</a:t>
              </a:r>
              <a:r>
                <a:rPr lang="tr-TR" altLang="tr-TR" sz="1400" dirty="0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cash</a:t>
              </a:r>
              <a:r>
                <a:rPr lang="tr-TR" altLang="tr-TR" sz="1400" dirty="0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requests</a:t>
              </a:r>
              <a:r>
                <a:rPr lang="tr-TR" altLang="tr-TR" sz="1400" dirty="0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of </a:t>
              </a:r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the</a:t>
              </a:r>
              <a:r>
                <a:rPr lang="tr-TR" altLang="tr-TR" sz="1400" dirty="0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institutions</a:t>
              </a:r>
              <a:r>
                <a:rPr lang="tr-TR" altLang="tr-TR" sz="1400" dirty="0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under</a:t>
              </a:r>
              <a:r>
                <a:rPr lang="tr-TR" altLang="tr-TR" sz="1400" dirty="0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the</a:t>
              </a:r>
              <a:r>
                <a:rPr lang="tr-TR" altLang="tr-TR" sz="1400" dirty="0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coverage</a:t>
              </a:r>
              <a:r>
                <a:rPr lang="tr-TR" altLang="tr-TR" sz="1400" dirty="0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of TSA </a:t>
              </a:r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and</a:t>
              </a:r>
              <a:r>
                <a:rPr lang="tr-TR" altLang="tr-TR" sz="1400" dirty="0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managing</a:t>
              </a:r>
              <a:r>
                <a:rPr lang="tr-TR" altLang="tr-TR" sz="1400" dirty="0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the</a:t>
              </a:r>
              <a:r>
                <a:rPr lang="tr-TR" altLang="tr-TR" sz="1400" dirty="0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cash</a:t>
              </a:r>
              <a:r>
                <a:rPr lang="tr-TR" altLang="tr-TR" sz="1400" dirty="0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as </a:t>
              </a:r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the</a:t>
              </a:r>
              <a:r>
                <a:rPr lang="tr-TR" altLang="tr-TR" sz="1400" dirty="0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 sole </a:t>
              </a:r>
              <a:r>
                <a:rPr lang="tr-TR" altLang="tr-TR" sz="1400" dirty="0" err="1" smtClean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authority</a:t>
              </a:r>
              <a:endParaRPr lang="en-US" altLang="tr-TR" sz="1400" dirty="0">
                <a:solidFill>
                  <a:srgbClr val="1C1C1C"/>
                </a:solidFill>
                <a:latin typeface="Candara" pitchFamily="34" charset="0"/>
                <a:cs typeface="Arial" charset="0"/>
              </a:endParaRPr>
            </a:p>
          </p:txBody>
        </p:sp>
      </p:grpSp>
      <p:sp>
        <p:nvSpPr>
          <p:cNvPr id="37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8EBAD822-BF66-4873-8B25-23CD94618225}" type="slidenum">
              <a:rPr lang="en-US" altLang="tr-TR" smtClean="0"/>
              <a:pPr/>
              <a:t>3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22803120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BAD822-BF66-4873-8B25-23CD94618225}" type="slidenum">
              <a:rPr lang="en-US" altLang="tr-TR" smtClean="0"/>
              <a:pPr/>
              <a:t>4</a:t>
            </a:fld>
            <a:endParaRPr lang="en-US" altLang="tr-TR" dirty="0"/>
          </a:p>
        </p:txBody>
      </p:sp>
      <p:grpSp>
        <p:nvGrpSpPr>
          <p:cNvPr id="33" name="Group 32"/>
          <p:cNvGrpSpPr/>
          <p:nvPr/>
        </p:nvGrpSpPr>
        <p:grpSpPr>
          <a:xfrm>
            <a:off x="1035167" y="803371"/>
            <a:ext cx="7602341" cy="5937997"/>
            <a:chOff x="1035167" y="803371"/>
            <a:chExt cx="7602341" cy="5703705"/>
          </a:xfrm>
        </p:grpSpPr>
        <p:grpSp>
          <p:nvGrpSpPr>
            <p:cNvPr id="34" name="Group 3"/>
            <p:cNvGrpSpPr>
              <a:grpSpLocks/>
            </p:cNvGrpSpPr>
            <p:nvPr/>
          </p:nvGrpSpPr>
          <p:grpSpPr bwMode="auto">
            <a:xfrm>
              <a:off x="1076667" y="1093278"/>
              <a:ext cx="1900711" cy="482600"/>
              <a:chOff x="845" y="1339"/>
              <a:chExt cx="1086" cy="304"/>
            </a:xfrm>
          </p:grpSpPr>
          <p:sp>
            <p:nvSpPr>
              <p:cNvPr id="61" name="Freeform 4"/>
              <p:cNvSpPr>
                <a:spLocks/>
              </p:cNvSpPr>
              <p:nvPr/>
            </p:nvSpPr>
            <p:spPr bwMode="gray">
              <a:xfrm>
                <a:off x="909" y="1514"/>
                <a:ext cx="958" cy="129"/>
              </a:xfrm>
              <a:custGeom>
                <a:avLst/>
                <a:gdLst>
                  <a:gd name="T0" fmla="*/ 1120 w 1120"/>
                  <a:gd name="T1" fmla="*/ 252 h 252"/>
                  <a:gd name="T2" fmla="*/ 1116 w 1120"/>
                  <a:gd name="T3" fmla="*/ 250 h 252"/>
                  <a:gd name="T4" fmla="*/ 1100 w 1120"/>
                  <a:gd name="T5" fmla="*/ 246 h 252"/>
                  <a:gd name="T6" fmla="*/ 1074 w 1120"/>
                  <a:gd name="T7" fmla="*/ 240 h 252"/>
                  <a:gd name="T8" fmla="*/ 1038 w 1120"/>
                  <a:gd name="T9" fmla="*/ 232 h 252"/>
                  <a:gd name="T10" fmla="*/ 992 w 1120"/>
                  <a:gd name="T11" fmla="*/ 222 h 252"/>
                  <a:gd name="T12" fmla="*/ 938 w 1120"/>
                  <a:gd name="T13" fmla="*/ 212 h 252"/>
                  <a:gd name="T14" fmla="*/ 876 w 1120"/>
                  <a:gd name="T15" fmla="*/ 204 h 252"/>
                  <a:gd name="T16" fmla="*/ 806 w 1120"/>
                  <a:gd name="T17" fmla="*/ 196 h 252"/>
                  <a:gd name="T18" fmla="*/ 730 w 1120"/>
                  <a:gd name="T19" fmla="*/ 190 h 252"/>
                  <a:gd name="T20" fmla="*/ 646 w 1120"/>
                  <a:gd name="T21" fmla="*/ 184 h 252"/>
                  <a:gd name="T22" fmla="*/ 556 w 1120"/>
                  <a:gd name="T23" fmla="*/ 184 h 252"/>
                  <a:gd name="T24" fmla="*/ 466 w 1120"/>
                  <a:gd name="T25" fmla="*/ 184 h 252"/>
                  <a:gd name="T26" fmla="*/ 384 w 1120"/>
                  <a:gd name="T27" fmla="*/ 190 h 252"/>
                  <a:gd name="T28" fmla="*/ 308 w 1120"/>
                  <a:gd name="T29" fmla="*/ 196 h 252"/>
                  <a:gd name="T30" fmla="*/ 238 w 1120"/>
                  <a:gd name="T31" fmla="*/ 204 h 252"/>
                  <a:gd name="T32" fmla="*/ 178 w 1120"/>
                  <a:gd name="T33" fmla="*/ 212 h 252"/>
                  <a:gd name="T34" fmla="*/ 126 w 1120"/>
                  <a:gd name="T35" fmla="*/ 222 h 252"/>
                  <a:gd name="T36" fmla="*/ 82 w 1120"/>
                  <a:gd name="T37" fmla="*/ 232 h 252"/>
                  <a:gd name="T38" fmla="*/ 46 w 1120"/>
                  <a:gd name="T39" fmla="*/ 240 h 252"/>
                  <a:gd name="T40" fmla="*/ 20 w 1120"/>
                  <a:gd name="T41" fmla="*/ 246 h 252"/>
                  <a:gd name="T42" fmla="*/ 6 w 1120"/>
                  <a:gd name="T43" fmla="*/ 250 h 252"/>
                  <a:gd name="T44" fmla="*/ 0 w 1120"/>
                  <a:gd name="T45" fmla="*/ 252 h 252"/>
                  <a:gd name="T46" fmla="*/ 0 w 1120"/>
                  <a:gd name="T47" fmla="*/ 62 h 252"/>
                  <a:gd name="T48" fmla="*/ 560 w 1120"/>
                  <a:gd name="T49" fmla="*/ 0 h 252"/>
                  <a:gd name="T50" fmla="*/ 1120 w 1120"/>
                  <a:gd name="T51" fmla="*/ 62 h 252"/>
                  <a:gd name="T52" fmla="*/ 1120 w 1120"/>
                  <a:gd name="T53" fmla="*/ 252 h 252"/>
                  <a:gd name="T54" fmla="*/ 1120 w 1120"/>
                  <a:gd name="T55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2" name="Rectangle 5"/>
              <p:cNvSpPr>
                <a:spLocks noChangeArrowheads="1"/>
              </p:cNvSpPr>
              <p:nvPr/>
            </p:nvSpPr>
            <p:spPr bwMode="gray">
              <a:xfrm>
                <a:off x="845" y="1339"/>
                <a:ext cx="1086" cy="267"/>
              </a:xfrm>
              <a:prstGeom prst="rect">
                <a:avLst/>
              </a:prstGeom>
              <a:gradFill rotWithShape="1">
                <a:gsLst>
                  <a:gs pos="0">
                    <a:srgbClr val="3891A7">
                      <a:gamma/>
                      <a:tint val="48627"/>
                      <a:invGamma/>
                    </a:srgbClr>
                  </a:gs>
                  <a:gs pos="100000">
                    <a:srgbClr val="3891A7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altLang="tr-TR" sz="18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uLnTx/>
                  <a:uFillTx/>
                  <a:cs typeface="Arial" charset="0"/>
                </a:endParaRPr>
              </a:p>
            </p:txBody>
          </p:sp>
        </p:grpSp>
        <p:grpSp>
          <p:nvGrpSpPr>
            <p:cNvPr id="35" name="Group 6"/>
            <p:cNvGrpSpPr>
              <a:grpSpLocks/>
            </p:cNvGrpSpPr>
            <p:nvPr/>
          </p:nvGrpSpPr>
          <p:grpSpPr bwMode="auto">
            <a:xfrm>
              <a:off x="1076667" y="2862152"/>
              <a:ext cx="1900711" cy="482600"/>
              <a:chOff x="816" y="2304"/>
              <a:chExt cx="1440" cy="448"/>
            </a:xfrm>
          </p:grpSpPr>
          <p:sp>
            <p:nvSpPr>
              <p:cNvPr id="59" name="Freeform 7"/>
              <p:cNvSpPr>
                <a:spLocks/>
              </p:cNvSpPr>
              <p:nvPr/>
            </p:nvSpPr>
            <p:spPr bwMode="gray">
              <a:xfrm>
                <a:off x="901" y="2562"/>
                <a:ext cx="1270" cy="190"/>
              </a:xfrm>
              <a:custGeom>
                <a:avLst/>
                <a:gdLst>
                  <a:gd name="T0" fmla="*/ 1120 w 1120"/>
                  <a:gd name="T1" fmla="*/ 252 h 252"/>
                  <a:gd name="T2" fmla="*/ 1116 w 1120"/>
                  <a:gd name="T3" fmla="*/ 250 h 252"/>
                  <a:gd name="T4" fmla="*/ 1100 w 1120"/>
                  <a:gd name="T5" fmla="*/ 246 h 252"/>
                  <a:gd name="T6" fmla="*/ 1074 w 1120"/>
                  <a:gd name="T7" fmla="*/ 240 h 252"/>
                  <a:gd name="T8" fmla="*/ 1038 w 1120"/>
                  <a:gd name="T9" fmla="*/ 232 h 252"/>
                  <a:gd name="T10" fmla="*/ 992 w 1120"/>
                  <a:gd name="T11" fmla="*/ 222 h 252"/>
                  <a:gd name="T12" fmla="*/ 938 w 1120"/>
                  <a:gd name="T13" fmla="*/ 212 h 252"/>
                  <a:gd name="T14" fmla="*/ 876 w 1120"/>
                  <a:gd name="T15" fmla="*/ 204 h 252"/>
                  <a:gd name="T16" fmla="*/ 806 w 1120"/>
                  <a:gd name="T17" fmla="*/ 196 h 252"/>
                  <a:gd name="T18" fmla="*/ 730 w 1120"/>
                  <a:gd name="T19" fmla="*/ 190 h 252"/>
                  <a:gd name="T20" fmla="*/ 646 w 1120"/>
                  <a:gd name="T21" fmla="*/ 184 h 252"/>
                  <a:gd name="T22" fmla="*/ 556 w 1120"/>
                  <a:gd name="T23" fmla="*/ 184 h 252"/>
                  <a:gd name="T24" fmla="*/ 466 w 1120"/>
                  <a:gd name="T25" fmla="*/ 184 h 252"/>
                  <a:gd name="T26" fmla="*/ 384 w 1120"/>
                  <a:gd name="T27" fmla="*/ 190 h 252"/>
                  <a:gd name="T28" fmla="*/ 308 w 1120"/>
                  <a:gd name="T29" fmla="*/ 196 h 252"/>
                  <a:gd name="T30" fmla="*/ 238 w 1120"/>
                  <a:gd name="T31" fmla="*/ 204 h 252"/>
                  <a:gd name="T32" fmla="*/ 178 w 1120"/>
                  <a:gd name="T33" fmla="*/ 212 h 252"/>
                  <a:gd name="T34" fmla="*/ 126 w 1120"/>
                  <a:gd name="T35" fmla="*/ 222 h 252"/>
                  <a:gd name="T36" fmla="*/ 82 w 1120"/>
                  <a:gd name="T37" fmla="*/ 232 h 252"/>
                  <a:gd name="T38" fmla="*/ 46 w 1120"/>
                  <a:gd name="T39" fmla="*/ 240 h 252"/>
                  <a:gd name="T40" fmla="*/ 20 w 1120"/>
                  <a:gd name="T41" fmla="*/ 246 h 252"/>
                  <a:gd name="T42" fmla="*/ 6 w 1120"/>
                  <a:gd name="T43" fmla="*/ 250 h 252"/>
                  <a:gd name="T44" fmla="*/ 0 w 1120"/>
                  <a:gd name="T45" fmla="*/ 252 h 252"/>
                  <a:gd name="T46" fmla="*/ 0 w 1120"/>
                  <a:gd name="T47" fmla="*/ 62 h 252"/>
                  <a:gd name="T48" fmla="*/ 560 w 1120"/>
                  <a:gd name="T49" fmla="*/ 0 h 252"/>
                  <a:gd name="T50" fmla="*/ 1120 w 1120"/>
                  <a:gd name="T51" fmla="*/ 62 h 252"/>
                  <a:gd name="T52" fmla="*/ 1120 w 1120"/>
                  <a:gd name="T53" fmla="*/ 252 h 252"/>
                  <a:gd name="T54" fmla="*/ 1120 w 1120"/>
                  <a:gd name="T55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0" name="Rectangle 8"/>
              <p:cNvSpPr>
                <a:spLocks noChangeArrowheads="1"/>
              </p:cNvSpPr>
              <p:nvPr/>
            </p:nvSpPr>
            <p:spPr bwMode="gray">
              <a:xfrm>
                <a:off x="816" y="2304"/>
                <a:ext cx="1440" cy="393"/>
              </a:xfrm>
              <a:prstGeom prst="rect">
                <a:avLst/>
              </a:prstGeom>
              <a:gradFill rotWithShape="1">
                <a:gsLst>
                  <a:gs pos="0">
                    <a:srgbClr val="FEB80A">
                      <a:gamma/>
                      <a:tint val="51373"/>
                      <a:invGamma/>
                    </a:srgbClr>
                  </a:gs>
                  <a:gs pos="100000">
                    <a:srgbClr val="FEB80A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altLang="tr-TR" sz="18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uLnTx/>
                  <a:uFillTx/>
                  <a:cs typeface="Arial" charset="0"/>
                </a:endParaRPr>
              </a:p>
            </p:txBody>
          </p:sp>
        </p:grpSp>
        <p:grpSp>
          <p:nvGrpSpPr>
            <p:cNvPr id="36" name="Group 9"/>
            <p:cNvGrpSpPr>
              <a:grpSpLocks/>
            </p:cNvGrpSpPr>
            <p:nvPr/>
          </p:nvGrpSpPr>
          <p:grpSpPr bwMode="auto">
            <a:xfrm>
              <a:off x="1076667" y="4005152"/>
              <a:ext cx="1900711" cy="482600"/>
              <a:chOff x="816" y="2304"/>
              <a:chExt cx="1440" cy="448"/>
            </a:xfrm>
          </p:grpSpPr>
          <p:sp>
            <p:nvSpPr>
              <p:cNvPr id="57" name="Freeform 10"/>
              <p:cNvSpPr>
                <a:spLocks/>
              </p:cNvSpPr>
              <p:nvPr/>
            </p:nvSpPr>
            <p:spPr bwMode="gray">
              <a:xfrm>
                <a:off x="901" y="2562"/>
                <a:ext cx="1270" cy="190"/>
              </a:xfrm>
              <a:custGeom>
                <a:avLst/>
                <a:gdLst>
                  <a:gd name="T0" fmla="*/ 1120 w 1120"/>
                  <a:gd name="T1" fmla="*/ 252 h 252"/>
                  <a:gd name="T2" fmla="*/ 1116 w 1120"/>
                  <a:gd name="T3" fmla="*/ 250 h 252"/>
                  <a:gd name="T4" fmla="*/ 1100 w 1120"/>
                  <a:gd name="T5" fmla="*/ 246 h 252"/>
                  <a:gd name="T6" fmla="*/ 1074 w 1120"/>
                  <a:gd name="T7" fmla="*/ 240 h 252"/>
                  <a:gd name="T8" fmla="*/ 1038 w 1120"/>
                  <a:gd name="T9" fmla="*/ 232 h 252"/>
                  <a:gd name="T10" fmla="*/ 992 w 1120"/>
                  <a:gd name="T11" fmla="*/ 222 h 252"/>
                  <a:gd name="T12" fmla="*/ 938 w 1120"/>
                  <a:gd name="T13" fmla="*/ 212 h 252"/>
                  <a:gd name="T14" fmla="*/ 876 w 1120"/>
                  <a:gd name="T15" fmla="*/ 204 h 252"/>
                  <a:gd name="T16" fmla="*/ 806 w 1120"/>
                  <a:gd name="T17" fmla="*/ 196 h 252"/>
                  <a:gd name="T18" fmla="*/ 730 w 1120"/>
                  <a:gd name="T19" fmla="*/ 190 h 252"/>
                  <a:gd name="T20" fmla="*/ 646 w 1120"/>
                  <a:gd name="T21" fmla="*/ 184 h 252"/>
                  <a:gd name="T22" fmla="*/ 556 w 1120"/>
                  <a:gd name="T23" fmla="*/ 184 h 252"/>
                  <a:gd name="T24" fmla="*/ 466 w 1120"/>
                  <a:gd name="T25" fmla="*/ 184 h 252"/>
                  <a:gd name="T26" fmla="*/ 384 w 1120"/>
                  <a:gd name="T27" fmla="*/ 190 h 252"/>
                  <a:gd name="T28" fmla="*/ 308 w 1120"/>
                  <a:gd name="T29" fmla="*/ 196 h 252"/>
                  <a:gd name="T30" fmla="*/ 238 w 1120"/>
                  <a:gd name="T31" fmla="*/ 204 h 252"/>
                  <a:gd name="T32" fmla="*/ 178 w 1120"/>
                  <a:gd name="T33" fmla="*/ 212 h 252"/>
                  <a:gd name="T34" fmla="*/ 126 w 1120"/>
                  <a:gd name="T35" fmla="*/ 222 h 252"/>
                  <a:gd name="T36" fmla="*/ 82 w 1120"/>
                  <a:gd name="T37" fmla="*/ 232 h 252"/>
                  <a:gd name="T38" fmla="*/ 46 w 1120"/>
                  <a:gd name="T39" fmla="*/ 240 h 252"/>
                  <a:gd name="T40" fmla="*/ 20 w 1120"/>
                  <a:gd name="T41" fmla="*/ 246 h 252"/>
                  <a:gd name="T42" fmla="*/ 6 w 1120"/>
                  <a:gd name="T43" fmla="*/ 250 h 252"/>
                  <a:gd name="T44" fmla="*/ 0 w 1120"/>
                  <a:gd name="T45" fmla="*/ 252 h 252"/>
                  <a:gd name="T46" fmla="*/ 0 w 1120"/>
                  <a:gd name="T47" fmla="*/ 62 h 252"/>
                  <a:gd name="T48" fmla="*/ 560 w 1120"/>
                  <a:gd name="T49" fmla="*/ 0 h 252"/>
                  <a:gd name="T50" fmla="*/ 1120 w 1120"/>
                  <a:gd name="T51" fmla="*/ 62 h 252"/>
                  <a:gd name="T52" fmla="*/ 1120 w 1120"/>
                  <a:gd name="T53" fmla="*/ 252 h 252"/>
                  <a:gd name="T54" fmla="*/ 1120 w 1120"/>
                  <a:gd name="T55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8" name="Rectangle 11"/>
              <p:cNvSpPr>
                <a:spLocks noChangeArrowheads="1"/>
              </p:cNvSpPr>
              <p:nvPr/>
            </p:nvSpPr>
            <p:spPr bwMode="gray">
              <a:xfrm>
                <a:off x="816" y="2304"/>
                <a:ext cx="1440" cy="393"/>
              </a:xfrm>
              <a:prstGeom prst="rect">
                <a:avLst/>
              </a:prstGeom>
              <a:gradFill rotWithShape="1">
                <a:gsLst>
                  <a:gs pos="0">
                    <a:srgbClr val="84AA32">
                      <a:gamma/>
                      <a:tint val="36471"/>
                      <a:invGamma/>
                    </a:srgbClr>
                  </a:gs>
                  <a:gs pos="100000">
                    <a:srgbClr val="84AA3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altLang="tr-TR" sz="18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uLnTx/>
                  <a:uFillTx/>
                  <a:cs typeface="Arial" charset="0"/>
                </a:endParaRPr>
              </a:p>
            </p:txBody>
          </p:sp>
        </p:grpSp>
        <p:sp>
          <p:nvSpPr>
            <p:cNvPr id="37" name="Freeform 12"/>
            <p:cNvSpPr>
              <a:spLocks/>
            </p:cNvSpPr>
            <p:nvPr/>
          </p:nvSpPr>
          <p:spPr bwMode="gray">
            <a:xfrm>
              <a:off x="1188679" y="5425964"/>
              <a:ext cx="1676686" cy="204788"/>
            </a:xfrm>
            <a:custGeom>
              <a:avLst/>
              <a:gdLst>
                <a:gd name="T0" fmla="*/ 1120 w 1120"/>
                <a:gd name="T1" fmla="*/ 252 h 252"/>
                <a:gd name="T2" fmla="*/ 1116 w 1120"/>
                <a:gd name="T3" fmla="*/ 250 h 252"/>
                <a:gd name="T4" fmla="*/ 1100 w 1120"/>
                <a:gd name="T5" fmla="*/ 246 h 252"/>
                <a:gd name="T6" fmla="*/ 1074 w 1120"/>
                <a:gd name="T7" fmla="*/ 240 h 252"/>
                <a:gd name="T8" fmla="*/ 1038 w 1120"/>
                <a:gd name="T9" fmla="*/ 232 h 252"/>
                <a:gd name="T10" fmla="*/ 992 w 1120"/>
                <a:gd name="T11" fmla="*/ 222 h 252"/>
                <a:gd name="T12" fmla="*/ 938 w 1120"/>
                <a:gd name="T13" fmla="*/ 212 h 252"/>
                <a:gd name="T14" fmla="*/ 876 w 1120"/>
                <a:gd name="T15" fmla="*/ 204 h 252"/>
                <a:gd name="T16" fmla="*/ 806 w 1120"/>
                <a:gd name="T17" fmla="*/ 196 h 252"/>
                <a:gd name="T18" fmla="*/ 730 w 1120"/>
                <a:gd name="T19" fmla="*/ 190 h 252"/>
                <a:gd name="T20" fmla="*/ 646 w 1120"/>
                <a:gd name="T21" fmla="*/ 184 h 252"/>
                <a:gd name="T22" fmla="*/ 556 w 1120"/>
                <a:gd name="T23" fmla="*/ 184 h 252"/>
                <a:gd name="T24" fmla="*/ 466 w 1120"/>
                <a:gd name="T25" fmla="*/ 184 h 252"/>
                <a:gd name="T26" fmla="*/ 384 w 1120"/>
                <a:gd name="T27" fmla="*/ 190 h 252"/>
                <a:gd name="T28" fmla="*/ 308 w 1120"/>
                <a:gd name="T29" fmla="*/ 196 h 252"/>
                <a:gd name="T30" fmla="*/ 238 w 1120"/>
                <a:gd name="T31" fmla="*/ 204 h 252"/>
                <a:gd name="T32" fmla="*/ 178 w 1120"/>
                <a:gd name="T33" fmla="*/ 212 h 252"/>
                <a:gd name="T34" fmla="*/ 126 w 1120"/>
                <a:gd name="T35" fmla="*/ 222 h 252"/>
                <a:gd name="T36" fmla="*/ 82 w 1120"/>
                <a:gd name="T37" fmla="*/ 232 h 252"/>
                <a:gd name="T38" fmla="*/ 46 w 1120"/>
                <a:gd name="T39" fmla="*/ 240 h 252"/>
                <a:gd name="T40" fmla="*/ 20 w 1120"/>
                <a:gd name="T41" fmla="*/ 246 h 252"/>
                <a:gd name="T42" fmla="*/ 6 w 1120"/>
                <a:gd name="T43" fmla="*/ 250 h 252"/>
                <a:gd name="T44" fmla="*/ 0 w 1120"/>
                <a:gd name="T45" fmla="*/ 252 h 252"/>
                <a:gd name="T46" fmla="*/ 0 w 1120"/>
                <a:gd name="T47" fmla="*/ 62 h 252"/>
                <a:gd name="T48" fmla="*/ 560 w 1120"/>
                <a:gd name="T49" fmla="*/ 0 h 252"/>
                <a:gd name="T50" fmla="*/ 1120 w 1120"/>
                <a:gd name="T51" fmla="*/ 62 h 252"/>
                <a:gd name="T52" fmla="*/ 1120 w 1120"/>
                <a:gd name="T53" fmla="*/ 252 h 252"/>
                <a:gd name="T54" fmla="*/ 1120 w 1120"/>
                <a:gd name="T55" fmla="*/ 252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F590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38" name="Rectangle 13"/>
            <p:cNvSpPr>
              <a:spLocks noChangeArrowheads="1"/>
            </p:cNvSpPr>
            <p:nvPr/>
          </p:nvSpPr>
          <p:spPr bwMode="gray">
            <a:xfrm>
              <a:off x="1076667" y="5148152"/>
              <a:ext cx="1900711" cy="423862"/>
            </a:xfrm>
            <a:prstGeom prst="rect">
              <a:avLst/>
            </a:prstGeom>
            <a:gradFill rotWithShape="1">
              <a:gsLst>
                <a:gs pos="0">
                  <a:srgbClr val="FE7B40">
                    <a:gamma/>
                    <a:tint val="24314"/>
                    <a:invGamma/>
                  </a:srgbClr>
                </a:gs>
                <a:gs pos="100000">
                  <a:srgbClr val="FE7B4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altLang="tr-TR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cs typeface="Arial" charset="0"/>
              </a:endParaRPr>
            </a:p>
          </p:txBody>
        </p:sp>
        <p:cxnSp>
          <p:nvCxnSpPr>
            <p:cNvPr id="39" name="AutoShape 14"/>
            <p:cNvCxnSpPr>
              <a:cxnSpLocks noChangeShapeType="1"/>
              <a:stCxn id="61" idx="11"/>
              <a:endCxn id="60" idx="0"/>
            </p:cNvCxnSpPr>
            <p:nvPr/>
          </p:nvCxnSpPr>
          <p:spPr bwMode="gray">
            <a:xfrm>
              <a:off x="2021035" y="1520619"/>
              <a:ext cx="5989" cy="1341533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AutoShape 15"/>
            <p:cNvCxnSpPr>
              <a:cxnSpLocks noChangeShapeType="1"/>
              <a:stCxn id="59" idx="11"/>
              <a:endCxn id="58" idx="0"/>
            </p:cNvCxnSpPr>
            <p:nvPr/>
          </p:nvCxnSpPr>
          <p:spPr bwMode="gray">
            <a:xfrm>
              <a:off x="2021772" y="3289189"/>
              <a:ext cx="5250" cy="715963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AutoShape 16"/>
            <p:cNvCxnSpPr>
              <a:cxnSpLocks noChangeShapeType="1"/>
              <a:stCxn id="57" idx="11"/>
              <a:endCxn id="38" idx="0"/>
            </p:cNvCxnSpPr>
            <p:nvPr/>
          </p:nvCxnSpPr>
          <p:spPr bwMode="gray">
            <a:xfrm>
              <a:off x="2021772" y="4432189"/>
              <a:ext cx="5250" cy="715963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Line 17"/>
            <p:cNvSpPr>
              <a:spLocks noChangeShapeType="1"/>
            </p:cNvSpPr>
            <p:nvPr/>
          </p:nvSpPr>
          <p:spPr bwMode="gray">
            <a:xfrm>
              <a:off x="2084779" y="2737726"/>
              <a:ext cx="6552729" cy="0"/>
            </a:xfrm>
            <a:prstGeom prst="line">
              <a:avLst/>
            </a:prstGeom>
            <a:noFill/>
            <a:ln w="38100" cap="rnd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Line 18"/>
            <p:cNvSpPr>
              <a:spLocks noChangeShapeType="1"/>
            </p:cNvSpPr>
            <p:nvPr/>
          </p:nvSpPr>
          <p:spPr bwMode="gray">
            <a:xfrm>
              <a:off x="2084779" y="3890906"/>
              <a:ext cx="6552729" cy="0"/>
            </a:xfrm>
            <a:prstGeom prst="line">
              <a:avLst/>
            </a:prstGeom>
            <a:noFill/>
            <a:ln w="38100" cap="rnd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Line 19"/>
            <p:cNvSpPr>
              <a:spLocks noChangeShapeType="1"/>
            </p:cNvSpPr>
            <p:nvPr/>
          </p:nvSpPr>
          <p:spPr bwMode="gray">
            <a:xfrm flipV="1">
              <a:off x="2084779" y="5065760"/>
              <a:ext cx="6552729" cy="3175"/>
            </a:xfrm>
            <a:prstGeom prst="line">
              <a:avLst/>
            </a:prstGeom>
            <a:noFill/>
            <a:ln w="38100" cap="rnd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Text Box 20"/>
            <p:cNvSpPr txBox="1">
              <a:spLocks noChangeArrowheads="1"/>
            </p:cNvSpPr>
            <p:nvPr/>
          </p:nvSpPr>
          <p:spPr bwMode="gray">
            <a:xfrm>
              <a:off x="2967424" y="803371"/>
              <a:ext cx="5398366" cy="18624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171450" marR="0" lvl="0" indent="-17145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tr-TR" altLang="tr-TR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Preparation</a:t>
              </a:r>
              <a:r>
                <a:rPr kumimoji="0" lang="tr-TR" altLang="tr-T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of </a:t>
              </a:r>
              <a:r>
                <a:rPr kumimoji="0" lang="tr-TR" altLang="tr-TR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the</a:t>
              </a:r>
              <a:r>
                <a:rPr kumimoji="0" lang="tr-TR" altLang="tr-T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Project Plan </a:t>
              </a:r>
              <a:r>
                <a:rPr kumimoji="0" lang="tr-TR" altLang="tr-TR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and</a:t>
              </a:r>
              <a:r>
                <a:rPr kumimoji="0" lang="tr-TR" altLang="tr-T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</a:t>
              </a:r>
              <a:r>
                <a:rPr kumimoji="0" lang="tr-TR" altLang="tr-TR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Documents</a:t>
              </a:r>
              <a:r>
                <a:rPr kumimoji="0" lang="tr-TR" altLang="tr-T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       </a:t>
              </a:r>
              <a:r>
                <a:rPr kumimoji="0" lang="en-US" altLang="tr-T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</a:t>
              </a:r>
              <a:r>
                <a:rPr kumimoji="0" lang="tr-TR" altLang="tr-T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                        </a:t>
              </a:r>
              <a:r>
                <a:rPr kumimoji="0" lang="tr-TR" altLang="tr-T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92D050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sym typeface="Wingdings 2"/>
                </a:rPr>
                <a:t></a:t>
              </a:r>
              <a:endPara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92D050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</a:endParaRPr>
            </a:p>
            <a:p>
              <a:pPr marL="171450" marR="0" lvl="0" indent="-17145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tr-TR" altLang="tr-TR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Determining</a:t>
              </a:r>
              <a:r>
                <a:rPr kumimoji="0" lang="tr-TR" altLang="tr-T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Project Team</a:t>
              </a:r>
              <a:r>
                <a:rPr kumimoji="0" lang="en-US" altLang="tr-T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</a:t>
              </a:r>
              <a:r>
                <a:rPr kumimoji="0" lang="tr-TR" altLang="tr-T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    		</a:t>
              </a:r>
              <a:r>
                <a:rPr kumimoji="0" lang="tr-TR" altLang="tr-TR" sz="1200" b="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                 </a:t>
              </a:r>
              <a:r>
                <a:rPr kumimoji="0" lang="tr-TR" altLang="tr-T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92D050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sym typeface="Wingdings 2"/>
                </a:rPr>
                <a:t></a:t>
              </a:r>
              <a:endParaRPr kumimoji="0" lang="tr-TR" altLang="tr-T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Arial" charset="0"/>
              </a:endParaRPr>
            </a:p>
            <a:p>
              <a:pPr marL="171450" marR="0" lvl="0" indent="-17145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tr-TR" altLang="tr-T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Design of </a:t>
              </a:r>
              <a:r>
                <a:rPr kumimoji="0" lang="tr-TR" altLang="tr-TR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the</a:t>
              </a:r>
              <a:r>
                <a:rPr kumimoji="0" lang="tr-TR" altLang="tr-T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</a:t>
              </a:r>
              <a:r>
                <a:rPr kumimoji="0" lang="tr-TR" altLang="tr-TR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System</a:t>
              </a:r>
              <a:r>
                <a:rPr kumimoji="0" lang="tr-TR" altLang="tr-T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		                  	</a:t>
              </a:r>
              <a:r>
                <a:rPr kumimoji="0" lang="tr-TR" altLang="tr-TR" sz="1200" b="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                 </a:t>
              </a:r>
              <a:r>
                <a:rPr kumimoji="0" lang="tr-TR" altLang="tr-T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92D050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sym typeface="Wingdings 2"/>
                </a:rPr>
                <a:t></a:t>
              </a:r>
              <a:endParaRPr kumimoji="0" lang="tr-TR" altLang="tr-T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Arial" charset="0"/>
              </a:endParaRPr>
            </a:p>
            <a:p>
              <a:pPr marL="171450" marR="0" lvl="0" indent="-17145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tr-TR" altLang="tr-TR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Documentation</a:t>
              </a:r>
              <a:r>
                <a:rPr kumimoji="0" lang="tr-TR" altLang="tr-T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of </a:t>
              </a:r>
              <a:r>
                <a:rPr kumimoji="0" lang="tr-TR" altLang="tr-TR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the</a:t>
              </a:r>
              <a:r>
                <a:rPr kumimoji="0" lang="tr-TR" altLang="tr-T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</a:t>
              </a:r>
              <a:r>
                <a:rPr kumimoji="0" lang="tr-TR" altLang="tr-TR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Processes</a:t>
              </a:r>
              <a:r>
                <a:rPr kumimoji="0" lang="tr-TR" altLang="tr-T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         		</a:t>
              </a:r>
              <a:r>
                <a:rPr kumimoji="0" lang="tr-TR" altLang="tr-TR" sz="1200" b="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                 </a:t>
              </a:r>
              <a:r>
                <a:rPr kumimoji="0" lang="tr-TR" altLang="tr-T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92D050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sym typeface="Wingdings 2"/>
                </a:rPr>
                <a:t></a:t>
              </a:r>
              <a:endParaRPr kumimoji="0" lang="tr-TR" altLang="tr-T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Arial" charset="0"/>
              </a:endParaRPr>
            </a:p>
            <a:p>
              <a:pPr marL="171450" marR="0" lvl="0" indent="-17145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tr-TR" altLang="tr-T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Presentation of </a:t>
              </a:r>
              <a:r>
                <a:rPr kumimoji="0" lang="tr-TR" altLang="tr-TR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the</a:t>
              </a:r>
              <a:r>
                <a:rPr kumimoji="0" lang="tr-TR" altLang="tr-T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Final </a:t>
              </a:r>
              <a:r>
                <a:rPr kumimoji="0" lang="tr-TR" altLang="tr-TR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System</a:t>
              </a:r>
              <a:r>
                <a:rPr kumimoji="0" lang="tr-TR" altLang="tr-TR" sz="1200" b="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Design </a:t>
              </a:r>
              <a:r>
                <a:rPr kumimoji="0" lang="tr-TR" altLang="tr-TR" sz="1200" b="0" i="0" u="none" strike="noStrike" kern="0" cap="none" spc="0" normalizeH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to</a:t>
              </a:r>
              <a:r>
                <a:rPr kumimoji="0" lang="tr-TR" altLang="tr-TR" sz="1200" b="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</a:t>
              </a:r>
              <a:r>
                <a:rPr kumimoji="0" lang="tr-TR" altLang="tr-TR" sz="1200" b="0" i="0" u="none" strike="noStrike" kern="0" cap="none" spc="0" normalizeH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the</a:t>
              </a:r>
              <a:r>
                <a:rPr kumimoji="0" lang="tr-TR" altLang="tr-TR" sz="1200" b="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Top Management</a:t>
              </a:r>
              <a:r>
                <a:rPr kumimoji="0" lang="tr-TR" altLang="tr-T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</a:t>
              </a:r>
              <a:r>
                <a:rPr kumimoji="0" lang="tr-TR" altLang="tr-TR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92D050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sym typeface="Wingdings 2"/>
                </a:rPr>
                <a:t>  </a:t>
              </a:r>
              <a:r>
                <a:rPr kumimoji="0" lang="tr-TR" altLang="tr-T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92D050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sym typeface="Wingdings 2"/>
                </a:rPr>
                <a:t></a:t>
              </a:r>
              <a:endParaRPr kumimoji="0" lang="tr-TR" altLang="tr-T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Arial" charset="0"/>
              </a:endParaRPr>
            </a:p>
            <a:p>
              <a:pPr marL="171450" marR="0" lvl="0" indent="-17145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tr-TR" altLang="tr-TR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Collecting</a:t>
              </a:r>
              <a:r>
                <a:rPr kumimoji="0" lang="tr-TR" altLang="tr-T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</a:t>
              </a:r>
              <a:r>
                <a:rPr kumimoji="0" lang="tr-TR" altLang="tr-TR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the</a:t>
              </a:r>
              <a:r>
                <a:rPr kumimoji="0" lang="tr-TR" altLang="tr-T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Inventory of Bank </a:t>
              </a:r>
              <a:r>
                <a:rPr kumimoji="0" lang="tr-TR" altLang="tr-TR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Accounts</a:t>
              </a:r>
              <a:r>
                <a:rPr kumimoji="0" lang="tr-TR" altLang="tr-T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</a:t>
              </a:r>
              <a:r>
                <a:rPr kumimoji="0" lang="tr-TR" altLang="tr-TR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for</a:t>
              </a:r>
              <a:r>
                <a:rPr kumimoji="0" lang="tr-TR" altLang="tr-T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</a:t>
              </a:r>
              <a:r>
                <a:rPr kumimoji="0" lang="tr-TR" altLang="tr-TR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the</a:t>
              </a:r>
              <a:r>
                <a:rPr kumimoji="0" lang="tr-TR" altLang="tr-T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</a:t>
              </a:r>
              <a:r>
                <a:rPr kumimoji="0" lang="tr-TR" altLang="tr-TR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Public</a:t>
              </a:r>
              <a:r>
                <a:rPr kumimoji="0" lang="tr-TR" altLang="tr-TR" sz="1200" b="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</a:t>
              </a:r>
              <a:r>
                <a:rPr kumimoji="0" lang="tr-TR" altLang="tr-TR" sz="1200" b="0" i="0" u="none" strike="noStrike" kern="0" cap="none" spc="0" normalizeH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Sector</a:t>
              </a:r>
              <a:r>
                <a:rPr kumimoji="0" lang="tr-TR" altLang="tr-TR" sz="1200" b="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Arial" charset="0"/>
                </a:rPr>
                <a:t>       </a:t>
              </a:r>
              <a:r>
                <a:rPr kumimoji="0" lang="tr-TR" altLang="tr-T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92D050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sym typeface="Wingdings 2"/>
                </a:rPr>
                <a:t></a:t>
              </a:r>
              <a:endParaRPr kumimoji="0" lang="en-US" altLang="tr-T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46" name="Text Box 21"/>
            <p:cNvSpPr txBox="1">
              <a:spLocks noChangeArrowheads="1"/>
            </p:cNvSpPr>
            <p:nvPr/>
          </p:nvSpPr>
          <p:spPr bwMode="gray">
            <a:xfrm>
              <a:off x="2977911" y="2627469"/>
              <a:ext cx="5175012" cy="1271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171450" marR="0" lvl="0" indent="-17145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tr-TR" altLang="tr-TR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STIXIntegralsUpD" pitchFamily="50" charset="2"/>
                  <a:cs typeface="Arial" charset="0"/>
                </a:rPr>
                <a:t>Preparation of the Draft Legislation</a:t>
              </a:r>
              <a:r>
                <a:rPr kumimoji="0" lang="tr-TR" altLang="tr-T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STIXIntegralsUpD" pitchFamily="50" charset="2"/>
                  <a:cs typeface="Arial" charset="0"/>
                </a:rPr>
                <a:t>		                  </a:t>
              </a:r>
              <a:r>
                <a:rPr kumimoji="0" lang="tr-TR" altLang="tr-T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92D050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sym typeface="Wingdings 2"/>
                </a:rPr>
                <a:t></a:t>
              </a:r>
              <a:endParaRPr kumimoji="0" lang="tr-TR" altLang="tr-T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STIXIntegralsUpD" pitchFamily="50" charset="2"/>
                <a:cs typeface="Arial" charset="0"/>
              </a:endParaRPr>
            </a:p>
            <a:p>
              <a:pPr marL="171450" marR="0" lvl="0" indent="-17145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tr-TR" altLang="tr-TR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STIXIntegralsUpD" pitchFamily="50" charset="2"/>
                  <a:cs typeface="Arial" charset="0"/>
                </a:rPr>
                <a:t>Presenting the Drafts</a:t>
              </a:r>
              <a:r>
                <a:rPr kumimoji="0" lang="tr-TR" altLang="tr-TR" sz="1200" b="0" i="0" u="none" strike="noStrike" kern="0" cap="none" spc="0" normalizeH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STIXIntegralsUpD" pitchFamily="50" charset="2"/>
                  <a:cs typeface="Arial" charset="0"/>
                </a:rPr>
                <a:t> to the</a:t>
              </a:r>
              <a:r>
                <a:rPr kumimoji="0" lang="en-US" altLang="tr-TR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STIXIntegralsUpD" pitchFamily="50" charset="2"/>
                  <a:cs typeface="Arial" charset="0"/>
                </a:rPr>
                <a:t>  </a:t>
              </a:r>
              <a:r>
                <a:rPr lang="tr-TR" altLang="tr-TR" sz="1200" kern="0" smtClean="0">
                  <a:solidFill>
                    <a:srgbClr val="000000"/>
                  </a:solidFill>
                  <a:latin typeface="Calibri" panose="020F0502020204030204" pitchFamily="34" charset="0"/>
                  <a:ea typeface="STIXIntegralsUpD" pitchFamily="50" charset="2"/>
                  <a:cs typeface="Arial" charset="0"/>
                </a:rPr>
                <a:t>S</a:t>
              </a:r>
              <a:r>
                <a:rPr kumimoji="0" lang="tr-TR" altLang="tr-TR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STIXIntegralsUpD" pitchFamily="50" charset="2"/>
                  <a:cs typeface="Arial" charset="0"/>
                </a:rPr>
                <a:t>takeholders</a:t>
              </a:r>
              <a:r>
                <a:rPr kumimoji="0" lang="en-US" altLang="tr-TR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STIXIntegralsUpD" pitchFamily="50" charset="2"/>
                  <a:cs typeface="Arial" charset="0"/>
                </a:rPr>
                <a:t> </a:t>
              </a:r>
              <a:r>
                <a:rPr kumimoji="0" lang="tr-TR" altLang="tr-TR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STIXIntegralsUpD" pitchFamily="50" charset="2"/>
                  <a:cs typeface="Arial" charset="0"/>
                </a:rPr>
                <a:t>       	</a:t>
              </a:r>
              <a:r>
                <a:rPr kumimoji="0" lang="tr-TR" altLang="tr-TR" sz="1200" b="0" i="0" u="none" strike="noStrike" kern="0" cap="none" spc="0" normalizeH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STIXIntegralsUpD" pitchFamily="50" charset="2"/>
                  <a:cs typeface="Arial" charset="0"/>
                </a:rPr>
                <a:t>                 </a:t>
              </a:r>
              <a:r>
                <a:rPr kumimoji="0" lang="tr-TR" altLang="tr-TR" sz="2000" b="1" i="0" u="none" strike="noStrike" kern="0" cap="none" spc="0" normalizeH="0" baseline="0" noProof="0" smtClean="0">
                  <a:ln>
                    <a:noFill/>
                  </a:ln>
                  <a:solidFill>
                    <a:srgbClr val="92D050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sym typeface="Wingdings 2"/>
                </a:rPr>
                <a:t></a:t>
              </a:r>
              <a:endParaRPr kumimoji="0" lang="tr-TR" altLang="tr-T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STIXIntegralsUpD" pitchFamily="50" charset="2"/>
                <a:cs typeface="Arial" charset="0"/>
              </a:endParaRPr>
            </a:p>
            <a:p>
              <a:pPr marL="171450" marR="0" lvl="0" indent="-17145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tr-TR" altLang="tr-TR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STIXIntegralsUpD" pitchFamily="50" charset="2"/>
                  <a:cs typeface="Arial" charset="0"/>
                </a:rPr>
                <a:t>Initiating the Enactment Processes</a:t>
              </a:r>
              <a:r>
                <a:rPr kumimoji="0" lang="tr-TR" altLang="tr-T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92D050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sym typeface="Wingdings 2"/>
                </a:rPr>
                <a:t>	</a:t>
              </a:r>
              <a:r>
                <a:rPr kumimoji="0" lang="tr-TR" altLang="tr-TR" sz="2000" b="1" i="0" u="none" strike="noStrike" kern="0" cap="none" spc="0" normalizeH="0" baseline="0" noProof="0" smtClean="0">
                  <a:ln>
                    <a:noFill/>
                  </a:ln>
                  <a:solidFill>
                    <a:srgbClr val="92D050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sym typeface="Wingdings 2"/>
                </a:rPr>
                <a:t>           	</a:t>
              </a:r>
              <a:r>
                <a:rPr kumimoji="0" lang="tr-TR" altLang="tr-TR" sz="2000" b="1" i="0" u="none" strike="noStrike" kern="0" cap="none" spc="0" normalizeH="0" noProof="0" smtClean="0">
                  <a:ln>
                    <a:noFill/>
                  </a:ln>
                  <a:solidFill>
                    <a:srgbClr val="92D050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sym typeface="Wingdings 2"/>
                </a:rPr>
                <a:t>           </a:t>
              </a:r>
              <a:r>
                <a:rPr kumimoji="0" lang="tr-TR" altLang="tr-TR" sz="2000" b="1" i="0" u="none" strike="noStrike" kern="0" cap="none" spc="0" normalizeH="0" baseline="0" noProof="0" smtClean="0">
                  <a:ln>
                    <a:noFill/>
                  </a:ln>
                  <a:solidFill>
                    <a:srgbClr val="92D050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sym typeface="Wingdings 2"/>
                </a:rPr>
                <a:t></a:t>
              </a:r>
              <a:endParaRPr kumimoji="0" lang="tr-TR" altLang="tr-T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STIXIntegralsUpD" pitchFamily="50" charset="2"/>
                <a:cs typeface="Arial" charset="0"/>
              </a:endParaRPr>
            </a:p>
            <a:p>
              <a:pPr marL="171450" marR="0" lvl="0" indent="-17145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tr-TR" altLang="tr-TR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STIXIntegralsUpD" pitchFamily="50" charset="2"/>
                  <a:cs typeface="Arial" charset="0"/>
                </a:rPr>
                <a:t>Completing the Enactment Processes               	</a:t>
              </a:r>
              <a:r>
                <a:rPr kumimoji="0" lang="tr-TR" altLang="tr-TR" sz="1200" b="0" i="0" u="none" strike="noStrike" kern="0" cap="none" spc="0" normalizeH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STIXIntegralsUpD" pitchFamily="50" charset="2"/>
                  <a:cs typeface="Arial" charset="0"/>
                </a:rPr>
                <a:t>                  </a:t>
              </a:r>
              <a:r>
                <a:rPr kumimoji="0" lang="tr-TR" altLang="tr-TR" sz="2000" b="1" i="0" u="none" strike="noStrike" kern="0" cap="none" spc="0" normalizeH="0" baseline="0" noProof="0" smtClean="0">
                  <a:ln>
                    <a:noFill/>
                  </a:ln>
                  <a:solidFill>
                    <a:srgbClr val="92D050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sym typeface="Wingdings 2"/>
                </a:rPr>
                <a:t></a:t>
              </a:r>
              <a:endParaRPr kumimoji="0" lang="en-US" alt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92D050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</a:endParaRPr>
            </a:p>
          </p:txBody>
        </p:sp>
        <p:sp>
          <p:nvSpPr>
            <p:cNvPr id="47" name="Text Box 24"/>
            <p:cNvSpPr txBox="1">
              <a:spLocks noChangeArrowheads="1"/>
            </p:cNvSpPr>
            <p:nvPr/>
          </p:nvSpPr>
          <p:spPr bwMode="gray">
            <a:xfrm>
              <a:off x="1268892" y="1068289"/>
              <a:ext cx="1447832" cy="4434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altLang="tr-TR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Project</a:t>
              </a:r>
              <a:r>
                <a:rPr kumimoji="0" lang="tr-TR" altLang="tr-TR" sz="1200" b="1" i="0" u="none" strike="noStrike" kern="0" cap="none" spc="0" normalizeH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 &amp;System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altLang="tr-TR" sz="1200" b="1" i="0" u="none" strike="noStrike" kern="0" cap="none" spc="0" normalizeH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Design</a:t>
              </a:r>
              <a:endParaRPr kumimoji="0" lang="en-US" altLang="tr-TR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48" name="Text Box 26"/>
            <p:cNvSpPr txBox="1">
              <a:spLocks noChangeArrowheads="1"/>
            </p:cNvSpPr>
            <p:nvPr/>
          </p:nvSpPr>
          <p:spPr bwMode="gray">
            <a:xfrm>
              <a:off x="1313286" y="4025789"/>
              <a:ext cx="136447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altLang="tr-TR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IT</a:t>
              </a:r>
              <a:r>
                <a:rPr kumimoji="0" lang="tr-TR" altLang="tr-TR" sz="1200" b="1" i="0" u="none" strike="noStrike" kern="0" cap="none" spc="0" normalizeH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 Infrastructure</a:t>
              </a:r>
              <a:endParaRPr kumimoji="0" lang="en-US" altLang="tr-TR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49" name="Text Box 27"/>
            <p:cNvSpPr txBox="1">
              <a:spLocks noChangeArrowheads="1"/>
            </p:cNvSpPr>
            <p:nvPr/>
          </p:nvSpPr>
          <p:spPr bwMode="gray">
            <a:xfrm>
              <a:off x="1078448" y="5168789"/>
              <a:ext cx="183415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altLang="tr-TR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Banking Infrastructure</a:t>
              </a:r>
              <a:endParaRPr kumimoji="0" lang="en-US" altLang="tr-TR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50" name="Text Box 24"/>
            <p:cNvSpPr txBox="1">
              <a:spLocks noChangeArrowheads="1"/>
            </p:cNvSpPr>
            <p:nvPr/>
          </p:nvSpPr>
          <p:spPr bwMode="gray">
            <a:xfrm>
              <a:off x="1035167" y="2862122"/>
              <a:ext cx="1920719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altLang="tr-TR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Legislative Background</a:t>
              </a:r>
              <a:endParaRPr kumimoji="0" lang="en-US" altLang="tr-TR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charset="0"/>
              </a:endParaRPr>
            </a:p>
          </p:txBody>
        </p:sp>
        <p:grpSp>
          <p:nvGrpSpPr>
            <p:cNvPr id="51" name="Group 3"/>
            <p:cNvGrpSpPr>
              <a:grpSpLocks/>
            </p:cNvGrpSpPr>
            <p:nvPr/>
          </p:nvGrpSpPr>
          <p:grpSpPr bwMode="auto">
            <a:xfrm>
              <a:off x="1076667" y="6024476"/>
              <a:ext cx="1900711" cy="482600"/>
              <a:chOff x="845" y="1339"/>
              <a:chExt cx="1086" cy="304"/>
            </a:xfrm>
          </p:grpSpPr>
          <p:sp>
            <p:nvSpPr>
              <p:cNvPr id="55" name="Freeform 4"/>
              <p:cNvSpPr>
                <a:spLocks/>
              </p:cNvSpPr>
              <p:nvPr/>
            </p:nvSpPr>
            <p:spPr bwMode="gray">
              <a:xfrm>
                <a:off x="909" y="1514"/>
                <a:ext cx="958" cy="129"/>
              </a:xfrm>
              <a:custGeom>
                <a:avLst/>
                <a:gdLst>
                  <a:gd name="T0" fmla="*/ 1120 w 1120"/>
                  <a:gd name="T1" fmla="*/ 252 h 252"/>
                  <a:gd name="T2" fmla="*/ 1116 w 1120"/>
                  <a:gd name="T3" fmla="*/ 250 h 252"/>
                  <a:gd name="T4" fmla="*/ 1100 w 1120"/>
                  <a:gd name="T5" fmla="*/ 246 h 252"/>
                  <a:gd name="T6" fmla="*/ 1074 w 1120"/>
                  <a:gd name="T7" fmla="*/ 240 h 252"/>
                  <a:gd name="T8" fmla="*/ 1038 w 1120"/>
                  <a:gd name="T9" fmla="*/ 232 h 252"/>
                  <a:gd name="T10" fmla="*/ 992 w 1120"/>
                  <a:gd name="T11" fmla="*/ 222 h 252"/>
                  <a:gd name="T12" fmla="*/ 938 w 1120"/>
                  <a:gd name="T13" fmla="*/ 212 h 252"/>
                  <a:gd name="T14" fmla="*/ 876 w 1120"/>
                  <a:gd name="T15" fmla="*/ 204 h 252"/>
                  <a:gd name="T16" fmla="*/ 806 w 1120"/>
                  <a:gd name="T17" fmla="*/ 196 h 252"/>
                  <a:gd name="T18" fmla="*/ 730 w 1120"/>
                  <a:gd name="T19" fmla="*/ 190 h 252"/>
                  <a:gd name="T20" fmla="*/ 646 w 1120"/>
                  <a:gd name="T21" fmla="*/ 184 h 252"/>
                  <a:gd name="T22" fmla="*/ 556 w 1120"/>
                  <a:gd name="T23" fmla="*/ 184 h 252"/>
                  <a:gd name="T24" fmla="*/ 466 w 1120"/>
                  <a:gd name="T25" fmla="*/ 184 h 252"/>
                  <a:gd name="T26" fmla="*/ 384 w 1120"/>
                  <a:gd name="T27" fmla="*/ 190 h 252"/>
                  <a:gd name="T28" fmla="*/ 308 w 1120"/>
                  <a:gd name="T29" fmla="*/ 196 h 252"/>
                  <a:gd name="T30" fmla="*/ 238 w 1120"/>
                  <a:gd name="T31" fmla="*/ 204 h 252"/>
                  <a:gd name="T32" fmla="*/ 178 w 1120"/>
                  <a:gd name="T33" fmla="*/ 212 h 252"/>
                  <a:gd name="T34" fmla="*/ 126 w 1120"/>
                  <a:gd name="T35" fmla="*/ 222 h 252"/>
                  <a:gd name="T36" fmla="*/ 82 w 1120"/>
                  <a:gd name="T37" fmla="*/ 232 h 252"/>
                  <a:gd name="T38" fmla="*/ 46 w 1120"/>
                  <a:gd name="T39" fmla="*/ 240 h 252"/>
                  <a:gd name="T40" fmla="*/ 20 w 1120"/>
                  <a:gd name="T41" fmla="*/ 246 h 252"/>
                  <a:gd name="T42" fmla="*/ 6 w 1120"/>
                  <a:gd name="T43" fmla="*/ 250 h 252"/>
                  <a:gd name="T44" fmla="*/ 0 w 1120"/>
                  <a:gd name="T45" fmla="*/ 252 h 252"/>
                  <a:gd name="T46" fmla="*/ 0 w 1120"/>
                  <a:gd name="T47" fmla="*/ 62 h 252"/>
                  <a:gd name="T48" fmla="*/ 560 w 1120"/>
                  <a:gd name="T49" fmla="*/ 0 h 252"/>
                  <a:gd name="T50" fmla="*/ 1120 w 1120"/>
                  <a:gd name="T51" fmla="*/ 62 h 252"/>
                  <a:gd name="T52" fmla="*/ 1120 w 1120"/>
                  <a:gd name="T53" fmla="*/ 252 h 252"/>
                  <a:gd name="T54" fmla="*/ 1120 w 1120"/>
                  <a:gd name="T55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6" name="Rectangle 5"/>
              <p:cNvSpPr>
                <a:spLocks noChangeArrowheads="1"/>
              </p:cNvSpPr>
              <p:nvPr/>
            </p:nvSpPr>
            <p:spPr bwMode="gray">
              <a:xfrm>
                <a:off x="845" y="1339"/>
                <a:ext cx="1086" cy="267"/>
              </a:xfrm>
              <a:prstGeom prst="rect">
                <a:avLst/>
              </a:prstGeom>
              <a:gradFill rotWithShape="1">
                <a:gsLst>
                  <a:gs pos="0">
                    <a:srgbClr val="3891A7">
                      <a:gamma/>
                      <a:tint val="48627"/>
                      <a:invGamma/>
                    </a:srgbClr>
                  </a:gs>
                  <a:gs pos="100000">
                    <a:srgbClr val="3891A7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altLang="tr-TR" sz="18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uLnTx/>
                  <a:uFillTx/>
                  <a:cs typeface="Arial" charset="0"/>
                </a:endParaRPr>
              </a:p>
            </p:txBody>
          </p:sp>
        </p:grpSp>
        <p:cxnSp>
          <p:nvCxnSpPr>
            <p:cNvPr id="52" name="AutoShape 16"/>
            <p:cNvCxnSpPr>
              <a:cxnSpLocks noChangeShapeType="1"/>
              <a:endCxn id="56" idx="0"/>
            </p:cNvCxnSpPr>
            <p:nvPr/>
          </p:nvCxnSpPr>
          <p:spPr bwMode="gray">
            <a:xfrm>
              <a:off x="2018040" y="5572014"/>
              <a:ext cx="8983" cy="452462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" name="Text Box 27"/>
            <p:cNvSpPr txBox="1">
              <a:spLocks noChangeArrowheads="1"/>
            </p:cNvSpPr>
            <p:nvPr/>
          </p:nvSpPr>
          <p:spPr bwMode="gray">
            <a:xfrm>
              <a:off x="1488014" y="6127684"/>
              <a:ext cx="1015021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altLang="tr-TR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Pilot Phase</a:t>
              </a:r>
              <a:endParaRPr kumimoji="0" lang="en-US" altLang="tr-TR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54" name="Line 19"/>
            <p:cNvSpPr>
              <a:spLocks noChangeShapeType="1"/>
            </p:cNvSpPr>
            <p:nvPr/>
          </p:nvSpPr>
          <p:spPr bwMode="gray">
            <a:xfrm flipV="1">
              <a:off x="2084779" y="5798245"/>
              <a:ext cx="6552729" cy="3175"/>
            </a:xfrm>
            <a:prstGeom prst="line">
              <a:avLst/>
            </a:prstGeom>
            <a:noFill/>
            <a:ln w="38100" cap="rnd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63" name="Text Box 21"/>
          <p:cNvSpPr txBox="1">
            <a:spLocks noChangeArrowheads="1"/>
          </p:cNvSpPr>
          <p:nvPr/>
        </p:nvSpPr>
        <p:spPr bwMode="gray">
          <a:xfrm>
            <a:off x="3028426" y="3977376"/>
            <a:ext cx="517501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indent="-171450" algn="l" eaLnBrk="0" hangingPunct="0">
              <a:buFont typeface="Wingdings" panose="05000000000000000000" pitchFamily="2" charset="2"/>
              <a:buChar char="q"/>
            </a:pPr>
            <a:r>
              <a:rPr lang="tr-TR" altLang="tr-TR" sz="1200" dirty="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Daily </a:t>
            </a:r>
            <a:r>
              <a:rPr lang="tr-TR" altLang="tr-TR" sz="1200" dirty="0" err="1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Requesting</a:t>
            </a:r>
            <a:r>
              <a:rPr lang="tr-TR" altLang="tr-TR" sz="1200" dirty="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 &amp; </a:t>
            </a:r>
            <a:r>
              <a:rPr lang="tr-TR" altLang="tr-TR" sz="1200" dirty="0" err="1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Monthly</a:t>
            </a:r>
            <a:r>
              <a:rPr lang="tr-TR" altLang="tr-TR" sz="1200" dirty="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Forecasting</a:t>
            </a:r>
            <a:r>
              <a:rPr lang="tr-TR" altLang="tr-TR" sz="1200" dirty="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Modules</a:t>
            </a:r>
            <a:r>
              <a:rPr lang="tr-TR" altLang="tr-TR" sz="1200" dirty="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	</a:t>
            </a:r>
            <a:r>
              <a:rPr lang="tr-TR" altLang="tr-TR" sz="1200" b="1" kern="0" dirty="0">
                <a:solidFill>
                  <a:srgbClr val="92D050">
                    <a:lumMod val="50000"/>
                  </a:srgbClr>
                </a:solidFill>
                <a:latin typeface="Calibri" panose="020F0502020204030204" pitchFamily="34" charset="0"/>
                <a:sym typeface="Wingdings 2"/>
              </a:rPr>
              <a:t> </a:t>
            </a:r>
            <a:r>
              <a:rPr lang="tr-TR" altLang="tr-TR" sz="1200" b="1" kern="0" dirty="0" smtClean="0">
                <a:solidFill>
                  <a:srgbClr val="92D050">
                    <a:lumMod val="50000"/>
                  </a:srgbClr>
                </a:solidFill>
                <a:latin typeface="Calibri" panose="020F0502020204030204" pitchFamily="34" charset="0"/>
                <a:sym typeface="Wingdings 2"/>
              </a:rPr>
              <a:t>                </a:t>
            </a:r>
            <a:r>
              <a:rPr lang="tr-TR" altLang="tr-TR" sz="1600" b="1" kern="0" dirty="0" smtClean="0">
                <a:solidFill>
                  <a:srgbClr val="92D050">
                    <a:lumMod val="50000"/>
                  </a:srgbClr>
                </a:solidFill>
                <a:latin typeface="Calibri" panose="020F0502020204030204" pitchFamily="34" charset="0"/>
                <a:sym typeface="Wingdings 2"/>
              </a:rPr>
              <a:t></a:t>
            </a:r>
            <a:endParaRPr lang="tr-TR" altLang="tr-TR" sz="1600" dirty="0" smtClean="0">
              <a:solidFill>
                <a:srgbClr val="000000"/>
              </a:solidFill>
              <a:latin typeface="Calibri" panose="020F0502020204030204" pitchFamily="34" charset="0"/>
              <a:ea typeface="STIXIntegralsUpD" pitchFamily="50" charset="2"/>
              <a:cs typeface="Arial" charset="0"/>
            </a:endParaRPr>
          </a:p>
          <a:p>
            <a:pPr marL="171450" indent="-171450" algn="l" eaLnBrk="0" hangingPunct="0">
              <a:buFont typeface="Wingdings" panose="05000000000000000000" pitchFamily="2" charset="2"/>
              <a:buChar char="q"/>
            </a:pPr>
            <a:r>
              <a:rPr lang="tr-TR" altLang="tr-TR" sz="1200" dirty="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Accounting </a:t>
            </a:r>
            <a:r>
              <a:rPr lang="tr-TR" altLang="tr-TR" sz="1200" dirty="0" err="1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Module</a:t>
            </a:r>
            <a:r>
              <a:rPr lang="tr-TR" altLang="tr-TR" sz="1200" b="1" dirty="0" smtClean="0">
                <a:solidFill>
                  <a:srgbClr val="92D050">
                    <a:lumMod val="50000"/>
                  </a:srgbClr>
                </a:solidFill>
                <a:latin typeface="Calibri" panose="020F0502020204030204" pitchFamily="34" charset="0"/>
                <a:sym typeface="Wingdings 2"/>
              </a:rPr>
              <a:t>           		           	                 </a:t>
            </a:r>
            <a:r>
              <a:rPr lang="tr-TR" altLang="tr-TR" sz="1600" b="1" kern="0" dirty="0" smtClean="0">
                <a:solidFill>
                  <a:srgbClr val="92D050">
                    <a:lumMod val="50000"/>
                  </a:srgbClr>
                </a:solidFill>
                <a:latin typeface="Calibri" panose="020F0502020204030204" pitchFamily="34" charset="0"/>
                <a:sym typeface="Wingdings 2"/>
              </a:rPr>
              <a:t></a:t>
            </a:r>
            <a:endParaRPr lang="tr-TR" altLang="tr-TR" sz="1600" b="1" kern="0" dirty="0">
              <a:solidFill>
                <a:srgbClr val="92D050">
                  <a:lumMod val="50000"/>
                </a:srgbClr>
              </a:solidFill>
              <a:latin typeface="Calibri" panose="020F0502020204030204" pitchFamily="34" charset="0"/>
            </a:endParaRPr>
          </a:p>
          <a:p>
            <a:pPr marL="171450" indent="-171450" algn="l" eaLnBrk="0" hangingPunct="0">
              <a:buFont typeface="Wingdings" panose="05000000000000000000" pitchFamily="2" charset="2"/>
              <a:buChar char="q"/>
            </a:pPr>
            <a:r>
              <a:rPr lang="en-US" altLang="tr-TR" sz="1200" dirty="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Program</a:t>
            </a:r>
            <a:r>
              <a:rPr lang="tr-TR" altLang="tr-TR" sz="1200" dirty="0" err="1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ming</a:t>
            </a:r>
            <a:r>
              <a:rPr lang="tr-TR" altLang="tr-TR" sz="1200" dirty="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Module</a:t>
            </a:r>
            <a:r>
              <a:rPr lang="tr-TR" altLang="tr-TR" sz="1200" dirty="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		                  	                  </a:t>
            </a:r>
            <a:r>
              <a:rPr lang="tr-TR" altLang="tr-TR" sz="1600" b="1" dirty="0" smtClean="0">
                <a:solidFill>
                  <a:srgbClr val="92D050">
                    <a:lumMod val="50000"/>
                  </a:srgbClr>
                </a:solidFill>
                <a:latin typeface="Calibri" panose="020F0502020204030204" pitchFamily="34" charset="0"/>
                <a:sym typeface="Wingdings 2"/>
              </a:rPr>
              <a:t></a:t>
            </a:r>
            <a:endParaRPr lang="tr-TR" altLang="tr-TR" sz="16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ea typeface="STIXIntegralsUpD" pitchFamily="50" charset="2"/>
              <a:cs typeface="Arial" charset="0"/>
            </a:endParaRPr>
          </a:p>
          <a:p>
            <a:pPr marL="171450" indent="-171450" algn="l" eaLnBrk="0" hangingPunct="0">
              <a:buFont typeface="Wingdings" panose="05000000000000000000" pitchFamily="2" charset="2"/>
              <a:buChar char="q"/>
            </a:pPr>
            <a:r>
              <a:rPr lang="tr-TR" altLang="tr-TR" sz="1200" dirty="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IFMIS Integration </a:t>
            </a:r>
            <a:r>
              <a:rPr lang="tr-TR" altLang="tr-TR" sz="1200" dirty="0" err="1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for</a:t>
            </a:r>
            <a:r>
              <a:rPr lang="tr-TR" altLang="tr-TR" sz="1200" dirty="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Institution’s</a:t>
            </a:r>
            <a:r>
              <a:rPr lang="tr-TR" altLang="tr-TR" sz="1200" dirty="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 Accounting </a:t>
            </a:r>
            <a:r>
              <a:rPr lang="tr-TR" altLang="tr-TR" sz="1200" dirty="0" err="1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Systems</a:t>
            </a:r>
            <a:r>
              <a:rPr lang="tr-TR" altLang="tr-TR" sz="1200" dirty="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 	</a:t>
            </a:r>
            <a:r>
              <a:rPr lang="tr-TR" altLang="tr-TR" sz="1600" dirty="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             </a:t>
            </a:r>
            <a:r>
              <a:rPr lang="tr-TR" altLang="tr-TR" sz="1600" b="1" dirty="0" smtClean="0">
                <a:solidFill>
                  <a:srgbClr val="C0C0C0"/>
                </a:solidFill>
                <a:latin typeface="Calibri" panose="020F0502020204030204" pitchFamily="34" charset="0"/>
                <a:sym typeface="Wingdings 2"/>
              </a:rPr>
              <a:t></a:t>
            </a:r>
            <a:endParaRPr lang="tr-TR" altLang="tr-TR" sz="1600" b="1" dirty="0">
              <a:solidFill>
                <a:srgbClr val="C0C0C0"/>
              </a:solidFill>
              <a:latin typeface="Calibri" panose="020F0502020204030204" pitchFamily="34" charset="0"/>
            </a:endParaRPr>
          </a:p>
          <a:p>
            <a:pPr marL="171450" indent="-171450" algn="l" eaLnBrk="0" hangingPunct="0">
              <a:buFont typeface="Wingdings" panose="05000000000000000000" pitchFamily="2" charset="2"/>
              <a:buChar char="q"/>
            </a:pPr>
            <a:r>
              <a:rPr lang="tr-TR" altLang="tr-TR" sz="1200" dirty="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CBRT Internet </a:t>
            </a:r>
            <a:r>
              <a:rPr lang="tr-TR" altLang="tr-TR" sz="1200" dirty="0" err="1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Banking</a:t>
            </a:r>
            <a:r>
              <a:rPr lang="tr-TR" altLang="tr-TR" sz="1200" dirty="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 </a:t>
            </a:r>
            <a:r>
              <a:rPr lang="tr-TR" altLang="tr-TR" sz="1200" dirty="0" err="1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System</a:t>
            </a:r>
            <a:r>
              <a:rPr lang="tr-TR" altLang="tr-TR" sz="1200" dirty="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 Integration		</a:t>
            </a:r>
            <a:r>
              <a:rPr lang="tr-TR" altLang="tr-TR" sz="1200" b="1" dirty="0">
                <a:solidFill>
                  <a:srgbClr val="92D050">
                    <a:lumMod val="50000"/>
                  </a:srgbClr>
                </a:solidFill>
                <a:latin typeface="Calibri" panose="020F0502020204030204" pitchFamily="34" charset="0"/>
                <a:sym typeface="Wingdings 2"/>
              </a:rPr>
              <a:t>  </a:t>
            </a:r>
            <a:r>
              <a:rPr lang="tr-TR" altLang="tr-TR" sz="1200" b="1" dirty="0" smtClean="0">
                <a:solidFill>
                  <a:srgbClr val="92D050">
                    <a:lumMod val="50000"/>
                  </a:srgbClr>
                </a:solidFill>
                <a:latin typeface="Calibri" panose="020F0502020204030204" pitchFamily="34" charset="0"/>
                <a:sym typeface="Wingdings 2"/>
              </a:rPr>
              <a:t>                </a:t>
            </a:r>
            <a:r>
              <a:rPr lang="tr-TR" altLang="tr-TR" sz="1600" b="1" dirty="0" smtClean="0">
                <a:solidFill>
                  <a:srgbClr val="92D050">
                    <a:lumMod val="50000"/>
                  </a:srgbClr>
                </a:solidFill>
                <a:latin typeface="Calibri" panose="020F0502020204030204" pitchFamily="34" charset="0"/>
                <a:sym typeface="Wingdings 2"/>
              </a:rPr>
              <a:t></a:t>
            </a:r>
            <a:r>
              <a:rPr lang="tr-TR" altLang="tr-TR" sz="1200" b="1" dirty="0" smtClean="0">
                <a:solidFill>
                  <a:srgbClr val="92D050">
                    <a:lumMod val="50000"/>
                  </a:srgbClr>
                </a:solidFill>
                <a:latin typeface="Calibri" panose="020F0502020204030204" pitchFamily="34" charset="0"/>
                <a:sym typeface="Wingdings 2"/>
              </a:rPr>
              <a:t> </a:t>
            </a:r>
            <a:r>
              <a:rPr lang="tr-TR" altLang="tr-TR" sz="1200" dirty="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	</a:t>
            </a:r>
            <a:endParaRPr lang="en-US" altLang="tr-TR" sz="1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ea typeface="STIXIntegralsUpD" pitchFamily="50" charset="2"/>
              <a:cs typeface="Arial" charset="0"/>
            </a:endParaRPr>
          </a:p>
        </p:txBody>
      </p:sp>
      <p:sp>
        <p:nvSpPr>
          <p:cNvPr id="64" name="Text Box 21"/>
          <p:cNvSpPr txBox="1">
            <a:spLocks noChangeArrowheads="1"/>
          </p:cNvSpPr>
          <p:nvPr/>
        </p:nvSpPr>
        <p:spPr bwMode="gray">
          <a:xfrm>
            <a:off x="3009061" y="5282542"/>
            <a:ext cx="54911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indent="-171450" algn="l" eaLnBrk="0" hangingPunct="0">
              <a:buFont typeface="Wingdings" panose="05000000000000000000" pitchFamily="2" charset="2"/>
              <a:buChar char="q"/>
            </a:pPr>
            <a:r>
              <a:rPr lang="tr-TR" altLang="tr-TR" sz="120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Opening New Bank Accounts at CBRT and Ziraat Bank     </a:t>
            </a:r>
            <a:r>
              <a:rPr lang="tr-TR" altLang="tr-TR" sz="1200" dirty="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	</a:t>
            </a:r>
            <a:r>
              <a:rPr lang="tr-TR" altLang="tr-TR" sz="120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 </a:t>
            </a:r>
            <a:r>
              <a:rPr lang="tr-TR" altLang="tr-TR" sz="120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                </a:t>
            </a:r>
            <a:r>
              <a:rPr lang="tr-TR" altLang="tr-TR" sz="2000" b="1" smtClean="0">
                <a:solidFill>
                  <a:srgbClr val="92D050">
                    <a:lumMod val="50000"/>
                  </a:srgbClr>
                </a:solidFill>
                <a:latin typeface="Calibri" panose="020F0502020204030204" pitchFamily="34" charset="0"/>
                <a:sym typeface="Wingdings 2"/>
              </a:rPr>
              <a:t></a:t>
            </a:r>
            <a:endParaRPr lang="tr-TR" altLang="tr-TR" sz="2000" dirty="0" smtClean="0">
              <a:solidFill>
                <a:srgbClr val="000000"/>
              </a:solidFill>
              <a:latin typeface="Calibri" panose="020F0502020204030204" pitchFamily="34" charset="0"/>
              <a:ea typeface="STIXIntegralsUpD" pitchFamily="50" charset="2"/>
              <a:cs typeface="Arial" charset="0"/>
            </a:endParaRPr>
          </a:p>
          <a:p>
            <a:pPr marL="171450" indent="-171450" algn="l" eaLnBrk="0" hangingPunct="0">
              <a:buFont typeface="Wingdings" panose="05000000000000000000" pitchFamily="2" charset="2"/>
              <a:buChar char="q"/>
            </a:pPr>
            <a:r>
              <a:rPr lang="tr-TR" altLang="tr-TR" sz="120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Establishing the Linkages Between the Accounts</a:t>
            </a:r>
            <a:r>
              <a:rPr lang="tr-TR" altLang="tr-TR" sz="1200" dirty="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	</a:t>
            </a:r>
            <a:r>
              <a:rPr lang="tr-TR" altLang="tr-TR" sz="2000" b="1">
                <a:solidFill>
                  <a:srgbClr val="92D050">
                    <a:lumMod val="50000"/>
                  </a:srgbClr>
                </a:solidFill>
                <a:latin typeface="Calibri" panose="020F0502020204030204" pitchFamily="34" charset="0"/>
                <a:sym typeface="Wingdings 2"/>
              </a:rPr>
              <a:t>  </a:t>
            </a:r>
            <a:r>
              <a:rPr lang="tr-TR" altLang="tr-TR" sz="2000" b="1" smtClean="0">
                <a:solidFill>
                  <a:srgbClr val="92D050">
                    <a:lumMod val="50000"/>
                  </a:srgbClr>
                </a:solidFill>
                <a:latin typeface="Calibri" panose="020F0502020204030204" pitchFamily="34" charset="0"/>
                <a:sym typeface="Wingdings 2"/>
              </a:rPr>
              <a:t>         </a:t>
            </a:r>
            <a:endParaRPr lang="tr-TR" altLang="tr-TR" sz="1200" dirty="0" smtClean="0">
              <a:solidFill>
                <a:srgbClr val="000000"/>
              </a:solidFill>
              <a:latin typeface="Calibri" panose="020F0502020204030204" pitchFamily="34" charset="0"/>
              <a:ea typeface="STIXIntegralsUpD" pitchFamily="50" charset="2"/>
              <a:cs typeface="Arial" charset="0"/>
            </a:endParaRPr>
          </a:p>
        </p:txBody>
      </p:sp>
      <p:sp>
        <p:nvSpPr>
          <p:cNvPr id="65" name="Text Box 21"/>
          <p:cNvSpPr txBox="1">
            <a:spLocks noChangeArrowheads="1"/>
          </p:cNvSpPr>
          <p:nvPr/>
        </p:nvSpPr>
        <p:spPr bwMode="gray">
          <a:xfrm>
            <a:off x="2997107" y="6033482"/>
            <a:ext cx="517501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450" indent="-171450" algn="l" eaLnBrk="0" hangingPunct="0">
              <a:buFont typeface="Wingdings" panose="05000000000000000000" pitchFamily="2" charset="2"/>
              <a:buChar char="q"/>
            </a:pPr>
            <a:r>
              <a:rPr lang="tr-TR" altLang="tr-TR" sz="120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Preparing the Regulation for the Pilot Phase</a:t>
            </a:r>
            <a:r>
              <a:rPr lang="tr-TR" altLang="tr-TR" sz="1200" dirty="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	                 </a:t>
            </a:r>
            <a:r>
              <a:rPr lang="tr-TR" altLang="tr-TR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  <a:sym typeface="Wingdings 2"/>
              </a:rPr>
              <a:t> </a:t>
            </a:r>
            <a:r>
              <a:rPr lang="tr-TR" altLang="tr-TR" sz="2000" b="1" dirty="0">
                <a:solidFill>
                  <a:srgbClr val="92D050">
                    <a:lumMod val="50000"/>
                  </a:srgbClr>
                </a:solidFill>
                <a:latin typeface="Calibri" panose="020F0502020204030204" pitchFamily="34" charset="0"/>
                <a:sym typeface="Wingdings 2"/>
              </a:rPr>
              <a:t> </a:t>
            </a:r>
            <a:endParaRPr lang="tr-TR" altLang="tr-TR" sz="2000" dirty="0" smtClean="0">
              <a:solidFill>
                <a:srgbClr val="000000"/>
              </a:solidFill>
              <a:latin typeface="Calibri" panose="020F0502020204030204" pitchFamily="34" charset="0"/>
              <a:ea typeface="STIXIntegralsUpD" pitchFamily="50" charset="2"/>
              <a:cs typeface="Arial" charset="0"/>
            </a:endParaRPr>
          </a:p>
          <a:p>
            <a:pPr marL="171450" indent="-171450" algn="l" eaLnBrk="0" hangingPunct="0">
              <a:buFont typeface="Wingdings" panose="05000000000000000000" pitchFamily="2" charset="2"/>
              <a:buChar char="q"/>
            </a:pPr>
            <a:r>
              <a:rPr lang="tr-TR" altLang="tr-TR" sz="120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Initiating the Pilot Phase</a:t>
            </a:r>
            <a:r>
              <a:rPr lang="tr-TR" altLang="tr-TR" sz="1200" dirty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	</a:t>
            </a:r>
            <a:r>
              <a:rPr lang="tr-TR" altLang="tr-TR" sz="120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 </a:t>
            </a:r>
            <a:r>
              <a:rPr lang="tr-TR" altLang="tr-TR" sz="1200" smtClean="0">
                <a:solidFill>
                  <a:srgbClr val="000000"/>
                </a:solidFill>
                <a:latin typeface="Calibri" panose="020F0502020204030204" pitchFamily="34" charset="0"/>
                <a:ea typeface="STIXIntegralsUpD" pitchFamily="50" charset="2"/>
                <a:cs typeface="Arial" charset="0"/>
              </a:rPr>
              <a:t>                  		                  </a:t>
            </a:r>
            <a:r>
              <a:rPr lang="tr-TR" altLang="tr-TR" sz="2000" b="1" smtClean="0">
                <a:solidFill>
                  <a:srgbClr val="92D050">
                    <a:lumMod val="50000"/>
                  </a:srgbClr>
                </a:solidFill>
                <a:latin typeface="Calibri" panose="020F0502020204030204" pitchFamily="34" charset="0"/>
                <a:sym typeface="Wingdings 2"/>
              </a:rPr>
              <a:t> </a:t>
            </a:r>
            <a:endParaRPr lang="tr-TR" altLang="tr-TR" sz="1200" dirty="0" smtClean="0">
              <a:solidFill>
                <a:srgbClr val="000000"/>
              </a:solidFill>
              <a:latin typeface="Calibri" panose="020F0502020204030204" pitchFamily="34" charset="0"/>
              <a:ea typeface="STIXIntegralsUpD" pitchFamily="50" charset="2"/>
              <a:cs typeface="Arial" charset="0"/>
            </a:endParaRPr>
          </a:p>
        </p:txBody>
      </p:sp>
      <p:sp>
        <p:nvSpPr>
          <p:cNvPr id="66" name="Rectangle 2"/>
          <p:cNvSpPr txBox="1">
            <a:spLocks noChangeArrowheads="1"/>
          </p:cNvSpPr>
          <p:nvPr/>
        </p:nvSpPr>
        <p:spPr>
          <a:xfrm>
            <a:off x="611560" y="251411"/>
            <a:ext cx="7391400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tr-TR" sz="3600" kern="0" smtClean="0">
                <a:latin typeface="Calibri" panose="020F0502020204030204" pitchFamily="34" charset="0"/>
                <a:cs typeface="Calibri" panose="020F0502020204030204" pitchFamily="34" charset="0"/>
              </a:rPr>
              <a:t>Project Plan</a:t>
            </a:r>
            <a:endParaRPr lang="tr-TR" sz="36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82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>
            <a:spLocks noChangeArrowheads="1"/>
          </p:cNvSpPr>
          <p:nvPr/>
        </p:nvSpPr>
        <p:spPr bwMode="gray">
          <a:xfrm>
            <a:off x="611560" y="2183765"/>
            <a:ext cx="41275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Definition of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the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System</a:t>
            </a:r>
            <a:endParaRPr lang="tr-TR" sz="1100" kern="0" dirty="0" smtClean="0"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Definition of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the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Broad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Coverage</a:t>
            </a:r>
            <a:endParaRPr lang="tr-TR" sz="1100" kern="0" dirty="0" smtClean="0"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Authority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for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Determining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the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Coverage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(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President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)</a:t>
            </a:r>
            <a:endParaRPr lang="tr-TR" sz="1100" kern="0" dirty="0"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Authority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on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Determining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the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Processes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(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Ministry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of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Treasury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and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Finance)</a:t>
            </a: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Remuneration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Expenses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for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the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Operation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of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the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System</a:t>
            </a:r>
            <a:endParaRPr lang="tr-TR" sz="1100" kern="0" dirty="0" smtClean="0"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Revenue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Sharing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with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SOEs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and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Municipalities</a:t>
            </a:r>
            <a:endParaRPr lang="en-US" sz="1100" kern="0" dirty="0">
              <a:latin typeface="Calibri" panose="020F0502020204030204" pitchFamily="34" charset="0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23601" y="1768475"/>
            <a:ext cx="3065214" cy="438150"/>
            <a:chOff x="1074738" y="1778000"/>
            <a:chExt cx="3065214" cy="438150"/>
          </a:xfrm>
        </p:grpSpPr>
        <p:sp>
          <p:nvSpPr>
            <p:cNvPr id="48130" name="AutoShape 2"/>
            <p:cNvSpPr>
              <a:spLocks noChangeArrowheads="1"/>
            </p:cNvSpPr>
            <p:nvPr/>
          </p:nvSpPr>
          <p:spPr bwMode="gray">
            <a:xfrm>
              <a:off x="1112838" y="1806575"/>
              <a:ext cx="3027114" cy="37465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100000">
                  <a:schemeClr val="accent1">
                    <a:alpha val="50000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3" name="Text Box 45"/>
            <p:cNvSpPr txBox="1">
              <a:spLocks noChangeArrowheads="1"/>
            </p:cNvSpPr>
            <p:nvPr/>
          </p:nvSpPr>
          <p:spPr bwMode="gray">
            <a:xfrm>
              <a:off x="1470026" y="1803400"/>
              <a:ext cx="2379369" cy="338554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2F4D71">
                  <a:alpha val="50000"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tr-TR" altLang="tr-TR" sz="1600" b="1" smtClean="0">
                  <a:latin typeface="Corbel" pitchFamily="34" charset="0"/>
                  <a:cs typeface="Arial" charset="0"/>
                </a:rPr>
                <a:t>Law on New TSA System</a:t>
              </a:r>
              <a:endParaRPr lang="en-US" altLang="tr-TR" sz="1600" b="1" dirty="0">
                <a:latin typeface="Corbel" pitchFamily="34" charset="0"/>
                <a:cs typeface="Arial" charset="0"/>
              </a:endParaRPr>
            </a:p>
          </p:txBody>
        </p:sp>
        <p:sp>
          <p:nvSpPr>
            <p:cNvPr id="48134" name="AutoShape 6"/>
            <p:cNvSpPr>
              <a:spLocks noChangeArrowheads="1"/>
            </p:cNvSpPr>
            <p:nvPr/>
          </p:nvSpPr>
          <p:spPr bwMode="gray">
            <a:xfrm>
              <a:off x="1074738" y="1778000"/>
              <a:ext cx="3065214" cy="438150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48135" name="Group 7"/>
            <p:cNvGrpSpPr>
              <a:grpSpLocks/>
            </p:cNvGrpSpPr>
            <p:nvPr/>
          </p:nvGrpSpPr>
          <p:grpSpPr bwMode="auto">
            <a:xfrm>
              <a:off x="1176338" y="1905000"/>
              <a:ext cx="238125" cy="238125"/>
              <a:chOff x="1816" y="1900"/>
              <a:chExt cx="160" cy="160"/>
            </a:xfrm>
          </p:grpSpPr>
          <p:pic>
            <p:nvPicPr>
              <p:cNvPr id="48136" name="Picture 8" descr="shadow_1_m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1816" y="1900"/>
                <a:ext cx="160" cy="1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48137" name="Group 9"/>
              <p:cNvGrpSpPr>
                <a:grpSpLocks/>
              </p:cNvGrpSpPr>
              <p:nvPr/>
            </p:nvGrpSpPr>
            <p:grpSpPr bwMode="auto">
              <a:xfrm>
                <a:off x="1835" y="1903"/>
                <a:ext cx="126" cy="126"/>
                <a:chOff x="1824" y="1902"/>
                <a:chExt cx="144" cy="144"/>
              </a:xfrm>
            </p:grpSpPr>
            <p:sp>
              <p:nvSpPr>
                <p:cNvPr id="48138" name="Oval 10"/>
                <p:cNvSpPr>
                  <a:spLocks noChangeArrowheads="1"/>
                </p:cNvSpPr>
                <p:nvPr/>
              </p:nvSpPr>
              <p:spPr bwMode="gray">
                <a:xfrm>
                  <a:off x="1824" y="1902"/>
                  <a:ext cx="144" cy="14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50000">
                      <a:schemeClr val="accent1"/>
                    </a:gs>
                    <a:gs pos="100000">
                      <a:srgbClr val="FFFFFF"/>
                    </a:gs>
                  </a:gsLst>
                  <a:lin ang="5400000" scaled="1"/>
                </a:gradFill>
                <a:ln w="6350" algn="ctr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25400" dir="5400000" algn="ctr" rotWithShape="0">
                          <a:srgbClr val="333333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48139" name="Oval 11"/>
                <p:cNvSpPr>
                  <a:spLocks noChangeArrowheads="1"/>
                </p:cNvSpPr>
                <p:nvPr/>
              </p:nvSpPr>
              <p:spPr bwMode="gray">
                <a:xfrm>
                  <a:off x="1843" y="1922"/>
                  <a:ext cx="106" cy="104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4F81BD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25400" dir="5400000" algn="ctr" rotWithShape="0">
                          <a:srgbClr val="333333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</p:grpSp>
      </p:grpSp>
      <p:sp>
        <p:nvSpPr>
          <p:cNvPr id="48170" name="Rectangle 42"/>
          <p:cNvSpPr>
            <a:spLocks noGrp="1" noChangeArrowheads="1"/>
          </p:cNvSpPr>
          <p:nvPr>
            <p:ph type="title"/>
          </p:nvPr>
        </p:nvSpPr>
        <p:spPr>
          <a:xfrm>
            <a:off x="380014" y="57496"/>
            <a:ext cx="7309048" cy="1143000"/>
          </a:xfrm>
        </p:spPr>
        <p:txBody>
          <a:bodyPr/>
          <a:lstStyle/>
          <a:p>
            <a:r>
              <a:rPr lang="tr-TR" altLang="tr-TR" sz="3600" smtClean="0">
                <a:latin typeface="Calibri" panose="020F0502020204030204" pitchFamily="34" charset="0"/>
              </a:rPr>
              <a:t>Legislative Background</a:t>
            </a:r>
            <a:endParaRPr lang="en-US" altLang="tr-TR" sz="3600" dirty="0" smtClean="0">
              <a:latin typeface="Calibri" panose="020F0502020204030204" pitchFamily="34" charset="0"/>
            </a:endParaRP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gray">
          <a:xfrm>
            <a:off x="5016500" y="2241253"/>
            <a:ext cx="3731964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Determining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the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Institutions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Under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the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Coverage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endParaRPr lang="tr-TR" sz="1100" kern="0" dirty="0"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Transition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Processes</a:t>
            </a:r>
            <a:endParaRPr lang="tr-TR" sz="1100" kern="0" dirty="0" smtClean="0">
              <a:latin typeface="Calibri" panose="020F0502020204030204" pitchFamily="34" charset="0"/>
              <a:cs typeface="Arial" pitchFamily="34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kern="0" dirty="0">
              <a:latin typeface="+mn-lt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016500" y="1739900"/>
            <a:ext cx="3385752" cy="438150"/>
            <a:chOff x="1074738" y="1778000"/>
            <a:chExt cx="3385752" cy="438150"/>
          </a:xfrm>
        </p:grpSpPr>
        <p:sp>
          <p:nvSpPr>
            <p:cNvPr id="25" name="AutoShape 2"/>
            <p:cNvSpPr>
              <a:spLocks noChangeArrowheads="1"/>
            </p:cNvSpPr>
            <p:nvPr/>
          </p:nvSpPr>
          <p:spPr bwMode="gray">
            <a:xfrm>
              <a:off x="1112838" y="1806575"/>
              <a:ext cx="3027114" cy="37465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100000">
                  <a:schemeClr val="accent1">
                    <a:alpha val="50000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6" name="Text Box 45"/>
            <p:cNvSpPr txBox="1">
              <a:spLocks noChangeArrowheads="1"/>
            </p:cNvSpPr>
            <p:nvPr/>
          </p:nvSpPr>
          <p:spPr bwMode="gray">
            <a:xfrm>
              <a:off x="1414463" y="1843306"/>
              <a:ext cx="3046027" cy="338554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2F4D71">
                  <a:alpha val="50000"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tr-TR" altLang="tr-TR" sz="1600" b="1" smtClean="0">
                  <a:latin typeface="Corbel" pitchFamily="34" charset="0"/>
                  <a:cs typeface="Arial" charset="0"/>
                </a:rPr>
                <a:t>Presidential Decree on Coverage</a:t>
              </a:r>
              <a:endParaRPr lang="en-US" altLang="tr-TR" sz="1600" b="1" dirty="0">
                <a:latin typeface="Corbel" pitchFamily="34" charset="0"/>
                <a:cs typeface="Arial" charset="0"/>
              </a:endParaRPr>
            </a:p>
          </p:txBody>
        </p:sp>
        <p:sp>
          <p:nvSpPr>
            <p:cNvPr id="27" name="AutoShape 6"/>
            <p:cNvSpPr>
              <a:spLocks noChangeArrowheads="1"/>
            </p:cNvSpPr>
            <p:nvPr/>
          </p:nvSpPr>
          <p:spPr bwMode="gray">
            <a:xfrm>
              <a:off x="1074738" y="1778000"/>
              <a:ext cx="3065214" cy="438150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29" name="Group 7"/>
            <p:cNvGrpSpPr>
              <a:grpSpLocks/>
            </p:cNvGrpSpPr>
            <p:nvPr/>
          </p:nvGrpSpPr>
          <p:grpSpPr bwMode="auto">
            <a:xfrm>
              <a:off x="1176338" y="1905000"/>
              <a:ext cx="238125" cy="238125"/>
              <a:chOff x="1816" y="1900"/>
              <a:chExt cx="160" cy="160"/>
            </a:xfrm>
          </p:grpSpPr>
          <p:pic>
            <p:nvPicPr>
              <p:cNvPr id="30" name="Picture 8" descr="shadow_1_m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1816" y="1900"/>
                <a:ext cx="160" cy="1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>
                <a:off x="1835" y="1903"/>
                <a:ext cx="126" cy="126"/>
                <a:chOff x="1824" y="1902"/>
                <a:chExt cx="144" cy="144"/>
              </a:xfrm>
            </p:grpSpPr>
            <p:sp>
              <p:nvSpPr>
                <p:cNvPr id="32" name="Oval 10"/>
                <p:cNvSpPr>
                  <a:spLocks noChangeArrowheads="1"/>
                </p:cNvSpPr>
                <p:nvPr/>
              </p:nvSpPr>
              <p:spPr bwMode="gray">
                <a:xfrm>
                  <a:off x="1824" y="1902"/>
                  <a:ext cx="144" cy="14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50000">
                      <a:schemeClr val="accent1"/>
                    </a:gs>
                    <a:gs pos="100000">
                      <a:srgbClr val="FFFFFF"/>
                    </a:gs>
                  </a:gsLst>
                  <a:lin ang="5400000" scaled="1"/>
                </a:gradFill>
                <a:ln w="6350" algn="ctr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25400" dir="5400000" algn="ctr" rotWithShape="0">
                          <a:srgbClr val="333333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33" name="Oval 11"/>
                <p:cNvSpPr>
                  <a:spLocks noChangeArrowheads="1"/>
                </p:cNvSpPr>
                <p:nvPr/>
              </p:nvSpPr>
              <p:spPr bwMode="gray">
                <a:xfrm>
                  <a:off x="1843" y="1922"/>
                  <a:ext cx="106" cy="104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4F81BD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25400" dir="5400000" algn="ctr" rotWithShape="0">
                          <a:srgbClr val="333333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</p:grpSp>
      </p:grpSp>
      <p:grpSp>
        <p:nvGrpSpPr>
          <p:cNvPr id="34" name="Group 33"/>
          <p:cNvGrpSpPr/>
          <p:nvPr/>
        </p:nvGrpSpPr>
        <p:grpSpPr>
          <a:xfrm>
            <a:off x="760530" y="4131973"/>
            <a:ext cx="3065214" cy="438150"/>
            <a:chOff x="1074738" y="1778000"/>
            <a:chExt cx="3065214" cy="438150"/>
          </a:xfrm>
        </p:grpSpPr>
        <p:sp>
          <p:nvSpPr>
            <p:cNvPr id="35" name="AutoShape 2"/>
            <p:cNvSpPr>
              <a:spLocks noChangeArrowheads="1"/>
            </p:cNvSpPr>
            <p:nvPr/>
          </p:nvSpPr>
          <p:spPr bwMode="gray">
            <a:xfrm>
              <a:off x="1112838" y="1806575"/>
              <a:ext cx="3027114" cy="37465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100000">
                  <a:schemeClr val="accent1">
                    <a:alpha val="50000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6" name="Text Box 45"/>
            <p:cNvSpPr txBox="1">
              <a:spLocks noChangeArrowheads="1"/>
            </p:cNvSpPr>
            <p:nvPr/>
          </p:nvSpPr>
          <p:spPr bwMode="gray">
            <a:xfrm>
              <a:off x="1436976" y="1852381"/>
              <a:ext cx="2647047" cy="338554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2F4D71">
                  <a:alpha val="50000"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tr-TR" altLang="tr-TR" sz="1600" b="1" smtClean="0">
                  <a:latin typeface="Corbel" pitchFamily="34" charset="0"/>
                  <a:cs typeface="Arial" charset="0"/>
                </a:rPr>
                <a:t>Decree on New  TSA System</a:t>
              </a:r>
              <a:endParaRPr lang="en-US" altLang="tr-TR" sz="1600" b="1" dirty="0">
                <a:latin typeface="Corbel" pitchFamily="34" charset="0"/>
                <a:cs typeface="Arial" charset="0"/>
              </a:endParaRPr>
            </a:p>
          </p:txBody>
        </p:sp>
        <p:sp>
          <p:nvSpPr>
            <p:cNvPr id="37" name="AutoShape 6"/>
            <p:cNvSpPr>
              <a:spLocks noChangeArrowheads="1"/>
            </p:cNvSpPr>
            <p:nvPr/>
          </p:nvSpPr>
          <p:spPr bwMode="gray">
            <a:xfrm>
              <a:off x="1074738" y="1778000"/>
              <a:ext cx="3065214" cy="438150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38" name="Group 7"/>
            <p:cNvGrpSpPr>
              <a:grpSpLocks/>
            </p:cNvGrpSpPr>
            <p:nvPr/>
          </p:nvGrpSpPr>
          <p:grpSpPr bwMode="auto">
            <a:xfrm>
              <a:off x="1176338" y="1905000"/>
              <a:ext cx="238125" cy="238125"/>
              <a:chOff x="1816" y="1900"/>
              <a:chExt cx="160" cy="160"/>
            </a:xfrm>
          </p:grpSpPr>
          <p:pic>
            <p:nvPicPr>
              <p:cNvPr id="39" name="Picture 8" descr="shadow_1_m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1816" y="1900"/>
                <a:ext cx="160" cy="1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40" name="Group 9"/>
              <p:cNvGrpSpPr>
                <a:grpSpLocks/>
              </p:cNvGrpSpPr>
              <p:nvPr/>
            </p:nvGrpSpPr>
            <p:grpSpPr bwMode="auto">
              <a:xfrm>
                <a:off x="1835" y="1903"/>
                <a:ext cx="126" cy="126"/>
                <a:chOff x="1824" y="1902"/>
                <a:chExt cx="144" cy="144"/>
              </a:xfrm>
            </p:grpSpPr>
            <p:sp>
              <p:nvSpPr>
                <p:cNvPr id="41" name="Oval 10"/>
                <p:cNvSpPr>
                  <a:spLocks noChangeArrowheads="1"/>
                </p:cNvSpPr>
                <p:nvPr/>
              </p:nvSpPr>
              <p:spPr bwMode="gray">
                <a:xfrm>
                  <a:off x="1824" y="1902"/>
                  <a:ext cx="144" cy="14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50000">
                      <a:schemeClr val="accent1"/>
                    </a:gs>
                    <a:gs pos="100000">
                      <a:srgbClr val="FFFFFF"/>
                    </a:gs>
                  </a:gsLst>
                  <a:lin ang="5400000" scaled="1"/>
                </a:gradFill>
                <a:ln w="6350" algn="ctr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25400" dir="5400000" algn="ctr" rotWithShape="0">
                          <a:srgbClr val="333333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42" name="Oval 11"/>
                <p:cNvSpPr>
                  <a:spLocks noChangeArrowheads="1"/>
                </p:cNvSpPr>
                <p:nvPr/>
              </p:nvSpPr>
              <p:spPr bwMode="gray">
                <a:xfrm>
                  <a:off x="1843" y="1922"/>
                  <a:ext cx="106" cy="104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4F81BD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25400" dir="5400000" algn="ctr" rotWithShape="0">
                          <a:srgbClr val="333333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</p:grpSp>
      </p:grpSp>
      <p:sp>
        <p:nvSpPr>
          <p:cNvPr id="4" name="Rectangle 3"/>
          <p:cNvSpPr/>
          <p:nvPr/>
        </p:nvSpPr>
        <p:spPr>
          <a:xfrm>
            <a:off x="641201" y="4623805"/>
            <a:ext cx="4572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Definitions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Cash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Requesting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, Daily &amp;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Monthly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Programming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Processes</a:t>
            </a:r>
            <a:endParaRPr lang="tr-TR" sz="1100" kern="0" dirty="0" smtClean="0"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Payment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and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Collection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Processes</a:t>
            </a:r>
            <a:endParaRPr lang="tr-TR" sz="1100" kern="0" dirty="0" smtClean="0"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Bank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Account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Structures</a:t>
            </a:r>
            <a:endParaRPr lang="tr-TR" sz="1100" kern="0" dirty="0" smtClean="0"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Accounting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Responsibilities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Remuneration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of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the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New TSA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Account</a:t>
            </a:r>
            <a:endParaRPr lang="tr-TR" sz="1100" kern="0" dirty="0" smtClean="0"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Revenue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Sharing</a:t>
            </a:r>
            <a:r>
              <a:rPr lang="tr-TR" sz="1100" kern="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Mechanism</a:t>
            </a:r>
            <a:endParaRPr lang="tr-TR" sz="1100" kern="0" dirty="0" smtClean="0"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tr-TR" sz="1100" kern="0" dirty="0" err="1" smtClean="0">
                <a:latin typeface="Calibri" panose="020F0502020204030204" pitchFamily="34" charset="0"/>
                <a:cs typeface="Arial" pitchFamily="34" charset="0"/>
              </a:rPr>
              <a:t>Other</a:t>
            </a:r>
            <a:endParaRPr lang="tr-TR" sz="1100" kern="0" dirty="0">
              <a:latin typeface="Calibri" panose="020F0502020204030204" pitchFamily="34" charset="0"/>
              <a:cs typeface="Arial" pitchFamily="34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275718" y="4185948"/>
            <a:ext cx="3065214" cy="438150"/>
            <a:chOff x="1074738" y="1778000"/>
            <a:chExt cx="3065214" cy="438150"/>
          </a:xfrm>
        </p:grpSpPr>
        <p:sp>
          <p:nvSpPr>
            <p:cNvPr id="44" name="AutoShape 2"/>
            <p:cNvSpPr>
              <a:spLocks noChangeArrowheads="1"/>
            </p:cNvSpPr>
            <p:nvPr/>
          </p:nvSpPr>
          <p:spPr bwMode="gray">
            <a:xfrm>
              <a:off x="1112838" y="1806575"/>
              <a:ext cx="3027114" cy="37465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100000">
                  <a:schemeClr val="accent1">
                    <a:alpha val="50000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5" name="Text Box 45"/>
            <p:cNvSpPr txBox="1">
              <a:spLocks noChangeArrowheads="1"/>
            </p:cNvSpPr>
            <p:nvPr/>
          </p:nvSpPr>
          <p:spPr bwMode="gray">
            <a:xfrm>
              <a:off x="1470026" y="1803400"/>
              <a:ext cx="1940147" cy="338554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2F4D71">
                  <a:alpha val="50000"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tr-TR" altLang="tr-TR" sz="1600" b="1" smtClean="0">
                  <a:latin typeface="Corbel" pitchFamily="34" charset="0"/>
                  <a:cs typeface="Arial" charset="0"/>
                </a:rPr>
                <a:t>Accounting Decrees</a:t>
              </a:r>
              <a:endParaRPr lang="en-US" altLang="tr-TR" sz="1600" b="1" dirty="0">
                <a:latin typeface="Corbel" pitchFamily="34" charset="0"/>
                <a:cs typeface="Arial" charset="0"/>
              </a:endParaRPr>
            </a:p>
          </p:txBody>
        </p:sp>
        <p:sp>
          <p:nvSpPr>
            <p:cNvPr id="46" name="AutoShape 6"/>
            <p:cNvSpPr>
              <a:spLocks noChangeArrowheads="1"/>
            </p:cNvSpPr>
            <p:nvPr/>
          </p:nvSpPr>
          <p:spPr bwMode="gray">
            <a:xfrm>
              <a:off x="1074738" y="1778000"/>
              <a:ext cx="3065214" cy="438150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48" name="Group 7"/>
            <p:cNvGrpSpPr>
              <a:grpSpLocks/>
            </p:cNvGrpSpPr>
            <p:nvPr/>
          </p:nvGrpSpPr>
          <p:grpSpPr bwMode="auto">
            <a:xfrm>
              <a:off x="1176338" y="1905000"/>
              <a:ext cx="238125" cy="238125"/>
              <a:chOff x="1816" y="1900"/>
              <a:chExt cx="160" cy="160"/>
            </a:xfrm>
          </p:grpSpPr>
          <p:pic>
            <p:nvPicPr>
              <p:cNvPr id="49" name="Picture 8" descr="shadow_1_m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1816" y="1900"/>
                <a:ext cx="160" cy="1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50" name="Group 9"/>
              <p:cNvGrpSpPr>
                <a:grpSpLocks/>
              </p:cNvGrpSpPr>
              <p:nvPr/>
            </p:nvGrpSpPr>
            <p:grpSpPr bwMode="auto">
              <a:xfrm>
                <a:off x="1835" y="1903"/>
                <a:ext cx="126" cy="126"/>
                <a:chOff x="1824" y="1902"/>
                <a:chExt cx="144" cy="144"/>
              </a:xfrm>
            </p:grpSpPr>
            <p:sp>
              <p:nvSpPr>
                <p:cNvPr id="51" name="Oval 10"/>
                <p:cNvSpPr>
                  <a:spLocks noChangeArrowheads="1"/>
                </p:cNvSpPr>
                <p:nvPr/>
              </p:nvSpPr>
              <p:spPr bwMode="gray">
                <a:xfrm>
                  <a:off x="1824" y="1902"/>
                  <a:ext cx="144" cy="14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50000">
                      <a:schemeClr val="accent1"/>
                    </a:gs>
                    <a:gs pos="100000">
                      <a:srgbClr val="FFFFFF"/>
                    </a:gs>
                  </a:gsLst>
                  <a:lin ang="5400000" scaled="1"/>
                </a:gradFill>
                <a:ln w="6350" algn="ctr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25400" dir="5400000" algn="ctr" rotWithShape="0">
                          <a:srgbClr val="333333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52" name="Oval 11"/>
                <p:cNvSpPr>
                  <a:spLocks noChangeArrowheads="1"/>
                </p:cNvSpPr>
                <p:nvPr/>
              </p:nvSpPr>
              <p:spPr bwMode="gray">
                <a:xfrm>
                  <a:off x="1843" y="1922"/>
                  <a:ext cx="106" cy="104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4F81BD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25400" dir="5400000" algn="ctr" rotWithShape="0">
                          <a:srgbClr val="333333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</p:grpSp>
      </p:grpSp>
      <p:sp>
        <p:nvSpPr>
          <p:cNvPr id="53" name="Rectangle 52"/>
          <p:cNvSpPr>
            <a:spLocks noChangeArrowheads="1"/>
          </p:cNvSpPr>
          <p:nvPr/>
        </p:nvSpPr>
        <p:spPr bwMode="gray">
          <a:xfrm>
            <a:off x="5118100" y="4653961"/>
            <a:ext cx="41275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tr-TR" sz="1100" kern="0" smtClean="0">
                <a:latin typeface="Calibri" panose="020F0502020204030204" pitchFamily="34" charset="0"/>
                <a:cs typeface="Arial" pitchFamily="34" charset="0"/>
              </a:rPr>
              <a:t>Definition of the Accounts and Account Codes</a:t>
            </a: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tr-TR" sz="1100" kern="0" smtClean="0">
                <a:latin typeface="Calibri" panose="020F0502020204030204" pitchFamily="34" charset="0"/>
                <a:cs typeface="Arial" pitchFamily="34" charset="0"/>
              </a:rPr>
              <a:t>Accounting Processes</a:t>
            </a:r>
            <a:endParaRPr lang="tr-TR" sz="1100" kern="0" dirty="0" smtClean="0">
              <a:latin typeface="Calibri" panose="020F0502020204030204" pitchFamily="34" charset="0"/>
              <a:cs typeface="Arial" pitchFamily="34" charset="0"/>
            </a:endParaRPr>
          </a:p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en-US" sz="1100" kern="0" dirty="0">
              <a:latin typeface="+mn-lt"/>
            </a:endParaRPr>
          </a:p>
        </p:txBody>
      </p:sp>
      <p:grpSp>
        <p:nvGrpSpPr>
          <p:cNvPr id="64" name="Group 9"/>
          <p:cNvGrpSpPr>
            <a:grpSpLocks/>
          </p:cNvGrpSpPr>
          <p:nvPr/>
        </p:nvGrpSpPr>
        <p:grpSpPr bwMode="auto">
          <a:xfrm>
            <a:off x="1392138" y="1203325"/>
            <a:ext cx="1853046" cy="466725"/>
            <a:chOff x="3623" y="1413"/>
            <a:chExt cx="1321" cy="294"/>
          </a:xfrm>
        </p:grpSpPr>
        <p:sp>
          <p:nvSpPr>
            <p:cNvPr id="65" name="AutoShape 10"/>
            <p:cNvSpPr>
              <a:spLocks noChangeArrowheads="1"/>
            </p:cNvSpPr>
            <p:nvPr/>
          </p:nvSpPr>
          <p:spPr bwMode="gray">
            <a:xfrm>
              <a:off x="3623" y="1413"/>
              <a:ext cx="1321" cy="29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68D00">
                    <a:gamma/>
                    <a:shade val="89020"/>
                    <a:invGamma/>
                  </a:srgbClr>
                </a:gs>
                <a:gs pos="50000">
                  <a:srgbClr val="F68D00"/>
                </a:gs>
                <a:gs pos="100000">
                  <a:srgbClr val="F68D00">
                    <a:gamma/>
                    <a:shade val="89020"/>
                    <a:invGamma/>
                  </a:srgbClr>
                </a:gs>
              </a:gsLst>
              <a:lin ang="0" scaled="1"/>
            </a:gradFill>
            <a:ln w="12700">
              <a:solidFill>
                <a:srgbClr val="F68D00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AutoShape 11"/>
            <p:cNvSpPr>
              <a:spLocks noChangeArrowheads="1"/>
            </p:cNvSpPr>
            <p:nvPr/>
          </p:nvSpPr>
          <p:spPr bwMode="gray">
            <a:xfrm flipH="1">
              <a:off x="4878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AutoShape 12"/>
            <p:cNvSpPr>
              <a:spLocks noChangeArrowheads="1"/>
            </p:cNvSpPr>
            <p:nvPr/>
          </p:nvSpPr>
          <p:spPr bwMode="gray">
            <a:xfrm>
              <a:off x="3637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68" name="Text Box 18"/>
          <p:cNvSpPr txBox="1">
            <a:spLocks noChangeArrowheads="1"/>
          </p:cNvSpPr>
          <p:nvPr/>
        </p:nvSpPr>
        <p:spPr bwMode="white">
          <a:xfrm>
            <a:off x="1222184" y="1221581"/>
            <a:ext cx="22383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en-US" b="1" i="0" smtClean="0">
                <a:solidFill>
                  <a:srgbClr val="F8F8F8"/>
                </a:solidFill>
                <a:cs typeface="Arial" charset="0"/>
              </a:rPr>
              <a:t>March 2018</a:t>
            </a:r>
            <a:endParaRPr lang="en-US" altLang="en-US" b="1" i="0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70" name="Text Box 18"/>
          <p:cNvSpPr txBox="1">
            <a:spLocks noChangeArrowheads="1"/>
          </p:cNvSpPr>
          <p:nvPr/>
        </p:nvSpPr>
        <p:spPr bwMode="white">
          <a:xfrm>
            <a:off x="5517606" y="1213757"/>
            <a:ext cx="22383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en-US" sz="2200" b="1" i="0" smtClean="0">
                <a:solidFill>
                  <a:srgbClr val="F8F8F8"/>
                </a:solidFill>
                <a:cs typeface="Arial" charset="0"/>
              </a:rPr>
              <a:t>March 2018</a:t>
            </a:r>
            <a:endParaRPr lang="en-US" altLang="en-US" sz="2200" b="1" i="0">
              <a:solidFill>
                <a:srgbClr val="F8F8F8"/>
              </a:solidFill>
              <a:cs typeface="Arial" charset="0"/>
            </a:endParaRPr>
          </a:p>
        </p:txBody>
      </p:sp>
      <p:grpSp>
        <p:nvGrpSpPr>
          <p:cNvPr id="72" name="Group 9"/>
          <p:cNvGrpSpPr>
            <a:grpSpLocks/>
          </p:cNvGrpSpPr>
          <p:nvPr/>
        </p:nvGrpSpPr>
        <p:grpSpPr bwMode="auto">
          <a:xfrm>
            <a:off x="5710271" y="1170214"/>
            <a:ext cx="1853046" cy="466725"/>
            <a:chOff x="3623" y="1413"/>
            <a:chExt cx="1321" cy="294"/>
          </a:xfrm>
        </p:grpSpPr>
        <p:sp>
          <p:nvSpPr>
            <p:cNvPr id="73" name="AutoShape 10"/>
            <p:cNvSpPr>
              <a:spLocks noChangeArrowheads="1"/>
            </p:cNvSpPr>
            <p:nvPr/>
          </p:nvSpPr>
          <p:spPr bwMode="gray">
            <a:xfrm>
              <a:off x="3623" y="1413"/>
              <a:ext cx="1321" cy="29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68D00">
                    <a:gamma/>
                    <a:shade val="89020"/>
                    <a:invGamma/>
                  </a:srgbClr>
                </a:gs>
                <a:gs pos="50000">
                  <a:srgbClr val="F68D00"/>
                </a:gs>
                <a:gs pos="100000">
                  <a:srgbClr val="F68D00">
                    <a:gamma/>
                    <a:shade val="89020"/>
                    <a:invGamma/>
                  </a:srgbClr>
                </a:gs>
              </a:gsLst>
              <a:lin ang="0" scaled="1"/>
            </a:gradFill>
            <a:ln w="12700">
              <a:solidFill>
                <a:srgbClr val="F68D00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74" name="AutoShape 11"/>
            <p:cNvSpPr>
              <a:spLocks noChangeArrowheads="1"/>
            </p:cNvSpPr>
            <p:nvPr/>
          </p:nvSpPr>
          <p:spPr bwMode="gray">
            <a:xfrm flipH="1">
              <a:off x="4878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" name="AutoShape 12"/>
            <p:cNvSpPr>
              <a:spLocks noChangeArrowheads="1"/>
            </p:cNvSpPr>
            <p:nvPr/>
          </p:nvSpPr>
          <p:spPr bwMode="gray">
            <a:xfrm>
              <a:off x="3637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76" name="Text Box 18"/>
          <p:cNvSpPr txBox="1">
            <a:spLocks noChangeArrowheads="1"/>
          </p:cNvSpPr>
          <p:nvPr/>
        </p:nvSpPr>
        <p:spPr bwMode="white">
          <a:xfrm>
            <a:off x="5556544" y="1217323"/>
            <a:ext cx="22383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en-US" b="1" dirty="0" err="1">
                <a:solidFill>
                  <a:srgbClr val="F8F8F8"/>
                </a:solidFill>
                <a:cs typeface="Arial" charset="0"/>
              </a:rPr>
              <a:t>A</a:t>
            </a:r>
            <a:r>
              <a:rPr lang="tr-TR" altLang="en-US" b="1" i="0" dirty="0" err="1" smtClean="0">
                <a:solidFill>
                  <a:srgbClr val="F8F8F8"/>
                </a:solidFill>
                <a:cs typeface="Arial" charset="0"/>
              </a:rPr>
              <a:t>ugust</a:t>
            </a:r>
            <a:r>
              <a:rPr lang="tr-TR" altLang="en-US" b="1" i="0" dirty="0" smtClean="0">
                <a:solidFill>
                  <a:srgbClr val="F8F8F8"/>
                </a:solidFill>
                <a:cs typeface="Arial" charset="0"/>
              </a:rPr>
              <a:t> 2018</a:t>
            </a:r>
            <a:endParaRPr lang="en-US" altLang="en-US" b="1" i="0" dirty="0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77" name="Text Box 18"/>
          <p:cNvSpPr txBox="1">
            <a:spLocks noChangeArrowheads="1"/>
          </p:cNvSpPr>
          <p:nvPr/>
        </p:nvSpPr>
        <p:spPr bwMode="white">
          <a:xfrm>
            <a:off x="1260707" y="3559613"/>
            <a:ext cx="22383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en-US" sz="2200" b="1">
                <a:solidFill>
                  <a:srgbClr val="F8F8F8"/>
                </a:solidFill>
                <a:cs typeface="Arial" charset="0"/>
              </a:rPr>
              <a:t>A</a:t>
            </a:r>
            <a:r>
              <a:rPr lang="tr-TR" altLang="en-US" sz="2200" b="1" i="0" smtClean="0">
                <a:solidFill>
                  <a:srgbClr val="F8F8F8"/>
                </a:solidFill>
                <a:cs typeface="Arial" charset="0"/>
              </a:rPr>
              <a:t>ugust 2018</a:t>
            </a:r>
            <a:endParaRPr lang="en-US" altLang="en-US" sz="2200" b="1" i="0">
              <a:solidFill>
                <a:srgbClr val="F8F8F8"/>
              </a:solidFill>
              <a:cs typeface="Arial" charset="0"/>
            </a:endParaRPr>
          </a:p>
        </p:txBody>
      </p:sp>
      <p:grpSp>
        <p:nvGrpSpPr>
          <p:cNvPr id="78" name="Group 9"/>
          <p:cNvGrpSpPr>
            <a:grpSpLocks/>
          </p:cNvGrpSpPr>
          <p:nvPr/>
        </p:nvGrpSpPr>
        <p:grpSpPr bwMode="auto">
          <a:xfrm>
            <a:off x="1335212" y="3595742"/>
            <a:ext cx="1853046" cy="466725"/>
            <a:chOff x="3623" y="1413"/>
            <a:chExt cx="1321" cy="294"/>
          </a:xfrm>
        </p:grpSpPr>
        <p:sp>
          <p:nvSpPr>
            <p:cNvPr id="79" name="AutoShape 10"/>
            <p:cNvSpPr>
              <a:spLocks noChangeArrowheads="1"/>
            </p:cNvSpPr>
            <p:nvPr/>
          </p:nvSpPr>
          <p:spPr bwMode="gray">
            <a:xfrm>
              <a:off x="3623" y="1413"/>
              <a:ext cx="1321" cy="29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68D00">
                    <a:gamma/>
                    <a:shade val="89020"/>
                    <a:invGamma/>
                  </a:srgbClr>
                </a:gs>
                <a:gs pos="50000">
                  <a:srgbClr val="F68D00"/>
                </a:gs>
                <a:gs pos="100000">
                  <a:srgbClr val="F68D00">
                    <a:gamma/>
                    <a:shade val="89020"/>
                    <a:invGamma/>
                  </a:srgbClr>
                </a:gs>
              </a:gsLst>
              <a:lin ang="0" scaled="1"/>
            </a:gradFill>
            <a:ln w="12700">
              <a:solidFill>
                <a:srgbClr val="F68D00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80" name="AutoShape 11"/>
            <p:cNvSpPr>
              <a:spLocks noChangeArrowheads="1"/>
            </p:cNvSpPr>
            <p:nvPr/>
          </p:nvSpPr>
          <p:spPr bwMode="gray">
            <a:xfrm flipH="1">
              <a:off x="4878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81" name="AutoShape 12"/>
            <p:cNvSpPr>
              <a:spLocks noChangeArrowheads="1"/>
            </p:cNvSpPr>
            <p:nvPr/>
          </p:nvSpPr>
          <p:spPr bwMode="gray">
            <a:xfrm>
              <a:off x="3637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5" name="Rectangle 4"/>
          <p:cNvSpPr/>
          <p:nvPr/>
        </p:nvSpPr>
        <p:spPr>
          <a:xfrm>
            <a:off x="1392138" y="3642851"/>
            <a:ext cx="1556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en-US" b="1">
                <a:solidFill>
                  <a:srgbClr val="F8F8F8"/>
                </a:solidFill>
                <a:cs typeface="Arial" charset="0"/>
              </a:rPr>
              <a:t>August 2018</a:t>
            </a:r>
            <a:endParaRPr lang="en-US" altLang="en-US" b="1">
              <a:solidFill>
                <a:srgbClr val="F8F8F8"/>
              </a:solidFill>
              <a:cs typeface="Arial" charset="0"/>
            </a:endParaRPr>
          </a:p>
        </p:txBody>
      </p:sp>
      <p:grpSp>
        <p:nvGrpSpPr>
          <p:cNvPr id="82" name="Group 9"/>
          <p:cNvGrpSpPr>
            <a:grpSpLocks/>
          </p:cNvGrpSpPr>
          <p:nvPr/>
        </p:nvGrpSpPr>
        <p:grpSpPr bwMode="auto">
          <a:xfrm>
            <a:off x="5820803" y="3656983"/>
            <a:ext cx="1853046" cy="466725"/>
            <a:chOff x="3623" y="1413"/>
            <a:chExt cx="1321" cy="294"/>
          </a:xfrm>
        </p:grpSpPr>
        <p:sp>
          <p:nvSpPr>
            <p:cNvPr id="83" name="AutoShape 10"/>
            <p:cNvSpPr>
              <a:spLocks noChangeArrowheads="1"/>
            </p:cNvSpPr>
            <p:nvPr/>
          </p:nvSpPr>
          <p:spPr bwMode="gray">
            <a:xfrm>
              <a:off x="3623" y="1413"/>
              <a:ext cx="1321" cy="29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68D00">
                    <a:gamma/>
                    <a:shade val="89020"/>
                    <a:invGamma/>
                  </a:srgbClr>
                </a:gs>
                <a:gs pos="50000">
                  <a:srgbClr val="F68D00"/>
                </a:gs>
                <a:gs pos="100000">
                  <a:srgbClr val="F68D00">
                    <a:gamma/>
                    <a:shade val="89020"/>
                    <a:invGamma/>
                  </a:srgbClr>
                </a:gs>
              </a:gsLst>
              <a:lin ang="0" scaled="1"/>
            </a:gradFill>
            <a:ln w="12700">
              <a:solidFill>
                <a:srgbClr val="F68D00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84" name="AutoShape 11"/>
            <p:cNvSpPr>
              <a:spLocks noChangeArrowheads="1"/>
            </p:cNvSpPr>
            <p:nvPr/>
          </p:nvSpPr>
          <p:spPr bwMode="gray">
            <a:xfrm flipH="1">
              <a:off x="4878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AutoShape 12"/>
            <p:cNvSpPr>
              <a:spLocks noChangeArrowheads="1"/>
            </p:cNvSpPr>
            <p:nvPr/>
          </p:nvSpPr>
          <p:spPr bwMode="gray">
            <a:xfrm>
              <a:off x="3637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86" name="Rectangle 85"/>
          <p:cNvSpPr/>
          <p:nvPr/>
        </p:nvSpPr>
        <p:spPr>
          <a:xfrm>
            <a:off x="5979462" y="3733855"/>
            <a:ext cx="1749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en-US" b="1" smtClean="0">
                <a:solidFill>
                  <a:srgbClr val="F8F8F8"/>
                </a:solidFill>
                <a:cs typeface="Arial" charset="0"/>
              </a:rPr>
              <a:t>February </a:t>
            </a:r>
            <a:r>
              <a:rPr lang="tr-TR" altLang="en-US" b="1">
                <a:solidFill>
                  <a:srgbClr val="F8F8F8"/>
                </a:solidFill>
                <a:cs typeface="Arial" charset="0"/>
              </a:rPr>
              <a:t>2018</a:t>
            </a:r>
            <a:endParaRPr lang="en-US" altLang="en-US" b="1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69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8EBAD822-BF66-4873-8B25-23CD94618225}" type="slidenum">
              <a:rPr lang="en-US" altLang="tr-TR" smtClean="0"/>
              <a:pPr/>
              <a:t>5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411783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BAD822-BF66-4873-8B25-23CD94618225}" type="slidenum">
              <a:rPr lang="en-US" altLang="tr-TR" smtClean="0"/>
              <a:pPr/>
              <a:t>6</a:t>
            </a:fld>
            <a:endParaRPr lang="en-US" altLang="tr-TR" dirty="0"/>
          </a:p>
        </p:txBody>
      </p:sp>
      <p:grpSp>
        <p:nvGrpSpPr>
          <p:cNvPr id="81" name="Group 80"/>
          <p:cNvGrpSpPr/>
          <p:nvPr/>
        </p:nvGrpSpPr>
        <p:grpSpPr>
          <a:xfrm>
            <a:off x="533400" y="1268760"/>
            <a:ext cx="8044962" cy="4827240"/>
            <a:chOff x="533400" y="1766888"/>
            <a:chExt cx="8044962" cy="4329112"/>
          </a:xfrm>
        </p:grpSpPr>
        <p:sp>
          <p:nvSpPr>
            <p:cNvPr id="82" name="AutoShape 3"/>
            <p:cNvSpPr>
              <a:spLocks noChangeArrowheads="1"/>
            </p:cNvSpPr>
            <p:nvPr/>
          </p:nvSpPr>
          <p:spPr bwMode="gray">
            <a:xfrm>
              <a:off x="4589655" y="4222453"/>
              <a:ext cx="3962400" cy="89535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8039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15875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83" name="AutoShape 4"/>
            <p:cNvSpPr>
              <a:spLocks noChangeArrowheads="1"/>
            </p:cNvSpPr>
            <p:nvPr/>
          </p:nvSpPr>
          <p:spPr bwMode="gray">
            <a:xfrm>
              <a:off x="4615962" y="5200650"/>
              <a:ext cx="3962400" cy="89535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8039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15875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4" name="Group 5"/>
            <p:cNvGrpSpPr>
              <a:grpSpLocks/>
            </p:cNvGrpSpPr>
            <p:nvPr/>
          </p:nvGrpSpPr>
          <p:grpSpPr bwMode="auto">
            <a:xfrm>
              <a:off x="533400" y="1766888"/>
              <a:ext cx="3810000" cy="466725"/>
              <a:chOff x="406" y="980"/>
              <a:chExt cx="2330" cy="294"/>
            </a:xfrm>
          </p:grpSpPr>
          <p:sp>
            <p:nvSpPr>
              <p:cNvPr id="104" name="AutoShape 6"/>
              <p:cNvSpPr>
                <a:spLocks noChangeArrowheads="1"/>
              </p:cNvSpPr>
              <p:nvPr/>
            </p:nvSpPr>
            <p:spPr bwMode="gray">
              <a:xfrm>
                <a:off x="406" y="980"/>
                <a:ext cx="2330" cy="29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1B97C3">
                      <a:gamma/>
                      <a:tint val="54118"/>
                      <a:invGamma/>
                    </a:srgbClr>
                  </a:gs>
                  <a:gs pos="100000">
                    <a:srgbClr val="1B97C3"/>
                  </a:gs>
                </a:gsLst>
                <a:lin ang="0" scaled="1"/>
              </a:gradFill>
              <a:ln w="12700">
                <a:solidFill>
                  <a:srgbClr val="1DA5D5"/>
                </a:solidFill>
                <a:round/>
                <a:headEnd/>
                <a:tailEnd/>
              </a:ln>
              <a:effectLst>
                <a:outerShdw dist="53882" dir="2700000" algn="ctr" rotWithShape="0">
                  <a:srgbClr val="292929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5" name="AutoShape 7"/>
              <p:cNvSpPr>
                <a:spLocks noChangeArrowheads="1"/>
              </p:cNvSpPr>
              <p:nvPr/>
            </p:nvSpPr>
            <p:spPr bwMode="gray">
              <a:xfrm flipH="1">
                <a:off x="2620" y="1005"/>
                <a:ext cx="104" cy="246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6" name="AutoShape 8"/>
              <p:cNvSpPr>
                <a:spLocks noChangeArrowheads="1"/>
              </p:cNvSpPr>
              <p:nvPr/>
            </p:nvSpPr>
            <p:spPr bwMode="gray">
              <a:xfrm>
                <a:off x="420" y="1006"/>
                <a:ext cx="104" cy="242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5" name="Text Box 18"/>
            <p:cNvSpPr txBox="1">
              <a:spLocks noChangeArrowheads="1"/>
            </p:cNvSpPr>
            <p:nvPr/>
          </p:nvSpPr>
          <p:spPr bwMode="gray">
            <a:xfrm>
              <a:off x="800100" y="1766888"/>
              <a:ext cx="3051175" cy="519112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alt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itchFamily="34" charset="0"/>
                  <a:cs typeface="Arial" charset="0"/>
                </a:rPr>
                <a:t>Public Sector</a:t>
              </a:r>
              <a:endParaRPr kumimoji="0" lang="en-US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cs typeface="Arial" charset="0"/>
              </a:endParaRPr>
            </a:p>
          </p:txBody>
        </p:sp>
        <p:sp>
          <p:nvSpPr>
            <p:cNvPr id="86" name="AutoShape 10"/>
            <p:cNvSpPr>
              <a:spLocks noChangeArrowheads="1"/>
            </p:cNvSpPr>
            <p:nvPr/>
          </p:nvSpPr>
          <p:spPr bwMode="gray">
            <a:xfrm rot="5400000">
              <a:off x="4411162" y="5403850"/>
              <a:ext cx="488950" cy="488950"/>
            </a:xfrm>
            <a:prstGeom prst="diamond">
              <a:avLst/>
            </a:prstGeom>
            <a:solidFill>
              <a:srgbClr val="4D73C7"/>
            </a:solidFill>
            <a:ln w="19050">
              <a:solidFill>
                <a:srgbClr val="F8F8F8"/>
              </a:solidFill>
              <a:miter lim="800000"/>
              <a:headEnd/>
              <a:tailEnd/>
            </a:ln>
            <a:effectLst>
              <a:outerShdw sy="50000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AutoShape 11"/>
            <p:cNvSpPr>
              <a:spLocks noChangeArrowheads="1"/>
            </p:cNvSpPr>
            <p:nvPr/>
          </p:nvSpPr>
          <p:spPr bwMode="ltGray">
            <a:xfrm rot="5400000">
              <a:off x="4366788" y="4410075"/>
              <a:ext cx="488950" cy="488950"/>
            </a:xfrm>
            <a:prstGeom prst="diamond">
              <a:avLst/>
            </a:prstGeom>
            <a:solidFill>
              <a:srgbClr val="87AF3F"/>
            </a:solidFill>
            <a:ln w="19050">
              <a:solidFill>
                <a:srgbClr val="F8F8F8"/>
              </a:solidFill>
              <a:miter lim="800000"/>
              <a:headEnd/>
              <a:tailEnd/>
            </a:ln>
            <a:effectLst>
              <a:outerShdw sy="50000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AutoShape 12"/>
            <p:cNvSpPr>
              <a:spLocks noChangeArrowheads="1"/>
            </p:cNvSpPr>
            <p:nvPr/>
          </p:nvSpPr>
          <p:spPr bwMode="gray">
            <a:xfrm>
              <a:off x="4531350" y="2158003"/>
              <a:ext cx="3962400" cy="89535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8039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15875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89" name="AutoShape 13"/>
            <p:cNvSpPr>
              <a:spLocks noChangeArrowheads="1"/>
            </p:cNvSpPr>
            <p:nvPr/>
          </p:nvSpPr>
          <p:spPr bwMode="gray">
            <a:xfrm>
              <a:off x="4578350" y="3201626"/>
              <a:ext cx="3962400" cy="89535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8039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15875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90" name="AutoShape 14"/>
            <p:cNvSpPr>
              <a:spLocks noChangeArrowheads="1"/>
            </p:cNvSpPr>
            <p:nvPr/>
          </p:nvSpPr>
          <p:spPr bwMode="gray">
            <a:xfrm rot="5400000">
              <a:off x="4358640" y="3390825"/>
              <a:ext cx="488950" cy="488950"/>
            </a:xfrm>
            <a:prstGeom prst="diamond">
              <a:avLst/>
            </a:prstGeom>
            <a:solidFill>
              <a:srgbClr val="F68D00"/>
            </a:solidFill>
            <a:ln w="19050">
              <a:solidFill>
                <a:srgbClr val="F8F8F8"/>
              </a:solidFill>
              <a:miter lim="800000"/>
              <a:headEnd/>
              <a:tailEnd/>
            </a:ln>
            <a:effectLst>
              <a:outerShdw sy="50000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91" name="AutoShape 15"/>
            <p:cNvSpPr>
              <a:spLocks noChangeArrowheads="1"/>
            </p:cNvSpPr>
            <p:nvPr/>
          </p:nvSpPr>
          <p:spPr bwMode="ltGray">
            <a:xfrm rot="5400000">
              <a:off x="4282814" y="2361203"/>
              <a:ext cx="488950" cy="488950"/>
            </a:xfrm>
            <a:prstGeom prst="diamond">
              <a:avLst/>
            </a:prstGeom>
            <a:solidFill>
              <a:srgbClr val="57ABC5"/>
            </a:solidFill>
            <a:ln w="19050">
              <a:solidFill>
                <a:srgbClr val="F8F8F8"/>
              </a:solidFill>
              <a:miter lim="800000"/>
              <a:headEnd/>
              <a:tailEnd/>
            </a:ln>
            <a:effectLst>
              <a:outerShdw sy="50000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92" name="Text Box 16"/>
            <p:cNvSpPr txBox="1">
              <a:spLocks noChangeArrowheads="1"/>
            </p:cNvSpPr>
            <p:nvPr/>
          </p:nvSpPr>
          <p:spPr bwMode="gray">
            <a:xfrm>
              <a:off x="4953000" y="5268221"/>
              <a:ext cx="3352800" cy="760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7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080808"/>
                  </a:solidFill>
                  <a:effectLst/>
                  <a:uLnTx/>
                  <a:uFillTx/>
                  <a:cs typeface="Arial" charset="0"/>
                </a:rPr>
                <a:t> </a:t>
              </a:r>
              <a:r>
                <a:rPr kumimoji="0" lang="tr-TR" alt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080808"/>
                  </a:solidFill>
                  <a:effectLst/>
                  <a:uLnTx/>
                  <a:uFillTx/>
                  <a:cs typeface="Arial" charset="0"/>
                </a:rPr>
                <a:t>Unemployment Insurance Fund</a:t>
              </a:r>
              <a:endParaRPr kumimoji="0" lang="en-US" alt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cs typeface="Arial" charset="0"/>
              </a:endParaRPr>
            </a:p>
            <a:p>
              <a:pPr marL="0" marR="0" lvl="0" indent="0" algn="l" defTabSz="914400" eaLnBrk="1" fontAlgn="auto" latinLnBrk="0" hangingPunct="1">
                <a:lnSpc>
                  <a:spcPct val="7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080808"/>
                  </a:solidFill>
                  <a:effectLst/>
                  <a:uLnTx/>
                  <a:uFillTx/>
                  <a:cs typeface="Arial" charset="0"/>
                </a:rPr>
                <a:t> </a:t>
              </a:r>
              <a:r>
                <a:rPr kumimoji="0" lang="tr-TR" alt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080808"/>
                  </a:solidFill>
                  <a:effectLst/>
                  <a:uLnTx/>
                  <a:uFillTx/>
                  <a:cs typeface="Arial" charset="0"/>
                </a:rPr>
                <a:t>Public Banks</a:t>
              </a:r>
            </a:p>
            <a:p>
              <a:pPr marL="0" marR="0" lvl="0" indent="0" algn="l" defTabSz="914400" eaLnBrk="1" fontAlgn="auto" latinLnBrk="0" hangingPunct="1">
                <a:lnSpc>
                  <a:spcPct val="7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lang="tr-TR" altLang="en-US" sz="1400" b="1" kern="0" smtClean="0">
                  <a:solidFill>
                    <a:srgbClr val="080808"/>
                  </a:solidFill>
                  <a:cs typeface="Arial" charset="0"/>
                </a:rPr>
                <a:t>Turkey Wealth Fund</a:t>
              </a:r>
              <a:endParaRPr kumimoji="0" lang="en-US" alt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93" name="Text Box 9"/>
            <p:cNvSpPr txBox="1">
              <a:spLocks noChangeArrowheads="1"/>
            </p:cNvSpPr>
            <p:nvPr/>
          </p:nvSpPr>
          <p:spPr bwMode="gray">
            <a:xfrm>
              <a:off x="4771764" y="3206158"/>
              <a:ext cx="3598181" cy="954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tr-TR" sz="1400" b="1">
                  <a:latin typeface="Calibri" panose="020F0502020204030204" pitchFamily="34" charset="0"/>
                  <a:cs typeface="Calibri" panose="020F0502020204030204" pitchFamily="34" charset="0"/>
                </a:rPr>
                <a:t>Special Accounts+ Special Budget Institutions +Regulatory Bodies+ Social Security Institutions + Extrabudgetary Funds </a:t>
              </a:r>
              <a:r>
                <a:rPr lang="tr-TR" sz="1400" b="1" smtClean="0">
                  <a:latin typeface="Calibri" panose="020F0502020204030204" pitchFamily="34" charset="0"/>
                  <a:cs typeface="Calibri" panose="020F0502020204030204" pitchFamily="34" charset="0"/>
                </a:rPr>
                <a:t>+</a:t>
              </a:r>
              <a:r>
                <a:rPr lang="tr-TR" sz="1400" b="1">
                  <a:latin typeface="Calibri" panose="020F0502020204030204" pitchFamily="34" charset="0"/>
                  <a:cs typeface="Calibri" panose="020F0502020204030204" pitchFamily="34" charset="0"/>
                </a:rPr>
                <a:t>Revolving  Funds</a:t>
              </a:r>
              <a:endParaRPr lang="en-US" altLang="tr-TR" sz="1400" b="1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4" name="Text Box 18"/>
            <p:cNvSpPr txBox="1">
              <a:spLocks noChangeArrowheads="1"/>
            </p:cNvSpPr>
            <p:nvPr/>
          </p:nvSpPr>
          <p:spPr bwMode="gray">
            <a:xfrm>
              <a:off x="4823020" y="4255221"/>
              <a:ext cx="3352800" cy="9079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7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80808"/>
                  </a:solidFill>
                  <a:effectLst/>
                  <a:uLnTx/>
                  <a:uFillTx/>
                  <a:cs typeface="Arial" charset="0"/>
                </a:rPr>
                <a:t> </a:t>
              </a:r>
              <a:r>
                <a:rPr kumimoji="0" lang="tr-TR" altLang="en-US" sz="12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80808"/>
                  </a:solidFill>
                  <a:effectLst/>
                  <a:uLnTx/>
                  <a:uFillTx/>
                  <a:cs typeface="Arial" charset="0"/>
                </a:rPr>
                <a:t>Municipalities</a:t>
              </a:r>
              <a:endParaRPr kumimoji="0" lang="en-US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cs typeface="Arial" charset="0"/>
              </a:endParaRPr>
            </a:p>
            <a:p>
              <a:pPr marL="0" marR="0" lvl="0" indent="0" algn="l" defTabSz="914400" eaLnBrk="1" fontAlgn="auto" latinLnBrk="0" hangingPunct="1">
                <a:lnSpc>
                  <a:spcPct val="7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alt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80808"/>
                  </a:solidFill>
                  <a:effectLst/>
                  <a:uLnTx/>
                  <a:uFillTx/>
                  <a:cs typeface="Arial" charset="0"/>
                </a:rPr>
                <a:t> </a:t>
              </a:r>
              <a:r>
                <a:rPr kumimoji="0" lang="tr-TR" altLang="en-US" sz="12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80808"/>
                  </a:solidFill>
                  <a:effectLst/>
                  <a:uLnTx/>
                  <a:uFillTx/>
                  <a:cs typeface="Arial" charset="0"/>
                </a:rPr>
                <a:t>SOEs</a:t>
              </a:r>
              <a:endParaRPr kumimoji="0" lang="tr-TR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cs typeface="Arial" charset="0"/>
              </a:endParaRPr>
            </a:p>
            <a:p>
              <a:pPr marL="0" marR="0" lvl="0" indent="0" algn="l" defTabSz="914400" eaLnBrk="1" fontAlgn="auto" latinLnBrk="0" hangingPunct="1">
                <a:lnSpc>
                  <a:spcPct val="7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lang="tr-TR" altLang="en-US" sz="1200" b="1" kern="0" dirty="0" smtClean="0">
                  <a:solidFill>
                    <a:srgbClr val="080808"/>
                  </a:solidFill>
                  <a:cs typeface="Arial" charset="0"/>
                </a:rPr>
                <a:t> SDIF</a:t>
              </a:r>
            </a:p>
            <a:p>
              <a:pPr marL="0" marR="0" lvl="0" indent="0" algn="l" defTabSz="914400" eaLnBrk="1" fontAlgn="auto" latinLnBrk="0" hangingPunct="1">
                <a:lnSpc>
                  <a:spcPct val="7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tr-TR" alt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80808"/>
                  </a:solidFill>
                  <a:effectLst/>
                  <a:uLnTx/>
                  <a:uFillTx/>
                  <a:cs typeface="Arial" charset="0"/>
                </a:rPr>
                <a:t> </a:t>
              </a:r>
              <a:r>
                <a:rPr kumimoji="0" lang="tr-TR" altLang="en-US" sz="12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80808"/>
                  </a:solidFill>
                  <a:effectLst/>
                  <a:uLnTx/>
                  <a:uFillTx/>
                  <a:cs typeface="Arial" charset="0"/>
                </a:rPr>
                <a:t>Other</a:t>
              </a:r>
              <a:endParaRPr kumimoji="0" lang="en-US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95" name="Text Box 9"/>
            <p:cNvSpPr txBox="1">
              <a:spLocks noChangeArrowheads="1"/>
            </p:cNvSpPr>
            <p:nvPr/>
          </p:nvSpPr>
          <p:spPr bwMode="gray">
            <a:xfrm>
              <a:off x="4845116" y="2427302"/>
              <a:ext cx="3505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alt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080808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General Budget Institutions</a:t>
              </a:r>
              <a:endParaRPr kumimoji="0" lang="en-US" alt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96" name="Oval 20"/>
            <p:cNvSpPr>
              <a:spLocks noChangeArrowheads="1"/>
            </p:cNvSpPr>
            <p:nvPr/>
          </p:nvSpPr>
          <p:spPr bwMode="gray">
            <a:xfrm>
              <a:off x="533400" y="2454275"/>
              <a:ext cx="3625850" cy="3625850"/>
            </a:xfrm>
            <a:prstGeom prst="ellipse">
              <a:avLst/>
            </a:prstGeom>
            <a:solidFill>
              <a:srgbClr val="4D73C7"/>
            </a:solidFill>
            <a:ln w="19050">
              <a:solidFill>
                <a:srgbClr val="F8F8F8"/>
              </a:solidFill>
              <a:round/>
              <a:headEnd/>
              <a:tailEnd/>
            </a:ln>
            <a:effectLst>
              <a:outerShdw dist="91581" dir="3378596" algn="ctr" rotWithShape="0">
                <a:srgbClr val="080808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97" name="Oval 21"/>
            <p:cNvSpPr>
              <a:spLocks noChangeArrowheads="1"/>
            </p:cNvSpPr>
            <p:nvPr/>
          </p:nvSpPr>
          <p:spPr bwMode="ltGray">
            <a:xfrm>
              <a:off x="882650" y="2913770"/>
              <a:ext cx="3041278" cy="3174294"/>
            </a:xfrm>
            <a:prstGeom prst="ellipse">
              <a:avLst/>
            </a:prstGeom>
            <a:solidFill>
              <a:srgbClr val="87AF3F"/>
            </a:solidFill>
            <a:ln w="19050">
              <a:solidFill>
                <a:srgbClr val="F8F8F8"/>
              </a:solidFill>
              <a:round/>
              <a:headEnd/>
              <a:tailEnd/>
            </a:ln>
            <a:effectLst>
              <a:outerShdw dist="91581" dir="3378596" algn="ctr" rotWithShape="0">
                <a:srgbClr val="080808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98" name="Oval 22"/>
            <p:cNvSpPr>
              <a:spLocks noChangeArrowheads="1"/>
            </p:cNvSpPr>
            <p:nvPr/>
          </p:nvSpPr>
          <p:spPr bwMode="gray">
            <a:xfrm>
              <a:off x="1115616" y="3498545"/>
              <a:ext cx="2592288" cy="2591105"/>
            </a:xfrm>
            <a:prstGeom prst="ellipse">
              <a:avLst/>
            </a:prstGeom>
            <a:solidFill>
              <a:srgbClr val="F68D00"/>
            </a:solidFill>
            <a:ln w="19050">
              <a:solidFill>
                <a:srgbClr val="F8F8F8"/>
              </a:solidFill>
              <a:round/>
              <a:headEnd/>
              <a:tailEnd/>
            </a:ln>
            <a:effectLst>
              <a:outerShdw dist="91581" dir="3378596" algn="ctr" rotWithShape="0">
                <a:srgbClr val="080808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99" name="Oval 23"/>
            <p:cNvSpPr>
              <a:spLocks noChangeArrowheads="1"/>
            </p:cNvSpPr>
            <p:nvPr/>
          </p:nvSpPr>
          <p:spPr bwMode="ltGray">
            <a:xfrm>
              <a:off x="1628775" y="4643438"/>
              <a:ext cx="1484313" cy="1452562"/>
            </a:xfrm>
            <a:prstGeom prst="ellipse">
              <a:avLst/>
            </a:prstGeom>
            <a:solidFill>
              <a:srgbClr val="57ABC5"/>
            </a:solidFill>
            <a:ln w="19050">
              <a:solidFill>
                <a:srgbClr val="F8F8F8"/>
              </a:solidFill>
              <a:round/>
              <a:headEnd/>
              <a:tailEnd/>
            </a:ln>
            <a:effectLst>
              <a:outerShdw dist="91581" dir="3378596" algn="ctr" rotWithShape="0">
                <a:srgbClr val="080808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0" name="Text Box 18"/>
            <p:cNvSpPr txBox="1">
              <a:spLocks noChangeArrowheads="1"/>
            </p:cNvSpPr>
            <p:nvPr/>
          </p:nvSpPr>
          <p:spPr bwMode="black">
            <a:xfrm>
              <a:off x="1514802" y="4954220"/>
              <a:ext cx="1793875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altLang="en-US" sz="1600" b="1" i="0" u="none" strike="noStrike" kern="0" cap="none" spc="0" normalizeH="0" baseline="0" noProof="0" smtClean="0">
                  <a:ln>
                    <a:noFill/>
                  </a:ln>
                  <a:solidFill>
                    <a:srgbClr val="F8F8F8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Coverage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altLang="en-US" sz="1600" b="1" i="0" u="none" strike="noStrike" kern="0" cap="none" spc="0" normalizeH="0" baseline="0" noProof="0" smtClean="0">
                  <a:ln>
                    <a:noFill/>
                  </a:ln>
                  <a:solidFill>
                    <a:srgbClr val="F8F8F8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of</a:t>
              </a:r>
              <a:r>
                <a:rPr kumimoji="0" lang="tr-TR" altLang="en-US" sz="1600" b="1" i="0" u="none" strike="noStrike" kern="0" cap="none" spc="0" normalizeH="0" noProof="0" smtClean="0">
                  <a:ln>
                    <a:noFill/>
                  </a:ln>
                  <a:solidFill>
                    <a:srgbClr val="F8F8F8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the Old TSA System </a:t>
              </a:r>
              <a:endParaRPr kumimoji="0" lang="en-US" altLang="en-US" sz="1600" b="1" i="0" u="none" strike="noStrike" kern="0" cap="none" spc="0" normalizeH="0" baseline="0" noProof="0" smtClean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01" name="Text Box 18"/>
            <p:cNvSpPr txBox="1">
              <a:spLocks noChangeArrowheads="1"/>
            </p:cNvSpPr>
            <p:nvPr/>
          </p:nvSpPr>
          <p:spPr bwMode="white">
            <a:xfrm>
              <a:off x="1429543" y="3929432"/>
              <a:ext cx="1882775" cy="7386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alt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F8F8F8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Coverage Determined by Presidential</a:t>
              </a:r>
              <a:r>
                <a:rPr kumimoji="0" lang="tr-TR" altLang="en-US" sz="1400" b="1" i="0" u="none" strike="noStrike" kern="0" cap="none" spc="0" normalizeH="0" noProof="0" smtClean="0">
                  <a:ln>
                    <a:noFill/>
                  </a:ln>
                  <a:solidFill>
                    <a:srgbClr val="F8F8F8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Decree</a:t>
              </a:r>
              <a:endParaRPr kumimoji="0" lang="en-US" alt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02" name="Text Box 18"/>
            <p:cNvSpPr txBox="1">
              <a:spLocks noChangeArrowheads="1"/>
            </p:cNvSpPr>
            <p:nvPr/>
          </p:nvSpPr>
          <p:spPr bwMode="black">
            <a:xfrm>
              <a:off x="1384299" y="3029506"/>
              <a:ext cx="1882775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altLang="en-US" sz="1600" b="1" i="0" u="none" strike="noStrike" kern="0" cap="none" spc="0" normalizeH="0" baseline="0" noProof="0" smtClean="0">
                  <a:ln>
                    <a:noFill/>
                  </a:ln>
                  <a:solidFill>
                    <a:srgbClr val="F8F8F8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Broad Coverage by Law</a:t>
              </a:r>
              <a:endParaRPr kumimoji="0" lang="en-US" altLang="en-US" sz="1600" b="1" i="0" u="none" strike="noStrike" kern="0" cap="none" spc="0" normalizeH="0" baseline="0" noProof="0" smtClean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03" name="Text Box 18"/>
            <p:cNvSpPr txBox="1">
              <a:spLocks noChangeArrowheads="1"/>
            </p:cNvSpPr>
            <p:nvPr/>
          </p:nvSpPr>
          <p:spPr bwMode="white">
            <a:xfrm>
              <a:off x="1344884" y="2464799"/>
              <a:ext cx="1882775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altLang="en-US" sz="16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F8F8F8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Outside</a:t>
              </a:r>
              <a:r>
                <a:rPr kumimoji="0" lang="tr-TR" alt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8F8F8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of </a:t>
              </a:r>
              <a:r>
                <a:rPr kumimoji="0" lang="tr-TR" altLang="en-US" sz="16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F8F8F8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the</a:t>
              </a:r>
              <a:r>
                <a:rPr kumimoji="0" lang="tr-TR" alt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8F8F8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</a:t>
              </a:r>
              <a:r>
                <a:rPr kumimoji="0" lang="tr-TR" altLang="en-US" sz="16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F8F8F8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Coverage</a:t>
              </a:r>
              <a:endParaRPr kumimoji="0" lang="en-US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sp>
        <p:nvSpPr>
          <p:cNvPr id="107" name="Rectangle 42"/>
          <p:cNvSpPr txBox="1">
            <a:spLocks noChangeArrowheads="1"/>
          </p:cNvSpPr>
          <p:nvPr/>
        </p:nvSpPr>
        <p:spPr>
          <a:xfrm>
            <a:off x="723132" y="332656"/>
            <a:ext cx="7309048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tr-TR" altLang="tr-TR" sz="3600" kern="0" smtClean="0">
                <a:latin typeface="Calibri" panose="020F0502020204030204" pitchFamily="34" charset="0"/>
              </a:rPr>
              <a:t>Coverage </a:t>
            </a:r>
            <a:endParaRPr lang="en-US" altLang="tr-TR" sz="3600" kern="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46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gray">
          <a:xfrm>
            <a:off x="5622925" y="3590925"/>
            <a:ext cx="2362200" cy="2502371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gray">
          <a:xfrm>
            <a:off x="3263900" y="3590924"/>
            <a:ext cx="2354263" cy="17102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gray">
          <a:xfrm>
            <a:off x="908050" y="3590925"/>
            <a:ext cx="2355850" cy="8334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1" name="AutoShape 5"/>
          <p:cNvSpPr>
            <a:spLocks noChangeArrowheads="1"/>
          </p:cNvSpPr>
          <p:nvPr/>
        </p:nvSpPr>
        <p:spPr bwMode="auto">
          <a:xfrm>
            <a:off x="1192213" y="1816100"/>
            <a:ext cx="6643687" cy="1074738"/>
          </a:xfrm>
          <a:prstGeom prst="roundRect">
            <a:avLst>
              <a:gd name="adj" fmla="val 50000"/>
            </a:avLst>
          </a:prstGeom>
          <a:noFill/>
          <a:ln w="19050" algn="ctr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Line 23"/>
          <p:cNvSpPr>
            <a:spLocks noChangeShapeType="1"/>
          </p:cNvSpPr>
          <p:nvPr/>
        </p:nvSpPr>
        <p:spPr bwMode="auto">
          <a:xfrm flipV="1">
            <a:off x="904875" y="3486150"/>
            <a:ext cx="0" cy="2286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4" name="Line 24"/>
          <p:cNvSpPr>
            <a:spLocks noChangeShapeType="1"/>
          </p:cNvSpPr>
          <p:nvPr/>
        </p:nvSpPr>
        <p:spPr bwMode="auto">
          <a:xfrm flipV="1">
            <a:off x="3263900" y="3505200"/>
            <a:ext cx="0" cy="2286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5" name="Line 25"/>
          <p:cNvSpPr>
            <a:spLocks noChangeShapeType="1"/>
          </p:cNvSpPr>
          <p:nvPr/>
        </p:nvSpPr>
        <p:spPr bwMode="auto">
          <a:xfrm flipV="1">
            <a:off x="5619750" y="3495675"/>
            <a:ext cx="0" cy="2286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6" name="Line 26"/>
          <p:cNvSpPr>
            <a:spLocks noChangeShapeType="1"/>
          </p:cNvSpPr>
          <p:nvPr/>
        </p:nvSpPr>
        <p:spPr bwMode="auto">
          <a:xfrm flipV="1">
            <a:off x="7985125" y="3552825"/>
            <a:ext cx="0" cy="2286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8" name="Rectangle 33"/>
          <p:cNvSpPr>
            <a:spLocks noChangeArrowheads="1"/>
          </p:cNvSpPr>
          <p:nvPr/>
        </p:nvSpPr>
        <p:spPr bwMode="auto">
          <a:xfrm>
            <a:off x="1254806" y="2019300"/>
            <a:ext cx="5943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algn="l" eaLnBrk="1" hangingPunct="1">
              <a:buFont typeface="Arial" panose="020B0604020202020204" pitchFamily="34" charset="0"/>
              <a:buChar char="•"/>
            </a:pPr>
            <a:r>
              <a:rPr lang="tr-TR" altLang="en-US" b="1" dirty="0" smtClean="0">
                <a:latin typeface="Corbel" pitchFamily="34" charset="0"/>
                <a:cs typeface="Arial" charset="0"/>
              </a:rPr>
              <a:t>A </a:t>
            </a:r>
            <a:r>
              <a:rPr lang="tr-TR" altLang="en-US" b="1" dirty="0" err="1" smtClean="0">
                <a:latin typeface="Corbel" pitchFamily="34" charset="0"/>
                <a:cs typeface="Arial" charset="0"/>
              </a:rPr>
              <a:t>gradual</a:t>
            </a:r>
            <a:r>
              <a:rPr lang="tr-TR" altLang="en-US" b="1" dirty="0" smtClean="0">
                <a:latin typeface="Corbel" pitchFamily="34" charset="0"/>
                <a:cs typeface="Arial" charset="0"/>
              </a:rPr>
              <a:t> </a:t>
            </a:r>
            <a:r>
              <a:rPr lang="tr-TR" altLang="en-US" b="1" dirty="0" err="1" smtClean="0">
                <a:latin typeface="Corbel" pitchFamily="34" charset="0"/>
                <a:cs typeface="Arial" charset="0"/>
              </a:rPr>
              <a:t>expansionary</a:t>
            </a:r>
            <a:r>
              <a:rPr lang="tr-TR" altLang="en-US" b="1" dirty="0" smtClean="0">
                <a:latin typeface="Corbel" pitchFamily="34" charset="0"/>
                <a:cs typeface="Arial" charset="0"/>
              </a:rPr>
              <a:t> </a:t>
            </a:r>
            <a:r>
              <a:rPr lang="tr-TR" altLang="en-US" b="1" dirty="0" err="1" smtClean="0">
                <a:latin typeface="Corbel" pitchFamily="34" charset="0"/>
                <a:cs typeface="Arial" charset="0"/>
              </a:rPr>
              <a:t>process</a:t>
            </a:r>
            <a:r>
              <a:rPr lang="tr-TR" altLang="en-US" b="1" dirty="0" smtClean="0">
                <a:latin typeface="Corbel" pitchFamily="34" charset="0"/>
                <a:cs typeface="Arial" charset="0"/>
              </a:rPr>
              <a:t> is </a:t>
            </a:r>
            <a:r>
              <a:rPr lang="tr-TR" altLang="en-US" b="1" dirty="0" err="1" smtClean="0">
                <a:latin typeface="Corbel" pitchFamily="34" charset="0"/>
                <a:cs typeface="Arial" charset="0"/>
              </a:rPr>
              <a:t>planned</a:t>
            </a:r>
            <a:endParaRPr lang="tr-TR" altLang="en-US" b="1" dirty="0" smtClean="0">
              <a:latin typeface="Corbel" pitchFamily="34" charset="0"/>
              <a:cs typeface="Arial" charset="0"/>
            </a:endParaRPr>
          </a:p>
          <a:p>
            <a:pPr marL="285750" indent="-285750" algn="l" eaLnBrk="1" hangingPunct="1">
              <a:buFont typeface="Arial" panose="020B0604020202020204" pitchFamily="34" charset="0"/>
              <a:buChar char="•"/>
            </a:pPr>
            <a:r>
              <a:rPr lang="tr-TR" altLang="en-US" b="1" dirty="0" err="1">
                <a:latin typeface="Corbel" pitchFamily="34" charset="0"/>
                <a:cs typeface="Arial" charset="0"/>
              </a:rPr>
              <a:t>E</a:t>
            </a:r>
            <a:r>
              <a:rPr lang="tr-TR" altLang="en-US" b="1" dirty="0" err="1" smtClean="0">
                <a:latin typeface="Corbel" pitchFamily="34" charset="0"/>
                <a:cs typeface="Arial" charset="0"/>
              </a:rPr>
              <a:t>xtension</a:t>
            </a:r>
            <a:r>
              <a:rPr lang="tr-TR" altLang="en-US" b="1" dirty="0" smtClean="0">
                <a:latin typeface="Corbel" pitchFamily="34" charset="0"/>
                <a:cs typeface="Arial" charset="0"/>
              </a:rPr>
              <a:t> </a:t>
            </a:r>
            <a:r>
              <a:rPr lang="tr-TR" altLang="en-US" b="1" dirty="0" err="1" smtClean="0">
                <a:latin typeface="Corbel" pitchFamily="34" charset="0"/>
                <a:cs typeface="Arial" charset="0"/>
              </a:rPr>
              <a:t>pace</a:t>
            </a:r>
            <a:r>
              <a:rPr lang="tr-TR" altLang="en-US" b="1" dirty="0" smtClean="0">
                <a:latin typeface="Corbel" pitchFamily="34" charset="0"/>
                <a:cs typeface="Arial" charset="0"/>
              </a:rPr>
              <a:t> is </a:t>
            </a:r>
            <a:r>
              <a:rPr lang="tr-TR" altLang="en-US" b="1" dirty="0" err="1" smtClean="0">
                <a:latin typeface="Corbel" pitchFamily="34" charset="0"/>
                <a:cs typeface="Arial" charset="0"/>
              </a:rPr>
              <a:t>open</a:t>
            </a:r>
            <a:r>
              <a:rPr lang="tr-TR" altLang="en-US" b="1" dirty="0" smtClean="0">
                <a:latin typeface="Corbel" pitchFamily="34" charset="0"/>
                <a:cs typeface="Arial" charset="0"/>
              </a:rPr>
              <a:t> </a:t>
            </a:r>
            <a:r>
              <a:rPr lang="tr-TR" altLang="en-US" b="1" dirty="0" err="1" smtClean="0">
                <a:latin typeface="Corbel" pitchFamily="34" charset="0"/>
                <a:cs typeface="Arial" charset="0"/>
              </a:rPr>
              <a:t>to</a:t>
            </a:r>
            <a:r>
              <a:rPr lang="tr-TR" altLang="en-US" b="1" dirty="0" smtClean="0">
                <a:latin typeface="Corbel" pitchFamily="34" charset="0"/>
                <a:cs typeface="Arial" charset="0"/>
              </a:rPr>
              <a:t> </a:t>
            </a:r>
            <a:r>
              <a:rPr lang="tr-TR" altLang="en-US" b="1" dirty="0" err="1" smtClean="0">
                <a:latin typeface="Corbel" pitchFamily="34" charset="0"/>
                <a:cs typeface="Arial" charset="0"/>
              </a:rPr>
              <a:t>modification</a:t>
            </a:r>
            <a:r>
              <a:rPr lang="tr-TR" altLang="en-US" b="1" dirty="0" smtClean="0">
                <a:latin typeface="Corbel" pitchFamily="34" charset="0"/>
                <a:cs typeface="Arial" charset="0"/>
              </a:rPr>
              <a:t> </a:t>
            </a:r>
            <a:r>
              <a:rPr lang="tr-TR" altLang="en-US" b="1" dirty="0" err="1" smtClean="0">
                <a:latin typeface="Corbel" pitchFamily="34" charset="0"/>
                <a:cs typeface="Arial" charset="0"/>
              </a:rPr>
              <a:t>due</a:t>
            </a:r>
            <a:r>
              <a:rPr lang="tr-TR" altLang="en-US" b="1" dirty="0" smtClean="0">
                <a:latin typeface="Corbel" pitchFamily="34" charset="0"/>
                <a:cs typeface="Arial" charset="0"/>
              </a:rPr>
              <a:t> </a:t>
            </a:r>
            <a:r>
              <a:rPr lang="tr-TR" altLang="en-US" b="1" err="1" smtClean="0">
                <a:latin typeface="Corbel" pitchFamily="34" charset="0"/>
                <a:cs typeface="Arial" charset="0"/>
              </a:rPr>
              <a:t>to</a:t>
            </a:r>
            <a:r>
              <a:rPr lang="tr-TR" altLang="en-US" b="1" smtClean="0">
                <a:latin typeface="Corbel" pitchFamily="34" charset="0"/>
                <a:cs typeface="Arial" charset="0"/>
              </a:rPr>
              <a:t> </a:t>
            </a:r>
            <a:r>
              <a:rPr lang="tr-TR" altLang="en-US" b="1" smtClean="0">
                <a:latin typeface="Corbel" pitchFamily="34" charset="0"/>
                <a:cs typeface="Arial" charset="0"/>
              </a:rPr>
              <a:t>improvements </a:t>
            </a:r>
            <a:endParaRPr lang="en-US" altLang="en-US" b="1" dirty="0">
              <a:latin typeface="Corbel" pitchFamily="34" charset="0"/>
              <a:cs typeface="Arial" charset="0"/>
            </a:endParaRPr>
          </a:p>
        </p:txBody>
      </p:sp>
      <p:sp>
        <p:nvSpPr>
          <p:cNvPr id="161" name="Text Box 35"/>
          <p:cNvSpPr txBox="1">
            <a:spLocks noChangeArrowheads="1"/>
          </p:cNvSpPr>
          <p:nvPr/>
        </p:nvSpPr>
        <p:spPr bwMode="white">
          <a:xfrm>
            <a:off x="3563888" y="3740150"/>
            <a:ext cx="187220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3806097" algn="ctr" rotWithShape="0">
              <a:srgbClr val="000000">
                <a:alpha val="30000"/>
              </a:srgbClr>
            </a:outerShdw>
          </a:effectLst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sz="2400" b="1" smtClean="0">
                <a:solidFill>
                  <a:srgbClr val="FEFFFF"/>
                </a:solidFill>
                <a:latin typeface="+mn-lt"/>
              </a:rPr>
              <a:t>Special Budget Institutions</a:t>
            </a:r>
            <a:endParaRPr lang="en-US" sz="2400" b="1" dirty="0">
              <a:solidFill>
                <a:srgbClr val="FEFFFF"/>
              </a:solidFill>
              <a:latin typeface="+mn-lt"/>
            </a:endParaRPr>
          </a:p>
        </p:txBody>
      </p:sp>
      <p:sp>
        <p:nvSpPr>
          <p:cNvPr id="115" name="Text Box 35"/>
          <p:cNvSpPr txBox="1">
            <a:spLocks noChangeArrowheads="1"/>
          </p:cNvSpPr>
          <p:nvPr/>
        </p:nvSpPr>
        <p:spPr bwMode="white">
          <a:xfrm>
            <a:off x="888680" y="3612575"/>
            <a:ext cx="2664295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3806097" algn="ctr" rotWithShape="0">
              <a:srgbClr val="000000">
                <a:alpha val="30000"/>
              </a:srgbClr>
            </a:outerShdw>
          </a:effectLst>
        </p:spPr>
        <p:txBody>
          <a:bodyPr wrap="square">
            <a:spAutoFit/>
          </a:bodyPr>
          <a:lstStyle/>
          <a:p>
            <a:pPr marL="285750" indent="-285750" algn="l" fontAlgn="auto"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1400" b="1" smtClean="0">
                <a:solidFill>
                  <a:srgbClr val="FEFFFF"/>
                </a:solidFill>
                <a:latin typeface="+mn-lt"/>
              </a:rPr>
              <a:t>Risk Account </a:t>
            </a:r>
          </a:p>
          <a:p>
            <a:pPr marL="285750" indent="-285750" algn="l" fontAlgn="auto"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1400" b="1" smtClean="0">
                <a:solidFill>
                  <a:srgbClr val="FEFFFF"/>
                </a:solidFill>
                <a:latin typeface="+mn-lt"/>
              </a:rPr>
              <a:t>Extrabudgetary Funds (Pilot)</a:t>
            </a:r>
            <a:endParaRPr lang="en-US" sz="1400" b="1" dirty="0">
              <a:solidFill>
                <a:srgbClr val="FEFFFF"/>
              </a:solidFill>
              <a:latin typeface="+mn-lt"/>
            </a:endParaRPr>
          </a:p>
        </p:txBody>
      </p:sp>
      <p:sp>
        <p:nvSpPr>
          <p:cNvPr id="65553" name="AutoShape 17"/>
          <p:cNvSpPr>
            <a:spLocks noChangeArrowheads="1"/>
          </p:cNvSpPr>
          <p:nvPr/>
        </p:nvSpPr>
        <p:spPr bwMode="gray">
          <a:xfrm>
            <a:off x="1768475" y="1652588"/>
            <a:ext cx="5414963" cy="366712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4" name="Rectangle 949"/>
          <p:cNvSpPr>
            <a:spLocks noChangeArrowheads="1"/>
          </p:cNvSpPr>
          <p:nvPr/>
        </p:nvSpPr>
        <p:spPr bwMode="gray">
          <a:xfrm>
            <a:off x="2133600" y="1600200"/>
            <a:ext cx="4781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altLang="en-US" sz="2400" b="1" smtClean="0">
                <a:solidFill>
                  <a:srgbClr val="FFFFFF"/>
                </a:solidFill>
                <a:latin typeface="Corbel" pitchFamily="34" charset="0"/>
                <a:cs typeface="Arial" charset="0"/>
              </a:rPr>
              <a:t>Extending the Coverage</a:t>
            </a:r>
            <a:endParaRPr lang="en-US" altLang="en-US" sz="2400" b="1">
              <a:solidFill>
                <a:srgbClr val="FFFFFF"/>
              </a:solidFill>
              <a:latin typeface="Corbel" pitchFamily="34" charset="0"/>
              <a:cs typeface="Arial" charset="0"/>
            </a:endParaRPr>
          </a:p>
        </p:txBody>
      </p:sp>
      <p:sp>
        <p:nvSpPr>
          <p:cNvPr id="65555" name="AutoShape 19"/>
          <p:cNvSpPr>
            <a:spLocks noChangeArrowheads="1"/>
          </p:cNvSpPr>
          <p:nvPr/>
        </p:nvSpPr>
        <p:spPr bwMode="gray">
          <a:xfrm>
            <a:off x="822325" y="2990850"/>
            <a:ext cx="7604125" cy="747713"/>
          </a:xfrm>
          <a:prstGeom prst="rightArrow">
            <a:avLst>
              <a:gd name="adj1" fmla="val 54565"/>
              <a:gd name="adj2" fmla="val 53298"/>
            </a:avLst>
          </a:prstGeom>
          <a:solidFill>
            <a:srgbClr val="BFBFBF"/>
          </a:solidFill>
          <a:ln w="19050" algn="ctr">
            <a:solidFill>
              <a:srgbClr val="FFFF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6" name="Text Box 20"/>
          <p:cNvSpPr txBox="1">
            <a:spLocks noChangeArrowheads="1"/>
          </p:cNvSpPr>
          <p:nvPr/>
        </p:nvSpPr>
        <p:spPr bwMode="black">
          <a:xfrm>
            <a:off x="953318" y="3193597"/>
            <a:ext cx="23605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b="1" smtClean="0">
                <a:solidFill>
                  <a:srgbClr val="000000"/>
                </a:solidFill>
                <a:latin typeface="Corbel" pitchFamily="34" charset="0"/>
                <a:cs typeface="Arial" charset="0"/>
              </a:rPr>
              <a:t>2018 (from October)</a:t>
            </a:r>
            <a:endParaRPr lang="en-US" altLang="en-US" b="1">
              <a:solidFill>
                <a:srgbClr val="000000"/>
              </a:solidFill>
              <a:latin typeface="Corbel" pitchFamily="34" charset="0"/>
              <a:cs typeface="Arial" charset="0"/>
            </a:endParaRPr>
          </a:p>
        </p:txBody>
      </p:sp>
      <p:sp>
        <p:nvSpPr>
          <p:cNvPr id="65557" name="Text Box 20"/>
          <p:cNvSpPr txBox="1">
            <a:spLocks noChangeArrowheads="1"/>
          </p:cNvSpPr>
          <p:nvPr/>
        </p:nvSpPr>
        <p:spPr bwMode="black">
          <a:xfrm>
            <a:off x="3689350" y="3186113"/>
            <a:ext cx="1463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b="1" smtClean="0">
                <a:solidFill>
                  <a:srgbClr val="000000"/>
                </a:solidFill>
                <a:latin typeface="Corbel" pitchFamily="34" charset="0"/>
                <a:cs typeface="Arial" charset="0"/>
              </a:rPr>
              <a:t>2019</a:t>
            </a:r>
            <a:endParaRPr lang="en-US" altLang="en-US" b="1">
              <a:solidFill>
                <a:srgbClr val="000000"/>
              </a:solidFill>
              <a:latin typeface="Corbel" pitchFamily="34" charset="0"/>
              <a:cs typeface="Arial" charset="0"/>
            </a:endParaRPr>
          </a:p>
        </p:txBody>
      </p:sp>
      <p:sp>
        <p:nvSpPr>
          <p:cNvPr id="65558" name="Text Box 20"/>
          <p:cNvSpPr txBox="1">
            <a:spLocks noChangeArrowheads="1"/>
          </p:cNvSpPr>
          <p:nvPr/>
        </p:nvSpPr>
        <p:spPr bwMode="black">
          <a:xfrm>
            <a:off x="6061075" y="3186113"/>
            <a:ext cx="1463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b="1" smtClean="0">
                <a:solidFill>
                  <a:srgbClr val="000000"/>
                </a:solidFill>
                <a:latin typeface="Corbel" pitchFamily="34" charset="0"/>
                <a:cs typeface="Arial" charset="0"/>
              </a:rPr>
              <a:t>2020-2021</a:t>
            </a:r>
            <a:endParaRPr lang="en-US" altLang="en-US" b="1">
              <a:solidFill>
                <a:srgbClr val="000000"/>
              </a:solidFill>
              <a:latin typeface="Corbel" pitchFamily="34" charset="0"/>
              <a:cs typeface="Arial" charset="0"/>
            </a:endParaRPr>
          </a:p>
        </p:txBody>
      </p:sp>
      <p:sp>
        <p:nvSpPr>
          <p:cNvPr id="33" name="Rectangle 42"/>
          <p:cNvSpPr txBox="1">
            <a:spLocks noChangeArrowheads="1"/>
          </p:cNvSpPr>
          <p:nvPr/>
        </p:nvSpPr>
        <p:spPr>
          <a:xfrm>
            <a:off x="619608" y="116632"/>
            <a:ext cx="7309048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tr-TR" altLang="tr-TR" sz="3600" kern="0" smtClean="0">
                <a:latin typeface="Calibri" panose="020F0502020204030204" pitchFamily="34" charset="0"/>
              </a:rPr>
              <a:t>The Way Forward</a:t>
            </a:r>
            <a:endParaRPr lang="en-US" altLang="tr-TR" sz="3600" kern="0" dirty="0" smtClean="0">
              <a:latin typeface="Calibri" panose="020F0502020204030204" pitchFamily="34" charset="0"/>
            </a:endParaRPr>
          </a:p>
        </p:txBody>
      </p:sp>
      <p:sp>
        <p:nvSpPr>
          <p:cNvPr id="35" name="Text Box 35"/>
          <p:cNvSpPr txBox="1">
            <a:spLocks noChangeArrowheads="1"/>
          </p:cNvSpPr>
          <p:nvPr/>
        </p:nvSpPr>
        <p:spPr bwMode="white">
          <a:xfrm>
            <a:off x="5619750" y="3738563"/>
            <a:ext cx="2664295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3806097" algn="ctr" rotWithShape="0">
              <a:srgbClr val="000000">
                <a:alpha val="30000"/>
              </a:srgbClr>
            </a:outerShdw>
          </a:effectLst>
        </p:spPr>
        <p:txBody>
          <a:bodyPr wrap="square">
            <a:spAutoFit/>
          </a:bodyPr>
          <a:lstStyle/>
          <a:p>
            <a:pPr marL="285750" indent="-285750" algn="l" fontAlgn="auto"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1600" b="1" smtClean="0">
                <a:solidFill>
                  <a:srgbClr val="FEFFFF"/>
                </a:solidFill>
                <a:latin typeface="+mn-lt"/>
              </a:rPr>
              <a:t>Special Accounts</a:t>
            </a:r>
          </a:p>
          <a:p>
            <a:pPr marL="285750" indent="-285750" algn="l" fontAlgn="auto"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1600" b="1" smtClean="0">
                <a:solidFill>
                  <a:srgbClr val="FEFFFF"/>
                </a:solidFill>
                <a:latin typeface="+mn-lt"/>
              </a:rPr>
              <a:t>Social Security Institutions</a:t>
            </a:r>
          </a:p>
          <a:p>
            <a:pPr marL="285750" indent="-285750" algn="l" fontAlgn="auto"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1600" b="1" smtClean="0">
                <a:solidFill>
                  <a:srgbClr val="FEFFFF"/>
                </a:solidFill>
                <a:latin typeface="+mn-lt"/>
              </a:rPr>
              <a:t>Regulatory Bodies</a:t>
            </a:r>
          </a:p>
          <a:p>
            <a:pPr marL="285750" indent="-285750" algn="l" fontAlgn="auto"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1600" b="1" smtClean="0">
                <a:solidFill>
                  <a:srgbClr val="FEFFFF"/>
                </a:solidFill>
                <a:latin typeface="+mn-lt"/>
              </a:rPr>
              <a:t>Revolving Funds</a:t>
            </a:r>
            <a:endParaRPr lang="en-US" sz="1600" b="1" dirty="0">
              <a:solidFill>
                <a:srgbClr val="FEFFFF"/>
              </a:solidFill>
              <a:latin typeface="+mn-lt"/>
            </a:endParaRPr>
          </a:p>
        </p:txBody>
      </p:sp>
      <p:sp>
        <p:nvSpPr>
          <p:cNvPr id="21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8EBAD822-BF66-4873-8B25-23CD94618225}" type="slidenum">
              <a:rPr lang="en-US" altLang="tr-TR" smtClean="0"/>
              <a:pPr/>
              <a:t>7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72779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73TGp_fall_light_ani">
  <a:themeElements>
    <a:clrScheme name="Custom 57">
      <a:dk1>
        <a:srgbClr val="000000"/>
      </a:dk1>
      <a:lt1>
        <a:srgbClr val="FFFFFF"/>
      </a:lt1>
      <a:dk2>
        <a:srgbClr val="1E598E"/>
      </a:dk2>
      <a:lt2>
        <a:srgbClr val="97BAC9"/>
      </a:lt2>
      <a:accent1>
        <a:srgbClr val="4C9ED0"/>
      </a:accent1>
      <a:accent2>
        <a:srgbClr val="A4B3BC"/>
      </a:accent2>
      <a:accent3>
        <a:srgbClr val="DCBD66"/>
      </a:accent3>
      <a:accent4>
        <a:srgbClr val="D57D7D"/>
      </a:accent4>
      <a:accent5>
        <a:srgbClr val="BA8FD5"/>
      </a:accent5>
      <a:accent6>
        <a:srgbClr val="9197CF"/>
      </a:accent6>
      <a:hlink>
        <a:srgbClr val="9AC832"/>
      </a:hlink>
      <a:folHlink>
        <a:srgbClr val="76B886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ltGray">
        <a:gradFill rotWithShape="1">
          <a:gsLst>
            <a:gs pos="0">
              <a:schemeClr val="accent1"/>
            </a:gs>
            <a:gs pos="50000">
              <a:schemeClr val="accent1">
                <a:gamma/>
                <a:tint val="60392"/>
                <a:invGamma/>
              </a:schemeClr>
            </a:gs>
            <a:gs pos="100000">
              <a:schemeClr val="accent1"/>
            </a:gs>
          </a:gsLst>
          <a:lin ang="0" scaled="1"/>
        </a:gradFill>
        <a:ln>
          <a:noFill/>
        </a:ln>
        <a:effectLst/>
        <a:scene3d>
          <a:camera prst="legacyPerspectiveBottom">
            <a:rot lat="17099998" lon="0" rev="0"/>
          </a:camera>
          <a:lightRig rig="legacyNormal1" dir="t"/>
        </a:scene3d>
        <a:sp3d extrusionH="1644650" prstMaterial="legacyMetal">
          <a:bevelT w="13500" h="13500" prst="angle"/>
          <a:bevelB w="13500" h="13500" prst="angle"/>
          <a:extrusionClr>
            <a:schemeClr val="accent1"/>
          </a:extrusionClr>
        </a:sp3d>
        <a:extLst>
          <a:ext uri="{91240B29-F687-4F45-9708-019B960494DF}">
            <a14:hiddenLine xmlns:a14="http://schemas.microsoft.com/office/drawing/2010/main" w="9525">
              <a:noFill/>
              <a:round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>
        <a:flatTx/>
      </a:bodyPr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307C6A"/>
        </a:dk2>
        <a:lt2>
          <a:srgbClr val="B3CC94"/>
        </a:lt2>
        <a:accent1>
          <a:srgbClr val="61BBA3"/>
        </a:accent1>
        <a:accent2>
          <a:srgbClr val="ADC07E"/>
        </a:accent2>
        <a:accent3>
          <a:srgbClr val="FFFFFF"/>
        </a:accent3>
        <a:accent4>
          <a:srgbClr val="000000"/>
        </a:accent4>
        <a:accent5>
          <a:srgbClr val="B7DACE"/>
        </a:accent5>
        <a:accent6>
          <a:srgbClr val="9CAE72"/>
        </a:accent6>
        <a:hlink>
          <a:srgbClr val="9AC832"/>
        </a:hlink>
        <a:folHlink>
          <a:srgbClr val="76B8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D66B00"/>
        </a:dk2>
        <a:lt2>
          <a:srgbClr val="B9CF91"/>
        </a:lt2>
        <a:accent1>
          <a:srgbClr val="F1B305"/>
        </a:accent1>
        <a:accent2>
          <a:srgbClr val="9BBBA0"/>
        </a:accent2>
        <a:accent3>
          <a:srgbClr val="FFFFFF"/>
        </a:accent3>
        <a:accent4>
          <a:srgbClr val="000000"/>
        </a:accent4>
        <a:accent5>
          <a:srgbClr val="F7D6AA"/>
        </a:accent5>
        <a:accent6>
          <a:srgbClr val="8CA991"/>
        </a:accent6>
        <a:hlink>
          <a:srgbClr val="FE8206"/>
        </a:hlink>
        <a:folHlink>
          <a:srgbClr val="E07C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1E598E"/>
        </a:dk2>
        <a:lt2>
          <a:srgbClr val="97BAC9"/>
        </a:lt2>
        <a:accent1>
          <a:srgbClr val="4C9ED0"/>
        </a:accent1>
        <a:accent2>
          <a:srgbClr val="A4B3BC"/>
        </a:accent2>
        <a:accent3>
          <a:srgbClr val="FFFFFF"/>
        </a:accent3>
        <a:accent4>
          <a:srgbClr val="000000"/>
        </a:accent4>
        <a:accent5>
          <a:srgbClr val="B2CCE4"/>
        </a:accent5>
        <a:accent6>
          <a:srgbClr val="94A2AA"/>
        </a:accent6>
        <a:hlink>
          <a:srgbClr val="9AC832"/>
        </a:hlink>
        <a:folHlink>
          <a:srgbClr val="76B8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12442</TotalTime>
  <Words>452</Words>
  <Application>Microsoft Office PowerPoint</Application>
  <PresentationFormat>On-screen Show (4:3)</PresentationFormat>
  <Paragraphs>126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873TGp_fall_light_ani</vt:lpstr>
      <vt:lpstr>EXTENDING THE COVERAGE OF TSA SYSTEM IN TURKEY</vt:lpstr>
      <vt:lpstr>Current TSA System</vt:lpstr>
      <vt:lpstr>New TSA System</vt:lpstr>
      <vt:lpstr>PowerPoint Presentation</vt:lpstr>
      <vt:lpstr>Legislative Background</vt:lpstr>
      <vt:lpstr>PowerPoint Presentation</vt:lpstr>
      <vt:lpstr>PowerPoint Presentation</vt:lpstr>
    </vt:vector>
  </TitlesOfParts>
  <Company>Hazine Müsteşarlığı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ILYAS TUFAN</dc:creator>
  <cp:lastModifiedBy>ILYAS TUFAN</cp:lastModifiedBy>
  <cp:revision>769</cp:revision>
  <cp:lastPrinted>2017-05-09T16:43:22Z</cp:lastPrinted>
  <dcterms:created xsi:type="dcterms:W3CDTF">2015-04-21T11:05:28Z</dcterms:created>
  <dcterms:modified xsi:type="dcterms:W3CDTF">2018-11-05T11:07:58Z</dcterms:modified>
</cp:coreProperties>
</file>