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69" r:id="rId3"/>
    <p:sldId id="464" r:id="rId4"/>
    <p:sldId id="471" r:id="rId5"/>
    <p:sldId id="470" r:id="rId6"/>
    <p:sldId id="472" r:id="rId7"/>
    <p:sldId id="474" r:id="rId8"/>
  </p:sldIdLst>
  <p:sldSz cx="9144000" cy="6858000" type="screen4x3"/>
  <p:notesSz cx="6735763" cy="98663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FFFFFF"/>
    <a:srgbClr val="76B886"/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22" autoAdjust="0"/>
  </p:normalViewPr>
  <p:slideViewPr>
    <p:cSldViewPr>
      <p:cViewPr>
        <p:scale>
          <a:sx n="109" d="100"/>
          <a:sy n="109" d="100"/>
        </p:scale>
        <p:origin x="-167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0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/>
          <a:lstStyle>
            <a:lvl1pPr algn="r">
              <a:defRPr sz="1200"/>
            </a:lvl1pPr>
          </a:lstStyle>
          <a:p>
            <a:fld id="{BB235874-7C41-42B8-981B-1F3BA82ED97B}" type="datetimeFigureOut">
              <a:rPr lang="tr-TR" smtClean="0"/>
              <a:t>05.11.2018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5"/>
            <a:ext cx="2918831" cy="493316"/>
          </a:xfrm>
          <a:prstGeom prst="rect">
            <a:avLst/>
          </a:prstGeom>
        </p:spPr>
        <p:txBody>
          <a:bodyPr vert="horz" lIns="94835" tIns="47417" rIns="94835" bIns="47417" rtlCol="0" anchor="b"/>
          <a:lstStyle>
            <a:lvl1pPr algn="r">
              <a:defRPr sz="1200"/>
            </a:lvl1pPr>
          </a:lstStyle>
          <a:p>
            <a:fld id="{652869A1-C784-4D13-9720-7781CBEE71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21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502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5" tIns="47417" rIns="94835" bIns="4741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054160-BEF0-4E6A-952C-DD12635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54160-BEF0-4E6A-952C-DD12635469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9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54160-BEF0-4E6A-952C-DD12635469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1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E50FDE6-B968-4B48-866E-C1C1DB9875C0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tr-TR"/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 dirty="0" smtClean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 dirty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A214B-BDF4-4EAF-8117-6F06117AC311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82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66E51-1D10-4F94-AACA-20C6FA20F74D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06652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98392-0BAD-4B20-9E7E-6BF800B418DA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9856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BA10E-1D37-4FCE-A736-986317DED725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6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20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EF20C-1AC8-4F5A-AE7E-E44394D6C1B6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4414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08793-D6DB-4EE3-9973-8312C085EBCE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38483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75233-5E45-4FDC-8538-575092B39923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03280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F8D0D-FCCF-4B1E-9B9B-F48333EEEB62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10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35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739A8-D41F-4097-9B73-72486E9AAF24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55" descr="http://www.afi-global.org/sites/default/files/styles/300_wide/public/turkeyimage_1.jpg?itok=S1Q_FHU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353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82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2EA43-177F-4702-A3BE-0159949062D7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5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466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9C81A-DC81-441D-9A23-C67001D371BF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2371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A1424-66A0-41E2-91A3-73BF4E9383B6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/>
              <a:pPr/>
              <a:t>‹#›</a:t>
            </a:fld>
            <a:endParaRPr lang="en-US" altLang="tr-TR"/>
          </a:p>
        </p:txBody>
      </p:sp>
      <p:pic>
        <p:nvPicPr>
          <p:cNvPr id="8" name="Picture 4" descr="鹈!鹐!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96" y="134593"/>
            <a:ext cx="517280" cy="54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09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024302AC-5820-4E5E-BB62-9773EA7DAC43}" type="datetime1">
              <a:rPr lang="en-US" altLang="tr-TR" smtClean="0"/>
              <a:t>11/5/2018</a:t>
            </a:fld>
            <a:endParaRPr lang="en-US" altLang="tr-TR"/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032ECF-3FBC-4F82-89AC-F5F3F0F933E8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5167" name="Rectangle 47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132856"/>
            <a:ext cx="8201000" cy="1584176"/>
          </a:xfrm>
        </p:spPr>
        <p:txBody>
          <a:bodyPr/>
          <a:lstStyle/>
          <a:p>
            <a:pPr algn="ctr">
              <a:defRPr/>
            </a:pPr>
            <a:r>
              <a:rPr lang="tr-TR" sz="3200" spc="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Calibri" pitchFamily="34" charset="0"/>
              </a:rPr>
              <a:t>EXTENDING THE COVERAGE OF TSA SYSTEM IN TURKEY</a:t>
            </a:r>
            <a:endParaRPr lang="en-US" sz="2400" b="0" i="1" spc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4581128"/>
            <a:ext cx="3171829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REPUBLIC of TURKEY</a:t>
            </a:r>
          </a:p>
          <a:p>
            <a:r>
              <a:rPr lang="tr-TR" altLang="tr-TR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MINISTRY of TREASURY &amp; FINANCE</a:t>
            </a:r>
          </a:p>
          <a:p>
            <a:endParaRPr lang="tr-T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tr-TR" altLang="tr-TR" sz="16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tr-T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tr-TR" altLang="tr-TR" sz="16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tr-TR" sz="1600" dirty="0">
                <a:solidFill>
                  <a:srgbClr val="002060"/>
                </a:solidFill>
                <a:latin typeface="Book Antiqua" pitchFamily="18" charset="0"/>
              </a:rPr>
              <a:t>VIENNA</a:t>
            </a:r>
            <a:r>
              <a:rPr lang="ru-RU" sz="1600" dirty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Book Antiqua" pitchFamily="18" charset="0"/>
              </a:rPr>
            </a:br>
            <a:r>
              <a:rPr lang="tr-TR" sz="1600" dirty="0">
                <a:solidFill>
                  <a:srgbClr val="002060"/>
                </a:solidFill>
                <a:latin typeface="Book Antiqua" pitchFamily="18" charset="0"/>
              </a:rPr>
              <a:t>NOVEMBER</a:t>
            </a:r>
            <a:r>
              <a:rPr lang="en-US" sz="1600" dirty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Book Antiqua" pitchFamily="18" charset="0"/>
              </a:rPr>
              <a:t>20</a:t>
            </a:r>
            <a:r>
              <a:rPr lang="tr-TR" sz="1600" dirty="0">
                <a:solidFill>
                  <a:srgbClr val="002060"/>
                </a:solidFill>
                <a:latin typeface="Book Antiqua" pitchFamily="18" charset="0"/>
              </a:rPr>
              <a:t>18</a:t>
            </a:r>
            <a:r>
              <a:rPr lang="ru-RU" sz="1600" dirty="0">
                <a:solidFill>
                  <a:srgbClr val="002060"/>
                </a:solidFill>
                <a:latin typeface="Book Antiqua" pitchFamily="18" charset="0"/>
              </a:rPr>
              <a:t> </a:t>
            </a:r>
          </a:p>
          <a:p>
            <a:endParaRPr lang="tr-TR" alt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TSA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79512" y="1579563"/>
            <a:ext cx="4064000" cy="4867979"/>
            <a:chOff x="4470400" y="1579563"/>
            <a:chExt cx="4064000" cy="4867979"/>
          </a:xfrm>
        </p:grpSpPr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4470400" y="1579563"/>
              <a:ext cx="4051300" cy="914400"/>
              <a:chOff x="2728" y="1008"/>
              <a:chExt cx="2552" cy="576"/>
            </a:xfrm>
          </p:grpSpPr>
          <p:sp>
            <p:nvSpPr>
              <p:cNvPr id="65" name="Rectangle 8"/>
              <p:cNvSpPr>
                <a:spLocks noChangeArrowheads="1"/>
              </p:cNvSpPr>
              <p:nvPr/>
            </p:nvSpPr>
            <p:spPr bwMode="ltGray">
              <a:xfrm>
                <a:off x="2728" y="1008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ltGray">
              <a:xfrm>
                <a:off x="2735" y="1014"/>
                <a:ext cx="2536" cy="26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7" name="Rectangle 10"/>
              <p:cNvSpPr>
                <a:spLocks noChangeArrowheads="1"/>
              </p:cNvSpPr>
              <p:nvPr/>
            </p:nvSpPr>
            <p:spPr bwMode="ltGray">
              <a:xfrm>
                <a:off x="2736" y="1264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tint val="61176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5" name="Text Box 11"/>
            <p:cNvSpPr txBox="1">
              <a:spLocks noChangeArrowheads="1"/>
            </p:cNvSpPr>
            <p:nvPr/>
          </p:nvSpPr>
          <p:spPr bwMode="gray">
            <a:xfrm>
              <a:off x="4542522" y="1985963"/>
              <a:ext cx="399187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1400" b="1" i="0" dirty="0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Payment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Collection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Accounts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of General Budget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Institutions</a:t>
              </a:r>
              <a:endParaRPr lang="en-US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46" name="Group 12"/>
            <p:cNvGrpSpPr>
              <a:grpSpLocks/>
            </p:cNvGrpSpPr>
            <p:nvPr/>
          </p:nvGrpSpPr>
          <p:grpSpPr bwMode="auto">
            <a:xfrm>
              <a:off x="4483100" y="2841625"/>
              <a:ext cx="4051300" cy="914400"/>
              <a:chOff x="2736" y="1803"/>
              <a:chExt cx="2552" cy="576"/>
            </a:xfrm>
          </p:grpSpPr>
          <p:sp>
            <p:nvSpPr>
              <p:cNvPr id="62" name="Rectangle 13"/>
              <p:cNvSpPr>
                <a:spLocks noChangeArrowheads="1"/>
              </p:cNvSpPr>
              <p:nvPr/>
            </p:nvSpPr>
            <p:spPr bwMode="ltGray">
              <a:xfrm>
                <a:off x="2736" y="1803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3" name="Rectangle 14"/>
              <p:cNvSpPr>
                <a:spLocks noChangeArrowheads="1"/>
              </p:cNvSpPr>
              <p:nvPr/>
            </p:nvSpPr>
            <p:spPr bwMode="ltGray">
              <a:xfrm>
                <a:off x="2743" y="1809"/>
                <a:ext cx="2536" cy="2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4" name="Rectangle 15"/>
              <p:cNvSpPr>
                <a:spLocks noChangeArrowheads="1"/>
              </p:cNvSpPr>
              <p:nvPr/>
            </p:nvSpPr>
            <p:spPr bwMode="ltGray">
              <a:xfrm>
                <a:off x="2744" y="2059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7" name="Text Box 16"/>
            <p:cNvSpPr txBox="1">
              <a:spLocks noChangeArrowheads="1"/>
            </p:cNvSpPr>
            <p:nvPr/>
          </p:nvSpPr>
          <p:spPr bwMode="gray">
            <a:xfrm>
              <a:off x="4851400" y="3360738"/>
              <a:ext cx="32893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Cash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Request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System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(NTAS</a:t>
              </a:r>
              <a:r>
                <a:rPr lang="tr-T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grpSp>
          <p:nvGrpSpPr>
            <p:cNvPr id="48" name="Group 17"/>
            <p:cNvGrpSpPr>
              <a:grpSpLocks/>
            </p:cNvGrpSpPr>
            <p:nvPr/>
          </p:nvGrpSpPr>
          <p:grpSpPr bwMode="auto">
            <a:xfrm>
              <a:off x="4470400" y="4125913"/>
              <a:ext cx="4051300" cy="914400"/>
              <a:chOff x="2728" y="2612"/>
              <a:chExt cx="2552" cy="576"/>
            </a:xfrm>
          </p:grpSpPr>
          <p:sp>
            <p:nvSpPr>
              <p:cNvPr id="59" name="Rectangle 18"/>
              <p:cNvSpPr>
                <a:spLocks noChangeArrowheads="1"/>
              </p:cNvSpPr>
              <p:nvPr/>
            </p:nvSpPr>
            <p:spPr bwMode="ltGray">
              <a:xfrm>
                <a:off x="2728" y="2612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" name="Rectangle 19"/>
              <p:cNvSpPr>
                <a:spLocks noChangeArrowheads="1"/>
              </p:cNvSpPr>
              <p:nvPr/>
            </p:nvSpPr>
            <p:spPr bwMode="ltGray">
              <a:xfrm>
                <a:off x="2735" y="2618"/>
                <a:ext cx="2536" cy="26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1" name="Rectangle 20"/>
              <p:cNvSpPr>
                <a:spLocks noChangeArrowheads="1"/>
              </p:cNvSpPr>
              <p:nvPr/>
            </p:nvSpPr>
            <p:spPr bwMode="ltGray">
              <a:xfrm>
                <a:off x="2736" y="2868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9" name="Text Box 21"/>
            <p:cNvSpPr txBox="1">
              <a:spLocks noChangeArrowheads="1"/>
            </p:cNvSpPr>
            <p:nvPr/>
          </p:nvSpPr>
          <p:spPr bwMode="gray">
            <a:xfrm>
              <a:off x="4766469" y="4560893"/>
              <a:ext cx="3554412" cy="84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1400" b="1" i="0" dirty="0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Public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lectronic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Payment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ystem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(KEÖS</a:t>
              </a:r>
              <a:r>
                <a:rPr lang="tr-T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) &amp;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Treasury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Internet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Banking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ystem</a:t>
              </a:r>
              <a:endParaRPr lang="tr-T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50" name="Group 22"/>
            <p:cNvGrpSpPr>
              <a:grpSpLocks/>
            </p:cNvGrpSpPr>
            <p:nvPr/>
          </p:nvGrpSpPr>
          <p:grpSpPr bwMode="auto">
            <a:xfrm>
              <a:off x="4470400" y="5410200"/>
              <a:ext cx="4051300" cy="914400"/>
              <a:chOff x="2728" y="3421"/>
              <a:chExt cx="2552" cy="576"/>
            </a:xfrm>
          </p:grpSpPr>
          <p:sp>
            <p:nvSpPr>
              <p:cNvPr id="56" name="Rectangle 23"/>
              <p:cNvSpPr>
                <a:spLocks noChangeArrowheads="1"/>
              </p:cNvSpPr>
              <p:nvPr/>
            </p:nvSpPr>
            <p:spPr bwMode="gray">
              <a:xfrm>
                <a:off x="2728" y="3421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7" name="Rectangle 24"/>
              <p:cNvSpPr>
                <a:spLocks noChangeArrowheads="1"/>
              </p:cNvSpPr>
              <p:nvPr/>
            </p:nvSpPr>
            <p:spPr bwMode="gray">
              <a:xfrm>
                <a:off x="2735" y="3427"/>
                <a:ext cx="2536" cy="26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8" name="Rectangle 25"/>
              <p:cNvSpPr>
                <a:spLocks noChangeArrowheads="1"/>
              </p:cNvSpPr>
              <p:nvPr/>
            </p:nvSpPr>
            <p:spPr bwMode="gray">
              <a:xfrm>
                <a:off x="2736" y="3677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61176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1" name="Text Box 26"/>
            <p:cNvSpPr txBox="1">
              <a:spLocks noChangeArrowheads="1"/>
            </p:cNvSpPr>
            <p:nvPr/>
          </p:nvSpPr>
          <p:spPr bwMode="gray">
            <a:xfrm>
              <a:off x="4739373" y="5816600"/>
              <a:ext cx="3289300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1400" b="1" i="0" dirty="0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Say2000i/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Treasury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Information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System</a:t>
              </a:r>
              <a:endParaRPr lang="tr-T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black">
            <a:xfrm>
              <a:off x="5294313" y="1587500"/>
              <a:ext cx="2432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 err="1" smtClean="0">
                  <a:solidFill>
                    <a:srgbClr val="FFFFFF"/>
                  </a:solidFill>
                  <a:cs typeface="Arial" charset="0"/>
                </a:rPr>
                <a:t>Coverage</a:t>
              </a:r>
              <a:endParaRPr lang="en-US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Text Box 28"/>
            <p:cNvSpPr txBox="1">
              <a:spLocks noChangeArrowheads="1"/>
            </p:cNvSpPr>
            <p:nvPr/>
          </p:nvSpPr>
          <p:spPr bwMode="black">
            <a:xfrm>
              <a:off x="5327650" y="2835275"/>
              <a:ext cx="2432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 err="1" smtClean="0">
                  <a:solidFill>
                    <a:srgbClr val="FFFFFF"/>
                  </a:solidFill>
                  <a:cs typeface="Arial" charset="0"/>
                </a:rPr>
                <a:t>Request</a:t>
              </a:r>
              <a:r>
                <a:rPr lang="tr-TR" altLang="tr-TR" sz="2200" b="1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2200" b="1" dirty="0" err="1">
                  <a:solidFill>
                    <a:srgbClr val="FFFFFF"/>
                  </a:solidFill>
                  <a:cs typeface="Arial" charset="0"/>
                </a:rPr>
                <a:t>S</a:t>
              </a:r>
              <a:r>
                <a:rPr lang="tr-TR" altLang="tr-TR" sz="2200" b="1" dirty="0" err="1" smtClean="0">
                  <a:solidFill>
                    <a:srgbClr val="FFFFFF"/>
                  </a:solidFill>
                  <a:cs typeface="Arial" charset="0"/>
                </a:rPr>
                <a:t>ystem</a:t>
              </a:r>
              <a:endParaRPr lang="en-US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black">
            <a:xfrm>
              <a:off x="4508392" y="4127956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 err="1" smtClean="0">
                  <a:solidFill>
                    <a:srgbClr val="FFFFFF"/>
                  </a:solidFill>
                  <a:cs typeface="Arial" charset="0"/>
                </a:rPr>
                <a:t>Payment</a:t>
              </a:r>
              <a:r>
                <a:rPr lang="tr-TR" altLang="tr-TR" sz="2200" b="1" dirty="0" smtClean="0">
                  <a:solidFill>
                    <a:srgbClr val="FFFFFF"/>
                  </a:solidFill>
                  <a:cs typeface="Arial" charset="0"/>
                </a:rPr>
                <a:t> Platform</a:t>
              </a:r>
              <a:endParaRPr lang="en-US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black">
            <a:xfrm>
              <a:off x="4654550" y="5387491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 smtClean="0">
                  <a:solidFill>
                    <a:srgbClr val="FFFFFF"/>
                  </a:solidFill>
                  <a:cs typeface="Arial" charset="0"/>
                </a:rPr>
                <a:t>Accounting </a:t>
              </a:r>
              <a:r>
                <a:rPr lang="tr-TR" altLang="tr-TR" sz="2200" b="1" dirty="0" err="1">
                  <a:solidFill>
                    <a:srgbClr val="FFFFFF"/>
                  </a:solidFill>
                  <a:cs typeface="Arial" charset="0"/>
                </a:rPr>
                <a:t>S</a:t>
              </a:r>
              <a:r>
                <a:rPr lang="tr-TR" altLang="tr-TR" sz="2200" b="1" dirty="0" err="1" smtClean="0">
                  <a:solidFill>
                    <a:srgbClr val="FFFFFF"/>
                  </a:solidFill>
                  <a:cs typeface="Arial" charset="0"/>
                </a:rPr>
                <a:t>ystem</a:t>
              </a:r>
              <a:endParaRPr lang="en-US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84775" y="1772246"/>
            <a:ext cx="3273823" cy="3316287"/>
            <a:chOff x="5257800" y="2297113"/>
            <a:chExt cx="3273823" cy="3316287"/>
          </a:xfrm>
        </p:grpSpPr>
        <p:sp>
          <p:nvSpPr>
            <p:cNvPr id="90" name="AutoShape 3"/>
            <p:cNvSpPr>
              <a:spLocks noChangeArrowheads="1"/>
            </p:cNvSpPr>
            <p:nvPr/>
          </p:nvSpPr>
          <p:spPr bwMode="gray">
            <a:xfrm>
              <a:off x="5288084" y="2860675"/>
              <a:ext cx="2849563" cy="2752725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91" name="Group 9"/>
            <p:cNvGrpSpPr>
              <a:grpSpLocks/>
            </p:cNvGrpSpPr>
            <p:nvPr/>
          </p:nvGrpSpPr>
          <p:grpSpPr bwMode="auto">
            <a:xfrm>
              <a:off x="5257800" y="2297113"/>
              <a:ext cx="2857500" cy="466725"/>
              <a:chOff x="3623" y="1413"/>
              <a:chExt cx="1321" cy="294"/>
            </a:xfrm>
          </p:grpSpPr>
          <p:sp>
            <p:nvSpPr>
              <p:cNvPr id="98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9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0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" name="Text Box 18"/>
            <p:cNvSpPr txBox="1">
              <a:spLocks noChangeArrowheads="1"/>
            </p:cNvSpPr>
            <p:nvPr/>
          </p:nvSpPr>
          <p:spPr bwMode="white">
            <a:xfrm>
              <a:off x="5578475" y="2376488"/>
              <a:ext cx="22383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600" b="1" dirty="0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Role of </a:t>
              </a:r>
              <a:r>
                <a:rPr lang="tr-TR" altLang="tr-TR" sz="1600" b="1" dirty="0" err="1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Treasury</a:t>
              </a:r>
              <a:endParaRPr lang="en-US" altLang="tr-TR" sz="16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3" name="Rectangle 17"/>
            <p:cNvSpPr>
              <a:spLocks noChangeArrowheads="1"/>
            </p:cNvSpPr>
            <p:nvPr/>
          </p:nvSpPr>
          <p:spPr bwMode="auto">
            <a:xfrm>
              <a:off x="5380237" y="2999614"/>
              <a:ext cx="315138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tr-TR" altLang="tr-TR" sz="1600" b="1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Financing</a:t>
              </a:r>
              <a:r>
                <a:rPr lang="tr-TR" altLang="tr-TR" sz="16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General </a:t>
              </a:r>
              <a:r>
                <a:rPr lang="tr-TR" altLang="tr-TR" sz="16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B</a:t>
              </a:r>
              <a:r>
                <a:rPr lang="tr-TR" altLang="tr-TR" sz="16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udget</a:t>
              </a:r>
              <a:endParaRPr lang="en-US" altLang="tr-TR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gray">
            <a:xfrm>
              <a:off x="5440362" y="3408551"/>
              <a:ext cx="2514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Providing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cash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needed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by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general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budget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institutions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based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on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acrrued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budgetary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expenses</a:t>
              </a:r>
              <a:endParaRPr lang="en-US" altLang="tr-TR" sz="14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37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7861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New TSA </a:t>
            </a:r>
            <a:r>
              <a:rPr lang="tr-TR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  <a:endParaRPr lang="tr-T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79512" y="1579563"/>
            <a:ext cx="4257964" cy="5000079"/>
            <a:chOff x="4470400" y="1579563"/>
            <a:chExt cx="4257964" cy="5000079"/>
          </a:xfrm>
        </p:grpSpPr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4470400" y="1579563"/>
              <a:ext cx="4051300" cy="914400"/>
              <a:chOff x="2728" y="1008"/>
              <a:chExt cx="2552" cy="576"/>
            </a:xfrm>
          </p:grpSpPr>
          <p:sp>
            <p:nvSpPr>
              <p:cNvPr id="65" name="Rectangle 8"/>
              <p:cNvSpPr>
                <a:spLocks noChangeArrowheads="1"/>
              </p:cNvSpPr>
              <p:nvPr/>
            </p:nvSpPr>
            <p:spPr bwMode="ltGray">
              <a:xfrm>
                <a:off x="2728" y="1008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ltGray">
              <a:xfrm>
                <a:off x="2735" y="1014"/>
                <a:ext cx="2536" cy="26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7" name="Rectangle 10"/>
              <p:cNvSpPr>
                <a:spLocks noChangeArrowheads="1"/>
              </p:cNvSpPr>
              <p:nvPr/>
            </p:nvSpPr>
            <p:spPr bwMode="ltGray">
              <a:xfrm>
                <a:off x="2736" y="1264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gamma/>
                      <a:tint val="61176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5" name="Text Box 11"/>
            <p:cNvSpPr txBox="1">
              <a:spLocks noChangeArrowheads="1"/>
            </p:cNvSpPr>
            <p:nvPr/>
          </p:nvSpPr>
          <p:spPr bwMode="gray">
            <a:xfrm>
              <a:off x="4552014" y="1915805"/>
              <a:ext cx="41763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Special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Accounts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 Special Budget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Institutions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+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Regulatory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Bodies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+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Social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Security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Institutions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+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Extrabudgetary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unds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excl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UIF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SDIF )+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Revolving</a:t>
              </a:r>
              <a:r>
                <a:rPr lang="tr-TR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 </a:t>
              </a:r>
              <a:r>
                <a:rPr lang="tr-TR" sz="12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Funds</a:t>
              </a:r>
              <a:endParaRPr lang="en-US" altLang="tr-TR" sz="12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46" name="Group 12"/>
            <p:cNvGrpSpPr>
              <a:grpSpLocks/>
            </p:cNvGrpSpPr>
            <p:nvPr/>
          </p:nvGrpSpPr>
          <p:grpSpPr bwMode="auto">
            <a:xfrm>
              <a:off x="4483100" y="2841625"/>
              <a:ext cx="4051300" cy="914400"/>
              <a:chOff x="2736" y="1803"/>
              <a:chExt cx="2552" cy="576"/>
            </a:xfrm>
          </p:grpSpPr>
          <p:sp>
            <p:nvSpPr>
              <p:cNvPr id="62" name="Rectangle 13"/>
              <p:cNvSpPr>
                <a:spLocks noChangeArrowheads="1"/>
              </p:cNvSpPr>
              <p:nvPr/>
            </p:nvSpPr>
            <p:spPr bwMode="ltGray">
              <a:xfrm>
                <a:off x="2736" y="1803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3" name="Rectangle 14"/>
              <p:cNvSpPr>
                <a:spLocks noChangeArrowheads="1"/>
              </p:cNvSpPr>
              <p:nvPr/>
            </p:nvSpPr>
            <p:spPr bwMode="ltGray">
              <a:xfrm>
                <a:off x="2743" y="1809"/>
                <a:ext cx="2536" cy="2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4" name="Rectangle 15"/>
              <p:cNvSpPr>
                <a:spLocks noChangeArrowheads="1"/>
              </p:cNvSpPr>
              <p:nvPr/>
            </p:nvSpPr>
            <p:spPr bwMode="ltGray">
              <a:xfrm>
                <a:off x="2744" y="2059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accent2">
                      <a:gamma/>
                      <a:tint val="61176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7" name="Text Box 16"/>
            <p:cNvSpPr txBox="1">
              <a:spLocks noChangeArrowheads="1"/>
            </p:cNvSpPr>
            <p:nvPr/>
          </p:nvSpPr>
          <p:spPr bwMode="gray">
            <a:xfrm>
              <a:off x="4555260" y="3276489"/>
              <a:ext cx="386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TSA Information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System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–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Forecasting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and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Request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Module</a:t>
              </a:r>
              <a:endParaRPr lang="tr-T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48" name="Group 17"/>
            <p:cNvGrpSpPr>
              <a:grpSpLocks/>
            </p:cNvGrpSpPr>
            <p:nvPr/>
          </p:nvGrpSpPr>
          <p:grpSpPr bwMode="auto">
            <a:xfrm>
              <a:off x="4470400" y="4125913"/>
              <a:ext cx="4051300" cy="914400"/>
              <a:chOff x="2728" y="2612"/>
              <a:chExt cx="2552" cy="576"/>
            </a:xfrm>
          </p:grpSpPr>
          <p:sp>
            <p:nvSpPr>
              <p:cNvPr id="59" name="Rectangle 18"/>
              <p:cNvSpPr>
                <a:spLocks noChangeArrowheads="1"/>
              </p:cNvSpPr>
              <p:nvPr/>
            </p:nvSpPr>
            <p:spPr bwMode="ltGray">
              <a:xfrm>
                <a:off x="2728" y="2612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" name="Rectangle 19"/>
              <p:cNvSpPr>
                <a:spLocks noChangeArrowheads="1"/>
              </p:cNvSpPr>
              <p:nvPr/>
            </p:nvSpPr>
            <p:spPr bwMode="ltGray">
              <a:xfrm>
                <a:off x="2735" y="2618"/>
                <a:ext cx="2536" cy="26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1" name="Rectangle 20"/>
              <p:cNvSpPr>
                <a:spLocks noChangeArrowheads="1"/>
              </p:cNvSpPr>
              <p:nvPr/>
            </p:nvSpPr>
            <p:spPr bwMode="ltGray">
              <a:xfrm>
                <a:off x="2736" y="2868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tint val="61176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9" name="Text Box 21"/>
            <p:cNvSpPr txBox="1">
              <a:spLocks noChangeArrowheads="1"/>
            </p:cNvSpPr>
            <p:nvPr/>
          </p:nvSpPr>
          <p:spPr bwMode="gray">
            <a:xfrm>
              <a:off x="4602126" y="4503756"/>
              <a:ext cx="3816424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TSA Information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System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Payment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Module</a:t>
              </a:r>
              <a:endParaRPr lang="tr-T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50" name="Group 22"/>
            <p:cNvGrpSpPr>
              <a:grpSpLocks/>
            </p:cNvGrpSpPr>
            <p:nvPr/>
          </p:nvGrpSpPr>
          <p:grpSpPr bwMode="auto">
            <a:xfrm>
              <a:off x="4470400" y="5410200"/>
              <a:ext cx="4051300" cy="914400"/>
              <a:chOff x="2728" y="3421"/>
              <a:chExt cx="2552" cy="576"/>
            </a:xfrm>
          </p:grpSpPr>
          <p:sp>
            <p:nvSpPr>
              <p:cNvPr id="56" name="Rectangle 23"/>
              <p:cNvSpPr>
                <a:spLocks noChangeArrowheads="1"/>
              </p:cNvSpPr>
              <p:nvPr/>
            </p:nvSpPr>
            <p:spPr bwMode="gray">
              <a:xfrm>
                <a:off x="2728" y="3421"/>
                <a:ext cx="2552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7" name="Rectangle 24"/>
              <p:cNvSpPr>
                <a:spLocks noChangeArrowheads="1"/>
              </p:cNvSpPr>
              <p:nvPr/>
            </p:nvSpPr>
            <p:spPr bwMode="gray">
              <a:xfrm>
                <a:off x="2735" y="3427"/>
                <a:ext cx="2536" cy="26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8" name="Rectangle 25"/>
              <p:cNvSpPr>
                <a:spLocks noChangeArrowheads="1"/>
              </p:cNvSpPr>
              <p:nvPr/>
            </p:nvSpPr>
            <p:spPr bwMode="gray">
              <a:xfrm>
                <a:off x="2736" y="3677"/>
                <a:ext cx="2535" cy="314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61176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51" name="Text Box 26"/>
            <p:cNvSpPr txBox="1">
              <a:spLocks noChangeArrowheads="1"/>
            </p:cNvSpPr>
            <p:nvPr/>
          </p:nvSpPr>
          <p:spPr bwMode="gray">
            <a:xfrm>
              <a:off x="4770040" y="5733256"/>
              <a:ext cx="3635772" cy="84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tr-TR" sz="1400" b="1" i="0" dirty="0">
                  <a:solidFill>
                    <a:srgbClr val="000000"/>
                  </a:solidFill>
                  <a:cs typeface="Arial" charset="0"/>
                </a:rPr>
                <a:t> </a:t>
              </a:r>
              <a:r>
                <a:rPr lang="tr-T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TSA Information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System</a:t>
              </a:r>
              <a:r>
                <a:rPr lang="tr-T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Accounting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Module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&amp; Accounting </a:t>
              </a:r>
              <a:r>
                <a:rPr lang="tr-TR" sz="1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ystem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of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tr-T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tr-TR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Institutions</a:t>
              </a:r>
              <a:endParaRPr lang="tr-TR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tr-TR" sz="1400" b="1" i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black">
            <a:xfrm>
              <a:off x="5294313" y="1587500"/>
              <a:ext cx="2432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 err="1" smtClean="0">
                  <a:solidFill>
                    <a:srgbClr val="FFFFFF"/>
                  </a:solidFill>
                  <a:cs typeface="Arial" charset="0"/>
                </a:rPr>
                <a:t>Coverage</a:t>
              </a:r>
              <a:endParaRPr lang="en-US" altLang="tr-TR" sz="2200" b="1" i="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Text Box 28"/>
            <p:cNvSpPr txBox="1">
              <a:spLocks noChangeArrowheads="1"/>
            </p:cNvSpPr>
            <p:nvPr/>
          </p:nvSpPr>
          <p:spPr bwMode="black">
            <a:xfrm>
              <a:off x="5327650" y="2835275"/>
              <a:ext cx="243205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 err="1">
                  <a:solidFill>
                    <a:srgbClr val="FFFFFF"/>
                  </a:solidFill>
                  <a:cs typeface="Arial" charset="0"/>
                </a:rPr>
                <a:t>Request</a:t>
              </a:r>
              <a:r>
                <a:rPr lang="tr-TR" altLang="tr-TR" sz="2200" b="1" dirty="0">
                  <a:solidFill>
                    <a:srgbClr val="FFFFFF"/>
                  </a:solidFill>
                  <a:cs typeface="Arial" charset="0"/>
                </a:rPr>
                <a:t> </a:t>
              </a:r>
              <a:r>
                <a:rPr lang="tr-TR" altLang="tr-TR" sz="2200" b="1" dirty="0" err="1">
                  <a:solidFill>
                    <a:srgbClr val="FFFFFF"/>
                  </a:solidFill>
                  <a:cs typeface="Arial" charset="0"/>
                </a:rPr>
                <a:t>System</a:t>
              </a:r>
              <a:endParaRPr lang="en-US" altLang="tr-TR" sz="22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black">
            <a:xfrm>
              <a:off x="4508392" y="4127956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 err="1">
                  <a:solidFill>
                    <a:srgbClr val="FFFFFF"/>
                  </a:solidFill>
                  <a:cs typeface="Arial" charset="0"/>
                </a:rPr>
                <a:t>Payment</a:t>
              </a:r>
              <a:r>
                <a:rPr lang="tr-TR" altLang="tr-TR" sz="2200" b="1" dirty="0">
                  <a:solidFill>
                    <a:srgbClr val="FFFFFF"/>
                  </a:solidFill>
                  <a:cs typeface="Arial" charset="0"/>
                </a:rPr>
                <a:t> Platform</a:t>
              </a:r>
              <a:endParaRPr lang="en-US" altLang="tr-TR" sz="22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black">
            <a:xfrm>
              <a:off x="4654550" y="5387491"/>
              <a:ext cx="37512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200" b="1" dirty="0">
                  <a:solidFill>
                    <a:srgbClr val="FFFFFF"/>
                  </a:solidFill>
                  <a:cs typeface="Arial" charset="0"/>
                </a:rPr>
                <a:t>Accounting </a:t>
              </a:r>
              <a:r>
                <a:rPr lang="tr-TR" altLang="tr-TR" sz="2200" b="1" dirty="0" err="1">
                  <a:solidFill>
                    <a:srgbClr val="FFFFFF"/>
                  </a:solidFill>
                  <a:cs typeface="Arial" charset="0"/>
                </a:rPr>
                <a:t>System</a:t>
              </a:r>
              <a:endParaRPr lang="en-US" altLang="tr-TR" sz="2200" b="1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184775" y="1772246"/>
            <a:ext cx="3273823" cy="3316287"/>
            <a:chOff x="5257800" y="2297113"/>
            <a:chExt cx="3273823" cy="3316287"/>
          </a:xfrm>
        </p:grpSpPr>
        <p:sp>
          <p:nvSpPr>
            <p:cNvPr id="90" name="AutoShape 3"/>
            <p:cNvSpPr>
              <a:spLocks noChangeArrowheads="1"/>
            </p:cNvSpPr>
            <p:nvPr/>
          </p:nvSpPr>
          <p:spPr bwMode="gray">
            <a:xfrm>
              <a:off x="5283200" y="2860675"/>
              <a:ext cx="2849563" cy="2752725"/>
            </a:xfrm>
            <a:prstGeom prst="roundRect">
              <a:avLst>
                <a:gd name="adj" fmla="val 8014"/>
              </a:avLst>
            </a:prstGeom>
            <a:solidFill>
              <a:srgbClr val="FFFFFF"/>
            </a:solidFill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91" name="Group 9"/>
            <p:cNvGrpSpPr>
              <a:grpSpLocks/>
            </p:cNvGrpSpPr>
            <p:nvPr/>
          </p:nvGrpSpPr>
          <p:grpSpPr bwMode="auto">
            <a:xfrm>
              <a:off x="5257800" y="2297113"/>
              <a:ext cx="2857500" cy="466725"/>
              <a:chOff x="3623" y="1413"/>
              <a:chExt cx="1321" cy="294"/>
            </a:xfrm>
          </p:grpSpPr>
          <p:sp>
            <p:nvSpPr>
              <p:cNvPr id="98" name="AutoShape 10"/>
              <p:cNvSpPr>
                <a:spLocks noChangeArrowheads="1"/>
              </p:cNvSpPr>
              <p:nvPr/>
            </p:nvSpPr>
            <p:spPr bwMode="gray">
              <a:xfrm>
                <a:off x="3623" y="1413"/>
                <a:ext cx="1321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89020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89020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9" name="AutoShape 11"/>
              <p:cNvSpPr>
                <a:spLocks noChangeArrowheads="1"/>
              </p:cNvSpPr>
              <p:nvPr/>
            </p:nvSpPr>
            <p:spPr bwMode="gray">
              <a:xfrm flipH="1">
                <a:off x="4878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0" name="AutoShape 12"/>
              <p:cNvSpPr>
                <a:spLocks noChangeArrowheads="1"/>
              </p:cNvSpPr>
              <p:nvPr/>
            </p:nvSpPr>
            <p:spPr bwMode="gray">
              <a:xfrm>
                <a:off x="3637" y="1457"/>
                <a:ext cx="59" cy="204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" name="Text Box 18"/>
            <p:cNvSpPr txBox="1">
              <a:spLocks noChangeArrowheads="1"/>
            </p:cNvSpPr>
            <p:nvPr/>
          </p:nvSpPr>
          <p:spPr bwMode="white">
            <a:xfrm>
              <a:off x="5578475" y="2376488"/>
              <a:ext cx="22383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altLang="tr-TR" sz="1600" b="1" dirty="0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Role of </a:t>
              </a:r>
              <a:r>
                <a:rPr lang="tr-TR" altLang="tr-TR" sz="1600" b="1" dirty="0" err="1" smtClean="0">
                  <a:solidFill>
                    <a:srgbClr val="F8F8F8"/>
                  </a:solidFill>
                  <a:latin typeface="Candara" pitchFamily="34" charset="0"/>
                  <a:cs typeface="Arial" charset="0"/>
                </a:rPr>
                <a:t>Treasury</a:t>
              </a:r>
              <a:endParaRPr lang="en-US" altLang="tr-TR" sz="1600" b="1" dirty="0">
                <a:solidFill>
                  <a:srgbClr val="F8F8F8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3" name="Rectangle 17"/>
            <p:cNvSpPr>
              <a:spLocks noChangeArrowheads="1"/>
            </p:cNvSpPr>
            <p:nvPr/>
          </p:nvSpPr>
          <p:spPr bwMode="auto">
            <a:xfrm>
              <a:off x="5380237" y="2999614"/>
              <a:ext cx="315138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buClr>
                  <a:srgbClr val="FF0066"/>
                </a:buClr>
                <a:buSzPct val="75000"/>
                <a:buFont typeface="Arial" charset="0"/>
                <a:buNone/>
              </a:pPr>
              <a:r>
                <a:rPr lang="tr-TR" altLang="tr-TR" sz="16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Banker of </a:t>
              </a:r>
              <a:r>
                <a:rPr lang="tr-TR" altLang="tr-TR" sz="1600" b="1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6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600" b="1" dirty="0" err="1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ndara" pitchFamily="34" charset="0"/>
                  <a:cs typeface="Arial" charset="0"/>
                </a:rPr>
                <a:t>Government</a:t>
              </a:r>
              <a:endParaRPr lang="en-US" altLang="tr-TR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endParaRPr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gray">
            <a:xfrm>
              <a:off x="5440362" y="3408551"/>
              <a:ext cx="25146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Providing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all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cash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requests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of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institutions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under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coverage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of TSA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and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managing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cash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as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the</a:t>
              </a:r>
              <a:r>
                <a:rPr lang="tr-TR" altLang="tr-TR" sz="1400" dirty="0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 sole </a:t>
              </a:r>
              <a:r>
                <a:rPr lang="tr-TR" altLang="tr-TR" sz="1400" dirty="0" err="1" smtClean="0">
                  <a:solidFill>
                    <a:srgbClr val="1C1C1C"/>
                  </a:solidFill>
                  <a:latin typeface="Candara" pitchFamily="34" charset="0"/>
                  <a:cs typeface="Arial" charset="0"/>
                </a:rPr>
                <a:t>authority</a:t>
              </a:r>
              <a:endParaRPr lang="en-US" altLang="tr-TR" sz="1400" dirty="0">
                <a:solidFill>
                  <a:srgbClr val="1C1C1C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37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80312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4</a:t>
            </a:fld>
            <a:endParaRPr lang="en-US" altLang="tr-TR" dirty="0"/>
          </a:p>
        </p:txBody>
      </p:sp>
      <p:grpSp>
        <p:nvGrpSpPr>
          <p:cNvPr id="33" name="Group 32"/>
          <p:cNvGrpSpPr/>
          <p:nvPr/>
        </p:nvGrpSpPr>
        <p:grpSpPr>
          <a:xfrm>
            <a:off x="1035167" y="803371"/>
            <a:ext cx="7602341" cy="5937997"/>
            <a:chOff x="1035167" y="803371"/>
            <a:chExt cx="7602341" cy="5703705"/>
          </a:xfrm>
        </p:grpSpPr>
        <p:grpSp>
          <p:nvGrpSpPr>
            <p:cNvPr id="34" name="Group 3"/>
            <p:cNvGrpSpPr>
              <a:grpSpLocks/>
            </p:cNvGrpSpPr>
            <p:nvPr/>
          </p:nvGrpSpPr>
          <p:grpSpPr bwMode="auto">
            <a:xfrm>
              <a:off x="1076667" y="1093278"/>
              <a:ext cx="1900711" cy="482600"/>
              <a:chOff x="845" y="1339"/>
              <a:chExt cx="1086" cy="304"/>
            </a:xfrm>
          </p:grpSpPr>
          <p:sp>
            <p:nvSpPr>
              <p:cNvPr id="61" name="Freeform 4"/>
              <p:cNvSpPr>
                <a:spLocks/>
              </p:cNvSpPr>
              <p:nvPr/>
            </p:nvSpPr>
            <p:spPr bwMode="gray">
              <a:xfrm>
                <a:off x="909" y="1514"/>
                <a:ext cx="958" cy="129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5"/>
              <p:cNvSpPr>
                <a:spLocks noChangeArrowheads="1"/>
              </p:cNvSpPr>
              <p:nvPr/>
            </p:nvSpPr>
            <p:spPr bwMode="gray">
              <a:xfrm>
                <a:off x="845" y="1339"/>
                <a:ext cx="1086" cy="267"/>
              </a:xfrm>
              <a:prstGeom prst="rect">
                <a:avLst/>
              </a:prstGeom>
              <a:gradFill rotWithShape="1">
                <a:gsLst>
                  <a:gs pos="0">
                    <a:srgbClr val="3891A7">
                      <a:gamma/>
                      <a:tint val="48627"/>
                      <a:invGamma/>
                    </a:srgbClr>
                  </a:gs>
                  <a:gs pos="100000">
                    <a:srgbClr val="3891A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grpSp>
          <p:nvGrpSpPr>
            <p:cNvPr id="35" name="Group 6"/>
            <p:cNvGrpSpPr>
              <a:grpSpLocks/>
            </p:cNvGrpSpPr>
            <p:nvPr/>
          </p:nvGrpSpPr>
          <p:grpSpPr bwMode="auto">
            <a:xfrm>
              <a:off x="1076667" y="2862152"/>
              <a:ext cx="1900711" cy="482600"/>
              <a:chOff x="816" y="2304"/>
              <a:chExt cx="1440" cy="448"/>
            </a:xfrm>
          </p:grpSpPr>
          <p:sp>
            <p:nvSpPr>
              <p:cNvPr id="59" name="Freeform 7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8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rgbClr val="FEB80A">
                      <a:gamma/>
                      <a:tint val="51373"/>
                      <a:invGamma/>
                    </a:srgbClr>
                  </a:gs>
                  <a:gs pos="100000">
                    <a:srgbClr val="FEB80A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1076667" y="4005152"/>
              <a:ext cx="1900711" cy="482600"/>
              <a:chOff x="816" y="2304"/>
              <a:chExt cx="1440" cy="448"/>
            </a:xfrm>
          </p:grpSpPr>
          <p:sp>
            <p:nvSpPr>
              <p:cNvPr id="57" name="Freeform 10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11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gradFill rotWithShape="1">
                <a:gsLst>
                  <a:gs pos="0">
                    <a:srgbClr val="84AA32">
                      <a:gamma/>
                      <a:tint val="36471"/>
                      <a:invGamma/>
                    </a:srgbClr>
                  </a:gs>
                  <a:gs pos="100000">
                    <a:srgbClr val="84AA3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sp>
          <p:nvSpPr>
            <p:cNvPr id="37" name="Freeform 12"/>
            <p:cNvSpPr>
              <a:spLocks/>
            </p:cNvSpPr>
            <p:nvPr/>
          </p:nvSpPr>
          <p:spPr bwMode="gray">
            <a:xfrm>
              <a:off x="1188679" y="5425964"/>
              <a:ext cx="1676686" cy="204788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13"/>
            <p:cNvSpPr>
              <a:spLocks noChangeArrowheads="1"/>
            </p:cNvSpPr>
            <p:nvPr/>
          </p:nvSpPr>
          <p:spPr bwMode="gray">
            <a:xfrm>
              <a:off x="1076667" y="5148152"/>
              <a:ext cx="1900711" cy="423862"/>
            </a:xfrm>
            <a:prstGeom prst="rect">
              <a:avLst/>
            </a:prstGeom>
            <a:gradFill rotWithShape="1">
              <a:gsLst>
                <a:gs pos="0">
                  <a:srgbClr val="FE7B40">
                    <a:gamma/>
                    <a:tint val="24314"/>
                    <a:invGamma/>
                  </a:srgbClr>
                </a:gs>
                <a:gs pos="100000">
                  <a:srgbClr val="FE7B4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cs typeface="Arial" charset="0"/>
              </a:endParaRPr>
            </a:p>
          </p:txBody>
        </p:sp>
        <p:cxnSp>
          <p:nvCxnSpPr>
            <p:cNvPr id="39" name="AutoShape 14"/>
            <p:cNvCxnSpPr>
              <a:cxnSpLocks noChangeShapeType="1"/>
              <a:stCxn id="61" idx="11"/>
              <a:endCxn id="60" idx="0"/>
            </p:cNvCxnSpPr>
            <p:nvPr/>
          </p:nvCxnSpPr>
          <p:spPr bwMode="gray">
            <a:xfrm>
              <a:off x="2021035" y="1520619"/>
              <a:ext cx="5989" cy="134153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15"/>
            <p:cNvCxnSpPr>
              <a:cxnSpLocks noChangeShapeType="1"/>
              <a:stCxn id="59" idx="11"/>
              <a:endCxn id="58" idx="0"/>
            </p:cNvCxnSpPr>
            <p:nvPr/>
          </p:nvCxnSpPr>
          <p:spPr bwMode="gray">
            <a:xfrm>
              <a:off x="2021772" y="3289189"/>
              <a:ext cx="5250" cy="71596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16"/>
            <p:cNvCxnSpPr>
              <a:cxnSpLocks noChangeShapeType="1"/>
              <a:stCxn id="57" idx="11"/>
              <a:endCxn id="38" idx="0"/>
            </p:cNvCxnSpPr>
            <p:nvPr/>
          </p:nvCxnSpPr>
          <p:spPr bwMode="gray">
            <a:xfrm>
              <a:off x="2021772" y="4432189"/>
              <a:ext cx="5250" cy="715963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Line 17"/>
            <p:cNvSpPr>
              <a:spLocks noChangeShapeType="1"/>
            </p:cNvSpPr>
            <p:nvPr/>
          </p:nvSpPr>
          <p:spPr bwMode="gray">
            <a:xfrm>
              <a:off x="2084779" y="2737726"/>
              <a:ext cx="6552729" cy="0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gray">
            <a:xfrm>
              <a:off x="2084779" y="3890906"/>
              <a:ext cx="6552729" cy="0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gray">
            <a:xfrm flipV="1">
              <a:off x="2084779" y="5065760"/>
              <a:ext cx="6552729" cy="3175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gray">
            <a:xfrm>
              <a:off x="2967424" y="803371"/>
              <a:ext cx="5398366" cy="1862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Preparation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of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the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Project Plan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and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Documents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   </a:t>
              </a:r>
              <a:r>
                <a:rPr kumimoji="0" lang="en-US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                    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Determining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Project Team</a:t>
              </a:r>
              <a:r>
                <a:rPr kumimoji="0" lang="en-US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		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             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alt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Design of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the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System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		                  	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             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alt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Documentation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of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the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Processes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     		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             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alt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Presentation of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the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Final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System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Design </a:t>
              </a:r>
              <a:r>
                <a:rPr kumimoji="0" lang="tr-TR" altLang="tr-TR" sz="1200" b="0" i="0" u="none" strike="noStrike" kern="0" cap="none" spc="0" normalizeH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to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the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Top Management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  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alt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Collecting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the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Inventory of Bank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Accounts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for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the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Public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Sector</a:t>
              </a:r>
              <a:r>
                <a:rPr kumimoji="0" lang="tr-TR" altLang="tr-T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Arial" charset="0"/>
                </a:rPr>
                <a:t>       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en-US" alt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46" name="Text Box 21"/>
            <p:cNvSpPr txBox="1">
              <a:spLocks noChangeArrowheads="1"/>
            </p:cNvSpPr>
            <p:nvPr/>
          </p:nvSpPr>
          <p:spPr bwMode="gray">
            <a:xfrm>
              <a:off x="2977911" y="2627469"/>
              <a:ext cx="5175012" cy="127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Preparation of the Draft Legislation</a:t>
              </a:r>
              <a:r>
                <a:rPr kumimoji="0" lang="tr-TR" altLang="tr-T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		                  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alt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TIXIntegralsUpD" pitchFamily="50" charset="2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Presenting the Drafts</a:t>
              </a:r>
              <a:r>
                <a:rPr kumimoji="0" lang="tr-TR" altLang="tr-TR" sz="1200" b="0" i="0" u="none" strike="noStrike" kern="0" cap="none" spc="0" normalizeH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 to the</a:t>
              </a:r>
              <a:r>
                <a:rPr kumimoji="0" lang="en-US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  </a:t>
              </a:r>
              <a:r>
                <a:rPr lang="tr-TR" altLang="tr-TR" sz="1200" kern="0" smtClean="0">
                  <a:solidFill>
                    <a:srgbClr val="000000"/>
                  </a:solidFill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S</a:t>
              </a:r>
              <a:r>
                <a:rPr kumimoji="0" lang="tr-TR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takeholders</a:t>
              </a:r>
              <a:r>
                <a:rPr kumimoji="0" lang="en-US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 </a:t>
              </a:r>
              <a:r>
                <a:rPr kumimoji="0" lang="tr-TR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       	</a:t>
              </a:r>
              <a:r>
                <a:rPr kumimoji="0" lang="tr-TR" altLang="tr-TR" sz="1200" b="0" i="0" u="none" strike="noStrike" kern="0" cap="none" spc="0" normalizeH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                 </a:t>
              </a:r>
              <a:r>
                <a:rPr kumimoji="0" lang="tr-TR" altLang="tr-TR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alt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STIXIntegralsUpD" pitchFamily="50" charset="2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Initiating the Enactment Processes</a:t>
              </a:r>
              <a:r>
                <a:rPr kumimoji="0" lang="tr-TR" altLang="tr-T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	</a:t>
              </a:r>
              <a:r>
                <a:rPr kumimoji="0" lang="tr-TR" altLang="tr-TR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           	</a:t>
              </a:r>
              <a:r>
                <a:rPr kumimoji="0" lang="tr-TR" altLang="tr-TR" sz="2000" b="1" i="0" u="none" strike="noStrike" kern="0" cap="none" spc="0" normalizeH="0" noProof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           </a:t>
              </a:r>
              <a:r>
                <a:rPr kumimoji="0" lang="tr-TR" altLang="tr-TR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tr-TR" alt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STIXIntegralsUpD" pitchFamily="50" charset="2"/>
                <a:cs typeface="Arial" charset="0"/>
              </a:endParaRPr>
            </a:p>
            <a:p>
              <a:pPr marL="171450" marR="0" lvl="0" indent="-17145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q"/>
                <a:tabLst/>
                <a:defRPr/>
              </a:pPr>
              <a:r>
                <a:rPr kumimoji="0" lang="tr-TR" altLang="tr-T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Completing the Enactment Processes               	</a:t>
              </a:r>
              <a:r>
                <a:rPr kumimoji="0" lang="tr-TR" altLang="tr-TR" sz="1200" b="0" i="0" u="none" strike="noStrike" kern="0" cap="none" spc="0" normalizeH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STIXIntegralsUpD" pitchFamily="50" charset="2"/>
                  <a:cs typeface="Arial" charset="0"/>
                </a:rPr>
                <a:t>                  </a:t>
              </a:r>
              <a:r>
                <a:rPr kumimoji="0" lang="tr-TR" altLang="tr-TR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92D050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sym typeface="Wingdings 2"/>
                </a:rPr>
                <a:t></a:t>
              </a:r>
              <a:endParaRPr kumimoji="0" lang="en-US" altLang="tr-T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gray">
            <a:xfrm>
              <a:off x="1268892" y="1068289"/>
              <a:ext cx="1447832" cy="443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tr-T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Project</a:t>
              </a:r>
              <a:r>
                <a:rPr kumimoji="0" lang="tr-TR" altLang="tr-TR" sz="1200" b="1" i="0" u="none" strike="noStrike" kern="0" cap="none" spc="0" normalizeH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 &amp;System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tr-TR" sz="1200" b="1" i="0" u="none" strike="noStrike" kern="0" cap="none" spc="0" normalizeH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Design</a:t>
              </a:r>
              <a:endParaRPr kumimoji="0" lang="en-US" altLang="tr-T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gray">
            <a:xfrm>
              <a:off x="1313286" y="4025789"/>
              <a:ext cx="136447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tr-T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IT</a:t>
              </a:r>
              <a:r>
                <a:rPr kumimoji="0" lang="tr-TR" altLang="tr-TR" sz="1200" b="1" i="0" u="none" strike="noStrike" kern="0" cap="none" spc="0" normalizeH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 Infrastructure</a:t>
              </a:r>
              <a:endParaRPr kumimoji="0" lang="en-US" altLang="tr-T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gray">
            <a:xfrm>
              <a:off x="1078448" y="5168789"/>
              <a:ext cx="18341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tr-T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Banking Infrastructure</a:t>
              </a:r>
              <a:endParaRPr kumimoji="0" lang="en-US" altLang="tr-T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gray">
            <a:xfrm>
              <a:off x="1035167" y="2862122"/>
              <a:ext cx="192071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tr-T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Legislative Background</a:t>
              </a:r>
              <a:endParaRPr kumimoji="0" lang="en-US" altLang="tr-T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grpSp>
          <p:nvGrpSpPr>
            <p:cNvPr id="51" name="Group 3"/>
            <p:cNvGrpSpPr>
              <a:grpSpLocks/>
            </p:cNvGrpSpPr>
            <p:nvPr/>
          </p:nvGrpSpPr>
          <p:grpSpPr bwMode="auto">
            <a:xfrm>
              <a:off x="1076667" y="6024476"/>
              <a:ext cx="1900711" cy="482600"/>
              <a:chOff x="845" y="1339"/>
              <a:chExt cx="1086" cy="304"/>
            </a:xfrm>
          </p:grpSpPr>
          <p:sp>
            <p:nvSpPr>
              <p:cNvPr id="55" name="Freeform 4"/>
              <p:cNvSpPr>
                <a:spLocks/>
              </p:cNvSpPr>
              <p:nvPr/>
            </p:nvSpPr>
            <p:spPr bwMode="gray">
              <a:xfrm>
                <a:off x="909" y="1514"/>
                <a:ext cx="958" cy="129"/>
              </a:xfrm>
              <a:custGeom>
                <a:avLst/>
                <a:gdLst>
                  <a:gd name="T0" fmla="*/ 1120 w 1120"/>
                  <a:gd name="T1" fmla="*/ 252 h 252"/>
                  <a:gd name="T2" fmla="*/ 1116 w 1120"/>
                  <a:gd name="T3" fmla="*/ 250 h 252"/>
                  <a:gd name="T4" fmla="*/ 1100 w 1120"/>
                  <a:gd name="T5" fmla="*/ 246 h 252"/>
                  <a:gd name="T6" fmla="*/ 1074 w 1120"/>
                  <a:gd name="T7" fmla="*/ 240 h 252"/>
                  <a:gd name="T8" fmla="*/ 1038 w 1120"/>
                  <a:gd name="T9" fmla="*/ 232 h 252"/>
                  <a:gd name="T10" fmla="*/ 992 w 1120"/>
                  <a:gd name="T11" fmla="*/ 222 h 252"/>
                  <a:gd name="T12" fmla="*/ 938 w 1120"/>
                  <a:gd name="T13" fmla="*/ 212 h 252"/>
                  <a:gd name="T14" fmla="*/ 876 w 1120"/>
                  <a:gd name="T15" fmla="*/ 204 h 252"/>
                  <a:gd name="T16" fmla="*/ 806 w 1120"/>
                  <a:gd name="T17" fmla="*/ 196 h 252"/>
                  <a:gd name="T18" fmla="*/ 730 w 1120"/>
                  <a:gd name="T19" fmla="*/ 190 h 252"/>
                  <a:gd name="T20" fmla="*/ 646 w 1120"/>
                  <a:gd name="T21" fmla="*/ 184 h 252"/>
                  <a:gd name="T22" fmla="*/ 556 w 1120"/>
                  <a:gd name="T23" fmla="*/ 184 h 252"/>
                  <a:gd name="T24" fmla="*/ 466 w 1120"/>
                  <a:gd name="T25" fmla="*/ 184 h 252"/>
                  <a:gd name="T26" fmla="*/ 384 w 1120"/>
                  <a:gd name="T27" fmla="*/ 190 h 252"/>
                  <a:gd name="T28" fmla="*/ 308 w 1120"/>
                  <a:gd name="T29" fmla="*/ 196 h 252"/>
                  <a:gd name="T30" fmla="*/ 238 w 1120"/>
                  <a:gd name="T31" fmla="*/ 204 h 252"/>
                  <a:gd name="T32" fmla="*/ 178 w 1120"/>
                  <a:gd name="T33" fmla="*/ 212 h 252"/>
                  <a:gd name="T34" fmla="*/ 126 w 1120"/>
                  <a:gd name="T35" fmla="*/ 222 h 252"/>
                  <a:gd name="T36" fmla="*/ 82 w 1120"/>
                  <a:gd name="T37" fmla="*/ 232 h 252"/>
                  <a:gd name="T38" fmla="*/ 46 w 1120"/>
                  <a:gd name="T39" fmla="*/ 240 h 252"/>
                  <a:gd name="T40" fmla="*/ 20 w 1120"/>
                  <a:gd name="T41" fmla="*/ 246 h 252"/>
                  <a:gd name="T42" fmla="*/ 6 w 1120"/>
                  <a:gd name="T43" fmla="*/ 250 h 252"/>
                  <a:gd name="T44" fmla="*/ 0 w 1120"/>
                  <a:gd name="T45" fmla="*/ 252 h 252"/>
                  <a:gd name="T46" fmla="*/ 0 w 1120"/>
                  <a:gd name="T47" fmla="*/ 62 h 252"/>
                  <a:gd name="T48" fmla="*/ 560 w 1120"/>
                  <a:gd name="T49" fmla="*/ 0 h 252"/>
                  <a:gd name="T50" fmla="*/ 1120 w 1120"/>
                  <a:gd name="T51" fmla="*/ 62 h 252"/>
                  <a:gd name="T52" fmla="*/ 1120 w 1120"/>
                  <a:gd name="T53" fmla="*/ 252 h 252"/>
                  <a:gd name="T54" fmla="*/ 1120 w 1120"/>
                  <a:gd name="T55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5"/>
              <p:cNvSpPr>
                <a:spLocks noChangeArrowheads="1"/>
              </p:cNvSpPr>
              <p:nvPr/>
            </p:nvSpPr>
            <p:spPr bwMode="gray">
              <a:xfrm>
                <a:off x="845" y="1339"/>
                <a:ext cx="1086" cy="267"/>
              </a:xfrm>
              <a:prstGeom prst="rect">
                <a:avLst/>
              </a:prstGeom>
              <a:gradFill rotWithShape="1">
                <a:gsLst>
                  <a:gs pos="0">
                    <a:srgbClr val="3891A7">
                      <a:gamma/>
                      <a:tint val="48627"/>
                      <a:invGamma/>
                    </a:srgbClr>
                  </a:gs>
                  <a:gs pos="100000">
                    <a:srgbClr val="3891A7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altLang="tr-TR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cs typeface="Arial" charset="0"/>
                </a:endParaRPr>
              </a:p>
            </p:txBody>
          </p:sp>
        </p:grpSp>
        <p:cxnSp>
          <p:nvCxnSpPr>
            <p:cNvPr id="52" name="AutoShape 16"/>
            <p:cNvCxnSpPr>
              <a:cxnSpLocks noChangeShapeType="1"/>
              <a:endCxn id="56" idx="0"/>
            </p:cNvCxnSpPr>
            <p:nvPr/>
          </p:nvCxnSpPr>
          <p:spPr bwMode="gray">
            <a:xfrm>
              <a:off x="2018040" y="5572014"/>
              <a:ext cx="8983" cy="452462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 Box 27"/>
            <p:cNvSpPr txBox="1">
              <a:spLocks noChangeArrowheads="1"/>
            </p:cNvSpPr>
            <p:nvPr/>
          </p:nvSpPr>
          <p:spPr bwMode="gray">
            <a:xfrm>
              <a:off x="1488014" y="6127684"/>
              <a:ext cx="101502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tr-TR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charset="0"/>
                </a:rPr>
                <a:t>Pilot Phase</a:t>
              </a:r>
              <a:endParaRPr kumimoji="0" lang="en-US" altLang="tr-T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gray">
            <a:xfrm flipV="1">
              <a:off x="2084779" y="5798245"/>
              <a:ext cx="6552729" cy="3175"/>
            </a:xfrm>
            <a:prstGeom prst="line">
              <a:avLst/>
            </a:prstGeom>
            <a:noFill/>
            <a:ln w="38100" cap="rnd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3" name="Text Box 21"/>
          <p:cNvSpPr txBox="1">
            <a:spLocks noChangeArrowheads="1"/>
          </p:cNvSpPr>
          <p:nvPr/>
        </p:nvSpPr>
        <p:spPr bwMode="gray">
          <a:xfrm>
            <a:off x="3028426" y="3977376"/>
            <a:ext cx="51750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Daily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Requesting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&amp;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Monthly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Forecasting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Modules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	</a:t>
            </a:r>
            <a:r>
              <a:rPr lang="tr-TR" altLang="tr-TR" sz="1200" b="1" kern="0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</a:t>
            </a:r>
            <a:r>
              <a:rPr lang="tr-TR" altLang="tr-TR" sz="1200" b="1" kern="0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               </a:t>
            </a:r>
            <a:r>
              <a:rPr lang="tr-TR" altLang="tr-TR" sz="1600" b="1" kern="0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tr-TR" altLang="tr-TR" sz="1600" dirty="0" smtClean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Accounting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Module</a:t>
            </a:r>
            <a:r>
              <a:rPr lang="tr-TR" altLang="tr-TR" sz="1200" b="1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          		           	                 </a:t>
            </a:r>
            <a:r>
              <a:rPr lang="tr-TR" altLang="tr-TR" sz="1600" b="1" kern="0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tr-TR" altLang="tr-TR" sz="1600" b="1" kern="0" dirty="0">
              <a:solidFill>
                <a:srgbClr val="92D050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en-US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Program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ming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Module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		                  	                  </a:t>
            </a:r>
            <a:r>
              <a:rPr lang="tr-TR" altLang="tr-TR" sz="1600" b="1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tr-TR" altLang="tr-TR" sz="1600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IFMIS Integration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for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Institution’s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Accounting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Systems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	</a:t>
            </a:r>
            <a:r>
              <a:rPr lang="tr-TR" altLang="tr-TR" sz="16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            </a:t>
            </a:r>
            <a:r>
              <a:rPr lang="tr-TR" altLang="tr-TR" sz="1600" b="1" dirty="0" smtClean="0">
                <a:solidFill>
                  <a:srgbClr val="C0C0C0"/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tr-TR" altLang="tr-TR" sz="1600" b="1" dirty="0">
              <a:solidFill>
                <a:srgbClr val="C0C0C0"/>
              </a:solidFill>
              <a:latin typeface="Calibri" panose="020F0502020204030204" pitchFamily="34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CBRT Internet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Banking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</a:t>
            </a:r>
            <a:r>
              <a:rPr lang="tr-TR" altLang="tr-TR" sz="1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System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Integration		</a:t>
            </a:r>
            <a:r>
              <a:rPr lang="tr-TR" altLang="tr-TR" sz="12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 </a:t>
            </a:r>
            <a:r>
              <a:rPr lang="tr-TR" altLang="tr-TR" sz="1200" b="1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               </a:t>
            </a:r>
            <a:r>
              <a:rPr lang="tr-TR" altLang="tr-TR" sz="1600" b="1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r>
              <a:rPr lang="tr-TR" altLang="tr-TR" sz="1200" b="1" dirty="0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	</a:t>
            </a:r>
            <a:endParaRPr lang="en-US" altLang="tr-TR" sz="1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gray">
          <a:xfrm>
            <a:off x="3009061" y="5282542"/>
            <a:ext cx="54911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Opening New Bank Accounts at CBRT and Ziraat Bank     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	</a:t>
            </a:r>
            <a:r>
              <a:rPr lang="tr-TR" altLang="tr-TR" sz="120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</a:t>
            </a:r>
            <a:r>
              <a:rPr lang="tr-TR" altLang="tr-TR" sz="120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               </a:t>
            </a:r>
            <a:r>
              <a:rPr lang="tr-TR" altLang="tr-TR" sz="2000" b="1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</a:t>
            </a:r>
            <a:endParaRPr lang="tr-TR" altLang="tr-TR" sz="2000" dirty="0" smtClean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Establishing the Linkages Between the Accounts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	</a:t>
            </a:r>
            <a:r>
              <a:rPr lang="tr-TR" altLang="tr-TR" sz="2000" b="1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 </a:t>
            </a:r>
            <a:r>
              <a:rPr lang="tr-TR" altLang="tr-TR" sz="2000" b="1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         </a:t>
            </a:r>
            <a:endParaRPr lang="tr-TR" altLang="tr-TR" sz="1200" dirty="0" smtClean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gray">
          <a:xfrm>
            <a:off x="2997107" y="6033482"/>
            <a:ext cx="51750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Preparing the Regulation for the Pilot Phase</a:t>
            </a:r>
            <a:r>
              <a:rPr lang="tr-TR" altLang="tr-TR" sz="1200" dirty="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	                 </a:t>
            </a:r>
            <a:r>
              <a:rPr lang="tr-TR" altLang="tr-T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  <a:sym typeface="Wingdings 2"/>
              </a:rPr>
              <a:t> </a:t>
            </a:r>
            <a:r>
              <a:rPr lang="tr-TR" altLang="tr-TR" sz="2000" b="1" dirty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 </a:t>
            </a:r>
            <a:endParaRPr lang="tr-TR" altLang="tr-TR" sz="2000" dirty="0" smtClean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  <a:p>
            <a:pPr marL="171450" indent="-171450" algn="l" eaLnBrk="0" hangingPunct="0">
              <a:buFont typeface="Wingdings" panose="05000000000000000000" pitchFamily="2" charset="2"/>
              <a:buChar char="q"/>
            </a:pPr>
            <a:r>
              <a:rPr lang="tr-TR" altLang="tr-TR" sz="120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Initiating the Pilot Phase</a:t>
            </a:r>
            <a:r>
              <a:rPr lang="tr-TR" altLang="tr-TR" sz="1200" dirty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	</a:t>
            </a:r>
            <a:r>
              <a:rPr lang="tr-TR" altLang="tr-TR" sz="120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</a:t>
            </a:r>
            <a:r>
              <a:rPr lang="tr-TR" altLang="tr-TR" sz="1200" smtClean="0">
                <a:solidFill>
                  <a:srgbClr val="000000"/>
                </a:solidFill>
                <a:latin typeface="Calibri" panose="020F0502020204030204" pitchFamily="34" charset="0"/>
                <a:ea typeface="STIXIntegralsUpD" pitchFamily="50" charset="2"/>
                <a:cs typeface="Arial" charset="0"/>
              </a:rPr>
              <a:t>                  		                  </a:t>
            </a:r>
            <a:r>
              <a:rPr lang="tr-TR" altLang="tr-TR" sz="2000" b="1" smtClean="0">
                <a:solidFill>
                  <a:srgbClr val="92D050">
                    <a:lumMod val="50000"/>
                  </a:srgbClr>
                </a:solidFill>
                <a:latin typeface="Calibri" panose="020F0502020204030204" pitchFamily="34" charset="0"/>
                <a:sym typeface="Wingdings 2"/>
              </a:rPr>
              <a:t> </a:t>
            </a:r>
            <a:endParaRPr lang="tr-TR" altLang="tr-TR" sz="1200" dirty="0" smtClean="0">
              <a:solidFill>
                <a:srgbClr val="000000"/>
              </a:solidFill>
              <a:latin typeface="Calibri" panose="020F0502020204030204" pitchFamily="34" charset="0"/>
              <a:ea typeface="STIXIntegralsUpD" pitchFamily="50" charset="2"/>
              <a:cs typeface="Arial" charset="0"/>
            </a:endParaRP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611560" y="251411"/>
            <a:ext cx="73914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sz="3600" kern="0" smtClean="0">
                <a:latin typeface="Calibri" panose="020F0502020204030204" pitchFamily="34" charset="0"/>
                <a:cs typeface="Calibri" panose="020F0502020204030204" pitchFamily="34" charset="0"/>
              </a:rPr>
              <a:t>Project Plan</a:t>
            </a:r>
            <a:endParaRPr lang="tr-TR" sz="3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/>
        </p:nvSpPr>
        <p:spPr bwMode="gray">
          <a:xfrm>
            <a:off x="611560" y="2183765"/>
            <a:ext cx="41275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Definition of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System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Definition of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Broad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Coverage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Authority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for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Determining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Coverage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(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President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)</a:t>
            </a:r>
            <a:endParaRPr lang="tr-T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Authority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on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Determining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Processes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(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Ministry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of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Treasury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Finance)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Remuneration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Expenses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for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Operation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of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System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Revenue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Sharing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with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SOEs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Municipalities</a:t>
            </a:r>
            <a:endParaRPr lang="en-US" sz="1100" kern="0" dirty="0"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3601" y="1768475"/>
            <a:ext cx="3065214" cy="438150"/>
            <a:chOff x="1074738" y="1778000"/>
            <a:chExt cx="3065214" cy="438150"/>
          </a:xfrm>
        </p:grpSpPr>
        <p:sp>
          <p:nvSpPr>
            <p:cNvPr id="48130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Text Box 45"/>
            <p:cNvSpPr txBox="1">
              <a:spLocks noChangeArrowheads="1"/>
            </p:cNvSpPr>
            <p:nvPr/>
          </p:nvSpPr>
          <p:spPr bwMode="gray">
            <a:xfrm>
              <a:off x="1470026" y="1803400"/>
              <a:ext cx="2379369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tr-TR" altLang="tr-TR" sz="1600" b="1" smtClean="0">
                  <a:latin typeface="Corbel" pitchFamily="34" charset="0"/>
                  <a:cs typeface="Arial" charset="0"/>
                </a:rPr>
                <a:t>Law on New TSA System</a:t>
              </a:r>
              <a:endParaRPr lang="en-US" altLang="tr-TR" sz="16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48134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8135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48136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8137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48138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8139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48170" name="Rectangle 42"/>
          <p:cNvSpPr>
            <a:spLocks noGrp="1" noChangeArrowheads="1"/>
          </p:cNvSpPr>
          <p:nvPr>
            <p:ph type="title"/>
          </p:nvPr>
        </p:nvSpPr>
        <p:spPr>
          <a:xfrm>
            <a:off x="380014" y="57496"/>
            <a:ext cx="7309048" cy="1143000"/>
          </a:xfrm>
        </p:spPr>
        <p:txBody>
          <a:bodyPr/>
          <a:lstStyle/>
          <a:p>
            <a:r>
              <a:rPr lang="tr-TR" altLang="tr-TR" sz="3600" smtClean="0">
                <a:latin typeface="Calibri" panose="020F0502020204030204" pitchFamily="34" charset="0"/>
              </a:rPr>
              <a:t>Legislative Background</a:t>
            </a:r>
            <a:endParaRPr lang="en-US" altLang="tr-TR" sz="3600" dirty="0" smtClean="0">
              <a:latin typeface="Calibri" panose="020F0502020204030204" pitchFamily="34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gray">
          <a:xfrm>
            <a:off x="5016500" y="2241253"/>
            <a:ext cx="373196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Determining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Institutions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Under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Coverage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tr-TR" sz="1100" kern="0" dirty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Transition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Processes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kern="0" dirty="0">
              <a:latin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016500" y="1739900"/>
            <a:ext cx="3385752" cy="438150"/>
            <a:chOff x="1074738" y="1778000"/>
            <a:chExt cx="3385752" cy="438150"/>
          </a:xfrm>
        </p:grpSpPr>
        <p:sp>
          <p:nvSpPr>
            <p:cNvPr id="25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gray">
            <a:xfrm>
              <a:off x="1414463" y="1843306"/>
              <a:ext cx="3046027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tr-TR" altLang="tr-TR" sz="1600" b="1" smtClean="0">
                  <a:latin typeface="Corbel" pitchFamily="34" charset="0"/>
                  <a:cs typeface="Arial" charset="0"/>
                </a:rPr>
                <a:t>Presidential Decree on Coverage</a:t>
              </a:r>
              <a:endParaRPr lang="en-US" altLang="tr-TR" sz="16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30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32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3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34" name="Group 33"/>
          <p:cNvGrpSpPr/>
          <p:nvPr/>
        </p:nvGrpSpPr>
        <p:grpSpPr>
          <a:xfrm>
            <a:off x="760530" y="4131973"/>
            <a:ext cx="3065214" cy="438150"/>
            <a:chOff x="1074738" y="1778000"/>
            <a:chExt cx="3065214" cy="438150"/>
          </a:xfrm>
        </p:grpSpPr>
        <p:sp>
          <p:nvSpPr>
            <p:cNvPr id="35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" name="Text Box 45"/>
            <p:cNvSpPr txBox="1">
              <a:spLocks noChangeArrowheads="1"/>
            </p:cNvSpPr>
            <p:nvPr/>
          </p:nvSpPr>
          <p:spPr bwMode="gray">
            <a:xfrm>
              <a:off x="1436976" y="1852381"/>
              <a:ext cx="2647047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tr-TR" altLang="tr-TR" sz="1600" b="1" smtClean="0">
                  <a:latin typeface="Corbel" pitchFamily="34" charset="0"/>
                  <a:cs typeface="Arial" charset="0"/>
                </a:rPr>
                <a:t>Decree on New  TSA System</a:t>
              </a:r>
              <a:endParaRPr lang="en-US" altLang="tr-TR" sz="16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37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8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39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0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41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2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4" name="Rectangle 3"/>
          <p:cNvSpPr/>
          <p:nvPr/>
        </p:nvSpPr>
        <p:spPr>
          <a:xfrm>
            <a:off x="641201" y="4623805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Definitions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Cash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Requesting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, Daily &amp;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Monthly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Programming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Processes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Payment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and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Collection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Processes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Bank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Account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Structures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Accounting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Responsibilities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Remuneration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of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the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New TSA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Account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Revenue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Sharing</a:t>
            </a:r>
            <a:r>
              <a:rPr lang="tr-TR" sz="1100" kern="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Mechanism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dirty="0" err="1" smtClean="0">
                <a:latin typeface="Calibri" panose="020F0502020204030204" pitchFamily="34" charset="0"/>
                <a:cs typeface="Arial" pitchFamily="34" charset="0"/>
              </a:rPr>
              <a:t>Other</a:t>
            </a:r>
            <a:endParaRPr lang="tr-TR" sz="1100" kern="0" dirty="0"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275718" y="4185948"/>
            <a:ext cx="3065214" cy="438150"/>
            <a:chOff x="1074738" y="1778000"/>
            <a:chExt cx="3065214" cy="438150"/>
          </a:xfrm>
        </p:grpSpPr>
        <p:sp>
          <p:nvSpPr>
            <p:cNvPr id="44" name="AutoShape 2"/>
            <p:cNvSpPr>
              <a:spLocks noChangeArrowheads="1"/>
            </p:cNvSpPr>
            <p:nvPr/>
          </p:nvSpPr>
          <p:spPr bwMode="gray">
            <a:xfrm>
              <a:off x="1112838" y="1806575"/>
              <a:ext cx="3027114" cy="37465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100000">
                  <a:schemeClr val="accent1">
                    <a:alpha val="50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gray">
            <a:xfrm>
              <a:off x="1470026" y="1803400"/>
              <a:ext cx="1940147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F4D71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tr-TR" altLang="tr-TR" sz="1600" b="1" smtClean="0">
                  <a:latin typeface="Corbel" pitchFamily="34" charset="0"/>
                  <a:cs typeface="Arial" charset="0"/>
                </a:rPr>
                <a:t>Accounting Decrees</a:t>
              </a:r>
              <a:endParaRPr lang="en-US" altLang="tr-TR" sz="1600" b="1" dirty="0">
                <a:latin typeface="Corbel" pitchFamily="34" charset="0"/>
                <a:cs typeface="Arial" charset="0"/>
              </a:endParaRPr>
            </a:p>
          </p:txBody>
        </p:sp>
        <p:sp>
          <p:nvSpPr>
            <p:cNvPr id="46" name="AutoShape 6"/>
            <p:cNvSpPr>
              <a:spLocks noChangeArrowheads="1"/>
            </p:cNvSpPr>
            <p:nvPr/>
          </p:nvSpPr>
          <p:spPr bwMode="gray">
            <a:xfrm>
              <a:off x="1074738" y="1778000"/>
              <a:ext cx="3065214" cy="438150"/>
            </a:xfrm>
            <a:prstGeom prst="roundRect">
              <a:avLst>
                <a:gd name="adj" fmla="val 50000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8" name="Group 7"/>
            <p:cNvGrpSpPr>
              <a:grpSpLocks/>
            </p:cNvGrpSpPr>
            <p:nvPr/>
          </p:nvGrpSpPr>
          <p:grpSpPr bwMode="auto">
            <a:xfrm>
              <a:off x="1176338" y="1905000"/>
              <a:ext cx="238125" cy="238125"/>
              <a:chOff x="1816" y="1900"/>
              <a:chExt cx="160" cy="160"/>
            </a:xfrm>
          </p:grpSpPr>
          <p:pic>
            <p:nvPicPr>
              <p:cNvPr id="49" name="Picture 8" descr="shadow_1_m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816" y="1900"/>
                <a:ext cx="160" cy="1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0" name="Group 9"/>
              <p:cNvGrpSpPr>
                <a:grpSpLocks/>
              </p:cNvGrpSpPr>
              <p:nvPr/>
            </p:nvGrpSpPr>
            <p:grpSpPr bwMode="auto">
              <a:xfrm>
                <a:off x="1835" y="1903"/>
                <a:ext cx="126" cy="126"/>
                <a:chOff x="1824" y="1902"/>
                <a:chExt cx="144" cy="144"/>
              </a:xfrm>
            </p:grpSpPr>
            <p:sp>
              <p:nvSpPr>
                <p:cNvPr id="51" name="Oval 10"/>
                <p:cNvSpPr>
                  <a:spLocks noChangeArrowheads="1"/>
                </p:cNvSpPr>
                <p:nvPr/>
              </p:nvSpPr>
              <p:spPr bwMode="gray">
                <a:xfrm>
                  <a:off x="1824" y="1902"/>
                  <a:ext cx="144" cy="1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accent1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 w="6350" algn="ctr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52" name="Oval 11"/>
                <p:cNvSpPr>
                  <a:spLocks noChangeArrowheads="1"/>
                </p:cNvSpPr>
                <p:nvPr/>
              </p:nvSpPr>
              <p:spPr bwMode="gray">
                <a:xfrm>
                  <a:off x="1843" y="1922"/>
                  <a:ext cx="106" cy="10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25400" dir="5400000" algn="ctr" rotWithShape="0">
                          <a:srgbClr val="333333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53" name="Rectangle 52"/>
          <p:cNvSpPr>
            <a:spLocks noChangeArrowheads="1"/>
          </p:cNvSpPr>
          <p:nvPr/>
        </p:nvSpPr>
        <p:spPr bwMode="gray">
          <a:xfrm>
            <a:off x="5118100" y="4653961"/>
            <a:ext cx="41275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smtClean="0">
                <a:latin typeface="Calibri" panose="020F0502020204030204" pitchFamily="34" charset="0"/>
                <a:cs typeface="Arial" pitchFamily="34" charset="0"/>
              </a:rPr>
              <a:t>Definition of the Accounts and Account Codes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r-TR" sz="1100" kern="0" smtClean="0">
                <a:latin typeface="Calibri" panose="020F0502020204030204" pitchFamily="34" charset="0"/>
                <a:cs typeface="Arial" pitchFamily="34" charset="0"/>
              </a:rPr>
              <a:t>Accounting Processes</a:t>
            </a:r>
            <a:endParaRPr lang="tr-TR" sz="1100" kern="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1100" kern="0" dirty="0">
              <a:latin typeface="+mn-lt"/>
            </a:endParaRPr>
          </a:p>
        </p:txBody>
      </p:sp>
      <p:grpSp>
        <p:nvGrpSpPr>
          <p:cNvPr id="64" name="Group 9"/>
          <p:cNvGrpSpPr>
            <a:grpSpLocks/>
          </p:cNvGrpSpPr>
          <p:nvPr/>
        </p:nvGrpSpPr>
        <p:grpSpPr bwMode="auto">
          <a:xfrm>
            <a:off x="1392138" y="1203325"/>
            <a:ext cx="1853046" cy="466725"/>
            <a:chOff x="3623" y="1413"/>
            <a:chExt cx="1321" cy="294"/>
          </a:xfrm>
        </p:grpSpPr>
        <p:sp>
          <p:nvSpPr>
            <p:cNvPr id="65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8" name="Text Box 18"/>
          <p:cNvSpPr txBox="1">
            <a:spLocks noChangeArrowheads="1"/>
          </p:cNvSpPr>
          <p:nvPr/>
        </p:nvSpPr>
        <p:spPr bwMode="white">
          <a:xfrm>
            <a:off x="1222184" y="1221581"/>
            <a:ext cx="223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b="1" i="0" smtClean="0">
                <a:solidFill>
                  <a:srgbClr val="F8F8F8"/>
                </a:solidFill>
                <a:cs typeface="Arial" charset="0"/>
              </a:rPr>
              <a:t>March 2018</a:t>
            </a:r>
            <a:endParaRPr lang="en-US" altLang="en-US" b="1" i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white">
          <a:xfrm>
            <a:off x="5517606" y="1213757"/>
            <a:ext cx="22383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sz="2200" b="1" i="0" smtClean="0">
                <a:solidFill>
                  <a:srgbClr val="F8F8F8"/>
                </a:solidFill>
                <a:cs typeface="Arial" charset="0"/>
              </a:rPr>
              <a:t>March 2018</a:t>
            </a:r>
            <a:endParaRPr lang="en-US" altLang="en-US" sz="2200" b="1" i="0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72" name="Group 9"/>
          <p:cNvGrpSpPr>
            <a:grpSpLocks/>
          </p:cNvGrpSpPr>
          <p:nvPr/>
        </p:nvGrpSpPr>
        <p:grpSpPr bwMode="auto">
          <a:xfrm>
            <a:off x="5710271" y="1170214"/>
            <a:ext cx="1853046" cy="466725"/>
            <a:chOff x="3623" y="1413"/>
            <a:chExt cx="1321" cy="294"/>
          </a:xfrm>
        </p:grpSpPr>
        <p:sp>
          <p:nvSpPr>
            <p:cNvPr id="73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6" name="Text Box 18"/>
          <p:cNvSpPr txBox="1">
            <a:spLocks noChangeArrowheads="1"/>
          </p:cNvSpPr>
          <p:nvPr/>
        </p:nvSpPr>
        <p:spPr bwMode="white">
          <a:xfrm>
            <a:off x="5556544" y="1217323"/>
            <a:ext cx="223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b="1" dirty="0" err="1">
                <a:solidFill>
                  <a:srgbClr val="F8F8F8"/>
                </a:solidFill>
                <a:cs typeface="Arial" charset="0"/>
              </a:rPr>
              <a:t>A</a:t>
            </a:r>
            <a:r>
              <a:rPr lang="tr-TR" altLang="en-US" b="1" i="0" dirty="0" err="1" smtClean="0">
                <a:solidFill>
                  <a:srgbClr val="F8F8F8"/>
                </a:solidFill>
                <a:cs typeface="Arial" charset="0"/>
              </a:rPr>
              <a:t>ugust</a:t>
            </a:r>
            <a:r>
              <a:rPr lang="tr-TR" altLang="en-US" b="1" i="0" dirty="0" smtClean="0">
                <a:solidFill>
                  <a:srgbClr val="F8F8F8"/>
                </a:solidFill>
                <a:cs typeface="Arial" charset="0"/>
              </a:rPr>
              <a:t> 2018</a:t>
            </a:r>
            <a:endParaRPr lang="en-US" altLang="en-US" b="1" i="0" dirty="0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77" name="Text Box 18"/>
          <p:cNvSpPr txBox="1">
            <a:spLocks noChangeArrowheads="1"/>
          </p:cNvSpPr>
          <p:nvPr/>
        </p:nvSpPr>
        <p:spPr bwMode="white">
          <a:xfrm>
            <a:off x="1260707" y="3559613"/>
            <a:ext cx="22383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en-US" sz="2200" b="1">
                <a:solidFill>
                  <a:srgbClr val="F8F8F8"/>
                </a:solidFill>
                <a:cs typeface="Arial" charset="0"/>
              </a:rPr>
              <a:t>A</a:t>
            </a:r>
            <a:r>
              <a:rPr lang="tr-TR" altLang="en-US" sz="2200" b="1" i="0" smtClean="0">
                <a:solidFill>
                  <a:srgbClr val="F8F8F8"/>
                </a:solidFill>
                <a:cs typeface="Arial" charset="0"/>
              </a:rPr>
              <a:t>ugust 2018</a:t>
            </a:r>
            <a:endParaRPr lang="en-US" altLang="en-US" sz="2200" b="1" i="0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78" name="Group 9"/>
          <p:cNvGrpSpPr>
            <a:grpSpLocks/>
          </p:cNvGrpSpPr>
          <p:nvPr/>
        </p:nvGrpSpPr>
        <p:grpSpPr bwMode="auto">
          <a:xfrm>
            <a:off x="1335212" y="3595742"/>
            <a:ext cx="1853046" cy="466725"/>
            <a:chOff x="3623" y="1413"/>
            <a:chExt cx="1321" cy="294"/>
          </a:xfrm>
        </p:grpSpPr>
        <p:sp>
          <p:nvSpPr>
            <p:cNvPr id="79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392138" y="3642851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en-US" b="1">
                <a:solidFill>
                  <a:srgbClr val="F8F8F8"/>
                </a:solidFill>
                <a:cs typeface="Arial" charset="0"/>
              </a:rPr>
              <a:t>August 2018</a:t>
            </a:r>
            <a:endParaRPr lang="en-US" altLang="en-US" b="1">
              <a:solidFill>
                <a:srgbClr val="F8F8F8"/>
              </a:solidFill>
              <a:cs typeface="Arial" charset="0"/>
            </a:endParaRPr>
          </a:p>
        </p:txBody>
      </p:sp>
      <p:grpSp>
        <p:nvGrpSpPr>
          <p:cNvPr id="82" name="Group 9"/>
          <p:cNvGrpSpPr>
            <a:grpSpLocks/>
          </p:cNvGrpSpPr>
          <p:nvPr/>
        </p:nvGrpSpPr>
        <p:grpSpPr bwMode="auto">
          <a:xfrm>
            <a:off x="5820803" y="3656983"/>
            <a:ext cx="1853046" cy="466725"/>
            <a:chOff x="3623" y="1413"/>
            <a:chExt cx="1321" cy="294"/>
          </a:xfrm>
        </p:grpSpPr>
        <p:sp>
          <p:nvSpPr>
            <p:cNvPr id="83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68D00">
                    <a:gamma/>
                    <a:shade val="89020"/>
                    <a:invGamma/>
                  </a:srgbClr>
                </a:gs>
                <a:gs pos="50000">
                  <a:srgbClr val="F68D00"/>
                </a:gs>
                <a:gs pos="100000">
                  <a:srgbClr val="F68D00">
                    <a:gamma/>
                    <a:shade val="89020"/>
                    <a:invGamma/>
                  </a:srgbClr>
                </a:gs>
              </a:gsLst>
              <a:lin ang="0" scaled="1"/>
            </a:gradFill>
            <a:ln w="12700">
              <a:solidFill>
                <a:srgbClr val="F68D0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5979462" y="3733855"/>
            <a:ext cx="1749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en-US" b="1" smtClean="0">
                <a:solidFill>
                  <a:srgbClr val="F8F8F8"/>
                </a:solidFill>
                <a:cs typeface="Arial" charset="0"/>
              </a:rPr>
              <a:t>February </a:t>
            </a:r>
            <a:r>
              <a:rPr lang="tr-TR" altLang="en-US" b="1">
                <a:solidFill>
                  <a:srgbClr val="F8F8F8"/>
                </a:solidFill>
                <a:cs typeface="Arial" charset="0"/>
              </a:rPr>
              <a:t>2018</a:t>
            </a:r>
            <a:endParaRPr lang="en-US" altLang="en-US" b="1">
              <a:solidFill>
                <a:srgbClr val="F8F8F8"/>
              </a:solidFill>
              <a:cs typeface="Arial" charset="0"/>
            </a:endParaRPr>
          </a:p>
        </p:txBody>
      </p:sp>
      <p:sp>
        <p:nvSpPr>
          <p:cNvPr id="69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178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AD822-BF66-4873-8B25-23CD94618225}" type="slidenum">
              <a:rPr lang="en-US" altLang="tr-TR" smtClean="0"/>
              <a:pPr/>
              <a:t>6</a:t>
            </a:fld>
            <a:endParaRPr lang="en-US" altLang="tr-TR" dirty="0"/>
          </a:p>
        </p:txBody>
      </p:sp>
      <p:grpSp>
        <p:nvGrpSpPr>
          <p:cNvPr id="81" name="Group 80"/>
          <p:cNvGrpSpPr/>
          <p:nvPr/>
        </p:nvGrpSpPr>
        <p:grpSpPr>
          <a:xfrm>
            <a:off x="533400" y="1268760"/>
            <a:ext cx="8044962" cy="4827240"/>
            <a:chOff x="533400" y="1766888"/>
            <a:chExt cx="8044962" cy="4329112"/>
          </a:xfrm>
        </p:grpSpPr>
        <p:sp>
          <p:nvSpPr>
            <p:cNvPr id="82" name="AutoShape 3"/>
            <p:cNvSpPr>
              <a:spLocks noChangeArrowheads="1"/>
            </p:cNvSpPr>
            <p:nvPr/>
          </p:nvSpPr>
          <p:spPr bwMode="gray">
            <a:xfrm>
              <a:off x="4589655" y="4222453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AutoShape 4"/>
            <p:cNvSpPr>
              <a:spLocks noChangeArrowheads="1"/>
            </p:cNvSpPr>
            <p:nvPr/>
          </p:nvSpPr>
          <p:spPr bwMode="gray">
            <a:xfrm>
              <a:off x="4615962" y="5200650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4" name="Group 5"/>
            <p:cNvGrpSpPr>
              <a:grpSpLocks/>
            </p:cNvGrpSpPr>
            <p:nvPr/>
          </p:nvGrpSpPr>
          <p:grpSpPr bwMode="auto">
            <a:xfrm>
              <a:off x="533400" y="1766888"/>
              <a:ext cx="3810000" cy="466725"/>
              <a:chOff x="406" y="980"/>
              <a:chExt cx="2330" cy="294"/>
            </a:xfrm>
          </p:grpSpPr>
          <p:sp>
            <p:nvSpPr>
              <p:cNvPr id="104" name="AutoShape 6"/>
              <p:cNvSpPr>
                <a:spLocks noChangeArrowheads="1"/>
              </p:cNvSpPr>
              <p:nvPr/>
            </p:nvSpPr>
            <p:spPr bwMode="gray">
              <a:xfrm>
                <a:off x="406" y="980"/>
                <a:ext cx="2330" cy="29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1B97C3">
                      <a:gamma/>
                      <a:tint val="54118"/>
                      <a:invGamma/>
                    </a:srgbClr>
                  </a:gs>
                  <a:gs pos="100000">
                    <a:srgbClr val="1B97C3"/>
                  </a:gs>
                </a:gsLst>
                <a:lin ang="0" scaled="1"/>
              </a:gradFill>
              <a:ln w="12700">
                <a:solidFill>
                  <a:srgbClr val="1DA5D5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292929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AutoShape 7"/>
              <p:cNvSpPr>
                <a:spLocks noChangeArrowheads="1"/>
              </p:cNvSpPr>
              <p:nvPr/>
            </p:nvSpPr>
            <p:spPr bwMode="gray">
              <a:xfrm flipH="1">
                <a:off x="2620" y="1005"/>
                <a:ext cx="104" cy="246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AutoShape 8"/>
              <p:cNvSpPr>
                <a:spLocks noChangeArrowheads="1"/>
              </p:cNvSpPr>
              <p:nvPr/>
            </p:nvSpPr>
            <p:spPr bwMode="gray">
              <a:xfrm>
                <a:off x="420" y="1006"/>
                <a:ext cx="104" cy="242"/>
              </a:xfrm>
              <a:prstGeom prst="moon">
                <a:avLst>
                  <a:gd name="adj" fmla="val 22032"/>
                </a:avLst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  <a:alpha val="0"/>
                    </a:srgbClr>
                  </a:gs>
                  <a:gs pos="50000">
                    <a:srgbClr val="FFFFFF">
                      <a:alpha val="84000"/>
                    </a:srgbClr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5" name="Text Box 18"/>
            <p:cNvSpPr txBox="1">
              <a:spLocks noChangeArrowheads="1"/>
            </p:cNvSpPr>
            <p:nvPr/>
          </p:nvSpPr>
          <p:spPr bwMode="gray">
            <a:xfrm>
              <a:off x="800100" y="1766888"/>
              <a:ext cx="3051175" cy="51911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Public Sector</a:t>
              </a:r>
              <a:endParaRPr kumimoji="0" lang="en-US" alt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86" name="AutoShape 10"/>
            <p:cNvSpPr>
              <a:spLocks noChangeArrowheads="1"/>
            </p:cNvSpPr>
            <p:nvPr/>
          </p:nvSpPr>
          <p:spPr bwMode="gray">
            <a:xfrm rot="5400000">
              <a:off x="4411162" y="5403850"/>
              <a:ext cx="488950" cy="488950"/>
            </a:xfrm>
            <a:prstGeom prst="diamond">
              <a:avLst/>
            </a:prstGeom>
            <a:solidFill>
              <a:srgbClr val="4D73C7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AutoShape 11"/>
            <p:cNvSpPr>
              <a:spLocks noChangeArrowheads="1"/>
            </p:cNvSpPr>
            <p:nvPr/>
          </p:nvSpPr>
          <p:spPr bwMode="ltGray">
            <a:xfrm rot="5400000">
              <a:off x="4366788" y="4410075"/>
              <a:ext cx="488950" cy="488950"/>
            </a:xfrm>
            <a:prstGeom prst="diamond">
              <a:avLst/>
            </a:prstGeom>
            <a:solidFill>
              <a:srgbClr val="87AF3F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AutoShape 12"/>
            <p:cNvSpPr>
              <a:spLocks noChangeArrowheads="1"/>
            </p:cNvSpPr>
            <p:nvPr/>
          </p:nvSpPr>
          <p:spPr bwMode="gray">
            <a:xfrm>
              <a:off x="4531350" y="2158003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AutoShape 13"/>
            <p:cNvSpPr>
              <a:spLocks noChangeArrowheads="1"/>
            </p:cNvSpPr>
            <p:nvPr/>
          </p:nvSpPr>
          <p:spPr bwMode="gray">
            <a:xfrm>
              <a:off x="4578350" y="3201626"/>
              <a:ext cx="3962400" cy="89535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8039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AutoShape 14"/>
            <p:cNvSpPr>
              <a:spLocks noChangeArrowheads="1"/>
            </p:cNvSpPr>
            <p:nvPr/>
          </p:nvSpPr>
          <p:spPr bwMode="gray">
            <a:xfrm rot="5400000">
              <a:off x="4358640" y="3390825"/>
              <a:ext cx="488950" cy="488950"/>
            </a:xfrm>
            <a:prstGeom prst="diamond">
              <a:avLst/>
            </a:prstGeom>
            <a:solidFill>
              <a:srgbClr val="F68D00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AutoShape 15"/>
            <p:cNvSpPr>
              <a:spLocks noChangeArrowheads="1"/>
            </p:cNvSpPr>
            <p:nvPr/>
          </p:nvSpPr>
          <p:spPr bwMode="ltGray">
            <a:xfrm rot="5400000">
              <a:off x="4282814" y="2361203"/>
              <a:ext cx="488950" cy="488950"/>
            </a:xfrm>
            <a:prstGeom prst="diamond">
              <a:avLst/>
            </a:prstGeom>
            <a:solidFill>
              <a:srgbClr val="57ABC5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4953000" y="5268221"/>
              <a:ext cx="3352800" cy="760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 </a:t>
              </a:r>
              <a:r>
                <a:rPr kumimoji="0" lang="tr-T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Unemployment Insurance Fund</a:t>
              </a:r>
              <a:endParaRPr kumimoji="0" lang="en-US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 </a:t>
              </a:r>
              <a:r>
                <a:rPr kumimoji="0" lang="tr-T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Public Banks</a:t>
              </a: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tr-TR" altLang="en-US" sz="1400" b="1" kern="0" smtClean="0">
                  <a:solidFill>
                    <a:srgbClr val="080808"/>
                  </a:solidFill>
                  <a:cs typeface="Arial" charset="0"/>
                </a:rPr>
                <a:t>Turkey Wealth Fund</a:t>
              </a:r>
              <a:endParaRPr kumimoji="0" lang="en-US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93" name="Text Box 9"/>
            <p:cNvSpPr txBox="1">
              <a:spLocks noChangeArrowheads="1"/>
            </p:cNvSpPr>
            <p:nvPr/>
          </p:nvSpPr>
          <p:spPr bwMode="gray">
            <a:xfrm>
              <a:off x="4771764" y="3206158"/>
              <a:ext cx="3598181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tr-TR" sz="1400" b="1">
                  <a:latin typeface="Calibri" panose="020F0502020204030204" pitchFamily="34" charset="0"/>
                  <a:cs typeface="Calibri" panose="020F0502020204030204" pitchFamily="34" charset="0"/>
                </a:rPr>
                <a:t>Special Accounts+ Special Budget Institutions +Regulatory Bodies+ Social Security Institutions + Extrabudgetary Funds </a:t>
              </a:r>
              <a:r>
                <a:rPr lang="tr-TR" sz="1400" b="1" smtClean="0"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r>
                <a:rPr lang="tr-TR" sz="1400" b="1">
                  <a:latin typeface="Calibri" panose="020F0502020204030204" pitchFamily="34" charset="0"/>
                  <a:cs typeface="Calibri" panose="020F0502020204030204" pitchFamily="34" charset="0"/>
                </a:rPr>
                <a:t>Revolving  Funds</a:t>
              </a:r>
              <a:endParaRPr lang="en-US" altLang="tr-TR" sz="1400" b="1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4" name="Text Box 18"/>
            <p:cNvSpPr txBox="1">
              <a:spLocks noChangeArrowheads="1"/>
            </p:cNvSpPr>
            <p:nvPr/>
          </p:nvSpPr>
          <p:spPr bwMode="gray">
            <a:xfrm>
              <a:off x="4823020" y="4255221"/>
              <a:ext cx="3352800" cy="907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 </a:t>
              </a:r>
              <a:r>
                <a:rPr kumimoji="0" lang="tr-TR" alt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Municipalities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 </a:t>
              </a:r>
              <a:r>
                <a:rPr kumimoji="0" lang="tr-TR" alt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SOEs</a:t>
              </a:r>
              <a:endParaRPr kumimoji="0" lang="tr-T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tr-TR" altLang="en-US" sz="1200" b="1" kern="0" dirty="0" smtClean="0">
                  <a:solidFill>
                    <a:srgbClr val="080808"/>
                  </a:solidFill>
                  <a:cs typeface="Arial" charset="0"/>
                </a:rPr>
                <a:t> SDIF</a:t>
              </a:r>
            </a:p>
            <a:p>
              <a:pPr marL="0" marR="0" lvl="0" indent="0" algn="l" defTabSz="914400" eaLnBrk="1" fontAlgn="auto" latinLnBrk="0" hangingPunct="1">
                <a:lnSpc>
                  <a:spcPct val="7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tr-T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 </a:t>
              </a:r>
              <a:r>
                <a:rPr kumimoji="0" lang="tr-TR" alt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cs typeface="Arial" charset="0"/>
                </a:rPr>
                <a:t>Other</a:t>
              </a:r>
              <a:endPara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95" name="Text Box 9"/>
            <p:cNvSpPr txBox="1">
              <a:spLocks noChangeArrowheads="1"/>
            </p:cNvSpPr>
            <p:nvPr/>
          </p:nvSpPr>
          <p:spPr bwMode="gray">
            <a:xfrm>
              <a:off x="4845116" y="2427302"/>
              <a:ext cx="3505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8080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General Budget Institutions</a:t>
              </a:r>
              <a:endParaRPr kumimoji="0" lang="en-US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6" name="Oval 20"/>
            <p:cNvSpPr>
              <a:spLocks noChangeArrowheads="1"/>
            </p:cNvSpPr>
            <p:nvPr/>
          </p:nvSpPr>
          <p:spPr bwMode="gray">
            <a:xfrm>
              <a:off x="533400" y="2454275"/>
              <a:ext cx="3625850" cy="3625850"/>
            </a:xfrm>
            <a:prstGeom prst="ellipse">
              <a:avLst/>
            </a:prstGeom>
            <a:solidFill>
              <a:srgbClr val="4D73C7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Oval 21"/>
            <p:cNvSpPr>
              <a:spLocks noChangeArrowheads="1"/>
            </p:cNvSpPr>
            <p:nvPr/>
          </p:nvSpPr>
          <p:spPr bwMode="ltGray">
            <a:xfrm>
              <a:off x="882650" y="2913770"/>
              <a:ext cx="3041278" cy="3174294"/>
            </a:xfrm>
            <a:prstGeom prst="ellipse">
              <a:avLst/>
            </a:prstGeom>
            <a:solidFill>
              <a:srgbClr val="87AF3F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Oval 22"/>
            <p:cNvSpPr>
              <a:spLocks noChangeArrowheads="1"/>
            </p:cNvSpPr>
            <p:nvPr/>
          </p:nvSpPr>
          <p:spPr bwMode="gray">
            <a:xfrm>
              <a:off x="1115616" y="3498545"/>
              <a:ext cx="2592288" cy="2591105"/>
            </a:xfrm>
            <a:prstGeom prst="ellipse">
              <a:avLst/>
            </a:prstGeom>
            <a:solidFill>
              <a:srgbClr val="F68D00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Oval 23"/>
            <p:cNvSpPr>
              <a:spLocks noChangeArrowheads="1"/>
            </p:cNvSpPr>
            <p:nvPr/>
          </p:nvSpPr>
          <p:spPr bwMode="ltGray">
            <a:xfrm>
              <a:off x="1628775" y="4643438"/>
              <a:ext cx="1484313" cy="1452562"/>
            </a:xfrm>
            <a:prstGeom prst="ellipse">
              <a:avLst/>
            </a:prstGeom>
            <a:solidFill>
              <a:srgbClr val="57ABC5"/>
            </a:solidFill>
            <a:ln w="19050">
              <a:solidFill>
                <a:srgbClr val="F8F8F8"/>
              </a:solidFill>
              <a:round/>
              <a:headEnd/>
              <a:tailEnd/>
            </a:ln>
            <a:effectLst>
              <a:outerShdw dist="91581" dir="3378596" algn="ctr" rotWithShape="0">
                <a:srgbClr val="080808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Text Box 18"/>
            <p:cNvSpPr txBox="1">
              <a:spLocks noChangeArrowheads="1"/>
            </p:cNvSpPr>
            <p:nvPr/>
          </p:nvSpPr>
          <p:spPr bwMode="black">
            <a:xfrm>
              <a:off x="1514802" y="4954220"/>
              <a:ext cx="1793875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Coverage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of</a:t>
              </a:r>
              <a:r>
                <a:rPr kumimoji="0" lang="tr-TR" altLang="en-US" sz="1600" b="1" i="0" u="none" strike="noStrike" kern="0" cap="none" spc="0" normalizeH="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the Old TSA System </a:t>
              </a:r>
              <a:endParaRPr kumimoji="0" lang="en-US" alt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1" name="Text Box 18"/>
            <p:cNvSpPr txBox="1">
              <a:spLocks noChangeArrowheads="1"/>
            </p:cNvSpPr>
            <p:nvPr/>
          </p:nvSpPr>
          <p:spPr bwMode="white">
            <a:xfrm>
              <a:off x="1429543" y="3929432"/>
              <a:ext cx="1882775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Coverage Determined by Presidential</a:t>
              </a:r>
              <a:r>
                <a:rPr kumimoji="0" lang="tr-TR" altLang="en-US" sz="1400" b="1" i="0" u="none" strike="noStrike" kern="0" cap="none" spc="0" normalizeH="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Decree</a:t>
              </a:r>
              <a:endParaRPr kumimoji="0" lang="en-US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2" name="Text Box 18"/>
            <p:cNvSpPr txBox="1">
              <a:spLocks noChangeArrowheads="1"/>
            </p:cNvSpPr>
            <p:nvPr/>
          </p:nvSpPr>
          <p:spPr bwMode="black">
            <a:xfrm>
              <a:off x="1384299" y="3029506"/>
              <a:ext cx="188277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Broad Coverage by Law</a:t>
              </a:r>
              <a:endParaRPr kumimoji="0" lang="en-US" alt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3" name="Text Box 18"/>
            <p:cNvSpPr txBox="1">
              <a:spLocks noChangeArrowheads="1"/>
            </p:cNvSpPr>
            <p:nvPr/>
          </p:nvSpPr>
          <p:spPr bwMode="white">
            <a:xfrm>
              <a:off x="1344884" y="2464799"/>
              <a:ext cx="1882775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altLang="en-US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Outside</a:t>
              </a:r>
              <a:r>
                <a:rPr kumimoji="0" lang="tr-TR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of </a:t>
              </a:r>
              <a:r>
                <a:rPr kumimoji="0" lang="tr-TR" altLang="en-US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the</a:t>
              </a:r>
              <a:r>
                <a:rPr kumimoji="0" lang="tr-TR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</a:t>
              </a:r>
              <a:r>
                <a:rPr kumimoji="0" lang="tr-TR" altLang="en-US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Coverage</a:t>
              </a:r>
              <a:endPara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107" name="Rectangle 42"/>
          <p:cNvSpPr txBox="1">
            <a:spLocks noChangeArrowheads="1"/>
          </p:cNvSpPr>
          <p:nvPr/>
        </p:nvSpPr>
        <p:spPr>
          <a:xfrm>
            <a:off x="723132" y="332656"/>
            <a:ext cx="730904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altLang="tr-TR" sz="3600" kern="0" smtClean="0">
                <a:latin typeface="Calibri" panose="020F0502020204030204" pitchFamily="34" charset="0"/>
              </a:rPr>
              <a:t>Coverage </a:t>
            </a:r>
            <a:endParaRPr lang="en-US" altLang="tr-TR" sz="3600" kern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46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gray">
          <a:xfrm>
            <a:off x="5622925" y="3590925"/>
            <a:ext cx="2362200" cy="2502371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gray">
          <a:xfrm>
            <a:off x="3263900" y="3590924"/>
            <a:ext cx="2354263" cy="17102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gray">
          <a:xfrm>
            <a:off x="908050" y="3590925"/>
            <a:ext cx="2355850" cy="833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1192213" y="1816100"/>
            <a:ext cx="6643687" cy="1074738"/>
          </a:xfrm>
          <a:prstGeom prst="roundRect">
            <a:avLst>
              <a:gd name="adj" fmla="val 50000"/>
            </a:avLst>
          </a:prstGeom>
          <a:noFill/>
          <a:ln w="1905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Line 23"/>
          <p:cNvSpPr>
            <a:spLocks noChangeShapeType="1"/>
          </p:cNvSpPr>
          <p:nvPr/>
        </p:nvSpPr>
        <p:spPr bwMode="auto">
          <a:xfrm flipV="1">
            <a:off x="904875" y="3486150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24"/>
          <p:cNvSpPr>
            <a:spLocks noChangeShapeType="1"/>
          </p:cNvSpPr>
          <p:nvPr/>
        </p:nvSpPr>
        <p:spPr bwMode="auto">
          <a:xfrm flipV="1">
            <a:off x="3263900" y="3505200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25"/>
          <p:cNvSpPr>
            <a:spLocks noChangeShapeType="1"/>
          </p:cNvSpPr>
          <p:nvPr/>
        </p:nvSpPr>
        <p:spPr bwMode="auto">
          <a:xfrm flipV="1">
            <a:off x="5619750" y="3495675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26"/>
          <p:cNvSpPr>
            <a:spLocks noChangeShapeType="1"/>
          </p:cNvSpPr>
          <p:nvPr/>
        </p:nvSpPr>
        <p:spPr bwMode="auto">
          <a:xfrm flipV="1">
            <a:off x="7985125" y="3552825"/>
            <a:ext cx="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Rectangle 33"/>
          <p:cNvSpPr>
            <a:spLocks noChangeArrowheads="1"/>
          </p:cNvSpPr>
          <p:nvPr/>
        </p:nvSpPr>
        <p:spPr bwMode="auto">
          <a:xfrm>
            <a:off x="1254806" y="2019300"/>
            <a:ext cx="5943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tr-TR" altLang="en-US" b="1" dirty="0" smtClean="0">
                <a:latin typeface="Corbel" pitchFamily="34" charset="0"/>
                <a:cs typeface="Arial" charset="0"/>
              </a:rPr>
              <a:t>A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gradual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expansionary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process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is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planned</a:t>
            </a:r>
            <a:endParaRPr lang="tr-TR" altLang="en-US" b="1" dirty="0" smtClean="0">
              <a:latin typeface="Corbel" pitchFamily="34" charset="0"/>
              <a:cs typeface="Arial" charset="0"/>
            </a:endParaRPr>
          </a:p>
          <a:p>
            <a:pPr marL="285750" indent="-285750" algn="l" eaLnBrk="1" hangingPunct="1">
              <a:buFont typeface="Arial" panose="020B0604020202020204" pitchFamily="34" charset="0"/>
              <a:buChar char="•"/>
            </a:pPr>
            <a:r>
              <a:rPr lang="tr-TR" altLang="en-US" b="1" dirty="0" err="1">
                <a:latin typeface="Corbel" pitchFamily="34" charset="0"/>
                <a:cs typeface="Arial" charset="0"/>
              </a:rPr>
              <a:t>E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xtension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pace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is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open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to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modification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dirty="0" err="1" smtClean="0">
                <a:latin typeface="Corbel" pitchFamily="34" charset="0"/>
                <a:cs typeface="Arial" charset="0"/>
              </a:rPr>
              <a:t>due</a:t>
            </a:r>
            <a:r>
              <a:rPr lang="tr-TR" altLang="en-US" b="1" dirty="0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err="1" smtClean="0">
                <a:latin typeface="Corbel" pitchFamily="34" charset="0"/>
                <a:cs typeface="Arial" charset="0"/>
              </a:rPr>
              <a:t>to</a:t>
            </a:r>
            <a:r>
              <a:rPr lang="tr-TR" altLang="en-US" b="1" smtClean="0">
                <a:latin typeface="Corbel" pitchFamily="34" charset="0"/>
                <a:cs typeface="Arial" charset="0"/>
              </a:rPr>
              <a:t> </a:t>
            </a:r>
            <a:r>
              <a:rPr lang="tr-TR" altLang="en-US" b="1" smtClean="0">
                <a:latin typeface="Corbel" pitchFamily="34" charset="0"/>
                <a:cs typeface="Arial" charset="0"/>
              </a:rPr>
              <a:t>improvements </a:t>
            </a:r>
            <a:endParaRPr lang="en-US" altLang="en-US" b="1" dirty="0">
              <a:latin typeface="Corbel" pitchFamily="34" charset="0"/>
              <a:cs typeface="Arial" charset="0"/>
            </a:endParaRPr>
          </a:p>
        </p:txBody>
      </p:sp>
      <p:sp>
        <p:nvSpPr>
          <p:cNvPr id="161" name="Text Box 35"/>
          <p:cNvSpPr txBox="1">
            <a:spLocks noChangeArrowheads="1"/>
          </p:cNvSpPr>
          <p:nvPr/>
        </p:nvSpPr>
        <p:spPr bwMode="white">
          <a:xfrm>
            <a:off x="3563888" y="3740150"/>
            <a:ext cx="18722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 b="1" smtClean="0">
                <a:solidFill>
                  <a:srgbClr val="FEFFFF"/>
                </a:solidFill>
                <a:latin typeface="+mn-lt"/>
              </a:rPr>
              <a:t>Special Budget Institutions</a:t>
            </a:r>
            <a:endParaRPr lang="en-US" sz="2400" b="1" dirty="0">
              <a:solidFill>
                <a:srgbClr val="FEFFFF"/>
              </a:solidFill>
              <a:latin typeface="+mn-lt"/>
            </a:endParaRPr>
          </a:p>
        </p:txBody>
      </p:sp>
      <p:sp>
        <p:nvSpPr>
          <p:cNvPr id="115" name="Text Box 35"/>
          <p:cNvSpPr txBox="1">
            <a:spLocks noChangeArrowheads="1"/>
          </p:cNvSpPr>
          <p:nvPr/>
        </p:nvSpPr>
        <p:spPr bwMode="white">
          <a:xfrm>
            <a:off x="888680" y="3612575"/>
            <a:ext cx="2664295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400" b="1" smtClean="0">
                <a:solidFill>
                  <a:srgbClr val="FEFFFF"/>
                </a:solidFill>
                <a:latin typeface="+mn-lt"/>
              </a:rPr>
              <a:t>Risk Account 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400" b="1" smtClean="0">
                <a:solidFill>
                  <a:srgbClr val="FEFFFF"/>
                </a:solidFill>
                <a:latin typeface="+mn-lt"/>
              </a:rPr>
              <a:t>Extrabudgetary Funds (Pilot)</a:t>
            </a:r>
            <a:endParaRPr lang="en-US" sz="1400" b="1" dirty="0">
              <a:solidFill>
                <a:srgbClr val="FEFFFF"/>
              </a:solidFill>
              <a:latin typeface="+mn-lt"/>
            </a:endParaRPr>
          </a:p>
        </p:txBody>
      </p:sp>
      <p:sp>
        <p:nvSpPr>
          <p:cNvPr id="65553" name="AutoShape 17"/>
          <p:cNvSpPr>
            <a:spLocks noChangeArrowheads="1"/>
          </p:cNvSpPr>
          <p:nvPr/>
        </p:nvSpPr>
        <p:spPr bwMode="gray">
          <a:xfrm>
            <a:off x="1768475" y="1652588"/>
            <a:ext cx="5414963" cy="36671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Rectangle 949"/>
          <p:cNvSpPr>
            <a:spLocks noChangeArrowheads="1"/>
          </p:cNvSpPr>
          <p:nvPr/>
        </p:nvSpPr>
        <p:spPr bwMode="gray">
          <a:xfrm>
            <a:off x="2133600" y="1600200"/>
            <a:ext cx="478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 sz="2400" b="1" smtClean="0">
                <a:solidFill>
                  <a:srgbClr val="FFFFFF"/>
                </a:solidFill>
                <a:latin typeface="Corbel" pitchFamily="34" charset="0"/>
                <a:cs typeface="Arial" charset="0"/>
              </a:rPr>
              <a:t>Extending the Coverage</a:t>
            </a:r>
            <a:endParaRPr lang="en-US" altLang="en-US" sz="2400" b="1">
              <a:solidFill>
                <a:srgbClr val="FFFFFF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5555" name="AutoShape 19"/>
          <p:cNvSpPr>
            <a:spLocks noChangeArrowheads="1"/>
          </p:cNvSpPr>
          <p:nvPr/>
        </p:nvSpPr>
        <p:spPr bwMode="gray">
          <a:xfrm>
            <a:off x="822325" y="2990850"/>
            <a:ext cx="7604125" cy="747713"/>
          </a:xfrm>
          <a:prstGeom prst="rightArrow">
            <a:avLst>
              <a:gd name="adj1" fmla="val 54565"/>
              <a:gd name="adj2" fmla="val 53298"/>
            </a:avLst>
          </a:prstGeom>
          <a:solidFill>
            <a:srgbClr val="BFBFBF"/>
          </a:solidFill>
          <a:ln w="19050" algn="ctr">
            <a:solidFill>
              <a:srgbClr val="FFFFFF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black">
          <a:xfrm>
            <a:off x="953318" y="3193597"/>
            <a:ext cx="2360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2018 (from October)</a:t>
            </a:r>
            <a:endParaRPr lang="en-US" altLang="en-US" b="1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5557" name="Text Box 20"/>
          <p:cNvSpPr txBox="1">
            <a:spLocks noChangeArrowheads="1"/>
          </p:cNvSpPr>
          <p:nvPr/>
        </p:nvSpPr>
        <p:spPr bwMode="black">
          <a:xfrm>
            <a:off x="3689350" y="3186113"/>
            <a:ext cx="1463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2019</a:t>
            </a:r>
            <a:endParaRPr lang="en-US" altLang="en-US" b="1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65558" name="Text Box 20"/>
          <p:cNvSpPr txBox="1">
            <a:spLocks noChangeArrowheads="1"/>
          </p:cNvSpPr>
          <p:nvPr/>
        </p:nvSpPr>
        <p:spPr bwMode="black">
          <a:xfrm>
            <a:off x="6061075" y="3186113"/>
            <a:ext cx="1463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 smtClean="0">
                <a:solidFill>
                  <a:srgbClr val="000000"/>
                </a:solidFill>
                <a:latin typeface="Corbel" pitchFamily="34" charset="0"/>
                <a:cs typeface="Arial" charset="0"/>
              </a:rPr>
              <a:t>2020-2021</a:t>
            </a:r>
            <a:endParaRPr lang="en-US" altLang="en-US" b="1">
              <a:solidFill>
                <a:srgbClr val="000000"/>
              </a:solidFill>
              <a:latin typeface="Corbel" pitchFamily="34" charset="0"/>
              <a:cs typeface="Arial" charset="0"/>
            </a:endParaRPr>
          </a:p>
        </p:txBody>
      </p:sp>
      <p:sp>
        <p:nvSpPr>
          <p:cNvPr id="33" name="Rectangle 42"/>
          <p:cNvSpPr txBox="1">
            <a:spLocks noChangeArrowheads="1"/>
          </p:cNvSpPr>
          <p:nvPr/>
        </p:nvSpPr>
        <p:spPr>
          <a:xfrm>
            <a:off x="619608" y="116632"/>
            <a:ext cx="730904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tr-TR" altLang="tr-TR" sz="3600" kern="0" smtClean="0">
                <a:latin typeface="Calibri" panose="020F0502020204030204" pitchFamily="34" charset="0"/>
              </a:rPr>
              <a:t>The Way Forward</a:t>
            </a:r>
            <a:endParaRPr lang="en-US" altLang="tr-TR" sz="3600" kern="0" dirty="0" smtClean="0">
              <a:latin typeface="Calibri" panose="020F0502020204030204" pitchFamily="34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white">
          <a:xfrm>
            <a:off x="5619750" y="3738563"/>
            <a:ext cx="266429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600" b="1" smtClean="0">
                <a:solidFill>
                  <a:srgbClr val="FEFFFF"/>
                </a:solidFill>
                <a:latin typeface="+mn-lt"/>
              </a:rPr>
              <a:t>Special Accounts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600" b="1" smtClean="0">
                <a:solidFill>
                  <a:srgbClr val="FEFFFF"/>
                </a:solidFill>
                <a:latin typeface="+mn-lt"/>
              </a:rPr>
              <a:t>Social Security Institutions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600" b="1" smtClean="0">
                <a:solidFill>
                  <a:srgbClr val="FEFFFF"/>
                </a:solidFill>
                <a:latin typeface="+mn-lt"/>
              </a:rPr>
              <a:t>Regulatory Bodies</a:t>
            </a:r>
          </a:p>
          <a:p>
            <a:pPr marL="285750" indent="-285750" algn="l"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sz="1600" b="1" smtClean="0">
                <a:solidFill>
                  <a:srgbClr val="FEFFFF"/>
                </a:solidFill>
                <a:latin typeface="+mn-lt"/>
              </a:rPr>
              <a:t>Revolving Funds</a:t>
            </a:r>
            <a:endParaRPr lang="en-US" sz="1600" b="1" dirty="0">
              <a:solidFill>
                <a:srgbClr val="FEFFFF"/>
              </a:solidFill>
              <a:latin typeface="+mn-lt"/>
            </a:endParaRPr>
          </a:p>
        </p:txBody>
      </p:sp>
      <p:sp>
        <p:nvSpPr>
          <p:cNvPr id="21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8EBAD822-BF66-4873-8B25-23CD94618225}" type="slidenum">
              <a:rPr lang="en-US" altLang="tr-TR" smtClean="0"/>
              <a:pPr/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277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gradFill rotWithShape="1">
          <a:gsLst>
            <a:gs pos="0">
              <a:schemeClr val="accent1"/>
            </a:gs>
            <a:gs pos="50000">
              <a:schemeClr val="accent1">
                <a:gamma/>
                <a:tint val="60392"/>
                <a:invGamma/>
              </a:schemeClr>
            </a:gs>
            <a:gs pos="100000">
              <a:schemeClr val="accent1"/>
            </a:gs>
          </a:gsLst>
          <a:lin ang="0" scaled="1"/>
        </a:gradFill>
        <a:ln>
          <a:noFill/>
        </a:ln>
        <a:effectLst/>
        <a:scene3d>
          <a:camera prst="legacyPerspectiveBottom">
            <a:rot lat="17099998" lon="0" rev="0"/>
          </a:camera>
          <a:lightRig rig="legacyNormal1" dir="t"/>
        </a:scene3d>
        <a:sp3d extrusionH="1644650" prstMaterial="legacyMetal">
          <a:bevelT w="13500" h="13500" prst="angle"/>
          <a:bevelB w="13500" h="13500" prst="angle"/>
          <a:extrusionClr>
            <a:schemeClr val="accent1"/>
          </a:extrusionClr>
        </a:sp3d>
        <a:extLst>
          <a:ext uri="{91240B29-F687-4F45-9708-019B960494DF}">
            <a14:hiddenLine xmlns:a14="http://schemas.microsoft.com/office/drawing/2010/main" w="9525">
              <a:noFill/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>
        <a:flatTx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12442</TotalTime>
  <Words>452</Words>
  <Application>Microsoft Office PowerPoint</Application>
  <PresentationFormat>On-screen Show (4:3)</PresentationFormat>
  <Paragraphs>126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873TGp_fall_light_ani</vt:lpstr>
      <vt:lpstr>EXTENDING THE COVERAGE OF TSA SYSTEM IN TURKEY</vt:lpstr>
      <vt:lpstr>Current TSA System</vt:lpstr>
      <vt:lpstr>New TSA System</vt:lpstr>
      <vt:lpstr>PowerPoint Presentation</vt:lpstr>
      <vt:lpstr>Legislative Background</vt:lpstr>
      <vt:lpstr>PowerPoint Presentation</vt:lpstr>
      <vt:lpstr>PowerPoint Presentation</vt:lpstr>
    </vt:vector>
  </TitlesOfParts>
  <Company>Hazine Müsteşarlığı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ILYAS TUFAN</dc:creator>
  <cp:lastModifiedBy>ILYAS TUFAN</cp:lastModifiedBy>
  <cp:revision>769</cp:revision>
  <cp:lastPrinted>2017-05-09T16:43:22Z</cp:lastPrinted>
  <dcterms:created xsi:type="dcterms:W3CDTF">2015-04-21T11:05:28Z</dcterms:created>
  <dcterms:modified xsi:type="dcterms:W3CDTF">2018-11-05T11:07:58Z</dcterms:modified>
</cp:coreProperties>
</file>