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4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5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30"/>
  </p:notesMasterIdLst>
  <p:handoutMasterIdLst>
    <p:handoutMasterId r:id="rId31"/>
  </p:handoutMasterIdLst>
  <p:sldIdLst>
    <p:sldId id="336" r:id="rId2"/>
    <p:sldId id="432" r:id="rId3"/>
    <p:sldId id="347" r:id="rId4"/>
    <p:sldId id="417" r:id="rId5"/>
    <p:sldId id="434" r:id="rId6"/>
    <p:sldId id="423" r:id="rId7"/>
    <p:sldId id="435" r:id="rId8"/>
    <p:sldId id="436" r:id="rId9"/>
    <p:sldId id="446" r:id="rId10"/>
    <p:sldId id="438" r:id="rId11"/>
    <p:sldId id="439" r:id="rId12"/>
    <p:sldId id="453" r:id="rId13"/>
    <p:sldId id="454" r:id="rId14"/>
    <p:sldId id="440" r:id="rId15"/>
    <p:sldId id="449" r:id="rId16"/>
    <p:sldId id="450" r:id="rId17"/>
    <p:sldId id="451" r:id="rId18"/>
    <p:sldId id="452" r:id="rId19"/>
    <p:sldId id="442" r:id="rId20"/>
    <p:sldId id="394" r:id="rId21"/>
    <p:sldId id="444" r:id="rId22"/>
    <p:sldId id="443" r:id="rId23"/>
    <p:sldId id="455" r:id="rId24"/>
    <p:sldId id="456" r:id="rId25"/>
    <p:sldId id="369" r:id="rId26"/>
    <p:sldId id="384" r:id="rId27"/>
    <p:sldId id="426" r:id="rId28"/>
    <p:sldId id="288" r:id="rId29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10118" autoAdjust="0"/>
    <p:restoredTop sz="89784" autoAdjust="0"/>
  </p:normalViewPr>
  <p:slideViewPr>
    <p:cSldViewPr>
      <p:cViewPr varScale="1">
        <p:scale>
          <a:sx n="105" d="100"/>
          <a:sy n="105" d="100"/>
        </p:scale>
        <p:origin x="2420" y="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1107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iagrams/_rels/data10.xml.rels><?xml version="1.0" encoding="UTF-8" standalone="yes"?>
<Relationships xmlns="http://schemas.openxmlformats.org/package/2006/relationships"><Relationship Id="rId1" Type="http://schemas.openxmlformats.org/officeDocument/2006/relationships/hyperlink" Target="http://www.pempal.org/" TargetMode="External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hyperlink" Target="http://www.pempal.org/" TargetMode="External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hyperlink" Target="http://www.pempal.org/" TargetMode="External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hyperlink" Target="http://www.pempal.org/" TargetMode="External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hyperlink" Target="http://www.pempal.org/" TargetMode="External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hyperlink" Target="http://www.pempal.org/" TargetMode="External"/></Relationships>
</file>

<file path=ppt/diagrams/_rels/drawing10.xml.rels><?xml version="1.0" encoding="UTF-8" standalone="yes"?>
<Relationships xmlns="http://schemas.openxmlformats.org/package/2006/relationships"><Relationship Id="rId1" Type="http://schemas.openxmlformats.org/officeDocument/2006/relationships/hyperlink" Target="http://www.pempal.org/" TargetMode="External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hyperlink" Target="http://www.pempal.org/" TargetMode="External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hyperlink" Target="http://www.pempal.org/" TargetMode="External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hyperlink" Target="http://www.pempal.org/" TargetMode="External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hyperlink" Target="http://www.pempal.org/" TargetMode="External"/></Relationships>
</file>

<file path=ppt/diagrams/_rels/drawing9.xml.rels><?xml version="1.0" encoding="UTF-8" standalone="yes"?>
<Relationships xmlns="http://schemas.openxmlformats.org/package/2006/relationships"><Relationship Id="rId1" Type="http://schemas.openxmlformats.org/officeDocument/2006/relationships/hyperlink" Target="http://www.pempal.org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302EAE-08CC-4BD1-B9D0-1218C68DCE3A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E5DF3DF-D103-45DF-B9FE-2DECE6C0D4E8}">
      <dgm:prSet phldrT="[Text]" custT="1"/>
      <dgm:spPr/>
      <dgm:t>
        <a:bodyPr/>
        <a:lstStyle/>
        <a:p>
          <a:r>
            <a:rPr lang="en-US" sz="2000" dirty="0"/>
            <a:t>y</a:t>
          </a:r>
        </a:p>
        <a:p>
          <a:r>
            <a:rPr lang="en-US" sz="2000" dirty="0"/>
            <a:t>Function</a:t>
          </a:r>
        </a:p>
      </dgm:t>
    </dgm:pt>
    <dgm:pt modelId="{2E371EDA-2E68-4659-83F7-280911D60550}" type="parTrans" cxnId="{6F73C8FB-5AEC-4578-966D-B607B8FDBB14}">
      <dgm:prSet/>
      <dgm:spPr/>
      <dgm:t>
        <a:bodyPr/>
        <a:lstStyle/>
        <a:p>
          <a:endParaRPr lang="en-US"/>
        </a:p>
      </dgm:t>
    </dgm:pt>
    <dgm:pt modelId="{A8CABE3B-AB7E-4FAD-9846-F592F096DDFE}" type="sibTrans" cxnId="{6F73C8FB-5AEC-4578-966D-B607B8FDBB14}">
      <dgm:prSet/>
      <dgm:spPr/>
      <dgm:t>
        <a:bodyPr/>
        <a:lstStyle/>
        <a:p>
          <a:endParaRPr lang="en-US"/>
        </a:p>
      </dgm:t>
    </dgm:pt>
    <dgm:pt modelId="{09E5FD1A-489B-47A3-9C64-4BF4601F0C19}">
      <dgm:prSet phldrT="[Text]" custT="1"/>
      <dgm:spPr/>
      <dgm:t>
        <a:bodyPr/>
        <a:lstStyle/>
        <a:p>
          <a:r>
            <a:rPr lang="en-US" sz="3200" dirty="0"/>
            <a:t>Evolution of treasury role and functions</a:t>
          </a:r>
        </a:p>
      </dgm:t>
    </dgm:pt>
    <dgm:pt modelId="{5E999A10-8CF5-4681-AF8A-BA956A6D921A}" type="parTrans" cxnId="{1D8F6B1F-C486-434B-B063-7FC701486571}">
      <dgm:prSet/>
      <dgm:spPr/>
      <dgm:t>
        <a:bodyPr/>
        <a:lstStyle/>
        <a:p>
          <a:endParaRPr lang="en-US"/>
        </a:p>
      </dgm:t>
    </dgm:pt>
    <dgm:pt modelId="{6DCB0FBA-6A40-4C15-B745-6A5AD243A8EC}" type="sibTrans" cxnId="{1D8F6B1F-C486-434B-B063-7FC701486571}">
      <dgm:prSet/>
      <dgm:spPr/>
      <dgm:t>
        <a:bodyPr/>
        <a:lstStyle/>
        <a:p>
          <a:endParaRPr lang="en-US"/>
        </a:p>
      </dgm:t>
    </dgm:pt>
    <dgm:pt modelId="{23273CCD-C4D3-4045-89FF-9C8583B8048F}">
      <dgm:prSet phldrT="[Text]" custT="1"/>
      <dgm:spPr/>
      <dgm:t>
        <a:bodyPr/>
        <a:lstStyle/>
        <a:p>
          <a:r>
            <a:rPr lang="en-US" sz="2400" dirty="0"/>
            <a:t>IT</a:t>
          </a:r>
        </a:p>
      </dgm:t>
    </dgm:pt>
    <dgm:pt modelId="{604E3587-EA44-4341-8C1F-488DF73733E0}" type="parTrans" cxnId="{CE5D67B5-D753-4461-AE43-FA65D20DC424}">
      <dgm:prSet/>
      <dgm:spPr/>
      <dgm:t>
        <a:bodyPr/>
        <a:lstStyle/>
        <a:p>
          <a:endParaRPr lang="en-US"/>
        </a:p>
      </dgm:t>
    </dgm:pt>
    <dgm:pt modelId="{51CE05B2-CEA5-419F-B5EC-CF200B444227}" type="sibTrans" cxnId="{CE5D67B5-D753-4461-AE43-FA65D20DC424}">
      <dgm:prSet/>
      <dgm:spPr/>
      <dgm:t>
        <a:bodyPr/>
        <a:lstStyle/>
        <a:p>
          <a:endParaRPr lang="en-US"/>
        </a:p>
      </dgm:t>
    </dgm:pt>
    <dgm:pt modelId="{80FD3989-A8FA-4489-81AC-650786FE12A3}">
      <dgm:prSet phldrT="[Text]" custT="1"/>
      <dgm:spPr/>
      <dgm:t>
        <a:bodyPr/>
        <a:lstStyle/>
        <a:p>
          <a:r>
            <a:rPr lang="en-US" altLang="en-US" sz="3200" dirty="0">
              <a:latin typeface="Calibri" pitchFamily="34" charset="0"/>
              <a:cs typeface="Times New Roman" pitchFamily="18" charset="0"/>
            </a:rPr>
            <a:t>Use of information technologies in treasury operations</a:t>
          </a:r>
          <a:endParaRPr lang="en-US" sz="3200" dirty="0"/>
        </a:p>
      </dgm:t>
    </dgm:pt>
    <dgm:pt modelId="{2E2EA961-CBF9-451D-883A-DC8EC82F7064}" type="parTrans" cxnId="{414F3814-0E4D-431D-B0B5-24CA86D129A6}">
      <dgm:prSet/>
      <dgm:spPr/>
      <dgm:t>
        <a:bodyPr/>
        <a:lstStyle/>
        <a:p>
          <a:endParaRPr lang="en-US"/>
        </a:p>
      </dgm:t>
    </dgm:pt>
    <dgm:pt modelId="{82A4D3EC-306A-4E18-B23C-C7F481FE6978}" type="sibTrans" cxnId="{414F3814-0E4D-431D-B0B5-24CA86D129A6}">
      <dgm:prSet/>
      <dgm:spPr/>
      <dgm:t>
        <a:bodyPr/>
        <a:lstStyle/>
        <a:p>
          <a:endParaRPr lang="en-US"/>
        </a:p>
      </dgm:t>
    </dgm:pt>
    <dgm:pt modelId="{1FF944BB-62A4-4AD8-9BE7-D7A104BD4CCB}">
      <dgm:prSet phldrT="[Text]" custT="1"/>
      <dgm:spPr/>
      <dgm:t>
        <a:bodyPr/>
        <a:lstStyle/>
        <a:p>
          <a:r>
            <a:rPr lang="en-US" sz="1800" dirty="0"/>
            <a:t>Cash</a:t>
          </a:r>
        </a:p>
      </dgm:t>
    </dgm:pt>
    <dgm:pt modelId="{7517981B-BB6D-4BBB-8799-B92148891D12}" type="parTrans" cxnId="{288B31B2-4458-482A-8D4C-494E61A88614}">
      <dgm:prSet/>
      <dgm:spPr/>
      <dgm:t>
        <a:bodyPr/>
        <a:lstStyle/>
        <a:p>
          <a:endParaRPr lang="en-US"/>
        </a:p>
      </dgm:t>
    </dgm:pt>
    <dgm:pt modelId="{D93A7B13-0E62-44FF-AE53-D68A9103C0A2}" type="sibTrans" cxnId="{288B31B2-4458-482A-8D4C-494E61A88614}">
      <dgm:prSet/>
      <dgm:spPr/>
      <dgm:t>
        <a:bodyPr/>
        <a:lstStyle/>
        <a:p>
          <a:endParaRPr lang="en-US"/>
        </a:p>
      </dgm:t>
    </dgm:pt>
    <dgm:pt modelId="{89752519-47B1-4579-AE50-3CDBD31287E5}">
      <dgm:prSet phldrT="[Text]" custT="1"/>
      <dgm:spPr/>
      <dgm:t>
        <a:bodyPr/>
        <a:lstStyle/>
        <a:p>
          <a:r>
            <a:rPr lang="en-US" altLang="en-US" sz="3200" dirty="0">
              <a:latin typeface="Calibri" pitchFamily="34" charset="0"/>
              <a:cs typeface="Times New Roman" pitchFamily="18" charset="0"/>
            </a:rPr>
            <a:t>Cash management</a:t>
          </a:r>
          <a:endParaRPr lang="en-US" sz="3200" dirty="0"/>
        </a:p>
      </dgm:t>
    </dgm:pt>
    <dgm:pt modelId="{E85510A7-0F69-4569-B09C-349D9B735025}" type="parTrans" cxnId="{921A058A-6C39-4669-A67E-5216E89F2F64}">
      <dgm:prSet/>
      <dgm:spPr/>
      <dgm:t>
        <a:bodyPr/>
        <a:lstStyle/>
        <a:p>
          <a:endParaRPr lang="en-US"/>
        </a:p>
      </dgm:t>
    </dgm:pt>
    <dgm:pt modelId="{06B8D264-5977-4A6B-A303-DB76900C2DD9}" type="sibTrans" cxnId="{921A058A-6C39-4669-A67E-5216E89F2F64}">
      <dgm:prSet/>
      <dgm:spPr/>
      <dgm:t>
        <a:bodyPr/>
        <a:lstStyle/>
        <a:p>
          <a:endParaRPr lang="en-US"/>
        </a:p>
      </dgm:t>
    </dgm:pt>
    <dgm:pt modelId="{1268AC14-3BFC-4C7E-BDF4-84CC478330F3}">
      <dgm:prSet phldrT="[Text]" custT="1"/>
      <dgm:spPr/>
      <dgm:t>
        <a:bodyPr/>
        <a:lstStyle/>
        <a:p>
          <a:r>
            <a:rPr lang="en-US" sz="2000" dirty="0"/>
            <a:t>A/R</a:t>
          </a:r>
        </a:p>
      </dgm:t>
    </dgm:pt>
    <dgm:pt modelId="{3787FD17-A63C-4202-BB6C-99F5176BD17A}" type="parTrans" cxnId="{0CADE960-C9F5-47F0-AA96-AF362E16EE43}">
      <dgm:prSet/>
      <dgm:spPr/>
      <dgm:t>
        <a:bodyPr/>
        <a:lstStyle/>
        <a:p>
          <a:endParaRPr lang="en-US"/>
        </a:p>
      </dgm:t>
    </dgm:pt>
    <dgm:pt modelId="{77BF434C-0A02-43F5-AFD6-8334EA46EB77}" type="sibTrans" cxnId="{0CADE960-C9F5-47F0-AA96-AF362E16EE43}">
      <dgm:prSet/>
      <dgm:spPr/>
      <dgm:t>
        <a:bodyPr/>
        <a:lstStyle/>
        <a:p>
          <a:endParaRPr lang="en-US"/>
        </a:p>
      </dgm:t>
    </dgm:pt>
    <dgm:pt modelId="{FA42365C-DF3D-4AD0-BBD7-1967D11B7190}">
      <dgm:prSet custT="1"/>
      <dgm:spPr/>
      <dgm:t>
        <a:bodyPr/>
        <a:lstStyle/>
        <a:p>
          <a:endParaRPr lang="en-US" altLang="en-US" sz="3200" dirty="0">
            <a:latin typeface="Calibri" pitchFamily="34" charset="0"/>
            <a:cs typeface="Times New Roman" pitchFamily="18" charset="0"/>
          </a:endParaRPr>
        </a:p>
      </dgm:t>
    </dgm:pt>
    <dgm:pt modelId="{6B488F5E-03D7-4762-BA3C-4065011AA390}" type="parTrans" cxnId="{A3628C0C-63FB-4969-8AD4-9FBE3A52A180}">
      <dgm:prSet/>
      <dgm:spPr/>
      <dgm:t>
        <a:bodyPr/>
        <a:lstStyle/>
        <a:p>
          <a:endParaRPr lang="en-US"/>
        </a:p>
      </dgm:t>
    </dgm:pt>
    <dgm:pt modelId="{4A742E32-9CAF-4D28-B688-E76CCB844A92}" type="sibTrans" cxnId="{A3628C0C-63FB-4969-8AD4-9FBE3A52A180}">
      <dgm:prSet/>
      <dgm:spPr/>
      <dgm:t>
        <a:bodyPr/>
        <a:lstStyle/>
        <a:p>
          <a:endParaRPr lang="en-US"/>
        </a:p>
      </dgm:t>
    </dgm:pt>
    <dgm:pt modelId="{939AF4FE-878A-45B8-A7B4-26E26338C162}">
      <dgm:prSet phldrT="[Text]" custT="1"/>
      <dgm:spPr/>
      <dgm:t>
        <a:bodyPr/>
        <a:lstStyle/>
        <a:p>
          <a:endParaRPr lang="en-US" sz="3200" dirty="0"/>
        </a:p>
      </dgm:t>
    </dgm:pt>
    <dgm:pt modelId="{0174C759-F38E-4999-AF7E-36B5A96F3552}" type="parTrans" cxnId="{5FF281B9-CD2F-4194-9883-E3436252C589}">
      <dgm:prSet/>
      <dgm:spPr/>
      <dgm:t>
        <a:bodyPr/>
        <a:lstStyle/>
        <a:p>
          <a:endParaRPr lang="en-US"/>
        </a:p>
      </dgm:t>
    </dgm:pt>
    <dgm:pt modelId="{190B8AB9-A789-4564-9EDF-D3E8C513D436}" type="sibTrans" cxnId="{5FF281B9-CD2F-4194-9883-E3436252C589}">
      <dgm:prSet/>
      <dgm:spPr/>
      <dgm:t>
        <a:bodyPr/>
        <a:lstStyle/>
        <a:p>
          <a:endParaRPr lang="en-US"/>
        </a:p>
      </dgm:t>
    </dgm:pt>
    <dgm:pt modelId="{3AAC232B-9655-4F48-90E8-4432AAFD539D}">
      <dgm:prSet custT="1"/>
      <dgm:spPr/>
      <dgm:t>
        <a:bodyPr/>
        <a:lstStyle/>
        <a:p>
          <a:r>
            <a:rPr lang="en-US" altLang="en-US" sz="3200" dirty="0">
              <a:latin typeface="Calibri" pitchFamily="34" charset="0"/>
              <a:cs typeface="Times New Roman" pitchFamily="18" charset="0"/>
            </a:rPr>
            <a:t>Accounting and reporting in the public sector</a:t>
          </a:r>
          <a:endParaRPr lang="en-US" sz="3200" dirty="0"/>
        </a:p>
      </dgm:t>
    </dgm:pt>
    <dgm:pt modelId="{AC421C6D-78C8-415B-BCE2-71122D3C8F36}" type="parTrans" cxnId="{4878CB4D-CEA4-417F-835A-4A60D64E3EDD}">
      <dgm:prSet/>
      <dgm:spPr/>
      <dgm:t>
        <a:bodyPr/>
        <a:lstStyle/>
        <a:p>
          <a:endParaRPr lang="en-US"/>
        </a:p>
      </dgm:t>
    </dgm:pt>
    <dgm:pt modelId="{FD458E2A-736A-4E5C-A570-A032F612386A}" type="sibTrans" cxnId="{4878CB4D-CEA4-417F-835A-4A60D64E3EDD}">
      <dgm:prSet/>
      <dgm:spPr/>
      <dgm:t>
        <a:bodyPr/>
        <a:lstStyle/>
        <a:p>
          <a:endParaRPr lang="en-US"/>
        </a:p>
      </dgm:t>
    </dgm:pt>
    <dgm:pt modelId="{B0F9D4E4-1C13-4639-ADC1-BE3A556FB140}" type="pres">
      <dgm:prSet presAssocID="{CE302EAE-08CC-4BD1-B9D0-1218C68DCE3A}" presName="linearFlow" presStyleCnt="0">
        <dgm:presLayoutVars>
          <dgm:dir/>
          <dgm:animLvl val="lvl"/>
          <dgm:resizeHandles val="exact"/>
        </dgm:presLayoutVars>
      </dgm:prSet>
      <dgm:spPr/>
    </dgm:pt>
    <dgm:pt modelId="{FE5AC21A-F911-4348-8B4D-D5B4DDAEADF5}" type="pres">
      <dgm:prSet presAssocID="{AE5DF3DF-D103-45DF-B9FE-2DECE6C0D4E8}" presName="composite" presStyleCnt="0"/>
      <dgm:spPr/>
    </dgm:pt>
    <dgm:pt modelId="{7667F4A1-7D81-4749-9BCD-6344E248E1C3}" type="pres">
      <dgm:prSet presAssocID="{AE5DF3DF-D103-45DF-B9FE-2DECE6C0D4E8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0D1AD79B-C67C-495B-98B2-886ADCEF7513}" type="pres">
      <dgm:prSet presAssocID="{AE5DF3DF-D103-45DF-B9FE-2DECE6C0D4E8}" presName="descendantText" presStyleLbl="alignAcc1" presStyleIdx="0" presStyleCnt="4">
        <dgm:presLayoutVars>
          <dgm:bulletEnabled val="1"/>
        </dgm:presLayoutVars>
      </dgm:prSet>
      <dgm:spPr/>
    </dgm:pt>
    <dgm:pt modelId="{70C5437B-4B73-4019-850B-B46ABAD39E27}" type="pres">
      <dgm:prSet presAssocID="{A8CABE3B-AB7E-4FAD-9846-F592F096DDFE}" presName="sp" presStyleCnt="0"/>
      <dgm:spPr/>
    </dgm:pt>
    <dgm:pt modelId="{5E022856-8BA8-40AB-B536-A6359C63F878}" type="pres">
      <dgm:prSet presAssocID="{23273CCD-C4D3-4045-89FF-9C8583B8048F}" presName="composite" presStyleCnt="0"/>
      <dgm:spPr/>
    </dgm:pt>
    <dgm:pt modelId="{6494DFB4-2A22-4D68-92AC-876C31F8DDCF}" type="pres">
      <dgm:prSet presAssocID="{23273CCD-C4D3-4045-89FF-9C8583B8048F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F2ECB573-55E0-4987-9A32-E394E5AA07AA}" type="pres">
      <dgm:prSet presAssocID="{23273CCD-C4D3-4045-89FF-9C8583B8048F}" presName="descendantText" presStyleLbl="alignAcc1" presStyleIdx="1" presStyleCnt="4">
        <dgm:presLayoutVars>
          <dgm:bulletEnabled val="1"/>
        </dgm:presLayoutVars>
      </dgm:prSet>
      <dgm:spPr/>
    </dgm:pt>
    <dgm:pt modelId="{CADFC75F-51A6-40A9-952F-42555047A21D}" type="pres">
      <dgm:prSet presAssocID="{51CE05B2-CEA5-419F-B5EC-CF200B444227}" presName="sp" presStyleCnt="0"/>
      <dgm:spPr/>
    </dgm:pt>
    <dgm:pt modelId="{53710ADA-05CF-4CF3-A759-00EFB5D49460}" type="pres">
      <dgm:prSet presAssocID="{1FF944BB-62A4-4AD8-9BE7-D7A104BD4CCB}" presName="composite" presStyleCnt="0"/>
      <dgm:spPr/>
    </dgm:pt>
    <dgm:pt modelId="{0EB62167-D0C8-4CFB-B44D-EECB3E96FFA0}" type="pres">
      <dgm:prSet presAssocID="{1FF944BB-62A4-4AD8-9BE7-D7A104BD4CCB}" presName="parentText" presStyleLbl="alignNode1" presStyleIdx="2" presStyleCnt="4" custLinFactNeighborX="5344">
        <dgm:presLayoutVars>
          <dgm:chMax val="1"/>
          <dgm:bulletEnabled val="1"/>
        </dgm:presLayoutVars>
      </dgm:prSet>
      <dgm:spPr/>
    </dgm:pt>
    <dgm:pt modelId="{D3BA68EF-E433-4B7B-A91A-C380F6BBD70E}" type="pres">
      <dgm:prSet presAssocID="{1FF944BB-62A4-4AD8-9BE7-D7A104BD4CCB}" presName="descendantText" presStyleLbl="alignAcc1" presStyleIdx="2" presStyleCnt="4" custLinFactNeighborX="1603" custLinFactNeighborY="-8032">
        <dgm:presLayoutVars>
          <dgm:bulletEnabled val="1"/>
        </dgm:presLayoutVars>
      </dgm:prSet>
      <dgm:spPr/>
    </dgm:pt>
    <dgm:pt modelId="{760BC779-0E20-4FEB-8CFE-09D1424AC916}" type="pres">
      <dgm:prSet presAssocID="{D93A7B13-0E62-44FF-AE53-D68A9103C0A2}" presName="sp" presStyleCnt="0"/>
      <dgm:spPr/>
    </dgm:pt>
    <dgm:pt modelId="{0C2E0904-502C-494B-8125-76AA436BD15A}" type="pres">
      <dgm:prSet presAssocID="{1268AC14-3BFC-4C7E-BDF4-84CC478330F3}" presName="composite" presStyleCnt="0"/>
      <dgm:spPr/>
    </dgm:pt>
    <dgm:pt modelId="{C295F131-C83E-45E8-8CF0-CBE051E9B18B}" type="pres">
      <dgm:prSet presAssocID="{1268AC14-3BFC-4C7E-BDF4-84CC478330F3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430734FC-AC1F-4007-BF49-F1BE428C4A6F}" type="pres">
      <dgm:prSet presAssocID="{1268AC14-3BFC-4C7E-BDF4-84CC478330F3}" presName="descendantText" presStyleLbl="alignAcc1" presStyleIdx="3" presStyleCnt="4">
        <dgm:presLayoutVars>
          <dgm:bulletEnabled val="1"/>
        </dgm:presLayoutVars>
      </dgm:prSet>
      <dgm:spPr/>
    </dgm:pt>
  </dgm:ptLst>
  <dgm:cxnLst>
    <dgm:cxn modelId="{0A8DEE04-2493-4CE6-8118-776D9AF35213}" type="presOf" srcId="{3AAC232B-9655-4F48-90E8-4432AAFD539D}" destId="{430734FC-AC1F-4007-BF49-F1BE428C4A6F}" srcOrd="0" destOrd="0" presId="urn:microsoft.com/office/officeart/2005/8/layout/chevron2"/>
    <dgm:cxn modelId="{A3628C0C-63FB-4969-8AD4-9FBE3A52A180}" srcId="{1FF944BB-62A4-4AD8-9BE7-D7A104BD4CCB}" destId="{FA42365C-DF3D-4AD0-BBD7-1967D11B7190}" srcOrd="2" destOrd="0" parTransId="{6B488F5E-03D7-4762-BA3C-4065011AA390}" sibTransId="{4A742E32-9CAF-4D28-B688-E76CCB844A92}"/>
    <dgm:cxn modelId="{414F3814-0E4D-431D-B0B5-24CA86D129A6}" srcId="{23273CCD-C4D3-4045-89FF-9C8583B8048F}" destId="{80FD3989-A8FA-4489-81AC-650786FE12A3}" srcOrd="0" destOrd="0" parTransId="{2E2EA961-CBF9-451D-883A-DC8EC82F7064}" sibTransId="{82A4D3EC-306A-4E18-B23C-C7F481FE6978}"/>
    <dgm:cxn modelId="{3ABB2B1B-9A52-40FD-96BF-FBD7D1059DEC}" type="presOf" srcId="{23273CCD-C4D3-4045-89FF-9C8583B8048F}" destId="{6494DFB4-2A22-4D68-92AC-876C31F8DDCF}" srcOrd="0" destOrd="0" presId="urn:microsoft.com/office/officeart/2005/8/layout/chevron2"/>
    <dgm:cxn modelId="{1D8F6B1F-C486-434B-B063-7FC701486571}" srcId="{AE5DF3DF-D103-45DF-B9FE-2DECE6C0D4E8}" destId="{09E5FD1A-489B-47A3-9C64-4BF4601F0C19}" srcOrd="0" destOrd="0" parTransId="{5E999A10-8CF5-4681-AF8A-BA956A6D921A}" sibTransId="{6DCB0FBA-6A40-4C15-B745-6A5AD243A8EC}"/>
    <dgm:cxn modelId="{03492721-6A49-49FF-AA8F-B8C81607B9E6}" type="presOf" srcId="{CE302EAE-08CC-4BD1-B9D0-1218C68DCE3A}" destId="{B0F9D4E4-1C13-4639-ADC1-BE3A556FB140}" srcOrd="0" destOrd="0" presId="urn:microsoft.com/office/officeart/2005/8/layout/chevron2"/>
    <dgm:cxn modelId="{0CADE960-C9F5-47F0-AA96-AF362E16EE43}" srcId="{CE302EAE-08CC-4BD1-B9D0-1218C68DCE3A}" destId="{1268AC14-3BFC-4C7E-BDF4-84CC478330F3}" srcOrd="3" destOrd="0" parTransId="{3787FD17-A63C-4202-BB6C-99F5176BD17A}" sibTransId="{77BF434C-0A02-43F5-AFD6-8334EA46EB77}"/>
    <dgm:cxn modelId="{4878CB4D-CEA4-417F-835A-4A60D64E3EDD}" srcId="{1268AC14-3BFC-4C7E-BDF4-84CC478330F3}" destId="{3AAC232B-9655-4F48-90E8-4432AAFD539D}" srcOrd="0" destOrd="0" parTransId="{AC421C6D-78C8-415B-BCE2-71122D3C8F36}" sibTransId="{FD458E2A-736A-4E5C-A570-A032F612386A}"/>
    <dgm:cxn modelId="{D794E86F-6B53-41FA-9623-49B5DBCFC420}" type="presOf" srcId="{09E5FD1A-489B-47A3-9C64-4BF4601F0C19}" destId="{0D1AD79B-C67C-495B-98B2-886ADCEF7513}" srcOrd="0" destOrd="0" presId="urn:microsoft.com/office/officeart/2005/8/layout/chevron2"/>
    <dgm:cxn modelId="{B7E6747B-4EAF-477B-8640-DA976E8155C5}" type="presOf" srcId="{80FD3989-A8FA-4489-81AC-650786FE12A3}" destId="{F2ECB573-55E0-4987-9A32-E394E5AA07AA}" srcOrd="0" destOrd="0" presId="urn:microsoft.com/office/officeart/2005/8/layout/chevron2"/>
    <dgm:cxn modelId="{921A058A-6C39-4669-A67E-5216E89F2F64}" srcId="{1FF944BB-62A4-4AD8-9BE7-D7A104BD4CCB}" destId="{89752519-47B1-4579-AE50-3CDBD31287E5}" srcOrd="1" destOrd="0" parTransId="{E85510A7-0F69-4569-B09C-349D9B735025}" sibTransId="{06B8D264-5977-4A6B-A303-DB76900C2DD9}"/>
    <dgm:cxn modelId="{50D75492-2BA4-4863-8495-B108A6AB1807}" type="presOf" srcId="{89752519-47B1-4579-AE50-3CDBD31287E5}" destId="{D3BA68EF-E433-4B7B-A91A-C380F6BBD70E}" srcOrd="0" destOrd="1" presId="urn:microsoft.com/office/officeart/2005/8/layout/chevron2"/>
    <dgm:cxn modelId="{B6CC4C9F-6AA3-4E77-A310-A9244B85FB23}" type="presOf" srcId="{1268AC14-3BFC-4C7E-BDF4-84CC478330F3}" destId="{C295F131-C83E-45E8-8CF0-CBE051E9B18B}" srcOrd="0" destOrd="0" presId="urn:microsoft.com/office/officeart/2005/8/layout/chevron2"/>
    <dgm:cxn modelId="{7D4B32B1-5140-48B0-9CAF-C96ECF43E3FE}" type="presOf" srcId="{939AF4FE-878A-45B8-A7B4-26E26338C162}" destId="{D3BA68EF-E433-4B7B-A91A-C380F6BBD70E}" srcOrd="0" destOrd="0" presId="urn:microsoft.com/office/officeart/2005/8/layout/chevron2"/>
    <dgm:cxn modelId="{288B31B2-4458-482A-8D4C-494E61A88614}" srcId="{CE302EAE-08CC-4BD1-B9D0-1218C68DCE3A}" destId="{1FF944BB-62A4-4AD8-9BE7-D7A104BD4CCB}" srcOrd="2" destOrd="0" parTransId="{7517981B-BB6D-4BBB-8799-B92148891D12}" sibTransId="{D93A7B13-0E62-44FF-AE53-D68A9103C0A2}"/>
    <dgm:cxn modelId="{CE5D67B5-D753-4461-AE43-FA65D20DC424}" srcId="{CE302EAE-08CC-4BD1-B9D0-1218C68DCE3A}" destId="{23273CCD-C4D3-4045-89FF-9C8583B8048F}" srcOrd="1" destOrd="0" parTransId="{604E3587-EA44-4341-8C1F-488DF73733E0}" sibTransId="{51CE05B2-CEA5-419F-B5EC-CF200B444227}"/>
    <dgm:cxn modelId="{5FF281B9-CD2F-4194-9883-E3436252C589}" srcId="{1FF944BB-62A4-4AD8-9BE7-D7A104BD4CCB}" destId="{939AF4FE-878A-45B8-A7B4-26E26338C162}" srcOrd="0" destOrd="0" parTransId="{0174C759-F38E-4999-AF7E-36B5A96F3552}" sibTransId="{190B8AB9-A789-4564-9EDF-D3E8C513D436}"/>
    <dgm:cxn modelId="{017F83DC-D9CD-43AA-83EE-FE0250446E4D}" type="presOf" srcId="{AE5DF3DF-D103-45DF-B9FE-2DECE6C0D4E8}" destId="{7667F4A1-7D81-4749-9BCD-6344E248E1C3}" srcOrd="0" destOrd="0" presId="urn:microsoft.com/office/officeart/2005/8/layout/chevron2"/>
    <dgm:cxn modelId="{A84190F3-59C5-4F7B-A773-F994864099FC}" type="presOf" srcId="{FA42365C-DF3D-4AD0-BBD7-1967D11B7190}" destId="{D3BA68EF-E433-4B7B-A91A-C380F6BBD70E}" srcOrd="0" destOrd="2" presId="urn:microsoft.com/office/officeart/2005/8/layout/chevron2"/>
    <dgm:cxn modelId="{0E2047F4-77E0-468D-9978-DF1A86665339}" type="presOf" srcId="{1FF944BB-62A4-4AD8-9BE7-D7A104BD4CCB}" destId="{0EB62167-D0C8-4CFB-B44D-EECB3E96FFA0}" srcOrd="0" destOrd="0" presId="urn:microsoft.com/office/officeart/2005/8/layout/chevron2"/>
    <dgm:cxn modelId="{6F73C8FB-5AEC-4578-966D-B607B8FDBB14}" srcId="{CE302EAE-08CC-4BD1-B9D0-1218C68DCE3A}" destId="{AE5DF3DF-D103-45DF-B9FE-2DECE6C0D4E8}" srcOrd="0" destOrd="0" parTransId="{2E371EDA-2E68-4659-83F7-280911D60550}" sibTransId="{A8CABE3B-AB7E-4FAD-9846-F592F096DDFE}"/>
    <dgm:cxn modelId="{9112FBAE-AFA8-46B4-A83A-76F6B7B770C2}" type="presParOf" srcId="{B0F9D4E4-1C13-4639-ADC1-BE3A556FB140}" destId="{FE5AC21A-F911-4348-8B4D-D5B4DDAEADF5}" srcOrd="0" destOrd="0" presId="urn:microsoft.com/office/officeart/2005/8/layout/chevron2"/>
    <dgm:cxn modelId="{6270ABA3-361D-4050-8ABD-856892C2895C}" type="presParOf" srcId="{FE5AC21A-F911-4348-8B4D-D5B4DDAEADF5}" destId="{7667F4A1-7D81-4749-9BCD-6344E248E1C3}" srcOrd="0" destOrd="0" presId="urn:microsoft.com/office/officeart/2005/8/layout/chevron2"/>
    <dgm:cxn modelId="{575460B9-FB97-493B-996C-5DE8AD708C3F}" type="presParOf" srcId="{FE5AC21A-F911-4348-8B4D-D5B4DDAEADF5}" destId="{0D1AD79B-C67C-495B-98B2-886ADCEF7513}" srcOrd="1" destOrd="0" presId="urn:microsoft.com/office/officeart/2005/8/layout/chevron2"/>
    <dgm:cxn modelId="{F9BA15EF-F554-4C17-AFB4-BE1E6CC41FA0}" type="presParOf" srcId="{B0F9D4E4-1C13-4639-ADC1-BE3A556FB140}" destId="{70C5437B-4B73-4019-850B-B46ABAD39E27}" srcOrd="1" destOrd="0" presId="urn:microsoft.com/office/officeart/2005/8/layout/chevron2"/>
    <dgm:cxn modelId="{F4E37063-661B-42AE-A9A4-D4178C26DF0E}" type="presParOf" srcId="{B0F9D4E4-1C13-4639-ADC1-BE3A556FB140}" destId="{5E022856-8BA8-40AB-B536-A6359C63F878}" srcOrd="2" destOrd="0" presId="urn:microsoft.com/office/officeart/2005/8/layout/chevron2"/>
    <dgm:cxn modelId="{0FBDA993-56B2-48CE-9663-F09FCC88F3C6}" type="presParOf" srcId="{5E022856-8BA8-40AB-B536-A6359C63F878}" destId="{6494DFB4-2A22-4D68-92AC-876C31F8DDCF}" srcOrd="0" destOrd="0" presId="urn:microsoft.com/office/officeart/2005/8/layout/chevron2"/>
    <dgm:cxn modelId="{C61FD1F9-A3AB-4089-BC48-65112A0E6BCC}" type="presParOf" srcId="{5E022856-8BA8-40AB-B536-A6359C63F878}" destId="{F2ECB573-55E0-4987-9A32-E394E5AA07AA}" srcOrd="1" destOrd="0" presId="urn:microsoft.com/office/officeart/2005/8/layout/chevron2"/>
    <dgm:cxn modelId="{8A0F6A8F-EE41-445E-B454-3ED66C839C45}" type="presParOf" srcId="{B0F9D4E4-1C13-4639-ADC1-BE3A556FB140}" destId="{CADFC75F-51A6-40A9-952F-42555047A21D}" srcOrd="3" destOrd="0" presId="urn:microsoft.com/office/officeart/2005/8/layout/chevron2"/>
    <dgm:cxn modelId="{C42B56A6-5653-4FE3-8641-DB143D4589EA}" type="presParOf" srcId="{B0F9D4E4-1C13-4639-ADC1-BE3A556FB140}" destId="{53710ADA-05CF-4CF3-A759-00EFB5D49460}" srcOrd="4" destOrd="0" presId="urn:microsoft.com/office/officeart/2005/8/layout/chevron2"/>
    <dgm:cxn modelId="{2B632178-DCDE-4871-B4FC-D5EEF8FEE5F6}" type="presParOf" srcId="{53710ADA-05CF-4CF3-A759-00EFB5D49460}" destId="{0EB62167-D0C8-4CFB-B44D-EECB3E96FFA0}" srcOrd="0" destOrd="0" presId="urn:microsoft.com/office/officeart/2005/8/layout/chevron2"/>
    <dgm:cxn modelId="{6DBFAC9B-BC08-4824-B1E1-5FCD833227E3}" type="presParOf" srcId="{53710ADA-05CF-4CF3-A759-00EFB5D49460}" destId="{D3BA68EF-E433-4B7B-A91A-C380F6BBD70E}" srcOrd="1" destOrd="0" presId="urn:microsoft.com/office/officeart/2005/8/layout/chevron2"/>
    <dgm:cxn modelId="{F2EED092-41BF-44DA-B641-1C50D3C0FDB8}" type="presParOf" srcId="{B0F9D4E4-1C13-4639-ADC1-BE3A556FB140}" destId="{760BC779-0E20-4FEB-8CFE-09D1424AC916}" srcOrd="5" destOrd="0" presId="urn:microsoft.com/office/officeart/2005/8/layout/chevron2"/>
    <dgm:cxn modelId="{F2F7BD07-1B52-4ED1-A627-1F3CFEEE7A2E}" type="presParOf" srcId="{B0F9D4E4-1C13-4639-ADC1-BE3A556FB140}" destId="{0C2E0904-502C-494B-8125-76AA436BD15A}" srcOrd="6" destOrd="0" presId="urn:microsoft.com/office/officeart/2005/8/layout/chevron2"/>
    <dgm:cxn modelId="{99863118-A93A-4CE5-B54A-292C68EB880A}" type="presParOf" srcId="{0C2E0904-502C-494B-8125-76AA436BD15A}" destId="{C295F131-C83E-45E8-8CF0-CBE051E9B18B}" srcOrd="0" destOrd="0" presId="urn:microsoft.com/office/officeart/2005/8/layout/chevron2"/>
    <dgm:cxn modelId="{70D54831-1AAE-4BA1-90D6-25BB02FD115B}" type="presParOf" srcId="{0C2E0904-502C-494B-8125-76AA436BD15A}" destId="{430734FC-AC1F-4007-BF49-F1BE428C4A6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D8B917B-5377-4589-A0EB-2CC858A5978B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FE3F8F5-9CC4-4477-8B0C-A2043DD18C18}">
      <dgm:prSet phldrT="[Text]"/>
      <dgm:spPr/>
      <dgm:t>
        <a:bodyPr/>
        <a:lstStyle/>
        <a:p>
          <a:r>
            <a:rPr lang="en-US" dirty="0"/>
            <a:t>Event Objectives</a:t>
          </a:r>
        </a:p>
      </dgm:t>
    </dgm:pt>
    <dgm:pt modelId="{826CBB5D-FFCC-4C68-B3AF-83B1B0E0ADE0}" type="parTrans" cxnId="{BEA091D4-AACE-4594-AA95-9613F402C454}">
      <dgm:prSet/>
      <dgm:spPr/>
      <dgm:t>
        <a:bodyPr/>
        <a:lstStyle/>
        <a:p>
          <a:endParaRPr lang="en-US"/>
        </a:p>
      </dgm:t>
    </dgm:pt>
    <dgm:pt modelId="{6F45EDD4-37E4-451B-B9C0-BD25BADA0128}" type="sibTrans" cxnId="{BEA091D4-AACE-4594-AA95-9613F402C454}">
      <dgm:prSet/>
      <dgm:spPr/>
      <dgm:t>
        <a:bodyPr/>
        <a:lstStyle/>
        <a:p>
          <a:endParaRPr lang="en-US"/>
        </a:p>
      </dgm:t>
    </dgm:pt>
    <dgm:pt modelId="{9DBFA86B-F403-45A1-8555-A75FC7657C3F}">
      <dgm:prSet phldrT="[Text]" custT="1"/>
      <dgm:spPr/>
      <dgm:t>
        <a:bodyPr/>
        <a:lstStyle/>
        <a:p>
          <a:pPr algn="just"/>
          <a:r>
            <a:rPr lang="en-US" sz="1800" dirty="0"/>
            <a:t>Information sharing between group members on recent developments related to changes of treasury role and functions</a:t>
          </a:r>
        </a:p>
      </dgm:t>
    </dgm:pt>
    <dgm:pt modelId="{B7808C8C-7545-4604-990B-047B4E149153}" type="parTrans" cxnId="{9F3C0DF8-6991-4E2D-AFDD-D68900F7C0B5}">
      <dgm:prSet/>
      <dgm:spPr/>
      <dgm:t>
        <a:bodyPr/>
        <a:lstStyle/>
        <a:p>
          <a:endParaRPr lang="en-US"/>
        </a:p>
      </dgm:t>
    </dgm:pt>
    <dgm:pt modelId="{BEF85F4E-D847-4B29-AE1F-2BBC5D727FD8}" type="sibTrans" cxnId="{9F3C0DF8-6991-4E2D-AFDD-D68900F7C0B5}">
      <dgm:prSet/>
      <dgm:spPr/>
      <dgm:t>
        <a:bodyPr/>
        <a:lstStyle/>
        <a:p>
          <a:endParaRPr lang="en-US"/>
        </a:p>
      </dgm:t>
    </dgm:pt>
    <dgm:pt modelId="{F7F93194-955C-4288-BC12-45756203ABA6}">
      <dgm:prSet phldrT="[Text]"/>
      <dgm:spPr/>
      <dgm:t>
        <a:bodyPr/>
        <a:lstStyle/>
        <a:p>
          <a:r>
            <a:rPr lang="en-US" dirty="0"/>
            <a:t>Key Outcomes</a:t>
          </a:r>
        </a:p>
      </dgm:t>
    </dgm:pt>
    <dgm:pt modelId="{CCC762D7-AFE9-4D5B-ABB4-1E4D2D60D742}" type="parTrans" cxnId="{02D8CC3F-59F0-49B3-A783-F0B0EC275642}">
      <dgm:prSet/>
      <dgm:spPr/>
      <dgm:t>
        <a:bodyPr/>
        <a:lstStyle/>
        <a:p>
          <a:endParaRPr lang="en-US"/>
        </a:p>
      </dgm:t>
    </dgm:pt>
    <dgm:pt modelId="{C761FA9F-6DC6-4C19-8BD6-F9420C6C300B}" type="sibTrans" cxnId="{02D8CC3F-59F0-49B3-A783-F0B0EC275642}">
      <dgm:prSet/>
      <dgm:spPr/>
      <dgm:t>
        <a:bodyPr/>
        <a:lstStyle/>
        <a:p>
          <a:endParaRPr lang="en-US"/>
        </a:p>
      </dgm:t>
    </dgm:pt>
    <dgm:pt modelId="{D5DFC18A-E00F-4E7A-9A65-49C39E9D28D7}">
      <dgm:prSet phldrT="[Text]" custT="1"/>
      <dgm:spPr/>
      <dgm:t>
        <a:bodyPr/>
        <a:lstStyle/>
        <a:p>
          <a:r>
            <a:rPr lang="en-US" sz="1800" dirty="0"/>
            <a:t>Participants learned about the recent experience of Moldova in treasury reorganization and discussed the lessons learnt. </a:t>
          </a:r>
        </a:p>
      </dgm:t>
    </dgm:pt>
    <dgm:pt modelId="{9B7AA94D-8466-44CB-850A-E67080945BED}" type="parTrans" cxnId="{DB5F3622-853B-49D9-A86D-A50F31A23D09}">
      <dgm:prSet/>
      <dgm:spPr/>
      <dgm:t>
        <a:bodyPr/>
        <a:lstStyle/>
        <a:p>
          <a:endParaRPr lang="en-US"/>
        </a:p>
      </dgm:t>
    </dgm:pt>
    <dgm:pt modelId="{74BC67AC-14DD-43D5-93DC-382B629B4E1C}" type="sibTrans" cxnId="{DB5F3622-853B-49D9-A86D-A50F31A23D09}">
      <dgm:prSet/>
      <dgm:spPr/>
      <dgm:t>
        <a:bodyPr/>
        <a:lstStyle/>
        <a:p>
          <a:endParaRPr lang="en-US"/>
        </a:p>
      </dgm:t>
    </dgm:pt>
    <dgm:pt modelId="{DAC7CADB-F642-413A-B67E-1C936CB1E76D}">
      <dgm:prSet phldrT="[Text]"/>
      <dgm:spPr/>
      <dgm:t>
        <a:bodyPr/>
        <a:lstStyle/>
        <a:p>
          <a:r>
            <a:rPr lang="en-US" dirty="0"/>
            <a:t>Participants</a:t>
          </a:r>
        </a:p>
      </dgm:t>
    </dgm:pt>
    <dgm:pt modelId="{E2560765-CA95-45B0-B772-D4B7277094F7}" type="parTrans" cxnId="{41D094D5-0755-4692-B5C5-777C5C9986DB}">
      <dgm:prSet/>
      <dgm:spPr/>
      <dgm:t>
        <a:bodyPr/>
        <a:lstStyle/>
        <a:p>
          <a:endParaRPr lang="en-US"/>
        </a:p>
      </dgm:t>
    </dgm:pt>
    <dgm:pt modelId="{2B1DA9FF-4263-45E8-A4EC-0A18F1EC6DEF}" type="sibTrans" cxnId="{41D094D5-0755-4692-B5C5-777C5C9986DB}">
      <dgm:prSet/>
      <dgm:spPr/>
      <dgm:t>
        <a:bodyPr/>
        <a:lstStyle/>
        <a:p>
          <a:endParaRPr lang="en-US"/>
        </a:p>
      </dgm:t>
    </dgm:pt>
    <dgm:pt modelId="{0E4A6641-D0A0-44AA-87F5-5DFD67EE4899}">
      <dgm:prSet phldrT="[Text]" custT="1"/>
      <dgm:spPr/>
      <dgm:t>
        <a:bodyPr/>
        <a:lstStyle/>
        <a:p>
          <a:r>
            <a:rPr lang="en-US" sz="1800" dirty="0"/>
            <a:t>Members of TCOP TG on Accounting Standards </a:t>
          </a:r>
          <a:r>
            <a:rPr lang="ru-RU" sz="1800" dirty="0"/>
            <a:t>– </a:t>
          </a:r>
          <a:r>
            <a:rPr lang="en-US" sz="1800" dirty="0"/>
            <a:t>1</a:t>
          </a:r>
          <a:r>
            <a:rPr lang="ru-RU" sz="1800" dirty="0"/>
            <a:t>5 </a:t>
          </a:r>
          <a:r>
            <a:rPr lang="en-US" sz="1800" dirty="0"/>
            <a:t>participants from </a:t>
          </a:r>
          <a:r>
            <a:rPr lang="ru-RU" sz="1800" dirty="0"/>
            <a:t>7 </a:t>
          </a:r>
          <a:r>
            <a:rPr lang="en-US" sz="1800" dirty="0"/>
            <a:t>countries</a:t>
          </a:r>
          <a:r>
            <a:rPr lang="ru-RU" sz="1800" dirty="0"/>
            <a:t> </a:t>
          </a:r>
          <a:endParaRPr lang="en-US" sz="1800" dirty="0"/>
        </a:p>
      </dgm:t>
    </dgm:pt>
    <dgm:pt modelId="{E9DA3D42-7E0E-425C-96DD-6194366ACA08}" type="parTrans" cxnId="{56DEC490-6140-4CFA-AC20-AE3135BD8983}">
      <dgm:prSet/>
      <dgm:spPr/>
      <dgm:t>
        <a:bodyPr/>
        <a:lstStyle/>
        <a:p>
          <a:endParaRPr lang="en-US"/>
        </a:p>
      </dgm:t>
    </dgm:pt>
    <dgm:pt modelId="{3CDE94EC-1393-497F-8347-86058FE07D8B}" type="sibTrans" cxnId="{56DEC490-6140-4CFA-AC20-AE3135BD8983}">
      <dgm:prSet/>
      <dgm:spPr/>
      <dgm:t>
        <a:bodyPr/>
        <a:lstStyle/>
        <a:p>
          <a:endParaRPr lang="en-US"/>
        </a:p>
      </dgm:t>
    </dgm:pt>
    <dgm:pt modelId="{8C649D7D-C0AA-4540-B902-0F7F53E73853}">
      <dgm:prSet phldrT="[Text]" custT="1"/>
      <dgm:spPr/>
      <dgm:t>
        <a:bodyPr/>
        <a:lstStyle/>
        <a:p>
          <a:r>
            <a:rPr lang="en-US" sz="1800" dirty="0"/>
            <a:t>Presentation is published on the PEMPAL website</a:t>
          </a:r>
          <a:r>
            <a:rPr lang="ru-RU" sz="1800" dirty="0"/>
            <a:t>: </a:t>
          </a:r>
          <a:r>
            <a:rPr lang="en-US" sz="1800" dirty="0">
              <a:hlinkClick xmlns:r="http://schemas.openxmlformats.org/officeDocument/2006/relationships" r:id="rId1"/>
            </a:rPr>
            <a:t>www.pempal.org</a:t>
          </a:r>
          <a:r>
            <a:rPr lang="en-US" sz="1800" dirty="0"/>
            <a:t> </a:t>
          </a:r>
          <a:r>
            <a:rPr lang="ru-RU" sz="1800" dirty="0"/>
            <a:t> </a:t>
          </a:r>
          <a:endParaRPr lang="en-US" sz="1800" dirty="0"/>
        </a:p>
      </dgm:t>
    </dgm:pt>
    <dgm:pt modelId="{9113B66E-678E-4B9E-A0B9-138DE95D9507}" type="parTrans" cxnId="{156ADBB3-BEC6-4902-BF1C-9CCBEFE2F0A7}">
      <dgm:prSet/>
      <dgm:spPr/>
      <dgm:t>
        <a:bodyPr/>
        <a:lstStyle/>
        <a:p>
          <a:endParaRPr lang="en-US"/>
        </a:p>
      </dgm:t>
    </dgm:pt>
    <dgm:pt modelId="{164DC684-6C71-40DB-A87C-F25B34B4E26E}" type="sibTrans" cxnId="{156ADBB3-BEC6-4902-BF1C-9CCBEFE2F0A7}">
      <dgm:prSet/>
      <dgm:spPr/>
      <dgm:t>
        <a:bodyPr/>
        <a:lstStyle/>
        <a:p>
          <a:endParaRPr lang="en-US"/>
        </a:p>
      </dgm:t>
    </dgm:pt>
    <dgm:pt modelId="{20044460-E512-4609-893D-E2345A386260}">
      <dgm:prSet phldrT="[Text]" custT="1"/>
      <dgm:spPr/>
      <dgm:t>
        <a:bodyPr/>
        <a:lstStyle/>
        <a:p>
          <a:pPr algn="just"/>
          <a:r>
            <a:rPr lang="en-US" sz="1800" dirty="0"/>
            <a:t>Discussion of preparations for a plenary session in Tirana</a:t>
          </a:r>
        </a:p>
      </dgm:t>
    </dgm:pt>
    <dgm:pt modelId="{1B7F688D-F9AC-429A-B838-C56AD3B570FC}" type="parTrans" cxnId="{44642FC1-8D29-4C7D-8CFA-0C6672105509}">
      <dgm:prSet/>
      <dgm:spPr/>
      <dgm:t>
        <a:bodyPr/>
        <a:lstStyle/>
        <a:p>
          <a:endParaRPr lang="en-US"/>
        </a:p>
      </dgm:t>
    </dgm:pt>
    <dgm:pt modelId="{F19D7CB2-E46D-4ECD-851D-B66D1EF1B0FD}" type="sibTrans" cxnId="{44642FC1-8D29-4C7D-8CFA-0C6672105509}">
      <dgm:prSet/>
      <dgm:spPr/>
      <dgm:t>
        <a:bodyPr/>
        <a:lstStyle/>
        <a:p>
          <a:endParaRPr lang="en-US"/>
        </a:p>
      </dgm:t>
    </dgm:pt>
    <dgm:pt modelId="{9B90B4E5-BCB8-4F04-B72B-2851BCF7A7D0}">
      <dgm:prSet phldrT="[Text]" custT="1"/>
      <dgm:spPr/>
      <dgm:t>
        <a:bodyPr/>
        <a:lstStyle/>
        <a:p>
          <a:r>
            <a:rPr lang="en-US" sz="1800" dirty="0"/>
            <a:t>Concept of the plenary session in Tirana approved</a:t>
          </a:r>
        </a:p>
      </dgm:t>
    </dgm:pt>
    <dgm:pt modelId="{CDEA2868-5AA5-444A-96F1-8FEEB5858E40}" type="parTrans" cxnId="{0B3F93B3-EE3D-4F51-89EE-77C81A2EA530}">
      <dgm:prSet/>
      <dgm:spPr/>
      <dgm:t>
        <a:bodyPr/>
        <a:lstStyle/>
        <a:p>
          <a:endParaRPr lang="ru-RU"/>
        </a:p>
      </dgm:t>
    </dgm:pt>
    <dgm:pt modelId="{32B6273A-B7CD-4106-A7B3-59554987D050}" type="sibTrans" cxnId="{0B3F93B3-EE3D-4F51-89EE-77C81A2EA530}">
      <dgm:prSet/>
      <dgm:spPr/>
      <dgm:t>
        <a:bodyPr/>
        <a:lstStyle/>
        <a:p>
          <a:endParaRPr lang="ru-RU"/>
        </a:p>
      </dgm:t>
    </dgm:pt>
    <dgm:pt modelId="{81BAF002-85A0-4E09-A0BA-160DCB5399A4}" type="pres">
      <dgm:prSet presAssocID="{FD8B917B-5377-4589-A0EB-2CC858A5978B}" presName="Name0" presStyleCnt="0">
        <dgm:presLayoutVars>
          <dgm:dir/>
          <dgm:animLvl val="lvl"/>
          <dgm:resizeHandles val="exact"/>
        </dgm:presLayoutVars>
      </dgm:prSet>
      <dgm:spPr/>
    </dgm:pt>
    <dgm:pt modelId="{FC412727-0701-4A89-A7F4-178A424CD82D}" type="pres">
      <dgm:prSet presAssocID="{CFE3F8F5-9CC4-4477-8B0C-A2043DD18C18}" presName="linNode" presStyleCnt="0"/>
      <dgm:spPr/>
    </dgm:pt>
    <dgm:pt modelId="{62056DBE-2B9E-450E-B206-18D00416536A}" type="pres">
      <dgm:prSet presAssocID="{CFE3F8F5-9CC4-4477-8B0C-A2043DD18C18}" presName="parentText" presStyleLbl="node1" presStyleIdx="0" presStyleCnt="3" custScaleX="74780" custScaleY="82777">
        <dgm:presLayoutVars>
          <dgm:chMax val="1"/>
          <dgm:bulletEnabled val="1"/>
        </dgm:presLayoutVars>
      </dgm:prSet>
      <dgm:spPr/>
    </dgm:pt>
    <dgm:pt modelId="{F069A627-4E67-4967-8B92-C9087C4A6F83}" type="pres">
      <dgm:prSet presAssocID="{CFE3F8F5-9CC4-4477-8B0C-A2043DD18C18}" presName="descendantText" presStyleLbl="alignAccFollowNode1" presStyleIdx="0" presStyleCnt="3" custScaleX="135505" custScaleY="96084">
        <dgm:presLayoutVars>
          <dgm:bulletEnabled val="1"/>
        </dgm:presLayoutVars>
      </dgm:prSet>
      <dgm:spPr/>
    </dgm:pt>
    <dgm:pt modelId="{818E3029-396A-43D9-97E3-1C614C499969}" type="pres">
      <dgm:prSet presAssocID="{6F45EDD4-37E4-451B-B9C0-BD25BADA0128}" presName="sp" presStyleCnt="0"/>
      <dgm:spPr/>
    </dgm:pt>
    <dgm:pt modelId="{7E38D1BA-3357-48F1-BE5F-899AC8DFA457}" type="pres">
      <dgm:prSet presAssocID="{F7F93194-955C-4288-BC12-45756203ABA6}" presName="linNode" presStyleCnt="0"/>
      <dgm:spPr/>
    </dgm:pt>
    <dgm:pt modelId="{9D236FC3-00A8-452D-B6F1-150F21CFFA04}" type="pres">
      <dgm:prSet presAssocID="{F7F93194-955C-4288-BC12-45756203ABA6}" presName="parentText" presStyleLbl="node1" presStyleIdx="1" presStyleCnt="3" custScaleX="64692">
        <dgm:presLayoutVars>
          <dgm:chMax val="1"/>
          <dgm:bulletEnabled val="1"/>
        </dgm:presLayoutVars>
      </dgm:prSet>
      <dgm:spPr/>
    </dgm:pt>
    <dgm:pt modelId="{BD70E6F7-64AA-410D-B404-CF9D915BC730}" type="pres">
      <dgm:prSet presAssocID="{F7F93194-955C-4288-BC12-45756203ABA6}" presName="descendantText" presStyleLbl="alignAccFollowNode1" presStyleIdx="1" presStyleCnt="3" custScaleX="120603" custScaleY="111993">
        <dgm:presLayoutVars>
          <dgm:bulletEnabled val="1"/>
        </dgm:presLayoutVars>
      </dgm:prSet>
      <dgm:spPr/>
    </dgm:pt>
    <dgm:pt modelId="{BF28220A-BF14-45EF-9335-F93589E00974}" type="pres">
      <dgm:prSet presAssocID="{C761FA9F-6DC6-4C19-8BD6-F9420C6C300B}" presName="sp" presStyleCnt="0"/>
      <dgm:spPr/>
    </dgm:pt>
    <dgm:pt modelId="{5F8B406F-07C0-48C2-B558-5E2742D1785B}" type="pres">
      <dgm:prSet presAssocID="{DAC7CADB-F642-413A-B67E-1C936CB1E76D}" presName="linNode" presStyleCnt="0"/>
      <dgm:spPr/>
    </dgm:pt>
    <dgm:pt modelId="{E997E8B8-72D3-4138-9CDF-AD0FDB01E83D}" type="pres">
      <dgm:prSet presAssocID="{DAC7CADB-F642-413A-B67E-1C936CB1E76D}" presName="parentText" presStyleLbl="node1" presStyleIdx="2" presStyleCnt="3" custScaleX="66446" custScaleY="77216">
        <dgm:presLayoutVars>
          <dgm:chMax val="1"/>
          <dgm:bulletEnabled val="1"/>
        </dgm:presLayoutVars>
      </dgm:prSet>
      <dgm:spPr/>
    </dgm:pt>
    <dgm:pt modelId="{4585A051-3FC3-4C70-93D9-D5FC8AEE33DD}" type="pres">
      <dgm:prSet presAssocID="{DAC7CADB-F642-413A-B67E-1C936CB1E76D}" presName="descendantText" presStyleLbl="alignAccFollowNode1" presStyleIdx="2" presStyleCnt="3" custScaleX="125198" custScaleY="85497">
        <dgm:presLayoutVars>
          <dgm:bulletEnabled val="1"/>
        </dgm:presLayoutVars>
      </dgm:prSet>
      <dgm:spPr/>
    </dgm:pt>
  </dgm:ptLst>
  <dgm:cxnLst>
    <dgm:cxn modelId="{8E669702-97BD-4B2B-A531-68DEAEB5A223}" type="presOf" srcId="{F7F93194-955C-4288-BC12-45756203ABA6}" destId="{9D236FC3-00A8-452D-B6F1-150F21CFFA04}" srcOrd="0" destOrd="0" presId="urn:microsoft.com/office/officeart/2005/8/layout/vList5"/>
    <dgm:cxn modelId="{39F8B402-B35E-48D6-81B6-8E409130E105}" type="presOf" srcId="{20044460-E512-4609-893D-E2345A386260}" destId="{F069A627-4E67-4967-8B92-C9087C4A6F83}" srcOrd="0" destOrd="1" presId="urn:microsoft.com/office/officeart/2005/8/layout/vList5"/>
    <dgm:cxn modelId="{664A5514-77BF-4685-AE50-067F8542F61F}" type="presOf" srcId="{8C649D7D-C0AA-4540-B902-0F7F53E73853}" destId="{4585A051-3FC3-4C70-93D9-D5FC8AEE33DD}" srcOrd="0" destOrd="1" presId="urn:microsoft.com/office/officeart/2005/8/layout/vList5"/>
    <dgm:cxn modelId="{DB5F3622-853B-49D9-A86D-A50F31A23D09}" srcId="{F7F93194-955C-4288-BC12-45756203ABA6}" destId="{D5DFC18A-E00F-4E7A-9A65-49C39E9D28D7}" srcOrd="0" destOrd="0" parTransId="{9B7AA94D-8466-44CB-850A-E67080945BED}" sibTransId="{74BC67AC-14DD-43D5-93DC-382B629B4E1C}"/>
    <dgm:cxn modelId="{0FCC3F29-D12D-46ED-8B38-249CD7F40639}" type="presOf" srcId="{9B90B4E5-BCB8-4F04-B72B-2851BCF7A7D0}" destId="{BD70E6F7-64AA-410D-B404-CF9D915BC730}" srcOrd="0" destOrd="1" presId="urn:microsoft.com/office/officeart/2005/8/layout/vList5"/>
    <dgm:cxn modelId="{41A9A932-9E35-46DB-A53A-12A61097BC1F}" type="presOf" srcId="{D5DFC18A-E00F-4E7A-9A65-49C39E9D28D7}" destId="{BD70E6F7-64AA-410D-B404-CF9D915BC730}" srcOrd="0" destOrd="0" presId="urn:microsoft.com/office/officeart/2005/8/layout/vList5"/>
    <dgm:cxn modelId="{02D8CC3F-59F0-49B3-A783-F0B0EC275642}" srcId="{FD8B917B-5377-4589-A0EB-2CC858A5978B}" destId="{F7F93194-955C-4288-BC12-45756203ABA6}" srcOrd="1" destOrd="0" parTransId="{CCC762D7-AFE9-4D5B-ABB4-1E4D2D60D742}" sibTransId="{C761FA9F-6DC6-4C19-8BD6-F9420C6C300B}"/>
    <dgm:cxn modelId="{7545706E-79CA-4174-A35B-E8BD45D5451C}" type="presOf" srcId="{CFE3F8F5-9CC4-4477-8B0C-A2043DD18C18}" destId="{62056DBE-2B9E-450E-B206-18D00416536A}" srcOrd="0" destOrd="0" presId="urn:microsoft.com/office/officeart/2005/8/layout/vList5"/>
    <dgm:cxn modelId="{AE248450-5158-4182-BBBE-0A4E7CDFF577}" type="presOf" srcId="{DAC7CADB-F642-413A-B67E-1C936CB1E76D}" destId="{E997E8B8-72D3-4138-9CDF-AD0FDB01E83D}" srcOrd="0" destOrd="0" presId="urn:microsoft.com/office/officeart/2005/8/layout/vList5"/>
    <dgm:cxn modelId="{56DEC490-6140-4CFA-AC20-AE3135BD8983}" srcId="{DAC7CADB-F642-413A-B67E-1C936CB1E76D}" destId="{0E4A6641-D0A0-44AA-87F5-5DFD67EE4899}" srcOrd="0" destOrd="0" parTransId="{E9DA3D42-7E0E-425C-96DD-6194366ACA08}" sibTransId="{3CDE94EC-1393-497F-8347-86058FE07D8B}"/>
    <dgm:cxn modelId="{7B3E97AF-1B47-4ACA-A5FC-492BB9A7D833}" type="presOf" srcId="{FD8B917B-5377-4589-A0EB-2CC858A5978B}" destId="{81BAF002-85A0-4E09-A0BA-160DCB5399A4}" srcOrd="0" destOrd="0" presId="urn:microsoft.com/office/officeart/2005/8/layout/vList5"/>
    <dgm:cxn modelId="{0B3F93B3-EE3D-4F51-89EE-77C81A2EA530}" srcId="{F7F93194-955C-4288-BC12-45756203ABA6}" destId="{9B90B4E5-BCB8-4F04-B72B-2851BCF7A7D0}" srcOrd="1" destOrd="0" parTransId="{CDEA2868-5AA5-444A-96F1-8FEEB5858E40}" sibTransId="{32B6273A-B7CD-4106-A7B3-59554987D050}"/>
    <dgm:cxn modelId="{156ADBB3-BEC6-4902-BF1C-9CCBEFE2F0A7}" srcId="{DAC7CADB-F642-413A-B67E-1C936CB1E76D}" destId="{8C649D7D-C0AA-4540-B902-0F7F53E73853}" srcOrd="1" destOrd="0" parTransId="{9113B66E-678E-4B9E-A0B9-138DE95D9507}" sibTransId="{164DC684-6C71-40DB-A87C-F25B34B4E26E}"/>
    <dgm:cxn modelId="{479F6BBE-1D9B-413D-8E13-BA47E15A1F23}" type="presOf" srcId="{0E4A6641-D0A0-44AA-87F5-5DFD67EE4899}" destId="{4585A051-3FC3-4C70-93D9-D5FC8AEE33DD}" srcOrd="0" destOrd="0" presId="urn:microsoft.com/office/officeart/2005/8/layout/vList5"/>
    <dgm:cxn modelId="{44642FC1-8D29-4C7D-8CFA-0C6672105509}" srcId="{CFE3F8F5-9CC4-4477-8B0C-A2043DD18C18}" destId="{20044460-E512-4609-893D-E2345A386260}" srcOrd="1" destOrd="0" parTransId="{1B7F688D-F9AC-429A-B838-C56AD3B570FC}" sibTransId="{F19D7CB2-E46D-4ECD-851D-B66D1EF1B0FD}"/>
    <dgm:cxn modelId="{79447CC9-1660-4812-B0C1-F4D2B1AAEB7B}" type="presOf" srcId="{9DBFA86B-F403-45A1-8555-A75FC7657C3F}" destId="{F069A627-4E67-4967-8B92-C9087C4A6F83}" srcOrd="0" destOrd="0" presId="urn:microsoft.com/office/officeart/2005/8/layout/vList5"/>
    <dgm:cxn modelId="{BEA091D4-AACE-4594-AA95-9613F402C454}" srcId="{FD8B917B-5377-4589-A0EB-2CC858A5978B}" destId="{CFE3F8F5-9CC4-4477-8B0C-A2043DD18C18}" srcOrd="0" destOrd="0" parTransId="{826CBB5D-FFCC-4C68-B3AF-83B1B0E0ADE0}" sibTransId="{6F45EDD4-37E4-451B-B9C0-BD25BADA0128}"/>
    <dgm:cxn modelId="{41D094D5-0755-4692-B5C5-777C5C9986DB}" srcId="{FD8B917B-5377-4589-A0EB-2CC858A5978B}" destId="{DAC7CADB-F642-413A-B67E-1C936CB1E76D}" srcOrd="2" destOrd="0" parTransId="{E2560765-CA95-45B0-B772-D4B7277094F7}" sibTransId="{2B1DA9FF-4263-45E8-A4EC-0A18F1EC6DEF}"/>
    <dgm:cxn modelId="{9F3C0DF8-6991-4E2D-AFDD-D68900F7C0B5}" srcId="{CFE3F8F5-9CC4-4477-8B0C-A2043DD18C18}" destId="{9DBFA86B-F403-45A1-8555-A75FC7657C3F}" srcOrd="0" destOrd="0" parTransId="{B7808C8C-7545-4604-990B-047B4E149153}" sibTransId="{BEF85F4E-D847-4B29-AE1F-2BBC5D727FD8}"/>
    <dgm:cxn modelId="{59682A4C-826B-4FE4-9E97-5B9B30208CFE}" type="presParOf" srcId="{81BAF002-85A0-4E09-A0BA-160DCB5399A4}" destId="{FC412727-0701-4A89-A7F4-178A424CD82D}" srcOrd="0" destOrd="0" presId="urn:microsoft.com/office/officeart/2005/8/layout/vList5"/>
    <dgm:cxn modelId="{981B5D66-A11C-4895-897A-05C85ACBFED6}" type="presParOf" srcId="{FC412727-0701-4A89-A7F4-178A424CD82D}" destId="{62056DBE-2B9E-450E-B206-18D00416536A}" srcOrd="0" destOrd="0" presId="urn:microsoft.com/office/officeart/2005/8/layout/vList5"/>
    <dgm:cxn modelId="{57324CD7-DCA2-4279-B4A5-E8F44A43A99E}" type="presParOf" srcId="{FC412727-0701-4A89-A7F4-178A424CD82D}" destId="{F069A627-4E67-4967-8B92-C9087C4A6F83}" srcOrd="1" destOrd="0" presId="urn:microsoft.com/office/officeart/2005/8/layout/vList5"/>
    <dgm:cxn modelId="{76753444-2174-452E-B11F-FDE6223D52B5}" type="presParOf" srcId="{81BAF002-85A0-4E09-A0BA-160DCB5399A4}" destId="{818E3029-396A-43D9-97E3-1C614C499969}" srcOrd="1" destOrd="0" presId="urn:microsoft.com/office/officeart/2005/8/layout/vList5"/>
    <dgm:cxn modelId="{47529B63-5020-49D3-8004-B79A853D9D04}" type="presParOf" srcId="{81BAF002-85A0-4E09-A0BA-160DCB5399A4}" destId="{7E38D1BA-3357-48F1-BE5F-899AC8DFA457}" srcOrd="2" destOrd="0" presId="urn:microsoft.com/office/officeart/2005/8/layout/vList5"/>
    <dgm:cxn modelId="{2BD92FE1-31DE-4308-954C-267B05E9F628}" type="presParOf" srcId="{7E38D1BA-3357-48F1-BE5F-899AC8DFA457}" destId="{9D236FC3-00A8-452D-B6F1-150F21CFFA04}" srcOrd="0" destOrd="0" presId="urn:microsoft.com/office/officeart/2005/8/layout/vList5"/>
    <dgm:cxn modelId="{B03ACA65-5A83-4F95-A1D0-03F36197BEDD}" type="presParOf" srcId="{7E38D1BA-3357-48F1-BE5F-899AC8DFA457}" destId="{BD70E6F7-64AA-410D-B404-CF9D915BC730}" srcOrd="1" destOrd="0" presId="urn:microsoft.com/office/officeart/2005/8/layout/vList5"/>
    <dgm:cxn modelId="{E5EDEF15-7D84-40E4-AA7C-C3BD18023F1B}" type="presParOf" srcId="{81BAF002-85A0-4E09-A0BA-160DCB5399A4}" destId="{BF28220A-BF14-45EF-9335-F93589E00974}" srcOrd="3" destOrd="0" presId="urn:microsoft.com/office/officeart/2005/8/layout/vList5"/>
    <dgm:cxn modelId="{17FE7ED4-9F34-4427-AA63-988AF3D20D23}" type="presParOf" srcId="{81BAF002-85A0-4E09-A0BA-160DCB5399A4}" destId="{5F8B406F-07C0-48C2-B558-5E2742D1785B}" srcOrd="4" destOrd="0" presId="urn:microsoft.com/office/officeart/2005/8/layout/vList5"/>
    <dgm:cxn modelId="{3C420302-41C9-4004-B725-C0A1908F62F9}" type="presParOf" srcId="{5F8B406F-07C0-48C2-B558-5E2742D1785B}" destId="{E997E8B8-72D3-4138-9CDF-AD0FDB01E83D}" srcOrd="0" destOrd="0" presId="urn:microsoft.com/office/officeart/2005/8/layout/vList5"/>
    <dgm:cxn modelId="{878E45BC-E5BA-48F0-826E-2994DB458E13}" type="presParOf" srcId="{5F8B406F-07C0-48C2-B558-5E2742D1785B}" destId="{4585A051-3FC3-4C70-93D9-D5FC8AEE33D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D2E5440-16CB-4E08-A5A2-4C3115A0F591}" type="doc">
      <dgm:prSet loTypeId="urn:diagrams.loki3.com/VaryingWidthList+Icon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87E7448-3004-4574-9AB8-7C3136700C48}">
      <dgm:prSet custT="1"/>
      <dgm:spPr/>
      <dgm:t>
        <a:bodyPr/>
        <a:lstStyle/>
        <a:p>
          <a:endParaRPr lang="ru-RU" sz="2400" b="1" dirty="0">
            <a:solidFill>
              <a:schemeClr val="bg1"/>
            </a:solidFill>
            <a:latin typeface="Calibri" pitchFamily="34" charset="0"/>
            <a:cs typeface="Times New Roman" pitchFamily="18" charset="0"/>
          </a:endParaRPr>
        </a:p>
        <a:p>
          <a:pPr algn="l"/>
          <a:r>
            <a:rPr lang="en-US" sz="2400" b="1" dirty="0">
              <a:solidFill>
                <a:schemeClr val="bg1"/>
              </a:solidFill>
              <a:latin typeface="Calibri" pitchFamily="34" charset="0"/>
              <a:cs typeface="Times New Roman" pitchFamily="18" charset="0"/>
            </a:rPr>
            <a:t>Practical guidelines on consolidation of financial reports, 2016</a:t>
          </a:r>
        </a:p>
        <a:p>
          <a:pPr algn="l"/>
          <a:r>
            <a:rPr lang="en-US" sz="2400" b="1" dirty="0">
              <a:solidFill>
                <a:schemeClr val="bg1"/>
              </a:solidFill>
              <a:latin typeface="Calibri" pitchFamily="34" charset="0"/>
              <a:cs typeface="Times New Roman" pitchFamily="18" charset="0"/>
            </a:rPr>
            <a:t> </a:t>
          </a:r>
          <a:endParaRPr lang="ru-RU" sz="2400" b="1" dirty="0">
            <a:solidFill>
              <a:schemeClr val="bg1"/>
            </a:solidFill>
            <a:latin typeface="Calibri" pitchFamily="34" charset="0"/>
            <a:cs typeface="Times New Roman" pitchFamily="18" charset="0"/>
          </a:endParaRPr>
        </a:p>
      </dgm:t>
    </dgm:pt>
    <dgm:pt modelId="{057D5DCF-F174-4FE4-8DE7-361C56C2BF83}" type="parTrans" cxnId="{357AF999-3E68-4A42-BBD3-473929CEA8AE}">
      <dgm:prSet/>
      <dgm:spPr/>
      <dgm:t>
        <a:bodyPr/>
        <a:lstStyle/>
        <a:p>
          <a:endParaRPr lang="en-US"/>
        </a:p>
      </dgm:t>
    </dgm:pt>
    <dgm:pt modelId="{78B48296-B1FC-46FB-AAA5-E100D6D340C0}" type="sibTrans" cxnId="{357AF999-3E68-4A42-BBD3-473929CEA8AE}">
      <dgm:prSet/>
      <dgm:spPr/>
      <dgm:t>
        <a:bodyPr/>
        <a:lstStyle/>
        <a:p>
          <a:endParaRPr lang="en-US"/>
        </a:p>
      </dgm:t>
    </dgm:pt>
    <dgm:pt modelId="{7B341CD7-B705-4AE3-92C5-90055365257D}">
      <dgm:prSet custT="1"/>
      <dgm:spPr/>
      <dgm:t>
        <a:bodyPr/>
        <a:lstStyle/>
        <a:p>
          <a:pPr algn="l"/>
          <a:r>
            <a:rPr lang="en-US" sz="2400" b="1" dirty="0">
              <a:solidFill>
                <a:schemeClr val="bg1"/>
              </a:solidFill>
              <a:latin typeface="Calibri" pitchFamily="34" charset="0"/>
              <a:cs typeface="Times New Roman" pitchFamily="18" charset="0"/>
            </a:rPr>
            <a:t>Note on Service Agreements with Central Banks, 2017</a:t>
          </a:r>
          <a:endParaRPr lang="ru-RU" sz="2400" b="1" dirty="0">
            <a:solidFill>
              <a:schemeClr val="bg1"/>
            </a:solidFill>
            <a:latin typeface="Calibri" pitchFamily="34" charset="0"/>
            <a:cs typeface="Times New Roman" pitchFamily="18" charset="0"/>
          </a:endParaRPr>
        </a:p>
      </dgm:t>
    </dgm:pt>
    <dgm:pt modelId="{E7AB2DF2-20A5-435C-A5D2-BF43C7CDAB11}" type="parTrans" cxnId="{72A2452B-E675-45CF-8A6E-EE1DFB6D7493}">
      <dgm:prSet/>
      <dgm:spPr/>
      <dgm:t>
        <a:bodyPr/>
        <a:lstStyle/>
        <a:p>
          <a:endParaRPr lang="en-US"/>
        </a:p>
      </dgm:t>
    </dgm:pt>
    <dgm:pt modelId="{EF5F40E1-2AEA-4184-A342-054867061CBA}" type="sibTrans" cxnId="{72A2452B-E675-45CF-8A6E-EE1DFB6D7493}">
      <dgm:prSet/>
      <dgm:spPr/>
      <dgm:t>
        <a:bodyPr/>
        <a:lstStyle/>
        <a:p>
          <a:endParaRPr lang="en-US"/>
        </a:p>
      </dgm:t>
    </dgm:pt>
    <dgm:pt modelId="{594B5EB3-74C4-4BC8-905B-2BAE88E134EA}">
      <dgm:prSet custT="1"/>
      <dgm:spPr/>
      <dgm:t>
        <a:bodyPr/>
        <a:lstStyle/>
        <a:p>
          <a:pPr algn="l"/>
          <a:r>
            <a:rPr lang="en-US" sz="2400" b="1" dirty="0">
              <a:solidFill>
                <a:schemeClr val="tx1"/>
              </a:solidFill>
              <a:latin typeface="Calibri" pitchFamily="34" charset="0"/>
              <a:cs typeface="Times New Roman" pitchFamily="18" charset="0"/>
            </a:rPr>
            <a:t>Report on the results of the survey on Treasury Single Account Operation Practices in PEMPAL member countries</a:t>
          </a:r>
          <a:r>
            <a:rPr lang="ru-RU" sz="2400" b="1" dirty="0">
              <a:solidFill>
                <a:schemeClr val="tx1"/>
              </a:solidFill>
              <a:latin typeface="Calibri" pitchFamily="34" charset="0"/>
              <a:cs typeface="Times New Roman" pitchFamily="18" charset="0"/>
            </a:rPr>
            <a:t>, 2016</a:t>
          </a:r>
          <a:endParaRPr lang="en-US" sz="2400" dirty="0">
            <a:solidFill>
              <a:schemeClr val="tx1"/>
            </a:solidFill>
          </a:endParaRPr>
        </a:p>
      </dgm:t>
    </dgm:pt>
    <dgm:pt modelId="{22B5041C-DFCC-4ECA-A7DC-CD414B825B95}" type="parTrans" cxnId="{61E4030F-525B-4D7E-B421-1955CB86B74E}">
      <dgm:prSet/>
      <dgm:spPr/>
      <dgm:t>
        <a:bodyPr/>
        <a:lstStyle/>
        <a:p>
          <a:endParaRPr lang="en-US"/>
        </a:p>
      </dgm:t>
    </dgm:pt>
    <dgm:pt modelId="{CF7BCEF6-9C71-47D8-B089-62921F3337BC}" type="sibTrans" cxnId="{61E4030F-525B-4D7E-B421-1955CB86B74E}">
      <dgm:prSet/>
      <dgm:spPr/>
      <dgm:t>
        <a:bodyPr/>
        <a:lstStyle/>
        <a:p>
          <a:endParaRPr lang="en-US"/>
        </a:p>
      </dgm:t>
    </dgm:pt>
    <dgm:pt modelId="{98017953-32BA-4D2F-A995-FE449DC1814A}">
      <dgm:prSet custT="1"/>
      <dgm:spPr/>
      <dgm:t>
        <a:bodyPr/>
        <a:lstStyle/>
        <a:p>
          <a:pPr algn="l"/>
          <a:r>
            <a:rPr lang="en-US" sz="2400" b="1" dirty="0"/>
            <a:t>Integration of budget classification and chart of accounts, success stories from TCOP countries, 2014</a:t>
          </a:r>
          <a:endParaRPr lang="ru-RU" sz="2400" b="1" dirty="0">
            <a:solidFill>
              <a:srgbClr val="FFFF00"/>
            </a:solidFill>
            <a:latin typeface="Calibri" pitchFamily="34" charset="0"/>
            <a:cs typeface="Times New Roman" pitchFamily="18" charset="0"/>
          </a:endParaRPr>
        </a:p>
      </dgm:t>
    </dgm:pt>
    <dgm:pt modelId="{5FB8535B-B040-44EB-BDCD-842B4C0DDB3B}" type="parTrans" cxnId="{6748FEA5-0246-4FF2-AAF9-9783AF0345C0}">
      <dgm:prSet/>
      <dgm:spPr/>
      <dgm:t>
        <a:bodyPr/>
        <a:lstStyle/>
        <a:p>
          <a:endParaRPr lang="en-US"/>
        </a:p>
      </dgm:t>
    </dgm:pt>
    <dgm:pt modelId="{D199B5EB-24A8-4030-9455-ADF50A7A2DA5}" type="sibTrans" cxnId="{6748FEA5-0246-4FF2-AAF9-9783AF0345C0}">
      <dgm:prSet/>
      <dgm:spPr/>
      <dgm:t>
        <a:bodyPr/>
        <a:lstStyle/>
        <a:p>
          <a:endParaRPr lang="en-US"/>
        </a:p>
      </dgm:t>
    </dgm:pt>
    <dgm:pt modelId="{B24377D5-7C68-4919-9CBF-3664A9E5DC63}">
      <dgm:prSet custT="1"/>
      <dgm:spPr/>
      <dgm:t>
        <a:bodyPr/>
        <a:lstStyle/>
        <a:p>
          <a:pPr algn="l"/>
          <a:r>
            <a:rPr lang="en-US" sz="2400" b="1" dirty="0">
              <a:solidFill>
                <a:schemeClr val="tx1"/>
              </a:solidFill>
              <a:latin typeface="Calibri" pitchFamily="34" charset="0"/>
              <a:cs typeface="Times New Roman" pitchFamily="18" charset="0"/>
            </a:rPr>
            <a:t>Final report on activities of the TCOP Asset Management thematic group, 2015</a:t>
          </a:r>
          <a:r>
            <a:rPr lang="ru-RU" sz="2400" b="1" dirty="0">
              <a:solidFill>
                <a:schemeClr val="tx1"/>
              </a:solidFill>
              <a:latin typeface="Calibri" pitchFamily="34" charset="0"/>
              <a:cs typeface="Times New Roman" pitchFamily="18" charset="0"/>
            </a:rPr>
            <a:t>.</a:t>
          </a:r>
          <a:endParaRPr lang="en-US" sz="2400" dirty="0"/>
        </a:p>
      </dgm:t>
    </dgm:pt>
    <dgm:pt modelId="{757BDFB8-13B4-4B7C-9922-FB2F227418B8}" type="parTrans" cxnId="{DAAB329C-C85D-4330-A7F3-24786326221E}">
      <dgm:prSet/>
      <dgm:spPr/>
      <dgm:t>
        <a:bodyPr/>
        <a:lstStyle/>
        <a:p>
          <a:endParaRPr lang="en-US"/>
        </a:p>
      </dgm:t>
    </dgm:pt>
    <dgm:pt modelId="{BAFDCF02-C4B8-45B9-B89E-3FF3739C8A46}" type="sibTrans" cxnId="{DAAB329C-C85D-4330-A7F3-24786326221E}">
      <dgm:prSet/>
      <dgm:spPr/>
      <dgm:t>
        <a:bodyPr/>
        <a:lstStyle/>
        <a:p>
          <a:endParaRPr lang="en-US"/>
        </a:p>
      </dgm:t>
    </dgm:pt>
    <dgm:pt modelId="{7CA6DE33-1D48-448C-8BA4-7FF865D0B3AC}" type="pres">
      <dgm:prSet presAssocID="{5D2E5440-16CB-4E08-A5A2-4C3115A0F591}" presName="Name0" presStyleCnt="0">
        <dgm:presLayoutVars>
          <dgm:resizeHandles/>
        </dgm:presLayoutVars>
      </dgm:prSet>
      <dgm:spPr/>
    </dgm:pt>
    <dgm:pt modelId="{A38645E5-9DF5-412B-9136-B5A133F442BD}" type="pres">
      <dgm:prSet presAssocID="{98017953-32BA-4D2F-A995-FE449DC1814A}" presName="text" presStyleLbl="node1" presStyleIdx="0" presStyleCnt="5" custScaleX="222464">
        <dgm:presLayoutVars>
          <dgm:bulletEnabled val="1"/>
        </dgm:presLayoutVars>
      </dgm:prSet>
      <dgm:spPr/>
    </dgm:pt>
    <dgm:pt modelId="{8538907A-A05F-47D4-8E78-01DC632852A0}" type="pres">
      <dgm:prSet presAssocID="{D199B5EB-24A8-4030-9455-ADF50A7A2DA5}" presName="space" presStyleCnt="0"/>
      <dgm:spPr/>
    </dgm:pt>
    <dgm:pt modelId="{1B13CDD8-781C-464C-9128-864A119CEE55}" type="pres">
      <dgm:prSet presAssocID="{B24377D5-7C68-4919-9CBF-3664A9E5DC63}" presName="text" presStyleLbl="node1" presStyleIdx="1" presStyleCnt="5" custScaleX="182877">
        <dgm:presLayoutVars>
          <dgm:bulletEnabled val="1"/>
        </dgm:presLayoutVars>
      </dgm:prSet>
      <dgm:spPr/>
    </dgm:pt>
    <dgm:pt modelId="{BE146D1B-149C-4E30-9936-6B06215D6E7A}" type="pres">
      <dgm:prSet presAssocID="{BAFDCF02-C4B8-45B9-B89E-3FF3739C8A46}" presName="space" presStyleCnt="0"/>
      <dgm:spPr/>
    </dgm:pt>
    <dgm:pt modelId="{8A23DCFF-68EF-45BC-8B81-D438CBF64975}" type="pres">
      <dgm:prSet presAssocID="{A87E7448-3004-4574-9AB8-7C3136700C48}" presName="text" presStyleLbl="node1" presStyleIdx="2" presStyleCnt="5" custScaleX="114013">
        <dgm:presLayoutVars>
          <dgm:bulletEnabled val="1"/>
        </dgm:presLayoutVars>
      </dgm:prSet>
      <dgm:spPr/>
    </dgm:pt>
    <dgm:pt modelId="{E26857BB-E801-4D16-9B0C-7830D1ACEAEE}" type="pres">
      <dgm:prSet presAssocID="{78B48296-B1FC-46FB-AAA5-E100D6D340C0}" presName="space" presStyleCnt="0"/>
      <dgm:spPr/>
    </dgm:pt>
    <dgm:pt modelId="{285FC82F-A689-4270-9D0E-0EB83122CA24}" type="pres">
      <dgm:prSet presAssocID="{594B5EB3-74C4-4BC8-905B-2BAE88E134EA}" presName="text" presStyleLbl="node1" presStyleIdx="3" presStyleCnt="5" custScaleX="138197">
        <dgm:presLayoutVars>
          <dgm:bulletEnabled val="1"/>
        </dgm:presLayoutVars>
      </dgm:prSet>
      <dgm:spPr/>
    </dgm:pt>
    <dgm:pt modelId="{089D2F85-2987-47B2-A5E9-38B87117AD5C}" type="pres">
      <dgm:prSet presAssocID="{CF7BCEF6-9C71-47D8-B089-62921F3337BC}" presName="space" presStyleCnt="0"/>
      <dgm:spPr/>
    </dgm:pt>
    <dgm:pt modelId="{9F5BC38E-AA2C-42D9-A1F1-B448E5C10EDF}" type="pres">
      <dgm:prSet presAssocID="{7B341CD7-B705-4AE3-92C5-90055365257D}" presName="text" presStyleLbl="node1" presStyleIdx="4" presStyleCnt="5" custScaleX="175112" custLinFactNeighborX="-2250" custLinFactNeighborY="8064">
        <dgm:presLayoutVars>
          <dgm:bulletEnabled val="1"/>
        </dgm:presLayoutVars>
      </dgm:prSet>
      <dgm:spPr/>
    </dgm:pt>
  </dgm:ptLst>
  <dgm:cxnLst>
    <dgm:cxn modelId="{61E4030F-525B-4D7E-B421-1955CB86B74E}" srcId="{5D2E5440-16CB-4E08-A5A2-4C3115A0F591}" destId="{594B5EB3-74C4-4BC8-905B-2BAE88E134EA}" srcOrd="3" destOrd="0" parTransId="{22B5041C-DFCC-4ECA-A7DC-CD414B825B95}" sibTransId="{CF7BCEF6-9C71-47D8-B089-62921F3337BC}"/>
    <dgm:cxn modelId="{F28CE027-91C6-46DD-9362-46314AD573CC}" type="presOf" srcId="{B24377D5-7C68-4919-9CBF-3664A9E5DC63}" destId="{1B13CDD8-781C-464C-9128-864A119CEE55}" srcOrd="0" destOrd="0" presId="urn:diagrams.loki3.com/VaryingWidthList+Icon"/>
    <dgm:cxn modelId="{72A2452B-E675-45CF-8A6E-EE1DFB6D7493}" srcId="{5D2E5440-16CB-4E08-A5A2-4C3115A0F591}" destId="{7B341CD7-B705-4AE3-92C5-90055365257D}" srcOrd="4" destOrd="0" parTransId="{E7AB2DF2-20A5-435C-A5D2-BF43C7CDAB11}" sibTransId="{EF5F40E1-2AEA-4184-A342-054867061CBA}"/>
    <dgm:cxn modelId="{F811BF52-E4C2-491D-8E99-FCD4844EB7DF}" type="presOf" srcId="{A87E7448-3004-4574-9AB8-7C3136700C48}" destId="{8A23DCFF-68EF-45BC-8B81-D438CBF64975}" srcOrd="0" destOrd="0" presId="urn:diagrams.loki3.com/VaryingWidthList+Icon"/>
    <dgm:cxn modelId="{357AF999-3E68-4A42-BBD3-473929CEA8AE}" srcId="{5D2E5440-16CB-4E08-A5A2-4C3115A0F591}" destId="{A87E7448-3004-4574-9AB8-7C3136700C48}" srcOrd="2" destOrd="0" parTransId="{057D5DCF-F174-4FE4-8DE7-361C56C2BF83}" sibTransId="{78B48296-B1FC-46FB-AAA5-E100D6D340C0}"/>
    <dgm:cxn modelId="{DAAB329C-C85D-4330-A7F3-24786326221E}" srcId="{5D2E5440-16CB-4E08-A5A2-4C3115A0F591}" destId="{B24377D5-7C68-4919-9CBF-3664A9E5DC63}" srcOrd="1" destOrd="0" parTransId="{757BDFB8-13B4-4B7C-9922-FB2F227418B8}" sibTransId="{BAFDCF02-C4B8-45B9-B89E-3FF3739C8A46}"/>
    <dgm:cxn modelId="{6748FEA5-0246-4FF2-AAF9-9783AF0345C0}" srcId="{5D2E5440-16CB-4E08-A5A2-4C3115A0F591}" destId="{98017953-32BA-4D2F-A995-FE449DC1814A}" srcOrd="0" destOrd="0" parTransId="{5FB8535B-B040-44EB-BDCD-842B4C0DDB3B}" sibTransId="{D199B5EB-24A8-4030-9455-ADF50A7A2DA5}"/>
    <dgm:cxn modelId="{A1C613B1-C3E5-49B5-A1BE-3906405451D2}" type="presOf" srcId="{594B5EB3-74C4-4BC8-905B-2BAE88E134EA}" destId="{285FC82F-A689-4270-9D0E-0EB83122CA24}" srcOrd="0" destOrd="0" presId="urn:diagrams.loki3.com/VaryingWidthList+Icon"/>
    <dgm:cxn modelId="{7877F3F1-2681-46C4-8D8C-44ACF546C44F}" type="presOf" srcId="{98017953-32BA-4D2F-A995-FE449DC1814A}" destId="{A38645E5-9DF5-412B-9136-B5A133F442BD}" srcOrd="0" destOrd="0" presId="urn:diagrams.loki3.com/VaryingWidthList+Icon"/>
    <dgm:cxn modelId="{08F2E0F3-C5DD-49F6-96B5-9F87804924B0}" type="presOf" srcId="{7B341CD7-B705-4AE3-92C5-90055365257D}" destId="{9F5BC38E-AA2C-42D9-A1F1-B448E5C10EDF}" srcOrd="0" destOrd="0" presId="urn:diagrams.loki3.com/VaryingWidthList+Icon"/>
    <dgm:cxn modelId="{93BF8EF4-03D8-44B4-9CED-7C2351492B49}" type="presOf" srcId="{5D2E5440-16CB-4E08-A5A2-4C3115A0F591}" destId="{7CA6DE33-1D48-448C-8BA4-7FF865D0B3AC}" srcOrd="0" destOrd="0" presId="urn:diagrams.loki3.com/VaryingWidthList+Icon"/>
    <dgm:cxn modelId="{C8F0B248-B0CB-440F-A8E6-1C88E0B79EB4}" type="presParOf" srcId="{7CA6DE33-1D48-448C-8BA4-7FF865D0B3AC}" destId="{A38645E5-9DF5-412B-9136-B5A133F442BD}" srcOrd="0" destOrd="0" presId="urn:diagrams.loki3.com/VaryingWidthList+Icon"/>
    <dgm:cxn modelId="{F6A7470D-02A2-4358-953B-B92EC47E0503}" type="presParOf" srcId="{7CA6DE33-1D48-448C-8BA4-7FF865D0B3AC}" destId="{8538907A-A05F-47D4-8E78-01DC632852A0}" srcOrd="1" destOrd="0" presId="urn:diagrams.loki3.com/VaryingWidthList+Icon"/>
    <dgm:cxn modelId="{698CF297-F72E-4088-90A5-CBE84C911D8E}" type="presParOf" srcId="{7CA6DE33-1D48-448C-8BA4-7FF865D0B3AC}" destId="{1B13CDD8-781C-464C-9128-864A119CEE55}" srcOrd="2" destOrd="0" presId="urn:diagrams.loki3.com/VaryingWidthList+Icon"/>
    <dgm:cxn modelId="{8BF81A00-4EFA-473B-A3D6-8C9B476F1AC1}" type="presParOf" srcId="{7CA6DE33-1D48-448C-8BA4-7FF865D0B3AC}" destId="{BE146D1B-149C-4E30-9936-6B06215D6E7A}" srcOrd="3" destOrd="0" presId="urn:diagrams.loki3.com/VaryingWidthList+Icon"/>
    <dgm:cxn modelId="{1566016B-7D53-4D53-923D-CB14F85D55E2}" type="presParOf" srcId="{7CA6DE33-1D48-448C-8BA4-7FF865D0B3AC}" destId="{8A23DCFF-68EF-45BC-8B81-D438CBF64975}" srcOrd="4" destOrd="0" presId="urn:diagrams.loki3.com/VaryingWidthList+Icon"/>
    <dgm:cxn modelId="{C139CC11-3500-4962-A73B-8360AAB37B53}" type="presParOf" srcId="{7CA6DE33-1D48-448C-8BA4-7FF865D0B3AC}" destId="{E26857BB-E801-4D16-9B0C-7830D1ACEAEE}" srcOrd="5" destOrd="0" presId="urn:diagrams.loki3.com/VaryingWidthList+Icon"/>
    <dgm:cxn modelId="{B8231968-EEDE-4187-8109-43827B152D43}" type="presParOf" srcId="{7CA6DE33-1D48-448C-8BA4-7FF865D0B3AC}" destId="{285FC82F-A689-4270-9D0E-0EB83122CA24}" srcOrd="6" destOrd="0" presId="urn:diagrams.loki3.com/VaryingWidthList+Icon"/>
    <dgm:cxn modelId="{00FEA91B-EFA2-4999-9E7B-0A0EC81A4782}" type="presParOf" srcId="{7CA6DE33-1D48-448C-8BA4-7FF865D0B3AC}" destId="{089D2F85-2987-47B2-A5E9-38B87117AD5C}" srcOrd="7" destOrd="0" presId="urn:diagrams.loki3.com/VaryingWidthList+Icon"/>
    <dgm:cxn modelId="{60E50F46-11CC-44C1-A72F-71E22D5EF772}" type="presParOf" srcId="{7CA6DE33-1D48-448C-8BA4-7FF865D0B3AC}" destId="{9F5BC38E-AA2C-42D9-A1F1-B448E5C10EDF}" srcOrd="8" destOrd="0" presId="urn:diagrams.loki3.com/VaryingWidthList+Ic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B956844-44B2-43E1-96B2-6A09842E2AC0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7A4A1C3-3566-4A57-821B-D183F89A9857}">
      <dgm:prSet phldrT="[Text]" custT="1"/>
      <dgm:spPr/>
      <dgm:t>
        <a:bodyPr/>
        <a:lstStyle/>
        <a:p>
          <a:r>
            <a:rPr lang="en-US" sz="2400" dirty="0">
              <a:solidFill>
                <a:schemeClr val="tx1"/>
              </a:solidFill>
            </a:rPr>
            <a:t>TCOP Plenary meetings</a:t>
          </a:r>
        </a:p>
      </dgm:t>
    </dgm:pt>
    <dgm:pt modelId="{E36B6DB2-CEB6-41E7-B680-15274D146506}" type="parTrans" cxnId="{A94FF3F2-381C-4D36-BFA5-0331AB71CC6D}">
      <dgm:prSet/>
      <dgm:spPr/>
      <dgm:t>
        <a:bodyPr/>
        <a:lstStyle/>
        <a:p>
          <a:endParaRPr lang="en-US"/>
        </a:p>
      </dgm:t>
    </dgm:pt>
    <dgm:pt modelId="{A4216403-538D-4A57-87B3-A287D4A8EC8C}" type="sibTrans" cxnId="{A94FF3F2-381C-4D36-BFA5-0331AB71CC6D}">
      <dgm:prSet/>
      <dgm:spPr/>
      <dgm:t>
        <a:bodyPr/>
        <a:lstStyle/>
        <a:p>
          <a:endParaRPr lang="en-US"/>
        </a:p>
      </dgm:t>
    </dgm:pt>
    <dgm:pt modelId="{FDCE1500-8D86-438C-A805-E7746FA404D2}">
      <dgm:prSet phldrT="[Text]" custT="1"/>
      <dgm:spPr/>
      <dgm:t>
        <a:bodyPr/>
        <a:lstStyle/>
        <a:p>
          <a:r>
            <a:rPr kumimoji="0" lang="ru-RU" sz="2000" b="1" i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rPr>
            <a:t>1</a:t>
          </a:r>
          <a:r>
            <a:rPr kumimoji="0" lang="en-US" sz="2000" b="1" i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rPr>
            <a:t> </a:t>
          </a:r>
          <a:r>
            <a: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rPr>
            <a:t> TCOP Plenary meeting with participation of 44 persons </a:t>
          </a:r>
          <a:r>
            <a:rPr kumimoji="0" lang="ru-RU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rPr>
            <a:t>(</a:t>
          </a:r>
          <a:r>
            <a:rPr kumimoji="0" 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rPr>
            <a:t>Tirana</a:t>
          </a:r>
          <a:r>
            <a:rPr kumimoji="0" lang="ru-RU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rPr>
            <a:t> 2018)</a:t>
          </a:r>
          <a:endParaRPr lang="en-US" sz="2000" dirty="0"/>
        </a:p>
      </dgm:t>
    </dgm:pt>
    <dgm:pt modelId="{EC5A7647-1189-490B-8AC9-35AE4A0674A9}" type="parTrans" cxnId="{D06F0A68-8D64-449D-BFE4-B61A9804E23C}">
      <dgm:prSet/>
      <dgm:spPr/>
      <dgm:t>
        <a:bodyPr/>
        <a:lstStyle/>
        <a:p>
          <a:endParaRPr lang="en-US"/>
        </a:p>
      </dgm:t>
    </dgm:pt>
    <dgm:pt modelId="{D4E86976-059A-45FD-8EF9-5365CC939522}" type="sibTrans" cxnId="{D06F0A68-8D64-449D-BFE4-B61A9804E23C}">
      <dgm:prSet/>
      <dgm:spPr/>
      <dgm:t>
        <a:bodyPr/>
        <a:lstStyle/>
        <a:p>
          <a:endParaRPr lang="en-US"/>
        </a:p>
      </dgm:t>
    </dgm:pt>
    <dgm:pt modelId="{39395AC3-44F2-43CA-94C4-C53867CC5DDA}">
      <dgm:prSet phldrT="[Text]" custT="1"/>
      <dgm:spPr/>
      <dgm:t>
        <a:bodyPr/>
        <a:lstStyle/>
        <a:p>
          <a:r>
            <a:rPr lang="en-US" sz="2400" dirty="0">
              <a:solidFill>
                <a:schemeClr val="tx1"/>
              </a:solidFill>
            </a:rPr>
            <a:t>Small format workshops</a:t>
          </a:r>
        </a:p>
      </dgm:t>
    </dgm:pt>
    <dgm:pt modelId="{AAE19C80-A85F-4F8C-B76F-233B34405870}" type="parTrans" cxnId="{90FCD1C3-C67D-4ED5-96A3-06501A38C3E2}">
      <dgm:prSet/>
      <dgm:spPr/>
      <dgm:t>
        <a:bodyPr/>
        <a:lstStyle/>
        <a:p>
          <a:endParaRPr lang="en-US"/>
        </a:p>
      </dgm:t>
    </dgm:pt>
    <dgm:pt modelId="{4B9715A4-187C-4144-A591-23D53F93CB69}" type="sibTrans" cxnId="{90FCD1C3-C67D-4ED5-96A3-06501A38C3E2}">
      <dgm:prSet/>
      <dgm:spPr/>
      <dgm:t>
        <a:bodyPr/>
        <a:lstStyle/>
        <a:p>
          <a:endParaRPr lang="en-US"/>
        </a:p>
      </dgm:t>
    </dgm:pt>
    <dgm:pt modelId="{84E7E831-9C66-440F-BC5B-97BBAD916BD5}">
      <dgm:prSet phldrT="[Text]" custT="1"/>
      <dgm:spPr/>
      <dgm:t>
        <a:bodyPr/>
        <a:lstStyle/>
        <a:p>
          <a:r>
            <a:rPr lang="ru-RU" sz="2000" b="1" u="sng" dirty="0"/>
            <a:t>3</a:t>
          </a:r>
          <a:r>
            <a:rPr lang="ru-RU" sz="2000" dirty="0"/>
            <a:t> </a:t>
          </a:r>
          <a:r>
            <a:rPr lang="en-US" sz="2000" dirty="0"/>
            <a:t>small format workshops </a:t>
          </a:r>
          <a:r>
            <a:rPr lang="ru-RU" sz="2000" dirty="0"/>
            <a:t>(</a:t>
          </a:r>
          <a:r>
            <a:rPr lang="en-US" sz="2000" b="1" dirty="0"/>
            <a:t>Chisinau</a:t>
          </a:r>
          <a:r>
            <a:rPr lang="ru-RU" sz="2000" dirty="0"/>
            <a:t> </a:t>
          </a:r>
          <a:r>
            <a:rPr lang="en-US" sz="2000" b="1" dirty="0"/>
            <a:t>and Baku</a:t>
          </a:r>
          <a:r>
            <a:rPr lang="ru-RU" sz="2000" dirty="0"/>
            <a:t>), </a:t>
          </a:r>
          <a:r>
            <a:rPr lang="en-US" sz="2000" dirty="0"/>
            <a:t>with participation of</a:t>
          </a:r>
          <a:r>
            <a:rPr lang="ru-RU" sz="2000" dirty="0"/>
            <a:t>  116 </a:t>
          </a:r>
          <a:r>
            <a:rPr lang="en-US" sz="2000" dirty="0"/>
            <a:t>TCOP members</a:t>
          </a:r>
        </a:p>
      </dgm:t>
    </dgm:pt>
    <dgm:pt modelId="{8C82A372-B4B4-4449-8322-521A7AF9F1C6}" type="parTrans" cxnId="{CA6D06F4-5F7C-4B69-A8D1-18DD54C03469}">
      <dgm:prSet/>
      <dgm:spPr/>
      <dgm:t>
        <a:bodyPr/>
        <a:lstStyle/>
        <a:p>
          <a:endParaRPr lang="en-US"/>
        </a:p>
      </dgm:t>
    </dgm:pt>
    <dgm:pt modelId="{7CABF471-0F5C-4C8A-8E42-503E79C2E84B}" type="sibTrans" cxnId="{CA6D06F4-5F7C-4B69-A8D1-18DD54C03469}">
      <dgm:prSet/>
      <dgm:spPr/>
      <dgm:t>
        <a:bodyPr/>
        <a:lstStyle/>
        <a:p>
          <a:endParaRPr lang="en-US"/>
        </a:p>
      </dgm:t>
    </dgm:pt>
    <dgm:pt modelId="{A2D29BD8-8F11-4A9D-A6D0-2C388278A04F}">
      <dgm:prSet custT="1"/>
      <dgm:spPr/>
      <dgm:t>
        <a:bodyPr/>
        <a:lstStyle/>
        <a:p>
          <a:endParaRPr lang="en-US" sz="2000" dirty="0"/>
        </a:p>
      </dgm:t>
    </dgm:pt>
    <dgm:pt modelId="{03AD2F25-B7A5-43D5-ADB5-20F33B34ADD2}" type="parTrans" cxnId="{8397E79A-502E-4271-94FF-D9A8AABFDAF1}">
      <dgm:prSet/>
      <dgm:spPr/>
      <dgm:t>
        <a:bodyPr/>
        <a:lstStyle/>
        <a:p>
          <a:endParaRPr lang="en-US"/>
        </a:p>
      </dgm:t>
    </dgm:pt>
    <dgm:pt modelId="{A1497D9B-9C70-450F-8000-C7B4CE1DBF81}" type="sibTrans" cxnId="{8397E79A-502E-4271-94FF-D9A8AABFDAF1}">
      <dgm:prSet/>
      <dgm:spPr/>
      <dgm:t>
        <a:bodyPr/>
        <a:lstStyle/>
        <a:p>
          <a:endParaRPr lang="en-US"/>
        </a:p>
      </dgm:t>
    </dgm:pt>
    <dgm:pt modelId="{CCB8495D-04BD-44D9-BC5C-C4C15463EE1E}">
      <dgm:prSet phldrT="[Text]" custT="1"/>
      <dgm:spPr/>
      <dgm:t>
        <a:bodyPr/>
        <a:lstStyle/>
        <a:p>
          <a:endParaRPr lang="en-US" sz="2000" dirty="0"/>
        </a:p>
      </dgm:t>
    </dgm:pt>
    <dgm:pt modelId="{8FC39113-1B81-4AD2-A35E-F84E7A437550}" type="parTrans" cxnId="{85BB834B-3D58-44EC-8FA9-11983D85F52C}">
      <dgm:prSet/>
      <dgm:spPr/>
      <dgm:t>
        <a:bodyPr/>
        <a:lstStyle/>
        <a:p>
          <a:endParaRPr lang="en-US"/>
        </a:p>
      </dgm:t>
    </dgm:pt>
    <dgm:pt modelId="{7E3CFF77-A8D8-4548-B46B-1E5A27231D6D}" type="sibTrans" cxnId="{85BB834B-3D58-44EC-8FA9-11983D85F52C}">
      <dgm:prSet/>
      <dgm:spPr/>
      <dgm:t>
        <a:bodyPr/>
        <a:lstStyle/>
        <a:p>
          <a:endParaRPr lang="en-US"/>
        </a:p>
      </dgm:t>
    </dgm:pt>
    <dgm:pt modelId="{32897CB2-C440-48C5-B1CB-556F4AF0CCBC}" type="pres">
      <dgm:prSet presAssocID="{5B956844-44B2-43E1-96B2-6A09842E2AC0}" presName="Name0" presStyleCnt="0">
        <dgm:presLayoutVars>
          <dgm:dir/>
          <dgm:animLvl val="lvl"/>
          <dgm:resizeHandles val="exact"/>
        </dgm:presLayoutVars>
      </dgm:prSet>
      <dgm:spPr/>
    </dgm:pt>
    <dgm:pt modelId="{C1CE3735-1557-45CB-B596-A3DE630DCF3C}" type="pres">
      <dgm:prSet presAssocID="{E7A4A1C3-3566-4A57-821B-D183F89A9857}" presName="linNode" presStyleCnt="0"/>
      <dgm:spPr/>
    </dgm:pt>
    <dgm:pt modelId="{C314A7ED-A91B-4096-B6ED-5D171C4158DD}" type="pres">
      <dgm:prSet presAssocID="{E7A4A1C3-3566-4A57-821B-D183F89A9857}" presName="parentText" presStyleLbl="node1" presStyleIdx="0" presStyleCnt="2" custScaleY="50686">
        <dgm:presLayoutVars>
          <dgm:chMax val="1"/>
          <dgm:bulletEnabled val="1"/>
        </dgm:presLayoutVars>
      </dgm:prSet>
      <dgm:spPr/>
    </dgm:pt>
    <dgm:pt modelId="{A8983449-E04B-496F-BA7D-ED80AAAEE3A0}" type="pres">
      <dgm:prSet presAssocID="{E7A4A1C3-3566-4A57-821B-D183F89A9857}" presName="descendantText" presStyleLbl="alignAccFollowNode1" presStyleIdx="0" presStyleCnt="2" custScaleY="70806" custLinFactNeighborX="3321" custLinFactNeighborY="-1064">
        <dgm:presLayoutVars>
          <dgm:bulletEnabled val="1"/>
        </dgm:presLayoutVars>
      </dgm:prSet>
      <dgm:spPr/>
    </dgm:pt>
    <dgm:pt modelId="{CA0773E2-E065-4D7D-A3AA-16903DF04719}" type="pres">
      <dgm:prSet presAssocID="{A4216403-538D-4A57-87B3-A287D4A8EC8C}" presName="sp" presStyleCnt="0"/>
      <dgm:spPr/>
    </dgm:pt>
    <dgm:pt modelId="{D951A707-2B84-4836-B7E7-499B54B47FBD}" type="pres">
      <dgm:prSet presAssocID="{39395AC3-44F2-43CA-94C4-C53867CC5DDA}" presName="linNode" presStyleCnt="0"/>
      <dgm:spPr/>
    </dgm:pt>
    <dgm:pt modelId="{F5260018-36B2-4B62-B3D4-6808BD49C051}" type="pres">
      <dgm:prSet presAssocID="{39395AC3-44F2-43CA-94C4-C53867CC5DDA}" presName="parentText" presStyleLbl="node1" presStyleIdx="1" presStyleCnt="2" custScaleY="59387">
        <dgm:presLayoutVars>
          <dgm:chMax val="1"/>
          <dgm:bulletEnabled val="1"/>
        </dgm:presLayoutVars>
      </dgm:prSet>
      <dgm:spPr/>
    </dgm:pt>
    <dgm:pt modelId="{39E8FF0F-EA50-4B9D-AE55-13F14B96B741}" type="pres">
      <dgm:prSet presAssocID="{39395AC3-44F2-43CA-94C4-C53867CC5DDA}" presName="descendantText" presStyleLbl="alignAccFollowNode1" presStyleIdx="1" presStyleCnt="2" custScaleY="58740">
        <dgm:presLayoutVars>
          <dgm:bulletEnabled val="1"/>
        </dgm:presLayoutVars>
      </dgm:prSet>
      <dgm:spPr/>
    </dgm:pt>
  </dgm:ptLst>
  <dgm:cxnLst>
    <dgm:cxn modelId="{CF6F3721-3EAC-41D4-AD14-4617443641B5}" type="presOf" srcId="{CCB8495D-04BD-44D9-BC5C-C4C15463EE1E}" destId="{39E8FF0F-EA50-4B9D-AE55-13F14B96B741}" srcOrd="0" destOrd="0" presId="urn:microsoft.com/office/officeart/2005/8/layout/vList5"/>
    <dgm:cxn modelId="{C6FE5F44-D18D-46FD-AFB2-1682EA30DEB8}" type="presOf" srcId="{5B956844-44B2-43E1-96B2-6A09842E2AC0}" destId="{32897CB2-C440-48C5-B1CB-556F4AF0CCBC}" srcOrd="0" destOrd="0" presId="urn:microsoft.com/office/officeart/2005/8/layout/vList5"/>
    <dgm:cxn modelId="{606D6447-45E7-4B24-8CA2-27736023A6B9}" type="presOf" srcId="{FDCE1500-8D86-438C-A805-E7746FA404D2}" destId="{A8983449-E04B-496F-BA7D-ED80AAAEE3A0}" srcOrd="0" destOrd="0" presId="urn:microsoft.com/office/officeart/2005/8/layout/vList5"/>
    <dgm:cxn modelId="{D06F0A68-8D64-449D-BFE4-B61A9804E23C}" srcId="{E7A4A1C3-3566-4A57-821B-D183F89A9857}" destId="{FDCE1500-8D86-438C-A805-E7746FA404D2}" srcOrd="0" destOrd="0" parTransId="{EC5A7647-1189-490B-8AC9-35AE4A0674A9}" sibTransId="{D4E86976-059A-45FD-8EF9-5365CC939522}"/>
    <dgm:cxn modelId="{85BB834B-3D58-44EC-8FA9-11983D85F52C}" srcId="{39395AC3-44F2-43CA-94C4-C53867CC5DDA}" destId="{CCB8495D-04BD-44D9-BC5C-C4C15463EE1E}" srcOrd="0" destOrd="0" parTransId="{8FC39113-1B81-4AD2-A35E-F84E7A437550}" sibTransId="{7E3CFF77-A8D8-4548-B46B-1E5A27231D6D}"/>
    <dgm:cxn modelId="{BEC2BD7B-BC74-48CD-A4C3-2CFF6B97E96C}" type="presOf" srcId="{84E7E831-9C66-440F-BC5B-97BBAD916BD5}" destId="{39E8FF0F-EA50-4B9D-AE55-13F14B96B741}" srcOrd="0" destOrd="1" presId="urn:microsoft.com/office/officeart/2005/8/layout/vList5"/>
    <dgm:cxn modelId="{0D68B189-3DCC-41BA-AA6C-2C8E3AE0A62F}" type="presOf" srcId="{39395AC3-44F2-43CA-94C4-C53867CC5DDA}" destId="{F5260018-36B2-4B62-B3D4-6808BD49C051}" srcOrd="0" destOrd="0" presId="urn:microsoft.com/office/officeart/2005/8/layout/vList5"/>
    <dgm:cxn modelId="{4F455B8D-3751-408A-936A-00AF8C3366E2}" type="presOf" srcId="{A2D29BD8-8F11-4A9D-A6D0-2C388278A04F}" destId="{39E8FF0F-EA50-4B9D-AE55-13F14B96B741}" srcOrd="0" destOrd="2" presId="urn:microsoft.com/office/officeart/2005/8/layout/vList5"/>
    <dgm:cxn modelId="{8397E79A-502E-4271-94FF-D9A8AABFDAF1}" srcId="{39395AC3-44F2-43CA-94C4-C53867CC5DDA}" destId="{A2D29BD8-8F11-4A9D-A6D0-2C388278A04F}" srcOrd="2" destOrd="0" parTransId="{03AD2F25-B7A5-43D5-ADB5-20F33B34ADD2}" sibTransId="{A1497D9B-9C70-450F-8000-C7B4CE1DBF81}"/>
    <dgm:cxn modelId="{21A23E9D-B5B7-46C9-A5DE-1BD688F1DB95}" type="presOf" srcId="{E7A4A1C3-3566-4A57-821B-D183F89A9857}" destId="{C314A7ED-A91B-4096-B6ED-5D171C4158DD}" srcOrd="0" destOrd="0" presId="urn:microsoft.com/office/officeart/2005/8/layout/vList5"/>
    <dgm:cxn modelId="{90FCD1C3-C67D-4ED5-96A3-06501A38C3E2}" srcId="{5B956844-44B2-43E1-96B2-6A09842E2AC0}" destId="{39395AC3-44F2-43CA-94C4-C53867CC5DDA}" srcOrd="1" destOrd="0" parTransId="{AAE19C80-A85F-4F8C-B76F-233B34405870}" sibTransId="{4B9715A4-187C-4144-A591-23D53F93CB69}"/>
    <dgm:cxn modelId="{A94FF3F2-381C-4D36-BFA5-0331AB71CC6D}" srcId="{5B956844-44B2-43E1-96B2-6A09842E2AC0}" destId="{E7A4A1C3-3566-4A57-821B-D183F89A9857}" srcOrd="0" destOrd="0" parTransId="{E36B6DB2-CEB6-41E7-B680-15274D146506}" sibTransId="{A4216403-538D-4A57-87B3-A287D4A8EC8C}"/>
    <dgm:cxn modelId="{CA6D06F4-5F7C-4B69-A8D1-18DD54C03469}" srcId="{39395AC3-44F2-43CA-94C4-C53867CC5DDA}" destId="{84E7E831-9C66-440F-BC5B-97BBAD916BD5}" srcOrd="1" destOrd="0" parTransId="{8C82A372-B4B4-4449-8322-521A7AF9F1C6}" sibTransId="{7CABF471-0F5C-4C8A-8E42-503E79C2E84B}"/>
    <dgm:cxn modelId="{F62B2FC3-616D-4B15-BA50-B7CEE91E2F4C}" type="presParOf" srcId="{32897CB2-C440-48C5-B1CB-556F4AF0CCBC}" destId="{C1CE3735-1557-45CB-B596-A3DE630DCF3C}" srcOrd="0" destOrd="0" presId="urn:microsoft.com/office/officeart/2005/8/layout/vList5"/>
    <dgm:cxn modelId="{8BC37AE9-049B-4F74-8483-7828B7C230AB}" type="presParOf" srcId="{C1CE3735-1557-45CB-B596-A3DE630DCF3C}" destId="{C314A7ED-A91B-4096-B6ED-5D171C4158DD}" srcOrd="0" destOrd="0" presId="urn:microsoft.com/office/officeart/2005/8/layout/vList5"/>
    <dgm:cxn modelId="{D56B6EF3-0DE7-4F7F-924A-139C6FB9380B}" type="presParOf" srcId="{C1CE3735-1557-45CB-B596-A3DE630DCF3C}" destId="{A8983449-E04B-496F-BA7D-ED80AAAEE3A0}" srcOrd="1" destOrd="0" presId="urn:microsoft.com/office/officeart/2005/8/layout/vList5"/>
    <dgm:cxn modelId="{B8E4B92E-90F7-4EDC-A878-3F71A27335D5}" type="presParOf" srcId="{32897CB2-C440-48C5-B1CB-556F4AF0CCBC}" destId="{CA0773E2-E065-4D7D-A3AA-16903DF04719}" srcOrd="1" destOrd="0" presId="urn:microsoft.com/office/officeart/2005/8/layout/vList5"/>
    <dgm:cxn modelId="{C3C7A660-0902-436E-8EE0-AE5826356FC7}" type="presParOf" srcId="{32897CB2-C440-48C5-B1CB-556F4AF0CCBC}" destId="{D951A707-2B84-4836-B7E7-499B54B47FBD}" srcOrd="2" destOrd="0" presId="urn:microsoft.com/office/officeart/2005/8/layout/vList5"/>
    <dgm:cxn modelId="{85F015C1-5FEA-4907-8EB3-0B685D393A9F}" type="presParOf" srcId="{D951A707-2B84-4836-B7E7-499B54B47FBD}" destId="{F5260018-36B2-4B62-B3D4-6808BD49C051}" srcOrd="0" destOrd="0" presId="urn:microsoft.com/office/officeart/2005/8/layout/vList5"/>
    <dgm:cxn modelId="{E260FFBB-2507-4803-952F-B6459F6B3384}" type="presParOf" srcId="{D951A707-2B84-4836-B7E7-499B54B47FBD}" destId="{39E8FF0F-EA50-4B9D-AE55-13F14B96B74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B956844-44B2-43E1-96B2-6A09842E2AC0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7A4A1C3-3566-4A57-821B-D183F89A9857}">
      <dgm:prSet phldrT="[Text]" custT="1"/>
      <dgm:spPr/>
      <dgm:t>
        <a:bodyPr/>
        <a:lstStyle/>
        <a:p>
          <a:r>
            <a:rPr lang="en-US" sz="2200" dirty="0">
              <a:solidFill>
                <a:schemeClr val="tx1"/>
              </a:solidFill>
            </a:rPr>
            <a:t>Thematic videoconferences</a:t>
          </a:r>
        </a:p>
      </dgm:t>
    </dgm:pt>
    <dgm:pt modelId="{E36B6DB2-CEB6-41E7-B680-15274D146506}" type="parTrans" cxnId="{A94FF3F2-381C-4D36-BFA5-0331AB71CC6D}">
      <dgm:prSet/>
      <dgm:spPr/>
      <dgm:t>
        <a:bodyPr/>
        <a:lstStyle/>
        <a:p>
          <a:endParaRPr lang="en-US"/>
        </a:p>
      </dgm:t>
    </dgm:pt>
    <dgm:pt modelId="{A4216403-538D-4A57-87B3-A287D4A8EC8C}" type="sibTrans" cxnId="{A94FF3F2-381C-4D36-BFA5-0331AB71CC6D}">
      <dgm:prSet/>
      <dgm:spPr/>
      <dgm:t>
        <a:bodyPr/>
        <a:lstStyle/>
        <a:p>
          <a:endParaRPr lang="en-US"/>
        </a:p>
      </dgm:t>
    </dgm:pt>
    <dgm:pt modelId="{FDCE1500-8D86-438C-A805-E7746FA404D2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000" b="1" u="sng" dirty="0"/>
            <a:t>3 </a:t>
          </a:r>
          <a:r>
            <a:rPr lang="en-US" sz="2000" b="0" u="none" dirty="0"/>
            <a:t>v</a:t>
          </a:r>
          <a:r>
            <a:rPr lang="en-US" sz="2000" u="none" dirty="0"/>
            <a:t>ideoconferences with participation of </a:t>
          </a:r>
          <a:r>
            <a:rPr lang="en-US" sz="2000" dirty="0"/>
            <a:t>54</a:t>
          </a:r>
          <a:r>
            <a:rPr lang="ru-RU" sz="2000" dirty="0"/>
            <a:t> </a:t>
          </a:r>
          <a:r>
            <a:rPr lang="en-US" sz="2000" dirty="0"/>
            <a:t>TCOP members</a:t>
          </a:r>
        </a:p>
      </dgm:t>
    </dgm:pt>
    <dgm:pt modelId="{EC5A7647-1189-490B-8AC9-35AE4A0674A9}" type="parTrans" cxnId="{D06F0A68-8D64-449D-BFE4-B61A9804E23C}">
      <dgm:prSet/>
      <dgm:spPr/>
      <dgm:t>
        <a:bodyPr/>
        <a:lstStyle/>
        <a:p>
          <a:endParaRPr lang="en-US"/>
        </a:p>
      </dgm:t>
    </dgm:pt>
    <dgm:pt modelId="{D4E86976-059A-45FD-8EF9-5365CC939522}" type="sibTrans" cxnId="{D06F0A68-8D64-449D-BFE4-B61A9804E23C}">
      <dgm:prSet/>
      <dgm:spPr/>
      <dgm:t>
        <a:bodyPr/>
        <a:lstStyle/>
        <a:p>
          <a:endParaRPr lang="en-US"/>
        </a:p>
      </dgm:t>
    </dgm:pt>
    <dgm:pt modelId="{39395AC3-44F2-43CA-94C4-C53867CC5DDA}">
      <dgm:prSet phldrT="[Text]" custT="1"/>
      <dgm:spPr/>
      <dgm:t>
        <a:bodyPr/>
        <a:lstStyle/>
        <a:p>
          <a:r>
            <a:rPr lang="en-US" sz="2400" dirty="0">
              <a:solidFill>
                <a:schemeClr val="tx1"/>
              </a:solidFill>
            </a:rPr>
            <a:t>Executive Committee</a:t>
          </a:r>
        </a:p>
      </dgm:t>
    </dgm:pt>
    <dgm:pt modelId="{AAE19C80-A85F-4F8C-B76F-233B34405870}" type="parTrans" cxnId="{90FCD1C3-C67D-4ED5-96A3-06501A38C3E2}">
      <dgm:prSet/>
      <dgm:spPr/>
      <dgm:t>
        <a:bodyPr/>
        <a:lstStyle/>
        <a:p>
          <a:endParaRPr lang="en-US"/>
        </a:p>
      </dgm:t>
    </dgm:pt>
    <dgm:pt modelId="{4B9715A4-187C-4144-A591-23D53F93CB69}" type="sibTrans" cxnId="{90FCD1C3-C67D-4ED5-96A3-06501A38C3E2}">
      <dgm:prSet/>
      <dgm:spPr/>
      <dgm:t>
        <a:bodyPr/>
        <a:lstStyle/>
        <a:p>
          <a:endParaRPr lang="en-US"/>
        </a:p>
      </dgm:t>
    </dgm:pt>
    <dgm:pt modelId="{A2D29BD8-8F11-4A9D-A6D0-2C388278A04F}">
      <dgm:prSet custT="1"/>
      <dgm:spPr/>
      <dgm:t>
        <a:bodyPr/>
        <a:lstStyle/>
        <a:p>
          <a:endParaRPr lang="en-US" sz="2000" dirty="0"/>
        </a:p>
      </dgm:t>
    </dgm:pt>
    <dgm:pt modelId="{03AD2F25-B7A5-43D5-ADB5-20F33B34ADD2}" type="parTrans" cxnId="{8397E79A-502E-4271-94FF-D9A8AABFDAF1}">
      <dgm:prSet/>
      <dgm:spPr/>
      <dgm:t>
        <a:bodyPr/>
        <a:lstStyle/>
        <a:p>
          <a:endParaRPr lang="en-US"/>
        </a:p>
      </dgm:t>
    </dgm:pt>
    <dgm:pt modelId="{A1497D9B-9C70-450F-8000-C7B4CE1DBF81}" type="sibTrans" cxnId="{8397E79A-502E-4271-94FF-D9A8AABFDAF1}">
      <dgm:prSet/>
      <dgm:spPr/>
      <dgm:t>
        <a:bodyPr/>
        <a:lstStyle/>
        <a:p>
          <a:endParaRPr lang="en-US"/>
        </a:p>
      </dgm:t>
    </dgm:pt>
    <dgm:pt modelId="{CCB8495D-04BD-44D9-BC5C-C4C15463EE1E}">
      <dgm:prSet phldrT="[Text]" custT="1"/>
      <dgm:spPr/>
      <dgm:t>
        <a:bodyPr/>
        <a:lstStyle/>
        <a:p>
          <a:endParaRPr lang="en-US" sz="2000" dirty="0"/>
        </a:p>
      </dgm:t>
    </dgm:pt>
    <dgm:pt modelId="{8FC39113-1B81-4AD2-A35E-F84E7A437550}" type="parTrans" cxnId="{85BB834B-3D58-44EC-8FA9-11983D85F52C}">
      <dgm:prSet/>
      <dgm:spPr/>
      <dgm:t>
        <a:bodyPr/>
        <a:lstStyle/>
        <a:p>
          <a:endParaRPr lang="en-US"/>
        </a:p>
      </dgm:t>
    </dgm:pt>
    <dgm:pt modelId="{7E3CFF77-A8D8-4548-B46B-1E5A27231D6D}" type="sibTrans" cxnId="{85BB834B-3D58-44EC-8FA9-11983D85F52C}">
      <dgm:prSet/>
      <dgm:spPr/>
      <dgm:t>
        <a:bodyPr/>
        <a:lstStyle/>
        <a:p>
          <a:endParaRPr lang="en-US"/>
        </a:p>
      </dgm:t>
    </dgm:pt>
    <dgm:pt modelId="{13EE0651-5B89-4202-A773-4E502476BF56}">
      <dgm:prSet custT="1"/>
      <dgm:spPr/>
      <dgm:t>
        <a:bodyPr/>
        <a:lstStyle/>
        <a:p>
          <a:endParaRPr lang="en-US" sz="2000" dirty="0"/>
        </a:p>
      </dgm:t>
    </dgm:pt>
    <dgm:pt modelId="{F3A33C6A-4773-4365-AEE1-5AF70B773D2C}" type="parTrans" cxnId="{5867ED9A-4E83-46B0-B645-81A98DEFCF42}">
      <dgm:prSet/>
      <dgm:spPr/>
      <dgm:t>
        <a:bodyPr/>
        <a:lstStyle/>
        <a:p>
          <a:endParaRPr lang="en-US"/>
        </a:p>
      </dgm:t>
    </dgm:pt>
    <dgm:pt modelId="{44EE37E7-539C-4A94-9FD6-1BB82C40F981}" type="sibTrans" cxnId="{5867ED9A-4E83-46B0-B645-81A98DEFCF42}">
      <dgm:prSet/>
      <dgm:spPr/>
      <dgm:t>
        <a:bodyPr/>
        <a:lstStyle/>
        <a:p>
          <a:endParaRPr lang="en-US"/>
        </a:p>
      </dgm:t>
    </dgm:pt>
    <dgm:pt modelId="{A4BA20BC-70E1-4743-AE6B-8CD1FC7CC515}">
      <dgm:prSet custT="1"/>
      <dgm:spPr/>
      <dgm:t>
        <a:bodyPr/>
        <a:lstStyle/>
        <a:p>
          <a:r>
            <a:rPr lang="ru-RU" sz="2000" dirty="0"/>
            <a:t>4 </a:t>
          </a:r>
          <a:r>
            <a:rPr lang="en-US" sz="2000" dirty="0"/>
            <a:t>ExCom meetings </a:t>
          </a:r>
          <a:r>
            <a:rPr lang="ru-RU" sz="2000" dirty="0"/>
            <a:t>(</a:t>
          </a:r>
          <a:r>
            <a:rPr lang="en-US" sz="2000" dirty="0"/>
            <a:t>including 3 videoconferences</a:t>
          </a:r>
          <a:r>
            <a:rPr lang="ru-RU" sz="2000" dirty="0"/>
            <a:t>) </a:t>
          </a:r>
          <a:endParaRPr lang="en-US" sz="2000" dirty="0"/>
        </a:p>
      </dgm:t>
    </dgm:pt>
    <dgm:pt modelId="{9D374D13-263A-4CDF-84F7-1A76B1ECAC4E}" type="sibTrans" cxnId="{4398C98C-BC11-42CF-BACB-23B468173533}">
      <dgm:prSet/>
      <dgm:spPr/>
      <dgm:t>
        <a:bodyPr/>
        <a:lstStyle/>
        <a:p>
          <a:endParaRPr lang="en-US"/>
        </a:p>
      </dgm:t>
    </dgm:pt>
    <dgm:pt modelId="{D6F9BA61-F870-4FBC-B3C4-2A3486C7C9DF}" type="parTrans" cxnId="{4398C98C-BC11-42CF-BACB-23B468173533}">
      <dgm:prSet/>
      <dgm:spPr/>
      <dgm:t>
        <a:bodyPr/>
        <a:lstStyle/>
        <a:p>
          <a:endParaRPr lang="en-US"/>
        </a:p>
      </dgm:t>
    </dgm:pt>
    <dgm:pt modelId="{3D2382E8-578D-4B82-87AE-C30105875F35}">
      <dgm:prSet custT="1"/>
      <dgm:spPr/>
      <dgm:t>
        <a:bodyPr/>
        <a:lstStyle/>
        <a:p>
          <a:endParaRPr lang="en-US" sz="2000" dirty="0"/>
        </a:p>
      </dgm:t>
    </dgm:pt>
    <dgm:pt modelId="{D378108C-FB42-48A3-931A-FCACBED2958E}" type="sibTrans" cxnId="{5F430927-528D-4BD8-AC0E-73DA485B2717}">
      <dgm:prSet/>
      <dgm:spPr/>
      <dgm:t>
        <a:bodyPr/>
        <a:lstStyle/>
        <a:p>
          <a:endParaRPr lang="en-US"/>
        </a:p>
      </dgm:t>
    </dgm:pt>
    <dgm:pt modelId="{AE65E359-6A21-40B4-A3CC-417D199E1CE8}" type="parTrans" cxnId="{5F430927-528D-4BD8-AC0E-73DA485B2717}">
      <dgm:prSet/>
      <dgm:spPr/>
      <dgm:t>
        <a:bodyPr/>
        <a:lstStyle/>
        <a:p>
          <a:endParaRPr lang="en-US"/>
        </a:p>
      </dgm:t>
    </dgm:pt>
    <dgm:pt modelId="{32897CB2-C440-48C5-B1CB-556F4AF0CCBC}" type="pres">
      <dgm:prSet presAssocID="{5B956844-44B2-43E1-96B2-6A09842E2AC0}" presName="Name0" presStyleCnt="0">
        <dgm:presLayoutVars>
          <dgm:dir/>
          <dgm:animLvl val="lvl"/>
          <dgm:resizeHandles val="exact"/>
        </dgm:presLayoutVars>
      </dgm:prSet>
      <dgm:spPr/>
    </dgm:pt>
    <dgm:pt modelId="{C1CE3735-1557-45CB-B596-A3DE630DCF3C}" type="pres">
      <dgm:prSet presAssocID="{E7A4A1C3-3566-4A57-821B-D183F89A9857}" presName="linNode" presStyleCnt="0"/>
      <dgm:spPr/>
    </dgm:pt>
    <dgm:pt modelId="{C314A7ED-A91B-4096-B6ED-5D171C4158DD}" type="pres">
      <dgm:prSet presAssocID="{E7A4A1C3-3566-4A57-821B-D183F89A9857}" presName="parentText" presStyleLbl="node1" presStyleIdx="0" presStyleCnt="2" custScaleX="107956" custScaleY="72264">
        <dgm:presLayoutVars>
          <dgm:chMax val="1"/>
          <dgm:bulletEnabled val="1"/>
        </dgm:presLayoutVars>
      </dgm:prSet>
      <dgm:spPr/>
    </dgm:pt>
    <dgm:pt modelId="{A8983449-E04B-496F-BA7D-ED80AAAEE3A0}" type="pres">
      <dgm:prSet presAssocID="{E7A4A1C3-3566-4A57-821B-D183F89A9857}" presName="descendantText" presStyleLbl="alignAccFollowNode1" presStyleIdx="0" presStyleCnt="2" custScaleX="105021" custScaleY="72900" custLinFactNeighborX="101" custLinFactNeighborY="-48">
        <dgm:presLayoutVars>
          <dgm:bulletEnabled val="1"/>
        </dgm:presLayoutVars>
      </dgm:prSet>
      <dgm:spPr/>
    </dgm:pt>
    <dgm:pt modelId="{CA0773E2-E065-4D7D-A3AA-16903DF04719}" type="pres">
      <dgm:prSet presAssocID="{A4216403-538D-4A57-87B3-A287D4A8EC8C}" presName="sp" presStyleCnt="0"/>
      <dgm:spPr/>
    </dgm:pt>
    <dgm:pt modelId="{D951A707-2B84-4836-B7E7-499B54B47FBD}" type="pres">
      <dgm:prSet presAssocID="{39395AC3-44F2-43CA-94C4-C53867CC5DDA}" presName="linNode" presStyleCnt="0"/>
      <dgm:spPr/>
    </dgm:pt>
    <dgm:pt modelId="{F5260018-36B2-4B62-B3D4-6808BD49C051}" type="pres">
      <dgm:prSet presAssocID="{39395AC3-44F2-43CA-94C4-C53867CC5DDA}" presName="parentText" presStyleLbl="node1" presStyleIdx="1" presStyleCnt="2" custScaleY="64950">
        <dgm:presLayoutVars>
          <dgm:chMax val="1"/>
          <dgm:bulletEnabled val="1"/>
        </dgm:presLayoutVars>
      </dgm:prSet>
      <dgm:spPr/>
    </dgm:pt>
    <dgm:pt modelId="{39E8FF0F-EA50-4B9D-AE55-13F14B96B741}" type="pres">
      <dgm:prSet presAssocID="{39395AC3-44F2-43CA-94C4-C53867CC5DDA}" presName="descendantText" presStyleLbl="alignAccFollowNode1" presStyleIdx="1" presStyleCnt="2" custScaleY="74900">
        <dgm:presLayoutVars>
          <dgm:bulletEnabled val="1"/>
        </dgm:presLayoutVars>
      </dgm:prSet>
      <dgm:spPr/>
    </dgm:pt>
  </dgm:ptLst>
  <dgm:cxnLst>
    <dgm:cxn modelId="{B4950C07-ED07-46FC-8428-CF04783BD500}" type="presOf" srcId="{3D2382E8-578D-4B82-87AE-C30105875F35}" destId="{39E8FF0F-EA50-4B9D-AE55-13F14B96B741}" srcOrd="0" destOrd="1" presId="urn:microsoft.com/office/officeart/2005/8/layout/vList5"/>
    <dgm:cxn modelId="{5F430927-528D-4BD8-AC0E-73DA485B2717}" srcId="{39395AC3-44F2-43CA-94C4-C53867CC5DDA}" destId="{3D2382E8-578D-4B82-87AE-C30105875F35}" srcOrd="1" destOrd="0" parTransId="{AE65E359-6A21-40B4-A3CC-417D199E1CE8}" sibTransId="{D378108C-FB42-48A3-931A-FCACBED2958E}"/>
    <dgm:cxn modelId="{D06F0A68-8D64-449D-BFE4-B61A9804E23C}" srcId="{E7A4A1C3-3566-4A57-821B-D183F89A9857}" destId="{FDCE1500-8D86-438C-A805-E7746FA404D2}" srcOrd="0" destOrd="0" parTransId="{EC5A7647-1189-490B-8AC9-35AE4A0674A9}" sibTransId="{D4E86976-059A-45FD-8EF9-5365CC939522}"/>
    <dgm:cxn modelId="{85BB834B-3D58-44EC-8FA9-11983D85F52C}" srcId="{39395AC3-44F2-43CA-94C4-C53867CC5DDA}" destId="{CCB8495D-04BD-44D9-BC5C-C4C15463EE1E}" srcOrd="0" destOrd="0" parTransId="{8FC39113-1B81-4AD2-A35E-F84E7A437550}" sibTransId="{7E3CFF77-A8D8-4548-B46B-1E5A27231D6D}"/>
    <dgm:cxn modelId="{22D53671-8861-4430-804B-09EE2252D140}" type="presOf" srcId="{A4BA20BC-70E1-4743-AE6B-8CD1FC7CC515}" destId="{39E8FF0F-EA50-4B9D-AE55-13F14B96B741}" srcOrd="0" destOrd="2" presId="urn:microsoft.com/office/officeart/2005/8/layout/vList5"/>
    <dgm:cxn modelId="{ACD69D7F-1533-45B1-93C7-483250BABB32}" type="presOf" srcId="{FDCE1500-8D86-438C-A805-E7746FA404D2}" destId="{A8983449-E04B-496F-BA7D-ED80AAAEE3A0}" srcOrd="0" destOrd="0" presId="urn:microsoft.com/office/officeart/2005/8/layout/vList5"/>
    <dgm:cxn modelId="{4398C98C-BC11-42CF-BACB-23B468173533}" srcId="{39395AC3-44F2-43CA-94C4-C53867CC5DDA}" destId="{A4BA20BC-70E1-4743-AE6B-8CD1FC7CC515}" srcOrd="2" destOrd="0" parTransId="{D6F9BA61-F870-4FBC-B3C4-2A3486C7C9DF}" sibTransId="{9D374D13-263A-4CDF-84F7-1A76B1ECAC4E}"/>
    <dgm:cxn modelId="{CDE6EF90-1D60-4822-A6C1-C5AE39181135}" type="presOf" srcId="{13EE0651-5B89-4202-A773-4E502476BF56}" destId="{39E8FF0F-EA50-4B9D-AE55-13F14B96B741}" srcOrd="0" destOrd="3" presId="urn:microsoft.com/office/officeart/2005/8/layout/vList5"/>
    <dgm:cxn modelId="{31CF4991-A583-4044-9FED-C161BAF96C68}" type="presOf" srcId="{5B956844-44B2-43E1-96B2-6A09842E2AC0}" destId="{32897CB2-C440-48C5-B1CB-556F4AF0CCBC}" srcOrd="0" destOrd="0" presId="urn:microsoft.com/office/officeart/2005/8/layout/vList5"/>
    <dgm:cxn modelId="{8397E79A-502E-4271-94FF-D9A8AABFDAF1}" srcId="{39395AC3-44F2-43CA-94C4-C53867CC5DDA}" destId="{A2D29BD8-8F11-4A9D-A6D0-2C388278A04F}" srcOrd="4" destOrd="0" parTransId="{03AD2F25-B7A5-43D5-ADB5-20F33B34ADD2}" sibTransId="{A1497D9B-9C70-450F-8000-C7B4CE1DBF81}"/>
    <dgm:cxn modelId="{5867ED9A-4E83-46B0-B645-81A98DEFCF42}" srcId="{39395AC3-44F2-43CA-94C4-C53867CC5DDA}" destId="{13EE0651-5B89-4202-A773-4E502476BF56}" srcOrd="3" destOrd="0" parTransId="{F3A33C6A-4773-4365-AEE1-5AF70B773D2C}" sibTransId="{44EE37E7-539C-4A94-9FD6-1BB82C40F981}"/>
    <dgm:cxn modelId="{832F409E-AD42-49A6-A9AA-74147C644AE6}" type="presOf" srcId="{39395AC3-44F2-43CA-94C4-C53867CC5DDA}" destId="{F5260018-36B2-4B62-B3D4-6808BD49C051}" srcOrd="0" destOrd="0" presId="urn:microsoft.com/office/officeart/2005/8/layout/vList5"/>
    <dgm:cxn modelId="{7600F0B0-3B10-412F-958F-7D23475249A2}" type="presOf" srcId="{E7A4A1C3-3566-4A57-821B-D183F89A9857}" destId="{C314A7ED-A91B-4096-B6ED-5D171C4158DD}" srcOrd="0" destOrd="0" presId="urn:microsoft.com/office/officeart/2005/8/layout/vList5"/>
    <dgm:cxn modelId="{90FCD1C3-C67D-4ED5-96A3-06501A38C3E2}" srcId="{5B956844-44B2-43E1-96B2-6A09842E2AC0}" destId="{39395AC3-44F2-43CA-94C4-C53867CC5DDA}" srcOrd="1" destOrd="0" parTransId="{AAE19C80-A85F-4F8C-B76F-233B34405870}" sibTransId="{4B9715A4-187C-4144-A591-23D53F93CB69}"/>
    <dgm:cxn modelId="{A94FF3F2-381C-4D36-BFA5-0331AB71CC6D}" srcId="{5B956844-44B2-43E1-96B2-6A09842E2AC0}" destId="{E7A4A1C3-3566-4A57-821B-D183F89A9857}" srcOrd="0" destOrd="0" parTransId="{E36B6DB2-CEB6-41E7-B680-15274D146506}" sibTransId="{A4216403-538D-4A57-87B3-A287D4A8EC8C}"/>
    <dgm:cxn modelId="{F4E965F3-BA2C-4537-BCDD-0C5FC0D5C48C}" type="presOf" srcId="{CCB8495D-04BD-44D9-BC5C-C4C15463EE1E}" destId="{39E8FF0F-EA50-4B9D-AE55-13F14B96B741}" srcOrd="0" destOrd="0" presId="urn:microsoft.com/office/officeart/2005/8/layout/vList5"/>
    <dgm:cxn modelId="{666D07F6-131E-4791-852E-356B4980A8BC}" type="presOf" srcId="{A2D29BD8-8F11-4A9D-A6D0-2C388278A04F}" destId="{39E8FF0F-EA50-4B9D-AE55-13F14B96B741}" srcOrd="0" destOrd="4" presId="urn:microsoft.com/office/officeart/2005/8/layout/vList5"/>
    <dgm:cxn modelId="{0C590281-51CA-44D1-9BBA-0A57E68F366D}" type="presParOf" srcId="{32897CB2-C440-48C5-B1CB-556F4AF0CCBC}" destId="{C1CE3735-1557-45CB-B596-A3DE630DCF3C}" srcOrd="0" destOrd="0" presId="urn:microsoft.com/office/officeart/2005/8/layout/vList5"/>
    <dgm:cxn modelId="{62EF7162-9E90-4EFE-9A35-BF9C704DFA36}" type="presParOf" srcId="{C1CE3735-1557-45CB-B596-A3DE630DCF3C}" destId="{C314A7ED-A91B-4096-B6ED-5D171C4158DD}" srcOrd="0" destOrd="0" presId="urn:microsoft.com/office/officeart/2005/8/layout/vList5"/>
    <dgm:cxn modelId="{F00D147F-C569-4E67-AA01-DDD4F191C67C}" type="presParOf" srcId="{C1CE3735-1557-45CB-B596-A3DE630DCF3C}" destId="{A8983449-E04B-496F-BA7D-ED80AAAEE3A0}" srcOrd="1" destOrd="0" presId="urn:microsoft.com/office/officeart/2005/8/layout/vList5"/>
    <dgm:cxn modelId="{7374C9B5-EEB7-49B1-B8CD-C681E8C4708A}" type="presParOf" srcId="{32897CB2-C440-48C5-B1CB-556F4AF0CCBC}" destId="{CA0773E2-E065-4D7D-A3AA-16903DF04719}" srcOrd="1" destOrd="0" presId="urn:microsoft.com/office/officeart/2005/8/layout/vList5"/>
    <dgm:cxn modelId="{DE3AF7E5-B4B2-4CEC-8A73-0100EF5C3366}" type="presParOf" srcId="{32897CB2-C440-48C5-B1CB-556F4AF0CCBC}" destId="{D951A707-2B84-4836-B7E7-499B54B47FBD}" srcOrd="2" destOrd="0" presId="urn:microsoft.com/office/officeart/2005/8/layout/vList5"/>
    <dgm:cxn modelId="{38882C87-4932-4557-A321-7284361FAB2C}" type="presParOf" srcId="{D951A707-2B84-4836-B7E7-499B54B47FBD}" destId="{F5260018-36B2-4B62-B3D4-6808BD49C051}" srcOrd="0" destOrd="0" presId="urn:microsoft.com/office/officeart/2005/8/layout/vList5"/>
    <dgm:cxn modelId="{E9281B72-E497-43BD-850E-818113595E41}" type="presParOf" srcId="{D951A707-2B84-4836-B7E7-499B54B47FBD}" destId="{39E8FF0F-EA50-4B9D-AE55-13F14B96B74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5D7F25B-808E-4A06-850E-1995003F3523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98AC3C1-07F6-48B2-952B-06FC5D474BE3}">
      <dgm:prSet custT="1"/>
      <dgm:spPr/>
      <dgm:t>
        <a:bodyPr/>
        <a:lstStyle/>
        <a:p>
          <a:r>
            <a:rPr lang="en-US" sz="2800" b="0" i="0" u="none" dirty="0">
              <a:solidFill>
                <a:schemeClr val="tx1"/>
              </a:solidFill>
            </a:rPr>
            <a:t>Cash Management </a:t>
          </a:r>
          <a:r>
            <a:rPr lang="en-US" sz="2800" b="1" i="1" u="none" dirty="0">
              <a:solidFill>
                <a:schemeClr val="tx1"/>
              </a:solidFill>
            </a:rPr>
            <a:t>Group</a:t>
          </a:r>
          <a:r>
            <a:rPr lang="ru-RU" sz="2800" dirty="0">
              <a:solidFill>
                <a:schemeClr val="bg1"/>
              </a:solidFill>
            </a:rPr>
            <a:t>(13 </a:t>
          </a:r>
          <a:r>
            <a:rPr lang="en-US" sz="2800" dirty="0">
              <a:solidFill>
                <a:schemeClr val="bg1"/>
              </a:solidFill>
            </a:rPr>
            <a:t>countries</a:t>
          </a:r>
          <a:r>
            <a:rPr lang="ru-RU" sz="2800" dirty="0">
              <a:solidFill>
                <a:schemeClr val="bg1"/>
              </a:solidFill>
            </a:rPr>
            <a:t>). </a:t>
          </a:r>
        </a:p>
      </dgm:t>
    </dgm:pt>
    <dgm:pt modelId="{F521D89F-1931-4EB0-B176-2624A17AA2CD}" type="parTrans" cxnId="{AE489488-74C1-4662-82B7-DF952A787659}">
      <dgm:prSet/>
      <dgm:spPr/>
      <dgm:t>
        <a:bodyPr/>
        <a:lstStyle/>
        <a:p>
          <a:endParaRPr lang="en-US"/>
        </a:p>
      </dgm:t>
    </dgm:pt>
    <dgm:pt modelId="{0F02DF87-DA99-49EE-AC38-635A0075F3A0}" type="sibTrans" cxnId="{AE489488-74C1-4662-82B7-DF952A787659}">
      <dgm:prSet/>
      <dgm:spPr/>
      <dgm:t>
        <a:bodyPr/>
        <a:lstStyle/>
        <a:p>
          <a:endParaRPr lang="en-US"/>
        </a:p>
      </dgm:t>
    </dgm:pt>
    <dgm:pt modelId="{F0D3A139-FDC9-4E42-8632-E4B02281A200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Evolution of Treasury Role and Functions </a:t>
          </a:r>
          <a:r>
            <a:rPr lang="en-US" b="1" i="1" dirty="0">
              <a:solidFill>
                <a:schemeClr val="tx1"/>
              </a:solidFill>
            </a:rPr>
            <a:t>Group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ru-RU" dirty="0">
              <a:solidFill>
                <a:schemeClr val="bg1"/>
              </a:solidFill>
            </a:rPr>
            <a:t>(15 </a:t>
          </a:r>
          <a:r>
            <a:rPr lang="en-US" dirty="0">
              <a:solidFill>
                <a:schemeClr val="bg1"/>
              </a:solidFill>
            </a:rPr>
            <a:t>countries</a:t>
          </a:r>
          <a:r>
            <a:rPr lang="ru-RU" dirty="0">
              <a:solidFill>
                <a:schemeClr val="bg1"/>
              </a:solidFill>
            </a:rPr>
            <a:t>)</a:t>
          </a:r>
          <a:endParaRPr lang="en-US" dirty="0">
            <a:solidFill>
              <a:schemeClr val="bg1"/>
            </a:solidFill>
          </a:endParaRPr>
        </a:p>
      </dgm:t>
    </dgm:pt>
    <dgm:pt modelId="{D12413B9-850B-4847-96F9-BE14B8B3C947}" type="parTrans" cxnId="{FAC920C4-722B-4EE0-AA4D-D28794162E6E}">
      <dgm:prSet/>
      <dgm:spPr/>
      <dgm:t>
        <a:bodyPr/>
        <a:lstStyle/>
        <a:p>
          <a:endParaRPr lang="en-US"/>
        </a:p>
      </dgm:t>
    </dgm:pt>
    <dgm:pt modelId="{81825B2E-7CC8-4D16-9682-6E49B9EBA1C5}" type="sibTrans" cxnId="{FAC920C4-722B-4EE0-AA4D-D28794162E6E}">
      <dgm:prSet/>
      <dgm:spPr/>
      <dgm:t>
        <a:bodyPr/>
        <a:lstStyle/>
        <a:p>
          <a:endParaRPr lang="en-US"/>
        </a:p>
      </dgm:t>
    </dgm:pt>
    <dgm:pt modelId="{798F19E4-07CB-4224-B05E-0385580AC066}">
      <dgm:prSet/>
      <dgm:spPr/>
      <dgm:t>
        <a:bodyPr/>
        <a:lstStyle/>
        <a:p>
          <a:r>
            <a:rPr lang="en-US" b="0" i="0" u="none" dirty="0">
              <a:solidFill>
                <a:schemeClr val="tx1"/>
              </a:solidFill>
            </a:rPr>
            <a:t>Public Sector Accounting and Reporting</a:t>
          </a:r>
          <a:r>
            <a:rPr lang="en-US" b="1" i="1" u="none" dirty="0">
              <a:solidFill>
                <a:schemeClr val="tx1"/>
              </a:solidFill>
            </a:rPr>
            <a:t> Group </a:t>
          </a:r>
          <a:r>
            <a:rPr lang="ru-RU" dirty="0">
              <a:solidFill>
                <a:schemeClr val="bg1"/>
              </a:solidFill>
            </a:rPr>
            <a:t>(14 </a:t>
          </a:r>
          <a:r>
            <a:rPr lang="en-US" dirty="0">
              <a:solidFill>
                <a:schemeClr val="bg1"/>
              </a:solidFill>
            </a:rPr>
            <a:t>countries</a:t>
          </a:r>
          <a:r>
            <a:rPr lang="ru-RU" dirty="0">
              <a:solidFill>
                <a:schemeClr val="bg1"/>
              </a:solidFill>
            </a:rPr>
            <a:t>)</a:t>
          </a:r>
        </a:p>
      </dgm:t>
    </dgm:pt>
    <dgm:pt modelId="{3096F1C7-6AF9-43F6-AAA9-F760BD05813D}" type="sibTrans" cxnId="{95B301E6-399C-4D76-AAB2-2D26C40EB250}">
      <dgm:prSet/>
      <dgm:spPr/>
      <dgm:t>
        <a:bodyPr/>
        <a:lstStyle/>
        <a:p>
          <a:endParaRPr lang="en-US"/>
        </a:p>
      </dgm:t>
    </dgm:pt>
    <dgm:pt modelId="{A35E2EC9-5B51-44EC-8A81-1F83ECB3DD69}" type="parTrans" cxnId="{95B301E6-399C-4D76-AAB2-2D26C40EB250}">
      <dgm:prSet/>
      <dgm:spPr/>
      <dgm:t>
        <a:bodyPr/>
        <a:lstStyle/>
        <a:p>
          <a:endParaRPr lang="en-US"/>
        </a:p>
      </dgm:t>
    </dgm:pt>
    <dgm:pt modelId="{0A27090E-73EC-40D1-A212-38610D31CDDE}">
      <dgm:prSet/>
      <dgm:spPr/>
      <dgm:t>
        <a:bodyPr/>
        <a:lstStyle/>
        <a:p>
          <a:r>
            <a:rPr lang="en-US" b="0" i="0" dirty="0">
              <a:solidFill>
                <a:prstClr val="black"/>
              </a:solidFill>
            </a:rPr>
            <a:t>Use of IT in Treasury Operations </a:t>
          </a:r>
          <a:r>
            <a:rPr lang="en-US" b="1" i="1" dirty="0">
              <a:solidFill>
                <a:prstClr val="black"/>
              </a:solidFill>
            </a:rPr>
            <a:t>Group </a:t>
          </a:r>
          <a:r>
            <a:rPr lang="ru-RU" dirty="0">
              <a:solidFill>
                <a:schemeClr val="bg1"/>
              </a:solidFill>
            </a:rPr>
            <a:t>(11 </a:t>
          </a:r>
          <a:r>
            <a:rPr lang="en-US" dirty="0">
              <a:solidFill>
                <a:schemeClr val="bg1"/>
              </a:solidFill>
            </a:rPr>
            <a:t>countries</a:t>
          </a:r>
          <a:r>
            <a:rPr lang="ru-RU" dirty="0">
              <a:solidFill>
                <a:schemeClr val="bg1"/>
              </a:solidFill>
            </a:rPr>
            <a:t>)</a:t>
          </a:r>
          <a:endParaRPr lang="en-US" dirty="0"/>
        </a:p>
      </dgm:t>
    </dgm:pt>
    <dgm:pt modelId="{EDCB0976-A300-4DA1-AA19-EF3AC1BAC130}" type="parTrans" cxnId="{9A2CD3EF-392E-4462-ABFE-7958E42EF2A3}">
      <dgm:prSet/>
      <dgm:spPr/>
      <dgm:t>
        <a:bodyPr/>
        <a:lstStyle/>
        <a:p>
          <a:endParaRPr lang="en-US"/>
        </a:p>
      </dgm:t>
    </dgm:pt>
    <dgm:pt modelId="{A9897825-E71F-4B22-88FC-5D834EFA5C0F}" type="sibTrans" cxnId="{9A2CD3EF-392E-4462-ABFE-7958E42EF2A3}">
      <dgm:prSet/>
      <dgm:spPr/>
      <dgm:t>
        <a:bodyPr/>
        <a:lstStyle/>
        <a:p>
          <a:endParaRPr lang="en-US"/>
        </a:p>
      </dgm:t>
    </dgm:pt>
    <dgm:pt modelId="{961FF568-82F9-47F2-A522-92B9D75FAD7B}" type="pres">
      <dgm:prSet presAssocID="{D5D7F25B-808E-4A06-850E-1995003F3523}" presName="Name0" presStyleCnt="0">
        <dgm:presLayoutVars>
          <dgm:chMax val="7"/>
          <dgm:chPref val="7"/>
          <dgm:dir/>
        </dgm:presLayoutVars>
      </dgm:prSet>
      <dgm:spPr/>
    </dgm:pt>
    <dgm:pt modelId="{B2A39BC4-FF19-432A-9574-B89C0FFFFF8F}" type="pres">
      <dgm:prSet presAssocID="{D5D7F25B-808E-4A06-850E-1995003F3523}" presName="Name1" presStyleCnt="0"/>
      <dgm:spPr/>
    </dgm:pt>
    <dgm:pt modelId="{61264B61-4CFB-4177-9902-40FD3C7B8A43}" type="pres">
      <dgm:prSet presAssocID="{D5D7F25B-808E-4A06-850E-1995003F3523}" presName="cycle" presStyleCnt="0"/>
      <dgm:spPr/>
    </dgm:pt>
    <dgm:pt modelId="{122D0BEA-86E3-4E86-B231-077828308373}" type="pres">
      <dgm:prSet presAssocID="{D5D7F25B-808E-4A06-850E-1995003F3523}" presName="srcNode" presStyleLbl="node1" presStyleIdx="0" presStyleCnt="4"/>
      <dgm:spPr/>
    </dgm:pt>
    <dgm:pt modelId="{09DE91D1-C6A2-423B-A178-9D105BD649ED}" type="pres">
      <dgm:prSet presAssocID="{D5D7F25B-808E-4A06-850E-1995003F3523}" presName="conn" presStyleLbl="parChTrans1D2" presStyleIdx="0" presStyleCnt="1"/>
      <dgm:spPr/>
    </dgm:pt>
    <dgm:pt modelId="{3BF3E8C2-96AD-465A-9B32-56070A244AAB}" type="pres">
      <dgm:prSet presAssocID="{D5D7F25B-808E-4A06-850E-1995003F3523}" presName="extraNode" presStyleLbl="node1" presStyleIdx="0" presStyleCnt="4"/>
      <dgm:spPr/>
    </dgm:pt>
    <dgm:pt modelId="{703859D8-82C1-46DB-9988-F9355C4E768A}" type="pres">
      <dgm:prSet presAssocID="{D5D7F25B-808E-4A06-850E-1995003F3523}" presName="dstNode" presStyleLbl="node1" presStyleIdx="0" presStyleCnt="4"/>
      <dgm:spPr/>
    </dgm:pt>
    <dgm:pt modelId="{34BB0BCE-4185-4D80-A46F-C83E4E8F2618}" type="pres">
      <dgm:prSet presAssocID="{E98AC3C1-07F6-48B2-952B-06FC5D474BE3}" presName="text_1" presStyleLbl="node1" presStyleIdx="0" presStyleCnt="4" custScaleY="128388" custLinFactNeighborX="1136" custLinFactNeighborY="-18113">
        <dgm:presLayoutVars>
          <dgm:bulletEnabled val="1"/>
        </dgm:presLayoutVars>
      </dgm:prSet>
      <dgm:spPr/>
    </dgm:pt>
    <dgm:pt modelId="{E6FC836E-A531-4E3F-B3C1-E864F8AA2864}" type="pres">
      <dgm:prSet presAssocID="{E98AC3C1-07F6-48B2-952B-06FC5D474BE3}" presName="accent_1" presStyleCnt="0"/>
      <dgm:spPr/>
    </dgm:pt>
    <dgm:pt modelId="{DBF7F9AF-339B-4B88-8091-5F611B224A46}" type="pres">
      <dgm:prSet presAssocID="{E98AC3C1-07F6-48B2-952B-06FC5D474BE3}" presName="accentRepeatNode" presStyleLbl="solidFgAcc1" presStyleIdx="0" presStyleCnt="4" custLinFactNeighborX="-8832" custLinFactNeighborY="-9426"/>
      <dgm:spPr/>
    </dgm:pt>
    <dgm:pt modelId="{89FE37E5-4E7D-4B09-A4B0-046A08CD0D5F}" type="pres">
      <dgm:prSet presAssocID="{0A27090E-73EC-40D1-A212-38610D31CDDE}" presName="text_2" presStyleLbl="node1" presStyleIdx="1" presStyleCnt="4">
        <dgm:presLayoutVars>
          <dgm:bulletEnabled val="1"/>
        </dgm:presLayoutVars>
      </dgm:prSet>
      <dgm:spPr/>
    </dgm:pt>
    <dgm:pt modelId="{F4602ABA-D847-4734-BC98-28E982FB81D7}" type="pres">
      <dgm:prSet presAssocID="{0A27090E-73EC-40D1-A212-38610D31CDDE}" presName="accent_2" presStyleCnt="0"/>
      <dgm:spPr/>
    </dgm:pt>
    <dgm:pt modelId="{7D9DA41F-1504-4840-B945-25A16340B9A7}" type="pres">
      <dgm:prSet presAssocID="{0A27090E-73EC-40D1-A212-38610D31CDDE}" presName="accentRepeatNode" presStyleLbl="solidFgAcc1" presStyleIdx="1" presStyleCnt="4"/>
      <dgm:spPr/>
    </dgm:pt>
    <dgm:pt modelId="{42B14F17-3369-452E-A712-00FC18351035}" type="pres">
      <dgm:prSet presAssocID="{798F19E4-07CB-4224-B05E-0385580AC066}" presName="text_3" presStyleLbl="node1" presStyleIdx="2" presStyleCnt="4">
        <dgm:presLayoutVars>
          <dgm:bulletEnabled val="1"/>
        </dgm:presLayoutVars>
      </dgm:prSet>
      <dgm:spPr/>
    </dgm:pt>
    <dgm:pt modelId="{5C25E4D3-B761-4928-8A30-1C310E86F372}" type="pres">
      <dgm:prSet presAssocID="{798F19E4-07CB-4224-B05E-0385580AC066}" presName="accent_3" presStyleCnt="0"/>
      <dgm:spPr/>
    </dgm:pt>
    <dgm:pt modelId="{3F75383A-2384-47BB-BDBC-8F12B2B378ED}" type="pres">
      <dgm:prSet presAssocID="{798F19E4-07CB-4224-B05E-0385580AC066}" presName="accentRepeatNode" presStyleLbl="solidFgAcc1" presStyleIdx="2" presStyleCnt="4" custLinFactNeighborX="276" custLinFactNeighborY="19641"/>
      <dgm:spPr/>
    </dgm:pt>
    <dgm:pt modelId="{3E40AD64-75F6-438F-A6AF-9715A6B0584A}" type="pres">
      <dgm:prSet presAssocID="{F0D3A139-FDC9-4E42-8632-E4B02281A200}" presName="text_4" presStyleLbl="node1" presStyleIdx="3" presStyleCnt="4">
        <dgm:presLayoutVars>
          <dgm:bulletEnabled val="1"/>
        </dgm:presLayoutVars>
      </dgm:prSet>
      <dgm:spPr/>
    </dgm:pt>
    <dgm:pt modelId="{360681DE-A103-4EAE-B142-0D606C025E27}" type="pres">
      <dgm:prSet presAssocID="{F0D3A139-FDC9-4E42-8632-E4B02281A200}" presName="accent_4" presStyleCnt="0"/>
      <dgm:spPr/>
    </dgm:pt>
    <dgm:pt modelId="{5AF7E48D-6520-4D97-B6CE-26940C6B27F6}" type="pres">
      <dgm:prSet presAssocID="{F0D3A139-FDC9-4E42-8632-E4B02281A200}" presName="accentRepeatNode" presStyleLbl="solidFgAcc1" presStyleIdx="3" presStyleCnt="4" custLinFactNeighborX="-15631" custLinFactNeighborY="17542"/>
      <dgm:spPr/>
    </dgm:pt>
  </dgm:ptLst>
  <dgm:cxnLst>
    <dgm:cxn modelId="{627B020C-CFCD-481F-9A5A-2E7CA408F83D}" type="presOf" srcId="{F0D3A139-FDC9-4E42-8632-E4B02281A200}" destId="{3E40AD64-75F6-438F-A6AF-9715A6B0584A}" srcOrd="0" destOrd="0" presId="urn:microsoft.com/office/officeart/2008/layout/VerticalCurvedList"/>
    <dgm:cxn modelId="{AA14356A-96E4-4749-AFED-653A4671709A}" type="presOf" srcId="{E98AC3C1-07F6-48B2-952B-06FC5D474BE3}" destId="{34BB0BCE-4185-4D80-A46F-C83E4E8F2618}" srcOrd="0" destOrd="0" presId="urn:microsoft.com/office/officeart/2008/layout/VerticalCurvedList"/>
    <dgm:cxn modelId="{E205BD79-F638-4A59-A37D-4A6D5506B645}" type="presOf" srcId="{0A27090E-73EC-40D1-A212-38610D31CDDE}" destId="{89FE37E5-4E7D-4B09-A4B0-046A08CD0D5F}" srcOrd="0" destOrd="0" presId="urn:microsoft.com/office/officeart/2008/layout/VerticalCurvedList"/>
    <dgm:cxn modelId="{AE489488-74C1-4662-82B7-DF952A787659}" srcId="{D5D7F25B-808E-4A06-850E-1995003F3523}" destId="{E98AC3C1-07F6-48B2-952B-06FC5D474BE3}" srcOrd="0" destOrd="0" parTransId="{F521D89F-1931-4EB0-B176-2624A17AA2CD}" sibTransId="{0F02DF87-DA99-49EE-AC38-635A0075F3A0}"/>
    <dgm:cxn modelId="{738C8A95-AEDC-4A3E-AD6A-B4A1B4C8AC01}" type="presOf" srcId="{D5D7F25B-808E-4A06-850E-1995003F3523}" destId="{961FF568-82F9-47F2-A522-92B9D75FAD7B}" srcOrd="0" destOrd="0" presId="urn:microsoft.com/office/officeart/2008/layout/VerticalCurvedList"/>
    <dgm:cxn modelId="{A38A719B-6B3E-45F1-9E98-D3A066F50575}" type="presOf" srcId="{798F19E4-07CB-4224-B05E-0385580AC066}" destId="{42B14F17-3369-452E-A712-00FC18351035}" srcOrd="0" destOrd="0" presId="urn:microsoft.com/office/officeart/2008/layout/VerticalCurvedList"/>
    <dgm:cxn modelId="{FAC920C4-722B-4EE0-AA4D-D28794162E6E}" srcId="{D5D7F25B-808E-4A06-850E-1995003F3523}" destId="{F0D3A139-FDC9-4E42-8632-E4B02281A200}" srcOrd="3" destOrd="0" parTransId="{D12413B9-850B-4847-96F9-BE14B8B3C947}" sibTransId="{81825B2E-7CC8-4D16-9682-6E49B9EBA1C5}"/>
    <dgm:cxn modelId="{C04D3ED3-E629-4EDC-A6FB-C6EC9945D61D}" type="presOf" srcId="{0F02DF87-DA99-49EE-AC38-635A0075F3A0}" destId="{09DE91D1-C6A2-423B-A178-9D105BD649ED}" srcOrd="0" destOrd="0" presId="urn:microsoft.com/office/officeart/2008/layout/VerticalCurvedList"/>
    <dgm:cxn modelId="{95B301E6-399C-4D76-AAB2-2D26C40EB250}" srcId="{D5D7F25B-808E-4A06-850E-1995003F3523}" destId="{798F19E4-07CB-4224-B05E-0385580AC066}" srcOrd="2" destOrd="0" parTransId="{A35E2EC9-5B51-44EC-8A81-1F83ECB3DD69}" sibTransId="{3096F1C7-6AF9-43F6-AAA9-F760BD05813D}"/>
    <dgm:cxn modelId="{9A2CD3EF-392E-4462-ABFE-7958E42EF2A3}" srcId="{D5D7F25B-808E-4A06-850E-1995003F3523}" destId="{0A27090E-73EC-40D1-A212-38610D31CDDE}" srcOrd="1" destOrd="0" parTransId="{EDCB0976-A300-4DA1-AA19-EF3AC1BAC130}" sibTransId="{A9897825-E71F-4B22-88FC-5D834EFA5C0F}"/>
    <dgm:cxn modelId="{3BD9B6B5-1005-4838-BA97-937EFC11F101}" type="presParOf" srcId="{961FF568-82F9-47F2-A522-92B9D75FAD7B}" destId="{B2A39BC4-FF19-432A-9574-B89C0FFFFF8F}" srcOrd="0" destOrd="0" presId="urn:microsoft.com/office/officeart/2008/layout/VerticalCurvedList"/>
    <dgm:cxn modelId="{F43581BC-17BB-473F-8BC7-7736A8CB840E}" type="presParOf" srcId="{B2A39BC4-FF19-432A-9574-B89C0FFFFF8F}" destId="{61264B61-4CFB-4177-9902-40FD3C7B8A43}" srcOrd="0" destOrd="0" presId="urn:microsoft.com/office/officeart/2008/layout/VerticalCurvedList"/>
    <dgm:cxn modelId="{E906ABA6-4BCF-473C-86EB-3790B7FB2EC6}" type="presParOf" srcId="{61264B61-4CFB-4177-9902-40FD3C7B8A43}" destId="{122D0BEA-86E3-4E86-B231-077828308373}" srcOrd="0" destOrd="0" presId="urn:microsoft.com/office/officeart/2008/layout/VerticalCurvedList"/>
    <dgm:cxn modelId="{E66E5618-0B44-4343-B2DB-EA6A50096C10}" type="presParOf" srcId="{61264B61-4CFB-4177-9902-40FD3C7B8A43}" destId="{09DE91D1-C6A2-423B-A178-9D105BD649ED}" srcOrd="1" destOrd="0" presId="urn:microsoft.com/office/officeart/2008/layout/VerticalCurvedList"/>
    <dgm:cxn modelId="{9AAB92BE-E074-4245-A3E0-340C2560A9C8}" type="presParOf" srcId="{61264B61-4CFB-4177-9902-40FD3C7B8A43}" destId="{3BF3E8C2-96AD-465A-9B32-56070A244AAB}" srcOrd="2" destOrd="0" presId="urn:microsoft.com/office/officeart/2008/layout/VerticalCurvedList"/>
    <dgm:cxn modelId="{A4CA0C29-5CFB-4D25-A869-ADB33CFCE24E}" type="presParOf" srcId="{61264B61-4CFB-4177-9902-40FD3C7B8A43}" destId="{703859D8-82C1-46DB-9988-F9355C4E768A}" srcOrd="3" destOrd="0" presId="urn:microsoft.com/office/officeart/2008/layout/VerticalCurvedList"/>
    <dgm:cxn modelId="{FA867C9A-CF96-42B8-BCAD-EC228E800691}" type="presParOf" srcId="{B2A39BC4-FF19-432A-9574-B89C0FFFFF8F}" destId="{34BB0BCE-4185-4D80-A46F-C83E4E8F2618}" srcOrd="1" destOrd="0" presId="urn:microsoft.com/office/officeart/2008/layout/VerticalCurvedList"/>
    <dgm:cxn modelId="{72E391A3-AB3A-406C-9B8A-13EB1612E5A4}" type="presParOf" srcId="{B2A39BC4-FF19-432A-9574-B89C0FFFFF8F}" destId="{E6FC836E-A531-4E3F-B3C1-E864F8AA2864}" srcOrd="2" destOrd="0" presId="urn:microsoft.com/office/officeart/2008/layout/VerticalCurvedList"/>
    <dgm:cxn modelId="{AF48AD12-9101-4C20-BFCE-183823A973F2}" type="presParOf" srcId="{E6FC836E-A531-4E3F-B3C1-E864F8AA2864}" destId="{DBF7F9AF-339B-4B88-8091-5F611B224A46}" srcOrd="0" destOrd="0" presId="urn:microsoft.com/office/officeart/2008/layout/VerticalCurvedList"/>
    <dgm:cxn modelId="{E90AEA22-C585-4A05-91B5-2878F783B790}" type="presParOf" srcId="{B2A39BC4-FF19-432A-9574-B89C0FFFFF8F}" destId="{89FE37E5-4E7D-4B09-A4B0-046A08CD0D5F}" srcOrd="3" destOrd="0" presId="urn:microsoft.com/office/officeart/2008/layout/VerticalCurvedList"/>
    <dgm:cxn modelId="{7A459812-7313-4C2E-88C4-1B8BDB019BDE}" type="presParOf" srcId="{B2A39BC4-FF19-432A-9574-B89C0FFFFF8F}" destId="{F4602ABA-D847-4734-BC98-28E982FB81D7}" srcOrd="4" destOrd="0" presId="urn:microsoft.com/office/officeart/2008/layout/VerticalCurvedList"/>
    <dgm:cxn modelId="{C568F0A3-3057-4042-A4A7-EB42BD4AD3BF}" type="presParOf" srcId="{F4602ABA-D847-4734-BC98-28E982FB81D7}" destId="{7D9DA41F-1504-4840-B945-25A16340B9A7}" srcOrd="0" destOrd="0" presId="urn:microsoft.com/office/officeart/2008/layout/VerticalCurvedList"/>
    <dgm:cxn modelId="{785037DC-1834-4830-85A7-64980CF0B133}" type="presParOf" srcId="{B2A39BC4-FF19-432A-9574-B89C0FFFFF8F}" destId="{42B14F17-3369-452E-A712-00FC18351035}" srcOrd="5" destOrd="0" presId="urn:microsoft.com/office/officeart/2008/layout/VerticalCurvedList"/>
    <dgm:cxn modelId="{EFC97E7E-BAB3-47B0-A2F3-D684C55F1295}" type="presParOf" srcId="{B2A39BC4-FF19-432A-9574-B89C0FFFFF8F}" destId="{5C25E4D3-B761-4928-8A30-1C310E86F372}" srcOrd="6" destOrd="0" presId="urn:microsoft.com/office/officeart/2008/layout/VerticalCurvedList"/>
    <dgm:cxn modelId="{4F95E120-FD55-4912-8E82-4B1DECF56CBF}" type="presParOf" srcId="{5C25E4D3-B761-4928-8A30-1C310E86F372}" destId="{3F75383A-2384-47BB-BDBC-8F12B2B378ED}" srcOrd="0" destOrd="0" presId="urn:microsoft.com/office/officeart/2008/layout/VerticalCurvedList"/>
    <dgm:cxn modelId="{741A6805-EE7C-4DB7-B0B2-16CB4E71AFF3}" type="presParOf" srcId="{B2A39BC4-FF19-432A-9574-B89C0FFFFF8F}" destId="{3E40AD64-75F6-438F-A6AF-9715A6B0584A}" srcOrd="7" destOrd="0" presId="urn:microsoft.com/office/officeart/2008/layout/VerticalCurvedList"/>
    <dgm:cxn modelId="{54223DD5-B560-47D7-B4EA-1B3E7C896ED4}" type="presParOf" srcId="{B2A39BC4-FF19-432A-9574-B89C0FFFFF8F}" destId="{360681DE-A103-4EAE-B142-0D606C025E27}" srcOrd="8" destOrd="0" presId="urn:microsoft.com/office/officeart/2008/layout/VerticalCurvedList"/>
    <dgm:cxn modelId="{687649F2-8BB6-4AB7-B099-4C715D2731F8}" type="presParOf" srcId="{360681DE-A103-4EAE-B142-0D606C025E27}" destId="{5AF7E48D-6520-4D97-B6CE-26940C6B27F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D8B917B-5377-4589-A0EB-2CC858A5978B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FE3F8F5-9CC4-4477-8B0C-A2043DD18C18}">
      <dgm:prSet phldrT="[Text]"/>
      <dgm:spPr/>
      <dgm:t>
        <a:bodyPr/>
        <a:lstStyle/>
        <a:p>
          <a:r>
            <a:rPr lang="en-US" dirty="0"/>
            <a:t>Event Objectives</a:t>
          </a:r>
        </a:p>
      </dgm:t>
    </dgm:pt>
    <dgm:pt modelId="{826CBB5D-FFCC-4C68-B3AF-83B1B0E0ADE0}" type="parTrans" cxnId="{BEA091D4-AACE-4594-AA95-9613F402C454}">
      <dgm:prSet/>
      <dgm:spPr/>
      <dgm:t>
        <a:bodyPr/>
        <a:lstStyle/>
        <a:p>
          <a:endParaRPr lang="en-US"/>
        </a:p>
      </dgm:t>
    </dgm:pt>
    <dgm:pt modelId="{6F45EDD4-37E4-451B-B9C0-BD25BADA0128}" type="sibTrans" cxnId="{BEA091D4-AACE-4594-AA95-9613F402C454}">
      <dgm:prSet/>
      <dgm:spPr/>
      <dgm:t>
        <a:bodyPr/>
        <a:lstStyle/>
        <a:p>
          <a:endParaRPr lang="en-US"/>
        </a:p>
      </dgm:t>
    </dgm:pt>
    <dgm:pt modelId="{9DBFA86B-F403-45A1-8555-A75FC7657C3F}">
      <dgm:prSet phldrT="[Text]" custT="1"/>
      <dgm:spPr/>
      <dgm:t>
        <a:bodyPr/>
        <a:lstStyle/>
        <a:p>
          <a:r>
            <a:rPr lang="en-US" sz="2000" dirty="0"/>
            <a:t>Development of a deeper understanding by participants of priority issues in cash management and forecasting based on Moldovan experiences</a:t>
          </a:r>
        </a:p>
      </dgm:t>
    </dgm:pt>
    <dgm:pt modelId="{B7808C8C-7545-4604-990B-047B4E149153}" type="parTrans" cxnId="{9F3C0DF8-6991-4E2D-AFDD-D68900F7C0B5}">
      <dgm:prSet/>
      <dgm:spPr/>
      <dgm:t>
        <a:bodyPr/>
        <a:lstStyle/>
        <a:p>
          <a:endParaRPr lang="en-US"/>
        </a:p>
      </dgm:t>
    </dgm:pt>
    <dgm:pt modelId="{BEF85F4E-D847-4B29-AE1F-2BBC5D727FD8}" type="sibTrans" cxnId="{9F3C0DF8-6991-4E2D-AFDD-D68900F7C0B5}">
      <dgm:prSet/>
      <dgm:spPr/>
      <dgm:t>
        <a:bodyPr/>
        <a:lstStyle/>
        <a:p>
          <a:endParaRPr lang="en-US"/>
        </a:p>
      </dgm:t>
    </dgm:pt>
    <dgm:pt modelId="{F7F93194-955C-4288-BC12-45756203ABA6}">
      <dgm:prSet phldrT="[Text]"/>
      <dgm:spPr/>
      <dgm:t>
        <a:bodyPr/>
        <a:lstStyle/>
        <a:p>
          <a:r>
            <a:rPr lang="en-US" dirty="0"/>
            <a:t>Key Outcomes</a:t>
          </a:r>
        </a:p>
      </dgm:t>
    </dgm:pt>
    <dgm:pt modelId="{CCC762D7-AFE9-4D5B-ABB4-1E4D2D60D742}" type="parTrans" cxnId="{02D8CC3F-59F0-49B3-A783-F0B0EC275642}">
      <dgm:prSet/>
      <dgm:spPr/>
      <dgm:t>
        <a:bodyPr/>
        <a:lstStyle/>
        <a:p>
          <a:endParaRPr lang="en-US"/>
        </a:p>
      </dgm:t>
    </dgm:pt>
    <dgm:pt modelId="{C761FA9F-6DC6-4C19-8BD6-F9420C6C300B}" type="sibTrans" cxnId="{02D8CC3F-59F0-49B3-A783-F0B0EC275642}">
      <dgm:prSet/>
      <dgm:spPr/>
      <dgm:t>
        <a:bodyPr/>
        <a:lstStyle/>
        <a:p>
          <a:endParaRPr lang="en-US"/>
        </a:p>
      </dgm:t>
    </dgm:pt>
    <dgm:pt modelId="{D5DFC18A-E00F-4E7A-9A65-49C39E9D28D7}">
      <dgm:prSet phldrT="[Text]" custT="1"/>
      <dgm:spPr/>
      <dgm:t>
        <a:bodyPr/>
        <a:lstStyle/>
        <a:p>
          <a:r>
            <a:rPr lang="en-US" sz="2000" dirty="0"/>
            <a:t>Participants were exposed to the Moldovan experiences in cash management, including the TSA operations, relations with the central bank and debt management function</a:t>
          </a:r>
          <a:r>
            <a:rPr lang="ru-RU" sz="2000" dirty="0"/>
            <a:t>.</a:t>
          </a:r>
          <a:endParaRPr lang="en-US" sz="2000" dirty="0"/>
        </a:p>
      </dgm:t>
    </dgm:pt>
    <dgm:pt modelId="{9B7AA94D-8466-44CB-850A-E67080945BED}" type="parTrans" cxnId="{DB5F3622-853B-49D9-A86D-A50F31A23D09}">
      <dgm:prSet/>
      <dgm:spPr/>
      <dgm:t>
        <a:bodyPr/>
        <a:lstStyle/>
        <a:p>
          <a:endParaRPr lang="en-US"/>
        </a:p>
      </dgm:t>
    </dgm:pt>
    <dgm:pt modelId="{74BC67AC-14DD-43D5-93DC-382B629B4E1C}" type="sibTrans" cxnId="{DB5F3622-853B-49D9-A86D-A50F31A23D09}">
      <dgm:prSet/>
      <dgm:spPr/>
      <dgm:t>
        <a:bodyPr/>
        <a:lstStyle/>
        <a:p>
          <a:endParaRPr lang="en-US"/>
        </a:p>
      </dgm:t>
    </dgm:pt>
    <dgm:pt modelId="{DAC7CADB-F642-413A-B67E-1C936CB1E76D}">
      <dgm:prSet phldrT="[Text]"/>
      <dgm:spPr/>
      <dgm:t>
        <a:bodyPr/>
        <a:lstStyle/>
        <a:p>
          <a:r>
            <a:rPr lang="en-US" dirty="0"/>
            <a:t>Participants</a:t>
          </a:r>
        </a:p>
      </dgm:t>
    </dgm:pt>
    <dgm:pt modelId="{E2560765-CA95-45B0-B772-D4B7277094F7}" type="parTrans" cxnId="{41D094D5-0755-4692-B5C5-777C5C9986DB}">
      <dgm:prSet/>
      <dgm:spPr/>
      <dgm:t>
        <a:bodyPr/>
        <a:lstStyle/>
        <a:p>
          <a:endParaRPr lang="en-US"/>
        </a:p>
      </dgm:t>
    </dgm:pt>
    <dgm:pt modelId="{2B1DA9FF-4263-45E8-A4EC-0A18F1EC6DEF}" type="sibTrans" cxnId="{41D094D5-0755-4692-B5C5-777C5C9986DB}">
      <dgm:prSet/>
      <dgm:spPr/>
      <dgm:t>
        <a:bodyPr/>
        <a:lstStyle/>
        <a:p>
          <a:endParaRPr lang="en-US"/>
        </a:p>
      </dgm:t>
    </dgm:pt>
    <dgm:pt modelId="{0E4A6641-D0A0-44AA-87F5-5DFD67EE4899}">
      <dgm:prSet phldrT="[Text]" custT="1"/>
      <dgm:spPr/>
      <dgm:t>
        <a:bodyPr/>
        <a:lstStyle/>
        <a:p>
          <a:r>
            <a:rPr lang="en-US" sz="2000" noProof="0" dirty="0"/>
            <a:t>Members of the TCOP thematic group on cash management </a:t>
          </a:r>
          <a:r>
            <a:rPr lang="ru-RU" sz="2000" dirty="0"/>
            <a:t>– </a:t>
          </a:r>
          <a:r>
            <a:rPr lang="en-US" sz="2000" dirty="0"/>
            <a:t>4</a:t>
          </a:r>
          <a:r>
            <a:rPr lang="ru-RU" sz="2000" dirty="0"/>
            <a:t>3 </a:t>
          </a:r>
          <a:r>
            <a:rPr lang="en-US" sz="2000" dirty="0"/>
            <a:t>participants from </a:t>
          </a:r>
          <a:r>
            <a:rPr lang="ru-RU" sz="2000" dirty="0"/>
            <a:t>11 </a:t>
          </a:r>
          <a:r>
            <a:rPr lang="en-US" sz="2000" dirty="0"/>
            <a:t>countries</a:t>
          </a:r>
          <a:r>
            <a:rPr lang="ru-RU" sz="2000" dirty="0"/>
            <a:t> </a:t>
          </a:r>
          <a:endParaRPr lang="en-US" sz="2000" dirty="0"/>
        </a:p>
      </dgm:t>
    </dgm:pt>
    <dgm:pt modelId="{E9DA3D42-7E0E-425C-96DD-6194366ACA08}" type="parTrans" cxnId="{56DEC490-6140-4CFA-AC20-AE3135BD8983}">
      <dgm:prSet/>
      <dgm:spPr/>
      <dgm:t>
        <a:bodyPr/>
        <a:lstStyle/>
        <a:p>
          <a:endParaRPr lang="en-US"/>
        </a:p>
      </dgm:t>
    </dgm:pt>
    <dgm:pt modelId="{3CDE94EC-1393-497F-8347-86058FE07D8B}" type="sibTrans" cxnId="{56DEC490-6140-4CFA-AC20-AE3135BD8983}">
      <dgm:prSet/>
      <dgm:spPr/>
      <dgm:t>
        <a:bodyPr/>
        <a:lstStyle/>
        <a:p>
          <a:endParaRPr lang="en-US"/>
        </a:p>
      </dgm:t>
    </dgm:pt>
    <dgm:pt modelId="{8C649D7D-C0AA-4540-B902-0F7F53E73853}">
      <dgm:prSet phldrT="[Text]" custT="1"/>
      <dgm:spPr/>
      <dgm:t>
        <a:bodyPr/>
        <a:lstStyle/>
        <a:p>
          <a:r>
            <a:rPr lang="en-US" sz="2000" noProof="0" dirty="0"/>
            <a:t>The detailed report and materials of the event </a:t>
          </a:r>
          <a:r>
            <a:rPr lang="en-US" sz="2000" dirty="0"/>
            <a:t>are published on PEMPAL website</a:t>
          </a:r>
          <a:r>
            <a:rPr lang="ru-RU" sz="2000" dirty="0"/>
            <a:t>: </a:t>
          </a:r>
          <a:r>
            <a:rPr lang="en-US" sz="2000" dirty="0">
              <a:hlinkClick xmlns:r="http://schemas.openxmlformats.org/officeDocument/2006/relationships" r:id="rId1"/>
            </a:rPr>
            <a:t>www.pempal.org</a:t>
          </a:r>
          <a:r>
            <a:rPr lang="en-US" sz="1600" dirty="0"/>
            <a:t> </a:t>
          </a:r>
          <a:r>
            <a:rPr lang="ru-RU" sz="1600" dirty="0"/>
            <a:t> </a:t>
          </a:r>
          <a:endParaRPr lang="en-US" sz="1600" dirty="0"/>
        </a:p>
      </dgm:t>
    </dgm:pt>
    <dgm:pt modelId="{9113B66E-678E-4B9E-A0B9-138DE95D9507}" type="parTrans" cxnId="{156ADBB3-BEC6-4902-BF1C-9CCBEFE2F0A7}">
      <dgm:prSet/>
      <dgm:spPr/>
      <dgm:t>
        <a:bodyPr/>
        <a:lstStyle/>
        <a:p>
          <a:endParaRPr lang="en-US"/>
        </a:p>
      </dgm:t>
    </dgm:pt>
    <dgm:pt modelId="{164DC684-6C71-40DB-A87C-F25B34B4E26E}" type="sibTrans" cxnId="{156ADBB3-BEC6-4902-BF1C-9CCBEFE2F0A7}">
      <dgm:prSet/>
      <dgm:spPr/>
      <dgm:t>
        <a:bodyPr/>
        <a:lstStyle/>
        <a:p>
          <a:endParaRPr lang="en-US"/>
        </a:p>
      </dgm:t>
    </dgm:pt>
    <dgm:pt modelId="{2020A416-AEA1-46B7-BBBB-8FEE818656D3}">
      <dgm:prSet phldrT="[Text]" custT="1"/>
      <dgm:spPr/>
      <dgm:t>
        <a:bodyPr/>
        <a:lstStyle/>
        <a:p>
          <a:r>
            <a:rPr lang="en-US" sz="2000" dirty="0"/>
            <a:t>Enhancement of knowledge about relationship between cash management and debt management functions</a:t>
          </a:r>
        </a:p>
      </dgm:t>
    </dgm:pt>
    <dgm:pt modelId="{F6B48B48-ADD1-43EE-9065-416BAAFE69C8}" type="parTrans" cxnId="{F9136B29-D638-452B-890A-C8FAEE5ED22D}">
      <dgm:prSet/>
      <dgm:spPr/>
      <dgm:t>
        <a:bodyPr/>
        <a:lstStyle/>
        <a:p>
          <a:endParaRPr lang="en-US"/>
        </a:p>
      </dgm:t>
    </dgm:pt>
    <dgm:pt modelId="{19BF3B95-FB1E-437F-A5DF-7CA50A901893}" type="sibTrans" cxnId="{F9136B29-D638-452B-890A-C8FAEE5ED22D}">
      <dgm:prSet/>
      <dgm:spPr/>
      <dgm:t>
        <a:bodyPr/>
        <a:lstStyle/>
        <a:p>
          <a:endParaRPr lang="en-US"/>
        </a:p>
      </dgm:t>
    </dgm:pt>
    <dgm:pt modelId="{81BAF002-85A0-4E09-A0BA-160DCB5399A4}" type="pres">
      <dgm:prSet presAssocID="{FD8B917B-5377-4589-A0EB-2CC858A5978B}" presName="Name0" presStyleCnt="0">
        <dgm:presLayoutVars>
          <dgm:dir/>
          <dgm:animLvl val="lvl"/>
          <dgm:resizeHandles val="exact"/>
        </dgm:presLayoutVars>
      </dgm:prSet>
      <dgm:spPr/>
    </dgm:pt>
    <dgm:pt modelId="{FC412727-0701-4A89-A7F4-178A424CD82D}" type="pres">
      <dgm:prSet presAssocID="{CFE3F8F5-9CC4-4477-8B0C-A2043DD18C18}" presName="linNode" presStyleCnt="0"/>
      <dgm:spPr/>
    </dgm:pt>
    <dgm:pt modelId="{62056DBE-2B9E-450E-B206-18D00416536A}" type="pres">
      <dgm:prSet presAssocID="{CFE3F8F5-9CC4-4477-8B0C-A2043DD18C18}" presName="parentText" presStyleLbl="node1" presStyleIdx="0" presStyleCnt="3" custScaleX="67625" custScaleY="56926" custLinFactNeighborX="-6036" custLinFactNeighborY="955">
        <dgm:presLayoutVars>
          <dgm:chMax val="1"/>
          <dgm:bulletEnabled val="1"/>
        </dgm:presLayoutVars>
      </dgm:prSet>
      <dgm:spPr/>
    </dgm:pt>
    <dgm:pt modelId="{F069A627-4E67-4967-8B92-C9087C4A6F83}" type="pres">
      <dgm:prSet presAssocID="{CFE3F8F5-9CC4-4477-8B0C-A2043DD18C18}" presName="descendantText" presStyleLbl="alignAccFollowNode1" presStyleIdx="0" presStyleCnt="3" custScaleX="143966" custScaleY="78692">
        <dgm:presLayoutVars>
          <dgm:bulletEnabled val="1"/>
        </dgm:presLayoutVars>
      </dgm:prSet>
      <dgm:spPr/>
    </dgm:pt>
    <dgm:pt modelId="{818E3029-396A-43D9-97E3-1C614C499969}" type="pres">
      <dgm:prSet presAssocID="{6F45EDD4-37E4-451B-B9C0-BD25BADA0128}" presName="sp" presStyleCnt="0"/>
      <dgm:spPr/>
    </dgm:pt>
    <dgm:pt modelId="{7E38D1BA-3357-48F1-BE5F-899AC8DFA457}" type="pres">
      <dgm:prSet presAssocID="{F7F93194-955C-4288-BC12-45756203ABA6}" presName="linNode" presStyleCnt="0"/>
      <dgm:spPr/>
    </dgm:pt>
    <dgm:pt modelId="{9D236FC3-00A8-452D-B6F1-150F21CFFA04}" type="pres">
      <dgm:prSet presAssocID="{F7F93194-955C-4288-BC12-45756203ABA6}" presName="parentText" presStyleLbl="node1" presStyleIdx="1" presStyleCnt="3" custScaleX="67020" custScaleY="105308" custLinFactNeighborX="-10" custLinFactNeighborY="-1966">
        <dgm:presLayoutVars>
          <dgm:chMax val="1"/>
          <dgm:bulletEnabled val="1"/>
        </dgm:presLayoutVars>
      </dgm:prSet>
      <dgm:spPr/>
    </dgm:pt>
    <dgm:pt modelId="{BD70E6F7-64AA-410D-B404-CF9D915BC730}" type="pres">
      <dgm:prSet presAssocID="{F7F93194-955C-4288-BC12-45756203ABA6}" presName="descendantText" presStyleLbl="alignAccFollowNode1" presStyleIdx="1" presStyleCnt="3" custScaleX="146824" custScaleY="144656">
        <dgm:presLayoutVars>
          <dgm:bulletEnabled val="1"/>
        </dgm:presLayoutVars>
      </dgm:prSet>
      <dgm:spPr/>
    </dgm:pt>
    <dgm:pt modelId="{BF28220A-BF14-45EF-9335-F93589E00974}" type="pres">
      <dgm:prSet presAssocID="{C761FA9F-6DC6-4C19-8BD6-F9420C6C300B}" presName="sp" presStyleCnt="0"/>
      <dgm:spPr/>
    </dgm:pt>
    <dgm:pt modelId="{5F8B406F-07C0-48C2-B558-5E2742D1785B}" type="pres">
      <dgm:prSet presAssocID="{DAC7CADB-F642-413A-B67E-1C936CB1E76D}" presName="linNode" presStyleCnt="0"/>
      <dgm:spPr/>
    </dgm:pt>
    <dgm:pt modelId="{E997E8B8-72D3-4138-9CDF-AD0FDB01E83D}" type="pres">
      <dgm:prSet presAssocID="{DAC7CADB-F642-413A-B67E-1C936CB1E76D}" presName="parentText" presStyleLbl="node1" presStyleIdx="2" presStyleCnt="3" custScaleX="54047" custScaleY="47137" custLinFactNeighborX="-9" custLinFactNeighborY="583">
        <dgm:presLayoutVars>
          <dgm:chMax val="1"/>
          <dgm:bulletEnabled val="1"/>
        </dgm:presLayoutVars>
      </dgm:prSet>
      <dgm:spPr/>
    </dgm:pt>
    <dgm:pt modelId="{4585A051-3FC3-4C70-93D9-D5FC8AEE33DD}" type="pres">
      <dgm:prSet presAssocID="{DAC7CADB-F642-413A-B67E-1C936CB1E76D}" presName="descendantText" presStyleLbl="alignAccFollowNode1" presStyleIdx="2" presStyleCnt="3" custScaleX="126602" custScaleY="62263" custLinFactNeighborX="6073" custLinFactNeighborY="-1042">
        <dgm:presLayoutVars>
          <dgm:bulletEnabled val="1"/>
        </dgm:presLayoutVars>
      </dgm:prSet>
      <dgm:spPr/>
    </dgm:pt>
  </dgm:ptLst>
  <dgm:cxnLst>
    <dgm:cxn modelId="{EDA3040C-37CF-4F33-B67F-F8499D7D99B7}" type="presOf" srcId="{8C649D7D-C0AA-4540-B902-0F7F53E73853}" destId="{4585A051-3FC3-4C70-93D9-D5FC8AEE33DD}" srcOrd="0" destOrd="1" presId="urn:microsoft.com/office/officeart/2005/8/layout/vList5"/>
    <dgm:cxn modelId="{F07AA31B-F3AF-41CF-BF1F-A086EBF47A6E}" type="presOf" srcId="{DAC7CADB-F642-413A-B67E-1C936CB1E76D}" destId="{E997E8B8-72D3-4138-9CDF-AD0FDB01E83D}" srcOrd="0" destOrd="0" presId="urn:microsoft.com/office/officeart/2005/8/layout/vList5"/>
    <dgm:cxn modelId="{DB5F3622-853B-49D9-A86D-A50F31A23D09}" srcId="{F7F93194-955C-4288-BC12-45756203ABA6}" destId="{D5DFC18A-E00F-4E7A-9A65-49C39E9D28D7}" srcOrd="0" destOrd="0" parTransId="{9B7AA94D-8466-44CB-850A-E67080945BED}" sibTransId="{74BC67AC-14DD-43D5-93DC-382B629B4E1C}"/>
    <dgm:cxn modelId="{F9136B29-D638-452B-890A-C8FAEE5ED22D}" srcId="{F7F93194-955C-4288-BC12-45756203ABA6}" destId="{2020A416-AEA1-46B7-BBBB-8FEE818656D3}" srcOrd="1" destOrd="0" parTransId="{F6B48B48-ADD1-43EE-9065-416BAAFE69C8}" sibTransId="{19BF3B95-FB1E-437F-A5DF-7CA50A901893}"/>
    <dgm:cxn modelId="{02D8CC3F-59F0-49B3-A783-F0B0EC275642}" srcId="{FD8B917B-5377-4589-A0EB-2CC858A5978B}" destId="{F7F93194-955C-4288-BC12-45756203ABA6}" srcOrd="1" destOrd="0" parTransId="{CCC762D7-AFE9-4D5B-ABB4-1E4D2D60D742}" sibTransId="{C761FA9F-6DC6-4C19-8BD6-F9420C6C300B}"/>
    <dgm:cxn modelId="{5E0CBF86-6BC9-4386-A94A-939DFA84BFB2}" type="presOf" srcId="{9DBFA86B-F403-45A1-8555-A75FC7657C3F}" destId="{F069A627-4E67-4967-8B92-C9087C4A6F83}" srcOrd="0" destOrd="0" presId="urn:microsoft.com/office/officeart/2005/8/layout/vList5"/>
    <dgm:cxn modelId="{2A9BA089-8E8B-4D49-AC48-58F395905D85}" type="presOf" srcId="{F7F93194-955C-4288-BC12-45756203ABA6}" destId="{9D236FC3-00A8-452D-B6F1-150F21CFFA04}" srcOrd="0" destOrd="0" presId="urn:microsoft.com/office/officeart/2005/8/layout/vList5"/>
    <dgm:cxn modelId="{56DEC490-6140-4CFA-AC20-AE3135BD8983}" srcId="{DAC7CADB-F642-413A-B67E-1C936CB1E76D}" destId="{0E4A6641-D0A0-44AA-87F5-5DFD67EE4899}" srcOrd="0" destOrd="0" parTransId="{E9DA3D42-7E0E-425C-96DD-6194366ACA08}" sibTransId="{3CDE94EC-1393-497F-8347-86058FE07D8B}"/>
    <dgm:cxn modelId="{69E290AA-AC23-48CF-9CE2-E581287CC4F6}" type="presOf" srcId="{0E4A6641-D0A0-44AA-87F5-5DFD67EE4899}" destId="{4585A051-3FC3-4C70-93D9-D5FC8AEE33DD}" srcOrd="0" destOrd="0" presId="urn:microsoft.com/office/officeart/2005/8/layout/vList5"/>
    <dgm:cxn modelId="{156ADBB3-BEC6-4902-BF1C-9CCBEFE2F0A7}" srcId="{DAC7CADB-F642-413A-B67E-1C936CB1E76D}" destId="{8C649D7D-C0AA-4540-B902-0F7F53E73853}" srcOrd="1" destOrd="0" parTransId="{9113B66E-678E-4B9E-A0B9-138DE95D9507}" sibTransId="{164DC684-6C71-40DB-A87C-F25B34B4E26E}"/>
    <dgm:cxn modelId="{C91F42B5-FBFA-4BB6-99EC-F7E01CAD75B5}" type="presOf" srcId="{FD8B917B-5377-4589-A0EB-2CC858A5978B}" destId="{81BAF002-85A0-4E09-A0BA-160DCB5399A4}" srcOrd="0" destOrd="0" presId="urn:microsoft.com/office/officeart/2005/8/layout/vList5"/>
    <dgm:cxn modelId="{BEA091D4-AACE-4594-AA95-9613F402C454}" srcId="{FD8B917B-5377-4589-A0EB-2CC858A5978B}" destId="{CFE3F8F5-9CC4-4477-8B0C-A2043DD18C18}" srcOrd="0" destOrd="0" parTransId="{826CBB5D-FFCC-4C68-B3AF-83B1B0E0ADE0}" sibTransId="{6F45EDD4-37E4-451B-B9C0-BD25BADA0128}"/>
    <dgm:cxn modelId="{41D094D5-0755-4692-B5C5-777C5C9986DB}" srcId="{FD8B917B-5377-4589-A0EB-2CC858A5978B}" destId="{DAC7CADB-F642-413A-B67E-1C936CB1E76D}" srcOrd="2" destOrd="0" parTransId="{E2560765-CA95-45B0-B772-D4B7277094F7}" sibTransId="{2B1DA9FF-4263-45E8-A4EC-0A18F1EC6DEF}"/>
    <dgm:cxn modelId="{AB34D6EE-AE71-4F8B-891F-0D801E3A0BCE}" type="presOf" srcId="{D5DFC18A-E00F-4E7A-9A65-49C39E9D28D7}" destId="{BD70E6F7-64AA-410D-B404-CF9D915BC730}" srcOrd="0" destOrd="0" presId="urn:microsoft.com/office/officeart/2005/8/layout/vList5"/>
    <dgm:cxn modelId="{4C2264F2-7281-4C74-92F2-7CC7ECBD4BE0}" type="presOf" srcId="{CFE3F8F5-9CC4-4477-8B0C-A2043DD18C18}" destId="{62056DBE-2B9E-450E-B206-18D00416536A}" srcOrd="0" destOrd="0" presId="urn:microsoft.com/office/officeart/2005/8/layout/vList5"/>
    <dgm:cxn modelId="{9F3C0DF8-6991-4E2D-AFDD-D68900F7C0B5}" srcId="{CFE3F8F5-9CC4-4477-8B0C-A2043DD18C18}" destId="{9DBFA86B-F403-45A1-8555-A75FC7657C3F}" srcOrd="0" destOrd="0" parTransId="{B7808C8C-7545-4604-990B-047B4E149153}" sibTransId="{BEF85F4E-D847-4B29-AE1F-2BBC5D727FD8}"/>
    <dgm:cxn modelId="{04E080FC-3B76-47B3-9777-66C875AA9C18}" type="presOf" srcId="{2020A416-AEA1-46B7-BBBB-8FEE818656D3}" destId="{BD70E6F7-64AA-410D-B404-CF9D915BC730}" srcOrd="0" destOrd="1" presId="urn:microsoft.com/office/officeart/2005/8/layout/vList5"/>
    <dgm:cxn modelId="{36838A42-B1CD-4D36-9D7C-25714DDB93E1}" type="presParOf" srcId="{81BAF002-85A0-4E09-A0BA-160DCB5399A4}" destId="{FC412727-0701-4A89-A7F4-178A424CD82D}" srcOrd="0" destOrd="0" presId="urn:microsoft.com/office/officeart/2005/8/layout/vList5"/>
    <dgm:cxn modelId="{A01D74C6-9F49-4A93-BC0D-6F8FA9B81040}" type="presParOf" srcId="{FC412727-0701-4A89-A7F4-178A424CD82D}" destId="{62056DBE-2B9E-450E-B206-18D00416536A}" srcOrd="0" destOrd="0" presId="urn:microsoft.com/office/officeart/2005/8/layout/vList5"/>
    <dgm:cxn modelId="{5CFA1466-1E7E-4FEC-BD11-ABC802FC821F}" type="presParOf" srcId="{FC412727-0701-4A89-A7F4-178A424CD82D}" destId="{F069A627-4E67-4967-8B92-C9087C4A6F83}" srcOrd="1" destOrd="0" presId="urn:microsoft.com/office/officeart/2005/8/layout/vList5"/>
    <dgm:cxn modelId="{254E6A06-5F45-4518-96B4-1B6AC55F5597}" type="presParOf" srcId="{81BAF002-85A0-4E09-A0BA-160DCB5399A4}" destId="{818E3029-396A-43D9-97E3-1C614C499969}" srcOrd="1" destOrd="0" presId="urn:microsoft.com/office/officeart/2005/8/layout/vList5"/>
    <dgm:cxn modelId="{E96D8A6E-C739-47CE-B654-E63748ECFD7D}" type="presParOf" srcId="{81BAF002-85A0-4E09-A0BA-160DCB5399A4}" destId="{7E38D1BA-3357-48F1-BE5F-899AC8DFA457}" srcOrd="2" destOrd="0" presId="urn:microsoft.com/office/officeart/2005/8/layout/vList5"/>
    <dgm:cxn modelId="{1FCB479F-8F4C-447C-9367-4901FE93A7F5}" type="presParOf" srcId="{7E38D1BA-3357-48F1-BE5F-899AC8DFA457}" destId="{9D236FC3-00A8-452D-B6F1-150F21CFFA04}" srcOrd="0" destOrd="0" presId="urn:microsoft.com/office/officeart/2005/8/layout/vList5"/>
    <dgm:cxn modelId="{61DBF0FB-A4B3-43A7-86D8-A11ADB1C1393}" type="presParOf" srcId="{7E38D1BA-3357-48F1-BE5F-899AC8DFA457}" destId="{BD70E6F7-64AA-410D-B404-CF9D915BC730}" srcOrd="1" destOrd="0" presId="urn:microsoft.com/office/officeart/2005/8/layout/vList5"/>
    <dgm:cxn modelId="{A78E56D2-8588-41B8-96AB-EA5F87A5A05A}" type="presParOf" srcId="{81BAF002-85A0-4E09-A0BA-160DCB5399A4}" destId="{BF28220A-BF14-45EF-9335-F93589E00974}" srcOrd="3" destOrd="0" presId="urn:microsoft.com/office/officeart/2005/8/layout/vList5"/>
    <dgm:cxn modelId="{47EF4F7F-EA3C-4551-BC35-0B8B31F18EA2}" type="presParOf" srcId="{81BAF002-85A0-4E09-A0BA-160DCB5399A4}" destId="{5F8B406F-07C0-48C2-B558-5E2742D1785B}" srcOrd="4" destOrd="0" presId="urn:microsoft.com/office/officeart/2005/8/layout/vList5"/>
    <dgm:cxn modelId="{516544D6-BDCA-453A-B6AC-52B30C626F47}" type="presParOf" srcId="{5F8B406F-07C0-48C2-B558-5E2742D1785B}" destId="{E997E8B8-72D3-4138-9CDF-AD0FDB01E83D}" srcOrd="0" destOrd="0" presId="urn:microsoft.com/office/officeart/2005/8/layout/vList5"/>
    <dgm:cxn modelId="{0AC0A34B-CC3D-4007-90A6-137900701670}" type="presParOf" srcId="{5F8B406F-07C0-48C2-B558-5E2742D1785B}" destId="{4585A051-3FC3-4C70-93D9-D5FC8AEE33D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D8B917B-5377-4589-A0EB-2CC858A5978B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FE3F8F5-9CC4-4477-8B0C-A2043DD18C18}">
      <dgm:prSet phldrT="[Text]"/>
      <dgm:spPr/>
      <dgm:t>
        <a:bodyPr/>
        <a:lstStyle/>
        <a:p>
          <a:r>
            <a:rPr lang="en-US" dirty="0"/>
            <a:t>Event objectives</a:t>
          </a:r>
        </a:p>
      </dgm:t>
    </dgm:pt>
    <dgm:pt modelId="{826CBB5D-FFCC-4C68-B3AF-83B1B0E0ADE0}" type="parTrans" cxnId="{BEA091D4-AACE-4594-AA95-9613F402C454}">
      <dgm:prSet/>
      <dgm:spPr/>
      <dgm:t>
        <a:bodyPr/>
        <a:lstStyle/>
        <a:p>
          <a:endParaRPr lang="en-US"/>
        </a:p>
      </dgm:t>
    </dgm:pt>
    <dgm:pt modelId="{6F45EDD4-37E4-451B-B9C0-BD25BADA0128}" type="sibTrans" cxnId="{BEA091D4-AACE-4594-AA95-9613F402C454}">
      <dgm:prSet/>
      <dgm:spPr/>
      <dgm:t>
        <a:bodyPr/>
        <a:lstStyle/>
        <a:p>
          <a:endParaRPr lang="en-US"/>
        </a:p>
      </dgm:t>
    </dgm:pt>
    <dgm:pt modelId="{9DBFA86B-F403-45A1-8555-A75FC7657C3F}">
      <dgm:prSet phldrT="[Text]" custT="1"/>
      <dgm:spPr/>
      <dgm:t>
        <a:bodyPr/>
        <a:lstStyle/>
        <a:p>
          <a:pPr algn="just"/>
          <a:r>
            <a:rPr lang="en-US" sz="1800" dirty="0"/>
            <a:t>Exchange of information between the group members on the recent developments in the use of IT in public finance management</a:t>
          </a:r>
        </a:p>
      </dgm:t>
    </dgm:pt>
    <dgm:pt modelId="{B7808C8C-7545-4604-990B-047B4E149153}" type="parTrans" cxnId="{9F3C0DF8-6991-4E2D-AFDD-D68900F7C0B5}">
      <dgm:prSet/>
      <dgm:spPr/>
      <dgm:t>
        <a:bodyPr/>
        <a:lstStyle/>
        <a:p>
          <a:endParaRPr lang="en-US"/>
        </a:p>
      </dgm:t>
    </dgm:pt>
    <dgm:pt modelId="{BEF85F4E-D847-4B29-AE1F-2BBC5D727FD8}" type="sibTrans" cxnId="{9F3C0DF8-6991-4E2D-AFDD-D68900F7C0B5}">
      <dgm:prSet/>
      <dgm:spPr/>
      <dgm:t>
        <a:bodyPr/>
        <a:lstStyle/>
        <a:p>
          <a:endParaRPr lang="en-US"/>
        </a:p>
      </dgm:t>
    </dgm:pt>
    <dgm:pt modelId="{F7F93194-955C-4288-BC12-45756203ABA6}">
      <dgm:prSet phldrT="[Text]"/>
      <dgm:spPr/>
      <dgm:t>
        <a:bodyPr/>
        <a:lstStyle/>
        <a:p>
          <a:r>
            <a:rPr lang="en-US" dirty="0"/>
            <a:t>Key outcomes</a:t>
          </a:r>
        </a:p>
      </dgm:t>
    </dgm:pt>
    <dgm:pt modelId="{CCC762D7-AFE9-4D5B-ABB4-1E4D2D60D742}" type="parTrans" cxnId="{02D8CC3F-59F0-49B3-A783-F0B0EC275642}">
      <dgm:prSet/>
      <dgm:spPr/>
      <dgm:t>
        <a:bodyPr/>
        <a:lstStyle/>
        <a:p>
          <a:endParaRPr lang="en-US"/>
        </a:p>
      </dgm:t>
    </dgm:pt>
    <dgm:pt modelId="{C761FA9F-6DC6-4C19-8BD6-F9420C6C300B}" type="sibTrans" cxnId="{02D8CC3F-59F0-49B3-A783-F0B0EC275642}">
      <dgm:prSet/>
      <dgm:spPr/>
      <dgm:t>
        <a:bodyPr/>
        <a:lstStyle/>
        <a:p>
          <a:endParaRPr lang="en-US"/>
        </a:p>
      </dgm:t>
    </dgm:pt>
    <dgm:pt modelId="{D5DFC18A-E00F-4E7A-9A65-49C39E9D28D7}">
      <dgm:prSet phldrT="[Text]" custT="1"/>
      <dgm:spPr/>
      <dgm:t>
        <a:bodyPr/>
        <a:lstStyle/>
        <a:p>
          <a:r>
            <a:rPr lang="en-US" sz="1800" dirty="0"/>
            <a:t>Participants learned from the experience of Kazakhstan in implementation of the 4</a:t>
          </a:r>
          <a:r>
            <a:rPr lang="en-US" sz="1800" baseline="30000" dirty="0"/>
            <a:t>th</a:t>
          </a:r>
          <a:r>
            <a:rPr lang="en-US" sz="1800" dirty="0"/>
            <a:t> tier budgets at the local level, discussed the changes in information systems needed to support the process. </a:t>
          </a:r>
        </a:p>
      </dgm:t>
    </dgm:pt>
    <dgm:pt modelId="{9B7AA94D-8466-44CB-850A-E67080945BED}" type="parTrans" cxnId="{DB5F3622-853B-49D9-A86D-A50F31A23D09}">
      <dgm:prSet/>
      <dgm:spPr/>
      <dgm:t>
        <a:bodyPr/>
        <a:lstStyle/>
        <a:p>
          <a:endParaRPr lang="en-US"/>
        </a:p>
      </dgm:t>
    </dgm:pt>
    <dgm:pt modelId="{74BC67AC-14DD-43D5-93DC-382B629B4E1C}" type="sibTrans" cxnId="{DB5F3622-853B-49D9-A86D-A50F31A23D09}">
      <dgm:prSet/>
      <dgm:spPr/>
      <dgm:t>
        <a:bodyPr/>
        <a:lstStyle/>
        <a:p>
          <a:endParaRPr lang="en-US"/>
        </a:p>
      </dgm:t>
    </dgm:pt>
    <dgm:pt modelId="{DAC7CADB-F642-413A-B67E-1C936CB1E76D}">
      <dgm:prSet phldrT="[Text]"/>
      <dgm:spPr/>
      <dgm:t>
        <a:bodyPr/>
        <a:lstStyle/>
        <a:p>
          <a:r>
            <a:rPr lang="en-US" dirty="0"/>
            <a:t>Participants</a:t>
          </a:r>
        </a:p>
      </dgm:t>
    </dgm:pt>
    <dgm:pt modelId="{E2560765-CA95-45B0-B772-D4B7277094F7}" type="parTrans" cxnId="{41D094D5-0755-4692-B5C5-777C5C9986DB}">
      <dgm:prSet/>
      <dgm:spPr/>
      <dgm:t>
        <a:bodyPr/>
        <a:lstStyle/>
        <a:p>
          <a:endParaRPr lang="en-US"/>
        </a:p>
      </dgm:t>
    </dgm:pt>
    <dgm:pt modelId="{2B1DA9FF-4263-45E8-A4EC-0A18F1EC6DEF}" type="sibTrans" cxnId="{41D094D5-0755-4692-B5C5-777C5C9986DB}">
      <dgm:prSet/>
      <dgm:spPr/>
      <dgm:t>
        <a:bodyPr/>
        <a:lstStyle/>
        <a:p>
          <a:endParaRPr lang="en-US"/>
        </a:p>
      </dgm:t>
    </dgm:pt>
    <dgm:pt modelId="{0E4A6641-D0A0-44AA-87F5-5DFD67EE4899}">
      <dgm:prSet phldrT="[Text]" custT="1"/>
      <dgm:spPr/>
      <dgm:t>
        <a:bodyPr/>
        <a:lstStyle/>
        <a:p>
          <a:r>
            <a:rPr lang="en-US" sz="1800" dirty="0"/>
            <a:t>Members of the TCOP thematic group on use of IT in treasury operations</a:t>
          </a:r>
          <a:r>
            <a:rPr lang="ru-RU" sz="1800" dirty="0"/>
            <a:t> – 1</a:t>
          </a:r>
          <a:r>
            <a:rPr lang="en-US" sz="1800" dirty="0"/>
            <a:t>5</a:t>
          </a:r>
          <a:r>
            <a:rPr lang="ru-RU" sz="1800" dirty="0"/>
            <a:t> </a:t>
          </a:r>
          <a:r>
            <a:rPr lang="en-US" sz="1800" dirty="0"/>
            <a:t>participants from </a:t>
          </a:r>
          <a:r>
            <a:rPr lang="ru-RU" sz="1800" dirty="0"/>
            <a:t>6 </a:t>
          </a:r>
          <a:r>
            <a:rPr lang="en-US" sz="1800" dirty="0"/>
            <a:t>countries</a:t>
          </a:r>
          <a:r>
            <a:rPr lang="ru-RU" sz="1800" dirty="0"/>
            <a:t> </a:t>
          </a:r>
          <a:endParaRPr lang="en-US" sz="1800" dirty="0"/>
        </a:p>
      </dgm:t>
    </dgm:pt>
    <dgm:pt modelId="{E9DA3D42-7E0E-425C-96DD-6194366ACA08}" type="parTrans" cxnId="{56DEC490-6140-4CFA-AC20-AE3135BD8983}">
      <dgm:prSet/>
      <dgm:spPr/>
      <dgm:t>
        <a:bodyPr/>
        <a:lstStyle/>
        <a:p>
          <a:endParaRPr lang="en-US"/>
        </a:p>
      </dgm:t>
    </dgm:pt>
    <dgm:pt modelId="{3CDE94EC-1393-497F-8347-86058FE07D8B}" type="sibTrans" cxnId="{56DEC490-6140-4CFA-AC20-AE3135BD8983}">
      <dgm:prSet/>
      <dgm:spPr/>
      <dgm:t>
        <a:bodyPr/>
        <a:lstStyle/>
        <a:p>
          <a:endParaRPr lang="en-US"/>
        </a:p>
      </dgm:t>
    </dgm:pt>
    <dgm:pt modelId="{8C649D7D-C0AA-4540-B902-0F7F53E73853}">
      <dgm:prSet phldrT="[Text]" custT="1"/>
      <dgm:spPr/>
      <dgm:t>
        <a:bodyPr/>
        <a:lstStyle/>
        <a:p>
          <a:r>
            <a:rPr lang="en-US" sz="1800" dirty="0"/>
            <a:t>A brief report and a presentation are published on PEMPAL website</a:t>
          </a:r>
          <a:r>
            <a:rPr lang="ru-RU" sz="1800" dirty="0"/>
            <a:t>: </a:t>
          </a:r>
          <a:r>
            <a:rPr lang="en-US" sz="1800" dirty="0">
              <a:hlinkClick xmlns:r="http://schemas.openxmlformats.org/officeDocument/2006/relationships" r:id="rId1"/>
            </a:rPr>
            <a:t>www.pempal.org</a:t>
          </a:r>
          <a:r>
            <a:rPr lang="en-US" sz="1800" dirty="0"/>
            <a:t> </a:t>
          </a:r>
          <a:r>
            <a:rPr lang="ru-RU" sz="1800" dirty="0"/>
            <a:t> </a:t>
          </a:r>
          <a:endParaRPr lang="en-US" sz="1800" dirty="0"/>
        </a:p>
      </dgm:t>
    </dgm:pt>
    <dgm:pt modelId="{9113B66E-678E-4B9E-A0B9-138DE95D9507}" type="parTrans" cxnId="{156ADBB3-BEC6-4902-BF1C-9CCBEFE2F0A7}">
      <dgm:prSet/>
      <dgm:spPr/>
      <dgm:t>
        <a:bodyPr/>
        <a:lstStyle/>
        <a:p>
          <a:endParaRPr lang="en-US"/>
        </a:p>
      </dgm:t>
    </dgm:pt>
    <dgm:pt modelId="{164DC684-6C71-40DB-A87C-F25B34B4E26E}" type="sibTrans" cxnId="{156ADBB3-BEC6-4902-BF1C-9CCBEFE2F0A7}">
      <dgm:prSet/>
      <dgm:spPr/>
      <dgm:t>
        <a:bodyPr/>
        <a:lstStyle/>
        <a:p>
          <a:endParaRPr lang="en-US"/>
        </a:p>
      </dgm:t>
    </dgm:pt>
    <dgm:pt modelId="{2020A416-AEA1-46B7-BBBB-8FEE818656D3}">
      <dgm:prSet phldrT="[Text]" custT="1"/>
      <dgm:spPr/>
      <dgm:t>
        <a:bodyPr/>
        <a:lstStyle/>
        <a:p>
          <a:r>
            <a:rPr lang="en-US" sz="1800" dirty="0"/>
            <a:t>Main postulates for Baku meeting concept were agreed upon. </a:t>
          </a:r>
        </a:p>
      </dgm:t>
    </dgm:pt>
    <dgm:pt modelId="{F6B48B48-ADD1-43EE-9065-416BAAFE69C8}" type="parTrans" cxnId="{F9136B29-D638-452B-890A-C8FAEE5ED22D}">
      <dgm:prSet/>
      <dgm:spPr/>
      <dgm:t>
        <a:bodyPr/>
        <a:lstStyle/>
        <a:p>
          <a:endParaRPr lang="en-US"/>
        </a:p>
      </dgm:t>
    </dgm:pt>
    <dgm:pt modelId="{19BF3B95-FB1E-437F-A5DF-7CA50A901893}" type="sibTrans" cxnId="{F9136B29-D638-452B-890A-C8FAEE5ED22D}">
      <dgm:prSet/>
      <dgm:spPr/>
      <dgm:t>
        <a:bodyPr/>
        <a:lstStyle/>
        <a:p>
          <a:endParaRPr lang="en-US"/>
        </a:p>
      </dgm:t>
    </dgm:pt>
    <dgm:pt modelId="{20044460-E512-4609-893D-E2345A386260}">
      <dgm:prSet phldrT="[Text]" custT="1"/>
      <dgm:spPr/>
      <dgm:t>
        <a:bodyPr/>
        <a:lstStyle/>
        <a:p>
          <a:pPr algn="just"/>
          <a:r>
            <a:rPr lang="en-US" sz="1800" dirty="0"/>
            <a:t>Launch of Baku event preparations</a:t>
          </a:r>
        </a:p>
      </dgm:t>
    </dgm:pt>
    <dgm:pt modelId="{1B7F688D-F9AC-429A-B838-C56AD3B570FC}" type="parTrans" cxnId="{44642FC1-8D29-4C7D-8CFA-0C6672105509}">
      <dgm:prSet/>
      <dgm:spPr/>
      <dgm:t>
        <a:bodyPr/>
        <a:lstStyle/>
        <a:p>
          <a:endParaRPr lang="en-US"/>
        </a:p>
      </dgm:t>
    </dgm:pt>
    <dgm:pt modelId="{F19D7CB2-E46D-4ECD-851D-B66D1EF1B0FD}" type="sibTrans" cxnId="{44642FC1-8D29-4C7D-8CFA-0C6672105509}">
      <dgm:prSet/>
      <dgm:spPr/>
      <dgm:t>
        <a:bodyPr/>
        <a:lstStyle/>
        <a:p>
          <a:endParaRPr lang="en-US"/>
        </a:p>
      </dgm:t>
    </dgm:pt>
    <dgm:pt modelId="{81BAF002-85A0-4E09-A0BA-160DCB5399A4}" type="pres">
      <dgm:prSet presAssocID="{FD8B917B-5377-4589-A0EB-2CC858A5978B}" presName="Name0" presStyleCnt="0">
        <dgm:presLayoutVars>
          <dgm:dir/>
          <dgm:animLvl val="lvl"/>
          <dgm:resizeHandles val="exact"/>
        </dgm:presLayoutVars>
      </dgm:prSet>
      <dgm:spPr/>
    </dgm:pt>
    <dgm:pt modelId="{FC412727-0701-4A89-A7F4-178A424CD82D}" type="pres">
      <dgm:prSet presAssocID="{CFE3F8F5-9CC4-4477-8B0C-A2043DD18C18}" presName="linNode" presStyleCnt="0"/>
      <dgm:spPr/>
    </dgm:pt>
    <dgm:pt modelId="{62056DBE-2B9E-450E-B206-18D00416536A}" type="pres">
      <dgm:prSet presAssocID="{CFE3F8F5-9CC4-4477-8B0C-A2043DD18C18}" presName="parentText" presStyleLbl="node1" presStyleIdx="0" presStyleCnt="3" custScaleX="74780">
        <dgm:presLayoutVars>
          <dgm:chMax val="1"/>
          <dgm:bulletEnabled val="1"/>
        </dgm:presLayoutVars>
      </dgm:prSet>
      <dgm:spPr/>
    </dgm:pt>
    <dgm:pt modelId="{F069A627-4E67-4967-8B92-C9087C4A6F83}" type="pres">
      <dgm:prSet presAssocID="{CFE3F8F5-9CC4-4477-8B0C-A2043DD18C18}" presName="descendantText" presStyleLbl="alignAccFollowNode1" presStyleIdx="0" presStyleCnt="3" custScaleX="135505" custScaleY="115035">
        <dgm:presLayoutVars>
          <dgm:bulletEnabled val="1"/>
        </dgm:presLayoutVars>
      </dgm:prSet>
      <dgm:spPr/>
    </dgm:pt>
    <dgm:pt modelId="{818E3029-396A-43D9-97E3-1C614C499969}" type="pres">
      <dgm:prSet presAssocID="{6F45EDD4-37E4-451B-B9C0-BD25BADA0128}" presName="sp" presStyleCnt="0"/>
      <dgm:spPr/>
    </dgm:pt>
    <dgm:pt modelId="{7E38D1BA-3357-48F1-BE5F-899AC8DFA457}" type="pres">
      <dgm:prSet presAssocID="{F7F93194-955C-4288-BC12-45756203ABA6}" presName="linNode" presStyleCnt="0"/>
      <dgm:spPr/>
    </dgm:pt>
    <dgm:pt modelId="{9D236FC3-00A8-452D-B6F1-150F21CFFA04}" type="pres">
      <dgm:prSet presAssocID="{F7F93194-955C-4288-BC12-45756203ABA6}" presName="parentText" presStyleLbl="node1" presStyleIdx="1" presStyleCnt="3" custScaleX="64692">
        <dgm:presLayoutVars>
          <dgm:chMax val="1"/>
          <dgm:bulletEnabled val="1"/>
        </dgm:presLayoutVars>
      </dgm:prSet>
      <dgm:spPr/>
    </dgm:pt>
    <dgm:pt modelId="{BD70E6F7-64AA-410D-B404-CF9D915BC730}" type="pres">
      <dgm:prSet presAssocID="{F7F93194-955C-4288-BC12-45756203ABA6}" presName="descendantText" presStyleLbl="alignAccFollowNode1" presStyleIdx="1" presStyleCnt="3" custScaleX="120603" custScaleY="123376">
        <dgm:presLayoutVars>
          <dgm:bulletEnabled val="1"/>
        </dgm:presLayoutVars>
      </dgm:prSet>
      <dgm:spPr/>
    </dgm:pt>
    <dgm:pt modelId="{BF28220A-BF14-45EF-9335-F93589E00974}" type="pres">
      <dgm:prSet presAssocID="{C761FA9F-6DC6-4C19-8BD6-F9420C6C300B}" presName="sp" presStyleCnt="0"/>
      <dgm:spPr/>
    </dgm:pt>
    <dgm:pt modelId="{5F8B406F-07C0-48C2-B558-5E2742D1785B}" type="pres">
      <dgm:prSet presAssocID="{DAC7CADB-F642-413A-B67E-1C936CB1E76D}" presName="linNode" presStyleCnt="0"/>
      <dgm:spPr/>
    </dgm:pt>
    <dgm:pt modelId="{E997E8B8-72D3-4138-9CDF-AD0FDB01E83D}" type="pres">
      <dgm:prSet presAssocID="{DAC7CADB-F642-413A-B67E-1C936CB1E76D}" presName="parentText" presStyleLbl="node1" presStyleIdx="2" presStyleCnt="3" custScaleX="66446" custScaleY="77216">
        <dgm:presLayoutVars>
          <dgm:chMax val="1"/>
          <dgm:bulletEnabled val="1"/>
        </dgm:presLayoutVars>
      </dgm:prSet>
      <dgm:spPr/>
    </dgm:pt>
    <dgm:pt modelId="{4585A051-3FC3-4C70-93D9-D5FC8AEE33DD}" type="pres">
      <dgm:prSet presAssocID="{DAC7CADB-F642-413A-B67E-1C936CB1E76D}" presName="descendantText" presStyleLbl="alignAccFollowNode1" presStyleIdx="2" presStyleCnt="3" custScaleX="125198" custScaleY="85497">
        <dgm:presLayoutVars>
          <dgm:bulletEnabled val="1"/>
        </dgm:presLayoutVars>
      </dgm:prSet>
      <dgm:spPr/>
    </dgm:pt>
  </dgm:ptLst>
  <dgm:cxnLst>
    <dgm:cxn modelId="{8E669702-97BD-4B2B-A531-68DEAEB5A223}" type="presOf" srcId="{F7F93194-955C-4288-BC12-45756203ABA6}" destId="{9D236FC3-00A8-452D-B6F1-150F21CFFA04}" srcOrd="0" destOrd="0" presId="urn:microsoft.com/office/officeart/2005/8/layout/vList5"/>
    <dgm:cxn modelId="{39F8B402-B35E-48D6-81B6-8E409130E105}" type="presOf" srcId="{20044460-E512-4609-893D-E2345A386260}" destId="{F069A627-4E67-4967-8B92-C9087C4A6F83}" srcOrd="0" destOrd="1" presId="urn:microsoft.com/office/officeart/2005/8/layout/vList5"/>
    <dgm:cxn modelId="{664A5514-77BF-4685-AE50-067F8542F61F}" type="presOf" srcId="{8C649D7D-C0AA-4540-B902-0F7F53E73853}" destId="{4585A051-3FC3-4C70-93D9-D5FC8AEE33DD}" srcOrd="0" destOrd="1" presId="urn:microsoft.com/office/officeart/2005/8/layout/vList5"/>
    <dgm:cxn modelId="{DB5F3622-853B-49D9-A86D-A50F31A23D09}" srcId="{F7F93194-955C-4288-BC12-45756203ABA6}" destId="{D5DFC18A-E00F-4E7A-9A65-49C39E9D28D7}" srcOrd="0" destOrd="0" parTransId="{9B7AA94D-8466-44CB-850A-E67080945BED}" sibTransId="{74BC67AC-14DD-43D5-93DC-382B629B4E1C}"/>
    <dgm:cxn modelId="{F9136B29-D638-452B-890A-C8FAEE5ED22D}" srcId="{F7F93194-955C-4288-BC12-45756203ABA6}" destId="{2020A416-AEA1-46B7-BBBB-8FEE818656D3}" srcOrd="1" destOrd="0" parTransId="{F6B48B48-ADD1-43EE-9065-416BAAFE69C8}" sibTransId="{19BF3B95-FB1E-437F-A5DF-7CA50A901893}"/>
    <dgm:cxn modelId="{41A9A932-9E35-46DB-A53A-12A61097BC1F}" type="presOf" srcId="{D5DFC18A-E00F-4E7A-9A65-49C39E9D28D7}" destId="{BD70E6F7-64AA-410D-B404-CF9D915BC730}" srcOrd="0" destOrd="0" presId="urn:microsoft.com/office/officeart/2005/8/layout/vList5"/>
    <dgm:cxn modelId="{02D8CC3F-59F0-49B3-A783-F0B0EC275642}" srcId="{FD8B917B-5377-4589-A0EB-2CC858A5978B}" destId="{F7F93194-955C-4288-BC12-45756203ABA6}" srcOrd="1" destOrd="0" parTransId="{CCC762D7-AFE9-4D5B-ABB4-1E4D2D60D742}" sibTransId="{C761FA9F-6DC6-4C19-8BD6-F9420C6C300B}"/>
    <dgm:cxn modelId="{098B1E4B-CCC9-40AE-8BAE-2A606007FAA8}" type="presOf" srcId="{2020A416-AEA1-46B7-BBBB-8FEE818656D3}" destId="{BD70E6F7-64AA-410D-B404-CF9D915BC730}" srcOrd="0" destOrd="1" presId="urn:microsoft.com/office/officeart/2005/8/layout/vList5"/>
    <dgm:cxn modelId="{7545706E-79CA-4174-A35B-E8BD45D5451C}" type="presOf" srcId="{CFE3F8F5-9CC4-4477-8B0C-A2043DD18C18}" destId="{62056DBE-2B9E-450E-B206-18D00416536A}" srcOrd="0" destOrd="0" presId="urn:microsoft.com/office/officeart/2005/8/layout/vList5"/>
    <dgm:cxn modelId="{AE248450-5158-4182-BBBE-0A4E7CDFF577}" type="presOf" srcId="{DAC7CADB-F642-413A-B67E-1C936CB1E76D}" destId="{E997E8B8-72D3-4138-9CDF-AD0FDB01E83D}" srcOrd="0" destOrd="0" presId="urn:microsoft.com/office/officeart/2005/8/layout/vList5"/>
    <dgm:cxn modelId="{56DEC490-6140-4CFA-AC20-AE3135BD8983}" srcId="{DAC7CADB-F642-413A-B67E-1C936CB1E76D}" destId="{0E4A6641-D0A0-44AA-87F5-5DFD67EE4899}" srcOrd="0" destOrd="0" parTransId="{E9DA3D42-7E0E-425C-96DD-6194366ACA08}" sibTransId="{3CDE94EC-1393-497F-8347-86058FE07D8B}"/>
    <dgm:cxn modelId="{7B3E97AF-1B47-4ACA-A5FC-492BB9A7D833}" type="presOf" srcId="{FD8B917B-5377-4589-A0EB-2CC858A5978B}" destId="{81BAF002-85A0-4E09-A0BA-160DCB5399A4}" srcOrd="0" destOrd="0" presId="urn:microsoft.com/office/officeart/2005/8/layout/vList5"/>
    <dgm:cxn modelId="{156ADBB3-BEC6-4902-BF1C-9CCBEFE2F0A7}" srcId="{DAC7CADB-F642-413A-B67E-1C936CB1E76D}" destId="{8C649D7D-C0AA-4540-B902-0F7F53E73853}" srcOrd="1" destOrd="0" parTransId="{9113B66E-678E-4B9E-A0B9-138DE95D9507}" sibTransId="{164DC684-6C71-40DB-A87C-F25B34B4E26E}"/>
    <dgm:cxn modelId="{479F6BBE-1D9B-413D-8E13-BA47E15A1F23}" type="presOf" srcId="{0E4A6641-D0A0-44AA-87F5-5DFD67EE4899}" destId="{4585A051-3FC3-4C70-93D9-D5FC8AEE33DD}" srcOrd="0" destOrd="0" presId="urn:microsoft.com/office/officeart/2005/8/layout/vList5"/>
    <dgm:cxn modelId="{44642FC1-8D29-4C7D-8CFA-0C6672105509}" srcId="{CFE3F8F5-9CC4-4477-8B0C-A2043DD18C18}" destId="{20044460-E512-4609-893D-E2345A386260}" srcOrd="1" destOrd="0" parTransId="{1B7F688D-F9AC-429A-B838-C56AD3B570FC}" sibTransId="{F19D7CB2-E46D-4ECD-851D-B66D1EF1B0FD}"/>
    <dgm:cxn modelId="{79447CC9-1660-4812-B0C1-F4D2B1AAEB7B}" type="presOf" srcId="{9DBFA86B-F403-45A1-8555-A75FC7657C3F}" destId="{F069A627-4E67-4967-8B92-C9087C4A6F83}" srcOrd="0" destOrd="0" presId="urn:microsoft.com/office/officeart/2005/8/layout/vList5"/>
    <dgm:cxn modelId="{BEA091D4-AACE-4594-AA95-9613F402C454}" srcId="{FD8B917B-5377-4589-A0EB-2CC858A5978B}" destId="{CFE3F8F5-9CC4-4477-8B0C-A2043DD18C18}" srcOrd="0" destOrd="0" parTransId="{826CBB5D-FFCC-4C68-B3AF-83B1B0E0ADE0}" sibTransId="{6F45EDD4-37E4-451B-B9C0-BD25BADA0128}"/>
    <dgm:cxn modelId="{41D094D5-0755-4692-B5C5-777C5C9986DB}" srcId="{FD8B917B-5377-4589-A0EB-2CC858A5978B}" destId="{DAC7CADB-F642-413A-B67E-1C936CB1E76D}" srcOrd="2" destOrd="0" parTransId="{E2560765-CA95-45B0-B772-D4B7277094F7}" sibTransId="{2B1DA9FF-4263-45E8-A4EC-0A18F1EC6DEF}"/>
    <dgm:cxn modelId="{9F3C0DF8-6991-4E2D-AFDD-D68900F7C0B5}" srcId="{CFE3F8F5-9CC4-4477-8B0C-A2043DD18C18}" destId="{9DBFA86B-F403-45A1-8555-A75FC7657C3F}" srcOrd="0" destOrd="0" parTransId="{B7808C8C-7545-4604-990B-047B4E149153}" sibTransId="{BEF85F4E-D847-4B29-AE1F-2BBC5D727FD8}"/>
    <dgm:cxn modelId="{59682A4C-826B-4FE4-9E97-5B9B30208CFE}" type="presParOf" srcId="{81BAF002-85A0-4E09-A0BA-160DCB5399A4}" destId="{FC412727-0701-4A89-A7F4-178A424CD82D}" srcOrd="0" destOrd="0" presId="urn:microsoft.com/office/officeart/2005/8/layout/vList5"/>
    <dgm:cxn modelId="{981B5D66-A11C-4895-897A-05C85ACBFED6}" type="presParOf" srcId="{FC412727-0701-4A89-A7F4-178A424CD82D}" destId="{62056DBE-2B9E-450E-B206-18D00416536A}" srcOrd="0" destOrd="0" presId="urn:microsoft.com/office/officeart/2005/8/layout/vList5"/>
    <dgm:cxn modelId="{57324CD7-DCA2-4279-B4A5-E8F44A43A99E}" type="presParOf" srcId="{FC412727-0701-4A89-A7F4-178A424CD82D}" destId="{F069A627-4E67-4967-8B92-C9087C4A6F83}" srcOrd="1" destOrd="0" presId="urn:microsoft.com/office/officeart/2005/8/layout/vList5"/>
    <dgm:cxn modelId="{76753444-2174-452E-B11F-FDE6223D52B5}" type="presParOf" srcId="{81BAF002-85A0-4E09-A0BA-160DCB5399A4}" destId="{818E3029-396A-43D9-97E3-1C614C499969}" srcOrd="1" destOrd="0" presId="urn:microsoft.com/office/officeart/2005/8/layout/vList5"/>
    <dgm:cxn modelId="{47529B63-5020-49D3-8004-B79A853D9D04}" type="presParOf" srcId="{81BAF002-85A0-4E09-A0BA-160DCB5399A4}" destId="{7E38D1BA-3357-48F1-BE5F-899AC8DFA457}" srcOrd="2" destOrd="0" presId="urn:microsoft.com/office/officeart/2005/8/layout/vList5"/>
    <dgm:cxn modelId="{2BD92FE1-31DE-4308-954C-267B05E9F628}" type="presParOf" srcId="{7E38D1BA-3357-48F1-BE5F-899AC8DFA457}" destId="{9D236FC3-00A8-452D-B6F1-150F21CFFA04}" srcOrd="0" destOrd="0" presId="urn:microsoft.com/office/officeart/2005/8/layout/vList5"/>
    <dgm:cxn modelId="{B03ACA65-5A83-4F95-A1D0-03F36197BEDD}" type="presParOf" srcId="{7E38D1BA-3357-48F1-BE5F-899AC8DFA457}" destId="{BD70E6F7-64AA-410D-B404-CF9D915BC730}" srcOrd="1" destOrd="0" presId="urn:microsoft.com/office/officeart/2005/8/layout/vList5"/>
    <dgm:cxn modelId="{E5EDEF15-7D84-40E4-AA7C-C3BD18023F1B}" type="presParOf" srcId="{81BAF002-85A0-4E09-A0BA-160DCB5399A4}" destId="{BF28220A-BF14-45EF-9335-F93589E00974}" srcOrd="3" destOrd="0" presId="urn:microsoft.com/office/officeart/2005/8/layout/vList5"/>
    <dgm:cxn modelId="{17FE7ED4-9F34-4427-AA63-988AF3D20D23}" type="presParOf" srcId="{81BAF002-85A0-4E09-A0BA-160DCB5399A4}" destId="{5F8B406F-07C0-48C2-B558-5E2742D1785B}" srcOrd="4" destOrd="0" presId="urn:microsoft.com/office/officeart/2005/8/layout/vList5"/>
    <dgm:cxn modelId="{3C420302-41C9-4004-B725-C0A1908F62F9}" type="presParOf" srcId="{5F8B406F-07C0-48C2-B558-5E2742D1785B}" destId="{E997E8B8-72D3-4138-9CDF-AD0FDB01E83D}" srcOrd="0" destOrd="0" presId="urn:microsoft.com/office/officeart/2005/8/layout/vList5"/>
    <dgm:cxn modelId="{878E45BC-E5BA-48F0-826E-2994DB458E13}" type="presParOf" srcId="{5F8B406F-07C0-48C2-B558-5E2742D1785B}" destId="{4585A051-3FC3-4C70-93D9-D5FC8AEE33D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D8B917B-5377-4589-A0EB-2CC858A5978B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FE3F8F5-9CC4-4477-8B0C-A2043DD18C18}">
      <dgm:prSet phldrT="[Text]"/>
      <dgm:spPr/>
      <dgm:t>
        <a:bodyPr/>
        <a:lstStyle/>
        <a:p>
          <a:r>
            <a:rPr lang="en-US" dirty="0"/>
            <a:t>Event Objectives</a:t>
          </a:r>
        </a:p>
      </dgm:t>
    </dgm:pt>
    <dgm:pt modelId="{826CBB5D-FFCC-4C68-B3AF-83B1B0E0ADE0}" type="parTrans" cxnId="{BEA091D4-AACE-4594-AA95-9613F402C454}">
      <dgm:prSet/>
      <dgm:spPr/>
      <dgm:t>
        <a:bodyPr/>
        <a:lstStyle/>
        <a:p>
          <a:endParaRPr lang="en-US"/>
        </a:p>
      </dgm:t>
    </dgm:pt>
    <dgm:pt modelId="{6F45EDD4-37E4-451B-B9C0-BD25BADA0128}" type="sibTrans" cxnId="{BEA091D4-AACE-4594-AA95-9613F402C454}">
      <dgm:prSet/>
      <dgm:spPr/>
      <dgm:t>
        <a:bodyPr/>
        <a:lstStyle/>
        <a:p>
          <a:endParaRPr lang="en-US"/>
        </a:p>
      </dgm:t>
    </dgm:pt>
    <dgm:pt modelId="{9DBFA86B-F403-45A1-8555-A75FC7657C3F}">
      <dgm:prSet phldrT="[Text]" custT="1"/>
      <dgm:spPr/>
      <dgm:t>
        <a:bodyPr/>
        <a:lstStyle/>
        <a:p>
          <a:pPr algn="just"/>
          <a:r>
            <a:rPr lang="en-US" sz="1800" dirty="0"/>
            <a:t>Exchange of information between the group members on the recent developments in the use of IT in public finance management</a:t>
          </a:r>
        </a:p>
      </dgm:t>
    </dgm:pt>
    <dgm:pt modelId="{B7808C8C-7545-4604-990B-047B4E149153}" type="parTrans" cxnId="{9F3C0DF8-6991-4E2D-AFDD-D68900F7C0B5}">
      <dgm:prSet/>
      <dgm:spPr/>
      <dgm:t>
        <a:bodyPr/>
        <a:lstStyle/>
        <a:p>
          <a:endParaRPr lang="en-US"/>
        </a:p>
      </dgm:t>
    </dgm:pt>
    <dgm:pt modelId="{BEF85F4E-D847-4B29-AE1F-2BBC5D727FD8}" type="sibTrans" cxnId="{9F3C0DF8-6991-4E2D-AFDD-D68900F7C0B5}">
      <dgm:prSet/>
      <dgm:spPr/>
      <dgm:t>
        <a:bodyPr/>
        <a:lstStyle/>
        <a:p>
          <a:endParaRPr lang="en-US"/>
        </a:p>
      </dgm:t>
    </dgm:pt>
    <dgm:pt modelId="{F7F93194-955C-4288-BC12-45756203ABA6}">
      <dgm:prSet phldrT="[Text]"/>
      <dgm:spPr/>
      <dgm:t>
        <a:bodyPr/>
        <a:lstStyle/>
        <a:p>
          <a:r>
            <a:rPr lang="en-US" dirty="0"/>
            <a:t>Key Outcomes</a:t>
          </a:r>
        </a:p>
      </dgm:t>
    </dgm:pt>
    <dgm:pt modelId="{CCC762D7-AFE9-4D5B-ABB4-1E4D2D60D742}" type="parTrans" cxnId="{02D8CC3F-59F0-49B3-A783-F0B0EC275642}">
      <dgm:prSet/>
      <dgm:spPr/>
      <dgm:t>
        <a:bodyPr/>
        <a:lstStyle/>
        <a:p>
          <a:endParaRPr lang="en-US"/>
        </a:p>
      </dgm:t>
    </dgm:pt>
    <dgm:pt modelId="{C761FA9F-6DC6-4C19-8BD6-F9420C6C300B}" type="sibTrans" cxnId="{02D8CC3F-59F0-49B3-A783-F0B0EC275642}">
      <dgm:prSet/>
      <dgm:spPr/>
      <dgm:t>
        <a:bodyPr/>
        <a:lstStyle/>
        <a:p>
          <a:endParaRPr lang="en-US"/>
        </a:p>
      </dgm:t>
    </dgm:pt>
    <dgm:pt modelId="{D5DFC18A-E00F-4E7A-9A65-49C39E9D28D7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altLang="en-US" sz="1800" dirty="0"/>
            <a:t>Colleagues from Georgia shared the information on the FMIS developments to support transition to the accruals-based accounting method</a:t>
          </a:r>
          <a:r>
            <a:rPr lang="ru-RU" altLang="en-US" sz="1800" dirty="0"/>
            <a:t>. </a:t>
          </a:r>
          <a:endParaRPr lang="en-US" sz="1800" dirty="0"/>
        </a:p>
      </dgm:t>
    </dgm:pt>
    <dgm:pt modelId="{9B7AA94D-8466-44CB-850A-E67080945BED}" type="parTrans" cxnId="{DB5F3622-853B-49D9-A86D-A50F31A23D09}">
      <dgm:prSet/>
      <dgm:spPr/>
      <dgm:t>
        <a:bodyPr/>
        <a:lstStyle/>
        <a:p>
          <a:endParaRPr lang="en-US"/>
        </a:p>
      </dgm:t>
    </dgm:pt>
    <dgm:pt modelId="{74BC67AC-14DD-43D5-93DC-382B629B4E1C}" type="sibTrans" cxnId="{DB5F3622-853B-49D9-A86D-A50F31A23D09}">
      <dgm:prSet/>
      <dgm:spPr/>
      <dgm:t>
        <a:bodyPr/>
        <a:lstStyle/>
        <a:p>
          <a:endParaRPr lang="en-US"/>
        </a:p>
      </dgm:t>
    </dgm:pt>
    <dgm:pt modelId="{DAC7CADB-F642-413A-B67E-1C936CB1E76D}">
      <dgm:prSet phldrT="[Text]"/>
      <dgm:spPr/>
      <dgm:t>
        <a:bodyPr/>
        <a:lstStyle/>
        <a:p>
          <a:r>
            <a:rPr lang="en-US" dirty="0"/>
            <a:t>Participants</a:t>
          </a:r>
        </a:p>
      </dgm:t>
    </dgm:pt>
    <dgm:pt modelId="{E2560765-CA95-45B0-B772-D4B7277094F7}" type="parTrans" cxnId="{41D094D5-0755-4692-B5C5-777C5C9986DB}">
      <dgm:prSet/>
      <dgm:spPr/>
      <dgm:t>
        <a:bodyPr/>
        <a:lstStyle/>
        <a:p>
          <a:endParaRPr lang="en-US"/>
        </a:p>
      </dgm:t>
    </dgm:pt>
    <dgm:pt modelId="{2B1DA9FF-4263-45E8-A4EC-0A18F1EC6DEF}" type="sibTrans" cxnId="{41D094D5-0755-4692-B5C5-777C5C9986DB}">
      <dgm:prSet/>
      <dgm:spPr/>
      <dgm:t>
        <a:bodyPr/>
        <a:lstStyle/>
        <a:p>
          <a:endParaRPr lang="en-US"/>
        </a:p>
      </dgm:t>
    </dgm:pt>
    <dgm:pt modelId="{0E4A6641-D0A0-44AA-87F5-5DFD67EE4899}">
      <dgm:prSet phldrT="[Text]" custT="1"/>
      <dgm:spPr/>
      <dgm:t>
        <a:bodyPr/>
        <a:lstStyle/>
        <a:p>
          <a:r>
            <a:rPr lang="en-US" sz="1800" dirty="0"/>
            <a:t>Members of the TCOP thematic group on use of IT in treasury operations</a:t>
          </a:r>
          <a:r>
            <a:rPr lang="ru-RU" sz="1800" dirty="0"/>
            <a:t> – </a:t>
          </a:r>
          <a:r>
            <a:rPr lang="en-US" sz="1800" dirty="0"/>
            <a:t>28</a:t>
          </a:r>
          <a:r>
            <a:rPr lang="ru-RU" sz="1800" dirty="0"/>
            <a:t> </a:t>
          </a:r>
          <a:r>
            <a:rPr lang="en-US" sz="1800" dirty="0"/>
            <a:t>participants from </a:t>
          </a:r>
          <a:r>
            <a:rPr lang="ru-RU" sz="1800" dirty="0"/>
            <a:t>7 </a:t>
          </a:r>
          <a:r>
            <a:rPr lang="en-US" sz="1800" dirty="0"/>
            <a:t>countries</a:t>
          </a:r>
          <a:r>
            <a:rPr lang="ru-RU" sz="1800" dirty="0"/>
            <a:t> </a:t>
          </a:r>
          <a:endParaRPr lang="en-US" sz="1800" dirty="0"/>
        </a:p>
      </dgm:t>
    </dgm:pt>
    <dgm:pt modelId="{E9DA3D42-7E0E-425C-96DD-6194366ACA08}" type="parTrans" cxnId="{56DEC490-6140-4CFA-AC20-AE3135BD8983}">
      <dgm:prSet/>
      <dgm:spPr/>
      <dgm:t>
        <a:bodyPr/>
        <a:lstStyle/>
        <a:p>
          <a:endParaRPr lang="en-US"/>
        </a:p>
      </dgm:t>
    </dgm:pt>
    <dgm:pt modelId="{3CDE94EC-1393-497F-8347-86058FE07D8B}" type="sibTrans" cxnId="{56DEC490-6140-4CFA-AC20-AE3135BD8983}">
      <dgm:prSet/>
      <dgm:spPr/>
      <dgm:t>
        <a:bodyPr/>
        <a:lstStyle/>
        <a:p>
          <a:endParaRPr lang="en-US"/>
        </a:p>
      </dgm:t>
    </dgm:pt>
    <dgm:pt modelId="{8C649D7D-C0AA-4540-B902-0F7F53E73853}">
      <dgm:prSet phldrT="[Text]" custT="1"/>
      <dgm:spPr/>
      <dgm:t>
        <a:bodyPr/>
        <a:lstStyle/>
        <a:p>
          <a:r>
            <a:rPr lang="en-US" sz="1800" dirty="0"/>
            <a:t>Presentation is published on PEMPAL</a:t>
          </a:r>
          <a:r>
            <a:rPr lang="ru-RU" sz="1800" dirty="0"/>
            <a:t> </a:t>
          </a:r>
          <a:r>
            <a:rPr lang="en-US" sz="1800" dirty="0"/>
            <a:t>website </a:t>
          </a:r>
          <a:r>
            <a:rPr lang="en-US" sz="1800" dirty="0">
              <a:hlinkClick xmlns:r="http://schemas.openxmlformats.org/officeDocument/2006/relationships" r:id="rId1"/>
            </a:rPr>
            <a:t>www.pempal.org</a:t>
          </a:r>
          <a:r>
            <a:rPr lang="en-US" sz="1800" dirty="0"/>
            <a:t> </a:t>
          </a:r>
          <a:r>
            <a:rPr lang="ru-RU" sz="1800" dirty="0"/>
            <a:t> </a:t>
          </a:r>
          <a:endParaRPr lang="en-US" sz="1800" dirty="0"/>
        </a:p>
      </dgm:t>
    </dgm:pt>
    <dgm:pt modelId="{9113B66E-678E-4B9E-A0B9-138DE95D9507}" type="parTrans" cxnId="{156ADBB3-BEC6-4902-BF1C-9CCBEFE2F0A7}">
      <dgm:prSet/>
      <dgm:spPr/>
      <dgm:t>
        <a:bodyPr/>
        <a:lstStyle/>
        <a:p>
          <a:endParaRPr lang="en-US"/>
        </a:p>
      </dgm:t>
    </dgm:pt>
    <dgm:pt modelId="{164DC684-6C71-40DB-A87C-F25B34B4E26E}" type="sibTrans" cxnId="{156ADBB3-BEC6-4902-BF1C-9CCBEFE2F0A7}">
      <dgm:prSet/>
      <dgm:spPr/>
      <dgm:t>
        <a:bodyPr/>
        <a:lstStyle/>
        <a:p>
          <a:endParaRPr lang="en-US"/>
        </a:p>
      </dgm:t>
    </dgm:pt>
    <dgm:pt modelId="{20044460-E512-4609-893D-E2345A386260}">
      <dgm:prSet phldrT="[Text]" custT="1"/>
      <dgm:spPr/>
      <dgm:t>
        <a:bodyPr/>
        <a:lstStyle/>
        <a:p>
          <a:pPr algn="just"/>
          <a:r>
            <a:rPr lang="en-US" sz="1800" dirty="0"/>
            <a:t>Further preparation for Baku event</a:t>
          </a:r>
        </a:p>
      </dgm:t>
    </dgm:pt>
    <dgm:pt modelId="{1B7F688D-F9AC-429A-B838-C56AD3B570FC}" type="parTrans" cxnId="{44642FC1-8D29-4C7D-8CFA-0C6672105509}">
      <dgm:prSet/>
      <dgm:spPr/>
      <dgm:t>
        <a:bodyPr/>
        <a:lstStyle/>
        <a:p>
          <a:endParaRPr lang="en-US"/>
        </a:p>
      </dgm:t>
    </dgm:pt>
    <dgm:pt modelId="{F19D7CB2-E46D-4ECD-851D-B66D1EF1B0FD}" type="sibTrans" cxnId="{44642FC1-8D29-4C7D-8CFA-0C6672105509}">
      <dgm:prSet/>
      <dgm:spPr/>
      <dgm:t>
        <a:bodyPr/>
        <a:lstStyle/>
        <a:p>
          <a:endParaRPr lang="en-US"/>
        </a:p>
      </dgm:t>
    </dgm:pt>
    <dgm:pt modelId="{7009ABF0-9168-4B68-9E82-673DE974EA58}">
      <dgm:prSet custT="1"/>
      <dgm:spPr/>
      <dgm:t>
        <a:bodyPr/>
        <a:lstStyle/>
        <a:p>
          <a:r>
            <a:rPr lang="en-US" altLang="en-US" sz="1800" dirty="0"/>
            <a:t>Further preparation for the current meeting was discussed, specifically, preparation for the session on news sharing planned for April 11</a:t>
          </a:r>
          <a:r>
            <a:rPr lang="ru-RU" altLang="en-US" sz="1800" dirty="0"/>
            <a:t>.</a:t>
          </a:r>
        </a:p>
      </dgm:t>
    </dgm:pt>
    <dgm:pt modelId="{5C224BA9-0059-4DC6-9BFE-AE51DBC16FAC}" type="parTrans" cxnId="{3E3167AD-3EA9-4BD0-812D-123E3730EC91}">
      <dgm:prSet/>
      <dgm:spPr/>
      <dgm:t>
        <a:bodyPr/>
        <a:lstStyle/>
        <a:p>
          <a:endParaRPr lang="en-US"/>
        </a:p>
      </dgm:t>
    </dgm:pt>
    <dgm:pt modelId="{FB2BDC20-5AC8-402C-BE0E-A2CEDDDA0C54}" type="sibTrans" cxnId="{3E3167AD-3EA9-4BD0-812D-123E3730EC91}">
      <dgm:prSet/>
      <dgm:spPr/>
      <dgm:t>
        <a:bodyPr/>
        <a:lstStyle/>
        <a:p>
          <a:endParaRPr lang="en-US"/>
        </a:p>
      </dgm:t>
    </dgm:pt>
    <dgm:pt modelId="{950BD937-A1E1-4D63-A9D3-B29634078C10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altLang="en-US" sz="1800" dirty="0"/>
            <a:t>Based on the discussion outcomes, a modified version of the Georgia’s presentation is included in the agenda of a joint meeting with the Accounting Group on April 12</a:t>
          </a:r>
          <a:endParaRPr lang="en-US" sz="1800" dirty="0"/>
        </a:p>
      </dgm:t>
    </dgm:pt>
    <dgm:pt modelId="{F49CA8E7-A3F8-4646-9154-EAC8A4AA40E9}" type="parTrans" cxnId="{14777663-57C5-4F39-8E9D-BF0422BC3A03}">
      <dgm:prSet/>
      <dgm:spPr/>
      <dgm:t>
        <a:bodyPr/>
        <a:lstStyle/>
        <a:p>
          <a:endParaRPr lang="en-US"/>
        </a:p>
      </dgm:t>
    </dgm:pt>
    <dgm:pt modelId="{2637C50C-97C5-4423-8821-7E668C29E45A}" type="sibTrans" cxnId="{14777663-57C5-4F39-8E9D-BF0422BC3A03}">
      <dgm:prSet/>
      <dgm:spPr/>
      <dgm:t>
        <a:bodyPr/>
        <a:lstStyle/>
        <a:p>
          <a:endParaRPr lang="en-US"/>
        </a:p>
      </dgm:t>
    </dgm:pt>
    <dgm:pt modelId="{81BAF002-85A0-4E09-A0BA-160DCB5399A4}" type="pres">
      <dgm:prSet presAssocID="{FD8B917B-5377-4589-A0EB-2CC858A5978B}" presName="Name0" presStyleCnt="0">
        <dgm:presLayoutVars>
          <dgm:dir/>
          <dgm:animLvl val="lvl"/>
          <dgm:resizeHandles val="exact"/>
        </dgm:presLayoutVars>
      </dgm:prSet>
      <dgm:spPr/>
    </dgm:pt>
    <dgm:pt modelId="{FC412727-0701-4A89-A7F4-178A424CD82D}" type="pres">
      <dgm:prSet presAssocID="{CFE3F8F5-9CC4-4477-8B0C-A2043DD18C18}" presName="linNode" presStyleCnt="0"/>
      <dgm:spPr/>
    </dgm:pt>
    <dgm:pt modelId="{62056DBE-2B9E-450E-B206-18D00416536A}" type="pres">
      <dgm:prSet presAssocID="{CFE3F8F5-9CC4-4477-8B0C-A2043DD18C18}" presName="parentText" presStyleLbl="node1" presStyleIdx="0" presStyleCnt="3" custScaleX="74780" custScaleY="48964">
        <dgm:presLayoutVars>
          <dgm:chMax val="1"/>
          <dgm:bulletEnabled val="1"/>
        </dgm:presLayoutVars>
      </dgm:prSet>
      <dgm:spPr/>
    </dgm:pt>
    <dgm:pt modelId="{F069A627-4E67-4967-8B92-C9087C4A6F83}" type="pres">
      <dgm:prSet presAssocID="{CFE3F8F5-9CC4-4477-8B0C-A2043DD18C18}" presName="descendantText" presStyleLbl="alignAccFollowNode1" presStyleIdx="0" presStyleCnt="3" custScaleX="135505" custScaleY="59081">
        <dgm:presLayoutVars>
          <dgm:bulletEnabled val="1"/>
        </dgm:presLayoutVars>
      </dgm:prSet>
      <dgm:spPr/>
    </dgm:pt>
    <dgm:pt modelId="{818E3029-396A-43D9-97E3-1C614C499969}" type="pres">
      <dgm:prSet presAssocID="{6F45EDD4-37E4-451B-B9C0-BD25BADA0128}" presName="sp" presStyleCnt="0"/>
      <dgm:spPr/>
    </dgm:pt>
    <dgm:pt modelId="{7E38D1BA-3357-48F1-BE5F-899AC8DFA457}" type="pres">
      <dgm:prSet presAssocID="{F7F93194-955C-4288-BC12-45756203ABA6}" presName="linNode" presStyleCnt="0"/>
      <dgm:spPr/>
    </dgm:pt>
    <dgm:pt modelId="{9D236FC3-00A8-452D-B6F1-150F21CFFA04}" type="pres">
      <dgm:prSet presAssocID="{F7F93194-955C-4288-BC12-45756203ABA6}" presName="parentText" presStyleLbl="node1" presStyleIdx="1" presStyleCnt="3" custScaleX="64692">
        <dgm:presLayoutVars>
          <dgm:chMax val="1"/>
          <dgm:bulletEnabled val="1"/>
        </dgm:presLayoutVars>
      </dgm:prSet>
      <dgm:spPr/>
    </dgm:pt>
    <dgm:pt modelId="{BD70E6F7-64AA-410D-B404-CF9D915BC730}" type="pres">
      <dgm:prSet presAssocID="{F7F93194-955C-4288-BC12-45756203ABA6}" presName="descendantText" presStyleLbl="alignAccFollowNode1" presStyleIdx="1" presStyleCnt="3" custScaleX="120603" custScaleY="123376" custLinFactNeighborY="-1899">
        <dgm:presLayoutVars>
          <dgm:bulletEnabled val="1"/>
        </dgm:presLayoutVars>
      </dgm:prSet>
      <dgm:spPr/>
    </dgm:pt>
    <dgm:pt modelId="{BF28220A-BF14-45EF-9335-F93589E00974}" type="pres">
      <dgm:prSet presAssocID="{C761FA9F-6DC6-4C19-8BD6-F9420C6C300B}" presName="sp" presStyleCnt="0"/>
      <dgm:spPr/>
    </dgm:pt>
    <dgm:pt modelId="{5F8B406F-07C0-48C2-B558-5E2742D1785B}" type="pres">
      <dgm:prSet presAssocID="{DAC7CADB-F642-413A-B67E-1C936CB1E76D}" presName="linNode" presStyleCnt="0"/>
      <dgm:spPr/>
    </dgm:pt>
    <dgm:pt modelId="{E997E8B8-72D3-4138-9CDF-AD0FDB01E83D}" type="pres">
      <dgm:prSet presAssocID="{DAC7CADB-F642-413A-B67E-1C936CB1E76D}" presName="parentText" presStyleLbl="node1" presStyleIdx="2" presStyleCnt="3" custScaleX="66446" custScaleY="47619">
        <dgm:presLayoutVars>
          <dgm:chMax val="1"/>
          <dgm:bulletEnabled val="1"/>
        </dgm:presLayoutVars>
      </dgm:prSet>
      <dgm:spPr/>
    </dgm:pt>
    <dgm:pt modelId="{4585A051-3FC3-4C70-93D9-D5FC8AEE33DD}" type="pres">
      <dgm:prSet presAssocID="{DAC7CADB-F642-413A-B67E-1C936CB1E76D}" presName="descendantText" presStyleLbl="alignAccFollowNode1" presStyleIdx="2" presStyleCnt="3" custScaleX="125198" custScaleY="63150">
        <dgm:presLayoutVars>
          <dgm:bulletEnabled val="1"/>
        </dgm:presLayoutVars>
      </dgm:prSet>
      <dgm:spPr/>
    </dgm:pt>
  </dgm:ptLst>
  <dgm:cxnLst>
    <dgm:cxn modelId="{8E669702-97BD-4B2B-A531-68DEAEB5A223}" type="presOf" srcId="{F7F93194-955C-4288-BC12-45756203ABA6}" destId="{9D236FC3-00A8-452D-B6F1-150F21CFFA04}" srcOrd="0" destOrd="0" presId="urn:microsoft.com/office/officeart/2005/8/layout/vList5"/>
    <dgm:cxn modelId="{39F8B402-B35E-48D6-81B6-8E409130E105}" type="presOf" srcId="{20044460-E512-4609-893D-E2345A386260}" destId="{F069A627-4E67-4967-8B92-C9087C4A6F83}" srcOrd="0" destOrd="1" presId="urn:microsoft.com/office/officeart/2005/8/layout/vList5"/>
    <dgm:cxn modelId="{664A5514-77BF-4685-AE50-067F8542F61F}" type="presOf" srcId="{8C649D7D-C0AA-4540-B902-0F7F53E73853}" destId="{4585A051-3FC3-4C70-93D9-D5FC8AEE33DD}" srcOrd="0" destOrd="1" presId="urn:microsoft.com/office/officeart/2005/8/layout/vList5"/>
    <dgm:cxn modelId="{DB5F3622-853B-49D9-A86D-A50F31A23D09}" srcId="{F7F93194-955C-4288-BC12-45756203ABA6}" destId="{D5DFC18A-E00F-4E7A-9A65-49C39E9D28D7}" srcOrd="0" destOrd="0" parTransId="{9B7AA94D-8466-44CB-850A-E67080945BED}" sibTransId="{74BC67AC-14DD-43D5-93DC-382B629B4E1C}"/>
    <dgm:cxn modelId="{41A9A932-9E35-46DB-A53A-12A61097BC1F}" type="presOf" srcId="{D5DFC18A-E00F-4E7A-9A65-49C39E9D28D7}" destId="{BD70E6F7-64AA-410D-B404-CF9D915BC730}" srcOrd="0" destOrd="0" presId="urn:microsoft.com/office/officeart/2005/8/layout/vList5"/>
    <dgm:cxn modelId="{02D8CC3F-59F0-49B3-A783-F0B0EC275642}" srcId="{FD8B917B-5377-4589-A0EB-2CC858A5978B}" destId="{F7F93194-955C-4288-BC12-45756203ABA6}" srcOrd="1" destOrd="0" parTransId="{CCC762D7-AFE9-4D5B-ABB4-1E4D2D60D742}" sibTransId="{C761FA9F-6DC6-4C19-8BD6-F9420C6C300B}"/>
    <dgm:cxn modelId="{14777663-57C5-4F39-8E9D-BF0422BC3A03}" srcId="{F7F93194-955C-4288-BC12-45756203ABA6}" destId="{950BD937-A1E1-4D63-A9D3-B29634078C10}" srcOrd="1" destOrd="0" parTransId="{F49CA8E7-A3F8-4646-9154-EAC8A4AA40E9}" sibTransId="{2637C50C-97C5-4423-8821-7E668C29E45A}"/>
    <dgm:cxn modelId="{7545706E-79CA-4174-A35B-E8BD45D5451C}" type="presOf" srcId="{CFE3F8F5-9CC4-4477-8B0C-A2043DD18C18}" destId="{62056DBE-2B9E-450E-B206-18D00416536A}" srcOrd="0" destOrd="0" presId="urn:microsoft.com/office/officeart/2005/8/layout/vList5"/>
    <dgm:cxn modelId="{AE248450-5158-4182-BBBE-0A4E7CDFF577}" type="presOf" srcId="{DAC7CADB-F642-413A-B67E-1C936CB1E76D}" destId="{E997E8B8-72D3-4138-9CDF-AD0FDB01E83D}" srcOrd="0" destOrd="0" presId="urn:microsoft.com/office/officeart/2005/8/layout/vList5"/>
    <dgm:cxn modelId="{56DEC490-6140-4CFA-AC20-AE3135BD8983}" srcId="{DAC7CADB-F642-413A-B67E-1C936CB1E76D}" destId="{0E4A6641-D0A0-44AA-87F5-5DFD67EE4899}" srcOrd="0" destOrd="0" parTransId="{E9DA3D42-7E0E-425C-96DD-6194366ACA08}" sibTransId="{3CDE94EC-1393-497F-8347-86058FE07D8B}"/>
    <dgm:cxn modelId="{049E4FA4-E478-4D3E-A538-6676387EE674}" type="presOf" srcId="{950BD937-A1E1-4D63-A9D3-B29634078C10}" destId="{BD70E6F7-64AA-410D-B404-CF9D915BC730}" srcOrd="0" destOrd="1" presId="urn:microsoft.com/office/officeart/2005/8/layout/vList5"/>
    <dgm:cxn modelId="{3E3167AD-3EA9-4BD0-812D-123E3730EC91}" srcId="{F7F93194-955C-4288-BC12-45756203ABA6}" destId="{7009ABF0-9168-4B68-9E82-673DE974EA58}" srcOrd="2" destOrd="0" parTransId="{5C224BA9-0059-4DC6-9BFE-AE51DBC16FAC}" sibTransId="{FB2BDC20-5AC8-402C-BE0E-A2CEDDDA0C54}"/>
    <dgm:cxn modelId="{7B3E97AF-1B47-4ACA-A5FC-492BB9A7D833}" type="presOf" srcId="{FD8B917B-5377-4589-A0EB-2CC858A5978B}" destId="{81BAF002-85A0-4E09-A0BA-160DCB5399A4}" srcOrd="0" destOrd="0" presId="urn:microsoft.com/office/officeart/2005/8/layout/vList5"/>
    <dgm:cxn modelId="{156ADBB3-BEC6-4902-BF1C-9CCBEFE2F0A7}" srcId="{DAC7CADB-F642-413A-B67E-1C936CB1E76D}" destId="{8C649D7D-C0AA-4540-B902-0F7F53E73853}" srcOrd="1" destOrd="0" parTransId="{9113B66E-678E-4B9E-A0B9-138DE95D9507}" sibTransId="{164DC684-6C71-40DB-A87C-F25B34B4E26E}"/>
    <dgm:cxn modelId="{479F6BBE-1D9B-413D-8E13-BA47E15A1F23}" type="presOf" srcId="{0E4A6641-D0A0-44AA-87F5-5DFD67EE4899}" destId="{4585A051-3FC3-4C70-93D9-D5FC8AEE33DD}" srcOrd="0" destOrd="0" presId="urn:microsoft.com/office/officeart/2005/8/layout/vList5"/>
    <dgm:cxn modelId="{44642FC1-8D29-4C7D-8CFA-0C6672105509}" srcId="{CFE3F8F5-9CC4-4477-8B0C-A2043DD18C18}" destId="{20044460-E512-4609-893D-E2345A386260}" srcOrd="1" destOrd="0" parTransId="{1B7F688D-F9AC-429A-B838-C56AD3B570FC}" sibTransId="{F19D7CB2-E46D-4ECD-851D-B66D1EF1B0FD}"/>
    <dgm:cxn modelId="{79447CC9-1660-4812-B0C1-F4D2B1AAEB7B}" type="presOf" srcId="{9DBFA86B-F403-45A1-8555-A75FC7657C3F}" destId="{F069A627-4E67-4967-8B92-C9087C4A6F83}" srcOrd="0" destOrd="0" presId="urn:microsoft.com/office/officeart/2005/8/layout/vList5"/>
    <dgm:cxn modelId="{BEA091D4-AACE-4594-AA95-9613F402C454}" srcId="{FD8B917B-5377-4589-A0EB-2CC858A5978B}" destId="{CFE3F8F5-9CC4-4477-8B0C-A2043DD18C18}" srcOrd="0" destOrd="0" parTransId="{826CBB5D-FFCC-4C68-B3AF-83B1B0E0ADE0}" sibTransId="{6F45EDD4-37E4-451B-B9C0-BD25BADA0128}"/>
    <dgm:cxn modelId="{41D094D5-0755-4692-B5C5-777C5C9986DB}" srcId="{FD8B917B-5377-4589-A0EB-2CC858A5978B}" destId="{DAC7CADB-F642-413A-B67E-1C936CB1E76D}" srcOrd="2" destOrd="0" parTransId="{E2560765-CA95-45B0-B772-D4B7277094F7}" sibTransId="{2B1DA9FF-4263-45E8-A4EC-0A18F1EC6DEF}"/>
    <dgm:cxn modelId="{D2A782F1-B8F6-47D1-8410-C0DFB4FBCEE5}" type="presOf" srcId="{7009ABF0-9168-4B68-9E82-673DE974EA58}" destId="{BD70E6F7-64AA-410D-B404-CF9D915BC730}" srcOrd="0" destOrd="2" presId="urn:microsoft.com/office/officeart/2005/8/layout/vList5"/>
    <dgm:cxn modelId="{9F3C0DF8-6991-4E2D-AFDD-D68900F7C0B5}" srcId="{CFE3F8F5-9CC4-4477-8B0C-A2043DD18C18}" destId="{9DBFA86B-F403-45A1-8555-A75FC7657C3F}" srcOrd="0" destOrd="0" parTransId="{B7808C8C-7545-4604-990B-047B4E149153}" sibTransId="{BEF85F4E-D847-4B29-AE1F-2BBC5D727FD8}"/>
    <dgm:cxn modelId="{59682A4C-826B-4FE4-9E97-5B9B30208CFE}" type="presParOf" srcId="{81BAF002-85A0-4E09-A0BA-160DCB5399A4}" destId="{FC412727-0701-4A89-A7F4-178A424CD82D}" srcOrd="0" destOrd="0" presId="urn:microsoft.com/office/officeart/2005/8/layout/vList5"/>
    <dgm:cxn modelId="{981B5D66-A11C-4895-897A-05C85ACBFED6}" type="presParOf" srcId="{FC412727-0701-4A89-A7F4-178A424CD82D}" destId="{62056DBE-2B9E-450E-B206-18D00416536A}" srcOrd="0" destOrd="0" presId="urn:microsoft.com/office/officeart/2005/8/layout/vList5"/>
    <dgm:cxn modelId="{57324CD7-DCA2-4279-B4A5-E8F44A43A99E}" type="presParOf" srcId="{FC412727-0701-4A89-A7F4-178A424CD82D}" destId="{F069A627-4E67-4967-8B92-C9087C4A6F83}" srcOrd="1" destOrd="0" presId="urn:microsoft.com/office/officeart/2005/8/layout/vList5"/>
    <dgm:cxn modelId="{76753444-2174-452E-B11F-FDE6223D52B5}" type="presParOf" srcId="{81BAF002-85A0-4E09-A0BA-160DCB5399A4}" destId="{818E3029-396A-43D9-97E3-1C614C499969}" srcOrd="1" destOrd="0" presId="urn:microsoft.com/office/officeart/2005/8/layout/vList5"/>
    <dgm:cxn modelId="{47529B63-5020-49D3-8004-B79A853D9D04}" type="presParOf" srcId="{81BAF002-85A0-4E09-A0BA-160DCB5399A4}" destId="{7E38D1BA-3357-48F1-BE5F-899AC8DFA457}" srcOrd="2" destOrd="0" presId="urn:microsoft.com/office/officeart/2005/8/layout/vList5"/>
    <dgm:cxn modelId="{2BD92FE1-31DE-4308-954C-267B05E9F628}" type="presParOf" srcId="{7E38D1BA-3357-48F1-BE5F-899AC8DFA457}" destId="{9D236FC3-00A8-452D-B6F1-150F21CFFA04}" srcOrd="0" destOrd="0" presId="urn:microsoft.com/office/officeart/2005/8/layout/vList5"/>
    <dgm:cxn modelId="{B03ACA65-5A83-4F95-A1D0-03F36197BEDD}" type="presParOf" srcId="{7E38D1BA-3357-48F1-BE5F-899AC8DFA457}" destId="{BD70E6F7-64AA-410D-B404-CF9D915BC730}" srcOrd="1" destOrd="0" presId="urn:microsoft.com/office/officeart/2005/8/layout/vList5"/>
    <dgm:cxn modelId="{E5EDEF15-7D84-40E4-AA7C-C3BD18023F1B}" type="presParOf" srcId="{81BAF002-85A0-4E09-A0BA-160DCB5399A4}" destId="{BF28220A-BF14-45EF-9335-F93589E00974}" srcOrd="3" destOrd="0" presId="urn:microsoft.com/office/officeart/2005/8/layout/vList5"/>
    <dgm:cxn modelId="{17FE7ED4-9F34-4427-AA63-988AF3D20D23}" type="presParOf" srcId="{81BAF002-85A0-4E09-A0BA-160DCB5399A4}" destId="{5F8B406F-07C0-48C2-B558-5E2742D1785B}" srcOrd="4" destOrd="0" presId="urn:microsoft.com/office/officeart/2005/8/layout/vList5"/>
    <dgm:cxn modelId="{3C420302-41C9-4004-B725-C0A1908F62F9}" type="presParOf" srcId="{5F8B406F-07C0-48C2-B558-5E2742D1785B}" destId="{E997E8B8-72D3-4138-9CDF-AD0FDB01E83D}" srcOrd="0" destOrd="0" presId="urn:microsoft.com/office/officeart/2005/8/layout/vList5"/>
    <dgm:cxn modelId="{878E45BC-E5BA-48F0-826E-2994DB458E13}" type="presParOf" srcId="{5F8B406F-07C0-48C2-B558-5E2742D1785B}" destId="{4585A051-3FC3-4C70-93D9-D5FC8AEE33D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D8B917B-5377-4589-A0EB-2CC858A5978B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FE3F8F5-9CC4-4477-8B0C-A2043DD18C18}">
      <dgm:prSet phldrT="[Text]"/>
      <dgm:spPr/>
      <dgm:t>
        <a:bodyPr/>
        <a:lstStyle/>
        <a:p>
          <a:r>
            <a:rPr lang="en-US" dirty="0"/>
            <a:t>Event Objectives</a:t>
          </a:r>
        </a:p>
      </dgm:t>
    </dgm:pt>
    <dgm:pt modelId="{826CBB5D-FFCC-4C68-B3AF-83B1B0E0ADE0}" type="parTrans" cxnId="{BEA091D4-AACE-4594-AA95-9613F402C454}">
      <dgm:prSet/>
      <dgm:spPr/>
      <dgm:t>
        <a:bodyPr/>
        <a:lstStyle/>
        <a:p>
          <a:endParaRPr lang="en-US"/>
        </a:p>
      </dgm:t>
    </dgm:pt>
    <dgm:pt modelId="{6F45EDD4-37E4-451B-B9C0-BD25BADA0128}" type="sibTrans" cxnId="{BEA091D4-AACE-4594-AA95-9613F402C454}">
      <dgm:prSet/>
      <dgm:spPr/>
      <dgm:t>
        <a:bodyPr/>
        <a:lstStyle/>
        <a:p>
          <a:endParaRPr lang="en-US"/>
        </a:p>
      </dgm:t>
    </dgm:pt>
    <dgm:pt modelId="{9DBFA86B-F403-45A1-8555-A75FC7657C3F}">
      <dgm:prSet phldrT="[Text]" custT="1"/>
      <dgm:spPr/>
      <dgm:t>
        <a:bodyPr/>
        <a:lstStyle/>
        <a:p>
          <a:pPr algn="just"/>
          <a:r>
            <a:rPr lang="en-US" sz="1800" dirty="0"/>
            <a:t>Discussion of topics of priority interest for group participants from the Azerbaijan example</a:t>
          </a:r>
        </a:p>
      </dgm:t>
    </dgm:pt>
    <dgm:pt modelId="{B7808C8C-7545-4604-990B-047B4E149153}" type="parTrans" cxnId="{9F3C0DF8-6991-4E2D-AFDD-D68900F7C0B5}">
      <dgm:prSet/>
      <dgm:spPr/>
      <dgm:t>
        <a:bodyPr/>
        <a:lstStyle/>
        <a:p>
          <a:endParaRPr lang="en-US"/>
        </a:p>
      </dgm:t>
    </dgm:pt>
    <dgm:pt modelId="{BEF85F4E-D847-4B29-AE1F-2BBC5D727FD8}" type="sibTrans" cxnId="{9F3C0DF8-6991-4E2D-AFDD-D68900F7C0B5}">
      <dgm:prSet/>
      <dgm:spPr/>
      <dgm:t>
        <a:bodyPr/>
        <a:lstStyle/>
        <a:p>
          <a:endParaRPr lang="en-US"/>
        </a:p>
      </dgm:t>
    </dgm:pt>
    <dgm:pt modelId="{77C5AF31-6DFB-4743-B805-635D45D5AA03}">
      <dgm:prSet phldrT="[Text]" custT="1"/>
      <dgm:spPr/>
      <dgm:t>
        <a:bodyPr/>
        <a:lstStyle/>
        <a:p>
          <a:pPr algn="l"/>
          <a:r>
            <a:rPr lang="en-US" sz="1800" dirty="0"/>
            <a:t>Learning about the approaches to automation of accounting and reporting at the budget user level</a:t>
          </a:r>
        </a:p>
      </dgm:t>
    </dgm:pt>
    <dgm:pt modelId="{4E04E7E9-EAAB-4084-A7A0-F322F38E9E64}" type="parTrans" cxnId="{7003552E-67AE-460E-94E0-BB222C2FFD8F}">
      <dgm:prSet/>
      <dgm:spPr/>
      <dgm:t>
        <a:bodyPr/>
        <a:lstStyle/>
        <a:p>
          <a:endParaRPr lang="en-US"/>
        </a:p>
      </dgm:t>
    </dgm:pt>
    <dgm:pt modelId="{18EA652E-8159-4D95-9EF0-FA16538E2ADE}" type="sibTrans" cxnId="{7003552E-67AE-460E-94E0-BB222C2FFD8F}">
      <dgm:prSet/>
      <dgm:spPr/>
      <dgm:t>
        <a:bodyPr/>
        <a:lstStyle/>
        <a:p>
          <a:endParaRPr lang="en-US"/>
        </a:p>
      </dgm:t>
    </dgm:pt>
    <dgm:pt modelId="{F7F93194-955C-4288-BC12-45756203ABA6}">
      <dgm:prSet phldrT="[Text]"/>
      <dgm:spPr/>
      <dgm:t>
        <a:bodyPr/>
        <a:lstStyle/>
        <a:p>
          <a:r>
            <a:rPr lang="en-US" dirty="0"/>
            <a:t>Key Outcomes</a:t>
          </a:r>
        </a:p>
      </dgm:t>
    </dgm:pt>
    <dgm:pt modelId="{CCC762D7-AFE9-4D5B-ABB4-1E4D2D60D742}" type="parTrans" cxnId="{02D8CC3F-59F0-49B3-A783-F0B0EC275642}">
      <dgm:prSet/>
      <dgm:spPr/>
      <dgm:t>
        <a:bodyPr/>
        <a:lstStyle/>
        <a:p>
          <a:endParaRPr lang="en-US"/>
        </a:p>
      </dgm:t>
    </dgm:pt>
    <dgm:pt modelId="{C761FA9F-6DC6-4C19-8BD6-F9420C6C300B}" type="sibTrans" cxnId="{02D8CC3F-59F0-49B3-A783-F0B0EC275642}">
      <dgm:prSet/>
      <dgm:spPr/>
      <dgm:t>
        <a:bodyPr/>
        <a:lstStyle/>
        <a:p>
          <a:endParaRPr lang="en-US"/>
        </a:p>
      </dgm:t>
    </dgm:pt>
    <dgm:pt modelId="{D5DFC18A-E00F-4E7A-9A65-49C39E9D28D7}">
      <dgm:prSet phldrT="[Text]" custT="1"/>
      <dgm:spPr/>
      <dgm:t>
        <a:bodyPr/>
        <a:lstStyle/>
        <a:p>
          <a:r>
            <a:rPr lang="en-US" sz="1800" dirty="0"/>
            <a:t>Participants got a detailed information on the experiences of Azerbaijan Treasury information system development and an extensive application of information technologies for public finance management.</a:t>
          </a:r>
        </a:p>
      </dgm:t>
    </dgm:pt>
    <dgm:pt modelId="{9B7AA94D-8466-44CB-850A-E67080945BED}" type="parTrans" cxnId="{DB5F3622-853B-49D9-A86D-A50F31A23D09}">
      <dgm:prSet/>
      <dgm:spPr/>
      <dgm:t>
        <a:bodyPr/>
        <a:lstStyle/>
        <a:p>
          <a:endParaRPr lang="en-US"/>
        </a:p>
      </dgm:t>
    </dgm:pt>
    <dgm:pt modelId="{74BC67AC-14DD-43D5-93DC-382B629B4E1C}" type="sibTrans" cxnId="{DB5F3622-853B-49D9-A86D-A50F31A23D09}">
      <dgm:prSet/>
      <dgm:spPr/>
      <dgm:t>
        <a:bodyPr/>
        <a:lstStyle/>
        <a:p>
          <a:endParaRPr lang="en-US"/>
        </a:p>
      </dgm:t>
    </dgm:pt>
    <dgm:pt modelId="{DAC7CADB-F642-413A-B67E-1C936CB1E76D}">
      <dgm:prSet phldrT="[Text]"/>
      <dgm:spPr/>
      <dgm:t>
        <a:bodyPr/>
        <a:lstStyle/>
        <a:p>
          <a:r>
            <a:rPr lang="en-US" dirty="0"/>
            <a:t>Participants</a:t>
          </a:r>
        </a:p>
      </dgm:t>
    </dgm:pt>
    <dgm:pt modelId="{E2560765-CA95-45B0-B772-D4B7277094F7}" type="parTrans" cxnId="{41D094D5-0755-4692-B5C5-777C5C9986DB}">
      <dgm:prSet/>
      <dgm:spPr/>
      <dgm:t>
        <a:bodyPr/>
        <a:lstStyle/>
        <a:p>
          <a:endParaRPr lang="en-US"/>
        </a:p>
      </dgm:t>
    </dgm:pt>
    <dgm:pt modelId="{2B1DA9FF-4263-45E8-A4EC-0A18F1EC6DEF}" type="sibTrans" cxnId="{41D094D5-0755-4692-B5C5-777C5C9986DB}">
      <dgm:prSet/>
      <dgm:spPr/>
      <dgm:t>
        <a:bodyPr/>
        <a:lstStyle/>
        <a:p>
          <a:endParaRPr lang="en-US"/>
        </a:p>
      </dgm:t>
    </dgm:pt>
    <dgm:pt modelId="{0E4A6641-D0A0-44AA-87F5-5DFD67EE4899}">
      <dgm:prSet phldrT="[Text]" custT="1"/>
      <dgm:spPr/>
      <dgm:t>
        <a:bodyPr/>
        <a:lstStyle/>
        <a:p>
          <a:r>
            <a:rPr lang="en-US" sz="1800" dirty="0"/>
            <a:t>Members of the TCOP thematic group on use of IT in treasury operations</a:t>
          </a:r>
          <a:r>
            <a:rPr lang="ru-RU" sz="1800" dirty="0"/>
            <a:t> – </a:t>
          </a:r>
          <a:r>
            <a:rPr lang="en-US" sz="1800" dirty="0"/>
            <a:t>35</a:t>
          </a:r>
          <a:r>
            <a:rPr lang="ru-RU" sz="1800" dirty="0"/>
            <a:t> </a:t>
          </a:r>
          <a:r>
            <a:rPr lang="en-US" sz="1800" dirty="0"/>
            <a:t>participants from </a:t>
          </a:r>
          <a:r>
            <a:rPr lang="ru-RU" sz="1800" dirty="0"/>
            <a:t>10 </a:t>
          </a:r>
          <a:r>
            <a:rPr lang="en-US" sz="1800" dirty="0"/>
            <a:t>countries</a:t>
          </a:r>
          <a:r>
            <a:rPr lang="ru-RU" sz="1800" dirty="0"/>
            <a:t> </a:t>
          </a:r>
          <a:endParaRPr lang="en-US" sz="1800" dirty="0"/>
        </a:p>
      </dgm:t>
    </dgm:pt>
    <dgm:pt modelId="{E9DA3D42-7E0E-425C-96DD-6194366ACA08}" type="parTrans" cxnId="{56DEC490-6140-4CFA-AC20-AE3135BD8983}">
      <dgm:prSet/>
      <dgm:spPr/>
      <dgm:t>
        <a:bodyPr/>
        <a:lstStyle/>
        <a:p>
          <a:endParaRPr lang="en-US"/>
        </a:p>
      </dgm:t>
    </dgm:pt>
    <dgm:pt modelId="{3CDE94EC-1393-497F-8347-86058FE07D8B}" type="sibTrans" cxnId="{56DEC490-6140-4CFA-AC20-AE3135BD8983}">
      <dgm:prSet/>
      <dgm:spPr/>
      <dgm:t>
        <a:bodyPr/>
        <a:lstStyle/>
        <a:p>
          <a:endParaRPr lang="en-US"/>
        </a:p>
      </dgm:t>
    </dgm:pt>
    <dgm:pt modelId="{8C649D7D-C0AA-4540-B902-0F7F53E73853}">
      <dgm:prSet phldrT="[Text]" custT="1"/>
      <dgm:spPr/>
      <dgm:t>
        <a:bodyPr/>
        <a:lstStyle/>
        <a:p>
          <a:r>
            <a:rPr lang="en-US" sz="1800" noProof="0" dirty="0"/>
            <a:t>Materials of the event could be found at the PEMPAL website</a:t>
          </a:r>
          <a:r>
            <a:rPr lang="ru-RU" sz="1800" dirty="0"/>
            <a:t>: </a:t>
          </a:r>
          <a:r>
            <a:rPr lang="en-US" sz="1800" dirty="0">
              <a:hlinkClick xmlns:r="http://schemas.openxmlformats.org/officeDocument/2006/relationships" r:id="rId1"/>
            </a:rPr>
            <a:t>www.pempal.org</a:t>
          </a:r>
          <a:r>
            <a:rPr lang="en-US" sz="1800" dirty="0"/>
            <a:t> </a:t>
          </a:r>
          <a:r>
            <a:rPr lang="ru-RU" sz="1800" dirty="0"/>
            <a:t> </a:t>
          </a:r>
          <a:endParaRPr lang="en-US" sz="1800" dirty="0"/>
        </a:p>
      </dgm:t>
    </dgm:pt>
    <dgm:pt modelId="{9113B66E-678E-4B9E-A0B9-138DE95D9507}" type="parTrans" cxnId="{156ADBB3-BEC6-4902-BF1C-9CCBEFE2F0A7}">
      <dgm:prSet/>
      <dgm:spPr/>
      <dgm:t>
        <a:bodyPr/>
        <a:lstStyle/>
        <a:p>
          <a:endParaRPr lang="en-US"/>
        </a:p>
      </dgm:t>
    </dgm:pt>
    <dgm:pt modelId="{164DC684-6C71-40DB-A87C-F25B34B4E26E}" type="sibTrans" cxnId="{156ADBB3-BEC6-4902-BF1C-9CCBEFE2F0A7}">
      <dgm:prSet/>
      <dgm:spPr/>
      <dgm:t>
        <a:bodyPr/>
        <a:lstStyle/>
        <a:p>
          <a:endParaRPr lang="en-US"/>
        </a:p>
      </dgm:t>
    </dgm:pt>
    <dgm:pt modelId="{BE6E5106-2F14-4639-AA4E-16547946CAA6}">
      <dgm:prSet phldrT="[Text]" custT="1"/>
      <dgm:spPr/>
      <dgm:t>
        <a:bodyPr/>
        <a:lstStyle/>
        <a:p>
          <a:r>
            <a:rPr lang="en-US" sz="1800" dirty="0"/>
            <a:t>A joint meeting with the Public Sector Accounting Group discussed models for automation of accounting and financial reporting at the budget user level</a:t>
          </a:r>
          <a:r>
            <a:rPr lang="ru-RU" sz="1800" dirty="0"/>
            <a:t>.</a:t>
          </a:r>
          <a:endParaRPr lang="en-US" sz="1800" dirty="0"/>
        </a:p>
      </dgm:t>
    </dgm:pt>
    <dgm:pt modelId="{CAA7B0F7-65A8-4C19-A81C-D31C065B92CE}" type="parTrans" cxnId="{31917EA1-49D7-422E-BE17-7EFC152045FD}">
      <dgm:prSet/>
      <dgm:spPr/>
      <dgm:t>
        <a:bodyPr/>
        <a:lstStyle/>
        <a:p>
          <a:endParaRPr lang="en-US"/>
        </a:p>
      </dgm:t>
    </dgm:pt>
    <dgm:pt modelId="{E7B3C313-6E53-49F3-B170-3D55EF210755}" type="sibTrans" cxnId="{31917EA1-49D7-422E-BE17-7EFC152045FD}">
      <dgm:prSet/>
      <dgm:spPr/>
      <dgm:t>
        <a:bodyPr/>
        <a:lstStyle/>
        <a:p>
          <a:endParaRPr lang="en-US"/>
        </a:p>
      </dgm:t>
    </dgm:pt>
    <dgm:pt modelId="{81BAF002-85A0-4E09-A0BA-160DCB5399A4}" type="pres">
      <dgm:prSet presAssocID="{FD8B917B-5377-4589-A0EB-2CC858A5978B}" presName="Name0" presStyleCnt="0">
        <dgm:presLayoutVars>
          <dgm:dir/>
          <dgm:animLvl val="lvl"/>
          <dgm:resizeHandles val="exact"/>
        </dgm:presLayoutVars>
      </dgm:prSet>
      <dgm:spPr/>
    </dgm:pt>
    <dgm:pt modelId="{FC412727-0701-4A89-A7F4-178A424CD82D}" type="pres">
      <dgm:prSet presAssocID="{CFE3F8F5-9CC4-4477-8B0C-A2043DD18C18}" presName="linNode" presStyleCnt="0"/>
      <dgm:spPr/>
    </dgm:pt>
    <dgm:pt modelId="{62056DBE-2B9E-450E-B206-18D00416536A}" type="pres">
      <dgm:prSet presAssocID="{CFE3F8F5-9CC4-4477-8B0C-A2043DD18C18}" presName="parentText" presStyleLbl="node1" presStyleIdx="0" presStyleCnt="3" custScaleX="74780">
        <dgm:presLayoutVars>
          <dgm:chMax val="1"/>
          <dgm:bulletEnabled val="1"/>
        </dgm:presLayoutVars>
      </dgm:prSet>
      <dgm:spPr/>
    </dgm:pt>
    <dgm:pt modelId="{F069A627-4E67-4967-8B92-C9087C4A6F83}" type="pres">
      <dgm:prSet presAssocID="{CFE3F8F5-9CC4-4477-8B0C-A2043DD18C18}" presName="descendantText" presStyleLbl="alignAccFollowNode1" presStyleIdx="0" presStyleCnt="3" custScaleX="135505" custScaleY="115035">
        <dgm:presLayoutVars>
          <dgm:bulletEnabled val="1"/>
        </dgm:presLayoutVars>
      </dgm:prSet>
      <dgm:spPr/>
    </dgm:pt>
    <dgm:pt modelId="{818E3029-396A-43D9-97E3-1C614C499969}" type="pres">
      <dgm:prSet presAssocID="{6F45EDD4-37E4-451B-B9C0-BD25BADA0128}" presName="sp" presStyleCnt="0"/>
      <dgm:spPr/>
    </dgm:pt>
    <dgm:pt modelId="{7E38D1BA-3357-48F1-BE5F-899AC8DFA457}" type="pres">
      <dgm:prSet presAssocID="{F7F93194-955C-4288-BC12-45756203ABA6}" presName="linNode" presStyleCnt="0"/>
      <dgm:spPr/>
    </dgm:pt>
    <dgm:pt modelId="{9D236FC3-00A8-452D-B6F1-150F21CFFA04}" type="pres">
      <dgm:prSet presAssocID="{F7F93194-955C-4288-BC12-45756203ABA6}" presName="parentText" presStyleLbl="node1" presStyleIdx="1" presStyleCnt="3" custScaleX="64692" custScaleY="116704">
        <dgm:presLayoutVars>
          <dgm:chMax val="1"/>
          <dgm:bulletEnabled val="1"/>
        </dgm:presLayoutVars>
      </dgm:prSet>
      <dgm:spPr/>
    </dgm:pt>
    <dgm:pt modelId="{BD70E6F7-64AA-410D-B404-CF9D915BC730}" type="pres">
      <dgm:prSet presAssocID="{F7F93194-955C-4288-BC12-45756203ABA6}" presName="descendantText" presStyleLbl="alignAccFollowNode1" presStyleIdx="1" presStyleCnt="3" custScaleX="120603" custScaleY="150231">
        <dgm:presLayoutVars>
          <dgm:bulletEnabled val="1"/>
        </dgm:presLayoutVars>
      </dgm:prSet>
      <dgm:spPr/>
    </dgm:pt>
    <dgm:pt modelId="{BF28220A-BF14-45EF-9335-F93589E00974}" type="pres">
      <dgm:prSet presAssocID="{C761FA9F-6DC6-4C19-8BD6-F9420C6C300B}" presName="sp" presStyleCnt="0"/>
      <dgm:spPr/>
    </dgm:pt>
    <dgm:pt modelId="{5F8B406F-07C0-48C2-B558-5E2742D1785B}" type="pres">
      <dgm:prSet presAssocID="{DAC7CADB-F642-413A-B67E-1C936CB1E76D}" presName="linNode" presStyleCnt="0"/>
      <dgm:spPr/>
    </dgm:pt>
    <dgm:pt modelId="{E997E8B8-72D3-4138-9CDF-AD0FDB01E83D}" type="pres">
      <dgm:prSet presAssocID="{DAC7CADB-F642-413A-B67E-1C936CB1E76D}" presName="parentText" presStyleLbl="node1" presStyleIdx="2" presStyleCnt="3" custScaleX="66446" custScaleY="54496">
        <dgm:presLayoutVars>
          <dgm:chMax val="1"/>
          <dgm:bulletEnabled val="1"/>
        </dgm:presLayoutVars>
      </dgm:prSet>
      <dgm:spPr/>
    </dgm:pt>
    <dgm:pt modelId="{4585A051-3FC3-4C70-93D9-D5FC8AEE33DD}" type="pres">
      <dgm:prSet presAssocID="{DAC7CADB-F642-413A-B67E-1C936CB1E76D}" presName="descendantText" presStyleLbl="alignAccFollowNode1" presStyleIdx="2" presStyleCnt="3" custScaleX="125198" custScaleY="59796">
        <dgm:presLayoutVars>
          <dgm:bulletEnabled val="1"/>
        </dgm:presLayoutVars>
      </dgm:prSet>
      <dgm:spPr/>
    </dgm:pt>
  </dgm:ptLst>
  <dgm:cxnLst>
    <dgm:cxn modelId="{8E669702-97BD-4B2B-A531-68DEAEB5A223}" type="presOf" srcId="{F7F93194-955C-4288-BC12-45756203ABA6}" destId="{9D236FC3-00A8-452D-B6F1-150F21CFFA04}" srcOrd="0" destOrd="0" presId="urn:microsoft.com/office/officeart/2005/8/layout/vList5"/>
    <dgm:cxn modelId="{664A5514-77BF-4685-AE50-067F8542F61F}" type="presOf" srcId="{8C649D7D-C0AA-4540-B902-0F7F53E73853}" destId="{4585A051-3FC3-4C70-93D9-D5FC8AEE33DD}" srcOrd="0" destOrd="1" presId="urn:microsoft.com/office/officeart/2005/8/layout/vList5"/>
    <dgm:cxn modelId="{A295F615-129A-465C-B705-2B368E728DCF}" type="presOf" srcId="{77C5AF31-6DFB-4743-B805-635D45D5AA03}" destId="{F069A627-4E67-4967-8B92-C9087C4A6F83}" srcOrd="0" destOrd="1" presId="urn:microsoft.com/office/officeart/2005/8/layout/vList5"/>
    <dgm:cxn modelId="{DB5F3622-853B-49D9-A86D-A50F31A23D09}" srcId="{F7F93194-955C-4288-BC12-45756203ABA6}" destId="{D5DFC18A-E00F-4E7A-9A65-49C39E9D28D7}" srcOrd="0" destOrd="0" parTransId="{9B7AA94D-8466-44CB-850A-E67080945BED}" sibTransId="{74BC67AC-14DD-43D5-93DC-382B629B4E1C}"/>
    <dgm:cxn modelId="{7003552E-67AE-460E-94E0-BB222C2FFD8F}" srcId="{CFE3F8F5-9CC4-4477-8B0C-A2043DD18C18}" destId="{77C5AF31-6DFB-4743-B805-635D45D5AA03}" srcOrd="1" destOrd="0" parTransId="{4E04E7E9-EAAB-4084-A7A0-F322F38E9E64}" sibTransId="{18EA652E-8159-4D95-9EF0-FA16538E2ADE}"/>
    <dgm:cxn modelId="{41A9A932-9E35-46DB-A53A-12A61097BC1F}" type="presOf" srcId="{D5DFC18A-E00F-4E7A-9A65-49C39E9D28D7}" destId="{BD70E6F7-64AA-410D-B404-CF9D915BC730}" srcOrd="0" destOrd="0" presId="urn:microsoft.com/office/officeart/2005/8/layout/vList5"/>
    <dgm:cxn modelId="{02D8CC3F-59F0-49B3-A783-F0B0EC275642}" srcId="{FD8B917B-5377-4589-A0EB-2CC858A5978B}" destId="{F7F93194-955C-4288-BC12-45756203ABA6}" srcOrd="1" destOrd="0" parTransId="{CCC762D7-AFE9-4D5B-ABB4-1E4D2D60D742}" sibTransId="{C761FA9F-6DC6-4C19-8BD6-F9420C6C300B}"/>
    <dgm:cxn modelId="{7545706E-79CA-4174-A35B-E8BD45D5451C}" type="presOf" srcId="{CFE3F8F5-9CC4-4477-8B0C-A2043DD18C18}" destId="{62056DBE-2B9E-450E-B206-18D00416536A}" srcOrd="0" destOrd="0" presId="urn:microsoft.com/office/officeart/2005/8/layout/vList5"/>
    <dgm:cxn modelId="{AE248450-5158-4182-BBBE-0A4E7CDFF577}" type="presOf" srcId="{DAC7CADB-F642-413A-B67E-1C936CB1E76D}" destId="{E997E8B8-72D3-4138-9CDF-AD0FDB01E83D}" srcOrd="0" destOrd="0" presId="urn:microsoft.com/office/officeart/2005/8/layout/vList5"/>
    <dgm:cxn modelId="{56DEC490-6140-4CFA-AC20-AE3135BD8983}" srcId="{DAC7CADB-F642-413A-B67E-1C936CB1E76D}" destId="{0E4A6641-D0A0-44AA-87F5-5DFD67EE4899}" srcOrd="0" destOrd="0" parTransId="{E9DA3D42-7E0E-425C-96DD-6194366ACA08}" sibTransId="{3CDE94EC-1393-497F-8347-86058FE07D8B}"/>
    <dgm:cxn modelId="{31917EA1-49D7-422E-BE17-7EFC152045FD}" srcId="{F7F93194-955C-4288-BC12-45756203ABA6}" destId="{BE6E5106-2F14-4639-AA4E-16547946CAA6}" srcOrd="1" destOrd="0" parTransId="{CAA7B0F7-65A8-4C19-A81C-D31C065B92CE}" sibTransId="{E7B3C313-6E53-49F3-B170-3D55EF210755}"/>
    <dgm:cxn modelId="{7B3E97AF-1B47-4ACA-A5FC-492BB9A7D833}" type="presOf" srcId="{FD8B917B-5377-4589-A0EB-2CC858A5978B}" destId="{81BAF002-85A0-4E09-A0BA-160DCB5399A4}" srcOrd="0" destOrd="0" presId="urn:microsoft.com/office/officeart/2005/8/layout/vList5"/>
    <dgm:cxn modelId="{156ADBB3-BEC6-4902-BF1C-9CCBEFE2F0A7}" srcId="{DAC7CADB-F642-413A-B67E-1C936CB1E76D}" destId="{8C649D7D-C0AA-4540-B902-0F7F53E73853}" srcOrd="1" destOrd="0" parTransId="{9113B66E-678E-4B9E-A0B9-138DE95D9507}" sibTransId="{164DC684-6C71-40DB-A87C-F25B34B4E26E}"/>
    <dgm:cxn modelId="{479F6BBE-1D9B-413D-8E13-BA47E15A1F23}" type="presOf" srcId="{0E4A6641-D0A0-44AA-87F5-5DFD67EE4899}" destId="{4585A051-3FC3-4C70-93D9-D5FC8AEE33DD}" srcOrd="0" destOrd="0" presId="urn:microsoft.com/office/officeart/2005/8/layout/vList5"/>
    <dgm:cxn modelId="{625EF6C3-9FF5-4AF8-9D8E-A9FB28924A43}" type="presOf" srcId="{BE6E5106-2F14-4639-AA4E-16547946CAA6}" destId="{BD70E6F7-64AA-410D-B404-CF9D915BC730}" srcOrd="0" destOrd="1" presId="urn:microsoft.com/office/officeart/2005/8/layout/vList5"/>
    <dgm:cxn modelId="{79447CC9-1660-4812-B0C1-F4D2B1AAEB7B}" type="presOf" srcId="{9DBFA86B-F403-45A1-8555-A75FC7657C3F}" destId="{F069A627-4E67-4967-8B92-C9087C4A6F83}" srcOrd="0" destOrd="0" presId="urn:microsoft.com/office/officeart/2005/8/layout/vList5"/>
    <dgm:cxn modelId="{BEA091D4-AACE-4594-AA95-9613F402C454}" srcId="{FD8B917B-5377-4589-A0EB-2CC858A5978B}" destId="{CFE3F8F5-9CC4-4477-8B0C-A2043DD18C18}" srcOrd="0" destOrd="0" parTransId="{826CBB5D-FFCC-4C68-B3AF-83B1B0E0ADE0}" sibTransId="{6F45EDD4-37E4-451B-B9C0-BD25BADA0128}"/>
    <dgm:cxn modelId="{41D094D5-0755-4692-B5C5-777C5C9986DB}" srcId="{FD8B917B-5377-4589-A0EB-2CC858A5978B}" destId="{DAC7CADB-F642-413A-B67E-1C936CB1E76D}" srcOrd="2" destOrd="0" parTransId="{E2560765-CA95-45B0-B772-D4B7277094F7}" sibTransId="{2B1DA9FF-4263-45E8-A4EC-0A18F1EC6DEF}"/>
    <dgm:cxn modelId="{9F3C0DF8-6991-4E2D-AFDD-D68900F7C0B5}" srcId="{CFE3F8F5-9CC4-4477-8B0C-A2043DD18C18}" destId="{9DBFA86B-F403-45A1-8555-A75FC7657C3F}" srcOrd="0" destOrd="0" parTransId="{B7808C8C-7545-4604-990B-047B4E149153}" sibTransId="{BEF85F4E-D847-4B29-AE1F-2BBC5D727FD8}"/>
    <dgm:cxn modelId="{59682A4C-826B-4FE4-9E97-5B9B30208CFE}" type="presParOf" srcId="{81BAF002-85A0-4E09-A0BA-160DCB5399A4}" destId="{FC412727-0701-4A89-A7F4-178A424CD82D}" srcOrd="0" destOrd="0" presId="urn:microsoft.com/office/officeart/2005/8/layout/vList5"/>
    <dgm:cxn modelId="{981B5D66-A11C-4895-897A-05C85ACBFED6}" type="presParOf" srcId="{FC412727-0701-4A89-A7F4-178A424CD82D}" destId="{62056DBE-2B9E-450E-B206-18D00416536A}" srcOrd="0" destOrd="0" presId="urn:microsoft.com/office/officeart/2005/8/layout/vList5"/>
    <dgm:cxn modelId="{57324CD7-DCA2-4279-B4A5-E8F44A43A99E}" type="presParOf" srcId="{FC412727-0701-4A89-A7F4-178A424CD82D}" destId="{F069A627-4E67-4967-8B92-C9087C4A6F83}" srcOrd="1" destOrd="0" presId="urn:microsoft.com/office/officeart/2005/8/layout/vList5"/>
    <dgm:cxn modelId="{76753444-2174-452E-B11F-FDE6223D52B5}" type="presParOf" srcId="{81BAF002-85A0-4E09-A0BA-160DCB5399A4}" destId="{818E3029-396A-43D9-97E3-1C614C499969}" srcOrd="1" destOrd="0" presId="urn:microsoft.com/office/officeart/2005/8/layout/vList5"/>
    <dgm:cxn modelId="{47529B63-5020-49D3-8004-B79A853D9D04}" type="presParOf" srcId="{81BAF002-85A0-4E09-A0BA-160DCB5399A4}" destId="{7E38D1BA-3357-48F1-BE5F-899AC8DFA457}" srcOrd="2" destOrd="0" presId="urn:microsoft.com/office/officeart/2005/8/layout/vList5"/>
    <dgm:cxn modelId="{2BD92FE1-31DE-4308-954C-267B05E9F628}" type="presParOf" srcId="{7E38D1BA-3357-48F1-BE5F-899AC8DFA457}" destId="{9D236FC3-00A8-452D-B6F1-150F21CFFA04}" srcOrd="0" destOrd="0" presId="urn:microsoft.com/office/officeart/2005/8/layout/vList5"/>
    <dgm:cxn modelId="{B03ACA65-5A83-4F95-A1D0-03F36197BEDD}" type="presParOf" srcId="{7E38D1BA-3357-48F1-BE5F-899AC8DFA457}" destId="{BD70E6F7-64AA-410D-B404-CF9D915BC730}" srcOrd="1" destOrd="0" presId="urn:microsoft.com/office/officeart/2005/8/layout/vList5"/>
    <dgm:cxn modelId="{E5EDEF15-7D84-40E4-AA7C-C3BD18023F1B}" type="presParOf" srcId="{81BAF002-85A0-4E09-A0BA-160DCB5399A4}" destId="{BF28220A-BF14-45EF-9335-F93589E00974}" srcOrd="3" destOrd="0" presId="urn:microsoft.com/office/officeart/2005/8/layout/vList5"/>
    <dgm:cxn modelId="{17FE7ED4-9F34-4427-AA63-988AF3D20D23}" type="presParOf" srcId="{81BAF002-85A0-4E09-A0BA-160DCB5399A4}" destId="{5F8B406F-07C0-48C2-B558-5E2742D1785B}" srcOrd="4" destOrd="0" presId="urn:microsoft.com/office/officeart/2005/8/layout/vList5"/>
    <dgm:cxn modelId="{3C420302-41C9-4004-B725-C0A1908F62F9}" type="presParOf" srcId="{5F8B406F-07C0-48C2-B558-5E2742D1785B}" destId="{E997E8B8-72D3-4138-9CDF-AD0FDB01E83D}" srcOrd="0" destOrd="0" presId="urn:microsoft.com/office/officeart/2005/8/layout/vList5"/>
    <dgm:cxn modelId="{878E45BC-E5BA-48F0-826E-2994DB458E13}" type="presParOf" srcId="{5F8B406F-07C0-48C2-B558-5E2742D1785B}" destId="{4585A051-3FC3-4C70-93D9-D5FC8AEE33D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D8B917B-5377-4589-A0EB-2CC858A5978B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FE3F8F5-9CC4-4477-8B0C-A2043DD18C18}">
      <dgm:prSet phldrT="[Text]"/>
      <dgm:spPr/>
      <dgm:t>
        <a:bodyPr/>
        <a:lstStyle/>
        <a:p>
          <a:r>
            <a:rPr lang="en-US" dirty="0"/>
            <a:t>Event Objectives</a:t>
          </a:r>
        </a:p>
      </dgm:t>
    </dgm:pt>
    <dgm:pt modelId="{826CBB5D-FFCC-4C68-B3AF-83B1B0E0ADE0}" type="parTrans" cxnId="{BEA091D4-AACE-4594-AA95-9613F402C454}">
      <dgm:prSet/>
      <dgm:spPr/>
      <dgm:t>
        <a:bodyPr/>
        <a:lstStyle/>
        <a:p>
          <a:endParaRPr lang="en-US"/>
        </a:p>
      </dgm:t>
    </dgm:pt>
    <dgm:pt modelId="{6F45EDD4-37E4-451B-B9C0-BD25BADA0128}" type="sibTrans" cxnId="{BEA091D4-AACE-4594-AA95-9613F402C454}">
      <dgm:prSet/>
      <dgm:spPr/>
      <dgm:t>
        <a:bodyPr/>
        <a:lstStyle/>
        <a:p>
          <a:endParaRPr lang="en-US"/>
        </a:p>
      </dgm:t>
    </dgm:pt>
    <dgm:pt modelId="{9DBFA86B-F403-45A1-8555-A75FC7657C3F}">
      <dgm:prSet phldrT="[Text]" custT="1"/>
      <dgm:spPr/>
      <dgm:t>
        <a:bodyPr/>
        <a:lstStyle/>
        <a:p>
          <a:r>
            <a:rPr lang="en-US" sz="1800" dirty="0"/>
            <a:t>Learning about the approaches to automation of accounting and financial reporting at the budget user level</a:t>
          </a:r>
        </a:p>
      </dgm:t>
    </dgm:pt>
    <dgm:pt modelId="{B7808C8C-7545-4604-990B-047B4E149153}" type="parTrans" cxnId="{9F3C0DF8-6991-4E2D-AFDD-D68900F7C0B5}">
      <dgm:prSet/>
      <dgm:spPr/>
      <dgm:t>
        <a:bodyPr/>
        <a:lstStyle/>
        <a:p>
          <a:endParaRPr lang="en-US"/>
        </a:p>
      </dgm:t>
    </dgm:pt>
    <dgm:pt modelId="{BEF85F4E-D847-4B29-AE1F-2BBC5D727FD8}" type="sibTrans" cxnId="{9F3C0DF8-6991-4E2D-AFDD-D68900F7C0B5}">
      <dgm:prSet/>
      <dgm:spPr/>
      <dgm:t>
        <a:bodyPr/>
        <a:lstStyle/>
        <a:p>
          <a:endParaRPr lang="en-US"/>
        </a:p>
      </dgm:t>
    </dgm:pt>
    <dgm:pt modelId="{77C5AF31-6DFB-4743-B805-635D45D5AA03}">
      <dgm:prSet phldrT="[Text]" custT="1"/>
      <dgm:spPr/>
      <dgm:t>
        <a:bodyPr/>
        <a:lstStyle/>
        <a:p>
          <a:r>
            <a:rPr lang="en-US" sz="1800" dirty="0"/>
            <a:t>Information sharing between countries on the recent developments in public sector accounting and reporting reforms</a:t>
          </a:r>
        </a:p>
      </dgm:t>
    </dgm:pt>
    <dgm:pt modelId="{4E04E7E9-EAAB-4084-A7A0-F322F38E9E64}" type="parTrans" cxnId="{7003552E-67AE-460E-94E0-BB222C2FFD8F}">
      <dgm:prSet/>
      <dgm:spPr/>
      <dgm:t>
        <a:bodyPr/>
        <a:lstStyle/>
        <a:p>
          <a:endParaRPr lang="en-US"/>
        </a:p>
      </dgm:t>
    </dgm:pt>
    <dgm:pt modelId="{18EA652E-8159-4D95-9EF0-FA16538E2ADE}" type="sibTrans" cxnId="{7003552E-67AE-460E-94E0-BB222C2FFD8F}">
      <dgm:prSet/>
      <dgm:spPr/>
      <dgm:t>
        <a:bodyPr/>
        <a:lstStyle/>
        <a:p>
          <a:endParaRPr lang="en-US"/>
        </a:p>
      </dgm:t>
    </dgm:pt>
    <dgm:pt modelId="{F7F93194-955C-4288-BC12-45756203ABA6}">
      <dgm:prSet phldrT="[Text]"/>
      <dgm:spPr/>
      <dgm:t>
        <a:bodyPr/>
        <a:lstStyle/>
        <a:p>
          <a:r>
            <a:rPr lang="en-US" dirty="0"/>
            <a:t>Key Outcomes</a:t>
          </a:r>
        </a:p>
      </dgm:t>
    </dgm:pt>
    <dgm:pt modelId="{CCC762D7-AFE9-4D5B-ABB4-1E4D2D60D742}" type="parTrans" cxnId="{02D8CC3F-59F0-49B3-A783-F0B0EC275642}">
      <dgm:prSet/>
      <dgm:spPr/>
      <dgm:t>
        <a:bodyPr/>
        <a:lstStyle/>
        <a:p>
          <a:endParaRPr lang="en-US"/>
        </a:p>
      </dgm:t>
    </dgm:pt>
    <dgm:pt modelId="{C761FA9F-6DC6-4C19-8BD6-F9420C6C300B}" type="sibTrans" cxnId="{02D8CC3F-59F0-49B3-A783-F0B0EC275642}">
      <dgm:prSet/>
      <dgm:spPr/>
      <dgm:t>
        <a:bodyPr/>
        <a:lstStyle/>
        <a:p>
          <a:endParaRPr lang="en-US"/>
        </a:p>
      </dgm:t>
    </dgm:pt>
    <dgm:pt modelId="{D5DFC18A-E00F-4E7A-9A65-49C39E9D28D7}">
      <dgm:prSet phldrT="[Text]" custT="1"/>
      <dgm:spPr/>
      <dgm:t>
        <a:bodyPr/>
        <a:lstStyle/>
        <a:p>
          <a:r>
            <a:rPr lang="en-US" sz="1800" dirty="0"/>
            <a:t>A joint meeting with the IT Group discussed models for automation of accounting and financial reporting at the budget user level </a:t>
          </a:r>
        </a:p>
      </dgm:t>
    </dgm:pt>
    <dgm:pt modelId="{9B7AA94D-8466-44CB-850A-E67080945BED}" type="parTrans" cxnId="{DB5F3622-853B-49D9-A86D-A50F31A23D09}">
      <dgm:prSet/>
      <dgm:spPr/>
      <dgm:t>
        <a:bodyPr/>
        <a:lstStyle/>
        <a:p>
          <a:endParaRPr lang="en-US"/>
        </a:p>
      </dgm:t>
    </dgm:pt>
    <dgm:pt modelId="{74BC67AC-14DD-43D5-93DC-382B629B4E1C}" type="sibTrans" cxnId="{DB5F3622-853B-49D9-A86D-A50F31A23D09}">
      <dgm:prSet/>
      <dgm:spPr/>
      <dgm:t>
        <a:bodyPr/>
        <a:lstStyle/>
        <a:p>
          <a:endParaRPr lang="en-US"/>
        </a:p>
      </dgm:t>
    </dgm:pt>
    <dgm:pt modelId="{DAC7CADB-F642-413A-B67E-1C936CB1E76D}">
      <dgm:prSet phldrT="[Text]"/>
      <dgm:spPr/>
      <dgm:t>
        <a:bodyPr/>
        <a:lstStyle/>
        <a:p>
          <a:r>
            <a:rPr lang="en-US" dirty="0"/>
            <a:t>Participants</a:t>
          </a:r>
        </a:p>
      </dgm:t>
    </dgm:pt>
    <dgm:pt modelId="{E2560765-CA95-45B0-B772-D4B7277094F7}" type="parTrans" cxnId="{41D094D5-0755-4692-B5C5-777C5C9986DB}">
      <dgm:prSet/>
      <dgm:spPr/>
      <dgm:t>
        <a:bodyPr/>
        <a:lstStyle/>
        <a:p>
          <a:endParaRPr lang="en-US"/>
        </a:p>
      </dgm:t>
    </dgm:pt>
    <dgm:pt modelId="{2B1DA9FF-4263-45E8-A4EC-0A18F1EC6DEF}" type="sibTrans" cxnId="{41D094D5-0755-4692-B5C5-777C5C9986DB}">
      <dgm:prSet/>
      <dgm:spPr/>
      <dgm:t>
        <a:bodyPr/>
        <a:lstStyle/>
        <a:p>
          <a:endParaRPr lang="en-US"/>
        </a:p>
      </dgm:t>
    </dgm:pt>
    <dgm:pt modelId="{0E4A6641-D0A0-44AA-87F5-5DFD67EE4899}">
      <dgm:prSet phldrT="[Text]" custT="1"/>
      <dgm:spPr/>
      <dgm:t>
        <a:bodyPr/>
        <a:lstStyle/>
        <a:p>
          <a:r>
            <a:rPr lang="en-US" sz="1800" dirty="0"/>
            <a:t>Members of TCOP TG on Accounting Standards </a:t>
          </a:r>
          <a:r>
            <a:rPr lang="ru-RU" sz="1800" dirty="0"/>
            <a:t>– </a:t>
          </a:r>
          <a:r>
            <a:rPr lang="en-US" sz="1800" dirty="0"/>
            <a:t>3</a:t>
          </a:r>
          <a:r>
            <a:rPr lang="ru-RU" sz="1800" dirty="0"/>
            <a:t>5 </a:t>
          </a:r>
          <a:r>
            <a:rPr lang="en-US" sz="1800" dirty="0"/>
            <a:t>participants from</a:t>
          </a:r>
          <a:r>
            <a:rPr lang="ru-RU" sz="1800" dirty="0"/>
            <a:t> 12 </a:t>
          </a:r>
          <a:r>
            <a:rPr lang="en-US" sz="1800" dirty="0"/>
            <a:t>countries</a:t>
          </a:r>
          <a:r>
            <a:rPr lang="ru-RU" sz="1800" dirty="0"/>
            <a:t> </a:t>
          </a:r>
          <a:endParaRPr lang="en-US" sz="1800" dirty="0"/>
        </a:p>
      </dgm:t>
    </dgm:pt>
    <dgm:pt modelId="{E9DA3D42-7E0E-425C-96DD-6194366ACA08}" type="parTrans" cxnId="{56DEC490-6140-4CFA-AC20-AE3135BD8983}">
      <dgm:prSet/>
      <dgm:spPr/>
      <dgm:t>
        <a:bodyPr/>
        <a:lstStyle/>
        <a:p>
          <a:endParaRPr lang="en-US"/>
        </a:p>
      </dgm:t>
    </dgm:pt>
    <dgm:pt modelId="{3CDE94EC-1393-497F-8347-86058FE07D8B}" type="sibTrans" cxnId="{56DEC490-6140-4CFA-AC20-AE3135BD8983}">
      <dgm:prSet/>
      <dgm:spPr/>
      <dgm:t>
        <a:bodyPr/>
        <a:lstStyle/>
        <a:p>
          <a:endParaRPr lang="en-US"/>
        </a:p>
      </dgm:t>
    </dgm:pt>
    <dgm:pt modelId="{8C649D7D-C0AA-4540-B902-0F7F53E73853}">
      <dgm:prSet phldrT="[Text]" custT="1"/>
      <dgm:spPr/>
      <dgm:t>
        <a:bodyPr/>
        <a:lstStyle/>
        <a:p>
          <a:r>
            <a:rPr lang="en-US" sz="1800" dirty="0"/>
            <a:t>Event materials are published on the PEMPAL website</a:t>
          </a:r>
          <a:r>
            <a:rPr lang="ru-RU" sz="1800" dirty="0"/>
            <a:t>: </a:t>
          </a:r>
          <a:r>
            <a:rPr lang="en-US" sz="1800" dirty="0">
              <a:hlinkClick xmlns:r="http://schemas.openxmlformats.org/officeDocument/2006/relationships" r:id="rId1"/>
            </a:rPr>
            <a:t>www.pempal.org</a:t>
          </a:r>
          <a:r>
            <a:rPr lang="en-US" sz="1800" dirty="0"/>
            <a:t> </a:t>
          </a:r>
          <a:r>
            <a:rPr lang="ru-RU" sz="1800" dirty="0"/>
            <a:t> </a:t>
          </a:r>
          <a:endParaRPr lang="en-US" sz="1800" dirty="0"/>
        </a:p>
      </dgm:t>
    </dgm:pt>
    <dgm:pt modelId="{9113B66E-678E-4B9E-A0B9-138DE95D9507}" type="parTrans" cxnId="{156ADBB3-BEC6-4902-BF1C-9CCBEFE2F0A7}">
      <dgm:prSet/>
      <dgm:spPr/>
      <dgm:t>
        <a:bodyPr/>
        <a:lstStyle/>
        <a:p>
          <a:endParaRPr lang="en-US"/>
        </a:p>
      </dgm:t>
    </dgm:pt>
    <dgm:pt modelId="{164DC684-6C71-40DB-A87C-F25B34B4E26E}" type="sibTrans" cxnId="{156ADBB3-BEC6-4902-BF1C-9CCBEFE2F0A7}">
      <dgm:prSet/>
      <dgm:spPr/>
      <dgm:t>
        <a:bodyPr/>
        <a:lstStyle/>
        <a:p>
          <a:endParaRPr lang="en-US"/>
        </a:p>
      </dgm:t>
    </dgm:pt>
    <dgm:pt modelId="{7E3897CF-163B-4976-A853-7303572DF21A}">
      <dgm:prSet phldrT="[Text]" custT="1"/>
      <dgm:spPr/>
      <dgm:t>
        <a:bodyPr/>
        <a:lstStyle/>
        <a:p>
          <a:r>
            <a:rPr lang="en-US" sz="1800" dirty="0"/>
            <a:t>Participants learned about the progress in public accounting reforms in member countries  and other countries of the region</a:t>
          </a:r>
        </a:p>
      </dgm:t>
    </dgm:pt>
    <dgm:pt modelId="{9A7624C0-CDCD-4311-82CB-2578E95DA267}" type="parTrans" cxnId="{B75BF61D-0FED-46D2-A775-228F4F27028B}">
      <dgm:prSet/>
      <dgm:spPr/>
      <dgm:t>
        <a:bodyPr/>
        <a:lstStyle/>
        <a:p>
          <a:endParaRPr lang="en-US"/>
        </a:p>
      </dgm:t>
    </dgm:pt>
    <dgm:pt modelId="{99B663AC-BD64-4212-8A7F-43DC1DEF24F5}" type="sibTrans" cxnId="{B75BF61D-0FED-46D2-A775-228F4F27028B}">
      <dgm:prSet/>
      <dgm:spPr/>
      <dgm:t>
        <a:bodyPr/>
        <a:lstStyle/>
        <a:p>
          <a:endParaRPr lang="en-US"/>
        </a:p>
      </dgm:t>
    </dgm:pt>
    <dgm:pt modelId="{81BAF002-85A0-4E09-A0BA-160DCB5399A4}" type="pres">
      <dgm:prSet presAssocID="{FD8B917B-5377-4589-A0EB-2CC858A5978B}" presName="Name0" presStyleCnt="0">
        <dgm:presLayoutVars>
          <dgm:dir/>
          <dgm:animLvl val="lvl"/>
          <dgm:resizeHandles val="exact"/>
        </dgm:presLayoutVars>
      </dgm:prSet>
      <dgm:spPr/>
    </dgm:pt>
    <dgm:pt modelId="{FC412727-0701-4A89-A7F4-178A424CD82D}" type="pres">
      <dgm:prSet presAssocID="{CFE3F8F5-9CC4-4477-8B0C-A2043DD18C18}" presName="linNode" presStyleCnt="0"/>
      <dgm:spPr/>
    </dgm:pt>
    <dgm:pt modelId="{62056DBE-2B9E-450E-B206-18D00416536A}" type="pres">
      <dgm:prSet presAssocID="{CFE3F8F5-9CC4-4477-8B0C-A2043DD18C18}" presName="parentText" presStyleLbl="node1" presStyleIdx="0" presStyleCnt="3" custScaleX="74780">
        <dgm:presLayoutVars>
          <dgm:chMax val="1"/>
          <dgm:bulletEnabled val="1"/>
        </dgm:presLayoutVars>
      </dgm:prSet>
      <dgm:spPr/>
    </dgm:pt>
    <dgm:pt modelId="{F069A627-4E67-4967-8B92-C9087C4A6F83}" type="pres">
      <dgm:prSet presAssocID="{CFE3F8F5-9CC4-4477-8B0C-A2043DD18C18}" presName="descendantText" presStyleLbl="alignAccFollowNode1" presStyleIdx="0" presStyleCnt="3" custScaleX="135505" custScaleY="115035">
        <dgm:presLayoutVars>
          <dgm:bulletEnabled val="1"/>
        </dgm:presLayoutVars>
      </dgm:prSet>
      <dgm:spPr/>
    </dgm:pt>
    <dgm:pt modelId="{818E3029-396A-43D9-97E3-1C614C499969}" type="pres">
      <dgm:prSet presAssocID="{6F45EDD4-37E4-451B-B9C0-BD25BADA0128}" presName="sp" presStyleCnt="0"/>
      <dgm:spPr/>
    </dgm:pt>
    <dgm:pt modelId="{7E38D1BA-3357-48F1-BE5F-899AC8DFA457}" type="pres">
      <dgm:prSet presAssocID="{F7F93194-955C-4288-BC12-45756203ABA6}" presName="linNode" presStyleCnt="0"/>
      <dgm:spPr/>
    </dgm:pt>
    <dgm:pt modelId="{9D236FC3-00A8-452D-B6F1-150F21CFFA04}" type="pres">
      <dgm:prSet presAssocID="{F7F93194-955C-4288-BC12-45756203ABA6}" presName="parentText" presStyleLbl="node1" presStyleIdx="1" presStyleCnt="3" custScaleX="64692">
        <dgm:presLayoutVars>
          <dgm:chMax val="1"/>
          <dgm:bulletEnabled val="1"/>
        </dgm:presLayoutVars>
      </dgm:prSet>
      <dgm:spPr/>
    </dgm:pt>
    <dgm:pt modelId="{BD70E6F7-64AA-410D-B404-CF9D915BC730}" type="pres">
      <dgm:prSet presAssocID="{F7F93194-955C-4288-BC12-45756203ABA6}" presName="descendantText" presStyleLbl="alignAccFollowNode1" presStyleIdx="1" presStyleCnt="3" custScaleX="120603" custScaleY="123376">
        <dgm:presLayoutVars>
          <dgm:bulletEnabled val="1"/>
        </dgm:presLayoutVars>
      </dgm:prSet>
      <dgm:spPr/>
    </dgm:pt>
    <dgm:pt modelId="{BF28220A-BF14-45EF-9335-F93589E00974}" type="pres">
      <dgm:prSet presAssocID="{C761FA9F-6DC6-4C19-8BD6-F9420C6C300B}" presName="sp" presStyleCnt="0"/>
      <dgm:spPr/>
    </dgm:pt>
    <dgm:pt modelId="{5F8B406F-07C0-48C2-B558-5E2742D1785B}" type="pres">
      <dgm:prSet presAssocID="{DAC7CADB-F642-413A-B67E-1C936CB1E76D}" presName="linNode" presStyleCnt="0"/>
      <dgm:spPr/>
    </dgm:pt>
    <dgm:pt modelId="{E997E8B8-72D3-4138-9CDF-AD0FDB01E83D}" type="pres">
      <dgm:prSet presAssocID="{DAC7CADB-F642-413A-B67E-1C936CB1E76D}" presName="parentText" presStyleLbl="node1" presStyleIdx="2" presStyleCnt="3" custScaleX="66446">
        <dgm:presLayoutVars>
          <dgm:chMax val="1"/>
          <dgm:bulletEnabled val="1"/>
        </dgm:presLayoutVars>
      </dgm:prSet>
      <dgm:spPr/>
    </dgm:pt>
    <dgm:pt modelId="{4585A051-3FC3-4C70-93D9-D5FC8AEE33DD}" type="pres">
      <dgm:prSet presAssocID="{DAC7CADB-F642-413A-B67E-1C936CB1E76D}" presName="descendantText" presStyleLbl="alignAccFollowNode1" presStyleIdx="2" presStyleCnt="3" custScaleX="125198" custScaleY="122864">
        <dgm:presLayoutVars>
          <dgm:bulletEnabled val="1"/>
        </dgm:presLayoutVars>
      </dgm:prSet>
      <dgm:spPr/>
    </dgm:pt>
  </dgm:ptLst>
  <dgm:cxnLst>
    <dgm:cxn modelId="{A9264E12-53FB-473C-A9C4-13D0473F5F74}" type="presOf" srcId="{CFE3F8F5-9CC4-4477-8B0C-A2043DD18C18}" destId="{62056DBE-2B9E-450E-B206-18D00416536A}" srcOrd="0" destOrd="0" presId="urn:microsoft.com/office/officeart/2005/8/layout/vList5"/>
    <dgm:cxn modelId="{5C5ED717-04DE-4B42-92BE-80F927063DB5}" type="presOf" srcId="{8C649D7D-C0AA-4540-B902-0F7F53E73853}" destId="{4585A051-3FC3-4C70-93D9-D5FC8AEE33DD}" srcOrd="0" destOrd="1" presId="urn:microsoft.com/office/officeart/2005/8/layout/vList5"/>
    <dgm:cxn modelId="{B75BF61D-0FED-46D2-A775-228F4F27028B}" srcId="{F7F93194-955C-4288-BC12-45756203ABA6}" destId="{7E3897CF-163B-4976-A853-7303572DF21A}" srcOrd="1" destOrd="0" parTransId="{9A7624C0-CDCD-4311-82CB-2578E95DA267}" sibTransId="{99B663AC-BD64-4212-8A7F-43DC1DEF24F5}"/>
    <dgm:cxn modelId="{DB5F3622-853B-49D9-A86D-A50F31A23D09}" srcId="{F7F93194-955C-4288-BC12-45756203ABA6}" destId="{D5DFC18A-E00F-4E7A-9A65-49C39E9D28D7}" srcOrd="0" destOrd="0" parTransId="{9B7AA94D-8466-44CB-850A-E67080945BED}" sibTransId="{74BC67AC-14DD-43D5-93DC-382B629B4E1C}"/>
    <dgm:cxn modelId="{7003552E-67AE-460E-94E0-BB222C2FFD8F}" srcId="{CFE3F8F5-9CC4-4477-8B0C-A2043DD18C18}" destId="{77C5AF31-6DFB-4743-B805-635D45D5AA03}" srcOrd="1" destOrd="0" parTransId="{4E04E7E9-EAAB-4084-A7A0-F322F38E9E64}" sibTransId="{18EA652E-8159-4D95-9EF0-FA16538E2ADE}"/>
    <dgm:cxn modelId="{2E6E543E-8F34-43BB-AB9D-69FF8D199480}" type="presOf" srcId="{DAC7CADB-F642-413A-B67E-1C936CB1E76D}" destId="{E997E8B8-72D3-4138-9CDF-AD0FDB01E83D}" srcOrd="0" destOrd="0" presId="urn:microsoft.com/office/officeart/2005/8/layout/vList5"/>
    <dgm:cxn modelId="{02D8CC3F-59F0-49B3-A783-F0B0EC275642}" srcId="{FD8B917B-5377-4589-A0EB-2CC858A5978B}" destId="{F7F93194-955C-4288-BC12-45756203ABA6}" srcOrd="1" destOrd="0" parTransId="{CCC762D7-AFE9-4D5B-ABB4-1E4D2D60D742}" sibTransId="{C761FA9F-6DC6-4C19-8BD6-F9420C6C300B}"/>
    <dgm:cxn modelId="{E787855D-B306-4F82-9583-8C3CCD32D34B}" type="presOf" srcId="{0E4A6641-D0A0-44AA-87F5-5DFD67EE4899}" destId="{4585A051-3FC3-4C70-93D9-D5FC8AEE33DD}" srcOrd="0" destOrd="0" presId="urn:microsoft.com/office/officeart/2005/8/layout/vList5"/>
    <dgm:cxn modelId="{77CA9C62-7381-480F-8E08-07A1805B4C15}" type="presOf" srcId="{FD8B917B-5377-4589-A0EB-2CC858A5978B}" destId="{81BAF002-85A0-4E09-A0BA-160DCB5399A4}" srcOrd="0" destOrd="0" presId="urn:microsoft.com/office/officeart/2005/8/layout/vList5"/>
    <dgm:cxn modelId="{0303CD68-F6E0-48FB-98A8-775518F78EDF}" type="presOf" srcId="{D5DFC18A-E00F-4E7A-9A65-49C39E9D28D7}" destId="{BD70E6F7-64AA-410D-B404-CF9D915BC730}" srcOrd="0" destOrd="0" presId="urn:microsoft.com/office/officeart/2005/8/layout/vList5"/>
    <dgm:cxn modelId="{56DEC490-6140-4CFA-AC20-AE3135BD8983}" srcId="{DAC7CADB-F642-413A-B67E-1C936CB1E76D}" destId="{0E4A6641-D0A0-44AA-87F5-5DFD67EE4899}" srcOrd="0" destOrd="0" parTransId="{E9DA3D42-7E0E-425C-96DD-6194366ACA08}" sibTransId="{3CDE94EC-1393-497F-8347-86058FE07D8B}"/>
    <dgm:cxn modelId="{B8D029AB-1F37-4255-AD8F-4C5EEB630C02}" type="presOf" srcId="{77C5AF31-6DFB-4743-B805-635D45D5AA03}" destId="{F069A627-4E67-4967-8B92-C9087C4A6F83}" srcOrd="0" destOrd="1" presId="urn:microsoft.com/office/officeart/2005/8/layout/vList5"/>
    <dgm:cxn modelId="{156ADBB3-BEC6-4902-BF1C-9CCBEFE2F0A7}" srcId="{DAC7CADB-F642-413A-B67E-1C936CB1E76D}" destId="{8C649D7D-C0AA-4540-B902-0F7F53E73853}" srcOrd="1" destOrd="0" parTransId="{9113B66E-678E-4B9E-A0B9-138DE95D9507}" sibTransId="{164DC684-6C71-40DB-A87C-F25B34B4E26E}"/>
    <dgm:cxn modelId="{BEA091D4-AACE-4594-AA95-9613F402C454}" srcId="{FD8B917B-5377-4589-A0EB-2CC858A5978B}" destId="{CFE3F8F5-9CC4-4477-8B0C-A2043DD18C18}" srcOrd="0" destOrd="0" parTransId="{826CBB5D-FFCC-4C68-B3AF-83B1B0E0ADE0}" sibTransId="{6F45EDD4-37E4-451B-B9C0-BD25BADA0128}"/>
    <dgm:cxn modelId="{41D094D5-0755-4692-B5C5-777C5C9986DB}" srcId="{FD8B917B-5377-4589-A0EB-2CC858A5978B}" destId="{DAC7CADB-F642-413A-B67E-1C936CB1E76D}" srcOrd="2" destOrd="0" parTransId="{E2560765-CA95-45B0-B772-D4B7277094F7}" sibTransId="{2B1DA9FF-4263-45E8-A4EC-0A18F1EC6DEF}"/>
    <dgm:cxn modelId="{BBDEA4E5-7410-4D3E-B88B-8D7CB3C0D50D}" type="presOf" srcId="{F7F93194-955C-4288-BC12-45756203ABA6}" destId="{9D236FC3-00A8-452D-B6F1-150F21CFFA04}" srcOrd="0" destOrd="0" presId="urn:microsoft.com/office/officeart/2005/8/layout/vList5"/>
    <dgm:cxn modelId="{9E308AEB-94D8-4B89-98E3-A0D865C85537}" type="presOf" srcId="{7E3897CF-163B-4976-A853-7303572DF21A}" destId="{BD70E6F7-64AA-410D-B404-CF9D915BC730}" srcOrd="0" destOrd="1" presId="urn:microsoft.com/office/officeart/2005/8/layout/vList5"/>
    <dgm:cxn modelId="{EA4E1DEE-E497-44BD-927B-76928A3A3660}" type="presOf" srcId="{9DBFA86B-F403-45A1-8555-A75FC7657C3F}" destId="{F069A627-4E67-4967-8B92-C9087C4A6F83}" srcOrd="0" destOrd="0" presId="urn:microsoft.com/office/officeart/2005/8/layout/vList5"/>
    <dgm:cxn modelId="{9F3C0DF8-6991-4E2D-AFDD-D68900F7C0B5}" srcId="{CFE3F8F5-9CC4-4477-8B0C-A2043DD18C18}" destId="{9DBFA86B-F403-45A1-8555-A75FC7657C3F}" srcOrd="0" destOrd="0" parTransId="{B7808C8C-7545-4604-990B-047B4E149153}" sibTransId="{BEF85F4E-D847-4B29-AE1F-2BBC5D727FD8}"/>
    <dgm:cxn modelId="{8261BA4D-0EB6-4255-BED4-2670595BF308}" type="presParOf" srcId="{81BAF002-85A0-4E09-A0BA-160DCB5399A4}" destId="{FC412727-0701-4A89-A7F4-178A424CD82D}" srcOrd="0" destOrd="0" presId="urn:microsoft.com/office/officeart/2005/8/layout/vList5"/>
    <dgm:cxn modelId="{B8585E14-319A-436D-9DE9-35E7551B25C8}" type="presParOf" srcId="{FC412727-0701-4A89-A7F4-178A424CD82D}" destId="{62056DBE-2B9E-450E-B206-18D00416536A}" srcOrd="0" destOrd="0" presId="urn:microsoft.com/office/officeart/2005/8/layout/vList5"/>
    <dgm:cxn modelId="{50DAB6B7-CBD9-4E3E-9740-C931FE3CBC9A}" type="presParOf" srcId="{FC412727-0701-4A89-A7F4-178A424CD82D}" destId="{F069A627-4E67-4967-8B92-C9087C4A6F83}" srcOrd="1" destOrd="0" presId="urn:microsoft.com/office/officeart/2005/8/layout/vList5"/>
    <dgm:cxn modelId="{7F2147ED-0963-4825-8687-232A9FD0CC65}" type="presParOf" srcId="{81BAF002-85A0-4E09-A0BA-160DCB5399A4}" destId="{818E3029-396A-43D9-97E3-1C614C499969}" srcOrd="1" destOrd="0" presId="urn:microsoft.com/office/officeart/2005/8/layout/vList5"/>
    <dgm:cxn modelId="{DF7A00B2-3F87-422A-87E2-05D631D60739}" type="presParOf" srcId="{81BAF002-85A0-4E09-A0BA-160DCB5399A4}" destId="{7E38D1BA-3357-48F1-BE5F-899AC8DFA457}" srcOrd="2" destOrd="0" presId="urn:microsoft.com/office/officeart/2005/8/layout/vList5"/>
    <dgm:cxn modelId="{60A9994B-23D6-4BD0-9D5E-8A647CAAF8B9}" type="presParOf" srcId="{7E38D1BA-3357-48F1-BE5F-899AC8DFA457}" destId="{9D236FC3-00A8-452D-B6F1-150F21CFFA04}" srcOrd="0" destOrd="0" presId="urn:microsoft.com/office/officeart/2005/8/layout/vList5"/>
    <dgm:cxn modelId="{F9593772-5746-40AE-8F7F-4DDFABF1FBF9}" type="presParOf" srcId="{7E38D1BA-3357-48F1-BE5F-899AC8DFA457}" destId="{BD70E6F7-64AA-410D-B404-CF9D915BC730}" srcOrd="1" destOrd="0" presId="urn:microsoft.com/office/officeart/2005/8/layout/vList5"/>
    <dgm:cxn modelId="{91431CD2-4264-4D3F-A6BE-78F7B976BE24}" type="presParOf" srcId="{81BAF002-85A0-4E09-A0BA-160DCB5399A4}" destId="{BF28220A-BF14-45EF-9335-F93589E00974}" srcOrd="3" destOrd="0" presId="urn:microsoft.com/office/officeart/2005/8/layout/vList5"/>
    <dgm:cxn modelId="{C706E50B-BFE9-49F8-887C-A5F50D0EB693}" type="presParOf" srcId="{81BAF002-85A0-4E09-A0BA-160DCB5399A4}" destId="{5F8B406F-07C0-48C2-B558-5E2742D1785B}" srcOrd="4" destOrd="0" presId="urn:microsoft.com/office/officeart/2005/8/layout/vList5"/>
    <dgm:cxn modelId="{BE4BA543-1CF3-42E2-9308-D845D6005AF5}" type="presParOf" srcId="{5F8B406F-07C0-48C2-B558-5E2742D1785B}" destId="{E997E8B8-72D3-4138-9CDF-AD0FDB01E83D}" srcOrd="0" destOrd="0" presId="urn:microsoft.com/office/officeart/2005/8/layout/vList5"/>
    <dgm:cxn modelId="{E0BA62BA-9266-4406-A79D-4BA9E37E501E}" type="presParOf" srcId="{5F8B406F-07C0-48C2-B558-5E2742D1785B}" destId="{4585A051-3FC3-4C70-93D9-D5FC8AEE33D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67F4A1-7D81-4749-9BCD-6344E248E1C3}">
      <dsp:nvSpPr>
        <dsp:cNvPr id="0" name=""/>
        <dsp:cNvSpPr/>
      </dsp:nvSpPr>
      <dsp:spPr>
        <a:xfrm rot="5400000">
          <a:off x="-205064" y="209080"/>
          <a:ext cx="1367096" cy="95696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y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Function</a:t>
          </a:r>
        </a:p>
      </dsp:txBody>
      <dsp:txXfrm rot="-5400000">
        <a:off x="1" y="482500"/>
        <a:ext cx="956967" cy="410129"/>
      </dsp:txXfrm>
    </dsp:sp>
    <dsp:sp modelId="{0D1AD79B-C67C-495B-98B2-886ADCEF7513}">
      <dsp:nvSpPr>
        <dsp:cNvPr id="0" name=""/>
        <dsp:cNvSpPr/>
      </dsp:nvSpPr>
      <dsp:spPr>
        <a:xfrm rot="5400000">
          <a:off x="4174403" y="-3213419"/>
          <a:ext cx="889080" cy="732395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 dirty="0"/>
            <a:t>Evolution of treasury role and functions</a:t>
          </a:r>
        </a:p>
      </dsp:txBody>
      <dsp:txXfrm rot="-5400000">
        <a:off x="956968" y="47417"/>
        <a:ext cx="7280551" cy="802278"/>
      </dsp:txXfrm>
    </dsp:sp>
    <dsp:sp modelId="{6494DFB4-2A22-4D68-92AC-876C31F8DDCF}">
      <dsp:nvSpPr>
        <dsp:cNvPr id="0" name=""/>
        <dsp:cNvSpPr/>
      </dsp:nvSpPr>
      <dsp:spPr>
        <a:xfrm rot="5400000">
          <a:off x="-205064" y="1430890"/>
          <a:ext cx="1367096" cy="95696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IT</a:t>
          </a:r>
        </a:p>
      </dsp:txBody>
      <dsp:txXfrm rot="-5400000">
        <a:off x="1" y="1704310"/>
        <a:ext cx="956967" cy="410129"/>
      </dsp:txXfrm>
    </dsp:sp>
    <dsp:sp modelId="{F2ECB573-55E0-4987-9A32-E394E5AA07AA}">
      <dsp:nvSpPr>
        <dsp:cNvPr id="0" name=""/>
        <dsp:cNvSpPr/>
      </dsp:nvSpPr>
      <dsp:spPr>
        <a:xfrm rot="5400000">
          <a:off x="4174637" y="-1991843"/>
          <a:ext cx="888612" cy="732395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en-US" sz="3200" kern="1200" dirty="0">
              <a:latin typeface="Calibri" pitchFamily="34" charset="0"/>
              <a:cs typeface="Times New Roman" pitchFamily="18" charset="0"/>
            </a:rPr>
            <a:t>Use of information technologies in treasury operations</a:t>
          </a:r>
          <a:endParaRPr lang="en-US" sz="3200" kern="1200" dirty="0"/>
        </a:p>
      </dsp:txBody>
      <dsp:txXfrm rot="-5400000">
        <a:off x="956967" y="1269205"/>
        <a:ext cx="7280574" cy="801856"/>
      </dsp:txXfrm>
    </dsp:sp>
    <dsp:sp modelId="{0EB62167-D0C8-4CFB-B44D-EECB3E96FFA0}">
      <dsp:nvSpPr>
        <dsp:cNvPr id="0" name=""/>
        <dsp:cNvSpPr/>
      </dsp:nvSpPr>
      <dsp:spPr>
        <a:xfrm rot="5400000">
          <a:off x="-153924" y="2652701"/>
          <a:ext cx="1367096" cy="95696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Cash</a:t>
          </a:r>
        </a:p>
      </dsp:txBody>
      <dsp:txXfrm rot="-5400000">
        <a:off x="51141" y="2926121"/>
        <a:ext cx="956967" cy="410129"/>
      </dsp:txXfrm>
    </dsp:sp>
    <dsp:sp modelId="{D3BA68EF-E433-4B7B-A91A-C380F6BBD70E}">
      <dsp:nvSpPr>
        <dsp:cNvPr id="0" name=""/>
        <dsp:cNvSpPr/>
      </dsp:nvSpPr>
      <dsp:spPr>
        <a:xfrm rot="5400000">
          <a:off x="4174637" y="-841406"/>
          <a:ext cx="888612" cy="732395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3200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en-US" sz="3200" kern="1200" dirty="0">
              <a:latin typeface="Calibri" pitchFamily="34" charset="0"/>
              <a:cs typeface="Times New Roman" pitchFamily="18" charset="0"/>
            </a:rPr>
            <a:t>Cash management</a:t>
          </a:r>
          <a:endParaRPr lang="en-US" sz="3200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altLang="en-US" sz="3200" kern="1200" dirty="0">
            <a:latin typeface="Calibri" pitchFamily="34" charset="0"/>
            <a:cs typeface="Times New Roman" pitchFamily="18" charset="0"/>
          </a:endParaRPr>
        </a:p>
      </dsp:txBody>
      <dsp:txXfrm rot="-5400000">
        <a:off x="956967" y="2419642"/>
        <a:ext cx="7280574" cy="801856"/>
      </dsp:txXfrm>
    </dsp:sp>
    <dsp:sp modelId="{C295F131-C83E-45E8-8CF0-CBE051E9B18B}">
      <dsp:nvSpPr>
        <dsp:cNvPr id="0" name=""/>
        <dsp:cNvSpPr/>
      </dsp:nvSpPr>
      <dsp:spPr>
        <a:xfrm rot="5400000">
          <a:off x="-205064" y="3874511"/>
          <a:ext cx="1367096" cy="95696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A/R</a:t>
          </a:r>
        </a:p>
      </dsp:txBody>
      <dsp:txXfrm rot="-5400000">
        <a:off x="1" y="4147931"/>
        <a:ext cx="956967" cy="410129"/>
      </dsp:txXfrm>
    </dsp:sp>
    <dsp:sp modelId="{430734FC-AC1F-4007-BF49-F1BE428C4A6F}">
      <dsp:nvSpPr>
        <dsp:cNvPr id="0" name=""/>
        <dsp:cNvSpPr/>
      </dsp:nvSpPr>
      <dsp:spPr>
        <a:xfrm rot="5400000">
          <a:off x="4174637" y="451777"/>
          <a:ext cx="888612" cy="732395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en-US" sz="3200" kern="1200" dirty="0">
              <a:latin typeface="Calibri" pitchFamily="34" charset="0"/>
              <a:cs typeface="Times New Roman" pitchFamily="18" charset="0"/>
            </a:rPr>
            <a:t>Accounting and reporting in the public sector</a:t>
          </a:r>
          <a:endParaRPr lang="en-US" sz="3200" kern="1200" dirty="0"/>
        </a:p>
      </dsp:txBody>
      <dsp:txXfrm rot="-5400000">
        <a:off x="956967" y="3712825"/>
        <a:ext cx="7280574" cy="80185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69A627-4E67-4967-8B92-C9087C4A6F83}">
      <dsp:nvSpPr>
        <dsp:cNvPr id="0" name=""/>
        <dsp:cNvSpPr/>
      </dsp:nvSpPr>
      <dsp:spPr>
        <a:xfrm rot="5400000">
          <a:off x="4393996" y="-2374484"/>
          <a:ext cx="1454441" cy="631885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Information sharing between group members on recent developments related to changes of treasury role and functions</a:t>
          </a: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Discussion of preparations for a plenary session in Tirana</a:t>
          </a:r>
        </a:p>
      </dsp:txBody>
      <dsp:txXfrm rot="-5400000">
        <a:off x="1961787" y="128725"/>
        <a:ext cx="6247859" cy="1312441"/>
      </dsp:txXfrm>
    </dsp:sp>
    <dsp:sp modelId="{62056DBE-2B9E-450E-B206-18D00416536A}">
      <dsp:nvSpPr>
        <dsp:cNvPr id="0" name=""/>
        <dsp:cNvSpPr/>
      </dsp:nvSpPr>
      <dsp:spPr>
        <a:xfrm>
          <a:off x="273" y="1813"/>
          <a:ext cx="1961513" cy="156626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Event Objectives</a:t>
          </a:r>
        </a:p>
      </dsp:txBody>
      <dsp:txXfrm>
        <a:off x="76732" y="78272"/>
        <a:ext cx="1808595" cy="1413345"/>
      </dsp:txXfrm>
    </dsp:sp>
    <dsp:sp modelId="{BD70E6F7-64AA-410D-B404-CF9D915BC730}">
      <dsp:nvSpPr>
        <dsp:cNvPr id="0" name=""/>
        <dsp:cNvSpPr/>
      </dsp:nvSpPr>
      <dsp:spPr>
        <a:xfrm rot="5400000">
          <a:off x="4252027" y="-571488"/>
          <a:ext cx="1695259" cy="636049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Participants learned about the recent experience of Moldova in treasury reorganization and discussed the lessons learnt.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Concept of the plenary session in Tirana approved</a:t>
          </a:r>
        </a:p>
      </dsp:txBody>
      <dsp:txXfrm rot="-5400000">
        <a:off x="1919410" y="1843885"/>
        <a:ext cx="6277738" cy="1529747"/>
      </dsp:txXfrm>
    </dsp:sp>
    <dsp:sp modelId="{9D236FC3-00A8-452D-B6F1-150F21CFFA04}">
      <dsp:nvSpPr>
        <dsp:cNvPr id="0" name=""/>
        <dsp:cNvSpPr/>
      </dsp:nvSpPr>
      <dsp:spPr>
        <a:xfrm>
          <a:off x="273" y="1662684"/>
          <a:ext cx="1919136" cy="189214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Key Outcomes</a:t>
          </a:r>
        </a:p>
      </dsp:txBody>
      <dsp:txXfrm>
        <a:off x="92640" y="1755051"/>
        <a:ext cx="1734402" cy="1707414"/>
      </dsp:txXfrm>
    </dsp:sp>
    <dsp:sp modelId="{4585A051-3FC3-4C70-93D9-D5FC8AEE33DD}">
      <dsp:nvSpPr>
        <dsp:cNvPr id="0" name=""/>
        <dsp:cNvSpPr/>
      </dsp:nvSpPr>
      <dsp:spPr>
        <a:xfrm rot="5400000">
          <a:off x="4444667" y="1191941"/>
          <a:ext cx="1294184" cy="637604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Members of TCOP TG on Accounting Standards </a:t>
          </a:r>
          <a:r>
            <a:rPr lang="ru-RU" sz="1800" kern="1200" dirty="0"/>
            <a:t>– </a:t>
          </a:r>
          <a:r>
            <a:rPr lang="en-US" sz="1800" kern="1200" dirty="0"/>
            <a:t>1</a:t>
          </a:r>
          <a:r>
            <a:rPr lang="ru-RU" sz="1800" kern="1200" dirty="0"/>
            <a:t>5 </a:t>
          </a:r>
          <a:r>
            <a:rPr lang="en-US" sz="1800" kern="1200" dirty="0"/>
            <a:t>participants from </a:t>
          </a:r>
          <a:r>
            <a:rPr lang="ru-RU" sz="1800" kern="1200" dirty="0"/>
            <a:t>7 </a:t>
          </a:r>
          <a:r>
            <a:rPr lang="en-US" sz="1800" kern="1200" dirty="0"/>
            <a:t>countries</a:t>
          </a:r>
          <a:r>
            <a:rPr lang="ru-RU" sz="1800" kern="1200" dirty="0"/>
            <a:t> 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Presentation is published on the PEMPAL website</a:t>
          </a:r>
          <a:r>
            <a:rPr lang="ru-RU" sz="1800" kern="1200" dirty="0"/>
            <a:t>: </a:t>
          </a:r>
          <a:r>
            <a:rPr lang="en-US" sz="1800" kern="1200" dirty="0">
              <a:hlinkClick xmlns:r="http://schemas.openxmlformats.org/officeDocument/2006/relationships" r:id="rId1"/>
            </a:rPr>
            <a:t>www.pempal.org</a:t>
          </a:r>
          <a:r>
            <a:rPr lang="en-US" sz="1800" kern="1200" dirty="0"/>
            <a:t> </a:t>
          </a:r>
          <a:r>
            <a:rPr lang="ru-RU" sz="1800" kern="1200" dirty="0"/>
            <a:t> </a:t>
          </a:r>
          <a:endParaRPr lang="en-US" sz="1800" kern="1200" dirty="0"/>
        </a:p>
      </dsp:txBody>
      <dsp:txXfrm rot="-5400000">
        <a:off x="1903740" y="3796046"/>
        <a:ext cx="6312863" cy="1167830"/>
      </dsp:txXfrm>
    </dsp:sp>
    <dsp:sp modelId="{E997E8B8-72D3-4138-9CDF-AD0FDB01E83D}">
      <dsp:nvSpPr>
        <dsp:cNvPr id="0" name=""/>
        <dsp:cNvSpPr/>
      </dsp:nvSpPr>
      <dsp:spPr>
        <a:xfrm>
          <a:off x="273" y="3649440"/>
          <a:ext cx="1903465" cy="146104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Participants</a:t>
          </a:r>
        </a:p>
      </dsp:txBody>
      <dsp:txXfrm>
        <a:off x="71595" y="3720762"/>
        <a:ext cx="1760821" cy="1318397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8645E5-9DF5-412B-9136-B5A133F442BD}">
      <dsp:nvSpPr>
        <dsp:cNvPr id="0" name=""/>
        <dsp:cNvSpPr/>
      </dsp:nvSpPr>
      <dsp:spPr>
        <a:xfrm>
          <a:off x="0" y="5275"/>
          <a:ext cx="8208912" cy="10919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Integration of budget classification and chart of accounts, success stories from TCOP countries, 2014</a:t>
          </a:r>
          <a:endParaRPr lang="ru-RU" sz="2400" b="1" kern="1200" dirty="0">
            <a:solidFill>
              <a:srgbClr val="FFFF00"/>
            </a:solidFill>
            <a:latin typeface="Calibri" pitchFamily="34" charset="0"/>
            <a:cs typeface="Times New Roman" pitchFamily="18" charset="0"/>
          </a:endParaRPr>
        </a:p>
      </dsp:txBody>
      <dsp:txXfrm>
        <a:off x="0" y="5275"/>
        <a:ext cx="8208912" cy="1091938"/>
      </dsp:txXfrm>
    </dsp:sp>
    <dsp:sp modelId="{1B13CDD8-781C-464C-9128-864A119CEE55}">
      <dsp:nvSpPr>
        <dsp:cNvPr id="0" name=""/>
        <dsp:cNvSpPr/>
      </dsp:nvSpPr>
      <dsp:spPr>
        <a:xfrm>
          <a:off x="0" y="1151810"/>
          <a:ext cx="8208912" cy="10919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1"/>
              </a:solidFill>
              <a:latin typeface="Calibri" pitchFamily="34" charset="0"/>
              <a:cs typeface="Times New Roman" pitchFamily="18" charset="0"/>
            </a:rPr>
            <a:t>Final report on activities of the TCOP Asset Management thematic group, 2015</a:t>
          </a:r>
          <a:r>
            <a:rPr lang="ru-RU" sz="2400" b="1" kern="1200" dirty="0">
              <a:solidFill>
                <a:schemeClr val="tx1"/>
              </a:solidFill>
              <a:latin typeface="Calibri" pitchFamily="34" charset="0"/>
              <a:cs typeface="Times New Roman" pitchFamily="18" charset="0"/>
            </a:rPr>
            <a:t>.</a:t>
          </a:r>
          <a:endParaRPr lang="en-US" sz="2400" kern="1200" dirty="0"/>
        </a:p>
      </dsp:txBody>
      <dsp:txXfrm>
        <a:off x="0" y="1151810"/>
        <a:ext cx="8208912" cy="1091938"/>
      </dsp:txXfrm>
    </dsp:sp>
    <dsp:sp modelId="{8A23DCFF-68EF-45BC-8B81-D438CBF64975}">
      <dsp:nvSpPr>
        <dsp:cNvPr id="0" name=""/>
        <dsp:cNvSpPr/>
      </dsp:nvSpPr>
      <dsp:spPr>
        <a:xfrm>
          <a:off x="0" y="2298346"/>
          <a:ext cx="8208912" cy="10919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b="1" kern="1200" dirty="0">
            <a:solidFill>
              <a:schemeClr val="bg1"/>
            </a:solidFill>
            <a:latin typeface="Calibri" pitchFamily="34" charset="0"/>
            <a:cs typeface="Times New Roman" pitchFamily="18" charset="0"/>
          </a:endParaRP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bg1"/>
              </a:solidFill>
              <a:latin typeface="Calibri" pitchFamily="34" charset="0"/>
              <a:cs typeface="Times New Roman" pitchFamily="18" charset="0"/>
            </a:rPr>
            <a:t>Practical guidelines on consolidation of financial reports, 2016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bg1"/>
              </a:solidFill>
              <a:latin typeface="Calibri" pitchFamily="34" charset="0"/>
              <a:cs typeface="Times New Roman" pitchFamily="18" charset="0"/>
            </a:rPr>
            <a:t> </a:t>
          </a:r>
          <a:endParaRPr lang="ru-RU" sz="2400" b="1" kern="1200" dirty="0">
            <a:solidFill>
              <a:schemeClr val="bg1"/>
            </a:solidFill>
            <a:latin typeface="Calibri" pitchFamily="34" charset="0"/>
            <a:cs typeface="Times New Roman" pitchFamily="18" charset="0"/>
          </a:endParaRPr>
        </a:p>
      </dsp:txBody>
      <dsp:txXfrm>
        <a:off x="0" y="2298346"/>
        <a:ext cx="8208912" cy="1091938"/>
      </dsp:txXfrm>
    </dsp:sp>
    <dsp:sp modelId="{285FC82F-A689-4270-9D0E-0EB83122CA24}">
      <dsp:nvSpPr>
        <dsp:cNvPr id="0" name=""/>
        <dsp:cNvSpPr/>
      </dsp:nvSpPr>
      <dsp:spPr>
        <a:xfrm>
          <a:off x="0" y="3444882"/>
          <a:ext cx="8208912" cy="10919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1"/>
              </a:solidFill>
              <a:latin typeface="Calibri" pitchFamily="34" charset="0"/>
              <a:cs typeface="Times New Roman" pitchFamily="18" charset="0"/>
            </a:rPr>
            <a:t>Report on the results of the survey on Treasury Single Account Operation Practices in PEMPAL member countries</a:t>
          </a:r>
          <a:r>
            <a:rPr lang="ru-RU" sz="2400" b="1" kern="1200" dirty="0">
              <a:solidFill>
                <a:schemeClr val="tx1"/>
              </a:solidFill>
              <a:latin typeface="Calibri" pitchFamily="34" charset="0"/>
              <a:cs typeface="Times New Roman" pitchFamily="18" charset="0"/>
            </a:rPr>
            <a:t>, 2016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0" y="3444882"/>
        <a:ext cx="8208912" cy="1091938"/>
      </dsp:txXfrm>
    </dsp:sp>
    <dsp:sp modelId="{9F5BC38E-AA2C-42D9-A1F1-B448E5C10EDF}">
      <dsp:nvSpPr>
        <dsp:cNvPr id="0" name=""/>
        <dsp:cNvSpPr/>
      </dsp:nvSpPr>
      <dsp:spPr>
        <a:xfrm>
          <a:off x="709789" y="4595820"/>
          <a:ext cx="6619233" cy="10919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bg1"/>
              </a:solidFill>
              <a:latin typeface="Calibri" pitchFamily="34" charset="0"/>
              <a:cs typeface="Times New Roman" pitchFamily="18" charset="0"/>
            </a:rPr>
            <a:t>Note on Service Agreements with Central Banks, 2017</a:t>
          </a:r>
          <a:endParaRPr lang="ru-RU" sz="2400" b="1" kern="1200" dirty="0">
            <a:solidFill>
              <a:schemeClr val="bg1"/>
            </a:solidFill>
            <a:latin typeface="Calibri" pitchFamily="34" charset="0"/>
            <a:cs typeface="Times New Roman" pitchFamily="18" charset="0"/>
          </a:endParaRPr>
        </a:p>
      </dsp:txBody>
      <dsp:txXfrm>
        <a:off x="709789" y="4595820"/>
        <a:ext cx="6619233" cy="109193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983449-E04B-496F-BA7D-ED80AAAEE3A0}">
      <dsp:nvSpPr>
        <dsp:cNvPr id="0" name=""/>
        <dsp:cNvSpPr/>
      </dsp:nvSpPr>
      <dsp:spPr>
        <a:xfrm rot="5400000">
          <a:off x="5023252" y="-2060596"/>
          <a:ext cx="1145750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0" lang="ru-RU" sz="2000" b="1" i="0" u="sng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rPr>
            <a:t>1</a:t>
          </a:r>
          <a:r>
            <a:rPr kumimoji="0" lang="en-US" sz="2000" b="1" i="0" u="sng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rPr>
            <a:t> </a:t>
          </a:r>
          <a:r>
            <a:rPr kumimoji="0" lang="en-US" sz="20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rPr>
            <a:t> TCOP Plenary meeting with participation of 44 persons </a:t>
          </a:r>
          <a:r>
            <a:rPr kumimoji="0" lang="ru-RU" sz="2000" b="1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rPr>
            <a:t>(</a:t>
          </a:r>
          <a:r>
            <a:rPr kumimoji="0" lang="en-US" sz="2000" b="1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rPr>
            <a:t>Tirana</a:t>
          </a:r>
          <a:r>
            <a:rPr kumimoji="0" lang="ru-RU" sz="2000" b="1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rPr>
            <a:t> 2018)</a:t>
          </a:r>
          <a:endParaRPr lang="en-US" sz="2000" kern="1200" dirty="0"/>
        </a:p>
      </dsp:txBody>
      <dsp:txXfrm rot="-5400000">
        <a:off x="2962656" y="55931"/>
        <a:ext cx="5211013" cy="1033888"/>
      </dsp:txXfrm>
    </dsp:sp>
    <dsp:sp modelId="{C314A7ED-A91B-4096-B6ED-5D171C4158DD}">
      <dsp:nvSpPr>
        <dsp:cNvPr id="0" name=""/>
        <dsp:cNvSpPr/>
      </dsp:nvSpPr>
      <dsp:spPr>
        <a:xfrm>
          <a:off x="0" y="60348"/>
          <a:ext cx="2962656" cy="102522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</a:rPr>
            <a:t>TCOP Plenary meetings</a:t>
          </a:r>
        </a:p>
      </dsp:txBody>
      <dsp:txXfrm>
        <a:off x="50047" y="110395"/>
        <a:ext cx="2862562" cy="925128"/>
      </dsp:txXfrm>
    </dsp:sp>
    <dsp:sp modelId="{39E8FF0F-EA50-4B9D-AE55-13F14B96B741}">
      <dsp:nvSpPr>
        <dsp:cNvPr id="0" name=""/>
        <dsp:cNvSpPr/>
      </dsp:nvSpPr>
      <dsp:spPr>
        <a:xfrm rot="5400000">
          <a:off x="5120875" y="-785893"/>
          <a:ext cx="950504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b="1" u="sng" kern="1200" dirty="0"/>
            <a:t>3</a:t>
          </a:r>
          <a:r>
            <a:rPr lang="ru-RU" sz="2000" kern="1200" dirty="0"/>
            <a:t> </a:t>
          </a:r>
          <a:r>
            <a:rPr lang="en-US" sz="2000" kern="1200" dirty="0"/>
            <a:t>small format workshops </a:t>
          </a:r>
          <a:r>
            <a:rPr lang="ru-RU" sz="2000" kern="1200" dirty="0"/>
            <a:t>(</a:t>
          </a:r>
          <a:r>
            <a:rPr lang="en-US" sz="2000" b="1" kern="1200" dirty="0"/>
            <a:t>Chisinau</a:t>
          </a:r>
          <a:r>
            <a:rPr lang="ru-RU" sz="2000" kern="1200" dirty="0"/>
            <a:t> </a:t>
          </a:r>
          <a:r>
            <a:rPr lang="en-US" sz="2000" b="1" kern="1200" dirty="0"/>
            <a:t>and Baku</a:t>
          </a:r>
          <a:r>
            <a:rPr lang="ru-RU" sz="2000" kern="1200" dirty="0"/>
            <a:t>), </a:t>
          </a:r>
          <a:r>
            <a:rPr lang="en-US" sz="2000" kern="1200" dirty="0"/>
            <a:t>with participation of</a:t>
          </a:r>
          <a:r>
            <a:rPr lang="ru-RU" sz="2000" kern="1200" dirty="0"/>
            <a:t>  116 </a:t>
          </a:r>
          <a:r>
            <a:rPr lang="en-US" sz="2000" kern="1200" dirty="0"/>
            <a:t>TCOP members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000" kern="1200" dirty="0"/>
        </a:p>
      </dsp:txBody>
      <dsp:txXfrm rot="-5400000">
        <a:off x="2962655" y="1418727"/>
        <a:ext cx="5220544" cy="857704"/>
      </dsp:txXfrm>
    </dsp:sp>
    <dsp:sp modelId="{F5260018-36B2-4B62-B3D4-6808BD49C051}">
      <dsp:nvSpPr>
        <dsp:cNvPr id="0" name=""/>
        <dsp:cNvSpPr/>
      </dsp:nvSpPr>
      <dsp:spPr>
        <a:xfrm>
          <a:off x="0" y="1246970"/>
          <a:ext cx="2962656" cy="120121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</a:rPr>
            <a:t>Small format workshops</a:t>
          </a:r>
        </a:p>
      </dsp:txBody>
      <dsp:txXfrm>
        <a:off x="58639" y="1305609"/>
        <a:ext cx="2845378" cy="108393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983449-E04B-496F-BA7D-ED80AAAEE3A0}">
      <dsp:nvSpPr>
        <dsp:cNvPr id="0" name=""/>
        <dsp:cNvSpPr/>
      </dsp:nvSpPr>
      <dsp:spPr>
        <a:xfrm rot="5400000">
          <a:off x="5017931" y="-1857010"/>
          <a:ext cx="1210639" cy="521269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ru-RU" sz="2000" b="1" u="sng" kern="1200" dirty="0"/>
            <a:t>3 </a:t>
          </a:r>
          <a:r>
            <a:rPr lang="en-US" sz="2000" b="0" u="none" kern="1200" dirty="0"/>
            <a:t>v</a:t>
          </a:r>
          <a:r>
            <a:rPr lang="en-US" sz="2000" u="none" kern="1200" dirty="0"/>
            <a:t>ideoconferences with participation of </a:t>
          </a:r>
          <a:r>
            <a:rPr lang="en-US" sz="2000" kern="1200" dirty="0"/>
            <a:t>54</a:t>
          </a:r>
          <a:r>
            <a:rPr lang="ru-RU" sz="2000" kern="1200" dirty="0"/>
            <a:t> </a:t>
          </a:r>
          <a:r>
            <a:rPr lang="en-US" sz="2000" kern="1200" dirty="0"/>
            <a:t>TCOP members</a:t>
          </a:r>
        </a:p>
      </dsp:txBody>
      <dsp:txXfrm rot="-5400000">
        <a:off x="3016905" y="203115"/>
        <a:ext cx="5153594" cy="1092441"/>
      </dsp:txXfrm>
    </dsp:sp>
    <dsp:sp modelId="{C314A7ED-A91B-4096-B6ED-5D171C4158DD}">
      <dsp:nvSpPr>
        <dsp:cNvPr id="0" name=""/>
        <dsp:cNvSpPr/>
      </dsp:nvSpPr>
      <dsp:spPr>
        <a:xfrm>
          <a:off x="0" y="85"/>
          <a:ext cx="3014084" cy="150009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tx1"/>
              </a:solidFill>
            </a:rPr>
            <a:t>Thematic videoconferences</a:t>
          </a:r>
        </a:p>
      </dsp:txBody>
      <dsp:txXfrm>
        <a:off x="73229" y="73314"/>
        <a:ext cx="2867626" cy="1353638"/>
      </dsp:txXfrm>
    </dsp:sp>
    <dsp:sp modelId="{39E8FF0F-EA50-4B9D-AE55-13F14B96B741}">
      <dsp:nvSpPr>
        <dsp:cNvPr id="0" name=""/>
        <dsp:cNvSpPr/>
      </dsp:nvSpPr>
      <dsp:spPr>
        <a:xfrm rot="5400000">
          <a:off x="4974201" y="-355363"/>
          <a:ext cx="1243852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 dirty="0"/>
            <a:t>4 </a:t>
          </a:r>
          <a:r>
            <a:rPr lang="en-US" sz="2000" kern="1200" dirty="0"/>
            <a:t>ExCom meetings </a:t>
          </a:r>
          <a:r>
            <a:rPr lang="ru-RU" sz="2000" kern="1200" dirty="0"/>
            <a:t>(</a:t>
          </a:r>
          <a:r>
            <a:rPr lang="en-US" sz="2000" kern="1200" dirty="0"/>
            <a:t>including 3 videoconferences</a:t>
          </a:r>
          <a:r>
            <a:rPr lang="ru-RU" sz="2000" kern="1200" dirty="0"/>
            <a:t>) 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000" kern="1200" dirty="0"/>
        </a:p>
      </dsp:txBody>
      <dsp:txXfrm rot="-5400000">
        <a:off x="2962655" y="1716903"/>
        <a:ext cx="5206224" cy="1122412"/>
      </dsp:txXfrm>
    </dsp:sp>
    <dsp:sp modelId="{F5260018-36B2-4B62-B3D4-6808BD49C051}">
      <dsp:nvSpPr>
        <dsp:cNvPr id="0" name=""/>
        <dsp:cNvSpPr/>
      </dsp:nvSpPr>
      <dsp:spPr>
        <a:xfrm>
          <a:off x="0" y="1603974"/>
          <a:ext cx="2962656" cy="13482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</a:rPr>
            <a:t>Executive Committee</a:t>
          </a:r>
        </a:p>
      </dsp:txBody>
      <dsp:txXfrm>
        <a:off x="65817" y="1669791"/>
        <a:ext cx="2831022" cy="121663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DE91D1-C6A2-423B-A178-9D105BD649ED}">
      <dsp:nvSpPr>
        <dsp:cNvPr id="0" name=""/>
        <dsp:cNvSpPr/>
      </dsp:nvSpPr>
      <dsp:spPr>
        <a:xfrm>
          <a:off x="-6595495" y="-1008637"/>
          <a:ext cx="7850049" cy="7850049"/>
        </a:xfrm>
        <a:prstGeom prst="blockArc">
          <a:avLst>
            <a:gd name="adj1" fmla="val 18900000"/>
            <a:gd name="adj2" fmla="val 2700000"/>
            <a:gd name="adj3" fmla="val 275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BB0BCE-4185-4D80-A46F-C83E4E8F2618}">
      <dsp:nvSpPr>
        <dsp:cNvPr id="0" name=""/>
        <dsp:cNvSpPr/>
      </dsp:nvSpPr>
      <dsp:spPr>
        <a:xfrm>
          <a:off x="739595" y="158528"/>
          <a:ext cx="7715038" cy="11520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2243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i="0" u="none" kern="1200" dirty="0">
              <a:solidFill>
                <a:schemeClr val="tx1"/>
              </a:solidFill>
            </a:rPr>
            <a:t>Cash Management </a:t>
          </a:r>
          <a:r>
            <a:rPr lang="en-US" sz="2800" b="1" i="1" u="none" kern="1200" dirty="0">
              <a:solidFill>
                <a:schemeClr val="tx1"/>
              </a:solidFill>
            </a:rPr>
            <a:t>Group</a:t>
          </a:r>
          <a:r>
            <a:rPr lang="ru-RU" sz="2800" kern="1200" dirty="0">
              <a:solidFill>
                <a:schemeClr val="bg1"/>
              </a:solidFill>
            </a:rPr>
            <a:t>(13 </a:t>
          </a:r>
          <a:r>
            <a:rPr lang="en-US" sz="2800" kern="1200" dirty="0">
              <a:solidFill>
                <a:schemeClr val="bg1"/>
              </a:solidFill>
            </a:rPr>
            <a:t>countries</a:t>
          </a:r>
          <a:r>
            <a:rPr lang="ru-RU" sz="2800" kern="1200" dirty="0">
              <a:solidFill>
                <a:schemeClr val="bg1"/>
              </a:solidFill>
            </a:rPr>
            <a:t>). </a:t>
          </a:r>
        </a:p>
      </dsp:txBody>
      <dsp:txXfrm>
        <a:off x="739595" y="158528"/>
        <a:ext cx="7715038" cy="1152043"/>
      </dsp:txXfrm>
    </dsp:sp>
    <dsp:sp modelId="{DBF7F9AF-339B-4B88-8091-5F611B224A46}">
      <dsp:nvSpPr>
        <dsp:cNvPr id="0" name=""/>
        <dsp:cNvSpPr/>
      </dsp:nvSpPr>
      <dsp:spPr>
        <a:xfrm>
          <a:off x="0" y="230533"/>
          <a:ext cx="1121642" cy="112164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FE37E5-4E7D-4B09-A4B0-046A08CD0D5F}">
      <dsp:nvSpPr>
        <dsp:cNvPr id="0" name=""/>
        <dsp:cNvSpPr/>
      </dsp:nvSpPr>
      <dsp:spPr>
        <a:xfrm>
          <a:off x="1170924" y="1794628"/>
          <a:ext cx="7200587" cy="8973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2243" tIns="68580" rIns="68580" bIns="6858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0" i="0" kern="1200" dirty="0">
              <a:solidFill>
                <a:prstClr val="black"/>
              </a:solidFill>
            </a:rPr>
            <a:t>Use of IT in Treasury Operations </a:t>
          </a:r>
          <a:r>
            <a:rPr lang="en-US" sz="2700" b="1" i="1" kern="1200" dirty="0">
              <a:solidFill>
                <a:prstClr val="black"/>
              </a:solidFill>
            </a:rPr>
            <a:t>Group </a:t>
          </a:r>
          <a:r>
            <a:rPr lang="ru-RU" sz="2700" kern="1200" dirty="0">
              <a:solidFill>
                <a:schemeClr val="bg1"/>
              </a:solidFill>
            </a:rPr>
            <a:t>(11 </a:t>
          </a:r>
          <a:r>
            <a:rPr lang="en-US" sz="2700" kern="1200" dirty="0">
              <a:solidFill>
                <a:schemeClr val="bg1"/>
              </a:solidFill>
            </a:rPr>
            <a:t>countries</a:t>
          </a:r>
          <a:r>
            <a:rPr lang="ru-RU" sz="2700" kern="1200" dirty="0">
              <a:solidFill>
                <a:schemeClr val="bg1"/>
              </a:solidFill>
            </a:rPr>
            <a:t>)</a:t>
          </a:r>
          <a:endParaRPr lang="en-US" sz="2700" kern="1200" dirty="0"/>
        </a:p>
      </dsp:txBody>
      <dsp:txXfrm>
        <a:off x="1170924" y="1794628"/>
        <a:ext cx="7200587" cy="897314"/>
      </dsp:txXfrm>
    </dsp:sp>
    <dsp:sp modelId="{7D9DA41F-1504-4840-B945-25A16340B9A7}">
      <dsp:nvSpPr>
        <dsp:cNvPr id="0" name=""/>
        <dsp:cNvSpPr/>
      </dsp:nvSpPr>
      <dsp:spPr>
        <a:xfrm>
          <a:off x="610102" y="1682463"/>
          <a:ext cx="1121642" cy="112164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B14F17-3369-452E-A712-00FC18351035}">
      <dsp:nvSpPr>
        <dsp:cNvPr id="0" name=""/>
        <dsp:cNvSpPr/>
      </dsp:nvSpPr>
      <dsp:spPr>
        <a:xfrm>
          <a:off x="1170924" y="3140832"/>
          <a:ext cx="7200587" cy="8973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2243" tIns="68580" rIns="68580" bIns="6858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0" i="0" u="none" kern="1200" dirty="0">
              <a:solidFill>
                <a:schemeClr val="tx1"/>
              </a:solidFill>
            </a:rPr>
            <a:t>Public Sector Accounting and Reporting</a:t>
          </a:r>
          <a:r>
            <a:rPr lang="en-US" sz="2700" b="1" i="1" u="none" kern="1200" dirty="0">
              <a:solidFill>
                <a:schemeClr val="tx1"/>
              </a:solidFill>
            </a:rPr>
            <a:t> Group </a:t>
          </a:r>
          <a:r>
            <a:rPr lang="ru-RU" sz="2700" kern="1200" dirty="0">
              <a:solidFill>
                <a:schemeClr val="bg1"/>
              </a:solidFill>
            </a:rPr>
            <a:t>(14 </a:t>
          </a:r>
          <a:r>
            <a:rPr lang="en-US" sz="2700" kern="1200" dirty="0">
              <a:solidFill>
                <a:schemeClr val="bg1"/>
              </a:solidFill>
            </a:rPr>
            <a:t>countries</a:t>
          </a:r>
          <a:r>
            <a:rPr lang="ru-RU" sz="2700" kern="1200" dirty="0">
              <a:solidFill>
                <a:schemeClr val="bg1"/>
              </a:solidFill>
            </a:rPr>
            <a:t>)</a:t>
          </a:r>
        </a:p>
      </dsp:txBody>
      <dsp:txXfrm>
        <a:off x="1170924" y="3140832"/>
        <a:ext cx="7200587" cy="897314"/>
      </dsp:txXfrm>
    </dsp:sp>
    <dsp:sp modelId="{3F75383A-2384-47BB-BDBC-8F12B2B378ED}">
      <dsp:nvSpPr>
        <dsp:cNvPr id="0" name=""/>
        <dsp:cNvSpPr/>
      </dsp:nvSpPr>
      <dsp:spPr>
        <a:xfrm>
          <a:off x="613198" y="3248970"/>
          <a:ext cx="1121642" cy="112164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40AD64-75F6-438F-A6AF-9715A6B0584A}">
      <dsp:nvSpPr>
        <dsp:cNvPr id="0" name=""/>
        <dsp:cNvSpPr/>
      </dsp:nvSpPr>
      <dsp:spPr>
        <a:xfrm>
          <a:off x="656473" y="4487037"/>
          <a:ext cx="7715038" cy="8973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2243" tIns="68580" rIns="68580" bIns="6858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>
              <a:solidFill>
                <a:schemeClr val="tx1"/>
              </a:solidFill>
            </a:rPr>
            <a:t>Evolution of Treasury Role and Functions </a:t>
          </a:r>
          <a:r>
            <a:rPr lang="en-US" sz="2700" b="1" i="1" kern="1200" dirty="0">
              <a:solidFill>
                <a:schemeClr val="tx1"/>
              </a:solidFill>
            </a:rPr>
            <a:t>Group</a:t>
          </a:r>
          <a:r>
            <a:rPr lang="en-US" sz="2700" kern="1200" dirty="0">
              <a:solidFill>
                <a:schemeClr val="tx1"/>
              </a:solidFill>
            </a:rPr>
            <a:t> </a:t>
          </a:r>
          <a:r>
            <a:rPr lang="ru-RU" sz="2700" kern="1200" dirty="0">
              <a:solidFill>
                <a:schemeClr val="bg1"/>
              </a:solidFill>
            </a:rPr>
            <a:t>(15 </a:t>
          </a:r>
          <a:r>
            <a:rPr lang="en-US" sz="2700" kern="1200" dirty="0">
              <a:solidFill>
                <a:schemeClr val="bg1"/>
              </a:solidFill>
            </a:rPr>
            <a:t>countries</a:t>
          </a:r>
          <a:r>
            <a:rPr lang="ru-RU" sz="2700" kern="1200" dirty="0">
              <a:solidFill>
                <a:schemeClr val="bg1"/>
              </a:solidFill>
            </a:rPr>
            <a:t>)</a:t>
          </a:r>
          <a:endParaRPr lang="en-US" sz="2700" kern="1200" dirty="0">
            <a:solidFill>
              <a:schemeClr val="bg1"/>
            </a:solidFill>
          </a:endParaRPr>
        </a:p>
      </dsp:txBody>
      <dsp:txXfrm>
        <a:off x="656473" y="4487037"/>
        <a:ext cx="7715038" cy="897314"/>
      </dsp:txXfrm>
    </dsp:sp>
    <dsp:sp modelId="{5AF7E48D-6520-4D97-B6CE-26940C6B27F6}">
      <dsp:nvSpPr>
        <dsp:cNvPr id="0" name=""/>
        <dsp:cNvSpPr/>
      </dsp:nvSpPr>
      <dsp:spPr>
        <a:xfrm>
          <a:off x="0" y="4571631"/>
          <a:ext cx="1121642" cy="112164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69A627-4E67-4967-8B92-C9087C4A6F83}">
      <dsp:nvSpPr>
        <dsp:cNvPr id="0" name=""/>
        <dsp:cNvSpPr/>
      </dsp:nvSpPr>
      <dsp:spPr>
        <a:xfrm rot="5400000">
          <a:off x="4150116" y="-2459844"/>
          <a:ext cx="1462343" cy="638681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Development of a deeper understanding by participants of priority issues in cash management and forecasting based on Moldovan experiences</a:t>
          </a:r>
        </a:p>
      </dsp:txBody>
      <dsp:txXfrm rot="-5400000">
        <a:off x="1687881" y="73777"/>
        <a:ext cx="6315428" cy="1319571"/>
      </dsp:txXfrm>
    </dsp:sp>
    <dsp:sp modelId="{62056DBE-2B9E-450E-B206-18D00416536A}">
      <dsp:nvSpPr>
        <dsp:cNvPr id="0" name=""/>
        <dsp:cNvSpPr/>
      </dsp:nvSpPr>
      <dsp:spPr>
        <a:xfrm>
          <a:off x="0" y="94581"/>
          <a:ext cx="1687540" cy="13223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Event Objectives</a:t>
          </a:r>
        </a:p>
      </dsp:txBody>
      <dsp:txXfrm>
        <a:off x="64551" y="159132"/>
        <a:ext cx="1558438" cy="1193226"/>
      </dsp:txXfrm>
    </dsp:sp>
    <dsp:sp modelId="{BD70E6F7-64AA-410D-B404-CF9D915BC730}">
      <dsp:nvSpPr>
        <dsp:cNvPr id="0" name=""/>
        <dsp:cNvSpPr/>
      </dsp:nvSpPr>
      <dsp:spPr>
        <a:xfrm rot="5400000">
          <a:off x="3513463" y="-284244"/>
          <a:ext cx="2688160" cy="641840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Participants were exposed to the Moldovan experiences in cash management, including the TSA operations, relations with the central bank and debt management function</a:t>
          </a:r>
          <a:r>
            <a:rPr lang="ru-RU" sz="2000" kern="1200" dirty="0"/>
            <a:t>.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Enhancement of knowledge about relationship between cash management and debt management functions</a:t>
          </a:r>
        </a:p>
      </dsp:txBody>
      <dsp:txXfrm rot="-5400000">
        <a:off x="1648340" y="1712104"/>
        <a:ext cx="6287182" cy="2425710"/>
      </dsp:txXfrm>
    </dsp:sp>
    <dsp:sp modelId="{9D236FC3-00A8-452D-B6F1-150F21CFFA04}">
      <dsp:nvSpPr>
        <dsp:cNvPr id="0" name=""/>
        <dsp:cNvSpPr/>
      </dsp:nvSpPr>
      <dsp:spPr>
        <a:xfrm>
          <a:off x="0" y="1656196"/>
          <a:ext cx="1647999" cy="24461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Key Outcomes</a:t>
          </a:r>
        </a:p>
      </dsp:txBody>
      <dsp:txXfrm>
        <a:off x="80449" y="1736645"/>
        <a:ext cx="1487101" cy="2285291"/>
      </dsp:txXfrm>
    </dsp:sp>
    <dsp:sp modelId="{4585A051-3FC3-4C70-93D9-D5FC8AEE33DD}">
      <dsp:nvSpPr>
        <dsp:cNvPr id="0" name=""/>
        <dsp:cNvSpPr/>
      </dsp:nvSpPr>
      <dsp:spPr>
        <a:xfrm rot="5400000">
          <a:off x="4241200" y="1688822"/>
          <a:ext cx="1157041" cy="651103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noProof="0" dirty="0"/>
            <a:t>Members of the TCOP thematic group on cash management </a:t>
          </a:r>
          <a:r>
            <a:rPr lang="ru-RU" sz="2000" kern="1200" dirty="0"/>
            <a:t>– </a:t>
          </a:r>
          <a:r>
            <a:rPr lang="en-US" sz="2000" kern="1200" dirty="0"/>
            <a:t>4</a:t>
          </a:r>
          <a:r>
            <a:rPr lang="ru-RU" sz="2000" kern="1200" dirty="0"/>
            <a:t>3 </a:t>
          </a:r>
          <a:r>
            <a:rPr lang="en-US" sz="2000" kern="1200" dirty="0"/>
            <a:t>participants from </a:t>
          </a:r>
          <a:r>
            <a:rPr lang="ru-RU" sz="2000" kern="1200" dirty="0"/>
            <a:t>11 </a:t>
          </a:r>
          <a:r>
            <a:rPr lang="en-US" sz="2000" kern="1200" dirty="0"/>
            <a:t>countries</a:t>
          </a:r>
          <a:r>
            <a:rPr lang="ru-RU" sz="2000" kern="1200" dirty="0"/>
            <a:t> 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noProof="0" dirty="0"/>
            <a:t>The detailed report and materials of the event </a:t>
          </a:r>
          <a:r>
            <a:rPr lang="en-US" sz="2000" kern="1200" dirty="0"/>
            <a:t>are published on PEMPAL website</a:t>
          </a:r>
          <a:r>
            <a:rPr lang="ru-RU" sz="2000" kern="1200" dirty="0"/>
            <a:t>: </a:t>
          </a:r>
          <a:r>
            <a:rPr lang="en-US" sz="2000" kern="1200" dirty="0">
              <a:hlinkClick xmlns:r="http://schemas.openxmlformats.org/officeDocument/2006/relationships" r:id="rId1"/>
            </a:rPr>
            <a:t>www.pempal.org</a:t>
          </a:r>
          <a:r>
            <a:rPr lang="en-US" sz="1600" kern="1200" dirty="0"/>
            <a:t> </a:t>
          </a:r>
          <a:r>
            <a:rPr lang="ru-RU" sz="1600" kern="1200" dirty="0"/>
            <a:t> </a:t>
          </a:r>
          <a:endParaRPr lang="en-US" sz="1600" kern="1200" dirty="0"/>
        </a:p>
      </dsp:txBody>
      <dsp:txXfrm rot="-5400000">
        <a:off x="1564202" y="4422302"/>
        <a:ext cx="6454555" cy="1044077"/>
      </dsp:txXfrm>
    </dsp:sp>
    <dsp:sp modelId="{E997E8B8-72D3-4138-9CDF-AD0FDB01E83D}">
      <dsp:nvSpPr>
        <dsp:cNvPr id="0" name=""/>
        <dsp:cNvSpPr/>
      </dsp:nvSpPr>
      <dsp:spPr>
        <a:xfrm>
          <a:off x="0" y="4429776"/>
          <a:ext cx="1563521" cy="109494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Participants</a:t>
          </a:r>
        </a:p>
      </dsp:txBody>
      <dsp:txXfrm>
        <a:off x="53451" y="4483227"/>
        <a:ext cx="1456619" cy="98803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69A627-4E67-4967-8B92-C9087C4A6F83}">
      <dsp:nvSpPr>
        <dsp:cNvPr id="0" name=""/>
        <dsp:cNvSpPr/>
      </dsp:nvSpPr>
      <dsp:spPr>
        <a:xfrm rot="5400000">
          <a:off x="4233039" y="-2194110"/>
          <a:ext cx="1776354" cy="631885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Exchange of information between the group members on the recent developments in the use of IT in public finance management</a:t>
          </a: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Launch of Baku event preparations</a:t>
          </a:r>
        </a:p>
      </dsp:txBody>
      <dsp:txXfrm rot="-5400000">
        <a:off x="1961787" y="163856"/>
        <a:ext cx="6232145" cy="1602926"/>
      </dsp:txXfrm>
    </dsp:sp>
    <dsp:sp modelId="{62056DBE-2B9E-450E-B206-18D00416536A}">
      <dsp:nvSpPr>
        <dsp:cNvPr id="0" name=""/>
        <dsp:cNvSpPr/>
      </dsp:nvSpPr>
      <dsp:spPr>
        <a:xfrm>
          <a:off x="273" y="202"/>
          <a:ext cx="1961513" cy="193023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Event objectives</a:t>
          </a:r>
        </a:p>
      </dsp:txBody>
      <dsp:txXfrm>
        <a:off x="94499" y="94428"/>
        <a:ext cx="1773061" cy="1741781"/>
      </dsp:txXfrm>
    </dsp:sp>
    <dsp:sp modelId="{BD70E6F7-64AA-410D-B404-CF9D915BC730}">
      <dsp:nvSpPr>
        <dsp:cNvPr id="0" name=""/>
        <dsp:cNvSpPr/>
      </dsp:nvSpPr>
      <dsp:spPr>
        <a:xfrm rot="5400000">
          <a:off x="4147079" y="-188183"/>
          <a:ext cx="1905155" cy="636049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Participants learned from the experience of Kazakhstan in implementation of the 4</a:t>
          </a:r>
          <a:r>
            <a:rPr lang="en-US" sz="1800" kern="1200" baseline="30000" dirty="0"/>
            <a:t>th</a:t>
          </a:r>
          <a:r>
            <a:rPr lang="en-US" sz="1800" kern="1200" dirty="0"/>
            <a:t> tier budgets at the local level, discussed the changes in information systems needed to support the process.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Main postulates for Baku meeting concept were agreed upon. </a:t>
          </a:r>
        </a:p>
      </dsp:txBody>
      <dsp:txXfrm rot="-5400000">
        <a:off x="1919410" y="2132488"/>
        <a:ext cx="6267492" cy="1719151"/>
      </dsp:txXfrm>
    </dsp:sp>
    <dsp:sp modelId="{9D236FC3-00A8-452D-B6F1-150F21CFFA04}">
      <dsp:nvSpPr>
        <dsp:cNvPr id="0" name=""/>
        <dsp:cNvSpPr/>
      </dsp:nvSpPr>
      <dsp:spPr>
        <a:xfrm>
          <a:off x="273" y="2026947"/>
          <a:ext cx="1919136" cy="193023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Key outcomes</a:t>
          </a:r>
        </a:p>
      </dsp:txBody>
      <dsp:txXfrm>
        <a:off x="93957" y="2120631"/>
        <a:ext cx="1731768" cy="1742865"/>
      </dsp:txXfrm>
    </dsp:sp>
    <dsp:sp modelId="{4585A051-3FC3-4C70-93D9-D5FC8AEE33DD}">
      <dsp:nvSpPr>
        <dsp:cNvPr id="0" name=""/>
        <dsp:cNvSpPr/>
      </dsp:nvSpPr>
      <dsp:spPr>
        <a:xfrm rot="5400000">
          <a:off x="4431642" y="1610896"/>
          <a:ext cx="1320233" cy="637604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Members of the TCOP thematic group on use of IT in treasury operations</a:t>
          </a:r>
          <a:r>
            <a:rPr lang="ru-RU" sz="1800" kern="1200" dirty="0"/>
            <a:t> – 1</a:t>
          </a:r>
          <a:r>
            <a:rPr lang="en-US" sz="1800" kern="1200" dirty="0"/>
            <a:t>5</a:t>
          </a:r>
          <a:r>
            <a:rPr lang="ru-RU" sz="1800" kern="1200" dirty="0"/>
            <a:t> </a:t>
          </a:r>
          <a:r>
            <a:rPr lang="en-US" sz="1800" kern="1200" dirty="0"/>
            <a:t>participants from </a:t>
          </a:r>
          <a:r>
            <a:rPr lang="ru-RU" sz="1800" kern="1200" dirty="0"/>
            <a:t>6 </a:t>
          </a:r>
          <a:r>
            <a:rPr lang="en-US" sz="1800" kern="1200" dirty="0"/>
            <a:t>countries</a:t>
          </a:r>
          <a:r>
            <a:rPr lang="ru-RU" sz="1800" kern="1200" dirty="0"/>
            <a:t> 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A brief report and a presentation are published on PEMPAL website</a:t>
          </a:r>
          <a:r>
            <a:rPr lang="ru-RU" sz="1800" kern="1200" dirty="0"/>
            <a:t>: </a:t>
          </a:r>
          <a:r>
            <a:rPr lang="en-US" sz="1800" kern="1200" dirty="0">
              <a:hlinkClick xmlns:r="http://schemas.openxmlformats.org/officeDocument/2006/relationships" r:id="rId1"/>
            </a:rPr>
            <a:t>www.pempal.org</a:t>
          </a:r>
          <a:r>
            <a:rPr lang="en-US" sz="1800" kern="1200" dirty="0"/>
            <a:t> </a:t>
          </a:r>
          <a:r>
            <a:rPr lang="ru-RU" sz="1800" kern="1200" dirty="0"/>
            <a:t> </a:t>
          </a:r>
          <a:endParaRPr lang="en-US" sz="1800" kern="1200" dirty="0"/>
        </a:p>
      </dsp:txBody>
      <dsp:txXfrm rot="-5400000">
        <a:off x="1903739" y="4203247"/>
        <a:ext cx="6311592" cy="1191337"/>
      </dsp:txXfrm>
    </dsp:sp>
    <dsp:sp modelId="{E997E8B8-72D3-4138-9CDF-AD0FDB01E83D}">
      <dsp:nvSpPr>
        <dsp:cNvPr id="0" name=""/>
        <dsp:cNvSpPr/>
      </dsp:nvSpPr>
      <dsp:spPr>
        <a:xfrm>
          <a:off x="273" y="4053692"/>
          <a:ext cx="1903465" cy="149044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Participants</a:t>
          </a:r>
        </a:p>
      </dsp:txBody>
      <dsp:txXfrm>
        <a:off x="73031" y="4126450"/>
        <a:ext cx="1757949" cy="134493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69A627-4E67-4967-8B92-C9087C4A6F83}">
      <dsp:nvSpPr>
        <dsp:cNvPr id="0" name=""/>
        <dsp:cNvSpPr/>
      </dsp:nvSpPr>
      <dsp:spPr>
        <a:xfrm rot="5400000">
          <a:off x="4496155" y="-2510081"/>
          <a:ext cx="1250122" cy="631885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Exchange of information between the group members on the recent developments in the use of IT in public finance management</a:t>
          </a: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Further preparation for Baku event</a:t>
          </a:r>
        </a:p>
      </dsp:txBody>
      <dsp:txXfrm rot="-5400000">
        <a:off x="1961787" y="85313"/>
        <a:ext cx="6257833" cy="1128070"/>
      </dsp:txXfrm>
    </dsp:sp>
    <dsp:sp modelId="{62056DBE-2B9E-450E-B206-18D00416536A}">
      <dsp:nvSpPr>
        <dsp:cNvPr id="0" name=""/>
        <dsp:cNvSpPr/>
      </dsp:nvSpPr>
      <dsp:spPr>
        <a:xfrm>
          <a:off x="273" y="1815"/>
          <a:ext cx="1961513" cy="12950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Event Objectives</a:t>
          </a:r>
        </a:p>
      </dsp:txBody>
      <dsp:txXfrm>
        <a:off x="63493" y="65035"/>
        <a:ext cx="1835073" cy="1168625"/>
      </dsp:txXfrm>
    </dsp:sp>
    <dsp:sp modelId="{BD70E6F7-64AA-410D-B404-CF9D915BC730}">
      <dsp:nvSpPr>
        <dsp:cNvPr id="0" name=""/>
        <dsp:cNvSpPr/>
      </dsp:nvSpPr>
      <dsp:spPr>
        <a:xfrm rot="5400000">
          <a:off x="3794371" y="-468834"/>
          <a:ext cx="2610570" cy="636049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altLang="en-US" sz="1800" kern="1200" dirty="0"/>
            <a:t>Colleagues from Georgia shared the information on the FMIS developments to support transition to the accruals-based accounting method</a:t>
          </a:r>
          <a:r>
            <a:rPr lang="ru-RU" altLang="en-US" sz="1800" kern="1200" dirty="0"/>
            <a:t>. 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altLang="en-US" sz="1800" kern="1200" dirty="0"/>
            <a:t>Based on the discussion outcomes, a modified version of the Georgia’s presentation is included in the agenda of a joint meeting with the Accounting Group on April 12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en-US" sz="1800" kern="1200" dirty="0"/>
            <a:t>Further preparation for the current meeting was discussed, specifically, preparation for the session on news sharing planned for April 11</a:t>
          </a:r>
          <a:r>
            <a:rPr lang="ru-RU" altLang="en-US" sz="1800" kern="1200" dirty="0"/>
            <a:t>.</a:t>
          </a:r>
        </a:p>
      </dsp:txBody>
      <dsp:txXfrm rot="-5400000">
        <a:off x="1919409" y="1533566"/>
        <a:ext cx="6233056" cy="2355694"/>
      </dsp:txXfrm>
    </dsp:sp>
    <dsp:sp modelId="{9D236FC3-00A8-452D-B6F1-150F21CFFA04}">
      <dsp:nvSpPr>
        <dsp:cNvPr id="0" name=""/>
        <dsp:cNvSpPr/>
      </dsp:nvSpPr>
      <dsp:spPr>
        <a:xfrm>
          <a:off x="273" y="1429127"/>
          <a:ext cx="1919136" cy="264493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Key Outcomes</a:t>
          </a:r>
        </a:p>
      </dsp:txBody>
      <dsp:txXfrm>
        <a:off x="93957" y="1522811"/>
        <a:ext cx="1731768" cy="2457565"/>
      </dsp:txXfrm>
    </dsp:sp>
    <dsp:sp modelId="{4585A051-3FC3-4C70-93D9-D5FC8AEE33DD}">
      <dsp:nvSpPr>
        <dsp:cNvPr id="0" name=""/>
        <dsp:cNvSpPr/>
      </dsp:nvSpPr>
      <dsp:spPr>
        <a:xfrm rot="5400000">
          <a:off x="4423649" y="1686397"/>
          <a:ext cx="1336220" cy="637604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Members of the TCOP thematic group on use of IT in treasury operations</a:t>
          </a:r>
          <a:r>
            <a:rPr lang="ru-RU" sz="1800" kern="1200" dirty="0"/>
            <a:t> – </a:t>
          </a:r>
          <a:r>
            <a:rPr lang="en-US" sz="1800" kern="1200" dirty="0"/>
            <a:t>28</a:t>
          </a:r>
          <a:r>
            <a:rPr lang="ru-RU" sz="1800" kern="1200" dirty="0"/>
            <a:t> </a:t>
          </a:r>
          <a:r>
            <a:rPr lang="en-US" sz="1800" kern="1200" dirty="0"/>
            <a:t>participants from </a:t>
          </a:r>
          <a:r>
            <a:rPr lang="ru-RU" sz="1800" kern="1200" dirty="0"/>
            <a:t>7 </a:t>
          </a:r>
          <a:r>
            <a:rPr lang="en-US" sz="1800" kern="1200" dirty="0"/>
            <a:t>countries</a:t>
          </a:r>
          <a:r>
            <a:rPr lang="ru-RU" sz="1800" kern="1200" dirty="0"/>
            <a:t> 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Presentation is published on PEMPAL</a:t>
          </a:r>
          <a:r>
            <a:rPr lang="ru-RU" sz="1800" kern="1200" dirty="0"/>
            <a:t> </a:t>
          </a:r>
          <a:r>
            <a:rPr lang="en-US" sz="1800" kern="1200" dirty="0"/>
            <a:t>website </a:t>
          </a:r>
          <a:r>
            <a:rPr lang="en-US" sz="1800" kern="1200" dirty="0">
              <a:hlinkClick xmlns:r="http://schemas.openxmlformats.org/officeDocument/2006/relationships" r:id="rId1"/>
            </a:rPr>
            <a:t>www.pempal.org</a:t>
          </a:r>
          <a:r>
            <a:rPr lang="en-US" sz="1800" kern="1200" dirty="0"/>
            <a:t> </a:t>
          </a:r>
          <a:r>
            <a:rPr lang="ru-RU" sz="1800" kern="1200" dirty="0"/>
            <a:t> </a:t>
          </a:r>
          <a:endParaRPr lang="en-US" sz="1800" kern="1200" dirty="0"/>
        </a:p>
      </dsp:txBody>
      <dsp:txXfrm rot="-5400000">
        <a:off x="1903740" y="4271536"/>
        <a:ext cx="6310811" cy="1205762"/>
      </dsp:txXfrm>
    </dsp:sp>
    <dsp:sp modelId="{E997E8B8-72D3-4138-9CDF-AD0FDB01E83D}">
      <dsp:nvSpPr>
        <dsp:cNvPr id="0" name=""/>
        <dsp:cNvSpPr/>
      </dsp:nvSpPr>
      <dsp:spPr>
        <a:xfrm>
          <a:off x="273" y="4244672"/>
          <a:ext cx="1903465" cy="12594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Participants</a:t>
          </a:r>
        </a:p>
      </dsp:txBody>
      <dsp:txXfrm>
        <a:off x="61756" y="4306155"/>
        <a:ext cx="1780499" cy="113652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69A627-4E67-4967-8B92-C9087C4A6F83}">
      <dsp:nvSpPr>
        <dsp:cNvPr id="0" name=""/>
        <dsp:cNvSpPr/>
      </dsp:nvSpPr>
      <dsp:spPr>
        <a:xfrm rot="5400000">
          <a:off x="4190667" y="-2146661"/>
          <a:ext cx="1861097" cy="631885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Discussion of topics of priority interest for group participants from the Azerbaijan example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Learning about the approaches to automation of accounting and reporting at the budget user level</a:t>
          </a:r>
        </a:p>
      </dsp:txBody>
      <dsp:txXfrm rot="-5400000">
        <a:off x="1961787" y="173070"/>
        <a:ext cx="6228008" cy="1679395"/>
      </dsp:txXfrm>
    </dsp:sp>
    <dsp:sp modelId="{62056DBE-2B9E-450E-B206-18D00416536A}">
      <dsp:nvSpPr>
        <dsp:cNvPr id="0" name=""/>
        <dsp:cNvSpPr/>
      </dsp:nvSpPr>
      <dsp:spPr>
        <a:xfrm>
          <a:off x="273" y="1610"/>
          <a:ext cx="1961513" cy="202231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Event Objectives</a:t>
          </a:r>
        </a:p>
      </dsp:txBody>
      <dsp:txXfrm>
        <a:off x="96026" y="97363"/>
        <a:ext cx="1770007" cy="1830811"/>
      </dsp:txXfrm>
    </dsp:sp>
    <dsp:sp modelId="{BD70E6F7-64AA-410D-B404-CF9D915BC730}">
      <dsp:nvSpPr>
        <dsp:cNvPr id="0" name=""/>
        <dsp:cNvSpPr/>
      </dsp:nvSpPr>
      <dsp:spPr>
        <a:xfrm rot="5400000">
          <a:off x="3879418" y="163160"/>
          <a:ext cx="2430517" cy="635428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Participants got a detailed information on the experiences of Azerbaijan Treasury information system development and an extensive application of information technologies for public finance management.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A joint meeting with the Public Sector Accounting Group discussed models for automation of accounting and financial reporting at the budget user level</a:t>
          </a:r>
          <a:r>
            <a:rPr lang="ru-RU" sz="1800" kern="1200" dirty="0"/>
            <a:t>.</a:t>
          </a:r>
          <a:endParaRPr lang="en-US" sz="1800" kern="1200" dirty="0"/>
        </a:p>
      </dsp:txBody>
      <dsp:txXfrm rot="-5400000">
        <a:off x="1917535" y="2243691"/>
        <a:ext cx="6235635" cy="2193221"/>
      </dsp:txXfrm>
    </dsp:sp>
    <dsp:sp modelId="{9D236FC3-00A8-452D-B6F1-150F21CFFA04}">
      <dsp:nvSpPr>
        <dsp:cNvPr id="0" name=""/>
        <dsp:cNvSpPr/>
      </dsp:nvSpPr>
      <dsp:spPr>
        <a:xfrm>
          <a:off x="273" y="2160239"/>
          <a:ext cx="1917262" cy="23601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Key Outcomes</a:t>
          </a:r>
        </a:p>
      </dsp:txBody>
      <dsp:txXfrm>
        <a:off x="93866" y="2253832"/>
        <a:ext cx="1730076" cy="2172938"/>
      </dsp:txXfrm>
    </dsp:sp>
    <dsp:sp modelId="{4585A051-3FC3-4C70-93D9-D5FC8AEE33DD}">
      <dsp:nvSpPr>
        <dsp:cNvPr id="0" name=""/>
        <dsp:cNvSpPr/>
      </dsp:nvSpPr>
      <dsp:spPr>
        <a:xfrm rot="5400000">
          <a:off x="4608053" y="2019697"/>
          <a:ext cx="967411" cy="637604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Members of the TCOP thematic group on use of IT in treasury operations</a:t>
          </a:r>
          <a:r>
            <a:rPr lang="ru-RU" sz="1800" kern="1200" dirty="0"/>
            <a:t> – </a:t>
          </a:r>
          <a:r>
            <a:rPr lang="en-US" sz="1800" kern="1200" dirty="0"/>
            <a:t>35</a:t>
          </a:r>
          <a:r>
            <a:rPr lang="ru-RU" sz="1800" kern="1200" dirty="0"/>
            <a:t> </a:t>
          </a:r>
          <a:r>
            <a:rPr lang="en-US" sz="1800" kern="1200" dirty="0"/>
            <a:t>participants from </a:t>
          </a:r>
          <a:r>
            <a:rPr lang="ru-RU" sz="1800" kern="1200" dirty="0"/>
            <a:t>10 </a:t>
          </a:r>
          <a:r>
            <a:rPr lang="en-US" sz="1800" kern="1200" dirty="0"/>
            <a:t>countries</a:t>
          </a:r>
          <a:r>
            <a:rPr lang="ru-RU" sz="1800" kern="1200" dirty="0"/>
            <a:t> 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noProof="0" dirty="0"/>
            <a:t>Materials of the event could be found at the PEMPAL website</a:t>
          </a:r>
          <a:r>
            <a:rPr lang="ru-RU" sz="1800" kern="1200" dirty="0"/>
            <a:t>: </a:t>
          </a:r>
          <a:r>
            <a:rPr lang="en-US" sz="1800" kern="1200" dirty="0">
              <a:hlinkClick xmlns:r="http://schemas.openxmlformats.org/officeDocument/2006/relationships" r:id="rId1"/>
            </a:rPr>
            <a:t>www.pempal.org</a:t>
          </a:r>
          <a:r>
            <a:rPr lang="en-US" sz="1800" kern="1200" dirty="0"/>
            <a:t> </a:t>
          </a:r>
          <a:r>
            <a:rPr lang="ru-RU" sz="1800" kern="1200" dirty="0"/>
            <a:t> </a:t>
          </a:r>
          <a:endParaRPr lang="en-US" sz="1800" kern="1200" dirty="0"/>
        </a:p>
      </dsp:txBody>
      <dsp:txXfrm rot="-5400000">
        <a:off x="1903739" y="4771237"/>
        <a:ext cx="6328815" cy="872961"/>
      </dsp:txXfrm>
    </dsp:sp>
    <dsp:sp modelId="{E997E8B8-72D3-4138-9CDF-AD0FDB01E83D}">
      <dsp:nvSpPr>
        <dsp:cNvPr id="0" name=""/>
        <dsp:cNvSpPr/>
      </dsp:nvSpPr>
      <dsp:spPr>
        <a:xfrm>
          <a:off x="273" y="4656676"/>
          <a:ext cx="1903465" cy="110208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Participants</a:t>
          </a:r>
        </a:p>
      </dsp:txBody>
      <dsp:txXfrm>
        <a:off x="54072" y="4710475"/>
        <a:ext cx="1795867" cy="99448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69A627-4E67-4967-8B92-C9087C4A6F83}">
      <dsp:nvSpPr>
        <dsp:cNvPr id="0" name=""/>
        <dsp:cNvSpPr/>
      </dsp:nvSpPr>
      <dsp:spPr>
        <a:xfrm rot="5400000">
          <a:off x="4104066" y="-2153130"/>
          <a:ext cx="1601680" cy="605196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Learning about the approaches to automation of accounting and financial reporting at the budget user level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Information sharing between countries on the recent developments in public sector accounting and reporting reforms</a:t>
          </a:r>
        </a:p>
      </dsp:txBody>
      <dsp:txXfrm rot="-5400000">
        <a:off x="1878925" y="150199"/>
        <a:ext cx="5973775" cy="1445304"/>
      </dsp:txXfrm>
    </dsp:sp>
    <dsp:sp modelId="{62056DBE-2B9E-450E-B206-18D00416536A}">
      <dsp:nvSpPr>
        <dsp:cNvPr id="0" name=""/>
        <dsp:cNvSpPr/>
      </dsp:nvSpPr>
      <dsp:spPr>
        <a:xfrm>
          <a:off x="261" y="2637"/>
          <a:ext cx="1878663" cy="174042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Event Objectives</a:t>
          </a:r>
        </a:p>
      </dsp:txBody>
      <dsp:txXfrm>
        <a:off x="85222" y="87598"/>
        <a:ext cx="1708741" cy="1570505"/>
      </dsp:txXfrm>
    </dsp:sp>
    <dsp:sp modelId="{BD70E6F7-64AA-410D-B404-CF9D915BC730}">
      <dsp:nvSpPr>
        <dsp:cNvPr id="0" name=""/>
        <dsp:cNvSpPr/>
      </dsp:nvSpPr>
      <dsp:spPr>
        <a:xfrm rot="5400000">
          <a:off x="4025349" y="-345619"/>
          <a:ext cx="1717816" cy="609183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A joint meeting with the IT Group discussed models for automation of accounting and financial reporting at the budget user level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Participants learned about the progress in public accounting reforms in member countries  and other countries of the region</a:t>
          </a:r>
        </a:p>
      </dsp:txBody>
      <dsp:txXfrm rot="-5400000">
        <a:off x="1838338" y="1925249"/>
        <a:ext cx="6007982" cy="1550102"/>
      </dsp:txXfrm>
    </dsp:sp>
    <dsp:sp modelId="{9D236FC3-00A8-452D-B6F1-150F21CFFA04}">
      <dsp:nvSpPr>
        <dsp:cNvPr id="0" name=""/>
        <dsp:cNvSpPr/>
      </dsp:nvSpPr>
      <dsp:spPr>
        <a:xfrm>
          <a:off x="261" y="1830086"/>
          <a:ext cx="1838076" cy="174042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Key Outcomes</a:t>
          </a:r>
        </a:p>
      </dsp:txBody>
      <dsp:txXfrm>
        <a:off x="85222" y="1915047"/>
        <a:ext cx="1668154" cy="1570505"/>
      </dsp:txXfrm>
    </dsp:sp>
    <dsp:sp modelId="{4585A051-3FC3-4C70-93D9-D5FC8AEE33DD}">
      <dsp:nvSpPr>
        <dsp:cNvPr id="0" name=""/>
        <dsp:cNvSpPr/>
      </dsp:nvSpPr>
      <dsp:spPr>
        <a:xfrm rot="5400000">
          <a:off x="4021349" y="1474384"/>
          <a:ext cx="1710687" cy="610672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Members of TCOP TG on Accounting Standards </a:t>
          </a:r>
          <a:r>
            <a:rPr lang="ru-RU" sz="1800" kern="1200" dirty="0"/>
            <a:t>– </a:t>
          </a:r>
          <a:r>
            <a:rPr lang="en-US" sz="1800" kern="1200" dirty="0"/>
            <a:t>3</a:t>
          </a:r>
          <a:r>
            <a:rPr lang="ru-RU" sz="1800" kern="1200" dirty="0"/>
            <a:t>5 </a:t>
          </a:r>
          <a:r>
            <a:rPr lang="en-US" sz="1800" kern="1200" dirty="0"/>
            <a:t>participants from</a:t>
          </a:r>
          <a:r>
            <a:rPr lang="ru-RU" sz="1800" kern="1200" dirty="0"/>
            <a:t> 12 </a:t>
          </a:r>
          <a:r>
            <a:rPr lang="en-US" sz="1800" kern="1200" dirty="0"/>
            <a:t>countries</a:t>
          </a:r>
          <a:r>
            <a:rPr lang="ru-RU" sz="1800" kern="1200" dirty="0"/>
            <a:t> 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Event materials are published on the PEMPAL website</a:t>
          </a:r>
          <a:r>
            <a:rPr lang="ru-RU" sz="1800" kern="1200" dirty="0"/>
            <a:t>: </a:t>
          </a:r>
          <a:r>
            <a:rPr lang="en-US" sz="1800" kern="1200" dirty="0">
              <a:hlinkClick xmlns:r="http://schemas.openxmlformats.org/officeDocument/2006/relationships" r:id="rId1"/>
            </a:rPr>
            <a:t>www.pempal.org</a:t>
          </a:r>
          <a:r>
            <a:rPr lang="en-US" sz="1800" kern="1200" dirty="0"/>
            <a:t> </a:t>
          </a:r>
          <a:r>
            <a:rPr lang="ru-RU" sz="1800" kern="1200" dirty="0"/>
            <a:t> </a:t>
          </a:r>
          <a:endParaRPr lang="en-US" sz="1800" kern="1200" dirty="0"/>
        </a:p>
      </dsp:txBody>
      <dsp:txXfrm rot="-5400000">
        <a:off x="1823329" y="3755914"/>
        <a:ext cx="6023220" cy="1543669"/>
      </dsp:txXfrm>
    </dsp:sp>
    <dsp:sp modelId="{E997E8B8-72D3-4138-9CDF-AD0FDB01E83D}">
      <dsp:nvSpPr>
        <dsp:cNvPr id="0" name=""/>
        <dsp:cNvSpPr/>
      </dsp:nvSpPr>
      <dsp:spPr>
        <a:xfrm>
          <a:off x="261" y="3657535"/>
          <a:ext cx="1823067" cy="174042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Participants</a:t>
          </a:r>
        </a:p>
      </dsp:txBody>
      <dsp:txXfrm>
        <a:off x="85222" y="3742496"/>
        <a:ext cx="1653145" cy="15705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diagrams.loki3.com/VaryingWidthList+Icon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B965568-4B26-4E76-9FFE-A0C1EB81232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3BF504-35D5-4AA8-8135-5308B8D93AC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5A7E4FF-6F7D-4EFC-94B8-25408FF614E4}" type="datetimeFigureOut">
              <a:rPr lang="en-US"/>
              <a:pPr>
                <a:defRPr/>
              </a:pPr>
              <a:t>5/16/2018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BEC86B-6301-4841-8D54-1FF92ADE205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A2FCF0-A9D2-4AB9-B2AF-DAFC878B550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6923AB57-73ED-4646-BA41-AF6CA58E6A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73286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883B9CC-795D-4465-B669-4917F9AC483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A46252-E9B0-4FDC-842B-D7F9BEA37D57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E72D9E6-38EE-45E6-9C81-B4D91A002BEE}" type="datetimeFigureOut">
              <a:rPr lang="ru-RU"/>
              <a:pPr>
                <a:defRPr/>
              </a:pPr>
              <a:t>16.05.2018</a:t>
            </a:fld>
            <a:endParaRPr lang="ru-RU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3C19525E-C953-4653-B69E-40DA2DD6265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42B0B63E-2F93-435B-950A-2F3AF57FFA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ru-RU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D3D671-061C-4FE4-9F3B-82F8552F3F7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413705-6F84-4987-AE37-9784306FCA6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09DF7E5C-DC66-4C1C-B4FB-0CAAA5882F0D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483184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>
            <a:extLst>
              <a:ext uri="{FF2B5EF4-FFF2-40B4-BE49-F238E27FC236}">
                <a16:creationId xmlns:a16="http://schemas.microsoft.com/office/drawing/2014/main" id="{DE81DE58-5716-4EAE-B481-0C7BBE86454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>
            <a:extLst>
              <a:ext uri="{FF2B5EF4-FFF2-40B4-BE49-F238E27FC236}">
                <a16:creationId xmlns:a16="http://schemas.microsoft.com/office/drawing/2014/main" id="{5E1B36BA-56C9-444E-8090-37788583EF1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 eaLnBrk="1" hangingPunct="1">
              <a:spcBef>
                <a:spcPct val="0"/>
              </a:spcBef>
              <a:buFontTx/>
              <a:buChar char="•"/>
            </a:pPr>
            <a:endParaRPr lang="en-US" altLang="en-US"/>
          </a:p>
        </p:txBody>
      </p:sp>
      <p:sp>
        <p:nvSpPr>
          <p:cNvPr id="5124" name="Slide Number Placeholder 3">
            <a:extLst>
              <a:ext uri="{FF2B5EF4-FFF2-40B4-BE49-F238E27FC236}">
                <a16:creationId xmlns:a16="http://schemas.microsoft.com/office/drawing/2014/main" id="{ED49A56A-488B-42B8-BC48-79128528A02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1E071FE-9F4F-43F2-90E8-3E9B042A45C2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18357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E9752B9B-9F62-4880-9F09-E1F3C2CC10A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2FCC8D2C-7348-469C-BECD-FB23EDBC59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6FB27418-3CB7-4775-8777-AA76330706E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1DC070C-ED54-42BA-83F1-3E203631B971}" type="slidenum">
              <a:rPr lang="ru-RU" altLang="en-US" smtClean="0"/>
              <a:pPr/>
              <a:t>2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9372369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1FD4FCE0-3374-4146-BD4D-8F632088528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3D60AE3F-3302-4FB5-AB58-C22DBA2EE0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6012B1E4-A9F5-4155-BFF0-D7A2066DF05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F26BE6A-37A1-4C5B-9C17-686ECCADF319}" type="slidenum">
              <a:rPr lang="ru-RU" altLang="en-US" smtClean="0"/>
              <a:pPr/>
              <a:t>9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2699387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>
            <a:extLst>
              <a:ext uri="{FF2B5EF4-FFF2-40B4-BE49-F238E27FC236}">
                <a16:creationId xmlns:a16="http://schemas.microsoft.com/office/drawing/2014/main" id="{01617F1B-CEBA-4DBF-91F4-B2EBEE06E37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>
            <a:extLst>
              <a:ext uri="{FF2B5EF4-FFF2-40B4-BE49-F238E27FC236}">
                <a16:creationId xmlns:a16="http://schemas.microsoft.com/office/drawing/2014/main" id="{7BF312CF-97B3-4F69-9447-B25297BD426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en-US"/>
              <a:t>Краткая характеристика (демонстрация) нового вебсайта</a:t>
            </a:r>
            <a:r>
              <a:rPr lang="en-US" altLang="en-US"/>
              <a:t> </a:t>
            </a:r>
            <a:r>
              <a:rPr lang="ro-RO" altLang="en-US"/>
              <a:t>PEMPAL</a:t>
            </a:r>
            <a:r>
              <a:rPr lang="ru-RU" altLang="en-US"/>
              <a:t>. Со слайда есть гиперлинк на сайт </a:t>
            </a:r>
            <a:r>
              <a:rPr lang="en-US" altLang="en-US"/>
              <a:t>PEMPAL</a:t>
            </a:r>
            <a:r>
              <a:rPr lang="ru-RU" altLang="en-US"/>
              <a:t>. Отметить особо библиотеку, и показать где находится информация о мероприятиях КС. Упомянуть про Новости, анонсы мероприятий и 3 языка сайта. В конце упомянуть еще раз про Продукты знаний и показать где размещены на сайте. </a:t>
            </a:r>
            <a:endParaRPr lang="en-US" altLang="en-US"/>
          </a:p>
        </p:txBody>
      </p:sp>
      <p:sp>
        <p:nvSpPr>
          <p:cNvPr id="30724" name="Slide Number Placeholder 3">
            <a:extLst>
              <a:ext uri="{FF2B5EF4-FFF2-40B4-BE49-F238E27FC236}">
                <a16:creationId xmlns:a16="http://schemas.microsoft.com/office/drawing/2014/main" id="{FC93C6C4-221F-4DC8-B8CD-56A6DCFE460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AA5CBE4-3E9C-43D0-B7A3-EB1720B18B92}" type="slidenum">
              <a:rPr lang="ru-RU" altLang="en-US"/>
              <a:pPr/>
              <a:t>18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8832380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>
            <a:extLst>
              <a:ext uri="{FF2B5EF4-FFF2-40B4-BE49-F238E27FC236}">
                <a16:creationId xmlns:a16="http://schemas.microsoft.com/office/drawing/2014/main" id="{1AB9F6FF-ABE2-4E9F-91B0-634CF9930A7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>
            <a:extLst>
              <a:ext uri="{FF2B5EF4-FFF2-40B4-BE49-F238E27FC236}">
                <a16:creationId xmlns:a16="http://schemas.microsoft.com/office/drawing/2014/main" id="{9C1409FF-7681-4C45-9BE0-37108A7C53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5604" name="Slide Number Placeholder 3">
            <a:extLst>
              <a:ext uri="{FF2B5EF4-FFF2-40B4-BE49-F238E27FC236}">
                <a16:creationId xmlns:a16="http://schemas.microsoft.com/office/drawing/2014/main" id="{B63F0738-588F-4F54-9C55-8198E86C7E9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2E5B806-B086-42B8-B27A-F1B27355DE00}" type="slidenum">
              <a:rPr lang="ru-RU" altLang="en-US" smtClean="0"/>
              <a:pPr/>
              <a:t>21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7433336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>
            <a:extLst>
              <a:ext uri="{FF2B5EF4-FFF2-40B4-BE49-F238E27FC236}">
                <a16:creationId xmlns:a16="http://schemas.microsoft.com/office/drawing/2014/main" id="{9C3C5DC8-81D3-4F0E-9B61-4E0D7CEBF88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id="{793EA4CA-0B5F-457D-BEAA-196134E5F29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ru-RU" altLang="en-US" dirty="0"/>
              <a:t>-   Краткая информация о решениях принятых в рамках заседания ИК ПС </a:t>
            </a:r>
            <a:r>
              <a:rPr lang="en-US" altLang="en-US" dirty="0"/>
              <a:t>PEMPAL </a:t>
            </a:r>
            <a:r>
              <a:rPr lang="ru-RU" altLang="en-US" dirty="0"/>
              <a:t> в Вене, относительно новой Стратегии </a:t>
            </a:r>
            <a:r>
              <a:rPr lang="en-US" altLang="en-US" dirty="0"/>
              <a:t>PEMPAL</a:t>
            </a:r>
            <a:r>
              <a:rPr lang="ru-RU" altLang="en-US" dirty="0"/>
              <a:t> . </a:t>
            </a:r>
          </a:p>
          <a:p>
            <a:pPr marL="171450" indent="-171450">
              <a:buFontTx/>
              <a:buChar char="-"/>
              <a:defRPr/>
            </a:pPr>
            <a:r>
              <a:rPr lang="ru-RU" altLang="en-US" dirty="0"/>
              <a:t>Представление информации о порядке проведения опроса членов КС в рамках заседания в Кишиневе</a:t>
            </a:r>
          </a:p>
          <a:p>
            <a:pPr marL="171450" indent="-171450">
              <a:buFontTx/>
              <a:buChar char="-"/>
              <a:defRPr/>
            </a:pPr>
            <a:r>
              <a:rPr lang="ru-RU" altLang="en-US" dirty="0"/>
              <a:t>Краткая информация о Плане деятельности на 2017ф.г. (бюджет, формат запланированных мероприятий)</a:t>
            </a:r>
            <a:endParaRPr lang="en-US" altLang="en-US" dirty="0"/>
          </a:p>
        </p:txBody>
      </p:sp>
      <p:sp>
        <p:nvSpPr>
          <p:cNvPr id="29700" name="Slide Number Placeholder 3">
            <a:extLst>
              <a:ext uri="{FF2B5EF4-FFF2-40B4-BE49-F238E27FC236}">
                <a16:creationId xmlns:a16="http://schemas.microsoft.com/office/drawing/2014/main" id="{4F277BDA-A5F2-452E-9C96-219897BFBC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0EAE428-8255-4E15-83A4-A2790B7C2A71}" type="slidenum">
              <a:rPr lang="en-US" altLang="en-US" smtClean="0"/>
              <a:pPr/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70079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>
            <a:extLst>
              <a:ext uri="{FF2B5EF4-FFF2-40B4-BE49-F238E27FC236}">
                <a16:creationId xmlns:a16="http://schemas.microsoft.com/office/drawing/2014/main" id="{3A932211-83A2-4C5B-B8CA-334C6E0A384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>
            <a:extLst>
              <a:ext uri="{FF2B5EF4-FFF2-40B4-BE49-F238E27FC236}">
                <a16:creationId xmlns:a16="http://schemas.microsoft.com/office/drawing/2014/main" id="{C42240E0-2DA9-45F5-88BD-4B8E2061B0A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en-US"/>
              <a:t>Краткая характеристика (демонстрация) нового вебсайта</a:t>
            </a:r>
            <a:r>
              <a:rPr lang="en-US" altLang="en-US"/>
              <a:t> </a:t>
            </a:r>
            <a:r>
              <a:rPr lang="ro-RO" altLang="en-US"/>
              <a:t>PEMPAL</a:t>
            </a:r>
            <a:r>
              <a:rPr lang="ru-RU" altLang="en-US"/>
              <a:t>. Со слайда есть гиперлинк на сайт </a:t>
            </a:r>
            <a:r>
              <a:rPr lang="en-US" altLang="en-US"/>
              <a:t>PEMPAL</a:t>
            </a:r>
            <a:r>
              <a:rPr lang="ru-RU" altLang="en-US"/>
              <a:t>. Отметить особо библиотеку, и показать где находится информация о мероприятиях КС. Упомянуть про Новости, анонсы мероприятий и 3 языка сайта. В конце упомянуть еще раз про Продукты знаний и показать где размещены на сайте. </a:t>
            </a:r>
            <a:endParaRPr lang="en-US" altLang="en-US"/>
          </a:p>
        </p:txBody>
      </p:sp>
      <p:sp>
        <p:nvSpPr>
          <p:cNvPr id="32772" name="Slide Number Placeholder 3">
            <a:extLst>
              <a:ext uri="{FF2B5EF4-FFF2-40B4-BE49-F238E27FC236}">
                <a16:creationId xmlns:a16="http://schemas.microsoft.com/office/drawing/2014/main" id="{76D80FD9-3E34-4201-BCAE-0B6CEFE942B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5001D80-6A34-40C4-8654-F197BF5F268B}" type="slidenum">
              <a:rPr lang="ru-RU" altLang="en-US" smtClean="0"/>
              <a:pPr/>
              <a:t>27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7163259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>
            <a:extLst>
              <a:ext uri="{FF2B5EF4-FFF2-40B4-BE49-F238E27FC236}">
                <a16:creationId xmlns:a16="http://schemas.microsoft.com/office/drawing/2014/main" id="{3B88A3AD-B000-4EC8-B3C5-4B0A4CD7211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>
            <a:extLst>
              <a:ext uri="{FF2B5EF4-FFF2-40B4-BE49-F238E27FC236}">
                <a16:creationId xmlns:a16="http://schemas.microsoft.com/office/drawing/2014/main" id="{C77C149C-D77E-4342-A750-C5260B782F8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34820" name="Slide Number Placeholder 3">
            <a:extLst>
              <a:ext uri="{FF2B5EF4-FFF2-40B4-BE49-F238E27FC236}">
                <a16:creationId xmlns:a16="http://schemas.microsoft.com/office/drawing/2014/main" id="{D8C1677B-1410-42D9-9318-B2D2FC8C65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7F7C171-E066-4248-97E7-20A0FBAD6290}" type="slidenum">
              <a:rPr lang="en-US" altLang="en-US" smtClean="0"/>
              <a:pPr/>
              <a:t>28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3055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A43642-FB17-48D7-803C-219FF3D60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35A7A-1FE8-4D4B-A430-54AB1835E4B2}" type="datetime1">
              <a:rPr lang="ru-RU"/>
              <a:pPr>
                <a:defRPr/>
              </a:pPr>
              <a:t>16.05.2018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B011A5-AA64-461C-90C2-77C7BF042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D5D668-49B4-4318-A13F-A0283E4B0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99D797-9F56-4AE8-A74E-42CF7EF471EB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108114503"/>
      </p:ext>
    </p:extLst>
  </p:cSld>
  <p:clrMapOvr>
    <a:masterClrMapping/>
  </p:clrMapOvr>
  <p:transition spd="slow">
    <p:wipe dir="r"/>
    <p:sndAc>
      <p:stSnd>
        <p:snd r:embed="rId1" name="coin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A04BBF-A9F7-4F89-8EAA-A35EE109F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CF2E29-1A85-4EF0-B9D1-22B1B169E09E}" type="datetime1">
              <a:rPr lang="ru-RU"/>
              <a:pPr>
                <a:defRPr/>
              </a:pPr>
              <a:t>16.05.2018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7D511C-0118-4CB9-9C72-7841DEEB7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3435D6-AEE4-4F23-B1B8-39052ED5F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9C14C8-053A-47ED-A7C2-E42550A6AE45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239362078"/>
      </p:ext>
    </p:extLst>
  </p:cSld>
  <p:clrMapOvr>
    <a:masterClrMapping/>
  </p:clrMapOvr>
  <p:transition spd="slow">
    <p:wipe dir="r"/>
    <p:sndAc>
      <p:stSnd>
        <p:snd r:embed="rId1" name="coin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E00DA8-9E8C-4074-81DC-E333BACEB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E4ED00-5DD7-4A7C-9626-6AAF77450D7A}" type="datetime1">
              <a:rPr lang="ru-RU"/>
              <a:pPr>
                <a:defRPr/>
              </a:pPr>
              <a:t>16.05.2018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E1E923-A684-4D96-9CD5-23A502812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024E27-857D-4ADA-81E2-264C602F2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5C2AC7-BC8A-4658-A615-E08F026C6B8A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885769401"/>
      </p:ext>
    </p:extLst>
  </p:cSld>
  <p:clrMapOvr>
    <a:masterClrMapping/>
  </p:clrMapOvr>
  <p:transition spd="slow">
    <p:wipe dir="r"/>
    <p:sndAc>
      <p:stSnd>
        <p:snd r:embed="rId1" name="coin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AE1371-6BB2-49BB-9AE0-14A23F04A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F484DE-9C7A-44A7-A0DA-8BD06BCA19EA}" type="datetime1">
              <a:rPr lang="ru-RU"/>
              <a:pPr>
                <a:defRPr/>
              </a:pPr>
              <a:t>16.05.2018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0012B0-E4BD-4C82-8AB2-152E7D0A1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138B9B-6C09-42AE-8840-3265E1B62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D4BA1C-9A8B-436B-A337-6A2CE014F201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913769266"/>
      </p:ext>
    </p:extLst>
  </p:cSld>
  <p:clrMapOvr>
    <a:masterClrMapping/>
  </p:clrMapOvr>
  <p:transition spd="slow">
    <p:wipe dir="r"/>
    <p:sndAc>
      <p:stSnd>
        <p:snd r:embed="rId1" name="coin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2D5AEE-4435-4ACE-900E-F67FB8C3F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5C76F5-B9FA-46EA-AEED-19AA729F8067}" type="datetime1">
              <a:rPr lang="ru-RU"/>
              <a:pPr>
                <a:defRPr/>
              </a:pPr>
              <a:t>16.05.2018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01E367-DFB8-4FCE-AFC8-439DEBAF2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E3357E-28B8-4BA4-8546-2766B9FBB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83698-28FF-4065-AC9A-207A8CB5EBC5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786305286"/>
      </p:ext>
    </p:extLst>
  </p:cSld>
  <p:clrMapOvr>
    <a:masterClrMapping/>
  </p:clrMapOvr>
  <p:transition spd="slow">
    <p:wipe dir="r"/>
    <p:sndAc>
      <p:stSnd>
        <p:snd r:embed="rId1" name="coin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A194372-DC83-4BFB-BAFA-FB91F973C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350702-D5C5-4B7E-B60E-B5DC0865EFBF}" type="datetime1">
              <a:rPr lang="ru-RU"/>
              <a:pPr>
                <a:defRPr/>
              </a:pPr>
              <a:t>16.05.2018</a:t>
            </a:fld>
            <a:endParaRPr lang="ru-RU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4248320-515C-4425-9250-9E0114E18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7DFFC55-0B97-4C68-86B0-18F95CCCA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8418F8-84FD-42E0-B491-ADE85CC8EC47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427796653"/>
      </p:ext>
    </p:extLst>
  </p:cSld>
  <p:clrMapOvr>
    <a:masterClrMapping/>
  </p:clrMapOvr>
  <p:transition spd="slow">
    <p:wipe dir="r"/>
    <p:sndAc>
      <p:stSnd>
        <p:snd r:embed="rId1" name="coin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D56A3ED-CC2E-4EE9-832B-FFFE5AE57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D90CD-9806-404D-B311-33D92C88CCF4}" type="datetime1">
              <a:rPr lang="ru-RU"/>
              <a:pPr>
                <a:defRPr/>
              </a:pPr>
              <a:t>16.05.2018</a:t>
            </a:fld>
            <a:endParaRPr lang="ru-RU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D8CB449-5A5C-4757-B581-B6F97B727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98568A1-CF8F-40AB-85CF-1DD294E02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41F442-4DE3-428D-A66D-F30CB2634F79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839639958"/>
      </p:ext>
    </p:extLst>
  </p:cSld>
  <p:clrMapOvr>
    <a:masterClrMapping/>
  </p:clrMapOvr>
  <p:transition spd="slow">
    <p:wipe dir="r"/>
    <p:sndAc>
      <p:stSnd>
        <p:snd r:embed="rId1" name="coin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DF81F96-05DC-40AE-873F-01C173210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A194E8-7B69-489D-8072-3BC09E24720C}" type="datetime1">
              <a:rPr lang="ru-RU"/>
              <a:pPr>
                <a:defRPr/>
              </a:pPr>
              <a:t>16.05.2018</a:t>
            </a:fld>
            <a:endParaRPr lang="ru-R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87CED54-580B-45A5-9AF9-560167AED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EA1CC6F-9496-4031-B774-1DDF46F75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362E0-FDCA-47E4-960D-E662169949D1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630867948"/>
      </p:ext>
    </p:extLst>
  </p:cSld>
  <p:clrMapOvr>
    <a:masterClrMapping/>
  </p:clrMapOvr>
  <p:transition spd="slow">
    <p:wipe dir="r"/>
    <p:sndAc>
      <p:stSnd>
        <p:snd r:embed="rId1" name="coin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EABF9AF-8CDB-43C5-8262-7892F9303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8D5F88-590A-4335-8949-E6B64C77D23A}" type="datetime1">
              <a:rPr lang="ru-RU"/>
              <a:pPr>
                <a:defRPr/>
              </a:pPr>
              <a:t>16.05.2018</a:t>
            </a:fld>
            <a:endParaRPr lang="ru-RU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64856491-1FBD-4CFF-8A07-47971B205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F9C3611-9C79-44E9-B521-6A4822BD7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2108D4-C678-4E98-A71C-22CA1C22B5B9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496185158"/>
      </p:ext>
    </p:extLst>
  </p:cSld>
  <p:clrMapOvr>
    <a:masterClrMapping/>
  </p:clrMapOvr>
  <p:transition spd="slow">
    <p:wipe dir="r"/>
    <p:sndAc>
      <p:stSnd>
        <p:snd r:embed="rId1" name="coin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8B7CA46-7ABE-45EF-ACB1-0A1941CC1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4E02A2-3C46-4430-A403-38FCBC11EB3D}" type="datetime1">
              <a:rPr lang="ru-RU"/>
              <a:pPr>
                <a:defRPr/>
              </a:pPr>
              <a:t>16.05.2018</a:t>
            </a:fld>
            <a:endParaRPr lang="ru-RU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C0A4B39-0D77-4F96-9DFA-DE1380C66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F9D8E61-0B07-4353-9E7F-3B476A764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618A1A-4226-4868-9C6C-355BD25A3F52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286051702"/>
      </p:ext>
    </p:extLst>
  </p:cSld>
  <p:clrMapOvr>
    <a:masterClrMapping/>
  </p:clrMapOvr>
  <p:transition spd="slow">
    <p:wipe dir="r"/>
    <p:sndAc>
      <p:stSnd>
        <p:snd r:embed="rId1" name="coin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548A80E-EBE2-4661-ABE9-20A7778C6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C15386-E553-4C6C-9F65-43A280330DB8}" type="datetime1">
              <a:rPr lang="ru-RU"/>
              <a:pPr>
                <a:defRPr/>
              </a:pPr>
              <a:t>16.05.2018</a:t>
            </a:fld>
            <a:endParaRPr lang="ru-RU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78689A4-F474-4864-A74C-A43A9E2B4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20CA169-376F-4433-91D0-789528BF6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26CBC5-D85D-4A10-A4EC-6B25584D667E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33233764"/>
      </p:ext>
    </p:extLst>
  </p:cSld>
  <p:clrMapOvr>
    <a:masterClrMapping/>
  </p:clrMapOvr>
  <p:transition spd="slow">
    <p:wipe dir="r"/>
    <p:sndAc>
      <p:stSnd>
        <p:snd r:embed="rId1" name="coin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2814A80D-FAF6-49FE-B61F-74E88BDBDEC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ru-RU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FE359D2A-813A-4B2F-A5F1-229F899130B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ru-RU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A605D9-E884-4DF1-8592-FFF919CA48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429B569-7426-41FA-8FC3-7F4FE12D0646}" type="datetime1">
              <a:rPr lang="ru-RU"/>
              <a:pPr>
                <a:defRPr/>
              </a:pPr>
              <a:t>16.05.2018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8FCEE1-1BA8-4BC0-9398-40D09E972C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0F3ADE-E208-4798-8699-389EBCB7C3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A541A2D-ED5A-4864-A429-27F6C096175A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spd="slow">
    <p:wipe dir="r"/>
    <p:sndAc>
      <p:stSnd>
        <p:snd r:embed="rId13" name="coin.wav"/>
      </p:stSnd>
    </p:sndAc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emf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17.png"/><Relationship Id="rId7" Type="http://schemas.openxmlformats.org/officeDocument/2006/relationships/diagramColors" Target="../diagrams/colors6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17.png"/><Relationship Id="rId7" Type="http://schemas.openxmlformats.org/officeDocument/2006/relationships/diagramColors" Target="../diagrams/colors7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17.png"/><Relationship Id="rId7" Type="http://schemas.openxmlformats.org/officeDocument/2006/relationships/diagramColors" Target="../diagrams/colors8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wav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13.jpeg"/><Relationship Id="rId7" Type="http://schemas.openxmlformats.org/officeDocument/2006/relationships/diagramColors" Target="../diagrams/colors9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image" Target="../media/image17.png"/><Relationship Id="rId7" Type="http://schemas.openxmlformats.org/officeDocument/2006/relationships/diagramColors" Target="../diagrams/colors10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1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16.png"/><Relationship Id="rId7" Type="http://schemas.openxmlformats.org/officeDocument/2006/relationships/diagramColors" Target="../diagrams/colors5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C:\Users\Home\Desktop\pempal-flags.jpg">
            <a:extLst>
              <a:ext uri="{FF2B5EF4-FFF2-40B4-BE49-F238E27FC236}">
                <a16:creationId xmlns:a16="http://schemas.microsoft.com/office/drawing/2014/main" id="{3440C0EC-59F1-40AD-A866-CA352EA5B8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33375"/>
            <a:ext cx="7315200" cy="566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A4392E03-9C3B-4BED-8145-D7F5A69722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67000" y="1714500"/>
            <a:ext cx="4114800" cy="3429000"/>
          </a:xfrm>
        </p:spPr>
        <p:txBody>
          <a:bodyPr>
            <a:normAutofit/>
          </a:bodyPr>
          <a:lstStyle/>
          <a:p>
            <a:pPr lvl="1">
              <a:buFont typeface="Arial" charset="0"/>
              <a:buNone/>
              <a:defRPr/>
            </a:pPr>
            <a:r>
              <a:rPr lang="bs-Latn-BA" sz="4400" b="1" dirty="0">
                <a:solidFill>
                  <a:srgbClr val="C00000"/>
                </a:solidFill>
              </a:rPr>
              <a:t> </a:t>
            </a:r>
            <a:endParaRPr lang="en-US" dirty="0"/>
          </a:p>
        </p:txBody>
      </p:sp>
      <p:pic>
        <p:nvPicPr>
          <p:cNvPr id="4100" name="Picture 3">
            <a:extLst>
              <a:ext uri="{FF2B5EF4-FFF2-40B4-BE49-F238E27FC236}">
                <a16:creationId xmlns:a16="http://schemas.microsoft.com/office/drawing/2014/main" id="{0A846D1C-4D34-422A-AB57-1623F7D30A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015456" y="3015456"/>
            <a:ext cx="685800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Slide Number Placeholder 5">
            <a:extLst>
              <a:ext uri="{FF2B5EF4-FFF2-40B4-BE49-F238E27FC236}">
                <a16:creationId xmlns:a16="http://schemas.microsoft.com/office/drawing/2014/main" id="{06D23B3B-B00F-4167-82F0-8E3080C3E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F9C0696-35EC-4ED9-9338-679E99A76DFC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4102" name="TextBox 6">
            <a:extLst>
              <a:ext uri="{FF2B5EF4-FFF2-40B4-BE49-F238E27FC236}">
                <a16:creationId xmlns:a16="http://schemas.microsoft.com/office/drawing/2014/main" id="{3706F680-8173-4884-9241-E3A0CC9AA5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6211888"/>
            <a:ext cx="75930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0070C0"/>
                </a:solidFill>
                <a:latin typeface="Arial" panose="020B0604020202020204" pitchFamily="34" charset="0"/>
              </a:rPr>
              <a:t>Tirana, Albania</a:t>
            </a:r>
            <a:endParaRPr lang="ru-RU" altLang="en-US" sz="1800" b="1" dirty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0070C0"/>
                </a:solidFill>
                <a:latin typeface="Arial" panose="020B0604020202020204" pitchFamily="34" charset="0"/>
              </a:rPr>
              <a:t>May </a:t>
            </a:r>
            <a:r>
              <a:rPr lang="ru-RU" altLang="en-US" sz="1800" b="1" dirty="0">
                <a:solidFill>
                  <a:srgbClr val="0070C0"/>
                </a:solidFill>
                <a:latin typeface="Arial" panose="020B0604020202020204" pitchFamily="34" charset="0"/>
              </a:rPr>
              <a:t>21-23</a:t>
            </a:r>
            <a:r>
              <a:rPr lang="en-US" altLang="en-US" sz="1800" b="1" dirty="0">
                <a:solidFill>
                  <a:srgbClr val="0070C0"/>
                </a:solidFill>
                <a:latin typeface="Arial" panose="020B0604020202020204" pitchFamily="34" charset="0"/>
              </a:rPr>
              <a:t>, 201</a:t>
            </a:r>
            <a:r>
              <a:rPr lang="ru-RU" altLang="en-US" sz="1800" b="1" dirty="0">
                <a:solidFill>
                  <a:srgbClr val="0070C0"/>
                </a:solidFill>
                <a:latin typeface="Arial" panose="020B0604020202020204" pitchFamily="34" charset="0"/>
              </a:rPr>
              <a:t>8</a:t>
            </a:r>
            <a:endParaRPr lang="en-US" altLang="en-US" sz="1800" dirty="0">
              <a:latin typeface="Arial" panose="020B0604020202020204" pitchFamily="34" charset="0"/>
            </a:endParaRPr>
          </a:p>
        </p:txBody>
      </p:sp>
      <p:pic>
        <p:nvPicPr>
          <p:cNvPr id="4103" name="Picture 2">
            <a:extLst>
              <a:ext uri="{FF2B5EF4-FFF2-40B4-BE49-F238E27FC236}">
                <a16:creationId xmlns:a16="http://schemas.microsoft.com/office/drawing/2014/main" id="{3626E71A-5F36-476E-8CDD-1118FA54FF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221163"/>
            <a:ext cx="13144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A3F8E707-FDBD-4B53-8F18-2F8ED28E0D3D}"/>
              </a:ext>
            </a:extLst>
          </p:cNvPr>
          <p:cNvSpPr/>
          <p:nvPr/>
        </p:nvSpPr>
        <p:spPr>
          <a:xfrm>
            <a:off x="3089275" y="2205038"/>
            <a:ext cx="3879850" cy="17367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/>
              <a:t>Results of TCOP Activities in FY</a:t>
            </a:r>
            <a:r>
              <a:rPr lang="ru-RU" sz="3000" dirty="0"/>
              <a:t>201</a:t>
            </a:r>
            <a:r>
              <a:rPr lang="en-US" sz="3000" dirty="0"/>
              <a:t>8</a:t>
            </a:r>
            <a:endParaRPr lang="ru-RU" sz="3000" dirty="0"/>
          </a:p>
        </p:txBody>
      </p:sp>
    </p:spTree>
  </p:cSld>
  <p:clrMapOvr>
    <a:masterClrMapping/>
  </p:clrMapOvr>
  <p:transition spd="slow">
    <p:wipe dir="r"/>
    <p:sndAc>
      <p:stSnd>
        <p:snd r:embed="rId3" name="coin.wav"/>
      </p:stSnd>
    </p:sndAc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6CE3B65D-C751-4BEC-886F-4D00BD148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966" y="188640"/>
            <a:ext cx="8218488" cy="1368152"/>
          </a:xfrm>
        </p:spPr>
        <p:txBody>
          <a:bodyPr/>
          <a:lstStyle/>
          <a:p>
            <a:r>
              <a:rPr lang="en-US" altLang="en-US" sz="3200" b="1" dirty="0"/>
              <a:t>Key Outputs of </a:t>
            </a:r>
            <a:br>
              <a:rPr lang="en-US" altLang="en-US" sz="3200" b="1" dirty="0"/>
            </a:br>
            <a:r>
              <a:rPr lang="en-US" altLang="en-US" sz="3200" b="1" dirty="0">
                <a:solidFill>
                  <a:srgbClr val="FF0000"/>
                </a:solidFill>
              </a:rPr>
              <a:t>Cash Management </a:t>
            </a:r>
            <a:r>
              <a:rPr lang="en-US" altLang="en-US" sz="3200" b="1" dirty="0"/>
              <a:t>Group’s Activities</a:t>
            </a:r>
            <a:endParaRPr lang="en-US" altLang="en-US" sz="3200" dirty="0"/>
          </a:p>
        </p:txBody>
      </p:sp>
      <p:sp>
        <p:nvSpPr>
          <p:cNvPr id="15363" name="Content Placeholder 2">
            <a:extLst>
              <a:ext uri="{FF2B5EF4-FFF2-40B4-BE49-F238E27FC236}">
                <a16:creationId xmlns:a16="http://schemas.microsoft.com/office/drawing/2014/main" id="{B336FE50-6FD8-4579-B8C3-426350542C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2988" y="1556792"/>
            <a:ext cx="7715250" cy="4824957"/>
          </a:xfrm>
          <a:extLst/>
        </p:spPr>
        <p:txBody>
          <a:bodyPr/>
          <a:lstStyle/>
          <a:p>
            <a:pPr>
              <a:buFont typeface="Wingdings" panose="05000000000000000000" pitchFamily="2" charset="2"/>
              <a:buChar char="ü"/>
              <a:defRPr/>
            </a:pPr>
            <a:r>
              <a:rPr lang="en-US" altLang="en-US" sz="2400" dirty="0"/>
              <a:t>The group </a:t>
            </a:r>
            <a:r>
              <a:rPr lang="en-US" altLang="en-US" sz="2400" b="1" dirty="0"/>
              <a:t>explored the experiences </a:t>
            </a:r>
            <a:r>
              <a:rPr lang="en-US" altLang="en-US" sz="2400" dirty="0"/>
              <a:t>of Albania, Azerbaijan, Georgia, Moldova, Turkey and Russia in cash management </a:t>
            </a:r>
            <a:endParaRPr lang="ru-RU" altLang="en-US" sz="2400" dirty="0"/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en-US" altLang="en-US" sz="2400" dirty="0"/>
              <a:t>Members of the group </a:t>
            </a:r>
            <a:r>
              <a:rPr lang="en-US" altLang="en-US" sz="2400" b="1" dirty="0"/>
              <a:t>enhanced their understanding </a:t>
            </a:r>
            <a:r>
              <a:rPr lang="en-US" altLang="en-US" sz="2400" dirty="0"/>
              <a:t>of such aspects as TSA operation, active cash management tools, cash balance targeting, interaction with central banks, interaction with a debt management function</a:t>
            </a:r>
            <a:r>
              <a:rPr lang="ru-RU" altLang="en-US" sz="2400" dirty="0"/>
              <a:t>.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en-US" altLang="en-US" sz="2400" b="1" dirty="0"/>
              <a:t>Knowledge products were developed </a:t>
            </a:r>
            <a:r>
              <a:rPr lang="ru-RU" altLang="en-US" sz="2400" dirty="0"/>
              <a:t>– </a:t>
            </a:r>
            <a:r>
              <a:rPr lang="en-US" altLang="en-US" sz="2400" dirty="0"/>
              <a:t>Report on the thematic survey on TSA operation in TCOP countries, and  Note on servicing agreements with central banks</a:t>
            </a:r>
            <a:r>
              <a:rPr lang="ru-RU" altLang="en-US" sz="2400" dirty="0"/>
              <a:t>.</a:t>
            </a:r>
          </a:p>
          <a:p>
            <a:pPr>
              <a:defRPr/>
            </a:pPr>
            <a:endParaRPr lang="en-US" altLang="en-US" dirty="0"/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812C8196-50C7-480B-BC02-9227CE619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024029E-B66C-4D33-B216-7A353E851CF9}" type="slidenum">
              <a:rPr lang="ru-RU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ru-RU" altLang="en-US" sz="1200">
              <a:solidFill>
                <a:srgbClr val="898989"/>
              </a:solidFill>
            </a:endParaRPr>
          </a:p>
        </p:txBody>
      </p:sp>
      <p:pic>
        <p:nvPicPr>
          <p:cNvPr id="16389" name="Picture 2">
            <a:extLst>
              <a:ext uri="{FF2B5EF4-FFF2-40B4-BE49-F238E27FC236}">
                <a16:creationId xmlns:a16="http://schemas.microsoft.com/office/drawing/2014/main" id="{A07F2CD3-28DB-444B-A8E6-8E2E3A6561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-23813"/>
            <a:ext cx="731838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ipe dir="r"/>
    <p:sndAc>
      <p:stSnd>
        <p:snd r:embed="rId2" name="coin.wav"/>
      </p:stSnd>
    </p:sndAc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A3C1FBB1-1DDD-4331-A8F5-9CD7BC8AE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656" y="40363"/>
            <a:ext cx="8229600" cy="1143000"/>
          </a:xfrm>
        </p:spPr>
        <p:txBody>
          <a:bodyPr/>
          <a:lstStyle/>
          <a:p>
            <a:r>
              <a:rPr lang="en-US" altLang="en-US" sz="3200" b="1" dirty="0">
                <a:solidFill>
                  <a:srgbClr val="FF0000"/>
                </a:solidFill>
              </a:rPr>
              <a:t>Use of IT in Treasury Operations </a:t>
            </a:r>
            <a:r>
              <a:rPr lang="en-US" altLang="en-US" sz="3200" b="1" dirty="0"/>
              <a:t>Group</a:t>
            </a:r>
            <a:endParaRPr lang="en-US" altLang="en-US" sz="3200" dirty="0"/>
          </a:p>
        </p:txBody>
      </p:sp>
      <p:sp>
        <p:nvSpPr>
          <p:cNvPr id="17411" name="Content Placeholder 2">
            <a:extLst>
              <a:ext uri="{FF2B5EF4-FFF2-40B4-BE49-F238E27FC236}">
                <a16:creationId xmlns:a16="http://schemas.microsoft.com/office/drawing/2014/main" id="{DFF8CC6E-6552-43EB-B5DA-8347CB24B1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0113" y="1341438"/>
            <a:ext cx="7786687" cy="5256212"/>
          </a:xfrm>
        </p:spPr>
        <p:txBody>
          <a:bodyPr/>
          <a:lstStyle/>
          <a:p>
            <a:pPr marL="0" indent="0" algn="just">
              <a:buNone/>
            </a:pPr>
            <a:r>
              <a:rPr lang="en-US" sz="2400" b="1" u="sng" dirty="0"/>
              <a:t>Established in 2013.</a:t>
            </a:r>
            <a:r>
              <a:rPr lang="en-US" sz="2400" b="1" dirty="0"/>
              <a:t> </a:t>
            </a:r>
            <a:r>
              <a:rPr lang="en-US" sz="2400" dirty="0"/>
              <a:t>The group is comprised of </a:t>
            </a:r>
            <a:r>
              <a:rPr lang="en-US" sz="2400" b="1" u="sng" dirty="0"/>
              <a:t>11 countries </a:t>
            </a:r>
            <a:r>
              <a:rPr lang="en-US" sz="2400" dirty="0"/>
              <a:t>(</a:t>
            </a:r>
            <a:r>
              <a:rPr lang="en-US" sz="2400" i="1" dirty="0"/>
              <a:t>Albania, Azerbaijan, Belarus, Georgia, Kazakhstan, Kyrgyzstan,  Moldova, Russian Federation, Tajikistan, Turkey and Ukraine</a:t>
            </a:r>
            <a:r>
              <a:rPr lang="ru-RU" altLang="en-US" sz="2000" i="1" dirty="0"/>
              <a:t>)</a:t>
            </a:r>
          </a:p>
          <a:p>
            <a:pPr marL="0" indent="0" algn="just">
              <a:buNone/>
            </a:pPr>
            <a:endParaRPr lang="ru-RU" altLang="en-US" sz="2400" b="1" u="sng" dirty="0"/>
          </a:p>
          <a:p>
            <a:pPr algn="just">
              <a:buFont typeface="Arial" charset="0"/>
              <a:buChar char="•"/>
              <a:defRPr/>
            </a:pPr>
            <a:r>
              <a:rPr lang="en-US" sz="2400" b="1" u="sng" dirty="0"/>
              <a:t>From the moment of its establishment the group held:</a:t>
            </a:r>
          </a:p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en-US" sz="2400" i="1" dirty="0">
                <a:solidFill>
                  <a:srgbClr val="FF0000"/>
                </a:solidFill>
              </a:rPr>
              <a:t>         </a:t>
            </a:r>
            <a:r>
              <a:rPr lang="en-US" sz="2400" b="1" i="1" u="sng" dirty="0">
                <a:solidFill>
                  <a:srgbClr val="FF0000"/>
                </a:solidFill>
              </a:rPr>
              <a:t>4</a:t>
            </a:r>
            <a:r>
              <a:rPr lang="en-US" sz="2400" i="1" dirty="0">
                <a:solidFill>
                  <a:srgbClr val="FF0000"/>
                </a:solidFill>
              </a:rPr>
              <a:t> workshops (Minsk, Tbilisi, Chisinau, Baku)</a:t>
            </a:r>
          </a:p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en-US" sz="2400" i="1" dirty="0">
                <a:solidFill>
                  <a:srgbClr val="FF0000"/>
                </a:solidFill>
              </a:rPr>
              <a:t>         </a:t>
            </a:r>
            <a:r>
              <a:rPr lang="en-US" sz="2400" b="1" i="1" u="sng" dirty="0">
                <a:solidFill>
                  <a:srgbClr val="FF0000"/>
                </a:solidFill>
              </a:rPr>
              <a:t>3 </a:t>
            </a:r>
            <a:r>
              <a:rPr lang="en-US" sz="2400" i="1" dirty="0">
                <a:solidFill>
                  <a:srgbClr val="FF0000"/>
                </a:solidFill>
              </a:rPr>
              <a:t> study visits (Ankara, Seoul, Vienna)</a:t>
            </a:r>
          </a:p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en-US" sz="2400" i="1" dirty="0">
                <a:solidFill>
                  <a:srgbClr val="FF0000"/>
                </a:solidFill>
              </a:rPr>
              <a:t>         </a:t>
            </a:r>
            <a:r>
              <a:rPr lang="en-US" sz="2400" b="1" i="1" u="sng" dirty="0">
                <a:solidFill>
                  <a:srgbClr val="FF0000"/>
                </a:solidFill>
              </a:rPr>
              <a:t>8</a:t>
            </a:r>
            <a:r>
              <a:rPr lang="en-US" sz="2400" i="1" dirty="0">
                <a:solidFill>
                  <a:srgbClr val="FF0000"/>
                </a:solidFill>
              </a:rPr>
              <a:t> videoconferences</a:t>
            </a:r>
          </a:p>
          <a:p>
            <a:pPr marL="0" indent="0" algn="just">
              <a:buNone/>
            </a:pPr>
            <a:endParaRPr lang="ru-RU" altLang="en-US" sz="2000" b="1" u="sng" dirty="0"/>
          </a:p>
          <a:p>
            <a:pPr marL="0" indent="0" algn="just">
              <a:buNone/>
            </a:pPr>
            <a:r>
              <a:rPr lang="en-US" altLang="en-US" sz="2400" b="1" u="sng" dirty="0"/>
              <a:t>During FY</a:t>
            </a:r>
            <a:r>
              <a:rPr lang="ru-RU" altLang="en-US" sz="2400" b="1" u="sng" dirty="0"/>
              <a:t>2018</a:t>
            </a:r>
            <a:r>
              <a:rPr lang="en-US" altLang="en-US" sz="2400" b="1" u="sng" dirty="0"/>
              <a:t> </a:t>
            </a:r>
            <a:r>
              <a:rPr lang="en-US" sz="2400" dirty="0"/>
              <a:t>the group </a:t>
            </a:r>
            <a:r>
              <a:rPr lang="en-US" sz="2400" u="sng" dirty="0"/>
              <a:t>held 3 events</a:t>
            </a:r>
            <a:r>
              <a:rPr lang="ru-RU" altLang="en-US" sz="2400" u="sng" dirty="0"/>
              <a:t>: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ru-RU" altLang="en-US" sz="2000" i="1" dirty="0">
                <a:solidFill>
                  <a:srgbClr val="FF0000"/>
                </a:solidFill>
              </a:rPr>
              <a:t>2 </a:t>
            </a:r>
            <a:r>
              <a:rPr lang="en-US" sz="2000" i="1" dirty="0">
                <a:solidFill>
                  <a:srgbClr val="FF0000"/>
                </a:solidFill>
              </a:rPr>
              <a:t>videoconferences: on December 12, 2017 and on March 1, 2018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US" altLang="en-US" sz="2000" i="1" dirty="0">
                <a:solidFill>
                  <a:srgbClr val="FF0000"/>
                </a:solidFill>
              </a:rPr>
              <a:t>Thematic workshop in Baku – April 10-12, 2018</a:t>
            </a:r>
            <a:endParaRPr lang="ru-RU" altLang="en-US" sz="2000" i="1" dirty="0">
              <a:solidFill>
                <a:srgbClr val="FF0000"/>
              </a:solidFill>
            </a:endParaRPr>
          </a:p>
          <a:p>
            <a:endParaRPr lang="en-US" altLang="en-US" dirty="0"/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id="{36C19B92-D953-4E7F-A88A-775543AE9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98A6813-EFFD-46FC-AA74-A48E8D964D64}" type="slidenum">
              <a:rPr lang="ru-RU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ru-RU" altLang="en-US" sz="1200">
              <a:solidFill>
                <a:srgbClr val="898989"/>
              </a:solidFill>
            </a:endParaRPr>
          </a:p>
        </p:txBody>
      </p:sp>
      <p:pic>
        <p:nvPicPr>
          <p:cNvPr id="17413" name="Picture 2">
            <a:extLst>
              <a:ext uri="{FF2B5EF4-FFF2-40B4-BE49-F238E27FC236}">
                <a16:creationId xmlns:a16="http://schemas.microsoft.com/office/drawing/2014/main" id="{7724F5F8-1FD3-4616-9028-F8CA8854CF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0"/>
            <a:ext cx="7318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ipe dir="r"/>
    <p:sndAc>
      <p:stSnd>
        <p:snd r:embed="rId2" name="coin.wav"/>
      </p:stSnd>
    </p:sndAc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43614547-DC1E-455B-9614-6BA19DAFF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11113"/>
            <a:ext cx="8229600" cy="1143000"/>
          </a:xfrm>
        </p:spPr>
        <p:txBody>
          <a:bodyPr/>
          <a:lstStyle/>
          <a:p>
            <a:r>
              <a:rPr lang="en-US" altLang="en-US" sz="3200" b="1" dirty="0">
                <a:solidFill>
                  <a:srgbClr val="FF0000"/>
                </a:solidFill>
              </a:rPr>
              <a:t>Thematic videoconference</a:t>
            </a:r>
            <a:r>
              <a:rPr lang="ru-RU" altLang="en-US" sz="3200" b="1" dirty="0">
                <a:solidFill>
                  <a:srgbClr val="FF0000"/>
                </a:solidFill>
              </a:rPr>
              <a:t>– </a:t>
            </a:r>
            <a:br>
              <a:rPr lang="ru-RU" altLang="en-US" sz="3200" b="1" dirty="0">
                <a:solidFill>
                  <a:srgbClr val="FF0000"/>
                </a:solidFill>
              </a:rPr>
            </a:br>
            <a:r>
              <a:rPr lang="en-US" altLang="en-US" sz="3200" b="1" dirty="0">
                <a:solidFill>
                  <a:srgbClr val="FF0000"/>
                </a:solidFill>
              </a:rPr>
              <a:t>experiences of Kazakhstan</a:t>
            </a:r>
            <a:r>
              <a:rPr lang="ru-RU" altLang="en-US" sz="3200" b="1" dirty="0">
                <a:solidFill>
                  <a:srgbClr val="FF0000"/>
                </a:solidFill>
              </a:rPr>
              <a:t>, </a:t>
            </a:r>
            <a:r>
              <a:rPr lang="en-US" altLang="en-US" sz="3200" b="1" dirty="0">
                <a:solidFill>
                  <a:srgbClr val="FF0000"/>
                </a:solidFill>
              </a:rPr>
              <a:t>December</a:t>
            </a:r>
            <a:r>
              <a:rPr lang="ru-RU" altLang="en-US" sz="3200" b="1" dirty="0">
                <a:solidFill>
                  <a:srgbClr val="FF0000"/>
                </a:solidFill>
              </a:rPr>
              <a:t> 2017 </a:t>
            </a:r>
            <a:endParaRPr lang="en-US" altLang="en-US" sz="3200" dirty="0">
              <a:solidFill>
                <a:srgbClr val="FF0000"/>
              </a:solidFill>
            </a:endParaRPr>
          </a:p>
        </p:txBody>
      </p:sp>
      <p:sp>
        <p:nvSpPr>
          <p:cNvPr id="17411" name="Slide Number Placeholder 3">
            <a:extLst>
              <a:ext uri="{FF2B5EF4-FFF2-40B4-BE49-F238E27FC236}">
                <a16:creationId xmlns:a16="http://schemas.microsoft.com/office/drawing/2014/main" id="{2179A8BA-672F-49F3-914D-20821988E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2D6DEE2-949A-45B8-A336-E774992B9E9E}" type="slidenum">
              <a:rPr lang="ru-RU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ru-RU" altLang="en-US" sz="1200">
              <a:solidFill>
                <a:srgbClr val="898989"/>
              </a:solidFill>
            </a:endParaRPr>
          </a:p>
        </p:txBody>
      </p:sp>
      <p:pic>
        <p:nvPicPr>
          <p:cNvPr id="17412" name="Picture 2">
            <a:extLst>
              <a:ext uri="{FF2B5EF4-FFF2-40B4-BE49-F238E27FC236}">
                <a16:creationId xmlns:a16="http://schemas.microsoft.com/office/drawing/2014/main" id="{7AED1ED6-6CDC-4DD5-A864-227C5809B9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97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71C83617-5CBE-4F22-987E-B0954775A55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8778709"/>
              </p:ext>
            </p:extLst>
          </p:nvPr>
        </p:nvGraphicFramePr>
        <p:xfrm>
          <a:off x="683568" y="1124745"/>
          <a:ext cx="8280920" cy="5544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094728334"/>
      </p:ext>
    </p:extLst>
  </p:cSld>
  <p:clrMapOvr>
    <a:masterClrMapping/>
  </p:clrMapOvr>
  <p:transition spd="slow">
    <p:wipe dir="r"/>
    <p:sndAc>
      <p:stSnd>
        <p:snd r:embed="rId2" name="coin.wav"/>
      </p:stSnd>
    </p:sndAc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43614547-DC1E-455B-9614-6BA19DAFF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11113"/>
            <a:ext cx="8229600" cy="1143000"/>
          </a:xfrm>
        </p:spPr>
        <p:txBody>
          <a:bodyPr/>
          <a:lstStyle/>
          <a:p>
            <a:r>
              <a:rPr lang="en-US" altLang="en-US" sz="3200" b="1" dirty="0">
                <a:solidFill>
                  <a:srgbClr val="FF0000"/>
                </a:solidFill>
              </a:rPr>
              <a:t>Thematic videoconference </a:t>
            </a:r>
            <a:r>
              <a:rPr lang="ru-RU" altLang="en-US" sz="3200" b="1" dirty="0">
                <a:solidFill>
                  <a:srgbClr val="FF0000"/>
                </a:solidFill>
              </a:rPr>
              <a:t>– </a:t>
            </a:r>
            <a:br>
              <a:rPr lang="ru-RU" altLang="en-US" sz="3200" b="1" dirty="0">
                <a:solidFill>
                  <a:srgbClr val="FF0000"/>
                </a:solidFill>
              </a:rPr>
            </a:br>
            <a:r>
              <a:rPr lang="en-US" altLang="en-US" sz="3200" b="1" dirty="0">
                <a:solidFill>
                  <a:srgbClr val="FF0000"/>
                </a:solidFill>
              </a:rPr>
              <a:t>experiences of Georgia</a:t>
            </a:r>
            <a:r>
              <a:rPr lang="ru-RU" altLang="en-US" sz="3200" b="1" dirty="0">
                <a:solidFill>
                  <a:srgbClr val="FF0000"/>
                </a:solidFill>
              </a:rPr>
              <a:t>, </a:t>
            </a:r>
            <a:r>
              <a:rPr lang="en-US" altLang="en-US" sz="3200" b="1" dirty="0">
                <a:solidFill>
                  <a:srgbClr val="FF0000"/>
                </a:solidFill>
              </a:rPr>
              <a:t>March</a:t>
            </a:r>
            <a:r>
              <a:rPr lang="ru-RU" altLang="en-US" sz="3200" b="1" dirty="0">
                <a:solidFill>
                  <a:srgbClr val="FF0000"/>
                </a:solidFill>
              </a:rPr>
              <a:t> 2017 </a:t>
            </a:r>
            <a:endParaRPr lang="en-US" altLang="en-US" sz="3200" dirty="0">
              <a:solidFill>
                <a:srgbClr val="FF0000"/>
              </a:solidFill>
            </a:endParaRPr>
          </a:p>
        </p:txBody>
      </p:sp>
      <p:sp>
        <p:nvSpPr>
          <p:cNvPr id="17411" name="Slide Number Placeholder 3">
            <a:extLst>
              <a:ext uri="{FF2B5EF4-FFF2-40B4-BE49-F238E27FC236}">
                <a16:creationId xmlns:a16="http://schemas.microsoft.com/office/drawing/2014/main" id="{2179A8BA-672F-49F3-914D-20821988E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2D6DEE2-949A-45B8-A336-E774992B9E9E}" type="slidenum">
              <a:rPr lang="ru-RU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ru-RU" altLang="en-US" sz="1200">
              <a:solidFill>
                <a:srgbClr val="898989"/>
              </a:solidFill>
            </a:endParaRPr>
          </a:p>
        </p:txBody>
      </p:sp>
      <p:pic>
        <p:nvPicPr>
          <p:cNvPr id="17412" name="Picture 2">
            <a:extLst>
              <a:ext uri="{FF2B5EF4-FFF2-40B4-BE49-F238E27FC236}">
                <a16:creationId xmlns:a16="http://schemas.microsoft.com/office/drawing/2014/main" id="{7AED1ED6-6CDC-4DD5-A864-227C5809B9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97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71C83617-5CBE-4F22-987E-B0954775A55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46214"/>
              </p:ext>
            </p:extLst>
          </p:nvPr>
        </p:nvGraphicFramePr>
        <p:xfrm>
          <a:off x="683568" y="1124745"/>
          <a:ext cx="8280920" cy="5544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569491619"/>
      </p:ext>
    </p:extLst>
  </p:cSld>
  <p:clrMapOvr>
    <a:masterClrMapping/>
  </p:clrMapOvr>
  <p:transition spd="slow">
    <p:wipe dir="r"/>
    <p:sndAc>
      <p:stSnd>
        <p:snd r:embed="rId2" name="coin.wav"/>
      </p:stSnd>
    </p:sndAc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8073B4B4-9617-49CF-804B-A86CED69E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11113"/>
            <a:ext cx="8229600" cy="897607"/>
          </a:xfrm>
        </p:spPr>
        <p:txBody>
          <a:bodyPr/>
          <a:lstStyle/>
          <a:p>
            <a:r>
              <a:rPr lang="en-US" altLang="en-US" sz="3200" b="1" dirty="0">
                <a:solidFill>
                  <a:srgbClr val="FF0000"/>
                </a:solidFill>
              </a:rPr>
              <a:t>Workshop in Baku</a:t>
            </a:r>
            <a:r>
              <a:rPr lang="ru-RU" altLang="en-US" sz="3200" b="1" dirty="0">
                <a:solidFill>
                  <a:srgbClr val="FF0000"/>
                </a:solidFill>
              </a:rPr>
              <a:t>, </a:t>
            </a:r>
            <a:r>
              <a:rPr lang="en-US" altLang="en-US" sz="3200" b="1" dirty="0">
                <a:solidFill>
                  <a:srgbClr val="FF0000"/>
                </a:solidFill>
              </a:rPr>
              <a:t>April </a:t>
            </a:r>
            <a:r>
              <a:rPr lang="ru-RU" altLang="en-US" sz="3200" b="1" dirty="0">
                <a:solidFill>
                  <a:srgbClr val="FF0000"/>
                </a:solidFill>
              </a:rPr>
              <a:t>10-12</a:t>
            </a:r>
            <a:r>
              <a:rPr lang="en-US" altLang="en-US" sz="3200" b="1" dirty="0">
                <a:solidFill>
                  <a:srgbClr val="FF0000"/>
                </a:solidFill>
              </a:rPr>
              <a:t>, </a:t>
            </a:r>
            <a:r>
              <a:rPr lang="ru-RU" altLang="en-US" sz="3200" b="1" dirty="0">
                <a:solidFill>
                  <a:srgbClr val="FF0000"/>
                </a:solidFill>
              </a:rPr>
              <a:t>2018 </a:t>
            </a:r>
            <a:endParaRPr lang="en-US" altLang="en-US" sz="3200" dirty="0">
              <a:solidFill>
                <a:srgbClr val="FF0000"/>
              </a:solidFill>
            </a:endParaRPr>
          </a:p>
        </p:txBody>
      </p:sp>
      <p:sp>
        <p:nvSpPr>
          <p:cNvPr id="18435" name="Slide Number Placeholder 3">
            <a:extLst>
              <a:ext uri="{FF2B5EF4-FFF2-40B4-BE49-F238E27FC236}">
                <a16:creationId xmlns:a16="http://schemas.microsoft.com/office/drawing/2014/main" id="{E244E417-0791-459F-8090-14B7839F7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70763CF-4BCE-4E13-B91D-4CE084E6E01C}" type="slidenum">
              <a:rPr lang="ru-RU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ru-RU" altLang="en-US" sz="1200">
              <a:solidFill>
                <a:srgbClr val="898989"/>
              </a:solidFill>
            </a:endParaRPr>
          </a:p>
        </p:txBody>
      </p:sp>
      <p:pic>
        <p:nvPicPr>
          <p:cNvPr id="18436" name="Picture 2">
            <a:extLst>
              <a:ext uri="{FF2B5EF4-FFF2-40B4-BE49-F238E27FC236}">
                <a16:creationId xmlns:a16="http://schemas.microsoft.com/office/drawing/2014/main" id="{DF24F700-D6D5-4119-BF35-CA48C0F646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97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31409C32-1BD5-438D-B3EF-C2EC28DB6EF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5270251"/>
              </p:ext>
            </p:extLst>
          </p:nvPr>
        </p:nvGraphicFramePr>
        <p:xfrm>
          <a:off x="683568" y="908720"/>
          <a:ext cx="8280920" cy="57603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spd="slow">
    <p:wipe dir="r"/>
    <p:sndAc>
      <p:stSnd>
        <p:snd r:embed="rId2" name="coin.wav"/>
      </p:stSnd>
    </p:sndAc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114A4313-D32F-49F1-9B38-E990213E8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160338"/>
            <a:ext cx="8229600" cy="633412"/>
          </a:xfrm>
        </p:spPr>
        <p:txBody>
          <a:bodyPr/>
          <a:lstStyle/>
          <a:p>
            <a:r>
              <a:rPr lang="en-US" altLang="en-US" sz="3600" b="1" dirty="0">
                <a:solidFill>
                  <a:srgbClr val="FF0000"/>
                </a:solidFill>
              </a:rPr>
              <a:t>Workshop in Baku</a:t>
            </a:r>
            <a:br>
              <a:rPr lang="en-US" altLang="en-US" sz="3600" i="1" dirty="0">
                <a:solidFill>
                  <a:srgbClr val="FF0000"/>
                </a:solidFill>
              </a:rPr>
            </a:br>
            <a:endParaRPr lang="en-US" altLang="en-US" sz="3600" dirty="0"/>
          </a:p>
        </p:txBody>
      </p:sp>
      <p:sp>
        <p:nvSpPr>
          <p:cNvPr id="19459" name="Slide Number Placeholder 3">
            <a:extLst>
              <a:ext uri="{FF2B5EF4-FFF2-40B4-BE49-F238E27FC236}">
                <a16:creationId xmlns:a16="http://schemas.microsoft.com/office/drawing/2014/main" id="{C06CE097-6AA5-429C-BB9B-1DE67EA89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CEC3E9D-0330-4645-B070-4426E0D344E3}" type="slidenum">
              <a:rPr lang="ru-RU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endParaRPr lang="ru-RU" altLang="en-US" sz="1200">
              <a:solidFill>
                <a:srgbClr val="898989"/>
              </a:solidFill>
            </a:endParaRPr>
          </a:p>
        </p:txBody>
      </p:sp>
      <p:pic>
        <p:nvPicPr>
          <p:cNvPr id="19460" name="Picture 2">
            <a:extLst>
              <a:ext uri="{FF2B5EF4-FFF2-40B4-BE49-F238E27FC236}">
                <a16:creationId xmlns:a16="http://schemas.microsoft.com/office/drawing/2014/main" id="{A68E3DB6-6A37-4CB5-9314-DBD0230860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0"/>
            <a:ext cx="5429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2D4D56-2741-4C6D-B98B-9246D174C3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060" y="1166018"/>
            <a:ext cx="8229600" cy="45259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4F5D299-EEF9-4006-A659-525765BC07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850" y="588723"/>
            <a:ext cx="8484983" cy="6106695"/>
          </a:xfrm>
          <a:prstGeom prst="rect">
            <a:avLst/>
          </a:prstGeom>
        </p:spPr>
      </p:pic>
    </p:spTree>
  </p:cSld>
  <p:clrMapOvr>
    <a:masterClrMapping/>
  </p:clrMapOvr>
  <p:transition spd="slow">
    <p:wipe dir="r"/>
    <p:sndAc>
      <p:stSnd>
        <p:snd r:embed="rId2" name="coin.wav"/>
      </p:stSnd>
    </p:sndAc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53C1B6D4-4D5D-4D3B-BAC1-A100E2AAF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425" y="19050"/>
            <a:ext cx="8231188" cy="765275"/>
          </a:xfrm>
        </p:spPr>
        <p:txBody>
          <a:bodyPr/>
          <a:lstStyle/>
          <a:p>
            <a:r>
              <a:rPr lang="en-US" altLang="en-US" sz="3200" b="1" dirty="0">
                <a:solidFill>
                  <a:srgbClr val="FF0000"/>
                </a:solidFill>
              </a:rPr>
              <a:t>Main Results of the </a:t>
            </a:r>
            <a:r>
              <a:rPr lang="en-US" altLang="en-US" sz="3200" b="1">
                <a:solidFill>
                  <a:srgbClr val="FF0000"/>
                </a:solidFill>
              </a:rPr>
              <a:t>Group’s Work</a:t>
            </a:r>
            <a:endParaRPr lang="en-US" altLang="en-US" sz="3200" dirty="0">
              <a:solidFill>
                <a:srgbClr val="FF0000"/>
              </a:solidFill>
            </a:endParaRPr>
          </a:p>
        </p:txBody>
      </p:sp>
      <p:sp>
        <p:nvSpPr>
          <p:cNvPr id="19459" name="Slide Number Placeholder 3">
            <a:extLst>
              <a:ext uri="{FF2B5EF4-FFF2-40B4-BE49-F238E27FC236}">
                <a16:creationId xmlns:a16="http://schemas.microsoft.com/office/drawing/2014/main" id="{428ABA4B-34AC-40E2-AFFF-B4487FA5C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A3F9E44-3C39-4112-813E-AC89E27A8BC0}" type="slidenum">
              <a:rPr lang="ru-RU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16</a:t>
            </a:fld>
            <a:endParaRPr lang="ru-RU" altLang="en-US" sz="1200">
              <a:solidFill>
                <a:srgbClr val="898989"/>
              </a:solidFill>
            </a:endParaRPr>
          </a:p>
        </p:txBody>
      </p:sp>
      <p:sp>
        <p:nvSpPr>
          <p:cNvPr id="19460" name="Content Placeholder 2">
            <a:extLst>
              <a:ext uri="{FF2B5EF4-FFF2-40B4-BE49-F238E27FC236}">
                <a16:creationId xmlns:a16="http://schemas.microsoft.com/office/drawing/2014/main" id="{AF493F94-F6C5-47C3-9C15-F0C2EC8CC0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523" y="1052736"/>
            <a:ext cx="7860090" cy="5616352"/>
          </a:xfrm>
        </p:spPr>
        <p:txBody>
          <a:bodyPr/>
          <a:lstStyle/>
          <a:p>
            <a:pPr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US" altLang="en-US" sz="2400" b="1" dirty="0"/>
              <a:t>Exposure to the experience of </a:t>
            </a:r>
            <a:r>
              <a:rPr lang="en-US" altLang="en-US" sz="2400" dirty="0"/>
              <a:t>some</a:t>
            </a:r>
            <a:r>
              <a:rPr lang="ru-RU" altLang="en-US" sz="2400" dirty="0"/>
              <a:t> </a:t>
            </a:r>
            <a:r>
              <a:rPr lang="en-US" altLang="en-US" sz="2400" dirty="0"/>
              <a:t>countries</a:t>
            </a:r>
            <a:r>
              <a:rPr lang="ru-RU" altLang="en-US" sz="2400" dirty="0"/>
              <a:t> </a:t>
            </a:r>
            <a:r>
              <a:rPr lang="en-US" altLang="en-US" sz="2400" dirty="0"/>
              <a:t>in FMIS implementation and discussion of its potential application in TCOP countries</a:t>
            </a:r>
            <a:r>
              <a:rPr lang="ru-RU" altLang="en-US" sz="2400" dirty="0"/>
              <a:t>  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US" altLang="en-US" sz="2400" b="1" dirty="0"/>
              <a:t>Deeper understanding </a:t>
            </a:r>
            <a:r>
              <a:rPr lang="en-US" altLang="en-US" sz="2400" dirty="0"/>
              <a:t>of issues related to establishment of IT support services in the ministries of finance/treasury offices</a:t>
            </a:r>
            <a:endParaRPr lang="ru-RU" altLang="en-US" sz="2400" dirty="0"/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US" altLang="en-US" sz="2400" b="1" dirty="0"/>
              <a:t>A joint discussion </a:t>
            </a:r>
            <a:r>
              <a:rPr lang="en-US" altLang="en-US" sz="2400" dirty="0"/>
              <a:t>of automation approaches to accounting and financial reporting at the level of budget users with the relevant </a:t>
            </a:r>
            <a:r>
              <a:rPr lang="en-US" altLang="en-US" sz="2400" b="1" dirty="0"/>
              <a:t>accounting group</a:t>
            </a:r>
            <a:endParaRPr lang="ru-RU" altLang="en-US" sz="2400" dirty="0"/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US" altLang="en-US" sz="2400" b="1" dirty="0"/>
              <a:t>Review of the resources </a:t>
            </a:r>
            <a:r>
              <a:rPr lang="en-US" altLang="en-US" sz="2400" dirty="0"/>
              <a:t>of the World Bank’s FMIS</a:t>
            </a:r>
            <a:endParaRPr lang="ru-RU" altLang="en-US" sz="2400" dirty="0"/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US" altLang="en-US" sz="2400" b="1" dirty="0"/>
              <a:t>Provision of PEMPAL library with materials </a:t>
            </a:r>
            <a:r>
              <a:rPr lang="en-US" altLang="en-US" sz="2400" dirty="0"/>
              <a:t>from the completed activities to make them available for further use</a:t>
            </a:r>
          </a:p>
        </p:txBody>
      </p:sp>
      <p:pic>
        <p:nvPicPr>
          <p:cNvPr id="19461" name="Picture 2">
            <a:extLst>
              <a:ext uri="{FF2B5EF4-FFF2-40B4-BE49-F238E27FC236}">
                <a16:creationId xmlns:a16="http://schemas.microsoft.com/office/drawing/2014/main" id="{B06EA412-F5A6-45A4-BD8E-52C2B35D2F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7318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9241306"/>
      </p:ext>
    </p:extLst>
  </p:cSld>
  <p:clrMapOvr>
    <a:masterClrMapping/>
  </p:clrMapOvr>
  <p:transition spd="slow">
    <p:wipe dir="r"/>
    <p:sndAc>
      <p:stSnd>
        <p:snd r:embed="rId2" name="coin.wav"/>
      </p:stSnd>
    </p:sndAc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B2E1B08C-F4D4-4D56-B411-D782B3DD6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425" y="479834"/>
            <a:ext cx="8229600" cy="682216"/>
          </a:xfrm>
        </p:spPr>
        <p:txBody>
          <a:bodyPr/>
          <a:lstStyle/>
          <a:p>
            <a:r>
              <a:rPr lang="en-US" altLang="en-US" sz="3200" b="1" dirty="0">
                <a:solidFill>
                  <a:srgbClr val="FF0000"/>
                </a:solidFill>
              </a:rPr>
              <a:t>Key results of the Group’s work</a:t>
            </a:r>
            <a:r>
              <a:rPr lang="ru-RU" altLang="en-US" sz="3200" b="1" dirty="0">
                <a:solidFill>
                  <a:srgbClr val="FF0000"/>
                </a:solidFill>
              </a:rPr>
              <a:t>–</a:t>
            </a:r>
            <a:r>
              <a:rPr lang="en-US" altLang="en-US" sz="3200" b="1" dirty="0">
                <a:solidFill>
                  <a:srgbClr val="FF0000"/>
                </a:solidFill>
              </a:rPr>
              <a:t>country cases</a:t>
            </a:r>
            <a:br>
              <a:rPr lang="ru-RU" altLang="en-US" sz="3200" dirty="0">
                <a:solidFill>
                  <a:srgbClr val="FF0000"/>
                </a:solidFill>
              </a:rPr>
            </a:br>
            <a:endParaRPr lang="en-US" altLang="en-US" sz="3200" dirty="0">
              <a:solidFill>
                <a:srgbClr val="FF0000"/>
              </a:solidFill>
            </a:endParaRPr>
          </a:p>
        </p:txBody>
      </p:sp>
      <p:sp>
        <p:nvSpPr>
          <p:cNvPr id="20483" name="Slide Number Placeholder 3">
            <a:extLst>
              <a:ext uri="{FF2B5EF4-FFF2-40B4-BE49-F238E27FC236}">
                <a16:creationId xmlns:a16="http://schemas.microsoft.com/office/drawing/2014/main" id="{77F638A6-D5B7-4E4D-8E8A-FB6EA1705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53AD744-3CE9-441C-B4E6-E1FC01D75FE7}" type="slidenum">
              <a:rPr lang="ru-RU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17</a:t>
            </a:fld>
            <a:endParaRPr lang="ru-RU" altLang="en-US" sz="1200">
              <a:solidFill>
                <a:srgbClr val="898989"/>
              </a:solidFill>
            </a:endParaRPr>
          </a:p>
        </p:txBody>
      </p:sp>
      <p:sp>
        <p:nvSpPr>
          <p:cNvPr id="20484" name="Content Placeholder 2">
            <a:extLst>
              <a:ext uri="{FF2B5EF4-FFF2-40B4-BE49-F238E27FC236}">
                <a16:creationId xmlns:a16="http://schemas.microsoft.com/office/drawing/2014/main" id="{26FA5818-4B52-4A19-8BC9-64745BB5D4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088" y="1475715"/>
            <a:ext cx="8137525" cy="5193373"/>
          </a:xfrm>
        </p:spPr>
        <p:txBody>
          <a:bodyPr/>
          <a:lstStyle/>
          <a:p>
            <a:pPr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US" altLang="en-US" sz="2800" b="1" dirty="0"/>
              <a:t>Belarus colleagues </a:t>
            </a:r>
            <a:r>
              <a:rPr lang="en-US" altLang="en-US" sz="2800" dirty="0"/>
              <a:t>made use of the TCOP peer experts’ opinion in the process of conceptualizing their new FMIS</a:t>
            </a:r>
            <a:endParaRPr lang="ru-RU" altLang="en-US" sz="2800" dirty="0"/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US" altLang="en-US" sz="2800" b="1" dirty="0"/>
              <a:t>Colleagues from Georgia </a:t>
            </a:r>
            <a:r>
              <a:rPr lang="en-US" altLang="en-US" sz="2800" dirty="0"/>
              <a:t>got new ideas in Seoul on integration of a treasury information system with a public procurement system</a:t>
            </a:r>
            <a:r>
              <a:rPr lang="ru-RU" altLang="en-US" sz="2800" dirty="0"/>
              <a:t>.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US" altLang="en-US" sz="2800" b="1" dirty="0"/>
              <a:t>Colleagues from Tajikistan</a:t>
            </a:r>
            <a:r>
              <a:rPr lang="ru-RU" altLang="en-US" sz="2800" dirty="0"/>
              <a:t> </a:t>
            </a:r>
            <a:r>
              <a:rPr lang="en-US" altLang="en-US" sz="2800" dirty="0"/>
              <a:t>developed a better insight into the Turkish information system’s functionality and it helped them in adaptation of it to their country’s needs</a:t>
            </a:r>
            <a:r>
              <a:rPr lang="ru-RU" altLang="en-US" sz="2800" dirty="0"/>
              <a:t>.</a:t>
            </a:r>
            <a:r>
              <a:rPr lang="ru-RU" altLang="en-US" dirty="0"/>
              <a:t> </a:t>
            </a:r>
          </a:p>
          <a:p>
            <a:endParaRPr lang="en-US" altLang="en-US" dirty="0"/>
          </a:p>
        </p:txBody>
      </p:sp>
      <p:pic>
        <p:nvPicPr>
          <p:cNvPr id="20485" name="Picture 2">
            <a:extLst>
              <a:ext uri="{FF2B5EF4-FFF2-40B4-BE49-F238E27FC236}">
                <a16:creationId xmlns:a16="http://schemas.microsoft.com/office/drawing/2014/main" id="{C7F3A700-14E9-4F27-A5B0-42334135B6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7318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1812023"/>
      </p:ext>
    </p:extLst>
  </p:cSld>
  <p:clrMapOvr>
    <a:masterClrMapping/>
  </p:clrMapOvr>
  <p:transition spd="slow">
    <p:wipe dir="r"/>
    <p:sndAc>
      <p:stSnd>
        <p:snd r:embed="rId2" name="coin.wav"/>
      </p:stSnd>
    </p:sndAc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>
            <a:extLst>
              <a:ext uri="{FF2B5EF4-FFF2-40B4-BE49-F238E27FC236}">
                <a16:creationId xmlns:a16="http://schemas.microsoft.com/office/drawing/2014/main" id="{3D39B9E2-5EA2-4090-B4F6-A2F4C9318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025" y="0"/>
            <a:ext cx="8229600" cy="1143000"/>
          </a:xfrm>
        </p:spPr>
        <p:txBody>
          <a:bodyPr/>
          <a:lstStyle/>
          <a:p>
            <a:r>
              <a:rPr lang="en-US" altLang="en-US" sz="3600" b="1" dirty="0">
                <a:solidFill>
                  <a:srgbClr val="FF0000"/>
                </a:solidFill>
              </a:rPr>
              <a:t>Publication of Group’s Success Story</a:t>
            </a:r>
          </a:p>
        </p:txBody>
      </p:sp>
      <p:sp>
        <p:nvSpPr>
          <p:cNvPr id="29699" name="Slide Number Placeholder 3">
            <a:extLst>
              <a:ext uri="{FF2B5EF4-FFF2-40B4-BE49-F238E27FC236}">
                <a16:creationId xmlns:a16="http://schemas.microsoft.com/office/drawing/2014/main" id="{57EAA733-DA55-49DC-9189-5A8EA4C5D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5AF957A-AA06-4499-895B-E31991E72C6C}" type="slidenum">
              <a:rPr lang="ru-RU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18</a:t>
            </a:fld>
            <a:endParaRPr lang="ru-RU" altLang="en-US" sz="1200">
              <a:solidFill>
                <a:srgbClr val="898989"/>
              </a:solidFill>
            </a:endParaRPr>
          </a:p>
        </p:txBody>
      </p:sp>
      <p:pic>
        <p:nvPicPr>
          <p:cNvPr id="29701" name="Рисунок 11" descr="pempal-logo.jpg">
            <a:extLst>
              <a:ext uri="{FF2B5EF4-FFF2-40B4-BE49-F238E27FC236}">
                <a16:creationId xmlns:a16="http://schemas.microsoft.com/office/drawing/2014/main" id="{8868C415-81C2-48B2-A287-23812C7E87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83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7995370-D77F-4671-A811-318BCB05E8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1135717" y="1518718"/>
            <a:ext cx="3088217" cy="45259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5EBFE5B-AD1F-4951-B4D3-5EE3EEE3DAD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0" y="1328187"/>
            <a:ext cx="3603883" cy="4927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643251"/>
      </p:ext>
    </p:extLst>
  </p:cSld>
  <p:clrMapOvr>
    <a:masterClrMapping/>
  </p:clrMapOvr>
  <p:transition spd="slow">
    <p:wipe dir="r"/>
    <p:sndAc>
      <p:stSnd>
        <p:snd r:embed="rId3" name="coin.wav"/>
      </p:stSnd>
    </p:sndAc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>
            <a:extLst>
              <a:ext uri="{FF2B5EF4-FFF2-40B4-BE49-F238E27FC236}">
                <a16:creationId xmlns:a16="http://schemas.microsoft.com/office/drawing/2014/main" id="{9DE7CD39-0199-46FA-9367-97F03D2A7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-42863"/>
            <a:ext cx="8229600" cy="1143001"/>
          </a:xfrm>
        </p:spPr>
        <p:txBody>
          <a:bodyPr/>
          <a:lstStyle/>
          <a:p>
            <a:r>
              <a:rPr lang="en-US" alt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Public Sector Accounting and Financial Reporting </a:t>
            </a:r>
            <a:r>
              <a:rPr lang="en-US" altLang="en-US" sz="3200" dirty="0"/>
              <a:t>Group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3F9C91-AC2E-44E2-A85C-1C018454C5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550" y="941388"/>
            <a:ext cx="7993063" cy="5916612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2400" b="1" u="sng" dirty="0"/>
              <a:t>In</a:t>
            </a:r>
            <a:r>
              <a:rPr lang="ru-RU" sz="2400" b="1" u="sng" dirty="0"/>
              <a:t> 2013</a:t>
            </a:r>
            <a:r>
              <a:rPr lang="ru-RU" sz="2400" dirty="0"/>
              <a:t> </a:t>
            </a:r>
            <a:r>
              <a:rPr lang="en-US" sz="2400" dirty="0"/>
              <a:t>special groups were established to work in 3 areas</a:t>
            </a:r>
            <a:r>
              <a:rPr lang="ru-RU" sz="2400" dirty="0"/>
              <a:t>:</a:t>
            </a:r>
          </a:p>
          <a:p>
            <a:pPr marL="400050" lvl="1" indent="0">
              <a:buNone/>
              <a:defRPr/>
            </a:pPr>
            <a:r>
              <a:rPr lang="ru-RU" sz="2000" i="1" dirty="0"/>
              <a:t>  -  </a:t>
            </a:r>
            <a:r>
              <a:rPr lang="en-US" sz="2000" i="1" u="sng" dirty="0"/>
              <a:t>Accounting of Government Assets</a:t>
            </a:r>
            <a:endParaRPr lang="ru-RU" sz="2000" i="1" u="sng" dirty="0"/>
          </a:p>
          <a:p>
            <a:pPr marL="400050" lvl="1" indent="0">
              <a:buNone/>
              <a:defRPr/>
            </a:pPr>
            <a:r>
              <a:rPr lang="ru-RU" sz="2000" i="1" dirty="0"/>
              <a:t>  -  </a:t>
            </a:r>
            <a:r>
              <a:rPr lang="en-US" sz="2000" i="1" u="sng" dirty="0"/>
              <a:t>Consolidation of Financial Reports</a:t>
            </a:r>
            <a:endParaRPr lang="ru-RU" sz="2000" i="1" u="sng" dirty="0"/>
          </a:p>
          <a:p>
            <a:pPr marL="400050" lvl="1" indent="0" algn="just">
              <a:buNone/>
              <a:defRPr/>
            </a:pPr>
            <a:r>
              <a:rPr lang="ru-RU" sz="2000" i="1" dirty="0"/>
              <a:t>  -  </a:t>
            </a:r>
            <a:r>
              <a:rPr lang="en-US" sz="2000" i="1" u="sng" dirty="0"/>
              <a:t>Accounting Standards</a:t>
            </a:r>
            <a:endParaRPr lang="ru-RU" sz="2000" i="1" u="sng" dirty="0"/>
          </a:p>
          <a:p>
            <a:pPr marL="0" indent="0" algn="just">
              <a:buFont typeface="Arial" charset="0"/>
              <a:buNone/>
              <a:defRPr/>
            </a:pPr>
            <a:r>
              <a:rPr lang="en-US" sz="2400" dirty="0"/>
              <a:t>The latter continues its work and currently includes representatives from </a:t>
            </a:r>
            <a:r>
              <a:rPr lang="ru-RU" sz="2400" b="1" dirty="0"/>
              <a:t>14 </a:t>
            </a:r>
            <a:r>
              <a:rPr lang="en-US" sz="2400" b="1" dirty="0"/>
              <a:t>countries</a:t>
            </a:r>
            <a:r>
              <a:rPr lang="ru-RU" sz="2400" dirty="0"/>
              <a:t> </a:t>
            </a:r>
            <a:r>
              <a:rPr lang="ru-RU" sz="2000" i="1" dirty="0"/>
              <a:t>(</a:t>
            </a:r>
            <a:r>
              <a:rPr lang="en-US" sz="2000" i="1" dirty="0"/>
              <a:t>Albania, Azerbaijan, Belarus, Croatia, Georgia, Kazakhstan, Kyrgyzstan, Macedonia, Moldova, Russia, Tajikistan, Turkey, Montenegro, and Ukraine</a:t>
            </a:r>
            <a:r>
              <a:rPr lang="ru-RU" sz="2000" i="1" dirty="0"/>
              <a:t>)</a:t>
            </a:r>
          </a:p>
          <a:p>
            <a:pPr marL="0" indent="0" algn="just">
              <a:spcBef>
                <a:spcPts val="1200"/>
              </a:spcBef>
              <a:buNone/>
              <a:defRPr/>
            </a:pPr>
            <a:r>
              <a:rPr lang="en-US" sz="2400" b="1" u="sng" dirty="0"/>
              <a:t>Since its establishment the Group on Accounting Standards has held</a:t>
            </a:r>
            <a:r>
              <a:rPr lang="ru-RU" sz="2400" b="1" u="sng" dirty="0"/>
              <a:t>:</a:t>
            </a:r>
          </a:p>
          <a:p>
            <a:pPr lvl="1" algn="just">
              <a:buFont typeface="Wingdings" panose="05000000000000000000" pitchFamily="2" charset="2"/>
              <a:buChar char="Ø"/>
              <a:defRPr/>
            </a:pPr>
            <a:r>
              <a:rPr lang="ru-RU" sz="2000" i="1" dirty="0">
                <a:solidFill>
                  <a:srgbClr val="FF0000"/>
                </a:solidFill>
              </a:rPr>
              <a:t> </a:t>
            </a:r>
            <a:r>
              <a:rPr lang="ru-RU" sz="2000" b="1" i="1" u="sng" dirty="0">
                <a:solidFill>
                  <a:srgbClr val="FF0000"/>
                </a:solidFill>
              </a:rPr>
              <a:t>4</a:t>
            </a:r>
            <a:r>
              <a:rPr lang="ru-RU" sz="2000" i="1" dirty="0">
                <a:solidFill>
                  <a:srgbClr val="FF0000"/>
                </a:solidFill>
              </a:rPr>
              <a:t> </a:t>
            </a:r>
            <a:r>
              <a:rPr lang="en-US" sz="2000" i="1" dirty="0">
                <a:solidFill>
                  <a:srgbClr val="FF0000"/>
                </a:solidFill>
              </a:rPr>
              <a:t>workshops</a:t>
            </a:r>
            <a:r>
              <a:rPr lang="ru-RU" sz="2000" i="1" dirty="0">
                <a:solidFill>
                  <a:srgbClr val="FF0000"/>
                </a:solidFill>
              </a:rPr>
              <a:t>   (</a:t>
            </a:r>
            <a:r>
              <a:rPr lang="en-US" sz="2000" i="1" dirty="0">
                <a:solidFill>
                  <a:srgbClr val="FF0000"/>
                </a:solidFill>
              </a:rPr>
              <a:t>Podgorica, Tbilisi, Minsk and Baku</a:t>
            </a:r>
            <a:r>
              <a:rPr lang="ru-RU" sz="2000" i="1" dirty="0">
                <a:solidFill>
                  <a:srgbClr val="FF0000"/>
                </a:solidFill>
              </a:rPr>
              <a:t>)</a:t>
            </a:r>
          </a:p>
          <a:p>
            <a:pPr lvl="1" algn="just">
              <a:buFont typeface="Wingdings" panose="05000000000000000000" pitchFamily="2" charset="2"/>
              <a:buChar char="Ø"/>
              <a:defRPr/>
            </a:pPr>
            <a:r>
              <a:rPr lang="ru-RU" sz="2000" b="1" i="1" dirty="0">
                <a:solidFill>
                  <a:srgbClr val="FF0000"/>
                </a:solidFill>
              </a:rPr>
              <a:t> </a:t>
            </a:r>
            <a:r>
              <a:rPr lang="ru-RU" sz="2000" b="1" i="1" u="sng" dirty="0">
                <a:solidFill>
                  <a:srgbClr val="FF0000"/>
                </a:solidFill>
              </a:rPr>
              <a:t>1</a:t>
            </a:r>
            <a:r>
              <a:rPr lang="ru-RU" sz="2000" i="1" dirty="0">
                <a:solidFill>
                  <a:srgbClr val="FF0000"/>
                </a:solidFill>
              </a:rPr>
              <a:t> </a:t>
            </a:r>
            <a:r>
              <a:rPr lang="en-US" sz="2000" i="1" dirty="0">
                <a:solidFill>
                  <a:srgbClr val="FF0000"/>
                </a:solidFill>
              </a:rPr>
              <a:t>videoconference</a:t>
            </a:r>
            <a:endParaRPr lang="ru-RU" sz="2000" i="1" dirty="0">
              <a:solidFill>
                <a:srgbClr val="FF0000"/>
              </a:solidFill>
            </a:endParaRPr>
          </a:p>
          <a:p>
            <a:pPr marL="0" indent="0" algn="just">
              <a:spcBef>
                <a:spcPts val="1200"/>
              </a:spcBef>
              <a:buNone/>
              <a:defRPr/>
            </a:pPr>
            <a:r>
              <a:rPr lang="en-US" sz="2400" b="1" u="sng" dirty="0"/>
              <a:t>In FY2</a:t>
            </a:r>
            <a:r>
              <a:rPr lang="ru-RU" sz="2400" b="1" u="sng" dirty="0"/>
              <a:t>018 </a:t>
            </a:r>
            <a:r>
              <a:rPr lang="en-US" sz="2400" u="sng" dirty="0"/>
              <a:t>the Group had </a:t>
            </a:r>
            <a:endParaRPr lang="ru-RU" sz="2400" u="sng" dirty="0"/>
          </a:p>
          <a:p>
            <a:pPr algn="just">
              <a:buFont typeface="Arial" charset="0"/>
              <a:buChar char="•"/>
              <a:defRPr/>
            </a:pPr>
            <a:r>
              <a:rPr lang="en-US" sz="2000" i="1" u="sng" dirty="0">
                <a:solidFill>
                  <a:srgbClr val="FF0000"/>
                </a:solidFill>
              </a:rPr>
              <a:t>Thematic workshop in Baku, Azerbaijan: on April 12-13, 2018</a:t>
            </a:r>
            <a:r>
              <a:rPr lang="ru-RU" sz="2000" i="1" dirty="0"/>
              <a:t>.</a:t>
            </a:r>
          </a:p>
          <a:p>
            <a:pPr>
              <a:defRPr/>
            </a:pPr>
            <a:endParaRPr lang="ru-RU" sz="2800" i="1" dirty="0"/>
          </a:p>
          <a:p>
            <a:pPr>
              <a:defRPr/>
            </a:pPr>
            <a:endParaRPr lang="en-US" sz="2800" i="1" dirty="0"/>
          </a:p>
        </p:txBody>
      </p:sp>
      <p:sp>
        <p:nvSpPr>
          <p:cNvPr id="22532" name="Slide Number Placeholder 3">
            <a:extLst>
              <a:ext uri="{FF2B5EF4-FFF2-40B4-BE49-F238E27FC236}">
                <a16:creationId xmlns:a16="http://schemas.microsoft.com/office/drawing/2014/main" id="{53524774-8DC4-48B0-AD93-F4D8071AD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EBB5B5A-91FD-4A76-9D38-6BC113CBECBB}" type="slidenum">
              <a:rPr lang="ru-RU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19</a:t>
            </a:fld>
            <a:endParaRPr lang="ru-RU" altLang="en-US" sz="1200">
              <a:solidFill>
                <a:srgbClr val="898989"/>
              </a:solidFill>
            </a:endParaRPr>
          </a:p>
        </p:txBody>
      </p:sp>
      <p:pic>
        <p:nvPicPr>
          <p:cNvPr id="22533" name="Picture 2">
            <a:extLst>
              <a:ext uri="{FF2B5EF4-FFF2-40B4-BE49-F238E27FC236}">
                <a16:creationId xmlns:a16="http://schemas.microsoft.com/office/drawing/2014/main" id="{BDCF863B-8FB6-461D-8922-2B0C5D4D55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813"/>
            <a:ext cx="731838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ipe dir="r"/>
    <p:sndAc>
      <p:stSnd>
        <p:snd r:embed="rId2" name="coin.wav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408F86-B949-4EFD-AC87-33A37B9B9C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182563"/>
            <a:ext cx="8229600" cy="4525962"/>
          </a:xfrm>
        </p:spPr>
        <p:txBody>
          <a:bodyPr/>
          <a:lstStyle/>
          <a:p>
            <a:pPr>
              <a:buFont typeface="Arial" charset="0"/>
              <a:buChar char="•"/>
              <a:defRPr/>
            </a:pPr>
            <a:endParaRPr lang="ru-RU" dirty="0"/>
          </a:p>
          <a:p>
            <a:pPr marL="0" indent="0">
              <a:buFont typeface="Arial" charset="0"/>
              <a:buNone/>
              <a:defRPr/>
            </a:pPr>
            <a:endParaRPr lang="en-US" dirty="0"/>
          </a:p>
        </p:txBody>
      </p:sp>
      <p:sp>
        <p:nvSpPr>
          <p:cNvPr id="6147" name="Slide Number Placeholder 3">
            <a:extLst>
              <a:ext uri="{FF2B5EF4-FFF2-40B4-BE49-F238E27FC236}">
                <a16:creationId xmlns:a16="http://schemas.microsoft.com/office/drawing/2014/main" id="{EF7BE916-FA59-49CB-B767-FE4185CB7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6122988" y="6577013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CA4BBFD-5E80-4D77-9935-C157ABE8EB08}" type="slidenum">
              <a:rPr lang="ru-RU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ru-RU" altLang="en-US" sz="1200">
              <a:solidFill>
                <a:srgbClr val="898989"/>
              </a:solidFill>
            </a:endParaRPr>
          </a:p>
        </p:txBody>
      </p:sp>
      <p:pic>
        <p:nvPicPr>
          <p:cNvPr id="6148" name="Picture 4">
            <a:extLst>
              <a:ext uri="{FF2B5EF4-FFF2-40B4-BE49-F238E27FC236}">
                <a16:creationId xmlns:a16="http://schemas.microsoft.com/office/drawing/2014/main" id="{D8EBD4E3-FBF9-436C-B77F-BE0C22764E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9150" y="4254501"/>
            <a:ext cx="1468438" cy="1687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>
            <a:extLst>
              <a:ext uri="{FF2B5EF4-FFF2-40B4-BE49-F238E27FC236}">
                <a16:creationId xmlns:a16="http://schemas.microsoft.com/office/drawing/2014/main" id="{935133EC-DB37-4E92-B986-060E78EAA2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1275" y="2608263"/>
            <a:ext cx="1347788" cy="163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>
            <a:extLst>
              <a:ext uri="{FF2B5EF4-FFF2-40B4-BE49-F238E27FC236}">
                <a16:creationId xmlns:a16="http://schemas.microsoft.com/office/drawing/2014/main" id="{DACD413C-2DF4-47E5-B677-A2A4D48CDD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526" y="4270375"/>
            <a:ext cx="1487487" cy="170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8">
            <a:extLst>
              <a:ext uri="{FF2B5EF4-FFF2-40B4-BE49-F238E27FC236}">
                <a16:creationId xmlns:a16="http://schemas.microsoft.com/office/drawing/2014/main" id="{F4943980-5B98-4F9D-8851-8844AE0DB7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9013" y="114300"/>
            <a:ext cx="1447800" cy="166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2" name="Picture 10">
            <a:extLst>
              <a:ext uri="{FF2B5EF4-FFF2-40B4-BE49-F238E27FC236}">
                <a16:creationId xmlns:a16="http://schemas.microsoft.com/office/drawing/2014/main" id="{DB7BD06B-1D60-4EF5-8375-2465C9AB19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97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55" name="Title 1">
            <a:extLst>
              <a:ext uri="{FF2B5EF4-FFF2-40B4-BE49-F238E27FC236}">
                <a16:creationId xmlns:a16="http://schemas.microsoft.com/office/drawing/2014/main" id="{71D52503-195C-4D01-8E57-89ED78298163}"/>
              </a:ext>
            </a:extLst>
          </p:cNvPr>
          <p:cNvSpPr txBox="1">
            <a:spLocks/>
          </p:cNvSpPr>
          <p:nvPr/>
        </p:nvSpPr>
        <p:spPr bwMode="auto">
          <a:xfrm>
            <a:off x="779463" y="304482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Executive Committee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Treasury Community of Practice</a:t>
            </a:r>
            <a:br>
              <a:rPr lang="ru-RU" altLang="en-US" sz="4400" dirty="0">
                <a:latin typeface="Arial" panose="020B0604020202020204" pitchFamily="34" charset="0"/>
              </a:rPr>
            </a:br>
            <a:endParaRPr lang="en-US" altLang="en-US" sz="4400" dirty="0"/>
          </a:p>
        </p:txBody>
      </p:sp>
      <p:sp>
        <p:nvSpPr>
          <p:cNvPr id="6156" name="Rectangle 4">
            <a:extLst>
              <a:ext uri="{FF2B5EF4-FFF2-40B4-BE49-F238E27FC236}">
                <a16:creationId xmlns:a16="http://schemas.microsoft.com/office/drawing/2014/main" id="{E593CFF2-DD57-434B-8D03-C7948FA406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4513" y="1828701"/>
            <a:ext cx="153335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900" b="1" dirty="0">
                <a:latin typeface="Cambria" panose="02040503050406030204" pitchFamily="18" charset="0"/>
                <a:cs typeface="Times New Roman" panose="02020603050405020304" pitchFamily="18" charset="0"/>
              </a:rPr>
              <a:t>      </a:t>
            </a:r>
            <a:r>
              <a:rPr lang="ru-RU" altLang="en-US" sz="900" b="1" dirty="0">
                <a:latin typeface="Cambria" panose="020405030504060302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900" b="1" dirty="0">
                <a:latin typeface="Cambria" panose="020405030504060302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900" b="1" dirty="0" err="1">
                <a:latin typeface="Cambria" panose="02040503050406030204" pitchFamily="18" charset="0"/>
                <a:cs typeface="Times New Roman" panose="02020603050405020304" pitchFamily="18" charset="0"/>
              </a:rPr>
              <a:t>Ilyas</a:t>
            </a:r>
            <a:r>
              <a:rPr lang="en-US" altLang="en-US" sz="900" b="1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900" b="1" dirty="0" err="1">
                <a:latin typeface="Cambria" panose="02040503050406030204" pitchFamily="18" charset="0"/>
                <a:cs typeface="Times New Roman" panose="02020603050405020304" pitchFamily="18" charset="0"/>
              </a:rPr>
              <a:t>Tufan</a:t>
            </a:r>
            <a:r>
              <a:rPr lang="en-US" altLang="en-US" sz="900" b="1" dirty="0">
                <a:latin typeface="Cambria" panose="02040503050406030204" pitchFamily="18" charset="0"/>
                <a:cs typeface="Times New Roman" panose="02020603050405020304" pitchFamily="18" charset="0"/>
              </a:rPr>
              <a:t>,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00" b="1" dirty="0">
                <a:latin typeface="Cambria" panose="02040503050406030204" pitchFamily="18" charset="0"/>
                <a:cs typeface="Times New Roman" panose="02020603050405020304" pitchFamily="18" charset="0"/>
              </a:rPr>
              <a:t>TCOP Vice Chair</a:t>
            </a:r>
            <a:r>
              <a:rPr lang="ru-RU" altLang="en-US" sz="900" dirty="0">
                <a:latin typeface="Cambria" panose="02040503050406030204" pitchFamily="18" charset="0"/>
                <a:cs typeface="Times New Roman" panose="02020603050405020304" pitchFamily="18" charset="0"/>
              </a:rPr>
              <a:t>,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00" dirty="0">
                <a:latin typeface="Cambria" panose="02040503050406030204" pitchFamily="18" charset="0"/>
                <a:cs typeface="Times New Roman" panose="02020603050405020304" pitchFamily="18" charset="0"/>
              </a:rPr>
              <a:t>Department Head</a:t>
            </a:r>
            <a:r>
              <a:rPr lang="ru-RU" altLang="en-US" sz="900" dirty="0">
                <a:latin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900" dirty="0">
                <a:latin typeface="Cambria" panose="02040503050406030204" pitchFamily="18" charset="0"/>
                <a:cs typeface="Times New Roman" panose="02020603050405020304" pitchFamily="18" charset="0"/>
              </a:rPr>
              <a:t>Treasury, </a:t>
            </a:r>
            <a:endParaRPr lang="ru-RU" altLang="en-US" sz="900" dirty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00" b="1" dirty="0">
                <a:latin typeface="Cambria" panose="02040503050406030204" pitchFamily="18" charset="0"/>
                <a:cs typeface="Times New Roman" panose="02020603050405020304" pitchFamily="18" charset="0"/>
              </a:rPr>
              <a:t>Turkey</a:t>
            </a:r>
            <a:endParaRPr lang="ru-RU" altLang="en-US" sz="900" dirty="0"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00" dirty="0">
                <a:latin typeface="Cambria" panose="02040503050406030204" pitchFamily="18" charset="0"/>
                <a:cs typeface="Times New Roman" panose="02020603050405020304" pitchFamily="18" charset="0"/>
              </a:rPr>
              <a:t>                                       </a:t>
            </a:r>
            <a:endParaRPr lang="ru-RU" altLang="en-US" sz="7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1" dirty="0">
                <a:latin typeface="Cambria" panose="02040503050406030204" pitchFamily="18" charset="0"/>
                <a:cs typeface="Times New Roman" panose="02020603050405020304" pitchFamily="18" charset="0"/>
              </a:rPr>
              <a:t>                                                                               </a:t>
            </a:r>
            <a:endParaRPr lang="en-US" altLang="en-US" sz="1800" dirty="0">
              <a:latin typeface="Arial" panose="020B0604020202020204" pitchFamily="34" charset="0"/>
            </a:endParaRPr>
          </a:p>
        </p:txBody>
      </p:sp>
      <p:sp>
        <p:nvSpPr>
          <p:cNvPr id="6157" name="TextBox 1">
            <a:extLst>
              <a:ext uri="{FF2B5EF4-FFF2-40B4-BE49-F238E27FC236}">
                <a16:creationId xmlns:a16="http://schemas.microsoft.com/office/drawing/2014/main" id="{F7396C0B-55F8-496A-B9DE-9EBC6915CC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0975" y="1774825"/>
            <a:ext cx="1598613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Angela </a:t>
            </a:r>
            <a:r>
              <a:rPr lang="en-US" altLang="en-US" sz="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Voronin</a:t>
            </a:r>
            <a:r>
              <a:rPr lang="ru-RU" altLang="en-US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TCOP Chair,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Head,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State Treasury</a:t>
            </a:r>
            <a:r>
              <a:rPr lang="ru-RU" alt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Moldova</a:t>
            </a:r>
            <a:endParaRPr lang="ru-RU" altLang="en-US" sz="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58" name="TextBox 1">
            <a:extLst>
              <a:ext uri="{FF2B5EF4-FFF2-40B4-BE49-F238E27FC236}">
                <a16:creationId xmlns:a16="http://schemas.microsoft.com/office/drawing/2014/main" id="{FFA7342E-5D0C-48B8-8703-EAB0E39BEB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6138" y="4391025"/>
            <a:ext cx="13144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en-US" sz="900" b="1" dirty="0">
                <a:latin typeface="Cambria" panose="02040503050406030204" pitchFamily="18" charset="0"/>
              </a:rPr>
              <a:t>     </a:t>
            </a:r>
            <a:r>
              <a:rPr lang="en-US" altLang="en-US" sz="900" b="1" dirty="0" err="1">
                <a:latin typeface="Cambria" panose="02040503050406030204" pitchFamily="18" charset="0"/>
              </a:rPr>
              <a:t>Nazim</a:t>
            </a:r>
            <a:r>
              <a:rPr lang="en-US" altLang="en-US" sz="900" b="1" dirty="0">
                <a:latin typeface="Cambria" panose="02040503050406030204" pitchFamily="18" charset="0"/>
              </a:rPr>
              <a:t> </a:t>
            </a:r>
            <a:r>
              <a:rPr lang="en-US" altLang="en-US" sz="900" b="1" dirty="0" err="1">
                <a:latin typeface="Cambria" panose="02040503050406030204" pitchFamily="18" charset="0"/>
              </a:rPr>
              <a:t>Kasumzade</a:t>
            </a:r>
            <a:r>
              <a:rPr lang="en-US" altLang="en-US" sz="900" b="1" dirty="0">
                <a:latin typeface="Cambria" panose="02040503050406030204" pitchFamily="18" charset="0"/>
              </a:rPr>
              <a:t> </a:t>
            </a:r>
            <a:r>
              <a:rPr lang="en-US" altLang="en-US" sz="900" dirty="0">
                <a:latin typeface="Cambria" panose="02040503050406030204" pitchFamily="18" charset="0"/>
                <a:cs typeface="Times New Roman" panose="02020603050405020304" pitchFamily="18" charset="0"/>
              </a:rPr>
              <a:t>Department Head</a:t>
            </a:r>
            <a:r>
              <a:rPr lang="ru-RU" altLang="en-US" sz="900" dirty="0">
                <a:latin typeface="Cambria" panose="02040503050406030204" pitchFamily="18" charset="0"/>
              </a:rPr>
              <a:t>, </a:t>
            </a:r>
            <a:r>
              <a:rPr lang="en-US" altLang="en-US" sz="900" dirty="0">
                <a:latin typeface="Cambria" panose="02040503050406030204" pitchFamily="18" charset="0"/>
              </a:rPr>
              <a:t>State Treasury Agency</a:t>
            </a:r>
            <a:r>
              <a:rPr lang="ru-RU" altLang="en-US" sz="900" dirty="0">
                <a:latin typeface="Cambria" panose="02040503050406030204" pitchFamily="18" charset="0"/>
              </a:rPr>
              <a:t>,</a:t>
            </a:r>
          </a:p>
          <a:p>
            <a:pPr algn="ctr"/>
            <a:r>
              <a:rPr lang="en-US" altLang="en-US" sz="900" b="1" dirty="0">
                <a:latin typeface="Cambria" panose="02040503050406030204" pitchFamily="18" charset="0"/>
              </a:rPr>
              <a:t>Azerbaijan</a:t>
            </a:r>
            <a:endParaRPr lang="ru-RU" altLang="en-US" sz="900" b="1" dirty="0">
              <a:latin typeface="Cambria" panose="02040503050406030204" pitchFamily="18" charset="0"/>
            </a:endParaRPr>
          </a:p>
        </p:txBody>
      </p:sp>
      <p:pic>
        <p:nvPicPr>
          <p:cNvPr id="6159" name="Picture 3">
            <a:extLst>
              <a:ext uri="{FF2B5EF4-FFF2-40B4-BE49-F238E27FC236}">
                <a16:creationId xmlns:a16="http://schemas.microsoft.com/office/drawing/2014/main" id="{BDC24DDF-A555-43EB-8A76-9F95B48715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100" y="2608263"/>
            <a:ext cx="1284288" cy="169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0" name="Picture 4">
            <a:extLst>
              <a:ext uri="{FF2B5EF4-FFF2-40B4-BE49-F238E27FC236}">
                <a16:creationId xmlns:a16="http://schemas.microsoft.com/office/drawing/2014/main" id="{19F58BDB-F453-4C25-9FDA-BE19581BA5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46" r="352"/>
          <a:stretch>
            <a:fillRect/>
          </a:stretch>
        </p:blipFill>
        <p:spPr bwMode="auto">
          <a:xfrm>
            <a:off x="4125913" y="114300"/>
            <a:ext cx="1196975" cy="164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1" name="Picture 5">
            <a:extLst>
              <a:ext uri="{FF2B5EF4-FFF2-40B4-BE49-F238E27FC236}">
                <a16:creationId xmlns:a16="http://schemas.microsoft.com/office/drawing/2014/main" id="{2BF72277-D286-4E50-8775-877E1A228B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1038" y="147638"/>
            <a:ext cx="1255712" cy="160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62" name="TextBox 29">
            <a:extLst>
              <a:ext uri="{FF2B5EF4-FFF2-40B4-BE49-F238E27FC236}">
                <a16:creationId xmlns:a16="http://schemas.microsoft.com/office/drawing/2014/main" id="{46AADB38-FF93-40B7-8D73-4120F71554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7292" y="5970587"/>
            <a:ext cx="1419043" cy="69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Zaifun</a:t>
            </a:r>
            <a:r>
              <a:rPr lang="en-US" altLang="en-US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Yernazarova</a:t>
            </a:r>
            <a:endParaRPr lang="ru-RU" altLang="en-US"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Department Head</a:t>
            </a:r>
            <a:r>
              <a:rPr lang="ru-RU" alt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n-US" alt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Ministry of Finance</a:t>
            </a:r>
            <a:r>
              <a:rPr lang="ru-RU" alt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/>
            <a:r>
              <a:rPr lang="en-US" altLang="en-US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Kazakhstan</a:t>
            </a:r>
            <a:endParaRPr lang="ru-RU" altLang="en-US"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altLang="en-US" sz="700" b="1" dirty="0">
              <a:latin typeface="Cambria" panose="02040503050406030204" pitchFamily="18" charset="0"/>
            </a:endParaRPr>
          </a:p>
        </p:txBody>
      </p:sp>
      <p:sp>
        <p:nvSpPr>
          <p:cNvPr id="6163" name="TextBox 6">
            <a:extLst>
              <a:ext uri="{FF2B5EF4-FFF2-40B4-BE49-F238E27FC236}">
                <a16:creationId xmlns:a16="http://schemas.microsoft.com/office/drawing/2014/main" id="{14D7EA3B-AF5A-4C32-BFA1-9288279A5E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02600" y="4783138"/>
            <a:ext cx="6921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800" b="1" dirty="0">
                <a:latin typeface="Cambria" panose="02040503050406030204" pitchFamily="18" charset="0"/>
              </a:rPr>
              <a:t>Albania</a:t>
            </a:r>
          </a:p>
        </p:txBody>
      </p:sp>
      <p:sp>
        <p:nvSpPr>
          <p:cNvPr id="6164" name="TextBox 7">
            <a:extLst>
              <a:ext uri="{FF2B5EF4-FFF2-40B4-BE49-F238E27FC236}">
                <a16:creationId xmlns:a16="http://schemas.microsoft.com/office/drawing/2014/main" id="{47214B99-E642-475B-B0C0-1FF264654F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2988" y="1782763"/>
            <a:ext cx="1538287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900" b="1" dirty="0" err="1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Ludmila</a:t>
            </a:r>
            <a:r>
              <a:rPr lang="en-US" altLang="en-US" sz="900" b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900" b="1" dirty="0" err="1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Gurianova</a:t>
            </a:r>
            <a:endParaRPr lang="ru-RU" altLang="en-US" sz="900" b="1" dirty="0"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en-US" sz="900" b="1" dirty="0">
                <a:latin typeface="Cambria" panose="02040503050406030204" pitchFamily="18" charset="0"/>
                <a:cs typeface="Times New Roman" panose="02020603050405020304" pitchFamily="18" charset="0"/>
              </a:rPr>
              <a:t>TCOP Vice Chair</a:t>
            </a:r>
            <a:r>
              <a:rPr lang="ru-RU" altLang="en-US" sz="900" b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,</a:t>
            </a:r>
          </a:p>
          <a:p>
            <a:pPr algn="ctr"/>
            <a:r>
              <a:rPr lang="en-US" altLang="en-US" sz="9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Deputy Head</a:t>
            </a:r>
            <a:endParaRPr lang="ru-RU" altLang="en-US" sz="900" dirty="0"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en-US" sz="9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State Treasury</a:t>
            </a:r>
            <a:endParaRPr lang="ru-RU" altLang="en-US" sz="900" dirty="0"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en-US" sz="900" b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Belarus</a:t>
            </a:r>
          </a:p>
        </p:txBody>
      </p:sp>
      <p:sp>
        <p:nvSpPr>
          <p:cNvPr id="22" name="TextBox 1">
            <a:extLst>
              <a:ext uri="{FF2B5EF4-FFF2-40B4-BE49-F238E27FC236}">
                <a16:creationId xmlns:a16="http://schemas.microsoft.com/office/drawing/2014/main" id="{86380EF8-965F-4650-8801-5EB6FB5E48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8145" y="5940809"/>
            <a:ext cx="13144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900" b="1" dirty="0">
                <a:latin typeface="Cambria" panose="02040503050406030204" pitchFamily="18" charset="0"/>
              </a:rPr>
              <a:t>Levan </a:t>
            </a:r>
            <a:r>
              <a:rPr lang="en-US" altLang="en-US" sz="900" b="1" dirty="0" err="1">
                <a:latin typeface="Cambria" panose="02040503050406030204" pitchFamily="18" charset="0"/>
              </a:rPr>
              <a:t>Todua</a:t>
            </a:r>
            <a:endParaRPr lang="ru-RU" altLang="en-US" sz="900" b="1" dirty="0">
              <a:latin typeface="Cambria" panose="02040503050406030204" pitchFamily="18" charset="0"/>
            </a:endParaRPr>
          </a:p>
          <a:p>
            <a:pPr algn="ctr"/>
            <a:r>
              <a:rPr lang="en-US" altLang="en-US" sz="900" dirty="0">
                <a:latin typeface="Cambria" panose="02040503050406030204" pitchFamily="18" charset="0"/>
              </a:rPr>
              <a:t>Department Head, State Treasury, </a:t>
            </a:r>
            <a:r>
              <a:rPr lang="en-US" altLang="en-US" sz="900" b="1" dirty="0">
                <a:latin typeface="Cambria" panose="02040503050406030204" pitchFamily="18" charset="0"/>
              </a:rPr>
              <a:t>Georgia</a:t>
            </a:r>
            <a:endParaRPr lang="ru-RU" altLang="en-US" sz="900" b="1" dirty="0">
              <a:latin typeface="Cambria" panose="020405030504060302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36400E8-304F-43A5-A0AA-36D3A9CA9FB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439294" y="4309768"/>
            <a:ext cx="1229221" cy="167063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A066B81-FBEB-4BC3-A1B0-D635A898A83A}"/>
              </a:ext>
            </a:extLst>
          </p:cNvPr>
          <p:cNvSpPr txBox="1"/>
          <p:nvPr/>
        </p:nvSpPr>
        <p:spPr>
          <a:xfrm>
            <a:off x="7796214" y="3789040"/>
            <a:ext cx="122396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900" dirty="0"/>
          </a:p>
          <a:p>
            <a:pPr algn="ctr"/>
            <a:endParaRPr lang="en-US" sz="900" dirty="0"/>
          </a:p>
          <a:p>
            <a:pPr algn="ctr"/>
            <a:endParaRPr lang="en-US" sz="900" dirty="0"/>
          </a:p>
          <a:p>
            <a:pPr algn="ctr"/>
            <a:endParaRPr lang="en-US" sz="900" dirty="0"/>
          </a:p>
          <a:p>
            <a:pPr algn="ctr"/>
            <a:r>
              <a:rPr lang="en-US" sz="900" b="1" dirty="0" err="1"/>
              <a:t>Mimoza</a:t>
            </a:r>
            <a:r>
              <a:rPr lang="en-US" sz="900" b="1" dirty="0"/>
              <a:t> </a:t>
            </a:r>
            <a:r>
              <a:rPr lang="en-US" sz="900" b="1" dirty="0" err="1"/>
              <a:t>Pilkati</a:t>
            </a:r>
            <a:endParaRPr lang="en-US" sz="900" b="1" dirty="0"/>
          </a:p>
          <a:p>
            <a:pPr algn="ctr"/>
            <a:r>
              <a:rPr lang="en-US" sz="900" dirty="0"/>
              <a:t>Deputy Dep. Head</a:t>
            </a:r>
          </a:p>
          <a:p>
            <a:pPr algn="ctr"/>
            <a:r>
              <a:rPr lang="en-US" sz="900"/>
              <a:t>State Treasury,</a:t>
            </a:r>
            <a:endParaRPr lang="en-US" sz="9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8EA259-3021-41A9-8431-DCCF7ED83AEC}"/>
              </a:ext>
            </a:extLst>
          </p:cNvPr>
          <p:cNvSpPr txBox="1"/>
          <p:nvPr/>
        </p:nvSpPr>
        <p:spPr>
          <a:xfrm>
            <a:off x="2306400" y="6093296"/>
            <a:ext cx="15211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Alexander Demidov</a:t>
            </a:r>
            <a:r>
              <a:rPr lang="en-US" sz="1000" dirty="0"/>
              <a:t>,</a:t>
            </a:r>
          </a:p>
          <a:p>
            <a:pPr algn="ctr"/>
            <a:r>
              <a:rPr lang="en-US" sz="1000" dirty="0"/>
              <a:t>Deputy Head</a:t>
            </a:r>
          </a:p>
          <a:p>
            <a:pPr algn="ctr"/>
            <a:r>
              <a:rPr lang="en-US" sz="1000" dirty="0"/>
              <a:t>State Treasury,</a:t>
            </a:r>
          </a:p>
          <a:p>
            <a:pPr algn="ctr"/>
            <a:r>
              <a:rPr lang="en-US" sz="1000" b="1" dirty="0"/>
              <a:t>Russia</a:t>
            </a:r>
          </a:p>
        </p:txBody>
      </p:sp>
    </p:spTree>
  </p:cSld>
  <p:clrMapOvr>
    <a:masterClrMapping/>
  </p:clrMapOvr>
  <p:transition spd="slow">
    <p:wipe dir="r"/>
    <p:sndAc>
      <p:stSnd>
        <p:snd r:embed="rId3" name="coin.wav"/>
      </p:stSnd>
    </p:sndAc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id="{C9E2F371-25B8-4CD1-84B0-DB78599BE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425" y="115888"/>
            <a:ext cx="8229600" cy="1143000"/>
          </a:xfrm>
        </p:spPr>
        <p:txBody>
          <a:bodyPr/>
          <a:lstStyle/>
          <a:p>
            <a:r>
              <a:rPr lang="en-US" altLang="en-US" sz="2800" b="1" dirty="0">
                <a:solidFill>
                  <a:srgbClr val="FF0000"/>
                </a:solidFill>
              </a:rPr>
              <a:t>Workshop in Baku</a:t>
            </a:r>
            <a:r>
              <a:rPr lang="ru-RU" altLang="en-US" sz="2800" b="1" dirty="0">
                <a:solidFill>
                  <a:srgbClr val="FF0000"/>
                </a:solidFill>
              </a:rPr>
              <a:t>, </a:t>
            </a:r>
            <a:r>
              <a:rPr lang="en-US" altLang="en-US" sz="2800" b="1" dirty="0">
                <a:solidFill>
                  <a:srgbClr val="FF0000"/>
                </a:solidFill>
              </a:rPr>
              <a:t>April </a:t>
            </a:r>
            <a:r>
              <a:rPr lang="ru-RU" altLang="en-US" sz="2800" b="1" dirty="0">
                <a:solidFill>
                  <a:srgbClr val="FF0000"/>
                </a:solidFill>
              </a:rPr>
              <a:t>10-12</a:t>
            </a:r>
            <a:r>
              <a:rPr lang="en-US" altLang="en-US" sz="2800" b="1" dirty="0">
                <a:solidFill>
                  <a:srgbClr val="FF0000"/>
                </a:solidFill>
              </a:rPr>
              <a:t>, </a:t>
            </a:r>
            <a:r>
              <a:rPr lang="ru-RU" altLang="en-US" sz="2800" b="1" dirty="0">
                <a:solidFill>
                  <a:srgbClr val="FF0000"/>
                </a:solidFill>
              </a:rPr>
              <a:t>2018</a:t>
            </a:r>
            <a:br>
              <a:rPr lang="ru-RU" altLang="en-US" sz="2800" dirty="0"/>
            </a:br>
            <a:endParaRPr lang="en-US" altLang="en-US" sz="2800" dirty="0"/>
          </a:p>
        </p:txBody>
      </p:sp>
      <p:sp>
        <p:nvSpPr>
          <p:cNvPr id="23555" name="Slide Number Placeholder 3">
            <a:extLst>
              <a:ext uri="{FF2B5EF4-FFF2-40B4-BE49-F238E27FC236}">
                <a16:creationId xmlns:a16="http://schemas.microsoft.com/office/drawing/2014/main" id="{F1CC3572-A109-4218-8B75-AA9629D68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79ADA54-7D6E-4BA6-8037-3FCC728A2AC1}" type="slidenum">
              <a:rPr lang="ru-RU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20</a:t>
            </a:fld>
            <a:endParaRPr lang="ru-RU" altLang="en-US" sz="1200">
              <a:solidFill>
                <a:srgbClr val="898989"/>
              </a:solidFill>
            </a:endParaRPr>
          </a:p>
        </p:txBody>
      </p:sp>
      <p:pic>
        <p:nvPicPr>
          <p:cNvPr id="23556" name="Рисунок 11" descr="pempal-logo.jpg">
            <a:extLst>
              <a:ext uri="{FF2B5EF4-FFF2-40B4-BE49-F238E27FC236}">
                <a16:creationId xmlns:a16="http://schemas.microsoft.com/office/drawing/2014/main" id="{76695B85-4F1F-48BA-9111-B32BE9BC03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97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87D2F5C-01B1-451C-B06D-3F2B3F90746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8277250"/>
              </p:ext>
            </p:extLst>
          </p:nvPr>
        </p:nvGraphicFramePr>
        <p:xfrm>
          <a:off x="755650" y="1052736"/>
          <a:ext cx="7931150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spd="slow">
    <p:wipe dir="r"/>
    <p:sndAc>
      <p:stSnd>
        <p:snd r:embed="rId2" name="coin.wav"/>
      </p:stSnd>
    </p:sndAc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id="{28D3DEF4-405E-4829-ADAC-76ECAB33C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127203"/>
            <a:ext cx="8229600" cy="908050"/>
          </a:xfrm>
        </p:spPr>
        <p:txBody>
          <a:bodyPr/>
          <a:lstStyle/>
          <a:p>
            <a:r>
              <a:rPr lang="en-US" altLang="en-US" b="1" dirty="0">
                <a:solidFill>
                  <a:srgbClr val="FF0000"/>
                </a:solidFill>
              </a:rPr>
              <a:t>Workshop in Baku</a:t>
            </a:r>
            <a:endParaRPr lang="en-US" altLang="en-US" dirty="0"/>
          </a:p>
        </p:txBody>
      </p:sp>
      <p:sp>
        <p:nvSpPr>
          <p:cNvPr id="24579" name="Slide Number Placeholder 3">
            <a:extLst>
              <a:ext uri="{FF2B5EF4-FFF2-40B4-BE49-F238E27FC236}">
                <a16:creationId xmlns:a16="http://schemas.microsoft.com/office/drawing/2014/main" id="{F73428EA-9A0D-4E9B-AF9A-E8CD8A2D4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1456A03-0424-4DF4-85DC-75C0A5719440}" type="slidenum">
              <a:rPr lang="ru-RU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21</a:t>
            </a:fld>
            <a:endParaRPr lang="ru-RU" altLang="en-US" sz="1200">
              <a:solidFill>
                <a:srgbClr val="898989"/>
              </a:solidFill>
            </a:endParaRPr>
          </a:p>
        </p:txBody>
      </p:sp>
      <p:pic>
        <p:nvPicPr>
          <p:cNvPr id="24580" name="Picture 2">
            <a:extLst>
              <a:ext uri="{FF2B5EF4-FFF2-40B4-BE49-F238E27FC236}">
                <a16:creationId xmlns:a16="http://schemas.microsoft.com/office/drawing/2014/main" id="{8CDC7308-4226-46EA-9407-F832CFA134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0"/>
            <a:ext cx="5429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5549DC-1331-4B4D-9BF3-ACB296C75E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B8A9741-8455-488A-BAD2-1F3F60AB8D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1905" y="591344"/>
            <a:ext cx="8527170" cy="6002134"/>
          </a:xfrm>
          <a:prstGeom prst="rect">
            <a:avLst/>
          </a:prstGeom>
        </p:spPr>
      </p:pic>
    </p:spTree>
  </p:cSld>
  <p:clrMapOvr>
    <a:masterClrMapping/>
  </p:clrMapOvr>
  <p:transition spd="slow">
    <p:wipe dir="r"/>
    <p:sndAc>
      <p:stSnd>
        <p:snd r:embed="rId3" name="coin.wav"/>
      </p:stSnd>
    </p:sndAc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>
            <a:extLst>
              <a:ext uri="{FF2B5EF4-FFF2-40B4-BE49-F238E27FC236}">
                <a16:creationId xmlns:a16="http://schemas.microsoft.com/office/drawing/2014/main" id="{EC746EC9-364F-45C6-B91C-205875962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675" y="-100013"/>
            <a:ext cx="8229600" cy="1143001"/>
          </a:xfrm>
        </p:spPr>
        <p:txBody>
          <a:bodyPr/>
          <a:lstStyle/>
          <a:p>
            <a:r>
              <a:rPr lang="en-US" altLang="en-US" sz="3200" b="1" u="sng" dirty="0">
                <a:solidFill>
                  <a:srgbClr val="FF0000"/>
                </a:solidFill>
              </a:rPr>
              <a:t>Main results of the group work</a:t>
            </a:r>
            <a:endParaRPr lang="en-US" altLang="en-US" sz="3200" dirty="0">
              <a:solidFill>
                <a:srgbClr val="FF0000"/>
              </a:solidFill>
            </a:endParaRPr>
          </a:p>
        </p:txBody>
      </p:sp>
      <p:sp>
        <p:nvSpPr>
          <p:cNvPr id="24579" name="Content Placeholder 2">
            <a:extLst>
              <a:ext uri="{FF2B5EF4-FFF2-40B4-BE49-F238E27FC236}">
                <a16:creationId xmlns:a16="http://schemas.microsoft.com/office/drawing/2014/main" id="{2EA23B70-511D-430C-BE9A-629EE24B79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900" y="1173763"/>
            <a:ext cx="7931150" cy="5051812"/>
          </a:xfrm>
          <a:extLst/>
        </p:spPr>
        <p:txBody>
          <a:bodyPr/>
          <a:lstStyle/>
          <a:p>
            <a:pPr algn="just">
              <a:buFont typeface="Wingdings" panose="05000000000000000000" pitchFamily="2" charset="2"/>
              <a:buChar char="ü"/>
              <a:defRPr/>
            </a:pPr>
            <a:r>
              <a:rPr lang="en-US" altLang="en-US" sz="2400" b="1" dirty="0"/>
              <a:t>Peer expert support </a:t>
            </a:r>
            <a:r>
              <a:rPr lang="en-US" altLang="en-US" sz="2400" dirty="0"/>
              <a:t>provided to several countries, including Belarus, Georgia and Montenegro, regarding the implementation of  international standards</a:t>
            </a:r>
            <a:endParaRPr lang="ru-RU" altLang="en-US" sz="2400" dirty="0"/>
          </a:p>
          <a:p>
            <a:pPr algn="just">
              <a:buFont typeface="Wingdings" panose="05000000000000000000" pitchFamily="2" charset="2"/>
              <a:buChar char="ü"/>
              <a:defRPr/>
            </a:pPr>
            <a:r>
              <a:rPr lang="en-US" altLang="en-US" sz="2400" b="1" dirty="0"/>
              <a:t>Guidelines to identify mismatch </a:t>
            </a:r>
            <a:r>
              <a:rPr lang="en-US" altLang="en-US" sz="2400" dirty="0"/>
              <a:t>between national methodology and international standards </a:t>
            </a:r>
            <a:r>
              <a:rPr lang="en-US" altLang="en-US" sz="2400" b="1" dirty="0"/>
              <a:t>reviewed with examples of application</a:t>
            </a:r>
            <a:endParaRPr lang="ru-RU" altLang="en-US" sz="2400" b="1" dirty="0"/>
          </a:p>
          <a:p>
            <a:pPr algn="just">
              <a:buFont typeface="Wingdings" panose="05000000000000000000" pitchFamily="2" charset="2"/>
              <a:buChar char="ü"/>
              <a:defRPr/>
            </a:pPr>
            <a:r>
              <a:rPr lang="en-US" altLang="en-US" sz="2400" b="1" dirty="0"/>
              <a:t>Experience</a:t>
            </a:r>
            <a:r>
              <a:rPr lang="en-US" altLang="en-US" sz="2400" dirty="0"/>
              <a:t> of several countries </a:t>
            </a:r>
            <a:r>
              <a:rPr lang="en-US" altLang="en-US" sz="2400" b="1" dirty="0"/>
              <a:t>explored </a:t>
            </a:r>
            <a:r>
              <a:rPr lang="en-US" altLang="en-US" sz="2400" dirty="0"/>
              <a:t>regarding implementation of accounting standards aligned with international standards </a:t>
            </a:r>
          </a:p>
          <a:p>
            <a:pPr algn="just">
              <a:buFont typeface="Wingdings" panose="05000000000000000000" pitchFamily="2" charset="2"/>
              <a:buChar char="ü"/>
              <a:defRPr/>
            </a:pPr>
            <a:r>
              <a:rPr lang="en-US" sz="2400" dirty="0"/>
              <a:t>Approaches to automation of accounting and financial reporting at the budget user level </a:t>
            </a:r>
            <a:r>
              <a:rPr lang="en-US" sz="2400" b="1" dirty="0"/>
              <a:t>discussed jointly </a:t>
            </a:r>
            <a:r>
              <a:rPr lang="en-US" sz="2400" dirty="0"/>
              <a:t>with the IT group </a:t>
            </a:r>
          </a:p>
        </p:txBody>
      </p:sp>
      <p:sp>
        <p:nvSpPr>
          <p:cNvPr id="26628" name="Slide Number Placeholder 3">
            <a:extLst>
              <a:ext uri="{FF2B5EF4-FFF2-40B4-BE49-F238E27FC236}">
                <a16:creationId xmlns:a16="http://schemas.microsoft.com/office/drawing/2014/main" id="{52321F68-9882-4CA2-8D95-E377F633C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D3EC417-5D98-4FE0-83F2-E175242ED23E}" type="slidenum">
              <a:rPr lang="ru-RU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22</a:t>
            </a:fld>
            <a:endParaRPr lang="ru-RU" altLang="en-US" sz="1200">
              <a:solidFill>
                <a:srgbClr val="898989"/>
              </a:solidFill>
            </a:endParaRPr>
          </a:p>
        </p:txBody>
      </p:sp>
      <p:pic>
        <p:nvPicPr>
          <p:cNvPr id="26629" name="Picture 2">
            <a:extLst>
              <a:ext uri="{FF2B5EF4-FFF2-40B4-BE49-F238E27FC236}">
                <a16:creationId xmlns:a16="http://schemas.microsoft.com/office/drawing/2014/main" id="{C8E005BF-E604-4F30-BADE-E095C7DC10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429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ipe dir="r"/>
    <p:sndAc>
      <p:stSnd>
        <p:snd r:embed="rId2" name="coin.wav"/>
      </p:stSnd>
    </p:sndAc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A3C1FBB1-1DDD-4331-A8F5-9CD7BC8AE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656" y="40363"/>
            <a:ext cx="8229600" cy="1143000"/>
          </a:xfrm>
        </p:spPr>
        <p:txBody>
          <a:bodyPr/>
          <a:lstStyle/>
          <a:p>
            <a:r>
              <a:rPr lang="en-US" altLang="en-US" sz="3200" b="1" dirty="0">
                <a:solidFill>
                  <a:srgbClr val="FF0000"/>
                </a:solidFill>
              </a:rPr>
              <a:t>Evolution of Treasury Role and Function </a:t>
            </a:r>
            <a:r>
              <a:rPr lang="en-US" altLang="en-US" sz="3200" b="1" dirty="0"/>
              <a:t>Group</a:t>
            </a:r>
          </a:p>
        </p:txBody>
      </p:sp>
      <p:sp>
        <p:nvSpPr>
          <p:cNvPr id="17411" name="Content Placeholder 2">
            <a:extLst>
              <a:ext uri="{FF2B5EF4-FFF2-40B4-BE49-F238E27FC236}">
                <a16:creationId xmlns:a16="http://schemas.microsoft.com/office/drawing/2014/main" id="{DFF8CC6E-6552-43EB-B5DA-8347CB24B1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0113" y="1341438"/>
            <a:ext cx="7786687" cy="5256212"/>
          </a:xfrm>
        </p:spPr>
        <p:txBody>
          <a:bodyPr/>
          <a:lstStyle/>
          <a:p>
            <a:pPr marL="0" indent="0" algn="just">
              <a:buNone/>
            </a:pPr>
            <a:r>
              <a:rPr lang="en-US" altLang="en-US" sz="2400" b="1" u="sng" dirty="0"/>
              <a:t>Established in</a:t>
            </a:r>
            <a:r>
              <a:rPr lang="ru-RU" altLang="en-US" sz="2400" b="1" u="sng" dirty="0"/>
              <a:t> 2016</a:t>
            </a:r>
            <a:r>
              <a:rPr lang="en-US" altLang="en-US" sz="2400" b="1" u="sng" dirty="0"/>
              <a:t>.</a:t>
            </a:r>
            <a:r>
              <a:rPr lang="ru-RU" altLang="en-US" sz="2400" b="1" u="sng" dirty="0"/>
              <a:t> </a:t>
            </a:r>
            <a:r>
              <a:rPr lang="en-US" altLang="en-US" sz="2400" dirty="0"/>
              <a:t>The Group includes </a:t>
            </a:r>
            <a:r>
              <a:rPr lang="ru-RU" altLang="en-US" sz="2400" b="1" u="sng" dirty="0"/>
              <a:t>15 </a:t>
            </a:r>
            <a:r>
              <a:rPr lang="en-US" altLang="en-US" sz="2400" b="1" u="sng" dirty="0"/>
              <a:t>countries</a:t>
            </a:r>
            <a:r>
              <a:rPr lang="ru-RU" altLang="en-US" sz="2400" b="1" u="sng" dirty="0"/>
              <a:t> </a:t>
            </a:r>
            <a:r>
              <a:rPr lang="ru-RU" altLang="en-US" sz="2000" i="1" dirty="0"/>
              <a:t>(</a:t>
            </a:r>
            <a:r>
              <a:rPr lang="en-US" sz="2000" i="1" dirty="0"/>
              <a:t>Albania, Azerbaijan, Armenia, Belarus, Bulgaria, Croatia, Georgia, Kazakhstan, Kyrgyzstan, Moldova, Russia, Serbia, Tajikistan, Turkey, and Ukraine</a:t>
            </a:r>
            <a:r>
              <a:rPr lang="ru-RU" altLang="en-US" sz="2000" i="1" dirty="0"/>
              <a:t>)</a:t>
            </a:r>
          </a:p>
          <a:p>
            <a:pPr marL="0" indent="0" algn="just">
              <a:buNone/>
            </a:pPr>
            <a:endParaRPr lang="ru-RU" altLang="en-US" sz="2400" b="1" u="sng" dirty="0"/>
          </a:p>
          <a:p>
            <a:pPr marL="0" indent="0" algn="just">
              <a:buNone/>
            </a:pPr>
            <a:r>
              <a:rPr lang="en-US" altLang="en-US" sz="2400" b="1" u="sng" dirty="0"/>
              <a:t>The Group’s proposals impacted the topics of the TCOP’s annual plenary meetings </a:t>
            </a:r>
            <a:endParaRPr lang="ru-RU" altLang="en-US" sz="2400" b="1" u="sng" dirty="0"/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ru-RU" altLang="en-US" sz="2000" b="1" u="sng" dirty="0"/>
              <a:t>2016 – </a:t>
            </a:r>
            <a:r>
              <a:rPr lang="en-US" altLang="en-US" sz="2000" b="1" u="sng" dirty="0"/>
              <a:t>Evolution of treasury role and functions (Chisinau</a:t>
            </a:r>
            <a:r>
              <a:rPr lang="ru-RU" altLang="en-US" sz="2000" b="1" u="sng" dirty="0"/>
              <a:t>), 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ru-RU" altLang="en-US" sz="2000" b="1" u="sng" dirty="0"/>
              <a:t>2017 – </a:t>
            </a:r>
            <a:r>
              <a:rPr lang="en-US" altLang="en-US" sz="2000" b="1" u="sng" dirty="0"/>
              <a:t>Risk management </a:t>
            </a:r>
            <a:r>
              <a:rPr lang="ru-RU" altLang="en-US" sz="2000" b="1" u="sng" dirty="0"/>
              <a:t>(</a:t>
            </a:r>
            <a:r>
              <a:rPr lang="en-US" altLang="en-US" sz="2000" b="1" u="sng" dirty="0"/>
              <a:t>Vienna</a:t>
            </a:r>
            <a:r>
              <a:rPr lang="ru-RU" altLang="en-US" sz="2000" b="1" u="sng" dirty="0"/>
              <a:t>), 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ru-RU" altLang="en-US" sz="2000" b="1" u="sng" dirty="0"/>
              <a:t>2018 – </a:t>
            </a:r>
            <a:r>
              <a:rPr lang="en-US" altLang="en-US" sz="2000" b="1" u="sng" dirty="0"/>
              <a:t>Performance measurement and monitoring </a:t>
            </a:r>
            <a:r>
              <a:rPr lang="ru-RU" altLang="en-US" sz="2000" b="1" u="sng" dirty="0"/>
              <a:t>(</a:t>
            </a:r>
            <a:r>
              <a:rPr lang="en-US" altLang="en-US" sz="2000" b="1" u="sng" dirty="0"/>
              <a:t>Tirana</a:t>
            </a:r>
            <a:r>
              <a:rPr lang="ru-RU" altLang="en-US" sz="2000" b="1" u="sng" dirty="0"/>
              <a:t>) </a:t>
            </a:r>
          </a:p>
          <a:p>
            <a:pPr marL="0" indent="0" algn="just">
              <a:buNone/>
            </a:pPr>
            <a:endParaRPr lang="ru-RU" altLang="en-US" sz="2000" b="1" u="sng" dirty="0"/>
          </a:p>
          <a:p>
            <a:pPr marL="0" indent="0" algn="just">
              <a:buNone/>
            </a:pPr>
            <a:r>
              <a:rPr lang="en-US" altLang="en-US" sz="2400" b="1" u="sng" dirty="0"/>
              <a:t>In FY</a:t>
            </a:r>
            <a:r>
              <a:rPr lang="ru-RU" altLang="en-US" sz="2400" b="1" u="sng" dirty="0"/>
              <a:t>2018 </a:t>
            </a:r>
            <a:r>
              <a:rPr lang="en-US" altLang="en-US" sz="2400" dirty="0"/>
              <a:t>the Group held a</a:t>
            </a:r>
            <a:endParaRPr lang="ru-RU" altLang="en-US" sz="2400" dirty="0"/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US" altLang="en-US" sz="2400" i="1" dirty="0">
                <a:solidFill>
                  <a:srgbClr val="FF0000"/>
                </a:solidFill>
              </a:rPr>
              <a:t>Thematic videoconference</a:t>
            </a:r>
            <a:r>
              <a:rPr lang="ru-RU" altLang="en-US" sz="2400" i="1" dirty="0">
                <a:solidFill>
                  <a:srgbClr val="FF0000"/>
                </a:solidFill>
              </a:rPr>
              <a:t>- </a:t>
            </a:r>
            <a:r>
              <a:rPr lang="en-US" altLang="en-US" sz="2400" i="1" dirty="0">
                <a:solidFill>
                  <a:srgbClr val="FF0000"/>
                </a:solidFill>
              </a:rPr>
              <a:t>April</a:t>
            </a:r>
            <a:r>
              <a:rPr lang="ru-RU" altLang="en-US" sz="2400" i="1" dirty="0">
                <a:solidFill>
                  <a:srgbClr val="FF0000"/>
                </a:solidFill>
              </a:rPr>
              <a:t> 2018</a:t>
            </a:r>
          </a:p>
          <a:p>
            <a:endParaRPr lang="en-US" altLang="en-US" dirty="0"/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id="{36C19B92-D953-4E7F-A88A-775543AE9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98A6813-EFFD-46FC-AA74-A48E8D964D64}" type="slidenum">
              <a:rPr lang="ru-RU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23</a:t>
            </a:fld>
            <a:endParaRPr lang="ru-RU" altLang="en-US" sz="1200">
              <a:solidFill>
                <a:srgbClr val="898989"/>
              </a:solidFill>
            </a:endParaRPr>
          </a:p>
        </p:txBody>
      </p:sp>
      <p:pic>
        <p:nvPicPr>
          <p:cNvPr id="17413" name="Picture 2">
            <a:extLst>
              <a:ext uri="{FF2B5EF4-FFF2-40B4-BE49-F238E27FC236}">
                <a16:creationId xmlns:a16="http://schemas.microsoft.com/office/drawing/2014/main" id="{7724F5F8-1FD3-4616-9028-F8CA8854CF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0"/>
            <a:ext cx="7318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6998043"/>
      </p:ext>
    </p:extLst>
  </p:cSld>
  <p:clrMapOvr>
    <a:masterClrMapping/>
  </p:clrMapOvr>
  <p:transition spd="slow">
    <p:wipe dir="r"/>
    <p:sndAc>
      <p:stSnd>
        <p:snd r:embed="rId2" name="coin.wav"/>
      </p:stSnd>
    </p:sndAc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43614547-DC1E-455B-9614-6BA19DAFF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888" y="188640"/>
            <a:ext cx="8229600" cy="1143000"/>
          </a:xfrm>
        </p:spPr>
        <p:txBody>
          <a:bodyPr/>
          <a:lstStyle/>
          <a:p>
            <a:r>
              <a:rPr lang="en-US" altLang="en-US" sz="2800" b="1" dirty="0">
                <a:solidFill>
                  <a:srgbClr val="FF0000"/>
                </a:solidFill>
              </a:rPr>
              <a:t>Thematic Videoconference</a:t>
            </a:r>
            <a:r>
              <a:rPr lang="ru-RU" altLang="en-US" sz="2800" b="1" dirty="0">
                <a:solidFill>
                  <a:srgbClr val="FF0000"/>
                </a:solidFill>
              </a:rPr>
              <a:t>– </a:t>
            </a:r>
            <a:br>
              <a:rPr lang="ru-RU" altLang="en-US" sz="2800" b="1" dirty="0">
                <a:solidFill>
                  <a:srgbClr val="FF0000"/>
                </a:solidFill>
              </a:rPr>
            </a:br>
            <a:r>
              <a:rPr lang="en-US" altLang="en-US" sz="2800" b="1" dirty="0">
                <a:solidFill>
                  <a:srgbClr val="FF0000"/>
                </a:solidFill>
              </a:rPr>
              <a:t>Experience of Moldova</a:t>
            </a:r>
            <a:r>
              <a:rPr lang="ru-RU" altLang="en-US" sz="2800" b="1" dirty="0">
                <a:solidFill>
                  <a:srgbClr val="FF0000"/>
                </a:solidFill>
              </a:rPr>
              <a:t>, </a:t>
            </a:r>
            <a:r>
              <a:rPr lang="en-US" altLang="en-US" sz="2800" b="1" dirty="0">
                <a:solidFill>
                  <a:srgbClr val="FF0000"/>
                </a:solidFill>
              </a:rPr>
              <a:t>April </a:t>
            </a:r>
            <a:r>
              <a:rPr lang="ru-RU" altLang="en-US" sz="2800" b="1" dirty="0">
                <a:solidFill>
                  <a:srgbClr val="FF0000"/>
                </a:solidFill>
              </a:rPr>
              <a:t>2018 </a:t>
            </a:r>
            <a:endParaRPr lang="en-US" altLang="en-US" sz="2800" dirty="0">
              <a:solidFill>
                <a:srgbClr val="FF0000"/>
              </a:solidFill>
            </a:endParaRPr>
          </a:p>
        </p:txBody>
      </p:sp>
      <p:sp>
        <p:nvSpPr>
          <p:cNvPr id="17411" name="Slide Number Placeholder 3">
            <a:extLst>
              <a:ext uri="{FF2B5EF4-FFF2-40B4-BE49-F238E27FC236}">
                <a16:creationId xmlns:a16="http://schemas.microsoft.com/office/drawing/2014/main" id="{2179A8BA-672F-49F3-914D-20821988E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2D6DEE2-949A-45B8-A336-E774992B9E9E}" type="slidenum">
              <a:rPr lang="ru-RU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24</a:t>
            </a:fld>
            <a:endParaRPr lang="ru-RU" altLang="en-US" sz="1200">
              <a:solidFill>
                <a:srgbClr val="898989"/>
              </a:solidFill>
            </a:endParaRPr>
          </a:p>
        </p:txBody>
      </p:sp>
      <p:pic>
        <p:nvPicPr>
          <p:cNvPr id="17412" name="Picture 2">
            <a:extLst>
              <a:ext uri="{FF2B5EF4-FFF2-40B4-BE49-F238E27FC236}">
                <a16:creationId xmlns:a16="http://schemas.microsoft.com/office/drawing/2014/main" id="{7AED1ED6-6CDC-4DD5-A864-227C5809B9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97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71C83617-5CBE-4F22-987E-B0954775A55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1805772"/>
              </p:ext>
            </p:extLst>
          </p:nvPr>
        </p:nvGraphicFramePr>
        <p:xfrm>
          <a:off x="683568" y="1556792"/>
          <a:ext cx="8280920" cy="5112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781041001"/>
      </p:ext>
    </p:extLst>
  </p:cSld>
  <p:clrMapOvr>
    <a:masterClrMapping/>
  </p:clrMapOvr>
  <p:transition spd="slow">
    <p:wipe dir="r"/>
    <p:sndAc>
      <p:stSnd>
        <p:snd r:embed="rId2" name="coin.wav"/>
      </p:stSnd>
    </p:sndAc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>
            <a:extLst>
              <a:ext uri="{FF2B5EF4-FFF2-40B4-BE49-F238E27FC236}">
                <a16:creationId xmlns:a16="http://schemas.microsoft.com/office/drawing/2014/main" id="{686F3A2F-1787-47D5-86DE-73F39252E3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8738"/>
            <a:ext cx="8229600" cy="849312"/>
          </a:xfrm>
        </p:spPr>
        <p:txBody>
          <a:bodyPr/>
          <a:lstStyle/>
          <a:p>
            <a:br>
              <a:rPr lang="en-US" altLang="en-US" u="sng"/>
            </a:br>
            <a:endParaRPr lang="en-US" altLang="en-US"/>
          </a:p>
        </p:txBody>
      </p:sp>
      <p:sp>
        <p:nvSpPr>
          <p:cNvPr id="27651" name="Slide Number Placeholder 3">
            <a:extLst>
              <a:ext uri="{FF2B5EF4-FFF2-40B4-BE49-F238E27FC236}">
                <a16:creationId xmlns:a16="http://schemas.microsoft.com/office/drawing/2014/main" id="{FD1A8A98-23A3-4D6E-954C-D1ED7204C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50B3F2B-C23E-4D78-B397-C46B26DD407E}" type="slidenum">
              <a:rPr lang="ru-RU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25</a:t>
            </a:fld>
            <a:endParaRPr lang="ru-RU" altLang="en-US" sz="1200">
              <a:solidFill>
                <a:srgbClr val="898989"/>
              </a:solidFill>
            </a:endParaRP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C594F432-0E6F-4189-9DC6-989F21D3E41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8410443"/>
              </p:ext>
            </p:extLst>
          </p:nvPr>
        </p:nvGraphicFramePr>
        <p:xfrm>
          <a:off x="683568" y="980728"/>
          <a:ext cx="8208912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7653" name="Рисунок 11" descr="pempal-logo.jpg">
            <a:extLst>
              <a:ext uri="{FF2B5EF4-FFF2-40B4-BE49-F238E27FC236}">
                <a16:creationId xmlns:a16="http://schemas.microsoft.com/office/drawing/2014/main" id="{08274E82-6B93-4FE9-91AB-972FDF2DF1B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111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4" name="Title 1">
            <a:extLst>
              <a:ext uri="{FF2B5EF4-FFF2-40B4-BE49-F238E27FC236}">
                <a16:creationId xmlns:a16="http://schemas.microsoft.com/office/drawing/2014/main" id="{161830F9-91C7-48F9-9809-D3BC7351EBE2}"/>
              </a:ext>
            </a:extLst>
          </p:cNvPr>
          <p:cNvSpPr txBox="1">
            <a:spLocks/>
          </p:cNvSpPr>
          <p:nvPr/>
        </p:nvSpPr>
        <p:spPr bwMode="auto">
          <a:xfrm>
            <a:off x="457200" y="274638"/>
            <a:ext cx="8229600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000" b="1" u="sng" dirty="0">
                <a:solidFill>
                  <a:srgbClr val="FF0000"/>
                </a:solidFill>
                <a:cs typeface="Times New Roman" panose="02020603050405020304" pitchFamily="18" charset="0"/>
              </a:rPr>
              <a:t>Knowledge Products Developed under TCOP</a:t>
            </a:r>
            <a:endParaRPr lang="en-US" altLang="en-US" sz="3000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wipe dir="r"/>
    <p:sndAc>
      <p:stSnd>
        <p:snd r:embed="rId2" name="coin.wav"/>
      </p:stSnd>
    </p:sndAc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Рисунок 11" descr="pempal-logo.jpg">
            <a:extLst>
              <a:ext uri="{FF2B5EF4-FFF2-40B4-BE49-F238E27FC236}">
                <a16:creationId xmlns:a16="http://schemas.microsoft.com/office/drawing/2014/main" id="{AD4D4849-59D5-44BB-9DF5-D73D2CBF4A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42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Rectangle 3">
            <a:extLst>
              <a:ext uri="{FF2B5EF4-FFF2-40B4-BE49-F238E27FC236}">
                <a16:creationId xmlns:a16="http://schemas.microsoft.com/office/drawing/2014/main" id="{5A2B549A-FB0E-4303-A646-2E0D73828A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7950" y="14288"/>
            <a:ext cx="69294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u="sng" dirty="0">
                <a:solidFill>
                  <a:srgbClr val="FF0000"/>
                </a:solidFill>
                <a:cs typeface="Times New Roman" panose="02020603050405020304" pitchFamily="18" charset="0"/>
              </a:rPr>
              <a:t>Further Steps</a:t>
            </a:r>
            <a:endParaRPr lang="en-US" altLang="en-US" u="sng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5364" name="Rectangle 4">
            <a:extLst>
              <a:ext uri="{FF2B5EF4-FFF2-40B4-BE49-F238E27FC236}">
                <a16:creationId xmlns:a16="http://schemas.microsoft.com/office/drawing/2014/main" id="{8C70FF3E-520E-47F9-9BB7-33B436D2EA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1138368"/>
            <a:ext cx="8066087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457200" indent="-457200" algn="just">
              <a:spcBef>
                <a:spcPts val="120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en-US" sz="2800" dirty="0">
                <a:latin typeface="Calibri" pitchFamily="34" charset="0"/>
                <a:cs typeface="Times New Roman" pitchFamily="18" charset="0"/>
              </a:rPr>
              <a:t>Confirm TCOP thematic priorities for the upcoming period. Align the 2019-20 TCOP Action Plan accordingly</a:t>
            </a:r>
            <a:r>
              <a:rPr lang="ru-RU" altLang="en-US" sz="2800" dirty="0">
                <a:latin typeface="Calibri" pitchFamily="34" charset="0"/>
                <a:cs typeface="Times New Roman" pitchFamily="18" charset="0"/>
              </a:rPr>
              <a:t>. </a:t>
            </a:r>
          </a:p>
          <a:p>
            <a:pPr marL="457200" indent="-457200" algn="just">
              <a:spcBef>
                <a:spcPts val="120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en-US" sz="2800" dirty="0">
                <a:latin typeface="Calibri" pitchFamily="34" charset="0"/>
                <a:cs typeface="Times New Roman" pitchFamily="18" charset="0"/>
              </a:rPr>
              <a:t>Provide further details for TCOP Action Plan for FY2019 incorporating the survey results of TCOP members in Tirana</a:t>
            </a:r>
            <a:endParaRPr lang="ru-RU" altLang="en-US" sz="2800" dirty="0">
              <a:latin typeface="Calibri" pitchFamily="34" charset="0"/>
              <a:cs typeface="Times New Roman" pitchFamily="18" charset="0"/>
            </a:endParaRPr>
          </a:p>
          <a:p>
            <a:pPr marL="914400" lvl="1" indent="-457200" algn="just">
              <a:spcBef>
                <a:spcPts val="1200"/>
              </a:spcBef>
              <a:buFont typeface="Courier New" panose="02070309020205020404" pitchFamily="49" charset="0"/>
              <a:buChar char="o"/>
              <a:defRPr/>
            </a:pPr>
            <a:r>
              <a:rPr lang="ru-RU" altLang="en-US" sz="2800" i="1" dirty="0">
                <a:latin typeface="Calibri" pitchFamily="34" charset="0"/>
                <a:cs typeface="Times New Roman" pitchFamily="18" charset="0"/>
              </a:rPr>
              <a:t>    </a:t>
            </a:r>
            <a:r>
              <a:rPr lang="en-US" altLang="en-US" sz="2400" i="1" dirty="0">
                <a:latin typeface="Calibri" pitchFamily="34" charset="0"/>
                <a:cs typeface="Times New Roman" pitchFamily="18" charset="0"/>
              </a:rPr>
              <a:t>identify the topics of planned activities</a:t>
            </a:r>
            <a:endParaRPr lang="ru-RU" altLang="en-US" sz="2400" i="1" dirty="0">
              <a:latin typeface="Calibri" pitchFamily="34" charset="0"/>
              <a:cs typeface="Times New Roman" pitchFamily="18" charset="0"/>
            </a:endParaRPr>
          </a:p>
          <a:p>
            <a:pPr marL="800100" lvl="1" indent="-342900" algn="just">
              <a:spcBef>
                <a:spcPts val="1200"/>
              </a:spcBef>
              <a:buFont typeface="Courier New" panose="02070309020205020404" pitchFamily="49" charset="0"/>
              <a:buChar char="o"/>
              <a:defRPr/>
            </a:pPr>
            <a:r>
              <a:rPr lang="ru-RU" altLang="en-US" sz="2400" i="1" dirty="0">
                <a:latin typeface="Calibri" pitchFamily="34" charset="0"/>
                <a:cs typeface="Times New Roman" pitchFamily="18" charset="0"/>
              </a:rPr>
              <a:t>     </a:t>
            </a:r>
            <a:r>
              <a:rPr lang="en-US" altLang="en-US" sz="2400" i="1" dirty="0">
                <a:latin typeface="Calibri" pitchFamily="34" charset="0"/>
                <a:cs typeface="Times New Roman" pitchFamily="18" charset="0"/>
              </a:rPr>
              <a:t>expand the leadership of thematic groups</a:t>
            </a:r>
            <a:endParaRPr lang="ru-RU" altLang="en-US" sz="2400" i="1" dirty="0">
              <a:latin typeface="Calibri" pitchFamily="34" charset="0"/>
              <a:cs typeface="Times New Roman" pitchFamily="18" charset="0"/>
            </a:endParaRPr>
          </a:p>
          <a:p>
            <a:pPr marL="800100" lvl="1" indent="-342900" algn="just">
              <a:spcBef>
                <a:spcPts val="1200"/>
              </a:spcBef>
              <a:buFont typeface="Courier New" panose="02070309020205020404" pitchFamily="49" charset="0"/>
              <a:buChar char="o"/>
              <a:defRPr/>
            </a:pPr>
            <a:r>
              <a:rPr lang="ru-RU" altLang="en-US" sz="2400" i="1" dirty="0">
                <a:latin typeface="Calibri" pitchFamily="34" charset="0"/>
                <a:cs typeface="Times New Roman" pitchFamily="18" charset="0"/>
              </a:rPr>
              <a:t>     </a:t>
            </a:r>
            <a:r>
              <a:rPr lang="en-US" altLang="en-US" sz="2400" i="1" dirty="0">
                <a:latin typeface="Calibri" pitchFamily="34" charset="0"/>
                <a:cs typeface="Times New Roman" pitchFamily="18" charset="0"/>
              </a:rPr>
              <a:t>identify the location and time of events, including TCOP Plenary Meeting in 2019.</a:t>
            </a:r>
            <a:endParaRPr lang="en-US" altLang="en-US" sz="2400" dirty="0"/>
          </a:p>
        </p:txBody>
      </p:sp>
      <p:sp>
        <p:nvSpPr>
          <p:cNvPr id="28677" name="Slide Number Placeholder 6">
            <a:extLst>
              <a:ext uri="{FF2B5EF4-FFF2-40B4-BE49-F238E27FC236}">
                <a16:creationId xmlns:a16="http://schemas.microsoft.com/office/drawing/2014/main" id="{ADE7AD26-9835-4FF1-B6CF-A85F909E3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FA0B3A0-6CD2-4430-BE57-449CD4B81546}" type="slidenum">
              <a:rPr lang="ru-RU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26</a:t>
            </a:fld>
            <a:endParaRPr lang="ru-RU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slow">
    <p:wipe dir="r"/>
    <p:sndAc>
      <p:stSnd>
        <p:snd r:embed="rId3" name="coin.wav"/>
      </p:stSnd>
    </p:sndAc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>
            <a:extLst>
              <a:ext uri="{FF2B5EF4-FFF2-40B4-BE49-F238E27FC236}">
                <a16:creationId xmlns:a16="http://schemas.microsoft.com/office/drawing/2014/main" id="{124F9BE4-F03B-474C-AC96-01E1C38AB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025" y="0"/>
            <a:ext cx="8229600" cy="1143000"/>
          </a:xfrm>
        </p:spPr>
        <p:txBody>
          <a:bodyPr/>
          <a:lstStyle/>
          <a:p>
            <a:r>
              <a:rPr lang="en-US" altLang="en-US" b="1" dirty="0">
                <a:solidFill>
                  <a:srgbClr val="FF0000"/>
                </a:solidFill>
              </a:rPr>
              <a:t>Information on TCOP Activities</a:t>
            </a:r>
          </a:p>
        </p:txBody>
      </p:sp>
      <p:sp>
        <p:nvSpPr>
          <p:cNvPr id="31747" name="Slide Number Placeholder 3">
            <a:extLst>
              <a:ext uri="{FF2B5EF4-FFF2-40B4-BE49-F238E27FC236}">
                <a16:creationId xmlns:a16="http://schemas.microsoft.com/office/drawing/2014/main" id="{1B11D847-DED8-4116-B75D-2CADFA47D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CF9592D-17A0-45D5-93D5-56AE53102330}" type="slidenum">
              <a:rPr lang="ru-RU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27</a:t>
            </a:fld>
            <a:endParaRPr lang="ru-RU" altLang="en-US" sz="1200">
              <a:solidFill>
                <a:srgbClr val="898989"/>
              </a:solidFill>
            </a:endParaRPr>
          </a:p>
        </p:txBody>
      </p:sp>
      <p:pic>
        <p:nvPicPr>
          <p:cNvPr id="31749" name="Рисунок 11" descr="pempal-logo.jpg">
            <a:extLst>
              <a:ext uri="{FF2B5EF4-FFF2-40B4-BE49-F238E27FC236}">
                <a16:creationId xmlns:a16="http://schemas.microsoft.com/office/drawing/2014/main" id="{0C4BC791-CA30-4E2C-8B7D-F25ABE9CAB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83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91706F4-014B-4991-905F-80DD87307F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457200" y="1628174"/>
            <a:ext cx="8229600" cy="4470015"/>
          </a:xfrm>
          <a:prstGeom prst="rect">
            <a:avLst/>
          </a:prstGeom>
        </p:spPr>
      </p:pic>
    </p:spTree>
  </p:cSld>
  <p:clrMapOvr>
    <a:masterClrMapping/>
  </p:clrMapOvr>
  <p:transition spd="slow">
    <p:wipe dir="r"/>
    <p:sndAc>
      <p:stSnd>
        <p:snd r:embed="rId3" name="coin.wav"/>
      </p:stSnd>
    </p:sndAc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3">
            <a:extLst>
              <a:ext uri="{FF2B5EF4-FFF2-40B4-BE49-F238E27FC236}">
                <a16:creationId xmlns:a16="http://schemas.microsoft.com/office/drawing/2014/main" id="{5D6F4B4E-F931-48B5-83B5-9DA9E2B8C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41BFD2D-57E3-4C3D-8913-FE28ADE305DB}" type="slidenum">
              <a:rPr lang="ru-RU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28</a:t>
            </a:fld>
            <a:endParaRPr lang="ru-RU" altLang="en-US" sz="1200">
              <a:solidFill>
                <a:srgbClr val="898989"/>
              </a:solidFill>
            </a:endParaRPr>
          </a:p>
        </p:txBody>
      </p:sp>
      <p:pic>
        <p:nvPicPr>
          <p:cNvPr id="33795" name="Рисунок 11" descr="pempal-logo.jpg">
            <a:extLst>
              <a:ext uri="{FF2B5EF4-FFF2-40B4-BE49-F238E27FC236}">
                <a16:creationId xmlns:a16="http://schemas.microsoft.com/office/drawing/2014/main" id="{F01876FF-D650-48FB-8AF0-D48BF76430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04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9D8DE4E-EF02-420C-B342-7A296E6D1061}"/>
              </a:ext>
            </a:extLst>
          </p:cNvPr>
          <p:cNvSpPr/>
          <p:nvPr/>
        </p:nvSpPr>
        <p:spPr>
          <a:xfrm>
            <a:off x="1357290" y="2000240"/>
            <a:ext cx="6715172" cy="230832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7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  <a:cs typeface="Arial" charset="0"/>
              </a:rPr>
              <a:t>Thank you for your attention!</a:t>
            </a:r>
          </a:p>
        </p:txBody>
      </p:sp>
    </p:spTree>
  </p:cSld>
  <p:clrMapOvr>
    <a:masterClrMapping/>
  </p:clrMapOvr>
  <p:transition spd="slow">
    <p:wipe dir="r"/>
    <p:sndAc>
      <p:stSnd>
        <p:snd r:embed="rId3" name="coin.wav"/>
      </p:stSnd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679BE839-DE99-41C9-A547-240D876C1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930" y="332656"/>
            <a:ext cx="8229600" cy="576262"/>
          </a:xfrm>
        </p:spPr>
        <p:txBody>
          <a:bodyPr/>
          <a:lstStyle/>
          <a:p>
            <a:br>
              <a:rPr lang="ru-RU" altLang="en-US" sz="3200" dirty="0"/>
            </a:br>
            <a:r>
              <a:rPr lang="en-US" altLang="en-US" sz="3200" b="1" dirty="0">
                <a:solidFill>
                  <a:srgbClr val="FF0000"/>
                </a:solidFill>
              </a:rPr>
              <a:t>TCOP Action Plan for FY</a:t>
            </a:r>
            <a:r>
              <a:rPr lang="ru-RU" altLang="en-US" sz="3200" b="1" dirty="0">
                <a:solidFill>
                  <a:srgbClr val="FF0000"/>
                </a:solidFill>
              </a:rPr>
              <a:t>201</a:t>
            </a:r>
            <a:r>
              <a:rPr lang="en-US" altLang="en-US" sz="3200" b="1" dirty="0">
                <a:solidFill>
                  <a:srgbClr val="FF0000"/>
                </a:solidFill>
              </a:rPr>
              <a:t>8</a:t>
            </a:r>
            <a:r>
              <a:rPr lang="ru-RU" altLang="en-US" sz="3200" b="1" dirty="0">
                <a:solidFill>
                  <a:srgbClr val="FF0000"/>
                </a:solidFill>
              </a:rPr>
              <a:t> </a:t>
            </a:r>
            <a:br>
              <a:rPr lang="en-US" altLang="en-US" sz="3200" b="1" dirty="0">
                <a:solidFill>
                  <a:srgbClr val="FF0000"/>
                </a:solidFill>
              </a:rPr>
            </a:br>
            <a:r>
              <a:rPr lang="ru-RU" altLang="en-US" sz="3200" dirty="0">
                <a:solidFill>
                  <a:srgbClr val="FF0000"/>
                </a:solidFill>
              </a:rPr>
              <a:t>(</a:t>
            </a:r>
            <a:r>
              <a:rPr lang="en-US" altLang="en-US" sz="2800" dirty="0">
                <a:solidFill>
                  <a:srgbClr val="FF0000"/>
                </a:solidFill>
              </a:rPr>
              <a:t>July</a:t>
            </a:r>
            <a:r>
              <a:rPr lang="ru-RU" altLang="en-US" sz="2800" dirty="0">
                <a:solidFill>
                  <a:srgbClr val="FF0000"/>
                </a:solidFill>
              </a:rPr>
              <a:t> 2017 – </a:t>
            </a:r>
            <a:r>
              <a:rPr lang="en-US" altLang="en-US" sz="2800" dirty="0">
                <a:solidFill>
                  <a:srgbClr val="FF0000"/>
                </a:solidFill>
              </a:rPr>
              <a:t>June</a:t>
            </a:r>
            <a:r>
              <a:rPr lang="ru-RU" altLang="en-US" sz="2800" dirty="0">
                <a:solidFill>
                  <a:srgbClr val="FF0000"/>
                </a:solidFill>
              </a:rPr>
              <a:t> 2018</a:t>
            </a:r>
            <a:r>
              <a:rPr lang="ru-RU" altLang="en-US" sz="3200" dirty="0">
                <a:solidFill>
                  <a:srgbClr val="FF0000"/>
                </a:solidFill>
              </a:rPr>
              <a:t>)</a:t>
            </a:r>
            <a:br>
              <a:rPr lang="en-US" altLang="en-US" dirty="0"/>
            </a:br>
            <a:endParaRPr lang="en-US" altLang="en-US" dirty="0"/>
          </a:p>
        </p:txBody>
      </p:sp>
      <p:sp>
        <p:nvSpPr>
          <p:cNvPr id="8195" name="Content Placeholder 2">
            <a:extLst>
              <a:ext uri="{FF2B5EF4-FFF2-40B4-BE49-F238E27FC236}">
                <a16:creationId xmlns:a16="http://schemas.microsoft.com/office/drawing/2014/main" id="{5A5C8270-49C8-4AB9-A0A0-F653C8402F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088" y="1124743"/>
            <a:ext cx="7704137" cy="5472609"/>
          </a:xfrm>
        </p:spPr>
        <p:txBody>
          <a:bodyPr/>
          <a:lstStyle/>
          <a:p>
            <a:pPr algn="just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en-US" sz="2400" u="sng" dirty="0">
                <a:solidFill>
                  <a:srgbClr val="FF0000"/>
                </a:solidFill>
              </a:rPr>
              <a:t>Was developed in accordance with </a:t>
            </a:r>
            <a:r>
              <a:rPr lang="ru-RU" altLang="en-US" sz="2400" dirty="0"/>
              <a:t>:</a:t>
            </a:r>
          </a:p>
          <a:p>
            <a:pPr lvl="1" algn="just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altLang="en-US" sz="1800" dirty="0"/>
              <a:t>PEMPAL Strategy for </a:t>
            </a:r>
            <a:r>
              <a:rPr lang="ru-RU" altLang="en-US" sz="1800" dirty="0"/>
              <a:t>201</a:t>
            </a:r>
            <a:r>
              <a:rPr lang="en-US" altLang="en-US" sz="1800" dirty="0"/>
              <a:t>7</a:t>
            </a:r>
            <a:r>
              <a:rPr lang="ru-RU" altLang="en-US" sz="1800" dirty="0"/>
              <a:t>-2022</a:t>
            </a:r>
          </a:p>
          <a:p>
            <a:pPr lvl="1" algn="just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altLang="en-US" sz="1800" dirty="0"/>
              <a:t>Results of TCOP member surveys, including the one in Vienna in June </a:t>
            </a:r>
            <a:r>
              <a:rPr lang="ru-RU" altLang="en-US" sz="1800" dirty="0"/>
              <a:t>2017</a:t>
            </a:r>
            <a:endParaRPr lang="ru-RU" altLang="en-US" sz="2400" dirty="0"/>
          </a:p>
          <a:p>
            <a:pPr algn="just">
              <a:buFont typeface="Wingdings" panose="05000000000000000000" pitchFamily="2" charset="2"/>
              <a:buChar char="§"/>
              <a:defRPr/>
            </a:pPr>
            <a:r>
              <a:rPr lang="en-US" altLang="en-US" sz="2400" u="sng" dirty="0">
                <a:solidFill>
                  <a:srgbClr val="FF0000"/>
                </a:solidFill>
              </a:rPr>
              <a:t>Is meant to provide for</a:t>
            </a:r>
          </a:p>
          <a:p>
            <a:pPr algn="just">
              <a:buNone/>
              <a:defRPr/>
            </a:pPr>
            <a:r>
              <a:rPr lang="en-US" altLang="en-US" sz="2400" dirty="0"/>
              <a:t>     achievement of</a:t>
            </a:r>
            <a:r>
              <a:rPr lang="ru-RU" altLang="en-US" sz="2400" dirty="0"/>
              <a:t> </a:t>
            </a:r>
            <a:r>
              <a:rPr lang="en-US" altLang="en-US" sz="2400" dirty="0"/>
              <a:t>PEMPAL TCOP strategic goals:</a:t>
            </a:r>
            <a:endParaRPr lang="ru-RU" altLang="en-US" sz="2400" dirty="0"/>
          </a:p>
          <a:p>
            <a:pPr lvl="1" algn="just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altLang="en-US" sz="1800" b="1" dirty="0">
                <a:solidFill>
                  <a:srgbClr val="000000"/>
                </a:solidFill>
                <a:cs typeface="Calibri" panose="020F0502020204030204" pitchFamily="34" charset="0"/>
              </a:rPr>
              <a:t>Promotion of PFM reforms of high priority </a:t>
            </a:r>
            <a:r>
              <a:rPr lang="en-US" altLang="en-US" sz="1800" dirty="0">
                <a:solidFill>
                  <a:srgbClr val="000000"/>
                </a:solidFill>
                <a:cs typeface="Calibri" panose="020F0502020204030204" pitchFamily="34" charset="0"/>
              </a:rPr>
              <a:t>for TCOP members, with the focus on reforms of national treasuries </a:t>
            </a:r>
          </a:p>
          <a:p>
            <a:pPr lvl="1" algn="just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altLang="en-US" sz="1800" dirty="0">
                <a:solidFill>
                  <a:srgbClr val="000000"/>
                </a:solidFill>
                <a:cs typeface="Calibri" panose="020F0502020204030204" pitchFamily="34" charset="0"/>
              </a:rPr>
              <a:t>Provision of TCOP members with </a:t>
            </a:r>
            <a:r>
              <a:rPr lang="en-US" altLang="en-US" sz="1800" b="1" dirty="0">
                <a:solidFill>
                  <a:srgbClr val="000000"/>
                </a:solidFill>
                <a:cs typeface="Calibri" panose="020F0502020204030204" pitchFamily="34" charset="0"/>
              </a:rPr>
              <a:t>high quality resources and knowledge services </a:t>
            </a:r>
          </a:p>
          <a:p>
            <a:pPr lvl="1" algn="just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altLang="en-US" sz="1800" dirty="0">
                <a:solidFill>
                  <a:srgbClr val="000000"/>
                </a:solidFill>
                <a:cs typeface="Calibri" panose="020F0502020204030204" pitchFamily="34" charset="0"/>
              </a:rPr>
              <a:t>Establishment of highly professional community of treasury specialists in TCOP countries</a:t>
            </a:r>
            <a:endParaRPr lang="en-US" altLang="en-US" sz="1800" dirty="0">
              <a:cs typeface="Calibri" panose="020F0502020204030204" pitchFamily="34" charset="0"/>
            </a:endParaRPr>
          </a:p>
          <a:p>
            <a:pPr lvl="1" algn="just">
              <a:lnSpc>
                <a:spcPct val="115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altLang="en-US" sz="1800" dirty="0">
                <a:solidFill>
                  <a:srgbClr val="000000"/>
                </a:solidFill>
                <a:cs typeface="Calibri" panose="020F0502020204030204" pitchFamily="34" charset="0"/>
              </a:rPr>
              <a:t>Gaining support for TCOP activities and for activities of PEMPAL as a whole from </a:t>
            </a:r>
            <a:r>
              <a:rPr lang="en-US" altLang="en-US" sz="1800" b="1" dirty="0">
                <a:solidFill>
                  <a:srgbClr val="000000"/>
                </a:solidFill>
                <a:cs typeface="Calibri" panose="020F0502020204030204" pitchFamily="34" charset="0"/>
              </a:rPr>
              <a:t>top management of treasuries from member countries</a:t>
            </a:r>
            <a:r>
              <a:rPr lang="en-US" altLang="en-US" sz="1800" dirty="0">
                <a:solidFill>
                  <a:srgbClr val="000000"/>
                </a:solidFill>
                <a:cs typeface="Calibri" panose="020F0502020204030204" pitchFamily="34" charset="0"/>
              </a:rPr>
              <a:t>. </a:t>
            </a:r>
            <a:endParaRPr lang="en-US" altLang="en-US" sz="1800" dirty="0">
              <a:cs typeface="Calibri" panose="020F0502020204030204" pitchFamily="34" charset="0"/>
            </a:endParaRPr>
          </a:p>
          <a:p>
            <a:pPr marL="457200" lvl="1" indent="0" algn="just">
              <a:lnSpc>
                <a:spcPct val="115000"/>
              </a:lnSpc>
              <a:spcBef>
                <a:spcPts val="1200"/>
              </a:spcBef>
              <a:buNone/>
            </a:pPr>
            <a:endParaRPr lang="en-US" altLang="en-US" sz="2600" dirty="0"/>
          </a:p>
          <a:p>
            <a:endParaRPr lang="en-US" altLang="en-US" dirty="0"/>
          </a:p>
        </p:txBody>
      </p:sp>
      <p:sp>
        <p:nvSpPr>
          <p:cNvPr id="8196" name="Slide Number Placeholder 3">
            <a:extLst>
              <a:ext uri="{FF2B5EF4-FFF2-40B4-BE49-F238E27FC236}">
                <a16:creationId xmlns:a16="http://schemas.microsoft.com/office/drawing/2014/main" id="{9F929DC2-6554-45DE-BC82-5242C857D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36213B7-9E50-4E08-8C8A-4FFC372B3896}" type="slidenum">
              <a:rPr lang="ru-RU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ru-RU" altLang="en-US" sz="1200">
              <a:solidFill>
                <a:srgbClr val="898989"/>
              </a:solidFill>
            </a:endParaRPr>
          </a:p>
        </p:txBody>
      </p:sp>
      <p:pic>
        <p:nvPicPr>
          <p:cNvPr id="8197" name="Рисунок 11" descr="pempal-logo.jpg">
            <a:extLst>
              <a:ext uri="{FF2B5EF4-FFF2-40B4-BE49-F238E27FC236}">
                <a16:creationId xmlns:a16="http://schemas.microsoft.com/office/drawing/2014/main" id="{482DAF98-075E-44AC-90D7-8F86552CA5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-17463"/>
            <a:ext cx="746125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 dir="r"/>
    <p:sndAc>
      <p:stSnd>
        <p:snd r:embed="rId2" name="coin.wav"/>
      </p:stSnd>
    </p:sndAc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D68843F6-8B5B-41B7-A80C-C233E9BCD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993775"/>
          </a:xfrm>
        </p:spPr>
        <p:txBody>
          <a:bodyPr/>
          <a:lstStyle/>
          <a:p>
            <a:r>
              <a:rPr lang="ru-RU" altLang="en-US" sz="32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dirty="0">
                <a:solidFill>
                  <a:srgbClr val="FF0000"/>
                </a:solidFill>
                <a:cs typeface="Times New Roman" panose="02020603050405020304" pitchFamily="18" charset="0"/>
              </a:rPr>
              <a:t>TCOP continues to work in 4 key thematic areas</a:t>
            </a:r>
            <a:endParaRPr lang="en-US" altLang="en-US" sz="3200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0FCD9651-2E68-448D-B464-3F2E333B935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6713303"/>
              </p:ext>
            </p:extLst>
          </p:nvPr>
        </p:nvGraphicFramePr>
        <p:xfrm>
          <a:off x="683568" y="1556792"/>
          <a:ext cx="8280920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1291A98B-AD39-42C3-AF2E-1B57E4F8B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0452BA5-3400-411A-9BC6-1C9CB187C998}" type="slidenum">
              <a:rPr lang="ru-RU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ru-RU" altLang="en-US" sz="1200">
              <a:solidFill>
                <a:srgbClr val="898989"/>
              </a:solidFill>
            </a:endParaRPr>
          </a:p>
        </p:txBody>
      </p:sp>
      <p:pic>
        <p:nvPicPr>
          <p:cNvPr id="9221" name="Picture 5">
            <a:extLst>
              <a:ext uri="{FF2B5EF4-FFF2-40B4-BE49-F238E27FC236}">
                <a16:creationId xmlns:a16="http://schemas.microsoft.com/office/drawing/2014/main" id="{ED64FF66-AD08-466D-9A14-5DF602042B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3175"/>
            <a:ext cx="5365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ipe dir="r"/>
    <p:sndAc>
      <p:stSnd>
        <p:snd r:embed="rId2" name="coin.wav"/>
      </p:stSnd>
    </p:sndAc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3FCFB2DB-AB4B-4B47-AE25-BBF71E7AB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5" y="260350"/>
            <a:ext cx="8580438" cy="417513"/>
          </a:xfrm>
        </p:spPr>
        <p:txBody>
          <a:bodyPr/>
          <a:lstStyle/>
          <a:p>
            <a:r>
              <a:rPr lang="en-US" altLang="en-US" sz="2800" b="1" dirty="0">
                <a:solidFill>
                  <a:srgbClr val="FF0000"/>
                </a:solidFill>
              </a:rPr>
              <a:t>Activities implemented between July</a:t>
            </a:r>
            <a:r>
              <a:rPr lang="ru-RU" altLang="en-US" sz="2800" b="1" dirty="0">
                <a:solidFill>
                  <a:srgbClr val="FF0000"/>
                </a:solidFill>
              </a:rPr>
              <a:t> 2017 - </a:t>
            </a:r>
            <a:r>
              <a:rPr lang="en-US" altLang="en-US" sz="2800" b="1" dirty="0">
                <a:solidFill>
                  <a:srgbClr val="FF0000"/>
                </a:solidFill>
              </a:rPr>
              <a:t>May</a:t>
            </a:r>
            <a:r>
              <a:rPr lang="ru-RU" altLang="en-US" sz="2800" b="1" dirty="0">
                <a:solidFill>
                  <a:srgbClr val="FF0000"/>
                </a:solidFill>
              </a:rPr>
              <a:t> 201</a:t>
            </a:r>
            <a:r>
              <a:rPr lang="en-US" altLang="en-US" sz="2800" b="1" dirty="0">
                <a:solidFill>
                  <a:srgbClr val="FF0000"/>
                </a:solidFill>
              </a:rPr>
              <a:t>8</a:t>
            </a:r>
            <a:endParaRPr lang="en-US" altLang="en-US" sz="2800" dirty="0">
              <a:solidFill>
                <a:srgbClr val="FF0000"/>
              </a:solidFill>
            </a:endParaRP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CF7FA788-1DB1-4E62-9D08-13711523598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2799893"/>
              </p:ext>
            </p:extLst>
          </p:nvPr>
        </p:nvGraphicFramePr>
        <p:xfrm>
          <a:off x="467544" y="1052736"/>
          <a:ext cx="8229600" cy="2448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5A455AD6-926A-409C-B8C3-A43CAFA77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9DE6DC1-82BA-4659-98FF-701DB599647E}" type="slidenum">
              <a:rPr lang="ru-RU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ru-RU" altLang="en-US" sz="1200">
              <a:solidFill>
                <a:srgbClr val="898989"/>
              </a:solidFill>
            </a:endParaRPr>
          </a:p>
        </p:txBody>
      </p:sp>
      <p:graphicFrame>
        <p:nvGraphicFramePr>
          <p:cNvPr id="6" name="Content Placeholder 6">
            <a:extLst>
              <a:ext uri="{FF2B5EF4-FFF2-40B4-BE49-F238E27FC236}">
                <a16:creationId xmlns:a16="http://schemas.microsoft.com/office/drawing/2014/main" id="{960361A4-D586-47CF-97CC-F517578EB76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9426101"/>
              </p:ext>
            </p:extLst>
          </p:nvPr>
        </p:nvGraphicFramePr>
        <p:xfrm>
          <a:off x="467544" y="3573016"/>
          <a:ext cx="8229600" cy="2952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ransition spd="slow">
    <p:wipe dir="r"/>
    <p:sndAc>
      <p:stSnd>
        <p:snd r:embed="rId2" name="coin.wav"/>
      </p:stSnd>
    </p:sndAc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9906D435-A0E4-4332-A5C6-EE68015428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558" y="200025"/>
            <a:ext cx="8229600" cy="633412"/>
          </a:xfrm>
        </p:spPr>
        <p:txBody>
          <a:bodyPr/>
          <a:lstStyle/>
          <a:p>
            <a:r>
              <a:rPr lang="en-US" altLang="en-US" sz="3200" b="1" dirty="0">
                <a:solidFill>
                  <a:srgbClr val="FF0000"/>
                </a:solidFill>
              </a:rPr>
              <a:t>TCOP Thematic Groups</a:t>
            </a:r>
            <a:endParaRPr lang="en-US" altLang="en-US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EA608D2E-9016-436E-AF63-95214F8F135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2347645"/>
              </p:ext>
            </p:extLst>
          </p:nvPr>
        </p:nvGraphicFramePr>
        <p:xfrm>
          <a:off x="515524" y="1038224"/>
          <a:ext cx="8454634" cy="5832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268" name="Slide Number Placeholder 3">
            <a:extLst>
              <a:ext uri="{FF2B5EF4-FFF2-40B4-BE49-F238E27FC236}">
                <a16:creationId xmlns:a16="http://schemas.microsoft.com/office/drawing/2014/main" id="{56F58F6B-1EB3-4358-907A-799BE9314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9368292-96B0-41D9-B37A-5513FE2B70EF}" type="slidenum">
              <a:rPr lang="ru-RU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ru-RU" altLang="en-US" sz="1200">
              <a:solidFill>
                <a:srgbClr val="898989"/>
              </a:solidFill>
            </a:endParaRPr>
          </a:p>
        </p:txBody>
      </p:sp>
      <p:pic>
        <p:nvPicPr>
          <p:cNvPr id="11269" name="Picture 2">
            <a:extLst>
              <a:ext uri="{FF2B5EF4-FFF2-40B4-BE49-F238E27FC236}">
                <a16:creationId xmlns:a16="http://schemas.microsoft.com/office/drawing/2014/main" id="{D179EA71-5CEA-4AFD-B27D-984FE4742E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763"/>
            <a:ext cx="542925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ipe dir="r"/>
    <p:sndAc>
      <p:stSnd>
        <p:snd r:embed="rId2" name="coin.wav"/>
      </p:stSnd>
    </p:sndAc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387F586C-82B4-49D4-91FB-F9488B220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331" y="188640"/>
            <a:ext cx="8229600" cy="777875"/>
          </a:xfrm>
        </p:spPr>
        <p:txBody>
          <a:bodyPr/>
          <a:lstStyle/>
          <a:p>
            <a:r>
              <a:rPr lang="en-US" altLang="en-US" sz="3600" b="1" dirty="0">
                <a:solidFill>
                  <a:srgbClr val="FF0000"/>
                </a:solidFill>
              </a:rPr>
              <a:t>Cash Management </a:t>
            </a:r>
            <a:r>
              <a:rPr lang="en-US" altLang="en-US" sz="3600" b="1" dirty="0"/>
              <a:t>Group</a:t>
            </a:r>
            <a:endParaRPr lang="en-US" altLang="en-US" dirty="0"/>
          </a:p>
        </p:txBody>
      </p:sp>
      <p:sp>
        <p:nvSpPr>
          <p:cNvPr id="12291" name="Slide Number Placeholder 3">
            <a:extLst>
              <a:ext uri="{FF2B5EF4-FFF2-40B4-BE49-F238E27FC236}">
                <a16:creationId xmlns:a16="http://schemas.microsoft.com/office/drawing/2014/main" id="{F0513B45-C57E-4426-8D55-FD30415B6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2D74B7C-61B3-4097-BB16-E4C5C6B65DFE}" type="slidenum">
              <a:rPr lang="ru-RU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ru-RU" altLang="en-US" sz="1200">
              <a:solidFill>
                <a:srgbClr val="898989"/>
              </a:solidFill>
            </a:endParaRPr>
          </a:p>
        </p:txBody>
      </p:sp>
      <p:pic>
        <p:nvPicPr>
          <p:cNvPr id="12292" name="Picture 2">
            <a:extLst>
              <a:ext uri="{FF2B5EF4-FFF2-40B4-BE49-F238E27FC236}">
                <a16:creationId xmlns:a16="http://schemas.microsoft.com/office/drawing/2014/main" id="{A6BE0F6A-4D50-4F15-BFAA-65A2F18E8D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111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3" name="Content Placeholder 5">
            <a:extLst>
              <a:ext uri="{FF2B5EF4-FFF2-40B4-BE49-F238E27FC236}">
                <a16:creationId xmlns:a16="http://schemas.microsoft.com/office/drawing/2014/main" id="{331569A1-5ABE-481E-98F5-B7703BB362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0113" y="1111250"/>
            <a:ext cx="7920037" cy="5341938"/>
          </a:xfrm>
        </p:spPr>
        <p:txBody>
          <a:bodyPr/>
          <a:lstStyle/>
          <a:p>
            <a:pPr marL="0" indent="0" algn="just">
              <a:buNone/>
            </a:pPr>
            <a:r>
              <a:rPr lang="en-US" altLang="en-US" sz="2400" b="1" u="sng" dirty="0"/>
              <a:t>Established in 2015. </a:t>
            </a:r>
            <a:r>
              <a:rPr lang="en-US" altLang="en-US" sz="2400" dirty="0"/>
              <a:t>The group </a:t>
            </a:r>
            <a:r>
              <a:rPr lang="en-US" altLang="en-US" sz="2400" b="1" u="sng" dirty="0"/>
              <a:t>includes 13 countries </a:t>
            </a:r>
            <a:r>
              <a:rPr lang="en-US" altLang="en-US" sz="2400" dirty="0"/>
              <a:t>(</a:t>
            </a:r>
            <a:r>
              <a:rPr lang="en-US" altLang="en-US" sz="2400" i="1" dirty="0"/>
              <a:t>Albania, Azerbaijan, Belarus, Georgia, Kazakhstan,  Kyrgyzstan, Macedonia, Moldova, Russian Federation, Tajikistan, Turkey, Croatia and Montenegro</a:t>
            </a:r>
            <a:r>
              <a:rPr lang="en-US" altLang="en-US" sz="2400" dirty="0"/>
              <a:t>)</a:t>
            </a:r>
            <a:endParaRPr lang="ru-RU" altLang="en-US" sz="2400" b="1" u="sng" dirty="0"/>
          </a:p>
          <a:p>
            <a:pPr marL="0" indent="0" algn="just">
              <a:buNone/>
            </a:pPr>
            <a:endParaRPr lang="en-US" altLang="en-US" sz="2400" b="1" u="sng" dirty="0"/>
          </a:p>
          <a:p>
            <a:pPr marL="0" indent="0" algn="just">
              <a:buNone/>
            </a:pPr>
            <a:r>
              <a:rPr lang="en-US" altLang="en-US" sz="2400" b="1" u="sng" dirty="0"/>
              <a:t>From the moment of its establishment, the group held</a:t>
            </a:r>
            <a:r>
              <a:rPr lang="ru-RU" altLang="en-US" sz="2400" b="1" u="sng" dirty="0"/>
              <a:t>:</a:t>
            </a:r>
            <a:endParaRPr lang="ru-RU" altLang="en-US" sz="2400" b="1" u="sng" dirty="0">
              <a:solidFill>
                <a:srgbClr val="FF0000"/>
              </a:solidFill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ru-RU" altLang="en-US" sz="2000" i="1" dirty="0">
                <a:solidFill>
                  <a:srgbClr val="FF0000"/>
                </a:solidFill>
              </a:rPr>
              <a:t> </a:t>
            </a:r>
            <a:r>
              <a:rPr lang="en-US" altLang="en-US" sz="2400" b="1" i="1" u="sng" dirty="0">
                <a:solidFill>
                  <a:srgbClr val="FF0000"/>
                </a:solidFill>
              </a:rPr>
              <a:t>3</a:t>
            </a:r>
            <a:r>
              <a:rPr lang="en-US" altLang="en-US" sz="2400" i="1" dirty="0">
                <a:solidFill>
                  <a:srgbClr val="FF0000"/>
                </a:solidFill>
              </a:rPr>
              <a:t> thematic workshops </a:t>
            </a:r>
            <a:r>
              <a:rPr lang="ru-RU" altLang="en-US" sz="2400" i="1" dirty="0">
                <a:solidFill>
                  <a:srgbClr val="FF0000"/>
                </a:solidFill>
              </a:rPr>
              <a:t>(</a:t>
            </a:r>
            <a:r>
              <a:rPr lang="en-US" altLang="en-US" sz="2400" i="1" dirty="0">
                <a:solidFill>
                  <a:srgbClr val="FF0000"/>
                </a:solidFill>
              </a:rPr>
              <a:t>Ankara</a:t>
            </a:r>
            <a:r>
              <a:rPr lang="ru-RU" altLang="en-US" sz="2400" i="1" dirty="0">
                <a:solidFill>
                  <a:srgbClr val="FF0000"/>
                </a:solidFill>
              </a:rPr>
              <a:t>, </a:t>
            </a:r>
            <a:r>
              <a:rPr lang="en-US" altLang="en-US" sz="2400" i="1" dirty="0">
                <a:solidFill>
                  <a:srgbClr val="FF0000"/>
                </a:solidFill>
              </a:rPr>
              <a:t>Moscow, Chisinau</a:t>
            </a:r>
            <a:r>
              <a:rPr lang="ru-RU" altLang="en-US" sz="2400" i="1" dirty="0">
                <a:solidFill>
                  <a:srgbClr val="FF0000"/>
                </a:solidFill>
              </a:rPr>
              <a:t>)  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ru-RU" altLang="en-US" sz="2400" i="1" dirty="0">
                <a:solidFill>
                  <a:srgbClr val="FF0000"/>
                </a:solidFill>
              </a:rPr>
              <a:t> </a:t>
            </a:r>
            <a:r>
              <a:rPr lang="ru-RU" altLang="en-US" sz="2400" b="1" i="1" u="sng" dirty="0">
                <a:solidFill>
                  <a:srgbClr val="FF0000"/>
                </a:solidFill>
              </a:rPr>
              <a:t>6 </a:t>
            </a:r>
            <a:r>
              <a:rPr lang="en-US" altLang="en-US" sz="2400" i="1" dirty="0">
                <a:solidFill>
                  <a:srgbClr val="FF0000"/>
                </a:solidFill>
              </a:rPr>
              <a:t>videoconferences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US" altLang="en-US" sz="2400" b="1" i="1" u="sng" dirty="0">
                <a:solidFill>
                  <a:srgbClr val="FF0000"/>
                </a:solidFill>
              </a:rPr>
              <a:t> </a:t>
            </a:r>
            <a:r>
              <a:rPr lang="ru-RU" altLang="en-US" sz="2400" b="1" i="1" u="sng" dirty="0">
                <a:solidFill>
                  <a:srgbClr val="FF0000"/>
                </a:solidFill>
              </a:rPr>
              <a:t>1</a:t>
            </a:r>
            <a:r>
              <a:rPr lang="ru-RU" altLang="en-US" sz="2400" i="1" dirty="0">
                <a:solidFill>
                  <a:srgbClr val="FF0000"/>
                </a:solidFill>
              </a:rPr>
              <a:t> </a:t>
            </a:r>
            <a:r>
              <a:rPr lang="en-US" altLang="en-US" sz="2400" i="1" dirty="0">
                <a:solidFill>
                  <a:srgbClr val="FF0000"/>
                </a:solidFill>
              </a:rPr>
              <a:t>thematic survey</a:t>
            </a:r>
            <a:endParaRPr lang="ru-RU" altLang="en-US" sz="2400" i="1" dirty="0">
              <a:solidFill>
                <a:srgbClr val="FF0000"/>
              </a:solidFill>
            </a:endParaRPr>
          </a:p>
          <a:p>
            <a:pPr algn="just"/>
            <a:endParaRPr lang="ru-RU" altLang="en-US" sz="2400" b="1" u="sng" dirty="0"/>
          </a:p>
          <a:p>
            <a:pPr marL="0" indent="0" algn="just">
              <a:buNone/>
            </a:pPr>
            <a:r>
              <a:rPr lang="en-US" altLang="en-US" sz="2400" b="1" u="sng" dirty="0"/>
              <a:t>The group held 1 event in the reporting period</a:t>
            </a:r>
            <a:r>
              <a:rPr lang="ru-RU" altLang="en-US" sz="2400" b="1" u="sng" dirty="0"/>
              <a:t>: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US" altLang="en-US" sz="2000" i="1" dirty="0">
                <a:solidFill>
                  <a:srgbClr val="FF0000"/>
                </a:solidFill>
              </a:rPr>
              <a:t>Thematic workshop in Chisinau</a:t>
            </a:r>
            <a:r>
              <a:rPr lang="ru-RU" altLang="en-US" sz="2200" i="1" dirty="0">
                <a:solidFill>
                  <a:srgbClr val="FF0000"/>
                </a:solidFill>
              </a:rPr>
              <a:t>– </a:t>
            </a:r>
            <a:r>
              <a:rPr lang="en-US" altLang="en-US" sz="2200" i="1" dirty="0">
                <a:solidFill>
                  <a:srgbClr val="FF0000"/>
                </a:solidFill>
              </a:rPr>
              <a:t>October</a:t>
            </a:r>
            <a:r>
              <a:rPr lang="ru-RU" altLang="en-US" sz="2200" i="1" dirty="0">
                <a:solidFill>
                  <a:srgbClr val="FF0000"/>
                </a:solidFill>
              </a:rPr>
              <a:t> 2017.</a:t>
            </a:r>
          </a:p>
          <a:p>
            <a:pPr algn="just"/>
            <a:endParaRPr lang="en-US" altLang="en-US" sz="2800" dirty="0"/>
          </a:p>
        </p:txBody>
      </p:sp>
    </p:spTree>
  </p:cSld>
  <p:clrMapOvr>
    <a:masterClrMapping/>
  </p:clrMapOvr>
  <p:transition spd="slow">
    <p:wipe dir="r"/>
    <p:sndAc>
      <p:stSnd>
        <p:snd r:embed="rId2" name="coin.wav"/>
      </p:stSnd>
    </p:sndAc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682AFB77-1140-471A-8F72-CAAEEEB7A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300" y="115888"/>
            <a:ext cx="8229600" cy="1143000"/>
          </a:xfrm>
        </p:spPr>
        <p:txBody>
          <a:bodyPr/>
          <a:lstStyle/>
          <a:p>
            <a:r>
              <a:rPr lang="en-US" altLang="en-US" sz="2800" b="1" dirty="0"/>
              <a:t>Cash Management Group</a:t>
            </a:r>
            <a:r>
              <a:rPr lang="ru-RU" altLang="en-US" sz="2800" b="1" dirty="0"/>
              <a:t>: </a:t>
            </a:r>
            <a:br>
              <a:rPr lang="ru-RU" altLang="en-US" sz="2800" b="1" dirty="0"/>
            </a:br>
            <a:r>
              <a:rPr lang="en-US" altLang="en-US" sz="2800" b="1" u="sng" dirty="0">
                <a:solidFill>
                  <a:srgbClr val="FF0000"/>
                </a:solidFill>
              </a:rPr>
              <a:t>Workshop in Chisinau</a:t>
            </a:r>
            <a:r>
              <a:rPr lang="ru-RU" altLang="en-US" sz="2800" b="1" u="sng" dirty="0">
                <a:solidFill>
                  <a:srgbClr val="FF0000"/>
                </a:solidFill>
              </a:rPr>
              <a:t>, </a:t>
            </a:r>
            <a:r>
              <a:rPr lang="en-US" altLang="en-US" sz="2800" b="1" u="sng" dirty="0">
                <a:solidFill>
                  <a:srgbClr val="FF0000"/>
                </a:solidFill>
              </a:rPr>
              <a:t>Moldova</a:t>
            </a:r>
            <a:r>
              <a:rPr lang="ru-RU" altLang="en-US" sz="2800" b="1" u="sng" dirty="0">
                <a:solidFill>
                  <a:srgbClr val="FF0000"/>
                </a:solidFill>
              </a:rPr>
              <a:t> </a:t>
            </a:r>
            <a:endParaRPr lang="en-US" altLang="en-US" sz="2800" b="1" u="sng" dirty="0">
              <a:solidFill>
                <a:srgbClr val="FF0000"/>
              </a:solidFill>
            </a:endParaRPr>
          </a:p>
        </p:txBody>
      </p:sp>
      <p:sp>
        <p:nvSpPr>
          <p:cNvPr id="13315" name="Slide Number Placeholder 3">
            <a:extLst>
              <a:ext uri="{FF2B5EF4-FFF2-40B4-BE49-F238E27FC236}">
                <a16:creationId xmlns:a16="http://schemas.microsoft.com/office/drawing/2014/main" id="{DF70A349-94EF-4CAD-AA28-A1B5496D5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B4180FC-2FC1-4E78-AF37-55214C480649}" type="slidenum">
              <a:rPr lang="ru-RU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ru-RU" altLang="en-US" sz="1200">
              <a:solidFill>
                <a:srgbClr val="898989"/>
              </a:solidFill>
            </a:endParaRPr>
          </a:p>
        </p:txBody>
      </p:sp>
      <p:pic>
        <p:nvPicPr>
          <p:cNvPr id="13316" name="Picture 2">
            <a:extLst>
              <a:ext uri="{FF2B5EF4-FFF2-40B4-BE49-F238E27FC236}">
                <a16:creationId xmlns:a16="http://schemas.microsoft.com/office/drawing/2014/main" id="{CF9A30DF-F216-44FA-A343-7C7D62868A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0"/>
            <a:ext cx="4445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A79A4D6E-1C2A-43A6-BE1B-39C7B10B545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4636624"/>
              </p:ext>
            </p:extLst>
          </p:nvPr>
        </p:nvGraphicFramePr>
        <p:xfrm>
          <a:off x="611560" y="1196752"/>
          <a:ext cx="8075240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spd="slow">
    <p:wipe dir="r"/>
    <p:sndAc>
      <p:stSnd>
        <p:snd r:embed="rId2" name="coin.wav"/>
      </p:stSnd>
    </p:sndAc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F15FAC47-FD0A-46BE-9DC6-0B2C53394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88" y="17463"/>
            <a:ext cx="8229600" cy="603250"/>
          </a:xfrm>
        </p:spPr>
        <p:txBody>
          <a:bodyPr/>
          <a:lstStyle/>
          <a:p>
            <a:r>
              <a:rPr lang="en-US" altLang="en-US" sz="3600" b="1" dirty="0">
                <a:solidFill>
                  <a:srgbClr val="FF0000"/>
                </a:solidFill>
              </a:rPr>
              <a:t>Workshop in Chisinau</a:t>
            </a:r>
          </a:p>
        </p:txBody>
      </p:sp>
      <p:sp>
        <p:nvSpPr>
          <p:cNvPr id="14339" name="Slide Number Placeholder 3">
            <a:extLst>
              <a:ext uri="{FF2B5EF4-FFF2-40B4-BE49-F238E27FC236}">
                <a16:creationId xmlns:a16="http://schemas.microsoft.com/office/drawing/2014/main" id="{5278D5E4-FE4B-4E0B-BA66-FC2CB4006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278E000-37E1-4E58-A52A-D80644CEAD5A}" type="slidenum">
              <a:rPr lang="ru-RU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ru-RU" altLang="en-US" sz="1200">
              <a:solidFill>
                <a:srgbClr val="898989"/>
              </a:solidFill>
            </a:endParaRPr>
          </a:p>
        </p:txBody>
      </p:sp>
      <p:pic>
        <p:nvPicPr>
          <p:cNvPr id="14340" name="Picture 3">
            <a:extLst>
              <a:ext uri="{FF2B5EF4-FFF2-40B4-BE49-F238E27FC236}">
                <a16:creationId xmlns:a16="http://schemas.microsoft.com/office/drawing/2014/main" id="{23337534-D810-4FEE-BD14-E2D98731DA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318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74F5CD-687E-414D-88DC-5DF226BB6B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B5893EA-763D-47E9-AE43-AF4DAED0E2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0387" y="620712"/>
            <a:ext cx="8373981" cy="5832623"/>
          </a:xfrm>
          <a:prstGeom prst="rect">
            <a:avLst/>
          </a:prstGeom>
        </p:spPr>
      </p:pic>
    </p:spTree>
  </p:cSld>
  <p:clrMapOvr>
    <a:masterClrMapping/>
  </p:clrMapOvr>
  <p:transition spd="slow">
    <p:wipe dir="r"/>
    <p:sndAc>
      <p:stSnd>
        <p:snd r:embed="rId3" name="coin.wav"/>
      </p:stSnd>
    </p:sndAc>
  </p:transition>
</p:sld>
</file>

<file path=ppt/theme/theme1.xml><?xml version="1.0" encoding="utf-8"?>
<a:theme xmlns:a="http://schemas.openxmlformats.org/drawingml/2006/main" name="Office Theme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21707</TotalTime>
  <Words>2132</Words>
  <Application>Microsoft Office PowerPoint</Application>
  <PresentationFormat>On-screen Show (4:3)</PresentationFormat>
  <Paragraphs>259</Paragraphs>
  <Slides>28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Arial</vt:lpstr>
      <vt:lpstr>Calibri</vt:lpstr>
      <vt:lpstr>Cambria</vt:lpstr>
      <vt:lpstr>Cambria Math</vt:lpstr>
      <vt:lpstr>Courier New</vt:lpstr>
      <vt:lpstr>Times New Roman</vt:lpstr>
      <vt:lpstr>Wingdings</vt:lpstr>
      <vt:lpstr>Office Theme</vt:lpstr>
      <vt:lpstr>PowerPoint Presentation</vt:lpstr>
      <vt:lpstr>PowerPoint Presentation</vt:lpstr>
      <vt:lpstr> TCOP Action Plan for FY2018  (July 2017 – June 2018) </vt:lpstr>
      <vt:lpstr> TCOP continues to work in 4 key thematic areas</vt:lpstr>
      <vt:lpstr>Activities implemented between July 2017 - May 2018</vt:lpstr>
      <vt:lpstr>TCOP Thematic Groups</vt:lpstr>
      <vt:lpstr>Cash Management Group</vt:lpstr>
      <vt:lpstr>Cash Management Group:  Workshop in Chisinau, Moldova </vt:lpstr>
      <vt:lpstr>Workshop in Chisinau</vt:lpstr>
      <vt:lpstr>Key Outputs of  Cash Management Group’s Activities</vt:lpstr>
      <vt:lpstr>Use of IT in Treasury Operations Group</vt:lpstr>
      <vt:lpstr>Thematic videoconference–  experiences of Kazakhstan, December 2017 </vt:lpstr>
      <vt:lpstr>Thematic videoconference –  experiences of Georgia, March 2017 </vt:lpstr>
      <vt:lpstr>Workshop in Baku, April 10-12, 2018 </vt:lpstr>
      <vt:lpstr>Workshop in Baku </vt:lpstr>
      <vt:lpstr>Main Results of the Group’s Work</vt:lpstr>
      <vt:lpstr>Key results of the Group’s work–country cases </vt:lpstr>
      <vt:lpstr>Publication of Group’s Success Story</vt:lpstr>
      <vt:lpstr>Public Sector Accounting and Financial Reporting Group</vt:lpstr>
      <vt:lpstr>Workshop in Baku, April 10-12, 2018 </vt:lpstr>
      <vt:lpstr>Workshop in Baku</vt:lpstr>
      <vt:lpstr>Main results of the group work</vt:lpstr>
      <vt:lpstr>Evolution of Treasury Role and Function Group</vt:lpstr>
      <vt:lpstr>Thematic Videoconference–  Experience of Moldova, April 2018 </vt:lpstr>
      <vt:lpstr> </vt:lpstr>
      <vt:lpstr>PowerPoint Presentation</vt:lpstr>
      <vt:lpstr>Information on TCOP Activities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Treasury Community of Practice</dc:title>
  <dc:creator>Ion</dc:creator>
  <cp:lastModifiedBy>Ekaterina A Zaleeva</cp:lastModifiedBy>
  <cp:revision>546</cp:revision>
  <dcterms:created xsi:type="dcterms:W3CDTF">2013-05-14T13:14:50Z</dcterms:created>
  <dcterms:modified xsi:type="dcterms:W3CDTF">2018-05-16T13:00:12Z</dcterms:modified>
</cp:coreProperties>
</file>