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</p:sldMasterIdLst>
  <p:notesMasterIdLst>
    <p:notesMasterId r:id="rId12"/>
  </p:notesMasterIdLst>
  <p:sldIdLst>
    <p:sldId id="256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1E2F0-9DFD-4426-A7D7-B321735405F3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162A-F7E9-4E40-8FBE-92E8E08F9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B313-9F8C-4CD1-9F6C-007AEB68239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B313-9F8C-4CD1-9F6C-007AEB68239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4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BA4B00-E68C-410F-AD53-3AF64D227D77}" type="datetimeFigureOut">
              <a:rPr lang="ru-RU" smtClean="0">
                <a:solidFill>
                  <a:srgbClr val="ECE9C6"/>
                </a:solidFill>
              </a:rPr>
              <a:pPr/>
              <a:t>21.11.2018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EBC84B-F81D-4293-90E6-4864800A2FC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2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57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5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19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5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8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8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5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5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554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5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4084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12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678197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559400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3603814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4668820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3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90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97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5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6421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559400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849856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1" y="2880824"/>
            <a:ext cx="5480154" cy="923330"/>
            <a:chOff x="1815339" y="1381459"/>
            <a:chExt cx="5480154" cy="923329"/>
          </a:xfrm>
        </p:grpSpPr>
        <p:sp>
          <p:nvSpPr>
            <p:cNvPr id="12" name="TextBox 11"/>
            <p:cNvSpPr txBox="1"/>
            <p:nvPr/>
          </p:nvSpPr>
          <p:spPr>
            <a:xfrm>
              <a:off x="4147074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262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0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6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2248349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BA4B00-E68C-410F-AD53-3AF64D227D77}" type="datetimeFigureOut">
              <a:rPr lang="ru-RU" smtClean="0">
                <a:solidFill>
                  <a:srgbClr val="895D1D"/>
                </a:solidFill>
              </a:rPr>
              <a:pPr/>
              <a:t>21.11.2018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EBC84B-F81D-4293-90E6-4864800A2FC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2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0728"/>
            <a:ext cx="8291264" cy="432048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" y="152718"/>
            <a:ext cx="8098972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517232"/>
            <a:ext cx="8064896" cy="108012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 Tj" panose="02020603050405020304" pitchFamily="18" charset="-52"/>
              </a:rPr>
              <a:t>Cash Flow Forecasting</a:t>
            </a:r>
            <a:endParaRPr lang="ru-RU" sz="2800" b="1" i="1" dirty="0">
              <a:solidFill>
                <a:srgbClr val="FF0000"/>
              </a:solidFill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4852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20936"/>
            <a:ext cx="8572560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b="1" cap="all" spc="-6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New structure of the central treasury chief directorate  of the ministry of finance of the republic of </a:t>
            </a:r>
            <a:r>
              <a:rPr lang="en-US" sz="1400" b="1" cap="all" spc="-6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tajikistan</a:t>
            </a:r>
            <a:endParaRPr lang="ru-RU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068" name="AutoShape 20"/>
          <p:cNvCxnSpPr>
            <a:cxnSpLocks noChangeShapeType="1"/>
          </p:cNvCxnSpPr>
          <p:nvPr/>
        </p:nvCxnSpPr>
        <p:spPr bwMode="auto">
          <a:xfrm>
            <a:off x="1242305" y="3670190"/>
            <a:ext cx="0" cy="1780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9" name="AutoShape 27"/>
          <p:cNvCxnSpPr>
            <a:cxnSpLocks noChangeShapeType="1"/>
            <a:endCxn id="2062" idx="0"/>
          </p:cNvCxnSpPr>
          <p:nvPr/>
        </p:nvCxnSpPr>
        <p:spPr bwMode="auto">
          <a:xfrm>
            <a:off x="3944190" y="3759203"/>
            <a:ext cx="0" cy="1933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2" name="Группа 1"/>
          <p:cNvGrpSpPr/>
          <p:nvPr/>
        </p:nvGrpSpPr>
        <p:grpSpPr>
          <a:xfrm>
            <a:off x="285720" y="1191511"/>
            <a:ext cx="8572561" cy="5426388"/>
            <a:chOff x="380959" y="1528548"/>
            <a:chExt cx="11430081" cy="4998576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465384" y="1528548"/>
              <a:ext cx="5655361" cy="756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1002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</a:pPr>
              <a:r>
                <a:rPr lang="en-US" sz="1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Tj" pitchFamily="18" charset="-52"/>
                </a:rPr>
                <a:t>First Deputy Minister of Finance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endParaRPr>
            </a:p>
            <a:p>
              <a:pPr algn="ctr" fontAlgn="base">
                <a:spcBef>
                  <a:spcPct val="0"/>
                </a:spcBef>
              </a:pPr>
              <a:r>
                <a:rPr lang="en-US" sz="1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Tj" pitchFamily="18" charset="-52"/>
                </a:rPr>
                <a:t>Director, Central Treasury Chief Directorate</a:t>
              </a:r>
              <a:endParaRPr kumimoji="0" lang="ru-RU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380959" y="2633651"/>
              <a:ext cx="2698988" cy="103654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56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First Deputy Director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marL="0" marR="0" lvl="0" indent="0" algn="ctr" defTabSz="756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500" dirty="0">
                  <a:latin typeface="Times New Roman Tj" pitchFamily="18" charset="-52"/>
                </a:rPr>
                <a:t>Budget Funds Department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3309654" y="2610916"/>
              <a:ext cx="3730799" cy="10592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Deputy Director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Budget Execution Department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7313437" y="2622284"/>
              <a:ext cx="2320936" cy="10592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Deputy Director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algn="ctr" fontAlgn="base">
                <a:spcBef>
                  <a:spcPct val="0"/>
                </a:spcBef>
              </a:pPr>
              <a:r>
                <a:rPr lang="en-US" sz="1500" dirty="0">
                  <a:latin typeface="Times New Roman Tj" pitchFamily="18" charset="-52"/>
                </a:rPr>
                <a:t>Reporting Department</a:t>
              </a:r>
              <a:endParaRPr lang="ru-RU" sz="1500" dirty="0">
                <a:latin typeface="Times New Roman Tj" pitchFamily="18" charset="-52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80960" y="4052953"/>
              <a:ext cx="949269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Cash Forecasting and revenue accounting unit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75558" y="4047019"/>
              <a:ext cx="563945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Cash planning unit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134544" y="4076099"/>
              <a:ext cx="661680" cy="24510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Bank accounts management unit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309655" y="4070755"/>
              <a:ext cx="712283" cy="24063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Social sector finance unit</a:t>
              </a:r>
              <a:endPara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021938" y="4071943"/>
              <a:ext cx="857100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dirty="0">
                  <a:latin typeface="Times New Roman Tj" pitchFamily="18" charset="-52"/>
                </a:rPr>
                <a:t>Central government bodies finance unit</a:t>
              </a:r>
              <a:endParaRPr lang="ru-RU" sz="1600" dirty="0"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8241031" y="4088559"/>
              <a:ext cx="708660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Budget reporting consolidation unit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9061443" y="4088559"/>
              <a:ext cx="739195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Financial reporting unit </a:t>
              </a: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(Т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IPSAS)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879037" y="4071943"/>
              <a:ext cx="759763" cy="24051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dirty="0">
                  <a:latin typeface="Times New Roman Tj" pitchFamily="18" charset="-52"/>
                </a:rPr>
                <a:t>Defense and law-enforcement finance unit</a:t>
              </a:r>
              <a:endParaRPr lang="ru-RU" sz="1600" dirty="0">
                <a:latin typeface="Arial" pitchFamily="34" charset="0"/>
              </a:endParaRPr>
            </a:p>
          </p:txBody>
        </p: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 flipV="1">
              <a:off x="1330231" y="2408678"/>
              <a:ext cx="7149542" cy="267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1330229" y="2415061"/>
              <a:ext cx="0" cy="1869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>
              <a:off x="5258919" y="2393310"/>
              <a:ext cx="0" cy="240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7" name="AutoShape 19"/>
            <p:cNvCxnSpPr>
              <a:cxnSpLocks noChangeShapeType="1"/>
            </p:cNvCxnSpPr>
            <p:nvPr/>
          </p:nvCxnSpPr>
          <p:spPr bwMode="auto">
            <a:xfrm>
              <a:off x="10762744" y="1892124"/>
              <a:ext cx="13931" cy="719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>
              <a:off x="751682" y="3852968"/>
              <a:ext cx="1731153" cy="47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0" name="AutoShape 22"/>
            <p:cNvCxnSpPr>
              <a:cxnSpLocks noChangeShapeType="1"/>
            </p:cNvCxnSpPr>
            <p:nvPr/>
          </p:nvCxnSpPr>
          <p:spPr bwMode="auto">
            <a:xfrm>
              <a:off x="751681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1657531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>
              <a:off x="2482835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 flipV="1">
              <a:off x="3627773" y="3874925"/>
              <a:ext cx="3135667" cy="13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>
              <a:off x="3627775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5979648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9347908" y="3907581"/>
              <a:ext cx="0" cy="1958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0" name="AutoShape 32"/>
            <p:cNvCxnSpPr>
              <a:cxnSpLocks noChangeShapeType="1"/>
            </p:cNvCxnSpPr>
            <p:nvPr/>
          </p:nvCxnSpPr>
          <p:spPr bwMode="auto">
            <a:xfrm>
              <a:off x="7716737" y="3898069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5734504" y="4071943"/>
              <a:ext cx="729971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dirty="0">
                  <a:latin typeface="Times New Roman Tj" pitchFamily="18" charset="-52"/>
                </a:rPr>
                <a:t>Economy sectors finance unit</a:t>
              </a:r>
              <a:endParaRPr lang="ru-RU" sz="1600" dirty="0">
                <a:latin typeface="Arial" pitchFamily="34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</p:cNvCxnSpPr>
            <p:nvPr/>
          </p:nvCxnSpPr>
          <p:spPr bwMode="auto">
            <a:xfrm>
              <a:off x="4400523" y="3893916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7313440" y="4070732"/>
              <a:ext cx="807305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Reporting methodology and treasury operations unit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5" name="AutoShape 32"/>
            <p:cNvCxnSpPr>
              <a:cxnSpLocks noChangeShapeType="1"/>
            </p:cNvCxnSpPr>
            <p:nvPr/>
          </p:nvCxnSpPr>
          <p:spPr bwMode="auto">
            <a:xfrm>
              <a:off x="8581348" y="3909288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19"/>
            <p:cNvCxnSpPr>
              <a:cxnSpLocks noChangeShapeType="1"/>
            </p:cNvCxnSpPr>
            <p:nvPr/>
          </p:nvCxnSpPr>
          <p:spPr bwMode="auto">
            <a:xfrm>
              <a:off x="8479773" y="2372536"/>
              <a:ext cx="0" cy="240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0032435" y="2610893"/>
              <a:ext cx="1778605" cy="39078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Territorial Treasury branches in provinces, regions, cities and districts</a:t>
              </a:r>
              <a:endPara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6464475" y="4070732"/>
              <a:ext cx="687640" cy="244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>
                  <a:latin typeface="Times New Roman Tj" pitchFamily="18" charset="-52"/>
                </a:rPr>
                <a:t>Commitment control and </a:t>
              </a:r>
              <a:r>
                <a:rPr lang="en-US" sz="1400" dirty="0" err="1">
                  <a:latin typeface="Times New Roman Tj" pitchFamily="18" charset="-52"/>
                </a:rPr>
                <a:t>mamanegment</a:t>
              </a:r>
              <a:r>
                <a:rPr lang="en-US" sz="1400" dirty="0">
                  <a:latin typeface="Times New Roman Tj" pitchFamily="18" charset="-52"/>
                </a:rPr>
                <a:t> unit</a:t>
              </a:r>
              <a:endParaRPr lang="ru-RU" dirty="0">
                <a:latin typeface="Arial" pitchFamily="34" charset="0"/>
              </a:endParaRPr>
            </a:p>
          </p:txBody>
        </p:sp>
        <p:cxnSp>
          <p:nvCxnSpPr>
            <p:cNvPr id="52" name="AutoShape 27"/>
            <p:cNvCxnSpPr>
              <a:cxnSpLocks noChangeShapeType="1"/>
            </p:cNvCxnSpPr>
            <p:nvPr/>
          </p:nvCxnSpPr>
          <p:spPr bwMode="auto">
            <a:xfrm>
              <a:off x="6763440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AutoShape 21"/>
            <p:cNvCxnSpPr>
              <a:cxnSpLocks noChangeShapeType="1"/>
            </p:cNvCxnSpPr>
            <p:nvPr/>
          </p:nvCxnSpPr>
          <p:spPr bwMode="auto">
            <a:xfrm>
              <a:off x="7717089" y="3896695"/>
              <a:ext cx="1630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7" name="Прямая со стрелкой 6"/>
          <p:cNvCxnSpPr>
            <a:stCxn id="2054" idx="2"/>
            <a:endCxn id="2054" idx="2"/>
          </p:cNvCxnSpPr>
          <p:nvPr/>
        </p:nvCxnSpPr>
        <p:spPr>
          <a:xfrm>
            <a:off x="6355430" y="352879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дзаголовок 2"/>
          <p:cNvSpPr txBox="1">
            <a:spLocks/>
          </p:cNvSpPr>
          <p:nvPr/>
        </p:nvSpPr>
        <p:spPr>
          <a:xfrm>
            <a:off x="457200" y="152718"/>
            <a:ext cx="8098972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>
            <a:stCxn id="2051" idx="3"/>
          </p:cNvCxnSpPr>
          <p:nvPr/>
        </p:nvCxnSpPr>
        <p:spPr>
          <a:xfrm flipV="1">
            <a:off x="6090559" y="1570444"/>
            <a:ext cx="1981500" cy="31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45876" y="2238189"/>
            <a:ext cx="0" cy="1519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одзаголовок 2"/>
          <p:cNvSpPr txBox="1">
            <a:spLocks/>
          </p:cNvSpPr>
          <p:nvPr/>
        </p:nvSpPr>
        <p:spPr>
          <a:xfrm>
            <a:off x="457201" y="6516988"/>
            <a:ext cx="1729213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800" cap="none" spc="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одзаголовок 2"/>
          <p:cNvSpPr txBox="1">
            <a:spLocks/>
          </p:cNvSpPr>
          <p:nvPr/>
        </p:nvSpPr>
        <p:spPr>
          <a:xfrm>
            <a:off x="2030240" y="6353840"/>
            <a:ext cx="6017478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139952" y="2012422"/>
            <a:ext cx="0" cy="1345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297841" y="3561135"/>
            <a:ext cx="1" cy="153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63888" y="3528792"/>
            <a:ext cx="0" cy="235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090560" y="3561135"/>
            <a:ext cx="1" cy="2597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25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71500" y="899478"/>
            <a:ext cx="8213272" cy="52612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1" y="1114078"/>
            <a:ext cx="8026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CTCD strategic development plan stipulates for the achievement of the following outcomes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57200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fully functional TSA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806450" lvl="0" indent="-457200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a revenue and expenditure forecasting and cash flow planning system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806450" indent="-457200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effective cash management processes</a:t>
            </a:r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250"/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57200" y="152720"/>
            <a:ext cx="8098972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6132" y="758884"/>
            <a:ext cx="8098972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4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457200" y="152718"/>
            <a:ext cx="8098972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CD9D94-4477-4858-9BE0-D7769976B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00587"/>
              </p:ext>
            </p:extLst>
          </p:nvPr>
        </p:nvGraphicFramePr>
        <p:xfrm>
          <a:off x="457994" y="1658096"/>
          <a:ext cx="8228012" cy="325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8227575" imgH="3252915" progId="Word.Document.12">
                  <p:embed/>
                </p:oleObj>
              </mc:Choice>
              <mc:Fallback>
                <p:oleObj name="Document" r:id="rId4" imgW="8227575" imgH="3252915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02D3BF4-F14F-4B2C-8CC8-90D4CDF2D0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994" y="1658096"/>
                        <a:ext cx="8228012" cy="325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1DFBDA7-1E82-4CC3-AEA5-733C3F7590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816" y="1370662"/>
            <a:ext cx="7272808" cy="28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57200" y="152718"/>
            <a:ext cx="8098972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CBE8CE-1F2B-4B38-86E4-FF9CDAD76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56792"/>
            <a:ext cx="8231626" cy="43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57200" y="152718"/>
            <a:ext cx="8098972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556792"/>
            <a:ext cx="6912768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TSA covers all funds held in the accounts of the national and local budgets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.  </a:t>
            </a: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In accordance with the Public Finance Management Strategy, the Agency for Social Insurance and Pensions at the Government of the Republic of Tajikistan shall transfer all its accounts to TSA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. </a:t>
            </a: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In the future all budgetary funds shall be placed in the TSA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	</a:t>
            </a: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Deficit funding sources are as follows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: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Issue of Treasury Bills of Exchange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;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Revenues generated by privatization of public property</a:t>
            </a: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;</a:t>
            </a: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Economy Development Stabilization Fund</a:t>
            </a:r>
            <a:endParaRPr lang="ru-RU" b="1" i="1" dirty="0">
              <a:solidFill>
                <a:srgbClr val="0070C0"/>
              </a:solidFill>
              <a:latin typeface="Times New Roman Tj"/>
              <a:ea typeface="Calibri"/>
              <a:cs typeface="Times New Roman"/>
            </a:endParaRPr>
          </a:p>
          <a:p>
            <a:pPr marL="7429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Revenues from sub-loan agreements</a:t>
            </a:r>
            <a:endParaRPr lang="ru-RU" b="1" i="1" dirty="0">
              <a:solidFill>
                <a:srgbClr val="0070C0"/>
              </a:solidFill>
              <a:latin typeface="Times New Roman Tj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70C0"/>
                </a:solidFill>
                <a:latin typeface="Times New Roman Tj"/>
                <a:ea typeface="Calibri"/>
                <a:cs typeface="Times New Roman"/>
              </a:rPr>
              <a:t> </a:t>
            </a:r>
            <a:endParaRPr lang="ru-RU" b="1" i="1" dirty="0">
              <a:solidFill>
                <a:srgbClr val="0070C0"/>
              </a:solidFill>
              <a:effectLst/>
              <a:latin typeface="Times New Roman Tj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045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20939"/>
            <a:ext cx="8572560" cy="32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endParaRPr lang="ru-RU" sz="2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48801" y="684620"/>
            <a:ext cx="8743355" cy="5230715"/>
            <a:chOff x="504753" y="887220"/>
            <a:chExt cx="11421321" cy="5230715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883876" y="887220"/>
              <a:ext cx="5176911" cy="51213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b="1" cap="all" spc="-6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anose="02020603050405020304" pitchFamily="18" charset="0"/>
                </a:rPr>
                <a:t>Treasury single  account</a:t>
              </a:r>
              <a:endParaRPr lang="ru-RU" sz="1600" b="1" cap="all" spc="-6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504753" y="2065705"/>
              <a:ext cx="2167002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756000" fontAlgn="base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</a:rPr>
                <a:t>National accounts</a:t>
              </a:r>
              <a:endParaRPr lang="ru-RU" sz="2000" dirty="0">
                <a:solidFill>
                  <a:prstClr val="black"/>
                </a:solidFill>
                <a:latin typeface="Times New Roman Tj" pitchFamily="18" charset="-52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5775835" y="2097290"/>
              <a:ext cx="2069387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lvl="0" algn="ctr" defTabSz="756000" fontAlgn="base">
                <a:spcBef>
                  <a:spcPct val="0"/>
                </a:spcBef>
                <a:defRPr sz="2400">
                  <a:solidFill>
                    <a:schemeClr val="tx1"/>
                  </a:solidFill>
                </a:defRPr>
              </a:lvl1pPr>
            </a:lstStyle>
            <a:p>
              <a:r>
                <a:rPr lang="en-US" sz="2000" dirty="0">
                  <a:solidFill>
                    <a:prstClr val="black"/>
                  </a:solidFill>
                </a:rPr>
                <a:t>Local budget accounts</a:t>
              </a:r>
              <a:endParaRPr lang="ru-RU" sz="2000" dirty="0">
                <a:solidFill>
                  <a:prstClr val="black"/>
                </a:solidFill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7939284" y="2097290"/>
              <a:ext cx="2069387" cy="86409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lvl="0" algn="ctr" defTabSz="756000" fontAlgn="base">
                <a:spcBef>
                  <a:spcPct val="0"/>
                </a:spcBef>
                <a:defRPr sz="2400">
                  <a:solidFill>
                    <a:schemeClr val="tx1"/>
                  </a:solidFill>
                </a:defRPr>
              </a:lvl1pPr>
            </a:lstStyle>
            <a:p>
              <a:r>
                <a:rPr lang="en-US" sz="2000" dirty="0">
                  <a:solidFill>
                    <a:prstClr val="black"/>
                  </a:solidFill>
                </a:rPr>
                <a:t>Other accounts</a:t>
              </a:r>
              <a:endParaRPr lang="ru-RU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2067" name="AutoShape 19"/>
            <p:cNvCxnSpPr>
              <a:cxnSpLocks noChangeShapeType="1"/>
            </p:cNvCxnSpPr>
            <p:nvPr/>
          </p:nvCxnSpPr>
          <p:spPr bwMode="auto">
            <a:xfrm>
              <a:off x="8060787" y="1111205"/>
              <a:ext cx="2947125" cy="106680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>
              <a:off x="3207145" y="3193237"/>
              <a:ext cx="29474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0089750" y="2210094"/>
              <a:ext cx="1836324" cy="39078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lvl="0" algn="ctr" defTabSz="756000" fontAlgn="base">
                <a:spcBef>
                  <a:spcPct val="0"/>
                </a:spcBef>
                <a:defRPr sz="2400">
                  <a:solidFill>
                    <a:schemeClr val="tx1"/>
                  </a:solidFill>
                </a:defRPr>
              </a:lvl1pPr>
            </a:lstStyle>
            <a:p>
              <a:r>
                <a:rPr lang="en-US" sz="2000" dirty="0">
                  <a:solidFill>
                    <a:prstClr val="black"/>
                  </a:solidFill>
                </a:rPr>
                <a:t>Foreign currency accounts in the National Bank</a:t>
              </a:r>
              <a:endParaRPr lang="ru-RU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56" name="AutoShape 21"/>
            <p:cNvCxnSpPr>
              <a:cxnSpLocks noChangeShapeType="1"/>
            </p:cNvCxnSpPr>
            <p:nvPr/>
          </p:nvCxnSpPr>
          <p:spPr bwMode="auto">
            <a:xfrm>
              <a:off x="6881177" y="3122317"/>
              <a:ext cx="2092801" cy="1083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>
            <a:stCxn id="2054" idx="2"/>
            <a:endCxn id="2054" idx="2"/>
          </p:cNvCxnSpPr>
          <p:nvPr/>
        </p:nvCxnSpPr>
        <p:spPr>
          <a:xfrm>
            <a:off x="6732240" y="275878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дзаголовок 2"/>
          <p:cNvSpPr txBox="1">
            <a:spLocks/>
          </p:cNvSpPr>
          <p:nvPr/>
        </p:nvSpPr>
        <p:spPr>
          <a:xfrm>
            <a:off x="457201" y="211018"/>
            <a:ext cx="8098972" cy="3099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203848" y="1199649"/>
            <a:ext cx="728109" cy="695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10194" y="3079979"/>
            <a:ext cx="1856587" cy="947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National Budget Accounts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3594254" y="3481332"/>
            <a:ext cx="1" cy="1983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295994" y="2981995"/>
            <a:ext cx="0" cy="1327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699792" y="3114400"/>
            <a:ext cx="2215078" cy="733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Local treasury accounts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699792" y="3981925"/>
            <a:ext cx="2215078" cy="7155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Accounts for special funds of local budgets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163" name="AutoShape 22"/>
          <p:cNvCxnSpPr>
            <a:cxnSpLocks noChangeShapeType="1"/>
            <a:endCxn id="84" idx="1"/>
          </p:cNvCxnSpPr>
          <p:nvPr/>
        </p:nvCxnSpPr>
        <p:spPr bwMode="auto">
          <a:xfrm>
            <a:off x="2317561" y="3470313"/>
            <a:ext cx="382231" cy="110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" name="AutoShape 22"/>
          <p:cNvCxnSpPr>
            <a:cxnSpLocks noChangeShapeType="1"/>
          </p:cNvCxnSpPr>
          <p:nvPr/>
        </p:nvCxnSpPr>
        <p:spPr bwMode="auto">
          <a:xfrm>
            <a:off x="2317561" y="4237666"/>
            <a:ext cx="38223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5" name="Прямоугольник 164"/>
          <p:cNvSpPr/>
          <p:nvPr/>
        </p:nvSpPr>
        <p:spPr>
          <a:xfrm>
            <a:off x="310194" y="4237666"/>
            <a:ext cx="1881061" cy="10635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Accounts for special funds of the national budget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5114539" y="2909098"/>
            <a:ext cx="15601" cy="17883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6213514" y="3470313"/>
            <a:ext cx="8264" cy="2203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5344646" y="3096085"/>
            <a:ext cx="1991299" cy="865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Accounts of joint investment projects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5409248" y="4237666"/>
            <a:ext cx="1954038" cy="7755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Other accounts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193" name="AutoShape 22"/>
          <p:cNvCxnSpPr>
            <a:cxnSpLocks noChangeShapeType="1"/>
          </p:cNvCxnSpPr>
          <p:nvPr/>
        </p:nvCxnSpPr>
        <p:spPr bwMode="auto">
          <a:xfrm>
            <a:off x="5138966" y="3585264"/>
            <a:ext cx="2251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5" name="Прямая со стрелкой 124"/>
          <p:cNvCxnSpPr>
            <a:endCxn id="2052" idx="0"/>
          </p:cNvCxnSpPr>
          <p:nvPr/>
        </p:nvCxnSpPr>
        <p:spPr>
          <a:xfrm flipH="1">
            <a:off x="1078253" y="1180886"/>
            <a:ext cx="2853704" cy="682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3965415" y="1199649"/>
            <a:ext cx="2177470" cy="625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2" name="Прямоугольник 211"/>
          <p:cNvSpPr/>
          <p:nvPr/>
        </p:nvSpPr>
        <p:spPr>
          <a:xfrm>
            <a:off x="2057712" y="1894689"/>
            <a:ext cx="2154247" cy="832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prstClr val="black"/>
                </a:solidFill>
              </a:rPr>
              <a:t>Transfers of national taxes and revenues</a:t>
            </a:r>
            <a:endParaRPr lang="ru-RU" sz="1500" dirty="0">
              <a:solidFill>
                <a:prstClr val="black"/>
              </a:solidFill>
            </a:endParaRPr>
          </a:p>
        </p:txBody>
      </p:sp>
      <p:cxnSp>
        <p:nvCxnSpPr>
          <p:cNvPr id="74" name="AutoShape 22"/>
          <p:cNvCxnSpPr>
            <a:cxnSpLocks noChangeShapeType="1"/>
          </p:cNvCxnSpPr>
          <p:nvPr/>
        </p:nvCxnSpPr>
        <p:spPr bwMode="auto">
          <a:xfrm>
            <a:off x="5157596" y="4633708"/>
            <a:ext cx="22512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8" name="Прямая соединительная линия 2057"/>
          <p:cNvCxnSpPr>
            <a:stCxn id="2054" idx="2"/>
          </p:cNvCxnSpPr>
          <p:nvPr/>
        </p:nvCxnSpPr>
        <p:spPr>
          <a:xfrm>
            <a:off x="6732240" y="2758785"/>
            <a:ext cx="0" cy="162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0" name="Прямая соединительная линия 2059"/>
          <p:cNvCxnSpPr/>
          <p:nvPr/>
        </p:nvCxnSpPr>
        <p:spPr>
          <a:xfrm flipH="1">
            <a:off x="4570118" y="2758785"/>
            <a:ext cx="3764" cy="2232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2053" idx="0"/>
          </p:cNvCxnSpPr>
          <p:nvPr/>
        </p:nvCxnSpPr>
        <p:spPr>
          <a:xfrm>
            <a:off x="3931957" y="1199649"/>
            <a:ext cx="1144099" cy="695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212" idx="2"/>
            <a:endCxn id="59" idx="0"/>
          </p:cNvCxnSpPr>
          <p:nvPr/>
        </p:nvCxnSpPr>
        <p:spPr>
          <a:xfrm flipH="1">
            <a:off x="1238488" y="2727201"/>
            <a:ext cx="1896348" cy="352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212" idx="2"/>
            <a:endCxn id="84" idx="0"/>
          </p:cNvCxnSpPr>
          <p:nvPr/>
        </p:nvCxnSpPr>
        <p:spPr>
          <a:xfrm>
            <a:off x="3134836" y="2727201"/>
            <a:ext cx="672495" cy="387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2052" idx="2"/>
          </p:cNvCxnSpPr>
          <p:nvPr/>
        </p:nvCxnSpPr>
        <p:spPr>
          <a:xfrm>
            <a:off x="1078253" y="2727201"/>
            <a:ext cx="0" cy="193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AutoShape 21"/>
          <p:cNvCxnSpPr>
            <a:cxnSpLocks noChangeShapeType="1"/>
          </p:cNvCxnSpPr>
          <p:nvPr/>
        </p:nvCxnSpPr>
        <p:spPr bwMode="auto">
          <a:xfrm>
            <a:off x="107504" y="2919717"/>
            <a:ext cx="970748" cy="1365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07504" y="2894231"/>
            <a:ext cx="0" cy="19029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AutoShape 22"/>
          <p:cNvCxnSpPr>
            <a:cxnSpLocks noChangeShapeType="1"/>
          </p:cNvCxnSpPr>
          <p:nvPr/>
        </p:nvCxnSpPr>
        <p:spPr bwMode="auto">
          <a:xfrm flipV="1">
            <a:off x="107504" y="4697428"/>
            <a:ext cx="20269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0" name="AutoShape 22"/>
          <p:cNvCxnSpPr>
            <a:cxnSpLocks noChangeShapeType="1"/>
            <a:endCxn id="59" idx="1"/>
          </p:cNvCxnSpPr>
          <p:nvPr/>
        </p:nvCxnSpPr>
        <p:spPr bwMode="auto">
          <a:xfrm>
            <a:off x="107504" y="3553972"/>
            <a:ext cx="20269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12911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9432" y="1052736"/>
            <a:ext cx="828092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Main issues in producing forecasts</a:t>
            </a:r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:</a:t>
            </a:r>
          </a:p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- </a:t>
            </a:r>
            <a:r>
              <a:rPr lang="en-US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Lack of methodology</a:t>
            </a:r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;</a:t>
            </a:r>
          </a:p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- </a:t>
            </a:r>
            <a:r>
              <a:rPr lang="en-US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The forecasting process is not automated</a:t>
            </a:r>
            <a:endParaRPr lang="ru-RU" sz="2000" b="1" i="1" dirty="0">
              <a:solidFill>
                <a:srgbClr val="0070C0"/>
              </a:solidFill>
              <a:latin typeface="Times New Roman Tj" panose="02020603050405020304" pitchFamily="18" charset="-52"/>
            </a:endParaRPr>
          </a:p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 - </a:t>
            </a:r>
            <a:r>
              <a:rPr lang="en-US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lack f systematic receipt of data from revenue administrators</a:t>
            </a:r>
            <a:r>
              <a:rPr lang="ru-RU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;</a:t>
            </a:r>
          </a:p>
          <a:p>
            <a:r>
              <a:rPr lang="ru-RU" altLang="tr-TR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- </a:t>
            </a:r>
            <a:r>
              <a:rPr lang="en-US" altLang="tr-TR" sz="2000" b="1" i="1" dirty="0">
                <a:solidFill>
                  <a:srgbClr val="0070C0"/>
                </a:solidFill>
                <a:latin typeface="Times New Roman Tj" panose="02020603050405020304" pitchFamily="18" charset="-52"/>
              </a:rPr>
              <a:t>Using </a:t>
            </a:r>
            <a:r>
              <a:rPr lang="tr-TR" altLang="tr-TR" sz="2000" b="1" i="1" dirty="0">
                <a:solidFill>
                  <a:srgbClr val="0070C0"/>
                </a:solidFill>
              </a:rPr>
              <a:t>Excel </a:t>
            </a:r>
            <a:r>
              <a:rPr lang="en-US" altLang="tr-TR" sz="2000" b="1" i="1" dirty="0">
                <a:solidFill>
                  <a:srgbClr val="0070C0"/>
                </a:solidFill>
              </a:rPr>
              <a:t>in the process of forecasting</a:t>
            </a:r>
            <a:r>
              <a:rPr lang="ru-RU" altLang="tr-TR" sz="2000" b="1" i="1" dirty="0">
                <a:solidFill>
                  <a:srgbClr val="0070C0"/>
                </a:solidFill>
              </a:rPr>
              <a:t>;</a:t>
            </a:r>
            <a:r>
              <a:rPr lang="tr-TR" altLang="tr-TR" sz="2000" b="1" i="1" dirty="0">
                <a:solidFill>
                  <a:srgbClr val="0070C0"/>
                </a:solidFill>
              </a:rPr>
              <a:t> </a:t>
            </a:r>
            <a:endParaRPr lang="ru-RU" altLang="tr-TR" sz="2000" b="1" i="1" dirty="0">
              <a:solidFill>
                <a:srgbClr val="0070C0"/>
              </a:solidFill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- </a:t>
            </a:r>
            <a:r>
              <a:rPr lang="en-US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Expanding the coverage of cash flow forecasts to match the coverage of TSA and national government</a:t>
            </a: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;</a:t>
            </a:r>
            <a:endParaRPr lang="ru-RU" sz="2000" b="1" i="1" dirty="0">
              <a:solidFill>
                <a:srgbClr val="0070C0"/>
              </a:solidFill>
              <a:latin typeface="Times New Roman Tj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- </a:t>
            </a:r>
            <a:r>
              <a:rPr lang="en-US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No daily cash flow forecasts and a rolling cash plan for 12 months</a:t>
            </a: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;</a:t>
            </a:r>
            <a:endParaRPr lang="ru-RU" sz="2000" b="1" i="1" dirty="0">
              <a:solidFill>
                <a:srgbClr val="0070C0"/>
              </a:solidFill>
              <a:latin typeface="Times New Roman Tj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- </a:t>
            </a:r>
            <a:r>
              <a:rPr lang="en-US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No fixed deadlines approved by the Ministry of Finance for various payments</a:t>
            </a:r>
            <a:r>
              <a:rPr lang="ru-RU" sz="2000" b="1" i="1" dirty="0">
                <a:solidFill>
                  <a:srgbClr val="0070C0"/>
                </a:solidFill>
                <a:latin typeface="Times New Roman Tj"/>
                <a:ea typeface="Times New Roman"/>
                <a:cs typeface="Times New Roman"/>
              </a:rPr>
              <a:t>.</a:t>
            </a:r>
            <a:endParaRPr lang="ru-RU" sz="2000" b="1" i="1" dirty="0">
              <a:solidFill>
                <a:srgbClr val="0070C0"/>
              </a:solidFill>
              <a:latin typeface="Times New Roman Tj"/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endParaRPr lang="en-US" altLang="tr-TR" i="1" dirty="0">
              <a:solidFill>
                <a:srgbClr val="FF0000"/>
              </a:solidFill>
            </a:endParaRPr>
          </a:p>
          <a:p>
            <a:pPr marL="457200" lvl="0" indent="-457200">
              <a:buFontTx/>
              <a:buChar char="-"/>
            </a:pPr>
            <a:endParaRPr lang="ru-RU" dirty="0"/>
          </a:p>
          <a:p>
            <a:pPr lvl="0"/>
            <a:r>
              <a:rPr lang="ru-RU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3294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780928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i="1" dirty="0"/>
              <a:t> </a:t>
            </a:r>
            <a:r>
              <a:rPr lang="en-US" sz="4000" b="1" i="1" cap="all" spc="-6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anose="02020603050405020304" pitchFamily="18" charset="-52"/>
                <a:cs typeface="Times New Roman" panose="02020603050405020304" pitchFamily="18" charset="0"/>
              </a:rPr>
              <a:t>thank you for your attention</a:t>
            </a:r>
            <a:r>
              <a:rPr lang="tg-Cyrl-TJ" sz="4000" b="1" i="1" cap="all" spc="-6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anose="02020603050405020304" pitchFamily="18" charset="-52"/>
                <a:cs typeface="Times New Roman" panose="02020603050405020304" pitchFamily="18" charset="0"/>
              </a:rPr>
              <a:t>!</a:t>
            </a:r>
            <a:endParaRPr lang="ru-RU" sz="4000" b="1" i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Tj" panose="020206030504050203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5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1290</TotalTime>
  <Words>427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Book Antiqua</vt:lpstr>
      <vt:lpstr>Calibri</vt:lpstr>
      <vt:lpstr>Candara</vt:lpstr>
      <vt:lpstr>Symbol</vt:lpstr>
      <vt:lpstr>Times New Roman</vt:lpstr>
      <vt:lpstr>Times New Roman Tj</vt:lpstr>
      <vt:lpstr>Wingdings</vt:lpstr>
      <vt:lpstr>Волна</vt:lpstr>
      <vt:lpstr>1_Твердый переплет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Shahlo Iskandarova</dc:creator>
  <cp:lastModifiedBy>Alexander</cp:lastModifiedBy>
  <cp:revision>69</cp:revision>
  <dcterms:created xsi:type="dcterms:W3CDTF">2018-10-19T04:44:19Z</dcterms:created>
  <dcterms:modified xsi:type="dcterms:W3CDTF">2018-11-21T19:05:18Z</dcterms:modified>
</cp:coreProperties>
</file>