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9" r:id="rId1"/>
  </p:sldMasterIdLst>
  <p:notesMasterIdLst>
    <p:notesMasterId r:id="rId11"/>
  </p:notesMasterIdLst>
  <p:handoutMasterIdLst>
    <p:handoutMasterId r:id="rId12"/>
  </p:handoutMasterIdLst>
  <p:sldIdLst>
    <p:sldId id="540" r:id="rId2"/>
    <p:sldId id="603" r:id="rId3"/>
    <p:sldId id="580" r:id="rId4"/>
    <p:sldId id="601" r:id="rId5"/>
    <p:sldId id="581" r:id="rId6"/>
    <p:sldId id="602" r:id="rId7"/>
    <p:sldId id="599" r:id="rId8"/>
    <p:sldId id="600" r:id="rId9"/>
    <p:sldId id="597" r:id="rId10"/>
  </p:sldIdLst>
  <p:sldSz cx="9906000" cy="6858000" type="A4"/>
  <p:notesSz cx="6797675" cy="9928225"/>
  <p:defaultTextStyle>
    <a:defPPr>
      <a:defRPr lang="ru-RU"/>
    </a:defPPr>
    <a:lvl1pPr algn="l" rtl="0" fontAlgn="base">
      <a:spcBef>
        <a:spcPct val="0"/>
      </a:spcBef>
      <a:spcAft>
        <a:spcPct val="0"/>
      </a:spcAft>
      <a:defRPr sz="1400" kern="1200">
        <a:solidFill>
          <a:schemeClr val="tx1"/>
        </a:solidFill>
        <a:latin typeface="Arial" pitchFamily="34" charset="0"/>
        <a:ea typeface="+mn-ea"/>
        <a:cs typeface="Tahoma" pitchFamily="34" charset="0"/>
      </a:defRPr>
    </a:lvl1pPr>
    <a:lvl2pPr marL="457200" algn="l" rtl="0" fontAlgn="base">
      <a:spcBef>
        <a:spcPct val="0"/>
      </a:spcBef>
      <a:spcAft>
        <a:spcPct val="0"/>
      </a:spcAft>
      <a:defRPr sz="1400" kern="1200">
        <a:solidFill>
          <a:schemeClr val="tx1"/>
        </a:solidFill>
        <a:latin typeface="Arial" pitchFamily="34" charset="0"/>
        <a:ea typeface="+mn-ea"/>
        <a:cs typeface="Tahoma" pitchFamily="34" charset="0"/>
      </a:defRPr>
    </a:lvl2pPr>
    <a:lvl3pPr marL="914400" algn="l" rtl="0" fontAlgn="base">
      <a:spcBef>
        <a:spcPct val="0"/>
      </a:spcBef>
      <a:spcAft>
        <a:spcPct val="0"/>
      </a:spcAft>
      <a:defRPr sz="1400" kern="1200">
        <a:solidFill>
          <a:schemeClr val="tx1"/>
        </a:solidFill>
        <a:latin typeface="Arial" pitchFamily="34" charset="0"/>
        <a:ea typeface="+mn-ea"/>
        <a:cs typeface="Tahoma" pitchFamily="34" charset="0"/>
      </a:defRPr>
    </a:lvl3pPr>
    <a:lvl4pPr marL="1371600" algn="l" rtl="0" fontAlgn="base">
      <a:spcBef>
        <a:spcPct val="0"/>
      </a:spcBef>
      <a:spcAft>
        <a:spcPct val="0"/>
      </a:spcAft>
      <a:defRPr sz="1400" kern="1200">
        <a:solidFill>
          <a:schemeClr val="tx1"/>
        </a:solidFill>
        <a:latin typeface="Arial" pitchFamily="34" charset="0"/>
        <a:ea typeface="+mn-ea"/>
        <a:cs typeface="Tahoma" pitchFamily="34" charset="0"/>
      </a:defRPr>
    </a:lvl4pPr>
    <a:lvl5pPr marL="1828800" algn="l" rtl="0" fontAlgn="base">
      <a:spcBef>
        <a:spcPct val="0"/>
      </a:spcBef>
      <a:spcAft>
        <a:spcPct val="0"/>
      </a:spcAft>
      <a:defRPr sz="1400" kern="1200">
        <a:solidFill>
          <a:schemeClr val="tx1"/>
        </a:solidFill>
        <a:latin typeface="Arial" pitchFamily="34" charset="0"/>
        <a:ea typeface="+mn-ea"/>
        <a:cs typeface="Tahoma" pitchFamily="34" charset="0"/>
      </a:defRPr>
    </a:lvl5pPr>
    <a:lvl6pPr marL="2286000" algn="l" defTabSz="914400" rtl="0" eaLnBrk="1" latinLnBrk="0" hangingPunct="1">
      <a:defRPr sz="1400" kern="1200">
        <a:solidFill>
          <a:schemeClr val="tx1"/>
        </a:solidFill>
        <a:latin typeface="Arial" pitchFamily="34" charset="0"/>
        <a:ea typeface="+mn-ea"/>
        <a:cs typeface="Tahoma" pitchFamily="34" charset="0"/>
      </a:defRPr>
    </a:lvl6pPr>
    <a:lvl7pPr marL="2743200" algn="l" defTabSz="914400" rtl="0" eaLnBrk="1" latinLnBrk="0" hangingPunct="1">
      <a:defRPr sz="1400" kern="1200">
        <a:solidFill>
          <a:schemeClr val="tx1"/>
        </a:solidFill>
        <a:latin typeface="Arial" pitchFamily="34" charset="0"/>
        <a:ea typeface="+mn-ea"/>
        <a:cs typeface="Tahoma" pitchFamily="34" charset="0"/>
      </a:defRPr>
    </a:lvl7pPr>
    <a:lvl8pPr marL="3200400" algn="l" defTabSz="914400" rtl="0" eaLnBrk="1" latinLnBrk="0" hangingPunct="1">
      <a:defRPr sz="1400" kern="1200">
        <a:solidFill>
          <a:schemeClr val="tx1"/>
        </a:solidFill>
        <a:latin typeface="Arial" pitchFamily="34" charset="0"/>
        <a:ea typeface="+mn-ea"/>
        <a:cs typeface="Tahoma" pitchFamily="34" charset="0"/>
      </a:defRPr>
    </a:lvl8pPr>
    <a:lvl9pPr marL="3657600" algn="l" defTabSz="914400" rtl="0" eaLnBrk="1" latinLnBrk="0" hangingPunct="1">
      <a:defRPr sz="1400" kern="1200">
        <a:solidFill>
          <a:schemeClr val="tx1"/>
        </a:solidFill>
        <a:latin typeface="Arial" pitchFamily="34" charset="0"/>
        <a:ea typeface="+mn-ea"/>
        <a:cs typeface="Tahoma" pitchFamily="34" charset="0"/>
      </a:defRPr>
    </a:lvl9pPr>
  </p:defaultTextStyle>
  <p:extLst>
    <p:ext uri="{EFAFB233-063F-42B5-8137-9DF3F51BA10A}">
      <p15:sldGuideLst xmlns:p15="http://schemas.microsoft.com/office/powerpoint/2012/main">
        <p15:guide id="1" orient="horz" pos="3702">
          <p15:clr>
            <a:srgbClr val="A4A3A4"/>
          </p15:clr>
        </p15:guide>
        <p15:guide id="2" pos="368">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30" userDrawn="1">
          <p15:clr>
            <a:srgbClr val="A4A3A4"/>
          </p15:clr>
        </p15:guide>
        <p15:guide id="3" orient="horz" pos="3127">
          <p15:clr>
            <a:srgbClr val="A4A3A4"/>
          </p15:clr>
        </p15:guide>
        <p15:guide id="4"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006600"/>
    <a:srgbClr val="DCB894"/>
    <a:srgbClr val="C0D5EA"/>
    <a:srgbClr val="DDDDDD"/>
    <a:srgbClr val="336699"/>
    <a:srgbClr val="008080"/>
    <a:srgbClr val="9ABCDE"/>
    <a:srgbClr val="FFCC99"/>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344D84-9AFB-497E-A393-DC336BA19D2E}" styleName="Средний стиль 3 — акцент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68" autoAdjust="0"/>
    <p:restoredTop sz="94307" autoAdjust="0"/>
  </p:normalViewPr>
  <p:slideViewPr>
    <p:cSldViewPr>
      <p:cViewPr varScale="1">
        <p:scale>
          <a:sx n="108" d="100"/>
          <a:sy n="108" d="100"/>
        </p:scale>
        <p:origin x="1866" y="96"/>
      </p:cViewPr>
      <p:guideLst>
        <p:guide orient="horz" pos="3702"/>
        <p:guide pos="3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7" d="100"/>
          <a:sy n="47" d="100"/>
        </p:scale>
        <p:origin x="-1938" y="-114"/>
      </p:cViewPr>
      <p:guideLst>
        <p:guide orient="horz" pos="3132"/>
        <p:guide pos="2130"/>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2"/>
            <a:ext cx="2946400" cy="495300"/>
          </a:xfrm>
          <a:prstGeom prst="rect">
            <a:avLst/>
          </a:prstGeom>
          <a:noFill/>
          <a:ln w="9525">
            <a:noFill/>
            <a:miter lim="800000"/>
            <a:headEnd/>
            <a:tailEnd/>
          </a:ln>
          <a:effectLst/>
        </p:spPr>
        <p:txBody>
          <a:bodyPr vert="horz" wrap="square" lIns="95564" tIns="47782" rIns="95564" bIns="47782" numCol="1" anchor="t" anchorCtr="0" compatLnSpc="1">
            <a:prstTxWarp prst="textNoShape">
              <a:avLst/>
            </a:prstTxWarp>
          </a:bodyPr>
          <a:lstStyle>
            <a:lvl1pPr>
              <a:defRPr sz="1300">
                <a:latin typeface="Arial" charset="0"/>
                <a:cs typeface="+mn-cs"/>
              </a:defRPr>
            </a:lvl1pPr>
          </a:lstStyle>
          <a:p>
            <a:pPr>
              <a:defRPr/>
            </a:pPr>
            <a:endParaRPr lang="ru-RU"/>
          </a:p>
        </p:txBody>
      </p:sp>
      <p:sp>
        <p:nvSpPr>
          <p:cNvPr id="7171" name="Rectangle 3"/>
          <p:cNvSpPr>
            <a:spLocks noGrp="1" noChangeArrowheads="1"/>
          </p:cNvSpPr>
          <p:nvPr>
            <p:ph type="dt" sz="quarter" idx="1"/>
          </p:nvPr>
        </p:nvSpPr>
        <p:spPr bwMode="auto">
          <a:xfrm>
            <a:off x="3849688" y="2"/>
            <a:ext cx="2946400" cy="495300"/>
          </a:xfrm>
          <a:prstGeom prst="rect">
            <a:avLst/>
          </a:prstGeom>
          <a:noFill/>
          <a:ln w="9525">
            <a:noFill/>
            <a:miter lim="800000"/>
            <a:headEnd/>
            <a:tailEnd/>
          </a:ln>
          <a:effectLst/>
        </p:spPr>
        <p:txBody>
          <a:bodyPr vert="horz" wrap="square" lIns="95564" tIns="47782" rIns="95564" bIns="47782" numCol="1" anchor="t" anchorCtr="0" compatLnSpc="1">
            <a:prstTxWarp prst="textNoShape">
              <a:avLst/>
            </a:prstTxWarp>
          </a:bodyPr>
          <a:lstStyle>
            <a:lvl1pPr algn="r">
              <a:defRPr sz="1300">
                <a:latin typeface="Arial" charset="0"/>
                <a:cs typeface="+mn-cs"/>
              </a:defRPr>
            </a:lvl1pPr>
          </a:lstStyle>
          <a:p>
            <a:pPr>
              <a:defRPr/>
            </a:pPr>
            <a:endParaRPr lang="ru-RU"/>
          </a:p>
        </p:txBody>
      </p:sp>
      <p:sp>
        <p:nvSpPr>
          <p:cNvPr id="7172" name="Rectangle 4"/>
          <p:cNvSpPr>
            <a:spLocks noGrp="1" noChangeArrowheads="1"/>
          </p:cNvSpPr>
          <p:nvPr>
            <p:ph type="ftr" sz="quarter" idx="2"/>
          </p:nvPr>
        </p:nvSpPr>
        <p:spPr bwMode="auto">
          <a:xfrm>
            <a:off x="0" y="9431340"/>
            <a:ext cx="2946400" cy="495300"/>
          </a:xfrm>
          <a:prstGeom prst="rect">
            <a:avLst/>
          </a:prstGeom>
          <a:noFill/>
          <a:ln w="9525">
            <a:noFill/>
            <a:miter lim="800000"/>
            <a:headEnd/>
            <a:tailEnd/>
          </a:ln>
          <a:effectLst/>
        </p:spPr>
        <p:txBody>
          <a:bodyPr vert="horz" wrap="square" lIns="95564" tIns="47782" rIns="95564" bIns="47782" numCol="1" anchor="b" anchorCtr="0" compatLnSpc="1">
            <a:prstTxWarp prst="textNoShape">
              <a:avLst/>
            </a:prstTxWarp>
          </a:bodyPr>
          <a:lstStyle>
            <a:lvl1pPr>
              <a:defRPr sz="1300">
                <a:latin typeface="Arial" charset="0"/>
                <a:cs typeface="+mn-cs"/>
              </a:defRPr>
            </a:lvl1pPr>
          </a:lstStyle>
          <a:p>
            <a:pPr>
              <a:defRPr/>
            </a:pPr>
            <a:endParaRPr lang="ru-RU"/>
          </a:p>
        </p:txBody>
      </p:sp>
      <p:sp>
        <p:nvSpPr>
          <p:cNvPr id="7173" name="Rectangle 5"/>
          <p:cNvSpPr>
            <a:spLocks noGrp="1" noChangeArrowheads="1"/>
          </p:cNvSpPr>
          <p:nvPr>
            <p:ph type="sldNum" sz="quarter" idx="3"/>
          </p:nvPr>
        </p:nvSpPr>
        <p:spPr bwMode="auto">
          <a:xfrm>
            <a:off x="3849688" y="9431340"/>
            <a:ext cx="2946400" cy="495300"/>
          </a:xfrm>
          <a:prstGeom prst="rect">
            <a:avLst/>
          </a:prstGeom>
          <a:noFill/>
          <a:ln w="9525">
            <a:noFill/>
            <a:miter lim="800000"/>
            <a:headEnd/>
            <a:tailEnd/>
          </a:ln>
          <a:effectLst/>
        </p:spPr>
        <p:txBody>
          <a:bodyPr vert="horz" wrap="square" lIns="95564" tIns="47782" rIns="95564" bIns="47782" numCol="1" anchor="b" anchorCtr="0" compatLnSpc="1">
            <a:prstTxWarp prst="textNoShape">
              <a:avLst/>
            </a:prstTxWarp>
          </a:bodyPr>
          <a:lstStyle>
            <a:lvl1pPr algn="r">
              <a:defRPr sz="1300">
                <a:latin typeface="Arial" charset="0"/>
                <a:cs typeface="+mn-cs"/>
              </a:defRPr>
            </a:lvl1pPr>
          </a:lstStyle>
          <a:p>
            <a:pPr>
              <a:defRPr/>
            </a:pPr>
            <a:fld id="{3BA7C653-F4D1-47BF-8272-466B709CA0E6}" type="slidenum">
              <a:rPr lang="ru-RU"/>
              <a:pPr>
                <a:defRPr/>
              </a:pPr>
              <a:t>‹#›</a:t>
            </a:fld>
            <a:endParaRPr lang="ru-RU" dirty="0"/>
          </a:p>
        </p:txBody>
      </p:sp>
    </p:spTree>
    <p:extLst>
      <p:ext uri="{BB962C8B-B14F-4D97-AF65-F5344CB8AC3E}">
        <p14:creationId xmlns:p14="http://schemas.microsoft.com/office/powerpoint/2010/main" val="63304669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2"/>
            <a:ext cx="2946400" cy="495300"/>
          </a:xfrm>
          <a:prstGeom prst="rect">
            <a:avLst/>
          </a:prstGeom>
          <a:noFill/>
          <a:ln w="9525">
            <a:noFill/>
            <a:miter lim="800000"/>
            <a:headEnd/>
            <a:tailEnd/>
          </a:ln>
          <a:effectLst/>
        </p:spPr>
        <p:txBody>
          <a:bodyPr vert="horz" wrap="square" lIns="95564" tIns="47782" rIns="95564" bIns="47782" numCol="1" anchor="t" anchorCtr="0" compatLnSpc="1">
            <a:prstTxWarp prst="textNoShape">
              <a:avLst/>
            </a:prstTxWarp>
          </a:bodyPr>
          <a:lstStyle>
            <a:lvl1pPr>
              <a:defRPr sz="1300">
                <a:latin typeface="Arial" charset="0"/>
                <a:cs typeface="+mn-cs"/>
              </a:defRPr>
            </a:lvl1pPr>
          </a:lstStyle>
          <a:p>
            <a:pPr>
              <a:defRPr/>
            </a:pPr>
            <a:endParaRPr lang="ru-RU"/>
          </a:p>
        </p:txBody>
      </p:sp>
      <p:sp>
        <p:nvSpPr>
          <p:cNvPr id="9219" name="Rectangle 3"/>
          <p:cNvSpPr>
            <a:spLocks noGrp="1" noChangeArrowheads="1"/>
          </p:cNvSpPr>
          <p:nvPr>
            <p:ph type="dt" idx="1"/>
          </p:nvPr>
        </p:nvSpPr>
        <p:spPr bwMode="auto">
          <a:xfrm>
            <a:off x="3849688" y="2"/>
            <a:ext cx="2946400" cy="495300"/>
          </a:xfrm>
          <a:prstGeom prst="rect">
            <a:avLst/>
          </a:prstGeom>
          <a:noFill/>
          <a:ln w="9525">
            <a:noFill/>
            <a:miter lim="800000"/>
            <a:headEnd/>
            <a:tailEnd/>
          </a:ln>
          <a:effectLst/>
        </p:spPr>
        <p:txBody>
          <a:bodyPr vert="horz" wrap="square" lIns="95564" tIns="47782" rIns="95564" bIns="47782" numCol="1" anchor="t" anchorCtr="0" compatLnSpc="1">
            <a:prstTxWarp prst="textNoShape">
              <a:avLst/>
            </a:prstTxWarp>
          </a:bodyPr>
          <a:lstStyle>
            <a:lvl1pPr algn="r">
              <a:defRPr sz="1300">
                <a:latin typeface="Arial" charset="0"/>
                <a:cs typeface="+mn-cs"/>
              </a:defRPr>
            </a:lvl1pPr>
          </a:lstStyle>
          <a:p>
            <a:pPr>
              <a:defRPr/>
            </a:pPr>
            <a:endParaRPr lang="ru-RU"/>
          </a:p>
        </p:txBody>
      </p:sp>
      <p:sp>
        <p:nvSpPr>
          <p:cNvPr id="10244" name="Rectangle 4"/>
          <p:cNvSpPr>
            <a:spLocks noGrp="1" noRot="1" noChangeAspect="1" noChangeArrowheads="1" noTextEdit="1"/>
          </p:cNvSpPr>
          <p:nvPr>
            <p:ph type="sldImg" idx="2"/>
          </p:nvPr>
        </p:nvSpPr>
        <p:spPr bwMode="auto">
          <a:xfrm>
            <a:off x="709613" y="744538"/>
            <a:ext cx="5378450" cy="3722687"/>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79454" y="4714878"/>
            <a:ext cx="5438775" cy="4467225"/>
          </a:xfrm>
          <a:prstGeom prst="rect">
            <a:avLst/>
          </a:prstGeom>
          <a:noFill/>
          <a:ln w="9525">
            <a:noFill/>
            <a:miter lim="800000"/>
            <a:headEnd/>
            <a:tailEnd/>
          </a:ln>
          <a:effectLst/>
        </p:spPr>
        <p:txBody>
          <a:bodyPr vert="horz" wrap="square" lIns="95564" tIns="47782" rIns="95564" bIns="47782" numCol="1" anchor="t" anchorCtr="0" compatLnSpc="1">
            <a:prstTxWarp prst="textNoShape">
              <a:avLst/>
            </a:prstTxWarp>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9222" name="Rectangle 6"/>
          <p:cNvSpPr>
            <a:spLocks noGrp="1" noChangeArrowheads="1"/>
          </p:cNvSpPr>
          <p:nvPr>
            <p:ph type="ftr" sz="quarter" idx="4"/>
          </p:nvPr>
        </p:nvSpPr>
        <p:spPr bwMode="auto">
          <a:xfrm>
            <a:off x="0" y="9431340"/>
            <a:ext cx="2946400" cy="495300"/>
          </a:xfrm>
          <a:prstGeom prst="rect">
            <a:avLst/>
          </a:prstGeom>
          <a:noFill/>
          <a:ln w="9525">
            <a:noFill/>
            <a:miter lim="800000"/>
            <a:headEnd/>
            <a:tailEnd/>
          </a:ln>
          <a:effectLst/>
        </p:spPr>
        <p:txBody>
          <a:bodyPr vert="horz" wrap="square" lIns="95564" tIns="47782" rIns="95564" bIns="47782" numCol="1" anchor="b" anchorCtr="0" compatLnSpc="1">
            <a:prstTxWarp prst="textNoShape">
              <a:avLst/>
            </a:prstTxWarp>
          </a:bodyPr>
          <a:lstStyle>
            <a:lvl1pPr>
              <a:defRPr sz="1300">
                <a:latin typeface="Arial" charset="0"/>
                <a:cs typeface="+mn-cs"/>
              </a:defRPr>
            </a:lvl1pPr>
          </a:lstStyle>
          <a:p>
            <a:pPr>
              <a:defRPr/>
            </a:pPr>
            <a:endParaRPr lang="ru-RU"/>
          </a:p>
        </p:txBody>
      </p:sp>
      <p:sp>
        <p:nvSpPr>
          <p:cNvPr id="9223" name="Rectangle 7"/>
          <p:cNvSpPr>
            <a:spLocks noGrp="1" noChangeArrowheads="1"/>
          </p:cNvSpPr>
          <p:nvPr>
            <p:ph type="sldNum" sz="quarter" idx="5"/>
          </p:nvPr>
        </p:nvSpPr>
        <p:spPr bwMode="auto">
          <a:xfrm>
            <a:off x="3849688" y="9431340"/>
            <a:ext cx="2946400" cy="495300"/>
          </a:xfrm>
          <a:prstGeom prst="rect">
            <a:avLst/>
          </a:prstGeom>
          <a:noFill/>
          <a:ln w="9525">
            <a:noFill/>
            <a:miter lim="800000"/>
            <a:headEnd/>
            <a:tailEnd/>
          </a:ln>
          <a:effectLst/>
        </p:spPr>
        <p:txBody>
          <a:bodyPr vert="horz" wrap="square" lIns="95564" tIns="47782" rIns="95564" bIns="47782" numCol="1" anchor="b" anchorCtr="0" compatLnSpc="1">
            <a:prstTxWarp prst="textNoShape">
              <a:avLst/>
            </a:prstTxWarp>
          </a:bodyPr>
          <a:lstStyle>
            <a:lvl1pPr algn="r">
              <a:defRPr sz="1300">
                <a:latin typeface="Arial" charset="0"/>
                <a:cs typeface="+mn-cs"/>
              </a:defRPr>
            </a:lvl1pPr>
          </a:lstStyle>
          <a:p>
            <a:pPr>
              <a:defRPr/>
            </a:pPr>
            <a:fld id="{08E67EB5-DF7E-42EF-ACAB-8A1D44FAA028}" type="slidenum">
              <a:rPr lang="ru-RU"/>
              <a:pPr>
                <a:defRPr/>
              </a:pPr>
              <a:t>‹#›</a:t>
            </a:fld>
            <a:endParaRPr lang="ru-RU" dirty="0"/>
          </a:p>
        </p:txBody>
      </p:sp>
    </p:spTree>
    <p:extLst>
      <p:ext uri="{BB962C8B-B14F-4D97-AF65-F5344CB8AC3E}">
        <p14:creationId xmlns:p14="http://schemas.microsoft.com/office/powerpoint/2010/main" val="123133707"/>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noTextEdit="1"/>
          </p:cNvSpPr>
          <p:nvPr>
            <p:ph type="sldImg"/>
          </p:nvPr>
        </p:nvSpPr>
        <p:spPr>
          <a:ln/>
        </p:spPr>
      </p:sp>
      <p:sp>
        <p:nvSpPr>
          <p:cNvPr id="7170" name="Notes Placeholder 2"/>
          <p:cNvSpPr>
            <a:spLocks noGrp="1"/>
          </p:cNvSpPr>
          <p:nvPr>
            <p:ph type="body" idx="1"/>
          </p:nvPr>
        </p:nvSpPr>
        <p:spPr>
          <a:noFill/>
          <a:ln/>
        </p:spPr>
        <p:txBody>
          <a:bodyPr/>
          <a:lstStyle/>
          <a:p>
            <a:endParaRPr lang="en-US"/>
          </a:p>
        </p:txBody>
      </p:sp>
    </p:spTree>
    <p:extLst>
      <p:ext uri="{BB962C8B-B14F-4D97-AF65-F5344CB8AC3E}">
        <p14:creationId xmlns:p14="http://schemas.microsoft.com/office/powerpoint/2010/main" val="2124666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Образ слайда 1"/>
          <p:cNvSpPr>
            <a:spLocks noGrp="1" noRot="1" noChangeAspect="1" noTextEdit="1"/>
          </p:cNvSpPr>
          <p:nvPr>
            <p:ph type="sldImg"/>
          </p:nvPr>
        </p:nvSpPr>
        <p:spPr>
          <a:ln/>
        </p:spPr>
      </p:sp>
      <p:sp>
        <p:nvSpPr>
          <p:cNvPr id="17411" name="Заметки 2"/>
          <p:cNvSpPr>
            <a:spLocks noGrp="1"/>
          </p:cNvSpPr>
          <p:nvPr>
            <p:ph type="body" idx="1"/>
          </p:nvPr>
        </p:nvSpPr>
        <p:spPr>
          <a:noFill/>
        </p:spPr>
        <p:txBody>
          <a:bodyPr/>
          <a:lstStyle/>
          <a:p>
            <a:endParaRPr lang="en-US"/>
          </a:p>
        </p:txBody>
      </p:sp>
    </p:spTree>
    <p:extLst>
      <p:ext uri="{BB962C8B-B14F-4D97-AF65-F5344CB8AC3E}">
        <p14:creationId xmlns:p14="http://schemas.microsoft.com/office/powerpoint/2010/main" val="1148130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Образ слайда 1"/>
          <p:cNvSpPr>
            <a:spLocks noGrp="1" noRot="1" noChangeAspect="1" noTextEdit="1"/>
          </p:cNvSpPr>
          <p:nvPr>
            <p:ph type="sldImg"/>
          </p:nvPr>
        </p:nvSpPr>
        <p:spPr>
          <a:ln/>
        </p:spPr>
      </p:sp>
      <p:sp>
        <p:nvSpPr>
          <p:cNvPr id="17411" name="Заметки 2"/>
          <p:cNvSpPr>
            <a:spLocks noGrp="1"/>
          </p:cNvSpPr>
          <p:nvPr>
            <p:ph type="body" idx="1"/>
          </p:nvPr>
        </p:nvSpPr>
        <p:spPr>
          <a:noFill/>
        </p:spPr>
        <p:txBody>
          <a:bodyPr/>
          <a:lstStyle/>
          <a:p>
            <a:endParaRPr lang="en-US"/>
          </a:p>
        </p:txBody>
      </p:sp>
    </p:spTree>
    <p:extLst>
      <p:ext uri="{BB962C8B-B14F-4D97-AF65-F5344CB8AC3E}">
        <p14:creationId xmlns:p14="http://schemas.microsoft.com/office/powerpoint/2010/main" val="1148130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Образ слайда 1"/>
          <p:cNvSpPr>
            <a:spLocks noGrp="1" noRot="1" noChangeAspect="1" noTextEdit="1"/>
          </p:cNvSpPr>
          <p:nvPr>
            <p:ph type="sldImg"/>
          </p:nvPr>
        </p:nvSpPr>
        <p:spPr>
          <a:ln/>
        </p:spPr>
      </p:sp>
      <p:sp>
        <p:nvSpPr>
          <p:cNvPr id="17411" name="Заметки 2"/>
          <p:cNvSpPr>
            <a:spLocks noGrp="1"/>
          </p:cNvSpPr>
          <p:nvPr>
            <p:ph type="body" idx="1"/>
          </p:nvPr>
        </p:nvSpPr>
        <p:spPr>
          <a:noFill/>
        </p:spPr>
        <p:txBody>
          <a:bodyPr/>
          <a:lstStyle/>
          <a:p>
            <a:endParaRPr lang="en-US"/>
          </a:p>
        </p:txBody>
      </p:sp>
    </p:spTree>
    <p:extLst>
      <p:ext uri="{BB962C8B-B14F-4D97-AF65-F5344CB8AC3E}">
        <p14:creationId xmlns:p14="http://schemas.microsoft.com/office/powerpoint/2010/main" val="11481300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Образ слайда 1"/>
          <p:cNvSpPr>
            <a:spLocks noGrp="1" noRot="1" noChangeAspect="1" noTextEdit="1"/>
          </p:cNvSpPr>
          <p:nvPr>
            <p:ph type="sldImg"/>
          </p:nvPr>
        </p:nvSpPr>
        <p:spPr>
          <a:ln/>
        </p:spPr>
      </p:sp>
      <p:sp>
        <p:nvSpPr>
          <p:cNvPr id="17411" name="Заметки 2"/>
          <p:cNvSpPr>
            <a:spLocks noGrp="1"/>
          </p:cNvSpPr>
          <p:nvPr>
            <p:ph type="body" idx="1"/>
          </p:nvPr>
        </p:nvSpPr>
        <p:spPr>
          <a:noFill/>
        </p:spPr>
        <p:txBody>
          <a:bodyPr/>
          <a:lstStyle/>
          <a:p>
            <a:endParaRPr lang="en-US"/>
          </a:p>
        </p:txBody>
      </p:sp>
    </p:spTree>
    <p:extLst>
      <p:ext uri="{BB962C8B-B14F-4D97-AF65-F5344CB8AC3E}">
        <p14:creationId xmlns:p14="http://schemas.microsoft.com/office/powerpoint/2010/main" val="11481300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Образ слайда 1"/>
          <p:cNvSpPr>
            <a:spLocks noGrp="1" noRot="1" noChangeAspect="1" noTextEdit="1"/>
          </p:cNvSpPr>
          <p:nvPr>
            <p:ph type="sldImg"/>
          </p:nvPr>
        </p:nvSpPr>
        <p:spPr>
          <a:ln/>
        </p:spPr>
      </p:sp>
      <p:sp>
        <p:nvSpPr>
          <p:cNvPr id="17411" name="Заметки 2"/>
          <p:cNvSpPr>
            <a:spLocks noGrp="1"/>
          </p:cNvSpPr>
          <p:nvPr>
            <p:ph type="body" idx="1"/>
          </p:nvPr>
        </p:nvSpPr>
        <p:spPr>
          <a:noFill/>
        </p:spPr>
        <p:txBody>
          <a:bodyPr/>
          <a:lstStyle/>
          <a:p>
            <a:endParaRPr lang="en-US"/>
          </a:p>
        </p:txBody>
      </p:sp>
    </p:spTree>
    <p:extLst>
      <p:ext uri="{BB962C8B-B14F-4D97-AF65-F5344CB8AC3E}">
        <p14:creationId xmlns:p14="http://schemas.microsoft.com/office/powerpoint/2010/main" val="11481300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Образ слайда 1"/>
          <p:cNvSpPr>
            <a:spLocks noGrp="1" noRot="1" noChangeAspect="1" noTextEdit="1"/>
          </p:cNvSpPr>
          <p:nvPr>
            <p:ph type="sldImg"/>
          </p:nvPr>
        </p:nvSpPr>
        <p:spPr>
          <a:ln/>
        </p:spPr>
      </p:sp>
      <p:sp>
        <p:nvSpPr>
          <p:cNvPr id="17411" name="Заметки 2"/>
          <p:cNvSpPr>
            <a:spLocks noGrp="1"/>
          </p:cNvSpPr>
          <p:nvPr>
            <p:ph type="body" idx="1"/>
          </p:nvPr>
        </p:nvSpPr>
        <p:spPr>
          <a:noFill/>
        </p:spPr>
        <p:txBody>
          <a:bodyPr/>
          <a:lstStyle/>
          <a:p>
            <a:endParaRPr lang="en-US" dirty="0"/>
          </a:p>
        </p:txBody>
      </p:sp>
    </p:spTree>
    <p:extLst>
      <p:ext uri="{BB962C8B-B14F-4D97-AF65-F5344CB8AC3E}">
        <p14:creationId xmlns:p14="http://schemas.microsoft.com/office/powerpoint/2010/main" val="11481300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Образ слайда 1"/>
          <p:cNvSpPr>
            <a:spLocks noGrp="1" noRot="1" noChangeAspect="1" noTextEdit="1"/>
          </p:cNvSpPr>
          <p:nvPr>
            <p:ph type="sldImg"/>
          </p:nvPr>
        </p:nvSpPr>
        <p:spPr>
          <a:ln/>
        </p:spPr>
      </p:sp>
      <p:sp>
        <p:nvSpPr>
          <p:cNvPr id="17411" name="Заметки 2"/>
          <p:cNvSpPr>
            <a:spLocks noGrp="1"/>
          </p:cNvSpPr>
          <p:nvPr>
            <p:ph type="body" idx="1"/>
          </p:nvPr>
        </p:nvSpPr>
        <p:spPr>
          <a:noFill/>
        </p:spPr>
        <p:txBody>
          <a:bodyPr/>
          <a:lstStyle/>
          <a:p>
            <a:endParaRPr lang="en-US" dirty="0"/>
          </a:p>
        </p:txBody>
      </p:sp>
    </p:spTree>
    <p:extLst>
      <p:ext uri="{BB962C8B-B14F-4D97-AF65-F5344CB8AC3E}">
        <p14:creationId xmlns:p14="http://schemas.microsoft.com/office/powerpoint/2010/main" val="11481300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Образ слайда 1"/>
          <p:cNvSpPr>
            <a:spLocks noGrp="1" noRot="1" noChangeAspect="1" noTextEdit="1"/>
          </p:cNvSpPr>
          <p:nvPr>
            <p:ph type="sldImg"/>
          </p:nvPr>
        </p:nvSpPr>
        <p:spPr>
          <a:ln/>
        </p:spPr>
      </p:sp>
      <p:sp>
        <p:nvSpPr>
          <p:cNvPr id="17411" name="Заметки 2"/>
          <p:cNvSpPr>
            <a:spLocks noGrp="1"/>
          </p:cNvSpPr>
          <p:nvPr>
            <p:ph type="body" idx="1"/>
          </p:nvPr>
        </p:nvSpPr>
        <p:spPr>
          <a:noFill/>
        </p:spPr>
        <p:txBody>
          <a:bodyPr/>
          <a:lstStyle/>
          <a:p>
            <a:endParaRPr lang="en-US" dirty="0"/>
          </a:p>
        </p:txBody>
      </p:sp>
    </p:spTree>
    <p:extLst>
      <p:ext uri="{BB962C8B-B14F-4D97-AF65-F5344CB8AC3E}">
        <p14:creationId xmlns:p14="http://schemas.microsoft.com/office/powerpoint/2010/main" val="1148130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4" name="Line 7"/>
          <p:cNvSpPr>
            <a:spLocks noChangeShapeType="1"/>
          </p:cNvSpPr>
          <p:nvPr/>
        </p:nvSpPr>
        <p:spPr bwMode="auto">
          <a:xfrm flipH="1">
            <a:off x="428625" y="836613"/>
            <a:ext cx="8893175" cy="0"/>
          </a:xfrm>
          <a:prstGeom prst="line">
            <a:avLst/>
          </a:prstGeom>
          <a:noFill/>
          <a:ln w="57150" cmpd="thickThin">
            <a:solidFill>
              <a:srgbClr val="003366"/>
            </a:solidFill>
            <a:round/>
            <a:headEnd/>
            <a:tailEnd/>
          </a:ln>
          <a:effectLst/>
        </p:spPr>
        <p:txBody>
          <a:bodyPr/>
          <a:lstStyle/>
          <a:p>
            <a:pPr>
              <a:defRPr/>
            </a:pPr>
            <a:endParaRPr lang="ru-RU" sz="1800" dirty="0">
              <a:solidFill>
                <a:srgbClr val="000000"/>
              </a:solidFill>
              <a:cs typeface="+mn-cs"/>
            </a:endParaRPr>
          </a:p>
        </p:txBody>
      </p:sp>
      <p:sp>
        <p:nvSpPr>
          <p:cNvPr id="5" name="Line 8"/>
          <p:cNvSpPr>
            <a:spLocks noChangeShapeType="1"/>
          </p:cNvSpPr>
          <p:nvPr/>
        </p:nvSpPr>
        <p:spPr bwMode="auto">
          <a:xfrm flipH="1">
            <a:off x="428625" y="260350"/>
            <a:ext cx="8893175" cy="0"/>
          </a:xfrm>
          <a:prstGeom prst="line">
            <a:avLst/>
          </a:prstGeom>
          <a:noFill/>
          <a:ln w="38100">
            <a:solidFill>
              <a:srgbClr val="003366"/>
            </a:solidFill>
            <a:round/>
            <a:headEnd/>
            <a:tailEnd/>
          </a:ln>
          <a:effectLst/>
        </p:spPr>
        <p:txBody>
          <a:bodyPr/>
          <a:lstStyle/>
          <a:p>
            <a:pPr>
              <a:defRPr/>
            </a:pPr>
            <a:endParaRPr lang="ru-RU" sz="1800" dirty="0">
              <a:solidFill>
                <a:srgbClr val="000000"/>
              </a:solidFill>
              <a:cs typeface="+mn-cs"/>
            </a:endParaRPr>
          </a:p>
        </p:txBody>
      </p:sp>
      <p:sp>
        <p:nvSpPr>
          <p:cNvPr id="6" name="Rectangle 9"/>
          <p:cNvSpPr>
            <a:spLocks noChangeArrowheads="1"/>
          </p:cNvSpPr>
          <p:nvPr userDrawn="1"/>
        </p:nvSpPr>
        <p:spPr bwMode="auto">
          <a:xfrm>
            <a:off x="9302750" y="6348413"/>
            <a:ext cx="595313" cy="500062"/>
          </a:xfrm>
          <a:prstGeom prst="rect">
            <a:avLst/>
          </a:prstGeom>
          <a:solidFill>
            <a:schemeClr val="bg1"/>
          </a:solidFill>
          <a:ln w="25400" algn="ctr">
            <a:noFill/>
            <a:miter lim="800000"/>
            <a:headEnd/>
            <a:tailEnd/>
          </a:ln>
        </p:spPr>
        <p:txBody>
          <a:bodyPr anchor="ctr"/>
          <a:lstStyle/>
          <a:p>
            <a:pPr algn="ctr">
              <a:defRPr/>
            </a:pPr>
            <a:fld id="{AEDDD606-71DE-45A8-8C51-A7FCEBA928E1}" type="slidenum">
              <a:rPr lang="en-US" b="1">
                <a:latin typeface="Arial" charset="0"/>
                <a:cs typeface="Arial" charset="0"/>
              </a:rPr>
              <a:pPr algn="ctr">
                <a:defRPr/>
              </a:pPr>
              <a:t>‹#›</a:t>
            </a:fld>
            <a:endParaRPr lang="en-US" b="1">
              <a:latin typeface="Arial" charset="0"/>
              <a:cs typeface="Arial" charset="0"/>
            </a:endParaRPr>
          </a:p>
        </p:txBody>
      </p:sp>
      <p:sp>
        <p:nvSpPr>
          <p:cNvPr id="2" name="Title 1"/>
          <p:cNvSpPr>
            <a:spLocks noGrp="1"/>
          </p:cNvSpPr>
          <p:nvPr>
            <p:ph type="title"/>
          </p:nvPr>
        </p:nvSpPr>
        <p:spPr/>
        <p:txBody>
          <a:bodyPr/>
          <a:lstStyle>
            <a:lvl1pPr>
              <a:defRPr sz="2000">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p:txBody>
          <a:bodyPr/>
          <a:lstStyle>
            <a:lvl1pPr>
              <a:defRPr sz="1300">
                <a:latin typeface="Arial" pitchFamily="34" charset="0"/>
                <a:cs typeface="Arial" pitchFamily="34" charset="0"/>
              </a:defRPr>
            </a:lvl1pPr>
            <a:lvl2pPr>
              <a:defRPr sz="1300">
                <a:latin typeface="Arial" pitchFamily="34" charset="0"/>
                <a:cs typeface="Arial" pitchFamily="34" charset="0"/>
              </a:defRPr>
            </a:lvl2pPr>
            <a:lvl3pPr>
              <a:defRPr sz="1300">
                <a:latin typeface="Arial" pitchFamily="34" charset="0"/>
                <a:cs typeface="Arial" pitchFamily="34" charset="0"/>
              </a:defRPr>
            </a:lvl3pPr>
            <a:lvl4pPr>
              <a:defRPr sz="1300">
                <a:latin typeface="Arial" pitchFamily="34" charset="0"/>
                <a:cs typeface="Arial" pitchFamily="34" charset="0"/>
              </a:defRPr>
            </a:lvl4pPr>
            <a:lvl5pPr>
              <a:defRPr sz="13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Титульный слайд">
    <p:spTree>
      <p:nvGrpSpPr>
        <p:cNvPr id="1" name=""/>
        <p:cNvGrpSpPr/>
        <p:nvPr/>
      </p:nvGrpSpPr>
      <p:grpSpPr>
        <a:xfrm>
          <a:off x="0" y="0"/>
          <a:ext cx="0" cy="0"/>
          <a:chOff x="0" y="0"/>
          <a:chExt cx="0" cy="0"/>
        </a:xfrm>
      </p:grpSpPr>
      <p:sp>
        <p:nvSpPr>
          <p:cNvPr id="4" name="Line 7"/>
          <p:cNvSpPr>
            <a:spLocks noChangeShapeType="1"/>
          </p:cNvSpPr>
          <p:nvPr/>
        </p:nvSpPr>
        <p:spPr bwMode="auto">
          <a:xfrm flipH="1">
            <a:off x="741363" y="3573463"/>
            <a:ext cx="8424862" cy="0"/>
          </a:xfrm>
          <a:prstGeom prst="line">
            <a:avLst/>
          </a:prstGeom>
          <a:noFill/>
          <a:ln w="57150" cmpd="thickThin">
            <a:solidFill>
              <a:srgbClr val="003366"/>
            </a:solidFill>
            <a:round/>
            <a:headEnd/>
            <a:tailEnd/>
          </a:ln>
          <a:effectLst/>
        </p:spPr>
        <p:txBody>
          <a:bodyPr/>
          <a:lstStyle/>
          <a:p>
            <a:pPr>
              <a:defRPr/>
            </a:pPr>
            <a:endParaRPr lang="ru-RU" sz="1800" dirty="0">
              <a:solidFill>
                <a:srgbClr val="000000"/>
              </a:solidFill>
              <a:cs typeface="+mn-cs"/>
            </a:endParaRPr>
          </a:p>
        </p:txBody>
      </p:sp>
      <p:sp>
        <p:nvSpPr>
          <p:cNvPr id="5" name="Line 8"/>
          <p:cNvSpPr>
            <a:spLocks noChangeShapeType="1"/>
          </p:cNvSpPr>
          <p:nvPr/>
        </p:nvSpPr>
        <p:spPr bwMode="auto">
          <a:xfrm flipH="1">
            <a:off x="739775" y="2133600"/>
            <a:ext cx="8424863" cy="0"/>
          </a:xfrm>
          <a:prstGeom prst="line">
            <a:avLst/>
          </a:prstGeom>
          <a:noFill/>
          <a:ln w="38100">
            <a:solidFill>
              <a:srgbClr val="003366"/>
            </a:solidFill>
            <a:round/>
            <a:headEnd/>
            <a:tailEnd/>
          </a:ln>
          <a:effectLst/>
        </p:spPr>
        <p:txBody>
          <a:bodyPr/>
          <a:lstStyle/>
          <a:p>
            <a:pPr>
              <a:defRPr/>
            </a:pPr>
            <a:endParaRPr lang="ru-RU" sz="1800" dirty="0">
              <a:solidFill>
                <a:srgbClr val="000000"/>
              </a:solidFill>
              <a:cs typeface="+mn-cs"/>
            </a:endParaRPr>
          </a:p>
        </p:txBody>
      </p:sp>
      <p:sp>
        <p:nvSpPr>
          <p:cNvPr id="13314" name="Rectangle 2"/>
          <p:cNvSpPr>
            <a:spLocks noGrp="1" noChangeArrowheads="1"/>
          </p:cNvSpPr>
          <p:nvPr>
            <p:ph type="ctrTitle"/>
          </p:nvPr>
        </p:nvSpPr>
        <p:spPr>
          <a:xfrm>
            <a:off x="742950" y="2130439"/>
            <a:ext cx="8420100" cy="1470025"/>
          </a:xfrm>
        </p:spPr>
        <p:txBody>
          <a:bodyPr/>
          <a:lstStyle>
            <a:lvl1pPr algn="r">
              <a:defRPr sz="2400" b="1">
                <a:latin typeface="Arial" pitchFamily="34" charset="0"/>
                <a:cs typeface="Arial" pitchFamily="34" charset="0"/>
              </a:defRPr>
            </a:lvl1pPr>
          </a:lstStyle>
          <a:p>
            <a:r>
              <a:rPr lang="ru-RU"/>
              <a:t>Образец заголовка</a:t>
            </a:r>
          </a:p>
        </p:txBody>
      </p:sp>
      <p:sp>
        <p:nvSpPr>
          <p:cNvPr id="13315" name="Rectangle 3"/>
          <p:cNvSpPr>
            <a:spLocks noGrp="1" noChangeArrowheads="1"/>
          </p:cNvSpPr>
          <p:nvPr>
            <p:ph type="subTitle" idx="1"/>
          </p:nvPr>
        </p:nvSpPr>
        <p:spPr>
          <a:xfrm>
            <a:off x="819153" y="3886213"/>
            <a:ext cx="8345488" cy="400049"/>
          </a:xfrm>
        </p:spPr>
        <p:txBody>
          <a:bodyPr/>
          <a:lstStyle>
            <a:lvl1pPr marL="0" indent="0" algn="r">
              <a:buFontTx/>
              <a:buNone/>
              <a:defRPr>
                <a:latin typeface="Arial" pitchFamily="34" charset="0"/>
                <a:cs typeface="Arial" pitchFamily="34" charset="0"/>
              </a:defRPr>
            </a:lvl1pPr>
          </a:lstStyle>
          <a:p>
            <a:r>
              <a:rPr lang="ru-RU"/>
              <a:t>Образец подзаголовка</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767763" cy="5619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a:t>Образец заголовка</a:t>
            </a:r>
          </a:p>
        </p:txBody>
      </p:sp>
      <p:sp>
        <p:nvSpPr>
          <p:cNvPr id="1027" name="Rectangle 3"/>
          <p:cNvSpPr>
            <a:spLocks noGrp="1" noChangeArrowheads="1"/>
          </p:cNvSpPr>
          <p:nvPr>
            <p:ph type="body" idx="1"/>
          </p:nvPr>
        </p:nvSpPr>
        <p:spPr bwMode="auto">
          <a:xfrm>
            <a:off x="428625" y="1279525"/>
            <a:ext cx="70993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 bg1="lt1" tx1="dk1" bg2="lt2" tx2="dk2" accent1="accent1" accent2="accent2" accent3="accent3" accent4="accent4" accent5="accent5" accent6="accent6" hlink="hlink" folHlink="folHlink"/>
  <p:sldLayoutIdLst>
    <p:sldLayoutId id="2147483916" r:id="rId1"/>
    <p:sldLayoutId id="2147483917" r:id="rId2"/>
  </p:sldLayoutIdLst>
  <p:hf hdr="0" ftr="0" dt="0"/>
  <p:txStyles>
    <p:titleStyle>
      <a:lvl1pPr algn="l" rtl="0" eaLnBrk="0" fontAlgn="base" hangingPunct="0">
        <a:spcBef>
          <a:spcPct val="0"/>
        </a:spcBef>
        <a:spcAft>
          <a:spcPct val="0"/>
        </a:spcAft>
        <a:defRPr lang="ru-RU" sz="2000" b="1" dirty="0">
          <a:solidFill>
            <a:srgbClr val="003366"/>
          </a:solidFill>
          <a:latin typeface="+mj-lt"/>
          <a:ea typeface="+mj-ea"/>
          <a:cs typeface="+mj-cs"/>
        </a:defRPr>
      </a:lvl1pPr>
      <a:lvl2pPr algn="l" rtl="0" eaLnBrk="0" fontAlgn="base" hangingPunct="0">
        <a:spcBef>
          <a:spcPct val="0"/>
        </a:spcBef>
        <a:spcAft>
          <a:spcPct val="0"/>
        </a:spcAft>
        <a:defRPr sz="2000" b="1">
          <a:solidFill>
            <a:srgbClr val="003366"/>
          </a:solidFill>
          <a:latin typeface="Arial" charset="0"/>
          <a:cs typeface="Arial" charset="0"/>
        </a:defRPr>
      </a:lvl2pPr>
      <a:lvl3pPr algn="l" rtl="0" eaLnBrk="0" fontAlgn="base" hangingPunct="0">
        <a:spcBef>
          <a:spcPct val="0"/>
        </a:spcBef>
        <a:spcAft>
          <a:spcPct val="0"/>
        </a:spcAft>
        <a:defRPr sz="2000" b="1">
          <a:solidFill>
            <a:srgbClr val="003366"/>
          </a:solidFill>
          <a:latin typeface="Arial" charset="0"/>
          <a:cs typeface="Arial" charset="0"/>
        </a:defRPr>
      </a:lvl3pPr>
      <a:lvl4pPr algn="l" rtl="0" eaLnBrk="0" fontAlgn="base" hangingPunct="0">
        <a:spcBef>
          <a:spcPct val="0"/>
        </a:spcBef>
        <a:spcAft>
          <a:spcPct val="0"/>
        </a:spcAft>
        <a:defRPr sz="2000" b="1">
          <a:solidFill>
            <a:srgbClr val="003366"/>
          </a:solidFill>
          <a:latin typeface="Arial" charset="0"/>
          <a:cs typeface="Arial" charset="0"/>
        </a:defRPr>
      </a:lvl4pPr>
      <a:lvl5pPr algn="l" rtl="0" eaLnBrk="0" fontAlgn="base" hangingPunct="0">
        <a:spcBef>
          <a:spcPct val="0"/>
        </a:spcBef>
        <a:spcAft>
          <a:spcPct val="0"/>
        </a:spcAft>
        <a:defRPr sz="2000" b="1">
          <a:solidFill>
            <a:srgbClr val="003366"/>
          </a:solidFill>
          <a:latin typeface="Arial" charset="0"/>
          <a:cs typeface="Arial" charset="0"/>
        </a:defRPr>
      </a:lvl5pPr>
      <a:lvl6pPr marL="457200" algn="l" rtl="0" fontAlgn="base">
        <a:spcBef>
          <a:spcPct val="0"/>
        </a:spcBef>
        <a:spcAft>
          <a:spcPct val="0"/>
        </a:spcAft>
        <a:defRPr>
          <a:solidFill>
            <a:srgbClr val="003366"/>
          </a:solidFill>
          <a:latin typeface="Tahoma" pitchFamily="34" charset="0"/>
        </a:defRPr>
      </a:lvl6pPr>
      <a:lvl7pPr marL="914400" algn="l" rtl="0" fontAlgn="base">
        <a:spcBef>
          <a:spcPct val="0"/>
        </a:spcBef>
        <a:spcAft>
          <a:spcPct val="0"/>
        </a:spcAft>
        <a:defRPr>
          <a:solidFill>
            <a:srgbClr val="003366"/>
          </a:solidFill>
          <a:latin typeface="Tahoma" pitchFamily="34" charset="0"/>
        </a:defRPr>
      </a:lvl7pPr>
      <a:lvl8pPr marL="1371600" algn="l" rtl="0" fontAlgn="base">
        <a:spcBef>
          <a:spcPct val="0"/>
        </a:spcBef>
        <a:spcAft>
          <a:spcPct val="0"/>
        </a:spcAft>
        <a:defRPr>
          <a:solidFill>
            <a:srgbClr val="003366"/>
          </a:solidFill>
          <a:latin typeface="Tahoma" pitchFamily="34" charset="0"/>
        </a:defRPr>
      </a:lvl8pPr>
      <a:lvl9pPr marL="1828800" algn="l" rtl="0" fontAlgn="base">
        <a:spcBef>
          <a:spcPct val="0"/>
        </a:spcBef>
        <a:spcAft>
          <a:spcPct val="0"/>
        </a:spcAft>
        <a:defRPr>
          <a:solidFill>
            <a:srgbClr val="003366"/>
          </a:solidFill>
          <a:latin typeface="Tahoma" pitchFamily="34" charset="0"/>
        </a:defRPr>
      </a:lvl9pPr>
    </p:titleStyle>
    <p:bodyStyle>
      <a:lvl1pPr marL="342900" indent="-342900" algn="l" rtl="0" eaLnBrk="0" fontAlgn="base" hangingPunct="0">
        <a:spcBef>
          <a:spcPct val="20000"/>
        </a:spcBef>
        <a:spcAft>
          <a:spcPct val="0"/>
        </a:spcAft>
        <a:buChar char="•"/>
        <a:defRPr lang="ru-RU" sz="1300" dirty="0">
          <a:solidFill>
            <a:schemeClr val="tx1"/>
          </a:solidFill>
          <a:latin typeface="+mn-lt"/>
          <a:ea typeface="+mn-ea"/>
          <a:cs typeface="+mn-cs"/>
        </a:defRPr>
      </a:lvl1pPr>
      <a:lvl2pPr marL="742950" indent="-285750" algn="l" rtl="0" eaLnBrk="0" fontAlgn="base" hangingPunct="0">
        <a:spcBef>
          <a:spcPct val="20000"/>
        </a:spcBef>
        <a:spcAft>
          <a:spcPct val="0"/>
        </a:spcAft>
        <a:buChar char="–"/>
        <a:defRPr lang="ru-RU" sz="1300" dirty="0">
          <a:solidFill>
            <a:schemeClr val="tx1"/>
          </a:solidFill>
          <a:latin typeface="+mn-lt"/>
          <a:ea typeface="+mn-ea"/>
          <a:cs typeface="+mn-cs"/>
        </a:defRPr>
      </a:lvl2pPr>
      <a:lvl3pPr marL="1143000" indent="-228600" algn="l" rtl="0" eaLnBrk="0" fontAlgn="base" hangingPunct="0">
        <a:spcBef>
          <a:spcPct val="20000"/>
        </a:spcBef>
        <a:spcAft>
          <a:spcPct val="0"/>
        </a:spcAft>
        <a:buChar char="•"/>
        <a:defRPr lang="ru-RU" sz="1300" dirty="0">
          <a:solidFill>
            <a:schemeClr val="tx1"/>
          </a:solidFill>
          <a:latin typeface="+mn-lt"/>
          <a:ea typeface="+mn-ea"/>
          <a:cs typeface="+mn-cs"/>
        </a:defRPr>
      </a:lvl3pPr>
      <a:lvl4pPr marL="1600200" indent="-228600" algn="l" rtl="0" eaLnBrk="0" fontAlgn="base" hangingPunct="0">
        <a:spcBef>
          <a:spcPct val="20000"/>
        </a:spcBef>
        <a:spcAft>
          <a:spcPct val="0"/>
        </a:spcAft>
        <a:buChar char="–"/>
        <a:defRPr lang="ru-RU" sz="1300" dirty="0">
          <a:solidFill>
            <a:schemeClr val="tx1"/>
          </a:solidFill>
          <a:latin typeface="+mn-lt"/>
          <a:ea typeface="+mn-ea"/>
          <a:cs typeface="+mn-cs"/>
        </a:defRPr>
      </a:lvl4pPr>
      <a:lvl5pPr marL="2057400" indent="-228600" algn="l" rtl="0" eaLnBrk="0" fontAlgn="base" hangingPunct="0">
        <a:spcBef>
          <a:spcPct val="20000"/>
        </a:spcBef>
        <a:spcAft>
          <a:spcPct val="0"/>
        </a:spcAft>
        <a:buChar char="»"/>
        <a:defRPr lang="ru-RU" sz="1300" dirty="0">
          <a:solidFill>
            <a:schemeClr val="tx1"/>
          </a:solidFill>
          <a:latin typeface="+mn-lt"/>
          <a:ea typeface="+mn-ea"/>
          <a:cs typeface="+mn-cs"/>
        </a:defRPr>
      </a:lvl5pPr>
      <a:lvl6pPr marL="2514600" indent="-228600" algn="l" rtl="0" fontAlgn="base">
        <a:spcBef>
          <a:spcPct val="20000"/>
        </a:spcBef>
        <a:spcAft>
          <a:spcPct val="0"/>
        </a:spcAft>
        <a:buChar char="»"/>
        <a:defRPr sz="1300">
          <a:solidFill>
            <a:schemeClr val="tx1"/>
          </a:solidFill>
          <a:latin typeface="+mn-lt"/>
        </a:defRPr>
      </a:lvl6pPr>
      <a:lvl7pPr marL="2971800" indent="-228600" algn="l" rtl="0" fontAlgn="base">
        <a:spcBef>
          <a:spcPct val="20000"/>
        </a:spcBef>
        <a:spcAft>
          <a:spcPct val="0"/>
        </a:spcAft>
        <a:buChar char="»"/>
        <a:defRPr sz="1300">
          <a:solidFill>
            <a:schemeClr val="tx1"/>
          </a:solidFill>
          <a:latin typeface="+mn-lt"/>
        </a:defRPr>
      </a:lvl7pPr>
      <a:lvl8pPr marL="3429000" indent="-228600" algn="l" rtl="0" fontAlgn="base">
        <a:spcBef>
          <a:spcPct val="20000"/>
        </a:spcBef>
        <a:spcAft>
          <a:spcPct val="0"/>
        </a:spcAft>
        <a:buChar char="»"/>
        <a:defRPr sz="1300">
          <a:solidFill>
            <a:schemeClr val="tx1"/>
          </a:solidFill>
          <a:latin typeface="+mn-lt"/>
        </a:defRPr>
      </a:lvl8pPr>
      <a:lvl9pPr marL="3886200" indent="-228600" algn="l" rtl="0" fontAlgn="base">
        <a:spcBef>
          <a:spcPct val="20000"/>
        </a:spcBef>
        <a:spcAft>
          <a:spcPct val="0"/>
        </a:spcAft>
        <a:buChar char="»"/>
        <a:defRPr sz="13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4"/>
          <p:cNvSpPr>
            <a:spLocks noGrp="1" noChangeArrowheads="1"/>
          </p:cNvSpPr>
          <p:nvPr>
            <p:ph type="ctrTitle"/>
          </p:nvPr>
        </p:nvSpPr>
        <p:spPr>
          <a:xfrm>
            <a:off x="704528" y="2276872"/>
            <a:ext cx="8496944" cy="1152128"/>
          </a:xfrm>
          <a:noFill/>
        </p:spPr>
        <p:txBody>
          <a:bodyPr/>
          <a:lstStyle/>
          <a:p>
            <a:pPr algn="ctr"/>
            <a:r>
              <a:rPr lang="en-US" sz="2200" dirty="0"/>
              <a:t>MANAGING BUDGET FUNDS </a:t>
            </a:r>
            <a:br>
              <a:rPr lang="en-US" sz="2200" dirty="0"/>
            </a:br>
            <a:r>
              <a:rPr lang="en-US" sz="2200" dirty="0"/>
              <a:t>IN THE REPUIBLIC OF KAZAKHSTAN</a:t>
            </a:r>
            <a:endParaRPr lang="ru-RU" sz="2200" dirty="0">
              <a:latin typeface="Calibri" pitchFamily="34" charset="0"/>
            </a:endParaRPr>
          </a:p>
        </p:txBody>
      </p:sp>
      <p:sp>
        <p:nvSpPr>
          <p:cNvPr id="3" name="Subtitle 3"/>
          <p:cNvSpPr>
            <a:spLocks noGrp="1"/>
          </p:cNvSpPr>
          <p:nvPr>
            <p:ph type="subTitle" idx="1"/>
          </p:nvPr>
        </p:nvSpPr>
        <p:spPr>
          <a:xfrm>
            <a:off x="3440832" y="5877272"/>
            <a:ext cx="3160216" cy="648072"/>
          </a:xfrm>
        </p:spPr>
        <p:txBody>
          <a:bodyPr anchor="ctr"/>
          <a:lstStyle/>
          <a:p>
            <a:pPr algn="ctr"/>
            <a:r>
              <a:rPr lang="en-US" sz="2000" b="1" dirty="0">
                <a:solidFill>
                  <a:srgbClr val="003366"/>
                </a:solidFill>
                <a:latin typeface="Calibri" pitchFamily="34" charset="0"/>
                <a:cs typeface="Arial" charset="0"/>
              </a:rPr>
              <a:t>20</a:t>
            </a:r>
            <a:r>
              <a:rPr sz="2000" b="1" dirty="0">
                <a:solidFill>
                  <a:srgbClr val="003366"/>
                </a:solidFill>
                <a:latin typeface="Calibri" pitchFamily="34" charset="0"/>
                <a:cs typeface="Arial" charset="0"/>
              </a:rPr>
              <a:t>17 </a:t>
            </a:r>
            <a:endParaRPr lang="en-US" sz="2000" b="1" dirty="0">
              <a:solidFill>
                <a:srgbClr val="003366"/>
              </a:solidFill>
              <a:latin typeface="Calibri" pitchFamily="34" charset="0"/>
              <a:cs typeface="Arial" charset="0"/>
            </a:endParaRPr>
          </a:p>
        </p:txBody>
      </p:sp>
      <p:sp>
        <p:nvSpPr>
          <p:cNvPr id="7" name="Subtitle 3"/>
          <p:cNvSpPr txBox="1">
            <a:spLocks/>
          </p:cNvSpPr>
          <p:nvPr/>
        </p:nvSpPr>
        <p:spPr bwMode="auto">
          <a:xfrm>
            <a:off x="1064568" y="332656"/>
            <a:ext cx="7760543" cy="433387"/>
          </a:xfrm>
          <a:prstGeom prst="rect">
            <a:avLst/>
          </a:prstGeom>
          <a:noFill/>
          <a:ln w="9525">
            <a:noFill/>
            <a:miter lim="800000"/>
            <a:headEnd/>
            <a:tailEnd/>
          </a:ln>
        </p:spPr>
        <p:txBody>
          <a:bodyPr anchor="ctr"/>
          <a:lstStyle/>
          <a:p>
            <a:pPr algn="ctr">
              <a:spcBef>
                <a:spcPct val="20000"/>
              </a:spcBef>
              <a:defRPr/>
            </a:pPr>
            <a:r>
              <a:rPr lang="en-US" sz="2100" b="1" kern="0" dirty="0">
                <a:solidFill>
                  <a:srgbClr val="003366"/>
                </a:solidFill>
                <a:latin typeface="+mn-lt"/>
                <a:cs typeface="Arial" pitchFamily="34" charset="0"/>
              </a:rPr>
              <a:t>The Ministry of Finance of the Republic of Kazakhstan</a:t>
            </a:r>
          </a:p>
        </p:txBody>
      </p:sp>
      <p:sp>
        <p:nvSpPr>
          <p:cNvPr id="6" name="Rectangle 4"/>
          <p:cNvSpPr txBox="1">
            <a:spLocks noChangeArrowheads="1"/>
          </p:cNvSpPr>
          <p:nvPr/>
        </p:nvSpPr>
        <p:spPr bwMode="auto">
          <a:xfrm>
            <a:off x="5241032" y="3789040"/>
            <a:ext cx="4032448" cy="12241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lnSpc>
                <a:spcPct val="90000"/>
              </a:lnSpc>
            </a:pPr>
            <a:endParaRPr lang="ru-RU" sz="1200" i="1" dirty="0">
              <a:latin typeface="+mn-lt"/>
            </a:endParaRPr>
          </a:p>
        </p:txBody>
      </p:sp>
    </p:spTree>
    <p:extLst>
      <p:ext uri="{BB962C8B-B14F-4D97-AF65-F5344CB8AC3E}">
        <p14:creationId xmlns:p14="http://schemas.microsoft.com/office/powerpoint/2010/main" val="1282728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16496" y="260648"/>
            <a:ext cx="8928992" cy="561975"/>
          </a:xfrm>
        </p:spPr>
        <p:txBody>
          <a:bodyPr/>
          <a:lstStyle/>
          <a:p>
            <a:pPr algn="ctr"/>
            <a:r>
              <a:rPr lang="en-US" sz="2100" dirty="0">
                <a:latin typeface="+mn-lt"/>
              </a:rPr>
              <a:t>OUTLINE</a:t>
            </a:r>
            <a:endParaRPr lang="ru-RU" sz="2100" dirty="0">
              <a:latin typeface="+mn-lt"/>
            </a:endParaRPr>
          </a:p>
        </p:txBody>
      </p:sp>
      <p:sp>
        <p:nvSpPr>
          <p:cNvPr id="24" name="Объект 23"/>
          <p:cNvSpPr>
            <a:spLocks noGrp="1"/>
          </p:cNvSpPr>
          <p:nvPr>
            <p:ph idx="1"/>
          </p:nvPr>
        </p:nvSpPr>
        <p:spPr>
          <a:xfrm>
            <a:off x="344488" y="1124744"/>
            <a:ext cx="9001000" cy="4464496"/>
          </a:xfrm>
          <a:prstGeom prst="rect">
            <a:avLst/>
          </a:prstGeom>
        </p:spPr>
        <p:txBody>
          <a:bodyPr wrap="square">
            <a:noAutofit/>
          </a:bodyPr>
          <a:lstStyle/>
          <a:p>
            <a:pPr marL="358775" indent="-358775" algn="just">
              <a:lnSpc>
                <a:spcPct val="90000"/>
              </a:lnSpc>
              <a:spcBef>
                <a:spcPts val="0"/>
              </a:spcBef>
              <a:spcAft>
                <a:spcPts val="0"/>
              </a:spcAft>
              <a:buClr>
                <a:srgbClr val="003366"/>
              </a:buClr>
              <a:buNone/>
            </a:pPr>
            <a:r>
              <a:rPr lang="ru-RU" sz="1800" b="1" dirty="0">
                <a:solidFill>
                  <a:srgbClr val="003366"/>
                </a:solidFill>
                <a:latin typeface="Calibri" pitchFamily="34" charset="0"/>
              </a:rPr>
              <a:t>       </a:t>
            </a:r>
            <a:r>
              <a:rPr lang="ru-RU" sz="1600" b="1" dirty="0"/>
              <a:t>  </a:t>
            </a:r>
          </a:p>
          <a:p>
            <a:pPr marL="358775" indent="-358775" algn="just">
              <a:lnSpc>
                <a:spcPct val="90000"/>
              </a:lnSpc>
              <a:spcBef>
                <a:spcPts val="0"/>
              </a:spcBef>
              <a:spcAft>
                <a:spcPts val="0"/>
              </a:spcAft>
              <a:buClr>
                <a:srgbClr val="003366"/>
              </a:buClr>
              <a:buNone/>
            </a:pPr>
            <a:r>
              <a:rPr lang="ru-RU" sz="1600" b="1" dirty="0"/>
              <a:t>	</a:t>
            </a:r>
          </a:p>
          <a:p>
            <a:pPr marL="358775" indent="-358775" algn="just">
              <a:lnSpc>
                <a:spcPct val="90000"/>
              </a:lnSpc>
              <a:spcBef>
                <a:spcPts val="0"/>
              </a:spcBef>
              <a:spcAft>
                <a:spcPts val="0"/>
              </a:spcAft>
              <a:buClr>
                <a:srgbClr val="003366"/>
              </a:buClr>
              <a:buNone/>
            </a:pPr>
            <a:endParaRPr lang="ru-RU" sz="1600" b="1" dirty="0"/>
          </a:p>
          <a:p>
            <a:pPr marL="358775" indent="-358775" algn="just">
              <a:lnSpc>
                <a:spcPct val="90000"/>
              </a:lnSpc>
              <a:spcBef>
                <a:spcPts val="0"/>
              </a:spcBef>
              <a:spcAft>
                <a:spcPts val="0"/>
              </a:spcAft>
              <a:buClr>
                <a:srgbClr val="003366"/>
              </a:buClr>
              <a:buNone/>
            </a:pPr>
            <a:r>
              <a:rPr lang="ru-RU" sz="1600" b="1" dirty="0"/>
              <a:t>       </a:t>
            </a:r>
            <a:r>
              <a:rPr lang="en-US" sz="1800" b="1" dirty="0">
                <a:solidFill>
                  <a:srgbClr val="003366"/>
                </a:solidFill>
                <a:latin typeface="+mn-lt"/>
                <a:ea typeface="+mj-ea"/>
              </a:rPr>
              <a:t>I. </a:t>
            </a:r>
            <a:r>
              <a:rPr lang="ru-RU" sz="1800" b="1" dirty="0">
                <a:solidFill>
                  <a:srgbClr val="003366"/>
                </a:solidFill>
                <a:latin typeface="+mn-lt"/>
                <a:ea typeface="+mj-ea"/>
              </a:rPr>
              <a:t> </a:t>
            </a:r>
            <a:r>
              <a:rPr lang="en-US" sz="1800" b="1" dirty="0">
                <a:solidFill>
                  <a:srgbClr val="003366"/>
                </a:solidFill>
                <a:latin typeface="+mn-lt"/>
                <a:ea typeface="+mj-ea"/>
              </a:rPr>
              <a:t>PROVISIONS OF THE RK BUDGET CODE			</a:t>
            </a:r>
            <a:r>
              <a:rPr lang="en-US" sz="1600" b="1" dirty="0">
                <a:solidFill>
                  <a:srgbClr val="003366"/>
                </a:solidFill>
                <a:latin typeface="+mn-lt"/>
                <a:ea typeface="+mj-ea"/>
              </a:rPr>
              <a:t>pp</a:t>
            </a:r>
            <a:r>
              <a:rPr lang="ru-RU" sz="1600" b="1" dirty="0">
                <a:solidFill>
                  <a:srgbClr val="003366"/>
                </a:solidFill>
                <a:latin typeface="+mn-lt"/>
                <a:ea typeface="+mj-ea"/>
              </a:rPr>
              <a:t>. 3-4 </a:t>
            </a:r>
          </a:p>
          <a:p>
            <a:pPr marL="358775" indent="-358775" algn="just">
              <a:lnSpc>
                <a:spcPct val="90000"/>
              </a:lnSpc>
              <a:spcBef>
                <a:spcPts val="0"/>
              </a:spcBef>
              <a:spcAft>
                <a:spcPts val="0"/>
              </a:spcAft>
              <a:buClr>
                <a:srgbClr val="003366"/>
              </a:buClr>
              <a:buNone/>
            </a:pPr>
            <a:endParaRPr lang="ru-RU" sz="1800" b="1" dirty="0">
              <a:solidFill>
                <a:srgbClr val="003366"/>
              </a:solidFill>
              <a:latin typeface="+mn-lt"/>
              <a:ea typeface="+mj-ea"/>
            </a:endParaRPr>
          </a:p>
          <a:p>
            <a:pPr marL="358775" indent="-358775">
              <a:lnSpc>
                <a:spcPct val="90000"/>
              </a:lnSpc>
              <a:spcBef>
                <a:spcPts val="0"/>
              </a:spcBef>
              <a:spcAft>
                <a:spcPts val="0"/>
              </a:spcAft>
              <a:buClr>
                <a:srgbClr val="003366"/>
              </a:buClr>
              <a:buNone/>
            </a:pPr>
            <a:r>
              <a:rPr lang="ru-RU" sz="1800" b="1" dirty="0">
                <a:solidFill>
                  <a:srgbClr val="003366"/>
                </a:solidFill>
                <a:latin typeface="+mn-lt"/>
                <a:ea typeface="+mj-ea"/>
              </a:rPr>
              <a:t>	</a:t>
            </a:r>
            <a:r>
              <a:rPr lang="en-US" sz="1800" b="1" dirty="0">
                <a:solidFill>
                  <a:srgbClr val="003366"/>
                </a:solidFill>
                <a:latin typeface="+mn-lt"/>
                <a:ea typeface="+mj-ea"/>
              </a:rPr>
              <a:t>II. </a:t>
            </a:r>
            <a:r>
              <a:rPr lang="ru-RU" sz="1800" b="1" dirty="0">
                <a:solidFill>
                  <a:srgbClr val="003366"/>
                </a:solidFill>
                <a:latin typeface="+mn-lt"/>
                <a:ea typeface="+mj-ea"/>
              </a:rPr>
              <a:t> </a:t>
            </a:r>
            <a:r>
              <a:rPr lang="en-US" sz="1800" b="1" dirty="0">
                <a:solidFill>
                  <a:srgbClr val="003366"/>
                </a:solidFill>
                <a:latin typeface="+mn-lt"/>
                <a:ea typeface="+mj-ea"/>
              </a:rPr>
              <a:t>PROCEDURE FOR MANAGING BUDGET FUNDS</a:t>
            </a:r>
          </a:p>
          <a:p>
            <a:pPr marL="358775" indent="-358775">
              <a:lnSpc>
                <a:spcPct val="90000"/>
              </a:lnSpc>
              <a:spcBef>
                <a:spcPts val="0"/>
              </a:spcBef>
              <a:spcAft>
                <a:spcPts val="0"/>
              </a:spcAft>
              <a:buClr>
                <a:srgbClr val="003366"/>
              </a:buClr>
              <a:buNone/>
            </a:pPr>
            <a:r>
              <a:rPr lang="en-US" sz="1800" b="1" dirty="0">
                <a:solidFill>
                  <a:srgbClr val="003366"/>
                </a:solidFill>
                <a:latin typeface="+mn-lt"/>
                <a:ea typeface="+mj-ea"/>
              </a:rPr>
              <a:t>	 AT THE TREASURY COMMITTEE OF THE RK MOF		</a:t>
            </a:r>
            <a:r>
              <a:rPr lang="en-US" sz="1600" b="1" dirty="0">
                <a:solidFill>
                  <a:srgbClr val="003366"/>
                </a:solidFill>
                <a:latin typeface="+mn-lt"/>
                <a:ea typeface="+mj-ea"/>
              </a:rPr>
              <a:t>pp.</a:t>
            </a:r>
            <a:r>
              <a:rPr lang="ru-RU" sz="1600" b="1" dirty="0">
                <a:solidFill>
                  <a:srgbClr val="003366"/>
                </a:solidFill>
                <a:latin typeface="+mn-lt"/>
                <a:ea typeface="+mj-ea"/>
              </a:rPr>
              <a:t>5-6</a:t>
            </a:r>
          </a:p>
          <a:p>
            <a:pPr marL="358775" indent="-358775">
              <a:lnSpc>
                <a:spcPct val="90000"/>
              </a:lnSpc>
              <a:spcBef>
                <a:spcPts val="0"/>
              </a:spcBef>
              <a:spcAft>
                <a:spcPts val="0"/>
              </a:spcAft>
              <a:buClr>
                <a:srgbClr val="003366"/>
              </a:buClr>
              <a:buNone/>
            </a:pPr>
            <a:endParaRPr lang="ru-RU" sz="1800" b="1" dirty="0">
              <a:solidFill>
                <a:srgbClr val="003366"/>
              </a:solidFill>
              <a:latin typeface="+mn-lt"/>
              <a:ea typeface="+mj-ea"/>
            </a:endParaRPr>
          </a:p>
          <a:p>
            <a:pPr marL="358775" indent="-358775">
              <a:lnSpc>
                <a:spcPct val="90000"/>
              </a:lnSpc>
              <a:spcBef>
                <a:spcPts val="0"/>
              </a:spcBef>
              <a:spcAft>
                <a:spcPts val="0"/>
              </a:spcAft>
              <a:buClr>
                <a:srgbClr val="003366"/>
              </a:buClr>
              <a:buNone/>
            </a:pPr>
            <a:r>
              <a:rPr lang="ru-RU" sz="1800" b="1" dirty="0">
                <a:solidFill>
                  <a:srgbClr val="003366"/>
                </a:solidFill>
                <a:latin typeface="+mn-lt"/>
                <a:ea typeface="+mj-ea"/>
              </a:rPr>
              <a:t>	</a:t>
            </a:r>
            <a:r>
              <a:rPr lang="en-US" sz="1800" b="1" dirty="0">
                <a:solidFill>
                  <a:srgbClr val="003366"/>
                </a:solidFill>
                <a:latin typeface="+mn-lt"/>
                <a:ea typeface="+mj-ea"/>
              </a:rPr>
              <a:t>III. PROCEDURE FOR PLACING TEMPORARILY </a:t>
            </a:r>
          </a:p>
          <a:p>
            <a:pPr marL="358775" indent="-358775">
              <a:lnSpc>
                <a:spcPct val="90000"/>
              </a:lnSpc>
              <a:spcBef>
                <a:spcPts val="0"/>
              </a:spcBef>
              <a:spcAft>
                <a:spcPts val="0"/>
              </a:spcAft>
              <a:buClr>
                <a:srgbClr val="003366"/>
              </a:buClr>
              <a:buNone/>
            </a:pPr>
            <a:r>
              <a:rPr lang="en-US" sz="1800" b="1" dirty="0">
                <a:solidFill>
                  <a:srgbClr val="003366"/>
                </a:solidFill>
                <a:latin typeface="+mn-lt"/>
                <a:ea typeface="+mj-ea"/>
              </a:rPr>
              <a:t>	SURPLUS BUDGET FUNDS					</a:t>
            </a:r>
            <a:r>
              <a:rPr lang="en-US" sz="1600" b="1" dirty="0">
                <a:solidFill>
                  <a:srgbClr val="003366"/>
                </a:solidFill>
                <a:latin typeface="+mn-lt"/>
                <a:ea typeface="+mj-ea"/>
              </a:rPr>
              <a:t>pp</a:t>
            </a:r>
            <a:r>
              <a:rPr lang="ru-RU" sz="1600" b="1" dirty="0">
                <a:solidFill>
                  <a:srgbClr val="003366"/>
                </a:solidFill>
                <a:latin typeface="+mn-lt"/>
                <a:ea typeface="+mj-ea"/>
              </a:rPr>
              <a:t>.7-8</a:t>
            </a:r>
            <a:endParaRPr lang="en-US" sz="1600" b="1" dirty="0">
              <a:solidFill>
                <a:srgbClr val="003366"/>
              </a:solidFill>
              <a:latin typeface="+mn-lt"/>
              <a:ea typeface="+mj-ea"/>
            </a:endParaRPr>
          </a:p>
          <a:p>
            <a:pPr marL="358775" indent="-358775">
              <a:lnSpc>
                <a:spcPct val="90000"/>
              </a:lnSpc>
              <a:spcBef>
                <a:spcPts val="0"/>
              </a:spcBef>
              <a:spcAft>
                <a:spcPts val="0"/>
              </a:spcAft>
              <a:buClr>
                <a:srgbClr val="003366"/>
              </a:buClr>
              <a:buNone/>
            </a:pPr>
            <a:endParaRPr lang="en-US" sz="1800" b="1" dirty="0">
              <a:solidFill>
                <a:srgbClr val="003366"/>
              </a:solidFill>
              <a:latin typeface="+mn-lt"/>
              <a:ea typeface="+mj-ea"/>
            </a:endParaRPr>
          </a:p>
          <a:p>
            <a:pPr marL="358775" indent="-358775">
              <a:lnSpc>
                <a:spcPct val="90000"/>
              </a:lnSpc>
              <a:spcBef>
                <a:spcPts val="0"/>
              </a:spcBef>
              <a:spcAft>
                <a:spcPts val="0"/>
              </a:spcAft>
              <a:buClr>
                <a:srgbClr val="003366"/>
              </a:buClr>
              <a:buNone/>
            </a:pPr>
            <a:r>
              <a:rPr lang="en-US" sz="1800" b="1" dirty="0">
                <a:solidFill>
                  <a:srgbClr val="003366"/>
                </a:solidFill>
                <a:latin typeface="+mn-lt"/>
                <a:ea typeface="+mj-ea"/>
              </a:rPr>
              <a:t>	IV.</a:t>
            </a:r>
            <a:r>
              <a:rPr lang="ru-RU" sz="1800" b="1" dirty="0">
                <a:solidFill>
                  <a:srgbClr val="003366"/>
                </a:solidFill>
                <a:latin typeface="+mn-lt"/>
                <a:ea typeface="+mj-ea"/>
              </a:rPr>
              <a:t> </a:t>
            </a:r>
            <a:r>
              <a:rPr lang="en-US" sz="1800" b="1" dirty="0">
                <a:solidFill>
                  <a:srgbClr val="003366"/>
                </a:solidFill>
                <a:latin typeface="+mn-lt"/>
                <a:ea typeface="+mj-ea"/>
              </a:rPr>
              <a:t>ONGOING WORK UNDER DRAFT BUDGET CODE		</a:t>
            </a:r>
            <a:r>
              <a:rPr lang="en-US" sz="1600" b="1" dirty="0">
                <a:solidFill>
                  <a:srgbClr val="003366"/>
                </a:solidFill>
                <a:latin typeface="+mn-lt"/>
                <a:ea typeface="+mj-ea"/>
              </a:rPr>
              <a:t>p.9 </a:t>
            </a:r>
            <a:r>
              <a:rPr lang="ru-RU" sz="1800" b="1" dirty="0">
                <a:solidFill>
                  <a:srgbClr val="003366"/>
                </a:solidFill>
                <a:latin typeface="+mn-lt"/>
                <a:ea typeface="+mj-ea"/>
              </a:rPr>
              <a:t>                                                    </a:t>
            </a:r>
            <a:endParaRPr lang="en-US" sz="1600" b="1" dirty="0">
              <a:solidFill>
                <a:srgbClr val="003366"/>
              </a:solidFill>
              <a:latin typeface="+mn-lt"/>
              <a:ea typeface="+mj-ea"/>
            </a:endParaRPr>
          </a:p>
          <a:p>
            <a:pPr marL="358775" indent="-358775">
              <a:lnSpc>
                <a:spcPct val="90000"/>
              </a:lnSpc>
              <a:spcBef>
                <a:spcPts val="0"/>
              </a:spcBef>
              <a:spcAft>
                <a:spcPts val="0"/>
              </a:spcAft>
              <a:buClr>
                <a:srgbClr val="003366"/>
              </a:buClr>
              <a:buNone/>
            </a:pPr>
            <a:endParaRPr lang="en-US" sz="1600" b="1" dirty="0"/>
          </a:p>
          <a:p>
            <a:pPr marL="358775" indent="-358775">
              <a:lnSpc>
                <a:spcPct val="90000"/>
              </a:lnSpc>
              <a:spcBef>
                <a:spcPts val="0"/>
              </a:spcBef>
              <a:spcAft>
                <a:spcPts val="0"/>
              </a:spcAft>
              <a:buClr>
                <a:srgbClr val="003366"/>
              </a:buClr>
              <a:buNone/>
            </a:pPr>
            <a:r>
              <a:rPr lang="en-US" sz="1600" b="1" dirty="0"/>
              <a:t>	</a:t>
            </a:r>
            <a:endParaRPr lang="ru-RU" sz="1400" dirty="0"/>
          </a:p>
          <a:p>
            <a:pPr marL="358775" indent="-358775" algn="just">
              <a:lnSpc>
                <a:spcPct val="90000"/>
              </a:lnSpc>
              <a:spcBef>
                <a:spcPts val="0"/>
              </a:spcBef>
              <a:spcAft>
                <a:spcPts val="1800"/>
              </a:spcAft>
              <a:buClr>
                <a:srgbClr val="003366"/>
              </a:buClr>
              <a:buNone/>
            </a:pPr>
            <a:endParaRPr lang="ru-RU" sz="1800" dirty="0">
              <a:latin typeface="Calibri" pitchFamily="34" charset="0"/>
            </a:endParaRPr>
          </a:p>
          <a:p>
            <a:pPr marL="358775" indent="-358775" algn="just">
              <a:lnSpc>
                <a:spcPct val="90000"/>
              </a:lnSpc>
              <a:spcBef>
                <a:spcPts val="0"/>
              </a:spcBef>
              <a:spcAft>
                <a:spcPts val="1800"/>
              </a:spcAft>
              <a:buClr>
                <a:srgbClr val="003366"/>
              </a:buClr>
              <a:buFont typeface="Wingdings" pitchFamily="2" charset="2"/>
              <a:buChar char="Ø"/>
            </a:pPr>
            <a:endParaRPr lang="ru-RU" sz="1800" dirty="0">
              <a:latin typeface="Calibri" pitchFamily="34" charset="0"/>
            </a:endParaRPr>
          </a:p>
        </p:txBody>
      </p:sp>
    </p:spTree>
    <p:extLst>
      <p:ext uri="{BB962C8B-B14F-4D97-AF65-F5344CB8AC3E}">
        <p14:creationId xmlns:p14="http://schemas.microsoft.com/office/powerpoint/2010/main" val="816708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16496" y="260648"/>
            <a:ext cx="8928992" cy="561975"/>
          </a:xfrm>
        </p:spPr>
        <p:txBody>
          <a:bodyPr/>
          <a:lstStyle/>
          <a:p>
            <a:pPr algn="ctr"/>
            <a:r>
              <a:rPr lang="en-US" dirty="0">
                <a:latin typeface="+mn-lt"/>
              </a:rPr>
              <a:t>I. Provisions of the RK Budget Code</a:t>
            </a:r>
            <a:endParaRPr lang="ru-RU" dirty="0">
              <a:latin typeface="+mn-lt"/>
            </a:endParaRPr>
          </a:p>
        </p:txBody>
      </p:sp>
      <p:sp>
        <p:nvSpPr>
          <p:cNvPr id="24" name="Объект 23"/>
          <p:cNvSpPr>
            <a:spLocks noGrp="1"/>
          </p:cNvSpPr>
          <p:nvPr>
            <p:ph idx="1"/>
          </p:nvPr>
        </p:nvSpPr>
        <p:spPr>
          <a:xfrm>
            <a:off x="200472" y="908720"/>
            <a:ext cx="9289032" cy="5472608"/>
          </a:xfrm>
          <a:prstGeom prst="rect">
            <a:avLst/>
          </a:prstGeom>
        </p:spPr>
        <p:txBody>
          <a:bodyPr wrap="square">
            <a:noAutofit/>
          </a:bodyPr>
          <a:lstStyle/>
          <a:p>
            <a:pPr marL="358775" indent="-358775" algn="just">
              <a:lnSpc>
                <a:spcPct val="90000"/>
              </a:lnSpc>
              <a:spcBef>
                <a:spcPts val="0"/>
              </a:spcBef>
              <a:spcAft>
                <a:spcPts val="0"/>
              </a:spcAft>
              <a:buClr>
                <a:srgbClr val="003366"/>
              </a:buClr>
              <a:buNone/>
            </a:pPr>
            <a:r>
              <a:rPr lang="ru-RU" sz="1800" b="1" dirty="0">
                <a:solidFill>
                  <a:srgbClr val="003366"/>
                </a:solidFill>
                <a:latin typeface="Calibri" pitchFamily="34" charset="0"/>
              </a:rPr>
              <a:t>       </a:t>
            </a:r>
            <a:r>
              <a:rPr lang="ru-RU" sz="1600" b="1" dirty="0"/>
              <a:t>  </a:t>
            </a:r>
            <a:r>
              <a:rPr lang="en-US" sz="1600" b="1" dirty="0"/>
              <a:t>Article </a:t>
            </a:r>
            <a:r>
              <a:rPr lang="ru-RU" sz="1800" b="1" u="sng" dirty="0">
                <a:solidFill>
                  <a:srgbClr val="003366"/>
                </a:solidFill>
                <a:latin typeface="+mn-lt"/>
                <a:ea typeface="+mj-ea"/>
              </a:rPr>
              <a:t>101.</a:t>
            </a:r>
            <a:r>
              <a:rPr lang="en-US" sz="1800" b="1" u="sng" dirty="0">
                <a:solidFill>
                  <a:srgbClr val="003366"/>
                </a:solidFill>
                <a:latin typeface="+mn-lt"/>
                <a:ea typeface="+mj-ea"/>
              </a:rPr>
              <a:t> Budget Funds Management </a:t>
            </a:r>
            <a:endParaRPr lang="ru-RU" sz="1800" b="1" u="sng" dirty="0">
              <a:solidFill>
                <a:srgbClr val="003366"/>
              </a:solidFill>
              <a:latin typeface="+mn-lt"/>
              <a:ea typeface="+mj-ea"/>
            </a:endParaRPr>
          </a:p>
          <a:p>
            <a:pPr marL="0" indent="354013" algn="just">
              <a:buNone/>
            </a:pPr>
            <a:endParaRPr lang="ru-RU" sz="800" dirty="0"/>
          </a:p>
          <a:p>
            <a:pPr marL="0" indent="0" algn="just">
              <a:spcBef>
                <a:spcPts val="250"/>
              </a:spcBef>
              <a:buNone/>
            </a:pPr>
            <a:r>
              <a:rPr lang="en-US" sz="1500" dirty="0"/>
              <a:t>	1. Budget funds management shall be a set of activities aimed to ensure timely payments in line 	with the timing of budget receipts</a:t>
            </a:r>
            <a:r>
              <a:rPr lang="ru-RU" sz="1500" dirty="0"/>
              <a:t>.</a:t>
            </a:r>
            <a:endParaRPr lang="en-US" sz="1500" dirty="0"/>
          </a:p>
          <a:p>
            <a:pPr marL="0" indent="0" algn="just">
              <a:spcBef>
                <a:spcPts val="250"/>
              </a:spcBef>
              <a:buNone/>
            </a:pPr>
            <a:endParaRPr lang="ru-RU" sz="1500" dirty="0"/>
          </a:p>
          <a:p>
            <a:pPr marL="0" indent="354013" algn="just">
              <a:spcBef>
                <a:spcPts val="250"/>
              </a:spcBef>
              <a:buNone/>
            </a:pPr>
            <a:r>
              <a:rPr lang="en-US" sz="1500" dirty="0"/>
              <a:t>	</a:t>
            </a:r>
            <a:r>
              <a:rPr lang="ru-RU" sz="1500" dirty="0"/>
              <a:t>2. </a:t>
            </a:r>
            <a:r>
              <a:rPr lang="en-US" sz="1500" dirty="0"/>
              <a:t>Budget funds management shall be performed by the authorized budget execution body</a:t>
            </a:r>
            <a:r>
              <a:rPr lang="ru-RU" sz="1500" dirty="0"/>
              <a:t>.</a:t>
            </a:r>
            <a:endParaRPr lang="en-US" sz="1500" dirty="0"/>
          </a:p>
          <a:p>
            <a:pPr marL="0" indent="354013" algn="just">
              <a:spcBef>
                <a:spcPts val="250"/>
              </a:spcBef>
              <a:buNone/>
            </a:pPr>
            <a:endParaRPr lang="ru-RU" sz="1500" dirty="0"/>
          </a:p>
          <a:p>
            <a:pPr marL="0" indent="354013" algn="just">
              <a:spcBef>
                <a:spcPts val="250"/>
              </a:spcBef>
              <a:buNone/>
            </a:pPr>
            <a:r>
              <a:rPr lang="en-US" sz="1500" dirty="0"/>
              <a:t>	</a:t>
            </a:r>
            <a:r>
              <a:rPr lang="ru-RU" sz="1500" dirty="0"/>
              <a:t>3. </a:t>
            </a:r>
            <a:r>
              <a:rPr lang="en-US" sz="1500" dirty="0"/>
              <a:t>The authorized budget execution body shall take necessary measures to ensure 	availability of cash for payments in the amount specified by the summary plan of receipts 	and payments financing.</a:t>
            </a:r>
          </a:p>
          <a:p>
            <a:pPr marL="0" indent="354013" algn="just">
              <a:spcBef>
                <a:spcPts val="250"/>
              </a:spcBef>
              <a:buNone/>
            </a:pPr>
            <a:endParaRPr lang="ru-RU" sz="1500" dirty="0"/>
          </a:p>
          <a:p>
            <a:pPr marL="0" indent="354013" algn="just">
              <a:spcBef>
                <a:spcPts val="250"/>
              </a:spcBef>
              <a:buNone/>
            </a:pPr>
            <a:r>
              <a:rPr lang="en-US" sz="1500" dirty="0"/>
              <a:t>	</a:t>
            </a:r>
            <a:r>
              <a:rPr lang="ru-RU" sz="1500" dirty="0"/>
              <a:t>4. </a:t>
            </a:r>
            <a:r>
              <a:rPr lang="en-US" sz="1500" dirty="0"/>
              <a:t>To ensure timely and complete payments, the authorized budget execution body shall</a:t>
            </a:r>
            <a:r>
              <a:rPr lang="ru-RU" sz="1500" dirty="0"/>
              <a:t>:</a:t>
            </a:r>
          </a:p>
          <a:p>
            <a:pPr marL="0" indent="263525" algn="just">
              <a:spcBef>
                <a:spcPts val="250"/>
              </a:spcBef>
              <a:buNone/>
            </a:pPr>
            <a:r>
              <a:rPr lang="en-US" sz="1500" dirty="0"/>
              <a:t>	</a:t>
            </a:r>
            <a:r>
              <a:rPr lang="ru-RU" sz="1500" dirty="0"/>
              <a:t>- </a:t>
            </a:r>
            <a:r>
              <a:rPr lang="en-US" sz="1500" dirty="0"/>
              <a:t>develop cash flows forecast which is a process to identify expected budget receipts and 	expenditure</a:t>
            </a:r>
            <a:r>
              <a:rPr lang="ru-RU" sz="1500" dirty="0"/>
              <a:t> </a:t>
            </a:r>
            <a:r>
              <a:rPr lang="en-US" sz="1500" dirty="0"/>
              <a:t>execution for the planned period</a:t>
            </a:r>
            <a:r>
              <a:rPr lang="ru-RU" sz="1500" dirty="0"/>
              <a:t>, </a:t>
            </a:r>
            <a:r>
              <a:rPr lang="en-US" sz="1500" dirty="0"/>
              <a:t>cash surplus (deficit) and sources of its coverage</a:t>
            </a:r>
            <a:r>
              <a:rPr lang="ru-RU" sz="1500" dirty="0"/>
              <a:t>;</a:t>
            </a:r>
          </a:p>
          <a:p>
            <a:pPr marL="0" indent="0" algn="just">
              <a:spcBef>
                <a:spcPts val="250"/>
              </a:spcBef>
              <a:buNone/>
            </a:pPr>
            <a:r>
              <a:rPr lang="en-US" sz="1500" dirty="0"/>
              <a:t>	</a:t>
            </a:r>
            <a:r>
              <a:rPr lang="ru-RU" sz="1500" dirty="0"/>
              <a:t>     - </a:t>
            </a:r>
            <a:r>
              <a:rPr lang="en-US" sz="1500" dirty="0"/>
              <a:t>monitor funds movement on the controlling cash account of respective budget</a:t>
            </a:r>
            <a:r>
              <a:rPr lang="ru-RU" sz="1500" dirty="0"/>
              <a:t>.</a:t>
            </a:r>
            <a:endParaRPr lang="en-US" sz="1500" dirty="0"/>
          </a:p>
          <a:p>
            <a:pPr marL="0" indent="0" algn="just">
              <a:spcBef>
                <a:spcPts val="250"/>
              </a:spcBef>
              <a:buNone/>
            </a:pPr>
            <a:endParaRPr lang="ru-RU" sz="1500" dirty="0"/>
          </a:p>
          <a:p>
            <a:pPr marL="0" indent="354013">
              <a:spcBef>
                <a:spcPts val="250"/>
              </a:spcBef>
              <a:buNone/>
            </a:pPr>
            <a:r>
              <a:rPr lang="en-US" sz="1500" dirty="0"/>
              <a:t>	</a:t>
            </a:r>
            <a:r>
              <a:rPr lang="ru-RU" sz="1500" dirty="0"/>
              <a:t>5. </a:t>
            </a:r>
            <a:r>
              <a:rPr lang="en-US" sz="1500" dirty="0"/>
              <a:t>Cash surplus shall be the excess of expected or actual receipts of the republican [national] 	and local budgets and budget funds balances over payments expected or made since the 	beginning of the current fiscal year</a:t>
            </a:r>
            <a:r>
              <a:rPr lang="ru-RU" sz="1500" dirty="0"/>
              <a:t>.</a:t>
            </a:r>
          </a:p>
          <a:p>
            <a:pPr marL="0" indent="354013" algn="just">
              <a:spcBef>
                <a:spcPts val="250"/>
              </a:spcBef>
              <a:buNone/>
            </a:pPr>
            <a:r>
              <a:rPr lang="en-US" sz="1500" dirty="0"/>
              <a:t>	Cash deficit shall be the excess of payments expected or made over expected or actual 	receipts of the republican [national] and local budgets and budget funds balances since the 	beginning of the current fiscal year</a:t>
            </a:r>
            <a:r>
              <a:rPr lang="ru-RU" sz="1500" dirty="0"/>
              <a:t>.</a:t>
            </a:r>
          </a:p>
          <a:p>
            <a:pPr marL="358775" indent="-358775" algn="just">
              <a:lnSpc>
                <a:spcPct val="90000"/>
              </a:lnSpc>
              <a:spcBef>
                <a:spcPts val="0"/>
              </a:spcBef>
              <a:spcAft>
                <a:spcPts val="1800"/>
              </a:spcAft>
              <a:buClr>
                <a:srgbClr val="003366"/>
              </a:buClr>
              <a:buNone/>
            </a:pPr>
            <a:endParaRPr lang="ru-RU" sz="1800" dirty="0">
              <a:latin typeface="Calibri" pitchFamily="34" charset="0"/>
            </a:endParaRPr>
          </a:p>
          <a:p>
            <a:pPr marL="358775" indent="-358775" algn="just">
              <a:lnSpc>
                <a:spcPct val="90000"/>
              </a:lnSpc>
              <a:spcBef>
                <a:spcPts val="0"/>
              </a:spcBef>
              <a:spcAft>
                <a:spcPts val="1800"/>
              </a:spcAft>
              <a:buClr>
                <a:srgbClr val="003366"/>
              </a:buClr>
              <a:buFont typeface="Wingdings" pitchFamily="2" charset="2"/>
              <a:buChar char="Ø"/>
            </a:pPr>
            <a:endParaRPr lang="ru-RU" sz="1800" dirty="0">
              <a:latin typeface="Calibri" pitchFamily="34" charset="0"/>
            </a:endParaRPr>
          </a:p>
        </p:txBody>
      </p:sp>
    </p:spTree>
    <p:extLst>
      <p:ext uri="{BB962C8B-B14F-4D97-AF65-F5344CB8AC3E}">
        <p14:creationId xmlns:p14="http://schemas.microsoft.com/office/powerpoint/2010/main" val="816708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16496" y="260648"/>
            <a:ext cx="8928992" cy="561975"/>
          </a:xfrm>
        </p:spPr>
        <p:txBody>
          <a:bodyPr/>
          <a:lstStyle/>
          <a:p>
            <a:pPr algn="ctr"/>
            <a:r>
              <a:rPr lang="en-US" dirty="0">
                <a:latin typeface="+mn-lt"/>
              </a:rPr>
              <a:t>I. </a:t>
            </a:r>
            <a:r>
              <a:rPr lang="en-US" dirty="0"/>
              <a:t>Provisions of the RK Budget Code</a:t>
            </a:r>
            <a:endParaRPr lang="ru-RU" dirty="0">
              <a:latin typeface="+mn-lt"/>
            </a:endParaRPr>
          </a:p>
        </p:txBody>
      </p:sp>
      <p:sp>
        <p:nvSpPr>
          <p:cNvPr id="24" name="Объект 23"/>
          <p:cNvSpPr>
            <a:spLocks noGrp="1"/>
          </p:cNvSpPr>
          <p:nvPr>
            <p:ph idx="1"/>
          </p:nvPr>
        </p:nvSpPr>
        <p:spPr>
          <a:xfrm>
            <a:off x="344488" y="908720"/>
            <a:ext cx="9145016" cy="5544616"/>
          </a:xfrm>
          <a:prstGeom prst="rect">
            <a:avLst/>
          </a:prstGeom>
        </p:spPr>
        <p:txBody>
          <a:bodyPr wrap="square">
            <a:noAutofit/>
          </a:bodyPr>
          <a:lstStyle/>
          <a:p>
            <a:pPr marL="358775" indent="-358775" algn="just">
              <a:lnSpc>
                <a:spcPct val="90000"/>
              </a:lnSpc>
              <a:spcBef>
                <a:spcPts val="0"/>
              </a:spcBef>
              <a:spcAft>
                <a:spcPts val="0"/>
              </a:spcAft>
              <a:buClr>
                <a:srgbClr val="003366"/>
              </a:buClr>
              <a:buNone/>
            </a:pPr>
            <a:r>
              <a:rPr lang="ru-RU" sz="1800" b="1" dirty="0">
                <a:solidFill>
                  <a:srgbClr val="003366"/>
                </a:solidFill>
                <a:latin typeface="Calibri" pitchFamily="34" charset="0"/>
              </a:rPr>
              <a:t>       </a:t>
            </a:r>
            <a:r>
              <a:rPr lang="ru-RU" sz="1600" b="1" dirty="0"/>
              <a:t>  </a:t>
            </a:r>
            <a:r>
              <a:rPr lang="en-US" sz="1800" b="1" u="sng" dirty="0">
                <a:solidFill>
                  <a:srgbClr val="003366"/>
                </a:solidFill>
                <a:latin typeface="+mn-lt"/>
                <a:ea typeface="+mj-ea"/>
              </a:rPr>
              <a:t>Article</a:t>
            </a:r>
            <a:r>
              <a:rPr lang="ru-RU" sz="1800" b="1" u="sng" dirty="0">
                <a:solidFill>
                  <a:srgbClr val="003366"/>
                </a:solidFill>
                <a:latin typeface="+mn-lt"/>
                <a:ea typeface="+mj-ea"/>
              </a:rPr>
              <a:t> 101. </a:t>
            </a:r>
            <a:r>
              <a:rPr lang="en-US" sz="1800" b="1" u="sng" dirty="0">
                <a:solidFill>
                  <a:srgbClr val="003366"/>
                </a:solidFill>
                <a:latin typeface="+mn-lt"/>
                <a:ea typeface="+mj-ea"/>
              </a:rPr>
              <a:t>Budget Funds Management</a:t>
            </a:r>
            <a:endParaRPr lang="ru-RU" sz="1800" b="1" u="sng" dirty="0">
              <a:solidFill>
                <a:srgbClr val="003366"/>
              </a:solidFill>
              <a:latin typeface="+mn-lt"/>
              <a:ea typeface="+mj-ea"/>
            </a:endParaRPr>
          </a:p>
          <a:p>
            <a:pPr marL="0" indent="354013" algn="just">
              <a:buNone/>
            </a:pPr>
            <a:endParaRPr lang="ru-RU" sz="500" dirty="0"/>
          </a:p>
          <a:p>
            <a:pPr marL="0" indent="354013" algn="just">
              <a:spcBef>
                <a:spcPts val="250"/>
              </a:spcBef>
              <a:buNone/>
            </a:pPr>
            <a:r>
              <a:rPr lang="ru-RU" sz="1500" dirty="0"/>
              <a:t>6. </a:t>
            </a:r>
            <a:r>
              <a:rPr lang="en-US" sz="1500" dirty="0"/>
              <a:t>In case cash deficit in controlling cash account of respective budget is forecast, the cash deficit shall be covered by borrowings or amending the summary plan of receipts and payments financing</a:t>
            </a:r>
            <a:r>
              <a:rPr lang="ru-RU" sz="1500" dirty="0"/>
              <a:t>.</a:t>
            </a:r>
            <a:endParaRPr lang="en-US" sz="1500" dirty="0"/>
          </a:p>
          <a:p>
            <a:pPr marL="0" indent="354013" algn="just">
              <a:spcBef>
                <a:spcPts val="250"/>
              </a:spcBef>
              <a:buNone/>
            </a:pPr>
            <a:endParaRPr lang="ru-RU" sz="1500" dirty="0"/>
          </a:p>
          <a:p>
            <a:pPr marL="0" indent="354013" algn="just">
              <a:spcBef>
                <a:spcPts val="250"/>
              </a:spcBef>
              <a:buNone/>
            </a:pPr>
            <a:r>
              <a:rPr lang="ru-RU" sz="1500" dirty="0"/>
              <a:t>7. </a:t>
            </a:r>
            <a:r>
              <a:rPr lang="en-US" sz="1500" dirty="0"/>
              <a:t>In case cash surplus in controlling cash account of respective budget is forecast, the authorized budget execution body shall determine the volume of temporarily surplus budget funds. </a:t>
            </a:r>
            <a:endParaRPr lang="ru-RU" sz="1500" dirty="0"/>
          </a:p>
          <a:p>
            <a:pPr marL="0" indent="354013" algn="just">
              <a:spcBef>
                <a:spcPts val="250"/>
              </a:spcBef>
              <a:buNone/>
            </a:pPr>
            <a:r>
              <a:rPr lang="en-US" sz="1500" dirty="0"/>
              <a:t>Temporarily surplus budget funds shall be the money in treasury single account unused for a certain period of time during the current fiscal year.</a:t>
            </a:r>
            <a:endParaRPr lang="ru-RU" sz="1500" dirty="0"/>
          </a:p>
          <a:p>
            <a:pPr marL="0" indent="354013" algn="just">
              <a:spcBef>
                <a:spcPts val="250"/>
              </a:spcBef>
              <a:buNone/>
            </a:pPr>
            <a:r>
              <a:rPr lang="en-US" sz="1500" dirty="0"/>
              <a:t>To ensure efficient use of the temporarily surplus budget funds and generate revenues for respective budget, the temporarily surplus budget funds of the republican [national] and regional budgets, budgets of cities of republican [national] status, capital city shall be placed in deposits with the National Bank of the Republic of Kazakhstan</a:t>
            </a:r>
            <a:r>
              <a:rPr lang="ru-RU" sz="1500" dirty="0"/>
              <a:t>.</a:t>
            </a:r>
          </a:p>
          <a:p>
            <a:pPr marL="0" indent="354013" algn="just">
              <a:spcBef>
                <a:spcPts val="250"/>
              </a:spcBef>
              <a:buNone/>
            </a:pPr>
            <a:r>
              <a:rPr lang="en-US" sz="1500" dirty="0"/>
              <a:t>Budget funds may not be placed in bank accounts except in the case set forth by this article of the Code.</a:t>
            </a:r>
          </a:p>
          <a:p>
            <a:pPr marL="0" indent="354013" algn="just">
              <a:spcBef>
                <a:spcPts val="250"/>
              </a:spcBef>
              <a:buNone/>
            </a:pPr>
            <a:endParaRPr lang="ru-RU" sz="1500" dirty="0"/>
          </a:p>
          <a:p>
            <a:pPr marL="0" indent="354013" algn="just">
              <a:spcBef>
                <a:spcPts val="250"/>
              </a:spcBef>
              <a:buNone/>
            </a:pPr>
            <a:r>
              <a:rPr lang="ru-RU" sz="1500" dirty="0"/>
              <a:t>8. </a:t>
            </a:r>
            <a:r>
              <a:rPr lang="en-US" sz="1500" dirty="0"/>
              <a:t>Placement of temporarily surplus budget funds of the republican [national] and local budgets shall be made by the central authorized budget execution body</a:t>
            </a:r>
            <a:r>
              <a:rPr lang="ru-RU" sz="1500" dirty="0"/>
              <a:t>.</a:t>
            </a:r>
            <a:endParaRPr lang="en-US" sz="1500" dirty="0"/>
          </a:p>
          <a:p>
            <a:pPr marL="0" indent="354013" algn="just">
              <a:spcBef>
                <a:spcPts val="250"/>
              </a:spcBef>
              <a:buNone/>
            </a:pPr>
            <a:endParaRPr lang="ru-RU" sz="1500" dirty="0"/>
          </a:p>
          <a:p>
            <a:pPr marL="0" indent="354013" algn="just">
              <a:spcBef>
                <a:spcPts val="250"/>
              </a:spcBef>
              <a:buNone/>
              <a:tabLst>
                <a:tab pos="0" algn="l"/>
              </a:tabLst>
            </a:pPr>
            <a:r>
              <a:rPr lang="ru-RU" sz="1500" dirty="0"/>
              <a:t>9. </a:t>
            </a:r>
            <a:r>
              <a:rPr lang="en-US" sz="1500" dirty="0"/>
              <a:t>The procedure for placing temporarily surplus budget funds shall be defined by the central authorized budget execution body upon agreement with the National Bank of the Republic of Kazakhstan.</a:t>
            </a:r>
            <a:endParaRPr lang="ru-RU" sz="1500" dirty="0"/>
          </a:p>
          <a:p>
            <a:pPr marL="0" indent="354013" algn="just">
              <a:buNone/>
            </a:pPr>
            <a:endParaRPr lang="ru-RU" sz="1400" dirty="0"/>
          </a:p>
          <a:p>
            <a:pPr marL="358775" indent="-358775" algn="just">
              <a:lnSpc>
                <a:spcPct val="90000"/>
              </a:lnSpc>
              <a:spcBef>
                <a:spcPts val="0"/>
              </a:spcBef>
              <a:spcAft>
                <a:spcPts val="1800"/>
              </a:spcAft>
              <a:buClr>
                <a:srgbClr val="003366"/>
              </a:buClr>
              <a:buNone/>
            </a:pPr>
            <a:endParaRPr lang="ru-RU" sz="1800" dirty="0">
              <a:latin typeface="Calibri" pitchFamily="34" charset="0"/>
            </a:endParaRPr>
          </a:p>
          <a:p>
            <a:pPr marL="358775" indent="-358775" algn="just">
              <a:lnSpc>
                <a:spcPct val="90000"/>
              </a:lnSpc>
              <a:spcBef>
                <a:spcPts val="0"/>
              </a:spcBef>
              <a:spcAft>
                <a:spcPts val="1800"/>
              </a:spcAft>
              <a:buClr>
                <a:srgbClr val="003366"/>
              </a:buClr>
              <a:buFont typeface="Wingdings" pitchFamily="2" charset="2"/>
              <a:buChar char="Ø"/>
            </a:pPr>
            <a:endParaRPr lang="ru-RU" sz="1800" dirty="0">
              <a:latin typeface="Calibri" pitchFamily="34" charset="0"/>
            </a:endParaRPr>
          </a:p>
        </p:txBody>
      </p:sp>
    </p:spTree>
    <p:extLst>
      <p:ext uri="{BB962C8B-B14F-4D97-AF65-F5344CB8AC3E}">
        <p14:creationId xmlns:p14="http://schemas.microsoft.com/office/powerpoint/2010/main" val="816708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16496" y="188640"/>
            <a:ext cx="8928992" cy="720080"/>
          </a:xfrm>
        </p:spPr>
        <p:txBody>
          <a:bodyPr/>
          <a:lstStyle/>
          <a:p>
            <a:pPr algn="ctr"/>
            <a:r>
              <a:rPr lang="en-US" altLang="zh-CN" dirty="0">
                <a:latin typeface="+mn-lt"/>
              </a:rPr>
              <a:t>II. Procedure for Managing Budget Funds </a:t>
            </a:r>
            <a:br>
              <a:rPr lang="en-US" altLang="zh-CN" dirty="0">
                <a:latin typeface="+mn-lt"/>
              </a:rPr>
            </a:br>
            <a:r>
              <a:rPr lang="en-US" altLang="zh-CN" dirty="0">
                <a:latin typeface="+mn-lt"/>
              </a:rPr>
              <a:t>at the Treasury Committee of the RK MOF</a:t>
            </a:r>
            <a:endParaRPr lang="ru-RU" dirty="0">
              <a:latin typeface="+mn-lt"/>
            </a:endParaRPr>
          </a:p>
        </p:txBody>
      </p:sp>
      <p:sp>
        <p:nvSpPr>
          <p:cNvPr id="24" name="Объект 23"/>
          <p:cNvSpPr>
            <a:spLocks noGrp="1"/>
          </p:cNvSpPr>
          <p:nvPr>
            <p:ph idx="1"/>
          </p:nvPr>
        </p:nvSpPr>
        <p:spPr>
          <a:xfrm>
            <a:off x="560512" y="1052736"/>
            <a:ext cx="8784976" cy="5256584"/>
          </a:xfrm>
          <a:prstGeom prst="rect">
            <a:avLst/>
          </a:prstGeom>
        </p:spPr>
        <p:txBody>
          <a:bodyPr wrap="square">
            <a:noAutofit/>
          </a:bodyPr>
          <a:lstStyle/>
          <a:p>
            <a:pPr marL="0" indent="354013" algn="just">
              <a:spcBef>
                <a:spcPts val="0"/>
              </a:spcBef>
              <a:buNone/>
            </a:pPr>
            <a:r>
              <a:rPr lang="ru-RU" sz="1450" dirty="0"/>
              <a:t>1. </a:t>
            </a:r>
            <a:r>
              <a:rPr lang="en-US" sz="1450" dirty="0"/>
              <a:t>Budget funds management shall be performed by the authorized budget execution body</a:t>
            </a:r>
            <a:r>
              <a:rPr lang="ru-RU" sz="1450" dirty="0"/>
              <a:t>.</a:t>
            </a:r>
          </a:p>
          <a:p>
            <a:pPr marL="0" indent="354013" algn="just">
              <a:spcBef>
                <a:spcPts val="0"/>
              </a:spcBef>
              <a:buNone/>
            </a:pPr>
            <a:endParaRPr lang="en-US" sz="1400" dirty="0"/>
          </a:p>
          <a:p>
            <a:pPr marL="0" indent="354013" algn="just">
              <a:spcBef>
                <a:spcPts val="0"/>
              </a:spcBef>
              <a:buNone/>
            </a:pPr>
            <a:r>
              <a:rPr lang="en-US" sz="1400" dirty="0"/>
              <a:t>To ensure timely and complete payments, the authorized budget execution body shall develop cash flows forecast which is a process to identify expected budget receipts and expenditure</a:t>
            </a:r>
            <a:r>
              <a:rPr lang="ru-RU" sz="1400" dirty="0"/>
              <a:t> </a:t>
            </a:r>
            <a:r>
              <a:rPr lang="en-US" sz="1400" dirty="0"/>
              <a:t>execution for the planned period</a:t>
            </a:r>
            <a:r>
              <a:rPr lang="ru-RU" sz="1450" dirty="0"/>
              <a:t>,</a:t>
            </a:r>
            <a:r>
              <a:rPr lang="en-US" sz="1450" dirty="0"/>
              <a:t> with the aim to forecast the volume of cash for efficient budget funds management</a:t>
            </a:r>
            <a:r>
              <a:rPr lang="ru-RU" sz="1450" dirty="0"/>
              <a:t>.</a:t>
            </a:r>
          </a:p>
          <a:p>
            <a:pPr indent="11113">
              <a:spcBef>
                <a:spcPts val="0"/>
              </a:spcBef>
              <a:buNone/>
            </a:pPr>
            <a:endParaRPr lang="en-US" sz="1450" dirty="0"/>
          </a:p>
          <a:p>
            <a:pPr indent="11113">
              <a:spcBef>
                <a:spcPts val="0"/>
              </a:spcBef>
              <a:buNone/>
            </a:pPr>
            <a:r>
              <a:rPr lang="en-US" sz="1450" dirty="0"/>
              <a:t>The forecast shall be based on the following data</a:t>
            </a:r>
            <a:r>
              <a:rPr lang="ru-RU" sz="1450" dirty="0"/>
              <a:t>:</a:t>
            </a:r>
            <a:endParaRPr lang="en-US" sz="1450" dirty="0"/>
          </a:p>
          <a:p>
            <a:pPr indent="11113">
              <a:spcBef>
                <a:spcPts val="0"/>
              </a:spcBef>
              <a:buNone/>
            </a:pPr>
            <a:endParaRPr lang="ru-RU" sz="1450" dirty="0"/>
          </a:p>
          <a:p>
            <a:pPr marL="263525" indent="-171450" algn="just">
              <a:spcBef>
                <a:spcPts val="0"/>
              </a:spcBef>
            </a:pPr>
            <a:r>
              <a:rPr lang="en-US" sz="1450" dirty="0"/>
              <a:t>approved, specified (adjusted) budget for the respective fiscal year</a:t>
            </a:r>
            <a:r>
              <a:rPr lang="ru-RU" sz="1450" dirty="0"/>
              <a:t>;</a:t>
            </a:r>
          </a:p>
          <a:p>
            <a:pPr marL="263525" indent="-171450" algn="just">
              <a:spcBef>
                <a:spcPts val="0"/>
              </a:spcBef>
            </a:pPr>
            <a:r>
              <a:rPr lang="en-US" sz="1400" dirty="0"/>
              <a:t>summary plan of receipts and payments financing as well as summary commitments</a:t>
            </a:r>
            <a:r>
              <a:rPr lang="ru-RU" sz="1450" dirty="0"/>
              <a:t>;</a:t>
            </a:r>
          </a:p>
          <a:p>
            <a:pPr marL="263525" indent="-171450" algn="just">
              <a:spcBef>
                <a:spcPts val="0"/>
              </a:spcBef>
            </a:pPr>
            <a:r>
              <a:rPr lang="en-US" sz="1450" dirty="0"/>
              <a:t>balance of </a:t>
            </a:r>
            <a:r>
              <a:rPr lang="en-US" sz="1400" dirty="0"/>
              <a:t>controlling cash account of respective budget</a:t>
            </a:r>
            <a:r>
              <a:rPr lang="ru-RU" sz="1450" dirty="0"/>
              <a:t>;</a:t>
            </a:r>
          </a:p>
          <a:p>
            <a:pPr marL="263525" indent="-171450" algn="just">
              <a:spcBef>
                <a:spcPts val="0"/>
              </a:spcBef>
              <a:tabLst>
                <a:tab pos="92075" algn="l"/>
              </a:tabLst>
            </a:pPr>
            <a:r>
              <a:rPr lang="en-US" sz="1450" dirty="0"/>
              <a:t>expected volume of respective budgets’ receipts given the flow of receipts in the previous months of the current year (due dates) and benchmarking of receipts over similar period in the previous fiscal year</a:t>
            </a:r>
            <a:r>
              <a:rPr lang="ru-RU" sz="1450" dirty="0"/>
              <a:t>;</a:t>
            </a:r>
          </a:p>
          <a:p>
            <a:pPr marL="263525" indent="-171450" algn="just">
              <a:spcBef>
                <a:spcPts val="0"/>
              </a:spcBef>
            </a:pPr>
            <a:r>
              <a:rPr lang="en-US" sz="1450" dirty="0"/>
              <a:t>Implementation of budget programs in line with payments financing plans and benchmarking the implementation of budget programs over similar period in the previous fiscal year taking into account budget program commitments pursuant to the summary commitments financing plan</a:t>
            </a:r>
            <a:r>
              <a:rPr lang="ru-RU" sz="1450" dirty="0"/>
              <a:t>.</a:t>
            </a:r>
            <a:endParaRPr lang="en-US" sz="1450" dirty="0"/>
          </a:p>
          <a:p>
            <a:pPr marL="92075" indent="0" algn="just">
              <a:spcBef>
                <a:spcPts val="0"/>
              </a:spcBef>
              <a:buNone/>
            </a:pPr>
            <a:endParaRPr lang="ru-RU" sz="1450" dirty="0"/>
          </a:p>
          <a:p>
            <a:pPr marL="0" indent="263525" algn="just">
              <a:spcBef>
                <a:spcPts val="0"/>
              </a:spcBef>
              <a:buNone/>
            </a:pPr>
            <a:endParaRPr lang="en-US" sz="1450" dirty="0"/>
          </a:p>
          <a:p>
            <a:pPr marL="0" indent="263525" algn="just">
              <a:spcBef>
                <a:spcPts val="0"/>
              </a:spcBef>
              <a:buNone/>
            </a:pPr>
            <a:r>
              <a:rPr lang="ru-RU" sz="1450" dirty="0"/>
              <a:t>2. </a:t>
            </a:r>
            <a:r>
              <a:rPr lang="en-US" sz="1450" dirty="0"/>
              <a:t>The authorized budget execution body together with relevant government bodies shall specify</a:t>
            </a:r>
            <a:r>
              <a:rPr lang="ru-RU" sz="1450" dirty="0"/>
              <a:t>:</a:t>
            </a:r>
          </a:p>
          <a:p>
            <a:pPr marL="263525" indent="-171450" algn="just">
              <a:spcBef>
                <a:spcPts val="0"/>
              </a:spcBef>
            </a:pPr>
            <a:r>
              <a:rPr lang="en-US" sz="1450" dirty="0"/>
              <a:t> monthly expected volumes of budget receipts</a:t>
            </a:r>
            <a:r>
              <a:rPr lang="ru-RU" sz="1450" dirty="0"/>
              <a:t>;</a:t>
            </a:r>
          </a:p>
          <a:p>
            <a:pPr marL="263525" indent="-171450" algn="just">
              <a:spcBef>
                <a:spcPts val="0"/>
              </a:spcBef>
            </a:pPr>
            <a:r>
              <a:rPr lang="ru-RU" sz="1450" dirty="0"/>
              <a:t> </a:t>
            </a:r>
            <a:r>
              <a:rPr lang="en-US" sz="1450" dirty="0"/>
              <a:t>at the end of the current month – volumes of payments due next month</a:t>
            </a:r>
            <a:r>
              <a:rPr lang="ru-RU" sz="1450" dirty="0"/>
              <a:t>.</a:t>
            </a:r>
          </a:p>
          <a:p>
            <a:pPr marL="0" indent="354013" algn="just">
              <a:buNone/>
            </a:pPr>
            <a:endParaRPr lang="ru-RU" altLang="zh-CN" sz="1400" dirty="0"/>
          </a:p>
        </p:txBody>
      </p:sp>
    </p:spTree>
    <p:extLst>
      <p:ext uri="{BB962C8B-B14F-4D97-AF65-F5344CB8AC3E}">
        <p14:creationId xmlns:p14="http://schemas.microsoft.com/office/powerpoint/2010/main" val="816708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16496" y="188640"/>
            <a:ext cx="8928992" cy="720080"/>
          </a:xfrm>
        </p:spPr>
        <p:txBody>
          <a:bodyPr/>
          <a:lstStyle/>
          <a:p>
            <a:pPr algn="ctr"/>
            <a:r>
              <a:rPr lang="en-US" altLang="zh-CN" dirty="0">
                <a:latin typeface="+mn-lt"/>
              </a:rPr>
              <a:t>II. </a:t>
            </a:r>
            <a:r>
              <a:rPr lang="en-US" altLang="zh-CN" dirty="0"/>
              <a:t>Procedure for Managing Budget Funds </a:t>
            </a:r>
            <a:br>
              <a:rPr lang="en-US" altLang="zh-CN" dirty="0"/>
            </a:br>
            <a:r>
              <a:rPr lang="en-US" altLang="zh-CN" dirty="0"/>
              <a:t>at the Treasury Committee of the RK MOF</a:t>
            </a:r>
            <a:endParaRPr lang="ru-RU" dirty="0">
              <a:latin typeface="+mn-lt"/>
            </a:endParaRPr>
          </a:p>
        </p:txBody>
      </p:sp>
      <p:sp>
        <p:nvSpPr>
          <p:cNvPr id="24" name="Объект 23"/>
          <p:cNvSpPr>
            <a:spLocks noGrp="1"/>
          </p:cNvSpPr>
          <p:nvPr>
            <p:ph idx="1"/>
          </p:nvPr>
        </p:nvSpPr>
        <p:spPr>
          <a:xfrm>
            <a:off x="560512" y="1196752"/>
            <a:ext cx="8784976" cy="5184576"/>
          </a:xfrm>
          <a:prstGeom prst="rect">
            <a:avLst/>
          </a:prstGeom>
        </p:spPr>
        <p:txBody>
          <a:bodyPr wrap="square">
            <a:noAutofit/>
          </a:bodyPr>
          <a:lstStyle/>
          <a:p>
            <a:pPr indent="11113" algn="just">
              <a:spcBef>
                <a:spcPts val="0"/>
              </a:spcBef>
              <a:buNone/>
            </a:pPr>
            <a:r>
              <a:rPr lang="ru-RU" sz="1450" dirty="0"/>
              <a:t>3. </a:t>
            </a:r>
            <a:r>
              <a:rPr lang="en-US" sz="1450" dirty="0"/>
              <a:t>The authorized budget execution body shall</a:t>
            </a:r>
            <a:r>
              <a:rPr lang="ru-RU" sz="1450" dirty="0"/>
              <a:t>:</a:t>
            </a:r>
          </a:p>
          <a:p>
            <a:pPr indent="-160338" algn="just">
              <a:spcBef>
                <a:spcPts val="0"/>
              </a:spcBef>
            </a:pPr>
            <a:r>
              <a:rPr lang="en-US" sz="1450" dirty="0"/>
              <a:t>monitor cash movement in controlling cash account of respective budget</a:t>
            </a:r>
            <a:r>
              <a:rPr lang="ru-RU" sz="1450" dirty="0"/>
              <a:t>;</a:t>
            </a:r>
          </a:p>
          <a:p>
            <a:pPr indent="-160338" algn="just">
              <a:spcBef>
                <a:spcPts val="0"/>
              </a:spcBef>
            </a:pPr>
            <a:r>
              <a:rPr lang="en-US" sz="1450" dirty="0"/>
              <a:t>supervise and manage current balances in controlling cash account of respective budget</a:t>
            </a:r>
            <a:r>
              <a:rPr lang="ru-RU" sz="1450" dirty="0"/>
              <a:t>;</a:t>
            </a:r>
          </a:p>
          <a:p>
            <a:pPr indent="-160338" algn="just">
              <a:spcBef>
                <a:spcPts val="0"/>
              </a:spcBef>
            </a:pPr>
            <a:r>
              <a:rPr lang="en-US" sz="1450" dirty="0"/>
              <a:t>define the amount of temporarily surplus budget funds</a:t>
            </a:r>
            <a:r>
              <a:rPr lang="ru-RU" sz="1450" dirty="0"/>
              <a:t>.</a:t>
            </a:r>
          </a:p>
          <a:p>
            <a:pPr marL="0" indent="354013" algn="just">
              <a:spcBef>
                <a:spcPts val="0"/>
              </a:spcBef>
              <a:buNone/>
            </a:pPr>
            <a:endParaRPr lang="en-US" sz="1450" dirty="0"/>
          </a:p>
          <a:p>
            <a:pPr marL="0" indent="354013" algn="just">
              <a:spcBef>
                <a:spcPts val="0"/>
              </a:spcBef>
              <a:buNone/>
            </a:pPr>
            <a:r>
              <a:rPr lang="ru-RU" sz="1450" dirty="0"/>
              <a:t>4. </a:t>
            </a:r>
            <a:r>
              <a:rPr lang="en-US" sz="1450" dirty="0"/>
              <a:t>The authorized budget execution body based on the forecast, cash balance in controlling cash account of respective budget shall monthly analyze expected budget execution for the coming month and define expected cash balance in controlling cash account of respective budget as of the end of the forecasting period.</a:t>
            </a:r>
            <a:endParaRPr lang="ru-RU" sz="1450" dirty="0"/>
          </a:p>
          <a:p>
            <a:pPr marL="0" indent="354013" algn="just">
              <a:spcBef>
                <a:spcPts val="0"/>
              </a:spcBef>
              <a:buNone/>
            </a:pPr>
            <a:r>
              <a:rPr lang="en-US" sz="1450" dirty="0"/>
              <a:t>Based on the analysis, both surplus and deficit of controlling cash account of respective budget may be forecast.</a:t>
            </a:r>
            <a:endParaRPr lang="ru-RU" sz="1450" dirty="0"/>
          </a:p>
          <a:p>
            <a:pPr marL="0" indent="354013" algn="just">
              <a:spcBef>
                <a:spcPts val="0"/>
              </a:spcBef>
              <a:buNone/>
            </a:pPr>
            <a:endParaRPr lang="en-US" sz="1450" dirty="0"/>
          </a:p>
          <a:p>
            <a:pPr marL="0" indent="354013" algn="just">
              <a:spcBef>
                <a:spcPts val="0"/>
              </a:spcBef>
              <a:buNone/>
            </a:pPr>
            <a:r>
              <a:rPr lang="ru-RU" sz="1450" dirty="0"/>
              <a:t>5. </a:t>
            </a:r>
            <a:r>
              <a:rPr lang="en-US" sz="1400" dirty="0"/>
              <a:t>In case deficit of controlling cash account of respective budget is forecast, or current cash deficit during the month is generated, the </a:t>
            </a:r>
            <a:r>
              <a:rPr lang="en-US" sz="1450" dirty="0"/>
              <a:t>authorized budget execution body shall initiate additional borrowings or moving scheduled issue of government securities.</a:t>
            </a:r>
            <a:endParaRPr lang="ru-RU" sz="1450" dirty="0"/>
          </a:p>
          <a:p>
            <a:pPr marL="0" indent="354013" algn="just">
              <a:spcBef>
                <a:spcPts val="0"/>
              </a:spcBef>
              <a:buNone/>
            </a:pPr>
            <a:r>
              <a:rPr lang="en-US" sz="1450" dirty="0"/>
              <a:t>In case the forecast payment volumes exceed the forecast republican [national] and local budgets’ receipts and balances of budget funds in the controlling cash account of respective budgets (cash deficit) and in case attracting cash in the coming month through government securities issue or borrowing from a higher-level budget proves impossible, the authorized budget execution body shall revise the monthly schedule of payments against budget programs in the summary financing plan.</a:t>
            </a:r>
            <a:endParaRPr lang="ru-RU" altLang="zh-CN" sz="1450" dirty="0"/>
          </a:p>
        </p:txBody>
      </p:sp>
    </p:spTree>
    <p:extLst>
      <p:ext uri="{BB962C8B-B14F-4D97-AF65-F5344CB8AC3E}">
        <p14:creationId xmlns:p14="http://schemas.microsoft.com/office/powerpoint/2010/main" val="816708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16496" y="188640"/>
            <a:ext cx="8928992" cy="720080"/>
          </a:xfrm>
        </p:spPr>
        <p:txBody>
          <a:bodyPr/>
          <a:lstStyle/>
          <a:p>
            <a:pPr algn="ctr"/>
            <a:r>
              <a:rPr lang="en-US" dirty="0"/>
              <a:t>III. Procedure for Placing Temporarily Surplus Budget Funds</a:t>
            </a:r>
            <a:endParaRPr lang="ru-RU" dirty="0"/>
          </a:p>
        </p:txBody>
      </p:sp>
      <p:sp>
        <p:nvSpPr>
          <p:cNvPr id="24" name="Объект 23"/>
          <p:cNvSpPr>
            <a:spLocks noGrp="1"/>
          </p:cNvSpPr>
          <p:nvPr>
            <p:ph idx="1"/>
          </p:nvPr>
        </p:nvSpPr>
        <p:spPr>
          <a:xfrm>
            <a:off x="416496" y="980728"/>
            <a:ext cx="9073008" cy="5328592"/>
          </a:xfrm>
          <a:prstGeom prst="rect">
            <a:avLst/>
          </a:prstGeom>
        </p:spPr>
        <p:txBody>
          <a:bodyPr wrap="square">
            <a:noAutofit/>
          </a:bodyPr>
          <a:lstStyle/>
          <a:p>
            <a:pPr marL="0" indent="354013" algn="just">
              <a:buNone/>
            </a:pPr>
            <a:r>
              <a:rPr lang="ru-RU" sz="1500" dirty="0"/>
              <a:t>1. </a:t>
            </a:r>
            <a:r>
              <a:rPr lang="en-US" sz="1500" dirty="0"/>
              <a:t>Authorized budget execution bodies shall define volumes of temporarily surplus budget funds to be placed in deposits with the National Bank of the Republic of Kazakhstan.</a:t>
            </a:r>
            <a:r>
              <a:rPr lang="ru-RU" sz="1500" dirty="0"/>
              <a:t> </a:t>
            </a:r>
            <a:endParaRPr lang="ru-RU" sz="1500" i="1" dirty="0"/>
          </a:p>
          <a:p>
            <a:pPr marL="0" indent="354013" algn="just">
              <a:buNone/>
            </a:pPr>
            <a:endParaRPr lang="en-US" sz="1500" dirty="0"/>
          </a:p>
          <a:p>
            <a:pPr marL="0" indent="354013" algn="just">
              <a:buNone/>
            </a:pPr>
            <a:r>
              <a:rPr lang="ru-RU" sz="1500" dirty="0"/>
              <a:t>2. </a:t>
            </a:r>
            <a:r>
              <a:rPr lang="en-US" sz="1500" dirty="0"/>
              <a:t>Placement and repayment shall be made on the basis of an Agreement established between the central authorized budget execution body and the National Bank of the Republic of Kazakhstan.</a:t>
            </a:r>
            <a:endParaRPr lang="ru-RU" sz="1500" dirty="0"/>
          </a:p>
          <a:p>
            <a:pPr marL="0" indent="354013" algn="just">
              <a:buNone/>
            </a:pPr>
            <a:endParaRPr lang="en-US" sz="1500" dirty="0"/>
          </a:p>
          <a:p>
            <a:pPr marL="0" indent="354013" algn="just">
              <a:buNone/>
            </a:pPr>
            <a:r>
              <a:rPr lang="ru-RU" sz="1500" dirty="0"/>
              <a:t>3. </a:t>
            </a:r>
            <a:r>
              <a:rPr lang="en-US" sz="1500" dirty="0"/>
              <a:t>To place temporarily surplus budget funds in deposits with the National Bank of the Republic of Kazakhstan, a General Agreement between the central authorized budget execution body and authorized local budget execution body on the transfer of temporarily surplus budget funds shall be established.</a:t>
            </a:r>
            <a:endParaRPr lang="ru-RU" sz="1500" dirty="0"/>
          </a:p>
          <a:p>
            <a:pPr marL="0" indent="354013" algn="just">
              <a:buNone/>
            </a:pPr>
            <a:endParaRPr lang="en-US" altLang="zh-CN" sz="1500" dirty="0"/>
          </a:p>
          <a:p>
            <a:pPr marL="0" indent="354013" algn="just">
              <a:buNone/>
            </a:pPr>
            <a:r>
              <a:rPr lang="ru-RU" altLang="zh-CN" sz="1500" dirty="0"/>
              <a:t>4. </a:t>
            </a:r>
            <a:r>
              <a:rPr lang="en-US" altLang="zh-CN" sz="1500" dirty="0"/>
              <a:t>Each placement (transfer) of temporarily surplus budget funds shall be accompanied by a transaction report </a:t>
            </a:r>
            <a:r>
              <a:rPr lang="ru-RU" sz="1500" i="1" u="sng" dirty="0"/>
              <a:t>(</a:t>
            </a:r>
            <a:r>
              <a:rPr lang="en-US" sz="1500" i="1" u="sng" dirty="0"/>
              <a:t>annex</a:t>
            </a:r>
            <a:r>
              <a:rPr lang="ru-RU" sz="1500" i="1" u="sng" dirty="0"/>
              <a:t> 1)</a:t>
            </a:r>
            <a:r>
              <a:rPr lang="ru-RU" sz="1500" dirty="0"/>
              <a:t> </a:t>
            </a:r>
            <a:r>
              <a:rPr lang="en-US" sz="1500" dirty="0"/>
              <a:t>which should contain all the placement information: amount, opening and closing date, remuneration rate, remuneration amount</a:t>
            </a:r>
            <a:r>
              <a:rPr lang="ru-RU" sz="1500" dirty="0"/>
              <a:t>, </a:t>
            </a:r>
            <a:r>
              <a:rPr lang="en-US" sz="1500" dirty="0"/>
              <a:t>the sum of the deposit to be returned and remuneration to be paid</a:t>
            </a:r>
            <a:r>
              <a:rPr lang="ru-RU" sz="1500" dirty="0"/>
              <a:t>, </a:t>
            </a:r>
            <a:r>
              <a:rPr lang="en-US" sz="1500" dirty="0"/>
              <a:t>remuneration rate in case of early withdrawal of the deposit.</a:t>
            </a:r>
            <a:r>
              <a:rPr lang="ru-RU" sz="1500" dirty="0"/>
              <a:t> </a:t>
            </a:r>
          </a:p>
          <a:p>
            <a:pPr marL="0" indent="354013" algn="just">
              <a:buNone/>
            </a:pPr>
            <a:r>
              <a:rPr lang="en-US" sz="1500" dirty="0"/>
              <a:t>All transaction reports shall be signed by duly authorized officials of the parties </a:t>
            </a:r>
            <a:r>
              <a:rPr lang="ru-RU" sz="1500" i="1" u="sng" dirty="0"/>
              <a:t>(</a:t>
            </a:r>
            <a:r>
              <a:rPr lang="en-US" sz="1500" i="1" u="sng" dirty="0"/>
              <a:t>annex</a:t>
            </a:r>
            <a:r>
              <a:rPr lang="ru-RU" sz="1500" i="1" u="sng" dirty="0"/>
              <a:t> 2)</a:t>
            </a:r>
            <a:r>
              <a:rPr lang="ru-RU" sz="1500" dirty="0"/>
              <a:t> </a:t>
            </a:r>
            <a:r>
              <a:rPr lang="en-US" sz="1500" dirty="0"/>
              <a:t>and shall constitute an integral part of the Agreement.</a:t>
            </a:r>
            <a:r>
              <a:rPr lang="ru-RU" sz="1500" dirty="0"/>
              <a:t> </a:t>
            </a:r>
          </a:p>
          <a:p>
            <a:pPr marL="0" indent="354013" algn="just">
              <a:buNone/>
            </a:pPr>
            <a:r>
              <a:rPr lang="en-US" sz="1500" dirty="0"/>
              <a:t>The rate of remuneration shall be set by the National Bank of the Republic of Kazakhstan</a:t>
            </a:r>
            <a:r>
              <a:rPr lang="ru-RU" sz="1500" dirty="0"/>
              <a:t>.</a:t>
            </a:r>
          </a:p>
          <a:p>
            <a:pPr marL="0" indent="354013" algn="just">
              <a:buNone/>
            </a:pPr>
            <a:r>
              <a:rPr lang="en-US" sz="1500" dirty="0"/>
              <a:t>In case there is intent to transfer temporarily surplus budget funds a notification</a:t>
            </a:r>
            <a:r>
              <a:rPr lang="ru-RU" sz="1500" i="1" u="sng" dirty="0"/>
              <a:t> (</a:t>
            </a:r>
            <a:r>
              <a:rPr lang="en-US" sz="1500" i="1" u="sng" dirty="0"/>
              <a:t>annex</a:t>
            </a:r>
            <a:r>
              <a:rPr lang="ru-RU" sz="1500" i="1" u="sng" dirty="0"/>
              <a:t> 3)</a:t>
            </a:r>
            <a:r>
              <a:rPr lang="ru-RU" sz="1500" dirty="0"/>
              <a:t> </a:t>
            </a:r>
            <a:r>
              <a:rPr lang="en-US" sz="1500" dirty="0"/>
              <a:t>signed by the duly authorized person and certified by seal shall be</a:t>
            </a:r>
            <a:r>
              <a:rPr lang="ru-RU" sz="1500" dirty="0"/>
              <a:t> </a:t>
            </a:r>
            <a:r>
              <a:rPr lang="en-US" sz="1500" dirty="0"/>
              <a:t>produced</a:t>
            </a:r>
            <a:r>
              <a:rPr lang="ru-RU" sz="1500" dirty="0"/>
              <a:t>.</a:t>
            </a:r>
          </a:p>
          <a:p>
            <a:pPr marL="0" indent="354013" algn="just">
              <a:buNone/>
            </a:pPr>
            <a:r>
              <a:rPr lang="en-US" sz="1500" dirty="0"/>
              <a:t>In case of early withdrawal – full or partial – before the due date</a:t>
            </a:r>
            <a:r>
              <a:rPr lang="ru-RU" sz="1500" dirty="0"/>
              <a:t> </a:t>
            </a:r>
            <a:r>
              <a:rPr lang="en-US" sz="1500" dirty="0"/>
              <a:t>set forth in the transaction report a repayment request </a:t>
            </a:r>
            <a:r>
              <a:rPr lang="ru-RU" sz="1500" i="1" u="sng" dirty="0"/>
              <a:t>(</a:t>
            </a:r>
            <a:r>
              <a:rPr lang="en-US" sz="1500" i="1" u="sng" dirty="0"/>
              <a:t>annex</a:t>
            </a:r>
            <a:r>
              <a:rPr lang="ru-RU" sz="1500" i="1" u="sng" dirty="0"/>
              <a:t> 4)</a:t>
            </a:r>
            <a:r>
              <a:rPr lang="en-US" sz="1500" dirty="0"/>
              <a:t> shall be submitted. </a:t>
            </a:r>
            <a:endParaRPr lang="ru-RU" sz="1500" dirty="0"/>
          </a:p>
          <a:p>
            <a:pPr indent="11113" algn="just">
              <a:buNone/>
            </a:pPr>
            <a:endParaRPr lang="ru-RU" altLang="zh-CN" sz="1600" dirty="0">
              <a:latin typeface="Calibri" pitchFamily="34" charset="0"/>
            </a:endParaRPr>
          </a:p>
        </p:txBody>
      </p:sp>
    </p:spTree>
    <p:extLst>
      <p:ext uri="{BB962C8B-B14F-4D97-AF65-F5344CB8AC3E}">
        <p14:creationId xmlns:p14="http://schemas.microsoft.com/office/powerpoint/2010/main" val="816708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16496" y="188640"/>
            <a:ext cx="8928992" cy="720080"/>
          </a:xfrm>
        </p:spPr>
        <p:txBody>
          <a:bodyPr/>
          <a:lstStyle/>
          <a:p>
            <a:pPr algn="ctr"/>
            <a:r>
              <a:rPr lang="en-US" dirty="0"/>
              <a:t>III. Procedure for Placing Temporarily Surplus Budget Funds</a:t>
            </a:r>
            <a:endParaRPr lang="ru-RU" dirty="0"/>
          </a:p>
        </p:txBody>
      </p:sp>
      <p:sp>
        <p:nvSpPr>
          <p:cNvPr id="24" name="Объект 23"/>
          <p:cNvSpPr>
            <a:spLocks noGrp="1"/>
          </p:cNvSpPr>
          <p:nvPr>
            <p:ph idx="1"/>
          </p:nvPr>
        </p:nvSpPr>
        <p:spPr>
          <a:xfrm>
            <a:off x="560512" y="980728"/>
            <a:ext cx="8784976" cy="5328592"/>
          </a:xfrm>
          <a:prstGeom prst="rect">
            <a:avLst/>
          </a:prstGeom>
        </p:spPr>
        <p:txBody>
          <a:bodyPr wrap="square">
            <a:noAutofit/>
          </a:bodyPr>
          <a:lstStyle/>
          <a:p>
            <a:pPr marL="0" indent="354013" algn="just">
              <a:buNone/>
            </a:pPr>
            <a:endParaRPr lang="ru-RU" sz="1400" dirty="0"/>
          </a:p>
          <a:p>
            <a:pPr marL="0" indent="354013" algn="just">
              <a:buNone/>
            </a:pPr>
            <a:r>
              <a:rPr lang="en-US" sz="1400" dirty="0"/>
              <a:t>No later than 2 (two) working days prior to the date set forth in the transaction report a written notification </a:t>
            </a:r>
            <a:r>
              <a:rPr lang="ru-RU" sz="1400" i="1" u="sng" dirty="0"/>
              <a:t>(</a:t>
            </a:r>
            <a:r>
              <a:rPr lang="en-US" sz="1400" i="1" u="sng" dirty="0"/>
              <a:t>annex </a:t>
            </a:r>
            <a:r>
              <a:rPr lang="ru-RU" sz="1400" i="1" u="sng" dirty="0"/>
              <a:t>5)</a:t>
            </a:r>
            <a:r>
              <a:rPr lang="ru-RU" sz="1400" i="1" dirty="0"/>
              <a:t> </a:t>
            </a:r>
            <a:r>
              <a:rPr lang="en-US" sz="1400" dirty="0"/>
              <a:t>shall be submitted with detailed information specified by the Agreement.</a:t>
            </a:r>
            <a:endParaRPr lang="ru-RU" sz="1400" dirty="0"/>
          </a:p>
          <a:p>
            <a:pPr marL="0" indent="354013" algn="just">
              <a:buNone/>
            </a:pPr>
            <a:endParaRPr lang="en-US" sz="1500" dirty="0"/>
          </a:p>
          <a:p>
            <a:pPr marL="0" indent="354013" algn="just">
              <a:buNone/>
            </a:pPr>
            <a:r>
              <a:rPr lang="ru-RU" sz="1500" dirty="0"/>
              <a:t>5. </a:t>
            </a:r>
            <a:r>
              <a:rPr lang="en-US" sz="1500" dirty="0"/>
              <a:t>To transfer temporarily surplus budget funds to the National Bank of the Republic of Kazakhstan, the central authorized budget execution body based on the transaction report shall develop opinion and payment document signed by duly authorized persons entitled to sign payment documents</a:t>
            </a:r>
            <a:r>
              <a:rPr lang="ru-RU" sz="1500" dirty="0"/>
              <a:t>.</a:t>
            </a:r>
          </a:p>
          <a:p>
            <a:pPr marL="0" indent="354013" algn="just">
              <a:buNone/>
            </a:pPr>
            <a:r>
              <a:rPr lang="en-US" sz="1500" dirty="0"/>
              <a:t>Local authorized budget execution body pursuant to the Agreement and within the time frame indicated in the transaction report shall transfer temporarily surplus budget funds to the account of the central authorized budget execution body</a:t>
            </a:r>
            <a:r>
              <a:rPr lang="ru-RU" sz="1500" dirty="0"/>
              <a:t>.</a:t>
            </a:r>
            <a:r>
              <a:rPr lang="en-US" sz="1500" dirty="0"/>
              <a:t> Upon receipt of the funds from the local authorized budget execution body to its account, the central authorized budget execution body no later than next day shall place the funds in deposits with the National Bank of the Republic of Kazakhstan.</a:t>
            </a:r>
            <a:endParaRPr lang="ru-RU" sz="1500" dirty="0"/>
          </a:p>
          <a:p>
            <a:pPr marL="0" indent="354013" algn="just">
              <a:buNone/>
            </a:pPr>
            <a:r>
              <a:rPr lang="en-US" sz="1500" dirty="0"/>
              <a:t>The central authorized budget execution body within the time frame set forth by the Agreement or request shall transfer the deposit amount based on the information indicated in the Agreement, and shall transfer in full accrued remuneration (interest) for the de-facto stay of the funds with the National Bank of the Republic of Kazakhstan to respective local budget as revenues.</a:t>
            </a:r>
            <a:endParaRPr lang="ru-RU" sz="1500" dirty="0"/>
          </a:p>
          <a:p>
            <a:pPr marL="0" indent="354013" algn="just">
              <a:buNone/>
            </a:pPr>
            <a:r>
              <a:rPr lang="en-US" sz="1500" dirty="0"/>
              <a:t>With respect to temporarily surplus budget funds of local budgets received or placed in deposits with the National Bank of the Republic of Kazakhstan the central authorized budget execution body shall keep analytical records.</a:t>
            </a:r>
            <a:endParaRPr lang="ru-RU" altLang="zh-CN" sz="1500" dirty="0"/>
          </a:p>
        </p:txBody>
      </p:sp>
    </p:spTree>
    <p:extLst>
      <p:ext uri="{BB962C8B-B14F-4D97-AF65-F5344CB8AC3E}">
        <p14:creationId xmlns:p14="http://schemas.microsoft.com/office/powerpoint/2010/main" val="816708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16496" y="188640"/>
            <a:ext cx="8928992" cy="720080"/>
          </a:xfrm>
        </p:spPr>
        <p:txBody>
          <a:bodyPr/>
          <a:lstStyle/>
          <a:p>
            <a:pPr algn="ctr"/>
            <a:r>
              <a:rPr lang="en-US" dirty="0"/>
              <a:t>IV. Ongoing Work under Draft Budget Code</a:t>
            </a:r>
            <a:r>
              <a:rPr lang="ru-RU" dirty="0"/>
              <a:t> </a:t>
            </a:r>
          </a:p>
        </p:txBody>
      </p:sp>
      <p:sp>
        <p:nvSpPr>
          <p:cNvPr id="24" name="Объект 23"/>
          <p:cNvSpPr>
            <a:spLocks noGrp="1"/>
          </p:cNvSpPr>
          <p:nvPr>
            <p:ph idx="1"/>
          </p:nvPr>
        </p:nvSpPr>
        <p:spPr>
          <a:xfrm>
            <a:off x="560512" y="1124744"/>
            <a:ext cx="8784976" cy="5040560"/>
          </a:xfrm>
          <a:prstGeom prst="rect">
            <a:avLst/>
          </a:prstGeom>
        </p:spPr>
        <p:txBody>
          <a:bodyPr wrap="square">
            <a:noAutofit/>
          </a:bodyPr>
          <a:lstStyle/>
          <a:p>
            <a:pPr indent="11113" algn="just">
              <a:buNone/>
            </a:pPr>
            <a:endParaRPr lang="ru-RU" sz="1800" dirty="0"/>
          </a:p>
          <a:p>
            <a:pPr indent="11113" algn="just">
              <a:buNone/>
            </a:pPr>
            <a:r>
              <a:rPr lang="ru-RU" sz="1800" dirty="0"/>
              <a:t>        </a:t>
            </a:r>
            <a:r>
              <a:rPr lang="en-US" sz="1600" dirty="0"/>
              <a:t>To ensure prompt cash management of budget funds, the Budget Code is to be amended as follows</a:t>
            </a:r>
            <a:r>
              <a:rPr lang="ru-RU" sz="1600" dirty="0"/>
              <a:t>:</a:t>
            </a:r>
          </a:p>
          <a:p>
            <a:pPr indent="468313" algn="just">
              <a:buNone/>
            </a:pPr>
            <a:r>
              <a:rPr lang="en-US" sz="1800" b="1" i="1" dirty="0"/>
              <a:t>“Temporarily surplus budget funds of </a:t>
            </a:r>
            <a:r>
              <a:rPr lang="en-US" sz="1800" b="1" i="1"/>
              <a:t>the republican </a:t>
            </a:r>
            <a:r>
              <a:rPr lang="en-US" sz="1800" b="1" i="1" dirty="0"/>
              <a:t>[national] budget may be used to credit local budgets with a certain interest rate</a:t>
            </a:r>
            <a:r>
              <a:rPr lang="ru-RU" sz="1800" b="1" i="1" dirty="0"/>
              <a:t>,</a:t>
            </a:r>
            <a:r>
              <a:rPr lang="en-US" sz="1800" b="1" i="1" dirty="0"/>
              <a:t> and for the period between 3 and 6 months</a:t>
            </a:r>
            <a:r>
              <a:rPr lang="ru-RU" sz="1800" b="1" i="1" dirty="0"/>
              <a:t> </a:t>
            </a:r>
            <a:r>
              <a:rPr lang="en-US" sz="1800" b="1" i="1" dirty="0"/>
              <a:t>based on an Agreement between the authorized body providing cash services for budget execution and local executive authority”.</a:t>
            </a:r>
            <a:r>
              <a:rPr lang="ru-RU" sz="1800" b="1" i="1" dirty="0"/>
              <a:t>  </a:t>
            </a:r>
          </a:p>
          <a:p>
            <a:pPr indent="11113" algn="just">
              <a:buNone/>
            </a:pPr>
            <a:endParaRPr lang="ru-RU" sz="1800" dirty="0"/>
          </a:p>
          <a:p>
            <a:pPr>
              <a:buNone/>
            </a:pPr>
            <a:r>
              <a:rPr lang="ru-RU" sz="1800" dirty="0"/>
              <a:t> </a:t>
            </a:r>
          </a:p>
          <a:p>
            <a:pPr>
              <a:buNone/>
            </a:pPr>
            <a:endParaRPr lang="ru-RU" sz="1800" dirty="0"/>
          </a:p>
          <a:p>
            <a:pPr>
              <a:buNone/>
            </a:pPr>
            <a:r>
              <a:rPr lang="ru-RU" sz="1800" dirty="0"/>
              <a:t> </a:t>
            </a:r>
          </a:p>
          <a:p>
            <a:pPr algn="just">
              <a:buNone/>
            </a:pPr>
            <a:endParaRPr lang="ru-RU" altLang="zh-CN" sz="1800" dirty="0">
              <a:latin typeface="Calibri" pitchFamily="34" charset="0"/>
            </a:endParaRPr>
          </a:p>
        </p:txBody>
      </p:sp>
    </p:spTree>
    <p:extLst>
      <p:ext uri="{BB962C8B-B14F-4D97-AF65-F5344CB8AC3E}">
        <p14:creationId xmlns:p14="http://schemas.microsoft.com/office/powerpoint/2010/main" val="816708132"/>
      </p:ext>
    </p:extLst>
  </p:cSld>
  <p:clrMapOvr>
    <a:masterClrMapping/>
  </p:clrMapOvr>
</p:sld>
</file>

<file path=ppt/theme/theme1.xml><?xml version="1.0" encoding="utf-8"?>
<a:theme xmlns:a="http://schemas.openxmlformats.org/drawingml/2006/main" name="4_Оформление по умолчанию">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4_Оформление по умолчанию">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23231</TotalTime>
  <Words>1378</Words>
  <Application>Microsoft Office PowerPoint</Application>
  <PresentationFormat>A4 Paper (210x297 mm)</PresentationFormat>
  <Paragraphs>103</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Tahoma</vt:lpstr>
      <vt:lpstr>Wingdings</vt:lpstr>
      <vt:lpstr>4_Оформление по умолчанию</vt:lpstr>
      <vt:lpstr>MANAGING BUDGET FUNDS  IN THE REPUIBLIC OF KAZAKHSTAN</vt:lpstr>
      <vt:lpstr>OUTLINE</vt:lpstr>
      <vt:lpstr>I. Provisions of the RK Budget Code</vt:lpstr>
      <vt:lpstr>I. Provisions of the RK Budget Code</vt:lpstr>
      <vt:lpstr>II. Procedure for Managing Budget Funds  at the Treasury Committee of the RK MOF</vt:lpstr>
      <vt:lpstr>II. Procedure for Managing Budget Funds  at the Treasury Committee of the RK MOF</vt:lpstr>
      <vt:lpstr>III. Procedure for Placing Temporarily Surplus Budget Funds</vt:lpstr>
      <vt:lpstr>III. Procedure for Placing Temporarily Surplus Budget Funds</vt:lpstr>
      <vt:lpstr>IV. Ongoing Work under Draft Budget Code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dc:creator>
  <cp:lastModifiedBy>Andrei Nikolaevich Salnikov</cp:lastModifiedBy>
  <cp:revision>4066</cp:revision>
  <cp:lastPrinted>2016-03-26T08:04:13Z</cp:lastPrinted>
  <dcterms:created xsi:type="dcterms:W3CDTF">2008-11-13T12:29:55Z</dcterms:created>
  <dcterms:modified xsi:type="dcterms:W3CDTF">2017-04-11T11:33:12Z</dcterms:modified>
</cp:coreProperties>
</file>