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58" r:id="rId2"/>
    <p:sldId id="382" r:id="rId3"/>
    <p:sldId id="355" r:id="rId4"/>
    <p:sldId id="369" r:id="rId5"/>
    <p:sldId id="385" r:id="rId6"/>
    <p:sldId id="386" r:id="rId7"/>
    <p:sldId id="387" r:id="rId8"/>
    <p:sldId id="388" r:id="rId9"/>
    <p:sldId id="392" r:id="rId10"/>
    <p:sldId id="384" r:id="rId11"/>
    <p:sldId id="395" r:id="rId12"/>
    <p:sldId id="383" r:id="rId13"/>
    <p:sldId id="393" r:id="rId14"/>
    <p:sldId id="370" r:id="rId15"/>
    <p:sldId id="390" r:id="rId16"/>
    <p:sldId id="371" r:id="rId17"/>
    <p:sldId id="372" r:id="rId18"/>
    <p:sldId id="373" r:id="rId19"/>
    <p:sldId id="374" r:id="rId20"/>
    <p:sldId id="394" r:id="rId21"/>
    <p:sldId id="375" r:id="rId22"/>
    <p:sldId id="377" r:id="rId23"/>
    <p:sldId id="379" r:id="rId24"/>
    <p:sldId id="380" r:id="rId25"/>
    <p:sldId id="341" r:id="rId26"/>
  </p:sldIdLst>
  <p:sldSz cx="9144000" cy="5143500" type="screen16x9"/>
  <p:notesSz cx="6797675" cy="9926638"/>
  <p:defaultTex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342900" algn="l" rtl="0" fontAlgn="base">
      <a:spcBef>
        <a:spcPct val="0"/>
      </a:spcBef>
      <a:spcAft>
        <a:spcPct val="0"/>
      </a:spcAft>
      <a:defRPr kern="1200">
        <a:solidFill>
          <a:schemeClr val="tx1"/>
        </a:solidFill>
        <a:latin typeface="Calibri" pitchFamily="34" charset="0"/>
        <a:ea typeface="+mn-ea"/>
        <a:cs typeface="Arial" charset="0"/>
      </a:defRPr>
    </a:lvl2pPr>
    <a:lvl3pPr marL="685800" algn="l" rtl="0" fontAlgn="base">
      <a:spcBef>
        <a:spcPct val="0"/>
      </a:spcBef>
      <a:spcAft>
        <a:spcPct val="0"/>
      </a:spcAft>
      <a:defRPr kern="1200">
        <a:solidFill>
          <a:schemeClr val="tx1"/>
        </a:solidFill>
        <a:latin typeface="Calibri" pitchFamily="34" charset="0"/>
        <a:ea typeface="+mn-ea"/>
        <a:cs typeface="Arial" charset="0"/>
      </a:defRPr>
    </a:lvl3pPr>
    <a:lvl4pPr marL="1028700" algn="l" rtl="0" fontAlgn="base">
      <a:spcBef>
        <a:spcPct val="0"/>
      </a:spcBef>
      <a:spcAft>
        <a:spcPct val="0"/>
      </a:spcAft>
      <a:defRPr kern="1200">
        <a:solidFill>
          <a:schemeClr val="tx1"/>
        </a:solidFill>
        <a:latin typeface="Calibri" pitchFamily="34" charset="0"/>
        <a:ea typeface="+mn-ea"/>
        <a:cs typeface="Arial" charset="0"/>
      </a:defRPr>
    </a:lvl4pPr>
    <a:lvl5pPr marL="1371600" algn="l" rtl="0" fontAlgn="base">
      <a:spcBef>
        <a:spcPct val="0"/>
      </a:spcBef>
      <a:spcAft>
        <a:spcPct val="0"/>
      </a:spcAft>
      <a:defRPr kern="1200">
        <a:solidFill>
          <a:schemeClr val="tx1"/>
        </a:solidFill>
        <a:latin typeface="Calibri" pitchFamily="34" charset="0"/>
        <a:ea typeface="+mn-ea"/>
        <a:cs typeface="Arial" charset="0"/>
      </a:defRPr>
    </a:lvl5pPr>
    <a:lvl6pPr marL="1714500" algn="l" defTabSz="685800" rtl="0" eaLnBrk="1" latinLnBrk="0" hangingPunct="1">
      <a:defRPr kern="1200">
        <a:solidFill>
          <a:schemeClr val="tx1"/>
        </a:solidFill>
        <a:latin typeface="Calibri" pitchFamily="34" charset="0"/>
        <a:ea typeface="+mn-ea"/>
        <a:cs typeface="Arial" charset="0"/>
      </a:defRPr>
    </a:lvl6pPr>
    <a:lvl7pPr marL="2057400" algn="l" defTabSz="685800" rtl="0" eaLnBrk="1" latinLnBrk="0" hangingPunct="1">
      <a:defRPr kern="1200">
        <a:solidFill>
          <a:schemeClr val="tx1"/>
        </a:solidFill>
        <a:latin typeface="Calibri" pitchFamily="34" charset="0"/>
        <a:ea typeface="+mn-ea"/>
        <a:cs typeface="Arial" charset="0"/>
      </a:defRPr>
    </a:lvl7pPr>
    <a:lvl8pPr marL="2400300" algn="l" defTabSz="685800" rtl="0" eaLnBrk="1" latinLnBrk="0" hangingPunct="1">
      <a:defRPr kern="1200">
        <a:solidFill>
          <a:schemeClr val="tx1"/>
        </a:solidFill>
        <a:latin typeface="Calibri" pitchFamily="34" charset="0"/>
        <a:ea typeface="+mn-ea"/>
        <a:cs typeface="Arial" charset="0"/>
      </a:defRPr>
    </a:lvl8pPr>
    <a:lvl9pPr marL="2743200" algn="l" defTabSz="6858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109C"/>
    <a:srgbClr val="0000AC"/>
    <a:srgbClr val="CCECFF"/>
    <a:srgbClr val="183D5E"/>
    <a:srgbClr val="14314C"/>
    <a:srgbClr val="93192A"/>
    <a:srgbClr val="6C121F"/>
    <a:srgbClr val="760000"/>
    <a:srgbClr val="0000FF"/>
    <a:srgbClr val="E5EB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Средний стиль 1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FECB4D8-DB02-4DC6-A0A2-4F2EBAE1DC90}" styleName="Средний стиль 1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3" autoAdjust="0"/>
    <p:restoredTop sz="97744" autoAdjust="0"/>
  </p:normalViewPr>
  <p:slideViewPr>
    <p:cSldViewPr snapToGrid="0">
      <p:cViewPr>
        <p:scale>
          <a:sx n="80" d="100"/>
          <a:sy n="80" d="100"/>
        </p:scale>
        <p:origin x="-869" y="-23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A333649-2060-4460-A5CD-17F1CCE9A9AE}" type="datetimeFigureOut">
              <a:rPr lang="ru-RU" smtClean="0"/>
              <a:pPr/>
              <a:t>23.05.2017</a:t>
            </a:fld>
            <a:endParaRPr lang="en-US"/>
          </a:p>
        </p:txBody>
      </p:sp>
      <p:sp>
        <p:nvSpPr>
          <p:cNvPr id="4" name="Образ слайда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E71DEA95-66EA-47A1-AFBD-284DB7673433}" type="slidenum">
              <a:rPr lang="ru-RU" smtClean="0"/>
              <a:pPr/>
              <a:t>‹#›</a:t>
            </a:fld>
            <a:endParaRPr lang="en-US"/>
          </a:p>
        </p:txBody>
      </p:sp>
    </p:spTree>
    <p:extLst>
      <p:ext uri="{BB962C8B-B14F-4D97-AF65-F5344CB8AC3E}">
        <p14:creationId xmlns:p14="http://schemas.microsoft.com/office/powerpoint/2010/main" val="1530597536"/>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841772"/>
            <a:ext cx="6858000" cy="1790700"/>
          </a:xfrm>
        </p:spPr>
        <p:txBody>
          <a:bodyPr anchor="b"/>
          <a:lstStyle>
            <a:lvl1pPr algn="ctr">
              <a:defRPr sz="45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80F61524-2EEF-4D35-9BA2-419B27F5948A}" type="datetime1">
              <a:rPr lang="ru-RU" smtClean="0"/>
              <a:pPr>
                <a:defRPr/>
              </a:pPr>
              <a:t>23.05.2017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BF228ED-B2EE-4F15-A0C7-6C0A4540E08A}" type="slidenum">
              <a:rPr lang="ru-RU"/>
              <a:pPr>
                <a:defRPr/>
              </a:pPr>
              <a:t>‹#›</a:t>
            </a:fld>
            <a:endParaRPr lang="ru-RU"/>
          </a:p>
        </p:txBody>
      </p:sp>
    </p:spTree>
    <p:extLst>
      <p:ext uri="{BB962C8B-B14F-4D97-AF65-F5344CB8AC3E}">
        <p14:creationId xmlns:p14="http://schemas.microsoft.com/office/powerpoint/2010/main" val="985873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3B6BBEE-396A-4F11-9E30-03ECE3C0A057}" type="datetime1">
              <a:rPr lang="ru-RU" smtClean="0"/>
              <a:pPr>
                <a:defRPr/>
              </a:pPr>
              <a:t>23.05.2017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18EBDE8-C4F5-46D8-A81D-B6AF711C3B2B}" type="slidenum">
              <a:rPr lang="ru-RU"/>
              <a:pPr>
                <a:defRPr/>
              </a:pPr>
              <a:t>‹#›</a:t>
            </a:fld>
            <a:endParaRPr lang="ru-RU"/>
          </a:p>
        </p:txBody>
      </p:sp>
    </p:spTree>
    <p:extLst>
      <p:ext uri="{BB962C8B-B14F-4D97-AF65-F5344CB8AC3E}">
        <p14:creationId xmlns:p14="http://schemas.microsoft.com/office/powerpoint/2010/main" val="804636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6" y="273844"/>
            <a:ext cx="1971675" cy="4358879"/>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1" y="273844"/>
            <a:ext cx="5800725" cy="435887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18B238A-AF06-4133-88AA-19E1582B82FC}" type="datetime1">
              <a:rPr lang="ru-RU" smtClean="0"/>
              <a:pPr>
                <a:defRPr/>
              </a:pPr>
              <a:t>23.05.2017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499F1A9-CE99-4E9B-9B96-ACE372EA209C}" type="slidenum">
              <a:rPr lang="ru-RU"/>
              <a:pPr>
                <a:defRPr/>
              </a:pPr>
              <a:t>‹#›</a:t>
            </a:fld>
            <a:endParaRPr lang="ru-RU"/>
          </a:p>
        </p:txBody>
      </p:sp>
    </p:spTree>
    <p:extLst>
      <p:ext uri="{BB962C8B-B14F-4D97-AF65-F5344CB8AC3E}">
        <p14:creationId xmlns:p14="http://schemas.microsoft.com/office/powerpoint/2010/main" val="1923424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2AEC480-DF72-4FB8-A0BE-8F7547C4F866}" type="datetime1">
              <a:rPr lang="ru-RU" smtClean="0"/>
              <a:pPr>
                <a:defRPr/>
              </a:pPr>
              <a:t>23.05.2017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71FCD68-0AFD-4048-852E-53B764BC6EED}" type="slidenum">
              <a:rPr lang="ru-RU"/>
              <a:pPr>
                <a:defRPr/>
              </a:pPr>
              <a:t>‹#›</a:t>
            </a:fld>
            <a:endParaRPr lang="ru-RU"/>
          </a:p>
        </p:txBody>
      </p:sp>
    </p:spTree>
    <p:extLst>
      <p:ext uri="{BB962C8B-B14F-4D97-AF65-F5344CB8AC3E}">
        <p14:creationId xmlns:p14="http://schemas.microsoft.com/office/powerpoint/2010/main" val="1891189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282305"/>
            <a:ext cx="7886700" cy="2139553"/>
          </a:xfrm>
        </p:spPr>
        <p:txBody>
          <a:bodyPr anchor="b"/>
          <a:lstStyle>
            <a:lvl1pPr>
              <a:defRPr sz="4500"/>
            </a:lvl1pPr>
          </a:lstStyle>
          <a:p>
            <a:r>
              <a:rPr lang="ru-RU" smtClean="0"/>
              <a:t>Образец заголовка</a:t>
            </a:r>
            <a:endParaRPr lang="ru-RU"/>
          </a:p>
        </p:txBody>
      </p:sp>
      <p:sp>
        <p:nvSpPr>
          <p:cNvPr id="3" name="Текст 2"/>
          <p:cNvSpPr>
            <a:spLocks noGrp="1"/>
          </p:cNvSpPr>
          <p:nvPr>
            <p:ph type="body" idx="1"/>
          </p:nvPr>
        </p:nvSpPr>
        <p:spPr>
          <a:xfrm>
            <a:off x="623888" y="3442099"/>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107AD432-F635-43B8-A888-21BD53375DB4}" type="datetime1">
              <a:rPr lang="ru-RU" smtClean="0"/>
              <a:pPr>
                <a:defRPr/>
              </a:pPr>
              <a:t>23.05.2017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A22171C-80CF-4EB9-A959-3CDAA13E4B70}" type="slidenum">
              <a:rPr lang="ru-RU"/>
              <a:pPr>
                <a:defRPr/>
              </a:pPr>
              <a:t>‹#›</a:t>
            </a:fld>
            <a:endParaRPr lang="ru-RU"/>
          </a:p>
        </p:txBody>
      </p:sp>
    </p:spTree>
    <p:extLst>
      <p:ext uri="{BB962C8B-B14F-4D97-AF65-F5344CB8AC3E}">
        <p14:creationId xmlns:p14="http://schemas.microsoft.com/office/powerpoint/2010/main" val="1835377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369219"/>
            <a:ext cx="3886200" cy="326350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29150" y="1369219"/>
            <a:ext cx="3886200" cy="326350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D0BDE62D-5E43-4F1E-85C8-42A1316882D8}" type="datetime1">
              <a:rPr lang="ru-RU" smtClean="0"/>
              <a:pPr>
                <a:defRPr/>
              </a:pPr>
              <a:t>23.05.2017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0B7E1EA-8D70-4860-BF45-409C57149FC5}" type="slidenum">
              <a:rPr lang="ru-RU"/>
              <a:pPr>
                <a:defRPr/>
              </a:pPr>
              <a:t>‹#›</a:t>
            </a:fld>
            <a:endParaRPr lang="ru-RU"/>
          </a:p>
        </p:txBody>
      </p:sp>
    </p:spTree>
    <p:extLst>
      <p:ext uri="{BB962C8B-B14F-4D97-AF65-F5344CB8AC3E}">
        <p14:creationId xmlns:p14="http://schemas.microsoft.com/office/powerpoint/2010/main" val="655932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273846"/>
            <a:ext cx="7886700" cy="994172"/>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Объект 3"/>
          <p:cNvSpPr>
            <a:spLocks noGrp="1"/>
          </p:cNvSpPr>
          <p:nvPr>
            <p:ph sz="half" idx="2"/>
          </p:nvPr>
        </p:nvSpPr>
        <p:spPr>
          <a:xfrm>
            <a:off x="629842" y="1878806"/>
            <a:ext cx="3868340" cy="276344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1" y="1260872"/>
            <a:ext cx="3887391"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Объект 5"/>
          <p:cNvSpPr>
            <a:spLocks noGrp="1"/>
          </p:cNvSpPr>
          <p:nvPr>
            <p:ph sz="quarter" idx="4"/>
          </p:nvPr>
        </p:nvSpPr>
        <p:spPr>
          <a:xfrm>
            <a:off x="4629151" y="1878806"/>
            <a:ext cx="3887391" cy="276344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EFED41DF-A042-45FC-9757-DE835BFF8AA7}" type="datetime1">
              <a:rPr lang="ru-RU" smtClean="0"/>
              <a:pPr>
                <a:defRPr/>
              </a:pPr>
              <a:t>23.05.2017</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D9AC3CE3-15E3-41B9-AE14-EA2B846D9B63}" type="slidenum">
              <a:rPr lang="ru-RU"/>
              <a:pPr>
                <a:defRPr/>
              </a:pPr>
              <a:t>‹#›</a:t>
            </a:fld>
            <a:endParaRPr lang="ru-RU"/>
          </a:p>
        </p:txBody>
      </p:sp>
    </p:spTree>
    <p:extLst>
      <p:ext uri="{BB962C8B-B14F-4D97-AF65-F5344CB8AC3E}">
        <p14:creationId xmlns:p14="http://schemas.microsoft.com/office/powerpoint/2010/main" val="1278066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B5B99EFF-3BAF-42CC-9F2B-88892EA97E23}" type="datetime1">
              <a:rPr lang="ru-RU" smtClean="0"/>
              <a:pPr>
                <a:defRPr/>
              </a:pPr>
              <a:t>23.05.2017</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7DDD3E9E-ECEF-4AC7-BCA9-85B732FA39F3}" type="slidenum">
              <a:rPr lang="ru-RU"/>
              <a:pPr>
                <a:defRPr/>
              </a:pPr>
              <a:t>‹#›</a:t>
            </a:fld>
            <a:endParaRPr lang="ru-RU"/>
          </a:p>
        </p:txBody>
      </p:sp>
    </p:spTree>
    <p:extLst>
      <p:ext uri="{BB962C8B-B14F-4D97-AF65-F5344CB8AC3E}">
        <p14:creationId xmlns:p14="http://schemas.microsoft.com/office/powerpoint/2010/main" val="2122313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0BB15736-C094-4AC9-B4EA-AC43E29B276C}" type="datetime1">
              <a:rPr lang="ru-RU" smtClean="0"/>
              <a:pPr>
                <a:defRPr/>
              </a:pPr>
              <a:t>23.05.2017</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47EA9584-6FC9-446B-89E9-C9D48C4D1663}" type="slidenum">
              <a:rPr lang="ru-RU"/>
              <a:pPr>
                <a:defRPr/>
              </a:pPr>
              <a:t>‹#›</a:t>
            </a:fld>
            <a:endParaRPr lang="ru-RU"/>
          </a:p>
        </p:txBody>
      </p:sp>
    </p:spTree>
    <p:extLst>
      <p:ext uri="{BB962C8B-B14F-4D97-AF65-F5344CB8AC3E}">
        <p14:creationId xmlns:p14="http://schemas.microsoft.com/office/powerpoint/2010/main" val="1994262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42900"/>
            <a:ext cx="2949178" cy="1200150"/>
          </a:xfrm>
        </p:spPr>
        <p:txBody>
          <a:bodyPr anchor="b"/>
          <a:lstStyle>
            <a:lvl1pPr>
              <a:defRPr sz="2400"/>
            </a:lvl1pPr>
          </a:lstStyle>
          <a:p>
            <a:r>
              <a:rPr lang="ru-RU" smtClean="0"/>
              <a:t>Образец заголовка</a:t>
            </a:r>
            <a:endParaRPr lang="ru-RU"/>
          </a:p>
        </p:txBody>
      </p:sp>
      <p:sp>
        <p:nvSpPr>
          <p:cNvPr id="3" name="Объект 2"/>
          <p:cNvSpPr>
            <a:spLocks noGrp="1"/>
          </p:cNvSpPr>
          <p:nvPr>
            <p:ph idx="1"/>
          </p:nvPr>
        </p:nvSpPr>
        <p:spPr>
          <a:xfrm>
            <a:off x="3887391" y="740571"/>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7601795-C144-478F-BD5D-C08F1117CDDD}" type="datetime1">
              <a:rPr lang="ru-RU" smtClean="0"/>
              <a:pPr>
                <a:defRPr/>
              </a:pPr>
              <a:t>23.05.2017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60EB9F3-39CE-44E7-B9F9-66414ECE5524}" type="slidenum">
              <a:rPr lang="ru-RU"/>
              <a:pPr>
                <a:defRPr/>
              </a:pPr>
              <a:t>‹#›</a:t>
            </a:fld>
            <a:endParaRPr lang="ru-RU"/>
          </a:p>
        </p:txBody>
      </p:sp>
    </p:spTree>
    <p:extLst>
      <p:ext uri="{BB962C8B-B14F-4D97-AF65-F5344CB8AC3E}">
        <p14:creationId xmlns:p14="http://schemas.microsoft.com/office/powerpoint/2010/main" val="3205878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42900"/>
            <a:ext cx="2949178" cy="1200150"/>
          </a:xfrm>
        </p:spPr>
        <p:txBody>
          <a:bodyPr anchor="b"/>
          <a:lstStyle>
            <a:lvl1pPr>
              <a:defRPr sz="2400"/>
            </a:lvl1pPr>
          </a:lstStyle>
          <a:p>
            <a:r>
              <a:rPr lang="ru-RU" smtClean="0"/>
              <a:t>Образец заголовка</a:t>
            </a:r>
            <a:endParaRPr lang="ru-RU"/>
          </a:p>
        </p:txBody>
      </p:sp>
      <p:sp>
        <p:nvSpPr>
          <p:cNvPr id="3" name="Рисунок 2"/>
          <p:cNvSpPr>
            <a:spLocks noGrp="1"/>
          </p:cNvSpPr>
          <p:nvPr>
            <p:ph type="pic" idx="1"/>
          </p:nvPr>
        </p:nvSpPr>
        <p:spPr>
          <a:xfrm>
            <a:off x="3887391" y="740571"/>
            <a:ext cx="4629150" cy="3655219"/>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ru-RU" noProof="0"/>
          </a:p>
        </p:txBody>
      </p:sp>
      <p:sp>
        <p:nvSpPr>
          <p:cNvPr id="4" name="Текст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5B14FFCF-C78E-40DD-BECB-82779D5F05F0}" type="datetime1">
              <a:rPr lang="ru-RU" smtClean="0"/>
              <a:pPr>
                <a:defRPr/>
              </a:pPr>
              <a:t>23.05.2017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B2B362C-59B7-4224-B209-68A5E34A71CF}" type="slidenum">
              <a:rPr lang="ru-RU"/>
              <a:pPr>
                <a:defRPr/>
              </a:pPr>
              <a:t>‹#›</a:t>
            </a:fld>
            <a:endParaRPr lang="ru-RU"/>
          </a:p>
        </p:txBody>
      </p:sp>
    </p:spTree>
    <p:extLst>
      <p:ext uri="{BB962C8B-B14F-4D97-AF65-F5344CB8AC3E}">
        <p14:creationId xmlns:p14="http://schemas.microsoft.com/office/powerpoint/2010/main" val="2291016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628650" y="273846"/>
            <a:ext cx="7886700" cy="99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628650" y="1369219"/>
            <a:ext cx="7886700" cy="3263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628650" y="4767264"/>
            <a:ext cx="2057400" cy="273844"/>
          </a:xfrm>
          <a:prstGeom prst="rect">
            <a:avLst/>
          </a:prstGeom>
        </p:spPr>
        <p:txBody>
          <a:bodyPr vert="horz" lIns="68580" tIns="34290" rIns="68580" bIns="34290" rtlCol="0" anchor="ctr"/>
          <a:lstStyle>
            <a:lvl1pPr algn="l" fontAlgn="auto">
              <a:spcBef>
                <a:spcPts val="0"/>
              </a:spcBef>
              <a:spcAft>
                <a:spcPts val="0"/>
              </a:spcAft>
              <a:defRPr sz="900">
                <a:solidFill>
                  <a:schemeClr val="tx1">
                    <a:tint val="75000"/>
                  </a:schemeClr>
                </a:solidFill>
                <a:latin typeface="+mn-lt"/>
                <a:cs typeface="+mn-cs"/>
              </a:defRPr>
            </a:lvl1pPr>
          </a:lstStyle>
          <a:p>
            <a:pPr>
              <a:defRPr/>
            </a:pPr>
            <a:fld id="{9A5AB894-143D-463C-90B4-F5AE23A5B760}" type="datetime1">
              <a:rPr lang="ru-RU" smtClean="0"/>
              <a:pPr>
                <a:defRPr/>
              </a:pPr>
              <a:t>23.05.2017</a:t>
            </a:fld>
            <a:endParaRPr lang="ru-RU"/>
          </a:p>
        </p:txBody>
      </p:sp>
      <p:sp>
        <p:nvSpPr>
          <p:cNvPr id="5" name="Нижний колонтитул 4"/>
          <p:cNvSpPr>
            <a:spLocks noGrp="1"/>
          </p:cNvSpPr>
          <p:nvPr>
            <p:ph type="ftr" sz="quarter" idx="3"/>
          </p:nvPr>
        </p:nvSpPr>
        <p:spPr>
          <a:xfrm>
            <a:off x="3028950" y="4767264"/>
            <a:ext cx="3086100" cy="273844"/>
          </a:xfrm>
          <a:prstGeom prst="rect">
            <a:avLst/>
          </a:prstGeom>
        </p:spPr>
        <p:txBody>
          <a:bodyPr vert="horz" lIns="68580" tIns="34290" rIns="68580" bIns="34290" rtlCol="0" anchor="ctr"/>
          <a:lstStyle>
            <a:lvl1pPr algn="ctr" fontAlgn="auto">
              <a:spcBef>
                <a:spcPts val="0"/>
              </a:spcBef>
              <a:spcAft>
                <a:spcPts val="0"/>
              </a:spcAft>
              <a:defRPr sz="9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457950" y="4767264"/>
            <a:ext cx="2057400" cy="273844"/>
          </a:xfrm>
          <a:prstGeom prst="rect">
            <a:avLst/>
          </a:prstGeom>
        </p:spPr>
        <p:txBody>
          <a:bodyPr vert="horz" lIns="68580" tIns="34290" rIns="68580" bIns="34290" rtlCol="0" anchor="ctr"/>
          <a:lstStyle>
            <a:lvl1pPr algn="r" fontAlgn="auto">
              <a:spcBef>
                <a:spcPts val="0"/>
              </a:spcBef>
              <a:spcAft>
                <a:spcPts val="0"/>
              </a:spcAft>
              <a:defRPr sz="900">
                <a:solidFill>
                  <a:schemeClr val="tx1">
                    <a:tint val="75000"/>
                  </a:schemeClr>
                </a:solidFill>
                <a:latin typeface="+mn-lt"/>
                <a:cs typeface="+mn-cs"/>
              </a:defRPr>
            </a:lvl1pPr>
          </a:lstStyle>
          <a:p>
            <a:pPr>
              <a:defRPr/>
            </a:pPr>
            <a:fld id="{1AF6D111-74A9-45D9-ADCC-62D41ADA5A71}"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sz="3300">
          <a:solidFill>
            <a:schemeClr val="tx1"/>
          </a:solidFill>
          <a:latin typeface="Calibri Light" pitchFamily="34" charset="0"/>
        </a:defRPr>
      </a:lvl2pPr>
      <a:lvl3pPr algn="l" rtl="0" eaLnBrk="0" fontAlgn="base" hangingPunct="0">
        <a:lnSpc>
          <a:spcPct val="90000"/>
        </a:lnSpc>
        <a:spcBef>
          <a:spcPct val="0"/>
        </a:spcBef>
        <a:spcAft>
          <a:spcPct val="0"/>
        </a:spcAft>
        <a:defRPr sz="3300">
          <a:solidFill>
            <a:schemeClr val="tx1"/>
          </a:solidFill>
          <a:latin typeface="Calibri Light" pitchFamily="34" charset="0"/>
        </a:defRPr>
      </a:lvl3pPr>
      <a:lvl4pPr algn="l" rtl="0" eaLnBrk="0" fontAlgn="base" hangingPunct="0">
        <a:lnSpc>
          <a:spcPct val="90000"/>
        </a:lnSpc>
        <a:spcBef>
          <a:spcPct val="0"/>
        </a:spcBef>
        <a:spcAft>
          <a:spcPct val="0"/>
        </a:spcAft>
        <a:defRPr sz="3300">
          <a:solidFill>
            <a:schemeClr val="tx1"/>
          </a:solidFill>
          <a:latin typeface="Calibri Light" pitchFamily="34" charset="0"/>
        </a:defRPr>
      </a:lvl4pPr>
      <a:lvl5pPr algn="l" rtl="0" eaLnBrk="0" fontAlgn="base" hangingPunct="0">
        <a:lnSpc>
          <a:spcPct val="90000"/>
        </a:lnSpc>
        <a:spcBef>
          <a:spcPct val="0"/>
        </a:spcBef>
        <a:spcAft>
          <a:spcPct val="0"/>
        </a:spcAft>
        <a:defRPr sz="3300">
          <a:solidFill>
            <a:schemeClr val="tx1"/>
          </a:solidFill>
          <a:latin typeface="Calibri Light" pitchFamily="34" charset="0"/>
        </a:defRPr>
      </a:lvl5pPr>
      <a:lvl6pPr marL="342900" algn="l" rtl="0" fontAlgn="base">
        <a:lnSpc>
          <a:spcPct val="90000"/>
        </a:lnSpc>
        <a:spcBef>
          <a:spcPct val="0"/>
        </a:spcBef>
        <a:spcAft>
          <a:spcPct val="0"/>
        </a:spcAft>
        <a:defRPr sz="3300">
          <a:solidFill>
            <a:schemeClr val="tx1"/>
          </a:solidFill>
          <a:latin typeface="Calibri Light" pitchFamily="34" charset="0"/>
        </a:defRPr>
      </a:lvl6pPr>
      <a:lvl7pPr marL="685800" algn="l" rtl="0" fontAlgn="base">
        <a:lnSpc>
          <a:spcPct val="90000"/>
        </a:lnSpc>
        <a:spcBef>
          <a:spcPct val="0"/>
        </a:spcBef>
        <a:spcAft>
          <a:spcPct val="0"/>
        </a:spcAft>
        <a:defRPr sz="3300">
          <a:solidFill>
            <a:schemeClr val="tx1"/>
          </a:solidFill>
          <a:latin typeface="Calibri Light" pitchFamily="34" charset="0"/>
        </a:defRPr>
      </a:lvl7pPr>
      <a:lvl8pPr marL="1028700" algn="l" rtl="0" fontAlgn="base">
        <a:lnSpc>
          <a:spcPct val="90000"/>
        </a:lnSpc>
        <a:spcBef>
          <a:spcPct val="0"/>
        </a:spcBef>
        <a:spcAft>
          <a:spcPct val="0"/>
        </a:spcAft>
        <a:defRPr sz="3300">
          <a:solidFill>
            <a:schemeClr val="tx1"/>
          </a:solidFill>
          <a:latin typeface="Calibri Light" pitchFamily="34" charset="0"/>
        </a:defRPr>
      </a:lvl8pPr>
      <a:lvl9pPr marL="1371600" algn="l" rtl="0" fontAlgn="base">
        <a:lnSpc>
          <a:spcPct val="90000"/>
        </a:lnSpc>
        <a:spcBef>
          <a:spcPct val="0"/>
        </a:spcBef>
        <a:spcAft>
          <a:spcPct val="0"/>
        </a:spcAft>
        <a:defRPr sz="3300">
          <a:solidFill>
            <a:schemeClr val="tx1"/>
          </a:solidFill>
          <a:latin typeface="Calibri Light" pitchFamily="34" charset="0"/>
        </a:defRPr>
      </a:lvl9pPr>
    </p:titleStyle>
    <p:bodyStyle>
      <a:lvl1pPr marL="171450" indent="-171450" algn="l" rtl="0" eaLnBrk="0" fontAlgn="base" hangingPunct="0">
        <a:lnSpc>
          <a:spcPct val="90000"/>
        </a:lnSpc>
        <a:spcBef>
          <a:spcPts val="750"/>
        </a:spcBef>
        <a:spcAft>
          <a:spcPct val="0"/>
        </a:spcAft>
        <a:buFont typeface="Arial" charset="0"/>
        <a:buChar char="•"/>
        <a:defRPr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charset="0"/>
        <a:buChar char="•"/>
        <a:defRPr sz="1800"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charset="0"/>
        <a:buChar char="•"/>
        <a:defRPr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charset="0"/>
        <a:buChar char="•"/>
        <a:defRPr sz="1500"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charset="0"/>
        <a:buChar char="•"/>
        <a:defRPr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ru-RU"/>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 name="Прямоугольник 5"/>
          <p:cNvSpPr/>
          <p:nvPr/>
        </p:nvSpPr>
        <p:spPr>
          <a:xfrm>
            <a:off x="4325302" y="3966985"/>
            <a:ext cx="4572000" cy="807914"/>
          </a:xfrm>
          <a:prstGeom prst="rect">
            <a:avLst/>
          </a:prstGeom>
        </p:spPr>
        <p:txBody>
          <a:bodyPr lIns="68580" tIns="34290" rIns="68580" bIns="34290">
            <a:spAutoFit/>
          </a:bodyPr>
          <a:lstStyle/>
          <a:p>
            <a:pPr marL="135000" algn="r">
              <a:spcBef>
                <a:spcPts val="0"/>
              </a:spcBef>
            </a:pPr>
            <a:r>
              <a:rPr lang="en-US" sz="1200" kern="1300" dirty="0">
                <a:latin typeface="Arial" panose="020B0604020202020204" pitchFamily="34" charset="0"/>
              </a:rPr>
              <a:t>Deputy Head </a:t>
            </a:r>
          </a:p>
          <a:p>
            <a:pPr marL="135000" algn="r">
              <a:spcBef>
                <a:spcPts val="0"/>
              </a:spcBef>
            </a:pPr>
            <a:r>
              <a:rPr lang="en-US" sz="1200" kern="1300" dirty="0">
                <a:latin typeface="Arial" panose="020B0604020202020204" pitchFamily="34" charset="0"/>
              </a:rPr>
              <a:t>of the Federal Treasury</a:t>
            </a:r>
          </a:p>
          <a:p>
            <a:pPr marL="135000" algn="r">
              <a:spcBef>
                <a:spcPts val="0"/>
              </a:spcBef>
            </a:pPr>
            <a:endParaRPr lang="en-US" sz="1200" kern="1300" dirty="0">
              <a:latin typeface="Arial" panose="020B0604020202020204" pitchFamily="34" charset="0"/>
              <a:cs typeface="Arial" panose="020B0604020202020204" pitchFamily="34" charset="0"/>
            </a:endParaRPr>
          </a:p>
          <a:p>
            <a:pPr marL="135000" algn="r">
              <a:spcBef>
                <a:spcPts val="0"/>
              </a:spcBef>
            </a:pPr>
            <a:r>
              <a:rPr lang="en-US" sz="1200" kern="1300" dirty="0">
                <a:latin typeface="Arial" panose="020B0604020202020204" pitchFamily="34" charset="0"/>
              </a:rPr>
              <a:t>Alexander Demidov</a:t>
            </a:r>
          </a:p>
        </p:txBody>
      </p:sp>
      <p:sp>
        <p:nvSpPr>
          <p:cNvPr id="4" name="TextBox 1"/>
          <p:cNvSpPr txBox="1">
            <a:spLocks noChangeArrowheads="1"/>
          </p:cNvSpPr>
          <p:nvPr/>
        </p:nvSpPr>
        <p:spPr bwMode="auto">
          <a:xfrm>
            <a:off x="2246948" y="1933094"/>
            <a:ext cx="6897052" cy="1177245"/>
          </a:xfrm>
          <a:prstGeom prst="rect">
            <a:avLst/>
          </a:prstGeom>
          <a:noFill/>
          <a:ln w="9525">
            <a:noFill/>
            <a:miter lim="800000"/>
            <a:headEnd/>
            <a:tailEnd/>
          </a:ln>
        </p:spPr>
        <p:txBody>
          <a:bodyPr wrap="square" lIns="68580" tIns="34290" rIns="68580" bIns="34290">
            <a:spAutoFit/>
          </a:bodyPr>
          <a:lstStyle/>
          <a:p>
            <a:pPr algn="ctr" fontAlgn="auto">
              <a:spcBef>
                <a:spcPts val="0"/>
              </a:spcBef>
              <a:spcAft>
                <a:spcPts val="0"/>
              </a:spcAft>
              <a:defRPr/>
            </a:pPr>
            <a:r>
              <a:rPr lang="en-US" sz="2400" dirty="0" smtClean="0">
                <a:solidFill>
                  <a:schemeClr val="accent5">
                    <a:lumMod val="75000"/>
                  </a:schemeClr>
                </a:solidFill>
                <a:effectLst>
                  <a:outerShdw blurRad="38100" dist="38100" dir="2700000" algn="tl">
                    <a:srgbClr val="C0C0C0"/>
                  </a:outerShdw>
                </a:effectLst>
                <a:latin typeface="Times New Roman" pitchFamily="18" charset="0"/>
              </a:rPr>
              <a:t>Internal (Operational) Risk Management System at the Federal Treasury</a:t>
            </a:r>
            <a:endParaRPr lang="en-US" sz="2400"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Блок-схема: типовой процесс 24"/>
          <p:cNvSpPr/>
          <p:nvPr/>
        </p:nvSpPr>
        <p:spPr>
          <a:xfrm>
            <a:off x="4223657" y="1095567"/>
            <a:ext cx="1406705" cy="1085850"/>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latin typeface="Times New Roman" panose="02020603050405020304" pitchFamily="18" charset="0"/>
              </a:rPr>
              <a:t>Violation definition</a:t>
            </a:r>
            <a:endParaRPr lang="en-US" sz="1000" b="1" dirty="0">
              <a:latin typeface="Times New Roman" panose="02020603050405020304" pitchFamily="18" charset="0"/>
            </a:endParaRPr>
          </a:p>
          <a:p>
            <a:pPr algn="ctr"/>
            <a:endParaRPr lang="en-US" sz="1000" b="1" dirty="0">
              <a:latin typeface="Times New Roman" panose="02020603050405020304" pitchFamily="18" charset="0"/>
              <a:cs typeface="Times New Roman" panose="02020603050405020304" pitchFamily="18" charset="0"/>
            </a:endParaRPr>
          </a:p>
          <a:p>
            <a:pPr algn="ctr"/>
            <a:r>
              <a:rPr lang="en-US" sz="1000" b="1" dirty="0" smtClean="0">
                <a:latin typeface="Times New Roman" panose="02020603050405020304" pitchFamily="18" charset="0"/>
              </a:rPr>
              <a:t>Value</a:t>
            </a:r>
            <a:endParaRPr lang="en-US" sz="1000" b="1" dirty="0">
              <a:latin typeface="Times New Roman" panose="02020603050405020304" pitchFamily="18" charset="0"/>
              <a:cs typeface="Times New Roman" panose="02020603050405020304" pitchFamily="18" charset="0"/>
            </a:endParaRPr>
          </a:p>
        </p:txBody>
      </p:sp>
      <p:sp>
        <p:nvSpPr>
          <p:cNvPr id="5" name="Rectangle 2"/>
          <p:cNvSpPr txBox="1">
            <a:spLocks/>
          </p:cNvSpPr>
          <p:nvPr/>
        </p:nvSpPr>
        <p:spPr bwMode="auto">
          <a:xfrm>
            <a:off x="2873828" y="237929"/>
            <a:ext cx="6270171" cy="571480"/>
          </a:xfrm>
          <a:prstGeom prst="rect">
            <a:avLst/>
          </a:prstGeom>
          <a:noFill/>
          <a:ln w="9525">
            <a:noFill/>
            <a:miter lim="800000"/>
            <a:headEnd/>
            <a:tailEnd/>
          </a:ln>
        </p:spPr>
        <p:txBody>
          <a:bodyPr/>
          <a:lstStyle/>
          <a:p>
            <a:pPr algn="ctr" eaLnBrk="0" hangingPunct="0"/>
            <a:r>
              <a:rPr lang="en-US" sz="1600" dirty="0" smtClean="0">
                <a:solidFill>
                  <a:schemeClr val="accent1">
                    <a:lumMod val="50000"/>
                  </a:schemeClr>
                </a:solidFill>
                <a:effectLst>
                  <a:outerShdw blurRad="38100" dist="38100" dir="2700000" algn="tl">
                    <a:srgbClr val="000000">
                      <a:alpha val="43137"/>
                    </a:srgbClr>
                  </a:outerShdw>
                </a:effectLst>
                <a:latin typeface="Times New Roman" pitchFamily="18" charset="0"/>
              </a:rPr>
              <a:t>APPLICATION OF TREASURY RISK CLASSIFICATION</a:t>
            </a:r>
            <a:endParaRPr lang="en-US" sz="1600" dirty="0">
              <a:solidFill>
                <a:schemeClr val="accent1">
                  <a:lumMod val="50000"/>
                </a:schemeClr>
              </a:solidFill>
              <a:effectLst>
                <a:outerShdw blurRad="38100" dist="38100" dir="2700000" algn="tl">
                  <a:srgbClr val="000000">
                    <a:alpha val="43137"/>
                  </a:srgbClr>
                </a:outerShdw>
              </a:effectLst>
              <a:latin typeface="Times New Roman" pitchFamily="18" charset="0"/>
            </a:endParaRPr>
          </a:p>
        </p:txBody>
      </p:sp>
      <p:sp>
        <p:nvSpPr>
          <p:cNvPr id="21" name="Номер слайда 5"/>
          <p:cNvSpPr txBox="1">
            <a:spLocks/>
          </p:cNvSpPr>
          <p:nvPr/>
        </p:nvSpPr>
        <p:spPr>
          <a:xfrm>
            <a:off x="8722519" y="4760121"/>
            <a:ext cx="300038" cy="273844"/>
          </a:xfrm>
          <a:prstGeom prst="rect">
            <a:avLst/>
          </a:prstGeom>
        </p:spPr>
        <p:txBody>
          <a:bodyPr vert="horz" lIns="68580" tIns="34290" rIns="68580" bIns="34290" rtlCol="0" anchor="ctr"/>
          <a:lstStyle>
            <a:defPPr>
              <a:defRPr lang="ru-RU"/>
            </a:defPPr>
            <a:lvl1pPr algn="r" rtl="0" fontAlgn="auto">
              <a:spcBef>
                <a:spcPts val="0"/>
              </a:spcBef>
              <a:spcAft>
                <a:spcPts val="0"/>
              </a:spcAft>
              <a:defRPr sz="900" kern="1200">
                <a:solidFill>
                  <a:schemeClr val="tx1">
                    <a:tint val="75000"/>
                  </a:schemeClr>
                </a:solidFill>
                <a:latin typeface="+mn-lt"/>
                <a:ea typeface="+mn-ea"/>
                <a:cs typeface="+mn-cs"/>
              </a:defRPr>
            </a:lvl1pPr>
            <a:lvl2pPr marL="342900" algn="l" rtl="0" fontAlgn="base">
              <a:spcBef>
                <a:spcPct val="0"/>
              </a:spcBef>
              <a:spcAft>
                <a:spcPct val="0"/>
              </a:spcAft>
              <a:defRPr kern="1200">
                <a:solidFill>
                  <a:schemeClr val="tx1"/>
                </a:solidFill>
                <a:latin typeface="Calibri" pitchFamily="34" charset="0"/>
                <a:ea typeface="+mn-ea"/>
                <a:cs typeface="Arial" charset="0"/>
              </a:defRPr>
            </a:lvl2pPr>
            <a:lvl3pPr marL="685800" algn="l" rtl="0" fontAlgn="base">
              <a:spcBef>
                <a:spcPct val="0"/>
              </a:spcBef>
              <a:spcAft>
                <a:spcPct val="0"/>
              </a:spcAft>
              <a:defRPr kern="1200">
                <a:solidFill>
                  <a:schemeClr val="tx1"/>
                </a:solidFill>
                <a:latin typeface="Calibri" pitchFamily="34" charset="0"/>
                <a:ea typeface="+mn-ea"/>
                <a:cs typeface="Arial" charset="0"/>
              </a:defRPr>
            </a:lvl3pPr>
            <a:lvl4pPr marL="1028700" algn="l" rtl="0" fontAlgn="base">
              <a:spcBef>
                <a:spcPct val="0"/>
              </a:spcBef>
              <a:spcAft>
                <a:spcPct val="0"/>
              </a:spcAft>
              <a:defRPr kern="1200">
                <a:solidFill>
                  <a:schemeClr val="tx1"/>
                </a:solidFill>
                <a:latin typeface="Calibri" pitchFamily="34" charset="0"/>
                <a:ea typeface="+mn-ea"/>
                <a:cs typeface="Arial" charset="0"/>
              </a:defRPr>
            </a:lvl4pPr>
            <a:lvl5pPr marL="1371600" algn="l" rtl="0" fontAlgn="base">
              <a:spcBef>
                <a:spcPct val="0"/>
              </a:spcBef>
              <a:spcAft>
                <a:spcPct val="0"/>
              </a:spcAft>
              <a:defRPr kern="1200">
                <a:solidFill>
                  <a:schemeClr val="tx1"/>
                </a:solidFill>
                <a:latin typeface="Calibri" pitchFamily="34" charset="0"/>
                <a:ea typeface="+mn-ea"/>
                <a:cs typeface="Arial" charset="0"/>
              </a:defRPr>
            </a:lvl5pPr>
            <a:lvl6pPr marL="1714500" algn="l" defTabSz="685800" rtl="0" eaLnBrk="1" latinLnBrk="0" hangingPunct="1">
              <a:defRPr kern="1200">
                <a:solidFill>
                  <a:schemeClr val="tx1"/>
                </a:solidFill>
                <a:latin typeface="Calibri" pitchFamily="34" charset="0"/>
                <a:ea typeface="+mn-ea"/>
                <a:cs typeface="Arial" charset="0"/>
              </a:defRPr>
            </a:lvl6pPr>
            <a:lvl7pPr marL="2057400" algn="l" defTabSz="685800" rtl="0" eaLnBrk="1" latinLnBrk="0" hangingPunct="1">
              <a:defRPr kern="1200">
                <a:solidFill>
                  <a:schemeClr val="tx1"/>
                </a:solidFill>
                <a:latin typeface="Calibri" pitchFamily="34" charset="0"/>
                <a:ea typeface="+mn-ea"/>
                <a:cs typeface="Arial" charset="0"/>
              </a:defRPr>
            </a:lvl7pPr>
            <a:lvl8pPr marL="2400300" algn="l" defTabSz="685800" rtl="0" eaLnBrk="1" latinLnBrk="0" hangingPunct="1">
              <a:defRPr kern="1200">
                <a:solidFill>
                  <a:schemeClr val="tx1"/>
                </a:solidFill>
                <a:latin typeface="Calibri" pitchFamily="34" charset="0"/>
                <a:ea typeface="+mn-ea"/>
                <a:cs typeface="Arial" charset="0"/>
              </a:defRPr>
            </a:lvl8pPr>
            <a:lvl9pPr marL="2743200" algn="l" defTabSz="685800" rtl="0" eaLnBrk="1" latinLnBrk="0" hangingPunct="1">
              <a:defRPr kern="1200">
                <a:solidFill>
                  <a:schemeClr val="tx1"/>
                </a:solidFill>
                <a:latin typeface="Calibri" pitchFamily="34" charset="0"/>
                <a:ea typeface="+mn-ea"/>
                <a:cs typeface="Arial" charset="0"/>
              </a:defRPr>
            </a:lvl9pPr>
          </a:lstStyle>
          <a:p>
            <a:pPr>
              <a:defRPr/>
            </a:pPr>
            <a:fld id="{B71FCD68-0AFD-4048-852E-53B764BC6EED}" type="slidenum">
              <a:rPr lang="ru-RU" smtClean="0">
                <a:solidFill>
                  <a:schemeClr val="tx1"/>
                </a:solidFill>
                <a:latin typeface="Times New Roman" panose="02020603050405020304" pitchFamily="18" charset="0"/>
                <a:cs typeface="Times New Roman" panose="02020603050405020304" pitchFamily="18" charset="0"/>
              </a:rPr>
              <a:pPr>
                <a:defRPr/>
              </a:pPr>
              <a:t>10</a:t>
            </a:fld>
            <a:endParaRPr lang="en-US" dirty="0">
              <a:solidFill>
                <a:schemeClr val="tx1"/>
              </a:solidFill>
              <a:latin typeface="Times New Roman" panose="02020603050405020304" pitchFamily="18" charset="0"/>
              <a:cs typeface="Times New Roman" panose="02020603050405020304" pitchFamily="18" charset="0"/>
            </a:endParaRPr>
          </a:p>
        </p:txBody>
      </p:sp>
      <p:cxnSp>
        <p:nvCxnSpPr>
          <p:cNvPr id="22" name="Прямая соединительная линия 21"/>
          <p:cNvCxnSpPr/>
          <p:nvPr/>
        </p:nvCxnSpPr>
        <p:spPr>
          <a:xfrm flipV="1">
            <a:off x="114300" y="2717800"/>
            <a:ext cx="8758238" cy="57150"/>
          </a:xfrm>
          <a:prstGeom prst="line">
            <a:avLst/>
          </a:prstGeom>
          <a:ln>
            <a:prstDash val="lgDash"/>
          </a:ln>
        </p:spPr>
        <p:style>
          <a:lnRef idx="3">
            <a:schemeClr val="accent1"/>
          </a:lnRef>
          <a:fillRef idx="0">
            <a:schemeClr val="accent1"/>
          </a:fillRef>
          <a:effectRef idx="2">
            <a:schemeClr val="accent1"/>
          </a:effectRef>
          <a:fontRef idx="minor">
            <a:schemeClr val="tx1"/>
          </a:fontRef>
        </p:style>
      </p:cxnSp>
      <p:sp>
        <p:nvSpPr>
          <p:cNvPr id="23" name="TextBox 22"/>
          <p:cNvSpPr txBox="1"/>
          <p:nvPr/>
        </p:nvSpPr>
        <p:spPr>
          <a:xfrm>
            <a:off x="52512" y="1140639"/>
            <a:ext cx="2137792" cy="276999"/>
          </a:xfrm>
          <a:prstGeom prst="rect">
            <a:avLst/>
          </a:prstGeom>
          <a:noFill/>
        </p:spPr>
        <p:txBody>
          <a:bodyPr wrap="square" rtlCol="0">
            <a:spAutoFit/>
          </a:bodyPr>
          <a:lstStyle/>
          <a:p>
            <a:r>
              <a:rPr lang="en-US" sz="1200" i="1" dirty="0" smtClean="0">
                <a:latin typeface="Times New Roman" panose="02020603050405020304" pitchFamily="18" charset="0"/>
              </a:rPr>
              <a:t>Object of Control</a:t>
            </a:r>
            <a:endParaRPr lang="en-US" sz="1200" i="1" dirty="0">
              <a:latin typeface="Times New Roman" panose="02020603050405020304" pitchFamily="18" charset="0"/>
              <a:cs typeface="Times New Roman" panose="02020603050405020304" pitchFamily="18" charset="0"/>
            </a:endParaRPr>
          </a:p>
        </p:txBody>
      </p:sp>
      <p:sp>
        <p:nvSpPr>
          <p:cNvPr id="24" name="TextBox 23"/>
          <p:cNvSpPr txBox="1"/>
          <p:nvPr/>
        </p:nvSpPr>
        <p:spPr>
          <a:xfrm>
            <a:off x="63500" y="2720995"/>
            <a:ext cx="2137792" cy="461665"/>
          </a:xfrm>
          <a:prstGeom prst="rect">
            <a:avLst/>
          </a:prstGeom>
          <a:noFill/>
        </p:spPr>
        <p:txBody>
          <a:bodyPr wrap="square" rtlCol="0">
            <a:spAutoFit/>
          </a:bodyPr>
          <a:lstStyle/>
          <a:p>
            <a:r>
              <a:rPr lang="en-US" sz="1200" i="1" dirty="0" smtClean="0">
                <a:latin typeface="Times New Roman" panose="02020603050405020304" pitchFamily="18" charset="0"/>
              </a:rPr>
              <a:t>Risk Management System </a:t>
            </a:r>
          </a:p>
          <a:p>
            <a:endParaRPr lang="en-US" sz="1200" i="1" dirty="0">
              <a:latin typeface="Times New Roman" panose="02020603050405020304" pitchFamily="18" charset="0"/>
              <a:cs typeface="Times New Roman" panose="02020603050405020304" pitchFamily="18" charset="0"/>
            </a:endParaRPr>
          </a:p>
        </p:txBody>
      </p:sp>
      <p:sp>
        <p:nvSpPr>
          <p:cNvPr id="27" name="TextBox 26"/>
          <p:cNvSpPr txBox="1"/>
          <p:nvPr/>
        </p:nvSpPr>
        <p:spPr>
          <a:xfrm>
            <a:off x="2149474" y="738813"/>
            <a:ext cx="1038226" cy="276999"/>
          </a:xfrm>
          <a:prstGeom prst="rect">
            <a:avLst/>
          </a:prstGeom>
          <a:noFill/>
        </p:spPr>
        <p:txBody>
          <a:bodyPr wrap="square" rtlCol="0">
            <a:spAutoFit/>
          </a:bodyPr>
          <a:lstStyle/>
          <a:p>
            <a:pPr algn="ctr"/>
            <a:r>
              <a:rPr lang="en-US" sz="1200" dirty="0" smtClean="0">
                <a:latin typeface="Times New Roman" panose="02020603050405020304" pitchFamily="18" charset="0"/>
              </a:rPr>
              <a:t>Check</a:t>
            </a:r>
            <a:endParaRPr lang="en-US" sz="1200" dirty="0">
              <a:latin typeface="Times New Roman" panose="02020603050405020304" pitchFamily="18" charset="0"/>
              <a:cs typeface="Times New Roman" panose="02020603050405020304" pitchFamily="18" charset="0"/>
            </a:endParaRPr>
          </a:p>
        </p:txBody>
      </p:sp>
      <p:sp>
        <p:nvSpPr>
          <p:cNvPr id="29" name="Прямоугольник 28"/>
          <p:cNvSpPr/>
          <p:nvPr/>
        </p:nvSpPr>
        <p:spPr>
          <a:xfrm>
            <a:off x="1873250" y="2398771"/>
            <a:ext cx="6692900" cy="665328"/>
          </a:xfrm>
          <a:prstGeom prst="rect">
            <a:avLst/>
          </a:prstGeom>
          <a:ln w="28575">
            <a:solidFill>
              <a:srgbClr val="21109C"/>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2000" dirty="0" smtClean="0">
                <a:solidFill>
                  <a:srgbClr val="0000AC"/>
                </a:solidFill>
                <a:latin typeface="Times New Roman" pitchFamily="18" charset="0"/>
              </a:rPr>
              <a:t>Classification of Treasury Risks</a:t>
            </a:r>
            <a:endParaRPr lang="en-US" sz="2000" dirty="0">
              <a:solidFill>
                <a:srgbClr val="0000AC"/>
              </a:solidFill>
              <a:latin typeface="Times New Roman" pitchFamily="18" charset="0"/>
              <a:cs typeface="Times New Roman" pitchFamily="18" charset="0"/>
            </a:endParaRPr>
          </a:p>
        </p:txBody>
      </p:sp>
      <p:sp>
        <p:nvSpPr>
          <p:cNvPr id="4" name="Блок-схема: типовой процесс 3"/>
          <p:cNvSpPr/>
          <p:nvPr/>
        </p:nvSpPr>
        <p:spPr>
          <a:xfrm>
            <a:off x="1987550" y="1078111"/>
            <a:ext cx="1339850" cy="1085850"/>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latin typeface="Times New Roman" panose="02020603050405020304" pitchFamily="18" charset="0"/>
              </a:rPr>
              <a:t>Fact finding</a:t>
            </a:r>
            <a:endParaRPr lang="en-US" sz="1000" b="1" dirty="0">
              <a:latin typeface="Times New Roman" panose="02020603050405020304" pitchFamily="18" charset="0"/>
              <a:cs typeface="Times New Roman" panose="02020603050405020304" pitchFamily="18" charset="0"/>
            </a:endParaRPr>
          </a:p>
        </p:txBody>
      </p:sp>
      <p:sp>
        <p:nvSpPr>
          <p:cNvPr id="30" name="TextBox 29"/>
          <p:cNvSpPr txBox="1"/>
          <p:nvPr/>
        </p:nvSpPr>
        <p:spPr>
          <a:xfrm>
            <a:off x="4432299" y="684293"/>
            <a:ext cx="1038226" cy="461665"/>
          </a:xfrm>
          <a:prstGeom prst="rect">
            <a:avLst/>
          </a:prstGeom>
          <a:noFill/>
        </p:spPr>
        <p:txBody>
          <a:bodyPr wrap="square" rtlCol="0">
            <a:spAutoFit/>
          </a:bodyPr>
          <a:lstStyle/>
          <a:p>
            <a:pPr algn="ctr"/>
            <a:r>
              <a:rPr lang="en-US" sz="1200" dirty="0" smtClean="0">
                <a:latin typeface="Times New Roman" panose="02020603050405020304" pitchFamily="18" charset="0"/>
              </a:rPr>
              <a:t>Act, Report Drafting</a:t>
            </a:r>
            <a:endParaRPr lang="en-US" sz="1200" dirty="0">
              <a:latin typeface="Times New Roman" panose="02020603050405020304" pitchFamily="18" charset="0"/>
              <a:cs typeface="Times New Roman" panose="02020603050405020304" pitchFamily="18" charset="0"/>
            </a:endParaRPr>
          </a:p>
        </p:txBody>
      </p:sp>
      <p:sp>
        <p:nvSpPr>
          <p:cNvPr id="31" name="TextBox 30"/>
          <p:cNvSpPr txBox="1"/>
          <p:nvPr/>
        </p:nvSpPr>
        <p:spPr>
          <a:xfrm>
            <a:off x="6526924" y="644309"/>
            <a:ext cx="1267548" cy="646331"/>
          </a:xfrm>
          <a:prstGeom prst="rect">
            <a:avLst/>
          </a:prstGeom>
          <a:noFill/>
        </p:spPr>
        <p:txBody>
          <a:bodyPr wrap="square" rtlCol="0">
            <a:spAutoFit/>
          </a:bodyPr>
          <a:lstStyle/>
          <a:p>
            <a:pPr algn="ctr"/>
            <a:r>
              <a:rPr lang="en-US" sz="1200" dirty="0" smtClean="0">
                <a:latin typeface="Times New Roman" panose="02020603050405020304" pitchFamily="18" charset="0"/>
              </a:rPr>
              <a:t>Result Implementation of</a:t>
            </a:r>
            <a:endParaRPr lang="en-US" sz="1200" dirty="0">
              <a:latin typeface="Times New Roman" panose="02020603050405020304" pitchFamily="18" charset="0"/>
              <a:cs typeface="Times New Roman" panose="02020603050405020304" pitchFamily="18" charset="0"/>
            </a:endParaRPr>
          </a:p>
        </p:txBody>
      </p:sp>
      <p:sp>
        <p:nvSpPr>
          <p:cNvPr id="32" name="Блок-схема: типовой процесс 31"/>
          <p:cNvSpPr/>
          <p:nvPr/>
        </p:nvSpPr>
        <p:spPr>
          <a:xfrm>
            <a:off x="6477000" y="1052027"/>
            <a:ext cx="1339850" cy="1085850"/>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latin typeface="Times New Roman" panose="02020603050405020304" pitchFamily="18" charset="0"/>
              </a:rPr>
              <a:t>Evaluation </a:t>
            </a:r>
          </a:p>
          <a:p>
            <a:pPr algn="ctr"/>
            <a:r>
              <a:rPr lang="en-US" sz="1000" b="1" dirty="0" smtClean="0">
                <a:latin typeface="Times New Roman" panose="02020603050405020304" pitchFamily="18" charset="0"/>
              </a:rPr>
              <a:t>and specific measure taking</a:t>
            </a:r>
            <a:endParaRPr lang="en-US" sz="1000" b="1" dirty="0">
              <a:latin typeface="Times New Roman" panose="02020603050405020304" pitchFamily="18" charset="0"/>
              <a:cs typeface="Times New Roman" panose="02020603050405020304" pitchFamily="18" charset="0"/>
            </a:endParaRPr>
          </a:p>
        </p:txBody>
      </p:sp>
      <p:cxnSp>
        <p:nvCxnSpPr>
          <p:cNvPr id="9" name="Прямая со стрелкой 8"/>
          <p:cNvCxnSpPr/>
          <p:nvPr/>
        </p:nvCxnSpPr>
        <p:spPr>
          <a:xfrm>
            <a:off x="3384550" y="1619040"/>
            <a:ext cx="711200" cy="1996"/>
          </a:xfrm>
          <a:prstGeom prst="straightConnector1">
            <a:avLst/>
          </a:prstGeom>
          <a:ln w="2222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p:cNvCxnSpPr/>
          <p:nvPr/>
        </p:nvCxnSpPr>
        <p:spPr>
          <a:xfrm>
            <a:off x="5708650" y="1523790"/>
            <a:ext cx="711200" cy="1996"/>
          </a:xfrm>
          <a:prstGeom prst="straightConnector1">
            <a:avLst/>
          </a:prstGeom>
          <a:ln w="2222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9" name="Дуга 38"/>
          <p:cNvSpPr/>
          <p:nvPr/>
        </p:nvSpPr>
        <p:spPr>
          <a:xfrm rot="14986505">
            <a:off x="3893172" y="1086831"/>
            <a:ext cx="1330128" cy="2160529"/>
          </a:xfrm>
          <a:prstGeom prst="arc">
            <a:avLst>
              <a:gd name="adj1" fmla="val 16648256"/>
              <a:gd name="adj2" fmla="val 211207"/>
            </a:avLst>
          </a:prstGeom>
          <a:ln w="19050">
            <a:solidFill>
              <a:srgbClr val="0000AC"/>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40" name="Дуга 39"/>
          <p:cNvSpPr/>
          <p:nvPr/>
        </p:nvSpPr>
        <p:spPr>
          <a:xfrm rot="21382803">
            <a:off x="4047195" y="1290566"/>
            <a:ext cx="916566" cy="2122211"/>
          </a:xfrm>
          <a:prstGeom prst="arc">
            <a:avLst>
              <a:gd name="adj1" fmla="val 19031450"/>
              <a:gd name="adj2" fmla="val 748573"/>
            </a:avLst>
          </a:prstGeom>
          <a:ln w="19050">
            <a:solidFill>
              <a:srgbClr val="0000AC"/>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41" name="TextBox 40"/>
          <p:cNvSpPr txBox="1"/>
          <p:nvPr/>
        </p:nvSpPr>
        <p:spPr>
          <a:xfrm>
            <a:off x="162942" y="3298990"/>
            <a:ext cx="3022600" cy="276999"/>
          </a:xfrm>
          <a:prstGeom prst="rect">
            <a:avLst/>
          </a:prstGeom>
          <a:noFill/>
        </p:spPr>
        <p:txBody>
          <a:bodyPr wrap="square" rtlCol="0">
            <a:spAutoFit/>
          </a:bodyPr>
          <a:lstStyle/>
          <a:p>
            <a:r>
              <a:rPr lang="en-US" sz="1200" dirty="0" smtClean="0">
                <a:latin typeface="Times New Roman" panose="02020603050405020304" pitchFamily="18" charset="0"/>
              </a:rPr>
              <a:t>Probability x Value = Level of Risk</a:t>
            </a:r>
            <a:endParaRPr lang="en-US" sz="1200" dirty="0">
              <a:latin typeface="Times New Roman" panose="02020603050405020304" pitchFamily="18" charset="0"/>
              <a:cs typeface="Times New Roman" panose="02020603050405020304" pitchFamily="18" charset="0"/>
            </a:endParaRPr>
          </a:p>
        </p:txBody>
      </p:sp>
      <p:sp>
        <p:nvSpPr>
          <p:cNvPr id="42" name="Дуга 41"/>
          <p:cNvSpPr/>
          <p:nvPr/>
        </p:nvSpPr>
        <p:spPr>
          <a:xfrm rot="12470044">
            <a:off x="1955672" y="2229089"/>
            <a:ext cx="916566" cy="2122211"/>
          </a:xfrm>
          <a:prstGeom prst="arc">
            <a:avLst>
              <a:gd name="adj1" fmla="val 19373125"/>
              <a:gd name="adj2" fmla="val 93015"/>
            </a:avLst>
          </a:prstGeom>
          <a:ln w="19050">
            <a:solidFill>
              <a:srgbClr val="0000AC"/>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43" name="Блок-схема: типовой процесс 42"/>
          <p:cNvSpPr/>
          <p:nvPr/>
        </p:nvSpPr>
        <p:spPr>
          <a:xfrm>
            <a:off x="2044700" y="3731519"/>
            <a:ext cx="1339850" cy="1085850"/>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latin typeface="Times New Roman" panose="02020603050405020304" pitchFamily="18" charset="0"/>
              </a:rPr>
              <a:t>List of possible systemic response options</a:t>
            </a:r>
            <a:endParaRPr lang="en-US" sz="1000" b="1" dirty="0">
              <a:latin typeface="Times New Roman" panose="02020603050405020304" pitchFamily="18" charset="0"/>
              <a:cs typeface="Times New Roman" panose="02020603050405020304" pitchFamily="18" charset="0"/>
            </a:endParaRPr>
          </a:p>
        </p:txBody>
      </p:sp>
      <p:cxnSp>
        <p:nvCxnSpPr>
          <p:cNvPr id="44" name="Прямая соединительная линия 43"/>
          <p:cNvCxnSpPr/>
          <p:nvPr/>
        </p:nvCxnSpPr>
        <p:spPr>
          <a:xfrm>
            <a:off x="4165600" y="3298990"/>
            <a:ext cx="0" cy="1734975"/>
          </a:xfrm>
          <a:prstGeom prst="line">
            <a:avLst/>
          </a:prstGeom>
          <a:ln w="22225">
            <a:solidFill>
              <a:srgbClr val="21109C"/>
            </a:solidFill>
          </a:ln>
        </p:spPr>
        <p:style>
          <a:lnRef idx="1">
            <a:schemeClr val="accent1"/>
          </a:lnRef>
          <a:fillRef idx="0">
            <a:schemeClr val="accent1"/>
          </a:fillRef>
          <a:effectRef idx="0">
            <a:schemeClr val="accent1"/>
          </a:effectRef>
          <a:fontRef idx="minor">
            <a:schemeClr val="tx1"/>
          </a:fontRef>
        </p:style>
      </p:cxnSp>
      <p:cxnSp>
        <p:nvCxnSpPr>
          <p:cNvPr id="45" name="Прямая соединительная линия 44"/>
          <p:cNvCxnSpPr/>
          <p:nvPr/>
        </p:nvCxnSpPr>
        <p:spPr>
          <a:xfrm>
            <a:off x="3384550" y="4274444"/>
            <a:ext cx="781050" cy="0"/>
          </a:xfrm>
          <a:prstGeom prst="line">
            <a:avLst/>
          </a:prstGeom>
          <a:ln w="22225">
            <a:solidFill>
              <a:srgbClr val="21109C"/>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4290512" y="3178354"/>
            <a:ext cx="4669338" cy="1569660"/>
          </a:xfrm>
          <a:prstGeom prst="rect">
            <a:avLst/>
          </a:prstGeom>
          <a:noFill/>
        </p:spPr>
        <p:txBody>
          <a:bodyPr wrap="square" rtlCol="0">
            <a:spAutoFit/>
          </a:bodyPr>
          <a:lstStyle/>
          <a:p>
            <a:pPr marL="171450" indent="-171450">
              <a:buFont typeface="Wingdings" panose="05000000000000000000" pitchFamily="2" charset="2"/>
              <a:buChar char="Ø"/>
            </a:pPr>
            <a:r>
              <a:rPr lang="en-US" sz="1200" dirty="0" smtClean="0">
                <a:latin typeface="Times New Roman" panose="02020603050405020304" pitchFamily="18" charset="0"/>
              </a:rPr>
              <a:t>Staff training;</a:t>
            </a:r>
          </a:p>
          <a:p>
            <a:pPr marL="171450" indent="-171450">
              <a:buFont typeface="Wingdings" panose="05000000000000000000" pitchFamily="2" charset="2"/>
              <a:buChar char="Ø"/>
            </a:pPr>
            <a:r>
              <a:rPr lang="en-US" sz="1200" dirty="0" smtClean="0">
                <a:latin typeface="Times New Roman" panose="02020603050405020304" pitchFamily="18" charset="0"/>
              </a:rPr>
              <a:t>Material and </a:t>
            </a:r>
            <a:r>
              <a:rPr lang="en-US" sz="1200" dirty="0">
                <a:latin typeface="Times New Roman" panose="02020603050405020304" pitchFamily="18" charset="0"/>
              </a:rPr>
              <a:t>moral incentives;</a:t>
            </a:r>
            <a:endParaRPr lang="en-US" sz="1200" dirty="0">
              <a:latin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Ø"/>
            </a:pPr>
            <a:r>
              <a:rPr lang="en-US" sz="1200" dirty="0" smtClean="0">
                <a:latin typeface="Times New Roman" panose="02020603050405020304" pitchFamily="18" charset="0"/>
              </a:rPr>
              <a:t>Changes in regulatory acts and technical regulations;</a:t>
            </a:r>
          </a:p>
          <a:p>
            <a:pPr marL="171450" indent="-171450">
              <a:buFont typeface="Wingdings" panose="05000000000000000000" pitchFamily="2" charset="2"/>
              <a:buChar char="Ø"/>
            </a:pPr>
            <a:r>
              <a:rPr lang="en-US" sz="1200" dirty="0" smtClean="0">
                <a:latin typeface="Times New Roman" panose="02020603050405020304" pitchFamily="18" charset="0"/>
              </a:rPr>
              <a:t>Automation of procedures/upgrade of existing applied software</a:t>
            </a:r>
          </a:p>
          <a:p>
            <a:pPr marL="171450" indent="-171450">
              <a:buFont typeface="Wingdings" panose="05000000000000000000" pitchFamily="2" charset="2"/>
              <a:buChar char="Ø"/>
            </a:pPr>
            <a:r>
              <a:rPr lang="en-US" sz="1200" dirty="0" smtClean="0">
                <a:latin typeface="Times New Roman" panose="02020603050405020304" pitchFamily="18" charset="0"/>
              </a:rPr>
              <a:t>Changes in internal procedures;</a:t>
            </a:r>
          </a:p>
          <a:p>
            <a:pPr marL="171450" indent="-171450">
              <a:buFont typeface="Wingdings" panose="05000000000000000000" pitchFamily="2" charset="2"/>
              <a:buChar char="Ø"/>
            </a:pPr>
            <a:r>
              <a:rPr lang="en-US" sz="1200" dirty="0" smtClean="0">
                <a:latin typeface="Times New Roman" panose="02020603050405020304" pitchFamily="18" charset="0"/>
              </a:rPr>
              <a:t>Inclusion of operations in the system of ex-post operational internal control;</a:t>
            </a:r>
          </a:p>
          <a:p>
            <a:pPr marL="171450" indent="-171450">
              <a:buFont typeface="Wingdings" panose="05000000000000000000" pitchFamily="2" charset="2"/>
              <a:buChar char="Ø"/>
            </a:pPr>
            <a:r>
              <a:rPr lang="en-US" sz="1200" dirty="0" smtClean="0">
                <a:latin typeface="Times New Roman" panose="02020603050405020304" pitchFamily="18" charset="0"/>
              </a:rPr>
              <a:t>Inclusion of risks in the classification of risks/ risk value changes</a:t>
            </a:r>
            <a:endParaRPr lang="en-US" sz="1200" dirty="0">
              <a:latin typeface="Times New Roman" panose="02020603050405020304" pitchFamily="18" charset="0"/>
              <a:cs typeface="Times New Roman" panose="02020603050405020304" pitchFamily="18" charset="0"/>
            </a:endParaRPr>
          </a:p>
        </p:txBody>
      </p:sp>
      <p:cxnSp>
        <p:nvCxnSpPr>
          <p:cNvPr id="50" name="Прямая со стрелкой 49"/>
          <p:cNvCxnSpPr/>
          <p:nvPr/>
        </p:nvCxnSpPr>
        <p:spPr>
          <a:xfrm>
            <a:off x="2714625" y="3551424"/>
            <a:ext cx="0" cy="167395"/>
          </a:xfrm>
          <a:prstGeom prst="straightConnector1">
            <a:avLst/>
          </a:prstGeom>
          <a:ln w="19050">
            <a:solidFill>
              <a:srgbClr val="21109C"/>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32418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Прямая соединительная линия 3"/>
          <p:cNvCxnSpPr/>
          <p:nvPr/>
        </p:nvCxnSpPr>
        <p:spPr>
          <a:xfrm>
            <a:off x="6842445" y="872062"/>
            <a:ext cx="31102" cy="3638025"/>
          </a:xfrm>
          <a:prstGeom prst="line">
            <a:avLst/>
          </a:prstGeom>
          <a:ln w="19050">
            <a:solidFill>
              <a:schemeClr val="accent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5" name="Rectangle 2"/>
          <p:cNvSpPr txBox="1">
            <a:spLocks/>
          </p:cNvSpPr>
          <p:nvPr/>
        </p:nvSpPr>
        <p:spPr bwMode="auto">
          <a:xfrm>
            <a:off x="2873827" y="133154"/>
            <a:ext cx="6270171" cy="571480"/>
          </a:xfrm>
          <a:prstGeom prst="rect">
            <a:avLst/>
          </a:prstGeom>
          <a:noFill/>
          <a:ln w="9525">
            <a:noFill/>
            <a:miter lim="800000"/>
            <a:headEnd/>
            <a:tailEnd/>
          </a:ln>
        </p:spPr>
        <p:txBody>
          <a:bodyPr/>
          <a:lstStyle/>
          <a:p>
            <a:pPr algn="r" eaLnBrk="0" hangingPunct="0"/>
            <a:r>
              <a:rPr lang="en-US" sz="1600" dirty="0" smtClean="0">
                <a:solidFill>
                  <a:schemeClr val="accent1">
                    <a:lumMod val="50000"/>
                  </a:schemeClr>
                </a:solidFill>
                <a:effectLst>
                  <a:outerShdw blurRad="38100" dist="38100" dir="2700000" algn="tl">
                    <a:srgbClr val="000000">
                      <a:alpha val="43137"/>
                    </a:srgbClr>
                  </a:outerShdw>
                </a:effectLst>
                <a:latin typeface="Times New Roman" pitchFamily="18" charset="0"/>
              </a:rPr>
              <a:t>PLANS TO DEVELOP THE TREASURY RISK MANAGEMENT SYSTEM</a:t>
            </a:r>
            <a:r>
              <a:rPr lang="en-US" dirty="0" smtClean="0"/>
              <a:t> </a:t>
            </a:r>
            <a:r>
              <a:rPr dirty="0"/>
              <a:t/>
            </a:r>
            <a:br>
              <a:rPr dirty="0"/>
            </a:br>
            <a:r>
              <a:rPr lang="en-US" sz="1600" dirty="0" smtClean="0">
                <a:solidFill>
                  <a:schemeClr val="accent1">
                    <a:lumMod val="50000"/>
                  </a:schemeClr>
                </a:solidFill>
                <a:effectLst>
                  <a:outerShdw blurRad="38100" dist="38100" dir="2700000" algn="tl">
                    <a:srgbClr val="000000">
                      <a:alpha val="43137"/>
                    </a:srgbClr>
                  </a:outerShdw>
                </a:effectLst>
                <a:latin typeface="Times New Roman" pitchFamily="18" charset="0"/>
              </a:rPr>
              <a:t>(2017-2018</a:t>
            </a:r>
            <a:r>
              <a:rPr lang="en-US" dirty="0" smtClean="0"/>
              <a:t> </a:t>
            </a:r>
            <a:r>
              <a:rPr lang="en-US" sz="1600" dirty="0" smtClean="0">
                <a:solidFill>
                  <a:schemeClr val="accent1">
                    <a:lumMod val="50000"/>
                  </a:schemeClr>
                </a:solidFill>
                <a:effectLst>
                  <a:outerShdw blurRad="38100" dist="38100" dir="2700000" algn="tl">
                    <a:srgbClr val="000000">
                      <a:alpha val="43137"/>
                    </a:srgbClr>
                  </a:outerShdw>
                </a:effectLst>
                <a:latin typeface="Times New Roman" pitchFamily="18" charset="0"/>
              </a:rPr>
              <a:t>)</a:t>
            </a:r>
            <a:endParaRPr lang="en-US" sz="1600" dirty="0">
              <a:solidFill>
                <a:schemeClr val="accent1">
                  <a:lumMod val="50000"/>
                </a:schemeClr>
              </a:solidFill>
              <a:effectLst>
                <a:outerShdw blurRad="38100" dist="38100" dir="2700000" algn="tl">
                  <a:srgbClr val="000000">
                    <a:alpha val="43137"/>
                  </a:srgbClr>
                </a:outerShdw>
              </a:effectLst>
              <a:latin typeface="Times New Roman" pitchFamily="18" charset="0"/>
            </a:endParaRPr>
          </a:p>
        </p:txBody>
      </p:sp>
      <p:sp>
        <p:nvSpPr>
          <p:cNvPr id="21" name="Номер слайда 5"/>
          <p:cNvSpPr txBox="1">
            <a:spLocks/>
          </p:cNvSpPr>
          <p:nvPr/>
        </p:nvSpPr>
        <p:spPr>
          <a:xfrm>
            <a:off x="8722519" y="4760121"/>
            <a:ext cx="300038" cy="273844"/>
          </a:xfrm>
          <a:prstGeom prst="rect">
            <a:avLst/>
          </a:prstGeom>
        </p:spPr>
        <p:txBody>
          <a:bodyPr vert="horz" lIns="68580" tIns="34290" rIns="68580" bIns="34290" rtlCol="0" anchor="ctr"/>
          <a:lstStyle>
            <a:defPPr>
              <a:defRPr lang="ru-RU"/>
            </a:defPPr>
            <a:lvl1pPr algn="r" rtl="0" fontAlgn="auto">
              <a:spcBef>
                <a:spcPts val="0"/>
              </a:spcBef>
              <a:spcAft>
                <a:spcPts val="0"/>
              </a:spcAft>
              <a:defRPr sz="900" kern="1200">
                <a:solidFill>
                  <a:schemeClr val="tx1">
                    <a:tint val="75000"/>
                  </a:schemeClr>
                </a:solidFill>
                <a:latin typeface="+mn-lt"/>
                <a:ea typeface="+mn-ea"/>
                <a:cs typeface="+mn-cs"/>
              </a:defRPr>
            </a:lvl1pPr>
            <a:lvl2pPr marL="342900" algn="l" rtl="0" fontAlgn="base">
              <a:spcBef>
                <a:spcPct val="0"/>
              </a:spcBef>
              <a:spcAft>
                <a:spcPct val="0"/>
              </a:spcAft>
              <a:defRPr kern="1200">
                <a:solidFill>
                  <a:schemeClr val="tx1"/>
                </a:solidFill>
                <a:latin typeface="Calibri" pitchFamily="34" charset="0"/>
                <a:ea typeface="+mn-ea"/>
                <a:cs typeface="Arial" charset="0"/>
              </a:defRPr>
            </a:lvl2pPr>
            <a:lvl3pPr marL="685800" algn="l" rtl="0" fontAlgn="base">
              <a:spcBef>
                <a:spcPct val="0"/>
              </a:spcBef>
              <a:spcAft>
                <a:spcPct val="0"/>
              </a:spcAft>
              <a:defRPr kern="1200">
                <a:solidFill>
                  <a:schemeClr val="tx1"/>
                </a:solidFill>
                <a:latin typeface="Calibri" pitchFamily="34" charset="0"/>
                <a:ea typeface="+mn-ea"/>
                <a:cs typeface="Arial" charset="0"/>
              </a:defRPr>
            </a:lvl3pPr>
            <a:lvl4pPr marL="1028700" algn="l" rtl="0" fontAlgn="base">
              <a:spcBef>
                <a:spcPct val="0"/>
              </a:spcBef>
              <a:spcAft>
                <a:spcPct val="0"/>
              </a:spcAft>
              <a:defRPr kern="1200">
                <a:solidFill>
                  <a:schemeClr val="tx1"/>
                </a:solidFill>
                <a:latin typeface="Calibri" pitchFamily="34" charset="0"/>
                <a:ea typeface="+mn-ea"/>
                <a:cs typeface="Arial" charset="0"/>
              </a:defRPr>
            </a:lvl4pPr>
            <a:lvl5pPr marL="1371600" algn="l" rtl="0" fontAlgn="base">
              <a:spcBef>
                <a:spcPct val="0"/>
              </a:spcBef>
              <a:spcAft>
                <a:spcPct val="0"/>
              </a:spcAft>
              <a:defRPr kern="1200">
                <a:solidFill>
                  <a:schemeClr val="tx1"/>
                </a:solidFill>
                <a:latin typeface="Calibri" pitchFamily="34" charset="0"/>
                <a:ea typeface="+mn-ea"/>
                <a:cs typeface="Arial" charset="0"/>
              </a:defRPr>
            </a:lvl5pPr>
            <a:lvl6pPr marL="1714500" algn="l" defTabSz="685800" rtl="0" eaLnBrk="1" latinLnBrk="0" hangingPunct="1">
              <a:defRPr kern="1200">
                <a:solidFill>
                  <a:schemeClr val="tx1"/>
                </a:solidFill>
                <a:latin typeface="Calibri" pitchFamily="34" charset="0"/>
                <a:ea typeface="+mn-ea"/>
                <a:cs typeface="Arial" charset="0"/>
              </a:defRPr>
            </a:lvl6pPr>
            <a:lvl7pPr marL="2057400" algn="l" defTabSz="685800" rtl="0" eaLnBrk="1" latinLnBrk="0" hangingPunct="1">
              <a:defRPr kern="1200">
                <a:solidFill>
                  <a:schemeClr val="tx1"/>
                </a:solidFill>
                <a:latin typeface="Calibri" pitchFamily="34" charset="0"/>
                <a:ea typeface="+mn-ea"/>
                <a:cs typeface="Arial" charset="0"/>
              </a:defRPr>
            </a:lvl7pPr>
            <a:lvl8pPr marL="2400300" algn="l" defTabSz="685800" rtl="0" eaLnBrk="1" latinLnBrk="0" hangingPunct="1">
              <a:defRPr kern="1200">
                <a:solidFill>
                  <a:schemeClr val="tx1"/>
                </a:solidFill>
                <a:latin typeface="Calibri" pitchFamily="34" charset="0"/>
                <a:ea typeface="+mn-ea"/>
                <a:cs typeface="Arial" charset="0"/>
              </a:defRPr>
            </a:lvl8pPr>
            <a:lvl9pPr marL="2743200" algn="l" defTabSz="685800" rtl="0" eaLnBrk="1" latinLnBrk="0" hangingPunct="1">
              <a:defRPr kern="1200">
                <a:solidFill>
                  <a:schemeClr val="tx1"/>
                </a:solidFill>
                <a:latin typeface="Calibri" pitchFamily="34" charset="0"/>
                <a:ea typeface="+mn-ea"/>
                <a:cs typeface="Arial" charset="0"/>
              </a:defRPr>
            </a:lvl9pPr>
          </a:lstStyle>
          <a:p>
            <a:pPr>
              <a:defRPr/>
            </a:pPr>
            <a:fld id="{B71FCD68-0AFD-4048-852E-53B764BC6EED}" type="slidenum">
              <a:rPr lang="ru-RU" smtClean="0">
                <a:solidFill>
                  <a:schemeClr val="tx1"/>
                </a:solidFill>
                <a:latin typeface="Times New Roman" panose="02020603050405020304" pitchFamily="18" charset="0"/>
                <a:cs typeface="Times New Roman" panose="02020603050405020304" pitchFamily="18" charset="0"/>
              </a:rPr>
              <a:pPr>
                <a:defRPr/>
              </a:pPr>
              <a:t>11</a:t>
            </a:fld>
            <a:endParaRPr lang="en-US" dirty="0">
              <a:solidFill>
                <a:schemeClr val="tx1"/>
              </a:solidFill>
              <a:latin typeface="Times New Roman" panose="02020603050405020304" pitchFamily="18" charset="0"/>
              <a:cs typeface="Times New Roman" panose="02020603050405020304" pitchFamily="18" charset="0"/>
            </a:endParaRPr>
          </a:p>
        </p:txBody>
      </p:sp>
      <p:sp>
        <p:nvSpPr>
          <p:cNvPr id="7" name="Штриховая стрелка вправо 6"/>
          <p:cNvSpPr/>
          <p:nvPr/>
        </p:nvSpPr>
        <p:spPr>
          <a:xfrm>
            <a:off x="352425" y="4419600"/>
            <a:ext cx="8670132" cy="180975"/>
          </a:xfrm>
          <a:prstGeom prst="strip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1" name="TextBox 40"/>
          <p:cNvSpPr txBox="1"/>
          <p:nvPr/>
        </p:nvSpPr>
        <p:spPr>
          <a:xfrm>
            <a:off x="5409067" y="4600575"/>
            <a:ext cx="1387079" cy="307777"/>
          </a:xfrm>
          <a:prstGeom prst="rect">
            <a:avLst/>
          </a:prstGeom>
          <a:noFill/>
        </p:spPr>
        <p:txBody>
          <a:bodyPr wrap="square" rtlCol="0">
            <a:spAutoFit/>
          </a:bodyPr>
          <a:lstStyle/>
          <a:p>
            <a:pPr algn="ctr"/>
            <a:r>
              <a:rPr lang="en-US" sz="1400" b="1" dirty="0" smtClean="0">
                <a:solidFill>
                  <a:schemeClr val="accent1">
                    <a:lumMod val="50000"/>
                  </a:schemeClr>
                </a:solidFill>
                <a:latin typeface="Times New Roman" panose="02020603050405020304" pitchFamily="18" charset="0"/>
              </a:rPr>
              <a:t>2017</a:t>
            </a:r>
            <a:endParaRPr lang="en-US" sz="14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6694129" y="4589265"/>
            <a:ext cx="1387079" cy="307777"/>
          </a:xfrm>
          <a:prstGeom prst="rect">
            <a:avLst/>
          </a:prstGeom>
          <a:noFill/>
        </p:spPr>
        <p:txBody>
          <a:bodyPr wrap="square" rtlCol="0">
            <a:spAutoFit/>
          </a:bodyPr>
          <a:lstStyle/>
          <a:p>
            <a:pPr algn="ctr"/>
            <a:r>
              <a:rPr lang="en-US" sz="1400" b="1" dirty="0" smtClean="0">
                <a:solidFill>
                  <a:schemeClr val="accent1">
                    <a:lumMod val="50000"/>
                  </a:schemeClr>
                </a:solidFill>
                <a:latin typeface="Times New Roman" panose="02020603050405020304" pitchFamily="18" charset="0"/>
              </a:rPr>
              <a:t>2018</a:t>
            </a:r>
            <a:endParaRPr lang="en-US" sz="1400" dirty="0">
              <a:solidFill>
                <a:schemeClr val="accent1">
                  <a:lumMod val="50000"/>
                </a:schemeClr>
              </a:solidFill>
              <a:latin typeface="Times New Roman" panose="02020603050405020304" pitchFamily="18" charset="0"/>
              <a:cs typeface="Times New Roman" panose="02020603050405020304" pitchFamily="18" charset="0"/>
            </a:endParaRPr>
          </a:p>
        </p:txBody>
      </p:sp>
      <p:graphicFrame>
        <p:nvGraphicFramePr>
          <p:cNvPr id="13" name="Таблица 12"/>
          <p:cNvGraphicFramePr>
            <a:graphicFrameLocks noGrp="1"/>
          </p:cNvGraphicFramePr>
          <p:nvPr>
            <p:extLst>
              <p:ext uri="{D42A27DB-BD31-4B8C-83A1-F6EECF244321}">
                <p14:modId xmlns:p14="http://schemas.microsoft.com/office/powerpoint/2010/main" val="2637500049"/>
              </p:ext>
            </p:extLst>
          </p:nvPr>
        </p:nvGraphicFramePr>
        <p:xfrm>
          <a:off x="2743182" y="1669492"/>
          <a:ext cx="3197288" cy="2103120"/>
        </p:xfrm>
        <a:graphic>
          <a:graphicData uri="http://schemas.openxmlformats.org/drawingml/2006/table">
            <a:tbl>
              <a:tblPr firstRow="1" bandRow="1">
                <a:tableStyleId>{5C22544A-7EE6-4342-B048-85BDC9FD1C3A}</a:tableStyleId>
              </a:tblPr>
              <a:tblGrid>
                <a:gridCol w="351660"/>
                <a:gridCol w="208280"/>
                <a:gridCol w="242599"/>
                <a:gridCol w="221312"/>
                <a:gridCol w="1047545"/>
                <a:gridCol w="373224"/>
                <a:gridCol w="367005"/>
                <a:gridCol w="385663"/>
              </a:tblGrid>
              <a:tr h="385200">
                <a:tc rowSpan="2">
                  <a:txBody>
                    <a:bodyPr/>
                    <a:lstStyle/>
                    <a:p>
                      <a:pPr algn="ctr"/>
                      <a:r>
                        <a:rPr lang="en-US" sz="800" dirty="0" smtClean="0">
                          <a:solidFill>
                            <a:srgbClr val="0000AC"/>
                          </a:solidFill>
                          <a:latin typeface="Times New Roman" panose="02020603050405020304" pitchFamily="18" charset="0"/>
                        </a:rPr>
                        <a:t>No.</a:t>
                      </a:r>
                    </a:p>
                  </a:txBody>
                  <a:tcPr>
                    <a:solidFill>
                      <a:srgbClr val="CCECFF"/>
                    </a:solidFill>
                  </a:tcPr>
                </a:tc>
                <a:tc rowSpan="2" gridSpan="3">
                  <a:txBody>
                    <a:bodyPr/>
                    <a:lstStyle/>
                    <a:p>
                      <a:pPr algn="ctr"/>
                      <a:r>
                        <a:rPr lang="en-US" sz="1000" dirty="0" smtClean="0">
                          <a:solidFill>
                            <a:srgbClr val="0000AC"/>
                          </a:solidFill>
                          <a:latin typeface="Times New Roman" panose="02020603050405020304" pitchFamily="18" charset="0"/>
                        </a:rPr>
                        <a:t>Code of Risk</a:t>
                      </a:r>
                      <a:endParaRPr lang="en-US" sz="10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rowSpan="2" hMerge="1">
                  <a:txBody>
                    <a:bodyPr/>
                    <a:lstStyle/>
                    <a:p>
                      <a:endParaRPr lang="ru-RU" dirty="0"/>
                    </a:p>
                  </a:txBody>
                  <a:tcPr/>
                </a:tc>
                <a:tc rowSpan="2" hMerge="1">
                  <a:txBody>
                    <a:bodyPr/>
                    <a:lstStyle/>
                    <a:p>
                      <a:endParaRPr lang="ru-RU" dirty="0"/>
                    </a:p>
                  </a:txBody>
                  <a:tcPr/>
                </a:tc>
                <a:tc rowSpan="2">
                  <a:txBody>
                    <a:bodyPr/>
                    <a:lstStyle/>
                    <a:p>
                      <a:pPr algn="ctr"/>
                      <a:r>
                        <a:rPr lang="en-US" dirty="0" smtClean="0"/>
                        <a:t>Name of </a:t>
                      </a:r>
                      <a:r>
                        <a:rPr dirty="0" smtClean="0"/>
                        <a:t>Risk</a:t>
                      </a:r>
                      <a:endParaRPr dirty="0"/>
                    </a:p>
                    <a:p>
                      <a:pPr algn="ctr"/>
                      <a:endParaRPr lang="en-US" sz="10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gridSpan="3">
                  <a:txBody>
                    <a:bodyPr/>
                    <a:lstStyle/>
                    <a:p>
                      <a:pPr algn="ctr"/>
                      <a:r>
                        <a:rPr lang="en-US" sz="1000" dirty="0" smtClean="0">
                          <a:solidFill>
                            <a:srgbClr val="0000AC"/>
                          </a:solidFill>
                          <a:latin typeface="Times New Roman" panose="02020603050405020304" pitchFamily="18" charset="0"/>
                        </a:rPr>
                        <a:t>Value</a:t>
                      </a:r>
                      <a:endParaRPr lang="en-US" sz="10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hMerge="1">
                  <a:txBody>
                    <a:bodyPr/>
                    <a:lstStyle/>
                    <a:p>
                      <a:pPr algn="ctr"/>
                      <a:endParaRPr lang="ru-RU" sz="10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hMerge="1">
                  <a:txBody>
                    <a:bodyPr/>
                    <a:lstStyle/>
                    <a:p>
                      <a:pPr algn="ctr"/>
                      <a:endParaRPr lang="ru-RU" sz="10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r>
              <a:tr h="234418">
                <a:tc vMerge="1">
                  <a:txBody>
                    <a:bodyPr/>
                    <a:lstStyle/>
                    <a:p>
                      <a:endParaRPr lang="ru-RU"/>
                    </a:p>
                  </a:txBody>
                  <a:tcPr/>
                </a:tc>
                <a:tc gridSpan="3" vMerge="1">
                  <a:txBody>
                    <a:bodyPr/>
                    <a:lstStyle/>
                    <a:p>
                      <a:endParaRPr lang="ru-RU"/>
                    </a:p>
                  </a:txBody>
                  <a:tcPr/>
                </a:tc>
                <a:tc hMerge="1" vMerge="1">
                  <a:txBody>
                    <a:bodyPr/>
                    <a:lstStyle/>
                    <a:p>
                      <a:endParaRPr lang="ru-RU"/>
                    </a:p>
                  </a:txBody>
                  <a:tcPr/>
                </a:tc>
                <a:tc hMerge="1" vMerge="1">
                  <a:txBody>
                    <a:bodyPr/>
                    <a:lstStyle/>
                    <a:p>
                      <a:endParaRPr lang="ru-RU"/>
                    </a:p>
                  </a:txBody>
                  <a:tcPr/>
                </a:tc>
                <a:tc vMerge="1">
                  <a:txBody>
                    <a:bodyPr/>
                    <a:lstStyle/>
                    <a:p>
                      <a:endParaRPr lang="ru-RU"/>
                    </a:p>
                  </a:txBody>
                  <a:tcPr/>
                </a:tc>
                <a:tc>
                  <a:txBody>
                    <a:bodyPr/>
                    <a:lstStyle/>
                    <a:p>
                      <a:pPr algn="ctr"/>
                      <a:r>
                        <a:rPr lang="en-US" sz="800" dirty="0" smtClean="0">
                          <a:solidFill>
                            <a:srgbClr val="0000AC"/>
                          </a:solidFill>
                          <a:latin typeface="Times New Roman" panose="02020603050405020304" pitchFamily="18" charset="0"/>
                        </a:rPr>
                        <a:t>0.5</a:t>
                      </a:r>
                      <a:endParaRPr lang="en-US" sz="8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a:txBody>
                    <a:bodyPr/>
                    <a:lstStyle/>
                    <a:p>
                      <a:pPr algn="ctr"/>
                      <a:r>
                        <a:rPr lang="en-US" sz="800" dirty="0" smtClean="0">
                          <a:solidFill>
                            <a:srgbClr val="0000AC"/>
                          </a:solidFill>
                          <a:latin typeface="Times New Roman" panose="02020603050405020304" pitchFamily="18" charset="0"/>
                        </a:rPr>
                        <a:t>0.8</a:t>
                      </a:r>
                      <a:endParaRPr lang="en-US" sz="8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a:txBody>
                    <a:bodyPr/>
                    <a:lstStyle/>
                    <a:p>
                      <a:pPr algn="ctr"/>
                      <a:r>
                        <a:rPr lang="en-US" sz="800" dirty="0" smtClean="0">
                          <a:solidFill>
                            <a:srgbClr val="0000AC"/>
                          </a:solidFill>
                          <a:latin typeface="Times New Roman" panose="02020603050405020304" pitchFamily="18" charset="0"/>
                        </a:rPr>
                        <a:t>1.0</a:t>
                      </a:r>
                      <a:endParaRPr lang="en-US" sz="8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r>
              <a:tr h="370840">
                <a:tc>
                  <a:txBody>
                    <a:bodyPr/>
                    <a:lstStyle/>
                    <a:p>
                      <a:pPr algn="ctr"/>
                      <a:r>
                        <a:rPr lang="en-US" sz="800" dirty="0" smtClean="0">
                          <a:solidFill>
                            <a:srgbClr val="0000AC"/>
                          </a:solidFill>
                          <a:latin typeface="Times New Roman" panose="02020603050405020304" pitchFamily="18" charset="0"/>
                        </a:rPr>
                        <a:t>7</a:t>
                      </a:r>
                      <a:endParaRPr lang="en-US" sz="8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gridSpan="4">
                  <a:txBody>
                    <a:bodyPr/>
                    <a:lstStyle/>
                    <a:p>
                      <a:pPr algn="just"/>
                      <a:r>
                        <a:rPr lang="en-US" sz="800" b="1" kern="1200" dirty="0" smtClean="0">
                          <a:solidFill>
                            <a:srgbClr val="0000AC"/>
                          </a:solidFill>
                          <a:effectLst/>
                          <a:latin typeface="Times New Roman" panose="02020603050405020304" pitchFamily="18" charset="0"/>
                        </a:rPr>
                        <a:t>Keeping budget, tax and managerial records</a:t>
                      </a:r>
                      <a:r>
                        <a:t> </a:t>
                      </a:r>
                      <a:r>
                        <a:rPr lang="en-US" sz="800" b="1" kern="1200" dirty="0" smtClean="0">
                          <a:solidFill>
                            <a:srgbClr val="0000AC"/>
                          </a:solidFill>
                          <a:effectLst/>
                          <a:latin typeface="Times New Roman" panose="02020603050405020304" pitchFamily="18" charset="0"/>
                        </a:rPr>
                        <a:t>in budget execution</a:t>
                      </a:r>
                      <a:endParaRPr lang="en-US" sz="8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hMerge="1">
                  <a:txBody>
                    <a:bodyPr/>
                    <a:lstStyle/>
                    <a:p>
                      <a:pPr algn="just"/>
                      <a:endParaRPr lang="ru-RU" sz="1200" dirty="0">
                        <a:latin typeface="Times New Roman" panose="02020603050405020304" pitchFamily="18" charset="0"/>
                        <a:cs typeface="Times New Roman" panose="02020603050405020304" pitchFamily="18" charset="0"/>
                      </a:endParaRPr>
                    </a:p>
                  </a:txBody>
                  <a:tcPr/>
                </a:tc>
                <a:tc hMerge="1">
                  <a:txBody>
                    <a:bodyPr/>
                    <a:lstStyle/>
                    <a:p>
                      <a:endParaRPr lang="ru-RU" dirty="0"/>
                    </a:p>
                  </a:txBody>
                  <a:tcPr/>
                </a:tc>
                <a:tc hMerge="1">
                  <a:txBody>
                    <a:bodyPr/>
                    <a:lstStyle/>
                    <a:p>
                      <a:endParaRPr lang="ru-RU"/>
                    </a:p>
                  </a:txBody>
                  <a:tcPr/>
                </a:tc>
                <a:tc>
                  <a:txBody>
                    <a:bodyPr/>
                    <a:lstStyle/>
                    <a:p>
                      <a:pPr algn="just"/>
                      <a:endParaRPr lang="ru-RU" sz="8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a:txBody>
                    <a:bodyPr/>
                    <a:lstStyle/>
                    <a:p>
                      <a:pPr algn="just"/>
                      <a:endParaRPr lang="ru-RU" sz="8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a:txBody>
                    <a:bodyPr/>
                    <a:lstStyle/>
                    <a:p>
                      <a:pPr algn="just"/>
                      <a:endParaRPr lang="ru-RU" sz="8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r>
              <a:tr h="166370">
                <a:tc>
                  <a:txBody>
                    <a:bodyPr/>
                    <a:lstStyle/>
                    <a:p>
                      <a:pPr algn="ctr"/>
                      <a:endParaRPr lang="ru-RU" sz="8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gridSpan="4">
                  <a:txBody>
                    <a:bodyPr/>
                    <a:lstStyle/>
                    <a:p>
                      <a:r>
                        <a:rPr lang="en-US" sz="800" dirty="0" smtClean="0">
                          <a:solidFill>
                            <a:srgbClr val="0000AC"/>
                          </a:solidFill>
                          <a:latin typeface="Times New Roman" panose="02020603050405020304" pitchFamily="18" charset="0"/>
                        </a:rPr>
                        <a:t>…</a:t>
                      </a:r>
                      <a:endParaRPr lang="en-US" sz="8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hMerge="1">
                  <a:txBody>
                    <a:bodyPr/>
                    <a:lstStyle/>
                    <a:p>
                      <a:endParaRPr lang="ru-RU" sz="1000" dirty="0">
                        <a:latin typeface="Times New Roman" panose="02020603050405020304" pitchFamily="18" charset="0"/>
                        <a:cs typeface="Times New Roman" panose="02020603050405020304" pitchFamily="18" charset="0"/>
                      </a:endParaRPr>
                    </a:p>
                  </a:txBody>
                  <a:tcPr/>
                </a:tc>
                <a:tc hMerge="1">
                  <a:txBody>
                    <a:bodyPr/>
                    <a:lstStyle/>
                    <a:p>
                      <a:endParaRPr lang="ru-RU" sz="1000" dirty="0">
                        <a:latin typeface="Times New Roman" panose="02020603050405020304" pitchFamily="18" charset="0"/>
                        <a:cs typeface="Times New Roman" panose="02020603050405020304" pitchFamily="18" charset="0"/>
                      </a:endParaRPr>
                    </a:p>
                  </a:txBody>
                  <a:tcPr/>
                </a:tc>
                <a:tc hMerge="1">
                  <a:txBody>
                    <a:bodyPr/>
                    <a:lstStyle/>
                    <a:p>
                      <a:endParaRPr lang="ru-RU"/>
                    </a:p>
                  </a:txBody>
                  <a:tcPr/>
                </a:tc>
                <a:tc>
                  <a:txBody>
                    <a:bodyPr/>
                    <a:lstStyle/>
                    <a:p>
                      <a:endParaRPr lang="ru-RU" sz="8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a:txBody>
                    <a:bodyPr/>
                    <a:lstStyle/>
                    <a:p>
                      <a:endParaRPr lang="ru-RU" sz="8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a:txBody>
                    <a:bodyPr/>
                    <a:lstStyle/>
                    <a:p>
                      <a:endParaRPr lang="ru-RU" sz="8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r>
              <a:tr h="257810">
                <a:tc>
                  <a:txBody>
                    <a:bodyPr/>
                    <a:lstStyle/>
                    <a:p>
                      <a:pPr algn="ctr"/>
                      <a:r>
                        <a:rPr lang="en-US" sz="800" dirty="0" smtClean="0">
                          <a:solidFill>
                            <a:srgbClr val="0000AC"/>
                          </a:solidFill>
                          <a:latin typeface="Times New Roman" panose="02020603050405020304" pitchFamily="18" charset="0"/>
                        </a:rPr>
                        <a:t>7</a:t>
                      </a:r>
                      <a:endParaRPr lang="en-US" sz="8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a:txBody>
                    <a:bodyPr/>
                    <a:lstStyle/>
                    <a:p>
                      <a:r>
                        <a:rPr lang="en-US" sz="750" dirty="0" smtClean="0">
                          <a:solidFill>
                            <a:srgbClr val="0000AC"/>
                          </a:solidFill>
                          <a:latin typeface="Times New Roman" panose="02020603050405020304" pitchFamily="18" charset="0"/>
                        </a:rPr>
                        <a:t>14</a:t>
                      </a:r>
                      <a:endParaRPr lang="en-US" sz="75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a:txBody>
                    <a:bodyPr/>
                    <a:lstStyle/>
                    <a:p>
                      <a:r>
                        <a:rPr lang="en-US" sz="800" dirty="0" smtClean="0">
                          <a:solidFill>
                            <a:srgbClr val="0000AC"/>
                          </a:solidFill>
                          <a:latin typeface="Times New Roman" panose="02020603050405020304" pitchFamily="18" charset="0"/>
                        </a:rPr>
                        <a:t>2</a:t>
                      </a:r>
                      <a:endParaRPr lang="en-US" sz="8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a:txBody>
                    <a:bodyPr/>
                    <a:lstStyle/>
                    <a:p>
                      <a:r>
                        <a:rPr lang="en-US" sz="800" dirty="0" smtClean="0">
                          <a:solidFill>
                            <a:srgbClr val="0000AC"/>
                          </a:solidFill>
                          <a:latin typeface="Times New Roman" panose="02020603050405020304" pitchFamily="18" charset="0"/>
                        </a:rPr>
                        <a:t>1</a:t>
                      </a:r>
                      <a:endParaRPr lang="en-US" sz="8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a:txBody>
                    <a:bodyPr/>
                    <a:lstStyle/>
                    <a:p>
                      <a:pPr algn="just"/>
                      <a:r>
                        <a:rPr lang="en-US" sz="800" kern="1200" dirty="0" smtClean="0">
                          <a:solidFill>
                            <a:srgbClr val="0000AC"/>
                          </a:solidFill>
                          <a:effectLst/>
                          <a:latin typeface="Times New Roman" panose="02020603050405020304" pitchFamily="18" charset="0"/>
                        </a:rPr>
                        <a:t>Cash issue from</a:t>
                      </a:r>
                      <a:r>
                        <a:rPr dirty="0"/>
                        <a:t> </a:t>
                      </a:r>
                      <a:r>
                        <a:rPr lang="en-US" sz="800" kern="1200" dirty="0" smtClean="0">
                          <a:solidFill>
                            <a:srgbClr val="0000AC"/>
                          </a:solidFill>
                          <a:effectLst/>
                          <a:latin typeface="Times New Roman" panose="02020603050405020304" pitchFamily="18" charset="0"/>
                        </a:rPr>
                        <a:t>cash office for purposes other than intended</a:t>
                      </a:r>
                      <a:endParaRPr lang="en-US" sz="8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a:txBody>
                    <a:bodyPr/>
                    <a:lstStyle/>
                    <a:p>
                      <a:pPr algn="just"/>
                      <a:endParaRPr lang="ru-RU" sz="8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a:txBody>
                    <a:bodyPr/>
                    <a:lstStyle/>
                    <a:p>
                      <a:pPr algn="just"/>
                      <a:endParaRPr lang="ru-RU" sz="8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a:txBody>
                    <a:bodyPr/>
                    <a:lstStyle/>
                    <a:p>
                      <a:pPr algn="just"/>
                      <a:endParaRPr lang="en-US" sz="800" dirty="0" smtClean="0">
                        <a:solidFill>
                          <a:srgbClr val="0000AC"/>
                        </a:solidFill>
                        <a:latin typeface="Times New Roman" panose="02020603050405020304" pitchFamily="18" charset="0"/>
                        <a:cs typeface="Times New Roman" panose="02020603050405020304" pitchFamily="18" charset="0"/>
                      </a:endParaRPr>
                    </a:p>
                    <a:p>
                      <a:pPr algn="ctr"/>
                      <a:r>
                        <a:rPr lang="en-US" sz="800" dirty="0" smtClean="0">
                          <a:solidFill>
                            <a:srgbClr val="0000AC"/>
                          </a:solidFill>
                          <a:latin typeface="Times New Roman" panose="02020603050405020304" pitchFamily="18" charset="0"/>
                        </a:rPr>
                        <a:t>Х</a:t>
                      </a:r>
                      <a:endParaRPr lang="en-US" sz="8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r>
            </a:tbl>
          </a:graphicData>
        </a:graphic>
      </p:graphicFrame>
      <p:sp>
        <p:nvSpPr>
          <p:cNvPr id="15" name="TextBox 14"/>
          <p:cNvSpPr txBox="1"/>
          <p:nvPr/>
        </p:nvSpPr>
        <p:spPr>
          <a:xfrm>
            <a:off x="5573289" y="2434296"/>
            <a:ext cx="1058636" cy="584775"/>
          </a:xfrm>
          <a:prstGeom prst="rect">
            <a:avLst/>
          </a:prstGeom>
          <a:noFill/>
        </p:spPr>
        <p:txBody>
          <a:bodyPr wrap="square" rtlCol="0">
            <a:spAutoFit/>
          </a:bodyPr>
          <a:lstStyle/>
          <a:p>
            <a:pPr algn="ctr"/>
            <a:r>
              <a:rPr lang="en-US" sz="3200" b="1" dirty="0" smtClean="0">
                <a:solidFill>
                  <a:srgbClr val="0000AC"/>
                </a:solidFill>
                <a:latin typeface="Times New Roman" panose="02020603050405020304" pitchFamily="18" charset="0"/>
              </a:rPr>
              <a:t>+</a:t>
            </a:r>
            <a:endParaRPr lang="en-US" sz="3200" b="1" dirty="0">
              <a:solidFill>
                <a:srgbClr val="0000AC"/>
              </a:solidFill>
              <a:latin typeface="Times New Roman" panose="02020603050405020304" pitchFamily="18" charset="0"/>
              <a:cs typeface="Times New Roman" panose="02020603050405020304" pitchFamily="18" charset="0"/>
            </a:endParaRPr>
          </a:p>
        </p:txBody>
      </p:sp>
      <p:graphicFrame>
        <p:nvGraphicFramePr>
          <p:cNvPr id="16" name="Таблица 15"/>
          <p:cNvGraphicFramePr>
            <a:graphicFrameLocks noGrp="1"/>
          </p:cNvGraphicFramePr>
          <p:nvPr>
            <p:extLst>
              <p:ext uri="{D42A27DB-BD31-4B8C-83A1-F6EECF244321}">
                <p14:modId xmlns:p14="http://schemas.microsoft.com/office/powerpoint/2010/main" val="14839212"/>
              </p:ext>
            </p:extLst>
          </p:nvPr>
        </p:nvGraphicFramePr>
        <p:xfrm>
          <a:off x="6236980" y="1680438"/>
          <a:ext cx="1364341" cy="1913880"/>
        </p:xfrm>
        <a:graphic>
          <a:graphicData uri="http://schemas.openxmlformats.org/drawingml/2006/table">
            <a:tbl>
              <a:tblPr firstRow="1" bandRow="1">
                <a:tableStyleId>{5C22544A-7EE6-4342-B048-85BDC9FD1C3A}</a:tableStyleId>
              </a:tblPr>
              <a:tblGrid>
                <a:gridCol w="613592"/>
                <a:gridCol w="750749"/>
              </a:tblGrid>
              <a:tr h="608672">
                <a:tc>
                  <a:txBody>
                    <a:bodyPr/>
                    <a:lstStyle/>
                    <a:p>
                      <a:pPr algn="ctr"/>
                      <a:r>
                        <a:rPr lang="en-US" sz="1000" dirty="0" smtClean="0">
                          <a:latin typeface="Times New Roman" panose="02020603050405020304" pitchFamily="18" charset="0"/>
                        </a:rPr>
                        <a:t>Probability</a:t>
                      </a:r>
                      <a:endParaRPr lang="en-US" sz="1000" dirty="0">
                        <a:latin typeface="Times New Roman" panose="02020603050405020304" pitchFamily="18" charset="0"/>
                        <a:cs typeface="Times New Roman" panose="02020603050405020304" pitchFamily="18" charset="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000" dirty="0" smtClean="0">
                          <a:latin typeface="Times New Roman" panose="02020603050405020304" pitchFamily="18" charset="0"/>
                        </a:rPr>
                        <a:t>Level of Risk </a:t>
                      </a:r>
                    </a:p>
                    <a:p>
                      <a:pPr marL="0" marR="0" indent="0" algn="ctr" defTabSz="685800" rtl="0" eaLnBrk="1" fontAlgn="auto" latinLnBrk="0" hangingPunct="1">
                        <a:lnSpc>
                          <a:spcPct val="100000"/>
                        </a:lnSpc>
                        <a:spcBef>
                          <a:spcPts val="0"/>
                        </a:spcBef>
                        <a:spcAft>
                          <a:spcPts val="0"/>
                        </a:spcAft>
                        <a:buClrTx/>
                        <a:buSzTx/>
                        <a:buFontTx/>
                        <a:buNone/>
                        <a:tabLst/>
                        <a:defRPr/>
                      </a:pPr>
                      <a:endParaRPr lang="en-US" sz="1000" dirty="0" smtClean="0">
                        <a:latin typeface="Times New Roman" panose="02020603050405020304" pitchFamily="18" charset="0"/>
                        <a:cs typeface="Times New Roman" panose="02020603050405020304" pitchFamily="18" charset="0"/>
                      </a:endParaRPr>
                    </a:p>
                  </a:txBody>
                  <a:tcPr/>
                </a:tc>
              </a:tr>
              <a:tr h="486435">
                <a:tc>
                  <a:txBody>
                    <a:bodyPr/>
                    <a:lstStyle/>
                    <a:p>
                      <a:endParaRPr lang="ru-RU" sz="1000" b="1" kern="1200" dirty="0" smtClean="0">
                        <a:solidFill>
                          <a:srgbClr val="0000AC"/>
                        </a:solidFill>
                        <a:effectLst/>
                        <a:latin typeface="Times New Roman" panose="02020603050405020304" pitchFamily="18" charset="0"/>
                        <a:ea typeface="+mn-ea"/>
                        <a:cs typeface="Times New Roman" panose="02020603050405020304" pitchFamily="18" charset="0"/>
                      </a:endParaRPr>
                    </a:p>
                    <a:p>
                      <a:endParaRPr lang="ru-RU" sz="1000" b="1" kern="1200" dirty="0">
                        <a:solidFill>
                          <a:srgbClr val="0000AC"/>
                        </a:solidFill>
                        <a:effectLst/>
                        <a:latin typeface="Times New Roman" panose="02020603050405020304" pitchFamily="18" charset="0"/>
                        <a:ea typeface="+mn-ea"/>
                        <a:cs typeface="Times New Roman" panose="02020603050405020304" pitchFamily="18" charset="0"/>
                      </a:endParaRPr>
                    </a:p>
                  </a:txBody>
                  <a:tcPr/>
                </a:tc>
                <a:tc>
                  <a:txBody>
                    <a:bodyPr/>
                    <a:lstStyle/>
                    <a:p>
                      <a:endParaRPr lang="ru-RU" sz="1000" b="1" kern="1200" dirty="0">
                        <a:solidFill>
                          <a:srgbClr val="0000AC"/>
                        </a:solidFill>
                        <a:effectLst/>
                        <a:latin typeface="Times New Roman" panose="02020603050405020304" pitchFamily="18" charset="0"/>
                        <a:ea typeface="+mn-ea"/>
                        <a:cs typeface="Times New Roman" panose="02020603050405020304" pitchFamily="18" charset="0"/>
                      </a:endParaRPr>
                    </a:p>
                  </a:txBody>
                  <a:tcPr/>
                </a:tc>
              </a:tr>
              <a:tr h="251930">
                <a:tc>
                  <a:txBody>
                    <a:bodyPr/>
                    <a:lstStyle/>
                    <a:p>
                      <a:endParaRPr lang="ru-RU" sz="1000" kern="1200" dirty="0">
                        <a:solidFill>
                          <a:srgbClr val="0000AC"/>
                        </a:solidFill>
                        <a:latin typeface="Times New Roman" panose="02020603050405020304" pitchFamily="18" charset="0"/>
                        <a:ea typeface="+mn-ea"/>
                        <a:cs typeface="Times New Roman" panose="02020603050405020304" pitchFamily="18" charset="0"/>
                      </a:endParaRPr>
                    </a:p>
                  </a:txBody>
                  <a:tcPr/>
                </a:tc>
                <a:tc>
                  <a:txBody>
                    <a:bodyPr/>
                    <a:lstStyle/>
                    <a:p>
                      <a:endParaRPr lang="ru-RU" sz="1000" kern="1200" dirty="0">
                        <a:solidFill>
                          <a:srgbClr val="0000AC"/>
                        </a:solidFill>
                        <a:latin typeface="Times New Roman" panose="02020603050405020304" pitchFamily="18" charset="0"/>
                        <a:ea typeface="+mn-ea"/>
                        <a:cs typeface="Times New Roman" panose="02020603050405020304" pitchFamily="18" charset="0"/>
                      </a:endParaRPr>
                    </a:p>
                  </a:txBody>
                  <a:tcPr/>
                </a:tc>
              </a:tr>
              <a:tr h="566843">
                <a:tc>
                  <a:txBody>
                    <a:bodyPr/>
                    <a:lstStyle/>
                    <a:p>
                      <a:pPr algn="ctr"/>
                      <a:endParaRPr lang="ru-RU" sz="1000" dirty="0" smtClean="0">
                        <a:latin typeface="Times New Roman" panose="02020603050405020304" pitchFamily="18" charset="0"/>
                        <a:cs typeface="Times New Roman" panose="02020603050405020304" pitchFamily="18" charset="0"/>
                      </a:endParaRPr>
                    </a:p>
                    <a:p>
                      <a:pPr algn="ctr"/>
                      <a:endParaRPr lang="ru-RU" sz="1000" dirty="0" smtClean="0">
                        <a:latin typeface="Times New Roman" panose="02020603050405020304" pitchFamily="18" charset="0"/>
                        <a:cs typeface="Times New Roman" panose="02020603050405020304" pitchFamily="18" charset="0"/>
                      </a:endParaRPr>
                    </a:p>
                    <a:p>
                      <a:pPr algn="ctr"/>
                      <a:endParaRPr lang="ru-RU" sz="1000" dirty="0">
                        <a:latin typeface="Times New Roman" panose="02020603050405020304" pitchFamily="18" charset="0"/>
                        <a:cs typeface="Times New Roman" panose="02020603050405020304" pitchFamily="18" charset="0"/>
                      </a:endParaRPr>
                    </a:p>
                  </a:txBody>
                  <a:tcPr/>
                </a:tc>
                <a:tc>
                  <a:txBody>
                    <a:bodyPr/>
                    <a:lstStyle/>
                    <a:p>
                      <a:pPr algn="ctr"/>
                      <a:endParaRPr lang="ru-RU" sz="1000" dirty="0">
                        <a:latin typeface="Times New Roman" panose="02020603050405020304" pitchFamily="18" charset="0"/>
                        <a:cs typeface="Times New Roman" panose="02020603050405020304" pitchFamily="18" charset="0"/>
                      </a:endParaRPr>
                    </a:p>
                  </a:txBody>
                  <a:tcPr/>
                </a:tc>
              </a:tr>
            </a:tbl>
          </a:graphicData>
        </a:graphic>
      </p:graphicFrame>
      <p:sp>
        <p:nvSpPr>
          <p:cNvPr id="23" name="TextBox 22"/>
          <p:cNvSpPr txBox="1"/>
          <p:nvPr/>
        </p:nvSpPr>
        <p:spPr>
          <a:xfrm>
            <a:off x="7226105" y="2417751"/>
            <a:ext cx="1058636" cy="584775"/>
          </a:xfrm>
          <a:prstGeom prst="rect">
            <a:avLst/>
          </a:prstGeom>
          <a:noFill/>
        </p:spPr>
        <p:txBody>
          <a:bodyPr wrap="square" rtlCol="0">
            <a:spAutoFit/>
          </a:bodyPr>
          <a:lstStyle/>
          <a:p>
            <a:pPr algn="ctr"/>
            <a:r>
              <a:rPr lang="en-US" sz="3200" b="1" dirty="0" smtClean="0">
                <a:solidFill>
                  <a:srgbClr val="0000AC"/>
                </a:solidFill>
                <a:latin typeface="Times New Roman" panose="02020603050405020304" pitchFamily="18" charset="0"/>
              </a:rPr>
              <a:t>+</a:t>
            </a:r>
            <a:endParaRPr lang="en-US" sz="3200" b="1" dirty="0">
              <a:solidFill>
                <a:srgbClr val="0000AC"/>
              </a:solidFill>
              <a:latin typeface="Times New Roman" panose="02020603050405020304" pitchFamily="18" charset="0"/>
              <a:cs typeface="Times New Roman" panose="02020603050405020304" pitchFamily="18" charset="0"/>
            </a:endParaRPr>
          </a:p>
        </p:txBody>
      </p:sp>
      <p:graphicFrame>
        <p:nvGraphicFramePr>
          <p:cNvPr id="24" name="Таблица 23"/>
          <p:cNvGraphicFramePr>
            <a:graphicFrameLocks noGrp="1"/>
          </p:cNvGraphicFramePr>
          <p:nvPr>
            <p:extLst>
              <p:ext uri="{D42A27DB-BD31-4B8C-83A1-F6EECF244321}">
                <p14:modId xmlns:p14="http://schemas.microsoft.com/office/powerpoint/2010/main" val="4213411230"/>
              </p:ext>
            </p:extLst>
          </p:nvPr>
        </p:nvGraphicFramePr>
        <p:xfrm>
          <a:off x="7875033" y="1647525"/>
          <a:ext cx="1152830" cy="1941652"/>
        </p:xfrm>
        <a:graphic>
          <a:graphicData uri="http://schemas.openxmlformats.org/drawingml/2006/table">
            <a:tbl>
              <a:tblPr firstRow="1" bandRow="1">
                <a:tableStyleId>{5C22544A-7EE6-4342-B048-85BDC9FD1C3A}</a:tableStyleId>
              </a:tblPr>
              <a:tblGrid>
                <a:gridCol w="1152830"/>
              </a:tblGrid>
              <a:tr h="632109">
                <a:tc>
                  <a:txBody>
                    <a:bodyPr/>
                    <a:lstStyle/>
                    <a:p>
                      <a:pPr algn="ctr"/>
                      <a:r>
                        <a:rPr lang="en-US" sz="1000" dirty="0" smtClean="0">
                          <a:latin typeface="Times New Roman" panose="02020603050405020304" pitchFamily="18" charset="0"/>
                        </a:rPr>
                        <a:t>Response Measures</a:t>
                      </a:r>
                    </a:p>
                    <a:p>
                      <a:pPr marL="0" marR="0" indent="0" algn="ctr" defTabSz="685800" rtl="0" eaLnBrk="1" fontAlgn="auto" latinLnBrk="0" hangingPunct="1">
                        <a:lnSpc>
                          <a:spcPct val="100000"/>
                        </a:lnSpc>
                        <a:spcBef>
                          <a:spcPts val="0"/>
                        </a:spcBef>
                        <a:spcAft>
                          <a:spcPts val="0"/>
                        </a:spcAft>
                        <a:buClrTx/>
                        <a:buSzTx/>
                        <a:buFontTx/>
                        <a:buNone/>
                        <a:tabLst/>
                        <a:defRPr/>
                      </a:pPr>
                      <a:endParaRPr lang="en-US" sz="1000" dirty="0">
                        <a:latin typeface="Times New Roman" panose="02020603050405020304" pitchFamily="18" charset="0"/>
                        <a:cs typeface="Times New Roman" panose="02020603050405020304" pitchFamily="18" charset="0"/>
                      </a:endParaRPr>
                    </a:p>
                  </a:txBody>
                  <a:tcPr/>
                </a:tc>
              </a:tr>
              <a:tr h="488050">
                <a:tc>
                  <a:txBody>
                    <a:bodyPr/>
                    <a:lstStyle/>
                    <a:p>
                      <a:endParaRPr lang="ru-RU" sz="1000" b="1" kern="1200" dirty="0" smtClean="0">
                        <a:solidFill>
                          <a:srgbClr val="0000AC"/>
                        </a:solidFill>
                        <a:effectLst/>
                        <a:latin typeface="Times New Roman" panose="02020603050405020304" pitchFamily="18" charset="0"/>
                        <a:ea typeface="+mn-ea"/>
                        <a:cs typeface="Times New Roman" panose="02020603050405020304" pitchFamily="18" charset="0"/>
                      </a:endParaRPr>
                    </a:p>
                  </a:txBody>
                  <a:tcPr/>
                </a:tc>
              </a:tr>
              <a:tr h="252768">
                <a:tc>
                  <a:txBody>
                    <a:bodyPr/>
                    <a:lstStyle/>
                    <a:p>
                      <a:endParaRPr lang="ru-RU" sz="1000" kern="1200" dirty="0">
                        <a:solidFill>
                          <a:srgbClr val="0000AC"/>
                        </a:solidFill>
                        <a:latin typeface="Times New Roman" panose="02020603050405020304" pitchFamily="18" charset="0"/>
                        <a:ea typeface="+mn-ea"/>
                        <a:cs typeface="Times New Roman" panose="02020603050405020304" pitchFamily="18" charset="0"/>
                      </a:endParaRPr>
                    </a:p>
                  </a:txBody>
                  <a:tcPr/>
                </a:tc>
              </a:tr>
              <a:tr h="568725">
                <a:tc>
                  <a:txBody>
                    <a:bodyPr/>
                    <a:lstStyle/>
                    <a:p>
                      <a:pPr algn="ctr"/>
                      <a:endParaRPr lang="ru-RU" sz="1000" dirty="0" smtClean="0">
                        <a:latin typeface="Times New Roman" panose="02020603050405020304" pitchFamily="18" charset="0"/>
                        <a:cs typeface="Times New Roman" panose="02020603050405020304" pitchFamily="18" charset="0"/>
                      </a:endParaRPr>
                    </a:p>
                    <a:p>
                      <a:pPr algn="ctr"/>
                      <a:endParaRPr lang="ru-RU" sz="1000" dirty="0" smtClean="0">
                        <a:latin typeface="Times New Roman" panose="02020603050405020304" pitchFamily="18" charset="0"/>
                        <a:cs typeface="Times New Roman" panose="02020603050405020304" pitchFamily="18" charset="0"/>
                      </a:endParaRPr>
                    </a:p>
                    <a:p>
                      <a:pPr algn="ctr"/>
                      <a:endParaRPr lang="ru-RU" sz="1000" dirty="0">
                        <a:latin typeface="Times New Roman" panose="02020603050405020304" pitchFamily="18" charset="0"/>
                        <a:cs typeface="Times New Roman" panose="02020603050405020304" pitchFamily="18" charset="0"/>
                      </a:endParaRPr>
                    </a:p>
                  </a:txBody>
                  <a:tcPr/>
                </a:tc>
              </a:tr>
            </a:tbl>
          </a:graphicData>
        </a:graphic>
      </p:graphicFrame>
      <p:sp>
        <p:nvSpPr>
          <p:cNvPr id="18" name="Блок-схема: документ 17"/>
          <p:cNvSpPr/>
          <p:nvPr/>
        </p:nvSpPr>
        <p:spPr>
          <a:xfrm>
            <a:off x="348445" y="1677669"/>
            <a:ext cx="1679378" cy="731748"/>
          </a:xfrm>
          <a:prstGeom prst="flowChartDocument">
            <a:avLst/>
          </a:prstGeom>
          <a:solidFill>
            <a:schemeClr val="accent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latin typeface="Times New Roman" panose="02020603050405020304" pitchFamily="18" charset="0"/>
              </a:rPr>
              <a:t>Review of violations detected </a:t>
            </a:r>
            <a:r>
              <a:t/>
            </a:r>
            <a:br/>
            <a:r>
              <a:rPr lang="en-US" sz="1000" b="1" dirty="0" smtClean="0">
                <a:latin typeface="Times New Roman" panose="02020603050405020304" pitchFamily="18" charset="0"/>
              </a:rPr>
              <a:t>as a result of checks</a:t>
            </a:r>
            <a:endParaRPr lang="en-US" sz="1000" b="1" dirty="0">
              <a:solidFill>
                <a:schemeClr val="bg1"/>
              </a:solidFill>
              <a:latin typeface="Times New Roman" panose="02020603050405020304" pitchFamily="18" charset="0"/>
              <a:cs typeface="Times New Roman" panose="02020603050405020304" pitchFamily="18" charset="0"/>
            </a:endParaRPr>
          </a:p>
        </p:txBody>
      </p:sp>
      <p:sp>
        <p:nvSpPr>
          <p:cNvPr id="19" name="Блок-схема: документ 18"/>
          <p:cNvSpPr/>
          <p:nvPr/>
        </p:nvSpPr>
        <p:spPr>
          <a:xfrm>
            <a:off x="348445" y="2960252"/>
            <a:ext cx="1679378" cy="731748"/>
          </a:xfrm>
          <a:prstGeom prst="flowChartDocument">
            <a:avLst/>
          </a:prstGeom>
          <a:solidFill>
            <a:schemeClr val="accent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latin typeface="Times New Roman" panose="02020603050405020304" pitchFamily="18" charset="0"/>
              </a:rPr>
              <a:t>List of basic (possible) violations in the FTTB's operation</a:t>
            </a:r>
            <a:endParaRPr lang="en-US" sz="1000" b="1" dirty="0">
              <a:solidFill>
                <a:schemeClr val="bg1"/>
              </a:solidFill>
              <a:latin typeface="Times New Roman" panose="02020603050405020304" pitchFamily="18" charset="0"/>
              <a:cs typeface="Times New Roman" panose="02020603050405020304" pitchFamily="18" charset="0"/>
            </a:endParaRPr>
          </a:p>
        </p:txBody>
      </p:sp>
      <p:cxnSp>
        <p:nvCxnSpPr>
          <p:cNvPr id="3" name="Прямая со стрелкой 2"/>
          <p:cNvCxnSpPr>
            <a:stCxn id="18" idx="2"/>
            <a:endCxn id="19" idx="0"/>
          </p:cNvCxnSpPr>
          <p:nvPr/>
        </p:nvCxnSpPr>
        <p:spPr>
          <a:xfrm>
            <a:off x="1188134" y="2361040"/>
            <a:ext cx="0" cy="599212"/>
          </a:xfrm>
          <a:prstGeom prst="straightConnector1">
            <a:avLst/>
          </a:prstGeom>
          <a:ln w="2540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a:off x="2027823" y="3278549"/>
            <a:ext cx="335933" cy="0"/>
          </a:xfrm>
          <a:prstGeom prst="straightConnector1">
            <a:avLst/>
          </a:prstGeom>
          <a:ln w="25400">
            <a:solidFill>
              <a:schemeClr val="accent5">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p:nvPr/>
        </p:nvCxnSpPr>
        <p:spPr>
          <a:xfrm flipH="1" flipV="1">
            <a:off x="2363755" y="1859902"/>
            <a:ext cx="1" cy="1418648"/>
          </a:xfrm>
          <a:prstGeom prst="straightConnector1">
            <a:avLst/>
          </a:prstGeom>
          <a:ln w="25400">
            <a:solidFill>
              <a:schemeClr val="accent5">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a:off x="2363756" y="1859902"/>
            <a:ext cx="367003" cy="0"/>
          </a:xfrm>
          <a:prstGeom prst="straightConnector1">
            <a:avLst/>
          </a:prstGeom>
          <a:ln w="2540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853717" y="4606252"/>
            <a:ext cx="1387079" cy="307777"/>
          </a:xfrm>
          <a:prstGeom prst="rect">
            <a:avLst/>
          </a:prstGeom>
          <a:noFill/>
        </p:spPr>
        <p:txBody>
          <a:bodyPr wrap="square" rtlCol="0">
            <a:spAutoFit/>
          </a:bodyPr>
          <a:lstStyle/>
          <a:p>
            <a:pPr algn="ctr"/>
            <a:r>
              <a:rPr lang="en-US" sz="1400" b="1" dirty="0" smtClean="0">
                <a:solidFill>
                  <a:schemeClr val="accent1">
                    <a:lumMod val="50000"/>
                  </a:schemeClr>
                </a:solidFill>
                <a:latin typeface="Times New Roman" panose="02020603050405020304" pitchFamily="18" charset="0"/>
              </a:rPr>
              <a:t>2015</a:t>
            </a:r>
            <a:endParaRPr lang="en-US" sz="1400" dirty="0">
              <a:solidFill>
                <a:schemeClr val="accent1">
                  <a:lumMod val="50000"/>
                </a:schemeClr>
              </a:solidFill>
              <a:latin typeface="Times New Roman" panose="02020603050405020304" pitchFamily="18" charset="0"/>
              <a:cs typeface="Times New Roman" panose="02020603050405020304" pitchFamily="18" charset="0"/>
            </a:endParaRPr>
          </a:p>
        </p:txBody>
      </p:sp>
      <p:cxnSp>
        <p:nvCxnSpPr>
          <p:cNvPr id="30" name="Прямая соединительная линия 29"/>
          <p:cNvCxnSpPr/>
          <p:nvPr/>
        </p:nvCxnSpPr>
        <p:spPr>
          <a:xfrm>
            <a:off x="2460166" y="962550"/>
            <a:ext cx="31102" cy="3638025"/>
          </a:xfrm>
          <a:prstGeom prst="line">
            <a:avLst/>
          </a:prstGeom>
          <a:ln w="19050">
            <a:solidFill>
              <a:schemeClr val="accent1">
                <a:lumMod val="7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96220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Номер слайда 5"/>
          <p:cNvSpPr>
            <a:spLocks noGrp="1"/>
          </p:cNvSpPr>
          <p:nvPr>
            <p:ph type="sldNum" sz="quarter" idx="12"/>
          </p:nvPr>
        </p:nvSpPr>
        <p:spPr>
          <a:xfrm>
            <a:off x="8722519" y="4760121"/>
            <a:ext cx="300038" cy="273844"/>
          </a:xfrm>
        </p:spPr>
        <p:txBody>
          <a:bodyPr/>
          <a:lstStyle/>
          <a:p>
            <a:pPr>
              <a:defRPr/>
            </a:pPr>
            <a:fld id="{B71FCD68-0AFD-4048-852E-53B764BC6EED}" type="slidenum">
              <a:rPr lang="ru-RU" smtClean="0">
                <a:solidFill>
                  <a:schemeClr val="tx1"/>
                </a:solidFill>
                <a:latin typeface="Times New Roman" panose="02020603050405020304" pitchFamily="18" charset="0"/>
                <a:cs typeface="Times New Roman" panose="02020603050405020304" pitchFamily="18" charset="0"/>
              </a:rPr>
              <a:pPr>
                <a:defRPr/>
              </a:pPr>
              <a:t>12</a:t>
            </a:fld>
            <a:endParaRPr lang="en-US" dirty="0">
              <a:solidFill>
                <a:schemeClr val="tx1"/>
              </a:solidFill>
              <a:latin typeface="Times New Roman" panose="02020603050405020304" pitchFamily="18" charset="0"/>
              <a:cs typeface="Times New Roman" panose="02020603050405020304" pitchFamily="18" charset="0"/>
            </a:endParaRPr>
          </a:p>
        </p:txBody>
      </p:sp>
      <p:sp>
        <p:nvSpPr>
          <p:cNvPr id="22" name="Прямоугольник 21"/>
          <p:cNvSpPr/>
          <p:nvPr/>
        </p:nvSpPr>
        <p:spPr>
          <a:xfrm>
            <a:off x="336777" y="1662794"/>
            <a:ext cx="8215312" cy="124369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hangingPunct="0">
              <a:spcBef>
                <a:spcPts val="1800"/>
              </a:spcBef>
            </a:pPr>
            <a:r>
              <a:rPr lang="en-US" sz="2400" dirty="0">
                <a:solidFill>
                  <a:schemeClr val="bg1"/>
                </a:solidFill>
                <a:latin typeface="Times New Roman" pitchFamily="18" charset="0"/>
              </a:rPr>
              <a:t>2. Treasury Risk Management System at the Federal Treasury</a:t>
            </a:r>
          </a:p>
        </p:txBody>
      </p:sp>
    </p:spTree>
    <p:extLst>
      <p:ext uri="{BB962C8B-B14F-4D97-AF65-F5344CB8AC3E}">
        <p14:creationId xmlns:p14="http://schemas.microsoft.com/office/powerpoint/2010/main" val="14607020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p:cNvSpPr>
          <p:nvPr/>
        </p:nvSpPr>
        <p:spPr bwMode="auto">
          <a:xfrm>
            <a:off x="2873828" y="237929"/>
            <a:ext cx="6270171" cy="571480"/>
          </a:xfrm>
          <a:prstGeom prst="rect">
            <a:avLst/>
          </a:prstGeom>
          <a:noFill/>
          <a:ln w="9525">
            <a:noFill/>
            <a:miter lim="800000"/>
            <a:headEnd/>
            <a:tailEnd/>
          </a:ln>
        </p:spPr>
        <p:txBody>
          <a:bodyPr/>
          <a:lstStyle/>
          <a:p>
            <a:pPr algn="ctr" eaLnBrk="0" hangingPunct="0"/>
            <a:r>
              <a:rPr lang="en-US" sz="1600" dirty="0" smtClean="0">
                <a:solidFill>
                  <a:schemeClr val="accent1">
                    <a:lumMod val="50000"/>
                  </a:schemeClr>
                </a:solidFill>
                <a:effectLst>
                  <a:outerShdw blurRad="38100" dist="38100" dir="2700000" algn="tl">
                    <a:srgbClr val="000000">
                      <a:alpha val="43137"/>
                    </a:srgbClr>
                  </a:outerShdw>
                </a:effectLst>
                <a:latin typeface="Times New Roman" pitchFamily="18" charset="0"/>
              </a:rPr>
              <a:t>TREASURY RISK</a:t>
            </a:r>
          </a:p>
          <a:p>
            <a:pPr algn="ctr" eaLnBrk="0" hangingPunct="0"/>
            <a:r>
              <a:rPr lang="en-US" sz="1600" dirty="0" smtClean="0">
                <a:solidFill>
                  <a:schemeClr val="accent1">
                    <a:lumMod val="50000"/>
                  </a:schemeClr>
                </a:solidFill>
                <a:effectLst>
                  <a:outerShdw blurRad="38100" dist="38100" dir="2700000" algn="tl">
                    <a:srgbClr val="000000">
                      <a:alpha val="43137"/>
                    </a:srgbClr>
                  </a:outerShdw>
                </a:effectLst>
                <a:latin typeface="Times New Roman" pitchFamily="18" charset="0"/>
              </a:rPr>
              <a:t>MANAGEMENT SYSTEM STRUCTURE </a:t>
            </a:r>
          </a:p>
        </p:txBody>
      </p:sp>
      <p:sp>
        <p:nvSpPr>
          <p:cNvPr id="16" name="TextBox 15"/>
          <p:cNvSpPr txBox="1"/>
          <p:nvPr/>
        </p:nvSpPr>
        <p:spPr>
          <a:xfrm>
            <a:off x="1164556" y="3122855"/>
            <a:ext cx="2170162" cy="1323439"/>
          </a:xfrm>
          <a:prstGeom prst="rect">
            <a:avLst/>
          </a:prstGeom>
          <a:noFill/>
          <a:ln w="25400">
            <a:solidFill>
              <a:schemeClr val="accent1"/>
            </a:solidFill>
          </a:ln>
        </p:spPr>
        <p:txBody>
          <a:bodyPr wrap="square" rtlCol="0">
            <a:spAutoFit/>
          </a:bodyPr>
          <a:lstStyle/>
          <a:p>
            <a:pPr algn="ctr"/>
            <a:r>
              <a:rPr lang="en-US" sz="1600" dirty="0" smtClean="0">
                <a:latin typeface="Times New Roman" panose="02020603050405020304" pitchFamily="18" charset="0"/>
              </a:rPr>
              <a:t>FT</a:t>
            </a:r>
          </a:p>
          <a:p>
            <a:pPr algn="ctr"/>
            <a:r>
              <a:rPr lang="en-US" sz="1600" dirty="0" smtClean="0">
                <a:latin typeface="Times New Roman" panose="02020603050405020304" pitchFamily="18" charset="0"/>
              </a:rPr>
              <a:t>External Risk Management</a:t>
            </a:r>
            <a:r>
              <a:rPr lang="ru-RU" sz="1600" dirty="0" smtClean="0">
                <a:latin typeface="Times New Roman" panose="02020603050405020304" pitchFamily="18" charset="0"/>
              </a:rPr>
              <a:t> </a:t>
            </a:r>
            <a:r>
              <a:rPr lang="en-US" sz="1600" dirty="0" smtClean="0">
                <a:latin typeface="Times New Roman" panose="02020603050405020304" pitchFamily="18" charset="0"/>
              </a:rPr>
              <a:t>Department </a:t>
            </a:r>
          </a:p>
          <a:p>
            <a:pPr algn="ctr"/>
            <a:endParaRPr lang="en-US" sz="1600" dirty="0">
              <a:latin typeface="Times New Roman" panose="02020603050405020304" pitchFamily="18" charset="0"/>
              <a:cs typeface="Times New Roman" panose="02020603050405020304" pitchFamily="18" charset="0"/>
            </a:endParaRPr>
          </a:p>
        </p:txBody>
      </p:sp>
      <p:sp>
        <p:nvSpPr>
          <p:cNvPr id="21" name="Номер слайда 5"/>
          <p:cNvSpPr txBox="1">
            <a:spLocks/>
          </p:cNvSpPr>
          <p:nvPr/>
        </p:nvSpPr>
        <p:spPr>
          <a:xfrm>
            <a:off x="8722519" y="4760121"/>
            <a:ext cx="300038" cy="273844"/>
          </a:xfrm>
          <a:prstGeom prst="rect">
            <a:avLst/>
          </a:prstGeom>
        </p:spPr>
        <p:txBody>
          <a:bodyPr vert="horz" lIns="68580" tIns="34290" rIns="68580" bIns="34290" rtlCol="0" anchor="ctr"/>
          <a:lstStyle>
            <a:defPPr>
              <a:defRPr lang="ru-RU"/>
            </a:defPPr>
            <a:lvl1pPr algn="r" rtl="0" fontAlgn="auto">
              <a:spcBef>
                <a:spcPts val="0"/>
              </a:spcBef>
              <a:spcAft>
                <a:spcPts val="0"/>
              </a:spcAft>
              <a:defRPr sz="900" kern="1200">
                <a:solidFill>
                  <a:schemeClr val="tx1">
                    <a:tint val="75000"/>
                  </a:schemeClr>
                </a:solidFill>
                <a:latin typeface="+mn-lt"/>
                <a:ea typeface="+mn-ea"/>
                <a:cs typeface="+mn-cs"/>
              </a:defRPr>
            </a:lvl1pPr>
            <a:lvl2pPr marL="342900" algn="l" rtl="0" fontAlgn="base">
              <a:spcBef>
                <a:spcPct val="0"/>
              </a:spcBef>
              <a:spcAft>
                <a:spcPct val="0"/>
              </a:spcAft>
              <a:defRPr kern="1200">
                <a:solidFill>
                  <a:schemeClr val="tx1"/>
                </a:solidFill>
                <a:latin typeface="Calibri" pitchFamily="34" charset="0"/>
                <a:ea typeface="+mn-ea"/>
                <a:cs typeface="Arial" charset="0"/>
              </a:defRPr>
            </a:lvl2pPr>
            <a:lvl3pPr marL="685800" algn="l" rtl="0" fontAlgn="base">
              <a:spcBef>
                <a:spcPct val="0"/>
              </a:spcBef>
              <a:spcAft>
                <a:spcPct val="0"/>
              </a:spcAft>
              <a:defRPr kern="1200">
                <a:solidFill>
                  <a:schemeClr val="tx1"/>
                </a:solidFill>
                <a:latin typeface="Calibri" pitchFamily="34" charset="0"/>
                <a:ea typeface="+mn-ea"/>
                <a:cs typeface="Arial" charset="0"/>
              </a:defRPr>
            </a:lvl3pPr>
            <a:lvl4pPr marL="1028700" algn="l" rtl="0" fontAlgn="base">
              <a:spcBef>
                <a:spcPct val="0"/>
              </a:spcBef>
              <a:spcAft>
                <a:spcPct val="0"/>
              </a:spcAft>
              <a:defRPr kern="1200">
                <a:solidFill>
                  <a:schemeClr val="tx1"/>
                </a:solidFill>
                <a:latin typeface="Calibri" pitchFamily="34" charset="0"/>
                <a:ea typeface="+mn-ea"/>
                <a:cs typeface="Arial" charset="0"/>
              </a:defRPr>
            </a:lvl4pPr>
            <a:lvl5pPr marL="1371600" algn="l" rtl="0" fontAlgn="base">
              <a:spcBef>
                <a:spcPct val="0"/>
              </a:spcBef>
              <a:spcAft>
                <a:spcPct val="0"/>
              </a:spcAft>
              <a:defRPr kern="1200">
                <a:solidFill>
                  <a:schemeClr val="tx1"/>
                </a:solidFill>
                <a:latin typeface="Calibri" pitchFamily="34" charset="0"/>
                <a:ea typeface="+mn-ea"/>
                <a:cs typeface="Arial" charset="0"/>
              </a:defRPr>
            </a:lvl5pPr>
            <a:lvl6pPr marL="1714500" algn="l" defTabSz="685800" rtl="0" eaLnBrk="1" latinLnBrk="0" hangingPunct="1">
              <a:defRPr kern="1200">
                <a:solidFill>
                  <a:schemeClr val="tx1"/>
                </a:solidFill>
                <a:latin typeface="Calibri" pitchFamily="34" charset="0"/>
                <a:ea typeface="+mn-ea"/>
                <a:cs typeface="Arial" charset="0"/>
              </a:defRPr>
            </a:lvl6pPr>
            <a:lvl7pPr marL="2057400" algn="l" defTabSz="685800" rtl="0" eaLnBrk="1" latinLnBrk="0" hangingPunct="1">
              <a:defRPr kern="1200">
                <a:solidFill>
                  <a:schemeClr val="tx1"/>
                </a:solidFill>
                <a:latin typeface="Calibri" pitchFamily="34" charset="0"/>
                <a:ea typeface="+mn-ea"/>
                <a:cs typeface="Arial" charset="0"/>
              </a:defRPr>
            </a:lvl7pPr>
            <a:lvl8pPr marL="2400300" algn="l" defTabSz="685800" rtl="0" eaLnBrk="1" latinLnBrk="0" hangingPunct="1">
              <a:defRPr kern="1200">
                <a:solidFill>
                  <a:schemeClr val="tx1"/>
                </a:solidFill>
                <a:latin typeface="Calibri" pitchFamily="34" charset="0"/>
                <a:ea typeface="+mn-ea"/>
                <a:cs typeface="Arial" charset="0"/>
              </a:defRPr>
            </a:lvl8pPr>
            <a:lvl9pPr marL="2743200" algn="l" defTabSz="685800" rtl="0" eaLnBrk="1" latinLnBrk="0" hangingPunct="1">
              <a:defRPr kern="1200">
                <a:solidFill>
                  <a:schemeClr val="tx1"/>
                </a:solidFill>
                <a:latin typeface="Calibri" pitchFamily="34" charset="0"/>
                <a:ea typeface="+mn-ea"/>
                <a:cs typeface="Arial" charset="0"/>
              </a:defRPr>
            </a:lvl9pPr>
          </a:lstStyle>
          <a:p>
            <a:pPr>
              <a:defRPr/>
            </a:pPr>
            <a:fld id="{B71FCD68-0AFD-4048-852E-53B764BC6EED}" type="slidenum">
              <a:rPr lang="ru-RU" smtClean="0">
                <a:solidFill>
                  <a:schemeClr val="tx1"/>
                </a:solidFill>
                <a:latin typeface="Times New Roman" panose="02020603050405020304" pitchFamily="18" charset="0"/>
                <a:cs typeface="Times New Roman" panose="02020603050405020304" pitchFamily="18" charset="0"/>
              </a:rPr>
              <a:pPr>
                <a:defRPr/>
              </a:pPr>
              <a:t>13</a:t>
            </a:fld>
            <a:endParaRPr lang="en-US" dirty="0">
              <a:solidFill>
                <a:schemeClr val="tx1"/>
              </a:solidFill>
              <a:latin typeface="Times New Roman" panose="02020603050405020304" pitchFamily="18" charset="0"/>
              <a:cs typeface="Times New Roman" panose="02020603050405020304" pitchFamily="18" charset="0"/>
            </a:endParaRPr>
          </a:p>
        </p:txBody>
      </p:sp>
      <p:sp>
        <p:nvSpPr>
          <p:cNvPr id="22" name="Прямоугольник 21"/>
          <p:cNvSpPr/>
          <p:nvPr/>
        </p:nvSpPr>
        <p:spPr>
          <a:xfrm>
            <a:off x="2660650" y="1165828"/>
            <a:ext cx="3867150" cy="440721"/>
          </a:xfrm>
          <a:prstGeom prst="rect">
            <a:avLst/>
          </a:prstGeom>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en-US" sz="1400" b="1" dirty="0" smtClean="0">
                <a:solidFill>
                  <a:schemeClr val="accent5">
                    <a:lumMod val="75000"/>
                  </a:schemeClr>
                </a:solidFill>
                <a:latin typeface="Times New Roman" pitchFamily="18" charset="0"/>
              </a:rPr>
              <a:t>TREASURY RISK</a:t>
            </a:r>
            <a:endParaRPr lang="en-US" sz="1400" b="1" dirty="0" smtClean="0">
              <a:solidFill>
                <a:schemeClr val="accent5">
                  <a:lumMod val="75000"/>
                </a:schemeClr>
              </a:solidFill>
              <a:latin typeface="Times New Roman" pitchFamily="18" charset="0"/>
              <a:cs typeface="Times New Roman" pitchFamily="18" charset="0"/>
            </a:endParaRPr>
          </a:p>
          <a:p>
            <a:pPr algn="ctr"/>
            <a:r>
              <a:rPr lang="en-US" sz="1400" b="1" dirty="0" smtClean="0">
                <a:solidFill>
                  <a:schemeClr val="accent5">
                    <a:lumMod val="75000"/>
                  </a:schemeClr>
                </a:solidFill>
                <a:latin typeface="Times New Roman" pitchFamily="18" charset="0"/>
              </a:rPr>
              <a:t>MANAGEMENT </a:t>
            </a:r>
          </a:p>
        </p:txBody>
      </p:sp>
      <p:sp>
        <p:nvSpPr>
          <p:cNvPr id="23" name="Прямоугольник 22"/>
          <p:cNvSpPr/>
          <p:nvPr/>
        </p:nvSpPr>
        <p:spPr>
          <a:xfrm>
            <a:off x="321643" y="1991328"/>
            <a:ext cx="3867150" cy="637572"/>
          </a:xfrm>
          <a:prstGeom prst="rect">
            <a:avLst/>
          </a:prstGeom>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en-US" sz="1400" b="1" dirty="0" smtClean="0">
                <a:solidFill>
                  <a:schemeClr val="accent5">
                    <a:lumMod val="75000"/>
                  </a:schemeClr>
                </a:solidFill>
                <a:latin typeface="Times New Roman" pitchFamily="18" charset="0"/>
              </a:rPr>
              <a:t>EXTERNAL TREASURY RISK</a:t>
            </a:r>
            <a:endParaRPr lang="en-US" sz="1400" b="1" dirty="0" smtClean="0">
              <a:solidFill>
                <a:schemeClr val="accent5">
                  <a:lumMod val="75000"/>
                </a:schemeClr>
              </a:solidFill>
              <a:latin typeface="Times New Roman" pitchFamily="18" charset="0"/>
              <a:cs typeface="Times New Roman" pitchFamily="18" charset="0"/>
            </a:endParaRPr>
          </a:p>
          <a:p>
            <a:pPr algn="ctr"/>
            <a:r>
              <a:rPr lang="en-US" sz="1400" b="1" dirty="0" smtClean="0">
                <a:solidFill>
                  <a:schemeClr val="accent5">
                    <a:lumMod val="75000"/>
                  </a:schemeClr>
                </a:solidFill>
                <a:latin typeface="Times New Roman" pitchFamily="18" charset="0"/>
              </a:rPr>
              <a:t>MANAGEMENT </a:t>
            </a:r>
          </a:p>
        </p:txBody>
      </p:sp>
      <p:sp>
        <p:nvSpPr>
          <p:cNvPr id="24" name="Прямоугольник 23"/>
          <p:cNvSpPr/>
          <p:nvPr/>
        </p:nvSpPr>
        <p:spPr>
          <a:xfrm>
            <a:off x="4906343" y="1991328"/>
            <a:ext cx="3867150" cy="637572"/>
          </a:xfrm>
          <a:prstGeom prst="rect">
            <a:avLst/>
          </a:prstGeom>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en-US" sz="1400" b="1" dirty="0" smtClean="0">
                <a:solidFill>
                  <a:schemeClr val="accent5">
                    <a:lumMod val="75000"/>
                  </a:schemeClr>
                </a:solidFill>
                <a:latin typeface="Times New Roman" pitchFamily="18" charset="0"/>
              </a:rPr>
              <a:t>INTERNAL (OPERATIONAL) TREASURY RISK</a:t>
            </a:r>
            <a:r>
              <a:rPr lang="ru-RU" sz="1400" b="1" dirty="0" smtClean="0">
                <a:solidFill>
                  <a:schemeClr val="accent5">
                    <a:lumMod val="75000"/>
                  </a:schemeClr>
                </a:solidFill>
                <a:latin typeface="Times New Roman" pitchFamily="18" charset="0"/>
              </a:rPr>
              <a:t> </a:t>
            </a:r>
            <a:r>
              <a:rPr lang="en-US" sz="1400" b="1" dirty="0" smtClean="0">
                <a:solidFill>
                  <a:schemeClr val="accent5">
                    <a:lumMod val="75000"/>
                  </a:schemeClr>
                </a:solidFill>
                <a:latin typeface="Times New Roman" pitchFamily="18" charset="0"/>
              </a:rPr>
              <a:t>MANAGEMENT </a:t>
            </a:r>
          </a:p>
        </p:txBody>
      </p:sp>
      <p:sp>
        <p:nvSpPr>
          <p:cNvPr id="25" name="TextBox 24"/>
          <p:cNvSpPr txBox="1"/>
          <p:nvPr/>
        </p:nvSpPr>
        <p:spPr>
          <a:xfrm>
            <a:off x="5754837" y="3065705"/>
            <a:ext cx="2170162" cy="1323439"/>
          </a:xfrm>
          <a:prstGeom prst="rect">
            <a:avLst/>
          </a:prstGeom>
          <a:noFill/>
          <a:ln w="25400">
            <a:solidFill>
              <a:schemeClr val="accent1"/>
            </a:solidFill>
          </a:ln>
        </p:spPr>
        <p:txBody>
          <a:bodyPr wrap="square" rtlCol="0">
            <a:spAutoFit/>
          </a:bodyPr>
          <a:lstStyle/>
          <a:p>
            <a:pPr algn="ctr"/>
            <a:r>
              <a:rPr lang="en-US" sz="1600" dirty="0" smtClean="0">
                <a:latin typeface="Times New Roman" panose="02020603050405020304" pitchFamily="18" charset="0"/>
              </a:rPr>
              <a:t>Internal Public Financial Control Enhancement Department</a:t>
            </a:r>
            <a:endParaRPr lang="en-US" sz="1600" dirty="0">
              <a:latin typeface="Times New Roman" panose="02020603050405020304" pitchFamily="18" charset="0"/>
              <a:cs typeface="Times New Roman" panose="02020603050405020304" pitchFamily="18" charset="0"/>
            </a:endParaRPr>
          </a:p>
        </p:txBody>
      </p:sp>
      <p:cxnSp>
        <p:nvCxnSpPr>
          <p:cNvPr id="3" name="Прямая со стрелкой 2"/>
          <p:cNvCxnSpPr/>
          <p:nvPr/>
        </p:nvCxnSpPr>
        <p:spPr>
          <a:xfrm flipH="1">
            <a:off x="2873828" y="1606549"/>
            <a:ext cx="1113972" cy="384779"/>
          </a:xfrm>
          <a:prstGeom prst="straightConnector1">
            <a:avLst/>
          </a:prstGeom>
          <a:ln w="1905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a:off x="5162550" y="1606549"/>
            <a:ext cx="1073150" cy="384779"/>
          </a:xfrm>
          <a:prstGeom prst="straightConnector1">
            <a:avLst/>
          </a:prstGeom>
          <a:ln w="1905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a:stCxn id="16" idx="0"/>
            <a:endCxn id="23" idx="2"/>
          </p:cNvCxnSpPr>
          <p:nvPr/>
        </p:nvCxnSpPr>
        <p:spPr>
          <a:xfrm flipV="1">
            <a:off x="2249637" y="2628900"/>
            <a:ext cx="5581" cy="493955"/>
          </a:xfrm>
          <a:prstGeom prst="straightConnector1">
            <a:avLst/>
          </a:prstGeom>
          <a:ln w="1905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a:stCxn id="25" idx="0"/>
            <a:endCxn id="24" idx="2"/>
          </p:cNvCxnSpPr>
          <p:nvPr/>
        </p:nvCxnSpPr>
        <p:spPr>
          <a:xfrm flipV="1">
            <a:off x="6839918" y="2628900"/>
            <a:ext cx="0" cy="436805"/>
          </a:xfrm>
          <a:prstGeom prst="straightConnector1">
            <a:avLst/>
          </a:prstGeom>
          <a:ln w="1905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3676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p:cNvSpPr>
          <p:nvPr/>
        </p:nvSpPr>
        <p:spPr bwMode="auto">
          <a:xfrm>
            <a:off x="2873828" y="237929"/>
            <a:ext cx="6270171" cy="571480"/>
          </a:xfrm>
          <a:prstGeom prst="rect">
            <a:avLst/>
          </a:prstGeom>
          <a:noFill/>
          <a:ln w="9525">
            <a:noFill/>
            <a:miter lim="800000"/>
            <a:headEnd/>
            <a:tailEnd/>
          </a:ln>
        </p:spPr>
        <p:txBody>
          <a:bodyPr/>
          <a:lstStyle/>
          <a:p>
            <a:pPr algn="ctr" eaLnBrk="0" hangingPunct="0"/>
            <a:r>
              <a:rPr lang="en-US" sz="1600" dirty="0" smtClean="0">
                <a:solidFill>
                  <a:schemeClr val="accent1">
                    <a:lumMod val="50000"/>
                  </a:schemeClr>
                </a:solidFill>
                <a:effectLst>
                  <a:outerShdw blurRad="38100" dist="38100" dir="2700000" algn="tl">
                    <a:srgbClr val="000000">
                      <a:alpha val="43137"/>
                    </a:srgbClr>
                  </a:outerShdw>
                </a:effectLst>
                <a:latin typeface="Times New Roman" pitchFamily="18" charset="0"/>
              </a:rPr>
              <a:t>GOALS AND OBJECTIVES OF INTERNAL (OPERATIONAL) TREASURY RISK MANAGEMENT</a:t>
            </a:r>
            <a:endParaRPr lang="en-US" sz="1600" dirty="0">
              <a:solidFill>
                <a:schemeClr val="accent1">
                  <a:lumMod val="50000"/>
                </a:schemeClr>
              </a:solidFill>
              <a:effectLst>
                <a:outerShdw blurRad="38100" dist="38100" dir="2700000" algn="tl">
                  <a:srgbClr val="000000">
                    <a:alpha val="43137"/>
                  </a:srgbClr>
                </a:outerShdw>
              </a:effectLst>
              <a:latin typeface="Times New Roman" pitchFamily="18" charset="0"/>
            </a:endParaRPr>
          </a:p>
        </p:txBody>
      </p:sp>
      <p:sp>
        <p:nvSpPr>
          <p:cNvPr id="6" name="Прямоугольник 5"/>
          <p:cNvSpPr/>
          <p:nvPr/>
        </p:nvSpPr>
        <p:spPr>
          <a:xfrm>
            <a:off x="179512" y="1327943"/>
            <a:ext cx="8784976" cy="85010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8650" indent="-628650" algn="just"/>
            <a:r>
              <a:rPr lang="en-US" sz="1400" b="1" dirty="0" smtClean="0">
                <a:solidFill>
                  <a:schemeClr val="bg1"/>
                </a:solidFill>
                <a:latin typeface="Times New Roman" panose="02020603050405020304" pitchFamily="18" charset="0"/>
              </a:rPr>
              <a:t>GOAL: </a:t>
            </a:r>
            <a:r>
              <a:rPr lang="en-US" sz="1400" dirty="0" smtClean="0">
                <a:solidFill>
                  <a:schemeClr val="bg1"/>
                </a:solidFill>
                <a:latin typeface="Times New Roman" panose="02020603050405020304" pitchFamily="18" charset="0"/>
              </a:rPr>
              <a:t>To ensure </a:t>
            </a:r>
            <a:r>
              <a:rPr lang="en-US" sz="1400" dirty="0">
                <a:solidFill>
                  <a:schemeClr val="bg1"/>
                </a:solidFill>
                <a:latin typeface="Times New Roman" panose="02020603050405020304" pitchFamily="18" charset="0"/>
              </a:rPr>
              <a:t>sustainable continuing non-stop functioning and development of the treasury system</a:t>
            </a:r>
            <a:endParaRPr lang="en-US" sz="1400" b="1" dirty="0">
              <a:solidFill>
                <a:schemeClr val="bg1"/>
              </a:solidFill>
              <a:latin typeface="Times New Roman" pitchFamily="18" charset="0"/>
              <a:cs typeface="Times New Roman" pitchFamily="18" charset="0"/>
            </a:endParaRPr>
          </a:p>
        </p:txBody>
      </p:sp>
      <p:sp>
        <p:nvSpPr>
          <p:cNvPr id="7" name="Прямоугольник 6"/>
          <p:cNvSpPr/>
          <p:nvPr/>
        </p:nvSpPr>
        <p:spPr>
          <a:xfrm>
            <a:off x="408112" y="2330450"/>
            <a:ext cx="8307263" cy="342900"/>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just"/>
            <a:r>
              <a:rPr lang="en-US" sz="1400" dirty="0" smtClean="0">
                <a:latin typeface="Times New Roman" panose="02020603050405020304" pitchFamily="18" charset="0"/>
              </a:rPr>
              <a:t>OBJECTIVE 1: To regulate management of internal treasury risks at the Federal Treasury</a:t>
            </a:r>
            <a:endParaRPr lang="en-US" sz="1400" dirty="0">
              <a:solidFill>
                <a:srgbClr val="162387"/>
              </a:solidFill>
              <a:latin typeface="Times New Roman" pitchFamily="18" charset="0"/>
              <a:cs typeface="Times New Roman" pitchFamily="18" charset="0"/>
            </a:endParaRPr>
          </a:p>
        </p:txBody>
      </p:sp>
      <p:sp>
        <p:nvSpPr>
          <p:cNvPr id="8" name="Прямоугольник 7"/>
          <p:cNvSpPr/>
          <p:nvPr/>
        </p:nvSpPr>
        <p:spPr>
          <a:xfrm>
            <a:off x="408112" y="2705363"/>
            <a:ext cx="8307263" cy="819807"/>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just"/>
            <a:r>
              <a:rPr lang="en-US" sz="1400" dirty="0" smtClean="0">
                <a:latin typeface="Times New Roman" panose="02020603050405020304" pitchFamily="18" charset="0"/>
              </a:rPr>
              <a:t>OBJECTIVE 2: To constantly carry out procedures of identification, assessment, analysis, processing, monitoring and control of internal treasury risks occurring when fulfilling duties in the established area of operation by the Federal Treasury bodies and the Federal Government Agency "Support Center for the Operation of the Russian Treasury"</a:t>
            </a:r>
            <a:endParaRPr lang="en-US" sz="1400" dirty="0">
              <a:solidFill>
                <a:srgbClr val="162387"/>
              </a:solidFill>
              <a:latin typeface="Times New Roman" pitchFamily="18" charset="0"/>
              <a:cs typeface="Times New Roman" pitchFamily="18" charset="0"/>
            </a:endParaRPr>
          </a:p>
        </p:txBody>
      </p:sp>
      <p:sp>
        <p:nvSpPr>
          <p:cNvPr id="9" name="Прямоугольник 8"/>
          <p:cNvSpPr/>
          <p:nvPr/>
        </p:nvSpPr>
        <p:spPr>
          <a:xfrm>
            <a:off x="408112" y="3562350"/>
            <a:ext cx="8307263" cy="430211"/>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just"/>
            <a:r>
              <a:rPr lang="en-US" sz="1400" dirty="0" smtClean="0">
                <a:latin typeface="Times New Roman" panose="02020603050405020304" pitchFamily="18" charset="0"/>
              </a:rPr>
              <a:t>OBJECTIVE 3: To evaluate performance and improve the operation of the internal risk management system at the Federal Treasury</a:t>
            </a:r>
            <a:endParaRPr lang="en-US" sz="1400" dirty="0">
              <a:solidFill>
                <a:srgbClr val="162387"/>
              </a:solidFill>
              <a:latin typeface="Times New Roman" pitchFamily="18" charset="0"/>
              <a:cs typeface="Times New Roman" pitchFamily="18" charset="0"/>
            </a:endParaRPr>
          </a:p>
        </p:txBody>
      </p:sp>
      <p:sp>
        <p:nvSpPr>
          <p:cNvPr id="10" name="Прямоугольник 9"/>
          <p:cNvSpPr/>
          <p:nvPr/>
        </p:nvSpPr>
        <p:spPr>
          <a:xfrm>
            <a:off x="408112" y="4087812"/>
            <a:ext cx="8307263" cy="409575"/>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just"/>
            <a:r>
              <a:rPr lang="en-US" sz="1400" dirty="0" smtClean="0">
                <a:latin typeface="Times New Roman" panose="02020603050405020304" pitchFamily="18" charset="0"/>
              </a:rPr>
              <a:t>OBJECTIVE 4: To develop and maintain applied software for automation of treasury risk management processes at the Federal Treasury</a:t>
            </a:r>
            <a:endParaRPr lang="en-US" sz="1400" dirty="0">
              <a:solidFill>
                <a:srgbClr val="162387"/>
              </a:solidFill>
              <a:latin typeface="Times New Roman" pitchFamily="18" charset="0"/>
              <a:cs typeface="Times New Roman" pitchFamily="18" charset="0"/>
            </a:endParaRPr>
          </a:p>
        </p:txBody>
      </p:sp>
      <p:sp>
        <p:nvSpPr>
          <p:cNvPr id="11" name="Номер слайда 5"/>
          <p:cNvSpPr>
            <a:spLocks noGrp="1"/>
          </p:cNvSpPr>
          <p:nvPr>
            <p:ph type="sldNum" sz="quarter" idx="12"/>
          </p:nvPr>
        </p:nvSpPr>
        <p:spPr>
          <a:xfrm>
            <a:off x="8722519" y="4760121"/>
            <a:ext cx="300038" cy="273844"/>
          </a:xfrm>
        </p:spPr>
        <p:txBody>
          <a:bodyPr/>
          <a:lstStyle/>
          <a:p>
            <a:pPr>
              <a:defRPr/>
            </a:pPr>
            <a:fld id="{B71FCD68-0AFD-4048-852E-53B764BC6EED}" type="slidenum">
              <a:rPr lang="ru-RU" smtClean="0">
                <a:solidFill>
                  <a:schemeClr val="tx1"/>
                </a:solidFill>
                <a:latin typeface="Times New Roman" panose="02020603050405020304" pitchFamily="18" charset="0"/>
                <a:cs typeface="Times New Roman" panose="02020603050405020304" pitchFamily="18" charset="0"/>
              </a:rPr>
              <a:pPr>
                <a:defRPr/>
              </a:pPr>
              <a:t>14</a:t>
            </a:fld>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437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p:cNvSpPr>
          <p:nvPr/>
        </p:nvSpPr>
        <p:spPr bwMode="auto">
          <a:xfrm>
            <a:off x="2873827" y="133154"/>
            <a:ext cx="6270171" cy="571480"/>
          </a:xfrm>
          <a:prstGeom prst="rect">
            <a:avLst/>
          </a:prstGeom>
          <a:noFill/>
          <a:ln w="9525">
            <a:noFill/>
            <a:miter lim="800000"/>
            <a:headEnd/>
            <a:tailEnd/>
          </a:ln>
        </p:spPr>
        <p:txBody>
          <a:bodyPr/>
          <a:lstStyle/>
          <a:p>
            <a:pPr algn="ctr" eaLnBrk="0" hangingPunct="0"/>
            <a:r>
              <a:rPr lang="en-US" sz="1600" dirty="0" smtClean="0">
                <a:solidFill>
                  <a:schemeClr val="accent1">
                    <a:lumMod val="50000"/>
                  </a:schemeClr>
                </a:solidFill>
                <a:effectLst>
                  <a:outerShdw blurRad="38100" dist="38100" dir="2700000" algn="tl">
                    <a:srgbClr val="000000">
                      <a:alpha val="43137"/>
                    </a:srgbClr>
                  </a:outerShdw>
                </a:effectLst>
                <a:latin typeface="Times New Roman" pitchFamily="18" charset="0"/>
              </a:rPr>
              <a:t>RISK-BASED CONTROL AND AUDIT PLANNING MODEL</a:t>
            </a:r>
            <a:endParaRPr lang="en-US" sz="1600" dirty="0">
              <a:solidFill>
                <a:schemeClr val="accent1">
                  <a:lumMod val="50000"/>
                </a:schemeClr>
              </a:solidFill>
              <a:effectLst>
                <a:outerShdw blurRad="38100" dist="38100" dir="2700000" algn="tl">
                  <a:srgbClr val="000000">
                    <a:alpha val="43137"/>
                  </a:srgbClr>
                </a:outerShdw>
              </a:effectLst>
              <a:latin typeface="Times New Roman" pitchFamily="18" charset="0"/>
            </a:endParaRPr>
          </a:p>
        </p:txBody>
      </p:sp>
      <p:sp>
        <p:nvSpPr>
          <p:cNvPr id="21" name="Номер слайда 5"/>
          <p:cNvSpPr txBox="1">
            <a:spLocks/>
          </p:cNvSpPr>
          <p:nvPr/>
        </p:nvSpPr>
        <p:spPr>
          <a:xfrm>
            <a:off x="8655050" y="4748217"/>
            <a:ext cx="300038" cy="273844"/>
          </a:xfrm>
          <a:prstGeom prst="rect">
            <a:avLst/>
          </a:prstGeom>
        </p:spPr>
        <p:txBody>
          <a:bodyPr vert="horz" lIns="68580" tIns="34290" rIns="68580" bIns="34290" rtlCol="0" anchor="ctr"/>
          <a:lstStyle>
            <a:defPPr>
              <a:defRPr lang="ru-RU"/>
            </a:defPPr>
            <a:lvl1pPr algn="r" rtl="0" fontAlgn="auto">
              <a:spcBef>
                <a:spcPts val="0"/>
              </a:spcBef>
              <a:spcAft>
                <a:spcPts val="0"/>
              </a:spcAft>
              <a:defRPr sz="900" kern="1200">
                <a:solidFill>
                  <a:schemeClr val="tx1">
                    <a:tint val="75000"/>
                  </a:schemeClr>
                </a:solidFill>
                <a:latin typeface="+mn-lt"/>
                <a:ea typeface="+mn-ea"/>
                <a:cs typeface="+mn-cs"/>
              </a:defRPr>
            </a:lvl1pPr>
            <a:lvl2pPr marL="342900" algn="l" rtl="0" fontAlgn="base">
              <a:spcBef>
                <a:spcPct val="0"/>
              </a:spcBef>
              <a:spcAft>
                <a:spcPct val="0"/>
              </a:spcAft>
              <a:defRPr kern="1200">
                <a:solidFill>
                  <a:schemeClr val="tx1"/>
                </a:solidFill>
                <a:latin typeface="Calibri" pitchFamily="34" charset="0"/>
                <a:ea typeface="+mn-ea"/>
                <a:cs typeface="Arial" charset="0"/>
              </a:defRPr>
            </a:lvl2pPr>
            <a:lvl3pPr marL="685800" algn="l" rtl="0" fontAlgn="base">
              <a:spcBef>
                <a:spcPct val="0"/>
              </a:spcBef>
              <a:spcAft>
                <a:spcPct val="0"/>
              </a:spcAft>
              <a:defRPr kern="1200">
                <a:solidFill>
                  <a:schemeClr val="tx1"/>
                </a:solidFill>
                <a:latin typeface="Calibri" pitchFamily="34" charset="0"/>
                <a:ea typeface="+mn-ea"/>
                <a:cs typeface="Arial" charset="0"/>
              </a:defRPr>
            </a:lvl3pPr>
            <a:lvl4pPr marL="1028700" algn="l" rtl="0" fontAlgn="base">
              <a:spcBef>
                <a:spcPct val="0"/>
              </a:spcBef>
              <a:spcAft>
                <a:spcPct val="0"/>
              </a:spcAft>
              <a:defRPr kern="1200">
                <a:solidFill>
                  <a:schemeClr val="tx1"/>
                </a:solidFill>
                <a:latin typeface="Calibri" pitchFamily="34" charset="0"/>
                <a:ea typeface="+mn-ea"/>
                <a:cs typeface="Arial" charset="0"/>
              </a:defRPr>
            </a:lvl4pPr>
            <a:lvl5pPr marL="1371600" algn="l" rtl="0" fontAlgn="base">
              <a:spcBef>
                <a:spcPct val="0"/>
              </a:spcBef>
              <a:spcAft>
                <a:spcPct val="0"/>
              </a:spcAft>
              <a:defRPr kern="1200">
                <a:solidFill>
                  <a:schemeClr val="tx1"/>
                </a:solidFill>
                <a:latin typeface="Calibri" pitchFamily="34" charset="0"/>
                <a:ea typeface="+mn-ea"/>
                <a:cs typeface="Arial" charset="0"/>
              </a:defRPr>
            </a:lvl5pPr>
            <a:lvl6pPr marL="1714500" algn="l" defTabSz="685800" rtl="0" eaLnBrk="1" latinLnBrk="0" hangingPunct="1">
              <a:defRPr kern="1200">
                <a:solidFill>
                  <a:schemeClr val="tx1"/>
                </a:solidFill>
                <a:latin typeface="Calibri" pitchFamily="34" charset="0"/>
                <a:ea typeface="+mn-ea"/>
                <a:cs typeface="Arial" charset="0"/>
              </a:defRPr>
            </a:lvl6pPr>
            <a:lvl7pPr marL="2057400" algn="l" defTabSz="685800" rtl="0" eaLnBrk="1" latinLnBrk="0" hangingPunct="1">
              <a:defRPr kern="1200">
                <a:solidFill>
                  <a:schemeClr val="tx1"/>
                </a:solidFill>
                <a:latin typeface="Calibri" pitchFamily="34" charset="0"/>
                <a:ea typeface="+mn-ea"/>
                <a:cs typeface="Arial" charset="0"/>
              </a:defRPr>
            </a:lvl7pPr>
            <a:lvl8pPr marL="2400300" algn="l" defTabSz="685800" rtl="0" eaLnBrk="1" latinLnBrk="0" hangingPunct="1">
              <a:defRPr kern="1200">
                <a:solidFill>
                  <a:schemeClr val="tx1"/>
                </a:solidFill>
                <a:latin typeface="Calibri" pitchFamily="34" charset="0"/>
                <a:ea typeface="+mn-ea"/>
                <a:cs typeface="Arial" charset="0"/>
              </a:defRPr>
            </a:lvl8pPr>
            <a:lvl9pPr marL="2743200" algn="l" defTabSz="685800" rtl="0" eaLnBrk="1" latinLnBrk="0" hangingPunct="1">
              <a:defRPr kern="1200">
                <a:solidFill>
                  <a:schemeClr val="tx1"/>
                </a:solidFill>
                <a:latin typeface="Calibri" pitchFamily="34" charset="0"/>
                <a:ea typeface="+mn-ea"/>
                <a:cs typeface="Arial" charset="0"/>
              </a:defRPr>
            </a:lvl9pPr>
          </a:lstStyle>
          <a:p>
            <a:pPr>
              <a:defRPr/>
            </a:pPr>
            <a:fld id="{B71FCD68-0AFD-4048-852E-53B764BC6EED}" type="slidenum">
              <a:rPr lang="ru-RU" smtClean="0">
                <a:solidFill>
                  <a:schemeClr val="tx1"/>
                </a:solidFill>
                <a:latin typeface="Times New Roman" panose="02020603050405020304" pitchFamily="18" charset="0"/>
                <a:cs typeface="Times New Roman" panose="02020603050405020304" pitchFamily="18" charset="0"/>
              </a:rPr>
              <a:pPr>
                <a:defRPr/>
              </a:pPr>
              <a:t>15</a:t>
            </a:fld>
            <a:endParaRPr lang="en-US" dirty="0">
              <a:solidFill>
                <a:schemeClr val="tx1"/>
              </a:solidFill>
              <a:latin typeface="Times New Roman" panose="02020603050405020304" pitchFamily="18" charset="0"/>
              <a:cs typeface="Times New Roman" panose="02020603050405020304" pitchFamily="18" charset="0"/>
            </a:endParaRPr>
          </a:p>
        </p:txBody>
      </p:sp>
      <p:sp>
        <p:nvSpPr>
          <p:cNvPr id="14" name="Блок-схема: документ 13"/>
          <p:cNvSpPr/>
          <p:nvPr/>
        </p:nvSpPr>
        <p:spPr>
          <a:xfrm>
            <a:off x="571500" y="1261079"/>
            <a:ext cx="2302327" cy="1444021"/>
          </a:xfrm>
          <a:prstGeom prst="flowChartDocument">
            <a:avLst/>
          </a:prstGeom>
          <a:solidFill>
            <a:schemeClr val="accent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latin typeface="Times New Roman" panose="02020603050405020304" pitchFamily="18" charset="0"/>
              </a:rPr>
              <a:t>List of questions in the standard checking program by all areas of FTTB's operation</a:t>
            </a:r>
            <a:endParaRPr lang="en-US" sz="1400" b="1" dirty="0">
              <a:solidFill>
                <a:schemeClr val="bg1"/>
              </a:solidFill>
              <a:latin typeface="Times New Roman" panose="02020603050405020304" pitchFamily="18" charset="0"/>
              <a:cs typeface="Times New Roman" panose="02020603050405020304" pitchFamily="18" charset="0"/>
            </a:endParaRPr>
          </a:p>
        </p:txBody>
      </p:sp>
      <p:sp>
        <p:nvSpPr>
          <p:cNvPr id="15" name="Прямоугольник 14"/>
          <p:cNvSpPr/>
          <p:nvPr/>
        </p:nvSpPr>
        <p:spPr>
          <a:xfrm>
            <a:off x="4423228" y="803879"/>
            <a:ext cx="2614687" cy="317012"/>
          </a:xfrm>
          <a:prstGeom prst="rect">
            <a:avLst/>
          </a:prstGeom>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en-US" sz="1400" b="1" dirty="0" smtClean="0">
                <a:solidFill>
                  <a:schemeClr val="accent5">
                    <a:lumMod val="75000"/>
                  </a:schemeClr>
                </a:solidFill>
                <a:latin typeface="Times New Roman" pitchFamily="18" charset="0"/>
              </a:rPr>
              <a:t>RISK FACTORS</a:t>
            </a:r>
            <a:endParaRPr lang="en-US" sz="1400" b="1" dirty="0">
              <a:solidFill>
                <a:schemeClr val="accent5">
                  <a:lumMod val="75000"/>
                </a:schemeClr>
              </a:solidFill>
              <a:latin typeface="Times New Roman" pitchFamily="18" charset="0"/>
              <a:cs typeface="Times New Roman" pitchFamily="18" charset="0"/>
            </a:endParaRPr>
          </a:p>
        </p:txBody>
      </p:sp>
      <p:cxnSp>
        <p:nvCxnSpPr>
          <p:cNvPr id="16" name="Прямая соединительная линия 15"/>
          <p:cNvCxnSpPr/>
          <p:nvPr/>
        </p:nvCxnSpPr>
        <p:spPr>
          <a:xfrm>
            <a:off x="5497173" y="1493698"/>
            <a:ext cx="12698" cy="133622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5497173" y="2829918"/>
            <a:ext cx="3307896"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23" name="TextBox 1"/>
          <p:cNvSpPr txBox="1">
            <a:spLocks noChangeArrowheads="1"/>
          </p:cNvSpPr>
          <p:nvPr/>
        </p:nvSpPr>
        <p:spPr bwMode="auto">
          <a:xfrm>
            <a:off x="5581743" y="3993456"/>
            <a:ext cx="1874990" cy="253916"/>
          </a:xfrm>
          <a:prstGeom prst="rect">
            <a:avLst/>
          </a:prstGeom>
          <a:noFill/>
          <a:ln w="9525">
            <a:noFill/>
            <a:miter lim="800000"/>
            <a:headEnd/>
            <a:tailEnd/>
          </a:ln>
        </p:spPr>
        <p:txBody>
          <a:bodyPr wrap="square" lIns="68580" tIns="34290" rIns="68580" bIns="34290">
            <a:spAutoFit/>
          </a:bodyPr>
          <a:lstStyle/>
          <a:p>
            <a:pPr fontAlgn="auto">
              <a:spcBef>
                <a:spcPts val="0"/>
              </a:spcBef>
              <a:spcAft>
                <a:spcPts val="0"/>
              </a:spcAft>
              <a:defRPr/>
            </a:pPr>
            <a:r>
              <a:rPr lang="en-US" sz="1200"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Staff changes</a:t>
            </a:r>
            <a:endParaRPr lang="en-US" sz="1200"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5" name="TextBox 1"/>
          <p:cNvSpPr txBox="1">
            <a:spLocks noChangeArrowheads="1"/>
          </p:cNvSpPr>
          <p:nvPr/>
        </p:nvSpPr>
        <p:spPr bwMode="auto">
          <a:xfrm>
            <a:off x="5568685" y="1516148"/>
            <a:ext cx="3236384" cy="438582"/>
          </a:xfrm>
          <a:prstGeom prst="rect">
            <a:avLst/>
          </a:prstGeom>
          <a:noFill/>
          <a:ln w="9525">
            <a:noFill/>
            <a:miter lim="800000"/>
            <a:headEnd/>
            <a:tailEnd/>
          </a:ln>
        </p:spPr>
        <p:txBody>
          <a:bodyPr wrap="square" lIns="68580" tIns="34290" rIns="68580" bIns="34290">
            <a:spAutoFit/>
          </a:bodyPr>
          <a:lstStyle/>
          <a:p>
            <a:pPr lvl="0"/>
            <a:r>
              <a:rPr lang="en-US" sz="1200"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Information on </a:t>
            </a:r>
            <a:r>
              <a:rPr lang="en-US" sz="1200"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existence of violations contained </a:t>
            </a:r>
            <a:endParaRPr lang="en-US" sz="1200"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lvl="0"/>
            <a:r>
              <a:rPr lang="en-US" sz="1200"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in addresses of citizens and organizations</a:t>
            </a:r>
          </a:p>
        </p:txBody>
      </p:sp>
      <p:cxnSp>
        <p:nvCxnSpPr>
          <p:cNvPr id="26" name="Прямая соединительная линия 25"/>
          <p:cNvCxnSpPr/>
          <p:nvPr/>
        </p:nvCxnSpPr>
        <p:spPr>
          <a:xfrm>
            <a:off x="4062071" y="5177413"/>
            <a:ext cx="457631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34" name="TextBox 1"/>
          <p:cNvSpPr txBox="1">
            <a:spLocks noChangeArrowheads="1"/>
          </p:cNvSpPr>
          <p:nvPr/>
        </p:nvSpPr>
        <p:spPr bwMode="auto">
          <a:xfrm>
            <a:off x="5568685" y="2391337"/>
            <a:ext cx="4576310" cy="346249"/>
          </a:xfrm>
          <a:prstGeom prst="rect">
            <a:avLst/>
          </a:prstGeom>
          <a:noFill/>
          <a:ln w="9525">
            <a:noFill/>
            <a:miter lim="800000"/>
            <a:headEnd/>
            <a:tailEnd/>
          </a:ln>
        </p:spPr>
        <p:txBody>
          <a:bodyPr wrap="square" lIns="68580" tIns="34290" rIns="68580" bIns="34290">
            <a:spAutoFit/>
          </a:bodyPr>
          <a:lstStyle/>
          <a:p>
            <a:pPr lvl="0"/>
            <a:r>
              <a:rPr lang="en-US" sz="1200"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Presence</a:t>
            </a:r>
            <a:r>
              <a:rPr lang="en-US" dirty="0" smtClean="0"/>
              <a:t> </a:t>
            </a:r>
            <a:r>
              <a:rPr lang="en-US" sz="1200"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of </a:t>
            </a:r>
            <a:r>
              <a:rPr lang="en-US" sz="1200"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violations </a:t>
            </a:r>
            <a:r>
              <a:rPr lang="en-US" sz="1200"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identified by supervisory bodies</a:t>
            </a:r>
            <a:endParaRPr lang="en-US" sz="1200"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5" name="TextBox 1"/>
          <p:cNvSpPr txBox="1">
            <a:spLocks noChangeArrowheads="1"/>
          </p:cNvSpPr>
          <p:nvPr/>
        </p:nvSpPr>
        <p:spPr bwMode="auto">
          <a:xfrm>
            <a:off x="5568685" y="3580274"/>
            <a:ext cx="4576310" cy="438582"/>
          </a:xfrm>
          <a:prstGeom prst="rect">
            <a:avLst/>
          </a:prstGeom>
          <a:noFill/>
          <a:ln w="9525">
            <a:noFill/>
            <a:miter lim="800000"/>
            <a:headEnd/>
            <a:tailEnd/>
          </a:ln>
        </p:spPr>
        <p:txBody>
          <a:bodyPr wrap="square" lIns="68580" tIns="34290" rIns="68580" bIns="34290">
            <a:spAutoFit/>
          </a:bodyPr>
          <a:lstStyle/>
          <a:p>
            <a:pPr lvl="0"/>
            <a:r>
              <a:rPr lang="en-US" sz="1200"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Signing of contracts for an amount </a:t>
            </a:r>
          </a:p>
          <a:p>
            <a:pPr lvl="0"/>
            <a:r>
              <a:rPr lang="en-US" sz="1200"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over 2 million rubles by FTTBs, FGA </a:t>
            </a:r>
            <a:endParaRPr lang="en-US" sz="1200"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6" name="TextBox 1"/>
          <p:cNvSpPr txBox="1">
            <a:spLocks noChangeArrowheads="1"/>
          </p:cNvSpPr>
          <p:nvPr/>
        </p:nvSpPr>
        <p:spPr bwMode="auto">
          <a:xfrm>
            <a:off x="5581743" y="3342574"/>
            <a:ext cx="3054691" cy="253916"/>
          </a:xfrm>
          <a:prstGeom prst="rect">
            <a:avLst/>
          </a:prstGeom>
          <a:noFill/>
          <a:ln w="9525">
            <a:noFill/>
            <a:miter lim="800000"/>
            <a:headEnd/>
            <a:tailEnd/>
          </a:ln>
        </p:spPr>
        <p:txBody>
          <a:bodyPr wrap="square" lIns="68580" tIns="34290" rIns="68580" bIns="34290">
            <a:spAutoFit/>
          </a:bodyPr>
          <a:lstStyle/>
          <a:p>
            <a:pPr lvl="0"/>
            <a:r>
              <a:rPr lang="en-US" sz="1200"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Low quality of financial management</a:t>
            </a:r>
            <a:endParaRPr lang="en-US" sz="1200"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8" name="TextBox 1"/>
          <p:cNvSpPr txBox="1">
            <a:spLocks noChangeArrowheads="1"/>
          </p:cNvSpPr>
          <p:nvPr/>
        </p:nvSpPr>
        <p:spPr bwMode="auto">
          <a:xfrm>
            <a:off x="5568685" y="1940124"/>
            <a:ext cx="4576310" cy="438582"/>
          </a:xfrm>
          <a:prstGeom prst="rect">
            <a:avLst/>
          </a:prstGeom>
          <a:noFill/>
          <a:ln w="9525">
            <a:noFill/>
            <a:miter lim="800000"/>
            <a:headEnd/>
            <a:tailEnd/>
          </a:ln>
        </p:spPr>
        <p:txBody>
          <a:bodyPr wrap="square" lIns="68580" tIns="34290" rIns="68580" bIns="34290">
            <a:spAutoFit/>
          </a:bodyPr>
          <a:lstStyle/>
          <a:p>
            <a:pPr lvl="0"/>
            <a:r>
              <a:rPr lang="en-US" sz="1200"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Violations identified based on results </a:t>
            </a:r>
          </a:p>
          <a:p>
            <a:pPr lvl="0"/>
            <a:r>
              <a:rPr lang="en-US" sz="1200"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of monitoring publications in the media</a:t>
            </a:r>
            <a:endParaRPr lang="en-US" sz="1200"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0" name="TextBox 1"/>
          <p:cNvSpPr txBox="1">
            <a:spLocks noChangeArrowheads="1"/>
          </p:cNvSpPr>
          <p:nvPr/>
        </p:nvSpPr>
        <p:spPr bwMode="auto">
          <a:xfrm>
            <a:off x="5575035" y="3133108"/>
            <a:ext cx="2763649" cy="253916"/>
          </a:xfrm>
          <a:prstGeom prst="rect">
            <a:avLst/>
          </a:prstGeom>
          <a:noFill/>
          <a:ln w="9525">
            <a:noFill/>
            <a:miter lim="800000"/>
            <a:headEnd/>
            <a:tailEnd/>
          </a:ln>
        </p:spPr>
        <p:txBody>
          <a:bodyPr wrap="square" lIns="68580" tIns="34290" rIns="68580" bIns="34290">
            <a:spAutoFit/>
          </a:bodyPr>
          <a:lstStyle/>
          <a:p>
            <a:pPr lvl="0"/>
            <a:r>
              <a:rPr lang="en-US" sz="1200"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Violations when executing regulatory acts</a:t>
            </a:r>
            <a:endParaRPr lang="en-US" sz="1200"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3" name="TextBox 1"/>
          <p:cNvSpPr txBox="1">
            <a:spLocks noChangeArrowheads="1"/>
          </p:cNvSpPr>
          <p:nvPr/>
        </p:nvSpPr>
        <p:spPr bwMode="auto">
          <a:xfrm>
            <a:off x="5586073" y="4216092"/>
            <a:ext cx="4576310" cy="253916"/>
          </a:xfrm>
          <a:prstGeom prst="rect">
            <a:avLst/>
          </a:prstGeom>
          <a:noFill/>
          <a:ln w="9525">
            <a:noFill/>
            <a:miter lim="800000"/>
            <a:headEnd/>
            <a:tailEnd/>
          </a:ln>
        </p:spPr>
        <p:txBody>
          <a:bodyPr wrap="square" lIns="68580" tIns="34290" rIns="68580" bIns="34290">
            <a:spAutoFit/>
          </a:bodyPr>
          <a:lstStyle/>
          <a:p>
            <a:pPr lvl="0"/>
            <a:r>
              <a:rPr lang="en-US" sz="1200"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Low performance rating in the past year</a:t>
            </a:r>
            <a:endParaRPr lang="en-US" sz="1200"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8" name="Блок-схема: несколько документов 47"/>
          <p:cNvSpPr/>
          <p:nvPr/>
        </p:nvSpPr>
        <p:spPr>
          <a:xfrm>
            <a:off x="571500" y="3820552"/>
            <a:ext cx="2371725" cy="1159296"/>
          </a:xfrm>
          <a:prstGeom prst="flowChartMultidocumen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183D5E"/>
                </a:solidFill>
                <a:latin typeface="Times New Roman" panose="02020603050405020304" pitchFamily="18" charset="0"/>
              </a:rPr>
              <a:t>New functions </a:t>
            </a:r>
          </a:p>
          <a:p>
            <a:pPr algn="ctr"/>
            <a:r>
              <a:rPr lang="en-US" b="1" dirty="0" smtClean="0">
                <a:solidFill>
                  <a:srgbClr val="183D5E"/>
                </a:solidFill>
                <a:latin typeface="Times New Roman" panose="02020603050405020304" pitchFamily="18" charset="0"/>
              </a:rPr>
              <a:t>and competences</a:t>
            </a:r>
            <a:endParaRPr lang="en-US" b="1" dirty="0">
              <a:solidFill>
                <a:srgbClr val="183D5E"/>
              </a:solidFill>
              <a:latin typeface="Times New Roman" panose="02020603050405020304" pitchFamily="18" charset="0"/>
              <a:cs typeface="Times New Roman" panose="02020603050405020304" pitchFamily="18" charset="0"/>
            </a:endParaRPr>
          </a:p>
        </p:txBody>
      </p:sp>
      <p:sp>
        <p:nvSpPr>
          <p:cNvPr id="49" name="Стрелка влево 48"/>
          <p:cNvSpPr/>
          <p:nvPr/>
        </p:nvSpPr>
        <p:spPr>
          <a:xfrm>
            <a:off x="2943224" y="941854"/>
            <a:ext cx="1851025" cy="123041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Times New Roman" panose="02020603050405020304" pitchFamily="18" charset="0"/>
              </a:rPr>
              <a:t>Increase in % of sample</a:t>
            </a:r>
            <a:endParaRPr lang="en-US" sz="1200" b="1" dirty="0">
              <a:latin typeface="Times New Roman" panose="02020603050405020304" pitchFamily="18" charset="0"/>
              <a:cs typeface="Times New Roman" panose="02020603050405020304" pitchFamily="18" charset="0"/>
            </a:endParaRPr>
          </a:p>
        </p:txBody>
      </p:sp>
      <p:sp>
        <p:nvSpPr>
          <p:cNvPr id="51" name="Стрелка вверх 50"/>
          <p:cNvSpPr/>
          <p:nvPr/>
        </p:nvSpPr>
        <p:spPr>
          <a:xfrm>
            <a:off x="586467" y="2802983"/>
            <a:ext cx="2315483" cy="88291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Times New Roman" panose="02020603050405020304" pitchFamily="18" charset="0"/>
              </a:rPr>
              <a:t>New check areas</a:t>
            </a:r>
            <a:endParaRPr lang="en-US" sz="1200" b="1" dirty="0">
              <a:latin typeface="Times New Roman" panose="02020603050405020304" pitchFamily="18" charset="0"/>
              <a:cs typeface="Times New Roman" panose="02020603050405020304" pitchFamily="18" charset="0"/>
            </a:endParaRPr>
          </a:p>
        </p:txBody>
      </p:sp>
      <p:sp>
        <p:nvSpPr>
          <p:cNvPr id="27" name="Стрелка влево 26"/>
          <p:cNvSpPr/>
          <p:nvPr/>
        </p:nvSpPr>
        <p:spPr>
          <a:xfrm>
            <a:off x="2943224" y="2187774"/>
            <a:ext cx="1851025" cy="123041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latin typeface="Times New Roman" panose="02020603050405020304" pitchFamily="18" charset="0"/>
              </a:rPr>
              <a:t>- control of FTTBs</a:t>
            </a:r>
          </a:p>
          <a:p>
            <a:pPr algn="ctr"/>
            <a:r>
              <a:rPr lang="en-US" sz="1000" b="1" dirty="0" smtClean="0">
                <a:latin typeface="Times New Roman" panose="02020603050405020304" pitchFamily="18" charset="0"/>
              </a:rPr>
              <a:t>- control of FTCO</a:t>
            </a:r>
            <a:endParaRPr lang="en-US" sz="1000" b="1" dirty="0">
              <a:latin typeface="Times New Roman" panose="02020603050405020304" pitchFamily="18" charset="0"/>
              <a:cs typeface="Times New Roman" panose="02020603050405020304" pitchFamily="18" charset="0"/>
            </a:endParaRPr>
          </a:p>
        </p:txBody>
      </p:sp>
      <p:sp>
        <p:nvSpPr>
          <p:cNvPr id="29" name="Прямоугольник 28"/>
          <p:cNvSpPr/>
          <p:nvPr/>
        </p:nvSpPr>
        <p:spPr>
          <a:xfrm>
            <a:off x="5331278" y="1240050"/>
            <a:ext cx="3565071" cy="243575"/>
          </a:xfrm>
          <a:prstGeom prst="rect">
            <a:avLst/>
          </a:prstGeom>
          <a:solidFill>
            <a:schemeClr val="accent1">
              <a:lumMod val="40000"/>
              <a:lumOff val="60000"/>
            </a:schemeClr>
          </a:solidFill>
          <a:ln w="19050"/>
        </p:spPr>
        <p:style>
          <a:lnRef idx="2">
            <a:schemeClr val="accent5"/>
          </a:lnRef>
          <a:fillRef idx="1">
            <a:schemeClr val="lt1"/>
          </a:fillRef>
          <a:effectRef idx="0">
            <a:schemeClr val="accent5"/>
          </a:effectRef>
          <a:fontRef idx="minor">
            <a:schemeClr val="dk1"/>
          </a:fontRef>
        </p:style>
        <p:txBody>
          <a:bodyPr rtlCol="0" anchor="ctr"/>
          <a:lstStyle/>
          <a:p>
            <a:pPr algn="ctr"/>
            <a:r>
              <a:rPr lang="en-US" sz="1400" b="1" smtClean="0">
                <a:solidFill>
                  <a:schemeClr val="accent5">
                    <a:lumMod val="75000"/>
                  </a:schemeClr>
                </a:solidFill>
                <a:latin typeface="Times New Roman" pitchFamily="18" charset="0"/>
              </a:rPr>
              <a:t>External sources of information</a:t>
            </a:r>
            <a:endParaRPr lang="en-US" sz="1400" b="1" dirty="0">
              <a:solidFill>
                <a:schemeClr val="accent5">
                  <a:lumMod val="75000"/>
                </a:schemeClr>
              </a:solidFill>
              <a:latin typeface="Times New Roman" pitchFamily="18" charset="0"/>
              <a:cs typeface="Times New Roman" pitchFamily="18" charset="0"/>
            </a:endParaRPr>
          </a:p>
        </p:txBody>
      </p:sp>
      <p:cxnSp>
        <p:nvCxnSpPr>
          <p:cNvPr id="31" name="Прямая соединительная линия 30"/>
          <p:cNvCxnSpPr/>
          <p:nvPr/>
        </p:nvCxnSpPr>
        <p:spPr>
          <a:xfrm>
            <a:off x="5509871" y="1940124"/>
            <a:ext cx="3307896"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a:off x="5513879" y="2391336"/>
            <a:ext cx="3307896"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41" name="Прямоугольник 40"/>
          <p:cNvSpPr/>
          <p:nvPr/>
        </p:nvSpPr>
        <p:spPr>
          <a:xfrm>
            <a:off x="5368585" y="2897400"/>
            <a:ext cx="3565071" cy="243575"/>
          </a:xfrm>
          <a:prstGeom prst="rect">
            <a:avLst/>
          </a:prstGeom>
          <a:solidFill>
            <a:schemeClr val="accent1">
              <a:lumMod val="40000"/>
              <a:lumOff val="60000"/>
            </a:schemeClr>
          </a:solidFill>
          <a:ln w="19050"/>
        </p:spPr>
        <p:style>
          <a:lnRef idx="2">
            <a:schemeClr val="accent5"/>
          </a:lnRef>
          <a:fillRef idx="1">
            <a:schemeClr val="lt1"/>
          </a:fillRef>
          <a:effectRef idx="0">
            <a:schemeClr val="accent5"/>
          </a:effectRef>
          <a:fontRef idx="minor">
            <a:schemeClr val="dk1"/>
          </a:fontRef>
        </p:style>
        <p:txBody>
          <a:bodyPr rtlCol="0" anchor="ctr"/>
          <a:lstStyle/>
          <a:p>
            <a:pPr algn="ctr"/>
            <a:r>
              <a:rPr lang="en-US" sz="1400" b="1" dirty="0" smtClean="0">
                <a:solidFill>
                  <a:schemeClr val="accent5">
                    <a:lumMod val="75000"/>
                  </a:schemeClr>
                </a:solidFill>
                <a:latin typeface="Times New Roman" pitchFamily="18" charset="0"/>
              </a:rPr>
              <a:t>Internal sources of information</a:t>
            </a:r>
            <a:endParaRPr lang="en-US" sz="1400" b="1" dirty="0">
              <a:solidFill>
                <a:schemeClr val="accent5">
                  <a:lumMod val="75000"/>
                </a:schemeClr>
              </a:solidFill>
              <a:latin typeface="Times New Roman" pitchFamily="18" charset="0"/>
              <a:cs typeface="Times New Roman" pitchFamily="18" charset="0"/>
            </a:endParaRPr>
          </a:p>
        </p:txBody>
      </p:sp>
      <p:cxnSp>
        <p:nvCxnSpPr>
          <p:cNvPr id="45" name="Прямая соединительная линия 44"/>
          <p:cNvCxnSpPr/>
          <p:nvPr/>
        </p:nvCxnSpPr>
        <p:spPr>
          <a:xfrm>
            <a:off x="5513879" y="3152442"/>
            <a:ext cx="12698" cy="133622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46" name="Прямая соединительная линия 45"/>
          <p:cNvCxnSpPr/>
          <p:nvPr/>
        </p:nvCxnSpPr>
        <p:spPr>
          <a:xfrm>
            <a:off x="5526577" y="3377698"/>
            <a:ext cx="3307896"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47" name="Прямая соединительная линия 46"/>
          <p:cNvCxnSpPr/>
          <p:nvPr/>
        </p:nvCxnSpPr>
        <p:spPr>
          <a:xfrm>
            <a:off x="5509871" y="3599864"/>
            <a:ext cx="3307896"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a:off x="5513879" y="4003180"/>
            <a:ext cx="3307896"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52" name="Прямая соединительная линия 51"/>
          <p:cNvCxnSpPr/>
          <p:nvPr/>
        </p:nvCxnSpPr>
        <p:spPr>
          <a:xfrm>
            <a:off x="5526577" y="4247372"/>
            <a:ext cx="3307896"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53" name="Прямая соединительная линия 52"/>
          <p:cNvCxnSpPr/>
          <p:nvPr/>
        </p:nvCxnSpPr>
        <p:spPr>
          <a:xfrm>
            <a:off x="5497172" y="4488662"/>
            <a:ext cx="3307896"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54" name="Прямая соединительная линия 53"/>
          <p:cNvCxnSpPr/>
          <p:nvPr/>
        </p:nvCxnSpPr>
        <p:spPr>
          <a:xfrm>
            <a:off x="5078073" y="1120891"/>
            <a:ext cx="12698" cy="1898296"/>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55" name="Прямая соединительная линия 54"/>
          <p:cNvCxnSpPr>
            <a:endCxn id="41" idx="1"/>
          </p:cNvCxnSpPr>
          <p:nvPr/>
        </p:nvCxnSpPr>
        <p:spPr>
          <a:xfrm>
            <a:off x="5078073" y="3019187"/>
            <a:ext cx="290512" cy="1"/>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56" name="Прямая соединительная линия 55"/>
          <p:cNvCxnSpPr>
            <a:endCxn id="29" idx="1"/>
          </p:cNvCxnSpPr>
          <p:nvPr/>
        </p:nvCxnSpPr>
        <p:spPr>
          <a:xfrm>
            <a:off x="5078073" y="1361837"/>
            <a:ext cx="253205" cy="1"/>
          </a:xfrm>
          <a:prstGeom prst="line">
            <a:avLst/>
          </a:prstGeom>
          <a:ln w="222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8351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90513" y="1447800"/>
            <a:ext cx="8215312" cy="123825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hangingPunct="0">
              <a:spcBef>
                <a:spcPts val="1800"/>
              </a:spcBef>
            </a:pPr>
            <a:endParaRPr lang="en-US" sz="2400" dirty="0" smtClean="0">
              <a:solidFill>
                <a:schemeClr val="bg1"/>
              </a:solidFill>
              <a:latin typeface="Times New Roman" pitchFamily="18" charset="0"/>
              <a:cs typeface="Times New Roman" pitchFamily="18" charset="0"/>
            </a:endParaRPr>
          </a:p>
          <a:p>
            <a:pPr algn="just" eaLnBrk="0" hangingPunct="0">
              <a:spcBef>
                <a:spcPts val="1800"/>
              </a:spcBef>
            </a:pPr>
            <a:r>
              <a:rPr lang="en-US" sz="2400" dirty="0">
                <a:solidFill>
                  <a:schemeClr val="bg1"/>
                </a:solidFill>
                <a:latin typeface="Times New Roman" pitchFamily="18" charset="0"/>
              </a:rPr>
              <a:t>3. Organizational Structure of the Internal (Operational) Treasury Risk Management System at the Federal Treasury</a:t>
            </a:r>
          </a:p>
          <a:p>
            <a:pPr algn="just" eaLnBrk="0" hangingPunct="0">
              <a:spcBef>
                <a:spcPts val="1800"/>
              </a:spcBef>
            </a:pPr>
            <a:endParaRPr lang="en-US" sz="2400" dirty="0">
              <a:solidFill>
                <a:schemeClr val="bg1"/>
              </a:solidFill>
              <a:latin typeface="Times New Roman" pitchFamily="18" charset="0"/>
              <a:cs typeface="Times New Roman" pitchFamily="18" charset="0"/>
            </a:endParaRPr>
          </a:p>
        </p:txBody>
      </p:sp>
      <p:sp>
        <p:nvSpPr>
          <p:cNvPr id="5" name="Номер слайда 5"/>
          <p:cNvSpPr>
            <a:spLocks noGrp="1"/>
          </p:cNvSpPr>
          <p:nvPr>
            <p:ph type="sldNum" sz="quarter" idx="12"/>
          </p:nvPr>
        </p:nvSpPr>
        <p:spPr>
          <a:xfrm>
            <a:off x="8722519" y="4760121"/>
            <a:ext cx="300038" cy="273844"/>
          </a:xfrm>
        </p:spPr>
        <p:txBody>
          <a:bodyPr/>
          <a:lstStyle/>
          <a:p>
            <a:pPr>
              <a:defRPr/>
            </a:pPr>
            <a:fld id="{B71FCD68-0AFD-4048-852E-53B764BC6EED}" type="slidenum">
              <a:rPr lang="ru-RU" smtClean="0">
                <a:solidFill>
                  <a:schemeClr val="tx1"/>
                </a:solidFill>
                <a:latin typeface="Times New Roman" panose="02020603050405020304" pitchFamily="18" charset="0"/>
                <a:cs typeface="Times New Roman" panose="02020603050405020304" pitchFamily="18" charset="0"/>
              </a:rPr>
              <a:pPr>
                <a:defRPr/>
              </a:pPr>
              <a:t>16</a:t>
            </a:fld>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2463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p:cNvSpPr>
          <p:nvPr/>
        </p:nvSpPr>
        <p:spPr bwMode="auto">
          <a:xfrm>
            <a:off x="2873828" y="237929"/>
            <a:ext cx="6270171" cy="571480"/>
          </a:xfrm>
          <a:prstGeom prst="rect">
            <a:avLst/>
          </a:prstGeom>
          <a:noFill/>
          <a:ln w="9525">
            <a:noFill/>
            <a:miter lim="800000"/>
            <a:headEnd/>
            <a:tailEnd/>
          </a:ln>
        </p:spPr>
        <p:txBody>
          <a:bodyPr/>
          <a:lstStyle/>
          <a:p>
            <a:pPr algn="ctr" eaLnBrk="0" hangingPunct="0"/>
            <a:r>
              <a:rPr lang="en-US" sz="1600" dirty="0" smtClean="0">
                <a:solidFill>
                  <a:schemeClr val="accent1">
                    <a:lumMod val="50000"/>
                  </a:schemeClr>
                </a:solidFill>
                <a:effectLst>
                  <a:outerShdw blurRad="38100" dist="38100" dir="2700000" algn="tl">
                    <a:srgbClr val="000000">
                      <a:alpha val="43137"/>
                    </a:srgbClr>
                  </a:outerShdw>
                </a:effectLst>
                <a:latin typeface="Times New Roman" pitchFamily="18" charset="0"/>
              </a:rPr>
              <a:t>ORGANIZATIONAL STRUCTURE OF THE INTERNAL (OPERATIONAL) TREASURY RISK MANAGEMENT SYSTEM</a:t>
            </a:r>
            <a:endParaRPr lang="en-US" sz="1600" dirty="0">
              <a:solidFill>
                <a:schemeClr val="accent1">
                  <a:lumMod val="50000"/>
                </a:schemeClr>
              </a:solidFill>
              <a:effectLst>
                <a:outerShdw blurRad="38100" dist="38100" dir="2700000" algn="tl">
                  <a:srgbClr val="000000">
                    <a:alpha val="43137"/>
                  </a:srgbClr>
                </a:outerShdw>
              </a:effectLst>
              <a:latin typeface="Times New Roman" pitchFamily="18" charset="0"/>
            </a:endParaRPr>
          </a:p>
        </p:txBody>
      </p:sp>
      <p:sp>
        <p:nvSpPr>
          <p:cNvPr id="8" name="TextBox 7"/>
          <p:cNvSpPr txBox="1"/>
          <p:nvPr/>
        </p:nvSpPr>
        <p:spPr>
          <a:xfrm>
            <a:off x="1039525" y="1057059"/>
            <a:ext cx="4062452" cy="369332"/>
          </a:xfrm>
          <a:prstGeom prst="rect">
            <a:avLst/>
          </a:prstGeom>
          <a:noFill/>
        </p:spPr>
        <p:txBody>
          <a:bodyPr wrap="square" rtlCol="0">
            <a:spAutoFit/>
          </a:bodyPr>
          <a:lstStyle/>
          <a:p>
            <a:r>
              <a:rPr lang="en-US" sz="1800" b="1" dirty="0" smtClean="0">
                <a:solidFill>
                  <a:srgbClr val="C00000"/>
                </a:solidFill>
                <a:latin typeface="Times New Roman" panose="02020603050405020304" pitchFamily="18" charset="0"/>
              </a:rPr>
              <a:t>1 Level of Management:</a:t>
            </a:r>
            <a:endParaRPr lang="en-US" sz="1800" b="1" dirty="0">
              <a:solidFill>
                <a:srgbClr val="C0000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4067944" y="1583833"/>
            <a:ext cx="4896544" cy="1831271"/>
          </a:xfrm>
          <a:prstGeom prst="rect">
            <a:avLst/>
          </a:prstGeom>
          <a:noFill/>
        </p:spPr>
        <p:txBody>
          <a:bodyPr wrap="square" rtlCol="0">
            <a:spAutoFit/>
          </a:bodyPr>
          <a:lstStyle/>
          <a:p>
            <a:pPr algn="just">
              <a:spcAft>
                <a:spcPts val="600"/>
              </a:spcAft>
            </a:pPr>
            <a:r>
              <a:rPr lang="en-US" sz="1400" dirty="0" smtClean="0">
                <a:solidFill>
                  <a:srgbClr val="C00000"/>
                </a:solidFill>
                <a:latin typeface="Times New Roman" panose="02020603050405020304" pitchFamily="18" charset="0"/>
              </a:rPr>
              <a:t>1. Solving methodological tasks, making managerial decisions to forecast and minimize treasury risks;</a:t>
            </a:r>
            <a:endParaRPr lang="en-US" sz="1400" dirty="0" smtClean="0">
              <a:solidFill>
                <a:srgbClr val="C00000"/>
              </a:solidFill>
              <a:latin typeface="Times New Roman" panose="02020603050405020304" pitchFamily="18" charset="0"/>
              <a:cs typeface="Times New Roman" panose="02020603050405020304" pitchFamily="18" charset="0"/>
            </a:endParaRPr>
          </a:p>
          <a:p>
            <a:pPr algn="just">
              <a:spcAft>
                <a:spcPts val="600"/>
              </a:spcAft>
            </a:pPr>
            <a:r>
              <a:rPr lang="en-US" sz="1400" dirty="0" smtClean="0">
                <a:solidFill>
                  <a:srgbClr val="C00000"/>
                </a:solidFill>
                <a:latin typeface="Times New Roman" panose="02020603050405020304" pitchFamily="18" charset="0"/>
              </a:rPr>
              <a:t>2. General coordination of risk management activities;</a:t>
            </a:r>
          </a:p>
          <a:p>
            <a:pPr algn="just">
              <a:spcAft>
                <a:spcPts val="600"/>
              </a:spcAft>
            </a:pPr>
            <a:r>
              <a:rPr lang="en-US" sz="1400" dirty="0" smtClean="0">
                <a:solidFill>
                  <a:srgbClr val="C00000"/>
                </a:solidFill>
                <a:latin typeface="Times New Roman" panose="02020603050405020304" pitchFamily="18" charset="0"/>
              </a:rPr>
              <a:t>3. Information systemization and generalization;</a:t>
            </a:r>
          </a:p>
          <a:p>
            <a:pPr algn="just">
              <a:spcAft>
                <a:spcPts val="600"/>
              </a:spcAft>
            </a:pPr>
            <a:r>
              <a:rPr lang="en-US" sz="1400" dirty="0" smtClean="0">
                <a:solidFill>
                  <a:srgbClr val="C00000"/>
                </a:solidFill>
                <a:latin typeface="Times New Roman" panose="02020603050405020304" pitchFamily="18" charset="0"/>
              </a:rPr>
              <a:t>4. Performance evaluation and control of risk management system operation</a:t>
            </a:r>
            <a:endParaRPr lang="en-US" sz="1400" dirty="0">
              <a:solidFill>
                <a:srgbClr val="C00000"/>
              </a:solidFill>
              <a:latin typeface="Times New Roman" panose="02020603050405020304" pitchFamily="18" charset="0"/>
              <a:cs typeface="Times New Roman" panose="02020603050405020304" pitchFamily="18" charset="0"/>
            </a:endParaRPr>
          </a:p>
        </p:txBody>
      </p:sp>
      <p:sp>
        <p:nvSpPr>
          <p:cNvPr id="10" name="Номер слайда 5"/>
          <p:cNvSpPr>
            <a:spLocks noGrp="1"/>
          </p:cNvSpPr>
          <p:nvPr>
            <p:ph type="sldNum" sz="quarter" idx="12"/>
          </p:nvPr>
        </p:nvSpPr>
        <p:spPr>
          <a:xfrm>
            <a:off x="8722519" y="4760121"/>
            <a:ext cx="300038" cy="273844"/>
          </a:xfrm>
        </p:spPr>
        <p:txBody>
          <a:bodyPr/>
          <a:lstStyle/>
          <a:p>
            <a:pPr>
              <a:defRPr/>
            </a:pPr>
            <a:fld id="{B71FCD68-0AFD-4048-852E-53B764BC6EED}" type="slidenum">
              <a:rPr lang="ru-RU" smtClean="0">
                <a:solidFill>
                  <a:schemeClr val="tx1"/>
                </a:solidFill>
                <a:latin typeface="Times New Roman" panose="02020603050405020304" pitchFamily="18" charset="0"/>
                <a:cs typeface="Times New Roman" panose="02020603050405020304" pitchFamily="18" charset="0"/>
              </a:rPr>
              <a:pPr>
                <a:defRPr/>
              </a:pPr>
              <a:t>17</a:t>
            </a:fld>
            <a:endParaRPr lang="en-US" dirty="0">
              <a:solidFill>
                <a:schemeClr val="tx1"/>
              </a:solidFill>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1325880" y="1832610"/>
            <a:ext cx="1744871" cy="33506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Times New Roman" panose="02020603050405020304" pitchFamily="18" charset="0"/>
              </a:rPr>
              <a:t>FT Leadership</a:t>
            </a:r>
            <a:endParaRPr lang="en-US" sz="1200" dirty="0">
              <a:solidFill>
                <a:schemeClr val="tx1"/>
              </a:solidFill>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1039525" y="2320212"/>
            <a:ext cx="2298035" cy="708738"/>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Times New Roman" panose="02020603050405020304" pitchFamily="18" charset="0"/>
              </a:rPr>
              <a:t>Internal Public Financial Control Enhancement Department</a:t>
            </a:r>
            <a:endParaRPr lang="en-US" sz="1200" b="1" dirty="0">
              <a:solidFill>
                <a:schemeClr val="tx1"/>
              </a:solidFill>
              <a:latin typeface="Times New Roman" panose="02020603050405020304" pitchFamily="18" charset="0"/>
              <a:cs typeface="Times New Roman" panose="02020603050405020304" pitchFamily="18" charset="0"/>
            </a:endParaRPr>
          </a:p>
        </p:txBody>
      </p:sp>
      <p:cxnSp>
        <p:nvCxnSpPr>
          <p:cNvPr id="4" name="Прямая со стрелкой 3"/>
          <p:cNvCxnSpPr/>
          <p:nvPr/>
        </p:nvCxnSpPr>
        <p:spPr>
          <a:xfrm>
            <a:off x="2316480" y="2167679"/>
            <a:ext cx="0" cy="152533"/>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flipV="1">
            <a:off x="2034073" y="2167680"/>
            <a:ext cx="0" cy="152532"/>
          </a:xfrm>
          <a:prstGeom prst="straightConnector1">
            <a:avLst/>
          </a:prstGeom>
          <a:ln w="127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6" name="Прямоугольник 15"/>
          <p:cNvSpPr/>
          <p:nvPr/>
        </p:nvSpPr>
        <p:spPr>
          <a:xfrm>
            <a:off x="1049297" y="3181349"/>
            <a:ext cx="2298035" cy="58705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rPr>
              <a:t>FTCO divisions </a:t>
            </a:r>
          </a:p>
          <a:p>
            <a:pPr algn="ctr"/>
            <a:r>
              <a:rPr lang="en-US" sz="1000" dirty="0" smtClean="0">
                <a:solidFill>
                  <a:schemeClr val="tx1"/>
                </a:solidFill>
                <a:latin typeface="Times New Roman" panose="02020603050405020304" pitchFamily="18" charset="0"/>
              </a:rPr>
              <a:t>(managing risks for the corresponding area of activity)</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18" name="Прямоугольник 17"/>
          <p:cNvSpPr/>
          <p:nvPr/>
        </p:nvSpPr>
        <p:spPr>
          <a:xfrm>
            <a:off x="1697148" y="3996216"/>
            <a:ext cx="938124" cy="35689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rPr>
              <a:t>FTD</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19" name="Прямоугольник 18"/>
          <p:cNvSpPr/>
          <p:nvPr/>
        </p:nvSpPr>
        <p:spPr>
          <a:xfrm>
            <a:off x="3052091" y="3996992"/>
            <a:ext cx="938124" cy="35689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rPr>
              <a:t>FGA “SCORT"</a:t>
            </a:r>
            <a:endParaRPr lang="en-US" sz="1000" dirty="0">
              <a:solidFill>
                <a:schemeClr val="tx1"/>
              </a:solidFill>
              <a:latin typeface="Times New Roman" panose="02020603050405020304" pitchFamily="18" charset="0"/>
              <a:cs typeface="Times New Roman" panose="02020603050405020304" pitchFamily="18" charset="0"/>
            </a:endParaRPr>
          </a:p>
        </p:txBody>
      </p:sp>
      <p:cxnSp>
        <p:nvCxnSpPr>
          <p:cNvPr id="20" name="Прямая со стрелкой 19"/>
          <p:cNvCxnSpPr/>
          <p:nvPr/>
        </p:nvCxnSpPr>
        <p:spPr>
          <a:xfrm>
            <a:off x="2316480" y="3028950"/>
            <a:ext cx="0" cy="168043"/>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flipV="1">
            <a:off x="2034073" y="3028950"/>
            <a:ext cx="0" cy="152399"/>
          </a:xfrm>
          <a:prstGeom prst="straightConnector1">
            <a:avLst/>
          </a:prstGeom>
          <a:ln w="127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a:off x="2316480" y="3882308"/>
            <a:ext cx="0" cy="11390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p:nvPr/>
        </p:nvCxnSpPr>
        <p:spPr>
          <a:xfrm flipV="1">
            <a:off x="2029221" y="3882308"/>
            <a:ext cx="0" cy="113909"/>
          </a:xfrm>
          <a:prstGeom prst="straightConnector1">
            <a:avLst/>
          </a:prstGeom>
          <a:ln w="127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36" name="Прямоугольник 35"/>
          <p:cNvSpPr/>
          <p:nvPr/>
        </p:nvSpPr>
        <p:spPr>
          <a:xfrm>
            <a:off x="856818" y="1519239"/>
            <a:ext cx="2605520" cy="2363070"/>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dirty="0">
              <a:solidFill>
                <a:schemeClr val="tx1"/>
              </a:solidFill>
              <a:latin typeface="Times New Roman" panose="02020603050405020304" pitchFamily="18" charset="0"/>
              <a:cs typeface="Times New Roman" panose="02020603050405020304" pitchFamily="18" charset="0"/>
            </a:endParaRPr>
          </a:p>
        </p:txBody>
      </p:sp>
      <p:cxnSp>
        <p:nvCxnSpPr>
          <p:cNvPr id="38" name="Прямая соединительная линия 37"/>
          <p:cNvCxnSpPr/>
          <p:nvPr/>
        </p:nvCxnSpPr>
        <p:spPr>
          <a:xfrm flipH="1">
            <a:off x="500063" y="3262313"/>
            <a:ext cx="356755" cy="0"/>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p:nvPr/>
        </p:nvCxnSpPr>
        <p:spPr>
          <a:xfrm>
            <a:off x="571500" y="3390900"/>
            <a:ext cx="285318" cy="0"/>
          </a:xfrm>
          <a:prstGeom prst="line">
            <a:avLst/>
          </a:prstGeom>
          <a:ln w="190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2" name="Прямая со стрелкой 41"/>
          <p:cNvCxnSpPr/>
          <p:nvPr/>
        </p:nvCxnSpPr>
        <p:spPr>
          <a:xfrm>
            <a:off x="500063" y="3262313"/>
            <a:ext cx="0" cy="733903"/>
          </a:xfrm>
          <a:prstGeom prst="straightConnector1">
            <a:avLst/>
          </a:prstGeom>
          <a:ln w="1905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p:nvPr/>
        </p:nvCxnSpPr>
        <p:spPr>
          <a:xfrm>
            <a:off x="571500" y="3390900"/>
            <a:ext cx="0" cy="605316"/>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flipH="1">
            <a:off x="3462338" y="3262313"/>
            <a:ext cx="356755" cy="0"/>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51" name="Прямая со стрелкой 50"/>
          <p:cNvCxnSpPr/>
          <p:nvPr/>
        </p:nvCxnSpPr>
        <p:spPr>
          <a:xfrm>
            <a:off x="3814780" y="3263089"/>
            <a:ext cx="0" cy="733903"/>
          </a:xfrm>
          <a:prstGeom prst="straightConnector1">
            <a:avLst/>
          </a:prstGeom>
          <a:ln w="1905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52" name="Прямая соединительная линия 51"/>
          <p:cNvCxnSpPr/>
          <p:nvPr/>
        </p:nvCxnSpPr>
        <p:spPr>
          <a:xfrm flipH="1" flipV="1">
            <a:off x="3462338" y="3390900"/>
            <a:ext cx="273627" cy="776"/>
          </a:xfrm>
          <a:prstGeom prst="line">
            <a:avLst/>
          </a:prstGeom>
          <a:ln w="190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3" name="Прямая соединительная линия 52"/>
          <p:cNvCxnSpPr/>
          <p:nvPr/>
        </p:nvCxnSpPr>
        <p:spPr>
          <a:xfrm>
            <a:off x="3735965" y="3391676"/>
            <a:ext cx="0" cy="605316"/>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4067944" y="1057059"/>
            <a:ext cx="4896544" cy="523220"/>
          </a:xfrm>
          <a:prstGeom prst="rect">
            <a:avLst/>
          </a:prstGeom>
          <a:noFill/>
        </p:spPr>
        <p:txBody>
          <a:bodyPr wrap="square" rtlCol="0">
            <a:spAutoFit/>
          </a:bodyPr>
          <a:lstStyle/>
          <a:p>
            <a:pPr algn="just">
              <a:spcAft>
                <a:spcPts val="600"/>
              </a:spcAft>
            </a:pPr>
            <a:r>
              <a:rPr lang="en-US" sz="1400" dirty="0" smtClean="0">
                <a:latin typeface="Times New Roman" panose="02020603050405020304" pitchFamily="18" charset="0"/>
              </a:rPr>
              <a:t>FTCO structural subdivision in charge of risk management system operation:</a:t>
            </a:r>
            <a:endParaRPr lang="en-US" sz="1400" dirty="0">
              <a:latin typeface="Times New Roman" panose="02020603050405020304" pitchFamily="18" charset="0"/>
              <a:cs typeface="Times New Roman" panose="02020603050405020304" pitchFamily="18" charset="0"/>
            </a:endParaRPr>
          </a:p>
        </p:txBody>
      </p:sp>
      <p:sp>
        <p:nvSpPr>
          <p:cNvPr id="58" name="TextBox 57"/>
          <p:cNvSpPr txBox="1"/>
          <p:nvPr/>
        </p:nvSpPr>
        <p:spPr>
          <a:xfrm>
            <a:off x="1557338" y="1523130"/>
            <a:ext cx="1243012" cy="276999"/>
          </a:xfrm>
          <a:prstGeom prst="rect">
            <a:avLst/>
          </a:prstGeom>
          <a:noFill/>
        </p:spPr>
        <p:txBody>
          <a:bodyPr wrap="square" rtlCol="0">
            <a:spAutoFit/>
          </a:bodyPr>
          <a:lstStyle/>
          <a:p>
            <a:pPr algn="ctr"/>
            <a:r>
              <a:rPr lang="en-US" sz="1200" dirty="0" smtClean="0">
                <a:latin typeface="Times New Roman" panose="02020603050405020304" pitchFamily="18" charset="0"/>
              </a:rPr>
              <a:t>FTCO</a:t>
            </a:r>
            <a:endParaRPr lang="en-US" sz="1200" dirty="0">
              <a:latin typeface="Times New Roman" panose="02020603050405020304" pitchFamily="18" charset="0"/>
              <a:cs typeface="Times New Roman" panose="02020603050405020304" pitchFamily="18" charset="0"/>
            </a:endParaRPr>
          </a:p>
        </p:txBody>
      </p:sp>
      <p:sp>
        <p:nvSpPr>
          <p:cNvPr id="30" name="Прямоугольник 29"/>
          <p:cNvSpPr/>
          <p:nvPr/>
        </p:nvSpPr>
        <p:spPr>
          <a:xfrm>
            <a:off x="387756" y="4009130"/>
            <a:ext cx="938124" cy="35689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rPr>
              <a:t>FT IROD</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3672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56818" y="911009"/>
            <a:ext cx="3558396" cy="369332"/>
          </a:xfrm>
          <a:prstGeom prst="rect">
            <a:avLst/>
          </a:prstGeom>
          <a:noFill/>
        </p:spPr>
        <p:txBody>
          <a:bodyPr wrap="square" rtlCol="0">
            <a:spAutoFit/>
          </a:bodyPr>
          <a:lstStyle/>
          <a:p>
            <a:r>
              <a:rPr lang="en-US" sz="1800" b="1" dirty="0" smtClean="0">
                <a:solidFill>
                  <a:srgbClr val="C00000"/>
                </a:solidFill>
                <a:latin typeface="Times New Roman" panose="02020603050405020304" pitchFamily="18" charset="0"/>
              </a:rPr>
              <a:t>2</a:t>
            </a:r>
            <a:r>
              <a:rPr lang="en-US" dirty="0" smtClean="0"/>
              <a:t> </a:t>
            </a:r>
            <a:r>
              <a:rPr lang="en-US" sz="1800" b="1" dirty="0" smtClean="0">
                <a:solidFill>
                  <a:srgbClr val="C00000"/>
                </a:solidFill>
                <a:latin typeface="Times New Roman" panose="02020603050405020304" pitchFamily="18" charset="0"/>
              </a:rPr>
              <a:t>Level of Management:</a:t>
            </a:r>
            <a:endParaRPr lang="en-US" sz="1800" b="1" dirty="0">
              <a:solidFill>
                <a:srgbClr val="C0000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4851543" y="1314220"/>
            <a:ext cx="3682857" cy="307777"/>
          </a:xfrm>
          <a:prstGeom prst="rect">
            <a:avLst/>
          </a:prstGeom>
          <a:ln w="19050"/>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smtClean="0">
                <a:solidFill>
                  <a:schemeClr val="accent1">
                    <a:lumMod val="50000"/>
                  </a:schemeClr>
                </a:solidFill>
                <a:latin typeface="Times New Roman" panose="02020603050405020304" pitchFamily="18" charset="0"/>
              </a:rPr>
              <a:t>1. Risk identification:</a:t>
            </a:r>
            <a:endParaRPr lang="en-US" sz="14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21" name="TextBox 20"/>
          <p:cNvSpPr txBox="1"/>
          <p:nvPr/>
        </p:nvSpPr>
        <p:spPr>
          <a:xfrm>
            <a:off x="4998715" y="1574552"/>
            <a:ext cx="3535685" cy="430887"/>
          </a:xfrm>
          <a:prstGeom prst="rect">
            <a:avLst/>
          </a:prstGeom>
          <a:noFill/>
        </p:spPr>
        <p:txBody>
          <a:bodyPr wrap="square" rtlCol="0">
            <a:spAutoFit/>
          </a:bodyPr>
          <a:lstStyle/>
          <a:p>
            <a:pPr algn="just"/>
            <a:r>
              <a:rPr lang="en-US" sz="1100" dirty="0" smtClean="0">
                <a:solidFill>
                  <a:schemeClr val="accent1">
                    <a:lumMod val="50000"/>
                  </a:schemeClr>
                </a:solidFill>
                <a:latin typeface="Times New Roman" panose="02020603050405020304" pitchFamily="18" charset="0"/>
              </a:rPr>
              <a:t>Identification based </a:t>
            </a:r>
            <a:r>
              <a:rPr lang="en-US" sz="1100" dirty="0">
                <a:solidFill>
                  <a:schemeClr val="accent1">
                    <a:lumMod val="50000"/>
                  </a:schemeClr>
                </a:solidFill>
                <a:latin typeface="Times New Roman" panose="02020603050405020304" pitchFamily="18" charset="0"/>
              </a:rPr>
              <a:t>on the results of internal control, internal audit, checks of supervisory bodies, addresses</a:t>
            </a:r>
            <a:endParaRPr lang="en-US" sz="11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4998715" y="1987773"/>
            <a:ext cx="3888432" cy="369332"/>
          </a:xfrm>
          <a:prstGeom prst="rect">
            <a:avLst/>
          </a:prstGeom>
          <a:noFill/>
        </p:spPr>
        <p:txBody>
          <a:bodyPr wrap="square" rtlCol="0">
            <a:spAutoFit/>
          </a:bodyPr>
          <a:lstStyle/>
          <a:p>
            <a:r>
              <a:rPr lang="en-US" sz="1100" dirty="0" smtClean="0">
                <a:solidFill>
                  <a:schemeClr val="accent1">
                    <a:lumMod val="50000"/>
                  </a:schemeClr>
                </a:solidFill>
                <a:latin typeface="Times New Roman" panose="02020603050405020304" pitchFamily="18" charset="0"/>
              </a:rPr>
              <a:t>Analysis of regulatory acts, legal acts, technical regulations</a:t>
            </a:r>
            <a:r>
              <a:rPr lang="en-US" dirty="0" smtClean="0"/>
              <a:t> </a:t>
            </a:r>
            <a:endParaRPr lang="en-US" sz="1100" dirty="0">
              <a:solidFill>
                <a:srgbClr val="162387"/>
              </a:solidFill>
              <a:latin typeface="Times New Roman" panose="02020603050405020304" pitchFamily="18" charset="0"/>
              <a:cs typeface="Times New Roman" panose="02020603050405020304" pitchFamily="18" charset="0"/>
            </a:endParaRPr>
          </a:p>
        </p:txBody>
      </p:sp>
      <p:sp>
        <p:nvSpPr>
          <p:cNvPr id="23" name="TextBox 22"/>
          <p:cNvSpPr txBox="1"/>
          <p:nvPr/>
        </p:nvSpPr>
        <p:spPr>
          <a:xfrm>
            <a:off x="4851543" y="2388774"/>
            <a:ext cx="3682857" cy="523220"/>
          </a:xfrm>
          <a:prstGeom prst="rect">
            <a:avLst/>
          </a:prstGeom>
          <a:ln w="19050"/>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ru-RU"/>
            </a:defPPr>
            <a:lvl1pPr>
              <a:defRPr sz="140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just"/>
            <a:r>
              <a:rPr lang="en-US" dirty="0">
                <a:effectLst/>
              </a:rPr>
              <a:t>2. Risk analysis and evaluation, </a:t>
            </a:r>
            <a:r>
              <a:rPr lang="en-US" dirty="0" smtClean="0">
                <a:effectLst/>
              </a:rPr>
              <a:t>drafting proposals </a:t>
            </a:r>
            <a:r>
              <a:rPr lang="en-US" dirty="0">
                <a:effectLst/>
              </a:rPr>
              <a:t>for </a:t>
            </a:r>
            <a:r>
              <a:rPr lang="en-US" dirty="0" smtClean="0">
                <a:effectLst/>
              </a:rPr>
              <a:t>their minimization</a:t>
            </a:r>
            <a:endParaRPr lang="en-US" dirty="0">
              <a:effectLst/>
            </a:endParaRPr>
          </a:p>
        </p:txBody>
      </p:sp>
      <p:sp>
        <p:nvSpPr>
          <p:cNvPr id="24" name="TextBox 23"/>
          <p:cNvSpPr txBox="1"/>
          <p:nvPr/>
        </p:nvSpPr>
        <p:spPr>
          <a:xfrm>
            <a:off x="4851543" y="2986901"/>
            <a:ext cx="3682857" cy="523220"/>
          </a:xfrm>
          <a:prstGeom prst="rect">
            <a:avLst/>
          </a:prstGeom>
          <a:ln w="19050"/>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ru-RU"/>
            </a:defPPr>
            <a:lvl1pPr>
              <a:defRPr sz="140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lgn="just"/>
            <a:r>
              <a:rPr lang="en-US" dirty="0">
                <a:effectLst/>
              </a:rPr>
              <a:t>3. Generation of reporting on internal treasury risk management</a:t>
            </a:r>
          </a:p>
        </p:txBody>
      </p:sp>
      <p:sp>
        <p:nvSpPr>
          <p:cNvPr id="25" name="TextBox 24"/>
          <p:cNvSpPr txBox="1"/>
          <p:nvPr/>
        </p:nvSpPr>
        <p:spPr>
          <a:xfrm>
            <a:off x="4851543" y="3995862"/>
            <a:ext cx="3682857" cy="738664"/>
          </a:xfrm>
          <a:prstGeom prst="rect">
            <a:avLst/>
          </a:prstGeom>
          <a:ln w="19050"/>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ru-RU"/>
            </a:defPPr>
            <a:lvl1pPr>
              <a:defRPr sz="140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just"/>
            <a:r>
              <a:rPr lang="en-US" dirty="0">
                <a:effectLst/>
              </a:rPr>
              <a:t>5. Coordination of FTTB's operation managing internal treasury risks in the corresponding area</a:t>
            </a:r>
          </a:p>
        </p:txBody>
      </p:sp>
      <p:sp>
        <p:nvSpPr>
          <p:cNvPr id="17" name="Номер слайда 5"/>
          <p:cNvSpPr>
            <a:spLocks noGrp="1"/>
          </p:cNvSpPr>
          <p:nvPr>
            <p:ph type="sldNum" sz="quarter" idx="12"/>
          </p:nvPr>
        </p:nvSpPr>
        <p:spPr>
          <a:xfrm>
            <a:off x="8737128" y="4772562"/>
            <a:ext cx="300038" cy="273844"/>
          </a:xfrm>
        </p:spPr>
        <p:txBody>
          <a:bodyPr/>
          <a:lstStyle/>
          <a:p>
            <a:pPr>
              <a:defRPr/>
            </a:pPr>
            <a:fld id="{B71FCD68-0AFD-4048-852E-53B764BC6EED}" type="slidenum">
              <a:rPr lang="ru-RU" smtClean="0">
                <a:solidFill>
                  <a:schemeClr val="tx1"/>
                </a:solidFill>
                <a:latin typeface="Times New Roman" panose="02020603050405020304" pitchFamily="18" charset="0"/>
                <a:cs typeface="Times New Roman" panose="02020603050405020304" pitchFamily="18" charset="0"/>
              </a:rPr>
              <a:pPr>
                <a:defRPr/>
              </a:pPr>
              <a:t>18</a:t>
            </a:fld>
            <a:endParaRPr lang="en-US" dirty="0">
              <a:solidFill>
                <a:schemeClr val="tx1"/>
              </a:solidFill>
              <a:latin typeface="Times New Roman" panose="02020603050405020304" pitchFamily="18" charset="0"/>
              <a:cs typeface="Times New Roman" panose="02020603050405020304" pitchFamily="18" charset="0"/>
            </a:endParaRPr>
          </a:p>
        </p:txBody>
      </p:sp>
      <p:sp>
        <p:nvSpPr>
          <p:cNvPr id="18" name="Прямоугольник 17"/>
          <p:cNvSpPr/>
          <p:nvPr/>
        </p:nvSpPr>
        <p:spPr>
          <a:xfrm>
            <a:off x="1325880" y="1705610"/>
            <a:ext cx="1744871" cy="33506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rPr>
              <a:t>FT Leadership</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19" name="Прямоугольник 18"/>
          <p:cNvSpPr/>
          <p:nvPr/>
        </p:nvSpPr>
        <p:spPr>
          <a:xfrm>
            <a:off x="1039525" y="2246630"/>
            <a:ext cx="2298035" cy="65532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rPr>
              <a:t>Internal Public Financial Control Enhancement Department</a:t>
            </a:r>
            <a:endParaRPr lang="en-US" sz="1000" dirty="0">
              <a:solidFill>
                <a:schemeClr val="tx1"/>
              </a:solidFill>
              <a:latin typeface="Times New Roman" panose="02020603050405020304" pitchFamily="18" charset="0"/>
              <a:cs typeface="Times New Roman" panose="02020603050405020304" pitchFamily="18" charset="0"/>
            </a:endParaRPr>
          </a:p>
        </p:txBody>
      </p:sp>
      <p:cxnSp>
        <p:nvCxnSpPr>
          <p:cNvPr id="20" name="Прямая со стрелкой 19"/>
          <p:cNvCxnSpPr/>
          <p:nvPr/>
        </p:nvCxnSpPr>
        <p:spPr>
          <a:xfrm>
            <a:off x="2316480" y="2040679"/>
            <a:ext cx="0" cy="20595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flipV="1">
            <a:off x="2034073" y="2040680"/>
            <a:ext cx="0" cy="205950"/>
          </a:xfrm>
          <a:prstGeom prst="straightConnector1">
            <a:avLst/>
          </a:prstGeom>
          <a:ln w="127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7" name="Прямоугольник 26"/>
          <p:cNvSpPr/>
          <p:nvPr/>
        </p:nvSpPr>
        <p:spPr>
          <a:xfrm>
            <a:off x="1049297" y="3049471"/>
            <a:ext cx="2298035" cy="718930"/>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Times New Roman" panose="02020603050405020304" pitchFamily="18" charset="0"/>
              </a:rPr>
              <a:t>FTCO divisions </a:t>
            </a:r>
          </a:p>
          <a:p>
            <a:pPr algn="ctr"/>
            <a:r>
              <a:rPr lang="en-US" sz="1200" b="1" dirty="0" smtClean="0">
                <a:solidFill>
                  <a:schemeClr val="tx1"/>
                </a:solidFill>
                <a:latin typeface="Times New Roman" panose="02020603050405020304" pitchFamily="18" charset="0"/>
              </a:rPr>
              <a:t>(managing risks for the corresponding area of activity)</a:t>
            </a:r>
            <a:endParaRPr lang="en-US" sz="1200" b="1" dirty="0">
              <a:solidFill>
                <a:schemeClr val="tx1"/>
              </a:solidFill>
              <a:latin typeface="Times New Roman" panose="02020603050405020304" pitchFamily="18" charset="0"/>
              <a:cs typeface="Times New Roman" panose="02020603050405020304" pitchFamily="18" charset="0"/>
            </a:endParaRPr>
          </a:p>
        </p:txBody>
      </p:sp>
      <p:sp>
        <p:nvSpPr>
          <p:cNvPr id="28" name="Прямоугольник 27"/>
          <p:cNvSpPr/>
          <p:nvPr/>
        </p:nvSpPr>
        <p:spPr>
          <a:xfrm>
            <a:off x="387756" y="3996216"/>
            <a:ext cx="938124" cy="35689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rPr>
              <a:t>FT IROD</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29" name="Прямоугольник 28"/>
          <p:cNvSpPr/>
          <p:nvPr/>
        </p:nvSpPr>
        <p:spPr>
          <a:xfrm>
            <a:off x="1697148" y="3996216"/>
            <a:ext cx="938124" cy="35689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rPr>
              <a:t>FTD</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30" name="Прямоугольник 29"/>
          <p:cNvSpPr/>
          <p:nvPr/>
        </p:nvSpPr>
        <p:spPr>
          <a:xfrm>
            <a:off x="3052091" y="3996992"/>
            <a:ext cx="938124" cy="35689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rPr>
              <a:t>FGA “SCORT"</a:t>
            </a:r>
            <a:endParaRPr lang="en-US" sz="1000" dirty="0">
              <a:solidFill>
                <a:schemeClr val="tx1"/>
              </a:solidFill>
              <a:latin typeface="Times New Roman" panose="02020603050405020304" pitchFamily="18" charset="0"/>
              <a:cs typeface="Times New Roman" panose="02020603050405020304" pitchFamily="18" charset="0"/>
            </a:endParaRPr>
          </a:p>
        </p:txBody>
      </p:sp>
      <p:cxnSp>
        <p:nvCxnSpPr>
          <p:cNvPr id="31" name="Прямая со стрелкой 30"/>
          <p:cNvCxnSpPr/>
          <p:nvPr/>
        </p:nvCxnSpPr>
        <p:spPr>
          <a:xfrm>
            <a:off x="2316480" y="2901950"/>
            <a:ext cx="0" cy="14752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p:nvPr/>
        </p:nvCxnSpPr>
        <p:spPr>
          <a:xfrm flipH="1" flipV="1">
            <a:off x="2034074" y="2901951"/>
            <a:ext cx="7385" cy="147520"/>
          </a:xfrm>
          <a:prstGeom prst="straightConnector1">
            <a:avLst/>
          </a:prstGeom>
          <a:ln w="127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p:cNvCxnSpPr/>
          <p:nvPr/>
        </p:nvCxnSpPr>
        <p:spPr>
          <a:xfrm>
            <a:off x="2316480" y="3882308"/>
            <a:ext cx="0" cy="11390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Прямая со стрелкой 33"/>
          <p:cNvCxnSpPr/>
          <p:nvPr/>
        </p:nvCxnSpPr>
        <p:spPr>
          <a:xfrm flipV="1">
            <a:off x="2029221" y="3882308"/>
            <a:ext cx="0" cy="113909"/>
          </a:xfrm>
          <a:prstGeom prst="straightConnector1">
            <a:avLst/>
          </a:prstGeom>
          <a:ln w="127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35" name="Прямоугольник 34"/>
          <p:cNvSpPr/>
          <p:nvPr/>
        </p:nvSpPr>
        <p:spPr>
          <a:xfrm>
            <a:off x="856818" y="1519239"/>
            <a:ext cx="2605520" cy="2363070"/>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dirty="0">
              <a:solidFill>
                <a:schemeClr val="tx1"/>
              </a:solidFill>
              <a:latin typeface="Times New Roman" panose="02020603050405020304" pitchFamily="18" charset="0"/>
              <a:cs typeface="Times New Roman" panose="02020603050405020304" pitchFamily="18" charset="0"/>
            </a:endParaRPr>
          </a:p>
        </p:txBody>
      </p:sp>
      <p:cxnSp>
        <p:nvCxnSpPr>
          <p:cNvPr id="36" name="Прямая соединительная линия 35"/>
          <p:cNvCxnSpPr/>
          <p:nvPr/>
        </p:nvCxnSpPr>
        <p:spPr>
          <a:xfrm flipH="1">
            <a:off x="500063" y="3262313"/>
            <a:ext cx="356755" cy="0"/>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a:off x="571500" y="3390900"/>
            <a:ext cx="285318" cy="0"/>
          </a:xfrm>
          <a:prstGeom prst="line">
            <a:avLst/>
          </a:prstGeom>
          <a:ln w="190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8" name="Прямая со стрелкой 37"/>
          <p:cNvCxnSpPr/>
          <p:nvPr/>
        </p:nvCxnSpPr>
        <p:spPr>
          <a:xfrm>
            <a:off x="500063" y="3262313"/>
            <a:ext cx="0" cy="733903"/>
          </a:xfrm>
          <a:prstGeom prst="straightConnector1">
            <a:avLst/>
          </a:prstGeom>
          <a:ln w="1905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p:nvPr/>
        </p:nvCxnSpPr>
        <p:spPr>
          <a:xfrm>
            <a:off x="571500" y="3390900"/>
            <a:ext cx="0" cy="605316"/>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p:nvPr/>
        </p:nvCxnSpPr>
        <p:spPr>
          <a:xfrm flipH="1">
            <a:off x="3462338" y="3262313"/>
            <a:ext cx="356755" cy="0"/>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41" name="Прямая со стрелкой 40"/>
          <p:cNvCxnSpPr/>
          <p:nvPr/>
        </p:nvCxnSpPr>
        <p:spPr>
          <a:xfrm>
            <a:off x="3814780" y="3263089"/>
            <a:ext cx="0" cy="733903"/>
          </a:xfrm>
          <a:prstGeom prst="straightConnector1">
            <a:avLst/>
          </a:prstGeom>
          <a:ln w="1905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p:cNvCxnSpPr/>
          <p:nvPr/>
        </p:nvCxnSpPr>
        <p:spPr>
          <a:xfrm flipH="1" flipV="1">
            <a:off x="3462338" y="3390900"/>
            <a:ext cx="273627" cy="776"/>
          </a:xfrm>
          <a:prstGeom prst="line">
            <a:avLst/>
          </a:prstGeom>
          <a:ln w="190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3" name="Прямая соединительная линия 42"/>
          <p:cNvCxnSpPr/>
          <p:nvPr/>
        </p:nvCxnSpPr>
        <p:spPr>
          <a:xfrm>
            <a:off x="3735965" y="3391676"/>
            <a:ext cx="0" cy="605316"/>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567036" y="1457190"/>
            <a:ext cx="1243012" cy="276999"/>
          </a:xfrm>
          <a:prstGeom prst="rect">
            <a:avLst/>
          </a:prstGeom>
          <a:noFill/>
        </p:spPr>
        <p:txBody>
          <a:bodyPr wrap="square" rtlCol="0">
            <a:spAutoFit/>
          </a:bodyPr>
          <a:lstStyle/>
          <a:p>
            <a:pPr algn="ctr"/>
            <a:r>
              <a:rPr lang="en-US" sz="1200" dirty="0" smtClean="0">
                <a:latin typeface="Times New Roman" panose="02020603050405020304" pitchFamily="18" charset="0"/>
              </a:rPr>
              <a:t>FTCO</a:t>
            </a:r>
            <a:endParaRPr lang="en-US" sz="1200" dirty="0">
              <a:latin typeface="Times New Roman" panose="02020603050405020304" pitchFamily="18" charset="0"/>
              <a:cs typeface="Times New Roman" panose="02020603050405020304" pitchFamily="18" charset="0"/>
            </a:endParaRPr>
          </a:p>
        </p:txBody>
      </p:sp>
      <p:sp>
        <p:nvSpPr>
          <p:cNvPr id="45" name="TextBox 44"/>
          <p:cNvSpPr txBox="1"/>
          <p:nvPr/>
        </p:nvSpPr>
        <p:spPr>
          <a:xfrm>
            <a:off x="3893773" y="941786"/>
            <a:ext cx="4896544" cy="307777"/>
          </a:xfrm>
          <a:prstGeom prst="rect">
            <a:avLst/>
          </a:prstGeom>
          <a:noFill/>
        </p:spPr>
        <p:txBody>
          <a:bodyPr wrap="square" rtlCol="0">
            <a:spAutoFit/>
          </a:bodyPr>
          <a:lstStyle/>
          <a:p>
            <a:pPr algn="just">
              <a:spcAft>
                <a:spcPts val="600"/>
              </a:spcAft>
            </a:pPr>
            <a:r>
              <a:rPr lang="en-US" sz="1400" dirty="0" smtClean="0">
                <a:latin typeface="Times New Roman" panose="02020603050405020304" pitchFamily="18" charset="0"/>
              </a:rPr>
              <a:t>FTCO structural subdivisions managing risks:</a:t>
            </a:r>
            <a:endParaRPr lang="en-US" sz="1400" dirty="0">
              <a:latin typeface="Times New Roman" panose="02020603050405020304" pitchFamily="18" charset="0"/>
              <a:cs typeface="Times New Roman" panose="02020603050405020304" pitchFamily="18" charset="0"/>
            </a:endParaRPr>
          </a:p>
        </p:txBody>
      </p:sp>
      <p:sp>
        <p:nvSpPr>
          <p:cNvPr id="46" name="TextBox 45"/>
          <p:cNvSpPr txBox="1"/>
          <p:nvPr/>
        </p:nvSpPr>
        <p:spPr>
          <a:xfrm>
            <a:off x="4851541" y="3588047"/>
            <a:ext cx="3682857" cy="307777"/>
          </a:xfrm>
          <a:prstGeom prst="rect">
            <a:avLst/>
          </a:prstGeom>
          <a:ln w="19050"/>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ru-RU"/>
            </a:defPPr>
            <a:lvl1pPr>
              <a:defRPr sz="140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just"/>
            <a:r>
              <a:rPr lang="en-US" dirty="0">
                <a:effectLst/>
              </a:rPr>
              <a:t>4. Managerial decision-making</a:t>
            </a:r>
          </a:p>
        </p:txBody>
      </p:sp>
      <p:sp>
        <p:nvSpPr>
          <p:cNvPr id="47" name="Rectangle 2"/>
          <p:cNvSpPr txBox="1">
            <a:spLocks/>
          </p:cNvSpPr>
          <p:nvPr/>
        </p:nvSpPr>
        <p:spPr bwMode="auto">
          <a:xfrm>
            <a:off x="2873828" y="163284"/>
            <a:ext cx="6270171" cy="571480"/>
          </a:xfrm>
          <a:prstGeom prst="rect">
            <a:avLst/>
          </a:prstGeom>
          <a:noFill/>
          <a:ln w="9525">
            <a:noFill/>
            <a:miter lim="800000"/>
            <a:headEnd/>
            <a:tailEnd/>
          </a:ln>
        </p:spPr>
        <p:txBody>
          <a:bodyPr/>
          <a:lstStyle/>
          <a:p>
            <a:pPr algn="ctr" eaLnBrk="0" hangingPunct="0"/>
            <a:r>
              <a:rPr lang="en-US" sz="1600" dirty="0" smtClean="0">
                <a:solidFill>
                  <a:schemeClr val="accent1">
                    <a:lumMod val="50000"/>
                  </a:schemeClr>
                </a:solidFill>
                <a:effectLst>
                  <a:outerShdw blurRad="38100" dist="38100" dir="2700000" algn="tl">
                    <a:srgbClr val="000000">
                      <a:alpha val="43137"/>
                    </a:srgbClr>
                  </a:outerShdw>
                </a:effectLst>
                <a:latin typeface="Times New Roman" pitchFamily="18" charset="0"/>
              </a:rPr>
              <a:t>ORGANIZATIONAL STRUCTURE OF THE INTERNAL (OPERATIONAL) TREASURY RISK MANAGEMENT SYSTEM</a:t>
            </a:r>
            <a:endParaRPr lang="en-US" sz="1600" dirty="0">
              <a:solidFill>
                <a:schemeClr val="accent1">
                  <a:lumMod val="50000"/>
                </a:schemeClr>
              </a:solidFill>
              <a:effectLst>
                <a:outerShdw blurRad="38100" dist="38100" dir="2700000" algn="tl">
                  <a:srgbClr val="000000">
                    <a:alpha val="43137"/>
                  </a:srgbClr>
                </a:outerShdw>
              </a:effectLst>
              <a:latin typeface="Times New Roman" pitchFamily="18" charset="0"/>
            </a:endParaRPr>
          </a:p>
        </p:txBody>
      </p:sp>
    </p:spTree>
    <p:extLst>
      <p:ext uri="{BB962C8B-B14F-4D97-AF65-F5344CB8AC3E}">
        <p14:creationId xmlns:p14="http://schemas.microsoft.com/office/powerpoint/2010/main" val="7474865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748074" y="1408256"/>
            <a:ext cx="3835257" cy="292388"/>
          </a:xfrm>
          <a:prstGeom prst="rect">
            <a:avLst/>
          </a:prstGeom>
          <a:ln w="19050"/>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ru-RU"/>
            </a:defPPr>
            <a:lvl1pPr>
              <a:defRPr sz="140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tabLst>
                <a:tab pos="266700" algn="l"/>
              </a:tabLst>
            </a:pPr>
            <a:r>
              <a:rPr lang="en-US" sz="1300" dirty="0" smtClean="0">
                <a:effectLst/>
              </a:rPr>
              <a:t>1.	Identification of selected risk groups:</a:t>
            </a:r>
          </a:p>
        </p:txBody>
      </p:sp>
      <p:sp>
        <p:nvSpPr>
          <p:cNvPr id="9" name="TextBox 8"/>
          <p:cNvSpPr txBox="1"/>
          <p:nvPr/>
        </p:nvSpPr>
        <p:spPr>
          <a:xfrm>
            <a:off x="4721485" y="1736149"/>
            <a:ext cx="3888432" cy="461665"/>
          </a:xfrm>
          <a:prstGeom prst="rect">
            <a:avLst/>
          </a:prstGeom>
          <a:noFill/>
        </p:spPr>
        <p:txBody>
          <a:bodyPr wrap="square" rtlCol="0">
            <a:spAutoFit/>
          </a:bodyPr>
          <a:lstStyle/>
          <a:p>
            <a:pPr algn="just"/>
            <a:r>
              <a:rPr lang="en-US" sz="1200" dirty="0" smtClean="0">
                <a:solidFill>
                  <a:schemeClr val="accent1">
                    <a:lumMod val="50000"/>
                  </a:schemeClr>
                </a:solidFill>
                <a:latin typeface="Times New Roman" panose="02020603050405020304" pitchFamily="18" charset="0"/>
              </a:rPr>
              <a:t>Identification based </a:t>
            </a:r>
            <a:r>
              <a:rPr lang="en-US" sz="1200" dirty="0">
                <a:solidFill>
                  <a:schemeClr val="accent1">
                    <a:lumMod val="50000"/>
                  </a:schemeClr>
                </a:solidFill>
                <a:latin typeface="Times New Roman" panose="02020603050405020304" pitchFamily="18" charset="0"/>
              </a:rPr>
              <a:t>on results of internal control, internal audit, checks of supervisory bodies, addresses</a:t>
            </a:r>
            <a:endParaRPr lang="en-US" sz="12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4748074" y="2324467"/>
            <a:ext cx="3888432" cy="276999"/>
          </a:xfrm>
          <a:prstGeom prst="rect">
            <a:avLst/>
          </a:prstGeom>
          <a:noFill/>
        </p:spPr>
        <p:txBody>
          <a:bodyPr wrap="square" rtlCol="0">
            <a:spAutoFit/>
          </a:bodyPr>
          <a:lstStyle/>
          <a:p>
            <a:r>
              <a:rPr lang="en-US" sz="1200" dirty="0" smtClean="0">
                <a:solidFill>
                  <a:schemeClr val="accent1">
                    <a:lumMod val="50000"/>
                  </a:schemeClr>
                </a:solidFill>
                <a:latin typeface="Times New Roman" panose="02020603050405020304" pitchFamily="18" charset="0"/>
              </a:rPr>
              <a:t>Analysis of regulatory acts, legal acts, technical regulations </a:t>
            </a:r>
            <a:endParaRPr lang="en-US" sz="12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4721485" y="2600398"/>
            <a:ext cx="3908843" cy="492443"/>
          </a:xfrm>
          <a:prstGeom prst="rect">
            <a:avLst/>
          </a:prstGeom>
          <a:ln w="19050"/>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ru-RU"/>
            </a:defPPr>
            <a:lvl1pPr>
              <a:defRPr sz="140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just"/>
            <a:r>
              <a:rPr lang="en-US" sz="1300" dirty="0">
                <a:effectLst/>
              </a:rPr>
              <a:t>2. Analysis and evaluation of identified risk groups, drawing proposals for their minimization</a:t>
            </a:r>
          </a:p>
        </p:txBody>
      </p:sp>
      <p:sp>
        <p:nvSpPr>
          <p:cNvPr id="12" name="TextBox 11"/>
          <p:cNvSpPr txBox="1"/>
          <p:nvPr/>
        </p:nvSpPr>
        <p:spPr>
          <a:xfrm>
            <a:off x="4721485" y="3120930"/>
            <a:ext cx="3888431" cy="692497"/>
          </a:xfrm>
          <a:prstGeom prst="rect">
            <a:avLst/>
          </a:prstGeom>
          <a:ln w="19050"/>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ru-RU"/>
            </a:defPPr>
            <a:lvl1pPr>
              <a:defRPr sz="140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just">
              <a:tabLst>
                <a:tab pos="266700" algn="l"/>
              </a:tabLst>
            </a:pPr>
            <a:r>
              <a:rPr lang="en-US" sz="1300" dirty="0" smtClean="0">
                <a:effectLst/>
              </a:rPr>
              <a:t>3.	Generation of reporting on identified internal treasury risk group management</a:t>
            </a:r>
          </a:p>
        </p:txBody>
      </p:sp>
      <p:sp>
        <p:nvSpPr>
          <p:cNvPr id="13" name="Номер слайда 5"/>
          <p:cNvSpPr>
            <a:spLocks noGrp="1"/>
          </p:cNvSpPr>
          <p:nvPr>
            <p:ph type="sldNum" sz="quarter" idx="12"/>
          </p:nvPr>
        </p:nvSpPr>
        <p:spPr>
          <a:xfrm>
            <a:off x="8722519" y="4760121"/>
            <a:ext cx="300038" cy="273844"/>
          </a:xfrm>
        </p:spPr>
        <p:txBody>
          <a:bodyPr/>
          <a:lstStyle/>
          <a:p>
            <a:pPr>
              <a:defRPr/>
            </a:pPr>
            <a:fld id="{B71FCD68-0AFD-4048-852E-53B764BC6EED}" type="slidenum">
              <a:rPr lang="ru-RU" smtClean="0">
                <a:solidFill>
                  <a:schemeClr val="tx1"/>
                </a:solidFill>
                <a:latin typeface="Times New Roman" panose="02020603050405020304" pitchFamily="18" charset="0"/>
                <a:cs typeface="Times New Roman" panose="02020603050405020304" pitchFamily="18" charset="0"/>
              </a:rPr>
              <a:pPr>
                <a:defRPr/>
              </a:pPr>
              <a:t>19</a:t>
            </a:fld>
            <a:endParaRPr lang="en-US" dirty="0">
              <a:solidFill>
                <a:schemeClr val="tx1"/>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856818" y="911009"/>
            <a:ext cx="3558396" cy="369332"/>
          </a:xfrm>
          <a:prstGeom prst="rect">
            <a:avLst/>
          </a:prstGeom>
          <a:noFill/>
        </p:spPr>
        <p:txBody>
          <a:bodyPr wrap="square" rtlCol="0">
            <a:spAutoFit/>
          </a:bodyPr>
          <a:lstStyle/>
          <a:p>
            <a:r>
              <a:rPr lang="en-US" sz="1800" b="1" dirty="0" smtClean="0">
                <a:solidFill>
                  <a:srgbClr val="C00000"/>
                </a:solidFill>
                <a:latin typeface="Times New Roman" panose="02020603050405020304" pitchFamily="18" charset="0"/>
              </a:rPr>
              <a:t>3</a:t>
            </a:r>
            <a:r>
              <a:rPr lang="en-US" dirty="0" smtClean="0"/>
              <a:t> </a:t>
            </a:r>
            <a:r>
              <a:rPr lang="en-US" sz="1800" b="1" dirty="0" smtClean="0">
                <a:solidFill>
                  <a:srgbClr val="C00000"/>
                </a:solidFill>
                <a:latin typeface="Times New Roman" panose="02020603050405020304" pitchFamily="18" charset="0"/>
              </a:rPr>
              <a:t>Level of Management:</a:t>
            </a:r>
            <a:endParaRPr lang="en-US" sz="1800" b="1" dirty="0">
              <a:solidFill>
                <a:srgbClr val="C00000"/>
              </a:solidFill>
              <a:latin typeface="Times New Roman" panose="02020603050405020304" pitchFamily="18" charset="0"/>
              <a:cs typeface="Times New Roman" panose="02020603050405020304" pitchFamily="18" charset="0"/>
            </a:endParaRPr>
          </a:p>
        </p:txBody>
      </p:sp>
      <p:sp>
        <p:nvSpPr>
          <p:cNvPr id="15" name="Прямоугольник 14"/>
          <p:cNvSpPr/>
          <p:nvPr/>
        </p:nvSpPr>
        <p:spPr>
          <a:xfrm>
            <a:off x="1325880" y="1705610"/>
            <a:ext cx="1744871" cy="33506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rPr>
              <a:t>FT Leadership</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16" name="Прямоугольник 15"/>
          <p:cNvSpPr/>
          <p:nvPr/>
        </p:nvSpPr>
        <p:spPr>
          <a:xfrm>
            <a:off x="1039525" y="2246630"/>
            <a:ext cx="2298035" cy="65532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rPr>
              <a:t>Internal Public Financial Control Enhancement Division</a:t>
            </a:r>
            <a:endParaRPr lang="en-US" sz="1000" dirty="0">
              <a:solidFill>
                <a:schemeClr val="tx1"/>
              </a:solidFill>
              <a:latin typeface="Times New Roman" panose="02020603050405020304" pitchFamily="18" charset="0"/>
              <a:cs typeface="Times New Roman" panose="02020603050405020304" pitchFamily="18" charset="0"/>
            </a:endParaRPr>
          </a:p>
        </p:txBody>
      </p:sp>
      <p:cxnSp>
        <p:nvCxnSpPr>
          <p:cNvPr id="17" name="Прямая со стрелкой 16"/>
          <p:cNvCxnSpPr/>
          <p:nvPr/>
        </p:nvCxnSpPr>
        <p:spPr>
          <a:xfrm>
            <a:off x="2316480" y="2040679"/>
            <a:ext cx="0" cy="20595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flipV="1">
            <a:off x="2034073" y="2040680"/>
            <a:ext cx="0" cy="205950"/>
          </a:xfrm>
          <a:prstGeom prst="straightConnector1">
            <a:avLst/>
          </a:prstGeom>
          <a:ln w="127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9" name="Прямоугольник 18"/>
          <p:cNvSpPr/>
          <p:nvPr/>
        </p:nvSpPr>
        <p:spPr>
          <a:xfrm>
            <a:off x="1049297" y="3049471"/>
            <a:ext cx="2298035" cy="57979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rPr>
              <a:t>FTCO divisions </a:t>
            </a:r>
          </a:p>
          <a:p>
            <a:pPr algn="ctr"/>
            <a:r>
              <a:rPr lang="en-US" sz="1000" dirty="0" smtClean="0">
                <a:solidFill>
                  <a:schemeClr val="tx1"/>
                </a:solidFill>
                <a:latin typeface="Times New Roman" panose="02020603050405020304" pitchFamily="18" charset="0"/>
              </a:rPr>
              <a:t>(managing risks in the corresponding area of activity)</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20" name="Прямоугольник 19"/>
          <p:cNvSpPr/>
          <p:nvPr/>
        </p:nvSpPr>
        <p:spPr>
          <a:xfrm>
            <a:off x="387756" y="3854118"/>
            <a:ext cx="938124" cy="498996"/>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Times New Roman" panose="02020603050405020304" pitchFamily="18" charset="0"/>
              </a:rPr>
              <a:t>FT IROD</a:t>
            </a:r>
            <a:endParaRPr lang="en-US" sz="1200" b="1" dirty="0">
              <a:solidFill>
                <a:schemeClr val="tx1"/>
              </a:solidFill>
              <a:latin typeface="Times New Roman" panose="02020603050405020304" pitchFamily="18" charset="0"/>
              <a:cs typeface="Times New Roman" panose="02020603050405020304" pitchFamily="18" charset="0"/>
            </a:endParaRPr>
          </a:p>
        </p:txBody>
      </p:sp>
      <p:sp>
        <p:nvSpPr>
          <p:cNvPr id="21" name="Прямоугольник 20"/>
          <p:cNvSpPr/>
          <p:nvPr/>
        </p:nvSpPr>
        <p:spPr>
          <a:xfrm>
            <a:off x="1697148" y="3854118"/>
            <a:ext cx="938124" cy="498996"/>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Times New Roman" panose="02020603050405020304" pitchFamily="18" charset="0"/>
              </a:rPr>
              <a:t>FTD</a:t>
            </a:r>
            <a:endParaRPr lang="en-US" sz="1200" b="1" dirty="0">
              <a:solidFill>
                <a:schemeClr val="tx1"/>
              </a:solidFill>
              <a:latin typeface="Times New Roman" panose="02020603050405020304" pitchFamily="18" charset="0"/>
              <a:cs typeface="Times New Roman" panose="02020603050405020304" pitchFamily="18" charset="0"/>
            </a:endParaRPr>
          </a:p>
        </p:txBody>
      </p:sp>
      <p:sp>
        <p:nvSpPr>
          <p:cNvPr id="22" name="Прямоугольник 21"/>
          <p:cNvSpPr/>
          <p:nvPr/>
        </p:nvSpPr>
        <p:spPr>
          <a:xfrm>
            <a:off x="3052091" y="3854118"/>
            <a:ext cx="938124" cy="499771"/>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Times New Roman" panose="02020603050405020304" pitchFamily="18" charset="0"/>
              </a:rPr>
              <a:t>FGA “SCORT"</a:t>
            </a:r>
            <a:endParaRPr lang="en-US" sz="1200" b="1" dirty="0">
              <a:solidFill>
                <a:schemeClr val="tx1"/>
              </a:solidFill>
              <a:latin typeface="Times New Roman" panose="02020603050405020304" pitchFamily="18" charset="0"/>
              <a:cs typeface="Times New Roman" panose="02020603050405020304" pitchFamily="18" charset="0"/>
            </a:endParaRPr>
          </a:p>
        </p:txBody>
      </p:sp>
      <p:cxnSp>
        <p:nvCxnSpPr>
          <p:cNvPr id="23" name="Прямая со стрелкой 22"/>
          <p:cNvCxnSpPr/>
          <p:nvPr/>
        </p:nvCxnSpPr>
        <p:spPr>
          <a:xfrm>
            <a:off x="2316480" y="2901950"/>
            <a:ext cx="0" cy="14752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flipH="1" flipV="1">
            <a:off x="2034074" y="2901951"/>
            <a:ext cx="7385" cy="147520"/>
          </a:xfrm>
          <a:prstGeom prst="straightConnector1">
            <a:avLst/>
          </a:prstGeom>
          <a:ln w="127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p:nvPr/>
        </p:nvCxnSpPr>
        <p:spPr>
          <a:xfrm>
            <a:off x="2316480" y="3713585"/>
            <a:ext cx="0" cy="14053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flipV="1">
            <a:off x="2022475" y="3713585"/>
            <a:ext cx="525" cy="134515"/>
          </a:xfrm>
          <a:prstGeom prst="straightConnector1">
            <a:avLst/>
          </a:prstGeom>
          <a:ln w="127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7" name="Прямоугольник 26"/>
          <p:cNvSpPr/>
          <p:nvPr/>
        </p:nvSpPr>
        <p:spPr>
          <a:xfrm>
            <a:off x="856818" y="1519239"/>
            <a:ext cx="2605520" cy="2194345"/>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dirty="0">
              <a:solidFill>
                <a:schemeClr val="tx1"/>
              </a:solidFill>
              <a:latin typeface="Times New Roman" panose="02020603050405020304" pitchFamily="18" charset="0"/>
              <a:cs typeface="Times New Roman" panose="02020603050405020304" pitchFamily="18" charset="0"/>
            </a:endParaRPr>
          </a:p>
        </p:txBody>
      </p:sp>
      <p:cxnSp>
        <p:nvCxnSpPr>
          <p:cNvPr id="28" name="Прямая соединительная линия 27"/>
          <p:cNvCxnSpPr/>
          <p:nvPr/>
        </p:nvCxnSpPr>
        <p:spPr>
          <a:xfrm flipH="1">
            <a:off x="500063" y="3262313"/>
            <a:ext cx="356755" cy="0"/>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a:off x="571500" y="3390900"/>
            <a:ext cx="285318" cy="0"/>
          </a:xfrm>
          <a:prstGeom prst="line">
            <a:avLst/>
          </a:prstGeom>
          <a:ln w="190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a:off x="500063" y="3262313"/>
            <a:ext cx="0" cy="591805"/>
          </a:xfrm>
          <a:prstGeom prst="straightConnector1">
            <a:avLst/>
          </a:prstGeom>
          <a:ln w="1905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a:off x="571500" y="3390900"/>
            <a:ext cx="0" cy="463218"/>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flipH="1">
            <a:off x="3462338" y="3262313"/>
            <a:ext cx="356755" cy="0"/>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p:cNvCxnSpPr/>
          <p:nvPr/>
        </p:nvCxnSpPr>
        <p:spPr>
          <a:xfrm>
            <a:off x="3814780" y="3263089"/>
            <a:ext cx="0" cy="591029"/>
          </a:xfrm>
          <a:prstGeom prst="straightConnector1">
            <a:avLst/>
          </a:prstGeom>
          <a:ln w="1905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flipH="1" flipV="1">
            <a:off x="3462338" y="3390900"/>
            <a:ext cx="273627" cy="776"/>
          </a:xfrm>
          <a:prstGeom prst="line">
            <a:avLst/>
          </a:prstGeom>
          <a:ln w="190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a:off x="3735965" y="3391288"/>
            <a:ext cx="0" cy="462442"/>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567036" y="1457190"/>
            <a:ext cx="1243012" cy="276999"/>
          </a:xfrm>
          <a:prstGeom prst="rect">
            <a:avLst/>
          </a:prstGeom>
          <a:noFill/>
        </p:spPr>
        <p:txBody>
          <a:bodyPr wrap="square" rtlCol="0">
            <a:spAutoFit/>
          </a:bodyPr>
          <a:lstStyle/>
          <a:p>
            <a:pPr algn="ctr"/>
            <a:r>
              <a:rPr lang="en-US" sz="1200" dirty="0" smtClean="0">
                <a:latin typeface="Times New Roman" panose="02020603050405020304" pitchFamily="18" charset="0"/>
              </a:rPr>
              <a:t>FTCO</a:t>
            </a:r>
            <a:endParaRPr lang="en-US" sz="1200" dirty="0">
              <a:latin typeface="Times New Roman" panose="02020603050405020304" pitchFamily="18" charset="0"/>
              <a:cs typeface="Times New Roman" panose="02020603050405020304" pitchFamily="18" charset="0"/>
            </a:endParaRPr>
          </a:p>
        </p:txBody>
      </p:sp>
      <p:sp>
        <p:nvSpPr>
          <p:cNvPr id="41" name="Rectangle 2"/>
          <p:cNvSpPr txBox="1">
            <a:spLocks/>
          </p:cNvSpPr>
          <p:nvPr/>
        </p:nvSpPr>
        <p:spPr bwMode="auto">
          <a:xfrm>
            <a:off x="2873828" y="163284"/>
            <a:ext cx="6270171" cy="571480"/>
          </a:xfrm>
          <a:prstGeom prst="rect">
            <a:avLst/>
          </a:prstGeom>
          <a:noFill/>
          <a:ln w="9525">
            <a:noFill/>
            <a:miter lim="800000"/>
            <a:headEnd/>
            <a:tailEnd/>
          </a:ln>
        </p:spPr>
        <p:txBody>
          <a:bodyPr/>
          <a:lstStyle/>
          <a:p>
            <a:pPr algn="ctr" eaLnBrk="0" hangingPunct="0"/>
            <a:r>
              <a:rPr lang="en-US" sz="1600" dirty="0" smtClean="0">
                <a:solidFill>
                  <a:schemeClr val="accent1">
                    <a:lumMod val="50000"/>
                  </a:schemeClr>
                </a:solidFill>
                <a:effectLst>
                  <a:outerShdw blurRad="38100" dist="38100" dir="2700000" algn="tl">
                    <a:srgbClr val="000000">
                      <a:alpha val="43137"/>
                    </a:srgbClr>
                  </a:outerShdw>
                </a:effectLst>
                <a:latin typeface="Times New Roman" pitchFamily="18" charset="0"/>
              </a:rPr>
              <a:t>ORGANIZATIONAL STRUCTURE OF THE INTERNAL (OPERATIONAL) TREASURY RISK MANAGEMENT SYSTEM</a:t>
            </a:r>
            <a:endParaRPr lang="en-US" sz="1600" dirty="0">
              <a:solidFill>
                <a:schemeClr val="accent1">
                  <a:lumMod val="50000"/>
                </a:schemeClr>
              </a:solidFill>
              <a:effectLst>
                <a:outerShdw blurRad="38100" dist="38100" dir="2700000" algn="tl">
                  <a:srgbClr val="000000">
                    <a:alpha val="43137"/>
                  </a:srgbClr>
                </a:outerShdw>
              </a:effectLst>
              <a:latin typeface="Times New Roman" pitchFamily="18" charset="0"/>
            </a:endParaRPr>
          </a:p>
        </p:txBody>
      </p:sp>
      <p:sp>
        <p:nvSpPr>
          <p:cNvPr id="42" name="TextBox 41"/>
          <p:cNvSpPr txBox="1"/>
          <p:nvPr/>
        </p:nvSpPr>
        <p:spPr>
          <a:xfrm>
            <a:off x="4721485" y="3867984"/>
            <a:ext cx="3888431" cy="292388"/>
          </a:xfrm>
          <a:prstGeom prst="rect">
            <a:avLst/>
          </a:prstGeom>
          <a:ln w="19050"/>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ru-RU"/>
            </a:defPPr>
            <a:lvl1pPr>
              <a:defRPr sz="140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just">
              <a:tabLst>
                <a:tab pos="266700" algn="l"/>
              </a:tabLst>
            </a:pPr>
            <a:r>
              <a:rPr lang="en-US" sz="1300" dirty="0" smtClean="0">
                <a:effectLst/>
              </a:rPr>
              <a:t>4.	Managerial decision-making</a:t>
            </a:r>
            <a:endParaRPr lang="en-US" sz="1300" dirty="0">
              <a:effectLst/>
            </a:endParaRPr>
          </a:p>
        </p:txBody>
      </p:sp>
      <p:sp>
        <p:nvSpPr>
          <p:cNvPr id="43" name="TextBox 42"/>
          <p:cNvSpPr txBox="1"/>
          <p:nvPr/>
        </p:nvSpPr>
        <p:spPr>
          <a:xfrm>
            <a:off x="3893773" y="902870"/>
            <a:ext cx="4896544" cy="523220"/>
          </a:xfrm>
          <a:prstGeom prst="rect">
            <a:avLst/>
          </a:prstGeom>
          <a:noFill/>
        </p:spPr>
        <p:txBody>
          <a:bodyPr wrap="square" rtlCol="0">
            <a:spAutoFit/>
          </a:bodyPr>
          <a:lstStyle/>
          <a:p>
            <a:pPr algn="just">
              <a:spcAft>
                <a:spcPts val="600"/>
              </a:spcAft>
            </a:pPr>
            <a:r>
              <a:rPr lang="en-US" sz="1400" dirty="0" smtClean="0">
                <a:latin typeface="Times New Roman" panose="02020603050405020304" pitchFamily="18" charset="0"/>
              </a:rPr>
              <a:t>FTTO structural subdivisions coordinating risk management</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0303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spcBef>
                <a:spcPts val="1800"/>
              </a:spcBef>
              <a:buNone/>
              <a:tabLst>
                <a:tab pos="361950" algn="l"/>
              </a:tabLst>
            </a:pPr>
            <a:r>
              <a:rPr lang="en-US" sz="2000" dirty="0" smtClean="0">
                <a:solidFill>
                  <a:srgbClr val="14314C"/>
                </a:solidFill>
                <a:latin typeface="Times New Roman" pitchFamily="18" charset="0"/>
              </a:rPr>
              <a:t>1.	Origins of the Internal (Operational) Treasury Risk Management System at the Federal Treasury</a:t>
            </a:r>
          </a:p>
          <a:p>
            <a:pPr marL="0" indent="0" algn="just">
              <a:spcBef>
                <a:spcPts val="1800"/>
              </a:spcBef>
              <a:buNone/>
              <a:tabLst>
                <a:tab pos="361950" algn="l"/>
              </a:tabLst>
            </a:pPr>
            <a:r>
              <a:rPr lang="en-US" sz="2000" dirty="0" smtClean="0">
                <a:solidFill>
                  <a:srgbClr val="14314C"/>
                </a:solidFill>
                <a:latin typeface="Times New Roman" pitchFamily="18" charset="0"/>
              </a:rPr>
              <a:t>2.	Internal (Operational) Treasury Risk Management System at the Federal Treasury</a:t>
            </a:r>
          </a:p>
          <a:p>
            <a:pPr marL="0" indent="0" algn="just">
              <a:spcBef>
                <a:spcPts val="1800"/>
              </a:spcBef>
              <a:buNone/>
              <a:tabLst>
                <a:tab pos="361950" algn="l"/>
              </a:tabLst>
            </a:pPr>
            <a:r>
              <a:rPr lang="en-US" sz="2000" dirty="0" smtClean="0">
                <a:solidFill>
                  <a:srgbClr val="14314C"/>
                </a:solidFill>
                <a:latin typeface="Times New Roman" pitchFamily="18" charset="0"/>
              </a:rPr>
              <a:t>3.	Organizational Structure of the Internal (Operational) Treasury Risk Management System at the Federal Treasury</a:t>
            </a:r>
          </a:p>
          <a:p>
            <a:pPr marL="0" indent="0" algn="just">
              <a:spcBef>
                <a:spcPts val="1800"/>
              </a:spcBef>
              <a:buNone/>
              <a:tabLst>
                <a:tab pos="361950" algn="l"/>
              </a:tabLst>
            </a:pPr>
            <a:r>
              <a:rPr lang="en-US" sz="2000" dirty="0" smtClean="0">
                <a:solidFill>
                  <a:srgbClr val="14314C"/>
                </a:solidFill>
                <a:latin typeface="Times New Roman" pitchFamily="18" charset="0"/>
              </a:rPr>
              <a:t>4.	Regulations of the Internal (Operational) Treasury Risk Management System </a:t>
            </a:r>
            <a:endParaRPr lang="en-US" dirty="0"/>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B71FCD68-0AFD-4048-852E-53B764BC6EED}" type="slidenum">
              <a:rPr lang="ru-RU" smtClean="0"/>
              <a:pPr>
                <a:defRPr/>
              </a:pPr>
              <a:t>2</a:t>
            </a:fld>
            <a:endParaRPr lang="en-US"/>
          </a:p>
        </p:txBody>
      </p:sp>
      <p:sp>
        <p:nvSpPr>
          <p:cNvPr id="6" name="Rectangle 2"/>
          <p:cNvSpPr txBox="1">
            <a:spLocks/>
          </p:cNvSpPr>
          <p:nvPr/>
        </p:nvSpPr>
        <p:spPr bwMode="auto">
          <a:xfrm>
            <a:off x="2873828" y="237929"/>
            <a:ext cx="6270171" cy="571480"/>
          </a:xfrm>
          <a:prstGeom prst="rect">
            <a:avLst/>
          </a:prstGeom>
          <a:noFill/>
          <a:ln w="9525">
            <a:noFill/>
            <a:miter lim="800000"/>
            <a:headEnd/>
            <a:tailEnd/>
          </a:ln>
        </p:spPr>
        <p:txBody>
          <a:bodyPr/>
          <a:lstStyle/>
          <a:p>
            <a:pPr algn="ctr" eaLnBrk="0" hangingPunct="0"/>
            <a:r>
              <a:rPr lang="en-US" sz="1600" dirty="0" smtClean="0">
                <a:solidFill>
                  <a:schemeClr val="accent1">
                    <a:lumMod val="50000"/>
                  </a:schemeClr>
                </a:solidFill>
                <a:effectLst>
                  <a:outerShdw blurRad="38100" dist="38100" dir="2700000" algn="tl">
                    <a:srgbClr val="000000">
                      <a:alpha val="43137"/>
                    </a:srgbClr>
                  </a:outerShdw>
                </a:effectLst>
                <a:latin typeface="Times New Roman" pitchFamily="18" charset="0"/>
              </a:rPr>
              <a:t>PRESENTATION OUTLINE</a:t>
            </a:r>
            <a:endParaRPr lang="en-US" sz="1600" dirty="0">
              <a:solidFill>
                <a:schemeClr val="accent1">
                  <a:lumMod val="50000"/>
                </a:schemeClr>
              </a:solidFill>
              <a:effectLst>
                <a:outerShdw blurRad="38100" dist="38100" dir="2700000" algn="tl">
                  <a:srgbClr val="000000">
                    <a:alpha val="43137"/>
                  </a:srgbClr>
                </a:outerShdw>
              </a:effectLst>
              <a:latin typeface="Times New Roman" pitchFamily="18" charset="0"/>
            </a:endParaRPr>
          </a:p>
        </p:txBody>
      </p:sp>
    </p:spTree>
    <p:extLst>
      <p:ext uri="{BB962C8B-B14F-4D97-AF65-F5344CB8AC3E}">
        <p14:creationId xmlns:p14="http://schemas.microsoft.com/office/powerpoint/2010/main" val="19985975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748074" y="1408256"/>
            <a:ext cx="3835257" cy="292388"/>
          </a:xfrm>
          <a:prstGeom prst="rect">
            <a:avLst/>
          </a:prstGeom>
          <a:ln w="19050"/>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ru-RU"/>
            </a:defPPr>
            <a:lvl1pPr>
              <a:defRPr sz="140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tabLst>
                <a:tab pos="266700" algn="l"/>
              </a:tabLst>
            </a:pPr>
            <a:r>
              <a:rPr lang="en-US" sz="1300" dirty="0" smtClean="0">
                <a:effectLst/>
              </a:rPr>
              <a:t>1.	Identification of selected risks:</a:t>
            </a:r>
          </a:p>
        </p:txBody>
      </p:sp>
      <p:sp>
        <p:nvSpPr>
          <p:cNvPr id="9" name="TextBox 8"/>
          <p:cNvSpPr txBox="1"/>
          <p:nvPr/>
        </p:nvSpPr>
        <p:spPr>
          <a:xfrm>
            <a:off x="4721485" y="1736149"/>
            <a:ext cx="3888432" cy="461665"/>
          </a:xfrm>
          <a:prstGeom prst="rect">
            <a:avLst/>
          </a:prstGeom>
          <a:noFill/>
        </p:spPr>
        <p:txBody>
          <a:bodyPr wrap="square" rtlCol="0">
            <a:spAutoFit/>
          </a:bodyPr>
          <a:lstStyle/>
          <a:p>
            <a:pPr algn="just"/>
            <a:r>
              <a:rPr lang="en-US" sz="1200" dirty="0" smtClean="0">
                <a:solidFill>
                  <a:schemeClr val="accent1">
                    <a:lumMod val="50000"/>
                  </a:schemeClr>
                </a:solidFill>
                <a:latin typeface="Times New Roman" panose="02020603050405020304" pitchFamily="18" charset="0"/>
              </a:rPr>
              <a:t>Identification based </a:t>
            </a:r>
            <a:r>
              <a:rPr lang="en-US" sz="1200" dirty="0">
                <a:solidFill>
                  <a:schemeClr val="accent1">
                    <a:lumMod val="50000"/>
                  </a:schemeClr>
                </a:solidFill>
                <a:latin typeface="Times New Roman" panose="02020603050405020304" pitchFamily="18" charset="0"/>
              </a:rPr>
              <a:t>on the results of internal control, internal audit, checks of supervisory bodies, addresses</a:t>
            </a:r>
            <a:endParaRPr lang="en-US" sz="12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4748074" y="2324467"/>
            <a:ext cx="3888432" cy="276999"/>
          </a:xfrm>
          <a:prstGeom prst="rect">
            <a:avLst/>
          </a:prstGeom>
          <a:noFill/>
        </p:spPr>
        <p:txBody>
          <a:bodyPr wrap="square" rtlCol="0">
            <a:spAutoFit/>
          </a:bodyPr>
          <a:lstStyle/>
          <a:p>
            <a:r>
              <a:rPr lang="en-US" sz="1200" dirty="0" smtClean="0">
                <a:solidFill>
                  <a:schemeClr val="accent1">
                    <a:lumMod val="50000"/>
                  </a:schemeClr>
                </a:solidFill>
                <a:latin typeface="Times New Roman" panose="02020603050405020304" pitchFamily="18" charset="0"/>
              </a:rPr>
              <a:t>Analysis of regulatory acts, legal acts, technical regulations </a:t>
            </a:r>
            <a:endParaRPr lang="en-US" sz="12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4721485" y="2600398"/>
            <a:ext cx="3908843" cy="492443"/>
          </a:xfrm>
          <a:prstGeom prst="rect">
            <a:avLst/>
          </a:prstGeom>
          <a:ln w="19050"/>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ru-RU"/>
            </a:defPPr>
            <a:lvl1pPr>
              <a:defRPr sz="140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just"/>
            <a:r>
              <a:rPr lang="en-US" sz="1300" dirty="0">
                <a:effectLst/>
              </a:rPr>
              <a:t>2. Analysis and evaluation of selected risks, </a:t>
            </a:r>
            <a:r>
              <a:rPr lang="en-US" sz="1300" dirty="0" smtClean="0">
                <a:effectLst/>
              </a:rPr>
              <a:t>drafting proposals </a:t>
            </a:r>
            <a:r>
              <a:rPr lang="en-US" sz="1300" dirty="0">
                <a:effectLst/>
              </a:rPr>
              <a:t>for their minimization</a:t>
            </a:r>
          </a:p>
        </p:txBody>
      </p:sp>
      <p:sp>
        <p:nvSpPr>
          <p:cNvPr id="12" name="TextBox 11"/>
          <p:cNvSpPr txBox="1"/>
          <p:nvPr/>
        </p:nvSpPr>
        <p:spPr>
          <a:xfrm>
            <a:off x="4721485" y="3120930"/>
            <a:ext cx="3915021" cy="492443"/>
          </a:xfrm>
          <a:prstGeom prst="rect">
            <a:avLst/>
          </a:prstGeom>
          <a:ln w="19050"/>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ru-RU"/>
            </a:defPPr>
            <a:lvl1pPr>
              <a:defRPr sz="140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just">
              <a:tabLst>
                <a:tab pos="266700" algn="l"/>
              </a:tabLst>
            </a:pPr>
            <a:r>
              <a:rPr lang="en-US" sz="1300" dirty="0" smtClean="0">
                <a:effectLst/>
              </a:rPr>
              <a:t>3.	Generation of reporting on selected internal treasury risk management</a:t>
            </a:r>
          </a:p>
        </p:txBody>
      </p:sp>
      <p:sp>
        <p:nvSpPr>
          <p:cNvPr id="13" name="Номер слайда 5"/>
          <p:cNvSpPr>
            <a:spLocks noGrp="1"/>
          </p:cNvSpPr>
          <p:nvPr>
            <p:ph type="sldNum" sz="quarter" idx="12"/>
          </p:nvPr>
        </p:nvSpPr>
        <p:spPr>
          <a:xfrm>
            <a:off x="8722519" y="4760121"/>
            <a:ext cx="300038" cy="273844"/>
          </a:xfrm>
        </p:spPr>
        <p:txBody>
          <a:bodyPr/>
          <a:lstStyle/>
          <a:p>
            <a:pPr>
              <a:defRPr/>
            </a:pPr>
            <a:fld id="{B71FCD68-0AFD-4048-852E-53B764BC6EED}" type="slidenum">
              <a:rPr lang="ru-RU" smtClean="0">
                <a:solidFill>
                  <a:schemeClr val="tx1"/>
                </a:solidFill>
                <a:latin typeface="Times New Roman" panose="02020603050405020304" pitchFamily="18" charset="0"/>
                <a:cs typeface="Times New Roman" panose="02020603050405020304" pitchFamily="18" charset="0"/>
              </a:rPr>
              <a:pPr>
                <a:defRPr/>
              </a:pPr>
              <a:t>20</a:t>
            </a:fld>
            <a:endParaRPr lang="en-US" dirty="0">
              <a:solidFill>
                <a:schemeClr val="tx1"/>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856818" y="911009"/>
            <a:ext cx="3558396" cy="369332"/>
          </a:xfrm>
          <a:prstGeom prst="rect">
            <a:avLst/>
          </a:prstGeom>
          <a:noFill/>
        </p:spPr>
        <p:txBody>
          <a:bodyPr wrap="square" rtlCol="0">
            <a:spAutoFit/>
          </a:bodyPr>
          <a:lstStyle/>
          <a:p>
            <a:r>
              <a:rPr lang="en-US" sz="1800" b="1" dirty="0" smtClean="0">
                <a:solidFill>
                  <a:srgbClr val="C00000"/>
                </a:solidFill>
                <a:latin typeface="Times New Roman" panose="02020603050405020304" pitchFamily="18" charset="0"/>
              </a:rPr>
              <a:t>4</a:t>
            </a:r>
            <a:r>
              <a:rPr lang="en-US" dirty="0" smtClean="0"/>
              <a:t>  </a:t>
            </a:r>
            <a:r>
              <a:rPr lang="en-US" sz="1800" b="1" dirty="0" smtClean="0">
                <a:solidFill>
                  <a:srgbClr val="C00000"/>
                </a:solidFill>
                <a:latin typeface="Times New Roman" panose="02020603050405020304" pitchFamily="18" charset="0"/>
              </a:rPr>
              <a:t>Level of Management:</a:t>
            </a:r>
            <a:endParaRPr lang="en-US" sz="1800" b="1" dirty="0">
              <a:solidFill>
                <a:srgbClr val="C00000"/>
              </a:solidFill>
              <a:latin typeface="Times New Roman" panose="02020603050405020304" pitchFamily="18" charset="0"/>
              <a:cs typeface="Times New Roman" panose="02020603050405020304" pitchFamily="18" charset="0"/>
            </a:endParaRPr>
          </a:p>
        </p:txBody>
      </p:sp>
      <p:sp>
        <p:nvSpPr>
          <p:cNvPr id="15" name="Прямоугольник 14"/>
          <p:cNvSpPr/>
          <p:nvPr/>
        </p:nvSpPr>
        <p:spPr>
          <a:xfrm>
            <a:off x="1325880" y="1705610"/>
            <a:ext cx="1744871" cy="33506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rPr>
              <a:t>FT Leadership</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16" name="Прямоугольник 15"/>
          <p:cNvSpPr/>
          <p:nvPr/>
        </p:nvSpPr>
        <p:spPr>
          <a:xfrm>
            <a:off x="1039525" y="2246630"/>
            <a:ext cx="2298035" cy="65532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Times New Roman" panose="02020603050405020304" pitchFamily="18" charset="0"/>
              </a:rPr>
              <a:t>Internal Public Financial Control </a:t>
            </a:r>
            <a:r>
              <a:rPr lang="en-US" sz="1000" dirty="0" smtClean="0">
                <a:solidFill>
                  <a:schemeClr val="tx1"/>
                </a:solidFill>
                <a:latin typeface="Times New Roman" panose="02020603050405020304" pitchFamily="18" charset="0"/>
              </a:rPr>
              <a:t>Enhancement Department</a:t>
            </a:r>
            <a:endParaRPr lang="en-US" sz="1000" dirty="0">
              <a:solidFill>
                <a:schemeClr val="tx1"/>
              </a:solidFill>
              <a:latin typeface="Times New Roman" panose="02020603050405020304" pitchFamily="18" charset="0"/>
              <a:cs typeface="Times New Roman" panose="02020603050405020304" pitchFamily="18" charset="0"/>
            </a:endParaRPr>
          </a:p>
        </p:txBody>
      </p:sp>
      <p:cxnSp>
        <p:nvCxnSpPr>
          <p:cNvPr id="17" name="Прямая со стрелкой 16"/>
          <p:cNvCxnSpPr/>
          <p:nvPr/>
        </p:nvCxnSpPr>
        <p:spPr>
          <a:xfrm>
            <a:off x="2316480" y="2040679"/>
            <a:ext cx="0" cy="20595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flipV="1">
            <a:off x="2034073" y="2040680"/>
            <a:ext cx="0" cy="205950"/>
          </a:xfrm>
          <a:prstGeom prst="straightConnector1">
            <a:avLst/>
          </a:prstGeom>
          <a:ln w="127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9" name="Прямоугольник 18"/>
          <p:cNvSpPr/>
          <p:nvPr/>
        </p:nvSpPr>
        <p:spPr>
          <a:xfrm>
            <a:off x="1049297" y="3049471"/>
            <a:ext cx="2298035" cy="57979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rPr>
              <a:t>FTCO divisions </a:t>
            </a:r>
          </a:p>
          <a:p>
            <a:pPr algn="ctr"/>
            <a:r>
              <a:rPr lang="en-US" sz="1000" dirty="0" smtClean="0">
                <a:solidFill>
                  <a:schemeClr val="tx1"/>
                </a:solidFill>
                <a:latin typeface="Times New Roman" panose="02020603050405020304" pitchFamily="18" charset="0"/>
              </a:rPr>
              <a:t>(managing risks in the corresponding area of activity)</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20" name="Прямоугольник 19"/>
          <p:cNvSpPr/>
          <p:nvPr/>
        </p:nvSpPr>
        <p:spPr>
          <a:xfrm>
            <a:off x="387756" y="3854118"/>
            <a:ext cx="938124" cy="35033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rPr>
              <a:t>FT IROD</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21" name="Прямоугольник 20"/>
          <p:cNvSpPr/>
          <p:nvPr/>
        </p:nvSpPr>
        <p:spPr>
          <a:xfrm>
            <a:off x="1697148" y="3854118"/>
            <a:ext cx="938124" cy="35033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rPr>
              <a:t>FTD</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22" name="Прямоугольник 21"/>
          <p:cNvSpPr/>
          <p:nvPr/>
        </p:nvSpPr>
        <p:spPr>
          <a:xfrm>
            <a:off x="3052091" y="3854119"/>
            <a:ext cx="938124" cy="35087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rPr>
              <a:t>FGA “SCORT"</a:t>
            </a:r>
            <a:endParaRPr lang="en-US" sz="1000" dirty="0">
              <a:solidFill>
                <a:schemeClr val="tx1"/>
              </a:solidFill>
              <a:latin typeface="Times New Roman" panose="02020603050405020304" pitchFamily="18" charset="0"/>
              <a:cs typeface="Times New Roman" panose="02020603050405020304" pitchFamily="18" charset="0"/>
            </a:endParaRPr>
          </a:p>
        </p:txBody>
      </p:sp>
      <p:cxnSp>
        <p:nvCxnSpPr>
          <p:cNvPr id="23" name="Прямая со стрелкой 22"/>
          <p:cNvCxnSpPr/>
          <p:nvPr/>
        </p:nvCxnSpPr>
        <p:spPr>
          <a:xfrm>
            <a:off x="2316480" y="2901950"/>
            <a:ext cx="0" cy="14752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flipH="1" flipV="1">
            <a:off x="2034074" y="2901951"/>
            <a:ext cx="7385" cy="147520"/>
          </a:xfrm>
          <a:prstGeom prst="straightConnector1">
            <a:avLst/>
          </a:prstGeom>
          <a:ln w="127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p:nvPr/>
        </p:nvCxnSpPr>
        <p:spPr>
          <a:xfrm>
            <a:off x="2316480" y="3713585"/>
            <a:ext cx="0" cy="14053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flipV="1">
            <a:off x="2022475" y="3713585"/>
            <a:ext cx="525" cy="134515"/>
          </a:xfrm>
          <a:prstGeom prst="straightConnector1">
            <a:avLst/>
          </a:prstGeom>
          <a:ln w="127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7" name="Прямоугольник 26"/>
          <p:cNvSpPr/>
          <p:nvPr/>
        </p:nvSpPr>
        <p:spPr>
          <a:xfrm>
            <a:off x="856818" y="1519239"/>
            <a:ext cx="2605520" cy="2194345"/>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dirty="0">
              <a:solidFill>
                <a:schemeClr val="tx1"/>
              </a:solidFill>
              <a:latin typeface="Times New Roman" panose="02020603050405020304" pitchFamily="18" charset="0"/>
              <a:cs typeface="Times New Roman" panose="02020603050405020304" pitchFamily="18" charset="0"/>
            </a:endParaRPr>
          </a:p>
        </p:txBody>
      </p:sp>
      <p:cxnSp>
        <p:nvCxnSpPr>
          <p:cNvPr id="28" name="Прямая соединительная линия 27"/>
          <p:cNvCxnSpPr/>
          <p:nvPr/>
        </p:nvCxnSpPr>
        <p:spPr>
          <a:xfrm flipH="1">
            <a:off x="500063" y="3262313"/>
            <a:ext cx="356755" cy="0"/>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a:off x="571500" y="3390900"/>
            <a:ext cx="285318" cy="0"/>
          </a:xfrm>
          <a:prstGeom prst="line">
            <a:avLst/>
          </a:prstGeom>
          <a:ln w="190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a:off x="500063" y="3262313"/>
            <a:ext cx="0" cy="591805"/>
          </a:xfrm>
          <a:prstGeom prst="straightConnector1">
            <a:avLst/>
          </a:prstGeom>
          <a:ln w="1905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a:off x="571500" y="3390900"/>
            <a:ext cx="0" cy="463218"/>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flipH="1">
            <a:off x="3462338" y="3262313"/>
            <a:ext cx="356755" cy="0"/>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p:cNvCxnSpPr/>
          <p:nvPr/>
        </p:nvCxnSpPr>
        <p:spPr>
          <a:xfrm>
            <a:off x="3814780" y="3263089"/>
            <a:ext cx="0" cy="591029"/>
          </a:xfrm>
          <a:prstGeom prst="straightConnector1">
            <a:avLst/>
          </a:prstGeom>
          <a:ln w="1905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flipH="1" flipV="1">
            <a:off x="3462338" y="3390900"/>
            <a:ext cx="273627" cy="776"/>
          </a:xfrm>
          <a:prstGeom prst="line">
            <a:avLst/>
          </a:prstGeom>
          <a:ln w="190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a:off x="3735965" y="3391288"/>
            <a:ext cx="0" cy="462442"/>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567036" y="1457190"/>
            <a:ext cx="1243012" cy="276999"/>
          </a:xfrm>
          <a:prstGeom prst="rect">
            <a:avLst/>
          </a:prstGeom>
          <a:noFill/>
        </p:spPr>
        <p:txBody>
          <a:bodyPr wrap="square" rtlCol="0">
            <a:spAutoFit/>
          </a:bodyPr>
          <a:lstStyle/>
          <a:p>
            <a:pPr algn="ctr"/>
            <a:r>
              <a:rPr lang="en-US" sz="1200" dirty="0" smtClean="0">
                <a:latin typeface="Times New Roman" panose="02020603050405020304" pitchFamily="18" charset="0"/>
              </a:rPr>
              <a:t>FTCO</a:t>
            </a:r>
            <a:endParaRPr lang="en-US" sz="1200" dirty="0">
              <a:latin typeface="Times New Roman" panose="02020603050405020304" pitchFamily="18" charset="0"/>
              <a:cs typeface="Times New Roman" panose="02020603050405020304" pitchFamily="18" charset="0"/>
            </a:endParaRPr>
          </a:p>
        </p:txBody>
      </p:sp>
      <p:sp>
        <p:nvSpPr>
          <p:cNvPr id="41" name="Rectangle 2"/>
          <p:cNvSpPr txBox="1">
            <a:spLocks/>
          </p:cNvSpPr>
          <p:nvPr/>
        </p:nvSpPr>
        <p:spPr bwMode="auto">
          <a:xfrm>
            <a:off x="2873828" y="163284"/>
            <a:ext cx="6270171" cy="571480"/>
          </a:xfrm>
          <a:prstGeom prst="rect">
            <a:avLst/>
          </a:prstGeom>
          <a:noFill/>
          <a:ln w="9525">
            <a:noFill/>
            <a:miter lim="800000"/>
            <a:headEnd/>
            <a:tailEnd/>
          </a:ln>
        </p:spPr>
        <p:txBody>
          <a:bodyPr/>
          <a:lstStyle/>
          <a:p>
            <a:pPr algn="ctr" eaLnBrk="0" hangingPunct="0"/>
            <a:r>
              <a:rPr lang="en-US" sz="1600" dirty="0" smtClean="0">
                <a:solidFill>
                  <a:schemeClr val="accent1">
                    <a:lumMod val="50000"/>
                  </a:schemeClr>
                </a:solidFill>
                <a:effectLst>
                  <a:outerShdw blurRad="38100" dist="38100" dir="2700000" algn="tl">
                    <a:srgbClr val="000000">
                      <a:alpha val="43137"/>
                    </a:srgbClr>
                  </a:outerShdw>
                </a:effectLst>
                <a:latin typeface="Times New Roman" pitchFamily="18" charset="0"/>
              </a:rPr>
              <a:t>ORGANIZATIONAL STRUCTURE OF THE INTERNAL (OPERATIONAL) TREASURY RISK MANAGEMENT SYSTEM</a:t>
            </a:r>
            <a:endParaRPr lang="en-US" sz="1600" dirty="0">
              <a:solidFill>
                <a:schemeClr val="accent1">
                  <a:lumMod val="50000"/>
                </a:schemeClr>
              </a:solidFill>
              <a:effectLst>
                <a:outerShdw blurRad="38100" dist="38100" dir="2700000" algn="tl">
                  <a:srgbClr val="000000">
                    <a:alpha val="43137"/>
                  </a:srgbClr>
                </a:outerShdw>
              </a:effectLst>
              <a:latin typeface="Times New Roman" pitchFamily="18" charset="0"/>
            </a:endParaRPr>
          </a:p>
        </p:txBody>
      </p:sp>
      <p:sp>
        <p:nvSpPr>
          <p:cNvPr id="42" name="TextBox 41"/>
          <p:cNvSpPr txBox="1"/>
          <p:nvPr/>
        </p:nvSpPr>
        <p:spPr>
          <a:xfrm>
            <a:off x="4721485" y="3656504"/>
            <a:ext cx="3915021" cy="292388"/>
          </a:xfrm>
          <a:prstGeom prst="rect">
            <a:avLst/>
          </a:prstGeom>
          <a:ln w="19050"/>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ru-RU"/>
            </a:defPPr>
            <a:lvl1pPr>
              <a:defRPr sz="140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just">
              <a:tabLst>
                <a:tab pos="266700" algn="l"/>
              </a:tabLst>
            </a:pPr>
            <a:r>
              <a:rPr lang="en-US" sz="1300" dirty="0" smtClean="0">
                <a:effectLst/>
              </a:rPr>
              <a:t>4.	Managerial decision-making</a:t>
            </a:r>
            <a:endParaRPr lang="en-US" sz="1300" dirty="0">
              <a:effectLst/>
            </a:endParaRPr>
          </a:p>
        </p:txBody>
      </p:sp>
      <p:sp>
        <p:nvSpPr>
          <p:cNvPr id="43" name="TextBox 42"/>
          <p:cNvSpPr txBox="1"/>
          <p:nvPr/>
        </p:nvSpPr>
        <p:spPr>
          <a:xfrm>
            <a:off x="3893773" y="994937"/>
            <a:ext cx="4896544" cy="307777"/>
          </a:xfrm>
          <a:prstGeom prst="rect">
            <a:avLst/>
          </a:prstGeom>
          <a:noFill/>
        </p:spPr>
        <p:txBody>
          <a:bodyPr wrap="square" rtlCol="0">
            <a:spAutoFit/>
          </a:bodyPr>
          <a:lstStyle/>
          <a:p>
            <a:pPr algn="just">
              <a:spcAft>
                <a:spcPts val="600"/>
              </a:spcAft>
            </a:pPr>
            <a:r>
              <a:rPr lang="en-US" sz="1400" dirty="0" smtClean="0">
                <a:latin typeface="Times New Roman" panose="02020603050405020304" pitchFamily="18" charset="0"/>
              </a:rPr>
              <a:t>FTTB’s structural subdivisions managing risks:</a:t>
            </a:r>
            <a:endParaRPr lang="en-US" sz="1400" dirty="0">
              <a:latin typeface="Times New Roman" panose="02020603050405020304" pitchFamily="18" charset="0"/>
              <a:cs typeface="Times New Roman" panose="02020603050405020304" pitchFamily="18" charset="0"/>
            </a:endParaRPr>
          </a:p>
        </p:txBody>
      </p:sp>
      <p:grpSp>
        <p:nvGrpSpPr>
          <p:cNvPr id="3" name="Группа 2"/>
          <p:cNvGrpSpPr/>
          <p:nvPr/>
        </p:nvGrpSpPr>
        <p:grpSpPr>
          <a:xfrm>
            <a:off x="219636" y="4335624"/>
            <a:ext cx="989045" cy="643813"/>
            <a:chOff x="4024604" y="4335624"/>
            <a:chExt cx="989045" cy="643813"/>
          </a:xfrm>
        </p:grpSpPr>
        <p:sp>
          <p:nvSpPr>
            <p:cNvPr id="2" name="Прямоугольник 1"/>
            <p:cNvSpPr/>
            <p:nvPr/>
          </p:nvSpPr>
          <p:spPr>
            <a:xfrm>
              <a:off x="4260980" y="4335624"/>
              <a:ext cx="752669" cy="429209"/>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a:p>
          </p:txBody>
        </p:sp>
        <p:sp>
          <p:nvSpPr>
            <p:cNvPr id="37" name="Прямоугольник 36"/>
            <p:cNvSpPr/>
            <p:nvPr/>
          </p:nvSpPr>
          <p:spPr>
            <a:xfrm>
              <a:off x="4201884" y="4394719"/>
              <a:ext cx="752669" cy="429209"/>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a:p>
          </p:txBody>
        </p:sp>
        <p:sp>
          <p:nvSpPr>
            <p:cNvPr id="38" name="Прямоугольник 37"/>
            <p:cNvSpPr/>
            <p:nvPr/>
          </p:nvSpPr>
          <p:spPr>
            <a:xfrm>
              <a:off x="4114801" y="4488023"/>
              <a:ext cx="752669" cy="429209"/>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a:p>
          </p:txBody>
        </p:sp>
        <p:sp>
          <p:nvSpPr>
            <p:cNvPr id="39" name="Прямоугольник 38"/>
            <p:cNvSpPr/>
            <p:nvPr/>
          </p:nvSpPr>
          <p:spPr>
            <a:xfrm>
              <a:off x="4024604" y="4550228"/>
              <a:ext cx="752669" cy="429209"/>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Times New Roman" panose="02020603050405020304" pitchFamily="18" charset="0"/>
                </a:rPr>
                <a:t>Unit</a:t>
              </a:r>
              <a:endParaRPr lang="en-US" sz="1200" b="1" dirty="0">
                <a:solidFill>
                  <a:schemeClr val="tx1"/>
                </a:solidFill>
                <a:latin typeface="Times New Roman" panose="02020603050405020304" pitchFamily="18" charset="0"/>
                <a:cs typeface="Times New Roman" panose="02020603050405020304" pitchFamily="18" charset="0"/>
              </a:endParaRPr>
            </a:p>
          </p:txBody>
        </p:sp>
      </p:grpSp>
      <p:grpSp>
        <p:nvGrpSpPr>
          <p:cNvPr id="40" name="Группа 39"/>
          <p:cNvGrpSpPr/>
          <p:nvPr/>
        </p:nvGrpSpPr>
        <p:grpSpPr>
          <a:xfrm>
            <a:off x="1528477" y="4335624"/>
            <a:ext cx="989045" cy="643813"/>
            <a:chOff x="4024604" y="4335624"/>
            <a:chExt cx="989045" cy="643813"/>
          </a:xfrm>
        </p:grpSpPr>
        <p:sp>
          <p:nvSpPr>
            <p:cNvPr id="44" name="Прямоугольник 43"/>
            <p:cNvSpPr/>
            <p:nvPr/>
          </p:nvSpPr>
          <p:spPr>
            <a:xfrm>
              <a:off x="4260980" y="4335624"/>
              <a:ext cx="752669" cy="429209"/>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a:p>
          </p:txBody>
        </p:sp>
        <p:sp>
          <p:nvSpPr>
            <p:cNvPr id="45" name="Прямоугольник 44"/>
            <p:cNvSpPr/>
            <p:nvPr/>
          </p:nvSpPr>
          <p:spPr>
            <a:xfrm>
              <a:off x="4201884" y="4394719"/>
              <a:ext cx="752669" cy="429209"/>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a:p>
          </p:txBody>
        </p:sp>
        <p:sp>
          <p:nvSpPr>
            <p:cNvPr id="46" name="Прямоугольник 45"/>
            <p:cNvSpPr/>
            <p:nvPr/>
          </p:nvSpPr>
          <p:spPr>
            <a:xfrm>
              <a:off x="4114801" y="4488023"/>
              <a:ext cx="752669" cy="429209"/>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a:p>
          </p:txBody>
        </p:sp>
        <p:sp>
          <p:nvSpPr>
            <p:cNvPr id="47" name="Прямоугольник 46"/>
            <p:cNvSpPr/>
            <p:nvPr/>
          </p:nvSpPr>
          <p:spPr>
            <a:xfrm>
              <a:off x="4024604" y="4550228"/>
              <a:ext cx="752669" cy="429209"/>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Times New Roman" panose="02020603050405020304" pitchFamily="18" charset="0"/>
                </a:rPr>
                <a:t>Unit</a:t>
              </a:r>
              <a:endParaRPr lang="en-US" sz="1200" b="1" dirty="0">
                <a:solidFill>
                  <a:schemeClr val="tx1"/>
                </a:solidFill>
                <a:latin typeface="Times New Roman" panose="02020603050405020304" pitchFamily="18" charset="0"/>
                <a:cs typeface="Times New Roman" panose="02020603050405020304" pitchFamily="18" charset="0"/>
              </a:endParaRPr>
            </a:p>
          </p:txBody>
        </p:sp>
      </p:grpSp>
      <p:grpSp>
        <p:nvGrpSpPr>
          <p:cNvPr id="48" name="Группа 47"/>
          <p:cNvGrpSpPr/>
          <p:nvPr/>
        </p:nvGrpSpPr>
        <p:grpSpPr>
          <a:xfrm>
            <a:off x="2967815" y="4335627"/>
            <a:ext cx="989045" cy="650033"/>
            <a:chOff x="4024604" y="4335624"/>
            <a:chExt cx="989045" cy="650033"/>
          </a:xfrm>
        </p:grpSpPr>
        <p:sp>
          <p:nvSpPr>
            <p:cNvPr id="49" name="Прямоугольник 48"/>
            <p:cNvSpPr/>
            <p:nvPr/>
          </p:nvSpPr>
          <p:spPr>
            <a:xfrm>
              <a:off x="4260980" y="4335624"/>
              <a:ext cx="752669" cy="429209"/>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a:p>
          </p:txBody>
        </p:sp>
        <p:sp>
          <p:nvSpPr>
            <p:cNvPr id="50" name="Прямоугольник 49"/>
            <p:cNvSpPr/>
            <p:nvPr/>
          </p:nvSpPr>
          <p:spPr>
            <a:xfrm>
              <a:off x="4201884" y="4394719"/>
              <a:ext cx="752669" cy="429209"/>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a:p>
          </p:txBody>
        </p:sp>
        <p:sp>
          <p:nvSpPr>
            <p:cNvPr id="51" name="Прямоугольник 50"/>
            <p:cNvSpPr/>
            <p:nvPr/>
          </p:nvSpPr>
          <p:spPr>
            <a:xfrm>
              <a:off x="4114801" y="4488023"/>
              <a:ext cx="752669" cy="429209"/>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a:p>
          </p:txBody>
        </p:sp>
        <p:sp>
          <p:nvSpPr>
            <p:cNvPr id="52" name="Прямоугольник 51"/>
            <p:cNvSpPr/>
            <p:nvPr/>
          </p:nvSpPr>
          <p:spPr>
            <a:xfrm>
              <a:off x="4024604" y="4556448"/>
              <a:ext cx="752669" cy="429209"/>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Times New Roman" panose="02020603050405020304" pitchFamily="18" charset="0"/>
                </a:rPr>
                <a:t>Unit</a:t>
              </a:r>
              <a:endParaRPr lang="en-US" sz="1200" b="1" dirty="0">
                <a:solidFill>
                  <a:schemeClr val="tx1"/>
                </a:solidFill>
                <a:latin typeface="Times New Roman" panose="02020603050405020304" pitchFamily="18" charset="0"/>
                <a:cs typeface="Times New Roman" panose="02020603050405020304" pitchFamily="18" charset="0"/>
              </a:endParaRPr>
            </a:p>
          </p:txBody>
        </p:sp>
      </p:grpSp>
      <p:cxnSp>
        <p:nvCxnSpPr>
          <p:cNvPr id="53" name="Прямая со стрелкой 52"/>
          <p:cNvCxnSpPr/>
          <p:nvPr/>
        </p:nvCxnSpPr>
        <p:spPr>
          <a:xfrm>
            <a:off x="539825" y="4192120"/>
            <a:ext cx="0" cy="358108"/>
          </a:xfrm>
          <a:prstGeom prst="straightConnector1">
            <a:avLst/>
          </a:prstGeom>
          <a:ln w="1905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54" name="Прямая со стрелкой 53"/>
          <p:cNvCxnSpPr/>
          <p:nvPr/>
        </p:nvCxnSpPr>
        <p:spPr>
          <a:xfrm flipV="1">
            <a:off x="718301" y="4204997"/>
            <a:ext cx="0" cy="344649"/>
          </a:xfrm>
          <a:prstGeom prst="straightConnector1">
            <a:avLst/>
          </a:prstGeom>
          <a:ln w="127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5" name="Прямая со стрелкой 54"/>
          <p:cNvCxnSpPr/>
          <p:nvPr/>
        </p:nvCxnSpPr>
        <p:spPr>
          <a:xfrm>
            <a:off x="1817283" y="4196527"/>
            <a:ext cx="0" cy="358108"/>
          </a:xfrm>
          <a:prstGeom prst="straightConnector1">
            <a:avLst/>
          </a:prstGeom>
          <a:ln w="1905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56" name="Прямая со стрелкой 55"/>
          <p:cNvCxnSpPr/>
          <p:nvPr/>
        </p:nvCxnSpPr>
        <p:spPr>
          <a:xfrm flipV="1">
            <a:off x="1995759" y="4209404"/>
            <a:ext cx="0" cy="344649"/>
          </a:xfrm>
          <a:prstGeom prst="straightConnector1">
            <a:avLst/>
          </a:prstGeom>
          <a:ln w="127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7" name="Прямая со стрелкой 56"/>
          <p:cNvCxnSpPr/>
          <p:nvPr/>
        </p:nvCxnSpPr>
        <p:spPr>
          <a:xfrm>
            <a:off x="3235400" y="4209404"/>
            <a:ext cx="0" cy="358108"/>
          </a:xfrm>
          <a:prstGeom prst="straightConnector1">
            <a:avLst/>
          </a:prstGeom>
          <a:ln w="1905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58" name="Прямая со стрелкой 57"/>
          <p:cNvCxnSpPr/>
          <p:nvPr/>
        </p:nvCxnSpPr>
        <p:spPr>
          <a:xfrm flipV="1">
            <a:off x="3413876" y="4222281"/>
            <a:ext cx="0" cy="344649"/>
          </a:xfrm>
          <a:prstGeom prst="straightConnector1">
            <a:avLst/>
          </a:prstGeom>
          <a:ln w="127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4585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00063" y="2000250"/>
            <a:ext cx="8215312" cy="135255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hangingPunct="0">
              <a:spcBef>
                <a:spcPts val="0"/>
              </a:spcBef>
            </a:pPr>
            <a:endParaRPr lang="en-US" dirty="0" smtClean="0">
              <a:solidFill>
                <a:schemeClr val="bg1"/>
              </a:solidFill>
              <a:latin typeface="Times New Roman" pitchFamily="18" charset="0"/>
              <a:cs typeface="Times New Roman" pitchFamily="18" charset="0"/>
            </a:endParaRPr>
          </a:p>
          <a:p>
            <a:pPr algn="just" eaLnBrk="0" hangingPunct="0">
              <a:spcBef>
                <a:spcPts val="0"/>
              </a:spcBef>
            </a:pPr>
            <a:r>
              <a:rPr lang="en-US" dirty="0" smtClean="0">
                <a:solidFill>
                  <a:schemeClr val="bg1"/>
                </a:solidFill>
                <a:latin typeface="Times New Roman" pitchFamily="18" charset="0"/>
              </a:rPr>
              <a:t>4. Regulations of the Internal (Operational) Treasury Risk Management System</a:t>
            </a:r>
            <a:endParaRPr lang="en-US" dirty="0">
              <a:solidFill>
                <a:schemeClr val="bg1"/>
              </a:solidFill>
              <a:latin typeface="Times New Roman" pitchFamily="18" charset="0"/>
              <a:cs typeface="Times New Roman" pitchFamily="18" charset="0"/>
            </a:endParaRPr>
          </a:p>
          <a:p>
            <a:pPr algn="just" eaLnBrk="0" hangingPunct="0">
              <a:spcBef>
                <a:spcPts val="0"/>
              </a:spcBef>
            </a:pPr>
            <a:endParaRPr lang="en-US" dirty="0">
              <a:solidFill>
                <a:schemeClr val="bg1"/>
              </a:solidFill>
              <a:latin typeface="Times New Roman" pitchFamily="18" charset="0"/>
              <a:cs typeface="Times New Roman" pitchFamily="18" charset="0"/>
            </a:endParaRPr>
          </a:p>
          <a:p>
            <a:pPr algn="just" eaLnBrk="0" hangingPunct="0">
              <a:spcBef>
                <a:spcPts val="0"/>
              </a:spcBef>
            </a:pPr>
            <a:endParaRPr lang="en-US" dirty="0">
              <a:solidFill>
                <a:schemeClr val="bg1"/>
              </a:solidFill>
              <a:latin typeface="Times New Roman" pitchFamily="18" charset="0"/>
              <a:cs typeface="Times New Roman" pitchFamily="18" charset="0"/>
            </a:endParaRPr>
          </a:p>
        </p:txBody>
      </p:sp>
      <p:sp>
        <p:nvSpPr>
          <p:cNvPr id="5" name="Номер слайда 5"/>
          <p:cNvSpPr>
            <a:spLocks noGrp="1"/>
          </p:cNvSpPr>
          <p:nvPr>
            <p:ph type="sldNum" sz="quarter" idx="12"/>
          </p:nvPr>
        </p:nvSpPr>
        <p:spPr>
          <a:xfrm>
            <a:off x="8722519" y="4760121"/>
            <a:ext cx="300038" cy="273844"/>
          </a:xfrm>
        </p:spPr>
        <p:txBody>
          <a:bodyPr/>
          <a:lstStyle/>
          <a:p>
            <a:pPr>
              <a:defRPr/>
            </a:pPr>
            <a:fld id="{B71FCD68-0AFD-4048-852E-53B764BC6EED}" type="slidenum">
              <a:rPr lang="ru-RU" smtClean="0">
                <a:solidFill>
                  <a:schemeClr val="tx1"/>
                </a:solidFill>
                <a:latin typeface="Times New Roman" panose="02020603050405020304" pitchFamily="18" charset="0"/>
                <a:cs typeface="Times New Roman" panose="02020603050405020304" pitchFamily="18" charset="0"/>
              </a:rPr>
              <a:pPr>
                <a:defRPr/>
              </a:pPr>
              <a:t>21</a:t>
            </a:fld>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5576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p:cNvSpPr>
          <p:nvPr/>
        </p:nvSpPr>
        <p:spPr bwMode="auto">
          <a:xfrm>
            <a:off x="2873828" y="237929"/>
            <a:ext cx="6146347" cy="571480"/>
          </a:xfrm>
          <a:prstGeom prst="rect">
            <a:avLst/>
          </a:prstGeom>
          <a:noFill/>
          <a:ln w="9525">
            <a:noFill/>
            <a:miter lim="800000"/>
            <a:headEnd/>
            <a:tailEnd/>
          </a:ln>
        </p:spPr>
        <p:txBody>
          <a:bodyPr/>
          <a:lstStyle/>
          <a:p>
            <a:pPr algn="ctr" eaLnBrk="0" hangingPunct="0"/>
            <a:r>
              <a:rPr lang="en-US" sz="1600" dirty="0" smtClean="0">
                <a:solidFill>
                  <a:schemeClr val="accent1">
                    <a:lumMod val="50000"/>
                  </a:schemeClr>
                </a:solidFill>
                <a:effectLst>
                  <a:outerShdw blurRad="38100" dist="38100" dir="2700000" algn="tl">
                    <a:srgbClr val="000000">
                      <a:alpha val="43137"/>
                    </a:srgbClr>
                  </a:outerShdw>
                </a:effectLst>
                <a:latin typeface="Times New Roman" pitchFamily="18" charset="0"/>
              </a:rPr>
              <a:t>REGULATIONS OF THE INTERNAL (OPERATIONAL) TREASURY RISK MANAGEMENT SYSTEM AT THE FEDERAL TREASURY</a:t>
            </a:r>
            <a:endParaRPr lang="en-US" sz="1600" dirty="0">
              <a:solidFill>
                <a:schemeClr val="accent1">
                  <a:lumMod val="50000"/>
                </a:schemeClr>
              </a:solidFill>
              <a:effectLst>
                <a:outerShdw blurRad="38100" dist="38100" dir="2700000" algn="tl">
                  <a:srgbClr val="000000">
                    <a:alpha val="43137"/>
                  </a:srgbClr>
                </a:outerShdw>
              </a:effectLst>
              <a:latin typeface="Times New Roman" pitchFamily="18" charset="0"/>
            </a:endParaRPr>
          </a:p>
        </p:txBody>
      </p:sp>
      <p:sp>
        <p:nvSpPr>
          <p:cNvPr id="6" name="TextBox 5"/>
          <p:cNvSpPr txBox="1"/>
          <p:nvPr/>
        </p:nvSpPr>
        <p:spPr>
          <a:xfrm>
            <a:off x="201438" y="1154973"/>
            <a:ext cx="8712968" cy="492443"/>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ru-RU"/>
            </a:defPPr>
            <a:lvl1pPr algn="ctr">
              <a:defRPr sz="1400" b="1">
                <a:solidFill>
                  <a:srgbClr val="162387"/>
                </a:solidFill>
                <a:latin typeface="Times New Roman" panose="02020603050405020304" pitchFamily="18" charset="0"/>
                <a:cs typeface="Times New Roman" panose="02020603050405020304" pitchFamily="18" charset="0"/>
              </a:defRPr>
            </a:lvl1pPr>
            <a:lvl2pPr>
              <a:defRPr>
                <a:solidFill>
                  <a:schemeClr val="tx1"/>
                </a:solidFill>
                <a:latin typeface="Calibri" pitchFamily="34" charset="0"/>
                <a:cs typeface="Arial" charset="0"/>
              </a:defRPr>
            </a:lvl2pPr>
            <a:lvl3pPr>
              <a:defRPr>
                <a:solidFill>
                  <a:schemeClr val="tx1"/>
                </a:solidFill>
                <a:latin typeface="Calibri" pitchFamily="34" charset="0"/>
                <a:cs typeface="Arial" charset="0"/>
              </a:defRPr>
            </a:lvl3pPr>
            <a:lvl4pPr>
              <a:defRPr>
                <a:solidFill>
                  <a:schemeClr val="tx1"/>
                </a:solidFill>
                <a:latin typeface="Calibri" pitchFamily="34" charset="0"/>
                <a:cs typeface="Arial" charset="0"/>
              </a:defRPr>
            </a:lvl4pPr>
            <a:lvl5pPr>
              <a:defRPr>
                <a:solidFill>
                  <a:schemeClr val="tx1"/>
                </a:solidFill>
                <a:latin typeface="Calibri" pitchFamily="34" charset="0"/>
                <a:cs typeface="Arial" charset="0"/>
              </a:defRPr>
            </a:lvl5pPr>
            <a:lvl6pPr>
              <a:defRPr>
                <a:solidFill>
                  <a:schemeClr val="tx1"/>
                </a:solidFill>
                <a:latin typeface="Calibri" pitchFamily="34" charset="0"/>
                <a:cs typeface="Arial" charset="0"/>
              </a:defRPr>
            </a:lvl6pPr>
            <a:lvl7pPr>
              <a:defRPr>
                <a:solidFill>
                  <a:schemeClr val="tx1"/>
                </a:solidFill>
                <a:latin typeface="Calibri" pitchFamily="34" charset="0"/>
                <a:cs typeface="Arial" charset="0"/>
              </a:defRPr>
            </a:lvl7pPr>
            <a:lvl8pPr>
              <a:defRPr>
                <a:solidFill>
                  <a:schemeClr val="tx1"/>
                </a:solidFill>
                <a:latin typeface="Calibri" pitchFamily="34" charset="0"/>
                <a:cs typeface="Arial" charset="0"/>
              </a:defRPr>
            </a:lvl8pPr>
            <a:lvl9pPr>
              <a:defRPr>
                <a:solidFill>
                  <a:schemeClr val="tx1"/>
                </a:solidFill>
                <a:latin typeface="Calibri" pitchFamily="34" charset="0"/>
                <a:cs typeface="Arial" charset="0"/>
              </a:defRPr>
            </a:lvl9pPr>
          </a:lstStyle>
          <a:p>
            <a:r>
              <a:rPr lang="en-US" sz="1300" dirty="0"/>
              <a:t>The Order of the Federal Treasury on Organization of the Federal Treasury's Internal Financial Control and Internal Financial Audit Operations</a:t>
            </a:r>
          </a:p>
        </p:txBody>
      </p:sp>
      <p:sp>
        <p:nvSpPr>
          <p:cNvPr id="7" name="Стрелка вниз 6"/>
          <p:cNvSpPr/>
          <p:nvPr/>
        </p:nvSpPr>
        <p:spPr>
          <a:xfrm>
            <a:off x="2190615" y="1647416"/>
            <a:ext cx="216024" cy="1611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6317481" y="1639645"/>
            <a:ext cx="216024" cy="1766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201438" y="1828282"/>
            <a:ext cx="4133411" cy="492443"/>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300" b="1" dirty="0" smtClean="0">
                <a:solidFill>
                  <a:srgbClr val="162387"/>
                </a:solidFill>
                <a:latin typeface="Times New Roman" panose="02020603050405020304" pitchFamily="18" charset="0"/>
              </a:rPr>
              <a:t>Internal Control Standard </a:t>
            </a:r>
          </a:p>
          <a:p>
            <a:pPr algn="ctr"/>
            <a:r>
              <a:rPr lang="en-US" sz="1300" b="1" dirty="0" smtClean="0">
                <a:solidFill>
                  <a:srgbClr val="162387"/>
                </a:solidFill>
                <a:latin typeface="Times New Roman" panose="02020603050405020304" pitchFamily="18" charset="0"/>
              </a:rPr>
              <a:t>of the Federal Treasury</a:t>
            </a:r>
            <a:endParaRPr lang="en-US" sz="1300" b="1" dirty="0">
              <a:solidFill>
                <a:srgbClr val="162387"/>
              </a:solidFill>
              <a:latin typeface="Times New Roman" panose="02020603050405020304" pitchFamily="18" charset="0"/>
              <a:cs typeface="Times New Roman" panose="02020603050405020304" pitchFamily="18" charset="0"/>
            </a:endParaRPr>
          </a:p>
        </p:txBody>
      </p:sp>
      <p:sp>
        <p:nvSpPr>
          <p:cNvPr id="10" name="Двойная стрелка вверх/вниз 9"/>
          <p:cNvSpPr/>
          <p:nvPr/>
        </p:nvSpPr>
        <p:spPr>
          <a:xfrm>
            <a:off x="2185572" y="2301072"/>
            <a:ext cx="205860" cy="37359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TextBox 10"/>
          <p:cNvSpPr txBox="1"/>
          <p:nvPr/>
        </p:nvSpPr>
        <p:spPr>
          <a:xfrm>
            <a:off x="4716016" y="1828282"/>
            <a:ext cx="4169414" cy="692497"/>
          </a:xfrm>
          <a:prstGeom prst="rect">
            <a:avLst/>
          </a:prstGeom>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1300" b="1" dirty="0" smtClean="0">
                <a:solidFill>
                  <a:srgbClr val="162387"/>
                </a:solidFill>
                <a:latin typeface="Times New Roman" panose="02020603050405020304" pitchFamily="18" charset="0"/>
              </a:rPr>
              <a:t>Internal Control and Internal Audit Standards of the Federal Treasury applied by the Federal Treasury control and audit subdivisions in controls and audits</a:t>
            </a:r>
          </a:p>
        </p:txBody>
      </p:sp>
      <p:sp>
        <p:nvSpPr>
          <p:cNvPr id="12" name="Двойная стрелка вверх/вниз 11"/>
          <p:cNvSpPr/>
          <p:nvPr/>
        </p:nvSpPr>
        <p:spPr>
          <a:xfrm>
            <a:off x="6327280" y="3133882"/>
            <a:ext cx="206225" cy="60381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TextBox 12"/>
          <p:cNvSpPr txBox="1"/>
          <p:nvPr/>
        </p:nvSpPr>
        <p:spPr>
          <a:xfrm>
            <a:off x="201438" y="3732074"/>
            <a:ext cx="8712968" cy="692497"/>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300" b="1" dirty="0" smtClean="0">
                <a:solidFill>
                  <a:srgbClr val="162387"/>
                </a:solidFill>
                <a:latin typeface="Times New Roman" panose="02020603050405020304" pitchFamily="18" charset="0"/>
              </a:rPr>
              <a:t>Classifications of internal (operational) risks by areas of activity of Federal Treasury territorial bodies (lists of possible (basic) violations in operation of Federal Treasury territorial bodies)</a:t>
            </a:r>
            <a:endParaRPr lang="en-US" sz="1300" b="1" dirty="0">
              <a:solidFill>
                <a:srgbClr val="162387"/>
              </a:solidFill>
              <a:latin typeface="Times New Roman" panose="02020603050405020304" pitchFamily="18" charset="0"/>
              <a:cs typeface="Times New Roman" panose="02020603050405020304" pitchFamily="18" charset="0"/>
            </a:endParaRPr>
          </a:p>
        </p:txBody>
      </p:sp>
      <p:sp>
        <p:nvSpPr>
          <p:cNvPr id="14" name="Двойная стрелка вверх/вниз 13"/>
          <p:cNvSpPr/>
          <p:nvPr/>
        </p:nvSpPr>
        <p:spPr>
          <a:xfrm>
            <a:off x="4408934" y="4404172"/>
            <a:ext cx="148988" cy="206773"/>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TextBox 14"/>
          <p:cNvSpPr txBox="1"/>
          <p:nvPr/>
        </p:nvSpPr>
        <p:spPr>
          <a:xfrm>
            <a:off x="201438" y="4610945"/>
            <a:ext cx="8683992" cy="492443"/>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ru-RU"/>
            </a:defPPr>
            <a:lvl1pPr algn="ctr">
              <a:defRPr sz="1300" b="1">
                <a:solidFill>
                  <a:srgbClr val="162387"/>
                </a:solidFill>
                <a:latin typeface="Times New Roman" panose="02020603050405020304" pitchFamily="18" charset="0"/>
                <a:cs typeface="Times New Roman" panose="02020603050405020304" pitchFamily="18" charset="0"/>
              </a:defRPr>
            </a:lvl1pPr>
            <a:lvl2pPr>
              <a:defRPr>
                <a:solidFill>
                  <a:schemeClr val="tx1"/>
                </a:solidFill>
                <a:latin typeface="Calibri" pitchFamily="34" charset="0"/>
                <a:cs typeface="Arial" charset="0"/>
              </a:defRPr>
            </a:lvl2pPr>
            <a:lvl3pPr>
              <a:defRPr>
                <a:solidFill>
                  <a:schemeClr val="tx1"/>
                </a:solidFill>
                <a:latin typeface="Calibri" pitchFamily="34" charset="0"/>
                <a:cs typeface="Arial" charset="0"/>
              </a:defRPr>
            </a:lvl3pPr>
            <a:lvl4pPr>
              <a:defRPr>
                <a:solidFill>
                  <a:schemeClr val="tx1"/>
                </a:solidFill>
                <a:latin typeface="Calibri" pitchFamily="34" charset="0"/>
                <a:cs typeface="Arial" charset="0"/>
              </a:defRPr>
            </a:lvl4pPr>
            <a:lvl5pPr>
              <a:defRPr>
                <a:solidFill>
                  <a:schemeClr val="tx1"/>
                </a:solidFill>
                <a:latin typeface="Calibri" pitchFamily="34" charset="0"/>
                <a:cs typeface="Arial" charset="0"/>
              </a:defRPr>
            </a:lvl5pPr>
            <a:lvl6pPr>
              <a:defRPr>
                <a:solidFill>
                  <a:schemeClr val="tx1"/>
                </a:solidFill>
                <a:latin typeface="Calibri" pitchFamily="34" charset="0"/>
                <a:cs typeface="Arial" charset="0"/>
              </a:defRPr>
            </a:lvl6pPr>
            <a:lvl7pPr>
              <a:defRPr>
                <a:solidFill>
                  <a:schemeClr val="tx1"/>
                </a:solidFill>
                <a:latin typeface="Calibri" pitchFamily="34" charset="0"/>
                <a:cs typeface="Arial" charset="0"/>
              </a:defRPr>
            </a:lvl7pPr>
            <a:lvl8pPr>
              <a:defRPr>
                <a:solidFill>
                  <a:schemeClr val="tx1"/>
                </a:solidFill>
                <a:latin typeface="Calibri" pitchFamily="34" charset="0"/>
                <a:cs typeface="Arial" charset="0"/>
              </a:defRPr>
            </a:lvl8pPr>
            <a:lvl9pPr>
              <a:defRPr>
                <a:solidFill>
                  <a:schemeClr val="tx1"/>
                </a:solidFill>
                <a:latin typeface="Calibri" pitchFamily="34" charset="0"/>
                <a:cs typeface="Arial" charset="0"/>
              </a:defRPr>
            </a:lvl9pPr>
          </a:lstStyle>
          <a:p>
            <a:r>
              <a:rPr lang="en-US" dirty="0" smtClean="0"/>
              <a:t>The order of carrying out integral evaluation of Federal Treasury territorial bodies' operations based on control and audit findings </a:t>
            </a:r>
          </a:p>
        </p:txBody>
      </p:sp>
      <p:sp>
        <p:nvSpPr>
          <p:cNvPr id="16" name="TextBox 15"/>
          <p:cNvSpPr txBox="1"/>
          <p:nvPr/>
        </p:nvSpPr>
        <p:spPr>
          <a:xfrm>
            <a:off x="252319" y="2674668"/>
            <a:ext cx="4082530" cy="892552"/>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defRPr/>
            </a:pPr>
            <a:r>
              <a:rPr lang="en-US" sz="1300" b="1" dirty="0">
                <a:solidFill>
                  <a:srgbClr val="162387"/>
                </a:solidFill>
                <a:latin typeface="Times New Roman" panose="02020603050405020304" pitchFamily="18" charset="0"/>
              </a:rPr>
              <a:t>Ex-post Operational Internal Automated Control Standard in Federal Treasury Territorial Bodies </a:t>
            </a:r>
            <a:endParaRPr lang="en-US" sz="1300" b="1" dirty="0">
              <a:solidFill>
                <a:srgbClr val="162387"/>
              </a:solidFill>
              <a:latin typeface="Times New Roman" panose="02020603050405020304" pitchFamily="18" charset="0"/>
              <a:cs typeface="Times New Roman" panose="02020603050405020304" pitchFamily="18" charset="0"/>
            </a:endParaRPr>
          </a:p>
        </p:txBody>
      </p:sp>
      <p:sp>
        <p:nvSpPr>
          <p:cNvPr id="17" name="Двойная стрелка вверх/вниз 16"/>
          <p:cNvSpPr/>
          <p:nvPr/>
        </p:nvSpPr>
        <p:spPr>
          <a:xfrm>
            <a:off x="2209553" y="3523388"/>
            <a:ext cx="157898" cy="20868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Номер слайда 5"/>
          <p:cNvSpPr>
            <a:spLocks noGrp="1"/>
          </p:cNvSpPr>
          <p:nvPr>
            <p:ph type="sldNum" sz="quarter" idx="12"/>
          </p:nvPr>
        </p:nvSpPr>
        <p:spPr>
          <a:xfrm>
            <a:off x="8843962" y="4829544"/>
            <a:ext cx="300038" cy="273844"/>
          </a:xfrm>
        </p:spPr>
        <p:txBody>
          <a:bodyPr/>
          <a:lstStyle/>
          <a:p>
            <a:pPr>
              <a:defRPr/>
            </a:pPr>
            <a:fld id="{B71FCD68-0AFD-4048-852E-53B764BC6EED}" type="slidenum">
              <a:rPr lang="ru-RU" smtClean="0">
                <a:solidFill>
                  <a:schemeClr val="tx1"/>
                </a:solidFill>
                <a:latin typeface="Times New Roman" panose="02020603050405020304" pitchFamily="18" charset="0"/>
                <a:cs typeface="Times New Roman" panose="02020603050405020304" pitchFamily="18" charset="0"/>
              </a:rPr>
              <a:pPr>
                <a:defRPr/>
              </a:pPr>
              <a:t>22</a:t>
            </a:fld>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5117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p:cNvSpPr>
          <p:nvPr/>
        </p:nvSpPr>
        <p:spPr bwMode="auto">
          <a:xfrm>
            <a:off x="2873828" y="237929"/>
            <a:ext cx="6146347" cy="571480"/>
          </a:xfrm>
          <a:prstGeom prst="rect">
            <a:avLst/>
          </a:prstGeom>
          <a:noFill/>
          <a:ln w="9525">
            <a:noFill/>
            <a:miter lim="800000"/>
            <a:headEnd/>
            <a:tailEnd/>
          </a:ln>
        </p:spPr>
        <p:txBody>
          <a:bodyPr/>
          <a:lstStyle/>
          <a:p>
            <a:pPr algn="ctr" eaLnBrk="0" hangingPunct="0"/>
            <a:r>
              <a:rPr lang="en-US" sz="1600" dirty="0" smtClean="0">
                <a:solidFill>
                  <a:schemeClr val="accent1">
                    <a:lumMod val="50000"/>
                  </a:schemeClr>
                </a:solidFill>
                <a:effectLst>
                  <a:outerShdw blurRad="38100" dist="38100" dir="2700000" algn="tl">
                    <a:srgbClr val="000000">
                      <a:alpha val="43137"/>
                    </a:srgbClr>
                  </a:outerShdw>
                </a:effectLst>
                <a:latin typeface="Times New Roman" pitchFamily="18" charset="0"/>
              </a:rPr>
              <a:t>RESPONSE OPTIONS TO INTERNAL (OPERATIONAL) TREASURY RISKS AT THE FEDERAL TREASURY</a:t>
            </a:r>
            <a:endParaRPr lang="en-US" sz="1600" dirty="0">
              <a:solidFill>
                <a:schemeClr val="accent1">
                  <a:lumMod val="50000"/>
                </a:schemeClr>
              </a:solidFill>
              <a:effectLst>
                <a:outerShdw blurRad="38100" dist="38100" dir="2700000" algn="tl">
                  <a:srgbClr val="000000">
                    <a:alpha val="43137"/>
                  </a:srgbClr>
                </a:outerShdw>
              </a:effectLst>
              <a:latin typeface="Times New Roman" pitchFamily="18" charset="0"/>
            </a:endParaRPr>
          </a:p>
        </p:txBody>
      </p:sp>
      <p:sp>
        <p:nvSpPr>
          <p:cNvPr id="6" name="TextBox 5"/>
          <p:cNvSpPr txBox="1"/>
          <p:nvPr/>
        </p:nvSpPr>
        <p:spPr>
          <a:xfrm>
            <a:off x="539551" y="1224017"/>
            <a:ext cx="1667933" cy="64633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endParaRPr lang="en-US" sz="1200" b="1" dirty="0" smtClean="0">
              <a:solidFill>
                <a:srgbClr val="162387"/>
              </a:solidFill>
              <a:latin typeface="Times New Roman" panose="02020603050405020304" pitchFamily="18" charset="0"/>
              <a:cs typeface="Times New Roman" panose="02020603050405020304" pitchFamily="18" charset="0"/>
            </a:endParaRPr>
          </a:p>
          <a:p>
            <a:pPr algn="ctr"/>
            <a:r>
              <a:rPr lang="en-US" sz="1200" b="1" dirty="0" smtClean="0">
                <a:solidFill>
                  <a:srgbClr val="162387"/>
                </a:solidFill>
                <a:latin typeface="Times New Roman" panose="02020603050405020304" pitchFamily="18" charset="0"/>
              </a:rPr>
              <a:t>RISK ASSUMPTION </a:t>
            </a:r>
            <a:endParaRPr lang="en-US" sz="1200" b="1" dirty="0">
              <a:solidFill>
                <a:srgbClr val="162387"/>
              </a:solidFill>
              <a:latin typeface="Times New Roman" panose="02020603050405020304" pitchFamily="18" charset="0"/>
              <a:cs typeface="Times New Roman" panose="02020603050405020304" pitchFamily="18" charset="0"/>
            </a:endParaRPr>
          </a:p>
          <a:p>
            <a:pPr algn="ctr"/>
            <a:endParaRPr lang="en-US" sz="1200" b="1" dirty="0">
              <a:solidFill>
                <a:srgbClr val="162387"/>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539552" y="1983338"/>
            <a:ext cx="1667933" cy="830997"/>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endParaRPr lang="en-US" sz="1200" b="1" dirty="0" smtClean="0">
              <a:solidFill>
                <a:srgbClr val="162387"/>
              </a:solidFill>
              <a:latin typeface="Times New Roman" panose="02020603050405020304" pitchFamily="18" charset="0"/>
              <a:cs typeface="Times New Roman" panose="02020603050405020304" pitchFamily="18" charset="0"/>
            </a:endParaRPr>
          </a:p>
          <a:p>
            <a:pPr algn="ctr"/>
            <a:r>
              <a:rPr lang="en-US" sz="1200" b="1" dirty="0" smtClean="0">
                <a:solidFill>
                  <a:srgbClr val="162387"/>
                </a:solidFill>
                <a:latin typeface="Times New Roman" panose="02020603050405020304" pitchFamily="18" charset="0"/>
              </a:rPr>
              <a:t>RISK AVOIDANCE </a:t>
            </a:r>
            <a:endParaRPr lang="en-US" sz="1200" b="1" dirty="0">
              <a:solidFill>
                <a:srgbClr val="162387"/>
              </a:solidFill>
              <a:latin typeface="Times New Roman" panose="02020603050405020304" pitchFamily="18" charset="0"/>
              <a:cs typeface="Times New Roman" panose="02020603050405020304" pitchFamily="18" charset="0"/>
            </a:endParaRPr>
          </a:p>
          <a:p>
            <a:pPr algn="ctr"/>
            <a:endParaRPr lang="en-US" sz="1200" b="1" dirty="0">
              <a:solidFill>
                <a:srgbClr val="162387"/>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558592" y="3168053"/>
            <a:ext cx="1667933" cy="64633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endParaRPr lang="en-US" sz="1200" b="1" dirty="0" smtClean="0">
              <a:solidFill>
                <a:srgbClr val="162387"/>
              </a:solidFill>
              <a:latin typeface="Times New Roman" panose="02020603050405020304" pitchFamily="18" charset="0"/>
              <a:cs typeface="Times New Roman" panose="02020603050405020304" pitchFamily="18" charset="0"/>
            </a:endParaRPr>
          </a:p>
          <a:p>
            <a:pPr algn="ctr"/>
            <a:r>
              <a:rPr lang="en-US" sz="1200" b="1" dirty="0" smtClean="0">
                <a:solidFill>
                  <a:srgbClr val="162387"/>
                </a:solidFill>
                <a:latin typeface="Times New Roman" panose="02020603050405020304" pitchFamily="18" charset="0"/>
              </a:rPr>
              <a:t>RISK TRANSFER </a:t>
            </a:r>
            <a:endParaRPr lang="en-US" sz="1200" b="1" dirty="0">
              <a:solidFill>
                <a:srgbClr val="162387"/>
              </a:solidFill>
              <a:latin typeface="Times New Roman" panose="02020603050405020304" pitchFamily="18" charset="0"/>
              <a:cs typeface="Times New Roman" panose="02020603050405020304" pitchFamily="18" charset="0"/>
            </a:endParaRPr>
          </a:p>
          <a:p>
            <a:pPr algn="ctr"/>
            <a:endParaRPr lang="en-US" sz="1200" b="1" dirty="0">
              <a:solidFill>
                <a:srgbClr val="162387"/>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539549" y="4146593"/>
            <a:ext cx="1667933" cy="64633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200" b="1" dirty="0" smtClean="0">
                <a:solidFill>
                  <a:srgbClr val="162387"/>
                </a:solidFill>
                <a:latin typeface="Times New Roman" panose="02020603050405020304" pitchFamily="18" charset="0"/>
              </a:rPr>
              <a:t>RISK CONTROL (REDUCTION) </a:t>
            </a:r>
            <a:endParaRPr lang="en-US" sz="1200" b="1" dirty="0">
              <a:solidFill>
                <a:srgbClr val="162387"/>
              </a:solidFill>
              <a:latin typeface="Times New Roman" panose="02020603050405020304" pitchFamily="18" charset="0"/>
              <a:cs typeface="Times New Roman" panose="02020603050405020304" pitchFamily="18" charset="0"/>
            </a:endParaRPr>
          </a:p>
        </p:txBody>
      </p:sp>
      <p:sp>
        <p:nvSpPr>
          <p:cNvPr id="10" name="Стрелка вправо 9"/>
          <p:cNvSpPr/>
          <p:nvPr/>
        </p:nvSpPr>
        <p:spPr>
          <a:xfrm>
            <a:off x="2322453" y="1381738"/>
            <a:ext cx="504056" cy="3137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право 13"/>
          <p:cNvSpPr/>
          <p:nvPr/>
        </p:nvSpPr>
        <p:spPr>
          <a:xfrm>
            <a:off x="2317778" y="2241980"/>
            <a:ext cx="504056" cy="3137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право 14"/>
          <p:cNvSpPr/>
          <p:nvPr/>
        </p:nvSpPr>
        <p:spPr>
          <a:xfrm>
            <a:off x="2340626" y="3326512"/>
            <a:ext cx="504056" cy="3137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трелка вправо 15"/>
          <p:cNvSpPr/>
          <p:nvPr/>
        </p:nvSpPr>
        <p:spPr>
          <a:xfrm>
            <a:off x="2272206" y="4320648"/>
            <a:ext cx="504056" cy="3137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p:cNvSpPr/>
          <p:nvPr/>
        </p:nvSpPr>
        <p:spPr>
          <a:xfrm>
            <a:off x="2873828" y="1224017"/>
            <a:ext cx="5616624" cy="632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200" b="1" dirty="0" smtClean="0">
                <a:solidFill>
                  <a:schemeClr val="bg1"/>
                </a:solidFill>
                <a:latin typeface="Times New Roman" panose="02020603050405020304" pitchFamily="18" charset="0"/>
              </a:rPr>
              <a:t>It is economically unfeasible to take response measures compared to the possible damage in case of treasury risk occurrence</a:t>
            </a:r>
          </a:p>
        </p:txBody>
      </p:sp>
      <p:sp>
        <p:nvSpPr>
          <p:cNvPr id="18" name="Прямоугольник 17"/>
          <p:cNvSpPr/>
          <p:nvPr/>
        </p:nvSpPr>
        <p:spPr>
          <a:xfrm>
            <a:off x="2873828" y="1983338"/>
            <a:ext cx="5616624"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200" b="1" dirty="0" smtClean="0">
                <a:solidFill>
                  <a:schemeClr val="bg1"/>
                </a:solidFill>
                <a:latin typeface="Times New Roman" panose="02020603050405020304" pitchFamily="18" charset="0"/>
              </a:rPr>
              <a:t>Change in the established order of operation to avoid risk</a:t>
            </a:r>
            <a:endParaRPr lang="en-US" sz="1200" b="1" dirty="0">
              <a:solidFill>
                <a:schemeClr val="bg1"/>
              </a:solidFill>
              <a:latin typeface="Times New Roman" panose="02020603050405020304" pitchFamily="18" charset="0"/>
              <a:cs typeface="Times New Roman" panose="02020603050405020304" pitchFamily="18" charset="0"/>
            </a:endParaRPr>
          </a:p>
        </p:txBody>
      </p:sp>
      <p:sp>
        <p:nvSpPr>
          <p:cNvPr id="19" name="Прямоугольник 18"/>
          <p:cNvSpPr/>
          <p:nvPr/>
        </p:nvSpPr>
        <p:spPr>
          <a:xfrm>
            <a:off x="2929812" y="3168053"/>
            <a:ext cx="5616624"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200" b="1" dirty="0" smtClean="0">
                <a:solidFill>
                  <a:schemeClr val="bg1"/>
                </a:solidFill>
                <a:latin typeface="Times New Roman" panose="02020603050405020304" pitchFamily="18" charset="0"/>
              </a:rPr>
              <a:t>Transfer of treasury risks for insourcing/outsourcing</a:t>
            </a:r>
            <a:endParaRPr lang="en-US" sz="1200" b="1" dirty="0">
              <a:solidFill>
                <a:schemeClr val="bg1"/>
              </a:solidFill>
              <a:latin typeface="Times New Roman" panose="02020603050405020304" pitchFamily="18" charset="0"/>
              <a:cs typeface="Times New Roman" panose="02020603050405020304" pitchFamily="18" charset="0"/>
            </a:endParaRPr>
          </a:p>
        </p:txBody>
      </p:sp>
      <p:sp>
        <p:nvSpPr>
          <p:cNvPr id="20" name="Прямоугольник 19"/>
          <p:cNvSpPr/>
          <p:nvPr/>
        </p:nvSpPr>
        <p:spPr>
          <a:xfrm>
            <a:off x="2873828" y="4140703"/>
            <a:ext cx="5616624" cy="6522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200" b="1" dirty="0" smtClean="0">
                <a:solidFill>
                  <a:schemeClr val="bg1"/>
                </a:solidFill>
                <a:latin typeface="Times New Roman" panose="02020603050405020304" pitchFamily="18" charset="0"/>
              </a:rPr>
              <a:t>Reduced amount of loss in case of risk occurrence</a:t>
            </a:r>
          </a:p>
        </p:txBody>
      </p:sp>
      <p:sp>
        <p:nvSpPr>
          <p:cNvPr id="21" name="Номер слайда 5"/>
          <p:cNvSpPr>
            <a:spLocks noGrp="1"/>
          </p:cNvSpPr>
          <p:nvPr>
            <p:ph type="sldNum" sz="quarter" idx="12"/>
          </p:nvPr>
        </p:nvSpPr>
        <p:spPr>
          <a:xfrm>
            <a:off x="8722519" y="4760121"/>
            <a:ext cx="300038" cy="273844"/>
          </a:xfrm>
        </p:spPr>
        <p:txBody>
          <a:bodyPr/>
          <a:lstStyle/>
          <a:p>
            <a:pPr>
              <a:defRPr/>
            </a:pPr>
            <a:fld id="{B71FCD68-0AFD-4048-852E-53B764BC6EED}" type="slidenum">
              <a:rPr lang="ru-RU" smtClean="0">
                <a:solidFill>
                  <a:schemeClr val="tx1"/>
                </a:solidFill>
                <a:latin typeface="Times New Roman" panose="02020603050405020304" pitchFamily="18" charset="0"/>
                <a:cs typeface="Times New Roman" panose="02020603050405020304" pitchFamily="18" charset="0"/>
              </a:rPr>
              <a:pPr>
                <a:defRPr/>
              </a:pPr>
              <a:t>23</a:t>
            </a:fld>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96311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p:cNvSpPr>
          <p:nvPr/>
        </p:nvSpPr>
        <p:spPr bwMode="auto">
          <a:xfrm>
            <a:off x="2873828" y="237929"/>
            <a:ext cx="6146347" cy="571480"/>
          </a:xfrm>
          <a:prstGeom prst="rect">
            <a:avLst/>
          </a:prstGeom>
          <a:noFill/>
          <a:ln w="9525">
            <a:noFill/>
            <a:miter lim="800000"/>
            <a:headEnd/>
            <a:tailEnd/>
          </a:ln>
        </p:spPr>
        <p:txBody>
          <a:bodyPr/>
          <a:lstStyle/>
          <a:p>
            <a:pPr algn="ctr" eaLnBrk="0" hangingPunct="0"/>
            <a:r>
              <a:rPr lang="en-US" sz="1600" dirty="0" smtClean="0">
                <a:solidFill>
                  <a:schemeClr val="accent1">
                    <a:lumMod val="50000"/>
                  </a:schemeClr>
                </a:solidFill>
                <a:effectLst>
                  <a:outerShdw blurRad="38100" dist="38100" dir="2700000" algn="tl">
                    <a:srgbClr val="000000">
                      <a:alpha val="43137"/>
                    </a:srgbClr>
                  </a:outerShdw>
                </a:effectLst>
                <a:latin typeface="Times New Roman" pitchFamily="18" charset="0"/>
              </a:rPr>
              <a:t>RISK MONITORING AND INTERNAL (OPERATIONAL) TREASURY RISK MANAGEMENT SYSTEM FUNCTIONING PERFORMANCE CONTROL</a:t>
            </a:r>
            <a:endParaRPr lang="en-US" sz="1600" dirty="0">
              <a:solidFill>
                <a:schemeClr val="accent1">
                  <a:lumMod val="50000"/>
                </a:schemeClr>
              </a:solidFill>
              <a:effectLst>
                <a:outerShdw blurRad="38100" dist="38100" dir="2700000" algn="tl">
                  <a:srgbClr val="000000">
                    <a:alpha val="43137"/>
                  </a:srgbClr>
                </a:outerShdw>
              </a:effectLst>
              <a:latin typeface="Times New Roman" pitchFamily="18" charset="0"/>
            </a:endParaRPr>
          </a:p>
        </p:txBody>
      </p:sp>
      <p:sp>
        <p:nvSpPr>
          <p:cNvPr id="6" name="Прямоугольник 5"/>
          <p:cNvSpPr/>
          <p:nvPr/>
        </p:nvSpPr>
        <p:spPr>
          <a:xfrm>
            <a:off x="3131840" y="1634884"/>
            <a:ext cx="5616624" cy="10783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200" b="1" dirty="0" smtClean="0">
                <a:solidFill>
                  <a:schemeClr val="bg1"/>
                </a:solidFill>
                <a:latin typeface="Times New Roman" panose="02020603050405020304" pitchFamily="18" charset="0"/>
              </a:rPr>
              <a:t>Observation of changes:</a:t>
            </a:r>
          </a:p>
          <a:p>
            <a:pPr algn="just"/>
            <a:endParaRPr lang="en-US" sz="1200" b="1" dirty="0" smtClean="0">
              <a:solidFill>
                <a:schemeClr val="bg1"/>
              </a:solidFill>
              <a:latin typeface="Times New Roman" panose="02020603050405020304" pitchFamily="18" charset="0"/>
              <a:cs typeface="Times New Roman" panose="02020603050405020304" pitchFamily="18" charset="0"/>
            </a:endParaRPr>
          </a:p>
          <a:p>
            <a:pPr marL="171450" indent="-171450" algn="just">
              <a:buFont typeface="Arial" panose="020B0604020202020204" pitchFamily="34" charset="0"/>
              <a:buChar char="•"/>
            </a:pPr>
            <a:r>
              <a:rPr lang="en-US" sz="1200" b="1" dirty="0" smtClean="0">
                <a:solidFill>
                  <a:schemeClr val="bg1"/>
                </a:solidFill>
                <a:latin typeface="Times New Roman" panose="02020603050405020304" pitchFamily="18" charset="0"/>
              </a:rPr>
              <a:t>in treasury risk factors, </a:t>
            </a:r>
            <a:endParaRPr lang="en-US" sz="1200" b="1" dirty="0" smtClean="0">
              <a:solidFill>
                <a:schemeClr val="bg1"/>
              </a:solidFill>
              <a:latin typeface="Times New Roman" panose="02020603050405020304" pitchFamily="18" charset="0"/>
              <a:cs typeface="Times New Roman" panose="02020603050405020304" pitchFamily="18" charset="0"/>
            </a:endParaRPr>
          </a:p>
          <a:p>
            <a:pPr marL="171450" indent="-171450" algn="just">
              <a:buFont typeface="Arial" panose="020B0604020202020204" pitchFamily="34" charset="0"/>
              <a:buChar char="•"/>
            </a:pPr>
            <a:r>
              <a:rPr lang="en-US" sz="1200" b="1" dirty="0" smtClean="0">
                <a:solidFill>
                  <a:schemeClr val="bg1"/>
                </a:solidFill>
                <a:latin typeface="Times New Roman" panose="02020603050405020304" pitchFamily="18" charset="0"/>
              </a:rPr>
              <a:t>in treasury risk dimensions, </a:t>
            </a:r>
          </a:p>
          <a:p>
            <a:pPr marL="171450" indent="-171450" algn="just">
              <a:buFont typeface="Arial" panose="020B0604020202020204" pitchFamily="34" charset="0"/>
              <a:buChar char="•"/>
            </a:pPr>
            <a:r>
              <a:rPr lang="en-US" sz="1200" b="1" dirty="0" smtClean="0">
                <a:solidFill>
                  <a:schemeClr val="bg1"/>
                </a:solidFill>
                <a:latin typeface="Times New Roman" panose="02020603050405020304" pitchFamily="18" charset="0"/>
              </a:rPr>
              <a:t>in the results of managerial decisions adopted in its respect</a:t>
            </a:r>
            <a:r>
              <a:rPr lang="en-US" sz="1200" b="1" dirty="0" smtClean="0">
                <a:solidFill>
                  <a:schemeClr val="bg1"/>
                </a:solidFill>
              </a:rPr>
              <a:t>. </a:t>
            </a:r>
            <a:endParaRPr lang="en-US" sz="1200" b="1" dirty="0">
              <a:solidFill>
                <a:schemeClr val="bg1"/>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683568" y="1654348"/>
            <a:ext cx="1667933" cy="830997"/>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endParaRPr lang="en-US" sz="1200" b="1" dirty="0" smtClean="0">
              <a:solidFill>
                <a:srgbClr val="162387"/>
              </a:solidFill>
              <a:latin typeface="Times New Roman" panose="02020603050405020304" pitchFamily="18" charset="0"/>
              <a:cs typeface="Times New Roman" panose="02020603050405020304" pitchFamily="18" charset="0"/>
            </a:endParaRPr>
          </a:p>
          <a:p>
            <a:pPr algn="ctr"/>
            <a:r>
              <a:rPr lang="en-US" sz="1200" b="1" dirty="0" smtClean="0">
                <a:solidFill>
                  <a:srgbClr val="162387"/>
                </a:solidFill>
                <a:latin typeface="Times New Roman" panose="02020603050405020304" pitchFamily="18" charset="0"/>
              </a:rPr>
              <a:t>RISK MONITORING </a:t>
            </a:r>
            <a:endParaRPr lang="en-US" sz="1200" b="1" dirty="0">
              <a:solidFill>
                <a:srgbClr val="162387"/>
              </a:solidFill>
              <a:latin typeface="Times New Roman" panose="02020603050405020304" pitchFamily="18" charset="0"/>
              <a:cs typeface="Times New Roman" panose="02020603050405020304" pitchFamily="18" charset="0"/>
            </a:endParaRPr>
          </a:p>
          <a:p>
            <a:pPr algn="ctr"/>
            <a:endParaRPr lang="en-US" sz="1200" b="1" dirty="0">
              <a:solidFill>
                <a:srgbClr val="162387"/>
              </a:solidFill>
              <a:latin typeface="Times New Roman" panose="02020603050405020304" pitchFamily="18" charset="0"/>
              <a:cs typeface="Times New Roman" panose="02020603050405020304" pitchFamily="18" charset="0"/>
            </a:endParaRPr>
          </a:p>
        </p:txBody>
      </p:sp>
      <p:sp>
        <p:nvSpPr>
          <p:cNvPr id="8" name="Стрелка вправо 7"/>
          <p:cNvSpPr/>
          <p:nvPr/>
        </p:nvSpPr>
        <p:spPr>
          <a:xfrm>
            <a:off x="2493903" y="1912990"/>
            <a:ext cx="504056" cy="3137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683567" y="2897306"/>
            <a:ext cx="1667933" cy="1200329"/>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ru-RU"/>
            </a:defPPr>
            <a:lvl1pPr algn="ctr">
              <a:defRPr sz="1200" b="1">
                <a:solidFill>
                  <a:srgbClr val="162387"/>
                </a:solidFill>
                <a:latin typeface="Times New Roman" panose="02020603050405020304" pitchFamily="18" charset="0"/>
                <a:cs typeface="Times New Roman" panose="02020603050405020304" pitchFamily="18" charset="0"/>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dirty="0" smtClean="0"/>
              <a:t>RISK MANAGEMENT SYSTEM FUNCTIONING PERFORMANCE EVALUATION </a:t>
            </a:r>
          </a:p>
        </p:txBody>
      </p:sp>
      <p:sp>
        <p:nvSpPr>
          <p:cNvPr id="10" name="Стрелка вправо 9"/>
          <p:cNvSpPr/>
          <p:nvPr/>
        </p:nvSpPr>
        <p:spPr>
          <a:xfrm>
            <a:off x="2493903" y="3340614"/>
            <a:ext cx="504056" cy="3137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3131840" y="3102296"/>
            <a:ext cx="5616624" cy="7903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200" b="1" dirty="0" smtClean="0">
                <a:solidFill>
                  <a:schemeClr val="bg1"/>
                </a:solidFill>
                <a:latin typeface="Times New Roman" panose="02020603050405020304" pitchFamily="18" charset="0"/>
              </a:rPr>
              <a:t>Ensuring attainment of values of performance indicators in the Federal Treasury's operation</a:t>
            </a:r>
            <a:endParaRPr lang="en-US" sz="1200" b="1" dirty="0">
              <a:solidFill>
                <a:schemeClr val="bg1"/>
              </a:solidFill>
              <a:latin typeface="Times New Roman" panose="02020603050405020304" pitchFamily="18" charset="0"/>
              <a:cs typeface="Times New Roman" panose="02020603050405020304" pitchFamily="18" charset="0"/>
            </a:endParaRPr>
          </a:p>
        </p:txBody>
      </p:sp>
      <p:sp>
        <p:nvSpPr>
          <p:cNvPr id="12" name="Номер слайда 5"/>
          <p:cNvSpPr>
            <a:spLocks noGrp="1"/>
          </p:cNvSpPr>
          <p:nvPr>
            <p:ph type="sldNum" sz="quarter" idx="12"/>
          </p:nvPr>
        </p:nvSpPr>
        <p:spPr>
          <a:xfrm>
            <a:off x="8722519" y="4760121"/>
            <a:ext cx="300038" cy="273844"/>
          </a:xfrm>
        </p:spPr>
        <p:txBody>
          <a:bodyPr/>
          <a:lstStyle/>
          <a:p>
            <a:pPr>
              <a:defRPr/>
            </a:pPr>
            <a:fld id="{B71FCD68-0AFD-4048-852E-53B764BC6EED}" type="slidenum">
              <a:rPr lang="ru-RU" smtClean="0">
                <a:solidFill>
                  <a:schemeClr val="tx1"/>
                </a:solidFill>
                <a:latin typeface="Times New Roman" panose="02020603050405020304" pitchFamily="18" charset="0"/>
                <a:cs typeface="Times New Roman" panose="02020603050405020304" pitchFamily="18" charset="0"/>
              </a:rPr>
              <a:pPr>
                <a:defRPr/>
              </a:pPr>
              <a:t>24</a:t>
            </a:fld>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55317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Объект 2"/>
          <p:cNvSpPr>
            <a:spLocks noGrp="1"/>
          </p:cNvSpPr>
          <p:nvPr>
            <p:ph idx="1"/>
          </p:nvPr>
        </p:nvSpPr>
        <p:spPr>
          <a:xfrm>
            <a:off x="845710" y="2091837"/>
            <a:ext cx="7886700" cy="588169"/>
          </a:xfrm>
        </p:spPr>
        <p:txBody>
          <a:bodyPr/>
          <a:lstStyle/>
          <a:p>
            <a:pPr marL="0" indent="0" algn="ctr">
              <a:buNone/>
            </a:pPr>
            <a:r>
              <a:rPr lang="en-US" sz="3800"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rPr>
              <a:t>Thank you for attention</a:t>
            </a:r>
          </a:p>
        </p:txBody>
      </p:sp>
      <p:sp>
        <p:nvSpPr>
          <p:cNvPr id="3" name="Номер слайда 5"/>
          <p:cNvSpPr>
            <a:spLocks noGrp="1"/>
          </p:cNvSpPr>
          <p:nvPr>
            <p:ph type="sldNum" sz="quarter" idx="12"/>
          </p:nvPr>
        </p:nvSpPr>
        <p:spPr>
          <a:xfrm>
            <a:off x="8722519" y="4760121"/>
            <a:ext cx="300038" cy="273844"/>
          </a:xfrm>
        </p:spPr>
        <p:txBody>
          <a:bodyPr/>
          <a:lstStyle/>
          <a:p>
            <a:pPr>
              <a:defRPr/>
            </a:pPr>
            <a:fld id="{B71FCD68-0AFD-4048-852E-53B764BC6EED}" type="slidenum">
              <a:rPr lang="ru-RU" smtClean="0">
                <a:solidFill>
                  <a:schemeClr val="tx1"/>
                </a:solidFill>
                <a:latin typeface="Times New Roman" panose="02020603050405020304" pitchFamily="18" charset="0"/>
                <a:cs typeface="Times New Roman" panose="02020603050405020304" pitchFamily="18" charset="0"/>
              </a:rPr>
              <a:pPr>
                <a:defRPr/>
              </a:pPr>
              <a:t>25</a:t>
            </a:fld>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2539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Номер слайда 5"/>
          <p:cNvSpPr>
            <a:spLocks noGrp="1"/>
          </p:cNvSpPr>
          <p:nvPr>
            <p:ph type="sldNum" sz="quarter" idx="12"/>
          </p:nvPr>
        </p:nvSpPr>
        <p:spPr>
          <a:xfrm>
            <a:off x="8722519" y="4760121"/>
            <a:ext cx="300038" cy="273844"/>
          </a:xfrm>
        </p:spPr>
        <p:txBody>
          <a:bodyPr/>
          <a:lstStyle/>
          <a:p>
            <a:pPr>
              <a:defRPr/>
            </a:pPr>
            <a:fld id="{B71FCD68-0AFD-4048-852E-53B764BC6EED}" type="slidenum">
              <a:rPr lang="ru-RU" smtClean="0">
                <a:solidFill>
                  <a:schemeClr val="tx1"/>
                </a:solidFill>
                <a:latin typeface="Times New Roman" panose="02020603050405020304" pitchFamily="18" charset="0"/>
                <a:cs typeface="Times New Roman" panose="02020603050405020304" pitchFamily="18" charset="0"/>
              </a:rPr>
              <a:pPr>
                <a:defRPr/>
              </a:pPr>
              <a:t>3</a:t>
            </a:fld>
            <a:endParaRPr lang="en-US" dirty="0">
              <a:solidFill>
                <a:schemeClr val="tx1"/>
              </a:solidFill>
              <a:latin typeface="Times New Roman" panose="02020603050405020304" pitchFamily="18" charset="0"/>
              <a:cs typeface="Times New Roman" panose="02020603050405020304" pitchFamily="18" charset="0"/>
            </a:endParaRPr>
          </a:p>
        </p:txBody>
      </p:sp>
      <p:sp>
        <p:nvSpPr>
          <p:cNvPr id="22" name="Прямоугольник 21"/>
          <p:cNvSpPr/>
          <p:nvPr/>
        </p:nvSpPr>
        <p:spPr>
          <a:xfrm>
            <a:off x="336777" y="1662794"/>
            <a:ext cx="8215312" cy="124369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hangingPunct="0">
              <a:spcBef>
                <a:spcPts val="1800"/>
              </a:spcBef>
            </a:pPr>
            <a:r>
              <a:rPr lang="en-US" sz="2400" dirty="0" smtClean="0">
                <a:solidFill>
                  <a:schemeClr val="bg1"/>
                </a:solidFill>
                <a:latin typeface="Times New Roman" pitchFamily="18" charset="0"/>
              </a:rPr>
              <a:t>1. Origins of the Internal (Operational) Treasury Risk Management System at the Federal Treasury</a:t>
            </a:r>
          </a:p>
        </p:txBody>
      </p:sp>
    </p:spTree>
    <p:extLst>
      <p:ext uri="{BB962C8B-B14F-4D97-AF65-F5344CB8AC3E}">
        <p14:creationId xmlns:p14="http://schemas.microsoft.com/office/powerpoint/2010/main" val="3548808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p:cNvSpPr>
          <p:nvPr/>
        </p:nvSpPr>
        <p:spPr bwMode="auto">
          <a:xfrm>
            <a:off x="2873827" y="133154"/>
            <a:ext cx="6270171" cy="571480"/>
          </a:xfrm>
          <a:prstGeom prst="rect">
            <a:avLst/>
          </a:prstGeom>
          <a:noFill/>
          <a:ln w="9525">
            <a:noFill/>
            <a:miter lim="800000"/>
            <a:headEnd/>
            <a:tailEnd/>
          </a:ln>
        </p:spPr>
        <p:txBody>
          <a:bodyPr/>
          <a:lstStyle/>
          <a:p>
            <a:pPr algn="ctr" eaLnBrk="0" hangingPunct="0"/>
            <a:r>
              <a:rPr lang="en-US" sz="1600" dirty="0" smtClean="0">
                <a:solidFill>
                  <a:schemeClr val="accent1">
                    <a:lumMod val="50000"/>
                  </a:schemeClr>
                </a:solidFill>
                <a:effectLst>
                  <a:outerShdw blurRad="38100" dist="38100" dir="2700000" algn="tl">
                    <a:srgbClr val="000000">
                      <a:alpha val="43137"/>
                    </a:srgbClr>
                  </a:outerShdw>
                </a:effectLst>
                <a:latin typeface="Times New Roman" pitchFamily="18" charset="0"/>
              </a:rPr>
              <a:t>PRECONDITIONS FOR THE TREASURY RISK MANAGEMENT SYSTEM</a:t>
            </a:r>
            <a:endParaRPr lang="en-US" sz="1600" dirty="0">
              <a:solidFill>
                <a:schemeClr val="accent1">
                  <a:lumMod val="50000"/>
                </a:schemeClr>
              </a:solidFill>
              <a:effectLst>
                <a:outerShdw blurRad="38100" dist="38100" dir="2700000" algn="tl">
                  <a:srgbClr val="000000">
                    <a:alpha val="43137"/>
                  </a:srgbClr>
                </a:outerShdw>
              </a:effectLst>
              <a:latin typeface="Times New Roman" pitchFamily="18" charset="0"/>
            </a:endParaRPr>
          </a:p>
        </p:txBody>
      </p:sp>
      <p:sp>
        <p:nvSpPr>
          <p:cNvPr id="6" name="TextBox 5"/>
          <p:cNvSpPr txBox="1"/>
          <p:nvPr/>
        </p:nvSpPr>
        <p:spPr>
          <a:xfrm>
            <a:off x="1474168" y="1124744"/>
            <a:ext cx="2137792" cy="369332"/>
          </a:xfrm>
          <a:prstGeom prst="rect">
            <a:avLst/>
          </a:prstGeom>
          <a:noFill/>
        </p:spPr>
        <p:txBody>
          <a:bodyPr wrap="square" rtlCol="0">
            <a:spAutoFit/>
          </a:bodyPr>
          <a:lstStyle/>
          <a:p>
            <a:r>
              <a:rPr lang="en-US" dirty="0" smtClean="0">
                <a:latin typeface="Times New Roman" panose="02020603050405020304" pitchFamily="18" charset="0"/>
              </a:rPr>
              <a:t>External Environment</a:t>
            </a:r>
            <a:endParaRPr lang="en-US" dirty="0">
              <a:latin typeface="Times New Roman" panose="02020603050405020304" pitchFamily="18" charset="0"/>
              <a:cs typeface="Times New Roman" panose="02020603050405020304" pitchFamily="18" charset="0"/>
            </a:endParaRPr>
          </a:p>
        </p:txBody>
      </p:sp>
      <p:sp>
        <p:nvSpPr>
          <p:cNvPr id="11" name="Стрелка вправо 10"/>
          <p:cNvSpPr/>
          <p:nvPr/>
        </p:nvSpPr>
        <p:spPr>
          <a:xfrm rot="16200000">
            <a:off x="3764672" y="4116607"/>
            <a:ext cx="434751"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TextBox 11"/>
          <p:cNvSpPr txBox="1"/>
          <p:nvPr/>
        </p:nvSpPr>
        <p:spPr>
          <a:xfrm>
            <a:off x="166986" y="2420169"/>
            <a:ext cx="1872208" cy="369332"/>
          </a:xfrm>
          <a:prstGeom prst="rect">
            <a:avLst/>
          </a:prstGeom>
          <a:noFill/>
        </p:spPr>
        <p:txBody>
          <a:bodyPr wrap="square" rtlCol="0">
            <a:spAutoFit/>
          </a:bodyPr>
          <a:lstStyle/>
          <a:p>
            <a:r>
              <a:rPr lang="en-US" dirty="0" smtClean="0">
                <a:solidFill>
                  <a:srgbClr val="0000AC"/>
                </a:solidFill>
                <a:latin typeface="Times New Roman" panose="02020603050405020304" pitchFamily="18" charset="0"/>
              </a:rPr>
              <a:t>External</a:t>
            </a:r>
            <a:endParaRPr lang="en-US" dirty="0">
              <a:solidFill>
                <a:srgbClr val="0000AC"/>
              </a:solidFill>
              <a:latin typeface="Times New Roman" panose="02020603050405020304" pitchFamily="18" charset="0"/>
              <a:cs typeface="Times New Roman" panose="02020603050405020304" pitchFamily="18" charset="0"/>
            </a:endParaRPr>
          </a:p>
        </p:txBody>
      </p:sp>
      <p:sp>
        <p:nvSpPr>
          <p:cNvPr id="13" name="Стрелка вправо 12"/>
          <p:cNvSpPr/>
          <p:nvPr/>
        </p:nvSpPr>
        <p:spPr>
          <a:xfrm>
            <a:off x="670409" y="2036443"/>
            <a:ext cx="160751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TextBox 13"/>
          <p:cNvSpPr txBox="1"/>
          <p:nvPr/>
        </p:nvSpPr>
        <p:spPr>
          <a:xfrm>
            <a:off x="166986" y="2755831"/>
            <a:ext cx="1872208" cy="369332"/>
          </a:xfrm>
          <a:prstGeom prst="rect">
            <a:avLst/>
          </a:prstGeom>
          <a:noFill/>
        </p:spPr>
        <p:txBody>
          <a:bodyPr wrap="square" rtlCol="0">
            <a:spAutoFit/>
          </a:bodyPr>
          <a:lstStyle/>
          <a:p>
            <a:r>
              <a:rPr lang="en-US" dirty="0" smtClean="0">
                <a:solidFill>
                  <a:srgbClr val="0000AC"/>
                </a:solidFill>
                <a:latin typeface="Times New Roman" panose="02020603050405020304" pitchFamily="18" charset="0"/>
              </a:rPr>
              <a:t>Risks</a:t>
            </a:r>
            <a:endParaRPr lang="en-US" dirty="0">
              <a:solidFill>
                <a:srgbClr val="0000AC"/>
              </a:solidFill>
              <a:latin typeface="Times New Roman" panose="02020603050405020304" pitchFamily="18" charset="0"/>
              <a:cs typeface="Times New Roman" panose="02020603050405020304" pitchFamily="18" charset="0"/>
            </a:endParaRPr>
          </a:p>
        </p:txBody>
      </p:sp>
      <p:sp>
        <p:nvSpPr>
          <p:cNvPr id="15" name="Стрелка вправо 14"/>
          <p:cNvSpPr/>
          <p:nvPr/>
        </p:nvSpPr>
        <p:spPr>
          <a:xfrm>
            <a:off x="914400" y="2989969"/>
            <a:ext cx="134081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TextBox 16"/>
          <p:cNvSpPr txBox="1"/>
          <p:nvPr/>
        </p:nvSpPr>
        <p:spPr>
          <a:xfrm>
            <a:off x="4162068" y="1851777"/>
            <a:ext cx="3168352" cy="369332"/>
          </a:xfrm>
          <a:prstGeom prst="rect">
            <a:avLst/>
          </a:prstGeom>
          <a:noFill/>
        </p:spPr>
        <p:txBody>
          <a:bodyPr wrap="square" rtlCol="0">
            <a:spAutoFit/>
          </a:bodyPr>
          <a:lstStyle/>
          <a:p>
            <a:pPr algn="ctr"/>
            <a:r>
              <a:rPr lang="en-US" dirty="0" smtClean="0">
                <a:latin typeface="Times New Roman" panose="02020603050405020304" pitchFamily="18" charset="0"/>
              </a:rPr>
              <a:t>Internal Environment</a:t>
            </a:r>
            <a:endParaRPr lang="en-US" dirty="0">
              <a:latin typeface="Times New Roman" panose="02020603050405020304" pitchFamily="18" charset="0"/>
              <a:cs typeface="Times New Roman" panose="02020603050405020304" pitchFamily="18" charset="0"/>
            </a:endParaRPr>
          </a:p>
        </p:txBody>
      </p:sp>
      <p:sp>
        <p:nvSpPr>
          <p:cNvPr id="18" name="Овал 17"/>
          <p:cNvSpPr/>
          <p:nvPr/>
        </p:nvSpPr>
        <p:spPr>
          <a:xfrm>
            <a:off x="2400300" y="847725"/>
            <a:ext cx="6322219" cy="3338193"/>
          </a:xfrm>
          <a:prstGeom prst="ellipse">
            <a:avLst/>
          </a:prstGeom>
          <a:ln w="19050"/>
        </p:spPr>
        <p:style>
          <a:lnRef idx="2">
            <a:schemeClr val="accent1"/>
          </a:lnRef>
          <a:fillRef idx="1">
            <a:schemeClr val="lt1"/>
          </a:fillRef>
          <a:effectRef idx="0">
            <a:schemeClr val="accent1"/>
          </a:effectRef>
          <a:fontRef idx="minor">
            <a:schemeClr val="dk1"/>
          </a:fontRef>
        </p:style>
        <p:txBody>
          <a:bodyPr rtlCol="0" anchor="t" anchorCtr="0"/>
          <a:lstStyle/>
          <a:p>
            <a:pPr algn="ctr"/>
            <a:endParaRPr lang="en-US" sz="2000" b="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2000" b="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rPr>
              <a:t>System </a:t>
            </a:r>
          </a:p>
          <a:p>
            <a:pPr algn="ctr"/>
            <a:r>
              <a:rPr lang="en-US" sz="2000" b="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rPr>
              <a:t>of the Federal Treasury</a:t>
            </a:r>
          </a:p>
          <a:p>
            <a:pPr algn="ctr"/>
            <a:endParaRPr lang="en-US" sz="20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en-US" sz="2000" b="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en-US" sz="20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en-US" sz="2000" b="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1" name="Номер слайда 5"/>
          <p:cNvSpPr txBox="1">
            <a:spLocks/>
          </p:cNvSpPr>
          <p:nvPr/>
        </p:nvSpPr>
        <p:spPr>
          <a:xfrm>
            <a:off x="8722519" y="4760121"/>
            <a:ext cx="300038" cy="273844"/>
          </a:xfrm>
          <a:prstGeom prst="rect">
            <a:avLst/>
          </a:prstGeom>
        </p:spPr>
        <p:txBody>
          <a:bodyPr vert="horz" lIns="68580" tIns="34290" rIns="68580" bIns="34290" rtlCol="0" anchor="ctr"/>
          <a:lstStyle>
            <a:defPPr>
              <a:defRPr lang="ru-RU"/>
            </a:defPPr>
            <a:lvl1pPr algn="r" rtl="0" fontAlgn="auto">
              <a:spcBef>
                <a:spcPts val="0"/>
              </a:spcBef>
              <a:spcAft>
                <a:spcPts val="0"/>
              </a:spcAft>
              <a:defRPr sz="900" kern="1200">
                <a:solidFill>
                  <a:schemeClr val="tx1">
                    <a:tint val="75000"/>
                  </a:schemeClr>
                </a:solidFill>
                <a:latin typeface="+mn-lt"/>
                <a:ea typeface="+mn-ea"/>
                <a:cs typeface="+mn-cs"/>
              </a:defRPr>
            </a:lvl1pPr>
            <a:lvl2pPr marL="342900" algn="l" rtl="0" fontAlgn="base">
              <a:spcBef>
                <a:spcPct val="0"/>
              </a:spcBef>
              <a:spcAft>
                <a:spcPct val="0"/>
              </a:spcAft>
              <a:defRPr kern="1200">
                <a:solidFill>
                  <a:schemeClr val="tx1"/>
                </a:solidFill>
                <a:latin typeface="Calibri" pitchFamily="34" charset="0"/>
                <a:ea typeface="+mn-ea"/>
                <a:cs typeface="Arial" charset="0"/>
              </a:defRPr>
            </a:lvl2pPr>
            <a:lvl3pPr marL="685800" algn="l" rtl="0" fontAlgn="base">
              <a:spcBef>
                <a:spcPct val="0"/>
              </a:spcBef>
              <a:spcAft>
                <a:spcPct val="0"/>
              </a:spcAft>
              <a:defRPr kern="1200">
                <a:solidFill>
                  <a:schemeClr val="tx1"/>
                </a:solidFill>
                <a:latin typeface="Calibri" pitchFamily="34" charset="0"/>
                <a:ea typeface="+mn-ea"/>
                <a:cs typeface="Arial" charset="0"/>
              </a:defRPr>
            </a:lvl3pPr>
            <a:lvl4pPr marL="1028700" algn="l" rtl="0" fontAlgn="base">
              <a:spcBef>
                <a:spcPct val="0"/>
              </a:spcBef>
              <a:spcAft>
                <a:spcPct val="0"/>
              </a:spcAft>
              <a:defRPr kern="1200">
                <a:solidFill>
                  <a:schemeClr val="tx1"/>
                </a:solidFill>
                <a:latin typeface="Calibri" pitchFamily="34" charset="0"/>
                <a:ea typeface="+mn-ea"/>
                <a:cs typeface="Arial" charset="0"/>
              </a:defRPr>
            </a:lvl4pPr>
            <a:lvl5pPr marL="1371600" algn="l" rtl="0" fontAlgn="base">
              <a:spcBef>
                <a:spcPct val="0"/>
              </a:spcBef>
              <a:spcAft>
                <a:spcPct val="0"/>
              </a:spcAft>
              <a:defRPr kern="1200">
                <a:solidFill>
                  <a:schemeClr val="tx1"/>
                </a:solidFill>
                <a:latin typeface="Calibri" pitchFamily="34" charset="0"/>
                <a:ea typeface="+mn-ea"/>
                <a:cs typeface="Arial" charset="0"/>
              </a:defRPr>
            </a:lvl5pPr>
            <a:lvl6pPr marL="1714500" algn="l" defTabSz="685800" rtl="0" eaLnBrk="1" latinLnBrk="0" hangingPunct="1">
              <a:defRPr kern="1200">
                <a:solidFill>
                  <a:schemeClr val="tx1"/>
                </a:solidFill>
                <a:latin typeface="Calibri" pitchFamily="34" charset="0"/>
                <a:ea typeface="+mn-ea"/>
                <a:cs typeface="Arial" charset="0"/>
              </a:defRPr>
            </a:lvl6pPr>
            <a:lvl7pPr marL="2057400" algn="l" defTabSz="685800" rtl="0" eaLnBrk="1" latinLnBrk="0" hangingPunct="1">
              <a:defRPr kern="1200">
                <a:solidFill>
                  <a:schemeClr val="tx1"/>
                </a:solidFill>
                <a:latin typeface="Calibri" pitchFamily="34" charset="0"/>
                <a:ea typeface="+mn-ea"/>
                <a:cs typeface="Arial" charset="0"/>
              </a:defRPr>
            </a:lvl7pPr>
            <a:lvl8pPr marL="2400300" algn="l" defTabSz="685800" rtl="0" eaLnBrk="1" latinLnBrk="0" hangingPunct="1">
              <a:defRPr kern="1200">
                <a:solidFill>
                  <a:schemeClr val="tx1"/>
                </a:solidFill>
                <a:latin typeface="Calibri" pitchFamily="34" charset="0"/>
                <a:ea typeface="+mn-ea"/>
                <a:cs typeface="Arial" charset="0"/>
              </a:defRPr>
            </a:lvl8pPr>
            <a:lvl9pPr marL="2743200" algn="l" defTabSz="685800" rtl="0" eaLnBrk="1" latinLnBrk="0" hangingPunct="1">
              <a:defRPr kern="1200">
                <a:solidFill>
                  <a:schemeClr val="tx1"/>
                </a:solidFill>
                <a:latin typeface="Calibri" pitchFamily="34" charset="0"/>
                <a:ea typeface="+mn-ea"/>
                <a:cs typeface="Arial" charset="0"/>
              </a:defRPr>
            </a:lvl9pPr>
          </a:lstStyle>
          <a:p>
            <a:pPr>
              <a:defRPr/>
            </a:pPr>
            <a:fld id="{B71FCD68-0AFD-4048-852E-53B764BC6EED}" type="slidenum">
              <a:rPr lang="ru-RU" smtClean="0">
                <a:solidFill>
                  <a:schemeClr val="tx1"/>
                </a:solidFill>
                <a:latin typeface="Times New Roman" panose="02020603050405020304" pitchFamily="18" charset="0"/>
                <a:cs typeface="Times New Roman" panose="02020603050405020304" pitchFamily="18" charset="0"/>
              </a:rPr>
              <a:pPr>
                <a:defRPr/>
              </a:pPr>
              <a:t>4</a:t>
            </a:fld>
            <a:endParaRPr lang="en-US" dirty="0">
              <a:solidFill>
                <a:schemeClr val="tx1"/>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2787343" y="2632641"/>
            <a:ext cx="1958692" cy="369332"/>
          </a:xfrm>
          <a:prstGeom prst="rect">
            <a:avLst/>
          </a:prstGeom>
          <a:noFill/>
        </p:spPr>
        <p:txBody>
          <a:bodyPr wrap="square" rtlCol="0">
            <a:spAutoFit/>
          </a:bodyPr>
          <a:lstStyle/>
          <a:p>
            <a:pPr algn="ctr"/>
            <a:r>
              <a:rPr lang="en-US" dirty="0" smtClean="0">
                <a:solidFill>
                  <a:srgbClr val="C00000"/>
                </a:solidFill>
                <a:latin typeface="Times New Roman" panose="02020603050405020304" pitchFamily="18" charset="0"/>
              </a:rPr>
              <a:t>Limited Resources</a:t>
            </a:r>
            <a:endParaRPr lang="en-US" dirty="0">
              <a:solidFill>
                <a:srgbClr val="C00000"/>
              </a:solidFill>
              <a:latin typeface="Times New Roman" panose="02020603050405020304" pitchFamily="18" charset="0"/>
              <a:cs typeface="Times New Roman" panose="02020603050405020304" pitchFamily="18" charset="0"/>
            </a:endParaRPr>
          </a:p>
        </p:txBody>
      </p:sp>
      <p:sp>
        <p:nvSpPr>
          <p:cNvPr id="2" name="Штриховая стрелка вправо 1"/>
          <p:cNvSpPr/>
          <p:nvPr/>
        </p:nvSpPr>
        <p:spPr>
          <a:xfrm>
            <a:off x="4746035" y="2705851"/>
            <a:ext cx="1400175" cy="49991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TextBox 22"/>
          <p:cNvSpPr txBox="1"/>
          <p:nvPr/>
        </p:nvSpPr>
        <p:spPr>
          <a:xfrm>
            <a:off x="6216814" y="2549730"/>
            <a:ext cx="1872208" cy="646331"/>
          </a:xfrm>
          <a:prstGeom prst="rect">
            <a:avLst/>
          </a:prstGeom>
          <a:noFill/>
        </p:spPr>
        <p:txBody>
          <a:bodyPr wrap="square" rtlCol="0">
            <a:spAutoFit/>
          </a:bodyPr>
          <a:lstStyle/>
          <a:p>
            <a:pPr algn="ctr"/>
            <a:r>
              <a:rPr lang="en-US" dirty="0" smtClean="0">
                <a:solidFill>
                  <a:srgbClr val="C00000"/>
                </a:solidFill>
                <a:latin typeface="Times New Roman" panose="02020603050405020304" pitchFamily="18" charset="0"/>
              </a:rPr>
              <a:t>Focus on Most Important Issues</a:t>
            </a:r>
            <a:endParaRPr lang="en-US" dirty="0">
              <a:solidFill>
                <a:srgbClr val="C00000"/>
              </a:solidFill>
              <a:latin typeface="Times New Roman" panose="02020603050405020304" pitchFamily="18" charset="0"/>
              <a:cs typeface="Times New Roman" panose="02020603050405020304" pitchFamily="18" charset="0"/>
            </a:endParaRPr>
          </a:p>
        </p:txBody>
      </p:sp>
      <p:sp>
        <p:nvSpPr>
          <p:cNvPr id="16" name="Стрелка вправо 15"/>
          <p:cNvSpPr/>
          <p:nvPr/>
        </p:nvSpPr>
        <p:spPr>
          <a:xfrm rot="16200000">
            <a:off x="5133432" y="4378883"/>
            <a:ext cx="676279"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трелка вправо 18"/>
          <p:cNvSpPr/>
          <p:nvPr/>
        </p:nvSpPr>
        <p:spPr>
          <a:xfrm rot="16200000">
            <a:off x="6622173" y="4200968"/>
            <a:ext cx="434751"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TextBox 19"/>
          <p:cNvSpPr txBox="1"/>
          <p:nvPr/>
        </p:nvSpPr>
        <p:spPr>
          <a:xfrm>
            <a:off x="4526500" y="950397"/>
            <a:ext cx="2137792" cy="369332"/>
          </a:xfrm>
          <a:prstGeom prst="rect">
            <a:avLst/>
          </a:prstGeom>
          <a:noFill/>
        </p:spPr>
        <p:txBody>
          <a:bodyPr wrap="square" rtlCol="0">
            <a:spAutoFit/>
          </a:bodyPr>
          <a:lstStyle/>
          <a:p>
            <a:r>
              <a:rPr lang="en-US" dirty="0" smtClean="0">
                <a:latin typeface="Times New Roman" panose="02020603050405020304" pitchFamily="18" charset="0"/>
              </a:rPr>
              <a:t>Internal Environment</a:t>
            </a:r>
            <a:endParaRPr lang="en-US" dirty="0">
              <a:latin typeface="Times New Roman" panose="02020603050405020304" pitchFamily="18" charset="0"/>
              <a:cs typeface="Times New Roman" panose="02020603050405020304" pitchFamily="18" charset="0"/>
            </a:endParaRPr>
          </a:p>
        </p:txBody>
      </p:sp>
      <p:sp>
        <p:nvSpPr>
          <p:cNvPr id="24" name="TextBox 23"/>
          <p:cNvSpPr txBox="1"/>
          <p:nvPr/>
        </p:nvSpPr>
        <p:spPr>
          <a:xfrm>
            <a:off x="1866803" y="4144671"/>
            <a:ext cx="1872208" cy="369332"/>
          </a:xfrm>
          <a:prstGeom prst="rect">
            <a:avLst/>
          </a:prstGeom>
          <a:noFill/>
        </p:spPr>
        <p:txBody>
          <a:bodyPr wrap="square" rtlCol="0">
            <a:spAutoFit/>
          </a:bodyPr>
          <a:lstStyle/>
          <a:p>
            <a:r>
              <a:rPr lang="en-US" dirty="0" smtClean="0">
                <a:solidFill>
                  <a:srgbClr val="0000AC"/>
                </a:solidFill>
                <a:latin typeface="Times New Roman" panose="02020603050405020304" pitchFamily="18" charset="0"/>
              </a:rPr>
              <a:t>External</a:t>
            </a:r>
            <a:endParaRPr lang="en-US" dirty="0">
              <a:solidFill>
                <a:srgbClr val="0000AC"/>
              </a:solidFill>
              <a:latin typeface="Times New Roman" panose="02020603050405020304" pitchFamily="18" charset="0"/>
              <a:cs typeface="Times New Roman" panose="02020603050405020304" pitchFamily="18" charset="0"/>
            </a:endParaRPr>
          </a:p>
        </p:txBody>
      </p:sp>
      <p:sp>
        <p:nvSpPr>
          <p:cNvPr id="25" name="TextBox 24"/>
          <p:cNvSpPr txBox="1"/>
          <p:nvPr/>
        </p:nvSpPr>
        <p:spPr>
          <a:xfrm>
            <a:off x="1866803" y="4480333"/>
            <a:ext cx="1872208" cy="369332"/>
          </a:xfrm>
          <a:prstGeom prst="rect">
            <a:avLst/>
          </a:prstGeom>
          <a:noFill/>
        </p:spPr>
        <p:txBody>
          <a:bodyPr wrap="square" rtlCol="0">
            <a:spAutoFit/>
          </a:bodyPr>
          <a:lstStyle/>
          <a:p>
            <a:r>
              <a:rPr lang="en-US" dirty="0" smtClean="0">
                <a:solidFill>
                  <a:srgbClr val="0000AC"/>
                </a:solidFill>
                <a:latin typeface="Times New Roman" panose="02020603050405020304" pitchFamily="18" charset="0"/>
              </a:rPr>
              <a:t>Risks</a:t>
            </a:r>
            <a:endParaRPr lang="en-US" dirty="0">
              <a:solidFill>
                <a:srgbClr val="0000A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4208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p:cNvSpPr>
          <p:nvPr/>
        </p:nvSpPr>
        <p:spPr bwMode="auto">
          <a:xfrm>
            <a:off x="2873827" y="133154"/>
            <a:ext cx="6270171" cy="571480"/>
          </a:xfrm>
          <a:prstGeom prst="rect">
            <a:avLst/>
          </a:prstGeom>
          <a:noFill/>
          <a:ln w="9525">
            <a:noFill/>
            <a:miter lim="800000"/>
            <a:headEnd/>
            <a:tailEnd/>
          </a:ln>
        </p:spPr>
        <p:txBody>
          <a:bodyPr/>
          <a:lstStyle/>
          <a:p>
            <a:pPr algn="ctr" eaLnBrk="0" hangingPunct="0"/>
            <a:r>
              <a:rPr lang="en-US" sz="1600" dirty="0" smtClean="0">
                <a:solidFill>
                  <a:schemeClr val="accent1">
                    <a:lumMod val="50000"/>
                  </a:schemeClr>
                </a:solidFill>
                <a:effectLst>
                  <a:outerShdw blurRad="38100" dist="38100" dir="2700000" algn="tl">
                    <a:srgbClr val="000000">
                      <a:alpha val="43137"/>
                    </a:srgbClr>
                  </a:outerShdw>
                </a:effectLst>
                <a:latin typeface="Times New Roman" pitchFamily="18" charset="0"/>
              </a:rPr>
              <a:t>CONTROL DIMENSIONS BEFORE CREATION OF THE TREASURY RISK MANAGEMENT SYSTEM</a:t>
            </a:r>
            <a:r>
              <a:rPr lang="en-US" dirty="0" smtClean="0"/>
              <a:t> </a:t>
            </a:r>
            <a:r>
              <a:t/>
            </a:r>
            <a:br/>
            <a:r>
              <a:rPr lang="en-US" sz="1600" dirty="0" smtClean="0">
                <a:solidFill>
                  <a:schemeClr val="accent1">
                    <a:lumMod val="50000"/>
                  </a:schemeClr>
                </a:solidFill>
                <a:effectLst>
                  <a:outerShdw blurRad="38100" dist="38100" dir="2700000" algn="tl">
                    <a:srgbClr val="000000">
                      <a:alpha val="43137"/>
                    </a:srgbClr>
                  </a:outerShdw>
                </a:effectLst>
                <a:latin typeface="Times New Roman" pitchFamily="18" charset="0"/>
              </a:rPr>
              <a:t>(BEFORE 2009)</a:t>
            </a:r>
            <a:endParaRPr lang="en-US" sz="1600" dirty="0">
              <a:solidFill>
                <a:schemeClr val="accent1">
                  <a:lumMod val="50000"/>
                </a:schemeClr>
              </a:solidFill>
              <a:effectLst>
                <a:outerShdw blurRad="38100" dist="38100" dir="2700000" algn="tl">
                  <a:srgbClr val="000000">
                    <a:alpha val="43137"/>
                  </a:srgbClr>
                </a:outerShdw>
              </a:effectLst>
              <a:latin typeface="Times New Roman" pitchFamily="18" charset="0"/>
            </a:endParaRPr>
          </a:p>
        </p:txBody>
      </p:sp>
      <p:sp>
        <p:nvSpPr>
          <p:cNvPr id="21" name="Номер слайда 5"/>
          <p:cNvSpPr txBox="1">
            <a:spLocks/>
          </p:cNvSpPr>
          <p:nvPr/>
        </p:nvSpPr>
        <p:spPr>
          <a:xfrm>
            <a:off x="8722519" y="4760121"/>
            <a:ext cx="300038" cy="273844"/>
          </a:xfrm>
          <a:prstGeom prst="rect">
            <a:avLst/>
          </a:prstGeom>
        </p:spPr>
        <p:txBody>
          <a:bodyPr vert="horz" lIns="68580" tIns="34290" rIns="68580" bIns="34290" rtlCol="0" anchor="ctr"/>
          <a:lstStyle>
            <a:defPPr>
              <a:defRPr lang="ru-RU"/>
            </a:defPPr>
            <a:lvl1pPr algn="r" rtl="0" fontAlgn="auto">
              <a:spcBef>
                <a:spcPts val="0"/>
              </a:spcBef>
              <a:spcAft>
                <a:spcPts val="0"/>
              </a:spcAft>
              <a:defRPr sz="900" kern="1200">
                <a:solidFill>
                  <a:schemeClr val="tx1">
                    <a:tint val="75000"/>
                  </a:schemeClr>
                </a:solidFill>
                <a:latin typeface="+mn-lt"/>
                <a:ea typeface="+mn-ea"/>
                <a:cs typeface="+mn-cs"/>
              </a:defRPr>
            </a:lvl1pPr>
            <a:lvl2pPr marL="342900" algn="l" rtl="0" fontAlgn="base">
              <a:spcBef>
                <a:spcPct val="0"/>
              </a:spcBef>
              <a:spcAft>
                <a:spcPct val="0"/>
              </a:spcAft>
              <a:defRPr kern="1200">
                <a:solidFill>
                  <a:schemeClr val="tx1"/>
                </a:solidFill>
                <a:latin typeface="Calibri" pitchFamily="34" charset="0"/>
                <a:ea typeface="+mn-ea"/>
                <a:cs typeface="Arial" charset="0"/>
              </a:defRPr>
            </a:lvl2pPr>
            <a:lvl3pPr marL="685800" algn="l" rtl="0" fontAlgn="base">
              <a:spcBef>
                <a:spcPct val="0"/>
              </a:spcBef>
              <a:spcAft>
                <a:spcPct val="0"/>
              </a:spcAft>
              <a:defRPr kern="1200">
                <a:solidFill>
                  <a:schemeClr val="tx1"/>
                </a:solidFill>
                <a:latin typeface="Calibri" pitchFamily="34" charset="0"/>
                <a:ea typeface="+mn-ea"/>
                <a:cs typeface="Arial" charset="0"/>
              </a:defRPr>
            </a:lvl3pPr>
            <a:lvl4pPr marL="1028700" algn="l" rtl="0" fontAlgn="base">
              <a:spcBef>
                <a:spcPct val="0"/>
              </a:spcBef>
              <a:spcAft>
                <a:spcPct val="0"/>
              </a:spcAft>
              <a:defRPr kern="1200">
                <a:solidFill>
                  <a:schemeClr val="tx1"/>
                </a:solidFill>
                <a:latin typeface="Calibri" pitchFamily="34" charset="0"/>
                <a:ea typeface="+mn-ea"/>
                <a:cs typeface="Arial" charset="0"/>
              </a:defRPr>
            </a:lvl4pPr>
            <a:lvl5pPr marL="1371600" algn="l" rtl="0" fontAlgn="base">
              <a:spcBef>
                <a:spcPct val="0"/>
              </a:spcBef>
              <a:spcAft>
                <a:spcPct val="0"/>
              </a:spcAft>
              <a:defRPr kern="1200">
                <a:solidFill>
                  <a:schemeClr val="tx1"/>
                </a:solidFill>
                <a:latin typeface="Calibri" pitchFamily="34" charset="0"/>
                <a:ea typeface="+mn-ea"/>
                <a:cs typeface="Arial" charset="0"/>
              </a:defRPr>
            </a:lvl5pPr>
            <a:lvl6pPr marL="1714500" algn="l" defTabSz="685800" rtl="0" eaLnBrk="1" latinLnBrk="0" hangingPunct="1">
              <a:defRPr kern="1200">
                <a:solidFill>
                  <a:schemeClr val="tx1"/>
                </a:solidFill>
                <a:latin typeface="Calibri" pitchFamily="34" charset="0"/>
                <a:ea typeface="+mn-ea"/>
                <a:cs typeface="Arial" charset="0"/>
              </a:defRPr>
            </a:lvl6pPr>
            <a:lvl7pPr marL="2057400" algn="l" defTabSz="685800" rtl="0" eaLnBrk="1" latinLnBrk="0" hangingPunct="1">
              <a:defRPr kern="1200">
                <a:solidFill>
                  <a:schemeClr val="tx1"/>
                </a:solidFill>
                <a:latin typeface="Calibri" pitchFamily="34" charset="0"/>
                <a:ea typeface="+mn-ea"/>
                <a:cs typeface="Arial" charset="0"/>
              </a:defRPr>
            </a:lvl7pPr>
            <a:lvl8pPr marL="2400300" algn="l" defTabSz="685800" rtl="0" eaLnBrk="1" latinLnBrk="0" hangingPunct="1">
              <a:defRPr kern="1200">
                <a:solidFill>
                  <a:schemeClr val="tx1"/>
                </a:solidFill>
                <a:latin typeface="Calibri" pitchFamily="34" charset="0"/>
                <a:ea typeface="+mn-ea"/>
                <a:cs typeface="Arial" charset="0"/>
              </a:defRPr>
            </a:lvl8pPr>
            <a:lvl9pPr marL="2743200" algn="l" defTabSz="685800" rtl="0" eaLnBrk="1" latinLnBrk="0" hangingPunct="1">
              <a:defRPr kern="1200">
                <a:solidFill>
                  <a:schemeClr val="tx1"/>
                </a:solidFill>
                <a:latin typeface="Calibri" pitchFamily="34" charset="0"/>
                <a:ea typeface="+mn-ea"/>
                <a:cs typeface="Arial" charset="0"/>
              </a:defRPr>
            </a:lvl9pPr>
          </a:lstStyle>
          <a:p>
            <a:pPr>
              <a:defRPr/>
            </a:pPr>
            <a:fld id="{B71FCD68-0AFD-4048-852E-53B764BC6EED}" type="slidenum">
              <a:rPr lang="ru-RU" smtClean="0">
                <a:solidFill>
                  <a:schemeClr val="tx1"/>
                </a:solidFill>
                <a:latin typeface="Times New Roman" panose="02020603050405020304" pitchFamily="18" charset="0"/>
                <a:cs typeface="Times New Roman" panose="02020603050405020304" pitchFamily="18" charset="0"/>
              </a:rPr>
              <a:pPr>
                <a:defRPr/>
              </a:pPr>
              <a:t>5</a:t>
            </a:fld>
            <a:endParaRPr lang="en-US" dirty="0">
              <a:solidFill>
                <a:schemeClr val="tx1"/>
              </a:solidFill>
              <a:latin typeface="Times New Roman" panose="02020603050405020304" pitchFamily="18" charset="0"/>
              <a:cs typeface="Times New Roman" panose="02020603050405020304" pitchFamily="18" charset="0"/>
            </a:endParaRPr>
          </a:p>
        </p:txBody>
      </p:sp>
      <p:sp>
        <p:nvSpPr>
          <p:cNvPr id="19" name="Прямоугольник 18"/>
          <p:cNvSpPr/>
          <p:nvPr/>
        </p:nvSpPr>
        <p:spPr>
          <a:xfrm>
            <a:off x="415256" y="1266825"/>
            <a:ext cx="8307263" cy="438150"/>
          </a:xfrm>
          <a:prstGeom prst="rect">
            <a:avLst/>
          </a:prstGeom>
          <a:ln w="28575"/>
        </p:spPr>
        <p:style>
          <a:lnRef idx="2">
            <a:schemeClr val="accent5"/>
          </a:lnRef>
          <a:fillRef idx="1">
            <a:schemeClr val="lt1"/>
          </a:fillRef>
          <a:effectRef idx="0">
            <a:schemeClr val="accent5"/>
          </a:effectRef>
          <a:fontRef idx="minor">
            <a:schemeClr val="dk1"/>
          </a:fontRef>
        </p:style>
        <p:txBody>
          <a:bodyPr rtlCol="0" anchor="ctr"/>
          <a:lstStyle/>
          <a:p>
            <a:pPr algn="just"/>
            <a:r>
              <a:rPr lang="en-US" sz="1400" dirty="0">
                <a:solidFill>
                  <a:srgbClr val="14314C"/>
                </a:solidFill>
                <a:latin typeface="Times New Roman" pitchFamily="18" charset="0"/>
              </a:rPr>
              <a:t>Checks (ex-post control) of the operation of Federal Treasury territorial bodies at least once in 2 years in all areas</a:t>
            </a:r>
            <a:endParaRPr lang="en-US" sz="1400" dirty="0">
              <a:solidFill>
                <a:srgbClr val="162387"/>
              </a:solidFill>
              <a:latin typeface="Times New Roman" pitchFamily="18" charset="0"/>
              <a:cs typeface="Times New Roman" pitchFamily="18" charset="0"/>
            </a:endParaRPr>
          </a:p>
        </p:txBody>
      </p:sp>
      <p:sp>
        <p:nvSpPr>
          <p:cNvPr id="20" name="Овал 19"/>
          <p:cNvSpPr/>
          <p:nvPr/>
        </p:nvSpPr>
        <p:spPr>
          <a:xfrm>
            <a:off x="561976" y="2105026"/>
            <a:ext cx="742949" cy="533400"/>
          </a:xfrm>
          <a:prstGeom prst="ellipse">
            <a:avLst/>
          </a:prstGeom>
          <a:ln w="19050"/>
        </p:spPr>
        <p:style>
          <a:lnRef idx="2">
            <a:schemeClr val="accent1"/>
          </a:lnRef>
          <a:fillRef idx="1">
            <a:schemeClr val="lt1"/>
          </a:fillRef>
          <a:effectRef idx="0">
            <a:schemeClr val="accent1"/>
          </a:effectRef>
          <a:fontRef idx="minor">
            <a:schemeClr val="dk1"/>
          </a:fontRef>
        </p:style>
        <p:txBody>
          <a:bodyPr rtlCol="0" anchor="t" anchorCtr="0"/>
          <a:lstStyle/>
          <a:p>
            <a:pPr algn="ctr"/>
            <a:r>
              <a:rPr lang="en-US" sz="1200" b="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rPr>
              <a:t>FT</a:t>
            </a:r>
            <a:endParaRPr lang="en-US" sz="12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en-US" sz="2000" b="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4" name="Овал 23"/>
          <p:cNvSpPr/>
          <p:nvPr/>
        </p:nvSpPr>
        <p:spPr>
          <a:xfrm>
            <a:off x="2209800" y="1809752"/>
            <a:ext cx="1447799" cy="466723"/>
          </a:xfrm>
          <a:prstGeom prst="ellipse">
            <a:avLst/>
          </a:prstGeom>
          <a:ln w="19050"/>
        </p:spPr>
        <p:style>
          <a:lnRef idx="2">
            <a:schemeClr val="accent1"/>
          </a:lnRef>
          <a:fillRef idx="1">
            <a:schemeClr val="lt1"/>
          </a:fillRef>
          <a:effectRef idx="0">
            <a:schemeClr val="accent1"/>
          </a:effectRef>
          <a:fontRef idx="minor">
            <a:schemeClr val="dk1"/>
          </a:fontRef>
        </p:style>
        <p:txBody>
          <a:bodyPr rtlCol="0" anchor="t" anchorCtr="0"/>
          <a:lstStyle/>
          <a:p>
            <a:pPr algn="ctr"/>
            <a:r>
              <a:rPr lang="en-US" sz="1200" b="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rPr>
              <a:t>FTTB No.1</a:t>
            </a:r>
            <a:endParaRPr lang="en-US" sz="12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en-US" sz="2000" b="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5" name="Овал 24"/>
          <p:cNvSpPr/>
          <p:nvPr/>
        </p:nvSpPr>
        <p:spPr>
          <a:xfrm>
            <a:off x="2209801" y="2428875"/>
            <a:ext cx="1447798" cy="466723"/>
          </a:xfrm>
          <a:prstGeom prst="ellipse">
            <a:avLst/>
          </a:prstGeom>
          <a:ln w="19050"/>
        </p:spPr>
        <p:style>
          <a:lnRef idx="2">
            <a:schemeClr val="accent1"/>
          </a:lnRef>
          <a:fillRef idx="1">
            <a:schemeClr val="lt1"/>
          </a:fillRef>
          <a:effectRef idx="0">
            <a:schemeClr val="accent1"/>
          </a:effectRef>
          <a:fontRef idx="minor">
            <a:schemeClr val="dk1"/>
          </a:fontRef>
        </p:style>
        <p:txBody>
          <a:bodyPr rtlCol="0" anchor="t" anchorCtr="0"/>
          <a:lstStyle/>
          <a:p>
            <a:pPr algn="ctr"/>
            <a:r>
              <a:rPr lang="en-US" sz="1200" b="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rPr>
              <a:t>FTTB No.85</a:t>
            </a:r>
            <a:endParaRPr lang="en-US" sz="12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en-US" sz="2000" b="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6" name="Прямоугольник 25"/>
          <p:cNvSpPr/>
          <p:nvPr/>
        </p:nvSpPr>
        <p:spPr>
          <a:xfrm>
            <a:off x="5411677" y="1819275"/>
            <a:ext cx="2741723" cy="247650"/>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just"/>
            <a:r>
              <a:rPr lang="en-US" sz="1400" dirty="0">
                <a:solidFill>
                  <a:srgbClr val="162387"/>
                </a:solidFill>
                <a:latin typeface="Times New Roman" pitchFamily="18" charset="0"/>
              </a:rPr>
              <a:t>Functional Areas</a:t>
            </a:r>
            <a:endParaRPr lang="en-US" sz="1400" dirty="0">
              <a:solidFill>
                <a:srgbClr val="162387"/>
              </a:solidFill>
              <a:latin typeface="Times New Roman" pitchFamily="18" charset="0"/>
              <a:cs typeface="Times New Roman" pitchFamily="18" charset="0"/>
            </a:endParaRPr>
          </a:p>
        </p:txBody>
      </p:sp>
      <p:sp>
        <p:nvSpPr>
          <p:cNvPr id="27" name="Прямоугольник 26"/>
          <p:cNvSpPr/>
          <p:nvPr/>
        </p:nvSpPr>
        <p:spPr>
          <a:xfrm>
            <a:off x="5411677" y="2447927"/>
            <a:ext cx="2741723" cy="247650"/>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just"/>
            <a:r>
              <a:rPr lang="en-US" sz="1400" dirty="0" smtClean="0">
                <a:solidFill>
                  <a:srgbClr val="162387"/>
                </a:solidFill>
                <a:latin typeface="Times New Roman" pitchFamily="18" charset="0"/>
              </a:rPr>
              <a:t>Supporting Areas</a:t>
            </a:r>
            <a:endParaRPr lang="en-US" sz="1400" dirty="0">
              <a:solidFill>
                <a:srgbClr val="162387"/>
              </a:solidFill>
              <a:latin typeface="Times New Roman" pitchFamily="18" charset="0"/>
              <a:cs typeface="Times New Roman" pitchFamily="18" charset="0"/>
            </a:endParaRPr>
          </a:p>
        </p:txBody>
      </p:sp>
      <p:sp>
        <p:nvSpPr>
          <p:cNvPr id="3" name="Правая фигурная скобка 2"/>
          <p:cNvSpPr/>
          <p:nvPr/>
        </p:nvSpPr>
        <p:spPr>
          <a:xfrm>
            <a:off x="8239125" y="1819275"/>
            <a:ext cx="238125" cy="876302"/>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4" name="TextBox 3"/>
          <p:cNvSpPr txBox="1"/>
          <p:nvPr/>
        </p:nvSpPr>
        <p:spPr>
          <a:xfrm>
            <a:off x="8534400" y="2095500"/>
            <a:ext cx="383382" cy="523220"/>
          </a:xfrm>
          <a:prstGeom prst="rect">
            <a:avLst/>
          </a:prstGeom>
          <a:noFill/>
        </p:spPr>
        <p:txBody>
          <a:bodyPr wrap="square" rtlCol="0">
            <a:spAutoFit/>
          </a:bodyPr>
          <a:lstStyle/>
          <a:p>
            <a:r>
              <a:rPr lang="en-US" sz="1400" dirty="0" smtClean="0">
                <a:latin typeface="Times New Roman" panose="02020603050405020304" pitchFamily="18" charset="0"/>
              </a:rPr>
              <a:t>15</a:t>
            </a:r>
          </a:p>
          <a:p>
            <a:endParaRPr lang="en-US" sz="1400" dirty="0">
              <a:latin typeface="Times New Roman" panose="02020603050405020304" pitchFamily="18" charset="0"/>
              <a:cs typeface="Times New Roman" panose="02020603050405020304" pitchFamily="18" charset="0"/>
            </a:endParaRPr>
          </a:p>
        </p:txBody>
      </p:sp>
      <p:cxnSp>
        <p:nvCxnSpPr>
          <p:cNvPr id="9" name="Прямая со стрелкой 8"/>
          <p:cNvCxnSpPr/>
          <p:nvPr/>
        </p:nvCxnSpPr>
        <p:spPr>
          <a:xfrm flipV="1">
            <a:off x="1304925" y="2057400"/>
            <a:ext cx="819150" cy="1524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a:off x="1304925" y="2517577"/>
            <a:ext cx="819150" cy="120849"/>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a:off x="3733800" y="1933575"/>
            <a:ext cx="1390650"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p:nvPr/>
        </p:nvCxnSpPr>
        <p:spPr>
          <a:xfrm>
            <a:off x="3733800" y="2686052"/>
            <a:ext cx="1390650"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810941" y="2014895"/>
            <a:ext cx="383382" cy="553998"/>
          </a:xfrm>
          <a:prstGeom prst="rect">
            <a:avLst/>
          </a:prstGeom>
          <a:noFill/>
        </p:spPr>
        <p:txBody>
          <a:bodyPr wrap="square" rtlCol="0">
            <a:spAutoFit/>
          </a:bodyPr>
          <a:lstStyle/>
          <a:p>
            <a:r>
              <a:rPr lang="en-US" sz="1000" b="1" dirty="0" smtClean="0">
                <a:latin typeface="Times New Roman" panose="02020603050405020304" pitchFamily="18" charset="0"/>
              </a:rPr>
              <a:t>.</a:t>
            </a:r>
          </a:p>
          <a:p>
            <a:r>
              <a:rPr lang="en-US" sz="1000" b="1" dirty="0" smtClean="0">
                <a:latin typeface="Times New Roman" panose="02020603050405020304" pitchFamily="18" charset="0"/>
              </a:rPr>
              <a:t>.</a:t>
            </a:r>
          </a:p>
          <a:p>
            <a:r>
              <a:rPr lang="en-US" sz="1000" b="1" dirty="0">
                <a:latin typeface="Times New Roman" panose="02020603050405020304" pitchFamily="18" charset="0"/>
              </a:rPr>
              <a:t>.</a:t>
            </a:r>
          </a:p>
        </p:txBody>
      </p:sp>
      <p:sp>
        <p:nvSpPr>
          <p:cNvPr id="34" name="TextBox 33"/>
          <p:cNvSpPr txBox="1"/>
          <p:nvPr/>
        </p:nvSpPr>
        <p:spPr>
          <a:xfrm>
            <a:off x="4165998" y="2043113"/>
            <a:ext cx="383382" cy="553998"/>
          </a:xfrm>
          <a:prstGeom prst="rect">
            <a:avLst/>
          </a:prstGeom>
          <a:noFill/>
        </p:spPr>
        <p:txBody>
          <a:bodyPr wrap="square" rtlCol="0">
            <a:spAutoFit/>
          </a:bodyPr>
          <a:lstStyle/>
          <a:p>
            <a:pPr algn="ctr"/>
            <a:r>
              <a:rPr lang="en-US" sz="1000" b="1" dirty="0" smtClean="0">
                <a:latin typeface="Times New Roman" panose="02020603050405020304" pitchFamily="18" charset="0"/>
              </a:rPr>
              <a:t>.</a:t>
            </a:r>
          </a:p>
          <a:p>
            <a:pPr algn="ctr"/>
            <a:r>
              <a:rPr lang="en-US" sz="1000" b="1" dirty="0" smtClean="0">
                <a:latin typeface="Times New Roman" panose="02020603050405020304" pitchFamily="18" charset="0"/>
              </a:rPr>
              <a:t>.</a:t>
            </a:r>
          </a:p>
          <a:p>
            <a:pPr algn="ctr"/>
            <a:r>
              <a:rPr lang="en-US" sz="1000" b="1" dirty="0">
                <a:latin typeface="Times New Roman" panose="02020603050405020304" pitchFamily="18" charset="0"/>
              </a:rPr>
              <a:t>.</a:t>
            </a:r>
          </a:p>
        </p:txBody>
      </p:sp>
      <p:sp>
        <p:nvSpPr>
          <p:cNvPr id="35" name="Прямоугольник 34"/>
          <p:cNvSpPr/>
          <p:nvPr/>
        </p:nvSpPr>
        <p:spPr>
          <a:xfrm>
            <a:off x="447403" y="3114673"/>
            <a:ext cx="8307263" cy="438150"/>
          </a:xfrm>
          <a:prstGeom prst="rect">
            <a:avLst/>
          </a:prstGeom>
          <a:ln w="28575"/>
        </p:spPr>
        <p:style>
          <a:lnRef idx="2">
            <a:schemeClr val="accent5"/>
          </a:lnRef>
          <a:fillRef idx="1">
            <a:schemeClr val="lt1"/>
          </a:fillRef>
          <a:effectRef idx="0">
            <a:schemeClr val="accent5"/>
          </a:effectRef>
          <a:fontRef idx="minor">
            <a:schemeClr val="dk1"/>
          </a:fontRef>
        </p:style>
        <p:txBody>
          <a:bodyPr rtlCol="0" anchor="ctr"/>
          <a:lstStyle/>
          <a:p>
            <a:pPr algn="just"/>
            <a:r>
              <a:rPr lang="en-US" sz="1400" dirty="0">
                <a:solidFill>
                  <a:srgbClr val="14314C"/>
                </a:solidFill>
                <a:latin typeface="Times New Roman" pitchFamily="18" charset="0"/>
              </a:rPr>
              <a:t>Checks (ex-post control) of the operation of Federal Treasury territorial body units at least once a year in all areas</a:t>
            </a:r>
            <a:endParaRPr lang="en-US" sz="1400" dirty="0">
              <a:solidFill>
                <a:srgbClr val="162387"/>
              </a:solidFill>
              <a:latin typeface="Times New Roman" pitchFamily="18" charset="0"/>
              <a:cs typeface="Times New Roman" pitchFamily="18" charset="0"/>
            </a:endParaRPr>
          </a:p>
        </p:txBody>
      </p:sp>
      <p:sp>
        <p:nvSpPr>
          <p:cNvPr id="36" name="Овал 35"/>
          <p:cNvSpPr/>
          <p:nvPr/>
        </p:nvSpPr>
        <p:spPr>
          <a:xfrm>
            <a:off x="561976" y="3798098"/>
            <a:ext cx="1771922" cy="962023"/>
          </a:xfrm>
          <a:prstGeom prst="ellipse">
            <a:avLst/>
          </a:prstGeom>
          <a:ln w="19050"/>
        </p:spPr>
        <p:style>
          <a:lnRef idx="2">
            <a:schemeClr val="accent1"/>
          </a:lnRef>
          <a:fillRef idx="1">
            <a:schemeClr val="lt1"/>
          </a:fillRef>
          <a:effectRef idx="0">
            <a:schemeClr val="accent1"/>
          </a:effectRef>
          <a:fontRef idx="minor">
            <a:schemeClr val="dk1"/>
          </a:fontRef>
        </p:style>
        <p:txBody>
          <a:bodyPr rtlCol="0" anchor="t" anchorCtr="0"/>
          <a:lstStyle/>
          <a:p>
            <a:pPr algn="ctr"/>
            <a:r>
              <a:rPr lang="en-US" sz="1200" b="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rPr>
              <a:t>Internal Control and Audit Unit</a:t>
            </a:r>
            <a:endParaRPr lang="en-US" sz="12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en-US" sz="2000" b="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7" name="Овал 36"/>
          <p:cNvSpPr/>
          <p:nvPr/>
        </p:nvSpPr>
        <p:spPr>
          <a:xfrm>
            <a:off x="3296568" y="3631297"/>
            <a:ext cx="1447799" cy="466723"/>
          </a:xfrm>
          <a:prstGeom prst="ellipse">
            <a:avLst/>
          </a:prstGeom>
          <a:ln w="19050"/>
        </p:spPr>
        <p:style>
          <a:lnRef idx="2">
            <a:schemeClr val="accent1"/>
          </a:lnRef>
          <a:fillRef idx="1">
            <a:schemeClr val="lt1"/>
          </a:fillRef>
          <a:effectRef idx="0">
            <a:schemeClr val="accent1"/>
          </a:effectRef>
          <a:fontRef idx="minor">
            <a:schemeClr val="dk1"/>
          </a:fontRef>
        </p:style>
        <p:txBody>
          <a:bodyPr rtlCol="0" anchor="t" anchorCtr="0"/>
          <a:lstStyle/>
          <a:p>
            <a:pPr algn="ctr"/>
            <a:r>
              <a:rPr lang="en-US" sz="1200" b="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rPr>
              <a:t>Unit No.1</a:t>
            </a:r>
            <a:endParaRPr lang="en-US" sz="12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en-US" sz="2000" b="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8" name="Овал 37"/>
          <p:cNvSpPr/>
          <p:nvPr/>
        </p:nvSpPr>
        <p:spPr>
          <a:xfrm>
            <a:off x="3296569" y="4430320"/>
            <a:ext cx="1447798" cy="466723"/>
          </a:xfrm>
          <a:prstGeom prst="ellipse">
            <a:avLst/>
          </a:prstGeom>
          <a:ln w="19050"/>
        </p:spPr>
        <p:style>
          <a:lnRef idx="2">
            <a:schemeClr val="accent1"/>
          </a:lnRef>
          <a:fillRef idx="1">
            <a:schemeClr val="lt1"/>
          </a:fillRef>
          <a:effectRef idx="0">
            <a:schemeClr val="accent1"/>
          </a:effectRef>
          <a:fontRef idx="minor">
            <a:schemeClr val="dk1"/>
          </a:fontRef>
        </p:style>
        <p:txBody>
          <a:bodyPr tIns="0" rtlCol="0" anchor="t" anchorCtr="0"/>
          <a:lstStyle/>
          <a:p>
            <a:pPr algn="ctr"/>
            <a:r>
              <a:rPr lang="en-US" sz="1200" b="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rPr>
              <a:t>Unit</a:t>
            </a:r>
            <a:r>
              <a:t/>
            </a:r>
            <a:br/>
            <a:r>
              <a:rPr lang="en-US" sz="1200" b="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rPr>
              <a:t>No. 3500</a:t>
            </a:r>
            <a:endParaRPr lang="en-US" sz="12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en-US" sz="2000" b="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cxnSp>
        <p:nvCxnSpPr>
          <p:cNvPr id="43" name="Прямая со стрелкой 42"/>
          <p:cNvCxnSpPr/>
          <p:nvPr/>
        </p:nvCxnSpPr>
        <p:spPr>
          <a:xfrm flipV="1">
            <a:off x="2333898" y="3864659"/>
            <a:ext cx="819150" cy="1524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44" name="Прямая со стрелкой 43"/>
          <p:cNvCxnSpPr/>
          <p:nvPr/>
        </p:nvCxnSpPr>
        <p:spPr>
          <a:xfrm>
            <a:off x="2380977" y="4453178"/>
            <a:ext cx="819150" cy="120849"/>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45" name="Прямая со стрелкой 44"/>
          <p:cNvCxnSpPr/>
          <p:nvPr/>
        </p:nvCxnSpPr>
        <p:spPr>
          <a:xfrm>
            <a:off x="4771752" y="3861142"/>
            <a:ext cx="815580" cy="3517"/>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46" name="Прямая со стрелкой 45"/>
          <p:cNvCxnSpPr/>
          <p:nvPr/>
        </p:nvCxnSpPr>
        <p:spPr>
          <a:xfrm>
            <a:off x="4771752" y="4613619"/>
            <a:ext cx="815580"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2629818" y="3894837"/>
            <a:ext cx="383382" cy="553998"/>
          </a:xfrm>
          <a:prstGeom prst="rect">
            <a:avLst/>
          </a:prstGeom>
          <a:noFill/>
        </p:spPr>
        <p:txBody>
          <a:bodyPr wrap="square" rtlCol="0">
            <a:spAutoFit/>
          </a:bodyPr>
          <a:lstStyle/>
          <a:p>
            <a:r>
              <a:rPr lang="en-US" sz="1000" b="1" dirty="0" smtClean="0">
                <a:latin typeface="Times New Roman" panose="02020603050405020304" pitchFamily="18" charset="0"/>
              </a:rPr>
              <a:t>.</a:t>
            </a:r>
          </a:p>
          <a:p>
            <a:r>
              <a:rPr lang="en-US" sz="1000" b="1" dirty="0" smtClean="0">
                <a:latin typeface="Times New Roman" panose="02020603050405020304" pitchFamily="18" charset="0"/>
              </a:rPr>
              <a:t>.</a:t>
            </a:r>
          </a:p>
          <a:p>
            <a:r>
              <a:rPr lang="en-US" sz="1000" b="1" dirty="0">
                <a:latin typeface="Times New Roman" panose="02020603050405020304" pitchFamily="18" charset="0"/>
              </a:rPr>
              <a:t>.</a:t>
            </a:r>
          </a:p>
        </p:txBody>
      </p:sp>
      <p:sp>
        <p:nvSpPr>
          <p:cNvPr id="48" name="TextBox 47"/>
          <p:cNvSpPr txBox="1"/>
          <p:nvPr/>
        </p:nvSpPr>
        <p:spPr>
          <a:xfrm>
            <a:off x="5203950" y="3970680"/>
            <a:ext cx="383382" cy="553998"/>
          </a:xfrm>
          <a:prstGeom prst="rect">
            <a:avLst/>
          </a:prstGeom>
          <a:noFill/>
        </p:spPr>
        <p:txBody>
          <a:bodyPr wrap="square" rtlCol="0">
            <a:spAutoFit/>
          </a:bodyPr>
          <a:lstStyle/>
          <a:p>
            <a:pPr algn="ctr"/>
            <a:r>
              <a:rPr lang="en-US" sz="1000" b="1" dirty="0" smtClean="0">
                <a:latin typeface="Times New Roman" panose="02020603050405020304" pitchFamily="18" charset="0"/>
              </a:rPr>
              <a:t>.</a:t>
            </a:r>
          </a:p>
          <a:p>
            <a:pPr algn="ctr"/>
            <a:r>
              <a:rPr lang="en-US" sz="1000" b="1" dirty="0" smtClean="0">
                <a:latin typeface="Times New Roman" panose="02020603050405020304" pitchFamily="18" charset="0"/>
              </a:rPr>
              <a:t>.</a:t>
            </a:r>
          </a:p>
          <a:p>
            <a:pPr algn="ctr"/>
            <a:r>
              <a:rPr lang="en-US" sz="1000" b="1" dirty="0">
                <a:latin typeface="Times New Roman" panose="02020603050405020304" pitchFamily="18" charset="0"/>
              </a:rPr>
              <a:t>.</a:t>
            </a:r>
          </a:p>
        </p:txBody>
      </p:sp>
      <p:sp>
        <p:nvSpPr>
          <p:cNvPr id="31" name="Прямоугольник 30"/>
          <p:cNvSpPr/>
          <p:nvPr/>
        </p:nvSpPr>
        <p:spPr>
          <a:xfrm>
            <a:off x="5705202" y="3769409"/>
            <a:ext cx="2741723" cy="247650"/>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just"/>
            <a:r>
              <a:rPr lang="en-US" sz="1400" dirty="0" smtClean="0">
                <a:solidFill>
                  <a:srgbClr val="162387"/>
                </a:solidFill>
                <a:latin typeface="Times New Roman" pitchFamily="18" charset="0"/>
              </a:rPr>
              <a:t>Functional area</a:t>
            </a:r>
            <a:endParaRPr lang="en-US" sz="1400" dirty="0">
              <a:solidFill>
                <a:srgbClr val="162387"/>
              </a:solidFill>
              <a:latin typeface="Times New Roman" pitchFamily="18" charset="0"/>
              <a:cs typeface="Times New Roman" pitchFamily="18" charset="0"/>
            </a:endParaRPr>
          </a:p>
        </p:txBody>
      </p:sp>
      <p:sp>
        <p:nvSpPr>
          <p:cNvPr id="39" name="Прямоугольник 38"/>
          <p:cNvSpPr/>
          <p:nvPr/>
        </p:nvSpPr>
        <p:spPr>
          <a:xfrm>
            <a:off x="5705202" y="4398061"/>
            <a:ext cx="2741723" cy="247650"/>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just"/>
            <a:r>
              <a:rPr lang="en-US" sz="1400" dirty="0" smtClean="0">
                <a:solidFill>
                  <a:srgbClr val="162387"/>
                </a:solidFill>
                <a:latin typeface="Times New Roman" pitchFamily="18" charset="0"/>
              </a:rPr>
              <a:t>Administration</a:t>
            </a:r>
            <a:endParaRPr lang="en-US" sz="1400" dirty="0">
              <a:solidFill>
                <a:srgbClr val="162387"/>
              </a:solidFill>
              <a:latin typeface="Times New Roman" pitchFamily="18" charset="0"/>
              <a:cs typeface="Times New Roman" pitchFamily="18" charset="0"/>
            </a:endParaRPr>
          </a:p>
        </p:txBody>
      </p:sp>
      <p:sp>
        <p:nvSpPr>
          <p:cNvPr id="40" name="Правая фигурная скобка 39"/>
          <p:cNvSpPr/>
          <p:nvPr/>
        </p:nvSpPr>
        <p:spPr>
          <a:xfrm>
            <a:off x="8532650" y="3769409"/>
            <a:ext cx="238125" cy="876302"/>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41" name="TextBox 40"/>
          <p:cNvSpPr txBox="1"/>
          <p:nvPr/>
        </p:nvSpPr>
        <p:spPr>
          <a:xfrm>
            <a:off x="8827925" y="4045634"/>
            <a:ext cx="383382" cy="523220"/>
          </a:xfrm>
          <a:prstGeom prst="rect">
            <a:avLst/>
          </a:prstGeom>
          <a:noFill/>
        </p:spPr>
        <p:txBody>
          <a:bodyPr wrap="square" rtlCol="0">
            <a:spAutoFit/>
          </a:bodyPr>
          <a:lstStyle/>
          <a:p>
            <a:r>
              <a:rPr lang="en-US" sz="1400" dirty="0">
                <a:latin typeface="Times New Roman" panose="02020603050405020304" pitchFamily="18" charset="0"/>
              </a:rPr>
              <a:t>2</a:t>
            </a:r>
            <a:endParaRPr lang="en-US" sz="1400" dirty="0" smtClean="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p:txBody>
      </p:sp>
      <p:sp>
        <p:nvSpPr>
          <p:cNvPr id="42" name="Прямоугольник 41"/>
          <p:cNvSpPr/>
          <p:nvPr/>
        </p:nvSpPr>
        <p:spPr>
          <a:xfrm>
            <a:off x="5411677" y="2127277"/>
            <a:ext cx="2741723" cy="247650"/>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just"/>
            <a:r>
              <a:rPr lang="en-US" sz="1400" dirty="0" smtClean="0">
                <a:solidFill>
                  <a:srgbClr val="162387"/>
                </a:solidFill>
                <a:latin typeface="Times New Roman" pitchFamily="18" charset="0"/>
              </a:rPr>
              <a:t>Administration</a:t>
            </a:r>
            <a:endParaRPr lang="en-US" sz="1400" dirty="0">
              <a:solidFill>
                <a:srgbClr val="162387"/>
              </a:solidFill>
              <a:latin typeface="Times New Roman" pitchFamily="18" charset="0"/>
              <a:cs typeface="Times New Roman" pitchFamily="18" charset="0"/>
            </a:endParaRPr>
          </a:p>
        </p:txBody>
      </p:sp>
    </p:spTree>
    <p:extLst>
      <p:ext uri="{BB962C8B-B14F-4D97-AF65-F5344CB8AC3E}">
        <p14:creationId xmlns:p14="http://schemas.microsoft.com/office/powerpoint/2010/main" val="1186952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p:cNvSpPr>
          <p:nvPr/>
        </p:nvSpPr>
        <p:spPr bwMode="auto">
          <a:xfrm>
            <a:off x="2873827" y="133154"/>
            <a:ext cx="6270171" cy="571480"/>
          </a:xfrm>
          <a:prstGeom prst="rect">
            <a:avLst/>
          </a:prstGeom>
          <a:noFill/>
          <a:ln w="9525">
            <a:noFill/>
            <a:miter lim="800000"/>
            <a:headEnd/>
            <a:tailEnd/>
          </a:ln>
        </p:spPr>
        <p:txBody>
          <a:bodyPr/>
          <a:lstStyle/>
          <a:p>
            <a:pPr algn="ctr" eaLnBrk="0" hangingPunct="0"/>
            <a:r>
              <a:rPr lang="en-US" sz="1600" dirty="0" smtClean="0">
                <a:solidFill>
                  <a:schemeClr val="accent1">
                    <a:lumMod val="50000"/>
                  </a:schemeClr>
                </a:solidFill>
                <a:effectLst>
                  <a:outerShdw blurRad="38100" dist="38100" dir="2700000" algn="tl">
                    <a:srgbClr val="000000">
                      <a:alpha val="43137"/>
                    </a:srgbClr>
                  </a:outerShdw>
                </a:effectLst>
                <a:latin typeface="Times New Roman" pitchFamily="18" charset="0"/>
              </a:rPr>
              <a:t>STAGE I OF TREASURY RISK MANAGEMENT SYSTEM CREATION (2006-2009)</a:t>
            </a:r>
            <a:endParaRPr lang="en-US" sz="1600" dirty="0">
              <a:solidFill>
                <a:schemeClr val="accent1">
                  <a:lumMod val="50000"/>
                </a:schemeClr>
              </a:solidFill>
              <a:effectLst>
                <a:outerShdw blurRad="38100" dist="38100" dir="2700000" algn="tl">
                  <a:srgbClr val="000000">
                    <a:alpha val="43137"/>
                  </a:srgbClr>
                </a:outerShdw>
              </a:effectLst>
              <a:latin typeface="Times New Roman" pitchFamily="18" charset="0"/>
            </a:endParaRPr>
          </a:p>
        </p:txBody>
      </p:sp>
      <p:sp>
        <p:nvSpPr>
          <p:cNvPr id="21" name="Номер слайда 5"/>
          <p:cNvSpPr txBox="1">
            <a:spLocks/>
          </p:cNvSpPr>
          <p:nvPr/>
        </p:nvSpPr>
        <p:spPr>
          <a:xfrm>
            <a:off x="8722519" y="4760121"/>
            <a:ext cx="300038" cy="273844"/>
          </a:xfrm>
          <a:prstGeom prst="rect">
            <a:avLst/>
          </a:prstGeom>
        </p:spPr>
        <p:txBody>
          <a:bodyPr vert="horz" lIns="68580" tIns="34290" rIns="68580" bIns="34290" rtlCol="0" anchor="ctr"/>
          <a:lstStyle>
            <a:defPPr>
              <a:defRPr lang="ru-RU"/>
            </a:defPPr>
            <a:lvl1pPr algn="r" rtl="0" fontAlgn="auto">
              <a:spcBef>
                <a:spcPts val="0"/>
              </a:spcBef>
              <a:spcAft>
                <a:spcPts val="0"/>
              </a:spcAft>
              <a:defRPr sz="900" kern="1200">
                <a:solidFill>
                  <a:schemeClr val="tx1">
                    <a:tint val="75000"/>
                  </a:schemeClr>
                </a:solidFill>
                <a:latin typeface="+mn-lt"/>
                <a:ea typeface="+mn-ea"/>
                <a:cs typeface="+mn-cs"/>
              </a:defRPr>
            </a:lvl1pPr>
            <a:lvl2pPr marL="342900" algn="l" rtl="0" fontAlgn="base">
              <a:spcBef>
                <a:spcPct val="0"/>
              </a:spcBef>
              <a:spcAft>
                <a:spcPct val="0"/>
              </a:spcAft>
              <a:defRPr kern="1200">
                <a:solidFill>
                  <a:schemeClr val="tx1"/>
                </a:solidFill>
                <a:latin typeface="Calibri" pitchFamily="34" charset="0"/>
                <a:ea typeface="+mn-ea"/>
                <a:cs typeface="Arial" charset="0"/>
              </a:defRPr>
            </a:lvl2pPr>
            <a:lvl3pPr marL="685800" algn="l" rtl="0" fontAlgn="base">
              <a:spcBef>
                <a:spcPct val="0"/>
              </a:spcBef>
              <a:spcAft>
                <a:spcPct val="0"/>
              </a:spcAft>
              <a:defRPr kern="1200">
                <a:solidFill>
                  <a:schemeClr val="tx1"/>
                </a:solidFill>
                <a:latin typeface="Calibri" pitchFamily="34" charset="0"/>
                <a:ea typeface="+mn-ea"/>
                <a:cs typeface="Arial" charset="0"/>
              </a:defRPr>
            </a:lvl3pPr>
            <a:lvl4pPr marL="1028700" algn="l" rtl="0" fontAlgn="base">
              <a:spcBef>
                <a:spcPct val="0"/>
              </a:spcBef>
              <a:spcAft>
                <a:spcPct val="0"/>
              </a:spcAft>
              <a:defRPr kern="1200">
                <a:solidFill>
                  <a:schemeClr val="tx1"/>
                </a:solidFill>
                <a:latin typeface="Calibri" pitchFamily="34" charset="0"/>
                <a:ea typeface="+mn-ea"/>
                <a:cs typeface="Arial" charset="0"/>
              </a:defRPr>
            </a:lvl4pPr>
            <a:lvl5pPr marL="1371600" algn="l" rtl="0" fontAlgn="base">
              <a:spcBef>
                <a:spcPct val="0"/>
              </a:spcBef>
              <a:spcAft>
                <a:spcPct val="0"/>
              </a:spcAft>
              <a:defRPr kern="1200">
                <a:solidFill>
                  <a:schemeClr val="tx1"/>
                </a:solidFill>
                <a:latin typeface="Calibri" pitchFamily="34" charset="0"/>
                <a:ea typeface="+mn-ea"/>
                <a:cs typeface="Arial" charset="0"/>
              </a:defRPr>
            </a:lvl5pPr>
            <a:lvl6pPr marL="1714500" algn="l" defTabSz="685800" rtl="0" eaLnBrk="1" latinLnBrk="0" hangingPunct="1">
              <a:defRPr kern="1200">
                <a:solidFill>
                  <a:schemeClr val="tx1"/>
                </a:solidFill>
                <a:latin typeface="Calibri" pitchFamily="34" charset="0"/>
                <a:ea typeface="+mn-ea"/>
                <a:cs typeface="Arial" charset="0"/>
              </a:defRPr>
            </a:lvl6pPr>
            <a:lvl7pPr marL="2057400" algn="l" defTabSz="685800" rtl="0" eaLnBrk="1" latinLnBrk="0" hangingPunct="1">
              <a:defRPr kern="1200">
                <a:solidFill>
                  <a:schemeClr val="tx1"/>
                </a:solidFill>
                <a:latin typeface="Calibri" pitchFamily="34" charset="0"/>
                <a:ea typeface="+mn-ea"/>
                <a:cs typeface="Arial" charset="0"/>
              </a:defRPr>
            </a:lvl7pPr>
            <a:lvl8pPr marL="2400300" algn="l" defTabSz="685800" rtl="0" eaLnBrk="1" latinLnBrk="0" hangingPunct="1">
              <a:defRPr kern="1200">
                <a:solidFill>
                  <a:schemeClr val="tx1"/>
                </a:solidFill>
                <a:latin typeface="Calibri" pitchFamily="34" charset="0"/>
                <a:ea typeface="+mn-ea"/>
                <a:cs typeface="Arial" charset="0"/>
              </a:defRPr>
            </a:lvl8pPr>
            <a:lvl9pPr marL="2743200" algn="l" defTabSz="685800" rtl="0" eaLnBrk="1" latinLnBrk="0" hangingPunct="1">
              <a:defRPr kern="1200">
                <a:solidFill>
                  <a:schemeClr val="tx1"/>
                </a:solidFill>
                <a:latin typeface="Calibri" pitchFamily="34" charset="0"/>
                <a:ea typeface="+mn-ea"/>
                <a:cs typeface="Arial" charset="0"/>
              </a:defRPr>
            </a:lvl9pPr>
          </a:lstStyle>
          <a:p>
            <a:pPr>
              <a:defRPr/>
            </a:pPr>
            <a:fld id="{B71FCD68-0AFD-4048-852E-53B764BC6EED}" type="slidenum">
              <a:rPr lang="ru-RU" smtClean="0">
                <a:solidFill>
                  <a:schemeClr val="tx1"/>
                </a:solidFill>
                <a:latin typeface="Times New Roman" panose="02020603050405020304" pitchFamily="18" charset="0"/>
                <a:cs typeface="Times New Roman" panose="02020603050405020304" pitchFamily="18" charset="0"/>
              </a:rPr>
              <a:pPr>
                <a:defRPr/>
              </a:pPr>
              <a:t>6</a:t>
            </a:fld>
            <a:endParaRPr lang="en-US" dirty="0">
              <a:solidFill>
                <a:schemeClr val="tx1"/>
              </a:solidFill>
              <a:latin typeface="Times New Roman" panose="02020603050405020304" pitchFamily="18" charset="0"/>
              <a:cs typeface="Times New Roman" panose="02020603050405020304" pitchFamily="18" charset="0"/>
            </a:endParaRPr>
          </a:p>
        </p:txBody>
      </p:sp>
      <p:sp>
        <p:nvSpPr>
          <p:cNvPr id="7" name="Штриховая стрелка вправо 6"/>
          <p:cNvSpPr/>
          <p:nvPr/>
        </p:nvSpPr>
        <p:spPr>
          <a:xfrm>
            <a:off x="352425" y="4419600"/>
            <a:ext cx="8670132" cy="180975"/>
          </a:xfrm>
          <a:prstGeom prst="strip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Блок-схема: несколько документов 7"/>
          <p:cNvSpPr/>
          <p:nvPr/>
        </p:nvSpPr>
        <p:spPr>
          <a:xfrm>
            <a:off x="200024" y="1447799"/>
            <a:ext cx="1190625" cy="676275"/>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Times New Roman" panose="02020603050405020304" pitchFamily="18" charset="0"/>
              </a:rPr>
              <a:t>Results of</a:t>
            </a:r>
            <a:endParaRPr lang="en-US" sz="1200" b="1" dirty="0" smtClean="0">
              <a:latin typeface="Times New Roman" panose="02020603050405020304" pitchFamily="18" charset="0"/>
              <a:cs typeface="Times New Roman" panose="02020603050405020304" pitchFamily="18" charset="0"/>
            </a:endParaRPr>
          </a:p>
          <a:p>
            <a:pPr algn="ctr"/>
            <a:r>
              <a:rPr lang="en-US" sz="1200" b="1" dirty="0" smtClean="0">
                <a:latin typeface="Times New Roman" panose="02020603050405020304" pitchFamily="18" charset="0"/>
              </a:rPr>
              <a:t>Checks</a:t>
            </a:r>
            <a:endParaRPr lang="en-US" sz="1200" b="1" dirty="0">
              <a:latin typeface="Times New Roman" panose="02020603050405020304" pitchFamily="18" charset="0"/>
              <a:cs typeface="Times New Roman" panose="02020603050405020304" pitchFamily="18" charset="0"/>
            </a:endParaRPr>
          </a:p>
        </p:txBody>
      </p:sp>
      <p:sp>
        <p:nvSpPr>
          <p:cNvPr id="39" name="Блок-схема: несколько документов 38"/>
          <p:cNvSpPr/>
          <p:nvPr/>
        </p:nvSpPr>
        <p:spPr>
          <a:xfrm>
            <a:off x="200023" y="2476500"/>
            <a:ext cx="1066801" cy="495300"/>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Times New Roman" panose="02020603050405020304" pitchFamily="18" charset="0"/>
              </a:rPr>
              <a:t>Checks</a:t>
            </a:r>
            <a:endParaRPr lang="en-US" sz="1200" b="1" dirty="0">
              <a:latin typeface="Times New Roman" panose="02020603050405020304" pitchFamily="18" charset="0"/>
              <a:cs typeface="Times New Roman" panose="02020603050405020304" pitchFamily="18" charset="0"/>
            </a:endParaRPr>
          </a:p>
        </p:txBody>
      </p:sp>
      <p:sp>
        <p:nvSpPr>
          <p:cNvPr id="10" name="Блок-схема: документ 9"/>
          <p:cNvSpPr/>
          <p:nvPr/>
        </p:nvSpPr>
        <p:spPr>
          <a:xfrm>
            <a:off x="1476375" y="1428750"/>
            <a:ext cx="2371725" cy="1543050"/>
          </a:xfrm>
          <a:prstGeom prst="flowChartDocumen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accent1">
                    <a:lumMod val="50000"/>
                  </a:schemeClr>
                </a:solidFill>
                <a:latin typeface="Times New Roman" panose="02020603050405020304" pitchFamily="18" charset="0"/>
              </a:rPr>
              <a:t>Review of violations identified as a result of checks </a:t>
            </a:r>
          </a:p>
          <a:p>
            <a:pPr algn="ctr"/>
            <a:r>
              <a:rPr lang="en-US" sz="1600" dirty="0" smtClean="0">
                <a:solidFill>
                  <a:schemeClr val="accent1">
                    <a:lumMod val="50000"/>
                  </a:schemeClr>
                </a:solidFill>
                <a:latin typeface="Times New Roman" panose="02020603050405020304" pitchFamily="18" charset="0"/>
              </a:rPr>
              <a:t>(in text format).</a:t>
            </a:r>
          </a:p>
          <a:p>
            <a:pPr algn="ctr"/>
            <a:r>
              <a:rPr lang="en-US" sz="1600" dirty="0" smtClean="0">
                <a:solidFill>
                  <a:schemeClr val="accent1">
                    <a:lumMod val="50000"/>
                  </a:schemeClr>
                </a:solidFill>
                <a:latin typeface="Times New Roman" panose="02020603050405020304" pitchFamily="18" charset="0"/>
              </a:rPr>
              <a:t>Types of violations</a:t>
            </a:r>
            <a:endParaRPr lang="en-US" sz="16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11" name="Пятиугольник 10"/>
          <p:cNvSpPr/>
          <p:nvPr/>
        </p:nvSpPr>
        <p:spPr>
          <a:xfrm>
            <a:off x="200025" y="3476625"/>
            <a:ext cx="3648075" cy="80962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imes New Roman" panose="02020603050405020304" pitchFamily="18" charset="0"/>
              </a:rPr>
              <a:t>Aim: Uniformity of definitions </a:t>
            </a:r>
          </a:p>
          <a:p>
            <a:pPr algn="ctr"/>
            <a:r>
              <a:rPr lang="en-US" b="1" dirty="0" smtClean="0">
                <a:latin typeface="Times New Roman" panose="02020603050405020304" pitchFamily="18" charset="0"/>
              </a:rPr>
              <a:t>and systematization of violations</a:t>
            </a:r>
            <a:endParaRPr lang="en-US" b="1" dirty="0">
              <a:latin typeface="Times New Roman" panose="02020603050405020304" pitchFamily="18" charset="0"/>
              <a:cs typeface="Times New Roman" panose="02020603050405020304" pitchFamily="18" charset="0"/>
            </a:endParaRPr>
          </a:p>
        </p:txBody>
      </p:sp>
      <p:graphicFrame>
        <p:nvGraphicFramePr>
          <p:cNvPr id="12" name="Таблица 11"/>
          <p:cNvGraphicFramePr>
            <a:graphicFrameLocks noGrp="1"/>
          </p:cNvGraphicFramePr>
          <p:nvPr>
            <p:extLst>
              <p:ext uri="{D42A27DB-BD31-4B8C-83A1-F6EECF244321}">
                <p14:modId xmlns:p14="http://schemas.microsoft.com/office/powerpoint/2010/main" val="2229511445"/>
              </p:ext>
            </p:extLst>
          </p:nvPr>
        </p:nvGraphicFramePr>
        <p:xfrm>
          <a:off x="4038599" y="2108200"/>
          <a:ext cx="4983958" cy="2101850"/>
        </p:xfrm>
        <a:graphic>
          <a:graphicData uri="http://schemas.openxmlformats.org/drawingml/2006/table">
            <a:tbl>
              <a:tblPr firstRow="1" bandRow="1">
                <a:tableStyleId>{5C22544A-7EE6-4342-B048-85BDC9FD1C3A}</a:tableStyleId>
              </a:tblPr>
              <a:tblGrid>
                <a:gridCol w="385625"/>
                <a:gridCol w="319224"/>
                <a:gridCol w="234312"/>
                <a:gridCol w="261471"/>
                <a:gridCol w="566717"/>
                <a:gridCol w="3216609"/>
              </a:tblGrid>
              <a:tr h="370840">
                <a:tc>
                  <a:txBody>
                    <a:bodyPr/>
                    <a:lstStyle/>
                    <a:p>
                      <a:pPr algn="ctr"/>
                      <a:r>
                        <a:rPr lang="en-US" sz="1000" dirty="0" smtClean="0">
                          <a:latin typeface="Times New Roman" panose="02020603050405020304" pitchFamily="18" charset="0"/>
                        </a:rPr>
                        <a:t>No.</a:t>
                      </a:r>
                    </a:p>
                  </a:txBody>
                  <a:tcPr/>
                </a:tc>
                <a:tc gridSpan="4">
                  <a:txBody>
                    <a:bodyPr/>
                    <a:lstStyle/>
                    <a:p>
                      <a:pPr algn="ctr"/>
                      <a:r>
                        <a:rPr lang="en-US" sz="1000" dirty="0" smtClean="0">
                          <a:latin typeface="Times New Roman" panose="02020603050405020304" pitchFamily="18" charset="0"/>
                        </a:rPr>
                        <a:t>Code of Violation</a:t>
                      </a:r>
                      <a:endParaRPr lang="en-US" sz="1000" dirty="0">
                        <a:latin typeface="Times New Roman" panose="02020603050405020304" pitchFamily="18" charset="0"/>
                        <a:cs typeface="Times New Roman" panose="02020603050405020304" pitchFamily="18" charset="0"/>
                      </a:endParaRPr>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a:txBody>
                    <a:bodyPr/>
                    <a:lstStyle/>
                    <a:p>
                      <a:pPr algn="ctr"/>
                      <a:r>
                        <a:rPr lang="en-US" sz="1000" dirty="0" smtClean="0">
                          <a:latin typeface="Times New Roman" panose="02020603050405020304" pitchFamily="18" charset="0"/>
                        </a:rPr>
                        <a:t>Type of Violation</a:t>
                      </a:r>
                      <a:endParaRPr lang="en-US" sz="1000" dirty="0">
                        <a:latin typeface="Times New Roman" panose="02020603050405020304" pitchFamily="18" charset="0"/>
                        <a:cs typeface="Times New Roman" panose="02020603050405020304" pitchFamily="18" charset="0"/>
                      </a:endParaRPr>
                    </a:p>
                  </a:txBody>
                  <a:tcPr/>
                </a:tc>
              </a:tr>
              <a:tr h="370840">
                <a:tc>
                  <a:txBody>
                    <a:bodyPr/>
                    <a:lstStyle/>
                    <a:p>
                      <a:pPr algn="ctr"/>
                      <a:r>
                        <a:rPr lang="en-US" sz="1000" dirty="0" smtClean="0">
                          <a:latin typeface="Times New Roman" panose="02020603050405020304" pitchFamily="18" charset="0"/>
                        </a:rPr>
                        <a:t>7</a:t>
                      </a:r>
                      <a:endParaRPr lang="en-US" sz="1000" dirty="0">
                        <a:latin typeface="Times New Roman" panose="02020603050405020304" pitchFamily="18" charset="0"/>
                        <a:cs typeface="Times New Roman" panose="02020603050405020304" pitchFamily="18" charset="0"/>
                      </a:endParaRPr>
                    </a:p>
                  </a:txBody>
                  <a:tcPr/>
                </a:tc>
                <a:tc gridSpan="5">
                  <a:txBody>
                    <a:bodyPr/>
                    <a:lstStyle/>
                    <a:p>
                      <a:pPr algn="just"/>
                      <a:r>
                        <a:rPr lang="en-US" sz="1000" b="1" kern="1200" dirty="0" smtClean="0">
                          <a:solidFill>
                            <a:schemeClr val="dk1"/>
                          </a:solidFill>
                          <a:effectLst/>
                          <a:latin typeface="Times New Roman" panose="02020603050405020304" pitchFamily="18" charset="0"/>
                        </a:rPr>
                        <a:t>Keeping budget, tax and managerial records</a:t>
                      </a:r>
                      <a:r>
                        <a:rPr dirty="0"/>
                        <a:t> </a:t>
                      </a:r>
                      <a:r>
                        <a:rPr lang="en-US" sz="1000" b="1" kern="1200" dirty="0" smtClean="0">
                          <a:solidFill>
                            <a:schemeClr val="dk1"/>
                          </a:solidFill>
                          <a:effectLst/>
                          <a:latin typeface="Times New Roman" panose="02020603050405020304" pitchFamily="18" charset="0"/>
                        </a:rPr>
                        <a:t>in budget execution</a:t>
                      </a:r>
                      <a:endParaRPr lang="en-US" sz="1000" dirty="0">
                        <a:latin typeface="Times New Roman" panose="02020603050405020304" pitchFamily="18" charset="0"/>
                        <a:cs typeface="Times New Roman" panose="02020603050405020304" pitchFamily="18" charset="0"/>
                      </a:endParaRPr>
                    </a:p>
                  </a:txBody>
                  <a:tcPr/>
                </a:tc>
                <a:tc hMerge="1">
                  <a:txBody>
                    <a:bodyPr/>
                    <a:lstStyle/>
                    <a:p>
                      <a:pPr algn="just"/>
                      <a:endParaRPr lang="ru-RU" sz="1200" dirty="0">
                        <a:latin typeface="Times New Roman" panose="02020603050405020304" pitchFamily="18" charset="0"/>
                        <a:cs typeface="Times New Roman" panose="02020603050405020304" pitchFamily="18" charset="0"/>
                      </a:endParaRPr>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166370">
                <a:tc>
                  <a:txBody>
                    <a:bodyPr/>
                    <a:lstStyle/>
                    <a:p>
                      <a:pPr algn="ctr"/>
                      <a:endParaRPr lang="ru-RU" sz="1000" dirty="0">
                        <a:latin typeface="Times New Roman" panose="02020603050405020304" pitchFamily="18" charset="0"/>
                        <a:cs typeface="Times New Roman" panose="02020603050405020304" pitchFamily="18" charset="0"/>
                      </a:endParaRPr>
                    </a:p>
                  </a:txBody>
                  <a:tcPr/>
                </a:tc>
                <a:tc>
                  <a:txBody>
                    <a:bodyPr/>
                    <a:lstStyle/>
                    <a:p>
                      <a:endParaRPr lang="ru-RU" sz="1000" dirty="0">
                        <a:latin typeface="Times New Roman" panose="02020603050405020304" pitchFamily="18" charset="0"/>
                        <a:cs typeface="Times New Roman" panose="02020603050405020304" pitchFamily="18" charset="0"/>
                      </a:endParaRPr>
                    </a:p>
                  </a:txBody>
                  <a:tcPr/>
                </a:tc>
                <a:tc>
                  <a:txBody>
                    <a:bodyPr/>
                    <a:lstStyle/>
                    <a:p>
                      <a:endParaRPr lang="ru-RU" sz="1000" dirty="0">
                        <a:latin typeface="Times New Roman" panose="02020603050405020304" pitchFamily="18" charset="0"/>
                        <a:cs typeface="Times New Roman" panose="02020603050405020304" pitchFamily="18" charset="0"/>
                      </a:endParaRPr>
                    </a:p>
                  </a:txBody>
                  <a:tcPr/>
                </a:tc>
                <a:tc gridSpan="3">
                  <a:txBody>
                    <a:bodyPr/>
                    <a:lstStyle/>
                    <a:p>
                      <a:r>
                        <a:rPr lang="en-US" sz="1000" dirty="0" smtClean="0">
                          <a:latin typeface="Times New Roman" panose="02020603050405020304" pitchFamily="18" charset="0"/>
                        </a:rPr>
                        <a:t>…</a:t>
                      </a:r>
                      <a:endParaRPr lang="en-US" sz="1000" dirty="0">
                        <a:latin typeface="Times New Roman" panose="02020603050405020304" pitchFamily="18" charset="0"/>
                        <a:cs typeface="Times New Roman" panose="02020603050405020304" pitchFamily="18" charset="0"/>
                      </a:endParaRPr>
                    </a:p>
                  </a:txBody>
                  <a:tcPr/>
                </a:tc>
                <a:tc hMerge="1">
                  <a:txBody>
                    <a:bodyPr/>
                    <a:lstStyle/>
                    <a:p>
                      <a:endParaRPr lang="ru-RU"/>
                    </a:p>
                  </a:txBody>
                  <a:tcPr/>
                </a:tc>
                <a:tc hMerge="1">
                  <a:txBody>
                    <a:bodyPr/>
                    <a:lstStyle/>
                    <a:p>
                      <a:endParaRPr lang="ru-RU"/>
                    </a:p>
                  </a:txBody>
                  <a:tcPr/>
                </a:tc>
              </a:tr>
              <a:tr h="227330">
                <a:tc>
                  <a:txBody>
                    <a:bodyPr/>
                    <a:lstStyle/>
                    <a:p>
                      <a:pPr algn="ctr"/>
                      <a:r>
                        <a:rPr lang="en-US" sz="1000" dirty="0" smtClean="0">
                          <a:latin typeface="Times New Roman" panose="02020603050405020304" pitchFamily="18" charset="0"/>
                        </a:rPr>
                        <a:t>7</a:t>
                      </a:r>
                      <a:endParaRPr lang="en-US" sz="1000" dirty="0">
                        <a:latin typeface="Times New Roman" panose="02020603050405020304" pitchFamily="18" charset="0"/>
                        <a:cs typeface="Times New Roman" panose="02020603050405020304" pitchFamily="18" charset="0"/>
                      </a:endParaRPr>
                    </a:p>
                  </a:txBody>
                  <a:tcPr/>
                </a:tc>
                <a:tc>
                  <a:txBody>
                    <a:bodyPr/>
                    <a:lstStyle/>
                    <a:p>
                      <a:r>
                        <a:rPr lang="en-US" sz="1000" dirty="0" smtClean="0">
                          <a:latin typeface="Times New Roman" panose="02020603050405020304" pitchFamily="18" charset="0"/>
                        </a:rPr>
                        <a:t>14</a:t>
                      </a:r>
                      <a:endParaRPr lang="en-US" sz="1000" dirty="0">
                        <a:latin typeface="Times New Roman" panose="02020603050405020304" pitchFamily="18" charset="0"/>
                        <a:cs typeface="Times New Roman" panose="02020603050405020304" pitchFamily="18" charset="0"/>
                      </a:endParaRPr>
                    </a:p>
                  </a:txBody>
                  <a:tcPr/>
                </a:tc>
                <a:tc gridSpan="4">
                  <a:txBody>
                    <a:bodyPr/>
                    <a:lstStyle/>
                    <a:p>
                      <a:r>
                        <a:rPr lang="en-US" sz="1000" kern="1200" dirty="0" smtClean="0">
                          <a:solidFill>
                            <a:schemeClr val="dk1"/>
                          </a:solidFill>
                          <a:effectLst/>
                          <a:latin typeface="Times New Roman" panose="02020603050405020304" pitchFamily="18" charset="0"/>
                        </a:rPr>
                        <a:t>Violations committed in cash operations:</a:t>
                      </a:r>
                      <a:endParaRPr lang="en-US" sz="1000" dirty="0">
                        <a:latin typeface="Times New Roman" panose="02020603050405020304" pitchFamily="18" charset="0"/>
                        <a:cs typeface="Times New Roman" panose="02020603050405020304" pitchFamily="18" charset="0"/>
                      </a:endParaRPr>
                    </a:p>
                  </a:txBody>
                  <a:tcPr/>
                </a:tc>
                <a:tc hMerge="1">
                  <a:txBody>
                    <a:bodyPr/>
                    <a:lstStyle/>
                    <a:p>
                      <a:endParaRPr lang="ru-RU" sz="1000" dirty="0">
                        <a:latin typeface="Times New Roman" panose="02020603050405020304" pitchFamily="18" charset="0"/>
                        <a:cs typeface="Times New Roman" panose="02020603050405020304" pitchFamily="18" charset="0"/>
                      </a:endParaRPr>
                    </a:p>
                  </a:txBody>
                  <a:tcPr/>
                </a:tc>
                <a:tc hMerge="1">
                  <a:txBody>
                    <a:bodyPr/>
                    <a:lstStyle/>
                    <a:p>
                      <a:endParaRPr lang="ru-RU" dirty="0"/>
                    </a:p>
                  </a:txBody>
                  <a:tcPr/>
                </a:tc>
                <a:tc hMerge="1">
                  <a:txBody>
                    <a:bodyPr/>
                    <a:lstStyle/>
                    <a:p>
                      <a:endParaRPr lang="ru-RU" dirty="0"/>
                    </a:p>
                  </a:txBody>
                  <a:tcPr/>
                </a:tc>
              </a:tr>
              <a:tr h="183515">
                <a:tc>
                  <a:txBody>
                    <a:bodyPr/>
                    <a:lstStyle/>
                    <a:p>
                      <a:pPr algn="ctr"/>
                      <a:endParaRPr lang="ru-RU" sz="1000" dirty="0">
                        <a:latin typeface="Times New Roman" panose="02020603050405020304" pitchFamily="18" charset="0"/>
                        <a:cs typeface="Times New Roman" panose="02020603050405020304" pitchFamily="18" charset="0"/>
                      </a:endParaRPr>
                    </a:p>
                  </a:txBody>
                  <a:tcPr/>
                </a:tc>
                <a:tc>
                  <a:txBody>
                    <a:bodyPr/>
                    <a:lstStyle/>
                    <a:p>
                      <a:endParaRPr lang="ru-RU" sz="1000" dirty="0">
                        <a:latin typeface="Times New Roman" panose="02020603050405020304" pitchFamily="18" charset="0"/>
                        <a:cs typeface="Times New Roman" panose="02020603050405020304" pitchFamily="18" charset="0"/>
                      </a:endParaRPr>
                    </a:p>
                  </a:txBody>
                  <a:tcPr/>
                </a:tc>
                <a:tc>
                  <a:txBody>
                    <a:bodyPr/>
                    <a:lstStyle/>
                    <a:p>
                      <a:endParaRPr lang="ru-RU" sz="1000" dirty="0">
                        <a:latin typeface="Times New Roman" panose="02020603050405020304" pitchFamily="18" charset="0"/>
                        <a:cs typeface="Times New Roman" panose="02020603050405020304" pitchFamily="18" charset="0"/>
                      </a:endParaRPr>
                    </a:p>
                  </a:txBody>
                  <a:tcPr/>
                </a:tc>
                <a:tc gridSpan="3">
                  <a:txBody>
                    <a:bodyPr/>
                    <a:lstStyle/>
                    <a:p>
                      <a:r>
                        <a:rPr lang="en-US" sz="1000" dirty="0" smtClean="0">
                          <a:latin typeface="Times New Roman" panose="02020603050405020304" pitchFamily="18" charset="0"/>
                        </a:rPr>
                        <a:t>…</a:t>
                      </a:r>
                      <a:endParaRPr lang="en-US" sz="1000" dirty="0">
                        <a:latin typeface="Times New Roman" panose="02020603050405020304" pitchFamily="18" charset="0"/>
                        <a:cs typeface="Times New Roman" panose="02020603050405020304" pitchFamily="18" charset="0"/>
                      </a:endParaRPr>
                    </a:p>
                  </a:txBody>
                  <a:tcPr/>
                </a:tc>
                <a:tc hMerge="1">
                  <a:txBody>
                    <a:bodyPr/>
                    <a:lstStyle/>
                    <a:p>
                      <a:endParaRPr lang="ru-RU" sz="1000" dirty="0">
                        <a:latin typeface="Times New Roman" panose="02020603050405020304" pitchFamily="18" charset="0"/>
                        <a:cs typeface="Times New Roman" panose="02020603050405020304" pitchFamily="18" charset="0"/>
                      </a:endParaRPr>
                    </a:p>
                  </a:txBody>
                  <a:tcPr/>
                </a:tc>
                <a:tc hMerge="1">
                  <a:txBody>
                    <a:bodyPr/>
                    <a:lstStyle/>
                    <a:p>
                      <a:endParaRPr lang="ru-RU"/>
                    </a:p>
                  </a:txBody>
                  <a:tcPr/>
                </a:tc>
              </a:tr>
              <a:tr h="370840">
                <a:tc>
                  <a:txBody>
                    <a:bodyPr/>
                    <a:lstStyle/>
                    <a:p>
                      <a:pPr algn="ctr"/>
                      <a:r>
                        <a:rPr lang="en-US" sz="1000" dirty="0" smtClean="0">
                          <a:latin typeface="Times New Roman" panose="02020603050405020304" pitchFamily="18" charset="0"/>
                        </a:rPr>
                        <a:t>7</a:t>
                      </a:r>
                      <a:endParaRPr lang="en-US" sz="1000" dirty="0">
                        <a:latin typeface="Times New Roman" panose="02020603050405020304" pitchFamily="18" charset="0"/>
                        <a:cs typeface="Times New Roman" panose="02020603050405020304" pitchFamily="18" charset="0"/>
                      </a:endParaRPr>
                    </a:p>
                  </a:txBody>
                  <a:tcPr/>
                </a:tc>
                <a:tc>
                  <a:txBody>
                    <a:bodyPr/>
                    <a:lstStyle/>
                    <a:p>
                      <a:r>
                        <a:rPr lang="en-US" sz="1000" dirty="0" smtClean="0">
                          <a:latin typeface="Times New Roman" panose="02020603050405020304" pitchFamily="18" charset="0"/>
                        </a:rPr>
                        <a:t>14</a:t>
                      </a:r>
                      <a:endParaRPr lang="en-US" sz="1000" dirty="0">
                        <a:latin typeface="Times New Roman" panose="02020603050405020304" pitchFamily="18" charset="0"/>
                        <a:cs typeface="Times New Roman" panose="02020603050405020304" pitchFamily="18" charset="0"/>
                      </a:endParaRPr>
                    </a:p>
                  </a:txBody>
                  <a:tcPr/>
                </a:tc>
                <a:tc>
                  <a:txBody>
                    <a:bodyPr/>
                    <a:lstStyle/>
                    <a:p>
                      <a:r>
                        <a:rPr lang="en-US" sz="1000" dirty="0" smtClean="0">
                          <a:latin typeface="Times New Roman" panose="02020603050405020304" pitchFamily="18" charset="0"/>
                        </a:rPr>
                        <a:t>2</a:t>
                      </a:r>
                      <a:endParaRPr lang="en-US" sz="1000" dirty="0">
                        <a:latin typeface="Times New Roman" panose="02020603050405020304" pitchFamily="18" charset="0"/>
                        <a:cs typeface="Times New Roman" panose="02020603050405020304" pitchFamily="18" charset="0"/>
                      </a:endParaRPr>
                    </a:p>
                  </a:txBody>
                  <a:tcPr/>
                </a:tc>
                <a:tc gridSpan="3">
                  <a:txBody>
                    <a:bodyPr/>
                    <a:lstStyle/>
                    <a:p>
                      <a:r>
                        <a:rPr lang="en-US" sz="1000" kern="1200" dirty="0" smtClean="0">
                          <a:solidFill>
                            <a:schemeClr val="dk1"/>
                          </a:solidFill>
                          <a:effectLst/>
                          <a:latin typeface="Times New Roman" panose="02020603050405020304" pitchFamily="18" charset="0"/>
                        </a:rPr>
                        <a:t>Non-compliance with the order of executing operations with cash in hand:</a:t>
                      </a:r>
                      <a:endParaRPr lang="en-US" sz="1000" dirty="0">
                        <a:latin typeface="Times New Roman" panose="02020603050405020304" pitchFamily="18" charset="0"/>
                        <a:cs typeface="Times New Roman" panose="02020603050405020304" pitchFamily="18" charset="0"/>
                      </a:endParaRPr>
                    </a:p>
                  </a:txBody>
                  <a:tcPr/>
                </a:tc>
                <a:tc hMerge="1">
                  <a:txBody>
                    <a:bodyPr/>
                    <a:lstStyle/>
                    <a:p>
                      <a:endParaRPr lang="ru-RU" sz="1000" dirty="0">
                        <a:latin typeface="Times New Roman" panose="02020603050405020304" pitchFamily="18" charset="0"/>
                        <a:cs typeface="Times New Roman" panose="02020603050405020304" pitchFamily="18" charset="0"/>
                      </a:endParaRPr>
                    </a:p>
                  </a:txBody>
                  <a:tcPr/>
                </a:tc>
                <a:tc hMerge="1">
                  <a:txBody>
                    <a:bodyPr/>
                    <a:lstStyle/>
                    <a:p>
                      <a:endParaRPr lang="ru-RU" dirty="0"/>
                    </a:p>
                  </a:txBody>
                  <a:tcPr/>
                </a:tc>
              </a:tr>
              <a:tr h="257810">
                <a:tc>
                  <a:txBody>
                    <a:bodyPr/>
                    <a:lstStyle/>
                    <a:p>
                      <a:pPr algn="ctr"/>
                      <a:r>
                        <a:rPr lang="en-US" sz="1000" dirty="0" smtClean="0">
                          <a:latin typeface="Times New Roman" panose="02020603050405020304" pitchFamily="18" charset="0"/>
                        </a:rPr>
                        <a:t>7</a:t>
                      </a:r>
                      <a:endParaRPr lang="en-US" sz="1000" dirty="0">
                        <a:latin typeface="Times New Roman" panose="02020603050405020304" pitchFamily="18" charset="0"/>
                        <a:cs typeface="Times New Roman" panose="02020603050405020304" pitchFamily="18" charset="0"/>
                      </a:endParaRPr>
                    </a:p>
                  </a:txBody>
                  <a:tcPr/>
                </a:tc>
                <a:tc>
                  <a:txBody>
                    <a:bodyPr/>
                    <a:lstStyle/>
                    <a:p>
                      <a:r>
                        <a:rPr lang="en-US" sz="1000" dirty="0" smtClean="0">
                          <a:latin typeface="Times New Roman" panose="02020603050405020304" pitchFamily="18" charset="0"/>
                        </a:rPr>
                        <a:t>14</a:t>
                      </a:r>
                      <a:endParaRPr lang="en-US" sz="1000" dirty="0">
                        <a:latin typeface="Times New Roman" panose="02020603050405020304" pitchFamily="18" charset="0"/>
                        <a:cs typeface="Times New Roman" panose="02020603050405020304" pitchFamily="18" charset="0"/>
                      </a:endParaRPr>
                    </a:p>
                  </a:txBody>
                  <a:tcPr/>
                </a:tc>
                <a:tc>
                  <a:txBody>
                    <a:bodyPr/>
                    <a:lstStyle/>
                    <a:p>
                      <a:r>
                        <a:rPr lang="en-US" sz="1000" dirty="0" smtClean="0">
                          <a:latin typeface="Times New Roman" panose="02020603050405020304" pitchFamily="18" charset="0"/>
                        </a:rPr>
                        <a:t>2</a:t>
                      </a:r>
                      <a:endParaRPr lang="en-US" sz="1000" dirty="0">
                        <a:latin typeface="Times New Roman" panose="02020603050405020304" pitchFamily="18" charset="0"/>
                        <a:cs typeface="Times New Roman" panose="02020603050405020304" pitchFamily="18" charset="0"/>
                      </a:endParaRPr>
                    </a:p>
                  </a:txBody>
                  <a:tcPr/>
                </a:tc>
                <a:tc>
                  <a:txBody>
                    <a:bodyPr/>
                    <a:lstStyle/>
                    <a:p>
                      <a:r>
                        <a:rPr lang="en-US" sz="1000" dirty="0" smtClean="0">
                          <a:latin typeface="Times New Roman" panose="02020603050405020304" pitchFamily="18" charset="0"/>
                        </a:rPr>
                        <a:t>1</a:t>
                      </a:r>
                      <a:endParaRPr lang="en-US" sz="1000" dirty="0">
                        <a:latin typeface="Times New Roman" panose="02020603050405020304" pitchFamily="18" charset="0"/>
                        <a:cs typeface="Times New Roman" panose="02020603050405020304" pitchFamily="18" charset="0"/>
                      </a:endParaRPr>
                    </a:p>
                  </a:txBody>
                  <a:tcPr/>
                </a:tc>
                <a:tc gridSpan="2">
                  <a:txBody>
                    <a:bodyPr/>
                    <a:lstStyle/>
                    <a:p>
                      <a:r>
                        <a:rPr lang="en-US" sz="1000" kern="1200" dirty="0" smtClean="0">
                          <a:solidFill>
                            <a:schemeClr val="dk1"/>
                          </a:solidFill>
                          <a:effectLst/>
                          <a:latin typeface="Times New Roman" panose="02020603050405020304" pitchFamily="18" charset="0"/>
                        </a:rPr>
                        <a:t>Cash issue from cash office for purposes other than intended</a:t>
                      </a:r>
                      <a:endParaRPr lang="en-US" sz="1000" dirty="0">
                        <a:latin typeface="Times New Roman" panose="02020603050405020304" pitchFamily="18" charset="0"/>
                        <a:cs typeface="Times New Roman" panose="02020603050405020304" pitchFamily="18" charset="0"/>
                      </a:endParaRPr>
                    </a:p>
                  </a:txBody>
                  <a:tcPr/>
                </a:tc>
                <a:tc hMerge="1">
                  <a:txBody>
                    <a:bodyPr/>
                    <a:lstStyle/>
                    <a:p>
                      <a:endParaRPr lang="ru-RU" sz="1000" dirty="0">
                        <a:latin typeface="Times New Roman" panose="02020603050405020304" pitchFamily="18" charset="0"/>
                        <a:cs typeface="Times New Roman" panose="02020603050405020304" pitchFamily="18" charset="0"/>
                      </a:endParaRPr>
                    </a:p>
                  </a:txBody>
                  <a:tcPr/>
                </a:tc>
              </a:tr>
            </a:tbl>
          </a:graphicData>
        </a:graphic>
      </p:graphicFrame>
      <p:sp>
        <p:nvSpPr>
          <p:cNvPr id="13" name="TextBox 12"/>
          <p:cNvSpPr txBox="1"/>
          <p:nvPr/>
        </p:nvSpPr>
        <p:spPr>
          <a:xfrm>
            <a:off x="4333875" y="1195060"/>
            <a:ext cx="4538663" cy="523220"/>
          </a:xfrm>
          <a:prstGeom prst="rect">
            <a:avLst/>
          </a:prstGeom>
          <a:noFill/>
        </p:spPr>
        <p:txBody>
          <a:bodyPr wrap="square" rtlCol="0">
            <a:spAutoFit/>
          </a:bodyPr>
          <a:lstStyle/>
          <a:p>
            <a:pPr algn="ctr"/>
            <a:r>
              <a:rPr lang="en-US" sz="1400" b="1" dirty="0" smtClean="0">
                <a:latin typeface="Times New Roman" panose="02020603050405020304" pitchFamily="18" charset="0"/>
              </a:rPr>
              <a:t>List of Possible (Basic) Violations in FTTB Operation</a:t>
            </a:r>
            <a:endParaRPr lang="en-US" sz="1400" dirty="0">
              <a:latin typeface="Times New Roman" panose="02020603050405020304" pitchFamily="18" charset="0"/>
              <a:cs typeface="Times New Roman" panose="02020603050405020304" pitchFamily="18" charset="0"/>
            </a:endParaRPr>
          </a:p>
        </p:txBody>
      </p:sp>
      <p:sp>
        <p:nvSpPr>
          <p:cNvPr id="41" name="TextBox 40"/>
          <p:cNvSpPr txBox="1"/>
          <p:nvPr/>
        </p:nvSpPr>
        <p:spPr>
          <a:xfrm>
            <a:off x="7664053" y="4606232"/>
            <a:ext cx="1387079" cy="307777"/>
          </a:xfrm>
          <a:prstGeom prst="rect">
            <a:avLst/>
          </a:prstGeom>
          <a:noFill/>
        </p:spPr>
        <p:txBody>
          <a:bodyPr wrap="square" rtlCol="0">
            <a:spAutoFit/>
          </a:bodyPr>
          <a:lstStyle/>
          <a:p>
            <a:pPr algn="ctr"/>
            <a:r>
              <a:rPr lang="en-US" sz="1400" b="1" dirty="0" smtClean="0">
                <a:solidFill>
                  <a:schemeClr val="accent1">
                    <a:lumMod val="50000"/>
                  </a:schemeClr>
                </a:solidFill>
                <a:latin typeface="Times New Roman" panose="02020603050405020304" pitchFamily="18" charset="0"/>
              </a:rPr>
              <a:t>2009</a:t>
            </a:r>
            <a:endParaRPr lang="en-US" sz="14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15" name="Выгнутая вверх стрелка 14"/>
          <p:cNvSpPr/>
          <p:nvPr/>
        </p:nvSpPr>
        <p:spPr>
          <a:xfrm>
            <a:off x="3276004" y="876300"/>
            <a:ext cx="1906191" cy="4000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50" name="TextBox 49"/>
          <p:cNvSpPr txBox="1"/>
          <p:nvPr/>
        </p:nvSpPr>
        <p:spPr>
          <a:xfrm>
            <a:off x="3131597" y="893979"/>
            <a:ext cx="2117273" cy="461665"/>
          </a:xfrm>
          <a:prstGeom prst="rect">
            <a:avLst/>
          </a:prstGeom>
          <a:noFill/>
        </p:spPr>
        <p:txBody>
          <a:bodyPr wrap="square" rtlCol="0">
            <a:spAutoFit/>
          </a:bodyPr>
          <a:lstStyle/>
          <a:p>
            <a:pPr algn="ctr"/>
            <a:r>
              <a:rPr lang="en-US" sz="1200" dirty="0" smtClean="0">
                <a:latin typeface="Times New Roman" panose="02020603050405020304" pitchFamily="18" charset="0"/>
              </a:rPr>
              <a:t>Standard</a:t>
            </a:r>
          </a:p>
          <a:p>
            <a:pPr algn="ctr"/>
            <a:r>
              <a:rPr lang="en-US" sz="1200" dirty="0" smtClean="0">
                <a:latin typeface="Times New Roman" panose="02020603050405020304" pitchFamily="18" charset="0"/>
              </a:rPr>
              <a:t>violations</a:t>
            </a:r>
          </a:p>
        </p:txBody>
      </p:sp>
      <p:sp>
        <p:nvSpPr>
          <p:cNvPr id="17" name="TextBox 16"/>
          <p:cNvSpPr txBox="1"/>
          <p:nvPr/>
        </p:nvSpPr>
        <p:spPr>
          <a:xfrm>
            <a:off x="200024" y="4704759"/>
            <a:ext cx="1387079" cy="307777"/>
          </a:xfrm>
          <a:prstGeom prst="rect">
            <a:avLst/>
          </a:prstGeom>
          <a:noFill/>
        </p:spPr>
        <p:txBody>
          <a:bodyPr wrap="square" rtlCol="0">
            <a:spAutoFit/>
          </a:bodyPr>
          <a:lstStyle/>
          <a:p>
            <a:pPr algn="ctr"/>
            <a:r>
              <a:rPr lang="en-US" sz="1400" b="1" dirty="0" smtClean="0">
                <a:solidFill>
                  <a:schemeClr val="accent1">
                    <a:lumMod val="50000"/>
                  </a:schemeClr>
                </a:solidFill>
                <a:latin typeface="Times New Roman" panose="02020603050405020304" pitchFamily="18" charset="0"/>
              </a:rPr>
              <a:t>2006</a:t>
            </a:r>
            <a:endParaRPr lang="en-US" sz="1400" dirty="0">
              <a:solidFill>
                <a:schemeClr val="accent1">
                  <a:lumMod val="50000"/>
                </a:schemeClr>
              </a:solidFill>
              <a:latin typeface="Times New Roman" panose="02020603050405020304" pitchFamily="18" charset="0"/>
              <a:cs typeface="Times New Roman" panose="02020603050405020304" pitchFamily="18" charset="0"/>
            </a:endParaRPr>
          </a:p>
        </p:txBody>
      </p:sp>
      <p:cxnSp>
        <p:nvCxnSpPr>
          <p:cNvPr id="3" name="Прямая со стрелкой 2"/>
          <p:cNvCxnSpPr>
            <a:endCxn id="8" idx="2"/>
          </p:cNvCxnSpPr>
          <p:nvPr/>
        </p:nvCxnSpPr>
        <p:spPr>
          <a:xfrm flipV="1">
            <a:off x="712544" y="2098463"/>
            <a:ext cx="0" cy="378037"/>
          </a:xfrm>
          <a:prstGeom prst="straightConnector1">
            <a:avLst/>
          </a:prstGeom>
          <a:ln w="158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2" name="Выгнутая вверх стрелка 21"/>
          <p:cNvSpPr/>
          <p:nvPr/>
        </p:nvSpPr>
        <p:spPr>
          <a:xfrm>
            <a:off x="756046" y="955506"/>
            <a:ext cx="1906191" cy="4000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3" name="TextBox 22"/>
          <p:cNvSpPr txBox="1"/>
          <p:nvPr/>
        </p:nvSpPr>
        <p:spPr>
          <a:xfrm>
            <a:off x="1269629" y="957738"/>
            <a:ext cx="2117273" cy="276999"/>
          </a:xfrm>
          <a:prstGeom prst="rect">
            <a:avLst/>
          </a:prstGeom>
          <a:noFill/>
        </p:spPr>
        <p:txBody>
          <a:bodyPr wrap="square" rtlCol="0">
            <a:spAutoFit/>
          </a:bodyPr>
          <a:lstStyle/>
          <a:p>
            <a:r>
              <a:rPr lang="en-US" sz="1200" dirty="0" smtClean="0">
                <a:latin typeface="Times New Roman" panose="02020603050405020304" pitchFamily="18" charset="0"/>
              </a:rPr>
              <a:t>Violations</a:t>
            </a:r>
          </a:p>
        </p:txBody>
      </p:sp>
    </p:spTree>
    <p:extLst>
      <p:ext uri="{BB962C8B-B14F-4D97-AF65-F5344CB8AC3E}">
        <p14:creationId xmlns:p14="http://schemas.microsoft.com/office/powerpoint/2010/main" val="9046338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p:cNvSpPr>
          <p:nvPr/>
        </p:nvSpPr>
        <p:spPr bwMode="auto">
          <a:xfrm>
            <a:off x="2873827" y="133154"/>
            <a:ext cx="6270171" cy="571480"/>
          </a:xfrm>
          <a:prstGeom prst="rect">
            <a:avLst/>
          </a:prstGeom>
          <a:noFill/>
          <a:ln w="9525">
            <a:noFill/>
            <a:miter lim="800000"/>
            <a:headEnd/>
            <a:tailEnd/>
          </a:ln>
        </p:spPr>
        <p:txBody>
          <a:bodyPr/>
          <a:lstStyle/>
          <a:p>
            <a:pPr algn="ctr" eaLnBrk="0" hangingPunct="0"/>
            <a:r>
              <a:rPr lang="en-US" sz="1600" dirty="0" smtClean="0">
                <a:solidFill>
                  <a:schemeClr val="accent1">
                    <a:lumMod val="50000"/>
                  </a:schemeClr>
                </a:solidFill>
                <a:effectLst>
                  <a:outerShdw blurRad="38100" dist="38100" dir="2700000" algn="tl">
                    <a:srgbClr val="000000">
                      <a:alpha val="43137"/>
                    </a:srgbClr>
                  </a:outerShdw>
                </a:effectLst>
                <a:latin typeface="Times New Roman" pitchFamily="18" charset="0"/>
              </a:rPr>
              <a:t>STAGE II OF TREASURY RISK MANAGEMENT SYSTEM CREATION </a:t>
            </a:r>
          </a:p>
          <a:p>
            <a:pPr algn="ctr" eaLnBrk="0" hangingPunct="0"/>
            <a:r>
              <a:rPr lang="en-US" sz="1600" dirty="0" smtClean="0">
                <a:solidFill>
                  <a:schemeClr val="accent1">
                    <a:lumMod val="50000"/>
                  </a:schemeClr>
                </a:solidFill>
                <a:effectLst>
                  <a:outerShdw blurRad="38100" dist="38100" dir="2700000" algn="tl">
                    <a:srgbClr val="000000">
                      <a:alpha val="43137"/>
                    </a:srgbClr>
                  </a:outerShdw>
                </a:effectLst>
                <a:latin typeface="Times New Roman" pitchFamily="18" charset="0"/>
              </a:rPr>
              <a:t>(2009-2015)</a:t>
            </a:r>
            <a:endParaRPr lang="en-US" sz="1600" dirty="0">
              <a:solidFill>
                <a:schemeClr val="accent1">
                  <a:lumMod val="50000"/>
                </a:schemeClr>
              </a:solidFill>
              <a:effectLst>
                <a:outerShdw blurRad="38100" dist="38100" dir="2700000" algn="tl">
                  <a:srgbClr val="000000">
                    <a:alpha val="43137"/>
                  </a:srgbClr>
                </a:outerShdw>
              </a:effectLst>
              <a:latin typeface="Times New Roman" pitchFamily="18" charset="0"/>
            </a:endParaRPr>
          </a:p>
        </p:txBody>
      </p:sp>
      <p:sp>
        <p:nvSpPr>
          <p:cNvPr id="21" name="Номер слайда 5"/>
          <p:cNvSpPr txBox="1">
            <a:spLocks/>
          </p:cNvSpPr>
          <p:nvPr/>
        </p:nvSpPr>
        <p:spPr>
          <a:xfrm>
            <a:off x="8722519" y="4760121"/>
            <a:ext cx="300038" cy="273844"/>
          </a:xfrm>
          <a:prstGeom prst="rect">
            <a:avLst/>
          </a:prstGeom>
        </p:spPr>
        <p:txBody>
          <a:bodyPr vert="horz" lIns="68580" tIns="34290" rIns="68580" bIns="34290" rtlCol="0" anchor="ctr"/>
          <a:lstStyle>
            <a:defPPr>
              <a:defRPr lang="ru-RU"/>
            </a:defPPr>
            <a:lvl1pPr algn="r" rtl="0" fontAlgn="auto">
              <a:spcBef>
                <a:spcPts val="0"/>
              </a:spcBef>
              <a:spcAft>
                <a:spcPts val="0"/>
              </a:spcAft>
              <a:defRPr sz="900" kern="1200">
                <a:solidFill>
                  <a:schemeClr val="tx1">
                    <a:tint val="75000"/>
                  </a:schemeClr>
                </a:solidFill>
                <a:latin typeface="+mn-lt"/>
                <a:ea typeface="+mn-ea"/>
                <a:cs typeface="+mn-cs"/>
              </a:defRPr>
            </a:lvl1pPr>
            <a:lvl2pPr marL="342900" algn="l" rtl="0" fontAlgn="base">
              <a:spcBef>
                <a:spcPct val="0"/>
              </a:spcBef>
              <a:spcAft>
                <a:spcPct val="0"/>
              </a:spcAft>
              <a:defRPr kern="1200">
                <a:solidFill>
                  <a:schemeClr val="tx1"/>
                </a:solidFill>
                <a:latin typeface="Calibri" pitchFamily="34" charset="0"/>
                <a:ea typeface="+mn-ea"/>
                <a:cs typeface="Arial" charset="0"/>
              </a:defRPr>
            </a:lvl2pPr>
            <a:lvl3pPr marL="685800" algn="l" rtl="0" fontAlgn="base">
              <a:spcBef>
                <a:spcPct val="0"/>
              </a:spcBef>
              <a:spcAft>
                <a:spcPct val="0"/>
              </a:spcAft>
              <a:defRPr kern="1200">
                <a:solidFill>
                  <a:schemeClr val="tx1"/>
                </a:solidFill>
                <a:latin typeface="Calibri" pitchFamily="34" charset="0"/>
                <a:ea typeface="+mn-ea"/>
                <a:cs typeface="Arial" charset="0"/>
              </a:defRPr>
            </a:lvl3pPr>
            <a:lvl4pPr marL="1028700" algn="l" rtl="0" fontAlgn="base">
              <a:spcBef>
                <a:spcPct val="0"/>
              </a:spcBef>
              <a:spcAft>
                <a:spcPct val="0"/>
              </a:spcAft>
              <a:defRPr kern="1200">
                <a:solidFill>
                  <a:schemeClr val="tx1"/>
                </a:solidFill>
                <a:latin typeface="Calibri" pitchFamily="34" charset="0"/>
                <a:ea typeface="+mn-ea"/>
                <a:cs typeface="Arial" charset="0"/>
              </a:defRPr>
            </a:lvl4pPr>
            <a:lvl5pPr marL="1371600" algn="l" rtl="0" fontAlgn="base">
              <a:spcBef>
                <a:spcPct val="0"/>
              </a:spcBef>
              <a:spcAft>
                <a:spcPct val="0"/>
              </a:spcAft>
              <a:defRPr kern="1200">
                <a:solidFill>
                  <a:schemeClr val="tx1"/>
                </a:solidFill>
                <a:latin typeface="Calibri" pitchFamily="34" charset="0"/>
                <a:ea typeface="+mn-ea"/>
                <a:cs typeface="Arial" charset="0"/>
              </a:defRPr>
            </a:lvl5pPr>
            <a:lvl6pPr marL="1714500" algn="l" defTabSz="685800" rtl="0" eaLnBrk="1" latinLnBrk="0" hangingPunct="1">
              <a:defRPr kern="1200">
                <a:solidFill>
                  <a:schemeClr val="tx1"/>
                </a:solidFill>
                <a:latin typeface="Calibri" pitchFamily="34" charset="0"/>
                <a:ea typeface="+mn-ea"/>
                <a:cs typeface="Arial" charset="0"/>
              </a:defRPr>
            </a:lvl6pPr>
            <a:lvl7pPr marL="2057400" algn="l" defTabSz="685800" rtl="0" eaLnBrk="1" latinLnBrk="0" hangingPunct="1">
              <a:defRPr kern="1200">
                <a:solidFill>
                  <a:schemeClr val="tx1"/>
                </a:solidFill>
                <a:latin typeface="Calibri" pitchFamily="34" charset="0"/>
                <a:ea typeface="+mn-ea"/>
                <a:cs typeface="Arial" charset="0"/>
              </a:defRPr>
            </a:lvl7pPr>
            <a:lvl8pPr marL="2400300" algn="l" defTabSz="685800" rtl="0" eaLnBrk="1" latinLnBrk="0" hangingPunct="1">
              <a:defRPr kern="1200">
                <a:solidFill>
                  <a:schemeClr val="tx1"/>
                </a:solidFill>
                <a:latin typeface="Calibri" pitchFamily="34" charset="0"/>
                <a:ea typeface="+mn-ea"/>
                <a:cs typeface="Arial" charset="0"/>
              </a:defRPr>
            </a:lvl8pPr>
            <a:lvl9pPr marL="2743200" algn="l" defTabSz="685800" rtl="0" eaLnBrk="1" latinLnBrk="0" hangingPunct="1">
              <a:defRPr kern="1200">
                <a:solidFill>
                  <a:schemeClr val="tx1"/>
                </a:solidFill>
                <a:latin typeface="Calibri" pitchFamily="34" charset="0"/>
                <a:ea typeface="+mn-ea"/>
                <a:cs typeface="Arial" charset="0"/>
              </a:defRPr>
            </a:lvl9pPr>
          </a:lstStyle>
          <a:p>
            <a:pPr>
              <a:defRPr/>
            </a:pPr>
            <a:fld id="{B71FCD68-0AFD-4048-852E-53B764BC6EED}" type="slidenum">
              <a:rPr lang="ru-RU" smtClean="0">
                <a:solidFill>
                  <a:schemeClr val="tx1"/>
                </a:solidFill>
                <a:latin typeface="Times New Roman" panose="02020603050405020304" pitchFamily="18" charset="0"/>
                <a:cs typeface="Times New Roman" panose="02020603050405020304" pitchFamily="18" charset="0"/>
              </a:rPr>
              <a:pPr>
                <a:defRPr/>
              </a:pPr>
              <a:t>7</a:t>
            </a:fld>
            <a:endParaRPr lang="en-US" dirty="0">
              <a:solidFill>
                <a:schemeClr val="tx1"/>
              </a:solidFill>
              <a:latin typeface="Times New Roman" panose="02020603050405020304" pitchFamily="18" charset="0"/>
              <a:cs typeface="Times New Roman" panose="02020603050405020304" pitchFamily="18" charset="0"/>
            </a:endParaRPr>
          </a:p>
        </p:txBody>
      </p:sp>
      <p:sp>
        <p:nvSpPr>
          <p:cNvPr id="7" name="Штриховая стрелка вправо 6"/>
          <p:cNvSpPr/>
          <p:nvPr/>
        </p:nvSpPr>
        <p:spPr>
          <a:xfrm>
            <a:off x="352425" y="4419600"/>
            <a:ext cx="8670132" cy="180975"/>
          </a:xfrm>
          <a:prstGeom prst="strip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Блок-схема: документ 9"/>
          <p:cNvSpPr/>
          <p:nvPr/>
        </p:nvSpPr>
        <p:spPr>
          <a:xfrm>
            <a:off x="114300" y="1356330"/>
            <a:ext cx="1971675" cy="1129695"/>
          </a:xfrm>
          <a:prstGeom prst="flowChartDocument">
            <a:avLst/>
          </a:prstGeom>
          <a:solidFill>
            <a:schemeClr val="accent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latin typeface="Times New Roman" panose="02020603050405020304" pitchFamily="18" charset="0"/>
              </a:rPr>
              <a:t>List of possible (basic) violations</a:t>
            </a:r>
          </a:p>
          <a:p>
            <a:pPr algn="ctr"/>
            <a:r>
              <a:rPr lang="en-US" sz="1400" dirty="0">
                <a:solidFill>
                  <a:schemeClr val="bg1"/>
                </a:solidFill>
                <a:latin typeface="Times New Roman" panose="02020603050405020304" pitchFamily="18" charset="0"/>
              </a:rPr>
              <a:t>in FTTB's operation</a:t>
            </a:r>
          </a:p>
        </p:txBody>
      </p:sp>
      <p:sp>
        <p:nvSpPr>
          <p:cNvPr id="41" name="TextBox 40"/>
          <p:cNvSpPr txBox="1"/>
          <p:nvPr/>
        </p:nvSpPr>
        <p:spPr>
          <a:xfrm>
            <a:off x="352425" y="4627070"/>
            <a:ext cx="1387079" cy="307777"/>
          </a:xfrm>
          <a:prstGeom prst="rect">
            <a:avLst/>
          </a:prstGeom>
          <a:noFill/>
        </p:spPr>
        <p:txBody>
          <a:bodyPr wrap="square" rtlCol="0">
            <a:spAutoFit/>
          </a:bodyPr>
          <a:lstStyle/>
          <a:p>
            <a:pPr algn="ctr"/>
            <a:r>
              <a:rPr lang="en-US" sz="1400" b="1" dirty="0" smtClean="0">
                <a:solidFill>
                  <a:schemeClr val="accent1">
                    <a:lumMod val="50000"/>
                  </a:schemeClr>
                </a:solidFill>
                <a:latin typeface="Times New Roman" panose="02020603050405020304" pitchFamily="18" charset="0"/>
              </a:rPr>
              <a:t>2009</a:t>
            </a:r>
            <a:endParaRPr lang="en-US" sz="14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18" name="Выгнутая вверх стрелка 17"/>
          <p:cNvSpPr/>
          <p:nvPr/>
        </p:nvSpPr>
        <p:spPr>
          <a:xfrm>
            <a:off x="1847254" y="828675"/>
            <a:ext cx="1906191" cy="4000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 name="TextBox 2"/>
          <p:cNvSpPr txBox="1"/>
          <p:nvPr/>
        </p:nvSpPr>
        <p:spPr>
          <a:xfrm>
            <a:off x="2271031" y="798730"/>
            <a:ext cx="1058636" cy="830997"/>
          </a:xfrm>
          <a:prstGeom prst="rect">
            <a:avLst/>
          </a:prstGeom>
          <a:noFill/>
        </p:spPr>
        <p:txBody>
          <a:bodyPr wrap="square" rtlCol="0">
            <a:spAutoFit/>
          </a:bodyPr>
          <a:lstStyle/>
          <a:p>
            <a:pPr algn="ctr"/>
            <a:r>
              <a:rPr lang="en-US" sz="1200" dirty="0" smtClean="0">
                <a:latin typeface="Times New Roman" panose="02020603050405020304" pitchFamily="18" charset="0"/>
              </a:rPr>
              <a:t>Quantity,</a:t>
            </a:r>
          </a:p>
          <a:p>
            <a:pPr algn="ctr"/>
            <a:r>
              <a:rPr lang="en-US" sz="1200" dirty="0" smtClean="0">
                <a:latin typeface="Times New Roman" panose="02020603050405020304" pitchFamily="18" charset="0"/>
              </a:rPr>
              <a:t>weighted average</a:t>
            </a:r>
          </a:p>
          <a:p>
            <a:pPr algn="ctr"/>
            <a:r>
              <a:rPr lang="en-US" sz="1200" dirty="0" smtClean="0">
                <a:latin typeface="Times New Roman" panose="02020603050405020304" pitchFamily="18" charset="0"/>
              </a:rPr>
              <a:t>of violations</a:t>
            </a:r>
            <a:endParaRPr lang="en-US" sz="1200" dirty="0">
              <a:latin typeface="Times New Roman" panose="02020603050405020304" pitchFamily="18" charset="0"/>
              <a:cs typeface="Times New Roman" panose="02020603050405020304" pitchFamily="18" charset="0"/>
            </a:endParaRPr>
          </a:p>
        </p:txBody>
      </p:sp>
      <p:sp>
        <p:nvSpPr>
          <p:cNvPr id="19" name="Пятиугольник 18"/>
          <p:cNvSpPr/>
          <p:nvPr/>
        </p:nvSpPr>
        <p:spPr>
          <a:xfrm>
            <a:off x="114300" y="2971800"/>
            <a:ext cx="2057400" cy="80962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latin typeface="Times New Roman" panose="02020603050405020304" pitchFamily="18" charset="0"/>
              </a:rPr>
              <a:t>Aim: To systematize information </a:t>
            </a:r>
          </a:p>
          <a:p>
            <a:pPr algn="ctr"/>
            <a:r>
              <a:rPr lang="en-US" sz="1400" b="1" dirty="0" smtClean="0">
                <a:latin typeface="Times New Roman" panose="02020603050405020304" pitchFamily="18" charset="0"/>
              </a:rPr>
              <a:t>about violations</a:t>
            </a:r>
            <a:endParaRPr lang="en-US" sz="1400" b="1" dirty="0">
              <a:latin typeface="Times New Roman" panose="02020603050405020304" pitchFamily="18" charset="0"/>
              <a:cs typeface="Times New Roman" panose="02020603050405020304" pitchFamily="18" charset="0"/>
            </a:endParaRPr>
          </a:p>
        </p:txBody>
      </p:sp>
      <p:sp>
        <p:nvSpPr>
          <p:cNvPr id="20" name="TextBox 19"/>
          <p:cNvSpPr txBox="1"/>
          <p:nvPr/>
        </p:nvSpPr>
        <p:spPr>
          <a:xfrm>
            <a:off x="2873827" y="1182513"/>
            <a:ext cx="6075165" cy="738664"/>
          </a:xfrm>
          <a:prstGeom prst="rect">
            <a:avLst/>
          </a:prstGeom>
          <a:noFill/>
        </p:spPr>
        <p:txBody>
          <a:bodyPr wrap="square" rtlCol="0">
            <a:spAutoFit/>
          </a:bodyPr>
          <a:lstStyle/>
          <a:p>
            <a:pPr algn="ctr"/>
            <a:r>
              <a:rPr lang="en-US" sz="1400" b="1" dirty="0" smtClean="0">
                <a:latin typeface="Times New Roman" panose="02020603050405020304" pitchFamily="18" charset="0"/>
              </a:rPr>
              <a:t>Information about violations detected </a:t>
            </a:r>
          </a:p>
          <a:p>
            <a:pPr algn="ctr"/>
            <a:r>
              <a:rPr lang="en-US" sz="1400" b="1" dirty="0" smtClean="0">
                <a:latin typeface="Times New Roman" panose="02020603050405020304" pitchFamily="18" charset="0"/>
              </a:rPr>
              <a:t>when carrying out controls and audits </a:t>
            </a:r>
          </a:p>
          <a:p>
            <a:pPr algn="ctr"/>
            <a:r>
              <a:rPr lang="en-US" sz="1400" b="1" dirty="0" smtClean="0">
                <a:latin typeface="Times New Roman" panose="02020603050405020304" pitchFamily="18" charset="0"/>
              </a:rPr>
              <a:t>within the reporting period</a:t>
            </a:r>
            <a:endParaRPr lang="en-US" sz="1400" dirty="0">
              <a:latin typeface="Times New Roman" panose="02020603050405020304" pitchFamily="18" charset="0"/>
              <a:cs typeface="Times New Roman" panose="02020603050405020304" pitchFamily="18" charset="0"/>
            </a:endParaRPr>
          </a:p>
        </p:txBody>
      </p:sp>
      <p:sp>
        <p:nvSpPr>
          <p:cNvPr id="22" name="TextBox 21"/>
          <p:cNvSpPr txBox="1"/>
          <p:nvPr/>
        </p:nvSpPr>
        <p:spPr>
          <a:xfrm>
            <a:off x="7485459" y="4627070"/>
            <a:ext cx="1387079" cy="307777"/>
          </a:xfrm>
          <a:prstGeom prst="rect">
            <a:avLst/>
          </a:prstGeom>
          <a:noFill/>
        </p:spPr>
        <p:txBody>
          <a:bodyPr wrap="square" rtlCol="0">
            <a:spAutoFit/>
          </a:bodyPr>
          <a:lstStyle/>
          <a:p>
            <a:pPr algn="ctr"/>
            <a:r>
              <a:rPr lang="en-US" sz="1400" b="1" dirty="0" smtClean="0">
                <a:solidFill>
                  <a:schemeClr val="accent1">
                    <a:lumMod val="50000"/>
                  </a:schemeClr>
                </a:solidFill>
                <a:latin typeface="Times New Roman" panose="02020603050405020304" pitchFamily="18" charset="0"/>
              </a:rPr>
              <a:t>2015</a:t>
            </a:r>
            <a:r>
              <a:rPr lang="en-US" dirty="0" smtClean="0"/>
              <a:t> </a:t>
            </a:r>
            <a:endParaRPr lang="en-US" sz="1400" dirty="0">
              <a:solidFill>
                <a:schemeClr val="accent1">
                  <a:lumMod val="50000"/>
                </a:schemeClr>
              </a:solidFill>
              <a:latin typeface="Times New Roman" panose="02020603050405020304" pitchFamily="18" charset="0"/>
              <a:cs typeface="Times New Roman" panose="02020603050405020304" pitchFamily="18" charset="0"/>
            </a:endParaRPr>
          </a:p>
        </p:txBody>
      </p:sp>
      <p:graphicFrame>
        <p:nvGraphicFramePr>
          <p:cNvPr id="14" name="Таблица 13"/>
          <p:cNvGraphicFramePr>
            <a:graphicFrameLocks noGrp="1"/>
          </p:cNvGraphicFramePr>
          <p:nvPr>
            <p:extLst>
              <p:ext uri="{D42A27DB-BD31-4B8C-83A1-F6EECF244321}">
                <p14:modId xmlns:p14="http://schemas.microsoft.com/office/powerpoint/2010/main" val="2916196032"/>
              </p:ext>
            </p:extLst>
          </p:nvPr>
        </p:nvGraphicFramePr>
        <p:xfrm>
          <a:off x="2251981" y="1986915"/>
          <a:ext cx="3663044" cy="2255520"/>
        </p:xfrm>
        <a:graphic>
          <a:graphicData uri="http://schemas.openxmlformats.org/drawingml/2006/table">
            <a:tbl>
              <a:tblPr firstRow="1" bandRow="1">
                <a:tableStyleId>{5C22544A-7EE6-4342-B048-85BDC9FD1C3A}</a:tableStyleId>
              </a:tblPr>
              <a:tblGrid>
                <a:gridCol w="385625"/>
                <a:gridCol w="319224"/>
                <a:gridCol w="234312"/>
                <a:gridCol w="261471"/>
                <a:gridCol w="566717"/>
                <a:gridCol w="1895695"/>
              </a:tblGrid>
              <a:tr h="370840">
                <a:tc>
                  <a:txBody>
                    <a:bodyPr/>
                    <a:lstStyle/>
                    <a:p>
                      <a:pPr algn="ctr"/>
                      <a:r>
                        <a:rPr lang="en-US" sz="1000" dirty="0" smtClean="0">
                          <a:solidFill>
                            <a:srgbClr val="0000AC"/>
                          </a:solidFill>
                          <a:latin typeface="Times New Roman" panose="02020603050405020304" pitchFamily="18" charset="0"/>
                        </a:rPr>
                        <a:t>No.</a:t>
                      </a:r>
                    </a:p>
                  </a:txBody>
                  <a:tcPr>
                    <a:solidFill>
                      <a:srgbClr val="CCECFF"/>
                    </a:solidFill>
                  </a:tcPr>
                </a:tc>
                <a:tc gridSpan="4">
                  <a:txBody>
                    <a:bodyPr/>
                    <a:lstStyle/>
                    <a:p>
                      <a:pPr algn="ctr"/>
                      <a:r>
                        <a:rPr lang="en-US" sz="1000" dirty="0" smtClean="0">
                          <a:solidFill>
                            <a:srgbClr val="0000AC"/>
                          </a:solidFill>
                          <a:latin typeface="Times New Roman" panose="02020603050405020304" pitchFamily="18" charset="0"/>
                        </a:rPr>
                        <a:t>Code of Violation </a:t>
                      </a:r>
                      <a:endParaRPr lang="en-US" sz="10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a:txBody>
                    <a:bodyPr/>
                    <a:lstStyle/>
                    <a:p>
                      <a:pPr algn="ctr"/>
                      <a:r>
                        <a:rPr lang="en-US" sz="1000" dirty="0" smtClean="0">
                          <a:solidFill>
                            <a:srgbClr val="0000AC"/>
                          </a:solidFill>
                          <a:latin typeface="Times New Roman" panose="02020603050405020304" pitchFamily="18" charset="0"/>
                        </a:rPr>
                        <a:t>Type of Violation </a:t>
                      </a:r>
                    </a:p>
                    <a:p>
                      <a:pPr algn="ctr"/>
                      <a:endParaRPr lang="en-US" sz="1000" dirty="0" smtClean="0">
                        <a:solidFill>
                          <a:srgbClr val="0000AC"/>
                        </a:solidFill>
                        <a:latin typeface="Times New Roman" panose="02020603050405020304" pitchFamily="18" charset="0"/>
                        <a:cs typeface="Times New Roman" panose="02020603050405020304" pitchFamily="18" charset="0"/>
                      </a:endParaRPr>
                    </a:p>
                    <a:p>
                      <a:pPr algn="ctr"/>
                      <a:endParaRPr lang="en-US" sz="1000" dirty="0" smtClean="0">
                        <a:solidFill>
                          <a:srgbClr val="0000AC"/>
                        </a:solidFill>
                        <a:latin typeface="Times New Roman" panose="02020603050405020304" pitchFamily="18" charset="0"/>
                        <a:cs typeface="Times New Roman" panose="02020603050405020304" pitchFamily="18" charset="0"/>
                      </a:endParaRPr>
                    </a:p>
                    <a:p>
                      <a:pPr algn="ctr"/>
                      <a:endParaRPr lang="en-US" sz="1000" dirty="0" smtClean="0">
                        <a:solidFill>
                          <a:srgbClr val="0000AC"/>
                        </a:solidFill>
                        <a:latin typeface="Times New Roman" panose="02020603050405020304" pitchFamily="18" charset="0"/>
                        <a:cs typeface="Times New Roman" panose="02020603050405020304" pitchFamily="18" charset="0"/>
                      </a:endParaRPr>
                    </a:p>
                    <a:p>
                      <a:pPr algn="ctr"/>
                      <a:endParaRPr lang="en-US" sz="1000" dirty="0" smtClean="0">
                        <a:solidFill>
                          <a:srgbClr val="0000AC"/>
                        </a:solidFill>
                        <a:latin typeface="Times New Roman" panose="02020603050405020304" pitchFamily="18" charset="0"/>
                        <a:cs typeface="Times New Roman" panose="02020603050405020304" pitchFamily="18" charset="0"/>
                      </a:endParaRPr>
                    </a:p>
                    <a:p>
                      <a:pPr algn="ctr"/>
                      <a:endParaRPr lang="en-US" sz="1000" dirty="0" smtClean="0">
                        <a:solidFill>
                          <a:srgbClr val="0000AC"/>
                        </a:solidFill>
                        <a:latin typeface="Times New Roman" panose="02020603050405020304" pitchFamily="18" charset="0"/>
                        <a:cs typeface="Times New Roman" panose="02020603050405020304" pitchFamily="18" charset="0"/>
                      </a:endParaRPr>
                    </a:p>
                    <a:p>
                      <a:pPr algn="ctr"/>
                      <a:endParaRPr lang="en-US" sz="10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r>
              <a:tr h="370840">
                <a:tc>
                  <a:txBody>
                    <a:bodyPr/>
                    <a:lstStyle/>
                    <a:p>
                      <a:pPr algn="ctr"/>
                      <a:r>
                        <a:rPr lang="en-US" sz="1000" dirty="0" smtClean="0">
                          <a:solidFill>
                            <a:srgbClr val="0000AC"/>
                          </a:solidFill>
                          <a:latin typeface="Times New Roman" panose="02020603050405020304" pitchFamily="18" charset="0"/>
                        </a:rPr>
                        <a:t>7</a:t>
                      </a:r>
                      <a:endParaRPr lang="en-US" sz="10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gridSpan="5">
                  <a:txBody>
                    <a:bodyPr/>
                    <a:lstStyle/>
                    <a:p>
                      <a:pPr algn="just"/>
                      <a:r>
                        <a:rPr lang="en-US" sz="1000" b="1" kern="1200" dirty="0" smtClean="0">
                          <a:solidFill>
                            <a:srgbClr val="0000AC"/>
                          </a:solidFill>
                          <a:effectLst/>
                          <a:latin typeface="Times New Roman" panose="02020603050405020304" pitchFamily="18" charset="0"/>
                        </a:rPr>
                        <a:t>Keeping budget, tax and managerial records</a:t>
                      </a:r>
                      <a:r>
                        <a:rPr dirty="0"/>
                        <a:t> </a:t>
                      </a:r>
                      <a:r>
                        <a:rPr lang="en-US" sz="1000" b="1" kern="1200" dirty="0" smtClean="0">
                          <a:solidFill>
                            <a:srgbClr val="0000AC"/>
                          </a:solidFill>
                          <a:effectLst/>
                          <a:latin typeface="Times New Roman" panose="02020603050405020304" pitchFamily="18" charset="0"/>
                        </a:rPr>
                        <a:t>in budget execution</a:t>
                      </a:r>
                      <a:endParaRPr lang="en-US" sz="10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hMerge="1">
                  <a:txBody>
                    <a:bodyPr/>
                    <a:lstStyle/>
                    <a:p>
                      <a:pPr algn="just"/>
                      <a:endParaRPr lang="ru-RU" sz="1200" dirty="0">
                        <a:latin typeface="Times New Roman" panose="02020603050405020304" pitchFamily="18" charset="0"/>
                        <a:cs typeface="Times New Roman" panose="02020603050405020304" pitchFamily="18" charset="0"/>
                      </a:endParaRPr>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166370">
                <a:tc>
                  <a:txBody>
                    <a:bodyPr/>
                    <a:lstStyle/>
                    <a:p>
                      <a:pPr algn="ctr"/>
                      <a:endParaRPr lang="ru-RU" sz="10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gridSpan="5">
                  <a:txBody>
                    <a:bodyPr/>
                    <a:lstStyle/>
                    <a:p>
                      <a:r>
                        <a:rPr lang="en-US" sz="1000" dirty="0" smtClean="0">
                          <a:solidFill>
                            <a:srgbClr val="0000AC"/>
                          </a:solidFill>
                          <a:latin typeface="Times New Roman" panose="02020603050405020304" pitchFamily="18" charset="0"/>
                        </a:rPr>
                        <a:t>…</a:t>
                      </a:r>
                      <a:endParaRPr lang="en-US" sz="10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hMerge="1">
                  <a:txBody>
                    <a:bodyPr/>
                    <a:lstStyle/>
                    <a:p>
                      <a:endParaRPr lang="ru-RU" sz="1000" dirty="0">
                        <a:latin typeface="Times New Roman" panose="02020603050405020304" pitchFamily="18" charset="0"/>
                        <a:cs typeface="Times New Roman" panose="02020603050405020304" pitchFamily="18" charset="0"/>
                      </a:endParaRPr>
                    </a:p>
                  </a:txBody>
                  <a:tcPr/>
                </a:tc>
                <a:tc hMerge="1">
                  <a:txBody>
                    <a:bodyPr/>
                    <a:lstStyle/>
                    <a:p>
                      <a:endParaRPr lang="ru-RU" sz="1000" dirty="0">
                        <a:latin typeface="Times New Roman" panose="02020603050405020304" pitchFamily="18" charset="0"/>
                        <a:cs typeface="Times New Roman" panose="02020603050405020304" pitchFamily="18" charset="0"/>
                      </a:endParaRPr>
                    </a:p>
                  </a:txBody>
                  <a:tcPr/>
                </a:tc>
                <a:tc hMerge="1">
                  <a:txBody>
                    <a:bodyPr/>
                    <a:lstStyle/>
                    <a:p>
                      <a:endParaRPr lang="ru-RU"/>
                    </a:p>
                  </a:txBody>
                  <a:tcPr/>
                </a:tc>
                <a:tc hMerge="1">
                  <a:txBody>
                    <a:bodyPr/>
                    <a:lstStyle/>
                    <a:p>
                      <a:endParaRPr lang="ru-RU"/>
                    </a:p>
                  </a:txBody>
                  <a:tcPr/>
                </a:tc>
              </a:tr>
              <a:tr h="257810">
                <a:tc>
                  <a:txBody>
                    <a:bodyPr/>
                    <a:lstStyle/>
                    <a:p>
                      <a:pPr algn="ctr"/>
                      <a:r>
                        <a:rPr lang="en-US" sz="1000" dirty="0" smtClean="0">
                          <a:solidFill>
                            <a:srgbClr val="0000AC"/>
                          </a:solidFill>
                          <a:latin typeface="Times New Roman" panose="02020603050405020304" pitchFamily="18" charset="0"/>
                        </a:rPr>
                        <a:t>7</a:t>
                      </a:r>
                      <a:endParaRPr lang="en-US" sz="10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a:txBody>
                    <a:bodyPr/>
                    <a:lstStyle/>
                    <a:p>
                      <a:r>
                        <a:rPr lang="en-US" sz="1000" dirty="0" smtClean="0">
                          <a:solidFill>
                            <a:srgbClr val="0000AC"/>
                          </a:solidFill>
                          <a:latin typeface="Times New Roman" panose="02020603050405020304" pitchFamily="18" charset="0"/>
                        </a:rPr>
                        <a:t>14</a:t>
                      </a:r>
                      <a:endParaRPr lang="en-US" sz="10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a:txBody>
                    <a:bodyPr/>
                    <a:lstStyle/>
                    <a:p>
                      <a:r>
                        <a:rPr lang="en-US" sz="1000" dirty="0" smtClean="0">
                          <a:solidFill>
                            <a:srgbClr val="0000AC"/>
                          </a:solidFill>
                          <a:latin typeface="Times New Roman" panose="02020603050405020304" pitchFamily="18" charset="0"/>
                        </a:rPr>
                        <a:t>2</a:t>
                      </a:r>
                      <a:endParaRPr lang="en-US" sz="10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a:txBody>
                    <a:bodyPr/>
                    <a:lstStyle/>
                    <a:p>
                      <a:r>
                        <a:rPr lang="en-US" sz="1000" dirty="0" smtClean="0">
                          <a:solidFill>
                            <a:srgbClr val="0000AC"/>
                          </a:solidFill>
                          <a:latin typeface="Times New Roman" panose="02020603050405020304" pitchFamily="18" charset="0"/>
                        </a:rPr>
                        <a:t>1</a:t>
                      </a:r>
                      <a:endParaRPr lang="en-US" sz="10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gridSpan="2">
                  <a:txBody>
                    <a:bodyPr/>
                    <a:lstStyle/>
                    <a:p>
                      <a:pPr algn="just"/>
                      <a:r>
                        <a:rPr lang="en-US" sz="1000" kern="1200" dirty="0" smtClean="0">
                          <a:solidFill>
                            <a:srgbClr val="0000AC"/>
                          </a:solidFill>
                          <a:effectLst/>
                          <a:latin typeface="Times New Roman" panose="02020603050405020304" pitchFamily="18" charset="0"/>
                        </a:rPr>
                        <a:t>Cash issue from cash office for purposes other than intended</a:t>
                      </a:r>
                      <a:endParaRPr lang="en-US" sz="1000" dirty="0">
                        <a:solidFill>
                          <a:srgbClr val="0000AC"/>
                        </a:solidFill>
                        <a:latin typeface="Times New Roman" panose="02020603050405020304" pitchFamily="18" charset="0"/>
                        <a:cs typeface="Times New Roman" panose="02020603050405020304" pitchFamily="18" charset="0"/>
                      </a:endParaRPr>
                    </a:p>
                  </a:txBody>
                  <a:tcPr>
                    <a:solidFill>
                      <a:srgbClr val="CCECFF"/>
                    </a:solidFill>
                  </a:tcPr>
                </a:tc>
                <a:tc hMerge="1">
                  <a:txBody>
                    <a:bodyPr/>
                    <a:lstStyle/>
                    <a:p>
                      <a:endParaRPr lang="ru-RU" sz="1000" dirty="0">
                        <a:latin typeface="Times New Roman" panose="02020603050405020304" pitchFamily="18" charset="0"/>
                        <a:cs typeface="Times New Roman" panose="02020603050405020304" pitchFamily="18" charset="0"/>
                      </a:endParaRPr>
                    </a:p>
                  </a:txBody>
                  <a:tcPr/>
                </a:tc>
              </a:tr>
            </a:tbl>
          </a:graphicData>
        </a:graphic>
      </p:graphicFrame>
      <p:graphicFrame>
        <p:nvGraphicFramePr>
          <p:cNvPr id="4" name="Таблица 3"/>
          <p:cNvGraphicFramePr>
            <a:graphicFrameLocks noGrp="1"/>
          </p:cNvGraphicFramePr>
          <p:nvPr>
            <p:extLst>
              <p:ext uri="{D42A27DB-BD31-4B8C-83A1-F6EECF244321}">
                <p14:modId xmlns:p14="http://schemas.microsoft.com/office/powerpoint/2010/main" val="2284963955"/>
              </p:ext>
            </p:extLst>
          </p:nvPr>
        </p:nvGraphicFramePr>
        <p:xfrm>
          <a:off x="6153150" y="1987550"/>
          <a:ext cx="1800225" cy="2204720"/>
        </p:xfrm>
        <a:graphic>
          <a:graphicData uri="http://schemas.openxmlformats.org/drawingml/2006/table">
            <a:tbl>
              <a:tblPr firstRow="1" bandRow="1">
                <a:tableStyleId>{5C22544A-7EE6-4342-B048-85BDC9FD1C3A}</a:tableStyleId>
              </a:tblPr>
              <a:tblGrid>
                <a:gridCol w="809625"/>
                <a:gridCol w="990600"/>
              </a:tblGrid>
              <a:tr h="370840">
                <a:tc>
                  <a:txBody>
                    <a:bodyPr/>
                    <a:lstStyle/>
                    <a:p>
                      <a:pPr algn="ctr"/>
                      <a:r>
                        <a:rPr lang="en-US" sz="1000" dirty="0" smtClean="0">
                          <a:latin typeface="Times New Roman" panose="02020603050405020304" pitchFamily="18" charset="0"/>
                        </a:rPr>
                        <a:t>Quantity</a:t>
                      </a:r>
                      <a:endParaRPr lang="en-US" sz="1000" dirty="0">
                        <a:latin typeface="Times New Roman" panose="02020603050405020304" pitchFamily="18" charset="0"/>
                        <a:cs typeface="Times New Roman" panose="02020603050405020304" pitchFamily="18" charset="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000" dirty="0" smtClean="0">
                          <a:latin typeface="Times New Roman" panose="02020603050405020304" pitchFamily="18" charset="0"/>
                        </a:rPr>
                        <a:t>Weighted Average of Total Number</a:t>
                      </a:r>
                    </a:p>
                    <a:p>
                      <a:pPr marL="0" marR="0" indent="0" algn="ctr" defTabSz="685800" rtl="0" eaLnBrk="1" fontAlgn="auto" latinLnBrk="0" hangingPunct="1">
                        <a:lnSpc>
                          <a:spcPct val="100000"/>
                        </a:lnSpc>
                        <a:spcBef>
                          <a:spcPts val="0"/>
                        </a:spcBef>
                        <a:spcAft>
                          <a:spcPts val="0"/>
                        </a:spcAft>
                        <a:buClrTx/>
                        <a:buSzTx/>
                        <a:buFontTx/>
                        <a:buNone/>
                        <a:tabLst/>
                        <a:defRPr/>
                      </a:pPr>
                      <a:endParaRPr lang="en-US" sz="1000" dirty="0" smtClean="0">
                        <a:latin typeface="Times New Roman" panose="02020603050405020304" pitchFamily="18" charset="0"/>
                        <a:cs typeface="Times New Roman" panose="02020603050405020304" pitchFamily="18" charset="0"/>
                      </a:endParaRPr>
                    </a:p>
                    <a:p>
                      <a:pPr marL="0" marR="0" indent="0" algn="ctr" defTabSz="685800" rtl="0" eaLnBrk="1" fontAlgn="auto" latinLnBrk="0" hangingPunct="1">
                        <a:lnSpc>
                          <a:spcPct val="100000"/>
                        </a:lnSpc>
                        <a:spcBef>
                          <a:spcPts val="0"/>
                        </a:spcBef>
                        <a:spcAft>
                          <a:spcPts val="0"/>
                        </a:spcAft>
                        <a:buClrTx/>
                        <a:buSzTx/>
                        <a:buFontTx/>
                        <a:buNone/>
                        <a:tabLst/>
                        <a:defRPr/>
                      </a:pPr>
                      <a:endParaRPr lang="en-US" sz="1000" dirty="0" smtClean="0">
                        <a:latin typeface="Times New Roman" panose="02020603050405020304" pitchFamily="18" charset="0"/>
                        <a:cs typeface="Times New Roman" panose="02020603050405020304" pitchFamily="18" charset="0"/>
                      </a:endParaRPr>
                    </a:p>
                    <a:p>
                      <a:pPr marL="0" marR="0" indent="0" algn="ctr" defTabSz="685800" rtl="0" eaLnBrk="1" fontAlgn="auto" latinLnBrk="0" hangingPunct="1">
                        <a:lnSpc>
                          <a:spcPct val="100000"/>
                        </a:lnSpc>
                        <a:spcBef>
                          <a:spcPts val="0"/>
                        </a:spcBef>
                        <a:spcAft>
                          <a:spcPts val="0"/>
                        </a:spcAft>
                        <a:buClrTx/>
                        <a:buSzTx/>
                        <a:buFontTx/>
                        <a:buNone/>
                        <a:tabLst/>
                        <a:defRPr/>
                      </a:pPr>
                      <a:endParaRPr lang="en-US" sz="1000" dirty="0" smtClean="0">
                        <a:latin typeface="Times New Roman" panose="02020603050405020304" pitchFamily="18" charset="0"/>
                        <a:cs typeface="Times New Roman" panose="02020603050405020304" pitchFamily="18" charset="0"/>
                      </a:endParaRPr>
                    </a:p>
                    <a:p>
                      <a:pPr marL="0" marR="0" indent="0" algn="ctr" defTabSz="685800" rtl="0" eaLnBrk="1" fontAlgn="auto" latinLnBrk="0" hangingPunct="1">
                        <a:lnSpc>
                          <a:spcPct val="100000"/>
                        </a:lnSpc>
                        <a:spcBef>
                          <a:spcPts val="0"/>
                        </a:spcBef>
                        <a:spcAft>
                          <a:spcPts val="0"/>
                        </a:spcAft>
                        <a:buClrTx/>
                        <a:buSzTx/>
                        <a:buFontTx/>
                        <a:buNone/>
                        <a:tabLst/>
                        <a:defRPr/>
                      </a:pPr>
                      <a:endParaRPr lang="en-US" sz="1000" dirty="0">
                        <a:latin typeface="Times New Roman" panose="02020603050405020304" pitchFamily="18" charset="0"/>
                        <a:cs typeface="Times New Roman" panose="02020603050405020304" pitchFamily="18" charset="0"/>
                      </a:endParaRPr>
                    </a:p>
                  </a:txBody>
                  <a:tcPr/>
                </a:tc>
              </a:tr>
              <a:tr h="370840">
                <a:tc>
                  <a:txBody>
                    <a:bodyPr/>
                    <a:lstStyle/>
                    <a:p>
                      <a:endParaRPr lang="ru-RU" dirty="0"/>
                    </a:p>
                  </a:txBody>
                  <a:tcPr/>
                </a:tc>
                <a:tc>
                  <a:txBody>
                    <a:bodyPr/>
                    <a:lstStyle/>
                    <a:p>
                      <a:endParaRPr lang="ru-RU"/>
                    </a:p>
                  </a:txBody>
                  <a:tcPr/>
                </a:tc>
              </a:tr>
              <a:tr h="283845">
                <a:tc>
                  <a:txBody>
                    <a:bodyPr/>
                    <a:lstStyle/>
                    <a:p>
                      <a:endParaRPr lang="ru-RU" dirty="0"/>
                    </a:p>
                  </a:txBody>
                  <a:tcPr/>
                </a:tc>
                <a:tc>
                  <a:txBody>
                    <a:bodyPr/>
                    <a:lstStyle/>
                    <a:p>
                      <a:endParaRPr lang="ru-RU"/>
                    </a:p>
                  </a:txBody>
                  <a:tcPr/>
                </a:tc>
              </a:tr>
              <a:tr h="370840">
                <a:tc>
                  <a:txBody>
                    <a:bodyPr/>
                    <a:lstStyle/>
                    <a:p>
                      <a:pPr algn="ctr"/>
                      <a:r>
                        <a:rPr lang="en-US" sz="1000" dirty="0" smtClean="0">
                          <a:latin typeface="Times New Roman" panose="02020603050405020304" pitchFamily="18" charset="0"/>
                        </a:rPr>
                        <a:t>pcs.</a:t>
                      </a:r>
                      <a:endParaRPr lang="en-US" sz="1000" dirty="0">
                        <a:latin typeface="Times New Roman" panose="02020603050405020304" pitchFamily="18" charset="0"/>
                        <a:cs typeface="Times New Roman" panose="02020603050405020304" pitchFamily="18" charset="0"/>
                      </a:endParaRPr>
                    </a:p>
                  </a:txBody>
                  <a:tcPr/>
                </a:tc>
                <a:tc>
                  <a:txBody>
                    <a:bodyPr/>
                    <a:lstStyle/>
                    <a:p>
                      <a:pPr algn="ctr"/>
                      <a:r>
                        <a:rPr lang="en-US" sz="1000" dirty="0" smtClean="0">
                          <a:latin typeface="Times New Roman" panose="02020603050405020304" pitchFamily="18" charset="0"/>
                        </a:rPr>
                        <a:t>%</a:t>
                      </a:r>
                      <a:endParaRPr lang="en-US" sz="1000" dirty="0">
                        <a:latin typeface="Times New Roman" panose="02020603050405020304" pitchFamily="18" charset="0"/>
                        <a:cs typeface="Times New Roman" panose="02020603050405020304" pitchFamily="18" charset="0"/>
                      </a:endParaRPr>
                    </a:p>
                  </a:txBody>
                  <a:tcPr/>
                </a:tc>
              </a:tr>
            </a:tbl>
          </a:graphicData>
        </a:graphic>
      </p:graphicFrame>
      <p:sp>
        <p:nvSpPr>
          <p:cNvPr id="16" name="TextBox 15"/>
          <p:cNvSpPr txBox="1"/>
          <p:nvPr/>
        </p:nvSpPr>
        <p:spPr>
          <a:xfrm>
            <a:off x="5498644" y="2913280"/>
            <a:ext cx="1058636" cy="584775"/>
          </a:xfrm>
          <a:prstGeom prst="rect">
            <a:avLst/>
          </a:prstGeom>
          <a:noFill/>
        </p:spPr>
        <p:txBody>
          <a:bodyPr wrap="square" rtlCol="0">
            <a:spAutoFit/>
          </a:bodyPr>
          <a:lstStyle/>
          <a:p>
            <a:pPr algn="ctr"/>
            <a:r>
              <a:rPr lang="en-US" sz="3200" b="1" dirty="0" smtClean="0">
                <a:solidFill>
                  <a:srgbClr val="0000AC"/>
                </a:solidFill>
                <a:latin typeface="Times New Roman" panose="02020603050405020304" pitchFamily="18" charset="0"/>
              </a:rPr>
              <a:t>+</a:t>
            </a:r>
            <a:endParaRPr lang="en-US" sz="3200" b="1" dirty="0">
              <a:solidFill>
                <a:srgbClr val="0000A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49602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p:cNvSpPr>
          <p:nvPr/>
        </p:nvSpPr>
        <p:spPr bwMode="auto">
          <a:xfrm>
            <a:off x="2873827" y="133154"/>
            <a:ext cx="6270171" cy="571480"/>
          </a:xfrm>
          <a:prstGeom prst="rect">
            <a:avLst/>
          </a:prstGeom>
          <a:noFill/>
          <a:ln w="9525">
            <a:noFill/>
            <a:miter lim="800000"/>
            <a:headEnd/>
            <a:tailEnd/>
          </a:ln>
        </p:spPr>
        <p:txBody>
          <a:bodyPr/>
          <a:lstStyle/>
          <a:p>
            <a:pPr algn="ctr" eaLnBrk="0" hangingPunct="0"/>
            <a:r>
              <a:rPr lang="en-US" sz="1600" dirty="0" smtClean="0">
                <a:solidFill>
                  <a:schemeClr val="accent1">
                    <a:lumMod val="50000"/>
                  </a:schemeClr>
                </a:solidFill>
                <a:effectLst>
                  <a:outerShdw blurRad="38100" dist="38100" dir="2700000" algn="tl">
                    <a:srgbClr val="000000">
                      <a:alpha val="43137"/>
                    </a:srgbClr>
                  </a:outerShdw>
                </a:effectLst>
                <a:latin typeface="Times New Roman" pitchFamily="18" charset="0"/>
              </a:rPr>
              <a:t>STAGE III OF TREASUTY RISK MANAGEMENT SYSTEM CREATION</a:t>
            </a:r>
            <a:r>
              <a:rPr lang="en-US" dirty="0" smtClean="0"/>
              <a:t> </a:t>
            </a:r>
            <a:r>
              <a:rPr dirty="0"/>
              <a:t/>
            </a:r>
            <a:br>
              <a:rPr dirty="0"/>
            </a:br>
            <a:r>
              <a:rPr lang="en-US" sz="1600" dirty="0" smtClean="0">
                <a:solidFill>
                  <a:schemeClr val="accent1">
                    <a:lumMod val="50000"/>
                  </a:schemeClr>
                </a:solidFill>
                <a:effectLst>
                  <a:outerShdw blurRad="38100" dist="38100" dir="2700000" algn="tl">
                    <a:srgbClr val="000000">
                      <a:alpha val="43137"/>
                    </a:srgbClr>
                  </a:outerShdw>
                </a:effectLst>
                <a:latin typeface="Times New Roman" pitchFamily="18" charset="0"/>
              </a:rPr>
              <a:t>(2015-2017)</a:t>
            </a:r>
            <a:endParaRPr lang="en-US" sz="1600" dirty="0">
              <a:solidFill>
                <a:schemeClr val="accent1">
                  <a:lumMod val="50000"/>
                </a:schemeClr>
              </a:solidFill>
              <a:effectLst>
                <a:outerShdw blurRad="38100" dist="38100" dir="2700000" algn="tl">
                  <a:srgbClr val="000000">
                    <a:alpha val="43137"/>
                  </a:srgbClr>
                </a:outerShdw>
              </a:effectLst>
              <a:latin typeface="Times New Roman" pitchFamily="18" charset="0"/>
            </a:endParaRPr>
          </a:p>
        </p:txBody>
      </p:sp>
      <p:sp>
        <p:nvSpPr>
          <p:cNvPr id="21" name="Номер слайда 5"/>
          <p:cNvSpPr txBox="1">
            <a:spLocks/>
          </p:cNvSpPr>
          <p:nvPr/>
        </p:nvSpPr>
        <p:spPr>
          <a:xfrm>
            <a:off x="8722519" y="4760121"/>
            <a:ext cx="300038" cy="273844"/>
          </a:xfrm>
          <a:prstGeom prst="rect">
            <a:avLst/>
          </a:prstGeom>
        </p:spPr>
        <p:txBody>
          <a:bodyPr vert="horz" lIns="68580" tIns="34290" rIns="68580" bIns="34290" rtlCol="0" anchor="ctr"/>
          <a:lstStyle>
            <a:defPPr>
              <a:defRPr lang="ru-RU"/>
            </a:defPPr>
            <a:lvl1pPr algn="r" rtl="0" fontAlgn="auto">
              <a:spcBef>
                <a:spcPts val="0"/>
              </a:spcBef>
              <a:spcAft>
                <a:spcPts val="0"/>
              </a:spcAft>
              <a:defRPr sz="900" kern="1200">
                <a:solidFill>
                  <a:schemeClr val="tx1">
                    <a:tint val="75000"/>
                  </a:schemeClr>
                </a:solidFill>
                <a:latin typeface="+mn-lt"/>
                <a:ea typeface="+mn-ea"/>
                <a:cs typeface="+mn-cs"/>
              </a:defRPr>
            </a:lvl1pPr>
            <a:lvl2pPr marL="342900" algn="l" rtl="0" fontAlgn="base">
              <a:spcBef>
                <a:spcPct val="0"/>
              </a:spcBef>
              <a:spcAft>
                <a:spcPct val="0"/>
              </a:spcAft>
              <a:defRPr kern="1200">
                <a:solidFill>
                  <a:schemeClr val="tx1"/>
                </a:solidFill>
                <a:latin typeface="Calibri" pitchFamily="34" charset="0"/>
                <a:ea typeface="+mn-ea"/>
                <a:cs typeface="Arial" charset="0"/>
              </a:defRPr>
            </a:lvl2pPr>
            <a:lvl3pPr marL="685800" algn="l" rtl="0" fontAlgn="base">
              <a:spcBef>
                <a:spcPct val="0"/>
              </a:spcBef>
              <a:spcAft>
                <a:spcPct val="0"/>
              </a:spcAft>
              <a:defRPr kern="1200">
                <a:solidFill>
                  <a:schemeClr val="tx1"/>
                </a:solidFill>
                <a:latin typeface="Calibri" pitchFamily="34" charset="0"/>
                <a:ea typeface="+mn-ea"/>
                <a:cs typeface="Arial" charset="0"/>
              </a:defRPr>
            </a:lvl3pPr>
            <a:lvl4pPr marL="1028700" algn="l" rtl="0" fontAlgn="base">
              <a:spcBef>
                <a:spcPct val="0"/>
              </a:spcBef>
              <a:spcAft>
                <a:spcPct val="0"/>
              </a:spcAft>
              <a:defRPr kern="1200">
                <a:solidFill>
                  <a:schemeClr val="tx1"/>
                </a:solidFill>
                <a:latin typeface="Calibri" pitchFamily="34" charset="0"/>
                <a:ea typeface="+mn-ea"/>
                <a:cs typeface="Arial" charset="0"/>
              </a:defRPr>
            </a:lvl4pPr>
            <a:lvl5pPr marL="1371600" algn="l" rtl="0" fontAlgn="base">
              <a:spcBef>
                <a:spcPct val="0"/>
              </a:spcBef>
              <a:spcAft>
                <a:spcPct val="0"/>
              </a:spcAft>
              <a:defRPr kern="1200">
                <a:solidFill>
                  <a:schemeClr val="tx1"/>
                </a:solidFill>
                <a:latin typeface="Calibri" pitchFamily="34" charset="0"/>
                <a:ea typeface="+mn-ea"/>
                <a:cs typeface="Arial" charset="0"/>
              </a:defRPr>
            </a:lvl5pPr>
            <a:lvl6pPr marL="1714500" algn="l" defTabSz="685800" rtl="0" eaLnBrk="1" latinLnBrk="0" hangingPunct="1">
              <a:defRPr kern="1200">
                <a:solidFill>
                  <a:schemeClr val="tx1"/>
                </a:solidFill>
                <a:latin typeface="Calibri" pitchFamily="34" charset="0"/>
                <a:ea typeface="+mn-ea"/>
                <a:cs typeface="Arial" charset="0"/>
              </a:defRPr>
            </a:lvl6pPr>
            <a:lvl7pPr marL="2057400" algn="l" defTabSz="685800" rtl="0" eaLnBrk="1" latinLnBrk="0" hangingPunct="1">
              <a:defRPr kern="1200">
                <a:solidFill>
                  <a:schemeClr val="tx1"/>
                </a:solidFill>
                <a:latin typeface="Calibri" pitchFamily="34" charset="0"/>
                <a:ea typeface="+mn-ea"/>
                <a:cs typeface="Arial" charset="0"/>
              </a:defRPr>
            </a:lvl7pPr>
            <a:lvl8pPr marL="2400300" algn="l" defTabSz="685800" rtl="0" eaLnBrk="1" latinLnBrk="0" hangingPunct="1">
              <a:defRPr kern="1200">
                <a:solidFill>
                  <a:schemeClr val="tx1"/>
                </a:solidFill>
                <a:latin typeface="Calibri" pitchFamily="34" charset="0"/>
                <a:ea typeface="+mn-ea"/>
                <a:cs typeface="Arial" charset="0"/>
              </a:defRPr>
            </a:lvl8pPr>
            <a:lvl9pPr marL="2743200" algn="l" defTabSz="685800" rtl="0" eaLnBrk="1" latinLnBrk="0" hangingPunct="1">
              <a:defRPr kern="1200">
                <a:solidFill>
                  <a:schemeClr val="tx1"/>
                </a:solidFill>
                <a:latin typeface="Calibri" pitchFamily="34" charset="0"/>
                <a:ea typeface="+mn-ea"/>
                <a:cs typeface="Arial" charset="0"/>
              </a:defRPr>
            </a:lvl9pPr>
          </a:lstStyle>
          <a:p>
            <a:pPr>
              <a:defRPr/>
            </a:pPr>
            <a:fld id="{B71FCD68-0AFD-4048-852E-53B764BC6EED}" type="slidenum">
              <a:rPr lang="ru-RU" smtClean="0">
                <a:solidFill>
                  <a:schemeClr val="tx1"/>
                </a:solidFill>
                <a:latin typeface="Times New Roman" panose="02020603050405020304" pitchFamily="18" charset="0"/>
                <a:cs typeface="Times New Roman" panose="02020603050405020304" pitchFamily="18" charset="0"/>
              </a:rPr>
              <a:pPr>
                <a:defRPr/>
              </a:pPr>
              <a:t>8</a:t>
            </a:fld>
            <a:endParaRPr lang="en-US" dirty="0">
              <a:solidFill>
                <a:schemeClr val="tx1"/>
              </a:solidFill>
              <a:latin typeface="Times New Roman" panose="02020603050405020304" pitchFamily="18" charset="0"/>
              <a:cs typeface="Times New Roman" panose="02020603050405020304" pitchFamily="18" charset="0"/>
            </a:endParaRPr>
          </a:p>
        </p:txBody>
      </p:sp>
      <p:sp>
        <p:nvSpPr>
          <p:cNvPr id="7" name="Штриховая стрелка вправо 6"/>
          <p:cNvSpPr/>
          <p:nvPr/>
        </p:nvSpPr>
        <p:spPr>
          <a:xfrm>
            <a:off x="352425" y="4214340"/>
            <a:ext cx="8670132" cy="180975"/>
          </a:xfrm>
          <a:prstGeom prst="strip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Блок-схема: документ 9"/>
          <p:cNvSpPr/>
          <p:nvPr/>
        </p:nvSpPr>
        <p:spPr>
          <a:xfrm>
            <a:off x="180975" y="1198695"/>
            <a:ext cx="1971675" cy="1129695"/>
          </a:xfrm>
          <a:prstGeom prst="flowChartDocument">
            <a:avLst/>
          </a:prstGeom>
          <a:solidFill>
            <a:schemeClr val="accent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latin typeface="Times New Roman" panose="02020603050405020304" pitchFamily="18" charset="0"/>
              </a:rPr>
              <a:t>Information about violations detected when carrying out controls and audits within the reporting period</a:t>
            </a:r>
            <a:endParaRPr lang="en-US" sz="1100" dirty="0">
              <a:solidFill>
                <a:schemeClr val="bg1"/>
              </a:solidFill>
              <a:latin typeface="Times New Roman" panose="02020603050405020304" pitchFamily="18" charset="0"/>
              <a:cs typeface="Times New Roman" panose="02020603050405020304" pitchFamily="18" charset="0"/>
            </a:endParaRPr>
          </a:p>
        </p:txBody>
      </p:sp>
      <p:sp>
        <p:nvSpPr>
          <p:cNvPr id="41" name="TextBox 40"/>
          <p:cNvSpPr txBox="1"/>
          <p:nvPr/>
        </p:nvSpPr>
        <p:spPr>
          <a:xfrm>
            <a:off x="352425" y="4328510"/>
            <a:ext cx="1387079" cy="307777"/>
          </a:xfrm>
          <a:prstGeom prst="rect">
            <a:avLst/>
          </a:prstGeom>
          <a:noFill/>
        </p:spPr>
        <p:txBody>
          <a:bodyPr wrap="square" rtlCol="0">
            <a:spAutoFit/>
          </a:bodyPr>
          <a:lstStyle/>
          <a:p>
            <a:pPr algn="ctr"/>
            <a:r>
              <a:rPr lang="en-US" sz="1400" b="1" dirty="0" smtClean="0">
                <a:solidFill>
                  <a:schemeClr val="accent1">
                    <a:lumMod val="50000"/>
                  </a:schemeClr>
                </a:solidFill>
                <a:latin typeface="Times New Roman" panose="02020603050405020304" pitchFamily="18" charset="0"/>
              </a:rPr>
              <a:t>2015</a:t>
            </a:r>
            <a:endParaRPr lang="en-US" sz="14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18" name="Выгнутая вверх стрелка 17"/>
          <p:cNvSpPr/>
          <p:nvPr/>
        </p:nvSpPr>
        <p:spPr>
          <a:xfrm>
            <a:off x="1866304" y="671040"/>
            <a:ext cx="2334221" cy="40005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 name="TextBox 2"/>
          <p:cNvSpPr txBox="1"/>
          <p:nvPr/>
        </p:nvSpPr>
        <p:spPr>
          <a:xfrm>
            <a:off x="2071912" y="759500"/>
            <a:ext cx="2849338" cy="430887"/>
          </a:xfrm>
          <a:prstGeom prst="rect">
            <a:avLst/>
          </a:prstGeom>
          <a:noFill/>
        </p:spPr>
        <p:txBody>
          <a:bodyPr wrap="square" rtlCol="0">
            <a:spAutoFit/>
          </a:bodyPr>
          <a:lstStyle/>
          <a:p>
            <a:r>
              <a:rPr lang="en-US" sz="1100" dirty="0" smtClean="0">
                <a:latin typeface="Times New Roman" panose="02020603050405020304" pitchFamily="18" charset="0"/>
              </a:rPr>
              <a:t>  Most often detected violations</a:t>
            </a:r>
          </a:p>
          <a:p>
            <a:r>
              <a:rPr lang="en-US" sz="1100" dirty="0" smtClean="0">
                <a:latin typeface="Times New Roman" panose="02020603050405020304" pitchFamily="18" charset="0"/>
              </a:rPr>
              <a:t>  Legal value assessment</a:t>
            </a:r>
            <a:endParaRPr lang="en-US" sz="1100" dirty="0">
              <a:latin typeface="Times New Roman" panose="02020603050405020304" pitchFamily="18" charset="0"/>
              <a:cs typeface="Times New Roman" panose="02020603050405020304" pitchFamily="18" charset="0"/>
            </a:endParaRPr>
          </a:p>
        </p:txBody>
      </p:sp>
      <p:sp>
        <p:nvSpPr>
          <p:cNvPr id="19" name="Пятиугольник 18"/>
          <p:cNvSpPr/>
          <p:nvPr/>
        </p:nvSpPr>
        <p:spPr>
          <a:xfrm>
            <a:off x="133350" y="2766540"/>
            <a:ext cx="2057400" cy="80962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latin typeface="Times New Roman" panose="02020603050405020304" pitchFamily="18" charset="0"/>
              </a:rPr>
              <a:t>Aim: To identify risky operations</a:t>
            </a:r>
            <a:endParaRPr lang="en-US" sz="1400" b="1" dirty="0">
              <a:latin typeface="Times New Roman" panose="02020603050405020304" pitchFamily="18" charset="0"/>
              <a:cs typeface="Times New Roman" panose="02020603050405020304" pitchFamily="18" charset="0"/>
            </a:endParaRPr>
          </a:p>
        </p:txBody>
      </p:sp>
      <p:sp>
        <p:nvSpPr>
          <p:cNvPr id="20" name="TextBox 19"/>
          <p:cNvSpPr txBox="1"/>
          <p:nvPr/>
        </p:nvSpPr>
        <p:spPr>
          <a:xfrm>
            <a:off x="2845209" y="1221404"/>
            <a:ext cx="6075165" cy="523220"/>
          </a:xfrm>
          <a:prstGeom prst="rect">
            <a:avLst/>
          </a:prstGeom>
          <a:noFill/>
        </p:spPr>
        <p:txBody>
          <a:bodyPr wrap="square" rtlCol="0">
            <a:spAutoFit/>
          </a:bodyPr>
          <a:lstStyle/>
          <a:p>
            <a:pPr algn="ctr"/>
            <a:r>
              <a:rPr lang="en-US" sz="1400" b="1" dirty="0" smtClean="0">
                <a:latin typeface="Times New Roman" panose="02020603050405020304" pitchFamily="18" charset="0"/>
              </a:rPr>
              <a:t>Classification of Treasury Risks </a:t>
            </a:r>
          </a:p>
          <a:p>
            <a:pPr algn="ctr"/>
            <a:r>
              <a:rPr lang="en-US" sz="1400" b="1" dirty="0" smtClean="0">
                <a:latin typeface="Times New Roman" panose="02020603050405020304" pitchFamily="18" charset="0"/>
              </a:rPr>
              <a:t>by areas of FTTB's operation</a:t>
            </a:r>
            <a:endParaRPr lang="en-US" sz="1400" dirty="0">
              <a:latin typeface="Times New Roman" panose="02020603050405020304" pitchFamily="18" charset="0"/>
              <a:cs typeface="Times New Roman" panose="02020603050405020304" pitchFamily="18" charset="0"/>
            </a:endParaRPr>
          </a:p>
        </p:txBody>
      </p:sp>
      <p:sp>
        <p:nvSpPr>
          <p:cNvPr id="22" name="TextBox 21"/>
          <p:cNvSpPr txBox="1"/>
          <p:nvPr/>
        </p:nvSpPr>
        <p:spPr>
          <a:xfrm>
            <a:off x="7485459" y="4353390"/>
            <a:ext cx="1387079" cy="307777"/>
          </a:xfrm>
          <a:prstGeom prst="rect">
            <a:avLst/>
          </a:prstGeom>
          <a:noFill/>
        </p:spPr>
        <p:txBody>
          <a:bodyPr wrap="square" rtlCol="0">
            <a:spAutoFit/>
          </a:bodyPr>
          <a:lstStyle/>
          <a:p>
            <a:pPr algn="ctr"/>
            <a:r>
              <a:rPr lang="en-US" sz="1400" b="1" dirty="0" smtClean="0">
                <a:solidFill>
                  <a:schemeClr val="accent1">
                    <a:lumMod val="50000"/>
                  </a:schemeClr>
                </a:solidFill>
                <a:latin typeface="Times New Roman" panose="02020603050405020304" pitchFamily="18" charset="0"/>
              </a:rPr>
              <a:t>2017</a:t>
            </a:r>
            <a:endParaRPr lang="en-US" sz="1400" dirty="0">
              <a:solidFill>
                <a:schemeClr val="accent1">
                  <a:lumMod val="50000"/>
                </a:schemeClr>
              </a:solidFill>
              <a:latin typeface="Times New Roman" panose="02020603050405020304" pitchFamily="18" charset="0"/>
              <a:cs typeface="Times New Roman" panose="02020603050405020304" pitchFamily="18" charset="0"/>
            </a:endParaRPr>
          </a:p>
        </p:txBody>
      </p:sp>
      <p:graphicFrame>
        <p:nvGraphicFramePr>
          <p:cNvPr id="14" name="Таблица 13"/>
          <p:cNvGraphicFramePr>
            <a:graphicFrameLocks noGrp="1"/>
          </p:cNvGraphicFramePr>
          <p:nvPr>
            <p:extLst>
              <p:ext uri="{D42A27DB-BD31-4B8C-83A1-F6EECF244321}">
                <p14:modId xmlns:p14="http://schemas.microsoft.com/office/powerpoint/2010/main" val="2607676817"/>
              </p:ext>
            </p:extLst>
          </p:nvPr>
        </p:nvGraphicFramePr>
        <p:xfrm>
          <a:off x="2339181" y="1704820"/>
          <a:ext cx="6383338" cy="2432050"/>
        </p:xfrm>
        <a:graphic>
          <a:graphicData uri="http://schemas.openxmlformats.org/drawingml/2006/table">
            <a:tbl>
              <a:tblPr firstRow="1" bandRow="1">
                <a:tableStyleId>{5C22544A-7EE6-4342-B048-85BDC9FD1C3A}</a:tableStyleId>
              </a:tblPr>
              <a:tblGrid>
                <a:gridCol w="384969"/>
                <a:gridCol w="334632"/>
                <a:gridCol w="253898"/>
                <a:gridCol w="257635"/>
                <a:gridCol w="3906016"/>
                <a:gridCol w="387350"/>
                <a:gridCol w="438150"/>
                <a:gridCol w="420688"/>
              </a:tblGrid>
              <a:tr h="350520">
                <a:tc rowSpan="2">
                  <a:txBody>
                    <a:bodyPr/>
                    <a:lstStyle/>
                    <a:p>
                      <a:pPr algn="ctr"/>
                      <a:r>
                        <a:rPr lang="en-US" sz="1000" dirty="0" smtClean="0">
                          <a:latin typeface="Times New Roman" panose="02020603050405020304" pitchFamily="18" charset="0"/>
                        </a:rPr>
                        <a:t>No.</a:t>
                      </a:r>
                    </a:p>
                    <a:p>
                      <a:pPr algn="ctr"/>
                      <a:r>
                        <a:rPr lang="en-US" sz="1000" dirty="0" smtClean="0">
                          <a:latin typeface="Times New Roman" panose="02020603050405020304" pitchFamily="18" charset="0"/>
                        </a:rPr>
                        <a:t>of Item</a:t>
                      </a:r>
                      <a:endParaRPr lang="en-US" sz="1000" dirty="0">
                        <a:latin typeface="Times New Roman" panose="02020603050405020304" pitchFamily="18" charset="0"/>
                        <a:cs typeface="Times New Roman" panose="02020603050405020304" pitchFamily="18" charset="0"/>
                      </a:endParaRPr>
                    </a:p>
                  </a:txBody>
                  <a:tcPr/>
                </a:tc>
                <a:tc rowSpan="2" gridSpan="3">
                  <a:txBody>
                    <a:bodyPr/>
                    <a:lstStyle/>
                    <a:p>
                      <a:pPr algn="ctr"/>
                      <a:r>
                        <a:rPr lang="en-US" sz="1000" dirty="0" smtClean="0">
                          <a:latin typeface="Times New Roman" panose="02020603050405020304" pitchFamily="18" charset="0"/>
                        </a:rPr>
                        <a:t>Code of Risk </a:t>
                      </a:r>
                      <a:endParaRPr lang="en-US" sz="1000" dirty="0">
                        <a:latin typeface="Times New Roman" panose="02020603050405020304" pitchFamily="18" charset="0"/>
                        <a:cs typeface="Times New Roman" panose="02020603050405020304" pitchFamily="18" charset="0"/>
                      </a:endParaRPr>
                    </a:p>
                  </a:txBody>
                  <a:tcPr/>
                </a:tc>
                <a:tc rowSpan="2" hMerge="1">
                  <a:txBody>
                    <a:bodyPr/>
                    <a:lstStyle/>
                    <a:p>
                      <a:endParaRPr lang="ru-RU" dirty="0"/>
                    </a:p>
                  </a:txBody>
                  <a:tcPr/>
                </a:tc>
                <a:tc rowSpan="2" hMerge="1">
                  <a:txBody>
                    <a:bodyPr/>
                    <a:lstStyle/>
                    <a:p>
                      <a:endParaRPr lang="ru-RU"/>
                    </a:p>
                  </a:txBody>
                  <a:tcPr/>
                </a:tc>
                <a:tc rowSpan="2">
                  <a:txBody>
                    <a:bodyPr/>
                    <a:lstStyle/>
                    <a:p>
                      <a:pPr algn="ctr"/>
                      <a:r>
                        <a:rPr lang="en-US" sz="1000" dirty="0" smtClean="0">
                          <a:latin typeface="Times New Roman" panose="02020603050405020304" pitchFamily="18" charset="0"/>
                        </a:rPr>
                        <a:t>Name of Risk </a:t>
                      </a:r>
                      <a:endParaRPr lang="en-US" sz="1000" dirty="0">
                        <a:latin typeface="Times New Roman" panose="02020603050405020304" pitchFamily="18" charset="0"/>
                        <a:cs typeface="Times New Roman" panose="02020603050405020304" pitchFamily="18" charset="0"/>
                      </a:endParaRPr>
                    </a:p>
                  </a:txBody>
                  <a:tcPr/>
                </a:tc>
                <a:tc gridSpan="3">
                  <a:txBody>
                    <a:bodyPr/>
                    <a:lstStyle/>
                    <a:p>
                      <a:pPr algn="ctr"/>
                      <a:r>
                        <a:rPr lang="en-US" sz="1000" dirty="0" smtClean="0">
                          <a:latin typeface="Times New Roman" panose="02020603050405020304" pitchFamily="18" charset="0"/>
                        </a:rPr>
                        <a:t>Value</a:t>
                      </a:r>
                      <a:endParaRPr lang="en-US" sz="1000" dirty="0">
                        <a:latin typeface="Times New Roman" panose="02020603050405020304" pitchFamily="18" charset="0"/>
                        <a:cs typeface="Times New Roman" panose="02020603050405020304" pitchFamily="18" charset="0"/>
                      </a:endParaRPr>
                    </a:p>
                  </a:txBody>
                  <a:tcPr/>
                </a:tc>
                <a:tc hMerge="1">
                  <a:txBody>
                    <a:bodyPr/>
                    <a:lstStyle/>
                    <a:p>
                      <a:pPr algn="ctr"/>
                      <a:endParaRPr lang="ru-RU" sz="1000" dirty="0">
                        <a:latin typeface="Times New Roman" panose="02020603050405020304" pitchFamily="18" charset="0"/>
                        <a:cs typeface="Times New Roman" panose="02020603050405020304" pitchFamily="18" charset="0"/>
                      </a:endParaRPr>
                    </a:p>
                  </a:txBody>
                  <a:tcPr/>
                </a:tc>
                <a:tc hMerge="1">
                  <a:txBody>
                    <a:bodyPr/>
                    <a:lstStyle/>
                    <a:p>
                      <a:pPr algn="ctr"/>
                      <a:endParaRPr lang="ru-RU" sz="1000" dirty="0">
                        <a:latin typeface="Times New Roman" panose="02020603050405020304" pitchFamily="18" charset="0"/>
                        <a:cs typeface="Times New Roman" panose="02020603050405020304" pitchFamily="18" charset="0"/>
                      </a:endParaRPr>
                    </a:p>
                  </a:txBody>
                  <a:tcPr/>
                </a:tc>
              </a:tr>
              <a:tr h="350520">
                <a:tc vMerge="1">
                  <a:txBody>
                    <a:bodyPr/>
                    <a:lstStyle/>
                    <a:p>
                      <a:endParaRPr lang="ru-RU"/>
                    </a:p>
                  </a:txBody>
                  <a:tcPr/>
                </a:tc>
                <a:tc gridSpan="3" vMerge="1">
                  <a:txBody>
                    <a:bodyPr/>
                    <a:lstStyle/>
                    <a:p>
                      <a:endParaRPr lang="ru-RU"/>
                    </a:p>
                  </a:txBody>
                  <a:tcPr/>
                </a:tc>
                <a:tc hMerge="1" vMerge="1">
                  <a:txBody>
                    <a:bodyPr/>
                    <a:lstStyle/>
                    <a:p>
                      <a:endParaRPr lang="ru-RU"/>
                    </a:p>
                  </a:txBody>
                  <a:tcPr/>
                </a:tc>
                <a:tc hMerge="1" vMerge="1">
                  <a:txBody>
                    <a:bodyPr/>
                    <a:lstStyle/>
                    <a:p>
                      <a:endParaRPr lang="ru-RU"/>
                    </a:p>
                  </a:txBody>
                  <a:tcPr/>
                </a:tc>
                <a:tc vMerge="1">
                  <a:txBody>
                    <a:bodyPr/>
                    <a:lstStyle/>
                    <a:p>
                      <a:endParaRPr lang="ru-RU"/>
                    </a:p>
                  </a:txBody>
                  <a:tcPr/>
                </a:tc>
                <a:tc>
                  <a:txBody>
                    <a:bodyPr/>
                    <a:lstStyle/>
                    <a:p>
                      <a:pPr algn="ctr"/>
                      <a:r>
                        <a:rPr lang="en-US" sz="1000" dirty="0" smtClean="0">
                          <a:latin typeface="Times New Roman" panose="02020603050405020304" pitchFamily="18" charset="0"/>
                        </a:rPr>
                        <a:t>0.5</a:t>
                      </a:r>
                      <a:endParaRPr lang="en-US" sz="1000" dirty="0">
                        <a:latin typeface="Times New Roman" panose="02020603050405020304" pitchFamily="18" charset="0"/>
                        <a:cs typeface="Times New Roman" panose="02020603050405020304" pitchFamily="18" charset="0"/>
                      </a:endParaRPr>
                    </a:p>
                  </a:txBody>
                  <a:tcPr/>
                </a:tc>
                <a:tc>
                  <a:txBody>
                    <a:bodyPr/>
                    <a:lstStyle/>
                    <a:p>
                      <a:pPr algn="ctr"/>
                      <a:r>
                        <a:rPr lang="en-US" sz="1000" dirty="0" smtClean="0">
                          <a:latin typeface="Times New Roman" panose="02020603050405020304" pitchFamily="18" charset="0"/>
                        </a:rPr>
                        <a:t>0.8</a:t>
                      </a:r>
                      <a:endParaRPr lang="en-US" sz="1000" dirty="0">
                        <a:latin typeface="Times New Roman" panose="02020603050405020304" pitchFamily="18" charset="0"/>
                        <a:cs typeface="Times New Roman" panose="02020603050405020304" pitchFamily="18" charset="0"/>
                      </a:endParaRPr>
                    </a:p>
                  </a:txBody>
                  <a:tcPr/>
                </a:tc>
                <a:tc>
                  <a:txBody>
                    <a:bodyPr/>
                    <a:lstStyle/>
                    <a:p>
                      <a:pPr algn="ctr"/>
                      <a:r>
                        <a:rPr lang="en-US" sz="1000" dirty="0" smtClean="0">
                          <a:latin typeface="Times New Roman" panose="02020603050405020304" pitchFamily="18" charset="0"/>
                        </a:rPr>
                        <a:t>1.0</a:t>
                      </a:r>
                      <a:endParaRPr lang="en-US" sz="1000" dirty="0">
                        <a:latin typeface="Times New Roman" panose="02020603050405020304" pitchFamily="18" charset="0"/>
                        <a:cs typeface="Times New Roman" panose="02020603050405020304" pitchFamily="18" charset="0"/>
                      </a:endParaRPr>
                    </a:p>
                  </a:txBody>
                  <a:tcPr/>
                </a:tc>
              </a:tr>
              <a:tr h="370840">
                <a:tc>
                  <a:txBody>
                    <a:bodyPr/>
                    <a:lstStyle/>
                    <a:p>
                      <a:pPr algn="ctr"/>
                      <a:r>
                        <a:rPr lang="en-US" sz="1000" dirty="0" smtClean="0">
                          <a:latin typeface="Times New Roman" panose="02020603050405020304" pitchFamily="18" charset="0"/>
                        </a:rPr>
                        <a:t>7</a:t>
                      </a:r>
                      <a:endParaRPr lang="en-US" sz="1000" dirty="0">
                        <a:latin typeface="Times New Roman" panose="02020603050405020304" pitchFamily="18" charset="0"/>
                        <a:cs typeface="Times New Roman" panose="02020603050405020304" pitchFamily="18" charset="0"/>
                      </a:endParaRPr>
                    </a:p>
                  </a:txBody>
                  <a:tcPr/>
                </a:tc>
                <a:tc gridSpan="4">
                  <a:txBody>
                    <a:bodyPr/>
                    <a:lstStyle/>
                    <a:p>
                      <a:pPr algn="just"/>
                      <a:r>
                        <a:rPr lang="en-US" sz="1000" b="1" kern="1200" dirty="0" smtClean="0">
                          <a:solidFill>
                            <a:schemeClr val="dk1"/>
                          </a:solidFill>
                          <a:effectLst/>
                          <a:latin typeface="Times New Roman" panose="02020603050405020304" pitchFamily="18" charset="0"/>
                        </a:rPr>
                        <a:t>Keeping budget, tax and managerial records</a:t>
                      </a:r>
                      <a:r>
                        <a:rPr dirty="0"/>
                        <a:t> </a:t>
                      </a:r>
                      <a:r>
                        <a:rPr lang="en-US" sz="1000" b="1" kern="1200" dirty="0" smtClean="0">
                          <a:solidFill>
                            <a:schemeClr val="dk1"/>
                          </a:solidFill>
                          <a:effectLst/>
                          <a:latin typeface="Times New Roman" panose="02020603050405020304" pitchFamily="18" charset="0"/>
                        </a:rPr>
                        <a:t>in budget execution</a:t>
                      </a:r>
                      <a:endParaRPr lang="en-US" sz="1000" dirty="0">
                        <a:latin typeface="Times New Roman" panose="02020603050405020304" pitchFamily="18" charset="0"/>
                        <a:cs typeface="Times New Roman" panose="02020603050405020304" pitchFamily="18" charset="0"/>
                      </a:endParaRPr>
                    </a:p>
                  </a:txBody>
                  <a:tcPr/>
                </a:tc>
                <a:tc hMerge="1">
                  <a:txBody>
                    <a:bodyPr/>
                    <a:lstStyle/>
                    <a:p>
                      <a:pPr algn="just"/>
                      <a:endParaRPr lang="ru-RU" sz="1200" dirty="0">
                        <a:latin typeface="Times New Roman" panose="02020603050405020304" pitchFamily="18" charset="0"/>
                        <a:cs typeface="Times New Roman" panose="02020603050405020304" pitchFamily="18" charset="0"/>
                      </a:endParaRPr>
                    </a:p>
                  </a:txBody>
                  <a:tcPr/>
                </a:tc>
                <a:tc hMerge="1">
                  <a:txBody>
                    <a:bodyPr/>
                    <a:lstStyle/>
                    <a:p>
                      <a:endParaRPr lang="ru-RU"/>
                    </a:p>
                  </a:txBody>
                  <a:tcPr/>
                </a:tc>
                <a:tc hMerge="1">
                  <a:txBody>
                    <a:bodyPr/>
                    <a:lstStyle/>
                    <a:p>
                      <a:endParaRPr lang="ru-RU"/>
                    </a:p>
                  </a:txBody>
                  <a:tcPr/>
                </a:tc>
                <a:tc>
                  <a:txBody>
                    <a:bodyPr/>
                    <a:lstStyle/>
                    <a:p>
                      <a:pPr algn="just"/>
                      <a:endParaRPr lang="ru-RU" sz="1000" dirty="0">
                        <a:latin typeface="Times New Roman" panose="02020603050405020304" pitchFamily="18" charset="0"/>
                        <a:cs typeface="Times New Roman" panose="02020603050405020304" pitchFamily="18" charset="0"/>
                      </a:endParaRPr>
                    </a:p>
                  </a:txBody>
                  <a:tcPr/>
                </a:tc>
                <a:tc>
                  <a:txBody>
                    <a:bodyPr/>
                    <a:lstStyle/>
                    <a:p>
                      <a:pPr algn="just"/>
                      <a:endParaRPr lang="ru-RU" sz="1000" dirty="0">
                        <a:latin typeface="Times New Roman" panose="02020603050405020304" pitchFamily="18" charset="0"/>
                        <a:cs typeface="Times New Roman" panose="02020603050405020304" pitchFamily="18" charset="0"/>
                      </a:endParaRPr>
                    </a:p>
                  </a:txBody>
                  <a:tcPr/>
                </a:tc>
                <a:tc>
                  <a:txBody>
                    <a:bodyPr/>
                    <a:lstStyle/>
                    <a:p>
                      <a:pPr algn="just"/>
                      <a:endParaRPr lang="ru-RU" sz="1000" dirty="0">
                        <a:latin typeface="Times New Roman" panose="02020603050405020304" pitchFamily="18" charset="0"/>
                        <a:cs typeface="Times New Roman" panose="02020603050405020304" pitchFamily="18" charset="0"/>
                      </a:endParaRPr>
                    </a:p>
                  </a:txBody>
                  <a:tcPr/>
                </a:tc>
              </a:tr>
              <a:tr h="166370">
                <a:tc>
                  <a:txBody>
                    <a:bodyPr/>
                    <a:lstStyle/>
                    <a:p>
                      <a:pPr algn="ctr"/>
                      <a:endParaRPr lang="ru-RU" sz="1000" dirty="0">
                        <a:latin typeface="Times New Roman" panose="02020603050405020304" pitchFamily="18" charset="0"/>
                        <a:cs typeface="Times New Roman" panose="02020603050405020304" pitchFamily="18" charset="0"/>
                      </a:endParaRPr>
                    </a:p>
                  </a:txBody>
                  <a:tcPr/>
                </a:tc>
                <a:tc>
                  <a:txBody>
                    <a:bodyPr/>
                    <a:lstStyle/>
                    <a:p>
                      <a:endParaRPr lang="ru-RU" sz="1000" dirty="0">
                        <a:latin typeface="Times New Roman" panose="02020603050405020304" pitchFamily="18" charset="0"/>
                        <a:cs typeface="Times New Roman" panose="02020603050405020304" pitchFamily="18" charset="0"/>
                      </a:endParaRPr>
                    </a:p>
                  </a:txBody>
                  <a:tcPr/>
                </a:tc>
                <a:tc>
                  <a:txBody>
                    <a:bodyPr/>
                    <a:lstStyle/>
                    <a:p>
                      <a:endParaRPr lang="ru-RU" sz="1000" dirty="0">
                        <a:latin typeface="Times New Roman" panose="02020603050405020304" pitchFamily="18" charset="0"/>
                        <a:cs typeface="Times New Roman" panose="02020603050405020304" pitchFamily="18" charset="0"/>
                      </a:endParaRPr>
                    </a:p>
                  </a:txBody>
                  <a:tcPr/>
                </a:tc>
                <a:tc gridSpan="2">
                  <a:txBody>
                    <a:bodyPr/>
                    <a:lstStyle/>
                    <a:p>
                      <a:r>
                        <a:rPr lang="en-US" sz="1000" dirty="0" smtClean="0">
                          <a:latin typeface="Times New Roman" panose="02020603050405020304" pitchFamily="18" charset="0"/>
                        </a:rPr>
                        <a:t>…</a:t>
                      </a:r>
                      <a:endParaRPr lang="en-US" sz="1000" dirty="0">
                        <a:latin typeface="Times New Roman" panose="02020603050405020304" pitchFamily="18" charset="0"/>
                        <a:cs typeface="Times New Roman" panose="02020603050405020304" pitchFamily="18" charset="0"/>
                      </a:endParaRPr>
                    </a:p>
                  </a:txBody>
                  <a:tcPr/>
                </a:tc>
                <a:tc hMerge="1">
                  <a:txBody>
                    <a:bodyPr/>
                    <a:lstStyle/>
                    <a:p>
                      <a:endParaRPr lang="ru-RU"/>
                    </a:p>
                  </a:txBody>
                  <a:tcPr/>
                </a:tc>
                <a:tc>
                  <a:txBody>
                    <a:bodyPr/>
                    <a:lstStyle/>
                    <a:p>
                      <a:endParaRPr lang="ru-RU" sz="1000" dirty="0">
                        <a:latin typeface="Times New Roman" panose="02020603050405020304" pitchFamily="18" charset="0"/>
                        <a:cs typeface="Times New Roman" panose="02020603050405020304" pitchFamily="18" charset="0"/>
                      </a:endParaRPr>
                    </a:p>
                  </a:txBody>
                  <a:tcPr/>
                </a:tc>
                <a:tc>
                  <a:txBody>
                    <a:bodyPr/>
                    <a:lstStyle/>
                    <a:p>
                      <a:endParaRPr lang="ru-RU" sz="1000" dirty="0">
                        <a:latin typeface="Times New Roman" panose="02020603050405020304" pitchFamily="18" charset="0"/>
                        <a:cs typeface="Times New Roman" panose="02020603050405020304" pitchFamily="18" charset="0"/>
                      </a:endParaRPr>
                    </a:p>
                  </a:txBody>
                  <a:tcPr/>
                </a:tc>
                <a:tc>
                  <a:txBody>
                    <a:bodyPr/>
                    <a:lstStyle/>
                    <a:p>
                      <a:endParaRPr lang="ru-RU" sz="1000" dirty="0">
                        <a:latin typeface="Times New Roman" panose="02020603050405020304" pitchFamily="18" charset="0"/>
                        <a:cs typeface="Times New Roman" panose="02020603050405020304" pitchFamily="18" charset="0"/>
                      </a:endParaRPr>
                    </a:p>
                  </a:txBody>
                  <a:tcPr/>
                </a:tc>
              </a:tr>
              <a:tr h="227330">
                <a:tc>
                  <a:txBody>
                    <a:bodyPr/>
                    <a:lstStyle/>
                    <a:p>
                      <a:pPr algn="ctr"/>
                      <a:r>
                        <a:rPr lang="en-US" sz="1000" dirty="0" smtClean="0">
                          <a:latin typeface="Times New Roman" panose="02020603050405020304" pitchFamily="18" charset="0"/>
                        </a:rPr>
                        <a:t>7</a:t>
                      </a:r>
                      <a:endParaRPr lang="en-US" sz="1000" dirty="0">
                        <a:latin typeface="Times New Roman" panose="02020603050405020304" pitchFamily="18" charset="0"/>
                        <a:cs typeface="Times New Roman" panose="02020603050405020304" pitchFamily="18" charset="0"/>
                      </a:endParaRPr>
                    </a:p>
                  </a:txBody>
                  <a:tcPr/>
                </a:tc>
                <a:tc>
                  <a:txBody>
                    <a:bodyPr/>
                    <a:lstStyle/>
                    <a:p>
                      <a:r>
                        <a:rPr lang="en-US" sz="1000" dirty="0" smtClean="0">
                          <a:latin typeface="Times New Roman" panose="02020603050405020304" pitchFamily="18" charset="0"/>
                        </a:rPr>
                        <a:t>14</a:t>
                      </a:r>
                      <a:endParaRPr lang="en-US" sz="1000" dirty="0">
                        <a:latin typeface="Times New Roman" panose="02020603050405020304" pitchFamily="18" charset="0"/>
                        <a:cs typeface="Times New Roman" panose="02020603050405020304" pitchFamily="18" charset="0"/>
                      </a:endParaRPr>
                    </a:p>
                  </a:txBody>
                  <a:tcPr/>
                </a:tc>
                <a:tc gridSpan="3">
                  <a:txBody>
                    <a:bodyPr/>
                    <a:lstStyle/>
                    <a:p>
                      <a:r>
                        <a:rPr lang="en-US" sz="1000" kern="1200" dirty="0" smtClean="0">
                          <a:solidFill>
                            <a:schemeClr val="dk1"/>
                          </a:solidFill>
                          <a:effectLst/>
                          <a:latin typeface="Times New Roman" panose="02020603050405020304" pitchFamily="18" charset="0"/>
                        </a:rPr>
                        <a:t>Violations committed when carrying out cash operations:</a:t>
                      </a:r>
                      <a:endParaRPr lang="en-US" sz="1000" dirty="0">
                        <a:latin typeface="Times New Roman" panose="02020603050405020304" pitchFamily="18" charset="0"/>
                        <a:cs typeface="Times New Roman" panose="02020603050405020304" pitchFamily="18" charset="0"/>
                      </a:endParaRPr>
                    </a:p>
                  </a:txBody>
                  <a:tcPr/>
                </a:tc>
                <a:tc hMerge="1">
                  <a:txBody>
                    <a:bodyPr/>
                    <a:lstStyle/>
                    <a:p>
                      <a:endParaRPr lang="ru-RU"/>
                    </a:p>
                  </a:txBody>
                  <a:tcPr/>
                </a:tc>
                <a:tc hMerge="1">
                  <a:txBody>
                    <a:bodyPr/>
                    <a:lstStyle/>
                    <a:p>
                      <a:endParaRPr lang="ru-RU"/>
                    </a:p>
                  </a:txBody>
                  <a:tcPr/>
                </a:tc>
                <a:tc>
                  <a:txBody>
                    <a:bodyPr/>
                    <a:lstStyle/>
                    <a:p>
                      <a:endParaRPr lang="ru-RU" sz="1000" dirty="0">
                        <a:latin typeface="Times New Roman" panose="02020603050405020304" pitchFamily="18" charset="0"/>
                        <a:cs typeface="Times New Roman" panose="02020603050405020304" pitchFamily="18" charset="0"/>
                      </a:endParaRPr>
                    </a:p>
                  </a:txBody>
                  <a:tcPr/>
                </a:tc>
                <a:tc>
                  <a:txBody>
                    <a:bodyPr/>
                    <a:lstStyle/>
                    <a:p>
                      <a:endParaRPr lang="ru-RU" sz="1000" dirty="0">
                        <a:latin typeface="Times New Roman" panose="02020603050405020304" pitchFamily="18" charset="0"/>
                        <a:cs typeface="Times New Roman" panose="02020603050405020304" pitchFamily="18" charset="0"/>
                      </a:endParaRPr>
                    </a:p>
                  </a:txBody>
                  <a:tcPr/>
                </a:tc>
                <a:tc>
                  <a:txBody>
                    <a:bodyPr/>
                    <a:lstStyle/>
                    <a:p>
                      <a:endParaRPr lang="ru-RU" sz="1000" dirty="0">
                        <a:latin typeface="Times New Roman" panose="02020603050405020304" pitchFamily="18" charset="0"/>
                        <a:cs typeface="Times New Roman" panose="02020603050405020304" pitchFamily="18" charset="0"/>
                      </a:endParaRPr>
                    </a:p>
                  </a:txBody>
                  <a:tcPr/>
                </a:tc>
              </a:tr>
              <a:tr h="183515">
                <a:tc>
                  <a:txBody>
                    <a:bodyPr/>
                    <a:lstStyle/>
                    <a:p>
                      <a:pPr algn="ctr"/>
                      <a:endParaRPr lang="ru-RU" sz="1000" dirty="0">
                        <a:latin typeface="Times New Roman" panose="02020603050405020304" pitchFamily="18" charset="0"/>
                        <a:cs typeface="Times New Roman" panose="02020603050405020304" pitchFamily="18" charset="0"/>
                      </a:endParaRPr>
                    </a:p>
                  </a:txBody>
                  <a:tcPr/>
                </a:tc>
                <a:tc>
                  <a:txBody>
                    <a:bodyPr/>
                    <a:lstStyle/>
                    <a:p>
                      <a:endParaRPr lang="ru-RU" sz="1000" dirty="0">
                        <a:latin typeface="Times New Roman" panose="02020603050405020304" pitchFamily="18" charset="0"/>
                        <a:cs typeface="Times New Roman" panose="02020603050405020304" pitchFamily="18" charset="0"/>
                      </a:endParaRPr>
                    </a:p>
                  </a:txBody>
                  <a:tcPr/>
                </a:tc>
                <a:tc>
                  <a:txBody>
                    <a:bodyPr/>
                    <a:lstStyle/>
                    <a:p>
                      <a:endParaRPr lang="ru-RU" sz="1000" dirty="0">
                        <a:latin typeface="Times New Roman" panose="02020603050405020304" pitchFamily="18" charset="0"/>
                        <a:cs typeface="Times New Roman" panose="02020603050405020304" pitchFamily="18" charset="0"/>
                      </a:endParaRPr>
                    </a:p>
                  </a:txBody>
                  <a:tcPr/>
                </a:tc>
                <a:tc gridSpan="2">
                  <a:txBody>
                    <a:bodyPr/>
                    <a:lstStyle/>
                    <a:p>
                      <a:r>
                        <a:rPr lang="en-US" sz="1000" dirty="0" smtClean="0">
                          <a:latin typeface="Times New Roman" panose="02020603050405020304" pitchFamily="18" charset="0"/>
                        </a:rPr>
                        <a:t>…</a:t>
                      </a:r>
                      <a:endParaRPr lang="en-US" sz="1000" dirty="0">
                        <a:latin typeface="Times New Roman" panose="02020603050405020304" pitchFamily="18" charset="0"/>
                        <a:cs typeface="Times New Roman" panose="02020603050405020304" pitchFamily="18" charset="0"/>
                      </a:endParaRPr>
                    </a:p>
                  </a:txBody>
                  <a:tcPr/>
                </a:tc>
                <a:tc hMerge="1">
                  <a:txBody>
                    <a:bodyPr/>
                    <a:lstStyle/>
                    <a:p>
                      <a:endParaRPr lang="ru-RU"/>
                    </a:p>
                  </a:txBody>
                  <a:tcPr/>
                </a:tc>
                <a:tc>
                  <a:txBody>
                    <a:bodyPr/>
                    <a:lstStyle/>
                    <a:p>
                      <a:endParaRPr lang="ru-RU" sz="1000" dirty="0">
                        <a:latin typeface="Times New Roman" panose="02020603050405020304" pitchFamily="18" charset="0"/>
                        <a:cs typeface="Times New Roman" panose="02020603050405020304" pitchFamily="18" charset="0"/>
                      </a:endParaRPr>
                    </a:p>
                  </a:txBody>
                  <a:tcPr/>
                </a:tc>
                <a:tc>
                  <a:txBody>
                    <a:bodyPr/>
                    <a:lstStyle/>
                    <a:p>
                      <a:endParaRPr lang="ru-RU" sz="1000" dirty="0">
                        <a:latin typeface="Times New Roman" panose="02020603050405020304" pitchFamily="18" charset="0"/>
                        <a:cs typeface="Times New Roman" panose="02020603050405020304" pitchFamily="18" charset="0"/>
                      </a:endParaRPr>
                    </a:p>
                  </a:txBody>
                  <a:tcPr/>
                </a:tc>
                <a:tc>
                  <a:txBody>
                    <a:bodyPr/>
                    <a:lstStyle/>
                    <a:p>
                      <a:endParaRPr lang="ru-RU" sz="1000" dirty="0">
                        <a:latin typeface="Times New Roman" panose="02020603050405020304" pitchFamily="18" charset="0"/>
                        <a:cs typeface="Times New Roman" panose="02020603050405020304" pitchFamily="18" charset="0"/>
                      </a:endParaRPr>
                    </a:p>
                  </a:txBody>
                  <a:tcPr/>
                </a:tc>
              </a:tr>
              <a:tr h="370840">
                <a:tc>
                  <a:txBody>
                    <a:bodyPr/>
                    <a:lstStyle/>
                    <a:p>
                      <a:pPr algn="ctr"/>
                      <a:r>
                        <a:rPr lang="en-US" sz="1000" dirty="0" smtClean="0">
                          <a:latin typeface="Times New Roman" panose="02020603050405020304" pitchFamily="18" charset="0"/>
                        </a:rPr>
                        <a:t>7</a:t>
                      </a:r>
                      <a:endParaRPr lang="en-US" sz="1000" dirty="0">
                        <a:latin typeface="Times New Roman" panose="02020603050405020304" pitchFamily="18" charset="0"/>
                        <a:cs typeface="Times New Roman" panose="02020603050405020304" pitchFamily="18" charset="0"/>
                      </a:endParaRPr>
                    </a:p>
                  </a:txBody>
                  <a:tcPr/>
                </a:tc>
                <a:tc>
                  <a:txBody>
                    <a:bodyPr/>
                    <a:lstStyle/>
                    <a:p>
                      <a:r>
                        <a:rPr lang="en-US" sz="1000" dirty="0" smtClean="0">
                          <a:latin typeface="Times New Roman" panose="02020603050405020304" pitchFamily="18" charset="0"/>
                        </a:rPr>
                        <a:t>14</a:t>
                      </a:r>
                      <a:endParaRPr lang="en-US" sz="1000" dirty="0">
                        <a:latin typeface="Times New Roman" panose="02020603050405020304" pitchFamily="18" charset="0"/>
                        <a:cs typeface="Times New Roman" panose="02020603050405020304" pitchFamily="18" charset="0"/>
                      </a:endParaRPr>
                    </a:p>
                  </a:txBody>
                  <a:tcPr/>
                </a:tc>
                <a:tc>
                  <a:txBody>
                    <a:bodyPr/>
                    <a:lstStyle/>
                    <a:p>
                      <a:r>
                        <a:rPr lang="en-US" sz="1000" dirty="0" smtClean="0">
                          <a:latin typeface="Times New Roman" panose="02020603050405020304" pitchFamily="18" charset="0"/>
                        </a:rPr>
                        <a:t>2</a:t>
                      </a:r>
                      <a:endParaRPr lang="en-US" sz="1000" dirty="0">
                        <a:latin typeface="Times New Roman" panose="02020603050405020304" pitchFamily="18" charset="0"/>
                        <a:cs typeface="Times New Roman" panose="02020603050405020304" pitchFamily="18" charset="0"/>
                      </a:endParaRPr>
                    </a:p>
                  </a:txBody>
                  <a:tcPr/>
                </a:tc>
                <a:tc gridSpan="2">
                  <a:txBody>
                    <a:bodyPr/>
                    <a:lstStyle/>
                    <a:p>
                      <a:r>
                        <a:rPr lang="en-US" sz="1000" kern="1200" dirty="0" smtClean="0">
                          <a:solidFill>
                            <a:schemeClr val="dk1"/>
                          </a:solidFill>
                          <a:effectLst/>
                          <a:latin typeface="Times New Roman" panose="02020603050405020304" pitchFamily="18" charset="0"/>
                        </a:rPr>
                        <a:t>Non-compliance with the order of executing operations with cash in hand:</a:t>
                      </a:r>
                      <a:endParaRPr lang="en-US" sz="1000" dirty="0">
                        <a:latin typeface="Times New Roman" panose="02020603050405020304" pitchFamily="18" charset="0"/>
                        <a:cs typeface="Times New Roman" panose="02020603050405020304" pitchFamily="18" charset="0"/>
                      </a:endParaRPr>
                    </a:p>
                  </a:txBody>
                  <a:tcPr/>
                </a:tc>
                <a:tc hMerge="1">
                  <a:txBody>
                    <a:bodyPr/>
                    <a:lstStyle/>
                    <a:p>
                      <a:endParaRPr lang="ru-RU"/>
                    </a:p>
                  </a:txBody>
                  <a:tcPr/>
                </a:tc>
                <a:tc>
                  <a:txBody>
                    <a:bodyPr/>
                    <a:lstStyle/>
                    <a:p>
                      <a:endParaRPr lang="ru-RU" sz="1000" dirty="0">
                        <a:latin typeface="Times New Roman" panose="02020603050405020304" pitchFamily="18" charset="0"/>
                        <a:cs typeface="Times New Roman" panose="02020603050405020304" pitchFamily="18" charset="0"/>
                      </a:endParaRPr>
                    </a:p>
                  </a:txBody>
                  <a:tcPr/>
                </a:tc>
                <a:tc>
                  <a:txBody>
                    <a:bodyPr/>
                    <a:lstStyle/>
                    <a:p>
                      <a:endParaRPr lang="ru-RU" sz="1000" dirty="0">
                        <a:latin typeface="Times New Roman" panose="02020603050405020304" pitchFamily="18" charset="0"/>
                        <a:cs typeface="Times New Roman" panose="02020603050405020304" pitchFamily="18" charset="0"/>
                      </a:endParaRPr>
                    </a:p>
                  </a:txBody>
                  <a:tcPr/>
                </a:tc>
                <a:tc>
                  <a:txBody>
                    <a:bodyPr/>
                    <a:lstStyle/>
                    <a:p>
                      <a:endParaRPr lang="ru-RU" sz="1000" dirty="0">
                        <a:latin typeface="Times New Roman" panose="02020603050405020304" pitchFamily="18" charset="0"/>
                        <a:cs typeface="Times New Roman" panose="02020603050405020304" pitchFamily="18" charset="0"/>
                      </a:endParaRPr>
                    </a:p>
                  </a:txBody>
                  <a:tcPr/>
                </a:tc>
              </a:tr>
              <a:tr h="257810">
                <a:tc>
                  <a:txBody>
                    <a:bodyPr/>
                    <a:lstStyle/>
                    <a:p>
                      <a:pPr algn="ctr"/>
                      <a:r>
                        <a:rPr lang="en-US" sz="1000" dirty="0" smtClean="0">
                          <a:latin typeface="Times New Roman" panose="02020603050405020304" pitchFamily="18" charset="0"/>
                        </a:rPr>
                        <a:t>7</a:t>
                      </a:r>
                      <a:endParaRPr lang="en-US" sz="1000" dirty="0">
                        <a:latin typeface="Times New Roman" panose="02020603050405020304" pitchFamily="18" charset="0"/>
                        <a:cs typeface="Times New Roman" panose="02020603050405020304" pitchFamily="18" charset="0"/>
                      </a:endParaRPr>
                    </a:p>
                  </a:txBody>
                  <a:tcPr/>
                </a:tc>
                <a:tc>
                  <a:txBody>
                    <a:bodyPr/>
                    <a:lstStyle/>
                    <a:p>
                      <a:r>
                        <a:rPr lang="en-US" sz="1000" dirty="0" smtClean="0">
                          <a:latin typeface="Times New Roman" panose="02020603050405020304" pitchFamily="18" charset="0"/>
                        </a:rPr>
                        <a:t>14</a:t>
                      </a:r>
                      <a:endParaRPr lang="en-US" sz="1000" dirty="0">
                        <a:latin typeface="Times New Roman" panose="02020603050405020304" pitchFamily="18" charset="0"/>
                        <a:cs typeface="Times New Roman" panose="02020603050405020304" pitchFamily="18" charset="0"/>
                      </a:endParaRPr>
                    </a:p>
                  </a:txBody>
                  <a:tcPr/>
                </a:tc>
                <a:tc>
                  <a:txBody>
                    <a:bodyPr/>
                    <a:lstStyle/>
                    <a:p>
                      <a:r>
                        <a:rPr lang="en-US" sz="1000" dirty="0" smtClean="0">
                          <a:latin typeface="Times New Roman" panose="02020603050405020304" pitchFamily="18" charset="0"/>
                        </a:rPr>
                        <a:t>2</a:t>
                      </a:r>
                      <a:endParaRPr lang="en-US" sz="1000" dirty="0">
                        <a:latin typeface="Times New Roman" panose="02020603050405020304" pitchFamily="18" charset="0"/>
                        <a:cs typeface="Times New Roman" panose="02020603050405020304" pitchFamily="18" charset="0"/>
                      </a:endParaRPr>
                    </a:p>
                  </a:txBody>
                  <a:tcPr/>
                </a:tc>
                <a:tc>
                  <a:txBody>
                    <a:bodyPr/>
                    <a:lstStyle/>
                    <a:p>
                      <a:r>
                        <a:rPr lang="en-US" sz="1000" dirty="0" smtClean="0">
                          <a:latin typeface="Times New Roman" panose="02020603050405020304" pitchFamily="18" charset="0"/>
                        </a:rPr>
                        <a:t>1</a:t>
                      </a:r>
                      <a:endParaRPr lang="en-US" sz="1000" dirty="0">
                        <a:latin typeface="Times New Roman" panose="02020603050405020304" pitchFamily="18" charset="0"/>
                        <a:cs typeface="Times New Roman" panose="02020603050405020304" pitchFamily="18" charset="0"/>
                      </a:endParaRPr>
                    </a:p>
                  </a:txBody>
                  <a:tcPr/>
                </a:tc>
                <a:tc>
                  <a:txBody>
                    <a:bodyPr/>
                    <a:lstStyle/>
                    <a:p>
                      <a:r>
                        <a:rPr lang="en-US" sz="1000" kern="1200" dirty="0" smtClean="0">
                          <a:solidFill>
                            <a:schemeClr val="dk1"/>
                          </a:solidFill>
                          <a:effectLst/>
                          <a:latin typeface="Times New Roman" panose="02020603050405020304" pitchFamily="18" charset="0"/>
                        </a:rPr>
                        <a:t>Cash issue from cash office for purposes other than intended</a:t>
                      </a:r>
                      <a:endParaRPr lang="en-US" sz="1000" dirty="0">
                        <a:latin typeface="Times New Roman" panose="02020603050405020304" pitchFamily="18" charset="0"/>
                        <a:cs typeface="Times New Roman" panose="02020603050405020304" pitchFamily="18" charset="0"/>
                      </a:endParaRPr>
                    </a:p>
                  </a:txBody>
                  <a:tcPr/>
                </a:tc>
                <a:tc>
                  <a:txBody>
                    <a:bodyPr/>
                    <a:lstStyle/>
                    <a:p>
                      <a:endParaRPr lang="ru-RU" sz="1000" dirty="0">
                        <a:latin typeface="Times New Roman" panose="02020603050405020304" pitchFamily="18" charset="0"/>
                        <a:cs typeface="Times New Roman" panose="02020603050405020304" pitchFamily="18" charset="0"/>
                      </a:endParaRPr>
                    </a:p>
                  </a:txBody>
                  <a:tcPr/>
                </a:tc>
                <a:tc>
                  <a:txBody>
                    <a:bodyPr/>
                    <a:lstStyle/>
                    <a:p>
                      <a:pPr algn="ctr"/>
                      <a:endParaRPr lang="ru-RU" sz="1000" dirty="0">
                        <a:latin typeface="Times New Roman" panose="02020603050405020304" pitchFamily="18" charset="0"/>
                        <a:cs typeface="Times New Roman" panose="02020603050405020304" pitchFamily="18" charset="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000" b="1" dirty="0" smtClean="0">
                          <a:latin typeface="Times New Roman" panose="02020603050405020304" pitchFamily="18" charset="0"/>
                        </a:rPr>
                        <a:t>Х</a:t>
                      </a:r>
                    </a:p>
                  </a:txBody>
                  <a:tcPr/>
                </a:tc>
              </a:tr>
            </a:tbl>
          </a:graphicData>
        </a:graphic>
      </p:graphicFrame>
      <p:sp>
        <p:nvSpPr>
          <p:cNvPr id="13" name="TextBox 12"/>
          <p:cNvSpPr txBox="1"/>
          <p:nvPr/>
        </p:nvSpPr>
        <p:spPr>
          <a:xfrm>
            <a:off x="352425" y="4537065"/>
            <a:ext cx="7354661" cy="553998"/>
          </a:xfrm>
          <a:prstGeom prst="rect">
            <a:avLst/>
          </a:prstGeom>
          <a:noFill/>
        </p:spPr>
        <p:txBody>
          <a:bodyPr wrap="square" rtlCol="0">
            <a:spAutoFit/>
          </a:bodyPr>
          <a:lstStyle/>
          <a:p>
            <a:r>
              <a:rPr lang="en-US" sz="1000" b="1" i="1" dirty="0" smtClean="0">
                <a:solidFill>
                  <a:schemeClr val="accent5">
                    <a:lumMod val="50000"/>
                  </a:schemeClr>
                </a:solidFill>
                <a:latin typeface="Times New Roman" panose="02020603050405020304" pitchFamily="18" charset="0"/>
              </a:rPr>
              <a:t>Background information</a:t>
            </a:r>
            <a:r>
              <a:rPr lang="en-US" sz="1000" i="1" dirty="0" smtClean="0">
                <a:solidFill>
                  <a:schemeClr val="accent5">
                    <a:lumMod val="50000"/>
                  </a:schemeClr>
                </a:solidFill>
                <a:latin typeface="Times New Roman" panose="02020603050405020304" pitchFamily="18" charset="0"/>
              </a:rPr>
              <a:t>: in the current classification of internal (operational) treasury risks, there are 21 areas and 633 risks;</a:t>
            </a:r>
          </a:p>
          <a:p>
            <a:pPr marL="541338" indent="-541338">
              <a:tabLst>
                <a:tab pos="541338" algn="l"/>
              </a:tabLst>
            </a:pPr>
            <a:r>
              <a:rPr lang="en-US" dirty="0" smtClean="0"/>
              <a:t>	</a:t>
            </a:r>
            <a:r>
              <a:rPr lang="en-US" sz="1000" i="1" dirty="0" smtClean="0">
                <a:solidFill>
                  <a:schemeClr val="accent5">
                    <a:lumMod val="50000"/>
                  </a:schemeClr>
                </a:solidFill>
                <a:latin typeface="Times New Roman" panose="02020603050405020304" pitchFamily="18" charset="0"/>
              </a:rPr>
              <a:t>the structure of areas: administrative risks, internal control risks, functional, technological and other risks </a:t>
            </a:r>
            <a:endParaRPr lang="en-US" sz="1000" i="1" dirty="0">
              <a:solidFill>
                <a:schemeClr val="accent5">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8441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p:cNvSpPr>
          <p:nvPr/>
        </p:nvSpPr>
        <p:spPr bwMode="auto">
          <a:xfrm>
            <a:off x="2873828" y="95054"/>
            <a:ext cx="6146347" cy="571480"/>
          </a:xfrm>
          <a:prstGeom prst="rect">
            <a:avLst/>
          </a:prstGeom>
          <a:noFill/>
          <a:ln w="9525">
            <a:noFill/>
            <a:miter lim="800000"/>
            <a:headEnd/>
            <a:tailEnd/>
          </a:ln>
        </p:spPr>
        <p:txBody>
          <a:bodyPr/>
          <a:lstStyle/>
          <a:p>
            <a:pPr algn="r" eaLnBrk="0" hangingPunct="0"/>
            <a:r>
              <a:rPr lang="en-US" sz="1600" dirty="0" smtClean="0">
                <a:solidFill>
                  <a:schemeClr val="accent1">
                    <a:lumMod val="50000"/>
                  </a:schemeClr>
                </a:solidFill>
                <a:effectLst>
                  <a:outerShdw blurRad="38100" dist="38100" dir="2700000" algn="tl">
                    <a:srgbClr val="000000">
                      <a:alpha val="43137"/>
                    </a:srgbClr>
                  </a:outerShdw>
                </a:effectLst>
                <a:latin typeface="Times New Roman" pitchFamily="18" charset="0"/>
              </a:rPr>
              <a:t>ALGORYTHM OF RISK CLASSIFICATION DEFINITION </a:t>
            </a:r>
          </a:p>
          <a:p>
            <a:pPr algn="r" eaLnBrk="0" hangingPunct="0"/>
            <a:r>
              <a:rPr lang="en-US" sz="1600" dirty="0" smtClean="0">
                <a:solidFill>
                  <a:schemeClr val="accent1">
                    <a:lumMod val="50000"/>
                  </a:schemeClr>
                </a:solidFill>
                <a:effectLst>
                  <a:outerShdw blurRad="38100" dist="38100" dir="2700000" algn="tl">
                    <a:srgbClr val="000000">
                      <a:alpha val="43137"/>
                    </a:srgbClr>
                  </a:outerShdw>
                </a:effectLst>
                <a:latin typeface="Times New Roman" pitchFamily="18" charset="0"/>
              </a:rPr>
              <a:t>AT THE FEDERAL TREASURY</a:t>
            </a:r>
            <a:endParaRPr lang="en-US" sz="1600" dirty="0">
              <a:solidFill>
                <a:schemeClr val="accent1">
                  <a:lumMod val="50000"/>
                </a:schemeClr>
              </a:solidFill>
              <a:effectLst>
                <a:outerShdw blurRad="38100" dist="38100" dir="2700000" algn="tl">
                  <a:srgbClr val="000000">
                    <a:alpha val="43137"/>
                  </a:srgbClr>
                </a:outerShdw>
              </a:effectLst>
              <a:latin typeface="Times New Roman" pitchFamily="18" charset="0"/>
            </a:endParaRPr>
          </a:p>
        </p:txBody>
      </p:sp>
      <p:sp>
        <p:nvSpPr>
          <p:cNvPr id="21" name="Номер слайда 5"/>
          <p:cNvSpPr>
            <a:spLocks noGrp="1"/>
          </p:cNvSpPr>
          <p:nvPr>
            <p:ph type="sldNum" sz="quarter" idx="12"/>
          </p:nvPr>
        </p:nvSpPr>
        <p:spPr>
          <a:xfrm>
            <a:off x="8803481" y="4745037"/>
            <a:ext cx="300038" cy="273844"/>
          </a:xfrm>
        </p:spPr>
        <p:txBody>
          <a:bodyPr/>
          <a:lstStyle/>
          <a:p>
            <a:pPr>
              <a:defRPr/>
            </a:pPr>
            <a:fld id="{B71FCD68-0AFD-4048-852E-53B764BC6EED}" type="slidenum">
              <a:rPr lang="ru-RU" smtClean="0">
                <a:solidFill>
                  <a:schemeClr val="tx1"/>
                </a:solidFill>
                <a:latin typeface="Times New Roman" panose="02020603050405020304" pitchFamily="18" charset="0"/>
                <a:cs typeface="Times New Roman" panose="02020603050405020304" pitchFamily="18" charset="0"/>
              </a:rPr>
              <a:pPr>
                <a:defRPr/>
              </a:pPr>
              <a:t>9</a:t>
            </a:fld>
            <a:endParaRPr lang="en-US" dirty="0">
              <a:solidFill>
                <a:schemeClr val="tx1"/>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94372" y="1179195"/>
            <a:ext cx="2301178" cy="36195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spcBef>
                <a:spcPts val="0"/>
              </a:spcBef>
            </a:pPr>
            <a:r>
              <a:rPr lang="en-US" sz="1200" b="1" dirty="0" smtClean="0">
                <a:solidFill>
                  <a:schemeClr val="bg1"/>
                </a:solidFill>
                <a:latin typeface="Times New Roman" pitchFamily="18" charset="0"/>
              </a:rPr>
              <a:t>Internal Risk</a:t>
            </a:r>
          </a:p>
          <a:p>
            <a:pPr algn="ctr" eaLnBrk="0" hangingPunct="0">
              <a:spcBef>
                <a:spcPts val="0"/>
              </a:spcBef>
            </a:pPr>
            <a:r>
              <a:rPr lang="en-US" sz="1200" b="1" dirty="0" smtClean="0">
                <a:solidFill>
                  <a:schemeClr val="bg1"/>
                </a:solidFill>
                <a:latin typeface="Times New Roman" pitchFamily="18" charset="0"/>
              </a:rPr>
              <a:t> Identification</a:t>
            </a:r>
            <a:endParaRPr lang="en-US" sz="1200" b="1" dirty="0">
              <a:solidFill>
                <a:schemeClr val="bg1"/>
              </a:solidFill>
              <a:latin typeface="Times New Roman" pitchFamily="18" charset="0"/>
              <a:cs typeface="Times New Roman" pitchFamily="18" charset="0"/>
            </a:endParaRPr>
          </a:p>
        </p:txBody>
      </p:sp>
      <p:cxnSp>
        <p:nvCxnSpPr>
          <p:cNvPr id="6" name="Прямая соединительная линия 5"/>
          <p:cNvCxnSpPr/>
          <p:nvPr/>
        </p:nvCxnSpPr>
        <p:spPr>
          <a:xfrm flipH="1">
            <a:off x="248262" y="1544320"/>
            <a:ext cx="8282" cy="2089595"/>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256540" y="1853600"/>
            <a:ext cx="223266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8" name="TextBox 1"/>
          <p:cNvSpPr txBox="1">
            <a:spLocks noChangeArrowheads="1"/>
          </p:cNvSpPr>
          <p:nvPr/>
        </p:nvSpPr>
        <p:spPr bwMode="auto">
          <a:xfrm>
            <a:off x="270150" y="2318488"/>
            <a:ext cx="1874990" cy="223138"/>
          </a:xfrm>
          <a:prstGeom prst="rect">
            <a:avLst/>
          </a:prstGeom>
          <a:noFill/>
          <a:ln w="9525">
            <a:noFill/>
            <a:miter lim="800000"/>
            <a:headEnd/>
            <a:tailEnd/>
          </a:ln>
        </p:spPr>
        <p:txBody>
          <a:bodyPr wrap="square" lIns="68580" tIns="34290" rIns="68580" bIns="34290">
            <a:spAutoFit/>
          </a:bodyPr>
          <a:lstStyle/>
          <a:p>
            <a:pPr fontAlgn="auto">
              <a:spcBef>
                <a:spcPts val="0"/>
              </a:spcBef>
              <a:spcAft>
                <a:spcPts val="0"/>
              </a:spcAft>
              <a:defRPr/>
            </a:pPr>
            <a:r>
              <a:rPr lang="en-US" sz="1000"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Changes in regulatory acts</a:t>
            </a:r>
            <a:endParaRPr lang="en-US" sz="1000"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cxnSp>
        <p:nvCxnSpPr>
          <p:cNvPr id="9" name="Прямая соединительная линия 8"/>
          <p:cNvCxnSpPr/>
          <p:nvPr/>
        </p:nvCxnSpPr>
        <p:spPr>
          <a:xfrm>
            <a:off x="256542" y="2109098"/>
            <a:ext cx="223266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0" name="TextBox 1"/>
          <p:cNvSpPr txBox="1">
            <a:spLocks noChangeArrowheads="1"/>
          </p:cNvSpPr>
          <p:nvPr/>
        </p:nvSpPr>
        <p:spPr bwMode="auto">
          <a:xfrm>
            <a:off x="270487" y="2097357"/>
            <a:ext cx="2188210" cy="223138"/>
          </a:xfrm>
          <a:prstGeom prst="rect">
            <a:avLst/>
          </a:prstGeom>
          <a:noFill/>
          <a:ln w="9525">
            <a:noFill/>
            <a:miter lim="800000"/>
            <a:headEnd/>
            <a:tailEnd/>
          </a:ln>
        </p:spPr>
        <p:txBody>
          <a:bodyPr wrap="square" lIns="68580" tIns="34290" rIns="68580" bIns="34290">
            <a:spAutoFit/>
          </a:bodyPr>
          <a:lstStyle/>
          <a:p>
            <a:pPr fontAlgn="auto">
              <a:spcBef>
                <a:spcPts val="0"/>
              </a:spcBef>
              <a:spcAft>
                <a:spcPts val="0"/>
              </a:spcAft>
              <a:defRPr/>
            </a:pPr>
            <a:r>
              <a:rPr lang="en-US" sz="1000"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Lists of detected violations</a:t>
            </a:r>
            <a:endParaRPr lang="en-US" sz="1000"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cxnSp>
        <p:nvCxnSpPr>
          <p:cNvPr id="11" name="Прямая соединительная линия 10"/>
          <p:cNvCxnSpPr/>
          <p:nvPr/>
        </p:nvCxnSpPr>
        <p:spPr>
          <a:xfrm>
            <a:off x="239078" y="2342586"/>
            <a:ext cx="223266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2" name="TextBox 1"/>
          <p:cNvSpPr txBox="1">
            <a:spLocks noChangeArrowheads="1"/>
          </p:cNvSpPr>
          <p:nvPr/>
        </p:nvSpPr>
        <p:spPr bwMode="auto">
          <a:xfrm>
            <a:off x="274652" y="2510803"/>
            <a:ext cx="2232660" cy="377026"/>
          </a:xfrm>
          <a:prstGeom prst="rect">
            <a:avLst/>
          </a:prstGeom>
          <a:noFill/>
          <a:ln w="9525">
            <a:noFill/>
            <a:miter lim="800000"/>
            <a:headEnd/>
            <a:tailEnd/>
          </a:ln>
        </p:spPr>
        <p:txBody>
          <a:bodyPr wrap="square" lIns="68580" tIns="34290" rIns="68580" bIns="34290">
            <a:spAutoFit/>
          </a:bodyPr>
          <a:lstStyle/>
          <a:p>
            <a:pPr fontAlgn="auto">
              <a:spcBef>
                <a:spcPts val="0"/>
              </a:spcBef>
              <a:spcAft>
                <a:spcPts val="0"/>
              </a:spcAft>
              <a:defRPr/>
            </a:pPr>
            <a:r>
              <a:rPr lang="en-US" sz="1000"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Reporting on internal control and internal audit results</a:t>
            </a:r>
            <a:endParaRPr lang="en-US" sz="1000"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cxnSp>
        <p:nvCxnSpPr>
          <p:cNvPr id="13" name="Прямая соединительная линия 12"/>
          <p:cNvCxnSpPr/>
          <p:nvPr/>
        </p:nvCxnSpPr>
        <p:spPr>
          <a:xfrm>
            <a:off x="245298" y="2551949"/>
            <a:ext cx="223266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4" name="TextBox 1"/>
          <p:cNvSpPr txBox="1">
            <a:spLocks noChangeArrowheads="1"/>
          </p:cNvSpPr>
          <p:nvPr/>
        </p:nvSpPr>
        <p:spPr bwMode="auto">
          <a:xfrm>
            <a:off x="287092" y="1508934"/>
            <a:ext cx="2569620" cy="377026"/>
          </a:xfrm>
          <a:prstGeom prst="rect">
            <a:avLst/>
          </a:prstGeom>
          <a:noFill/>
          <a:ln w="9525">
            <a:noFill/>
            <a:miter lim="800000"/>
            <a:headEnd/>
            <a:tailEnd/>
          </a:ln>
        </p:spPr>
        <p:txBody>
          <a:bodyPr wrap="square" lIns="68580" tIns="34290" rIns="68580" bIns="34290">
            <a:spAutoFit/>
          </a:bodyPr>
          <a:lstStyle/>
          <a:p>
            <a:pPr fontAlgn="auto">
              <a:spcBef>
                <a:spcPts val="0"/>
              </a:spcBef>
              <a:spcAft>
                <a:spcPts val="0"/>
              </a:spcAft>
              <a:defRPr/>
            </a:pPr>
            <a:r>
              <a:rPr lang="en-US" sz="1000"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Complaints and addresses from citizens and organizations</a:t>
            </a:r>
            <a:endParaRPr lang="en-US" sz="1000"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5" name="TextBox 1"/>
          <p:cNvSpPr txBox="1">
            <a:spLocks noChangeArrowheads="1"/>
          </p:cNvSpPr>
          <p:nvPr/>
        </p:nvSpPr>
        <p:spPr bwMode="auto">
          <a:xfrm>
            <a:off x="251487" y="3143977"/>
            <a:ext cx="2232660" cy="230832"/>
          </a:xfrm>
          <a:prstGeom prst="rect">
            <a:avLst/>
          </a:prstGeom>
          <a:noFill/>
          <a:ln w="9525">
            <a:noFill/>
            <a:miter lim="800000"/>
            <a:headEnd/>
            <a:tailEnd/>
          </a:ln>
        </p:spPr>
        <p:txBody>
          <a:bodyPr wrap="square" lIns="68580" tIns="34290" rIns="68580" bIns="34290">
            <a:spAutoFit/>
          </a:bodyPr>
          <a:lstStyle/>
          <a:p>
            <a:pPr fontAlgn="auto">
              <a:spcBef>
                <a:spcPts val="0"/>
              </a:spcBef>
              <a:spcAft>
                <a:spcPts val="0"/>
              </a:spcAft>
              <a:defRPr/>
            </a:pPr>
            <a:r>
              <a:rPr lang="en-US" sz="1050"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Staff changes</a:t>
            </a:r>
            <a:endParaRPr lang="en-US" sz="1050"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cxnSp>
        <p:nvCxnSpPr>
          <p:cNvPr id="17" name="Прямая соединительная линия 16"/>
          <p:cNvCxnSpPr/>
          <p:nvPr/>
        </p:nvCxnSpPr>
        <p:spPr>
          <a:xfrm>
            <a:off x="262890" y="2881313"/>
            <a:ext cx="223266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8" name="TextBox 1"/>
          <p:cNvSpPr txBox="1">
            <a:spLocks noChangeArrowheads="1"/>
          </p:cNvSpPr>
          <p:nvPr/>
        </p:nvSpPr>
        <p:spPr bwMode="auto">
          <a:xfrm>
            <a:off x="251487" y="3410777"/>
            <a:ext cx="2188210" cy="223138"/>
          </a:xfrm>
          <a:prstGeom prst="rect">
            <a:avLst/>
          </a:prstGeom>
          <a:noFill/>
          <a:ln w="9525">
            <a:noFill/>
            <a:miter lim="800000"/>
            <a:headEnd/>
            <a:tailEnd/>
          </a:ln>
        </p:spPr>
        <p:txBody>
          <a:bodyPr wrap="square" lIns="68580" tIns="34290" rIns="68580" bIns="34290">
            <a:spAutoFit/>
          </a:bodyPr>
          <a:lstStyle/>
          <a:p>
            <a:pPr fontAlgn="auto">
              <a:spcBef>
                <a:spcPts val="0"/>
              </a:spcBef>
              <a:spcAft>
                <a:spcPts val="0"/>
              </a:spcAft>
              <a:defRPr/>
            </a:pPr>
            <a:r>
              <a:rPr lang="en-US" sz="1000"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Integral assessment results</a:t>
            </a:r>
            <a:endParaRPr lang="en-US" sz="1000"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9" name="Прямоугольник 18"/>
          <p:cNvSpPr/>
          <p:nvPr/>
        </p:nvSpPr>
        <p:spPr>
          <a:xfrm>
            <a:off x="2962728" y="1182745"/>
            <a:ext cx="2614687" cy="634025"/>
          </a:xfrm>
          <a:prstGeom prst="rect">
            <a:avLst/>
          </a:prstGeom>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en-US" sz="1400" dirty="0" smtClean="0">
                <a:solidFill>
                  <a:schemeClr val="accent5">
                    <a:lumMod val="75000"/>
                  </a:schemeClr>
                </a:solidFill>
                <a:latin typeface="Times New Roman" pitchFamily="18" charset="0"/>
              </a:rPr>
              <a:t>List of Risk-Impacted</a:t>
            </a:r>
          </a:p>
          <a:p>
            <a:pPr algn="ctr"/>
            <a:r>
              <a:rPr lang="en-US" sz="1400" dirty="0" smtClean="0">
                <a:solidFill>
                  <a:schemeClr val="accent5">
                    <a:lumMod val="75000"/>
                  </a:schemeClr>
                </a:solidFill>
                <a:latin typeface="Times New Roman" pitchFamily="18" charset="0"/>
              </a:rPr>
              <a:t>Objects </a:t>
            </a:r>
            <a:endParaRPr lang="en-US" sz="1400" dirty="0">
              <a:solidFill>
                <a:schemeClr val="accent5">
                  <a:lumMod val="75000"/>
                </a:schemeClr>
              </a:solidFill>
              <a:latin typeface="Times New Roman" pitchFamily="18" charset="0"/>
              <a:cs typeface="Times New Roman" pitchFamily="18" charset="0"/>
            </a:endParaRPr>
          </a:p>
        </p:txBody>
      </p:sp>
      <p:sp>
        <p:nvSpPr>
          <p:cNvPr id="20" name="Прямоугольник 19"/>
          <p:cNvSpPr/>
          <p:nvPr/>
        </p:nvSpPr>
        <p:spPr>
          <a:xfrm>
            <a:off x="3119482" y="2222521"/>
            <a:ext cx="2301178" cy="36195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spcBef>
                <a:spcPts val="1800"/>
              </a:spcBef>
            </a:pPr>
            <a:r>
              <a:rPr lang="en-US" sz="1200" b="1" dirty="0" smtClean="0">
                <a:solidFill>
                  <a:schemeClr val="bg1"/>
                </a:solidFill>
                <a:latin typeface="Times New Roman" pitchFamily="18" charset="0"/>
              </a:rPr>
              <a:t>Internal Risk Assessment</a:t>
            </a:r>
            <a:endParaRPr lang="en-US" sz="1200" b="1" dirty="0">
              <a:solidFill>
                <a:schemeClr val="bg1"/>
              </a:solidFill>
              <a:latin typeface="Times New Roman" pitchFamily="18" charset="0"/>
              <a:cs typeface="Times New Roman" pitchFamily="18" charset="0"/>
            </a:endParaRPr>
          </a:p>
        </p:txBody>
      </p:sp>
      <p:cxnSp>
        <p:nvCxnSpPr>
          <p:cNvPr id="22" name="Прямая соединительная линия 21"/>
          <p:cNvCxnSpPr/>
          <p:nvPr/>
        </p:nvCxnSpPr>
        <p:spPr>
          <a:xfrm flipH="1">
            <a:off x="3247390" y="2571340"/>
            <a:ext cx="2" cy="1380509"/>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flipV="1">
            <a:off x="3247390" y="2872054"/>
            <a:ext cx="3610610" cy="8566"/>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24" name="TextBox 1"/>
          <p:cNvSpPr txBox="1">
            <a:spLocks noChangeArrowheads="1"/>
          </p:cNvSpPr>
          <p:nvPr/>
        </p:nvSpPr>
        <p:spPr bwMode="auto">
          <a:xfrm>
            <a:off x="3247390" y="2619865"/>
            <a:ext cx="2188210" cy="223138"/>
          </a:xfrm>
          <a:prstGeom prst="rect">
            <a:avLst/>
          </a:prstGeom>
          <a:noFill/>
          <a:ln w="9525">
            <a:noFill/>
            <a:miter lim="800000"/>
            <a:headEnd/>
            <a:tailEnd/>
          </a:ln>
        </p:spPr>
        <p:txBody>
          <a:bodyPr wrap="square" lIns="68580" tIns="34290" rIns="68580" bIns="34290">
            <a:spAutoFit/>
          </a:bodyPr>
          <a:lstStyle/>
          <a:p>
            <a:pPr fontAlgn="auto">
              <a:spcBef>
                <a:spcPts val="0"/>
              </a:spcBef>
              <a:spcAft>
                <a:spcPts val="0"/>
              </a:spcAft>
              <a:defRPr/>
            </a:pPr>
            <a:r>
              <a:rPr lang="en-US" sz="1000"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Value </a:t>
            </a:r>
            <a:r>
              <a:rPr lang="en-US" sz="1000" i="1" dirty="0" smtClean="0">
                <a:effectLst>
                  <a:outerShdw blurRad="38100" dist="38100" dir="2700000" algn="tl">
                    <a:srgbClr val="000000">
                      <a:alpha val="43137"/>
                    </a:srgbClr>
                  </a:outerShdw>
                </a:effectLst>
                <a:latin typeface="Times New Roman" panose="02020603050405020304" pitchFamily="18" charset="0"/>
              </a:rPr>
              <a:t>V</a:t>
            </a:r>
            <a:r>
              <a:rPr lang="en-US" sz="1000"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 (0.5; 0.8; 1.0)</a:t>
            </a:r>
            <a:endParaRPr lang="en-US" sz="1000"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5" name="TextBox 1"/>
          <p:cNvSpPr txBox="1">
            <a:spLocks noChangeArrowheads="1"/>
          </p:cNvSpPr>
          <p:nvPr/>
        </p:nvSpPr>
        <p:spPr bwMode="auto">
          <a:xfrm>
            <a:off x="3247390" y="2901502"/>
            <a:ext cx="3953510" cy="500137"/>
          </a:xfrm>
          <a:prstGeom prst="rect">
            <a:avLst/>
          </a:prstGeom>
          <a:noFill/>
          <a:ln w="9525">
            <a:noFill/>
            <a:miter lim="800000"/>
            <a:headEnd/>
            <a:tailEnd/>
          </a:ln>
        </p:spPr>
        <p:txBody>
          <a:bodyPr wrap="square" lIns="68580" tIns="34290" rIns="68580" bIns="34290">
            <a:spAutoFit/>
          </a:bodyPr>
          <a:lstStyle/>
          <a:p>
            <a:pPr fontAlgn="auto">
              <a:spcBef>
                <a:spcPts val="0"/>
              </a:spcBef>
              <a:spcAft>
                <a:spcPts val="0"/>
              </a:spcAft>
              <a:defRPr/>
            </a:pPr>
            <a:r>
              <a:rPr lang="en-US" sz="1000"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Probability </a:t>
            </a:r>
            <a:r>
              <a:rPr lang="en-US" sz="1000" i="1" dirty="0" smtClean="0">
                <a:effectLst>
                  <a:outerShdw blurRad="38100" dist="38100" dir="2700000" algn="tl">
                    <a:srgbClr val="000000">
                      <a:alpha val="43137"/>
                    </a:srgbClr>
                  </a:outerShdw>
                </a:effectLst>
                <a:latin typeface="Times New Roman" panose="02020603050405020304" pitchFamily="18" charset="0"/>
              </a:rPr>
              <a:t>P</a:t>
            </a:r>
            <a:r>
              <a:rPr lang="en-US" sz="1000"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 (unlikely</a:t>
            </a:r>
            <a:r>
              <a:rPr lang="en-US" dirty="0" smtClean="0"/>
              <a:t> </a:t>
            </a:r>
            <a:r>
              <a:rPr lang="en-US" sz="1000"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(less than 0.1), less likely (0.1-0.29), likely (0.3-0.69), very likely (0.7-0.89), almost inevitable (0.9 and higher)</a:t>
            </a:r>
          </a:p>
        </p:txBody>
      </p:sp>
      <p:cxnSp>
        <p:nvCxnSpPr>
          <p:cNvPr id="27" name="Прямая соединительная линия 26"/>
          <p:cNvCxnSpPr/>
          <p:nvPr/>
        </p:nvCxnSpPr>
        <p:spPr>
          <a:xfrm>
            <a:off x="3247392" y="3403564"/>
            <a:ext cx="3610608" cy="14426"/>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a:off x="3247392" y="3951849"/>
            <a:ext cx="3610608"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30" name="TextBox 1"/>
          <p:cNvSpPr txBox="1">
            <a:spLocks noChangeArrowheads="1"/>
          </p:cNvSpPr>
          <p:nvPr/>
        </p:nvSpPr>
        <p:spPr bwMode="auto">
          <a:xfrm>
            <a:off x="3247392" y="3395534"/>
            <a:ext cx="3801108" cy="530915"/>
          </a:xfrm>
          <a:prstGeom prst="rect">
            <a:avLst/>
          </a:prstGeom>
          <a:noFill/>
          <a:ln w="9525">
            <a:noFill/>
            <a:miter lim="800000"/>
            <a:headEnd/>
            <a:tailEnd/>
          </a:ln>
        </p:spPr>
        <p:txBody>
          <a:bodyPr wrap="square" lIns="68580" tIns="34290" rIns="68580" bIns="34290">
            <a:spAutoFit/>
          </a:bodyPr>
          <a:lstStyle/>
          <a:p>
            <a:pPr fontAlgn="auto">
              <a:spcBef>
                <a:spcPts val="0"/>
              </a:spcBef>
              <a:spcAft>
                <a:spcPts val="0"/>
              </a:spcAft>
              <a:defRPr/>
            </a:pPr>
            <a:r>
              <a:rPr lang="en-US" sz="1000"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Level of risk </a:t>
            </a:r>
            <a:r>
              <a:rPr lang="en-US" sz="1000" i="1" dirty="0" smtClean="0">
                <a:effectLst>
                  <a:outerShdw blurRad="38100" dist="38100" dir="2700000" algn="tl">
                    <a:srgbClr val="000000">
                      <a:alpha val="43137"/>
                    </a:srgbClr>
                  </a:outerShdw>
                </a:effectLst>
                <a:latin typeface="Times New Roman" panose="02020603050405020304" pitchFamily="18" charset="0"/>
              </a:rPr>
              <a:t>L=V*P </a:t>
            </a:r>
            <a:r>
              <a:rPr lang="en-US" sz="1000"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(low (less than 0.3), moderate (0.3-0.49), medium (0.5-0.59), significant (0.6-0.69), high (0.7-0.89), extremely high (0.9 and higher) </a:t>
            </a:r>
            <a:endParaRPr lang="en-US" sz="1000"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1" name="Стрелка вниз 30"/>
          <p:cNvSpPr/>
          <p:nvPr/>
        </p:nvSpPr>
        <p:spPr>
          <a:xfrm rot="16200000">
            <a:off x="2576654" y="1124962"/>
            <a:ext cx="319142" cy="4276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Стрелка вниз 31"/>
          <p:cNvSpPr/>
          <p:nvPr/>
        </p:nvSpPr>
        <p:spPr>
          <a:xfrm>
            <a:off x="4110500" y="1816770"/>
            <a:ext cx="319142" cy="4276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Прямоугольник 32"/>
          <p:cNvSpPr/>
          <p:nvPr/>
        </p:nvSpPr>
        <p:spPr>
          <a:xfrm>
            <a:off x="6315075" y="2066107"/>
            <a:ext cx="1771650" cy="665328"/>
          </a:xfrm>
          <a:prstGeom prst="rect">
            <a:avLst/>
          </a:prstGeom>
          <a:ln w="28575">
            <a:solidFill>
              <a:srgbClr val="21109C"/>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1400" dirty="0" smtClean="0">
                <a:solidFill>
                  <a:srgbClr val="0000AC"/>
                </a:solidFill>
                <a:latin typeface="Times New Roman" pitchFamily="18" charset="0"/>
              </a:rPr>
              <a:t>Classification of Treasury Risks</a:t>
            </a:r>
            <a:endParaRPr lang="en-US" sz="1400" dirty="0">
              <a:solidFill>
                <a:srgbClr val="0000AC"/>
              </a:solidFill>
              <a:latin typeface="Times New Roman" pitchFamily="18" charset="0"/>
              <a:cs typeface="Times New Roman" pitchFamily="18" charset="0"/>
            </a:endParaRPr>
          </a:p>
        </p:txBody>
      </p:sp>
      <p:sp>
        <p:nvSpPr>
          <p:cNvPr id="34" name="Стрелка вниз 33"/>
          <p:cNvSpPr/>
          <p:nvPr/>
        </p:nvSpPr>
        <p:spPr>
          <a:xfrm rot="16200000">
            <a:off x="5687688" y="2176785"/>
            <a:ext cx="319142" cy="4276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36" name="Таблица 35"/>
          <p:cNvGraphicFramePr>
            <a:graphicFrameLocks noGrp="1"/>
          </p:cNvGraphicFramePr>
          <p:nvPr>
            <p:extLst>
              <p:ext uri="{D42A27DB-BD31-4B8C-83A1-F6EECF244321}">
                <p14:modId xmlns:p14="http://schemas.microsoft.com/office/powerpoint/2010/main" val="3810900848"/>
              </p:ext>
            </p:extLst>
          </p:nvPr>
        </p:nvGraphicFramePr>
        <p:xfrm>
          <a:off x="272622" y="4025900"/>
          <a:ext cx="6508590" cy="858520"/>
        </p:xfrm>
        <a:graphic>
          <a:graphicData uri="http://schemas.openxmlformats.org/drawingml/2006/table">
            <a:tbl>
              <a:tblPr firstRow="1" bandRow="1">
                <a:tableStyleId>{F5AB1C69-6EDB-4FF4-983F-18BD219EF322}</a:tableStyleId>
              </a:tblPr>
              <a:tblGrid>
                <a:gridCol w="524020"/>
                <a:gridCol w="321064"/>
                <a:gridCol w="360377"/>
                <a:gridCol w="307959"/>
                <a:gridCol w="3747926"/>
                <a:gridCol w="353825"/>
                <a:gridCol w="425901"/>
                <a:gridCol w="467518"/>
              </a:tblGrid>
              <a:tr h="241300">
                <a:tc rowSpan="2">
                  <a:txBody>
                    <a:bodyPr/>
                    <a:lstStyle/>
                    <a:p>
                      <a:pPr algn="ctr"/>
                      <a:r>
                        <a:rPr lang="en-US" sz="1000" dirty="0" smtClean="0">
                          <a:latin typeface="Times New Roman" panose="02020603050405020304" pitchFamily="18" charset="0"/>
                        </a:rPr>
                        <a:t>Item No.</a:t>
                      </a:r>
                      <a:endParaRPr lang="en-US" sz="1000" dirty="0">
                        <a:latin typeface="Times New Roman" panose="02020603050405020304" pitchFamily="18" charset="0"/>
                        <a:cs typeface="Times New Roman" panose="02020603050405020304" pitchFamily="18" charset="0"/>
                      </a:endParaRPr>
                    </a:p>
                  </a:txBody>
                  <a:tcPr/>
                </a:tc>
                <a:tc rowSpan="2" gridSpan="3">
                  <a:txBody>
                    <a:bodyPr/>
                    <a:lstStyle/>
                    <a:p>
                      <a:pPr algn="ctr"/>
                      <a:r>
                        <a:rPr lang="en-US" sz="1000" dirty="0" smtClean="0">
                          <a:latin typeface="Times New Roman" panose="02020603050405020304" pitchFamily="18" charset="0"/>
                        </a:rPr>
                        <a:t>Code of Risk </a:t>
                      </a:r>
                      <a:endParaRPr lang="en-US" sz="1000" dirty="0">
                        <a:latin typeface="Times New Roman" panose="02020603050405020304" pitchFamily="18" charset="0"/>
                        <a:cs typeface="Times New Roman" panose="02020603050405020304" pitchFamily="18" charset="0"/>
                      </a:endParaRPr>
                    </a:p>
                  </a:txBody>
                  <a:tcPr/>
                </a:tc>
                <a:tc rowSpan="2" hMerge="1">
                  <a:txBody>
                    <a:bodyPr/>
                    <a:lstStyle/>
                    <a:p>
                      <a:endParaRPr lang="ru-RU" dirty="0"/>
                    </a:p>
                  </a:txBody>
                  <a:tcPr/>
                </a:tc>
                <a:tc rowSpan="2" hMerge="1">
                  <a:txBody>
                    <a:bodyPr/>
                    <a:lstStyle/>
                    <a:p>
                      <a:endParaRPr lang="ru-RU" dirty="0"/>
                    </a:p>
                  </a:txBody>
                  <a:tcPr/>
                </a:tc>
                <a:tc rowSpan="2">
                  <a:txBody>
                    <a:bodyPr/>
                    <a:lstStyle/>
                    <a:p>
                      <a:pPr algn="ctr"/>
                      <a:r>
                        <a:rPr lang="en-US" sz="1000" dirty="0" smtClean="0">
                          <a:latin typeface="Times New Roman" panose="02020603050405020304" pitchFamily="18" charset="0"/>
                        </a:rPr>
                        <a:t>Name of Risk</a:t>
                      </a:r>
                      <a:endParaRPr lang="en-US" sz="1000" dirty="0">
                        <a:latin typeface="Times New Roman" panose="02020603050405020304" pitchFamily="18" charset="0"/>
                        <a:cs typeface="Times New Roman" panose="02020603050405020304" pitchFamily="18" charset="0"/>
                      </a:endParaRPr>
                    </a:p>
                  </a:txBody>
                  <a:tcPr/>
                </a:tc>
                <a:tc gridSpan="3">
                  <a:txBody>
                    <a:bodyPr/>
                    <a:lstStyle/>
                    <a:p>
                      <a:pPr algn="ctr"/>
                      <a:r>
                        <a:rPr lang="en-US" sz="1000" dirty="0" smtClean="0">
                          <a:latin typeface="Times New Roman" panose="02020603050405020304" pitchFamily="18" charset="0"/>
                        </a:rPr>
                        <a:t>Value of Risk </a:t>
                      </a:r>
                      <a:endParaRPr lang="en-US" sz="1000" dirty="0">
                        <a:latin typeface="Times New Roman" panose="02020603050405020304" pitchFamily="18" charset="0"/>
                        <a:cs typeface="Times New Roman" panose="02020603050405020304" pitchFamily="18" charset="0"/>
                      </a:endParaRPr>
                    </a:p>
                  </a:txBody>
                  <a:tcPr/>
                </a:tc>
                <a:tc hMerge="1">
                  <a:txBody>
                    <a:bodyPr/>
                    <a:lstStyle/>
                    <a:p>
                      <a:endParaRPr lang="ru-RU" dirty="0"/>
                    </a:p>
                  </a:txBody>
                  <a:tcPr/>
                </a:tc>
                <a:tc hMerge="1">
                  <a:txBody>
                    <a:bodyPr/>
                    <a:lstStyle/>
                    <a:p>
                      <a:endParaRPr lang="ru-RU" dirty="0"/>
                    </a:p>
                  </a:txBody>
                  <a:tcPr/>
                </a:tc>
              </a:tr>
              <a:tr h="208280">
                <a:tc vMerge="1">
                  <a:txBody>
                    <a:bodyPr/>
                    <a:lstStyle/>
                    <a:p>
                      <a:endParaRPr lang="ru-RU" dirty="0"/>
                    </a:p>
                  </a:txBody>
                  <a:tcPr/>
                </a:tc>
                <a:tc gridSpan="3" vMerge="1">
                  <a:txBody>
                    <a:bodyPr/>
                    <a:lstStyle/>
                    <a:p>
                      <a:endParaRPr lang="ru-RU"/>
                    </a:p>
                  </a:txBody>
                  <a:tcPr/>
                </a:tc>
                <a:tc hMerge="1" vMerge="1">
                  <a:txBody>
                    <a:bodyPr/>
                    <a:lstStyle/>
                    <a:p>
                      <a:endParaRPr lang="ru-RU"/>
                    </a:p>
                  </a:txBody>
                  <a:tcPr/>
                </a:tc>
                <a:tc hMerge="1" vMerge="1">
                  <a:txBody>
                    <a:bodyPr/>
                    <a:lstStyle/>
                    <a:p>
                      <a:endParaRPr lang="ru-RU" dirty="0"/>
                    </a:p>
                  </a:txBody>
                  <a:tcPr/>
                </a:tc>
                <a:tc vMerge="1">
                  <a:txBody>
                    <a:bodyPr/>
                    <a:lstStyle/>
                    <a:p>
                      <a:endParaRPr lang="ru-RU" dirty="0"/>
                    </a:p>
                  </a:txBody>
                  <a:tcPr/>
                </a:tc>
                <a:tc>
                  <a:txBody>
                    <a:bodyPr/>
                    <a:lstStyle/>
                    <a:p>
                      <a:r>
                        <a:rPr lang="en-US" sz="1000" dirty="0" smtClean="0">
                          <a:latin typeface="Times New Roman" panose="02020603050405020304" pitchFamily="18" charset="0"/>
                        </a:rPr>
                        <a:t>0.5</a:t>
                      </a:r>
                      <a:endParaRPr lang="en-US" sz="1000" dirty="0">
                        <a:latin typeface="Times New Roman" panose="02020603050405020304" pitchFamily="18" charset="0"/>
                        <a:cs typeface="Times New Roman" panose="02020603050405020304" pitchFamily="18" charset="0"/>
                      </a:endParaRPr>
                    </a:p>
                  </a:txBody>
                  <a:tcPr/>
                </a:tc>
                <a:tc>
                  <a:txBody>
                    <a:bodyPr/>
                    <a:lstStyle/>
                    <a:p>
                      <a:r>
                        <a:rPr lang="en-US" sz="1000" dirty="0" smtClean="0">
                          <a:latin typeface="Times New Roman" panose="02020603050405020304" pitchFamily="18" charset="0"/>
                        </a:rPr>
                        <a:t>0.8</a:t>
                      </a:r>
                      <a:endParaRPr lang="en-US" sz="1000" dirty="0">
                        <a:latin typeface="Times New Roman" panose="02020603050405020304" pitchFamily="18" charset="0"/>
                        <a:cs typeface="Times New Roman" panose="02020603050405020304" pitchFamily="18" charset="0"/>
                      </a:endParaRPr>
                    </a:p>
                  </a:txBody>
                  <a:tcPr/>
                </a:tc>
                <a:tc>
                  <a:txBody>
                    <a:bodyPr/>
                    <a:lstStyle/>
                    <a:p>
                      <a:r>
                        <a:rPr lang="en-US" sz="1000" dirty="0" smtClean="0">
                          <a:latin typeface="Times New Roman" panose="02020603050405020304" pitchFamily="18" charset="0"/>
                        </a:rPr>
                        <a:t>1.0</a:t>
                      </a:r>
                      <a:endParaRPr lang="en-US" sz="1000" dirty="0">
                        <a:latin typeface="Times New Roman" panose="02020603050405020304" pitchFamily="18" charset="0"/>
                        <a:cs typeface="Times New Roman" panose="02020603050405020304" pitchFamily="18" charset="0"/>
                      </a:endParaRPr>
                    </a:p>
                  </a:txBody>
                  <a:tcPr/>
                </a:tc>
              </a:tr>
              <a:tr h="370840">
                <a:tc>
                  <a:txBody>
                    <a:bodyPr/>
                    <a:lstStyle/>
                    <a:p>
                      <a:pPr algn="ctr"/>
                      <a:r>
                        <a:rPr lang="en-US" sz="1000" dirty="0" smtClean="0">
                          <a:latin typeface="Times New Roman" panose="02020603050405020304" pitchFamily="18" charset="0"/>
                        </a:rPr>
                        <a:t>7</a:t>
                      </a:r>
                      <a:endParaRPr lang="en-US" sz="1000" dirty="0">
                        <a:latin typeface="Times New Roman" panose="02020603050405020304" pitchFamily="18" charset="0"/>
                        <a:cs typeface="Times New Roman" panose="02020603050405020304" pitchFamily="18" charset="0"/>
                      </a:endParaRPr>
                    </a:p>
                  </a:txBody>
                  <a:tcPr anchor="ctr"/>
                </a:tc>
                <a:tc>
                  <a:txBody>
                    <a:bodyPr/>
                    <a:lstStyle/>
                    <a:p>
                      <a:pPr algn="ctr">
                        <a:lnSpc>
                          <a:spcPct val="115000"/>
                        </a:lnSpc>
                        <a:spcAft>
                          <a:spcPts val="0"/>
                        </a:spcAft>
                      </a:pPr>
                      <a:r>
                        <a:rPr lang="en-US" sz="1000" dirty="0" smtClean="0">
                          <a:effectLst/>
                          <a:latin typeface="Times New Roman" panose="02020603050405020304" pitchFamily="18" charset="0"/>
                        </a:rPr>
                        <a:t>14</a:t>
                      </a:r>
                      <a:endParaRPr lang="en-US" sz="10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000" dirty="0" smtClean="0">
                          <a:effectLst/>
                          <a:latin typeface="Times New Roman" panose="02020603050405020304" pitchFamily="18" charset="0"/>
                        </a:rPr>
                        <a:t>2</a:t>
                      </a:r>
                      <a:endParaRPr lang="en-US" sz="10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000" dirty="0" smtClean="0">
                          <a:effectLst/>
                          <a:latin typeface="Times New Roman" panose="02020603050405020304" pitchFamily="18" charset="0"/>
                        </a:rPr>
                        <a:t>1</a:t>
                      </a:r>
                      <a:endParaRPr lang="en-US" sz="1000"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r>
                        <a:rPr lang="en-US" sz="1000" kern="1200" dirty="0" smtClean="0">
                          <a:solidFill>
                            <a:schemeClr val="dk1"/>
                          </a:solidFill>
                          <a:effectLst/>
                          <a:latin typeface="Times New Roman" panose="02020603050405020304" pitchFamily="18" charset="0"/>
                        </a:rPr>
                        <a:t>Cash issue from cash office for purposes other than intended</a:t>
                      </a:r>
                      <a:endParaRPr lang="en-US" sz="1000" dirty="0">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000">
                          <a:effectLst/>
                          <a:latin typeface="Times New Roman" panose="02020603050405020304" pitchFamily="18" charset="0"/>
                        </a:rPr>
                        <a:t>–</a:t>
                      </a:r>
                      <a:endParaRPr lang="en-US" sz="100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000">
                          <a:effectLst/>
                          <a:latin typeface="Times New Roman" panose="02020603050405020304" pitchFamily="18" charset="0"/>
                        </a:rPr>
                        <a:t>–</a:t>
                      </a:r>
                      <a:endParaRPr lang="en-US" sz="100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000" dirty="0">
                          <a:effectLst/>
                          <a:latin typeface="Times New Roman" panose="02020603050405020304" pitchFamily="18" charset="0"/>
                        </a:rPr>
                        <a:t>X</a:t>
                      </a:r>
                      <a:endParaRPr lang="en-US" sz="1000" dirty="0">
                        <a:effectLst/>
                        <a:latin typeface="Times New Roman" panose="02020603050405020304" pitchFamily="18" charset="0"/>
                        <a:ea typeface="Calibri"/>
                        <a:cs typeface="Times New Roman" panose="02020603050405020304" pitchFamily="18" charset="0"/>
                      </a:endParaRPr>
                    </a:p>
                  </a:txBody>
                  <a:tcPr marL="68580" marR="68580" marT="0" marB="0" anchor="ctr"/>
                </a:tc>
              </a:tr>
            </a:tbl>
          </a:graphicData>
        </a:graphic>
      </p:graphicFrame>
      <p:sp>
        <p:nvSpPr>
          <p:cNvPr id="37" name="TextBox 1"/>
          <p:cNvSpPr txBox="1">
            <a:spLocks noChangeArrowheads="1"/>
          </p:cNvSpPr>
          <p:nvPr/>
        </p:nvSpPr>
        <p:spPr bwMode="auto">
          <a:xfrm>
            <a:off x="213422" y="3796996"/>
            <a:ext cx="2232660" cy="230832"/>
          </a:xfrm>
          <a:prstGeom prst="rect">
            <a:avLst/>
          </a:prstGeom>
          <a:noFill/>
          <a:ln w="9525">
            <a:noFill/>
            <a:miter lim="800000"/>
            <a:headEnd/>
            <a:tailEnd/>
          </a:ln>
        </p:spPr>
        <p:txBody>
          <a:bodyPr wrap="square" lIns="68580" tIns="34290" rIns="68580" bIns="34290">
            <a:spAutoFit/>
          </a:bodyPr>
          <a:lstStyle/>
          <a:p>
            <a:pPr fontAlgn="auto">
              <a:spcBef>
                <a:spcPts val="0"/>
              </a:spcBef>
              <a:spcAft>
                <a:spcPts val="0"/>
              </a:spcAft>
              <a:defRPr/>
            </a:pPr>
            <a:r>
              <a:rPr lang="en-US" sz="1050"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EXAMPLE:</a:t>
            </a:r>
            <a:endParaRPr lang="en-US" sz="1050"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cxnSp>
        <p:nvCxnSpPr>
          <p:cNvPr id="46" name="Прямая соединительная линия 45"/>
          <p:cNvCxnSpPr>
            <a:stCxn id="33" idx="2"/>
          </p:cNvCxnSpPr>
          <p:nvPr/>
        </p:nvCxnSpPr>
        <p:spPr>
          <a:xfrm>
            <a:off x="7200900" y="2731435"/>
            <a:ext cx="0" cy="1390554"/>
          </a:xfrm>
          <a:prstGeom prst="line">
            <a:avLst/>
          </a:prstGeom>
          <a:ln w="22225">
            <a:solidFill>
              <a:srgbClr val="21109C"/>
            </a:solidFill>
          </a:ln>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a:stCxn id="25" idx="3"/>
          </p:cNvCxnSpPr>
          <p:nvPr/>
        </p:nvCxnSpPr>
        <p:spPr>
          <a:xfrm>
            <a:off x="7200900" y="3151571"/>
            <a:ext cx="1746250" cy="15389"/>
          </a:xfrm>
          <a:prstGeom prst="line">
            <a:avLst/>
          </a:prstGeom>
          <a:ln w="22225">
            <a:solidFill>
              <a:srgbClr val="21109C"/>
            </a:solidFill>
          </a:ln>
        </p:spPr>
        <p:style>
          <a:lnRef idx="1">
            <a:schemeClr val="accent1"/>
          </a:lnRef>
          <a:fillRef idx="0">
            <a:schemeClr val="accent1"/>
          </a:fillRef>
          <a:effectRef idx="0">
            <a:schemeClr val="accent1"/>
          </a:effectRef>
          <a:fontRef idx="minor">
            <a:schemeClr val="tx1"/>
          </a:fontRef>
        </p:style>
      </p:cxnSp>
      <p:sp>
        <p:nvSpPr>
          <p:cNvPr id="52" name="TextBox 1"/>
          <p:cNvSpPr txBox="1">
            <a:spLocks noChangeArrowheads="1"/>
          </p:cNvSpPr>
          <p:nvPr/>
        </p:nvSpPr>
        <p:spPr bwMode="auto">
          <a:xfrm>
            <a:off x="7200900" y="2749102"/>
            <a:ext cx="1676400" cy="438582"/>
          </a:xfrm>
          <a:prstGeom prst="rect">
            <a:avLst/>
          </a:prstGeom>
          <a:noFill/>
          <a:ln w="9525">
            <a:noFill/>
            <a:miter lim="800000"/>
            <a:headEnd/>
            <a:tailEnd/>
          </a:ln>
        </p:spPr>
        <p:txBody>
          <a:bodyPr wrap="square" lIns="68580" tIns="34290" rIns="68580" bIns="34290">
            <a:spAutoFit/>
          </a:bodyPr>
          <a:lstStyle/>
          <a:p>
            <a:pPr fontAlgn="auto">
              <a:spcBef>
                <a:spcPts val="0"/>
              </a:spcBef>
              <a:spcAft>
                <a:spcPts val="0"/>
              </a:spcAft>
              <a:defRPr/>
            </a:pPr>
            <a:r>
              <a:rPr lang="en-US" sz="1200" dirty="0" smtClean="0">
                <a:solidFill>
                  <a:srgbClr val="0000AC"/>
                </a:solidFill>
                <a:effectLst>
                  <a:outerShdw blurRad="38100" dist="38100" dir="2700000" algn="tl">
                    <a:srgbClr val="000000">
                      <a:alpha val="43137"/>
                    </a:srgbClr>
                  </a:outerShdw>
                </a:effectLst>
                <a:latin typeface="Times New Roman" panose="02020603050405020304" pitchFamily="18" charset="0"/>
              </a:rPr>
              <a:t>Uniformity of definitions</a:t>
            </a:r>
            <a:endParaRPr lang="en-US" sz="1200" dirty="0">
              <a:solidFill>
                <a:srgbClr val="0000A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cxnSp>
        <p:nvCxnSpPr>
          <p:cNvPr id="53" name="Прямая соединительная линия 52"/>
          <p:cNvCxnSpPr/>
          <p:nvPr/>
        </p:nvCxnSpPr>
        <p:spPr>
          <a:xfrm flipV="1">
            <a:off x="7200900" y="3468284"/>
            <a:ext cx="1746250" cy="1"/>
          </a:xfrm>
          <a:prstGeom prst="line">
            <a:avLst/>
          </a:prstGeom>
          <a:ln w="22225">
            <a:solidFill>
              <a:srgbClr val="21109C"/>
            </a:solidFill>
          </a:ln>
        </p:spPr>
        <p:style>
          <a:lnRef idx="1">
            <a:schemeClr val="accent1"/>
          </a:lnRef>
          <a:fillRef idx="0">
            <a:schemeClr val="accent1"/>
          </a:fillRef>
          <a:effectRef idx="0">
            <a:schemeClr val="accent1"/>
          </a:effectRef>
          <a:fontRef idx="minor">
            <a:schemeClr val="tx1"/>
          </a:fontRef>
        </p:style>
      </p:cxnSp>
      <p:sp>
        <p:nvSpPr>
          <p:cNvPr id="54" name="TextBox 1"/>
          <p:cNvSpPr txBox="1">
            <a:spLocks noChangeArrowheads="1"/>
          </p:cNvSpPr>
          <p:nvPr/>
        </p:nvSpPr>
        <p:spPr bwMode="auto">
          <a:xfrm>
            <a:off x="7200900" y="3196477"/>
            <a:ext cx="1676400" cy="253916"/>
          </a:xfrm>
          <a:prstGeom prst="rect">
            <a:avLst/>
          </a:prstGeom>
          <a:noFill/>
          <a:ln w="9525">
            <a:noFill/>
            <a:miter lim="800000"/>
            <a:headEnd/>
            <a:tailEnd/>
          </a:ln>
        </p:spPr>
        <p:txBody>
          <a:bodyPr wrap="square" lIns="68580" tIns="34290" rIns="68580" bIns="34290">
            <a:spAutoFit/>
          </a:bodyPr>
          <a:lstStyle/>
          <a:p>
            <a:pPr fontAlgn="auto">
              <a:spcBef>
                <a:spcPts val="0"/>
              </a:spcBef>
              <a:spcAft>
                <a:spcPts val="0"/>
              </a:spcAft>
              <a:defRPr/>
            </a:pPr>
            <a:r>
              <a:rPr lang="en-US" sz="1200" dirty="0" smtClean="0">
                <a:solidFill>
                  <a:srgbClr val="0000AC"/>
                </a:solidFill>
                <a:effectLst>
                  <a:outerShdw blurRad="38100" dist="38100" dir="2700000" algn="tl">
                    <a:srgbClr val="000000">
                      <a:alpha val="43137"/>
                    </a:srgbClr>
                  </a:outerShdw>
                </a:effectLst>
                <a:latin typeface="Times New Roman" panose="02020603050405020304" pitchFamily="18" charset="0"/>
              </a:rPr>
              <a:t>Uniformity of reporting</a:t>
            </a:r>
            <a:endParaRPr lang="en-US" sz="1200" dirty="0">
              <a:solidFill>
                <a:srgbClr val="0000A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cxnSp>
        <p:nvCxnSpPr>
          <p:cNvPr id="55" name="Прямая соединительная линия 54"/>
          <p:cNvCxnSpPr/>
          <p:nvPr/>
        </p:nvCxnSpPr>
        <p:spPr>
          <a:xfrm flipV="1">
            <a:off x="7200900" y="3770581"/>
            <a:ext cx="1746250" cy="1"/>
          </a:xfrm>
          <a:prstGeom prst="line">
            <a:avLst/>
          </a:prstGeom>
          <a:ln w="22225">
            <a:solidFill>
              <a:srgbClr val="21109C"/>
            </a:solidFill>
          </a:ln>
        </p:spPr>
        <p:style>
          <a:lnRef idx="1">
            <a:schemeClr val="accent1"/>
          </a:lnRef>
          <a:fillRef idx="0">
            <a:schemeClr val="accent1"/>
          </a:fillRef>
          <a:effectRef idx="0">
            <a:schemeClr val="accent1"/>
          </a:effectRef>
          <a:fontRef idx="minor">
            <a:schemeClr val="tx1"/>
          </a:fontRef>
        </p:style>
      </p:cxnSp>
      <p:sp>
        <p:nvSpPr>
          <p:cNvPr id="56" name="TextBox 1"/>
          <p:cNvSpPr txBox="1">
            <a:spLocks noChangeArrowheads="1"/>
          </p:cNvSpPr>
          <p:nvPr/>
        </p:nvSpPr>
        <p:spPr bwMode="auto">
          <a:xfrm>
            <a:off x="7200900" y="3505124"/>
            <a:ext cx="1676400" cy="253916"/>
          </a:xfrm>
          <a:prstGeom prst="rect">
            <a:avLst/>
          </a:prstGeom>
          <a:noFill/>
          <a:ln w="9525">
            <a:noFill/>
            <a:miter lim="800000"/>
            <a:headEnd/>
            <a:tailEnd/>
          </a:ln>
        </p:spPr>
        <p:txBody>
          <a:bodyPr wrap="square" lIns="68580" tIns="34290" rIns="68580" bIns="34290">
            <a:spAutoFit/>
          </a:bodyPr>
          <a:lstStyle/>
          <a:p>
            <a:pPr fontAlgn="auto">
              <a:spcBef>
                <a:spcPts val="0"/>
              </a:spcBef>
              <a:spcAft>
                <a:spcPts val="0"/>
              </a:spcAft>
              <a:defRPr/>
            </a:pPr>
            <a:r>
              <a:rPr lang="en-US" sz="1200" dirty="0" smtClean="0">
                <a:solidFill>
                  <a:srgbClr val="0000AC"/>
                </a:solidFill>
                <a:effectLst>
                  <a:outerShdw blurRad="38100" dist="38100" dir="2700000" algn="tl">
                    <a:srgbClr val="000000">
                      <a:alpha val="43137"/>
                    </a:srgbClr>
                  </a:outerShdw>
                </a:effectLst>
                <a:latin typeface="Times New Roman" panose="02020603050405020304" pitchFamily="18" charset="0"/>
              </a:rPr>
              <a:t>Assessment</a:t>
            </a:r>
            <a:endParaRPr lang="en-US" sz="1200" dirty="0">
              <a:solidFill>
                <a:srgbClr val="0000A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cxnSp>
        <p:nvCxnSpPr>
          <p:cNvPr id="57" name="Прямая соединительная линия 56"/>
          <p:cNvCxnSpPr/>
          <p:nvPr/>
        </p:nvCxnSpPr>
        <p:spPr>
          <a:xfrm flipV="1">
            <a:off x="7200900" y="4121989"/>
            <a:ext cx="1746250" cy="1"/>
          </a:xfrm>
          <a:prstGeom prst="line">
            <a:avLst/>
          </a:prstGeom>
          <a:ln w="22225">
            <a:solidFill>
              <a:srgbClr val="21109C"/>
            </a:solidFill>
          </a:ln>
        </p:spPr>
        <p:style>
          <a:lnRef idx="1">
            <a:schemeClr val="accent1"/>
          </a:lnRef>
          <a:fillRef idx="0">
            <a:schemeClr val="accent1"/>
          </a:fillRef>
          <a:effectRef idx="0">
            <a:schemeClr val="accent1"/>
          </a:effectRef>
          <a:fontRef idx="minor">
            <a:schemeClr val="tx1"/>
          </a:fontRef>
        </p:style>
      </p:cxnSp>
      <p:sp>
        <p:nvSpPr>
          <p:cNvPr id="58" name="TextBox 1"/>
          <p:cNvSpPr txBox="1">
            <a:spLocks noChangeArrowheads="1"/>
          </p:cNvSpPr>
          <p:nvPr/>
        </p:nvSpPr>
        <p:spPr bwMode="auto">
          <a:xfrm>
            <a:off x="7200900" y="3856532"/>
            <a:ext cx="1676400" cy="253916"/>
          </a:xfrm>
          <a:prstGeom prst="rect">
            <a:avLst/>
          </a:prstGeom>
          <a:noFill/>
          <a:ln w="9525">
            <a:noFill/>
            <a:miter lim="800000"/>
            <a:headEnd/>
            <a:tailEnd/>
          </a:ln>
        </p:spPr>
        <p:txBody>
          <a:bodyPr wrap="square" lIns="68580" tIns="34290" rIns="68580" bIns="34290">
            <a:spAutoFit/>
          </a:bodyPr>
          <a:lstStyle/>
          <a:p>
            <a:pPr fontAlgn="auto">
              <a:spcBef>
                <a:spcPts val="0"/>
              </a:spcBef>
              <a:spcAft>
                <a:spcPts val="0"/>
              </a:spcAft>
              <a:defRPr/>
            </a:pPr>
            <a:r>
              <a:rPr lang="en-US" sz="1200" dirty="0" smtClean="0">
                <a:solidFill>
                  <a:srgbClr val="0000AC"/>
                </a:solidFill>
                <a:effectLst>
                  <a:outerShdw blurRad="38100" dist="38100" dir="2700000" algn="tl">
                    <a:srgbClr val="000000">
                      <a:alpha val="43137"/>
                    </a:srgbClr>
                  </a:outerShdw>
                </a:effectLst>
                <a:latin typeface="Times New Roman" panose="02020603050405020304" pitchFamily="18" charset="0"/>
              </a:rPr>
              <a:t>Management</a:t>
            </a:r>
            <a:endParaRPr lang="en-US" sz="1200" dirty="0">
              <a:solidFill>
                <a:srgbClr val="0000A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3" name="TextBox 1"/>
          <p:cNvSpPr txBox="1">
            <a:spLocks noChangeArrowheads="1"/>
          </p:cNvSpPr>
          <p:nvPr/>
        </p:nvSpPr>
        <p:spPr bwMode="auto">
          <a:xfrm>
            <a:off x="248262" y="2827604"/>
            <a:ext cx="2232660" cy="230832"/>
          </a:xfrm>
          <a:prstGeom prst="rect">
            <a:avLst/>
          </a:prstGeom>
          <a:noFill/>
          <a:ln w="9525">
            <a:noFill/>
            <a:miter lim="800000"/>
            <a:headEnd/>
            <a:tailEnd/>
          </a:ln>
        </p:spPr>
        <p:txBody>
          <a:bodyPr wrap="square" lIns="68580" tIns="34290" rIns="68580" bIns="34290">
            <a:spAutoFit/>
          </a:bodyPr>
          <a:lstStyle/>
          <a:p>
            <a:pPr fontAlgn="auto">
              <a:spcBef>
                <a:spcPts val="0"/>
              </a:spcBef>
              <a:spcAft>
                <a:spcPts val="0"/>
              </a:spcAft>
              <a:defRPr/>
            </a:pPr>
            <a:r>
              <a:rPr lang="en-US" sz="1050"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Large procurements</a:t>
            </a:r>
            <a:endParaRPr lang="en-US" sz="1050"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cxnSp>
        <p:nvCxnSpPr>
          <p:cNvPr id="44" name="Прямая соединительная линия 43"/>
          <p:cNvCxnSpPr/>
          <p:nvPr/>
        </p:nvCxnSpPr>
        <p:spPr>
          <a:xfrm>
            <a:off x="247291" y="3109694"/>
            <a:ext cx="2232660"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45" name="Прямая соединительная линия 44"/>
          <p:cNvCxnSpPr/>
          <p:nvPr/>
        </p:nvCxnSpPr>
        <p:spPr>
          <a:xfrm>
            <a:off x="256542" y="3374809"/>
            <a:ext cx="223266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48" name="TextBox 1"/>
          <p:cNvSpPr txBox="1">
            <a:spLocks noChangeArrowheads="1"/>
          </p:cNvSpPr>
          <p:nvPr/>
        </p:nvSpPr>
        <p:spPr bwMode="auto">
          <a:xfrm>
            <a:off x="278767" y="1874219"/>
            <a:ext cx="2188210" cy="223138"/>
          </a:xfrm>
          <a:prstGeom prst="rect">
            <a:avLst/>
          </a:prstGeom>
          <a:noFill/>
          <a:ln w="9525">
            <a:noFill/>
            <a:miter lim="800000"/>
            <a:headEnd/>
            <a:tailEnd/>
          </a:ln>
        </p:spPr>
        <p:txBody>
          <a:bodyPr wrap="square" lIns="68580" tIns="34290" rIns="68580" bIns="34290">
            <a:spAutoFit/>
          </a:bodyPr>
          <a:lstStyle/>
          <a:p>
            <a:pPr fontAlgn="auto">
              <a:spcBef>
                <a:spcPts val="0"/>
              </a:spcBef>
              <a:spcAft>
                <a:spcPts val="0"/>
              </a:spcAft>
              <a:defRPr/>
            </a:pPr>
            <a:r>
              <a:rPr lang="en-US" sz="1000"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rPr>
              <a:t>Information from the media</a:t>
            </a:r>
            <a:endParaRPr lang="en-US" sz="1000"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cxnSp>
        <p:nvCxnSpPr>
          <p:cNvPr id="50" name="Прямая соединительная линия 49"/>
          <p:cNvCxnSpPr/>
          <p:nvPr/>
        </p:nvCxnSpPr>
        <p:spPr>
          <a:xfrm>
            <a:off x="247291" y="3632082"/>
            <a:ext cx="2232660" cy="0"/>
          </a:xfrm>
          <a:prstGeom prst="line">
            <a:avLst/>
          </a:prstGeom>
          <a:ln w="222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079431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24658</TotalTime>
  <Words>1873</Words>
  <Application>Microsoft Office PowerPoint</Application>
  <PresentationFormat>On-screen Show (16:9)</PresentationFormat>
  <Paragraphs>419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Mazur Nataliya</dc:creator>
  <cp:lastModifiedBy>Ion Chicu</cp:lastModifiedBy>
  <cp:revision>800</cp:revision>
  <cp:lastPrinted>2016-02-29T15:41:08Z</cp:lastPrinted>
  <dcterms:created xsi:type="dcterms:W3CDTF">2015-03-03T16:27:21Z</dcterms:created>
  <dcterms:modified xsi:type="dcterms:W3CDTF">2017-05-23T06:47:41Z</dcterms:modified>
</cp:coreProperties>
</file>