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473" r:id="rId2"/>
    <p:sldId id="474" r:id="rId3"/>
    <p:sldId id="475" r:id="rId4"/>
    <p:sldId id="476" r:id="rId5"/>
    <p:sldId id="4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86494" autoAdjust="0"/>
  </p:normalViewPr>
  <p:slideViewPr>
    <p:cSldViewPr>
      <p:cViewPr varScale="1">
        <p:scale>
          <a:sx n="59" d="100"/>
          <a:sy n="59" d="100"/>
        </p:scale>
        <p:origin x="16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Review and Update of the PEMPAL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INTEGRATION OF THE BUDGET CLASSIFICATION AND CHART OF ACCOUNTS 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Mark Silins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E473-7902-934B-A937-7A4E94A3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C455-BDF2-114D-989C-5288AEBF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Report emanated from the first working group established in TCOP on CoA Reform</a:t>
            </a:r>
          </a:p>
          <a:p>
            <a:r>
              <a:rPr lang="en-US" dirty="0"/>
              <a:t>Membership of the group included : Azerbaijan, Georgia, Moldova, Russia, Ukraine</a:t>
            </a:r>
          </a:p>
          <a:p>
            <a:r>
              <a:rPr lang="en-US" dirty="0"/>
              <a:t>Following a number of meetings, particularly in Kiev in 2013, a decision was made to prepare a paper to discuss common issues and experiences regarding integrating budget classifications and charts of accounts</a:t>
            </a:r>
          </a:p>
          <a:p>
            <a:r>
              <a:rPr lang="en-US" dirty="0"/>
              <a:t>This was seen as a very specific challenge and issue for transition economies inparticular -</a:t>
            </a:r>
          </a:p>
          <a:p>
            <a:pPr lvl="1"/>
            <a:r>
              <a:rPr lang="en-US" dirty="0"/>
              <a:t>a tradition of separate Budget Classifications and CoAs</a:t>
            </a:r>
          </a:p>
          <a:p>
            <a:pPr lvl="1"/>
            <a:r>
              <a:rPr lang="en-US" dirty="0"/>
              <a:t>The move to more integrated PFM and FMIS</a:t>
            </a:r>
          </a:p>
          <a:p>
            <a:r>
              <a:rPr lang="en-US" dirty="0"/>
              <a:t>The paper was finalized in 2014, has been used as a reference document in many countries, including outside PEMPAL – Poland is a recent example  </a:t>
            </a:r>
          </a:p>
        </p:txBody>
      </p:sp>
    </p:spTree>
    <p:extLst>
      <p:ext uri="{BB962C8B-B14F-4D97-AF65-F5344CB8AC3E}">
        <p14:creationId xmlns:p14="http://schemas.microsoft.com/office/powerpoint/2010/main" val="322572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00AC-284B-DE4F-A621-D0631B392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Revisit the Paper?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41F50-1353-AD4F-A001-D97092EA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has been a useful knowledge product regarding the creation of a single unique economic segment</a:t>
            </a:r>
          </a:p>
          <a:p>
            <a:r>
              <a:rPr lang="en-US" dirty="0"/>
              <a:t>However, more recent country experiences show that some questions remain unanswered by the paper</a:t>
            </a:r>
          </a:p>
          <a:p>
            <a:r>
              <a:rPr lang="en-US" dirty="0"/>
              <a:t>What are the key questions? </a:t>
            </a:r>
          </a:p>
          <a:p>
            <a:r>
              <a:rPr lang="en-US" dirty="0"/>
              <a:t>What issues have countries experienced?</a:t>
            </a:r>
          </a:p>
          <a:p>
            <a:r>
              <a:rPr lang="en-US" dirty="0"/>
              <a:t>What issues should be addressed in an expanded paper?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5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68ED-67B1-714F-9839-9625FC0C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Areas of Coverage for an Expanded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086E-7958-1F45-967C-0F224D7C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Issues with accrual and how the CoA can be expanded overtime to support accrual </a:t>
            </a:r>
          </a:p>
          <a:p>
            <a:r>
              <a:rPr lang="en-US" dirty="0"/>
              <a:t>Update for GFSM2014 changes including explain why mirroring GFSM completely may not be a sensible idea</a:t>
            </a:r>
          </a:p>
          <a:p>
            <a:r>
              <a:rPr lang="en-US" dirty="0"/>
              <a:t>Discuss the challenges in development of the other segments in the CoA in detail – a chapter on each?</a:t>
            </a:r>
          </a:p>
          <a:p>
            <a:r>
              <a:rPr lang="en-US" dirty="0"/>
              <a:t>Supporting Cash based budgeting and accrual accounting simultaneously </a:t>
            </a:r>
          </a:p>
          <a:p>
            <a:r>
              <a:rPr lang="en-US" dirty="0"/>
              <a:t>Budget control and the CoA</a:t>
            </a:r>
          </a:p>
          <a:p>
            <a:r>
              <a:rPr lang="en-US" dirty="0"/>
              <a:t>How a CoA can support Consolidation and Elimination issues</a:t>
            </a:r>
          </a:p>
          <a:p>
            <a:r>
              <a:rPr lang="en-US" dirty="0"/>
              <a:t>Linking CoA to other systems – eg procurement, assets register, revenue systems, etc.</a:t>
            </a:r>
          </a:p>
          <a:p>
            <a:r>
              <a:rPr lang="en-US" dirty="0"/>
              <a:t>More detailed CoA does not mean more detailed recording – the power of the relational database </a:t>
            </a:r>
          </a:p>
          <a:p>
            <a:r>
              <a:rPr lang="en-US" dirty="0"/>
              <a:t>CoA and ICT</a:t>
            </a:r>
          </a:p>
          <a:p>
            <a:r>
              <a:rPr lang="en-US" dirty="0"/>
              <a:t>CoA and a Treasury Single Account</a:t>
            </a:r>
          </a:p>
          <a:p>
            <a:r>
              <a:rPr lang="en-US" dirty="0"/>
              <a:t>Developing a CoA Manual and training products </a:t>
            </a:r>
          </a:p>
          <a:p>
            <a:r>
              <a:rPr lang="en-US" dirty="0"/>
              <a:t>Annexes which include examples of good practice structures</a:t>
            </a:r>
          </a:p>
          <a:p>
            <a:r>
              <a:rPr lang="en-US" dirty="0"/>
              <a:t>Are there others?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A30A1-FD3B-2C47-98C0-03CA36D6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3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924D-66CB-7043-B8D0-202F3E3C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Consideration/Discussion/Comment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821E-8E07-864E-9EF2-67245D1A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redevelop this document in PEMPAL?</a:t>
            </a:r>
          </a:p>
          <a:p>
            <a:r>
              <a:rPr lang="en-US" dirty="0"/>
              <a:t>What should be included in the new document?</a:t>
            </a:r>
          </a:p>
          <a:p>
            <a:r>
              <a:rPr lang="en-US" dirty="0"/>
              <a:t>How do we redevelop this document – establish a small working group?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E22B0-C489-2043-B414-7D279EF0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92706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14671</TotalTime>
  <Words>365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PEMPAL</vt:lpstr>
      <vt:lpstr>Proposed Review and Update of the PEMPAL Paper</vt:lpstr>
      <vt:lpstr>Background</vt:lpstr>
      <vt:lpstr>Why Revisit the Paper?</vt:lpstr>
      <vt:lpstr>Possible Areas of Coverage for an Expanded Paper</vt:lpstr>
      <vt:lpstr>Consideration/Discussion/Comment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443</cp:revision>
  <dcterms:created xsi:type="dcterms:W3CDTF">2010-10-04T16:57:49Z</dcterms:created>
  <dcterms:modified xsi:type="dcterms:W3CDTF">2018-03-26T01:42:02Z</dcterms:modified>
</cp:coreProperties>
</file>