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1" r:id="rId1"/>
  </p:sldMasterIdLst>
  <p:sldIdLst>
    <p:sldId id="256" r:id="rId2"/>
    <p:sldId id="295" r:id="rId3"/>
    <p:sldId id="286" r:id="rId4"/>
    <p:sldId id="288" r:id="rId5"/>
    <p:sldId id="289" r:id="rId6"/>
    <p:sldId id="290" r:id="rId7"/>
    <p:sldId id="291" r:id="rId8"/>
    <p:sldId id="292" r:id="rId9"/>
    <p:sldId id="293" r:id="rId10"/>
    <p:sldId id="29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2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>
      <p:cViewPr varScale="1">
        <p:scale>
          <a:sx n="82" d="100"/>
          <a:sy n="82" d="100"/>
        </p:scale>
        <p:origin x="4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BA4B00-E68C-410F-AD53-3AF64D227D77}" type="datetimeFigureOut">
              <a:rPr lang="ru-RU" smtClean="0"/>
              <a:t>13.06.2016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EBC84B-F81D-4293-90E6-4864800A2FC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9" y="696686"/>
            <a:ext cx="10614643" cy="5083628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578430" y="5620159"/>
            <a:ext cx="7810271" cy="74798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32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500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Kishinev </a:t>
            </a:r>
            <a:r>
              <a:rPr lang="ru-RU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endParaRPr lang="ru-RU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09599" y="152718"/>
            <a:ext cx="10798629" cy="20942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61999" y="899478"/>
            <a:ext cx="10951029" cy="52612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1999" y="1544965"/>
            <a:ext cx="1070229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ATTENTION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09599" y="152718"/>
            <a:ext cx="10798629" cy="20942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09599" y="6516985"/>
            <a:ext cx="2305617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Moldova</a:t>
            </a:r>
            <a:r>
              <a:rPr lang="ru-RU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Kishinev, June 1 - 3, 2016</a:t>
            </a:r>
            <a:endParaRPr lang="ru-RU" sz="800" cap="none" spc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0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382124"/>
              </p:ext>
            </p:extLst>
          </p:nvPr>
        </p:nvGraphicFramePr>
        <p:xfrm>
          <a:off x="710194" y="832411"/>
          <a:ext cx="10606640" cy="5454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660"/>
                <a:gridCol w="2651660"/>
                <a:gridCol w="2651660"/>
                <a:gridCol w="2651660"/>
              </a:tblGrid>
              <a:tr h="37703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1996-1998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2000-2002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2006-2014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2010-2016</a:t>
                      </a:r>
                      <a:endParaRPr lang="ru-RU" sz="1200" dirty="0"/>
                    </a:p>
                  </a:txBody>
                  <a:tcPr/>
                </a:tc>
              </a:tr>
              <a:tr h="145167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Decree of the Government of the Republic of Tajikistan</a:t>
                      </a:r>
                      <a:r>
                        <a:rPr lang="tg-Cyrl-TJ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“On Creation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Treasury System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Republic of Tajikistan”</a:t>
                      </a:r>
                      <a:r>
                        <a:rPr lang="tg-Cyrl-TJ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July </a:t>
                      </a:r>
                      <a:r>
                        <a:rPr lang="tg-Cyrl-TJ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g-Cyrl-TJ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1996,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 </a:t>
                      </a:r>
                      <a:r>
                        <a:rPr lang="tg-Cyrl-TJ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2000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the new budget classification was introduced which determined the structure of the budget based on functional and economic principles of allocation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2006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the electronic payment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system was introduced at the level of the Central Treasury and the National Bank of Tajikistan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Form January 1, 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public finance management information system 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TFMIS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was implemented in the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Main office of the Central Treasury, and all budget institutions and entities funded from the MOCT were connected to it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945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Decree of the Government of the Republic of Tajikistan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“On approving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the Regulation on the Central Treasury Office”, January 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1997,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No. 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36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Law of the Republic of Tajikistan "On the Treasury"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which established legal and organizational grounds for the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treasury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the Republic of Tajikistan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2001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Law of the Republic of Tajikistan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“On the Treasury”, new version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2008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From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January 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2016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all local treasury bodies are connected to the information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system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86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1998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work on transfer of budget entities and institutions to financing through the treasury system was completed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“Instruction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on maintenance of accounting and reporting on execution of the state budget in the Treasury”, Order of the Minister of Finance of the RT of February 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2002,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No. 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33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2010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tg-Cyrl-TJ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new information system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TIMS was introduce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 the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stage of coordination and approval the new Law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 the Republic of Tajikistan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“On the Treasury”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5176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2002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the first information system “ACS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–Treasury” was implemented, it operated until the end of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2009</a:t>
                      </a:r>
                    </a:p>
                    <a:p>
                      <a:pPr marL="0" algn="l" defTabSz="914400" rtl="0" eaLnBrk="1" latinLnBrk="0" hangingPunct="1"/>
                      <a:endParaRPr lang="ru-RU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tg-Cyrl-TJ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2010-2014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the </a:t>
                      </a:r>
                      <a:r>
                        <a:rPr lang="tg-Cyrl-TJ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TIMS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system was implemented</a:t>
                      </a:r>
                      <a:r>
                        <a:rPr lang="en-US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all local treasuries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одзаголовок 2"/>
          <p:cNvSpPr txBox="1">
            <a:spLocks/>
          </p:cNvSpPr>
          <p:nvPr/>
        </p:nvSpPr>
        <p:spPr>
          <a:xfrm>
            <a:off x="761999" y="497940"/>
            <a:ext cx="10798629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History of treasury development</a:t>
            </a:r>
            <a:endParaRPr lang="ru-RU" sz="1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09599" y="6516985"/>
            <a:ext cx="2305617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Moldova</a:t>
            </a:r>
            <a:r>
              <a:rPr lang="ru-RU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Kishinev, June 1 - 3, 2016</a:t>
            </a:r>
            <a:endParaRPr lang="ru-RU" sz="800" cap="none" spc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09599" y="152718"/>
            <a:ext cx="10798629" cy="20942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5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0960" y="520936"/>
            <a:ext cx="11430080" cy="523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400" b="1" cap="all" spc="-6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NEW STRUCTURE OF THE MAIN OFFICE OF THE CENTRAL TREASURY</a:t>
            </a:r>
            <a:endParaRPr lang="ru-RU" sz="1400" b="1" cap="all" spc="-6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1400" b="1" cap="all" spc="-6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cap="all" spc="-6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cxnSp>
        <p:nvCxnSpPr>
          <p:cNvPr id="2068" name="AutoShape 20"/>
          <p:cNvCxnSpPr>
            <a:cxnSpLocks noChangeShapeType="1"/>
          </p:cNvCxnSpPr>
          <p:nvPr/>
        </p:nvCxnSpPr>
        <p:spPr bwMode="auto">
          <a:xfrm>
            <a:off x="1656407" y="3670190"/>
            <a:ext cx="0" cy="17802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9" name="AutoShape 27"/>
          <p:cNvCxnSpPr>
            <a:cxnSpLocks noChangeShapeType="1"/>
          </p:cNvCxnSpPr>
          <p:nvPr/>
        </p:nvCxnSpPr>
        <p:spPr bwMode="auto">
          <a:xfrm>
            <a:off x="5261168" y="3678973"/>
            <a:ext cx="0" cy="17802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2" name="Группа 1"/>
          <p:cNvGrpSpPr/>
          <p:nvPr/>
        </p:nvGrpSpPr>
        <p:grpSpPr>
          <a:xfrm>
            <a:off x="380960" y="1081435"/>
            <a:ext cx="11430080" cy="5177510"/>
            <a:chOff x="380960" y="1341224"/>
            <a:chExt cx="11430080" cy="5177510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2706986" y="1341224"/>
              <a:ext cx="4861711" cy="75619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1002">
              <a:schemeClr val="lt1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</a:pPr>
              <a:r>
                <a:rPr 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Tj" pitchFamily="18" charset="-52"/>
                </a:rPr>
                <a:t>First Deputy Minister of Finance</a:t>
              </a:r>
              <a:endPara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Tj" pitchFamily="18" charset="-52"/>
              </a:endParaRPr>
            </a:p>
            <a:p>
              <a:pPr algn="ctr" fontAlgn="base">
                <a:spcBef>
                  <a:spcPct val="0"/>
                </a:spcBef>
              </a:pPr>
              <a:r>
                <a:rPr lang="en-US" sz="1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Tj" pitchFamily="18" charset="-52"/>
                </a:rPr>
                <a:t>Director of the Main Office of the Central Treasury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Tj" pitchFamily="18" charset="-52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380961" y="2602015"/>
              <a:ext cx="2470348" cy="106817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756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First Deputy Director</a:t>
              </a:r>
              <a:endPara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  <a:p>
              <a:pPr marL="0" marR="0" lvl="0" indent="0" algn="ctr" defTabSz="756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en-US" sz="1500" dirty="0" smtClean="0">
                  <a:latin typeface="Times New Roman Tj" pitchFamily="18" charset="-52"/>
                </a:rPr>
                <a:t>Budget Funds Directorate	</a:t>
              </a:r>
              <a:endPara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3309654" y="2610916"/>
              <a:ext cx="3730799" cy="10592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Deputy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 Director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  <a:latin typeface="Times New Roman Tj" pitchFamily="18" charset="-52"/>
                </a:rPr>
                <a:t>Budget Execution Directorate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7313437" y="2610916"/>
              <a:ext cx="2320936" cy="10592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chemeClr val="tx1"/>
                  </a:solidFill>
                  <a:latin typeface="Times New Roman Tj" pitchFamily="18" charset="-52"/>
                </a:rPr>
                <a:t>Deputy Director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  <a:p>
              <a:pPr algn="ctr" fontAlgn="base">
                <a:spcBef>
                  <a:spcPct val="0"/>
                </a:spcBef>
              </a:pPr>
              <a:r>
                <a:rPr lang="en-US" sz="1600" dirty="0" smtClean="0">
                  <a:latin typeface="Times New Roman Tj" pitchFamily="18" charset="-52"/>
                </a:rPr>
                <a:t>Reporting Directorate</a:t>
              </a:r>
              <a:endParaRPr lang="ru-RU" sz="1600" dirty="0">
                <a:latin typeface="Times New Roman Tj" pitchFamily="18" charset="-52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380960" y="4052953"/>
              <a:ext cx="756464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Cash Forecasting and Revenue Accounting Department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364522" y="4047019"/>
              <a:ext cx="563945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solidFill>
                    <a:schemeClr val="tx1"/>
                  </a:solidFill>
                  <a:latin typeface="Times New Roman Tj" pitchFamily="18" charset="-52"/>
                </a:rPr>
                <a:t>Cash Planning Department</a:t>
              </a:r>
              <a:r>
                <a:rPr kumimoji="0" lang="ru-R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2189628" y="4052953"/>
              <a:ext cx="661680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Bank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 Account Management Department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3309655" y="4070755"/>
              <a:ext cx="596523" cy="240636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Social Sector Financing Department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4021938" y="4071943"/>
              <a:ext cx="757169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dirty="0" smtClean="0">
                  <a:latin typeface="Times New Roman Tj" pitchFamily="18" charset="-52"/>
                </a:rPr>
                <a:t>Department of Funding Central Public Governing Bodies</a:t>
              </a:r>
              <a:endParaRPr lang="ru-RU" dirty="0" smtClean="0">
                <a:latin typeface="Arial" pitchFamily="34" charset="0"/>
              </a:endParaRP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8241031" y="4088559"/>
              <a:ext cx="708660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Budget Reporting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 Execution Department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9061443" y="4088559"/>
              <a:ext cx="572932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Financial  </a:t>
              </a:r>
              <a:r>
                <a:rPr lang="en-US" sz="1400" dirty="0">
                  <a:solidFill>
                    <a:schemeClr val="tx1"/>
                  </a:solidFill>
                  <a:latin typeface="Times New Roman Tj" pitchFamily="18" charset="-52"/>
                </a:rPr>
                <a:t>S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tatements Department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 (Т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IPSAS)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4879037" y="4071943"/>
              <a:ext cx="759763" cy="240517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dirty="0" smtClean="0">
                  <a:latin typeface="Times New Roman Tj" pitchFamily="18" charset="-52"/>
                </a:rPr>
                <a:t>Department of Funding Defense and Law Enforcement Bodies</a:t>
              </a:r>
              <a:endParaRPr lang="ru-RU" dirty="0" smtClean="0">
                <a:latin typeface="Arial" pitchFamily="34" charset="0"/>
              </a:endParaRPr>
            </a:p>
          </p:txBody>
        </p:sp>
        <p:cxnSp>
          <p:nvCxnSpPr>
            <p:cNvPr id="2064" name="AutoShape 16"/>
            <p:cNvCxnSpPr>
              <a:cxnSpLocks noChangeShapeType="1"/>
            </p:cNvCxnSpPr>
            <p:nvPr/>
          </p:nvCxnSpPr>
          <p:spPr bwMode="auto">
            <a:xfrm flipV="1">
              <a:off x="1330231" y="2366594"/>
              <a:ext cx="7149543" cy="2671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5" name="AutoShape 17"/>
            <p:cNvCxnSpPr>
              <a:cxnSpLocks noChangeShapeType="1"/>
            </p:cNvCxnSpPr>
            <p:nvPr/>
          </p:nvCxnSpPr>
          <p:spPr bwMode="auto">
            <a:xfrm>
              <a:off x="1330229" y="2415061"/>
              <a:ext cx="0" cy="1869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6" name="AutoShape 18"/>
            <p:cNvCxnSpPr>
              <a:cxnSpLocks noChangeShapeType="1"/>
            </p:cNvCxnSpPr>
            <p:nvPr/>
          </p:nvCxnSpPr>
          <p:spPr bwMode="auto">
            <a:xfrm>
              <a:off x="5258919" y="2393310"/>
              <a:ext cx="0" cy="240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7" name="AutoShape 19"/>
            <p:cNvCxnSpPr>
              <a:cxnSpLocks noChangeShapeType="1"/>
            </p:cNvCxnSpPr>
            <p:nvPr/>
          </p:nvCxnSpPr>
          <p:spPr bwMode="auto">
            <a:xfrm>
              <a:off x="10776673" y="1719319"/>
              <a:ext cx="1" cy="89245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9" name="AutoShape 21"/>
            <p:cNvCxnSpPr>
              <a:cxnSpLocks noChangeShapeType="1"/>
            </p:cNvCxnSpPr>
            <p:nvPr/>
          </p:nvCxnSpPr>
          <p:spPr bwMode="auto">
            <a:xfrm>
              <a:off x="751682" y="3852968"/>
              <a:ext cx="1731153" cy="47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0" name="AutoShape 22"/>
            <p:cNvCxnSpPr>
              <a:cxnSpLocks noChangeShapeType="1"/>
            </p:cNvCxnSpPr>
            <p:nvPr/>
          </p:nvCxnSpPr>
          <p:spPr bwMode="auto">
            <a:xfrm>
              <a:off x="751681" y="3848219"/>
              <a:ext cx="0" cy="2047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1" name="AutoShape 23"/>
            <p:cNvCxnSpPr>
              <a:cxnSpLocks noChangeShapeType="1"/>
            </p:cNvCxnSpPr>
            <p:nvPr/>
          </p:nvCxnSpPr>
          <p:spPr bwMode="auto">
            <a:xfrm>
              <a:off x="1657531" y="3848219"/>
              <a:ext cx="0" cy="2047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2" name="AutoShape 24"/>
            <p:cNvCxnSpPr>
              <a:cxnSpLocks noChangeShapeType="1"/>
            </p:cNvCxnSpPr>
            <p:nvPr/>
          </p:nvCxnSpPr>
          <p:spPr bwMode="auto">
            <a:xfrm>
              <a:off x="2482835" y="3848219"/>
              <a:ext cx="0" cy="2047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3" name="AutoShape 25"/>
            <p:cNvCxnSpPr>
              <a:cxnSpLocks noChangeShapeType="1"/>
            </p:cNvCxnSpPr>
            <p:nvPr/>
          </p:nvCxnSpPr>
          <p:spPr bwMode="auto">
            <a:xfrm flipV="1">
              <a:off x="3627773" y="3874925"/>
              <a:ext cx="3135667" cy="13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4" name="AutoShape 26"/>
            <p:cNvCxnSpPr>
              <a:cxnSpLocks noChangeShapeType="1"/>
            </p:cNvCxnSpPr>
            <p:nvPr/>
          </p:nvCxnSpPr>
          <p:spPr bwMode="auto">
            <a:xfrm>
              <a:off x="3627775" y="3896697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5" name="AutoShape 27"/>
            <p:cNvCxnSpPr>
              <a:cxnSpLocks noChangeShapeType="1"/>
            </p:cNvCxnSpPr>
            <p:nvPr/>
          </p:nvCxnSpPr>
          <p:spPr bwMode="auto">
            <a:xfrm>
              <a:off x="5979648" y="3896697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76" name="AutoShape 28"/>
            <p:cNvCxnSpPr>
              <a:cxnSpLocks noChangeShapeType="1"/>
            </p:cNvCxnSpPr>
            <p:nvPr/>
          </p:nvCxnSpPr>
          <p:spPr bwMode="auto">
            <a:xfrm>
              <a:off x="9347908" y="3907581"/>
              <a:ext cx="0" cy="1958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80" name="AutoShape 32"/>
            <p:cNvCxnSpPr>
              <a:cxnSpLocks noChangeShapeType="1"/>
            </p:cNvCxnSpPr>
            <p:nvPr/>
          </p:nvCxnSpPr>
          <p:spPr bwMode="auto">
            <a:xfrm>
              <a:off x="7716737" y="3898069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>
              <a:off x="5734504" y="4071943"/>
              <a:ext cx="571504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dirty="0" smtClean="0">
                  <a:latin typeface="Times New Roman Tj" pitchFamily="18" charset="-52"/>
                </a:rPr>
                <a:t>Department of Funding Branches of Economy</a:t>
              </a:r>
              <a:endParaRPr lang="ru-RU" dirty="0" smtClean="0">
                <a:latin typeface="Arial" pitchFamily="34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</p:cNvCxnSpPr>
            <p:nvPr/>
          </p:nvCxnSpPr>
          <p:spPr bwMode="auto">
            <a:xfrm>
              <a:off x="4400523" y="3893916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2" name="AutoShape 26"/>
            <p:cNvCxnSpPr>
              <a:cxnSpLocks noChangeShapeType="1"/>
            </p:cNvCxnSpPr>
            <p:nvPr/>
          </p:nvCxnSpPr>
          <p:spPr bwMode="auto">
            <a:xfrm>
              <a:off x="5263225" y="3893916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7313440" y="4070732"/>
              <a:ext cx="807305" cy="243010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Department for Methodology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 of Treasury Reporting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5" name="AutoShape 32"/>
            <p:cNvCxnSpPr>
              <a:cxnSpLocks noChangeShapeType="1"/>
            </p:cNvCxnSpPr>
            <p:nvPr/>
          </p:nvCxnSpPr>
          <p:spPr bwMode="auto">
            <a:xfrm>
              <a:off x="8581348" y="3909288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3" name="AutoShape 19"/>
            <p:cNvCxnSpPr>
              <a:cxnSpLocks noChangeShapeType="1"/>
            </p:cNvCxnSpPr>
            <p:nvPr/>
          </p:nvCxnSpPr>
          <p:spPr bwMode="auto">
            <a:xfrm>
              <a:off x="8479773" y="2372536"/>
              <a:ext cx="0" cy="2403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46" name="Text Box 6"/>
            <p:cNvSpPr txBox="1">
              <a:spLocks noChangeArrowheads="1"/>
            </p:cNvSpPr>
            <p:nvPr/>
          </p:nvSpPr>
          <p:spPr bwMode="auto">
            <a:xfrm>
              <a:off x="9800637" y="2610893"/>
              <a:ext cx="2010403" cy="390784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 Tj" pitchFamily="18" charset="-52"/>
                </a:rPr>
                <a:t>Local treasury bodies in oblasts, regions, cities and districts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 Tj" pitchFamily="18" charset="-52"/>
              </a:endParaRPr>
            </a:p>
          </p:txBody>
        </p:sp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6464475" y="4070732"/>
              <a:ext cx="576000" cy="24480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400" dirty="0" smtClean="0">
                  <a:latin typeface="Times New Roman Tj" pitchFamily="18" charset="-52"/>
                </a:rPr>
                <a:t>Department for Managing Control over Commitments</a:t>
              </a:r>
              <a:endParaRPr lang="ru-RU" dirty="0" smtClean="0">
                <a:latin typeface="Arial" pitchFamily="34" charset="0"/>
              </a:endParaRPr>
            </a:p>
          </p:txBody>
        </p:sp>
        <p:cxnSp>
          <p:nvCxnSpPr>
            <p:cNvPr id="52" name="AutoShape 27"/>
            <p:cNvCxnSpPr>
              <a:cxnSpLocks noChangeShapeType="1"/>
            </p:cNvCxnSpPr>
            <p:nvPr/>
          </p:nvCxnSpPr>
          <p:spPr bwMode="auto">
            <a:xfrm>
              <a:off x="6763440" y="3896697"/>
              <a:ext cx="0" cy="17802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6" name="AutoShape 21"/>
            <p:cNvCxnSpPr>
              <a:cxnSpLocks noChangeShapeType="1"/>
            </p:cNvCxnSpPr>
            <p:nvPr/>
          </p:nvCxnSpPr>
          <p:spPr bwMode="auto">
            <a:xfrm>
              <a:off x="7717089" y="3896695"/>
              <a:ext cx="163081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cxnSp>
        <p:nvCxnSpPr>
          <p:cNvPr id="7" name="Прямая со стрелкой 6"/>
          <p:cNvCxnSpPr>
            <a:stCxn id="2054" idx="2"/>
            <a:endCxn id="2054" idx="2"/>
          </p:cNvCxnSpPr>
          <p:nvPr/>
        </p:nvCxnSpPr>
        <p:spPr>
          <a:xfrm>
            <a:off x="8473905" y="341040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AutoShape 20"/>
          <p:cNvCxnSpPr>
            <a:cxnSpLocks noChangeShapeType="1"/>
          </p:cNvCxnSpPr>
          <p:nvPr/>
        </p:nvCxnSpPr>
        <p:spPr bwMode="auto">
          <a:xfrm>
            <a:off x="8586798" y="3697799"/>
            <a:ext cx="0" cy="17802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48" name="Подзаголовок 2"/>
          <p:cNvSpPr txBox="1">
            <a:spLocks/>
          </p:cNvSpPr>
          <p:nvPr/>
        </p:nvSpPr>
        <p:spPr>
          <a:xfrm>
            <a:off x="609599" y="152718"/>
            <a:ext cx="10798629" cy="36821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>
            <a:stCxn id="2051" idx="3"/>
          </p:cNvCxnSpPr>
          <p:nvPr/>
        </p:nvCxnSpPr>
        <p:spPr>
          <a:xfrm>
            <a:off x="7568697" y="1459530"/>
            <a:ext cx="3207976" cy="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261168" y="2091350"/>
            <a:ext cx="0" cy="2987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Подзаголовок 2"/>
          <p:cNvSpPr txBox="1">
            <a:spLocks/>
          </p:cNvSpPr>
          <p:nvPr/>
        </p:nvSpPr>
        <p:spPr>
          <a:xfrm>
            <a:off x="609599" y="6516985"/>
            <a:ext cx="2305617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Moldova</a:t>
            </a:r>
            <a:r>
              <a:rPr lang="ru-RU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Kishinev, June 1 - 3, 2016</a:t>
            </a:r>
            <a:endParaRPr lang="ru-RU" sz="800" cap="none" spc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одзаголовок 2"/>
          <p:cNvSpPr txBox="1">
            <a:spLocks/>
          </p:cNvSpPr>
          <p:nvPr/>
        </p:nvSpPr>
        <p:spPr>
          <a:xfrm>
            <a:off x="2706986" y="6353837"/>
            <a:ext cx="8023304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Total number of treasury employees </a:t>
            </a:r>
            <a:r>
              <a:rPr lang="ru-RU" sz="1400" dirty="0" smtClean="0"/>
              <a:t>472 , </a:t>
            </a:r>
            <a:r>
              <a:rPr lang="en-US" sz="1400" dirty="0" smtClean="0"/>
              <a:t>out of them </a:t>
            </a:r>
            <a:r>
              <a:rPr lang="ru-RU" sz="1400" dirty="0" smtClean="0"/>
              <a:t>58  </a:t>
            </a:r>
            <a:r>
              <a:rPr lang="ru-RU" sz="1400" dirty="0"/>
              <a:t>– </a:t>
            </a:r>
            <a:r>
              <a:rPr lang="en-US" sz="1400" dirty="0" smtClean="0"/>
              <a:t> CT</a:t>
            </a:r>
            <a:r>
              <a:rPr lang="ru-RU" sz="1400" dirty="0" smtClean="0"/>
              <a:t>,   414 – </a:t>
            </a:r>
            <a:r>
              <a:rPr lang="en-US" sz="1400" dirty="0" smtClean="0"/>
              <a:t>LT</a:t>
            </a:r>
            <a:r>
              <a:rPr lang="ru-RU" sz="1400" dirty="0" smtClean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811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69245" y="724278"/>
            <a:ext cx="10435590" cy="4798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endParaRPr lang="tg-Cyrl-TJ" sz="1400" b="1" cap="all" spc="-6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US" sz="1400" b="1" cap="all" spc="-6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MAIN FUNCTIONS OF TREASURY BODIES ACCORDING TO THE CURRENT LEGISLATION</a:t>
            </a:r>
            <a:r>
              <a:rPr lang="tg-Cyrl-TJ" sz="1400" b="1" cap="all" spc="-6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endParaRPr lang="tg-Cyrl-TJ" sz="1400" b="1" cap="all" spc="-6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tg-Cyrl-TJ" sz="1400" b="1" cap="all" spc="-6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ru-RU" sz="1400" b="1" cap="all" spc="-6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ACCOUNTING FOR REVENUES OF THE REPUBLICAN AND LOCAL  BUDGETS</a:t>
            </a:r>
            <a:r>
              <a:rPr lang="tg-Cyrl-TJ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tg-Cyrl-TJ" sz="1400" cap="all" spc="-6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sz="1400" cap="all" spc="-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Timely financing of budget expenditure items</a:t>
            </a:r>
            <a:r>
              <a:rPr lang="tg-Cyrl-TJ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tg-Cyrl-TJ" sz="1400" cap="all" spc="-6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sz="1400" cap="all" spc="-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Exercise of permanent control over execution of the republican and local budgets</a:t>
            </a:r>
            <a:r>
              <a:rPr lang="tg-Cyrl-TJ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tg-Cyrl-TJ" sz="1400" cap="all" spc="-6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tg-Cyrl-TJ" sz="1400" cap="all" spc="-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Managing the treasury single account</a:t>
            </a:r>
            <a:r>
              <a:rPr lang="tg-Cyrl-TJ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tg-Cyrl-TJ" sz="1400" cap="all" spc="-6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sz="1400" cap="all" spc="-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Control over special state funds and over earmarked funds of budget entities</a:t>
            </a:r>
            <a:r>
              <a:rPr lang="tg-Cyrl-TJ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tg-Cyrl-TJ" sz="1400" cap="all" spc="-6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sz="1400" cap="all" spc="-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Preparation of state budget periodic reports</a:t>
            </a:r>
            <a:r>
              <a:rPr lang="tg-Cyrl-TJ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tg-Cyrl-TJ" sz="1400" cap="all" spc="-6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sz="1400" cap="all" spc="-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SERVING THE INTERNAL AND EXTERNAL PUBLIC DEBT</a:t>
            </a:r>
            <a:r>
              <a:rPr lang="tg-Cyrl-TJ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 </a:t>
            </a:r>
            <a:endParaRPr lang="tg-Cyrl-TJ" sz="1400" cap="all" spc="-6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tg-Cyrl-TJ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endParaRPr lang="ru-RU" sz="1400" cap="all" spc="-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DEVELOPMENT OF INSTRUCTIONS, ACCOUNTING AND REPORTING FORMS RELATED TO EXECUTION OF THE STATE BUDGET</a:t>
            </a:r>
            <a:r>
              <a:rPr lang="tg-Cyrl-TJ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;</a:t>
            </a:r>
            <a:endParaRPr lang="tg-Cyrl-TJ" sz="1400" cap="all" spc="-6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ru-RU" sz="1400" cap="all" spc="-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ADMINISTRATION AND CONTROL OVER CASH EXECUTION OF REVENUES AND EXPENDITURES OF THE REPUBLICAN AND LOCAL BUDGETS</a:t>
            </a:r>
            <a:r>
              <a:rPr lang="tg-Cyrl-TJ" sz="1400" cap="all" spc="-6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sz="1400" cap="all" spc="-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09599" y="152718"/>
            <a:ext cx="10798629" cy="20942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09599" y="6516985"/>
            <a:ext cx="2305617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Moldova</a:t>
            </a:r>
            <a:r>
              <a:rPr lang="ru-RU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Kishinev, June 1 - 3, 2016</a:t>
            </a:r>
            <a:endParaRPr lang="ru-RU" sz="800" cap="none" spc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11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3518" y="1698275"/>
            <a:ext cx="104355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next five years MOCT of the MoF of the RT set the following goals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425" lvl="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manage cash and bank transactions of the Government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Republic of Tajikistan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international standards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425" lvl="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improve budget execution and to ensure available funding for budget entities in accordance with the annual budget needs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87425" lvl="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ensure relevant funding needed to meet mid-term budget needs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09599" y="152718"/>
            <a:ext cx="10798629" cy="20942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09599" y="6516985"/>
            <a:ext cx="2305617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Moldova</a:t>
            </a:r>
            <a:r>
              <a:rPr lang="ru-RU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Kishinev, June 1 - 3, 2016</a:t>
            </a:r>
            <a:endParaRPr lang="ru-RU" sz="800" cap="none" spc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80479" y="869749"/>
            <a:ext cx="10798629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1400" b="1" cap="all" spc="-6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dirty="0" smtClean="0"/>
              <a:t>Strategic development plan for the main office of the central treasury, Ministry of finance of the Republic of Tajikistan, for </a:t>
            </a:r>
            <a:r>
              <a:rPr lang="ru-RU" dirty="0" smtClean="0"/>
              <a:t>2011-2016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0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8176" y="587829"/>
            <a:ext cx="1043559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g-Cyrl-TJ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lvl="0" indent="-4445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development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lvl="0" indent="-444500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lvl="0" indent="-4445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 of working skills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lvl="0" indent="-444500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lvl="0" indent="-4445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the accounting policy and standards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lvl="0" indent="-444500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indent="-4445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Enhancement of capacities of employees in the sphere of information technologies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88176" y="758881"/>
            <a:ext cx="10798629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1400" b="1" cap="all" spc="-6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dirty="0" smtClean="0"/>
              <a:t>Strategic development plan of the treasury consists of the following parts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09599" y="152718"/>
            <a:ext cx="10798629" cy="20942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09599" y="6516985"/>
            <a:ext cx="2305617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Moldova</a:t>
            </a:r>
            <a:r>
              <a:rPr lang="ru-RU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Kishinev, June 1 - 3, 2016</a:t>
            </a:r>
            <a:endParaRPr lang="ru-RU" sz="800" cap="none" spc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424935"/>
              </p:ext>
            </p:extLst>
          </p:nvPr>
        </p:nvGraphicFramePr>
        <p:xfrm>
          <a:off x="609600" y="797378"/>
          <a:ext cx="10160000" cy="572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3952"/>
                <a:gridCol w="3056048"/>
              </a:tblGrid>
              <a:tr h="699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Significant</a:t>
                      </a: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changes in the treasury from the time of its establishment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goals of these changes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9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Implementation of the information system “ACS</a:t>
                      </a: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Treasury”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Ensuring </a:t>
                      </a: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efficient execution of the budget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9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Implementation of the TSA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 and LB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Better</a:t>
                      </a: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cash management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9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Implementation</a:t>
                      </a: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electronic payment system in the Central Treasury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Improvement of efficiency of payments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996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Integration of the budget classification with the unified charts of accounts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UCA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Preparation of financial reports in accordance with</a:t>
                      </a: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IPSAS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50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Implementation</a:t>
                      </a: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the departmental classification and of the classification of funding sources (implementation of the “</a:t>
                      </a: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TIMS” information system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Ensuring</a:t>
                      </a: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efficient execution of the budget taking into consideration reform of the budget planning system</a:t>
                      </a:r>
                      <a:r>
                        <a:rPr lang="ru-RU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04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Implementation</a:t>
                      </a:r>
                      <a:r>
                        <a:rPr lang="en-US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new treasury functions in the framework of the Treasury Development Strategic Plan (implementation of the public finance management system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TFMIS”)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 modernization of the PFM system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одзаголовок 2"/>
          <p:cNvSpPr txBox="1">
            <a:spLocks/>
          </p:cNvSpPr>
          <p:nvPr/>
        </p:nvSpPr>
        <p:spPr>
          <a:xfrm>
            <a:off x="609599" y="152718"/>
            <a:ext cx="10798629" cy="20942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09599" y="6516985"/>
            <a:ext cx="2305617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Moldova</a:t>
            </a:r>
            <a:r>
              <a:rPr lang="ru-RU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Kishinev, June 1 - 3, 2016</a:t>
            </a:r>
            <a:endParaRPr lang="ru-RU" sz="800" cap="none" spc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6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61999" y="899478"/>
            <a:ext cx="10951029" cy="52612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1999" y="1114078"/>
            <a:ext cx="107022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Strategic development plan of MOCT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envisions achievement of the following results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lvl="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of the fully functional TSA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lvl="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commitment control system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lvl="0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revenue forecast and cash planning system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efficient cash management processes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6450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financial reports in accordance with IPSAS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09599" y="152718"/>
            <a:ext cx="10798629" cy="20942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688176" y="758881"/>
            <a:ext cx="10798629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1400" b="1" cap="all" spc="-6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dirty="0" smtClean="0"/>
              <a:t>KEY RESULTS</a:t>
            </a:r>
            <a:endParaRPr lang="ru-RU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09599" y="6516985"/>
            <a:ext cx="2305617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Moldova</a:t>
            </a:r>
            <a:r>
              <a:rPr lang="ru-RU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Kishinev, June 1 - 3, 2016</a:t>
            </a:r>
            <a:endParaRPr lang="ru-RU" sz="800" cap="none" spc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61999" y="899478"/>
            <a:ext cx="10951029" cy="310854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1998" y="918922"/>
            <a:ext cx="10702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lvl="0" indent="-4572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MOCT development plan is too ambitious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lvl="0" indent="-4572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Insufficient political commitment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lvl="0" indent="-4572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technologies are not sufficient to convert to new activities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61999" y="4409038"/>
            <a:ext cx="10951029" cy="17517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1997" y="3324851"/>
            <a:ext cx="107022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lvl="0" indent="-4572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assign responsibility for implementation of the MOCT Development Plan to one of MOCT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deputy directors and to create Working Groups by development areas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lvl="0" indent="-4572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 detailed implementation plan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lvl="0" indent="-4572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time new treasury functions are implemented, the appropriate ICT infrastructure should be in place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lvl="0" indent="-45720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within the Ministry of Finance of the RT a relevant structure to provide support in the IT sphere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09599" y="152718"/>
            <a:ext cx="10798629" cy="20942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MINISTRY OF FINANCE OF THE REPUBLIC OF TAJIKISTAN</a:t>
            </a: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609599" y="777171"/>
            <a:ext cx="10798629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1400" b="1" cap="all" spc="-6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THE FOLLOWING STRATEGIC RISKS WERE IDENTIFIED WITH RESPECT TO THE STRATEGIC DEVELOPMENT PLAN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09599" y="3126901"/>
            <a:ext cx="10459237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1400" b="1" cap="all" spc="-6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 dirty="0" smtClean="0"/>
              <a:t>STEPS TO REDUCE STRATEGIC RISKS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09599" y="6516985"/>
            <a:ext cx="2305617" cy="2640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Moldova</a:t>
            </a:r>
            <a:r>
              <a:rPr lang="ru-RU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" cap="none" spc="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Kishinev, June 1 - 3, 2016</a:t>
            </a:r>
            <a:endParaRPr lang="ru-RU" sz="800" cap="none" spc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4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1563</TotalTime>
  <Words>1201</Words>
  <Application>Microsoft Office PowerPoint</Application>
  <PresentationFormat>Widescreen</PresentationFormat>
  <Paragraphs>137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Mincho</vt:lpstr>
      <vt:lpstr>Arial</vt:lpstr>
      <vt:lpstr>Book Antiqua</vt:lpstr>
      <vt:lpstr>Times New Roman</vt:lpstr>
      <vt:lpstr>Times New Roman Tj</vt:lpstr>
      <vt:lpstr>Wingdings</vt:lpstr>
      <vt:lpstr>Wingdings 3</vt:lpstr>
      <vt:lpstr>Твердый переплет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Marina Lazo</cp:lastModifiedBy>
  <cp:revision>64</cp:revision>
  <dcterms:created xsi:type="dcterms:W3CDTF">2015-10-20T15:28:12Z</dcterms:created>
  <dcterms:modified xsi:type="dcterms:W3CDTF">2016-06-13T06:52:57Z</dcterms:modified>
</cp:coreProperties>
</file>