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7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73" r:id="rId12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7015" autoAdjust="0"/>
    <p:restoredTop sz="94660"/>
  </p:normalViewPr>
  <p:slideViewPr>
    <p:cSldViewPr snapToGrid="0">
      <p:cViewPr varScale="1">
        <p:scale>
          <a:sx n="85" d="100"/>
          <a:sy n="85" d="100"/>
        </p:scale>
        <p:origin x="-422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655B30-2536-40FE-ABAF-59D36925E390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441748E-57C5-4DF7-94F3-7F00468B2CAA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Единый казначейский счет</a:t>
          </a:r>
        </a:p>
        <a:p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(ЕКС)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2A04E45-50BF-4903-8339-A93BCF196086}" type="parTrans" cxnId="{D8140CA7-E211-421D-A2C2-2FDA818CF2DA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E4ADE4-5F66-4114-9901-ED0F5E65195A}" type="sibTrans" cxnId="{D8140CA7-E211-421D-A2C2-2FDA818CF2DA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417CB61-BD08-49BE-898C-A19E485FB743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КСН республиканского бюджета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D133759-71F3-4847-AF1D-FA4B50DD5BF7}" type="parTrans" cxnId="{885C0D61-2DA2-4486-A6D1-D944D584254F}">
      <dgm:prSet custT="1"/>
      <dgm:spPr/>
      <dgm:t>
        <a:bodyPr/>
        <a:lstStyle/>
        <a:p>
          <a:endParaRPr lang="ru-RU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00AB5EE-79BA-4D76-AD4C-F7510341D55A}" type="sibTrans" cxnId="{885C0D61-2DA2-4486-A6D1-D944D584254F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A101CFA-F729-4F06-9D70-66C48D3919A1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КСН местных бюджетов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FDCBC64-1D09-47D0-A5B9-1AAAA2638E54}" type="parTrans" cxnId="{40108839-E4D1-4228-A006-8077B550916E}">
      <dgm:prSet custT="1"/>
      <dgm:spPr/>
      <dgm:t>
        <a:bodyPr/>
        <a:lstStyle/>
        <a:p>
          <a:endParaRPr lang="ru-RU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98D201B-2BC6-4220-9C61-A9D8B8352412}" type="sibTrans" cxnId="{40108839-E4D1-4228-A006-8077B550916E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56D50BF-9E43-4450-ACA7-0884902A7F66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КСН платных услуг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D4E3B2D-1A97-499A-A5FB-FB65461941D7}" type="parTrans" cxnId="{A271F275-97F5-4827-953E-DE4A78A30D7C}">
      <dgm:prSet custT="1"/>
      <dgm:spPr/>
      <dgm:t>
        <a:bodyPr/>
        <a:lstStyle/>
        <a:p>
          <a:endParaRPr lang="ru-RU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12BA2CD-94A3-4B7C-9C41-74C4ACAB44E6}" type="sibTrans" cxnId="{A271F275-97F5-4827-953E-DE4A78A30D7C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07B838C-AF27-47C4-8777-DF901200E53F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КСН благотворительной помощи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5B45E45-03E9-4D12-AFCD-19F53F540784}" type="parTrans" cxnId="{E13BE78E-3A93-452F-A1EA-A87B775BED85}">
      <dgm:prSet custT="1"/>
      <dgm:spPr/>
      <dgm:t>
        <a:bodyPr/>
        <a:lstStyle/>
        <a:p>
          <a:endParaRPr lang="ru-RU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7F9767A-8DF7-41BC-9445-54FE81212E3B}" type="sibTrans" cxnId="{E13BE78E-3A93-452F-A1EA-A87B775BED85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8F077B9-2D3A-4377-913A-408D7FF43926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КСН временного размещения денег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7D139DF-A7DB-42ED-B564-2EE1361A7E59}" type="parTrans" cxnId="{5E9C5FCB-B500-464A-BD93-7353769D3F1F}">
      <dgm:prSet custT="1"/>
      <dgm:spPr/>
      <dgm:t>
        <a:bodyPr/>
        <a:lstStyle/>
        <a:p>
          <a:endParaRPr lang="ru-RU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A3525A6-357D-4D20-A22C-F998B8C4CF63}" type="sibTrans" cxnId="{5E9C5FCB-B500-464A-BD93-7353769D3F1F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6EF5284-094F-4D37-98A4-520C8C94DCEA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КСН местного самоуправления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B1DD20E-5CCF-46AC-9C3B-B2CF14595D85}" type="parTrans" cxnId="{BC37B38D-AD9C-4256-8656-A0DDBEBDA5CA}">
      <dgm:prSet custT="1"/>
      <dgm:spPr/>
      <dgm:t>
        <a:bodyPr/>
        <a:lstStyle/>
        <a:p>
          <a:endParaRPr lang="ru-RU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AC99834-7549-4994-A04B-4EF6306DA8C8}" type="sibTrans" cxnId="{BC37B38D-AD9C-4256-8656-A0DDBEBDA5CA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DAB3825-38FF-4D06-AF00-176350BC206F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КСН </a:t>
          </a:r>
          <a:r>
            <a:rPr lang="ru-RU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реконвертации</a:t>
          </a:r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 внешних займов или связанных грантов 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E175336-2628-4516-BF58-ACE65C7D5153}" type="parTrans" cxnId="{02AF1EF5-60DF-45BD-84D5-CAA2D625ABE2}">
      <dgm:prSet custT="1"/>
      <dgm:spPr/>
      <dgm:t>
        <a:bodyPr/>
        <a:lstStyle/>
        <a:p>
          <a:endParaRPr lang="ru-RU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CD1CF19-CB5D-43EF-BBEE-9873D0A849ED}" type="sibTrans" cxnId="{02AF1EF5-60DF-45BD-84D5-CAA2D625ABE2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2381F06-FCE9-40D8-895D-6A84ACEB8413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Средства, размещенные в Национальном Банке РК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131C363-1D47-4509-A49B-176275513F38}" type="parTrans" cxnId="{F8FDFDD3-DA34-4989-A227-C6DB100AFE5E}">
      <dgm:prSet custT="1"/>
      <dgm:spPr/>
      <dgm:t>
        <a:bodyPr/>
        <a:lstStyle/>
        <a:p>
          <a:endParaRPr lang="ru-RU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3BEA4DD-0D4A-4FCB-A848-5D7105716C8D}" type="sibTrans" cxnId="{F8FDFDD3-DA34-4989-A227-C6DB100AFE5E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3EA43BE-D143-4424-AC0D-98DEF9618D31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КСН Национального фонда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2B6276F-0DCC-4654-A3B3-E0D58DDABDD5}" type="parTrans" cxnId="{5CF08F9C-C581-4691-82AA-6BC080183197}">
      <dgm:prSet custT="1"/>
      <dgm:spPr/>
      <dgm:t>
        <a:bodyPr/>
        <a:lstStyle/>
        <a:p>
          <a:endParaRPr lang="ru-RU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2ABF19E-EE34-4432-895B-2A7DBEA16A4F}" type="sibTrans" cxnId="{5CF08F9C-C581-4691-82AA-6BC080183197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D42618F-7390-437F-82EF-48885C3471AB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КСН целевого финансирования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9120324-9207-4588-B1C3-801E7DB0A227}" type="parTrans" cxnId="{DC8D83B5-7AEE-4D08-8BDA-DDDD2AEEA851}">
      <dgm:prSet custT="1"/>
      <dgm:spPr/>
      <dgm:t>
        <a:bodyPr/>
        <a:lstStyle/>
        <a:p>
          <a:endParaRPr lang="ru-RU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86F4037-E914-4964-8533-EC2D97DD621D}" type="sibTrans" cxnId="{DC8D83B5-7AEE-4D08-8BDA-DDDD2AEEA851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7EF13E3-32D8-45E5-B219-023A253A073D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КСН стран-участниц ЕАЭС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1EB0A01-4B85-42F5-88F2-EE7FE59965C2}" type="parTrans" cxnId="{D7C7283B-16C8-4DF3-AF19-443044BEA2ED}">
      <dgm:prSet custT="1"/>
      <dgm:spPr/>
      <dgm:t>
        <a:bodyPr/>
        <a:lstStyle/>
        <a:p>
          <a:endParaRPr lang="ru-RU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A4E74E0-A062-4488-9AF1-9A1F970DF97B}" type="sibTrans" cxnId="{D7C7283B-16C8-4DF3-AF19-443044BEA2ED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7DCFA15-EBD4-4D9E-8037-5810BEAB9C66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Счета субъектов </a:t>
          </a:r>
          <a:r>
            <a:rPr lang="ru-RU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квазигосударственного</a:t>
          </a:r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 сектора РБ, МБ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4CDFCD9-FFBA-4D25-A2A1-B2FC7109794B}" type="parTrans" cxnId="{FD58009B-4F2D-4B00-A88A-7A14EA082186}">
      <dgm:prSet custT="1"/>
      <dgm:spPr/>
      <dgm:t>
        <a:bodyPr/>
        <a:lstStyle/>
        <a:p>
          <a:endParaRPr lang="ru-RU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5F5AAE-ABA3-4D1E-B097-6C973D2A825D}" type="sibTrans" cxnId="{FD58009B-4F2D-4B00-A88A-7A14EA082186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6DD4AE-5CD3-4F38-8C98-D48533CD01F6}" type="pres">
      <dgm:prSet presAssocID="{B8655B30-2536-40FE-ABAF-59D36925E390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BAB0508-9AB0-4BCF-9A70-982F29C19042}" type="pres">
      <dgm:prSet presAssocID="{E441748E-57C5-4DF7-94F3-7F00468B2CAA}" presName="root1" presStyleCnt="0"/>
      <dgm:spPr/>
    </dgm:pt>
    <dgm:pt modelId="{530A72C6-D637-462D-B196-2F36BE246DD1}" type="pres">
      <dgm:prSet presAssocID="{E441748E-57C5-4DF7-94F3-7F00468B2CAA}" presName="LevelOneTextNode" presStyleLbl="node0" presStyleIdx="0" presStyleCnt="1" custAng="5400000" custScaleX="864009" custScaleY="287591" custLinFactX="-600000" custLinFactNeighborX="-634602" custLinFactNeighborY="-3623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1799308-B511-4ECD-A587-617AFE61EABE}" type="pres">
      <dgm:prSet presAssocID="{E441748E-57C5-4DF7-94F3-7F00468B2CAA}" presName="level2hierChild" presStyleCnt="0"/>
      <dgm:spPr/>
    </dgm:pt>
    <dgm:pt modelId="{7C3F5A18-D925-452F-A928-35B3B7C96757}" type="pres">
      <dgm:prSet presAssocID="{0D133759-71F3-4847-AF1D-FA4B50DD5BF7}" presName="conn2-1" presStyleLbl="parChTrans1D2" presStyleIdx="0" presStyleCnt="12"/>
      <dgm:spPr/>
      <dgm:t>
        <a:bodyPr/>
        <a:lstStyle/>
        <a:p>
          <a:endParaRPr lang="ru-RU"/>
        </a:p>
      </dgm:t>
    </dgm:pt>
    <dgm:pt modelId="{533F64CC-51AA-46BE-AC39-BE36C09532D5}" type="pres">
      <dgm:prSet presAssocID="{0D133759-71F3-4847-AF1D-FA4B50DD5BF7}" presName="connTx" presStyleLbl="parChTrans1D2" presStyleIdx="0" presStyleCnt="12"/>
      <dgm:spPr/>
      <dgm:t>
        <a:bodyPr/>
        <a:lstStyle/>
        <a:p>
          <a:endParaRPr lang="ru-RU"/>
        </a:p>
      </dgm:t>
    </dgm:pt>
    <dgm:pt modelId="{1D221DC0-B68D-41D4-9F99-48FB57229B07}" type="pres">
      <dgm:prSet presAssocID="{0417CB61-BD08-49BE-898C-A19E485FB743}" presName="root2" presStyleCnt="0"/>
      <dgm:spPr/>
    </dgm:pt>
    <dgm:pt modelId="{A5228A1E-B00F-4318-83CF-F68496E08FF7}" type="pres">
      <dgm:prSet presAssocID="{0417CB61-BD08-49BE-898C-A19E485FB743}" presName="LevelTwoTextNode" presStyleLbl="node2" presStyleIdx="0" presStyleCnt="12" custScaleX="1495280" custScaleY="370247" custLinFactNeighborX="13731" custLinFactNeighborY="96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31046B1-BBEA-4E41-B8D0-ACCFF8B9D026}" type="pres">
      <dgm:prSet presAssocID="{0417CB61-BD08-49BE-898C-A19E485FB743}" presName="level3hierChild" presStyleCnt="0"/>
      <dgm:spPr/>
    </dgm:pt>
    <dgm:pt modelId="{08A5441F-81CC-42A2-ABAB-2BD14CD1BB4C}" type="pres">
      <dgm:prSet presAssocID="{3FDCBC64-1D09-47D0-A5B9-1AAAA2638E54}" presName="conn2-1" presStyleLbl="parChTrans1D2" presStyleIdx="1" presStyleCnt="12"/>
      <dgm:spPr/>
      <dgm:t>
        <a:bodyPr/>
        <a:lstStyle/>
        <a:p>
          <a:endParaRPr lang="ru-RU"/>
        </a:p>
      </dgm:t>
    </dgm:pt>
    <dgm:pt modelId="{42EDF6B7-54A1-439F-B0BD-9BC851AA5217}" type="pres">
      <dgm:prSet presAssocID="{3FDCBC64-1D09-47D0-A5B9-1AAAA2638E54}" presName="connTx" presStyleLbl="parChTrans1D2" presStyleIdx="1" presStyleCnt="12"/>
      <dgm:spPr/>
      <dgm:t>
        <a:bodyPr/>
        <a:lstStyle/>
        <a:p>
          <a:endParaRPr lang="ru-RU"/>
        </a:p>
      </dgm:t>
    </dgm:pt>
    <dgm:pt modelId="{A041E0E3-F855-42B7-97C6-CD309A0952B9}" type="pres">
      <dgm:prSet presAssocID="{0A101CFA-F729-4F06-9D70-66C48D3919A1}" presName="root2" presStyleCnt="0"/>
      <dgm:spPr/>
    </dgm:pt>
    <dgm:pt modelId="{7C6E1A3F-D66C-4623-A3FE-717D357A7704}" type="pres">
      <dgm:prSet presAssocID="{0A101CFA-F729-4F06-9D70-66C48D3919A1}" presName="LevelTwoTextNode" presStyleLbl="node2" presStyleIdx="1" presStyleCnt="12" custScaleX="1495135" custScaleY="401624" custLinFactNeighborX="13731" custLinFactNeighborY="214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828E445-22C1-4EFF-974A-D4A5AAA72AFB}" type="pres">
      <dgm:prSet presAssocID="{0A101CFA-F729-4F06-9D70-66C48D3919A1}" presName="level3hierChild" presStyleCnt="0"/>
      <dgm:spPr/>
    </dgm:pt>
    <dgm:pt modelId="{63A1BBD8-09F8-45CC-B90C-7C94F2169061}" type="pres">
      <dgm:prSet presAssocID="{8D4E3B2D-1A97-499A-A5FB-FB65461941D7}" presName="conn2-1" presStyleLbl="parChTrans1D2" presStyleIdx="2" presStyleCnt="12"/>
      <dgm:spPr/>
      <dgm:t>
        <a:bodyPr/>
        <a:lstStyle/>
        <a:p>
          <a:endParaRPr lang="ru-RU"/>
        </a:p>
      </dgm:t>
    </dgm:pt>
    <dgm:pt modelId="{A4ACF036-B265-4090-89E1-CC40FB30EC6B}" type="pres">
      <dgm:prSet presAssocID="{8D4E3B2D-1A97-499A-A5FB-FB65461941D7}" presName="connTx" presStyleLbl="parChTrans1D2" presStyleIdx="2" presStyleCnt="12"/>
      <dgm:spPr/>
      <dgm:t>
        <a:bodyPr/>
        <a:lstStyle/>
        <a:p>
          <a:endParaRPr lang="ru-RU"/>
        </a:p>
      </dgm:t>
    </dgm:pt>
    <dgm:pt modelId="{FF969BDC-A5E7-4285-9D56-E5806371B908}" type="pres">
      <dgm:prSet presAssocID="{556D50BF-9E43-4450-ACA7-0884902A7F66}" presName="root2" presStyleCnt="0"/>
      <dgm:spPr/>
    </dgm:pt>
    <dgm:pt modelId="{2485C601-7EF1-4535-93C5-8E1B9AAF0E29}" type="pres">
      <dgm:prSet presAssocID="{556D50BF-9E43-4450-ACA7-0884902A7F66}" presName="LevelTwoTextNode" presStyleLbl="node2" presStyleIdx="2" presStyleCnt="12" custScaleX="1495280" custScaleY="370633" custLinFactNeighborX="13731" custLinFactNeighborY="-6270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2136DA1-440B-4BDA-92FD-2071D0E8E2E3}" type="pres">
      <dgm:prSet presAssocID="{556D50BF-9E43-4450-ACA7-0884902A7F66}" presName="level3hierChild" presStyleCnt="0"/>
      <dgm:spPr/>
    </dgm:pt>
    <dgm:pt modelId="{D26E4C35-EE9D-4A65-AB01-C3F7BA43A2C3}" type="pres">
      <dgm:prSet presAssocID="{95B45E45-03E9-4D12-AFCD-19F53F540784}" presName="conn2-1" presStyleLbl="parChTrans1D2" presStyleIdx="3" presStyleCnt="12"/>
      <dgm:spPr/>
      <dgm:t>
        <a:bodyPr/>
        <a:lstStyle/>
        <a:p>
          <a:endParaRPr lang="ru-RU"/>
        </a:p>
      </dgm:t>
    </dgm:pt>
    <dgm:pt modelId="{E1629AB3-4280-41B9-8E88-14E5D728BA22}" type="pres">
      <dgm:prSet presAssocID="{95B45E45-03E9-4D12-AFCD-19F53F540784}" presName="connTx" presStyleLbl="parChTrans1D2" presStyleIdx="3" presStyleCnt="12"/>
      <dgm:spPr/>
      <dgm:t>
        <a:bodyPr/>
        <a:lstStyle/>
        <a:p>
          <a:endParaRPr lang="ru-RU"/>
        </a:p>
      </dgm:t>
    </dgm:pt>
    <dgm:pt modelId="{308F66C5-F6B4-424E-A56A-5B83D6D7C0F1}" type="pres">
      <dgm:prSet presAssocID="{607B838C-AF27-47C4-8777-DF901200E53F}" presName="root2" presStyleCnt="0"/>
      <dgm:spPr/>
    </dgm:pt>
    <dgm:pt modelId="{A7BF12DB-3292-4102-BA34-8EA9A5CF7BAA}" type="pres">
      <dgm:prSet presAssocID="{607B838C-AF27-47C4-8777-DF901200E53F}" presName="LevelTwoTextNode" presStyleLbl="node2" presStyleIdx="3" presStyleCnt="12" custAng="10800000" custFlipVert="1" custScaleX="1495280" custScaleY="368329" custLinFactNeighborX="9559" custLinFactNeighborY="-7935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9139D68-BCC2-41D8-8038-F95593A8ECEF}" type="pres">
      <dgm:prSet presAssocID="{607B838C-AF27-47C4-8777-DF901200E53F}" presName="level3hierChild" presStyleCnt="0"/>
      <dgm:spPr/>
    </dgm:pt>
    <dgm:pt modelId="{E251FC71-BF16-40DF-A676-9DD08D6A0B0B}" type="pres">
      <dgm:prSet presAssocID="{77D139DF-A7DB-42ED-B564-2EE1361A7E59}" presName="conn2-1" presStyleLbl="parChTrans1D2" presStyleIdx="4" presStyleCnt="12"/>
      <dgm:spPr/>
      <dgm:t>
        <a:bodyPr/>
        <a:lstStyle/>
        <a:p>
          <a:endParaRPr lang="ru-RU"/>
        </a:p>
      </dgm:t>
    </dgm:pt>
    <dgm:pt modelId="{A68F809C-05F0-4778-AC48-10BD6DC13EAB}" type="pres">
      <dgm:prSet presAssocID="{77D139DF-A7DB-42ED-B564-2EE1361A7E59}" presName="connTx" presStyleLbl="parChTrans1D2" presStyleIdx="4" presStyleCnt="12"/>
      <dgm:spPr/>
      <dgm:t>
        <a:bodyPr/>
        <a:lstStyle/>
        <a:p>
          <a:endParaRPr lang="ru-RU"/>
        </a:p>
      </dgm:t>
    </dgm:pt>
    <dgm:pt modelId="{E640BF47-721B-4091-9369-445A4125F45C}" type="pres">
      <dgm:prSet presAssocID="{88F077B9-2D3A-4377-913A-408D7FF43926}" presName="root2" presStyleCnt="0"/>
      <dgm:spPr/>
    </dgm:pt>
    <dgm:pt modelId="{17A3891A-085A-4CED-945F-669C35E40585}" type="pres">
      <dgm:prSet presAssocID="{88F077B9-2D3A-4377-913A-408D7FF43926}" presName="LevelTwoTextNode" presStyleLbl="node2" presStyleIdx="4" presStyleCnt="12" custScaleX="1495280" custScaleY="372967" custLinFactY="-31828" custLinFactNeighborX="13731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E4F73C2-2E3F-45CF-977D-138126B8D031}" type="pres">
      <dgm:prSet presAssocID="{88F077B9-2D3A-4377-913A-408D7FF43926}" presName="level3hierChild" presStyleCnt="0"/>
      <dgm:spPr/>
    </dgm:pt>
    <dgm:pt modelId="{C3444840-A813-4AD4-9EA6-1DA33E90ACD2}" type="pres">
      <dgm:prSet presAssocID="{0B1DD20E-5CCF-46AC-9C3B-B2CF14595D85}" presName="conn2-1" presStyleLbl="parChTrans1D2" presStyleIdx="5" presStyleCnt="12"/>
      <dgm:spPr/>
      <dgm:t>
        <a:bodyPr/>
        <a:lstStyle/>
        <a:p>
          <a:endParaRPr lang="ru-RU"/>
        </a:p>
      </dgm:t>
    </dgm:pt>
    <dgm:pt modelId="{EA9FB3CF-DBBB-495C-BD18-4A16A43521E8}" type="pres">
      <dgm:prSet presAssocID="{0B1DD20E-5CCF-46AC-9C3B-B2CF14595D85}" presName="connTx" presStyleLbl="parChTrans1D2" presStyleIdx="5" presStyleCnt="12"/>
      <dgm:spPr/>
      <dgm:t>
        <a:bodyPr/>
        <a:lstStyle/>
        <a:p>
          <a:endParaRPr lang="ru-RU"/>
        </a:p>
      </dgm:t>
    </dgm:pt>
    <dgm:pt modelId="{2E366416-998B-4070-9EE7-787B4DC6DD12}" type="pres">
      <dgm:prSet presAssocID="{76EF5284-094F-4D37-98A4-520C8C94DCEA}" presName="root2" presStyleCnt="0"/>
      <dgm:spPr/>
    </dgm:pt>
    <dgm:pt modelId="{1260CC63-B419-4A84-BF85-BB415EC9170F}" type="pres">
      <dgm:prSet presAssocID="{76EF5284-094F-4D37-98A4-520C8C94DCEA}" presName="LevelTwoTextNode" presStyleLbl="node2" presStyleIdx="5" presStyleCnt="12" custScaleX="1495280" custScaleY="380147" custLinFactY="-47535" custLinFactNeighborX="18849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B4890F2-89FD-49A6-BEEE-8C2D1C9AD01D}" type="pres">
      <dgm:prSet presAssocID="{76EF5284-094F-4D37-98A4-520C8C94DCEA}" presName="level3hierChild" presStyleCnt="0"/>
      <dgm:spPr/>
    </dgm:pt>
    <dgm:pt modelId="{12748B11-3CD1-4109-935A-965FD2DBF07E}" type="pres">
      <dgm:prSet presAssocID="{5E175336-2628-4516-BF58-ACE65C7D5153}" presName="conn2-1" presStyleLbl="parChTrans1D2" presStyleIdx="6" presStyleCnt="12"/>
      <dgm:spPr/>
      <dgm:t>
        <a:bodyPr/>
        <a:lstStyle/>
        <a:p>
          <a:endParaRPr lang="ru-RU"/>
        </a:p>
      </dgm:t>
    </dgm:pt>
    <dgm:pt modelId="{5D53415E-6CB5-4911-BDD0-466245CD2EA9}" type="pres">
      <dgm:prSet presAssocID="{5E175336-2628-4516-BF58-ACE65C7D5153}" presName="connTx" presStyleLbl="parChTrans1D2" presStyleIdx="6" presStyleCnt="12"/>
      <dgm:spPr/>
      <dgm:t>
        <a:bodyPr/>
        <a:lstStyle/>
        <a:p>
          <a:endParaRPr lang="ru-RU"/>
        </a:p>
      </dgm:t>
    </dgm:pt>
    <dgm:pt modelId="{10D399D1-28D8-4BB5-A57E-D2A1E9652B1E}" type="pres">
      <dgm:prSet presAssocID="{7DAB3825-38FF-4D06-AF00-176350BC206F}" presName="root2" presStyleCnt="0"/>
      <dgm:spPr/>
    </dgm:pt>
    <dgm:pt modelId="{6F0CEA1A-FCEA-49BB-A61C-E67FAC3E5F9A}" type="pres">
      <dgm:prSet presAssocID="{7DAB3825-38FF-4D06-AF00-176350BC206F}" presName="LevelTwoTextNode" presStyleLbl="node2" presStyleIdx="6" presStyleCnt="12" custScaleX="1495280" custScaleY="380554" custLinFactY="-100000" custLinFactNeighborX="18849" custLinFactNeighborY="-10232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1214A5C-0A39-4391-A820-350B029A2977}" type="pres">
      <dgm:prSet presAssocID="{7DAB3825-38FF-4D06-AF00-176350BC206F}" presName="level3hierChild" presStyleCnt="0"/>
      <dgm:spPr/>
    </dgm:pt>
    <dgm:pt modelId="{F28A486B-364B-425B-BD94-8F7D9C83C659}" type="pres">
      <dgm:prSet presAssocID="{9131C363-1D47-4509-A49B-176275513F38}" presName="conn2-1" presStyleLbl="parChTrans1D2" presStyleIdx="7" presStyleCnt="12"/>
      <dgm:spPr/>
      <dgm:t>
        <a:bodyPr/>
        <a:lstStyle/>
        <a:p>
          <a:endParaRPr lang="ru-RU"/>
        </a:p>
      </dgm:t>
    </dgm:pt>
    <dgm:pt modelId="{CD812911-7C67-4E8C-83E2-EF7B9002E7AA}" type="pres">
      <dgm:prSet presAssocID="{9131C363-1D47-4509-A49B-176275513F38}" presName="connTx" presStyleLbl="parChTrans1D2" presStyleIdx="7" presStyleCnt="12"/>
      <dgm:spPr/>
      <dgm:t>
        <a:bodyPr/>
        <a:lstStyle/>
        <a:p>
          <a:endParaRPr lang="ru-RU"/>
        </a:p>
      </dgm:t>
    </dgm:pt>
    <dgm:pt modelId="{9C97F528-F47C-4402-8766-3F53FAB5E9FB}" type="pres">
      <dgm:prSet presAssocID="{62381F06-FCE9-40D8-895D-6A84ACEB8413}" presName="root2" presStyleCnt="0"/>
      <dgm:spPr/>
    </dgm:pt>
    <dgm:pt modelId="{AE909E1B-9922-4407-A75A-7AD8B4776150}" type="pres">
      <dgm:prSet presAssocID="{62381F06-FCE9-40D8-895D-6A84ACEB8413}" presName="LevelTwoTextNode" presStyleLbl="node2" presStyleIdx="7" presStyleCnt="12" custScaleX="1495280" custScaleY="383428" custLinFactY="-87440" custLinFactNeighborX="18849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2BD9AC1-60D6-4CAB-8966-93A80434F9D7}" type="pres">
      <dgm:prSet presAssocID="{62381F06-FCE9-40D8-895D-6A84ACEB8413}" presName="level3hierChild" presStyleCnt="0"/>
      <dgm:spPr/>
    </dgm:pt>
    <dgm:pt modelId="{A211E16F-C6EB-4FBC-8E41-42E1F9881F77}" type="pres">
      <dgm:prSet presAssocID="{C2B6276F-0DCC-4654-A3B3-E0D58DDABDD5}" presName="conn2-1" presStyleLbl="parChTrans1D2" presStyleIdx="8" presStyleCnt="12"/>
      <dgm:spPr/>
      <dgm:t>
        <a:bodyPr/>
        <a:lstStyle/>
        <a:p>
          <a:endParaRPr lang="ru-RU"/>
        </a:p>
      </dgm:t>
    </dgm:pt>
    <dgm:pt modelId="{9D6D37D7-6C8F-4EB6-95A6-7B250E683EBC}" type="pres">
      <dgm:prSet presAssocID="{C2B6276F-0DCC-4654-A3B3-E0D58DDABDD5}" presName="connTx" presStyleLbl="parChTrans1D2" presStyleIdx="8" presStyleCnt="12"/>
      <dgm:spPr/>
      <dgm:t>
        <a:bodyPr/>
        <a:lstStyle/>
        <a:p>
          <a:endParaRPr lang="ru-RU"/>
        </a:p>
      </dgm:t>
    </dgm:pt>
    <dgm:pt modelId="{5A9A4F45-19C1-4D54-B946-9A9D9E2ECFC0}" type="pres">
      <dgm:prSet presAssocID="{D3EA43BE-D143-4424-AC0D-98DEF9618D31}" presName="root2" presStyleCnt="0"/>
      <dgm:spPr/>
    </dgm:pt>
    <dgm:pt modelId="{6A3729F3-9594-4BBB-9FA8-E69F1214EA5B}" type="pres">
      <dgm:prSet presAssocID="{D3EA43BE-D143-4424-AC0D-98DEF9618D31}" presName="LevelTwoTextNode" presStyleLbl="node2" presStyleIdx="8" presStyleCnt="12" custScaleX="1495280" custScaleY="386765" custLinFactY="-75434" custLinFactNeighborX="18849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63C0A1C-25E6-4C08-B9F5-0234376BF95F}" type="pres">
      <dgm:prSet presAssocID="{D3EA43BE-D143-4424-AC0D-98DEF9618D31}" presName="level3hierChild" presStyleCnt="0"/>
      <dgm:spPr/>
    </dgm:pt>
    <dgm:pt modelId="{D7BBB80C-953D-4C70-A84E-ED7FA9E4D60B}" type="pres">
      <dgm:prSet presAssocID="{99120324-9207-4588-B1C3-801E7DB0A227}" presName="conn2-1" presStyleLbl="parChTrans1D2" presStyleIdx="9" presStyleCnt="12"/>
      <dgm:spPr/>
      <dgm:t>
        <a:bodyPr/>
        <a:lstStyle/>
        <a:p>
          <a:endParaRPr lang="ru-RU"/>
        </a:p>
      </dgm:t>
    </dgm:pt>
    <dgm:pt modelId="{DD6824D2-1591-4278-BE47-A3195CEBC163}" type="pres">
      <dgm:prSet presAssocID="{99120324-9207-4588-B1C3-801E7DB0A227}" presName="connTx" presStyleLbl="parChTrans1D2" presStyleIdx="9" presStyleCnt="12"/>
      <dgm:spPr/>
      <dgm:t>
        <a:bodyPr/>
        <a:lstStyle/>
        <a:p>
          <a:endParaRPr lang="ru-RU"/>
        </a:p>
      </dgm:t>
    </dgm:pt>
    <dgm:pt modelId="{CA298F66-919C-450E-B38F-6967B2AF1462}" type="pres">
      <dgm:prSet presAssocID="{9D42618F-7390-437F-82EF-48885C3471AB}" presName="root2" presStyleCnt="0"/>
      <dgm:spPr/>
    </dgm:pt>
    <dgm:pt modelId="{E935D6C6-55B2-48F7-A30A-447505E8C673}" type="pres">
      <dgm:prSet presAssocID="{9D42618F-7390-437F-82EF-48885C3471AB}" presName="LevelTwoTextNode" presStyleLbl="node2" presStyleIdx="9" presStyleCnt="12" custScaleX="1495280" custScaleY="388456" custLinFactY="-66765" custLinFactNeighborX="18849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474D48E-BB7D-4256-A92B-942A23A699F1}" type="pres">
      <dgm:prSet presAssocID="{9D42618F-7390-437F-82EF-48885C3471AB}" presName="level3hierChild" presStyleCnt="0"/>
      <dgm:spPr/>
    </dgm:pt>
    <dgm:pt modelId="{CD764B0F-529D-4934-A57F-2F2694D0F413}" type="pres">
      <dgm:prSet presAssocID="{41EB0A01-4B85-42F5-88F2-EE7FE59965C2}" presName="conn2-1" presStyleLbl="parChTrans1D2" presStyleIdx="10" presStyleCnt="12"/>
      <dgm:spPr/>
      <dgm:t>
        <a:bodyPr/>
        <a:lstStyle/>
        <a:p>
          <a:endParaRPr lang="ru-RU"/>
        </a:p>
      </dgm:t>
    </dgm:pt>
    <dgm:pt modelId="{2A9A94B0-61E2-41FD-8763-797538937ED1}" type="pres">
      <dgm:prSet presAssocID="{41EB0A01-4B85-42F5-88F2-EE7FE59965C2}" presName="connTx" presStyleLbl="parChTrans1D2" presStyleIdx="10" presStyleCnt="12"/>
      <dgm:spPr/>
      <dgm:t>
        <a:bodyPr/>
        <a:lstStyle/>
        <a:p>
          <a:endParaRPr lang="ru-RU"/>
        </a:p>
      </dgm:t>
    </dgm:pt>
    <dgm:pt modelId="{25987DA0-7F1D-4623-9A92-743D652F23AE}" type="pres">
      <dgm:prSet presAssocID="{37EF13E3-32D8-45E5-B219-023A253A073D}" presName="root2" presStyleCnt="0"/>
      <dgm:spPr/>
    </dgm:pt>
    <dgm:pt modelId="{1339FDEE-8DFB-4C3F-A845-EAF1F6F5E751}" type="pres">
      <dgm:prSet presAssocID="{37EF13E3-32D8-45E5-B219-023A253A073D}" presName="LevelTwoTextNode" presStyleLbl="node2" presStyleIdx="10" presStyleCnt="12" custScaleX="1495280" custScaleY="392315" custLinFactY="-59787" custLinFactNeighborX="18849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167D39F-FC96-4280-8B79-444F5447C69F}" type="pres">
      <dgm:prSet presAssocID="{37EF13E3-32D8-45E5-B219-023A253A073D}" presName="level3hierChild" presStyleCnt="0"/>
      <dgm:spPr/>
    </dgm:pt>
    <dgm:pt modelId="{1C9D5BC1-5F17-4DF1-BA85-07AA65FE7BC3}" type="pres">
      <dgm:prSet presAssocID="{B4CDFCD9-FFBA-4D25-A2A1-B2FC7109794B}" presName="conn2-1" presStyleLbl="parChTrans1D2" presStyleIdx="11" presStyleCnt="12"/>
      <dgm:spPr/>
      <dgm:t>
        <a:bodyPr/>
        <a:lstStyle/>
        <a:p>
          <a:endParaRPr lang="ru-RU"/>
        </a:p>
      </dgm:t>
    </dgm:pt>
    <dgm:pt modelId="{5372661A-5EE6-4F04-B5A5-D4836C53B71D}" type="pres">
      <dgm:prSet presAssocID="{B4CDFCD9-FFBA-4D25-A2A1-B2FC7109794B}" presName="connTx" presStyleLbl="parChTrans1D2" presStyleIdx="11" presStyleCnt="12"/>
      <dgm:spPr/>
      <dgm:t>
        <a:bodyPr/>
        <a:lstStyle/>
        <a:p>
          <a:endParaRPr lang="ru-RU"/>
        </a:p>
      </dgm:t>
    </dgm:pt>
    <dgm:pt modelId="{156BC19A-5699-40CA-88FA-A43925E6137A}" type="pres">
      <dgm:prSet presAssocID="{F7DCFA15-EBD4-4D9E-8037-5810BEAB9C66}" presName="root2" presStyleCnt="0"/>
      <dgm:spPr/>
    </dgm:pt>
    <dgm:pt modelId="{5E666503-BE9B-49D1-A345-C5965AB8D4F7}" type="pres">
      <dgm:prSet presAssocID="{F7DCFA15-EBD4-4D9E-8037-5810BEAB9C66}" presName="LevelTwoTextNode" presStyleLbl="node2" presStyleIdx="11" presStyleCnt="12" custScaleX="1495280" custScaleY="399368" custLinFactY="-56668" custLinFactNeighborX="18849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DCC9B96-861B-4FAC-A96F-85647ACBDFC4}" type="pres">
      <dgm:prSet presAssocID="{F7DCFA15-EBD4-4D9E-8037-5810BEAB9C66}" presName="level3hierChild" presStyleCnt="0"/>
      <dgm:spPr/>
    </dgm:pt>
  </dgm:ptLst>
  <dgm:cxnLst>
    <dgm:cxn modelId="{02AF1EF5-60DF-45BD-84D5-CAA2D625ABE2}" srcId="{E441748E-57C5-4DF7-94F3-7F00468B2CAA}" destId="{7DAB3825-38FF-4D06-AF00-176350BC206F}" srcOrd="6" destOrd="0" parTransId="{5E175336-2628-4516-BF58-ACE65C7D5153}" sibTransId="{FCD1CF19-CB5D-43EF-BBEE-9873D0A849ED}"/>
    <dgm:cxn modelId="{4E5DB6AC-E3A6-4B56-B80A-0D7522A7DD61}" type="presOf" srcId="{77D139DF-A7DB-42ED-B564-2EE1361A7E59}" destId="{A68F809C-05F0-4778-AC48-10BD6DC13EAB}" srcOrd="1" destOrd="0" presId="urn:microsoft.com/office/officeart/2008/layout/HorizontalMultiLevelHierarchy"/>
    <dgm:cxn modelId="{2A1A287E-2CF9-48B2-9972-2B438318336B}" type="presOf" srcId="{5E175336-2628-4516-BF58-ACE65C7D5153}" destId="{12748B11-3CD1-4109-935A-965FD2DBF07E}" srcOrd="0" destOrd="0" presId="urn:microsoft.com/office/officeart/2008/layout/HorizontalMultiLevelHierarchy"/>
    <dgm:cxn modelId="{02CB40C7-0EB8-467E-B48C-AC0F4A8DEE60}" type="presOf" srcId="{0D133759-71F3-4847-AF1D-FA4B50DD5BF7}" destId="{7C3F5A18-D925-452F-A928-35B3B7C96757}" srcOrd="0" destOrd="0" presId="urn:microsoft.com/office/officeart/2008/layout/HorizontalMultiLevelHierarchy"/>
    <dgm:cxn modelId="{FD9F1B5E-0282-4417-979D-B5F8FC31DAF4}" type="presOf" srcId="{3FDCBC64-1D09-47D0-A5B9-1AAAA2638E54}" destId="{42EDF6B7-54A1-439F-B0BD-9BC851AA5217}" srcOrd="1" destOrd="0" presId="urn:microsoft.com/office/officeart/2008/layout/HorizontalMultiLevelHierarchy"/>
    <dgm:cxn modelId="{656583BF-EE52-4215-9EA0-55F870C6B44D}" type="presOf" srcId="{95B45E45-03E9-4D12-AFCD-19F53F540784}" destId="{E1629AB3-4280-41B9-8E88-14E5D728BA22}" srcOrd="1" destOrd="0" presId="urn:microsoft.com/office/officeart/2008/layout/HorizontalMultiLevelHierarchy"/>
    <dgm:cxn modelId="{F82BFB97-173D-453E-AFD3-BA5653DB9A69}" type="presOf" srcId="{0B1DD20E-5CCF-46AC-9C3B-B2CF14595D85}" destId="{C3444840-A813-4AD4-9EA6-1DA33E90ACD2}" srcOrd="0" destOrd="0" presId="urn:microsoft.com/office/officeart/2008/layout/HorizontalMultiLevelHierarchy"/>
    <dgm:cxn modelId="{40108839-E4D1-4228-A006-8077B550916E}" srcId="{E441748E-57C5-4DF7-94F3-7F00468B2CAA}" destId="{0A101CFA-F729-4F06-9D70-66C48D3919A1}" srcOrd="1" destOrd="0" parTransId="{3FDCBC64-1D09-47D0-A5B9-1AAAA2638E54}" sibTransId="{E98D201B-2BC6-4220-9C61-A9D8B8352412}"/>
    <dgm:cxn modelId="{461FE514-2F44-4568-9761-F0A2E98F23D6}" type="presOf" srcId="{8D4E3B2D-1A97-499A-A5FB-FB65461941D7}" destId="{63A1BBD8-09F8-45CC-B90C-7C94F2169061}" srcOrd="0" destOrd="0" presId="urn:microsoft.com/office/officeart/2008/layout/HorizontalMultiLevelHierarchy"/>
    <dgm:cxn modelId="{465E1A38-E04E-423C-8FC9-A9F4AAFA5F80}" type="presOf" srcId="{0417CB61-BD08-49BE-898C-A19E485FB743}" destId="{A5228A1E-B00F-4318-83CF-F68496E08FF7}" srcOrd="0" destOrd="0" presId="urn:microsoft.com/office/officeart/2008/layout/HorizontalMultiLevelHierarchy"/>
    <dgm:cxn modelId="{2081342A-0E13-4CDB-9175-D5D4B8134099}" type="presOf" srcId="{B8655B30-2536-40FE-ABAF-59D36925E390}" destId="{AF6DD4AE-5CD3-4F38-8C98-D48533CD01F6}" srcOrd="0" destOrd="0" presId="urn:microsoft.com/office/officeart/2008/layout/HorizontalMultiLevelHierarchy"/>
    <dgm:cxn modelId="{F8FDFDD3-DA34-4989-A227-C6DB100AFE5E}" srcId="{E441748E-57C5-4DF7-94F3-7F00468B2CAA}" destId="{62381F06-FCE9-40D8-895D-6A84ACEB8413}" srcOrd="7" destOrd="0" parTransId="{9131C363-1D47-4509-A49B-176275513F38}" sibTransId="{F3BEA4DD-0D4A-4FCB-A848-5D7105716C8D}"/>
    <dgm:cxn modelId="{D574FF16-308A-452C-8485-4BDD0A015CD1}" type="presOf" srcId="{B4CDFCD9-FFBA-4D25-A2A1-B2FC7109794B}" destId="{5372661A-5EE6-4F04-B5A5-D4836C53B71D}" srcOrd="1" destOrd="0" presId="urn:microsoft.com/office/officeart/2008/layout/HorizontalMultiLevelHierarchy"/>
    <dgm:cxn modelId="{DF79D30B-C275-4BCB-B8C9-DC020ED198F4}" type="presOf" srcId="{99120324-9207-4588-B1C3-801E7DB0A227}" destId="{D7BBB80C-953D-4C70-A84E-ED7FA9E4D60B}" srcOrd="0" destOrd="0" presId="urn:microsoft.com/office/officeart/2008/layout/HorizontalMultiLevelHierarchy"/>
    <dgm:cxn modelId="{33B2D689-89C3-4883-85EF-2D304D97359A}" type="presOf" srcId="{88F077B9-2D3A-4377-913A-408D7FF43926}" destId="{17A3891A-085A-4CED-945F-669C35E40585}" srcOrd="0" destOrd="0" presId="urn:microsoft.com/office/officeart/2008/layout/HorizontalMultiLevelHierarchy"/>
    <dgm:cxn modelId="{EF31B568-2040-47F7-A14F-C4A873D35FC6}" type="presOf" srcId="{F7DCFA15-EBD4-4D9E-8037-5810BEAB9C66}" destId="{5E666503-BE9B-49D1-A345-C5965AB8D4F7}" srcOrd="0" destOrd="0" presId="urn:microsoft.com/office/officeart/2008/layout/HorizontalMultiLevelHierarchy"/>
    <dgm:cxn modelId="{84E07904-3520-4F21-A2A5-C458A8F1BFBF}" type="presOf" srcId="{76EF5284-094F-4D37-98A4-520C8C94DCEA}" destId="{1260CC63-B419-4A84-BF85-BB415EC9170F}" srcOrd="0" destOrd="0" presId="urn:microsoft.com/office/officeart/2008/layout/HorizontalMultiLevelHierarchy"/>
    <dgm:cxn modelId="{FA8B8017-E47B-4521-8506-F31499BDD1CA}" type="presOf" srcId="{62381F06-FCE9-40D8-895D-6A84ACEB8413}" destId="{AE909E1B-9922-4407-A75A-7AD8B4776150}" srcOrd="0" destOrd="0" presId="urn:microsoft.com/office/officeart/2008/layout/HorizontalMultiLevelHierarchy"/>
    <dgm:cxn modelId="{480E0E90-9739-4A97-8F31-401CD9F91BC0}" type="presOf" srcId="{9131C363-1D47-4509-A49B-176275513F38}" destId="{F28A486B-364B-425B-BD94-8F7D9C83C659}" srcOrd="0" destOrd="0" presId="urn:microsoft.com/office/officeart/2008/layout/HorizontalMultiLevelHierarchy"/>
    <dgm:cxn modelId="{D03B570A-4CE7-4879-8A9B-867C34101F95}" type="presOf" srcId="{77D139DF-A7DB-42ED-B564-2EE1361A7E59}" destId="{E251FC71-BF16-40DF-A676-9DD08D6A0B0B}" srcOrd="0" destOrd="0" presId="urn:microsoft.com/office/officeart/2008/layout/HorizontalMultiLevelHierarchy"/>
    <dgm:cxn modelId="{DD3C77DE-D4A0-4EAE-9CBB-1AFB49D32AF8}" type="presOf" srcId="{0D133759-71F3-4847-AF1D-FA4B50DD5BF7}" destId="{533F64CC-51AA-46BE-AC39-BE36C09532D5}" srcOrd="1" destOrd="0" presId="urn:microsoft.com/office/officeart/2008/layout/HorizontalMultiLevelHierarchy"/>
    <dgm:cxn modelId="{885C0D61-2DA2-4486-A6D1-D944D584254F}" srcId="{E441748E-57C5-4DF7-94F3-7F00468B2CAA}" destId="{0417CB61-BD08-49BE-898C-A19E485FB743}" srcOrd="0" destOrd="0" parTransId="{0D133759-71F3-4847-AF1D-FA4B50DD5BF7}" sibTransId="{D00AB5EE-79BA-4D76-AD4C-F7510341D55A}"/>
    <dgm:cxn modelId="{DDAE047C-E44B-4744-BDFD-99C27568AD36}" type="presOf" srcId="{607B838C-AF27-47C4-8777-DF901200E53F}" destId="{A7BF12DB-3292-4102-BA34-8EA9A5CF7BAA}" srcOrd="0" destOrd="0" presId="urn:microsoft.com/office/officeart/2008/layout/HorizontalMultiLevelHierarchy"/>
    <dgm:cxn modelId="{A271F275-97F5-4827-953E-DE4A78A30D7C}" srcId="{E441748E-57C5-4DF7-94F3-7F00468B2CAA}" destId="{556D50BF-9E43-4450-ACA7-0884902A7F66}" srcOrd="2" destOrd="0" parTransId="{8D4E3B2D-1A97-499A-A5FB-FB65461941D7}" sibTransId="{712BA2CD-94A3-4B7C-9C41-74C4ACAB44E6}"/>
    <dgm:cxn modelId="{102FB514-0965-4CCE-8B6B-B49F9CA4F726}" type="presOf" srcId="{95B45E45-03E9-4D12-AFCD-19F53F540784}" destId="{D26E4C35-EE9D-4A65-AB01-C3F7BA43A2C3}" srcOrd="0" destOrd="0" presId="urn:microsoft.com/office/officeart/2008/layout/HorizontalMultiLevelHierarchy"/>
    <dgm:cxn modelId="{BC37B38D-AD9C-4256-8656-A0DDBEBDA5CA}" srcId="{E441748E-57C5-4DF7-94F3-7F00468B2CAA}" destId="{76EF5284-094F-4D37-98A4-520C8C94DCEA}" srcOrd="5" destOrd="0" parTransId="{0B1DD20E-5CCF-46AC-9C3B-B2CF14595D85}" sibTransId="{0AC99834-7549-4994-A04B-4EF6306DA8C8}"/>
    <dgm:cxn modelId="{640BAA18-B882-4A67-9087-043EEA30508A}" type="presOf" srcId="{9D42618F-7390-437F-82EF-48885C3471AB}" destId="{E935D6C6-55B2-48F7-A30A-447505E8C673}" srcOrd="0" destOrd="0" presId="urn:microsoft.com/office/officeart/2008/layout/HorizontalMultiLevelHierarchy"/>
    <dgm:cxn modelId="{B20D97CB-913E-4AD8-8953-EDB24C89DB2E}" type="presOf" srcId="{41EB0A01-4B85-42F5-88F2-EE7FE59965C2}" destId="{CD764B0F-529D-4934-A57F-2F2694D0F413}" srcOrd="0" destOrd="0" presId="urn:microsoft.com/office/officeart/2008/layout/HorizontalMultiLevelHierarchy"/>
    <dgm:cxn modelId="{A102EFD2-F8B9-4363-8B0D-1A1020EE889E}" type="presOf" srcId="{C2B6276F-0DCC-4654-A3B3-E0D58DDABDD5}" destId="{9D6D37D7-6C8F-4EB6-95A6-7B250E683EBC}" srcOrd="1" destOrd="0" presId="urn:microsoft.com/office/officeart/2008/layout/HorizontalMultiLevelHierarchy"/>
    <dgm:cxn modelId="{E4A28B05-DCA7-4A10-8941-1F76C23C8430}" type="presOf" srcId="{5E175336-2628-4516-BF58-ACE65C7D5153}" destId="{5D53415E-6CB5-4911-BDD0-466245CD2EA9}" srcOrd="1" destOrd="0" presId="urn:microsoft.com/office/officeart/2008/layout/HorizontalMultiLevelHierarchy"/>
    <dgm:cxn modelId="{E90F9814-5A3F-4222-95BB-92909D15747D}" type="presOf" srcId="{556D50BF-9E43-4450-ACA7-0884902A7F66}" destId="{2485C601-7EF1-4535-93C5-8E1B9AAF0E29}" srcOrd="0" destOrd="0" presId="urn:microsoft.com/office/officeart/2008/layout/HorizontalMultiLevelHierarchy"/>
    <dgm:cxn modelId="{C525A642-44A4-4A2B-8A3C-A62CC14E8AE5}" type="presOf" srcId="{0B1DD20E-5CCF-46AC-9C3B-B2CF14595D85}" destId="{EA9FB3CF-DBBB-495C-BD18-4A16A43521E8}" srcOrd="1" destOrd="0" presId="urn:microsoft.com/office/officeart/2008/layout/HorizontalMultiLevelHierarchy"/>
    <dgm:cxn modelId="{43E8B8A3-5B79-424A-B03F-7BDADAE5C128}" type="presOf" srcId="{B4CDFCD9-FFBA-4D25-A2A1-B2FC7109794B}" destId="{1C9D5BC1-5F17-4DF1-BA85-07AA65FE7BC3}" srcOrd="0" destOrd="0" presId="urn:microsoft.com/office/officeart/2008/layout/HorizontalMultiLevelHierarchy"/>
    <dgm:cxn modelId="{C00771CE-972B-461B-A7DA-01BE7C2DD47C}" type="presOf" srcId="{E441748E-57C5-4DF7-94F3-7F00468B2CAA}" destId="{530A72C6-D637-462D-B196-2F36BE246DD1}" srcOrd="0" destOrd="0" presId="urn:microsoft.com/office/officeart/2008/layout/HorizontalMultiLevelHierarchy"/>
    <dgm:cxn modelId="{2495E21A-975E-4522-9BB0-7390831E9BA1}" type="presOf" srcId="{37EF13E3-32D8-45E5-B219-023A253A073D}" destId="{1339FDEE-8DFB-4C3F-A845-EAF1F6F5E751}" srcOrd="0" destOrd="0" presId="urn:microsoft.com/office/officeart/2008/layout/HorizontalMultiLevelHierarchy"/>
    <dgm:cxn modelId="{EAAD5893-2A76-49F3-9E30-390AC98D725E}" type="presOf" srcId="{C2B6276F-0DCC-4654-A3B3-E0D58DDABDD5}" destId="{A211E16F-C6EB-4FBC-8E41-42E1F9881F77}" srcOrd="0" destOrd="0" presId="urn:microsoft.com/office/officeart/2008/layout/HorizontalMultiLevelHierarchy"/>
    <dgm:cxn modelId="{D8140CA7-E211-421D-A2C2-2FDA818CF2DA}" srcId="{B8655B30-2536-40FE-ABAF-59D36925E390}" destId="{E441748E-57C5-4DF7-94F3-7F00468B2CAA}" srcOrd="0" destOrd="0" parTransId="{72A04E45-50BF-4903-8339-A93BCF196086}" sibTransId="{AFE4ADE4-5F66-4114-9901-ED0F5E65195A}"/>
    <dgm:cxn modelId="{8D6D1296-17BD-467D-BBCD-F50B9F3F748D}" type="presOf" srcId="{3FDCBC64-1D09-47D0-A5B9-1AAAA2638E54}" destId="{08A5441F-81CC-42A2-ABAB-2BD14CD1BB4C}" srcOrd="0" destOrd="0" presId="urn:microsoft.com/office/officeart/2008/layout/HorizontalMultiLevelHierarchy"/>
    <dgm:cxn modelId="{DC8D83B5-7AEE-4D08-8BDA-DDDD2AEEA851}" srcId="{E441748E-57C5-4DF7-94F3-7F00468B2CAA}" destId="{9D42618F-7390-437F-82EF-48885C3471AB}" srcOrd="9" destOrd="0" parTransId="{99120324-9207-4588-B1C3-801E7DB0A227}" sibTransId="{586F4037-E914-4964-8533-EC2D97DD621D}"/>
    <dgm:cxn modelId="{E13BE78E-3A93-452F-A1EA-A87B775BED85}" srcId="{E441748E-57C5-4DF7-94F3-7F00468B2CAA}" destId="{607B838C-AF27-47C4-8777-DF901200E53F}" srcOrd="3" destOrd="0" parTransId="{95B45E45-03E9-4D12-AFCD-19F53F540784}" sibTransId="{C7F9767A-8DF7-41BC-9445-54FE81212E3B}"/>
    <dgm:cxn modelId="{6D9084A9-F2C4-4F15-9E13-F45886FBD2EC}" type="presOf" srcId="{8D4E3B2D-1A97-499A-A5FB-FB65461941D7}" destId="{A4ACF036-B265-4090-89E1-CC40FB30EC6B}" srcOrd="1" destOrd="0" presId="urn:microsoft.com/office/officeart/2008/layout/HorizontalMultiLevelHierarchy"/>
    <dgm:cxn modelId="{B89EB23B-752E-4CB9-B7DA-6FB72D2AA1B4}" type="presOf" srcId="{0A101CFA-F729-4F06-9D70-66C48D3919A1}" destId="{7C6E1A3F-D66C-4623-A3FE-717D357A7704}" srcOrd="0" destOrd="0" presId="urn:microsoft.com/office/officeart/2008/layout/HorizontalMultiLevelHierarchy"/>
    <dgm:cxn modelId="{5CF08F9C-C581-4691-82AA-6BC080183197}" srcId="{E441748E-57C5-4DF7-94F3-7F00468B2CAA}" destId="{D3EA43BE-D143-4424-AC0D-98DEF9618D31}" srcOrd="8" destOrd="0" parTransId="{C2B6276F-0DCC-4654-A3B3-E0D58DDABDD5}" sibTransId="{C2ABF19E-EE34-4432-895B-2A7DBEA16A4F}"/>
    <dgm:cxn modelId="{881C9F77-4AEC-4EF9-9BA6-4040CA0B0001}" type="presOf" srcId="{41EB0A01-4B85-42F5-88F2-EE7FE59965C2}" destId="{2A9A94B0-61E2-41FD-8763-797538937ED1}" srcOrd="1" destOrd="0" presId="urn:microsoft.com/office/officeart/2008/layout/HorizontalMultiLevelHierarchy"/>
    <dgm:cxn modelId="{33C2EFE6-B98C-44CA-A884-5F0494F5196B}" type="presOf" srcId="{D3EA43BE-D143-4424-AC0D-98DEF9618D31}" destId="{6A3729F3-9594-4BBB-9FA8-E69F1214EA5B}" srcOrd="0" destOrd="0" presId="urn:microsoft.com/office/officeart/2008/layout/HorizontalMultiLevelHierarchy"/>
    <dgm:cxn modelId="{D7C7283B-16C8-4DF3-AF19-443044BEA2ED}" srcId="{E441748E-57C5-4DF7-94F3-7F00468B2CAA}" destId="{37EF13E3-32D8-45E5-B219-023A253A073D}" srcOrd="10" destOrd="0" parTransId="{41EB0A01-4B85-42F5-88F2-EE7FE59965C2}" sibTransId="{6A4E74E0-A062-4488-9AF1-9A1F970DF97B}"/>
    <dgm:cxn modelId="{5E9C5FCB-B500-464A-BD93-7353769D3F1F}" srcId="{E441748E-57C5-4DF7-94F3-7F00468B2CAA}" destId="{88F077B9-2D3A-4377-913A-408D7FF43926}" srcOrd="4" destOrd="0" parTransId="{77D139DF-A7DB-42ED-B564-2EE1361A7E59}" sibTransId="{CA3525A6-357D-4D20-A22C-F998B8C4CF63}"/>
    <dgm:cxn modelId="{FD58009B-4F2D-4B00-A88A-7A14EA082186}" srcId="{E441748E-57C5-4DF7-94F3-7F00468B2CAA}" destId="{F7DCFA15-EBD4-4D9E-8037-5810BEAB9C66}" srcOrd="11" destOrd="0" parTransId="{B4CDFCD9-FFBA-4D25-A2A1-B2FC7109794B}" sibTransId="{065F5AAE-ABA3-4D1E-B097-6C973D2A825D}"/>
    <dgm:cxn modelId="{FC3460F2-5806-4D5A-BCFD-039B7EF4BDDA}" type="presOf" srcId="{9131C363-1D47-4509-A49B-176275513F38}" destId="{CD812911-7C67-4E8C-83E2-EF7B9002E7AA}" srcOrd="1" destOrd="0" presId="urn:microsoft.com/office/officeart/2008/layout/HorizontalMultiLevelHierarchy"/>
    <dgm:cxn modelId="{E47BC748-D3F2-42AA-9542-61705077648C}" type="presOf" srcId="{7DAB3825-38FF-4D06-AF00-176350BC206F}" destId="{6F0CEA1A-FCEA-49BB-A61C-E67FAC3E5F9A}" srcOrd="0" destOrd="0" presId="urn:microsoft.com/office/officeart/2008/layout/HorizontalMultiLevelHierarchy"/>
    <dgm:cxn modelId="{F239154C-4F24-4C9A-AA1E-42B3A795804C}" type="presOf" srcId="{99120324-9207-4588-B1C3-801E7DB0A227}" destId="{DD6824D2-1591-4278-BE47-A3195CEBC163}" srcOrd="1" destOrd="0" presId="urn:microsoft.com/office/officeart/2008/layout/HorizontalMultiLevelHierarchy"/>
    <dgm:cxn modelId="{D7447BF8-79A4-45AC-AA8F-F9803DBD0153}" type="presParOf" srcId="{AF6DD4AE-5CD3-4F38-8C98-D48533CD01F6}" destId="{8BAB0508-9AB0-4BCF-9A70-982F29C19042}" srcOrd="0" destOrd="0" presId="urn:microsoft.com/office/officeart/2008/layout/HorizontalMultiLevelHierarchy"/>
    <dgm:cxn modelId="{0336D089-396A-4074-97A9-FB8A089E88C0}" type="presParOf" srcId="{8BAB0508-9AB0-4BCF-9A70-982F29C19042}" destId="{530A72C6-D637-462D-B196-2F36BE246DD1}" srcOrd="0" destOrd="0" presId="urn:microsoft.com/office/officeart/2008/layout/HorizontalMultiLevelHierarchy"/>
    <dgm:cxn modelId="{22DCF1AF-B2D1-4789-A990-4A4312585437}" type="presParOf" srcId="{8BAB0508-9AB0-4BCF-9A70-982F29C19042}" destId="{F1799308-B511-4ECD-A587-617AFE61EABE}" srcOrd="1" destOrd="0" presId="urn:microsoft.com/office/officeart/2008/layout/HorizontalMultiLevelHierarchy"/>
    <dgm:cxn modelId="{F805CF60-B637-4377-9B52-9249BFE35241}" type="presParOf" srcId="{F1799308-B511-4ECD-A587-617AFE61EABE}" destId="{7C3F5A18-D925-452F-A928-35B3B7C96757}" srcOrd="0" destOrd="0" presId="urn:microsoft.com/office/officeart/2008/layout/HorizontalMultiLevelHierarchy"/>
    <dgm:cxn modelId="{B7556397-B99D-499B-878C-405625572E80}" type="presParOf" srcId="{7C3F5A18-D925-452F-A928-35B3B7C96757}" destId="{533F64CC-51AA-46BE-AC39-BE36C09532D5}" srcOrd="0" destOrd="0" presId="urn:microsoft.com/office/officeart/2008/layout/HorizontalMultiLevelHierarchy"/>
    <dgm:cxn modelId="{98B958F7-96C6-48B5-B779-F1FC7CC1DC23}" type="presParOf" srcId="{F1799308-B511-4ECD-A587-617AFE61EABE}" destId="{1D221DC0-B68D-41D4-9F99-48FB57229B07}" srcOrd="1" destOrd="0" presId="urn:microsoft.com/office/officeart/2008/layout/HorizontalMultiLevelHierarchy"/>
    <dgm:cxn modelId="{5D68EAE8-171D-409D-8EA8-632B1984B738}" type="presParOf" srcId="{1D221DC0-B68D-41D4-9F99-48FB57229B07}" destId="{A5228A1E-B00F-4318-83CF-F68496E08FF7}" srcOrd="0" destOrd="0" presId="urn:microsoft.com/office/officeart/2008/layout/HorizontalMultiLevelHierarchy"/>
    <dgm:cxn modelId="{5DAA755D-FD75-4811-B3A9-D4EBDFD94687}" type="presParOf" srcId="{1D221DC0-B68D-41D4-9F99-48FB57229B07}" destId="{731046B1-BBEA-4E41-B8D0-ACCFF8B9D026}" srcOrd="1" destOrd="0" presId="urn:microsoft.com/office/officeart/2008/layout/HorizontalMultiLevelHierarchy"/>
    <dgm:cxn modelId="{5332AEC9-650F-4918-94C1-75E0D12AE5BC}" type="presParOf" srcId="{F1799308-B511-4ECD-A587-617AFE61EABE}" destId="{08A5441F-81CC-42A2-ABAB-2BD14CD1BB4C}" srcOrd="2" destOrd="0" presId="urn:microsoft.com/office/officeart/2008/layout/HorizontalMultiLevelHierarchy"/>
    <dgm:cxn modelId="{2B283029-6486-4CE8-8C11-765FCE7D9E4D}" type="presParOf" srcId="{08A5441F-81CC-42A2-ABAB-2BD14CD1BB4C}" destId="{42EDF6B7-54A1-439F-B0BD-9BC851AA5217}" srcOrd="0" destOrd="0" presId="urn:microsoft.com/office/officeart/2008/layout/HorizontalMultiLevelHierarchy"/>
    <dgm:cxn modelId="{BE7C6F52-F25D-4EED-BFC5-F00089BAFD66}" type="presParOf" srcId="{F1799308-B511-4ECD-A587-617AFE61EABE}" destId="{A041E0E3-F855-42B7-97C6-CD309A0952B9}" srcOrd="3" destOrd="0" presId="urn:microsoft.com/office/officeart/2008/layout/HorizontalMultiLevelHierarchy"/>
    <dgm:cxn modelId="{CB61EC72-B086-4059-85DB-FC65D57BF9EB}" type="presParOf" srcId="{A041E0E3-F855-42B7-97C6-CD309A0952B9}" destId="{7C6E1A3F-D66C-4623-A3FE-717D357A7704}" srcOrd="0" destOrd="0" presId="urn:microsoft.com/office/officeart/2008/layout/HorizontalMultiLevelHierarchy"/>
    <dgm:cxn modelId="{98DDBCA5-88F5-47CB-B73C-CF2894C521A2}" type="presParOf" srcId="{A041E0E3-F855-42B7-97C6-CD309A0952B9}" destId="{0828E445-22C1-4EFF-974A-D4A5AAA72AFB}" srcOrd="1" destOrd="0" presId="urn:microsoft.com/office/officeart/2008/layout/HorizontalMultiLevelHierarchy"/>
    <dgm:cxn modelId="{C4B9A839-DB47-43BF-91FF-5928DD3D41E0}" type="presParOf" srcId="{F1799308-B511-4ECD-A587-617AFE61EABE}" destId="{63A1BBD8-09F8-45CC-B90C-7C94F2169061}" srcOrd="4" destOrd="0" presId="urn:microsoft.com/office/officeart/2008/layout/HorizontalMultiLevelHierarchy"/>
    <dgm:cxn modelId="{4B54EB9B-5B28-4D60-BE44-0942D0F89C69}" type="presParOf" srcId="{63A1BBD8-09F8-45CC-B90C-7C94F2169061}" destId="{A4ACF036-B265-4090-89E1-CC40FB30EC6B}" srcOrd="0" destOrd="0" presId="urn:microsoft.com/office/officeart/2008/layout/HorizontalMultiLevelHierarchy"/>
    <dgm:cxn modelId="{7AA13448-D6D7-44A1-9C20-6B19D516F575}" type="presParOf" srcId="{F1799308-B511-4ECD-A587-617AFE61EABE}" destId="{FF969BDC-A5E7-4285-9D56-E5806371B908}" srcOrd="5" destOrd="0" presId="urn:microsoft.com/office/officeart/2008/layout/HorizontalMultiLevelHierarchy"/>
    <dgm:cxn modelId="{55F42FF2-174B-494D-9E75-66118BE6BFD9}" type="presParOf" srcId="{FF969BDC-A5E7-4285-9D56-E5806371B908}" destId="{2485C601-7EF1-4535-93C5-8E1B9AAF0E29}" srcOrd="0" destOrd="0" presId="urn:microsoft.com/office/officeart/2008/layout/HorizontalMultiLevelHierarchy"/>
    <dgm:cxn modelId="{BC3994DA-1047-4633-A7C4-17A83EE109F1}" type="presParOf" srcId="{FF969BDC-A5E7-4285-9D56-E5806371B908}" destId="{D2136DA1-440B-4BDA-92FD-2071D0E8E2E3}" srcOrd="1" destOrd="0" presId="urn:microsoft.com/office/officeart/2008/layout/HorizontalMultiLevelHierarchy"/>
    <dgm:cxn modelId="{A985F911-137B-4B5B-9A45-9D67254990CB}" type="presParOf" srcId="{F1799308-B511-4ECD-A587-617AFE61EABE}" destId="{D26E4C35-EE9D-4A65-AB01-C3F7BA43A2C3}" srcOrd="6" destOrd="0" presId="urn:microsoft.com/office/officeart/2008/layout/HorizontalMultiLevelHierarchy"/>
    <dgm:cxn modelId="{D8C8C92B-9550-4454-A5F9-C2B5E8302B8B}" type="presParOf" srcId="{D26E4C35-EE9D-4A65-AB01-C3F7BA43A2C3}" destId="{E1629AB3-4280-41B9-8E88-14E5D728BA22}" srcOrd="0" destOrd="0" presId="urn:microsoft.com/office/officeart/2008/layout/HorizontalMultiLevelHierarchy"/>
    <dgm:cxn modelId="{98C26563-055A-4D18-BD08-EB1B254169B3}" type="presParOf" srcId="{F1799308-B511-4ECD-A587-617AFE61EABE}" destId="{308F66C5-F6B4-424E-A56A-5B83D6D7C0F1}" srcOrd="7" destOrd="0" presId="urn:microsoft.com/office/officeart/2008/layout/HorizontalMultiLevelHierarchy"/>
    <dgm:cxn modelId="{CE3B9D78-5891-4283-8602-3EAC6D092BF0}" type="presParOf" srcId="{308F66C5-F6B4-424E-A56A-5B83D6D7C0F1}" destId="{A7BF12DB-3292-4102-BA34-8EA9A5CF7BAA}" srcOrd="0" destOrd="0" presId="urn:microsoft.com/office/officeart/2008/layout/HorizontalMultiLevelHierarchy"/>
    <dgm:cxn modelId="{1BA460E5-50AF-4AF1-A073-08D31C00B3AC}" type="presParOf" srcId="{308F66C5-F6B4-424E-A56A-5B83D6D7C0F1}" destId="{C9139D68-BCC2-41D8-8038-F95593A8ECEF}" srcOrd="1" destOrd="0" presId="urn:microsoft.com/office/officeart/2008/layout/HorizontalMultiLevelHierarchy"/>
    <dgm:cxn modelId="{8D1C3A1F-273C-4078-B863-0D61DB1954DB}" type="presParOf" srcId="{F1799308-B511-4ECD-A587-617AFE61EABE}" destId="{E251FC71-BF16-40DF-A676-9DD08D6A0B0B}" srcOrd="8" destOrd="0" presId="urn:microsoft.com/office/officeart/2008/layout/HorizontalMultiLevelHierarchy"/>
    <dgm:cxn modelId="{7E9BAB10-4FC9-4FC2-92E2-C3819048EFD0}" type="presParOf" srcId="{E251FC71-BF16-40DF-A676-9DD08D6A0B0B}" destId="{A68F809C-05F0-4778-AC48-10BD6DC13EAB}" srcOrd="0" destOrd="0" presId="urn:microsoft.com/office/officeart/2008/layout/HorizontalMultiLevelHierarchy"/>
    <dgm:cxn modelId="{8C5F049B-8C6D-4DDF-82F1-E2A02C5D960C}" type="presParOf" srcId="{F1799308-B511-4ECD-A587-617AFE61EABE}" destId="{E640BF47-721B-4091-9369-445A4125F45C}" srcOrd="9" destOrd="0" presId="urn:microsoft.com/office/officeart/2008/layout/HorizontalMultiLevelHierarchy"/>
    <dgm:cxn modelId="{FCF5A4A2-B459-4222-A9BA-B9249DCF8500}" type="presParOf" srcId="{E640BF47-721B-4091-9369-445A4125F45C}" destId="{17A3891A-085A-4CED-945F-669C35E40585}" srcOrd="0" destOrd="0" presId="urn:microsoft.com/office/officeart/2008/layout/HorizontalMultiLevelHierarchy"/>
    <dgm:cxn modelId="{C5B1CF2D-A888-4C92-B73D-5BA9819ED96C}" type="presParOf" srcId="{E640BF47-721B-4091-9369-445A4125F45C}" destId="{2E4F73C2-2E3F-45CF-977D-138126B8D031}" srcOrd="1" destOrd="0" presId="urn:microsoft.com/office/officeart/2008/layout/HorizontalMultiLevelHierarchy"/>
    <dgm:cxn modelId="{71F66B79-7C79-4881-94F6-A4B50BA4457A}" type="presParOf" srcId="{F1799308-B511-4ECD-A587-617AFE61EABE}" destId="{C3444840-A813-4AD4-9EA6-1DA33E90ACD2}" srcOrd="10" destOrd="0" presId="urn:microsoft.com/office/officeart/2008/layout/HorizontalMultiLevelHierarchy"/>
    <dgm:cxn modelId="{8CE68DAD-FF73-4D31-B7F5-93B5ED2713C2}" type="presParOf" srcId="{C3444840-A813-4AD4-9EA6-1DA33E90ACD2}" destId="{EA9FB3CF-DBBB-495C-BD18-4A16A43521E8}" srcOrd="0" destOrd="0" presId="urn:microsoft.com/office/officeart/2008/layout/HorizontalMultiLevelHierarchy"/>
    <dgm:cxn modelId="{C01DB66B-EE62-4830-A30A-1A019FE5B3E4}" type="presParOf" srcId="{F1799308-B511-4ECD-A587-617AFE61EABE}" destId="{2E366416-998B-4070-9EE7-787B4DC6DD12}" srcOrd="11" destOrd="0" presId="urn:microsoft.com/office/officeart/2008/layout/HorizontalMultiLevelHierarchy"/>
    <dgm:cxn modelId="{8D70487E-1566-4C21-ADED-CFDE76518427}" type="presParOf" srcId="{2E366416-998B-4070-9EE7-787B4DC6DD12}" destId="{1260CC63-B419-4A84-BF85-BB415EC9170F}" srcOrd="0" destOrd="0" presId="urn:microsoft.com/office/officeart/2008/layout/HorizontalMultiLevelHierarchy"/>
    <dgm:cxn modelId="{9EE8D439-CBF2-4E37-AA3B-728F395409CA}" type="presParOf" srcId="{2E366416-998B-4070-9EE7-787B4DC6DD12}" destId="{9B4890F2-89FD-49A6-BEEE-8C2D1C9AD01D}" srcOrd="1" destOrd="0" presId="urn:microsoft.com/office/officeart/2008/layout/HorizontalMultiLevelHierarchy"/>
    <dgm:cxn modelId="{9F090D18-6F7C-4770-A301-8CC76F107606}" type="presParOf" srcId="{F1799308-B511-4ECD-A587-617AFE61EABE}" destId="{12748B11-3CD1-4109-935A-965FD2DBF07E}" srcOrd="12" destOrd="0" presId="urn:microsoft.com/office/officeart/2008/layout/HorizontalMultiLevelHierarchy"/>
    <dgm:cxn modelId="{405C541C-1EF6-4E15-B307-68DE71DEBA27}" type="presParOf" srcId="{12748B11-3CD1-4109-935A-965FD2DBF07E}" destId="{5D53415E-6CB5-4911-BDD0-466245CD2EA9}" srcOrd="0" destOrd="0" presId="urn:microsoft.com/office/officeart/2008/layout/HorizontalMultiLevelHierarchy"/>
    <dgm:cxn modelId="{A6AEB7C3-FED3-43EF-8DF2-1E8793E7E819}" type="presParOf" srcId="{F1799308-B511-4ECD-A587-617AFE61EABE}" destId="{10D399D1-28D8-4BB5-A57E-D2A1E9652B1E}" srcOrd="13" destOrd="0" presId="urn:microsoft.com/office/officeart/2008/layout/HorizontalMultiLevelHierarchy"/>
    <dgm:cxn modelId="{B851E99A-A68B-4103-BCF8-37753AED6F0B}" type="presParOf" srcId="{10D399D1-28D8-4BB5-A57E-D2A1E9652B1E}" destId="{6F0CEA1A-FCEA-49BB-A61C-E67FAC3E5F9A}" srcOrd="0" destOrd="0" presId="urn:microsoft.com/office/officeart/2008/layout/HorizontalMultiLevelHierarchy"/>
    <dgm:cxn modelId="{44826302-4327-43C8-BA10-67B1471E5372}" type="presParOf" srcId="{10D399D1-28D8-4BB5-A57E-D2A1E9652B1E}" destId="{61214A5C-0A39-4391-A820-350B029A2977}" srcOrd="1" destOrd="0" presId="urn:microsoft.com/office/officeart/2008/layout/HorizontalMultiLevelHierarchy"/>
    <dgm:cxn modelId="{E17BFCC6-F0DF-4BBE-A1E3-F1AA6257F059}" type="presParOf" srcId="{F1799308-B511-4ECD-A587-617AFE61EABE}" destId="{F28A486B-364B-425B-BD94-8F7D9C83C659}" srcOrd="14" destOrd="0" presId="urn:microsoft.com/office/officeart/2008/layout/HorizontalMultiLevelHierarchy"/>
    <dgm:cxn modelId="{ACCA3C7E-C0B5-47CC-86D1-517E7B88C93F}" type="presParOf" srcId="{F28A486B-364B-425B-BD94-8F7D9C83C659}" destId="{CD812911-7C67-4E8C-83E2-EF7B9002E7AA}" srcOrd="0" destOrd="0" presId="urn:microsoft.com/office/officeart/2008/layout/HorizontalMultiLevelHierarchy"/>
    <dgm:cxn modelId="{4279A984-B445-4969-824D-AE6C345DB425}" type="presParOf" srcId="{F1799308-B511-4ECD-A587-617AFE61EABE}" destId="{9C97F528-F47C-4402-8766-3F53FAB5E9FB}" srcOrd="15" destOrd="0" presId="urn:microsoft.com/office/officeart/2008/layout/HorizontalMultiLevelHierarchy"/>
    <dgm:cxn modelId="{C5B305E3-E36A-43B9-A5E3-F15FBA539650}" type="presParOf" srcId="{9C97F528-F47C-4402-8766-3F53FAB5E9FB}" destId="{AE909E1B-9922-4407-A75A-7AD8B4776150}" srcOrd="0" destOrd="0" presId="urn:microsoft.com/office/officeart/2008/layout/HorizontalMultiLevelHierarchy"/>
    <dgm:cxn modelId="{DC696704-E9F8-44C8-8F92-F0401796B761}" type="presParOf" srcId="{9C97F528-F47C-4402-8766-3F53FAB5E9FB}" destId="{32BD9AC1-60D6-4CAB-8966-93A80434F9D7}" srcOrd="1" destOrd="0" presId="urn:microsoft.com/office/officeart/2008/layout/HorizontalMultiLevelHierarchy"/>
    <dgm:cxn modelId="{81395B0E-5569-4F80-8592-1B78461E902C}" type="presParOf" srcId="{F1799308-B511-4ECD-A587-617AFE61EABE}" destId="{A211E16F-C6EB-4FBC-8E41-42E1F9881F77}" srcOrd="16" destOrd="0" presId="urn:microsoft.com/office/officeart/2008/layout/HorizontalMultiLevelHierarchy"/>
    <dgm:cxn modelId="{3909EDD9-82BC-4ED1-8450-D812F2E8F0FE}" type="presParOf" srcId="{A211E16F-C6EB-4FBC-8E41-42E1F9881F77}" destId="{9D6D37D7-6C8F-4EB6-95A6-7B250E683EBC}" srcOrd="0" destOrd="0" presId="urn:microsoft.com/office/officeart/2008/layout/HorizontalMultiLevelHierarchy"/>
    <dgm:cxn modelId="{8914A742-74E9-46C2-802C-A4E36613B954}" type="presParOf" srcId="{F1799308-B511-4ECD-A587-617AFE61EABE}" destId="{5A9A4F45-19C1-4D54-B946-9A9D9E2ECFC0}" srcOrd="17" destOrd="0" presId="urn:microsoft.com/office/officeart/2008/layout/HorizontalMultiLevelHierarchy"/>
    <dgm:cxn modelId="{95CAE761-A7FD-4FAA-8D30-0040266B456E}" type="presParOf" srcId="{5A9A4F45-19C1-4D54-B946-9A9D9E2ECFC0}" destId="{6A3729F3-9594-4BBB-9FA8-E69F1214EA5B}" srcOrd="0" destOrd="0" presId="urn:microsoft.com/office/officeart/2008/layout/HorizontalMultiLevelHierarchy"/>
    <dgm:cxn modelId="{92E1BD76-20E0-45C8-9579-0F147A5EA9E7}" type="presParOf" srcId="{5A9A4F45-19C1-4D54-B946-9A9D9E2ECFC0}" destId="{B63C0A1C-25E6-4C08-B9F5-0234376BF95F}" srcOrd="1" destOrd="0" presId="urn:microsoft.com/office/officeart/2008/layout/HorizontalMultiLevelHierarchy"/>
    <dgm:cxn modelId="{DA9D201E-AFFE-4375-828E-81EA2654103E}" type="presParOf" srcId="{F1799308-B511-4ECD-A587-617AFE61EABE}" destId="{D7BBB80C-953D-4C70-A84E-ED7FA9E4D60B}" srcOrd="18" destOrd="0" presId="urn:microsoft.com/office/officeart/2008/layout/HorizontalMultiLevelHierarchy"/>
    <dgm:cxn modelId="{B85F60F7-7700-4401-AB9C-3715555318E1}" type="presParOf" srcId="{D7BBB80C-953D-4C70-A84E-ED7FA9E4D60B}" destId="{DD6824D2-1591-4278-BE47-A3195CEBC163}" srcOrd="0" destOrd="0" presId="urn:microsoft.com/office/officeart/2008/layout/HorizontalMultiLevelHierarchy"/>
    <dgm:cxn modelId="{DFE71FF8-BBFC-4288-9DD0-4A44012C67A4}" type="presParOf" srcId="{F1799308-B511-4ECD-A587-617AFE61EABE}" destId="{CA298F66-919C-450E-B38F-6967B2AF1462}" srcOrd="19" destOrd="0" presId="urn:microsoft.com/office/officeart/2008/layout/HorizontalMultiLevelHierarchy"/>
    <dgm:cxn modelId="{9D6B096B-7156-4C17-B5B8-62D871992E18}" type="presParOf" srcId="{CA298F66-919C-450E-B38F-6967B2AF1462}" destId="{E935D6C6-55B2-48F7-A30A-447505E8C673}" srcOrd="0" destOrd="0" presId="urn:microsoft.com/office/officeart/2008/layout/HorizontalMultiLevelHierarchy"/>
    <dgm:cxn modelId="{ADC86188-F3D9-4673-9BA6-CC7354059E2B}" type="presParOf" srcId="{CA298F66-919C-450E-B38F-6967B2AF1462}" destId="{A474D48E-BB7D-4256-A92B-942A23A699F1}" srcOrd="1" destOrd="0" presId="urn:microsoft.com/office/officeart/2008/layout/HorizontalMultiLevelHierarchy"/>
    <dgm:cxn modelId="{F192DF8E-76D7-4826-8473-D663D82D9C48}" type="presParOf" srcId="{F1799308-B511-4ECD-A587-617AFE61EABE}" destId="{CD764B0F-529D-4934-A57F-2F2694D0F413}" srcOrd="20" destOrd="0" presId="urn:microsoft.com/office/officeart/2008/layout/HorizontalMultiLevelHierarchy"/>
    <dgm:cxn modelId="{C0A2EC9A-E58B-427D-9614-665C19B14BC3}" type="presParOf" srcId="{CD764B0F-529D-4934-A57F-2F2694D0F413}" destId="{2A9A94B0-61E2-41FD-8763-797538937ED1}" srcOrd="0" destOrd="0" presId="urn:microsoft.com/office/officeart/2008/layout/HorizontalMultiLevelHierarchy"/>
    <dgm:cxn modelId="{8116D9C7-468D-4449-9A48-4316866C433B}" type="presParOf" srcId="{F1799308-B511-4ECD-A587-617AFE61EABE}" destId="{25987DA0-7F1D-4623-9A92-743D652F23AE}" srcOrd="21" destOrd="0" presId="urn:microsoft.com/office/officeart/2008/layout/HorizontalMultiLevelHierarchy"/>
    <dgm:cxn modelId="{A427A69C-473E-40B8-8521-98CA0E350233}" type="presParOf" srcId="{25987DA0-7F1D-4623-9A92-743D652F23AE}" destId="{1339FDEE-8DFB-4C3F-A845-EAF1F6F5E751}" srcOrd="0" destOrd="0" presId="urn:microsoft.com/office/officeart/2008/layout/HorizontalMultiLevelHierarchy"/>
    <dgm:cxn modelId="{69DCA023-C5B6-432D-AEFD-E16D096E71DC}" type="presParOf" srcId="{25987DA0-7F1D-4623-9A92-743D652F23AE}" destId="{2167D39F-FC96-4280-8B79-444F5447C69F}" srcOrd="1" destOrd="0" presId="urn:microsoft.com/office/officeart/2008/layout/HorizontalMultiLevelHierarchy"/>
    <dgm:cxn modelId="{68DB8834-D445-4A37-B2ED-17211B6FDDE2}" type="presParOf" srcId="{F1799308-B511-4ECD-A587-617AFE61EABE}" destId="{1C9D5BC1-5F17-4DF1-BA85-07AA65FE7BC3}" srcOrd="22" destOrd="0" presId="urn:microsoft.com/office/officeart/2008/layout/HorizontalMultiLevelHierarchy"/>
    <dgm:cxn modelId="{00FAF77E-303C-4F33-876C-FB1584A48E9C}" type="presParOf" srcId="{1C9D5BC1-5F17-4DF1-BA85-07AA65FE7BC3}" destId="{5372661A-5EE6-4F04-B5A5-D4836C53B71D}" srcOrd="0" destOrd="0" presId="urn:microsoft.com/office/officeart/2008/layout/HorizontalMultiLevelHierarchy"/>
    <dgm:cxn modelId="{5D098CBA-91B3-44EB-8570-47EBBF9823F6}" type="presParOf" srcId="{F1799308-B511-4ECD-A587-617AFE61EABE}" destId="{156BC19A-5699-40CA-88FA-A43925E6137A}" srcOrd="23" destOrd="0" presId="urn:microsoft.com/office/officeart/2008/layout/HorizontalMultiLevelHierarchy"/>
    <dgm:cxn modelId="{03B93D96-83DD-4CB1-881B-633CB88B2D07}" type="presParOf" srcId="{156BC19A-5699-40CA-88FA-A43925E6137A}" destId="{5E666503-BE9B-49D1-A345-C5965AB8D4F7}" srcOrd="0" destOrd="0" presId="urn:microsoft.com/office/officeart/2008/layout/HorizontalMultiLevelHierarchy"/>
    <dgm:cxn modelId="{12CFE542-EE59-413D-A6D2-B0C2482755BF}" type="presParOf" srcId="{156BC19A-5699-40CA-88FA-A43925E6137A}" destId="{ADCC9B96-861B-4FAC-A96F-85647ACBDFC4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6030C3-DA4E-48F2-93EC-E8CA553F0088}" type="doc">
      <dgm:prSet loTypeId="urn:microsoft.com/office/officeart/2008/layout/RadialCluster" loCatId="relationship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4B045F57-0EEA-4E5C-B026-06BCA25FEF4A}">
      <dgm:prSet phldrT="[Текст]" custT="1"/>
      <dgm:spPr/>
      <dgm:t>
        <a:bodyPr/>
        <a:lstStyle/>
        <a:p>
          <a:r>
            <a:rPr lang="ru-RU" sz="2000" b="1" dirty="0" smtClean="0"/>
            <a:t>ГЦБ</a:t>
          </a:r>
          <a:r>
            <a:rPr lang="ru-RU" sz="2000" dirty="0" smtClean="0"/>
            <a:t> </a:t>
          </a:r>
          <a:r>
            <a:rPr lang="ru-RU" sz="2000" b="1" dirty="0" smtClean="0"/>
            <a:t>МФ РК</a:t>
          </a:r>
          <a:endParaRPr lang="ru-RU" sz="2000" b="1" dirty="0"/>
        </a:p>
      </dgm:t>
    </dgm:pt>
    <dgm:pt modelId="{8A7FAA6E-7692-4D9F-A36C-76DA80E678F8}" type="parTrans" cxnId="{1083E12B-C787-4C46-96F0-8D2472276713}">
      <dgm:prSet/>
      <dgm:spPr/>
      <dgm:t>
        <a:bodyPr/>
        <a:lstStyle/>
        <a:p>
          <a:endParaRPr lang="ru-RU" sz="2000"/>
        </a:p>
      </dgm:t>
    </dgm:pt>
    <dgm:pt modelId="{491F8AEE-0083-47DE-9BF2-48C42FD8C2E4}" type="sibTrans" cxnId="{1083E12B-C787-4C46-96F0-8D2472276713}">
      <dgm:prSet/>
      <dgm:spPr/>
      <dgm:t>
        <a:bodyPr/>
        <a:lstStyle/>
        <a:p>
          <a:endParaRPr lang="ru-RU" sz="2000"/>
        </a:p>
      </dgm:t>
    </dgm:pt>
    <dgm:pt modelId="{B32A61F9-3CE8-4286-981D-97BF433DB5B0}">
      <dgm:prSet phldrT="[Текст]" custT="1"/>
      <dgm:spPr/>
      <dgm:t>
        <a:bodyPr/>
        <a:lstStyle/>
        <a:p>
          <a:r>
            <a:rPr lang="ru-RU" sz="2000" b="0" dirty="0" smtClean="0"/>
            <a:t>Страховые компании</a:t>
          </a:r>
          <a:endParaRPr lang="ru-RU" sz="2000" b="0" dirty="0"/>
        </a:p>
      </dgm:t>
    </dgm:pt>
    <dgm:pt modelId="{6D159E80-0171-42D8-9F7D-CC6859882040}" type="parTrans" cxnId="{A93E9748-10F3-4856-AA1C-08392FE29EDD}">
      <dgm:prSet/>
      <dgm:spPr/>
      <dgm:t>
        <a:bodyPr/>
        <a:lstStyle/>
        <a:p>
          <a:endParaRPr lang="ru-RU" sz="2000"/>
        </a:p>
      </dgm:t>
    </dgm:pt>
    <dgm:pt modelId="{FA6D17E3-145E-4456-AB87-662EF9920684}" type="sibTrans" cxnId="{A93E9748-10F3-4856-AA1C-08392FE29EDD}">
      <dgm:prSet/>
      <dgm:spPr/>
      <dgm:t>
        <a:bodyPr/>
        <a:lstStyle/>
        <a:p>
          <a:endParaRPr lang="ru-RU" sz="2000"/>
        </a:p>
      </dgm:t>
    </dgm:pt>
    <dgm:pt modelId="{97F86BD4-001D-4436-9FB7-5997A689044B}">
      <dgm:prSet phldrT="[Текст]" custT="1"/>
      <dgm:spPr/>
      <dgm:t>
        <a:bodyPr/>
        <a:lstStyle/>
        <a:p>
          <a:r>
            <a:rPr lang="ru-RU" sz="2000" dirty="0" smtClean="0"/>
            <a:t>Пенсионный фонд</a:t>
          </a:r>
          <a:endParaRPr lang="ru-RU" sz="2000" dirty="0"/>
        </a:p>
      </dgm:t>
    </dgm:pt>
    <dgm:pt modelId="{4C0B35D6-DC3C-44A6-B7D1-32DC6FDF6E27}" type="parTrans" cxnId="{221B423A-E387-4BDB-9B2B-BE6D30836FC9}">
      <dgm:prSet/>
      <dgm:spPr/>
      <dgm:t>
        <a:bodyPr/>
        <a:lstStyle/>
        <a:p>
          <a:endParaRPr lang="ru-RU" sz="2000"/>
        </a:p>
      </dgm:t>
    </dgm:pt>
    <dgm:pt modelId="{9770E6B6-B9C3-45E0-A8AD-1DD09DA35AF1}" type="sibTrans" cxnId="{221B423A-E387-4BDB-9B2B-BE6D30836FC9}">
      <dgm:prSet/>
      <dgm:spPr/>
      <dgm:t>
        <a:bodyPr/>
        <a:lstStyle/>
        <a:p>
          <a:endParaRPr lang="ru-RU" sz="2000"/>
        </a:p>
      </dgm:t>
    </dgm:pt>
    <dgm:pt modelId="{6E54D968-569E-41AC-A455-267ABEFD6777}">
      <dgm:prSet phldrT="[Текст]" custT="1"/>
      <dgm:spPr/>
      <dgm:t>
        <a:bodyPr/>
        <a:lstStyle/>
        <a:p>
          <a:r>
            <a:rPr lang="ru-RU" sz="2000" dirty="0" smtClean="0"/>
            <a:t>Инвестиционные компании</a:t>
          </a:r>
          <a:endParaRPr lang="ru-RU" sz="2000" dirty="0"/>
        </a:p>
      </dgm:t>
    </dgm:pt>
    <dgm:pt modelId="{C8C4516E-91B0-4141-9FDA-C4FA0270CD71}" type="parTrans" cxnId="{19B18122-C5E6-4D6E-8EB6-72FA8E2DF721}">
      <dgm:prSet/>
      <dgm:spPr/>
      <dgm:t>
        <a:bodyPr/>
        <a:lstStyle/>
        <a:p>
          <a:endParaRPr lang="ru-RU" sz="2000"/>
        </a:p>
      </dgm:t>
    </dgm:pt>
    <dgm:pt modelId="{CD18A72C-35F6-46C6-9108-0CE55E763DF5}" type="sibTrans" cxnId="{19B18122-C5E6-4D6E-8EB6-72FA8E2DF721}">
      <dgm:prSet/>
      <dgm:spPr/>
      <dgm:t>
        <a:bodyPr/>
        <a:lstStyle/>
        <a:p>
          <a:endParaRPr lang="ru-RU" sz="2000"/>
        </a:p>
      </dgm:t>
    </dgm:pt>
    <dgm:pt modelId="{490FC643-8CBF-4DE7-829D-891B84CD37BF}">
      <dgm:prSet phldrT="[Текст]" custT="1"/>
      <dgm:spPr/>
      <dgm:t>
        <a:bodyPr/>
        <a:lstStyle/>
        <a:p>
          <a:r>
            <a:rPr lang="ru-RU" sz="2000" dirty="0" smtClean="0"/>
            <a:t>Физические лица</a:t>
          </a:r>
          <a:endParaRPr lang="ru-RU" sz="2000" dirty="0"/>
        </a:p>
      </dgm:t>
    </dgm:pt>
    <dgm:pt modelId="{EE931CF2-EC8D-4F4D-BC49-3D5D8C223529}" type="parTrans" cxnId="{D328FAC8-3E35-46ED-BEE3-EA985BA15E91}">
      <dgm:prSet/>
      <dgm:spPr/>
      <dgm:t>
        <a:bodyPr/>
        <a:lstStyle/>
        <a:p>
          <a:endParaRPr lang="ru-RU" sz="2000"/>
        </a:p>
      </dgm:t>
    </dgm:pt>
    <dgm:pt modelId="{072BEED4-C1DC-4E06-94A1-372EF9ED3102}" type="sibTrans" cxnId="{D328FAC8-3E35-46ED-BEE3-EA985BA15E91}">
      <dgm:prSet/>
      <dgm:spPr/>
      <dgm:t>
        <a:bodyPr/>
        <a:lstStyle/>
        <a:p>
          <a:endParaRPr lang="ru-RU" sz="2000"/>
        </a:p>
      </dgm:t>
    </dgm:pt>
    <dgm:pt modelId="{346157A9-C0D0-4A17-B60F-1234534993E4}">
      <dgm:prSet custT="1"/>
      <dgm:spPr/>
      <dgm:t>
        <a:bodyPr/>
        <a:lstStyle/>
        <a:p>
          <a:r>
            <a:rPr lang="ru-RU" sz="2000" b="0" dirty="0" smtClean="0"/>
            <a:t>Банки второго уровня</a:t>
          </a:r>
          <a:endParaRPr lang="ru-RU" sz="2000" b="0" dirty="0"/>
        </a:p>
      </dgm:t>
    </dgm:pt>
    <dgm:pt modelId="{C78B2784-6E1D-465B-A54D-C1D6FDB08811}" type="parTrans" cxnId="{AE868FE7-6A73-49F5-B8B3-F01DF4854C7F}">
      <dgm:prSet/>
      <dgm:spPr/>
      <dgm:t>
        <a:bodyPr/>
        <a:lstStyle/>
        <a:p>
          <a:endParaRPr lang="ru-RU" sz="2000"/>
        </a:p>
      </dgm:t>
    </dgm:pt>
    <dgm:pt modelId="{5049D4CA-FF30-4DF8-91C5-20AFF9710E76}" type="sibTrans" cxnId="{AE868FE7-6A73-49F5-B8B3-F01DF4854C7F}">
      <dgm:prSet/>
      <dgm:spPr/>
      <dgm:t>
        <a:bodyPr/>
        <a:lstStyle/>
        <a:p>
          <a:endParaRPr lang="ru-RU" sz="2000"/>
        </a:p>
      </dgm:t>
    </dgm:pt>
    <dgm:pt modelId="{1360CA30-9AE1-42D7-92C1-5B7296E8EEEF}" type="pres">
      <dgm:prSet presAssocID="{866030C3-DA4E-48F2-93EC-E8CA553F0088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CEB63C63-543C-4301-89F1-11CF3ABBC890}" type="pres">
      <dgm:prSet presAssocID="{4B045F57-0EEA-4E5C-B026-06BCA25FEF4A}" presName="singleCycle" presStyleCnt="0"/>
      <dgm:spPr/>
      <dgm:t>
        <a:bodyPr/>
        <a:lstStyle/>
        <a:p>
          <a:endParaRPr lang="ru-RU"/>
        </a:p>
      </dgm:t>
    </dgm:pt>
    <dgm:pt modelId="{5E08AA61-0C5D-48B8-A23A-0EF4F911A87C}" type="pres">
      <dgm:prSet presAssocID="{4B045F57-0EEA-4E5C-B026-06BCA25FEF4A}" presName="singleCenter" presStyleLbl="node1" presStyleIdx="0" presStyleCnt="6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F58694DE-E0C7-4B67-9600-AEE4A9AC9A7E}" type="pres">
      <dgm:prSet presAssocID="{6D159E80-0171-42D8-9F7D-CC6859882040}" presName="Name56" presStyleLbl="parChTrans1D2" presStyleIdx="0" presStyleCnt="5"/>
      <dgm:spPr/>
      <dgm:t>
        <a:bodyPr/>
        <a:lstStyle/>
        <a:p>
          <a:endParaRPr lang="ru-RU"/>
        </a:p>
      </dgm:t>
    </dgm:pt>
    <dgm:pt modelId="{33FDF599-1CBE-47EB-86E3-1B79F194FE82}" type="pres">
      <dgm:prSet presAssocID="{B32A61F9-3CE8-4286-981D-97BF433DB5B0}" presName="text0" presStyleLbl="node1" presStyleIdx="1" presStyleCnt="6" custScaleX="1522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17A235-EA04-4809-B2AA-89F5B297C3FB}" type="pres">
      <dgm:prSet presAssocID="{4C0B35D6-DC3C-44A6-B7D1-32DC6FDF6E27}" presName="Name56" presStyleLbl="parChTrans1D2" presStyleIdx="1" presStyleCnt="5"/>
      <dgm:spPr/>
      <dgm:t>
        <a:bodyPr/>
        <a:lstStyle/>
        <a:p>
          <a:endParaRPr lang="ru-RU"/>
        </a:p>
      </dgm:t>
    </dgm:pt>
    <dgm:pt modelId="{68C10BCB-C403-47B4-B2CA-F71D700088CD}" type="pres">
      <dgm:prSet presAssocID="{97F86BD4-001D-4436-9FB7-5997A689044B}" presName="text0" presStyleLbl="node1" presStyleIdx="2" presStyleCnt="6" custScaleX="1796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1A2707-403A-4CB0-9BB9-62820BA811A9}" type="pres">
      <dgm:prSet presAssocID="{C8C4516E-91B0-4141-9FDA-C4FA0270CD71}" presName="Name56" presStyleLbl="parChTrans1D2" presStyleIdx="2" presStyleCnt="5"/>
      <dgm:spPr/>
      <dgm:t>
        <a:bodyPr/>
        <a:lstStyle/>
        <a:p>
          <a:endParaRPr lang="ru-RU"/>
        </a:p>
      </dgm:t>
    </dgm:pt>
    <dgm:pt modelId="{6AB94B36-7528-4C22-A643-8B473FD2748E}" type="pres">
      <dgm:prSet presAssocID="{6E54D968-569E-41AC-A455-267ABEFD6777}" presName="text0" presStyleLbl="node1" presStyleIdx="3" presStyleCnt="6" custScaleX="2022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3FF150-F58D-4186-9AAE-5C3035F7196D}" type="pres">
      <dgm:prSet presAssocID="{EE931CF2-EC8D-4F4D-BC49-3D5D8C223529}" presName="Name56" presStyleLbl="parChTrans1D2" presStyleIdx="3" presStyleCnt="5"/>
      <dgm:spPr/>
      <dgm:t>
        <a:bodyPr/>
        <a:lstStyle/>
        <a:p>
          <a:endParaRPr lang="ru-RU"/>
        </a:p>
      </dgm:t>
    </dgm:pt>
    <dgm:pt modelId="{CD6963BF-4A90-4015-B417-FD6AD9C947C4}" type="pres">
      <dgm:prSet presAssocID="{490FC643-8CBF-4DE7-829D-891B84CD37BF}" presName="text0" presStyleLbl="node1" presStyleIdx="4" presStyleCnt="6" custScaleX="1969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B023A7-5BAE-4F2E-9FAF-8C7EEF1FF14E}" type="pres">
      <dgm:prSet presAssocID="{C78B2784-6E1D-465B-A54D-C1D6FDB08811}" presName="Name56" presStyleLbl="parChTrans1D2" presStyleIdx="4" presStyleCnt="5"/>
      <dgm:spPr/>
      <dgm:t>
        <a:bodyPr/>
        <a:lstStyle/>
        <a:p>
          <a:endParaRPr lang="ru-RU"/>
        </a:p>
      </dgm:t>
    </dgm:pt>
    <dgm:pt modelId="{B3528918-5BF4-4BDD-982D-83E4B2C1987A}" type="pres">
      <dgm:prSet presAssocID="{346157A9-C0D0-4A17-B60F-1234534993E4}" presName="text0" presStyleLbl="node1" presStyleIdx="5" presStyleCnt="6" custScaleX="189518" custRadScaleRad="102054" custRadScaleInc="-42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F524E9A-D8CD-402D-BF6F-8044D0944C98}" type="presOf" srcId="{C78B2784-6E1D-465B-A54D-C1D6FDB08811}" destId="{81B023A7-5BAE-4F2E-9FAF-8C7EEF1FF14E}" srcOrd="0" destOrd="0" presId="urn:microsoft.com/office/officeart/2008/layout/RadialCluster"/>
    <dgm:cxn modelId="{AE868FE7-6A73-49F5-B8B3-F01DF4854C7F}" srcId="{4B045F57-0EEA-4E5C-B026-06BCA25FEF4A}" destId="{346157A9-C0D0-4A17-B60F-1234534993E4}" srcOrd="4" destOrd="0" parTransId="{C78B2784-6E1D-465B-A54D-C1D6FDB08811}" sibTransId="{5049D4CA-FF30-4DF8-91C5-20AFF9710E76}"/>
    <dgm:cxn modelId="{19BAE0AD-5145-4ECC-B3DE-E18F0690DE8E}" type="presOf" srcId="{97F86BD4-001D-4436-9FB7-5997A689044B}" destId="{68C10BCB-C403-47B4-B2CA-F71D700088CD}" srcOrd="0" destOrd="0" presId="urn:microsoft.com/office/officeart/2008/layout/RadialCluster"/>
    <dgm:cxn modelId="{3239FD2B-E4C9-426F-B742-201110660102}" type="presOf" srcId="{B32A61F9-3CE8-4286-981D-97BF433DB5B0}" destId="{33FDF599-1CBE-47EB-86E3-1B79F194FE82}" srcOrd="0" destOrd="0" presId="urn:microsoft.com/office/officeart/2008/layout/RadialCluster"/>
    <dgm:cxn modelId="{C51EF44A-E6E0-4434-AA88-22374B9280F6}" type="presOf" srcId="{4C0B35D6-DC3C-44A6-B7D1-32DC6FDF6E27}" destId="{3217A235-EA04-4809-B2AA-89F5B297C3FB}" srcOrd="0" destOrd="0" presId="urn:microsoft.com/office/officeart/2008/layout/RadialCluster"/>
    <dgm:cxn modelId="{60DA9A76-78BF-417D-9309-CA1074C79761}" type="presOf" srcId="{C8C4516E-91B0-4141-9FDA-C4FA0270CD71}" destId="{891A2707-403A-4CB0-9BB9-62820BA811A9}" srcOrd="0" destOrd="0" presId="urn:microsoft.com/office/officeart/2008/layout/RadialCluster"/>
    <dgm:cxn modelId="{F9138664-2D19-4CCE-8567-0936CB4A80D4}" type="presOf" srcId="{490FC643-8CBF-4DE7-829D-891B84CD37BF}" destId="{CD6963BF-4A90-4015-B417-FD6AD9C947C4}" srcOrd="0" destOrd="0" presId="urn:microsoft.com/office/officeart/2008/layout/RadialCluster"/>
    <dgm:cxn modelId="{9EF6832A-FDEA-4A2B-A5DA-931B2ED28C59}" type="presOf" srcId="{EE931CF2-EC8D-4F4D-BC49-3D5D8C223529}" destId="{E93FF150-F58D-4186-9AAE-5C3035F7196D}" srcOrd="0" destOrd="0" presId="urn:microsoft.com/office/officeart/2008/layout/RadialCluster"/>
    <dgm:cxn modelId="{221B423A-E387-4BDB-9B2B-BE6D30836FC9}" srcId="{4B045F57-0EEA-4E5C-B026-06BCA25FEF4A}" destId="{97F86BD4-001D-4436-9FB7-5997A689044B}" srcOrd="1" destOrd="0" parTransId="{4C0B35D6-DC3C-44A6-B7D1-32DC6FDF6E27}" sibTransId="{9770E6B6-B9C3-45E0-A8AD-1DD09DA35AF1}"/>
    <dgm:cxn modelId="{1083E12B-C787-4C46-96F0-8D2472276713}" srcId="{866030C3-DA4E-48F2-93EC-E8CA553F0088}" destId="{4B045F57-0EEA-4E5C-B026-06BCA25FEF4A}" srcOrd="0" destOrd="0" parTransId="{8A7FAA6E-7692-4D9F-A36C-76DA80E678F8}" sibTransId="{491F8AEE-0083-47DE-9BF2-48C42FD8C2E4}"/>
    <dgm:cxn modelId="{7DB04360-5F98-45FD-81A3-7B9310A0BE12}" type="presOf" srcId="{4B045F57-0EEA-4E5C-B026-06BCA25FEF4A}" destId="{5E08AA61-0C5D-48B8-A23A-0EF4F911A87C}" srcOrd="0" destOrd="0" presId="urn:microsoft.com/office/officeart/2008/layout/RadialCluster"/>
    <dgm:cxn modelId="{A93E9748-10F3-4856-AA1C-08392FE29EDD}" srcId="{4B045F57-0EEA-4E5C-B026-06BCA25FEF4A}" destId="{B32A61F9-3CE8-4286-981D-97BF433DB5B0}" srcOrd="0" destOrd="0" parTransId="{6D159E80-0171-42D8-9F7D-CC6859882040}" sibTransId="{FA6D17E3-145E-4456-AB87-662EF9920684}"/>
    <dgm:cxn modelId="{19B18122-C5E6-4D6E-8EB6-72FA8E2DF721}" srcId="{4B045F57-0EEA-4E5C-B026-06BCA25FEF4A}" destId="{6E54D968-569E-41AC-A455-267ABEFD6777}" srcOrd="2" destOrd="0" parTransId="{C8C4516E-91B0-4141-9FDA-C4FA0270CD71}" sibTransId="{CD18A72C-35F6-46C6-9108-0CE55E763DF5}"/>
    <dgm:cxn modelId="{D328FAC8-3E35-46ED-BEE3-EA985BA15E91}" srcId="{4B045F57-0EEA-4E5C-B026-06BCA25FEF4A}" destId="{490FC643-8CBF-4DE7-829D-891B84CD37BF}" srcOrd="3" destOrd="0" parTransId="{EE931CF2-EC8D-4F4D-BC49-3D5D8C223529}" sibTransId="{072BEED4-C1DC-4E06-94A1-372EF9ED3102}"/>
    <dgm:cxn modelId="{E8FE9112-30D7-49C0-9AD7-AD98F633DB65}" type="presOf" srcId="{6D159E80-0171-42D8-9F7D-CC6859882040}" destId="{F58694DE-E0C7-4B67-9600-AEE4A9AC9A7E}" srcOrd="0" destOrd="0" presId="urn:microsoft.com/office/officeart/2008/layout/RadialCluster"/>
    <dgm:cxn modelId="{0555C2B2-1A2C-4631-BDA2-08A6DEBF1681}" type="presOf" srcId="{346157A9-C0D0-4A17-B60F-1234534993E4}" destId="{B3528918-5BF4-4BDD-982D-83E4B2C1987A}" srcOrd="0" destOrd="0" presId="urn:microsoft.com/office/officeart/2008/layout/RadialCluster"/>
    <dgm:cxn modelId="{938CE4E3-C656-4CB0-899D-45E6BFDBDB9D}" type="presOf" srcId="{866030C3-DA4E-48F2-93EC-E8CA553F0088}" destId="{1360CA30-9AE1-42D7-92C1-5B7296E8EEEF}" srcOrd="0" destOrd="0" presId="urn:microsoft.com/office/officeart/2008/layout/RadialCluster"/>
    <dgm:cxn modelId="{2EDDA333-0B2F-4112-8EEF-7EF9A052F01C}" type="presOf" srcId="{6E54D968-569E-41AC-A455-267ABEFD6777}" destId="{6AB94B36-7528-4C22-A643-8B473FD2748E}" srcOrd="0" destOrd="0" presId="urn:microsoft.com/office/officeart/2008/layout/RadialCluster"/>
    <dgm:cxn modelId="{2EE20E04-6B0A-496C-93C9-9A7D0DD867E0}" type="presParOf" srcId="{1360CA30-9AE1-42D7-92C1-5B7296E8EEEF}" destId="{CEB63C63-543C-4301-89F1-11CF3ABBC890}" srcOrd="0" destOrd="0" presId="urn:microsoft.com/office/officeart/2008/layout/RadialCluster"/>
    <dgm:cxn modelId="{6A381AA8-528C-4AB0-BD26-49A865720994}" type="presParOf" srcId="{CEB63C63-543C-4301-89F1-11CF3ABBC890}" destId="{5E08AA61-0C5D-48B8-A23A-0EF4F911A87C}" srcOrd="0" destOrd="0" presId="urn:microsoft.com/office/officeart/2008/layout/RadialCluster"/>
    <dgm:cxn modelId="{3F3FFAA8-EAD9-444F-B02C-16AB9CF24EEF}" type="presParOf" srcId="{CEB63C63-543C-4301-89F1-11CF3ABBC890}" destId="{F58694DE-E0C7-4B67-9600-AEE4A9AC9A7E}" srcOrd="1" destOrd="0" presId="urn:microsoft.com/office/officeart/2008/layout/RadialCluster"/>
    <dgm:cxn modelId="{D8A3AFC7-EDC4-444B-AC89-BA78F369EC5F}" type="presParOf" srcId="{CEB63C63-543C-4301-89F1-11CF3ABBC890}" destId="{33FDF599-1CBE-47EB-86E3-1B79F194FE82}" srcOrd="2" destOrd="0" presId="urn:microsoft.com/office/officeart/2008/layout/RadialCluster"/>
    <dgm:cxn modelId="{20893EDB-D3D7-4F2C-8611-DF2D30071489}" type="presParOf" srcId="{CEB63C63-543C-4301-89F1-11CF3ABBC890}" destId="{3217A235-EA04-4809-B2AA-89F5B297C3FB}" srcOrd="3" destOrd="0" presId="urn:microsoft.com/office/officeart/2008/layout/RadialCluster"/>
    <dgm:cxn modelId="{E2856FEF-B890-40AC-AC1A-1034373E5B4C}" type="presParOf" srcId="{CEB63C63-543C-4301-89F1-11CF3ABBC890}" destId="{68C10BCB-C403-47B4-B2CA-F71D700088CD}" srcOrd="4" destOrd="0" presId="urn:microsoft.com/office/officeart/2008/layout/RadialCluster"/>
    <dgm:cxn modelId="{1AD121E1-85BC-4888-8637-A181EA31A145}" type="presParOf" srcId="{CEB63C63-543C-4301-89F1-11CF3ABBC890}" destId="{891A2707-403A-4CB0-9BB9-62820BA811A9}" srcOrd="5" destOrd="0" presId="urn:microsoft.com/office/officeart/2008/layout/RadialCluster"/>
    <dgm:cxn modelId="{EAE0C877-F000-4EF3-9ED0-E7B64F4011F1}" type="presParOf" srcId="{CEB63C63-543C-4301-89F1-11CF3ABBC890}" destId="{6AB94B36-7528-4C22-A643-8B473FD2748E}" srcOrd="6" destOrd="0" presId="urn:microsoft.com/office/officeart/2008/layout/RadialCluster"/>
    <dgm:cxn modelId="{4F6C26EC-A9E5-47FE-B1A6-9BBC1D217DB4}" type="presParOf" srcId="{CEB63C63-543C-4301-89F1-11CF3ABBC890}" destId="{E93FF150-F58D-4186-9AAE-5C3035F7196D}" srcOrd="7" destOrd="0" presId="urn:microsoft.com/office/officeart/2008/layout/RadialCluster"/>
    <dgm:cxn modelId="{CC46B085-819B-4035-80ED-AACA69444A3A}" type="presParOf" srcId="{CEB63C63-543C-4301-89F1-11CF3ABBC890}" destId="{CD6963BF-4A90-4015-B417-FD6AD9C947C4}" srcOrd="8" destOrd="0" presId="urn:microsoft.com/office/officeart/2008/layout/RadialCluster"/>
    <dgm:cxn modelId="{F727D260-2EE1-4081-8D36-B94A1ADA0B3D}" type="presParOf" srcId="{CEB63C63-543C-4301-89F1-11CF3ABBC890}" destId="{81B023A7-5BAE-4F2E-9FAF-8C7EEF1FF14E}" srcOrd="9" destOrd="0" presId="urn:microsoft.com/office/officeart/2008/layout/RadialCluster"/>
    <dgm:cxn modelId="{4CC4DB3A-0C26-4263-8B8A-71A3A9E09062}" type="presParOf" srcId="{CEB63C63-543C-4301-89F1-11CF3ABBC890}" destId="{B3528918-5BF4-4BDD-982D-83E4B2C1987A}" srcOrd="10" destOrd="0" presId="urn:microsoft.com/office/officeart/2008/layout/RadialCluster"/>
  </dgm:cxnLst>
  <dgm:bg>
    <a:noFill/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08AA61-0C5D-48B8-A23A-0EF4F911A87C}">
      <dsp:nvSpPr>
        <dsp:cNvPr id="0" name=""/>
        <dsp:cNvSpPr/>
      </dsp:nvSpPr>
      <dsp:spPr>
        <a:xfrm>
          <a:off x="4211002" y="2060545"/>
          <a:ext cx="1584632" cy="158463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ГЦБ</a:t>
          </a:r>
          <a:r>
            <a:rPr lang="ru-RU" sz="2000" kern="1200" dirty="0" smtClean="0"/>
            <a:t> </a:t>
          </a:r>
          <a:r>
            <a:rPr lang="ru-RU" sz="2000" b="1" kern="1200" dirty="0" smtClean="0"/>
            <a:t>МФ РК</a:t>
          </a:r>
          <a:endParaRPr lang="ru-RU" sz="2000" b="1" kern="1200" dirty="0"/>
        </a:p>
      </dsp:txBody>
      <dsp:txXfrm>
        <a:off x="4288357" y="2137900"/>
        <a:ext cx="1429922" cy="1429922"/>
      </dsp:txXfrm>
    </dsp:sp>
    <dsp:sp modelId="{F58694DE-E0C7-4B67-9600-AEE4A9AC9A7E}">
      <dsp:nvSpPr>
        <dsp:cNvPr id="0" name=""/>
        <dsp:cNvSpPr/>
      </dsp:nvSpPr>
      <dsp:spPr>
        <a:xfrm rot="16200000">
          <a:off x="4555866" y="1613092"/>
          <a:ext cx="89490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94904" y="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FDF599-1CBE-47EB-86E3-1B79F194FE82}">
      <dsp:nvSpPr>
        <dsp:cNvPr id="0" name=""/>
        <dsp:cNvSpPr/>
      </dsp:nvSpPr>
      <dsp:spPr>
        <a:xfrm>
          <a:off x="4195181" y="103936"/>
          <a:ext cx="1616274" cy="1061703"/>
        </a:xfrm>
        <a:prstGeom prst="roundRect">
          <a:avLst/>
        </a:prstGeom>
        <a:gradFill rotWithShape="0">
          <a:gsLst>
            <a:gs pos="0">
              <a:schemeClr val="accent2">
                <a:hueOff val="-291073"/>
                <a:satOff val="-16786"/>
                <a:lumOff val="1726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291073"/>
                <a:satOff val="-16786"/>
                <a:lumOff val="172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291073"/>
                <a:satOff val="-16786"/>
                <a:lumOff val="172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/>
            <a:t>Страховые компании</a:t>
          </a:r>
          <a:endParaRPr lang="ru-RU" sz="2000" b="0" kern="1200" dirty="0"/>
        </a:p>
      </dsp:txBody>
      <dsp:txXfrm>
        <a:off x="4247009" y="155764"/>
        <a:ext cx="1512618" cy="958047"/>
      </dsp:txXfrm>
    </dsp:sp>
    <dsp:sp modelId="{3217A235-EA04-4809-B2AA-89F5B297C3FB}">
      <dsp:nvSpPr>
        <dsp:cNvPr id="0" name=""/>
        <dsp:cNvSpPr/>
      </dsp:nvSpPr>
      <dsp:spPr>
        <a:xfrm rot="20520000">
          <a:off x="5786285" y="2536390"/>
          <a:ext cx="38206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82061" y="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10BCB-C403-47B4-B2CA-F71D700088CD}">
      <dsp:nvSpPr>
        <dsp:cNvPr id="0" name=""/>
        <dsp:cNvSpPr/>
      </dsp:nvSpPr>
      <dsp:spPr>
        <a:xfrm>
          <a:off x="6158996" y="1636587"/>
          <a:ext cx="1907669" cy="1061703"/>
        </a:xfrm>
        <a:prstGeom prst="roundRect">
          <a:avLst/>
        </a:prstGeom>
        <a:gradFill rotWithShape="0">
          <a:gsLst>
            <a:gs pos="0">
              <a:schemeClr val="accent2">
                <a:hueOff val="-582145"/>
                <a:satOff val="-33571"/>
                <a:lumOff val="3451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582145"/>
                <a:satOff val="-33571"/>
                <a:lumOff val="345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582145"/>
                <a:satOff val="-33571"/>
                <a:lumOff val="3451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Пенсионный фонд</a:t>
          </a:r>
          <a:endParaRPr lang="ru-RU" sz="2000" kern="1200" dirty="0"/>
        </a:p>
      </dsp:txBody>
      <dsp:txXfrm>
        <a:off x="6210824" y="1688415"/>
        <a:ext cx="1804013" cy="958047"/>
      </dsp:txXfrm>
    </dsp:sp>
    <dsp:sp modelId="{891A2707-403A-4CB0-9BB9-62820BA811A9}">
      <dsp:nvSpPr>
        <dsp:cNvPr id="0" name=""/>
        <dsp:cNvSpPr/>
      </dsp:nvSpPr>
      <dsp:spPr>
        <a:xfrm rot="3240000">
          <a:off x="5458902" y="3880823"/>
          <a:ext cx="58254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82547" y="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B94B36-7528-4C22-A643-8B473FD2748E}">
      <dsp:nvSpPr>
        <dsp:cNvPr id="0" name=""/>
        <dsp:cNvSpPr/>
      </dsp:nvSpPr>
      <dsp:spPr>
        <a:xfrm>
          <a:off x="5233575" y="4116468"/>
          <a:ext cx="2146988" cy="1061703"/>
        </a:xfrm>
        <a:prstGeom prst="roundRect">
          <a:avLst/>
        </a:prstGeom>
        <a:gradFill rotWithShape="0">
          <a:gsLst>
            <a:gs pos="0">
              <a:schemeClr val="accent2">
                <a:hueOff val="-873218"/>
                <a:satOff val="-50357"/>
                <a:lumOff val="5177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873218"/>
                <a:satOff val="-50357"/>
                <a:lumOff val="5177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873218"/>
                <a:satOff val="-50357"/>
                <a:lumOff val="5177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Инвестиционные компании</a:t>
          </a:r>
          <a:endParaRPr lang="ru-RU" sz="2000" kern="1200" dirty="0"/>
        </a:p>
      </dsp:txBody>
      <dsp:txXfrm>
        <a:off x="5285403" y="4168296"/>
        <a:ext cx="2043332" cy="958047"/>
      </dsp:txXfrm>
    </dsp:sp>
    <dsp:sp modelId="{E93FF150-F58D-4186-9AAE-5C3035F7196D}">
      <dsp:nvSpPr>
        <dsp:cNvPr id="0" name=""/>
        <dsp:cNvSpPr/>
      </dsp:nvSpPr>
      <dsp:spPr>
        <a:xfrm rot="7560000">
          <a:off x="3965187" y="3880823"/>
          <a:ext cx="58254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82547" y="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6963BF-4A90-4015-B417-FD6AD9C947C4}">
      <dsp:nvSpPr>
        <dsp:cNvPr id="0" name=""/>
        <dsp:cNvSpPr/>
      </dsp:nvSpPr>
      <dsp:spPr>
        <a:xfrm>
          <a:off x="2654187" y="4116468"/>
          <a:ext cx="2090760" cy="1061703"/>
        </a:xfrm>
        <a:prstGeom prst="roundRect">
          <a:avLst/>
        </a:prstGeom>
        <a:gradFill rotWithShape="0">
          <a:gsLst>
            <a:gs pos="0">
              <a:schemeClr val="accent2">
                <a:hueOff val="-1164290"/>
                <a:satOff val="-67142"/>
                <a:lumOff val="690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1164290"/>
                <a:satOff val="-67142"/>
                <a:lumOff val="690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1164290"/>
                <a:satOff val="-67142"/>
                <a:lumOff val="690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Физические лица</a:t>
          </a:r>
          <a:endParaRPr lang="ru-RU" sz="2000" kern="1200" dirty="0"/>
        </a:p>
      </dsp:txBody>
      <dsp:txXfrm>
        <a:off x="2706015" y="4168296"/>
        <a:ext cx="1987104" cy="958047"/>
      </dsp:txXfrm>
    </dsp:sp>
    <dsp:sp modelId="{81B023A7-5BAE-4F2E-9FAF-8C7EEF1FF14E}">
      <dsp:nvSpPr>
        <dsp:cNvPr id="0" name=""/>
        <dsp:cNvSpPr/>
      </dsp:nvSpPr>
      <dsp:spPr>
        <a:xfrm rot="11788330">
          <a:off x="3830683" y="2563536"/>
          <a:ext cx="38828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88287" y="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528918-5BF4-4BDD-982D-83E4B2C1987A}">
      <dsp:nvSpPr>
        <dsp:cNvPr id="0" name=""/>
        <dsp:cNvSpPr/>
      </dsp:nvSpPr>
      <dsp:spPr>
        <a:xfrm>
          <a:off x="1826531" y="1680158"/>
          <a:ext cx="2012120" cy="1061703"/>
        </a:xfrm>
        <a:prstGeom prst="round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/>
            <a:t>Банки второго уровня</a:t>
          </a:r>
          <a:endParaRPr lang="ru-RU" sz="2000" b="0" kern="1200" dirty="0"/>
        </a:p>
      </dsp:txBody>
      <dsp:txXfrm>
        <a:off x="1878359" y="1731986"/>
        <a:ext cx="1908464" cy="9580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6B4E63-29F5-460E-94C8-3F838FA92E52}" type="datetimeFigureOut">
              <a:rPr lang="ru-RU" smtClean="0"/>
              <a:pPr/>
              <a:t>05.11.2018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914EFA-F07D-4AED-B3A9-2A2E2CC2AA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95685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14EFA-F07D-4AED-B3A9-2A2E2CC2AA77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09227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5DBCB-8D57-48CD-A88A-CBFFA54C8703}" type="datetime1">
              <a:rPr lang="ru-RU" smtClean="0"/>
              <a:pPr/>
              <a:t>05.11.2018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0100A-9FBA-4D35-848E-D513A65662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8317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5EC72-C3DB-4FB0-AD1F-98AD9F471F09}" type="datetime1">
              <a:rPr lang="ru-RU" smtClean="0"/>
              <a:pPr/>
              <a:t>05.11.2018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0100A-9FBA-4D35-848E-D513A65662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5983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CD527-E5B8-4A82-AAEE-EA2B3F8A8D70}" type="datetime1">
              <a:rPr lang="ru-RU" smtClean="0"/>
              <a:pPr/>
              <a:t>05.11.2018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0100A-9FBA-4D35-848E-D513A65662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27958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3A0AF-D483-4108-80F9-4A71F0EE9C98}" type="datetime1">
              <a:rPr lang="ru-RU" smtClean="0"/>
              <a:pPr/>
              <a:t>05.11.2018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0100A-9FBA-4D35-848E-D513A65662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56594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A7AA-B737-45BB-925C-FB3C67BCE41B}" type="datetime1">
              <a:rPr lang="ru-RU" smtClean="0"/>
              <a:pPr/>
              <a:t>05.11.2018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0100A-9FBA-4D35-848E-D513A65662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18369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6B026-3957-4B3A-8E14-21526D3F1279}" type="datetime1">
              <a:rPr lang="ru-RU" smtClean="0"/>
              <a:pPr/>
              <a:t>05.11.2018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0100A-9FBA-4D35-848E-D513A65662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28843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B4125-1117-4931-AE8F-25998E6C8F05}" type="datetime1">
              <a:rPr lang="ru-RU" smtClean="0"/>
              <a:pPr/>
              <a:t>05.11.2018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0100A-9FBA-4D35-848E-D513A65662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93141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083E6-B419-4700-9767-21EFC6909B66}" type="datetime1">
              <a:rPr lang="ru-RU" smtClean="0"/>
              <a:pPr/>
              <a:t>05.11.2018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0100A-9FBA-4D35-848E-D513A65662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81159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4DE14-BB65-444E-857E-0DFCCEA3C38A}" type="datetime1">
              <a:rPr lang="ru-RU" smtClean="0"/>
              <a:pPr/>
              <a:t>05.11.2018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0100A-9FBA-4D35-848E-D513A65662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91376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D86E0-2500-4BF0-8671-4B4022F388CF}" type="datetime1">
              <a:rPr lang="ru-RU" smtClean="0"/>
              <a:pPr/>
              <a:t>05.11.2018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0100A-9FBA-4D35-848E-D513A65662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48417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F3FF1-2C7F-4CC2-9783-1FCDBC65C4DA}" type="datetime1">
              <a:rPr lang="ru-RU" smtClean="0"/>
              <a:pPr/>
              <a:t>05.11.2018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0100A-9FBA-4D35-848E-D513A65662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6229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85069-69A8-4F26-9555-5AD9F17ED25B}" type="datetime1">
              <a:rPr lang="ru-RU" smtClean="0"/>
              <a:pPr/>
              <a:t>05.11.2018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0100A-9FBA-4D35-848E-D513A65662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97671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TChikanaev\Desktop\1489676325.jpg"/>
          <p:cNvPicPr>
            <a:picLocks noChangeAspect="1" noChangeArrowheads="1"/>
          </p:cNvPicPr>
          <p:nvPr/>
        </p:nvPicPr>
        <p:blipFill>
          <a:blip r:embed="rId3" cstate="print"/>
          <a:srcRect l="15900" t="16300" r="15100" b="16950"/>
          <a:stretch>
            <a:fillRect/>
          </a:stretch>
        </p:blipFill>
        <p:spPr bwMode="auto">
          <a:xfrm>
            <a:off x="4576161" y="267624"/>
            <a:ext cx="3015408" cy="291708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82822" y="1264499"/>
            <a:ext cx="42259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Қазақстан Республикасы </a:t>
            </a:r>
            <a:br>
              <a:rPr lang="kk-KZ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kk-KZ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Қаржы министрлігінің Қазынашылық </a:t>
            </a:r>
            <a:r>
              <a:rPr lang="kk-KZ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комитеті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14600" y="1264499"/>
            <a:ext cx="42428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Комитет </a:t>
            </a:r>
            <a:r>
              <a:rPr lang="kk-KZ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казначейства Министерства финансов </a:t>
            </a:r>
            <a:br>
              <a:rPr lang="kk-KZ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kk-KZ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Республики Казахстан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22245" y="3336216"/>
            <a:ext cx="10035540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Министерство финансов </a:t>
            </a:r>
          </a:p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Республики Казахстан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62362" y="6300977"/>
            <a:ext cx="2593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ород Вена 2018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27959" y="4581149"/>
            <a:ext cx="85664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Докладчик: </a:t>
            </a: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Исполняющий обязанности председателя Комитета казначейства Министерства финансов Республики Казахстан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u-RU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Байгужина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Айгуль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Мурзатаевна</a:t>
            </a:r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6" descr="K:\flag_rk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93899" y="116112"/>
            <a:ext cx="1884259" cy="1007032"/>
          </a:xfrm>
          <a:prstGeom prst="rect">
            <a:avLst/>
          </a:prstGeom>
          <a:noFill/>
        </p:spPr>
      </p:pic>
      <p:pic>
        <p:nvPicPr>
          <p:cNvPr id="10" name="Picture 7" descr="K:\Казах-Gerb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56365" y="73732"/>
            <a:ext cx="1078845" cy="109179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78278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03264" y="74487"/>
            <a:ext cx="11105122" cy="7654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Размещение депозитов в НБ РК</a:t>
            </a:r>
          </a:p>
        </p:txBody>
      </p:sp>
      <p:pic>
        <p:nvPicPr>
          <p:cNvPr id="6" name="Picture 2" descr="C:\Users\TChikanaev\Desktop\1489676325.jpg"/>
          <p:cNvPicPr>
            <a:picLocks noChangeAspect="1" noChangeArrowheads="1"/>
          </p:cNvPicPr>
          <p:nvPr/>
        </p:nvPicPr>
        <p:blipFill>
          <a:blip r:embed="rId2" cstate="print"/>
          <a:srcRect l="15900" t="16300" r="15100" b="16950"/>
          <a:stretch>
            <a:fillRect/>
          </a:stretch>
        </p:blipFill>
        <p:spPr bwMode="auto">
          <a:xfrm>
            <a:off x="100290" y="80390"/>
            <a:ext cx="802974" cy="759559"/>
          </a:xfrm>
          <a:prstGeom prst="rect">
            <a:avLst/>
          </a:prstGeom>
          <a:noFill/>
          <a:ln w="19050">
            <a:solidFill>
              <a:schemeClr val="accent1">
                <a:lumMod val="60000"/>
                <a:lumOff val="40000"/>
              </a:schemeClr>
            </a:solidFill>
          </a:ln>
        </p:spPr>
      </p:pic>
      <p:sp>
        <p:nvSpPr>
          <p:cNvPr id="7" name="Прямоугольник 6"/>
          <p:cNvSpPr/>
          <p:nvPr/>
        </p:nvSpPr>
        <p:spPr>
          <a:xfrm>
            <a:off x="100290" y="6500834"/>
            <a:ext cx="11908096" cy="3134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 sz="24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265186" y="6475006"/>
            <a:ext cx="2743200" cy="365125"/>
          </a:xfrm>
        </p:spPr>
        <p:txBody>
          <a:bodyPr/>
          <a:lstStyle/>
          <a:p>
            <a:fld id="{6D70100A-9FBA-4D35-848E-D513A6566267}" type="slidenum">
              <a:rPr lang="ru-RU" sz="1800" b="1" smtClean="0"/>
              <a:pPr/>
              <a:t>10</a:t>
            </a:fld>
            <a:endParaRPr lang="ru-RU" sz="1800" b="1" dirty="0"/>
          </a:p>
        </p:txBody>
      </p:sp>
      <p:pic>
        <p:nvPicPr>
          <p:cNvPr id="9" name="Picture 74" descr="i?id=465513134-07-72&amp;n=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69928" y="2154780"/>
            <a:ext cx="2539373" cy="1643126"/>
          </a:xfrm>
          <a:prstGeom prst="rect">
            <a:avLst/>
          </a:prstGeom>
          <a:noFill/>
          <a:ln>
            <a:noFill/>
          </a:ln>
          <a:scene3d>
            <a:camera prst="perspectiveLeft"/>
            <a:lightRig rig="threePt" dir="t"/>
          </a:scene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1288397" y="2008188"/>
            <a:ext cx="2730854" cy="19480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4" name="Группа 13"/>
          <p:cNvGrpSpPr/>
          <p:nvPr/>
        </p:nvGrpSpPr>
        <p:grpSpPr>
          <a:xfrm>
            <a:off x="6882794" y="2082867"/>
            <a:ext cx="2199899" cy="1715039"/>
            <a:chOff x="4130587" y="471270"/>
            <a:chExt cx="2199899" cy="1715039"/>
          </a:xfrm>
        </p:grpSpPr>
        <p:sp>
          <p:nvSpPr>
            <p:cNvPr id="15" name="Овал 14"/>
            <p:cNvSpPr/>
            <p:nvPr/>
          </p:nvSpPr>
          <p:spPr>
            <a:xfrm>
              <a:off x="4130587" y="471270"/>
              <a:ext cx="2199899" cy="1715039"/>
            </a:xfrm>
            <a:prstGeom prst="ellipse">
              <a:avLst/>
            </a:prstGeom>
            <a:blipFill rotWithShape="0">
              <a:blip r:embed="rId4"/>
              <a:stretch>
                <a:fillRect/>
              </a:stretch>
            </a:blip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Овал 4"/>
            <p:cNvSpPr/>
            <p:nvPr/>
          </p:nvSpPr>
          <p:spPr>
            <a:xfrm>
              <a:off x="4452755" y="722432"/>
              <a:ext cx="1555563" cy="121271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kern="1200" dirty="0" smtClean="0"/>
                <a:t>-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000" kern="1200" dirty="0" smtClean="0"/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000" kern="1200" dirty="0"/>
            </a:p>
          </p:txBody>
        </p:sp>
      </p:grpSp>
      <p:sp>
        <p:nvSpPr>
          <p:cNvPr id="2" name="Двойная стрелка влево/вправо 1"/>
          <p:cNvSpPr/>
          <p:nvPr/>
        </p:nvSpPr>
        <p:spPr>
          <a:xfrm>
            <a:off x="4099823" y="2410410"/>
            <a:ext cx="2775479" cy="1059952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/>
              <a:t>Паспорт сделки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70275" y="1324158"/>
            <a:ext cx="37386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Министерство финансов Республики Казахстан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13404" y="1324158"/>
            <a:ext cx="37386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Национальный Банк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Республики Казахстан</a:t>
            </a:r>
            <a:endParaRPr lang="ru-RU" b="1" dirty="0">
              <a:solidFill>
                <a:srgbClr val="002060"/>
              </a:solidFill>
            </a:endParaRPr>
          </a:p>
        </p:txBody>
      </p:sp>
      <p:cxnSp>
        <p:nvCxnSpPr>
          <p:cNvPr id="19" name="Прямая со стрелкой 18"/>
          <p:cNvCxnSpPr>
            <a:stCxn id="15" idx="4"/>
          </p:cNvCxnSpPr>
          <p:nvPr/>
        </p:nvCxnSpPr>
        <p:spPr>
          <a:xfrm flipH="1">
            <a:off x="6643172" y="3797906"/>
            <a:ext cx="1339572" cy="138002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15" idx="4"/>
          </p:cNvCxnSpPr>
          <p:nvPr/>
        </p:nvCxnSpPr>
        <p:spPr>
          <a:xfrm>
            <a:off x="7982744" y="3797906"/>
            <a:ext cx="1381595" cy="138002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5211415" y="5185078"/>
            <a:ext cx="2156557" cy="88134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Республиканский бюджет</a:t>
            </a:r>
            <a:endParaRPr lang="ru-RU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8535314" y="5203759"/>
            <a:ext cx="2156557" cy="88134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Обслуживание местных бюджетов</a:t>
            </a:r>
            <a:endParaRPr lang="ru-RU" b="1" dirty="0"/>
          </a:p>
        </p:txBody>
      </p:sp>
      <p:grpSp>
        <p:nvGrpSpPr>
          <p:cNvPr id="26" name="Group 339">
            <a:extLst>
              <a:ext uri="{FF2B5EF4-FFF2-40B4-BE49-F238E27FC236}">
                <a16:creationId xmlns:a16="http://schemas.microsoft.com/office/drawing/2014/main" xmlns="" id="{5DB25406-7ABE-4DB7-875D-D7768048732A}"/>
              </a:ext>
            </a:extLst>
          </p:cNvPr>
          <p:cNvGrpSpPr/>
          <p:nvPr/>
        </p:nvGrpSpPr>
        <p:grpSpPr>
          <a:xfrm>
            <a:off x="5211415" y="1854682"/>
            <a:ext cx="693937" cy="612856"/>
            <a:chOff x="-8358188" y="3500438"/>
            <a:chExt cx="788988" cy="708025"/>
          </a:xfrm>
        </p:grpSpPr>
        <p:sp>
          <p:nvSpPr>
            <p:cNvPr id="27" name="Rectangle 56">
              <a:extLst>
                <a:ext uri="{FF2B5EF4-FFF2-40B4-BE49-F238E27FC236}">
                  <a16:creationId xmlns:a16="http://schemas.microsoft.com/office/drawing/2014/main" xmlns="" id="{C612433E-CC02-44A3-81FB-E50D15F2B4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8358188" y="3917950"/>
              <a:ext cx="95250" cy="263525"/>
            </a:xfrm>
            <a:prstGeom prst="rect">
              <a:avLst/>
            </a:prstGeom>
            <a:solidFill>
              <a:srgbClr val="9000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57">
              <a:extLst>
                <a:ext uri="{FF2B5EF4-FFF2-40B4-BE49-F238E27FC236}">
                  <a16:creationId xmlns:a16="http://schemas.microsoft.com/office/drawing/2014/main" xmlns="" id="{A23A0116-31FF-483D-8B24-F8507115E9DF}"/>
                </a:ext>
              </a:extLst>
            </p:cNvPr>
            <p:cNvSpPr>
              <a:spLocks/>
            </p:cNvSpPr>
            <p:nvPr/>
          </p:nvSpPr>
          <p:spPr bwMode="auto">
            <a:xfrm>
              <a:off x="-8262938" y="3846513"/>
              <a:ext cx="693738" cy="361950"/>
            </a:xfrm>
            <a:custGeom>
              <a:avLst/>
              <a:gdLst>
                <a:gd name="T0" fmla="*/ 232 w 232"/>
                <a:gd name="T1" fmla="*/ 54 h 121"/>
                <a:gd name="T2" fmla="*/ 232 w 232"/>
                <a:gd name="T3" fmla="*/ 54 h 121"/>
                <a:gd name="T4" fmla="*/ 223 w 232"/>
                <a:gd name="T5" fmla="*/ 68 h 121"/>
                <a:gd name="T6" fmla="*/ 108 w 232"/>
                <a:gd name="T7" fmla="*/ 119 h 121"/>
                <a:gd name="T8" fmla="*/ 99 w 232"/>
                <a:gd name="T9" fmla="*/ 120 h 121"/>
                <a:gd name="T10" fmla="*/ 4 w 232"/>
                <a:gd name="T11" fmla="*/ 104 h 121"/>
                <a:gd name="T12" fmla="*/ 0 w 232"/>
                <a:gd name="T13" fmla="*/ 104 h 121"/>
                <a:gd name="T14" fmla="*/ 0 w 232"/>
                <a:gd name="T15" fmla="*/ 36 h 121"/>
                <a:gd name="T16" fmla="*/ 48 w 232"/>
                <a:gd name="T17" fmla="*/ 3 h 121"/>
                <a:gd name="T18" fmla="*/ 57 w 232"/>
                <a:gd name="T19" fmla="*/ 0 h 121"/>
                <a:gd name="T20" fmla="*/ 138 w 232"/>
                <a:gd name="T21" fmla="*/ 8 h 121"/>
                <a:gd name="T22" fmla="*/ 148 w 232"/>
                <a:gd name="T23" fmla="*/ 18 h 121"/>
                <a:gd name="T24" fmla="*/ 148 w 232"/>
                <a:gd name="T25" fmla="*/ 18 h 121"/>
                <a:gd name="T26" fmla="*/ 138 w 232"/>
                <a:gd name="T27" fmla="*/ 29 h 121"/>
                <a:gd name="T28" fmla="*/ 76 w 232"/>
                <a:gd name="T29" fmla="*/ 36 h 121"/>
                <a:gd name="T30" fmla="*/ 76 w 232"/>
                <a:gd name="T31" fmla="*/ 44 h 121"/>
                <a:gd name="T32" fmla="*/ 104 w 232"/>
                <a:gd name="T33" fmla="*/ 53 h 121"/>
                <a:gd name="T34" fmla="*/ 215 w 232"/>
                <a:gd name="T35" fmla="*/ 38 h 121"/>
                <a:gd name="T36" fmla="*/ 232 w 232"/>
                <a:gd name="T37" fmla="*/ 5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32" h="121">
                  <a:moveTo>
                    <a:pt x="232" y="54"/>
                  </a:moveTo>
                  <a:cubicBezTo>
                    <a:pt x="232" y="54"/>
                    <a:pt x="232" y="54"/>
                    <a:pt x="232" y="54"/>
                  </a:cubicBezTo>
                  <a:cubicBezTo>
                    <a:pt x="232" y="60"/>
                    <a:pt x="228" y="66"/>
                    <a:pt x="223" y="68"/>
                  </a:cubicBezTo>
                  <a:cubicBezTo>
                    <a:pt x="108" y="119"/>
                    <a:pt x="108" y="119"/>
                    <a:pt x="108" y="119"/>
                  </a:cubicBezTo>
                  <a:cubicBezTo>
                    <a:pt x="106" y="120"/>
                    <a:pt x="102" y="121"/>
                    <a:pt x="99" y="120"/>
                  </a:cubicBezTo>
                  <a:cubicBezTo>
                    <a:pt x="4" y="104"/>
                    <a:pt x="4" y="104"/>
                    <a:pt x="4" y="104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48" y="3"/>
                    <a:pt x="48" y="3"/>
                    <a:pt x="48" y="3"/>
                  </a:cubicBezTo>
                  <a:cubicBezTo>
                    <a:pt x="51" y="1"/>
                    <a:pt x="54" y="0"/>
                    <a:pt x="57" y="0"/>
                  </a:cubicBezTo>
                  <a:cubicBezTo>
                    <a:pt x="138" y="8"/>
                    <a:pt x="138" y="8"/>
                    <a:pt x="138" y="8"/>
                  </a:cubicBezTo>
                  <a:cubicBezTo>
                    <a:pt x="143" y="8"/>
                    <a:pt x="148" y="13"/>
                    <a:pt x="148" y="18"/>
                  </a:cubicBezTo>
                  <a:cubicBezTo>
                    <a:pt x="148" y="18"/>
                    <a:pt x="148" y="18"/>
                    <a:pt x="148" y="18"/>
                  </a:cubicBezTo>
                  <a:cubicBezTo>
                    <a:pt x="148" y="24"/>
                    <a:pt x="144" y="28"/>
                    <a:pt x="138" y="29"/>
                  </a:cubicBezTo>
                  <a:cubicBezTo>
                    <a:pt x="76" y="36"/>
                    <a:pt x="76" y="36"/>
                    <a:pt x="76" y="36"/>
                  </a:cubicBezTo>
                  <a:cubicBezTo>
                    <a:pt x="76" y="44"/>
                    <a:pt x="76" y="44"/>
                    <a:pt x="76" y="44"/>
                  </a:cubicBezTo>
                  <a:cubicBezTo>
                    <a:pt x="104" y="53"/>
                    <a:pt x="104" y="53"/>
                    <a:pt x="104" y="53"/>
                  </a:cubicBezTo>
                  <a:cubicBezTo>
                    <a:pt x="215" y="38"/>
                    <a:pt x="215" y="38"/>
                    <a:pt x="215" y="38"/>
                  </a:cubicBezTo>
                  <a:cubicBezTo>
                    <a:pt x="224" y="37"/>
                    <a:pt x="232" y="44"/>
                    <a:pt x="232" y="54"/>
                  </a:cubicBezTo>
                  <a:close/>
                </a:path>
              </a:pathLst>
            </a:custGeom>
            <a:solidFill>
              <a:srgbClr val="FF82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Oval 58">
              <a:extLst>
                <a:ext uri="{FF2B5EF4-FFF2-40B4-BE49-F238E27FC236}">
                  <a16:creationId xmlns:a16="http://schemas.microsoft.com/office/drawing/2014/main" xmlns="" id="{CD3515DF-0CC8-49FE-8AA8-5533B4A79D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8107363" y="3500438"/>
              <a:ext cx="263525" cy="263525"/>
            </a:xfrm>
            <a:prstGeom prst="ellipse">
              <a:avLst/>
            </a:prstGeom>
            <a:solidFill>
              <a:srgbClr val="FF40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59">
              <a:extLst>
                <a:ext uri="{FF2B5EF4-FFF2-40B4-BE49-F238E27FC236}">
                  <a16:creationId xmlns:a16="http://schemas.microsoft.com/office/drawing/2014/main" xmlns="" id="{5B5B3A4C-5B56-4D4E-BA78-4BAF6161029C}"/>
                </a:ext>
              </a:extLst>
            </p:cNvPr>
            <p:cNvSpPr>
              <a:spLocks/>
            </p:cNvSpPr>
            <p:nvPr/>
          </p:nvSpPr>
          <p:spPr bwMode="auto">
            <a:xfrm>
              <a:off x="-8035926" y="3571875"/>
              <a:ext cx="119063" cy="119062"/>
            </a:xfrm>
            <a:custGeom>
              <a:avLst/>
              <a:gdLst>
                <a:gd name="T0" fmla="*/ 40 w 40"/>
                <a:gd name="T1" fmla="*/ 8 h 40"/>
                <a:gd name="T2" fmla="*/ 40 w 40"/>
                <a:gd name="T3" fmla="*/ 8 h 40"/>
                <a:gd name="T4" fmla="*/ 32 w 40"/>
                <a:gd name="T5" fmla="*/ 0 h 40"/>
                <a:gd name="T6" fmla="*/ 8 w 40"/>
                <a:gd name="T7" fmla="*/ 0 h 40"/>
                <a:gd name="T8" fmla="*/ 0 w 40"/>
                <a:gd name="T9" fmla="*/ 8 h 40"/>
                <a:gd name="T10" fmla="*/ 0 w 40"/>
                <a:gd name="T11" fmla="*/ 12 h 40"/>
                <a:gd name="T12" fmla="*/ 8 w 40"/>
                <a:gd name="T13" fmla="*/ 20 h 40"/>
                <a:gd name="T14" fmla="*/ 32 w 40"/>
                <a:gd name="T15" fmla="*/ 20 h 40"/>
                <a:gd name="T16" fmla="*/ 40 w 40"/>
                <a:gd name="T17" fmla="*/ 28 h 40"/>
                <a:gd name="T18" fmla="*/ 40 w 40"/>
                <a:gd name="T19" fmla="*/ 32 h 40"/>
                <a:gd name="T20" fmla="*/ 32 w 40"/>
                <a:gd name="T21" fmla="*/ 40 h 40"/>
                <a:gd name="T22" fmla="*/ 8 w 40"/>
                <a:gd name="T23" fmla="*/ 40 h 40"/>
                <a:gd name="T24" fmla="*/ 0 w 40"/>
                <a:gd name="T25" fmla="*/ 32 h 40"/>
                <a:gd name="T26" fmla="*/ 0 w 40"/>
                <a:gd name="T27" fmla="*/ 3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" h="40">
                  <a:moveTo>
                    <a:pt x="40" y="8"/>
                  </a:moveTo>
                  <a:cubicBezTo>
                    <a:pt x="40" y="8"/>
                    <a:pt x="40" y="8"/>
                    <a:pt x="40" y="8"/>
                  </a:cubicBezTo>
                  <a:cubicBezTo>
                    <a:pt x="40" y="4"/>
                    <a:pt x="36" y="0"/>
                    <a:pt x="32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6"/>
                    <a:pt x="4" y="20"/>
                    <a:pt x="8" y="20"/>
                  </a:cubicBezTo>
                  <a:cubicBezTo>
                    <a:pt x="32" y="20"/>
                    <a:pt x="32" y="20"/>
                    <a:pt x="32" y="20"/>
                  </a:cubicBezTo>
                  <a:cubicBezTo>
                    <a:pt x="36" y="20"/>
                    <a:pt x="40" y="24"/>
                    <a:pt x="40" y="28"/>
                  </a:cubicBezTo>
                  <a:cubicBezTo>
                    <a:pt x="40" y="32"/>
                    <a:pt x="40" y="32"/>
                    <a:pt x="40" y="32"/>
                  </a:cubicBezTo>
                  <a:cubicBezTo>
                    <a:pt x="40" y="36"/>
                    <a:pt x="36" y="40"/>
                    <a:pt x="32" y="40"/>
                  </a:cubicBezTo>
                  <a:cubicBezTo>
                    <a:pt x="8" y="40"/>
                    <a:pt x="8" y="40"/>
                    <a:pt x="8" y="40"/>
                  </a:cubicBezTo>
                  <a:cubicBezTo>
                    <a:pt x="4" y="40"/>
                    <a:pt x="0" y="36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</a:path>
              </a:pathLst>
            </a:custGeom>
            <a:noFill/>
            <a:ln w="23813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60">
              <a:extLst>
                <a:ext uri="{FF2B5EF4-FFF2-40B4-BE49-F238E27FC236}">
                  <a16:creationId xmlns:a16="http://schemas.microsoft.com/office/drawing/2014/main" xmlns="" id="{8FF20695-D29A-44B6-B9D6-E343A608EA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7975601" y="3548063"/>
              <a:ext cx="0" cy="166687"/>
            </a:xfrm>
            <a:prstGeom prst="line">
              <a:avLst/>
            </a:prstGeom>
            <a:noFill/>
            <a:ln w="23813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1926879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03264" y="74487"/>
            <a:ext cx="11105122" cy="7654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TChikanaev\Desktop\1489676325.jpg"/>
          <p:cNvPicPr>
            <a:picLocks noChangeAspect="1" noChangeArrowheads="1"/>
          </p:cNvPicPr>
          <p:nvPr/>
        </p:nvPicPr>
        <p:blipFill>
          <a:blip r:embed="rId2" cstate="print"/>
          <a:srcRect l="15900" t="16300" r="15100" b="16950"/>
          <a:stretch>
            <a:fillRect/>
          </a:stretch>
        </p:blipFill>
        <p:spPr bwMode="auto">
          <a:xfrm>
            <a:off x="100290" y="80390"/>
            <a:ext cx="802974" cy="759559"/>
          </a:xfrm>
          <a:prstGeom prst="rect">
            <a:avLst/>
          </a:prstGeom>
          <a:noFill/>
          <a:ln w="19050">
            <a:solidFill>
              <a:schemeClr val="accent1">
                <a:lumMod val="60000"/>
                <a:lumOff val="40000"/>
              </a:schemeClr>
            </a:solidFill>
          </a:ln>
        </p:spPr>
      </p:pic>
      <p:sp>
        <p:nvSpPr>
          <p:cNvPr id="6" name="Прямоугольник 5"/>
          <p:cNvSpPr/>
          <p:nvPr/>
        </p:nvSpPr>
        <p:spPr>
          <a:xfrm>
            <a:off x="100290" y="6500834"/>
            <a:ext cx="11908096" cy="3134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 sz="24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1421436" y="6482280"/>
            <a:ext cx="563218" cy="365125"/>
          </a:xfrm>
        </p:spPr>
        <p:txBody>
          <a:bodyPr/>
          <a:lstStyle/>
          <a:p>
            <a:fld id="{4B6499DA-28F6-4655-8B09-542836300D74}" type="slidenum">
              <a:rPr lang="ru-RU" sz="1800">
                <a:solidFill>
                  <a:schemeClr val="tx2">
                    <a:lumMod val="75000"/>
                  </a:schemeClr>
                </a:solidFill>
              </a:rPr>
              <a:pPr/>
              <a:t>11</a:t>
            </a:fld>
            <a:endParaRPr lang="ru-RU" sz="1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29961" y="3040655"/>
            <a:ext cx="644875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</a:t>
            </a:r>
            <a: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440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473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3264" y="1112703"/>
            <a:ext cx="10515600" cy="5155895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/>
              <a:t>Бюджетный кодекс Республики Казахстан</a:t>
            </a:r>
          </a:p>
          <a:p>
            <a:pPr algn="just"/>
            <a:r>
              <a:rPr lang="ru-RU" dirty="0"/>
              <a:t>Закон Республики Казахстан от 2 июля 2003 года № </a:t>
            </a:r>
            <a:r>
              <a:rPr lang="ru-RU" dirty="0" smtClean="0"/>
              <a:t>461</a:t>
            </a:r>
          </a:p>
          <a:p>
            <a:pPr marL="0" indent="0" algn="just">
              <a:buNone/>
            </a:pPr>
            <a:r>
              <a:rPr lang="ru-RU" i="1" dirty="0" smtClean="0"/>
              <a:t>   «</a:t>
            </a:r>
            <a:r>
              <a:rPr lang="ru-RU" i="1" dirty="0"/>
              <a:t>О рынке ценных бумаг»</a:t>
            </a:r>
          </a:p>
          <a:p>
            <a:pPr algn="just"/>
            <a:r>
              <a:rPr lang="ru-RU" dirty="0"/>
              <a:t>Постановление Правительства Республики Казахстан от </a:t>
            </a:r>
            <a:r>
              <a:rPr lang="ru-RU" dirty="0" smtClean="0"/>
              <a:t>3 </a:t>
            </a:r>
            <a:r>
              <a:rPr lang="ru-RU" dirty="0"/>
              <a:t>апреля 2009 года №</a:t>
            </a:r>
            <a:r>
              <a:rPr lang="ru-RU" dirty="0" smtClean="0"/>
              <a:t>466</a:t>
            </a:r>
          </a:p>
          <a:p>
            <a:pPr marL="0" indent="0" algn="just">
              <a:buNone/>
            </a:pPr>
            <a:r>
              <a:rPr lang="ru-RU" i="1" dirty="0" smtClean="0"/>
              <a:t>   «</a:t>
            </a:r>
            <a:r>
              <a:rPr lang="ru-RU" i="1" dirty="0"/>
              <a:t>Об утверждении Правил выпуска, размещения, обращения, обслуживания и погашения государственных казначейских обязательств Республики Казахстан»</a:t>
            </a:r>
          </a:p>
          <a:p>
            <a:pPr algn="just"/>
            <a:r>
              <a:rPr lang="ru-RU" dirty="0"/>
              <a:t>Приказ Министра  финансов  Республики Казахстан № 540 от 4 декабря 2014 </a:t>
            </a:r>
            <a:r>
              <a:rPr lang="ru-RU" dirty="0" smtClean="0"/>
              <a:t>года</a:t>
            </a:r>
          </a:p>
          <a:p>
            <a:pPr marL="0" indent="0" algn="just">
              <a:buNone/>
            </a:pPr>
            <a:r>
              <a:rPr lang="ru-RU" i="1" dirty="0" smtClean="0"/>
              <a:t>   «</a:t>
            </a:r>
            <a:r>
              <a:rPr lang="ru-RU" i="1" dirty="0"/>
              <a:t>Правила исполнения  бюджета и его кассового обслуживания»</a:t>
            </a:r>
          </a:p>
          <a:p>
            <a:pPr algn="just"/>
            <a:r>
              <a:rPr lang="ru-RU" dirty="0"/>
              <a:t>Договор банковского счета №574 от 14 ноября 2001 года на обслуживание ЕКС</a:t>
            </a:r>
          </a:p>
          <a:p>
            <a:pPr algn="just"/>
            <a:r>
              <a:rPr lang="ru-RU" dirty="0"/>
              <a:t>Соглашение о приеме депозитов  (банковских вкладов) и об открытии и ведении сберегательного счета №404 НБ от 21 августа 2015 </a:t>
            </a:r>
            <a:r>
              <a:rPr lang="ru-RU" dirty="0" smtClean="0"/>
              <a:t>года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03264" y="74487"/>
            <a:ext cx="11105122" cy="7654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Нормативная правовая </a:t>
            </a:r>
            <a:r>
              <a:rPr lang="ru-RU" sz="4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база</a:t>
            </a:r>
            <a:endParaRPr lang="ru-RU" sz="6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C:\Users\TChikanaev\Desktop\1489676325.jpg"/>
          <p:cNvPicPr>
            <a:picLocks noChangeAspect="1" noChangeArrowheads="1"/>
          </p:cNvPicPr>
          <p:nvPr/>
        </p:nvPicPr>
        <p:blipFill>
          <a:blip r:embed="rId2" cstate="print"/>
          <a:srcRect l="15900" t="16300" r="15100" b="16950"/>
          <a:stretch>
            <a:fillRect/>
          </a:stretch>
        </p:blipFill>
        <p:spPr bwMode="auto">
          <a:xfrm>
            <a:off x="100290" y="80390"/>
            <a:ext cx="802974" cy="759559"/>
          </a:xfrm>
          <a:prstGeom prst="rect">
            <a:avLst/>
          </a:prstGeom>
          <a:noFill/>
          <a:ln w="19050">
            <a:solidFill>
              <a:schemeClr val="accent1">
                <a:lumMod val="60000"/>
                <a:lumOff val="40000"/>
              </a:schemeClr>
            </a:solidFill>
          </a:ln>
        </p:spPr>
      </p:pic>
      <p:sp>
        <p:nvSpPr>
          <p:cNvPr id="7" name="Прямоугольник 6"/>
          <p:cNvSpPr/>
          <p:nvPr/>
        </p:nvSpPr>
        <p:spPr>
          <a:xfrm>
            <a:off x="100290" y="6500834"/>
            <a:ext cx="11908096" cy="3134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 sz="24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265186" y="6475006"/>
            <a:ext cx="2743200" cy="365125"/>
          </a:xfrm>
        </p:spPr>
        <p:txBody>
          <a:bodyPr/>
          <a:lstStyle/>
          <a:p>
            <a:fld id="{6D70100A-9FBA-4D35-848E-D513A6566267}" type="slidenum">
              <a:rPr lang="ru-RU" sz="1800" b="1" smtClean="0"/>
              <a:pPr/>
              <a:t>2</a:t>
            </a:fld>
            <a:endParaRPr lang="ru-RU" sz="1800" b="1" dirty="0"/>
          </a:p>
        </p:txBody>
      </p:sp>
    </p:spTree>
    <p:extLst>
      <p:ext uri="{BB962C8B-B14F-4D97-AF65-F5344CB8AC3E}">
        <p14:creationId xmlns:p14="http://schemas.microsoft.com/office/powerpoint/2010/main" xmlns="" val="247587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10700" y="1224647"/>
            <a:ext cx="7381300" cy="4891489"/>
          </a:xfrm>
        </p:spPr>
        <p:txBody>
          <a:bodyPr>
            <a:noAutofit/>
          </a:bodyPr>
          <a:lstStyle/>
          <a:p>
            <a:pPr lvl="0"/>
            <a:r>
              <a:rPr lang="ru-RU" sz="2000" dirty="0">
                <a:cs typeface="Arial" pitchFamily="34" charset="0"/>
              </a:rPr>
              <a:t>Прогнозирование потоков наличности и объемов потребности РБ в гарантированном трансферте из </a:t>
            </a:r>
            <a:r>
              <a:rPr lang="ru-RU" sz="2000" dirty="0" err="1">
                <a:cs typeface="Arial" pitchFamily="34" charset="0"/>
              </a:rPr>
              <a:t>Нацфонда</a:t>
            </a:r>
            <a:r>
              <a:rPr lang="ru-RU" sz="2000" dirty="0">
                <a:cs typeface="Arial" pitchFamily="34" charset="0"/>
              </a:rPr>
              <a:t>;</a:t>
            </a:r>
          </a:p>
          <a:p>
            <a:pPr lvl="0"/>
            <a:r>
              <a:rPr lang="ru-RU" sz="2000" dirty="0">
                <a:cs typeface="Arial" pitchFamily="34" charset="0"/>
              </a:rPr>
              <a:t>Ежедневный мониторинг исполнения республиканского бюджета с выделением расходов по текущим программам и бюджетным программам развития;</a:t>
            </a:r>
          </a:p>
          <a:p>
            <a:pPr lvl="0"/>
            <a:r>
              <a:rPr lang="ru-RU" sz="2000" dirty="0">
                <a:cs typeface="Arial" pitchFamily="34" charset="0"/>
              </a:rPr>
              <a:t>Ежедневный мониторинг бюджетных изъятий в РБ;</a:t>
            </a:r>
          </a:p>
          <a:p>
            <a:pPr lvl="0"/>
            <a:r>
              <a:rPr lang="ru-RU" sz="2000" dirty="0">
                <a:cs typeface="Arial" pitchFamily="34" charset="0"/>
              </a:rPr>
              <a:t>Ежедневное закрытие операционного дня в ИИСК и составление анализа по ЕКС;</a:t>
            </a:r>
          </a:p>
          <a:p>
            <a:pPr lvl="0"/>
            <a:r>
              <a:rPr lang="ru-RU" sz="2000" dirty="0">
                <a:cs typeface="Arial" pitchFamily="34" charset="0"/>
              </a:rPr>
              <a:t>Проведение мероприятий по размещению временно свободных бюджетных денег республиканского и местных бюджетов во вклады (депозиты) НБ РК;</a:t>
            </a:r>
          </a:p>
          <a:p>
            <a:pPr lvl="0"/>
            <a:r>
              <a:rPr lang="ru-RU" sz="2000" dirty="0">
                <a:cs typeface="Arial" pitchFamily="34" charset="0"/>
              </a:rPr>
              <a:t>Организация обеспечения наличными деньгами государственных учреждений в случаях, предусмотренных бюджетным </a:t>
            </a:r>
            <a:r>
              <a:rPr lang="ru-RU" sz="2000" dirty="0" smtClean="0">
                <a:cs typeface="Arial" pitchFamily="34" charset="0"/>
              </a:rPr>
              <a:t>законодательством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03264" y="74487"/>
            <a:ext cx="11105122" cy="7654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Описание функциональных модулей</a:t>
            </a:r>
            <a:endParaRPr lang="ru-RU" sz="36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C:\Users\TChikanaev\Desktop\1489676325.jpg"/>
          <p:cNvPicPr>
            <a:picLocks noChangeAspect="1" noChangeArrowheads="1"/>
          </p:cNvPicPr>
          <p:nvPr/>
        </p:nvPicPr>
        <p:blipFill>
          <a:blip r:embed="rId2" cstate="print"/>
          <a:srcRect l="15900" t="16300" r="15100" b="16950"/>
          <a:stretch>
            <a:fillRect/>
          </a:stretch>
        </p:blipFill>
        <p:spPr bwMode="auto">
          <a:xfrm>
            <a:off x="100290" y="80390"/>
            <a:ext cx="802974" cy="759559"/>
          </a:xfrm>
          <a:prstGeom prst="rect">
            <a:avLst/>
          </a:prstGeom>
          <a:noFill/>
          <a:ln w="19050">
            <a:solidFill>
              <a:schemeClr val="accent1">
                <a:lumMod val="60000"/>
                <a:lumOff val="40000"/>
              </a:schemeClr>
            </a:solidFill>
          </a:ln>
        </p:spPr>
      </p:pic>
      <p:sp>
        <p:nvSpPr>
          <p:cNvPr id="7" name="Прямоугольник 6"/>
          <p:cNvSpPr/>
          <p:nvPr/>
        </p:nvSpPr>
        <p:spPr>
          <a:xfrm>
            <a:off x="100290" y="6500834"/>
            <a:ext cx="11908096" cy="3134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 sz="24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265186" y="6475006"/>
            <a:ext cx="2743200" cy="365125"/>
          </a:xfrm>
        </p:spPr>
        <p:txBody>
          <a:bodyPr/>
          <a:lstStyle/>
          <a:p>
            <a:fld id="{6D70100A-9FBA-4D35-848E-D513A6566267}" type="slidenum">
              <a:rPr lang="ru-RU" sz="1800" b="1" smtClean="0"/>
              <a:pPr/>
              <a:t>3</a:t>
            </a:fld>
            <a:endParaRPr lang="ru-RU" sz="1800" b="1" dirty="0"/>
          </a:p>
        </p:txBody>
      </p:sp>
      <p:sp>
        <p:nvSpPr>
          <p:cNvPr id="2" name="Нашивка 1"/>
          <p:cNvSpPr/>
          <p:nvPr/>
        </p:nvSpPr>
        <p:spPr>
          <a:xfrm rot="5400000">
            <a:off x="324936" y="1415607"/>
            <a:ext cx="4252511" cy="4175513"/>
          </a:xfrm>
          <a:prstGeom prst="chevron">
            <a:avLst>
              <a:gd name="adj" fmla="val 32286"/>
            </a:avLst>
          </a:prstGeom>
          <a:solidFill>
            <a:schemeClr val="accent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3600" dirty="0"/>
              <a:t>Управление наличностью</a:t>
            </a:r>
          </a:p>
        </p:txBody>
      </p:sp>
    </p:spTree>
    <p:extLst>
      <p:ext uri="{BB962C8B-B14F-4D97-AF65-F5344CB8AC3E}">
        <p14:creationId xmlns:p14="http://schemas.microsoft.com/office/powerpoint/2010/main" xmlns="" val="391765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03264" y="74487"/>
            <a:ext cx="11105122" cy="7654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Сводный план поступлений и финансирования по платежам республиканского бюджета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 2018 год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C:\Users\TChikanaev\Desktop\1489676325.jpg"/>
          <p:cNvPicPr>
            <a:picLocks noChangeAspect="1" noChangeArrowheads="1"/>
          </p:cNvPicPr>
          <p:nvPr/>
        </p:nvPicPr>
        <p:blipFill>
          <a:blip r:embed="rId2" cstate="print"/>
          <a:srcRect l="15900" t="16300" r="15100" b="16950"/>
          <a:stretch>
            <a:fillRect/>
          </a:stretch>
        </p:blipFill>
        <p:spPr bwMode="auto">
          <a:xfrm>
            <a:off x="100290" y="80390"/>
            <a:ext cx="802974" cy="759559"/>
          </a:xfrm>
          <a:prstGeom prst="rect">
            <a:avLst/>
          </a:prstGeom>
          <a:noFill/>
          <a:ln w="19050">
            <a:solidFill>
              <a:schemeClr val="accent1">
                <a:lumMod val="60000"/>
                <a:lumOff val="40000"/>
              </a:schemeClr>
            </a:solidFill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502388" y="6492875"/>
            <a:ext cx="2743200" cy="365125"/>
          </a:xfrm>
        </p:spPr>
        <p:txBody>
          <a:bodyPr/>
          <a:lstStyle/>
          <a:p>
            <a:fld id="{6D70100A-9FBA-4D35-848E-D513A6566267}" type="slidenum">
              <a:rPr lang="ru-RU" sz="1800" b="1" smtClean="0"/>
              <a:pPr/>
              <a:t>4</a:t>
            </a:fld>
            <a:endParaRPr lang="ru-RU" sz="1800" b="1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91537098"/>
              </p:ext>
            </p:extLst>
          </p:nvPr>
        </p:nvGraphicFramePr>
        <p:xfrm>
          <a:off x="205987" y="1860070"/>
          <a:ext cx="11645901" cy="471324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75007"/>
                <a:gridCol w="136583"/>
                <a:gridCol w="142823"/>
                <a:gridCol w="152400"/>
                <a:gridCol w="2768732"/>
                <a:gridCol w="493349"/>
                <a:gridCol w="546827"/>
                <a:gridCol w="664065"/>
                <a:gridCol w="692029"/>
                <a:gridCol w="717657"/>
                <a:gridCol w="447373"/>
                <a:gridCol w="447373"/>
                <a:gridCol w="699019"/>
                <a:gridCol w="680378"/>
                <a:gridCol w="699019"/>
                <a:gridCol w="692029"/>
                <a:gridCol w="652416"/>
                <a:gridCol w="838822"/>
              </a:tblGrid>
              <a:tr h="14098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 anchor="b"/>
                </a:tc>
                <a:tc gridSpan="4">
                  <a:txBody>
                    <a:bodyPr/>
                    <a:lstStyle/>
                    <a:p>
                      <a:pPr algn="l" rtl="0" fontAlgn="t"/>
                      <a:r>
                        <a:rPr lang="ru-RU" sz="1000" u="none" strike="noStrike">
                          <a:effectLst/>
                        </a:rPr>
                        <a:t>Вид бюджета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53" marR="2253" marT="2253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l" rtl="0" fontAlgn="t"/>
                      <a:r>
                        <a:rPr lang="ru-RU" sz="1000" u="none" strike="noStrike" dirty="0">
                          <a:effectLst/>
                        </a:rPr>
                        <a:t>республиканский бюджет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53" marR="2253" marT="2253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 anchor="b"/>
                </a:tc>
              </a:tr>
              <a:tr h="14098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 anchor="b"/>
                </a:tc>
                <a:tc gridSpan="4">
                  <a:txBody>
                    <a:bodyPr/>
                    <a:lstStyle/>
                    <a:p>
                      <a:pPr algn="l" rtl="0" fontAlgn="t"/>
                      <a:r>
                        <a:rPr lang="ru-RU" sz="1000" u="none" strike="noStrike">
                          <a:effectLst/>
                        </a:rPr>
                        <a:t>Период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53" marR="2253" marT="2253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l" rtl="0" fontAlgn="t"/>
                      <a:r>
                        <a:rPr lang="ru-RU" sz="1000" u="none" strike="noStrike">
                          <a:effectLst/>
                        </a:rPr>
                        <a:t>2018 год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53" marR="2253" marT="2253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 anchor="b"/>
                </a:tc>
              </a:tr>
              <a:tr h="14098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 anchor="b"/>
                </a:tc>
                <a:tc gridSpan="4">
                  <a:txBody>
                    <a:bodyPr/>
                    <a:lstStyle/>
                    <a:p>
                      <a:pPr algn="l" rtl="0" fontAlgn="t"/>
                      <a:r>
                        <a:rPr lang="ru-RU" sz="1000" u="none" strike="noStrike">
                          <a:effectLst/>
                        </a:rPr>
                        <a:t>Единицы измерения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53" marR="2253" marT="2253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l" rtl="0" fontAlgn="t"/>
                      <a:r>
                        <a:rPr lang="ru-RU" sz="1000" u="none" strike="noStrike">
                          <a:effectLst/>
                        </a:rPr>
                        <a:t>тыс. тенге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53" marR="2253" marT="2253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 anchor="b"/>
                </a:tc>
              </a:tr>
              <a:tr h="140985">
                <a:tc gridSpan="5">
                  <a:txBody>
                    <a:bodyPr/>
                    <a:lstStyle/>
                    <a:p>
                      <a:pPr algn="l" rtl="0" fontAlgn="t"/>
                      <a:r>
                        <a:rPr lang="ru-RU" sz="1000" u="none" strike="noStrike">
                          <a:effectLst/>
                        </a:rPr>
                        <a:t>Коды бюджетной классификации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53" marR="2253" marT="2253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Финансовый план на год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53" marR="2253" marT="2253" marB="0" anchor="ctr"/>
                </a:tc>
                <a:tc gridSpan="12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План по месяцам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53" marR="2253" marT="22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098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53" marR="2253" marT="2253" marB="0" anchor="b"/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</a:rPr>
                        <a:t>январь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53" marR="2253" marT="2253" marB="0" anchor="ctr"/>
                </a:tc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</a:rPr>
                        <a:t>февраль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53" marR="2253" marT="2253" marB="0" anchor="ctr"/>
                </a:tc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март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53" marR="2253" marT="2253" marB="0" anchor="ctr"/>
                </a:tc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апрель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53" marR="2253" marT="2253" marB="0" anchor="ctr"/>
                </a:tc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май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53" marR="2253" marT="2253" marB="0" anchor="ctr"/>
                </a:tc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июнь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53" marR="2253" marT="2253" marB="0" anchor="ctr"/>
                </a:tc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июль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53" marR="2253" marT="2253" marB="0" anchor="ctr"/>
                </a:tc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август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53" marR="2253" marT="2253" marB="0" anchor="ctr"/>
                </a:tc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сентябрь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53" marR="2253" marT="2253" marB="0" anchor="ctr"/>
                </a:tc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октябрь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53" marR="2253" marT="2253" marB="0" anchor="ctr"/>
                </a:tc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ноябрь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53" marR="2253" marT="2253" marB="0" anchor="ctr"/>
                </a:tc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декабрь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53" marR="2253" marT="2253" marB="0" anchor="ctr"/>
                </a:tc>
              </a:tr>
              <a:tr h="14098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53" marR="2253" marT="22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 anchor="b"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098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53" marR="2253" marT="22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 anchor="b"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098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53" marR="2253" marT="22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Наименование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53" marR="2253" marT="225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098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53" marR="2253" marT="2253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53" marR="2253" marT="2253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53" marR="2253" marT="2253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53" marR="2253" marT="2253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53" marR="2253" marT="2253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098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000" u="none" strike="noStrike">
                          <a:effectLst/>
                        </a:rPr>
                        <a:t>I. </a:t>
                      </a:r>
                      <a:r>
                        <a:rPr lang="ru-RU" sz="1000" u="none" strike="noStrike">
                          <a:effectLst/>
                        </a:rPr>
                        <a:t>ДОХОДЫ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</a:tr>
              <a:tr h="14098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000" u="none" strike="noStrike">
                          <a:effectLst/>
                        </a:rPr>
                        <a:t>НАЛОГОВЫЕ ПОСТУПЛЕНИЯ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</a:tr>
              <a:tr h="140985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000" u="none" strike="noStrike">
                          <a:effectLst/>
                        </a:rPr>
                        <a:t>Налоговые поступления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</a:tr>
              <a:tr h="14098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000" u="none" strike="noStrike">
                          <a:effectLst/>
                        </a:rPr>
                        <a:t>НЕНАЛОГОВЫЕ ПОСТУПЛЕНИЯ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</a:tr>
              <a:tr h="140985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000" u="none" strike="noStrike">
                          <a:effectLst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000" u="none" strike="noStrike">
                          <a:effectLst/>
                        </a:rPr>
                        <a:t>Неналоговые поступления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</a:tr>
              <a:tr h="133392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000" u="none" strike="noStrike">
                          <a:effectLst/>
                        </a:rPr>
                        <a:t>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000" u="none" strike="noStrike">
                          <a:effectLst/>
                        </a:rPr>
                        <a:t>Поступления от продажи основного капитала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</a:tr>
              <a:tr h="140985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000" u="none" strike="noStrike">
                          <a:effectLst/>
                        </a:rPr>
                        <a:t>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000" u="none" strike="noStrike">
                          <a:effectLst/>
                        </a:rPr>
                        <a:t>Поступления трансфертов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</a:tr>
              <a:tr h="14098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000" u="none" strike="noStrike">
                          <a:effectLst/>
                        </a:rPr>
                        <a:t>II. </a:t>
                      </a:r>
                      <a:r>
                        <a:rPr lang="ru-RU" sz="1000" u="none" strike="noStrike">
                          <a:effectLst/>
                        </a:rPr>
                        <a:t>ЗАТРАТЫ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</a:tr>
              <a:tr h="17242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000" u="none" strike="noStrike">
                          <a:effectLst/>
                        </a:rPr>
                        <a:t>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000" u="none" strike="noStrike">
                          <a:effectLst/>
                        </a:rPr>
                        <a:t>Погашение бюджетных кредитов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</a:tr>
              <a:tr h="27991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000" u="none" strike="noStrike">
                          <a:effectLst/>
                        </a:rPr>
                        <a:t>IV САЛЬДО ПО ОПЕРАЦИЯМ С ФИНАНСОВЫМИ АКТИВАМИ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</a:tr>
              <a:tr h="15916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000" u="none" strike="noStrike">
                          <a:effectLst/>
                        </a:rPr>
                        <a:t>ПРИОБРЕТЕНИЕ ФИНАНСОВЫХ АКТИВОВ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</a:tr>
              <a:tr h="16579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000" u="none" strike="noStrike">
                          <a:effectLst/>
                        </a:rPr>
                        <a:t>V. </a:t>
                      </a:r>
                      <a:r>
                        <a:rPr lang="ru-RU" sz="1000" u="none" strike="noStrike">
                          <a:effectLst/>
                        </a:rPr>
                        <a:t>ДЕФИЦИТ (ПРОФИЦИТ) БЮДЖЕТА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</a:tr>
              <a:tr h="28913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000" u="none" strike="noStrike" dirty="0">
                          <a:effectLst/>
                        </a:rPr>
                        <a:t>VI. ФИНАНСИРОВАНИЕ ДЕФИЦИТА (ИСПОЛЬЗОВАНИЕ ПРОФИЦИТА) БЮДЖЕТА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</a:tr>
              <a:tr h="140985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000" u="none" strike="noStrike">
                          <a:effectLst/>
                        </a:rPr>
                        <a:t>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000" u="none" strike="noStrike">
                          <a:effectLst/>
                        </a:rPr>
                        <a:t>Поступления займов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</a:tr>
              <a:tr h="140985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000" u="none" strike="noStrike">
                          <a:effectLst/>
                        </a:rPr>
                        <a:t>16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000" u="none" strike="noStrike">
                          <a:effectLst/>
                        </a:rPr>
                        <a:t>Погашение займов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/>
                </a:tc>
              </a:tr>
              <a:tr h="19938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000" u="none" strike="noStrike">
                          <a:effectLst/>
                        </a:rPr>
                        <a:t>ИСПОЛЬЗУЕМЫЕ ОСТАТКИ БЮДЖЕТНЫХ СРЕДСТВ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53" marR="2253" marT="2253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985">
                <a:tc gridSpan="18">
                  <a:txBody>
                    <a:bodyPr/>
                    <a:lstStyle/>
                    <a:p>
                      <a:pPr algn="r" rtl="0" fontAlgn="b"/>
                      <a:r>
                        <a:rPr lang="ru-RU" sz="1000" i="1" u="none" strike="noStrike" dirty="0">
                          <a:effectLst/>
                        </a:rPr>
                        <a:t>Руководитель структурного подразделения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53" marR="2253" marT="225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 anchor="b"/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53" marR="2253" marT="2253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 anchor="b"/>
                </a:tc>
              </a:tr>
              <a:tr h="140985">
                <a:tc gridSpan="18">
                  <a:txBody>
                    <a:bodyPr/>
                    <a:lstStyle/>
                    <a:p>
                      <a:pPr algn="r" rtl="0" fontAlgn="b"/>
                      <a:r>
                        <a:rPr lang="ru-RU" sz="1000" i="1" u="none" strike="noStrike" dirty="0">
                          <a:effectLst/>
                        </a:rPr>
                        <a:t>уполномоченного органа по исполнению бюджета, 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53" marR="2253" marT="225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 anchor="b"/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53" marR="2253" marT="2253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 anchor="b"/>
                </a:tc>
              </a:tr>
              <a:tr h="140985">
                <a:tc gridSpan="18">
                  <a:txBody>
                    <a:bodyPr/>
                    <a:lstStyle/>
                    <a:p>
                      <a:pPr algn="r" rtl="0" fontAlgn="b"/>
                      <a:r>
                        <a:rPr lang="ru-RU" sz="1000" i="1" u="none" strike="noStrike" dirty="0">
                          <a:effectLst/>
                        </a:rPr>
                        <a:t>ответственного за составление Сводного плана 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53" marR="2253" marT="225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 anchor="b"/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53" marR="2253" marT="2253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3" marR="2253" marT="2253" marB="0" anchor="b"/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53" marR="2253" marT="2253" marB="0" anchor="b"/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53" marR="2253" marT="2253" marB="0" anchor="b"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9502388" y="839949"/>
            <a:ext cx="2351685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/>
              <a:t>"Утверждаю"                                            Председатель Комитета казначейства Министерства финансов РК                               _______________                                             "  22  "   декабря   2017 г.                                  М.П.</a:t>
            </a:r>
          </a:p>
        </p:txBody>
      </p:sp>
    </p:spTree>
    <p:extLst>
      <p:ext uri="{BB962C8B-B14F-4D97-AF65-F5344CB8AC3E}">
        <p14:creationId xmlns:p14="http://schemas.microsoft.com/office/powerpoint/2010/main" xmlns="" val="79991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03264" y="74487"/>
            <a:ext cx="11105122" cy="7654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Анализ и ожидаемое исполнение республиканского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бюджета за 2016 год 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C:\Users\TChikanaev\Desktop\1489676325.jpg"/>
          <p:cNvPicPr>
            <a:picLocks noChangeAspect="1" noChangeArrowheads="1"/>
          </p:cNvPicPr>
          <p:nvPr/>
        </p:nvPicPr>
        <p:blipFill>
          <a:blip r:embed="rId2" cstate="print"/>
          <a:srcRect l="15900" t="16300" r="15100" b="16950"/>
          <a:stretch>
            <a:fillRect/>
          </a:stretch>
        </p:blipFill>
        <p:spPr bwMode="auto">
          <a:xfrm>
            <a:off x="100290" y="80390"/>
            <a:ext cx="802974" cy="759559"/>
          </a:xfrm>
          <a:prstGeom prst="rect">
            <a:avLst/>
          </a:prstGeom>
          <a:noFill/>
          <a:ln w="19050">
            <a:solidFill>
              <a:schemeClr val="accent1">
                <a:lumMod val="60000"/>
                <a:lumOff val="40000"/>
              </a:schemeClr>
            </a:solidFill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265186" y="6475006"/>
            <a:ext cx="2743200" cy="365125"/>
          </a:xfrm>
        </p:spPr>
        <p:txBody>
          <a:bodyPr/>
          <a:lstStyle/>
          <a:p>
            <a:fld id="{6D70100A-9FBA-4D35-848E-D513A6566267}" type="slidenum">
              <a:rPr lang="ru-RU" sz="1800" b="1" smtClean="0"/>
              <a:pPr/>
              <a:t>5</a:t>
            </a:fld>
            <a:endParaRPr lang="ru-RU" sz="1800" b="1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62618806"/>
              </p:ext>
            </p:extLst>
          </p:nvPr>
        </p:nvGraphicFramePr>
        <p:xfrm>
          <a:off x="301828" y="894477"/>
          <a:ext cx="11293273" cy="590663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853166"/>
                <a:gridCol w="1319417"/>
                <a:gridCol w="840691"/>
                <a:gridCol w="1043858"/>
                <a:gridCol w="854702"/>
                <a:gridCol w="987809"/>
                <a:gridCol w="1500663"/>
                <a:gridCol w="892967"/>
              </a:tblGrid>
              <a:tr h="133226"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sng" strike="noStrike"/>
                        <a:t> 2016 год</a:t>
                      </a:r>
                      <a:endParaRPr lang="ru-RU" sz="900" b="1" i="0" u="sng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900" u="sng" strike="noStrike" dirty="0"/>
                        <a:t> декабрь </a:t>
                      </a:r>
                      <a:endParaRPr lang="ru-RU" sz="900" b="1" i="0" u="sng" strike="noStrike" dirty="0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900" u="sng" strike="noStrike" dirty="0"/>
                        <a:t> За 2016 год </a:t>
                      </a:r>
                      <a:endParaRPr lang="ru-RU" sz="900" b="1" i="0" u="sng" strike="noStrike" dirty="0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latin typeface="Arial Cyr"/>
                      </a:endParaRPr>
                    </a:p>
                  </a:txBody>
                  <a:tcPr marL="2359" marR="2359" marT="235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latin typeface="Arial Cyr"/>
                      </a:endParaRPr>
                    </a:p>
                  </a:txBody>
                  <a:tcPr marL="2359" marR="2359" marT="2359" marB="0" anchor="ctr"/>
                </a:tc>
              </a:tr>
              <a:tr h="1186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sng" strike="noStrike"/>
                        <a:t> Наименование </a:t>
                      </a:r>
                      <a:endParaRPr lang="ru-RU" sz="800" b="1" i="0" u="sng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sng" strike="noStrike"/>
                        <a:t> План  </a:t>
                      </a:r>
                      <a:endParaRPr lang="ru-RU" sz="800" b="1" i="0" u="sng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sng" strike="noStrike"/>
                        <a:t> план </a:t>
                      </a:r>
                      <a:endParaRPr lang="ru-RU" sz="800" b="1" i="0" u="sng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sng" strike="noStrike"/>
                        <a:t>  факт  </a:t>
                      </a:r>
                      <a:endParaRPr lang="ru-RU" sz="800" b="1" i="0" u="sng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sng" strike="noStrike"/>
                        <a:t> план  </a:t>
                      </a:r>
                      <a:endParaRPr lang="ru-RU" sz="800" b="1" i="0" u="sng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sng" strike="noStrike"/>
                        <a:t> факт  </a:t>
                      </a:r>
                      <a:endParaRPr lang="ru-RU" sz="800" b="1" i="0" u="sng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sng" strike="noStrike"/>
                        <a:t> Отклонение факт от плана за год </a:t>
                      </a:r>
                      <a:endParaRPr lang="ru-RU" sz="800" b="1" i="0" u="sng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sng" strike="noStrike"/>
                        <a:t>   %  </a:t>
                      </a:r>
                      <a:endParaRPr lang="ru-RU" sz="800" b="1" i="0" u="sng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</a:tr>
              <a:tr h="13322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/>
                        <a:t>ДОХОДЫ</a:t>
                      </a:r>
                      <a:endParaRPr lang="ru-RU" sz="900" b="1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7 648 362 885</a:t>
                      </a:r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632 133 094</a:t>
                      </a:r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726 761 772</a:t>
                      </a:r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7 648 362 885</a:t>
                      </a:r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7 662 220 261</a:t>
                      </a:r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13 857 376</a:t>
                      </a:r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                     100,2   </a:t>
                      </a:r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</a:tr>
              <a:tr h="11867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/>
                        <a:t>   Налоговые поступления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3 918 018 771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336 645 581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464 818 189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3 918 018 771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4 275 886 704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/>
                        <a:t>357 867 933</a:t>
                      </a:r>
                      <a:endParaRPr lang="ru-RU" sz="800" b="0" i="0" u="none" strike="noStrike" dirty="0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                     109,1   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</a:tr>
              <a:tr h="11867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/>
                        <a:t>   Неналоговые поступления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272 651 673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18 300 515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17 698 460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272 651 673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298 243 327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25 591 654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                     109,4   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</a:tr>
              <a:tr h="11867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/>
                        <a:t>   Поступления от продажи основного капитала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9 504 814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1 782 914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590 464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9 504 814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7 786 366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-1 718 448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                       81,9   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</a:tr>
              <a:tr h="11867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/>
                        <a:t>   Поступления трансфертов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3 448 187 627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275 404 084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243 654 659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3 448 187 627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3 080 303 864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-367 883 763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                       89,3   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</a:tr>
              <a:tr h="11867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/>
                        <a:t>      в т.ч. гарантированный трансферт 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2 479 726 312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189 726 312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150 000 000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2 479 726 312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2 110 000 000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-369 726 312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                       85,1   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</a:tr>
              <a:tr h="11867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/>
                        <a:t>      в т.ч. целевой трансферт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752 848 832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64 340 204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69 574 097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752 848 832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745 574 097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-7 274 735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                       99,0   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</a:tr>
              <a:tr h="11867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/>
                        <a:t>ЗАТРАТЫ</a:t>
                      </a:r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8 045 742 230</a:t>
                      </a:r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827 903 668</a:t>
                      </a:r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823 095 466</a:t>
                      </a:r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8 045 742 230</a:t>
                      </a:r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7 899 800 078</a:t>
                      </a:r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-145 942 152</a:t>
                      </a:r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                       98,2   </a:t>
                      </a:r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</a:tr>
              <a:tr h="11867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/>
                        <a:t>   Социальное обеспечение отд. категорий граждан</a:t>
                      </a:r>
                      <a:endParaRPr lang="ru-RU" sz="800" b="0" i="1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1 793 139 626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131 962 820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139 096 056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1 793 139 626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1 791 751 858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-1 387 769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                       99,9   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</a:tr>
              <a:tr h="11867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/>
                        <a:t>   Выплаты вознаг (интересов) по внешним займам</a:t>
                      </a:r>
                      <a:endParaRPr lang="ru-RU" sz="800" b="0" i="1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152 296 281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4 108 351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1 200 058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152 296 281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147 514 736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-4 781 545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                       96,9   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</a:tr>
              <a:tr h="11867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/>
                        <a:t>   Выплаты вознаг (интересов) по внутр займам</a:t>
                      </a:r>
                      <a:endParaRPr lang="ru-RU" sz="800" b="0" i="1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399 014 694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35 020 046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24 630 957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399 014 694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375 695 873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-23 318 821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                       94,2   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</a:tr>
              <a:tr h="11867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/>
                        <a:t>   Заработная плата</a:t>
                      </a:r>
                      <a:endParaRPr lang="ru-RU" sz="800" b="0" i="1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507 705 621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48 990 013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55 529 093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507 705 621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506 696 069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-1 009 553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                       99,8   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</a:tr>
              <a:tr h="11867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/>
                        <a:t>    АО НК "Астана ЭКСПО-2017" (243065030)</a:t>
                      </a:r>
                      <a:endParaRPr lang="ru-RU" sz="800" b="0" i="1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267 008 197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0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267 008 197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267 008 197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0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                     100,0   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</a:tr>
              <a:tr h="11867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/>
                        <a:t>   Субвенции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836 882 948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41 424 158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41 424 157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836 882 948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836 882 948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0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                     100,0   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</a:tr>
              <a:tr h="11867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/>
                        <a:t>   Целевые трансферты на разв, цел. тек. трансферты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1 333 675 614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147 950 846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147 909 952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1 333 675 614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1 333 675 614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0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                     100,0   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</a:tr>
              <a:tr h="11867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/>
                        <a:t>   Расходы за счет целевых трансфертов из НФ РК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406 214 117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34 250 318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37 126 535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406 214 117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406 435 523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221 406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                     100,1   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</a:tr>
              <a:tr h="11867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/>
                        <a:t>   Расходы за счет цел трансф из НФ РК (спец. резерв ПРК)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87 300 000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25 483 958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18 610 559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87 300 000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80 426 601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-6 873 399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                       92,1   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</a:tr>
              <a:tr h="11867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/>
                        <a:t>   Прочие расходы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2 104 628 367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341 901 119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336 784 424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2 104 628 367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1 997 962 301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-106 666 067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                       94,9   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</a:tr>
              <a:tr h="11867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/>
                        <a:t>ЧИСТОЕ БЮДЖЕТНОЕ КРЕДИТОВАНИЕ</a:t>
                      </a:r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223 163 225</a:t>
                      </a:r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-59 686 632</a:t>
                      </a:r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-60 711 734</a:t>
                      </a:r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223 163 225</a:t>
                      </a:r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221 428 424</a:t>
                      </a:r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-1 734 801</a:t>
                      </a:r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                       99,2   </a:t>
                      </a:r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</a:tr>
              <a:tr h="11867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/>
                        <a:t>   Бюджетные кредиты в т.ч.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315 031 873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5 186 291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5 186 291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315 031 873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315 031 873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0</a:t>
                      </a:r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                     100,0   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</a:tr>
              <a:tr h="11867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/>
                        <a:t>   Погашение бюджетных кредитов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91 868 648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64 872 923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65 898 025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91 868 648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93 603 449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1 734 801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                     101,9   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</a:tr>
              <a:tr h="11867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/>
                        <a:t>САЛЬДО ПО ОПЕРАЦИЯМ С ФИНАНСОВЫМИ АКТИВАМИ</a:t>
                      </a:r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282 143 545</a:t>
                      </a:r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442 235</a:t>
                      </a:r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668 045</a:t>
                      </a:r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282 143 545</a:t>
                      </a:r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282 176 990</a:t>
                      </a:r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33 445</a:t>
                      </a:r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                     100,0   </a:t>
                      </a:r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</a:tr>
              <a:tr h="11867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/>
                        <a:t>   Приобретение финансовых активов в т.ч.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285 913 545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568 299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910 799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285 913 545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285 913 544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-1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                     100,0   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</a:tr>
              <a:tr h="11867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/>
                        <a:t>   Поступления от продажи фин-вых активов гос-ва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3 770 000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126 064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242 754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3 770 000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3 736 554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-33 446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                       99,1   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</a:tr>
              <a:tr h="1186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/>
                        <a:t>ДЕФИЦИТ (ПРОФИЦИТ) БЮДЖЕТА</a:t>
                      </a:r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2359" marR="2359" marT="235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-902 686 115</a:t>
                      </a:r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-136 526 177</a:t>
                      </a:r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-36 290 005</a:t>
                      </a:r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-902 686 115</a:t>
                      </a:r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-741 185 231</a:t>
                      </a:r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161 500 883</a:t>
                      </a:r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                       82,1   </a:t>
                      </a:r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</a:tr>
              <a:tr h="1288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/>
                        <a:t>ФИНАНСИРОВАНИЕ ДЕФИЦИТА БЮДЖЕТА</a:t>
                      </a:r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2359" marR="2359" marT="235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902 686 115</a:t>
                      </a:r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136 526 178</a:t>
                      </a:r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36 290 005</a:t>
                      </a:r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902 686 115</a:t>
                      </a:r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741 185 231</a:t>
                      </a:r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-161 500 883</a:t>
                      </a:r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                       82,1   </a:t>
                      </a:r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</a:tr>
              <a:tr h="1186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/>
                        <a:t>   Поступление займов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1 107 600 838</a:t>
                      </a:r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109 789 943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168 356 314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1 107 600 838</a:t>
                      </a:r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1 016 379 815</a:t>
                      </a:r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-91 221 023</a:t>
                      </a:r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                       91,8   </a:t>
                      </a:r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</a:tr>
              <a:tr h="1186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/>
                        <a:t>   Погашение займов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384 156 023</a:t>
                      </a:r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3 271 404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6 989 910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384 156 023</a:t>
                      </a:r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381 176 000</a:t>
                      </a:r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-2 980 023</a:t>
                      </a:r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                       99,2   </a:t>
                      </a:r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</a:tr>
              <a:tr h="11867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/>
                        <a:t>      Внутренние государственные займы</a:t>
                      </a:r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-22 361 706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35 418 819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0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-22 361 706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-92 780 525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-70 418 819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                     414,9   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</a:tr>
              <a:tr h="11867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/>
                        <a:t>         Поступление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250 418 819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35 418 819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250 418 819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180 000 000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-70 418 819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                       71,9   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</a:tr>
              <a:tr h="11867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/>
                        <a:t>         Погашение 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272 780 525</a:t>
                      </a:r>
                      <a:endParaRPr lang="ru-RU" sz="800" b="0" i="1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272 780 525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272 780 525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0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                     100,0   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</a:tr>
              <a:tr h="11867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/>
                        <a:t>      Внешние государственные займы</a:t>
                      </a:r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745 806 521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71 099 720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161 366 404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745 806 521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727 984 339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-17 822 181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                       97,6   </a:t>
                      </a:r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</a:tr>
              <a:tr h="11867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/>
                        <a:t>         Поступление (договоры займа)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857 182 019</a:t>
                      </a:r>
                      <a:endParaRPr lang="ru-RU" sz="800" b="0" i="1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74 371 124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168 356 314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857 182 019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836 379 815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-20 802 204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                       97,6   </a:t>
                      </a:r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</a:tr>
              <a:tr h="11867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/>
                        <a:t>         Поступление (гос. эмиссионные ценные бумаги)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1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0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0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0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0</a:t>
                      </a:r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</a:tr>
              <a:tr h="11867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/>
                        <a:t>         Погашение 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111 375 498</a:t>
                      </a:r>
                      <a:endParaRPr lang="ru-RU" sz="800" b="0" i="1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3 271 404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6 989 910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111 375 498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108 395 475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-2 980 023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                       97,3   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</a:tr>
              <a:tr h="11867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/>
                        <a:t>Используемые остатки бюджетных средств</a:t>
                      </a:r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179 241 300</a:t>
                      </a:r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30 007 638</a:t>
                      </a:r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-125 076 399</a:t>
                      </a:r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179 241 300</a:t>
                      </a:r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105 981 417</a:t>
                      </a:r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-73 259 883</a:t>
                      </a:r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                       59,1   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</a:tr>
              <a:tr h="11867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/>
                        <a:t>Остатки на КСН РБ (264 332 369,813)</a:t>
                      </a:r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157 946 624</a:t>
                      </a:r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157 946 624</a:t>
                      </a:r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157 946 624</a:t>
                      </a:r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</a:tr>
              <a:tr h="11867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/>
                        <a:t>Остатки РБ с учетом внеш. займов (264 361 593,1)</a:t>
                      </a:r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158 380 176</a:t>
                      </a:r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158 380 176</a:t>
                      </a:r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158 380 176</a:t>
                      </a:r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</a:tr>
              <a:tr h="11867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/>
                        <a:t>Поступления (без учета вн/з)</a:t>
                      </a:r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8 693 735 506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791 629 766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941 340 696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8 693 735 506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8 619 785 390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-73 950 116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                       99,1   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</a:tr>
              <a:tr h="11867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/>
                        <a:t>Расходы (без учета вн/з)</a:t>
                      </a:r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8 872 966 906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820 117 622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815 398 791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8 872 966 906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8 726 171 135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-146 795 771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                       98,3   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</a:tr>
              <a:tr h="118673"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</a:tr>
              <a:tr h="11867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/>
                        <a:t>Поступления </a:t>
                      </a:r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8 851 602 371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806 922 024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961 258 865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8 851 602 371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8 775 940 078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-75 662 293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                       99,1   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</a:tr>
              <a:tr h="11867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/>
                        <a:t>Расходы</a:t>
                      </a:r>
                      <a:endParaRPr lang="ru-RU" sz="800" b="1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9 030 843 671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836 929 662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836 182 466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9 030 843 671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8 881 921 495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-148 922 176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/>
                        <a:t>                       98,4   </a:t>
                      </a:r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</a:tr>
              <a:tr h="133226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/>
                        <a:t>Справочно: возвращен НДС 45,6  млрд. тенге из 79,8 млрд. тенге </a:t>
                      </a:r>
                      <a:endParaRPr lang="ru-RU" sz="9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</a:tr>
              <a:tr h="133226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/>
                        <a:t>расходы за счет ЦТ из НФ  исполнение 745,6  </a:t>
                      </a:r>
                      <a:r>
                        <a:rPr lang="ru-RU" sz="900" u="none" strike="noStrike" dirty="0" err="1"/>
                        <a:t>млрд.тенге</a:t>
                      </a:r>
                      <a:r>
                        <a:rPr lang="ru-RU" sz="900" u="none" strike="noStrike" dirty="0"/>
                        <a:t> из 752,8 </a:t>
                      </a:r>
                      <a:r>
                        <a:rPr lang="ru-RU" sz="900" u="none" strike="noStrike" dirty="0" err="1"/>
                        <a:t>млрд.тенге</a:t>
                      </a:r>
                      <a:endParaRPr lang="ru-RU" sz="900" b="0" i="0" u="none" strike="noStrike" dirty="0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latin typeface="Arial Cyr"/>
                      </a:endParaRPr>
                    </a:p>
                  </a:txBody>
                  <a:tcPr marL="2359" marR="2359" marT="23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latin typeface="Arial Cyr"/>
                      </a:endParaRPr>
                    </a:p>
                  </a:txBody>
                  <a:tcPr marL="2359" marR="2359" marT="2359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3568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03264" y="74487"/>
            <a:ext cx="11105122" cy="7654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Сведения об остатках   денежных средств по состоянию на 05.11.2018 (за 02.11.18 г.)</a:t>
            </a:r>
          </a:p>
        </p:txBody>
      </p:sp>
      <p:pic>
        <p:nvPicPr>
          <p:cNvPr id="6" name="Picture 2" descr="C:\Users\TChikanaev\Desktop\1489676325.jpg"/>
          <p:cNvPicPr>
            <a:picLocks noChangeAspect="1" noChangeArrowheads="1"/>
          </p:cNvPicPr>
          <p:nvPr/>
        </p:nvPicPr>
        <p:blipFill>
          <a:blip r:embed="rId2" cstate="print"/>
          <a:srcRect l="15900" t="16300" r="15100" b="16950"/>
          <a:stretch>
            <a:fillRect/>
          </a:stretch>
        </p:blipFill>
        <p:spPr bwMode="auto">
          <a:xfrm>
            <a:off x="100290" y="80390"/>
            <a:ext cx="802974" cy="759559"/>
          </a:xfrm>
          <a:prstGeom prst="rect">
            <a:avLst/>
          </a:prstGeom>
          <a:noFill/>
          <a:ln w="19050">
            <a:solidFill>
              <a:schemeClr val="accent1">
                <a:lumMod val="60000"/>
                <a:lumOff val="40000"/>
              </a:schemeClr>
            </a:solidFill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265186" y="6475006"/>
            <a:ext cx="2743200" cy="365125"/>
          </a:xfrm>
        </p:spPr>
        <p:txBody>
          <a:bodyPr/>
          <a:lstStyle/>
          <a:p>
            <a:fld id="{6D70100A-9FBA-4D35-848E-D513A6566267}" type="slidenum">
              <a:rPr lang="ru-RU" sz="1800" b="1" smtClean="0"/>
              <a:pPr/>
              <a:t>6</a:t>
            </a:fld>
            <a:endParaRPr lang="ru-RU" sz="1800" b="1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54733243"/>
              </p:ext>
            </p:extLst>
          </p:nvPr>
        </p:nvGraphicFramePr>
        <p:xfrm>
          <a:off x="1641191" y="1778578"/>
          <a:ext cx="9118599" cy="469642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86035"/>
                <a:gridCol w="4431770"/>
                <a:gridCol w="4100794"/>
              </a:tblGrid>
              <a:tr h="23956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sng" strike="noStrike" dirty="0">
                          <a:effectLst/>
                        </a:rPr>
                        <a:t> № п\п </a:t>
                      </a:r>
                      <a:endParaRPr lang="ru-RU" sz="14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48" marR="5048" marT="504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sng" strike="noStrike" dirty="0">
                          <a:effectLst/>
                        </a:rPr>
                        <a:t> Наименование </a:t>
                      </a:r>
                      <a:endParaRPr lang="ru-RU" sz="14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48" marR="5048" marT="504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sng" strike="noStrike" dirty="0">
                          <a:effectLst/>
                        </a:rPr>
                        <a:t> Сумма  </a:t>
                      </a:r>
                      <a:endParaRPr lang="ru-RU" sz="14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48" marR="5048" marT="5048" marB="0" anchor="ctr"/>
                </a:tc>
              </a:tr>
              <a:tr h="22095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effectLst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48" marR="5048" marT="504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</a:rPr>
                        <a:t>Остаток денег на КСН РБ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48" marR="5048" marT="504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</a:rPr>
                        <a:t>-45 769 575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48" marR="5048" marT="5048" marB="0" anchor="ctr"/>
                </a:tc>
              </a:tr>
              <a:tr h="22095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effectLst/>
                        </a:rPr>
                        <a:t>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48" marR="5048" marT="504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Остаток денег на КСН МБ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48" marR="5048" marT="504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</a:rPr>
                        <a:t>213 799 747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48" marR="5048" marT="5048" marB="0" anchor="ctr"/>
                </a:tc>
              </a:tr>
              <a:tr h="25145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effectLst/>
                        </a:rPr>
                        <a:t>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48" marR="5048" marT="504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effectLst/>
                        </a:rPr>
                        <a:t>ИТОГО остаток денег на КСН бюджетов (1+2)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48" marR="5048" marT="504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effectLst/>
                        </a:rPr>
                        <a:t>168 030 172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5048" marR="5048" marT="5048" marB="0" anchor="ctr"/>
                </a:tc>
              </a:tr>
              <a:tr h="26469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effectLst/>
                        </a:rPr>
                        <a:t>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48" marR="5048" marT="504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</a:rPr>
                        <a:t>Остаток денег на КСН  СКС РБ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48" marR="5048" marT="504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</a:rPr>
                        <a:t>70 869 344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48" marR="5048" marT="5048" marB="0" anchor="ctr"/>
                </a:tc>
              </a:tr>
              <a:tr h="26469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effectLst/>
                        </a:rPr>
                        <a:t>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48" marR="5048" marT="504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</a:rPr>
                        <a:t>Остатки денег на КСН СКС МБ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48" marR="5048" marT="504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</a:rPr>
                        <a:t>58 041 628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48" marR="5048" marT="5048" marB="0" anchor="ctr"/>
                </a:tc>
              </a:tr>
              <a:tr h="22095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>
                          <a:effectLst/>
                        </a:rPr>
                        <a:t>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48" marR="5048" marT="504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Остаток денег на КСН НФ РК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48" marR="5048" marT="504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</a:rPr>
                        <a:t>167 074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5048" marR="5048" marT="5048" marB="0" anchor="ctr"/>
                </a:tc>
              </a:tr>
              <a:tr h="22095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effectLst/>
                        </a:rPr>
                        <a:t>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48" marR="5048" marT="504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</a:rPr>
                        <a:t>Остаток денег на КСН ЕАЭС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48" marR="5048" marT="504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</a:rPr>
                        <a:t>703 428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48" marR="5048" marT="5048" marB="0" anchor="ctr"/>
                </a:tc>
              </a:tr>
              <a:tr h="26469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effectLst/>
                        </a:rPr>
                        <a:t>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48" marR="5048" marT="504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</a:rPr>
                        <a:t>Остаток денег на КСН  местного самоуправления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48" marR="5048" marT="504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1 091 730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48" marR="5048" marT="5048" marB="0" anchor="ctr"/>
                </a:tc>
              </a:tr>
              <a:tr h="22095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effectLst/>
                        </a:rPr>
                        <a:t>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48" marR="5048" marT="504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</a:rPr>
                        <a:t>Остаток денег на КСН ФОМС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48" marR="5048" marT="504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</a:rPr>
                        <a:t>17 119 743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48" marR="5048" marT="5048" marB="0" anchor="ctr"/>
                </a:tc>
              </a:tr>
              <a:tr h="22095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effectLst/>
                        </a:rPr>
                        <a:t>10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48" marR="5048" marT="504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</a:rPr>
                        <a:t>Прочие счета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48" marR="5048" marT="504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</a:rPr>
                        <a:t>61 347 621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48" marR="5048" marT="5048" marB="0" anchor="ctr"/>
                </a:tc>
              </a:tr>
              <a:tr h="37718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effectLst/>
                        </a:rPr>
                        <a:t>11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48" marR="5048" marT="504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effectLst/>
                        </a:rPr>
                        <a:t>ИТОГО остаток денег на других КСН (4+5+6+7+8+9+10)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48" marR="5048" marT="504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effectLst/>
                        </a:rPr>
                        <a:t>209 340 569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48" marR="5048" marT="5048" marB="0" anchor="ctr"/>
                </a:tc>
              </a:tr>
              <a:tr h="22095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effectLst/>
                        </a:rPr>
                        <a:t>12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48" marR="5048" marT="504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</a:rPr>
                        <a:t>Депозит ЕКС в нац. валюте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48" marR="5048" marT="504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</a:rPr>
                        <a:t>-375 000 000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5048" marR="5048" marT="5048" marB="0" anchor="ctr"/>
                </a:tc>
              </a:tr>
              <a:tr h="25145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effectLst/>
                        </a:rPr>
                        <a:t>13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48" marR="5048" marT="504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effectLst/>
                        </a:rPr>
                        <a:t>Всего остаток на ЕКС: (3+10+11)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48" marR="5048" marT="504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effectLst/>
                        </a:rPr>
                        <a:t>2 370 741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48" marR="5048" marT="5048" marB="0" anchor="ctr"/>
                </a:tc>
              </a:tr>
              <a:tr h="220959">
                <a:tc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48" marR="5048" marT="504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</a:rPr>
                        <a:t>Справочно:</a:t>
                      </a:r>
                      <a:endParaRPr lang="ru-RU" sz="14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48" marR="5048" marT="504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48" marR="5048" marT="5048" marB="0" anchor="ctr"/>
                </a:tc>
              </a:tr>
              <a:tr h="264690">
                <a:tc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48" marR="5048" marT="504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</a:rPr>
                        <a:t>Национальный фонд РК в валюте, (млн.$)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48" marR="5048" marT="504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</a:rPr>
                        <a:t>56 669,50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5048" marR="5048" marT="5048" marB="0" anchor="ctr"/>
                </a:tc>
              </a:tr>
              <a:tr h="264690">
                <a:tc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48" marR="5048" marT="504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</a:rPr>
                        <a:t>Чистые международные резервы, (млн.$)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48" marR="5048" marT="504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</a:rPr>
                        <a:t>28 851,30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5048" marR="5048" marT="5048" marB="0" anchor="ctr"/>
                </a:tc>
              </a:tr>
              <a:tr h="264690">
                <a:tc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48" marR="5048" marT="504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</a:rPr>
                        <a:t>Национальный фонд РК (всего в тенге)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48" marR="5048" marT="504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</a:rPr>
                        <a:t>22 622 393 764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5048" marR="5048" marT="5048" marB="0" anchor="ctr"/>
                </a:tc>
              </a:tr>
              <a:tr h="220959">
                <a:tc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48" marR="5048" marT="504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Депозит МБ в нац. валюте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48" marR="5048" marT="504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36 000 000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5048" marR="5048" marT="5048" marB="0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780443" y="865197"/>
            <a:ext cx="26991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 Вице-Министру финансов </a:t>
            </a:r>
            <a:r>
              <a:rPr lang="ru-RU" sz="1600" b="1" dirty="0" smtClean="0"/>
              <a:t>Республики Казахстан   </a:t>
            </a:r>
          </a:p>
          <a:p>
            <a:pPr algn="ctr"/>
            <a:r>
              <a:rPr lang="ru-RU" sz="1600" b="1" dirty="0" smtClean="0"/>
              <a:t>Б</a:t>
            </a:r>
            <a:r>
              <a:rPr lang="ru-RU" sz="1600" b="1" dirty="0"/>
              <a:t>. </a:t>
            </a:r>
            <a:r>
              <a:rPr lang="ru-RU" sz="1600" b="1" dirty="0" err="1"/>
              <a:t>Шолпанкулову</a:t>
            </a:r>
            <a:r>
              <a:rPr lang="ru-RU" sz="1600" b="1" dirty="0"/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983133" y="1738315"/>
            <a:ext cx="1168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i="1" dirty="0"/>
              <a:t> тыс. тенге </a:t>
            </a:r>
            <a:endParaRPr lang="ru-RU" sz="1400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711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03264" y="74487"/>
            <a:ext cx="11105122" cy="7654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Контрольные счета наличности (КСН) в Казначействе</a:t>
            </a:r>
            <a:endParaRPr lang="ru-RU" sz="32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C:\Users\TChikanaev\Desktop\1489676325.jpg"/>
          <p:cNvPicPr>
            <a:picLocks noChangeAspect="1" noChangeArrowheads="1"/>
          </p:cNvPicPr>
          <p:nvPr/>
        </p:nvPicPr>
        <p:blipFill>
          <a:blip r:embed="rId2" cstate="print"/>
          <a:srcRect l="15900" t="16300" r="15100" b="16950"/>
          <a:stretch>
            <a:fillRect/>
          </a:stretch>
        </p:blipFill>
        <p:spPr bwMode="auto">
          <a:xfrm>
            <a:off x="100290" y="80390"/>
            <a:ext cx="802974" cy="759559"/>
          </a:xfrm>
          <a:prstGeom prst="rect">
            <a:avLst/>
          </a:prstGeom>
          <a:noFill/>
          <a:ln w="19050">
            <a:solidFill>
              <a:schemeClr val="accent1">
                <a:lumMod val="60000"/>
                <a:lumOff val="40000"/>
              </a:schemeClr>
            </a:solidFill>
          </a:ln>
        </p:spPr>
      </p:pic>
      <p:sp>
        <p:nvSpPr>
          <p:cNvPr id="7" name="Прямоугольник 6"/>
          <p:cNvSpPr/>
          <p:nvPr/>
        </p:nvSpPr>
        <p:spPr>
          <a:xfrm>
            <a:off x="100290" y="6500834"/>
            <a:ext cx="11908096" cy="3134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 sz="24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265186" y="6475006"/>
            <a:ext cx="2743200" cy="365125"/>
          </a:xfrm>
        </p:spPr>
        <p:txBody>
          <a:bodyPr/>
          <a:lstStyle/>
          <a:p>
            <a:fld id="{6D70100A-9FBA-4D35-848E-D513A6566267}" type="slidenum">
              <a:rPr lang="ru-RU" sz="1800" b="1" smtClean="0"/>
              <a:pPr/>
              <a:t>7</a:t>
            </a:fld>
            <a:endParaRPr lang="ru-RU" sz="1800" b="1" dirty="0"/>
          </a:p>
        </p:txBody>
      </p:sp>
      <p:graphicFrame>
        <p:nvGraphicFramePr>
          <p:cNvPr id="9" name="Схема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33601280"/>
              </p:ext>
            </p:extLst>
          </p:nvPr>
        </p:nvGraphicFramePr>
        <p:xfrm>
          <a:off x="1441341" y="970206"/>
          <a:ext cx="9456712" cy="55306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57310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03264" y="74487"/>
            <a:ext cx="11105122" cy="7654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Порядок выпуска ГЦБ</a:t>
            </a:r>
          </a:p>
        </p:txBody>
      </p:sp>
      <p:pic>
        <p:nvPicPr>
          <p:cNvPr id="6" name="Picture 2" descr="C:\Users\TChikanaev\Desktop\1489676325.jpg"/>
          <p:cNvPicPr>
            <a:picLocks noChangeAspect="1" noChangeArrowheads="1"/>
          </p:cNvPicPr>
          <p:nvPr/>
        </p:nvPicPr>
        <p:blipFill>
          <a:blip r:embed="rId2" cstate="print"/>
          <a:srcRect l="15900" t="16300" r="15100" b="16950"/>
          <a:stretch>
            <a:fillRect/>
          </a:stretch>
        </p:blipFill>
        <p:spPr bwMode="auto">
          <a:xfrm>
            <a:off x="100290" y="80390"/>
            <a:ext cx="802974" cy="759559"/>
          </a:xfrm>
          <a:prstGeom prst="rect">
            <a:avLst/>
          </a:prstGeom>
          <a:noFill/>
          <a:ln w="19050">
            <a:solidFill>
              <a:schemeClr val="accent1">
                <a:lumMod val="60000"/>
                <a:lumOff val="40000"/>
              </a:schemeClr>
            </a:solidFill>
          </a:ln>
        </p:spPr>
      </p:pic>
      <p:sp>
        <p:nvSpPr>
          <p:cNvPr id="7" name="Прямоугольник 6"/>
          <p:cNvSpPr/>
          <p:nvPr/>
        </p:nvSpPr>
        <p:spPr>
          <a:xfrm>
            <a:off x="100290" y="6500834"/>
            <a:ext cx="11908096" cy="3134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 sz="24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265186" y="6486691"/>
            <a:ext cx="2743200" cy="365125"/>
          </a:xfrm>
        </p:spPr>
        <p:txBody>
          <a:bodyPr/>
          <a:lstStyle/>
          <a:p>
            <a:fld id="{6D70100A-9FBA-4D35-848E-D513A6566267}" type="slidenum">
              <a:rPr lang="ru-RU" sz="1800" b="1" smtClean="0"/>
              <a:pPr/>
              <a:t>8</a:t>
            </a:fld>
            <a:endParaRPr lang="ru-RU" sz="1800" b="1" dirty="0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55155" y="4223064"/>
            <a:ext cx="2032700" cy="132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" name="Прямая со стрелкой 19"/>
          <p:cNvCxnSpPr>
            <a:endCxn id="40" idx="0"/>
          </p:cNvCxnSpPr>
          <p:nvPr/>
        </p:nvCxnSpPr>
        <p:spPr>
          <a:xfrm>
            <a:off x="10679917" y="2332671"/>
            <a:ext cx="1" cy="1890393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6578501" y="544299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7922561" y="1866234"/>
            <a:ext cx="2448890" cy="471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rgbClr val="002060"/>
                </a:solidFill>
              </a:rPr>
              <a:t>Условия выпуска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7118251" y="4309751"/>
            <a:ext cx="2658918" cy="5762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</a:rPr>
              <a:t>Приказы на  осуществление расчетов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3896941" y="5819108"/>
            <a:ext cx="4314793" cy="3667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rgbClr val="002060"/>
                </a:solidFill>
              </a:rPr>
              <a:t>Сделки купли-продаж ГЦБ</a:t>
            </a:r>
          </a:p>
        </p:txBody>
      </p:sp>
      <p:pic>
        <p:nvPicPr>
          <p:cNvPr id="29" name="Picture 74" descr="i?id=465513134-07-72&amp;n=1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38890" y="1477801"/>
            <a:ext cx="2539373" cy="1643126"/>
          </a:xfrm>
          <a:prstGeom prst="rect">
            <a:avLst/>
          </a:prstGeom>
          <a:noFill/>
          <a:ln>
            <a:noFill/>
          </a:ln>
          <a:scene3d>
            <a:camera prst="perspectiveLeft"/>
            <a:lightRig rig="threePt" dir="t"/>
          </a:scene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557359" y="1331209"/>
            <a:ext cx="2730854" cy="19480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1" name="Прямая соединительная линия 30"/>
          <p:cNvCxnSpPr>
            <a:stCxn id="2" idx="3"/>
          </p:cNvCxnSpPr>
          <p:nvPr/>
        </p:nvCxnSpPr>
        <p:spPr>
          <a:xfrm>
            <a:off x="7288213" y="2305217"/>
            <a:ext cx="3432175" cy="2421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332245" y="878994"/>
            <a:ext cx="54441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Министерство финансов Республики Казахстан</a:t>
            </a:r>
            <a:endParaRPr lang="ru-RU" sz="2000" b="1" dirty="0">
              <a:solidFill>
                <a:srgbClr val="002060"/>
              </a:solidFill>
            </a:endParaRPr>
          </a:p>
        </p:txBody>
      </p:sp>
      <p:cxnSp>
        <p:nvCxnSpPr>
          <p:cNvPr id="36" name="Прямая со стрелкой 35"/>
          <p:cNvCxnSpPr/>
          <p:nvPr/>
        </p:nvCxnSpPr>
        <p:spPr>
          <a:xfrm flipH="1">
            <a:off x="6635729" y="4940466"/>
            <a:ext cx="3063650" cy="21259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9717971" y="4223064"/>
            <a:ext cx="1923893" cy="13704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4719461" y="4400258"/>
            <a:ext cx="2398790" cy="947441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17448" y="4549689"/>
            <a:ext cx="2177145" cy="726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Прямоугольник 41"/>
          <p:cNvSpPr/>
          <p:nvPr/>
        </p:nvSpPr>
        <p:spPr>
          <a:xfrm>
            <a:off x="772906" y="4309751"/>
            <a:ext cx="2730854" cy="1149198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Первичный дилер</a:t>
            </a:r>
            <a:endParaRPr lang="ru-RU" sz="2400" b="1" dirty="0">
              <a:solidFill>
                <a:srgbClr val="002060"/>
              </a:solidFill>
            </a:endParaRPr>
          </a:p>
        </p:txBody>
      </p:sp>
      <p:cxnSp>
        <p:nvCxnSpPr>
          <p:cNvPr id="43" name="Прямая со стрелкой 42"/>
          <p:cNvCxnSpPr>
            <a:stCxn id="42" idx="3"/>
          </p:cNvCxnSpPr>
          <p:nvPr/>
        </p:nvCxnSpPr>
        <p:spPr>
          <a:xfrm>
            <a:off x="3503760" y="4884350"/>
            <a:ext cx="1180720" cy="10432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V="1">
            <a:off x="1933064" y="6252763"/>
            <a:ext cx="8838441" cy="7501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flipH="1">
            <a:off x="7126953" y="4949536"/>
            <a:ext cx="1180720" cy="10432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 flipH="1" flipV="1">
            <a:off x="1933064" y="5470773"/>
            <a:ext cx="8175" cy="819843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flipV="1">
            <a:off x="10767546" y="5574558"/>
            <a:ext cx="1" cy="697132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>
            <a:stCxn id="41" idx="0"/>
            <a:endCxn id="2" idx="2"/>
          </p:cNvCxnSpPr>
          <p:nvPr/>
        </p:nvCxnSpPr>
        <p:spPr>
          <a:xfrm flipV="1">
            <a:off x="5918856" y="3279225"/>
            <a:ext cx="3930" cy="1121033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" name="Group 339">
            <a:extLst>
              <a:ext uri="{FF2B5EF4-FFF2-40B4-BE49-F238E27FC236}">
                <a16:creationId xmlns:a16="http://schemas.microsoft.com/office/drawing/2014/main" xmlns="" id="{5DB25406-7ABE-4DB7-875D-D7768048732A}"/>
              </a:ext>
            </a:extLst>
          </p:cNvPr>
          <p:cNvGrpSpPr/>
          <p:nvPr/>
        </p:nvGrpSpPr>
        <p:grpSpPr>
          <a:xfrm>
            <a:off x="3772795" y="4142358"/>
            <a:ext cx="693937" cy="612856"/>
            <a:chOff x="-8358188" y="3500438"/>
            <a:chExt cx="788988" cy="708025"/>
          </a:xfrm>
        </p:grpSpPr>
        <p:sp>
          <p:nvSpPr>
            <p:cNvPr id="64" name="Rectangle 56">
              <a:extLst>
                <a:ext uri="{FF2B5EF4-FFF2-40B4-BE49-F238E27FC236}">
                  <a16:creationId xmlns:a16="http://schemas.microsoft.com/office/drawing/2014/main" xmlns="" id="{C612433E-CC02-44A3-81FB-E50D15F2B4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8358188" y="3917950"/>
              <a:ext cx="95250" cy="263525"/>
            </a:xfrm>
            <a:prstGeom prst="rect">
              <a:avLst/>
            </a:prstGeom>
            <a:solidFill>
              <a:srgbClr val="9000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57">
              <a:extLst>
                <a:ext uri="{FF2B5EF4-FFF2-40B4-BE49-F238E27FC236}">
                  <a16:creationId xmlns:a16="http://schemas.microsoft.com/office/drawing/2014/main" xmlns="" id="{A23A0116-31FF-483D-8B24-F8507115E9DF}"/>
                </a:ext>
              </a:extLst>
            </p:cNvPr>
            <p:cNvSpPr>
              <a:spLocks/>
            </p:cNvSpPr>
            <p:nvPr/>
          </p:nvSpPr>
          <p:spPr bwMode="auto">
            <a:xfrm>
              <a:off x="-8262938" y="3846513"/>
              <a:ext cx="693738" cy="361950"/>
            </a:xfrm>
            <a:custGeom>
              <a:avLst/>
              <a:gdLst>
                <a:gd name="T0" fmla="*/ 232 w 232"/>
                <a:gd name="T1" fmla="*/ 54 h 121"/>
                <a:gd name="T2" fmla="*/ 232 w 232"/>
                <a:gd name="T3" fmla="*/ 54 h 121"/>
                <a:gd name="T4" fmla="*/ 223 w 232"/>
                <a:gd name="T5" fmla="*/ 68 h 121"/>
                <a:gd name="T6" fmla="*/ 108 w 232"/>
                <a:gd name="T7" fmla="*/ 119 h 121"/>
                <a:gd name="T8" fmla="*/ 99 w 232"/>
                <a:gd name="T9" fmla="*/ 120 h 121"/>
                <a:gd name="T10" fmla="*/ 4 w 232"/>
                <a:gd name="T11" fmla="*/ 104 h 121"/>
                <a:gd name="T12" fmla="*/ 0 w 232"/>
                <a:gd name="T13" fmla="*/ 104 h 121"/>
                <a:gd name="T14" fmla="*/ 0 w 232"/>
                <a:gd name="T15" fmla="*/ 36 h 121"/>
                <a:gd name="T16" fmla="*/ 48 w 232"/>
                <a:gd name="T17" fmla="*/ 3 h 121"/>
                <a:gd name="T18" fmla="*/ 57 w 232"/>
                <a:gd name="T19" fmla="*/ 0 h 121"/>
                <a:gd name="T20" fmla="*/ 138 w 232"/>
                <a:gd name="T21" fmla="*/ 8 h 121"/>
                <a:gd name="T22" fmla="*/ 148 w 232"/>
                <a:gd name="T23" fmla="*/ 18 h 121"/>
                <a:gd name="T24" fmla="*/ 148 w 232"/>
                <a:gd name="T25" fmla="*/ 18 h 121"/>
                <a:gd name="T26" fmla="*/ 138 w 232"/>
                <a:gd name="T27" fmla="*/ 29 h 121"/>
                <a:gd name="T28" fmla="*/ 76 w 232"/>
                <a:gd name="T29" fmla="*/ 36 h 121"/>
                <a:gd name="T30" fmla="*/ 76 w 232"/>
                <a:gd name="T31" fmla="*/ 44 h 121"/>
                <a:gd name="T32" fmla="*/ 104 w 232"/>
                <a:gd name="T33" fmla="*/ 53 h 121"/>
                <a:gd name="T34" fmla="*/ 215 w 232"/>
                <a:gd name="T35" fmla="*/ 38 h 121"/>
                <a:gd name="T36" fmla="*/ 232 w 232"/>
                <a:gd name="T37" fmla="*/ 5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32" h="121">
                  <a:moveTo>
                    <a:pt x="232" y="54"/>
                  </a:moveTo>
                  <a:cubicBezTo>
                    <a:pt x="232" y="54"/>
                    <a:pt x="232" y="54"/>
                    <a:pt x="232" y="54"/>
                  </a:cubicBezTo>
                  <a:cubicBezTo>
                    <a:pt x="232" y="60"/>
                    <a:pt x="228" y="66"/>
                    <a:pt x="223" y="68"/>
                  </a:cubicBezTo>
                  <a:cubicBezTo>
                    <a:pt x="108" y="119"/>
                    <a:pt x="108" y="119"/>
                    <a:pt x="108" y="119"/>
                  </a:cubicBezTo>
                  <a:cubicBezTo>
                    <a:pt x="106" y="120"/>
                    <a:pt x="102" y="121"/>
                    <a:pt x="99" y="120"/>
                  </a:cubicBezTo>
                  <a:cubicBezTo>
                    <a:pt x="4" y="104"/>
                    <a:pt x="4" y="104"/>
                    <a:pt x="4" y="104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48" y="3"/>
                    <a:pt x="48" y="3"/>
                    <a:pt x="48" y="3"/>
                  </a:cubicBezTo>
                  <a:cubicBezTo>
                    <a:pt x="51" y="1"/>
                    <a:pt x="54" y="0"/>
                    <a:pt x="57" y="0"/>
                  </a:cubicBezTo>
                  <a:cubicBezTo>
                    <a:pt x="138" y="8"/>
                    <a:pt x="138" y="8"/>
                    <a:pt x="138" y="8"/>
                  </a:cubicBezTo>
                  <a:cubicBezTo>
                    <a:pt x="143" y="8"/>
                    <a:pt x="148" y="13"/>
                    <a:pt x="148" y="18"/>
                  </a:cubicBezTo>
                  <a:cubicBezTo>
                    <a:pt x="148" y="18"/>
                    <a:pt x="148" y="18"/>
                    <a:pt x="148" y="18"/>
                  </a:cubicBezTo>
                  <a:cubicBezTo>
                    <a:pt x="148" y="24"/>
                    <a:pt x="144" y="28"/>
                    <a:pt x="138" y="29"/>
                  </a:cubicBezTo>
                  <a:cubicBezTo>
                    <a:pt x="76" y="36"/>
                    <a:pt x="76" y="36"/>
                    <a:pt x="76" y="36"/>
                  </a:cubicBezTo>
                  <a:cubicBezTo>
                    <a:pt x="76" y="44"/>
                    <a:pt x="76" y="44"/>
                    <a:pt x="76" y="44"/>
                  </a:cubicBezTo>
                  <a:cubicBezTo>
                    <a:pt x="104" y="53"/>
                    <a:pt x="104" y="53"/>
                    <a:pt x="104" y="53"/>
                  </a:cubicBezTo>
                  <a:cubicBezTo>
                    <a:pt x="215" y="38"/>
                    <a:pt x="215" y="38"/>
                    <a:pt x="215" y="38"/>
                  </a:cubicBezTo>
                  <a:cubicBezTo>
                    <a:pt x="224" y="37"/>
                    <a:pt x="232" y="44"/>
                    <a:pt x="232" y="54"/>
                  </a:cubicBezTo>
                  <a:close/>
                </a:path>
              </a:pathLst>
            </a:custGeom>
            <a:solidFill>
              <a:srgbClr val="FF82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Oval 58">
              <a:extLst>
                <a:ext uri="{FF2B5EF4-FFF2-40B4-BE49-F238E27FC236}">
                  <a16:creationId xmlns:a16="http://schemas.microsoft.com/office/drawing/2014/main" xmlns="" id="{CD3515DF-0CC8-49FE-8AA8-5533B4A79D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8107363" y="3500438"/>
              <a:ext cx="263525" cy="263525"/>
            </a:xfrm>
            <a:prstGeom prst="ellipse">
              <a:avLst/>
            </a:prstGeom>
            <a:solidFill>
              <a:srgbClr val="FF40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59">
              <a:extLst>
                <a:ext uri="{FF2B5EF4-FFF2-40B4-BE49-F238E27FC236}">
                  <a16:creationId xmlns:a16="http://schemas.microsoft.com/office/drawing/2014/main" xmlns="" id="{5B5B3A4C-5B56-4D4E-BA78-4BAF6161029C}"/>
                </a:ext>
              </a:extLst>
            </p:cNvPr>
            <p:cNvSpPr>
              <a:spLocks/>
            </p:cNvSpPr>
            <p:nvPr/>
          </p:nvSpPr>
          <p:spPr bwMode="auto">
            <a:xfrm>
              <a:off x="-8035926" y="3571875"/>
              <a:ext cx="119063" cy="119062"/>
            </a:xfrm>
            <a:custGeom>
              <a:avLst/>
              <a:gdLst>
                <a:gd name="T0" fmla="*/ 40 w 40"/>
                <a:gd name="T1" fmla="*/ 8 h 40"/>
                <a:gd name="T2" fmla="*/ 40 w 40"/>
                <a:gd name="T3" fmla="*/ 8 h 40"/>
                <a:gd name="T4" fmla="*/ 32 w 40"/>
                <a:gd name="T5" fmla="*/ 0 h 40"/>
                <a:gd name="T6" fmla="*/ 8 w 40"/>
                <a:gd name="T7" fmla="*/ 0 h 40"/>
                <a:gd name="T8" fmla="*/ 0 w 40"/>
                <a:gd name="T9" fmla="*/ 8 h 40"/>
                <a:gd name="T10" fmla="*/ 0 w 40"/>
                <a:gd name="T11" fmla="*/ 12 h 40"/>
                <a:gd name="T12" fmla="*/ 8 w 40"/>
                <a:gd name="T13" fmla="*/ 20 h 40"/>
                <a:gd name="T14" fmla="*/ 32 w 40"/>
                <a:gd name="T15" fmla="*/ 20 h 40"/>
                <a:gd name="T16" fmla="*/ 40 w 40"/>
                <a:gd name="T17" fmla="*/ 28 h 40"/>
                <a:gd name="T18" fmla="*/ 40 w 40"/>
                <a:gd name="T19" fmla="*/ 32 h 40"/>
                <a:gd name="T20" fmla="*/ 32 w 40"/>
                <a:gd name="T21" fmla="*/ 40 h 40"/>
                <a:gd name="T22" fmla="*/ 8 w 40"/>
                <a:gd name="T23" fmla="*/ 40 h 40"/>
                <a:gd name="T24" fmla="*/ 0 w 40"/>
                <a:gd name="T25" fmla="*/ 32 h 40"/>
                <a:gd name="T26" fmla="*/ 0 w 40"/>
                <a:gd name="T27" fmla="*/ 3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" h="40">
                  <a:moveTo>
                    <a:pt x="40" y="8"/>
                  </a:moveTo>
                  <a:cubicBezTo>
                    <a:pt x="40" y="8"/>
                    <a:pt x="40" y="8"/>
                    <a:pt x="40" y="8"/>
                  </a:cubicBezTo>
                  <a:cubicBezTo>
                    <a:pt x="40" y="4"/>
                    <a:pt x="36" y="0"/>
                    <a:pt x="32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6"/>
                    <a:pt x="4" y="20"/>
                    <a:pt x="8" y="20"/>
                  </a:cubicBezTo>
                  <a:cubicBezTo>
                    <a:pt x="32" y="20"/>
                    <a:pt x="32" y="20"/>
                    <a:pt x="32" y="20"/>
                  </a:cubicBezTo>
                  <a:cubicBezTo>
                    <a:pt x="36" y="20"/>
                    <a:pt x="40" y="24"/>
                    <a:pt x="40" y="28"/>
                  </a:cubicBezTo>
                  <a:cubicBezTo>
                    <a:pt x="40" y="32"/>
                    <a:pt x="40" y="32"/>
                    <a:pt x="40" y="32"/>
                  </a:cubicBezTo>
                  <a:cubicBezTo>
                    <a:pt x="40" y="36"/>
                    <a:pt x="36" y="40"/>
                    <a:pt x="32" y="40"/>
                  </a:cubicBezTo>
                  <a:cubicBezTo>
                    <a:pt x="8" y="40"/>
                    <a:pt x="8" y="40"/>
                    <a:pt x="8" y="40"/>
                  </a:cubicBezTo>
                  <a:cubicBezTo>
                    <a:pt x="4" y="40"/>
                    <a:pt x="0" y="36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</a:path>
              </a:pathLst>
            </a:custGeom>
            <a:noFill/>
            <a:ln w="23813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Line 60">
              <a:extLst>
                <a:ext uri="{FF2B5EF4-FFF2-40B4-BE49-F238E27FC236}">
                  <a16:creationId xmlns:a16="http://schemas.microsoft.com/office/drawing/2014/main" xmlns="" id="{8FF20695-D29A-44B6-B9D6-E343A608EA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7975601" y="3548063"/>
              <a:ext cx="0" cy="166687"/>
            </a:xfrm>
            <a:prstGeom prst="line">
              <a:avLst/>
            </a:prstGeom>
            <a:noFill/>
            <a:ln w="23813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9" name="Group 339">
            <a:extLst>
              <a:ext uri="{FF2B5EF4-FFF2-40B4-BE49-F238E27FC236}">
                <a16:creationId xmlns:a16="http://schemas.microsoft.com/office/drawing/2014/main" xmlns="" id="{5DB25406-7ABE-4DB7-875D-D7768048732A}"/>
              </a:ext>
            </a:extLst>
          </p:cNvPr>
          <p:cNvGrpSpPr/>
          <p:nvPr/>
        </p:nvGrpSpPr>
        <p:grpSpPr>
          <a:xfrm>
            <a:off x="6206737" y="3731440"/>
            <a:ext cx="693937" cy="612856"/>
            <a:chOff x="-8358188" y="3500438"/>
            <a:chExt cx="788988" cy="708025"/>
          </a:xfrm>
        </p:grpSpPr>
        <p:sp>
          <p:nvSpPr>
            <p:cNvPr id="70" name="Rectangle 56">
              <a:extLst>
                <a:ext uri="{FF2B5EF4-FFF2-40B4-BE49-F238E27FC236}">
                  <a16:creationId xmlns:a16="http://schemas.microsoft.com/office/drawing/2014/main" xmlns="" id="{C612433E-CC02-44A3-81FB-E50D15F2B4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8358188" y="3917950"/>
              <a:ext cx="95250" cy="263525"/>
            </a:xfrm>
            <a:prstGeom prst="rect">
              <a:avLst/>
            </a:prstGeom>
            <a:solidFill>
              <a:srgbClr val="9000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57">
              <a:extLst>
                <a:ext uri="{FF2B5EF4-FFF2-40B4-BE49-F238E27FC236}">
                  <a16:creationId xmlns:a16="http://schemas.microsoft.com/office/drawing/2014/main" xmlns="" id="{A23A0116-31FF-483D-8B24-F8507115E9DF}"/>
                </a:ext>
              </a:extLst>
            </p:cNvPr>
            <p:cNvSpPr>
              <a:spLocks/>
            </p:cNvSpPr>
            <p:nvPr/>
          </p:nvSpPr>
          <p:spPr bwMode="auto">
            <a:xfrm>
              <a:off x="-8262938" y="3846513"/>
              <a:ext cx="693738" cy="361950"/>
            </a:xfrm>
            <a:custGeom>
              <a:avLst/>
              <a:gdLst>
                <a:gd name="T0" fmla="*/ 232 w 232"/>
                <a:gd name="T1" fmla="*/ 54 h 121"/>
                <a:gd name="T2" fmla="*/ 232 w 232"/>
                <a:gd name="T3" fmla="*/ 54 h 121"/>
                <a:gd name="T4" fmla="*/ 223 w 232"/>
                <a:gd name="T5" fmla="*/ 68 h 121"/>
                <a:gd name="T6" fmla="*/ 108 w 232"/>
                <a:gd name="T7" fmla="*/ 119 h 121"/>
                <a:gd name="T8" fmla="*/ 99 w 232"/>
                <a:gd name="T9" fmla="*/ 120 h 121"/>
                <a:gd name="T10" fmla="*/ 4 w 232"/>
                <a:gd name="T11" fmla="*/ 104 h 121"/>
                <a:gd name="T12" fmla="*/ 0 w 232"/>
                <a:gd name="T13" fmla="*/ 104 h 121"/>
                <a:gd name="T14" fmla="*/ 0 w 232"/>
                <a:gd name="T15" fmla="*/ 36 h 121"/>
                <a:gd name="T16" fmla="*/ 48 w 232"/>
                <a:gd name="T17" fmla="*/ 3 h 121"/>
                <a:gd name="T18" fmla="*/ 57 w 232"/>
                <a:gd name="T19" fmla="*/ 0 h 121"/>
                <a:gd name="T20" fmla="*/ 138 w 232"/>
                <a:gd name="T21" fmla="*/ 8 h 121"/>
                <a:gd name="T22" fmla="*/ 148 w 232"/>
                <a:gd name="T23" fmla="*/ 18 h 121"/>
                <a:gd name="T24" fmla="*/ 148 w 232"/>
                <a:gd name="T25" fmla="*/ 18 h 121"/>
                <a:gd name="T26" fmla="*/ 138 w 232"/>
                <a:gd name="T27" fmla="*/ 29 h 121"/>
                <a:gd name="T28" fmla="*/ 76 w 232"/>
                <a:gd name="T29" fmla="*/ 36 h 121"/>
                <a:gd name="T30" fmla="*/ 76 w 232"/>
                <a:gd name="T31" fmla="*/ 44 h 121"/>
                <a:gd name="T32" fmla="*/ 104 w 232"/>
                <a:gd name="T33" fmla="*/ 53 h 121"/>
                <a:gd name="T34" fmla="*/ 215 w 232"/>
                <a:gd name="T35" fmla="*/ 38 h 121"/>
                <a:gd name="T36" fmla="*/ 232 w 232"/>
                <a:gd name="T37" fmla="*/ 5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32" h="121">
                  <a:moveTo>
                    <a:pt x="232" y="54"/>
                  </a:moveTo>
                  <a:cubicBezTo>
                    <a:pt x="232" y="54"/>
                    <a:pt x="232" y="54"/>
                    <a:pt x="232" y="54"/>
                  </a:cubicBezTo>
                  <a:cubicBezTo>
                    <a:pt x="232" y="60"/>
                    <a:pt x="228" y="66"/>
                    <a:pt x="223" y="68"/>
                  </a:cubicBezTo>
                  <a:cubicBezTo>
                    <a:pt x="108" y="119"/>
                    <a:pt x="108" y="119"/>
                    <a:pt x="108" y="119"/>
                  </a:cubicBezTo>
                  <a:cubicBezTo>
                    <a:pt x="106" y="120"/>
                    <a:pt x="102" y="121"/>
                    <a:pt x="99" y="120"/>
                  </a:cubicBezTo>
                  <a:cubicBezTo>
                    <a:pt x="4" y="104"/>
                    <a:pt x="4" y="104"/>
                    <a:pt x="4" y="104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48" y="3"/>
                    <a:pt x="48" y="3"/>
                    <a:pt x="48" y="3"/>
                  </a:cubicBezTo>
                  <a:cubicBezTo>
                    <a:pt x="51" y="1"/>
                    <a:pt x="54" y="0"/>
                    <a:pt x="57" y="0"/>
                  </a:cubicBezTo>
                  <a:cubicBezTo>
                    <a:pt x="138" y="8"/>
                    <a:pt x="138" y="8"/>
                    <a:pt x="138" y="8"/>
                  </a:cubicBezTo>
                  <a:cubicBezTo>
                    <a:pt x="143" y="8"/>
                    <a:pt x="148" y="13"/>
                    <a:pt x="148" y="18"/>
                  </a:cubicBezTo>
                  <a:cubicBezTo>
                    <a:pt x="148" y="18"/>
                    <a:pt x="148" y="18"/>
                    <a:pt x="148" y="18"/>
                  </a:cubicBezTo>
                  <a:cubicBezTo>
                    <a:pt x="148" y="24"/>
                    <a:pt x="144" y="28"/>
                    <a:pt x="138" y="29"/>
                  </a:cubicBezTo>
                  <a:cubicBezTo>
                    <a:pt x="76" y="36"/>
                    <a:pt x="76" y="36"/>
                    <a:pt x="76" y="36"/>
                  </a:cubicBezTo>
                  <a:cubicBezTo>
                    <a:pt x="76" y="44"/>
                    <a:pt x="76" y="44"/>
                    <a:pt x="76" y="44"/>
                  </a:cubicBezTo>
                  <a:cubicBezTo>
                    <a:pt x="104" y="53"/>
                    <a:pt x="104" y="53"/>
                    <a:pt x="104" y="53"/>
                  </a:cubicBezTo>
                  <a:cubicBezTo>
                    <a:pt x="215" y="38"/>
                    <a:pt x="215" y="38"/>
                    <a:pt x="215" y="38"/>
                  </a:cubicBezTo>
                  <a:cubicBezTo>
                    <a:pt x="224" y="37"/>
                    <a:pt x="232" y="44"/>
                    <a:pt x="232" y="54"/>
                  </a:cubicBezTo>
                  <a:close/>
                </a:path>
              </a:pathLst>
            </a:custGeom>
            <a:solidFill>
              <a:srgbClr val="FF82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Oval 58">
              <a:extLst>
                <a:ext uri="{FF2B5EF4-FFF2-40B4-BE49-F238E27FC236}">
                  <a16:creationId xmlns:a16="http://schemas.microsoft.com/office/drawing/2014/main" xmlns="" id="{CD3515DF-0CC8-49FE-8AA8-5533B4A79D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8107363" y="3500438"/>
              <a:ext cx="263525" cy="263525"/>
            </a:xfrm>
            <a:prstGeom prst="ellipse">
              <a:avLst/>
            </a:prstGeom>
            <a:solidFill>
              <a:srgbClr val="FF40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59">
              <a:extLst>
                <a:ext uri="{FF2B5EF4-FFF2-40B4-BE49-F238E27FC236}">
                  <a16:creationId xmlns:a16="http://schemas.microsoft.com/office/drawing/2014/main" xmlns="" id="{5B5B3A4C-5B56-4D4E-BA78-4BAF6161029C}"/>
                </a:ext>
              </a:extLst>
            </p:cNvPr>
            <p:cNvSpPr>
              <a:spLocks/>
            </p:cNvSpPr>
            <p:nvPr/>
          </p:nvSpPr>
          <p:spPr bwMode="auto">
            <a:xfrm>
              <a:off x="-8035926" y="3571875"/>
              <a:ext cx="119063" cy="119062"/>
            </a:xfrm>
            <a:custGeom>
              <a:avLst/>
              <a:gdLst>
                <a:gd name="T0" fmla="*/ 40 w 40"/>
                <a:gd name="T1" fmla="*/ 8 h 40"/>
                <a:gd name="T2" fmla="*/ 40 w 40"/>
                <a:gd name="T3" fmla="*/ 8 h 40"/>
                <a:gd name="T4" fmla="*/ 32 w 40"/>
                <a:gd name="T5" fmla="*/ 0 h 40"/>
                <a:gd name="T6" fmla="*/ 8 w 40"/>
                <a:gd name="T7" fmla="*/ 0 h 40"/>
                <a:gd name="T8" fmla="*/ 0 w 40"/>
                <a:gd name="T9" fmla="*/ 8 h 40"/>
                <a:gd name="T10" fmla="*/ 0 w 40"/>
                <a:gd name="T11" fmla="*/ 12 h 40"/>
                <a:gd name="T12" fmla="*/ 8 w 40"/>
                <a:gd name="T13" fmla="*/ 20 h 40"/>
                <a:gd name="T14" fmla="*/ 32 w 40"/>
                <a:gd name="T15" fmla="*/ 20 h 40"/>
                <a:gd name="T16" fmla="*/ 40 w 40"/>
                <a:gd name="T17" fmla="*/ 28 h 40"/>
                <a:gd name="T18" fmla="*/ 40 w 40"/>
                <a:gd name="T19" fmla="*/ 32 h 40"/>
                <a:gd name="T20" fmla="*/ 32 w 40"/>
                <a:gd name="T21" fmla="*/ 40 h 40"/>
                <a:gd name="T22" fmla="*/ 8 w 40"/>
                <a:gd name="T23" fmla="*/ 40 h 40"/>
                <a:gd name="T24" fmla="*/ 0 w 40"/>
                <a:gd name="T25" fmla="*/ 32 h 40"/>
                <a:gd name="T26" fmla="*/ 0 w 40"/>
                <a:gd name="T27" fmla="*/ 3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" h="40">
                  <a:moveTo>
                    <a:pt x="40" y="8"/>
                  </a:moveTo>
                  <a:cubicBezTo>
                    <a:pt x="40" y="8"/>
                    <a:pt x="40" y="8"/>
                    <a:pt x="40" y="8"/>
                  </a:cubicBezTo>
                  <a:cubicBezTo>
                    <a:pt x="40" y="4"/>
                    <a:pt x="36" y="0"/>
                    <a:pt x="32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6"/>
                    <a:pt x="4" y="20"/>
                    <a:pt x="8" y="20"/>
                  </a:cubicBezTo>
                  <a:cubicBezTo>
                    <a:pt x="32" y="20"/>
                    <a:pt x="32" y="20"/>
                    <a:pt x="32" y="20"/>
                  </a:cubicBezTo>
                  <a:cubicBezTo>
                    <a:pt x="36" y="20"/>
                    <a:pt x="40" y="24"/>
                    <a:pt x="40" y="28"/>
                  </a:cubicBezTo>
                  <a:cubicBezTo>
                    <a:pt x="40" y="32"/>
                    <a:pt x="40" y="32"/>
                    <a:pt x="40" y="32"/>
                  </a:cubicBezTo>
                  <a:cubicBezTo>
                    <a:pt x="40" y="36"/>
                    <a:pt x="36" y="40"/>
                    <a:pt x="32" y="40"/>
                  </a:cubicBezTo>
                  <a:cubicBezTo>
                    <a:pt x="8" y="40"/>
                    <a:pt x="8" y="40"/>
                    <a:pt x="8" y="40"/>
                  </a:cubicBezTo>
                  <a:cubicBezTo>
                    <a:pt x="4" y="40"/>
                    <a:pt x="0" y="36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</a:path>
              </a:pathLst>
            </a:custGeom>
            <a:noFill/>
            <a:ln w="23813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Line 60">
              <a:extLst>
                <a:ext uri="{FF2B5EF4-FFF2-40B4-BE49-F238E27FC236}">
                  <a16:creationId xmlns:a16="http://schemas.microsoft.com/office/drawing/2014/main" xmlns="" id="{8FF20695-D29A-44B6-B9D6-E343A608EA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7975601" y="3548063"/>
              <a:ext cx="0" cy="166687"/>
            </a:xfrm>
            <a:prstGeom prst="line">
              <a:avLst/>
            </a:prstGeom>
            <a:noFill/>
            <a:ln w="23813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3062912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03264" y="74487"/>
            <a:ext cx="11105122" cy="7654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Потенциальные инвесторы ГЦБ</a:t>
            </a:r>
          </a:p>
        </p:txBody>
      </p:sp>
      <p:pic>
        <p:nvPicPr>
          <p:cNvPr id="6" name="Picture 2" descr="C:\Users\TChikanaev\Desktop\1489676325.jpg"/>
          <p:cNvPicPr>
            <a:picLocks noChangeAspect="1" noChangeArrowheads="1"/>
          </p:cNvPicPr>
          <p:nvPr/>
        </p:nvPicPr>
        <p:blipFill>
          <a:blip r:embed="rId2" cstate="print"/>
          <a:srcRect l="15900" t="16300" r="15100" b="16950"/>
          <a:stretch>
            <a:fillRect/>
          </a:stretch>
        </p:blipFill>
        <p:spPr bwMode="auto">
          <a:xfrm>
            <a:off x="100290" y="80390"/>
            <a:ext cx="802974" cy="759559"/>
          </a:xfrm>
          <a:prstGeom prst="rect">
            <a:avLst/>
          </a:prstGeom>
          <a:noFill/>
          <a:ln w="19050">
            <a:solidFill>
              <a:schemeClr val="accent1">
                <a:lumMod val="60000"/>
                <a:lumOff val="40000"/>
              </a:schemeClr>
            </a:solidFill>
          </a:ln>
        </p:spPr>
      </p:pic>
      <p:sp>
        <p:nvSpPr>
          <p:cNvPr id="7" name="Прямоугольник 6"/>
          <p:cNvSpPr/>
          <p:nvPr/>
        </p:nvSpPr>
        <p:spPr>
          <a:xfrm>
            <a:off x="100290" y="6500834"/>
            <a:ext cx="11908096" cy="3134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 sz="24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265186" y="6475006"/>
            <a:ext cx="2743200" cy="365125"/>
          </a:xfrm>
        </p:spPr>
        <p:txBody>
          <a:bodyPr/>
          <a:lstStyle/>
          <a:p>
            <a:fld id="{6D70100A-9FBA-4D35-848E-D513A6566267}" type="slidenum">
              <a:rPr lang="ru-RU" sz="1800" b="1" smtClean="0"/>
              <a:pPr/>
              <a:t>9</a:t>
            </a:fld>
            <a:endParaRPr lang="ru-RU" sz="1800" b="1" dirty="0"/>
          </a:p>
        </p:txBody>
      </p:sp>
      <p:sp>
        <p:nvSpPr>
          <p:cNvPr id="30" name="Объект 2"/>
          <p:cNvSpPr>
            <a:spLocks noGrp="1"/>
          </p:cNvSpPr>
          <p:nvPr>
            <p:ph idx="1"/>
          </p:nvPr>
        </p:nvSpPr>
        <p:spPr>
          <a:xfrm>
            <a:off x="1162376" y="993712"/>
            <a:ext cx="8973142" cy="4525962"/>
          </a:xfrm>
        </p:spPr>
        <p:txBody>
          <a:bodyPr rtlCol="0"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defRPr/>
            </a:pPr>
            <a:endParaRPr lang="ru-RU" sz="1900" dirty="0" smtClean="0"/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endParaRPr lang="ru-RU" sz="2000" dirty="0" smtClean="0"/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endParaRPr lang="ru-RU" sz="2000" dirty="0"/>
          </a:p>
          <a:p>
            <a:pPr marL="109537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1000" dirty="0" smtClean="0"/>
              <a:t>                                                                                                                                   </a:t>
            </a:r>
            <a:endParaRPr lang="ru-RU" sz="1000" dirty="0"/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endParaRPr lang="ru-RU" sz="2000" dirty="0"/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endParaRPr lang="ru-RU" sz="2000" dirty="0" smtClean="0"/>
          </a:p>
          <a:p>
            <a:pPr marL="109537" indent="0" eaLnBrk="1" fontAlgn="auto" hangingPunct="1">
              <a:spcBef>
                <a:spcPts val="0"/>
              </a:spcBef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2000" dirty="0" smtClean="0"/>
              <a:t>                                                        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endParaRPr lang="ru-RU" sz="2000" dirty="0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6480061" y="518196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" name="Схема 31"/>
          <p:cNvGraphicFramePr/>
          <p:nvPr>
            <p:extLst>
              <p:ext uri="{D42A27DB-BD31-4B8C-83A1-F6EECF244321}">
                <p14:modId xmlns:p14="http://schemas.microsoft.com/office/powerpoint/2010/main" xmlns="" val="2764193250"/>
              </p:ext>
            </p:extLst>
          </p:nvPr>
        </p:nvGraphicFramePr>
        <p:xfrm>
          <a:off x="1315843" y="1003509"/>
          <a:ext cx="9954412" cy="52821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73922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</TotalTime>
  <Words>1839</Words>
  <Application>Microsoft Office PowerPoint</Application>
  <PresentationFormat>Произвольный</PresentationFormat>
  <Paragraphs>815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Тенгиз Чиканаев</dc:creator>
  <cp:lastModifiedBy>A.Baiguzhina</cp:lastModifiedBy>
  <cp:revision>108</cp:revision>
  <cp:lastPrinted>2018-11-05T11:05:01Z</cp:lastPrinted>
  <dcterms:created xsi:type="dcterms:W3CDTF">2018-11-02T05:48:56Z</dcterms:created>
  <dcterms:modified xsi:type="dcterms:W3CDTF">2018-11-05T12:30:07Z</dcterms:modified>
</cp:coreProperties>
</file>