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2"/>
  </p:notesMasterIdLst>
  <p:sldIdLst>
    <p:sldId id="264" r:id="rId3"/>
    <p:sldId id="272" r:id="rId4"/>
    <p:sldId id="256" r:id="rId5"/>
    <p:sldId id="276" r:id="rId6"/>
    <p:sldId id="273" r:id="rId7"/>
    <p:sldId id="274" r:id="rId8"/>
    <p:sldId id="279" r:id="rId9"/>
    <p:sldId id="277" r:id="rId10"/>
    <p:sldId id="275" r:id="rId1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1" autoAdjust="0"/>
    <p:restoredTop sz="94660"/>
  </p:normalViewPr>
  <p:slideViewPr>
    <p:cSldViewPr snapToGrid="0">
      <p:cViewPr>
        <p:scale>
          <a:sx n="100" d="100"/>
          <a:sy n="100" d="100"/>
        </p:scale>
        <p:origin x="-1464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AED83CE7-1D5D-488D-9B2D-59AAAF058CFB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A2242B9-A597-467B-9E6C-E66D5F3F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5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A1E-9281-41BE-89D5-8C56B3D09D00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BD02-1BA6-4485-8A00-D79B5DE3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7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A1E-9281-41BE-89D5-8C56B3D09D00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BD02-1BA6-4485-8A00-D79B5DE3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2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A1E-9281-41BE-89D5-8C56B3D09D00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BD02-1BA6-4485-8A00-D79B5DE3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6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10CCCAA-C7D2-485C-AB81-DF2EC01AD1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27/10/18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F37F4A5-C87A-4471-9AC1-96674EB9DB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10CCCAA-C7D2-485C-AB81-DF2EC01AD1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27/10/18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F37F4A5-C87A-4471-9AC1-96674EB9DB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8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10CCCAA-C7D2-485C-AB81-DF2EC01AD1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27/10/18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F37F4A5-C87A-4471-9AC1-96674EB9DB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63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10CCCAA-C7D2-485C-AB81-DF2EC01AD1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27/10/18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F37F4A5-C87A-4471-9AC1-96674EB9DB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07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10CCCAA-C7D2-485C-AB81-DF2EC01AD1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27/10/18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F37F4A5-C87A-4471-9AC1-96674EB9DB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16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10CCCAA-C7D2-485C-AB81-DF2EC01AD1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27/10/18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F37F4A5-C87A-4471-9AC1-96674EB9DB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87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10CCCAA-C7D2-485C-AB81-DF2EC01AD1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27/10/18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F37F4A5-C87A-4471-9AC1-96674EB9DB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24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10CCCAA-C7D2-485C-AB81-DF2EC01AD1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27/10/18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F37F4A5-C87A-4471-9AC1-96674EB9DB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5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A1E-9281-41BE-89D5-8C56B3D09D00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BD02-1BA6-4485-8A00-D79B5DE3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73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10CCCAA-C7D2-485C-AB81-DF2EC01AD1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27/10/18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F37F4A5-C87A-4471-9AC1-96674EB9DB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6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10CCCAA-C7D2-485C-AB81-DF2EC01AD1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27/10/18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F37F4A5-C87A-4471-9AC1-96674EB9DB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98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10CCCAA-C7D2-485C-AB81-DF2EC01AD1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27/10/18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F37F4A5-C87A-4471-9AC1-96674EB9DB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2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A1E-9281-41BE-89D5-8C56B3D09D00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BD02-1BA6-4485-8A00-D79B5DE3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2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A1E-9281-41BE-89D5-8C56B3D09D00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BD02-1BA6-4485-8A00-D79B5DE3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A1E-9281-41BE-89D5-8C56B3D09D00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BD02-1BA6-4485-8A00-D79B5DE3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5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A1E-9281-41BE-89D5-8C56B3D09D00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BD02-1BA6-4485-8A00-D79B5DE3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A1E-9281-41BE-89D5-8C56B3D09D00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BD02-1BA6-4485-8A00-D79B5DE3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6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A1E-9281-41BE-89D5-8C56B3D09D00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BD02-1BA6-4485-8A00-D79B5DE3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6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4A1E-9281-41BE-89D5-8C56B3D09D00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BD02-1BA6-4485-8A00-D79B5DE3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4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14A1E-9281-41BE-89D5-8C56B3D09D00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BD02-1BA6-4485-8A00-D79B5DE3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1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0CCCAA-C7D2-485C-AB81-DF2EC01AD1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27/10/18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F37F4A5-C87A-4471-9AC1-96674EB9DB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134584B-F20D-4ED0-AA4C-B041DB11135B}"/>
              </a:ext>
            </a:extLst>
          </p:cNvPr>
          <p:cNvSpPr/>
          <p:nvPr/>
        </p:nvSpPr>
        <p:spPr>
          <a:xfrm>
            <a:off x="8301990" y="5833341"/>
            <a:ext cx="34721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3" defTabSz="457200">
              <a:defRPr/>
            </a:pPr>
            <a:r>
              <a:rPr lang="en-US" sz="2500" b="1" spc="100" dirty="0" err="1" smtClean="0">
                <a:solidFill>
                  <a:srgbClr val="7030A0"/>
                </a:solidFill>
                <a:latin typeface="Calibri" panose="020F0502020204030204"/>
                <a:cs typeface="Arial" charset="0"/>
              </a:rPr>
              <a:t>Аршалуйс</a:t>
            </a:r>
            <a:r>
              <a:rPr lang="en-US" sz="2500" b="1" spc="100" dirty="0" smtClean="0">
                <a:solidFill>
                  <a:srgbClr val="7030A0"/>
                </a:solidFill>
                <a:latin typeface="Calibri" panose="020F0502020204030204"/>
                <a:cs typeface="Arial" charset="0"/>
              </a:rPr>
              <a:t> </a:t>
            </a:r>
            <a:r>
              <a:rPr lang="en-US" sz="2500" b="1" spc="100" dirty="0" err="1" smtClean="0">
                <a:solidFill>
                  <a:srgbClr val="7030A0"/>
                </a:solidFill>
                <a:latin typeface="Calibri" panose="020F0502020204030204"/>
                <a:cs typeface="Arial" charset="0"/>
              </a:rPr>
              <a:t>Маргарян</a:t>
            </a:r>
            <a:endParaRPr lang="en-US" sz="2500" b="1" spc="100" dirty="0" smtClean="0">
              <a:solidFill>
                <a:srgbClr val="7030A0"/>
              </a:solidFill>
              <a:latin typeface="Calibri" panose="020F0502020204030204"/>
              <a:cs typeface="Arial" charset="0"/>
            </a:endParaRPr>
          </a:p>
          <a:p>
            <a:pPr indent="4763" defTabSz="457200">
              <a:defRPr/>
            </a:pPr>
            <a:r>
              <a:rPr lang="en-US" sz="2500" b="1" spc="100" dirty="0" err="1" smtClean="0">
                <a:solidFill>
                  <a:srgbClr val="7030A0"/>
                </a:solidFill>
                <a:latin typeface="Calibri" panose="020F0502020204030204"/>
                <a:cs typeface="Arial" charset="0"/>
              </a:rPr>
              <a:t>Жирайр</a:t>
            </a:r>
            <a:r>
              <a:rPr lang="en-US" sz="2500" b="1" spc="100" dirty="0" smtClean="0">
                <a:solidFill>
                  <a:srgbClr val="7030A0"/>
                </a:solidFill>
                <a:latin typeface="Calibri" panose="020F0502020204030204"/>
                <a:cs typeface="Arial" charset="0"/>
              </a:rPr>
              <a:t> </a:t>
            </a:r>
            <a:r>
              <a:rPr lang="en-US" sz="2500" b="1" spc="100" dirty="0" err="1" smtClean="0">
                <a:solidFill>
                  <a:srgbClr val="7030A0"/>
                </a:solidFill>
                <a:latin typeface="Calibri" panose="020F0502020204030204"/>
                <a:cs typeface="Arial" charset="0"/>
              </a:rPr>
              <a:t>Титизян</a:t>
            </a:r>
            <a:endParaRPr lang="en-US" sz="2500" b="1" spc="100" dirty="0">
              <a:solidFill>
                <a:srgbClr val="7030A0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75EC67A6-2BFA-49DE-AB0A-47E941E52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5957032"/>
            <a:ext cx="345059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1" hangingPunct="1">
              <a:lnSpc>
                <a:spcPct val="80000"/>
              </a:lnSpc>
            </a:pPr>
            <a:r>
              <a:rPr lang="en-US" altLang="en-US" sz="2400" b="1" dirty="0" err="1" smtClean="0">
                <a:solidFill>
                  <a:srgbClr val="7030A0"/>
                </a:solidFill>
                <a:latin typeface="Calibri" panose="020F0502020204030204"/>
              </a:rPr>
              <a:t>Вена</a:t>
            </a:r>
            <a:r>
              <a:rPr lang="en-US" altLang="en-US" sz="2400" b="1" dirty="0" smtClean="0">
                <a:solidFill>
                  <a:srgbClr val="7030A0"/>
                </a:solidFill>
                <a:latin typeface="Calibri" panose="020F0502020204030204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Calibri" panose="020F0502020204030204"/>
              </a:rPr>
              <a:t>Австрия</a:t>
            </a:r>
            <a:endParaRPr lang="en-US" altLang="en-US" sz="2400" b="1" dirty="0">
              <a:solidFill>
                <a:srgbClr val="7030A0"/>
              </a:solidFill>
              <a:latin typeface="Calibri" panose="020F0502020204030204"/>
            </a:endParaRPr>
          </a:p>
          <a:p>
            <a:pPr algn="ctr" defTabSz="457200"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Calibri" panose="020F0502020204030204"/>
              </a:rPr>
              <a:t>7-9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Calibri" panose="020F0502020204030204"/>
              </a:rPr>
              <a:t>Ноября</a:t>
            </a:r>
            <a:r>
              <a:rPr lang="en-US" altLang="en-US" sz="2400" b="1" dirty="0" smtClean="0">
                <a:solidFill>
                  <a:srgbClr val="7030A0"/>
                </a:solidFill>
                <a:latin typeface="Calibri" panose="020F0502020204030204"/>
              </a:rPr>
              <a:t>, 2018г.</a:t>
            </a:r>
            <a:endParaRPr lang="en-US" altLang="en-US" sz="24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1C3D9A2-C2D8-451C-BF7E-DCE128B5F4CB}"/>
              </a:ext>
            </a:extLst>
          </p:cNvPr>
          <p:cNvSpPr/>
          <p:nvPr/>
        </p:nvSpPr>
        <p:spPr>
          <a:xfrm>
            <a:off x="4095415" y="4408736"/>
            <a:ext cx="4077398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6500" b="1" spc="290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charset="0"/>
              </a:rPr>
              <a:t>АРМЕНИЯ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4128"/>
            <a:ext cx="12192000" cy="2144712"/>
            <a:chOff x="1198880" y="7938"/>
            <a:chExt cx="9911080" cy="1734439"/>
          </a:xfrm>
        </p:grpSpPr>
        <p:pic>
          <p:nvPicPr>
            <p:cNvPr id="2052" name="Picture 2" descr="C:\Users\nvard.arakelyan.MINFINLOCAL\Downloads\minfin-fon2-eng.png">
              <a:extLst>
                <a:ext uri="{FF2B5EF4-FFF2-40B4-BE49-F238E27FC236}">
                  <a16:creationId xmlns="" xmlns:a16="http://schemas.microsoft.com/office/drawing/2014/main" id="{1529D520-D3C2-4594-ABEB-49AAC4082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880" y="7938"/>
              <a:ext cx="9911080" cy="173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0">
              <a:extLst>
                <a:ext uri="{FF2B5EF4-FFF2-40B4-BE49-F238E27FC236}">
                  <a16:creationId xmlns="" xmlns:a16="http://schemas.microsoft.com/office/drawing/2014/main" id="{75EC67A6-2BFA-49DE-AB0A-47E941E52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395" y="146489"/>
              <a:ext cx="3686810" cy="6421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457200" eaLnBrk="1" hangingPunct="1">
                <a:lnSpc>
                  <a:spcPct val="80000"/>
                </a:lnSpc>
              </a:pPr>
              <a:r>
                <a:rPr lang="en-US" altLang="en-US" sz="2400" dirty="0" err="1" smtClean="0">
                  <a:latin typeface="Calibri" panose="020F0502020204030204"/>
                </a:rPr>
                <a:t>Республика</a:t>
              </a:r>
              <a:r>
                <a:rPr lang="en-US" altLang="en-US" sz="2400" dirty="0" smtClean="0">
                  <a:latin typeface="Calibri" panose="020F0502020204030204"/>
                </a:rPr>
                <a:t> </a:t>
              </a:r>
              <a:r>
                <a:rPr lang="en-US" altLang="en-US" sz="2400" dirty="0" err="1" smtClean="0">
                  <a:latin typeface="Calibri" panose="020F0502020204030204"/>
                </a:rPr>
                <a:t>Армения</a:t>
              </a:r>
              <a:endParaRPr lang="en-US" altLang="en-US" sz="2400" dirty="0" smtClean="0">
                <a:latin typeface="Calibri" panose="020F0502020204030204"/>
              </a:endParaRPr>
            </a:p>
            <a:p>
              <a:pPr defTabSz="457200" eaLnBrk="1" hangingPunct="1">
                <a:lnSpc>
                  <a:spcPct val="80000"/>
                </a:lnSpc>
              </a:pPr>
              <a:endParaRPr lang="en-US" altLang="en-US" sz="300" dirty="0" smtClean="0">
                <a:latin typeface="Calibri" panose="020F0502020204030204"/>
              </a:endParaRPr>
            </a:p>
            <a:p>
              <a:pPr defTabSz="457200" eaLnBrk="1" hangingPunct="1">
                <a:lnSpc>
                  <a:spcPct val="80000"/>
                </a:lnSpc>
              </a:pPr>
              <a:endParaRPr lang="en-US" altLang="en-US" sz="300" dirty="0">
                <a:latin typeface="Calibri" panose="020F0502020204030204"/>
              </a:endParaRPr>
            </a:p>
            <a:p>
              <a:pPr defTabSz="457200" eaLnBrk="1" hangingPunct="1">
                <a:lnSpc>
                  <a:spcPct val="80000"/>
                </a:lnSpc>
              </a:pPr>
              <a:endParaRPr lang="en-US" altLang="en-US" sz="300" dirty="0" smtClean="0">
                <a:latin typeface="Calibri" panose="020F0502020204030204"/>
              </a:endParaRPr>
            </a:p>
            <a:p>
              <a:pPr defTabSz="457200" eaLnBrk="1" hangingPunct="1">
                <a:lnSpc>
                  <a:spcPct val="80000"/>
                </a:lnSpc>
              </a:pPr>
              <a:r>
                <a:rPr lang="en-US" altLang="en-US" sz="2400" dirty="0" err="1" smtClean="0">
                  <a:latin typeface="Calibri" panose="020F0502020204030204"/>
                </a:rPr>
                <a:t>Министерство</a:t>
              </a:r>
              <a:r>
                <a:rPr lang="en-US" altLang="en-US" sz="2400" dirty="0" smtClean="0">
                  <a:latin typeface="Calibri" panose="020F0502020204030204"/>
                </a:rPr>
                <a:t> </a:t>
              </a:r>
              <a:r>
                <a:rPr lang="en-US" altLang="en-US" sz="2400" dirty="0" err="1" smtClean="0">
                  <a:latin typeface="Calibri" panose="020F0502020204030204"/>
                </a:rPr>
                <a:t>Финансов</a:t>
              </a:r>
              <a:endParaRPr lang="en-US" altLang="en-US" sz="2400" dirty="0">
                <a:latin typeface="Calibri" panose="020F0502020204030204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1C3D9A2-C2D8-451C-BF7E-DCE128B5F4CB}"/>
              </a:ext>
            </a:extLst>
          </p:cNvPr>
          <p:cNvSpPr/>
          <p:nvPr/>
        </p:nvSpPr>
        <p:spPr>
          <a:xfrm>
            <a:off x="1040385" y="2248994"/>
            <a:ext cx="1011123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6000" spc="290" dirty="0" err="1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charset="0"/>
              </a:rPr>
              <a:t>Прогнозирование</a:t>
            </a:r>
            <a:r>
              <a:rPr lang="en-US" sz="6000" spc="290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charset="0"/>
              </a:rPr>
              <a:t> </a:t>
            </a:r>
            <a:r>
              <a:rPr lang="en-US" sz="6000" spc="290" dirty="0" err="1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charset="0"/>
              </a:rPr>
              <a:t>потоков</a:t>
            </a:r>
            <a:r>
              <a:rPr lang="en-US" sz="6000" spc="290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charset="0"/>
              </a:rPr>
              <a:t> </a:t>
            </a:r>
          </a:p>
          <a:p>
            <a:pPr algn="ctr" defTabSz="457200">
              <a:defRPr/>
            </a:pPr>
            <a:r>
              <a:rPr lang="en-US" sz="6000" spc="290" dirty="0" err="1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charset="0"/>
              </a:rPr>
              <a:t>денежных</a:t>
            </a:r>
            <a:r>
              <a:rPr lang="en-US" sz="6000" spc="290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charset="0"/>
              </a:rPr>
              <a:t> </a:t>
            </a:r>
            <a:r>
              <a:rPr lang="en-US" sz="6000" spc="290" dirty="0" err="1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charset="0"/>
              </a:rPr>
              <a:t>средств</a:t>
            </a:r>
            <a:endParaRPr lang="en-US" sz="6000" spc="290" dirty="0">
              <a:ln w="1143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670" y="1288098"/>
            <a:ext cx="10562590" cy="509746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az-Cyrl-AZ" sz="2500" dirty="0" smtClean="0">
                <a:solidFill>
                  <a:srgbClr val="002060"/>
                </a:solidFill>
              </a:rPr>
              <a:t>П</a:t>
            </a:r>
            <a:r>
              <a:rPr lang="en-GB" sz="2500" dirty="0" err="1" smtClean="0">
                <a:solidFill>
                  <a:srgbClr val="002060"/>
                </a:solidFill>
              </a:rPr>
              <a:t>рогнозированиe</a:t>
            </a:r>
            <a:r>
              <a:rPr lang="en-GB" sz="2500" dirty="0" smtClean="0">
                <a:solidFill>
                  <a:srgbClr val="002060"/>
                </a:solidFill>
              </a:rPr>
              <a:t> </a:t>
            </a:r>
            <a:r>
              <a:rPr lang="en-GB" sz="2500" dirty="0" err="1" smtClean="0">
                <a:solidFill>
                  <a:srgbClr val="002060"/>
                </a:solidFill>
              </a:rPr>
              <a:t>денежных</a:t>
            </a:r>
            <a:r>
              <a:rPr lang="en-GB" sz="2500" dirty="0" smtClean="0">
                <a:solidFill>
                  <a:srgbClr val="002060"/>
                </a:solidFill>
              </a:rPr>
              <a:t> </a:t>
            </a:r>
            <a:r>
              <a:rPr lang="en-GB" sz="2500" dirty="0" err="1" smtClean="0">
                <a:solidFill>
                  <a:srgbClr val="002060"/>
                </a:solidFill>
              </a:rPr>
              <a:t>потоков</a:t>
            </a:r>
            <a:r>
              <a:rPr lang="en-GB" sz="2500" dirty="0" smtClean="0">
                <a:solidFill>
                  <a:srgbClr val="002060"/>
                </a:solidFill>
              </a:rPr>
              <a:t> </a:t>
            </a:r>
            <a:r>
              <a:rPr lang="en-GB" sz="2500" dirty="0">
                <a:solidFill>
                  <a:srgbClr val="002060"/>
                </a:solidFill>
              </a:rPr>
              <a:t>и </a:t>
            </a:r>
            <a:r>
              <a:rPr lang="en-GB" sz="2500" dirty="0" err="1">
                <a:solidFill>
                  <a:srgbClr val="002060"/>
                </a:solidFill>
              </a:rPr>
              <a:t>управление</a:t>
            </a:r>
            <a:r>
              <a:rPr lang="en-GB" sz="2500" dirty="0">
                <a:solidFill>
                  <a:srgbClr val="002060"/>
                </a:solidFill>
              </a:rPr>
              <a:t> </a:t>
            </a:r>
            <a:r>
              <a:rPr lang="en-GB" sz="2500" dirty="0" err="1" smtClean="0">
                <a:solidFill>
                  <a:srgbClr val="002060"/>
                </a:solidFill>
              </a:rPr>
              <a:t>этими</a:t>
            </a:r>
            <a:r>
              <a:rPr lang="en-GB" sz="2500" dirty="0" smtClean="0">
                <a:solidFill>
                  <a:srgbClr val="002060"/>
                </a:solidFill>
              </a:rPr>
              <a:t> </a:t>
            </a:r>
            <a:r>
              <a:rPr lang="en-GB" sz="2500" dirty="0" err="1" smtClean="0">
                <a:solidFill>
                  <a:srgbClr val="002060"/>
                </a:solidFill>
              </a:rPr>
              <a:t>потоками</a:t>
            </a:r>
            <a:r>
              <a:rPr lang="en-GB" sz="2500" dirty="0" smtClean="0">
                <a:solidFill>
                  <a:srgbClr val="002060"/>
                </a:solidFill>
              </a:rPr>
              <a:t> </a:t>
            </a:r>
            <a:r>
              <a:rPr lang="en-GB" sz="2500" dirty="0" err="1">
                <a:solidFill>
                  <a:srgbClr val="002060"/>
                </a:solidFill>
              </a:rPr>
              <a:t>являются</a:t>
            </a:r>
            <a:r>
              <a:rPr lang="en-GB" sz="2500" dirty="0">
                <a:solidFill>
                  <a:srgbClr val="002060"/>
                </a:solidFill>
              </a:rPr>
              <a:t> </a:t>
            </a:r>
            <a:r>
              <a:rPr lang="en-GB" sz="2500" dirty="0" err="1" smtClean="0">
                <a:solidFill>
                  <a:srgbClr val="002060"/>
                </a:solidFill>
              </a:rPr>
              <a:t>одними</a:t>
            </a:r>
            <a:r>
              <a:rPr lang="en-GB" sz="2500" dirty="0" smtClean="0">
                <a:solidFill>
                  <a:srgbClr val="002060"/>
                </a:solidFill>
              </a:rPr>
              <a:t> </a:t>
            </a:r>
            <a:r>
              <a:rPr lang="en-GB" sz="2500" dirty="0" err="1" smtClean="0">
                <a:solidFill>
                  <a:srgbClr val="002060"/>
                </a:solidFill>
              </a:rPr>
              <a:t>из</a:t>
            </a:r>
            <a:r>
              <a:rPr lang="en-GB" sz="2500" dirty="0" smtClean="0">
                <a:solidFill>
                  <a:srgbClr val="002060"/>
                </a:solidFill>
              </a:rPr>
              <a:t> </a:t>
            </a:r>
            <a:r>
              <a:rPr lang="en-GB" sz="2500" dirty="0" err="1" smtClean="0">
                <a:solidFill>
                  <a:srgbClr val="002060"/>
                </a:solidFill>
              </a:rPr>
              <a:t>основных</a:t>
            </a:r>
            <a:r>
              <a:rPr lang="en-GB" sz="2500" dirty="0" smtClean="0">
                <a:solidFill>
                  <a:srgbClr val="002060"/>
                </a:solidFill>
              </a:rPr>
              <a:t> </a:t>
            </a:r>
            <a:r>
              <a:rPr lang="en-GB" sz="2500" dirty="0" err="1" smtClean="0">
                <a:solidFill>
                  <a:srgbClr val="002060"/>
                </a:solidFill>
              </a:rPr>
              <a:t>функций</a:t>
            </a:r>
            <a:r>
              <a:rPr lang="en-GB" sz="2500" dirty="0" smtClean="0">
                <a:solidFill>
                  <a:srgbClr val="002060"/>
                </a:solidFill>
              </a:rPr>
              <a:t> </a:t>
            </a:r>
            <a:r>
              <a:rPr lang="en-GB" sz="2500" dirty="0" err="1">
                <a:solidFill>
                  <a:srgbClr val="002060"/>
                </a:solidFill>
              </a:rPr>
              <a:t>Управления</a:t>
            </a:r>
            <a:r>
              <a:rPr lang="en-GB" sz="2500" dirty="0">
                <a:solidFill>
                  <a:srgbClr val="002060"/>
                </a:solidFill>
              </a:rPr>
              <a:t> </a:t>
            </a:r>
            <a:r>
              <a:rPr lang="en-GB" sz="2500" dirty="0" err="1" smtClean="0">
                <a:solidFill>
                  <a:srgbClr val="002060"/>
                </a:solidFill>
              </a:rPr>
              <a:t>государтсвенного</a:t>
            </a:r>
            <a:r>
              <a:rPr lang="en-GB" sz="2500" dirty="0" smtClean="0">
                <a:solidFill>
                  <a:srgbClr val="002060"/>
                </a:solidFill>
              </a:rPr>
              <a:t> </a:t>
            </a:r>
            <a:r>
              <a:rPr lang="en-GB" sz="2500" dirty="0" err="1" smtClean="0">
                <a:solidFill>
                  <a:srgbClr val="002060"/>
                </a:solidFill>
              </a:rPr>
              <a:t>долга</a:t>
            </a:r>
            <a:r>
              <a:rPr lang="en-GB" sz="2500" dirty="0" smtClean="0">
                <a:solidFill>
                  <a:srgbClr val="002060"/>
                </a:solidFill>
              </a:rPr>
              <a:t> </a:t>
            </a:r>
            <a:r>
              <a:rPr lang="en-GB" sz="2500" dirty="0" err="1" smtClean="0">
                <a:solidFill>
                  <a:srgbClr val="002060"/>
                </a:solidFill>
              </a:rPr>
              <a:t>Министерства</a:t>
            </a:r>
            <a:r>
              <a:rPr lang="en-GB" sz="2500" dirty="0" smtClean="0">
                <a:solidFill>
                  <a:srgbClr val="002060"/>
                </a:solidFill>
              </a:rPr>
              <a:t> </a:t>
            </a:r>
            <a:r>
              <a:rPr lang="en-GB" sz="2500" dirty="0" err="1" smtClean="0">
                <a:solidFill>
                  <a:srgbClr val="002060"/>
                </a:solidFill>
              </a:rPr>
              <a:t>финансов</a:t>
            </a:r>
            <a:r>
              <a:rPr lang="en-GB" sz="25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500" dirty="0" err="1" smtClean="0">
                <a:solidFill>
                  <a:srgbClr val="002060"/>
                </a:solidFill>
              </a:rPr>
              <a:t>Отдел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стратегии</a:t>
            </a:r>
            <a:r>
              <a:rPr lang="en-US" sz="2500" dirty="0" smtClean="0">
                <a:solidFill>
                  <a:srgbClr val="002060"/>
                </a:solidFill>
              </a:rPr>
              <a:t> и </a:t>
            </a:r>
            <a:r>
              <a:rPr lang="en-US" sz="2500" dirty="0" err="1" smtClean="0">
                <a:solidFill>
                  <a:srgbClr val="002060"/>
                </a:solidFill>
              </a:rPr>
              <a:t>управления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рисками</a:t>
            </a:r>
            <a:r>
              <a:rPr lang="en-US" sz="2500" dirty="0" smtClean="0">
                <a:solidFill>
                  <a:srgbClr val="002060"/>
                </a:solidFill>
              </a:rPr>
              <a:t> (</a:t>
            </a:r>
            <a:r>
              <a:rPr lang="en-US" sz="2500" dirty="0">
                <a:solidFill>
                  <a:srgbClr val="002060"/>
                </a:solidFill>
              </a:rPr>
              <a:t>Middle </a:t>
            </a:r>
            <a:r>
              <a:rPr lang="en-US" sz="2500" dirty="0" smtClean="0">
                <a:solidFill>
                  <a:srgbClr val="002060"/>
                </a:solidFill>
              </a:rPr>
              <a:t>office) </a:t>
            </a:r>
            <a:r>
              <a:rPr lang="en-US" sz="2500" dirty="0" err="1" smtClean="0">
                <a:solidFill>
                  <a:srgbClr val="002060"/>
                </a:solidFill>
              </a:rPr>
              <a:t>ответственен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за</a:t>
            </a:r>
            <a:r>
              <a:rPr lang="en-US" sz="2500" dirty="0" smtClean="0">
                <a:solidFill>
                  <a:srgbClr val="002060"/>
                </a:solidFill>
              </a:rPr>
              <a:t> п</a:t>
            </a:r>
            <a:r>
              <a:rPr lang="en-GB" sz="2500" dirty="0" err="1" smtClean="0">
                <a:solidFill>
                  <a:srgbClr val="002060"/>
                </a:solidFill>
              </a:rPr>
              <a:t>рограммирование</a:t>
            </a:r>
            <a:r>
              <a:rPr lang="en-GB" sz="2500" dirty="0" smtClean="0">
                <a:solidFill>
                  <a:srgbClr val="002060"/>
                </a:solidFill>
              </a:rPr>
              <a:t> </a:t>
            </a:r>
            <a:r>
              <a:rPr lang="en-GB" sz="2500" dirty="0" err="1" smtClean="0">
                <a:solidFill>
                  <a:srgbClr val="002060"/>
                </a:solidFill>
              </a:rPr>
              <a:t>денежных</a:t>
            </a:r>
            <a:r>
              <a:rPr lang="en-GB" sz="2500" dirty="0" smtClean="0">
                <a:solidFill>
                  <a:srgbClr val="002060"/>
                </a:solidFill>
              </a:rPr>
              <a:t> </a:t>
            </a:r>
            <a:r>
              <a:rPr lang="en-GB" sz="2500" dirty="0" err="1" smtClean="0">
                <a:solidFill>
                  <a:srgbClr val="002060"/>
                </a:solidFill>
              </a:rPr>
              <a:t>потоков</a:t>
            </a:r>
            <a:r>
              <a:rPr lang="en-GB" sz="2500" dirty="0" smtClean="0">
                <a:solidFill>
                  <a:srgbClr val="002060"/>
                </a:solidFill>
              </a:rPr>
              <a:t>, а </a:t>
            </a:r>
            <a:r>
              <a:rPr lang="en-GB" sz="2500" dirty="0" err="1" smtClean="0">
                <a:solidFill>
                  <a:srgbClr val="002060"/>
                </a:solidFill>
              </a:rPr>
              <a:t>операционный</a:t>
            </a:r>
            <a:r>
              <a:rPr lang="en-GB" sz="2500" dirty="0" smtClean="0">
                <a:solidFill>
                  <a:srgbClr val="002060"/>
                </a:solidFill>
              </a:rPr>
              <a:t> о</a:t>
            </a:r>
            <a:r>
              <a:rPr lang="en-US" sz="2500" dirty="0" err="1" smtClean="0">
                <a:solidFill>
                  <a:srgbClr val="002060"/>
                </a:solidFill>
              </a:rPr>
              <a:t>тдел</a:t>
            </a:r>
            <a:r>
              <a:rPr lang="en-US" sz="2500" dirty="0">
                <a:solidFill>
                  <a:srgbClr val="002060"/>
                </a:solidFill>
              </a:rPr>
              <a:t> (Front </a:t>
            </a:r>
            <a:r>
              <a:rPr lang="en-US" sz="2500" dirty="0" smtClean="0">
                <a:solidFill>
                  <a:srgbClr val="002060"/>
                </a:solidFill>
              </a:rPr>
              <a:t>office) - </a:t>
            </a:r>
            <a:r>
              <a:rPr lang="en-US" sz="2500" dirty="0" err="1" smtClean="0">
                <a:solidFill>
                  <a:srgbClr val="002060"/>
                </a:solidFill>
              </a:rPr>
              <a:t>за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реализацию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этих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программ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500" dirty="0" smtClean="0">
                <a:solidFill>
                  <a:srgbClr val="002060"/>
                </a:solidFill>
              </a:rPr>
              <a:t>В процесс </a:t>
            </a:r>
            <a:r>
              <a:rPr lang="en-US" sz="2500" dirty="0" err="1" smtClean="0">
                <a:solidFill>
                  <a:srgbClr val="002060"/>
                </a:solidFill>
              </a:rPr>
              <a:t>прогнозирования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вовлечены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четверо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сотрудников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Управления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государственного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долга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500" dirty="0" err="1" smtClean="0">
                <a:solidFill>
                  <a:srgbClr val="002060"/>
                </a:solidFill>
              </a:rPr>
              <a:t>Управление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государственного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долга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представляет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прогнозы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по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потокам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денежных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средств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заместителю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министра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финансов</a:t>
            </a:r>
            <a:r>
              <a:rPr lang="en-US" sz="2500" dirty="0" smtClean="0">
                <a:solidFill>
                  <a:srgbClr val="002060"/>
                </a:solidFill>
              </a:rPr>
              <a:t>, а </a:t>
            </a:r>
            <a:r>
              <a:rPr lang="en-US" sz="2500" dirty="0" err="1" smtClean="0">
                <a:solidFill>
                  <a:srgbClr val="002060"/>
                </a:solidFill>
              </a:rPr>
              <a:t>также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министру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финансов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  <a:endParaRPr lang="en-US" sz="2500" dirty="0">
              <a:solidFill>
                <a:srgbClr val="00206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4DBFC9AC-1D94-4FD3-B413-51883FCA1E01}"/>
              </a:ext>
            </a:extLst>
          </p:cNvPr>
          <p:cNvSpPr txBox="1">
            <a:spLocks/>
          </p:cNvSpPr>
          <p:nvPr/>
        </p:nvSpPr>
        <p:spPr bwMode="auto">
          <a:xfrm>
            <a:off x="553720" y="245428"/>
            <a:ext cx="11038840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3411A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9pPr>
          </a:lstStyle>
          <a:p>
            <a:pPr>
              <a:defRPr/>
            </a:pPr>
            <a:r>
              <a:rPr kumimoji="0" lang="en-GB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  <a:ea typeface="+mj-ea"/>
                <a:cs typeface="+mj-cs"/>
              </a:rPr>
              <a:t>Распределение</a:t>
            </a:r>
            <a:r>
              <a:rPr kumimoji="0" lang="en-GB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  <a:ea typeface="+mj-ea"/>
                <a:cs typeface="+mj-cs"/>
              </a:rPr>
              <a:t> </a:t>
            </a:r>
            <a:r>
              <a:rPr kumimoji="0" lang="en-GB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  <a:ea typeface="+mj-ea"/>
                <a:cs typeface="+mj-cs"/>
              </a:rPr>
              <a:t>функций</a:t>
            </a:r>
            <a:endParaRPr kumimoji="0" lang="en-GB" sz="3300" b="1" i="0" u="none" strike="noStrike" kern="1200" cap="none" spc="0" normalizeH="0" baseline="0" noProof="0" dirty="0">
              <a:ln>
                <a:noFill/>
              </a:ln>
              <a:solidFill>
                <a:srgbClr val="3411A5"/>
              </a:solidFill>
              <a:effectLst/>
              <a:uLnTx/>
              <a:uFillTx/>
              <a:latin typeface="NewBskvll B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946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390" y="1413828"/>
            <a:ext cx="11013440" cy="494252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DBFC9AC-1D94-4FD3-B413-51883FCA1E01}"/>
              </a:ext>
            </a:extLst>
          </p:cNvPr>
          <p:cNvSpPr txBox="1">
            <a:spLocks/>
          </p:cNvSpPr>
          <p:nvPr/>
        </p:nvSpPr>
        <p:spPr bwMode="auto">
          <a:xfrm>
            <a:off x="543560" y="85408"/>
            <a:ext cx="11054080" cy="52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3411A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9pPr>
          </a:lstStyle>
          <a:p>
            <a:pPr lvl="0"/>
            <a:r>
              <a:rPr lang="en-US" sz="3300" dirty="0" err="1" smtClean="0">
                <a:latin typeface="NewBskvll BT"/>
              </a:rPr>
              <a:t>Единый</a:t>
            </a:r>
            <a:r>
              <a:rPr lang="en-US" sz="3300" dirty="0" smtClean="0">
                <a:latin typeface="NewBskvll BT"/>
              </a:rPr>
              <a:t> </a:t>
            </a:r>
            <a:r>
              <a:rPr lang="en-US" sz="3300" dirty="0" err="1" smtClean="0">
                <a:latin typeface="NewBskvll BT"/>
              </a:rPr>
              <a:t>казначейский</a:t>
            </a:r>
            <a:r>
              <a:rPr lang="en-US" sz="3300" dirty="0" smtClean="0">
                <a:latin typeface="NewBskvll BT"/>
              </a:rPr>
              <a:t> </a:t>
            </a:r>
            <a:r>
              <a:rPr lang="en-US" sz="3300" dirty="0" err="1" smtClean="0">
                <a:latin typeface="NewBskvll BT"/>
              </a:rPr>
              <a:t>счет</a:t>
            </a:r>
            <a:endParaRPr kumimoji="0" lang="en-GB" sz="3300" b="1" i="0" u="none" strike="noStrike" kern="1200" cap="none" spc="0" normalizeH="0" baseline="0" noProof="0" dirty="0">
              <a:ln>
                <a:noFill/>
              </a:ln>
              <a:solidFill>
                <a:srgbClr val="3411A5"/>
              </a:solidFill>
              <a:effectLst/>
              <a:uLnTx/>
              <a:uFillTx/>
              <a:latin typeface="NewBskvll B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2420" y="670560"/>
            <a:ext cx="11356340" cy="5582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</a:rPr>
              <a:t>Система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единого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казначейского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счета</a:t>
            </a:r>
            <a:r>
              <a:rPr lang="en-US" dirty="0" smtClean="0">
                <a:solidFill>
                  <a:srgbClr val="002060"/>
                </a:solidFill>
              </a:rPr>
              <a:t> (ЕКС) </a:t>
            </a:r>
            <a:r>
              <a:rPr lang="en-US" dirty="0" err="1" smtClean="0">
                <a:solidFill>
                  <a:srgbClr val="002060"/>
                </a:solidFill>
              </a:rPr>
              <a:t>разработана</a:t>
            </a:r>
            <a:r>
              <a:rPr lang="en-US" dirty="0" smtClean="0">
                <a:solidFill>
                  <a:srgbClr val="002060"/>
                </a:solidFill>
              </a:rPr>
              <a:t> с </a:t>
            </a:r>
            <a:r>
              <a:rPr lang="en-US" dirty="0" err="1" smtClean="0">
                <a:solidFill>
                  <a:srgbClr val="002060"/>
                </a:solidFill>
              </a:rPr>
              <a:t>учетом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передового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международного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опыта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Все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денежные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средства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Правительства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сконцетрированы</a:t>
            </a:r>
            <a:r>
              <a:rPr lang="en-US" dirty="0" smtClean="0">
                <a:solidFill>
                  <a:srgbClr val="002060"/>
                </a:solidFill>
              </a:rPr>
              <a:t> в </a:t>
            </a:r>
            <a:r>
              <a:rPr lang="en-US" dirty="0" err="1" smtClean="0">
                <a:solidFill>
                  <a:srgbClr val="002060"/>
                </a:solidFill>
              </a:rPr>
              <a:t>рамках</a:t>
            </a:r>
            <a:r>
              <a:rPr lang="en-US" dirty="0" smtClean="0">
                <a:solidFill>
                  <a:srgbClr val="002060"/>
                </a:solidFill>
              </a:rPr>
              <a:t> ЕКС и </a:t>
            </a:r>
            <a:r>
              <a:rPr lang="en-US" dirty="0" err="1" smtClean="0">
                <a:solidFill>
                  <a:srgbClr val="002060"/>
                </a:solidFill>
              </a:rPr>
              <a:t>более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не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хранятся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на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счетак</a:t>
            </a:r>
            <a:r>
              <a:rPr lang="en-US" dirty="0" smtClean="0">
                <a:solidFill>
                  <a:srgbClr val="002060"/>
                </a:solidFill>
              </a:rPr>
              <a:t> в </a:t>
            </a:r>
            <a:r>
              <a:rPr lang="en-US" dirty="0" err="1" smtClean="0">
                <a:solidFill>
                  <a:srgbClr val="002060"/>
                </a:solidFill>
              </a:rPr>
              <a:t>коммерсческих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банках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</a:rPr>
              <a:t>Остаток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средств</a:t>
            </a:r>
            <a:r>
              <a:rPr lang="en-US" dirty="0" smtClean="0">
                <a:solidFill>
                  <a:srgbClr val="002060"/>
                </a:solidFill>
              </a:rPr>
              <a:t> ЕКС </a:t>
            </a:r>
            <a:r>
              <a:rPr lang="en-US" dirty="0" err="1" smtClean="0">
                <a:solidFill>
                  <a:srgbClr val="002060"/>
                </a:solidFill>
              </a:rPr>
              <a:t>является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существенным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поскольку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он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включает</a:t>
            </a:r>
            <a:r>
              <a:rPr lang="en-US" dirty="0" smtClean="0">
                <a:solidFill>
                  <a:srgbClr val="002060"/>
                </a:solidFill>
              </a:rPr>
              <a:t> в </a:t>
            </a:r>
            <a:r>
              <a:rPr lang="en-US" dirty="0" err="1" smtClean="0">
                <a:solidFill>
                  <a:srgbClr val="002060"/>
                </a:solidFill>
              </a:rPr>
              <a:t>себя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средства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как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госбюджета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так</a:t>
            </a:r>
            <a:r>
              <a:rPr lang="en-US" dirty="0" smtClean="0">
                <a:solidFill>
                  <a:srgbClr val="002060"/>
                </a:solidFill>
              </a:rPr>
              <a:t> и </a:t>
            </a:r>
            <a:r>
              <a:rPr lang="en-US" dirty="0" err="1" smtClean="0">
                <a:solidFill>
                  <a:srgbClr val="002060"/>
                </a:solidFill>
              </a:rPr>
              <a:t>бюджетов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местных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органов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самоуправления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внебюджетных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фондов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государственных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некоммерческих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организаций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и </a:t>
            </a:r>
            <a:r>
              <a:rPr lang="en-US" dirty="0" err="1">
                <a:solidFill>
                  <a:srgbClr val="002060"/>
                </a:solidFill>
              </a:rPr>
              <a:t>организаций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по реализации </a:t>
            </a:r>
            <a:r>
              <a:rPr lang="ru-RU" dirty="0" smtClean="0">
                <a:solidFill>
                  <a:srgbClr val="002060"/>
                </a:solidFill>
              </a:rPr>
              <a:t>проектов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финансируемых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за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счет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внешних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кредитных</a:t>
            </a:r>
            <a:r>
              <a:rPr lang="en-US" dirty="0">
                <a:solidFill>
                  <a:srgbClr val="002060"/>
                </a:solidFill>
              </a:rPr>
              <a:t> и </a:t>
            </a:r>
            <a:r>
              <a:rPr lang="en-US" dirty="0" err="1">
                <a:solidFill>
                  <a:srgbClr val="002060"/>
                </a:solidFill>
              </a:rPr>
              <a:t>грантовых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средств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В </a:t>
            </a:r>
            <a:r>
              <a:rPr lang="en-US" dirty="0" err="1" smtClean="0">
                <a:solidFill>
                  <a:srgbClr val="002060"/>
                </a:solidFill>
              </a:rPr>
              <a:t>системе</a:t>
            </a:r>
            <a:r>
              <a:rPr lang="en-US" dirty="0" smtClean="0">
                <a:solidFill>
                  <a:srgbClr val="002060"/>
                </a:solidFill>
              </a:rPr>
              <a:t> ЕКС </a:t>
            </a:r>
            <a:r>
              <a:rPr lang="en-US" dirty="0" err="1" smtClean="0">
                <a:solidFill>
                  <a:srgbClr val="002060"/>
                </a:solidFill>
              </a:rPr>
              <a:t>сформирован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также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«стабилизационный </a:t>
            </a:r>
            <a:r>
              <a:rPr lang="ru-RU" dirty="0">
                <a:solidFill>
                  <a:srgbClr val="002060"/>
                </a:solidFill>
              </a:rPr>
              <a:t>фонд», представляющий собой </a:t>
            </a:r>
            <a:r>
              <a:rPr lang="en-US" dirty="0" err="1" smtClean="0">
                <a:solidFill>
                  <a:srgbClr val="002060"/>
                </a:solidFill>
              </a:rPr>
              <a:t>остаток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ранее накопленны</a:t>
            </a:r>
            <a:r>
              <a:rPr lang="en-US" dirty="0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но </a:t>
            </a:r>
            <a:r>
              <a:rPr lang="ru-RU" dirty="0" smtClean="0">
                <a:solidFill>
                  <a:srgbClr val="002060"/>
                </a:solidFill>
              </a:rPr>
              <a:t>неизрасходованны</a:t>
            </a:r>
            <a:r>
              <a:rPr lang="en-US" dirty="0" smtClean="0">
                <a:solidFill>
                  <a:srgbClr val="002060"/>
                </a:solidFill>
              </a:rPr>
              <a:t>х </a:t>
            </a:r>
            <a:r>
              <a:rPr lang="en-US" dirty="0" err="1" smtClean="0">
                <a:solidFill>
                  <a:srgbClr val="002060"/>
                </a:solidFill>
              </a:rPr>
              <a:t>средств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Министерство финансов осуществляет контроль только над </a:t>
            </a:r>
            <a:r>
              <a:rPr lang="en-US" dirty="0" err="1" smtClean="0">
                <a:solidFill>
                  <a:srgbClr val="002060"/>
                </a:solidFill>
              </a:rPr>
              <a:t>средствами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госбюджет</a:t>
            </a:r>
            <a:r>
              <a:rPr lang="en-US" dirty="0" smtClean="0">
                <a:solidFill>
                  <a:srgbClr val="002060"/>
                </a:solidFill>
              </a:rPr>
              <a:t>а </a:t>
            </a:r>
            <a:r>
              <a:rPr lang="ru-RU" dirty="0" smtClean="0">
                <a:solidFill>
                  <a:srgbClr val="002060"/>
                </a:solidFill>
              </a:rPr>
              <a:t>и стабилизационного фонда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Одновременно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Министерство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может</a:t>
            </a:r>
            <a:r>
              <a:rPr lang="en-US" dirty="0">
                <a:solidFill>
                  <a:srgbClr val="002060"/>
                </a:solidFill>
              </a:rPr>
              <a:t>:</a:t>
            </a:r>
            <a:endParaRPr lang="en-US" dirty="0" smtClean="0">
              <a:solidFill>
                <a:srgbClr val="002060"/>
              </a:solidFill>
            </a:endParaRPr>
          </a:p>
          <a:p>
            <a:pPr marL="914400" indent="-342900" algn="just"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</a:rPr>
              <a:t>использовать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беспроцентно</a:t>
            </a:r>
            <a:r>
              <a:rPr lang="en-US" dirty="0" smtClean="0">
                <a:solidFill>
                  <a:srgbClr val="002060"/>
                </a:solidFill>
              </a:rPr>
              <a:t>) </a:t>
            </a:r>
            <a:r>
              <a:rPr lang="en-US" dirty="0" err="1" smtClean="0">
                <a:solidFill>
                  <a:srgbClr val="002060"/>
                </a:solidFill>
              </a:rPr>
              <a:t>остатки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средств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на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других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суб-счетах</a:t>
            </a:r>
            <a:r>
              <a:rPr lang="en-US" dirty="0" smtClean="0">
                <a:solidFill>
                  <a:srgbClr val="002060"/>
                </a:solidFill>
              </a:rPr>
              <a:t> в </a:t>
            </a:r>
            <a:r>
              <a:rPr lang="en-US" dirty="0" err="1" smtClean="0">
                <a:solidFill>
                  <a:srgbClr val="002060"/>
                </a:solidFill>
              </a:rPr>
              <a:t>целях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управления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денежными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потоками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914400" indent="-342900" algn="just"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Font typeface="Courier New" panose="02070309020205020404" pitchFamily="49" charset="0"/>
              <a:buChar char="o"/>
            </a:pPr>
            <a:r>
              <a:rPr lang="en-US" dirty="0" err="1" smtClean="0">
                <a:solidFill>
                  <a:srgbClr val="002060"/>
                </a:solidFill>
              </a:rPr>
              <a:t>получать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проценты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размещая</a:t>
            </a:r>
            <a:r>
              <a:rPr lang="en-US" dirty="0" smtClean="0">
                <a:solidFill>
                  <a:srgbClr val="002060"/>
                </a:solidFill>
              </a:rPr>
              <a:t> в</a:t>
            </a:r>
            <a:r>
              <a:rPr lang="ru-RU" dirty="0" smtClean="0">
                <a:solidFill>
                  <a:srgbClr val="002060"/>
                </a:solidFill>
              </a:rPr>
              <a:t>ременн</a:t>
            </a:r>
            <a:r>
              <a:rPr lang="en-US" dirty="0" smtClean="0">
                <a:solidFill>
                  <a:srgbClr val="002060"/>
                </a:solidFill>
              </a:rPr>
              <a:t>о </a:t>
            </a:r>
            <a:r>
              <a:rPr lang="en-US" dirty="0" err="1" smtClean="0">
                <a:solidFill>
                  <a:srgbClr val="002060"/>
                </a:solidFill>
              </a:rPr>
              <a:t>свободные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средства</a:t>
            </a:r>
            <a:r>
              <a:rPr lang="en-US" dirty="0" smtClean="0">
                <a:solidFill>
                  <a:srgbClr val="002060"/>
                </a:solidFill>
              </a:rPr>
              <a:t> ЕКС </a:t>
            </a:r>
            <a:r>
              <a:rPr lang="en-US" dirty="0" err="1" smtClean="0">
                <a:solidFill>
                  <a:srgbClr val="002060"/>
                </a:solidFill>
              </a:rPr>
              <a:t>исключительно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Ц</a:t>
            </a:r>
            <a:r>
              <a:rPr lang="en-US" dirty="0" err="1">
                <a:solidFill>
                  <a:srgbClr val="002060"/>
                </a:solidFill>
              </a:rPr>
              <a:t>ентральном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банке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в </a:t>
            </a:r>
            <a:r>
              <a:rPr lang="en-US" dirty="0" err="1">
                <a:solidFill>
                  <a:srgbClr val="002060"/>
                </a:solidFill>
              </a:rPr>
              <a:t>качестве</a:t>
            </a:r>
            <a:r>
              <a:rPr lang="ru-RU" dirty="0">
                <a:solidFill>
                  <a:srgbClr val="002060"/>
                </a:solidFill>
              </a:rPr>
              <a:t> срочных депозит</a:t>
            </a:r>
            <a:r>
              <a:rPr lang="en-US" dirty="0" err="1" smtClean="0">
                <a:solidFill>
                  <a:srgbClr val="002060"/>
                </a:solidFill>
              </a:rPr>
              <a:t>ов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34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" y="1463358"/>
            <a:ext cx="11013440" cy="494252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DBFC9AC-1D94-4FD3-B413-51883FCA1E01}"/>
              </a:ext>
            </a:extLst>
          </p:cNvPr>
          <p:cNvSpPr txBox="1">
            <a:spLocks/>
          </p:cNvSpPr>
          <p:nvPr/>
        </p:nvSpPr>
        <p:spPr bwMode="auto">
          <a:xfrm>
            <a:off x="543560" y="208598"/>
            <a:ext cx="1105408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3411A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9pPr>
          </a:lstStyle>
          <a:p>
            <a:pPr lvl="0"/>
            <a:r>
              <a:rPr lang="en-GB" sz="3300" dirty="0" err="1" smtClean="0">
                <a:latin typeface="NewBskvll BT"/>
              </a:rPr>
              <a:t>Охват</a:t>
            </a:r>
            <a:r>
              <a:rPr lang="en-GB" sz="3300" dirty="0" smtClean="0">
                <a:latin typeface="NewBskvll BT"/>
              </a:rPr>
              <a:t> </a:t>
            </a:r>
            <a:r>
              <a:rPr lang="en-GB" sz="3300" dirty="0" err="1" smtClean="0">
                <a:latin typeface="NewBskvll BT"/>
              </a:rPr>
              <a:t>прогнозов</a:t>
            </a:r>
            <a:r>
              <a:rPr lang="en-GB" sz="3300" dirty="0" smtClean="0">
                <a:latin typeface="NewBskvll BT"/>
              </a:rPr>
              <a:t> и </a:t>
            </a:r>
            <a:r>
              <a:rPr lang="en-GB" sz="3300" dirty="0" err="1" smtClean="0">
                <a:latin typeface="NewBskvll BT"/>
              </a:rPr>
              <a:t>временной</a:t>
            </a:r>
            <a:r>
              <a:rPr lang="en-GB" sz="3300" dirty="0" smtClean="0">
                <a:latin typeface="NewBskvll BT"/>
              </a:rPr>
              <a:t> </a:t>
            </a:r>
            <a:r>
              <a:rPr lang="en-GB" sz="3300" dirty="0" err="1" smtClean="0">
                <a:latin typeface="NewBskvll BT"/>
              </a:rPr>
              <a:t>горизонт</a:t>
            </a:r>
            <a:endParaRPr kumimoji="0" lang="en-GB" sz="3300" b="1" i="0" u="none" strike="noStrike" kern="1200" cap="none" spc="0" normalizeH="0" baseline="0" noProof="0" dirty="0">
              <a:ln>
                <a:noFill/>
              </a:ln>
              <a:solidFill>
                <a:srgbClr val="3411A5"/>
              </a:solidFill>
              <a:effectLst/>
              <a:uLnTx/>
              <a:uFillTx/>
              <a:latin typeface="NewBskvll B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69290" y="862330"/>
            <a:ext cx="10802620" cy="5661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500" dirty="0" err="1" smtClean="0">
                <a:solidFill>
                  <a:srgbClr val="002060"/>
                </a:solidFill>
              </a:rPr>
              <a:t>Прогнозы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денежных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потоков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охватывают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государственный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бюджет</a:t>
            </a:r>
            <a:r>
              <a:rPr lang="en-US" sz="2500" dirty="0" smtClean="0">
                <a:solidFill>
                  <a:srgbClr val="002060"/>
                </a:solidFill>
              </a:rPr>
              <a:t> (</a:t>
            </a:r>
            <a:r>
              <a:rPr lang="en-US" sz="2500" dirty="0" err="1" smtClean="0">
                <a:solidFill>
                  <a:srgbClr val="002060"/>
                </a:solidFill>
              </a:rPr>
              <a:t>детально</a:t>
            </a:r>
            <a:r>
              <a:rPr lang="en-US" sz="2500" dirty="0" smtClean="0">
                <a:solidFill>
                  <a:srgbClr val="002060"/>
                </a:solidFill>
              </a:rPr>
              <a:t>) и </a:t>
            </a:r>
            <a:r>
              <a:rPr lang="en-US" sz="2500" dirty="0" err="1" smtClean="0">
                <a:solidFill>
                  <a:srgbClr val="002060"/>
                </a:solidFill>
              </a:rPr>
              <a:t>другие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суб-счета</a:t>
            </a:r>
            <a:r>
              <a:rPr lang="en-US" sz="2500" dirty="0" smtClean="0">
                <a:solidFill>
                  <a:srgbClr val="002060"/>
                </a:solidFill>
              </a:rPr>
              <a:t> ЕКС.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500" dirty="0" smtClean="0">
                <a:solidFill>
                  <a:srgbClr val="002060"/>
                </a:solidFill>
              </a:rPr>
              <a:t>В </a:t>
            </a:r>
            <a:r>
              <a:rPr lang="en-US" sz="2500" dirty="0" err="1" smtClean="0">
                <a:solidFill>
                  <a:srgbClr val="002060"/>
                </a:solidFill>
              </a:rPr>
              <a:t>начале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каждого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финансового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года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Управление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госдолга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составляет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квартальные</a:t>
            </a:r>
            <a:r>
              <a:rPr lang="en-US" sz="2500" dirty="0" smtClean="0">
                <a:solidFill>
                  <a:srgbClr val="002060"/>
                </a:solidFill>
              </a:rPr>
              <a:t> и </a:t>
            </a:r>
            <a:r>
              <a:rPr lang="en-US" sz="2500" dirty="0" err="1" smtClean="0">
                <a:solidFill>
                  <a:srgbClr val="002060"/>
                </a:solidFill>
              </a:rPr>
              <a:t>месячные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прогнозы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денежных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потоков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госбюджета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на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весь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финансовый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год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rgbClr val="002060"/>
                </a:solidFill>
              </a:rPr>
              <a:t>В </a:t>
            </a:r>
            <a:r>
              <a:rPr lang="en-US" sz="2500" dirty="0" err="1">
                <a:solidFill>
                  <a:srgbClr val="002060"/>
                </a:solidFill>
              </a:rPr>
              <a:t>начале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каждого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месяца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составляются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также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недельные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прогнозы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на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текущий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месяц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az-Cyrl-AZ" sz="2500" dirty="0" smtClean="0">
                <a:solidFill>
                  <a:srgbClr val="002060"/>
                </a:solidFill>
              </a:rPr>
              <a:t>Н</a:t>
            </a:r>
            <a:r>
              <a:rPr lang="en-US" sz="2500" dirty="0" err="1" smtClean="0">
                <a:solidFill>
                  <a:srgbClr val="002060"/>
                </a:solidFill>
              </a:rPr>
              <a:t>ачиная</a:t>
            </a:r>
            <a:r>
              <a:rPr lang="en-US" sz="2500" dirty="0" smtClean="0">
                <a:solidFill>
                  <a:srgbClr val="002060"/>
                </a:solidFill>
              </a:rPr>
              <a:t> с </a:t>
            </a:r>
            <a:r>
              <a:rPr lang="en-US" sz="2500" dirty="0" err="1" smtClean="0">
                <a:solidFill>
                  <a:srgbClr val="002060"/>
                </a:solidFill>
              </a:rPr>
              <a:t>конца</a:t>
            </a:r>
            <a:r>
              <a:rPr lang="en-US" sz="2500" dirty="0" smtClean="0">
                <a:solidFill>
                  <a:srgbClr val="002060"/>
                </a:solidFill>
              </a:rPr>
              <a:t> 2018 </a:t>
            </a:r>
            <a:r>
              <a:rPr lang="en-US" sz="2500" dirty="0" err="1" smtClean="0">
                <a:solidFill>
                  <a:srgbClr val="002060"/>
                </a:solidFill>
              </a:rPr>
              <a:t>года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планируется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перейти</a:t>
            </a:r>
            <a:r>
              <a:rPr lang="en-US" sz="2500" dirty="0" smtClean="0">
                <a:solidFill>
                  <a:srgbClr val="002060"/>
                </a:solidFill>
              </a:rPr>
              <a:t> к </a:t>
            </a:r>
            <a:r>
              <a:rPr lang="en-US" sz="2500" dirty="0" err="1" smtClean="0">
                <a:solidFill>
                  <a:srgbClr val="002060"/>
                </a:solidFill>
              </a:rPr>
              <a:t>составлению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недельных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прогнозов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az-Cyrl-AZ" sz="2500" dirty="0">
                <a:solidFill>
                  <a:srgbClr val="002060"/>
                </a:solidFill>
              </a:rPr>
              <a:t>на предстоящий трехмесячный </a:t>
            </a:r>
            <a:r>
              <a:rPr lang="az-Cyrl-AZ" sz="2500" dirty="0" smtClean="0">
                <a:solidFill>
                  <a:srgbClr val="002060"/>
                </a:solidFill>
              </a:rPr>
              <a:t>период</a:t>
            </a:r>
            <a:r>
              <a:rPr lang="en-US" sz="2500" dirty="0" smtClean="0">
                <a:solidFill>
                  <a:srgbClr val="002060"/>
                </a:solidFill>
              </a:rPr>
              <a:t>.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500" dirty="0" smtClean="0">
                <a:solidFill>
                  <a:srgbClr val="002060"/>
                </a:solidFill>
              </a:rPr>
              <a:t>Е</a:t>
            </a:r>
            <a:r>
              <a:rPr lang="ru-RU" sz="2500" dirty="0" smtClean="0">
                <a:solidFill>
                  <a:srgbClr val="002060"/>
                </a:solidFill>
              </a:rPr>
              <a:t>сли в </a:t>
            </a:r>
            <a:r>
              <a:rPr lang="ru-RU" sz="2500" dirty="0">
                <a:solidFill>
                  <a:srgbClr val="002060"/>
                </a:solidFill>
              </a:rPr>
              <a:t>процессе </a:t>
            </a:r>
            <a:r>
              <a:rPr lang="en-US" sz="2500" dirty="0" err="1" smtClean="0">
                <a:solidFill>
                  <a:srgbClr val="002060"/>
                </a:solidFill>
              </a:rPr>
              <a:t>исполнения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гос</a:t>
            </a:r>
            <a:r>
              <a:rPr lang="ru-RU" sz="2500" dirty="0" smtClean="0">
                <a:solidFill>
                  <a:srgbClr val="002060"/>
                </a:solidFill>
              </a:rPr>
              <a:t>бюджета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возникают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затруднения</a:t>
            </a:r>
            <a:r>
              <a:rPr lang="en-US" sz="2500" dirty="0" smtClean="0">
                <a:solidFill>
                  <a:srgbClr val="002060"/>
                </a:solidFill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</a:rPr>
              <a:t>то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составляются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также</a:t>
            </a:r>
            <a:r>
              <a:rPr lang="en-US" sz="2500" dirty="0" smtClean="0">
                <a:solidFill>
                  <a:srgbClr val="002060"/>
                </a:solidFill>
              </a:rPr>
              <a:t> и </a:t>
            </a:r>
            <a:r>
              <a:rPr lang="ru-RU" sz="2500" dirty="0" smtClean="0">
                <a:solidFill>
                  <a:srgbClr val="002060"/>
                </a:solidFill>
              </a:rPr>
              <a:t>прогнозы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на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ежедневной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основе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500" dirty="0" smtClean="0">
                <a:solidFill>
                  <a:srgbClr val="002060"/>
                </a:solidFill>
              </a:rPr>
              <a:t>В </a:t>
            </a:r>
            <a:r>
              <a:rPr lang="en-US" sz="2500" dirty="0" err="1">
                <a:solidFill>
                  <a:srgbClr val="002060"/>
                </a:solidFill>
              </a:rPr>
              <a:t>конце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каждого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периода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прогнозы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ru-RU" sz="2500" dirty="0">
                <a:solidFill>
                  <a:srgbClr val="002060"/>
                </a:solidFill>
              </a:rPr>
              <a:t>сдвигаются на следующий </a:t>
            </a:r>
            <a:r>
              <a:rPr lang="en-US" sz="2500" dirty="0" err="1">
                <a:solidFill>
                  <a:srgbClr val="002060"/>
                </a:solidFill>
              </a:rPr>
              <a:t>период</a:t>
            </a:r>
            <a:r>
              <a:rPr lang="en-US" sz="2500" dirty="0">
                <a:solidFill>
                  <a:srgbClr val="002060"/>
                </a:solidFill>
              </a:rPr>
              <a:t> и </a:t>
            </a:r>
            <a:r>
              <a:rPr lang="en-US" sz="2500" dirty="0" err="1" smtClean="0">
                <a:solidFill>
                  <a:srgbClr val="002060"/>
                </a:solidFill>
              </a:rPr>
              <a:t>пересматриваются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по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мере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необходимости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15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" y="1463358"/>
            <a:ext cx="11013440" cy="494252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DBFC9AC-1D94-4FD3-B413-51883FCA1E01}"/>
              </a:ext>
            </a:extLst>
          </p:cNvPr>
          <p:cNvSpPr txBox="1">
            <a:spLocks/>
          </p:cNvSpPr>
          <p:nvPr/>
        </p:nvSpPr>
        <p:spPr bwMode="auto">
          <a:xfrm>
            <a:off x="582930" y="115888"/>
            <a:ext cx="10995660" cy="57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3411A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  <a:ea typeface="+mj-ea"/>
                <a:cs typeface="+mj-cs"/>
              </a:rPr>
              <a:t>Основные</a:t>
            </a:r>
            <a:r>
              <a:rPr kumimoji="0" lang="en-GB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  <a:ea typeface="+mj-ea"/>
                <a:cs typeface="+mj-cs"/>
              </a:rPr>
              <a:t> </a:t>
            </a:r>
            <a:r>
              <a:rPr kumimoji="0" lang="en-GB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  <a:ea typeface="+mj-ea"/>
                <a:cs typeface="+mj-cs"/>
              </a:rPr>
              <a:t>источники</a:t>
            </a:r>
            <a:r>
              <a:rPr kumimoji="0" lang="en-GB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  <a:ea typeface="+mj-ea"/>
                <a:cs typeface="+mj-cs"/>
              </a:rPr>
              <a:t> </a:t>
            </a:r>
            <a:r>
              <a:rPr kumimoji="0" lang="en-GB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  <a:ea typeface="+mj-ea"/>
                <a:cs typeface="+mj-cs"/>
              </a:rPr>
              <a:t>данных</a:t>
            </a:r>
            <a:r>
              <a:rPr kumimoji="0" lang="en-GB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  <a:ea typeface="+mj-ea"/>
                <a:cs typeface="+mj-cs"/>
              </a:rPr>
              <a:t> и </a:t>
            </a:r>
            <a:r>
              <a:rPr kumimoji="0" lang="en-GB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  <a:ea typeface="+mj-ea"/>
                <a:cs typeface="+mj-cs"/>
              </a:rPr>
              <a:t>инструменты</a:t>
            </a:r>
            <a:endParaRPr kumimoji="0" lang="en-GB" sz="3300" b="1" i="0" u="none" strike="noStrike" kern="1200" cap="none" spc="0" normalizeH="0" baseline="0" noProof="0" dirty="0">
              <a:ln>
                <a:noFill/>
              </a:ln>
              <a:solidFill>
                <a:srgbClr val="3411A5"/>
              </a:solidFill>
              <a:effectLst/>
              <a:uLnTx/>
              <a:uFillTx/>
              <a:latin typeface="NewBskvll B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689610"/>
            <a:ext cx="11704320" cy="5875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2060"/>
                </a:solidFill>
              </a:rPr>
              <a:t>Управление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госдолга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составляет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квартальные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smtClean="0">
                <a:solidFill>
                  <a:srgbClr val="002060"/>
                </a:solidFill>
              </a:rPr>
              <a:t>месячные </a:t>
            </a:r>
            <a:r>
              <a:rPr lang="ru-RU" sz="2000" dirty="0">
                <a:solidFill>
                  <a:srgbClr val="002060"/>
                </a:solidFill>
              </a:rPr>
              <a:t>и </a:t>
            </a:r>
            <a:r>
              <a:rPr lang="ru-RU" sz="2000" dirty="0" smtClean="0">
                <a:solidFill>
                  <a:srgbClr val="002060"/>
                </a:solidFill>
              </a:rPr>
              <a:t>недельные </a:t>
            </a:r>
            <a:r>
              <a:rPr lang="en-US" sz="2000" dirty="0" err="1" smtClean="0">
                <a:solidFill>
                  <a:srgbClr val="002060"/>
                </a:solidFill>
              </a:rPr>
              <a:t>программы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доходов </a:t>
            </a:r>
            <a:r>
              <a:rPr lang="ru-RU" sz="2000" dirty="0">
                <a:solidFill>
                  <a:srgbClr val="002060"/>
                </a:solidFill>
              </a:rPr>
              <a:t>и расходов </a:t>
            </a:r>
            <a:r>
              <a:rPr lang="ru-RU" sz="2000" dirty="0" smtClean="0">
                <a:solidFill>
                  <a:srgbClr val="002060"/>
                </a:solidFill>
              </a:rPr>
              <a:t>госбюджета в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значительной степени </a:t>
            </a:r>
            <a:r>
              <a:rPr lang="en-US" sz="2000" dirty="0" err="1" smtClean="0">
                <a:solidFill>
                  <a:srgbClr val="002060"/>
                </a:solidFill>
              </a:rPr>
              <a:t>исходя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из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исторических </a:t>
            </a:r>
            <a:r>
              <a:rPr lang="ru-RU" sz="2000" dirty="0">
                <a:solidFill>
                  <a:srgbClr val="002060"/>
                </a:solidFill>
              </a:rPr>
              <a:t>данных и с учетом </a:t>
            </a:r>
            <a:r>
              <a:rPr lang="ru-RU" sz="2000" dirty="0" smtClean="0">
                <a:solidFill>
                  <a:srgbClr val="002060"/>
                </a:solidFill>
              </a:rPr>
              <a:t>особенностей </a:t>
            </a:r>
            <a:r>
              <a:rPr lang="en-US" sz="2000" dirty="0" err="1" smtClean="0">
                <a:solidFill>
                  <a:srgbClr val="002060"/>
                </a:solidFill>
              </a:rPr>
              <a:t>исполнения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текущ</a:t>
            </a:r>
            <a:r>
              <a:rPr lang="en-US" sz="2000" dirty="0" err="1" smtClean="0">
                <a:solidFill>
                  <a:srgbClr val="002060"/>
                </a:solidFill>
              </a:rPr>
              <a:t>его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госбюджета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</a:rPr>
              <a:t>Прогнозы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по</a:t>
            </a:r>
            <a:r>
              <a:rPr lang="en-US" sz="2000" dirty="0" smtClean="0">
                <a:solidFill>
                  <a:srgbClr val="002060"/>
                </a:solidFill>
              </a:rPr>
              <a:t> н</a:t>
            </a:r>
            <a:r>
              <a:rPr lang="ru-RU" sz="2000" dirty="0" smtClean="0">
                <a:solidFill>
                  <a:srgbClr val="002060"/>
                </a:solidFill>
              </a:rPr>
              <a:t>екоторы</a:t>
            </a:r>
            <a:r>
              <a:rPr lang="en-US" sz="2000" dirty="0" smtClean="0">
                <a:solidFill>
                  <a:srgbClr val="002060"/>
                </a:solidFill>
              </a:rPr>
              <a:t>м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видам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расходов </a:t>
            </a:r>
            <a:r>
              <a:rPr lang="en-US" sz="2000" dirty="0" smtClean="0">
                <a:solidFill>
                  <a:srgbClr val="002060"/>
                </a:solidFill>
              </a:rPr>
              <a:t>и </a:t>
            </a:r>
            <a:r>
              <a:rPr lang="en-US" sz="2000" dirty="0" err="1" smtClean="0">
                <a:solidFill>
                  <a:srgbClr val="002060"/>
                </a:solidFill>
              </a:rPr>
              <a:t>потоков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(напр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зарплата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>
                <a:solidFill>
                  <a:srgbClr val="002060"/>
                </a:solidFill>
              </a:rPr>
              <a:t>обслуживание </a:t>
            </a:r>
            <a:r>
              <a:rPr lang="en-US" sz="2000" dirty="0" err="1" smtClean="0">
                <a:solidFill>
                  <a:srgbClr val="002060"/>
                </a:solidFill>
              </a:rPr>
              <a:t>гос</a:t>
            </a:r>
            <a:r>
              <a:rPr lang="ru-RU" sz="2000" dirty="0" smtClean="0">
                <a:solidFill>
                  <a:srgbClr val="002060"/>
                </a:solidFill>
              </a:rPr>
              <a:t>долга</a:t>
            </a:r>
            <a:r>
              <a:rPr lang="ru-RU" sz="2000" dirty="0">
                <a:solidFill>
                  <a:srgbClr val="002060"/>
                </a:solidFill>
              </a:rPr>
              <a:t>, выпуск </a:t>
            </a:r>
            <a:r>
              <a:rPr lang="en-US" sz="2000" dirty="0" err="1" smtClean="0">
                <a:solidFill>
                  <a:srgbClr val="002060"/>
                </a:solidFill>
              </a:rPr>
              <a:t>гособлигаций</a:t>
            </a:r>
            <a:r>
              <a:rPr lang="ru-RU" sz="2000" dirty="0" smtClean="0">
                <a:solidFill>
                  <a:srgbClr val="002060"/>
                </a:solidFill>
              </a:rPr>
              <a:t>) </a:t>
            </a:r>
            <a:r>
              <a:rPr lang="en-US" sz="2000" dirty="0" err="1" smtClean="0">
                <a:solidFill>
                  <a:srgbClr val="002060"/>
                </a:solidFill>
              </a:rPr>
              <a:t>обладают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высокой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степенью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достоверности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2060"/>
                </a:solidFill>
              </a:rPr>
              <a:t>Управление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госдолга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тесно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сотрудничает </a:t>
            </a:r>
            <a:r>
              <a:rPr lang="ru-RU" sz="2000" dirty="0">
                <a:solidFill>
                  <a:srgbClr val="002060"/>
                </a:solidFill>
              </a:rPr>
              <a:t>с другими </a:t>
            </a:r>
            <a:r>
              <a:rPr lang="en-US" sz="2000" dirty="0" err="1" smtClean="0">
                <a:solidFill>
                  <a:srgbClr val="002060"/>
                </a:solidFill>
              </a:rPr>
              <a:t>структурными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подразделениями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Министерства </a:t>
            </a:r>
            <a:r>
              <a:rPr lang="ru-RU" sz="2000" dirty="0">
                <a:solidFill>
                  <a:srgbClr val="002060"/>
                </a:solidFill>
              </a:rPr>
              <a:t>финансов, с Центральным банком, а также с Комитетом </a:t>
            </a:r>
            <a:r>
              <a:rPr lang="ru-RU" sz="2000" dirty="0" smtClean="0">
                <a:solidFill>
                  <a:srgbClr val="002060"/>
                </a:solidFill>
              </a:rPr>
              <a:t> государственны</a:t>
            </a:r>
            <a:r>
              <a:rPr lang="en-US" sz="2000" dirty="0" smtClean="0">
                <a:solidFill>
                  <a:srgbClr val="002060"/>
                </a:solidFill>
              </a:rPr>
              <a:t>х</a:t>
            </a:r>
            <a:r>
              <a:rPr lang="ru-RU" sz="2000" dirty="0" smtClean="0">
                <a:solidFill>
                  <a:srgbClr val="002060"/>
                </a:solidFill>
              </a:rPr>
              <a:t> доход</a:t>
            </a:r>
            <a:r>
              <a:rPr lang="en-US" sz="2000" dirty="0" err="1" smtClean="0">
                <a:solidFill>
                  <a:srgbClr val="002060"/>
                </a:solidFill>
              </a:rPr>
              <a:t>ов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</a:rPr>
              <a:t>К</a:t>
            </a:r>
            <a:r>
              <a:rPr lang="ru-RU" sz="2000" dirty="0" smtClean="0">
                <a:solidFill>
                  <a:srgbClr val="002060"/>
                </a:solidFill>
              </a:rPr>
              <a:t>аждый </a:t>
            </a:r>
            <a:r>
              <a:rPr lang="ru-RU" sz="2000" dirty="0">
                <a:solidFill>
                  <a:srgbClr val="002060"/>
                </a:solidFill>
              </a:rPr>
              <a:t>четверг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управление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госдолга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проводит</a:t>
            </a:r>
            <a:r>
              <a:rPr lang="ru-RU" sz="2000" dirty="0" smtClean="0">
                <a:solidFill>
                  <a:srgbClr val="002060"/>
                </a:solidFill>
              </a:rPr>
              <a:t> заседания Коми</a:t>
            </a:r>
            <a:r>
              <a:rPr lang="en-US" sz="2000" dirty="0" err="1" smtClean="0">
                <a:solidFill>
                  <a:srgbClr val="002060"/>
                </a:solidFill>
              </a:rPr>
              <a:t>ссии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по </a:t>
            </a:r>
            <a:r>
              <a:rPr lang="ru-RU" sz="2000" dirty="0" smtClean="0">
                <a:solidFill>
                  <a:srgbClr val="002060"/>
                </a:solidFill>
              </a:rPr>
              <a:t>бюджет</a:t>
            </a:r>
            <a:r>
              <a:rPr lang="en-US" sz="2000" dirty="0" err="1" smtClean="0">
                <a:solidFill>
                  <a:srgbClr val="002060"/>
                </a:solidFill>
              </a:rPr>
              <a:t>ным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вопросам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>
                <a:solidFill>
                  <a:srgbClr val="002060"/>
                </a:solidFill>
              </a:rPr>
              <a:t>в котором также принимают участие </a:t>
            </a:r>
            <a:r>
              <a:rPr lang="en-US" sz="2000" dirty="0" err="1" smtClean="0">
                <a:solidFill>
                  <a:srgbClr val="002060"/>
                </a:solidFill>
              </a:rPr>
              <a:t>представители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Центральн</a:t>
            </a:r>
            <a:r>
              <a:rPr lang="en-US" sz="2000" dirty="0" err="1" smtClean="0">
                <a:solidFill>
                  <a:srgbClr val="002060"/>
                </a:solidFill>
              </a:rPr>
              <a:t>ого</a:t>
            </a:r>
            <a:r>
              <a:rPr lang="ru-RU" sz="2000" dirty="0" smtClean="0">
                <a:solidFill>
                  <a:srgbClr val="002060"/>
                </a:solidFill>
              </a:rPr>
              <a:t> банк</a:t>
            </a:r>
            <a:r>
              <a:rPr lang="en-US" sz="2000" dirty="0" smtClean="0">
                <a:solidFill>
                  <a:srgbClr val="002060"/>
                </a:solidFill>
              </a:rPr>
              <a:t>а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ru-RU" sz="2000" dirty="0">
                <a:solidFill>
                  <a:srgbClr val="002060"/>
                </a:solidFill>
              </a:rPr>
              <a:t>В прошлом </a:t>
            </a:r>
            <a:r>
              <a:rPr lang="ru-RU" sz="2000" dirty="0" smtClean="0">
                <a:solidFill>
                  <a:srgbClr val="002060"/>
                </a:solidFill>
              </a:rPr>
              <a:t>эт</a:t>
            </a:r>
            <a:r>
              <a:rPr lang="en-US" sz="2000" dirty="0" smtClean="0">
                <a:solidFill>
                  <a:srgbClr val="002060"/>
                </a:solidFill>
              </a:rPr>
              <a:t>а</a:t>
            </a:r>
            <a:r>
              <a:rPr lang="ru-RU" sz="2000" dirty="0" smtClean="0">
                <a:solidFill>
                  <a:srgbClr val="002060"/>
                </a:solidFill>
              </a:rPr>
              <a:t> Коми</a:t>
            </a:r>
            <a:r>
              <a:rPr lang="en-US" sz="2000" dirty="0" err="1" smtClean="0">
                <a:solidFill>
                  <a:srgbClr val="002060"/>
                </a:solidFill>
              </a:rPr>
              <a:t>ссия</a:t>
            </a:r>
            <a:r>
              <a:rPr lang="ru-RU" sz="2000" dirty="0" smtClean="0">
                <a:solidFill>
                  <a:srgbClr val="002060"/>
                </a:solidFill>
              </a:rPr>
              <a:t> проходил</a:t>
            </a:r>
            <a:r>
              <a:rPr lang="en-US" sz="2000" dirty="0" smtClean="0">
                <a:solidFill>
                  <a:srgbClr val="002060"/>
                </a:solidFill>
              </a:rPr>
              <a:t>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под председательством заместителя </a:t>
            </a:r>
            <a:r>
              <a:rPr lang="ru-RU" sz="2000" dirty="0" smtClean="0">
                <a:solidFill>
                  <a:srgbClr val="002060"/>
                </a:solidFill>
              </a:rPr>
              <a:t>министра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финансов</a:t>
            </a:r>
            <a:r>
              <a:rPr lang="en-US" sz="2000" dirty="0" smtClean="0">
                <a:solidFill>
                  <a:srgbClr val="002060"/>
                </a:solidFill>
              </a:rPr>
              <a:t> – </a:t>
            </a:r>
            <a:r>
              <a:rPr lang="en-US" sz="2000" dirty="0" err="1" smtClean="0">
                <a:solidFill>
                  <a:srgbClr val="002060"/>
                </a:solidFill>
              </a:rPr>
              <a:t>главного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казначея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>
                <a:solidFill>
                  <a:srgbClr val="002060"/>
                </a:solidFill>
              </a:rPr>
              <a:t>в котором участвовали также </a:t>
            </a:r>
            <a:r>
              <a:rPr lang="en-US" sz="2000" dirty="0" err="1" smtClean="0">
                <a:solidFill>
                  <a:srgbClr val="002060"/>
                </a:solidFill>
              </a:rPr>
              <a:t>представители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операционного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управления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казначейства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smtClean="0">
                <a:solidFill>
                  <a:srgbClr val="002060"/>
                </a:solidFill>
              </a:rPr>
              <a:t>Комитет</a:t>
            </a:r>
            <a:r>
              <a:rPr lang="en-US" sz="2000" dirty="0" smtClean="0">
                <a:solidFill>
                  <a:srgbClr val="002060"/>
                </a:solidFill>
              </a:rPr>
              <a:t>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государственных доходов и другие. Но по мере улучшения </a:t>
            </a:r>
            <a:r>
              <a:rPr lang="en-US" sz="2000" dirty="0" err="1" smtClean="0">
                <a:solidFill>
                  <a:srgbClr val="002060"/>
                </a:solidFill>
              </a:rPr>
              <a:t>процесса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исполнения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госбюджета</a:t>
            </a:r>
            <a:r>
              <a:rPr lang="en-US" sz="2000" dirty="0" smtClean="0">
                <a:solidFill>
                  <a:srgbClr val="002060"/>
                </a:solidFill>
              </a:rPr>
              <a:t> и </a:t>
            </a:r>
            <a:r>
              <a:rPr lang="en-US" sz="2000" dirty="0" err="1" smtClean="0">
                <a:solidFill>
                  <a:srgbClr val="002060"/>
                </a:solidFill>
              </a:rPr>
              <a:t>денежных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потоков</a:t>
            </a:r>
            <a:r>
              <a:rPr lang="en-US" sz="2000" dirty="0" smtClean="0">
                <a:solidFill>
                  <a:srgbClr val="002060"/>
                </a:solidFill>
              </a:rPr>
              <a:t>,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заседания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Комиссии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организуются</a:t>
            </a:r>
            <a:r>
              <a:rPr lang="en-US" sz="2000" dirty="0" smtClean="0">
                <a:solidFill>
                  <a:srgbClr val="002060"/>
                </a:solidFill>
              </a:rPr>
              <a:t> в </a:t>
            </a:r>
            <a:r>
              <a:rPr lang="ru-RU" sz="2000" dirty="0" smtClean="0">
                <a:solidFill>
                  <a:srgbClr val="002060"/>
                </a:solidFill>
              </a:rPr>
              <a:t>основном </a:t>
            </a:r>
            <a:r>
              <a:rPr lang="en-US" sz="2000" dirty="0" smtClean="0">
                <a:solidFill>
                  <a:srgbClr val="002060"/>
                </a:solidFill>
              </a:rPr>
              <a:t>с </a:t>
            </a:r>
            <a:r>
              <a:rPr lang="en-US" sz="2000" dirty="0" err="1" smtClean="0">
                <a:solidFill>
                  <a:srgbClr val="002060"/>
                </a:solidFill>
              </a:rPr>
              <a:t>целью</a:t>
            </a:r>
            <a:r>
              <a:rPr lang="ru-RU" sz="2000" dirty="0" smtClean="0">
                <a:solidFill>
                  <a:srgbClr val="002060"/>
                </a:solidFill>
              </a:rPr>
              <a:t> оперативно</a:t>
            </a:r>
            <a:r>
              <a:rPr lang="en-US" sz="2000" dirty="0" err="1" smtClean="0">
                <a:solidFill>
                  <a:srgbClr val="002060"/>
                </a:solidFill>
              </a:rPr>
              <a:t>го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обмена информацией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2060"/>
                </a:solidFill>
              </a:rPr>
              <a:t>Прогнозы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составляются</a:t>
            </a:r>
            <a:r>
              <a:rPr lang="en-US" sz="2000" dirty="0">
                <a:solidFill>
                  <a:srgbClr val="002060"/>
                </a:solidFill>
              </a:rPr>
              <a:t> в </a:t>
            </a:r>
            <a:r>
              <a:rPr lang="en-US" sz="2000" dirty="0" err="1">
                <a:solidFill>
                  <a:srgbClr val="002060"/>
                </a:solidFill>
              </a:rPr>
              <a:t>формате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электронных </a:t>
            </a:r>
            <a:r>
              <a:rPr lang="en-US" sz="2000" dirty="0" err="1">
                <a:solidFill>
                  <a:srgbClr val="002060"/>
                </a:solidFill>
              </a:rPr>
              <a:t>таблиц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Excel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2060"/>
                </a:solidFill>
              </a:rPr>
              <a:t>Управление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госдолга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использует </a:t>
            </a:r>
            <a:r>
              <a:rPr lang="en-US" sz="2000" dirty="0" smtClean="0">
                <a:solidFill>
                  <a:srgbClr val="002060"/>
                </a:solidFill>
              </a:rPr>
              <a:t>ИТ </a:t>
            </a:r>
            <a:r>
              <a:rPr lang="ru-RU" sz="2000" dirty="0" smtClean="0">
                <a:solidFill>
                  <a:srgbClr val="002060"/>
                </a:solidFill>
              </a:rPr>
              <a:t>программ</a:t>
            </a:r>
            <a:r>
              <a:rPr lang="en-US" sz="2000" dirty="0" smtClean="0">
                <a:solidFill>
                  <a:srgbClr val="002060"/>
                </a:solidFill>
              </a:rPr>
              <a:t>у </a:t>
            </a:r>
            <a:r>
              <a:rPr lang="en-US" sz="2000" dirty="0" err="1" smtClean="0">
                <a:solidFill>
                  <a:srgbClr val="002060"/>
                </a:solidFill>
              </a:rPr>
              <a:t>Казначейства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для </a:t>
            </a:r>
            <a:r>
              <a:rPr lang="ru-RU" sz="2000" dirty="0">
                <a:solidFill>
                  <a:srgbClr val="002060"/>
                </a:solidFill>
              </a:rPr>
              <a:t>сбора </a:t>
            </a:r>
            <a:r>
              <a:rPr lang="en-US" sz="2000" dirty="0" err="1" smtClean="0">
                <a:solidFill>
                  <a:srgbClr val="002060"/>
                </a:solidFill>
              </a:rPr>
              <a:t>фактических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данных </a:t>
            </a:r>
            <a:r>
              <a:rPr lang="ru-RU" sz="2000" dirty="0">
                <a:solidFill>
                  <a:srgbClr val="002060"/>
                </a:solidFill>
              </a:rPr>
              <a:t>и </a:t>
            </a:r>
            <a:r>
              <a:rPr lang="en-US" sz="2000" dirty="0" err="1" smtClean="0">
                <a:solidFill>
                  <a:srgbClr val="002060"/>
                </a:solidFill>
              </a:rPr>
              <a:t>формирования</a:t>
            </a:r>
            <a:r>
              <a:rPr lang="ru-RU" sz="2000" dirty="0" smtClean="0">
                <a:solidFill>
                  <a:srgbClr val="002060"/>
                </a:solidFill>
              </a:rPr>
              <a:t> базы данных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5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" y="1463358"/>
            <a:ext cx="11013440" cy="494252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DBFC9AC-1D94-4FD3-B413-51883FCA1E01}"/>
              </a:ext>
            </a:extLst>
          </p:cNvPr>
          <p:cNvSpPr txBox="1">
            <a:spLocks/>
          </p:cNvSpPr>
          <p:nvPr/>
        </p:nvSpPr>
        <p:spPr bwMode="auto">
          <a:xfrm>
            <a:off x="651510" y="157798"/>
            <a:ext cx="10770870" cy="64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3411A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300" dirty="0" err="1" smtClean="0">
                <a:latin typeface="NewBskvll BT"/>
              </a:rPr>
              <a:t>Достоверность</a:t>
            </a:r>
            <a:r>
              <a:rPr lang="en-GB" sz="3300" dirty="0" smtClean="0">
                <a:latin typeface="NewBskvll BT"/>
              </a:rPr>
              <a:t> </a:t>
            </a:r>
            <a:r>
              <a:rPr lang="en-GB" sz="3300" dirty="0" err="1" smtClean="0">
                <a:latin typeface="NewBskvll BT"/>
              </a:rPr>
              <a:t>прогнозов</a:t>
            </a:r>
            <a:r>
              <a:rPr lang="en-GB" sz="3300" dirty="0" smtClean="0">
                <a:latin typeface="NewBskvll BT"/>
              </a:rPr>
              <a:t> и </a:t>
            </a:r>
            <a:r>
              <a:rPr lang="en-GB" sz="3300" dirty="0" err="1" smtClean="0">
                <a:latin typeface="NewBskvll BT"/>
              </a:rPr>
              <a:t>их</a:t>
            </a:r>
            <a:r>
              <a:rPr lang="en-GB" sz="3300" dirty="0" smtClean="0">
                <a:latin typeface="NewBskvll BT"/>
              </a:rPr>
              <a:t> </a:t>
            </a:r>
            <a:r>
              <a:rPr lang="en-GB" sz="3300" dirty="0" err="1" smtClean="0">
                <a:latin typeface="NewBskvll BT"/>
              </a:rPr>
              <a:t>применение</a:t>
            </a:r>
            <a:endParaRPr kumimoji="0" lang="en-GB" sz="3300" b="1" i="0" u="none" strike="noStrike" kern="1200" cap="none" spc="0" normalizeH="0" baseline="0" noProof="0" dirty="0">
              <a:ln>
                <a:noFill/>
              </a:ln>
              <a:solidFill>
                <a:srgbClr val="3411A5"/>
              </a:solidFill>
              <a:effectLst/>
              <a:uLnTx/>
              <a:uFillTx/>
              <a:latin typeface="NewBskvll B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3385" y="979170"/>
            <a:ext cx="11247120" cy="5627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sz="2500" dirty="0" smtClean="0">
                <a:solidFill>
                  <a:srgbClr val="002060"/>
                </a:solidFill>
              </a:rPr>
              <a:t>В</a:t>
            </a:r>
            <a:r>
              <a:rPr lang="ru-RU" sz="2500" dirty="0" smtClean="0">
                <a:solidFill>
                  <a:srgbClr val="002060"/>
                </a:solidFill>
              </a:rPr>
              <a:t> </a:t>
            </a:r>
            <a:r>
              <a:rPr lang="ru-RU" sz="2500" dirty="0">
                <a:solidFill>
                  <a:srgbClr val="002060"/>
                </a:solidFill>
              </a:rPr>
              <a:t>рамках координации денежно-кредитной </a:t>
            </a:r>
            <a:r>
              <a:rPr lang="ru-RU" sz="2500" dirty="0" smtClean="0">
                <a:solidFill>
                  <a:srgbClr val="002060"/>
                </a:solidFill>
              </a:rPr>
              <a:t>и </a:t>
            </a:r>
            <a:r>
              <a:rPr lang="ru-RU" sz="2500" dirty="0">
                <a:solidFill>
                  <a:srgbClr val="002060"/>
                </a:solidFill>
              </a:rPr>
              <a:t>фискальной </a:t>
            </a:r>
            <a:r>
              <a:rPr lang="ru-RU" sz="2500" dirty="0" smtClean="0">
                <a:solidFill>
                  <a:srgbClr val="002060"/>
                </a:solidFill>
              </a:rPr>
              <a:t>политик</a:t>
            </a:r>
            <a:r>
              <a:rPr lang="en-US" sz="2500" dirty="0" smtClean="0">
                <a:solidFill>
                  <a:srgbClr val="002060"/>
                </a:solidFill>
              </a:rPr>
              <a:t>и п</a:t>
            </a:r>
            <a:r>
              <a:rPr lang="ru-RU" sz="2500" dirty="0" smtClean="0">
                <a:solidFill>
                  <a:srgbClr val="002060"/>
                </a:solidFill>
              </a:rPr>
              <a:t>рогнозы денежных </a:t>
            </a:r>
            <a:r>
              <a:rPr lang="en-US" sz="2500" dirty="0" err="1" smtClean="0">
                <a:solidFill>
                  <a:srgbClr val="002060"/>
                </a:solidFill>
              </a:rPr>
              <a:t>потоков</a:t>
            </a:r>
            <a:r>
              <a:rPr lang="ru-RU" sz="2500" dirty="0" smtClean="0">
                <a:solidFill>
                  <a:srgbClr val="002060"/>
                </a:solidFill>
              </a:rPr>
              <a:t> </a:t>
            </a:r>
            <a:r>
              <a:rPr lang="ru-RU" sz="2500" dirty="0">
                <a:solidFill>
                  <a:srgbClr val="002060"/>
                </a:solidFill>
              </a:rPr>
              <a:t>представляются заместителю </a:t>
            </a:r>
            <a:r>
              <a:rPr lang="ru-RU" sz="2500" dirty="0" smtClean="0">
                <a:solidFill>
                  <a:srgbClr val="002060"/>
                </a:solidFill>
              </a:rPr>
              <a:t>министра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финансов</a:t>
            </a:r>
            <a:r>
              <a:rPr lang="ru-RU" sz="2500" dirty="0" smtClean="0">
                <a:solidFill>
                  <a:srgbClr val="002060"/>
                </a:solidFill>
              </a:rPr>
              <a:t>, </a:t>
            </a:r>
            <a:r>
              <a:rPr lang="ru-RU" sz="2500" dirty="0">
                <a:solidFill>
                  <a:srgbClr val="002060"/>
                </a:solidFill>
              </a:rPr>
              <a:t>министру финансов и </a:t>
            </a:r>
            <a:r>
              <a:rPr lang="en-US" sz="2500" dirty="0" smtClean="0">
                <a:solidFill>
                  <a:srgbClr val="002060"/>
                </a:solidFill>
              </a:rPr>
              <a:t>представителям </a:t>
            </a:r>
            <a:r>
              <a:rPr lang="ru-RU" sz="2500" dirty="0" smtClean="0">
                <a:solidFill>
                  <a:srgbClr val="002060"/>
                </a:solidFill>
              </a:rPr>
              <a:t>Центрально</a:t>
            </a:r>
            <a:r>
              <a:rPr lang="en-US" sz="2500" dirty="0" err="1" smtClean="0">
                <a:solidFill>
                  <a:srgbClr val="002060"/>
                </a:solidFill>
              </a:rPr>
              <a:t>го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ru-RU" sz="2500" dirty="0" smtClean="0">
                <a:solidFill>
                  <a:srgbClr val="002060"/>
                </a:solidFill>
              </a:rPr>
              <a:t>банк</a:t>
            </a:r>
            <a:r>
              <a:rPr lang="en-US" sz="2500" dirty="0" smtClean="0">
                <a:solidFill>
                  <a:srgbClr val="002060"/>
                </a:solidFill>
              </a:rPr>
              <a:t>а</a:t>
            </a:r>
            <a:r>
              <a:rPr lang="ru-RU" sz="2500" dirty="0" smtClean="0">
                <a:solidFill>
                  <a:srgbClr val="002060"/>
                </a:solidFill>
              </a:rPr>
              <a:t>.</a:t>
            </a:r>
            <a:endParaRPr lang="ru-RU" sz="2500" dirty="0">
              <a:solidFill>
                <a:srgbClr val="002060"/>
              </a:solidFill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sz="2500" dirty="0" smtClean="0">
                <a:solidFill>
                  <a:srgbClr val="002060"/>
                </a:solidFill>
              </a:rPr>
              <a:t>В</a:t>
            </a:r>
            <a:r>
              <a:rPr lang="ru-RU" sz="2500" dirty="0" smtClean="0">
                <a:solidFill>
                  <a:srgbClr val="002060"/>
                </a:solidFill>
              </a:rPr>
              <a:t>ременные </a:t>
            </a:r>
            <a:r>
              <a:rPr lang="en-US" sz="2500" dirty="0" smtClean="0">
                <a:solidFill>
                  <a:srgbClr val="002060"/>
                </a:solidFill>
              </a:rPr>
              <a:t>«</a:t>
            </a:r>
            <a:r>
              <a:rPr lang="ru-RU" sz="2500" dirty="0" smtClean="0">
                <a:solidFill>
                  <a:srgbClr val="002060"/>
                </a:solidFill>
              </a:rPr>
              <a:t>излишки</a:t>
            </a:r>
            <a:r>
              <a:rPr lang="en-US" sz="2500" dirty="0" smtClean="0">
                <a:solidFill>
                  <a:srgbClr val="002060"/>
                </a:solidFill>
              </a:rPr>
              <a:t>»</a:t>
            </a:r>
            <a:r>
              <a:rPr lang="ru-RU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денежных</a:t>
            </a:r>
            <a:r>
              <a:rPr lang="ru-RU" sz="2500" dirty="0">
                <a:solidFill>
                  <a:srgbClr val="002060"/>
                </a:solidFill>
              </a:rPr>
              <a:t> средств </a:t>
            </a:r>
            <a:r>
              <a:rPr lang="en-US" sz="2500" dirty="0" err="1" smtClean="0">
                <a:solidFill>
                  <a:srgbClr val="002060"/>
                </a:solidFill>
              </a:rPr>
              <a:t>размещаются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ru-RU" sz="2500" dirty="0" smtClean="0">
                <a:solidFill>
                  <a:srgbClr val="002060"/>
                </a:solidFill>
              </a:rPr>
              <a:t>в Ц</a:t>
            </a:r>
            <a:r>
              <a:rPr lang="en-US" sz="2500" dirty="0" err="1" smtClean="0">
                <a:solidFill>
                  <a:srgbClr val="002060"/>
                </a:solidFill>
              </a:rPr>
              <a:t>ентральном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банке</a:t>
            </a:r>
            <a:r>
              <a:rPr lang="en-US" sz="2500" dirty="0" smtClean="0">
                <a:solidFill>
                  <a:srgbClr val="002060"/>
                </a:solidFill>
              </a:rPr>
              <a:t> в </a:t>
            </a:r>
            <a:r>
              <a:rPr lang="en-US" sz="2500" dirty="0" err="1" smtClean="0">
                <a:solidFill>
                  <a:srgbClr val="002060"/>
                </a:solidFill>
              </a:rPr>
              <a:t>качестве</a:t>
            </a:r>
            <a:r>
              <a:rPr lang="ru-RU" sz="2500" dirty="0" smtClean="0">
                <a:solidFill>
                  <a:srgbClr val="002060"/>
                </a:solidFill>
              </a:rPr>
              <a:t> </a:t>
            </a:r>
            <a:r>
              <a:rPr lang="ru-RU" sz="2500" dirty="0">
                <a:solidFill>
                  <a:srgbClr val="002060"/>
                </a:solidFill>
              </a:rPr>
              <a:t>срочных </a:t>
            </a:r>
            <a:r>
              <a:rPr lang="ru-RU" sz="2500" dirty="0" smtClean="0">
                <a:solidFill>
                  <a:srgbClr val="002060"/>
                </a:solidFill>
              </a:rPr>
              <a:t>депозит</a:t>
            </a:r>
            <a:r>
              <a:rPr lang="en-US" sz="2500" dirty="0" err="1" smtClean="0">
                <a:solidFill>
                  <a:srgbClr val="002060"/>
                </a:solidFill>
              </a:rPr>
              <a:t>ов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  <a:endParaRPr lang="ru-RU" sz="2500" dirty="0">
              <a:solidFill>
                <a:srgbClr val="002060"/>
              </a:solidFill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sz="2500" dirty="0" err="1" smtClean="0">
                <a:solidFill>
                  <a:srgbClr val="002060"/>
                </a:solidFill>
              </a:rPr>
              <a:t>Практика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мониторинга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результатов</a:t>
            </a:r>
            <a:r>
              <a:rPr lang="en-US" sz="2500" dirty="0" smtClean="0">
                <a:solidFill>
                  <a:srgbClr val="002060"/>
                </a:solidFill>
              </a:rPr>
              <a:t> п</a:t>
            </a:r>
            <a:r>
              <a:rPr lang="ru-RU" sz="2500" dirty="0" smtClean="0">
                <a:solidFill>
                  <a:srgbClr val="002060"/>
                </a:solidFill>
              </a:rPr>
              <a:t>рогноз</a:t>
            </a:r>
            <a:r>
              <a:rPr lang="en-US" sz="2500" dirty="0" err="1" smtClean="0">
                <a:solidFill>
                  <a:srgbClr val="002060"/>
                </a:solidFill>
              </a:rPr>
              <a:t>ов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показывает</a:t>
            </a:r>
            <a:r>
              <a:rPr lang="en-US" sz="2500" dirty="0" smtClean="0">
                <a:solidFill>
                  <a:srgbClr val="002060"/>
                </a:solidFill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</a:rPr>
              <a:t>что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они</a:t>
            </a:r>
            <a:r>
              <a:rPr lang="en-US" sz="2500" dirty="0" smtClean="0">
                <a:solidFill>
                  <a:srgbClr val="002060"/>
                </a:solidFill>
              </a:rPr>
              <a:t> в </a:t>
            </a:r>
            <a:r>
              <a:rPr lang="en-US" sz="2500" dirty="0" err="1" smtClean="0">
                <a:solidFill>
                  <a:srgbClr val="002060"/>
                </a:solidFill>
              </a:rPr>
              <a:t>незначительной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степени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отличаются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от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фактических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данных</a:t>
            </a:r>
            <a:r>
              <a:rPr lang="en-US" sz="2500" dirty="0" smtClean="0">
                <a:solidFill>
                  <a:srgbClr val="002060"/>
                </a:solidFill>
              </a:rPr>
              <a:t>. </a:t>
            </a:r>
            <a:r>
              <a:rPr lang="en-US" sz="2500" dirty="0" err="1" smtClean="0">
                <a:solidFill>
                  <a:srgbClr val="002060"/>
                </a:solidFill>
              </a:rPr>
              <a:t>Имеют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место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ru-RU" sz="2500" dirty="0" smtClean="0">
                <a:solidFill>
                  <a:srgbClr val="002060"/>
                </a:solidFill>
              </a:rPr>
              <a:t>незначительные </a:t>
            </a:r>
            <a:r>
              <a:rPr lang="en-US" sz="2500" dirty="0" err="1" smtClean="0">
                <a:solidFill>
                  <a:srgbClr val="002060"/>
                </a:solidFill>
              </a:rPr>
              <a:t>погрешности</a:t>
            </a:r>
            <a:r>
              <a:rPr lang="en-US" sz="2500" dirty="0" smtClean="0">
                <a:solidFill>
                  <a:srgbClr val="002060"/>
                </a:solidFill>
              </a:rPr>
              <a:t>,</a:t>
            </a:r>
            <a:r>
              <a:rPr lang="ru-RU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которые</a:t>
            </a:r>
            <a:r>
              <a:rPr lang="en-US" sz="2500" dirty="0" smtClean="0">
                <a:solidFill>
                  <a:srgbClr val="002060"/>
                </a:solidFill>
              </a:rPr>
              <a:t> в </a:t>
            </a:r>
            <a:r>
              <a:rPr lang="en-US" sz="2500" dirty="0" err="1" smtClean="0">
                <a:solidFill>
                  <a:srgbClr val="002060"/>
                </a:solidFill>
              </a:rPr>
              <a:t>основном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имеют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тенденцию</a:t>
            </a:r>
            <a:r>
              <a:rPr lang="en-US" sz="2500" dirty="0" smtClean="0">
                <a:solidFill>
                  <a:srgbClr val="002060"/>
                </a:solidFill>
              </a:rPr>
              <a:t> к </a:t>
            </a:r>
            <a:r>
              <a:rPr lang="en-US" sz="2500" dirty="0" err="1" smtClean="0">
                <a:solidFill>
                  <a:srgbClr val="002060"/>
                </a:solidFill>
              </a:rPr>
              <a:t>улучшению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  <a:endParaRPr lang="ru-RU" sz="2500" dirty="0">
              <a:solidFill>
                <a:srgbClr val="002060"/>
              </a:solidFill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sz="2500" dirty="0" err="1" smtClean="0">
                <a:solidFill>
                  <a:srgbClr val="002060"/>
                </a:solidFill>
              </a:rPr>
              <a:t>Допущенные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при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прогнозировании</a:t>
            </a:r>
            <a:r>
              <a:rPr lang="en-US" sz="2500" dirty="0" smtClean="0">
                <a:solidFill>
                  <a:srgbClr val="002060"/>
                </a:solidFill>
              </a:rPr>
              <a:t> о</a:t>
            </a:r>
            <a:r>
              <a:rPr lang="ru-RU" sz="2500" dirty="0" smtClean="0">
                <a:solidFill>
                  <a:srgbClr val="002060"/>
                </a:solidFill>
              </a:rPr>
              <a:t>шибки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ru-RU" sz="2500" dirty="0" smtClean="0">
                <a:solidFill>
                  <a:srgbClr val="002060"/>
                </a:solidFill>
              </a:rPr>
              <a:t>систематически анализиру</a:t>
            </a:r>
            <a:r>
              <a:rPr lang="en-US" sz="2500" dirty="0" err="1" smtClean="0">
                <a:solidFill>
                  <a:srgbClr val="002060"/>
                </a:solidFill>
              </a:rPr>
              <a:t>ются</a:t>
            </a:r>
            <a:r>
              <a:rPr lang="ru-RU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smtClean="0">
                <a:solidFill>
                  <a:srgbClr val="002060"/>
                </a:solidFill>
              </a:rPr>
              <a:t>с </a:t>
            </a:r>
            <a:r>
              <a:rPr lang="en-US" sz="2500" dirty="0" err="1" smtClean="0">
                <a:solidFill>
                  <a:srgbClr val="002060"/>
                </a:solidFill>
              </a:rPr>
              <a:t>целью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более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осмысленной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оценки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текущих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потоков</a:t>
            </a:r>
            <a:r>
              <a:rPr lang="en-US" sz="2500" dirty="0" smtClean="0">
                <a:solidFill>
                  <a:srgbClr val="002060"/>
                </a:solidFill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</a:rPr>
              <a:t>что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может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быть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значимым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ru-RU" sz="2500" dirty="0" smtClean="0">
                <a:solidFill>
                  <a:srgbClr val="002060"/>
                </a:solidFill>
              </a:rPr>
              <a:t>при </a:t>
            </a:r>
            <a:r>
              <a:rPr lang="ru-RU" sz="2500" dirty="0">
                <a:solidFill>
                  <a:srgbClr val="002060"/>
                </a:solidFill>
              </a:rPr>
              <a:t>принятии </a:t>
            </a:r>
            <a:r>
              <a:rPr lang="ru-RU" sz="2500" dirty="0" smtClean="0">
                <a:solidFill>
                  <a:srgbClr val="002060"/>
                </a:solidFill>
              </a:rPr>
              <a:t>решени</a:t>
            </a:r>
            <a:r>
              <a:rPr lang="en-US" sz="2500" dirty="0" smtClean="0">
                <a:solidFill>
                  <a:srgbClr val="002060"/>
                </a:solidFill>
              </a:rPr>
              <a:t>й </a:t>
            </a:r>
            <a:r>
              <a:rPr lang="en-US" sz="2500" dirty="0" err="1" smtClean="0">
                <a:solidFill>
                  <a:srgbClr val="002060"/>
                </a:solidFill>
              </a:rPr>
              <a:t>по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минимизации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подобных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ru-RU" sz="2500" dirty="0" smtClean="0">
                <a:solidFill>
                  <a:srgbClr val="002060"/>
                </a:solidFill>
              </a:rPr>
              <a:t>ошиб</a:t>
            </a:r>
            <a:r>
              <a:rPr lang="en-US" sz="2500" dirty="0" err="1" smtClean="0">
                <a:solidFill>
                  <a:srgbClr val="002060"/>
                </a:solidFill>
              </a:rPr>
              <a:t>ок</a:t>
            </a:r>
            <a:r>
              <a:rPr lang="en-US" sz="2500" dirty="0" smtClean="0">
                <a:solidFill>
                  <a:srgbClr val="002060"/>
                </a:solidFill>
              </a:rPr>
              <a:t> и </a:t>
            </a:r>
            <a:r>
              <a:rPr lang="en-US" sz="2500" dirty="0" err="1" smtClean="0">
                <a:solidFill>
                  <a:srgbClr val="002060"/>
                </a:solidFill>
              </a:rPr>
              <a:t>рисков</a:t>
            </a:r>
            <a:r>
              <a:rPr lang="en-US" sz="2500" dirty="0" smtClean="0">
                <a:solidFill>
                  <a:srgbClr val="002060"/>
                </a:solidFill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</a:rPr>
              <a:t>так</a:t>
            </a:r>
            <a:r>
              <a:rPr lang="en-US" sz="2500" dirty="0" smtClean="0">
                <a:solidFill>
                  <a:srgbClr val="002060"/>
                </a:solidFill>
              </a:rPr>
              <a:t> и </a:t>
            </a:r>
            <a:r>
              <a:rPr lang="en-US" sz="2500" dirty="0" err="1" smtClean="0">
                <a:solidFill>
                  <a:srgbClr val="002060"/>
                </a:solidFill>
              </a:rPr>
              <a:t>для</a:t>
            </a:r>
            <a:r>
              <a:rPr lang="en-US" sz="2500" smtClean="0">
                <a:solidFill>
                  <a:srgbClr val="002060"/>
                </a:solidFill>
              </a:rPr>
              <a:t> повышения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уровня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достоверности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прогнозов</a:t>
            </a:r>
            <a:r>
              <a:rPr lang="en-US" sz="2500" dirty="0" smtClean="0">
                <a:solidFill>
                  <a:srgbClr val="002060"/>
                </a:solidFill>
              </a:rPr>
              <a:t> в </a:t>
            </a:r>
            <a:r>
              <a:rPr lang="en-US" sz="2500" dirty="0" err="1" smtClean="0">
                <a:solidFill>
                  <a:srgbClr val="002060"/>
                </a:solidFill>
              </a:rPr>
              <a:t>будущем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61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" y="1463358"/>
            <a:ext cx="11013440" cy="494252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DBFC9AC-1D94-4FD3-B413-51883FCA1E01}"/>
              </a:ext>
            </a:extLst>
          </p:cNvPr>
          <p:cNvSpPr txBox="1">
            <a:spLocks/>
          </p:cNvSpPr>
          <p:nvPr/>
        </p:nvSpPr>
        <p:spPr bwMode="auto">
          <a:xfrm>
            <a:off x="624840" y="199708"/>
            <a:ext cx="10770870" cy="64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3411A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9pPr>
          </a:lstStyle>
          <a:p>
            <a:pPr lvl="0">
              <a:defRPr/>
            </a:pPr>
            <a:r>
              <a:rPr lang="en-US" sz="3300" dirty="0" err="1">
                <a:latin typeface="NewBskvll BT"/>
              </a:rPr>
              <a:t>Результаты</a:t>
            </a:r>
            <a:r>
              <a:rPr lang="en-US" sz="3300" dirty="0">
                <a:latin typeface="NewBskvll BT"/>
              </a:rPr>
              <a:t> </a:t>
            </a:r>
            <a:r>
              <a:rPr lang="en-US" sz="3300" dirty="0" err="1">
                <a:latin typeface="NewBskvll BT"/>
              </a:rPr>
              <a:t>мониторинга</a:t>
            </a:r>
            <a:r>
              <a:rPr lang="en-US" sz="3300" dirty="0">
                <a:latin typeface="NewBskvll BT"/>
              </a:rPr>
              <a:t> </a:t>
            </a:r>
            <a:r>
              <a:rPr lang="en-US" sz="3300" dirty="0" err="1">
                <a:latin typeface="NewBskvll BT"/>
              </a:rPr>
              <a:t>прогнозов</a:t>
            </a:r>
            <a:r>
              <a:rPr lang="en-US" sz="3300" dirty="0">
                <a:latin typeface="NewBskvll BT"/>
              </a:rPr>
              <a:t> </a:t>
            </a:r>
            <a:r>
              <a:rPr lang="en-US" sz="3300" dirty="0" err="1">
                <a:latin typeface="NewBskvll BT"/>
              </a:rPr>
              <a:t>за</a:t>
            </a:r>
            <a:r>
              <a:rPr lang="en-US" sz="3300" dirty="0">
                <a:latin typeface="NewBskvll BT"/>
              </a:rPr>
              <a:t> 2017 </a:t>
            </a:r>
            <a:r>
              <a:rPr lang="en-US" sz="3300" dirty="0" err="1">
                <a:latin typeface="NewBskvll BT"/>
              </a:rPr>
              <a:t>год</a:t>
            </a:r>
            <a:endParaRPr kumimoji="0" lang="en-GB" sz="3300" b="1" i="0" u="none" strike="noStrike" kern="1200" cap="none" spc="0" normalizeH="0" baseline="0" noProof="0" dirty="0">
              <a:ln>
                <a:noFill/>
              </a:ln>
              <a:solidFill>
                <a:srgbClr val="3411A5"/>
              </a:solidFill>
              <a:effectLst/>
              <a:uLnTx/>
              <a:uFillTx/>
              <a:latin typeface="NewBskvll B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0" t="32659" r="13525" b="27468"/>
          <a:stretch/>
        </p:blipFill>
        <p:spPr bwMode="auto">
          <a:xfrm>
            <a:off x="157336" y="1209553"/>
            <a:ext cx="11759218" cy="4955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1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" y="1463358"/>
            <a:ext cx="11013440" cy="494252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DBFC9AC-1D94-4FD3-B413-51883FCA1E01}"/>
              </a:ext>
            </a:extLst>
          </p:cNvPr>
          <p:cNvSpPr txBox="1">
            <a:spLocks/>
          </p:cNvSpPr>
          <p:nvPr/>
        </p:nvSpPr>
        <p:spPr bwMode="auto">
          <a:xfrm>
            <a:off x="949960" y="220980"/>
            <a:ext cx="1014476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3411A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  <a:ea typeface="+mj-ea"/>
                <a:cs typeface="+mj-cs"/>
              </a:rPr>
              <a:t>Проблемы</a:t>
            </a:r>
            <a:r>
              <a:rPr kumimoji="0" lang="en-GB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  <a:ea typeface="+mj-ea"/>
                <a:cs typeface="+mj-cs"/>
              </a:rPr>
              <a:t> и</a:t>
            </a:r>
            <a:r>
              <a:rPr kumimoji="0" lang="en-GB" sz="3300" b="1" i="0" u="none" strike="noStrike" kern="1200" cap="none" spc="0" normalizeH="0" noProof="0" dirty="0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  <a:ea typeface="+mj-ea"/>
                <a:cs typeface="+mj-cs"/>
              </a:rPr>
              <a:t> </a:t>
            </a:r>
            <a:r>
              <a:rPr lang="en-GB" sz="3300" dirty="0" err="1" smtClean="0">
                <a:latin typeface="NewBskvll BT"/>
              </a:rPr>
              <a:t>сложности</a:t>
            </a:r>
            <a:endParaRPr kumimoji="0" lang="en-GB" sz="3300" b="1" i="0" u="none" strike="noStrike" kern="1200" cap="none" spc="0" normalizeH="0" baseline="0" noProof="0" dirty="0">
              <a:ln>
                <a:noFill/>
              </a:ln>
              <a:solidFill>
                <a:srgbClr val="3411A5"/>
              </a:solidFill>
              <a:effectLst/>
              <a:uLnTx/>
              <a:uFillTx/>
              <a:latin typeface="NewBskvll B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6252" y="1043940"/>
            <a:ext cx="11052176" cy="5680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sz="2500" dirty="0" err="1" smtClean="0">
                <a:solidFill>
                  <a:srgbClr val="002060"/>
                </a:solidFill>
              </a:rPr>
              <a:t>Координация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по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обмену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информацией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между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Министерством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финансов</a:t>
            </a:r>
            <a:r>
              <a:rPr lang="en-US" sz="2500" dirty="0" smtClean="0">
                <a:solidFill>
                  <a:srgbClr val="002060"/>
                </a:solidFill>
              </a:rPr>
              <a:t> и </a:t>
            </a:r>
            <a:r>
              <a:rPr lang="ru-RU" sz="2500" dirty="0" smtClean="0">
                <a:solidFill>
                  <a:srgbClr val="002060"/>
                </a:solidFill>
              </a:rPr>
              <a:t> </a:t>
            </a:r>
            <a:r>
              <a:rPr lang="ru-RU" sz="2500" dirty="0">
                <a:solidFill>
                  <a:srgbClr val="002060"/>
                </a:solidFill>
              </a:rPr>
              <a:t>Комитетом государственных доходов </a:t>
            </a:r>
            <a:r>
              <a:rPr lang="ru-RU" sz="2500" dirty="0" smtClean="0">
                <a:solidFill>
                  <a:srgbClr val="002060"/>
                </a:solidFill>
              </a:rPr>
              <a:t>неудовлетворительн</a:t>
            </a:r>
            <a:r>
              <a:rPr lang="en-US" sz="2500" dirty="0" err="1" smtClean="0">
                <a:solidFill>
                  <a:srgbClr val="002060"/>
                </a:solidFill>
              </a:rPr>
              <a:t>ая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sz="2500" dirty="0" err="1" smtClean="0">
                <a:solidFill>
                  <a:srgbClr val="002060"/>
                </a:solidFill>
              </a:rPr>
              <a:t>Сложности</a:t>
            </a:r>
            <a:r>
              <a:rPr lang="ru-RU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по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ru-RU" sz="2500" dirty="0" smtClean="0">
                <a:solidFill>
                  <a:srgbClr val="002060"/>
                </a:solidFill>
              </a:rPr>
              <a:t>сбор</a:t>
            </a:r>
            <a:r>
              <a:rPr lang="en-US" sz="2500" dirty="0">
                <a:solidFill>
                  <a:srgbClr val="002060"/>
                </a:solidFill>
              </a:rPr>
              <a:t>у</a:t>
            </a:r>
            <a:r>
              <a:rPr lang="ru-RU" sz="2500" dirty="0" smtClean="0">
                <a:solidFill>
                  <a:srgbClr val="002060"/>
                </a:solidFill>
              </a:rPr>
              <a:t> </a:t>
            </a:r>
            <a:r>
              <a:rPr lang="ru-RU" sz="2500" dirty="0">
                <a:solidFill>
                  <a:srgbClr val="002060"/>
                </a:solidFill>
              </a:rPr>
              <a:t>данных </a:t>
            </a:r>
            <a:r>
              <a:rPr lang="en-US" sz="2500" dirty="0" err="1" smtClean="0">
                <a:solidFill>
                  <a:srgbClr val="002060"/>
                </a:solidFill>
              </a:rPr>
              <a:t>от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местных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органов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самоуправления</a:t>
            </a:r>
            <a:r>
              <a:rPr lang="en-US" sz="2500" dirty="0" smtClean="0">
                <a:solidFill>
                  <a:srgbClr val="002060"/>
                </a:solidFill>
              </a:rPr>
              <a:t> и </a:t>
            </a:r>
            <a:r>
              <a:rPr lang="en-US" sz="2500" dirty="0" err="1" smtClean="0">
                <a:solidFill>
                  <a:srgbClr val="002060"/>
                </a:solidFill>
              </a:rPr>
              <a:t>организаций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ru-RU" sz="2500" dirty="0" smtClean="0">
                <a:solidFill>
                  <a:srgbClr val="002060"/>
                </a:solidFill>
              </a:rPr>
              <a:t>по </a:t>
            </a:r>
            <a:r>
              <a:rPr lang="ru-RU" sz="2500" dirty="0">
                <a:solidFill>
                  <a:srgbClr val="002060"/>
                </a:solidFill>
              </a:rPr>
              <a:t>реализации </a:t>
            </a:r>
            <a:r>
              <a:rPr lang="ru-RU" sz="2500" dirty="0" smtClean="0">
                <a:solidFill>
                  <a:srgbClr val="002060"/>
                </a:solidFill>
              </a:rPr>
              <a:t>проектов</a:t>
            </a:r>
            <a:r>
              <a:rPr lang="en-US" sz="2500" dirty="0" smtClean="0">
                <a:solidFill>
                  <a:srgbClr val="002060"/>
                </a:solidFill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</a:rPr>
              <a:t>финансируемых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за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счет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внешних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кредитных</a:t>
            </a:r>
            <a:r>
              <a:rPr lang="en-US" sz="2500" dirty="0" smtClean="0">
                <a:solidFill>
                  <a:srgbClr val="002060"/>
                </a:solidFill>
              </a:rPr>
              <a:t> и </a:t>
            </a:r>
            <a:r>
              <a:rPr lang="en-US" sz="2500" dirty="0" err="1" smtClean="0">
                <a:solidFill>
                  <a:srgbClr val="002060"/>
                </a:solidFill>
              </a:rPr>
              <a:t>грантовых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средств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sz="2500" dirty="0" err="1" smtClean="0">
                <a:solidFill>
                  <a:srgbClr val="002060"/>
                </a:solidFill>
              </a:rPr>
              <a:t>Необходимость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перехода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>
                <a:solidFill>
                  <a:srgbClr val="002060"/>
                </a:solidFill>
              </a:rPr>
              <a:t>к </a:t>
            </a:r>
            <a:r>
              <a:rPr lang="en-US" sz="2500" dirty="0" err="1">
                <a:solidFill>
                  <a:srgbClr val="002060"/>
                </a:solidFill>
              </a:rPr>
              <a:t>составлению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недельных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прогнозов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az-Cyrl-AZ" sz="2500" dirty="0">
                <a:solidFill>
                  <a:srgbClr val="002060"/>
                </a:solidFill>
              </a:rPr>
              <a:t>на предстоящий трехмесячный период </a:t>
            </a:r>
            <a:r>
              <a:rPr lang="en-US" sz="2500" dirty="0" err="1" smtClean="0">
                <a:solidFill>
                  <a:srgbClr val="002060"/>
                </a:solidFill>
              </a:rPr>
              <a:t>взамен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действующей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практики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по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составлению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таких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прогнозов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на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предстоящий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месяц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ru-RU" sz="2500" dirty="0" smtClean="0">
                <a:solidFill>
                  <a:srgbClr val="002060"/>
                </a:solidFill>
              </a:rPr>
              <a:t>(</a:t>
            </a:r>
            <a:r>
              <a:rPr lang="en-US" sz="2500" dirty="0" err="1" smtClean="0">
                <a:solidFill>
                  <a:srgbClr val="002060"/>
                </a:solidFill>
              </a:rPr>
              <a:t>подготовительные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работы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уже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начаты</a:t>
            </a:r>
            <a:r>
              <a:rPr lang="en-US" sz="2500" dirty="0" smtClean="0">
                <a:solidFill>
                  <a:srgbClr val="002060"/>
                </a:solidFill>
              </a:rPr>
              <a:t> и </a:t>
            </a:r>
            <a:r>
              <a:rPr lang="en-US" sz="2500" dirty="0" err="1" smtClean="0">
                <a:solidFill>
                  <a:srgbClr val="002060"/>
                </a:solidFill>
              </a:rPr>
              <a:t>эта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инициатива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будет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реализована</a:t>
            </a:r>
            <a:r>
              <a:rPr lang="en-US" sz="2500" dirty="0" smtClean="0">
                <a:solidFill>
                  <a:srgbClr val="002060"/>
                </a:solidFill>
              </a:rPr>
              <a:t> к </a:t>
            </a:r>
            <a:r>
              <a:rPr lang="ru-RU" sz="2500" dirty="0" smtClean="0">
                <a:solidFill>
                  <a:srgbClr val="002060"/>
                </a:solidFill>
              </a:rPr>
              <a:t>конц</a:t>
            </a:r>
            <a:r>
              <a:rPr lang="en-US" sz="2500" dirty="0" smtClean="0">
                <a:solidFill>
                  <a:srgbClr val="002060"/>
                </a:solidFill>
              </a:rPr>
              <a:t>у</a:t>
            </a:r>
            <a:r>
              <a:rPr lang="ru-RU" sz="2500" dirty="0" smtClean="0">
                <a:solidFill>
                  <a:srgbClr val="002060"/>
                </a:solidFill>
              </a:rPr>
              <a:t> </a:t>
            </a:r>
            <a:r>
              <a:rPr lang="ru-RU" sz="2500" dirty="0">
                <a:solidFill>
                  <a:srgbClr val="002060"/>
                </a:solidFill>
              </a:rPr>
              <a:t>2018 года</a:t>
            </a:r>
            <a:r>
              <a:rPr lang="ru-RU" sz="2500" dirty="0" smtClean="0">
                <a:solidFill>
                  <a:srgbClr val="002060"/>
                </a:solidFill>
              </a:rPr>
              <a:t>)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sz="2500" dirty="0" err="1" smtClean="0">
                <a:solidFill>
                  <a:srgbClr val="002060"/>
                </a:solidFill>
              </a:rPr>
              <a:t>Составление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ежедневных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прогнозов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на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регулярной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основе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4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" y="1463358"/>
            <a:ext cx="11013440" cy="494252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DBFC9AC-1D94-4FD3-B413-51883FCA1E01}"/>
              </a:ext>
            </a:extLst>
          </p:cNvPr>
          <p:cNvSpPr txBox="1">
            <a:spLocks/>
          </p:cNvSpPr>
          <p:nvPr/>
        </p:nvSpPr>
        <p:spPr bwMode="auto">
          <a:xfrm>
            <a:off x="1022350" y="1363980"/>
            <a:ext cx="10384790" cy="368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3411A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</a:rPr>
              <a:t>Спасибо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</a:rPr>
              <a:t> </a:t>
            </a:r>
            <a:r>
              <a:rPr kumimoji="0" lang="en-GB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</a:rPr>
              <a:t>за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</a:rPr>
              <a:t> </a:t>
            </a:r>
            <a:r>
              <a:rPr kumimoji="0" lang="en-GB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</a:rPr>
              <a:t>внимание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6000" dirty="0">
              <a:latin typeface="NewBskvll B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</a:rPr>
              <a:t>Շնորհակալություն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</a:rPr>
              <a:t> </a:t>
            </a:r>
            <a:r>
              <a:rPr kumimoji="0" lang="en-GB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</a:rPr>
              <a:t>ուշադրության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</a:rPr>
              <a:t> </a:t>
            </a:r>
            <a:r>
              <a:rPr kumimoji="0" lang="en-GB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11A5"/>
                </a:solidFill>
                <a:effectLst/>
                <a:uLnTx/>
                <a:uFillTx/>
                <a:latin typeface="NewBskvll BT"/>
              </a:rPr>
              <a:t>համար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3411A5"/>
              </a:solidFill>
              <a:effectLst/>
              <a:uLnTx/>
              <a:uFillTx/>
              <a:latin typeface="NewBskvll BT"/>
            </a:endParaRPr>
          </a:p>
        </p:txBody>
      </p:sp>
    </p:spTree>
    <p:extLst>
      <p:ext uri="{BB962C8B-B14F-4D97-AF65-F5344CB8AC3E}">
        <p14:creationId xmlns:p14="http://schemas.microsoft.com/office/powerpoint/2010/main" val="21622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1059</TotalTime>
  <Words>762</Words>
  <Application>Microsoft Office PowerPoint</Application>
  <PresentationFormat>Custom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Artur Hambardzumyan</dc:creator>
  <cp:lastModifiedBy>Administrator</cp:lastModifiedBy>
  <cp:revision>101</cp:revision>
  <cp:lastPrinted>2018-10-27T07:27:40Z</cp:lastPrinted>
  <dcterms:created xsi:type="dcterms:W3CDTF">2018-10-22T06:33:24Z</dcterms:created>
  <dcterms:modified xsi:type="dcterms:W3CDTF">2018-10-27T12:00:53Z</dcterms:modified>
</cp:coreProperties>
</file>