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94" r:id="rId3"/>
    <p:sldId id="285" r:id="rId4"/>
    <p:sldId id="300" r:id="rId5"/>
    <p:sldId id="291" r:id="rId6"/>
    <p:sldId id="283" r:id="rId7"/>
    <p:sldId id="276" r:id="rId8"/>
    <p:sldId id="292" r:id="rId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37"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55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1392051-6B19-47A1-A5D7-3B1143CD4B6F}" type="datetimeFigureOut">
              <a:rPr lang="ru-RU"/>
              <a:pPr>
                <a:defRPr/>
              </a:pPr>
              <a:t>24.06.2016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8FA2ADC-5EB7-4382-AE94-B2A1C43C80CC}" type="slidenum">
              <a:rPr lang="ru-RU"/>
              <a:pPr>
                <a:defRPr/>
              </a:pPr>
              <a:t>‹#›</a:t>
            </a:fld>
            <a:endParaRPr lang="ru-RU" dirty="0"/>
          </a:p>
        </p:txBody>
      </p:sp>
    </p:spTree>
    <p:extLst>
      <p:ext uri="{BB962C8B-B14F-4D97-AF65-F5344CB8AC3E}">
        <p14:creationId xmlns:p14="http://schemas.microsoft.com/office/powerpoint/2010/main" val="27968259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5F2FA5-2B94-41F4-9083-CD57D0AB2C53}" type="datetimeFigureOut">
              <a:rPr lang="ru-RU"/>
              <a:pPr>
                <a:defRPr/>
              </a:pPr>
              <a:t>24.06.2016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9711E1FB-055E-41DE-A369-7C20F8A6B4AB}"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D8589B5-5F0D-46E6-8CBD-8E0147014A7E}" type="datetimeFigureOut">
              <a:rPr lang="ru-RU"/>
              <a:pPr>
                <a:defRPr/>
              </a:pPr>
              <a:t>24.06.2016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AFFEFDC4-D895-4AB2-BF51-DAA1183FDCE1}"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533D0F3-EC9D-467F-B0E9-05D745886C80}" type="datetimeFigureOut">
              <a:rPr lang="ru-RU"/>
              <a:pPr>
                <a:defRPr/>
              </a:pPr>
              <a:t>24.06.2016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4345144A-E4A6-4393-B8BD-3BD5DA7D92B8}"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7A9D00D-A20B-4CA1-9BA2-C43E5241CB54}" type="datetimeFigureOut">
              <a:rPr lang="ru-RU"/>
              <a:pPr>
                <a:defRPr/>
              </a:pPr>
              <a:t>24.06.2016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BE770A98-23DA-4630-A28A-0E1BF32B5E26}"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B49EB2B-3853-484F-9EA8-E9833066CDE9}" type="datetimeFigureOut">
              <a:rPr lang="ru-RU"/>
              <a:pPr>
                <a:defRPr/>
              </a:pPr>
              <a:t>24.06.2016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61D131ED-D827-4592-8C61-A9BAE60E8932}"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3D86CE6F-CFC0-4D15-8F19-25B038A359DC}" type="datetimeFigureOut">
              <a:rPr lang="ru-RU"/>
              <a:pPr>
                <a:defRPr/>
              </a:pPr>
              <a:t>24.06.2016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6F337D7C-D176-46F4-A0CA-B66927E3B77C}"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8751C5A-7FAD-4A4E-8F81-4F129E6EF29D}" type="datetimeFigureOut">
              <a:rPr lang="ru-RU"/>
              <a:pPr>
                <a:defRPr/>
              </a:pPr>
              <a:t>24.06.2016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298B1B6B-E509-4E81-815E-AC072F3B273F}"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482DD98-D764-4A05-99FF-E2A5E38ED6A1}" type="datetimeFigureOut">
              <a:rPr lang="ru-RU"/>
              <a:pPr>
                <a:defRPr/>
              </a:pPr>
              <a:t>24.06.2016</a:t>
            </a:fld>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12CF7311-0AC2-43C4-AA0E-78D0CE3DC70B}"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1821ED9-7DAF-452E-95F5-EC3FEBF23020}" type="datetimeFigureOut">
              <a:rPr lang="ru-RU"/>
              <a:pPr>
                <a:defRPr/>
              </a:pPr>
              <a:t>24.06.2016</a:t>
            </a:fld>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113E01CA-F417-49EE-B614-23B95903A782}"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C13801A-56A1-4EC1-9EB3-8BFDEC0ECADF}" type="datetimeFigureOut">
              <a:rPr lang="ru-RU"/>
              <a:pPr>
                <a:defRPr/>
              </a:pPr>
              <a:t>24.06.2016</a:t>
            </a:fld>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6"/>
          <p:cNvSpPr>
            <a:spLocks noGrp="1" noChangeArrowheads="1"/>
          </p:cNvSpPr>
          <p:nvPr>
            <p:ph type="sldNum" sz="quarter" idx="12"/>
          </p:nvPr>
        </p:nvSpPr>
        <p:spPr>
          <a:ln/>
        </p:spPr>
        <p:txBody>
          <a:bodyPr/>
          <a:lstStyle>
            <a:lvl1pPr>
              <a:defRPr/>
            </a:lvl1pPr>
          </a:lstStyle>
          <a:p>
            <a:pPr>
              <a:defRPr/>
            </a:pPr>
            <a:fld id="{42B896E5-BA9D-465F-9A5E-AB260FEB5940}"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94DF6525-39A7-4FA5-8899-B1BA5284F94E}" type="datetimeFigureOut">
              <a:rPr lang="ru-RU"/>
              <a:pPr>
                <a:defRPr/>
              </a:pPr>
              <a:t>24.06.2016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184F6306-FBFD-4B62-ABB3-795634E38D6C}"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US"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9A2E9145-C84B-4474-876D-5EDC741545B8}" type="datetimeFigureOut">
              <a:rPr lang="ru-RU"/>
              <a:pPr>
                <a:defRPr/>
              </a:pPr>
              <a:t>24.06.2016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0E19609B-395B-4282-A68C-DC361215640B}"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Arial" charset="0"/>
                <a:cs typeface="Arial" charset="0"/>
              </a:defRPr>
            </a:lvl1pPr>
          </a:lstStyle>
          <a:p>
            <a:pPr>
              <a:defRPr/>
            </a:pPr>
            <a:fld id="{8E016E85-4050-4A1D-B041-0FF0CB24C109}" type="datetimeFigureOut">
              <a:rPr lang="ru-RU"/>
              <a:pPr>
                <a:defRPr/>
              </a:pPr>
              <a:t>24.06.2016</a:t>
            </a:fld>
            <a:endParaRPr lang="ru-RU" dirty="0"/>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Arial" charset="0"/>
                <a:cs typeface="Arial" charset="0"/>
              </a:defRPr>
            </a:lvl1pPr>
          </a:lstStyle>
          <a:p>
            <a:pPr>
              <a:defRPr/>
            </a:pPr>
            <a:endParaRPr lang="ru-RU" dirty="0"/>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Arial" charset="0"/>
                <a:cs typeface="Arial" charset="0"/>
              </a:defRPr>
            </a:lvl1pPr>
          </a:lstStyle>
          <a:p>
            <a:pPr>
              <a:defRPr/>
            </a:pPr>
            <a:fld id="{1205FBCA-351D-492F-80C7-044C9C61CAC7}"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ctrTitle"/>
          </p:nvPr>
        </p:nvSpPr>
        <p:spPr>
          <a:xfrm>
            <a:off x="685800" y="2130425"/>
            <a:ext cx="7772400" cy="2378075"/>
          </a:xfrm>
        </p:spPr>
        <p:txBody>
          <a:bodyPr/>
          <a:lstStyle/>
          <a:p>
            <a:r>
              <a:rPr lang="en-US" b="1" dirty="0" smtClean="0"/>
              <a:t>Evolution of the Treasury System of the Azerbaijan Republic</a:t>
            </a:r>
            <a:endParaRPr lang="ru-RU" b="1" dirty="0" smtClean="0"/>
          </a:p>
        </p:txBody>
      </p:sp>
      <p:sp>
        <p:nvSpPr>
          <p:cNvPr id="4" name="Text Box 13"/>
          <p:cNvSpPr txBox="1">
            <a:spLocks noChangeArrowheads="1"/>
          </p:cNvSpPr>
          <p:nvPr/>
        </p:nvSpPr>
        <p:spPr bwMode="auto">
          <a:xfrm>
            <a:off x="1835150" y="339725"/>
            <a:ext cx="6481763" cy="64135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b="1" dirty="0" smtClean="0">
                <a:solidFill>
                  <a:srgbClr val="FFFFFF"/>
                </a:solidFill>
                <a:effectLst>
                  <a:outerShdw blurRad="38100" dist="38100" dir="2700000" algn="tl">
                    <a:srgbClr val="C0C0C0"/>
                  </a:outerShdw>
                </a:effectLst>
                <a:latin typeface="Arial Unicode MS" pitchFamily="34" charset="-128"/>
                <a:cs typeface="+mn-cs"/>
              </a:rPr>
              <a:t>Ministry of Finance</a:t>
            </a:r>
            <a:r>
              <a:rPr lang="ru-RU" b="1" dirty="0" smtClean="0">
                <a:solidFill>
                  <a:srgbClr val="FFFFFF"/>
                </a:solidFill>
                <a:effectLst>
                  <a:outerShdw blurRad="38100" dist="38100" dir="2700000" algn="tl">
                    <a:srgbClr val="C0C0C0"/>
                  </a:outerShdw>
                </a:effectLst>
                <a:latin typeface="Arial Unicode MS" pitchFamily="34" charset="-128"/>
                <a:cs typeface="+mn-cs"/>
              </a:rPr>
              <a:t> </a:t>
            </a:r>
            <a:r>
              <a:rPr lang="en-US" b="1" dirty="0" smtClean="0">
                <a:solidFill>
                  <a:srgbClr val="FFFFFF"/>
                </a:solidFill>
                <a:effectLst>
                  <a:outerShdw blurRad="38100" dist="38100" dir="2700000" algn="tl">
                    <a:srgbClr val="C0C0C0"/>
                  </a:outerShdw>
                </a:effectLst>
                <a:latin typeface="Arial Unicode MS" pitchFamily="34" charset="-128"/>
                <a:cs typeface="+mn-cs"/>
              </a:rPr>
              <a:t>of the Azerbaijan Republic State Treasury Agency</a:t>
            </a:r>
            <a:endParaRPr lang="ru-RU" dirty="0">
              <a:solidFill>
                <a:srgbClr val="FFFFFF"/>
              </a:solidFill>
              <a:latin typeface="Arial Unicode MS" pitchFamily="34" charset="-128"/>
              <a:cs typeface="+mn-cs"/>
            </a:endParaRPr>
          </a:p>
        </p:txBody>
      </p:sp>
      <p:sp>
        <p:nvSpPr>
          <p:cNvPr id="16387" name="TextBox 2"/>
          <p:cNvSpPr txBox="1">
            <a:spLocks noChangeArrowheads="1"/>
          </p:cNvSpPr>
          <p:nvPr/>
        </p:nvSpPr>
        <p:spPr bwMode="auto">
          <a:xfrm>
            <a:off x="4087716" y="5672138"/>
            <a:ext cx="1300356" cy="923330"/>
          </a:xfrm>
          <a:prstGeom prst="rect">
            <a:avLst/>
          </a:prstGeom>
          <a:noFill/>
          <a:ln w="9525">
            <a:noFill/>
            <a:miter lim="800000"/>
            <a:headEnd/>
            <a:tailEnd/>
          </a:ln>
        </p:spPr>
        <p:txBody>
          <a:bodyPr wrap="none">
            <a:spAutoFit/>
          </a:bodyPr>
          <a:lstStyle/>
          <a:p>
            <a:pPr algn="ctr"/>
            <a:r>
              <a:rPr lang="en-US" b="1" dirty="0" smtClean="0">
                <a:solidFill>
                  <a:schemeClr val="tx2"/>
                </a:solidFill>
              </a:rPr>
              <a:t>June </a:t>
            </a:r>
            <a:r>
              <a:rPr lang="ru-RU" b="1" dirty="0" smtClean="0">
                <a:solidFill>
                  <a:schemeClr val="tx2"/>
                </a:solidFill>
              </a:rPr>
              <a:t>2016</a:t>
            </a:r>
          </a:p>
          <a:p>
            <a:pPr algn="ctr"/>
            <a:r>
              <a:rPr lang="en-US" b="1" dirty="0" smtClean="0">
                <a:solidFill>
                  <a:schemeClr val="tx2"/>
                </a:solidFill>
              </a:rPr>
              <a:t>Kishinev</a:t>
            </a:r>
            <a:endParaRPr lang="ru-RU" b="1" dirty="0" smtClean="0">
              <a:solidFill>
                <a:schemeClr val="tx2"/>
              </a:solidFill>
            </a:endParaRPr>
          </a:p>
          <a:p>
            <a:pPr algn="ctr"/>
            <a:endParaRPr lang="ru-RU" b="1"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C:\Users\PC\Desktop\jpeg baba rus.png"/>
          <p:cNvPicPr>
            <a:picLocks noChangeAspect="1" noChangeArrowheads="1"/>
          </p:cNvPicPr>
          <p:nvPr/>
        </p:nvPicPr>
        <p:blipFill>
          <a:blip r:embed="rId2" cstate="print"/>
          <a:srcRect/>
          <a:stretch>
            <a:fillRect/>
          </a:stretch>
        </p:blipFill>
        <p:spPr bwMode="auto">
          <a:xfrm>
            <a:off x="3851275" y="1273175"/>
            <a:ext cx="4594225" cy="5332413"/>
          </a:xfrm>
          <a:prstGeom prst="rect">
            <a:avLst/>
          </a:prstGeom>
          <a:noFill/>
          <a:ln w="9525">
            <a:noFill/>
            <a:miter lim="800000"/>
            <a:headEnd/>
            <a:tailEnd/>
          </a:ln>
        </p:spPr>
      </p:pic>
      <p:sp>
        <p:nvSpPr>
          <p:cNvPr id="6" name="Text Box 13"/>
          <p:cNvSpPr txBox="1">
            <a:spLocks noChangeArrowheads="1"/>
          </p:cNvSpPr>
          <p:nvPr/>
        </p:nvSpPr>
        <p:spPr bwMode="auto">
          <a:xfrm>
            <a:off x="1835150" y="339725"/>
            <a:ext cx="6481763" cy="64135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b="1" dirty="0" smtClean="0">
                <a:solidFill>
                  <a:srgbClr val="FFFFFF"/>
                </a:solidFill>
                <a:effectLst>
                  <a:outerShdw blurRad="38100" dist="38100" dir="2700000" algn="tl">
                    <a:srgbClr val="C0C0C0"/>
                  </a:outerShdw>
                </a:effectLst>
                <a:latin typeface="Arial Unicode MS" pitchFamily="34" charset="-128"/>
                <a:cs typeface="+mn-cs"/>
              </a:rPr>
              <a:t>Ministry of Finance</a:t>
            </a:r>
            <a:r>
              <a:rPr lang="ru-RU" b="1" dirty="0" smtClean="0">
                <a:solidFill>
                  <a:srgbClr val="FFFFFF"/>
                </a:solidFill>
                <a:effectLst>
                  <a:outerShdw blurRad="38100" dist="38100" dir="2700000" algn="tl">
                    <a:srgbClr val="C0C0C0"/>
                  </a:outerShdw>
                </a:effectLst>
                <a:latin typeface="Arial Unicode MS" pitchFamily="34" charset="-128"/>
                <a:cs typeface="+mn-cs"/>
              </a:rPr>
              <a:t> </a:t>
            </a:r>
            <a:r>
              <a:rPr lang="en-US" b="1" dirty="0" smtClean="0">
                <a:solidFill>
                  <a:srgbClr val="FFFFFF"/>
                </a:solidFill>
                <a:effectLst>
                  <a:outerShdw blurRad="38100" dist="38100" dir="2700000" algn="tl">
                    <a:srgbClr val="C0C0C0"/>
                  </a:outerShdw>
                </a:effectLst>
                <a:latin typeface="Arial Unicode MS" pitchFamily="34" charset="-128"/>
                <a:cs typeface="+mn-cs"/>
              </a:rPr>
              <a:t>of the Azerbaijan Republic State Treasury Agency</a:t>
            </a:r>
            <a:endParaRPr lang="ru-RU" dirty="0">
              <a:solidFill>
                <a:srgbClr val="FFFFFF"/>
              </a:solidFill>
              <a:latin typeface="Arial Unicode MS" pitchFamily="34" charset="-128"/>
              <a:cs typeface="+mn-cs"/>
            </a:endParaRPr>
          </a:p>
        </p:txBody>
      </p:sp>
      <p:sp>
        <p:nvSpPr>
          <p:cNvPr id="7" name="TextBox 6"/>
          <p:cNvSpPr txBox="1"/>
          <p:nvPr/>
        </p:nvSpPr>
        <p:spPr>
          <a:xfrm>
            <a:off x="323850" y="2420938"/>
            <a:ext cx="3319463" cy="1677382"/>
          </a:xfrm>
          <a:prstGeom prst="rect">
            <a:avLst/>
          </a:prstGeom>
          <a:noFill/>
        </p:spPr>
        <p:txBody>
          <a:bodyPr>
            <a:spAutoFit/>
          </a:bodyPr>
          <a:lstStyle/>
          <a:p>
            <a:pPr algn="ctr" fontAlgn="auto">
              <a:spcBef>
                <a:spcPts val="0"/>
              </a:spcBef>
              <a:spcAft>
                <a:spcPts val="0"/>
              </a:spcAft>
              <a:defRPr/>
            </a:pPr>
            <a:r>
              <a:rPr lang="en-US" b="1" i="1" dirty="0" smtClean="0">
                <a:latin typeface="+mj-lt"/>
                <a:cs typeface="+mn-cs"/>
              </a:rPr>
              <a:t>Decree of the President of the Azerbaijan Republic</a:t>
            </a:r>
            <a:r>
              <a:rPr lang="ru-RU" b="1" i="1" dirty="0" smtClean="0">
                <a:latin typeface="+mj-lt"/>
                <a:cs typeface="+mn-cs"/>
              </a:rPr>
              <a:t>                      </a:t>
            </a:r>
            <a:r>
              <a:rPr lang="en-US" b="1" i="1" dirty="0" smtClean="0">
                <a:latin typeface="+mj-lt"/>
                <a:cs typeface="+mn-cs"/>
              </a:rPr>
              <a:t>“On Establishment of the State Treasury in the Azerbaijan Republic</a:t>
            </a:r>
            <a:r>
              <a:rPr lang="en-US" b="1" i="1" dirty="0" smtClean="0">
                <a:latin typeface="+mn-lt"/>
                <a:cs typeface="+mn-cs"/>
              </a:rPr>
              <a:t>”</a:t>
            </a:r>
            <a:r>
              <a:rPr lang="ru-RU" b="1" i="1" dirty="0" smtClean="0">
                <a:latin typeface="+mj-lt"/>
                <a:cs typeface="+mn-cs"/>
              </a:rPr>
              <a:t> </a:t>
            </a:r>
            <a:endParaRPr lang="en-US" b="1" i="1" dirty="0">
              <a:latin typeface="+mj-lt"/>
              <a:cs typeface="+mn-cs"/>
            </a:endParaRPr>
          </a:p>
          <a:p>
            <a:pPr algn="ctr" fontAlgn="auto">
              <a:spcBef>
                <a:spcPts val="0"/>
              </a:spcBef>
              <a:spcAft>
                <a:spcPts val="0"/>
              </a:spcAft>
              <a:defRPr/>
            </a:pPr>
            <a:r>
              <a:rPr lang="en-US" sz="1300" i="1" dirty="0" smtClean="0">
                <a:latin typeface="+mj-lt"/>
                <a:cs typeface="+mn-cs"/>
              </a:rPr>
              <a:t>As of October </a:t>
            </a:r>
            <a:r>
              <a:rPr lang="ru-RU" sz="1300" i="1" dirty="0" smtClean="0">
                <a:latin typeface="+mj-lt"/>
                <a:cs typeface="+mn-cs"/>
              </a:rPr>
              <a:t>04</a:t>
            </a:r>
            <a:r>
              <a:rPr lang="en-US" sz="1300" i="1" dirty="0" smtClean="0">
                <a:latin typeface="+mj-lt"/>
                <a:cs typeface="+mn-cs"/>
              </a:rPr>
              <a:t>,</a:t>
            </a:r>
            <a:r>
              <a:rPr lang="ru-RU" sz="1300" i="1" dirty="0" smtClean="0">
                <a:latin typeface="+mj-lt"/>
                <a:cs typeface="+mn-cs"/>
              </a:rPr>
              <a:t> 1995 </a:t>
            </a:r>
            <a:endParaRPr lang="ru-RU" sz="1300" i="1" dirty="0">
              <a:latin typeface="+mj-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1258888" y="44450"/>
            <a:ext cx="7489825" cy="1143000"/>
          </a:xfrm>
        </p:spPr>
        <p:txBody>
          <a:bodyPr/>
          <a:lstStyle/>
          <a:p>
            <a:r>
              <a:rPr lang="en-US" sz="4000" b="1" dirty="0" smtClean="0">
                <a:solidFill>
                  <a:schemeClr val="bg1"/>
                </a:solidFill>
              </a:rPr>
              <a:t>Functions of the Treasury</a:t>
            </a:r>
            <a:endParaRPr lang="ru-RU" sz="4000" b="1" dirty="0" smtClean="0">
              <a:solidFill>
                <a:schemeClr val="bg1"/>
              </a:solidFill>
            </a:endParaRPr>
          </a:p>
        </p:txBody>
      </p:sp>
      <p:sp>
        <p:nvSpPr>
          <p:cNvPr id="24578" name="Содержимое 2"/>
          <p:cNvSpPr>
            <a:spLocks noGrp="1"/>
          </p:cNvSpPr>
          <p:nvPr>
            <p:ph idx="1"/>
          </p:nvPr>
        </p:nvSpPr>
        <p:spPr>
          <a:xfrm>
            <a:off x="107950" y="1268413"/>
            <a:ext cx="8928100" cy="5113337"/>
          </a:xfrm>
        </p:spPr>
        <p:txBody>
          <a:bodyPr/>
          <a:lstStyle/>
          <a:p>
            <a:pPr>
              <a:buFont typeface="Wingdings" pitchFamily="2" charset="2"/>
              <a:buChar char="ü"/>
            </a:pPr>
            <a:r>
              <a:rPr lang="en-US" sz="1600" dirty="0" smtClean="0"/>
              <a:t>To participate on the annual basis, in preparation of the State and consolidated budget for the next year and for three years ahead, to prepare reports on cash execution of the budget</a:t>
            </a:r>
            <a:endParaRPr lang="ru-RU" sz="1600" dirty="0" smtClean="0"/>
          </a:p>
          <a:p>
            <a:pPr>
              <a:buFont typeface="Wingdings" pitchFamily="2" charset="2"/>
              <a:buChar char="ü"/>
            </a:pPr>
            <a:r>
              <a:rPr lang="en-US" sz="1600" dirty="0" smtClean="0"/>
              <a:t>To ensure methodological guidance on organization of accounting and reporting for treasury transactions related to execution of the State Budget</a:t>
            </a:r>
            <a:endParaRPr lang="ru-RU" sz="1600" dirty="0" smtClean="0"/>
          </a:p>
          <a:p>
            <a:pPr>
              <a:buFont typeface="Wingdings" pitchFamily="2" charset="2"/>
              <a:buChar char="ü"/>
            </a:pPr>
            <a:r>
              <a:rPr lang="en-US" sz="1600" dirty="0" smtClean="0"/>
              <a:t>To ensure financing of expenses of the approved State Budget depending on revenues of the State Budget and taking into consideration the budget deficit</a:t>
            </a:r>
            <a:endParaRPr lang="ru-RU" sz="1600" dirty="0" smtClean="0"/>
          </a:p>
          <a:p>
            <a:pPr>
              <a:buFont typeface="Wingdings" pitchFamily="2" charset="2"/>
              <a:buChar char="ü"/>
            </a:pPr>
            <a:r>
              <a:rPr lang="en-US" sz="1600" dirty="0" smtClean="0"/>
              <a:t>To use specified sources of financing (liquid funds) to cover the budget deficit</a:t>
            </a:r>
            <a:endParaRPr lang="ru-RU" sz="1600" dirty="0" smtClean="0"/>
          </a:p>
          <a:p>
            <a:pPr>
              <a:buFont typeface="Wingdings" pitchFamily="2" charset="2"/>
              <a:buChar char="ü"/>
            </a:pPr>
            <a:r>
              <a:rPr lang="en-US" sz="1600" dirty="0" smtClean="0"/>
              <a:t>To create accountability in order to ensure transparency in use of public finance in institutions and organizations funded from the State Budget</a:t>
            </a:r>
            <a:endParaRPr lang="ru-RU" sz="1600" dirty="0" smtClean="0"/>
          </a:p>
          <a:p>
            <a:pPr>
              <a:buFont typeface="Wingdings" pitchFamily="2" charset="2"/>
              <a:buChar char="ü"/>
            </a:pPr>
            <a:r>
              <a:rPr lang="en-US" sz="1600" dirty="0" smtClean="0"/>
              <a:t>To prepare a consolidated report on execution of the State Budget</a:t>
            </a:r>
            <a:endParaRPr lang="ru-RU" sz="1600" dirty="0" smtClean="0"/>
          </a:p>
          <a:p>
            <a:pPr>
              <a:buFont typeface="Wingdings" pitchFamily="2" charset="2"/>
              <a:buChar char="ü"/>
            </a:pPr>
            <a:r>
              <a:rPr lang="en-US" sz="1600" dirty="0" smtClean="0"/>
              <a:t>To provide for funding of events and for control over cash execution of off-budgetary funds, taking into consideration approved estimates</a:t>
            </a:r>
            <a:endParaRPr lang="ru-RU" sz="1600" dirty="0" smtClean="0"/>
          </a:p>
          <a:p>
            <a:pPr>
              <a:buFont typeface="Wingdings" pitchFamily="2" charset="2"/>
              <a:buChar char="ü"/>
            </a:pPr>
            <a:r>
              <a:rPr lang="en-US" sz="1600" dirty="0" smtClean="0"/>
              <a:t>To register in treasury books goods, works and services acquired by budget entities</a:t>
            </a:r>
            <a:r>
              <a:rPr lang="ru-RU" sz="1600" dirty="0" smtClean="0"/>
              <a:t>. </a:t>
            </a:r>
          </a:p>
          <a:p>
            <a:pPr>
              <a:buFont typeface="Wingdings" pitchFamily="2" charset="2"/>
              <a:buChar char="ü"/>
            </a:pPr>
            <a:r>
              <a:rPr lang="en-US" sz="1600" dirty="0" smtClean="0"/>
              <a:t>Other functions</a:t>
            </a:r>
            <a:endParaRPr lang="ru-RU"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47813" y="332656"/>
            <a:ext cx="6324600"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bg1"/>
                </a:solidFill>
                <a:effectLst/>
                <a:uLnTx/>
                <a:uFillTx/>
                <a:latin typeface="Times New Roman" pitchFamily="18" charset="0"/>
                <a:ea typeface="+mj-ea"/>
                <a:cs typeface="+mj-cs"/>
              </a:rPr>
              <a:t>Implemented</a:t>
            </a:r>
            <a:r>
              <a:rPr kumimoji="0" lang="en-US" sz="3000" b="1" i="0" u="none" strike="noStrike" kern="0" cap="none" spc="0" normalizeH="0" noProof="0" dirty="0" smtClean="0">
                <a:ln>
                  <a:noFill/>
                </a:ln>
                <a:solidFill>
                  <a:schemeClr val="bg1"/>
                </a:solidFill>
                <a:effectLst/>
                <a:uLnTx/>
                <a:uFillTx/>
                <a:latin typeface="Times New Roman" pitchFamily="18" charset="0"/>
                <a:ea typeface="+mj-ea"/>
                <a:cs typeface="+mj-cs"/>
              </a:rPr>
              <a:t> reforms</a:t>
            </a:r>
            <a:endParaRPr kumimoji="0" lang="ru-RU" sz="3000" b="1" i="0" u="none" strike="noStrike" kern="0" cap="none" spc="0" normalizeH="0" baseline="0" noProof="0" dirty="0" smtClean="0">
              <a:ln>
                <a:noFill/>
              </a:ln>
              <a:solidFill>
                <a:schemeClr val="bg1"/>
              </a:solidFill>
              <a:effectLst/>
              <a:uLnTx/>
              <a:uFillTx/>
              <a:latin typeface="Times New Roman" pitchFamily="18" charset="0"/>
              <a:ea typeface="+mj-ea"/>
              <a:cs typeface="+mj-cs"/>
            </a:endParaRPr>
          </a:p>
        </p:txBody>
      </p:sp>
      <p:sp>
        <p:nvSpPr>
          <p:cNvPr id="3" name="Содержимое 2"/>
          <p:cNvSpPr txBox="1">
            <a:spLocks/>
          </p:cNvSpPr>
          <p:nvPr/>
        </p:nvSpPr>
        <p:spPr>
          <a:xfrm>
            <a:off x="107950" y="1268413"/>
            <a:ext cx="8928100" cy="5113337"/>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defRPr/>
            </a:pPr>
            <a:endParaRPr kumimoji="0" lang="ru-RU" sz="16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7" name="Таблица 6"/>
          <p:cNvGraphicFramePr>
            <a:graphicFrameLocks noGrp="1"/>
          </p:cNvGraphicFramePr>
          <p:nvPr>
            <p:extLst>
              <p:ext uri="{D42A27DB-BD31-4B8C-83A1-F6EECF244321}">
                <p14:modId xmlns:p14="http://schemas.microsoft.com/office/powerpoint/2010/main" val="530468134"/>
              </p:ext>
            </p:extLst>
          </p:nvPr>
        </p:nvGraphicFramePr>
        <p:xfrm>
          <a:off x="72008" y="1124743"/>
          <a:ext cx="9036496" cy="5272550"/>
        </p:xfrm>
        <a:graphic>
          <a:graphicData uri="http://schemas.openxmlformats.org/drawingml/2006/table">
            <a:tbl>
              <a:tblPr firstRow="1" bandRow="1">
                <a:tableStyleId>{5C22544A-7EE6-4342-B048-85BDC9FD1C3A}</a:tableStyleId>
              </a:tblPr>
              <a:tblGrid>
                <a:gridCol w="9036496"/>
              </a:tblGrid>
              <a:tr h="525482">
                <a:tc>
                  <a:txBody>
                    <a:bodyPr/>
                    <a:lstStyle/>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500" dirty="0" smtClean="0">
                          <a:solidFill>
                            <a:schemeClr val="tx1"/>
                          </a:solidFill>
                        </a:rPr>
                        <a:t>Treasury Single Account</a:t>
                      </a:r>
                      <a:r>
                        <a:rPr lang="ru-RU" sz="1500" dirty="0" smtClean="0">
                          <a:solidFill>
                            <a:schemeClr val="tx1"/>
                          </a:solidFill>
                        </a:rPr>
                        <a:t> </a:t>
                      </a:r>
                      <a:r>
                        <a:rPr lang="ru-RU" sz="1500" baseline="0" dirty="0" smtClean="0">
                          <a:solidFill>
                            <a:schemeClr val="tx1"/>
                          </a:solidFill>
                        </a:rPr>
                        <a:t>(</a:t>
                      </a:r>
                      <a:r>
                        <a:rPr lang="en-US" sz="1500" baseline="0" dirty="0" smtClean="0">
                          <a:solidFill>
                            <a:schemeClr val="tx1"/>
                          </a:solidFill>
                        </a:rPr>
                        <a:t>TSA</a:t>
                      </a:r>
                      <a:r>
                        <a:rPr lang="ru-RU" sz="1500" baseline="0" dirty="0" smtClean="0">
                          <a:solidFill>
                            <a:schemeClr val="tx1"/>
                          </a:solidFill>
                        </a:rPr>
                        <a:t>)</a:t>
                      </a:r>
                      <a:endParaRPr lang="ru-RU" sz="1500" dirty="0" smtClean="0">
                        <a:solidFill>
                          <a:schemeClr val="tx1"/>
                        </a:solidFill>
                      </a:endParaRPr>
                    </a:p>
                  </a:txBody>
                  <a:tcPr>
                    <a:solidFill>
                      <a:schemeClr val="bg1"/>
                    </a:solidFill>
                  </a:tcPr>
                </a:tc>
              </a:tr>
              <a:tr h="525482">
                <a:tc>
                  <a:txBody>
                    <a:bodyPr/>
                    <a:lstStyle/>
                    <a:p>
                      <a:pPr marL="342900" indent="-342900">
                        <a:buFont typeface="Wingdings" pitchFamily="2" charset="2"/>
                        <a:buChar char="Ø"/>
                      </a:pPr>
                      <a:r>
                        <a:rPr lang="en-US" sz="1500" b="1" dirty="0" smtClean="0"/>
                        <a:t>Public (budget) commitments</a:t>
                      </a:r>
                      <a:endParaRPr lang="ru-RU" sz="1500" b="1" dirty="0"/>
                    </a:p>
                  </a:txBody>
                  <a:tcPr/>
                </a:tc>
              </a:tr>
              <a:tr h="525482">
                <a:tc>
                  <a:txBody>
                    <a:bodyPr/>
                    <a:lstStyle/>
                    <a:p>
                      <a:pPr marL="342900" indent="-342900">
                        <a:buFont typeface="Wingdings" pitchFamily="2" charset="2"/>
                        <a:buChar char="Ø"/>
                      </a:pPr>
                      <a:r>
                        <a:rPr lang="en-US" sz="1500" b="1" dirty="0" smtClean="0"/>
                        <a:t>Treasury accounting</a:t>
                      </a:r>
                      <a:r>
                        <a:rPr lang="en-US" sz="1500" b="1" baseline="0" dirty="0" smtClean="0"/>
                        <a:t> for goods (works and services</a:t>
                      </a:r>
                      <a:r>
                        <a:rPr lang="ru-RU" sz="1500" b="1" dirty="0" smtClean="0"/>
                        <a:t>)</a:t>
                      </a:r>
                      <a:endParaRPr lang="ru-RU" sz="1500" b="1" dirty="0"/>
                    </a:p>
                  </a:txBody>
                  <a:tcPr/>
                </a:tc>
              </a:tr>
              <a:tr h="525482">
                <a:tc>
                  <a:txBody>
                    <a:bodyPr/>
                    <a:lstStyle/>
                    <a:p>
                      <a:pPr marL="342900" indent="-342900">
                        <a:buFont typeface="Wingdings" pitchFamily="2" charset="2"/>
                        <a:buChar char="Ø"/>
                      </a:pPr>
                      <a:r>
                        <a:rPr lang="en-US" sz="1500" b="1" dirty="0" smtClean="0"/>
                        <a:t>Implementation of</a:t>
                      </a:r>
                      <a:r>
                        <a:rPr lang="en-US" sz="1500" b="1" baseline="0" dirty="0" smtClean="0"/>
                        <a:t> the TMIS</a:t>
                      </a:r>
                      <a:endParaRPr lang="ru-RU" sz="1500" b="1" dirty="0"/>
                    </a:p>
                  </a:txBody>
                  <a:tcPr/>
                </a:tc>
              </a:tr>
              <a:tr h="543967">
                <a:tc>
                  <a:txBody>
                    <a:bodyPr/>
                    <a:lstStyle/>
                    <a:p>
                      <a:pPr marL="342900" indent="-342900">
                        <a:buFont typeface="Wingdings" pitchFamily="2" charset="2"/>
                        <a:buChar char="Ø"/>
                      </a:pPr>
                      <a:r>
                        <a:rPr kumimoji="0" lang="en-US" sz="1500" b="1" i="0" u="none" strike="noStrike" cap="none" normalizeH="0" baseline="0" dirty="0" smtClean="0">
                          <a:ln>
                            <a:noFill/>
                          </a:ln>
                          <a:solidFill>
                            <a:schemeClr val="tx1"/>
                          </a:solidFill>
                          <a:effectLst/>
                          <a:latin typeface="Arial" pitchFamily="34" charset="0"/>
                          <a:cs typeface="Arial" pitchFamily="34" charset="0"/>
                        </a:rPr>
                        <a:t>Creation of a possibility to keep accounting and reporting both based on cash and accrual methods </a:t>
                      </a:r>
                      <a:r>
                        <a:rPr kumimoji="0" lang="ru-RU" sz="1500" b="1" i="0" u="none" strike="noStrike" cap="none" normalizeH="0" baseline="0" dirty="0" smtClean="0">
                          <a:ln>
                            <a:noFill/>
                          </a:ln>
                          <a:solidFill>
                            <a:schemeClr val="tx1"/>
                          </a:solidFill>
                          <a:effectLst/>
                          <a:latin typeface="Arial" pitchFamily="34" charset="0"/>
                          <a:cs typeface="Arial" pitchFamily="34" charset="0"/>
                        </a:rPr>
                        <a:t>(</a:t>
                      </a:r>
                      <a:r>
                        <a:rPr kumimoji="0" lang="en-US" sz="1500" b="1" i="0" u="none" strike="noStrike" cap="none" normalizeH="0" baseline="0" dirty="0" smtClean="0">
                          <a:ln>
                            <a:noFill/>
                          </a:ln>
                          <a:solidFill>
                            <a:schemeClr val="tx1"/>
                          </a:solidFill>
                          <a:effectLst/>
                          <a:latin typeface="Arial" pitchFamily="34" charset="0"/>
                          <a:cs typeface="Arial" pitchFamily="34" charset="0"/>
                        </a:rPr>
                        <a:t>GFS and</a:t>
                      </a:r>
                      <a:r>
                        <a:rPr kumimoji="0" lang="ru-RU" sz="1500" b="1" i="0" u="none" strike="noStrike" cap="none" normalizeH="0" baseline="0" dirty="0" smtClean="0">
                          <a:ln>
                            <a:noFill/>
                          </a:ln>
                          <a:solidFill>
                            <a:schemeClr val="tx1"/>
                          </a:solidFill>
                          <a:effectLst/>
                          <a:latin typeface="Arial" pitchFamily="34" charset="0"/>
                          <a:cs typeface="Arial" pitchFamily="34" charset="0"/>
                        </a:rPr>
                        <a:t> </a:t>
                      </a:r>
                      <a:r>
                        <a:rPr kumimoji="0" lang="en-US" sz="1500" b="1" i="0" u="none" strike="noStrike" cap="none" normalizeH="0" baseline="0" dirty="0" smtClean="0">
                          <a:ln>
                            <a:noFill/>
                          </a:ln>
                          <a:solidFill>
                            <a:schemeClr val="tx1"/>
                          </a:solidFill>
                          <a:effectLst/>
                          <a:latin typeface="Arial" pitchFamily="34" charset="0"/>
                          <a:cs typeface="Arial" pitchFamily="34" charset="0"/>
                        </a:rPr>
                        <a:t>IPSAS)</a:t>
                      </a:r>
                      <a:endParaRPr lang="ru-RU" sz="1500" b="1" dirty="0">
                        <a:solidFill>
                          <a:schemeClr val="tx1"/>
                        </a:solidFill>
                      </a:endParaRPr>
                    </a:p>
                  </a:txBody>
                  <a:tcPr/>
                </a:tc>
              </a:tr>
              <a:tr h="770620">
                <a:tc>
                  <a:txBody>
                    <a:bodyPr/>
                    <a:lstStyle/>
                    <a:p>
                      <a:pPr marL="342900" indent="-342900">
                        <a:buFont typeface="Wingdings" pitchFamily="2" charset="2"/>
                        <a:buChar char="Ø"/>
                      </a:pPr>
                      <a:r>
                        <a:rPr kumimoji="0" lang="en-US" sz="1500" b="1" i="0" u="none" strike="noStrike" cap="none" normalizeH="0" baseline="0" dirty="0" smtClean="0">
                          <a:ln>
                            <a:noFill/>
                          </a:ln>
                          <a:solidFill>
                            <a:schemeClr val="tx1"/>
                          </a:solidFill>
                          <a:effectLst/>
                          <a:latin typeface="Arial" pitchFamily="34" charset="0"/>
                          <a:cs typeface="Arial" pitchFamily="34" charset="0"/>
                        </a:rPr>
                        <a:t>Transition from ideology of a treasury single account that grants a possibility of having transit treasury accounts to actual performance of all revenue and expenditure related transactions in the treasury single account</a:t>
                      </a:r>
                      <a:r>
                        <a:rPr kumimoji="0" lang="ru-RU" sz="1500" b="1" i="0" u="none" strike="noStrike" cap="none" normalizeH="0" baseline="0" dirty="0" smtClean="0">
                          <a:ln>
                            <a:noFill/>
                          </a:ln>
                          <a:solidFill>
                            <a:schemeClr val="tx1"/>
                          </a:solidFill>
                          <a:effectLst/>
                          <a:latin typeface="Arial" pitchFamily="34" charset="0"/>
                          <a:cs typeface="Arial" pitchFamily="34" charset="0"/>
                        </a:rPr>
                        <a:t>.</a:t>
                      </a:r>
                      <a:endParaRPr lang="ru-RU" sz="1500" b="1" dirty="0">
                        <a:solidFill>
                          <a:schemeClr val="tx1"/>
                        </a:solidFill>
                      </a:endParaRPr>
                    </a:p>
                  </a:txBody>
                  <a:tcPr/>
                </a:tc>
              </a:tr>
              <a:tr h="525482">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1500" b="1" i="0" u="none" strike="noStrike" cap="none" normalizeH="0" baseline="0" dirty="0" smtClean="0">
                          <a:ln>
                            <a:noFill/>
                          </a:ln>
                          <a:solidFill>
                            <a:schemeClr val="tx1"/>
                          </a:solidFill>
                          <a:effectLst/>
                          <a:latin typeface="Arial" pitchFamily="34" charset="0"/>
                          <a:cs typeface="Arial" pitchFamily="34" charset="0"/>
                        </a:rPr>
                        <a:t>Possibility of external audit of public expenditures and revenues</a:t>
                      </a:r>
                      <a:endParaRPr kumimoji="0" lang="ru-RU" sz="1500" b="1" i="0" u="none" strike="noStrike" cap="none" normalizeH="0" baseline="0" dirty="0" smtClean="0">
                        <a:ln>
                          <a:noFill/>
                        </a:ln>
                        <a:solidFill>
                          <a:schemeClr val="tx1"/>
                        </a:solidFill>
                        <a:effectLst/>
                        <a:latin typeface="Arial" pitchFamily="34" charset="0"/>
                        <a:cs typeface="Arial" pitchFamily="34" charset="0"/>
                      </a:endParaRPr>
                    </a:p>
                  </a:txBody>
                  <a:tcPr/>
                </a:tc>
              </a:tr>
              <a:tr h="770620">
                <a:tc>
                  <a:txBody>
                    <a:bodyPr/>
                    <a:lstStyle/>
                    <a:p>
                      <a:pPr marL="342900" indent="-342900">
                        <a:buFont typeface="Wingdings" pitchFamily="2" charset="2"/>
                        <a:buChar char="Ø"/>
                      </a:pPr>
                      <a:r>
                        <a:rPr kumimoji="0" lang="en-US" sz="1500" b="1" i="0" u="none" strike="noStrike" cap="none" normalizeH="0" baseline="0" dirty="0" smtClean="0">
                          <a:ln>
                            <a:noFill/>
                          </a:ln>
                          <a:solidFill>
                            <a:schemeClr val="tx1"/>
                          </a:solidFill>
                          <a:effectLst/>
                          <a:latin typeface="Arial" pitchFamily="34" charset="0"/>
                          <a:cs typeface="Arial" pitchFamily="34" charset="0"/>
                        </a:rPr>
                        <a:t>Maintenance of all treasury transactions carried out in the territory of Azerbaijan starting from financing and finishing with receipt of reports in real time mode</a:t>
                      </a:r>
                      <a:endParaRPr lang="ru-RU" sz="1500" b="1" dirty="0">
                        <a:solidFill>
                          <a:schemeClr val="tx1"/>
                        </a:solidFill>
                      </a:endParaRPr>
                    </a:p>
                  </a:txBody>
                  <a:tcPr/>
                </a:tc>
              </a:tr>
              <a:tr h="543967">
                <a:tc>
                  <a:txBody>
                    <a:bodyPr/>
                    <a:lstStyle/>
                    <a:p>
                      <a:pPr marL="342900" indent="-342900">
                        <a:buFont typeface="Wingdings" pitchFamily="2" charset="2"/>
                        <a:buChar char="Ø"/>
                      </a:pPr>
                      <a:r>
                        <a:rPr kumimoji="0" lang="en-US" sz="1500" b="1" i="0" u="none" strike="noStrike" cap="none" normalizeH="0" baseline="0" dirty="0" smtClean="0">
                          <a:ln>
                            <a:noFill/>
                          </a:ln>
                          <a:solidFill>
                            <a:schemeClr val="tx1"/>
                          </a:solidFill>
                          <a:effectLst/>
                          <a:latin typeface="Arial" pitchFamily="34" charset="0"/>
                          <a:cs typeface="Arial" pitchFamily="34" charset="0"/>
                        </a:rPr>
                        <a:t>Creation of a broad platform for development of a reference information system for public finance management</a:t>
                      </a:r>
                      <a:endParaRPr lang="ru-RU" sz="1500" b="1"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2" cstate="print"/>
          <a:srcRect/>
          <a:stretch>
            <a:fillRect/>
          </a:stretch>
        </p:blipFill>
        <p:spPr bwMode="auto">
          <a:xfrm>
            <a:off x="107950" y="1268413"/>
            <a:ext cx="8928100" cy="5184775"/>
          </a:xfrm>
          <a:prstGeom prst="rect">
            <a:avLst/>
          </a:prstGeom>
          <a:noFill/>
          <a:ln w="9525">
            <a:noFill/>
            <a:miter lim="800000"/>
            <a:headEnd/>
            <a:tailEnd/>
          </a:ln>
        </p:spPr>
      </p:pic>
      <p:sp>
        <p:nvSpPr>
          <p:cNvPr id="32770" name="Rectangle 2"/>
          <p:cNvSpPr>
            <a:spLocks noChangeArrowheads="1"/>
          </p:cNvSpPr>
          <p:nvPr/>
        </p:nvSpPr>
        <p:spPr bwMode="auto">
          <a:xfrm>
            <a:off x="2051050" y="328613"/>
            <a:ext cx="6192838" cy="723900"/>
          </a:xfrm>
          <a:prstGeom prst="rect">
            <a:avLst/>
          </a:prstGeom>
          <a:noFill/>
          <a:ln w="9525" algn="ctr">
            <a:noFill/>
            <a:miter lim="800000"/>
            <a:headEnd/>
            <a:tailEnd/>
          </a:ln>
        </p:spPr>
        <p:txBody>
          <a:bodyPr anchor="ctr"/>
          <a:lstStyle/>
          <a:p>
            <a:pPr algn="ctr" eaLnBrk="0" hangingPunct="0"/>
            <a:r>
              <a:rPr lang="en-US" sz="2500" b="1" dirty="0" smtClean="0">
                <a:solidFill>
                  <a:schemeClr val="bg1"/>
                </a:solidFill>
              </a:rPr>
              <a:t>ELECTRONIC PAPER FLOW</a:t>
            </a:r>
            <a:endParaRPr lang="ru-RU" sz="25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Line 39"/>
          <p:cNvSpPr>
            <a:spLocks noChangeShapeType="1"/>
          </p:cNvSpPr>
          <p:nvPr/>
        </p:nvSpPr>
        <p:spPr bwMode="gray">
          <a:xfrm>
            <a:off x="107950" y="6189663"/>
            <a:ext cx="7993063" cy="0"/>
          </a:xfrm>
          <a:prstGeom prst="line">
            <a:avLst/>
          </a:prstGeom>
          <a:noFill/>
          <a:ln w="12700" cap="rnd">
            <a:solidFill>
              <a:srgbClr val="003399"/>
            </a:solidFill>
            <a:prstDash val="sysDot"/>
            <a:round/>
            <a:headEnd/>
            <a:tailEnd/>
          </a:ln>
        </p:spPr>
        <p:txBody>
          <a:bodyPr wrap="none" anchor="ctr"/>
          <a:lstStyle/>
          <a:p>
            <a:endParaRPr lang="ru-RU" dirty="0"/>
          </a:p>
        </p:txBody>
      </p:sp>
      <p:sp>
        <p:nvSpPr>
          <p:cNvPr id="37890" name="Line 40"/>
          <p:cNvSpPr>
            <a:spLocks noChangeShapeType="1"/>
          </p:cNvSpPr>
          <p:nvPr/>
        </p:nvSpPr>
        <p:spPr bwMode="gray">
          <a:xfrm>
            <a:off x="107950" y="6261100"/>
            <a:ext cx="8351838" cy="0"/>
          </a:xfrm>
          <a:prstGeom prst="line">
            <a:avLst/>
          </a:prstGeom>
          <a:noFill/>
          <a:ln w="12700">
            <a:solidFill>
              <a:srgbClr val="C80000"/>
            </a:solidFill>
            <a:prstDash val="sysDot"/>
            <a:round/>
            <a:headEnd/>
            <a:tailEnd/>
          </a:ln>
        </p:spPr>
        <p:txBody>
          <a:bodyPr wrap="none" anchor="ctr"/>
          <a:lstStyle/>
          <a:p>
            <a:endParaRPr lang="ru-RU" dirty="0"/>
          </a:p>
        </p:txBody>
      </p:sp>
      <p:sp>
        <p:nvSpPr>
          <p:cNvPr id="37891" name="Line 41"/>
          <p:cNvSpPr>
            <a:spLocks noChangeShapeType="1"/>
          </p:cNvSpPr>
          <p:nvPr/>
        </p:nvSpPr>
        <p:spPr bwMode="gray">
          <a:xfrm>
            <a:off x="107950" y="6334125"/>
            <a:ext cx="8712200" cy="0"/>
          </a:xfrm>
          <a:prstGeom prst="line">
            <a:avLst/>
          </a:prstGeom>
          <a:noFill/>
          <a:ln w="12700">
            <a:solidFill>
              <a:srgbClr val="006600"/>
            </a:solidFill>
            <a:prstDash val="sysDot"/>
            <a:round/>
            <a:headEnd/>
            <a:tailEnd/>
          </a:ln>
        </p:spPr>
        <p:txBody>
          <a:bodyPr wrap="none" anchor="ctr"/>
          <a:lstStyle/>
          <a:p>
            <a:endParaRPr lang="ru-RU" dirty="0"/>
          </a:p>
        </p:txBody>
      </p:sp>
      <p:sp>
        <p:nvSpPr>
          <p:cNvPr id="37892" name="Line 42"/>
          <p:cNvSpPr>
            <a:spLocks noChangeShapeType="1"/>
          </p:cNvSpPr>
          <p:nvPr/>
        </p:nvSpPr>
        <p:spPr bwMode="gray">
          <a:xfrm flipH="1">
            <a:off x="323850" y="1238250"/>
            <a:ext cx="0" cy="5214938"/>
          </a:xfrm>
          <a:prstGeom prst="line">
            <a:avLst/>
          </a:prstGeom>
          <a:noFill/>
          <a:ln w="12700">
            <a:solidFill>
              <a:srgbClr val="003399"/>
            </a:solidFill>
            <a:prstDash val="sysDot"/>
            <a:round/>
            <a:headEnd/>
            <a:tailEnd/>
          </a:ln>
        </p:spPr>
        <p:txBody>
          <a:bodyPr wrap="none" anchor="ctr"/>
          <a:lstStyle/>
          <a:p>
            <a:endParaRPr lang="ru-RU" dirty="0"/>
          </a:p>
        </p:txBody>
      </p:sp>
      <p:sp>
        <p:nvSpPr>
          <p:cNvPr id="37893" name="Line 43"/>
          <p:cNvSpPr>
            <a:spLocks noChangeShapeType="1"/>
          </p:cNvSpPr>
          <p:nvPr/>
        </p:nvSpPr>
        <p:spPr bwMode="gray">
          <a:xfrm flipH="1">
            <a:off x="395288" y="1398588"/>
            <a:ext cx="0" cy="4929187"/>
          </a:xfrm>
          <a:prstGeom prst="line">
            <a:avLst/>
          </a:prstGeom>
          <a:noFill/>
          <a:ln w="12700">
            <a:solidFill>
              <a:srgbClr val="C80000"/>
            </a:solidFill>
            <a:prstDash val="sysDot"/>
            <a:round/>
            <a:headEnd/>
            <a:tailEnd/>
          </a:ln>
        </p:spPr>
        <p:txBody>
          <a:bodyPr wrap="none" anchor="ctr"/>
          <a:lstStyle/>
          <a:p>
            <a:endParaRPr lang="ru-RU" dirty="0"/>
          </a:p>
        </p:txBody>
      </p:sp>
      <p:sp>
        <p:nvSpPr>
          <p:cNvPr id="37894" name="Line 44"/>
          <p:cNvSpPr>
            <a:spLocks noChangeShapeType="1"/>
          </p:cNvSpPr>
          <p:nvPr/>
        </p:nvSpPr>
        <p:spPr bwMode="gray">
          <a:xfrm flipH="1">
            <a:off x="468313" y="1628775"/>
            <a:ext cx="0" cy="4665663"/>
          </a:xfrm>
          <a:prstGeom prst="line">
            <a:avLst/>
          </a:prstGeom>
          <a:noFill/>
          <a:ln w="12700">
            <a:solidFill>
              <a:srgbClr val="006600"/>
            </a:solidFill>
            <a:prstDash val="sysDot"/>
            <a:round/>
            <a:headEnd/>
            <a:tailEnd/>
          </a:ln>
        </p:spPr>
        <p:txBody>
          <a:bodyPr wrap="none" anchor="ctr"/>
          <a:lstStyle/>
          <a:p>
            <a:endParaRPr lang="ru-RU" dirty="0"/>
          </a:p>
        </p:txBody>
      </p:sp>
      <p:sp>
        <p:nvSpPr>
          <p:cNvPr id="37895" name="TextBox 2"/>
          <p:cNvSpPr txBox="1">
            <a:spLocks noChangeArrowheads="1"/>
          </p:cNvSpPr>
          <p:nvPr/>
        </p:nvSpPr>
        <p:spPr bwMode="auto">
          <a:xfrm>
            <a:off x="1116013" y="268288"/>
            <a:ext cx="7488237" cy="784830"/>
          </a:xfrm>
          <a:prstGeom prst="rect">
            <a:avLst/>
          </a:prstGeom>
          <a:noFill/>
          <a:ln w="9525">
            <a:noFill/>
            <a:miter lim="800000"/>
            <a:headEnd/>
            <a:tailEnd/>
          </a:ln>
        </p:spPr>
        <p:txBody>
          <a:bodyPr>
            <a:spAutoFit/>
          </a:bodyPr>
          <a:lstStyle/>
          <a:p>
            <a:pPr algn="ctr"/>
            <a:r>
              <a:rPr lang="en-US" altLang="en-US" sz="1500" b="1" dirty="0" smtClean="0">
                <a:solidFill>
                  <a:schemeClr val="bg1"/>
                </a:solidFill>
                <a:cs typeface="Segoe UI" pitchFamily="34" charset="0"/>
              </a:rPr>
              <a:t>Integration of systems</a:t>
            </a:r>
            <a:endParaRPr lang="ru-RU" altLang="en-US" sz="1500" b="1" dirty="0">
              <a:solidFill>
                <a:schemeClr val="bg1"/>
              </a:solidFill>
              <a:cs typeface="Segoe UI" pitchFamily="34" charset="0"/>
            </a:endParaRPr>
          </a:p>
          <a:p>
            <a:pPr algn="ctr"/>
            <a:r>
              <a:rPr lang="en-US" altLang="en-US" sz="1500" b="1" dirty="0" smtClean="0">
                <a:solidFill>
                  <a:schemeClr val="bg1"/>
                </a:solidFill>
                <a:cs typeface="Segoe UI" pitchFamily="34" charset="0"/>
              </a:rPr>
              <a:t>“Financial and Accounting Reports in Budget Entities” and</a:t>
            </a:r>
            <a:r>
              <a:rPr lang="en-US" altLang="en-US" sz="1500" b="1" dirty="0">
                <a:solidFill>
                  <a:schemeClr val="bg1"/>
                </a:solidFill>
                <a:cs typeface="Segoe UI" pitchFamily="34" charset="0"/>
              </a:rPr>
              <a:t> </a:t>
            </a:r>
            <a:r>
              <a:rPr lang="en-US" altLang="en-US" sz="1500" b="1" dirty="0" smtClean="0">
                <a:solidFill>
                  <a:schemeClr val="bg1"/>
                </a:solidFill>
                <a:cs typeface="Segoe UI" pitchFamily="34" charset="0"/>
              </a:rPr>
              <a:t>“Treasury Management Information System”</a:t>
            </a:r>
            <a:r>
              <a:rPr lang="ru-RU" altLang="en-US" sz="1500" b="1" dirty="0" smtClean="0">
                <a:solidFill>
                  <a:schemeClr val="bg1"/>
                </a:solidFill>
                <a:cs typeface="Segoe UI" pitchFamily="34" charset="0"/>
              </a:rPr>
              <a:t> </a:t>
            </a:r>
            <a:endParaRPr lang="en-US" altLang="en-US" sz="1500" b="1" dirty="0">
              <a:solidFill>
                <a:schemeClr val="bg1"/>
              </a:solidFill>
              <a:cs typeface="Segoe UI" pitchFamily="34" charset="0"/>
            </a:endParaRPr>
          </a:p>
        </p:txBody>
      </p:sp>
      <p:pic>
        <p:nvPicPr>
          <p:cNvPr id="37896" name="Picture 4" descr="C:\Users\a.farajov\Desktop\made.png"/>
          <p:cNvPicPr>
            <a:picLocks noChangeAspect="1" noChangeArrowheads="1"/>
          </p:cNvPicPr>
          <p:nvPr/>
        </p:nvPicPr>
        <p:blipFill>
          <a:blip r:embed="rId2" cstate="print"/>
          <a:srcRect/>
          <a:stretch>
            <a:fillRect/>
          </a:stretch>
        </p:blipFill>
        <p:spPr bwMode="auto">
          <a:xfrm>
            <a:off x="71438" y="1268561"/>
            <a:ext cx="9037637"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C:\Users\a.farajov\Desktop\science-technology.png"/>
          <p:cNvPicPr>
            <a:picLocks noChangeAspect="1" noChangeArrowheads="1"/>
          </p:cNvPicPr>
          <p:nvPr/>
        </p:nvPicPr>
        <p:blipFill>
          <a:blip r:embed="rId2" cstate="print">
            <a:lum bright="18000" contrast="-44000"/>
          </a:blip>
          <a:srcRect/>
          <a:stretch>
            <a:fillRect/>
          </a:stretch>
        </p:blipFill>
        <p:spPr bwMode="auto">
          <a:xfrm>
            <a:off x="0" y="1268413"/>
            <a:ext cx="8964613" cy="5113337"/>
          </a:xfrm>
          <a:prstGeom prst="rect">
            <a:avLst/>
          </a:prstGeom>
          <a:noFill/>
          <a:ln w="9525">
            <a:noFill/>
            <a:miter lim="800000"/>
            <a:headEnd/>
            <a:tailEnd/>
          </a:ln>
        </p:spPr>
      </p:pic>
      <p:sp>
        <p:nvSpPr>
          <p:cNvPr id="38914" name="Rectangle 2"/>
          <p:cNvSpPr>
            <a:spLocks noGrp="1" noChangeArrowheads="1"/>
          </p:cNvSpPr>
          <p:nvPr>
            <p:ph type="title" idx="4294967295"/>
          </p:nvPr>
        </p:nvSpPr>
        <p:spPr>
          <a:xfrm>
            <a:off x="1476375" y="333375"/>
            <a:ext cx="7215188" cy="685800"/>
          </a:xfrm>
        </p:spPr>
        <p:txBody>
          <a:bodyPr/>
          <a:lstStyle/>
          <a:p>
            <a:r>
              <a:rPr lang="en-US" sz="3600" dirty="0" smtClean="0">
                <a:solidFill>
                  <a:schemeClr val="bg1"/>
                </a:solidFill>
              </a:rPr>
              <a:t>Plans for Future Development</a:t>
            </a:r>
            <a:endParaRPr lang="ru-RU" sz="3600" dirty="0" smtClean="0">
              <a:solidFill>
                <a:schemeClr val="bg1"/>
              </a:solidFill>
            </a:endParaRPr>
          </a:p>
        </p:txBody>
      </p:sp>
      <p:sp>
        <p:nvSpPr>
          <p:cNvPr id="38915" name="Line 39"/>
          <p:cNvSpPr>
            <a:spLocks noChangeShapeType="1"/>
          </p:cNvSpPr>
          <p:nvPr/>
        </p:nvSpPr>
        <p:spPr bwMode="gray">
          <a:xfrm>
            <a:off x="107950" y="6189663"/>
            <a:ext cx="7993063" cy="0"/>
          </a:xfrm>
          <a:prstGeom prst="line">
            <a:avLst/>
          </a:prstGeom>
          <a:noFill/>
          <a:ln w="12700" cap="rnd">
            <a:solidFill>
              <a:srgbClr val="003399"/>
            </a:solidFill>
            <a:prstDash val="sysDot"/>
            <a:round/>
            <a:headEnd/>
            <a:tailEnd/>
          </a:ln>
        </p:spPr>
        <p:txBody>
          <a:bodyPr wrap="none" anchor="ctr"/>
          <a:lstStyle/>
          <a:p>
            <a:endParaRPr lang="ru-RU" dirty="0"/>
          </a:p>
        </p:txBody>
      </p:sp>
      <p:sp>
        <p:nvSpPr>
          <p:cNvPr id="38916" name="Line 40"/>
          <p:cNvSpPr>
            <a:spLocks noChangeShapeType="1"/>
          </p:cNvSpPr>
          <p:nvPr/>
        </p:nvSpPr>
        <p:spPr bwMode="gray">
          <a:xfrm>
            <a:off x="107950" y="6261100"/>
            <a:ext cx="8351838" cy="0"/>
          </a:xfrm>
          <a:prstGeom prst="line">
            <a:avLst/>
          </a:prstGeom>
          <a:noFill/>
          <a:ln w="12700">
            <a:solidFill>
              <a:srgbClr val="C80000"/>
            </a:solidFill>
            <a:prstDash val="sysDot"/>
            <a:round/>
            <a:headEnd/>
            <a:tailEnd/>
          </a:ln>
        </p:spPr>
        <p:txBody>
          <a:bodyPr wrap="none" anchor="ctr"/>
          <a:lstStyle/>
          <a:p>
            <a:endParaRPr lang="ru-RU" dirty="0"/>
          </a:p>
        </p:txBody>
      </p:sp>
      <p:sp>
        <p:nvSpPr>
          <p:cNvPr id="38917" name="Line 41"/>
          <p:cNvSpPr>
            <a:spLocks noChangeShapeType="1"/>
          </p:cNvSpPr>
          <p:nvPr/>
        </p:nvSpPr>
        <p:spPr bwMode="gray">
          <a:xfrm>
            <a:off x="107950" y="6334125"/>
            <a:ext cx="8712200" cy="0"/>
          </a:xfrm>
          <a:prstGeom prst="line">
            <a:avLst/>
          </a:prstGeom>
          <a:noFill/>
          <a:ln w="12700">
            <a:solidFill>
              <a:srgbClr val="006600"/>
            </a:solidFill>
            <a:prstDash val="sysDot"/>
            <a:round/>
            <a:headEnd/>
            <a:tailEnd/>
          </a:ln>
        </p:spPr>
        <p:txBody>
          <a:bodyPr wrap="none" anchor="ctr"/>
          <a:lstStyle/>
          <a:p>
            <a:endParaRPr lang="ru-RU" dirty="0"/>
          </a:p>
        </p:txBody>
      </p:sp>
      <p:sp>
        <p:nvSpPr>
          <p:cNvPr id="38918" name="Line 42"/>
          <p:cNvSpPr>
            <a:spLocks noChangeShapeType="1"/>
          </p:cNvSpPr>
          <p:nvPr/>
        </p:nvSpPr>
        <p:spPr bwMode="gray">
          <a:xfrm flipH="1">
            <a:off x="323850" y="1238250"/>
            <a:ext cx="0" cy="5214938"/>
          </a:xfrm>
          <a:prstGeom prst="line">
            <a:avLst/>
          </a:prstGeom>
          <a:noFill/>
          <a:ln w="12700">
            <a:solidFill>
              <a:srgbClr val="003399"/>
            </a:solidFill>
            <a:prstDash val="sysDot"/>
            <a:round/>
            <a:headEnd/>
            <a:tailEnd/>
          </a:ln>
        </p:spPr>
        <p:txBody>
          <a:bodyPr wrap="none" anchor="ctr"/>
          <a:lstStyle/>
          <a:p>
            <a:endParaRPr lang="ru-RU" dirty="0"/>
          </a:p>
        </p:txBody>
      </p:sp>
      <p:sp>
        <p:nvSpPr>
          <p:cNvPr id="38919" name="Line 43"/>
          <p:cNvSpPr>
            <a:spLocks noChangeShapeType="1"/>
          </p:cNvSpPr>
          <p:nvPr/>
        </p:nvSpPr>
        <p:spPr bwMode="gray">
          <a:xfrm flipH="1">
            <a:off x="395288" y="1398588"/>
            <a:ext cx="0" cy="4929187"/>
          </a:xfrm>
          <a:prstGeom prst="line">
            <a:avLst/>
          </a:prstGeom>
          <a:noFill/>
          <a:ln w="12700">
            <a:solidFill>
              <a:srgbClr val="C80000"/>
            </a:solidFill>
            <a:prstDash val="sysDot"/>
            <a:round/>
            <a:headEnd/>
            <a:tailEnd/>
          </a:ln>
        </p:spPr>
        <p:txBody>
          <a:bodyPr wrap="none" anchor="ctr"/>
          <a:lstStyle/>
          <a:p>
            <a:endParaRPr lang="ru-RU" dirty="0"/>
          </a:p>
        </p:txBody>
      </p:sp>
      <p:sp>
        <p:nvSpPr>
          <p:cNvPr id="38920" name="Line 44"/>
          <p:cNvSpPr>
            <a:spLocks noChangeShapeType="1"/>
          </p:cNvSpPr>
          <p:nvPr/>
        </p:nvSpPr>
        <p:spPr bwMode="gray">
          <a:xfrm flipH="1">
            <a:off x="468313" y="1628775"/>
            <a:ext cx="0" cy="4665663"/>
          </a:xfrm>
          <a:prstGeom prst="line">
            <a:avLst/>
          </a:prstGeom>
          <a:noFill/>
          <a:ln w="12700">
            <a:solidFill>
              <a:srgbClr val="006600"/>
            </a:solidFill>
            <a:prstDash val="sysDot"/>
            <a:round/>
            <a:headEnd/>
            <a:tailEnd/>
          </a:ln>
        </p:spPr>
        <p:txBody>
          <a:bodyPr wrap="none" anchor="ctr"/>
          <a:lstStyle/>
          <a:p>
            <a:endParaRPr lang="ru-RU" dirty="0"/>
          </a:p>
        </p:txBody>
      </p:sp>
      <p:sp>
        <p:nvSpPr>
          <p:cNvPr id="6" name="Rectangle 3"/>
          <p:cNvSpPr txBox="1">
            <a:spLocks noChangeArrowheads="1"/>
          </p:cNvSpPr>
          <p:nvPr/>
        </p:nvSpPr>
        <p:spPr bwMode="auto">
          <a:xfrm>
            <a:off x="0" y="1916113"/>
            <a:ext cx="8459788" cy="4176712"/>
          </a:xfrm>
          <a:prstGeom prst="rect">
            <a:avLst/>
          </a:prstGeom>
          <a:noFill/>
          <a:ln w="9525">
            <a:noFill/>
            <a:miter lim="800000"/>
            <a:headEnd/>
            <a:tailEnd/>
          </a:ln>
        </p:spPr>
        <p:txBody>
          <a:bodyPr/>
          <a:lstStyle/>
          <a:p>
            <a:pPr marL="742950" lvl="1" indent="-285750" fontAlgn="auto">
              <a:spcBef>
                <a:spcPts val="0"/>
              </a:spcBef>
              <a:spcAft>
                <a:spcPts val="0"/>
              </a:spcAft>
              <a:buFontTx/>
              <a:buChar char="•"/>
              <a:defRPr/>
            </a:pPr>
            <a:r>
              <a:rPr lang="en-US" sz="2000" b="1" dirty="0" smtClean="0">
                <a:solidFill>
                  <a:srgbClr val="001D7A"/>
                </a:solidFill>
                <a:latin typeface="+mj-lt"/>
                <a:cs typeface="Times New Roman" pitchFamily="18" charset="0"/>
              </a:rPr>
              <a:t>Connecting budget entities to TMIS</a:t>
            </a:r>
            <a:endParaRPr lang="en-US" sz="2000" b="1" dirty="0">
              <a:solidFill>
                <a:srgbClr val="001D7A"/>
              </a:solidFill>
              <a:latin typeface="+mj-lt"/>
              <a:cs typeface="Times New Roman" pitchFamily="18" charset="0"/>
            </a:endParaRPr>
          </a:p>
          <a:p>
            <a:pPr marL="742950" lvl="1" indent="-285750" fontAlgn="auto">
              <a:spcBef>
                <a:spcPts val="0"/>
              </a:spcBef>
              <a:spcAft>
                <a:spcPts val="0"/>
              </a:spcAft>
              <a:defRPr/>
            </a:pPr>
            <a:endParaRPr lang="en-US" sz="2000" b="1" dirty="0">
              <a:solidFill>
                <a:srgbClr val="001D7A"/>
              </a:solidFill>
              <a:latin typeface="+mj-lt"/>
              <a:cs typeface="Times New Roman" pitchFamily="18" charset="0"/>
            </a:endParaRPr>
          </a:p>
          <a:p>
            <a:pPr marL="742950" lvl="1" indent="-285750" fontAlgn="auto">
              <a:spcBef>
                <a:spcPts val="0"/>
              </a:spcBef>
              <a:spcAft>
                <a:spcPts val="0"/>
              </a:spcAft>
              <a:buFontTx/>
              <a:buChar char="•"/>
              <a:defRPr/>
            </a:pPr>
            <a:r>
              <a:rPr lang="en-US" sz="2000" b="1" dirty="0" smtClean="0">
                <a:solidFill>
                  <a:srgbClr val="001D7A"/>
                </a:solidFill>
                <a:latin typeface="+mj-lt"/>
                <a:cs typeface="Times New Roman" pitchFamily="18" charset="0"/>
              </a:rPr>
              <a:t>Development and transition to FMIS on the basis of TMIS</a:t>
            </a:r>
            <a:endParaRPr lang="en-US" sz="2000" b="1" dirty="0">
              <a:solidFill>
                <a:srgbClr val="001D7A"/>
              </a:solidFill>
              <a:latin typeface="+mj-lt"/>
              <a:cs typeface="Times New Roman" pitchFamily="18" charset="0"/>
            </a:endParaRPr>
          </a:p>
          <a:p>
            <a:pPr marL="742950" lvl="1" indent="-285750" fontAlgn="auto">
              <a:spcBef>
                <a:spcPts val="0"/>
              </a:spcBef>
              <a:spcAft>
                <a:spcPts val="0"/>
              </a:spcAft>
              <a:buFontTx/>
              <a:buChar char="•"/>
              <a:defRPr/>
            </a:pPr>
            <a:endParaRPr lang="ru-RU" sz="2000" b="1" dirty="0">
              <a:solidFill>
                <a:srgbClr val="001D7A"/>
              </a:solidFill>
              <a:latin typeface="+mj-lt"/>
              <a:cs typeface="Times New Roman" pitchFamily="18" charset="0"/>
            </a:endParaRPr>
          </a:p>
          <a:p>
            <a:pPr marL="742950" lvl="1" indent="-285750" fontAlgn="auto">
              <a:spcBef>
                <a:spcPts val="0"/>
              </a:spcBef>
              <a:spcAft>
                <a:spcPts val="0"/>
              </a:spcAft>
              <a:buFontTx/>
              <a:buChar char="•"/>
              <a:defRPr/>
            </a:pPr>
            <a:r>
              <a:rPr lang="en-US" sz="2000" b="1" dirty="0" smtClean="0">
                <a:solidFill>
                  <a:srgbClr val="001D7A"/>
                </a:solidFill>
                <a:latin typeface="+mj-lt"/>
                <a:cs typeface="Times New Roman" pitchFamily="18" charset="0"/>
              </a:rPr>
              <a:t>Maintenance of accounting in </a:t>
            </a:r>
            <a:r>
              <a:rPr lang="en-US" sz="2000" b="1" dirty="0" smtClean="0">
                <a:solidFill>
                  <a:srgbClr val="001D7A"/>
                </a:solidFill>
                <a:latin typeface="+mn-lt"/>
                <a:cs typeface="Times New Roman" pitchFamily="18" charset="0"/>
              </a:rPr>
              <a:t>TMIS</a:t>
            </a:r>
            <a:endParaRPr lang="en-US" sz="2000" b="1" dirty="0">
              <a:solidFill>
                <a:srgbClr val="001D7A"/>
              </a:solidFill>
              <a:latin typeface="+mn-lt"/>
              <a:cs typeface="Times New Roman" pitchFamily="18" charset="0"/>
            </a:endParaRPr>
          </a:p>
          <a:p>
            <a:pPr marL="742950" lvl="1" indent="-285750" fontAlgn="auto">
              <a:spcBef>
                <a:spcPts val="0"/>
              </a:spcBef>
              <a:spcAft>
                <a:spcPts val="0"/>
              </a:spcAft>
              <a:buFontTx/>
              <a:buChar char="•"/>
              <a:defRPr/>
            </a:pPr>
            <a:endParaRPr lang="ru-RU" sz="2000" b="1" dirty="0">
              <a:solidFill>
                <a:srgbClr val="001D7A"/>
              </a:solidFill>
              <a:latin typeface="+mj-lt"/>
              <a:cs typeface="Times New Roman" pitchFamily="18" charset="0"/>
            </a:endParaRPr>
          </a:p>
          <a:p>
            <a:pPr marL="742950" lvl="1" indent="-285750" fontAlgn="auto">
              <a:spcBef>
                <a:spcPts val="0"/>
              </a:spcBef>
              <a:spcAft>
                <a:spcPts val="0"/>
              </a:spcAft>
              <a:buFontTx/>
              <a:buChar char="•"/>
              <a:defRPr/>
            </a:pPr>
            <a:r>
              <a:rPr lang="en-US" sz="2000" b="1" dirty="0" smtClean="0">
                <a:solidFill>
                  <a:srgbClr val="001D7A"/>
                </a:solidFill>
                <a:latin typeface="+mj-lt"/>
                <a:cs typeface="Times New Roman" pitchFamily="18" charset="0"/>
              </a:rPr>
              <a:t>Calculation of payroll in </a:t>
            </a:r>
            <a:r>
              <a:rPr lang="en-US" sz="2000" b="1" dirty="0" smtClean="0">
                <a:solidFill>
                  <a:srgbClr val="001D7A"/>
                </a:solidFill>
                <a:latin typeface="+mn-lt"/>
                <a:cs typeface="Times New Roman" pitchFamily="18" charset="0"/>
              </a:rPr>
              <a:t>TMIS</a:t>
            </a:r>
            <a:endParaRPr lang="en-US" sz="2000" b="1" dirty="0">
              <a:solidFill>
                <a:srgbClr val="001D7A"/>
              </a:solidFill>
              <a:latin typeface="+mj-lt"/>
              <a:cs typeface="Times New Roman" pitchFamily="18" charset="0"/>
            </a:endParaRPr>
          </a:p>
          <a:p>
            <a:pPr marL="742950" lvl="1" indent="-285750" fontAlgn="auto">
              <a:spcBef>
                <a:spcPts val="0"/>
              </a:spcBef>
              <a:spcAft>
                <a:spcPts val="0"/>
              </a:spcAft>
              <a:buFontTx/>
              <a:buChar char="•"/>
              <a:defRPr/>
            </a:pPr>
            <a:endParaRPr lang="ru-RU" sz="2000" b="1" dirty="0">
              <a:solidFill>
                <a:srgbClr val="001D7A"/>
              </a:solidFill>
              <a:latin typeface="+mj-lt"/>
              <a:cs typeface="Times New Roman" pitchFamily="18" charset="0"/>
            </a:endParaRPr>
          </a:p>
          <a:p>
            <a:pPr marL="742950" lvl="1" indent="-285750" fontAlgn="auto">
              <a:spcBef>
                <a:spcPts val="0"/>
              </a:spcBef>
              <a:spcAft>
                <a:spcPts val="0"/>
              </a:spcAft>
              <a:buFontTx/>
              <a:buChar char="•"/>
              <a:defRPr/>
            </a:pPr>
            <a:r>
              <a:rPr lang="en-US" sz="2000" b="1" dirty="0" smtClean="0">
                <a:solidFill>
                  <a:srgbClr val="001D7A"/>
                </a:solidFill>
                <a:latin typeface="+mj-lt"/>
                <a:cs typeface="Times New Roman" pitchFamily="18" charset="0"/>
              </a:rPr>
              <a:t>Human resource management</a:t>
            </a:r>
            <a:endParaRPr lang="ru-RU" sz="2000" b="1" dirty="0">
              <a:solidFill>
                <a:srgbClr val="001D7A"/>
              </a:solidFill>
              <a:latin typeface="+mn-lt"/>
              <a:cs typeface="Times New Roman" pitchFamily="18" charset="0"/>
            </a:endParaRPr>
          </a:p>
          <a:p>
            <a:pPr marL="742950" lvl="1" indent="-285750" fontAlgn="auto">
              <a:spcBef>
                <a:spcPts val="0"/>
              </a:spcBef>
              <a:spcAft>
                <a:spcPts val="0"/>
              </a:spcAft>
              <a:buFontTx/>
              <a:buChar char="•"/>
              <a:defRPr/>
            </a:pPr>
            <a:endParaRPr lang="ru-RU" sz="2000" b="1" dirty="0">
              <a:solidFill>
                <a:srgbClr val="001D7A"/>
              </a:solidFill>
              <a:latin typeface="+mj-lt"/>
              <a:cs typeface="Times New Roman" pitchFamily="18" charset="0"/>
            </a:endParaRPr>
          </a:p>
          <a:p>
            <a:pPr marL="742950" lvl="1" indent="-285750" fontAlgn="auto">
              <a:spcBef>
                <a:spcPts val="0"/>
              </a:spcBef>
              <a:spcAft>
                <a:spcPts val="0"/>
              </a:spcAft>
              <a:buFontTx/>
              <a:buChar char="•"/>
              <a:defRPr/>
            </a:pPr>
            <a:r>
              <a:rPr lang="en-US" sz="2000" b="1" dirty="0" smtClean="0">
                <a:solidFill>
                  <a:srgbClr val="001D7A"/>
                </a:solidFill>
                <a:latin typeface="+mj-lt"/>
                <a:cs typeface="Times New Roman" pitchFamily="18" charset="0"/>
              </a:rPr>
              <a:t>On-line connection of the foreign currency SWIFT</a:t>
            </a:r>
            <a:r>
              <a:rPr lang="ru-RU" sz="2000" b="1" dirty="0" smtClean="0">
                <a:solidFill>
                  <a:srgbClr val="001D7A"/>
                </a:solidFill>
                <a:latin typeface="+mj-lt"/>
                <a:cs typeface="Times New Roman" pitchFamily="18" charset="0"/>
              </a:rPr>
              <a:t> </a:t>
            </a:r>
            <a:r>
              <a:rPr lang="en-US" sz="2000" b="1" dirty="0" smtClean="0">
                <a:solidFill>
                  <a:srgbClr val="001D7A"/>
                </a:solidFill>
                <a:latin typeface="+mj-lt"/>
                <a:cs typeface="Times New Roman" pitchFamily="18" charset="0"/>
              </a:rPr>
              <a:t>terminal</a:t>
            </a:r>
            <a:endParaRPr lang="en-US" sz="2000" b="1" dirty="0">
              <a:solidFill>
                <a:srgbClr val="001D7A"/>
              </a:solidFill>
              <a:latin typeface="+mj-lt"/>
              <a:cs typeface="Times New Roman" pitchFamily="18" charset="0"/>
            </a:endParaRPr>
          </a:p>
          <a:p>
            <a:pPr marL="742950" lvl="1" indent="-285750" fontAlgn="auto">
              <a:spcBef>
                <a:spcPts val="0"/>
              </a:spcBef>
              <a:spcAft>
                <a:spcPts val="0"/>
              </a:spcAft>
              <a:buFontTx/>
              <a:buChar char="•"/>
              <a:defRPr/>
            </a:pPr>
            <a:endParaRPr lang="ru-RU" sz="2000" b="1" dirty="0">
              <a:solidFill>
                <a:srgbClr val="001D7A"/>
              </a:solidFill>
              <a:latin typeface="+mj-lt"/>
              <a:cs typeface="Times New Roman" pitchFamily="18" charset="0"/>
            </a:endParaRPr>
          </a:p>
          <a:p>
            <a:pPr marL="342900" indent="-342900" algn="just" fontAlgn="auto">
              <a:lnSpc>
                <a:spcPct val="95000"/>
              </a:lnSpc>
              <a:spcBef>
                <a:spcPct val="50000"/>
              </a:spcBef>
              <a:spcAft>
                <a:spcPts val="0"/>
              </a:spcAft>
              <a:defRPr/>
            </a:pPr>
            <a:endParaRPr lang="en-US" sz="2000" b="1" dirty="0">
              <a:solidFill>
                <a:srgbClr val="001D7A"/>
              </a:solidFill>
              <a:latin typeface="+mj-lt"/>
              <a:cs typeface="Times New Roman" pitchFamily="18" charset="0"/>
            </a:endParaRPr>
          </a:p>
          <a:p>
            <a:pPr marL="342900" indent="-342900" fontAlgn="auto">
              <a:spcBef>
                <a:spcPct val="20000"/>
              </a:spcBef>
              <a:spcAft>
                <a:spcPts val="0"/>
              </a:spcAft>
              <a:buFont typeface="Wingdings" pitchFamily="2" charset="2"/>
              <a:buNone/>
              <a:defRPr/>
            </a:pPr>
            <a:endParaRPr lang="en-US" sz="2000" b="1" dirty="0">
              <a:solidFill>
                <a:srgbClr val="001D7A"/>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a:xfrm>
            <a:off x="806450" y="414338"/>
            <a:ext cx="8229600" cy="1143000"/>
          </a:xfrm>
        </p:spPr>
        <p:txBody>
          <a:bodyPr/>
          <a:lstStyle/>
          <a:p>
            <a:r>
              <a:rPr lang="en-US" dirty="0" smtClean="0">
                <a:solidFill>
                  <a:schemeClr val="bg1"/>
                </a:solidFill>
              </a:rPr>
              <a:t>Tasks</a:t>
            </a:r>
            <a:r>
              <a:rPr lang="ru-RU" dirty="0" smtClean="0">
                <a:solidFill>
                  <a:schemeClr val="bg1"/>
                </a:solidFill>
              </a:rPr>
              <a:t/>
            </a:r>
            <a:br>
              <a:rPr lang="ru-RU" dirty="0" smtClean="0">
                <a:solidFill>
                  <a:schemeClr val="bg1"/>
                </a:solidFill>
              </a:rPr>
            </a:br>
            <a:endParaRPr lang="ru-RU" dirty="0" smtClean="0">
              <a:solidFill>
                <a:schemeClr val="bg1"/>
              </a:solidFill>
            </a:endParaRPr>
          </a:p>
        </p:txBody>
      </p:sp>
      <p:sp>
        <p:nvSpPr>
          <p:cNvPr id="3" name="Содержимое 2"/>
          <p:cNvSpPr>
            <a:spLocks noGrp="1"/>
          </p:cNvSpPr>
          <p:nvPr>
            <p:ph idx="1"/>
          </p:nvPr>
        </p:nvSpPr>
        <p:spPr>
          <a:xfrm>
            <a:off x="287338" y="1268413"/>
            <a:ext cx="8713787" cy="5256212"/>
          </a:xfrm>
        </p:spPr>
        <p:txBody>
          <a:bodyPr/>
          <a:lstStyle/>
          <a:p>
            <a:r>
              <a:rPr lang="en-US" sz="2200" dirty="0" smtClean="0"/>
              <a:t>Reorganization of the structure of the Central Treasury in connection with automation of the treasury control functions</a:t>
            </a:r>
          </a:p>
          <a:p>
            <a:r>
              <a:rPr lang="en-US" sz="2200" dirty="0" smtClean="0"/>
              <a:t>Revision of the organizational structure of treasury regional bodies</a:t>
            </a:r>
            <a:endParaRPr lang="ru-RU" sz="2200" dirty="0" smtClean="0"/>
          </a:p>
          <a:p>
            <a:r>
              <a:rPr lang="en-US" sz="2200" dirty="0" smtClean="0"/>
              <a:t>Redistribution of functions between the Treasury and budget entities</a:t>
            </a:r>
            <a:endParaRPr lang="ru-RU" sz="2200" dirty="0" smtClean="0"/>
          </a:p>
          <a:p>
            <a:r>
              <a:rPr lang="en-US" sz="2200" dirty="0" smtClean="0"/>
              <a:t>Expansion of the treasury services outreach</a:t>
            </a:r>
            <a:endParaRPr lang="ru-RU" sz="2200" dirty="0" smtClean="0"/>
          </a:p>
          <a:p>
            <a:r>
              <a:rPr lang="en-US" sz="2200" dirty="0" smtClean="0"/>
              <a:t>Studying experience of other countries</a:t>
            </a:r>
            <a:endParaRPr lang="ru-RU" sz="2200" dirty="0" smtClean="0"/>
          </a:p>
          <a:p>
            <a:r>
              <a:rPr lang="en-US" sz="2200" dirty="0" smtClean="0"/>
              <a:t>Training of specialists</a:t>
            </a:r>
            <a:endParaRPr lang="ru-RU" sz="2200" dirty="0" smtClean="0"/>
          </a:p>
          <a:p>
            <a:pPr>
              <a:buFontTx/>
              <a:buAutoNum type="alphaLcPeriod"/>
            </a:pPr>
            <a:r>
              <a:rPr lang="en-US" sz="2200" i="1" dirty="0" smtClean="0"/>
              <a:t>Employees of budget entities</a:t>
            </a:r>
            <a:endParaRPr lang="ru-RU" sz="2200" i="1" dirty="0" smtClean="0"/>
          </a:p>
          <a:p>
            <a:pPr>
              <a:buFontTx/>
              <a:buAutoNum type="alphaLcPeriod"/>
            </a:pPr>
            <a:r>
              <a:rPr lang="en-US" sz="2200" i="1" dirty="0" smtClean="0"/>
              <a:t>Employees of the Ministry of Finance</a:t>
            </a:r>
            <a:endParaRPr lang="ru-RU" sz="2200" dirty="0" smtClean="0"/>
          </a:p>
          <a:p>
            <a:r>
              <a:rPr lang="en-US" sz="2200" dirty="0" smtClean="0"/>
              <a:t>Technical support</a:t>
            </a:r>
            <a:endParaRPr lang="ru-RU" sz="2200" dirty="0" smtClean="0"/>
          </a:p>
          <a:p>
            <a:r>
              <a:rPr lang="en-US" sz="2200" dirty="0" smtClean="0"/>
              <a:t>Software</a:t>
            </a:r>
            <a:endParaRPr lang="ru-RU" sz="2200" dirty="0" smtClean="0"/>
          </a:p>
          <a:p>
            <a:pPr>
              <a:buFontTx/>
              <a:buNone/>
            </a:pPr>
            <a:endParaRPr lang="ru-RU" sz="2200" dirty="0" smtClean="0"/>
          </a:p>
        </p:txBody>
      </p:sp>
      <p:pic>
        <p:nvPicPr>
          <p:cNvPr id="39939" name="Picture 10" descr="C:\Users\a.farajov\Desktop\Question_Mark_Puzzle.jpg"/>
          <p:cNvPicPr>
            <a:picLocks noChangeAspect="1" noChangeArrowheads="1"/>
          </p:cNvPicPr>
          <p:nvPr/>
        </p:nvPicPr>
        <p:blipFill>
          <a:blip r:embed="rId2" cstate="print"/>
          <a:srcRect/>
          <a:stretch>
            <a:fillRect/>
          </a:stretch>
        </p:blipFill>
        <p:spPr bwMode="auto">
          <a:xfrm>
            <a:off x="6659563" y="4797425"/>
            <a:ext cx="2381250" cy="172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
        <a:cs typeface="Arial"/>
      </a:majorFont>
      <a:minorFont>
        <a:latin typeface="Arial"/>
        <a:ea typeface=""/>
        <a:cs typeface="Arial"/>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a:srcRect/>
          <a:stretch>
            <a:fillRect/>
          </a:stretch>
        </a:blip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a:srcRect/>
          <a:stretch>
            <a:fillRect/>
          </a:stretch>
        </a:blip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4444</TotalTime>
  <Words>481</Words>
  <Application>Microsoft Office PowerPoint</Application>
  <PresentationFormat>On-screen Show (4:3)</PresentationFormat>
  <Paragraphs>54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 Unicode MS</vt:lpstr>
      <vt:lpstr>Arial</vt:lpstr>
      <vt:lpstr>Calibri</vt:lpstr>
      <vt:lpstr>Segoe UI</vt:lpstr>
      <vt:lpstr>Times New Roman</vt:lpstr>
      <vt:lpstr>Wingdings</vt:lpstr>
      <vt:lpstr>Тема1</vt:lpstr>
      <vt:lpstr>Evolution of the Treasury System of the Azerbaijan Republic</vt:lpstr>
      <vt:lpstr>PowerPoint Presentation</vt:lpstr>
      <vt:lpstr>Functions of the Treasury</vt:lpstr>
      <vt:lpstr>PowerPoint Presentation</vt:lpstr>
      <vt:lpstr>PowerPoint Presentation</vt:lpstr>
      <vt:lpstr>PowerPoint Presentation</vt:lpstr>
      <vt:lpstr>Plans for Future Development</vt:lpstr>
      <vt:lpstr>Tasks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Эволюция Казначейской Системы в Азербайджанской Республики</dc:title>
  <dc:creator>Azer Farajov</dc:creator>
  <cp:lastModifiedBy>Ekaterina A Zaleeva</cp:lastModifiedBy>
  <cp:revision>280</cp:revision>
  <dcterms:created xsi:type="dcterms:W3CDTF">2015-11-05T05:55:37Z</dcterms:created>
  <dcterms:modified xsi:type="dcterms:W3CDTF">2016-06-24T13:54:52Z</dcterms:modified>
</cp:coreProperties>
</file>