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86" r:id="rId3"/>
    <p:sldId id="288" r:id="rId4"/>
    <p:sldId id="285" r:id="rId5"/>
    <p:sldId id="264" r:id="rId6"/>
    <p:sldId id="269" r:id="rId7"/>
    <p:sldId id="274" r:id="rId8"/>
    <p:sldId id="270" r:id="rId9"/>
    <p:sldId id="284" r:id="rId10"/>
    <p:sldId id="279" r:id="rId11"/>
    <p:sldId id="277" r:id="rId12"/>
    <p:sldId id="290" r:id="rId13"/>
    <p:sldId id="289"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54" autoAdjust="0"/>
  </p:normalViewPr>
  <p:slideViewPr>
    <p:cSldViewPr>
      <p:cViewPr varScale="1">
        <p:scale>
          <a:sx n="84" d="100"/>
          <a:sy n="84" d="100"/>
        </p:scale>
        <p:origin x="48"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630BA8-9D6C-4139-B2A5-1758BB344B94}" type="doc">
      <dgm:prSet loTypeId="urn:microsoft.com/office/officeart/2005/8/layout/hList3" loCatId="list" qsTypeId="urn:microsoft.com/office/officeart/2005/8/quickstyle/3d7" qsCatId="3D" csTypeId="urn:microsoft.com/office/officeart/2005/8/colors/accent2_1" csCatId="accent2" phldr="1"/>
      <dgm:spPr/>
      <dgm:t>
        <a:bodyPr/>
        <a:lstStyle/>
        <a:p>
          <a:endParaRPr lang="en-US"/>
        </a:p>
      </dgm:t>
    </dgm:pt>
    <dgm:pt modelId="{43EA1A95-CAF0-4009-B95C-2D3D09DCAF44}">
      <dgm:prSet phldrT="[Text]"/>
      <dgm:spPr/>
      <dgm:t>
        <a:bodyPr/>
        <a:lstStyle/>
        <a:p>
          <a:r>
            <a:rPr lang="en-US" dirty="0" smtClean="0"/>
            <a:t>Local treasury officeLTO44</a:t>
          </a:r>
          <a:endParaRPr lang="en-US" dirty="0"/>
        </a:p>
      </dgm:t>
    </dgm:pt>
    <dgm:pt modelId="{346FD0F9-8933-4D27-AC24-2F33139D619F}">
      <dgm:prSet phldrT="[Text]"/>
      <dgm:spPr/>
      <dgm:t>
        <a:bodyPr/>
        <a:lstStyle/>
        <a:p>
          <a:r>
            <a:rPr lang="en-US" dirty="0" smtClean="0"/>
            <a:t>…</a:t>
          </a:r>
        </a:p>
      </dgm:t>
    </dgm:pt>
    <dgm:pt modelId="{A259441F-C817-4FAC-B971-BCD3214D4A2B}">
      <dgm:prSet phldrT="[Text]"/>
      <dgm:spPr/>
      <dgm:t>
        <a:bodyPr/>
        <a:lstStyle/>
        <a:p>
          <a:r>
            <a:rPr lang="en-US" dirty="0" smtClean="0"/>
            <a:t>Local treasury office                                    LTO2</a:t>
          </a:r>
          <a:endParaRPr lang="en-US" dirty="0" smtClean="0"/>
        </a:p>
      </dgm:t>
    </dgm:pt>
    <dgm:pt modelId="{AA16F712-1AA4-4BC8-A5CE-7716E81D9ADF}">
      <dgm:prSet phldrT="[Text]"/>
      <dgm:spPr/>
      <dgm:t>
        <a:bodyPr/>
        <a:lstStyle/>
        <a:p>
          <a:r>
            <a:rPr lang="en-US" dirty="0" smtClean="0"/>
            <a:t>Local treasury office                                    LTO1</a:t>
          </a:r>
          <a:endParaRPr lang="en-US" dirty="0" smtClean="0"/>
        </a:p>
      </dgm:t>
    </dgm:pt>
    <dgm:pt modelId="{95890585-FFDE-44C6-A7AD-5154E746D10D}">
      <dgm:prSet phldrT="[Text]"/>
      <dgm:spPr/>
      <dgm:t>
        <a:bodyPr/>
        <a:lstStyle/>
        <a:p>
          <a:r>
            <a:rPr lang="en-US" dirty="0" smtClean="0"/>
            <a:t>Central Treasury</a:t>
          </a:r>
          <a:endParaRPr lang="en-US" dirty="0"/>
        </a:p>
      </dgm:t>
    </dgm:pt>
    <dgm:pt modelId="{49CE90DD-893F-4945-A818-F9E8D723A819}" type="sibTrans" cxnId="{8C5B7C5B-4460-4880-95B1-63E0AE53EDE5}">
      <dgm:prSet/>
      <dgm:spPr/>
      <dgm:t>
        <a:bodyPr/>
        <a:lstStyle/>
        <a:p>
          <a:endParaRPr lang="en-US"/>
        </a:p>
      </dgm:t>
    </dgm:pt>
    <dgm:pt modelId="{95551175-A535-471E-B7CA-3F3A8E917E51}" type="parTrans" cxnId="{8C5B7C5B-4460-4880-95B1-63E0AE53EDE5}">
      <dgm:prSet/>
      <dgm:spPr/>
      <dgm:t>
        <a:bodyPr/>
        <a:lstStyle/>
        <a:p>
          <a:endParaRPr lang="en-US"/>
        </a:p>
      </dgm:t>
    </dgm:pt>
    <dgm:pt modelId="{F1E2DBFD-0D05-4D32-A990-489ADF3DC736}" type="sibTrans" cxnId="{E7068260-611B-4A95-ACA7-D37B90559070}">
      <dgm:prSet/>
      <dgm:spPr/>
      <dgm:t>
        <a:bodyPr/>
        <a:lstStyle/>
        <a:p>
          <a:endParaRPr lang="en-US"/>
        </a:p>
      </dgm:t>
    </dgm:pt>
    <dgm:pt modelId="{648848A1-60BB-47F0-8F1D-F253C1C1DE9C}" type="parTrans" cxnId="{E7068260-611B-4A95-ACA7-D37B90559070}">
      <dgm:prSet/>
      <dgm:spPr/>
      <dgm:t>
        <a:bodyPr/>
        <a:lstStyle/>
        <a:p>
          <a:endParaRPr lang="en-US"/>
        </a:p>
      </dgm:t>
    </dgm:pt>
    <dgm:pt modelId="{AB0060E1-4C20-4771-ADE9-3D19E29D56EA}" type="sibTrans" cxnId="{71345402-CAE4-4633-BB00-D0E068C73F9C}">
      <dgm:prSet/>
      <dgm:spPr/>
      <dgm:t>
        <a:bodyPr/>
        <a:lstStyle/>
        <a:p>
          <a:endParaRPr lang="en-US"/>
        </a:p>
      </dgm:t>
    </dgm:pt>
    <dgm:pt modelId="{3286405A-207E-4A8E-8349-E07F92636A7F}" type="parTrans" cxnId="{71345402-CAE4-4633-BB00-D0E068C73F9C}">
      <dgm:prSet/>
      <dgm:spPr/>
      <dgm:t>
        <a:bodyPr/>
        <a:lstStyle/>
        <a:p>
          <a:endParaRPr lang="en-US"/>
        </a:p>
      </dgm:t>
    </dgm:pt>
    <dgm:pt modelId="{D1405DB7-1D11-47D8-B6B6-1DA86FEB8A34}" type="sibTrans" cxnId="{FE9602EE-9CC7-4E5B-8265-714F7A1691A7}">
      <dgm:prSet/>
      <dgm:spPr/>
      <dgm:t>
        <a:bodyPr/>
        <a:lstStyle/>
        <a:p>
          <a:endParaRPr lang="en-US"/>
        </a:p>
      </dgm:t>
    </dgm:pt>
    <dgm:pt modelId="{52E6112B-84FC-4F65-95B8-8CAE8EC3BB74}" type="parTrans" cxnId="{FE9602EE-9CC7-4E5B-8265-714F7A1691A7}">
      <dgm:prSet/>
      <dgm:spPr/>
      <dgm:t>
        <a:bodyPr/>
        <a:lstStyle/>
        <a:p>
          <a:endParaRPr lang="en-US"/>
        </a:p>
      </dgm:t>
    </dgm:pt>
    <dgm:pt modelId="{32A27CE8-5178-4522-86A1-37BC5AA28A4F}" type="sibTrans" cxnId="{9CC79C5B-90BF-473E-A262-0138AF128B07}">
      <dgm:prSet/>
      <dgm:spPr/>
      <dgm:t>
        <a:bodyPr/>
        <a:lstStyle/>
        <a:p>
          <a:endParaRPr lang="en-US"/>
        </a:p>
      </dgm:t>
    </dgm:pt>
    <dgm:pt modelId="{3684E0ED-7349-4A3D-805F-151FB3081843}" type="parTrans" cxnId="{9CC79C5B-90BF-473E-A262-0138AF128B07}">
      <dgm:prSet/>
      <dgm:spPr/>
      <dgm:t>
        <a:bodyPr/>
        <a:lstStyle/>
        <a:p>
          <a:endParaRPr lang="en-US"/>
        </a:p>
      </dgm:t>
    </dgm:pt>
    <dgm:pt modelId="{C2725698-F371-4940-9C54-BCB2222F30CC}" type="pres">
      <dgm:prSet presAssocID="{48630BA8-9D6C-4139-B2A5-1758BB344B94}" presName="composite" presStyleCnt="0">
        <dgm:presLayoutVars>
          <dgm:chMax val="1"/>
          <dgm:dir/>
          <dgm:resizeHandles val="exact"/>
        </dgm:presLayoutVars>
      </dgm:prSet>
      <dgm:spPr/>
      <dgm:t>
        <a:bodyPr/>
        <a:lstStyle/>
        <a:p>
          <a:endParaRPr lang="en-US"/>
        </a:p>
      </dgm:t>
    </dgm:pt>
    <dgm:pt modelId="{5B35A2A6-9DDE-49B2-9BFB-980506C5CF79}" type="pres">
      <dgm:prSet presAssocID="{95890585-FFDE-44C6-A7AD-5154E746D10D}" presName="roof" presStyleLbl="dkBgShp" presStyleIdx="0" presStyleCnt="2"/>
      <dgm:spPr/>
      <dgm:t>
        <a:bodyPr/>
        <a:lstStyle/>
        <a:p>
          <a:endParaRPr lang="en-US"/>
        </a:p>
      </dgm:t>
    </dgm:pt>
    <dgm:pt modelId="{C1085917-E2D7-42DE-96D8-178808DECDA0}" type="pres">
      <dgm:prSet presAssocID="{95890585-FFDE-44C6-A7AD-5154E746D10D}" presName="pillars" presStyleCnt="0"/>
      <dgm:spPr/>
      <dgm:t>
        <a:bodyPr/>
        <a:lstStyle/>
        <a:p>
          <a:endParaRPr lang="en-US"/>
        </a:p>
      </dgm:t>
    </dgm:pt>
    <dgm:pt modelId="{89A25BBA-E271-4FFD-9CB2-51123CB85174}" type="pres">
      <dgm:prSet presAssocID="{95890585-FFDE-44C6-A7AD-5154E746D10D}" presName="pillar1" presStyleLbl="node1" presStyleIdx="0" presStyleCnt="4">
        <dgm:presLayoutVars>
          <dgm:bulletEnabled val="1"/>
        </dgm:presLayoutVars>
      </dgm:prSet>
      <dgm:spPr/>
      <dgm:t>
        <a:bodyPr/>
        <a:lstStyle/>
        <a:p>
          <a:endParaRPr lang="en-US"/>
        </a:p>
      </dgm:t>
    </dgm:pt>
    <dgm:pt modelId="{62929399-EC72-4FE3-B2AB-977BF5B77655}" type="pres">
      <dgm:prSet presAssocID="{A259441F-C817-4FAC-B971-BCD3214D4A2B}" presName="pillarX" presStyleLbl="node1" presStyleIdx="1" presStyleCnt="4">
        <dgm:presLayoutVars>
          <dgm:bulletEnabled val="1"/>
        </dgm:presLayoutVars>
      </dgm:prSet>
      <dgm:spPr/>
      <dgm:t>
        <a:bodyPr/>
        <a:lstStyle/>
        <a:p>
          <a:endParaRPr lang="en-US"/>
        </a:p>
      </dgm:t>
    </dgm:pt>
    <dgm:pt modelId="{494F5488-0AC7-4C05-9A92-E436E4ABE1B1}" type="pres">
      <dgm:prSet presAssocID="{346FD0F9-8933-4D27-AC24-2F33139D619F}" presName="pillarX" presStyleLbl="node1" presStyleIdx="2" presStyleCnt="4">
        <dgm:presLayoutVars>
          <dgm:bulletEnabled val="1"/>
        </dgm:presLayoutVars>
      </dgm:prSet>
      <dgm:spPr/>
      <dgm:t>
        <a:bodyPr/>
        <a:lstStyle/>
        <a:p>
          <a:endParaRPr lang="en-US"/>
        </a:p>
      </dgm:t>
    </dgm:pt>
    <dgm:pt modelId="{6F70AEE2-09E6-4CB7-9E9C-FE4660EE4143}" type="pres">
      <dgm:prSet presAssocID="{43EA1A95-CAF0-4009-B95C-2D3D09DCAF44}" presName="pillarX" presStyleLbl="node1" presStyleIdx="3" presStyleCnt="4">
        <dgm:presLayoutVars>
          <dgm:bulletEnabled val="1"/>
        </dgm:presLayoutVars>
      </dgm:prSet>
      <dgm:spPr/>
      <dgm:t>
        <a:bodyPr/>
        <a:lstStyle/>
        <a:p>
          <a:endParaRPr lang="en-US"/>
        </a:p>
      </dgm:t>
    </dgm:pt>
    <dgm:pt modelId="{6FF21998-4714-4C42-A2EC-6E0B087052C5}" type="pres">
      <dgm:prSet presAssocID="{95890585-FFDE-44C6-A7AD-5154E746D10D}" presName="base" presStyleLbl="dkBgShp" presStyleIdx="1" presStyleCnt="2"/>
      <dgm:spPr/>
      <dgm:t>
        <a:bodyPr/>
        <a:lstStyle/>
        <a:p>
          <a:endParaRPr lang="en-US"/>
        </a:p>
      </dgm:t>
    </dgm:pt>
  </dgm:ptLst>
  <dgm:cxnLst>
    <dgm:cxn modelId="{C35D4AB2-8C13-4D9A-B63A-543F7BE4A6F6}" type="presOf" srcId="{95890585-FFDE-44C6-A7AD-5154E746D10D}" destId="{5B35A2A6-9DDE-49B2-9BFB-980506C5CF79}" srcOrd="0" destOrd="0" presId="urn:microsoft.com/office/officeart/2005/8/layout/hList3"/>
    <dgm:cxn modelId="{06AE4E9D-7B2E-482E-A5D6-CA1FE71227EC}" type="presOf" srcId="{43EA1A95-CAF0-4009-B95C-2D3D09DCAF44}" destId="{6F70AEE2-09E6-4CB7-9E9C-FE4660EE4143}" srcOrd="0" destOrd="0" presId="urn:microsoft.com/office/officeart/2005/8/layout/hList3"/>
    <dgm:cxn modelId="{725333AA-C8F8-4C41-97BA-912162EE197F}" type="presOf" srcId="{A259441F-C817-4FAC-B971-BCD3214D4A2B}" destId="{62929399-EC72-4FE3-B2AB-977BF5B77655}" srcOrd="0" destOrd="0" presId="urn:microsoft.com/office/officeart/2005/8/layout/hList3"/>
    <dgm:cxn modelId="{FE9602EE-9CC7-4E5B-8265-714F7A1691A7}" srcId="{95890585-FFDE-44C6-A7AD-5154E746D10D}" destId="{A259441F-C817-4FAC-B971-BCD3214D4A2B}" srcOrd="1" destOrd="0" parTransId="{52E6112B-84FC-4F65-95B8-8CAE8EC3BB74}" sibTransId="{D1405DB7-1D11-47D8-B6B6-1DA86FEB8A34}"/>
    <dgm:cxn modelId="{9CC79C5B-90BF-473E-A262-0138AF128B07}" srcId="{95890585-FFDE-44C6-A7AD-5154E746D10D}" destId="{AA16F712-1AA4-4BC8-A5CE-7716E81D9ADF}" srcOrd="0" destOrd="0" parTransId="{3684E0ED-7349-4A3D-805F-151FB3081843}" sibTransId="{32A27CE8-5178-4522-86A1-37BC5AA28A4F}"/>
    <dgm:cxn modelId="{8FA8AB3A-6A1D-40A1-A644-96FC3A310DA4}" type="presOf" srcId="{48630BA8-9D6C-4139-B2A5-1758BB344B94}" destId="{C2725698-F371-4940-9C54-BCB2222F30CC}" srcOrd="0" destOrd="0" presId="urn:microsoft.com/office/officeart/2005/8/layout/hList3"/>
    <dgm:cxn modelId="{04CB3AB1-67B3-4472-976C-AC7FAC2F58A8}" type="presOf" srcId="{AA16F712-1AA4-4BC8-A5CE-7716E81D9ADF}" destId="{89A25BBA-E271-4FFD-9CB2-51123CB85174}" srcOrd="0" destOrd="0" presId="urn:microsoft.com/office/officeart/2005/8/layout/hList3"/>
    <dgm:cxn modelId="{E7068260-611B-4A95-ACA7-D37B90559070}" srcId="{95890585-FFDE-44C6-A7AD-5154E746D10D}" destId="{43EA1A95-CAF0-4009-B95C-2D3D09DCAF44}" srcOrd="3" destOrd="0" parTransId="{648848A1-60BB-47F0-8F1D-F253C1C1DE9C}" sibTransId="{F1E2DBFD-0D05-4D32-A990-489ADF3DC736}"/>
    <dgm:cxn modelId="{8C5B7C5B-4460-4880-95B1-63E0AE53EDE5}" srcId="{48630BA8-9D6C-4139-B2A5-1758BB344B94}" destId="{95890585-FFDE-44C6-A7AD-5154E746D10D}" srcOrd="0" destOrd="0" parTransId="{95551175-A535-471E-B7CA-3F3A8E917E51}" sibTransId="{49CE90DD-893F-4945-A818-F9E8D723A819}"/>
    <dgm:cxn modelId="{3F42459B-307E-486A-AF86-E78CCCC7E651}" type="presOf" srcId="{346FD0F9-8933-4D27-AC24-2F33139D619F}" destId="{494F5488-0AC7-4C05-9A92-E436E4ABE1B1}" srcOrd="0" destOrd="0" presId="urn:microsoft.com/office/officeart/2005/8/layout/hList3"/>
    <dgm:cxn modelId="{71345402-CAE4-4633-BB00-D0E068C73F9C}" srcId="{95890585-FFDE-44C6-A7AD-5154E746D10D}" destId="{346FD0F9-8933-4D27-AC24-2F33139D619F}" srcOrd="2" destOrd="0" parTransId="{3286405A-207E-4A8E-8349-E07F92636A7F}" sibTransId="{AB0060E1-4C20-4771-ADE9-3D19E29D56EA}"/>
    <dgm:cxn modelId="{A001B22B-4C1B-4AC1-B853-C25448B7C201}" type="presParOf" srcId="{C2725698-F371-4940-9C54-BCB2222F30CC}" destId="{5B35A2A6-9DDE-49B2-9BFB-980506C5CF79}" srcOrd="0" destOrd="0" presId="urn:microsoft.com/office/officeart/2005/8/layout/hList3"/>
    <dgm:cxn modelId="{BA23A92C-FA47-4D5D-85E0-42A0602CDA88}" type="presParOf" srcId="{C2725698-F371-4940-9C54-BCB2222F30CC}" destId="{C1085917-E2D7-42DE-96D8-178808DECDA0}" srcOrd="1" destOrd="0" presId="urn:microsoft.com/office/officeart/2005/8/layout/hList3"/>
    <dgm:cxn modelId="{3A2CC486-154B-444B-A665-4470E02BEAE8}" type="presParOf" srcId="{C1085917-E2D7-42DE-96D8-178808DECDA0}" destId="{89A25BBA-E271-4FFD-9CB2-51123CB85174}" srcOrd="0" destOrd="0" presId="urn:microsoft.com/office/officeart/2005/8/layout/hList3"/>
    <dgm:cxn modelId="{7AFEDBA5-B49A-4E11-8FD2-5EBC9E8BC145}" type="presParOf" srcId="{C1085917-E2D7-42DE-96D8-178808DECDA0}" destId="{62929399-EC72-4FE3-B2AB-977BF5B77655}" srcOrd="1" destOrd="0" presId="urn:microsoft.com/office/officeart/2005/8/layout/hList3"/>
    <dgm:cxn modelId="{7B5532C2-5C11-4146-AA66-6F90B492A0E5}" type="presParOf" srcId="{C1085917-E2D7-42DE-96D8-178808DECDA0}" destId="{494F5488-0AC7-4C05-9A92-E436E4ABE1B1}" srcOrd="2" destOrd="0" presId="urn:microsoft.com/office/officeart/2005/8/layout/hList3"/>
    <dgm:cxn modelId="{F23494ED-8B4F-4BA0-9216-190B4FD25FF5}" type="presParOf" srcId="{C1085917-E2D7-42DE-96D8-178808DECDA0}" destId="{6F70AEE2-09E6-4CB7-9E9C-FE4660EE4143}" srcOrd="3" destOrd="0" presId="urn:microsoft.com/office/officeart/2005/8/layout/hList3"/>
    <dgm:cxn modelId="{E035749E-7CC5-4FFF-98CA-EFE568A3962C}" type="presParOf" srcId="{C2725698-F371-4940-9C54-BCB2222F30CC}" destId="{6FF21998-4714-4C42-A2EC-6E0B087052C5}"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35A2A6-9DDE-49B2-9BFB-980506C5CF79}">
      <dsp:nvSpPr>
        <dsp:cNvPr id="0" name=""/>
        <dsp:cNvSpPr/>
      </dsp:nvSpPr>
      <dsp:spPr>
        <a:xfrm>
          <a:off x="0" y="0"/>
          <a:ext cx="4419600" cy="594360"/>
        </a:xfrm>
        <a:prstGeom prst="rect">
          <a:avLst/>
        </a:prstGeom>
        <a:solidFill>
          <a:schemeClr val="accent2">
            <a:shade val="80000"/>
            <a:hueOff val="0"/>
            <a:satOff val="0"/>
            <a:lumOff val="0"/>
            <a:alphaOff val="0"/>
          </a:schemeClr>
        </a:solidFill>
        <a:ln>
          <a:noFill/>
        </a:ln>
        <a:effectLst/>
        <a:sp3d extrusionH="50600">
          <a:bevelT w="80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Central Treasury</a:t>
          </a:r>
          <a:endParaRPr lang="en-US" sz="2700" kern="1200" dirty="0"/>
        </a:p>
      </dsp:txBody>
      <dsp:txXfrm>
        <a:off x="0" y="0"/>
        <a:ext cx="4419600" cy="594360"/>
      </dsp:txXfrm>
    </dsp:sp>
    <dsp:sp modelId="{89A25BBA-E271-4FFD-9CB2-51123CB85174}">
      <dsp:nvSpPr>
        <dsp:cNvPr id="0" name=""/>
        <dsp:cNvSpPr/>
      </dsp:nvSpPr>
      <dsp:spPr>
        <a:xfrm>
          <a:off x="0" y="594360"/>
          <a:ext cx="1104900" cy="1248156"/>
        </a:xfrm>
        <a:prstGeom prst="rect">
          <a:avLst/>
        </a:prstGeom>
        <a:solidFill>
          <a:schemeClr val="l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Local treasury office                                    LTO1</a:t>
          </a:r>
          <a:endParaRPr lang="en-US" sz="1600" kern="1200" dirty="0" smtClean="0"/>
        </a:p>
      </dsp:txBody>
      <dsp:txXfrm>
        <a:off x="0" y="594360"/>
        <a:ext cx="1104900" cy="1248156"/>
      </dsp:txXfrm>
    </dsp:sp>
    <dsp:sp modelId="{62929399-EC72-4FE3-B2AB-977BF5B77655}">
      <dsp:nvSpPr>
        <dsp:cNvPr id="0" name=""/>
        <dsp:cNvSpPr/>
      </dsp:nvSpPr>
      <dsp:spPr>
        <a:xfrm>
          <a:off x="1104900" y="594360"/>
          <a:ext cx="1104900" cy="1248156"/>
        </a:xfrm>
        <a:prstGeom prst="rect">
          <a:avLst/>
        </a:prstGeom>
        <a:solidFill>
          <a:schemeClr val="l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Local treasury office                                    LTO2</a:t>
          </a:r>
          <a:endParaRPr lang="en-US" sz="1600" kern="1200" dirty="0" smtClean="0"/>
        </a:p>
      </dsp:txBody>
      <dsp:txXfrm>
        <a:off x="1104900" y="594360"/>
        <a:ext cx="1104900" cy="1248156"/>
      </dsp:txXfrm>
    </dsp:sp>
    <dsp:sp modelId="{494F5488-0AC7-4C05-9A92-E436E4ABE1B1}">
      <dsp:nvSpPr>
        <dsp:cNvPr id="0" name=""/>
        <dsp:cNvSpPr/>
      </dsp:nvSpPr>
      <dsp:spPr>
        <a:xfrm>
          <a:off x="2209800" y="594360"/>
          <a:ext cx="1104900" cy="1248156"/>
        </a:xfrm>
        <a:prstGeom prst="rect">
          <a:avLst/>
        </a:prstGeom>
        <a:solidFill>
          <a:schemeClr val="l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t>
          </a:r>
        </a:p>
      </dsp:txBody>
      <dsp:txXfrm>
        <a:off x="2209800" y="594360"/>
        <a:ext cx="1104900" cy="1248156"/>
      </dsp:txXfrm>
    </dsp:sp>
    <dsp:sp modelId="{6F70AEE2-09E6-4CB7-9E9C-FE4660EE4143}">
      <dsp:nvSpPr>
        <dsp:cNvPr id="0" name=""/>
        <dsp:cNvSpPr/>
      </dsp:nvSpPr>
      <dsp:spPr>
        <a:xfrm>
          <a:off x="3314699" y="594360"/>
          <a:ext cx="1104900" cy="1248156"/>
        </a:xfrm>
        <a:prstGeom prst="rect">
          <a:avLst/>
        </a:prstGeom>
        <a:solidFill>
          <a:schemeClr val="l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Local treasury officeLTO44</a:t>
          </a:r>
          <a:endParaRPr lang="en-US" sz="1600" kern="1200" dirty="0"/>
        </a:p>
      </dsp:txBody>
      <dsp:txXfrm>
        <a:off x="3314699" y="594360"/>
        <a:ext cx="1104900" cy="1248156"/>
      </dsp:txXfrm>
    </dsp:sp>
    <dsp:sp modelId="{6FF21998-4714-4C42-A2EC-6E0B087052C5}">
      <dsp:nvSpPr>
        <dsp:cNvPr id="0" name=""/>
        <dsp:cNvSpPr/>
      </dsp:nvSpPr>
      <dsp:spPr>
        <a:xfrm>
          <a:off x="0" y="1842516"/>
          <a:ext cx="4419600" cy="138684"/>
        </a:xfrm>
        <a:prstGeom prst="rect">
          <a:avLst/>
        </a:prstGeom>
        <a:solidFill>
          <a:schemeClr val="accent2">
            <a:shade val="80000"/>
            <a:hueOff val="0"/>
            <a:satOff val="0"/>
            <a:lumOff val="0"/>
            <a:alphaOff val="0"/>
          </a:schemeClr>
        </a:solidFill>
        <a:ln>
          <a:noFill/>
        </a:ln>
        <a:effectLst/>
        <a:sp3d extrusionH="50600">
          <a:bevelT w="80600" h="80600" prst="relaxedInset"/>
          <a:bevelB w="80600" h="80600" prst="relaxedInset"/>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69594A-A9F2-474F-A0F4-52AEA2378A9C}" type="datetimeFigureOut">
              <a:rPr lang="en-US" smtClean="0"/>
              <a:t>6/11/2016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B470D4-94F7-4D0A-90B5-47B05BF26611}" type="slidenum">
              <a:rPr lang="en-US" smtClean="0"/>
              <a:t>‹#›</a:t>
            </a:fld>
            <a:endParaRPr lang="en-US" dirty="0"/>
          </a:p>
        </p:txBody>
      </p:sp>
    </p:spTree>
    <p:extLst>
      <p:ext uri="{BB962C8B-B14F-4D97-AF65-F5344CB8AC3E}">
        <p14:creationId xmlns:p14="http://schemas.microsoft.com/office/powerpoint/2010/main" val="3129347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B470D4-94F7-4D0A-90B5-47B05BF26611}" type="slidenum">
              <a:rPr lang="en-US" smtClean="0"/>
              <a:t>1</a:t>
            </a:fld>
            <a:endParaRPr lang="en-US" dirty="0"/>
          </a:p>
        </p:txBody>
      </p:sp>
    </p:spTree>
    <p:extLst>
      <p:ext uri="{BB962C8B-B14F-4D97-AF65-F5344CB8AC3E}">
        <p14:creationId xmlns:p14="http://schemas.microsoft.com/office/powerpoint/2010/main" val="1695791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17A044-32BD-4439-B889-1724E38C31CD}" type="datetimeFigureOut">
              <a:rPr lang="en-US" smtClean="0"/>
              <a:t>6/11/2016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F89BAB-BA8D-465B-B78B-D4D195D7F220}" type="slidenum">
              <a:rPr lang="en-US" smtClean="0"/>
              <a:t>‹#›</a:t>
            </a:fld>
            <a:endParaRPr lang="en-US" dirty="0"/>
          </a:p>
        </p:txBody>
      </p:sp>
    </p:spTree>
    <p:extLst>
      <p:ext uri="{BB962C8B-B14F-4D97-AF65-F5344CB8AC3E}">
        <p14:creationId xmlns:p14="http://schemas.microsoft.com/office/powerpoint/2010/main" val="3131675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17A044-32BD-4439-B889-1724E38C31CD}" type="datetimeFigureOut">
              <a:rPr lang="en-US" smtClean="0"/>
              <a:t>6/11/2016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F89BAB-BA8D-465B-B78B-D4D195D7F220}" type="slidenum">
              <a:rPr lang="en-US" smtClean="0"/>
              <a:t>‹#›</a:t>
            </a:fld>
            <a:endParaRPr lang="en-US" dirty="0"/>
          </a:p>
        </p:txBody>
      </p:sp>
    </p:spTree>
    <p:extLst>
      <p:ext uri="{BB962C8B-B14F-4D97-AF65-F5344CB8AC3E}">
        <p14:creationId xmlns:p14="http://schemas.microsoft.com/office/powerpoint/2010/main" val="2451943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17A044-32BD-4439-B889-1724E38C31CD}" type="datetimeFigureOut">
              <a:rPr lang="en-US" smtClean="0"/>
              <a:t>6/11/2016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F89BAB-BA8D-465B-B78B-D4D195D7F220}" type="slidenum">
              <a:rPr lang="en-US" smtClean="0"/>
              <a:t>‹#›</a:t>
            </a:fld>
            <a:endParaRPr lang="en-US" dirty="0"/>
          </a:p>
        </p:txBody>
      </p:sp>
    </p:spTree>
    <p:extLst>
      <p:ext uri="{BB962C8B-B14F-4D97-AF65-F5344CB8AC3E}">
        <p14:creationId xmlns:p14="http://schemas.microsoft.com/office/powerpoint/2010/main" val="3209304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17A044-32BD-4439-B889-1724E38C31CD}" type="datetimeFigureOut">
              <a:rPr lang="en-US" smtClean="0"/>
              <a:t>6/11/2016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F89BAB-BA8D-465B-B78B-D4D195D7F220}" type="slidenum">
              <a:rPr lang="en-US" smtClean="0"/>
              <a:t>‹#›</a:t>
            </a:fld>
            <a:endParaRPr lang="en-US" dirty="0"/>
          </a:p>
        </p:txBody>
      </p:sp>
    </p:spTree>
    <p:extLst>
      <p:ext uri="{BB962C8B-B14F-4D97-AF65-F5344CB8AC3E}">
        <p14:creationId xmlns:p14="http://schemas.microsoft.com/office/powerpoint/2010/main" val="358814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17A044-32BD-4439-B889-1724E38C31CD}" type="datetimeFigureOut">
              <a:rPr lang="en-US" smtClean="0"/>
              <a:t>6/11/2016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F89BAB-BA8D-465B-B78B-D4D195D7F220}" type="slidenum">
              <a:rPr lang="en-US" smtClean="0"/>
              <a:t>‹#›</a:t>
            </a:fld>
            <a:endParaRPr lang="en-US" dirty="0"/>
          </a:p>
        </p:txBody>
      </p:sp>
    </p:spTree>
    <p:extLst>
      <p:ext uri="{BB962C8B-B14F-4D97-AF65-F5344CB8AC3E}">
        <p14:creationId xmlns:p14="http://schemas.microsoft.com/office/powerpoint/2010/main" val="1601990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17A044-32BD-4439-B889-1724E38C31CD}" type="datetimeFigureOut">
              <a:rPr lang="en-US" smtClean="0"/>
              <a:t>6/11/2016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F89BAB-BA8D-465B-B78B-D4D195D7F220}" type="slidenum">
              <a:rPr lang="en-US" smtClean="0"/>
              <a:t>‹#›</a:t>
            </a:fld>
            <a:endParaRPr lang="en-US" dirty="0"/>
          </a:p>
        </p:txBody>
      </p:sp>
    </p:spTree>
    <p:extLst>
      <p:ext uri="{BB962C8B-B14F-4D97-AF65-F5344CB8AC3E}">
        <p14:creationId xmlns:p14="http://schemas.microsoft.com/office/powerpoint/2010/main" val="1342836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17A044-32BD-4439-B889-1724E38C31CD}" type="datetimeFigureOut">
              <a:rPr lang="en-US" smtClean="0"/>
              <a:t>6/11/2016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5F89BAB-BA8D-465B-B78B-D4D195D7F220}" type="slidenum">
              <a:rPr lang="en-US" smtClean="0"/>
              <a:t>‹#›</a:t>
            </a:fld>
            <a:endParaRPr lang="en-US" dirty="0"/>
          </a:p>
        </p:txBody>
      </p:sp>
    </p:spTree>
    <p:extLst>
      <p:ext uri="{BB962C8B-B14F-4D97-AF65-F5344CB8AC3E}">
        <p14:creationId xmlns:p14="http://schemas.microsoft.com/office/powerpoint/2010/main" val="3952008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17A044-32BD-4439-B889-1724E38C31CD}" type="datetimeFigureOut">
              <a:rPr lang="en-US" smtClean="0"/>
              <a:t>6/11/2016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5F89BAB-BA8D-465B-B78B-D4D195D7F220}" type="slidenum">
              <a:rPr lang="en-US" smtClean="0"/>
              <a:t>‹#›</a:t>
            </a:fld>
            <a:endParaRPr lang="en-US" dirty="0"/>
          </a:p>
        </p:txBody>
      </p:sp>
    </p:spTree>
    <p:extLst>
      <p:ext uri="{BB962C8B-B14F-4D97-AF65-F5344CB8AC3E}">
        <p14:creationId xmlns:p14="http://schemas.microsoft.com/office/powerpoint/2010/main" val="1046568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7A044-32BD-4439-B889-1724E38C31CD}" type="datetimeFigureOut">
              <a:rPr lang="en-US" smtClean="0"/>
              <a:t>6/11/2016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5F89BAB-BA8D-465B-B78B-D4D195D7F220}" type="slidenum">
              <a:rPr lang="en-US" smtClean="0"/>
              <a:t>‹#›</a:t>
            </a:fld>
            <a:endParaRPr lang="en-US" dirty="0"/>
          </a:p>
        </p:txBody>
      </p:sp>
    </p:spTree>
    <p:extLst>
      <p:ext uri="{BB962C8B-B14F-4D97-AF65-F5344CB8AC3E}">
        <p14:creationId xmlns:p14="http://schemas.microsoft.com/office/powerpoint/2010/main" val="1416977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17A044-32BD-4439-B889-1724E38C31CD}" type="datetimeFigureOut">
              <a:rPr lang="en-US" smtClean="0"/>
              <a:t>6/11/2016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F89BAB-BA8D-465B-B78B-D4D195D7F220}" type="slidenum">
              <a:rPr lang="en-US" smtClean="0"/>
              <a:t>‹#›</a:t>
            </a:fld>
            <a:endParaRPr lang="en-US" dirty="0"/>
          </a:p>
        </p:txBody>
      </p:sp>
    </p:spTree>
    <p:extLst>
      <p:ext uri="{BB962C8B-B14F-4D97-AF65-F5344CB8AC3E}">
        <p14:creationId xmlns:p14="http://schemas.microsoft.com/office/powerpoint/2010/main" val="2820526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17A044-32BD-4439-B889-1724E38C31CD}" type="datetimeFigureOut">
              <a:rPr lang="en-US" smtClean="0"/>
              <a:t>6/11/2016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F89BAB-BA8D-465B-B78B-D4D195D7F220}" type="slidenum">
              <a:rPr lang="en-US" smtClean="0"/>
              <a:t>‹#›</a:t>
            </a:fld>
            <a:endParaRPr lang="en-US" dirty="0"/>
          </a:p>
        </p:txBody>
      </p:sp>
    </p:spTree>
    <p:extLst>
      <p:ext uri="{BB962C8B-B14F-4D97-AF65-F5344CB8AC3E}">
        <p14:creationId xmlns:p14="http://schemas.microsoft.com/office/powerpoint/2010/main" val="956102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8000"/>
            <a:lum/>
          </a:blip>
          <a:srcRect/>
          <a:stretch>
            <a:fillRect r="80000" b="9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7A044-32BD-4439-B889-1724E38C31CD}" type="datetimeFigureOut">
              <a:rPr lang="en-US" smtClean="0"/>
              <a:t>6/11/2016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F89BAB-BA8D-465B-B78B-D4D195D7F220}" type="slidenum">
              <a:rPr lang="en-US" smtClean="0"/>
              <a:t>‹#›</a:t>
            </a:fld>
            <a:endParaRPr lang="en-US" dirty="0"/>
          </a:p>
        </p:txBody>
      </p:sp>
    </p:spTree>
    <p:extLst>
      <p:ext uri="{BB962C8B-B14F-4D97-AF65-F5344CB8AC3E}">
        <p14:creationId xmlns:p14="http://schemas.microsoft.com/office/powerpoint/2010/main" val="389837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Treasury System </a:t>
            </a:r>
            <a:br>
              <a:rPr lang="en-US" dirty="0" smtClean="0">
                <a:solidFill>
                  <a:srgbClr val="FF0000"/>
                </a:solidFill>
              </a:rPr>
            </a:br>
            <a:r>
              <a:rPr lang="en-US" dirty="0" smtClean="0">
                <a:solidFill>
                  <a:schemeClr val="tx2"/>
                </a:solidFill>
              </a:rPr>
              <a:t>of the Republic of Armenia</a:t>
            </a:r>
            <a:endParaRPr lang="en-US" dirty="0">
              <a:solidFill>
                <a:schemeClr val="tx2"/>
              </a:solidFill>
            </a:endParaRPr>
          </a:p>
        </p:txBody>
      </p:sp>
      <p:sp>
        <p:nvSpPr>
          <p:cNvPr id="3" name="Subtitle 2"/>
          <p:cNvSpPr>
            <a:spLocks noGrp="1"/>
          </p:cNvSpPr>
          <p:nvPr>
            <p:ph type="subTitle" idx="1"/>
          </p:nvPr>
        </p:nvSpPr>
        <p:spPr/>
        <p:txBody>
          <a:bodyPr>
            <a:normAutofit/>
          </a:bodyPr>
          <a:lstStyle/>
          <a:p>
            <a:pPr>
              <a:spcBef>
                <a:spcPct val="0"/>
              </a:spcBef>
            </a:pPr>
            <a:r>
              <a:rPr lang="en-US" i="1" dirty="0" smtClean="0">
                <a:solidFill>
                  <a:schemeClr val="accent6">
                    <a:lumMod val="75000"/>
                  </a:schemeClr>
                </a:solidFill>
                <a:latin typeface="+mj-lt"/>
                <a:ea typeface="+mj-ea"/>
                <a:cs typeface="+mj-cs"/>
              </a:rPr>
              <a:t>Evolving treasury functions</a:t>
            </a:r>
            <a:endParaRPr lang="en-US" i="1" dirty="0">
              <a:solidFill>
                <a:schemeClr val="accent6">
                  <a:lumMod val="75000"/>
                </a:schemeClr>
              </a:solidFill>
              <a:latin typeface="+mj-lt"/>
              <a:ea typeface="+mj-ea"/>
              <a:cs typeface="+mj-cs"/>
            </a:endParaRPr>
          </a:p>
        </p:txBody>
      </p:sp>
    </p:spTree>
    <p:extLst>
      <p:ext uri="{BB962C8B-B14F-4D97-AF65-F5344CB8AC3E}">
        <p14:creationId xmlns:p14="http://schemas.microsoft.com/office/powerpoint/2010/main" val="3457157723"/>
      </p:ext>
    </p:extLst>
  </p:cSld>
  <p:clrMapOvr>
    <a:masterClrMapping/>
  </p:clrMapOvr>
  <mc:AlternateContent xmlns:mc="http://schemas.openxmlformats.org/markup-compatibility/2006" xmlns:p14="http://schemas.microsoft.com/office/powerpoint/2010/main">
    <mc:Choice Requires="p14">
      <p:transition spd="slow" p14:dur="3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685800"/>
            <a:ext cx="8534400" cy="5867400"/>
          </a:xfrm>
        </p:spPr>
        <p:txBody>
          <a:bodyPr>
            <a:normAutofit fontScale="92500"/>
          </a:bodyPr>
          <a:lstStyle/>
          <a:p>
            <a:r>
              <a:rPr lang="en-US" sz="2200" dirty="0" smtClean="0"/>
              <a:t>On the basis of budget </a:t>
            </a:r>
            <a:r>
              <a:rPr lang="en-US" sz="2200" dirty="0" smtClean="0"/>
              <a:t>requests received electronically from public governing bodies in accordance with codes of functional and </a:t>
            </a:r>
            <a:r>
              <a:rPr lang="en-US" sz="2200" i="1" dirty="0" smtClean="0">
                <a:solidFill>
                  <a:srgbClr val="FF0000"/>
                </a:solidFill>
              </a:rPr>
              <a:t>economic </a:t>
            </a:r>
            <a:r>
              <a:rPr lang="en-US" sz="2200" dirty="0" smtClean="0"/>
              <a:t>classifications, and also </a:t>
            </a:r>
            <a:r>
              <a:rPr lang="en-US" sz="2200" dirty="0" smtClean="0"/>
              <a:t>budget and financial commitments of budget institutions </a:t>
            </a:r>
            <a:r>
              <a:rPr lang="en-US" sz="2200" dirty="0" smtClean="0"/>
              <a:t>: for financing expenditures during the current day by the software system TBD, a consolidated budget order is formed.  </a:t>
            </a:r>
            <a:r>
              <a:rPr lang="en-US" sz="2200" i="1" u="sng" dirty="0" smtClean="0">
                <a:solidFill>
                  <a:srgbClr val="FF0000"/>
                </a:solidFill>
              </a:rPr>
              <a:t>Economic classification of </a:t>
            </a:r>
            <a:r>
              <a:rPr lang="en-US" sz="2200" u="sng" dirty="0" smtClean="0"/>
              <a:t>budget expenses is grouping of expenses depending on their economic contents</a:t>
            </a:r>
            <a:r>
              <a:rPr lang="az-Cyrl-AZ" sz="2200" u="sng" dirty="0" smtClean="0"/>
              <a:t> </a:t>
            </a:r>
            <a:r>
              <a:rPr lang="en-US" sz="2200" u="sng" dirty="0" smtClean="0"/>
              <a:t>(</a:t>
            </a:r>
            <a:r>
              <a:rPr lang="en-US" sz="2200" u="sng" dirty="0"/>
              <a:t>Government Finance Statistics /GFS/ 2001)</a:t>
            </a:r>
            <a:r>
              <a:rPr lang="ru-RU" sz="2200" u="sng" dirty="0" smtClean="0"/>
              <a:t>.</a:t>
            </a:r>
            <a:endParaRPr lang="en-US" sz="2200" u="sng" dirty="0" smtClean="0"/>
          </a:p>
          <a:p>
            <a:r>
              <a:rPr lang="en-US" sz="2200" dirty="0" smtClean="0"/>
              <a:t>By means of </a:t>
            </a:r>
            <a:r>
              <a:rPr lang="en-US" sz="2200" dirty="0" smtClean="0"/>
              <a:t>electronic confirmation of the consolidated budget order as the first step, the system </a:t>
            </a:r>
            <a:r>
              <a:rPr lang="en-US" sz="2200" dirty="0" smtClean="0"/>
              <a:t>TBD allocates amounts of financing from the account of public general resources to expense accounts of public governing bodies in accordance with codes of functional and economic classifications; </a:t>
            </a:r>
            <a:endParaRPr lang="en-US" sz="2200" dirty="0" smtClean="0"/>
          </a:p>
          <a:p>
            <a:r>
              <a:rPr lang="en-US" sz="2200" dirty="0" smtClean="0"/>
              <a:t>As the second step, the system </a:t>
            </a:r>
            <a:r>
              <a:rPr lang="en-US" sz="2200" dirty="0" smtClean="0"/>
              <a:t>TBD transfers amounts of financing from accounts of public governing bodies to expense accounts of budget entities in accordanc</a:t>
            </a:r>
            <a:r>
              <a:rPr lang="en-US" sz="2200" dirty="0" smtClean="0"/>
              <a:t>e with </a:t>
            </a:r>
            <a:r>
              <a:rPr lang="en-US" sz="2200" dirty="0"/>
              <a:t>codes of functional and economic </a:t>
            </a:r>
            <a:r>
              <a:rPr lang="en-US" sz="2200" dirty="0" smtClean="0"/>
              <a:t>classifications</a:t>
            </a:r>
            <a:r>
              <a:rPr lang="en-US" sz="2200" dirty="0" smtClean="0"/>
              <a:t>;</a:t>
            </a:r>
            <a:endParaRPr lang="en-US" sz="2200" dirty="0"/>
          </a:p>
          <a:p>
            <a:r>
              <a:rPr lang="en-US" sz="2200" dirty="0" smtClean="0"/>
              <a:t>As the third step, the system TBD transfers amounts from accounts of budget entities to bank accounts of suppliers </a:t>
            </a:r>
            <a:r>
              <a:rPr lang="en-US" sz="2200" dirty="0" smtClean="0"/>
              <a:t>through the electronic system of the CB of the RA </a:t>
            </a:r>
            <a:r>
              <a:rPr lang="en-US" sz="2200" dirty="0" smtClean="0"/>
              <a:t>“</a:t>
            </a:r>
            <a:r>
              <a:rPr lang="en-US" sz="2200" dirty="0"/>
              <a:t>BANKMAIL”.</a:t>
            </a:r>
          </a:p>
          <a:p>
            <a:endParaRPr lang="en-US" sz="2000" dirty="0">
              <a:solidFill>
                <a:schemeClr val="bg1"/>
              </a:solidFill>
            </a:endParaRPr>
          </a:p>
          <a:p>
            <a:pPr marL="0" indent="0">
              <a:buNone/>
            </a:pPr>
            <a:endParaRPr lang="en-US" sz="2000" u="sng" dirty="0"/>
          </a:p>
        </p:txBody>
      </p:sp>
      <p:sp>
        <p:nvSpPr>
          <p:cNvPr id="12" name="Title 1"/>
          <p:cNvSpPr>
            <a:spLocks noGrp="1"/>
          </p:cNvSpPr>
          <p:nvPr>
            <p:ph type="title"/>
          </p:nvPr>
        </p:nvSpPr>
        <p:spPr>
          <a:xfrm>
            <a:off x="228600" y="274638"/>
            <a:ext cx="8610600" cy="334962"/>
          </a:xfrm>
        </p:spPr>
        <p:txBody>
          <a:bodyPr>
            <a:normAutofit fontScale="90000"/>
          </a:bodyPr>
          <a:lstStyle/>
          <a:p>
            <a:r>
              <a:rPr lang="en-US" sz="2600" dirty="0" smtClean="0">
                <a:solidFill>
                  <a:srgbClr val="FF0000"/>
                </a:solidFill>
              </a:rPr>
              <a:t>Scheme of financing budget entities’ expenditures</a:t>
            </a:r>
            <a:endParaRPr lang="en-US" sz="2600" dirty="0"/>
          </a:p>
        </p:txBody>
      </p:sp>
    </p:spTree>
    <p:extLst>
      <p:ext uri="{BB962C8B-B14F-4D97-AF65-F5344CB8AC3E}">
        <p14:creationId xmlns:p14="http://schemas.microsoft.com/office/powerpoint/2010/main" val="120044357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lowchart: Alternate Process 20"/>
          <p:cNvSpPr/>
          <p:nvPr/>
        </p:nvSpPr>
        <p:spPr>
          <a:xfrm>
            <a:off x="448235" y="1586753"/>
            <a:ext cx="3601570" cy="45720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vert="vert270" tIns="0" rtlCol="0" anchor="t"/>
          <a:lstStyle/>
          <a:p>
            <a:pPr algn="ctr"/>
            <a:r>
              <a:rPr lang="en-US" sz="3200" dirty="0" smtClean="0"/>
              <a:t>Treasury (TBD)</a:t>
            </a:r>
            <a:endParaRPr lang="en-US" sz="3200" dirty="0"/>
          </a:p>
        </p:txBody>
      </p:sp>
      <p:sp>
        <p:nvSpPr>
          <p:cNvPr id="2" name="Title 1"/>
          <p:cNvSpPr>
            <a:spLocks noGrp="1"/>
          </p:cNvSpPr>
          <p:nvPr>
            <p:ph type="title"/>
          </p:nvPr>
        </p:nvSpPr>
        <p:spPr>
          <a:xfrm>
            <a:off x="448235" y="443753"/>
            <a:ext cx="8229600" cy="1143000"/>
          </a:xfrm>
        </p:spPr>
        <p:txBody>
          <a:bodyPr>
            <a:noAutofit/>
          </a:bodyPr>
          <a:lstStyle/>
          <a:p>
            <a:r>
              <a:rPr lang="en-US" sz="3600" dirty="0" smtClean="0">
                <a:solidFill>
                  <a:srgbClr val="FF0000"/>
                </a:solidFill>
              </a:rPr>
              <a:t>Scheme of financing expenses of budget entities</a:t>
            </a:r>
            <a:endParaRPr lang="en-US" sz="3600" dirty="0"/>
          </a:p>
        </p:txBody>
      </p:sp>
      <p:sp>
        <p:nvSpPr>
          <p:cNvPr id="4" name="Rectangle 3"/>
          <p:cNvSpPr/>
          <p:nvPr/>
        </p:nvSpPr>
        <p:spPr>
          <a:xfrm>
            <a:off x="1295400" y="1931894"/>
            <a:ext cx="1250576" cy="91440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Account</a:t>
            </a:r>
          </a:p>
          <a:p>
            <a:pPr algn="ctr"/>
            <a:r>
              <a:rPr lang="en-US" sz="1400" dirty="0" smtClean="0"/>
              <a:t>Public general resources</a:t>
            </a:r>
            <a:endParaRPr lang="en-US" sz="1400" dirty="0"/>
          </a:p>
        </p:txBody>
      </p:sp>
      <p:sp>
        <p:nvSpPr>
          <p:cNvPr id="5" name="Rectangle 4"/>
          <p:cNvSpPr/>
          <p:nvPr/>
        </p:nvSpPr>
        <p:spPr>
          <a:xfrm>
            <a:off x="1295400" y="3182471"/>
            <a:ext cx="1250576" cy="9144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Public governing body account</a:t>
            </a:r>
            <a:endParaRPr lang="en-US" sz="1400" dirty="0"/>
          </a:p>
        </p:txBody>
      </p:sp>
      <p:sp>
        <p:nvSpPr>
          <p:cNvPr id="6" name="Rectangle 5"/>
          <p:cNvSpPr/>
          <p:nvPr/>
        </p:nvSpPr>
        <p:spPr>
          <a:xfrm>
            <a:off x="1301591" y="4392707"/>
            <a:ext cx="1238194" cy="9144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Budget entity account</a:t>
            </a:r>
            <a:endParaRPr lang="en-US" sz="1400" dirty="0"/>
          </a:p>
        </p:txBody>
      </p:sp>
      <p:sp>
        <p:nvSpPr>
          <p:cNvPr id="7" name="Rectangle 6"/>
          <p:cNvSpPr/>
          <p:nvPr/>
        </p:nvSpPr>
        <p:spPr>
          <a:xfrm>
            <a:off x="2763370" y="3160059"/>
            <a:ext cx="1295400" cy="91440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Transit account for transfers</a:t>
            </a:r>
            <a:endParaRPr lang="en-US" sz="1400" dirty="0"/>
          </a:p>
        </p:txBody>
      </p:sp>
      <p:sp>
        <p:nvSpPr>
          <p:cNvPr id="8" name="Oval 7"/>
          <p:cNvSpPr/>
          <p:nvPr/>
        </p:nvSpPr>
        <p:spPr>
          <a:xfrm>
            <a:off x="4800600" y="2846294"/>
            <a:ext cx="1524000" cy="15419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CB</a:t>
            </a:r>
            <a:endParaRPr lang="en-US" sz="3200" dirty="0"/>
          </a:p>
        </p:txBody>
      </p:sp>
      <p:sp>
        <p:nvSpPr>
          <p:cNvPr id="9" name="Oval 8"/>
          <p:cNvSpPr/>
          <p:nvPr/>
        </p:nvSpPr>
        <p:spPr>
          <a:xfrm>
            <a:off x="6553200" y="3160059"/>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Commercial bank</a:t>
            </a:r>
            <a:endParaRPr lang="en-US" sz="1000" dirty="0"/>
          </a:p>
        </p:txBody>
      </p:sp>
      <p:sp>
        <p:nvSpPr>
          <p:cNvPr id="10" name="Oval 9"/>
          <p:cNvSpPr/>
          <p:nvPr/>
        </p:nvSpPr>
        <p:spPr>
          <a:xfrm>
            <a:off x="7696199" y="3160059"/>
            <a:ext cx="98163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rPr>
              <a:t>Supplier</a:t>
            </a:r>
            <a:endParaRPr lang="en-US" sz="1200" dirty="0">
              <a:solidFill>
                <a:schemeClr val="bg1"/>
              </a:solidFill>
            </a:endParaRPr>
          </a:p>
        </p:txBody>
      </p:sp>
      <p:cxnSp>
        <p:nvCxnSpPr>
          <p:cNvPr id="23" name="Straight Arrow Connector 22"/>
          <p:cNvCxnSpPr>
            <a:stCxn id="4" idx="2"/>
            <a:endCxn id="5" idx="0"/>
          </p:cNvCxnSpPr>
          <p:nvPr/>
        </p:nvCxnSpPr>
        <p:spPr>
          <a:xfrm>
            <a:off x="1920688" y="2846294"/>
            <a:ext cx="0" cy="33617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6" idx="0"/>
          </p:cNvCxnSpPr>
          <p:nvPr/>
        </p:nvCxnSpPr>
        <p:spPr>
          <a:xfrm>
            <a:off x="1920688" y="4096871"/>
            <a:ext cx="0" cy="29583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6" idx="3"/>
            <a:endCxn id="7" idx="2"/>
          </p:cNvCxnSpPr>
          <p:nvPr/>
        </p:nvCxnSpPr>
        <p:spPr>
          <a:xfrm flipV="1">
            <a:off x="2539785" y="4074459"/>
            <a:ext cx="871285" cy="775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Right Arrow 28"/>
          <p:cNvSpPr/>
          <p:nvPr/>
        </p:nvSpPr>
        <p:spPr>
          <a:xfrm>
            <a:off x="4058770" y="3639671"/>
            <a:ext cx="74183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ight Arrow 29"/>
          <p:cNvSpPr/>
          <p:nvPr/>
        </p:nvSpPr>
        <p:spPr>
          <a:xfrm>
            <a:off x="6324600" y="3639671"/>
            <a:ext cx="2286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ight Arrow 30"/>
          <p:cNvSpPr/>
          <p:nvPr/>
        </p:nvSpPr>
        <p:spPr>
          <a:xfrm>
            <a:off x="7467600" y="3617259"/>
            <a:ext cx="2286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4147297" y="3816724"/>
            <a:ext cx="555646" cy="369332"/>
          </a:xfrm>
          <a:prstGeom prst="rect">
            <a:avLst/>
          </a:prstGeom>
          <a:noFill/>
        </p:spPr>
        <p:txBody>
          <a:bodyPr wrap="square" rtlCol="0">
            <a:spAutoFit/>
          </a:bodyPr>
          <a:lstStyle/>
          <a:p>
            <a:r>
              <a:rPr lang="en-US" dirty="0" smtClean="0"/>
              <a:t>TSA</a:t>
            </a:r>
            <a:endParaRPr lang="en-US" dirty="0"/>
          </a:p>
        </p:txBody>
      </p:sp>
    </p:spTree>
    <p:extLst>
      <p:ext uri="{BB962C8B-B14F-4D97-AF65-F5344CB8AC3E}">
        <p14:creationId xmlns:p14="http://schemas.microsoft.com/office/powerpoint/2010/main" val="71536747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sz="2500" dirty="0" smtClean="0">
                <a:solidFill>
                  <a:srgbClr val="FF0000"/>
                </a:solidFill>
              </a:rPr>
              <a:t>Significant reforms</a:t>
            </a:r>
            <a:endParaRPr lang="en-US" sz="2500"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5722868"/>
              </p:ext>
            </p:extLst>
          </p:nvPr>
        </p:nvGraphicFramePr>
        <p:xfrm>
          <a:off x="457200" y="685800"/>
          <a:ext cx="8229600" cy="5730240"/>
        </p:xfrm>
        <a:graphic>
          <a:graphicData uri="http://schemas.openxmlformats.org/drawingml/2006/table">
            <a:tbl>
              <a:tblPr firstRow="1" bandRow="1">
                <a:tableStyleId>{5C22544A-7EE6-4342-B048-85BDC9FD1C3A}</a:tableStyleId>
              </a:tblPr>
              <a:tblGrid>
                <a:gridCol w="5181600"/>
                <a:gridCol w="3048000"/>
              </a:tblGrid>
              <a:tr h="609600">
                <a:tc>
                  <a:txBody>
                    <a:bodyPr/>
                    <a:lstStyle/>
                    <a:p>
                      <a:r>
                        <a:rPr lang="en-US" sz="1800" b="1" kern="1200" dirty="0" smtClean="0">
                          <a:solidFill>
                            <a:schemeClr val="lt1"/>
                          </a:solidFill>
                          <a:effectLst/>
                          <a:latin typeface="+mn-lt"/>
                          <a:ea typeface="+mn-ea"/>
                          <a:cs typeface="+mn-cs"/>
                        </a:rPr>
                        <a:t>Significant</a:t>
                      </a:r>
                      <a:r>
                        <a:rPr lang="en-US" sz="1800" b="1" kern="1200" baseline="0" dirty="0" smtClean="0">
                          <a:solidFill>
                            <a:schemeClr val="lt1"/>
                          </a:solidFill>
                          <a:effectLst/>
                          <a:latin typeface="+mn-lt"/>
                          <a:ea typeface="+mn-ea"/>
                          <a:cs typeface="+mn-cs"/>
                        </a:rPr>
                        <a:t> changes in treasury operations</a:t>
                      </a:r>
                      <a:endParaRPr lang="en-US" dirty="0">
                        <a:solidFill>
                          <a:sysClr val="windowText" lastClr="000000"/>
                        </a:solidFill>
                      </a:endParaRPr>
                    </a:p>
                  </a:txBody>
                  <a:tcPr/>
                </a:tc>
                <a:tc>
                  <a:txBody>
                    <a:bodyPr/>
                    <a:lstStyle/>
                    <a:p>
                      <a:r>
                        <a:rPr lang="en-US" sz="1800" b="1" kern="1200" dirty="0" smtClean="0">
                          <a:solidFill>
                            <a:schemeClr val="lt1"/>
                          </a:solidFill>
                          <a:effectLst/>
                          <a:latin typeface="+mn-lt"/>
                          <a:ea typeface="+mn-ea"/>
                          <a:cs typeface="+mn-cs"/>
                        </a:rPr>
                        <a:t>Main goals of</a:t>
                      </a:r>
                      <a:r>
                        <a:rPr lang="en-US" sz="1800" b="1" kern="1200" baseline="0" dirty="0" smtClean="0">
                          <a:solidFill>
                            <a:schemeClr val="lt1"/>
                          </a:solidFill>
                          <a:effectLst/>
                          <a:latin typeface="+mn-lt"/>
                          <a:ea typeface="+mn-ea"/>
                          <a:cs typeface="+mn-cs"/>
                        </a:rPr>
                        <a:t> these changes</a:t>
                      </a:r>
                      <a:endParaRPr lang="en-US" dirty="0"/>
                    </a:p>
                  </a:txBody>
                  <a:tcPr/>
                </a:tc>
              </a:tr>
              <a:tr h="370840">
                <a:tc>
                  <a:txBody>
                    <a:bodyPr/>
                    <a:lstStyle/>
                    <a:p>
                      <a:r>
                        <a:rPr lang="en-US" sz="1800" b="1" kern="1200" dirty="0" smtClean="0">
                          <a:solidFill>
                            <a:schemeClr val="dk1"/>
                          </a:solidFill>
                          <a:effectLst/>
                          <a:latin typeface="+mn-lt"/>
                          <a:ea typeface="+mn-ea"/>
                          <a:cs typeface="+mn-cs"/>
                        </a:rPr>
                        <a:t>Treasury Single Account</a:t>
                      </a:r>
                      <a:endParaRPr lang="en-US" sz="1800" b="1" kern="1200" dirty="0">
                        <a:solidFill>
                          <a:schemeClr val="dk1"/>
                        </a:solidFill>
                        <a:effectLst/>
                        <a:latin typeface="+mn-lt"/>
                        <a:ea typeface="+mn-ea"/>
                        <a:cs typeface="+mn-cs"/>
                      </a:endParaRPr>
                    </a:p>
                  </a:txBody>
                  <a:tcPr/>
                </a:tc>
                <a:tc>
                  <a:txBody>
                    <a:bodyPr/>
                    <a:lstStyle/>
                    <a:p>
                      <a:pPr marL="0" marR="0" algn="l" defTabSz="914400" rtl="0" eaLnBrk="1" latinLnBrk="0" hangingPunct="1">
                        <a:spcBef>
                          <a:spcPts val="0"/>
                        </a:spcBef>
                        <a:spcAft>
                          <a:spcPts val="0"/>
                        </a:spcAft>
                      </a:pPr>
                      <a:r>
                        <a:rPr lang="en-US" sz="1800" b="1" kern="1200" dirty="0" smtClean="0">
                          <a:solidFill>
                            <a:schemeClr val="dk1"/>
                          </a:solidFill>
                          <a:effectLst/>
                          <a:latin typeface="+mn-lt"/>
                          <a:ea typeface="+mn-ea"/>
                          <a:cs typeface="+mn-cs"/>
                        </a:rPr>
                        <a:t>Single till principle:</a:t>
                      </a:r>
                      <a:r>
                        <a:rPr lang="ru-RU" sz="1800" b="1" kern="1200" dirty="0" smtClean="0">
                          <a:solidFill>
                            <a:schemeClr val="dk1"/>
                          </a:solidFill>
                          <a:effectLst/>
                          <a:latin typeface="+mn-lt"/>
                          <a:ea typeface="+mn-ea"/>
                          <a:cs typeface="+mn-cs"/>
                        </a:rPr>
                        <a:t> </a:t>
                      </a:r>
                      <a:r>
                        <a:rPr lang="en-US" sz="1800" b="1" kern="1200" dirty="0" smtClean="0">
                          <a:solidFill>
                            <a:schemeClr val="dk1"/>
                          </a:solidFill>
                          <a:effectLst/>
                          <a:latin typeface="+mn-lt"/>
                          <a:ea typeface="+mn-ea"/>
                          <a:cs typeface="+mn-cs"/>
                        </a:rPr>
                        <a:t>accrual of all revenues (receipts) and execution of budget expenditures in the treasury</a:t>
                      </a:r>
                      <a:r>
                        <a:rPr lang="en-US" sz="1800" b="1" kern="1200" baseline="0" dirty="0" smtClean="0">
                          <a:solidFill>
                            <a:schemeClr val="dk1"/>
                          </a:solidFill>
                          <a:effectLst/>
                          <a:latin typeface="+mn-lt"/>
                          <a:ea typeface="+mn-ea"/>
                          <a:cs typeface="+mn-cs"/>
                        </a:rPr>
                        <a:t> single account</a:t>
                      </a:r>
                      <a:endParaRPr lang="en-US" sz="1800" b="1" kern="1200" dirty="0">
                        <a:solidFill>
                          <a:schemeClr val="dk1"/>
                        </a:solidFill>
                        <a:effectLst/>
                        <a:latin typeface="+mn-lt"/>
                        <a:ea typeface="+mn-ea"/>
                        <a:cs typeface="+mn-cs"/>
                      </a:endParaRPr>
                    </a:p>
                  </a:txBody>
                  <a:tcPr/>
                </a:tc>
              </a:tr>
              <a:tr h="370840">
                <a:tc>
                  <a:txBody>
                    <a:bodyPr/>
                    <a:lstStyle/>
                    <a:p>
                      <a:r>
                        <a:rPr lang="en-US" sz="1800" b="1" kern="1200" dirty="0" smtClean="0">
                          <a:solidFill>
                            <a:schemeClr val="dk1"/>
                          </a:solidFill>
                          <a:effectLst/>
                          <a:latin typeface="+mn-lt"/>
                          <a:ea typeface="+mn-ea"/>
                          <a:cs typeface="+mn-cs"/>
                        </a:rPr>
                        <a:t>Implementation of the</a:t>
                      </a:r>
                      <a:r>
                        <a:rPr lang="en-US" sz="1800" b="1" kern="1200" baseline="0" dirty="0" smtClean="0">
                          <a:solidFill>
                            <a:schemeClr val="dk1"/>
                          </a:solidFill>
                          <a:effectLst/>
                          <a:latin typeface="+mn-lt"/>
                          <a:ea typeface="+mn-ea"/>
                          <a:cs typeface="+mn-cs"/>
                        </a:rPr>
                        <a:t> software system </a:t>
                      </a:r>
                      <a:r>
                        <a:rPr lang="en-US" sz="1800" b="1" kern="1200" dirty="0" smtClean="0">
                          <a:solidFill>
                            <a:schemeClr val="dk1"/>
                          </a:solidFill>
                          <a:effectLst/>
                          <a:latin typeface="+mn-lt"/>
                          <a:ea typeface="+mn-ea"/>
                          <a:cs typeface="+mn-cs"/>
                        </a:rPr>
                        <a:t>TBD</a:t>
                      </a:r>
                      <a:endParaRPr lang="en-US" sz="1800" b="1" kern="1200" dirty="0">
                        <a:solidFill>
                          <a:schemeClr val="dk1"/>
                        </a:solidFill>
                        <a:effectLst/>
                        <a:latin typeface="+mn-lt"/>
                        <a:ea typeface="+mn-ea"/>
                        <a:cs typeface="+mn-cs"/>
                      </a:endParaRPr>
                    </a:p>
                  </a:txBody>
                  <a:tcPr/>
                </a:tc>
                <a:tc>
                  <a:txBody>
                    <a:bodyPr/>
                    <a:lstStyle/>
                    <a:p>
                      <a:r>
                        <a:rPr lang="en-US" sz="1800" b="1" kern="1200" dirty="0" smtClean="0">
                          <a:solidFill>
                            <a:schemeClr val="dk1"/>
                          </a:solidFill>
                          <a:effectLst/>
                          <a:latin typeface="+mn-lt"/>
                          <a:ea typeface="+mn-ea"/>
                          <a:cs typeface="+mn-cs"/>
                        </a:rPr>
                        <a:t>Improvement</a:t>
                      </a:r>
                      <a:r>
                        <a:rPr lang="en-US" sz="1800" b="1" kern="1200" baseline="0" dirty="0" smtClean="0">
                          <a:solidFill>
                            <a:schemeClr val="dk1"/>
                          </a:solidFill>
                          <a:effectLst/>
                          <a:latin typeface="+mn-lt"/>
                          <a:ea typeface="+mn-ea"/>
                          <a:cs typeface="+mn-cs"/>
                        </a:rPr>
                        <a:t> of accounting and organization of control over budget execution</a:t>
                      </a:r>
                      <a:endParaRPr lang="en-US" sz="1800" b="1" kern="1200" dirty="0">
                        <a:solidFill>
                          <a:schemeClr val="dk1"/>
                        </a:solidFill>
                        <a:effectLst/>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Budget classification (</a:t>
                      </a:r>
                      <a:r>
                        <a:rPr lang="en-US" sz="1800" b="1" kern="1200" dirty="0" smtClean="0">
                          <a:solidFill>
                            <a:schemeClr val="dk1"/>
                          </a:solidFill>
                          <a:effectLst/>
                          <a:latin typeface="+mn-lt"/>
                          <a:ea typeface="+mn-ea"/>
                          <a:cs typeface="+mn-cs"/>
                        </a:rPr>
                        <a:t>Government Finance Statistics /GFS/ 2001)</a:t>
                      </a:r>
                      <a:endParaRPr lang="en-US" sz="1800" b="1" kern="1200" dirty="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Comprehensive</a:t>
                      </a:r>
                      <a:r>
                        <a:rPr lang="en-US" sz="1800" b="1" kern="1200" baseline="0" dirty="0" smtClean="0">
                          <a:solidFill>
                            <a:schemeClr val="dk1"/>
                          </a:solidFill>
                          <a:effectLst/>
                          <a:latin typeface="+mn-lt"/>
                          <a:ea typeface="+mn-ea"/>
                          <a:cs typeface="+mn-cs"/>
                        </a:rPr>
                        <a:t> analytical structure (is suitable for analysis, planning and policy determination</a:t>
                      </a:r>
                      <a:r>
                        <a:rPr lang="en-US" sz="1800" b="1" kern="1200" dirty="0" smtClean="0">
                          <a:solidFill>
                            <a:schemeClr val="dk1"/>
                          </a:solidFill>
                          <a:effectLst/>
                          <a:latin typeface="+mn-lt"/>
                          <a:ea typeface="+mn-ea"/>
                          <a:cs typeface="+mn-cs"/>
                        </a:rPr>
                        <a:t>)</a:t>
                      </a:r>
                      <a:endParaRPr lang="en-US" sz="1800" b="1" kern="1200" dirty="0">
                        <a:solidFill>
                          <a:schemeClr val="dk1"/>
                        </a:solidFill>
                        <a:effectLst/>
                        <a:latin typeface="+mn-lt"/>
                        <a:ea typeface="+mn-ea"/>
                        <a:cs typeface="+mn-cs"/>
                      </a:endParaRPr>
                    </a:p>
                  </a:txBody>
                  <a:tcPr/>
                </a:tc>
              </a:tr>
              <a:tr h="685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Implementation of the software system Client-Treasury</a:t>
                      </a:r>
                      <a:endParaRPr lang="en-US" sz="1800" b="1" kern="1200" dirty="0" smtClean="0">
                        <a:solidFill>
                          <a:schemeClr val="dk1"/>
                        </a:solidFill>
                        <a:effectLst/>
                        <a:latin typeface="+mn-lt"/>
                        <a:ea typeface="+mn-ea"/>
                        <a:cs typeface="+mn-cs"/>
                      </a:endParaRPr>
                    </a:p>
                    <a:p>
                      <a:endParaRPr lang="en-US" dirty="0"/>
                    </a:p>
                  </a:txBody>
                  <a:tcPr/>
                </a:tc>
                <a:tc>
                  <a:txBody>
                    <a:bodyPr/>
                    <a:lstStyle/>
                    <a:p>
                      <a:r>
                        <a:rPr lang="en-US" sz="1800" b="1" kern="1200" dirty="0" smtClean="0">
                          <a:solidFill>
                            <a:schemeClr val="dk1"/>
                          </a:solidFill>
                          <a:effectLst/>
                          <a:latin typeface="+mn-lt"/>
                          <a:ea typeface="+mn-ea"/>
                          <a:cs typeface="+mn-cs"/>
                        </a:rPr>
                        <a:t>Treasury accounts electronic management</a:t>
                      </a:r>
                      <a:endParaRPr lang="en-US" sz="1800" b="1" kern="1200" dirty="0">
                        <a:solidFill>
                          <a:schemeClr val="dk1"/>
                        </a:solidFill>
                        <a:effectLst/>
                        <a:latin typeface="+mn-lt"/>
                        <a:ea typeface="+mn-ea"/>
                        <a:cs typeface="+mn-cs"/>
                      </a:endParaRPr>
                    </a:p>
                  </a:txBody>
                  <a:tcPr/>
                </a:tc>
              </a:tr>
              <a:tr h="370840">
                <a:tc>
                  <a:txBody>
                    <a:bodyPr/>
                    <a:lstStyle/>
                    <a:p>
                      <a:r>
                        <a:rPr lang="en-US" sz="1800" b="1" kern="1200" dirty="0" smtClean="0">
                          <a:solidFill>
                            <a:schemeClr val="dk1"/>
                          </a:solidFill>
                          <a:effectLst/>
                          <a:latin typeface="+mn-lt"/>
                          <a:ea typeface="+mn-ea"/>
                          <a:cs typeface="+mn-cs"/>
                        </a:rPr>
                        <a:t>Unified data base</a:t>
                      </a:r>
                      <a:endParaRPr lang="en-US" sz="1800" b="1" kern="1200" dirty="0">
                        <a:solidFill>
                          <a:schemeClr val="dk1"/>
                        </a:solidFill>
                        <a:effectLst/>
                        <a:latin typeface="+mn-lt"/>
                        <a:ea typeface="+mn-ea"/>
                        <a:cs typeface="+mn-cs"/>
                      </a:endParaRPr>
                    </a:p>
                  </a:txBody>
                  <a:tcPr/>
                </a:tc>
                <a:tc>
                  <a:txBody>
                    <a:bodyPr/>
                    <a:lstStyle/>
                    <a:p>
                      <a:r>
                        <a:rPr lang="en-US" sz="1800" b="1" kern="1200" dirty="0" smtClean="0">
                          <a:solidFill>
                            <a:schemeClr val="dk1"/>
                          </a:solidFill>
                          <a:effectLst/>
                          <a:latin typeface="+mn-lt"/>
                          <a:ea typeface="+mn-ea"/>
                          <a:cs typeface="+mn-cs"/>
                        </a:rPr>
                        <a:t>Merging</a:t>
                      </a:r>
                      <a:r>
                        <a:rPr lang="en-US" sz="1800" b="1" kern="1200" baseline="0" dirty="0" smtClean="0">
                          <a:solidFill>
                            <a:schemeClr val="dk1"/>
                          </a:solidFill>
                          <a:effectLst/>
                          <a:latin typeface="+mn-lt"/>
                          <a:ea typeface="+mn-ea"/>
                          <a:cs typeface="+mn-cs"/>
                        </a:rPr>
                        <a:t> </a:t>
                      </a:r>
                      <a:r>
                        <a:rPr lang="en-US" sz="1800" b="1" kern="1200" dirty="0" smtClean="0">
                          <a:solidFill>
                            <a:schemeClr val="dk1"/>
                          </a:solidFill>
                          <a:effectLst/>
                          <a:latin typeface="+mn-lt"/>
                          <a:ea typeface="+mn-ea"/>
                          <a:cs typeface="+mn-cs"/>
                        </a:rPr>
                        <a:t>44 databases of LTO</a:t>
                      </a:r>
                      <a:r>
                        <a:rPr lang="ru-RU" sz="1800" b="1" kern="1200" dirty="0" smtClean="0">
                          <a:solidFill>
                            <a:schemeClr val="dk1"/>
                          </a:solidFill>
                          <a:effectLst/>
                          <a:latin typeface="+mn-lt"/>
                          <a:ea typeface="+mn-ea"/>
                          <a:cs typeface="+mn-cs"/>
                        </a:rPr>
                        <a:t> </a:t>
                      </a:r>
                      <a:r>
                        <a:rPr lang="en-US" sz="1800" b="1" kern="1200" dirty="0" smtClean="0">
                          <a:solidFill>
                            <a:schemeClr val="dk1"/>
                          </a:solidFill>
                          <a:effectLst/>
                          <a:latin typeface="+mn-lt"/>
                          <a:ea typeface="+mn-ea"/>
                          <a:cs typeface="+mn-cs"/>
                        </a:rPr>
                        <a:t>into a single data base</a:t>
                      </a:r>
                      <a:endParaRPr lang="en-US" sz="1800" b="1" kern="1200" dirty="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255968255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Future reforms</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sz="2200" dirty="0" smtClean="0"/>
              <a:t>The Ministry of Finance of the Republic of Armenia</a:t>
            </a:r>
            <a:r>
              <a:rPr lang="ru-RU" sz="2200" dirty="0" smtClean="0"/>
              <a:t> (</a:t>
            </a:r>
            <a:r>
              <a:rPr lang="en-US" sz="2200" dirty="0" smtClean="0"/>
              <a:t>MoF</a:t>
            </a:r>
            <a:r>
              <a:rPr lang="ru-RU" sz="2200" dirty="0" smtClean="0"/>
              <a:t>) </a:t>
            </a:r>
            <a:r>
              <a:rPr lang="en-US" sz="2200" dirty="0" smtClean="0"/>
              <a:t>intends to include in the public sector Financial Management Information System of the Government</a:t>
            </a:r>
            <a:r>
              <a:rPr lang="ru-RU" sz="2200" dirty="0" smtClean="0"/>
              <a:t> (</a:t>
            </a:r>
            <a:r>
              <a:rPr lang="en-US" sz="2200" dirty="0" smtClean="0"/>
              <a:t>FMIS</a:t>
            </a:r>
            <a:r>
              <a:rPr lang="ru-RU" sz="2200" dirty="0" smtClean="0"/>
              <a:t>).</a:t>
            </a:r>
            <a:endParaRPr lang="en-US" sz="2200" dirty="0" smtClean="0"/>
          </a:p>
          <a:p>
            <a:r>
              <a:rPr lang="en-US" sz="2200" dirty="0" smtClean="0"/>
              <a:t>It is assumed </a:t>
            </a:r>
            <a:r>
              <a:rPr lang="en-US" sz="2200" dirty="0"/>
              <a:t>that FMIS </a:t>
            </a:r>
            <a:r>
              <a:rPr lang="en-US" sz="2200" dirty="0" smtClean="0"/>
              <a:t>would replace software that operates in the MoF now and will fill in a number of other functional possibilities, would serve as a basis for possible expansion of financial management and accountability</a:t>
            </a:r>
            <a:r>
              <a:rPr lang="ru-RU" sz="2200" dirty="0" smtClean="0"/>
              <a:t>.</a:t>
            </a:r>
            <a:endParaRPr lang="en-US" sz="2200" dirty="0" smtClean="0"/>
          </a:p>
          <a:p>
            <a:r>
              <a:rPr lang="en-US" sz="2200" dirty="0" smtClean="0"/>
              <a:t>FMIS would consist of the following modules</a:t>
            </a:r>
            <a:r>
              <a:rPr lang="ru-RU" sz="2200" dirty="0" smtClean="0"/>
              <a:t>: </a:t>
            </a:r>
            <a:endParaRPr lang="en-US" sz="2200" dirty="0"/>
          </a:p>
          <a:p>
            <a:pPr marL="457200" lvl="0" indent="-457200">
              <a:buFont typeface="+mj-lt"/>
              <a:buAutoNum type="arabicPeriod"/>
            </a:pPr>
            <a:r>
              <a:rPr lang="en-US" sz="2200" dirty="0" smtClean="0"/>
              <a:t>Budget planning,</a:t>
            </a:r>
            <a:endParaRPr lang="en-US" sz="2200" dirty="0"/>
          </a:p>
          <a:p>
            <a:pPr marL="457200" lvl="0" indent="-457200">
              <a:buFont typeface="+mj-lt"/>
              <a:buAutoNum type="arabicPeriod"/>
            </a:pPr>
            <a:r>
              <a:rPr lang="en-US" sz="2200" dirty="0" smtClean="0"/>
              <a:t>Execution of the budget,</a:t>
            </a:r>
            <a:endParaRPr lang="en-US" sz="2200" dirty="0"/>
          </a:p>
          <a:p>
            <a:pPr marL="457200" lvl="0" indent="-457200">
              <a:buFont typeface="+mj-lt"/>
              <a:buAutoNum type="arabicPeriod"/>
            </a:pPr>
            <a:r>
              <a:rPr lang="en-US" sz="2200" dirty="0" smtClean="0"/>
              <a:t>Public debt,</a:t>
            </a:r>
            <a:endParaRPr lang="en-US" sz="2200" dirty="0"/>
          </a:p>
          <a:p>
            <a:pPr marL="457200" lvl="0" indent="-457200">
              <a:buFont typeface="+mj-lt"/>
              <a:buAutoNum type="arabicPeriod"/>
            </a:pPr>
            <a:r>
              <a:rPr lang="en-US" sz="2200" dirty="0" smtClean="0"/>
              <a:t>Public procurements,</a:t>
            </a:r>
            <a:endParaRPr lang="en-US" sz="2200" dirty="0"/>
          </a:p>
          <a:p>
            <a:pPr marL="457200" lvl="0" indent="-457200">
              <a:buFont typeface="+mj-lt"/>
              <a:buAutoNum type="arabicPeriod"/>
            </a:pPr>
            <a:r>
              <a:rPr lang="en-US" sz="2200" dirty="0" smtClean="0"/>
              <a:t>Accounting,</a:t>
            </a:r>
            <a:endParaRPr lang="en-US" sz="2200" dirty="0"/>
          </a:p>
          <a:p>
            <a:pPr marL="457200" indent="-457200">
              <a:buFont typeface="+mj-lt"/>
              <a:buAutoNum type="arabicPeriod"/>
            </a:pPr>
            <a:r>
              <a:rPr lang="en-US" sz="2200" dirty="0" smtClean="0"/>
              <a:t>Report on budget execution</a:t>
            </a:r>
            <a:r>
              <a:rPr lang="en-US" sz="2200" dirty="0" smtClean="0"/>
              <a:t>.</a:t>
            </a:r>
            <a:endParaRPr lang="en-US" sz="2200" dirty="0"/>
          </a:p>
        </p:txBody>
      </p:sp>
    </p:spTree>
    <p:extLst>
      <p:ext uri="{BB962C8B-B14F-4D97-AF65-F5344CB8AC3E}">
        <p14:creationId xmlns:p14="http://schemas.microsoft.com/office/powerpoint/2010/main" val="119552039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chor="ctr" anchorCtr="0"/>
          <a:lstStyle/>
          <a:p>
            <a:pPr marL="0" indent="0" algn="ctr">
              <a:buNone/>
            </a:pPr>
            <a:r>
              <a:rPr lang="en-US" sz="5400" dirty="0" smtClean="0">
                <a:solidFill>
                  <a:srgbClr val="FF0000"/>
                </a:solidFill>
              </a:rPr>
              <a:t>ՇՆՈՐՀԱԿԱԼՈՒԹՅՈՒՆ</a:t>
            </a:r>
          </a:p>
          <a:p>
            <a:pPr marL="0" indent="0" algn="ctr">
              <a:buNone/>
            </a:pPr>
            <a:r>
              <a:rPr lang="en-US" sz="5400" dirty="0" smtClean="0">
                <a:solidFill>
                  <a:srgbClr val="FF0000"/>
                </a:solidFill>
              </a:rPr>
              <a:t>THANK YOU</a:t>
            </a:r>
            <a:endParaRPr lang="en-US" sz="5400" dirty="0">
              <a:solidFill>
                <a:srgbClr val="FF0000"/>
              </a:solidFill>
            </a:endParaRPr>
          </a:p>
          <a:p>
            <a:pPr marL="0" indent="0" algn="ctr">
              <a:buNone/>
            </a:pPr>
            <a:endParaRPr lang="en-US" dirty="0"/>
          </a:p>
        </p:txBody>
      </p:sp>
    </p:spTree>
    <p:extLst>
      <p:ext uri="{BB962C8B-B14F-4D97-AF65-F5344CB8AC3E}">
        <p14:creationId xmlns:p14="http://schemas.microsoft.com/office/powerpoint/2010/main" val="26639308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763"/>
            <a:ext cx="8229600" cy="650038"/>
          </a:xfrm>
        </p:spPr>
        <p:txBody>
          <a:bodyPr>
            <a:normAutofit fontScale="90000"/>
          </a:bodyPr>
          <a:lstStyle/>
          <a:p>
            <a:r>
              <a:rPr lang="en-US" b="1" dirty="0" smtClean="0">
                <a:solidFill>
                  <a:srgbClr val="FF0000"/>
                </a:solidFill>
              </a:rPr>
              <a:t>Tasks of the Treasury</a:t>
            </a:r>
            <a:endParaRPr lang="en-US" dirty="0">
              <a:solidFill>
                <a:srgbClr val="FF0000"/>
              </a:solidFill>
            </a:endParaRPr>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r>
              <a:rPr lang="en-US" sz="2600" dirty="0" smtClean="0"/>
              <a:t>Organization of work related to cash management and financing expenditures of the Republic of Armenia and of municipalities;</a:t>
            </a:r>
            <a:endParaRPr lang="en-US" sz="2600" dirty="0"/>
          </a:p>
          <a:p>
            <a:r>
              <a:rPr lang="en-US" sz="2600" dirty="0" smtClean="0"/>
              <a:t>Organization of execution of the state and municipal budgets according to the procedure set by the legislation of the Republic of Armenia;</a:t>
            </a:r>
            <a:endParaRPr lang="en-US" sz="2600" dirty="0"/>
          </a:p>
          <a:p>
            <a:r>
              <a:rPr lang="en-US" sz="2600" dirty="0" smtClean="0"/>
              <a:t>Organization of methodological support for regulation of relations in connection with execution of the budget of the Republic of Armenia and of municipal budgets;</a:t>
            </a:r>
            <a:endParaRPr lang="en-US" sz="2600" dirty="0" smtClean="0"/>
          </a:p>
          <a:p>
            <a:r>
              <a:rPr lang="en-US" sz="2600" dirty="0" smtClean="0"/>
              <a:t>Organization for accrual of cash that </a:t>
            </a:r>
            <a:r>
              <a:rPr lang="en-US" sz="2600" dirty="0" smtClean="0"/>
              <a:t>is available for </a:t>
            </a:r>
            <a:r>
              <a:rPr lang="en-US" sz="2600" dirty="0" smtClean="0"/>
              <a:t>the Republic of Armenia and municipalities and execution at its expense of </a:t>
            </a:r>
            <a:r>
              <a:rPr lang="en-US" sz="2600" dirty="0" smtClean="0"/>
              <a:t>spendings</a:t>
            </a:r>
            <a:r>
              <a:rPr lang="en-US" sz="2600" dirty="0" smtClean="0"/>
              <a:t> from the </a:t>
            </a:r>
            <a:r>
              <a:rPr lang="en-US" sz="2600" dirty="0" smtClean="0"/>
              <a:t>Treasury Single Account</a:t>
            </a:r>
            <a:r>
              <a:rPr lang="en-US" sz="2600" dirty="0" smtClean="0"/>
              <a:t>;</a:t>
            </a:r>
            <a:endParaRPr lang="en-US" sz="2600" dirty="0"/>
          </a:p>
          <a:p>
            <a:r>
              <a:rPr lang="en-US" sz="2600" dirty="0" smtClean="0"/>
              <a:t>Ensuring regulation of relations related to preparation, submission and generalization of reports of financial activities of public institutions and to setting accounting norms in the budget sector;</a:t>
            </a:r>
            <a:endParaRPr lang="en-US" sz="2600" dirty="0"/>
          </a:p>
          <a:p>
            <a:r>
              <a:rPr lang="en-US" sz="2600" dirty="0" smtClean="0"/>
              <a:t>Exercising ex-ante control over payments of public institution made in the course of execution of the state and municipal budgets;</a:t>
            </a:r>
            <a:endParaRPr lang="en-US" sz="2600" dirty="0"/>
          </a:p>
          <a:p>
            <a:endParaRPr lang="en-US" dirty="0" smtClean="0"/>
          </a:p>
        </p:txBody>
      </p:sp>
    </p:spTree>
    <p:extLst>
      <p:ext uri="{BB962C8B-B14F-4D97-AF65-F5344CB8AC3E}">
        <p14:creationId xmlns:p14="http://schemas.microsoft.com/office/powerpoint/2010/main" val="95332006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Tasks of the Treasury</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r>
              <a:rPr lang="en-US" sz="2200" dirty="0" smtClean="0"/>
              <a:t>Organization of serving financial flows of the Republic of Armenia and municipalities;</a:t>
            </a:r>
            <a:endParaRPr lang="en-US" sz="2200" dirty="0"/>
          </a:p>
          <a:p>
            <a:r>
              <a:rPr lang="en-US" sz="2200" dirty="0" smtClean="0"/>
              <a:t>Accounting for transactions on off-budgetary funds (accounts) of public institutions;</a:t>
            </a:r>
            <a:endParaRPr lang="en-US" sz="2200" dirty="0"/>
          </a:p>
          <a:p>
            <a:r>
              <a:rPr lang="en-US" sz="2200" dirty="0" smtClean="0"/>
              <a:t>Getting financial reports on transactions </a:t>
            </a:r>
            <a:r>
              <a:rPr lang="en-US" sz="2200" dirty="0"/>
              <a:t>with funds </a:t>
            </a:r>
            <a:r>
              <a:rPr lang="en-US" sz="2200" dirty="0" smtClean="0"/>
              <a:t>of the state </a:t>
            </a:r>
            <a:r>
              <a:rPr lang="en-US" sz="2200" dirty="0"/>
              <a:t>budget </a:t>
            </a:r>
            <a:r>
              <a:rPr lang="en-US" sz="2200" dirty="0" smtClean="0"/>
              <a:t>of the Republic of Armenia and of municipalities, with off-budgetary funds, evaluation of their reliability, generalization and presentation of information contained in them;</a:t>
            </a:r>
            <a:endParaRPr lang="en-US" sz="2200" dirty="0" smtClean="0"/>
          </a:p>
          <a:p>
            <a:r>
              <a:rPr lang="en-US" sz="2200" dirty="0" smtClean="0"/>
              <a:t>Serving foreign public debt of the Republic of Armenia;</a:t>
            </a:r>
            <a:endParaRPr lang="en-US" sz="2200" dirty="0"/>
          </a:p>
          <a:p>
            <a:r>
              <a:rPr lang="en-US" sz="2200" dirty="0" smtClean="0"/>
              <a:t>Current management of the internal public debt of the Republic of Armenia;</a:t>
            </a:r>
            <a:endParaRPr lang="en-US" sz="2200" dirty="0"/>
          </a:p>
          <a:p>
            <a:r>
              <a:rPr lang="en-US" sz="2200" dirty="0" smtClean="0"/>
              <a:t>Accounting for capitalization of commodity loans and grants given to the Republic of Armenia by foreign states and </a:t>
            </a:r>
            <a:r>
              <a:rPr lang="en-US" sz="2200" dirty="0" smtClean="0"/>
              <a:t>international organizations, coordination and control (monitoring) over execution of functions related to it</a:t>
            </a:r>
            <a:r>
              <a:rPr lang="en-US" sz="2200" dirty="0" smtClean="0"/>
              <a:t>; </a:t>
            </a:r>
            <a:endParaRPr lang="en-US" sz="2200" dirty="0"/>
          </a:p>
          <a:p>
            <a:r>
              <a:rPr lang="en-US" sz="2200" dirty="0" smtClean="0"/>
              <a:t>Serving commitments with respect to the Republic of Armenia set by the Government of the Republic of Armenia.</a:t>
            </a:r>
            <a:endParaRPr lang="en-US" sz="2200" dirty="0"/>
          </a:p>
          <a:p>
            <a:endParaRPr lang="en-US" sz="2000" dirty="0"/>
          </a:p>
        </p:txBody>
      </p:sp>
    </p:spTree>
    <p:extLst>
      <p:ext uri="{BB962C8B-B14F-4D97-AF65-F5344CB8AC3E}">
        <p14:creationId xmlns:p14="http://schemas.microsoft.com/office/powerpoint/2010/main" val="274220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229600" cy="334962"/>
          </a:xfrm>
        </p:spPr>
        <p:txBody>
          <a:bodyPr>
            <a:normAutofit fontScale="90000"/>
          </a:bodyPr>
          <a:lstStyle/>
          <a:p>
            <a:r>
              <a:rPr lang="en-US" sz="3200" dirty="0" smtClean="0">
                <a:solidFill>
                  <a:srgbClr val="FF0000"/>
                </a:solidFill>
              </a:rPr>
              <a:t>Structure of the Treasury of the RA</a:t>
            </a:r>
            <a:endParaRPr lang="en-US" sz="3200" dirty="0"/>
          </a:p>
        </p:txBody>
      </p:sp>
      <p:sp>
        <p:nvSpPr>
          <p:cNvPr id="3" name="Content Placeholder 2"/>
          <p:cNvSpPr>
            <a:spLocks noGrp="1"/>
          </p:cNvSpPr>
          <p:nvPr>
            <p:ph idx="1"/>
          </p:nvPr>
        </p:nvSpPr>
        <p:spPr>
          <a:xfrm>
            <a:off x="152400" y="484910"/>
            <a:ext cx="8839200" cy="5641254"/>
          </a:xfrm>
        </p:spPr>
        <p:txBody>
          <a:bodyPr>
            <a:normAutofit/>
          </a:bodyPr>
          <a:lstStyle/>
          <a:p>
            <a:pPr marL="0" indent="0" algn="just">
              <a:buNone/>
            </a:pPr>
            <a:r>
              <a:rPr lang="en-US" sz="2000" dirty="0" smtClean="0"/>
              <a:t>The Treasury is a </a:t>
            </a:r>
            <a:r>
              <a:rPr lang="en-US" sz="2000" dirty="0" smtClean="0"/>
              <a:t>combination of structural units of the administration of the Ministry of Finance of the RA headed by the deputy Minister of Finance, he is the chief treasurer</a:t>
            </a:r>
            <a:r>
              <a:rPr lang="en-US" sz="2000" dirty="0" smtClean="0"/>
              <a:t>.</a:t>
            </a:r>
            <a:endParaRPr lang="en-US" sz="2000" dirty="0" smtClean="0"/>
          </a:p>
          <a:p>
            <a:pPr marL="0" indent="0">
              <a:buNone/>
            </a:pPr>
            <a:endParaRPr lang="en-US" sz="2000" dirty="0"/>
          </a:p>
        </p:txBody>
      </p:sp>
      <p:sp>
        <p:nvSpPr>
          <p:cNvPr id="4" name="Title 1"/>
          <p:cNvSpPr txBox="1">
            <a:spLocks/>
          </p:cNvSpPr>
          <p:nvPr/>
        </p:nvSpPr>
        <p:spPr>
          <a:xfrm>
            <a:off x="-300830" y="1524000"/>
            <a:ext cx="5105400" cy="304800"/>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rgbClr val="FF0000"/>
                </a:solidFill>
              </a:rPr>
              <a:t>Earlier structure of the </a:t>
            </a:r>
            <a:r>
              <a:rPr lang="en-US" sz="2000" dirty="0" smtClean="0">
                <a:solidFill>
                  <a:srgbClr val="FF0000"/>
                </a:solidFill>
              </a:rPr>
              <a:t>RA Treasury before </a:t>
            </a:r>
            <a:r>
              <a:rPr lang="en-US" sz="2000" dirty="0" smtClean="0">
                <a:solidFill>
                  <a:srgbClr val="FF0000"/>
                </a:solidFill>
              </a:rPr>
              <a:t>2014.</a:t>
            </a:r>
            <a:endParaRPr lang="en-US" sz="2000" dirty="0">
              <a:solidFill>
                <a:srgbClr val="FF0000"/>
              </a:solidFill>
            </a:endParaRPr>
          </a:p>
        </p:txBody>
      </p:sp>
      <p:graphicFrame>
        <p:nvGraphicFramePr>
          <p:cNvPr id="5" name="Content Placeholder 3"/>
          <p:cNvGraphicFramePr>
            <a:graphicFrameLocks/>
          </p:cNvGraphicFramePr>
          <p:nvPr>
            <p:extLst>
              <p:ext uri="{D42A27DB-BD31-4B8C-83A1-F6EECF244321}">
                <p14:modId xmlns:p14="http://schemas.microsoft.com/office/powerpoint/2010/main" val="2499092478"/>
              </p:ext>
            </p:extLst>
          </p:nvPr>
        </p:nvGraphicFramePr>
        <p:xfrm>
          <a:off x="-381000" y="1905000"/>
          <a:ext cx="4419600" cy="198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1"/>
          <p:cNvSpPr txBox="1">
            <a:spLocks/>
          </p:cNvSpPr>
          <p:nvPr/>
        </p:nvSpPr>
        <p:spPr>
          <a:xfrm>
            <a:off x="0" y="3913993"/>
            <a:ext cx="4114800" cy="533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rgbClr val="FF0000"/>
                </a:solidFill>
              </a:rPr>
              <a:t>Software</a:t>
            </a:r>
            <a:endParaRPr lang="en-US" sz="2000" dirty="0" smtClean="0">
              <a:solidFill>
                <a:srgbClr val="FF0000"/>
              </a:solidFill>
            </a:endParaRPr>
          </a:p>
          <a:p>
            <a:r>
              <a:rPr lang="en-US" sz="2000" dirty="0" smtClean="0">
                <a:solidFill>
                  <a:srgbClr val="FF0000"/>
                </a:solidFill>
              </a:rPr>
              <a:t>Treasury business day: TBD </a:t>
            </a:r>
            <a:r>
              <a:rPr lang="en-US" sz="2000" dirty="0" smtClean="0">
                <a:solidFill>
                  <a:srgbClr val="FF0000"/>
                </a:solidFill>
              </a:rPr>
              <a:t>(</a:t>
            </a:r>
            <a:r>
              <a:rPr lang="en-US" sz="2000" dirty="0" smtClean="0">
                <a:solidFill>
                  <a:srgbClr val="FF0000"/>
                </a:solidFill>
              </a:rPr>
              <a:t>1998)”</a:t>
            </a:r>
            <a:endParaRPr lang="en-US" sz="2000" dirty="0">
              <a:solidFill>
                <a:srgbClr val="FF0000"/>
              </a:solidFill>
            </a:endParaRPr>
          </a:p>
        </p:txBody>
      </p:sp>
      <p:sp>
        <p:nvSpPr>
          <p:cNvPr id="24" name="Oval 23"/>
          <p:cNvSpPr/>
          <p:nvPr/>
        </p:nvSpPr>
        <p:spPr>
          <a:xfrm>
            <a:off x="1470552" y="5334000"/>
            <a:ext cx="733144"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CT</a:t>
            </a:r>
            <a:r>
              <a:rPr lang="en-US" sz="1000" dirty="0" smtClean="0"/>
              <a:t>                                               TBD</a:t>
            </a:r>
            <a:endParaRPr lang="en-US" sz="1000" dirty="0" smtClean="0"/>
          </a:p>
        </p:txBody>
      </p:sp>
      <p:sp>
        <p:nvSpPr>
          <p:cNvPr id="47" name="Oval 46"/>
          <p:cNvSpPr/>
          <p:nvPr/>
        </p:nvSpPr>
        <p:spPr>
          <a:xfrm>
            <a:off x="533400" y="4892715"/>
            <a:ext cx="656944" cy="54075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LTO44                                           TBD</a:t>
            </a:r>
            <a:endParaRPr lang="en-US" sz="1000" dirty="0"/>
          </a:p>
        </p:txBody>
      </p:sp>
      <p:sp>
        <p:nvSpPr>
          <p:cNvPr id="102" name="Oval 101"/>
          <p:cNvSpPr/>
          <p:nvPr/>
        </p:nvSpPr>
        <p:spPr>
          <a:xfrm>
            <a:off x="1510450" y="4542395"/>
            <a:ext cx="656944" cy="540758"/>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LTO1                                            TBD</a:t>
            </a:r>
            <a:endParaRPr lang="en-US" sz="1000" dirty="0"/>
          </a:p>
        </p:txBody>
      </p:sp>
      <p:sp>
        <p:nvSpPr>
          <p:cNvPr id="103" name="Oval 102"/>
          <p:cNvSpPr/>
          <p:nvPr/>
        </p:nvSpPr>
        <p:spPr>
          <a:xfrm>
            <a:off x="533400" y="5749421"/>
            <a:ext cx="656944" cy="54075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LTO…                                            TBD</a:t>
            </a:r>
            <a:endParaRPr lang="en-US" sz="1000" dirty="0"/>
          </a:p>
        </p:txBody>
      </p:sp>
      <p:sp>
        <p:nvSpPr>
          <p:cNvPr id="104" name="Oval 103"/>
          <p:cNvSpPr/>
          <p:nvPr/>
        </p:nvSpPr>
        <p:spPr>
          <a:xfrm>
            <a:off x="2514600" y="5749421"/>
            <a:ext cx="656944" cy="54075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LTO3                                           TBD</a:t>
            </a:r>
            <a:endParaRPr lang="en-US" sz="1000" dirty="0"/>
          </a:p>
        </p:txBody>
      </p:sp>
      <p:sp>
        <p:nvSpPr>
          <p:cNvPr id="105" name="Oval 104"/>
          <p:cNvSpPr/>
          <p:nvPr/>
        </p:nvSpPr>
        <p:spPr>
          <a:xfrm>
            <a:off x="1510527" y="6281214"/>
            <a:ext cx="656944" cy="54075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LTO4                                            TBD</a:t>
            </a:r>
            <a:endParaRPr lang="en-US" sz="1000" dirty="0"/>
          </a:p>
        </p:txBody>
      </p:sp>
      <p:sp>
        <p:nvSpPr>
          <p:cNvPr id="106" name="Oval 105"/>
          <p:cNvSpPr/>
          <p:nvPr/>
        </p:nvSpPr>
        <p:spPr>
          <a:xfrm>
            <a:off x="2457691" y="4892715"/>
            <a:ext cx="656944" cy="54075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LTO2                                            TBD</a:t>
            </a:r>
            <a:endParaRPr lang="en-US" sz="1000" dirty="0"/>
          </a:p>
        </p:txBody>
      </p:sp>
      <p:cxnSp>
        <p:nvCxnSpPr>
          <p:cNvPr id="132" name="Straight Arrow Connector 131"/>
          <p:cNvCxnSpPr>
            <a:stCxn id="47" idx="5"/>
          </p:cNvCxnSpPr>
          <p:nvPr/>
        </p:nvCxnSpPr>
        <p:spPr>
          <a:xfrm>
            <a:off x="1094137" y="5354281"/>
            <a:ext cx="416390" cy="208319"/>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a:stCxn id="102" idx="4"/>
            <a:endCxn id="24" idx="0"/>
          </p:cNvCxnSpPr>
          <p:nvPr/>
        </p:nvCxnSpPr>
        <p:spPr>
          <a:xfrm flipH="1">
            <a:off x="1837124" y="5083153"/>
            <a:ext cx="1798" cy="25084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a:stCxn id="106" idx="2"/>
            <a:endCxn id="24" idx="7"/>
          </p:cNvCxnSpPr>
          <p:nvPr/>
        </p:nvCxnSpPr>
        <p:spPr>
          <a:xfrm flipH="1">
            <a:off x="2096330" y="5163094"/>
            <a:ext cx="361361" cy="271339"/>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a:stCxn id="104" idx="2"/>
            <a:endCxn id="24" idx="5"/>
          </p:cNvCxnSpPr>
          <p:nvPr/>
        </p:nvCxnSpPr>
        <p:spPr>
          <a:xfrm flipH="1" flipV="1">
            <a:off x="2096330" y="5919367"/>
            <a:ext cx="418270" cy="10043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a:stCxn id="105" idx="0"/>
          </p:cNvCxnSpPr>
          <p:nvPr/>
        </p:nvCxnSpPr>
        <p:spPr>
          <a:xfrm flipH="1" flipV="1">
            <a:off x="1837124" y="6019800"/>
            <a:ext cx="1875" cy="26141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a:stCxn id="103" idx="6"/>
            <a:endCxn id="24" idx="3"/>
          </p:cNvCxnSpPr>
          <p:nvPr/>
        </p:nvCxnSpPr>
        <p:spPr>
          <a:xfrm flipV="1">
            <a:off x="1190344" y="5919367"/>
            <a:ext cx="387574" cy="10043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43" name="Title 1"/>
          <p:cNvSpPr txBox="1">
            <a:spLocks/>
          </p:cNvSpPr>
          <p:nvPr/>
        </p:nvSpPr>
        <p:spPr>
          <a:xfrm>
            <a:off x="4804570" y="1532965"/>
            <a:ext cx="3657600" cy="3810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400" dirty="0" smtClean="0">
                <a:solidFill>
                  <a:srgbClr val="FF0000"/>
                </a:solidFill>
              </a:rPr>
              <a:t>Earlier scheme of financial transactions (before introduction of the Client-Treasury system)</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144" name="Rounded Rectangle 143"/>
          <p:cNvSpPr/>
          <p:nvPr/>
        </p:nvSpPr>
        <p:spPr>
          <a:xfrm>
            <a:off x="4020962" y="2192672"/>
            <a:ext cx="793997" cy="43964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FF0000"/>
                </a:solidFill>
              </a:rPr>
              <a:t>Pubic institutions</a:t>
            </a:r>
            <a:endParaRPr lang="en-US" sz="1000" dirty="0">
              <a:solidFill>
                <a:srgbClr val="FF0000"/>
              </a:solidFill>
            </a:endParaRPr>
          </a:p>
        </p:txBody>
      </p:sp>
      <p:sp>
        <p:nvSpPr>
          <p:cNvPr id="145" name="Rounded Rectangle 144"/>
          <p:cNvSpPr/>
          <p:nvPr/>
        </p:nvSpPr>
        <p:spPr>
          <a:xfrm>
            <a:off x="4020962" y="3270344"/>
            <a:ext cx="783608" cy="43964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FF0000"/>
                </a:solidFill>
              </a:rPr>
              <a:t>municipalities</a:t>
            </a:r>
            <a:endParaRPr lang="en-US" sz="1000" dirty="0">
              <a:solidFill>
                <a:srgbClr val="FF0000"/>
              </a:solidFill>
            </a:endParaRPr>
          </a:p>
        </p:txBody>
      </p:sp>
      <p:sp>
        <p:nvSpPr>
          <p:cNvPr id="148" name="Rounded Rectangle 147"/>
          <p:cNvSpPr/>
          <p:nvPr/>
        </p:nvSpPr>
        <p:spPr>
          <a:xfrm>
            <a:off x="4860980" y="2632312"/>
            <a:ext cx="500180" cy="63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LTO</a:t>
            </a:r>
            <a:endParaRPr lang="en-US" sz="1000" dirty="0"/>
          </a:p>
        </p:txBody>
      </p:sp>
      <p:sp>
        <p:nvSpPr>
          <p:cNvPr id="150" name="Rounded Rectangle 149"/>
          <p:cNvSpPr/>
          <p:nvPr/>
        </p:nvSpPr>
        <p:spPr>
          <a:xfrm>
            <a:off x="5555106" y="3664690"/>
            <a:ext cx="563175" cy="6354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CT</a:t>
            </a:r>
            <a:endParaRPr lang="en-US" dirty="0"/>
          </a:p>
        </p:txBody>
      </p:sp>
      <p:sp>
        <p:nvSpPr>
          <p:cNvPr id="151" name="Rounded Rectangle 150"/>
          <p:cNvSpPr/>
          <p:nvPr/>
        </p:nvSpPr>
        <p:spPr>
          <a:xfrm>
            <a:off x="6396141" y="3662118"/>
            <a:ext cx="564953" cy="63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CB</a:t>
            </a:r>
            <a:endParaRPr lang="en-US" dirty="0"/>
          </a:p>
        </p:txBody>
      </p:sp>
      <p:sp>
        <p:nvSpPr>
          <p:cNvPr id="152" name="Rounded Rectangle 151"/>
          <p:cNvSpPr/>
          <p:nvPr/>
        </p:nvSpPr>
        <p:spPr>
          <a:xfrm>
            <a:off x="6961094" y="2629769"/>
            <a:ext cx="838200" cy="50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Commercial bank</a:t>
            </a:r>
            <a:endParaRPr lang="en-US" sz="1000" dirty="0"/>
          </a:p>
        </p:txBody>
      </p:sp>
      <p:sp>
        <p:nvSpPr>
          <p:cNvPr id="154" name="Oval 153"/>
          <p:cNvSpPr/>
          <p:nvPr/>
        </p:nvSpPr>
        <p:spPr>
          <a:xfrm>
            <a:off x="8001001" y="2512057"/>
            <a:ext cx="1066799" cy="741528"/>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C00000"/>
                </a:solidFill>
              </a:rPr>
              <a:t>Suppliers and taxpayers</a:t>
            </a:r>
            <a:endParaRPr lang="en-US" sz="1000" dirty="0">
              <a:solidFill>
                <a:srgbClr val="C00000"/>
              </a:solidFill>
            </a:endParaRPr>
          </a:p>
        </p:txBody>
      </p:sp>
      <p:cxnSp>
        <p:nvCxnSpPr>
          <p:cNvPr id="156" name="Straight Arrow Connector 155"/>
          <p:cNvCxnSpPr>
            <a:stCxn id="150" idx="3"/>
            <a:endCxn id="151" idx="1"/>
          </p:cNvCxnSpPr>
          <p:nvPr/>
        </p:nvCxnSpPr>
        <p:spPr>
          <a:xfrm flipV="1">
            <a:off x="6118281" y="3981134"/>
            <a:ext cx="277860" cy="128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57" name="TextBox 156"/>
          <p:cNvSpPr txBox="1"/>
          <p:nvPr/>
        </p:nvSpPr>
        <p:spPr>
          <a:xfrm>
            <a:off x="6118281" y="4100116"/>
            <a:ext cx="266473" cy="1200329"/>
          </a:xfrm>
          <a:prstGeom prst="rect">
            <a:avLst/>
          </a:prstGeom>
          <a:noFill/>
        </p:spPr>
        <p:txBody>
          <a:bodyPr wrap="square" rtlCol="0">
            <a:spAutoFit/>
          </a:bodyPr>
          <a:lstStyle/>
          <a:p>
            <a:r>
              <a:rPr lang="en-US" dirty="0" smtClean="0"/>
              <a:t>TSA</a:t>
            </a:r>
            <a:endParaRPr lang="en-US" dirty="0" smtClean="0"/>
          </a:p>
          <a:p>
            <a:endParaRPr lang="en-US" dirty="0"/>
          </a:p>
        </p:txBody>
      </p:sp>
      <p:sp>
        <p:nvSpPr>
          <p:cNvPr id="165" name="Rounded Rectangle 164"/>
          <p:cNvSpPr/>
          <p:nvPr/>
        </p:nvSpPr>
        <p:spPr>
          <a:xfrm>
            <a:off x="4020962" y="4007753"/>
            <a:ext cx="793997" cy="43964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FF0000"/>
                </a:solidFill>
              </a:rPr>
              <a:t>Pubic institutions</a:t>
            </a:r>
            <a:endParaRPr lang="en-US" sz="1000" dirty="0">
              <a:solidFill>
                <a:srgbClr val="FF0000"/>
              </a:solidFill>
            </a:endParaRPr>
          </a:p>
        </p:txBody>
      </p:sp>
      <p:sp>
        <p:nvSpPr>
          <p:cNvPr id="166" name="Rounded Rectangle 165"/>
          <p:cNvSpPr/>
          <p:nvPr/>
        </p:nvSpPr>
        <p:spPr>
          <a:xfrm>
            <a:off x="4020962" y="5085425"/>
            <a:ext cx="783608" cy="43964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FF0000"/>
                </a:solidFill>
              </a:rPr>
              <a:t>municipalities</a:t>
            </a:r>
            <a:endParaRPr lang="en-US" sz="1000" dirty="0">
              <a:solidFill>
                <a:srgbClr val="FF0000"/>
              </a:solidFill>
            </a:endParaRPr>
          </a:p>
        </p:txBody>
      </p:sp>
      <p:sp>
        <p:nvSpPr>
          <p:cNvPr id="167" name="Rounded Rectangle 166"/>
          <p:cNvSpPr/>
          <p:nvPr/>
        </p:nvSpPr>
        <p:spPr>
          <a:xfrm>
            <a:off x="4860980" y="4447393"/>
            <a:ext cx="500180" cy="63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LTO</a:t>
            </a:r>
            <a:endParaRPr lang="en-US" sz="1000" dirty="0"/>
          </a:p>
        </p:txBody>
      </p:sp>
      <p:sp>
        <p:nvSpPr>
          <p:cNvPr id="168" name="Rounded Rectangle 167"/>
          <p:cNvSpPr/>
          <p:nvPr/>
        </p:nvSpPr>
        <p:spPr>
          <a:xfrm>
            <a:off x="6961094" y="4616349"/>
            <a:ext cx="838200" cy="50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Commercial bank</a:t>
            </a:r>
            <a:endParaRPr lang="en-US" sz="1000" dirty="0"/>
          </a:p>
        </p:txBody>
      </p:sp>
      <p:sp>
        <p:nvSpPr>
          <p:cNvPr id="169" name="Oval 168"/>
          <p:cNvSpPr/>
          <p:nvPr/>
        </p:nvSpPr>
        <p:spPr>
          <a:xfrm>
            <a:off x="8001001" y="4498637"/>
            <a:ext cx="1066799" cy="741528"/>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C00000"/>
                </a:solidFill>
              </a:rPr>
              <a:t>Suppliers and taxpayers</a:t>
            </a:r>
            <a:endParaRPr lang="en-US" sz="1000" dirty="0">
              <a:solidFill>
                <a:srgbClr val="C00000"/>
              </a:solidFill>
            </a:endParaRPr>
          </a:p>
        </p:txBody>
      </p:sp>
      <p:cxnSp>
        <p:nvCxnSpPr>
          <p:cNvPr id="187" name="Straight Arrow Connector 186"/>
          <p:cNvCxnSpPr>
            <a:stCxn id="152" idx="3"/>
            <a:endCxn id="154" idx="2"/>
          </p:cNvCxnSpPr>
          <p:nvPr/>
        </p:nvCxnSpPr>
        <p:spPr>
          <a:xfrm>
            <a:off x="7799294" y="2882821"/>
            <a:ext cx="201707"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89" name="Straight Arrow Connector 188"/>
          <p:cNvCxnSpPr>
            <a:stCxn id="168" idx="3"/>
            <a:endCxn id="169" idx="2"/>
          </p:cNvCxnSpPr>
          <p:nvPr/>
        </p:nvCxnSpPr>
        <p:spPr>
          <a:xfrm>
            <a:off x="7799294" y="4869401"/>
            <a:ext cx="201707"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91" name="Straight Arrow Connector 190"/>
          <p:cNvCxnSpPr>
            <a:stCxn id="152" idx="2"/>
            <a:endCxn id="151" idx="3"/>
          </p:cNvCxnSpPr>
          <p:nvPr/>
        </p:nvCxnSpPr>
        <p:spPr>
          <a:xfrm flipH="1">
            <a:off x="6961094" y="3135873"/>
            <a:ext cx="419100" cy="845261"/>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93" name="Straight Arrow Connector 192"/>
          <p:cNvCxnSpPr>
            <a:stCxn id="151" idx="3"/>
            <a:endCxn id="168" idx="0"/>
          </p:cNvCxnSpPr>
          <p:nvPr/>
        </p:nvCxnSpPr>
        <p:spPr>
          <a:xfrm>
            <a:off x="6961094" y="3981134"/>
            <a:ext cx="419100" cy="63521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a:stCxn id="167" idx="3"/>
            <a:endCxn id="150" idx="2"/>
          </p:cNvCxnSpPr>
          <p:nvPr/>
        </p:nvCxnSpPr>
        <p:spPr>
          <a:xfrm flipV="1">
            <a:off x="5361160" y="4300150"/>
            <a:ext cx="475534" cy="466259"/>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148" idx="3"/>
            <a:endCxn id="150" idx="0"/>
          </p:cNvCxnSpPr>
          <p:nvPr/>
        </p:nvCxnSpPr>
        <p:spPr>
          <a:xfrm>
            <a:off x="5361160" y="2951328"/>
            <a:ext cx="475534" cy="71336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a:stCxn id="144" idx="2"/>
            <a:endCxn id="148" idx="1"/>
          </p:cNvCxnSpPr>
          <p:nvPr/>
        </p:nvCxnSpPr>
        <p:spPr>
          <a:xfrm>
            <a:off x="4417961" y="2632312"/>
            <a:ext cx="443019" cy="31901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7" name="Straight Arrow Connector 206"/>
          <p:cNvCxnSpPr>
            <a:stCxn id="145" idx="0"/>
            <a:endCxn id="148" idx="1"/>
          </p:cNvCxnSpPr>
          <p:nvPr/>
        </p:nvCxnSpPr>
        <p:spPr>
          <a:xfrm flipV="1">
            <a:off x="4412766" y="2951328"/>
            <a:ext cx="448214" cy="31901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9" name="Straight Arrow Connector 208"/>
          <p:cNvCxnSpPr>
            <a:stCxn id="165" idx="2"/>
            <a:endCxn id="167" idx="1"/>
          </p:cNvCxnSpPr>
          <p:nvPr/>
        </p:nvCxnSpPr>
        <p:spPr>
          <a:xfrm>
            <a:off x="4417961" y="4447393"/>
            <a:ext cx="443019" cy="31901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11" name="Straight Arrow Connector 210"/>
          <p:cNvCxnSpPr>
            <a:stCxn id="166" idx="0"/>
            <a:endCxn id="167" idx="1"/>
          </p:cNvCxnSpPr>
          <p:nvPr/>
        </p:nvCxnSpPr>
        <p:spPr>
          <a:xfrm flipV="1">
            <a:off x="4412766" y="4766409"/>
            <a:ext cx="448214" cy="31901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08577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barn(inVertical)">
                                      <p:cBhvr>
                                        <p:cTn id="35" dur="500"/>
                                        <p:tgtEl>
                                          <p:spTgt spid="24"/>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02"/>
                                        </p:tgtEl>
                                        <p:attrNameLst>
                                          <p:attrName>style.visibility</p:attrName>
                                        </p:attrNameLst>
                                      </p:cBhvr>
                                      <p:to>
                                        <p:strVal val="visible"/>
                                      </p:to>
                                    </p:set>
                                    <p:animEffect transition="in" filter="barn(inVertical)">
                                      <p:cBhvr>
                                        <p:cTn id="40" dur="500"/>
                                        <p:tgtEl>
                                          <p:spTgt spid="102"/>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106"/>
                                        </p:tgtEl>
                                        <p:attrNameLst>
                                          <p:attrName>style.visibility</p:attrName>
                                        </p:attrNameLst>
                                      </p:cBhvr>
                                      <p:to>
                                        <p:strVal val="visible"/>
                                      </p:to>
                                    </p:set>
                                    <p:animEffect transition="in" filter="barn(inVertical)">
                                      <p:cBhvr>
                                        <p:cTn id="43" dur="500"/>
                                        <p:tgtEl>
                                          <p:spTgt spid="106"/>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104"/>
                                        </p:tgtEl>
                                        <p:attrNameLst>
                                          <p:attrName>style.visibility</p:attrName>
                                        </p:attrNameLst>
                                      </p:cBhvr>
                                      <p:to>
                                        <p:strVal val="visible"/>
                                      </p:to>
                                    </p:set>
                                    <p:animEffect transition="in" filter="barn(inVertical)">
                                      <p:cBhvr>
                                        <p:cTn id="46" dur="500"/>
                                        <p:tgtEl>
                                          <p:spTgt spid="104"/>
                                        </p:tgtEl>
                                      </p:cBhvr>
                                    </p:animEffect>
                                  </p:childTnLst>
                                </p:cTn>
                              </p:par>
                              <p:par>
                                <p:cTn id="47" presetID="16" presetClass="entr" presetSubtype="21" fill="hold" grpId="0" nodeType="withEffect">
                                  <p:stCondLst>
                                    <p:cond delay="0"/>
                                  </p:stCondLst>
                                  <p:childTnLst>
                                    <p:set>
                                      <p:cBhvr>
                                        <p:cTn id="48" dur="1" fill="hold">
                                          <p:stCondLst>
                                            <p:cond delay="0"/>
                                          </p:stCondLst>
                                        </p:cTn>
                                        <p:tgtEl>
                                          <p:spTgt spid="105"/>
                                        </p:tgtEl>
                                        <p:attrNameLst>
                                          <p:attrName>style.visibility</p:attrName>
                                        </p:attrNameLst>
                                      </p:cBhvr>
                                      <p:to>
                                        <p:strVal val="visible"/>
                                      </p:to>
                                    </p:set>
                                    <p:animEffect transition="in" filter="barn(inVertical)">
                                      <p:cBhvr>
                                        <p:cTn id="49" dur="500"/>
                                        <p:tgtEl>
                                          <p:spTgt spid="105"/>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103"/>
                                        </p:tgtEl>
                                        <p:attrNameLst>
                                          <p:attrName>style.visibility</p:attrName>
                                        </p:attrNameLst>
                                      </p:cBhvr>
                                      <p:to>
                                        <p:strVal val="visible"/>
                                      </p:to>
                                    </p:set>
                                    <p:animEffect transition="in" filter="barn(inVertical)">
                                      <p:cBhvr>
                                        <p:cTn id="52" dur="500"/>
                                        <p:tgtEl>
                                          <p:spTgt spid="103"/>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47"/>
                                        </p:tgtEl>
                                        <p:attrNameLst>
                                          <p:attrName>style.visibility</p:attrName>
                                        </p:attrNameLst>
                                      </p:cBhvr>
                                      <p:to>
                                        <p:strVal val="visible"/>
                                      </p:to>
                                    </p:set>
                                    <p:animEffect transition="in" filter="barn(inVertical)">
                                      <p:cBhvr>
                                        <p:cTn id="55" dur="500"/>
                                        <p:tgtEl>
                                          <p:spTgt spid="47"/>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nodeType="clickEffect">
                                  <p:stCondLst>
                                    <p:cond delay="0"/>
                                  </p:stCondLst>
                                  <p:childTnLst>
                                    <p:set>
                                      <p:cBhvr>
                                        <p:cTn id="59" dur="1" fill="hold">
                                          <p:stCondLst>
                                            <p:cond delay="0"/>
                                          </p:stCondLst>
                                        </p:cTn>
                                        <p:tgtEl>
                                          <p:spTgt spid="134"/>
                                        </p:tgtEl>
                                        <p:attrNameLst>
                                          <p:attrName>style.visibility</p:attrName>
                                        </p:attrNameLst>
                                      </p:cBhvr>
                                      <p:to>
                                        <p:strVal val="visible"/>
                                      </p:to>
                                    </p:set>
                                    <p:animEffect transition="in" filter="barn(inVertical)">
                                      <p:cBhvr>
                                        <p:cTn id="60" dur="500"/>
                                        <p:tgtEl>
                                          <p:spTgt spid="134"/>
                                        </p:tgtEl>
                                      </p:cBhvr>
                                    </p:animEffect>
                                  </p:childTnLst>
                                </p:cTn>
                              </p:par>
                              <p:par>
                                <p:cTn id="61" presetID="16" presetClass="entr" presetSubtype="21" fill="hold" nodeType="withEffect">
                                  <p:stCondLst>
                                    <p:cond delay="0"/>
                                  </p:stCondLst>
                                  <p:childTnLst>
                                    <p:set>
                                      <p:cBhvr>
                                        <p:cTn id="62" dur="1" fill="hold">
                                          <p:stCondLst>
                                            <p:cond delay="0"/>
                                          </p:stCondLst>
                                        </p:cTn>
                                        <p:tgtEl>
                                          <p:spTgt spid="136"/>
                                        </p:tgtEl>
                                        <p:attrNameLst>
                                          <p:attrName>style.visibility</p:attrName>
                                        </p:attrNameLst>
                                      </p:cBhvr>
                                      <p:to>
                                        <p:strVal val="visible"/>
                                      </p:to>
                                    </p:set>
                                    <p:animEffect transition="in" filter="barn(inVertical)">
                                      <p:cBhvr>
                                        <p:cTn id="63" dur="500"/>
                                        <p:tgtEl>
                                          <p:spTgt spid="136"/>
                                        </p:tgtEl>
                                      </p:cBhvr>
                                    </p:animEffect>
                                  </p:childTnLst>
                                </p:cTn>
                              </p:par>
                              <p:par>
                                <p:cTn id="64" presetID="16" presetClass="entr" presetSubtype="21" fill="hold" nodeType="withEffect">
                                  <p:stCondLst>
                                    <p:cond delay="0"/>
                                  </p:stCondLst>
                                  <p:childTnLst>
                                    <p:set>
                                      <p:cBhvr>
                                        <p:cTn id="65" dur="1" fill="hold">
                                          <p:stCondLst>
                                            <p:cond delay="0"/>
                                          </p:stCondLst>
                                        </p:cTn>
                                        <p:tgtEl>
                                          <p:spTgt spid="132"/>
                                        </p:tgtEl>
                                        <p:attrNameLst>
                                          <p:attrName>style.visibility</p:attrName>
                                        </p:attrNameLst>
                                      </p:cBhvr>
                                      <p:to>
                                        <p:strVal val="visible"/>
                                      </p:to>
                                    </p:set>
                                    <p:animEffect transition="in" filter="barn(inVertical)">
                                      <p:cBhvr>
                                        <p:cTn id="66" dur="500"/>
                                        <p:tgtEl>
                                          <p:spTgt spid="132"/>
                                        </p:tgtEl>
                                      </p:cBhvr>
                                    </p:animEffect>
                                  </p:childTnLst>
                                </p:cTn>
                              </p:par>
                              <p:par>
                                <p:cTn id="67" presetID="16" presetClass="entr" presetSubtype="21" fill="hold" nodeType="withEffect">
                                  <p:stCondLst>
                                    <p:cond delay="0"/>
                                  </p:stCondLst>
                                  <p:childTnLst>
                                    <p:set>
                                      <p:cBhvr>
                                        <p:cTn id="68" dur="1" fill="hold">
                                          <p:stCondLst>
                                            <p:cond delay="0"/>
                                          </p:stCondLst>
                                        </p:cTn>
                                        <p:tgtEl>
                                          <p:spTgt spid="142"/>
                                        </p:tgtEl>
                                        <p:attrNameLst>
                                          <p:attrName>style.visibility</p:attrName>
                                        </p:attrNameLst>
                                      </p:cBhvr>
                                      <p:to>
                                        <p:strVal val="visible"/>
                                      </p:to>
                                    </p:set>
                                    <p:animEffect transition="in" filter="barn(inVertical)">
                                      <p:cBhvr>
                                        <p:cTn id="69" dur="500"/>
                                        <p:tgtEl>
                                          <p:spTgt spid="142"/>
                                        </p:tgtEl>
                                      </p:cBhvr>
                                    </p:animEffect>
                                  </p:childTnLst>
                                </p:cTn>
                              </p:par>
                              <p:par>
                                <p:cTn id="70" presetID="16" presetClass="entr" presetSubtype="21" fill="hold" nodeType="withEffect">
                                  <p:stCondLst>
                                    <p:cond delay="0"/>
                                  </p:stCondLst>
                                  <p:childTnLst>
                                    <p:set>
                                      <p:cBhvr>
                                        <p:cTn id="71" dur="1" fill="hold">
                                          <p:stCondLst>
                                            <p:cond delay="0"/>
                                          </p:stCondLst>
                                        </p:cTn>
                                        <p:tgtEl>
                                          <p:spTgt spid="140"/>
                                        </p:tgtEl>
                                        <p:attrNameLst>
                                          <p:attrName>style.visibility</p:attrName>
                                        </p:attrNameLst>
                                      </p:cBhvr>
                                      <p:to>
                                        <p:strVal val="visible"/>
                                      </p:to>
                                    </p:set>
                                    <p:animEffect transition="in" filter="barn(inVertical)">
                                      <p:cBhvr>
                                        <p:cTn id="72" dur="500"/>
                                        <p:tgtEl>
                                          <p:spTgt spid="140"/>
                                        </p:tgtEl>
                                      </p:cBhvr>
                                    </p:animEffect>
                                  </p:childTnLst>
                                </p:cTn>
                              </p:par>
                              <p:par>
                                <p:cTn id="73" presetID="16" presetClass="entr" presetSubtype="21" fill="hold" nodeType="withEffect">
                                  <p:stCondLst>
                                    <p:cond delay="0"/>
                                  </p:stCondLst>
                                  <p:childTnLst>
                                    <p:set>
                                      <p:cBhvr>
                                        <p:cTn id="74" dur="1" fill="hold">
                                          <p:stCondLst>
                                            <p:cond delay="0"/>
                                          </p:stCondLst>
                                        </p:cTn>
                                        <p:tgtEl>
                                          <p:spTgt spid="138"/>
                                        </p:tgtEl>
                                        <p:attrNameLst>
                                          <p:attrName>style.visibility</p:attrName>
                                        </p:attrNameLst>
                                      </p:cBhvr>
                                      <p:to>
                                        <p:strVal val="visible"/>
                                      </p:to>
                                    </p:set>
                                    <p:animEffect transition="in" filter="barn(inVertical)">
                                      <p:cBhvr>
                                        <p:cTn id="75" dur="500"/>
                                        <p:tgtEl>
                                          <p:spTgt spid="138"/>
                                        </p:tgtEl>
                                      </p:cBhvr>
                                    </p:animEffect>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143"/>
                                        </p:tgtEl>
                                        <p:attrNameLst>
                                          <p:attrName>style.visibility</p:attrName>
                                        </p:attrNameLst>
                                      </p:cBhvr>
                                      <p:to>
                                        <p:strVal val="visible"/>
                                      </p:to>
                                    </p:set>
                                    <p:animEffect transition="in" filter="fade">
                                      <p:cBhvr>
                                        <p:cTn id="80" dur="1000"/>
                                        <p:tgtEl>
                                          <p:spTgt spid="143"/>
                                        </p:tgtEl>
                                      </p:cBhvr>
                                    </p:animEffect>
                                    <p:anim calcmode="lin" valueType="num">
                                      <p:cBhvr>
                                        <p:cTn id="81" dur="1000" fill="hold"/>
                                        <p:tgtEl>
                                          <p:spTgt spid="143"/>
                                        </p:tgtEl>
                                        <p:attrNameLst>
                                          <p:attrName>ppt_x</p:attrName>
                                        </p:attrNameLst>
                                      </p:cBhvr>
                                      <p:tavLst>
                                        <p:tav tm="0">
                                          <p:val>
                                            <p:strVal val="#ppt_x"/>
                                          </p:val>
                                        </p:tav>
                                        <p:tav tm="100000">
                                          <p:val>
                                            <p:strVal val="#ppt_x"/>
                                          </p:val>
                                        </p:tav>
                                      </p:tavLst>
                                    </p:anim>
                                    <p:anim calcmode="lin" valueType="num">
                                      <p:cBhvr>
                                        <p:cTn id="82" dur="1000" fill="hold"/>
                                        <p:tgtEl>
                                          <p:spTgt spid="143"/>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2" presetClass="entr" presetSubtype="0" fill="hold" grpId="0" nodeType="clickEffect">
                                  <p:stCondLst>
                                    <p:cond delay="0"/>
                                  </p:stCondLst>
                                  <p:childTnLst>
                                    <p:set>
                                      <p:cBhvr>
                                        <p:cTn id="86" dur="1" fill="hold">
                                          <p:stCondLst>
                                            <p:cond delay="0"/>
                                          </p:stCondLst>
                                        </p:cTn>
                                        <p:tgtEl>
                                          <p:spTgt spid="144"/>
                                        </p:tgtEl>
                                        <p:attrNameLst>
                                          <p:attrName>style.visibility</p:attrName>
                                        </p:attrNameLst>
                                      </p:cBhvr>
                                      <p:to>
                                        <p:strVal val="visible"/>
                                      </p:to>
                                    </p:set>
                                    <p:animEffect transition="in" filter="fade">
                                      <p:cBhvr>
                                        <p:cTn id="87" dur="1000"/>
                                        <p:tgtEl>
                                          <p:spTgt spid="144"/>
                                        </p:tgtEl>
                                      </p:cBhvr>
                                    </p:animEffect>
                                    <p:anim calcmode="lin" valueType="num">
                                      <p:cBhvr>
                                        <p:cTn id="88" dur="1000" fill="hold"/>
                                        <p:tgtEl>
                                          <p:spTgt spid="144"/>
                                        </p:tgtEl>
                                        <p:attrNameLst>
                                          <p:attrName>ppt_x</p:attrName>
                                        </p:attrNameLst>
                                      </p:cBhvr>
                                      <p:tavLst>
                                        <p:tav tm="0">
                                          <p:val>
                                            <p:strVal val="#ppt_x"/>
                                          </p:val>
                                        </p:tav>
                                        <p:tav tm="100000">
                                          <p:val>
                                            <p:strVal val="#ppt_x"/>
                                          </p:val>
                                        </p:tav>
                                      </p:tavLst>
                                    </p:anim>
                                    <p:anim calcmode="lin" valueType="num">
                                      <p:cBhvr>
                                        <p:cTn id="89" dur="1000" fill="hold"/>
                                        <p:tgtEl>
                                          <p:spTgt spid="144"/>
                                        </p:tgtEl>
                                        <p:attrNameLst>
                                          <p:attrName>ppt_y</p:attrName>
                                        </p:attrNameLst>
                                      </p:cBhvr>
                                      <p:tavLst>
                                        <p:tav tm="0">
                                          <p:val>
                                            <p:strVal val="#ppt_y+.1"/>
                                          </p:val>
                                        </p:tav>
                                        <p:tav tm="100000">
                                          <p:val>
                                            <p:strVal val="#ppt_y"/>
                                          </p:val>
                                        </p:tav>
                                      </p:tavLst>
                                    </p:anim>
                                  </p:childTnLst>
                                </p:cTn>
                              </p:par>
                              <p:par>
                                <p:cTn id="90" presetID="42" presetClass="entr" presetSubtype="0" fill="hold" nodeType="withEffect">
                                  <p:stCondLst>
                                    <p:cond delay="0"/>
                                  </p:stCondLst>
                                  <p:childTnLst>
                                    <p:set>
                                      <p:cBhvr>
                                        <p:cTn id="91" dur="1" fill="hold">
                                          <p:stCondLst>
                                            <p:cond delay="0"/>
                                          </p:stCondLst>
                                        </p:cTn>
                                        <p:tgtEl>
                                          <p:spTgt spid="205"/>
                                        </p:tgtEl>
                                        <p:attrNameLst>
                                          <p:attrName>style.visibility</p:attrName>
                                        </p:attrNameLst>
                                      </p:cBhvr>
                                      <p:to>
                                        <p:strVal val="visible"/>
                                      </p:to>
                                    </p:set>
                                    <p:animEffect transition="in" filter="fade">
                                      <p:cBhvr>
                                        <p:cTn id="92" dur="1000"/>
                                        <p:tgtEl>
                                          <p:spTgt spid="205"/>
                                        </p:tgtEl>
                                      </p:cBhvr>
                                    </p:animEffect>
                                    <p:anim calcmode="lin" valueType="num">
                                      <p:cBhvr>
                                        <p:cTn id="93" dur="1000" fill="hold"/>
                                        <p:tgtEl>
                                          <p:spTgt spid="205"/>
                                        </p:tgtEl>
                                        <p:attrNameLst>
                                          <p:attrName>ppt_x</p:attrName>
                                        </p:attrNameLst>
                                      </p:cBhvr>
                                      <p:tavLst>
                                        <p:tav tm="0">
                                          <p:val>
                                            <p:strVal val="#ppt_x"/>
                                          </p:val>
                                        </p:tav>
                                        <p:tav tm="100000">
                                          <p:val>
                                            <p:strVal val="#ppt_x"/>
                                          </p:val>
                                        </p:tav>
                                      </p:tavLst>
                                    </p:anim>
                                    <p:anim calcmode="lin" valueType="num">
                                      <p:cBhvr>
                                        <p:cTn id="94" dur="1000" fill="hold"/>
                                        <p:tgtEl>
                                          <p:spTgt spid="205"/>
                                        </p:tgtEl>
                                        <p:attrNameLst>
                                          <p:attrName>ppt_y</p:attrName>
                                        </p:attrNameLst>
                                      </p:cBhvr>
                                      <p:tavLst>
                                        <p:tav tm="0">
                                          <p:val>
                                            <p:strVal val="#ppt_y+.1"/>
                                          </p:val>
                                        </p:tav>
                                        <p:tav tm="100000">
                                          <p:val>
                                            <p:strVal val="#ppt_y"/>
                                          </p:val>
                                        </p:tav>
                                      </p:tavLst>
                                    </p:anim>
                                  </p:childTnLst>
                                </p:cTn>
                              </p:par>
                              <p:par>
                                <p:cTn id="95" presetID="42" presetClass="entr" presetSubtype="0" fill="hold" nodeType="withEffect">
                                  <p:stCondLst>
                                    <p:cond delay="0"/>
                                  </p:stCondLst>
                                  <p:childTnLst>
                                    <p:set>
                                      <p:cBhvr>
                                        <p:cTn id="96" dur="1" fill="hold">
                                          <p:stCondLst>
                                            <p:cond delay="0"/>
                                          </p:stCondLst>
                                        </p:cTn>
                                        <p:tgtEl>
                                          <p:spTgt spid="207"/>
                                        </p:tgtEl>
                                        <p:attrNameLst>
                                          <p:attrName>style.visibility</p:attrName>
                                        </p:attrNameLst>
                                      </p:cBhvr>
                                      <p:to>
                                        <p:strVal val="visible"/>
                                      </p:to>
                                    </p:set>
                                    <p:animEffect transition="in" filter="fade">
                                      <p:cBhvr>
                                        <p:cTn id="97" dur="1000"/>
                                        <p:tgtEl>
                                          <p:spTgt spid="207"/>
                                        </p:tgtEl>
                                      </p:cBhvr>
                                    </p:animEffect>
                                    <p:anim calcmode="lin" valueType="num">
                                      <p:cBhvr>
                                        <p:cTn id="98" dur="1000" fill="hold"/>
                                        <p:tgtEl>
                                          <p:spTgt spid="207"/>
                                        </p:tgtEl>
                                        <p:attrNameLst>
                                          <p:attrName>ppt_x</p:attrName>
                                        </p:attrNameLst>
                                      </p:cBhvr>
                                      <p:tavLst>
                                        <p:tav tm="0">
                                          <p:val>
                                            <p:strVal val="#ppt_x"/>
                                          </p:val>
                                        </p:tav>
                                        <p:tav tm="100000">
                                          <p:val>
                                            <p:strVal val="#ppt_x"/>
                                          </p:val>
                                        </p:tav>
                                      </p:tavLst>
                                    </p:anim>
                                    <p:anim calcmode="lin" valueType="num">
                                      <p:cBhvr>
                                        <p:cTn id="99" dur="1000" fill="hold"/>
                                        <p:tgtEl>
                                          <p:spTgt spid="207"/>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145"/>
                                        </p:tgtEl>
                                        <p:attrNameLst>
                                          <p:attrName>style.visibility</p:attrName>
                                        </p:attrNameLst>
                                      </p:cBhvr>
                                      <p:to>
                                        <p:strVal val="visible"/>
                                      </p:to>
                                    </p:set>
                                    <p:animEffect transition="in" filter="fade">
                                      <p:cBhvr>
                                        <p:cTn id="102" dur="1000"/>
                                        <p:tgtEl>
                                          <p:spTgt spid="145"/>
                                        </p:tgtEl>
                                      </p:cBhvr>
                                    </p:animEffect>
                                    <p:anim calcmode="lin" valueType="num">
                                      <p:cBhvr>
                                        <p:cTn id="103" dur="1000" fill="hold"/>
                                        <p:tgtEl>
                                          <p:spTgt spid="145"/>
                                        </p:tgtEl>
                                        <p:attrNameLst>
                                          <p:attrName>ppt_x</p:attrName>
                                        </p:attrNameLst>
                                      </p:cBhvr>
                                      <p:tavLst>
                                        <p:tav tm="0">
                                          <p:val>
                                            <p:strVal val="#ppt_x"/>
                                          </p:val>
                                        </p:tav>
                                        <p:tav tm="100000">
                                          <p:val>
                                            <p:strVal val="#ppt_x"/>
                                          </p:val>
                                        </p:tav>
                                      </p:tavLst>
                                    </p:anim>
                                    <p:anim calcmode="lin" valueType="num">
                                      <p:cBhvr>
                                        <p:cTn id="104" dur="1000" fill="hold"/>
                                        <p:tgtEl>
                                          <p:spTgt spid="145"/>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148"/>
                                        </p:tgtEl>
                                        <p:attrNameLst>
                                          <p:attrName>style.visibility</p:attrName>
                                        </p:attrNameLst>
                                      </p:cBhvr>
                                      <p:to>
                                        <p:strVal val="visible"/>
                                      </p:to>
                                    </p:set>
                                    <p:animEffect transition="in" filter="fade">
                                      <p:cBhvr>
                                        <p:cTn id="107" dur="1000"/>
                                        <p:tgtEl>
                                          <p:spTgt spid="148"/>
                                        </p:tgtEl>
                                      </p:cBhvr>
                                    </p:animEffect>
                                    <p:anim calcmode="lin" valueType="num">
                                      <p:cBhvr>
                                        <p:cTn id="108" dur="1000" fill="hold"/>
                                        <p:tgtEl>
                                          <p:spTgt spid="148"/>
                                        </p:tgtEl>
                                        <p:attrNameLst>
                                          <p:attrName>ppt_x</p:attrName>
                                        </p:attrNameLst>
                                      </p:cBhvr>
                                      <p:tavLst>
                                        <p:tav tm="0">
                                          <p:val>
                                            <p:strVal val="#ppt_x"/>
                                          </p:val>
                                        </p:tav>
                                        <p:tav tm="100000">
                                          <p:val>
                                            <p:strVal val="#ppt_x"/>
                                          </p:val>
                                        </p:tav>
                                      </p:tavLst>
                                    </p:anim>
                                    <p:anim calcmode="lin" valueType="num">
                                      <p:cBhvr>
                                        <p:cTn id="109" dur="1000" fill="hold"/>
                                        <p:tgtEl>
                                          <p:spTgt spid="148"/>
                                        </p:tgtEl>
                                        <p:attrNameLst>
                                          <p:attrName>ppt_y</p:attrName>
                                        </p:attrNameLst>
                                      </p:cBhvr>
                                      <p:tavLst>
                                        <p:tav tm="0">
                                          <p:val>
                                            <p:strVal val="#ppt_y+.1"/>
                                          </p:val>
                                        </p:tav>
                                        <p:tav tm="100000">
                                          <p:val>
                                            <p:strVal val="#ppt_y"/>
                                          </p:val>
                                        </p:tav>
                                      </p:tavLst>
                                    </p:anim>
                                  </p:childTnLst>
                                </p:cTn>
                              </p:par>
                              <p:par>
                                <p:cTn id="110" presetID="42" presetClass="entr" presetSubtype="0" fill="hold" nodeType="withEffect">
                                  <p:stCondLst>
                                    <p:cond delay="0"/>
                                  </p:stCondLst>
                                  <p:childTnLst>
                                    <p:set>
                                      <p:cBhvr>
                                        <p:cTn id="111" dur="1" fill="hold">
                                          <p:stCondLst>
                                            <p:cond delay="0"/>
                                          </p:stCondLst>
                                        </p:cTn>
                                        <p:tgtEl>
                                          <p:spTgt spid="203"/>
                                        </p:tgtEl>
                                        <p:attrNameLst>
                                          <p:attrName>style.visibility</p:attrName>
                                        </p:attrNameLst>
                                      </p:cBhvr>
                                      <p:to>
                                        <p:strVal val="visible"/>
                                      </p:to>
                                    </p:set>
                                    <p:animEffect transition="in" filter="fade">
                                      <p:cBhvr>
                                        <p:cTn id="112" dur="1000"/>
                                        <p:tgtEl>
                                          <p:spTgt spid="203"/>
                                        </p:tgtEl>
                                      </p:cBhvr>
                                    </p:animEffect>
                                    <p:anim calcmode="lin" valueType="num">
                                      <p:cBhvr>
                                        <p:cTn id="113" dur="1000" fill="hold"/>
                                        <p:tgtEl>
                                          <p:spTgt spid="203"/>
                                        </p:tgtEl>
                                        <p:attrNameLst>
                                          <p:attrName>ppt_x</p:attrName>
                                        </p:attrNameLst>
                                      </p:cBhvr>
                                      <p:tavLst>
                                        <p:tav tm="0">
                                          <p:val>
                                            <p:strVal val="#ppt_x"/>
                                          </p:val>
                                        </p:tav>
                                        <p:tav tm="100000">
                                          <p:val>
                                            <p:strVal val="#ppt_x"/>
                                          </p:val>
                                        </p:tav>
                                      </p:tavLst>
                                    </p:anim>
                                    <p:anim calcmode="lin" valueType="num">
                                      <p:cBhvr>
                                        <p:cTn id="114" dur="1000" fill="hold"/>
                                        <p:tgtEl>
                                          <p:spTgt spid="203"/>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150"/>
                                        </p:tgtEl>
                                        <p:attrNameLst>
                                          <p:attrName>style.visibility</p:attrName>
                                        </p:attrNameLst>
                                      </p:cBhvr>
                                      <p:to>
                                        <p:strVal val="visible"/>
                                      </p:to>
                                    </p:set>
                                    <p:animEffect transition="in" filter="fade">
                                      <p:cBhvr>
                                        <p:cTn id="117" dur="1000"/>
                                        <p:tgtEl>
                                          <p:spTgt spid="150"/>
                                        </p:tgtEl>
                                      </p:cBhvr>
                                    </p:animEffect>
                                    <p:anim calcmode="lin" valueType="num">
                                      <p:cBhvr>
                                        <p:cTn id="118" dur="1000" fill="hold"/>
                                        <p:tgtEl>
                                          <p:spTgt spid="150"/>
                                        </p:tgtEl>
                                        <p:attrNameLst>
                                          <p:attrName>ppt_x</p:attrName>
                                        </p:attrNameLst>
                                      </p:cBhvr>
                                      <p:tavLst>
                                        <p:tav tm="0">
                                          <p:val>
                                            <p:strVal val="#ppt_x"/>
                                          </p:val>
                                        </p:tav>
                                        <p:tav tm="100000">
                                          <p:val>
                                            <p:strVal val="#ppt_x"/>
                                          </p:val>
                                        </p:tav>
                                      </p:tavLst>
                                    </p:anim>
                                    <p:anim calcmode="lin" valueType="num">
                                      <p:cBhvr>
                                        <p:cTn id="119" dur="1000" fill="hold"/>
                                        <p:tgtEl>
                                          <p:spTgt spid="150"/>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165"/>
                                        </p:tgtEl>
                                        <p:attrNameLst>
                                          <p:attrName>style.visibility</p:attrName>
                                        </p:attrNameLst>
                                      </p:cBhvr>
                                      <p:to>
                                        <p:strVal val="visible"/>
                                      </p:to>
                                    </p:set>
                                    <p:animEffect transition="in" filter="fade">
                                      <p:cBhvr>
                                        <p:cTn id="122" dur="1000"/>
                                        <p:tgtEl>
                                          <p:spTgt spid="165"/>
                                        </p:tgtEl>
                                      </p:cBhvr>
                                    </p:animEffect>
                                    <p:anim calcmode="lin" valueType="num">
                                      <p:cBhvr>
                                        <p:cTn id="123" dur="1000" fill="hold"/>
                                        <p:tgtEl>
                                          <p:spTgt spid="165"/>
                                        </p:tgtEl>
                                        <p:attrNameLst>
                                          <p:attrName>ppt_x</p:attrName>
                                        </p:attrNameLst>
                                      </p:cBhvr>
                                      <p:tavLst>
                                        <p:tav tm="0">
                                          <p:val>
                                            <p:strVal val="#ppt_x"/>
                                          </p:val>
                                        </p:tav>
                                        <p:tav tm="100000">
                                          <p:val>
                                            <p:strVal val="#ppt_x"/>
                                          </p:val>
                                        </p:tav>
                                      </p:tavLst>
                                    </p:anim>
                                    <p:anim calcmode="lin" valueType="num">
                                      <p:cBhvr>
                                        <p:cTn id="124" dur="1000" fill="hold"/>
                                        <p:tgtEl>
                                          <p:spTgt spid="165"/>
                                        </p:tgtEl>
                                        <p:attrNameLst>
                                          <p:attrName>ppt_y</p:attrName>
                                        </p:attrNameLst>
                                      </p:cBhvr>
                                      <p:tavLst>
                                        <p:tav tm="0">
                                          <p:val>
                                            <p:strVal val="#ppt_y+.1"/>
                                          </p:val>
                                        </p:tav>
                                        <p:tav tm="100000">
                                          <p:val>
                                            <p:strVal val="#ppt_y"/>
                                          </p:val>
                                        </p:tav>
                                      </p:tavLst>
                                    </p:anim>
                                  </p:childTnLst>
                                </p:cTn>
                              </p:par>
                              <p:par>
                                <p:cTn id="125" presetID="42" presetClass="entr" presetSubtype="0" fill="hold" nodeType="withEffect">
                                  <p:stCondLst>
                                    <p:cond delay="0"/>
                                  </p:stCondLst>
                                  <p:childTnLst>
                                    <p:set>
                                      <p:cBhvr>
                                        <p:cTn id="126" dur="1" fill="hold">
                                          <p:stCondLst>
                                            <p:cond delay="0"/>
                                          </p:stCondLst>
                                        </p:cTn>
                                        <p:tgtEl>
                                          <p:spTgt spid="209"/>
                                        </p:tgtEl>
                                        <p:attrNameLst>
                                          <p:attrName>style.visibility</p:attrName>
                                        </p:attrNameLst>
                                      </p:cBhvr>
                                      <p:to>
                                        <p:strVal val="visible"/>
                                      </p:to>
                                    </p:set>
                                    <p:animEffect transition="in" filter="fade">
                                      <p:cBhvr>
                                        <p:cTn id="127" dur="1000"/>
                                        <p:tgtEl>
                                          <p:spTgt spid="209"/>
                                        </p:tgtEl>
                                      </p:cBhvr>
                                    </p:animEffect>
                                    <p:anim calcmode="lin" valueType="num">
                                      <p:cBhvr>
                                        <p:cTn id="128" dur="1000" fill="hold"/>
                                        <p:tgtEl>
                                          <p:spTgt spid="209"/>
                                        </p:tgtEl>
                                        <p:attrNameLst>
                                          <p:attrName>ppt_x</p:attrName>
                                        </p:attrNameLst>
                                      </p:cBhvr>
                                      <p:tavLst>
                                        <p:tav tm="0">
                                          <p:val>
                                            <p:strVal val="#ppt_x"/>
                                          </p:val>
                                        </p:tav>
                                        <p:tav tm="100000">
                                          <p:val>
                                            <p:strVal val="#ppt_x"/>
                                          </p:val>
                                        </p:tav>
                                      </p:tavLst>
                                    </p:anim>
                                    <p:anim calcmode="lin" valueType="num">
                                      <p:cBhvr>
                                        <p:cTn id="129" dur="1000" fill="hold"/>
                                        <p:tgtEl>
                                          <p:spTgt spid="209"/>
                                        </p:tgtEl>
                                        <p:attrNameLst>
                                          <p:attrName>ppt_y</p:attrName>
                                        </p:attrNameLst>
                                      </p:cBhvr>
                                      <p:tavLst>
                                        <p:tav tm="0">
                                          <p:val>
                                            <p:strVal val="#ppt_y+.1"/>
                                          </p:val>
                                        </p:tav>
                                        <p:tav tm="100000">
                                          <p:val>
                                            <p:strVal val="#ppt_y"/>
                                          </p:val>
                                        </p:tav>
                                      </p:tavLst>
                                    </p:anim>
                                  </p:childTnLst>
                                </p:cTn>
                              </p:par>
                              <p:par>
                                <p:cTn id="130" presetID="42" presetClass="entr" presetSubtype="0" fill="hold" nodeType="withEffect">
                                  <p:stCondLst>
                                    <p:cond delay="0"/>
                                  </p:stCondLst>
                                  <p:childTnLst>
                                    <p:set>
                                      <p:cBhvr>
                                        <p:cTn id="131" dur="1" fill="hold">
                                          <p:stCondLst>
                                            <p:cond delay="0"/>
                                          </p:stCondLst>
                                        </p:cTn>
                                        <p:tgtEl>
                                          <p:spTgt spid="211"/>
                                        </p:tgtEl>
                                        <p:attrNameLst>
                                          <p:attrName>style.visibility</p:attrName>
                                        </p:attrNameLst>
                                      </p:cBhvr>
                                      <p:to>
                                        <p:strVal val="visible"/>
                                      </p:to>
                                    </p:set>
                                    <p:animEffect transition="in" filter="fade">
                                      <p:cBhvr>
                                        <p:cTn id="132" dur="1000"/>
                                        <p:tgtEl>
                                          <p:spTgt spid="211"/>
                                        </p:tgtEl>
                                      </p:cBhvr>
                                    </p:animEffect>
                                    <p:anim calcmode="lin" valueType="num">
                                      <p:cBhvr>
                                        <p:cTn id="133" dur="1000" fill="hold"/>
                                        <p:tgtEl>
                                          <p:spTgt spid="211"/>
                                        </p:tgtEl>
                                        <p:attrNameLst>
                                          <p:attrName>ppt_x</p:attrName>
                                        </p:attrNameLst>
                                      </p:cBhvr>
                                      <p:tavLst>
                                        <p:tav tm="0">
                                          <p:val>
                                            <p:strVal val="#ppt_x"/>
                                          </p:val>
                                        </p:tav>
                                        <p:tav tm="100000">
                                          <p:val>
                                            <p:strVal val="#ppt_x"/>
                                          </p:val>
                                        </p:tav>
                                      </p:tavLst>
                                    </p:anim>
                                    <p:anim calcmode="lin" valueType="num">
                                      <p:cBhvr>
                                        <p:cTn id="134" dur="1000" fill="hold"/>
                                        <p:tgtEl>
                                          <p:spTgt spid="211"/>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166"/>
                                        </p:tgtEl>
                                        <p:attrNameLst>
                                          <p:attrName>style.visibility</p:attrName>
                                        </p:attrNameLst>
                                      </p:cBhvr>
                                      <p:to>
                                        <p:strVal val="visible"/>
                                      </p:to>
                                    </p:set>
                                    <p:animEffect transition="in" filter="fade">
                                      <p:cBhvr>
                                        <p:cTn id="137" dur="1000"/>
                                        <p:tgtEl>
                                          <p:spTgt spid="166"/>
                                        </p:tgtEl>
                                      </p:cBhvr>
                                    </p:animEffect>
                                    <p:anim calcmode="lin" valueType="num">
                                      <p:cBhvr>
                                        <p:cTn id="138" dur="1000" fill="hold"/>
                                        <p:tgtEl>
                                          <p:spTgt spid="166"/>
                                        </p:tgtEl>
                                        <p:attrNameLst>
                                          <p:attrName>ppt_x</p:attrName>
                                        </p:attrNameLst>
                                      </p:cBhvr>
                                      <p:tavLst>
                                        <p:tav tm="0">
                                          <p:val>
                                            <p:strVal val="#ppt_x"/>
                                          </p:val>
                                        </p:tav>
                                        <p:tav tm="100000">
                                          <p:val>
                                            <p:strVal val="#ppt_x"/>
                                          </p:val>
                                        </p:tav>
                                      </p:tavLst>
                                    </p:anim>
                                    <p:anim calcmode="lin" valueType="num">
                                      <p:cBhvr>
                                        <p:cTn id="139" dur="1000" fill="hold"/>
                                        <p:tgtEl>
                                          <p:spTgt spid="166"/>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167"/>
                                        </p:tgtEl>
                                        <p:attrNameLst>
                                          <p:attrName>style.visibility</p:attrName>
                                        </p:attrNameLst>
                                      </p:cBhvr>
                                      <p:to>
                                        <p:strVal val="visible"/>
                                      </p:to>
                                    </p:set>
                                    <p:animEffect transition="in" filter="fade">
                                      <p:cBhvr>
                                        <p:cTn id="142" dur="1000"/>
                                        <p:tgtEl>
                                          <p:spTgt spid="167"/>
                                        </p:tgtEl>
                                      </p:cBhvr>
                                    </p:animEffect>
                                    <p:anim calcmode="lin" valueType="num">
                                      <p:cBhvr>
                                        <p:cTn id="143" dur="1000" fill="hold"/>
                                        <p:tgtEl>
                                          <p:spTgt spid="167"/>
                                        </p:tgtEl>
                                        <p:attrNameLst>
                                          <p:attrName>ppt_x</p:attrName>
                                        </p:attrNameLst>
                                      </p:cBhvr>
                                      <p:tavLst>
                                        <p:tav tm="0">
                                          <p:val>
                                            <p:strVal val="#ppt_x"/>
                                          </p:val>
                                        </p:tav>
                                        <p:tav tm="100000">
                                          <p:val>
                                            <p:strVal val="#ppt_x"/>
                                          </p:val>
                                        </p:tav>
                                      </p:tavLst>
                                    </p:anim>
                                    <p:anim calcmode="lin" valueType="num">
                                      <p:cBhvr>
                                        <p:cTn id="144" dur="1000" fill="hold"/>
                                        <p:tgtEl>
                                          <p:spTgt spid="167"/>
                                        </p:tgtEl>
                                        <p:attrNameLst>
                                          <p:attrName>ppt_y</p:attrName>
                                        </p:attrNameLst>
                                      </p:cBhvr>
                                      <p:tavLst>
                                        <p:tav tm="0">
                                          <p:val>
                                            <p:strVal val="#ppt_y+.1"/>
                                          </p:val>
                                        </p:tav>
                                        <p:tav tm="100000">
                                          <p:val>
                                            <p:strVal val="#ppt_y"/>
                                          </p:val>
                                        </p:tav>
                                      </p:tavLst>
                                    </p:anim>
                                  </p:childTnLst>
                                </p:cTn>
                              </p:par>
                              <p:par>
                                <p:cTn id="145" presetID="42" presetClass="entr" presetSubtype="0" fill="hold" nodeType="withEffect">
                                  <p:stCondLst>
                                    <p:cond delay="0"/>
                                  </p:stCondLst>
                                  <p:childTnLst>
                                    <p:set>
                                      <p:cBhvr>
                                        <p:cTn id="146" dur="1" fill="hold">
                                          <p:stCondLst>
                                            <p:cond delay="0"/>
                                          </p:stCondLst>
                                        </p:cTn>
                                        <p:tgtEl>
                                          <p:spTgt spid="201"/>
                                        </p:tgtEl>
                                        <p:attrNameLst>
                                          <p:attrName>style.visibility</p:attrName>
                                        </p:attrNameLst>
                                      </p:cBhvr>
                                      <p:to>
                                        <p:strVal val="visible"/>
                                      </p:to>
                                    </p:set>
                                    <p:animEffect transition="in" filter="fade">
                                      <p:cBhvr>
                                        <p:cTn id="147" dur="1000"/>
                                        <p:tgtEl>
                                          <p:spTgt spid="201"/>
                                        </p:tgtEl>
                                      </p:cBhvr>
                                    </p:animEffect>
                                    <p:anim calcmode="lin" valueType="num">
                                      <p:cBhvr>
                                        <p:cTn id="148" dur="1000" fill="hold"/>
                                        <p:tgtEl>
                                          <p:spTgt spid="201"/>
                                        </p:tgtEl>
                                        <p:attrNameLst>
                                          <p:attrName>ppt_x</p:attrName>
                                        </p:attrNameLst>
                                      </p:cBhvr>
                                      <p:tavLst>
                                        <p:tav tm="0">
                                          <p:val>
                                            <p:strVal val="#ppt_x"/>
                                          </p:val>
                                        </p:tav>
                                        <p:tav tm="100000">
                                          <p:val>
                                            <p:strVal val="#ppt_x"/>
                                          </p:val>
                                        </p:tav>
                                      </p:tavLst>
                                    </p:anim>
                                    <p:anim calcmode="lin" valueType="num">
                                      <p:cBhvr>
                                        <p:cTn id="149" dur="1000" fill="hold"/>
                                        <p:tgtEl>
                                          <p:spTgt spid="201"/>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157"/>
                                        </p:tgtEl>
                                        <p:attrNameLst>
                                          <p:attrName>style.visibility</p:attrName>
                                        </p:attrNameLst>
                                      </p:cBhvr>
                                      <p:to>
                                        <p:strVal val="visible"/>
                                      </p:to>
                                    </p:set>
                                    <p:animEffect transition="in" filter="fade">
                                      <p:cBhvr>
                                        <p:cTn id="152" dur="1000"/>
                                        <p:tgtEl>
                                          <p:spTgt spid="157"/>
                                        </p:tgtEl>
                                      </p:cBhvr>
                                    </p:animEffect>
                                    <p:anim calcmode="lin" valueType="num">
                                      <p:cBhvr>
                                        <p:cTn id="153" dur="1000" fill="hold"/>
                                        <p:tgtEl>
                                          <p:spTgt spid="157"/>
                                        </p:tgtEl>
                                        <p:attrNameLst>
                                          <p:attrName>ppt_x</p:attrName>
                                        </p:attrNameLst>
                                      </p:cBhvr>
                                      <p:tavLst>
                                        <p:tav tm="0">
                                          <p:val>
                                            <p:strVal val="#ppt_x"/>
                                          </p:val>
                                        </p:tav>
                                        <p:tav tm="100000">
                                          <p:val>
                                            <p:strVal val="#ppt_x"/>
                                          </p:val>
                                        </p:tav>
                                      </p:tavLst>
                                    </p:anim>
                                    <p:anim calcmode="lin" valueType="num">
                                      <p:cBhvr>
                                        <p:cTn id="154" dur="1000" fill="hold"/>
                                        <p:tgtEl>
                                          <p:spTgt spid="157"/>
                                        </p:tgtEl>
                                        <p:attrNameLst>
                                          <p:attrName>ppt_y</p:attrName>
                                        </p:attrNameLst>
                                      </p:cBhvr>
                                      <p:tavLst>
                                        <p:tav tm="0">
                                          <p:val>
                                            <p:strVal val="#ppt_y+.1"/>
                                          </p:val>
                                        </p:tav>
                                        <p:tav tm="100000">
                                          <p:val>
                                            <p:strVal val="#ppt_y"/>
                                          </p:val>
                                        </p:tav>
                                      </p:tavLst>
                                    </p:anim>
                                  </p:childTnLst>
                                </p:cTn>
                              </p:par>
                              <p:par>
                                <p:cTn id="155" presetID="42" presetClass="entr" presetSubtype="0" fill="hold" nodeType="withEffect">
                                  <p:stCondLst>
                                    <p:cond delay="0"/>
                                  </p:stCondLst>
                                  <p:childTnLst>
                                    <p:set>
                                      <p:cBhvr>
                                        <p:cTn id="156" dur="1" fill="hold">
                                          <p:stCondLst>
                                            <p:cond delay="0"/>
                                          </p:stCondLst>
                                        </p:cTn>
                                        <p:tgtEl>
                                          <p:spTgt spid="156"/>
                                        </p:tgtEl>
                                        <p:attrNameLst>
                                          <p:attrName>style.visibility</p:attrName>
                                        </p:attrNameLst>
                                      </p:cBhvr>
                                      <p:to>
                                        <p:strVal val="visible"/>
                                      </p:to>
                                    </p:set>
                                    <p:animEffect transition="in" filter="fade">
                                      <p:cBhvr>
                                        <p:cTn id="157" dur="1000"/>
                                        <p:tgtEl>
                                          <p:spTgt spid="156"/>
                                        </p:tgtEl>
                                      </p:cBhvr>
                                    </p:animEffect>
                                    <p:anim calcmode="lin" valueType="num">
                                      <p:cBhvr>
                                        <p:cTn id="158" dur="1000" fill="hold"/>
                                        <p:tgtEl>
                                          <p:spTgt spid="156"/>
                                        </p:tgtEl>
                                        <p:attrNameLst>
                                          <p:attrName>ppt_x</p:attrName>
                                        </p:attrNameLst>
                                      </p:cBhvr>
                                      <p:tavLst>
                                        <p:tav tm="0">
                                          <p:val>
                                            <p:strVal val="#ppt_x"/>
                                          </p:val>
                                        </p:tav>
                                        <p:tav tm="100000">
                                          <p:val>
                                            <p:strVal val="#ppt_x"/>
                                          </p:val>
                                        </p:tav>
                                      </p:tavLst>
                                    </p:anim>
                                    <p:anim calcmode="lin" valueType="num">
                                      <p:cBhvr>
                                        <p:cTn id="159" dur="1000" fill="hold"/>
                                        <p:tgtEl>
                                          <p:spTgt spid="156"/>
                                        </p:tgtEl>
                                        <p:attrNameLst>
                                          <p:attrName>ppt_y</p:attrName>
                                        </p:attrNameLst>
                                      </p:cBhvr>
                                      <p:tavLst>
                                        <p:tav tm="0">
                                          <p:val>
                                            <p:strVal val="#ppt_y+.1"/>
                                          </p:val>
                                        </p:tav>
                                        <p:tav tm="100000">
                                          <p:val>
                                            <p:strVal val="#ppt_y"/>
                                          </p:val>
                                        </p:tav>
                                      </p:tavLst>
                                    </p:anim>
                                  </p:childTnLst>
                                </p:cTn>
                              </p:par>
                              <p:par>
                                <p:cTn id="160" presetID="42" presetClass="entr" presetSubtype="0" fill="hold" grpId="0" nodeType="withEffect">
                                  <p:stCondLst>
                                    <p:cond delay="0"/>
                                  </p:stCondLst>
                                  <p:childTnLst>
                                    <p:set>
                                      <p:cBhvr>
                                        <p:cTn id="161" dur="1" fill="hold">
                                          <p:stCondLst>
                                            <p:cond delay="0"/>
                                          </p:stCondLst>
                                        </p:cTn>
                                        <p:tgtEl>
                                          <p:spTgt spid="151"/>
                                        </p:tgtEl>
                                        <p:attrNameLst>
                                          <p:attrName>style.visibility</p:attrName>
                                        </p:attrNameLst>
                                      </p:cBhvr>
                                      <p:to>
                                        <p:strVal val="visible"/>
                                      </p:to>
                                    </p:set>
                                    <p:animEffect transition="in" filter="fade">
                                      <p:cBhvr>
                                        <p:cTn id="162" dur="1000"/>
                                        <p:tgtEl>
                                          <p:spTgt spid="151"/>
                                        </p:tgtEl>
                                      </p:cBhvr>
                                    </p:animEffect>
                                    <p:anim calcmode="lin" valueType="num">
                                      <p:cBhvr>
                                        <p:cTn id="163" dur="1000" fill="hold"/>
                                        <p:tgtEl>
                                          <p:spTgt spid="151"/>
                                        </p:tgtEl>
                                        <p:attrNameLst>
                                          <p:attrName>ppt_x</p:attrName>
                                        </p:attrNameLst>
                                      </p:cBhvr>
                                      <p:tavLst>
                                        <p:tav tm="0">
                                          <p:val>
                                            <p:strVal val="#ppt_x"/>
                                          </p:val>
                                        </p:tav>
                                        <p:tav tm="100000">
                                          <p:val>
                                            <p:strVal val="#ppt_x"/>
                                          </p:val>
                                        </p:tav>
                                      </p:tavLst>
                                    </p:anim>
                                    <p:anim calcmode="lin" valueType="num">
                                      <p:cBhvr>
                                        <p:cTn id="164" dur="1000" fill="hold"/>
                                        <p:tgtEl>
                                          <p:spTgt spid="151"/>
                                        </p:tgtEl>
                                        <p:attrNameLst>
                                          <p:attrName>ppt_y</p:attrName>
                                        </p:attrNameLst>
                                      </p:cBhvr>
                                      <p:tavLst>
                                        <p:tav tm="0">
                                          <p:val>
                                            <p:strVal val="#ppt_y+.1"/>
                                          </p:val>
                                        </p:tav>
                                        <p:tav tm="100000">
                                          <p:val>
                                            <p:strVal val="#ppt_y"/>
                                          </p:val>
                                        </p:tav>
                                      </p:tavLst>
                                    </p:anim>
                                  </p:childTnLst>
                                </p:cTn>
                              </p:par>
                              <p:par>
                                <p:cTn id="165" presetID="42" presetClass="entr" presetSubtype="0" fill="hold" nodeType="withEffect">
                                  <p:stCondLst>
                                    <p:cond delay="0"/>
                                  </p:stCondLst>
                                  <p:childTnLst>
                                    <p:set>
                                      <p:cBhvr>
                                        <p:cTn id="166" dur="1" fill="hold">
                                          <p:stCondLst>
                                            <p:cond delay="0"/>
                                          </p:stCondLst>
                                        </p:cTn>
                                        <p:tgtEl>
                                          <p:spTgt spid="191"/>
                                        </p:tgtEl>
                                        <p:attrNameLst>
                                          <p:attrName>style.visibility</p:attrName>
                                        </p:attrNameLst>
                                      </p:cBhvr>
                                      <p:to>
                                        <p:strVal val="visible"/>
                                      </p:to>
                                    </p:set>
                                    <p:animEffect transition="in" filter="fade">
                                      <p:cBhvr>
                                        <p:cTn id="167" dur="1000"/>
                                        <p:tgtEl>
                                          <p:spTgt spid="191"/>
                                        </p:tgtEl>
                                      </p:cBhvr>
                                    </p:animEffect>
                                    <p:anim calcmode="lin" valueType="num">
                                      <p:cBhvr>
                                        <p:cTn id="168" dur="1000" fill="hold"/>
                                        <p:tgtEl>
                                          <p:spTgt spid="191"/>
                                        </p:tgtEl>
                                        <p:attrNameLst>
                                          <p:attrName>ppt_x</p:attrName>
                                        </p:attrNameLst>
                                      </p:cBhvr>
                                      <p:tavLst>
                                        <p:tav tm="0">
                                          <p:val>
                                            <p:strVal val="#ppt_x"/>
                                          </p:val>
                                        </p:tav>
                                        <p:tav tm="100000">
                                          <p:val>
                                            <p:strVal val="#ppt_x"/>
                                          </p:val>
                                        </p:tav>
                                      </p:tavLst>
                                    </p:anim>
                                    <p:anim calcmode="lin" valueType="num">
                                      <p:cBhvr>
                                        <p:cTn id="169" dur="1000" fill="hold"/>
                                        <p:tgtEl>
                                          <p:spTgt spid="191"/>
                                        </p:tgtEl>
                                        <p:attrNameLst>
                                          <p:attrName>ppt_y</p:attrName>
                                        </p:attrNameLst>
                                      </p:cBhvr>
                                      <p:tavLst>
                                        <p:tav tm="0">
                                          <p:val>
                                            <p:strVal val="#ppt_y+.1"/>
                                          </p:val>
                                        </p:tav>
                                        <p:tav tm="100000">
                                          <p:val>
                                            <p:strVal val="#ppt_y"/>
                                          </p:val>
                                        </p:tav>
                                      </p:tavLst>
                                    </p:anim>
                                  </p:childTnLst>
                                </p:cTn>
                              </p:par>
                              <p:par>
                                <p:cTn id="170" presetID="42" presetClass="entr" presetSubtype="0" fill="hold" nodeType="withEffect">
                                  <p:stCondLst>
                                    <p:cond delay="0"/>
                                  </p:stCondLst>
                                  <p:childTnLst>
                                    <p:set>
                                      <p:cBhvr>
                                        <p:cTn id="171" dur="1" fill="hold">
                                          <p:stCondLst>
                                            <p:cond delay="0"/>
                                          </p:stCondLst>
                                        </p:cTn>
                                        <p:tgtEl>
                                          <p:spTgt spid="193"/>
                                        </p:tgtEl>
                                        <p:attrNameLst>
                                          <p:attrName>style.visibility</p:attrName>
                                        </p:attrNameLst>
                                      </p:cBhvr>
                                      <p:to>
                                        <p:strVal val="visible"/>
                                      </p:to>
                                    </p:set>
                                    <p:animEffect transition="in" filter="fade">
                                      <p:cBhvr>
                                        <p:cTn id="172" dur="1000"/>
                                        <p:tgtEl>
                                          <p:spTgt spid="193"/>
                                        </p:tgtEl>
                                      </p:cBhvr>
                                    </p:animEffect>
                                    <p:anim calcmode="lin" valueType="num">
                                      <p:cBhvr>
                                        <p:cTn id="173" dur="1000" fill="hold"/>
                                        <p:tgtEl>
                                          <p:spTgt spid="193"/>
                                        </p:tgtEl>
                                        <p:attrNameLst>
                                          <p:attrName>ppt_x</p:attrName>
                                        </p:attrNameLst>
                                      </p:cBhvr>
                                      <p:tavLst>
                                        <p:tav tm="0">
                                          <p:val>
                                            <p:strVal val="#ppt_x"/>
                                          </p:val>
                                        </p:tav>
                                        <p:tav tm="100000">
                                          <p:val>
                                            <p:strVal val="#ppt_x"/>
                                          </p:val>
                                        </p:tav>
                                      </p:tavLst>
                                    </p:anim>
                                    <p:anim calcmode="lin" valueType="num">
                                      <p:cBhvr>
                                        <p:cTn id="174" dur="1000" fill="hold"/>
                                        <p:tgtEl>
                                          <p:spTgt spid="193"/>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168"/>
                                        </p:tgtEl>
                                        <p:attrNameLst>
                                          <p:attrName>style.visibility</p:attrName>
                                        </p:attrNameLst>
                                      </p:cBhvr>
                                      <p:to>
                                        <p:strVal val="visible"/>
                                      </p:to>
                                    </p:set>
                                    <p:animEffect transition="in" filter="fade">
                                      <p:cBhvr>
                                        <p:cTn id="177" dur="1000"/>
                                        <p:tgtEl>
                                          <p:spTgt spid="168"/>
                                        </p:tgtEl>
                                      </p:cBhvr>
                                    </p:animEffect>
                                    <p:anim calcmode="lin" valueType="num">
                                      <p:cBhvr>
                                        <p:cTn id="178" dur="1000" fill="hold"/>
                                        <p:tgtEl>
                                          <p:spTgt spid="168"/>
                                        </p:tgtEl>
                                        <p:attrNameLst>
                                          <p:attrName>ppt_x</p:attrName>
                                        </p:attrNameLst>
                                      </p:cBhvr>
                                      <p:tavLst>
                                        <p:tav tm="0">
                                          <p:val>
                                            <p:strVal val="#ppt_x"/>
                                          </p:val>
                                        </p:tav>
                                        <p:tav tm="100000">
                                          <p:val>
                                            <p:strVal val="#ppt_x"/>
                                          </p:val>
                                        </p:tav>
                                      </p:tavLst>
                                    </p:anim>
                                    <p:anim calcmode="lin" valueType="num">
                                      <p:cBhvr>
                                        <p:cTn id="179" dur="1000" fill="hold"/>
                                        <p:tgtEl>
                                          <p:spTgt spid="168"/>
                                        </p:tgtEl>
                                        <p:attrNameLst>
                                          <p:attrName>ppt_y</p:attrName>
                                        </p:attrNameLst>
                                      </p:cBhvr>
                                      <p:tavLst>
                                        <p:tav tm="0">
                                          <p:val>
                                            <p:strVal val="#ppt_y+.1"/>
                                          </p:val>
                                        </p:tav>
                                        <p:tav tm="100000">
                                          <p:val>
                                            <p:strVal val="#ppt_y"/>
                                          </p:val>
                                        </p:tav>
                                      </p:tavLst>
                                    </p:anim>
                                  </p:childTnLst>
                                </p:cTn>
                              </p:par>
                              <p:par>
                                <p:cTn id="180" presetID="42" presetClass="entr" presetSubtype="0" fill="hold" grpId="0" nodeType="withEffect">
                                  <p:stCondLst>
                                    <p:cond delay="0"/>
                                  </p:stCondLst>
                                  <p:childTnLst>
                                    <p:set>
                                      <p:cBhvr>
                                        <p:cTn id="181" dur="1" fill="hold">
                                          <p:stCondLst>
                                            <p:cond delay="0"/>
                                          </p:stCondLst>
                                        </p:cTn>
                                        <p:tgtEl>
                                          <p:spTgt spid="152"/>
                                        </p:tgtEl>
                                        <p:attrNameLst>
                                          <p:attrName>style.visibility</p:attrName>
                                        </p:attrNameLst>
                                      </p:cBhvr>
                                      <p:to>
                                        <p:strVal val="visible"/>
                                      </p:to>
                                    </p:set>
                                    <p:animEffect transition="in" filter="fade">
                                      <p:cBhvr>
                                        <p:cTn id="182" dur="1000"/>
                                        <p:tgtEl>
                                          <p:spTgt spid="152"/>
                                        </p:tgtEl>
                                      </p:cBhvr>
                                    </p:animEffect>
                                    <p:anim calcmode="lin" valueType="num">
                                      <p:cBhvr>
                                        <p:cTn id="183" dur="1000" fill="hold"/>
                                        <p:tgtEl>
                                          <p:spTgt spid="152"/>
                                        </p:tgtEl>
                                        <p:attrNameLst>
                                          <p:attrName>ppt_x</p:attrName>
                                        </p:attrNameLst>
                                      </p:cBhvr>
                                      <p:tavLst>
                                        <p:tav tm="0">
                                          <p:val>
                                            <p:strVal val="#ppt_x"/>
                                          </p:val>
                                        </p:tav>
                                        <p:tav tm="100000">
                                          <p:val>
                                            <p:strVal val="#ppt_x"/>
                                          </p:val>
                                        </p:tav>
                                      </p:tavLst>
                                    </p:anim>
                                    <p:anim calcmode="lin" valueType="num">
                                      <p:cBhvr>
                                        <p:cTn id="184" dur="1000" fill="hold"/>
                                        <p:tgtEl>
                                          <p:spTgt spid="152"/>
                                        </p:tgtEl>
                                        <p:attrNameLst>
                                          <p:attrName>ppt_y</p:attrName>
                                        </p:attrNameLst>
                                      </p:cBhvr>
                                      <p:tavLst>
                                        <p:tav tm="0">
                                          <p:val>
                                            <p:strVal val="#ppt_y+.1"/>
                                          </p:val>
                                        </p:tav>
                                        <p:tav tm="100000">
                                          <p:val>
                                            <p:strVal val="#ppt_y"/>
                                          </p:val>
                                        </p:tav>
                                      </p:tavLst>
                                    </p:anim>
                                  </p:childTnLst>
                                </p:cTn>
                              </p:par>
                              <p:par>
                                <p:cTn id="185" presetID="42" presetClass="entr" presetSubtype="0" fill="hold" nodeType="withEffect">
                                  <p:stCondLst>
                                    <p:cond delay="0"/>
                                  </p:stCondLst>
                                  <p:childTnLst>
                                    <p:set>
                                      <p:cBhvr>
                                        <p:cTn id="186" dur="1" fill="hold">
                                          <p:stCondLst>
                                            <p:cond delay="0"/>
                                          </p:stCondLst>
                                        </p:cTn>
                                        <p:tgtEl>
                                          <p:spTgt spid="187"/>
                                        </p:tgtEl>
                                        <p:attrNameLst>
                                          <p:attrName>style.visibility</p:attrName>
                                        </p:attrNameLst>
                                      </p:cBhvr>
                                      <p:to>
                                        <p:strVal val="visible"/>
                                      </p:to>
                                    </p:set>
                                    <p:animEffect transition="in" filter="fade">
                                      <p:cBhvr>
                                        <p:cTn id="187" dur="1000"/>
                                        <p:tgtEl>
                                          <p:spTgt spid="187"/>
                                        </p:tgtEl>
                                      </p:cBhvr>
                                    </p:animEffect>
                                    <p:anim calcmode="lin" valueType="num">
                                      <p:cBhvr>
                                        <p:cTn id="188" dur="1000" fill="hold"/>
                                        <p:tgtEl>
                                          <p:spTgt spid="187"/>
                                        </p:tgtEl>
                                        <p:attrNameLst>
                                          <p:attrName>ppt_x</p:attrName>
                                        </p:attrNameLst>
                                      </p:cBhvr>
                                      <p:tavLst>
                                        <p:tav tm="0">
                                          <p:val>
                                            <p:strVal val="#ppt_x"/>
                                          </p:val>
                                        </p:tav>
                                        <p:tav tm="100000">
                                          <p:val>
                                            <p:strVal val="#ppt_x"/>
                                          </p:val>
                                        </p:tav>
                                      </p:tavLst>
                                    </p:anim>
                                    <p:anim calcmode="lin" valueType="num">
                                      <p:cBhvr>
                                        <p:cTn id="189" dur="1000" fill="hold"/>
                                        <p:tgtEl>
                                          <p:spTgt spid="187"/>
                                        </p:tgtEl>
                                        <p:attrNameLst>
                                          <p:attrName>ppt_y</p:attrName>
                                        </p:attrNameLst>
                                      </p:cBhvr>
                                      <p:tavLst>
                                        <p:tav tm="0">
                                          <p:val>
                                            <p:strVal val="#ppt_y+.1"/>
                                          </p:val>
                                        </p:tav>
                                        <p:tav tm="100000">
                                          <p:val>
                                            <p:strVal val="#ppt_y"/>
                                          </p:val>
                                        </p:tav>
                                      </p:tavLst>
                                    </p:anim>
                                  </p:childTnLst>
                                </p:cTn>
                              </p:par>
                              <p:par>
                                <p:cTn id="190" presetID="42" presetClass="entr" presetSubtype="0" fill="hold" grpId="0" nodeType="withEffect">
                                  <p:stCondLst>
                                    <p:cond delay="0"/>
                                  </p:stCondLst>
                                  <p:childTnLst>
                                    <p:set>
                                      <p:cBhvr>
                                        <p:cTn id="191" dur="1" fill="hold">
                                          <p:stCondLst>
                                            <p:cond delay="0"/>
                                          </p:stCondLst>
                                        </p:cTn>
                                        <p:tgtEl>
                                          <p:spTgt spid="154"/>
                                        </p:tgtEl>
                                        <p:attrNameLst>
                                          <p:attrName>style.visibility</p:attrName>
                                        </p:attrNameLst>
                                      </p:cBhvr>
                                      <p:to>
                                        <p:strVal val="visible"/>
                                      </p:to>
                                    </p:set>
                                    <p:animEffect transition="in" filter="fade">
                                      <p:cBhvr>
                                        <p:cTn id="192" dur="1000"/>
                                        <p:tgtEl>
                                          <p:spTgt spid="154"/>
                                        </p:tgtEl>
                                      </p:cBhvr>
                                    </p:animEffect>
                                    <p:anim calcmode="lin" valueType="num">
                                      <p:cBhvr>
                                        <p:cTn id="193" dur="1000" fill="hold"/>
                                        <p:tgtEl>
                                          <p:spTgt spid="154"/>
                                        </p:tgtEl>
                                        <p:attrNameLst>
                                          <p:attrName>ppt_x</p:attrName>
                                        </p:attrNameLst>
                                      </p:cBhvr>
                                      <p:tavLst>
                                        <p:tav tm="0">
                                          <p:val>
                                            <p:strVal val="#ppt_x"/>
                                          </p:val>
                                        </p:tav>
                                        <p:tav tm="100000">
                                          <p:val>
                                            <p:strVal val="#ppt_x"/>
                                          </p:val>
                                        </p:tav>
                                      </p:tavLst>
                                    </p:anim>
                                    <p:anim calcmode="lin" valueType="num">
                                      <p:cBhvr>
                                        <p:cTn id="194" dur="1000" fill="hold"/>
                                        <p:tgtEl>
                                          <p:spTgt spid="154"/>
                                        </p:tgtEl>
                                        <p:attrNameLst>
                                          <p:attrName>ppt_y</p:attrName>
                                        </p:attrNameLst>
                                      </p:cBhvr>
                                      <p:tavLst>
                                        <p:tav tm="0">
                                          <p:val>
                                            <p:strVal val="#ppt_y+.1"/>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169"/>
                                        </p:tgtEl>
                                        <p:attrNameLst>
                                          <p:attrName>style.visibility</p:attrName>
                                        </p:attrNameLst>
                                      </p:cBhvr>
                                      <p:to>
                                        <p:strVal val="visible"/>
                                      </p:to>
                                    </p:set>
                                    <p:animEffect transition="in" filter="fade">
                                      <p:cBhvr>
                                        <p:cTn id="197" dur="1000"/>
                                        <p:tgtEl>
                                          <p:spTgt spid="169"/>
                                        </p:tgtEl>
                                      </p:cBhvr>
                                    </p:animEffect>
                                    <p:anim calcmode="lin" valueType="num">
                                      <p:cBhvr>
                                        <p:cTn id="198" dur="1000" fill="hold"/>
                                        <p:tgtEl>
                                          <p:spTgt spid="169"/>
                                        </p:tgtEl>
                                        <p:attrNameLst>
                                          <p:attrName>ppt_x</p:attrName>
                                        </p:attrNameLst>
                                      </p:cBhvr>
                                      <p:tavLst>
                                        <p:tav tm="0">
                                          <p:val>
                                            <p:strVal val="#ppt_x"/>
                                          </p:val>
                                        </p:tav>
                                        <p:tav tm="100000">
                                          <p:val>
                                            <p:strVal val="#ppt_x"/>
                                          </p:val>
                                        </p:tav>
                                      </p:tavLst>
                                    </p:anim>
                                    <p:anim calcmode="lin" valueType="num">
                                      <p:cBhvr>
                                        <p:cTn id="199" dur="1000" fill="hold"/>
                                        <p:tgtEl>
                                          <p:spTgt spid="169"/>
                                        </p:tgtEl>
                                        <p:attrNameLst>
                                          <p:attrName>ppt_y</p:attrName>
                                        </p:attrNameLst>
                                      </p:cBhvr>
                                      <p:tavLst>
                                        <p:tav tm="0">
                                          <p:val>
                                            <p:strVal val="#ppt_y+.1"/>
                                          </p:val>
                                        </p:tav>
                                        <p:tav tm="100000">
                                          <p:val>
                                            <p:strVal val="#ppt_y"/>
                                          </p:val>
                                        </p:tav>
                                      </p:tavLst>
                                    </p:anim>
                                  </p:childTnLst>
                                </p:cTn>
                              </p:par>
                              <p:par>
                                <p:cTn id="200" presetID="42" presetClass="entr" presetSubtype="0" fill="hold" nodeType="withEffect">
                                  <p:stCondLst>
                                    <p:cond delay="0"/>
                                  </p:stCondLst>
                                  <p:childTnLst>
                                    <p:set>
                                      <p:cBhvr>
                                        <p:cTn id="201" dur="1" fill="hold">
                                          <p:stCondLst>
                                            <p:cond delay="0"/>
                                          </p:stCondLst>
                                        </p:cTn>
                                        <p:tgtEl>
                                          <p:spTgt spid="189"/>
                                        </p:tgtEl>
                                        <p:attrNameLst>
                                          <p:attrName>style.visibility</p:attrName>
                                        </p:attrNameLst>
                                      </p:cBhvr>
                                      <p:to>
                                        <p:strVal val="visible"/>
                                      </p:to>
                                    </p:set>
                                    <p:animEffect transition="in" filter="fade">
                                      <p:cBhvr>
                                        <p:cTn id="202" dur="1000"/>
                                        <p:tgtEl>
                                          <p:spTgt spid="189"/>
                                        </p:tgtEl>
                                      </p:cBhvr>
                                    </p:animEffect>
                                    <p:anim calcmode="lin" valueType="num">
                                      <p:cBhvr>
                                        <p:cTn id="203" dur="1000" fill="hold"/>
                                        <p:tgtEl>
                                          <p:spTgt spid="189"/>
                                        </p:tgtEl>
                                        <p:attrNameLst>
                                          <p:attrName>ppt_x</p:attrName>
                                        </p:attrNameLst>
                                      </p:cBhvr>
                                      <p:tavLst>
                                        <p:tav tm="0">
                                          <p:val>
                                            <p:strVal val="#ppt_x"/>
                                          </p:val>
                                        </p:tav>
                                        <p:tav tm="100000">
                                          <p:val>
                                            <p:strVal val="#ppt_x"/>
                                          </p:val>
                                        </p:tav>
                                      </p:tavLst>
                                    </p:anim>
                                    <p:anim calcmode="lin" valueType="num">
                                      <p:cBhvr>
                                        <p:cTn id="204" dur="1000" fill="hold"/>
                                        <p:tgtEl>
                                          <p:spTgt spid="18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5" grpId="0">
        <p:bldAsOne/>
      </p:bldGraphic>
      <p:bldP spid="8" grpId="0"/>
      <p:bldP spid="24" grpId="0" animBg="1"/>
      <p:bldP spid="47" grpId="0" animBg="1"/>
      <p:bldP spid="102" grpId="0" animBg="1"/>
      <p:bldP spid="103" grpId="0" animBg="1"/>
      <p:bldP spid="104" grpId="0" animBg="1"/>
      <p:bldP spid="105" grpId="0" animBg="1"/>
      <p:bldP spid="106" grpId="0" animBg="1"/>
      <p:bldP spid="143" grpId="0"/>
      <p:bldP spid="144" grpId="0" animBg="1"/>
      <p:bldP spid="145" grpId="0" animBg="1"/>
      <p:bldP spid="148" grpId="0" animBg="1"/>
      <p:bldP spid="150" grpId="0" animBg="1"/>
      <p:bldP spid="151" grpId="0" animBg="1"/>
      <p:bldP spid="152" grpId="0" animBg="1"/>
      <p:bldP spid="154" grpId="0" animBg="1"/>
      <p:bldP spid="157" grpId="0"/>
      <p:bldP spid="165" grpId="0" animBg="1"/>
      <p:bldP spid="166" grpId="0" animBg="1"/>
      <p:bldP spid="167" grpId="0" animBg="1"/>
      <p:bldP spid="168" grpId="0" animBg="1"/>
      <p:bldP spid="16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620000" cy="715962"/>
          </a:xfrm>
        </p:spPr>
        <p:txBody>
          <a:bodyPr>
            <a:normAutofit fontScale="90000"/>
          </a:bodyPr>
          <a:lstStyle/>
          <a:p>
            <a:r>
              <a:rPr lang="en-US" b="1" dirty="0" smtClean="0">
                <a:solidFill>
                  <a:srgbClr val="FF0000"/>
                </a:solidFill>
              </a:rPr>
              <a:t>Treasury Single Account</a:t>
            </a:r>
            <a:endParaRPr lang="en-US" dirty="0">
              <a:solidFill>
                <a:srgbClr val="FF0000"/>
              </a:solidFill>
            </a:endParaRPr>
          </a:p>
        </p:txBody>
      </p:sp>
      <p:sp>
        <p:nvSpPr>
          <p:cNvPr id="3" name="Content Placeholder 2"/>
          <p:cNvSpPr>
            <a:spLocks noGrp="1"/>
          </p:cNvSpPr>
          <p:nvPr>
            <p:ph idx="1"/>
          </p:nvPr>
        </p:nvSpPr>
        <p:spPr>
          <a:xfrm>
            <a:off x="533400" y="838200"/>
            <a:ext cx="8229600" cy="5287963"/>
          </a:xfrm>
        </p:spPr>
        <p:txBody>
          <a:bodyPr>
            <a:normAutofit/>
          </a:bodyPr>
          <a:lstStyle/>
          <a:p>
            <a:pPr marL="0" indent="0" algn="just">
              <a:buNone/>
            </a:pPr>
            <a:r>
              <a:rPr lang="en-US" sz="2000" dirty="0" smtClean="0"/>
              <a:t>From 1996, with the Central Bank of the Republic of Armenia, a treasury single account was opened in the name of the  treasury, and this is an account in drams of the Republic of Armenia.</a:t>
            </a:r>
            <a:endParaRPr lang="en-US" sz="2000" dirty="0" smtClean="0"/>
          </a:p>
          <a:p>
            <a:pPr marL="0" indent="0" algn="just">
              <a:buNone/>
            </a:pPr>
            <a:r>
              <a:rPr lang="en-US" sz="2000" dirty="0" smtClean="0"/>
              <a:t>All funds reserved for the Republic of Armenia and municipalities are accrued into the Treasury Single Account.</a:t>
            </a:r>
            <a:endParaRPr lang="en-US" sz="2000" dirty="0" smtClean="0"/>
          </a:p>
          <a:p>
            <a:pPr marL="0" indent="0" algn="just">
              <a:buNone/>
            </a:pPr>
            <a:r>
              <a:rPr lang="en-US" sz="2000" dirty="0" smtClean="0"/>
              <a:t>All payments are made by the Republic of Armenia and municipalities from the Treasury Single Account.</a:t>
            </a:r>
            <a:endParaRPr lang="en-US" sz="2000" dirty="0"/>
          </a:p>
        </p:txBody>
      </p:sp>
      <p:sp>
        <p:nvSpPr>
          <p:cNvPr id="4" name="Title 1"/>
          <p:cNvSpPr txBox="1">
            <a:spLocks/>
          </p:cNvSpPr>
          <p:nvPr/>
        </p:nvSpPr>
        <p:spPr>
          <a:xfrm>
            <a:off x="0" y="3142129"/>
            <a:ext cx="4648200" cy="609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dirty="0" smtClean="0">
                <a:solidFill>
                  <a:srgbClr val="FF0000"/>
                </a:solidFill>
              </a:rPr>
              <a:t>The Treasury Single Account includes the following sub-accounts maintained by the treasury</a:t>
            </a:r>
            <a:endParaRPr lang="en-US" sz="1600" dirty="0">
              <a:solidFill>
                <a:srgbClr val="FF0000"/>
              </a:solidFill>
            </a:endParaRPr>
          </a:p>
        </p:txBody>
      </p:sp>
      <p:sp>
        <p:nvSpPr>
          <p:cNvPr id="5" name="Rectangle 4"/>
          <p:cNvSpPr/>
          <p:nvPr/>
        </p:nvSpPr>
        <p:spPr>
          <a:xfrm>
            <a:off x="89647" y="3751729"/>
            <a:ext cx="4572000" cy="2031325"/>
          </a:xfrm>
          <a:prstGeom prst="rect">
            <a:avLst/>
          </a:prstGeom>
        </p:spPr>
        <p:txBody>
          <a:bodyPr>
            <a:spAutoFit/>
          </a:bodyPr>
          <a:lstStyle/>
          <a:p>
            <a:pPr marL="285750" indent="-285750">
              <a:buFont typeface="Arial" pitchFamily="34" charset="0"/>
              <a:buChar char="•"/>
            </a:pPr>
            <a:r>
              <a:rPr lang="en-US" dirty="0" smtClean="0"/>
              <a:t>Funds of the state budget of the Republic of Armenia;</a:t>
            </a:r>
            <a:endParaRPr lang="en-US" dirty="0"/>
          </a:p>
          <a:p>
            <a:pPr marL="285750" indent="-285750">
              <a:buFont typeface="Arial" pitchFamily="34" charset="0"/>
              <a:buChar char="•"/>
            </a:pPr>
            <a:r>
              <a:rPr lang="en-US" dirty="0" smtClean="0"/>
              <a:t>Funds from loans and grants given to the Republic of Armenia by foreign states and international organizations;</a:t>
            </a:r>
            <a:endParaRPr lang="en-US" dirty="0"/>
          </a:p>
          <a:p>
            <a:pPr marL="285750" indent="-285750">
              <a:buFont typeface="Arial" pitchFamily="34" charset="0"/>
              <a:buChar char="•"/>
            </a:pPr>
            <a:r>
              <a:rPr lang="en-US" dirty="0" smtClean="0"/>
              <a:t>Deposit accounts maintained by public bodies.</a:t>
            </a:r>
            <a:endParaRPr lang="en-US" dirty="0"/>
          </a:p>
        </p:txBody>
      </p:sp>
      <p:sp>
        <p:nvSpPr>
          <p:cNvPr id="6" name="Title 1"/>
          <p:cNvSpPr txBox="1">
            <a:spLocks/>
          </p:cNvSpPr>
          <p:nvPr/>
        </p:nvSpPr>
        <p:spPr>
          <a:xfrm>
            <a:off x="4343399" y="2912622"/>
            <a:ext cx="4836459" cy="1219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dirty="0" smtClean="0">
                <a:solidFill>
                  <a:srgbClr val="FF0000"/>
                </a:solidFill>
              </a:rPr>
              <a:t>The Treasury Single Account also includes the following sub-accounts maintained by the treasury, but governing bodies administer the funds</a:t>
            </a:r>
            <a:endParaRPr lang="en-US" sz="1600" dirty="0">
              <a:solidFill>
                <a:srgbClr val="FF0000"/>
              </a:solidFill>
            </a:endParaRPr>
          </a:p>
        </p:txBody>
      </p:sp>
      <p:sp>
        <p:nvSpPr>
          <p:cNvPr id="7" name="Rectangle 6"/>
          <p:cNvSpPr/>
          <p:nvPr/>
        </p:nvSpPr>
        <p:spPr>
          <a:xfrm>
            <a:off x="4343399" y="4028728"/>
            <a:ext cx="4572000" cy="923330"/>
          </a:xfrm>
          <a:prstGeom prst="rect">
            <a:avLst/>
          </a:prstGeom>
        </p:spPr>
        <p:txBody>
          <a:bodyPr>
            <a:spAutoFit/>
          </a:bodyPr>
          <a:lstStyle/>
          <a:p>
            <a:pPr marL="285750" indent="-285750">
              <a:buFont typeface="Arial" pitchFamily="34" charset="0"/>
              <a:buChar char="•"/>
            </a:pPr>
            <a:r>
              <a:rPr lang="en-US" dirty="0" smtClean="0"/>
              <a:t>Off-budgetary funds;</a:t>
            </a:r>
            <a:endParaRPr lang="en-US" dirty="0"/>
          </a:p>
          <a:p>
            <a:pPr marL="285750" indent="-285750">
              <a:buFont typeface="Arial" pitchFamily="34" charset="0"/>
              <a:buChar char="•"/>
            </a:pPr>
            <a:r>
              <a:rPr lang="en-US" dirty="0" smtClean="0"/>
              <a:t>Funds of municipalities;</a:t>
            </a:r>
            <a:endParaRPr lang="en-US" dirty="0"/>
          </a:p>
          <a:p>
            <a:pPr marL="285750" indent="-285750">
              <a:buFont typeface="Arial" pitchFamily="34" charset="0"/>
              <a:buChar char="•"/>
            </a:pPr>
            <a:r>
              <a:rPr lang="en-US" dirty="0" smtClean="0"/>
              <a:t>Funds from the State Social Insurance Fund.</a:t>
            </a:r>
            <a:endParaRPr lang="en-US" dirty="0"/>
          </a:p>
        </p:txBody>
      </p:sp>
    </p:spTree>
    <p:extLst>
      <p:ext uri="{BB962C8B-B14F-4D97-AF65-F5344CB8AC3E}">
        <p14:creationId xmlns:p14="http://schemas.microsoft.com/office/powerpoint/2010/main" val="5138635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fade">
                                      <p:cBhvr>
                                        <p:cTn id="35" dur="1000"/>
                                        <p:tgtEl>
                                          <p:spTgt spid="5">
                                            <p:txEl>
                                              <p:pRg st="0" end="0"/>
                                            </p:txEl>
                                          </p:spTgt>
                                        </p:tgtEl>
                                      </p:cBhvr>
                                    </p:animEffect>
                                    <p:anim calcmode="lin" valueType="num">
                                      <p:cBhvr>
                                        <p:cTn id="36"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1" end="1"/>
                                            </p:txEl>
                                          </p:spTgt>
                                        </p:tgtEl>
                                        <p:attrNameLst>
                                          <p:attrName>style.visibility</p:attrName>
                                        </p:attrNameLst>
                                      </p:cBhvr>
                                      <p:to>
                                        <p:strVal val="visible"/>
                                      </p:to>
                                    </p:set>
                                    <p:animEffect transition="in" filter="fade">
                                      <p:cBhvr>
                                        <p:cTn id="42" dur="1000"/>
                                        <p:tgtEl>
                                          <p:spTgt spid="5">
                                            <p:txEl>
                                              <p:pRg st="1" end="1"/>
                                            </p:txEl>
                                          </p:spTgt>
                                        </p:tgtEl>
                                      </p:cBhvr>
                                    </p:animEffect>
                                    <p:anim calcmode="lin" valueType="num">
                                      <p:cBhvr>
                                        <p:cTn id="4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2" end="2"/>
                                            </p:txEl>
                                          </p:spTgt>
                                        </p:tgtEl>
                                        <p:attrNameLst>
                                          <p:attrName>style.visibility</p:attrName>
                                        </p:attrNameLst>
                                      </p:cBhvr>
                                      <p:to>
                                        <p:strVal val="visible"/>
                                      </p:to>
                                    </p:set>
                                    <p:animEffect transition="in" filter="fade">
                                      <p:cBhvr>
                                        <p:cTn id="49" dur="1000"/>
                                        <p:tgtEl>
                                          <p:spTgt spid="5">
                                            <p:txEl>
                                              <p:pRg st="2" end="2"/>
                                            </p:txEl>
                                          </p:spTgt>
                                        </p:tgtEl>
                                      </p:cBhvr>
                                    </p:animEffect>
                                    <p:anim calcmode="lin" valueType="num">
                                      <p:cBhvr>
                                        <p:cTn id="5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fade">
                                      <p:cBhvr>
                                        <p:cTn id="56" dur="1000"/>
                                        <p:tgtEl>
                                          <p:spTgt spid="6"/>
                                        </p:tgtEl>
                                      </p:cBhvr>
                                    </p:animEffect>
                                    <p:anim calcmode="lin" valueType="num">
                                      <p:cBhvr>
                                        <p:cTn id="57" dur="1000" fill="hold"/>
                                        <p:tgtEl>
                                          <p:spTgt spid="6"/>
                                        </p:tgtEl>
                                        <p:attrNameLst>
                                          <p:attrName>ppt_x</p:attrName>
                                        </p:attrNameLst>
                                      </p:cBhvr>
                                      <p:tavLst>
                                        <p:tav tm="0">
                                          <p:val>
                                            <p:strVal val="#ppt_x"/>
                                          </p:val>
                                        </p:tav>
                                        <p:tav tm="100000">
                                          <p:val>
                                            <p:strVal val="#ppt_x"/>
                                          </p:val>
                                        </p:tav>
                                      </p:tavLst>
                                    </p:anim>
                                    <p:anim calcmode="lin" valueType="num">
                                      <p:cBhvr>
                                        <p:cTn id="5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6">
                                            <p:txEl>
                                              <p:pRg st="0" end="0"/>
                                            </p:txEl>
                                          </p:spTgt>
                                        </p:tgtEl>
                                        <p:attrNameLst>
                                          <p:attrName>style.visibility</p:attrName>
                                        </p:attrNameLst>
                                      </p:cBhvr>
                                      <p:to>
                                        <p:strVal val="visible"/>
                                      </p:to>
                                    </p:set>
                                    <p:animEffect transition="in" filter="fade">
                                      <p:cBhvr>
                                        <p:cTn id="63" dur="1000"/>
                                        <p:tgtEl>
                                          <p:spTgt spid="6">
                                            <p:txEl>
                                              <p:pRg st="0" end="0"/>
                                            </p:txEl>
                                          </p:spTgt>
                                        </p:tgtEl>
                                      </p:cBhvr>
                                    </p:animEffect>
                                    <p:anim calcmode="lin" valueType="num">
                                      <p:cBhvr>
                                        <p:cTn id="64"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65"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7">
                                            <p:txEl>
                                              <p:pRg st="0" end="0"/>
                                            </p:txEl>
                                          </p:spTgt>
                                        </p:tgtEl>
                                        <p:attrNameLst>
                                          <p:attrName>style.visibility</p:attrName>
                                        </p:attrNameLst>
                                      </p:cBhvr>
                                      <p:to>
                                        <p:strVal val="visible"/>
                                      </p:to>
                                    </p:set>
                                    <p:animEffect transition="in" filter="fade">
                                      <p:cBhvr>
                                        <p:cTn id="70" dur="1000"/>
                                        <p:tgtEl>
                                          <p:spTgt spid="7">
                                            <p:txEl>
                                              <p:pRg st="0" end="0"/>
                                            </p:txEl>
                                          </p:spTgt>
                                        </p:tgtEl>
                                      </p:cBhvr>
                                    </p:animEffect>
                                    <p:anim calcmode="lin" valueType="num">
                                      <p:cBhvr>
                                        <p:cTn id="7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72"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7">
                                            <p:txEl>
                                              <p:pRg st="1" end="1"/>
                                            </p:txEl>
                                          </p:spTgt>
                                        </p:tgtEl>
                                        <p:attrNameLst>
                                          <p:attrName>style.visibility</p:attrName>
                                        </p:attrNameLst>
                                      </p:cBhvr>
                                      <p:to>
                                        <p:strVal val="visible"/>
                                      </p:to>
                                    </p:set>
                                    <p:animEffect transition="in" filter="fade">
                                      <p:cBhvr>
                                        <p:cTn id="77" dur="1000"/>
                                        <p:tgtEl>
                                          <p:spTgt spid="7">
                                            <p:txEl>
                                              <p:pRg st="1" end="1"/>
                                            </p:txEl>
                                          </p:spTgt>
                                        </p:tgtEl>
                                      </p:cBhvr>
                                    </p:animEffect>
                                    <p:anim calcmode="lin" valueType="num">
                                      <p:cBhvr>
                                        <p:cTn id="7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7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7">
                                            <p:txEl>
                                              <p:pRg st="2" end="2"/>
                                            </p:txEl>
                                          </p:spTgt>
                                        </p:tgtEl>
                                        <p:attrNameLst>
                                          <p:attrName>style.visibility</p:attrName>
                                        </p:attrNameLst>
                                      </p:cBhvr>
                                      <p:to>
                                        <p:strVal val="visible"/>
                                      </p:to>
                                    </p:set>
                                    <p:animEffect transition="in" filter="fade">
                                      <p:cBhvr>
                                        <p:cTn id="84" dur="1000"/>
                                        <p:tgtEl>
                                          <p:spTgt spid="7">
                                            <p:txEl>
                                              <p:pRg st="2" end="2"/>
                                            </p:txEl>
                                          </p:spTgt>
                                        </p:tgtEl>
                                      </p:cBhvr>
                                    </p:animEffect>
                                    <p:anim calcmode="lin" valueType="num">
                                      <p:cBhvr>
                                        <p:cTn id="8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8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solidFill>
                  <a:srgbClr val="FF0000"/>
                </a:solidFill>
              </a:rPr>
              <a:t>Client-Treasury</a:t>
            </a:r>
            <a:endParaRPr lang="en-US" dirty="0">
              <a:solidFill>
                <a:srgbClr val="FF0000"/>
              </a:solidFill>
            </a:endParaRPr>
          </a:p>
        </p:txBody>
      </p:sp>
      <p:sp>
        <p:nvSpPr>
          <p:cNvPr id="3" name="Content Placeholder 2"/>
          <p:cNvSpPr>
            <a:spLocks noGrp="1"/>
          </p:cNvSpPr>
          <p:nvPr>
            <p:ph idx="1"/>
          </p:nvPr>
        </p:nvSpPr>
        <p:spPr>
          <a:xfrm>
            <a:off x="457200" y="685800"/>
            <a:ext cx="8229600" cy="5440363"/>
          </a:xfrm>
        </p:spPr>
        <p:txBody>
          <a:bodyPr>
            <a:normAutofit/>
          </a:bodyPr>
          <a:lstStyle/>
          <a:p>
            <a:r>
              <a:rPr lang="en-US" sz="2000" dirty="0" smtClean="0"/>
              <a:t>In 2010, the system of electronic treasury account management </a:t>
            </a:r>
            <a:r>
              <a:rPr lang="en-US" sz="2000" dirty="0">
                <a:solidFill>
                  <a:srgbClr val="FF0000"/>
                </a:solidFill>
              </a:rPr>
              <a:t>Client-Treasury </a:t>
            </a:r>
            <a:r>
              <a:rPr lang="en-US" sz="2000" dirty="0" smtClean="0"/>
              <a:t>was developed </a:t>
            </a:r>
            <a:r>
              <a:rPr lang="en-US" sz="2000" dirty="0" smtClean="0"/>
              <a:t>and implemented in the treasury system of the RA</a:t>
            </a:r>
            <a:r>
              <a:rPr lang="en-US" sz="2000" dirty="0" smtClean="0"/>
              <a:t>.</a:t>
            </a:r>
            <a:endParaRPr lang="en-US" sz="2000" dirty="0" smtClean="0"/>
          </a:p>
          <a:p>
            <a:r>
              <a:rPr lang="en-US" sz="2000" dirty="0" smtClean="0"/>
              <a:t>The system allows to fill in and submit to the treasury electronically cost estimates, contract extracts, invoices, budget requests, budget and financial commitments, payment orders and other documents, and also allows for reviewing in real time of accounts, for preparation of extracts and certificates.   </a:t>
            </a:r>
            <a:endParaRPr lang="en-US" sz="2000"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200400"/>
            <a:ext cx="7320527" cy="3507656"/>
          </a:xfrm>
          <a:prstGeom prst="rect">
            <a:avLst/>
          </a:prstGeom>
        </p:spPr>
      </p:pic>
    </p:spTree>
    <p:extLst>
      <p:ext uri="{BB962C8B-B14F-4D97-AF65-F5344CB8AC3E}">
        <p14:creationId xmlns:p14="http://schemas.microsoft.com/office/powerpoint/2010/main" val="375643194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533400"/>
          </a:xfrm>
        </p:spPr>
        <p:txBody>
          <a:bodyPr>
            <a:noAutofit/>
          </a:bodyPr>
          <a:lstStyle/>
          <a:p>
            <a:r>
              <a:rPr lang="en-US" sz="2000" dirty="0" smtClean="0">
                <a:solidFill>
                  <a:srgbClr val="FF0000"/>
                </a:solidFill>
              </a:rPr>
              <a:t>Funds </a:t>
            </a:r>
            <a:r>
              <a:rPr lang="en-US" sz="2000" dirty="0">
                <a:solidFill>
                  <a:srgbClr val="FF0000"/>
                </a:solidFill>
              </a:rPr>
              <a:t>from loans and grants given to the Republic of Armenia by foreign states and international </a:t>
            </a:r>
            <a:r>
              <a:rPr lang="en-US" sz="2000" dirty="0" smtClean="0">
                <a:solidFill>
                  <a:srgbClr val="FF0000"/>
                </a:solidFill>
              </a:rPr>
              <a:t>organizations</a:t>
            </a:r>
            <a:endParaRPr lang="en-US" sz="2000" dirty="0">
              <a:solidFill>
                <a:srgbClr val="FF0000"/>
              </a:solidFill>
            </a:endParaRPr>
          </a:p>
        </p:txBody>
      </p:sp>
      <p:sp>
        <p:nvSpPr>
          <p:cNvPr id="3" name="Content Placeholder 2"/>
          <p:cNvSpPr>
            <a:spLocks noGrp="1"/>
          </p:cNvSpPr>
          <p:nvPr>
            <p:ph idx="1"/>
          </p:nvPr>
        </p:nvSpPr>
        <p:spPr>
          <a:xfrm>
            <a:off x="152400" y="838201"/>
            <a:ext cx="8839200" cy="1600200"/>
          </a:xfrm>
        </p:spPr>
        <p:txBody>
          <a:bodyPr>
            <a:normAutofit fontScale="92500"/>
          </a:bodyPr>
          <a:lstStyle/>
          <a:p>
            <a:r>
              <a:rPr lang="en-US" sz="2000" dirty="0" smtClean="0"/>
              <a:t>From 2010, funds </a:t>
            </a:r>
            <a:r>
              <a:rPr lang="en-US" sz="2000" dirty="0"/>
              <a:t>of from loans and grants given to the Republic Armenia </a:t>
            </a:r>
            <a:r>
              <a:rPr lang="en-US" sz="2000" dirty="0" smtClean="0"/>
              <a:t>by foreign states and international organizations were moved from commercial banks of the RA to the Treasury</a:t>
            </a:r>
            <a:r>
              <a:rPr lang="en-US" sz="2000" dirty="0" smtClean="0"/>
              <a:t>;</a:t>
            </a:r>
            <a:endParaRPr lang="en-US" sz="2000" dirty="0" smtClean="0"/>
          </a:p>
          <a:p>
            <a:r>
              <a:rPr lang="en-US" sz="2000" dirty="0" smtClean="0"/>
              <a:t>From 2011, funds from </a:t>
            </a:r>
            <a:r>
              <a:rPr lang="en-US" sz="2000" dirty="0" smtClean="0"/>
              <a:t>loans and grants given to the Republic Armenia are accrued to treasury accounts opened in the name of </a:t>
            </a:r>
            <a:r>
              <a:rPr lang="en-US" sz="2000" dirty="0" smtClean="0"/>
              <a:t>program implementation offices (PIO).</a:t>
            </a:r>
            <a:endParaRPr lang="en-US" sz="2000" dirty="0"/>
          </a:p>
        </p:txBody>
      </p:sp>
      <p:sp>
        <p:nvSpPr>
          <p:cNvPr id="4" name="Title 1"/>
          <p:cNvSpPr txBox="1">
            <a:spLocks/>
          </p:cNvSpPr>
          <p:nvPr/>
        </p:nvSpPr>
        <p:spPr>
          <a:xfrm>
            <a:off x="152400" y="2438400"/>
            <a:ext cx="8991600" cy="762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rgbClr val="FF0000"/>
                </a:solidFill>
              </a:rPr>
              <a:t>Scheme of accrual and use of funds from loans and grants given to the Republic of Armenia by foreign states and international organizations</a:t>
            </a:r>
            <a:endParaRPr lang="en-US" sz="2000" dirty="0">
              <a:solidFill>
                <a:srgbClr val="FF0000"/>
              </a:solidFill>
            </a:endParaRPr>
          </a:p>
        </p:txBody>
      </p:sp>
      <p:sp>
        <p:nvSpPr>
          <p:cNvPr id="5" name="Oval 4"/>
          <p:cNvSpPr/>
          <p:nvPr/>
        </p:nvSpPr>
        <p:spPr>
          <a:xfrm>
            <a:off x="8041596" y="5927578"/>
            <a:ext cx="896203" cy="91440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C00000"/>
                </a:solidFill>
              </a:rPr>
              <a:t>Suppliers</a:t>
            </a:r>
            <a:endParaRPr lang="en-US" sz="1200" dirty="0"/>
          </a:p>
        </p:txBody>
      </p:sp>
      <p:sp>
        <p:nvSpPr>
          <p:cNvPr id="6" name="Oval 5"/>
          <p:cNvSpPr/>
          <p:nvPr/>
        </p:nvSpPr>
        <p:spPr>
          <a:xfrm>
            <a:off x="8041595" y="4053854"/>
            <a:ext cx="896204" cy="91440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C00000"/>
                </a:solidFill>
              </a:rPr>
              <a:t>Suppliers</a:t>
            </a:r>
            <a:endParaRPr lang="en-US" sz="1200" dirty="0"/>
          </a:p>
        </p:txBody>
      </p:sp>
      <p:sp>
        <p:nvSpPr>
          <p:cNvPr id="7" name="Rounded Rectangle 6"/>
          <p:cNvSpPr/>
          <p:nvPr/>
        </p:nvSpPr>
        <p:spPr>
          <a:xfrm>
            <a:off x="586507" y="4262551"/>
            <a:ext cx="914400" cy="9144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PIO</a:t>
            </a:r>
            <a:endParaRPr lang="en-US" dirty="0"/>
          </a:p>
        </p:txBody>
      </p:sp>
      <p:sp>
        <p:nvSpPr>
          <p:cNvPr id="8" name="Rounded Rectangle 7"/>
          <p:cNvSpPr/>
          <p:nvPr/>
        </p:nvSpPr>
        <p:spPr>
          <a:xfrm>
            <a:off x="586507" y="5927578"/>
            <a:ext cx="914400" cy="9144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PIO</a:t>
            </a:r>
            <a:endParaRPr lang="en-US" dirty="0"/>
          </a:p>
        </p:txBody>
      </p:sp>
      <p:sp>
        <p:nvSpPr>
          <p:cNvPr id="9" name="Rounded Rectangle 8"/>
          <p:cNvSpPr/>
          <p:nvPr/>
        </p:nvSpPr>
        <p:spPr>
          <a:xfrm>
            <a:off x="1947871" y="5176951"/>
            <a:ext cx="914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Client-Treasury</a:t>
            </a:r>
          </a:p>
        </p:txBody>
      </p:sp>
      <p:sp>
        <p:nvSpPr>
          <p:cNvPr id="10" name="Rounded Rectangle 9"/>
          <p:cNvSpPr/>
          <p:nvPr/>
        </p:nvSpPr>
        <p:spPr>
          <a:xfrm>
            <a:off x="3697059" y="5176951"/>
            <a:ext cx="914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CT (TBD)</a:t>
            </a:r>
            <a:endParaRPr lang="en-US" dirty="0"/>
          </a:p>
        </p:txBody>
      </p:sp>
      <p:sp>
        <p:nvSpPr>
          <p:cNvPr id="11" name="Rounded Rectangle 10"/>
          <p:cNvSpPr/>
          <p:nvPr/>
        </p:nvSpPr>
        <p:spPr>
          <a:xfrm>
            <a:off x="5559978" y="5176951"/>
            <a:ext cx="914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CB</a:t>
            </a:r>
            <a:endParaRPr lang="en-US" dirty="0"/>
          </a:p>
        </p:txBody>
      </p:sp>
      <p:sp>
        <p:nvSpPr>
          <p:cNvPr id="12" name="Rounded Rectangle 11"/>
          <p:cNvSpPr/>
          <p:nvPr/>
        </p:nvSpPr>
        <p:spPr>
          <a:xfrm>
            <a:off x="5159928" y="3365779"/>
            <a:ext cx="1714500"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Foreign states and international organizations</a:t>
            </a:r>
            <a:endParaRPr lang="en-US" sz="1400" dirty="0">
              <a:solidFill>
                <a:schemeClr val="tx1"/>
              </a:solidFill>
            </a:endParaRPr>
          </a:p>
        </p:txBody>
      </p:sp>
      <p:sp>
        <p:nvSpPr>
          <p:cNvPr id="13" name="Down Arrow 12"/>
          <p:cNvSpPr/>
          <p:nvPr/>
        </p:nvSpPr>
        <p:spPr>
          <a:xfrm>
            <a:off x="5836879" y="4511054"/>
            <a:ext cx="360597"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ight Arrow 13"/>
          <p:cNvSpPr/>
          <p:nvPr/>
        </p:nvSpPr>
        <p:spPr>
          <a:xfrm rot="10800000" flipV="1">
            <a:off x="4611458" y="5300889"/>
            <a:ext cx="948519" cy="284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Arrow Connector 14"/>
          <p:cNvCxnSpPr>
            <a:endCxn id="11" idx="1"/>
          </p:cNvCxnSpPr>
          <p:nvPr/>
        </p:nvCxnSpPr>
        <p:spPr>
          <a:xfrm flipV="1">
            <a:off x="4611459" y="5634151"/>
            <a:ext cx="948519" cy="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Right Arrow 15"/>
          <p:cNvSpPr/>
          <p:nvPr/>
        </p:nvSpPr>
        <p:spPr>
          <a:xfrm rot="10800000">
            <a:off x="2862271" y="5300889"/>
            <a:ext cx="834788" cy="2365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ight Arrow 16"/>
          <p:cNvSpPr/>
          <p:nvPr/>
        </p:nvSpPr>
        <p:spPr>
          <a:xfrm rot="13572635">
            <a:off x="1320061" y="4912227"/>
            <a:ext cx="886028" cy="1898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Left Arrow 17"/>
          <p:cNvSpPr/>
          <p:nvPr/>
        </p:nvSpPr>
        <p:spPr>
          <a:xfrm rot="19043999">
            <a:off x="1369768" y="6111180"/>
            <a:ext cx="776588" cy="23591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 name="Straight Arrow Connector 18"/>
          <p:cNvCxnSpPr>
            <a:stCxn id="7" idx="2"/>
            <a:endCxn id="9" idx="1"/>
          </p:cNvCxnSpPr>
          <p:nvPr/>
        </p:nvCxnSpPr>
        <p:spPr>
          <a:xfrm>
            <a:off x="1043707" y="5176951"/>
            <a:ext cx="904164" cy="457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8" idx="0"/>
            <a:endCxn id="9" idx="1"/>
          </p:cNvCxnSpPr>
          <p:nvPr/>
        </p:nvCxnSpPr>
        <p:spPr>
          <a:xfrm flipV="1">
            <a:off x="1043707" y="5634151"/>
            <a:ext cx="904164" cy="29342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9" idx="3"/>
            <a:endCxn id="10" idx="1"/>
          </p:cNvCxnSpPr>
          <p:nvPr/>
        </p:nvCxnSpPr>
        <p:spPr>
          <a:xfrm>
            <a:off x="2862271" y="5634151"/>
            <a:ext cx="834788"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816157" y="5722019"/>
            <a:ext cx="539122" cy="369332"/>
          </a:xfrm>
          <a:prstGeom prst="rect">
            <a:avLst/>
          </a:prstGeom>
          <a:noFill/>
        </p:spPr>
        <p:txBody>
          <a:bodyPr wrap="none" rtlCol="0">
            <a:spAutoFit/>
          </a:bodyPr>
          <a:lstStyle/>
          <a:p>
            <a:r>
              <a:rPr lang="en-US" dirty="0" smtClean="0"/>
              <a:t>TSA</a:t>
            </a:r>
            <a:endParaRPr lang="en-US" dirty="0"/>
          </a:p>
        </p:txBody>
      </p:sp>
      <p:sp>
        <p:nvSpPr>
          <p:cNvPr id="23" name="Rounded Rectangle 22"/>
          <p:cNvSpPr/>
          <p:nvPr/>
        </p:nvSpPr>
        <p:spPr>
          <a:xfrm>
            <a:off x="6874428" y="4659986"/>
            <a:ext cx="738969" cy="6295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Commercial bank</a:t>
            </a:r>
            <a:endParaRPr lang="en-US" sz="1000" dirty="0"/>
          </a:p>
        </p:txBody>
      </p:sp>
      <p:sp>
        <p:nvSpPr>
          <p:cNvPr id="24" name="Rounded Rectangle 23"/>
          <p:cNvSpPr/>
          <p:nvPr/>
        </p:nvSpPr>
        <p:spPr>
          <a:xfrm>
            <a:off x="6874428" y="5757373"/>
            <a:ext cx="738969" cy="6274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Commercial bank</a:t>
            </a:r>
            <a:endParaRPr lang="en-US" sz="1000" dirty="0"/>
          </a:p>
        </p:txBody>
      </p:sp>
      <p:cxnSp>
        <p:nvCxnSpPr>
          <p:cNvPr id="25" name="Straight Arrow Connector 24"/>
          <p:cNvCxnSpPr>
            <a:stCxn id="11" idx="3"/>
            <a:endCxn id="23" idx="1"/>
          </p:cNvCxnSpPr>
          <p:nvPr/>
        </p:nvCxnSpPr>
        <p:spPr>
          <a:xfrm flipV="1">
            <a:off x="6474378" y="4974737"/>
            <a:ext cx="400050" cy="65941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1" idx="3"/>
            <a:endCxn id="24" idx="1"/>
          </p:cNvCxnSpPr>
          <p:nvPr/>
        </p:nvCxnSpPr>
        <p:spPr>
          <a:xfrm>
            <a:off x="6474378" y="5634151"/>
            <a:ext cx="400050" cy="43692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23" idx="3"/>
            <a:endCxn id="6" idx="2"/>
          </p:cNvCxnSpPr>
          <p:nvPr/>
        </p:nvCxnSpPr>
        <p:spPr>
          <a:xfrm flipV="1">
            <a:off x="7613397" y="4511054"/>
            <a:ext cx="428198" cy="46368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24" idx="3"/>
            <a:endCxn id="5" idx="2"/>
          </p:cNvCxnSpPr>
          <p:nvPr/>
        </p:nvCxnSpPr>
        <p:spPr>
          <a:xfrm>
            <a:off x="7613397" y="6071076"/>
            <a:ext cx="428199" cy="31370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31146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barn(inVertical)">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barn(inVertical)">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barn(inVertical)">
                                      <p:cBhvr>
                                        <p:cTn id="45" dur="500"/>
                                        <p:tgtEl>
                                          <p:spTgt spid="14"/>
                                        </p:tgtEl>
                                      </p:cBhvr>
                                    </p:animEffect>
                                  </p:childTnLst>
                                </p:cTn>
                              </p:par>
                              <p:par>
                                <p:cTn id="46" presetID="16" presetClass="entr" presetSubtype="21" fill="hold" grpId="0" nodeType="with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barn(inVertical)">
                                      <p:cBhvr>
                                        <p:cTn id="48" dur="500"/>
                                        <p:tgtEl>
                                          <p:spTgt spid="22"/>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barn(inVertical)">
                                      <p:cBhvr>
                                        <p:cTn id="53" dur="500"/>
                                        <p:tgtEl>
                                          <p:spTgt spid="10"/>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barn(inVertical)">
                                      <p:cBhvr>
                                        <p:cTn id="58" dur="500"/>
                                        <p:tgtEl>
                                          <p:spTgt spid="16"/>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9"/>
                                        </p:tgtEl>
                                        <p:attrNameLst>
                                          <p:attrName>style.visibility</p:attrName>
                                        </p:attrNameLst>
                                      </p:cBhvr>
                                      <p:to>
                                        <p:strVal val="visible"/>
                                      </p:to>
                                    </p:set>
                                    <p:animEffect transition="in" filter="barn(inVertical)">
                                      <p:cBhvr>
                                        <p:cTn id="63" dur="500"/>
                                        <p:tgtEl>
                                          <p:spTgt spid="9"/>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17"/>
                                        </p:tgtEl>
                                        <p:attrNameLst>
                                          <p:attrName>style.visibility</p:attrName>
                                        </p:attrNameLst>
                                      </p:cBhvr>
                                      <p:to>
                                        <p:strVal val="visible"/>
                                      </p:to>
                                    </p:set>
                                    <p:animEffect transition="in" filter="barn(inVertical)">
                                      <p:cBhvr>
                                        <p:cTn id="68" dur="500"/>
                                        <p:tgtEl>
                                          <p:spTgt spid="17"/>
                                        </p:tgtEl>
                                      </p:cBhvr>
                                    </p:animEffect>
                                  </p:childTnLst>
                                </p:cTn>
                              </p:par>
                              <p:par>
                                <p:cTn id="69" presetID="16" presetClass="entr" presetSubtype="21" fill="hold" grpId="0" nodeType="with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barn(inVertical)">
                                      <p:cBhvr>
                                        <p:cTn id="71" dur="500"/>
                                        <p:tgtEl>
                                          <p:spTgt spid="18"/>
                                        </p:tgtEl>
                                      </p:cBhvr>
                                    </p:animEffect>
                                  </p:childTnLst>
                                </p:cTn>
                              </p:par>
                            </p:childTnLst>
                          </p:cTn>
                        </p:par>
                      </p:childTnLst>
                    </p:cTn>
                  </p:par>
                  <p:par>
                    <p:cTn id="72" fill="hold">
                      <p:stCondLst>
                        <p:cond delay="indefinite"/>
                      </p:stCondLst>
                      <p:childTnLst>
                        <p:par>
                          <p:cTn id="73" fill="hold">
                            <p:stCondLst>
                              <p:cond delay="0"/>
                            </p:stCondLst>
                            <p:childTnLst>
                              <p:par>
                                <p:cTn id="74" presetID="16" presetClass="entr" presetSubtype="21" fill="hold" grpId="0" nodeType="clickEffect">
                                  <p:stCondLst>
                                    <p:cond delay="0"/>
                                  </p:stCondLst>
                                  <p:childTnLst>
                                    <p:set>
                                      <p:cBhvr>
                                        <p:cTn id="75" dur="1" fill="hold">
                                          <p:stCondLst>
                                            <p:cond delay="0"/>
                                          </p:stCondLst>
                                        </p:cTn>
                                        <p:tgtEl>
                                          <p:spTgt spid="8"/>
                                        </p:tgtEl>
                                        <p:attrNameLst>
                                          <p:attrName>style.visibility</p:attrName>
                                        </p:attrNameLst>
                                      </p:cBhvr>
                                      <p:to>
                                        <p:strVal val="visible"/>
                                      </p:to>
                                    </p:set>
                                    <p:animEffect transition="in" filter="barn(inVertical)">
                                      <p:cBhvr>
                                        <p:cTn id="76" dur="500"/>
                                        <p:tgtEl>
                                          <p:spTgt spid="8"/>
                                        </p:tgtEl>
                                      </p:cBhvr>
                                    </p:animEffect>
                                  </p:childTnLst>
                                </p:cTn>
                              </p:par>
                              <p:par>
                                <p:cTn id="77" presetID="16" presetClass="entr" presetSubtype="21" fill="hold" grpId="0" nodeType="withEffect">
                                  <p:stCondLst>
                                    <p:cond delay="0"/>
                                  </p:stCondLst>
                                  <p:childTnLst>
                                    <p:set>
                                      <p:cBhvr>
                                        <p:cTn id="78" dur="1" fill="hold">
                                          <p:stCondLst>
                                            <p:cond delay="0"/>
                                          </p:stCondLst>
                                        </p:cTn>
                                        <p:tgtEl>
                                          <p:spTgt spid="7"/>
                                        </p:tgtEl>
                                        <p:attrNameLst>
                                          <p:attrName>style.visibility</p:attrName>
                                        </p:attrNameLst>
                                      </p:cBhvr>
                                      <p:to>
                                        <p:strVal val="visible"/>
                                      </p:to>
                                    </p:set>
                                    <p:animEffect transition="in" filter="barn(inVertical)">
                                      <p:cBhvr>
                                        <p:cTn id="79" dur="500"/>
                                        <p:tgtEl>
                                          <p:spTgt spid="7"/>
                                        </p:tgtEl>
                                      </p:cBhvr>
                                    </p:animEffect>
                                  </p:childTnLst>
                                </p:cTn>
                              </p:par>
                            </p:childTnLst>
                          </p:cTn>
                        </p:par>
                      </p:childTnLst>
                    </p:cTn>
                  </p:par>
                  <p:par>
                    <p:cTn id="80" fill="hold">
                      <p:stCondLst>
                        <p:cond delay="indefinite"/>
                      </p:stCondLst>
                      <p:childTnLst>
                        <p:par>
                          <p:cTn id="81" fill="hold">
                            <p:stCondLst>
                              <p:cond delay="0"/>
                            </p:stCondLst>
                            <p:childTnLst>
                              <p:par>
                                <p:cTn id="82" presetID="16" presetClass="entr" presetSubtype="21" fill="hold" nodeType="click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barn(inVertical)">
                                      <p:cBhvr>
                                        <p:cTn id="84" dur="500"/>
                                        <p:tgtEl>
                                          <p:spTgt spid="19"/>
                                        </p:tgtEl>
                                      </p:cBhvr>
                                    </p:animEffect>
                                  </p:childTnLst>
                                </p:cTn>
                              </p:par>
                              <p:par>
                                <p:cTn id="85" presetID="16" presetClass="entr" presetSubtype="21" fill="hold" nodeType="with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barn(inVertical)">
                                      <p:cBhvr>
                                        <p:cTn id="87" dur="500"/>
                                        <p:tgtEl>
                                          <p:spTgt spid="20"/>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nodeType="clickEffect">
                                  <p:stCondLst>
                                    <p:cond delay="0"/>
                                  </p:stCondLst>
                                  <p:childTnLst>
                                    <p:set>
                                      <p:cBhvr>
                                        <p:cTn id="91" dur="1" fill="hold">
                                          <p:stCondLst>
                                            <p:cond delay="0"/>
                                          </p:stCondLst>
                                        </p:cTn>
                                        <p:tgtEl>
                                          <p:spTgt spid="21"/>
                                        </p:tgtEl>
                                        <p:attrNameLst>
                                          <p:attrName>style.visibility</p:attrName>
                                        </p:attrNameLst>
                                      </p:cBhvr>
                                      <p:to>
                                        <p:strVal val="visible"/>
                                      </p:to>
                                    </p:set>
                                    <p:animEffect transition="in" filter="barn(inVertical)">
                                      <p:cBhvr>
                                        <p:cTn id="92" dur="500"/>
                                        <p:tgtEl>
                                          <p:spTgt spid="21"/>
                                        </p:tgtEl>
                                      </p:cBhvr>
                                    </p:animEffect>
                                  </p:childTnLst>
                                </p:cTn>
                              </p:par>
                              <p:par>
                                <p:cTn id="93" presetID="16" presetClass="entr" presetSubtype="21" fill="hold" nodeType="with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barn(inVertical)">
                                      <p:cBhvr>
                                        <p:cTn id="95" dur="500"/>
                                        <p:tgtEl>
                                          <p:spTgt spid="15"/>
                                        </p:tgtEl>
                                      </p:cBhvr>
                                    </p:animEffect>
                                  </p:childTnLst>
                                </p:cTn>
                              </p:par>
                            </p:childTnLst>
                          </p:cTn>
                        </p:par>
                      </p:childTnLst>
                    </p:cTn>
                  </p:par>
                  <p:par>
                    <p:cTn id="96" fill="hold">
                      <p:stCondLst>
                        <p:cond delay="indefinite"/>
                      </p:stCondLst>
                      <p:childTnLst>
                        <p:par>
                          <p:cTn id="97" fill="hold">
                            <p:stCondLst>
                              <p:cond delay="0"/>
                            </p:stCondLst>
                            <p:childTnLst>
                              <p:par>
                                <p:cTn id="98" presetID="16" presetClass="entr" presetSubtype="21" fill="hold" nodeType="clickEffect">
                                  <p:stCondLst>
                                    <p:cond delay="0"/>
                                  </p:stCondLst>
                                  <p:childTnLst>
                                    <p:set>
                                      <p:cBhvr>
                                        <p:cTn id="99" dur="1" fill="hold">
                                          <p:stCondLst>
                                            <p:cond delay="0"/>
                                          </p:stCondLst>
                                        </p:cTn>
                                        <p:tgtEl>
                                          <p:spTgt spid="25"/>
                                        </p:tgtEl>
                                        <p:attrNameLst>
                                          <p:attrName>style.visibility</p:attrName>
                                        </p:attrNameLst>
                                      </p:cBhvr>
                                      <p:to>
                                        <p:strVal val="visible"/>
                                      </p:to>
                                    </p:set>
                                    <p:animEffect transition="in" filter="barn(inVertical)">
                                      <p:cBhvr>
                                        <p:cTn id="100" dur="500"/>
                                        <p:tgtEl>
                                          <p:spTgt spid="25"/>
                                        </p:tgtEl>
                                      </p:cBhvr>
                                    </p:animEffect>
                                  </p:childTnLst>
                                </p:cTn>
                              </p:par>
                              <p:par>
                                <p:cTn id="101" presetID="16" presetClass="entr" presetSubtype="21" fill="hold" nodeType="withEffect">
                                  <p:stCondLst>
                                    <p:cond delay="0"/>
                                  </p:stCondLst>
                                  <p:childTnLst>
                                    <p:set>
                                      <p:cBhvr>
                                        <p:cTn id="102" dur="1" fill="hold">
                                          <p:stCondLst>
                                            <p:cond delay="0"/>
                                          </p:stCondLst>
                                        </p:cTn>
                                        <p:tgtEl>
                                          <p:spTgt spid="26"/>
                                        </p:tgtEl>
                                        <p:attrNameLst>
                                          <p:attrName>style.visibility</p:attrName>
                                        </p:attrNameLst>
                                      </p:cBhvr>
                                      <p:to>
                                        <p:strVal val="visible"/>
                                      </p:to>
                                    </p:set>
                                    <p:animEffect transition="in" filter="barn(inVertical)">
                                      <p:cBhvr>
                                        <p:cTn id="103" dur="500"/>
                                        <p:tgtEl>
                                          <p:spTgt spid="26"/>
                                        </p:tgtEl>
                                      </p:cBhvr>
                                    </p:animEffect>
                                  </p:childTnLst>
                                </p:cTn>
                              </p:par>
                            </p:childTnLst>
                          </p:cTn>
                        </p:par>
                      </p:childTnLst>
                    </p:cTn>
                  </p:par>
                  <p:par>
                    <p:cTn id="104" fill="hold">
                      <p:stCondLst>
                        <p:cond delay="indefinite"/>
                      </p:stCondLst>
                      <p:childTnLst>
                        <p:par>
                          <p:cTn id="105" fill="hold">
                            <p:stCondLst>
                              <p:cond delay="0"/>
                            </p:stCondLst>
                            <p:childTnLst>
                              <p:par>
                                <p:cTn id="106" presetID="16" presetClass="entr" presetSubtype="21" fill="hold" grpId="0" nodeType="clickEffect">
                                  <p:stCondLst>
                                    <p:cond delay="0"/>
                                  </p:stCondLst>
                                  <p:childTnLst>
                                    <p:set>
                                      <p:cBhvr>
                                        <p:cTn id="107" dur="1" fill="hold">
                                          <p:stCondLst>
                                            <p:cond delay="0"/>
                                          </p:stCondLst>
                                        </p:cTn>
                                        <p:tgtEl>
                                          <p:spTgt spid="23"/>
                                        </p:tgtEl>
                                        <p:attrNameLst>
                                          <p:attrName>style.visibility</p:attrName>
                                        </p:attrNameLst>
                                      </p:cBhvr>
                                      <p:to>
                                        <p:strVal val="visible"/>
                                      </p:to>
                                    </p:set>
                                    <p:animEffect transition="in" filter="barn(inVertical)">
                                      <p:cBhvr>
                                        <p:cTn id="108" dur="500"/>
                                        <p:tgtEl>
                                          <p:spTgt spid="23"/>
                                        </p:tgtEl>
                                      </p:cBhvr>
                                    </p:animEffect>
                                  </p:childTnLst>
                                </p:cTn>
                              </p:par>
                              <p:par>
                                <p:cTn id="109" presetID="16" presetClass="entr" presetSubtype="21" fill="hold" grpId="0" nodeType="withEffect">
                                  <p:stCondLst>
                                    <p:cond delay="0"/>
                                  </p:stCondLst>
                                  <p:childTnLst>
                                    <p:set>
                                      <p:cBhvr>
                                        <p:cTn id="110" dur="1" fill="hold">
                                          <p:stCondLst>
                                            <p:cond delay="0"/>
                                          </p:stCondLst>
                                        </p:cTn>
                                        <p:tgtEl>
                                          <p:spTgt spid="24"/>
                                        </p:tgtEl>
                                        <p:attrNameLst>
                                          <p:attrName>style.visibility</p:attrName>
                                        </p:attrNameLst>
                                      </p:cBhvr>
                                      <p:to>
                                        <p:strVal val="visible"/>
                                      </p:to>
                                    </p:set>
                                    <p:animEffect transition="in" filter="barn(inVertical)">
                                      <p:cBhvr>
                                        <p:cTn id="111" dur="500"/>
                                        <p:tgtEl>
                                          <p:spTgt spid="24"/>
                                        </p:tgtEl>
                                      </p:cBhvr>
                                    </p:animEffect>
                                  </p:childTnLst>
                                </p:cTn>
                              </p:par>
                            </p:childTnLst>
                          </p:cTn>
                        </p:par>
                      </p:childTnLst>
                    </p:cTn>
                  </p:par>
                  <p:par>
                    <p:cTn id="112" fill="hold">
                      <p:stCondLst>
                        <p:cond delay="indefinite"/>
                      </p:stCondLst>
                      <p:childTnLst>
                        <p:par>
                          <p:cTn id="113" fill="hold">
                            <p:stCondLst>
                              <p:cond delay="0"/>
                            </p:stCondLst>
                            <p:childTnLst>
                              <p:par>
                                <p:cTn id="114" presetID="16" presetClass="entr" presetSubtype="21" fill="hold" nodeType="clickEffect">
                                  <p:stCondLst>
                                    <p:cond delay="0"/>
                                  </p:stCondLst>
                                  <p:childTnLst>
                                    <p:set>
                                      <p:cBhvr>
                                        <p:cTn id="115" dur="1" fill="hold">
                                          <p:stCondLst>
                                            <p:cond delay="0"/>
                                          </p:stCondLst>
                                        </p:cTn>
                                        <p:tgtEl>
                                          <p:spTgt spid="27"/>
                                        </p:tgtEl>
                                        <p:attrNameLst>
                                          <p:attrName>style.visibility</p:attrName>
                                        </p:attrNameLst>
                                      </p:cBhvr>
                                      <p:to>
                                        <p:strVal val="visible"/>
                                      </p:to>
                                    </p:set>
                                    <p:animEffect transition="in" filter="barn(inVertical)">
                                      <p:cBhvr>
                                        <p:cTn id="116" dur="500"/>
                                        <p:tgtEl>
                                          <p:spTgt spid="27"/>
                                        </p:tgtEl>
                                      </p:cBhvr>
                                    </p:animEffect>
                                  </p:childTnLst>
                                </p:cTn>
                              </p:par>
                              <p:par>
                                <p:cTn id="117" presetID="16" presetClass="entr" presetSubtype="21" fill="hold" nodeType="withEffect">
                                  <p:stCondLst>
                                    <p:cond delay="0"/>
                                  </p:stCondLst>
                                  <p:childTnLst>
                                    <p:set>
                                      <p:cBhvr>
                                        <p:cTn id="118" dur="1" fill="hold">
                                          <p:stCondLst>
                                            <p:cond delay="0"/>
                                          </p:stCondLst>
                                        </p:cTn>
                                        <p:tgtEl>
                                          <p:spTgt spid="28"/>
                                        </p:tgtEl>
                                        <p:attrNameLst>
                                          <p:attrName>style.visibility</p:attrName>
                                        </p:attrNameLst>
                                      </p:cBhvr>
                                      <p:to>
                                        <p:strVal val="visible"/>
                                      </p:to>
                                    </p:set>
                                    <p:animEffect transition="in" filter="barn(inVertical)">
                                      <p:cBhvr>
                                        <p:cTn id="119" dur="500"/>
                                        <p:tgtEl>
                                          <p:spTgt spid="28"/>
                                        </p:tgtEl>
                                      </p:cBhvr>
                                    </p:animEffect>
                                  </p:childTnLst>
                                </p:cTn>
                              </p:par>
                            </p:childTnLst>
                          </p:cTn>
                        </p:par>
                      </p:childTnLst>
                    </p:cTn>
                  </p:par>
                  <p:par>
                    <p:cTn id="120" fill="hold">
                      <p:stCondLst>
                        <p:cond delay="indefinite"/>
                      </p:stCondLst>
                      <p:childTnLst>
                        <p:par>
                          <p:cTn id="121" fill="hold">
                            <p:stCondLst>
                              <p:cond delay="0"/>
                            </p:stCondLst>
                            <p:childTnLst>
                              <p:par>
                                <p:cTn id="122" presetID="16" presetClass="entr" presetSubtype="21" fill="hold" grpId="0" nodeType="clickEffect">
                                  <p:stCondLst>
                                    <p:cond delay="0"/>
                                  </p:stCondLst>
                                  <p:childTnLst>
                                    <p:set>
                                      <p:cBhvr>
                                        <p:cTn id="123" dur="1" fill="hold">
                                          <p:stCondLst>
                                            <p:cond delay="0"/>
                                          </p:stCondLst>
                                        </p:cTn>
                                        <p:tgtEl>
                                          <p:spTgt spid="6"/>
                                        </p:tgtEl>
                                        <p:attrNameLst>
                                          <p:attrName>style.visibility</p:attrName>
                                        </p:attrNameLst>
                                      </p:cBhvr>
                                      <p:to>
                                        <p:strVal val="visible"/>
                                      </p:to>
                                    </p:set>
                                    <p:animEffect transition="in" filter="barn(inVertical)">
                                      <p:cBhvr>
                                        <p:cTn id="124" dur="500"/>
                                        <p:tgtEl>
                                          <p:spTgt spid="6"/>
                                        </p:tgtEl>
                                      </p:cBhvr>
                                    </p:animEffect>
                                  </p:childTnLst>
                                </p:cTn>
                              </p:par>
                              <p:par>
                                <p:cTn id="125" presetID="16" presetClass="entr" presetSubtype="21" fill="hold" grpId="0" nodeType="withEffect">
                                  <p:stCondLst>
                                    <p:cond delay="0"/>
                                  </p:stCondLst>
                                  <p:childTnLst>
                                    <p:set>
                                      <p:cBhvr>
                                        <p:cTn id="126" dur="1" fill="hold">
                                          <p:stCondLst>
                                            <p:cond delay="0"/>
                                          </p:stCondLst>
                                        </p:cTn>
                                        <p:tgtEl>
                                          <p:spTgt spid="5"/>
                                        </p:tgtEl>
                                        <p:attrNameLst>
                                          <p:attrName>style.visibility</p:attrName>
                                        </p:attrNameLst>
                                      </p:cBhvr>
                                      <p:to>
                                        <p:strVal val="visible"/>
                                      </p:to>
                                    </p:set>
                                    <p:animEffect transition="in" filter="barn(inVertical)">
                                      <p:cBhvr>
                                        <p:cTn id="1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6" grpId="0" animBg="1"/>
      <p:bldP spid="17" grpId="0" animBg="1"/>
      <p:bldP spid="18" grpId="0" animBg="1"/>
      <p:bldP spid="22" grpId="0"/>
      <p:bldP spid="23"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412"/>
            <a:ext cx="8382000" cy="381000"/>
          </a:xfrm>
        </p:spPr>
        <p:txBody>
          <a:bodyPr>
            <a:normAutofit fontScale="90000"/>
          </a:bodyPr>
          <a:lstStyle/>
          <a:p>
            <a:r>
              <a:rPr lang="en-US" sz="3200" dirty="0" smtClean="0">
                <a:solidFill>
                  <a:srgbClr val="FF0000"/>
                </a:solidFill>
              </a:rPr>
              <a:t>Unified data base of the Treasury</a:t>
            </a:r>
            <a:endParaRPr lang="en-US" sz="3200" dirty="0">
              <a:solidFill>
                <a:srgbClr val="FF0000"/>
              </a:solidFill>
            </a:endParaRPr>
          </a:p>
        </p:txBody>
      </p:sp>
      <p:sp>
        <p:nvSpPr>
          <p:cNvPr id="3" name="Content Placeholder 2"/>
          <p:cNvSpPr>
            <a:spLocks noGrp="1"/>
          </p:cNvSpPr>
          <p:nvPr>
            <p:ph idx="1"/>
          </p:nvPr>
        </p:nvSpPr>
        <p:spPr>
          <a:xfrm>
            <a:off x="457200" y="381000"/>
            <a:ext cx="7924800" cy="1066800"/>
          </a:xfrm>
        </p:spPr>
        <p:txBody>
          <a:bodyPr>
            <a:normAutofit/>
          </a:bodyPr>
          <a:lstStyle/>
          <a:p>
            <a:r>
              <a:rPr lang="en-US" sz="2000" dirty="0" smtClean="0"/>
              <a:t>In January</a:t>
            </a:r>
            <a:r>
              <a:rPr lang="en-US" sz="2000" dirty="0" smtClean="0"/>
              <a:t> 2014, data bases </a:t>
            </a:r>
            <a:r>
              <a:rPr lang="en-US" sz="2000" dirty="0" smtClean="0"/>
              <a:t>of the Central Treasury and of </a:t>
            </a:r>
            <a:r>
              <a:rPr lang="en-US" sz="2000" dirty="0" smtClean="0"/>
              <a:t>44 LTOs were merged into a single data base.</a:t>
            </a:r>
            <a:endParaRPr lang="en-US" sz="2000" dirty="0" smtClean="0"/>
          </a:p>
          <a:p>
            <a:pPr marL="0" indent="0">
              <a:buNone/>
            </a:pPr>
            <a:endParaRPr lang="en-US" dirty="0"/>
          </a:p>
        </p:txBody>
      </p:sp>
      <p:sp>
        <p:nvSpPr>
          <p:cNvPr id="4" name="Title 1"/>
          <p:cNvSpPr txBox="1">
            <a:spLocks/>
          </p:cNvSpPr>
          <p:nvPr/>
        </p:nvSpPr>
        <p:spPr>
          <a:xfrm>
            <a:off x="550815" y="1356519"/>
            <a:ext cx="8001000"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900" dirty="0" smtClean="0">
                <a:solidFill>
                  <a:srgbClr val="FF0000"/>
                </a:solidFill>
              </a:rPr>
              <a:t>New structure of the Treasury</a:t>
            </a:r>
            <a:endParaRPr lang="en-US" sz="2900" dirty="0">
              <a:solidFill>
                <a:srgbClr val="FF0000"/>
              </a:solidFill>
            </a:endParaRPr>
          </a:p>
        </p:txBody>
      </p:sp>
      <p:sp>
        <p:nvSpPr>
          <p:cNvPr id="6" name="Rectangle 5"/>
          <p:cNvSpPr/>
          <p:nvPr/>
        </p:nvSpPr>
        <p:spPr>
          <a:xfrm>
            <a:off x="485821" y="1700185"/>
            <a:ext cx="7848600" cy="1384995"/>
          </a:xfrm>
          <a:prstGeom prst="rect">
            <a:avLst/>
          </a:prstGeom>
        </p:spPr>
        <p:txBody>
          <a:bodyPr wrap="square">
            <a:spAutoFit/>
          </a:bodyPr>
          <a:lstStyle/>
          <a:p>
            <a:pPr marL="342900" indent="-342900">
              <a:spcBef>
                <a:spcPct val="20000"/>
              </a:spcBef>
              <a:buFont typeface="Arial" pitchFamily="34" charset="0"/>
              <a:buChar char="•"/>
            </a:pPr>
            <a:r>
              <a:rPr lang="en-US" sz="2000" dirty="0" smtClean="0"/>
              <a:t>In January 2015, all local treasury offices were eliminated;</a:t>
            </a:r>
            <a:endParaRPr lang="en-US" sz="2000" dirty="0"/>
          </a:p>
          <a:p>
            <a:pPr marL="342900" indent="-342900">
              <a:spcBef>
                <a:spcPct val="20000"/>
              </a:spcBef>
              <a:buFont typeface="Arial" pitchFamily="34" charset="0"/>
              <a:buChar char="•"/>
            </a:pPr>
            <a:r>
              <a:rPr lang="en-US" sz="2000" dirty="0" smtClean="0"/>
              <a:t>All clients of the treasury (public institutions and </a:t>
            </a:r>
            <a:r>
              <a:rPr lang="en-US" sz="2000" dirty="0" smtClean="0"/>
              <a:t>municipalities) manage their treasury accounts only electronically: through the Client-Treasury system (paper documents </a:t>
            </a:r>
            <a:r>
              <a:rPr lang="en-US" sz="2000" dirty="0" smtClean="0"/>
              <a:t>were eliminated</a:t>
            </a:r>
            <a:r>
              <a:rPr lang="en-US" sz="2000" dirty="0" smtClean="0"/>
              <a:t>). </a:t>
            </a:r>
            <a:endParaRPr lang="en-US" sz="2000" dirty="0"/>
          </a:p>
        </p:txBody>
      </p:sp>
      <p:sp>
        <p:nvSpPr>
          <p:cNvPr id="7" name="Rectangle 6"/>
          <p:cNvSpPr/>
          <p:nvPr/>
        </p:nvSpPr>
        <p:spPr>
          <a:xfrm>
            <a:off x="1147947" y="3200075"/>
            <a:ext cx="7115922" cy="538609"/>
          </a:xfrm>
          <a:prstGeom prst="rect">
            <a:avLst/>
          </a:prstGeom>
        </p:spPr>
        <p:txBody>
          <a:bodyPr wrap="none">
            <a:spAutoFit/>
          </a:bodyPr>
          <a:lstStyle/>
          <a:p>
            <a:r>
              <a:rPr lang="en-US" sz="2900" dirty="0" smtClean="0">
                <a:solidFill>
                  <a:srgbClr val="FF0000"/>
                </a:solidFill>
              </a:rPr>
              <a:t>Scheme of financial flows from January 2015.</a:t>
            </a:r>
            <a:endParaRPr lang="en-US" sz="2900" dirty="0"/>
          </a:p>
        </p:txBody>
      </p:sp>
      <p:sp>
        <p:nvSpPr>
          <p:cNvPr id="8" name="Rounded Rectangle 7"/>
          <p:cNvSpPr/>
          <p:nvPr/>
        </p:nvSpPr>
        <p:spPr>
          <a:xfrm>
            <a:off x="724790" y="3738684"/>
            <a:ext cx="1262418" cy="63007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FF0000"/>
                </a:solidFill>
              </a:rPr>
              <a:t>Pubic institutions</a:t>
            </a:r>
            <a:endParaRPr lang="en-US" sz="1600" dirty="0">
              <a:solidFill>
                <a:srgbClr val="FF0000"/>
              </a:solidFill>
            </a:endParaRPr>
          </a:p>
        </p:txBody>
      </p:sp>
      <p:sp>
        <p:nvSpPr>
          <p:cNvPr id="9" name="Rounded Rectangle 8"/>
          <p:cNvSpPr/>
          <p:nvPr/>
        </p:nvSpPr>
        <p:spPr>
          <a:xfrm>
            <a:off x="724790" y="5921188"/>
            <a:ext cx="1262418" cy="63007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municipalities</a:t>
            </a:r>
            <a:endParaRPr lang="en-US" dirty="0">
              <a:solidFill>
                <a:srgbClr val="FF0000"/>
              </a:solidFill>
            </a:endParaRPr>
          </a:p>
        </p:txBody>
      </p:sp>
      <p:sp>
        <p:nvSpPr>
          <p:cNvPr id="10" name="Rounded Rectangle 9"/>
          <p:cNvSpPr/>
          <p:nvPr/>
        </p:nvSpPr>
        <p:spPr>
          <a:xfrm>
            <a:off x="2381856" y="4691752"/>
            <a:ext cx="762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Client-Treasury</a:t>
            </a:r>
            <a:endParaRPr lang="en-US" sz="1100" dirty="0"/>
          </a:p>
        </p:txBody>
      </p:sp>
      <p:sp>
        <p:nvSpPr>
          <p:cNvPr id="11" name="Rounded Rectangle 10"/>
          <p:cNvSpPr/>
          <p:nvPr/>
        </p:nvSpPr>
        <p:spPr>
          <a:xfrm>
            <a:off x="3374236" y="4691752"/>
            <a:ext cx="113940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Treasury </a:t>
            </a:r>
            <a:r>
              <a:rPr lang="en-US" dirty="0" smtClean="0"/>
              <a:t>                                  TBD</a:t>
            </a:r>
            <a:endParaRPr lang="en-US" dirty="0"/>
          </a:p>
        </p:txBody>
      </p:sp>
      <p:sp>
        <p:nvSpPr>
          <p:cNvPr id="12" name="Rounded Rectangle 11"/>
          <p:cNvSpPr/>
          <p:nvPr/>
        </p:nvSpPr>
        <p:spPr>
          <a:xfrm>
            <a:off x="4915790" y="4712224"/>
            <a:ext cx="1143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CB</a:t>
            </a:r>
            <a:endParaRPr lang="en-US" dirty="0"/>
          </a:p>
        </p:txBody>
      </p:sp>
      <p:sp>
        <p:nvSpPr>
          <p:cNvPr id="13" name="Rounded Rectangle 12"/>
          <p:cNvSpPr/>
          <p:nvPr/>
        </p:nvSpPr>
        <p:spPr>
          <a:xfrm>
            <a:off x="6313991" y="3738684"/>
            <a:ext cx="1152793"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Commercial bank</a:t>
            </a:r>
            <a:endParaRPr lang="en-US" dirty="0"/>
          </a:p>
        </p:txBody>
      </p:sp>
      <p:sp>
        <p:nvSpPr>
          <p:cNvPr id="14" name="Rounded Rectangle 13"/>
          <p:cNvSpPr/>
          <p:nvPr/>
        </p:nvSpPr>
        <p:spPr>
          <a:xfrm>
            <a:off x="6313991" y="5921188"/>
            <a:ext cx="1152793"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Commercial bank</a:t>
            </a:r>
            <a:endParaRPr lang="en-US" dirty="0"/>
          </a:p>
        </p:txBody>
      </p:sp>
      <p:cxnSp>
        <p:nvCxnSpPr>
          <p:cNvPr id="15" name="Straight Arrow Connector 14"/>
          <p:cNvCxnSpPr>
            <a:stCxn id="12" idx="3"/>
          </p:cNvCxnSpPr>
          <p:nvPr/>
        </p:nvCxnSpPr>
        <p:spPr>
          <a:xfrm flipV="1">
            <a:off x="6058790" y="4168588"/>
            <a:ext cx="255201" cy="100083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058790" y="5148952"/>
            <a:ext cx="255201" cy="122943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0" idx="3"/>
            <a:endCxn id="11" idx="1"/>
          </p:cNvCxnSpPr>
          <p:nvPr/>
        </p:nvCxnSpPr>
        <p:spPr>
          <a:xfrm>
            <a:off x="3143856" y="5148952"/>
            <a:ext cx="23038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8" idx="3"/>
            <a:endCxn id="10" idx="1"/>
          </p:cNvCxnSpPr>
          <p:nvPr/>
        </p:nvCxnSpPr>
        <p:spPr>
          <a:xfrm>
            <a:off x="1987208" y="4053720"/>
            <a:ext cx="394648" cy="109523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10" idx="1"/>
          </p:cNvCxnSpPr>
          <p:nvPr/>
        </p:nvCxnSpPr>
        <p:spPr>
          <a:xfrm flipV="1">
            <a:off x="1987208" y="5148952"/>
            <a:ext cx="394648" cy="108727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513638" y="5119382"/>
            <a:ext cx="402152" cy="2047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08227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fade">
                                      <p:cBhvr>
                                        <p:cTn id="21" dur="1000"/>
                                        <p:tgtEl>
                                          <p:spTgt spid="6">
                                            <p:txEl>
                                              <p:pRg st="0" end="0"/>
                                            </p:txEl>
                                          </p:spTgt>
                                        </p:tgtEl>
                                      </p:cBhvr>
                                    </p:animEffect>
                                    <p:anim calcmode="lin" valueType="num">
                                      <p:cBhvr>
                                        <p:cTn id="2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1" end="1"/>
                                            </p:txEl>
                                          </p:spTgt>
                                        </p:tgtEl>
                                        <p:attrNameLst>
                                          <p:attrName>style.visibility</p:attrName>
                                        </p:attrNameLst>
                                      </p:cBhvr>
                                      <p:to>
                                        <p:strVal val="visible"/>
                                      </p:to>
                                    </p:set>
                                    <p:animEffect transition="in" filter="fade">
                                      <p:cBhvr>
                                        <p:cTn id="28" dur="1000"/>
                                        <p:tgtEl>
                                          <p:spTgt spid="6">
                                            <p:txEl>
                                              <p:pRg st="1" end="1"/>
                                            </p:txEl>
                                          </p:spTgt>
                                        </p:tgtEl>
                                      </p:cBhvr>
                                    </p:animEffect>
                                    <p:anim calcmode="lin" valueType="num">
                                      <p:cBhvr>
                                        <p:cTn id="29"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anim calcmode="lin" valueType="num">
                                      <p:cBhvr>
                                        <p:cTn id="41" dur="1000" fill="hold"/>
                                        <p:tgtEl>
                                          <p:spTgt spid="8"/>
                                        </p:tgtEl>
                                        <p:attrNameLst>
                                          <p:attrName>ppt_x</p:attrName>
                                        </p:attrNameLst>
                                      </p:cBhvr>
                                      <p:tavLst>
                                        <p:tav tm="0">
                                          <p:val>
                                            <p:strVal val="#ppt_x"/>
                                          </p:val>
                                        </p:tav>
                                        <p:tav tm="100000">
                                          <p:val>
                                            <p:strVal val="#ppt_x"/>
                                          </p:val>
                                        </p:tav>
                                      </p:tavLst>
                                    </p:anim>
                                    <p:anim calcmode="lin" valueType="num">
                                      <p:cBhvr>
                                        <p:cTn id="42" dur="1000" fill="hold"/>
                                        <p:tgtEl>
                                          <p:spTgt spid="8"/>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1000"/>
                                        <p:tgtEl>
                                          <p:spTgt spid="9"/>
                                        </p:tgtEl>
                                      </p:cBhvr>
                                    </p:animEffect>
                                    <p:anim calcmode="lin" valueType="num">
                                      <p:cBhvr>
                                        <p:cTn id="46" dur="1000" fill="hold"/>
                                        <p:tgtEl>
                                          <p:spTgt spid="9"/>
                                        </p:tgtEl>
                                        <p:attrNameLst>
                                          <p:attrName>ppt_x</p:attrName>
                                        </p:attrNameLst>
                                      </p:cBhvr>
                                      <p:tavLst>
                                        <p:tav tm="0">
                                          <p:val>
                                            <p:strVal val="#ppt_x"/>
                                          </p:val>
                                        </p:tav>
                                        <p:tav tm="100000">
                                          <p:val>
                                            <p:strVal val="#ppt_x"/>
                                          </p:val>
                                        </p:tav>
                                      </p:tavLst>
                                    </p:anim>
                                    <p:anim calcmode="lin" valueType="num">
                                      <p:cBhvr>
                                        <p:cTn id="47" dur="1000" fill="hold"/>
                                        <p:tgtEl>
                                          <p:spTgt spid="9"/>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1000"/>
                                        <p:tgtEl>
                                          <p:spTgt spid="18"/>
                                        </p:tgtEl>
                                      </p:cBhvr>
                                    </p:animEffect>
                                    <p:anim calcmode="lin" valueType="num">
                                      <p:cBhvr>
                                        <p:cTn id="51" dur="1000" fill="hold"/>
                                        <p:tgtEl>
                                          <p:spTgt spid="18"/>
                                        </p:tgtEl>
                                        <p:attrNameLst>
                                          <p:attrName>ppt_x</p:attrName>
                                        </p:attrNameLst>
                                      </p:cBhvr>
                                      <p:tavLst>
                                        <p:tav tm="0">
                                          <p:val>
                                            <p:strVal val="#ppt_x"/>
                                          </p:val>
                                        </p:tav>
                                        <p:tav tm="100000">
                                          <p:val>
                                            <p:strVal val="#ppt_x"/>
                                          </p:val>
                                        </p:tav>
                                      </p:tavLst>
                                    </p:anim>
                                    <p:anim calcmode="lin" valueType="num">
                                      <p:cBhvr>
                                        <p:cTn id="52" dur="1000" fill="hold"/>
                                        <p:tgtEl>
                                          <p:spTgt spid="18"/>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1000"/>
                                        <p:tgtEl>
                                          <p:spTgt spid="19"/>
                                        </p:tgtEl>
                                      </p:cBhvr>
                                    </p:animEffect>
                                    <p:anim calcmode="lin" valueType="num">
                                      <p:cBhvr>
                                        <p:cTn id="56" dur="1000" fill="hold"/>
                                        <p:tgtEl>
                                          <p:spTgt spid="19"/>
                                        </p:tgtEl>
                                        <p:attrNameLst>
                                          <p:attrName>ppt_x</p:attrName>
                                        </p:attrNameLst>
                                      </p:cBhvr>
                                      <p:tavLst>
                                        <p:tav tm="0">
                                          <p:val>
                                            <p:strVal val="#ppt_x"/>
                                          </p:val>
                                        </p:tav>
                                        <p:tav tm="100000">
                                          <p:val>
                                            <p:strVal val="#ppt_x"/>
                                          </p:val>
                                        </p:tav>
                                      </p:tavLst>
                                    </p:anim>
                                    <p:anim calcmode="lin" valueType="num">
                                      <p:cBhvr>
                                        <p:cTn id="57" dur="1000" fill="hold"/>
                                        <p:tgtEl>
                                          <p:spTgt spid="19"/>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fade">
                                      <p:cBhvr>
                                        <p:cTn id="60" dur="1000"/>
                                        <p:tgtEl>
                                          <p:spTgt spid="10"/>
                                        </p:tgtEl>
                                      </p:cBhvr>
                                    </p:animEffect>
                                    <p:anim calcmode="lin" valueType="num">
                                      <p:cBhvr>
                                        <p:cTn id="61" dur="1000" fill="hold"/>
                                        <p:tgtEl>
                                          <p:spTgt spid="10"/>
                                        </p:tgtEl>
                                        <p:attrNameLst>
                                          <p:attrName>ppt_x</p:attrName>
                                        </p:attrNameLst>
                                      </p:cBhvr>
                                      <p:tavLst>
                                        <p:tav tm="0">
                                          <p:val>
                                            <p:strVal val="#ppt_x"/>
                                          </p:val>
                                        </p:tav>
                                        <p:tav tm="100000">
                                          <p:val>
                                            <p:strVal val="#ppt_x"/>
                                          </p:val>
                                        </p:tav>
                                      </p:tavLst>
                                    </p:anim>
                                    <p:anim calcmode="lin" valueType="num">
                                      <p:cBhvr>
                                        <p:cTn id="62" dur="1000" fill="hold"/>
                                        <p:tgtEl>
                                          <p:spTgt spid="10"/>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fade">
                                      <p:cBhvr>
                                        <p:cTn id="65" dur="1000"/>
                                        <p:tgtEl>
                                          <p:spTgt spid="17"/>
                                        </p:tgtEl>
                                      </p:cBhvr>
                                    </p:animEffect>
                                    <p:anim calcmode="lin" valueType="num">
                                      <p:cBhvr>
                                        <p:cTn id="66" dur="1000" fill="hold"/>
                                        <p:tgtEl>
                                          <p:spTgt spid="17"/>
                                        </p:tgtEl>
                                        <p:attrNameLst>
                                          <p:attrName>ppt_x</p:attrName>
                                        </p:attrNameLst>
                                      </p:cBhvr>
                                      <p:tavLst>
                                        <p:tav tm="0">
                                          <p:val>
                                            <p:strVal val="#ppt_x"/>
                                          </p:val>
                                        </p:tav>
                                        <p:tav tm="100000">
                                          <p:val>
                                            <p:strVal val="#ppt_x"/>
                                          </p:val>
                                        </p:tav>
                                      </p:tavLst>
                                    </p:anim>
                                    <p:anim calcmode="lin" valueType="num">
                                      <p:cBhvr>
                                        <p:cTn id="67" dur="1000" fill="hold"/>
                                        <p:tgtEl>
                                          <p:spTgt spid="17"/>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fade">
                                      <p:cBhvr>
                                        <p:cTn id="70" dur="1000"/>
                                        <p:tgtEl>
                                          <p:spTgt spid="11"/>
                                        </p:tgtEl>
                                      </p:cBhvr>
                                    </p:animEffect>
                                    <p:anim calcmode="lin" valueType="num">
                                      <p:cBhvr>
                                        <p:cTn id="71" dur="1000" fill="hold"/>
                                        <p:tgtEl>
                                          <p:spTgt spid="11"/>
                                        </p:tgtEl>
                                        <p:attrNameLst>
                                          <p:attrName>ppt_x</p:attrName>
                                        </p:attrNameLst>
                                      </p:cBhvr>
                                      <p:tavLst>
                                        <p:tav tm="0">
                                          <p:val>
                                            <p:strVal val="#ppt_x"/>
                                          </p:val>
                                        </p:tav>
                                        <p:tav tm="100000">
                                          <p:val>
                                            <p:strVal val="#ppt_x"/>
                                          </p:val>
                                        </p:tav>
                                      </p:tavLst>
                                    </p:anim>
                                    <p:anim calcmode="lin" valueType="num">
                                      <p:cBhvr>
                                        <p:cTn id="72" dur="1000" fill="hold"/>
                                        <p:tgtEl>
                                          <p:spTgt spid="11"/>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20"/>
                                        </p:tgtEl>
                                        <p:attrNameLst>
                                          <p:attrName>style.visibility</p:attrName>
                                        </p:attrNameLst>
                                      </p:cBhvr>
                                      <p:to>
                                        <p:strVal val="visible"/>
                                      </p:to>
                                    </p:set>
                                    <p:animEffect transition="in" filter="fade">
                                      <p:cBhvr>
                                        <p:cTn id="75" dur="1000"/>
                                        <p:tgtEl>
                                          <p:spTgt spid="20"/>
                                        </p:tgtEl>
                                      </p:cBhvr>
                                    </p:animEffect>
                                    <p:anim calcmode="lin" valueType="num">
                                      <p:cBhvr>
                                        <p:cTn id="76" dur="1000" fill="hold"/>
                                        <p:tgtEl>
                                          <p:spTgt spid="20"/>
                                        </p:tgtEl>
                                        <p:attrNameLst>
                                          <p:attrName>ppt_x</p:attrName>
                                        </p:attrNameLst>
                                      </p:cBhvr>
                                      <p:tavLst>
                                        <p:tav tm="0">
                                          <p:val>
                                            <p:strVal val="#ppt_x"/>
                                          </p:val>
                                        </p:tav>
                                        <p:tav tm="100000">
                                          <p:val>
                                            <p:strVal val="#ppt_x"/>
                                          </p:val>
                                        </p:tav>
                                      </p:tavLst>
                                    </p:anim>
                                    <p:anim calcmode="lin" valueType="num">
                                      <p:cBhvr>
                                        <p:cTn id="77" dur="1000" fill="hold"/>
                                        <p:tgtEl>
                                          <p:spTgt spid="20"/>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12"/>
                                        </p:tgtEl>
                                        <p:attrNameLst>
                                          <p:attrName>style.visibility</p:attrName>
                                        </p:attrNameLst>
                                      </p:cBhvr>
                                      <p:to>
                                        <p:strVal val="visible"/>
                                      </p:to>
                                    </p:set>
                                    <p:animEffect transition="in" filter="fade">
                                      <p:cBhvr>
                                        <p:cTn id="80" dur="1000"/>
                                        <p:tgtEl>
                                          <p:spTgt spid="12"/>
                                        </p:tgtEl>
                                      </p:cBhvr>
                                    </p:animEffect>
                                    <p:anim calcmode="lin" valueType="num">
                                      <p:cBhvr>
                                        <p:cTn id="81" dur="1000" fill="hold"/>
                                        <p:tgtEl>
                                          <p:spTgt spid="12"/>
                                        </p:tgtEl>
                                        <p:attrNameLst>
                                          <p:attrName>ppt_x</p:attrName>
                                        </p:attrNameLst>
                                      </p:cBhvr>
                                      <p:tavLst>
                                        <p:tav tm="0">
                                          <p:val>
                                            <p:strVal val="#ppt_x"/>
                                          </p:val>
                                        </p:tav>
                                        <p:tav tm="100000">
                                          <p:val>
                                            <p:strVal val="#ppt_x"/>
                                          </p:val>
                                        </p:tav>
                                      </p:tavLst>
                                    </p:anim>
                                    <p:anim calcmode="lin" valueType="num">
                                      <p:cBhvr>
                                        <p:cTn id="82" dur="1000" fill="hold"/>
                                        <p:tgtEl>
                                          <p:spTgt spid="12"/>
                                        </p:tgtEl>
                                        <p:attrNameLst>
                                          <p:attrName>ppt_y</p:attrName>
                                        </p:attrNameLst>
                                      </p:cBhvr>
                                      <p:tavLst>
                                        <p:tav tm="0">
                                          <p:val>
                                            <p:strVal val="#ppt_y+.1"/>
                                          </p:val>
                                        </p:tav>
                                        <p:tav tm="100000">
                                          <p:val>
                                            <p:strVal val="#ppt_y"/>
                                          </p:val>
                                        </p:tav>
                                      </p:tavLst>
                                    </p:anim>
                                  </p:childTnLst>
                                </p:cTn>
                              </p:par>
                              <p:par>
                                <p:cTn id="83" presetID="42" presetClass="entr" presetSubtype="0" fill="hold" nodeType="withEffect">
                                  <p:stCondLst>
                                    <p:cond delay="0"/>
                                  </p:stCondLst>
                                  <p:childTnLst>
                                    <p:set>
                                      <p:cBhvr>
                                        <p:cTn id="84" dur="1" fill="hold">
                                          <p:stCondLst>
                                            <p:cond delay="0"/>
                                          </p:stCondLst>
                                        </p:cTn>
                                        <p:tgtEl>
                                          <p:spTgt spid="15"/>
                                        </p:tgtEl>
                                        <p:attrNameLst>
                                          <p:attrName>style.visibility</p:attrName>
                                        </p:attrNameLst>
                                      </p:cBhvr>
                                      <p:to>
                                        <p:strVal val="visible"/>
                                      </p:to>
                                    </p:set>
                                    <p:animEffect transition="in" filter="fade">
                                      <p:cBhvr>
                                        <p:cTn id="85" dur="1000"/>
                                        <p:tgtEl>
                                          <p:spTgt spid="15"/>
                                        </p:tgtEl>
                                      </p:cBhvr>
                                    </p:animEffect>
                                    <p:anim calcmode="lin" valueType="num">
                                      <p:cBhvr>
                                        <p:cTn id="86" dur="1000" fill="hold"/>
                                        <p:tgtEl>
                                          <p:spTgt spid="15"/>
                                        </p:tgtEl>
                                        <p:attrNameLst>
                                          <p:attrName>ppt_x</p:attrName>
                                        </p:attrNameLst>
                                      </p:cBhvr>
                                      <p:tavLst>
                                        <p:tav tm="0">
                                          <p:val>
                                            <p:strVal val="#ppt_x"/>
                                          </p:val>
                                        </p:tav>
                                        <p:tav tm="100000">
                                          <p:val>
                                            <p:strVal val="#ppt_x"/>
                                          </p:val>
                                        </p:tav>
                                      </p:tavLst>
                                    </p:anim>
                                    <p:anim calcmode="lin" valueType="num">
                                      <p:cBhvr>
                                        <p:cTn id="87" dur="1000" fill="hold"/>
                                        <p:tgtEl>
                                          <p:spTgt spid="15"/>
                                        </p:tgtEl>
                                        <p:attrNameLst>
                                          <p:attrName>ppt_y</p:attrName>
                                        </p:attrNameLst>
                                      </p:cBhvr>
                                      <p:tavLst>
                                        <p:tav tm="0">
                                          <p:val>
                                            <p:strVal val="#ppt_y+.1"/>
                                          </p:val>
                                        </p:tav>
                                        <p:tav tm="100000">
                                          <p:val>
                                            <p:strVal val="#ppt_y"/>
                                          </p:val>
                                        </p:tav>
                                      </p:tavLst>
                                    </p:anim>
                                  </p:childTnLst>
                                </p:cTn>
                              </p:par>
                              <p:par>
                                <p:cTn id="88" presetID="42" presetClass="entr" presetSubtype="0" fill="hold" nodeType="withEffect">
                                  <p:stCondLst>
                                    <p:cond delay="0"/>
                                  </p:stCondLst>
                                  <p:childTnLst>
                                    <p:set>
                                      <p:cBhvr>
                                        <p:cTn id="89" dur="1" fill="hold">
                                          <p:stCondLst>
                                            <p:cond delay="0"/>
                                          </p:stCondLst>
                                        </p:cTn>
                                        <p:tgtEl>
                                          <p:spTgt spid="16"/>
                                        </p:tgtEl>
                                        <p:attrNameLst>
                                          <p:attrName>style.visibility</p:attrName>
                                        </p:attrNameLst>
                                      </p:cBhvr>
                                      <p:to>
                                        <p:strVal val="visible"/>
                                      </p:to>
                                    </p:set>
                                    <p:animEffect transition="in" filter="fade">
                                      <p:cBhvr>
                                        <p:cTn id="90" dur="1000"/>
                                        <p:tgtEl>
                                          <p:spTgt spid="16"/>
                                        </p:tgtEl>
                                      </p:cBhvr>
                                    </p:animEffect>
                                    <p:anim calcmode="lin" valueType="num">
                                      <p:cBhvr>
                                        <p:cTn id="91" dur="1000" fill="hold"/>
                                        <p:tgtEl>
                                          <p:spTgt spid="16"/>
                                        </p:tgtEl>
                                        <p:attrNameLst>
                                          <p:attrName>ppt_x</p:attrName>
                                        </p:attrNameLst>
                                      </p:cBhvr>
                                      <p:tavLst>
                                        <p:tav tm="0">
                                          <p:val>
                                            <p:strVal val="#ppt_x"/>
                                          </p:val>
                                        </p:tav>
                                        <p:tav tm="100000">
                                          <p:val>
                                            <p:strVal val="#ppt_x"/>
                                          </p:val>
                                        </p:tav>
                                      </p:tavLst>
                                    </p:anim>
                                    <p:anim calcmode="lin" valueType="num">
                                      <p:cBhvr>
                                        <p:cTn id="92" dur="1000" fill="hold"/>
                                        <p:tgtEl>
                                          <p:spTgt spid="16"/>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13"/>
                                        </p:tgtEl>
                                        <p:attrNameLst>
                                          <p:attrName>style.visibility</p:attrName>
                                        </p:attrNameLst>
                                      </p:cBhvr>
                                      <p:to>
                                        <p:strVal val="visible"/>
                                      </p:to>
                                    </p:set>
                                    <p:animEffect transition="in" filter="fade">
                                      <p:cBhvr>
                                        <p:cTn id="95" dur="1000"/>
                                        <p:tgtEl>
                                          <p:spTgt spid="13"/>
                                        </p:tgtEl>
                                      </p:cBhvr>
                                    </p:animEffect>
                                    <p:anim calcmode="lin" valueType="num">
                                      <p:cBhvr>
                                        <p:cTn id="96" dur="1000" fill="hold"/>
                                        <p:tgtEl>
                                          <p:spTgt spid="13"/>
                                        </p:tgtEl>
                                        <p:attrNameLst>
                                          <p:attrName>ppt_x</p:attrName>
                                        </p:attrNameLst>
                                      </p:cBhvr>
                                      <p:tavLst>
                                        <p:tav tm="0">
                                          <p:val>
                                            <p:strVal val="#ppt_x"/>
                                          </p:val>
                                        </p:tav>
                                        <p:tav tm="100000">
                                          <p:val>
                                            <p:strVal val="#ppt_x"/>
                                          </p:val>
                                        </p:tav>
                                      </p:tavLst>
                                    </p:anim>
                                    <p:anim calcmode="lin" valueType="num">
                                      <p:cBhvr>
                                        <p:cTn id="97" dur="1000" fill="hold"/>
                                        <p:tgtEl>
                                          <p:spTgt spid="13"/>
                                        </p:tgtEl>
                                        <p:attrNameLst>
                                          <p:attrName>ppt_y</p:attrName>
                                        </p:attrNameLst>
                                      </p:cBhvr>
                                      <p:tavLst>
                                        <p:tav tm="0">
                                          <p:val>
                                            <p:strVal val="#ppt_y+.1"/>
                                          </p:val>
                                        </p:tav>
                                        <p:tav tm="100000">
                                          <p:val>
                                            <p:strVal val="#ppt_y"/>
                                          </p:val>
                                        </p:tav>
                                      </p:tavLst>
                                    </p:anim>
                                  </p:childTnLst>
                                </p:cTn>
                              </p:par>
                              <p:par>
                                <p:cTn id="98" presetID="42" presetClass="entr" presetSubtype="0" fill="hold" grpId="0" nodeType="withEffect">
                                  <p:stCondLst>
                                    <p:cond delay="0"/>
                                  </p:stCondLst>
                                  <p:childTnLst>
                                    <p:set>
                                      <p:cBhvr>
                                        <p:cTn id="99" dur="1" fill="hold">
                                          <p:stCondLst>
                                            <p:cond delay="0"/>
                                          </p:stCondLst>
                                        </p:cTn>
                                        <p:tgtEl>
                                          <p:spTgt spid="14"/>
                                        </p:tgtEl>
                                        <p:attrNameLst>
                                          <p:attrName>style.visibility</p:attrName>
                                        </p:attrNameLst>
                                      </p:cBhvr>
                                      <p:to>
                                        <p:strVal val="visible"/>
                                      </p:to>
                                    </p:set>
                                    <p:animEffect transition="in" filter="fade">
                                      <p:cBhvr>
                                        <p:cTn id="100" dur="1000"/>
                                        <p:tgtEl>
                                          <p:spTgt spid="14"/>
                                        </p:tgtEl>
                                      </p:cBhvr>
                                    </p:animEffect>
                                    <p:anim calcmode="lin" valueType="num">
                                      <p:cBhvr>
                                        <p:cTn id="101" dur="1000" fill="hold"/>
                                        <p:tgtEl>
                                          <p:spTgt spid="14"/>
                                        </p:tgtEl>
                                        <p:attrNameLst>
                                          <p:attrName>ppt_x</p:attrName>
                                        </p:attrNameLst>
                                      </p:cBhvr>
                                      <p:tavLst>
                                        <p:tav tm="0">
                                          <p:val>
                                            <p:strVal val="#ppt_x"/>
                                          </p:val>
                                        </p:tav>
                                        <p:tav tm="100000">
                                          <p:val>
                                            <p:strVal val="#ppt_x"/>
                                          </p:val>
                                        </p:tav>
                                      </p:tavLst>
                                    </p:anim>
                                    <p:anim calcmode="lin" valueType="num">
                                      <p:cBhvr>
                                        <p:cTn id="10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7" grpId="0"/>
      <p:bldP spid="8" grpId="0" animBg="1"/>
      <p:bldP spid="9" grpId="0"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15400" cy="487362"/>
          </a:xfrm>
        </p:spPr>
        <p:txBody>
          <a:bodyPr>
            <a:normAutofit fontScale="90000"/>
          </a:bodyPr>
          <a:lstStyle/>
          <a:p>
            <a:r>
              <a:rPr lang="en-US" sz="2900" dirty="0" smtClean="0">
                <a:solidFill>
                  <a:srgbClr val="FF0000"/>
                </a:solidFill>
              </a:rPr>
              <a:t>Scheme of financing expenditures of budget entities</a:t>
            </a:r>
            <a:endParaRPr lang="en-US" sz="2900" dirty="0"/>
          </a:p>
        </p:txBody>
      </p:sp>
      <p:sp>
        <p:nvSpPr>
          <p:cNvPr id="3" name="Content Placeholder 2"/>
          <p:cNvSpPr>
            <a:spLocks noGrp="1"/>
          </p:cNvSpPr>
          <p:nvPr>
            <p:ph idx="1"/>
          </p:nvPr>
        </p:nvSpPr>
        <p:spPr>
          <a:xfrm>
            <a:off x="457200" y="762000"/>
            <a:ext cx="8229600" cy="1904999"/>
          </a:xfrm>
        </p:spPr>
        <p:txBody>
          <a:bodyPr>
            <a:normAutofit fontScale="70000" lnSpcReduction="20000"/>
          </a:bodyPr>
          <a:lstStyle/>
          <a:p>
            <a:pPr marL="0" indent="0">
              <a:buNone/>
            </a:pPr>
            <a:r>
              <a:rPr lang="en-US" dirty="0" smtClean="0"/>
              <a:t>Expense accounts are opened for public governing bodies and for budget entities </a:t>
            </a:r>
            <a:r>
              <a:rPr lang="en-US" dirty="0" smtClean="0"/>
              <a:t>in the Treasury in accordance with </a:t>
            </a:r>
            <a:r>
              <a:rPr lang="en-US" i="1" dirty="0" smtClean="0">
                <a:solidFill>
                  <a:srgbClr val="FF0000"/>
                </a:solidFill>
              </a:rPr>
              <a:t>functional classifications </a:t>
            </a:r>
            <a:r>
              <a:rPr lang="en-US" dirty="0" smtClean="0"/>
              <a:t>code</a:t>
            </a:r>
            <a:r>
              <a:rPr lang="en-US" dirty="0" smtClean="0"/>
              <a:t>s of budget expenditures for the current year</a:t>
            </a:r>
            <a:r>
              <a:rPr lang="en-US" dirty="0" smtClean="0"/>
              <a:t>.</a:t>
            </a:r>
            <a:endParaRPr lang="en-US" dirty="0" smtClean="0"/>
          </a:p>
          <a:p>
            <a:pPr marL="0" indent="0">
              <a:buNone/>
            </a:pPr>
            <a:r>
              <a:rPr lang="en-US" i="1" u="sng" dirty="0" smtClean="0">
                <a:solidFill>
                  <a:srgbClr val="FF0000"/>
                </a:solidFill>
              </a:rPr>
              <a:t>Functional classification </a:t>
            </a:r>
            <a:r>
              <a:rPr lang="en-US" u="sng" dirty="0" smtClean="0"/>
              <a:t>of budget expenditures is a grouping of budget expenditures showing areas of financing of key functions of public bodies (</a:t>
            </a:r>
            <a:r>
              <a:rPr lang="en-US" u="sng" dirty="0"/>
              <a:t>Government Finance </a:t>
            </a:r>
            <a:r>
              <a:rPr lang="en-US" u="sng" dirty="0" smtClean="0"/>
              <a:t>Statistics</a:t>
            </a:r>
            <a:r>
              <a:rPr lang="en-US" u="sng" dirty="0"/>
              <a:t> /</a:t>
            </a:r>
            <a:r>
              <a:rPr lang="en-US" u="sng" dirty="0" smtClean="0"/>
              <a:t>GFS/ 2001)</a:t>
            </a:r>
            <a:r>
              <a:rPr lang="ru-RU" u="sng" dirty="0" smtClean="0"/>
              <a:t>.</a:t>
            </a:r>
            <a:endParaRPr lang="en-US" u="sng" dirty="0"/>
          </a:p>
        </p:txBody>
      </p:sp>
      <p:sp>
        <p:nvSpPr>
          <p:cNvPr id="4" name="Right Arrow 3"/>
          <p:cNvSpPr/>
          <p:nvPr/>
        </p:nvSpPr>
        <p:spPr>
          <a:xfrm>
            <a:off x="3249063" y="2362200"/>
            <a:ext cx="2846938" cy="14990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Budget requests for funding</a:t>
            </a:r>
            <a:endParaRPr lang="en-US" sz="1500" dirty="0"/>
          </a:p>
        </p:txBody>
      </p:sp>
      <p:sp>
        <p:nvSpPr>
          <p:cNvPr id="5" name="Right Arrow 4"/>
          <p:cNvSpPr/>
          <p:nvPr/>
        </p:nvSpPr>
        <p:spPr>
          <a:xfrm>
            <a:off x="3249063" y="4572323"/>
            <a:ext cx="2846938" cy="2197218"/>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Cost estimates, contract extracts (spending financing schedule), invoices, budget and financial commitments </a:t>
            </a:r>
            <a:endParaRPr lang="en-US" sz="1200" dirty="0"/>
          </a:p>
        </p:txBody>
      </p:sp>
      <p:sp>
        <p:nvSpPr>
          <p:cNvPr id="6" name="Rounded Rectangle 5"/>
          <p:cNvSpPr/>
          <p:nvPr/>
        </p:nvSpPr>
        <p:spPr>
          <a:xfrm>
            <a:off x="6495089" y="3212631"/>
            <a:ext cx="1698652" cy="2084792"/>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Treasury </a:t>
            </a:r>
            <a:r>
              <a:rPr lang="en-US" sz="2800" dirty="0" smtClean="0"/>
              <a:t>(TBD)</a:t>
            </a:r>
            <a:endParaRPr lang="en-US" sz="2800" dirty="0"/>
          </a:p>
        </p:txBody>
      </p:sp>
      <p:sp>
        <p:nvSpPr>
          <p:cNvPr id="7" name="TextBox 6"/>
          <p:cNvSpPr txBox="1"/>
          <p:nvPr/>
        </p:nvSpPr>
        <p:spPr>
          <a:xfrm>
            <a:off x="2935940" y="3930794"/>
            <a:ext cx="2997589" cy="861774"/>
          </a:xfrm>
          <a:prstGeom prst="rect">
            <a:avLst/>
          </a:prstGeom>
          <a:noFill/>
        </p:spPr>
        <p:txBody>
          <a:bodyPr wrap="square" rtlCol="0">
            <a:spAutoFit/>
          </a:bodyPr>
          <a:lstStyle/>
          <a:p>
            <a:r>
              <a:rPr lang="en-US" sz="3200" dirty="0">
                <a:solidFill>
                  <a:srgbClr val="FF0000"/>
                </a:solidFill>
              </a:rPr>
              <a:t>Client-Treasury</a:t>
            </a:r>
          </a:p>
          <a:p>
            <a:endParaRPr lang="en-US" dirty="0"/>
          </a:p>
        </p:txBody>
      </p:sp>
      <p:sp>
        <p:nvSpPr>
          <p:cNvPr id="8" name="Rectangle 7"/>
          <p:cNvSpPr/>
          <p:nvPr/>
        </p:nvSpPr>
        <p:spPr>
          <a:xfrm>
            <a:off x="1174375" y="2591432"/>
            <a:ext cx="1761565" cy="12742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Public governing bodies</a:t>
            </a:r>
            <a:endParaRPr lang="en-US" dirty="0"/>
          </a:p>
        </p:txBody>
      </p:sp>
      <p:sp>
        <p:nvSpPr>
          <p:cNvPr id="9" name="Rectangle 8"/>
          <p:cNvSpPr/>
          <p:nvPr/>
        </p:nvSpPr>
        <p:spPr>
          <a:xfrm>
            <a:off x="1107140" y="5085986"/>
            <a:ext cx="1761565" cy="1285239"/>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Budget entities</a:t>
            </a:r>
            <a:endParaRPr lang="en-US" dirty="0"/>
          </a:p>
        </p:txBody>
      </p:sp>
    </p:spTree>
    <p:extLst>
      <p:ext uri="{BB962C8B-B14F-4D97-AF65-F5344CB8AC3E}">
        <p14:creationId xmlns:p14="http://schemas.microsoft.com/office/powerpoint/2010/main" val="348287163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anim calcmode="lin" valueType="num">
                                      <p:cBhvr>
                                        <p:cTn id="32" dur="1000" fill="hold"/>
                                        <p:tgtEl>
                                          <p:spTgt spid="4"/>
                                        </p:tgtEl>
                                        <p:attrNameLst>
                                          <p:attrName>ppt_x</p:attrName>
                                        </p:attrNameLst>
                                      </p:cBhvr>
                                      <p:tavLst>
                                        <p:tav tm="0">
                                          <p:val>
                                            <p:strVal val="#ppt_x"/>
                                          </p:val>
                                        </p:tav>
                                        <p:tav tm="100000">
                                          <p:val>
                                            <p:strVal val="#ppt_x"/>
                                          </p:val>
                                        </p:tav>
                                      </p:tavLst>
                                    </p:anim>
                                    <p:anim calcmode="lin" valueType="num">
                                      <p:cBhvr>
                                        <p:cTn id="33" dur="1000" fill="hold"/>
                                        <p:tgtEl>
                                          <p:spTgt spid="4"/>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1000"/>
                                        <p:tgtEl>
                                          <p:spTgt spid="7"/>
                                        </p:tgtEl>
                                      </p:cBhvr>
                                    </p:animEffect>
                                    <p:anim calcmode="lin" valueType="num">
                                      <p:cBhvr>
                                        <p:cTn id="37" dur="1000" fill="hold"/>
                                        <p:tgtEl>
                                          <p:spTgt spid="7"/>
                                        </p:tgtEl>
                                        <p:attrNameLst>
                                          <p:attrName>ppt_x</p:attrName>
                                        </p:attrNameLst>
                                      </p:cBhvr>
                                      <p:tavLst>
                                        <p:tav tm="0">
                                          <p:val>
                                            <p:strVal val="#ppt_x"/>
                                          </p:val>
                                        </p:tav>
                                        <p:tav tm="100000">
                                          <p:val>
                                            <p:strVal val="#ppt_x"/>
                                          </p:val>
                                        </p:tav>
                                      </p:tavLst>
                                    </p:anim>
                                    <p:anim calcmode="lin" valueType="num">
                                      <p:cBhvr>
                                        <p:cTn id="38" dur="1000" fill="hold"/>
                                        <p:tgtEl>
                                          <p:spTgt spid="7"/>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1000"/>
                                        <p:tgtEl>
                                          <p:spTgt spid="5"/>
                                        </p:tgtEl>
                                      </p:cBhvr>
                                    </p:animEffect>
                                    <p:anim calcmode="lin" valueType="num">
                                      <p:cBhvr>
                                        <p:cTn id="42" dur="1000" fill="hold"/>
                                        <p:tgtEl>
                                          <p:spTgt spid="5"/>
                                        </p:tgtEl>
                                        <p:attrNameLst>
                                          <p:attrName>ppt_x</p:attrName>
                                        </p:attrNameLst>
                                      </p:cBhvr>
                                      <p:tavLst>
                                        <p:tav tm="0">
                                          <p:val>
                                            <p:strVal val="#ppt_x"/>
                                          </p:val>
                                        </p:tav>
                                        <p:tav tm="100000">
                                          <p:val>
                                            <p:strVal val="#ppt_x"/>
                                          </p:val>
                                        </p:tav>
                                      </p:tavLst>
                                    </p:anim>
                                    <p:anim calcmode="lin" valueType="num">
                                      <p:cBhvr>
                                        <p:cTn id="43" dur="1000" fill="hold"/>
                                        <p:tgtEl>
                                          <p:spTgt spid="5"/>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fade">
                                      <p:cBhvr>
                                        <p:cTn id="46" dur="1000"/>
                                        <p:tgtEl>
                                          <p:spTgt spid="6"/>
                                        </p:tgtEl>
                                      </p:cBhvr>
                                    </p:animEffect>
                                    <p:anim calcmode="lin" valueType="num">
                                      <p:cBhvr>
                                        <p:cTn id="47" dur="1000" fill="hold"/>
                                        <p:tgtEl>
                                          <p:spTgt spid="6"/>
                                        </p:tgtEl>
                                        <p:attrNameLst>
                                          <p:attrName>ppt_x</p:attrName>
                                        </p:attrNameLst>
                                      </p:cBhvr>
                                      <p:tavLst>
                                        <p:tav tm="0">
                                          <p:val>
                                            <p:strVal val="#ppt_x"/>
                                          </p:val>
                                        </p:tav>
                                        <p:tav tm="100000">
                                          <p:val>
                                            <p:strVal val="#ppt_x"/>
                                          </p:val>
                                        </p:tav>
                                      </p:tavLst>
                                    </p:anim>
                                    <p:anim calcmode="lin" valueType="num">
                                      <p:cBhvr>
                                        <p:cTn id="4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animBg="1"/>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2637</TotalTime>
  <Words>1395</Words>
  <Application>Microsoft Office PowerPoint</Application>
  <PresentationFormat>On-screen Show (4:3)</PresentationFormat>
  <Paragraphs>142</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Treasury System  of the Republic of Armenia</vt:lpstr>
      <vt:lpstr>Tasks of the Treasury</vt:lpstr>
      <vt:lpstr>Tasks of the Treasury</vt:lpstr>
      <vt:lpstr>Structure of the Treasury of the RA</vt:lpstr>
      <vt:lpstr>Treasury Single Account</vt:lpstr>
      <vt:lpstr>Client-Treasury</vt:lpstr>
      <vt:lpstr>Funds from loans and grants given to the Republic of Armenia by foreign states and international organizations</vt:lpstr>
      <vt:lpstr>Unified data base of the Treasury</vt:lpstr>
      <vt:lpstr>Scheme of financing expenditures of budget entities</vt:lpstr>
      <vt:lpstr>Scheme of financing budget entities’ expenditures</vt:lpstr>
      <vt:lpstr>Scheme of financing expenses of budget entities</vt:lpstr>
      <vt:lpstr>Significant reforms</vt:lpstr>
      <vt:lpstr>Future reforms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Казначейская Система Республики Армения</dc:title>
  <dc:creator>Lusine Ayvazyan</dc:creator>
  <cp:lastModifiedBy>Marina Lazo</cp:lastModifiedBy>
  <cp:revision>279</cp:revision>
  <dcterms:created xsi:type="dcterms:W3CDTF">2016-04-18T12:13:00Z</dcterms:created>
  <dcterms:modified xsi:type="dcterms:W3CDTF">2016-06-11T21:21:58Z</dcterms:modified>
</cp:coreProperties>
</file>