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11"/>
  </p:notesMasterIdLst>
  <p:handoutMasterIdLst>
    <p:handoutMasterId r:id="rId12"/>
  </p:handoutMasterIdLst>
  <p:sldIdLst>
    <p:sldId id="461" r:id="rId2"/>
    <p:sldId id="463" r:id="rId3"/>
    <p:sldId id="464" r:id="rId4"/>
    <p:sldId id="465" r:id="rId5"/>
    <p:sldId id="466" r:id="rId6"/>
    <p:sldId id="471" r:id="rId7"/>
    <p:sldId id="472" r:id="rId8"/>
    <p:sldId id="469" r:id="rId9"/>
    <p:sldId id="4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 Parry" initials="MJ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551" autoAdjust="0"/>
  </p:normalViewPr>
  <p:slideViewPr>
    <p:cSldViewPr>
      <p:cViewPr>
        <p:scale>
          <a:sx n="112" d="100"/>
          <a:sy n="112" d="100"/>
        </p:scale>
        <p:origin x="2200" y="152"/>
      </p:cViewPr>
      <p:guideLst>
        <p:guide orient="horz" pos="2160"/>
        <p:guide pos="2880"/>
      </p:guideLst>
    </p:cSldViewPr>
  </p:slideViewPr>
  <p:outlineViewPr>
    <p:cViewPr>
      <p:scale>
        <a:sx n="33" d="100"/>
        <a:sy n="33" d="100"/>
      </p:scale>
      <p:origin x="0" y="85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2.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7B7219-18CD-4E2D-8D47-5B46F2159EA2}" type="slidenum">
              <a:rPr lang="en-US" smtClean="0"/>
              <a:pPr/>
              <a:t>‹#›</a:t>
            </a:fld>
            <a:endParaRPr lang="en-US" dirty="0"/>
          </a:p>
        </p:txBody>
      </p:sp>
      <p:pic>
        <p:nvPicPr>
          <p:cNvPr id="6" name="Рисунок 15" descr="pempal-logo-top.gif"/>
          <p:cNvPicPr>
            <a:picLocks noChangeAspect="1"/>
          </p:cNvPicPr>
          <p:nvPr/>
        </p:nvPicPr>
        <p:blipFill>
          <a:blip r:embed="rId2" cstate="print"/>
          <a:srcRect/>
          <a:stretch>
            <a:fillRect/>
          </a:stretch>
        </p:blipFill>
        <p:spPr bwMode="auto">
          <a:xfrm>
            <a:off x="1752600" y="152400"/>
            <a:ext cx="3581400" cy="381000"/>
          </a:xfrm>
          <a:prstGeom prst="rect">
            <a:avLst/>
          </a:prstGeom>
          <a:noFill/>
          <a:ln w="9525">
            <a:noFill/>
            <a:miter lim="800000"/>
            <a:headEnd/>
            <a:tailEnd/>
          </a:ln>
        </p:spPr>
      </p:pic>
    </p:spTree>
    <p:extLst>
      <p:ext uri="{BB962C8B-B14F-4D97-AF65-F5344CB8AC3E}">
        <p14:creationId xmlns:p14="http://schemas.microsoft.com/office/powerpoint/2010/main" val="1417694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BAB6F2-249B-4AD5-9CB7-0699889A5EE1}" type="datetimeFigureOut">
              <a:rPr lang="en-US" smtClean="0"/>
              <a:pPr/>
              <a:t>4/6/17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848F76-DF40-4FCB-BA1A-6E42BED63A3B}" type="slidenum">
              <a:rPr lang="en-US" smtClean="0"/>
              <a:pPr/>
              <a:t>‹#›</a:t>
            </a:fld>
            <a:endParaRPr lang="en-US" dirty="0"/>
          </a:p>
        </p:txBody>
      </p:sp>
    </p:spTree>
    <p:extLst>
      <p:ext uri="{BB962C8B-B14F-4D97-AF65-F5344CB8AC3E}">
        <p14:creationId xmlns:p14="http://schemas.microsoft.com/office/powerpoint/2010/main" val="14397131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48F76-DF40-4FCB-BA1A-6E42BED63A3B}" type="slidenum">
              <a:rPr lang="en-US" smtClean="0"/>
              <a:pPr/>
              <a:t>2</a:t>
            </a:fld>
            <a:endParaRPr lang="en-US" dirty="0"/>
          </a:p>
        </p:txBody>
      </p:sp>
    </p:spTree>
    <p:extLst>
      <p:ext uri="{BB962C8B-B14F-4D97-AF65-F5344CB8AC3E}">
        <p14:creationId xmlns:p14="http://schemas.microsoft.com/office/powerpoint/2010/main" val="1986659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685800" y="1371600"/>
            <a:ext cx="8001000" cy="45259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5400"/>
            <a:ext cx="80010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685800" y="1341437"/>
            <a:ext cx="8001000" cy="48307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Slide Number Placeholder 5"/>
          <p:cNvSpPr>
            <a:spLocks noGrp="1"/>
          </p:cNvSpPr>
          <p:nvPr>
            <p:ph type="sldNum" sz="quarter" idx="4"/>
          </p:nvPr>
        </p:nvSpPr>
        <p:spPr>
          <a:xfrm>
            <a:off x="8001000" y="6518275"/>
            <a:ext cx="1143000" cy="304800"/>
          </a:xfrm>
          <a:prstGeom prst="rect">
            <a:avLst/>
          </a:prstGeom>
        </p:spPr>
        <p:txBody>
          <a:bodyPr vert="horz" lIns="91440" tIns="45720" rIns="91440" bIns="45720" rtlCol="0" anchor="ctr"/>
          <a:lstStyle>
            <a:lvl1pPr algn="r">
              <a:defRPr sz="1200">
                <a:solidFill>
                  <a:schemeClr val="tx1">
                    <a:tint val="75000"/>
                  </a:schemeClr>
                </a:solidFill>
              </a:defRPr>
            </a:lvl1pPr>
          </a:lstStyle>
          <a:p>
            <a:fld id="{E59B3EB4-F75D-4221-891B-A2BAA9BB7BFA}" type="slidenum">
              <a:rPr lang="en-US" smtClean="0"/>
              <a:pPr/>
              <a:t>‹#›</a:t>
            </a:fld>
            <a:endParaRPr lang="en-US" dirty="0"/>
          </a:p>
        </p:txBody>
      </p:sp>
      <p:pic>
        <p:nvPicPr>
          <p:cNvPr id="7" name="Рисунок 11" descr="pempal-logo.jpg"/>
          <p:cNvPicPr>
            <a:picLocks noChangeAspect="1"/>
          </p:cNvPicPr>
          <p:nvPr/>
        </p:nvPicPr>
        <p:blipFill>
          <a:blip r:embed="rId13" cstate="print"/>
          <a:srcRect/>
          <a:stretch>
            <a:fillRect/>
          </a:stretch>
        </p:blipFill>
        <p:spPr bwMode="auto">
          <a:xfrm>
            <a:off x="0" y="0"/>
            <a:ext cx="704850" cy="6858000"/>
          </a:xfrm>
          <a:prstGeom prst="rect">
            <a:avLst/>
          </a:prstGeom>
          <a:noFill/>
          <a:ln w="9525">
            <a:noFill/>
            <a:miter lim="800000"/>
            <a:headEnd/>
            <a:tailEnd/>
          </a:ln>
        </p:spPr>
      </p:pic>
      <p:pic>
        <p:nvPicPr>
          <p:cNvPr id="8" name="Рисунок 15" descr="pempal-logo-top.gif"/>
          <p:cNvPicPr>
            <a:picLocks noChangeAspect="1"/>
          </p:cNvPicPr>
          <p:nvPr/>
        </p:nvPicPr>
        <p:blipFill>
          <a:blip r:embed="rId14" cstate="print"/>
          <a:srcRect/>
          <a:stretch>
            <a:fillRect/>
          </a:stretch>
        </p:blipFill>
        <p:spPr bwMode="auto">
          <a:xfrm>
            <a:off x="3200400" y="6324600"/>
            <a:ext cx="35814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ICT and Cash Management and Forecasting</a:t>
            </a:r>
            <a:endParaRPr lang="en-US" dirty="0"/>
          </a:p>
        </p:txBody>
      </p:sp>
      <p:sp>
        <p:nvSpPr>
          <p:cNvPr id="3" name="Subtitle 2"/>
          <p:cNvSpPr>
            <a:spLocks noGrp="1"/>
          </p:cNvSpPr>
          <p:nvPr>
            <p:ph type="subTitle" idx="1"/>
          </p:nvPr>
        </p:nvSpPr>
        <p:spPr/>
        <p:txBody>
          <a:bodyPr/>
          <a:lstStyle/>
          <a:p>
            <a:r>
              <a:rPr lang="en-US" dirty="0" smtClean="0"/>
              <a:t>Mark Silins</a:t>
            </a:r>
          </a:p>
          <a:p>
            <a:r>
              <a:rPr lang="en-US" dirty="0" smtClean="0"/>
              <a:t>Moscow</a:t>
            </a:r>
          </a:p>
          <a:p>
            <a:r>
              <a:rPr lang="en-US" dirty="0" smtClean="0"/>
              <a:t>April 2017</a:t>
            </a:r>
          </a:p>
        </p:txBody>
      </p:sp>
    </p:spTree>
    <p:extLst>
      <p:ext uri="{BB962C8B-B14F-4D97-AF65-F5344CB8AC3E}">
        <p14:creationId xmlns:p14="http://schemas.microsoft.com/office/powerpoint/2010/main" val="1323040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2458"/>
            <a:ext cx="8458200" cy="1143000"/>
          </a:xfrm>
        </p:spPr>
        <p:txBody>
          <a:bodyPr>
            <a:normAutofit fontScale="90000"/>
          </a:bodyPr>
          <a:lstStyle/>
          <a:p>
            <a:pPr algn="ctr"/>
            <a:r>
              <a:rPr lang="en-US" dirty="0" smtClean="0"/>
              <a:t>Ideally, the IFMIS should be the Primary Source of data for Forecasting</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Full integration of all possible cashflows into the IFMIS </a:t>
            </a:r>
            <a:r>
              <a:rPr lang="mr-IN" dirty="0" smtClean="0"/>
              <a:t>–</a:t>
            </a:r>
            <a:r>
              <a:rPr lang="en-US" dirty="0" smtClean="0"/>
              <a:t> </a:t>
            </a:r>
          </a:p>
          <a:p>
            <a:r>
              <a:rPr lang="en-US" dirty="0" smtClean="0"/>
              <a:t>Daily Bank Reconciliation </a:t>
            </a:r>
            <a:r>
              <a:rPr lang="mr-IN" dirty="0" smtClean="0"/>
              <a:t>–</a:t>
            </a:r>
            <a:r>
              <a:rPr lang="en-US" dirty="0" smtClean="0"/>
              <a:t> increases reliability regarding the correctness of the cashflow transactions</a:t>
            </a:r>
          </a:p>
          <a:p>
            <a:r>
              <a:rPr lang="en-US" dirty="0" smtClean="0"/>
              <a:t>Commitment Control </a:t>
            </a:r>
            <a:r>
              <a:rPr lang="mr-IN" dirty="0" smtClean="0"/>
              <a:t>–</a:t>
            </a:r>
            <a:r>
              <a:rPr lang="en-US" dirty="0" smtClean="0"/>
              <a:t> recording of contracts when they are legally enforceable </a:t>
            </a:r>
            <a:r>
              <a:rPr lang="mr-IN" dirty="0" smtClean="0"/>
              <a:t>–</a:t>
            </a:r>
            <a:r>
              <a:rPr lang="en-US" dirty="0" smtClean="0"/>
              <a:t> additional useful information on future cashflows </a:t>
            </a:r>
          </a:p>
          <a:p>
            <a:r>
              <a:rPr lang="en-US" dirty="0" smtClean="0"/>
              <a:t>Due Date </a:t>
            </a:r>
            <a:r>
              <a:rPr lang="mr-IN" dirty="0" smtClean="0"/>
              <a:t>–</a:t>
            </a:r>
            <a:r>
              <a:rPr lang="en-US" dirty="0" smtClean="0"/>
              <a:t> terms of trade for the government </a:t>
            </a:r>
            <a:r>
              <a:rPr lang="mr-IN" dirty="0" smtClean="0"/>
              <a:t>–</a:t>
            </a:r>
            <a:r>
              <a:rPr lang="en-US" dirty="0" smtClean="0"/>
              <a:t> provides absolute certainty regarding contractual payments over a given period </a:t>
            </a:r>
            <a:endParaRPr lang="en-US" dirty="0"/>
          </a:p>
        </p:txBody>
      </p:sp>
    </p:spTree>
    <p:extLst>
      <p:ext uri="{BB962C8B-B14F-4D97-AF65-F5344CB8AC3E}">
        <p14:creationId xmlns:p14="http://schemas.microsoft.com/office/powerpoint/2010/main" val="670733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250371"/>
            <a:ext cx="8001000" cy="1143000"/>
          </a:xfrm>
        </p:spPr>
        <p:txBody>
          <a:bodyPr/>
          <a:lstStyle/>
          <a:p>
            <a:pPr algn="ctr"/>
            <a:r>
              <a:rPr lang="en-US" dirty="0" smtClean="0"/>
              <a:t>Commitment Controls</a:t>
            </a:r>
            <a:endParaRPr lang="en-US" dirty="0"/>
          </a:p>
        </p:txBody>
      </p:sp>
      <p:sp>
        <p:nvSpPr>
          <p:cNvPr id="3" name="Content Placeholder 2"/>
          <p:cNvSpPr>
            <a:spLocks noGrp="1"/>
          </p:cNvSpPr>
          <p:nvPr>
            <p:ph idx="1"/>
          </p:nvPr>
        </p:nvSpPr>
        <p:spPr>
          <a:xfrm>
            <a:off x="152400" y="728803"/>
            <a:ext cx="8801100" cy="1187623"/>
          </a:xfrm>
        </p:spPr>
        <p:txBody>
          <a:bodyPr>
            <a:normAutofit fontScale="62500" lnSpcReduction="20000"/>
          </a:bodyPr>
          <a:lstStyle/>
          <a:p>
            <a:r>
              <a:rPr lang="en-US" dirty="0" smtClean="0"/>
              <a:t>By just capturing commitments for the top 5-10% of payments by value, you record 90% of the required cashflows future cashflows</a:t>
            </a:r>
          </a:p>
          <a:p>
            <a:r>
              <a:rPr lang="en-US" dirty="0" smtClean="0"/>
              <a:t>Including indicative dates at the time commitments are recorded would obviously be a useful addition  - including projects with multiple payment points </a:t>
            </a:r>
          </a:p>
        </p:txBody>
      </p:sp>
      <p:pic>
        <p:nvPicPr>
          <p:cNvPr id="5" name="Picture 4"/>
          <p:cNvPicPr>
            <a:picLocks noChangeAspect="1"/>
          </p:cNvPicPr>
          <p:nvPr/>
        </p:nvPicPr>
        <p:blipFill>
          <a:blip r:embed="rId2"/>
          <a:stretch>
            <a:fillRect/>
          </a:stretch>
        </p:blipFill>
        <p:spPr>
          <a:xfrm>
            <a:off x="304800" y="1843006"/>
            <a:ext cx="8839200" cy="5243593"/>
          </a:xfrm>
          <a:prstGeom prst="rect">
            <a:avLst/>
          </a:prstGeom>
        </p:spPr>
      </p:pic>
    </p:spTree>
    <p:extLst>
      <p:ext uri="{BB962C8B-B14F-4D97-AF65-F5344CB8AC3E}">
        <p14:creationId xmlns:p14="http://schemas.microsoft.com/office/powerpoint/2010/main" val="879666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Due Date</a:t>
            </a:r>
            <a:endParaRPr lang="en-US" dirty="0"/>
          </a:p>
        </p:txBody>
      </p:sp>
      <p:sp>
        <p:nvSpPr>
          <p:cNvPr id="3" name="Content Placeholder 2"/>
          <p:cNvSpPr>
            <a:spLocks noGrp="1"/>
          </p:cNvSpPr>
          <p:nvPr>
            <p:ph idx="1"/>
          </p:nvPr>
        </p:nvSpPr>
        <p:spPr>
          <a:xfrm>
            <a:off x="685800" y="1417637"/>
            <a:ext cx="8001000" cy="4525963"/>
          </a:xfrm>
        </p:spPr>
        <p:txBody>
          <a:bodyPr>
            <a:normAutofit fontScale="77500" lnSpcReduction="20000"/>
          </a:bodyPr>
          <a:lstStyle/>
          <a:p>
            <a:r>
              <a:rPr lang="en-US" dirty="0"/>
              <a:t>Ideally, forecasting should be three months in advance to </a:t>
            </a:r>
            <a:r>
              <a:rPr lang="en-US" dirty="0" smtClean="0"/>
              <a:t>allow </a:t>
            </a:r>
            <a:r>
              <a:rPr lang="en-US" dirty="0"/>
              <a:t>issuance of securities -  but this is a capacity which can be developed over time </a:t>
            </a:r>
            <a:r>
              <a:rPr lang="mr-IN" dirty="0" smtClean="0"/>
              <a:t>–</a:t>
            </a:r>
            <a:r>
              <a:rPr lang="en-US" dirty="0" smtClean="0"/>
              <a:t> in the shorter term developing a due date concept can also be useful</a:t>
            </a:r>
            <a:endParaRPr lang="en-US" dirty="0"/>
          </a:p>
          <a:p>
            <a:r>
              <a:rPr lang="en-US" dirty="0" smtClean="0"/>
              <a:t>Once goods and services are received you recognize the accounts payable. The government due date is a set period after this, typically 30 days.</a:t>
            </a:r>
          </a:p>
          <a:p>
            <a:r>
              <a:rPr lang="en-US" dirty="0" smtClean="0"/>
              <a:t>You pay on the 30</a:t>
            </a:r>
            <a:r>
              <a:rPr lang="en-US" baseline="30000" dirty="0" smtClean="0"/>
              <a:t>th</a:t>
            </a:r>
            <a:r>
              <a:rPr lang="en-US" dirty="0" smtClean="0"/>
              <a:t> day, not before and not after</a:t>
            </a:r>
          </a:p>
          <a:p>
            <a:r>
              <a:rPr lang="en-US" dirty="0" smtClean="0"/>
              <a:t>This ensures a constant stock of 30 days of all upcoming contractual payments. </a:t>
            </a:r>
          </a:p>
          <a:p>
            <a:r>
              <a:rPr lang="en-US" dirty="0" smtClean="0"/>
              <a:t>The IFMIS has absolutely perfect information on all contractual cash outflows for the next 30 days  - these are the cashflows most difficult to forecast  </a:t>
            </a:r>
          </a:p>
        </p:txBody>
      </p:sp>
    </p:spTree>
    <p:extLst>
      <p:ext uri="{BB962C8B-B14F-4D97-AF65-F5344CB8AC3E}">
        <p14:creationId xmlns:p14="http://schemas.microsoft.com/office/powerpoint/2010/main" val="1275943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Use of Models in Liquidity Forecasting</a:t>
            </a:r>
            <a:endParaRPr lang="en-US" sz="3200" dirty="0"/>
          </a:p>
        </p:txBody>
      </p:sp>
      <p:sp>
        <p:nvSpPr>
          <p:cNvPr id="3" name="Content Placeholder 2"/>
          <p:cNvSpPr>
            <a:spLocks noGrp="1"/>
          </p:cNvSpPr>
          <p:nvPr>
            <p:ph idx="1"/>
          </p:nvPr>
        </p:nvSpPr>
        <p:spPr>
          <a:xfrm>
            <a:off x="838200" y="914400"/>
            <a:ext cx="8305800" cy="5486400"/>
          </a:xfrm>
        </p:spPr>
        <p:txBody>
          <a:bodyPr>
            <a:normAutofit fontScale="62500" lnSpcReduction="20000"/>
          </a:bodyPr>
          <a:lstStyle/>
          <a:p>
            <a:r>
              <a:rPr lang="en-US" dirty="0" smtClean="0"/>
              <a:t>Annual forecasting for the underlying cash balance and government liquidity forecasting are different and generally require different approaches</a:t>
            </a:r>
          </a:p>
          <a:p>
            <a:r>
              <a:rPr lang="en-US" dirty="0"/>
              <a:t>F</a:t>
            </a:r>
            <a:r>
              <a:rPr lang="en-US" dirty="0" smtClean="0"/>
              <a:t>ew countries use complex econometrics models for government liquidity forecasting </a:t>
            </a:r>
            <a:r>
              <a:rPr lang="mr-IN" dirty="0" smtClean="0"/>
              <a:t>–</a:t>
            </a:r>
            <a:r>
              <a:rPr lang="en-US" dirty="0" smtClean="0"/>
              <a:t> simple historical data analysis generally works best, supplemented by the gathering of regular information from stakeholders</a:t>
            </a:r>
          </a:p>
          <a:p>
            <a:r>
              <a:rPr lang="en-US" dirty="0" smtClean="0"/>
              <a:t>You can not just build a model where you plug numbers in for government liquidity forecasting- this Ignores the variability common in short-term cashflows </a:t>
            </a:r>
          </a:p>
          <a:p>
            <a:r>
              <a:rPr lang="en-US" dirty="0" smtClean="0"/>
              <a:t>The problem is that the shorter the period the more volatile the flows </a:t>
            </a:r>
            <a:r>
              <a:rPr lang="mr-IN" dirty="0" smtClean="0"/>
              <a:t>–</a:t>
            </a:r>
            <a:r>
              <a:rPr lang="en-US" dirty="0" smtClean="0"/>
              <a:t> most intricate models fail to provide a useful analytical framework. Sometimes sophisticated tools hinder rather than help our work</a:t>
            </a:r>
          </a:p>
          <a:p>
            <a:r>
              <a:rPr lang="en-US" dirty="0" smtClean="0"/>
              <a:t>Thus developing a daily cashflow historical dataset in excel or a database to help analyze future flows is likely to be the most effectively model</a:t>
            </a:r>
          </a:p>
          <a:p>
            <a:pPr marL="0" indent="0" algn="ctr">
              <a:buNone/>
            </a:pPr>
            <a:endParaRPr lang="en-US" sz="3800" dirty="0" smtClean="0"/>
          </a:p>
          <a:p>
            <a:pPr marL="0" indent="0" algn="ctr">
              <a:buNone/>
            </a:pPr>
            <a:r>
              <a:rPr lang="en-US" sz="3800" dirty="0" smtClean="0"/>
              <a:t>Who </a:t>
            </a:r>
            <a:r>
              <a:rPr lang="en-US" sz="3800" dirty="0" smtClean="0"/>
              <a:t>has a short term government liquidity model? What is each country using at present?</a:t>
            </a:r>
          </a:p>
        </p:txBody>
      </p:sp>
    </p:spTree>
    <p:extLst>
      <p:ext uri="{BB962C8B-B14F-4D97-AF65-F5344CB8AC3E}">
        <p14:creationId xmlns:p14="http://schemas.microsoft.com/office/powerpoint/2010/main" val="14554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a Simple Model is Often the Best Solution</a:t>
            </a:r>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6</a:t>
            </a:fld>
            <a:endParaRPr lang="en-US" dirty="0"/>
          </a:p>
        </p:txBody>
      </p:sp>
      <p:pic>
        <p:nvPicPr>
          <p:cNvPr id="5" name="Picture 4"/>
          <p:cNvPicPr>
            <a:picLocks noChangeAspect="1"/>
          </p:cNvPicPr>
          <p:nvPr/>
        </p:nvPicPr>
        <p:blipFill>
          <a:blip r:embed="rId2"/>
          <a:stretch>
            <a:fillRect/>
          </a:stretch>
        </p:blipFill>
        <p:spPr>
          <a:xfrm>
            <a:off x="882869" y="1295400"/>
            <a:ext cx="7803931" cy="5029200"/>
          </a:xfrm>
          <a:prstGeom prst="rect">
            <a:avLst/>
          </a:prstGeom>
        </p:spPr>
      </p:pic>
    </p:spTree>
    <p:extLst>
      <p:ext uri="{BB962C8B-B14F-4D97-AF65-F5344CB8AC3E}">
        <p14:creationId xmlns:p14="http://schemas.microsoft.com/office/powerpoint/2010/main" val="69392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Linking down-from and up-to monthly forecasts is also key</a:t>
            </a:r>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7</a:t>
            </a:fld>
            <a:endParaRPr lang="en-US" dirty="0"/>
          </a:p>
        </p:txBody>
      </p:sp>
      <p:pic>
        <p:nvPicPr>
          <p:cNvPr id="5" name="Picture 4"/>
          <p:cNvPicPr>
            <a:picLocks noChangeAspect="1"/>
          </p:cNvPicPr>
          <p:nvPr/>
        </p:nvPicPr>
        <p:blipFill>
          <a:blip r:embed="rId2"/>
          <a:stretch>
            <a:fillRect/>
          </a:stretch>
        </p:blipFill>
        <p:spPr>
          <a:xfrm>
            <a:off x="0" y="1295401"/>
            <a:ext cx="9144000" cy="5562600"/>
          </a:xfrm>
          <a:prstGeom prst="rect">
            <a:avLst/>
          </a:prstGeom>
        </p:spPr>
      </p:pic>
    </p:spTree>
    <p:extLst>
      <p:ext uri="{BB962C8B-B14F-4D97-AF65-F5344CB8AC3E}">
        <p14:creationId xmlns:p14="http://schemas.microsoft.com/office/powerpoint/2010/main" val="1212557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Shared Folders for Regular Updating by Stakeholders is a </a:t>
            </a:r>
            <a:r>
              <a:rPr lang="en-US" dirty="0"/>
              <a:t>U</a:t>
            </a:r>
            <a:r>
              <a:rPr lang="en-US" dirty="0" smtClean="0"/>
              <a:t>seful Strategy  </a:t>
            </a:r>
            <a:endParaRPr lang="en-US" dirty="0"/>
          </a:p>
        </p:txBody>
      </p:sp>
      <p:sp>
        <p:nvSpPr>
          <p:cNvPr id="3" name="Content Placeholder 2"/>
          <p:cNvSpPr>
            <a:spLocks noGrp="1"/>
          </p:cNvSpPr>
          <p:nvPr>
            <p:ph idx="1"/>
          </p:nvPr>
        </p:nvSpPr>
        <p:spPr>
          <a:xfrm>
            <a:off x="533400" y="1371600"/>
            <a:ext cx="8610600" cy="5181600"/>
          </a:xfrm>
        </p:spPr>
        <p:txBody>
          <a:bodyPr>
            <a:noAutofit/>
          </a:bodyPr>
          <a:lstStyle/>
          <a:p>
            <a:r>
              <a:rPr lang="en-US" sz="2300" dirty="0" smtClean="0"/>
              <a:t>This is sometimes referred to as a “Community of Practice”</a:t>
            </a:r>
          </a:p>
          <a:p>
            <a:r>
              <a:rPr lang="en-US" sz="2300" dirty="0" smtClean="0"/>
              <a:t>It allows common files to be shared and updated within a specific group </a:t>
            </a:r>
            <a:r>
              <a:rPr lang="mr-IN" sz="2300" dirty="0" smtClean="0"/>
              <a:t>–</a:t>
            </a:r>
            <a:r>
              <a:rPr lang="en-US" sz="2300" dirty="0" smtClean="0"/>
              <a:t> for example the Cashflow Operations Committee</a:t>
            </a:r>
          </a:p>
          <a:p>
            <a:r>
              <a:rPr lang="en-US" sz="2300" dirty="0" smtClean="0"/>
              <a:t>Inputs would be required from key revenue collectors at least weekly to update specific trends, issues and anomalies. Deadlines would be set within the committee rules to allow participants adequate time to review the new datasets and tables prior to the weekly meeting </a:t>
            </a:r>
            <a:r>
              <a:rPr lang="mr-IN" sz="2300" dirty="0" smtClean="0"/>
              <a:t>–</a:t>
            </a:r>
            <a:r>
              <a:rPr lang="en-US" sz="2300" dirty="0" smtClean="0"/>
              <a:t> excel templates for regular submissions could be available </a:t>
            </a:r>
          </a:p>
          <a:p>
            <a:r>
              <a:rPr lang="en-US" sz="2300" dirty="0" smtClean="0"/>
              <a:t>At the weekly meetings the underlying assumptions and proposed changes would be discussed and consensus reached by the group </a:t>
            </a:r>
          </a:p>
          <a:p>
            <a:r>
              <a:rPr lang="en-US" sz="2300" dirty="0" smtClean="0"/>
              <a:t>Daily data could also be shared where additional inputs are required where variations to forecasts exceed certain threshold percentages </a:t>
            </a:r>
            <a:endParaRPr lang="en-US" sz="2300" dirty="0"/>
          </a:p>
        </p:txBody>
      </p:sp>
    </p:spTree>
    <p:extLst>
      <p:ext uri="{BB962C8B-B14F-4D97-AF65-F5344CB8AC3E}">
        <p14:creationId xmlns:p14="http://schemas.microsoft.com/office/powerpoint/2010/main" val="1358815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Monitoring the Model is the key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is a forecast, and given its short-term nature, volatility is normal</a:t>
            </a:r>
          </a:p>
          <a:p>
            <a:r>
              <a:rPr lang="en-US" dirty="0" smtClean="0"/>
              <a:t>So monitoring each day and week is critical. Also examining whether short-term trends are becoming long term structural changes is important </a:t>
            </a:r>
          </a:p>
          <a:p>
            <a:r>
              <a:rPr lang="en-US" dirty="0" smtClean="0"/>
              <a:t>Ensuring forecasting errors are monitored and investigated is particularly important in any forecast  </a:t>
            </a:r>
          </a:p>
          <a:p>
            <a:r>
              <a:rPr lang="en-US" dirty="0" smtClean="0"/>
              <a:t>This is not rocket science, but it is interesting how effective regular analysis can be in developing skills to predict future trends and anomalies </a:t>
            </a:r>
            <a:endParaRPr lang="en-US" dirty="0"/>
          </a:p>
        </p:txBody>
      </p:sp>
    </p:spTree>
    <p:extLst>
      <p:ext uri="{BB962C8B-B14F-4D97-AF65-F5344CB8AC3E}">
        <p14:creationId xmlns:p14="http://schemas.microsoft.com/office/powerpoint/2010/main" val="1272838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PEM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PEMPAL.potx</Template>
  <TotalTime>14734</TotalTime>
  <Words>642</Words>
  <Application>Microsoft Macintosh PowerPoint</Application>
  <PresentationFormat>On-screen Show (4:3)</PresentationFormat>
  <Paragraphs>43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Mangal</vt:lpstr>
      <vt:lpstr>PEMPAL</vt:lpstr>
      <vt:lpstr>ICT and Cash Management and Forecasting</vt:lpstr>
      <vt:lpstr>Ideally, the IFMIS should be the Primary Source of data for Forecasting</vt:lpstr>
      <vt:lpstr>Commitment Controls</vt:lpstr>
      <vt:lpstr>Due Date</vt:lpstr>
      <vt:lpstr>The Use of Models in Liquidity Forecasting</vt:lpstr>
      <vt:lpstr>Building a Simple Model is Often the Best Solution</vt:lpstr>
      <vt:lpstr>Linking down-from and up-to monthly forecasts is also key</vt:lpstr>
      <vt:lpstr>Shared Folders for Regular Updating by Stakeholders is a Useful Strategy  </vt:lpstr>
      <vt:lpstr>Monitoring the Model is the key</vt:lpstr>
    </vt:vector>
  </TitlesOfParts>
  <Company>The World Bank Group</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budget classification (BC) used in a country</dc:title>
  <dc:creator>wb76141</dc:creator>
  <cp:lastModifiedBy>Mark Silins</cp:lastModifiedBy>
  <cp:revision>441</cp:revision>
  <dcterms:created xsi:type="dcterms:W3CDTF">2010-10-04T16:57:49Z</dcterms:created>
  <dcterms:modified xsi:type="dcterms:W3CDTF">2017-04-06T04:44:30Z</dcterms:modified>
</cp:coreProperties>
</file>