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350" r:id="rId3"/>
    <p:sldId id="359" r:id="rId4"/>
    <p:sldId id="353" r:id="rId5"/>
    <p:sldId id="366" r:id="rId6"/>
    <p:sldId id="365" r:id="rId7"/>
    <p:sldId id="355" r:id="rId8"/>
    <p:sldId id="356" r:id="rId9"/>
    <p:sldId id="357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9" autoAdjust="0"/>
    <p:restoredTop sz="67771" autoAdjust="0"/>
  </p:normalViewPr>
  <p:slideViewPr>
    <p:cSldViewPr>
      <p:cViewPr>
        <p:scale>
          <a:sx n="66" d="100"/>
          <a:sy n="66" d="100"/>
        </p:scale>
        <p:origin x="-2082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11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56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291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7696200" cy="60198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ru-RU" b="1" dirty="0"/>
              <a:t>Группа </a:t>
            </a:r>
            <a:r>
              <a:rPr lang="en-US" b="1" dirty="0"/>
              <a:t>2 / Group 2</a:t>
            </a:r>
            <a:endParaRPr lang="ru-RU" sz="4400" b="1" dirty="0"/>
          </a:p>
          <a:p>
            <a:pPr lvl="1"/>
            <a:endParaRPr lang="en-US" sz="3600" dirty="0"/>
          </a:p>
          <a:p>
            <a:pPr lvl="1"/>
            <a:r>
              <a:rPr lang="ru-RU" sz="4000" b="1" dirty="0">
                <a:solidFill>
                  <a:srgbClr val="002060"/>
                </a:solidFill>
              </a:rPr>
              <a:t>Эволюция роли и функций Казначейства</a:t>
            </a:r>
            <a:r>
              <a:rPr lang="en-US" sz="4000" b="1" dirty="0">
                <a:solidFill>
                  <a:srgbClr val="002060"/>
                </a:solidFill>
              </a:rPr>
              <a:t> / </a:t>
            </a:r>
            <a:r>
              <a:rPr lang="en-US" sz="4000" b="1" dirty="0">
                <a:solidFill>
                  <a:srgbClr val="FF0000"/>
                </a:solidFill>
              </a:rPr>
              <a:t>Evolution of the Role and Functions of the Treasury </a:t>
            </a:r>
          </a:p>
          <a:p>
            <a:pPr lvl="1"/>
            <a:endParaRPr lang="en-US" sz="4000" b="1" dirty="0">
              <a:solidFill>
                <a:srgbClr val="002060"/>
              </a:solidFill>
            </a:endParaRPr>
          </a:p>
          <a:p>
            <a:pPr lvl="1"/>
            <a:endParaRPr lang="en-US" sz="2600" b="1" dirty="0">
              <a:solidFill>
                <a:srgbClr val="C00000"/>
              </a:solidFill>
            </a:endParaRPr>
          </a:p>
          <a:p>
            <a:pPr lvl="1"/>
            <a:r>
              <a:rPr lang="en-US" sz="2600" b="1" dirty="0">
                <a:solidFill>
                  <a:srgbClr val="C00000"/>
                </a:solidFill>
              </a:rPr>
              <a:t>Albania, Azerbaijan, Georgia, Moldova, Tajikistan</a:t>
            </a:r>
            <a:endParaRPr lang="ru-RU" sz="2600" b="1" dirty="0">
              <a:solidFill>
                <a:srgbClr val="C00000"/>
              </a:solidFill>
            </a:endParaRPr>
          </a:p>
          <a:p>
            <a:pPr lvl="1"/>
            <a:endParaRPr lang="ru-RU" sz="2600" b="1" dirty="0"/>
          </a:p>
          <a:p>
            <a:pPr lvl="1"/>
            <a:endParaRPr lang="en-US" sz="2600" b="1" dirty="0"/>
          </a:p>
          <a:p>
            <a:pPr lvl="1"/>
            <a:r>
              <a:rPr lang="ru-RU" sz="2600" b="1" dirty="0"/>
              <a:t>Кишинев</a:t>
            </a:r>
            <a:r>
              <a:rPr lang="en-US" sz="2600" b="1" dirty="0"/>
              <a:t> / Chisinau</a:t>
            </a:r>
          </a:p>
          <a:p>
            <a:pPr lvl="1"/>
            <a:r>
              <a:rPr lang="en-US" sz="2600" b="1" dirty="0"/>
              <a:t>2</a:t>
            </a:r>
            <a:r>
              <a:rPr lang="ru-RU" sz="2600" b="1" dirty="0"/>
              <a:t> июня </a:t>
            </a:r>
            <a:r>
              <a:rPr lang="en-US" sz="2600" b="1" dirty="0"/>
              <a:t>/ June 2</a:t>
            </a:r>
            <a:r>
              <a:rPr lang="en-US" sz="2600" b="1" baseline="30000" dirty="0"/>
              <a:t>nd</a:t>
            </a:r>
            <a:r>
              <a:rPr lang="en-US" sz="2600" b="1" dirty="0"/>
              <a:t>,</a:t>
            </a:r>
            <a:r>
              <a:rPr lang="ru-RU" sz="2600" b="1" dirty="0"/>
              <a:t>201</a:t>
            </a:r>
            <a:r>
              <a:rPr lang="en-US" sz="2600" b="1" dirty="0"/>
              <a:t>6</a:t>
            </a:r>
            <a:endParaRPr lang="ru-RU" sz="2600" b="1" dirty="0"/>
          </a:p>
          <a:p>
            <a:pPr lvl="1"/>
            <a:endParaRPr lang="en-US" sz="3900" b="1" dirty="0"/>
          </a:p>
          <a:p>
            <a:pPr lvl="1" algn="l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7239000" cy="5257800"/>
          </a:xfrm>
        </p:spPr>
        <p:txBody>
          <a:bodyPr>
            <a:normAutofit/>
          </a:bodyPr>
          <a:lstStyle/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086100" y="3086099"/>
            <a:ext cx="6858002" cy="68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974690"/>
              </p:ext>
            </p:extLst>
          </p:nvPr>
        </p:nvGraphicFramePr>
        <p:xfrm>
          <a:off x="838202" y="1362432"/>
          <a:ext cx="8077198" cy="5079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7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70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7823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5536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8397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Albania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Azerbaijan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Moldova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Tajikistan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Ukraine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972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создания казначейства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Treasury Formed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1995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794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Казначейство – часть МФ, или отдельная структура?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the Treasury part of the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MoF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(P) separate from the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MoF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(O)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Часть</a:t>
                      </a:r>
                      <a:r>
                        <a:rPr lang="ru-RU" baseline="0" dirty="0"/>
                        <a:t> МФ </a:t>
                      </a:r>
                      <a:r>
                        <a:rPr lang="en-US" baseline="0" dirty="0"/>
                        <a:t>/ 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Part of </a:t>
                      </a:r>
                      <a:r>
                        <a:rPr lang="en-US" baseline="0" dirty="0" err="1">
                          <a:solidFill>
                            <a:srgbClr val="FF0000"/>
                          </a:solidFill>
                        </a:rPr>
                        <a:t>MoF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Отд.</a:t>
                      </a:r>
                      <a:r>
                        <a:rPr lang="ru-RU" baseline="0" dirty="0" smtClean="0"/>
                        <a:t> орг.</a:t>
                      </a:r>
                      <a:r>
                        <a:rPr lang="ro-RO" baseline="0" dirty="0" smtClean="0"/>
                        <a:t> </a:t>
                      </a:r>
                      <a:r>
                        <a:rPr lang="en-US" baseline="0" dirty="0" smtClean="0"/>
                        <a:t>/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Separate org.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Отд.</a:t>
                      </a:r>
                      <a:r>
                        <a:rPr lang="ru-RU" baseline="0" dirty="0" smtClean="0"/>
                        <a:t> орг.</a:t>
                      </a:r>
                      <a:r>
                        <a:rPr lang="ro-RO" baseline="0" dirty="0" smtClean="0"/>
                        <a:t> </a:t>
                      </a:r>
                      <a:r>
                        <a:rPr lang="en-US" baseline="0" dirty="0" smtClean="0"/>
                        <a:t>/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Separate org.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</a:t>
                      </a:r>
                      <a:r>
                        <a:rPr lang="ru-RU" baseline="0" dirty="0" smtClean="0"/>
                        <a:t> МФ </a:t>
                      </a:r>
                      <a:r>
                        <a:rPr lang="en-US" baseline="0" dirty="0" smtClean="0"/>
                        <a:t>/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Part of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MoF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</a:t>
                      </a:r>
                      <a:r>
                        <a:rPr lang="ru-RU" baseline="0" dirty="0" smtClean="0"/>
                        <a:t> МФ </a:t>
                      </a:r>
                      <a:r>
                        <a:rPr lang="en-US" baseline="0" dirty="0" smtClean="0"/>
                        <a:t>/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Part of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MoF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Отд.</a:t>
                      </a:r>
                      <a:r>
                        <a:rPr lang="ru-RU" baseline="0" dirty="0" smtClean="0"/>
                        <a:t> орг.</a:t>
                      </a:r>
                      <a:r>
                        <a:rPr lang="ro-RO" baseline="0" dirty="0" smtClean="0"/>
                        <a:t> </a:t>
                      </a:r>
                      <a:r>
                        <a:rPr lang="en-US" baseline="0" dirty="0" smtClean="0"/>
                        <a:t>/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Separate org.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794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Численность персонала (Центральный офис)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Staffing of the Central Treasury (Number 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299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3999" y="408325"/>
            <a:ext cx="6705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rabicPeriod"/>
            </a:pPr>
            <a:r>
              <a:rPr lang="ru-RU" sz="2800" b="1" dirty="0"/>
              <a:t>Основные факты</a:t>
            </a:r>
            <a:r>
              <a:rPr lang="en-US" sz="2800" b="1" dirty="0"/>
              <a:t> / </a:t>
            </a:r>
            <a:r>
              <a:rPr lang="ru-RU" sz="2800" b="1" dirty="0"/>
              <a:t>Структура</a:t>
            </a:r>
            <a:endParaRPr lang="en-US" sz="2800" b="1" dirty="0"/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Main Facts / Structure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7239000" cy="5257800"/>
          </a:xfrm>
        </p:spPr>
        <p:txBody>
          <a:bodyPr>
            <a:normAutofit/>
          </a:bodyPr>
          <a:lstStyle/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086100" y="3086099"/>
            <a:ext cx="6858002" cy="68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56977"/>
              </p:ext>
            </p:extLst>
          </p:nvPr>
        </p:nvGraphicFramePr>
        <p:xfrm>
          <a:off x="876296" y="1404064"/>
          <a:ext cx="8001003" cy="473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9060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9467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Albania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Azerbaijan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Moldova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Tajikistan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Ukraine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778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Региональные офисы Казначейства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Regional Treasury offices   (number)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633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089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Численность персонала региональных офисов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Staffing in regional offices (number)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13008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3999" y="408325"/>
            <a:ext cx="6705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rabicPeriod"/>
            </a:pPr>
            <a:r>
              <a:rPr lang="ru-RU" sz="2800" b="1" dirty="0"/>
              <a:t>Основные факты</a:t>
            </a:r>
            <a:r>
              <a:rPr lang="en-US" sz="2800" b="1" dirty="0"/>
              <a:t> / </a:t>
            </a:r>
            <a:r>
              <a:rPr lang="ru-RU" sz="2800" b="1" dirty="0"/>
              <a:t>Структура</a:t>
            </a:r>
            <a:endParaRPr lang="en-US" sz="2800" b="1" dirty="0"/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Main Facts / Structure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41573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641" y="18081"/>
            <a:ext cx="7239000" cy="64008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Функции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/ </a:t>
            </a:r>
            <a:r>
              <a:rPr lang="en-US" sz="2800" b="1" dirty="0">
                <a:solidFill>
                  <a:srgbClr val="FF0000"/>
                </a:solidFill>
              </a:rPr>
              <a:t>Functions</a:t>
            </a:r>
          </a:p>
          <a:p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r>
              <a:rPr lang="ru-RU" sz="2800" dirty="0"/>
              <a:t>т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124200" y="3124199"/>
            <a:ext cx="6858002" cy="60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283090"/>
              </p:ext>
            </p:extLst>
          </p:nvPr>
        </p:nvGraphicFramePr>
        <p:xfrm>
          <a:off x="762000" y="556559"/>
          <a:ext cx="8534401" cy="6076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2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66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62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5399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5580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168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Albania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Azerbaijan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Moldova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Tajikistan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Ukraine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480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Оперирование централизованной системы управления казначейскими операциями, поддержание «главной книги»  </a:t>
                      </a:r>
                      <a:endParaRPr lang="en-US" sz="1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Management of  the central financial management information system (including the general ledger)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92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Осуществление государственных платежей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Processing of payments on behalf of the government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92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Отчетность об исполнении бюджета</a:t>
                      </a:r>
                      <a:r>
                        <a:rPr lang="en-US" sz="1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Budget Execution Reporting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641" y="18081"/>
            <a:ext cx="7239000" cy="64008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Функции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/ </a:t>
            </a:r>
            <a:r>
              <a:rPr lang="en-US" sz="2800" b="1" dirty="0">
                <a:solidFill>
                  <a:srgbClr val="FF0000"/>
                </a:solidFill>
              </a:rPr>
              <a:t>Functions</a:t>
            </a:r>
          </a:p>
          <a:p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r>
              <a:rPr lang="ru-RU" sz="2800" dirty="0"/>
              <a:t>т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564325"/>
              </p:ext>
            </p:extLst>
          </p:nvPr>
        </p:nvGraphicFramePr>
        <p:xfrm>
          <a:off x="914401" y="556562"/>
          <a:ext cx="8229598" cy="5920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155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1809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3911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Albania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Azerbaijan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Moldova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Tajikistan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Ukraine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1302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Политика и методология бухгалтерского учета в гос. Секторе</a:t>
                      </a:r>
                      <a:endParaRPr lang="en-US" sz="1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Sector Accounting Policy, Instructions and Guidelines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5814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Консолидированная финансовая отчетность</a:t>
                      </a:r>
                      <a:endParaRPr lang="en-US" sz="1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Consolidated Financial Reporting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5814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Управление ликвидностью и прогнозирование</a:t>
                      </a:r>
                      <a:endParaRPr lang="en-US" sz="1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Cash Management and Forecasting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51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641" y="18081"/>
            <a:ext cx="7239000" cy="64008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Функции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/ </a:t>
            </a:r>
            <a:r>
              <a:rPr lang="en-US" sz="2800" b="1" dirty="0">
                <a:solidFill>
                  <a:srgbClr val="FF0000"/>
                </a:solidFill>
              </a:rPr>
              <a:t>Functions</a:t>
            </a:r>
          </a:p>
          <a:p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r>
              <a:rPr lang="ru-RU" sz="2800" dirty="0"/>
              <a:t>т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429303"/>
              </p:ext>
            </p:extLst>
          </p:nvPr>
        </p:nvGraphicFramePr>
        <p:xfrm>
          <a:off x="914401" y="556562"/>
          <a:ext cx="8229598" cy="629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155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1809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280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Albania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Azerbaijan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Moldova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Tajikistan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Ukraine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8414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Управление счетами правительства (ЕКС и др.)</a:t>
                      </a:r>
                      <a:endParaRPr lang="en-US" sz="1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Management of government accounts (TSA and other)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/>
                        <a:t>/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/>
                        <a:t>/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/>
                        <a:t>/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/>
                        <a:t>/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/>
                        <a:t>/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r>
                        <a:rPr lang="en-US" dirty="0" smtClean="0"/>
                        <a:t>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027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Управление долгом</a:t>
                      </a:r>
                      <a:endParaRPr lang="en-US" sz="1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Debt Management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НЕТ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НЕТ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НЕТ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НЕТ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НЕТ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5785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Обучение и переподготовка кадров</a:t>
                      </a:r>
                      <a:r>
                        <a:rPr lang="en-GB" sz="1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 and Education </a:t>
                      </a:r>
                      <a:endParaRPr lang="en-US" sz="1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/>
                        <a:t>/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r>
                        <a:rPr lang="en-US" dirty="0" smtClean="0"/>
                        <a:t>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НЕТ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НЕТ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НЕТ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17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</a:t>
                      </a:r>
                      <a:endParaRPr lang="en-US" sz="1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Частичный</a:t>
                      </a:r>
                      <a:r>
                        <a:rPr lang="en-US" dirty="0" smtClean="0"/>
                        <a:t>/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Partial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r>
                        <a:rPr lang="en-US" dirty="0" smtClean="0"/>
                        <a:t>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НЕТ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НЕТ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НЕТ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514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514"/>
            <a:ext cx="7239000" cy="595086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3.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Стратегии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/ </a:t>
            </a:r>
            <a:r>
              <a:rPr lang="en-US" sz="3600" b="1" dirty="0">
                <a:solidFill>
                  <a:srgbClr val="FF0000"/>
                </a:solidFill>
              </a:rPr>
              <a:t>Strategies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124200" y="3124199"/>
            <a:ext cx="6858002" cy="60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317305"/>
              </p:ext>
            </p:extLst>
          </p:nvPr>
        </p:nvGraphicFramePr>
        <p:xfrm>
          <a:off x="609600" y="533399"/>
          <a:ext cx="8534399" cy="668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1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94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14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271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7520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8886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3956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915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Albania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Azerbaijan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Moldova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Tajikistan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Ukraine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73490">
                <a:tc>
                  <a:txBody>
                    <a:bodyPr/>
                    <a:lstStyle/>
                    <a:p>
                      <a:r>
                        <a:rPr lang="ru-RU" dirty="0"/>
                        <a:t>Стратегия УГФ (План действий), охватывающие Казначейство</a:t>
                      </a:r>
                      <a:endParaRPr lang="en-US" dirty="0"/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PFM Strategy (Action Plan) covering the Treasury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  <a:r>
                        <a:rPr lang="en-US" dirty="0"/>
                        <a:t>/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/>
                        <a:t>/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/>
                        <a:t>/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/>
                        <a:t>/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r>
                        <a:rPr lang="en-US" dirty="0" smtClean="0"/>
                        <a:t>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r>
                        <a:rPr lang="en-US" dirty="0" smtClean="0"/>
                        <a:t>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75768">
                <a:tc>
                  <a:txBody>
                    <a:bodyPr/>
                    <a:lstStyle/>
                    <a:p>
                      <a:r>
                        <a:rPr lang="ru-RU" dirty="0"/>
                        <a:t>Стратегия (План действий) Казначейства</a:t>
                      </a:r>
                      <a:endParaRPr lang="en-US" dirty="0"/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Treasury Strategy </a:t>
                      </a:r>
                      <a:br>
                        <a:rPr lang="en-US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(Action plan)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НЕТ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НЕТ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/NO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r>
                        <a:rPr lang="en-US" dirty="0" smtClean="0"/>
                        <a:t>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12671">
                <a:tc>
                  <a:txBody>
                    <a:bodyPr/>
                    <a:lstStyle/>
                    <a:p>
                      <a:r>
                        <a:rPr lang="ru-RU" dirty="0"/>
                        <a:t>Другие стратегические документы</a:t>
                      </a: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Other relevant Strategy document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r>
                        <a:rPr lang="en-US" dirty="0" smtClean="0"/>
                        <a:t>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ДА</a:t>
                      </a:r>
                      <a:r>
                        <a:rPr lang="en-US" dirty="0" smtClean="0"/>
                        <a:t>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dirty="0" smtClean="0"/>
                        <a:t>(внедрение</a:t>
                      </a:r>
                      <a:r>
                        <a:rPr lang="ro-RO" dirty="0" smtClean="0">
                          <a:solidFill>
                            <a:srgbClr val="FF0000"/>
                          </a:solidFill>
                        </a:rPr>
                        <a:t>/implementation</a:t>
                      </a:r>
                      <a:r>
                        <a:rPr lang="ro-RO" baseline="0" dirty="0" smtClean="0">
                          <a:solidFill>
                            <a:srgbClr val="FF0000"/>
                          </a:solidFill>
                        </a:rPr>
                        <a:t> of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IPSAS)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r>
                        <a:rPr lang="en-US" dirty="0" smtClean="0"/>
                        <a:t>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ДА</a:t>
                      </a:r>
                      <a:r>
                        <a:rPr lang="en-US" smtClean="0"/>
                        <a:t>/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r>
                        <a:rPr lang="en-US" dirty="0" smtClean="0"/>
                        <a:t>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189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239000" cy="4419600"/>
          </a:xfrm>
        </p:spPr>
        <p:txBody>
          <a:bodyPr>
            <a:normAutofit fontScale="25000" lnSpcReduction="20000"/>
          </a:bodyPr>
          <a:lstStyle/>
          <a:p>
            <a:endParaRPr lang="bs-Latn-BA" sz="28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l"/>
            <a:endParaRPr lang="en-US" sz="2800" dirty="0"/>
          </a:p>
          <a:p>
            <a:pPr algn="l">
              <a:lnSpc>
                <a:spcPct val="170000"/>
              </a:lnSpc>
            </a:pPr>
            <a:r>
              <a:rPr lang="ru-RU" sz="7200" dirty="0"/>
              <a:t>Управление </a:t>
            </a:r>
            <a:r>
              <a:rPr lang="ru-RU" sz="7200" dirty="0" smtClean="0"/>
              <a:t>рисками</a:t>
            </a:r>
            <a:r>
              <a:rPr lang="en-US" sz="7200" dirty="0" smtClean="0"/>
              <a:t> / </a:t>
            </a:r>
            <a:r>
              <a:rPr lang="en-US" sz="7200" dirty="0" smtClean="0">
                <a:solidFill>
                  <a:srgbClr val="FF0000"/>
                </a:solidFill>
              </a:rPr>
              <a:t>Risk management</a:t>
            </a:r>
            <a:endParaRPr lang="ru-RU" sz="7200" dirty="0">
              <a:solidFill>
                <a:srgbClr val="FF0000"/>
              </a:solidFill>
            </a:endParaRPr>
          </a:p>
          <a:p>
            <a:pPr algn="l">
              <a:lnSpc>
                <a:spcPct val="170000"/>
              </a:lnSpc>
            </a:pPr>
            <a:r>
              <a:rPr lang="ru-RU" sz="7200" dirty="0"/>
              <a:t>Анализ и мониторинг исполнения </a:t>
            </a:r>
            <a:r>
              <a:rPr lang="ru-RU" sz="7200" dirty="0" smtClean="0"/>
              <a:t>бюджета</a:t>
            </a:r>
            <a:r>
              <a:rPr lang="en-US" sz="7200" dirty="0" smtClean="0"/>
              <a:t> / </a:t>
            </a:r>
            <a:r>
              <a:rPr lang="en-US" sz="7200" dirty="0" smtClean="0">
                <a:solidFill>
                  <a:srgbClr val="FF0000"/>
                </a:solidFill>
              </a:rPr>
              <a:t>Budget execution analysis</a:t>
            </a:r>
            <a:endParaRPr lang="ru-RU" sz="7200" dirty="0">
              <a:solidFill>
                <a:srgbClr val="FF0000"/>
              </a:solidFill>
            </a:endParaRPr>
          </a:p>
          <a:p>
            <a:pPr algn="l">
              <a:lnSpc>
                <a:spcPct val="170000"/>
              </a:lnSpc>
            </a:pPr>
            <a:r>
              <a:rPr lang="ru-RU" sz="7200" dirty="0"/>
              <a:t>Прогнозирование и управление </a:t>
            </a:r>
            <a:r>
              <a:rPr lang="ru-RU" sz="7200" dirty="0" smtClean="0"/>
              <a:t>ликвидностью</a:t>
            </a:r>
            <a:r>
              <a:rPr lang="en-US" sz="7200" dirty="0" smtClean="0"/>
              <a:t> / </a:t>
            </a:r>
            <a:r>
              <a:rPr lang="en-US" sz="7200" dirty="0" smtClean="0">
                <a:solidFill>
                  <a:srgbClr val="FF0000"/>
                </a:solidFill>
              </a:rPr>
              <a:t>Cash management and forecasting</a:t>
            </a:r>
            <a:endParaRPr lang="ru-RU" sz="7200" dirty="0">
              <a:solidFill>
                <a:srgbClr val="FF0000"/>
              </a:solidFill>
            </a:endParaRPr>
          </a:p>
          <a:p>
            <a:pPr algn="l">
              <a:lnSpc>
                <a:spcPct val="170000"/>
              </a:lnSpc>
            </a:pPr>
            <a:r>
              <a:rPr lang="ru-RU" sz="7200" dirty="0"/>
              <a:t>Обучение участников бюджетного </a:t>
            </a:r>
            <a:r>
              <a:rPr lang="ru-RU" sz="7200" dirty="0" smtClean="0"/>
              <a:t>процесса</a:t>
            </a:r>
            <a:r>
              <a:rPr lang="en-US" sz="7200" dirty="0" smtClean="0"/>
              <a:t> / </a:t>
            </a:r>
            <a:r>
              <a:rPr lang="en-US" sz="7200" dirty="0" smtClean="0">
                <a:solidFill>
                  <a:srgbClr val="FF0000"/>
                </a:solidFill>
              </a:rPr>
              <a:t>Training of budget process participants</a:t>
            </a:r>
            <a:endParaRPr lang="ru-RU" sz="7200" dirty="0">
              <a:solidFill>
                <a:srgbClr val="FF0000"/>
              </a:solidFill>
            </a:endParaRPr>
          </a:p>
          <a:p>
            <a:pPr algn="l">
              <a:lnSpc>
                <a:spcPct val="170000"/>
              </a:lnSpc>
            </a:pPr>
            <a:r>
              <a:rPr lang="ru-RU" sz="7200" dirty="0"/>
              <a:t>Бухучет бюджетных учреждений (услуги</a:t>
            </a:r>
            <a:r>
              <a:rPr lang="ru-RU" sz="7200" dirty="0" smtClean="0"/>
              <a:t>)</a:t>
            </a:r>
            <a:r>
              <a:rPr lang="en-US" sz="7200" dirty="0" smtClean="0"/>
              <a:t> / </a:t>
            </a:r>
            <a:r>
              <a:rPr lang="en-US" sz="7200" dirty="0" smtClean="0">
                <a:solidFill>
                  <a:srgbClr val="FF0000"/>
                </a:solidFill>
              </a:rPr>
              <a:t>Accounting of budgetary institutions (services)</a:t>
            </a:r>
            <a:endParaRPr lang="en-ZA" sz="7200" dirty="0">
              <a:solidFill>
                <a:srgbClr val="FF0000"/>
              </a:solidFill>
            </a:endParaRPr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r>
              <a:rPr lang="ru-RU" sz="2800" dirty="0"/>
              <a:t>т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71600" y="38100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4.</a:t>
            </a:r>
            <a:r>
              <a:rPr lang="en-US" b="1" dirty="0"/>
              <a:t> </a:t>
            </a:r>
            <a:r>
              <a:rPr lang="ru-RU" b="1" dirty="0"/>
              <a:t>Видите ли вы необходимость расширять \ усиливать какие-то функции</a:t>
            </a:r>
            <a:r>
              <a:rPr lang="en-US" b="1" dirty="0">
                <a:solidFill>
                  <a:srgbClr val="002060"/>
                </a:solidFill>
              </a:rPr>
              <a:t>? </a:t>
            </a:r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Do you see a need to strengthen / develop further / add new functions or activities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in the future?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682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447800"/>
            <a:ext cx="7696200" cy="5334000"/>
          </a:xfrm>
        </p:spPr>
        <p:txBody>
          <a:bodyPr>
            <a:normAutofit/>
          </a:bodyPr>
          <a:lstStyle/>
          <a:p>
            <a:endParaRPr lang="bs-Latn-BA" sz="28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l"/>
            <a:endParaRPr lang="en-ZA" sz="2800" dirty="0"/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Р</a:t>
            </a:r>
            <a:r>
              <a:rPr lang="ru-RU" sz="2800" dirty="0" smtClean="0">
                <a:solidFill>
                  <a:schemeClr val="tx1"/>
                </a:solidFill>
              </a:rPr>
              <a:t>оль </a:t>
            </a:r>
            <a:r>
              <a:rPr lang="ru-RU" sz="2800" dirty="0">
                <a:solidFill>
                  <a:schemeClr val="tx1"/>
                </a:solidFill>
              </a:rPr>
              <a:t>и функции территориальных органов будут меняться</a:t>
            </a:r>
            <a:r>
              <a:rPr lang="ru-RU" sz="2800" dirty="0"/>
              <a:t> </a:t>
            </a:r>
            <a:r>
              <a:rPr lang="en-US" sz="2800" dirty="0" smtClean="0"/>
              <a:t>/ </a:t>
            </a:r>
            <a:r>
              <a:rPr lang="en-US" sz="2800" dirty="0" smtClean="0">
                <a:solidFill>
                  <a:srgbClr val="FF0000"/>
                </a:solidFill>
              </a:rPr>
              <a:t>The role and functions of the territorial treasuries will be changed</a:t>
            </a:r>
            <a:endParaRPr lang="ru-RU" sz="2800" dirty="0">
              <a:solidFill>
                <a:srgbClr val="FF0000"/>
              </a:solidFill>
            </a:endParaRPr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2" y="304800"/>
            <a:ext cx="807719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5. </a:t>
            </a:r>
            <a:r>
              <a:rPr lang="ru-RU" sz="2600" b="1" dirty="0">
                <a:solidFill>
                  <a:srgbClr val="002060"/>
                </a:solidFill>
              </a:rPr>
              <a:t>Ожидаете ли вы, что какие-то из текущих функций Казначейства потеряют свое значение в будущем?</a:t>
            </a:r>
          </a:p>
          <a:p>
            <a:pPr algn="ctr"/>
            <a:r>
              <a:rPr lang="en-US" sz="2600" b="1" dirty="0">
                <a:solidFill>
                  <a:srgbClr val="FF0000"/>
                </a:solidFill>
              </a:rPr>
              <a:t>Do you expect some functions currently performed by the Treasury </a:t>
            </a:r>
            <a:br>
              <a:rPr lang="en-US" sz="2600" b="1" dirty="0">
                <a:solidFill>
                  <a:srgbClr val="FF0000"/>
                </a:solidFill>
              </a:rPr>
            </a:br>
            <a:r>
              <a:rPr lang="en-US" sz="2600" b="1" dirty="0">
                <a:solidFill>
                  <a:srgbClr val="FF0000"/>
                </a:solidFill>
              </a:rPr>
              <a:t>to not be required in the </a:t>
            </a:r>
            <a:r>
              <a:rPr lang="en-US" sz="2600" b="1">
                <a:solidFill>
                  <a:srgbClr val="FF0000"/>
                </a:solidFill>
              </a:rPr>
              <a:t>future?</a:t>
            </a:r>
            <a:endParaRPr lang="en-US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231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3265</TotalTime>
  <Words>694</Words>
  <Application>Microsoft Office PowerPoint</Application>
  <PresentationFormat>On-screen Show (4:3)</PresentationFormat>
  <Paragraphs>269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Ion Chicu</cp:lastModifiedBy>
  <cp:revision>504</cp:revision>
  <cp:lastPrinted>2012-03-11T09:33:36Z</cp:lastPrinted>
  <dcterms:created xsi:type="dcterms:W3CDTF">2012-02-13T09:14:10Z</dcterms:created>
  <dcterms:modified xsi:type="dcterms:W3CDTF">2016-06-21T14:05:20Z</dcterms:modified>
</cp:coreProperties>
</file>