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392" r:id="rId2"/>
    <p:sldId id="394" r:id="rId3"/>
    <p:sldId id="395" r:id="rId4"/>
    <p:sldId id="396" r:id="rId5"/>
    <p:sldId id="397" r:id="rId6"/>
    <p:sldId id="379" r:id="rId7"/>
    <p:sldId id="388" r:id="rId8"/>
    <p:sldId id="389" r:id="rId9"/>
    <p:sldId id="390" r:id="rId10"/>
    <p:sldId id="391" r:id="rId11"/>
    <p:sldId id="370" r:id="rId12"/>
    <p:sldId id="376" r:id="rId13"/>
    <p:sldId id="360" r:id="rId14"/>
    <p:sldId id="363" r:id="rId15"/>
    <p:sldId id="382" r:id="rId16"/>
    <p:sldId id="368" r:id="rId17"/>
    <p:sldId id="377" r:id="rId18"/>
    <p:sldId id="341" r:id="rId19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3428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6857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0285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3714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714305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057166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400027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2742888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EF"/>
    <a:srgbClr val="0000AC"/>
    <a:srgbClr val="14314C"/>
    <a:srgbClr val="111B0B"/>
    <a:srgbClr val="6C121F"/>
    <a:srgbClr val="93192A"/>
    <a:srgbClr val="183D5E"/>
    <a:srgbClr val="760000"/>
    <a:srgbClr val="21109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4314" autoAdjust="0"/>
  </p:normalViewPr>
  <p:slideViewPr>
    <p:cSldViewPr snapToGrid="0">
      <p:cViewPr>
        <p:scale>
          <a:sx n="125" d="100"/>
          <a:sy n="125" d="100"/>
        </p:scale>
        <p:origin x="45" y="-46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068375-93B1-493F-9E9F-7E3E17E3211F}" type="doc">
      <dgm:prSet loTypeId="urn:microsoft.com/office/officeart/2005/8/layout/hList2#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26C80C-3DEA-4070-A5DA-541B0478FA21}">
      <dgm:prSet phldrT="[Текст]" custT="1"/>
      <dgm:spPr/>
      <dgm:t>
        <a:bodyPr/>
        <a:lstStyle/>
        <a:p>
          <a:pPr algn="ctr"/>
          <a:r>
            <a:rPr lang="en-US" sz="1000" dirty="0" smtClean="0"/>
            <a:t>TRADITIONAL FUNCTIONS</a:t>
          </a:r>
          <a:endParaRPr lang="ru-RU" sz="1000" dirty="0"/>
        </a:p>
      </dgm:t>
    </dgm:pt>
    <dgm:pt modelId="{95FBAB65-122F-4734-8DC7-A25293D683AB}" type="parTrans" cxnId="{C60AE06C-3912-4EF0-87C6-D600AAEF2477}">
      <dgm:prSet/>
      <dgm:spPr/>
      <dgm:t>
        <a:bodyPr/>
        <a:lstStyle/>
        <a:p>
          <a:endParaRPr lang="ru-RU"/>
        </a:p>
      </dgm:t>
    </dgm:pt>
    <dgm:pt modelId="{A847CAE9-F307-41B9-B55A-A30AC0C79724}" type="sibTrans" cxnId="{C60AE06C-3912-4EF0-87C6-D600AAEF2477}">
      <dgm:prSet/>
      <dgm:spPr/>
      <dgm:t>
        <a:bodyPr/>
        <a:lstStyle/>
        <a:p>
          <a:endParaRPr lang="ru-RU"/>
        </a:p>
      </dgm:t>
    </dgm:pt>
    <dgm:pt modelId="{B1B23BE5-7087-4797-8373-0FF77CBCAA25}">
      <dgm:prSet phldrT="[Текст]"/>
      <dgm:spPr/>
      <dgm:t>
        <a:bodyPr/>
        <a:lstStyle/>
        <a:p>
          <a:r>
            <a:rPr lang="en-US" dirty="0" smtClean="0"/>
            <a:t>Accounting and allocation of revenues</a:t>
          </a:r>
          <a:endParaRPr lang="ru-RU" dirty="0"/>
        </a:p>
      </dgm:t>
    </dgm:pt>
    <dgm:pt modelId="{36C3DBF0-AB6E-4EF0-AE77-008539FC6FBB}" type="parTrans" cxnId="{4703B0D9-157F-4502-BAC5-2849BB9DC586}">
      <dgm:prSet/>
      <dgm:spPr/>
      <dgm:t>
        <a:bodyPr/>
        <a:lstStyle/>
        <a:p>
          <a:endParaRPr lang="ru-RU"/>
        </a:p>
      </dgm:t>
    </dgm:pt>
    <dgm:pt modelId="{88B9A092-B73D-400B-BD16-FA0D44E908EC}" type="sibTrans" cxnId="{4703B0D9-157F-4502-BAC5-2849BB9DC586}">
      <dgm:prSet/>
      <dgm:spPr/>
      <dgm:t>
        <a:bodyPr/>
        <a:lstStyle/>
        <a:p>
          <a:endParaRPr lang="ru-RU"/>
        </a:p>
      </dgm:t>
    </dgm:pt>
    <dgm:pt modelId="{9EAA273E-541B-4810-B6EC-2DF2D87DC917}">
      <dgm:prSet phldrT="[Текст]"/>
      <dgm:spPr/>
      <dgm:t>
        <a:bodyPr/>
        <a:lstStyle/>
        <a:p>
          <a:r>
            <a:rPr lang="en-US" dirty="0" smtClean="0"/>
            <a:t>Expenditure management</a:t>
          </a:r>
          <a:endParaRPr lang="ru-RU" dirty="0"/>
        </a:p>
      </dgm:t>
    </dgm:pt>
    <dgm:pt modelId="{E766523D-D8B0-4853-80F6-D219666E439B}" type="parTrans" cxnId="{FDE988C8-30FA-4DF2-AD1F-0BAC8C040598}">
      <dgm:prSet/>
      <dgm:spPr/>
      <dgm:t>
        <a:bodyPr/>
        <a:lstStyle/>
        <a:p>
          <a:endParaRPr lang="ru-RU"/>
        </a:p>
      </dgm:t>
    </dgm:pt>
    <dgm:pt modelId="{4B99495A-E546-4C33-BBC1-50D9372A26C6}" type="sibTrans" cxnId="{FDE988C8-30FA-4DF2-AD1F-0BAC8C040598}">
      <dgm:prSet/>
      <dgm:spPr/>
      <dgm:t>
        <a:bodyPr/>
        <a:lstStyle/>
        <a:p>
          <a:endParaRPr lang="ru-RU"/>
        </a:p>
      </dgm:t>
    </dgm:pt>
    <dgm:pt modelId="{F22FA9EF-20E4-413E-B9FA-4F1210B67B7F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en-US" dirty="0" smtClean="0"/>
            <a:t>Issuance of certificates for electronic signature keys</a:t>
          </a:r>
          <a:endParaRPr lang="ru-RU" dirty="0"/>
        </a:p>
      </dgm:t>
    </dgm:pt>
    <dgm:pt modelId="{15FB0FB9-92F5-4221-9F41-0B5EE50E8616}" type="parTrans" cxnId="{941E5D6F-ECFD-4444-B2E9-CFF72AE3E723}">
      <dgm:prSet/>
      <dgm:spPr/>
      <dgm:t>
        <a:bodyPr/>
        <a:lstStyle/>
        <a:p>
          <a:endParaRPr lang="ru-RU"/>
        </a:p>
      </dgm:t>
    </dgm:pt>
    <dgm:pt modelId="{BA2350BD-4AD3-4473-980E-D9691779D9CA}" type="sibTrans" cxnId="{941E5D6F-ECFD-4444-B2E9-CFF72AE3E723}">
      <dgm:prSet/>
      <dgm:spPr/>
      <dgm:t>
        <a:bodyPr/>
        <a:lstStyle/>
        <a:p>
          <a:endParaRPr lang="ru-RU"/>
        </a:p>
      </dgm:t>
    </dgm:pt>
    <dgm:pt modelId="{12AE9952-2BE2-4BDC-AB37-A2CB46DCA7B8}">
      <dgm:prSet phldrT="[Текст]"/>
      <dgm:spPr/>
      <dgm:t>
        <a:bodyPr/>
        <a:lstStyle/>
        <a:p>
          <a:r>
            <a:rPr lang="en-US" dirty="0" smtClean="0"/>
            <a:t>Placement of federal budget funds into bank deposits</a:t>
          </a:r>
          <a:endParaRPr lang="ru-RU" dirty="0"/>
        </a:p>
      </dgm:t>
    </dgm:pt>
    <dgm:pt modelId="{4F0DE83F-2DD4-4128-911C-76A29B909D5F}" type="parTrans" cxnId="{67D4EFF6-DD2A-49DE-9454-63D3C9FF1FAB}">
      <dgm:prSet/>
      <dgm:spPr/>
      <dgm:t>
        <a:bodyPr/>
        <a:lstStyle/>
        <a:p>
          <a:endParaRPr lang="ru-RU"/>
        </a:p>
      </dgm:t>
    </dgm:pt>
    <dgm:pt modelId="{0CA5F3F4-4212-4031-BD0F-008D80B0C525}" type="sibTrans" cxnId="{67D4EFF6-DD2A-49DE-9454-63D3C9FF1FAB}">
      <dgm:prSet/>
      <dgm:spPr/>
      <dgm:t>
        <a:bodyPr/>
        <a:lstStyle/>
        <a:p>
          <a:endParaRPr lang="ru-RU"/>
        </a:p>
      </dgm:t>
    </dgm:pt>
    <dgm:pt modelId="{14416304-B551-4EB9-82F0-145E3E3006AD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en-US" dirty="0" smtClean="0"/>
            <a:t>Granting budget loans to budgets of entities of the RF and municipalities</a:t>
          </a:r>
          <a:endParaRPr lang="ru-RU" dirty="0"/>
        </a:p>
      </dgm:t>
    </dgm:pt>
    <dgm:pt modelId="{9964A295-7E20-416D-B2B4-2DF429CD37AE}" type="parTrans" cxnId="{71B596BB-66BA-4A45-A89F-81327C213EE4}">
      <dgm:prSet/>
      <dgm:spPr/>
      <dgm:t>
        <a:bodyPr/>
        <a:lstStyle/>
        <a:p>
          <a:endParaRPr lang="ru-RU"/>
        </a:p>
      </dgm:t>
    </dgm:pt>
    <dgm:pt modelId="{5A420385-F2C4-42F7-A961-13C9F16C5C0A}" type="sibTrans" cxnId="{71B596BB-66BA-4A45-A89F-81327C213EE4}">
      <dgm:prSet/>
      <dgm:spPr/>
      <dgm:t>
        <a:bodyPr/>
        <a:lstStyle/>
        <a:p>
          <a:endParaRPr lang="ru-RU"/>
        </a:p>
      </dgm:t>
    </dgm:pt>
    <dgm:pt modelId="{AD88972D-6B46-4D09-9DF3-1E69E5A1C968}">
      <dgm:prSet phldrT="[Текст]"/>
      <dgm:spPr/>
      <dgm:t>
        <a:bodyPr/>
        <a:lstStyle/>
        <a:p>
          <a:r>
            <a:rPr lang="en-US" dirty="0" smtClean="0"/>
            <a:t>Accounting and reporting</a:t>
          </a:r>
          <a:endParaRPr lang="ru-RU" dirty="0"/>
        </a:p>
      </dgm:t>
    </dgm:pt>
    <dgm:pt modelId="{C3B7FFAB-1E08-460A-A88B-C8028B05CA98}" type="parTrans" cxnId="{FC9B3EF4-50EE-4B8E-A0D3-FAEDA43FD9F3}">
      <dgm:prSet/>
      <dgm:spPr/>
      <dgm:t>
        <a:bodyPr/>
        <a:lstStyle/>
        <a:p>
          <a:endParaRPr lang="ru-RU"/>
        </a:p>
      </dgm:t>
    </dgm:pt>
    <dgm:pt modelId="{B844EC48-2584-4DFD-ADE8-4AA67C9D31D3}" type="sibTrans" cxnId="{FC9B3EF4-50EE-4B8E-A0D3-FAEDA43FD9F3}">
      <dgm:prSet/>
      <dgm:spPr/>
      <dgm:t>
        <a:bodyPr/>
        <a:lstStyle/>
        <a:p>
          <a:endParaRPr lang="ru-RU"/>
        </a:p>
      </dgm:t>
    </dgm:pt>
    <dgm:pt modelId="{8F460438-E60D-47CB-9B90-214CD4E929D0}">
      <dgm:prSet phldrT="[Текст]"/>
      <dgm:spPr/>
      <dgm:t>
        <a:bodyPr/>
        <a:lstStyle/>
        <a:p>
          <a:r>
            <a:rPr lang="en-US" dirty="0" smtClean="0"/>
            <a:t>Ex-ante financial control</a:t>
          </a:r>
          <a:endParaRPr lang="ru-RU" dirty="0"/>
        </a:p>
      </dgm:t>
    </dgm:pt>
    <dgm:pt modelId="{CD8C6463-8955-4CF8-B897-7033588C2D4C}" type="parTrans" cxnId="{2C3769B5-DEFF-4BFD-8DC0-40FB15692B11}">
      <dgm:prSet/>
      <dgm:spPr/>
      <dgm:t>
        <a:bodyPr/>
        <a:lstStyle/>
        <a:p>
          <a:endParaRPr lang="ru-RU"/>
        </a:p>
      </dgm:t>
    </dgm:pt>
    <dgm:pt modelId="{4F5CE9A4-DDFD-422F-8721-5B4672EB1A55}" type="sibTrans" cxnId="{2C3769B5-DEFF-4BFD-8DC0-40FB15692B11}">
      <dgm:prSet/>
      <dgm:spPr/>
      <dgm:t>
        <a:bodyPr/>
        <a:lstStyle/>
        <a:p>
          <a:endParaRPr lang="ru-RU"/>
        </a:p>
      </dgm:t>
    </dgm:pt>
    <dgm:pt modelId="{BA0A3B13-643E-4ACB-BD2E-77591E5FA0B9}">
      <dgm:prSet phldrT="[Текст]"/>
      <dgm:spPr/>
      <dgm:t>
        <a:bodyPr/>
        <a:lstStyle/>
        <a:p>
          <a:r>
            <a:rPr lang="en-US" dirty="0" smtClean="0"/>
            <a:t>Treasury support for contracts</a:t>
          </a:r>
          <a:r>
            <a:rPr lang="ru-RU" dirty="0" smtClean="0"/>
            <a:t> (</a:t>
          </a:r>
          <a:r>
            <a:rPr lang="en-US" dirty="0" smtClean="0"/>
            <a:t>agreements</a:t>
          </a:r>
          <a:r>
            <a:rPr lang="ru-RU" dirty="0" smtClean="0"/>
            <a:t>, </a:t>
          </a:r>
          <a:r>
            <a:rPr lang="en-US" dirty="0" smtClean="0"/>
            <a:t>arrangements</a:t>
          </a:r>
          <a:r>
            <a:rPr lang="ru-RU" dirty="0" smtClean="0"/>
            <a:t>)</a:t>
          </a:r>
          <a:endParaRPr lang="ru-RU" dirty="0"/>
        </a:p>
      </dgm:t>
    </dgm:pt>
    <dgm:pt modelId="{376036A6-152D-48BD-89AC-4323BF46F6FE}" type="parTrans" cxnId="{39349F18-1F2B-4057-B852-9DF1E0CBBB76}">
      <dgm:prSet/>
      <dgm:spPr/>
      <dgm:t>
        <a:bodyPr/>
        <a:lstStyle/>
        <a:p>
          <a:endParaRPr lang="ru-RU"/>
        </a:p>
      </dgm:t>
    </dgm:pt>
    <dgm:pt modelId="{73CA58F0-986A-4C8B-A2A7-F29880D72928}" type="sibTrans" cxnId="{39349F18-1F2B-4057-B852-9DF1E0CBBB76}">
      <dgm:prSet/>
      <dgm:spPr/>
      <dgm:t>
        <a:bodyPr/>
        <a:lstStyle/>
        <a:p>
          <a:endParaRPr lang="ru-RU"/>
        </a:p>
      </dgm:t>
    </dgm:pt>
    <dgm:pt modelId="{3AD3D4AF-33ED-4A56-BCF8-3727C03F534F}">
      <dgm:prSet phldrT="[Текст]"/>
      <dgm:spPr/>
      <dgm:t>
        <a:bodyPr/>
        <a:lstStyle/>
        <a:p>
          <a:r>
            <a:rPr lang="en-US" dirty="0" smtClean="0"/>
            <a:t>Ensuring liquidity of the federal budget account</a:t>
          </a:r>
          <a:endParaRPr lang="ru-RU" dirty="0"/>
        </a:p>
      </dgm:t>
    </dgm:pt>
    <dgm:pt modelId="{3302F566-624B-4623-A3E9-2D8343186705}" type="parTrans" cxnId="{B90F6AFC-E9D7-47A8-B326-0624122CCABE}">
      <dgm:prSet/>
      <dgm:spPr/>
      <dgm:t>
        <a:bodyPr/>
        <a:lstStyle/>
        <a:p>
          <a:endParaRPr lang="ru-RU"/>
        </a:p>
      </dgm:t>
    </dgm:pt>
    <dgm:pt modelId="{A60C2047-A174-4484-BA55-7EBC5F89A201}" type="sibTrans" cxnId="{B90F6AFC-E9D7-47A8-B326-0624122CCABE}">
      <dgm:prSet/>
      <dgm:spPr/>
      <dgm:t>
        <a:bodyPr/>
        <a:lstStyle/>
        <a:p>
          <a:endParaRPr lang="ru-RU"/>
        </a:p>
      </dgm:t>
    </dgm:pt>
    <dgm:pt modelId="{2457C769-573C-458F-AB78-CF49495BC704}">
      <dgm:prSet phldrT="[Текст]"/>
      <dgm:spPr/>
      <dgm:t>
        <a:bodyPr/>
        <a:lstStyle/>
        <a:p>
          <a:r>
            <a:rPr lang="en-US" dirty="0" smtClean="0"/>
            <a:t> Provision of cash</a:t>
          </a:r>
          <a:endParaRPr lang="ru-RU" dirty="0"/>
        </a:p>
      </dgm:t>
    </dgm:pt>
    <dgm:pt modelId="{C3C6BC60-BEA9-4F2D-B05C-A9CE02828362}" type="parTrans" cxnId="{64343FA5-A48C-404D-A94A-A3352D0732CE}">
      <dgm:prSet/>
      <dgm:spPr/>
      <dgm:t>
        <a:bodyPr/>
        <a:lstStyle/>
        <a:p>
          <a:endParaRPr lang="ru-RU"/>
        </a:p>
      </dgm:t>
    </dgm:pt>
    <dgm:pt modelId="{8F24D2DA-5EAC-4A49-8DF2-6844B6F2484E}" type="sibTrans" cxnId="{64343FA5-A48C-404D-A94A-A3352D0732CE}">
      <dgm:prSet/>
      <dgm:spPr/>
      <dgm:t>
        <a:bodyPr/>
        <a:lstStyle/>
        <a:p>
          <a:endParaRPr lang="ru-RU"/>
        </a:p>
      </dgm:t>
    </dgm:pt>
    <dgm:pt modelId="{286E1E2A-294E-407D-94E4-E146B84BC998}">
      <dgm:prSet phldrT="[Текст]"/>
      <dgm:spPr/>
      <dgm:t>
        <a:bodyPr/>
        <a:lstStyle/>
        <a:p>
          <a:r>
            <a:rPr lang="en-US" dirty="0" smtClean="0"/>
            <a:t>Purchase (sale) of foreign currency</a:t>
          </a:r>
          <a:endParaRPr lang="ru-RU" dirty="0"/>
        </a:p>
      </dgm:t>
    </dgm:pt>
    <dgm:pt modelId="{C60EFC19-DAF2-4017-86AB-5F04EE9EA965}" type="parTrans" cxnId="{2E0C6AC8-D4BA-4110-B747-F2E1D4F5FCE5}">
      <dgm:prSet/>
      <dgm:spPr/>
      <dgm:t>
        <a:bodyPr/>
        <a:lstStyle/>
        <a:p>
          <a:endParaRPr lang="ru-RU"/>
        </a:p>
      </dgm:t>
    </dgm:pt>
    <dgm:pt modelId="{46959EEB-1492-46AD-90A4-145CD9EBBCC8}" type="sibTrans" cxnId="{2E0C6AC8-D4BA-4110-B747-F2E1D4F5FCE5}">
      <dgm:prSet/>
      <dgm:spPr/>
      <dgm:t>
        <a:bodyPr/>
        <a:lstStyle/>
        <a:p>
          <a:endParaRPr lang="ru-RU"/>
        </a:p>
      </dgm:t>
    </dgm:pt>
    <dgm:pt modelId="{CFFA8338-DBAC-44AC-9DEC-0D36C7DE899C}">
      <dgm:prSet phldrT="[Текст]"/>
      <dgm:spPr/>
      <dgm:t>
        <a:bodyPr/>
        <a:lstStyle/>
        <a:p>
          <a:r>
            <a:rPr lang="en-US" dirty="0" smtClean="0"/>
            <a:t>Purchase (sale) of securities under repo agreements</a:t>
          </a:r>
          <a:endParaRPr lang="ru-RU" dirty="0"/>
        </a:p>
      </dgm:t>
    </dgm:pt>
    <dgm:pt modelId="{F41003EE-0CEB-4E1B-8D89-4D765C3490E8}" type="parTrans" cxnId="{DFCD9880-5EE8-4853-AF1D-8187C9F04B41}">
      <dgm:prSet/>
      <dgm:spPr/>
      <dgm:t>
        <a:bodyPr/>
        <a:lstStyle/>
        <a:p>
          <a:endParaRPr lang="ru-RU"/>
        </a:p>
      </dgm:t>
    </dgm:pt>
    <dgm:pt modelId="{08B7BDAA-1584-4E63-B6BB-B08EC2ED9FA6}" type="sibTrans" cxnId="{DFCD9880-5EE8-4853-AF1D-8187C9F04B41}">
      <dgm:prSet/>
      <dgm:spPr/>
      <dgm:t>
        <a:bodyPr/>
        <a:lstStyle/>
        <a:p>
          <a:endParaRPr lang="ru-RU"/>
        </a:p>
      </dgm:t>
    </dgm:pt>
    <dgm:pt modelId="{5AAC0AB7-81A1-43D8-89E5-46C5A5AD0396}">
      <dgm:prSet phldrT="[Текст]"/>
      <dgm:spPr/>
      <dgm:t>
        <a:bodyPr/>
        <a:lstStyle/>
        <a:p>
          <a:pPr algn="ctr"/>
          <a:endParaRPr lang="ru-RU" dirty="0"/>
        </a:p>
      </dgm:t>
    </dgm:pt>
    <dgm:pt modelId="{1F2D13B3-E8C0-46F6-ADFA-2F6DC35BE3B6}" type="sibTrans" cxnId="{E4651078-E4E7-41AA-A781-C599BDFFF66D}">
      <dgm:prSet/>
      <dgm:spPr/>
      <dgm:t>
        <a:bodyPr/>
        <a:lstStyle/>
        <a:p>
          <a:endParaRPr lang="ru-RU"/>
        </a:p>
      </dgm:t>
    </dgm:pt>
    <dgm:pt modelId="{86AD58DE-EA26-44A2-BA7B-CB9C9226721F}" type="parTrans" cxnId="{E4651078-E4E7-41AA-A781-C599BDFFF66D}">
      <dgm:prSet/>
      <dgm:spPr/>
      <dgm:t>
        <a:bodyPr/>
        <a:lstStyle/>
        <a:p>
          <a:endParaRPr lang="ru-RU"/>
        </a:p>
      </dgm:t>
    </dgm:pt>
    <dgm:pt modelId="{55AA4184-86D3-4905-9594-709FB0B30012}">
      <dgm:prSet phldrT="[Текст]"/>
      <dgm:spPr/>
      <dgm:t>
        <a:bodyPr/>
        <a:lstStyle/>
        <a:p>
          <a:endParaRPr lang="ru-RU" dirty="0"/>
        </a:p>
      </dgm:t>
    </dgm:pt>
    <dgm:pt modelId="{C272E120-EA34-4246-B04C-A9DC4AFC33B0}" type="sibTrans" cxnId="{1F060DA6-9C64-4440-9D41-55F96721605A}">
      <dgm:prSet/>
      <dgm:spPr/>
      <dgm:t>
        <a:bodyPr/>
        <a:lstStyle/>
        <a:p>
          <a:endParaRPr lang="ru-RU"/>
        </a:p>
      </dgm:t>
    </dgm:pt>
    <dgm:pt modelId="{0D2BD420-70F2-4CD9-8719-4C42C2E21AAC}" type="parTrans" cxnId="{1F060DA6-9C64-4440-9D41-55F96721605A}">
      <dgm:prSet/>
      <dgm:spPr/>
      <dgm:t>
        <a:bodyPr/>
        <a:lstStyle/>
        <a:p>
          <a:endParaRPr lang="ru-RU"/>
        </a:p>
      </dgm:t>
    </dgm:pt>
    <dgm:pt modelId="{51FE9D67-B873-41E6-92EA-E9B7A92B3624}">
      <dgm:prSet phldrT="[Текст]"/>
      <dgm:spPr/>
      <dgm:t>
        <a:bodyPr/>
        <a:lstStyle/>
        <a:p>
          <a:r>
            <a:rPr lang="en-US" dirty="0" smtClean="0"/>
            <a:t>IT system operator</a:t>
          </a:r>
          <a:endParaRPr lang="ru-RU" dirty="0"/>
        </a:p>
      </dgm:t>
    </dgm:pt>
    <dgm:pt modelId="{571072B8-42FA-4469-B70F-666171977C87}" type="parTrans" cxnId="{A94EDEAD-3B45-4946-8027-A61D447C044D}">
      <dgm:prSet/>
      <dgm:spPr/>
      <dgm:t>
        <a:bodyPr/>
        <a:lstStyle/>
        <a:p>
          <a:endParaRPr lang="ru-RU"/>
        </a:p>
      </dgm:t>
    </dgm:pt>
    <dgm:pt modelId="{B8AA26DF-ACC7-4E80-A4FD-EE94861BF7F3}" type="sibTrans" cxnId="{A94EDEAD-3B45-4946-8027-A61D447C044D}">
      <dgm:prSet/>
      <dgm:spPr/>
      <dgm:t>
        <a:bodyPr/>
        <a:lstStyle/>
        <a:p>
          <a:endParaRPr lang="ru-RU"/>
        </a:p>
      </dgm:t>
    </dgm:pt>
    <dgm:pt modelId="{79D2A8D9-CB17-4C58-B089-EDF69831A3BC}" type="pres">
      <dgm:prSet presAssocID="{2F068375-93B1-493F-9E9F-7E3E17E3211F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3C7ECE3-494C-4B9C-8885-5C6E490F795B}" type="pres">
      <dgm:prSet presAssocID="{4926C80C-3DEA-4070-A5DA-541B0478FA21}" presName="compositeNode" presStyleCnt="0">
        <dgm:presLayoutVars>
          <dgm:bulletEnabled val="1"/>
        </dgm:presLayoutVars>
      </dgm:prSet>
      <dgm:spPr/>
    </dgm:pt>
    <dgm:pt modelId="{11C263CF-8B38-47A1-817F-5499CDCDBFE8}" type="pres">
      <dgm:prSet presAssocID="{4926C80C-3DEA-4070-A5DA-541B0478FA21}" presName="image" presStyleLbl="fgImgPlace1" presStyleIdx="0" presStyleCnt="3" custLinFactNeighborX="-61334" custLinFactNeighborY="-1559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ru-RU"/>
        </a:p>
      </dgm:t>
    </dgm:pt>
    <dgm:pt modelId="{29C754C7-44A3-4263-BE93-6EE707987FD5}" type="pres">
      <dgm:prSet presAssocID="{4926C80C-3DEA-4070-A5DA-541B0478FA21}" presName="childNode" presStyleLbl="node1" presStyleIdx="0" presStyleCnt="3" custScaleX="110879" custScaleY="100761" custLinFactNeighborY="13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DE278-8137-4974-B88E-1221DA7ABCB1}" type="pres">
      <dgm:prSet presAssocID="{4926C80C-3DEA-4070-A5DA-541B0478FA21}" presName="parentNode" presStyleLbl="revTx" presStyleIdx="0" presStyleCnt="3" custAng="5400000" custScaleX="209666" custScaleY="50577" custLinFactX="131204" custLinFactNeighborX="200000" custLinFactNeighborY="-527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FB594-5AD1-409A-B73C-DE2064743F3B}" type="pres">
      <dgm:prSet presAssocID="{A847CAE9-F307-41B9-B55A-A30AC0C79724}" presName="sibTrans" presStyleCnt="0"/>
      <dgm:spPr/>
    </dgm:pt>
    <dgm:pt modelId="{63CA4140-A629-47E8-9DD8-645A0656C991}" type="pres">
      <dgm:prSet presAssocID="{55AA4184-86D3-4905-9594-709FB0B30012}" presName="compositeNode" presStyleCnt="0">
        <dgm:presLayoutVars>
          <dgm:bulletEnabled val="1"/>
        </dgm:presLayoutVars>
      </dgm:prSet>
      <dgm:spPr/>
    </dgm:pt>
    <dgm:pt modelId="{6ACC214B-60E2-4BAD-BE33-C5156B20D4D3}" type="pres">
      <dgm:prSet presAssocID="{55AA4184-86D3-4905-9594-709FB0B30012}" presName="image" presStyleLbl="fgImgPlace1" presStyleIdx="1" presStyleCnt="3" custLinFactNeighborX="-45330" custLinFactNeighborY="-1159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98E5D050-945A-4D1C-976A-17D73D85A3F9}" type="pres">
      <dgm:prSet presAssocID="{55AA4184-86D3-4905-9594-709FB0B30012}" presName="childNode" presStyleLbl="node1" presStyleIdx="1" presStyleCnt="3" custScaleX="119325" custScaleY="101705" custLinFactNeighborX="2724" custLinFactNeighborY="1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06875-C225-4F64-827C-224353040CCB}" type="pres">
      <dgm:prSet presAssocID="{55AA4184-86D3-4905-9594-709FB0B30012}" presName="parentNode" presStyleLbl="revTx" presStyleIdx="1" presStyleCnt="3" custAng="5400000" custScaleY="34122" custLinFactX="100000" custLinFactNeighborX="171939" custLinFactNeighborY="-525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08763-4D80-4DB4-9922-6270C30F881E}" type="pres">
      <dgm:prSet presAssocID="{C272E120-EA34-4246-B04C-A9DC4AFC33B0}" presName="sibTrans" presStyleCnt="0"/>
      <dgm:spPr/>
    </dgm:pt>
    <dgm:pt modelId="{F857F658-D98A-4911-8E24-116E24E639F5}" type="pres">
      <dgm:prSet presAssocID="{5AAC0AB7-81A1-43D8-89E5-46C5A5AD0396}" presName="compositeNode" presStyleCnt="0">
        <dgm:presLayoutVars>
          <dgm:bulletEnabled val="1"/>
        </dgm:presLayoutVars>
      </dgm:prSet>
      <dgm:spPr/>
    </dgm:pt>
    <dgm:pt modelId="{D5ABE7D8-38F8-4D76-A9D1-A3C832E42E72}" type="pres">
      <dgm:prSet presAssocID="{5AAC0AB7-81A1-43D8-89E5-46C5A5AD0396}" presName="image" presStyleLbl="fgImgPlace1" presStyleIdx="2" presStyleCnt="3" custLinFactNeighborX="-29463" custLinFactNeighborY="-1159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01169AA4-6DA5-4C6A-9D6B-0E6EDE40F908}" type="pres">
      <dgm:prSet presAssocID="{5AAC0AB7-81A1-43D8-89E5-46C5A5AD0396}" presName="childNode" presStyleLbl="node1" presStyleIdx="2" presStyleCnt="3" custScaleX="104980" custScaleY="101817" custLinFactNeighborY="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3DD13-E657-4984-B0F2-19085EE67EAF}" type="pres">
      <dgm:prSet presAssocID="{5AAC0AB7-81A1-43D8-89E5-46C5A5AD0396}" presName="parentNode" presStyleLbl="revTx" presStyleIdx="2" presStyleCnt="3" custAng="5400000" custScaleY="51616" custLinFactX="200000" custLinFactNeighborX="245628" custLinFactNeighborY="-571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B9640A-ECED-47E1-898E-0809DC6602D1}" type="presOf" srcId="{8F460438-E60D-47CB-9B90-214CD4E929D0}" destId="{29C754C7-44A3-4263-BE93-6EE707987FD5}" srcOrd="0" destOrd="3" presId="urn:microsoft.com/office/officeart/2005/8/layout/hList2#1"/>
    <dgm:cxn modelId="{941E5D6F-ECFD-4444-B2E9-CFF72AE3E723}" srcId="{55AA4184-86D3-4905-9594-709FB0B30012}" destId="{F22FA9EF-20E4-413E-B9FA-4F1210B67B7F}" srcOrd="0" destOrd="0" parTransId="{15FB0FB9-92F5-4221-9F41-0B5EE50E8616}" sibTransId="{BA2350BD-4AD3-4473-980E-D9691779D9CA}"/>
    <dgm:cxn modelId="{B99BB10E-38CF-4602-8B63-ABFFE0919583}" type="presOf" srcId="{F22FA9EF-20E4-413E-B9FA-4F1210B67B7F}" destId="{98E5D050-945A-4D1C-976A-17D73D85A3F9}" srcOrd="0" destOrd="0" presId="urn:microsoft.com/office/officeart/2005/8/layout/hList2#1"/>
    <dgm:cxn modelId="{EFF1A651-7BC1-4B29-A7C0-F9E1CE6800EC}" type="presOf" srcId="{51FE9D67-B873-41E6-92EA-E9B7A92B3624}" destId="{98E5D050-945A-4D1C-976A-17D73D85A3F9}" srcOrd="0" destOrd="1" presId="urn:microsoft.com/office/officeart/2005/8/layout/hList2#1"/>
    <dgm:cxn modelId="{C21F3058-9E70-4A6A-900F-E44FEB84339C}" type="presOf" srcId="{14416304-B551-4EB9-82F0-145E3E3006AD}" destId="{01169AA4-6DA5-4C6A-9D6B-0E6EDE40F908}" srcOrd="0" destOrd="2" presId="urn:microsoft.com/office/officeart/2005/8/layout/hList2#1"/>
    <dgm:cxn modelId="{2E0C6AC8-D4BA-4110-B747-F2E1D4F5FCE5}" srcId="{5AAC0AB7-81A1-43D8-89E5-46C5A5AD0396}" destId="{286E1E2A-294E-407D-94E4-E146B84BC998}" srcOrd="3" destOrd="0" parTransId="{C60EFC19-DAF2-4017-86AB-5F04EE9EA965}" sibTransId="{46959EEB-1492-46AD-90A4-145CD9EBBCC8}"/>
    <dgm:cxn modelId="{87D2A550-624C-4C23-92F3-8C2B4E9EF5A0}" type="presOf" srcId="{9EAA273E-541B-4810-B6EC-2DF2D87DC917}" destId="{29C754C7-44A3-4263-BE93-6EE707987FD5}" srcOrd="0" destOrd="1" presId="urn:microsoft.com/office/officeart/2005/8/layout/hList2#1"/>
    <dgm:cxn modelId="{A94EDEAD-3B45-4946-8027-A61D447C044D}" srcId="{55AA4184-86D3-4905-9594-709FB0B30012}" destId="{51FE9D67-B873-41E6-92EA-E9B7A92B3624}" srcOrd="1" destOrd="0" parTransId="{571072B8-42FA-4469-B70F-666171977C87}" sibTransId="{B8AA26DF-ACC7-4E80-A4FD-EE94861BF7F3}"/>
    <dgm:cxn modelId="{44AC6EC7-5467-496F-BED1-EAEECCD60D40}" type="presOf" srcId="{AD88972D-6B46-4D09-9DF3-1E69E5A1C968}" destId="{29C754C7-44A3-4263-BE93-6EE707987FD5}" srcOrd="0" destOrd="2" presId="urn:microsoft.com/office/officeart/2005/8/layout/hList2#1"/>
    <dgm:cxn modelId="{67D4EFF6-DD2A-49DE-9454-63D3C9FF1FAB}" srcId="{5AAC0AB7-81A1-43D8-89E5-46C5A5AD0396}" destId="{12AE9952-2BE2-4BDC-AB37-A2CB46DCA7B8}" srcOrd="0" destOrd="0" parTransId="{4F0DE83F-2DD4-4128-911C-76A29B909D5F}" sibTransId="{0CA5F3F4-4212-4031-BD0F-008D80B0C525}"/>
    <dgm:cxn modelId="{81617281-08D4-4898-8BD2-9B8D7E833179}" type="presOf" srcId="{286E1E2A-294E-407D-94E4-E146B84BC998}" destId="{01169AA4-6DA5-4C6A-9D6B-0E6EDE40F908}" srcOrd="0" destOrd="3" presId="urn:microsoft.com/office/officeart/2005/8/layout/hList2#1"/>
    <dgm:cxn modelId="{C60AE06C-3912-4EF0-87C6-D600AAEF2477}" srcId="{2F068375-93B1-493F-9E9F-7E3E17E3211F}" destId="{4926C80C-3DEA-4070-A5DA-541B0478FA21}" srcOrd="0" destOrd="0" parTransId="{95FBAB65-122F-4734-8DC7-A25293D683AB}" sibTransId="{A847CAE9-F307-41B9-B55A-A30AC0C79724}"/>
    <dgm:cxn modelId="{39B35C6B-E81A-481B-8828-1BD17AA90DEB}" type="presOf" srcId="{B1B23BE5-7087-4797-8373-0FF77CBCAA25}" destId="{29C754C7-44A3-4263-BE93-6EE707987FD5}" srcOrd="0" destOrd="0" presId="urn:microsoft.com/office/officeart/2005/8/layout/hList2#1"/>
    <dgm:cxn modelId="{64343FA5-A48C-404D-A94A-A3352D0732CE}" srcId="{4926C80C-3DEA-4070-A5DA-541B0478FA21}" destId="{2457C769-573C-458F-AB78-CF49495BC704}" srcOrd="6" destOrd="0" parTransId="{C3C6BC60-BEA9-4F2D-B05C-A9CE02828362}" sibTransId="{8F24D2DA-5EAC-4A49-8DF2-6844B6F2484E}"/>
    <dgm:cxn modelId="{FC9B3EF4-50EE-4B8E-A0D3-FAEDA43FD9F3}" srcId="{4926C80C-3DEA-4070-A5DA-541B0478FA21}" destId="{AD88972D-6B46-4D09-9DF3-1E69E5A1C968}" srcOrd="2" destOrd="0" parTransId="{C3B7FFAB-1E08-460A-A88B-C8028B05CA98}" sibTransId="{B844EC48-2584-4DFD-ADE8-4AA67C9D31D3}"/>
    <dgm:cxn modelId="{39349F18-1F2B-4057-B852-9DF1E0CBBB76}" srcId="{4926C80C-3DEA-4070-A5DA-541B0478FA21}" destId="{BA0A3B13-643E-4ACB-BD2E-77591E5FA0B9}" srcOrd="4" destOrd="0" parTransId="{376036A6-152D-48BD-89AC-4323BF46F6FE}" sibTransId="{73CA58F0-986A-4C8B-A2A7-F29880D72928}"/>
    <dgm:cxn modelId="{2C3769B5-DEFF-4BFD-8DC0-40FB15692B11}" srcId="{4926C80C-3DEA-4070-A5DA-541B0478FA21}" destId="{8F460438-E60D-47CB-9B90-214CD4E929D0}" srcOrd="3" destOrd="0" parTransId="{CD8C6463-8955-4CF8-B897-7033588C2D4C}" sibTransId="{4F5CE9A4-DDFD-422F-8721-5B4672EB1A55}"/>
    <dgm:cxn modelId="{71B596BB-66BA-4A45-A89F-81327C213EE4}" srcId="{5AAC0AB7-81A1-43D8-89E5-46C5A5AD0396}" destId="{14416304-B551-4EB9-82F0-145E3E3006AD}" srcOrd="2" destOrd="0" parTransId="{9964A295-7E20-416D-B2B4-2DF429CD37AE}" sibTransId="{5A420385-F2C4-42F7-A961-13C9F16C5C0A}"/>
    <dgm:cxn modelId="{B90F6AFC-E9D7-47A8-B326-0624122CCABE}" srcId="{4926C80C-3DEA-4070-A5DA-541B0478FA21}" destId="{3AD3D4AF-33ED-4A56-BCF8-3727C03F534F}" srcOrd="5" destOrd="0" parTransId="{3302F566-624B-4623-A3E9-2D8343186705}" sibTransId="{A60C2047-A174-4484-BA55-7EBC5F89A201}"/>
    <dgm:cxn modelId="{BAC67F15-1AC4-471E-AB0C-3207CCD9B8F3}" type="presOf" srcId="{55AA4184-86D3-4905-9594-709FB0B30012}" destId="{4B606875-C225-4F64-827C-224353040CCB}" srcOrd="0" destOrd="0" presId="urn:microsoft.com/office/officeart/2005/8/layout/hList2#1"/>
    <dgm:cxn modelId="{661C39B5-0DDE-4AF1-A779-647F0B3D4CB3}" type="presOf" srcId="{4926C80C-3DEA-4070-A5DA-541B0478FA21}" destId="{14BDE278-8137-4974-B88E-1221DA7ABCB1}" srcOrd="0" destOrd="0" presId="urn:microsoft.com/office/officeart/2005/8/layout/hList2#1"/>
    <dgm:cxn modelId="{31562AFB-8F9C-4F4D-855C-696BE9F9CD55}" type="presOf" srcId="{CFFA8338-DBAC-44AC-9DEC-0D36C7DE899C}" destId="{01169AA4-6DA5-4C6A-9D6B-0E6EDE40F908}" srcOrd="0" destOrd="1" presId="urn:microsoft.com/office/officeart/2005/8/layout/hList2#1"/>
    <dgm:cxn modelId="{C446719A-A3DA-4758-B733-2ADB44FE9D2A}" type="presOf" srcId="{3AD3D4AF-33ED-4A56-BCF8-3727C03F534F}" destId="{29C754C7-44A3-4263-BE93-6EE707987FD5}" srcOrd="0" destOrd="5" presId="urn:microsoft.com/office/officeart/2005/8/layout/hList2#1"/>
    <dgm:cxn modelId="{DFCD9880-5EE8-4853-AF1D-8187C9F04B41}" srcId="{5AAC0AB7-81A1-43D8-89E5-46C5A5AD0396}" destId="{CFFA8338-DBAC-44AC-9DEC-0D36C7DE899C}" srcOrd="1" destOrd="0" parTransId="{F41003EE-0CEB-4E1B-8D89-4D765C3490E8}" sibTransId="{08B7BDAA-1584-4E63-B6BB-B08EC2ED9FA6}"/>
    <dgm:cxn modelId="{FDE988C8-30FA-4DF2-AD1F-0BAC8C040598}" srcId="{4926C80C-3DEA-4070-A5DA-541B0478FA21}" destId="{9EAA273E-541B-4810-B6EC-2DF2D87DC917}" srcOrd="1" destOrd="0" parTransId="{E766523D-D8B0-4853-80F6-D219666E439B}" sibTransId="{4B99495A-E546-4C33-BBC1-50D9372A26C6}"/>
    <dgm:cxn modelId="{569B3E62-1C00-4883-990B-210CD7E45616}" type="presOf" srcId="{BA0A3B13-643E-4ACB-BD2E-77591E5FA0B9}" destId="{29C754C7-44A3-4263-BE93-6EE707987FD5}" srcOrd="0" destOrd="4" presId="urn:microsoft.com/office/officeart/2005/8/layout/hList2#1"/>
    <dgm:cxn modelId="{7E9107B0-F9EC-47D6-AC98-297E1402CB0B}" type="presOf" srcId="{5AAC0AB7-81A1-43D8-89E5-46C5A5AD0396}" destId="{9883DD13-E657-4984-B0F2-19085EE67EAF}" srcOrd="0" destOrd="0" presId="urn:microsoft.com/office/officeart/2005/8/layout/hList2#1"/>
    <dgm:cxn modelId="{4703B0D9-157F-4502-BAC5-2849BB9DC586}" srcId="{4926C80C-3DEA-4070-A5DA-541B0478FA21}" destId="{B1B23BE5-7087-4797-8373-0FF77CBCAA25}" srcOrd="0" destOrd="0" parTransId="{36C3DBF0-AB6E-4EF0-AE77-008539FC6FBB}" sibTransId="{88B9A092-B73D-400B-BD16-FA0D44E908EC}"/>
    <dgm:cxn modelId="{1F060DA6-9C64-4440-9D41-55F96721605A}" srcId="{2F068375-93B1-493F-9E9F-7E3E17E3211F}" destId="{55AA4184-86D3-4905-9594-709FB0B30012}" srcOrd="1" destOrd="0" parTransId="{0D2BD420-70F2-4CD9-8719-4C42C2E21AAC}" sibTransId="{C272E120-EA34-4246-B04C-A9DC4AFC33B0}"/>
    <dgm:cxn modelId="{C0CE2391-5456-4E54-9767-BFD10C9701A9}" type="presOf" srcId="{2F068375-93B1-493F-9E9F-7E3E17E3211F}" destId="{79D2A8D9-CB17-4C58-B089-EDF69831A3BC}" srcOrd="0" destOrd="0" presId="urn:microsoft.com/office/officeart/2005/8/layout/hList2#1"/>
    <dgm:cxn modelId="{5FA9D5DE-76DA-45EA-A328-E92F0BA3A915}" type="presOf" srcId="{12AE9952-2BE2-4BDC-AB37-A2CB46DCA7B8}" destId="{01169AA4-6DA5-4C6A-9D6B-0E6EDE40F908}" srcOrd="0" destOrd="0" presId="urn:microsoft.com/office/officeart/2005/8/layout/hList2#1"/>
    <dgm:cxn modelId="{E4651078-E4E7-41AA-A781-C599BDFFF66D}" srcId="{2F068375-93B1-493F-9E9F-7E3E17E3211F}" destId="{5AAC0AB7-81A1-43D8-89E5-46C5A5AD0396}" srcOrd="2" destOrd="0" parTransId="{86AD58DE-EA26-44A2-BA7B-CB9C9226721F}" sibTransId="{1F2D13B3-E8C0-46F6-ADFA-2F6DC35BE3B6}"/>
    <dgm:cxn modelId="{08DBA367-F2B7-47B2-8CF4-E3B5C03A5C9E}" type="presOf" srcId="{2457C769-573C-458F-AB78-CF49495BC704}" destId="{29C754C7-44A3-4263-BE93-6EE707987FD5}" srcOrd="0" destOrd="6" presId="urn:microsoft.com/office/officeart/2005/8/layout/hList2#1"/>
    <dgm:cxn modelId="{A59ADC16-C45A-4A8C-898C-97A14465F6E4}" type="presParOf" srcId="{79D2A8D9-CB17-4C58-B089-EDF69831A3BC}" destId="{83C7ECE3-494C-4B9C-8885-5C6E490F795B}" srcOrd="0" destOrd="0" presId="urn:microsoft.com/office/officeart/2005/8/layout/hList2#1"/>
    <dgm:cxn modelId="{DD0B0445-6C2A-415E-A3B5-269A3D34EDBE}" type="presParOf" srcId="{83C7ECE3-494C-4B9C-8885-5C6E490F795B}" destId="{11C263CF-8B38-47A1-817F-5499CDCDBFE8}" srcOrd="0" destOrd="0" presId="urn:microsoft.com/office/officeart/2005/8/layout/hList2#1"/>
    <dgm:cxn modelId="{EEE430B6-8DCF-486A-A726-73831C9883A6}" type="presParOf" srcId="{83C7ECE3-494C-4B9C-8885-5C6E490F795B}" destId="{29C754C7-44A3-4263-BE93-6EE707987FD5}" srcOrd="1" destOrd="0" presId="urn:microsoft.com/office/officeart/2005/8/layout/hList2#1"/>
    <dgm:cxn modelId="{6AD9538C-B029-441E-A05C-2CFDCA5335F1}" type="presParOf" srcId="{83C7ECE3-494C-4B9C-8885-5C6E490F795B}" destId="{14BDE278-8137-4974-B88E-1221DA7ABCB1}" srcOrd="2" destOrd="0" presId="urn:microsoft.com/office/officeart/2005/8/layout/hList2#1"/>
    <dgm:cxn modelId="{E652B5AD-3393-4970-97D1-F8D36A7C194A}" type="presParOf" srcId="{79D2A8D9-CB17-4C58-B089-EDF69831A3BC}" destId="{F77FB594-5AD1-409A-B73C-DE2064743F3B}" srcOrd="1" destOrd="0" presId="urn:microsoft.com/office/officeart/2005/8/layout/hList2#1"/>
    <dgm:cxn modelId="{47F0DB6B-D98A-4536-8978-96C876DCBA96}" type="presParOf" srcId="{79D2A8D9-CB17-4C58-B089-EDF69831A3BC}" destId="{63CA4140-A629-47E8-9DD8-645A0656C991}" srcOrd="2" destOrd="0" presId="urn:microsoft.com/office/officeart/2005/8/layout/hList2#1"/>
    <dgm:cxn modelId="{C37A3EF4-2B40-4D89-B139-01D2108359F2}" type="presParOf" srcId="{63CA4140-A629-47E8-9DD8-645A0656C991}" destId="{6ACC214B-60E2-4BAD-BE33-C5156B20D4D3}" srcOrd="0" destOrd="0" presId="urn:microsoft.com/office/officeart/2005/8/layout/hList2#1"/>
    <dgm:cxn modelId="{6BE92E42-8581-4188-8BF4-68B0A8806582}" type="presParOf" srcId="{63CA4140-A629-47E8-9DD8-645A0656C991}" destId="{98E5D050-945A-4D1C-976A-17D73D85A3F9}" srcOrd="1" destOrd="0" presId="urn:microsoft.com/office/officeart/2005/8/layout/hList2#1"/>
    <dgm:cxn modelId="{ECF2332C-3ADD-4644-8A8A-8A663A1753A4}" type="presParOf" srcId="{63CA4140-A629-47E8-9DD8-645A0656C991}" destId="{4B606875-C225-4F64-827C-224353040CCB}" srcOrd="2" destOrd="0" presId="urn:microsoft.com/office/officeart/2005/8/layout/hList2#1"/>
    <dgm:cxn modelId="{4D9BF31B-D390-4A1C-9CEB-706DBB36F505}" type="presParOf" srcId="{79D2A8D9-CB17-4C58-B089-EDF69831A3BC}" destId="{F7108763-4D80-4DB4-9922-6270C30F881E}" srcOrd="3" destOrd="0" presId="urn:microsoft.com/office/officeart/2005/8/layout/hList2#1"/>
    <dgm:cxn modelId="{A9C51A87-3796-45E5-8F1D-FBEAC37F5613}" type="presParOf" srcId="{79D2A8D9-CB17-4C58-B089-EDF69831A3BC}" destId="{F857F658-D98A-4911-8E24-116E24E639F5}" srcOrd="4" destOrd="0" presId="urn:microsoft.com/office/officeart/2005/8/layout/hList2#1"/>
    <dgm:cxn modelId="{FEBB5EE7-9948-4D2C-BECA-06EA20BC9E4A}" type="presParOf" srcId="{F857F658-D98A-4911-8E24-116E24E639F5}" destId="{D5ABE7D8-38F8-4D76-A9D1-A3C832E42E72}" srcOrd="0" destOrd="0" presId="urn:microsoft.com/office/officeart/2005/8/layout/hList2#1"/>
    <dgm:cxn modelId="{D24D5119-C641-46DF-958B-0CC3181579EE}" type="presParOf" srcId="{F857F658-D98A-4911-8E24-116E24E639F5}" destId="{01169AA4-6DA5-4C6A-9D6B-0E6EDE40F908}" srcOrd="1" destOrd="0" presId="urn:microsoft.com/office/officeart/2005/8/layout/hList2#1"/>
    <dgm:cxn modelId="{E8198178-0990-403C-BE84-6487C3ACA71C}" type="presParOf" srcId="{F857F658-D98A-4911-8E24-116E24E639F5}" destId="{9883DD13-E657-4984-B0F2-19085EE67EAF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DE278-8137-4974-B88E-1221DA7ABCB1}">
      <dsp:nvSpPr>
        <dsp:cNvPr id="0" name=""/>
        <dsp:cNvSpPr/>
      </dsp:nvSpPr>
      <dsp:spPr>
        <a:xfrm>
          <a:off x="524177" y="216933"/>
          <a:ext cx="1533988" cy="612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7610" bIns="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TRADITIONAL FUNCTIONS</a:t>
          </a:r>
          <a:endParaRPr lang="ru-RU" sz="1000" kern="1200" dirty="0"/>
        </a:p>
      </dsp:txBody>
      <dsp:txXfrm>
        <a:off x="524177" y="216933"/>
        <a:ext cx="1533988" cy="612419"/>
      </dsp:txXfrm>
    </dsp:sp>
    <dsp:sp modelId="{29C754C7-44A3-4263-BE93-6EE707987FD5}">
      <dsp:nvSpPr>
        <dsp:cNvPr id="0" name=""/>
        <dsp:cNvSpPr/>
      </dsp:nvSpPr>
      <dsp:spPr>
        <a:xfrm>
          <a:off x="390654" y="635923"/>
          <a:ext cx="1613213" cy="30560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257610" rIns="99568" bIns="99568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Accounting and allocation of revenues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Expenditure management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Accounting and reporting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Ex-ante financial control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Treasury support for contracts</a:t>
          </a:r>
          <a:r>
            <a:rPr lang="ru-RU" sz="1100" kern="1200" dirty="0" smtClean="0"/>
            <a:t> (</a:t>
          </a:r>
          <a:r>
            <a:rPr lang="en-US" sz="1100" kern="1200" dirty="0" smtClean="0"/>
            <a:t>agreements</a:t>
          </a:r>
          <a:r>
            <a:rPr lang="ru-RU" sz="1100" kern="1200" dirty="0" smtClean="0"/>
            <a:t>, </a:t>
          </a:r>
          <a:r>
            <a:rPr lang="en-US" sz="1100" kern="1200" dirty="0" smtClean="0"/>
            <a:t>arrangements</a:t>
          </a:r>
          <a:r>
            <a:rPr lang="ru-RU" sz="1100" kern="1200" dirty="0" smtClean="0"/>
            <a:t>)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Ensuring liquidity of the federal budget account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 Provision of cash</a:t>
          </a:r>
          <a:endParaRPr lang="ru-RU" sz="1100" kern="1200" dirty="0"/>
        </a:p>
      </dsp:txBody>
      <dsp:txXfrm>
        <a:off x="390654" y="635923"/>
        <a:ext cx="1613213" cy="3056057"/>
      </dsp:txXfrm>
    </dsp:sp>
    <dsp:sp modelId="{11C263CF-8B38-47A1-817F-5499CDCDBFE8}">
      <dsp:nvSpPr>
        <dsp:cNvPr id="0" name=""/>
        <dsp:cNvSpPr/>
      </dsp:nvSpPr>
      <dsp:spPr>
        <a:xfrm>
          <a:off x="0" y="130065"/>
          <a:ext cx="584185" cy="5841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606875-C225-4F64-827C-224353040CCB}">
      <dsp:nvSpPr>
        <dsp:cNvPr id="0" name=""/>
        <dsp:cNvSpPr/>
      </dsp:nvSpPr>
      <dsp:spPr>
        <a:xfrm>
          <a:off x="2799591" y="384466"/>
          <a:ext cx="1034912" cy="292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761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2799591" y="384466"/>
        <a:ext cx="1034912" cy="292092"/>
      </dsp:txXfrm>
    </dsp:sp>
    <dsp:sp modelId="{98E5D050-945A-4D1C-976A-17D73D85A3F9}">
      <dsp:nvSpPr>
        <dsp:cNvPr id="0" name=""/>
        <dsp:cNvSpPr/>
      </dsp:nvSpPr>
      <dsp:spPr>
        <a:xfrm>
          <a:off x="2567830" y="612630"/>
          <a:ext cx="1736097" cy="30846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257610" rIns="99568" bIns="99568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 </a:t>
          </a:r>
          <a:r>
            <a:rPr lang="en-US" sz="1100" kern="1200" dirty="0" smtClean="0"/>
            <a:t>Issuance of certificates for electronic signature keys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IT system operator</a:t>
          </a:r>
          <a:endParaRPr lang="ru-RU" sz="1100" kern="1200" dirty="0"/>
        </a:p>
      </dsp:txBody>
      <dsp:txXfrm>
        <a:off x="2567830" y="612630"/>
        <a:ext cx="1736097" cy="3084689"/>
      </dsp:txXfrm>
    </dsp:sp>
    <dsp:sp modelId="{6ACC214B-60E2-4BAD-BE33-C5156B20D4D3}">
      <dsp:nvSpPr>
        <dsp:cNvPr id="0" name=""/>
        <dsp:cNvSpPr/>
      </dsp:nvSpPr>
      <dsp:spPr>
        <a:xfrm>
          <a:off x="2111876" y="153432"/>
          <a:ext cx="584185" cy="58418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83DD13-E657-4984-B0F2-19085EE67EAF}">
      <dsp:nvSpPr>
        <dsp:cNvPr id="0" name=""/>
        <dsp:cNvSpPr/>
      </dsp:nvSpPr>
      <dsp:spPr>
        <a:xfrm>
          <a:off x="4872404" y="245252"/>
          <a:ext cx="1565501" cy="292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761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4872404" y="245252"/>
        <a:ext cx="1565501" cy="292092"/>
      </dsp:txXfrm>
    </dsp:sp>
    <dsp:sp modelId="{01169AA4-6DA5-4C6A-9D6B-0E6EDE40F908}">
      <dsp:nvSpPr>
        <dsp:cNvPr id="0" name=""/>
        <dsp:cNvSpPr/>
      </dsp:nvSpPr>
      <dsp:spPr>
        <a:xfrm>
          <a:off x="4892979" y="609233"/>
          <a:ext cx="1527387" cy="3088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257610" rIns="99568" bIns="99568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Placement of federal budget funds into bank deposits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Purchase (sale) of securities under repo agreements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 </a:t>
          </a:r>
          <a:r>
            <a:rPr lang="en-US" sz="1100" kern="1200" dirty="0" smtClean="0"/>
            <a:t>Granting budget loans to budgets of entities of the RF and municipalities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Purchase (sale) of foreign currency</a:t>
          </a:r>
          <a:endParaRPr lang="ru-RU" sz="1100" kern="1200" dirty="0"/>
        </a:p>
      </dsp:txBody>
      <dsp:txXfrm>
        <a:off x="4892979" y="609233"/>
        <a:ext cx="1527387" cy="3088086"/>
      </dsp:txXfrm>
    </dsp:sp>
    <dsp:sp modelId="{D5ABE7D8-38F8-4D76-A9D1-A3C832E42E72}">
      <dsp:nvSpPr>
        <dsp:cNvPr id="0" name=""/>
        <dsp:cNvSpPr/>
      </dsp:nvSpPr>
      <dsp:spPr>
        <a:xfrm>
          <a:off x="4464996" y="153432"/>
          <a:ext cx="584185" cy="58418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10.06.2016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61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22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83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44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05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166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027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888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329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730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61" indent="0" algn="ctr">
              <a:buNone/>
              <a:defRPr sz="1500"/>
            </a:lvl2pPr>
            <a:lvl3pPr marL="685722" indent="0" algn="ctr">
              <a:buNone/>
              <a:defRPr sz="1400"/>
            </a:lvl3pPr>
            <a:lvl4pPr marL="1028583" indent="0" algn="ctr">
              <a:buNone/>
              <a:defRPr sz="1200"/>
            </a:lvl4pPr>
            <a:lvl5pPr marL="1371444" indent="0" algn="ctr">
              <a:buNone/>
              <a:defRPr sz="1200"/>
            </a:lvl5pPr>
            <a:lvl6pPr marL="1714305" indent="0" algn="ctr">
              <a:buNone/>
              <a:defRPr sz="1200"/>
            </a:lvl6pPr>
            <a:lvl7pPr marL="2057166" indent="0" algn="ctr">
              <a:buNone/>
              <a:defRPr sz="1200"/>
            </a:lvl7pPr>
            <a:lvl8pPr marL="2400027" indent="0" algn="ctr">
              <a:buNone/>
              <a:defRPr sz="1200"/>
            </a:lvl8pPr>
            <a:lvl9pPr marL="2742888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1524-2EEF-4D35-9BA2-419B27F5948A}" type="datetime1">
              <a:rPr lang="ru-RU" smtClean="0"/>
              <a:pPr>
                <a:defRPr/>
              </a:pPr>
              <a:t>10.06.2016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BBEE-396A-4F11-9E30-03ECE3C0A057}" type="datetime1">
              <a:rPr lang="ru-RU" smtClean="0"/>
              <a:pPr>
                <a:defRPr/>
              </a:pPr>
              <a:t>10.06.2016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273845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238A-AF06-4133-88AA-19E1582B82FC}" type="datetime1">
              <a:rPr lang="ru-RU" smtClean="0"/>
              <a:pPr>
                <a:defRPr/>
              </a:pPr>
              <a:t>10.06.2016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EC480-DF72-4FB8-A0BE-8F7547C4F866}" type="datetime1">
              <a:rPr lang="ru-RU" smtClean="0"/>
              <a:pPr>
                <a:defRPr/>
              </a:pPr>
              <a:t>10.06.2016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5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1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8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D432-F635-43B8-A888-21BD53375DB4}" type="datetime1">
              <a:rPr lang="ru-RU" smtClean="0"/>
              <a:pPr>
                <a:defRPr/>
              </a:pPr>
              <a:t>10.06.2016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E62D-5E43-4F1E-85C8-42A1316882D8}" type="datetime1">
              <a:rPr lang="ru-RU" smtClean="0"/>
              <a:pPr>
                <a:defRPr/>
              </a:pPr>
              <a:t>10.06.2016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2" indent="0">
              <a:buNone/>
              <a:defRPr sz="1400" b="1"/>
            </a:lvl3pPr>
            <a:lvl4pPr marL="1028583" indent="0">
              <a:buNone/>
              <a:defRPr sz="1200" b="1"/>
            </a:lvl4pPr>
            <a:lvl5pPr marL="1371444" indent="0">
              <a:buNone/>
              <a:defRPr sz="1200" b="1"/>
            </a:lvl5pPr>
            <a:lvl6pPr marL="1714305" indent="0">
              <a:buNone/>
              <a:defRPr sz="1200" b="1"/>
            </a:lvl6pPr>
            <a:lvl7pPr marL="2057166" indent="0">
              <a:buNone/>
              <a:defRPr sz="1200" b="1"/>
            </a:lvl7pPr>
            <a:lvl8pPr marL="2400027" indent="0">
              <a:buNone/>
              <a:defRPr sz="1200" b="1"/>
            </a:lvl8pPr>
            <a:lvl9pPr marL="274288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2" indent="0">
              <a:buNone/>
              <a:defRPr sz="1400" b="1"/>
            </a:lvl3pPr>
            <a:lvl4pPr marL="1028583" indent="0">
              <a:buNone/>
              <a:defRPr sz="1200" b="1"/>
            </a:lvl4pPr>
            <a:lvl5pPr marL="1371444" indent="0">
              <a:buNone/>
              <a:defRPr sz="1200" b="1"/>
            </a:lvl5pPr>
            <a:lvl6pPr marL="1714305" indent="0">
              <a:buNone/>
              <a:defRPr sz="1200" b="1"/>
            </a:lvl6pPr>
            <a:lvl7pPr marL="2057166" indent="0">
              <a:buNone/>
              <a:defRPr sz="1200" b="1"/>
            </a:lvl7pPr>
            <a:lvl8pPr marL="2400027" indent="0">
              <a:buNone/>
              <a:defRPr sz="1200" b="1"/>
            </a:lvl8pPr>
            <a:lvl9pPr marL="274288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41DF-A042-45FC-9757-DE835BFF8AA7}" type="datetime1">
              <a:rPr lang="ru-RU" smtClean="0"/>
              <a:pPr>
                <a:defRPr/>
              </a:pPr>
              <a:t>10.06.2016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9EFF-3BAF-42CC-9F2B-88892EA97E23}" type="datetime1">
              <a:rPr lang="ru-RU" smtClean="0"/>
              <a:pPr>
                <a:defRPr/>
              </a:pPr>
              <a:t>10.06.2016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5736-C094-4AC9-B4EA-AC43E29B276C}" type="datetime1">
              <a:rPr lang="ru-RU" smtClean="0"/>
              <a:pPr>
                <a:defRPr/>
              </a:pPr>
              <a:t>10.06.2016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2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1" indent="0">
              <a:buNone/>
              <a:defRPr sz="1100"/>
            </a:lvl2pPr>
            <a:lvl3pPr marL="685722" indent="0">
              <a:buNone/>
              <a:defRPr sz="900"/>
            </a:lvl3pPr>
            <a:lvl4pPr marL="1028583" indent="0">
              <a:buNone/>
              <a:defRPr sz="800"/>
            </a:lvl4pPr>
            <a:lvl5pPr marL="1371444" indent="0">
              <a:buNone/>
              <a:defRPr sz="800"/>
            </a:lvl5pPr>
            <a:lvl6pPr marL="1714305" indent="0">
              <a:buNone/>
              <a:defRPr sz="800"/>
            </a:lvl6pPr>
            <a:lvl7pPr marL="2057166" indent="0">
              <a:buNone/>
              <a:defRPr sz="800"/>
            </a:lvl7pPr>
            <a:lvl8pPr marL="2400027" indent="0">
              <a:buNone/>
              <a:defRPr sz="800"/>
            </a:lvl8pPr>
            <a:lvl9pPr marL="274288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1795-C144-478F-BD5D-C08F1117CDDD}" type="datetime1">
              <a:rPr lang="ru-RU" smtClean="0"/>
              <a:pPr>
                <a:defRPr/>
              </a:pPr>
              <a:t>10.06.2016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2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61" indent="0">
              <a:buNone/>
              <a:defRPr sz="2100"/>
            </a:lvl2pPr>
            <a:lvl3pPr marL="685722" indent="0">
              <a:buNone/>
              <a:defRPr sz="1800"/>
            </a:lvl3pPr>
            <a:lvl4pPr marL="1028583" indent="0">
              <a:buNone/>
              <a:defRPr sz="1500"/>
            </a:lvl4pPr>
            <a:lvl5pPr marL="1371444" indent="0">
              <a:buNone/>
              <a:defRPr sz="1500"/>
            </a:lvl5pPr>
            <a:lvl6pPr marL="1714305" indent="0">
              <a:buNone/>
              <a:defRPr sz="1500"/>
            </a:lvl6pPr>
            <a:lvl7pPr marL="2057166" indent="0">
              <a:buNone/>
              <a:defRPr sz="1500"/>
            </a:lvl7pPr>
            <a:lvl8pPr marL="2400027" indent="0">
              <a:buNone/>
              <a:defRPr sz="1500"/>
            </a:lvl8pPr>
            <a:lvl9pPr marL="2742888" indent="0">
              <a:buNone/>
              <a:defRPr sz="15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1" indent="0">
              <a:buNone/>
              <a:defRPr sz="1100"/>
            </a:lvl2pPr>
            <a:lvl3pPr marL="685722" indent="0">
              <a:buNone/>
              <a:defRPr sz="900"/>
            </a:lvl3pPr>
            <a:lvl4pPr marL="1028583" indent="0">
              <a:buNone/>
              <a:defRPr sz="800"/>
            </a:lvl4pPr>
            <a:lvl5pPr marL="1371444" indent="0">
              <a:buNone/>
              <a:defRPr sz="800"/>
            </a:lvl5pPr>
            <a:lvl6pPr marL="1714305" indent="0">
              <a:buNone/>
              <a:defRPr sz="800"/>
            </a:lvl6pPr>
            <a:lvl7pPr marL="2057166" indent="0">
              <a:buNone/>
              <a:defRPr sz="800"/>
            </a:lvl7pPr>
            <a:lvl8pPr marL="2400027" indent="0">
              <a:buNone/>
              <a:defRPr sz="800"/>
            </a:lvl8pPr>
            <a:lvl9pPr marL="274288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FFCF-C78E-40DD-BECB-82779D5F05F0}" type="datetime1">
              <a:rPr lang="ru-RU" smtClean="0"/>
              <a:pPr>
                <a:defRPr/>
              </a:pPr>
              <a:t>10.06.2016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1" y="273847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1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5AB894-143D-463C-90B4-F5AE23A5B760}" type="datetime1">
              <a:rPr lang="ru-RU" smtClean="0"/>
              <a:pPr>
                <a:defRPr/>
              </a:pPr>
              <a:t>10.06.2016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4767264"/>
            <a:ext cx="30861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861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722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583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444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30" indent="-17143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2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52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75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35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7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57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19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1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22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83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44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05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66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27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88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09934" y="3790253"/>
            <a:ext cx="4572000" cy="6232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marL="135000" algn="r">
              <a:spcBef>
                <a:spcPts val="0"/>
              </a:spcBef>
            </a:pPr>
            <a:r>
              <a:rPr lang="en-US" sz="12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Deputy Head </a:t>
            </a:r>
            <a:br>
              <a:rPr lang="en-US" sz="1200" kern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Federal Treasury</a:t>
            </a: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5000" algn="r">
              <a:spcBef>
                <a:spcPts val="0"/>
              </a:spcBef>
            </a:pPr>
            <a:r>
              <a:rPr lang="en-US" sz="12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2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Demidov</a:t>
            </a: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099226" y="1943980"/>
            <a:ext cx="7898859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Prospects of Development of the Federal Treasury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" y="1064432"/>
            <a:ext cx="9015413" cy="3964781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algn="ctr"/>
            <a:endParaRPr lang="ru-RU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371726" y="245267"/>
            <a:ext cx="6643687" cy="442913"/>
          </a:xfrm>
          <a:prstGeom prst="roundRect">
            <a:avLst/>
          </a:prstGeom>
          <a:noFill/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21" tIns="34261" rIns="68521" bIns="34261" rtlCol="0" anchor="ctr"/>
          <a:lstStyle/>
          <a:p>
            <a:pPr algn="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ENVIRONMENT OF INTERDEPARTMENTAL </a:t>
            </a:r>
            <a:b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INTERACTION IN THE COURSE OF EXERCISING CONTROL (AUDIT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64319" y="1093008"/>
            <a:ext cx="2700338" cy="60007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lvl="0" algn="ctr"/>
            <a:r>
              <a:rPr lang="en-US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FTS of Russia</a:t>
            </a:r>
            <a:endParaRPr lang="ru-RU" sz="1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2881680" y="1066645"/>
            <a:ext cx="3070992" cy="652796"/>
          </a:xfrm>
          <a:prstGeom prst="left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lvl="0" algn="ctr"/>
            <a:r>
              <a:rPr lang="en-US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Treasury</a:t>
            </a:r>
            <a:endParaRPr lang="ru-RU" sz="1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6122200" y="1066645"/>
            <a:ext cx="2700881" cy="652796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algn="ctr"/>
            <a:r>
              <a:rPr lang="en-US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Rosinmonitoring</a:t>
            </a:r>
            <a:endParaRPr lang="ru-RU" sz="1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Круглая лента лицом вниз 5"/>
          <p:cNvSpPr/>
          <p:nvPr/>
        </p:nvSpPr>
        <p:spPr>
          <a:xfrm>
            <a:off x="1091350" y="4543594"/>
            <a:ext cx="6915150" cy="485618"/>
          </a:xfrm>
          <a:prstGeom prst="ellipseRibbon">
            <a:avLst/>
          </a:prstGeom>
          <a:solidFill>
            <a:schemeClr val="tx2">
              <a:lumMod val="75000"/>
              <a:alpha val="2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algn="ctr"/>
            <a:r>
              <a:rPr lang="en-US" sz="1900" b="1" dirty="0" smtClean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Contract </a:t>
            </a:r>
            <a:r>
              <a:rPr lang="en-US" sz="1900" b="1" dirty="0" smtClean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endParaRPr lang="ru-RU" sz="1900" b="1" dirty="0">
              <a:solidFill>
                <a:srgbClr val="7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9713" y="2620660"/>
            <a:ext cx="2551967" cy="204589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endParaRPr lang="ru-RU" sz="500" b="1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b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Information on invoices</a:t>
            </a:r>
            <a:r>
              <a:rPr lang="ru-RU" sz="800" b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en-US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endParaRPr lang="ru-RU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Information on organizations and physical persons that belong to the “risk group”, with respect to whom there is the following information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: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 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on tax evasion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 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On existing receivables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 On being included in the registry of bad faith suppliers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 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other information (registry of complaints, results of control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);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Information received from territorial bodies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USRLE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, 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USRIE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, 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unified state register of taxpayers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.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marL="214288" indent="-214288">
              <a:buFont typeface="Calibri" panose="020F0502020204030204" pitchFamily="34" charset="0"/>
              <a:buChar char="-"/>
            </a:pPr>
            <a:endParaRPr lang="ru-RU" sz="11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4320" y="1744395"/>
            <a:ext cx="2700338" cy="41163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AIS</a:t>
            </a:r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“Tax”</a:t>
            </a:r>
            <a:endParaRPr lang="ru-RU" sz="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5526" y="2211539"/>
            <a:ext cx="2700338" cy="38272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ASK </a:t>
            </a:r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NDS</a:t>
            </a:r>
            <a:r>
              <a:rPr lang="ro-MD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(</a:t>
            </a:r>
            <a:r>
              <a:rPr lang="ro-MD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ACS</a:t>
            </a:r>
            <a:r>
              <a:rPr lang="ro-MD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o-MD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VAT</a:t>
            </a:r>
            <a:r>
              <a:rPr lang="ro-MD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37743" y="1756652"/>
            <a:ext cx="3004220" cy="39937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endParaRPr lang="ru-RU" sz="500" b="1" dirty="0">
              <a:solidFill>
                <a:srgbClr val="76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Official site of </a:t>
            </a:r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 Unified Information System (UIS) </a:t>
            </a:r>
            <a:r>
              <a:rPr 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www.zakupki.gov.ru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28476" indent="-128476" algn="ctr">
              <a:buFont typeface="Arial" panose="020B0604020202020204" pitchFamily="34" charset="0"/>
              <a:buChar char="•"/>
            </a:pPr>
            <a:endParaRPr lang="ru-RU" sz="8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rgbClr val="76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29235" y="2189898"/>
            <a:ext cx="3004220" cy="4147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endParaRPr lang="ru-RU" sz="300" b="1" dirty="0">
              <a:solidFill>
                <a:srgbClr val="76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SIS</a:t>
            </a:r>
            <a:r>
              <a:rPr 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«</a:t>
            </a:r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Electronic budget</a:t>
            </a:r>
            <a:r>
              <a:rPr 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  <a:endParaRPr lang="ru-RU" sz="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rgbClr val="76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11370" y="2638441"/>
            <a:ext cx="3004220" cy="40387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ro-MD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SO</a:t>
            </a:r>
            <a:r>
              <a:rPr lang="ro-MD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“</a:t>
            </a:r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ASFK</a:t>
            </a:r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” (Treasury automated control system)</a:t>
            </a:r>
            <a:endParaRPr lang="ru-RU" sz="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rgbClr val="76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22201" y="1756652"/>
            <a:ext cx="2700881" cy="76510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Unified information system on operations (transactions) with cash or other property</a:t>
            </a:r>
            <a:endParaRPr lang="ru-RU" sz="1100" b="1" dirty="0">
              <a:solidFill>
                <a:srgbClr val="14314C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33375" y="3130062"/>
            <a:ext cx="2631098" cy="1525678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b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Information on transactions in personal accounts</a:t>
            </a:r>
            <a:r>
              <a:rPr lang="ru-RU" sz="800" b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en-US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endParaRPr lang="ru-RU" sz="800" b="1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Registry of contracts 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(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Federal Law No. 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 44-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FZ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);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реестр договоров 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(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Federal Law No. 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 223-</a:t>
            </a:r>
            <a:r>
              <a:rPr lang="en-US" sz="800" i="1" dirty="0" err="1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FZ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);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Registry of arrangements (agreements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); 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Catalogue of GWS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with information on the structure of pricing with calculation of cost by cost elements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System of reference prices for goods, works, services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information received from territorial 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bodies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.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marL="214288" indent="-214288">
              <a:buFont typeface="Calibri" panose="020F0502020204030204" pitchFamily="34" charset="0"/>
              <a:buChar char="-"/>
            </a:pPr>
            <a:endParaRPr lang="ru-RU" sz="11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14378" y="3130062"/>
            <a:ext cx="2544562" cy="150461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b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Information on transactions </a:t>
            </a:r>
            <a:r>
              <a:rPr lang="en-US" sz="800" b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 settlement accounts</a:t>
            </a:r>
            <a:r>
              <a:rPr lang="ru-RU" sz="800" b="1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en-US" sz="800" b="1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endParaRPr lang="ru-RU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Information on organizations and physical persons that belong to the “risk group” with respect to whom there is information that they are involved in extremist activities or terrorism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Other information (interdepartmental interaction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, 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results of control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);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Information received from territorial bodies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.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6214378" y="2574029"/>
            <a:ext cx="2717636" cy="472793"/>
          </a:xfrm>
          <a:prstGeom prst="wave">
            <a:avLst/>
          </a:prstGeom>
          <a:solidFill>
            <a:srgbClr val="9319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organizations</a:t>
            </a:r>
            <a:endParaRPr lang="ru-RU" sz="16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10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3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4524479" y="4262650"/>
            <a:ext cx="102859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505428" y="2944210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518129" y="3608601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1591" y="3566698"/>
            <a:ext cx="1456166" cy="20004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Permissive entry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84482" y="234133"/>
            <a:ext cx="6840146" cy="431520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algn="r">
              <a:lnSpc>
                <a:spcPts val="1350"/>
              </a:lnSpc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AUTHORITIES OF THE FEDERAL TREASURY </a:t>
            </a:r>
            <a:b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WITH RESPECT TO THE PUBLIC FINANCIAL CONTROL (AUDIT</a:t>
            </a:r>
            <a:r>
              <a:rPr lang="ru-RU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ru-RU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11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1572915" y="1134576"/>
            <a:ext cx="2405747" cy="31322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2524125" y="1000125"/>
            <a:ext cx="4572000" cy="952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516692" y="999118"/>
            <a:ext cx="0" cy="12593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88125" y="768287"/>
            <a:ext cx="2955756" cy="26160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123825" y="1725175"/>
            <a:ext cx="1266129" cy="56082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Ex-ante control</a:t>
            </a:r>
            <a:endParaRPr lang="ru-RU" sz="1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3889937" y="1734702"/>
            <a:ext cx="1253563" cy="53224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Ex-post control</a:t>
            </a:r>
            <a:endParaRPr lang="ru-RU" sz="1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>
            <a:off x="733426" y="1562100"/>
            <a:ext cx="3886199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22599" y="1565631"/>
            <a:ext cx="1999" cy="14183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599441" y="1588031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68338" y="1333755"/>
            <a:ext cx="590071" cy="2308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109978" y="1350721"/>
            <a:ext cx="582388" cy="2308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олилиния 58"/>
          <p:cNvSpPr/>
          <p:nvPr/>
        </p:nvSpPr>
        <p:spPr>
          <a:xfrm>
            <a:off x="238925" y="2532894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 for subjects of control (audit, monitoring</a:t>
            </a:r>
            <a:r>
              <a:rPr lang="ru-RU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>
            <a:off x="685384" y="3125098"/>
            <a:ext cx="868527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691869" y="2972802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01467" y="2953752"/>
            <a:ext cx="1454927" cy="338544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</a:t>
            </a:r>
            <a:b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registries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Полилиния 64"/>
          <p:cNvSpPr/>
          <p:nvPr/>
        </p:nvSpPr>
        <p:spPr>
          <a:xfrm>
            <a:off x="238925" y="3184584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Documentary control (authorization</a:t>
            </a:r>
            <a:r>
              <a:rPr lang="ru-RU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H="1">
            <a:off x="707610" y="3808540"/>
            <a:ext cx="806538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04434" y="3637192"/>
            <a:ext cx="136" cy="17134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олилиния 69"/>
          <p:cNvSpPr/>
          <p:nvPr/>
        </p:nvSpPr>
        <p:spPr>
          <a:xfrm>
            <a:off x="245275" y="3838634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 control (examination</a:t>
            </a:r>
            <a:r>
              <a:rPr lang="ru-RU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H="1">
            <a:off x="707610" y="4455044"/>
            <a:ext cx="806537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10920" y="4291242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38875" y="4272192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Прямая соединительная линия 73"/>
          <p:cNvCxnSpPr>
            <a:stCxn id="35" idx="3"/>
          </p:cNvCxnSpPr>
          <p:nvPr/>
        </p:nvCxnSpPr>
        <p:spPr>
          <a:xfrm flipH="1">
            <a:off x="120470" y="2286001"/>
            <a:ext cx="3355" cy="172980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110945" y="268230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H="1">
            <a:off x="110945" y="3326831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H="1">
            <a:off x="110944" y="401580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олилиния 82"/>
          <p:cNvSpPr/>
          <p:nvPr/>
        </p:nvSpPr>
        <p:spPr>
          <a:xfrm>
            <a:off x="4090521" y="252335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revision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H="1">
            <a:off x="4541316" y="3115556"/>
            <a:ext cx="84464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543466" y="296326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олилиния 86"/>
          <p:cNvSpPr/>
          <p:nvPr/>
        </p:nvSpPr>
        <p:spPr>
          <a:xfrm>
            <a:off x="4090521" y="317504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verification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flipH="1">
            <a:off x="4545524" y="3779946"/>
            <a:ext cx="84026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4556167" y="362765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олилиния 90"/>
          <p:cNvSpPr/>
          <p:nvPr/>
        </p:nvSpPr>
        <p:spPr>
          <a:xfrm>
            <a:off x="4096872" y="382909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H="1">
            <a:off x="4556031" y="4433996"/>
            <a:ext cx="82559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4562517" y="428170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3956192" y="2672446"/>
            <a:ext cx="13433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H="1">
            <a:off x="3956823" y="3317289"/>
            <a:ext cx="13433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3963523" y="3999596"/>
            <a:ext cx="13433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-123825" y="2546322"/>
            <a:ext cx="333726" cy="1186070"/>
          </a:xfrm>
          <a:prstGeom prst="rect">
            <a:avLst/>
          </a:prstGeom>
          <a:noFill/>
        </p:spPr>
        <p:txBody>
          <a:bodyPr vert="wordArtVert" wrap="square" lIns="91430" tIns="45715" rIns="91430" bIns="45715" rtlCol="0">
            <a:spAutoFit/>
          </a:bodyPr>
          <a:lstStyle/>
          <a:p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5400000">
            <a:off x="2668617" y="2659092"/>
            <a:ext cx="236767" cy="4160553"/>
          </a:xfrm>
          <a:prstGeom prst="rightBrace">
            <a:avLst/>
          </a:prstGeom>
          <a:ln w="19050">
            <a:solidFill>
              <a:srgbClr val="6C12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5" rIns="91430" bIns="45715" rtlCol="0" anchor="ctr"/>
          <a:lstStyle/>
          <a:p>
            <a:pPr algn="ctr"/>
            <a:endParaRPr lang="ru-RU" dirty="0"/>
          </a:p>
        </p:txBody>
      </p:sp>
      <p:sp>
        <p:nvSpPr>
          <p:cNvPr id="121" name="TextBox 120"/>
          <p:cNvSpPr txBox="1"/>
          <p:nvPr/>
        </p:nvSpPr>
        <p:spPr>
          <a:xfrm>
            <a:off x="1473753" y="4881900"/>
            <a:ext cx="2827024" cy="26160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9319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TREASURY SUPPORT</a:t>
            </a:r>
            <a:endParaRPr lang="ru-RU" sz="1100" b="1" dirty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8" name="Прямая соединительная линия 127"/>
          <p:cNvCxnSpPr/>
          <p:nvPr/>
        </p:nvCxnSpPr>
        <p:spPr>
          <a:xfrm>
            <a:off x="7084940" y="1008748"/>
            <a:ext cx="0" cy="13545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Полилиния 139"/>
          <p:cNvSpPr/>
          <p:nvPr/>
        </p:nvSpPr>
        <p:spPr>
          <a:xfrm>
            <a:off x="5779964" y="1639500"/>
            <a:ext cx="1268535" cy="180855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Audit of reports on implementation of state (municipal) programs and also of non-program areas of activities</a:t>
            </a:r>
            <a:endParaRPr lang="ru-RU" sz="1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Полилиния 162"/>
          <p:cNvSpPr/>
          <p:nvPr/>
        </p:nvSpPr>
        <p:spPr>
          <a:xfrm>
            <a:off x="7448550" y="1638300"/>
            <a:ext cx="1266825" cy="1838325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Audit of reports on implementation of state (municipal) </a:t>
            </a:r>
            <a:r>
              <a:rPr lang="en-US" sz="11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tasks and plans of fiscal activities of public (municipal) institutions</a:t>
            </a:r>
            <a:endParaRPr lang="ru-RU" sz="11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4" name="Прямая соединительная линия 163"/>
          <p:cNvCxnSpPr/>
          <p:nvPr/>
        </p:nvCxnSpPr>
        <p:spPr>
          <a:xfrm rot="10800000">
            <a:off x="6276975" y="1533526"/>
            <a:ext cx="1828800" cy="9527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 rot="5400000">
            <a:off x="6219083" y="1578374"/>
            <a:ext cx="93216" cy="351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 rot="5400000">
            <a:off x="8052965" y="1584196"/>
            <a:ext cx="132057" cy="214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7084940" y="1422980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Полилиния 169"/>
          <p:cNvSpPr/>
          <p:nvPr/>
        </p:nvSpPr>
        <p:spPr>
          <a:xfrm>
            <a:off x="6059196" y="3676651"/>
            <a:ext cx="722605" cy="28098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verification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1" name="Прямая соединительная линия 170"/>
          <p:cNvCxnSpPr/>
          <p:nvPr/>
        </p:nvCxnSpPr>
        <p:spPr>
          <a:xfrm rot="10800000">
            <a:off x="6319839" y="4124326"/>
            <a:ext cx="538164" cy="476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6316878" y="395604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Полилиния 172"/>
          <p:cNvSpPr/>
          <p:nvPr/>
        </p:nvSpPr>
        <p:spPr>
          <a:xfrm>
            <a:off x="6076951" y="4301171"/>
            <a:ext cx="695325" cy="356555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4" name="Прямая соединительная линия 173"/>
          <p:cNvCxnSpPr/>
          <p:nvPr/>
        </p:nvCxnSpPr>
        <p:spPr>
          <a:xfrm rot="10800000" flipV="1">
            <a:off x="6365493" y="4791074"/>
            <a:ext cx="482982" cy="2943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 rot="5400000">
            <a:off x="6277244" y="4739440"/>
            <a:ext cx="152296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 rot="10800000">
            <a:off x="5981702" y="3900491"/>
            <a:ext cx="85725" cy="476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 rot="10800000">
            <a:off x="5973124" y="4448183"/>
            <a:ext cx="108591" cy="9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rot="16200000" flipH="1">
            <a:off x="5467350" y="3943350"/>
            <a:ext cx="1014416" cy="4767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 flipH="1">
            <a:off x="7713520" y="3775640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 rot="16200000" flipH="1">
            <a:off x="7258052" y="3952878"/>
            <a:ext cx="942972" cy="952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Полилиния 209"/>
          <p:cNvSpPr/>
          <p:nvPr/>
        </p:nvSpPr>
        <p:spPr>
          <a:xfrm>
            <a:off x="5852428" y="1115526"/>
            <a:ext cx="2405747" cy="31322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8" name="Полилиния 217"/>
          <p:cNvSpPr/>
          <p:nvPr/>
        </p:nvSpPr>
        <p:spPr>
          <a:xfrm>
            <a:off x="1849918" y="1688282"/>
            <a:ext cx="1614301" cy="57035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Current control</a:t>
            </a:r>
            <a:endParaRPr lang="ru-RU" sz="1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9" name="Прямая соединительная линия 218"/>
          <p:cNvCxnSpPr/>
          <p:nvPr/>
        </p:nvCxnSpPr>
        <p:spPr>
          <a:xfrm flipH="1">
            <a:off x="2674946" y="1463040"/>
            <a:ext cx="1346" cy="232252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Полилиния 220"/>
          <p:cNvSpPr/>
          <p:nvPr/>
        </p:nvSpPr>
        <p:spPr>
          <a:xfrm>
            <a:off x="1609726" y="2553903"/>
            <a:ext cx="1047750" cy="64649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Monitoring of the federal state information system</a:t>
            </a:r>
            <a:endParaRPr lang="ru-RU" sz="1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3" name="Прямая соединительная линия 222"/>
          <p:cNvCxnSpPr/>
          <p:nvPr/>
        </p:nvCxnSpPr>
        <p:spPr>
          <a:xfrm flipH="1" flipV="1">
            <a:off x="2021659" y="2408818"/>
            <a:ext cx="1264466" cy="1007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единительная линия 223"/>
          <p:cNvCxnSpPr/>
          <p:nvPr/>
        </p:nvCxnSpPr>
        <p:spPr>
          <a:xfrm flipH="1">
            <a:off x="2020601" y="2410283"/>
            <a:ext cx="1056" cy="12327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/>
          <p:cNvCxnSpPr/>
          <p:nvPr/>
        </p:nvCxnSpPr>
        <p:spPr>
          <a:xfrm>
            <a:off x="3286650" y="2408819"/>
            <a:ext cx="2495" cy="12473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единительная линия 225"/>
          <p:cNvCxnSpPr/>
          <p:nvPr/>
        </p:nvCxnSpPr>
        <p:spPr>
          <a:xfrm>
            <a:off x="2694135" y="2265928"/>
            <a:ext cx="1510" cy="136823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2018918" y="3807460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2031619" y="4471851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" name="Полилиния 228"/>
          <p:cNvSpPr/>
          <p:nvPr/>
        </p:nvSpPr>
        <p:spPr>
          <a:xfrm>
            <a:off x="1838325" y="3386602"/>
            <a:ext cx="76244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supervision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1" name="Прямая соединительная линия 230"/>
          <p:cNvCxnSpPr/>
          <p:nvPr/>
        </p:nvCxnSpPr>
        <p:spPr>
          <a:xfrm>
            <a:off x="2056955" y="382651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Полилиния 231"/>
          <p:cNvSpPr/>
          <p:nvPr/>
        </p:nvSpPr>
        <p:spPr>
          <a:xfrm>
            <a:off x="1841264" y="4038292"/>
            <a:ext cx="752474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3" name="Прямая соединительная линия 232"/>
          <p:cNvCxnSpPr/>
          <p:nvPr/>
        </p:nvCxnSpPr>
        <p:spPr>
          <a:xfrm flipH="1" flipV="1">
            <a:off x="2063174" y="4643196"/>
            <a:ext cx="617357" cy="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Прямая соединительная линия 233"/>
          <p:cNvCxnSpPr/>
          <p:nvPr/>
        </p:nvCxnSpPr>
        <p:spPr>
          <a:xfrm>
            <a:off x="2069656" y="449090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/>
          <p:nvPr/>
        </p:nvCxnSpPr>
        <p:spPr>
          <a:xfrm flipH="1">
            <a:off x="1688755" y="3583321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Прямая соединительная линия 235"/>
          <p:cNvCxnSpPr/>
          <p:nvPr/>
        </p:nvCxnSpPr>
        <p:spPr>
          <a:xfrm flipH="1">
            <a:off x="1691345" y="4219618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/>
        </p:nvCxnSpPr>
        <p:spPr>
          <a:xfrm>
            <a:off x="1689385" y="3227896"/>
            <a:ext cx="0" cy="9901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3332163" y="4442859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3272935" y="3803619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0" name="Полилиния 239"/>
          <p:cNvSpPr/>
          <p:nvPr/>
        </p:nvSpPr>
        <p:spPr>
          <a:xfrm>
            <a:off x="3091644" y="3394387"/>
            <a:ext cx="692718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supervision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1" name="Прямая соединительная линия 240"/>
          <p:cNvCxnSpPr/>
          <p:nvPr/>
        </p:nvCxnSpPr>
        <p:spPr>
          <a:xfrm flipH="1">
            <a:off x="3310483" y="3991310"/>
            <a:ext cx="5245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единительная линия 241"/>
          <p:cNvCxnSpPr/>
          <p:nvPr/>
        </p:nvCxnSpPr>
        <p:spPr>
          <a:xfrm>
            <a:off x="3316968" y="3839014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Полилиния 242"/>
          <p:cNvSpPr/>
          <p:nvPr/>
        </p:nvSpPr>
        <p:spPr>
          <a:xfrm>
            <a:off x="3090666" y="4041271"/>
            <a:ext cx="692718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4" name="Прямая соединительная линия 243"/>
          <p:cNvCxnSpPr/>
          <p:nvPr/>
        </p:nvCxnSpPr>
        <p:spPr>
          <a:xfrm flipH="1">
            <a:off x="3348822" y="4633801"/>
            <a:ext cx="51184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Прямая соединительная линия 244"/>
          <p:cNvCxnSpPr/>
          <p:nvPr/>
        </p:nvCxnSpPr>
        <p:spPr>
          <a:xfrm>
            <a:off x="3348630" y="4483374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Прямая соединительная линия 245"/>
          <p:cNvCxnSpPr/>
          <p:nvPr/>
        </p:nvCxnSpPr>
        <p:spPr>
          <a:xfrm flipH="1">
            <a:off x="2953485" y="3590840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Прямая соединительная линия 246"/>
          <p:cNvCxnSpPr/>
          <p:nvPr/>
        </p:nvCxnSpPr>
        <p:spPr>
          <a:xfrm flipH="1">
            <a:off x="2955986" y="4180669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Прямая соединительная линия 247"/>
          <p:cNvCxnSpPr/>
          <p:nvPr/>
        </p:nvCxnSpPr>
        <p:spPr>
          <a:xfrm>
            <a:off x="2955006" y="3199452"/>
            <a:ext cx="0" cy="9901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Полилиния 258"/>
          <p:cNvSpPr/>
          <p:nvPr/>
        </p:nvSpPr>
        <p:spPr>
          <a:xfrm>
            <a:off x="2771776" y="2550047"/>
            <a:ext cx="1047750" cy="64649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Monitoring of information systems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held by the subject of control (audit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5" name="Прямая соединительная линия 264"/>
          <p:cNvCxnSpPr/>
          <p:nvPr/>
        </p:nvCxnSpPr>
        <p:spPr>
          <a:xfrm flipH="1" flipV="1">
            <a:off x="2056497" y="3982232"/>
            <a:ext cx="606943" cy="10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Прямая соединительная линия 278"/>
          <p:cNvCxnSpPr/>
          <p:nvPr/>
        </p:nvCxnSpPr>
        <p:spPr>
          <a:xfrm flipH="1">
            <a:off x="3949520" y="2276476"/>
            <a:ext cx="3355" cy="172980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6375018" y="4600576"/>
            <a:ext cx="578232" cy="338544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0" name="Прямая соединительная линия 189"/>
          <p:cNvCxnSpPr/>
          <p:nvPr/>
        </p:nvCxnSpPr>
        <p:spPr>
          <a:xfrm rot="10800000">
            <a:off x="8015289" y="4814888"/>
            <a:ext cx="509587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6286117" y="3963959"/>
            <a:ext cx="709995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opinion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5" name="Прямая соединительная линия 194"/>
          <p:cNvCxnSpPr/>
          <p:nvPr/>
        </p:nvCxnSpPr>
        <p:spPr>
          <a:xfrm flipH="1">
            <a:off x="7723045" y="4432865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 rot="10800000">
            <a:off x="7977187" y="4086225"/>
            <a:ext cx="538164" cy="476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/>
          <p:nvPr/>
        </p:nvCxnSpPr>
        <p:spPr>
          <a:xfrm>
            <a:off x="7988514" y="3927464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Полилиния 197"/>
          <p:cNvSpPr/>
          <p:nvPr/>
        </p:nvSpPr>
        <p:spPr>
          <a:xfrm>
            <a:off x="7854657" y="3652838"/>
            <a:ext cx="722605" cy="28098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verification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" name="Полилиния 204"/>
          <p:cNvSpPr/>
          <p:nvPr/>
        </p:nvSpPr>
        <p:spPr>
          <a:xfrm>
            <a:off x="7862888" y="4253545"/>
            <a:ext cx="695325" cy="356555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6" name="Прямая соединительная линия 205"/>
          <p:cNvCxnSpPr/>
          <p:nvPr/>
        </p:nvCxnSpPr>
        <p:spPr>
          <a:xfrm rot="10800000">
            <a:off x="6327857" y="5253736"/>
            <a:ext cx="496806" cy="406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8079993" y="4595813"/>
            <a:ext cx="578232" cy="338544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8" name="Прямая соединительная линия 207"/>
          <p:cNvCxnSpPr/>
          <p:nvPr/>
        </p:nvCxnSpPr>
        <p:spPr>
          <a:xfrm rot="5400000">
            <a:off x="7911816" y="4715169"/>
            <a:ext cx="198428" cy="101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7996238" y="3905251"/>
            <a:ext cx="685800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opinion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 flipH="1">
            <a:off x="1302007" y="1823409"/>
            <a:ext cx="6636543" cy="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9" idx="2"/>
          </p:cNvCxnSpPr>
          <p:nvPr/>
        </p:nvCxnSpPr>
        <p:spPr>
          <a:xfrm>
            <a:off x="4632735" y="1100084"/>
            <a:ext cx="0" cy="102256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938550" y="1823409"/>
            <a:ext cx="0" cy="28720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96246" y="753843"/>
            <a:ext cx="4672978" cy="3462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TREASURY CASH SUPPORT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3593470" y="2122648"/>
            <a:ext cx="2078519" cy="797285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agreements on granting subsidies (earmarked funds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legal entities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7217004" y="2109504"/>
            <a:ext cx="1471100" cy="81811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agreements on granting inter-budgetary transfers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566457" y="2122650"/>
            <a:ext cx="1471100" cy="79728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public contracts, contracts (agreements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12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302007" y="1822294"/>
            <a:ext cx="0" cy="28720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33564" y="3011008"/>
            <a:ext cx="4438436" cy="1915668"/>
          </a:xfrm>
          <a:prstGeom prst="rect">
            <a:avLst/>
          </a:prstGeom>
          <a:solidFill>
            <a:schemeClr val="accent3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SPECIFICS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Allocation of cash for the needs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 are opened in the Federal Treasury for recipients of funds from the budget – legal entities that are executors under public contracts and for recipients of earmarked funds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Treasury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authorizes transactions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 of reports</a:t>
            </a: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ID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64467" y="2982775"/>
            <a:ext cx="4078502" cy="1915668"/>
          </a:xfrm>
          <a:prstGeom prst="rect">
            <a:avLst/>
          </a:prstGeom>
          <a:solidFill>
            <a:schemeClr val="accent3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Redeployment of funds in the economy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over proper use of cash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Coloring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cash flows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Enhancement of liquidity of the TSA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226222" y="3866673"/>
            <a:ext cx="8772917" cy="1083947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6223" y="2286736"/>
            <a:ext cx="8772917" cy="1496330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5" name="Полилиния 4"/>
          <p:cNvSpPr/>
          <p:nvPr/>
        </p:nvSpPr>
        <p:spPr>
          <a:xfrm>
            <a:off x="2020097" y="121444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customer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226222" y="2905916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TREASURY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226222" y="4175600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ORGANIZATIONS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5720560" y="1203649"/>
            <a:ext cx="1216023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Executor of the 1</a:t>
            </a:r>
            <a:r>
              <a:rPr lang="en-US" sz="9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tier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7485066" y="1193061"/>
            <a:ext cx="1216023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Executor of the 2</a:t>
            </a:r>
            <a:r>
              <a:rPr lang="en-US" sz="9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tier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2020097" y="2568411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of a recipient of budget funds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(03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p/a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870328" y="257540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for registering transactions of a budget holder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(41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p/a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5706272" y="2568411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for registering transactions of a budget holder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p/a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7470779" y="257540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for registering transactions of a budget holder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(41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p/a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6926271" y="2826434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114925" y="2828180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250408" y="2837071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805154" y="853662"/>
            <a:ext cx="1047255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(AGREEMENT)</a:t>
            </a:r>
            <a:endParaRPr lang="ru-RU" sz="9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57527" y="2318126"/>
            <a:ext cx="907256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 PAYMENT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719102" y="2375483"/>
            <a:ext cx="907256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 PAYMENT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907755" y="2375582"/>
            <a:ext cx="907256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 PAYMENT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3898903" y="4018436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5746255" y="4007798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7485067" y="399716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4930975" y="3307556"/>
            <a:ext cx="676869" cy="689604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644856" y="3278898"/>
            <a:ext cx="678383" cy="650165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4878294" y="838926"/>
            <a:ext cx="99278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(AGREEMENT)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26222" y="2286736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95263" y="3783066"/>
            <a:ext cx="8803876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964781" y="3307555"/>
            <a:ext cx="0" cy="621507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4021975" y="3811905"/>
            <a:ext cx="836516" cy="96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remuneration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926016" y="3814763"/>
            <a:ext cx="788720" cy="134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remuneration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638370" y="3814763"/>
            <a:ext cx="755060" cy="134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remuneration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5871074" y="3278897"/>
            <a:ext cx="0" cy="621507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7638369" y="3278897"/>
            <a:ext cx="0" cy="621507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016247" y="152325"/>
            <a:ext cx="5982893" cy="512440"/>
          </a:xfrm>
          <a:prstGeom prst="rect">
            <a:avLst/>
          </a:prstGeom>
          <a:noFill/>
          <a:ln>
            <a:noFill/>
          </a:ln>
        </p:spPr>
        <p:txBody>
          <a:bodyPr wrap="square" lIns="68572" tIns="34286" rIns="68572" bIns="34286" rtlCol="0">
            <a:spAutoFit/>
          </a:bodyPr>
          <a:lstStyle/>
          <a:p>
            <a:pPr algn="r" defTabSz="533339">
              <a:lnSpc>
                <a:spcPct val="90000"/>
              </a:lnSpc>
              <a:spcAft>
                <a:spcPts val="0"/>
              </a:spcAft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TREASURY SUPPORT FOR </a:t>
            </a:r>
            <a:b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PUBLIC CONTRACTS, CONTRACTS (AGREEMENTS</a:t>
            </a:r>
            <a:r>
              <a:rPr lang="ru-RU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ru-RU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7" name="Полилиния 56"/>
          <p:cNvSpPr/>
          <p:nvPr/>
        </p:nvSpPr>
        <p:spPr>
          <a:xfrm>
            <a:off x="3898902" y="1214440"/>
            <a:ext cx="1216023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 executor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016245" y="875239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CONTRACT</a:t>
            </a:r>
            <a:endParaRPr lang="ru-RU" sz="9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3091660" y="3357715"/>
            <a:ext cx="676869" cy="689604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3063086" y="3307711"/>
            <a:ext cx="915985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settlements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930975" y="3300482"/>
            <a:ext cx="995041" cy="196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(final) settlements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714736" y="3298915"/>
            <a:ext cx="996118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(final) settlements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13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3328989" y="1606958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3057526" y="1700003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ru-RU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7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ru-RU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7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ru-RU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r>
              <a:rPr lang="ru-RU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flipH="1">
            <a:off x="5133796" y="1597854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4862334" y="1507173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endParaRPr lang="ru-RU" sz="9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 flipH="1">
            <a:off x="6931841" y="1623682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6660379" y="1533001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endParaRPr lang="ru-RU" sz="9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3327856" y="1396682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5149571" y="139128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6971989" y="1396682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391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59"/>
          <p:cNvSpPr/>
          <p:nvPr/>
        </p:nvSpPr>
        <p:spPr>
          <a:xfrm>
            <a:off x="195265" y="2350777"/>
            <a:ext cx="8772917" cy="1463987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26222" y="3866673"/>
            <a:ext cx="8772917" cy="1083947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26222" y="2264401"/>
            <a:ext cx="8772917" cy="1550363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81068" y="151157"/>
            <a:ext cx="6118071" cy="734039"/>
          </a:xfrm>
          <a:prstGeom prst="rect">
            <a:avLst/>
          </a:prstGeom>
          <a:noFill/>
          <a:ln>
            <a:noFill/>
          </a:ln>
        </p:spPr>
        <p:txBody>
          <a:bodyPr wrap="square" lIns="68572" tIns="34286" rIns="68572" bIns="34286" rtlCol="0">
            <a:spAutoFit/>
          </a:bodyPr>
          <a:lstStyle/>
          <a:p>
            <a:pPr algn="r" defTabSz="533339">
              <a:lnSpc>
                <a:spcPct val="90000"/>
              </a:lnSpc>
              <a:spcAft>
                <a:spcPts val="0"/>
              </a:spcAft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TREASURY SUPPORT FOR ARRANGEMENTS </a:t>
            </a:r>
            <a:b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(AGREEMENTS) ON GRANTING SUBSIDIES TO LEGAL ENTITIES (EARMARKED FUNDS</a:t>
            </a:r>
            <a:r>
              <a:rPr lang="ru-RU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ru-RU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226221" y="3127216"/>
            <a:ext cx="147399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TREASURY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212730" y="3910619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ORGANIZATIONS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3649664" y="1399006"/>
            <a:ext cx="1097359" cy="63564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TOFK</a:t>
            </a:r>
            <a:r>
              <a:rPr lang="ru-RU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which </a:t>
            </a:r>
            <a:r>
              <a:rPr lang="ru-RU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которому </a:t>
            </a: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authorities were delegated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5140130" y="1382819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 entity, executor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7534382" y="1382820"/>
            <a:ext cx="146475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Executor (co-executor</a:t>
            </a: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762921" y="2980976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of a recipient of budget funds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(03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p/a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648872" y="2997244"/>
            <a:ext cx="105886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an account under delegated authorities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p/a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5140131" y="3002356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for registering transactions of a budget holder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p/a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7515225" y="2997244"/>
            <a:ext cx="141763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for registering transactions of a budget holder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(41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p/a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121819" y="162750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955337" y="162750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943726" y="3193334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07733" y="3521947"/>
            <a:ext cx="421481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993231" y="3184370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402014" y="893446"/>
            <a:ext cx="1923858" cy="489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SBFC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on delegation of authorities of a budget funds recipient related to transfer of a subsidy to a legal entity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14262" y="1014054"/>
            <a:ext cx="1064312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(AGREEMENTS</a:t>
            </a:r>
            <a:r>
              <a:rPr lang="ru-RU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725865" y="2773525"/>
            <a:ext cx="983739" cy="35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COMMITMENT LIMITS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927001" y="2874796"/>
            <a:ext cx="843232" cy="212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 PAYMENT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446213" y="2616695"/>
            <a:ext cx="944519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Consolidated request for backing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5154417" y="4104085"/>
            <a:ext cx="1800919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7534382" y="4084557"/>
            <a:ext cx="141763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6796832" y="3648789"/>
            <a:ext cx="608113" cy="435769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747024" y="3184370"/>
            <a:ext cx="393107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87884" y="2222081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64308" y="3814763"/>
            <a:ext cx="8834831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5225651" y="2264401"/>
            <a:ext cx="1952030" cy="554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on areas of spending earmarked funds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 order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(agreement), documents confirming occurrence of a cash commitment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606625" y="3193336"/>
            <a:ext cx="643929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Платежное поручение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323088" y="3840718"/>
            <a:ext cx="956369" cy="157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remuneration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404944" y="3852580"/>
            <a:ext cx="1527911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(final) settlements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5254123" y="2034649"/>
            <a:ext cx="0" cy="459505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250553" y="3648789"/>
            <a:ext cx="0" cy="407585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олилиния 60"/>
          <p:cNvSpPr/>
          <p:nvPr/>
        </p:nvSpPr>
        <p:spPr>
          <a:xfrm>
            <a:off x="1762921" y="1393611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 budget funds controller (SBFC)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14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6986589" y="1789942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715126" y="1836421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GOODS, WORKS, SERVICES</a:t>
            </a:r>
            <a:r>
              <a:rPr lang="ru-RU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r>
              <a:rPr lang="ru-RU" sz="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719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226222" y="3814764"/>
            <a:ext cx="8772917" cy="1083947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26221" y="2133601"/>
            <a:ext cx="8772917" cy="1688783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06140" y="151405"/>
            <a:ext cx="5592998" cy="734039"/>
          </a:xfrm>
          <a:prstGeom prst="rect">
            <a:avLst/>
          </a:prstGeom>
          <a:noFill/>
          <a:ln>
            <a:noFill/>
          </a:ln>
        </p:spPr>
        <p:txBody>
          <a:bodyPr wrap="square" lIns="68572" tIns="34286" rIns="68572" bIns="34286" rtlCol="0">
            <a:spAutoFit/>
          </a:bodyPr>
          <a:lstStyle/>
          <a:p>
            <a:pPr algn="r" defTabSz="533339">
              <a:lnSpc>
                <a:spcPct val="90000"/>
              </a:lnSpc>
              <a:spcAft>
                <a:spcPts val="0"/>
              </a:spcAft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TREASURY SUPPORT FOR ARRANGEMENTS (AGREEMENTS) ON GRANTING INTER-BUDGETARY TRANSFERS</a:t>
            </a:r>
            <a:endParaRPr lang="ru-RU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226221" y="3127216"/>
            <a:ext cx="147399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TREASURY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226221" y="4161159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ORGANIZATIONS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3527429" y="1383766"/>
            <a:ext cx="1268807" cy="63564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TOFK</a:t>
            </a:r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which </a:t>
            </a:r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которому </a:t>
            </a:r>
            <a:r>
              <a:rPr lang="en-US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authorities were delegated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6961786" y="1361045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 entity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727993" y="265776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of a recipient of budget funds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(01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p/a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486151" y="2671474"/>
            <a:ext cx="1303735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an account under delegated authorities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p/a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6961786" y="2679140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for registering transactions of a budget holder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p/a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993231" y="161226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89885" y="3127215"/>
            <a:ext cx="417512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993231" y="3184370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169676" y="871671"/>
            <a:ext cx="2179320" cy="489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SBFC</a:t>
            </a: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on delegation of authorities of a budget funds recipient related to </a:t>
            </a: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inter-budgetary transfers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29890" y="2773525"/>
            <a:ext cx="556260" cy="35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COMMITMENT LIMITS</a:t>
            </a:r>
            <a:endParaRPr lang="ru-RU" sz="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56734" y="2318571"/>
            <a:ext cx="785704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Consolidated request for backing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6964464" y="4070345"/>
            <a:ext cx="1800919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r>
              <a:rPr lang="ru-RU" sz="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7122215" y="3327653"/>
            <a:ext cx="0" cy="665704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796236" y="2814628"/>
            <a:ext cx="504428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80935" y="2125980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64308" y="3814763"/>
            <a:ext cx="8834831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7200109" y="3457576"/>
            <a:ext cx="915985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settlements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5207398" y="1367629"/>
            <a:ext cx="1268807" cy="64988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uthorized power body – constituent of the RF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олилиния 47"/>
          <p:cNvSpPr/>
          <p:nvPr/>
        </p:nvSpPr>
        <p:spPr>
          <a:xfrm>
            <a:off x="5215532" y="267914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of a recipient of budget funds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(03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p/a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олилиния 48"/>
          <p:cNvSpPr/>
          <p:nvPr/>
        </p:nvSpPr>
        <p:spPr>
          <a:xfrm>
            <a:off x="1727993" y="1372976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 budget funds controller (SBFC)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67394" y="3327653"/>
            <a:ext cx="775045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 order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6445842" y="3127215"/>
            <a:ext cx="515943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6198578" y="3317907"/>
            <a:ext cx="8440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of funds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15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6476204" y="1684260"/>
            <a:ext cx="488260" cy="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216172" y="937308"/>
            <a:ext cx="1167608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endParaRPr lang="ru-RU" sz="9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granting funds</a:t>
            </a:r>
            <a:endParaRPr lang="ru-RU" sz="9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2343148" y="2007478"/>
            <a:ext cx="0" cy="237463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5841801" y="2017509"/>
            <a:ext cx="0" cy="237463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343148" y="2244941"/>
            <a:ext cx="3498653" cy="10031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3445071" y="2136288"/>
            <a:ext cx="1167608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endParaRPr lang="ru-RU" sz="9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granting funds</a:t>
            </a:r>
            <a:endParaRPr lang="ru-RU" sz="9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0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356074" y="147904"/>
            <a:ext cx="5634382" cy="80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2" tIns="34286" rIns="68572" bIns="34286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ONGOING STATE FINANCIAL CONTROL (AUDIT) OVER FUNDS GRANTED FROM BUDGETS OF THE BUDGETARY SYSTEM OF THE RUSSIAN FEDERATION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16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222" y="1343835"/>
            <a:ext cx="8772917" cy="1959287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sz="1100" dirty="0"/>
          </a:p>
        </p:txBody>
      </p:sp>
      <p:sp>
        <p:nvSpPr>
          <p:cNvPr id="14" name="Полилиния 13"/>
          <p:cNvSpPr/>
          <p:nvPr/>
        </p:nvSpPr>
        <p:spPr>
          <a:xfrm>
            <a:off x="3825764" y="3852631"/>
            <a:ext cx="1800919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Goods, works, services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over the fact of delivery execution, provision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837498" y="3871339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Recipient of budgetary funds  - public customer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7131034" y="3876724"/>
            <a:ext cx="146475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Executor (co-executor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279561" y="1343835"/>
            <a:ext cx="147399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TREASURY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лево 17"/>
          <p:cNvSpPr/>
          <p:nvPr/>
        </p:nvSpPr>
        <p:spPr>
          <a:xfrm>
            <a:off x="5898017" y="3995826"/>
            <a:ext cx="936104" cy="360040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лево 18"/>
          <p:cNvSpPr/>
          <p:nvPr/>
        </p:nvSpPr>
        <p:spPr>
          <a:xfrm>
            <a:off x="2339752" y="3995826"/>
            <a:ext cx="936104" cy="360040"/>
          </a:xfrm>
          <a:prstGeom prst="leftArrow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3167104" y="2303077"/>
            <a:ext cx="744066" cy="3373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543368" y="2303076"/>
            <a:ext cx="629897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855893" y="2629188"/>
            <a:ext cx="0" cy="124753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39" y="2968398"/>
            <a:ext cx="1910154" cy="861764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request to receive (transfer) funds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 – grounds for transfer of funds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2067809" y="2629186"/>
            <a:ext cx="2199393" cy="136664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65683" y="2768342"/>
            <a:ext cx="1591454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opinion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presence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violations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4731656" y="2626316"/>
            <a:ext cx="0" cy="1226315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73296" y="3102274"/>
            <a:ext cx="160597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Examination of an entity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7380312" y="3348485"/>
            <a:ext cx="0" cy="54729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334944" y="3472735"/>
            <a:ext cx="1701552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of funds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олилиния 40"/>
          <p:cNvSpPr/>
          <p:nvPr/>
        </p:nvSpPr>
        <p:spPr>
          <a:xfrm>
            <a:off x="1105648" y="1982754"/>
            <a:ext cx="206145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verification</a:t>
            </a:r>
            <a:r>
              <a:rPr 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documents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3911172" y="1974950"/>
            <a:ext cx="16321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 control</a:t>
            </a:r>
            <a:endParaRPr lang="ru-RU" sz="11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needed</a:t>
            </a: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1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олилиния 43"/>
          <p:cNvSpPr/>
          <p:nvPr/>
        </p:nvSpPr>
        <p:spPr>
          <a:xfrm>
            <a:off x="6173265" y="1979883"/>
            <a:ext cx="2199770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authorization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03331" y="3308917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37386" y="2051228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12565" y="3331003"/>
            <a:ext cx="450372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60084" y="3213536"/>
            <a:ext cx="450372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03225" y="2043530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1441" y="3479533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60343" y="1574851"/>
            <a:ext cx="1591454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opinion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lack of violations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979420" y="151130"/>
            <a:ext cx="6005733" cy="8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2" tIns="34286" rIns="68572" bIns="34286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buNone/>
            </a:pPr>
            <a:r>
              <a:rPr lang="ru-RU" sz="1600" dirty="0">
                <a:solidFill>
                  <a:srgbClr val="9319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ИТОГ: </a:t>
            </a:r>
          </a:p>
          <a:p>
            <a:pPr algn="r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EXPECTED EFFECT FROM IMPLEMENTATION OF THE NEW MODEL OF PUBLIC FINANCIAL CONTROL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AUDIT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21080" y="1104900"/>
            <a:ext cx="4282440" cy="3520441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marL="228574" indent="-228574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 of violations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Shifting focus to the preliminary control phase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 documentary, but also actual control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“Coloring” of cash flows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cost of goods, works, services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 the process of examination of results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 of results of control measures of other regulatory and supervisory authorities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16768" y="475250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17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82640" y="1744151"/>
            <a:ext cx="2273808" cy="2164081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algn="ctr"/>
            <a:endParaRPr lang="ru-RU" sz="1400" b="1" dirty="0" smtClean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solidFill>
                  <a:srgbClr val="9319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of preliminary control</a:t>
            </a:r>
            <a:endParaRPr lang="ru-RU" sz="1400" b="1" dirty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fo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identification of objects for subsequent control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5303520" y="1562100"/>
            <a:ext cx="579120" cy="2528184"/>
          </a:xfrm>
          <a:prstGeom prst="rightBrace">
            <a:avLst/>
          </a:prstGeom>
          <a:ln w="158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1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845711" y="2091838"/>
            <a:ext cx="7886700" cy="588169"/>
          </a:xfrm>
        </p:spPr>
        <p:txBody>
          <a:bodyPr/>
          <a:lstStyle/>
          <a:p>
            <a:pPr marL="0" indent="0" algn="ctr">
              <a:buNone/>
            </a:pP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attention</a:t>
            </a:r>
            <a:endParaRPr lang="ru-RU" sz="3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2862" y="3966985"/>
            <a:ext cx="4572000" cy="561684"/>
          </a:xfrm>
          <a:prstGeom prst="rect">
            <a:avLst/>
          </a:prstGeom>
        </p:spPr>
        <p:txBody>
          <a:bodyPr lIns="68572" tIns="34286" rIns="68572" bIns="34286">
            <a:spAutoFit/>
          </a:bodyPr>
          <a:lstStyle/>
          <a:p>
            <a:pPr marL="134985" algn="r">
              <a:spcBef>
                <a:spcPts val="0"/>
              </a:spcBef>
            </a:pP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4985" algn="r">
              <a:spcBef>
                <a:spcPts val="0"/>
              </a:spcBef>
            </a:pPr>
            <a:r>
              <a:rPr lang="en-US" sz="2000" kern="13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Demidov</a:t>
            </a:r>
            <a:endParaRPr lang="ru-RU" sz="2000" kern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776256526"/>
              </p:ext>
            </p:extLst>
          </p:nvPr>
        </p:nvGraphicFramePr>
        <p:xfrm>
          <a:off x="1335878" y="1113588"/>
          <a:ext cx="643790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931870" y="524095"/>
            <a:ext cx="6754285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AREAS OF ACTIVITIES OF THE FEDERAL TREASURY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85058" y="1267019"/>
            <a:ext cx="1272999" cy="389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964" dirty="0" smtClean="0"/>
              <a:t>FINANCIAL MARKET PARTICIPANT</a:t>
            </a:r>
            <a:endParaRPr lang="ru-RU" sz="964" dirty="0"/>
          </a:p>
        </p:txBody>
      </p:sp>
      <p:sp>
        <p:nvSpPr>
          <p:cNvPr id="6" name="TextBox 5"/>
          <p:cNvSpPr txBox="1"/>
          <p:nvPr/>
        </p:nvSpPr>
        <p:spPr>
          <a:xfrm>
            <a:off x="4197773" y="1267019"/>
            <a:ext cx="1272999" cy="24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964" dirty="0" smtClean="0"/>
              <a:t>IT FUNCTIONS</a:t>
            </a:r>
            <a:endParaRPr lang="ru-RU" sz="964" dirty="0"/>
          </a:p>
        </p:txBody>
      </p:sp>
      <p:sp>
        <p:nvSpPr>
          <p:cNvPr id="4" name="TextBox 3"/>
          <p:cNvSpPr txBox="1"/>
          <p:nvPr/>
        </p:nvSpPr>
        <p:spPr>
          <a:xfrm>
            <a:off x="4031940" y="2533174"/>
            <a:ext cx="1581604" cy="2131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 smtClean="0">
                <a:solidFill>
                  <a:schemeClr val="bg1"/>
                </a:solidFill>
              </a:rPr>
              <a:t>SIIS “Electronic budget”</a:t>
            </a:r>
          </a:p>
          <a:p>
            <a:pPr lvl="0"/>
            <a:endParaRPr lang="en-US" sz="300" dirty="0" smtClean="0">
              <a:solidFill>
                <a:schemeClr val="bg1"/>
              </a:solidFill>
            </a:endParaRPr>
          </a:p>
          <a:p>
            <a:pPr lvl="0"/>
            <a:r>
              <a:rPr lang="en-US" sz="900" dirty="0" smtClean="0">
                <a:solidFill>
                  <a:schemeClr val="bg1"/>
                </a:solidFill>
              </a:rPr>
              <a:t>PIS “SMP” (pubic information system for state and municipal payments)</a:t>
            </a:r>
          </a:p>
          <a:p>
            <a:pPr lvl="0"/>
            <a:endParaRPr lang="en-US" sz="300" dirty="0" smtClean="0">
              <a:solidFill>
                <a:schemeClr val="bg1"/>
              </a:solidFill>
            </a:endParaRPr>
          </a:p>
          <a:p>
            <a:pPr lvl="0"/>
            <a:r>
              <a:rPr lang="en-US" sz="1000" dirty="0" smtClean="0">
                <a:solidFill>
                  <a:schemeClr val="bg1"/>
                </a:solidFill>
              </a:rPr>
              <a:t>SAS “Governance”</a:t>
            </a:r>
          </a:p>
          <a:p>
            <a:pPr lvl="0"/>
            <a:endParaRPr lang="en-US" sz="300" dirty="0" smtClean="0">
              <a:solidFill>
                <a:schemeClr val="bg1"/>
              </a:solidFill>
            </a:endParaRPr>
          </a:p>
          <a:p>
            <a:pPr lvl="0"/>
            <a:r>
              <a:rPr lang="en-US" sz="1000" dirty="0" smtClean="0">
                <a:solidFill>
                  <a:schemeClr val="bg1"/>
                </a:solidFill>
              </a:rPr>
              <a:t>Single budget system portal</a:t>
            </a:r>
          </a:p>
          <a:p>
            <a:pPr lvl="0"/>
            <a:r>
              <a:rPr lang="en-US" sz="300" dirty="0" smtClean="0">
                <a:solidFill>
                  <a:schemeClr val="bg1"/>
                </a:solidFill>
              </a:rPr>
              <a:t> </a:t>
            </a:r>
          </a:p>
          <a:p>
            <a:pPr lvl="0"/>
            <a:r>
              <a:rPr lang="en-US" sz="1000" dirty="0" smtClean="0">
                <a:solidFill>
                  <a:schemeClr val="bg1"/>
                </a:solidFill>
              </a:rPr>
              <a:t>UIS in the sphere of procurements</a:t>
            </a:r>
          </a:p>
          <a:p>
            <a:pPr lvl="0"/>
            <a:endParaRPr lang="en-US" sz="300" dirty="0" smtClean="0">
              <a:solidFill>
                <a:schemeClr val="bg1"/>
              </a:solidFill>
            </a:endParaRPr>
          </a:p>
          <a:p>
            <a:pPr lvl="0"/>
            <a:r>
              <a:rPr lang="en-US" sz="1000" dirty="0" smtClean="0">
                <a:solidFill>
                  <a:schemeClr val="bg1"/>
                </a:solidFill>
              </a:rPr>
              <a:t>Official site for placing information about public (municipal) institutions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8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7791" y="4867275"/>
            <a:ext cx="2057400" cy="273844"/>
          </a:xfrm>
        </p:spPr>
        <p:txBody>
          <a:bodyPr/>
          <a:lstStyle/>
          <a:p>
            <a:pPr>
              <a:defRPr/>
            </a:pPr>
            <a:fld id="{C431BC41-F369-4008-B547-583C08026AB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21456" y="2551510"/>
            <a:ext cx="87010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221457" y="1062296"/>
            <a:ext cx="159305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500" b="1" dirty="0" smtClean="0">
                <a:solidFill>
                  <a:srgbClr val="1468A7"/>
                </a:solidFill>
                <a:latin typeface="Open Sans Condensed Light" pitchFamily="34" charset="0"/>
              </a:rPr>
              <a:t>Federal level</a:t>
            </a:r>
            <a:endParaRPr lang="ru-RU" altLang="ru-RU" sz="1500" b="1" dirty="0">
              <a:solidFill>
                <a:srgbClr val="1468A7"/>
              </a:solidFill>
              <a:latin typeface="Open Sans Condensed Light" pitchFamily="34" charset="0"/>
            </a:endParaRP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221457" y="1857375"/>
            <a:ext cx="156448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500" b="1" dirty="0" smtClean="0">
                <a:solidFill>
                  <a:srgbClr val="1468A7"/>
                </a:solidFill>
                <a:latin typeface="Open Sans Condensed Light" pitchFamily="34" charset="0"/>
              </a:rPr>
              <a:t>Inter-regional level</a:t>
            </a:r>
            <a:endParaRPr lang="ru-RU" altLang="ru-RU" sz="1500" b="1" dirty="0">
              <a:solidFill>
                <a:srgbClr val="1468A7"/>
              </a:solidFill>
              <a:latin typeface="Open Sans Condensed Light" pitchFamily="34" charset="0"/>
            </a:endParaRP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150019" y="2802731"/>
            <a:ext cx="140374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500" b="1" dirty="0" smtClean="0">
                <a:solidFill>
                  <a:srgbClr val="1468A7"/>
                </a:solidFill>
                <a:latin typeface="Open Sans Condensed Light" pitchFamily="34" charset="0"/>
              </a:rPr>
              <a:t>Regional level</a:t>
            </a:r>
            <a:endParaRPr lang="ru-RU" altLang="ru-RU" sz="1500" b="1" dirty="0">
              <a:solidFill>
                <a:srgbClr val="1468A7"/>
              </a:solidFill>
              <a:latin typeface="Open Sans Condensed Light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1456" y="3640932"/>
            <a:ext cx="8701088" cy="357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8" name="TextBox 10"/>
          <p:cNvSpPr txBox="1">
            <a:spLocks noChangeArrowheads="1"/>
          </p:cNvSpPr>
          <p:nvPr/>
        </p:nvSpPr>
        <p:spPr bwMode="auto">
          <a:xfrm>
            <a:off x="221457" y="3684985"/>
            <a:ext cx="140374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500" b="1" dirty="0" smtClean="0">
                <a:solidFill>
                  <a:srgbClr val="1468A7"/>
                </a:solidFill>
                <a:latin typeface="Open Sans Condensed Light" pitchFamily="34" charset="0"/>
              </a:rPr>
              <a:t>Municipal level</a:t>
            </a:r>
            <a:endParaRPr lang="ru-RU" altLang="ru-RU" sz="1500" b="1" dirty="0">
              <a:solidFill>
                <a:srgbClr val="1468A7"/>
              </a:solidFill>
              <a:latin typeface="Open Sans Condensed Light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21456" y="1751410"/>
            <a:ext cx="88153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786563" y="1257300"/>
            <a:ext cx="1079897" cy="513160"/>
          </a:xfrm>
          <a:prstGeom prst="rect">
            <a:avLst/>
          </a:prstGeom>
          <a:solidFill>
            <a:srgbClr val="ECD6A5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1050" b="1" dirty="0" smtClean="0">
                <a:latin typeface="Open Sans Condensed" charset="0"/>
              </a:rPr>
              <a:t>FKU</a:t>
            </a:r>
            <a:r>
              <a:rPr lang="ru-RU" altLang="ru-RU" sz="1050" b="1" dirty="0" smtClean="0">
                <a:latin typeface="Open Sans Condensed" charset="0"/>
              </a:rPr>
              <a:t> «</a:t>
            </a:r>
            <a:r>
              <a:rPr lang="en-US" altLang="ru-RU" sz="1050" b="1" dirty="0" smtClean="0">
                <a:latin typeface="Open Sans Condensed" charset="0"/>
              </a:rPr>
              <a:t>TsOKR</a:t>
            </a:r>
            <a:r>
              <a:rPr lang="ru-RU" altLang="ru-RU" sz="1050" b="1" dirty="0" smtClean="0">
                <a:latin typeface="Open Sans Condensed" charset="0"/>
              </a:rPr>
              <a:t>»</a:t>
            </a:r>
            <a:endParaRPr lang="ru-RU" altLang="ru-RU" sz="1050" b="1" dirty="0">
              <a:latin typeface="Open Sans Condensed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27735" y="1869282"/>
            <a:ext cx="1081088" cy="513160"/>
          </a:xfrm>
          <a:prstGeom prst="rect">
            <a:avLst/>
          </a:prstGeom>
          <a:solidFill>
            <a:srgbClr val="59A8C3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900" b="1" dirty="0" smtClean="0">
                <a:solidFill>
                  <a:schemeClr val="bg1"/>
                </a:solidFill>
                <a:latin typeface="Open Sans Condensed" charset="0"/>
              </a:rPr>
              <a:t>Inter-regional operating office</a:t>
            </a:r>
            <a:endParaRPr lang="ru-RU" altLang="ru-RU" sz="900" b="1" dirty="0">
              <a:solidFill>
                <a:schemeClr val="bg1"/>
              </a:solidFill>
              <a:latin typeface="Open Sans Condensed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68553" y="2006204"/>
            <a:ext cx="1079897" cy="513159"/>
          </a:xfrm>
          <a:prstGeom prst="rect">
            <a:avLst/>
          </a:prstGeom>
          <a:solidFill>
            <a:srgbClr val="ECD6A5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900"/>
              </a:lnSpc>
              <a:defRPr/>
            </a:pPr>
            <a:r>
              <a:rPr lang="en-US" altLang="ru-RU" sz="825" b="1" dirty="0" smtClean="0">
                <a:latin typeface="Open Sans Condensed" charset="0"/>
              </a:rPr>
              <a:t>Branch office FKU</a:t>
            </a:r>
            <a:r>
              <a:rPr lang="ru-RU" altLang="ru-RU" sz="825" b="1" dirty="0" smtClean="0">
                <a:latin typeface="Open Sans Condensed" charset="0"/>
              </a:rPr>
              <a:t> «</a:t>
            </a:r>
            <a:r>
              <a:rPr lang="en-US" altLang="ru-RU" sz="825" b="1" dirty="0" smtClean="0">
                <a:latin typeface="Open Sans Condensed" charset="0"/>
              </a:rPr>
              <a:t>TsOKR</a:t>
            </a:r>
            <a:r>
              <a:rPr lang="ru-RU" altLang="ru-RU" sz="825" b="1" dirty="0" smtClean="0">
                <a:latin typeface="Open Sans Condensed" charset="0"/>
              </a:rPr>
              <a:t>»</a:t>
            </a:r>
            <a:endParaRPr lang="ru-RU" altLang="ru-RU" sz="825" b="1" dirty="0">
              <a:latin typeface="Open Sans Condensed" charset="0"/>
            </a:endParaRPr>
          </a:p>
          <a:p>
            <a:pPr algn="ctr" eaLnBrk="1" hangingPunct="1">
              <a:lnSpc>
                <a:spcPts val="900"/>
              </a:lnSpc>
              <a:defRPr/>
            </a:pPr>
            <a:r>
              <a:rPr lang="en-US" altLang="ru-RU" sz="825" b="1" dirty="0" smtClean="0">
                <a:latin typeface="Open Sans Condensed" charset="0"/>
              </a:rPr>
              <a:t>In the Crimea FO</a:t>
            </a:r>
            <a:endParaRPr lang="ru-RU" altLang="ru-RU" sz="825" b="1" dirty="0">
              <a:latin typeface="Open Sans Condensed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45041" y="2002632"/>
            <a:ext cx="1079897" cy="513160"/>
          </a:xfrm>
          <a:prstGeom prst="rect">
            <a:avLst/>
          </a:prstGeom>
          <a:solidFill>
            <a:srgbClr val="ECD6A5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900"/>
              </a:lnSpc>
              <a:defRPr/>
            </a:pPr>
            <a:r>
              <a:rPr lang="en-US" altLang="ru-RU" sz="825" b="1" dirty="0" smtClean="0">
                <a:latin typeface="Open Sans Condensed" charset="0"/>
              </a:rPr>
              <a:t>Inter-regional branch of FKU </a:t>
            </a:r>
            <a:r>
              <a:rPr lang="ru-RU" altLang="ru-RU" sz="825" b="1" dirty="0" smtClean="0">
                <a:latin typeface="Open Sans Condensed" charset="0"/>
              </a:rPr>
              <a:t>«</a:t>
            </a:r>
            <a:r>
              <a:rPr lang="en-US" altLang="ru-RU" sz="825" b="1" dirty="0" smtClean="0">
                <a:latin typeface="Open Sans Condensed" charset="0"/>
              </a:rPr>
              <a:t>TsOKR</a:t>
            </a:r>
            <a:r>
              <a:rPr lang="ru-RU" altLang="ru-RU" sz="825" b="1" dirty="0" smtClean="0">
                <a:latin typeface="Open Sans Condensed" charset="0"/>
              </a:rPr>
              <a:t>»</a:t>
            </a:r>
            <a:endParaRPr lang="ru-RU" altLang="ru-RU" sz="825" b="1" dirty="0">
              <a:latin typeface="Open Sans Condensed" charset="0"/>
            </a:endParaRPr>
          </a:p>
          <a:p>
            <a:pPr algn="ctr" eaLnBrk="1" hangingPunct="1">
              <a:lnSpc>
                <a:spcPts val="900"/>
              </a:lnSpc>
              <a:defRPr/>
            </a:pPr>
            <a:r>
              <a:rPr lang="en-US" altLang="ru-RU" sz="825" b="1" dirty="0" smtClean="0">
                <a:latin typeface="Open Sans Condensed" charset="0"/>
              </a:rPr>
              <a:t>In the city of Vladimir</a:t>
            </a:r>
            <a:endParaRPr lang="ru-RU" altLang="ru-RU" sz="825" b="1" dirty="0">
              <a:latin typeface="Open Sans Condensed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16994" y="2840831"/>
            <a:ext cx="1079897" cy="404813"/>
          </a:xfrm>
          <a:prstGeom prst="rect">
            <a:avLst/>
          </a:prstGeom>
          <a:solidFill>
            <a:srgbClr val="59A8C3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/>
          <a:p>
            <a:pPr algn="ctr" defTabSz="816095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bg1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57688" y="2850356"/>
            <a:ext cx="1079897" cy="404813"/>
          </a:xfrm>
          <a:prstGeom prst="rect">
            <a:avLst/>
          </a:prstGeom>
          <a:solidFill>
            <a:srgbClr val="59A8C3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/>
          <a:p>
            <a:pPr algn="ctr" defTabSz="816095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bg1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sp>
        <p:nvSpPr>
          <p:cNvPr id="5136" name="TextBox 22"/>
          <p:cNvSpPr txBox="1">
            <a:spLocks noChangeArrowheads="1"/>
          </p:cNvSpPr>
          <p:nvPr/>
        </p:nvSpPr>
        <p:spPr bwMode="auto">
          <a:xfrm>
            <a:off x="2745582" y="2927747"/>
            <a:ext cx="82153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87438"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87438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87438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87438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87438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87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87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87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87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050" b="1" dirty="0" smtClean="0">
                <a:solidFill>
                  <a:schemeClr val="bg1"/>
                </a:solidFill>
                <a:latin typeface="Open Sans Condensed" pitchFamily="34" charset="0"/>
              </a:rPr>
              <a:t>TOFK</a:t>
            </a:r>
            <a:endParaRPr lang="ru-RU" altLang="ru-RU" sz="1050" b="1" dirty="0">
              <a:solidFill>
                <a:schemeClr val="bg1"/>
              </a:solidFill>
              <a:latin typeface="Open Sans Condensed" pitchFamily="34" charset="0"/>
            </a:endParaRPr>
          </a:p>
        </p:txBody>
      </p:sp>
      <p:sp>
        <p:nvSpPr>
          <p:cNvPr id="5137" name="TextBox 23"/>
          <p:cNvSpPr txBox="1">
            <a:spLocks noChangeArrowheads="1"/>
          </p:cNvSpPr>
          <p:nvPr/>
        </p:nvSpPr>
        <p:spPr bwMode="auto">
          <a:xfrm>
            <a:off x="4558904" y="2927747"/>
            <a:ext cx="82153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87438"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87438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87438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87438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87438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87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87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87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87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050" b="1" dirty="0" smtClean="0">
                <a:solidFill>
                  <a:schemeClr val="bg1"/>
                </a:solidFill>
                <a:latin typeface="Open Sans Condensed" pitchFamily="34" charset="0"/>
              </a:rPr>
              <a:t>TOFK</a:t>
            </a:r>
            <a:endParaRPr lang="ru-RU" altLang="ru-RU" sz="1050" b="1" dirty="0">
              <a:solidFill>
                <a:schemeClr val="bg1"/>
              </a:solidFill>
              <a:latin typeface="Open Sans Condensed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832872" y="2865835"/>
            <a:ext cx="1079897" cy="404813"/>
          </a:xfrm>
          <a:prstGeom prst="rect">
            <a:avLst/>
          </a:prstGeom>
          <a:solidFill>
            <a:srgbClr val="ECD6A5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900"/>
              </a:lnSpc>
              <a:defRPr/>
            </a:pPr>
            <a:r>
              <a:rPr lang="en-US" altLang="ru-RU" sz="900" dirty="0" smtClean="0">
                <a:latin typeface="Open Sans Condensed" charset="0"/>
              </a:rPr>
              <a:t>Branch office FKU</a:t>
            </a:r>
            <a:r>
              <a:rPr lang="ru-RU" altLang="ru-RU" sz="900" dirty="0" smtClean="0">
                <a:latin typeface="Open Sans Condensed" charset="0"/>
              </a:rPr>
              <a:t> «</a:t>
            </a:r>
            <a:r>
              <a:rPr lang="en-US" altLang="ru-RU" sz="900" dirty="0" smtClean="0">
                <a:latin typeface="Open Sans Condensed" charset="0"/>
              </a:rPr>
              <a:t>TsOKR</a:t>
            </a:r>
            <a:r>
              <a:rPr lang="ru-RU" altLang="ru-RU" sz="900" dirty="0" smtClean="0">
                <a:latin typeface="Open Sans Condensed" charset="0"/>
              </a:rPr>
              <a:t>»</a:t>
            </a:r>
            <a:endParaRPr lang="ru-RU" altLang="ru-RU" sz="900" dirty="0">
              <a:latin typeface="Open Sans Condensed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690247" y="2881312"/>
            <a:ext cx="1079897" cy="404813"/>
          </a:xfrm>
          <a:prstGeom prst="rect">
            <a:avLst/>
          </a:prstGeom>
          <a:solidFill>
            <a:srgbClr val="ECD6A5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900"/>
              </a:lnSpc>
              <a:defRPr/>
            </a:pPr>
            <a:r>
              <a:rPr lang="en-US" altLang="ru-RU" sz="900" b="1" dirty="0" smtClean="0">
                <a:latin typeface="Open Sans Condensed" charset="0"/>
              </a:rPr>
              <a:t>Branch office FKU</a:t>
            </a:r>
            <a:r>
              <a:rPr lang="ru-RU" altLang="ru-RU" sz="900" b="1" dirty="0" smtClean="0">
                <a:latin typeface="Open Sans Condensed" charset="0"/>
              </a:rPr>
              <a:t> «</a:t>
            </a:r>
            <a:r>
              <a:rPr lang="en-US" altLang="ru-RU" sz="900" b="1" dirty="0" smtClean="0">
                <a:latin typeface="Open Sans Condensed" charset="0"/>
              </a:rPr>
              <a:t>TsOKR</a:t>
            </a:r>
            <a:r>
              <a:rPr lang="ru-RU" altLang="ru-RU" sz="900" b="1" dirty="0" smtClean="0">
                <a:latin typeface="Open Sans Condensed" charset="0"/>
              </a:rPr>
              <a:t>»</a:t>
            </a:r>
            <a:endParaRPr lang="ru-RU" altLang="ru-RU" sz="900" b="1" dirty="0">
              <a:latin typeface="Open Sans Condensed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20479" y="3644504"/>
            <a:ext cx="783431" cy="296465"/>
          </a:xfrm>
          <a:prstGeom prst="rect">
            <a:avLst/>
          </a:prstGeom>
          <a:solidFill>
            <a:srgbClr val="59A8C3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900" b="1" dirty="0" smtClean="0">
                <a:solidFill>
                  <a:schemeClr val="bg1"/>
                </a:solidFill>
                <a:latin typeface="Open Sans Condensed" charset="0"/>
              </a:rPr>
              <a:t>terr.office</a:t>
            </a:r>
            <a:endParaRPr lang="ru-RU" altLang="ru-RU" sz="900" b="1" dirty="0">
              <a:solidFill>
                <a:schemeClr val="bg1"/>
              </a:solidFill>
              <a:latin typeface="Open Sans Condensed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43263" y="3652838"/>
            <a:ext cx="783431" cy="297656"/>
          </a:xfrm>
          <a:prstGeom prst="rect">
            <a:avLst/>
          </a:prstGeom>
          <a:solidFill>
            <a:srgbClr val="59A8C3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900" b="1" dirty="0" smtClean="0">
                <a:solidFill>
                  <a:schemeClr val="bg1"/>
                </a:solidFill>
                <a:latin typeface="Open Sans Condensed" charset="0"/>
              </a:rPr>
              <a:t>terr.office</a:t>
            </a:r>
            <a:endParaRPr lang="ru-RU" altLang="ru-RU" sz="900" b="1" dirty="0">
              <a:solidFill>
                <a:schemeClr val="bg1"/>
              </a:solidFill>
              <a:latin typeface="Open Sans Condensed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186238" y="3644504"/>
            <a:ext cx="783431" cy="296465"/>
          </a:xfrm>
          <a:prstGeom prst="rect">
            <a:avLst/>
          </a:prstGeom>
          <a:solidFill>
            <a:srgbClr val="59A8C3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900" b="1" dirty="0" smtClean="0">
                <a:solidFill>
                  <a:schemeClr val="bg1"/>
                </a:solidFill>
                <a:latin typeface="Open Sans Condensed" charset="0"/>
              </a:rPr>
              <a:t>terr.office</a:t>
            </a:r>
            <a:endParaRPr lang="ru-RU" altLang="ru-RU" sz="900" b="1" dirty="0">
              <a:solidFill>
                <a:schemeClr val="bg1"/>
              </a:solidFill>
              <a:latin typeface="Open Sans Condensed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417344" y="3640931"/>
            <a:ext cx="783431" cy="296466"/>
          </a:xfrm>
          <a:prstGeom prst="rect">
            <a:avLst/>
          </a:prstGeom>
          <a:solidFill>
            <a:srgbClr val="59A8C3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900" b="1" dirty="0" smtClean="0">
                <a:solidFill>
                  <a:schemeClr val="bg1"/>
                </a:solidFill>
                <a:latin typeface="Open Sans Condensed" charset="0"/>
              </a:rPr>
              <a:t>terr.office</a:t>
            </a:r>
            <a:endParaRPr lang="ru-RU" altLang="ru-RU" sz="900" b="1" dirty="0">
              <a:solidFill>
                <a:schemeClr val="bg1"/>
              </a:solidFill>
              <a:latin typeface="Open Sans Condensed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357688" y="1072753"/>
            <a:ext cx="0" cy="1500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373042" y="2586038"/>
            <a:ext cx="17359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373041" y="2599135"/>
            <a:ext cx="0" cy="2416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5108972" y="2599135"/>
            <a:ext cx="0" cy="2416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48" name="Группа 76"/>
          <p:cNvGrpSpPr>
            <a:grpSpLocks/>
          </p:cNvGrpSpPr>
          <p:nvPr/>
        </p:nvGrpSpPr>
        <p:grpSpPr bwMode="auto">
          <a:xfrm>
            <a:off x="3368279" y="459582"/>
            <a:ext cx="3810000" cy="1407319"/>
            <a:chOff x="4501956" y="733425"/>
            <a:chExt cx="5080194" cy="1876493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211595" y="733425"/>
              <a:ext cx="2359115" cy="630261"/>
            </a:xfrm>
            <a:prstGeom prst="rect">
              <a:avLst/>
            </a:prstGeom>
            <a:solidFill>
              <a:srgbClr val="59A8C3"/>
            </a:solidFill>
            <a:ln/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58285" tIns="29142" rIns="58285" bIns="29142" anchor="ctr"/>
            <a:lstStyle>
              <a:lvl1pPr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ru-RU" b="1" dirty="0" smtClean="0">
                  <a:solidFill>
                    <a:schemeClr val="bg1"/>
                  </a:solidFill>
                  <a:latin typeface="Open Sans Condensed Light" charset="0"/>
                </a:rPr>
                <a:t>Federal Treasury</a:t>
              </a:r>
              <a:r>
                <a:rPr lang="ru-RU" altLang="ru-RU" b="1" dirty="0" smtClean="0">
                  <a:solidFill>
                    <a:schemeClr val="bg1"/>
                  </a:solidFill>
                  <a:latin typeface="Open Sans Condensed Light" charset="0"/>
                </a:rPr>
                <a:t> </a:t>
              </a:r>
              <a:endParaRPr lang="ru-RU" altLang="ru-RU" b="1" dirty="0" smtClean="0">
                <a:solidFill>
                  <a:schemeClr val="bg1"/>
                </a:solidFill>
                <a:latin typeface="Open Sans Condensed Light" charset="0"/>
              </a:endParaRPr>
            </a:p>
          </p:txBody>
        </p:sp>
        <p:cxnSp>
          <p:nvCxnSpPr>
            <p:cNvPr id="44" name="Прямая соединительная линия 43"/>
            <p:cNvCxnSpPr/>
            <p:nvPr/>
          </p:nvCxnSpPr>
          <p:spPr>
            <a:xfrm>
              <a:off x="4508306" y="1551018"/>
              <a:ext cx="507384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9582150" y="1551018"/>
              <a:ext cx="0" cy="24289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4501956" y="1551018"/>
              <a:ext cx="0" cy="10589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6391153" y="1363686"/>
              <a:ext cx="0" cy="1873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Прямая соединительная линия 75"/>
          <p:cNvCxnSpPr/>
          <p:nvPr/>
        </p:nvCxnSpPr>
        <p:spPr>
          <a:xfrm>
            <a:off x="6200775" y="1869281"/>
            <a:ext cx="22145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6200775" y="1866901"/>
            <a:ext cx="0" cy="13573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H="1">
            <a:off x="8422481" y="1866901"/>
            <a:ext cx="0" cy="13573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7184231" y="1779985"/>
            <a:ext cx="0" cy="9013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36519" y="2681288"/>
            <a:ext cx="17942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H="1">
            <a:off x="6443663" y="2681288"/>
            <a:ext cx="0" cy="2000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H="1">
            <a:off x="8230791" y="2682479"/>
            <a:ext cx="0" cy="2000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3352800" y="3212307"/>
            <a:ext cx="0" cy="2416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108972" y="3259932"/>
            <a:ext cx="0" cy="2071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2414587" y="3454004"/>
            <a:ext cx="12823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2409825" y="3454004"/>
            <a:ext cx="0" cy="1869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3696891" y="3454004"/>
            <a:ext cx="0" cy="1869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4388644" y="3467100"/>
            <a:ext cx="12823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4388644" y="3467100"/>
            <a:ext cx="0" cy="1857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670947" y="3459956"/>
            <a:ext cx="0" cy="1869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равая фигурная скобка 108"/>
          <p:cNvSpPr/>
          <p:nvPr/>
        </p:nvSpPr>
        <p:spPr>
          <a:xfrm rot="5400000">
            <a:off x="4048720" y="2915246"/>
            <a:ext cx="136922" cy="2600325"/>
          </a:xfrm>
          <a:prstGeom prst="rightBrace">
            <a:avLst>
              <a:gd name="adj1" fmla="val 8333"/>
              <a:gd name="adj2" fmla="val 45180"/>
            </a:avLst>
          </a:prstGeom>
          <a:ln w="19050">
            <a:solidFill>
              <a:srgbClr val="EA88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0" name="TextBox 109"/>
          <p:cNvSpPr txBox="1"/>
          <p:nvPr/>
        </p:nvSpPr>
        <p:spPr>
          <a:xfrm>
            <a:off x="3352801" y="4457701"/>
            <a:ext cx="1756172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spc="75" dirty="0">
                <a:solidFill>
                  <a:srgbClr val="EA8863"/>
                </a:solidFill>
                <a:latin typeface="Open Sans Condensed Light" pitchFamily="34" charset="0"/>
                <a:ea typeface="Open Sans Condensed Light" pitchFamily="34" charset="0"/>
                <a:cs typeface="Open Sans Condensed Light" pitchFamily="34" charset="0"/>
              </a:rPr>
              <a:t>1954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745582" y="3684985"/>
            <a:ext cx="49768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spc="75" dirty="0">
                <a:solidFill>
                  <a:srgbClr val="EA8863"/>
                </a:solidFill>
                <a:latin typeface="Open Sans Condensed Light" pitchFamily="34" charset="0"/>
                <a:ea typeface="Open Sans Condensed Light" pitchFamily="34" charset="0"/>
                <a:cs typeface="Open Sans Condensed Light" pitchFamily="34" charset="0"/>
              </a:rPr>
              <a:t>…..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954192" y="3675460"/>
            <a:ext cx="49768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spc="75" dirty="0">
                <a:solidFill>
                  <a:srgbClr val="EA8863"/>
                </a:solidFill>
                <a:latin typeface="Open Sans Condensed Light" pitchFamily="34" charset="0"/>
                <a:ea typeface="Open Sans Condensed Light" pitchFamily="34" charset="0"/>
                <a:cs typeface="Open Sans Condensed Light" pitchFamily="34" charset="0"/>
              </a:rPr>
              <a:t>…..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798094" y="2963467"/>
            <a:ext cx="49768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spc="75" dirty="0">
                <a:solidFill>
                  <a:srgbClr val="EA8863"/>
                </a:solidFill>
                <a:latin typeface="Open Sans Condensed Light" pitchFamily="34" charset="0"/>
                <a:ea typeface="Open Sans Condensed Light" pitchFamily="34" charset="0"/>
                <a:cs typeface="Open Sans Condensed Light" pitchFamily="34" charset="0"/>
              </a:rPr>
              <a:t>…..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850481" y="2796779"/>
            <a:ext cx="40957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spc="75" dirty="0">
                <a:solidFill>
                  <a:srgbClr val="EA8863"/>
                </a:solidFill>
                <a:latin typeface="Open Sans Condensed Light" pitchFamily="34" charset="0"/>
                <a:ea typeface="Open Sans Condensed Light" pitchFamily="34" charset="0"/>
                <a:cs typeface="Open Sans Condensed Light" pitchFamily="34" charset="0"/>
              </a:rPr>
              <a:t>84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059217" y="2963467"/>
            <a:ext cx="49768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spc="75" dirty="0">
                <a:solidFill>
                  <a:srgbClr val="EA8863"/>
                </a:solidFill>
                <a:latin typeface="Open Sans Condensed Light" pitchFamily="34" charset="0"/>
                <a:ea typeface="Open Sans Condensed Light" pitchFamily="34" charset="0"/>
                <a:cs typeface="Open Sans Condensed Light" pitchFamily="34" charset="0"/>
              </a:rPr>
              <a:t>…..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103269" y="2805113"/>
            <a:ext cx="40957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spc="75" dirty="0">
                <a:solidFill>
                  <a:srgbClr val="EA8863"/>
                </a:solidFill>
                <a:latin typeface="Open Sans Condensed Light" pitchFamily="34" charset="0"/>
                <a:ea typeface="Open Sans Condensed Light" pitchFamily="34" charset="0"/>
                <a:cs typeface="Open Sans Condensed Light" pitchFamily="34" charset="0"/>
              </a:rPr>
              <a:t>77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760369" y="2100263"/>
            <a:ext cx="519113" cy="765572"/>
            <a:chOff x="11145838" y="1412876"/>
            <a:chExt cx="692150" cy="1020762"/>
          </a:xfrm>
        </p:grpSpPr>
        <p:grpSp>
          <p:nvGrpSpPr>
            <p:cNvPr id="5172" name="Группа 123"/>
            <p:cNvGrpSpPr>
              <a:grpSpLocks/>
            </p:cNvGrpSpPr>
            <p:nvPr/>
          </p:nvGrpSpPr>
          <p:grpSpPr bwMode="auto">
            <a:xfrm>
              <a:off x="11145838" y="1989138"/>
              <a:ext cx="606425" cy="444500"/>
              <a:chOff x="11341848" y="2207708"/>
              <a:chExt cx="606438" cy="446373"/>
            </a:xfrm>
          </p:grpSpPr>
          <p:cxnSp>
            <p:nvCxnSpPr>
              <p:cNvPr id="121" name="Прямая соединительная линия 120"/>
              <p:cNvCxnSpPr/>
              <p:nvPr/>
            </p:nvCxnSpPr>
            <p:spPr>
              <a:xfrm flipV="1">
                <a:off x="11341848" y="2207708"/>
                <a:ext cx="107952" cy="4463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>
                <a:off x="11440275" y="2207708"/>
                <a:ext cx="50801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73" name="TextBox 124"/>
            <p:cNvSpPr txBox="1">
              <a:spLocks noChangeArrowheads="1"/>
            </p:cNvSpPr>
            <p:nvPr/>
          </p:nvSpPr>
          <p:spPr bwMode="auto">
            <a:xfrm>
              <a:off x="11145838" y="1412876"/>
              <a:ext cx="692150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750" i="1" dirty="0" smtClean="0">
                  <a:latin typeface="Open Sans Condensed Light" pitchFamily="34" charset="0"/>
                </a:rPr>
                <a:t>Are not BFR</a:t>
              </a:r>
              <a:endParaRPr lang="ru-RU" altLang="ru-RU" sz="750" i="1" dirty="0">
                <a:latin typeface="Open Sans Condensed Light" pitchFamily="34" charset="0"/>
              </a:endParaRPr>
            </a:p>
          </p:txBody>
        </p:sp>
      </p:grpSp>
      <p:sp>
        <p:nvSpPr>
          <p:cNvPr id="130" name="Нижний колонтитул 1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175" name="TextBox 63"/>
          <p:cNvSpPr txBox="1">
            <a:spLocks noChangeArrowheads="1"/>
          </p:cNvSpPr>
          <p:nvPr/>
        </p:nvSpPr>
        <p:spPr bwMode="auto">
          <a:xfrm>
            <a:off x="3145632" y="0"/>
            <a:ext cx="599836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500" b="1" dirty="0" smtClean="0">
                <a:solidFill>
                  <a:srgbClr val="1468A7"/>
                </a:solidFill>
                <a:latin typeface="Open Sans Condensed Light" pitchFamily="34" charset="0"/>
              </a:rPr>
              <a:t>Model of the Organizational Structure of the Treasury of Russia “as it is”</a:t>
            </a:r>
            <a:endParaRPr lang="ru-RU" altLang="ru-RU" sz="1500" b="1" dirty="0">
              <a:solidFill>
                <a:srgbClr val="1468A7"/>
              </a:solidFill>
              <a:latin typeface="Open Sans Condensed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837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4717257" y="2458641"/>
            <a:ext cx="3981450" cy="1702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975" b="1" spc="75" dirty="0">
              <a:solidFill>
                <a:schemeClr val="tx1"/>
              </a:solidFill>
              <a:latin typeface="Open Sans Condensed Light" pitchFamily="34" charset="0"/>
              <a:ea typeface="Open Sans Condensed Light" pitchFamily="34" charset="0"/>
              <a:cs typeface="Open Sans Condensed Light" pitchFamily="34" charset="0"/>
            </a:endParaRPr>
          </a:p>
        </p:txBody>
      </p:sp>
      <p:grpSp>
        <p:nvGrpSpPr>
          <p:cNvPr id="11267" name="Группа 9"/>
          <p:cNvGrpSpPr>
            <a:grpSpLocks/>
          </p:cNvGrpSpPr>
          <p:nvPr/>
        </p:nvGrpSpPr>
        <p:grpSpPr bwMode="auto">
          <a:xfrm>
            <a:off x="4724400" y="2447926"/>
            <a:ext cx="5668566" cy="576263"/>
            <a:chOff x="6310240" y="3301973"/>
            <a:chExt cx="7559148" cy="767682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6318179" y="3830151"/>
              <a:ext cx="5291880" cy="23950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975" b="1" spc="75" dirty="0">
                <a:solidFill>
                  <a:schemeClr val="tx1"/>
                </a:solidFill>
                <a:latin typeface="Open Sans Condensed Light" pitchFamily="34" charset="0"/>
                <a:ea typeface="Open Sans Condensed Light" pitchFamily="34" charset="0"/>
                <a:cs typeface="Open Sans Condensed Light" pitchFamily="34" charset="0"/>
              </a:endParaRPr>
            </a:p>
          </p:txBody>
        </p:sp>
        <p:sp>
          <p:nvSpPr>
            <p:cNvPr id="11299" name="Прямоугольник 36"/>
            <p:cNvSpPr>
              <a:spLocks noChangeArrowheads="1"/>
            </p:cNvSpPr>
            <p:nvPr/>
          </p:nvSpPr>
          <p:spPr bwMode="auto">
            <a:xfrm>
              <a:off x="6310240" y="3301973"/>
              <a:ext cx="7559148" cy="263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ts val="825"/>
                </a:lnSpc>
                <a:spcBef>
                  <a:spcPct val="0"/>
                </a:spcBef>
                <a:buNone/>
              </a:pPr>
              <a:r>
                <a:rPr lang="en-US" altLang="ru-RU" sz="975" b="1" dirty="0" smtClean="0">
                  <a:latin typeface="Open Sans Condensed Light" pitchFamily="34" charset="0"/>
                </a:rPr>
                <a:t>Building a treasury single account</a:t>
              </a:r>
              <a:endParaRPr lang="en-US" altLang="ru-RU" sz="975" b="1" dirty="0">
                <a:latin typeface="Open Sans Condensed Light" pitchFamily="34" charset="0"/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4852988"/>
            <a:ext cx="2057400" cy="273844"/>
          </a:xfrm>
        </p:spPr>
        <p:txBody>
          <a:bodyPr/>
          <a:lstStyle/>
          <a:p>
            <a:pPr>
              <a:defRPr/>
            </a:pPr>
            <a:fld id="{A757C376-8778-4B8A-A7AF-791F96AE0497}" type="slidenum">
              <a:rPr lang="en-US" smtClean="0"/>
              <a:pPr>
                <a:defRPr/>
              </a:pPr>
              <a:t>4</a:t>
            </a:fld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64707" y="50006"/>
            <a:ext cx="5707856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00" b="1" spc="75" dirty="0" smtClean="0">
                <a:solidFill>
                  <a:srgbClr val="1468A4"/>
                </a:solidFill>
                <a:latin typeface="Open Sans Condensed Light" pitchFamily="34" charset="0"/>
                <a:ea typeface="+mj-ea"/>
                <a:cs typeface="+mj-cs"/>
              </a:rPr>
              <a:t>Key factors for changing the organizational-functional model of the Federal Treasury</a:t>
            </a:r>
            <a:endParaRPr lang="en-US" sz="1500" b="1" spc="75" dirty="0">
              <a:solidFill>
                <a:srgbClr val="1468A4"/>
              </a:solidFill>
              <a:latin typeface="Open Sans Condensed Light" pitchFamily="34" charset="0"/>
              <a:ea typeface="+mj-ea"/>
              <a:cs typeface="+mj-cs"/>
            </a:endParaRPr>
          </a:p>
        </p:txBody>
      </p:sp>
      <p:grpSp>
        <p:nvGrpSpPr>
          <p:cNvPr id="11270" name="Группа 23"/>
          <p:cNvGrpSpPr>
            <a:grpSpLocks/>
          </p:cNvGrpSpPr>
          <p:nvPr/>
        </p:nvGrpSpPr>
        <p:grpSpPr bwMode="auto">
          <a:xfrm>
            <a:off x="1871663" y="664369"/>
            <a:ext cx="7065169" cy="400050"/>
            <a:chOff x="2470150" y="987272"/>
            <a:chExt cx="8868574" cy="70110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470150" y="1160462"/>
              <a:ext cx="1727683" cy="36307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500" b="1" spc="75" dirty="0" smtClean="0">
                  <a:solidFill>
                    <a:schemeClr val="bg1"/>
                  </a:solidFill>
                  <a:latin typeface="Open Sans Condensed Light" pitchFamily="34" charset="0"/>
                  <a:ea typeface="+mj-ea"/>
                  <a:cs typeface="+mj-cs"/>
                </a:rPr>
                <a:t>2016</a:t>
              </a:r>
              <a:endParaRPr lang="en-US" sz="1500" b="1" spc="75" dirty="0">
                <a:solidFill>
                  <a:schemeClr val="bg1"/>
                </a:solidFill>
                <a:latin typeface="Open Sans Condensed Light" pitchFamily="34" charset="0"/>
                <a:ea typeface="+mj-ea"/>
                <a:cs typeface="+mj-cs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254625" y="1156289"/>
              <a:ext cx="1729178" cy="365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500" b="1" spc="75" dirty="0" smtClean="0">
                  <a:solidFill>
                    <a:schemeClr val="bg1"/>
                  </a:solidFill>
                  <a:latin typeface="Open Sans Condensed Light" pitchFamily="34" charset="0"/>
                  <a:ea typeface="+mj-ea"/>
                  <a:cs typeface="+mj-cs"/>
                </a:rPr>
                <a:t>2017</a:t>
              </a:r>
              <a:endParaRPr lang="en-US" sz="1500" b="1" spc="75" dirty="0">
                <a:solidFill>
                  <a:schemeClr val="bg1"/>
                </a:solidFill>
                <a:latin typeface="Open Sans Condensed Light" pitchFamily="34" charset="0"/>
                <a:ea typeface="+mj-ea"/>
                <a:cs typeface="+mj-cs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040596" y="1156289"/>
              <a:ext cx="1727683" cy="36307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500" b="1" spc="75" dirty="0" smtClean="0">
                  <a:solidFill>
                    <a:schemeClr val="bg1"/>
                  </a:solidFill>
                  <a:latin typeface="Open Sans Condensed Light" pitchFamily="34" charset="0"/>
                  <a:ea typeface="+mj-ea"/>
                  <a:cs typeface="+mj-cs"/>
                </a:rPr>
                <a:t>2018</a:t>
              </a:r>
              <a:endParaRPr lang="en-US" sz="1500" b="1" spc="75" dirty="0">
                <a:solidFill>
                  <a:schemeClr val="bg1"/>
                </a:solidFill>
                <a:latin typeface="Open Sans Condensed Light" pitchFamily="34" charset="0"/>
                <a:ea typeface="+mj-ea"/>
                <a:cs typeface="+mj-cs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825071" y="1156289"/>
              <a:ext cx="1729177" cy="36307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500" b="1" spc="75" dirty="0" smtClean="0">
                  <a:solidFill>
                    <a:schemeClr val="bg1"/>
                  </a:solidFill>
                  <a:latin typeface="Open Sans Condensed Light" pitchFamily="34" charset="0"/>
                  <a:ea typeface="+mj-ea"/>
                  <a:cs typeface="+mj-cs"/>
                </a:rPr>
                <a:t>2019</a:t>
              </a:r>
              <a:endParaRPr lang="en-US" sz="1500" b="1" spc="75" dirty="0">
                <a:solidFill>
                  <a:schemeClr val="bg1"/>
                </a:solidFill>
                <a:latin typeface="Open Sans Condensed Light" pitchFamily="34" charset="0"/>
                <a:ea typeface="+mj-ea"/>
                <a:cs typeface="+mj-cs"/>
              </a:endParaRP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9611041" y="987272"/>
              <a:ext cx="1727683" cy="701103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500" b="1" spc="75" dirty="0" smtClean="0">
                  <a:solidFill>
                    <a:schemeClr val="bg1"/>
                  </a:solidFill>
                  <a:latin typeface="Open Sans Condensed Light" pitchFamily="34" charset="0"/>
                  <a:ea typeface="+mj-ea"/>
                  <a:cs typeface="+mj-cs"/>
                </a:rPr>
                <a:t>2020</a:t>
              </a:r>
              <a:endParaRPr lang="en-US" sz="1500" b="1" spc="75" dirty="0">
                <a:solidFill>
                  <a:schemeClr val="bg1"/>
                </a:solidFill>
                <a:latin typeface="Open Sans Condensed Light" pitchFamily="34" charset="0"/>
                <a:ea typeface="+mj-ea"/>
                <a:cs typeface="+mj-cs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67904" y="997744"/>
            <a:ext cx="1458515" cy="459581"/>
          </a:xfrm>
          <a:prstGeom prst="rect">
            <a:avLst/>
          </a:prstGeom>
          <a:solidFill>
            <a:srgbClr val="58A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67904" y="1520429"/>
            <a:ext cx="1458515" cy="459581"/>
          </a:xfrm>
          <a:prstGeom prst="rect">
            <a:avLst/>
          </a:prstGeom>
          <a:solidFill>
            <a:srgbClr val="58A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1050" b="1" dirty="0" smtClean="0">
                <a:solidFill>
                  <a:schemeClr val="bg1"/>
                </a:solidFill>
                <a:latin typeface="Open Sans Condensed Light" charset="0"/>
              </a:rPr>
              <a:t>UIS FTS</a:t>
            </a:r>
            <a:endParaRPr lang="en-US" altLang="ru-RU" sz="1050" b="1" dirty="0">
              <a:solidFill>
                <a:schemeClr val="bg1"/>
              </a:solidFill>
              <a:latin typeface="Open Sans Condensed Light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7904" y="2043113"/>
            <a:ext cx="1458515" cy="458391"/>
          </a:xfrm>
          <a:prstGeom prst="rect">
            <a:avLst/>
          </a:prstGeom>
          <a:solidFill>
            <a:srgbClr val="58A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975"/>
              </a:lnSpc>
              <a:defRPr/>
            </a:pPr>
            <a:r>
              <a:rPr lang="en-US" altLang="ru-RU" sz="900" b="1" dirty="0" smtClean="0">
                <a:solidFill>
                  <a:schemeClr val="bg1"/>
                </a:solidFill>
                <a:latin typeface="Open Sans Condensed Light" charset="0"/>
              </a:rPr>
              <a:t>Authorities on control and supervision delegated from Rosfinnadzor</a:t>
            </a:r>
            <a:endParaRPr lang="en-US" altLang="ru-RU" sz="900" b="1" dirty="0">
              <a:solidFill>
                <a:schemeClr val="bg1"/>
              </a:solidFill>
              <a:latin typeface="Open Sans Condensed Light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7904" y="2564607"/>
            <a:ext cx="1458515" cy="459581"/>
          </a:xfrm>
          <a:prstGeom prst="rect">
            <a:avLst/>
          </a:prstGeom>
          <a:solidFill>
            <a:srgbClr val="58A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975" b="1" dirty="0" smtClean="0">
                <a:solidFill>
                  <a:schemeClr val="bg1"/>
                </a:solidFill>
                <a:latin typeface="Open Sans Condensed Light" charset="0"/>
              </a:rPr>
              <a:t>Reforming the treasury payment system</a:t>
            </a:r>
            <a:endParaRPr lang="en-US" altLang="ru-RU" sz="975" b="1" dirty="0">
              <a:solidFill>
                <a:schemeClr val="bg1"/>
              </a:solidFill>
              <a:latin typeface="Open Sans Condensed Light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7904" y="3087292"/>
            <a:ext cx="1458515" cy="459581"/>
          </a:xfrm>
          <a:prstGeom prst="rect">
            <a:avLst/>
          </a:prstGeom>
          <a:solidFill>
            <a:srgbClr val="58A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975"/>
              </a:lnSpc>
              <a:defRPr/>
            </a:pPr>
            <a:r>
              <a:rPr lang="en-US" altLang="ru-RU" sz="975" b="1" dirty="0" smtClean="0">
                <a:solidFill>
                  <a:schemeClr val="bg1"/>
                </a:solidFill>
                <a:latin typeface="Open Sans Condensed Light" charset="0"/>
              </a:rPr>
              <a:t>Treasury support</a:t>
            </a:r>
            <a:endParaRPr lang="en-US" altLang="ru-RU" sz="975" b="1" dirty="0">
              <a:solidFill>
                <a:schemeClr val="bg1"/>
              </a:solidFill>
              <a:latin typeface="Open Sans Condensed Light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7904" y="3594498"/>
            <a:ext cx="1458515" cy="459581"/>
          </a:xfrm>
          <a:prstGeom prst="rect">
            <a:avLst/>
          </a:prstGeom>
          <a:solidFill>
            <a:srgbClr val="58A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975"/>
              </a:lnSpc>
              <a:defRPr/>
            </a:pPr>
            <a:r>
              <a:rPr lang="en-US" altLang="ru-RU" sz="975" b="1" dirty="0" smtClean="0">
                <a:solidFill>
                  <a:schemeClr val="bg1"/>
                </a:solidFill>
                <a:latin typeface="Open Sans Condensed Light" charset="0"/>
              </a:rPr>
              <a:t>IT centralization –FT infrastructure</a:t>
            </a:r>
            <a:endParaRPr lang="en-US" altLang="ru-RU" sz="975" b="1" dirty="0">
              <a:solidFill>
                <a:schemeClr val="bg1"/>
              </a:solidFill>
              <a:latin typeface="Open Sans Condensed Light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7904" y="4099323"/>
            <a:ext cx="1458515" cy="458390"/>
          </a:xfrm>
          <a:prstGeom prst="rect">
            <a:avLst/>
          </a:prstGeom>
          <a:solidFill>
            <a:srgbClr val="58A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975" b="1" dirty="0" smtClean="0">
                <a:solidFill>
                  <a:schemeClr val="bg1"/>
                </a:solidFill>
                <a:latin typeface="Open Sans Condensed Light" charset="0"/>
              </a:rPr>
              <a:t>Externalities</a:t>
            </a:r>
            <a:endParaRPr lang="en-US" altLang="ru-RU" sz="975" b="1" dirty="0">
              <a:solidFill>
                <a:schemeClr val="bg1"/>
              </a:solidFill>
              <a:latin typeface="Open Sans Condensed Light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67904" y="4595813"/>
            <a:ext cx="1458515" cy="459581"/>
          </a:xfrm>
          <a:prstGeom prst="rect">
            <a:avLst/>
          </a:prstGeom>
          <a:solidFill>
            <a:srgbClr val="58A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975" b="1" dirty="0" smtClean="0">
                <a:solidFill>
                  <a:schemeClr val="bg1"/>
                </a:solidFill>
                <a:latin typeface="Open Sans Condensed Light" charset="0"/>
              </a:rPr>
              <a:t>Other factors</a:t>
            </a:r>
            <a:endParaRPr lang="en-US" altLang="ru-RU" sz="975" b="1" dirty="0">
              <a:solidFill>
                <a:schemeClr val="bg1"/>
              </a:solidFill>
              <a:latin typeface="Open Sans Condensed Light" charset="0"/>
            </a:endParaRPr>
          </a:p>
        </p:txBody>
      </p:sp>
      <p:sp>
        <p:nvSpPr>
          <p:cNvPr id="11279" name="TextBox 25"/>
          <p:cNvSpPr txBox="1">
            <a:spLocks noChangeArrowheads="1"/>
          </p:cNvSpPr>
          <p:nvPr/>
        </p:nvSpPr>
        <p:spPr bwMode="auto">
          <a:xfrm>
            <a:off x="367903" y="1031081"/>
            <a:ext cx="138588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050" b="1" dirty="0" smtClean="0">
                <a:solidFill>
                  <a:schemeClr val="bg1"/>
                </a:solidFill>
                <a:latin typeface="Open Sans Condensed Light" pitchFamily="34" charset="0"/>
              </a:rPr>
              <a:t>SIIS “Electronic Budget”</a:t>
            </a:r>
            <a:endParaRPr lang="en-US" altLang="ru-RU" sz="1050" b="1" dirty="0">
              <a:solidFill>
                <a:schemeClr val="bg1"/>
              </a:solidFill>
              <a:latin typeface="Open Sans Condensed Light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868091" y="1520429"/>
            <a:ext cx="6830616" cy="4405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825"/>
              </a:lnSpc>
              <a:defRPr/>
            </a:pPr>
            <a:r>
              <a:rPr lang="en-US" altLang="ru-RU" sz="1050" b="1" dirty="0" smtClean="0">
                <a:latin typeface="Open Sans Condensed Light" charset="0"/>
              </a:rPr>
              <a:t>Performance of operator functions.  Control in accordance with Art.  99 of Federal Law 44-FZ</a:t>
            </a:r>
            <a:endParaRPr lang="en-US" altLang="ru-RU" sz="1050" b="1" dirty="0">
              <a:latin typeface="Open Sans Condensed Light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628901" y="1980010"/>
            <a:ext cx="6069806" cy="4512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825"/>
              </a:lnSpc>
              <a:defRPr/>
            </a:pPr>
            <a:r>
              <a:rPr lang="en-US" altLang="ru-RU" sz="1050" b="1" dirty="0" smtClean="0">
                <a:latin typeface="Open Sans Condensed Light" charset="0"/>
              </a:rPr>
              <a:t>Exercising authorities related to control and supervision in the fiscal sphere, external control over quality of work of audit entities</a:t>
            </a:r>
            <a:endParaRPr lang="en-US" altLang="ru-RU" sz="1050" b="1" dirty="0">
              <a:latin typeface="Open Sans Condensed Light" charset="0"/>
            </a:endParaRPr>
          </a:p>
        </p:txBody>
      </p:sp>
      <p:sp>
        <p:nvSpPr>
          <p:cNvPr id="11282" name="Прямоугольник 35"/>
          <p:cNvSpPr>
            <a:spLocks noChangeArrowheads="1"/>
          </p:cNvSpPr>
          <p:nvPr/>
        </p:nvSpPr>
        <p:spPr bwMode="auto">
          <a:xfrm>
            <a:off x="4717257" y="2844404"/>
            <a:ext cx="5522119" cy="199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825"/>
              </a:lnSpc>
              <a:spcBef>
                <a:spcPct val="0"/>
              </a:spcBef>
              <a:buNone/>
            </a:pPr>
            <a:r>
              <a:rPr lang="en-US" altLang="ru-RU" sz="1050" b="1" dirty="0" smtClean="0">
                <a:latin typeface="Open Sans Condensed Light" pitchFamily="34" charset="0"/>
              </a:rPr>
              <a:t>Treasury services in the system of treasury payments</a:t>
            </a:r>
            <a:endParaRPr lang="en-US" altLang="ru-RU" sz="1050" b="1" dirty="0">
              <a:latin typeface="Open Sans Condensed Light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852612" y="3067051"/>
            <a:ext cx="6846094" cy="4595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825"/>
              </a:lnSpc>
              <a:defRPr/>
            </a:pPr>
            <a:r>
              <a:rPr lang="en-US" altLang="ru-RU" sz="975" b="1" dirty="0" smtClean="0">
                <a:latin typeface="Open Sans Condensed Light" charset="0"/>
              </a:rPr>
              <a:t>Provision of treasury support for public contracts (agreements, arrangements) concluded on behalf of RF</a:t>
            </a:r>
            <a:endParaRPr lang="en-US" altLang="ru-RU" sz="975" b="1" dirty="0">
              <a:latin typeface="Open Sans Condensed Light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826419" y="3594498"/>
            <a:ext cx="6872288" cy="4595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ts val="825"/>
              </a:lnSpc>
              <a:defRPr/>
            </a:pPr>
            <a:r>
              <a:rPr lang="en-US" altLang="ru-RU" sz="975" b="1" dirty="0" smtClean="0">
                <a:latin typeface="Open Sans Condensed Light" charset="0"/>
              </a:rPr>
              <a:t>Consolidation of technical, technological parameters of IT systems of the FT in data processing centers. </a:t>
            </a:r>
          </a:p>
          <a:p>
            <a:pPr algn="just" eaLnBrk="1" hangingPunct="1">
              <a:lnSpc>
                <a:spcPts val="825"/>
              </a:lnSpc>
              <a:defRPr/>
            </a:pPr>
            <a:r>
              <a:rPr lang="en-US" altLang="ru-RU" sz="975" b="1" dirty="0" smtClean="0">
                <a:latin typeface="Open Sans Condensed Light" charset="0"/>
              </a:rPr>
              <a:t>Creation of a single cloud infrastructure of the Federal Treasury</a:t>
            </a:r>
            <a:endParaRPr lang="en-US" altLang="ru-RU" sz="975" b="1" dirty="0">
              <a:latin typeface="Open Sans Condensed Light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852612" y="4087417"/>
            <a:ext cx="6850856" cy="4595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ts val="825"/>
              </a:lnSpc>
              <a:defRPr/>
            </a:pPr>
            <a:r>
              <a:rPr lang="en-US" altLang="ru-RU" sz="975" b="1" dirty="0" smtClean="0">
                <a:latin typeface="Open Sans Condensed Light" charset="0"/>
              </a:rPr>
              <a:t>Development of banking, information and communication technologies, electronic payment services, social-demographic situation, etc.</a:t>
            </a:r>
            <a:endParaRPr lang="en-US" altLang="ru-RU" sz="975" b="1" dirty="0">
              <a:latin typeface="Open Sans Condensed Light" charset="0"/>
            </a:endParaRPr>
          </a:p>
        </p:txBody>
      </p:sp>
      <p:sp>
        <p:nvSpPr>
          <p:cNvPr id="42" name="Нижний колонтитул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717257" y="2634854"/>
            <a:ext cx="3981451" cy="1809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1050" b="1" dirty="0" smtClean="0">
                <a:latin typeface="Open Sans Condensed Light" charset="0"/>
              </a:rPr>
              <a:t>Managing liquidity of the TSA</a:t>
            </a:r>
            <a:endParaRPr lang="en-US" altLang="ru-RU" sz="1050" b="1" dirty="0">
              <a:latin typeface="Open Sans Condensed Light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12494" y="4607719"/>
            <a:ext cx="3990975" cy="1345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900" b="1" dirty="0" smtClean="0">
                <a:latin typeface="Open Sans Condensed Light" charset="0"/>
              </a:rPr>
              <a:t>Building the foreign currency TSA, </a:t>
            </a:r>
            <a:r>
              <a:rPr lang="en-US" altLang="ru-RU" sz="900" b="1" dirty="0" smtClean="0">
                <a:latin typeface="Open Sans Condensed Light" charset="0"/>
              </a:rPr>
              <a:t> performance of functions of a foreign currency control agent</a:t>
            </a:r>
            <a:endParaRPr lang="en-US" altLang="ru-RU" sz="900" b="1" dirty="0">
              <a:latin typeface="Open Sans Condensed Light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850231" y="4757738"/>
            <a:ext cx="6853238" cy="152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975" b="1" dirty="0" smtClean="0">
                <a:latin typeface="Open Sans Condensed Light" charset="0"/>
              </a:rPr>
              <a:t>Performance of functions of the SIS: GASU, SIS SMP, bus.gov.ru, budget.gov.ru</a:t>
            </a:r>
            <a:endParaRPr lang="en-US" altLang="ru-RU" sz="975" b="1" dirty="0">
              <a:latin typeface="Open Sans Condensed Light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850231" y="4910138"/>
            <a:ext cx="6853238" cy="1345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975" b="1" dirty="0" smtClean="0">
                <a:latin typeface="Open Sans Condensed Light" charset="0"/>
              </a:rPr>
              <a:t>Systemization and coding of technical-economic and social information in EOS</a:t>
            </a:r>
            <a:endParaRPr lang="en-US" altLang="ru-RU" sz="975" b="1" dirty="0">
              <a:latin typeface="Open Sans Condensed Light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871663" y="997744"/>
            <a:ext cx="6831806" cy="18931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1050" b="1" dirty="0" smtClean="0">
                <a:latin typeface="Open Sans Condensed Light" charset="0"/>
              </a:rPr>
              <a:t>Elaboration and development of sub-systems of the “Electronic budget” </a:t>
            </a:r>
            <a:r>
              <a:rPr lang="en-US" altLang="ru-RU" sz="1050" b="1" dirty="0" smtClean="0">
                <a:latin typeface="Open Sans Condensed Light" charset="0"/>
              </a:rPr>
              <a:t>system.  Performance of functions of the “Electronic budget” system operator</a:t>
            </a:r>
            <a:endParaRPr lang="en-US" altLang="ru-RU" sz="1050" b="1" dirty="0">
              <a:latin typeface="Open Sans Condensed Light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142435" y="1227535"/>
            <a:ext cx="2556272" cy="1893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900" b="1" dirty="0" smtClean="0">
                <a:latin typeface="Open Sans Condensed Light" charset="0"/>
              </a:rPr>
              <a:t>Centralization of accounting and preparation of reports </a:t>
            </a:r>
            <a:r>
              <a:rPr lang="en-US" altLang="ru-RU" sz="900" b="1" dirty="0" smtClean="0">
                <a:latin typeface="Open Sans Condensed Light" charset="0"/>
              </a:rPr>
              <a:t>of </a:t>
            </a:r>
            <a:r>
              <a:rPr lang="en-US" altLang="ru-RU" sz="900" b="1" dirty="0" smtClean="0">
                <a:latin typeface="Open Sans Condensed Light" charset="0"/>
              </a:rPr>
              <a:t>FEPB </a:t>
            </a:r>
            <a:endParaRPr lang="en-US" altLang="ru-RU" sz="900" b="1" dirty="0">
              <a:latin typeface="Open Sans Condensed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826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Соединительная линия уступом 64"/>
          <p:cNvCxnSpPr/>
          <p:nvPr/>
        </p:nvCxnSpPr>
        <p:spPr bwMode="auto">
          <a:xfrm flipV="1">
            <a:off x="2892029" y="2494360"/>
            <a:ext cx="1759744" cy="700088"/>
          </a:xfrm>
          <a:prstGeom prst="bentConnector4">
            <a:avLst>
              <a:gd name="adj1" fmla="val 29544"/>
              <a:gd name="adj2" fmla="val 124508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 bwMode="auto">
          <a:xfrm flipV="1">
            <a:off x="588169" y="1574006"/>
            <a:ext cx="7234238" cy="285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 bwMode="auto">
          <a:xfrm>
            <a:off x="2082404" y="1800225"/>
            <a:ext cx="1439465" cy="400050"/>
          </a:xfrm>
          <a:prstGeom prst="rect">
            <a:avLst/>
          </a:prstGeom>
          <a:solidFill>
            <a:srgbClr val="59A8C3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900" b="1" dirty="0" smtClean="0">
                <a:solidFill>
                  <a:schemeClr val="bg1"/>
                </a:solidFill>
                <a:latin typeface="Open Sans Condensed Light" charset="0"/>
              </a:rPr>
              <a:t>Inter-regional operating office</a:t>
            </a:r>
            <a:endParaRPr lang="ru-RU" altLang="ru-RU" sz="900" b="1" dirty="0">
              <a:solidFill>
                <a:schemeClr val="bg1"/>
              </a:solidFill>
              <a:latin typeface="Open Sans Condensed Light" charset="0"/>
            </a:endParaRPr>
          </a:p>
        </p:txBody>
      </p:sp>
      <p:sp>
        <p:nvSpPr>
          <p:cNvPr id="41989" name="TextBox 68"/>
          <p:cNvSpPr txBox="1">
            <a:spLocks noChangeArrowheads="1"/>
          </p:cNvSpPr>
          <p:nvPr/>
        </p:nvSpPr>
        <p:spPr bwMode="auto">
          <a:xfrm>
            <a:off x="635794" y="1089423"/>
            <a:ext cx="1085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200" b="1" dirty="0" smtClean="0">
                <a:solidFill>
                  <a:srgbClr val="1468A7"/>
                </a:solidFill>
                <a:latin typeface="Open Sans Condensed Light" pitchFamily="34" charset="0"/>
              </a:rPr>
              <a:t>Federal level</a:t>
            </a:r>
            <a:endParaRPr lang="ru-RU" altLang="ru-RU" sz="1200" b="1" dirty="0">
              <a:solidFill>
                <a:srgbClr val="1468A7"/>
              </a:solidFill>
              <a:latin typeface="Open Sans Condensed Light" pitchFamily="34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 bwMode="auto">
          <a:xfrm>
            <a:off x="570310" y="3879056"/>
            <a:ext cx="7225903" cy="1547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1" name="TextBox 71"/>
          <p:cNvSpPr txBox="1">
            <a:spLocks noChangeArrowheads="1"/>
          </p:cNvSpPr>
          <p:nvPr/>
        </p:nvSpPr>
        <p:spPr bwMode="auto">
          <a:xfrm>
            <a:off x="635794" y="2000251"/>
            <a:ext cx="1279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200" b="1" dirty="0" smtClean="0">
                <a:solidFill>
                  <a:srgbClr val="1468A7"/>
                </a:solidFill>
                <a:latin typeface="Open Sans Condensed Light" pitchFamily="34" charset="0"/>
              </a:rPr>
              <a:t>Inter-regional level</a:t>
            </a:r>
            <a:endParaRPr lang="ru-RU" altLang="ru-RU" sz="1200" b="1" dirty="0">
              <a:solidFill>
                <a:srgbClr val="1468A7"/>
              </a:solidFill>
              <a:latin typeface="Open Sans Condensed Light" pitchFamily="34" charset="0"/>
            </a:endParaRPr>
          </a:p>
        </p:txBody>
      </p:sp>
      <p:sp>
        <p:nvSpPr>
          <p:cNvPr id="41992" name="TextBox 72"/>
          <p:cNvSpPr txBox="1">
            <a:spLocks noChangeArrowheads="1"/>
          </p:cNvSpPr>
          <p:nvPr/>
        </p:nvSpPr>
        <p:spPr bwMode="auto">
          <a:xfrm>
            <a:off x="634604" y="3161110"/>
            <a:ext cx="1085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200" b="1" dirty="0" smtClean="0">
                <a:solidFill>
                  <a:srgbClr val="1468A7"/>
                </a:solidFill>
                <a:latin typeface="Open Sans Condensed Light" pitchFamily="34" charset="0"/>
              </a:rPr>
              <a:t>Regional level</a:t>
            </a:r>
            <a:endParaRPr lang="ru-RU" altLang="ru-RU" sz="1200" b="1" dirty="0">
              <a:solidFill>
                <a:srgbClr val="1468A7"/>
              </a:solidFill>
              <a:latin typeface="Open Sans Condensed Light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 bwMode="auto">
          <a:xfrm>
            <a:off x="3184922" y="777479"/>
            <a:ext cx="2751534" cy="531019"/>
          </a:xfrm>
          <a:prstGeom prst="rect">
            <a:avLst/>
          </a:prstGeom>
          <a:solidFill>
            <a:srgbClr val="59A8C3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1200" b="1" dirty="0" smtClean="0">
                <a:solidFill>
                  <a:schemeClr val="bg1"/>
                </a:solidFill>
                <a:latin typeface="Open Sans Condensed Light" charset="0"/>
              </a:rPr>
              <a:t>Central Administration of the Federal Treasury</a:t>
            </a:r>
            <a:endParaRPr lang="ru-RU" altLang="ru-RU" sz="1200" b="1" dirty="0">
              <a:solidFill>
                <a:schemeClr val="bg1"/>
              </a:solidFill>
              <a:latin typeface="Open Sans Condensed Light" charset="0"/>
            </a:endParaRPr>
          </a:p>
        </p:txBody>
      </p:sp>
      <p:cxnSp>
        <p:nvCxnSpPr>
          <p:cNvPr id="79" name="Соединительная линия уступом 78"/>
          <p:cNvCxnSpPr/>
          <p:nvPr/>
        </p:nvCxnSpPr>
        <p:spPr bwMode="auto">
          <a:xfrm rot="16200000" flipH="1">
            <a:off x="7047905" y="2529484"/>
            <a:ext cx="3572" cy="1469231"/>
          </a:xfrm>
          <a:prstGeom prst="bentConnector3">
            <a:avLst>
              <a:gd name="adj1" fmla="val -6999307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Соединительная линия уступом 97"/>
          <p:cNvCxnSpPr/>
          <p:nvPr/>
        </p:nvCxnSpPr>
        <p:spPr bwMode="auto">
          <a:xfrm flipV="1">
            <a:off x="2401491" y="4126706"/>
            <a:ext cx="981075" cy="5954"/>
          </a:xfrm>
          <a:prstGeom prst="bentConnector4">
            <a:avLst>
              <a:gd name="adj1" fmla="val -671"/>
              <a:gd name="adj2" fmla="val 2979819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 bwMode="auto">
          <a:xfrm flipV="1">
            <a:off x="2883694" y="3511154"/>
            <a:ext cx="0" cy="43576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stCxn id="75" idx="2"/>
          </p:cNvCxnSpPr>
          <p:nvPr/>
        </p:nvCxnSpPr>
        <p:spPr bwMode="auto">
          <a:xfrm>
            <a:off x="4561285" y="1308497"/>
            <a:ext cx="0" cy="29408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 bwMode="auto">
          <a:xfrm>
            <a:off x="669132" y="2996803"/>
            <a:ext cx="7209235" cy="357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9" name="TextBox 6"/>
          <p:cNvSpPr txBox="1">
            <a:spLocks noChangeArrowheads="1"/>
          </p:cNvSpPr>
          <p:nvPr/>
        </p:nvSpPr>
        <p:spPr bwMode="auto">
          <a:xfrm>
            <a:off x="2720579" y="4185047"/>
            <a:ext cx="3262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50" dirty="0"/>
              <a:t>…</a:t>
            </a:r>
          </a:p>
        </p:txBody>
      </p:sp>
      <p:sp>
        <p:nvSpPr>
          <p:cNvPr id="42000" name="TextBox 53"/>
          <p:cNvSpPr txBox="1">
            <a:spLocks noChangeArrowheads="1"/>
          </p:cNvSpPr>
          <p:nvPr/>
        </p:nvSpPr>
        <p:spPr bwMode="auto">
          <a:xfrm>
            <a:off x="4886326" y="4200525"/>
            <a:ext cx="3262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50" dirty="0"/>
              <a:t>…</a:t>
            </a:r>
          </a:p>
        </p:txBody>
      </p:sp>
      <p:sp>
        <p:nvSpPr>
          <p:cNvPr id="42001" name="TextBox 7"/>
          <p:cNvSpPr txBox="1">
            <a:spLocks noChangeArrowheads="1"/>
          </p:cNvSpPr>
          <p:nvPr/>
        </p:nvSpPr>
        <p:spPr bwMode="auto">
          <a:xfrm>
            <a:off x="634604" y="4094560"/>
            <a:ext cx="12168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200" b="1" dirty="0" smtClean="0">
                <a:solidFill>
                  <a:srgbClr val="1468A7"/>
                </a:solidFill>
                <a:latin typeface="Open Sans Condensed Light" pitchFamily="34" charset="0"/>
              </a:rPr>
              <a:t>Municipal level</a:t>
            </a:r>
            <a:endParaRPr lang="ru-RU" altLang="ru-RU" sz="1200" b="1" dirty="0">
              <a:solidFill>
                <a:srgbClr val="1468A7"/>
              </a:solidFill>
              <a:latin typeface="Open Sans Condensed Light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 bwMode="auto">
          <a:xfrm>
            <a:off x="4056460" y="1606153"/>
            <a:ext cx="0" cy="70842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44" idx="2"/>
          </p:cNvCxnSpPr>
          <p:nvPr/>
        </p:nvCxnSpPr>
        <p:spPr bwMode="auto">
          <a:xfrm flipV="1">
            <a:off x="4993481" y="2924176"/>
            <a:ext cx="0" cy="102274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 bwMode="auto">
          <a:xfrm>
            <a:off x="4273154" y="2524125"/>
            <a:ext cx="1439465" cy="400050"/>
          </a:xfrm>
          <a:prstGeom prst="rect">
            <a:avLst/>
          </a:prstGeom>
          <a:solidFill>
            <a:srgbClr val="59A8C3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900" b="1" dirty="0" smtClean="0">
                <a:solidFill>
                  <a:schemeClr val="bg1"/>
                </a:solidFill>
                <a:latin typeface="Open Sans Condensed Light" charset="0"/>
              </a:rPr>
              <a:t>TOFK</a:t>
            </a:r>
            <a:r>
              <a:rPr lang="ru-RU" altLang="ru-RU" sz="900" b="1" dirty="0" smtClean="0">
                <a:solidFill>
                  <a:schemeClr val="bg1"/>
                </a:solidFill>
                <a:latin typeface="Open Sans Condensed Light" charset="0"/>
              </a:rPr>
              <a:t>-</a:t>
            </a:r>
            <a:r>
              <a:rPr lang="en-US" altLang="ru-RU" sz="900" b="1" dirty="0" smtClean="0">
                <a:solidFill>
                  <a:schemeClr val="bg1"/>
                </a:solidFill>
                <a:latin typeface="Open Sans Condensed Light" charset="0"/>
              </a:rPr>
              <a:t> competence centers </a:t>
            </a:r>
            <a:r>
              <a:rPr lang="ru-RU" altLang="ru-RU" sz="900" b="1" dirty="0" smtClean="0">
                <a:solidFill>
                  <a:schemeClr val="bg1"/>
                </a:solidFill>
                <a:latin typeface="Open Sans Condensed Light" charset="0"/>
              </a:rPr>
              <a:t>(</a:t>
            </a:r>
            <a:r>
              <a:rPr lang="ru-RU" altLang="ru-RU" sz="900" b="1" dirty="0">
                <a:solidFill>
                  <a:schemeClr val="bg1"/>
                </a:solidFill>
                <a:latin typeface="Open Sans Condensed Light" charset="0"/>
              </a:rPr>
              <a:t>1</a:t>
            </a:r>
            <a:r>
              <a:rPr lang="en-US" altLang="ru-RU" sz="900" b="1" dirty="0">
                <a:solidFill>
                  <a:schemeClr val="bg1"/>
                </a:solidFill>
                <a:latin typeface="Open Sans Condensed Light" charset="0"/>
              </a:rPr>
              <a:t>8</a:t>
            </a:r>
            <a:r>
              <a:rPr lang="ru-RU" altLang="ru-RU" sz="900" b="1" dirty="0">
                <a:solidFill>
                  <a:schemeClr val="bg1"/>
                </a:solidFill>
                <a:latin typeface="Open Sans Condensed Light" charset="0"/>
              </a:rPr>
              <a:t>)</a:t>
            </a:r>
          </a:p>
        </p:txBody>
      </p:sp>
      <p:sp>
        <p:nvSpPr>
          <p:cNvPr id="46" name="Прямоугольник 45"/>
          <p:cNvSpPr/>
          <p:nvPr/>
        </p:nvSpPr>
        <p:spPr bwMode="auto">
          <a:xfrm>
            <a:off x="2172892" y="3108722"/>
            <a:ext cx="1439465" cy="400050"/>
          </a:xfrm>
          <a:prstGeom prst="rect">
            <a:avLst/>
          </a:prstGeom>
          <a:solidFill>
            <a:srgbClr val="59A8C3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900" b="1" dirty="0">
                <a:solidFill>
                  <a:schemeClr val="bg1"/>
                </a:solidFill>
                <a:latin typeface="Open Sans Condensed Light" charset="0"/>
              </a:rPr>
              <a:t>УФК </a:t>
            </a:r>
          </a:p>
          <a:p>
            <a:pPr algn="ctr" eaLnBrk="1" hangingPunct="1">
              <a:defRPr/>
            </a:pPr>
            <a:r>
              <a:rPr lang="ru-RU" altLang="ru-RU" sz="900" b="1" dirty="0">
                <a:solidFill>
                  <a:schemeClr val="bg1"/>
                </a:solidFill>
                <a:latin typeface="Open Sans Condensed Light" charset="0"/>
              </a:rPr>
              <a:t>(</a:t>
            </a:r>
            <a:r>
              <a:rPr lang="en-US" altLang="ru-RU" sz="900" b="1" dirty="0">
                <a:solidFill>
                  <a:schemeClr val="bg1"/>
                </a:solidFill>
                <a:latin typeface="Open Sans Condensed Light" charset="0"/>
              </a:rPr>
              <a:t>66</a:t>
            </a:r>
            <a:r>
              <a:rPr lang="ru-RU" altLang="ru-RU" sz="900" b="1" dirty="0">
                <a:solidFill>
                  <a:schemeClr val="bg1"/>
                </a:solidFill>
                <a:latin typeface="Open Sans Condensed Light" charset="0"/>
              </a:rPr>
              <a:t>)</a:t>
            </a:r>
          </a:p>
        </p:txBody>
      </p:sp>
      <p:grpSp>
        <p:nvGrpSpPr>
          <p:cNvPr id="42006" name="Группа 36"/>
          <p:cNvGrpSpPr>
            <a:grpSpLocks/>
          </p:cNvGrpSpPr>
          <p:nvPr/>
        </p:nvGrpSpPr>
        <p:grpSpPr bwMode="auto">
          <a:xfrm>
            <a:off x="1946672" y="4164807"/>
            <a:ext cx="3980259" cy="297656"/>
            <a:chOff x="2612062" y="5600643"/>
            <a:chExt cx="5305990" cy="396000"/>
          </a:xfrm>
        </p:grpSpPr>
        <p:sp>
          <p:nvSpPr>
            <p:cNvPr id="93" name="Скругленный прямоугольник 92"/>
            <p:cNvSpPr/>
            <p:nvPr/>
          </p:nvSpPr>
          <p:spPr bwMode="auto">
            <a:xfrm>
              <a:off x="2612062" y="5600643"/>
              <a:ext cx="1044374" cy="396000"/>
            </a:xfrm>
            <a:prstGeom prst="roundRect">
              <a:avLst>
                <a:gd name="adj" fmla="val 0"/>
              </a:avLst>
            </a:prstGeom>
            <a:solidFill>
              <a:srgbClr val="59A8C3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ts val="900"/>
                </a:lnSpc>
                <a:defRPr/>
              </a:pPr>
              <a:r>
                <a:rPr lang="en-US" altLang="ru-RU" sz="900" b="1" dirty="0" smtClean="0">
                  <a:solidFill>
                    <a:schemeClr val="bg1"/>
                  </a:solidFill>
                  <a:latin typeface="Open Sans Condensed Light" charset="0"/>
                </a:rPr>
                <a:t>terr.office</a:t>
              </a:r>
              <a:r>
                <a:rPr lang="ru-RU" altLang="ru-RU" sz="900" b="1" dirty="0" smtClean="0">
                  <a:solidFill>
                    <a:schemeClr val="bg1"/>
                  </a:solidFill>
                  <a:latin typeface="Open Sans Condensed Light" charset="0"/>
                </a:rPr>
                <a:t> </a:t>
              </a:r>
              <a:endParaRPr lang="ru-RU" altLang="ru-RU" sz="900" b="1" dirty="0">
                <a:solidFill>
                  <a:schemeClr val="bg1"/>
                </a:solidFill>
                <a:latin typeface="Open Sans Condensed Light" charset="0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 bwMode="auto">
            <a:xfrm>
              <a:off x="5543609" y="5600643"/>
              <a:ext cx="1044374" cy="396000"/>
            </a:xfrm>
            <a:prstGeom prst="roundRect">
              <a:avLst>
                <a:gd name="adj" fmla="val 0"/>
              </a:avLst>
            </a:prstGeom>
            <a:solidFill>
              <a:srgbClr val="59A8C3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ts val="900"/>
                </a:lnSpc>
                <a:defRPr/>
              </a:pPr>
              <a:r>
                <a:rPr lang="en-US" altLang="ru-RU" sz="900" b="1" dirty="0" smtClean="0">
                  <a:solidFill>
                    <a:schemeClr val="bg1"/>
                  </a:solidFill>
                  <a:latin typeface="Open Sans Condensed Light" charset="0"/>
                </a:rPr>
                <a:t>terr.office</a:t>
              </a:r>
              <a:r>
                <a:rPr lang="ru-RU" altLang="ru-RU" sz="900" b="1" dirty="0" smtClean="0">
                  <a:solidFill>
                    <a:schemeClr val="bg1"/>
                  </a:solidFill>
                  <a:latin typeface="Open Sans Condensed Light" charset="0"/>
                </a:rPr>
                <a:t> </a:t>
              </a:r>
              <a:endParaRPr lang="ru-RU" altLang="ru-RU" sz="900" b="1" dirty="0">
                <a:solidFill>
                  <a:schemeClr val="bg1"/>
                </a:solidFill>
                <a:latin typeface="Open Sans Condensed Light" charset="0"/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 bwMode="auto">
            <a:xfrm>
              <a:off x="6873678" y="5600643"/>
              <a:ext cx="1044374" cy="396000"/>
            </a:xfrm>
            <a:prstGeom prst="roundRect">
              <a:avLst>
                <a:gd name="adj" fmla="val 0"/>
              </a:avLst>
            </a:prstGeom>
            <a:solidFill>
              <a:srgbClr val="59A8C3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ts val="900"/>
                </a:lnSpc>
                <a:defRPr/>
              </a:pPr>
              <a:r>
                <a:rPr lang="en-US" altLang="ru-RU" sz="900" b="1" dirty="0">
                  <a:solidFill>
                    <a:schemeClr val="bg1"/>
                  </a:solidFill>
                  <a:latin typeface="Open Sans Condensed Light" charset="0"/>
                </a:rPr>
                <a:t>Inter-terr. Depart.</a:t>
              </a:r>
              <a:endParaRPr lang="ru-RU" altLang="ru-RU" sz="900" b="1" dirty="0">
                <a:solidFill>
                  <a:schemeClr val="bg1"/>
                </a:solidFill>
                <a:latin typeface="Open Sans Condensed Light" charset="0"/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 bwMode="auto">
            <a:xfrm>
              <a:off x="4000857" y="5600643"/>
              <a:ext cx="1044374" cy="396000"/>
            </a:xfrm>
            <a:prstGeom prst="roundRect">
              <a:avLst>
                <a:gd name="adj" fmla="val 0"/>
              </a:avLst>
            </a:prstGeom>
            <a:solidFill>
              <a:srgbClr val="59A8C3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ts val="900"/>
                </a:lnSpc>
                <a:defRPr/>
              </a:pPr>
              <a:r>
                <a:rPr lang="en-US" altLang="ru-RU" sz="900" b="1" dirty="0" smtClean="0">
                  <a:solidFill>
                    <a:schemeClr val="bg1"/>
                  </a:solidFill>
                  <a:latin typeface="Open Sans Condensed Light" charset="0"/>
                </a:rPr>
                <a:t>Inter-terr. Depart.</a:t>
              </a:r>
              <a:endParaRPr lang="ru-RU" altLang="ru-RU" sz="900" b="1" dirty="0">
                <a:solidFill>
                  <a:schemeClr val="bg1"/>
                </a:solidFill>
                <a:latin typeface="Open Sans Condensed Light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840142" y="3380185"/>
            <a:ext cx="49768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spc="75" dirty="0">
                <a:latin typeface="Open Sans Condensed Light" pitchFamily="34" charset="0"/>
                <a:ea typeface="Open Sans Condensed Light" pitchFamily="34" charset="0"/>
                <a:cs typeface="Open Sans Condensed Light" pitchFamily="34" charset="0"/>
              </a:rPr>
              <a:t>…..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326981" y="1796653"/>
            <a:ext cx="1457325" cy="404813"/>
          </a:xfrm>
          <a:prstGeom prst="rect">
            <a:avLst/>
          </a:prstGeom>
          <a:solidFill>
            <a:srgbClr val="ECD6A5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1050" b="1" dirty="0" smtClean="0">
                <a:latin typeface="Open Sans Condensed" charset="0"/>
              </a:rPr>
              <a:t>FKU</a:t>
            </a:r>
            <a:r>
              <a:rPr lang="ru-RU" altLang="ru-RU" sz="1050" b="1" dirty="0" smtClean="0">
                <a:latin typeface="Open Sans Condensed" charset="0"/>
              </a:rPr>
              <a:t> «</a:t>
            </a:r>
            <a:r>
              <a:rPr lang="en-US" altLang="ru-RU" sz="1050" b="1" dirty="0" smtClean="0">
                <a:latin typeface="Open Sans Condensed" charset="0"/>
              </a:rPr>
              <a:t>TsOKR</a:t>
            </a:r>
            <a:r>
              <a:rPr lang="ru-RU" altLang="ru-RU" sz="1050" b="1" dirty="0" smtClean="0">
                <a:latin typeface="Open Sans Condensed" charset="0"/>
              </a:rPr>
              <a:t>»</a:t>
            </a:r>
            <a:endParaRPr lang="ru-RU" altLang="ru-RU" sz="1050" b="1" dirty="0">
              <a:latin typeface="Open Sans Condensed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365081" y="2487216"/>
            <a:ext cx="1457325" cy="404813"/>
          </a:xfrm>
          <a:prstGeom prst="rect">
            <a:avLst/>
          </a:prstGeom>
          <a:solidFill>
            <a:srgbClr val="ECD6A5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900" b="1" dirty="0" smtClean="0">
                <a:latin typeface="Open Sans Condensed Light" charset="0"/>
              </a:rPr>
              <a:t>Inter-regional branches of FKU</a:t>
            </a:r>
            <a:r>
              <a:rPr lang="ru-RU" altLang="ru-RU" sz="900" b="1" dirty="0" smtClean="0">
                <a:latin typeface="Open Sans Condensed Light" charset="0"/>
              </a:rPr>
              <a:t> «</a:t>
            </a:r>
            <a:r>
              <a:rPr lang="en-US" altLang="ru-RU" sz="900" b="1" dirty="0" smtClean="0">
                <a:latin typeface="Open Sans Condensed Light" charset="0"/>
              </a:rPr>
              <a:t>TsOKR</a:t>
            </a:r>
            <a:r>
              <a:rPr lang="ru-RU" altLang="ru-RU" sz="900" b="1" dirty="0" smtClean="0">
                <a:latin typeface="Open Sans Condensed Light" charset="0"/>
              </a:rPr>
              <a:t>»</a:t>
            </a:r>
            <a:endParaRPr lang="ru-RU" altLang="ru-RU" sz="900" b="1" dirty="0">
              <a:latin typeface="Open Sans Condensed Light" charset="0"/>
            </a:endParaRPr>
          </a:p>
          <a:p>
            <a:pPr algn="ctr" eaLnBrk="1" hangingPunct="1">
              <a:defRPr/>
            </a:pPr>
            <a:r>
              <a:rPr lang="ru-RU" altLang="ru-RU" sz="900" b="1" dirty="0">
                <a:latin typeface="Open Sans Condensed Light" charset="0"/>
              </a:rPr>
              <a:t>(10 филиалов)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830492" y="3282554"/>
            <a:ext cx="783431" cy="296465"/>
          </a:xfrm>
          <a:prstGeom prst="rect">
            <a:avLst/>
          </a:prstGeom>
          <a:solidFill>
            <a:srgbClr val="ECD6A5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900" b="1" dirty="0" smtClean="0">
                <a:latin typeface="Open Sans Condensed" charset="0"/>
              </a:rPr>
              <a:t>Department</a:t>
            </a:r>
            <a:endParaRPr lang="ru-RU" altLang="ru-RU" sz="900" b="1" dirty="0">
              <a:latin typeface="Open Sans Condensed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405688" y="3265885"/>
            <a:ext cx="782241" cy="297656"/>
          </a:xfrm>
          <a:prstGeom prst="rect">
            <a:avLst/>
          </a:prstGeom>
          <a:solidFill>
            <a:srgbClr val="ECD6A5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8285" tIns="29142" rIns="58285" bIns="29142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900" b="1" dirty="0" smtClean="0">
                <a:latin typeface="Open Sans Condensed" charset="0"/>
              </a:rPr>
              <a:t>Department</a:t>
            </a:r>
            <a:endParaRPr lang="ru-RU" altLang="ru-RU" sz="900" b="1" dirty="0">
              <a:latin typeface="Open Sans Condensed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140179" y="2203848"/>
            <a:ext cx="0" cy="2833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13" name="TextBox 42"/>
          <p:cNvSpPr txBox="1">
            <a:spLocks noChangeArrowheads="1"/>
          </p:cNvSpPr>
          <p:nvPr/>
        </p:nvSpPr>
        <p:spPr bwMode="auto">
          <a:xfrm>
            <a:off x="3145632" y="0"/>
            <a:ext cx="599836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ru-RU" sz="1500" b="1" dirty="0">
                <a:solidFill>
                  <a:srgbClr val="1468A7"/>
                </a:solidFill>
                <a:latin typeface="Open Sans Condensed Light" pitchFamily="34" charset="0"/>
              </a:rPr>
              <a:t>Model of the Organizational Structure of the Treasury of Russia “as it </a:t>
            </a:r>
            <a:r>
              <a:rPr lang="en-US" altLang="ru-RU" sz="1500" b="1" dirty="0" smtClean="0">
                <a:solidFill>
                  <a:srgbClr val="1468A7"/>
                </a:solidFill>
                <a:latin typeface="Open Sans Condensed Light" pitchFamily="34" charset="0"/>
              </a:rPr>
              <a:t>would be”</a:t>
            </a:r>
            <a:endParaRPr lang="ru-RU" altLang="ru-RU" sz="1500" b="1" dirty="0">
              <a:solidFill>
                <a:srgbClr val="1468A7"/>
              </a:solidFill>
              <a:latin typeface="Open Sans Condensed Light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7149704" y="2892029"/>
            <a:ext cx="0" cy="1333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802732" y="1588294"/>
            <a:ext cx="3572" cy="21193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806304" y="1574006"/>
            <a:ext cx="4333875" cy="142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7140179" y="1588294"/>
            <a:ext cx="0" cy="2083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/>
          <p:nvPr/>
        </p:nvCxnSpPr>
        <p:spPr bwMode="auto">
          <a:xfrm flipV="1">
            <a:off x="4482704" y="4158854"/>
            <a:ext cx="981075" cy="5953"/>
          </a:xfrm>
          <a:prstGeom prst="bentConnector4">
            <a:avLst>
              <a:gd name="adj1" fmla="val -671"/>
              <a:gd name="adj2" fmla="val 2979819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19" name="TextBox 40"/>
          <p:cNvSpPr txBox="1">
            <a:spLocks noChangeArrowheads="1"/>
          </p:cNvSpPr>
          <p:nvPr/>
        </p:nvSpPr>
        <p:spPr bwMode="auto">
          <a:xfrm>
            <a:off x="6748462" y="3158729"/>
            <a:ext cx="6810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>
                <a:latin typeface="Open Sans Condensed Light" pitchFamily="34" charset="0"/>
              </a:rPr>
              <a:t>70 </a:t>
            </a:r>
            <a:r>
              <a:rPr lang="en-US" altLang="ru-RU" sz="900" b="1" dirty="0" smtClean="0">
                <a:latin typeface="Open Sans Condensed Light" pitchFamily="34" charset="0"/>
              </a:rPr>
              <a:t>Departments</a:t>
            </a:r>
            <a:endParaRPr lang="ru-RU" altLang="ru-RU" sz="900" b="1" dirty="0">
              <a:latin typeface="Open Sans Condensed Light" pitchFamily="34" charset="0"/>
            </a:endParaRPr>
          </a:p>
        </p:txBody>
      </p:sp>
      <p:sp>
        <p:nvSpPr>
          <p:cNvPr id="4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62788" y="4842273"/>
            <a:ext cx="2057400" cy="273844"/>
          </a:xfrm>
        </p:spPr>
        <p:txBody>
          <a:bodyPr/>
          <a:lstStyle/>
          <a:p>
            <a:pPr>
              <a:defRPr/>
            </a:pPr>
            <a:fld id="{D9C686AD-8AF3-48B5-AB81-9733C4AECCF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9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Скругленный прямоугольник 37"/>
          <p:cNvSpPr/>
          <p:nvPr/>
        </p:nvSpPr>
        <p:spPr>
          <a:xfrm>
            <a:off x="1743456" y="1477740"/>
            <a:ext cx="1645920" cy="35819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 dirty="0"/>
          </a:p>
        </p:txBody>
      </p:sp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117565" y="252110"/>
            <a:ext cx="5877179" cy="48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72" tIns="34286" rIns="68572" bIns="34286" anchor="ctr"/>
          <a:lstStyle/>
          <a:p>
            <a:pPr algn="r" defTabSz="336909">
              <a:defRPr/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 OF STATE (MUNICIPAL) FINANCIAL CONTROL (AUDIT) IN THE RUSSIAN FEDERATION</a:t>
            </a:r>
            <a:endParaRPr lang="ru-RU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81147" y="2138792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9913" y="3515933"/>
            <a:ext cx="8834831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1148" y="1368910"/>
            <a:ext cx="1350645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Russian Federation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689" y="2174161"/>
            <a:ext cx="1350645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Entities of the Russian Federation</a:t>
            </a:r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147" y="3594807"/>
            <a:ext cx="1350645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Municipal formations</a:t>
            </a:r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2734" y="950172"/>
            <a:ext cx="4835432" cy="484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 Chamber of Accounts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 defTabSz="500006">
              <a:spcAft>
                <a:spcPts val="0"/>
              </a:spcAft>
            </a:pPr>
            <a:r>
              <a:rPr lang="en-US" sz="1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Supreme state financial control body</a:t>
            </a:r>
            <a:endParaRPr lang="ru-RU" sz="1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837277" y="1568964"/>
            <a:ext cx="1471100" cy="50613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Treasury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6007921" y="1577496"/>
            <a:ext cx="1390244" cy="50613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Fiscal Supervision Service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3593207" y="1568964"/>
            <a:ext cx="2176529" cy="506137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delegation of authorities</a:t>
            </a:r>
            <a:endParaRPr lang="ru-RU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298056" y="1489932"/>
            <a:ext cx="910465" cy="624952"/>
          </a:xfrm>
          <a:prstGeom prst="line">
            <a:avLst/>
          </a:prstGeom>
          <a:ln w="95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6360343" y="1477740"/>
            <a:ext cx="810726" cy="624952"/>
          </a:xfrm>
          <a:prstGeom prst="line">
            <a:avLst/>
          </a:prstGeom>
          <a:ln w="95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13760" y="2170089"/>
            <a:ext cx="2474976" cy="4385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Supervisory-accounting body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00006">
              <a:spcAft>
                <a:spcPts val="0"/>
              </a:spcAft>
            </a:pP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an RF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constituent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1827183" y="2637242"/>
            <a:ext cx="1471100" cy="711905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Treasury territorial body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7479021" y="2705850"/>
            <a:ext cx="1568866" cy="71855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state financial control body of an RF constituent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1827183" y="3980711"/>
            <a:ext cx="1471100" cy="1034089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Territorial department of the Federal Treasury territorial body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7482965" y="3704593"/>
            <a:ext cx="1564922" cy="798449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Municipal internal financial control body of an RF constituent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13760" y="3594807"/>
            <a:ext cx="2474976" cy="4385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Supervisory-accounting body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00006">
              <a:spcAft>
                <a:spcPts val="0"/>
              </a:spcAft>
            </a:pPr>
            <a:r>
              <a:rPr 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a municipal formation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2569359" y="2075102"/>
            <a:ext cx="11662" cy="56214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2575190" y="3348484"/>
            <a:ext cx="5831" cy="646422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6007921" y="2705851"/>
            <a:ext cx="1390244" cy="71855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Territorial body of the Federal Fiscal Supervision Service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6247622" y="2637242"/>
            <a:ext cx="910841" cy="771386"/>
          </a:xfrm>
          <a:prstGeom prst="line">
            <a:avLst/>
          </a:prstGeom>
          <a:ln w="95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176917" y="2637242"/>
            <a:ext cx="1052252" cy="771386"/>
          </a:xfrm>
          <a:prstGeom prst="line">
            <a:avLst/>
          </a:prstGeom>
          <a:ln w="95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трелка влево 33"/>
          <p:cNvSpPr/>
          <p:nvPr/>
        </p:nvSpPr>
        <p:spPr>
          <a:xfrm>
            <a:off x="3646547" y="2812057"/>
            <a:ext cx="2176529" cy="506137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delegation of authorities</a:t>
            </a:r>
            <a:endParaRPr lang="ru-RU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0835" y="2693071"/>
            <a:ext cx="350686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endParaRPr lang="ru-RU" sz="1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6095" y="3980711"/>
            <a:ext cx="550373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ru-RU" sz="1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23000</a:t>
            </a:r>
            <a:endParaRPr lang="ru-RU" sz="1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97484" y="2655693"/>
            <a:ext cx="350686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64354" y="3997977"/>
            <a:ext cx="537615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2039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2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174314" y="193947"/>
            <a:ext cx="6840146" cy="431520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algn="r">
              <a:lnSpc>
                <a:spcPts val="1350"/>
              </a:lnSpc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CONTROL (AUDIT) OF THE FEDERAL TREASURY IN THE SPHERE OF PROCUREMENT OF GOODS, WORKS, SERVICES</a:t>
            </a:r>
            <a:endParaRPr lang="ru-RU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624030"/>
              </p:ext>
            </p:extLst>
          </p:nvPr>
        </p:nvGraphicFramePr>
        <p:xfrm>
          <a:off x="853439" y="784860"/>
          <a:ext cx="8161021" cy="3583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73"/>
                <a:gridCol w="1187899"/>
                <a:gridCol w="1033626"/>
                <a:gridCol w="1430083"/>
                <a:gridCol w="2835554"/>
                <a:gridCol w="1180186"/>
              </a:tblGrid>
              <a:tr h="452081"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PLANNING</a:t>
                      </a:r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MAKING A PROCUREMENT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EXECUTION</a:t>
                      </a:r>
                      <a:r>
                        <a:rPr lang="en-US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CONTRACT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RESULTS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08479">
                <a:tc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of procurements</a:t>
                      </a:r>
                      <a:endParaRPr lang="ru-RU" sz="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Scheduled plan</a:t>
                      </a:r>
                      <a:endParaRPr lang="ru-RU" sz="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Notification, documents related to procurement</a:t>
                      </a:r>
                      <a:r>
                        <a:rPr lang="ru-RU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7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en-US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Identification of the supplier</a:t>
                      </a:r>
                      <a:r>
                        <a:rPr lang="ru-RU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the executor, contractor</a:t>
                      </a:r>
                      <a:r>
                        <a:rPr lang="ru-RU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</a:t>
                      </a:r>
                      <a:r>
                        <a:rPr lang="en-US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 of the commission, protocol</a:t>
                      </a:r>
                      <a:r>
                        <a:rPr lang="ru-RU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7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Registry of contracts, supporting documents (bill, invoice, etc</a:t>
                      </a:r>
                      <a:r>
                        <a:rPr lang="ru-RU" sz="7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7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algn="ctr"/>
                      <a:endParaRPr lang="ru-RU" sz="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Supplied goods, executed work, provided service</a:t>
                      </a:r>
                      <a:endParaRPr lang="ru-RU" sz="7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3425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Preliminary (ex-ante) control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Compliance with requirements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justification of budget appropriations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 over compliance of the procurement plan with budget commitment limits</a:t>
                      </a:r>
                      <a:endParaRPr lang="ru-RU" sz="8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on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procurement identification code and volume of financial support correspond to the data contained in the procurement plan</a:t>
                      </a:r>
                      <a:endParaRPr lang="ru-RU" sz="8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on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procurement identification code and volume of financial support contained in the notification, documents, protocols, draft contract correspond to the scheduled plan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on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procurement identification code and volume of financial support in the registry of contracts correspond to contract terms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8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/>
                </a:tc>
              </a:tr>
              <a:tr h="71609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Subsequent control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Compliance with requirements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justification of procurements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ru-RU" sz="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observance of rules related to rating in the procurement sphere</a:t>
                      </a:r>
                      <a:endParaRPr lang="ru-RU" sz="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Justification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initial maximal price of the contract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22" indent="-285722" algn="ctr">
                        <a:buFontTx/>
                        <a:buChar char="-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Maintenance of the contract registry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Authorization of expenditures and payment of contracts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ctr">
                        <a:buFontTx/>
                        <a:buChar char="-"/>
                      </a:pPr>
                      <a:r>
                        <a:rPr lang="en-US" sz="8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Compliance of supplied goods, executed work (its results) or provided service to terms of the contract</a:t>
                      </a:r>
                      <a:r>
                        <a:rPr lang="ru-RU" sz="8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800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Customer’s application of penalties in case contract terms are violated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/>
                      <a:r>
                        <a:rPr lang="ru-RU" sz="8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8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Timeliness, completeness and accuracy</a:t>
                      </a:r>
                      <a:r>
                        <a:rPr lang="en-US" sz="800" baseline="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recording supplied goods, executed work (its results) or provided service in accounting documents</a:t>
                      </a: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Compliance of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use of supplied goods, executed work (its result) or provided service to the purposes of making the procurement</a:t>
                      </a:r>
                      <a:endParaRPr lang="ru-RU" sz="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852403" y="4400104"/>
            <a:ext cx="7704857" cy="69005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defTabSz="533339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33339">
              <a:lnSpc>
                <a:spcPct val="90000"/>
              </a:lnSpc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SHARE OF FEDERAL BUDGET EXPENDITURES FOR PROCUREMENT OF GOODS, WORKS, SERVICES; BUDGET INVESTMENTS, INTER-BUDGETARY TRANSFERS AND SUBSIDIES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COMPRISED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6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174314" y="193947"/>
            <a:ext cx="6840146" cy="607851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algn="r">
              <a:lnSpc>
                <a:spcPts val="1350"/>
              </a:lnSpc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PROSPECTS OF CONTROL (AUDIT)</a:t>
            </a:r>
            <a:b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OF THE FEDERAL TREASURY IN THE SPHERE </a:t>
            </a:r>
            <a:b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OF PROCUREMENT OF GOODS, WORKS, SERVICES</a:t>
            </a:r>
            <a:endParaRPr lang="ru-RU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165159"/>
              </p:ext>
            </p:extLst>
          </p:nvPr>
        </p:nvGraphicFramePr>
        <p:xfrm>
          <a:off x="853439" y="937260"/>
          <a:ext cx="8161021" cy="3352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73"/>
                <a:gridCol w="1187899"/>
                <a:gridCol w="1214029"/>
                <a:gridCol w="1493520"/>
                <a:gridCol w="2591714"/>
                <a:gridCol w="1180186"/>
              </a:tblGrid>
              <a:tr h="325081"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PLANNING</a:t>
                      </a:r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MAKING A PROCUREMENT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EXECUTION</a:t>
                      </a:r>
                      <a:r>
                        <a:rPr lang="en-US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CONTRACT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RESULTS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08479">
                <a:tc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of procurements</a:t>
                      </a:r>
                      <a:endParaRPr lang="ru-RU" sz="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Scheduled plan</a:t>
                      </a:r>
                      <a:endParaRPr lang="ru-RU" sz="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Notification, documents related to procurement</a:t>
                      </a:r>
                      <a:r>
                        <a:rPr lang="ru-RU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>
                        <a:defRPr/>
                      </a:pPr>
                      <a:r>
                        <a:rPr lang="en-US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Identification of the supplier</a:t>
                      </a:r>
                      <a:r>
                        <a:rPr lang="ru-RU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the executor, contractor</a:t>
                      </a:r>
                      <a:r>
                        <a:rPr lang="ru-RU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</a:t>
                      </a:r>
                      <a:r>
                        <a:rPr lang="en-US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 of the commission, protocol</a:t>
                      </a:r>
                      <a:r>
                        <a:rPr lang="ru-RU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7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Registry of contracts, supporting documents (bill, invoice, etc</a:t>
                      </a:r>
                      <a:r>
                        <a:rPr lang="ru-RU" sz="7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Supplied goods, executed work, provided service</a:t>
                      </a:r>
                      <a:endParaRPr lang="ru-RU" sz="7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47719">
                <a:tc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vert="vert270"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Catalogue of goods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 goods, works, services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Information on reference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prices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Preparation of the objective initial (maximal) price of the contract</a:t>
                      </a:r>
                      <a:endParaRPr lang="ru-RU" sz="900" b="1" dirty="0"/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Catalogue of goods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 goods, works, services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ctr"/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Information on reference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prices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Preparation of the objective initial (maximal) price of the contract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Register of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procurement commissioners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full name, position of a tender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commission member, time of work with the tender commission and other info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):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Detection of cases of affiliation with suppliers</a:t>
                      </a:r>
                      <a:endParaRPr lang="ru-RU" sz="900" b="1" dirty="0"/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Register of cooperation of executors (co-executors)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on public contracts (information on the legal entity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name, organizational-legal form, founder, other information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):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Identification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affiliated executors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Ensuring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transparency of the process of public contract execution (including prevention of withdrawal of budget funds to off-shores, fighting against execution of contracts by fly by night companies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algn="ctr"/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Procurement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goods, works, services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 performed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time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necessary quantities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 proper quality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Cost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effectively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b="1" dirty="0"/>
                    </a:p>
                  </a:txBody>
                  <a:tcPr>
                    <a:solidFill>
                      <a:srgbClr val="FFEFEF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399" y="2129084"/>
            <a:ext cx="353923" cy="2216008"/>
          </a:xfrm>
          <a:prstGeom prst="rect">
            <a:avLst/>
          </a:prstGeom>
          <a:noFill/>
        </p:spPr>
        <p:txBody>
          <a:bodyPr vert="vert270" wrap="square" lIns="91430" tIns="45715" rIns="91430" bIns="45715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9319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PROSPECTS</a:t>
            </a:r>
            <a:endParaRPr lang="ru-RU" sz="1100" b="1" dirty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36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894814" y="238526"/>
            <a:ext cx="6101055" cy="48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72" tIns="34286" rIns="68572" bIns="34286" anchor="ctr"/>
          <a:lstStyle/>
          <a:p>
            <a:pPr algn="r" defTabSz="336909">
              <a:defRPr/>
            </a:pPr>
            <a:r>
              <a:rPr lang="en-US" sz="1600" cap="all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MAIN FLOWS SUBJECT TO STATE FINANCIAL CONTROL (AUDIT</a:t>
            </a:r>
            <a:r>
              <a:rPr lang="ru-RU" sz="1600" cap="all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cap="all" dirty="0">
              <a:solidFill>
                <a:srgbClr val="5B9B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308" y="2036647"/>
            <a:ext cx="8882613" cy="772277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0965" y="2052691"/>
            <a:ext cx="8893105" cy="6096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9" y="2824968"/>
            <a:ext cx="8940822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202" y="1226014"/>
            <a:ext cx="1007570" cy="677098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endParaRPr lang="ru-RU" sz="1400" b="1" i="1" u="sng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 AND EXECUTORS</a:t>
            </a: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5" y="2026116"/>
            <a:ext cx="1350645" cy="78482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ru-RU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i="1" u="sng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</a:t>
            </a:r>
            <a:br>
              <a:rPr lang="en-US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TREASURY </a:t>
            </a:r>
            <a:br>
              <a:rPr lang="en-US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BODIES</a:t>
            </a:r>
            <a:r>
              <a:rPr lang="ru-RU" sz="7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02" y="2851917"/>
            <a:ext cx="1350645" cy="677098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endParaRPr lang="ru-RU" sz="1400" b="1" i="1" u="sng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ORGANIZATIONS</a:t>
            </a: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011937" y="1214442"/>
            <a:ext cx="1002636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9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HOLDER - CUSTOMER</a:t>
            </a:r>
            <a:endParaRPr lang="ru-RU" sz="9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2802043" y="1214442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9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 EXECUTOR</a:t>
            </a:r>
            <a:endParaRPr lang="ru-RU" sz="9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5006016" y="1214442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9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EXECUTOR OF THE 1</a:t>
            </a:r>
            <a:r>
              <a:rPr lang="en-US" sz="900" b="1" baseline="30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9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TIER</a:t>
            </a:r>
            <a:endParaRPr lang="ru-RU" sz="9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7133524" y="1214442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9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EXECUTOR OF THE 2</a:t>
            </a:r>
            <a:r>
              <a:rPr lang="en-US" sz="900" b="1" baseline="30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9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TIER</a:t>
            </a:r>
            <a:endParaRPr lang="ru-RU" sz="9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060448" y="1368909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114800" y="1366220"/>
            <a:ext cx="786384" cy="269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303264" y="1363527"/>
            <a:ext cx="75590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842149" y="902777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CONTRACT</a:t>
            </a:r>
            <a:endParaRPr lang="ru-RU" sz="800" b="1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80234" y="911653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endParaRPr lang="ru-RU" sz="800" b="1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ru-RU" sz="8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07910" y="902779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endParaRPr lang="ru-RU" sz="800" b="1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ru-RU" sz="8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2073092" y="1584506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114806" y="1599292"/>
            <a:ext cx="786383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6272789" y="1629014"/>
            <a:ext cx="786383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862042" y="1616201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GOODS, WORKS, SERVICES </a:t>
            </a:r>
            <a:r>
              <a:rPr lang="ru-RU" sz="8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r>
              <a:rPr lang="ru-RU" sz="8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50486" y="1584509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endParaRPr lang="ru-RU" sz="9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29242" y="1585357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endParaRPr lang="ru-RU" sz="9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1011937" y="2210813"/>
            <a:ext cx="994886" cy="43082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of a recipient of budget funds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2802043" y="2186921"/>
            <a:ext cx="1230311" cy="400615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for registering transactions of a budget holder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олилиния 38"/>
          <p:cNvSpPr/>
          <p:nvPr/>
        </p:nvSpPr>
        <p:spPr>
          <a:xfrm>
            <a:off x="5021105" y="2166890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for registering transactions of a budget holder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олилиния 39"/>
          <p:cNvSpPr/>
          <p:nvPr/>
        </p:nvSpPr>
        <p:spPr>
          <a:xfrm>
            <a:off x="7133524" y="2166890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for registering transactions of a budget holder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45040" y="2093680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145676" y="2059668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295211" y="2059668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0964" y="3731207"/>
            <a:ext cx="8919665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олилиния 49"/>
          <p:cNvSpPr/>
          <p:nvPr/>
        </p:nvSpPr>
        <p:spPr>
          <a:xfrm>
            <a:off x="2802043" y="3154277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олилиния 50"/>
          <p:cNvSpPr/>
          <p:nvPr/>
        </p:nvSpPr>
        <p:spPr>
          <a:xfrm>
            <a:off x="5045140" y="3156919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олилиния 51"/>
          <p:cNvSpPr/>
          <p:nvPr/>
        </p:nvSpPr>
        <p:spPr>
          <a:xfrm>
            <a:off x="7133524" y="3155123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 flipV="1">
            <a:off x="3405385" y="2603284"/>
            <a:ext cx="0" cy="497264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2615302" y="2735390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Прямая со стрелкой 60"/>
          <p:cNvCxnSpPr/>
          <p:nvPr/>
        </p:nvCxnSpPr>
        <p:spPr>
          <a:xfrm flipV="1">
            <a:off x="5650895" y="2629090"/>
            <a:ext cx="0" cy="497264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4859140" y="2742053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 flipV="1">
            <a:off x="7753896" y="2622277"/>
            <a:ext cx="0" cy="497264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7097917" y="2750299"/>
            <a:ext cx="725760" cy="393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199" y="3826457"/>
            <a:ext cx="1036316" cy="677098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endParaRPr lang="ru-RU" sz="1400" b="1" i="1" u="sng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AUTHORITIES</a:t>
            </a: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Полилиния 65"/>
          <p:cNvSpPr/>
          <p:nvPr/>
        </p:nvSpPr>
        <p:spPr>
          <a:xfrm>
            <a:off x="1011942" y="3942421"/>
            <a:ext cx="994885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taxpayer account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Полилиния 66"/>
          <p:cNvSpPr/>
          <p:nvPr/>
        </p:nvSpPr>
        <p:spPr>
          <a:xfrm>
            <a:off x="2802042" y="3948517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taxpayer account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Полилиния 67"/>
          <p:cNvSpPr/>
          <p:nvPr/>
        </p:nvSpPr>
        <p:spPr>
          <a:xfrm>
            <a:off x="5037317" y="3948517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taxpayer account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Полилиния 68"/>
          <p:cNvSpPr/>
          <p:nvPr/>
        </p:nvSpPr>
        <p:spPr>
          <a:xfrm>
            <a:off x="7169789" y="3942421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taxpayer account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066544" y="3786360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INVOICE FOR</a:t>
            </a:r>
            <a:r>
              <a:rPr lang="ru-RU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4175424" y="3802815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INVOICE FOR</a:t>
            </a:r>
            <a:r>
              <a:rPr lang="ru-RU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344147" y="3803676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INVOICE FOR</a:t>
            </a:r>
            <a:r>
              <a:rPr lang="ru-RU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2066544" y="2388849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H="1">
            <a:off x="2086889" y="2479340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V="1">
            <a:off x="3635896" y="2607565"/>
            <a:ext cx="0" cy="475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V="1">
            <a:off x="5868144" y="2625364"/>
            <a:ext cx="0" cy="475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V="1">
            <a:off x="7956376" y="2622277"/>
            <a:ext cx="0" cy="475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4145676" y="2375242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6344147" y="2368104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flipH="1">
            <a:off x="4187486" y="2479340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H="1">
            <a:off x="6364493" y="2485470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1115616" y="1860874"/>
            <a:ext cx="0" cy="34994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2911999" y="1861677"/>
            <a:ext cx="0" cy="305213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5148064" y="1860874"/>
            <a:ext cx="0" cy="306015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7251219" y="1870313"/>
            <a:ext cx="0" cy="29657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flipV="1">
            <a:off x="3950486" y="3613028"/>
            <a:ext cx="1" cy="335489"/>
          </a:xfrm>
          <a:prstGeom prst="straightConnector1">
            <a:avLst/>
          </a:prstGeom>
          <a:ln w="12700" cmpd="sng">
            <a:solidFill>
              <a:srgbClr val="70B073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flipV="1">
            <a:off x="6129244" y="3594953"/>
            <a:ext cx="1" cy="335489"/>
          </a:xfrm>
          <a:prstGeom prst="straightConnector1">
            <a:avLst/>
          </a:prstGeom>
          <a:ln w="12700" cmpd="sng">
            <a:solidFill>
              <a:srgbClr val="70B073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flipV="1">
            <a:off x="8244410" y="3613028"/>
            <a:ext cx="1" cy="335489"/>
          </a:xfrm>
          <a:prstGeom prst="straightConnector1">
            <a:avLst/>
          </a:prstGeom>
          <a:ln w="12700" cmpd="sng">
            <a:solidFill>
              <a:srgbClr val="70B073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H="1">
            <a:off x="2086889" y="4162758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flipH="1">
            <a:off x="4236257" y="4162758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flipH="1">
            <a:off x="6404915" y="4162758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2051136" y="2453915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DOCUMENTS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4175424" y="2477296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DOCUMENTS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635896" y="2763234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DOCUMENTS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364492" y="2466256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DOCUMENTS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868144" y="2769462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DOCUMENTS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7956376" y="2771908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DOCUMENTS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6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27424</TotalTime>
  <Words>2369</Words>
  <Application>Microsoft Office PowerPoint</Application>
  <PresentationFormat>On-screen Show (16:9)</PresentationFormat>
  <Paragraphs>531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Open Sans Condensed</vt:lpstr>
      <vt:lpstr>Open Sans Condensed Light</vt:lpstr>
      <vt:lpstr>Times New Roman</vt:lpstr>
      <vt:lpstr>Wingdings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Marina Lazo</cp:lastModifiedBy>
  <cp:revision>864</cp:revision>
  <cp:lastPrinted>2016-04-20T11:37:04Z</cp:lastPrinted>
  <dcterms:created xsi:type="dcterms:W3CDTF">2015-03-03T16:27:21Z</dcterms:created>
  <dcterms:modified xsi:type="dcterms:W3CDTF">2016-06-11T17:49:52Z</dcterms:modified>
</cp:coreProperties>
</file>