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 id="2147484258" r:id="rId2"/>
  </p:sldMasterIdLst>
  <p:notesMasterIdLst>
    <p:notesMasterId r:id="rId16"/>
  </p:notesMasterIdLst>
  <p:sldIdLst>
    <p:sldId id="290" r:id="rId3"/>
    <p:sldId id="378" r:id="rId4"/>
    <p:sldId id="379" r:id="rId5"/>
    <p:sldId id="380" r:id="rId6"/>
    <p:sldId id="371" r:id="rId7"/>
    <p:sldId id="372" r:id="rId8"/>
    <p:sldId id="354" r:id="rId9"/>
    <p:sldId id="370" r:id="rId10"/>
    <p:sldId id="376" r:id="rId11"/>
    <p:sldId id="367" r:id="rId12"/>
    <p:sldId id="368" r:id="rId13"/>
    <p:sldId id="377" r:id="rId14"/>
    <p:sldId id="292" r:id="rId15"/>
  </p:sldIdLst>
  <p:sldSz cx="9144000" cy="6858000" type="screen4x3"/>
  <p:notesSz cx="6858000" cy="91440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4C5"/>
    <a:srgbClr val="529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34" autoAdjust="0"/>
    <p:restoredTop sz="94706" autoAdjust="0"/>
  </p:normalViewPr>
  <p:slideViewPr>
    <p:cSldViewPr snapToGrid="0">
      <p:cViewPr varScale="1">
        <p:scale>
          <a:sx n="76" d="100"/>
          <a:sy n="76" d="100"/>
        </p:scale>
        <p:origin x="259" y="29"/>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FC7D7862-AF02-4284-A2C1-54F3289F3CC1}" type="datetimeFigureOut">
              <a:rPr lang="nl-NL"/>
              <a:pPr>
                <a:defRPr/>
              </a:pPr>
              <a:t>30-9-2017</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AE956567-BFC8-4B99-B00E-55687266A1CF}" type="slidenum">
              <a:rPr lang="nl-NL"/>
              <a:pPr>
                <a:defRPr/>
              </a:pPr>
              <a:t>‹nr.›</a:t>
            </a:fld>
            <a:endParaRPr lang="nl-NL" dirty="0"/>
          </a:p>
        </p:txBody>
      </p:sp>
    </p:spTree>
    <p:extLst>
      <p:ext uri="{BB962C8B-B14F-4D97-AF65-F5344CB8AC3E}">
        <p14:creationId xmlns:p14="http://schemas.microsoft.com/office/powerpoint/2010/main" val="3854781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1</a:t>
            </a:fld>
            <a:endParaRPr lang="nl-NL" dirty="0"/>
          </a:p>
        </p:txBody>
      </p:sp>
    </p:spTree>
    <p:extLst>
      <p:ext uri="{BB962C8B-B14F-4D97-AF65-F5344CB8AC3E}">
        <p14:creationId xmlns:p14="http://schemas.microsoft.com/office/powerpoint/2010/main" val="191154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5</a:t>
            </a:fld>
            <a:endParaRPr lang="nl-NL" dirty="0"/>
          </a:p>
        </p:txBody>
      </p:sp>
    </p:spTree>
    <p:extLst>
      <p:ext uri="{BB962C8B-B14F-4D97-AF65-F5344CB8AC3E}">
        <p14:creationId xmlns:p14="http://schemas.microsoft.com/office/powerpoint/2010/main" val="82032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7</a:t>
            </a:fld>
            <a:endParaRPr lang="nl-NL" dirty="0"/>
          </a:p>
        </p:txBody>
      </p:sp>
    </p:spTree>
    <p:extLst>
      <p:ext uri="{BB962C8B-B14F-4D97-AF65-F5344CB8AC3E}">
        <p14:creationId xmlns:p14="http://schemas.microsoft.com/office/powerpoint/2010/main" val="268261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p:txBody>
          <a:bodyPr/>
          <a:lstStyle/>
          <a:p>
            <a:pPr>
              <a:defRPr/>
            </a:pPr>
            <a:fld id="{851D2E04-D213-458F-B943-4846A60FCC4F}" type="slidenum">
              <a:rPr lang="nl-NL" smtClean="0"/>
              <a:pPr>
                <a:defRPr/>
              </a:pPr>
              <a:t>10</a:t>
            </a:fld>
            <a:endParaRPr lang="nl-NL" smtClean="0"/>
          </a:p>
        </p:txBody>
      </p:sp>
      <p:sp>
        <p:nvSpPr>
          <p:cNvPr id="70658" name="Rectangle 2"/>
          <p:cNvSpPr>
            <a:spLocks noGrp="1" noRot="1" noChangeAspect="1" noChangeArrowheads="1" noTextEdit="1"/>
          </p:cNvSpPr>
          <p:nvPr>
            <p:ph type="sldImg"/>
          </p:nvPr>
        </p:nvSpPr>
        <p:spPr bwMode="auto">
          <a:xfrm>
            <a:off x="1143000" y="685800"/>
            <a:ext cx="4573588" cy="3429000"/>
          </a:xfr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normAutofit lnSpcReduction="10000"/>
          </a:bodyPr>
          <a:lstStyle/>
          <a:p>
            <a:pPr eaLnBrk="1" hangingPunct="1"/>
            <a:r>
              <a:rPr lang="nl-NL" dirty="0" smtClean="0">
                <a:latin typeface="Arial" charset="0"/>
                <a:cs typeface="Arial" charset="0"/>
              </a:rPr>
              <a:t>The auditmodel is a </a:t>
            </a:r>
            <a:r>
              <a:rPr lang="nl-NL" dirty="0" err="1" smtClean="0">
                <a:latin typeface="Arial" charset="0"/>
                <a:cs typeface="Arial" charset="0"/>
              </a:rPr>
              <a:t>schematic</a:t>
            </a:r>
            <a:r>
              <a:rPr lang="nl-NL" dirty="0" smtClean="0">
                <a:latin typeface="Arial" charset="0"/>
                <a:cs typeface="Arial" charset="0"/>
              </a:rPr>
              <a:t> view of </a:t>
            </a:r>
            <a:r>
              <a:rPr lang="nl-NL" dirty="0" err="1" smtClean="0">
                <a:latin typeface="Arial" charset="0"/>
                <a:cs typeface="Arial" charset="0"/>
              </a:rPr>
              <a:t>the</a:t>
            </a:r>
            <a:r>
              <a:rPr lang="nl-NL" dirty="0" smtClean="0">
                <a:latin typeface="Arial" charset="0"/>
                <a:cs typeface="Arial" charset="0"/>
              </a:rPr>
              <a:t> auditgoal </a:t>
            </a:r>
            <a:r>
              <a:rPr lang="nl-NL" dirty="0" err="1" smtClean="0">
                <a:latin typeface="Arial" charset="0"/>
                <a:cs typeface="Arial" charset="0"/>
              </a:rPr>
              <a:t>and</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auditview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reach</a:t>
            </a:r>
            <a:r>
              <a:rPr lang="nl-NL" dirty="0" smtClean="0">
                <a:latin typeface="Arial" charset="0"/>
                <a:cs typeface="Arial" charset="0"/>
              </a:rPr>
              <a:t> </a:t>
            </a:r>
            <a:r>
              <a:rPr lang="nl-NL" dirty="0" err="1" smtClean="0">
                <a:latin typeface="Arial" charset="0"/>
                <a:cs typeface="Arial" charset="0"/>
              </a:rPr>
              <a:t>this</a:t>
            </a:r>
            <a:r>
              <a:rPr lang="nl-NL" dirty="0" smtClean="0">
                <a:latin typeface="Arial" charset="0"/>
                <a:cs typeface="Arial" charset="0"/>
              </a:rPr>
              <a:t> goal </a:t>
            </a:r>
            <a:r>
              <a:rPr lang="nl-NL" dirty="0" err="1" smtClean="0">
                <a:latin typeface="Arial" charset="0"/>
                <a:cs typeface="Arial" charset="0"/>
              </a:rPr>
              <a:t>and</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auditobject </a:t>
            </a:r>
            <a:r>
              <a:rPr lang="nl-NL" dirty="0" err="1" smtClean="0">
                <a:latin typeface="Arial" charset="0"/>
                <a:cs typeface="Arial" charset="0"/>
              </a:rPr>
              <a:t>where</a:t>
            </a:r>
            <a:r>
              <a:rPr lang="nl-NL" dirty="0" smtClean="0">
                <a:latin typeface="Arial" charset="0"/>
                <a:cs typeface="Arial" charset="0"/>
              </a:rPr>
              <a:t> </a:t>
            </a:r>
            <a:r>
              <a:rPr lang="nl-NL" dirty="0" err="1" smtClean="0">
                <a:latin typeface="Arial" charset="0"/>
                <a:cs typeface="Arial" charset="0"/>
              </a:rPr>
              <a:t>upon</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 is </a:t>
            </a:r>
            <a:r>
              <a:rPr lang="nl-NL" dirty="0" err="1" smtClean="0">
                <a:latin typeface="Arial" charset="0"/>
                <a:cs typeface="Arial" charset="0"/>
              </a:rPr>
              <a:t>performed</a:t>
            </a:r>
            <a:r>
              <a:rPr lang="nl-NL" dirty="0" smtClean="0">
                <a:latin typeface="Arial" charset="0"/>
                <a:cs typeface="Arial" charset="0"/>
              </a:rPr>
              <a:t>. The auditmodel </a:t>
            </a:r>
            <a:r>
              <a:rPr lang="nl-NL" dirty="0" err="1" smtClean="0">
                <a:latin typeface="Arial" charset="0"/>
                <a:cs typeface="Arial" charset="0"/>
              </a:rPr>
              <a:t>forms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framework</a:t>
            </a:r>
            <a:r>
              <a:rPr lang="nl-NL" dirty="0" smtClean="0">
                <a:latin typeface="Arial" charset="0"/>
                <a:cs typeface="Arial" charset="0"/>
              </a:rPr>
              <a:t> </a:t>
            </a:r>
            <a:r>
              <a:rPr lang="nl-NL" dirty="0" err="1" smtClean="0">
                <a:latin typeface="Arial" charset="0"/>
                <a:cs typeface="Arial" charset="0"/>
              </a:rPr>
              <a:t>for</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auditor.</a:t>
            </a:r>
          </a:p>
          <a:p>
            <a:pPr eaLnBrk="1" hangingPunct="1"/>
            <a:r>
              <a:rPr lang="nl-NL" dirty="0" smtClean="0">
                <a:latin typeface="Arial" charset="0"/>
                <a:cs typeface="Arial" charset="0"/>
              </a:rPr>
              <a:t>The auditgoal is </a:t>
            </a:r>
            <a:r>
              <a:rPr lang="nl-NL" dirty="0" err="1" smtClean="0">
                <a:latin typeface="Arial" charset="0"/>
                <a:cs typeface="Arial" charset="0"/>
              </a:rPr>
              <a:t>already</a:t>
            </a:r>
            <a:r>
              <a:rPr lang="nl-NL" dirty="0" smtClean="0">
                <a:latin typeface="Arial" charset="0"/>
                <a:cs typeface="Arial" charset="0"/>
              </a:rPr>
              <a:t> </a:t>
            </a:r>
            <a:r>
              <a:rPr lang="nl-NL" dirty="0" err="1" smtClean="0">
                <a:latin typeface="Arial" charset="0"/>
                <a:cs typeface="Arial" charset="0"/>
              </a:rPr>
              <a:t>treated</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intakephase</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auditmodel </a:t>
            </a:r>
            <a:r>
              <a:rPr lang="nl-NL" dirty="0" err="1" smtClean="0">
                <a:latin typeface="Arial" charset="0"/>
                <a:cs typeface="Arial" charset="0"/>
              </a:rPr>
              <a:t>the</a:t>
            </a:r>
            <a:r>
              <a:rPr lang="nl-NL" dirty="0" smtClean="0">
                <a:latin typeface="Arial" charset="0"/>
                <a:cs typeface="Arial" charset="0"/>
              </a:rPr>
              <a:t> goal is </a:t>
            </a:r>
            <a:r>
              <a:rPr lang="nl-NL" dirty="0" err="1" smtClean="0">
                <a:latin typeface="Arial" charset="0"/>
                <a:cs typeface="Arial" charset="0"/>
              </a:rPr>
              <a:t>repeated</a:t>
            </a:r>
            <a:r>
              <a:rPr lang="nl-NL" dirty="0" smtClean="0">
                <a:latin typeface="Arial" charset="0"/>
                <a:cs typeface="Arial" charset="0"/>
              </a:rPr>
              <a:t> </a:t>
            </a:r>
            <a:r>
              <a:rPr lang="nl-NL" dirty="0" err="1" smtClean="0">
                <a:latin typeface="Arial" charset="0"/>
                <a:cs typeface="Arial" charset="0"/>
              </a:rPr>
              <a:t>and</a:t>
            </a:r>
            <a:r>
              <a:rPr lang="nl-NL" dirty="0" smtClean="0">
                <a:latin typeface="Arial" charset="0"/>
                <a:cs typeface="Arial" charset="0"/>
              </a:rPr>
              <a:t> put </a:t>
            </a:r>
            <a:r>
              <a:rPr lang="nl-NL" dirty="0" err="1" smtClean="0">
                <a:latin typeface="Arial" charset="0"/>
                <a:cs typeface="Arial" charset="0"/>
              </a:rPr>
              <a:t>into</a:t>
            </a:r>
            <a:r>
              <a:rPr lang="nl-NL" dirty="0" smtClean="0">
                <a:latin typeface="Arial" charset="0"/>
                <a:cs typeface="Arial" charset="0"/>
              </a:rPr>
              <a:t> a </a:t>
            </a:r>
            <a:r>
              <a:rPr lang="nl-NL" dirty="0" err="1" smtClean="0">
                <a:latin typeface="Arial" charset="0"/>
                <a:cs typeface="Arial" charset="0"/>
              </a:rPr>
              <a:t>scheme</a:t>
            </a:r>
            <a:r>
              <a:rPr lang="nl-NL" dirty="0" smtClean="0">
                <a:latin typeface="Arial" charset="0"/>
                <a:cs typeface="Arial" charset="0"/>
              </a:rPr>
              <a:t>. The auditobject is </a:t>
            </a:r>
            <a:r>
              <a:rPr lang="nl-NL" dirty="0" err="1" smtClean="0">
                <a:latin typeface="Arial" charset="0"/>
                <a:cs typeface="Arial" charset="0"/>
              </a:rPr>
              <a:t>the</a:t>
            </a:r>
            <a:r>
              <a:rPr lang="nl-NL" dirty="0" smtClean="0">
                <a:latin typeface="Arial" charset="0"/>
                <a:cs typeface="Arial" charset="0"/>
              </a:rPr>
              <a:t> subject or item of </a:t>
            </a:r>
            <a:r>
              <a:rPr lang="nl-NL" dirty="0" err="1" smtClean="0">
                <a:latin typeface="Arial" charset="0"/>
                <a:cs typeface="Arial" charset="0"/>
              </a:rPr>
              <a:t>the</a:t>
            </a:r>
            <a:r>
              <a:rPr lang="nl-NL" dirty="0" smtClean="0">
                <a:latin typeface="Arial" charset="0"/>
                <a:cs typeface="Arial" charset="0"/>
              </a:rPr>
              <a:t> audit. It </a:t>
            </a:r>
            <a:r>
              <a:rPr lang="nl-NL" dirty="0" err="1" smtClean="0">
                <a:latin typeface="Arial" charset="0"/>
                <a:cs typeface="Arial" charset="0"/>
              </a:rPr>
              <a:t>can</a:t>
            </a:r>
            <a:r>
              <a:rPr lang="nl-NL" dirty="0" smtClean="0">
                <a:latin typeface="Arial" charset="0"/>
                <a:cs typeface="Arial" charset="0"/>
              </a:rPr>
              <a:t> </a:t>
            </a:r>
            <a:r>
              <a:rPr lang="nl-NL" dirty="0" err="1" smtClean="0">
                <a:latin typeface="Arial" charset="0"/>
                <a:cs typeface="Arial" charset="0"/>
              </a:rPr>
              <a:t>be</a:t>
            </a:r>
            <a:r>
              <a:rPr lang="nl-NL" dirty="0" smtClean="0">
                <a:latin typeface="Arial" charset="0"/>
                <a:cs typeface="Arial" charset="0"/>
              </a:rPr>
              <a:t> a </a:t>
            </a:r>
            <a:r>
              <a:rPr lang="nl-NL" dirty="0" err="1" smtClean="0">
                <a:latin typeface="Arial" charset="0"/>
                <a:cs typeface="Arial" charset="0"/>
              </a:rPr>
              <a:t>process</a:t>
            </a:r>
            <a:r>
              <a:rPr lang="nl-NL" dirty="0" smtClean="0">
                <a:latin typeface="Arial" charset="0"/>
                <a:cs typeface="Arial" charset="0"/>
              </a:rPr>
              <a:t>, but </a:t>
            </a:r>
            <a:r>
              <a:rPr lang="nl-NL" dirty="0" err="1" smtClean="0">
                <a:latin typeface="Arial" charset="0"/>
                <a:cs typeface="Arial" charset="0"/>
              </a:rPr>
              <a:t>it</a:t>
            </a:r>
            <a:r>
              <a:rPr lang="nl-NL" dirty="0" smtClean="0">
                <a:latin typeface="Arial" charset="0"/>
                <a:cs typeface="Arial" charset="0"/>
              </a:rPr>
              <a:t> </a:t>
            </a:r>
            <a:r>
              <a:rPr lang="nl-NL" dirty="0" err="1" smtClean="0">
                <a:latin typeface="Arial" charset="0"/>
                <a:cs typeface="Arial" charset="0"/>
              </a:rPr>
              <a:t>can</a:t>
            </a:r>
            <a:r>
              <a:rPr lang="nl-NL" dirty="0" smtClean="0">
                <a:latin typeface="Arial" charset="0"/>
                <a:cs typeface="Arial" charset="0"/>
              </a:rPr>
              <a:t> </a:t>
            </a:r>
            <a:r>
              <a:rPr lang="nl-NL" dirty="0" err="1" smtClean="0">
                <a:latin typeface="Arial" charset="0"/>
                <a:cs typeface="Arial" charset="0"/>
              </a:rPr>
              <a:t>also</a:t>
            </a:r>
            <a:r>
              <a:rPr lang="nl-NL" dirty="0" smtClean="0">
                <a:latin typeface="Arial" charset="0"/>
                <a:cs typeface="Arial" charset="0"/>
              </a:rPr>
              <a:t> </a:t>
            </a:r>
            <a:r>
              <a:rPr lang="nl-NL" dirty="0" err="1" smtClean="0">
                <a:latin typeface="Arial" charset="0"/>
                <a:cs typeface="Arial" charset="0"/>
              </a:rPr>
              <a:t>be</a:t>
            </a:r>
            <a:r>
              <a:rPr lang="nl-NL" dirty="0" smtClean="0">
                <a:latin typeface="Arial" charset="0"/>
                <a:cs typeface="Arial" charset="0"/>
              </a:rPr>
              <a:t> a </a:t>
            </a:r>
            <a:r>
              <a:rPr lang="nl-NL" dirty="0" err="1" smtClean="0">
                <a:latin typeface="Arial" charset="0"/>
                <a:cs typeface="Arial" charset="0"/>
              </a:rPr>
              <a:t>theme</a:t>
            </a:r>
            <a:r>
              <a:rPr lang="nl-NL" dirty="0" smtClean="0">
                <a:latin typeface="Arial" charset="0"/>
                <a:cs typeface="Arial" charset="0"/>
              </a:rPr>
              <a:t> </a:t>
            </a:r>
            <a:r>
              <a:rPr lang="nl-NL" dirty="0" err="1" smtClean="0">
                <a:latin typeface="Arial" charset="0"/>
                <a:cs typeface="Arial" charset="0"/>
              </a:rPr>
              <a:t>such</a:t>
            </a:r>
            <a:r>
              <a:rPr lang="nl-NL" dirty="0" smtClean="0">
                <a:latin typeface="Arial" charset="0"/>
                <a:cs typeface="Arial" charset="0"/>
              </a:rPr>
              <a:t> as </a:t>
            </a:r>
            <a:r>
              <a:rPr lang="nl-NL" dirty="0" err="1" smtClean="0">
                <a:latin typeface="Arial" charset="0"/>
                <a:cs typeface="Arial" charset="0"/>
              </a:rPr>
              <a:t>integrity</a:t>
            </a:r>
            <a:r>
              <a:rPr lang="nl-NL" dirty="0" smtClean="0">
                <a:latin typeface="Arial" charset="0"/>
                <a:cs typeface="Arial" charset="0"/>
              </a:rPr>
              <a:t> or </a:t>
            </a:r>
            <a:r>
              <a:rPr lang="nl-NL" dirty="0" err="1" smtClean="0">
                <a:latin typeface="Arial" charset="0"/>
                <a:cs typeface="Arial" charset="0"/>
              </a:rPr>
              <a:t>safety</a:t>
            </a:r>
            <a:r>
              <a:rPr lang="nl-NL" dirty="0" smtClean="0">
                <a:latin typeface="Arial" charset="0"/>
                <a:cs typeface="Arial" charset="0"/>
              </a:rPr>
              <a:t>.  It is </a:t>
            </a:r>
            <a:r>
              <a:rPr lang="nl-NL" dirty="0" err="1" smtClean="0">
                <a:latin typeface="Arial" charset="0"/>
                <a:cs typeface="Arial" charset="0"/>
              </a:rPr>
              <a:t>the</a:t>
            </a:r>
            <a:r>
              <a:rPr lang="nl-NL" dirty="0" smtClean="0">
                <a:latin typeface="Arial" charset="0"/>
                <a:cs typeface="Arial" charset="0"/>
              </a:rPr>
              <a:t> focuspoint of </a:t>
            </a:r>
            <a:r>
              <a:rPr lang="nl-NL" dirty="0" err="1" smtClean="0">
                <a:latin typeface="Arial" charset="0"/>
                <a:cs typeface="Arial" charset="0"/>
              </a:rPr>
              <a:t>the</a:t>
            </a:r>
            <a:r>
              <a:rPr lang="nl-NL" dirty="0" smtClean="0">
                <a:latin typeface="Arial" charset="0"/>
                <a:cs typeface="Arial" charset="0"/>
              </a:rPr>
              <a:t> auditor. </a:t>
            </a:r>
            <a:r>
              <a:rPr lang="nl-NL" dirty="0" err="1" smtClean="0">
                <a:latin typeface="Arial" charset="0"/>
                <a:cs typeface="Arial" charset="0"/>
              </a:rPr>
              <a:t>This</a:t>
            </a:r>
            <a:r>
              <a:rPr lang="nl-NL" dirty="0" smtClean="0">
                <a:latin typeface="Arial" charset="0"/>
                <a:cs typeface="Arial" charset="0"/>
              </a:rPr>
              <a:t> auditobject is </a:t>
            </a:r>
            <a:r>
              <a:rPr lang="nl-NL" dirty="0" err="1" smtClean="0">
                <a:latin typeface="Arial" charset="0"/>
                <a:cs typeface="Arial" charset="0"/>
              </a:rPr>
              <a:t>already</a:t>
            </a:r>
            <a:r>
              <a:rPr lang="nl-NL" dirty="0" smtClean="0">
                <a:latin typeface="Arial" charset="0"/>
                <a:cs typeface="Arial" charset="0"/>
              </a:rPr>
              <a:t> </a:t>
            </a:r>
            <a:r>
              <a:rPr lang="nl-NL" dirty="0" err="1" smtClean="0">
                <a:latin typeface="Arial" charset="0"/>
                <a:cs typeface="Arial" charset="0"/>
              </a:rPr>
              <a:t>known</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intakephase</a:t>
            </a:r>
            <a:r>
              <a:rPr lang="nl-NL" dirty="0" smtClean="0">
                <a:latin typeface="Arial" charset="0"/>
                <a:cs typeface="Arial" charset="0"/>
              </a:rPr>
              <a:t>, but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phase</a:t>
            </a:r>
            <a:r>
              <a:rPr lang="nl-NL" dirty="0" smtClean="0">
                <a:latin typeface="Arial" charset="0"/>
                <a:cs typeface="Arial" charset="0"/>
              </a:rPr>
              <a:t> of building </a:t>
            </a:r>
            <a:r>
              <a:rPr lang="nl-NL" dirty="0" err="1" smtClean="0">
                <a:latin typeface="Arial" charset="0"/>
                <a:cs typeface="Arial" charset="0"/>
              </a:rPr>
              <a:t>the</a:t>
            </a:r>
            <a:r>
              <a:rPr lang="nl-NL" dirty="0" smtClean="0">
                <a:latin typeface="Arial" charset="0"/>
                <a:cs typeface="Arial" charset="0"/>
              </a:rPr>
              <a:t> auditmodel, </a:t>
            </a:r>
            <a:r>
              <a:rPr lang="nl-NL" dirty="0" err="1" smtClean="0">
                <a:latin typeface="Arial" charset="0"/>
                <a:cs typeface="Arial" charset="0"/>
              </a:rPr>
              <a:t>this</a:t>
            </a:r>
            <a:r>
              <a:rPr lang="nl-NL" dirty="0" smtClean="0">
                <a:latin typeface="Arial" charset="0"/>
                <a:cs typeface="Arial" charset="0"/>
              </a:rPr>
              <a:t> auditobject is </a:t>
            </a:r>
            <a:r>
              <a:rPr lang="nl-NL" dirty="0" err="1" smtClean="0">
                <a:latin typeface="Arial" charset="0"/>
                <a:cs typeface="Arial" charset="0"/>
              </a:rPr>
              <a:t>definitely</a:t>
            </a:r>
            <a:r>
              <a:rPr lang="nl-NL" dirty="0" smtClean="0">
                <a:latin typeface="Arial" charset="0"/>
                <a:cs typeface="Arial" charset="0"/>
              </a:rPr>
              <a:t> </a:t>
            </a:r>
            <a:r>
              <a:rPr lang="nl-NL" dirty="0" err="1" smtClean="0">
                <a:latin typeface="Arial" charset="0"/>
                <a:cs typeface="Arial" charset="0"/>
              </a:rPr>
              <a:t>determined</a:t>
            </a:r>
            <a:r>
              <a:rPr lang="nl-NL" dirty="0" smtClean="0">
                <a:latin typeface="Arial" charset="0"/>
                <a:cs typeface="Arial" charset="0"/>
              </a:rPr>
              <a:t>.</a:t>
            </a:r>
          </a:p>
          <a:p>
            <a:pPr eaLnBrk="1" hangingPunct="1"/>
            <a:r>
              <a:rPr lang="nl-NL" dirty="0" smtClean="0">
                <a:latin typeface="Arial" charset="0"/>
                <a:cs typeface="Arial" charset="0"/>
              </a:rPr>
              <a:t>The basis of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framework</a:t>
            </a:r>
            <a:r>
              <a:rPr lang="nl-NL" dirty="0" smtClean="0">
                <a:latin typeface="Arial" charset="0"/>
                <a:cs typeface="Arial" charset="0"/>
              </a:rPr>
              <a:t> is </a:t>
            </a:r>
            <a:r>
              <a:rPr lang="nl-NL" dirty="0" err="1" smtClean="0">
                <a:latin typeface="Arial" charset="0"/>
                <a:cs typeface="Arial" charset="0"/>
              </a:rPr>
              <a:t>the</a:t>
            </a:r>
            <a:r>
              <a:rPr lang="nl-NL" dirty="0" smtClean="0">
                <a:latin typeface="Arial" charset="0"/>
                <a:cs typeface="Arial" charset="0"/>
              </a:rPr>
              <a:t> auditview. </a:t>
            </a:r>
            <a:r>
              <a:rPr lang="nl-NL" dirty="0" err="1" smtClean="0">
                <a:latin typeface="Arial" charset="0"/>
                <a:cs typeface="Arial" charset="0"/>
              </a:rPr>
              <a:t>This</a:t>
            </a:r>
            <a:r>
              <a:rPr lang="nl-NL" dirty="0" smtClean="0">
                <a:latin typeface="Arial" charset="0"/>
                <a:cs typeface="Arial" charset="0"/>
              </a:rPr>
              <a:t> auditview are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glasses</a:t>
            </a:r>
            <a:r>
              <a:rPr lang="nl-NL" dirty="0" smtClean="0">
                <a:latin typeface="Arial" charset="0"/>
                <a:cs typeface="Arial" charset="0"/>
              </a:rPr>
              <a:t> </a:t>
            </a:r>
            <a:r>
              <a:rPr lang="nl-NL" dirty="0" err="1" smtClean="0">
                <a:latin typeface="Arial" charset="0"/>
                <a:cs typeface="Arial" charset="0"/>
              </a:rPr>
              <a:t>which</a:t>
            </a:r>
            <a:r>
              <a:rPr lang="nl-NL" dirty="0" smtClean="0">
                <a:latin typeface="Arial" charset="0"/>
                <a:cs typeface="Arial" charset="0"/>
              </a:rPr>
              <a:t> </a:t>
            </a:r>
            <a:r>
              <a:rPr lang="nl-NL" dirty="0" err="1" smtClean="0">
                <a:latin typeface="Arial" charset="0"/>
                <a:cs typeface="Arial" charset="0"/>
              </a:rPr>
              <a:t>clears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sight</a:t>
            </a:r>
            <a:r>
              <a:rPr lang="nl-NL" dirty="0" smtClean="0">
                <a:latin typeface="Arial" charset="0"/>
                <a:cs typeface="Arial" charset="0"/>
              </a:rPr>
              <a:t> of </a:t>
            </a:r>
            <a:r>
              <a:rPr lang="nl-NL" dirty="0" err="1" smtClean="0">
                <a:latin typeface="Arial" charset="0"/>
                <a:cs typeface="Arial" charset="0"/>
              </a:rPr>
              <a:t>the</a:t>
            </a:r>
            <a:r>
              <a:rPr lang="nl-NL" dirty="0" smtClean="0">
                <a:latin typeface="Arial" charset="0"/>
                <a:cs typeface="Arial" charset="0"/>
              </a:rPr>
              <a:t> auditor. It </a:t>
            </a:r>
            <a:r>
              <a:rPr lang="nl-NL" dirty="0" err="1" smtClean="0">
                <a:latin typeface="Arial" charset="0"/>
                <a:cs typeface="Arial" charset="0"/>
              </a:rPr>
              <a:t>determines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way </a:t>
            </a:r>
            <a:r>
              <a:rPr lang="nl-NL" dirty="0" err="1" smtClean="0">
                <a:latin typeface="Arial" charset="0"/>
                <a:cs typeface="Arial" charset="0"/>
              </a:rPr>
              <a:t>the</a:t>
            </a:r>
            <a:r>
              <a:rPr lang="nl-NL" dirty="0" smtClean="0">
                <a:latin typeface="Arial" charset="0"/>
                <a:cs typeface="Arial" charset="0"/>
              </a:rPr>
              <a:t> auditor </a:t>
            </a:r>
            <a:r>
              <a:rPr lang="nl-NL" dirty="0" err="1" smtClean="0">
                <a:latin typeface="Arial" charset="0"/>
                <a:cs typeface="Arial" charset="0"/>
              </a:rPr>
              <a:t>will</a:t>
            </a:r>
            <a:r>
              <a:rPr lang="nl-NL" dirty="0" smtClean="0">
                <a:latin typeface="Arial" charset="0"/>
                <a:cs typeface="Arial" charset="0"/>
              </a:rPr>
              <a:t> </a:t>
            </a:r>
            <a:r>
              <a:rPr lang="nl-NL" dirty="0" err="1" smtClean="0">
                <a:latin typeface="Arial" charset="0"/>
                <a:cs typeface="Arial" charset="0"/>
              </a:rPr>
              <a:t>examine</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auditobject. It </a:t>
            </a:r>
            <a:r>
              <a:rPr lang="nl-NL" dirty="0" err="1" smtClean="0">
                <a:latin typeface="Arial" charset="0"/>
                <a:cs typeface="Arial" charset="0"/>
              </a:rPr>
              <a:t>forms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basis </a:t>
            </a:r>
            <a:r>
              <a:rPr lang="nl-NL" dirty="0" err="1" smtClean="0">
                <a:latin typeface="Arial" charset="0"/>
                <a:cs typeface="Arial" charset="0"/>
              </a:rPr>
              <a:t>upon</a:t>
            </a:r>
            <a:r>
              <a:rPr lang="nl-NL" dirty="0" smtClean="0">
                <a:latin typeface="Arial" charset="0"/>
                <a:cs typeface="Arial" charset="0"/>
              </a:rPr>
              <a:t> </a:t>
            </a:r>
            <a:r>
              <a:rPr lang="nl-NL" dirty="0" err="1" smtClean="0">
                <a:latin typeface="Arial" charset="0"/>
                <a:cs typeface="Arial" charset="0"/>
              </a:rPr>
              <a:t>which</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auditor draws his </a:t>
            </a:r>
            <a:r>
              <a:rPr lang="nl-NL" dirty="0" err="1" smtClean="0">
                <a:latin typeface="Arial" charset="0"/>
                <a:cs typeface="Arial" charset="0"/>
              </a:rPr>
              <a:t>conclusions</a:t>
            </a:r>
            <a:r>
              <a:rPr lang="nl-NL" dirty="0" smtClean="0">
                <a:latin typeface="Arial" charset="0"/>
                <a:cs typeface="Arial" charset="0"/>
              </a:rPr>
              <a:t>. The auditview is </a:t>
            </a:r>
            <a:r>
              <a:rPr lang="nl-NL" dirty="0" err="1" smtClean="0">
                <a:latin typeface="Arial" charset="0"/>
                <a:cs typeface="Arial" charset="0"/>
              </a:rPr>
              <a:t>mostly</a:t>
            </a:r>
            <a:r>
              <a:rPr lang="nl-NL" dirty="0" smtClean="0">
                <a:latin typeface="Arial" charset="0"/>
                <a:cs typeface="Arial" charset="0"/>
              </a:rPr>
              <a:t> </a:t>
            </a:r>
            <a:r>
              <a:rPr lang="nl-NL" dirty="0" err="1" smtClean="0">
                <a:latin typeface="Arial" charset="0"/>
                <a:cs typeface="Arial" charset="0"/>
              </a:rPr>
              <a:t>stated</a:t>
            </a:r>
            <a:r>
              <a:rPr lang="nl-NL" dirty="0" smtClean="0">
                <a:latin typeface="Arial" charset="0"/>
                <a:cs typeface="Arial" charset="0"/>
              </a:rPr>
              <a:t> in a few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a:t>
            </a:r>
            <a:r>
              <a:rPr lang="nl-NL" dirty="0" err="1" smtClean="0">
                <a:latin typeface="Arial" charset="0"/>
                <a:cs typeface="Arial" charset="0"/>
              </a:rPr>
              <a:t>who</a:t>
            </a:r>
            <a:r>
              <a:rPr lang="nl-NL" dirty="0" smtClean="0">
                <a:latin typeface="Arial" charset="0"/>
                <a:cs typeface="Arial" charset="0"/>
              </a:rPr>
              <a:t> are </a:t>
            </a:r>
            <a:r>
              <a:rPr lang="nl-NL" dirty="0" err="1" smtClean="0">
                <a:latin typeface="Arial" charset="0"/>
                <a:cs typeface="Arial" charset="0"/>
              </a:rPr>
              <a:t>derived</a:t>
            </a:r>
            <a:r>
              <a:rPr lang="nl-NL" dirty="0" smtClean="0">
                <a:latin typeface="Arial" charset="0"/>
                <a:cs typeface="Arial" charset="0"/>
              </a:rPr>
              <a:t> </a:t>
            </a:r>
            <a:r>
              <a:rPr lang="nl-NL" dirty="0" err="1" smtClean="0">
                <a:latin typeface="Arial" charset="0"/>
                <a:cs typeface="Arial" charset="0"/>
              </a:rPr>
              <a:t>from</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central</a:t>
            </a:r>
            <a:r>
              <a:rPr lang="nl-NL" dirty="0" smtClean="0">
                <a:latin typeface="Arial" charset="0"/>
                <a:cs typeface="Arial" charset="0"/>
              </a:rPr>
              <a:t> audit question or auditgoal. Most of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times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answers</a:t>
            </a:r>
            <a:r>
              <a:rPr lang="nl-NL" dirty="0" smtClean="0">
                <a:latin typeface="Arial" charset="0"/>
                <a:cs typeface="Arial" charset="0"/>
              </a:rPr>
              <a:t>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lead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fullfillment</a:t>
            </a:r>
            <a:r>
              <a:rPr lang="nl-NL" dirty="0" smtClean="0">
                <a:latin typeface="Arial" charset="0"/>
                <a:cs typeface="Arial" charset="0"/>
              </a:rPr>
              <a:t> of </a:t>
            </a:r>
            <a:r>
              <a:rPr lang="nl-NL" dirty="0" err="1" smtClean="0">
                <a:latin typeface="Arial" charset="0"/>
                <a:cs typeface="Arial" charset="0"/>
              </a:rPr>
              <a:t>the</a:t>
            </a:r>
            <a:r>
              <a:rPr lang="nl-NL" dirty="0" smtClean="0">
                <a:latin typeface="Arial" charset="0"/>
                <a:cs typeface="Arial" charset="0"/>
              </a:rPr>
              <a:t> auditgoal. </a:t>
            </a:r>
            <a:r>
              <a:rPr lang="nl-NL" dirty="0" err="1" smtClean="0">
                <a:latin typeface="Arial" charset="0"/>
                <a:cs typeface="Arial" charset="0"/>
              </a:rPr>
              <a:t>Sometimes</a:t>
            </a:r>
            <a:r>
              <a:rPr lang="nl-NL" dirty="0" smtClean="0">
                <a:latin typeface="Arial" charset="0"/>
                <a:cs typeface="Arial" charset="0"/>
              </a:rPr>
              <a:t> </a:t>
            </a:r>
            <a:r>
              <a:rPr lang="nl-NL" dirty="0" err="1" smtClean="0">
                <a:latin typeface="Arial" charset="0"/>
                <a:cs typeface="Arial" charset="0"/>
              </a:rPr>
              <a:t>not</a:t>
            </a:r>
            <a:r>
              <a:rPr lang="nl-NL" dirty="0" smtClean="0">
                <a:latin typeface="Arial" charset="0"/>
                <a:cs typeface="Arial" charset="0"/>
              </a:rPr>
              <a:t> </a:t>
            </a:r>
            <a:r>
              <a:rPr lang="nl-NL" dirty="0" err="1" smtClean="0">
                <a:latin typeface="Arial" charset="0"/>
                <a:cs typeface="Arial" charset="0"/>
              </a:rPr>
              <a:t>only</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are </a:t>
            </a:r>
            <a:r>
              <a:rPr lang="nl-NL" dirty="0" err="1" smtClean="0">
                <a:latin typeface="Arial" charset="0"/>
                <a:cs typeface="Arial" charset="0"/>
              </a:rPr>
              <a:t>mentioned</a:t>
            </a:r>
            <a:r>
              <a:rPr lang="nl-NL" dirty="0" smtClean="0">
                <a:latin typeface="Arial" charset="0"/>
                <a:cs typeface="Arial" charset="0"/>
              </a:rPr>
              <a:t> but </a:t>
            </a:r>
            <a:r>
              <a:rPr lang="nl-NL" dirty="0" err="1" smtClean="0">
                <a:latin typeface="Arial" charset="0"/>
                <a:cs typeface="Arial" charset="0"/>
              </a:rPr>
              <a:t>also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aspects</a:t>
            </a:r>
            <a:r>
              <a:rPr lang="nl-NL" dirty="0" smtClean="0">
                <a:latin typeface="Arial" charset="0"/>
                <a:cs typeface="Arial" charset="0"/>
              </a:rPr>
              <a:t> or </a:t>
            </a:r>
            <a:r>
              <a:rPr lang="nl-NL" dirty="0" err="1" smtClean="0">
                <a:latin typeface="Arial" charset="0"/>
                <a:cs typeface="Arial" charset="0"/>
              </a:rPr>
              <a:t>themes</a:t>
            </a:r>
            <a:r>
              <a:rPr lang="nl-NL" dirty="0" smtClean="0">
                <a:latin typeface="Arial" charset="0"/>
                <a:cs typeface="Arial" charset="0"/>
              </a:rPr>
              <a:t> </a:t>
            </a:r>
            <a:r>
              <a:rPr lang="nl-NL" dirty="0" err="1" smtClean="0">
                <a:latin typeface="Arial" charset="0"/>
                <a:cs typeface="Arial" charset="0"/>
              </a:rPr>
              <a:t>to</a:t>
            </a:r>
            <a:r>
              <a:rPr lang="nl-NL" dirty="0" smtClean="0">
                <a:latin typeface="Arial" charset="0"/>
                <a:cs typeface="Arial" charset="0"/>
              </a:rPr>
              <a:t> look </a:t>
            </a:r>
            <a:r>
              <a:rPr lang="nl-NL" dirty="0" err="1" smtClean="0">
                <a:latin typeface="Arial" charset="0"/>
                <a:cs typeface="Arial" charset="0"/>
              </a:rPr>
              <a:t>for</a:t>
            </a:r>
            <a:r>
              <a:rPr lang="nl-NL" dirty="0" smtClean="0">
                <a:latin typeface="Arial" charset="0"/>
                <a:cs typeface="Arial" charset="0"/>
              </a:rPr>
              <a:t> </a:t>
            </a:r>
            <a:r>
              <a:rPr lang="nl-NL" dirty="0" err="1" smtClean="0">
                <a:latin typeface="Arial" charset="0"/>
                <a:cs typeface="Arial" charset="0"/>
              </a:rPr>
              <a:t>during</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 </a:t>
            </a:r>
          </a:p>
          <a:p>
            <a:pPr eaLnBrk="1" hangingPunct="1"/>
            <a:endParaRPr lang="nl-NL" i="1" u="sng" dirty="0" smtClean="0">
              <a:latin typeface="Arial" charset="0"/>
              <a:cs typeface="Arial" charset="0"/>
            </a:endParaRPr>
          </a:p>
          <a:p>
            <a:pPr eaLnBrk="1" hangingPunct="1"/>
            <a:r>
              <a:rPr lang="nl-NL" sz="600" dirty="0" smtClean="0">
                <a:latin typeface="Arial" charset="0"/>
                <a:cs typeface="Arial" charset="0"/>
              </a:rPr>
              <a:t>A </a:t>
            </a:r>
            <a:r>
              <a:rPr lang="nl-NL" sz="600" dirty="0" err="1" smtClean="0">
                <a:latin typeface="Arial" charset="0"/>
                <a:cs typeface="Arial" charset="0"/>
              </a:rPr>
              <a:t>good</a:t>
            </a:r>
            <a:r>
              <a:rPr lang="nl-NL" sz="600" dirty="0" smtClean="0">
                <a:latin typeface="Arial" charset="0"/>
                <a:cs typeface="Arial" charset="0"/>
              </a:rPr>
              <a:t> </a:t>
            </a:r>
            <a:r>
              <a:rPr lang="nl-NL" sz="600" dirty="0" err="1" smtClean="0">
                <a:latin typeface="Arial" charset="0"/>
                <a:cs typeface="Arial" charset="0"/>
              </a:rPr>
              <a:t>and</a:t>
            </a:r>
            <a:r>
              <a:rPr lang="nl-NL" sz="600" dirty="0" smtClean="0">
                <a:latin typeface="Arial" charset="0"/>
                <a:cs typeface="Arial" charset="0"/>
              </a:rPr>
              <a:t> explicit auditview is </a:t>
            </a:r>
            <a:r>
              <a:rPr lang="nl-NL" sz="600" dirty="0" err="1" smtClean="0">
                <a:latin typeface="Arial" charset="0"/>
                <a:cs typeface="Arial" charset="0"/>
              </a:rPr>
              <a:t>neccesary</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an</a:t>
            </a:r>
            <a:r>
              <a:rPr lang="nl-NL" sz="600" dirty="0" smtClean="0">
                <a:latin typeface="Arial" charset="0"/>
                <a:cs typeface="Arial" charset="0"/>
              </a:rPr>
              <a:t> audit. </a:t>
            </a:r>
            <a:r>
              <a:rPr lang="nl-NL" sz="600" dirty="0" err="1" smtClean="0">
                <a:latin typeface="Arial" charset="0"/>
                <a:cs typeface="Arial" charset="0"/>
              </a:rPr>
              <a:t>If</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auditor has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idea</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he </a:t>
            </a:r>
            <a:r>
              <a:rPr lang="nl-NL" sz="600" dirty="0" err="1" smtClean="0">
                <a:latin typeface="Arial" charset="0"/>
                <a:cs typeface="Arial" charset="0"/>
              </a:rPr>
              <a:t>cannot</a:t>
            </a:r>
            <a:r>
              <a:rPr lang="nl-NL" sz="600" dirty="0" smtClean="0">
                <a:latin typeface="Arial" charset="0"/>
                <a:cs typeface="Arial" charset="0"/>
              </a:rPr>
              <a:t> </a:t>
            </a:r>
            <a:r>
              <a:rPr lang="nl-NL" sz="600" dirty="0" err="1" smtClean="0">
                <a:latin typeface="Arial" charset="0"/>
                <a:cs typeface="Arial" charset="0"/>
              </a:rPr>
              <a:t>completely</a:t>
            </a:r>
            <a:r>
              <a:rPr lang="nl-NL" sz="600" dirty="0" smtClean="0">
                <a:latin typeface="Arial" charset="0"/>
                <a:cs typeface="Arial" charset="0"/>
              </a:rPr>
              <a:t> </a:t>
            </a:r>
            <a:r>
              <a:rPr lang="nl-NL" sz="600" dirty="0" err="1" smtClean="0">
                <a:latin typeface="Arial" charset="0"/>
                <a:cs typeface="Arial" charset="0"/>
              </a:rPr>
              <a:t>answer</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central</a:t>
            </a:r>
            <a:r>
              <a:rPr lang="nl-NL" sz="600" dirty="0" smtClean="0">
                <a:latin typeface="Arial" charset="0"/>
                <a:cs typeface="Arial" charset="0"/>
              </a:rPr>
              <a:t> auditgoal, he has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work</a:t>
            </a:r>
            <a:r>
              <a:rPr lang="nl-NL" sz="600" dirty="0" smtClean="0">
                <a:latin typeface="Arial" charset="0"/>
                <a:cs typeface="Arial" charset="0"/>
              </a:rPr>
              <a:t> on his </a:t>
            </a:r>
            <a:r>
              <a:rPr lang="nl-NL" sz="600" dirty="0" err="1" smtClean="0">
                <a:latin typeface="Arial" charset="0"/>
                <a:cs typeface="Arial" charset="0"/>
              </a:rPr>
              <a:t>references</a:t>
            </a:r>
            <a:r>
              <a:rPr lang="nl-NL" sz="600" dirty="0" smtClean="0">
                <a:latin typeface="Arial" charset="0"/>
                <a:cs typeface="Arial" charset="0"/>
              </a:rPr>
              <a:t>. </a:t>
            </a:r>
            <a:r>
              <a:rPr lang="nl-NL" sz="600" dirty="0" err="1" smtClean="0">
                <a:latin typeface="Arial" charset="0"/>
                <a:cs typeface="Arial" charset="0"/>
              </a:rPr>
              <a:t>If</a:t>
            </a:r>
            <a:r>
              <a:rPr lang="nl-NL" sz="600" dirty="0" smtClean="0">
                <a:latin typeface="Arial" charset="0"/>
                <a:cs typeface="Arial" charset="0"/>
              </a:rPr>
              <a:t> </a:t>
            </a:r>
            <a:r>
              <a:rPr lang="nl-NL" sz="600" dirty="0" err="1" smtClean="0">
                <a:latin typeface="Arial" charset="0"/>
                <a:cs typeface="Arial" charset="0"/>
              </a:rPr>
              <a:t>needed</a:t>
            </a:r>
            <a:r>
              <a:rPr lang="nl-NL" sz="600" dirty="0" smtClean="0">
                <a:latin typeface="Arial" charset="0"/>
                <a:cs typeface="Arial" charset="0"/>
              </a:rPr>
              <a:t> he </a:t>
            </a:r>
            <a:r>
              <a:rPr lang="nl-NL" sz="600" dirty="0" err="1" smtClean="0">
                <a:latin typeface="Arial" charset="0"/>
                <a:cs typeface="Arial" charset="0"/>
              </a:rPr>
              <a:t>can</a:t>
            </a:r>
            <a:r>
              <a:rPr lang="nl-NL" sz="600" dirty="0" smtClean="0">
                <a:latin typeface="Arial" charset="0"/>
                <a:cs typeface="Arial" charset="0"/>
              </a:rPr>
              <a:t> </a:t>
            </a:r>
            <a:r>
              <a:rPr lang="nl-NL" sz="600" dirty="0" err="1" smtClean="0">
                <a:latin typeface="Arial" charset="0"/>
                <a:cs typeface="Arial" charset="0"/>
              </a:rPr>
              <a:t>enlarge</a:t>
            </a:r>
            <a:r>
              <a:rPr lang="nl-NL" sz="600" dirty="0" smtClean="0">
                <a:latin typeface="Arial" charset="0"/>
                <a:cs typeface="Arial" charset="0"/>
              </a:rPr>
              <a:t> his </a:t>
            </a:r>
            <a:r>
              <a:rPr lang="nl-NL" sz="600" dirty="0" err="1" smtClean="0">
                <a:latin typeface="Arial" charset="0"/>
                <a:cs typeface="Arial" charset="0"/>
              </a:rPr>
              <a:t>preliminary</a:t>
            </a:r>
            <a:r>
              <a:rPr lang="nl-NL" sz="600" dirty="0" smtClean="0">
                <a:latin typeface="Arial" charset="0"/>
                <a:cs typeface="Arial" charset="0"/>
              </a:rPr>
              <a:t> </a:t>
            </a:r>
            <a:r>
              <a:rPr lang="nl-NL" sz="600" dirty="0" err="1" smtClean="0">
                <a:latin typeface="Arial" charset="0"/>
                <a:cs typeface="Arial" charset="0"/>
              </a:rPr>
              <a:t>investigation</a:t>
            </a:r>
            <a:r>
              <a:rPr lang="nl-NL" sz="600" dirty="0" smtClean="0">
                <a:latin typeface="Arial" charset="0"/>
                <a:cs typeface="Arial" charset="0"/>
              </a:rPr>
              <a:t> or intake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build</a:t>
            </a:r>
            <a:r>
              <a:rPr lang="nl-NL" sz="600" dirty="0" smtClean="0">
                <a:latin typeface="Arial" charset="0"/>
                <a:cs typeface="Arial" charset="0"/>
              </a:rPr>
              <a:t> a </a:t>
            </a:r>
            <a:r>
              <a:rPr lang="nl-NL" sz="600" dirty="0" err="1" smtClean="0">
                <a:latin typeface="Arial" charset="0"/>
                <a:cs typeface="Arial" charset="0"/>
              </a:rPr>
              <a:t>gooed</a:t>
            </a:r>
            <a:r>
              <a:rPr lang="nl-NL" sz="600" dirty="0" smtClean="0">
                <a:latin typeface="Arial" charset="0"/>
                <a:cs typeface="Arial" charset="0"/>
              </a:rPr>
              <a:t> auditmodel. It is </a:t>
            </a:r>
            <a:r>
              <a:rPr lang="nl-NL" sz="600" dirty="0" err="1" smtClean="0">
                <a:latin typeface="Arial" charset="0"/>
                <a:cs typeface="Arial" charset="0"/>
              </a:rPr>
              <a:t>also</a:t>
            </a:r>
            <a:r>
              <a:rPr lang="nl-NL" sz="600" dirty="0" smtClean="0">
                <a:latin typeface="Arial" charset="0"/>
                <a:cs typeface="Arial" charset="0"/>
              </a:rPr>
              <a:t> important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mention</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a:t>
            </a:r>
            <a:r>
              <a:rPr lang="nl-NL" sz="600" dirty="0" err="1" smtClean="0">
                <a:latin typeface="Arial" charset="0"/>
                <a:cs typeface="Arial" charset="0"/>
              </a:rPr>
              <a:t>it</a:t>
            </a:r>
            <a:r>
              <a:rPr lang="nl-NL" sz="600" dirty="0" smtClean="0">
                <a:latin typeface="Arial" charset="0"/>
                <a:cs typeface="Arial" charset="0"/>
              </a:rPr>
              <a:t> is NOT </a:t>
            </a:r>
            <a:r>
              <a:rPr lang="nl-NL" sz="600" dirty="0" err="1" smtClean="0">
                <a:latin typeface="Arial" charset="0"/>
                <a:cs typeface="Arial" charset="0"/>
              </a:rPr>
              <a:t>the</a:t>
            </a:r>
            <a:r>
              <a:rPr lang="nl-NL" sz="600" dirty="0" smtClean="0">
                <a:latin typeface="Arial" charset="0"/>
                <a:cs typeface="Arial" charset="0"/>
              </a:rPr>
              <a:t> auditor </a:t>
            </a:r>
            <a:r>
              <a:rPr lang="nl-NL" sz="600" dirty="0" err="1" smtClean="0">
                <a:latin typeface="Arial" charset="0"/>
                <a:cs typeface="Arial" charset="0"/>
              </a:rPr>
              <a:t>who</a:t>
            </a:r>
            <a:r>
              <a:rPr lang="nl-NL" sz="600" dirty="0" smtClean="0">
                <a:latin typeface="Arial" charset="0"/>
                <a:cs typeface="Arial" charset="0"/>
              </a:rPr>
              <a:t> is </a:t>
            </a:r>
            <a:r>
              <a:rPr lang="nl-NL" sz="600" dirty="0" err="1" smtClean="0">
                <a:latin typeface="Arial" charset="0"/>
                <a:cs typeface="Arial" charset="0"/>
              </a:rPr>
              <a:t>responsible</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decisionmaking</a:t>
            </a:r>
            <a:r>
              <a:rPr lang="nl-NL" sz="600" dirty="0" smtClean="0">
                <a:latin typeface="Arial" charset="0"/>
                <a:cs typeface="Arial" charset="0"/>
              </a:rPr>
              <a:t> </a:t>
            </a:r>
            <a:r>
              <a:rPr lang="nl-NL" sz="600" dirty="0" err="1" smtClean="0">
                <a:latin typeface="Arial" charset="0"/>
                <a:cs typeface="Arial" charset="0"/>
              </a:rPr>
              <a:t>around</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auditmodel. It is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auditclient</a:t>
            </a:r>
            <a:r>
              <a:rPr lang="nl-NL" sz="600" dirty="0" smtClean="0">
                <a:latin typeface="Arial" charset="0"/>
                <a:cs typeface="Arial" charset="0"/>
              </a:rPr>
              <a:t> </a:t>
            </a:r>
            <a:r>
              <a:rPr lang="nl-NL" sz="600" dirty="0" err="1" smtClean="0">
                <a:latin typeface="Arial" charset="0"/>
                <a:cs typeface="Arial" charset="0"/>
              </a:rPr>
              <a:t>who</a:t>
            </a:r>
            <a:r>
              <a:rPr lang="nl-NL" sz="600" dirty="0" smtClean="0">
                <a:latin typeface="Arial" charset="0"/>
                <a:cs typeface="Arial" charset="0"/>
              </a:rPr>
              <a:t> is </a:t>
            </a:r>
            <a:r>
              <a:rPr lang="nl-NL" sz="600" dirty="0" err="1" smtClean="0">
                <a:latin typeface="Arial" charset="0"/>
                <a:cs typeface="Arial" charset="0"/>
              </a:rPr>
              <a:t>responsible</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but in </a:t>
            </a:r>
            <a:r>
              <a:rPr lang="nl-NL" sz="600" dirty="0" err="1" smtClean="0">
                <a:latin typeface="Arial" charset="0"/>
                <a:cs typeface="Arial" charset="0"/>
              </a:rPr>
              <a:t>practice</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auditor </a:t>
            </a:r>
            <a:r>
              <a:rPr lang="nl-NL" sz="600" dirty="0" err="1" smtClean="0">
                <a:latin typeface="Arial" charset="0"/>
                <a:cs typeface="Arial" charset="0"/>
              </a:rPr>
              <a:t>builds</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framework</a:t>
            </a:r>
            <a:r>
              <a:rPr lang="nl-NL" sz="600" dirty="0" smtClean="0">
                <a:latin typeface="Arial" charset="0"/>
                <a:cs typeface="Arial" charset="0"/>
              </a:rPr>
              <a:t> </a:t>
            </a:r>
            <a:r>
              <a:rPr lang="nl-NL" sz="600" dirty="0" err="1" smtClean="0">
                <a:latin typeface="Arial" charset="0"/>
                <a:cs typeface="Arial" charset="0"/>
              </a:rPr>
              <a:t>and</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auditclient</a:t>
            </a:r>
            <a:r>
              <a:rPr lang="nl-NL" sz="600" dirty="0" smtClean="0">
                <a:latin typeface="Arial" charset="0"/>
                <a:cs typeface="Arial" charset="0"/>
              </a:rPr>
              <a:t> </a:t>
            </a:r>
            <a:r>
              <a:rPr lang="nl-NL" sz="600" dirty="0" err="1" smtClean="0">
                <a:latin typeface="Arial" charset="0"/>
                <a:cs typeface="Arial" charset="0"/>
              </a:rPr>
              <a:t>approves</a:t>
            </a:r>
            <a:r>
              <a:rPr lang="nl-NL" sz="600" dirty="0" smtClean="0">
                <a:latin typeface="Arial" charset="0"/>
                <a:cs typeface="Arial" charset="0"/>
              </a:rPr>
              <a:t> it. </a:t>
            </a:r>
          </a:p>
          <a:p>
            <a:pPr eaLnBrk="1" hangingPunct="1">
              <a:lnSpc>
                <a:spcPct val="70000"/>
              </a:lnSpc>
              <a:spcBef>
                <a:spcPct val="0"/>
              </a:spcBef>
            </a:pPr>
            <a:endParaRPr lang="nl-NL" dirty="0" smtClean="0">
              <a:latin typeface="Arial" charset="0"/>
              <a:cs typeface="Arial" charset="0"/>
            </a:endParaRPr>
          </a:p>
          <a:p>
            <a:pPr eaLnBrk="1" hangingPunct="1"/>
            <a:r>
              <a:rPr lang="nl-NL" dirty="0" smtClean="0">
                <a:latin typeface="Arial" charset="0"/>
                <a:cs typeface="Arial" charset="0"/>
              </a:rPr>
              <a:t>Let </a:t>
            </a:r>
            <a:r>
              <a:rPr lang="nl-NL" dirty="0" err="1" smtClean="0">
                <a:latin typeface="Arial" charset="0"/>
                <a:cs typeface="Arial" charset="0"/>
              </a:rPr>
              <a:t>us</a:t>
            </a:r>
            <a:r>
              <a:rPr lang="nl-NL" dirty="0" smtClean="0">
                <a:latin typeface="Arial" charset="0"/>
                <a:cs typeface="Arial" charset="0"/>
              </a:rPr>
              <a:t> </a:t>
            </a:r>
            <a:r>
              <a:rPr lang="nl-NL" dirty="0" err="1" smtClean="0">
                <a:latin typeface="Arial" charset="0"/>
                <a:cs typeface="Arial" charset="0"/>
              </a:rPr>
              <a:t>now</a:t>
            </a:r>
            <a:r>
              <a:rPr lang="nl-NL" dirty="0" smtClean="0">
                <a:latin typeface="Arial" charset="0"/>
                <a:cs typeface="Arial" charset="0"/>
              </a:rPr>
              <a:t> </a:t>
            </a:r>
            <a:r>
              <a:rPr lang="nl-NL" dirty="0" err="1" smtClean="0">
                <a:latin typeface="Arial" charset="0"/>
                <a:cs typeface="Arial" charset="0"/>
              </a:rPr>
              <a:t>give</a:t>
            </a:r>
            <a:r>
              <a:rPr lang="nl-NL" dirty="0" smtClean="0">
                <a:latin typeface="Arial" charset="0"/>
                <a:cs typeface="Arial" charset="0"/>
              </a:rPr>
              <a:t> </a:t>
            </a:r>
            <a:r>
              <a:rPr lang="nl-NL" dirty="0" err="1" smtClean="0">
                <a:latin typeface="Arial" charset="0"/>
                <a:cs typeface="Arial" charset="0"/>
              </a:rPr>
              <a:t>some</a:t>
            </a:r>
            <a:r>
              <a:rPr lang="nl-NL" dirty="0" smtClean="0">
                <a:latin typeface="Arial" charset="0"/>
                <a:cs typeface="Arial" charset="0"/>
              </a:rPr>
              <a:t> </a:t>
            </a:r>
            <a:r>
              <a:rPr lang="nl-NL" dirty="0" err="1" smtClean="0">
                <a:latin typeface="Arial" charset="0"/>
                <a:cs typeface="Arial" charset="0"/>
              </a:rPr>
              <a:t>examples</a:t>
            </a:r>
            <a:r>
              <a:rPr lang="nl-NL" dirty="0" smtClean="0">
                <a:latin typeface="Arial" charset="0"/>
                <a:cs typeface="Arial" charset="0"/>
              </a:rPr>
              <a:t> of </a:t>
            </a:r>
            <a:r>
              <a:rPr lang="nl-NL" dirty="0" err="1" smtClean="0">
                <a:latin typeface="Arial" charset="0"/>
                <a:cs typeface="Arial" charset="0"/>
              </a:rPr>
              <a:t>references</a:t>
            </a:r>
            <a:r>
              <a:rPr lang="nl-NL" dirty="0" smtClean="0">
                <a:latin typeface="Arial" charset="0"/>
                <a:cs typeface="Arial" charset="0"/>
              </a:rPr>
              <a:t>.</a:t>
            </a:r>
          </a:p>
        </p:txBody>
      </p:sp>
    </p:spTree>
    <p:extLst>
      <p:ext uri="{BB962C8B-B14F-4D97-AF65-F5344CB8AC3E}">
        <p14:creationId xmlns:p14="http://schemas.microsoft.com/office/powerpoint/2010/main" val="1218682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12</a:t>
            </a:fld>
            <a:endParaRPr lang="nl-NL" dirty="0"/>
          </a:p>
        </p:txBody>
      </p:sp>
    </p:spTree>
    <p:extLst>
      <p:ext uri="{BB962C8B-B14F-4D97-AF65-F5344CB8AC3E}">
        <p14:creationId xmlns:p14="http://schemas.microsoft.com/office/powerpoint/2010/main" val="285933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Tashkent, October 2017</a:t>
            </a:r>
            <a:endParaRPr lang="nl-NL" dirty="0"/>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Tashkent, October 2017</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Tashkent, October 2017</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Tashkent, October 2017</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Tashkent, October 2017</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pic>
        <p:nvPicPr>
          <p:cNvPr id="6" name="shpDatum" descr="RO__vervolgpagina~LPPT.png"/>
          <p:cNvPicPr>
            <a:picLocks noChangeAspect="1"/>
          </p:cNvPicPr>
          <p:nvPr/>
        </p:nvPicPr>
        <p:blipFill>
          <a:blip r:embed="rId2"/>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r>
              <a:rPr lang="en-US" smtClean="0"/>
              <a:t>Tashkent, October 2017</a:t>
            </a: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120360886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52" r:id="rId1"/>
    <p:sldLayoutId id="2147484358" r:id="rId2"/>
    <p:sldLayoutId id="2147484359" r:id="rId3"/>
  </p:sldLayoutIdLst>
  <p:hf sldNum="0"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Tashkent, October 2017</a:t>
            </a:r>
            <a:endParaRPr lang="nl-NL" dirty="0"/>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8"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 id="2147484360" r:id="rId6"/>
  </p:sldLayoutIdLst>
  <p:hf sldNum="0"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3"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en-US" sz="1000">
              <a:solidFill>
                <a:srgbClr val="FFFFFF"/>
              </a:solidFill>
            </a:endParaRPr>
          </a:p>
        </p:txBody>
      </p:sp>
      <p:sp>
        <p:nvSpPr>
          <p:cNvPr id="5123" name="Titel"/>
          <p:cNvSpPr>
            <a:spLocks noChangeArrowheads="1"/>
          </p:cNvSpPr>
          <p:nvPr/>
        </p:nvSpPr>
        <p:spPr bwMode="auto">
          <a:xfrm>
            <a:off x="4995744" y="2592470"/>
            <a:ext cx="3959225" cy="3462771"/>
          </a:xfrm>
          <a:prstGeom prst="rect">
            <a:avLst/>
          </a:prstGeom>
          <a:noFill/>
          <a:ln w="9525">
            <a:noFill/>
            <a:miter lim="800000"/>
            <a:headEnd/>
            <a:tailEnd/>
          </a:ln>
        </p:spPr>
        <p:txBody>
          <a:bodyPr/>
          <a:lstStyle/>
          <a:p>
            <a:pPr marL="457200" indent="-457200">
              <a:buFont typeface="Arial" panose="020B0604020202020204" pitchFamily="34" charset="0"/>
              <a:buChar char="•"/>
            </a:pPr>
            <a:r>
              <a:rPr lang="nl-NL" noProof="1" smtClean="0">
                <a:solidFill>
                  <a:srgbClr val="FFFFFF"/>
                </a:solidFill>
              </a:rPr>
              <a:t>Scope of the audit</a:t>
            </a:r>
          </a:p>
          <a:p>
            <a:pPr marL="457200" indent="-457200">
              <a:buFont typeface="Arial" panose="020B0604020202020204" pitchFamily="34" charset="0"/>
              <a:buChar char="•"/>
            </a:pPr>
            <a:endParaRPr lang="nl-NL" noProof="1" smtClean="0">
              <a:solidFill>
                <a:srgbClr val="FFFFFF"/>
              </a:solidFill>
            </a:endParaRPr>
          </a:p>
          <a:p>
            <a:pPr marL="457200" indent="-457200">
              <a:buFont typeface="Arial" panose="020B0604020202020204" pitchFamily="34" charset="0"/>
              <a:buChar char="•"/>
            </a:pPr>
            <a:r>
              <a:rPr lang="nl-NL" noProof="1" smtClean="0">
                <a:solidFill>
                  <a:srgbClr val="FFFFFF"/>
                </a:solidFill>
              </a:rPr>
              <a:t>Reference Frameworks</a:t>
            </a:r>
            <a:endParaRPr lang="en-US" sz="1200" noProof="1">
              <a:solidFill>
                <a:srgbClr val="FFFFFF"/>
              </a:solidFill>
            </a:endParaRPr>
          </a:p>
          <a:p>
            <a:endParaRPr lang="nl-NL" sz="1200" noProof="1" smtClean="0">
              <a:solidFill>
                <a:srgbClr val="FFFFFF"/>
              </a:solidFill>
            </a:endParaRPr>
          </a:p>
          <a:p>
            <a:endParaRPr lang="nl-NL" sz="1200" noProof="1" smtClean="0">
              <a:solidFill>
                <a:srgbClr val="FFFFFF"/>
              </a:solidFill>
            </a:endParaRPr>
          </a:p>
          <a:p>
            <a:endParaRPr lang="nl-NL" sz="1200" noProof="1" smtClean="0">
              <a:solidFill>
                <a:srgbClr val="FFFFFF"/>
              </a:solidFill>
            </a:endParaRPr>
          </a:p>
          <a:p>
            <a:r>
              <a:rPr lang="nl-NL" sz="1200" noProof="1" smtClean="0">
                <a:solidFill>
                  <a:srgbClr val="FFFFFF"/>
                </a:solidFill>
              </a:rPr>
              <a:t>Tashkent, October 2017</a:t>
            </a:r>
            <a:endParaRPr lang="en-US" sz="1200" noProof="1">
              <a:solidFill>
                <a:srgbClr val="FFFFFF"/>
              </a:solidFill>
            </a:endParaRPr>
          </a:p>
        </p:txBody>
      </p:sp>
      <p:sp>
        <p:nvSpPr>
          <p:cNvPr id="5124"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endParaRPr lang="en-US" sz="1800" noProof="1">
              <a:solidFill>
                <a:srgbClr val="FFFFFF"/>
              </a:solidFill>
            </a:endParaRPr>
          </a:p>
        </p:txBody>
      </p:sp>
      <p:pic>
        <p:nvPicPr>
          <p:cNvPr id="5127" name="Picture 11"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ChangeArrowheads="1"/>
          </p:cNvSpPr>
          <p:nvPr/>
        </p:nvSpPr>
        <p:spPr bwMode="auto">
          <a:xfrm>
            <a:off x="6453554" y="3672436"/>
            <a:ext cx="2368061" cy="1012276"/>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1600" dirty="0" smtClean="0">
                <a:ea typeface="Verdana" panose="020B0604030504040204" pitchFamily="34" charset="0"/>
                <a:cs typeface="Verdana" panose="020B0604030504040204" pitchFamily="34" charset="0"/>
              </a:rPr>
              <a:t>Audit result:</a:t>
            </a:r>
          </a:p>
          <a:p>
            <a:pPr algn="ctr">
              <a:defRPr/>
            </a:pPr>
            <a:r>
              <a:rPr lang="en-US" sz="1600" dirty="0" smtClean="0">
                <a:ea typeface="Verdana" panose="020B0604030504040204" pitchFamily="34" charset="0"/>
                <a:cs typeface="Verdana" panose="020B0604030504040204" pitchFamily="34" charset="0"/>
              </a:rPr>
              <a:t>conclusions / opinions</a:t>
            </a:r>
            <a:endParaRPr lang="nl-NL" sz="1600" dirty="0">
              <a:ea typeface="Verdana" panose="020B0604030504040204" pitchFamily="34" charset="0"/>
              <a:cs typeface="Verdana" panose="020B0604030504040204" pitchFamily="34" charset="0"/>
            </a:endParaRPr>
          </a:p>
        </p:txBody>
      </p:sp>
      <p:sp>
        <p:nvSpPr>
          <p:cNvPr id="232452" name="Rectangle 4"/>
          <p:cNvSpPr>
            <a:spLocks noChangeArrowheads="1"/>
          </p:cNvSpPr>
          <p:nvPr/>
        </p:nvSpPr>
        <p:spPr bwMode="auto">
          <a:xfrm>
            <a:off x="3475893" y="2088874"/>
            <a:ext cx="2550258" cy="1421606"/>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1400" b="1" dirty="0" smtClean="0">
                <a:ea typeface="Verdana" panose="020B0604030504040204" pitchFamily="34" charset="0"/>
                <a:cs typeface="Verdana" panose="020B0604030504040204" pitchFamily="34" charset="0"/>
              </a:rPr>
              <a:t>Reference framework:</a:t>
            </a:r>
          </a:p>
          <a:p>
            <a:pPr algn="ctr">
              <a:defRPr/>
            </a:pPr>
            <a:r>
              <a:rPr lang="en-US" sz="2000" i="1" dirty="0" smtClean="0">
                <a:ea typeface="Verdana" panose="020B0604030504040204" pitchFamily="34" charset="0"/>
                <a:cs typeface="Verdana" panose="020B0604030504040204" pitchFamily="34" charset="0"/>
              </a:rPr>
              <a:t>Normative</a:t>
            </a:r>
            <a:endParaRPr lang="en-US" sz="2000" i="1" dirty="0">
              <a:ea typeface="Verdana" panose="020B0604030504040204" pitchFamily="34" charset="0"/>
              <a:cs typeface="Verdana" panose="020B0604030504040204" pitchFamily="34" charset="0"/>
            </a:endParaRPr>
          </a:p>
          <a:p>
            <a:pPr algn="ctr">
              <a:defRPr/>
            </a:pPr>
            <a:r>
              <a:rPr lang="en-US" sz="2000" i="1" dirty="0">
                <a:ea typeface="Verdana" panose="020B0604030504040204" pitchFamily="34" charset="0"/>
                <a:cs typeface="Verdana" panose="020B0604030504040204" pitchFamily="34" charset="0"/>
              </a:rPr>
              <a:t> Framework</a:t>
            </a:r>
          </a:p>
          <a:p>
            <a:pPr algn="ctr">
              <a:defRPr/>
            </a:pPr>
            <a:r>
              <a:rPr lang="en-US" sz="2000" dirty="0">
                <a:ea typeface="Verdana" panose="020B0604030504040204" pitchFamily="34" charset="0"/>
                <a:cs typeface="Verdana" panose="020B0604030504040204" pitchFamily="34" charset="0"/>
              </a:rPr>
              <a:t>(How it should be)</a:t>
            </a:r>
            <a:endParaRPr lang="nl-NL" sz="2000" dirty="0">
              <a:ea typeface="Verdana" panose="020B0604030504040204" pitchFamily="34" charset="0"/>
              <a:cs typeface="Verdana" panose="020B0604030504040204" pitchFamily="34" charset="0"/>
            </a:endParaRPr>
          </a:p>
        </p:txBody>
      </p:sp>
      <p:sp>
        <p:nvSpPr>
          <p:cNvPr id="232453" name="Rectangle 5"/>
          <p:cNvSpPr>
            <a:spLocks noChangeArrowheads="1"/>
          </p:cNvSpPr>
          <p:nvPr/>
        </p:nvSpPr>
        <p:spPr bwMode="auto">
          <a:xfrm>
            <a:off x="3494698" y="4884432"/>
            <a:ext cx="2284962" cy="1317075"/>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a:ea typeface="Verdana" panose="020B0604030504040204" pitchFamily="34" charset="0"/>
                <a:cs typeface="Verdana" panose="020B0604030504040204" pitchFamily="34" charset="0"/>
              </a:rPr>
              <a:t>Audit-</a:t>
            </a:r>
          </a:p>
          <a:p>
            <a:pPr algn="ctr">
              <a:defRPr/>
            </a:pPr>
            <a:r>
              <a:rPr lang="nl-NL" sz="2000" dirty="0">
                <a:ea typeface="Verdana" panose="020B0604030504040204" pitchFamily="34" charset="0"/>
                <a:cs typeface="Verdana" panose="020B0604030504040204" pitchFamily="34" charset="0"/>
              </a:rPr>
              <a:t>Object</a:t>
            </a:r>
          </a:p>
          <a:p>
            <a:pPr algn="ctr">
              <a:defRPr/>
            </a:pPr>
            <a:r>
              <a:rPr lang="nl-NL" sz="2000" dirty="0">
                <a:ea typeface="Verdana" panose="020B0604030504040204" pitchFamily="34" charset="0"/>
                <a:cs typeface="Verdana" panose="020B0604030504040204" pitchFamily="34" charset="0"/>
              </a:rPr>
              <a:t>(</a:t>
            </a:r>
            <a:r>
              <a:rPr lang="nl-NL" sz="2000" dirty="0" err="1">
                <a:ea typeface="Verdana" panose="020B0604030504040204" pitchFamily="34" charset="0"/>
                <a:cs typeface="Verdana" panose="020B0604030504040204" pitchFamily="34" charset="0"/>
              </a:rPr>
              <a:t>How</a:t>
            </a:r>
            <a:r>
              <a:rPr lang="nl-NL" sz="2000" dirty="0">
                <a:ea typeface="Verdana" panose="020B0604030504040204" pitchFamily="34" charset="0"/>
                <a:cs typeface="Verdana" panose="020B0604030504040204" pitchFamily="34" charset="0"/>
              </a:rPr>
              <a:t> </a:t>
            </a:r>
            <a:r>
              <a:rPr lang="nl-NL" sz="2000" dirty="0" err="1">
                <a:ea typeface="Verdana" panose="020B0604030504040204" pitchFamily="34" charset="0"/>
                <a:cs typeface="Verdana" panose="020B0604030504040204" pitchFamily="34" charset="0"/>
              </a:rPr>
              <a:t>it</a:t>
            </a:r>
            <a:r>
              <a:rPr lang="nl-NL" sz="2000" dirty="0">
                <a:ea typeface="Verdana" panose="020B0604030504040204" pitchFamily="34" charset="0"/>
                <a:cs typeface="Verdana" panose="020B0604030504040204" pitchFamily="34" charset="0"/>
              </a:rPr>
              <a:t> is)</a:t>
            </a:r>
          </a:p>
        </p:txBody>
      </p:sp>
      <p:sp>
        <p:nvSpPr>
          <p:cNvPr id="232454" name="Rectangle 6"/>
          <p:cNvSpPr>
            <a:spLocks noChangeArrowheads="1"/>
          </p:cNvSpPr>
          <p:nvPr/>
        </p:nvSpPr>
        <p:spPr bwMode="auto">
          <a:xfrm>
            <a:off x="275493" y="2142727"/>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1</a:t>
            </a:r>
            <a:endParaRPr lang="nl-NL" sz="2000" dirty="0">
              <a:ea typeface="Verdana" panose="020B0604030504040204" pitchFamily="34" charset="0"/>
              <a:cs typeface="Verdana" panose="020B0604030504040204" pitchFamily="34" charset="0"/>
            </a:endParaRPr>
          </a:p>
        </p:txBody>
      </p:sp>
      <p:sp>
        <p:nvSpPr>
          <p:cNvPr id="232455" name="Rectangle 7"/>
          <p:cNvSpPr>
            <a:spLocks noChangeArrowheads="1"/>
          </p:cNvSpPr>
          <p:nvPr/>
        </p:nvSpPr>
        <p:spPr bwMode="auto">
          <a:xfrm>
            <a:off x="275493" y="2760785"/>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2</a:t>
            </a:r>
            <a:endParaRPr lang="nl-NL" sz="2000" dirty="0">
              <a:ea typeface="Verdana" panose="020B0604030504040204" pitchFamily="34" charset="0"/>
              <a:cs typeface="Verdana" panose="020B0604030504040204" pitchFamily="34" charset="0"/>
            </a:endParaRPr>
          </a:p>
        </p:txBody>
      </p:sp>
      <p:sp>
        <p:nvSpPr>
          <p:cNvPr id="232456" name="Rectangle 8"/>
          <p:cNvSpPr>
            <a:spLocks noChangeArrowheads="1"/>
          </p:cNvSpPr>
          <p:nvPr/>
        </p:nvSpPr>
        <p:spPr bwMode="auto">
          <a:xfrm>
            <a:off x="275493" y="3405736"/>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3</a:t>
            </a:r>
            <a:endParaRPr lang="nl-NL" sz="2000" dirty="0">
              <a:ea typeface="Verdana" panose="020B0604030504040204" pitchFamily="34" charset="0"/>
              <a:cs typeface="Verdana" panose="020B0604030504040204" pitchFamily="34" charset="0"/>
            </a:endParaRPr>
          </a:p>
        </p:txBody>
      </p:sp>
      <p:sp>
        <p:nvSpPr>
          <p:cNvPr id="69639" name="Line 9"/>
          <p:cNvSpPr>
            <a:spLocks noChangeShapeType="1"/>
          </p:cNvSpPr>
          <p:nvPr/>
        </p:nvSpPr>
        <p:spPr bwMode="auto">
          <a:xfrm>
            <a:off x="2790093" y="2148589"/>
            <a:ext cx="0" cy="1828800"/>
          </a:xfrm>
          <a:prstGeom prst="line">
            <a:avLst/>
          </a:prstGeom>
          <a:noFill/>
          <a:ln w="76200">
            <a:solidFill>
              <a:schemeClr val="tx1"/>
            </a:solidFill>
            <a:round/>
            <a:headEnd type="triangle" w="med" len="med"/>
            <a:tailEnd type="triangle" w="med" len="med"/>
          </a:ln>
        </p:spPr>
        <p:txBody>
          <a:bodyPr/>
          <a:lstStyle/>
          <a:p>
            <a:endParaRPr lang="uk-UA"/>
          </a:p>
        </p:txBody>
      </p:sp>
      <p:sp>
        <p:nvSpPr>
          <p:cNvPr id="69641" name="Line 11"/>
          <p:cNvSpPr>
            <a:spLocks noChangeShapeType="1"/>
          </p:cNvSpPr>
          <p:nvPr/>
        </p:nvSpPr>
        <p:spPr bwMode="auto">
          <a:xfrm>
            <a:off x="2790093" y="2943867"/>
            <a:ext cx="685800" cy="0"/>
          </a:xfrm>
          <a:prstGeom prst="line">
            <a:avLst/>
          </a:prstGeom>
          <a:noFill/>
          <a:ln w="76200">
            <a:solidFill>
              <a:schemeClr val="tx1"/>
            </a:solidFill>
            <a:round/>
            <a:headEnd/>
            <a:tailEnd type="triangle" w="med" len="med"/>
          </a:ln>
        </p:spPr>
        <p:txBody>
          <a:bodyPr/>
          <a:lstStyle/>
          <a:p>
            <a:endParaRPr lang="uk-UA"/>
          </a:p>
        </p:txBody>
      </p:sp>
      <p:sp>
        <p:nvSpPr>
          <p:cNvPr id="16" name="Rectangle 2"/>
          <p:cNvSpPr>
            <a:spLocks noGrp="1" noChangeArrowheads="1"/>
          </p:cNvSpPr>
          <p:nvPr>
            <p:ph type="title"/>
          </p:nvPr>
        </p:nvSpPr>
        <p:spPr>
          <a:xfrm>
            <a:off x="0" y="1263650"/>
            <a:ext cx="9196754" cy="571500"/>
          </a:xfrm>
        </p:spPr>
        <p:txBody>
          <a:bodyPr lIns="91440" rIns="91440" anchor="t"/>
          <a:lstStyle/>
          <a:p>
            <a:pPr>
              <a:defRPr/>
            </a:pPr>
            <a:r>
              <a:rPr lang="en-US" dirty="0" smtClean="0">
                <a:solidFill>
                  <a:srgbClr val="C00000"/>
                </a:solidFill>
              </a:rPr>
              <a:t>Position of the reference framework in the audit process</a:t>
            </a:r>
            <a:endParaRPr lang="en-US" dirty="0">
              <a:solidFill>
                <a:srgbClr val="C00000"/>
              </a:solidFill>
            </a:endParaRPr>
          </a:p>
        </p:txBody>
      </p:sp>
      <p:sp>
        <p:nvSpPr>
          <p:cNvPr id="3" name="PIJL-RECHTS 2"/>
          <p:cNvSpPr/>
          <p:nvPr/>
        </p:nvSpPr>
        <p:spPr>
          <a:xfrm>
            <a:off x="4038600" y="3918956"/>
            <a:ext cx="2414954" cy="62718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Analysis</a:t>
            </a:r>
            <a:endParaRPr lang="nl-NL" sz="1600" b="1" dirty="0">
              <a:solidFill>
                <a:schemeClr val="tx1"/>
              </a:solidFill>
            </a:endParaRPr>
          </a:p>
        </p:txBody>
      </p:sp>
      <p:sp>
        <p:nvSpPr>
          <p:cNvPr id="4" name="PIJL-OMHOOG en -OMLAAG 3"/>
          <p:cNvSpPr/>
          <p:nvPr/>
        </p:nvSpPr>
        <p:spPr>
          <a:xfrm>
            <a:off x="3634154" y="3510480"/>
            <a:ext cx="515815" cy="1373951"/>
          </a:xfrm>
          <a:prstGeom prst="up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Gap?</a:t>
            </a:r>
            <a:endParaRPr lang="nl-NL" sz="1600" dirty="0">
              <a:solidFill>
                <a:schemeClr val="tx1"/>
              </a:solidFill>
            </a:endParaRPr>
          </a:p>
        </p:txBody>
      </p:sp>
      <p:sp>
        <p:nvSpPr>
          <p:cNvPr id="17" name="Rectangle 8"/>
          <p:cNvSpPr>
            <a:spLocks noChangeArrowheads="1"/>
          </p:cNvSpPr>
          <p:nvPr/>
        </p:nvSpPr>
        <p:spPr bwMode="auto">
          <a:xfrm>
            <a:off x="275493" y="4884431"/>
            <a:ext cx="2274276" cy="1317075"/>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Data-collection </a:t>
            </a:r>
          </a:p>
          <a:p>
            <a:pPr algn="ctr">
              <a:defRPr/>
            </a:pPr>
            <a:r>
              <a:rPr lang="en-US" sz="2000" dirty="0" smtClean="0">
                <a:ea typeface="Verdana" panose="020B0604030504040204" pitchFamily="34" charset="0"/>
                <a:cs typeface="Verdana" panose="020B0604030504040204" pitchFamily="34" charset="0"/>
              </a:rPr>
              <a:t>(Fieldwork)</a:t>
            </a:r>
            <a:endParaRPr lang="nl-NL" sz="2000" dirty="0">
              <a:ea typeface="Verdana" panose="020B0604030504040204" pitchFamily="34" charset="0"/>
              <a:cs typeface="Verdana" panose="020B0604030504040204" pitchFamily="34" charset="0"/>
            </a:endParaRPr>
          </a:p>
        </p:txBody>
      </p:sp>
      <p:sp>
        <p:nvSpPr>
          <p:cNvPr id="18" name="Line 11"/>
          <p:cNvSpPr>
            <a:spLocks noChangeShapeType="1"/>
          </p:cNvSpPr>
          <p:nvPr/>
        </p:nvSpPr>
        <p:spPr bwMode="auto">
          <a:xfrm>
            <a:off x="2549768" y="5575697"/>
            <a:ext cx="944929" cy="4487"/>
          </a:xfrm>
          <a:prstGeom prst="line">
            <a:avLst/>
          </a:prstGeom>
          <a:noFill/>
          <a:ln w="76200">
            <a:solidFill>
              <a:schemeClr val="tx1"/>
            </a:solidFill>
            <a:round/>
            <a:headEnd/>
            <a:tailEnd type="triangle" w="med" len="med"/>
          </a:ln>
        </p:spPr>
        <p:txBody>
          <a:bodyPr/>
          <a:lstStyle/>
          <a:p>
            <a:endParaRPr lang="uk-UA"/>
          </a:p>
        </p:txBody>
      </p:sp>
    </p:spTree>
    <p:extLst>
      <p:ext uri="{BB962C8B-B14F-4D97-AF65-F5344CB8AC3E}">
        <p14:creationId xmlns:p14="http://schemas.microsoft.com/office/powerpoint/2010/main" val="3057239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graphicFrame>
        <p:nvGraphicFramePr>
          <p:cNvPr id="6" name="Tabel 5"/>
          <p:cNvGraphicFramePr>
            <a:graphicFrameLocks noGrp="1"/>
          </p:cNvGraphicFramePr>
          <p:nvPr>
            <p:extLst>
              <p:ext uri="{D42A27DB-BD31-4B8C-83A1-F6EECF244321}">
                <p14:modId xmlns:p14="http://schemas.microsoft.com/office/powerpoint/2010/main" val="3631913673"/>
              </p:ext>
            </p:extLst>
          </p:nvPr>
        </p:nvGraphicFramePr>
        <p:xfrm>
          <a:off x="0" y="1763979"/>
          <a:ext cx="9144000" cy="4505416"/>
        </p:xfrm>
        <a:graphic>
          <a:graphicData uri="http://schemas.openxmlformats.org/drawingml/2006/table">
            <a:tbl>
              <a:tblPr firstRow="1" bandRow="1">
                <a:tableStyleId>{5C22544A-7EE6-4342-B048-85BDC9FD1C3A}</a:tableStyleId>
              </a:tblPr>
              <a:tblGrid>
                <a:gridCol w="2169763"/>
                <a:gridCol w="4178283"/>
                <a:gridCol w="2795954"/>
              </a:tblGrid>
              <a:tr h="451683">
                <a:tc>
                  <a:txBody>
                    <a:bodyPr/>
                    <a:lstStyle/>
                    <a:p>
                      <a:r>
                        <a:rPr lang="en-US" sz="1600" dirty="0" smtClean="0"/>
                        <a:t>Focus of </a:t>
                      </a:r>
                      <a:r>
                        <a:rPr lang="en-US" sz="1600" dirty="0" smtClean="0"/>
                        <a:t>Audit</a:t>
                      </a:r>
                      <a:endParaRPr lang="nl-NL" sz="1600" dirty="0"/>
                    </a:p>
                  </a:txBody>
                  <a:tcPr/>
                </a:tc>
                <a:tc>
                  <a:txBody>
                    <a:bodyPr/>
                    <a:lstStyle/>
                    <a:p>
                      <a:r>
                        <a:rPr lang="en-US" sz="1600" dirty="0" smtClean="0"/>
                        <a:t>Characteristics of the reference frameworks</a:t>
                      </a:r>
                      <a:endParaRPr lang="nl-NL" sz="1600" dirty="0"/>
                    </a:p>
                  </a:txBody>
                  <a:tcPr/>
                </a:tc>
                <a:tc>
                  <a:txBody>
                    <a:bodyPr/>
                    <a:lstStyle/>
                    <a:p>
                      <a:r>
                        <a:rPr lang="en-US" sz="1600" dirty="0" smtClean="0"/>
                        <a:t>Sources</a:t>
                      </a:r>
                      <a:endParaRPr lang="nl-NL" sz="1600" dirty="0"/>
                    </a:p>
                  </a:txBody>
                  <a:tcPr/>
                </a:tc>
              </a:tr>
              <a:tr h="729660">
                <a:tc>
                  <a:txBody>
                    <a:bodyPr/>
                    <a:lstStyle/>
                    <a:p>
                      <a:r>
                        <a:rPr lang="en-US" sz="1400" b="1" dirty="0" smtClean="0"/>
                        <a:t>Compliance Audit</a:t>
                      </a:r>
                      <a:endParaRPr lang="nl-NL" sz="1400" b="1" dirty="0"/>
                    </a:p>
                  </a:txBody>
                  <a:tcPr/>
                </a:tc>
                <a:tc>
                  <a:txBody>
                    <a:bodyPr/>
                    <a:lstStyle/>
                    <a:p>
                      <a:r>
                        <a:rPr lang="en-US" sz="1400" dirty="0" smtClean="0"/>
                        <a:t>Standardized (usually check lists)</a:t>
                      </a:r>
                      <a:endParaRPr lang="nl-NL" sz="1400" dirty="0"/>
                    </a:p>
                  </a:txBody>
                  <a:tcPr/>
                </a:tc>
                <a:tc>
                  <a:txBody>
                    <a:bodyPr/>
                    <a:lstStyle/>
                    <a:p>
                      <a:r>
                        <a:rPr lang="en-US" sz="1400" dirty="0" smtClean="0"/>
                        <a:t>Laws/regulations/procedures</a:t>
                      </a:r>
                      <a:endParaRPr lang="nl-NL" sz="1400" dirty="0"/>
                    </a:p>
                  </a:txBody>
                  <a:tcPr/>
                </a:tc>
              </a:tr>
              <a:tr h="1152137">
                <a:tc>
                  <a:txBody>
                    <a:bodyPr/>
                    <a:lstStyle/>
                    <a:p>
                      <a:r>
                        <a:rPr lang="en-US" sz="1400" b="1" dirty="0" smtClean="0"/>
                        <a:t>Financial Audit</a:t>
                      </a:r>
                      <a:endParaRPr lang="nl-NL" sz="1400" b="1" dirty="0"/>
                    </a:p>
                  </a:txBody>
                  <a:tcPr/>
                </a:tc>
                <a:tc>
                  <a:txBody>
                    <a:bodyPr/>
                    <a:lstStyle/>
                    <a:p>
                      <a:r>
                        <a:rPr lang="en-US" sz="1400" dirty="0" smtClean="0"/>
                        <a:t>More or less standardized</a:t>
                      </a:r>
                      <a:endParaRPr lang="nl-NL" sz="1400" dirty="0"/>
                    </a:p>
                  </a:txBody>
                  <a:tcPr/>
                </a:tc>
                <a:tc>
                  <a:txBody>
                    <a:bodyPr/>
                    <a:lstStyle/>
                    <a:p>
                      <a:r>
                        <a:rPr lang="en-US" sz="1400" dirty="0" smtClean="0"/>
                        <a:t>Tolerance</a:t>
                      </a:r>
                      <a:r>
                        <a:rPr lang="en-US" sz="1400" baseline="0" dirty="0" smtClean="0"/>
                        <a:t> levels, accounting procedures, reporting requirements</a:t>
                      </a:r>
                      <a:endParaRPr lang="nl-NL" sz="1400" dirty="0"/>
                    </a:p>
                  </a:txBody>
                  <a:tcPr/>
                </a:tc>
              </a:tr>
              <a:tr h="886259">
                <a:tc>
                  <a:txBody>
                    <a:bodyPr/>
                    <a:lstStyle/>
                    <a:p>
                      <a:r>
                        <a:rPr lang="en-US" sz="1400" b="1" dirty="0" smtClean="0"/>
                        <a:t>IT-audit</a:t>
                      </a:r>
                      <a:endParaRPr lang="nl-NL" sz="1400" b="1" dirty="0"/>
                    </a:p>
                  </a:txBody>
                  <a:tcPr/>
                </a:tc>
                <a:tc>
                  <a:txBody>
                    <a:bodyPr/>
                    <a:lstStyle/>
                    <a:p>
                      <a:r>
                        <a:rPr lang="en-US" sz="1400" dirty="0" smtClean="0"/>
                        <a:t>Partly custom made / partly standardized</a:t>
                      </a:r>
                      <a:r>
                        <a:rPr lang="en-US" sz="1400" baseline="0" dirty="0" smtClean="0"/>
                        <a:t> but needs to be tailor made dependable on audit topic</a:t>
                      </a:r>
                      <a:endParaRPr lang="nl-NL" sz="1400" dirty="0"/>
                    </a:p>
                  </a:txBody>
                  <a:tcPr/>
                </a:tc>
                <a:tc>
                  <a:txBody>
                    <a:bodyPr/>
                    <a:lstStyle/>
                    <a:p>
                      <a:r>
                        <a:rPr lang="en-US" sz="1400" dirty="0" smtClean="0"/>
                        <a:t>For example: COBIT, internal procedures, ISO27001</a:t>
                      </a:r>
                      <a:endParaRPr lang="nl-NL" sz="1400" dirty="0"/>
                    </a:p>
                  </a:txBody>
                  <a:tcPr/>
                </a:tc>
              </a:tr>
              <a:tr h="886259">
                <a:tc>
                  <a:txBody>
                    <a:bodyPr/>
                    <a:lstStyle/>
                    <a:p>
                      <a:r>
                        <a:rPr lang="en-US" sz="1400" b="1" dirty="0" smtClean="0"/>
                        <a:t>Performance Audit</a:t>
                      </a:r>
                      <a:endParaRPr lang="nl-NL" sz="1400" b="1" dirty="0"/>
                    </a:p>
                  </a:txBody>
                  <a:tcPr/>
                </a:tc>
                <a:tc>
                  <a:txBody>
                    <a:bodyPr/>
                    <a:lstStyle/>
                    <a:p>
                      <a:r>
                        <a:rPr lang="en-US" sz="1400" dirty="0" smtClean="0"/>
                        <a:t>Partly custom</a:t>
                      </a:r>
                      <a:r>
                        <a:rPr lang="en-US" sz="1400" baseline="0" dirty="0" smtClean="0"/>
                        <a:t> made </a:t>
                      </a:r>
                      <a:r>
                        <a:rPr lang="en-US" sz="1400" dirty="0" smtClean="0"/>
                        <a:t>/ partly standardized but needs to be tailor made in most cases</a:t>
                      </a:r>
                      <a:endParaRPr lang="nl-NL" sz="1400" dirty="0"/>
                    </a:p>
                  </a:txBody>
                  <a:tcPr/>
                </a:tc>
                <a:tc>
                  <a:txBody>
                    <a:bodyPr/>
                    <a:lstStyle/>
                    <a:p>
                      <a:r>
                        <a:rPr lang="en-US" sz="1400" dirty="0" smtClean="0"/>
                        <a:t>Norms/criteria set by management, internal procedures, regulations/laws, theories, best practices</a:t>
                      </a:r>
                      <a:endParaRPr lang="nl-NL" sz="1400" dirty="0"/>
                    </a:p>
                  </a:txBody>
                  <a:tcPr/>
                </a:tc>
              </a:tr>
            </a:tbl>
          </a:graphicData>
        </a:graphic>
      </p:graphicFrame>
      <p:sp>
        <p:nvSpPr>
          <p:cNvPr id="7" name="Titel 1"/>
          <p:cNvSpPr>
            <a:spLocks noGrp="1"/>
          </p:cNvSpPr>
          <p:nvPr>
            <p:ph type="title"/>
          </p:nvPr>
        </p:nvSpPr>
        <p:spPr>
          <a:xfrm>
            <a:off x="317256" y="1075361"/>
            <a:ext cx="8229600" cy="571500"/>
          </a:xfrm>
        </p:spPr>
        <p:txBody>
          <a:bodyPr/>
          <a:lstStyle/>
          <a:p>
            <a:r>
              <a:rPr lang="en-US" dirty="0" smtClean="0"/>
              <a:t>Reference frameworks and types of audits </a:t>
            </a:r>
            <a:endParaRPr lang="en-US" dirty="0"/>
          </a:p>
        </p:txBody>
      </p:sp>
    </p:spTree>
    <p:extLst>
      <p:ext uri="{BB962C8B-B14F-4D97-AF65-F5344CB8AC3E}">
        <p14:creationId xmlns:p14="http://schemas.microsoft.com/office/powerpoint/2010/main" val="3196143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52425" y="1263650"/>
            <a:ext cx="8424752" cy="571500"/>
          </a:xfrm>
        </p:spPr>
        <p:txBody>
          <a:bodyPr/>
          <a:lstStyle/>
          <a:p>
            <a:r>
              <a:rPr lang="en-US" dirty="0" smtClean="0"/>
              <a:t>Reference framework in the audit assignment plan</a:t>
            </a:r>
            <a:endParaRPr lang="en-US" dirty="0"/>
          </a:p>
        </p:txBody>
      </p:sp>
      <p:sp>
        <p:nvSpPr>
          <p:cNvPr id="7" name="Tijdelijke aanduiding voor tekst 6"/>
          <p:cNvSpPr>
            <a:spLocks noGrp="1"/>
          </p:cNvSpPr>
          <p:nvPr>
            <p:ph type="body" idx="1"/>
          </p:nvPr>
        </p:nvSpPr>
        <p:spPr>
          <a:xfrm>
            <a:off x="352425" y="1835150"/>
            <a:ext cx="8229600" cy="4414838"/>
          </a:xfrm>
        </p:spPr>
        <p:txBody>
          <a:bodyPr/>
          <a:lstStyle/>
          <a:p>
            <a:pPr>
              <a:buFont typeface="Wingdings" panose="05000000000000000000" pitchFamily="2" charset="2"/>
              <a:buChar char="Ø"/>
            </a:pPr>
            <a:r>
              <a:rPr lang="en-US" dirty="0" smtClean="0"/>
              <a:t>In the assignment plan (as part of the objective) it is mentioned which references (in general) will be used to reach audit conclusions/opinions</a:t>
            </a:r>
            <a:r>
              <a:rPr lang="en-US" dirty="0" smtClean="0"/>
              <a:t>;</a:t>
            </a:r>
          </a:p>
          <a:p>
            <a:pPr>
              <a:buFont typeface="Wingdings" panose="05000000000000000000" pitchFamily="2" charset="2"/>
              <a:buChar char="Ø"/>
            </a:pPr>
            <a:r>
              <a:rPr lang="en-US" dirty="0" smtClean="0"/>
              <a:t>Internal </a:t>
            </a:r>
            <a:r>
              <a:rPr lang="en-US" dirty="0"/>
              <a:t>auditors should </a:t>
            </a:r>
            <a:r>
              <a:rPr lang="en-US" dirty="0" smtClean="0"/>
              <a:t>consider </a:t>
            </a:r>
            <a:r>
              <a:rPr lang="en-US" dirty="0"/>
              <a:t>seeking input from subject matter experts to help develop relevant </a:t>
            </a:r>
            <a:r>
              <a:rPr lang="en-US" dirty="0" smtClean="0"/>
              <a:t>criteria</a:t>
            </a:r>
            <a:r>
              <a:rPr lang="en-US" dirty="0"/>
              <a:t>;</a:t>
            </a:r>
            <a:endParaRPr lang="en-US" dirty="0" smtClean="0"/>
          </a:p>
          <a:p>
            <a:pPr>
              <a:buFont typeface="Wingdings" panose="05000000000000000000" pitchFamily="2" charset="2"/>
              <a:buChar char="Ø"/>
            </a:pPr>
            <a:r>
              <a:rPr lang="en-US" dirty="0" smtClean="0"/>
              <a:t>It is vital that </a:t>
            </a:r>
            <a:r>
              <a:rPr lang="en-US" dirty="0" smtClean="0"/>
              <a:t>references </a:t>
            </a:r>
            <a:r>
              <a:rPr lang="en-US" dirty="0" smtClean="0"/>
              <a:t>are agreed upon with management (this is usually mentioned in the assignment plan);</a:t>
            </a:r>
          </a:p>
          <a:p>
            <a:pPr>
              <a:buFont typeface="Wingdings" panose="05000000000000000000" pitchFamily="2" charset="2"/>
              <a:buChar char="Ø"/>
            </a:pPr>
            <a:r>
              <a:rPr lang="en-US" dirty="0" smtClean="0"/>
              <a:t>The </a:t>
            </a:r>
            <a:r>
              <a:rPr lang="en-US" dirty="0"/>
              <a:t>evaluation </a:t>
            </a:r>
            <a:r>
              <a:rPr lang="en-US" dirty="0" smtClean="0"/>
              <a:t>criteria, which in totally represent the reference framework, </a:t>
            </a:r>
            <a:r>
              <a:rPr lang="en-US" dirty="0"/>
              <a:t>should be </a:t>
            </a:r>
            <a:r>
              <a:rPr lang="en-US" u="sng" dirty="0"/>
              <a:t>relevant</a:t>
            </a:r>
            <a:r>
              <a:rPr lang="en-US" dirty="0"/>
              <a:t>, </a:t>
            </a:r>
            <a:r>
              <a:rPr lang="en-US" u="sng" dirty="0"/>
              <a:t>reliable</a:t>
            </a:r>
            <a:r>
              <a:rPr lang="en-US" dirty="0"/>
              <a:t>, and </a:t>
            </a:r>
            <a:r>
              <a:rPr lang="en-US" u="sng" dirty="0" smtClean="0"/>
              <a:t>documented</a:t>
            </a:r>
            <a:r>
              <a:rPr lang="en-US" dirty="0" smtClean="0"/>
              <a:t>;</a:t>
            </a:r>
          </a:p>
          <a:p>
            <a:pPr>
              <a:buFont typeface="Wingdings" panose="05000000000000000000" pitchFamily="2" charset="2"/>
              <a:buChar char="Ø"/>
            </a:pPr>
            <a:r>
              <a:rPr lang="en-US" dirty="0" smtClean="0"/>
              <a:t>A more detailed outline of the reference model could be part of the annex and </a:t>
            </a:r>
            <a:r>
              <a:rPr lang="en-US" u="sng" dirty="0" smtClean="0"/>
              <a:t>must</a:t>
            </a:r>
            <a:r>
              <a:rPr lang="en-US" dirty="0" smtClean="0"/>
              <a:t> be part of the audit dossier (in case of an assurance assignment)</a:t>
            </a: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11836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RO_F_Logo_Powerpoint_diap_en 1 "/>
          <p:cNvPicPr>
            <a:picLocks noChangeAspect="1" noChangeArrowheads="1"/>
          </p:cNvPicPr>
          <p:nvPr/>
        </p:nvPicPr>
        <p:blipFill>
          <a:blip r:embed="rId2" cstate="print"/>
          <a:srcRect/>
          <a:stretch>
            <a:fillRect/>
          </a:stretch>
        </p:blipFill>
        <p:spPr bwMode="auto">
          <a:xfrm>
            <a:off x="0" y="0"/>
            <a:ext cx="9144000" cy="2001838"/>
          </a:xfrm>
          <a:prstGeom prst="rect">
            <a:avLst/>
          </a:prstGeom>
          <a:noFill/>
          <a:ln w="9525">
            <a:noFill/>
            <a:miter lim="800000"/>
            <a:headEnd/>
            <a:tailEnd/>
          </a:ln>
        </p:spPr>
      </p:pic>
      <p:pic>
        <p:nvPicPr>
          <p:cNvPr id="5122" name="Picture 2" descr="Thank you"/>
          <p:cNvPicPr>
            <a:picLocks noChangeAspect="1" noChangeArrowheads="1"/>
          </p:cNvPicPr>
          <p:nvPr/>
        </p:nvPicPr>
        <p:blipFill>
          <a:blip r:embed="rId3" cstate="print"/>
          <a:srcRect/>
          <a:stretch>
            <a:fillRect/>
          </a:stretch>
        </p:blipFill>
        <p:spPr bwMode="auto">
          <a:xfrm>
            <a:off x="0" y="2273606"/>
            <a:ext cx="4572000" cy="3571875"/>
          </a:xfrm>
          <a:prstGeom prst="rect">
            <a:avLst/>
          </a:prstGeom>
          <a:noFill/>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0" y="3223175"/>
            <a:ext cx="2857500" cy="36348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Scope of the Audit Engagement</a:t>
            </a:r>
            <a:endParaRPr lang="en-US" dirty="0"/>
          </a:p>
        </p:txBody>
      </p:sp>
      <p:sp>
        <p:nvSpPr>
          <p:cNvPr id="7" name="Tijdelijke aanduiding voor tekst 6"/>
          <p:cNvSpPr>
            <a:spLocks noGrp="1"/>
          </p:cNvSpPr>
          <p:nvPr>
            <p:ph type="body" idx="1"/>
          </p:nvPr>
        </p:nvSpPr>
        <p:spPr/>
        <p:txBody>
          <a:bodyPr/>
          <a:lstStyle/>
          <a:p>
            <a:pPr>
              <a:buFont typeface="Arial" panose="020B0604020202020204" pitchFamily="34" charset="0"/>
              <a:buChar char="•"/>
            </a:pPr>
            <a:r>
              <a:rPr lang="en-US" dirty="0" smtClean="0"/>
              <a:t>The audit scope defines the boundaries of </a:t>
            </a:r>
            <a:r>
              <a:rPr lang="en-US" dirty="0"/>
              <a:t>the audit: the specific processes and/or areas, geographic locations, and time period (e.g., point in time, fiscal quarter, or calendar year) that will be covered by the engagement, given the available </a:t>
            </a:r>
            <a:r>
              <a:rPr lang="en-US" dirty="0" smtClean="0"/>
              <a:t>resources;</a:t>
            </a:r>
          </a:p>
          <a:p>
            <a:pPr>
              <a:buFont typeface="Arial" panose="020B0604020202020204" pitchFamily="34" charset="0"/>
              <a:buChar char="•"/>
            </a:pPr>
            <a:endParaRPr lang="en-US" dirty="0"/>
          </a:p>
          <a:p>
            <a:pPr>
              <a:buFont typeface="Arial" panose="020B0604020202020204" pitchFamily="34" charset="0"/>
              <a:buChar char="•"/>
            </a:pPr>
            <a:r>
              <a:rPr lang="en-US" dirty="0"/>
              <a:t>When determining the scope of an </a:t>
            </a:r>
            <a:r>
              <a:rPr lang="en-US" dirty="0" smtClean="0"/>
              <a:t>engagement</a:t>
            </a:r>
            <a:r>
              <a:rPr lang="en-US" dirty="0"/>
              <a:t>, it is helpful for internal auditors to review the engagement objectives to ensure that each objective can be accomplished under the established </a:t>
            </a:r>
            <a:r>
              <a:rPr lang="en-US" dirty="0" smtClean="0"/>
              <a:t>parameters;</a:t>
            </a:r>
          </a:p>
          <a:p>
            <a:pPr>
              <a:buFont typeface="Arial" panose="020B0604020202020204" pitchFamily="34" charset="0"/>
              <a:buChar char="•"/>
            </a:pPr>
            <a:endParaRPr lang="en-US" dirty="0"/>
          </a:p>
          <a:p>
            <a:pPr>
              <a:buFont typeface="Arial" panose="020B0604020202020204" pitchFamily="34" charset="0"/>
              <a:buChar char="•"/>
            </a:pPr>
            <a:r>
              <a:rPr lang="en-US" dirty="0"/>
              <a:t>Internal auditors </a:t>
            </a:r>
            <a:r>
              <a:rPr lang="en-US" dirty="0" smtClean="0"/>
              <a:t>should also </a:t>
            </a:r>
            <a:r>
              <a:rPr lang="en-US" dirty="0"/>
              <a:t>consider how legal factors may affect the engagement scope and approach as </a:t>
            </a:r>
            <a:r>
              <a:rPr lang="en-US" dirty="0" smtClean="0"/>
              <a:t>well. Think of nondisclosure agreements made by the organization that might hamper the work of audit.</a:t>
            </a:r>
            <a:endParaRPr lang="en-US" dirty="0"/>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Tree>
    <p:extLst>
      <p:ext uri="{BB962C8B-B14F-4D97-AF65-F5344CB8AC3E}">
        <p14:creationId xmlns:p14="http://schemas.microsoft.com/office/powerpoint/2010/main" val="114241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Scope of the Audit Engagement</a:t>
            </a:r>
          </a:p>
        </p:txBody>
      </p:sp>
      <p:sp>
        <p:nvSpPr>
          <p:cNvPr id="7" name="Tijdelijke aanduiding voor tekst 6"/>
          <p:cNvSpPr>
            <a:spLocks noGrp="1"/>
          </p:cNvSpPr>
          <p:nvPr>
            <p:ph type="body" idx="1"/>
          </p:nvPr>
        </p:nvSpPr>
        <p:spPr/>
        <p:txBody>
          <a:bodyPr/>
          <a:lstStyle/>
          <a:p>
            <a:pPr marL="0" indent="0"/>
            <a:r>
              <a:rPr lang="en-US" dirty="0" smtClean="0"/>
              <a:t>Example: a </a:t>
            </a:r>
            <a:r>
              <a:rPr lang="en-US" dirty="0"/>
              <a:t>list of possible inclusions and exclusions for the scope of an accounts payable </a:t>
            </a:r>
            <a:r>
              <a:rPr lang="en-US" dirty="0" smtClean="0"/>
              <a:t>engagement</a:t>
            </a:r>
            <a:r>
              <a:rPr lang="en-US" dirty="0"/>
              <a:t>: </a:t>
            </a:r>
            <a:endParaRPr lang="en-US" dirty="0" smtClean="0"/>
          </a:p>
          <a:p>
            <a:pPr marL="0" indent="0"/>
            <a:endParaRPr lang="en-US" dirty="0"/>
          </a:p>
          <a:p>
            <a:pPr marL="285750" indent="-285750">
              <a:buFont typeface="Arial" panose="020B0604020202020204" pitchFamily="34" charset="0"/>
              <a:buChar char="•"/>
            </a:pPr>
            <a:r>
              <a:rPr lang="en-US" dirty="0" smtClean="0"/>
              <a:t>Expenses </a:t>
            </a:r>
            <a:r>
              <a:rPr lang="en-US" dirty="0"/>
              <a:t>(operational, travel, supplies, personnel, and/or corporate, etc</a:t>
            </a:r>
            <a:r>
              <a:rPr lang="en-US" dirty="0" smtClean="0"/>
              <a:t>.);</a:t>
            </a:r>
            <a:endParaRPr lang="en-US" dirty="0"/>
          </a:p>
          <a:p>
            <a:pPr marL="285750" indent="-285750">
              <a:buFont typeface="Arial" panose="020B0604020202020204" pitchFamily="34" charset="0"/>
              <a:buChar char="•"/>
            </a:pPr>
            <a:r>
              <a:rPr lang="en-US" dirty="0" smtClean="0"/>
              <a:t>Personnel </a:t>
            </a:r>
            <a:r>
              <a:rPr lang="en-US" dirty="0"/>
              <a:t>(executive, management, all, etc</a:t>
            </a:r>
            <a:r>
              <a:rPr lang="en-US" dirty="0" smtClean="0"/>
              <a:t>.);</a:t>
            </a:r>
            <a:endParaRPr lang="en-US" dirty="0"/>
          </a:p>
          <a:p>
            <a:pPr marL="285750" indent="-285750">
              <a:buFont typeface="Arial" panose="020B0604020202020204" pitchFamily="34" charset="0"/>
              <a:buChar char="•"/>
            </a:pPr>
            <a:r>
              <a:rPr lang="en-US" dirty="0" smtClean="0"/>
              <a:t>Locations </a:t>
            </a:r>
            <a:r>
              <a:rPr lang="en-US" dirty="0"/>
              <a:t>(corporate office, operational locations, countries, etc</a:t>
            </a:r>
            <a:r>
              <a:rPr lang="en-US" dirty="0" smtClean="0"/>
              <a:t>.);</a:t>
            </a:r>
          </a:p>
          <a:p>
            <a:pPr marL="285750" indent="-285750">
              <a:buFont typeface="Arial" panose="020B0604020202020204" pitchFamily="34" charset="0"/>
              <a:buChar char="•"/>
            </a:pPr>
            <a:r>
              <a:rPr lang="en-US" dirty="0" smtClean="0"/>
              <a:t>Timeframe </a:t>
            </a:r>
            <a:r>
              <a:rPr lang="en-US" dirty="0"/>
              <a:t>(current, previous, month, quarter, year, etc</a:t>
            </a:r>
            <a:r>
              <a:rPr lang="en-US" dirty="0" smtClean="0"/>
              <a:t>.);</a:t>
            </a:r>
            <a:endParaRPr lang="en-US" dirty="0"/>
          </a:p>
          <a:p>
            <a:pPr marL="285750" indent="-285750">
              <a:buFont typeface="Arial" panose="020B0604020202020204" pitchFamily="34" charset="0"/>
              <a:buChar char="•"/>
            </a:pPr>
            <a:r>
              <a:rPr lang="en-US" dirty="0" smtClean="0"/>
              <a:t>Materiality </a:t>
            </a:r>
            <a:r>
              <a:rPr lang="en-US" dirty="0"/>
              <a:t>(any amount or only amounts over certain authorized limits, etc</a:t>
            </a:r>
            <a:r>
              <a:rPr lang="en-US" dirty="0" smtClean="0"/>
              <a:t>.);</a:t>
            </a:r>
            <a:endParaRPr lang="en-US" dirty="0"/>
          </a:p>
          <a:p>
            <a:pPr marL="285750" indent="-285750">
              <a:buFont typeface="Arial" panose="020B0604020202020204" pitchFamily="34" charset="0"/>
              <a:buChar char="•"/>
            </a:pPr>
            <a:r>
              <a:rPr lang="en-US" dirty="0" smtClean="0"/>
              <a:t>Systems </a:t>
            </a:r>
            <a:r>
              <a:rPr lang="en-US" dirty="0"/>
              <a:t>(only systems that process expenses or also human resources systems, all systems, etc.).</a:t>
            </a:r>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Tree>
    <p:extLst>
      <p:ext uri="{BB962C8B-B14F-4D97-AF65-F5344CB8AC3E}">
        <p14:creationId xmlns:p14="http://schemas.microsoft.com/office/powerpoint/2010/main" val="372016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Scope of the Audit Engagement</a:t>
            </a:r>
          </a:p>
        </p:txBody>
      </p:sp>
      <p:sp>
        <p:nvSpPr>
          <p:cNvPr id="7" name="Tijdelijke aanduiding voor tekst 6"/>
          <p:cNvSpPr>
            <a:spLocks noGrp="1"/>
          </p:cNvSpPr>
          <p:nvPr>
            <p:ph type="body" idx="1"/>
          </p:nvPr>
        </p:nvSpPr>
        <p:spPr/>
        <p:txBody>
          <a:bodyPr/>
          <a:lstStyle/>
          <a:p>
            <a:pPr marL="0" indent="0"/>
            <a:r>
              <a:rPr lang="en-US" dirty="0" smtClean="0"/>
              <a:t>Example: engagement </a:t>
            </a:r>
            <a:r>
              <a:rPr lang="en-US" dirty="0"/>
              <a:t>scope for the aforementioned accounts payable </a:t>
            </a:r>
            <a:r>
              <a:rPr lang="en-US" dirty="0" smtClean="0"/>
              <a:t>engagement</a:t>
            </a:r>
            <a:r>
              <a:rPr lang="en-US" dirty="0"/>
              <a:t>. </a:t>
            </a:r>
          </a:p>
          <a:p>
            <a:endParaRPr lang="en-US" dirty="0" smtClean="0"/>
          </a:p>
          <a:p>
            <a:pPr marL="0" indent="0"/>
            <a:r>
              <a:rPr lang="en-US" i="1" dirty="0" smtClean="0"/>
              <a:t>The </a:t>
            </a:r>
            <a:r>
              <a:rPr lang="en-US" i="1" dirty="0"/>
              <a:t>assurance engagement will cover personnel and operating expenses submitted for the 12-month period ending August 20XX and the processes for submitting, approving, and paying expense reports (including a third-party software used to submit expense reports). The engagement scope includes all personnel that utilize the third-party software to submit personnel and operational expenses. The engagement will also include a compliance review with the organization’s expense policy. </a:t>
            </a:r>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Tree>
    <p:extLst>
      <p:ext uri="{BB962C8B-B14F-4D97-AF65-F5344CB8AC3E}">
        <p14:creationId xmlns:p14="http://schemas.microsoft.com/office/powerpoint/2010/main" val="346282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Reference Frameworks</a:t>
            </a:r>
            <a:endParaRPr lang="nl-NL" dirty="0"/>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
        <p:nvSpPr>
          <p:cNvPr id="6" name="Tijdelijke aanduiding voor tekst 2"/>
          <p:cNvSpPr>
            <a:spLocks noGrp="1"/>
          </p:cNvSpPr>
          <p:nvPr>
            <p:ph type="body" idx="1"/>
          </p:nvPr>
        </p:nvSpPr>
        <p:spPr>
          <a:xfrm>
            <a:off x="293946" y="2358435"/>
            <a:ext cx="8229600" cy="2924175"/>
          </a:xfrm>
        </p:spPr>
        <p:txBody>
          <a:bodyPr/>
          <a:lstStyle/>
          <a:p>
            <a:pPr marL="0" indent="0"/>
            <a:r>
              <a:rPr lang="en-GB" dirty="0" smtClean="0"/>
              <a:t>For EVERY type of audit the following questions are relevant:</a:t>
            </a:r>
          </a:p>
          <a:p>
            <a:pPr marL="0" indent="0"/>
            <a:endParaRPr lang="en-GB" dirty="0" smtClean="0"/>
          </a:p>
          <a:p>
            <a:pPr marL="285750" indent="-285750">
              <a:buFont typeface="Wingdings" panose="05000000000000000000" pitchFamily="2" charset="2"/>
              <a:buChar char="Ø"/>
            </a:pPr>
            <a:r>
              <a:rPr lang="en-GB" dirty="0" smtClean="0"/>
              <a:t>About </a:t>
            </a:r>
            <a:r>
              <a:rPr lang="en-GB" b="1" dirty="0" smtClean="0"/>
              <a:t>WHAT</a:t>
            </a:r>
            <a:r>
              <a:rPr lang="en-GB" dirty="0" smtClean="0"/>
              <a:t> will the audit team come up with conclusions/opinions (and eventually) recommendations?</a:t>
            </a:r>
          </a:p>
          <a:p>
            <a:pPr marL="285750" indent="-285750">
              <a:buFont typeface="Wingdings" panose="05000000000000000000" pitchFamily="2" charset="2"/>
              <a:buChar char="Ø"/>
            </a:pPr>
            <a:r>
              <a:rPr lang="en-GB" dirty="0" smtClean="0"/>
              <a:t>What are the </a:t>
            </a:r>
            <a:r>
              <a:rPr lang="en-GB" b="1" dirty="0" smtClean="0"/>
              <a:t>criteria</a:t>
            </a:r>
            <a:r>
              <a:rPr lang="en-GB" dirty="0" smtClean="0"/>
              <a:t> that form the basis to formulate these conclusions/opinions?</a:t>
            </a:r>
          </a:p>
          <a:p>
            <a:pPr marL="285750" indent="-285750">
              <a:buFont typeface="Wingdings" panose="05000000000000000000" pitchFamily="2" charset="2"/>
              <a:buChar char="Ø"/>
            </a:pPr>
            <a:r>
              <a:rPr lang="en-GB" dirty="0" smtClean="0"/>
              <a:t>How do we gather these criteria? What are suitable </a:t>
            </a:r>
            <a:r>
              <a:rPr lang="en-GB" b="1" dirty="0" smtClean="0"/>
              <a:t>references</a:t>
            </a:r>
            <a:r>
              <a:rPr lang="en-GB" dirty="0" smtClean="0"/>
              <a:t>? (ingredients)</a:t>
            </a:r>
            <a:endParaRPr lang="en-GB" dirty="0"/>
          </a:p>
          <a:p>
            <a:pPr marL="0" indent="0"/>
            <a:endParaRPr lang="en-GB" dirty="0" smtClean="0"/>
          </a:p>
          <a:p>
            <a:pPr marL="285750" indent="1588">
              <a:buFont typeface="Wingdings" panose="05000000000000000000" pitchFamily="2" charset="2"/>
              <a:buChar char="§"/>
            </a:pPr>
            <a:endParaRPr lang="en-GB" dirty="0" smtClean="0"/>
          </a:p>
          <a:p>
            <a:pPr marL="285750" indent="0"/>
            <a:endParaRPr lang="en-GB" dirty="0" smtClean="0"/>
          </a:p>
          <a:p>
            <a:pPr marL="285750" indent="0"/>
            <a:r>
              <a:rPr lang="en-GB" dirty="0" smtClean="0"/>
              <a:t>	</a:t>
            </a:r>
          </a:p>
          <a:p>
            <a:pPr marL="0" indent="0"/>
            <a:endParaRPr lang="en-GB" dirty="0" smtClean="0"/>
          </a:p>
          <a:p>
            <a:pPr marL="0" indent="0"/>
            <a:endParaRPr lang="en-GB" dirty="0" smtClean="0"/>
          </a:p>
          <a:p>
            <a:pPr marL="285750" indent="-285750">
              <a:buFont typeface="Wingdings" panose="05000000000000000000" pitchFamily="2" charset="2"/>
              <a:buChar char="§"/>
            </a:pPr>
            <a:endParaRPr lang="en-GB" dirty="0" smtClean="0"/>
          </a:p>
          <a:p>
            <a:pPr>
              <a:buFont typeface="Wingdings" pitchFamily="2" charset="2"/>
              <a:buChar char="Ø"/>
            </a:pPr>
            <a:endParaRPr lang="en-GB" dirty="0" smtClean="0"/>
          </a:p>
          <a:p>
            <a:endParaRPr lang="en-US" dirty="0" smtClean="0"/>
          </a:p>
        </p:txBody>
      </p:sp>
    </p:spTree>
    <p:extLst>
      <p:ext uri="{BB962C8B-B14F-4D97-AF65-F5344CB8AC3E}">
        <p14:creationId xmlns:p14="http://schemas.microsoft.com/office/powerpoint/2010/main" val="3525971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pic>
        <p:nvPicPr>
          <p:cNvPr id="6" name="Picture 2" descr="http://hannawilburs.files.wordpress.com/2011/12/cat-lion-mirror-image.jpg?w=640"/>
          <p:cNvPicPr>
            <a:picLocks noChangeAspect="1" noChangeArrowheads="1"/>
          </p:cNvPicPr>
          <p:nvPr/>
        </p:nvPicPr>
        <p:blipFill>
          <a:blip r:embed="rId2"/>
          <a:srcRect/>
          <a:stretch>
            <a:fillRect/>
          </a:stretch>
        </p:blipFill>
        <p:spPr bwMode="auto">
          <a:xfrm>
            <a:off x="1239838" y="1254369"/>
            <a:ext cx="6477000" cy="4745282"/>
          </a:xfrm>
          <a:prstGeom prst="rect">
            <a:avLst/>
          </a:prstGeom>
          <a:noFill/>
          <a:ln w="9525">
            <a:noFill/>
            <a:miter lim="800000"/>
            <a:headEnd/>
            <a:tailEnd/>
          </a:ln>
        </p:spPr>
      </p:pic>
    </p:spTree>
    <p:extLst>
      <p:ext uri="{BB962C8B-B14F-4D97-AF65-F5344CB8AC3E}">
        <p14:creationId xmlns:p14="http://schemas.microsoft.com/office/powerpoint/2010/main" val="979621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do the standards say?</a:t>
            </a:r>
            <a:endParaRPr lang="en-US" dirty="0"/>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
        <p:nvSpPr>
          <p:cNvPr id="7" name="Tijdelijke aanduiding voor tekst 2"/>
          <p:cNvSpPr>
            <a:spLocks noGrp="1"/>
          </p:cNvSpPr>
          <p:nvPr>
            <p:ph type="body" idx="1"/>
          </p:nvPr>
        </p:nvSpPr>
        <p:spPr>
          <a:xfrm>
            <a:off x="435799" y="1835150"/>
            <a:ext cx="8245353" cy="3154547"/>
          </a:xfrm>
          <a:ln>
            <a:solidFill>
              <a:schemeClr val="tx1"/>
            </a:solidFill>
          </a:ln>
        </p:spPr>
        <p:txBody>
          <a:bodyPr/>
          <a:lstStyle/>
          <a:p>
            <a:pPr>
              <a:buFont typeface="Wingdings" pitchFamily="2" charset="2"/>
              <a:buChar char="Ø"/>
            </a:pPr>
            <a:endParaRPr lang="en-GB" dirty="0" smtClean="0"/>
          </a:p>
          <a:p>
            <a:pPr marL="0" indent="0"/>
            <a:r>
              <a:rPr lang="en-GB" b="1" i="1" dirty="0" smtClean="0"/>
              <a:t>Standard 2210.A3:</a:t>
            </a:r>
          </a:p>
          <a:p>
            <a:pPr marL="0" indent="0"/>
            <a:r>
              <a:rPr lang="en-GB" u="sng" dirty="0" smtClean="0"/>
              <a:t>Adequate criteria</a:t>
            </a:r>
            <a:r>
              <a:rPr lang="en-GB" dirty="0" smtClean="0"/>
              <a:t> are needed to evaluate governance, risk management and controls. Internal auditors must ascertain the extent to which management and/or the board has established adequate criteria to determine whether objectives and goals have been accomplished. If adequate, internal auditors must use such criteria in their evaluation. If inadequate, internal auditors must work with management and/or the board to develop appropriate evaluation criteria.</a:t>
            </a:r>
          </a:p>
          <a:p>
            <a:pPr marL="285750" indent="1588">
              <a:buFont typeface="Wingdings" panose="05000000000000000000" pitchFamily="2" charset="2"/>
              <a:buChar char="§"/>
            </a:pPr>
            <a:endParaRPr lang="en-GB" dirty="0" smtClean="0"/>
          </a:p>
          <a:p>
            <a:pPr marL="285750" indent="0"/>
            <a:endParaRPr lang="en-GB" dirty="0" smtClean="0"/>
          </a:p>
          <a:p>
            <a:pPr marL="285750" indent="0"/>
            <a:r>
              <a:rPr lang="en-GB" dirty="0"/>
              <a:t>	</a:t>
            </a:r>
            <a:endParaRPr lang="en-GB" dirty="0" smtClean="0"/>
          </a:p>
          <a:p>
            <a:pPr marL="0" indent="0"/>
            <a:endParaRPr lang="en-GB" dirty="0" smtClean="0"/>
          </a:p>
          <a:p>
            <a:pPr marL="0" indent="0"/>
            <a:endParaRPr lang="en-GB" dirty="0" smtClean="0"/>
          </a:p>
          <a:p>
            <a:pPr marL="285750" indent="-285750">
              <a:buFont typeface="Wingdings" panose="05000000000000000000" pitchFamily="2" charset="2"/>
              <a:buChar char="§"/>
            </a:pPr>
            <a:endParaRPr lang="en-GB" dirty="0"/>
          </a:p>
          <a:p>
            <a:pPr>
              <a:buFont typeface="Wingdings" pitchFamily="2" charset="2"/>
              <a:buChar char="Ø"/>
            </a:pPr>
            <a:endParaRPr lang="en-GB" dirty="0" smtClean="0"/>
          </a:p>
          <a:p>
            <a:endParaRPr lang="en-US" dirty="0" smtClean="0"/>
          </a:p>
        </p:txBody>
      </p:sp>
      <p:sp>
        <p:nvSpPr>
          <p:cNvPr id="3" name="Tekstvak 2"/>
          <p:cNvSpPr txBox="1"/>
          <p:nvPr/>
        </p:nvSpPr>
        <p:spPr>
          <a:xfrm>
            <a:off x="435799" y="5201513"/>
            <a:ext cx="8245353" cy="707886"/>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lang="en-US" sz="2000" dirty="0" smtClean="0"/>
              <a:t>Clear </a:t>
            </a:r>
            <a:r>
              <a:rPr lang="en-US" sz="2000" u="sng" dirty="0" smtClean="0"/>
              <a:t>audit criteria </a:t>
            </a:r>
            <a:r>
              <a:rPr lang="en-US" sz="2000" dirty="0" smtClean="0"/>
              <a:t>and a solid </a:t>
            </a:r>
            <a:r>
              <a:rPr lang="en-US" sz="2000" u="sng" dirty="0" smtClean="0"/>
              <a:t>data-analysis</a:t>
            </a:r>
            <a:r>
              <a:rPr lang="en-US" sz="2000" dirty="0" smtClean="0"/>
              <a:t> are key to </a:t>
            </a:r>
            <a:r>
              <a:rPr lang="en-US" sz="2000" u="sng" dirty="0" smtClean="0"/>
              <a:t>undisputable</a:t>
            </a:r>
            <a:r>
              <a:rPr lang="en-US" sz="2000" dirty="0" smtClean="0"/>
              <a:t> audit </a:t>
            </a:r>
            <a:r>
              <a:rPr lang="en-US" sz="2000" u="sng" dirty="0" smtClean="0"/>
              <a:t>conclusions</a:t>
            </a:r>
            <a:r>
              <a:rPr lang="en-US" sz="2000" dirty="0" smtClean="0"/>
              <a:t> and/or </a:t>
            </a:r>
            <a:r>
              <a:rPr lang="en-US" sz="2000" u="sng" dirty="0" smtClean="0"/>
              <a:t>opinions</a:t>
            </a:r>
            <a:endParaRPr lang="nl-NL" sz="20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Reference framework</a:t>
            </a:r>
            <a:endParaRPr lang="nl-NL" dirty="0"/>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
        <p:nvSpPr>
          <p:cNvPr id="6" name="Tijdelijke aanduiding voor tekst 2"/>
          <p:cNvSpPr>
            <a:spLocks noGrp="1"/>
          </p:cNvSpPr>
          <p:nvPr>
            <p:ph type="body" idx="1"/>
          </p:nvPr>
        </p:nvSpPr>
        <p:spPr>
          <a:xfrm>
            <a:off x="352425" y="1800225"/>
            <a:ext cx="8229600" cy="3781868"/>
          </a:xfrm>
        </p:spPr>
        <p:txBody>
          <a:bodyPr/>
          <a:lstStyle/>
          <a:p>
            <a:pPr marL="0" indent="0"/>
            <a:endParaRPr lang="en-GB" dirty="0" smtClean="0"/>
          </a:p>
          <a:p>
            <a:pPr marL="0" indent="0"/>
            <a:r>
              <a:rPr lang="en-GB" dirty="0" smtClean="0"/>
              <a:t>Reference framework (or </a:t>
            </a:r>
            <a:r>
              <a:rPr lang="en-GB" u="sng" dirty="0" smtClean="0"/>
              <a:t>normative</a:t>
            </a:r>
            <a:r>
              <a:rPr lang="en-GB" dirty="0" smtClean="0"/>
              <a:t> framework):</a:t>
            </a:r>
          </a:p>
          <a:p>
            <a:pPr marL="285750" indent="0"/>
            <a:endParaRPr lang="en-GB" dirty="0" smtClean="0"/>
          </a:p>
          <a:p>
            <a:pPr marL="285750" indent="-285750">
              <a:buFont typeface="Wingdings" panose="05000000000000000000" pitchFamily="2" charset="2"/>
              <a:buChar char="Ø"/>
            </a:pPr>
            <a:r>
              <a:rPr lang="en-GB" dirty="0" smtClean="0"/>
              <a:t>The </a:t>
            </a:r>
            <a:r>
              <a:rPr lang="en-GB" u="sng" dirty="0" smtClean="0"/>
              <a:t>total set</a:t>
            </a:r>
            <a:r>
              <a:rPr lang="en-GB" dirty="0" smtClean="0"/>
              <a:t> of criteria/norms the auditor uses to reflect reality against;</a:t>
            </a:r>
          </a:p>
          <a:p>
            <a:pPr marL="285750" indent="-285750">
              <a:buFont typeface="Wingdings" panose="05000000000000000000" pitchFamily="2" charset="2"/>
              <a:buChar char="Ø"/>
            </a:pPr>
            <a:r>
              <a:rPr lang="en-GB" dirty="0" smtClean="0"/>
              <a:t>It forms the basis that leads to conclusions and opinions;</a:t>
            </a:r>
          </a:p>
          <a:p>
            <a:pPr marL="285750" indent="-285750">
              <a:buFont typeface="Wingdings" panose="05000000000000000000" pitchFamily="2" charset="2"/>
              <a:buChar char="Ø"/>
            </a:pPr>
            <a:r>
              <a:rPr lang="en-US" dirty="0"/>
              <a:t>The </a:t>
            </a:r>
            <a:r>
              <a:rPr lang="en-US" i="1" dirty="0"/>
              <a:t>reference framework </a:t>
            </a:r>
            <a:r>
              <a:rPr lang="en-US" dirty="0"/>
              <a:t>is used as a tool to make a description of the </a:t>
            </a:r>
            <a:r>
              <a:rPr lang="en-US" u="sng" dirty="0"/>
              <a:t>ideal</a:t>
            </a:r>
            <a:r>
              <a:rPr lang="en-US" dirty="0"/>
              <a:t> governance and control framework. It’s the mirror the auditor uses.</a:t>
            </a:r>
            <a:endParaRPr lang="en-GB" dirty="0" smtClean="0"/>
          </a:p>
          <a:p>
            <a:pPr marL="285750" indent="1588">
              <a:buFont typeface="Wingdings" panose="05000000000000000000" pitchFamily="2" charset="2"/>
              <a:buChar char="§"/>
            </a:pPr>
            <a:endParaRPr lang="en-GB" dirty="0" smtClean="0"/>
          </a:p>
          <a:p>
            <a:pPr marL="285750" indent="0"/>
            <a:endParaRPr lang="en-GB" dirty="0" smtClean="0"/>
          </a:p>
          <a:p>
            <a:pPr marL="285750" indent="0"/>
            <a:r>
              <a:rPr lang="en-GB" dirty="0" smtClean="0"/>
              <a:t>	</a:t>
            </a:r>
          </a:p>
          <a:p>
            <a:pPr marL="0" indent="0"/>
            <a:endParaRPr lang="en-GB" dirty="0" smtClean="0"/>
          </a:p>
          <a:p>
            <a:pPr marL="0" indent="0"/>
            <a:endParaRPr lang="en-GB" dirty="0" smtClean="0"/>
          </a:p>
          <a:p>
            <a:pPr marL="285750" indent="-285750">
              <a:buFont typeface="Wingdings" panose="05000000000000000000" pitchFamily="2" charset="2"/>
              <a:buChar char="§"/>
            </a:pPr>
            <a:endParaRPr lang="en-GB" dirty="0" smtClean="0"/>
          </a:p>
          <a:p>
            <a:pPr>
              <a:buFont typeface="Wingdings" pitchFamily="2" charset="2"/>
              <a:buChar char="Ø"/>
            </a:pPr>
            <a:endParaRPr lang="en-GB" dirty="0" smtClean="0"/>
          </a:p>
          <a:p>
            <a:endParaRPr lang="en-US" dirty="0" smtClean="0"/>
          </a:p>
        </p:txBody>
      </p:sp>
    </p:spTree>
    <p:extLst>
      <p:ext uri="{BB962C8B-B14F-4D97-AF65-F5344CB8AC3E}">
        <p14:creationId xmlns:p14="http://schemas.microsoft.com/office/powerpoint/2010/main" val="113225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Why do we need reference frameworks?</a:t>
            </a:r>
            <a:endParaRPr lang="nl-NL" dirty="0"/>
          </a:p>
        </p:txBody>
      </p:sp>
      <p:sp>
        <p:nvSpPr>
          <p:cNvPr id="5" name="Tijdelijke aanduiding voor voettekst 4"/>
          <p:cNvSpPr>
            <a:spLocks noGrp="1"/>
          </p:cNvSpPr>
          <p:nvPr>
            <p:ph type="ftr" sz="quarter" idx="11"/>
          </p:nvPr>
        </p:nvSpPr>
        <p:spPr/>
        <p:txBody>
          <a:bodyPr/>
          <a:lstStyle/>
          <a:p>
            <a:pPr>
              <a:defRPr/>
            </a:pPr>
            <a:r>
              <a:rPr lang="nl-NL" smtClean="0"/>
              <a:t>Tashkent, October 2017</a:t>
            </a:r>
            <a:endParaRPr lang="nl-NL" dirty="0"/>
          </a:p>
        </p:txBody>
      </p:sp>
      <p:sp>
        <p:nvSpPr>
          <p:cNvPr id="6" name="Text Box 5"/>
          <p:cNvSpPr txBox="1">
            <a:spLocks noChangeArrowheads="1"/>
          </p:cNvSpPr>
          <p:nvPr/>
        </p:nvSpPr>
        <p:spPr bwMode="auto">
          <a:xfrm>
            <a:off x="747225" y="2161320"/>
            <a:ext cx="3437913" cy="3873368"/>
          </a:xfrm>
          <a:prstGeom prst="rect">
            <a:avLst/>
          </a:prstGeom>
          <a:noFill/>
          <a:ln w="9525">
            <a:noFill/>
            <a:miter lim="800000"/>
            <a:headEnd/>
            <a:tailEnd/>
          </a:ln>
        </p:spPr>
        <p:txBody>
          <a:bodyPr wrap="square">
            <a:spAutoFit/>
          </a:bodyPr>
          <a:lstStyle/>
          <a:p>
            <a:pPr marL="196850" indent="-196850">
              <a:lnSpc>
                <a:spcPct val="115000"/>
              </a:lnSpc>
              <a:spcBef>
                <a:spcPct val="50000"/>
              </a:spcBef>
              <a:buClr>
                <a:schemeClr val="tx1"/>
              </a:buClr>
              <a:buFont typeface="Wingdings" pitchFamily="2" charset="2"/>
              <a:buChar char="Ø"/>
            </a:pPr>
            <a:r>
              <a:rPr lang="en-US" sz="1800" dirty="0" smtClean="0"/>
              <a:t>The auditor needs a measuring tool;</a:t>
            </a:r>
          </a:p>
          <a:p>
            <a:pPr marL="196850" indent="-196850">
              <a:lnSpc>
                <a:spcPct val="115000"/>
              </a:lnSpc>
              <a:spcBef>
                <a:spcPct val="50000"/>
              </a:spcBef>
              <a:buClr>
                <a:schemeClr val="tx1"/>
              </a:buClr>
              <a:buFont typeface="Wingdings" pitchFamily="2" charset="2"/>
              <a:buChar char="Ø"/>
            </a:pPr>
            <a:r>
              <a:rPr lang="en-US" sz="1800" dirty="0" smtClean="0"/>
              <a:t>They prevent to some extend disagreements with management about the audit conclusions/opinions;</a:t>
            </a:r>
          </a:p>
          <a:p>
            <a:pPr marL="196850" indent="-196850">
              <a:lnSpc>
                <a:spcPct val="115000"/>
              </a:lnSpc>
              <a:spcBef>
                <a:spcPct val="50000"/>
              </a:spcBef>
              <a:buClr>
                <a:schemeClr val="tx1"/>
              </a:buClr>
              <a:buFont typeface="Wingdings" pitchFamily="2" charset="2"/>
              <a:buChar char="Ø"/>
            </a:pPr>
            <a:r>
              <a:rPr lang="en-US" sz="1800" dirty="0" smtClean="0"/>
              <a:t>Clear definitions of the key concepts in the audit prevent misinterpretations.</a:t>
            </a:r>
            <a:endParaRPr lang="en-US" sz="1800"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8554" y="2648194"/>
            <a:ext cx="4595446" cy="3439380"/>
          </a:xfrm>
          <a:prstGeom prst="rect">
            <a:avLst/>
          </a:prstGeom>
        </p:spPr>
      </p:pic>
    </p:spTree>
    <p:extLst>
      <p:ext uri="{BB962C8B-B14F-4D97-AF65-F5344CB8AC3E}">
        <p14:creationId xmlns:p14="http://schemas.microsoft.com/office/powerpoint/2010/main" val="1753688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TotalTime>
  <Words>1215</Words>
  <Application>Microsoft Office PowerPoint</Application>
  <PresentationFormat>Diavoorstelling (4:3)</PresentationFormat>
  <Paragraphs>127</Paragraphs>
  <Slides>13</Slides>
  <Notes>5</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13</vt:i4>
      </vt:variant>
    </vt:vector>
  </HeadingPairs>
  <TitlesOfParts>
    <vt:vector size="19" baseType="lpstr">
      <vt:lpstr>Arial</vt:lpstr>
      <vt:lpstr>Calibri</vt:lpstr>
      <vt:lpstr>Verdana</vt:lpstr>
      <vt:lpstr>Wingdings</vt:lpstr>
      <vt:lpstr>Inhoud bullet</vt:lpstr>
      <vt:lpstr>Standaardontwerp</vt:lpstr>
      <vt:lpstr>PowerPoint-presentatie</vt:lpstr>
      <vt:lpstr>Scope of the Audit Engagement</vt:lpstr>
      <vt:lpstr>Scope of the Audit Engagement</vt:lpstr>
      <vt:lpstr>Scope of the Audit Engagement</vt:lpstr>
      <vt:lpstr>Reference Frameworks</vt:lpstr>
      <vt:lpstr>PowerPoint-presentatie</vt:lpstr>
      <vt:lpstr>What do the standards say?</vt:lpstr>
      <vt:lpstr>The Reference framework</vt:lpstr>
      <vt:lpstr>Why do we need reference frameworks?</vt:lpstr>
      <vt:lpstr>Position of the reference framework in the audit process</vt:lpstr>
      <vt:lpstr>Reference frameworks and types of audits </vt:lpstr>
      <vt:lpstr>Reference framework in the audit assignment plan</vt:lpstr>
      <vt:lpstr>PowerPoint-presentatie</vt:lpstr>
    </vt:vector>
  </TitlesOfParts>
  <Company>Ministerie van Financiën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Fred Kesteren</cp:lastModifiedBy>
  <cp:revision>195</cp:revision>
  <dcterms:created xsi:type="dcterms:W3CDTF">2009-01-23T09:04:29Z</dcterms:created>
  <dcterms:modified xsi:type="dcterms:W3CDTF">2017-09-30T11:26:00Z</dcterms:modified>
</cp:coreProperties>
</file>