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5"/>
  </p:sldMasterIdLst>
  <p:notesMasterIdLst>
    <p:notesMasterId r:id="rId14"/>
  </p:notesMasterIdLst>
  <p:sldIdLst>
    <p:sldId id="276" r:id="rId6"/>
    <p:sldId id="297" r:id="rId7"/>
    <p:sldId id="296" r:id="rId8"/>
    <p:sldId id="286" r:id="rId9"/>
    <p:sldId id="298" r:id="rId10"/>
    <p:sldId id="299" r:id="rId11"/>
    <p:sldId id="295" r:id="rId12"/>
    <p:sldId id="289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400"/>
    <a:srgbClr val="FF9966"/>
    <a:srgbClr val="FF0000"/>
    <a:srgbClr val="F3C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87669" autoAdjust="0"/>
  </p:normalViewPr>
  <p:slideViewPr>
    <p:cSldViewPr>
      <p:cViewPr varScale="1">
        <p:scale>
          <a:sx n="64" d="100"/>
          <a:sy n="64" d="100"/>
        </p:scale>
        <p:origin x="-18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153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B3CFC1B-0E00-4C88-84C7-CCC0463C4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4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16798" indent="-275692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02766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43873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84980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7CF3E8A-AC36-4158-A20A-83F1E024A815}" type="slidenum">
              <a:rPr lang="en-US" sz="1300"/>
              <a:pPr/>
              <a:t>1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226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CFC1B-0E00-4C88-84C7-CCC0463C469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10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16798" indent="-275692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02766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43873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84980" indent="-220553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6E43F9F-230B-49D3-B30D-3EB4E035FED2}" type="slidenum">
              <a:rPr lang="en-US" sz="1300"/>
              <a:pPr/>
              <a:t>8</a:t>
            </a:fld>
            <a:endParaRPr lang="en-US" sz="13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02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CF9-1465-4EF3-B65A-1F170372943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FAC0-C71A-4374-BA6C-CC6F09EAD34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9CFB-5521-4678-B011-3614EFC0CBE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9A0B-050D-4155-853A-3F440EC7EC8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D07-E551-4080-834D-8DF4EAB96AC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4576-B670-40AC-95FC-9F33BDCC676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F379-0440-461B-BC01-BC2256C3CC4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C72D-A64A-4C11-8384-EFC764D6877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A129-6BC7-4DD3-9CC2-BFA88DDA8F0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998-2B83-40B8-8585-95F380756812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93A48D7A-90BD-4FC4-BA69-5234ABFB3132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eymonke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4" Type="http://schemas.openxmlformats.org/officeDocument/2006/relationships/hyperlink" Target="http://www.youthvillage.co.za/wp-content/uploads/2015/03/South-Afric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52" y="313243"/>
            <a:ext cx="8343035" cy="626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819512" y="1196752"/>
            <a:ext cx="7940675" cy="1603177"/>
          </a:xfrm>
        </p:spPr>
        <p:txBody>
          <a:bodyPr/>
          <a:lstStyle/>
          <a:p>
            <a:pPr algn="ctr" eaLnBrk="1" hangingPunct="1"/>
            <a:r>
              <a:rPr lang="en-ZA" sz="2400" dirty="0"/>
              <a:t>T</a:t>
            </a:r>
            <a:r>
              <a:rPr lang="en-ZA" sz="2400" dirty="0" smtClean="0"/>
              <a:t>he </a:t>
            </a:r>
            <a:r>
              <a:rPr lang="en-ZA" sz="2400" dirty="0"/>
              <a:t>Central Harmonization Unit </a:t>
            </a:r>
            <a:r>
              <a:rPr lang="en-ZA" sz="2400" dirty="0" smtClean="0"/>
              <a:t>(</a:t>
            </a:r>
            <a:r>
              <a:rPr lang="en-US" sz="2400" dirty="0"/>
              <a:t>CHU / </a:t>
            </a:r>
            <a:r>
              <a:rPr lang="en-US" sz="2400" dirty="0" smtClean="0"/>
              <a:t>IAS) </a:t>
            </a:r>
            <a:r>
              <a:rPr lang="en-ZA" sz="2400" dirty="0" smtClean="0"/>
              <a:t>role </a:t>
            </a:r>
            <a:r>
              <a:rPr lang="en-ZA" sz="2400" dirty="0"/>
              <a:t>from a different </a:t>
            </a:r>
            <a:r>
              <a:rPr lang="en-ZA" sz="2400" dirty="0" smtClean="0"/>
              <a:t>perspective</a:t>
            </a:r>
            <a:endParaRPr lang="en-US" sz="2400" dirty="0" smtClean="0"/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white">
          <a:xfrm>
            <a:off x="417151" y="4548188"/>
            <a:ext cx="8343035" cy="46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600" b="1" dirty="0">
                <a:solidFill>
                  <a:schemeClr val="bg1"/>
                </a:solidFill>
                <a:ea typeface="Osaka"/>
                <a:cs typeface="Osaka"/>
              </a:rPr>
              <a:t>Presenter: </a:t>
            </a:r>
            <a:r>
              <a:rPr lang="en-US" sz="1600" b="1" dirty="0" smtClean="0">
                <a:solidFill>
                  <a:schemeClr val="bg1"/>
                </a:solidFill>
                <a:ea typeface="Osaka"/>
                <a:cs typeface="Osaka"/>
              </a:rPr>
              <a:t>Zondre Seitei  |  Ministry of Finance, South Africa  |  24-26 October 2017</a:t>
            </a:r>
            <a:endParaRPr lang="en-US" sz="1600" b="1" dirty="0">
              <a:solidFill>
                <a:schemeClr val="bg1"/>
              </a:solidFill>
              <a:ea typeface="Osaka"/>
              <a:cs typeface="Osaka"/>
            </a:endParaRPr>
          </a:p>
        </p:txBody>
      </p:sp>
      <p:pic>
        <p:nvPicPr>
          <p:cNvPr id="6" name="Picture 5" descr="South Africa Fla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91322"/>
            <a:ext cx="1938655" cy="1294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91322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3356992"/>
            <a:ext cx="764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800" b="1" dirty="0" smtClean="0">
                <a:solidFill>
                  <a:schemeClr val="bg1"/>
                </a:solidFill>
              </a:rPr>
              <a:t>PEMPAL 43</a:t>
            </a:r>
            <a:r>
              <a:rPr lang="en-ZA" sz="1800" b="1" baseline="30000" dirty="0" smtClean="0">
                <a:solidFill>
                  <a:schemeClr val="bg1"/>
                </a:solidFill>
              </a:rPr>
              <a:t>rd</a:t>
            </a:r>
            <a:r>
              <a:rPr lang="en-ZA" sz="1800" b="1" dirty="0" smtClean="0">
                <a:solidFill>
                  <a:schemeClr val="bg1"/>
                </a:solidFill>
              </a:rPr>
              <a:t> IACOP – IAWG Meeting, </a:t>
            </a:r>
          </a:p>
          <a:p>
            <a:pPr algn="r"/>
            <a:r>
              <a:rPr lang="en-ZA" sz="1800" b="1" dirty="0" smtClean="0">
                <a:solidFill>
                  <a:schemeClr val="bg1"/>
                </a:solidFill>
              </a:rPr>
              <a:t>Tashkent, Uzbekistan</a:t>
            </a:r>
            <a:endParaRPr lang="en-ZA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740080" cy="908423"/>
          </a:xfrm>
        </p:spPr>
        <p:txBody>
          <a:bodyPr/>
          <a:lstStyle/>
          <a:p>
            <a:r>
              <a:rPr lang="en-US" b="1" dirty="0" smtClean="0"/>
              <a:t>CHU/ IAS Role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4824536"/>
          </a:xfrm>
        </p:spPr>
        <p:txBody>
          <a:bodyPr/>
          <a:lstStyle/>
          <a:p>
            <a:r>
              <a:rPr lang="en-ZA" sz="2400" dirty="0" smtClean="0"/>
              <a:t>To provide oversight to Internal Audit (IA) units within State institutions. </a:t>
            </a:r>
          </a:p>
          <a:p>
            <a:endParaRPr lang="en-ZA" sz="2400" dirty="0" smtClean="0"/>
          </a:p>
          <a:p>
            <a:pPr marL="0" indent="0">
              <a:buNone/>
            </a:pPr>
            <a:r>
              <a:rPr lang="en-ZA" sz="2400" u="sng" dirty="0" smtClean="0"/>
              <a:t>How?</a:t>
            </a:r>
          </a:p>
          <a:p>
            <a:r>
              <a:rPr lang="en-ZA" sz="2400" dirty="0" smtClean="0"/>
              <a:t>Through the technical advice, guidance and support they provide.</a:t>
            </a:r>
          </a:p>
          <a:p>
            <a:endParaRPr lang="en-ZA" sz="2400" dirty="0" smtClean="0"/>
          </a:p>
          <a:p>
            <a:pPr marL="0" indent="0">
              <a:buNone/>
            </a:pPr>
            <a:r>
              <a:rPr lang="en-ZA" sz="2400" u="sng" dirty="0" smtClean="0"/>
              <a:t>Ultimate Objective:</a:t>
            </a:r>
            <a:endParaRPr lang="en-ZA" sz="2400" u="sng" dirty="0"/>
          </a:p>
          <a:p>
            <a:r>
              <a:rPr lang="en-ZA" sz="2400" dirty="0" smtClean="0"/>
              <a:t>The aim of which is to enable IA units to conduct their work as efficiently, effectively and economically as possible in their quest to add value to their </a:t>
            </a:r>
            <a:r>
              <a:rPr lang="en-ZA" sz="2400" dirty="0" err="1" smtClean="0"/>
              <a:t>auditees</a:t>
            </a:r>
            <a:r>
              <a:rPr lang="en-ZA" sz="2400" dirty="0" smtClean="0"/>
              <a:t>.</a:t>
            </a:r>
          </a:p>
          <a:p>
            <a:endParaRPr lang="en-ZA" sz="2400" dirty="0" smtClean="0"/>
          </a:p>
          <a:p>
            <a:endParaRPr lang="en-ZA" sz="2400" dirty="0"/>
          </a:p>
          <a:p>
            <a:endParaRPr lang="en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740080" cy="908423"/>
          </a:xfrm>
        </p:spPr>
        <p:txBody>
          <a:bodyPr/>
          <a:lstStyle/>
          <a:p>
            <a:r>
              <a:rPr lang="en-US" b="1" dirty="0"/>
              <a:t>CHU </a:t>
            </a:r>
            <a:r>
              <a:rPr lang="en-US" b="1" dirty="0" smtClean="0"/>
              <a:t>Tools </a:t>
            </a:r>
            <a:r>
              <a:rPr lang="en-US" b="1" dirty="0"/>
              <a:t>– </a:t>
            </a:r>
            <a:r>
              <a:rPr lang="en-US" b="1" dirty="0" smtClean="0"/>
              <a:t>S.A. </a:t>
            </a:r>
            <a:r>
              <a:rPr lang="en-US" b="1" dirty="0"/>
              <a:t>Context </a:t>
            </a:r>
            <a:r>
              <a:rPr lang="en-US" b="1" dirty="0" smtClean="0"/>
              <a:t>– </a:t>
            </a:r>
            <a:r>
              <a:rPr lang="en-US" b="1" dirty="0"/>
              <a:t>Portals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4824536"/>
          </a:xfrm>
        </p:spPr>
        <p:txBody>
          <a:bodyPr/>
          <a:lstStyle/>
          <a:p>
            <a:r>
              <a:rPr lang="en-ZA" sz="2400" dirty="0" smtClean="0"/>
              <a:t>Online </a:t>
            </a:r>
            <a:r>
              <a:rPr lang="en-ZA" sz="2400" dirty="0"/>
              <a:t>Query Portal </a:t>
            </a:r>
            <a:r>
              <a:rPr lang="en-ZA" sz="2400" dirty="0" smtClean="0"/>
              <a:t>– log queries, creates an audit trail which can be measured;</a:t>
            </a:r>
          </a:p>
          <a:p>
            <a:endParaRPr lang="en-ZA" sz="2400" dirty="0"/>
          </a:p>
          <a:p>
            <a:r>
              <a:rPr lang="en-ZA" sz="2400" dirty="0" smtClean="0"/>
              <a:t>PFM </a:t>
            </a:r>
            <a:r>
              <a:rPr lang="en-ZA" sz="2400" dirty="0"/>
              <a:t>Portal: </a:t>
            </a:r>
            <a:r>
              <a:rPr lang="en-ZA" sz="2400" dirty="0" smtClean="0"/>
              <a:t>for sharing best practice </a:t>
            </a:r>
            <a:r>
              <a:rPr lang="en-ZA" sz="2400" dirty="0"/>
              <a:t>documents/ guides, </a:t>
            </a:r>
            <a:r>
              <a:rPr lang="en-ZA" sz="2400" dirty="0" smtClean="0"/>
              <a:t>standards</a:t>
            </a:r>
            <a:r>
              <a:rPr lang="en-ZA" sz="2400" dirty="0"/>
              <a:t>, </a:t>
            </a:r>
            <a:r>
              <a:rPr lang="en-ZA" sz="2400" dirty="0" smtClean="0"/>
              <a:t>etc. </a:t>
            </a:r>
            <a:r>
              <a:rPr lang="en-ZA" sz="2400" dirty="0"/>
              <a:t>with </a:t>
            </a:r>
            <a:r>
              <a:rPr lang="en-ZA" sz="2400" dirty="0" smtClean="0"/>
              <a:t>IA;</a:t>
            </a:r>
            <a:r>
              <a:rPr lang="en-ZA" sz="2400" dirty="0"/>
              <a:t> </a:t>
            </a:r>
            <a:endParaRPr lang="en-ZA" sz="2400" dirty="0" smtClean="0"/>
          </a:p>
          <a:p>
            <a:endParaRPr lang="en-ZA" sz="2400" dirty="0"/>
          </a:p>
          <a:p>
            <a:r>
              <a:rPr lang="en-ZA" sz="2400" dirty="0" smtClean="0"/>
              <a:t>PFM Portal: a platform hosting discussion </a:t>
            </a:r>
            <a:r>
              <a:rPr lang="en-ZA" sz="2400" dirty="0"/>
              <a:t>forums</a:t>
            </a:r>
            <a:r>
              <a:rPr lang="en-ZA" sz="2400" dirty="0" smtClean="0"/>
              <a:t>, where questions on IA can be posed, allowing users to share challenges | solutions | Good practices to </a:t>
            </a:r>
            <a:r>
              <a:rPr lang="en-ZA" sz="2400" dirty="0"/>
              <a:t>get success </a:t>
            </a:r>
            <a:r>
              <a:rPr lang="en-ZA" sz="2400" dirty="0" smtClean="0"/>
              <a:t>stories.</a:t>
            </a:r>
          </a:p>
          <a:p>
            <a:endParaRPr lang="en-ZA" sz="2400" dirty="0" smtClean="0"/>
          </a:p>
          <a:p>
            <a:endParaRPr lang="en-ZA" sz="2400" dirty="0"/>
          </a:p>
          <a:p>
            <a:endParaRPr lang="en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1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740080" cy="908423"/>
          </a:xfrm>
        </p:spPr>
        <p:txBody>
          <a:bodyPr/>
          <a:lstStyle/>
          <a:p>
            <a:r>
              <a:rPr lang="en-US" b="1" dirty="0" smtClean="0"/>
              <a:t>CHU Tools – S.A. Context – Forums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4824536"/>
          </a:xfrm>
        </p:spPr>
        <p:txBody>
          <a:bodyPr/>
          <a:lstStyle/>
          <a:p>
            <a:r>
              <a:rPr lang="en-ZA" sz="2400" dirty="0"/>
              <a:t>Development of practical guides, </a:t>
            </a:r>
            <a:r>
              <a:rPr lang="en-ZA" sz="2400" dirty="0" smtClean="0"/>
              <a:t>frameworks, conducting </a:t>
            </a:r>
            <a:r>
              <a:rPr lang="en-ZA" sz="2400" dirty="0"/>
              <a:t>of IA workshops, etc.;</a:t>
            </a:r>
          </a:p>
          <a:p>
            <a:endParaRPr lang="en-ZA" sz="1500" dirty="0" smtClean="0"/>
          </a:p>
          <a:p>
            <a:r>
              <a:rPr lang="en-ZA" sz="2400" b="1" dirty="0" smtClean="0"/>
              <a:t>CAE Forums </a:t>
            </a:r>
            <a:r>
              <a:rPr lang="en-ZA" sz="2400" dirty="0" smtClean="0"/>
              <a:t>- Quarterly </a:t>
            </a:r>
            <a:r>
              <a:rPr lang="en-ZA" sz="2400" dirty="0"/>
              <a:t>(Provincial/ States and National);</a:t>
            </a:r>
          </a:p>
          <a:p>
            <a:endParaRPr lang="en-ZA" sz="1500" dirty="0" smtClean="0"/>
          </a:p>
          <a:p>
            <a:r>
              <a:rPr lang="en-ZA" sz="2400" b="1" dirty="0" smtClean="0"/>
              <a:t>Public Sector Expert Practice Committee (PSEPC) </a:t>
            </a:r>
            <a:r>
              <a:rPr lang="en-ZA" sz="2400" dirty="0" smtClean="0"/>
              <a:t>- Influences </a:t>
            </a:r>
            <a:r>
              <a:rPr lang="en-ZA" sz="2400" dirty="0"/>
              <a:t>the development of policies, frameworks, guidelines and standard operating </a:t>
            </a:r>
            <a:r>
              <a:rPr lang="en-ZA" sz="2400" dirty="0" smtClean="0"/>
              <a:t>procedures;</a:t>
            </a:r>
          </a:p>
          <a:p>
            <a:endParaRPr lang="en-ZA" sz="1500" dirty="0" smtClean="0"/>
          </a:p>
          <a:p>
            <a:r>
              <a:rPr lang="en-ZA" sz="2400" b="1" dirty="0" smtClean="0"/>
              <a:t>AEPF </a:t>
            </a:r>
            <a:r>
              <a:rPr lang="en-ZA" sz="2400" b="1" dirty="0"/>
              <a:t>Body</a:t>
            </a:r>
            <a:r>
              <a:rPr lang="en-ZA" sz="2400" dirty="0"/>
              <a:t>: </a:t>
            </a:r>
            <a:r>
              <a:rPr lang="en-ZA" sz="2400" dirty="0" smtClean="0"/>
              <a:t>has been established to provide advice to potential whistle-blowers in governance, accounting auditing, business, risk management and related fields on how to blow the whistle safely, responsibly and effectively.</a:t>
            </a:r>
            <a:endParaRPr lang="en-ZA" sz="2400" dirty="0"/>
          </a:p>
          <a:p>
            <a:endParaRPr lang="en-ZA" sz="2400" dirty="0"/>
          </a:p>
          <a:p>
            <a:endParaRPr lang="en-ZA" sz="2400" dirty="0" smtClean="0"/>
          </a:p>
          <a:p>
            <a:endParaRPr lang="en-ZA" sz="2400" dirty="0"/>
          </a:p>
          <a:p>
            <a:endParaRPr lang="en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1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812088" cy="908423"/>
          </a:xfrm>
        </p:spPr>
        <p:txBody>
          <a:bodyPr/>
          <a:lstStyle/>
          <a:p>
            <a:r>
              <a:rPr lang="en-US" b="1" dirty="0" smtClean="0"/>
              <a:t>Other Initiatives for supporting IA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03" y="1340768"/>
            <a:ext cx="8763000" cy="4536504"/>
          </a:xfrm>
        </p:spPr>
        <p:txBody>
          <a:bodyPr/>
          <a:lstStyle/>
          <a:p>
            <a:r>
              <a:rPr lang="en-ZA" sz="2400" dirty="0"/>
              <a:t>Capacity Building </a:t>
            </a:r>
            <a:r>
              <a:rPr lang="en-ZA" sz="2400" dirty="0" smtClean="0"/>
              <a:t>(CB) </a:t>
            </a:r>
            <a:r>
              <a:rPr lang="en-ZA" sz="2400" b="1" dirty="0"/>
              <a:t>aim</a:t>
            </a:r>
            <a:r>
              <a:rPr lang="en-ZA" sz="2400" dirty="0"/>
              <a:t>: </a:t>
            </a:r>
            <a:r>
              <a:rPr lang="en-ZA" sz="2400" dirty="0" smtClean="0"/>
              <a:t>to develop </a:t>
            </a:r>
            <a:r>
              <a:rPr lang="en-ZA" sz="2400" dirty="0"/>
              <a:t>competencies </a:t>
            </a:r>
            <a:r>
              <a:rPr lang="en-ZA" sz="2400" dirty="0" smtClean="0"/>
              <a:t>&amp; create an enabling environment for Public Financial Management (PFM) officials to professionalise;</a:t>
            </a:r>
            <a:endParaRPr lang="en-ZA" sz="2400" dirty="0"/>
          </a:p>
          <a:p>
            <a:endParaRPr lang="en-ZA" sz="1500" dirty="0"/>
          </a:p>
          <a:p>
            <a:r>
              <a:rPr lang="en-ZA" sz="2400" dirty="0" smtClean="0"/>
              <a:t>CB unit </a:t>
            </a:r>
            <a:r>
              <a:rPr lang="en-ZA" sz="2400" dirty="0"/>
              <a:t>working together with our CHU unit </a:t>
            </a:r>
            <a:r>
              <a:rPr lang="en-ZA" sz="2400" i="1" dirty="0"/>
              <a:t>(which we call Internal Audit </a:t>
            </a:r>
            <a:r>
              <a:rPr lang="en-ZA" sz="2400" i="1" dirty="0" smtClean="0"/>
              <a:t>Support-IAS):</a:t>
            </a:r>
          </a:p>
          <a:p>
            <a:pPr marL="0" indent="0">
              <a:buNone/>
            </a:pPr>
            <a:r>
              <a:rPr lang="en-ZA" sz="2400" b="1" dirty="0"/>
              <a:t> </a:t>
            </a:r>
            <a:r>
              <a:rPr lang="en-ZA" sz="2400" b="1" dirty="0" smtClean="0"/>
              <a:t>       - </a:t>
            </a:r>
            <a:r>
              <a:rPr lang="en-ZA" sz="2400" b="1" dirty="0" err="1" smtClean="0"/>
              <a:t>SurveyMonkey</a:t>
            </a:r>
            <a:r>
              <a:rPr lang="en-ZA" sz="2400" b="1" dirty="0"/>
              <a:t>:</a:t>
            </a:r>
            <a:r>
              <a:rPr lang="en-ZA" sz="2400" dirty="0"/>
              <a:t> Conduct online </a:t>
            </a:r>
            <a:r>
              <a:rPr lang="en-ZA" sz="2400" dirty="0" smtClean="0"/>
              <a:t>surveys 	    </a:t>
            </a:r>
          </a:p>
          <a:p>
            <a:pPr marL="0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(</a:t>
            </a:r>
            <a:r>
              <a:rPr lang="en-ZA" sz="2400" dirty="0" smtClean="0">
                <a:hlinkClick r:id="rId3"/>
              </a:rPr>
              <a:t>www.surveymonkey.com</a:t>
            </a:r>
            <a:r>
              <a:rPr lang="en-ZA" sz="2400" dirty="0" smtClean="0"/>
              <a:t>);</a:t>
            </a:r>
          </a:p>
          <a:p>
            <a:pPr marL="0" indent="0">
              <a:buNone/>
            </a:pPr>
            <a:endParaRPr lang="en-ZA" sz="1500" dirty="0"/>
          </a:p>
          <a:p>
            <a:pPr marL="0" indent="0">
              <a:buNone/>
            </a:pPr>
            <a:r>
              <a:rPr lang="en-ZA" sz="1500" b="1" dirty="0" smtClean="0"/>
              <a:t>            </a:t>
            </a:r>
            <a:r>
              <a:rPr lang="en-ZA" sz="2400" b="1" dirty="0" smtClean="0"/>
              <a:t>- </a:t>
            </a:r>
            <a:r>
              <a:rPr lang="en-ZA" sz="2400" b="1" dirty="0"/>
              <a:t>i-Develop system</a:t>
            </a:r>
            <a:r>
              <a:rPr lang="en-ZA" sz="2400" b="1" dirty="0" smtClean="0"/>
              <a:t>:</a:t>
            </a:r>
            <a:r>
              <a:rPr lang="en-ZA" sz="2400" dirty="0"/>
              <a:t> </a:t>
            </a:r>
            <a:r>
              <a:rPr lang="en-ZA" sz="2400" dirty="0" smtClean="0"/>
              <a:t>is an web-based Competency 	    </a:t>
            </a:r>
          </a:p>
          <a:p>
            <a:pPr marL="0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 Self-Assessment Tool.</a:t>
            </a:r>
          </a:p>
          <a:p>
            <a:endParaRPr lang="en-ZA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812088" cy="908423"/>
          </a:xfrm>
        </p:spPr>
        <p:txBody>
          <a:bodyPr/>
          <a:lstStyle/>
          <a:p>
            <a:r>
              <a:rPr lang="en-US" b="1" dirty="0" smtClean="0"/>
              <a:t>Other Initiatives for supporting IA… Cont’d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03" y="1196752"/>
            <a:ext cx="8763000" cy="4824536"/>
          </a:xfrm>
        </p:spPr>
        <p:txBody>
          <a:bodyPr/>
          <a:lstStyle/>
          <a:p>
            <a:r>
              <a:rPr lang="en-ZA" sz="2400" dirty="0"/>
              <a:t>Collaborating with IIA SA, and other Professional Bodies/ Universities to develop/ adapt Public Sector bespoke application-based recognition of prior learning (RPL) or Non-RPL materials</a:t>
            </a:r>
            <a:r>
              <a:rPr lang="en-ZA" sz="2400" dirty="0" smtClean="0"/>
              <a:t>;</a:t>
            </a:r>
          </a:p>
          <a:p>
            <a:endParaRPr lang="en-ZA" sz="1500" dirty="0"/>
          </a:p>
          <a:p>
            <a:r>
              <a:rPr lang="en-ZA" sz="2400" dirty="0" smtClean="0"/>
              <a:t>Partnering </a:t>
            </a:r>
            <a:r>
              <a:rPr lang="en-ZA" sz="2400" dirty="0"/>
              <a:t>with AGSA (SA’s Supreme Audit Institution) to reframe opinion given on IA operational effectiveness;</a:t>
            </a:r>
          </a:p>
          <a:p>
            <a:endParaRPr lang="en-ZA" sz="1500" dirty="0"/>
          </a:p>
          <a:p>
            <a:r>
              <a:rPr lang="en-ZA" sz="2400" dirty="0" smtClean="0"/>
              <a:t>Use of external audit and other assurance providers reports are used to inform solutions development for IA;</a:t>
            </a:r>
          </a:p>
          <a:p>
            <a:endParaRPr lang="en-ZA" sz="1500" dirty="0" smtClean="0"/>
          </a:p>
          <a:p>
            <a:r>
              <a:rPr lang="en-ZA" sz="2400" dirty="0" smtClean="0"/>
              <a:t>All mentioned mechanisms are </a:t>
            </a:r>
            <a:r>
              <a:rPr lang="en-ZA" sz="2400" dirty="0"/>
              <a:t>used to </a:t>
            </a:r>
            <a:r>
              <a:rPr lang="en-ZA" sz="2400" dirty="0" smtClean="0"/>
              <a:t>identify informed </a:t>
            </a:r>
            <a:r>
              <a:rPr lang="en-ZA" sz="2400" dirty="0"/>
              <a:t>gaps and potential </a:t>
            </a:r>
            <a:r>
              <a:rPr lang="en-ZA" sz="2400" dirty="0" smtClean="0"/>
              <a:t>solutions.</a:t>
            </a:r>
            <a:endParaRPr lang="en-ZA" sz="2400" dirty="0"/>
          </a:p>
          <a:p>
            <a:endParaRPr lang="en-ZA" sz="2400" dirty="0" smtClean="0"/>
          </a:p>
          <a:p>
            <a:pPr marL="457200" lvl="1" indent="0">
              <a:buNone/>
            </a:pPr>
            <a:endParaRPr lang="en-ZA" dirty="0" smtClean="0"/>
          </a:p>
          <a:p>
            <a:pPr>
              <a:buFontTx/>
              <a:buChar char="-"/>
            </a:pPr>
            <a:endParaRPr lang="en-ZA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6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3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199"/>
            <a:ext cx="8740080" cy="898551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7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33417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340768"/>
            <a:ext cx="8763000" cy="4526632"/>
          </a:xfrm>
        </p:spPr>
        <p:txBody>
          <a:bodyPr/>
          <a:lstStyle/>
          <a:p>
            <a:endParaRPr lang="en-ZA" sz="2400" dirty="0"/>
          </a:p>
          <a:p>
            <a:endParaRPr lang="en-ZA" sz="2400" dirty="0" smtClean="0"/>
          </a:p>
          <a:p>
            <a:r>
              <a:rPr lang="en-ZA" sz="3000" dirty="0" smtClean="0"/>
              <a:t>CHU’s role is crucial in providing the necessary technical </a:t>
            </a:r>
            <a:r>
              <a:rPr lang="en-ZA" sz="3000" dirty="0"/>
              <a:t>assistance and guidance, </a:t>
            </a:r>
            <a:r>
              <a:rPr lang="en-ZA" sz="3000" dirty="0" smtClean="0"/>
              <a:t>therefore having the appropriate </a:t>
            </a:r>
            <a:r>
              <a:rPr lang="en-ZA" sz="3000" b="1" dirty="0" smtClean="0"/>
              <a:t>enabling tools </a:t>
            </a:r>
            <a:r>
              <a:rPr lang="en-ZA" sz="3000" dirty="0" smtClean="0"/>
              <a:t>to fulfil this role is imperative. </a:t>
            </a:r>
            <a:endParaRPr lang="en-ZA" sz="3000" dirty="0"/>
          </a:p>
          <a:p>
            <a:endParaRPr lang="en-ZA" sz="24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1060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52085" y="116632"/>
            <a:ext cx="858768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Contact Details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6" name="Picture 5" descr="South Africa Fla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8705"/>
            <a:ext cx="1152128" cy="64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outh Africa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39697"/>
            <a:ext cx="2977515" cy="25736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017533" y="1268760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THANK YOU!</a:t>
            </a:r>
          </a:p>
          <a:p>
            <a:pPr algn="ctr"/>
            <a:endParaRPr lang="en-ZA" sz="4000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0566" y="4149080"/>
            <a:ext cx="3561634" cy="1872208"/>
          </a:xfrm>
          <a:solidFill>
            <a:srgbClr val="B90400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Zondre Seitei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Senior Financial Analyst – Internal Audit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Ministry of Finance, South Africa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+27 12 406 9008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www.treasury.gov.za</a:t>
            </a:r>
            <a:r>
              <a:rPr lang="en-US" sz="1600" b="1" dirty="0">
                <a:solidFill>
                  <a:schemeClr val="bg1"/>
                </a:solidFill>
              </a:rPr>
              <a:t>/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10" y="6138705"/>
            <a:ext cx="1953230" cy="45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7733" y="5418033"/>
            <a:ext cx="3456384" cy="338554"/>
          </a:xfrm>
          <a:prstGeom prst="rect">
            <a:avLst/>
          </a:prstGeom>
          <a:noFill/>
          <a:ln>
            <a:solidFill>
              <a:srgbClr val="B90400"/>
            </a:solidFill>
          </a:ln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solidFill>
                  <a:schemeClr val="bg1"/>
                </a:solidFill>
              </a:rPr>
              <a:t>Zondre.seitei@treasury.gov.za</a:t>
            </a:r>
            <a:endParaRPr lang="en-ZA" sz="16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8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59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Common_x0020_Accessed_x0020_Document xmlns="2aca096b-a3fb-48a2-88ee-f7b59ea5c3d2">true</Common_x0020_Accessed_x0020_Document>
    <Discription xmlns="2aca096b-a3fb-48a2-88ee-f7b59ea5c3d2" xsi:nil="true"/>
    <Business_x0020_Unit xmlns="1ef10d30-60d1-4885-801b-11583d4bc061">Communications</Business_x0020_Unit>
    <Electronic_x0020_Template_x0020_Category xmlns="1ef10d30-60d1-4885-801b-11583d4bc061">Other</Electronic_x0020_Template_x0020_Category>
    <Division xmlns="1ef10d30-60d1-4885-801b-11583d4bc061">Communications</Divis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10F75C0372A841883BE81DBC7DAFD2" ma:contentTypeVersion="9" ma:contentTypeDescription="Create a new document." ma:contentTypeScope="" ma:versionID="e9760ed9d53f30391e5a0c9020ab00c2">
  <xsd:schema xmlns:xsd="http://www.w3.org/2001/XMLSchema" xmlns:p="http://schemas.microsoft.com/office/2006/metadata/properties" xmlns:ns2="2aca096b-a3fb-48a2-88ee-f7b59ea5c3d2" xmlns:ns3="1ef10d30-60d1-4885-801b-11583d4bc061" targetNamespace="http://schemas.microsoft.com/office/2006/metadata/properties" ma:root="true" ma:fieldsID="8cd0a9b97af9d8ec311b1cc11fa259d0" ns2:_="" ns3:_="">
    <xsd:import namespace="2aca096b-a3fb-48a2-88ee-f7b59ea5c3d2"/>
    <xsd:import namespace="1ef10d30-60d1-4885-801b-11583d4bc061"/>
    <xsd:element name="properties">
      <xsd:complexType>
        <xsd:sequence>
          <xsd:element name="documentManagement">
            <xsd:complexType>
              <xsd:all>
                <xsd:element ref="ns2:Discription" minOccurs="0"/>
                <xsd:element ref="ns2:Common_x0020_Accessed_x0020_Document" minOccurs="0"/>
                <xsd:element ref="ns3:Business_x0020_Unit" minOccurs="0"/>
                <xsd:element ref="ns3:Division" minOccurs="0"/>
                <xsd:element ref="ns3:Electronic_x0020_Template_x0020_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ca096b-a3fb-48a2-88ee-f7b59ea5c3d2" elementFormDefault="qualified">
    <xsd:import namespace="http://schemas.microsoft.com/office/2006/documentManagement/types"/>
    <xsd:element name="Discription" ma:index="1" nillable="true" ma:displayName="Discription" ma:internalName="Discription">
      <xsd:simpleType>
        <xsd:restriction base="dms:Note"/>
      </xsd:simpleType>
    </xsd:element>
    <xsd:element name="Common_x0020_Accessed_x0020_Document" ma:index="3" nillable="true" ma:displayName="Common Accessed Document" ma:default="0" ma:internalName="Common_x0020_Accessed_x0020_Document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1ef10d30-60d1-4885-801b-11583d4bc061" elementFormDefault="qualified">
    <xsd:import namespace="http://schemas.microsoft.com/office/2006/documentManagement/types"/>
    <xsd:element name="Business_x0020_Unit" ma:index="10" nillable="true" ma:displayName="Business Unit" ma:format="Dropdown" ma:internalName="Business_x0020_Unit0">
      <xsd:simpleType>
        <xsd:restriction base="dms:Choice">
          <xsd:enumeration value="Corporate Services"/>
          <xsd:enumeration value="Asset &amp; Liabity Management"/>
          <xsd:enumeration value="Ministry"/>
          <xsd:enumeration value="Office of the Director-General"/>
          <xsd:enumeration value="Specialist Functions"/>
          <xsd:enumeration value="Budget Office"/>
          <xsd:enumeration value="Economic Policies"/>
          <xsd:enumeration value="Tax Financial Section and International Economics"/>
          <xsd:enumeration value="Intergovernmental Relations"/>
          <xsd:enumeration value="Office of the Accountant-General"/>
          <xsd:enumeration value="Public Finance"/>
          <xsd:enumeration value="Communications"/>
        </xsd:restriction>
      </xsd:simpleType>
    </xsd:element>
    <xsd:element name="Division" ma:index="11" nillable="true" ma:displayName="Division" ma:default="Not Applicable" ma:format="Dropdown" ma:internalName="Division">
      <xsd:simpleType>
        <xsd:restriction base="dms:Choice">
          <xsd:enumeration value="Not Applicable"/>
          <xsd:enumeration value="Facilities Management"/>
          <xsd:enumeration value="Financial Management"/>
          <xsd:enumeration value="Human Resources"/>
          <xsd:enumeration value="Internal Audit"/>
          <xsd:enumeration value="Information Technology"/>
          <xsd:enumeration value="Strategic Projects and Support"/>
          <xsd:enumeration value="Enterprise Risk and Security Management"/>
          <xsd:enumeration value="Communications"/>
        </xsd:restriction>
      </xsd:simpleType>
    </xsd:element>
    <xsd:element name="Electronic_x0020_Template_x0020_Category" ma:index="12" nillable="true" ma:displayName="Electronic Template Category" ma:default="Other" ma:format="Dropdown" ma:internalName="Electronic_x0020_Template_x0020_Category">
      <xsd:simpleType>
        <xsd:restriction base="dms:Choice">
          <xsd:enumeration value="Appointments"/>
          <xsd:enumeration value="Employee Relations"/>
          <xsd:enumeration value="EWP"/>
          <xsd:enumeration value="Funeral Benefits"/>
          <xsd:enumeration value="HRD"/>
          <xsd:enumeration value="Job Evaluation"/>
          <xsd:enumeration value="Leave"/>
          <xsd:enumeration value="Pensions Administration"/>
          <xsd:enumeration value="Performance Management"/>
          <xsd:enumeration value="Terminations"/>
          <xsd:enumeration value="HR Opps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70F23C-C568-4939-934D-E549369DF442}">
  <ds:schemaRefs>
    <ds:schemaRef ds:uri="http://www.w3.org/XML/1998/namespace"/>
    <ds:schemaRef ds:uri="http://schemas.microsoft.com/office/2006/documentManagement/types"/>
    <ds:schemaRef ds:uri="http://purl.org/dc/elements/1.1/"/>
    <ds:schemaRef ds:uri="1ef10d30-60d1-4885-801b-11583d4bc061"/>
    <ds:schemaRef ds:uri="http://purl.org/dc/terms/"/>
    <ds:schemaRef ds:uri="http://purl.org/dc/dcmitype/"/>
    <ds:schemaRef ds:uri="2aca096b-a3fb-48a2-88ee-f7b59ea5c3d2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C103B29-33E2-4887-BC99-37C47B6AF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ca096b-a3fb-48a2-88ee-f7b59ea5c3d2"/>
    <ds:schemaRef ds:uri="1ef10d30-60d1-4885-801b-11583d4bc06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75D2051-8DB3-4A3C-A69D-63A16E217A4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5C5DE4E-B98B-4711-8019-7F82E96967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5643</TotalTime>
  <Words>448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The Central Harmonization Unit (CHU / IAS) role from a different perspective</vt:lpstr>
      <vt:lpstr>CHU/ IAS Role</vt:lpstr>
      <vt:lpstr>CHU Tools – S.A. Context – Portals</vt:lpstr>
      <vt:lpstr>CHU Tools – S.A. Context – Forums</vt:lpstr>
      <vt:lpstr>Other Initiatives for supporting IA</vt:lpstr>
      <vt:lpstr>Other Initiatives for supporting IA… Cont’d</vt:lpstr>
      <vt:lpstr>Conclusion</vt:lpstr>
      <vt:lpstr>Contact Details</vt:lpstr>
    </vt:vector>
  </TitlesOfParts>
  <Company>bronwen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(Powerpoint 2007)</dc:title>
  <dc:creator>bronwen</dc:creator>
  <cp:lastModifiedBy>Zondre Seitei</cp:lastModifiedBy>
  <cp:revision>527</cp:revision>
  <cp:lastPrinted>2016-11-01T15:18:51Z</cp:lastPrinted>
  <dcterms:created xsi:type="dcterms:W3CDTF">2010-05-24T08:09:56Z</dcterms:created>
  <dcterms:modified xsi:type="dcterms:W3CDTF">2017-10-15T20:26:09Z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0x010100FA10F75C0372A841883BE81DBC7DAFD2</vt:lpwstr>
  </property>
  <property fmtid="{D5CDD505-2E9C-101B-9397-08002B2CF9AE}" pid="4" name="Order">
    <vt:r8>10200</vt:r8>
  </property>
  <property fmtid="{D5CDD505-2E9C-101B-9397-08002B2CF9AE}" pid="5" name="Corporate Services Divition">
    <vt:lpwstr>Communications</vt:lpwstr>
  </property>
  <property fmtid="{D5CDD505-2E9C-101B-9397-08002B2CF9AE}" pid="6" name="Business Unit">
    <vt:lpwstr>Communications</vt:lpwstr>
  </property>
</Properties>
</file>