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6" r:id="rId2"/>
    <p:sldId id="427" r:id="rId3"/>
    <p:sldId id="447" r:id="rId4"/>
    <p:sldId id="451" r:id="rId5"/>
    <p:sldId id="452" r:id="rId6"/>
    <p:sldId id="455" r:id="rId7"/>
    <p:sldId id="449" r:id="rId8"/>
    <p:sldId id="450" r:id="rId9"/>
    <p:sldId id="453" r:id="rId10"/>
    <p:sldId id="454" r:id="rId11"/>
    <p:sldId id="403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049" autoAdjust="0"/>
  </p:normalViewPr>
  <p:slideViewPr>
    <p:cSldViewPr>
      <p:cViewPr varScale="1">
        <p:scale>
          <a:sx n="104" d="100"/>
          <a:sy n="104" d="100"/>
        </p:scale>
        <p:origin x="162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empal\Moscow%20Cross%20COP\All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empal\Moscow%20Cross%20COP\All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Summary!$C$30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Summary!$C$31:$C$43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3-4432-8E91-985FB31A0C43}"/>
            </c:ext>
          </c:extLst>
        </c:ser>
        <c:ser>
          <c:idx val="1"/>
          <c:order val="1"/>
          <c:tx>
            <c:strRef>
              <c:f>Summary!$D$30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Summary!$D$31:$D$43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17</c:v>
                </c:pt>
                <c:pt idx="10">
                  <c:v>13</c:v>
                </c:pt>
                <c:pt idx="11">
                  <c:v>8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3-4432-8E91-985FB31A0C43}"/>
            </c:ext>
          </c:extLst>
        </c:ser>
        <c:ser>
          <c:idx val="2"/>
          <c:order val="2"/>
          <c:tx>
            <c:strRef>
              <c:f>Summary!$E$30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Summary!$E$31:$E$43</c:f>
              <c:numCache>
                <c:formatCode>General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  <c:pt idx="10">
                  <c:v>14</c:v>
                </c:pt>
                <c:pt idx="11">
                  <c:v>12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3-4432-8E91-985FB31A0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461824"/>
        <c:axId val="148643840"/>
        <c:axId val="0"/>
      </c:bar3DChart>
      <c:catAx>
        <c:axId val="14846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643840"/>
        <c:crosses val="autoZero"/>
        <c:auto val="1"/>
        <c:lblAlgn val="ctr"/>
        <c:lblOffset val="100"/>
        <c:noMultiLvlLbl val="0"/>
      </c:catAx>
      <c:valAx>
        <c:axId val="148643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8461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Summary!$C$30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Summary!$C$31:$C$43</c:f>
              <c:numCache>
                <c:formatCode>General</c:formatCode>
                <c:ptCount val="13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</c:v>
                </c:pt>
                <c:pt idx="10">
                  <c:v>6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3-4432-8E91-985FB31A0C43}"/>
            </c:ext>
          </c:extLst>
        </c:ser>
        <c:ser>
          <c:idx val="1"/>
          <c:order val="1"/>
          <c:tx>
            <c:strRef>
              <c:f>Summary!$D$30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Summary!$D$31:$D$43</c:f>
              <c:numCache>
                <c:formatCode>General</c:formatCode>
                <c:ptCount val="13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17</c:v>
                </c:pt>
                <c:pt idx="10">
                  <c:v>13</c:v>
                </c:pt>
                <c:pt idx="11">
                  <c:v>8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3-4432-8E91-985FB31A0C43}"/>
            </c:ext>
          </c:extLst>
        </c:ser>
        <c:ser>
          <c:idx val="2"/>
          <c:order val="2"/>
          <c:tx>
            <c:strRef>
              <c:f>Summary!$E$30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Summary!$B$31:$B$43</c:f>
              <c:strCache>
                <c:ptCount val="13"/>
                <c:pt idx="0">
                  <c:v>IA Strategies/Cocept note</c:v>
                </c:pt>
                <c:pt idx="1">
                  <c:v>IA Law/bylaws</c:v>
                </c:pt>
                <c:pt idx="2">
                  <c:v>IA Manual (standards)</c:v>
                </c:pt>
                <c:pt idx="3">
                  <c:v>IA Training guidance/manual</c:v>
                </c:pt>
                <c:pt idx="4">
                  <c:v>IA Certification system</c:v>
                </c:pt>
                <c:pt idx="5">
                  <c:v>Quality assurance methodology</c:v>
                </c:pt>
                <c:pt idx="6">
                  <c:v>Quality assurance applied</c:v>
                </c:pt>
                <c:pt idx="7">
                  <c:v>Risk Assessment methodology</c:v>
                </c:pt>
                <c:pt idx="8">
                  <c:v>Risk Assessment applied</c:v>
                </c:pt>
                <c:pt idx="9">
                  <c:v>IA CHU staff</c:v>
                </c:pt>
                <c:pt idx="10">
                  <c:v>Internal auditors in public sector</c:v>
                </c:pt>
                <c:pt idx="11">
                  <c:v>Certified auditors</c:v>
                </c:pt>
                <c:pt idx="12">
                  <c:v>IA unit(s) in public sector </c:v>
                </c:pt>
              </c:strCache>
            </c:strRef>
          </c:cat>
          <c:val>
            <c:numRef>
              <c:f>Summary!$E$31:$E$43</c:f>
              <c:numCache>
                <c:formatCode>General</c:formatCode>
                <c:ptCount val="13"/>
                <c:pt idx="0">
                  <c:v>16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10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19</c:v>
                </c:pt>
                <c:pt idx="10">
                  <c:v>14</c:v>
                </c:pt>
                <c:pt idx="11">
                  <c:v>12</c:v>
                </c:pt>
                <c:pt idx="1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3-4432-8E91-985FB31A0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461824"/>
        <c:axId val="148643840"/>
        <c:axId val="0"/>
      </c:bar3DChart>
      <c:catAx>
        <c:axId val="14846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643840"/>
        <c:crosses val="autoZero"/>
        <c:auto val="1"/>
        <c:lblAlgn val="ctr"/>
        <c:lblOffset val="100"/>
        <c:noMultiLvlLbl val="0"/>
      </c:catAx>
      <c:valAx>
        <c:axId val="14864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461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2476190" cy="96285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33.emf"/><Relationship Id="rId4" Type="http://schemas.openxmlformats.org/officeDocument/2006/relationships/package" Target="../embeddings/Microsoft_PowerPoint_Slide.sl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2400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22263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2113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73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50" y="5110596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4" y="4831063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46118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27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54" y="3090071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87438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2195513" y="2166938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br>
              <a:rPr lang="hr-HR" altLang="en-US" sz="3600">
                <a:solidFill>
                  <a:schemeClr val="tx2"/>
                </a:solidFill>
              </a:rPr>
            </a:br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2195513" y="1698625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 dirty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Internal audit</a:t>
            </a:r>
          </a:p>
          <a:p>
            <a:pPr algn="ctr" eaLnBrk="1" hangingPunct="1"/>
            <a:r>
              <a:rPr lang="en-US" altLang="en-US" sz="2800" dirty="0">
                <a:solidFill>
                  <a:srgbClr val="0070C0"/>
                </a:solidFill>
                <a:latin typeface="Algerian" pitchFamily="82" charset="0"/>
              </a:rPr>
              <a:t>Community of practice</a:t>
            </a:r>
            <a:endParaRPr lang="hu-HU" altLang="en-US" sz="28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960418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107942" y="2860972"/>
            <a:ext cx="51435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IACOP: Developments, Achievements, and the Way Forward</a:t>
            </a:r>
            <a:endParaRPr lang="en-U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53000" y="5913754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13387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56638" y="5908099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6122" y="5933648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12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83277" y="5914363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113185" y="5919017"/>
            <a:ext cx="563464" cy="374023"/>
          </a:xfrm>
          <a:prstGeom prst="rect">
            <a:avLst/>
          </a:prstGeom>
        </p:spPr>
      </p:pic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07" y="162176"/>
            <a:ext cx="2150270" cy="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7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40507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Way Forward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457200" y="1131571"/>
            <a:ext cx="8229600" cy="28308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C00000"/>
                </a:solidFill>
              </a:rPr>
              <a:t>Priority themes for 2017-2018</a:t>
            </a:r>
            <a:r>
              <a:rPr lang="en-US" sz="1600" dirty="0">
                <a:solidFill>
                  <a:srgbClr val="C00000"/>
                </a:solidFill>
              </a:rPr>
              <a:t>:</a:t>
            </a:r>
            <a:endParaRPr lang="hu-HU" sz="1600" dirty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Internal Control WG </a:t>
            </a:r>
            <a:r>
              <a:rPr lang="en-US" sz="1600" dirty="0">
                <a:solidFill>
                  <a:srgbClr val="0070C0"/>
                </a:solidFill>
              </a:rPr>
              <a:t>- FMC implementation with emphasize on accountability and transparency (ICWG)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Audit in Practice WG </a:t>
            </a:r>
            <a:r>
              <a:rPr lang="en-US" sz="1600" dirty="0">
                <a:solidFill>
                  <a:srgbClr val="0070C0"/>
                </a:solidFill>
              </a:rPr>
              <a:t>- Practical implementation of audit cycle, different type and models of audits, including IT solutions  (</a:t>
            </a:r>
            <a:r>
              <a:rPr lang="en-US" sz="1600" dirty="0" err="1">
                <a:solidFill>
                  <a:srgbClr val="0070C0"/>
                </a:solidFill>
              </a:rPr>
              <a:t>AiP</a:t>
            </a:r>
            <a:r>
              <a:rPr lang="en-US" sz="1600" dirty="0">
                <a:solidFill>
                  <a:srgbClr val="0070C0"/>
                </a:solidFill>
              </a:rPr>
              <a:t> WG)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Central Harmonization Units</a:t>
            </a:r>
            <a:r>
              <a:rPr lang="en-US" sz="1600" dirty="0">
                <a:solidFill>
                  <a:srgbClr val="0070C0"/>
                </a:solidFill>
              </a:rPr>
              <a:t>: challenges at different stages of reform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Promotion of IAC</a:t>
            </a:r>
            <a:r>
              <a:rPr lang="hu-HU" sz="1600" b="1" dirty="0">
                <a:solidFill>
                  <a:srgbClr val="C00000"/>
                </a:solidFill>
              </a:rPr>
              <a:t>O</a:t>
            </a:r>
            <a:r>
              <a:rPr lang="en-US" sz="1600" b="1" dirty="0">
                <a:solidFill>
                  <a:srgbClr val="C00000"/>
                </a:solidFill>
              </a:rPr>
              <a:t>P</a:t>
            </a:r>
            <a:r>
              <a:rPr lang="en-US" sz="1600" dirty="0">
                <a:solidFill>
                  <a:srgbClr val="0070C0"/>
                </a:solidFill>
              </a:rPr>
              <a:t>, including the existing knowledge products and experience gained in ongoing and previous working groups: RIFIX, T&amp;C, CPD, RA, QA</a:t>
            </a:r>
            <a:endParaRPr lang="hu-HU" sz="1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hu-HU" sz="1000" b="1" dirty="0"/>
          </a:p>
          <a:p>
            <a:pPr algn="just"/>
            <a:endParaRPr lang="hu-HU" sz="1600" dirty="0"/>
          </a:p>
        </p:txBody>
      </p:sp>
      <p:sp>
        <p:nvSpPr>
          <p:cNvPr id="8" name="Rectangle 7"/>
          <p:cNvSpPr/>
          <p:nvPr/>
        </p:nvSpPr>
        <p:spPr>
          <a:xfrm>
            <a:off x="457200" y="406914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C00000"/>
                </a:solidFill>
              </a:rPr>
              <a:t>The format of events proposed:</a:t>
            </a:r>
            <a:endParaRPr lang="hu-HU" sz="1600" b="1" dirty="0">
              <a:solidFill>
                <a:srgbClr val="C0000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Plenary, working group, thematic meetings, ExCom members  and leaders’ meeting,  study visit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Promotion activities, including distribution and of existing knowledge products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IACOP</a:t>
            </a:r>
            <a:r>
              <a:rPr lang="en-US" sz="1600" dirty="0">
                <a:solidFill>
                  <a:srgbClr val="0070C0"/>
                </a:solidFill>
              </a:rPr>
              <a:t> peers’ advisory missions and reverse study visit (type of thematic meeting)</a:t>
            </a:r>
            <a:endParaRPr lang="hu-HU" sz="1600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 Videoconferences, webinars (for thematic meetings)</a:t>
            </a:r>
            <a:endParaRPr lang="hu-HU" sz="1600" dirty="0">
              <a:solidFill>
                <a:srgbClr val="0070C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5938"/>
            <a:ext cx="1829083" cy="4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/>
        </p:nvSpPr>
        <p:spPr>
          <a:xfrm>
            <a:off x="1295400" y="3547053"/>
            <a:ext cx="5715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Thank you</a:t>
            </a:r>
            <a:endParaRPr lang="hu-HU" sz="3200" b="1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04" y="1069108"/>
            <a:ext cx="35749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684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550" y="750888"/>
            <a:ext cx="78597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IACOP offer</a:t>
            </a:r>
            <a:r>
              <a:rPr lang="hr-HR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support to its member countries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establishing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modern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effective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Internal Audit system that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meets international standards and best practices and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is a key for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good governance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accountability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in the public sector</a:t>
            </a:r>
          </a:p>
        </p:txBody>
      </p:sp>
      <p:pic>
        <p:nvPicPr>
          <p:cNvPr id="9" name="Рисунок 5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836613" y="1702492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Core Values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2950" y="2316856"/>
            <a:ext cx="78597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Professionalism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dedication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to reforms, commitment to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sharing knowledge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experience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with the community (as professional family of peers),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trust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unity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respect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 diversity of 23 member countries  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-609600" y="4082943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IACOP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Motto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400" y="33694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36305"/>
              </p:ext>
            </p:extLst>
          </p:nvPr>
        </p:nvGraphicFramePr>
        <p:xfrm>
          <a:off x="4503420" y="3257550"/>
          <a:ext cx="448627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Slide" r:id="rId4" imgW="4495785" imgH="3372459" progId="PowerPoint.Slide.12">
                  <p:embed/>
                </p:oleObj>
              </mc:Choice>
              <mc:Fallback>
                <p:oleObj name="Slide" r:id="rId4" imgW="4495785" imgH="3372459" progId="PowerPoint.Slide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420" y="3257550"/>
                        <a:ext cx="4486275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04800" y="4719935"/>
            <a:ext cx="2895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unityINdiversity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971800" y="4471881"/>
            <a:ext cx="1219200" cy="633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07" y="162176"/>
            <a:ext cx="2150270" cy="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b="1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IACOP</a:t>
            </a:r>
            <a:r>
              <a:rPr lang="en-GB" sz="27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Balanced Scorecard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4258" y="2914889"/>
            <a:ext cx="2230122" cy="17772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Customer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serve our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governments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9121" y="942977"/>
            <a:ext cx="2703195" cy="19356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Internal Processes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</a:t>
            </a:r>
            <a:r>
              <a:rPr lang="hu-HU" sz="1400" i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maintain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hu-HU" sz="1400" i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volunteer</a:t>
            </a: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network of internal audit professionals through ‘peer’ learning,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knowledge management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range of activities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2458" y="2863375"/>
            <a:ext cx="2432054" cy="18746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Financial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ccomplish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ors’ needs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m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ake best value for money of PEMPAL with the help of Secretariat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160712" y="4724401"/>
            <a:ext cx="2683828" cy="195071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 and Growth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the 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olunteering</a:t>
            </a:r>
            <a:r>
              <a:rPr lang="hr-HR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hr-HR" sz="14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Executive Committee leadership, self sustainability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IACOP Working Groups, coordination with Steering Committee and other COPs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Quad Arrow 8"/>
          <p:cNvSpPr/>
          <p:nvPr/>
        </p:nvSpPr>
        <p:spPr>
          <a:xfrm>
            <a:off x="3613114" y="2937511"/>
            <a:ext cx="1760610" cy="1731963"/>
          </a:xfrm>
          <a:prstGeom prst="quadArrow">
            <a:avLst>
              <a:gd name="adj1" fmla="val 8642"/>
              <a:gd name="adj2" fmla="val 14568"/>
              <a:gd name="adj3" fmla="val 2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07" y="162176"/>
            <a:ext cx="2150270" cy="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2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3113801" y="6202882"/>
            <a:ext cx="15419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Ljerka</a:t>
            </a:r>
            <a:r>
              <a:rPr lang="en-US" altLang="en-US" sz="1400" b="1" dirty="0"/>
              <a:t> </a:t>
            </a:r>
            <a:r>
              <a:rPr lang="hr-HR" altLang="en-US" sz="1400" b="1" dirty="0"/>
              <a:t>Crnković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200" i="1" dirty="0"/>
              <a:t>Croatia</a:t>
            </a:r>
          </a:p>
        </p:txBody>
      </p:sp>
      <p:pic>
        <p:nvPicPr>
          <p:cNvPr id="16387" name="Picture 15" descr="P5260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r="46445" b="58250"/>
          <a:stretch>
            <a:fillRect/>
          </a:stretch>
        </p:blipFill>
        <p:spPr bwMode="auto">
          <a:xfrm>
            <a:off x="3356244" y="4602162"/>
            <a:ext cx="10731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729538" y="1985963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Arman Vatyan</a:t>
            </a:r>
            <a:endParaRPr lang="hr-HR" altLang="en-US" sz="1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WB, Lead</a:t>
            </a:r>
            <a:endParaRPr lang="sl-SI" altLang="en-US" sz="1400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1678687" y="4180493"/>
            <a:ext cx="9717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/>
              <a:t> Zamira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/>
              <a:t>Omorova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the </a:t>
            </a:r>
            <a:r>
              <a:rPr lang="hr-HR" altLang="en-US" sz="1200" i="1" dirty="0"/>
              <a:t>Kyrgyz</a:t>
            </a:r>
            <a:endParaRPr lang="en-US" altLang="en-US" sz="12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Republic</a:t>
            </a:r>
            <a:endParaRPr lang="hr-HR" altLang="en-US" sz="1200" i="1" dirty="0"/>
          </a:p>
        </p:txBody>
      </p:sp>
      <p:pic>
        <p:nvPicPr>
          <p:cNvPr id="16390" name="Picture 16" descr="ZamiraOmo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8925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4715367" y="6210522"/>
            <a:ext cx="16477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Olimjon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Mirzoev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Tajikistan</a:t>
            </a:r>
            <a:endParaRPr lang="hr-HR" altLang="en-US" sz="1200" i="1" dirty="0"/>
          </a:p>
        </p:txBody>
      </p:sp>
      <p:pic>
        <p:nvPicPr>
          <p:cNvPr id="17420" name="Picture 18" descr="A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60350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189052" y="5175647"/>
            <a:ext cx="12891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Petru Babuci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Moldova</a:t>
            </a:r>
            <a:endParaRPr lang="hr-HR" altLang="en-US" sz="1200" i="1" dirty="0"/>
          </a:p>
        </p:txBody>
      </p:sp>
      <p:sp>
        <p:nvSpPr>
          <p:cNvPr id="16396" name="Rectangle 2"/>
          <p:cNvSpPr txBox="1">
            <a:spLocks noChangeArrowheads="1"/>
          </p:cNvSpPr>
          <p:nvPr/>
        </p:nvSpPr>
        <p:spPr bwMode="auto">
          <a:xfrm>
            <a:off x="971550" y="633413"/>
            <a:ext cx="6624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</a:rPr>
              <a:t>Strong Leadership Team-</a:t>
            </a:r>
            <a:br>
              <a:rPr lang="en-US" altLang="en-US" sz="3600" dirty="0">
                <a:solidFill>
                  <a:srgbClr val="0070C0"/>
                </a:solidFill>
              </a:rPr>
            </a:br>
            <a:r>
              <a:rPr lang="en-US" altLang="en-US" sz="3600" dirty="0">
                <a:solidFill>
                  <a:srgbClr val="0070C0"/>
                </a:solidFill>
              </a:rPr>
              <a:t>IACOP ExCom</a:t>
            </a:r>
            <a:br>
              <a:rPr lang="hr-HR" altLang="en-US" sz="3600" dirty="0">
                <a:solidFill>
                  <a:schemeClr val="tx2"/>
                </a:solidFill>
              </a:rPr>
            </a:b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16397" name="Picture 11" descr="PA2115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r="9718" b="27101"/>
          <a:stretch>
            <a:fillRect/>
          </a:stretch>
        </p:blipFill>
        <p:spPr bwMode="auto">
          <a:xfrm>
            <a:off x="242888" y="338138"/>
            <a:ext cx="1079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58738" y="1679575"/>
            <a:ext cx="1447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Diana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/>
              <a:t>Grosu</a:t>
            </a:r>
            <a:r>
              <a:rPr lang="en-US" altLang="en-US" sz="1400" b="1" dirty="0"/>
              <a:t>–</a:t>
            </a:r>
            <a:r>
              <a:rPr lang="en-US" altLang="en-US" sz="1400" b="1" dirty="0" err="1"/>
              <a:t>Axenti</a:t>
            </a:r>
            <a:r>
              <a:rPr lang="en-US" altLang="en-US" sz="1400" dirty="0"/>
              <a:t> </a:t>
            </a:r>
            <a:endParaRPr lang="hr-HR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Resource team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member</a:t>
            </a:r>
            <a:endParaRPr lang="en-US" altLang="en-US" sz="1400" dirty="0"/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5229714" y="3617206"/>
            <a:ext cx="12298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Edit Nemeth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Vice Chair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200" dirty="0"/>
              <a:t>Hungary</a:t>
            </a:r>
          </a:p>
        </p:txBody>
      </p:sp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92" y="2104231"/>
            <a:ext cx="1056895" cy="148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4048309" y="3335397"/>
            <a:ext cx="10805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2625" algn="l"/>
                <a:tab pos="19653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2625" algn="l"/>
                <a:tab pos="19653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Edgar Mkrtchyan</a:t>
            </a:r>
            <a:r>
              <a:rPr lang="hr-HR" altLang="en-US" sz="14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Chair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Armenia</a:t>
            </a:r>
            <a:endParaRPr lang="hr-HR" altLang="en-US" sz="1200" dirty="0"/>
          </a:p>
        </p:txBody>
      </p:sp>
      <p:pic>
        <p:nvPicPr>
          <p:cNvPr id="1640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63" y="2122487"/>
            <a:ext cx="10747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9"/>
          <p:cNvSpPr>
            <a:spLocks noChangeArrowheads="1"/>
          </p:cNvSpPr>
          <p:nvPr/>
        </p:nvSpPr>
        <p:spPr bwMode="auto">
          <a:xfrm>
            <a:off x="2590800" y="3524873"/>
            <a:ext cx="14171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Amela </a:t>
            </a:r>
            <a:r>
              <a:rPr lang="en-US" altLang="en-US" sz="1400" b="1" dirty="0" err="1"/>
              <a:t>Muftić</a:t>
            </a:r>
            <a:endParaRPr lang="sl-SI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Vice Chair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Bosnia and Herzegovina</a:t>
            </a:r>
            <a:endParaRPr lang="hr-HR" altLang="en-US" sz="1200" i="1" dirty="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42078" y="4103499"/>
            <a:ext cx="13477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Stanislav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400" b="1" dirty="0"/>
              <a:t>Bychkov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200" i="1" dirty="0"/>
              <a:t>Russia</a:t>
            </a:r>
            <a:r>
              <a:rPr lang="en-US" altLang="en-US" sz="1200" i="1" dirty="0"/>
              <a:t>n Federation</a:t>
            </a:r>
            <a:endParaRPr lang="hr-HR" alt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93" y="3662441"/>
            <a:ext cx="1160387" cy="1489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7330" y="3262989"/>
            <a:ext cx="1014015" cy="1385541"/>
          </a:xfrm>
          <a:prstGeom prst="rect">
            <a:avLst/>
          </a:prstGeom>
        </p:spPr>
      </p:pic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7654442" y="4815742"/>
            <a:ext cx="13477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0588" algn="l"/>
                <a:tab pos="18049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0588" algn="l"/>
                <a:tab pos="18049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Mioara Diaconescu</a:t>
            </a:r>
            <a:endParaRPr lang="hr-HR" altLang="en-US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/>
              <a:t>Romania</a:t>
            </a:r>
            <a:endParaRPr lang="hr-HR" alt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7208" y="1884773"/>
            <a:ext cx="1119566" cy="1444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660" y="2532656"/>
            <a:ext cx="1086664" cy="1543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4044" y="4648530"/>
            <a:ext cx="1135427" cy="15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331913" y="2276475"/>
            <a:ext cx="6384925" cy="33115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0113" y="-100013"/>
            <a:ext cx="73437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</a:rPr>
              <a:t>Internal Audit COP</a:t>
            </a: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771775" y="908050"/>
            <a:ext cx="3455988" cy="7207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PEMPAL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FFFF"/>
                </a:solidFill>
                <a:latin typeface="Arial" charset="0"/>
              </a:rPr>
              <a:t>Steering Committee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32138" y="2492375"/>
            <a:ext cx="2879725" cy="504825"/>
          </a:xfrm>
          <a:prstGeom prst="rect">
            <a:avLst/>
          </a:prstGeom>
          <a:noFill/>
          <a:ln w="9525">
            <a:solidFill>
              <a:srgbClr val="F8C842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B9FC24"/>
                </a:solidFill>
                <a:latin typeface="Arial" charset="0"/>
              </a:rPr>
              <a:t>Executive </a:t>
            </a:r>
            <a:r>
              <a:rPr lang="en-US" b="1" kern="0" dirty="0">
                <a:solidFill>
                  <a:srgbClr val="DDFC24"/>
                </a:solidFill>
                <a:latin typeface="Arial" charset="0"/>
              </a:rPr>
              <a:t>Committee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B9FC24"/>
                </a:solidFill>
                <a:latin typeface="Arial" charset="0"/>
              </a:rPr>
              <a:t>led by Chair </a:t>
            </a:r>
            <a:r>
              <a:rPr lang="en-US" sz="1600" kern="0">
                <a:solidFill>
                  <a:srgbClr val="B9FC24"/>
                </a:solidFill>
                <a:latin typeface="Arial" charset="0"/>
              </a:rPr>
              <a:t>and two VC</a:t>
            </a:r>
            <a:endParaRPr lang="en-US" sz="1600" kern="0" dirty="0">
              <a:solidFill>
                <a:srgbClr val="B9FC24"/>
              </a:solidFill>
              <a:latin typeface="Arial" charset="0"/>
            </a:endParaRP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-1970088" y="3746501"/>
            <a:ext cx="5040313" cy="3730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Secretariat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 rot="16200000">
            <a:off x="5983287" y="3746501"/>
            <a:ext cx="5040313" cy="3730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000000"/>
                </a:solidFill>
              </a:rPr>
              <a:t>World Bank (WB)</a:t>
            </a:r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828675" y="5975350"/>
            <a:ext cx="2662238" cy="58477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</a:rPr>
              <a:t>Russia, SECO, Dutch Academy, MC and others</a:t>
            </a: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635375" y="6021388"/>
            <a:ext cx="4537075" cy="587375"/>
          </a:xfrm>
          <a:prstGeom prst="rect">
            <a:avLst/>
          </a:prstGeom>
          <a:solidFill>
            <a:srgbClr val="BBE0E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00"/>
                </a:solidFill>
              </a:rPr>
              <a:t>Organizations and professional associations (the IIA, CIPFA, etc.)</a:t>
            </a:r>
            <a:r>
              <a:rPr lang="hr-HR" sz="1600" kern="0" dirty="0">
                <a:solidFill>
                  <a:srgbClr val="000000"/>
                </a:solidFill>
              </a:rPr>
              <a:t> and resource pe</a:t>
            </a:r>
            <a:r>
              <a:rPr lang="en-US" sz="1600" kern="0" dirty="0" err="1">
                <a:solidFill>
                  <a:srgbClr val="000000"/>
                </a:solidFill>
              </a:rPr>
              <a:t>ople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 flipV="1">
            <a:off x="1908175" y="5229225"/>
            <a:ext cx="6477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1068388" y="5203825"/>
            <a:ext cx="15589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         Funding, professional        support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flipV="1">
            <a:off x="5580063" y="55165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4249738" y="5546725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Professional support</a:t>
            </a:r>
          </a:p>
        </p:txBody>
      </p:sp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55650" y="3860800"/>
            <a:ext cx="57626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2" name="Rectangle 18"/>
          <p:cNvSpPr>
            <a:spLocks noChangeArrowheads="1"/>
          </p:cNvSpPr>
          <p:nvPr/>
        </p:nvSpPr>
        <p:spPr bwMode="auto">
          <a:xfrm rot="16200000">
            <a:off x="-3968" y="3742531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rgbClr val="FFC000"/>
                </a:solidFill>
                <a:latin typeface="Arial" charset="0"/>
              </a:rPr>
              <a:t>logistical support</a:t>
            </a:r>
          </a:p>
        </p:txBody>
      </p:sp>
      <p:sp>
        <p:nvSpPr>
          <p:cNvPr id="103" name="Line 19"/>
          <p:cNvSpPr>
            <a:spLocks noChangeShapeType="1"/>
          </p:cNvSpPr>
          <p:nvPr/>
        </p:nvSpPr>
        <p:spPr bwMode="auto">
          <a:xfrm flipH="1">
            <a:off x="5435600" y="1989138"/>
            <a:ext cx="0" cy="503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4" name="Line 20"/>
          <p:cNvSpPr>
            <a:spLocks noChangeShapeType="1"/>
          </p:cNvSpPr>
          <p:nvPr/>
        </p:nvSpPr>
        <p:spPr bwMode="auto">
          <a:xfrm flipV="1">
            <a:off x="41402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 flipH="1">
            <a:off x="4356100" y="1628775"/>
            <a:ext cx="0" cy="86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 rot="16200000">
            <a:off x="7238999" y="2925653"/>
            <a:ext cx="1512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92D050"/>
                </a:solidFill>
                <a:latin typeface="Arial" charset="0"/>
              </a:rPr>
              <a:t>Leadership Coordination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482850" y="558958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 flipH="1">
            <a:off x="2250432" y="5336875"/>
            <a:ext cx="574675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4587875" y="1630363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Guidance/Fiduciary</a:t>
            </a: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5951366" y="5516563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5912280" y="5445125"/>
            <a:ext cx="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6588125" y="1557338"/>
            <a:ext cx="2087563" cy="576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Lead of the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Community (Arman)</a:t>
            </a: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 flipV="1">
            <a:off x="755650" y="1484313"/>
            <a:ext cx="2016125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 rot="21443490">
            <a:off x="3838575" y="3683000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058988" algn="l"/>
              </a:tabLs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Risk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2058988" algn="l"/>
              </a:tabLs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Assessment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 rot="971252">
            <a:off x="2241550" y="3697288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RIFIX</a:t>
            </a: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2568575" y="3009900"/>
            <a:ext cx="417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Internal Audit Community of Practice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rgbClr val="FFFF00"/>
                </a:solidFill>
                <a:latin typeface="Arial" charset="0"/>
              </a:rPr>
              <a:t>(23 member countries)</a:t>
            </a:r>
          </a:p>
        </p:txBody>
      </p:sp>
      <p:cxnSp>
        <p:nvCxnSpPr>
          <p:cNvPr id="17438" name="Straight Connector 125"/>
          <p:cNvCxnSpPr>
            <a:cxnSpLocks noChangeShapeType="1"/>
          </p:cNvCxnSpPr>
          <p:nvPr/>
        </p:nvCxnSpPr>
        <p:spPr bwMode="auto">
          <a:xfrm>
            <a:off x="5435600" y="1989138"/>
            <a:ext cx="1152525" cy="0"/>
          </a:xfrm>
          <a:prstGeom prst="line">
            <a:avLst/>
          </a:prstGeom>
          <a:noFill/>
          <a:ln w="222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19"/>
          <p:cNvSpPr>
            <a:spLocks noChangeShapeType="1"/>
          </p:cNvSpPr>
          <p:nvPr/>
        </p:nvSpPr>
        <p:spPr bwMode="auto">
          <a:xfrm flipH="1">
            <a:off x="7740650" y="4076700"/>
            <a:ext cx="576263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29" name="Rectangle 30"/>
          <p:cNvSpPr>
            <a:spLocks noChangeArrowheads="1"/>
          </p:cNvSpPr>
          <p:nvPr/>
        </p:nvSpPr>
        <p:spPr bwMode="auto">
          <a:xfrm>
            <a:off x="6672263" y="908050"/>
            <a:ext cx="2016125" cy="5048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Bank TL (Elena)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</a:rPr>
              <a:t>SC member (Marius)</a:t>
            </a: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6227763" y="1196975"/>
            <a:ext cx="43180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 rot="20189959">
            <a:off x="5372100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Quality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Assurance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 rot="21443490">
            <a:off x="3838576" y="3681253"/>
            <a:ext cx="1704975" cy="1617663"/>
          </a:xfrm>
          <a:custGeom>
            <a:avLst/>
            <a:gdLst>
              <a:gd name="T0" fmla="*/ 0 w 3168700"/>
              <a:gd name="T1" fmla="*/ 38253101 h 1152525"/>
              <a:gd name="T2" fmla="*/ 1822 w 3168700"/>
              <a:gd name="T3" fmla="*/ 2304146 h 1152525"/>
              <a:gd name="T4" fmla="*/ 2768 w 3168700"/>
              <a:gd name="T5" fmla="*/ 81 h 1152525"/>
              <a:gd name="T6" fmla="*/ 3714 w 3168700"/>
              <a:gd name="T7" fmla="*/ 2304146 h 1152525"/>
              <a:gd name="T8" fmla="*/ 5536 w 3168700"/>
              <a:gd name="T9" fmla="*/ 38253353 h 1152525"/>
              <a:gd name="T10" fmla="*/ 3714 w 3168700"/>
              <a:gd name="T11" fmla="*/ 74202420 h 1152525"/>
              <a:gd name="T12" fmla="*/ 2768 w 3168700"/>
              <a:gd name="T13" fmla="*/ 76506454 h 1152525"/>
              <a:gd name="T14" fmla="*/ 1822 w 3168700"/>
              <a:gd name="T15" fmla="*/ 74202420 h 1152525"/>
              <a:gd name="T16" fmla="*/ 0 w 3168700"/>
              <a:gd name="T17" fmla="*/ 38253258 h 1152525"/>
              <a:gd name="T18" fmla="*/ 0 w 3168700"/>
              <a:gd name="T19" fmla="*/ 38253101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Internal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Control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0189959">
            <a:off x="5381373" y="3643313"/>
            <a:ext cx="1624013" cy="1541462"/>
          </a:xfrm>
          <a:custGeom>
            <a:avLst/>
            <a:gdLst>
              <a:gd name="T0" fmla="*/ 0 w 3168700"/>
              <a:gd name="T1" fmla="*/ 27286612 h 1152525"/>
              <a:gd name="T2" fmla="*/ 1297 w 3168700"/>
              <a:gd name="T3" fmla="*/ 1643596 h 1152525"/>
              <a:gd name="T4" fmla="*/ 1970 w 3168700"/>
              <a:gd name="T5" fmla="*/ 64 h 1152525"/>
              <a:gd name="T6" fmla="*/ 2643 w 3168700"/>
              <a:gd name="T7" fmla="*/ 1643596 h 1152525"/>
              <a:gd name="T8" fmla="*/ 3940 w 3168700"/>
              <a:gd name="T9" fmla="*/ 27286785 h 1152525"/>
              <a:gd name="T10" fmla="*/ 2643 w 3168700"/>
              <a:gd name="T11" fmla="*/ 52929891 h 1152525"/>
              <a:gd name="T12" fmla="*/ 1970 w 3168700"/>
              <a:gd name="T13" fmla="*/ 54573397 h 1152525"/>
              <a:gd name="T14" fmla="*/ 1297 w 3168700"/>
              <a:gd name="T15" fmla="*/ 52929891 h 1152525"/>
              <a:gd name="T16" fmla="*/ 0 w 3168700"/>
              <a:gd name="T17" fmla="*/ 27286698 h 1152525"/>
              <a:gd name="T18" fmla="*/ 0 w 3168700"/>
              <a:gd name="T19" fmla="*/ 27286612 h 1152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700"/>
              <a:gd name="T31" fmla="*/ 0 h 1152525"/>
              <a:gd name="T32" fmla="*/ 3168700 w 3168700"/>
              <a:gd name="T33" fmla="*/ 1152525 h 1152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700" h="1152525">
                <a:moveTo>
                  <a:pt x="0" y="576263"/>
                </a:moveTo>
                <a:cubicBezTo>
                  <a:pt x="2" y="333957"/>
                  <a:pt x="416740" y="117535"/>
                  <a:pt x="1042798" y="34711"/>
                </a:cubicBezTo>
                <a:cubicBezTo>
                  <a:pt x="1216373" y="11748"/>
                  <a:pt x="1399651" y="1"/>
                  <a:pt x="1584351" y="1"/>
                </a:cubicBezTo>
                <a:cubicBezTo>
                  <a:pt x="1769052" y="1"/>
                  <a:pt x="1952330" y="11748"/>
                  <a:pt x="2125905" y="34711"/>
                </a:cubicBezTo>
                <a:cubicBezTo>
                  <a:pt x="2751966" y="117535"/>
                  <a:pt x="3168704" y="333960"/>
                  <a:pt x="3168700" y="576267"/>
                </a:cubicBezTo>
                <a:cubicBezTo>
                  <a:pt x="3168700" y="818573"/>
                  <a:pt x="2751963" y="1034997"/>
                  <a:pt x="2125903" y="1117820"/>
                </a:cubicBezTo>
                <a:cubicBezTo>
                  <a:pt x="1952328" y="1140783"/>
                  <a:pt x="1769050" y="1152530"/>
                  <a:pt x="1584350" y="1152530"/>
                </a:cubicBezTo>
                <a:cubicBezTo>
                  <a:pt x="1399650" y="1152530"/>
                  <a:pt x="1216372" y="1140783"/>
                  <a:pt x="1042796" y="1117820"/>
                </a:cubicBezTo>
                <a:cubicBezTo>
                  <a:pt x="416735" y="1034996"/>
                  <a:pt x="-2" y="818572"/>
                  <a:pt x="0" y="576265"/>
                </a:cubicBezTo>
                <a:lnTo>
                  <a:pt x="0" y="576263"/>
                </a:lnTo>
                <a:close/>
              </a:path>
            </a:pathLst>
          </a:cu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Audit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Practice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b="1" kern="0" dirty="0" err="1">
                <a:solidFill>
                  <a:srgbClr val="FFFF00"/>
                </a:solidFill>
                <a:latin typeface="Arial" charset="0"/>
              </a:rPr>
              <a:t>AiP</a:t>
            </a: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6" y="125938"/>
            <a:ext cx="1436177" cy="3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7"/>
          <p:cNvSpPr>
            <a:spLocks noChangeArrowheads="1"/>
          </p:cNvSpPr>
          <p:nvPr/>
        </p:nvSpPr>
        <p:spPr bwMode="auto">
          <a:xfrm rot="971252">
            <a:off x="2247101" y="3706812"/>
            <a:ext cx="1735138" cy="1609725"/>
          </a:xfrm>
          <a:prstGeom prst="ellipse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Thematic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meetings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FF00"/>
                </a:solidFill>
                <a:latin typeface="Arial" charset="0"/>
              </a:rPr>
              <a:t>(role of CHU)</a:t>
            </a:r>
          </a:p>
        </p:txBody>
      </p:sp>
    </p:spTree>
    <p:extLst>
      <p:ext uri="{BB962C8B-B14F-4D97-AF65-F5344CB8AC3E}">
        <p14:creationId xmlns:p14="http://schemas.microsoft.com/office/powerpoint/2010/main" val="32976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6" grpId="0" animBg="1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163095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Knowledge Repository in Wiki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5938"/>
            <a:ext cx="1829083" cy="4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4"/>
          <p:cNvGraphicFramePr/>
          <p:nvPr>
            <p:extLst>
              <p:ext uri="{D42A27DB-BD31-4B8C-83A1-F6EECF244321}">
                <p14:modId xmlns:p14="http://schemas.microsoft.com/office/powerpoint/2010/main" val="3925764836"/>
              </p:ext>
            </p:extLst>
          </p:nvPr>
        </p:nvGraphicFramePr>
        <p:xfrm>
          <a:off x="304800" y="762000"/>
          <a:ext cx="8382000" cy="559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18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560576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Value Created and Impact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5938"/>
            <a:ext cx="1829083" cy="4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4"/>
          <p:cNvGraphicFramePr/>
          <p:nvPr>
            <p:extLst>
              <p:ext uri="{D42A27DB-BD31-4B8C-83A1-F6EECF244321}">
                <p14:modId xmlns:p14="http://schemas.microsoft.com/office/powerpoint/2010/main" val="2030244686"/>
              </p:ext>
            </p:extLst>
          </p:nvPr>
        </p:nvGraphicFramePr>
        <p:xfrm>
          <a:off x="304800" y="1371600"/>
          <a:ext cx="838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953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0070C0"/>
                </a:solidFill>
              </a:rPr>
              <a:t>IACOP</a:t>
            </a:r>
            <a:r>
              <a:rPr lang="en-US" altLang="en-US" sz="2800" dirty="0">
                <a:solidFill>
                  <a:srgbClr val="0070C0"/>
                </a:solidFill>
              </a:rPr>
              <a:t> Good Practice Products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IA Manual Template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Good Practice CPD Manual Template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Internal Audit Body of Knowledge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Risk Assessment in Audit Planning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Concept Note on RIFIX (</a:t>
            </a:r>
            <a:r>
              <a:rPr lang="en-US" altLang="en-US" sz="2000" dirty="0">
                <a:solidFill>
                  <a:srgbClr val="C00000"/>
                </a:solidFill>
              </a:rPr>
              <a:t>R</a:t>
            </a:r>
            <a:r>
              <a:rPr lang="en-US" altLang="en-US" sz="2000" dirty="0">
                <a:solidFill>
                  <a:srgbClr val="0070C0"/>
                </a:solidFill>
              </a:rPr>
              <a:t>elationship of </a:t>
            </a:r>
            <a:r>
              <a:rPr lang="en-US" altLang="en-US" sz="2000" dirty="0">
                <a:solidFill>
                  <a:srgbClr val="C00000"/>
                </a:solidFill>
              </a:rPr>
              <a:t>I</a:t>
            </a:r>
            <a:r>
              <a:rPr lang="en-US" altLang="en-US" sz="2000" dirty="0">
                <a:solidFill>
                  <a:srgbClr val="0070C0"/>
                </a:solidFill>
              </a:rPr>
              <a:t>nternal Audit with </a:t>
            </a:r>
            <a:r>
              <a:rPr lang="en-US" altLang="en-US" sz="2000" dirty="0">
                <a:solidFill>
                  <a:srgbClr val="C00000"/>
                </a:solidFill>
              </a:rPr>
              <a:t>F</a:t>
            </a:r>
            <a:r>
              <a:rPr lang="en-US" altLang="en-US" sz="2000" dirty="0">
                <a:solidFill>
                  <a:srgbClr val="0070C0"/>
                </a:solidFill>
              </a:rPr>
              <a:t>inancial </a:t>
            </a:r>
            <a:r>
              <a:rPr lang="en-US" altLang="en-US" sz="2000" dirty="0">
                <a:solidFill>
                  <a:srgbClr val="C00000"/>
                </a:solidFill>
              </a:rPr>
              <a:t>I</a:t>
            </a:r>
            <a:r>
              <a:rPr lang="en-US" altLang="en-US" sz="2000" dirty="0">
                <a:solidFill>
                  <a:srgbClr val="0070C0"/>
                </a:solidFill>
              </a:rPr>
              <a:t>nspection and E</a:t>
            </a:r>
            <a:r>
              <a:rPr lang="en-US" altLang="en-US" sz="2000" dirty="0">
                <a:solidFill>
                  <a:srgbClr val="C00000"/>
                </a:solidFill>
              </a:rPr>
              <a:t>x</a:t>
            </a:r>
            <a:r>
              <a:rPr lang="en-US" altLang="en-US" sz="2000" dirty="0">
                <a:solidFill>
                  <a:srgbClr val="0070C0"/>
                </a:solidFill>
              </a:rPr>
              <a:t>ternal Audit)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Quality Assessment Guide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000" dirty="0">
                <a:solidFill>
                  <a:srgbClr val="0070C0"/>
                </a:solidFill>
              </a:rPr>
              <a:t>Newsletters, Communiqués and 100+ other knowledge products</a:t>
            </a: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62375"/>
            <a:ext cx="14986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68" y="4114800"/>
            <a:ext cx="14890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58" y="4465638"/>
            <a:ext cx="1506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8" y="3701733"/>
            <a:ext cx="14938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91" y="3963986"/>
            <a:ext cx="1567787" cy="2378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229" y="4482978"/>
            <a:ext cx="1616075" cy="2283699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24" y="125938"/>
            <a:ext cx="1737859" cy="40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-76200" y="-76200"/>
            <a:ext cx="807719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70C0"/>
                </a:solidFill>
              </a:rPr>
              <a:t>Our new Quality Assessment App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24" y="125938"/>
            <a:ext cx="1737859" cy="40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3" y="827232"/>
            <a:ext cx="2473304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148" y="1447800"/>
            <a:ext cx="2310063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9" y="1981200"/>
            <a:ext cx="2620187" cy="4012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148" y="2438400"/>
            <a:ext cx="2421307" cy="39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9287</TotalTime>
  <Words>495</Words>
  <Application>Microsoft Office PowerPoint</Application>
  <PresentationFormat>On-screen Show (4:3)</PresentationFormat>
  <Paragraphs>134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IACOP Balanced Scorecard </vt:lpstr>
      <vt:lpstr>PowerPoint Presentation</vt:lpstr>
      <vt:lpstr>PowerPoint Presentation</vt:lpstr>
      <vt:lpstr>Knowledge Repository in Wiki</vt:lpstr>
      <vt:lpstr>Value Created and Impact </vt:lpstr>
      <vt:lpstr>PowerPoint Presentation</vt:lpstr>
      <vt:lpstr>PowerPoint Presentation</vt:lpstr>
      <vt:lpstr>The Way Forward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presentation to PEMPAL Strategy MTR</dc:title>
  <dc:creator>Deanna Aubrey</dc:creator>
  <cp:keywords>Mid-term Review of PEMPAL Strategy</cp:keywords>
  <cp:lastModifiedBy>Arman Vatyan</cp:lastModifiedBy>
  <cp:revision>703</cp:revision>
  <cp:lastPrinted>2015-05-05T07:28:06Z</cp:lastPrinted>
  <dcterms:created xsi:type="dcterms:W3CDTF">2012-02-13T09:14:10Z</dcterms:created>
  <dcterms:modified xsi:type="dcterms:W3CDTF">2017-10-10T14:31:57Z</dcterms:modified>
  <cp:category>PEMPAL Strategy review</cp:category>
</cp:coreProperties>
</file>