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80" r:id="rId2"/>
    <p:sldId id="357" r:id="rId3"/>
    <p:sldId id="361" r:id="rId4"/>
    <p:sldId id="367" r:id="rId5"/>
    <p:sldId id="359" r:id="rId6"/>
    <p:sldId id="368" r:id="rId7"/>
    <p:sldId id="360" r:id="rId8"/>
    <p:sldId id="362" r:id="rId9"/>
    <p:sldId id="365" r:id="rId10"/>
    <p:sldId id="363" r:id="rId11"/>
    <p:sldId id="364" r:id="rId12"/>
    <p:sldId id="366" r:id="rId13"/>
    <p:sldId id="296" r:id="rId14"/>
  </p:sldIdLst>
  <p:sldSz cx="9144000" cy="6858000" type="screen4x3"/>
  <p:notesSz cx="6805613" cy="4575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CC"/>
    <a:srgbClr val="CCCCFF"/>
    <a:srgbClr val="C010B3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0" autoAdjust="0"/>
    <p:restoredTop sz="94660" autoAdjust="0"/>
  </p:normalViewPr>
  <p:slideViewPr>
    <p:cSldViewPr>
      <p:cViewPr>
        <p:scale>
          <a:sx n="80" d="100"/>
          <a:sy n="80" d="100"/>
        </p:scale>
        <p:origin x="-30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144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3E4D8-A524-40CF-BD42-E5B6BB1F8827}" type="doc">
      <dgm:prSet loTypeId="urn:microsoft.com/office/officeart/2005/8/layout/process1" loCatId="process" qsTypeId="urn:microsoft.com/office/officeart/2005/8/quickstyle/simple4" qsCatId="simple" csTypeId="urn:microsoft.com/office/officeart/2005/8/colors/accent1_4" csCatId="accent1" phldr="1"/>
      <dgm:spPr/>
    </dgm:pt>
    <dgm:pt modelId="{4B123D8A-1934-4FB2-968C-A9D6BD34E1AA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+mj-lt"/>
            </a:rPr>
            <a:t>THE OPERATIONS DIRECTORY </a:t>
          </a:r>
          <a:endParaRPr lang="en-US" sz="1200" dirty="0">
            <a:solidFill>
              <a:schemeClr val="bg1"/>
            </a:solidFill>
            <a:latin typeface="+mj-lt"/>
          </a:endParaRPr>
        </a:p>
      </dgm:t>
    </dgm:pt>
    <dgm:pt modelId="{2218DDE6-974C-4BD6-AA35-DFAF863000B8}" type="parTrans" cxnId="{A05A7F6F-40FE-408D-A6F4-88BC26218523}">
      <dgm:prSet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5326B923-3FE7-4F39-9203-1AC3005E59EC}" type="sibTrans" cxnId="{A05A7F6F-40FE-408D-A6F4-88BC26218523}">
      <dgm:prSet custT="1"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1AD18F3D-5D49-4D86-AF2A-1E61F3F13771}">
      <dgm:prSet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+mj-lt"/>
            </a:rPr>
            <a:t>THE OPERATION TYPE</a:t>
          </a:r>
        </a:p>
      </dgm:t>
    </dgm:pt>
    <dgm:pt modelId="{79CB4456-43FE-4902-873C-2C425D57B65E}" type="parTrans" cxnId="{A11220F1-C138-4637-870C-14B8FD10F474}">
      <dgm:prSet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07850DF7-C264-475B-AAF0-A6278F251CC5}" type="sibTrans" cxnId="{A11220F1-C138-4637-870C-14B8FD10F474}">
      <dgm:prSet custT="1"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79E25C35-5281-4CA8-8346-321EE1D95DE1}">
      <dgm:prSet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+mj-lt"/>
            </a:rPr>
            <a:t>THE BUDGET CLASSIFICATION CLAUSE</a:t>
          </a:r>
        </a:p>
      </dgm:t>
    </dgm:pt>
    <dgm:pt modelId="{762D749D-9423-4377-A8A1-E9E047F15B55}" type="parTrans" cxnId="{1A065C45-514C-490B-AEB6-C699EEF2D599}">
      <dgm:prSet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6057E34D-CDB4-46CE-B523-728AEE1F042C}" type="sibTrans" cxnId="{1A065C45-514C-490B-AEB6-C699EEF2D599}">
      <dgm:prSet custT="1"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DDFEF89F-833A-49D7-9B3B-190DDC5DEDD3}">
      <dgm:prSet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+mj-lt"/>
            </a:rPr>
            <a:t>THE ACCOUNTING REPORT </a:t>
          </a:r>
          <a:endParaRPr lang="ka-GE" sz="1200" dirty="0" smtClean="0">
            <a:solidFill>
              <a:schemeClr val="tx1"/>
            </a:solidFill>
            <a:latin typeface="+mj-lt"/>
          </a:endParaRPr>
        </a:p>
      </dgm:t>
    </dgm:pt>
    <dgm:pt modelId="{B46BD8B7-3C6C-4B22-A3C4-5BD433C904D9}" type="parTrans" cxnId="{F330D4EA-499B-424C-9C0E-078920EE756E}">
      <dgm:prSet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7BE6F404-D109-4BF6-8092-CB0352757106}" type="sibTrans" cxnId="{F330D4EA-499B-424C-9C0E-078920EE756E}">
      <dgm:prSet custT="1"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BB715EBF-291C-495A-A73A-59DCC8C6E088}">
      <dgm:prSet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+mj-lt"/>
            </a:rPr>
            <a:t>THE DEBIT ENTRY </a:t>
          </a:r>
          <a:endParaRPr lang="ka-GE" sz="1200" dirty="0" smtClean="0">
            <a:solidFill>
              <a:schemeClr val="tx1"/>
            </a:solidFill>
            <a:latin typeface="+mj-lt"/>
          </a:endParaRPr>
        </a:p>
      </dgm:t>
    </dgm:pt>
    <dgm:pt modelId="{809C625B-14DE-4D18-A79D-A014B13B0C91}" type="parTrans" cxnId="{3D6E5593-CDD2-48A7-9A40-DD82E2C385C0}">
      <dgm:prSet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16774DFD-1E2B-435A-9552-7890AED66D19}" type="sibTrans" cxnId="{3D6E5593-CDD2-48A7-9A40-DD82E2C385C0}">
      <dgm:prSet/>
      <dgm:spPr/>
      <dgm:t>
        <a:bodyPr/>
        <a:lstStyle/>
        <a:p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DB4FB38B-FD3D-4933-9A91-AB5E65523C4B}" type="pres">
      <dgm:prSet presAssocID="{C693E4D8-A524-40CF-BD42-E5B6BB1F8827}" presName="Name0" presStyleCnt="0">
        <dgm:presLayoutVars>
          <dgm:dir/>
          <dgm:resizeHandles val="exact"/>
        </dgm:presLayoutVars>
      </dgm:prSet>
      <dgm:spPr/>
    </dgm:pt>
    <dgm:pt modelId="{DE68C6DF-17D1-4DAA-9520-3014C93925A3}" type="pres">
      <dgm:prSet presAssocID="{4B123D8A-1934-4FB2-968C-A9D6BD34E1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35D0C-2B86-4061-8FC9-3A6B8A92A22E}" type="pres">
      <dgm:prSet presAssocID="{5326B923-3FE7-4F39-9203-1AC3005E59E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78D8D5-4A7F-4378-B4D7-B4FEF90ED2B3}" type="pres">
      <dgm:prSet presAssocID="{5326B923-3FE7-4F39-9203-1AC3005E59E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E4C6A8C-50C9-4E5C-9D15-A4385A19522C}" type="pres">
      <dgm:prSet presAssocID="{1AD18F3D-5D49-4D86-AF2A-1E61F3F1377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F5F8C-7E7E-47D5-87A0-92975448A6A6}" type="pres">
      <dgm:prSet presAssocID="{07850DF7-C264-475B-AAF0-A6278F251CC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20CA842-385D-47CE-90FE-1918CA3FF281}" type="pres">
      <dgm:prSet presAssocID="{07850DF7-C264-475B-AAF0-A6278F251CC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279E789-A60F-46D4-87CB-8F2B44847EDA}" type="pres">
      <dgm:prSet presAssocID="{79E25C35-5281-4CA8-8346-321EE1D95D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83507-22A4-47D2-8594-AD6C52D68F96}" type="pres">
      <dgm:prSet presAssocID="{6057E34D-CDB4-46CE-B523-728AEE1F042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A199903-4E08-4862-A113-16F61C502337}" type="pres">
      <dgm:prSet presAssocID="{6057E34D-CDB4-46CE-B523-728AEE1F042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6926F86-2868-4D95-B1A3-8C7B8F5B8029}" type="pres">
      <dgm:prSet presAssocID="{DDFEF89F-833A-49D7-9B3B-190DDC5DED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F9165-6015-4A31-913B-399C46A3DDA0}" type="pres">
      <dgm:prSet presAssocID="{7BE6F404-D109-4BF6-8092-CB035275710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4EF8728-9CA4-4D34-9886-3E2ACFE01F47}" type="pres">
      <dgm:prSet presAssocID="{7BE6F404-D109-4BF6-8092-CB035275710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FA3E7D2-D7D9-4430-A507-0C1BE12E1462}" type="pres">
      <dgm:prSet presAssocID="{BB715EBF-291C-495A-A73A-59DCC8C6E0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94313-63D5-4F58-8C14-E138263C177B}" type="presOf" srcId="{1AD18F3D-5D49-4D86-AF2A-1E61F3F13771}" destId="{5E4C6A8C-50C9-4E5C-9D15-A4385A19522C}" srcOrd="0" destOrd="0" presId="urn:microsoft.com/office/officeart/2005/8/layout/process1"/>
    <dgm:cxn modelId="{633430A1-6243-4198-B2EC-DF759348114D}" type="presOf" srcId="{5326B923-3FE7-4F39-9203-1AC3005E59EC}" destId="{9278D8D5-4A7F-4378-B4D7-B4FEF90ED2B3}" srcOrd="1" destOrd="0" presId="urn:microsoft.com/office/officeart/2005/8/layout/process1"/>
    <dgm:cxn modelId="{E0438006-E55C-48F1-816C-267C03343773}" type="presOf" srcId="{5326B923-3FE7-4F39-9203-1AC3005E59EC}" destId="{85735D0C-2B86-4061-8FC9-3A6B8A92A22E}" srcOrd="0" destOrd="0" presId="urn:microsoft.com/office/officeart/2005/8/layout/process1"/>
    <dgm:cxn modelId="{5218E02D-2709-4F7C-BA3C-B75A2E1E20BE}" type="presOf" srcId="{6057E34D-CDB4-46CE-B523-728AEE1F042C}" destId="{BA199903-4E08-4862-A113-16F61C502337}" srcOrd="1" destOrd="0" presId="urn:microsoft.com/office/officeart/2005/8/layout/process1"/>
    <dgm:cxn modelId="{4268E740-969B-423C-86DA-E1993E9EA428}" type="presOf" srcId="{4B123D8A-1934-4FB2-968C-A9D6BD34E1AA}" destId="{DE68C6DF-17D1-4DAA-9520-3014C93925A3}" srcOrd="0" destOrd="0" presId="urn:microsoft.com/office/officeart/2005/8/layout/process1"/>
    <dgm:cxn modelId="{F330D4EA-499B-424C-9C0E-078920EE756E}" srcId="{C693E4D8-A524-40CF-BD42-E5B6BB1F8827}" destId="{DDFEF89F-833A-49D7-9B3B-190DDC5DEDD3}" srcOrd="3" destOrd="0" parTransId="{B46BD8B7-3C6C-4B22-A3C4-5BD433C904D9}" sibTransId="{7BE6F404-D109-4BF6-8092-CB0352757106}"/>
    <dgm:cxn modelId="{3276CFE4-8563-4C27-AD04-93A8C9549414}" type="presOf" srcId="{07850DF7-C264-475B-AAF0-A6278F251CC5}" destId="{854F5F8C-7E7E-47D5-87A0-92975448A6A6}" srcOrd="0" destOrd="0" presId="urn:microsoft.com/office/officeart/2005/8/layout/process1"/>
    <dgm:cxn modelId="{3D6E5593-CDD2-48A7-9A40-DD82E2C385C0}" srcId="{C693E4D8-A524-40CF-BD42-E5B6BB1F8827}" destId="{BB715EBF-291C-495A-A73A-59DCC8C6E088}" srcOrd="4" destOrd="0" parTransId="{809C625B-14DE-4D18-A79D-A014B13B0C91}" sibTransId="{16774DFD-1E2B-435A-9552-7890AED66D19}"/>
    <dgm:cxn modelId="{A11220F1-C138-4637-870C-14B8FD10F474}" srcId="{C693E4D8-A524-40CF-BD42-E5B6BB1F8827}" destId="{1AD18F3D-5D49-4D86-AF2A-1E61F3F13771}" srcOrd="1" destOrd="0" parTransId="{79CB4456-43FE-4902-873C-2C425D57B65E}" sibTransId="{07850DF7-C264-475B-AAF0-A6278F251CC5}"/>
    <dgm:cxn modelId="{BEB613F1-7C16-404B-9D6D-DBC2DD8D1D4E}" type="presOf" srcId="{6057E34D-CDB4-46CE-B523-728AEE1F042C}" destId="{B1983507-22A4-47D2-8594-AD6C52D68F96}" srcOrd="0" destOrd="0" presId="urn:microsoft.com/office/officeart/2005/8/layout/process1"/>
    <dgm:cxn modelId="{AE6BC7D4-9CE6-49C2-94BE-785B590AE4A1}" type="presOf" srcId="{DDFEF89F-833A-49D7-9B3B-190DDC5DEDD3}" destId="{C6926F86-2868-4D95-B1A3-8C7B8F5B8029}" srcOrd="0" destOrd="0" presId="urn:microsoft.com/office/officeart/2005/8/layout/process1"/>
    <dgm:cxn modelId="{A05A7F6F-40FE-408D-A6F4-88BC26218523}" srcId="{C693E4D8-A524-40CF-BD42-E5B6BB1F8827}" destId="{4B123D8A-1934-4FB2-968C-A9D6BD34E1AA}" srcOrd="0" destOrd="0" parTransId="{2218DDE6-974C-4BD6-AA35-DFAF863000B8}" sibTransId="{5326B923-3FE7-4F39-9203-1AC3005E59EC}"/>
    <dgm:cxn modelId="{6B86A857-DE8F-4F31-A859-5FFDA6631C87}" type="presOf" srcId="{BB715EBF-291C-495A-A73A-59DCC8C6E088}" destId="{BFA3E7D2-D7D9-4430-A507-0C1BE12E1462}" srcOrd="0" destOrd="0" presId="urn:microsoft.com/office/officeart/2005/8/layout/process1"/>
    <dgm:cxn modelId="{37F3EE93-CA90-446E-B925-FB17325A7025}" type="presOf" srcId="{7BE6F404-D109-4BF6-8092-CB0352757106}" destId="{C4EF8728-9CA4-4D34-9886-3E2ACFE01F47}" srcOrd="1" destOrd="0" presId="urn:microsoft.com/office/officeart/2005/8/layout/process1"/>
    <dgm:cxn modelId="{FDE09F27-A59F-4A70-B00D-06139F843FB1}" type="presOf" srcId="{79E25C35-5281-4CA8-8346-321EE1D95DE1}" destId="{1279E789-A60F-46D4-87CB-8F2B44847EDA}" srcOrd="0" destOrd="0" presId="urn:microsoft.com/office/officeart/2005/8/layout/process1"/>
    <dgm:cxn modelId="{CFFA7D9B-72FE-42B9-BC46-E748813322A5}" type="presOf" srcId="{07850DF7-C264-475B-AAF0-A6278F251CC5}" destId="{320CA842-385D-47CE-90FE-1918CA3FF281}" srcOrd="1" destOrd="0" presId="urn:microsoft.com/office/officeart/2005/8/layout/process1"/>
    <dgm:cxn modelId="{C6510C2E-BC19-421F-9A5F-AC1F1EF9FBE5}" type="presOf" srcId="{C693E4D8-A524-40CF-BD42-E5B6BB1F8827}" destId="{DB4FB38B-FD3D-4933-9A91-AB5E65523C4B}" srcOrd="0" destOrd="0" presId="urn:microsoft.com/office/officeart/2005/8/layout/process1"/>
    <dgm:cxn modelId="{1A065C45-514C-490B-AEB6-C699EEF2D599}" srcId="{C693E4D8-A524-40CF-BD42-E5B6BB1F8827}" destId="{79E25C35-5281-4CA8-8346-321EE1D95DE1}" srcOrd="2" destOrd="0" parTransId="{762D749D-9423-4377-A8A1-E9E047F15B55}" sibTransId="{6057E34D-CDB4-46CE-B523-728AEE1F042C}"/>
    <dgm:cxn modelId="{74FD165A-8555-416D-918E-81BA96368A31}" type="presOf" srcId="{7BE6F404-D109-4BF6-8092-CB0352757106}" destId="{1E0F9165-6015-4A31-913B-399C46A3DDA0}" srcOrd="0" destOrd="0" presId="urn:microsoft.com/office/officeart/2005/8/layout/process1"/>
    <dgm:cxn modelId="{F98CA57B-1548-42A1-95EC-2B94396D61D4}" type="presParOf" srcId="{DB4FB38B-FD3D-4933-9A91-AB5E65523C4B}" destId="{DE68C6DF-17D1-4DAA-9520-3014C93925A3}" srcOrd="0" destOrd="0" presId="urn:microsoft.com/office/officeart/2005/8/layout/process1"/>
    <dgm:cxn modelId="{F9892880-8A0F-4D45-A2BE-B13F8BF39F0C}" type="presParOf" srcId="{DB4FB38B-FD3D-4933-9A91-AB5E65523C4B}" destId="{85735D0C-2B86-4061-8FC9-3A6B8A92A22E}" srcOrd="1" destOrd="0" presId="urn:microsoft.com/office/officeart/2005/8/layout/process1"/>
    <dgm:cxn modelId="{FB68A384-D401-48AA-85B9-ED58BC12BDE7}" type="presParOf" srcId="{85735D0C-2B86-4061-8FC9-3A6B8A92A22E}" destId="{9278D8D5-4A7F-4378-B4D7-B4FEF90ED2B3}" srcOrd="0" destOrd="0" presId="urn:microsoft.com/office/officeart/2005/8/layout/process1"/>
    <dgm:cxn modelId="{A6D9453A-6BE4-4184-9DFB-16DB0529AD6C}" type="presParOf" srcId="{DB4FB38B-FD3D-4933-9A91-AB5E65523C4B}" destId="{5E4C6A8C-50C9-4E5C-9D15-A4385A19522C}" srcOrd="2" destOrd="0" presId="urn:microsoft.com/office/officeart/2005/8/layout/process1"/>
    <dgm:cxn modelId="{57EA4B1A-401B-416A-93FB-18DC2F8AB660}" type="presParOf" srcId="{DB4FB38B-FD3D-4933-9A91-AB5E65523C4B}" destId="{854F5F8C-7E7E-47D5-87A0-92975448A6A6}" srcOrd="3" destOrd="0" presId="urn:microsoft.com/office/officeart/2005/8/layout/process1"/>
    <dgm:cxn modelId="{1CE6EBE2-D820-4DB7-B168-C6135AA8A91D}" type="presParOf" srcId="{854F5F8C-7E7E-47D5-87A0-92975448A6A6}" destId="{320CA842-385D-47CE-90FE-1918CA3FF281}" srcOrd="0" destOrd="0" presId="urn:microsoft.com/office/officeart/2005/8/layout/process1"/>
    <dgm:cxn modelId="{2EABB9A2-6FE6-4ACC-BA6C-34A0CF2D5737}" type="presParOf" srcId="{DB4FB38B-FD3D-4933-9A91-AB5E65523C4B}" destId="{1279E789-A60F-46D4-87CB-8F2B44847EDA}" srcOrd="4" destOrd="0" presId="urn:microsoft.com/office/officeart/2005/8/layout/process1"/>
    <dgm:cxn modelId="{678529BA-F6BF-4995-B1C0-9C82BF226C68}" type="presParOf" srcId="{DB4FB38B-FD3D-4933-9A91-AB5E65523C4B}" destId="{B1983507-22A4-47D2-8594-AD6C52D68F96}" srcOrd="5" destOrd="0" presId="urn:microsoft.com/office/officeart/2005/8/layout/process1"/>
    <dgm:cxn modelId="{01153730-42EA-4D44-961B-840C9E0E08E1}" type="presParOf" srcId="{B1983507-22A4-47D2-8594-AD6C52D68F96}" destId="{BA199903-4E08-4862-A113-16F61C502337}" srcOrd="0" destOrd="0" presId="urn:microsoft.com/office/officeart/2005/8/layout/process1"/>
    <dgm:cxn modelId="{911B0426-9C98-4229-9417-109EA6D399B3}" type="presParOf" srcId="{DB4FB38B-FD3D-4933-9A91-AB5E65523C4B}" destId="{C6926F86-2868-4D95-B1A3-8C7B8F5B8029}" srcOrd="6" destOrd="0" presId="urn:microsoft.com/office/officeart/2005/8/layout/process1"/>
    <dgm:cxn modelId="{A726B477-23E6-42B7-ACA4-9144BAD0EAFF}" type="presParOf" srcId="{DB4FB38B-FD3D-4933-9A91-AB5E65523C4B}" destId="{1E0F9165-6015-4A31-913B-399C46A3DDA0}" srcOrd="7" destOrd="0" presId="urn:microsoft.com/office/officeart/2005/8/layout/process1"/>
    <dgm:cxn modelId="{DEEA783E-9424-4881-9985-2D299360150E}" type="presParOf" srcId="{1E0F9165-6015-4A31-913B-399C46A3DDA0}" destId="{C4EF8728-9CA4-4D34-9886-3E2ACFE01F47}" srcOrd="0" destOrd="0" presId="urn:microsoft.com/office/officeart/2005/8/layout/process1"/>
    <dgm:cxn modelId="{3596C5E3-105A-4E94-8AEC-D0919570CD48}" type="presParOf" srcId="{DB4FB38B-FD3D-4933-9A91-AB5E65523C4B}" destId="{BFA3E7D2-D7D9-4430-A507-0C1BE12E14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68C6DF-17D1-4DAA-9520-3014C93925A3}">
      <dsp:nvSpPr>
        <dsp:cNvPr id="0" name=""/>
        <dsp:cNvSpPr/>
      </dsp:nvSpPr>
      <dsp:spPr>
        <a:xfrm>
          <a:off x="4055" y="499132"/>
          <a:ext cx="1257225" cy="7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+mj-lt"/>
            </a:rPr>
            <a:t>THE OPERATIONS DIRECTORY </a:t>
          </a:r>
          <a:endParaRPr lang="en-US" sz="1200" kern="1200" dirty="0">
            <a:solidFill>
              <a:schemeClr val="bg1"/>
            </a:solidFill>
            <a:latin typeface="+mj-lt"/>
          </a:endParaRPr>
        </a:p>
      </dsp:txBody>
      <dsp:txXfrm>
        <a:off x="4055" y="499132"/>
        <a:ext cx="1257225" cy="754335"/>
      </dsp:txXfrm>
    </dsp:sp>
    <dsp:sp modelId="{85735D0C-2B86-4061-8FC9-3A6B8A92A22E}">
      <dsp:nvSpPr>
        <dsp:cNvPr id="0" name=""/>
        <dsp:cNvSpPr/>
      </dsp:nvSpPr>
      <dsp:spPr>
        <a:xfrm>
          <a:off x="1387003" y="720404"/>
          <a:ext cx="266531" cy="311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1387003" y="720404"/>
        <a:ext cx="266531" cy="311791"/>
      </dsp:txXfrm>
    </dsp:sp>
    <dsp:sp modelId="{5E4C6A8C-50C9-4E5C-9D15-A4385A19522C}">
      <dsp:nvSpPr>
        <dsp:cNvPr id="0" name=""/>
        <dsp:cNvSpPr/>
      </dsp:nvSpPr>
      <dsp:spPr>
        <a:xfrm>
          <a:off x="1764171" y="499132"/>
          <a:ext cx="1257225" cy="7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982"/>
                <a:satOff val="9853"/>
                <a:lumOff val="1239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982"/>
                <a:satOff val="9853"/>
                <a:lumOff val="1239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982"/>
                <a:satOff val="9853"/>
                <a:lumOff val="123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+mj-lt"/>
            </a:rPr>
            <a:t>THE OPERATION TYPE</a:t>
          </a:r>
        </a:p>
      </dsp:txBody>
      <dsp:txXfrm>
        <a:off x="1764171" y="499132"/>
        <a:ext cx="1257225" cy="754335"/>
      </dsp:txXfrm>
    </dsp:sp>
    <dsp:sp modelId="{854F5F8C-7E7E-47D5-87A0-92975448A6A6}">
      <dsp:nvSpPr>
        <dsp:cNvPr id="0" name=""/>
        <dsp:cNvSpPr/>
      </dsp:nvSpPr>
      <dsp:spPr>
        <a:xfrm>
          <a:off x="3147119" y="720404"/>
          <a:ext cx="266531" cy="311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466"/>
                <a:satOff val="2794"/>
                <a:lumOff val="695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9466"/>
                <a:satOff val="2794"/>
                <a:lumOff val="695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9466"/>
                <a:satOff val="2794"/>
                <a:lumOff val="6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3147119" y="720404"/>
        <a:ext cx="266531" cy="311791"/>
      </dsp:txXfrm>
    </dsp:sp>
    <dsp:sp modelId="{1279E789-A60F-46D4-87CB-8F2B44847EDA}">
      <dsp:nvSpPr>
        <dsp:cNvPr id="0" name=""/>
        <dsp:cNvSpPr/>
      </dsp:nvSpPr>
      <dsp:spPr>
        <a:xfrm>
          <a:off x="3524287" y="499132"/>
          <a:ext cx="1257225" cy="7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3964"/>
                <a:satOff val="19706"/>
                <a:lumOff val="2479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3964"/>
                <a:satOff val="19706"/>
                <a:lumOff val="2479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3964"/>
                <a:satOff val="19706"/>
                <a:lumOff val="2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+mj-lt"/>
            </a:rPr>
            <a:t>THE BUDGET CLASSIFICATION CLAUSE</a:t>
          </a:r>
        </a:p>
      </dsp:txBody>
      <dsp:txXfrm>
        <a:off x="3524287" y="499132"/>
        <a:ext cx="1257225" cy="754335"/>
      </dsp:txXfrm>
    </dsp:sp>
    <dsp:sp modelId="{B1983507-22A4-47D2-8594-AD6C52D68F96}">
      <dsp:nvSpPr>
        <dsp:cNvPr id="0" name=""/>
        <dsp:cNvSpPr/>
      </dsp:nvSpPr>
      <dsp:spPr>
        <a:xfrm>
          <a:off x="4907235" y="720404"/>
          <a:ext cx="266531" cy="311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932"/>
                <a:satOff val="5588"/>
                <a:lumOff val="1390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932"/>
                <a:satOff val="5588"/>
                <a:lumOff val="1390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932"/>
                <a:satOff val="5588"/>
                <a:lumOff val="139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4907235" y="720404"/>
        <a:ext cx="266531" cy="311791"/>
      </dsp:txXfrm>
    </dsp:sp>
    <dsp:sp modelId="{C6926F86-2868-4D95-B1A3-8C7B8F5B8029}">
      <dsp:nvSpPr>
        <dsp:cNvPr id="0" name=""/>
        <dsp:cNvSpPr/>
      </dsp:nvSpPr>
      <dsp:spPr>
        <a:xfrm>
          <a:off x="5284403" y="499132"/>
          <a:ext cx="1257225" cy="7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3964"/>
                <a:satOff val="19706"/>
                <a:lumOff val="2479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3964"/>
                <a:satOff val="19706"/>
                <a:lumOff val="2479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3964"/>
                <a:satOff val="19706"/>
                <a:lumOff val="2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+mj-lt"/>
            </a:rPr>
            <a:t>THE ACCOUNTING REPORT </a:t>
          </a:r>
          <a:endParaRPr lang="ka-GE" sz="1200" kern="1200" dirty="0" smtClean="0">
            <a:solidFill>
              <a:schemeClr val="tx1"/>
            </a:solidFill>
            <a:latin typeface="+mj-lt"/>
          </a:endParaRPr>
        </a:p>
      </dsp:txBody>
      <dsp:txXfrm>
        <a:off x="5284403" y="499132"/>
        <a:ext cx="1257225" cy="754335"/>
      </dsp:txXfrm>
    </dsp:sp>
    <dsp:sp modelId="{1E0F9165-6015-4A31-913B-399C46A3DDA0}">
      <dsp:nvSpPr>
        <dsp:cNvPr id="0" name=""/>
        <dsp:cNvSpPr/>
      </dsp:nvSpPr>
      <dsp:spPr>
        <a:xfrm>
          <a:off x="6667351" y="720404"/>
          <a:ext cx="266531" cy="311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466"/>
                <a:satOff val="2794"/>
                <a:lumOff val="695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9466"/>
                <a:satOff val="2794"/>
                <a:lumOff val="695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9466"/>
                <a:satOff val="2794"/>
                <a:lumOff val="6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6667351" y="720404"/>
        <a:ext cx="266531" cy="311791"/>
      </dsp:txXfrm>
    </dsp:sp>
    <dsp:sp modelId="{BFA3E7D2-D7D9-4430-A507-0C1BE12E1462}">
      <dsp:nvSpPr>
        <dsp:cNvPr id="0" name=""/>
        <dsp:cNvSpPr/>
      </dsp:nvSpPr>
      <dsp:spPr>
        <a:xfrm>
          <a:off x="7044518" y="499132"/>
          <a:ext cx="1257225" cy="7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982"/>
                <a:satOff val="9853"/>
                <a:lumOff val="1239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982"/>
                <a:satOff val="9853"/>
                <a:lumOff val="1239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982"/>
                <a:satOff val="9853"/>
                <a:lumOff val="123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+mj-lt"/>
            </a:rPr>
            <a:t>THE DEBIT ENTRY </a:t>
          </a:r>
          <a:endParaRPr lang="ka-GE" sz="1200" kern="1200" dirty="0" smtClean="0">
            <a:solidFill>
              <a:schemeClr val="tx1"/>
            </a:solidFill>
            <a:latin typeface="+mj-lt"/>
          </a:endParaRPr>
        </a:p>
      </dsp:txBody>
      <dsp:txXfrm>
        <a:off x="7044518" y="499132"/>
        <a:ext cx="1257225" cy="754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fld id="{08AB91E8-66B0-4F74-9A49-A21A40BBC385}" type="datetimeFigureOut">
              <a:rPr lang="en-US"/>
              <a:pPr>
                <a:defRPr/>
              </a:pPr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44988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4344988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fld id="{2FAA71A5-198A-4C26-8447-20120F805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228600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l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228600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r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fld id="{397AF197-2B28-40B6-A588-389F508163DB}" type="datetimeFigureOut">
              <a:rPr lang="ru-RU"/>
              <a:pPr>
                <a:defRPr/>
              </a:pPr>
              <a:t>20.02.2012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342900"/>
            <a:ext cx="2289175" cy="171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93" tIns="30946" rIns="61893" bIns="30946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2173288"/>
            <a:ext cx="5443537" cy="2058987"/>
          </a:xfrm>
          <a:prstGeom prst="rect">
            <a:avLst/>
          </a:prstGeom>
        </p:spPr>
        <p:txBody>
          <a:bodyPr vert="horz" lIns="61893" tIns="30946" rIns="61893" bIns="309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4988"/>
            <a:ext cx="2949575" cy="230187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l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4344988"/>
            <a:ext cx="2949575" cy="230187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r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fld id="{6A2FF208-5631-4B04-8473-04FB0788C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C1DE0-FFE3-49A9-8810-49E3CC1FA935}" type="slidenum">
              <a:rPr lang="ru-RU" smtClean="0">
                <a:latin typeface="LitNusx" pitchFamily="2" charset="0"/>
              </a:rPr>
              <a:pPr/>
              <a:t>1</a:t>
            </a:fld>
            <a:endParaRPr lang="ru-RU" smtClean="0">
              <a:latin typeface="LitNusx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C63F5B-139B-4B38-B64C-C9E885565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BA3F-4071-4441-8A30-857A7FD8B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B2C2D-B25C-4F56-AC7B-9C694EC3D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9D31B0-F8FB-47B1-899A-E5B9062DD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9D31B0-F8FB-47B1-899A-E5B9062DD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9D31B0-F8FB-47B1-899A-E5B9062DD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C63F5B-139B-4B38-B64C-C9E885565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 cap="all" baseline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E9BBF4E3-FEAD-40C5-B6EE-11421B4C8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2E83-BCFA-4A04-A58D-57C5B06EB0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4F79-7EC3-40FA-BA43-F9920A440A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B331-0F4C-4699-B7E7-5BF16F922C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26ED-DBA7-4251-AF38-D6599320A8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67C5-FE36-436B-98F6-837BC1989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E27E-FE40-4545-8F45-C8880E9847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5EE28-E2CA-417C-8C1C-8FBA49704D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ka-GE" smtClean="0"/>
              <a:t>სახელმწიფო ხაზინის ელექტრონული მომსახურების სისტემა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99D31B0-F8FB-47B1-899A-E5B9062DD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2743200"/>
          </a:xfrm>
        </p:spPr>
        <p:txBody>
          <a:bodyPr/>
          <a:lstStyle/>
          <a:p>
            <a:r>
              <a:rPr lang="en-US" altLang="zh-TW" b="0" dirty="0" smtClean="0">
                <a:ea typeface="PMingLiU" pitchFamily="18" charset="-120"/>
              </a:rPr>
              <a:t>Georgia’s PFMS model and structure of the Treasury General Ledger</a:t>
            </a:r>
            <a:r>
              <a:rPr lang="ka-GE" sz="2800" b="0" dirty="0" smtClean="0"/>
              <a:t/>
            </a:r>
            <a:br>
              <a:rPr lang="ka-GE" sz="2800" b="0" dirty="0" smtClean="0"/>
            </a:br>
            <a:endParaRPr lang="ru-RU" sz="3200" b="0" dirty="0" smtClean="0"/>
          </a:p>
        </p:txBody>
      </p:sp>
      <p:sp>
        <p:nvSpPr>
          <p:cNvPr id="1536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25" y="6172200"/>
            <a:ext cx="3643313" cy="457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Lela  </a:t>
            </a:r>
            <a:r>
              <a:rPr lang="en-US" sz="1800" dirty="0" err="1" smtClean="0"/>
              <a:t>Kurashvili</a:t>
            </a:r>
            <a:endParaRPr lang="en-US" sz="1400" dirty="0" smtClean="0"/>
          </a:p>
          <a:p>
            <a:pPr eaLnBrk="1" hangingPunct="1"/>
            <a:r>
              <a:rPr lang="en-US" sz="1400" b="1" dirty="0" smtClean="0"/>
              <a:t>February</a:t>
            </a:r>
            <a:r>
              <a:rPr lang="en-GB" sz="1400" b="1" dirty="0" smtClean="0"/>
              <a:t>, 201</a:t>
            </a:r>
            <a:r>
              <a:rPr lang="ka-GE" sz="1400" b="1" dirty="0" smtClean="0"/>
              <a:t>2</a:t>
            </a:r>
            <a:endParaRPr lang="en-GB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8" y="1183368"/>
            <a:ext cx="9067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85875" y="66675"/>
            <a:ext cx="6643688" cy="1000125"/>
          </a:xfrm>
        </p:spPr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Assets and Inventory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834F-0EF2-425F-B688-507BA8EEE8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010400" y="3328988"/>
            <a:ext cx="1301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a-GE" dirty="0"/>
              <a:t>$</a:t>
            </a:r>
            <a:endParaRPr lang="en-US" dirty="0"/>
          </a:p>
        </p:txBody>
      </p:sp>
      <p:grpSp>
        <p:nvGrpSpPr>
          <p:cNvPr id="25605" name="Group 51"/>
          <p:cNvGrpSpPr>
            <a:grpSpLocks/>
          </p:cNvGrpSpPr>
          <p:nvPr/>
        </p:nvGrpSpPr>
        <p:grpSpPr bwMode="auto">
          <a:xfrm>
            <a:off x="533400" y="3810000"/>
            <a:ext cx="6248400" cy="2362200"/>
            <a:chOff x="533400" y="3810000"/>
            <a:chExt cx="6248400" cy="2362200"/>
          </a:xfrm>
        </p:grpSpPr>
        <p:sp>
          <p:nvSpPr>
            <p:cNvPr id="163" name="Rectangle 162"/>
            <p:cNvSpPr/>
            <p:nvPr/>
          </p:nvSpPr>
          <p:spPr>
            <a:xfrm>
              <a:off x="533400" y="5867400"/>
              <a:ext cx="762000" cy="3048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DEBT</a:t>
              </a:r>
              <a:endParaRPr lang="en-US" sz="10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43400" y="5181600"/>
              <a:ext cx="1143000" cy="6096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ka-GE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THE ASSET AND </a:t>
              </a:r>
              <a:r>
                <a:rPr lang="en-US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INVENTORY </a:t>
              </a:r>
              <a:r>
                <a:rPr lang="ka-GE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MANAGEMENT MOD</a:t>
              </a:r>
              <a:r>
                <a:rPr lang="en-US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U</a:t>
              </a:r>
              <a:r>
                <a:rPr lang="ka-GE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L</a:t>
              </a:r>
              <a:r>
                <a:rPr lang="en-US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E</a:t>
              </a:r>
              <a:endParaRPr lang="en-US" sz="900" b="1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42" name="Flowchart: Stored Data 41"/>
            <p:cNvSpPr/>
            <p:nvPr/>
          </p:nvSpPr>
          <p:spPr>
            <a:xfrm>
              <a:off x="1828800" y="3810000"/>
              <a:ext cx="1066800" cy="609600"/>
            </a:xfrm>
            <a:prstGeom prst="flowChartOnlineStorage">
              <a:avLst/>
            </a:prstGeom>
            <a:solidFill>
              <a:srgbClr val="CCCCFF"/>
            </a:solidFill>
            <a:ln w="19050">
              <a:solidFill>
                <a:srgbClr val="0066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ka-GE" sz="9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THE GENERAL LEDGER</a:t>
              </a:r>
              <a:endParaRPr lang="en-US" sz="9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43" name="Flowchart: Punched Tape 42"/>
            <p:cNvSpPr/>
            <p:nvPr/>
          </p:nvSpPr>
          <p:spPr>
            <a:xfrm>
              <a:off x="5791200" y="43434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8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NON-MONETARY EVENT</a:t>
              </a:r>
              <a:endParaRPr lang="en-US" sz="8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44" name="Shape 66"/>
            <p:cNvCxnSpPr>
              <a:endCxn id="43" idx="3"/>
            </p:cNvCxnSpPr>
            <p:nvPr/>
          </p:nvCxnSpPr>
          <p:spPr>
            <a:xfrm flipV="1">
              <a:off x="1295400" y="4686300"/>
              <a:ext cx="5486400" cy="1333500"/>
            </a:xfrm>
            <a:prstGeom prst="bentConnector3">
              <a:avLst>
                <a:gd name="adj1" fmla="val 104167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8"/>
            <p:cNvCxnSpPr/>
            <p:nvPr/>
          </p:nvCxnSpPr>
          <p:spPr>
            <a:xfrm rot="16200000" flipV="1">
              <a:off x="3257550" y="3524250"/>
              <a:ext cx="762000" cy="2552700"/>
            </a:xfrm>
            <a:prstGeom prst="bentConnector3">
              <a:avLst>
                <a:gd name="adj1" fmla="val 15116"/>
              </a:avLst>
            </a:prstGeom>
            <a:ln w="19050">
              <a:solidFill>
                <a:srgbClr val="0070C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165"/>
            <p:cNvCxnSpPr>
              <a:stCxn id="43" idx="2"/>
            </p:cNvCxnSpPr>
            <p:nvPr/>
          </p:nvCxnSpPr>
          <p:spPr>
            <a:xfrm rot="5400000">
              <a:off x="5623719" y="4823619"/>
              <a:ext cx="525462" cy="8001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10800000" flipH="1" flipV="1">
              <a:off x="1828800" y="4114800"/>
              <a:ext cx="2514600" cy="1371600"/>
            </a:xfrm>
            <a:prstGeom prst="bentConnector3">
              <a:avLst>
                <a:gd name="adj1" fmla="val -3855"/>
              </a:avLst>
            </a:prstGeom>
            <a:ln w="19050">
              <a:solidFill>
                <a:srgbClr val="00206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8" name="Rectangle 55"/>
          <p:cNvSpPr>
            <a:spLocks noChangeArrowheads="1"/>
          </p:cNvSpPr>
          <p:nvPr/>
        </p:nvSpPr>
        <p:spPr bwMode="auto">
          <a:xfrm>
            <a:off x="533400" y="2895600"/>
            <a:ext cx="5715000" cy="5232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>
                <a:solidFill>
                  <a:schemeClr val="dk1"/>
                </a:solidFill>
                <a:latin typeface="+mj-lt"/>
                <a:cs typeface="+mn-cs"/>
              </a:rPr>
              <a:t>Example</a:t>
            </a:r>
            <a:r>
              <a:rPr lang="ka-GE" sz="1400">
                <a:solidFill>
                  <a:schemeClr val="dk1"/>
                </a:solidFill>
                <a:latin typeface="+mj-lt"/>
                <a:cs typeface="+mn-cs"/>
              </a:rPr>
              <a:t>: </a:t>
            </a:r>
            <a:r>
              <a:rPr lang="en-US" sz="1400">
                <a:solidFill>
                  <a:schemeClr val="dk1"/>
                </a:solidFill>
                <a:latin typeface="+mj-lt"/>
                <a:cs typeface="+mn-cs"/>
              </a:rPr>
              <a:t>Transport vehicle: Mercedes, “C” class, manufactured in 2000“  -  Code 0001;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334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900" dirty="0" smtClean="0">
                <a:latin typeface="+mj-lt"/>
                <a:cs typeface="BPG Algeti Compact" pitchFamily="2" charset="0"/>
              </a:rPr>
              <a:t>FOREIGN</a:t>
            </a:r>
            <a:endParaRPr lang="en-US" sz="900" dirty="0">
              <a:latin typeface="+mj-lt"/>
              <a:cs typeface="BPG Algeti Compact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800" dirty="0" smtClean="0">
                <a:latin typeface="+mj-lt"/>
                <a:cs typeface="BPG Algeti Compact" pitchFamily="2" charset="0"/>
              </a:rPr>
              <a:t>INTERNAL</a:t>
            </a:r>
            <a:endParaRPr lang="en-US" sz="800" dirty="0">
              <a:latin typeface="+mj-lt"/>
              <a:cs typeface="BPG Algeti Compact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200" y="1219200"/>
            <a:ext cx="8915400" cy="990600"/>
            <a:chOff x="76200" y="1219200"/>
            <a:chExt cx="8915400" cy="990600"/>
          </a:xfrm>
        </p:grpSpPr>
        <p:sp>
          <p:nvSpPr>
            <p:cNvPr id="24" name="Rectangle 5"/>
            <p:cNvSpPr/>
            <p:nvPr/>
          </p:nvSpPr>
          <p:spPr bwMode="auto">
            <a:xfrm>
              <a:off x="76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NBG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9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DEBT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43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BUDGET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6764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THE STATE TREASURY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2672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 BUDGET ORGANIZATION 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6764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GENERAL LEDGER</a:t>
              </a:r>
              <a:endParaRPr lang="ka-GE" sz="1000" dirty="0" smtClean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REPORTING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2672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5626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INITIAL DOCUMENTS 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718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CIVIL REGISTRY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914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REVENUE SERVICE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924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AUDIT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458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PROCUREMENT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533400" y="1371600"/>
            <a:ext cx="5791200" cy="11541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ASSETS ARE RECORDED ACCORDING TO THE IDENTIFICATION CODES OF ANALYTICAL RECORDING (REPORT);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EACH OPERATION PERFORMED WITH ASSETS IS AUTOMATICALLY REFLECTED IN THE MAIN LEDGER BY MEANS OF BACK LINK.</a:t>
            </a:r>
            <a:endParaRPr lang="ka-GE" sz="1600" dirty="0">
              <a:solidFill>
                <a:schemeClr val="dk1"/>
              </a:solidFill>
              <a:latin typeface="+mj-lt"/>
              <a:cs typeface="+mn-cs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248400" y="2133600"/>
            <a:ext cx="2667000" cy="22006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ACCEPTANCE OPERATION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ACCRUAL OF AMORTIZATION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DEPRECIATION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MATERIAL IMPROVEMENT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CHANGE OF TYRES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REPAIR COSTS</a:t>
            </a:r>
            <a:endParaRPr lang="ka-GE" sz="1600" dirty="0">
              <a:solidFill>
                <a:schemeClr val="dk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8" y="1183368"/>
            <a:ext cx="9067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37A77-3A4C-4BCB-A235-6430D23E51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44" name="Shape 66"/>
          <p:cNvCxnSpPr>
            <a:endCxn id="43" idx="3"/>
          </p:cNvCxnSpPr>
          <p:nvPr/>
        </p:nvCxnSpPr>
        <p:spPr>
          <a:xfrm flipV="1">
            <a:off x="1295400" y="4686300"/>
            <a:ext cx="5486400" cy="1333500"/>
          </a:xfrm>
          <a:prstGeom prst="bentConnector3">
            <a:avLst>
              <a:gd name="adj1" fmla="val 104167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Group 26"/>
          <p:cNvGrpSpPr>
            <a:grpSpLocks/>
          </p:cNvGrpSpPr>
          <p:nvPr/>
        </p:nvGrpSpPr>
        <p:grpSpPr bwMode="auto">
          <a:xfrm>
            <a:off x="533400" y="3328988"/>
            <a:ext cx="6607175" cy="2843212"/>
            <a:chOff x="533400" y="3329456"/>
            <a:chExt cx="6607377" cy="2842818"/>
          </a:xfrm>
        </p:grpSpPr>
        <p:sp>
          <p:nvSpPr>
            <p:cNvPr id="163" name="Rectangle 162"/>
            <p:cNvSpPr/>
            <p:nvPr/>
          </p:nvSpPr>
          <p:spPr>
            <a:xfrm>
              <a:off x="533400" y="5867516"/>
              <a:ext cx="762023" cy="304758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DEBT</a:t>
              </a:r>
              <a:endParaRPr lang="en-US" sz="10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010598" y="3329456"/>
              <a:ext cx="130179" cy="276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dirty="0" smtClean="0">
                  <a:latin typeface="+mj-lt"/>
                </a:rPr>
                <a:t>$</a:t>
              </a:r>
              <a:endParaRPr lang="en-US" dirty="0">
                <a:latin typeface="+mj-lt"/>
              </a:endParaRPr>
            </a:p>
          </p:txBody>
        </p:sp>
        <p:sp>
          <p:nvSpPr>
            <p:cNvPr id="42" name="Flowchart: Stored Data 41"/>
            <p:cNvSpPr/>
            <p:nvPr/>
          </p:nvSpPr>
          <p:spPr>
            <a:xfrm>
              <a:off x="1828840" y="3810401"/>
              <a:ext cx="1066833" cy="609516"/>
            </a:xfrm>
            <a:prstGeom prst="flowChartOnlineStorage">
              <a:avLst/>
            </a:prstGeom>
            <a:solidFill>
              <a:srgbClr val="CCCCFF"/>
            </a:solidFill>
            <a:ln w="19050">
              <a:solidFill>
                <a:srgbClr val="0066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ka-GE" sz="9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THE GENERAL LEDGER</a:t>
              </a:r>
              <a:endParaRPr lang="en-US" sz="9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43" name="Flowchart: Punched Tape 42"/>
            <p:cNvSpPr/>
            <p:nvPr/>
          </p:nvSpPr>
          <p:spPr>
            <a:xfrm>
              <a:off x="5791361" y="4343727"/>
              <a:ext cx="990630" cy="685705"/>
            </a:xfrm>
            <a:prstGeom prst="flowChartPunchedTap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8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NON-MONETARY EVENT</a:t>
              </a:r>
              <a:endParaRPr lang="en-US" sz="8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38754" y="4343727"/>
              <a:ext cx="1143035" cy="60951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NON-MONETARY OPERATIONS, EXCEPT ASSETS AND INVENTORY</a:t>
              </a:r>
              <a:endParaRPr lang="en-US" sz="900" b="1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9" name="Flowchart: Punched Tape 18"/>
            <p:cNvSpPr/>
            <p:nvPr/>
          </p:nvSpPr>
          <p:spPr>
            <a:xfrm>
              <a:off x="5791361" y="4343727"/>
              <a:ext cx="990630" cy="685705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8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NON-MONETARY EVENT</a:t>
              </a:r>
              <a:endParaRPr lang="en-US" sz="8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20" name="Elbow Connector 19"/>
            <p:cNvCxnSpPr>
              <a:stCxn id="19" idx="1"/>
              <a:endCxn id="18" idx="3"/>
            </p:cNvCxnSpPr>
            <p:nvPr/>
          </p:nvCxnSpPr>
          <p:spPr>
            <a:xfrm rot="10800000">
              <a:off x="5481789" y="4648485"/>
              <a:ext cx="309571" cy="3809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Stored Data 20"/>
            <p:cNvSpPr/>
            <p:nvPr/>
          </p:nvSpPr>
          <p:spPr>
            <a:xfrm>
              <a:off x="1828840" y="3810401"/>
              <a:ext cx="1066833" cy="609516"/>
            </a:xfrm>
            <a:prstGeom prst="flowChartOnlineStorage">
              <a:avLst/>
            </a:prstGeom>
            <a:solidFill>
              <a:srgbClr val="CCCCFF"/>
            </a:solidFill>
            <a:ln w="19050">
              <a:solidFill>
                <a:srgbClr val="0066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ka-GE" sz="9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THE GENERAL LEDGER</a:t>
              </a:r>
              <a:endParaRPr lang="en-US" sz="9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23" name="Elbow Connector 38"/>
            <p:cNvCxnSpPr>
              <a:stCxn id="18" idx="1"/>
              <a:endCxn id="21" idx="3"/>
            </p:cNvCxnSpPr>
            <p:nvPr/>
          </p:nvCxnSpPr>
          <p:spPr>
            <a:xfrm rot="10800000">
              <a:off x="2717867" y="4115159"/>
              <a:ext cx="1620888" cy="533326"/>
            </a:xfrm>
            <a:prstGeom prst="bentConnector3">
              <a:avLst>
                <a:gd name="adj1" fmla="val 4163"/>
              </a:avLst>
            </a:prstGeom>
            <a:ln w="19050">
              <a:solidFill>
                <a:srgbClr val="0070C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1438275" y="76200"/>
            <a:ext cx="6643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kern="0" cap="all" dirty="0" smtClean="0">
                <a:solidFill>
                  <a:srgbClr val="1E4649"/>
                </a:solidFill>
                <a:latin typeface="+mj-lt"/>
                <a:ea typeface="+mj-ea"/>
                <a:cs typeface="+mj-cs"/>
              </a:rPr>
              <a:t>Other Non-monetary Operations, Except Assets and Inventory</a:t>
            </a:r>
            <a:endParaRPr kumimoji="0" lang="en-US" sz="3200" b="0" i="0" u="none" strike="noStrike" kern="0" cap="all" spc="0" normalizeH="0" baseline="0" noProof="0" dirty="0" smtClean="0">
              <a:ln>
                <a:noFill/>
              </a:ln>
              <a:solidFill>
                <a:srgbClr val="1E464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4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900" dirty="0" smtClean="0">
                <a:latin typeface="+mj-lt"/>
                <a:cs typeface="BPG Algeti Compact" pitchFamily="2" charset="0"/>
              </a:rPr>
              <a:t>FOREIGN</a:t>
            </a:r>
            <a:endParaRPr lang="en-US" sz="900" dirty="0">
              <a:latin typeface="+mj-lt"/>
              <a:cs typeface="BPG Algeti Compact" pitchFamily="2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9144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800" dirty="0" smtClean="0">
                <a:latin typeface="+mj-lt"/>
                <a:cs typeface="BPG Algeti Compact" pitchFamily="2" charset="0"/>
              </a:rPr>
              <a:t>INTERNAL</a:t>
            </a:r>
            <a:endParaRPr lang="en-US" sz="800" dirty="0">
              <a:latin typeface="+mj-lt"/>
              <a:cs typeface="BPG Algeti Compact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" y="1219200"/>
            <a:ext cx="8915400" cy="990600"/>
            <a:chOff x="76200" y="1219200"/>
            <a:chExt cx="8915400" cy="990600"/>
          </a:xfrm>
        </p:grpSpPr>
        <p:sp>
          <p:nvSpPr>
            <p:cNvPr id="28" name="Rectangle 5"/>
            <p:cNvSpPr/>
            <p:nvPr/>
          </p:nvSpPr>
          <p:spPr bwMode="auto">
            <a:xfrm>
              <a:off x="76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NBG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9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DEBT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143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BUDGET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764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THE STATE TREASURY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2672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 BUDGET ORGANIZATION 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6764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GENERAL LEDGER</a:t>
              </a:r>
              <a:endParaRPr lang="ka-GE" sz="1000" dirty="0" smtClean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REPORTING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2672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5626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INITIAL DOCUMENTS 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9718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CIVIL REGISTRY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914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REVENUE SERVICE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24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AUDIT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58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PROCUREMENT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85800" y="1905000"/>
            <a:ext cx="5791200" cy="9874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NON-MONETARY OPERATIONS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INTERNAL OPERATIONS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OTHER ECONOMIC FLOWS</a:t>
            </a:r>
            <a:endParaRPr lang="ka-GE" sz="1600" dirty="0">
              <a:solidFill>
                <a:schemeClr val="dk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1E4649"/>
                </a:solidFill>
              </a:rPr>
              <a:t>Accounting of Aggregated Parameters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+mj-lt"/>
              </a:rPr>
              <a:t>Once at the end of each reporting period, aggregated parameters are recorded in the General Treasury Ledger as one operation</a:t>
            </a:r>
            <a:r>
              <a:rPr lang="ka-GE" sz="2800" dirty="0" smtClean="0">
                <a:latin typeface="+mj-lt"/>
              </a:rPr>
              <a:t>:</a:t>
            </a:r>
            <a:endParaRPr lang="ka-GE" sz="2400" dirty="0" smtClean="0">
              <a:latin typeface="+mj-lt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Expenses funded from income received from economic activity of legal entities of public law;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Common public payments;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Direct payments made bypassing the Common Treasury Account.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ka-GE" sz="240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BB26-1054-4CB6-AD68-C4C4216298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ea typeface="PMingLiU" pitchFamily="18" charset="-120"/>
              </a:rPr>
              <a:t>Georgia’s PFMS model and structure of the Treasury General Ledger</a:t>
            </a:r>
            <a:endParaRPr lang="en-US" sz="2400" dirty="0" smtClean="0">
              <a:solidFill>
                <a:srgbClr val="1E46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5EB95-1050-4D49-BC9E-97B994A4186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ka-GE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4400" b="1" dirty="0">
                <a:solidFill>
                  <a:srgbClr val="C00000"/>
                </a:solidFill>
                <a:latin typeface="BPG Glaho" pitchFamily="34" charset="0"/>
              </a:rPr>
              <a:t>Thank You for Attention</a:t>
            </a:r>
            <a:r>
              <a:rPr lang="ka-GE" sz="4400" b="1" dirty="0">
                <a:solidFill>
                  <a:srgbClr val="C00000"/>
                </a:solidFill>
                <a:latin typeface="BPG Glaho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</a:pPr>
            <a:endParaRPr lang="ka-GE" sz="2400" dirty="0">
              <a:latin typeface="BPG Glaho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0F2325"/>
                </a:solidFill>
                <a:latin typeface="Calibri" pitchFamily="34" charset="0"/>
                <a:hlinkClick r:id="rId2"/>
              </a:rPr>
              <a:t>www.mof.ge</a:t>
            </a:r>
            <a:endParaRPr lang="ka-GE" sz="2400" dirty="0">
              <a:solidFill>
                <a:srgbClr val="0F2325"/>
              </a:solidFill>
              <a:latin typeface="BPG Glaho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0F2325"/>
                </a:solidFill>
                <a:latin typeface="Calibri" pitchFamily="34" charset="0"/>
                <a:hlinkClick r:id="rId3"/>
              </a:rPr>
              <a:t>www.treasury.gov.ge</a:t>
            </a:r>
            <a:endParaRPr lang="en-US" sz="2400" dirty="0">
              <a:solidFill>
                <a:srgbClr val="0F2325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solidFill>
                <a:srgbClr val="0F2325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BPG Glaho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Lela </a:t>
            </a:r>
            <a:r>
              <a:rPr lang="en-US" dirty="0" err="1" smtClean="0">
                <a:latin typeface="Arial" charset="0"/>
              </a:rPr>
              <a:t>Kurashvili</a:t>
            </a:r>
            <a:endParaRPr lang="en-US" dirty="0" smtClean="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February </a:t>
            </a:r>
            <a:r>
              <a:rPr lang="en-US" dirty="0">
                <a:latin typeface="Arial" charset="0"/>
              </a:rPr>
              <a:t>201</a:t>
            </a:r>
            <a:r>
              <a:rPr lang="ka-GE" dirty="0">
                <a:latin typeface="Arial" charset="0"/>
              </a:rPr>
              <a:t>2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285875" y="66675"/>
            <a:ext cx="6643688" cy="1000125"/>
          </a:xfrm>
        </p:spPr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The National Treasury </a:t>
            </a:r>
            <a:r>
              <a:rPr lang="ka-GE" dirty="0" smtClean="0">
                <a:solidFill>
                  <a:srgbClr val="1E4649"/>
                </a:solidFill>
              </a:rPr>
              <a:t/>
            </a:r>
            <a:br>
              <a:rPr lang="ka-GE" dirty="0" smtClean="0">
                <a:solidFill>
                  <a:srgbClr val="1E4649"/>
                </a:solidFill>
              </a:rPr>
            </a:br>
            <a:r>
              <a:rPr lang="en-US" dirty="0" smtClean="0">
                <a:solidFill>
                  <a:srgbClr val="1E4649"/>
                </a:solidFill>
              </a:rPr>
              <a:t> PFMS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8640A-7897-498F-99D1-EEE75F1AB06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76200" y="1219200"/>
            <a:ext cx="8991600" cy="5486400"/>
            <a:chOff x="0" y="1219200"/>
            <a:chExt cx="8991600" cy="5486400"/>
          </a:xfrm>
        </p:grpSpPr>
        <p:grpSp>
          <p:nvGrpSpPr>
            <p:cNvPr id="17411" name="Group 4"/>
            <p:cNvGrpSpPr>
              <a:grpSpLocks/>
            </p:cNvGrpSpPr>
            <p:nvPr/>
          </p:nvGrpSpPr>
          <p:grpSpPr bwMode="auto">
            <a:xfrm>
              <a:off x="0" y="1219200"/>
              <a:ext cx="8991600" cy="5486400"/>
              <a:chOff x="76200" y="1219200"/>
              <a:chExt cx="8991600" cy="5486400"/>
            </a:xfrm>
          </p:grpSpPr>
          <p:grpSp>
            <p:nvGrpSpPr>
              <p:cNvPr id="17412" name="Group 18"/>
              <p:cNvGrpSpPr>
                <a:grpSpLocks/>
              </p:cNvGrpSpPr>
              <p:nvPr/>
            </p:nvGrpSpPr>
            <p:grpSpPr bwMode="auto">
              <a:xfrm>
                <a:off x="76200" y="1219200"/>
                <a:ext cx="6781800" cy="990600"/>
                <a:chOff x="152400" y="1295400"/>
                <a:chExt cx="6781800" cy="990600"/>
              </a:xfrm>
            </p:grpSpPr>
            <p:sp>
              <p:nvSpPr>
                <p:cNvPr id="65" name="Rectangle 5"/>
                <p:cNvSpPr/>
                <p:nvPr/>
              </p:nvSpPr>
              <p:spPr>
                <a:xfrm>
                  <a:off x="152400" y="1295400"/>
                  <a:ext cx="533400" cy="990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en-US" sz="1100" dirty="0" smtClean="0">
                      <a:latin typeface="+mj-lt"/>
                    </a:rPr>
                    <a:t>NBG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85800" y="1295400"/>
                  <a:ext cx="533400" cy="990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en-US" sz="1100" dirty="0" smtClean="0">
                      <a:latin typeface="+mj-lt"/>
                    </a:rPr>
                    <a:t>DEBT MANAGEMENT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219200" y="1295400"/>
                  <a:ext cx="533400" cy="990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en-US" sz="1100" dirty="0" smtClean="0">
                      <a:latin typeface="+mj-lt"/>
                    </a:rPr>
                    <a:t>BUDGET MANAGEMENT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752600" y="1295400"/>
                  <a:ext cx="2590800" cy="5334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 smtClean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THE STATE TREASURY</a:t>
                  </a:r>
                  <a:endParaRPr lang="en-US" sz="1400" dirty="0">
                    <a:solidFill>
                      <a:schemeClr val="tx1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343400" y="1295400"/>
                  <a:ext cx="2590800" cy="5334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 smtClean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A BUDGET ORGANIZATION </a:t>
                  </a:r>
                  <a:endParaRPr lang="en-US" sz="1400" dirty="0">
                    <a:solidFill>
                      <a:schemeClr val="tx1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752600" y="1828800"/>
                  <a:ext cx="1295400" cy="4572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000" dirty="0" smtClean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THE GENERAL LEDGER</a:t>
                  </a:r>
                  <a:endParaRPr lang="ka-GE" sz="1000" dirty="0" smtClean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000" dirty="0" smtClean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REPORTING</a:t>
                  </a:r>
                  <a:endParaRPr lang="en-US" sz="1000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343400" y="1828800"/>
                  <a:ext cx="1295400" cy="4572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000" dirty="0" smtClean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THE FUNCTIONAL PROCESS</a:t>
                  </a:r>
                  <a:endParaRPr lang="en-US" sz="1000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638800" y="1828800"/>
                  <a:ext cx="1295400" cy="4572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000" dirty="0" smtClean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THE INITIAL DOCUMENTS </a:t>
                  </a:r>
                  <a:endParaRPr lang="en-US" sz="1000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048000" y="1828800"/>
                  <a:ext cx="1295400" cy="4572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000" dirty="0" smtClean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THE FUNCTIONAL PROCESS</a:t>
                  </a:r>
                  <a:endParaRPr lang="en-US" sz="1000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</p:grpSp>
          <p:grpSp>
            <p:nvGrpSpPr>
              <p:cNvPr id="17413" name="Group 245"/>
              <p:cNvGrpSpPr>
                <a:grpSpLocks/>
              </p:cNvGrpSpPr>
              <p:nvPr/>
            </p:nvGrpSpPr>
            <p:grpSpPr bwMode="auto">
              <a:xfrm>
                <a:off x="152400" y="2438400"/>
                <a:ext cx="8915400" cy="4267200"/>
                <a:chOff x="152400" y="2438400"/>
                <a:chExt cx="8915400" cy="42672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76400" y="2438400"/>
                  <a:ext cx="5257800" cy="36576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  <a:tileRect/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17415" name="Group 220"/>
                <p:cNvGrpSpPr>
                  <a:grpSpLocks/>
                </p:cNvGrpSpPr>
                <p:nvPr/>
              </p:nvGrpSpPr>
              <p:grpSpPr bwMode="auto">
                <a:xfrm>
                  <a:off x="152400" y="2508250"/>
                  <a:ext cx="8915400" cy="4197350"/>
                  <a:chOff x="152400" y="2508250"/>
                  <a:chExt cx="8915400" cy="4197350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3048000" y="26670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b="1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CONFIRMATION OF AGREEMENTS / LIABILITIES</a:t>
                    </a:r>
                    <a:endParaRPr lang="en-US" sz="800" b="1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3048000" y="34290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sz="9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CONFIRMATION OF INVOICES /PAYMENT ORDERS</a:t>
                    </a:r>
                    <a:endParaRPr lang="en-US" sz="9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048000" y="43434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sz="9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RECORDING OF REVENUES</a:t>
                    </a:r>
                    <a:r>
                      <a:rPr lang="ka-GE" sz="9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/ </a:t>
                    </a:r>
                    <a:r>
                      <a:rPr lang="en-US" sz="9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PAYMENTS / REFUNDS</a:t>
                    </a:r>
                    <a:endParaRPr lang="en-US" sz="9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4343400" y="26670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b="1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PROCUREMENT / OBLIGATIONS </a:t>
                    </a:r>
                    <a:endParaRPr lang="en-US" sz="800" b="1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4338638" y="34290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sz="9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DEBTORS / CREDITORS / PAYMENTS</a:t>
                    </a:r>
                    <a:endParaRPr lang="en-US" sz="9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338638" y="43434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sz="800" b="1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NON-MONETARY OPERATIONS, EXCEPT ASSETS AND INVENTORY</a:t>
                    </a:r>
                    <a:endParaRPr lang="en-US" sz="800" b="1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343400" y="51816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sz="8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ASSET</a:t>
                    </a:r>
                    <a:r>
                      <a:rPr lang="en-US" sz="9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 AND INVENTORY MANAGEMENT MODULE</a:t>
                    </a:r>
                    <a:endParaRPr lang="en-US" sz="9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124200" y="6172200"/>
                    <a:ext cx="1066800" cy="5334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HR MANAGEMENT</a:t>
                    </a:r>
                    <a:endParaRPr lang="en-US" sz="8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4419600" y="6172200"/>
                    <a:ext cx="1066800" cy="5334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sz="8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PERSONNEL PAYROLL</a:t>
                    </a:r>
                    <a:endParaRPr lang="en-US" sz="8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457200" y="2514600"/>
                    <a:ext cx="762000" cy="5334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9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BUDGET/</a:t>
                    </a:r>
                  </a:p>
                  <a:p>
                    <a:pPr algn="ctr">
                      <a:defRPr/>
                    </a:pPr>
                    <a:r>
                      <a:rPr lang="en-US" sz="9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ALLOCATIONS </a:t>
                    </a:r>
                    <a:endParaRPr lang="en-US" sz="9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8229600" y="2514600"/>
                    <a:ext cx="838200" cy="5334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THE ELECTRONIC TENDER SYSTEM</a:t>
                    </a:r>
                    <a:endParaRPr lang="en-US" sz="8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1" name="Flowchart: Punched Tape 20"/>
                  <p:cNvSpPr/>
                  <p:nvPr/>
                </p:nvSpPr>
                <p:spPr>
                  <a:xfrm>
                    <a:off x="5791200" y="2514600"/>
                    <a:ext cx="990600" cy="685800"/>
                  </a:xfrm>
                  <a:prstGeom prst="flowChartPunchedTap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AGREEMENT</a:t>
                    </a:r>
                    <a:endParaRPr lang="en-US" sz="10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2" name="Flowchart: Punched Tape 21"/>
                  <p:cNvSpPr/>
                  <p:nvPr/>
                </p:nvSpPr>
                <p:spPr>
                  <a:xfrm>
                    <a:off x="5791200" y="3124200"/>
                    <a:ext cx="990600" cy="685800"/>
                  </a:xfrm>
                  <a:prstGeom prst="flowChartPunchedTap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smtClean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GROUNDS FOR LIABILITIES, OTHER DOCUMENTS</a:t>
                    </a:r>
                    <a:endParaRPr lang="en-US" sz="8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3" name="Flowchart: Punched Tape 22"/>
                  <p:cNvSpPr/>
                  <p:nvPr/>
                </p:nvSpPr>
                <p:spPr>
                  <a:xfrm>
                    <a:off x="5791200" y="3733800"/>
                    <a:ext cx="990600" cy="685800"/>
                  </a:xfrm>
                  <a:prstGeom prst="flowChartPunchedTap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INVOICE</a:t>
                    </a:r>
                    <a:endParaRPr lang="en-US" sz="10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4" name="Flowchart: Punched Tape 23"/>
                  <p:cNvSpPr/>
                  <p:nvPr/>
                </p:nvSpPr>
                <p:spPr>
                  <a:xfrm>
                    <a:off x="5791200" y="4343400"/>
                    <a:ext cx="990600" cy="685800"/>
                  </a:xfrm>
                  <a:prstGeom prst="flowChartPunchedTap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smtClean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NON-MONETARY EVENTS</a:t>
                    </a:r>
                    <a:endParaRPr lang="en-US" sz="8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5" name="Flowchart: Stored Data 24"/>
                  <p:cNvSpPr/>
                  <p:nvPr/>
                </p:nvSpPr>
                <p:spPr>
                  <a:xfrm>
                    <a:off x="1905000" y="2667000"/>
                    <a:ext cx="1066800" cy="609600"/>
                  </a:xfrm>
                  <a:prstGeom prst="flowChartOnlineStorage">
                    <a:avLst/>
                  </a:prstGeom>
                  <a:solidFill>
                    <a:srgbClr val="CCCCFF"/>
                  </a:solidFill>
                  <a:ln w="19050">
                    <a:solidFill>
                      <a:srgbClr val="0066CC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smtClean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REPORTING</a:t>
                    </a:r>
                    <a:endParaRPr lang="en-US" sz="8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cxnSp>
                <p:nvCxnSpPr>
                  <p:cNvPr id="26" name="Elbow Connector 25"/>
                  <p:cNvCxnSpPr>
                    <a:stCxn id="19" idx="0"/>
                    <a:endCxn id="20" idx="0"/>
                  </p:cNvCxnSpPr>
                  <p:nvPr/>
                </p:nvCxnSpPr>
                <p:spPr>
                  <a:xfrm rot="5400000" flipH="1" flipV="1">
                    <a:off x="4743450" y="-1390650"/>
                    <a:ext cx="12700" cy="7810500"/>
                  </a:xfrm>
                  <a:prstGeom prst="bentConnector3">
                    <a:avLst>
                      <a:gd name="adj1" fmla="val 1800000"/>
                    </a:avLst>
                  </a:prstGeom>
                  <a:ln w="19050">
                    <a:solidFill>
                      <a:srgbClr val="FFC00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Elbow Connector 38"/>
                  <p:cNvCxnSpPr>
                    <a:stCxn id="19" idx="3"/>
                    <a:endCxn id="13" idx="0"/>
                  </p:cNvCxnSpPr>
                  <p:nvPr/>
                </p:nvCxnSpPr>
                <p:spPr>
                  <a:xfrm flipV="1">
                    <a:off x="1219200" y="2667000"/>
                    <a:ext cx="3695700" cy="114300"/>
                  </a:xfrm>
                  <a:prstGeom prst="bentConnector4">
                    <a:avLst>
                      <a:gd name="adj1" fmla="val 9212"/>
                      <a:gd name="adj2" fmla="val 362933"/>
                    </a:avLst>
                  </a:prstGeom>
                  <a:ln w="19050">
                    <a:solidFill>
                      <a:srgbClr val="FF000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Elbow Connector 38"/>
                  <p:cNvCxnSpPr>
                    <a:stCxn id="20" idx="1"/>
                    <a:endCxn id="21" idx="0"/>
                  </p:cNvCxnSpPr>
                  <p:nvPr/>
                </p:nvCxnSpPr>
                <p:spPr>
                  <a:xfrm rot="10800000">
                    <a:off x="6286500" y="2582863"/>
                    <a:ext cx="1943100" cy="198437"/>
                  </a:xfrm>
                  <a:prstGeom prst="bentConnector4">
                    <a:avLst>
                      <a:gd name="adj1" fmla="val 37255"/>
                      <a:gd name="adj2" fmla="val 215385"/>
                    </a:avLst>
                  </a:prstGeom>
                  <a:ln w="12700">
                    <a:solidFill>
                      <a:srgbClr val="FF0000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ectangle 28"/>
                  <p:cNvSpPr/>
                  <p:nvPr/>
                </p:nvSpPr>
                <p:spPr>
                  <a:xfrm>
                    <a:off x="533400" y="5867400"/>
                    <a:ext cx="762000" cy="3048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ka-GE" sz="10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DEBT</a:t>
                    </a:r>
                    <a:endParaRPr lang="en-US" sz="10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cxnSp>
                <p:nvCxnSpPr>
                  <p:cNvPr id="30" name="Shape 29"/>
                  <p:cNvCxnSpPr>
                    <a:stCxn id="12" idx="2"/>
                    <a:endCxn id="31" idx="3"/>
                  </p:cNvCxnSpPr>
                  <p:nvPr/>
                </p:nvCxnSpPr>
                <p:spPr>
                  <a:xfrm rot="5400000" flipH="1" flipV="1">
                    <a:off x="5048250" y="1847850"/>
                    <a:ext cx="1676400" cy="4533900"/>
                  </a:xfrm>
                  <a:prstGeom prst="bentConnector4">
                    <a:avLst>
                      <a:gd name="adj1" fmla="val -60227"/>
                      <a:gd name="adj2" fmla="val 105042"/>
                    </a:avLst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Rectangle 30"/>
                  <p:cNvSpPr/>
                  <p:nvPr/>
                </p:nvSpPr>
                <p:spPr>
                  <a:xfrm>
                    <a:off x="7239000" y="2971800"/>
                    <a:ext cx="914400" cy="6096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sz="800" dirty="0" smtClean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TAXES</a:t>
                    </a:r>
                    <a:endParaRPr lang="en-US" sz="8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cxnSp>
                <p:nvCxnSpPr>
                  <p:cNvPr id="32" name="Shape 66"/>
                  <p:cNvCxnSpPr>
                    <a:stCxn id="29" idx="3"/>
                    <a:endCxn id="21" idx="3"/>
                  </p:cNvCxnSpPr>
                  <p:nvPr/>
                </p:nvCxnSpPr>
                <p:spPr>
                  <a:xfrm flipV="1">
                    <a:off x="1295400" y="2857500"/>
                    <a:ext cx="5486400" cy="3162300"/>
                  </a:xfrm>
                  <a:prstGeom prst="bentConnector3">
                    <a:avLst>
                      <a:gd name="adj1" fmla="val 104167"/>
                    </a:avLst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Elbow Connector 32"/>
                  <p:cNvCxnSpPr>
                    <a:stCxn id="21" idx="1"/>
                    <a:endCxn id="13" idx="3"/>
                  </p:cNvCxnSpPr>
                  <p:nvPr/>
                </p:nvCxnSpPr>
                <p:spPr>
                  <a:xfrm rot="10800000" flipV="1">
                    <a:off x="5486400" y="2857500"/>
                    <a:ext cx="304800" cy="114300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Elbow Connector 33"/>
                  <p:cNvCxnSpPr>
                    <a:stCxn id="22" idx="1"/>
                    <a:endCxn id="13" idx="3"/>
                  </p:cNvCxnSpPr>
                  <p:nvPr/>
                </p:nvCxnSpPr>
                <p:spPr>
                  <a:xfrm rot="10800000">
                    <a:off x="5486400" y="2971800"/>
                    <a:ext cx="304800" cy="495300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Elbow Connector 34"/>
                  <p:cNvCxnSpPr>
                    <a:stCxn id="23" idx="1"/>
                    <a:endCxn id="14" idx="3"/>
                  </p:cNvCxnSpPr>
                  <p:nvPr/>
                </p:nvCxnSpPr>
                <p:spPr>
                  <a:xfrm rot="10800000">
                    <a:off x="5481638" y="3733800"/>
                    <a:ext cx="309562" cy="342900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Elbow Connector 35"/>
                  <p:cNvCxnSpPr>
                    <a:stCxn id="24" idx="1"/>
                    <a:endCxn id="15" idx="3"/>
                  </p:cNvCxnSpPr>
                  <p:nvPr/>
                </p:nvCxnSpPr>
                <p:spPr>
                  <a:xfrm rot="10800000">
                    <a:off x="5481638" y="4648200"/>
                    <a:ext cx="309562" cy="38100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Elbow Connector 106"/>
                  <p:cNvCxnSpPr>
                    <a:stCxn id="14" idx="2"/>
                    <a:endCxn id="15" idx="0"/>
                  </p:cNvCxnSpPr>
                  <p:nvPr/>
                </p:nvCxnSpPr>
                <p:spPr>
                  <a:xfrm rot="5400000">
                    <a:off x="4757738" y="4191000"/>
                    <a:ext cx="304800" cy="12700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Elbow Connector 38"/>
                  <p:cNvCxnSpPr>
                    <a:stCxn id="10" idx="1"/>
                    <a:endCxn id="25" idx="3"/>
                  </p:cNvCxnSpPr>
                  <p:nvPr/>
                </p:nvCxnSpPr>
                <p:spPr>
                  <a:xfrm rot="10800000">
                    <a:off x="2794000" y="2971800"/>
                    <a:ext cx="254000" cy="12700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Elbow Connector 38"/>
                  <p:cNvCxnSpPr>
                    <a:stCxn id="40" idx="1"/>
                    <a:endCxn id="25" idx="1"/>
                  </p:cNvCxnSpPr>
                  <p:nvPr/>
                </p:nvCxnSpPr>
                <p:spPr>
                  <a:xfrm rot="10800000" flipH="1">
                    <a:off x="1828800" y="2971800"/>
                    <a:ext cx="76200" cy="1143000"/>
                  </a:xfrm>
                  <a:prstGeom prst="bentConnector3">
                    <a:avLst>
                      <a:gd name="adj1" fmla="val -136799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Flowchart: Stored Data 39"/>
                  <p:cNvSpPr/>
                  <p:nvPr/>
                </p:nvSpPr>
                <p:spPr>
                  <a:xfrm>
                    <a:off x="1828800" y="3810000"/>
                    <a:ext cx="1066800" cy="609600"/>
                  </a:xfrm>
                  <a:prstGeom prst="flowChartOnlineStorage">
                    <a:avLst/>
                  </a:prstGeom>
                  <a:solidFill>
                    <a:srgbClr val="CCCCFF"/>
                  </a:solidFill>
                  <a:ln w="19050">
                    <a:solidFill>
                      <a:srgbClr val="0066CC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sz="900" dirty="0" smtClean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THE GENERAL LEDGER</a:t>
                    </a:r>
                    <a:endParaRPr lang="en-US" sz="9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cxnSp>
                <p:nvCxnSpPr>
                  <p:cNvPr id="41" name="Elbow Connector 38"/>
                  <p:cNvCxnSpPr>
                    <a:stCxn id="11" idx="0"/>
                    <a:endCxn id="40" idx="0"/>
                  </p:cNvCxnSpPr>
                  <p:nvPr/>
                </p:nvCxnSpPr>
                <p:spPr>
                  <a:xfrm rot="16200000" flipH="1" flipV="1">
                    <a:off x="2800350" y="2990850"/>
                    <a:ext cx="381000" cy="1257300"/>
                  </a:xfrm>
                  <a:prstGeom prst="bentConnector3">
                    <a:avLst>
                      <a:gd name="adj1" fmla="val -18139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Elbow Connector 38"/>
                  <p:cNvCxnSpPr>
                    <a:stCxn id="12" idx="0"/>
                    <a:endCxn id="40" idx="3"/>
                  </p:cNvCxnSpPr>
                  <p:nvPr/>
                </p:nvCxnSpPr>
                <p:spPr>
                  <a:xfrm rot="16200000" flipV="1">
                    <a:off x="3054350" y="3778250"/>
                    <a:ext cx="228600" cy="901700"/>
                  </a:xfrm>
                  <a:prstGeom prst="bentConnector2">
                    <a:avLst/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Elbow Connector 38"/>
                  <p:cNvCxnSpPr>
                    <a:stCxn id="15" idx="1"/>
                    <a:endCxn id="40" idx="3"/>
                  </p:cNvCxnSpPr>
                  <p:nvPr/>
                </p:nvCxnSpPr>
                <p:spPr>
                  <a:xfrm rot="10800000">
                    <a:off x="2717800" y="4114800"/>
                    <a:ext cx="1620838" cy="533400"/>
                  </a:xfrm>
                  <a:prstGeom prst="bentConnector3">
                    <a:avLst>
                      <a:gd name="adj1" fmla="val 4163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Elbow Connector 38"/>
                  <p:cNvCxnSpPr>
                    <a:stCxn id="16" idx="0"/>
                    <a:endCxn id="40" idx="2"/>
                  </p:cNvCxnSpPr>
                  <p:nvPr/>
                </p:nvCxnSpPr>
                <p:spPr>
                  <a:xfrm rot="16200000" flipV="1">
                    <a:off x="3257550" y="3524250"/>
                    <a:ext cx="762000" cy="2552700"/>
                  </a:xfrm>
                  <a:prstGeom prst="bentConnector3">
                    <a:avLst>
                      <a:gd name="adj1" fmla="val 15116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451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6781800" y="3305230"/>
                    <a:ext cx="358977" cy="1519596"/>
                    <a:chOff x="6781800" y="3305230"/>
                    <a:chExt cx="358977" cy="1519596"/>
                  </a:xfrm>
                </p:grpSpPr>
                <p:cxnSp>
                  <p:nvCxnSpPr>
                    <p:cNvPr id="59" name="Shape 66"/>
                    <p:cNvCxnSpPr>
                      <a:stCxn id="64" idx="1"/>
                      <a:endCxn id="24" idx="3"/>
                    </p:cNvCxnSpPr>
                    <p:nvPr/>
                  </p:nvCxnSpPr>
                  <p:spPr>
                    <a:xfrm rot="10800000">
                      <a:off x="6781800" y="4686300"/>
                      <a:ext cx="228600" cy="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hape 66"/>
                    <p:cNvCxnSpPr>
                      <a:stCxn id="63" idx="1"/>
                      <a:endCxn id="23" idx="3"/>
                    </p:cNvCxnSpPr>
                    <p:nvPr/>
                  </p:nvCxnSpPr>
                  <p:spPr>
                    <a:xfrm rot="10800000">
                      <a:off x="6781800" y="4076700"/>
                      <a:ext cx="228600" cy="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hape 66"/>
                    <p:cNvCxnSpPr>
                      <a:stCxn id="62" idx="1"/>
                      <a:endCxn id="22" idx="3"/>
                    </p:cNvCxnSpPr>
                    <p:nvPr/>
                  </p:nvCxnSpPr>
                  <p:spPr>
                    <a:xfrm rot="10800000">
                      <a:off x="6781800" y="3467100"/>
                      <a:ext cx="228600" cy="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7010400" y="3328988"/>
                      <a:ext cx="130175" cy="276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ka-GE" dirty="0" smtClean="0">
                          <a:latin typeface="+mj-lt"/>
                        </a:rPr>
                        <a:t>$</a:t>
                      </a:r>
                      <a:endParaRPr lang="en-US" dirty="0">
                        <a:latin typeface="+mj-lt"/>
                      </a:endParaRPr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7010400" y="3938588"/>
                      <a:ext cx="130175" cy="276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ka-GE" dirty="0" smtClean="0">
                          <a:latin typeface="+mj-lt"/>
                        </a:rPr>
                        <a:t>$</a:t>
                      </a:r>
                      <a:endParaRPr lang="en-US" dirty="0">
                        <a:latin typeface="+mj-lt"/>
                      </a:endParaRPr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7010400" y="4548188"/>
                      <a:ext cx="130175" cy="276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ka-GE" dirty="0" smtClean="0">
                          <a:latin typeface="+mj-lt"/>
                        </a:rPr>
                        <a:t>$</a:t>
                      </a:r>
                      <a:endParaRPr lang="en-US" dirty="0">
                        <a:latin typeface="+mj-lt"/>
                      </a:endParaRPr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6858000" y="3305175"/>
                      <a:ext cx="130175" cy="276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latin typeface="+mj-lt"/>
                      </a:endParaRPr>
                    </a:p>
                  </p:txBody>
                </p:sp>
              </p:grpSp>
              <p:cxnSp>
                <p:nvCxnSpPr>
                  <p:cNvPr id="46" name="Elbow Connector 165"/>
                  <p:cNvCxnSpPr>
                    <a:stCxn id="24" idx="2"/>
                    <a:endCxn id="16" idx="3"/>
                  </p:cNvCxnSpPr>
                  <p:nvPr/>
                </p:nvCxnSpPr>
                <p:spPr>
                  <a:xfrm rot="5400000">
                    <a:off x="5623719" y="4823619"/>
                    <a:ext cx="525462" cy="800100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>
                    <a:stCxn id="13" idx="1"/>
                    <a:endCxn id="10" idx="3"/>
                  </p:cNvCxnSpPr>
                  <p:nvPr/>
                </p:nvCxnSpPr>
                <p:spPr>
                  <a:xfrm flipH="1">
                    <a:off x="4191000" y="2971800"/>
                    <a:ext cx="1524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13" idx="2"/>
                    <a:endCxn id="14" idx="0"/>
                  </p:cNvCxnSpPr>
                  <p:nvPr/>
                </p:nvCxnSpPr>
                <p:spPr>
                  <a:xfrm flipH="1">
                    <a:off x="4910138" y="3276600"/>
                    <a:ext cx="4762" cy="1524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>
                    <a:stCxn id="11" idx="3"/>
                    <a:endCxn id="14" idx="1"/>
                  </p:cNvCxnSpPr>
                  <p:nvPr/>
                </p:nvCxnSpPr>
                <p:spPr>
                  <a:xfrm>
                    <a:off x="4191000" y="3733800"/>
                    <a:ext cx="147638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Elbow Connector 49"/>
                  <p:cNvCxnSpPr>
                    <a:stCxn id="40" idx="1"/>
                    <a:endCxn id="16" idx="1"/>
                  </p:cNvCxnSpPr>
                  <p:nvPr/>
                </p:nvCxnSpPr>
                <p:spPr>
                  <a:xfrm rot="10800000" flipH="1" flipV="1">
                    <a:off x="1828800" y="4114800"/>
                    <a:ext cx="2514600" cy="1371600"/>
                  </a:xfrm>
                  <a:prstGeom prst="bentConnector3">
                    <a:avLst>
                      <a:gd name="adj1" fmla="val -3855"/>
                    </a:avLst>
                  </a:prstGeom>
                  <a:ln w="19050">
                    <a:solidFill>
                      <a:srgbClr val="00206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Elbow Connector 38"/>
                  <p:cNvCxnSpPr>
                    <a:stCxn id="31" idx="2"/>
                    <a:endCxn id="40" idx="2"/>
                  </p:cNvCxnSpPr>
                  <p:nvPr/>
                </p:nvCxnSpPr>
                <p:spPr>
                  <a:xfrm rot="5400000">
                    <a:off x="4610100" y="1333500"/>
                    <a:ext cx="838200" cy="5334000"/>
                  </a:xfrm>
                  <a:prstGeom prst="bentConnector3">
                    <a:avLst>
                      <a:gd name="adj1" fmla="val 276137"/>
                    </a:avLst>
                  </a:prstGeom>
                  <a:ln w="19050">
                    <a:solidFill>
                      <a:srgbClr val="FFC00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hape 66"/>
                  <p:cNvCxnSpPr>
                    <a:stCxn id="18" idx="3"/>
                  </p:cNvCxnSpPr>
                  <p:nvPr/>
                </p:nvCxnSpPr>
                <p:spPr>
                  <a:xfrm flipV="1">
                    <a:off x="5486400" y="3155950"/>
                    <a:ext cx="1524000" cy="3282950"/>
                  </a:xfrm>
                  <a:prstGeom prst="bentConnector3">
                    <a:avLst>
                      <a:gd name="adj1" fmla="val 110000"/>
                    </a:avLst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>
                    <a:stCxn id="17" idx="3"/>
                    <a:endCxn id="18" idx="1"/>
                  </p:cNvCxnSpPr>
                  <p:nvPr/>
                </p:nvCxnSpPr>
                <p:spPr>
                  <a:xfrm>
                    <a:off x="4191000" y="6438900"/>
                    <a:ext cx="228600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ctangle 53"/>
                  <p:cNvSpPr/>
                  <p:nvPr/>
                </p:nvSpPr>
                <p:spPr>
                  <a:xfrm>
                    <a:off x="533400" y="6172200"/>
                    <a:ext cx="381000" cy="5334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sz="900" dirty="0" smtClean="0">
                        <a:latin typeface="+mj-lt"/>
                        <a:cs typeface="BPG Algeti Compact" pitchFamily="2" charset="0"/>
                      </a:rPr>
                      <a:t>FOREIGN</a:t>
                    </a:r>
                    <a:endParaRPr lang="en-US" sz="900" dirty="0"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914400" y="6172200"/>
                    <a:ext cx="381000" cy="5334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sz="800" dirty="0" smtClean="0">
                        <a:latin typeface="+mj-lt"/>
                        <a:cs typeface="BPG Algeti Compact" pitchFamily="2" charset="0"/>
                      </a:rPr>
                      <a:t>INTERNAL</a:t>
                    </a:r>
                    <a:endParaRPr lang="en-US" sz="800" dirty="0"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152400" y="4114800"/>
                    <a:ext cx="685800" cy="5334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00B05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b="1" dirty="0" smtClean="0">
                        <a:solidFill>
                          <a:srgbClr val="00B050"/>
                        </a:solidFill>
                        <a:latin typeface="+mj-lt"/>
                        <a:cs typeface="Calibri" pitchFamily="34" charset="0"/>
                      </a:rPr>
                      <a:t>RTGS</a:t>
                    </a:r>
                    <a:endParaRPr lang="en-US" sz="1400" b="1" dirty="0">
                      <a:solidFill>
                        <a:srgbClr val="00B050"/>
                      </a:solidFill>
                      <a:latin typeface="+mj-lt"/>
                      <a:cs typeface="Calibri" pitchFamily="34" charset="0"/>
                    </a:endParaRPr>
                  </a:p>
                </p:txBody>
              </p:sp>
              <p:cxnSp>
                <p:nvCxnSpPr>
                  <p:cNvPr id="57" name="Shape 56"/>
                  <p:cNvCxnSpPr>
                    <a:stCxn id="56" idx="0"/>
                    <a:endCxn id="11" idx="1"/>
                  </p:cNvCxnSpPr>
                  <p:nvPr/>
                </p:nvCxnSpPr>
                <p:spPr>
                  <a:xfrm rot="5400000" flipH="1" flipV="1">
                    <a:off x="1581150" y="2647950"/>
                    <a:ext cx="381000" cy="2552700"/>
                  </a:xfrm>
                  <a:prstGeom prst="bentConnector2">
                    <a:avLst/>
                  </a:prstGeom>
                  <a:ln w="19050">
                    <a:solidFill>
                      <a:srgbClr val="00B05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Elbow Connector 217"/>
                  <p:cNvCxnSpPr>
                    <a:stCxn id="56" idx="2"/>
                    <a:endCxn id="12" idx="1"/>
                  </p:cNvCxnSpPr>
                  <p:nvPr/>
                </p:nvCxnSpPr>
                <p:spPr>
                  <a:xfrm rot="16200000" flipH="1">
                    <a:off x="1771650" y="3371850"/>
                    <a:ext cx="12700" cy="2552700"/>
                  </a:xfrm>
                  <a:prstGeom prst="bentConnector4">
                    <a:avLst>
                      <a:gd name="adj1" fmla="val 2174394"/>
                      <a:gd name="adj2" fmla="val 56716"/>
                    </a:avLst>
                  </a:prstGeom>
                  <a:ln w="1905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8" name="Rectangle 77"/>
            <p:cNvSpPr/>
            <p:nvPr/>
          </p:nvSpPr>
          <p:spPr>
            <a:xfrm>
              <a:off x="6781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CIVIL REGISTRY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315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REVENUE SERVICE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848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AUDIT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382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PROCUREMENT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8" y="1183368"/>
            <a:ext cx="9067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85875" y="66675"/>
            <a:ext cx="6643688" cy="1000125"/>
          </a:xfrm>
        </p:spPr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The Procurement / Obligation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88A79-0D9E-4CA4-A01C-47EB8FC76A52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 dirty="0">
              <a:latin typeface="+mj-lt"/>
            </a:endParaRPr>
          </a:p>
        </p:txBody>
      </p:sp>
      <p:sp>
        <p:nvSpPr>
          <p:cNvPr id="175" name="Rectangle 9"/>
          <p:cNvSpPr>
            <a:spLocks noChangeArrowheads="1"/>
          </p:cNvSpPr>
          <p:nvPr/>
        </p:nvSpPr>
        <p:spPr bwMode="auto">
          <a:xfrm>
            <a:off x="76200" y="3429000"/>
            <a:ext cx="5562600" cy="21390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INFORMATION ABOUT AGREEMENTS WILL BE RECORDED IN COMPLIANCE WITH </a:t>
            </a: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CPV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CODES;</a:t>
            </a:r>
            <a:endParaRPr lang="ka-GE" sz="1600" dirty="0" smtClean="0">
              <a:solidFill>
                <a:schemeClr val="tx1"/>
              </a:solidFill>
              <a:latin typeface="+mj-lt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MODULES FROM WHICH THIS INFORMATION WILL BE TRANSFERRED</a:t>
            </a: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744538" lvl="1" indent="-287338">
              <a:spcBef>
                <a:spcPts val="0"/>
              </a:spcBef>
              <a:buFont typeface="Symbol" pitchFamily="18" charset="2"/>
              <a:buChar char="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REMUNERATION OF EMPLOYEES</a:t>
            </a: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“</a:t>
            </a:r>
          </a:p>
          <a:p>
            <a:pPr marL="744538" lvl="1" indent="-287338">
              <a:spcBef>
                <a:spcPts val="0"/>
              </a:spcBef>
              <a:buFont typeface="Symbol" pitchFamily="18" charset="2"/>
              <a:buChar char=""/>
              <a:defRPr/>
            </a:pP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 „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INTERNAL DEBT</a:t>
            </a: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“</a:t>
            </a:r>
          </a:p>
          <a:p>
            <a:pPr marL="744538" lvl="1" indent="-287338">
              <a:spcBef>
                <a:spcPts val="0"/>
              </a:spcBef>
              <a:buFont typeface="Symbol" pitchFamily="18" charset="2"/>
              <a:buChar char=""/>
              <a:defRPr/>
            </a:pP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 „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FOREIGN DEBT</a:t>
            </a: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“</a:t>
            </a:r>
          </a:p>
          <a:p>
            <a:pPr marL="744538" lvl="1" indent="-287338">
              <a:spcBef>
                <a:spcPts val="0"/>
              </a:spcBef>
              <a:buFont typeface="Symbol" pitchFamily="18" charset="2"/>
              <a:buChar char=""/>
              <a:defRPr/>
            </a:pP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 „HR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MANAGEMENT</a:t>
            </a:r>
            <a:r>
              <a:rPr lang="ka-GE" sz="1600" dirty="0" smtClean="0">
                <a:solidFill>
                  <a:schemeClr val="tx1"/>
                </a:solidFill>
                <a:latin typeface="+mj-lt"/>
              </a:rPr>
              <a:t>“</a:t>
            </a:r>
            <a:endParaRPr lang="ka-GE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57200" y="2514600"/>
            <a:ext cx="8610600" cy="4191000"/>
            <a:chOff x="457200" y="2514600"/>
            <a:chExt cx="8610600" cy="4191000"/>
          </a:xfrm>
        </p:grpSpPr>
        <p:sp>
          <p:nvSpPr>
            <p:cNvPr id="82" name="Rectangle 81"/>
            <p:cNvSpPr/>
            <p:nvPr/>
          </p:nvSpPr>
          <p:spPr bwMode="auto">
            <a:xfrm>
              <a:off x="4343400" y="2667000"/>
              <a:ext cx="1143000" cy="6096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PROCUREMENT/ OBLIGATIONS</a:t>
              </a:r>
              <a:endParaRPr lang="ka-GE" sz="900" b="1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124200" y="6172200"/>
              <a:ext cx="10668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HR MANAGEMENT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419600" y="6172200"/>
              <a:ext cx="10668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PERSONNEL PAYROLL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533400" y="5867400"/>
              <a:ext cx="762000" cy="3048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DEBT</a:t>
              </a:r>
              <a:endParaRPr lang="en-US" sz="10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64" name="Shape 66"/>
            <p:cNvCxnSpPr>
              <a:stCxn id="163" idx="3"/>
              <a:endCxn id="171" idx="3"/>
            </p:cNvCxnSpPr>
            <p:nvPr/>
          </p:nvCxnSpPr>
          <p:spPr bwMode="auto">
            <a:xfrm flipV="1">
              <a:off x="1295400" y="2877972"/>
              <a:ext cx="5479576" cy="3141828"/>
            </a:xfrm>
            <a:prstGeom prst="bentConnector3">
              <a:avLst>
                <a:gd name="adj1" fmla="val 104172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61" idx="3"/>
              <a:endCxn id="162" idx="1"/>
            </p:cNvCxnSpPr>
            <p:nvPr/>
          </p:nvCxnSpPr>
          <p:spPr bwMode="auto">
            <a:xfrm>
              <a:off x="4191000" y="6438900"/>
              <a:ext cx="2286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 bwMode="auto">
            <a:xfrm>
              <a:off x="457200" y="2514600"/>
              <a:ext cx="7620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BUDGET /DISBURSEMENT</a:t>
              </a:r>
              <a:endParaRPr lang="en-US" sz="9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70" name="Elbow Connector 38"/>
            <p:cNvCxnSpPr>
              <a:stCxn id="169" idx="3"/>
              <a:endCxn id="82" idx="0"/>
            </p:cNvCxnSpPr>
            <p:nvPr/>
          </p:nvCxnSpPr>
          <p:spPr bwMode="auto">
            <a:xfrm flipV="1">
              <a:off x="1219200" y="2667000"/>
              <a:ext cx="3695700" cy="114300"/>
            </a:xfrm>
            <a:prstGeom prst="bentConnector4">
              <a:avLst>
                <a:gd name="adj1" fmla="val 8847"/>
                <a:gd name="adj2" fmla="val 343781"/>
              </a:avLst>
            </a:prstGeom>
            <a:ln w="19050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Flowchart: Punched Tape 170"/>
            <p:cNvSpPr/>
            <p:nvPr/>
          </p:nvSpPr>
          <p:spPr bwMode="auto">
            <a:xfrm>
              <a:off x="5784376" y="2535072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AGREEMENT</a:t>
              </a:r>
              <a:endParaRPr lang="en-US" sz="10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72" name="Flowchart: Punched Tape 171"/>
            <p:cNvSpPr/>
            <p:nvPr/>
          </p:nvSpPr>
          <p:spPr bwMode="auto">
            <a:xfrm>
              <a:off x="5786651" y="3151496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GROUNDS FOR LIABILITIES, OTHER DOCUMENTS</a:t>
              </a:r>
              <a:endParaRPr lang="en-US" sz="8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73" name="Shape 66"/>
            <p:cNvCxnSpPr>
              <a:endCxn id="172" idx="3"/>
            </p:cNvCxnSpPr>
            <p:nvPr/>
          </p:nvCxnSpPr>
          <p:spPr bwMode="auto">
            <a:xfrm rot="10800000">
              <a:off x="6777252" y="3494396"/>
              <a:ext cx="233149" cy="1080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 bwMode="auto">
            <a:xfrm>
              <a:off x="7086600" y="3328988"/>
              <a:ext cx="130175" cy="276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dirty="0" smtClean="0">
                  <a:latin typeface="+mj-lt"/>
                </a:rPr>
                <a:t>$</a:t>
              </a:r>
              <a:endParaRPr lang="en-US" dirty="0">
                <a:latin typeface="+mj-lt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8229600" y="2514600"/>
              <a:ext cx="8382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ELECTRONIC TENDER SYSTEM</a:t>
              </a:r>
              <a:endParaRPr lang="en-US" sz="8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cxnSp>
          <p:nvCxnSpPr>
            <p:cNvPr id="177" name="Elbow Connector 38"/>
            <p:cNvCxnSpPr>
              <a:stCxn id="176" idx="1"/>
              <a:endCxn id="171" idx="0"/>
            </p:cNvCxnSpPr>
            <p:nvPr/>
          </p:nvCxnSpPr>
          <p:spPr bwMode="auto">
            <a:xfrm rot="10800000">
              <a:off x="6279676" y="2603652"/>
              <a:ext cx="1949924" cy="177648"/>
            </a:xfrm>
            <a:prstGeom prst="bentConnector4">
              <a:avLst>
                <a:gd name="adj1" fmla="val 37300"/>
                <a:gd name="adj2" fmla="val 228681"/>
              </a:avLst>
            </a:prstGeom>
            <a:ln w="127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71" idx="1"/>
              <a:endCxn id="82" idx="3"/>
            </p:cNvCxnSpPr>
            <p:nvPr/>
          </p:nvCxnSpPr>
          <p:spPr bwMode="auto">
            <a:xfrm rot="10800000" flipV="1">
              <a:off x="5486400" y="2877972"/>
              <a:ext cx="297976" cy="938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72" idx="1"/>
              <a:endCxn id="82" idx="3"/>
            </p:cNvCxnSpPr>
            <p:nvPr/>
          </p:nvCxnSpPr>
          <p:spPr bwMode="auto">
            <a:xfrm rot="10800000">
              <a:off x="5486401" y="2971800"/>
              <a:ext cx="300251" cy="52259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66"/>
            <p:cNvCxnSpPr>
              <a:stCxn id="162" idx="3"/>
            </p:cNvCxnSpPr>
            <p:nvPr/>
          </p:nvCxnSpPr>
          <p:spPr bwMode="auto">
            <a:xfrm flipV="1">
              <a:off x="5486400" y="3156466"/>
              <a:ext cx="1524000" cy="3282434"/>
            </a:xfrm>
            <a:prstGeom prst="bentConnector3">
              <a:avLst>
                <a:gd name="adj1" fmla="val 109179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 bwMode="auto">
            <a:xfrm>
              <a:off x="533400" y="6172200"/>
              <a:ext cx="3810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900" dirty="0" smtClean="0">
                  <a:latin typeface="+mj-lt"/>
                  <a:cs typeface="BPG Algeti Compact" pitchFamily="2" charset="0"/>
                </a:rPr>
                <a:t>FOREIGN</a:t>
              </a:r>
              <a:endParaRPr lang="en-US" sz="900" dirty="0">
                <a:latin typeface="+mj-lt"/>
                <a:cs typeface="BPG Algeti Compact" pitchFamily="2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914400" y="6172200"/>
              <a:ext cx="3810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800" dirty="0" smtClean="0">
                  <a:latin typeface="+mj-lt"/>
                  <a:cs typeface="BPG Algeti Compact" pitchFamily="2" charset="0"/>
                </a:rPr>
                <a:t>INTERNAL</a:t>
              </a:r>
              <a:endParaRPr lang="en-US" sz="800" dirty="0">
                <a:latin typeface="+mj-lt"/>
                <a:cs typeface="BPG Algeti Compact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200" y="1219200"/>
            <a:ext cx="8915400" cy="990600"/>
            <a:chOff x="76200" y="1219200"/>
            <a:chExt cx="8915400" cy="990600"/>
          </a:xfrm>
        </p:grpSpPr>
        <p:sp>
          <p:nvSpPr>
            <p:cNvPr id="26" name="Rectangle 5"/>
            <p:cNvSpPr/>
            <p:nvPr/>
          </p:nvSpPr>
          <p:spPr bwMode="auto">
            <a:xfrm>
              <a:off x="76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NBG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09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DEBT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143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BUDGET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6764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THE STATE TREASURY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672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 BUDGET ORGANIZATION 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6764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GENERAL LEDGER</a:t>
              </a:r>
              <a:endParaRPr lang="ka-GE" sz="1000" dirty="0" smtClean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REPORTING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2672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5626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INITIAL DOCUMENTS 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9718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58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CIVIL REGISTRY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914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REVENUE SERVICE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24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AUDIT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58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PROCUREMENT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The Procurement / Obligation Ledger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2971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A record made in the Procurement/Obligations Ledger is a source of  double entries in accounting books</a:t>
            </a:r>
            <a:r>
              <a:rPr lang="ka-GE" sz="2000" dirty="0" smtClean="0">
                <a:latin typeface="+mj-lt"/>
              </a:rPr>
              <a:t>.</a:t>
            </a:r>
            <a:r>
              <a:rPr lang="en-US" sz="2000" dirty="0" smtClean="0">
                <a:latin typeface="+mj-lt"/>
              </a:rPr>
              <a:t> </a:t>
            </a:r>
            <a:endParaRPr lang="ka-GE" sz="200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ka-GE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An organization selects the  type of operation using the Directory of Operations;</a:t>
            </a:r>
            <a:endParaRPr lang="ka-GE" sz="200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The Directory ensures that the budget classification clause is selected from the Uniform System of Accounts;</a:t>
            </a:r>
            <a:endParaRPr lang="ka-GE" sz="200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ka-GE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The Directory ensures that the accounting reports are made based on debit entries</a:t>
            </a:r>
            <a:r>
              <a:rPr lang="ka-GE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latin typeface="+mj-lt"/>
            </a:endParaRPr>
          </a:p>
          <a:p>
            <a:pPr>
              <a:spcAft>
                <a:spcPts val="1200"/>
              </a:spcAft>
            </a:pPr>
            <a:endParaRPr lang="ka-GE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CB76A-E71F-4A40-968B-DC50C7DCBC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5" name="Diagram 14"/>
          <p:cNvGraphicFramePr/>
          <p:nvPr/>
        </p:nvGraphicFramePr>
        <p:xfrm>
          <a:off x="533400" y="4648200"/>
          <a:ext cx="8305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680" y="1178007"/>
            <a:ext cx="9067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85875" y="66675"/>
            <a:ext cx="6643688" cy="1000125"/>
          </a:xfrm>
        </p:spPr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The Procurement / Obligations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84F35-C4D5-493B-B06B-79D40E7765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0484" name="Group 33"/>
          <p:cNvGrpSpPr>
            <a:grpSpLocks/>
          </p:cNvGrpSpPr>
          <p:nvPr/>
        </p:nvGrpSpPr>
        <p:grpSpPr bwMode="auto">
          <a:xfrm>
            <a:off x="533400" y="2514600"/>
            <a:ext cx="8610600" cy="4191000"/>
            <a:chOff x="457200" y="2514600"/>
            <a:chExt cx="8610600" cy="4191000"/>
          </a:xfrm>
        </p:grpSpPr>
        <p:sp>
          <p:nvSpPr>
            <p:cNvPr id="161" name="Rectangle 160"/>
            <p:cNvSpPr/>
            <p:nvPr/>
          </p:nvSpPr>
          <p:spPr>
            <a:xfrm>
              <a:off x="3124200" y="6172200"/>
              <a:ext cx="10668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HR  MANAGEMENT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419600" y="6172200"/>
              <a:ext cx="10668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PERSONNEL PAYROLL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3400" y="5867400"/>
              <a:ext cx="762000" cy="3048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DEBT</a:t>
              </a:r>
              <a:endParaRPr lang="en-US" sz="10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64" name="Shape 66"/>
            <p:cNvCxnSpPr>
              <a:stCxn id="163" idx="3"/>
            </p:cNvCxnSpPr>
            <p:nvPr/>
          </p:nvCxnSpPr>
          <p:spPr>
            <a:xfrm flipV="1">
              <a:off x="1295400" y="2857500"/>
              <a:ext cx="5486400" cy="3162300"/>
            </a:xfrm>
            <a:prstGeom prst="bentConnector3">
              <a:avLst>
                <a:gd name="adj1" fmla="val 104167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61" idx="3"/>
              <a:endCxn id="162" idx="1"/>
            </p:cNvCxnSpPr>
            <p:nvPr/>
          </p:nvCxnSpPr>
          <p:spPr>
            <a:xfrm>
              <a:off x="4191000" y="6438900"/>
              <a:ext cx="2286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457200" y="2514600"/>
              <a:ext cx="7620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BUDGET /DISBURSEMENT</a:t>
              </a:r>
              <a:endParaRPr lang="en-US" sz="8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cxnSp>
          <p:nvCxnSpPr>
            <p:cNvPr id="170" name="Elbow Connector 38"/>
            <p:cNvCxnSpPr>
              <a:stCxn id="169" idx="3"/>
            </p:cNvCxnSpPr>
            <p:nvPr/>
          </p:nvCxnSpPr>
          <p:spPr>
            <a:xfrm flipV="1">
              <a:off x="1219200" y="2667000"/>
              <a:ext cx="3695700" cy="114300"/>
            </a:xfrm>
            <a:prstGeom prst="bentConnector4">
              <a:avLst>
                <a:gd name="adj1" fmla="val 9212"/>
                <a:gd name="adj2" fmla="val 362933"/>
              </a:avLst>
            </a:prstGeom>
            <a:ln w="19050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Flowchart: Punched Tape 170"/>
            <p:cNvSpPr/>
            <p:nvPr/>
          </p:nvSpPr>
          <p:spPr>
            <a:xfrm>
              <a:off x="5791200" y="25146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AGREEMENT</a:t>
              </a:r>
              <a:endParaRPr lang="en-US" sz="10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72" name="Flowchart: Punched Tape 171"/>
            <p:cNvSpPr/>
            <p:nvPr/>
          </p:nvSpPr>
          <p:spPr>
            <a:xfrm>
              <a:off x="5791200" y="31242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GROUNDS FOR LIABILITIES, OTHER DOCUMENTS</a:t>
              </a:r>
              <a:endParaRPr lang="en-US" sz="8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73" name="Shape 66"/>
            <p:cNvCxnSpPr>
              <a:stCxn id="174" idx="1"/>
              <a:endCxn id="172" idx="3"/>
            </p:cNvCxnSpPr>
            <p:nvPr/>
          </p:nvCxnSpPr>
          <p:spPr>
            <a:xfrm rot="10800000">
              <a:off x="6781800" y="3467100"/>
              <a:ext cx="228600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7010400" y="3328988"/>
              <a:ext cx="130175" cy="276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dirty="0" smtClean="0">
                  <a:latin typeface="+mj-lt"/>
                </a:rPr>
                <a:t>$</a:t>
              </a:r>
              <a:endParaRPr lang="en-US" dirty="0">
                <a:latin typeface="+mj-lt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8077200" y="2514600"/>
              <a:ext cx="9906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ELECTRONIC TENDER SYSTEM</a:t>
              </a:r>
              <a:endParaRPr lang="en-US" sz="9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cxnSp>
          <p:nvCxnSpPr>
            <p:cNvPr id="177" name="Elbow Connector 38"/>
            <p:cNvCxnSpPr>
              <a:stCxn id="176" idx="1"/>
            </p:cNvCxnSpPr>
            <p:nvPr/>
          </p:nvCxnSpPr>
          <p:spPr>
            <a:xfrm rot="10800000">
              <a:off x="6286500" y="2582863"/>
              <a:ext cx="1790700" cy="198437"/>
            </a:xfrm>
            <a:prstGeom prst="bentConnector4">
              <a:avLst>
                <a:gd name="adj1" fmla="val 31978"/>
                <a:gd name="adj2" fmla="val 215385"/>
              </a:avLst>
            </a:prstGeom>
            <a:ln w="127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5486400" y="2857500"/>
              <a:ext cx="304800" cy="1143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10800000">
              <a:off x="5486400" y="2971800"/>
              <a:ext cx="304800" cy="4953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66"/>
            <p:cNvCxnSpPr>
              <a:stCxn id="162" idx="3"/>
            </p:cNvCxnSpPr>
            <p:nvPr/>
          </p:nvCxnSpPr>
          <p:spPr>
            <a:xfrm flipV="1">
              <a:off x="5486400" y="3232150"/>
              <a:ext cx="1524000" cy="3206750"/>
            </a:xfrm>
            <a:prstGeom prst="bentConnector3">
              <a:avLst>
                <a:gd name="adj1" fmla="val 109263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343400" y="2667000"/>
              <a:ext cx="1143000" cy="6096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PROCUREMENT/ OBLIGATIONS</a:t>
              </a:r>
              <a:endParaRPr lang="ka-GE" sz="1000" b="1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304800" y="3429000"/>
            <a:ext cx="5181600" cy="17235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j-lt"/>
                <a:cs typeface="+mn-cs"/>
              </a:rPr>
              <a:t>THE SYSTEM AUTOMATICALLY REGISTERS INFORMATION IN THE PROCUREMENT / OBLIGATIONS LEDGER</a:t>
            </a:r>
            <a:r>
              <a:rPr lang="ka-GE" sz="1600" dirty="0" smtClean="0">
                <a:latin typeface="+mj-lt"/>
                <a:cs typeface="+mn-cs"/>
              </a:rPr>
              <a:t>; </a:t>
            </a: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j-lt"/>
                <a:cs typeface="+mn-cs"/>
              </a:rPr>
              <a:t>ANY CHANGE MADE IN THE LEDGER IS AUTOMATICALLY REFLECTED IN THE ELECTRONIC DATA BASE OF THE TREASURY</a:t>
            </a:r>
            <a:r>
              <a:rPr lang="ka-GE" sz="1600" dirty="0" smtClean="0">
                <a:latin typeface="+mj-lt"/>
                <a:cs typeface="+mn-cs"/>
              </a:rPr>
              <a:t>.</a:t>
            </a: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j-lt"/>
                <a:cs typeface="+mn-cs"/>
              </a:rPr>
              <a:t>THE OPERATIONS DIRECTORY HAS A “TREE STRUCTURE”.</a:t>
            </a:r>
            <a:endParaRPr lang="ka-GE" sz="1600" dirty="0">
              <a:latin typeface="+mj-lt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096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900" dirty="0" smtClean="0">
                <a:latin typeface="+mj-lt"/>
                <a:cs typeface="BPG Algeti Compact" pitchFamily="2" charset="0"/>
              </a:rPr>
              <a:t>FOREIGN</a:t>
            </a:r>
            <a:endParaRPr lang="en-US" sz="900" dirty="0">
              <a:latin typeface="+mj-lt"/>
              <a:cs typeface="BPG Algeti Compact" pitchFamily="2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906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800" dirty="0" smtClean="0">
                <a:latin typeface="+mj-lt"/>
                <a:cs typeface="BPG Algeti Compact" pitchFamily="2" charset="0"/>
              </a:rPr>
              <a:t>INTERNAL</a:t>
            </a:r>
            <a:endParaRPr lang="en-US" sz="800" dirty="0">
              <a:latin typeface="+mj-lt"/>
              <a:cs typeface="BPG Algeti Compact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3701" y="1219200"/>
            <a:ext cx="8915400" cy="990600"/>
            <a:chOff x="76200" y="1219200"/>
            <a:chExt cx="8915400" cy="990600"/>
          </a:xfrm>
        </p:grpSpPr>
        <p:sp>
          <p:nvSpPr>
            <p:cNvPr id="32" name="Rectangle 5"/>
            <p:cNvSpPr/>
            <p:nvPr/>
          </p:nvSpPr>
          <p:spPr bwMode="auto">
            <a:xfrm>
              <a:off x="76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NBG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09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DEBT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143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BUDGET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6764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THE STATE TREASURY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672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 BUDGET ORGANIZATION 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6764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GENERAL LEDGER</a:t>
              </a:r>
              <a:endParaRPr lang="ka-GE" sz="1000" dirty="0" smtClean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REPORTING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2672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5626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INITIAL DOCUMENTS 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8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CIVIL REGISTRY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914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REVENUE SERVICE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24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AUDIT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58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PROCUREMENT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The Procurement / Obligation Ledger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62113"/>
            <a:ext cx="8229600" cy="283368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Typical Directory of Operations</a:t>
            </a:r>
            <a:endParaRPr lang="ka-GE" dirty="0" smtClean="0">
              <a:solidFill>
                <a:srgbClr val="C00000"/>
              </a:solidFill>
            </a:endParaRPr>
          </a:p>
          <a:p>
            <a:pPr lvl="1"/>
            <a:r>
              <a:rPr lang="ka-GE" dirty="0" smtClean="0"/>
              <a:t> </a:t>
            </a:r>
            <a:r>
              <a:rPr lang="en-US" sz="2400" dirty="0" smtClean="0"/>
              <a:t>A</a:t>
            </a:r>
            <a:r>
              <a:rPr lang="en-US" dirty="0" smtClean="0"/>
              <a:t> </a:t>
            </a:r>
            <a:r>
              <a:rPr lang="en-US" sz="2400" dirty="0" smtClean="0"/>
              <a:t>budget classification clause</a:t>
            </a:r>
            <a:r>
              <a:rPr lang="ka-GE" sz="2400" dirty="0" smtClean="0"/>
              <a:t>;</a:t>
            </a:r>
            <a:r>
              <a:rPr lang="en-US" sz="2400" dirty="0" smtClean="0"/>
              <a:t> </a:t>
            </a:r>
            <a:endParaRPr lang="ka-GE" sz="2400" dirty="0" smtClean="0"/>
          </a:p>
          <a:p>
            <a:pPr lvl="1"/>
            <a:r>
              <a:rPr lang="ka-GE" sz="2400" dirty="0" smtClean="0"/>
              <a:t> </a:t>
            </a:r>
            <a:r>
              <a:rPr lang="en-US" sz="2400" dirty="0" smtClean="0"/>
              <a:t>An Accounting Report</a:t>
            </a:r>
            <a:r>
              <a:rPr lang="ka-GE" sz="2400" dirty="0" smtClean="0"/>
              <a:t>; </a:t>
            </a:r>
          </a:p>
          <a:p>
            <a:pPr lvl="1"/>
            <a:r>
              <a:rPr lang="ka-GE" sz="2400" dirty="0" smtClean="0"/>
              <a:t> </a:t>
            </a:r>
            <a:r>
              <a:rPr lang="en-US" sz="2400" dirty="0" smtClean="0"/>
              <a:t>A cash based or accrual operation</a:t>
            </a:r>
            <a:r>
              <a:rPr lang="ka-GE" sz="2400" dirty="0" smtClean="0"/>
              <a:t>;</a:t>
            </a:r>
          </a:p>
          <a:p>
            <a:pPr lvl="1"/>
            <a:r>
              <a:rPr lang="ka-GE" sz="2400" dirty="0" smtClean="0"/>
              <a:t> </a:t>
            </a:r>
            <a:r>
              <a:rPr lang="en-US" sz="2400" dirty="0" smtClean="0"/>
              <a:t>Functional classification etc</a:t>
            </a:r>
            <a:r>
              <a:rPr lang="en-US" dirty="0" smtClean="0"/>
              <a:t>.</a:t>
            </a:r>
            <a:endParaRPr lang="ka-GE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B146-A64B-4821-9DC6-532719EB999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609600" y="5029200"/>
            <a:ext cx="7772400" cy="914400"/>
            <a:chOff x="381000" y="4267200"/>
            <a:chExt cx="7772400" cy="914400"/>
          </a:xfrm>
        </p:grpSpPr>
        <p:sp>
          <p:nvSpPr>
            <p:cNvPr id="6" name="Rectangle 5"/>
            <p:cNvSpPr/>
            <p:nvPr/>
          </p:nvSpPr>
          <p:spPr>
            <a:xfrm>
              <a:off x="381000" y="4648200"/>
              <a:ext cx="15240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+mj-lt"/>
                  <a:cs typeface="Calibri" pitchFamily="34" charset="0"/>
                </a:rPr>
                <a:t>11112121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648200"/>
              <a:ext cx="11430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+mj-lt"/>
                  <a:cs typeface="Calibri" pitchFamily="34" charset="0"/>
                </a:rPr>
                <a:t>31121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0400" y="4648200"/>
              <a:ext cx="11430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+mj-lt"/>
                  <a:cs typeface="Calibri" pitchFamily="34" charset="0"/>
                </a:rPr>
                <a:t>2121</a:t>
              </a:r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5837238" y="4267200"/>
              <a:ext cx="8515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j-lt"/>
                </a:rPr>
                <a:t>Clause</a:t>
              </a:r>
              <a:r>
                <a:rPr lang="ka-GE">
                  <a:latin typeface="+mj-lt"/>
                </a:rPr>
                <a:t> </a:t>
              </a:r>
              <a:endParaRPr lang="en-US">
                <a:latin typeface="+mj-lt"/>
              </a:endParaRPr>
            </a:p>
          </p:txBody>
        </p:sp>
        <p:sp>
          <p:nvSpPr>
            <p:cNvPr id="21514" name="Rectangle 9"/>
            <p:cNvSpPr>
              <a:spLocks noChangeArrowheads="1"/>
            </p:cNvSpPr>
            <p:nvPr/>
          </p:nvSpPr>
          <p:spPr bwMode="auto">
            <a:xfrm>
              <a:off x="7132638" y="4267200"/>
              <a:ext cx="717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j-lt"/>
                </a:rPr>
                <a:t>Debit</a:t>
              </a:r>
            </a:p>
          </p:txBody>
        </p:sp>
        <p:sp>
          <p:nvSpPr>
            <p:cNvPr id="21515" name="Rectangle 10"/>
            <p:cNvSpPr>
              <a:spLocks noChangeArrowheads="1"/>
            </p:cNvSpPr>
            <p:nvPr/>
          </p:nvSpPr>
          <p:spPr bwMode="auto">
            <a:xfrm>
              <a:off x="1981200" y="4648200"/>
              <a:ext cx="3581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+mj-lt"/>
                </a:rPr>
                <a:t>Purchase of a transport vehicle</a:t>
              </a:r>
            </a:p>
            <a:p>
              <a:r>
                <a:rPr lang="en-US" sz="1400" dirty="0">
                  <a:latin typeface="+mj-lt"/>
                </a:rPr>
                <a:t>by means of cash transfer to the supplier</a:t>
              </a:r>
            </a:p>
          </p:txBody>
        </p:sp>
      </p:grp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609600" y="4495800"/>
            <a:ext cx="1323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  <a:endParaRPr lang="ka-GE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8" y="1183368"/>
            <a:ext cx="9067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85875" y="66675"/>
            <a:ext cx="6643688" cy="1000125"/>
          </a:xfrm>
        </p:spPr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The Debit/Credit Payment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164DD-A81C-4E59-BB5C-4C3498B619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8077200" y="2514600"/>
            <a:ext cx="9906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  <a:latin typeface="+mj-lt"/>
                <a:cs typeface="Arial" charset="0"/>
              </a:rPr>
              <a:t>THE ELECTRONIC TENDER SYSTEM</a:t>
            </a:r>
            <a:endParaRPr lang="en-US" sz="80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grpSp>
        <p:nvGrpSpPr>
          <p:cNvPr id="22533" name="Group 34"/>
          <p:cNvGrpSpPr>
            <a:grpSpLocks/>
          </p:cNvGrpSpPr>
          <p:nvPr/>
        </p:nvGrpSpPr>
        <p:grpSpPr bwMode="auto">
          <a:xfrm>
            <a:off x="457200" y="2514600"/>
            <a:ext cx="7620000" cy="4191000"/>
            <a:chOff x="457200" y="2514600"/>
            <a:chExt cx="7620000" cy="4191000"/>
          </a:xfrm>
        </p:grpSpPr>
        <p:sp>
          <p:nvSpPr>
            <p:cNvPr id="161" name="Rectangle 160"/>
            <p:cNvSpPr/>
            <p:nvPr/>
          </p:nvSpPr>
          <p:spPr>
            <a:xfrm>
              <a:off x="3124200" y="6172200"/>
              <a:ext cx="10668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HR MANAGEMENT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419600" y="6172200"/>
              <a:ext cx="10668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PERSONNEL PAYROLL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3400" y="5867400"/>
              <a:ext cx="762000" cy="3048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DEBT</a:t>
              </a:r>
              <a:endParaRPr lang="en-US" sz="10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64" name="Shape 66"/>
            <p:cNvCxnSpPr>
              <a:stCxn id="163" idx="3"/>
            </p:cNvCxnSpPr>
            <p:nvPr/>
          </p:nvCxnSpPr>
          <p:spPr>
            <a:xfrm flipV="1">
              <a:off x="1295400" y="2857500"/>
              <a:ext cx="5486400" cy="3162300"/>
            </a:xfrm>
            <a:prstGeom prst="bentConnector3">
              <a:avLst>
                <a:gd name="adj1" fmla="val 104167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61" idx="3"/>
              <a:endCxn id="162" idx="1"/>
            </p:cNvCxnSpPr>
            <p:nvPr/>
          </p:nvCxnSpPr>
          <p:spPr>
            <a:xfrm>
              <a:off x="4191000" y="6438900"/>
              <a:ext cx="2286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457200" y="2514600"/>
              <a:ext cx="7620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BUDGET /</a:t>
              </a:r>
              <a:endParaRPr lang="ka-GE" sz="900" dirty="0" smtClean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  <a:p>
              <a:pPr algn="ctr">
                <a:defRPr/>
              </a:pPr>
              <a:r>
                <a:rPr lang="ka-GE" sz="9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ALLOCATIONS</a:t>
              </a:r>
              <a:endParaRPr lang="en-US" sz="9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70" name="Elbow Connector 38"/>
            <p:cNvCxnSpPr>
              <a:stCxn id="169" idx="3"/>
            </p:cNvCxnSpPr>
            <p:nvPr/>
          </p:nvCxnSpPr>
          <p:spPr>
            <a:xfrm flipV="1">
              <a:off x="1219200" y="2667000"/>
              <a:ext cx="3695700" cy="114300"/>
            </a:xfrm>
            <a:prstGeom prst="bentConnector4">
              <a:avLst>
                <a:gd name="adj1" fmla="val 9212"/>
                <a:gd name="adj2" fmla="val 362933"/>
              </a:avLst>
            </a:prstGeom>
            <a:ln w="19050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Flowchart: Punched Tape 170"/>
            <p:cNvSpPr/>
            <p:nvPr/>
          </p:nvSpPr>
          <p:spPr>
            <a:xfrm>
              <a:off x="5791200" y="25146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THE AGREEMENT</a:t>
              </a:r>
              <a:endParaRPr lang="en-US" sz="10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72" name="Flowchart: Punched Tape 171"/>
            <p:cNvSpPr/>
            <p:nvPr/>
          </p:nvSpPr>
          <p:spPr>
            <a:xfrm>
              <a:off x="5791200" y="31242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8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GROUNDS FOR LIABILITIES, OTHER DOCUMENTS</a:t>
              </a:r>
              <a:endParaRPr lang="en-US" sz="8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73" name="Shape 66"/>
            <p:cNvCxnSpPr>
              <a:stCxn id="174" idx="1"/>
              <a:endCxn id="172" idx="3"/>
            </p:cNvCxnSpPr>
            <p:nvPr/>
          </p:nvCxnSpPr>
          <p:spPr>
            <a:xfrm rot="10800000">
              <a:off x="6781800" y="3467100"/>
              <a:ext cx="228600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7010400" y="3328988"/>
              <a:ext cx="130175" cy="276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dirty="0" smtClean="0">
                  <a:latin typeface="+mj-lt"/>
                </a:rPr>
                <a:t>$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77" name="Elbow Connector 38"/>
            <p:cNvCxnSpPr>
              <a:stCxn id="176" idx="1"/>
            </p:cNvCxnSpPr>
            <p:nvPr/>
          </p:nvCxnSpPr>
          <p:spPr>
            <a:xfrm rot="10800000">
              <a:off x="6286500" y="2582863"/>
              <a:ext cx="1790700" cy="198437"/>
            </a:xfrm>
            <a:prstGeom prst="bentConnector4">
              <a:avLst>
                <a:gd name="adj1" fmla="val 36170"/>
                <a:gd name="adj2" fmla="val 215385"/>
              </a:avLst>
            </a:prstGeom>
            <a:ln w="127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Punched Tape 30"/>
            <p:cNvSpPr/>
            <p:nvPr/>
          </p:nvSpPr>
          <p:spPr>
            <a:xfrm>
              <a:off x="5791200" y="37338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INVOICE</a:t>
              </a:r>
              <a:endParaRPr lang="en-US" sz="10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>
            <a:xfrm rot="10800000" flipV="1">
              <a:off x="5486400" y="2857500"/>
              <a:ext cx="304800" cy="1143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10800000">
              <a:off x="5486400" y="2971800"/>
              <a:ext cx="304800" cy="4953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66"/>
            <p:cNvCxnSpPr>
              <a:stCxn id="162" idx="3"/>
            </p:cNvCxnSpPr>
            <p:nvPr/>
          </p:nvCxnSpPr>
          <p:spPr>
            <a:xfrm flipV="1">
              <a:off x="5486400" y="3232150"/>
              <a:ext cx="1524000" cy="3206750"/>
            </a:xfrm>
            <a:prstGeom prst="bentConnector3">
              <a:avLst>
                <a:gd name="adj1" fmla="val 109083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>
              <a:off x="5481638" y="3733800"/>
              <a:ext cx="309562" cy="3429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66"/>
            <p:cNvCxnSpPr/>
            <p:nvPr/>
          </p:nvCxnSpPr>
          <p:spPr>
            <a:xfrm rot="10800000">
              <a:off x="6781800" y="4076700"/>
              <a:ext cx="228600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43400" y="3429000"/>
              <a:ext cx="1143000" cy="6096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DEBTOR / CREDITOR PAYMENTS </a:t>
              </a:r>
              <a:endParaRPr lang="ka-GE" sz="900" b="1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32" name="Flowchart: Punched Tape 31"/>
            <p:cNvSpPr/>
            <p:nvPr/>
          </p:nvSpPr>
          <p:spPr>
            <a:xfrm>
              <a:off x="5791200" y="37338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INVOICE</a:t>
              </a:r>
              <a:endParaRPr lang="en-US" sz="10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3400" y="2667000"/>
              <a:ext cx="1143000" cy="6096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PROCUREMENT / OBLIGATIONS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914900" y="3276600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28600" y="3581400"/>
            <a:ext cx="3962400" cy="14773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j-lt"/>
              </a:rPr>
              <a:t>INFORMATION ABOUT THE TYPE OF OPERATION;</a:t>
            </a:r>
            <a:endParaRPr lang="ka-GE" sz="1600" dirty="0" smtClean="0">
              <a:latin typeface="+mj-lt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ka-GE" sz="1600" dirty="0" smtClean="0">
                <a:latin typeface="+mj-lt"/>
              </a:rPr>
              <a:t>INVOICE/</a:t>
            </a:r>
            <a:r>
              <a:rPr lang="en-US" sz="1600" dirty="0" smtClean="0">
                <a:latin typeface="+mj-lt"/>
              </a:rPr>
              <a:t>AGREEMENT CONDITIONS;</a:t>
            </a:r>
            <a:endParaRPr lang="ka-GE" sz="1600" dirty="0" smtClean="0">
              <a:latin typeface="+mj-lt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j-lt"/>
              </a:rPr>
              <a:t>THE OPERATION SUB-TYPE, DEFINED ACCORDING TO THE OPERATION SUBJECT.</a:t>
            </a:r>
            <a:endParaRPr lang="ka-GE" sz="1600" dirty="0" smtClean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334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900" dirty="0" smtClean="0">
                <a:latin typeface="+mj-lt"/>
                <a:cs typeface="BPG Algeti Compact" pitchFamily="2" charset="0"/>
              </a:rPr>
              <a:t>FOREIGN</a:t>
            </a:r>
            <a:endParaRPr lang="en-US" sz="900" dirty="0">
              <a:latin typeface="+mj-lt"/>
              <a:cs typeface="BPG Algeti Compact" pitchFamily="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144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800" dirty="0" smtClean="0">
                <a:latin typeface="+mj-lt"/>
                <a:cs typeface="BPG Algeti Compact" pitchFamily="2" charset="0"/>
              </a:rPr>
              <a:t>INTERNAL</a:t>
            </a:r>
            <a:endParaRPr lang="en-US" sz="800" dirty="0">
              <a:latin typeface="+mj-lt"/>
              <a:cs typeface="BPG Algeti Compact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6200" y="1219200"/>
            <a:ext cx="8915400" cy="990600"/>
            <a:chOff x="76200" y="1219200"/>
            <a:chExt cx="8915400" cy="990600"/>
          </a:xfrm>
        </p:grpSpPr>
        <p:sp>
          <p:nvSpPr>
            <p:cNvPr id="42" name="Rectangle 5"/>
            <p:cNvSpPr/>
            <p:nvPr/>
          </p:nvSpPr>
          <p:spPr bwMode="auto">
            <a:xfrm>
              <a:off x="76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NBG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09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DEBT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143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BUDGET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6764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THE STATE TREASURY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2672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 BUDGET ORGANIZATION 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6764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GENERAL LEDGER</a:t>
              </a:r>
              <a:endParaRPr lang="ka-GE" sz="1000" dirty="0" smtClean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REPORTING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2672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626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INITIAL DOCUMENTS 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9718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8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CIVIL REGISTRY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914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REVENUE SERVICE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924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AUDIT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458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PROCUREMENT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8" y="1183368"/>
            <a:ext cx="9067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66675"/>
            <a:ext cx="6643688" cy="1000125"/>
          </a:xfrm>
        </p:spPr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Procurement/Obligations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E362-E755-4E58-8E9F-3772F4D9BE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52400" y="2514600"/>
            <a:ext cx="8915400" cy="4191000"/>
            <a:chOff x="228600" y="2514600"/>
            <a:chExt cx="8915400" cy="4191000"/>
          </a:xfrm>
        </p:grpSpPr>
        <p:grpSp>
          <p:nvGrpSpPr>
            <p:cNvPr id="23556" name="Group 42"/>
            <p:cNvGrpSpPr>
              <a:grpSpLocks/>
            </p:cNvGrpSpPr>
            <p:nvPr/>
          </p:nvGrpSpPr>
          <p:grpSpPr bwMode="auto">
            <a:xfrm>
              <a:off x="228600" y="2514600"/>
              <a:ext cx="8915400" cy="4191000"/>
              <a:chOff x="152400" y="2514600"/>
              <a:chExt cx="8915400" cy="4191000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3124200" y="6172200"/>
                <a:ext cx="1066800" cy="533400"/>
              </a:xfrm>
              <a:prstGeom prst="rect">
                <a:avLst/>
              </a:prstGeom>
              <a:solidFill>
                <a:srgbClr val="FFE0D9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HR MANAGEMENT</a:t>
                </a:r>
                <a:endParaRPr lang="en-US" sz="800" dirty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419600" y="6172200"/>
                <a:ext cx="1066800" cy="533400"/>
              </a:xfrm>
              <a:prstGeom prst="rect">
                <a:avLst/>
              </a:prstGeom>
              <a:solidFill>
                <a:srgbClr val="FFE0D9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800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PERSONNEL PAYROLL</a:t>
                </a:r>
                <a:endParaRPr lang="en-US" sz="800" dirty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33400" y="5867400"/>
                <a:ext cx="762000" cy="304800"/>
              </a:xfrm>
              <a:prstGeom prst="rect">
                <a:avLst/>
              </a:prstGeom>
              <a:solidFill>
                <a:srgbClr val="FFE0D9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a-GE" sz="1000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DEBT</a:t>
                </a:r>
                <a:endParaRPr lang="en-US" sz="1000" dirty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</p:txBody>
          </p:sp>
          <p:cxnSp>
            <p:nvCxnSpPr>
              <p:cNvPr id="164" name="Shape 66"/>
              <p:cNvCxnSpPr>
                <a:stCxn id="163" idx="3"/>
              </p:cNvCxnSpPr>
              <p:nvPr/>
            </p:nvCxnSpPr>
            <p:spPr>
              <a:xfrm flipV="1">
                <a:off x="1295400" y="2857500"/>
                <a:ext cx="5486400" cy="3162300"/>
              </a:xfrm>
              <a:prstGeom prst="bentConnector3">
                <a:avLst>
                  <a:gd name="adj1" fmla="val 104167"/>
                </a:avLst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>
                <a:stCxn id="161" idx="3"/>
                <a:endCxn id="162" idx="1"/>
              </p:cNvCxnSpPr>
              <p:nvPr/>
            </p:nvCxnSpPr>
            <p:spPr>
              <a:xfrm>
                <a:off x="4191000" y="6438900"/>
                <a:ext cx="2286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Rectangle 168"/>
              <p:cNvSpPr/>
              <p:nvPr/>
            </p:nvSpPr>
            <p:spPr>
              <a:xfrm>
                <a:off x="457200" y="2514600"/>
                <a:ext cx="762000" cy="533400"/>
              </a:xfrm>
              <a:prstGeom prst="rect">
                <a:avLst/>
              </a:prstGeom>
              <a:solidFill>
                <a:srgbClr val="FFE0D9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BUDGET /</a:t>
                </a:r>
                <a:endParaRPr lang="ka-GE" sz="9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  <a:p>
                <a:pPr algn="ctr">
                  <a:defRPr/>
                </a:pPr>
                <a:r>
                  <a:rPr lang="ka-GE" sz="900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ALLOCATIONS</a:t>
                </a:r>
                <a:endParaRPr lang="en-US" sz="900" dirty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</p:txBody>
          </p:sp>
          <p:cxnSp>
            <p:nvCxnSpPr>
              <p:cNvPr id="170" name="Elbow Connector 38"/>
              <p:cNvCxnSpPr>
                <a:stCxn id="169" idx="3"/>
              </p:cNvCxnSpPr>
              <p:nvPr/>
            </p:nvCxnSpPr>
            <p:spPr>
              <a:xfrm flipV="1">
                <a:off x="1219200" y="2667000"/>
                <a:ext cx="3695700" cy="114300"/>
              </a:xfrm>
              <a:prstGeom prst="bentConnector4">
                <a:avLst>
                  <a:gd name="adj1" fmla="val 9212"/>
                  <a:gd name="adj2" fmla="val 362933"/>
                </a:avLst>
              </a:prstGeom>
              <a:ln w="19050">
                <a:solidFill>
                  <a:srgbClr val="FF0000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Flowchart: Punched Tape 170"/>
              <p:cNvSpPr/>
              <p:nvPr/>
            </p:nvSpPr>
            <p:spPr>
              <a:xfrm>
                <a:off x="5791200" y="2514600"/>
                <a:ext cx="990600" cy="685800"/>
              </a:xfrm>
              <a:prstGeom prst="flowChartPunchedTap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a-GE" sz="10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rPr>
                  <a:t>THE AGREEMENT</a:t>
                </a:r>
                <a:endParaRPr lang="en-US" sz="1000" dirty="0">
                  <a:solidFill>
                    <a:schemeClr val="tx1"/>
                  </a:solidFill>
                  <a:latin typeface="+mj-lt"/>
                  <a:cs typeface="BPG Algeti Compact" pitchFamily="2" charset="0"/>
                </a:endParaRPr>
              </a:p>
            </p:txBody>
          </p:sp>
          <p:sp>
            <p:nvSpPr>
              <p:cNvPr id="172" name="Flowchart: Punched Tape 171"/>
              <p:cNvSpPr/>
              <p:nvPr/>
            </p:nvSpPr>
            <p:spPr>
              <a:xfrm>
                <a:off x="5791200" y="3124200"/>
                <a:ext cx="990600" cy="685800"/>
              </a:xfrm>
              <a:prstGeom prst="flowChartPunchedTap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a-GE" sz="8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rPr>
                  <a:t>GROUNDS FOR LIABILITIES, OTHER DOCUMENTS</a:t>
                </a:r>
                <a:endParaRPr lang="en-US" sz="800" dirty="0">
                  <a:solidFill>
                    <a:schemeClr val="tx1"/>
                  </a:solidFill>
                  <a:latin typeface="+mj-lt"/>
                  <a:cs typeface="BPG Algeti Compact" pitchFamily="2" charset="0"/>
                </a:endParaRPr>
              </a:p>
            </p:txBody>
          </p:sp>
          <p:cxnSp>
            <p:nvCxnSpPr>
              <p:cNvPr id="173" name="Shape 66"/>
              <p:cNvCxnSpPr>
                <a:stCxn id="174" idx="1"/>
                <a:endCxn id="172" idx="3"/>
              </p:cNvCxnSpPr>
              <p:nvPr/>
            </p:nvCxnSpPr>
            <p:spPr>
              <a:xfrm rot="10800000">
                <a:off x="6781800" y="3467100"/>
                <a:ext cx="228600" cy="0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ectangle 173"/>
              <p:cNvSpPr/>
              <p:nvPr/>
            </p:nvSpPr>
            <p:spPr>
              <a:xfrm>
                <a:off x="7010400" y="3328988"/>
                <a:ext cx="130175" cy="2762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a-GE" dirty="0" smtClean="0">
                    <a:latin typeface="+mj-lt"/>
                  </a:rPr>
                  <a:t>$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8077200" y="2514600"/>
                <a:ext cx="990600" cy="533400"/>
              </a:xfrm>
              <a:prstGeom prst="rect">
                <a:avLst/>
              </a:prstGeom>
              <a:solidFill>
                <a:srgbClr val="FFE0D9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THE ELECTRONIC TENDER SYSTEM</a:t>
                </a:r>
                <a:endParaRPr lang="en-US" sz="800" dirty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</p:txBody>
          </p:sp>
          <p:cxnSp>
            <p:nvCxnSpPr>
              <p:cNvPr id="177" name="Elbow Connector 38"/>
              <p:cNvCxnSpPr>
                <a:stCxn id="176" idx="1"/>
                <a:endCxn id="171" idx="0"/>
              </p:cNvCxnSpPr>
              <p:nvPr/>
            </p:nvCxnSpPr>
            <p:spPr>
              <a:xfrm rot="10800000">
                <a:off x="6286500" y="2583180"/>
                <a:ext cx="1790700" cy="198120"/>
              </a:xfrm>
              <a:prstGeom prst="bentConnector4">
                <a:avLst>
                  <a:gd name="adj1" fmla="val 32854"/>
                  <a:gd name="adj2" fmla="val 215385"/>
                </a:avLst>
              </a:prstGeom>
              <a:ln w="1270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lowchart: Punched Tape 30"/>
              <p:cNvSpPr/>
              <p:nvPr/>
            </p:nvSpPr>
            <p:spPr>
              <a:xfrm>
                <a:off x="5791200" y="3733800"/>
                <a:ext cx="990600" cy="685800"/>
              </a:xfrm>
              <a:prstGeom prst="flowChartPunchedTap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a-GE" sz="10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rPr>
                  <a:t>INVOICE</a:t>
                </a:r>
                <a:endParaRPr lang="en-US" sz="1000" dirty="0">
                  <a:solidFill>
                    <a:schemeClr val="tx1"/>
                  </a:solidFill>
                  <a:latin typeface="+mj-lt"/>
                  <a:cs typeface="BPG Algeti Compact" pitchFamily="2" charset="0"/>
                </a:endParaRPr>
              </a:p>
            </p:txBody>
          </p:sp>
          <p:cxnSp>
            <p:nvCxnSpPr>
              <p:cNvPr id="28" name="Elbow Connector 27"/>
              <p:cNvCxnSpPr/>
              <p:nvPr/>
            </p:nvCxnSpPr>
            <p:spPr>
              <a:xfrm rot="10800000" flipV="1">
                <a:off x="5486400" y="2857500"/>
                <a:ext cx="304800" cy="1143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 rot="10800000">
                <a:off x="5486400" y="2971800"/>
                <a:ext cx="304800" cy="4953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hape 66"/>
              <p:cNvCxnSpPr>
                <a:stCxn id="162" idx="3"/>
              </p:cNvCxnSpPr>
              <p:nvPr/>
            </p:nvCxnSpPr>
            <p:spPr>
              <a:xfrm flipV="1">
                <a:off x="5486400" y="3232150"/>
                <a:ext cx="1524000" cy="3206750"/>
              </a:xfrm>
              <a:prstGeom prst="bentConnector3">
                <a:avLst>
                  <a:gd name="adj1" fmla="val 109862"/>
                </a:avLst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 rot="10800000">
                <a:off x="5481638" y="3733800"/>
                <a:ext cx="309562" cy="3429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hape 66"/>
              <p:cNvCxnSpPr/>
              <p:nvPr/>
            </p:nvCxnSpPr>
            <p:spPr>
              <a:xfrm rot="10800000">
                <a:off x="6781800" y="4076700"/>
                <a:ext cx="228600" cy="0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4343400" y="3429000"/>
                <a:ext cx="1143000" cy="60960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b="1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DEBTORS/CREDITORS PAYMENTS</a:t>
                </a:r>
                <a:endParaRPr lang="ka-GE" sz="800" b="1" dirty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>
                <a:off x="5791200" y="3733800"/>
                <a:ext cx="990600" cy="685800"/>
              </a:xfrm>
              <a:prstGeom prst="flowChartPunchedTap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a-GE" sz="10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rPr>
                  <a:t>INVOICE</a:t>
                </a:r>
                <a:endParaRPr lang="en-US" sz="1000" dirty="0">
                  <a:solidFill>
                    <a:schemeClr val="tx1"/>
                  </a:solidFill>
                  <a:latin typeface="+mj-lt"/>
                  <a:cs typeface="BPG Algeti Compact" pitchFamily="2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43400" y="2667000"/>
                <a:ext cx="1143000" cy="60960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a-GE" sz="800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PROCUREMENT / OBLIGATIONS</a:t>
                </a:r>
                <a:endParaRPr lang="en-US" sz="800" dirty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4914900" y="3276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3048000" y="3429000"/>
                <a:ext cx="1143000" cy="60960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+mj-lt"/>
                    <a:cs typeface="BPG Algeti Compact" pitchFamily="2" charset="0"/>
                  </a:rPr>
                  <a:t>CONFIRMATION OF INVOICES / PAYMENT ORDERS</a:t>
                </a:r>
                <a:endParaRPr lang="en-US" sz="900" dirty="0">
                  <a:solidFill>
                    <a:srgbClr val="000000"/>
                  </a:solidFill>
                  <a:latin typeface="+mj-lt"/>
                  <a:cs typeface="BPG Algeti Compact" pitchFamily="2" charset="0"/>
                </a:endParaRPr>
              </a:p>
            </p:txBody>
          </p:sp>
          <p:cxnSp>
            <p:nvCxnSpPr>
              <p:cNvPr id="36" name="Elbow Connector 38"/>
              <p:cNvCxnSpPr>
                <a:stCxn id="35" idx="0"/>
              </p:cNvCxnSpPr>
              <p:nvPr/>
            </p:nvCxnSpPr>
            <p:spPr>
              <a:xfrm rot="16200000" flipH="1" flipV="1">
                <a:off x="2800350" y="2990850"/>
                <a:ext cx="381000" cy="1257300"/>
              </a:xfrm>
              <a:prstGeom prst="bentConnector3">
                <a:avLst>
                  <a:gd name="adj1" fmla="val -18139"/>
                </a:avLst>
              </a:prstGeom>
              <a:ln w="19050">
                <a:solidFill>
                  <a:srgbClr val="0070C0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5" idx="3"/>
              </p:cNvCxnSpPr>
              <p:nvPr/>
            </p:nvCxnSpPr>
            <p:spPr>
              <a:xfrm>
                <a:off x="4191000" y="3733800"/>
                <a:ext cx="1476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152400" y="4114800"/>
                <a:ext cx="685800" cy="5334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rgbClr val="00B050"/>
                    </a:solidFill>
                    <a:latin typeface="+mj-lt"/>
                    <a:cs typeface="Calibri" pitchFamily="34" charset="0"/>
                  </a:rPr>
                  <a:t>RTGS</a:t>
                </a:r>
                <a:endParaRPr lang="en-US" sz="1400" b="1" dirty="0">
                  <a:solidFill>
                    <a:srgbClr val="00B050"/>
                  </a:solidFill>
                  <a:latin typeface="+mj-lt"/>
                  <a:cs typeface="Calibri" pitchFamily="34" charset="0"/>
                </a:endParaRPr>
              </a:p>
            </p:txBody>
          </p:sp>
          <p:cxnSp>
            <p:nvCxnSpPr>
              <p:cNvPr id="40" name="Shape 39"/>
              <p:cNvCxnSpPr>
                <a:stCxn id="39" idx="0"/>
                <a:endCxn id="35" idx="1"/>
              </p:cNvCxnSpPr>
              <p:nvPr/>
            </p:nvCxnSpPr>
            <p:spPr>
              <a:xfrm rot="5400000" flipH="1" flipV="1">
                <a:off x="1581150" y="2647950"/>
                <a:ext cx="381000" cy="2552700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lowchart: Stored Data 41"/>
              <p:cNvSpPr/>
              <p:nvPr/>
            </p:nvSpPr>
            <p:spPr>
              <a:xfrm>
                <a:off x="1828800" y="3810000"/>
                <a:ext cx="1066800" cy="609600"/>
              </a:xfrm>
              <a:prstGeom prst="flowChartOnlineStorage">
                <a:avLst/>
              </a:prstGeom>
              <a:solidFill>
                <a:srgbClr val="CCCCFF"/>
              </a:solidFill>
              <a:ln w="19050">
                <a:solidFill>
                  <a:srgbClr val="0066CC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9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rPr>
                  <a:t>THE GENERAL LEDGER</a:t>
                </a:r>
                <a:endParaRPr lang="en-US" sz="900" dirty="0">
                  <a:solidFill>
                    <a:schemeClr val="tx1"/>
                  </a:solidFill>
                  <a:latin typeface="+mj-lt"/>
                  <a:cs typeface="BPG Algeti Compact" pitchFamily="2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 bwMode="auto">
            <a:xfrm>
              <a:off x="609600" y="6172200"/>
              <a:ext cx="3810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900" dirty="0" smtClean="0">
                  <a:latin typeface="+mj-lt"/>
                  <a:cs typeface="BPG Algeti Compact" pitchFamily="2" charset="0"/>
                </a:rPr>
                <a:t>FOREIGN</a:t>
              </a:r>
              <a:endParaRPr lang="en-US" sz="900" dirty="0">
                <a:latin typeface="+mj-lt"/>
                <a:cs typeface="BPG Algeti Compact" pitchFamily="2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990600" y="6172200"/>
              <a:ext cx="3810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800" dirty="0" smtClean="0">
                  <a:latin typeface="+mj-lt"/>
                  <a:cs typeface="BPG Algeti Compact" pitchFamily="2" charset="0"/>
                </a:rPr>
                <a:t>INTERNAL</a:t>
              </a:r>
              <a:endParaRPr lang="en-US" sz="800" dirty="0">
                <a:latin typeface="+mj-lt"/>
                <a:cs typeface="BPG Algeti Compact" pitchFamily="2" charset="0"/>
              </a:endParaRPr>
            </a:p>
          </p:txBody>
        </p:sp>
      </p:grp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2971800" y="4730115"/>
            <a:ext cx="5791200" cy="9848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AN ACCOUNTING ENTRY MADE BY SELECTING THE OPERATION;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ACTIVATED ONLY IF THE AMOUNT IS SPECIFIED;</a:t>
            </a:r>
            <a:endParaRPr lang="ka-GE" sz="16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dk1"/>
                </a:solidFill>
                <a:latin typeface="+mj-lt"/>
                <a:cs typeface="+mn-cs"/>
              </a:rPr>
              <a:t>IN PARALLEL, A PAYMENT ORDER IS FORMED</a:t>
            </a:r>
            <a:r>
              <a:rPr lang="ka-GE" sz="1600" dirty="0" smtClean="0">
                <a:solidFill>
                  <a:schemeClr val="dk1"/>
                </a:solidFill>
                <a:latin typeface="+mj-lt"/>
                <a:cs typeface="+mn-cs"/>
              </a:rPr>
              <a:t>.</a:t>
            </a:r>
            <a:endParaRPr lang="ka-GE" sz="1600" dirty="0">
              <a:solidFill>
                <a:schemeClr val="dk1"/>
              </a:solidFill>
              <a:latin typeface="+mj-lt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200" y="1219200"/>
            <a:ext cx="8915400" cy="990600"/>
            <a:chOff x="76200" y="1219200"/>
            <a:chExt cx="8915400" cy="990600"/>
          </a:xfrm>
        </p:grpSpPr>
        <p:sp>
          <p:nvSpPr>
            <p:cNvPr id="48" name="Rectangle 5"/>
            <p:cNvSpPr/>
            <p:nvPr/>
          </p:nvSpPr>
          <p:spPr bwMode="auto">
            <a:xfrm>
              <a:off x="76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NBG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9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DEBT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143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BUDGET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6764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THE STATE TREASURY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2672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 BUDGET ORGANIZATION 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6764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GENERAL LEDGER</a:t>
              </a:r>
              <a:endParaRPr lang="ka-GE" sz="1000" dirty="0" smtClean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REPORTING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2672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5626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INITIAL DOCUMENTS 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9718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58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CIVIL REGISTRY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914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REVENUE SERVICE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924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AUDIT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58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PROCUREMENT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8" y="1183368"/>
            <a:ext cx="9067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66675"/>
            <a:ext cx="6643688" cy="1000125"/>
          </a:xfrm>
        </p:spPr>
        <p:txBody>
          <a:bodyPr/>
          <a:lstStyle/>
          <a:p>
            <a:r>
              <a:rPr lang="en-US" dirty="0" smtClean="0">
                <a:solidFill>
                  <a:srgbClr val="1E4649"/>
                </a:solidFill>
              </a:rPr>
              <a:t>Procurement/Obligations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B9F74-D799-4DC6-8441-61DAA6D757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4580" name="Group 42"/>
          <p:cNvGrpSpPr>
            <a:grpSpLocks/>
          </p:cNvGrpSpPr>
          <p:nvPr/>
        </p:nvGrpSpPr>
        <p:grpSpPr bwMode="auto">
          <a:xfrm>
            <a:off x="152400" y="2514600"/>
            <a:ext cx="8915400" cy="4191000"/>
            <a:chOff x="152400" y="2514600"/>
            <a:chExt cx="8915400" cy="4191000"/>
          </a:xfrm>
        </p:grpSpPr>
        <p:sp>
          <p:nvSpPr>
            <p:cNvPr id="161" name="Rectangle 160"/>
            <p:cNvSpPr/>
            <p:nvPr/>
          </p:nvSpPr>
          <p:spPr>
            <a:xfrm>
              <a:off x="3124200" y="6172200"/>
              <a:ext cx="10668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HR MANAGEMENT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419600" y="6172200"/>
              <a:ext cx="10668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PERSONNEL PAYROLL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3400" y="5867400"/>
              <a:ext cx="762000" cy="3048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DEBT</a:t>
              </a:r>
              <a:endParaRPr lang="en-US" sz="10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64" name="Shape 66"/>
            <p:cNvCxnSpPr>
              <a:stCxn id="163" idx="3"/>
            </p:cNvCxnSpPr>
            <p:nvPr/>
          </p:nvCxnSpPr>
          <p:spPr>
            <a:xfrm flipV="1">
              <a:off x="1295400" y="2857500"/>
              <a:ext cx="5486400" cy="3162300"/>
            </a:xfrm>
            <a:prstGeom prst="bentConnector3">
              <a:avLst>
                <a:gd name="adj1" fmla="val 104167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61" idx="3"/>
              <a:endCxn id="162" idx="1"/>
            </p:cNvCxnSpPr>
            <p:nvPr/>
          </p:nvCxnSpPr>
          <p:spPr>
            <a:xfrm>
              <a:off x="4191000" y="6438900"/>
              <a:ext cx="2286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457200" y="2514600"/>
              <a:ext cx="7620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BUDGET /</a:t>
              </a:r>
              <a:endParaRPr lang="ka-GE" sz="900" dirty="0" smtClean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  <a:p>
              <a:pPr algn="ctr">
                <a:defRPr/>
              </a:pPr>
              <a:r>
                <a:rPr lang="ka-GE" sz="9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ALLOCATIONS</a:t>
              </a:r>
              <a:endParaRPr lang="en-US" sz="9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70" name="Elbow Connector 38"/>
            <p:cNvCxnSpPr>
              <a:stCxn id="169" idx="3"/>
            </p:cNvCxnSpPr>
            <p:nvPr/>
          </p:nvCxnSpPr>
          <p:spPr>
            <a:xfrm flipV="1">
              <a:off x="1219200" y="2667000"/>
              <a:ext cx="3695700" cy="114300"/>
            </a:xfrm>
            <a:prstGeom prst="bentConnector4">
              <a:avLst>
                <a:gd name="adj1" fmla="val 9212"/>
                <a:gd name="adj2" fmla="val 362933"/>
              </a:avLst>
            </a:prstGeom>
            <a:ln w="19050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Flowchart: Punched Tape 170"/>
            <p:cNvSpPr/>
            <p:nvPr/>
          </p:nvSpPr>
          <p:spPr>
            <a:xfrm>
              <a:off x="5791200" y="25146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THE AGREEMENT</a:t>
              </a:r>
              <a:endParaRPr lang="en-US" sz="10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172" name="Flowchart: Punched Tape 171"/>
            <p:cNvSpPr/>
            <p:nvPr/>
          </p:nvSpPr>
          <p:spPr>
            <a:xfrm>
              <a:off x="5791200" y="31242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8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GROUNDS FOR LIABILITIES, OTHER DOCUMENTS</a:t>
              </a:r>
              <a:endParaRPr lang="en-US" sz="8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73" name="Shape 66"/>
            <p:cNvCxnSpPr>
              <a:stCxn id="174" idx="1"/>
              <a:endCxn id="172" idx="3"/>
            </p:cNvCxnSpPr>
            <p:nvPr/>
          </p:nvCxnSpPr>
          <p:spPr>
            <a:xfrm rot="10800000">
              <a:off x="6781800" y="3467100"/>
              <a:ext cx="228600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7010400" y="3328988"/>
              <a:ext cx="130175" cy="276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dirty="0" smtClean="0">
                  <a:latin typeface="+mj-lt"/>
                </a:rPr>
                <a:t>$</a:t>
              </a:r>
              <a:endParaRPr lang="en-US" dirty="0">
                <a:latin typeface="+mj-lt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8077200" y="2514600"/>
              <a:ext cx="990600" cy="533400"/>
            </a:xfrm>
            <a:prstGeom prst="rect">
              <a:avLst/>
            </a:prstGeom>
            <a:solidFill>
              <a:srgbClr val="FFE0D9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THE ELECTRONIC TENDER SYSTEM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177" name="Elbow Connector 38"/>
            <p:cNvCxnSpPr>
              <a:stCxn id="176" idx="1"/>
            </p:cNvCxnSpPr>
            <p:nvPr/>
          </p:nvCxnSpPr>
          <p:spPr>
            <a:xfrm rot="10800000">
              <a:off x="6286500" y="2582863"/>
              <a:ext cx="1790700" cy="198437"/>
            </a:xfrm>
            <a:prstGeom prst="bentConnector4">
              <a:avLst>
                <a:gd name="adj1" fmla="val 36170"/>
                <a:gd name="adj2" fmla="val 215385"/>
              </a:avLst>
            </a:prstGeom>
            <a:ln w="127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Punched Tape 30"/>
            <p:cNvSpPr/>
            <p:nvPr/>
          </p:nvSpPr>
          <p:spPr>
            <a:xfrm>
              <a:off x="5791200" y="37338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INVOICE</a:t>
              </a:r>
              <a:endParaRPr lang="en-US" sz="10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>
            <a:xfrm rot="10800000" flipV="1">
              <a:off x="5486400" y="2857500"/>
              <a:ext cx="304800" cy="1143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10800000">
              <a:off x="5486400" y="2971800"/>
              <a:ext cx="304800" cy="4953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66"/>
            <p:cNvCxnSpPr>
              <a:stCxn id="162" idx="3"/>
            </p:cNvCxnSpPr>
            <p:nvPr/>
          </p:nvCxnSpPr>
          <p:spPr>
            <a:xfrm flipV="1">
              <a:off x="5486400" y="3232150"/>
              <a:ext cx="1524000" cy="3206750"/>
            </a:xfrm>
            <a:prstGeom prst="bentConnector3">
              <a:avLst>
                <a:gd name="adj1" fmla="val 109083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>
              <a:off x="5481638" y="3733800"/>
              <a:ext cx="309562" cy="3429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66"/>
            <p:cNvCxnSpPr/>
            <p:nvPr/>
          </p:nvCxnSpPr>
          <p:spPr>
            <a:xfrm rot="10800000">
              <a:off x="6781800" y="4076700"/>
              <a:ext cx="228600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43400" y="3429000"/>
              <a:ext cx="1143000" cy="6096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DEBTORS/CREDITORS PAYMENTS</a:t>
              </a:r>
              <a:endParaRPr lang="ka-GE" sz="900" b="1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32" name="Flowchart: Punched Tape 31"/>
            <p:cNvSpPr/>
            <p:nvPr/>
          </p:nvSpPr>
          <p:spPr>
            <a:xfrm>
              <a:off x="5791200" y="3733800"/>
              <a:ext cx="990600" cy="685800"/>
            </a:xfrm>
            <a:prstGeom prst="flowChartPunchedTap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0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INVOICE</a:t>
              </a:r>
              <a:endParaRPr lang="en-US" sz="10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3400" y="2667000"/>
              <a:ext cx="1143000" cy="6096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800" dirty="0" smtClean="0">
                  <a:solidFill>
                    <a:srgbClr val="000000"/>
                  </a:solidFill>
                  <a:latin typeface="+mj-lt"/>
                  <a:cs typeface="BPG Algeti Compact" pitchFamily="2" charset="0"/>
                </a:rPr>
                <a:t>PROCUREMENT / OBLIGATIONS</a:t>
              </a:r>
              <a:endParaRPr lang="en-US" sz="8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914900" y="3276600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048000" y="3429000"/>
              <a:ext cx="1143000" cy="6096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CONFIRMATION OF INVOICES / PAYMENT ORDERS</a:t>
              </a:r>
              <a:endParaRPr lang="en-US" sz="900" dirty="0">
                <a:solidFill>
                  <a:srgbClr val="000000"/>
                </a:solidFill>
                <a:latin typeface="+mj-lt"/>
                <a:cs typeface="BPG Algeti Compact" pitchFamily="2" charset="0"/>
              </a:endParaRPr>
            </a:p>
          </p:txBody>
        </p:sp>
        <p:cxnSp>
          <p:nvCxnSpPr>
            <p:cNvPr id="36" name="Elbow Connector 38"/>
            <p:cNvCxnSpPr>
              <a:stCxn id="35" idx="0"/>
            </p:cNvCxnSpPr>
            <p:nvPr/>
          </p:nvCxnSpPr>
          <p:spPr>
            <a:xfrm rot="16200000" flipH="1" flipV="1">
              <a:off x="2800350" y="2990850"/>
              <a:ext cx="381000" cy="1257300"/>
            </a:xfrm>
            <a:prstGeom prst="bentConnector3">
              <a:avLst>
                <a:gd name="adj1" fmla="val -18139"/>
              </a:avLst>
            </a:prstGeom>
            <a:ln w="19050">
              <a:solidFill>
                <a:srgbClr val="0070C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5" idx="3"/>
            </p:cNvCxnSpPr>
            <p:nvPr/>
          </p:nvCxnSpPr>
          <p:spPr>
            <a:xfrm>
              <a:off x="4191000" y="3733800"/>
              <a:ext cx="1476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52400" y="4114800"/>
              <a:ext cx="685800" cy="5334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RTGS</a:t>
              </a:r>
              <a:endParaRPr lang="en-US" sz="1400" b="1" dirty="0">
                <a:solidFill>
                  <a:srgbClr val="00B050"/>
                </a:solidFill>
                <a:latin typeface="+mj-lt"/>
                <a:cs typeface="Calibri" pitchFamily="34" charset="0"/>
              </a:endParaRPr>
            </a:p>
          </p:txBody>
        </p:sp>
        <p:cxnSp>
          <p:nvCxnSpPr>
            <p:cNvPr id="40" name="Shape 39"/>
            <p:cNvCxnSpPr>
              <a:stCxn id="39" idx="0"/>
              <a:endCxn id="35" idx="1"/>
            </p:cNvCxnSpPr>
            <p:nvPr/>
          </p:nvCxnSpPr>
          <p:spPr>
            <a:xfrm rot="5400000" flipH="1" flipV="1">
              <a:off x="1581150" y="2647950"/>
              <a:ext cx="381000" cy="2552700"/>
            </a:xfrm>
            <a:prstGeom prst="bentConnector2">
              <a:avLst/>
            </a:prstGeom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owchart: Stored Data 41"/>
            <p:cNvSpPr/>
            <p:nvPr/>
          </p:nvSpPr>
          <p:spPr>
            <a:xfrm>
              <a:off x="1828800" y="3810000"/>
              <a:ext cx="1066800" cy="609600"/>
            </a:xfrm>
            <a:prstGeom prst="flowChartOnlineStorage">
              <a:avLst/>
            </a:prstGeom>
            <a:solidFill>
              <a:srgbClr val="CCCCFF"/>
            </a:solidFill>
            <a:ln w="19050">
              <a:solidFill>
                <a:srgbClr val="0066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9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rPr>
                <a:t>THE GENERAL LEDGER</a:t>
              </a:r>
              <a:endParaRPr lang="en-US" sz="900" dirty="0">
                <a:solidFill>
                  <a:schemeClr val="tx1"/>
                </a:solidFill>
                <a:latin typeface="+mj-lt"/>
                <a:cs typeface="BPG Algeti Compact" pitchFamily="2" charset="0"/>
              </a:endParaRPr>
            </a:p>
          </p:txBody>
        </p:sp>
      </p:grp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2286000" y="4495800"/>
            <a:ext cx="6629400" cy="15388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dk1"/>
                </a:solidFill>
                <a:latin typeface="+mj-lt"/>
                <a:cs typeface="+mn-cs"/>
              </a:rPr>
              <a:t>A PAYMENT ORDER IS CONFIRMED BY A BUDGET ORGANIZATION BASED ON DETAILED CPV CODES;</a:t>
            </a:r>
            <a:endParaRPr lang="ka-GE" sz="1400" dirty="0" smtClean="0">
              <a:solidFill>
                <a:schemeClr val="dk1"/>
              </a:solidFill>
              <a:latin typeface="+mj-lt"/>
              <a:cs typeface="+mn-cs"/>
            </a:endParaRP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dk1"/>
                </a:solidFill>
                <a:latin typeface="+mj-lt"/>
                <a:cs typeface="+mn-cs"/>
              </a:rPr>
              <a:t>THE PAYMENT ORDER CONFIRMED BY THE TREASURY IS AUTOMATICALLY SENT TO RTGS</a:t>
            </a:r>
            <a:r>
              <a:rPr lang="ka-GE" sz="1400" dirty="0" smtClean="0">
                <a:solidFill>
                  <a:schemeClr val="dk1"/>
                </a:solidFill>
                <a:latin typeface="+mj-lt"/>
                <a:cs typeface="+mn-cs"/>
              </a:rPr>
              <a:t>.</a:t>
            </a:r>
          </a:p>
          <a:p>
            <a:pPr marL="287338" indent="-28733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dk1"/>
                </a:solidFill>
                <a:latin typeface="+mj-lt"/>
                <a:cs typeface="+mn-cs"/>
              </a:rPr>
              <a:t>ACCOUNTING RECORDS MADE BASED ON THE DOUBLE ENTRY PRINCIPLE ARE AUTOMATICALLY REFLECTED IN THE GENERAL LEDGER OF THE TREASURY</a:t>
            </a:r>
            <a:r>
              <a:rPr lang="ka-GE" sz="1400" dirty="0" smtClean="0">
                <a:solidFill>
                  <a:schemeClr val="dk1"/>
                </a:solidFill>
                <a:latin typeface="+mj-lt"/>
                <a:cs typeface="+mn-cs"/>
              </a:rPr>
              <a:t>“</a:t>
            </a:r>
            <a:endParaRPr lang="ka-GE" sz="1400" dirty="0">
              <a:solidFill>
                <a:schemeClr val="dk1"/>
              </a:solidFill>
              <a:latin typeface="+mj-lt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334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900" dirty="0" smtClean="0">
                <a:latin typeface="+mj-lt"/>
                <a:cs typeface="BPG Algeti Compact" pitchFamily="2" charset="0"/>
              </a:rPr>
              <a:t>FOREIGN</a:t>
            </a:r>
            <a:endParaRPr lang="en-US" sz="900" dirty="0">
              <a:latin typeface="+mj-lt"/>
              <a:cs typeface="BPG Algeti Compact" pitchFamily="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14400" y="6172200"/>
            <a:ext cx="381000" cy="533400"/>
          </a:xfrm>
          <a:prstGeom prst="rect">
            <a:avLst/>
          </a:prstGeom>
          <a:solidFill>
            <a:srgbClr val="FFE0D9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800" dirty="0" smtClean="0">
                <a:latin typeface="+mj-lt"/>
                <a:cs typeface="BPG Algeti Compact" pitchFamily="2" charset="0"/>
              </a:rPr>
              <a:t>INTERNAL</a:t>
            </a:r>
            <a:endParaRPr lang="en-US" sz="800" dirty="0">
              <a:latin typeface="+mj-lt"/>
              <a:cs typeface="BPG Algeti Compact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200" y="1219200"/>
            <a:ext cx="8915400" cy="990600"/>
            <a:chOff x="76200" y="1219200"/>
            <a:chExt cx="8915400" cy="990600"/>
          </a:xfrm>
        </p:grpSpPr>
        <p:sp>
          <p:nvSpPr>
            <p:cNvPr id="47" name="Rectangle 5"/>
            <p:cNvSpPr/>
            <p:nvPr/>
          </p:nvSpPr>
          <p:spPr bwMode="auto">
            <a:xfrm>
              <a:off x="76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NBG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09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DEBT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43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100" dirty="0" smtClean="0">
                  <a:latin typeface="+mj-lt"/>
                </a:rPr>
                <a:t>BUDGET MANAGEMENT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764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THE STATE TREASURY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267200" y="1219200"/>
              <a:ext cx="25908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 BUDGET ORGANIZATION </a:t>
              </a:r>
              <a:endParaRPr lang="en-US" sz="1400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6764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GENERAL LEDGER</a:t>
              </a:r>
              <a:endParaRPr lang="ka-GE" sz="1000" dirty="0" smtClean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REPORTING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2672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5626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INITIAL DOCUMENTS 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971800" y="1752600"/>
              <a:ext cx="1295400" cy="4572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THE FUNCTIONAL PROCESS</a:t>
              </a:r>
              <a:endParaRPr lang="en-US" sz="10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8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CIVIL REGISTRY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914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REVENUE SERVICE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924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AUDIT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58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j-lt"/>
                </a:rPr>
                <a:t>PROCUREMENT AGENCY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Z.Tsitlauri - UPDATED_CHANGED - eng</Template>
  <TotalTime>7599</TotalTime>
  <Words>1050</Words>
  <Application>Microsoft Office PowerPoint</Application>
  <PresentationFormat>On-screen Show (4:3)</PresentationFormat>
  <Paragraphs>322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Tresury-Presentation</vt:lpstr>
      <vt:lpstr>Georgia’s PFMS model and structure of the Treasury General Ledger </vt:lpstr>
      <vt:lpstr>The National Treasury   PFMS Model</vt:lpstr>
      <vt:lpstr>The Procurement / Obligation Ledger</vt:lpstr>
      <vt:lpstr>The Procurement / Obligation Ledger</vt:lpstr>
      <vt:lpstr>The Procurement / Obligations Ledger</vt:lpstr>
      <vt:lpstr>The Procurement / Obligation Ledger</vt:lpstr>
      <vt:lpstr>The Debit/Credit Payment Ledger</vt:lpstr>
      <vt:lpstr>Procurement/Obligations Ledger</vt:lpstr>
      <vt:lpstr>Procurement/Obligations Ledger</vt:lpstr>
      <vt:lpstr>Assets and Inventory</vt:lpstr>
      <vt:lpstr>Slide 11</vt:lpstr>
      <vt:lpstr>Accounting of Aggregated Parameters</vt:lpstr>
      <vt:lpstr>Georgia’s PFMS model and structure of the Treasury General Ledger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amt05</cp:lastModifiedBy>
  <cp:revision>519</cp:revision>
  <dcterms:created xsi:type="dcterms:W3CDTF">2011-06-01T15:53:17Z</dcterms:created>
  <dcterms:modified xsi:type="dcterms:W3CDTF">2012-02-20T08:32:45Z</dcterms:modified>
</cp:coreProperties>
</file>