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48ADC-5202-43F4-A3B0-9F82A165C767}" type="datetimeFigureOut">
              <a:rPr lang="en-US" smtClean="0"/>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095CAF-FB2D-4A7B-BC6B-D743A42C58A8}" type="slidenum">
              <a:rPr lang="en-US" smtClean="0"/>
              <a:t>‹#›</a:t>
            </a:fld>
            <a:endParaRPr lang="en-US"/>
          </a:p>
        </p:txBody>
      </p:sp>
    </p:spTree>
    <p:extLst>
      <p:ext uri="{BB962C8B-B14F-4D97-AF65-F5344CB8AC3E}">
        <p14:creationId xmlns:p14="http://schemas.microsoft.com/office/powerpoint/2010/main" val="3677256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095CAF-FB2D-4A7B-BC6B-D743A42C58A8}" type="slidenum">
              <a:rPr lang="en-US" smtClean="0"/>
              <a:t>1</a:t>
            </a:fld>
            <a:endParaRPr lang="en-US"/>
          </a:p>
        </p:txBody>
      </p:sp>
    </p:spTree>
    <p:extLst>
      <p:ext uri="{BB962C8B-B14F-4D97-AF65-F5344CB8AC3E}">
        <p14:creationId xmlns:p14="http://schemas.microsoft.com/office/powerpoint/2010/main" val="523799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905EE85-5180-4CA9-843F-BFA0364D9530}" type="datetimeFigureOut">
              <a:rPr lang="en-US" smtClean="0"/>
              <a:t>10/5/2015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422DBE9-5F1A-46C7-8CD0-96F4EA1FE1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05EE85-5180-4CA9-843F-BFA0364D9530}"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2DBE9-5F1A-46C7-8CD0-96F4EA1FE1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05EE85-5180-4CA9-843F-BFA0364D9530}"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2DBE9-5F1A-46C7-8CD0-96F4EA1FE1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905EE85-5180-4CA9-843F-BFA0364D9530}" type="datetimeFigureOut">
              <a:rPr lang="en-US" smtClean="0"/>
              <a:t>10/5/2015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C422DBE9-5F1A-46C7-8CD0-96F4EA1FE1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905EE85-5180-4CA9-843F-BFA0364D9530}" type="datetimeFigureOut">
              <a:rPr lang="en-US" smtClean="0"/>
              <a:t>10/5/2015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C422DBE9-5F1A-46C7-8CD0-96F4EA1FE1F7}"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905EE85-5180-4CA9-843F-BFA0364D9530}" type="datetimeFigureOut">
              <a:rPr lang="en-US" smtClean="0"/>
              <a:t>10/5/2015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C422DBE9-5F1A-46C7-8CD0-96F4EA1FE1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905EE85-5180-4CA9-843F-BFA0364D9530}" type="datetimeFigureOut">
              <a:rPr lang="en-US" smtClean="0"/>
              <a:t>10/5/2015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422DBE9-5F1A-46C7-8CD0-96F4EA1FE1F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05EE85-5180-4CA9-843F-BFA0364D9530}" type="datetimeFigureOut">
              <a:rPr lang="en-US" smtClean="0"/>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22DBE9-5F1A-46C7-8CD0-96F4EA1FE1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905EE85-5180-4CA9-843F-BFA0364D9530}" type="datetimeFigureOut">
              <a:rPr lang="en-US" smtClean="0"/>
              <a:t>10/5/2015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C422DBE9-5F1A-46C7-8CD0-96F4EA1FE1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905EE85-5180-4CA9-843F-BFA0364D9530}" type="datetimeFigureOut">
              <a:rPr lang="en-US" smtClean="0"/>
              <a:t>10/5/2015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422DBE9-5F1A-46C7-8CD0-96F4EA1FE1F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905EE85-5180-4CA9-843F-BFA0364D9530}" type="datetimeFigureOut">
              <a:rPr lang="en-US" smtClean="0"/>
              <a:t>10/5/2015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422DBE9-5F1A-46C7-8CD0-96F4EA1FE1F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905EE85-5180-4CA9-843F-BFA0364D9530}" type="datetimeFigureOut">
              <a:rPr lang="en-US" smtClean="0"/>
              <a:t>10/5/2015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422DBE9-5F1A-46C7-8CD0-96F4EA1FE1F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t>Use of IT in Treasury operations</a:t>
            </a:r>
            <a:endParaRPr lang="en-US" sz="3600" b="1" dirty="0"/>
          </a:p>
        </p:txBody>
      </p:sp>
      <p:sp>
        <p:nvSpPr>
          <p:cNvPr id="3" name="Subtitle 2"/>
          <p:cNvSpPr>
            <a:spLocks noGrp="1"/>
          </p:cNvSpPr>
          <p:nvPr>
            <p:ph type="subTitle" idx="1"/>
          </p:nvPr>
        </p:nvSpPr>
        <p:spPr/>
        <p:txBody>
          <a:bodyPr/>
          <a:lstStyle/>
          <a:p>
            <a:r>
              <a:rPr lang="en-US" b="1" dirty="0" smtClean="0"/>
              <a:t>MONTENEGRO</a:t>
            </a:r>
            <a:endParaRPr lang="en-US" b="1" dirty="0"/>
          </a:p>
        </p:txBody>
      </p:sp>
    </p:spTree>
    <p:extLst>
      <p:ext uri="{BB962C8B-B14F-4D97-AF65-F5344CB8AC3E}">
        <p14:creationId xmlns:p14="http://schemas.microsoft.com/office/powerpoint/2010/main" val="659332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Financial Management Information System used by </a:t>
            </a:r>
            <a:r>
              <a:rPr lang="en-US" sz="3200" b="1" dirty="0" err="1" smtClean="0"/>
              <a:t>MoF</a:t>
            </a:r>
            <a:endParaRPr lang="en-US" sz="3200" b="1" dirty="0"/>
          </a:p>
        </p:txBody>
      </p:sp>
      <p:sp>
        <p:nvSpPr>
          <p:cNvPr id="3" name="Content Placeholder 2"/>
          <p:cNvSpPr>
            <a:spLocks noGrp="1"/>
          </p:cNvSpPr>
          <p:nvPr>
            <p:ph idx="1"/>
          </p:nvPr>
        </p:nvSpPr>
        <p:spPr/>
        <p:txBody>
          <a:bodyPr/>
          <a:lstStyle/>
          <a:p>
            <a:pPr marL="0" indent="0">
              <a:buNone/>
            </a:pPr>
            <a:r>
              <a:rPr lang="en-US" dirty="0" smtClean="0"/>
              <a:t>Daily treasury operations, like payments and budget executions are completely supported by FMIS. </a:t>
            </a:r>
          </a:p>
          <a:p>
            <a:pPr marL="0" indent="0">
              <a:buNone/>
            </a:pPr>
            <a:r>
              <a:rPr lang="en-US" dirty="0" smtClean="0"/>
              <a:t>We use SAP system which represent centralized database. All budget units have access to SAP for entering data, using GUI (Graphical </a:t>
            </a:r>
            <a:r>
              <a:rPr lang="en-US" dirty="0" smtClean="0"/>
              <a:t>User </a:t>
            </a:r>
            <a:r>
              <a:rPr lang="en-US" dirty="0"/>
              <a:t>I</a:t>
            </a:r>
            <a:r>
              <a:rPr lang="en-US" dirty="0" smtClean="0"/>
              <a:t>nterface</a:t>
            </a:r>
            <a:r>
              <a:rPr lang="en-US" dirty="0" smtClean="0"/>
              <a:t>) installed on their own computers and own locations.</a:t>
            </a:r>
            <a:endParaRPr lang="en-US" dirty="0"/>
          </a:p>
        </p:txBody>
      </p:sp>
    </p:spTree>
    <p:extLst>
      <p:ext uri="{BB962C8B-B14F-4D97-AF65-F5344CB8AC3E}">
        <p14:creationId xmlns:p14="http://schemas.microsoft.com/office/powerpoint/2010/main" val="1885929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err="1" smtClean="0"/>
              <a:t>MoF</a:t>
            </a:r>
            <a:r>
              <a:rPr lang="en-US" dirty="0" smtClean="0"/>
              <a:t> is recognized need of implementing standards, especially Business Continuity Plan (BCP) and Disaster Recovery Plan (DRP), but these projects are in the preparations.</a:t>
            </a:r>
          </a:p>
          <a:p>
            <a:pPr marL="0" indent="0">
              <a:buNone/>
            </a:pPr>
            <a:endParaRPr lang="en-US" dirty="0"/>
          </a:p>
        </p:txBody>
      </p:sp>
    </p:spTree>
    <p:extLst>
      <p:ext uri="{BB962C8B-B14F-4D97-AF65-F5344CB8AC3E}">
        <p14:creationId xmlns:p14="http://schemas.microsoft.com/office/powerpoint/2010/main" val="3068863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Organization of IT support</a:t>
            </a:r>
            <a:endParaRPr lang="en-US" sz="3200" b="1" dirty="0"/>
          </a:p>
        </p:txBody>
      </p:sp>
      <p:sp>
        <p:nvSpPr>
          <p:cNvPr id="3" name="Content Placeholder 2"/>
          <p:cNvSpPr>
            <a:spLocks noGrp="1"/>
          </p:cNvSpPr>
          <p:nvPr>
            <p:ph idx="1"/>
          </p:nvPr>
        </p:nvSpPr>
        <p:spPr/>
        <p:txBody>
          <a:bodyPr>
            <a:normAutofit fontScale="92500"/>
          </a:bodyPr>
          <a:lstStyle/>
          <a:p>
            <a:pPr marL="0" indent="0">
              <a:buNone/>
            </a:pPr>
            <a:r>
              <a:rPr lang="en-US" dirty="0" smtClean="0"/>
              <a:t>IT </a:t>
            </a:r>
            <a:r>
              <a:rPr lang="en-US" dirty="0" err="1" smtClean="0"/>
              <a:t>depratment</a:t>
            </a:r>
            <a:r>
              <a:rPr lang="en-US" dirty="0" smtClean="0"/>
              <a:t> is part of State Treasury. It is very small organization unit and consists only of five employee.</a:t>
            </a:r>
          </a:p>
          <a:p>
            <a:pPr marL="0" indent="0">
              <a:buNone/>
            </a:pPr>
            <a:r>
              <a:rPr lang="en-US" dirty="0" smtClean="0"/>
              <a:t>In addition, we establish outsourcing maintenance of FMIS to avoid breakdown of daily operations.</a:t>
            </a:r>
          </a:p>
          <a:p>
            <a:pPr marL="0" indent="0">
              <a:buNone/>
            </a:pPr>
            <a:r>
              <a:rPr lang="en-US" dirty="0" smtClean="0"/>
              <a:t>Basic responsibility </a:t>
            </a:r>
            <a:r>
              <a:rPr lang="en-US" dirty="0" smtClean="0"/>
              <a:t>of </a:t>
            </a:r>
            <a:r>
              <a:rPr lang="en-US" dirty="0" smtClean="0"/>
              <a:t>IT officers is support of SAP users, something like call center, and RTGS operations, such as payments conducting and Revenue system operations.</a:t>
            </a:r>
            <a:endParaRPr lang="en-US" dirty="0"/>
          </a:p>
        </p:txBody>
      </p:sp>
    </p:spTree>
    <p:extLst>
      <p:ext uri="{BB962C8B-B14F-4D97-AF65-F5344CB8AC3E}">
        <p14:creationId xmlns:p14="http://schemas.microsoft.com/office/powerpoint/2010/main" val="2565261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Revenue institutions, such as Tax Administration, Customs </a:t>
            </a:r>
            <a:r>
              <a:rPr lang="en-US" dirty="0"/>
              <a:t>A</a:t>
            </a:r>
            <a:r>
              <a:rPr lang="en-US" dirty="0" smtClean="0"/>
              <a:t>dministration, Ministry of Interior Affairs and others, transfer daily incomes to Treasury. Revenue system distributes these incomes in accordance with allocation rules, and forwards  money to bank accounts of budget users (Treasury Single account and municipal accounts).</a:t>
            </a:r>
            <a:endParaRPr lang="en-US" dirty="0"/>
          </a:p>
        </p:txBody>
      </p:sp>
    </p:spTree>
    <p:extLst>
      <p:ext uri="{BB962C8B-B14F-4D97-AF65-F5344CB8AC3E}">
        <p14:creationId xmlns:p14="http://schemas.microsoft.com/office/powerpoint/2010/main" val="3587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mtClean="0"/>
              <a:t>As </a:t>
            </a:r>
            <a:r>
              <a:rPr lang="en-US" smtClean="0"/>
              <a:t>a conclusion</a:t>
            </a:r>
            <a:r>
              <a:rPr lang="en-US" dirty="0" smtClean="0"/>
              <a:t>, responsibility of IT staffs is:</a:t>
            </a:r>
          </a:p>
          <a:p>
            <a:pPr>
              <a:buFontTx/>
              <a:buChar char="-"/>
            </a:pPr>
            <a:r>
              <a:rPr lang="en-US" dirty="0" smtClean="0"/>
              <a:t>Technical/Functional support</a:t>
            </a:r>
          </a:p>
          <a:p>
            <a:pPr>
              <a:buFontTx/>
              <a:buChar char="-"/>
            </a:pPr>
            <a:r>
              <a:rPr lang="en-US" dirty="0" smtClean="0"/>
              <a:t>Data protection/ security</a:t>
            </a:r>
          </a:p>
          <a:p>
            <a:pPr>
              <a:buFontTx/>
              <a:buChar char="-"/>
            </a:pPr>
            <a:endParaRPr lang="en-US" dirty="0"/>
          </a:p>
          <a:p>
            <a:pPr marL="0" indent="0">
              <a:buNone/>
            </a:pPr>
            <a:r>
              <a:rPr lang="en-US" dirty="0" smtClean="0"/>
              <a:t>Major challenges are in area of </a:t>
            </a:r>
            <a:r>
              <a:rPr lang="en-US" dirty="0" err="1" smtClean="0"/>
              <a:t>tehnical</a:t>
            </a:r>
            <a:r>
              <a:rPr lang="en-US" dirty="0" smtClean="0"/>
              <a:t> enhancement (use of modern </a:t>
            </a:r>
            <a:r>
              <a:rPr lang="en-US" dirty="0" err="1" smtClean="0"/>
              <a:t>tehnologies</a:t>
            </a:r>
            <a:r>
              <a:rPr lang="en-US" dirty="0" smtClean="0"/>
              <a:t> like virtualization and security standards), and implementation of new SAP </a:t>
            </a:r>
            <a:r>
              <a:rPr lang="en-US" dirty="0" err="1" smtClean="0"/>
              <a:t>moduls</a:t>
            </a:r>
            <a:r>
              <a:rPr lang="en-US" dirty="0" smtClean="0"/>
              <a:t> to cover as many as possible business </a:t>
            </a:r>
            <a:r>
              <a:rPr lang="en-US" dirty="0" err="1" smtClean="0"/>
              <a:t>proceses</a:t>
            </a:r>
            <a:r>
              <a:rPr lang="en-US" dirty="0" smtClean="0"/>
              <a:t>.</a:t>
            </a:r>
            <a:endParaRPr lang="en-US" dirty="0"/>
          </a:p>
        </p:txBody>
      </p:sp>
    </p:spTree>
    <p:extLst>
      <p:ext uri="{BB962C8B-B14F-4D97-AF65-F5344CB8AC3E}">
        <p14:creationId xmlns:p14="http://schemas.microsoft.com/office/powerpoint/2010/main" val="3665101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79</TotalTime>
  <Words>268</Words>
  <Application>Microsoft Office PowerPoint</Application>
  <PresentationFormat>On-screen Show (4:3)</PresentationFormat>
  <Paragraphs>17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Verve</vt:lpstr>
      <vt:lpstr>Use of IT in Treasury operations</vt:lpstr>
      <vt:lpstr>Financial Management Information System used by MoF</vt:lpstr>
      <vt:lpstr>PowerPoint Presentation</vt:lpstr>
      <vt:lpstr>Organization of IT support</vt:lpstr>
      <vt:lpstr>PowerPoint Presentation</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IT in Treasury operations</dc:title>
  <dc:creator>Ekaterina A Zaleeva</dc:creator>
  <cp:lastModifiedBy>Ekaterina A Zaleeva</cp:lastModifiedBy>
  <cp:revision>11</cp:revision>
  <dcterms:created xsi:type="dcterms:W3CDTF">2015-10-05T15:02:04Z</dcterms:created>
  <dcterms:modified xsi:type="dcterms:W3CDTF">2015-10-05T19:01:33Z</dcterms:modified>
</cp:coreProperties>
</file>