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1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366" r:id="rId5"/>
    <p:sldId id="338" r:id="rId6"/>
    <p:sldId id="308" r:id="rId7"/>
    <p:sldId id="309" r:id="rId8"/>
    <p:sldId id="349" r:id="rId9"/>
    <p:sldId id="313" r:id="rId10"/>
    <p:sldId id="315" r:id="rId11"/>
    <p:sldId id="372" r:id="rId12"/>
    <p:sldId id="370" r:id="rId13"/>
    <p:sldId id="371" r:id="rId14"/>
    <p:sldId id="364" r:id="rId15"/>
    <p:sldId id="318" r:id="rId16"/>
    <p:sldId id="322" r:id="rId17"/>
    <p:sldId id="374" r:id="rId18"/>
    <p:sldId id="373" r:id="rId19"/>
    <p:sldId id="369" r:id="rId20"/>
    <p:sldId id="357" r:id="rId21"/>
    <p:sldId id="359" r:id="rId22"/>
    <p:sldId id="358" r:id="rId23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Agency FB" panose="020B0503020202020204" pitchFamily="34" charset="0"/>
      <p:regular r:id="rId32"/>
      <p:bold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CC9900"/>
    <a:srgbClr val="FFFFFF"/>
    <a:srgbClr val="99FF33"/>
    <a:srgbClr val="005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94" autoAdjust="0"/>
    <p:restoredTop sz="81123" autoAdjust="0"/>
  </p:normalViewPr>
  <p:slideViewPr>
    <p:cSldViewPr snapToGrid="0">
      <p:cViewPr varScale="1">
        <p:scale>
          <a:sx n="71" d="100"/>
          <a:sy n="71" d="100"/>
        </p:scale>
        <p:origin x="14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3EDA3A9-E1C2-4E02-AB52-A12BD8EEAA1F}" type="datetimeFigureOut">
              <a:rPr lang="sl-SI"/>
              <a:pPr>
                <a:defRPr/>
              </a:pPr>
              <a:t>8.4.2016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D317741-0E23-4A1D-A9B0-45BBD30343B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044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6B24444-BC56-4DB9-98D0-EB5A43DEA57C}" type="datetimeFigureOut">
              <a:rPr lang="sl-SI"/>
              <a:pPr>
                <a:defRPr/>
              </a:pPr>
              <a:t>8.4.2016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l-SI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C9C7B91A-3AE4-4400-96D4-C3779B5FBC8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4989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l-SI" altLang="sl-SI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FE75D8C-FAF5-40A7-995F-6756B96E924F}" type="slidenum">
              <a:rPr lang="sl-SI" altLang="sl-SI"/>
              <a:pPr>
                <a:spcBef>
                  <a:spcPct val="0"/>
                </a:spcBef>
              </a:pPr>
              <a:t>2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24041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/>
        </p:spPr>
      </p:sp>
      <p:sp>
        <p:nvSpPr>
          <p:cNvPr id="41987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471971" y="4348994"/>
            <a:ext cx="6060147" cy="38459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eaLnBrk="1" hangingPunct="1"/>
            <a:r>
              <a:rPr lang="sl-SI" smtClean="0">
                <a:latin typeface="Arial" pitchFamily="34" charset="0"/>
              </a:rPr>
              <a:t>	Arhitektura odjemalec strežnik je realizirana tako, da so podatki na baznem strežniku v MF (MNZ, MO),  program je pri uporabniku. Zaradi lažje distribucije so aplikacije naložene  na lokalnih datotečnih strežnikih. </a:t>
            </a:r>
          </a:p>
          <a:p>
            <a:pPr marL="231775" indent="-231775" eaLnBrk="1" hangingPunct="1"/>
            <a:r>
              <a:rPr lang="sl-SI" smtClean="0">
                <a:latin typeface="Arial" pitchFamily="34" charset="0"/>
              </a:rPr>
              <a:t>	Arhitektura odjemalec strežnik omogoča dobro razširljivost sistema. Ugotavljamo, da je trenutno glavno ozko grlo tega sistema počasno omrežje (HKOM) na nekaterih segmentih. Podatkovne strežnike periodično nadgrajujemo in zamenjujemo v skladu z naraščanjem števila uporabnikov. Na mestih, kjer je število uporabnikov manjše, smo začeli uvajati terminalske odjemalce, ki so priključeni na terminalski strežnik na MF.</a:t>
            </a:r>
          </a:p>
          <a:p>
            <a:pPr marL="231775" indent="-231775" eaLnBrk="1" hangingPunct="1"/>
            <a:r>
              <a:rPr lang="sl-SI" b="1" smtClean="0">
                <a:latin typeface="Arial" pitchFamily="34" charset="0"/>
              </a:rPr>
              <a:t>	Delovne postaje</a:t>
            </a:r>
            <a:r>
              <a:rPr lang="sl-SI" smtClean="0">
                <a:latin typeface="Arial" pitchFamily="34" charset="0"/>
              </a:rPr>
              <a:t> morajo biti preko hitrega komunikacijskega omrežja (MJU) priključene na bazne strežnike: </a:t>
            </a:r>
          </a:p>
          <a:p>
            <a:pPr marL="231775" indent="-231775" eaLnBrk="1" hangingPunct="1"/>
            <a:r>
              <a:rPr lang="sl-SI" smtClean="0">
                <a:latin typeface="Arial" pitchFamily="34" charset="0"/>
              </a:rPr>
              <a:t>-	operacijski sistem Windows  98, 2000 </a:t>
            </a:r>
            <a:r>
              <a:rPr lang="en-US" smtClean="0">
                <a:latin typeface="Arial" pitchFamily="34" charset="0"/>
                <a:cs typeface="Arial" pitchFamily="34" charset="0"/>
              </a:rPr>
              <a:t>ali </a:t>
            </a:r>
            <a:r>
              <a:rPr lang="sl-SI" smtClean="0">
                <a:latin typeface="Arial" pitchFamily="34" charset="0"/>
              </a:rPr>
              <a:t>NT, podpora za MS TCP/IP, Oracle Developer 1.3.2 s SQL net, MFERAC Power Builder, urejevalnik besedil Word 6 (ali več) ali WordPerfect (za nalogo 4.2) </a:t>
            </a:r>
            <a:endParaRPr lang="en-GB" smtClean="0">
              <a:latin typeface="Arial" pitchFamily="34" charset="0"/>
            </a:endParaRPr>
          </a:p>
          <a:p>
            <a:pPr marL="231775" indent="-231775" eaLnBrk="1" hangingPunct="1">
              <a:buFontTx/>
              <a:buChar char="-"/>
            </a:pPr>
            <a:r>
              <a:rPr lang="sl-SI" smtClean="0">
                <a:latin typeface="Arial" pitchFamily="34" charset="0"/>
              </a:rPr>
              <a:t>procesor najmanj </a:t>
            </a:r>
            <a:r>
              <a:rPr lang="en-US" smtClean="0">
                <a:latin typeface="Arial" pitchFamily="34" charset="0"/>
                <a:cs typeface="Arial" pitchFamily="34" charset="0"/>
              </a:rPr>
              <a:t>Pentium II, 266MHz, pomnilnik RAM najmanj 64MB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, </a:t>
            </a:r>
            <a:endParaRPr lang="sl-SI" smtClean="0">
              <a:latin typeface="Arial" pitchFamily="34" charset="0"/>
            </a:endParaRPr>
          </a:p>
          <a:p>
            <a:pPr marL="231775" indent="-231775" eaLnBrk="1" hangingPunct="1">
              <a:buFontTx/>
              <a:buChar char="-"/>
            </a:pPr>
            <a:r>
              <a:rPr lang="sl-SI" smtClean="0">
                <a:latin typeface="Arial" pitchFamily="34" charset="0"/>
              </a:rPr>
              <a:t>vsaj 200 MB razpoložljivega prostora na diskih, (dodatnih 300 MB, če so aplikacije MFERAC naložene na delovno postajo)</a:t>
            </a:r>
            <a:endParaRPr lang="en-GB" smtClean="0">
              <a:latin typeface="Arial" pitchFamily="34" charset="0"/>
            </a:endParaRPr>
          </a:p>
          <a:p>
            <a:pPr marL="231775" indent="-231775" algn="just" eaLnBrk="1" hangingPunct="1"/>
            <a:r>
              <a:rPr lang="sl-SI" b="1" smtClean="0">
                <a:latin typeface="Arial" pitchFamily="34" charset="0"/>
              </a:rPr>
              <a:t>Bazni strežnik</a:t>
            </a:r>
            <a:r>
              <a:rPr lang="sl-SI" smtClean="0">
                <a:latin typeface="Arial" pitchFamily="34" charset="0"/>
              </a:rPr>
              <a:t> (na MF za naloge 1, 2, 5, 6, 7 in nalogo 4) </a:t>
            </a:r>
            <a:endParaRPr lang="en-GB" smtClean="0">
              <a:latin typeface="Arial" pitchFamily="34" charset="0"/>
            </a:endParaRPr>
          </a:p>
          <a:p>
            <a:pPr marL="231775" indent="-231775" eaLnBrk="1" hangingPunct="1"/>
            <a:r>
              <a:rPr lang="sl-SI" smtClean="0">
                <a:latin typeface="Arial" pitchFamily="34" charset="0"/>
              </a:rPr>
              <a:t>- 	operacijski sistem: Unix (IBM ali HP ali SUN) ali NT 4.0 </a:t>
            </a:r>
            <a:endParaRPr lang="en-GB" smtClean="0">
              <a:latin typeface="Arial" pitchFamily="34" charset="0"/>
            </a:endParaRPr>
          </a:p>
          <a:p>
            <a:pPr marL="231775" indent="-231775" eaLnBrk="1" hangingPunct="1">
              <a:buFontTx/>
              <a:buChar char="-"/>
            </a:pPr>
            <a:r>
              <a:rPr lang="sl-SI" smtClean="0">
                <a:latin typeface="Arial" pitchFamily="34" charset="0"/>
              </a:rPr>
              <a:t>baza: Oracle 8.1.5 (ali višje) ,SQL* Net 2.3.4 ,TCP/IP </a:t>
            </a:r>
          </a:p>
          <a:p>
            <a:pPr marL="231775" indent="-231775"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412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7B91A-3AE4-4400-96D4-C3779B5FBC80}" type="slidenum">
              <a:rPr lang="sl-SI" altLang="sl-SI" smtClean="0"/>
              <a:pPr>
                <a:defRPr/>
              </a:pPr>
              <a:t>19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43383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altLang="sl-SI" dirty="0" smtClean="0">
                <a:latin typeface="Arial" pitchFamily="34" charset="0"/>
                <a:cs typeface="Times New Roman" pitchFamily="18" charset="0"/>
              </a:rPr>
              <a:t>Rešitve, ki morajo biti dolgoro</a:t>
            </a:r>
            <a:r>
              <a:rPr lang="sl-SI" altLang="sl-SI" dirty="0" smtClean="0">
                <a:latin typeface="Arial" pitchFamily="34" charset="0"/>
              </a:rPr>
              <a:t>č</a:t>
            </a:r>
            <a:r>
              <a:rPr lang="sl-SI" altLang="sl-SI" dirty="0" smtClean="0">
                <a:latin typeface="Arial" pitchFamily="34" charset="0"/>
                <a:cs typeface="Times New Roman" pitchFamily="18" charset="0"/>
              </a:rPr>
              <a:t>no stabilne so urejene v zakonu o javnih financah. Rešitve, ki so potrebne za izvršitev letnega prora</a:t>
            </a:r>
            <a:r>
              <a:rPr lang="sl-SI" altLang="sl-SI" dirty="0" smtClean="0">
                <a:latin typeface="Arial" pitchFamily="34" charset="0"/>
              </a:rPr>
              <a:t>č</a:t>
            </a:r>
            <a:r>
              <a:rPr lang="sl-SI" altLang="sl-SI" dirty="0" smtClean="0">
                <a:latin typeface="Arial" pitchFamily="34" charset="0"/>
                <a:cs typeface="Times New Roman" pitchFamily="18" charset="0"/>
              </a:rPr>
              <a:t>una so predmet letnega zakona o izvrševanju prora</a:t>
            </a:r>
            <a:r>
              <a:rPr lang="sl-SI" altLang="sl-SI" dirty="0" smtClean="0">
                <a:latin typeface="Arial" pitchFamily="34" charset="0"/>
              </a:rPr>
              <a:t>č</a:t>
            </a:r>
            <a:r>
              <a:rPr lang="sl-SI" altLang="sl-SI" dirty="0" smtClean="0">
                <a:latin typeface="Arial" pitchFamily="34" charset="0"/>
                <a:cs typeface="Times New Roman" pitchFamily="18" charset="0"/>
              </a:rPr>
              <a:t>una kot spremljajočem zakonu ob prora</a:t>
            </a:r>
            <a:r>
              <a:rPr lang="sl-SI" altLang="sl-SI" dirty="0" smtClean="0">
                <a:latin typeface="Arial" pitchFamily="34" charset="0"/>
              </a:rPr>
              <a:t>č</a:t>
            </a:r>
            <a:r>
              <a:rPr lang="sl-SI" altLang="sl-SI" dirty="0" smtClean="0">
                <a:latin typeface="Arial" pitchFamily="34" charset="0"/>
                <a:cs typeface="Times New Roman" pitchFamily="18" charset="0"/>
              </a:rPr>
              <a:t>unu. Minister za finance in vlada imata pooblastila, da uredita številna vprašanja operativne narave s pod zakonskimi predpisi, kot so pravilniki (npr. pravilnik o postopkih za izvrševanje proračuna), odredbe ( npr. odredba o funkcionalno-programski klasifikaciji dr</a:t>
            </a:r>
            <a:r>
              <a:rPr lang="sl-SI" altLang="sl-SI" dirty="0" smtClean="0">
                <a:latin typeface="Arial" pitchFamily="34" charset="0"/>
              </a:rPr>
              <a:t>ž</a:t>
            </a:r>
            <a:r>
              <a:rPr lang="sl-SI" altLang="sl-SI" dirty="0" smtClean="0">
                <a:latin typeface="Arial" pitchFamily="34" charset="0"/>
                <a:cs typeface="Times New Roman" pitchFamily="18" charset="0"/>
              </a:rPr>
              <a:t>avnega proračuna), sklep vlade, ki regulira neko področje ali določa izvajanje nekega ukrepa.</a:t>
            </a:r>
          </a:p>
          <a:p>
            <a:r>
              <a:rPr lang="sl-SI" altLang="sl-SI" dirty="0" smtClean="0">
                <a:latin typeface="Arial" pitchFamily="34" charset="0"/>
                <a:cs typeface="Times New Roman" pitchFamily="18" charset="0"/>
              </a:rPr>
              <a:t> </a:t>
            </a:r>
          </a:p>
          <a:p>
            <a:r>
              <a:rPr lang="sl-SI" altLang="sl-SI" dirty="0" smtClean="0">
                <a:latin typeface="Arial" pitchFamily="34" charset="0"/>
                <a:cs typeface="Times New Roman" pitchFamily="18" charset="0"/>
              </a:rPr>
              <a:t>Vsi navedeni zakonski predpisi vsebujejo rešitve, ki dolo</a:t>
            </a:r>
            <a:r>
              <a:rPr lang="sl-SI" altLang="sl-SI" dirty="0" smtClean="0">
                <a:latin typeface="Arial" pitchFamily="34" charset="0"/>
              </a:rPr>
              <a:t>č</a:t>
            </a:r>
            <a:r>
              <a:rPr lang="sl-SI" altLang="sl-SI" dirty="0" smtClean="0">
                <a:latin typeface="Arial" pitchFamily="34" charset="0"/>
                <a:cs typeface="Times New Roman" pitchFamily="18" charset="0"/>
              </a:rPr>
              <a:t>ajo in opredeljujejo načela in postopke izvrševanja proračuna. Z njimi se želi vzpostaviti postopke in inštrumente, ki bodo omogočili pravilno, namensko, gospodarno in učinkovito izvrševanje proračuna in v končni posledici uspešnejše delovanje dr</a:t>
            </a:r>
            <a:r>
              <a:rPr lang="sl-SI" altLang="sl-SI" dirty="0" smtClean="0">
                <a:latin typeface="Arial" pitchFamily="34" charset="0"/>
              </a:rPr>
              <a:t>ž</a:t>
            </a:r>
            <a:r>
              <a:rPr lang="sl-SI" altLang="sl-SI" dirty="0" smtClean="0">
                <a:latin typeface="Arial" pitchFamily="34" charset="0"/>
                <a:cs typeface="Times New Roman" pitchFamily="18" charset="0"/>
              </a:rPr>
              <a:t>ave.</a:t>
            </a:r>
            <a:endParaRPr lang="sl-SI" altLang="sl-SI" dirty="0" smtClean="0">
              <a:latin typeface="Arial" pitchFamily="34" charset="0"/>
            </a:endParaRPr>
          </a:p>
          <a:p>
            <a:endParaRPr lang="sl-SI" altLang="sl-SI" dirty="0" smtClean="0">
              <a:latin typeface="Arial" pitchFamily="34" charset="0"/>
            </a:endParaRPr>
          </a:p>
          <a:p>
            <a:r>
              <a:rPr lang="sl-SI" altLang="sl-SI" dirty="0" smtClean="0">
                <a:latin typeface="Arial" pitchFamily="34" charset="0"/>
              </a:rPr>
              <a:t>Zakon o računovodstvu ureja vodenje računovodstva v javnem sektorju. Pravilnik o enotnem kontnem načrtu in Pravilnik o računovodstvu MF detajlneje urejata vodenje računovodstva.</a:t>
            </a:r>
          </a:p>
          <a:p>
            <a:endParaRPr lang="en-GB" alt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20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28676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71BFEFA-FCE0-445C-8A2C-6F6B567636FD}" type="slidenum">
              <a:rPr lang="sl-SI" altLang="sl-SI">
                <a:latin typeface="Calibri" pitchFamily="34" charset="0"/>
              </a:rPr>
              <a:pPr/>
              <a:t>4</a:t>
            </a:fld>
            <a:endParaRPr lang="sl-SI" altLang="sl-SI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391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29700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E492CC7-061F-4851-9D80-5D2FF369A91B}" type="slidenum">
              <a:rPr lang="sl-SI" altLang="sl-SI">
                <a:latin typeface="Calibri" pitchFamily="34" charset="0"/>
              </a:rPr>
              <a:pPr/>
              <a:t>7</a:t>
            </a:fld>
            <a:endParaRPr lang="sl-SI" altLang="sl-SI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54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30724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D9BDFC8-D733-4283-99B0-DD92A04E4FE3}" type="slidenum">
              <a:rPr lang="sl-SI" altLang="sl-SI">
                <a:latin typeface="Calibri" pitchFamily="34" charset="0"/>
              </a:rPr>
              <a:pPr/>
              <a:t>9</a:t>
            </a:fld>
            <a:endParaRPr lang="sl-SI" altLang="sl-SI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842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31748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F7A5E92-3B8D-4C87-AD02-5B71E721DE5F}" type="slidenum">
              <a:rPr lang="sl-SI" altLang="sl-SI">
                <a:latin typeface="Calibri" pitchFamily="34" charset="0"/>
              </a:rPr>
              <a:pPr/>
              <a:t>12</a:t>
            </a:fld>
            <a:endParaRPr lang="sl-SI" altLang="sl-SI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656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1DF50E6-ABD7-4AF7-8764-178B965AB826}" type="slidenum">
              <a:rPr lang="en-US" altLang="sl-SI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sl-SI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8163"/>
            <a:ext cx="5032375" cy="3846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324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683660B-0695-4755-9123-DB1D9BBE0314}" type="slidenum">
              <a:rPr lang="en-US" altLang="sl-SI"/>
              <a:pPr>
                <a:spcBef>
                  <a:spcPct val="0"/>
                </a:spcBef>
              </a:pPr>
              <a:t>14</a:t>
            </a:fld>
            <a:endParaRPr lang="en-US" altLang="sl-SI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8163"/>
            <a:ext cx="5032375" cy="3846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621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BC8959-31F8-41F4-AB75-E9E02B2582B0}" type="slidenum">
              <a:rPr lang="en-US" altLang="sl-SI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sl-SI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8163"/>
            <a:ext cx="5032375" cy="3846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4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6000" y="1980000"/>
            <a:ext cx="7560000" cy="180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76000" y="3780000"/>
            <a:ext cx="7560000" cy="18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295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5" y="184574"/>
            <a:ext cx="7684179" cy="720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6000" y="1584000"/>
            <a:ext cx="8229600" cy="4525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725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13" y="93600"/>
            <a:ext cx="7170737" cy="9589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88" y="1214438"/>
            <a:ext cx="8035925" cy="507206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29375" y="6351588"/>
            <a:ext cx="2590800" cy="4619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D0AF87C-3C83-4601-97F7-A018FCCBB7C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3811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89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 noChangeAspect="1"/>
          </p:cNvGrpSpPr>
          <p:nvPr/>
        </p:nvGrpSpPr>
        <p:grpSpPr bwMode="auto">
          <a:xfrm>
            <a:off x="1089025" y="295275"/>
            <a:ext cx="242888" cy="306388"/>
            <a:chOff x="0" y="0"/>
            <a:chExt cx="456" cy="570"/>
          </a:xfrm>
        </p:grpSpPr>
        <p:sp>
          <p:nvSpPr>
            <p:cNvPr id="1066" name="Freeform 3"/>
            <p:cNvSpPr>
              <a:spLocks/>
            </p:cNvSpPr>
            <p:nvPr/>
          </p:nvSpPr>
          <p:spPr bwMode="auto">
            <a:xfrm>
              <a:off x="18" y="0"/>
              <a:ext cx="420" cy="552"/>
            </a:xfrm>
            <a:custGeom>
              <a:avLst/>
              <a:gdLst>
                <a:gd name="T0" fmla="*/ 0 w 70"/>
                <a:gd name="T1" fmla="*/ 64629306 h 93"/>
                <a:gd name="T2" fmla="*/ 100776960 w 70"/>
                <a:gd name="T3" fmla="*/ 27765831 h 93"/>
                <a:gd name="T4" fmla="*/ 241864704 w 70"/>
                <a:gd name="T5" fmla="*/ 0 h 93"/>
                <a:gd name="T6" fmla="*/ 352719360 w 70"/>
                <a:gd name="T7" fmla="*/ 0 h 93"/>
                <a:gd name="T8" fmla="*/ 493807104 w 70"/>
                <a:gd name="T9" fmla="*/ 9355848 h 93"/>
                <a:gd name="T10" fmla="*/ 594584064 w 70"/>
                <a:gd name="T11" fmla="*/ 27765831 h 93"/>
                <a:gd name="T12" fmla="*/ 705438720 w 70"/>
                <a:gd name="T13" fmla="*/ 64629306 h 93"/>
                <a:gd name="T14" fmla="*/ 705438720 w 70"/>
                <a:gd name="T15" fmla="*/ 81764567 h 93"/>
                <a:gd name="T16" fmla="*/ 655050240 w 70"/>
                <a:gd name="T17" fmla="*/ 539052941 h 93"/>
                <a:gd name="T18" fmla="*/ 634894848 w 70"/>
                <a:gd name="T19" fmla="*/ 613030378 h 93"/>
                <a:gd name="T20" fmla="*/ 604661760 w 70"/>
                <a:gd name="T21" fmla="*/ 666993109 h 93"/>
                <a:gd name="T22" fmla="*/ 584506368 w 70"/>
                <a:gd name="T23" fmla="*/ 704114610 h 93"/>
                <a:gd name="T24" fmla="*/ 554273280 w 70"/>
                <a:gd name="T25" fmla="*/ 740978090 h 93"/>
                <a:gd name="T26" fmla="*/ 554273280 w 70"/>
                <a:gd name="T27" fmla="*/ 740978090 h 93"/>
                <a:gd name="T28" fmla="*/ 503884800 w 70"/>
                <a:gd name="T29" fmla="*/ 777833991 h 93"/>
                <a:gd name="T30" fmla="*/ 443418624 w 70"/>
                <a:gd name="T31" fmla="*/ 813386773 h 93"/>
                <a:gd name="T32" fmla="*/ 403107840 w 70"/>
                <a:gd name="T33" fmla="*/ 841151370 h 93"/>
                <a:gd name="T34" fmla="*/ 352719360 w 70"/>
                <a:gd name="T35" fmla="*/ 850242923 h 93"/>
                <a:gd name="T36" fmla="*/ 302330880 w 70"/>
                <a:gd name="T37" fmla="*/ 831795736 h 93"/>
                <a:gd name="T38" fmla="*/ 251942400 w 70"/>
                <a:gd name="T39" fmla="*/ 813386773 h 93"/>
                <a:gd name="T40" fmla="*/ 251942400 w 70"/>
                <a:gd name="T41" fmla="*/ 813386773 h 93"/>
                <a:gd name="T42" fmla="*/ 201553920 w 70"/>
                <a:gd name="T43" fmla="*/ 785621150 h 93"/>
                <a:gd name="T44" fmla="*/ 171320832 w 70"/>
                <a:gd name="T45" fmla="*/ 750289191 h 93"/>
                <a:gd name="T46" fmla="*/ 171320832 w 70"/>
                <a:gd name="T47" fmla="*/ 750289191 h 93"/>
                <a:gd name="T48" fmla="*/ 171320832 w 70"/>
                <a:gd name="T49" fmla="*/ 750289191 h 93"/>
                <a:gd name="T50" fmla="*/ 171320832 w 70"/>
                <a:gd name="T51" fmla="*/ 750289191 h 93"/>
                <a:gd name="T52" fmla="*/ 120932352 w 70"/>
                <a:gd name="T53" fmla="*/ 704114610 h 93"/>
                <a:gd name="T54" fmla="*/ 90699264 w 70"/>
                <a:gd name="T55" fmla="*/ 666993109 h 93"/>
                <a:gd name="T56" fmla="*/ 90699264 w 70"/>
                <a:gd name="T57" fmla="*/ 666993109 h 93"/>
                <a:gd name="T58" fmla="*/ 60466176 w 70"/>
                <a:gd name="T59" fmla="*/ 613030378 h 93"/>
                <a:gd name="T60" fmla="*/ 40310784 w 70"/>
                <a:gd name="T61" fmla="*/ 548408611 h 93"/>
                <a:gd name="T62" fmla="*/ 20155392 w 70"/>
                <a:gd name="T63" fmla="*/ 311197520 h 93"/>
                <a:gd name="T64" fmla="*/ 0 w 70"/>
                <a:gd name="T65" fmla="*/ 90818702 h 93"/>
                <a:gd name="T66" fmla="*/ 0 w 70"/>
                <a:gd name="T67" fmla="*/ 64629306 h 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0" h="93">
                  <a:moveTo>
                    <a:pt x="0" y="7"/>
                  </a:moveTo>
                  <a:cubicBezTo>
                    <a:pt x="4" y="5"/>
                    <a:pt x="9" y="4"/>
                    <a:pt x="10" y="3"/>
                  </a:cubicBezTo>
                  <a:cubicBezTo>
                    <a:pt x="12" y="3"/>
                    <a:pt x="19" y="1"/>
                    <a:pt x="24" y="0"/>
                  </a:cubicBezTo>
                  <a:cubicBezTo>
                    <a:pt x="27" y="0"/>
                    <a:pt x="31" y="0"/>
                    <a:pt x="35" y="0"/>
                  </a:cubicBezTo>
                  <a:cubicBezTo>
                    <a:pt x="39" y="0"/>
                    <a:pt x="45" y="0"/>
                    <a:pt x="49" y="1"/>
                  </a:cubicBezTo>
                  <a:cubicBezTo>
                    <a:pt x="52" y="2"/>
                    <a:pt x="56" y="2"/>
                    <a:pt x="59" y="3"/>
                  </a:cubicBezTo>
                  <a:cubicBezTo>
                    <a:pt x="63" y="4"/>
                    <a:pt x="66" y="6"/>
                    <a:pt x="70" y="7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62"/>
                    <a:pt x="64" y="65"/>
                    <a:pt x="63" y="67"/>
                  </a:cubicBezTo>
                  <a:cubicBezTo>
                    <a:pt x="62" y="69"/>
                    <a:pt x="61" y="71"/>
                    <a:pt x="60" y="73"/>
                  </a:cubicBezTo>
                  <a:cubicBezTo>
                    <a:pt x="60" y="74"/>
                    <a:pt x="59" y="75"/>
                    <a:pt x="58" y="77"/>
                  </a:cubicBezTo>
                  <a:cubicBezTo>
                    <a:pt x="57" y="78"/>
                    <a:pt x="56" y="79"/>
                    <a:pt x="55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3" y="82"/>
                    <a:pt x="52" y="84"/>
                    <a:pt x="50" y="85"/>
                  </a:cubicBezTo>
                  <a:cubicBezTo>
                    <a:pt x="48" y="87"/>
                    <a:pt x="46" y="88"/>
                    <a:pt x="44" y="89"/>
                  </a:cubicBezTo>
                  <a:cubicBezTo>
                    <a:pt x="43" y="90"/>
                    <a:pt x="41" y="91"/>
                    <a:pt x="40" y="92"/>
                  </a:cubicBezTo>
                  <a:cubicBezTo>
                    <a:pt x="38" y="92"/>
                    <a:pt x="37" y="93"/>
                    <a:pt x="35" y="93"/>
                  </a:cubicBezTo>
                  <a:cubicBezTo>
                    <a:pt x="33" y="93"/>
                    <a:pt x="32" y="92"/>
                    <a:pt x="30" y="91"/>
                  </a:cubicBezTo>
                  <a:cubicBezTo>
                    <a:pt x="28" y="91"/>
                    <a:pt x="27" y="90"/>
                    <a:pt x="25" y="89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4" y="88"/>
                    <a:pt x="22" y="87"/>
                    <a:pt x="20" y="86"/>
                  </a:cubicBezTo>
                  <a:cubicBezTo>
                    <a:pt x="19" y="85"/>
                    <a:pt x="18" y="83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5" y="80"/>
                    <a:pt x="13" y="79"/>
                    <a:pt x="12" y="77"/>
                  </a:cubicBezTo>
                  <a:cubicBezTo>
                    <a:pt x="11" y="76"/>
                    <a:pt x="10" y="74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8" y="71"/>
                    <a:pt x="7" y="69"/>
                    <a:pt x="6" y="67"/>
                  </a:cubicBezTo>
                  <a:cubicBezTo>
                    <a:pt x="6" y="65"/>
                    <a:pt x="5" y="62"/>
                    <a:pt x="4" y="60"/>
                  </a:cubicBezTo>
                  <a:cubicBezTo>
                    <a:pt x="3" y="52"/>
                    <a:pt x="3" y="43"/>
                    <a:pt x="2" y="34"/>
                  </a:cubicBezTo>
                  <a:cubicBezTo>
                    <a:pt x="2" y="32"/>
                    <a:pt x="0" y="10"/>
                    <a:pt x="0" y="10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67" name="Freeform 4"/>
            <p:cNvSpPr>
              <a:spLocks/>
            </p:cNvSpPr>
            <p:nvPr/>
          </p:nvSpPr>
          <p:spPr bwMode="auto">
            <a:xfrm>
              <a:off x="60" y="177"/>
              <a:ext cx="331" cy="227"/>
            </a:xfrm>
            <a:custGeom>
              <a:avLst/>
              <a:gdLst>
                <a:gd name="T0" fmla="*/ 290764031 w 55"/>
                <a:gd name="T1" fmla="*/ 0 h 38"/>
                <a:gd name="T2" fmla="*/ 196124258 w 55"/>
                <a:gd name="T3" fmla="*/ 165314453 h 38"/>
                <a:gd name="T4" fmla="*/ 134120412 w 55"/>
                <a:gd name="T5" fmla="*/ 87701253 h 38"/>
                <a:gd name="T6" fmla="*/ 0 w 55"/>
                <a:gd name="T7" fmla="*/ 270922248 h 38"/>
                <a:gd name="T8" fmla="*/ 10310614 w 55"/>
                <a:gd name="T9" fmla="*/ 319500355 h 38"/>
                <a:gd name="T10" fmla="*/ 30883233 w 55"/>
                <a:gd name="T11" fmla="*/ 358310151 h 38"/>
                <a:gd name="T12" fmla="*/ 82623769 w 55"/>
                <a:gd name="T13" fmla="*/ 368078463 h 38"/>
                <a:gd name="T14" fmla="*/ 134120412 w 55"/>
                <a:gd name="T15" fmla="*/ 358310151 h 38"/>
                <a:gd name="T16" fmla="*/ 185860911 w 55"/>
                <a:gd name="T17" fmla="*/ 339042302 h 38"/>
                <a:gd name="T18" fmla="*/ 237601447 w 55"/>
                <a:gd name="T19" fmla="*/ 358310151 h 38"/>
                <a:gd name="T20" fmla="*/ 290764031 w 55"/>
                <a:gd name="T21" fmla="*/ 368078463 h 38"/>
                <a:gd name="T22" fmla="*/ 342551864 w 55"/>
                <a:gd name="T23" fmla="*/ 358310151 h 38"/>
                <a:gd name="T24" fmla="*/ 394007722 w 55"/>
                <a:gd name="T25" fmla="*/ 339042302 h 38"/>
                <a:gd name="T26" fmla="*/ 445749563 w 55"/>
                <a:gd name="T27" fmla="*/ 358310151 h 38"/>
                <a:gd name="T28" fmla="*/ 497244864 w 55"/>
                <a:gd name="T29" fmla="*/ 368078463 h 38"/>
                <a:gd name="T30" fmla="*/ 548985400 w 55"/>
                <a:gd name="T31" fmla="*/ 358310151 h 38"/>
                <a:gd name="T32" fmla="*/ 559296014 w 55"/>
                <a:gd name="T33" fmla="*/ 319500355 h 38"/>
                <a:gd name="T34" fmla="*/ 569559325 w 55"/>
                <a:gd name="T35" fmla="*/ 270922248 h 38"/>
                <a:gd name="T36" fmla="*/ 435486252 w 55"/>
                <a:gd name="T37" fmla="*/ 97202033 h 38"/>
                <a:gd name="T38" fmla="*/ 373435103 w 55"/>
                <a:gd name="T39" fmla="*/ 165314453 h 38"/>
                <a:gd name="T40" fmla="*/ 290764031 w 55"/>
                <a:gd name="T41" fmla="*/ 0 h 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5" h="38">
                  <a:moveTo>
                    <a:pt x="28" y="0"/>
                  </a:moveTo>
                  <a:cubicBezTo>
                    <a:pt x="19" y="17"/>
                    <a:pt x="19" y="17"/>
                    <a:pt x="19" y="1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9" y="16"/>
                    <a:pt x="4" y="22"/>
                    <a:pt x="0" y="28"/>
                  </a:cubicBezTo>
                  <a:cubicBezTo>
                    <a:pt x="0" y="29"/>
                    <a:pt x="1" y="31"/>
                    <a:pt x="1" y="33"/>
                  </a:cubicBezTo>
                  <a:cubicBezTo>
                    <a:pt x="2" y="34"/>
                    <a:pt x="2" y="35"/>
                    <a:pt x="3" y="37"/>
                  </a:cubicBezTo>
                  <a:cubicBezTo>
                    <a:pt x="4" y="37"/>
                    <a:pt x="6" y="38"/>
                    <a:pt x="8" y="38"/>
                  </a:cubicBezTo>
                  <a:cubicBezTo>
                    <a:pt x="9" y="38"/>
                    <a:pt x="11" y="37"/>
                    <a:pt x="13" y="37"/>
                  </a:cubicBezTo>
                  <a:cubicBezTo>
                    <a:pt x="14" y="36"/>
                    <a:pt x="16" y="35"/>
                    <a:pt x="18" y="35"/>
                  </a:cubicBezTo>
                  <a:cubicBezTo>
                    <a:pt x="20" y="35"/>
                    <a:pt x="22" y="36"/>
                    <a:pt x="23" y="37"/>
                  </a:cubicBezTo>
                  <a:cubicBezTo>
                    <a:pt x="24" y="38"/>
                    <a:pt x="26" y="38"/>
                    <a:pt x="28" y="38"/>
                  </a:cubicBezTo>
                  <a:cubicBezTo>
                    <a:pt x="29" y="38"/>
                    <a:pt x="32" y="37"/>
                    <a:pt x="33" y="37"/>
                  </a:cubicBezTo>
                  <a:cubicBezTo>
                    <a:pt x="35" y="36"/>
                    <a:pt x="36" y="35"/>
                    <a:pt x="38" y="35"/>
                  </a:cubicBezTo>
                  <a:cubicBezTo>
                    <a:pt x="40" y="35"/>
                    <a:pt x="41" y="36"/>
                    <a:pt x="43" y="37"/>
                  </a:cubicBezTo>
                  <a:cubicBezTo>
                    <a:pt x="44" y="37"/>
                    <a:pt x="46" y="38"/>
                    <a:pt x="48" y="38"/>
                  </a:cubicBezTo>
                  <a:cubicBezTo>
                    <a:pt x="50" y="38"/>
                    <a:pt x="52" y="37"/>
                    <a:pt x="53" y="37"/>
                  </a:cubicBezTo>
                  <a:cubicBezTo>
                    <a:pt x="53" y="35"/>
                    <a:pt x="54" y="34"/>
                    <a:pt x="54" y="33"/>
                  </a:cubicBezTo>
                  <a:cubicBezTo>
                    <a:pt x="55" y="30"/>
                    <a:pt x="55" y="29"/>
                    <a:pt x="55" y="28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28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68" name="Freeform 5"/>
            <p:cNvSpPr>
              <a:spLocks/>
            </p:cNvSpPr>
            <p:nvPr/>
          </p:nvSpPr>
          <p:spPr bwMode="auto">
            <a:xfrm>
              <a:off x="83" y="405"/>
              <a:ext cx="283" cy="35"/>
            </a:xfrm>
            <a:custGeom>
              <a:avLst/>
              <a:gdLst>
                <a:gd name="T0" fmla="*/ 0 w 47"/>
                <a:gd name="T1" fmla="*/ 16074963 h 6"/>
                <a:gd name="T2" fmla="*/ 20682104 w 47"/>
                <a:gd name="T3" fmla="*/ 38850706 h 6"/>
                <a:gd name="T4" fmla="*/ 41608466 w 47"/>
                <a:gd name="T5" fmla="*/ 46888783 h 6"/>
                <a:gd name="T6" fmla="*/ 93269063 w 47"/>
                <a:gd name="T7" fmla="*/ 30813819 h 6"/>
                <a:gd name="T8" fmla="*/ 145213249 w 47"/>
                <a:gd name="T9" fmla="*/ 24153529 h 6"/>
                <a:gd name="T10" fmla="*/ 196873845 w 47"/>
                <a:gd name="T11" fmla="*/ 30813819 h 6"/>
                <a:gd name="T12" fmla="*/ 250536083 w 47"/>
                <a:gd name="T13" fmla="*/ 46888783 h 6"/>
                <a:gd name="T14" fmla="*/ 302434411 w 47"/>
                <a:gd name="T15" fmla="*/ 30813819 h 6"/>
                <a:gd name="T16" fmla="*/ 354094790 w 47"/>
                <a:gd name="T17" fmla="*/ 24153529 h 6"/>
                <a:gd name="T18" fmla="*/ 406040500 w 47"/>
                <a:gd name="T19" fmla="*/ 30813819 h 6"/>
                <a:gd name="T20" fmla="*/ 457984867 w 47"/>
                <a:gd name="T21" fmla="*/ 46888783 h 6"/>
                <a:gd name="T22" fmla="*/ 468329944 w 47"/>
                <a:gd name="T23" fmla="*/ 38850706 h 6"/>
                <a:gd name="T24" fmla="*/ 488963360 w 47"/>
                <a:gd name="T25" fmla="*/ 16074963 h 6"/>
                <a:gd name="T26" fmla="*/ 457984867 w 47"/>
                <a:gd name="T27" fmla="*/ 24153529 h 6"/>
                <a:gd name="T28" fmla="*/ 406040500 w 47"/>
                <a:gd name="T29" fmla="*/ 16074963 h 6"/>
                <a:gd name="T30" fmla="*/ 354094790 w 47"/>
                <a:gd name="T31" fmla="*/ 0 h 6"/>
                <a:gd name="T32" fmla="*/ 302434411 w 47"/>
                <a:gd name="T33" fmla="*/ 16074963 h 6"/>
                <a:gd name="T34" fmla="*/ 250536083 w 47"/>
                <a:gd name="T35" fmla="*/ 24153529 h 6"/>
                <a:gd name="T36" fmla="*/ 196873845 w 47"/>
                <a:gd name="T37" fmla="*/ 16074963 h 6"/>
                <a:gd name="T38" fmla="*/ 145213249 w 47"/>
                <a:gd name="T39" fmla="*/ 0 h 6"/>
                <a:gd name="T40" fmla="*/ 82923986 w 47"/>
                <a:gd name="T41" fmla="*/ 16074963 h 6"/>
                <a:gd name="T42" fmla="*/ 41608466 w 47"/>
                <a:gd name="T43" fmla="*/ 24153529 h 6"/>
                <a:gd name="T44" fmla="*/ 0 w 47"/>
                <a:gd name="T45" fmla="*/ 16074963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6">
                  <a:moveTo>
                    <a:pt x="0" y="2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6"/>
                    <a:pt x="4" y="6"/>
                  </a:cubicBezTo>
                  <a:cubicBezTo>
                    <a:pt x="5" y="6"/>
                    <a:pt x="8" y="5"/>
                    <a:pt x="9" y="4"/>
                  </a:cubicBezTo>
                  <a:cubicBezTo>
                    <a:pt x="10" y="3"/>
                    <a:pt x="12" y="3"/>
                    <a:pt x="14" y="3"/>
                  </a:cubicBezTo>
                  <a:cubicBezTo>
                    <a:pt x="15" y="3"/>
                    <a:pt x="18" y="4"/>
                    <a:pt x="19" y="4"/>
                  </a:cubicBezTo>
                  <a:cubicBezTo>
                    <a:pt x="21" y="5"/>
                    <a:pt x="22" y="6"/>
                    <a:pt x="24" y="6"/>
                  </a:cubicBezTo>
                  <a:cubicBezTo>
                    <a:pt x="25" y="6"/>
                    <a:pt x="28" y="5"/>
                    <a:pt x="29" y="4"/>
                  </a:cubicBezTo>
                  <a:cubicBezTo>
                    <a:pt x="31" y="3"/>
                    <a:pt x="32" y="3"/>
                    <a:pt x="34" y="3"/>
                  </a:cubicBezTo>
                  <a:cubicBezTo>
                    <a:pt x="36" y="3"/>
                    <a:pt x="37" y="4"/>
                    <a:pt x="39" y="4"/>
                  </a:cubicBezTo>
                  <a:cubicBezTo>
                    <a:pt x="40" y="5"/>
                    <a:pt x="43" y="6"/>
                    <a:pt x="44" y="6"/>
                  </a:cubicBezTo>
                  <a:cubicBezTo>
                    <a:pt x="45" y="6"/>
                    <a:pt x="45" y="6"/>
                    <a:pt x="45" y="5"/>
                  </a:cubicBezTo>
                  <a:cubicBezTo>
                    <a:pt x="46" y="4"/>
                    <a:pt x="47" y="4"/>
                    <a:pt x="47" y="2"/>
                  </a:cubicBezTo>
                  <a:cubicBezTo>
                    <a:pt x="46" y="3"/>
                    <a:pt x="45" y="3"/>
                    <a:pt x="44" y="3"/>
                  </a:cubicBezTo>
                  <a:cubicBezTo>
                    <a:pt x="43" y="3"/>
                    <a:pt x="41" y="2"/>
                    <a:pt x="39" y="2"/>
                  </a:cubicBezTo>
                  <a:cubicBezTo>
                    <a:pt x="38" y="1"/>
                    <a:pt x="36" y="0"/>
                    <a:pt x="34" y="0"/>
                  </a:cubicBezTo>
                  <a:cubicBezTo>
                    <a:pt x="32" y="0"/>
                    <a:pt x="30" y="1"/>
                    <a:pt x="29" y="2"/>
                  </a:cubicBezTo>
                  <a:cubicBezTo>
                    <a:pt x="27" y="3"/>
                    <a:pt x="25" y="3"/>
                    <a:pt x="24" y="3"/>
                  </a:cubicBezTo>
                  <a:cubicBezTo>
                    <a:pt x="22" y="3"/>
                    <a:pt x="20" y="3"/>
                    <a:pt x="19" y="2"/>
                  </a:cubicBezTo>
                  <a:cubicBezTo>
                    <a:pt x="18" y="1"/>
                    <a:pt x="15" y="0"/>
                    <a:pt x="14" y="0"/>
                  </a:cubicBezTo>
                  <a:cubicBezTo>
                    <a:pt x="12" y="0"/>
                    <a:pt x="10" y="1"/>
                    <a:pt x="8" y="2"/>
                  </a:cubicBezTo>
                  <a:cubicBezTo>
                    <a:pt x="7" y="2"/>
                    <a:pt x="5" y="3"/>
                    <a:pt x="4" y="3"/>
                  </a:cubicBezTo>
                  <a:cubicBezTo>
                    <a:pt x="2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69" name="Freeform 6"/>
            <p:cNvSpPr>
              <a:spLocks/>
            </p:cNvSpPr>
            <p:nvPr/>
          </p:nvSpPr>
          <p:spPr bwMode="auto">
            <a:xfrm>
              <a:off x="113" y="440"/>
              <a:ext cx="229" cy="95"/>
            </a:xfrm>
            <a:custGeom>
              <a:avLst/>
              <a:gdLst>
                <a:gd name="T0" fmla="*/ 0 w 38"/>
                <a:gd name="T1" fmla="*/ 18492189 h 16"/>
                <a:gd name="T2" fmla="*/ 83438097 w 38"/>
                <a:gd name="T3" fmla="*/ 100425088 h 16"/>
                <a:gd name="T4" fmla="*/ 200019743 w 38"/>
                <a:gd name="T5" fmla="*/ 146738182 h 16"/>
                <a:gd name="T6" fmla="*/ 314925199 w 38"/>
                <a:gd name="T7" fmla="*/ 91046492 h 16"/>
                <a:gd name="T8" fmla="*/ 398315796 w 38"/>
                <a:gd name="T9" fmla="*/ 18492189 h 16"/>
                <a:gd name="T10" fmla="*/ 356500348 w 38"/>
                <a:gd name="T11" fmla="*/ 9379617 h 16"/>
                <a:gd name="T12" fmla="*/ 304528262 w 38"/>
                <a:gd name="T13" fmla="*/ 0 h 16"/>
                <a:gd name="T14" fmla="*/ 252278073 w 38"/>
                <a:gd name="T15" fmla="*/ 9379617 h 16"/>
                <a:gd name="T16" fmla="*/ 200019743 w 38"/>
                <a:gd name="T17" fmla="*/ 18492189 h 16"/>
                <a:gd name="T18" fmla="*/ 146037723 w 38"/>
                <a:gd name="T19" fmla="*/ 9379617 h 16"/>
                <a:gd name="T20" fmla="*/ 93834781 w 38"/>
                <a:gd name="T21" fmla="*/ 0 h 16"/>
                <a:gd name="T22" fmla="*/ 31179772 w 38"/>
                <a:gd name="T23" fmla="*/ 9379617 h 16"/>
                <a:gd name="T24" fmla="*/ 0 w 38"/>
                <a:gd name="T25" fmla="*/ 18492189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6">
                  <a:moveTo>
                    <a:pt x="0" y="2"/>
                  </a:moveTo>
                  <a:cubicBezTo>
                    <a:pt x="2" y="5"/>
                    <a:pt x="5" y="8"/>
                    <a:pt x="8" y="11"/>
                  </a:cubicBezTo>
                  <a:cubicBezTo>
                    <a:pt x="11" y="13"/>
                    <a:pt x="15" y="15"/>
                    <a:pt x="19" y="16"/>
                  </a:cubicBezTo>
                  <a:cubicBezTo>
                    <a:pt x="22" y="15"/>
                    <a:pt x="27" y="13"/>
                    <a:pt x="30" y="10"/>
                  </a:cubicBezTo>
                  <a:cubicBezTo>
                    <a:pt x="33" y="8"/>
                    <a:pt x="36" y="5"/>
                    <a:pt x="38" y="2"/>
                  </a:cubicBezTo>
                  <a:cubicBezTo>
                    <a:pt x="36" y="2"/>
                    <a:pt x="36" y="2"/>
                    <a:pt x="34" y="1"/>
                  </a:cubicBezTo>
                  <a:cubicBezTo>
                    <a:pt x="33" y="0"/>
                    <a:pt x="31" y="0"/>
                    <a:pt x="29" y="0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3" y="2"/>
                    <a:pt x="21" y="2"/>
                    <a:pt x="19" y="2"/>
                  </a:cubicBezTo>
                  <a:cubicBezTo>
                    <a:pt x="17" y="2"/>
                    <a:pt x="15" y="2"/>
                    <a:pt x="14" y="1"/>
                  </a:cubicBezTo>
                  <a:cubicBezTo>
                    <a:pt x="12" y="0"/>
                    <a:pt x="10" y="0"/>
                    <a:pt x="9" y="0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3" y="1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70" name="Freeform 7"/>
            <p:cNvSpPr>
              <a:spLocks/>
            </p:cNvSpPr>
            <p:nvPr/>
          </p:nvSpPr>
          <p:spPr bwMode="auto">
            <a:xfrm>
              <a:off x="0" y="41"/>
              <a:ext cx="456" cy="529"/>
            </a:xfrm>
            <a:custGeom>
              <a:avLst/>
              <a:gdLst>
                <a:gd name="T0" fmla="*/ 30233088 w 76"/>
                <a:gd name="T1" fmla="*/ 28043205 h 89"/>
                <a:gd name="T2" fmla="*/ 30233088 w 76"/>
                <a:gd name="T3" fmla="*/ 0 h 89"/>
                <a:gd name="T4" fmla="*/ 0 w 76"/>
                <a:gd name="T5" fmla="*/ 9437116 h 89"/>
                <a:gd name="T6" fmla="*/ 0 w 76"/>
                <a:gd name="T7" fmla="*/ 28043205 h 89"/>
                <a:gd name="T8" fmla="*/ 20155392 w 76"/>
                <a:gd name="T9" fmla="*/ 249268134 h 89"/>
                <a:gd name="T10" fmla="*/ 40310784 w 76"/>
                <a:gd name="T11" fmla="*/ 490650514 h 89"/>
                <a:gd name="T12" fmla="*/ 40310784 w 76"/>
                <a:gd name="T13" fmla="*/ 490650514 h 89"/>
                <a:gd name="T14" fmla="*/ 70543872 w 76"/>
                <a:gd name="T15" fmla="*/ 565609956 h 89"/>
                <a:gd name="T16" fmla="*/ 100776960 w 76"/>
                <a:gd name="T17" fmla="*/ 620114972 h 89"/>
                <a:gd name="T18" fmla="*/ 100776960 w 76"/>
                <a:gd name="T19" fmla="*/ 620114972 h 89"/>
                <a:gd name="T20" fmla="*/ 131010048 w 76"/>
                <a:gd name="T21" fmla="*/ 666771613 h 89"/>
                <a:gd name="T22" fmla="*/ 181398528 w 76"/>
                <a:gd name="T23" fmla="*/ 713419457 h 89"/>
                <a:gd name="T24" fmla="*/ 181398528 w 76"/>
                <a:gd name="T25" fmla="*/ 713419457 h 89"/>
                <a:gd name="T26" fmla="*/ 221709312 w 76"/>
                <a:gd name="T27" fmla="*/ 749312309 h 89"/>
                <a:gd name="T28" fmla="*/ 272097792 w 76"/>
                <a:gd name="T29" fmla="*/ 777361589 h 89"/>
                <a:gd name="T30" fmla="*/ 272097792 w 76"/>
                <a:gd name="T31" fmla="*/ 777361589 h 89"/>
                <a:gd name="T32" fmla="*/ 322486272 w 76"/>
                <a:gd name="T33" fmla="*/ 805404830 h 89"/>
                <a:gd name="T34" fmla="*/ 382952448 w 76"/>
                <a:gd name="T35" fmla="*/ 824010919 h 89"/>
                <a:gd name="T36" fmla="*/ 382952448 w 76"/>
                <a:gd name="T37" fmla="*/ 824010919 h 89"/>
                <a:gd name="T38" fmla="*/ 443418624 w 76"/>
                <a:gd name="T39" fmla="*/ 805404830 h 89"/>
                <a:gd name="T40" fmla="*/ 493807104 w 76"/>
                <a:gd name="T41" fmla="*/ 786798955 h 89"/>
                <a:gd name="T42" fmla="*/ 554273280 w 76"/>
                <a:gd name="T43" fmla="*/ 741462698 h 89"/>
                <a:gd name="T44" fmla="*/ 604661760 w 76"/>
                <a:gd name="T45" fmla="*/ 694813582 h 89"/>
                <a:gd name="T46" fmla="*/ 604661760 w 76"/>
                <a:gd name="T47" fmla="*/ 694813582 h 89"/>
                <a:gd name="T48" fmla="*/ 634894848 w 76"/>
                <a:gd name="T49" fmla="*/ 657334497 h 89"/>
                <a:gd name="T50" fmla="*/ 665127936 w 76"/>
                <a:gd name="T51" fmla="*/ 620114972 h 89"/>
                <a:gd name="T52" fmla="*/ 695361024 w 76"/>
                <a:gd name="T53" fmla="*/ 565609956 h 89"/>
                <a:gd name="T54" fmla="*/ 715516416 w 76"/>
                <a:gd name="T55" fmla="*/ 490650514 h 89"/>
                <a:gd name="T56" fmla="*/ 715516416 w 76"/>
                <a:gd name="T57" fmla="*/ 490650514 h 89"/>
                <a:gd name="T58" fmla="*/ 765904896 w 76"/>
                <a:gd name="T59" fmla="*/ 18606089 h 89"/>
                <a:gd name="T60" fmla="*/ 765904896 w 76"/>
                <a:gd name="T61" fmla="*/ 9437116 h 89"/>
                <a:gd name="T62" fmla="*/ 735671808 w 76"/>
                <a:gd name="T63" fmla="*/ 0 h 89"/>
                <a:gd name="T64" fmla="*/ 735671808 w 76"/>
                <a:gd name="T65" fmla="*/ 18606089 h 89"/>
                <a:gd name="T66" fmla="*/ 685283328 w 76"/>
                <a:gd name="T67" fmla="*/ 481481755 h 89"/>
                <a:gd name="T68" fmla="*/ 665127936 w 76"/>
                <a:gd name="T69" fmla="*/ 556172804 h 89"/>
                <a:gd name="T70" fmla="*/ 634894848 w 76"/>
                <a:gd name="T71" fmla="*/ 610679092 h 89"/>
                <a:gd name="T72" fmla="*/ 614739456 w 76"/>
                <a:gd name="T73" fmla="*/ 648158177 h 89"/>
                <a:gd name="T74" fmla="*/ 584506368 w 76"/>
                <a:gd name="T75" fmla="*/ 685377702 h 89"/>
                <a:gd name="T76" fmla="*/ 584506368 w 76"/>
                <a:gd name="T77" fmla="*/ 685377702 h 89"/>
                <a:gd name="T78" fmla="*/ 534117888 w 76"/>
                <a:gd name="T79" fmla="*/ 722856787 h 89"/>
                <a:gd name="T80" fmla="*/ 473651712 w 76"/>
                <a:gd name="T81" fmla="*/ 758748153 h 89"/>
                <a:gd name="T82" fmla="*/ 433340928 w 76"/>
                <a:gd name="T83" fmla="*/ 786798955 h 89"/>
                <a:gd name="T84" fmla="*/ 382952448 w 76"/>
                <a:gd name="T85" fmla="*/ 795967714 h 89"/>
                <a:gd name="T86" fmla="*/ 332563968 w 76"/>
                <a:gd name="T87" fmla="*/ 777361589 h 89"/>
                <a:gd name="T88" fmla="*/ 282175488 w 76"/>
                <a:gd name="T89" fmla="*/ 758748153 h 89"/>
                <a:gd name="T90" fmla="*/ 282175488 w 76"/>
                <a:gd name="T91" fmla="*/ 758748153 h 89"/>
                <a:gd name="T92" fmla="*/ 231787008 w 76"/>
                <a:gd name="T93" fmla="*/ 732293939 h 89"/>
                <a:gd name="T94" fmla="*/ 201553920 w 76"/>
                <a:gd name="T95" fmla="*/ 694813582 h 89"/>
                <a:gd name="T96" fmla="*/ 201553920 w 76"/>
                <a:gd name="T97" fmla="*/ 694813582 h 89"/>
                <a:gd name="T98" fmla="*/ 201553920 w 76"/>
                <a:gd name="T99" fmla="*/ 694813582 h 89"/>
                <a:gd name="T100" fmla="*/ 201553920 w 76"/>
                <a:gd name="T101" fmla="*/ 694813582 h 89"/>
                <a:gd name="T102" fmla="*/ 151165440 w 76"/>
                <a:gd name="T103" fmla="*/ 648158177 h 89"/>
                <a:gd name="T104" fmla="*/ 120932352 w 76"/>
                <a:gd name="T105" fmla="*/ 610679092 h 89"/>
                <a:gd name="T106" fmla="*/ 120932352 w 76"/>
                <a:gd name="T107" fmla="*/ 610679092 h 89"/>
                <a:gd name="T108" fmla="*/ 90699264 w 76"/>
                <a:gd name="T109" fmla="*/ 556172804 h 89"/>
                <a:gd name="T110" fmla="*/ 70543872 w 76"/>
                <a:gd name="T111" fmla="*/ 490650514 h 89"/>
                <a:gd name="T112" fmla="*/ 50388480 w 76"/>
                <a:gd name="T113" fmla="*/ 249268134 h 89"/>
                <a:gd name="T114" fmla="*/ 30233088 w 76"/>
                <a:gd name="T115" fmla="*/ 28043205 h 8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6" h="89">
                  <a:moveTo>
                    <a:pt x="3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10"/>
                    <a:pt x="1" y="19"/>
                    <a:pt x="2" y="27"/>
                  </a:cubicBezTo>
                  <a:cubicBezTo>
                    <a:pt x="3" y="35"/>
                    <a:pt x="3" y="4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5" y="56"/>
                    <a:pt x="6" y="59"/>
                    <a:pt x="7" y="61"/>
                  </a:cubicBezTo>
                  <a:cubicBezTo>
                    <a:pt x="8" y="63"/>
                    <a:pt x="9" y="65"/>
                    <a:pt x="10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9"/>
                    <a:pt x="12" y="70"/>
                    <a:pt x="13" y="72"/>
                  </a:cubicBezTo>
                  <a:cubicBezTo>
                    <a:pt x="14" y="74"/>
                    <a:pt x="16" y="75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9" y="79"/>
                    <a:pt x="20" y="80"/>
                    <a:pt x="22" y="81"/>
                  </a:cubicBezTo>
                  <a:cubicBezTo>
                    <a:pt x="23" y="82"/>
                    <a:pt x="25" y="83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8" y="85"/>
                    <a:pt x="30" y="86"/>
                    <a:pt x="32" y="87"/>
                  </a:cubicBezTo>
                  <a:cubicBezTo>
                    <a:pt x="34" y="88"/>
                    <a:pt x="36" y="89"/>
                    <a:pt x="38" y="89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40" y="89"/>
                    <a:pt x="42" y="88"/>
                    <a:pt x="44" y="87"/>
                  </a:cubicBezTo>
                  <a:cubicBezTo>
                    <a:pt x="46" y="86"/>
                    <a:pt x="47" y="86"/>
                    <a:pt x="49" y="85"/>
                  </a:cubicBezTo>
                  <a:cubicBezTo>
                    <a:pt x="51" y="83"/>
                    <a:pt x="53" y="82"/>
                    <a:pt x="55" y="80"/>
                  </a:cubicBezTo>
                  <a:cubicBezTo>
                    <a:pt x="57" y="79"/>
                    <a:pt x="58" y="77"/>
                    <a:pt x="60" y="7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1" y="74"/>
                    <a:pt x="62" y="73"/>
                    <a:pt x="63" y="71"/>
                  </a:cubicBezTo>
                  <a:cubicBezTo>
                    <a:pt x="64" y="70"/>
                    <a:pt x="65" y="69"/>
                    <a:pt x="66" y="67"/>
                  </a:cubicBezTo>
                  <a:cubicBezTo>
                    <a:pt x="67" y="65"/>
                    <a:pt x="68" y="63"/>
                    <a:pt x="69" y="61"/>
                  </a:cubicBezTo>
                  <a:cubicBezTo>
                    <a:pt x="70" y="58"/>
                    <a:pt x="70" y="56"/>
                    <a:pt x="71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55"/>
                    <a:pt x="67" y="58"/>
                    <a:pt x="66" y="60"/>
                  </a:cubicBezTo>
                  <a:cubicBezTo>
                    <a:pt x="65" y="62"/>
                    <a:pt x="64" y="64"/>
                    <a:pt x="63" y="66"/>
                  </a:cubicBezTo>
                  <a:cubicBezTo>
                    <a:pt x="63" y="67"/>
                    <a:pt x="62" y="68"/>
                    <a:pt x="61" y="70"/>
                  </a:cubicBezTo>
                  <a:cubicBezTo>
                    <a:pt x="60" y="71"/>
                    <a:pt x="59" y="72"/>
                    <a:pt x="58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6" y="75"/>
                    <a:pt x="55" y="77"/>
                    <a:pt x="53" y="78"/>
                  </a:cubicBezTo>
                  <a:cubicBezTo>
                    <a:pt x="51" y="80"/>
                    <a:pt x="49" y="81"/>
                    <a:pt x="47" y="82"/>
                  </a:cubicBezTo>
                  <a:cubicBezTo>
                    <a:pt x="46" y="83"/>
                    <a:pt x="44" y="84"/>
                    <a:pt x="43" y="85"/>
                  </a:cubicBezTo>
                  <a:cubicBezTo>
                    <a:pt x="41" y="85"/>
                    <a:pt x="40" y="86"/>
                    <a:pt x="38" y="86"/>
                  </a:cubicBezTo>
                  <a:cubicBezTo>
                    <a:pt x="36" y="86"/>
                    <a:pt x="35" y="85"/>
                    <a:pt x="33" y="84"/>
                  </a:cubicBezTo>
                  <a:cubicBezTo>
                    <a:pt x="31" y="84"/>
                    <a:pt x="30" y="83"/>
                    <a:pt x="28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7" y="81"/>
                    <a:pt x="25" y="80"/>
                    <a:pt x="23" y="79"/>
                  </a:cubicBezTo>
                  <a:cubicBezTo>
                    <a:pt x="22" y="78"/>
                    <a:pt x="21" y="76"/>
                    <a:pt x="20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8" y="73"/>
                    <a:pt x="16" y="72"/>
                    <a:pt x="15" y="70"/>
                  </a:cubicBezTo>
                  <a:cubicBezTo>
                    <a:pt x="14" y="69"/>
                    <a:pt x="13" y="67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1" y="64"/>
                    <a:pt x="10" y="62"/>
                    <a:pt x="9" y="60"/>
                  </a:cubicBezTo>
                  <a:cubicBezTo>
                    <a:pt x="9" y="58"/>
                    <a:pt x="8" y="55"/>
                    <a:pt x="7" y="53"/>
                  </a:cubicBezTo>
                  <a:cubicBezTo>
                    <a:pt x="6" y="45"/>
                    <a:pt x="6" y="36"/>
                    <a:pt x="5" y="27"/>
                  </a:cubicBezTo>
                  <a:cubicBezTo>
                    <a:pt x="5" y="25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71" name="Freeform 8"/>
            <p:cNvSpPr>
              <a:spLocks/>
            </p:cNvSpPr>
            <p:nvPr/>
          </p:nvSpPr>
          <p:spPr bwMode="auto">
            <a:xfrm>
              <a:off x="143" y="12"/>
              <a:ext cx="54" cy="65"/>
            </a:xfrm>
            <a:custGeom>
              <a:avLst/>
              <a:gdLst>
                <a:gd name="T0" fmla="*/ 24 w 54"/>
                <a:gd name="T1" fmla="*/ 0 h 65"/>
                <a:gd name="T2" fmla="*/ 36 w 54"/>
                <a:gd name="T3" fmla="*/ 24 h 65"/>
                <a:gd name="T4" fmla="*/ 54 w 54"/>
                <a:gd name="T5" fmla="*/ 18 h 65"/>
                <a:gd name="T6" fmla="*/ 42 w 54"/>
                <a:gd name="T7" fmla="*/ 36 h 65"/>
                <a:gd name="T8" fmla="*/ 54 w 54"/>
                <a:gd name="T9" fmla="*/ 48 h 65"/>
                <a:gd name="T10" fmla="*/ 36 w 54"/>
                <a:gd name="T11" fmla="*/ 42 h 65"/>
                <a:gd name="T12" fmla="*/ 24 w 54"/>
                <a:gd name="T13" fmla="*/ 65 h 65"/>
                <a:gd name="T14" fmla="*/ 18 w 54"/>
                <a:gd name="T15" fmla="*/ 42 h 65"/>
                <a:gd name="T16" fmla="*/ 0 w 54"/>
                <a:gd name="T17" fmla="*/ 48 h 65"/>
                <a:gd name="T18" fmla="*/ 12 w 54"/>
                <a:gd name="T19" fmla="*/ 36 h 65"/>
                <a:gd name="T20" fmla="*/ 0 w 54"/>
                <a:gd name="T21" fmla="*/ 18 h 65"/>
                <a:gd name="T22" fmla="*/ 18 w 54"/>
                <a:gd name="T23" fmla="*/ 24 h 65"/>
                <a:gd name="T24" fmla="*/ 24 w 54"/>
                <a:gd name="T25" fmla="*/ 0 h 65"/>
                <a:gd name="T26" fmla="*/ 24 w 54"/>
                <a:gd name="T27" fmla="*/ 0 h 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4" h="65">
                  <a:moveTo>
                    <a:pt x="24" y="0"/>
                  </a:moveTo>
                  <a:lnTo>
                    <a:pt x="36" y="24"/>
                  </a:lnTo>
                  <a:lnTo>
                    <a:pt x="54" y="18"/>
                  </a:lnTo>
                  <a:lnTo>
                    <a:pt x="42" y="36"/>
                  </a:lnTo>
                  <a:lnTo>
                    <a:pt x="54" y="48"/>
                  </a:lnTo>
                  <a:lnTo>
                    <a:pt x="36" y="42"/>
                  </a:lnTo>
                  <a:lnTo>
                    <a:pt x="24" y="65"/>
                  </a:lnTo>
                  <a:lnTo>
                    <a:pt x="18" y="42"/>
                  </a:lnTo>
                  <a:lnTo>
                    <a:pt x="0" y="48"/>
                  </a:lnTo>
                  <a:lnTo>
                    <a:pt x="12" y="36"/>
                  </a:lnTo>
                  <a:lnTo>
                    <a:pt x="0" y="18"/>
                  </a:lnTo>
                  <a:lnTo>
                    <a:pt x="1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72" name="Freeform 9"/>
            <p:cNvSpPr>
              <a:spLocks/>
            </p:cNvSpPr>
            <p:nvPr/>
          </p:nvSpPr>
          <p:spPr bwMode="auto">
            <a:xfrm>
              <a:off x="259" y="12"/>
              <a:ext cx="54" cy="65"/>
            </a:xfrm>
            <a:custGeom>
              <a:avLst/>
              <a:gdLst>
                <a:gd name="T0" fmla="*/ 24 w 54"/>
                <a:gd name="T1" fmla="*/ 0 h 65"/>
                <a:gd name="T2" fmla="*/ 30 w 54"/>
                <a:gd name="T3" fmla="*/ 24 h 65"/>
                <a:gd name="T4" fmla="*/ 54 w 54"/>
                <a:gd name="T5" fmla="*/ 18 h 65"/>
                <a:gd name="T6" fmla="*/ 36 w 54"/>
                <a:gd name="T7" fmla="*/ 36 h 65"/>
                <a:gd name="T8" fmla="*/ 54 w 54"/>
                <a:gd name="T9" fmla="*/ 48 h 65"/>
                <a:gd name="T10" fmla="*/ 30 w 54"/>
                <a:gd name="T11" fmla="*/ 42 h 65"/>
                <a:gd name="T12" fmla="*/ 24 w 54"/>
                <a:gd name="T13" fmla="*/ 65 h 65"/>
                <a:gd name="T14" fmla="*/ 18 w 54"/>
                <a:gd name="T15" fmla="*/ 42 h 65"/>
                <a:gd name="T16" fmla="*/ 0 w 54"/>
                <a:gd name="T17" fmla="*/ 48 h 65"/>
                <a:gd name="T18" fmla="*/ 12 w 54"/>
                <a:gd name="T19" fmla="*/ 36 h 65"/>
                <a:gd name="T20" fmla="*/ 0 w 54"/>
                <a:gd name="T21" fmla="*/ 18 h 65"/>
                <a:gd name="T22" fmla="*/ 18 w 54"/>
                <a:gd name="T23" fmla="*/ 24 h 65"/>
                <a:gd name="T24" fmla="*/ 24 w 54"/>
                <a:gd name="T25" fmla="*/ 0 h 65"/>
                <a:gd name="T26" fmla="*/ 24 w 54"/>
                <a:gd name="T27" fmla="*/ 0 h 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4" h="65">
                  <a:moveTo>
                    <a:pt x="24" y="0"/>
                  </a:moveTo>
                  <a:lnTo>
                    <a:pt x="30" y="24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54" y="48"/>
                  </a:lnTo>
                  <a:lnTo>
                    <a:pt x="30" y="42"/>
                  </a:lnTo>
                  <a:lnTo>
                    <a:pt x="24" y="65"/>
                  </a:lnTo>
                  <a:lnTo>
                    <a:pt x="18" y="42"/>
                  </a:lnTo>
                  <a:lnTo>
                    <a:pt x="0" y="48"/>
                  </a:lnTo>
                  <a:lnTo>
                    <a:pt x="12" y="36"/>
                  </a:lnTo>
                  <a:lnTo>
                    <a:pt x="0" y="18"/>
                  </a:lnTo>
                  <a:lnTo>
                    <a:pt x="1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73" name="Freeform 10"/>
            <p:cNvSpPr>
              <a:spLocks/>
            </p:cNvSpPr>
            <p:nvPr/>
          </p:nvSpPr>
          <p:spPr bwMode="auto">
            <a:xfrm>
              <a:off x="197" y="95"/>
              <a:ext cx="57" cy="59"/>
            </a:xfrm>
            <a:custGeom>
              <a:avLst/>
              <a:gdLst>
                <a:gd name="T0" fmla="*/ 49 w 54"/>
                <a:gd name="T1" fmla="*/ 0 h 60"/>
                <a:gd name="T2" fmla="*/ 58 w 54"/>
                <a:gd name="T3" fmla="*/ 18 h 60"/>
                <a:gd name="T4" fmla="*/ 88 w 54"/>
                <a:gd name="T5" fmla="*/ 18 h 60"/>
                <a:gd name="T6" fmla="*/ 68 w 54"/>
                <a:gd name="T7" fmla="*/ 30 h 60"/>
                <a:gd name="T8" fmla="*/ 88 w 54"/>
                <a:gd name="T9" fmla="*/ 39 h 60"/>
                <a:gd name="T10" fmla="*/ 58 w 54"/>
                <a:gd name="T11" fmla="*/ 33 h 60"/>
                <a:gd name="T12" fmla="*/ 49 w 54"/>
                <a:gd name="T13" fmla="*/ 51 h 60"/>
                <a:gd name="T14" fmla="*/ 39 w 54"/>
                <a:gd name="T15" fmla="*/ 33 h 60"/>
                <a:gd name="T16" fmla="*/ 0 w 54"/>
                <a:gd name="T17" fmla="*/ 39 h 60"/>
                <a:gd name="T18" fmla="*/ 27 w 54"/>
                <a:gd name="T19" fmla="*/ 30 h 60"/>
                <a:gd name="T20" fmla="*/ 0 w 54"/>
                <a:gd name="T21" fmla="*/ 18 h 60"/>
                <a:gd name="T22" fmla="*/ 39 w 54"/>
                <a:gd name="T23" fmla="*/ 18 h 60"/>
                <a:gd name="T24" fmla="*/ 49 w 54"/>
                <a:gd name="T25" fmla="*/ 0 h 60"/>
                <a:gd name="T26" fmla="*/ 49 w 54"/>
                <a:gd name="T27" fmla="*/ 0 h 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4" h="60">
                  <a:moveTo>
                    <a:pt x="30" y="0"/>
                  </a:moveTo>
                  <a:lnTo>
                    <a:pt x="36" y="18"/>
                  </a:lnTo>
                  <a:lnTo>
                    <a:pt x="54" y="18"/>
                  </a:lnTo>
                  <a:lnTo>
                    <a:pt x="42" y="30"/>
                  </a:lnTo>
                  <a:lnTo>
                    <a:pt x="54" y="48"/>
                  </a:lnTo>
                  <a:lnTo>
                    <a:pt x="36" y="42"/>
                  </a:lnTo>
                  <a:lnTo>
                    <a:pt x="30" y="6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18" y="30"/>
                  </a:lnTo>
                  <a:lnTo>
                    <a:pt x="0" y="18"/>
                  </a:lnTo>
                  <a:lnTo>
                    <a:pt x="24" y="1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76263" y="698500"/>
            <a:ext cx="1331912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850" dirty="0">
                <a:latin typeface="Trajan Pro" pitchFamily="18" charset="0"/>
                <a:cs typeface="+mn-cs"/>
              </a:rPr>
              <a:t>REPUBLIKA SLOVENIJA</a:t>
            </a:r>
          </a:p>
        </p:txBody>
      </p:sp>
      <p:sp>
        <p:nvSpPr>
          <p:cNvPr id="1028" name="AutoShape 12"/>
          <p:cNvSpPr>
            <a:spLocks noChangeAspect="1" noChangeArrowheads="1" noTextEdit="1"/>
          </p:cNvSpPr>
          <p:nvPr/>
        </p:nvSpPr>
        <p:spPr bwMode="auto">
          <a:xfrm>
            <a:off x="1951038" y="315913"/>
            <a:ext cx="22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29" name="Line 14"/>
          <p:cNvSpPr>
            <a:spLocks noChangeShapeType="1"/>
          </p:cNvSpPr>
          <p:nvPr/>
        </p:nvSpPr>
        <p:spPr bwMode="auto">
          <a:xfrm>
            <a:off x="1962150" y="384175"/>
            <a:ext cx="1588" cy="414338"/>
          </a:xfrm>
          <a:prstGeom prst="line">
            <a:avLst/>
          </a:prstGeom>
          <a:noFill/>
          <a:ln w="12700">
            <a:solidFill>
              <a:srgbClr val="C6075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3" name="TextBox 22"/>
          <p:cNvSpPr txBox="1"/>
          <p:nvPr/>
        </p:nvSpPr>
        <p:spPr>
          <a:xfrm>
            <a:off x="2052638" y="366713"/>
            <a:ext cx="6596062" cy="43338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950" dirty="0">
                <a:solidFill>
                  <a:srgbClr val="C00000"/>
                </a:solidFill>
                <a:latin typeface="Trajan Pro" pitchFamily="18" charset="0"/>
                <a:cs typeface="+mn-cs"/>
              </a:rPr>
              <a:t>MINISTRSTVO ZA FINANCE</a:t>
            </a:r>
          </a:p>
        </p:txBody>
      </p:sp>
      <p:sp>
        <p:nvSpPr>
          <p:cNvPr id="2055" name="TextBox 23"/>
          <p:cNvSpPr txBox="1">
            <a:spLocks noChangeArrowheads="1"/>
          </p:cNvSpPr>
          <p:nvPr/>
        </p:nvSpPr>
        <p:spPr bwMode="auto">
          <a:xfrm>
            <a:off x="2052638" y="755650"/>
            <a:ext cx="6596062" cy="3968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000" baseline="3000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www.m</a:t>
            </a:r>
            <a:r>
              <a:rPr lang="sl-SI" sz="1000" baseline="3000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000" baseline="3000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.gov.si, e: gp.m</a:t>
            </a:r>
            <a:r>
              <a:rPr lang="sl-SI" sz="1000" baseline="3000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000" baseline="3000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@gov.si</a:t>
            </a:r>
          </a:p>
          <a:p>
            <a:pPr eaLnBrk="1" hangingPunct="1">
              <a:defRPr/>
            </a:pPr>
            <a:r>
              <a:rPr lang="sl-SI" sz="1000" baseline="3000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Župančičeva ulica</a:t>
            </a:r>
            <a:r>
              <a:rPr lang="en-US" sz="1000" baseline="3000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1000" baseline="3000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000" baseline="3000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, 1000 Ljubljana</a:t>
            </a:r>
            <a:endParaRPr lang="sl-SI" sz="1000" baseline="30000" smtClean="0">
              <a:solidFill>
                <a:srgbClr val="7F7F7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000" baseline="3000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t: 01 </a:t>
            </a:r>
            <a:r>
              <a:rPr lang="sl-SI" sz="1000" baseline="3000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123 45 67</a:t>
            </a:r>
            <a:r>
              <a:rPr lang="en-US" sz="1000" baseline="3000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, f: 01 </a:t>
            </a:r>
            <a:r>
              <a:rPr lang="sl-SI" sz="1000" baseline="3000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123 45 67</a:t>
            </a:r>
          </a:p>
          <a:p>
            <a:pPr eaLnBrk="1" hangingPunct="1">
              <a:defRPr/>
            </a:pPr>
            <a:endParaRPr lang="sl-SI" sz="10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Slide Number Placeholder 5"/>
          <p:cNvSpPr txBox="1">
            <a:spLocks/>
          </p:cNvSpPr>
          <p:nvPr/>
        </p:nvSpPr>
        <p:spPr bwMode="auto">
          <a:xfrm>
            <a:off x="7810500" y="6500813"/>
            <a:ext cx="1225550" cy="357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9EFCB457-5443-49DC-938C-138210160811}" type="slidenum">
              <a:rPr lang="sl-SI" altLang="sl-SI" sz="1100" b="1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sl-SI" altLang="sl-SI" sz="1100" b="1" smtClean="0">
              <a:solidFill>
                <a:srgbClr val="898989"/>
              </a:solidFill>
            </a:endParaRPr>
          </a:p>
        </p:txBody>
      </p:sp>
      <p:grpSp>
        <p:nvGrpSpPr>
          <p:cNvPr id="1033" name="Group 20"/>
          <p:cNvGrpSpPr>
            <a:grpSpLocks noChangeAspect="1"/>
          </p:cNvGrpSpPr>
          <p:nvPr/>
        </p:nvGrpSpPr>
        <p:grpSpPr bwMode="auto">
          <a:xfrm>
            <a:off x="12700" y="860425"/>
            <a:ext cx="9131300" cy="331788"/>
            <a:chOff x="1290" y="1979"/>
            <a:chExt cx="7770" cy="282"/>
          </a:xfrm>
        </p:grpSpPr>
        <p:sp>
          <p:nvSpPr>
            <p:cNvPr id="1051" name="Freeform 21"/>
            <p:cNvSpPr>
              <a:spLocks noChangeAspect="1"/>
            </p:cNvSpPr>
            <p:nvPr/>
          </p:nvSpPr>
          <p:spPr bwMode="auto">
            <a:xfrm>
              <a:off x="7942" y="1979"/>
              <a:ext cx="223" cy="65"/>
            </a:xfrm>
            <a:custGeom>
              <a:avLst/>
              <a:gdLst>
                <a:gd name="T0" fmla="*/ 9288921 w 59"/>
                <a:gd name="T1" fmla="*/ 1552724 h 17"/>
                <a:gd name="T2" fmla="*/ 4705398 w 59"/>
                <a:gd name="T3" fmla="*/ 2974649 h 17"/>
                <a:gd name="T4" fmla="*/ 0 w 59"/>
                <a:gd name="T5" fmla="*/ 1421925 h 17"/>
                <a:gd name="T6" fmla="*/ 4705398 w 59"/>
                <a:gd name="T7" fmla="*/ 0 h 17"/>
                <a:gd name="T8" fmla="*/ 9288921 w 59"/>
                <a:gd name="T9" fmla="*/ 155272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17">
                  <a:moveTo>
                    <a:pt x="59" y="9"/>
                  </a:moveTo>
                  <a:cubicBezTo>
                    <a:pt x="59" y="14"/>
                    <a:pt x="46" y="17"/>
                    <a:pt x="30" y="17"/>
                  </a:cubicBezTo>
                  <a:cubicBezTo>
                    <a:pt x="13" y="17"/>
                    <a:pt x="0" y="13"/>
                    <a:pt x="0" y="8"/>
                  </a:cubicBezTo>
                  <a:cubicBezTo>
                    <a:pt x="0" y="4"/>
                    <a:pt x="14" y="0"/>
                    <a:pt x="30" y="0"/>
                  </a:cubicBezTo>
                  <a:cubicBezTo>
                    <a:pt x="46" y="0"/>
                    <a:pt x="59" y="4"/>
                    <a:pt x="59" y="9"/>
                  </a:cubicBezTo>
                  <a:close/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52" name="Freeform 22"/>
            <p:cNvSpPr>
              <a:spLocks noChangeAspect="1"/>
            </p:cNvSpPr>
            <p:nvPr/>
          </p:nvSpPr>
          <p:spPr bwMode="auto">
            <a:xfrm>
              <a:off x="7942" y="2044"/>
              <a:ext cx="223" cy="34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406580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53" name="Freeform 23"/>
            <p:cNvSpPr>
              <a:spLocks noChangeAspect="1"/>
            </p:cNvSpPr>
            <p:nvPr/>
          </p:nvSpPr>
          <p:spPr bwMode="auto">
            <a:xfrm>
              <a:off x="7942" y="2082"/>
              <a:ext cx="223" cy="35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829516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54" name="Freeform 24"/>
            <p:cNvSpPr>
              <a:spLocks noChangeAspect="1"/>
            </p:cNvSpPr>
            <p:nvPr/>
          </p:nvSpPr>
          <p:spPr bwMode="auto">
            <a:xfrm>
              <a:off x="7942" y="2117"/>
              <a:ext cx="223" cy="34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406580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55" name="Freeform 25"/>
            <p:cNvSpPr>
              <a:spLocks noChangeAspect="1"/>
            </p:cNvSpPr>
            <p:nvPr/>
          </p:nvSpPr>
          <p:spPr bwMode="auto">
            <a:xfrm>
              <a:off x="7942" y="2154"/>
              <a:ext cx="223" cy="34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406580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56" name="Freeform 26"/>
            <p:cNvSpPr>
              <a:spLocks noChangeAspect="1"/>
            </p:cNvSpPr>
            <p:nvPr/>
          </p:nvSpPr>
          <p:spPr bwMode="auto">
            <a:xfrm>
              <a:off x="7942" y="2188"/>
              <a:ext cx="223" cy="34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406580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57" name="Freeform 27"/>
            <p:cNvSpPr>
              <a:spLocks noChangeAspect="1"/>
            </p:cNvSpPr>
            <p:nvPr/>
          </p:nvSpPr>
          <p:spPr bwMode="auto">
            <a:xfrm>
              <a:off x="7942" y="2226"/>
              <a:ext cx="223" cy="35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829516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58" name="Oval 28"/>
            <p:cNvSpPr>
              <a:spLocks noChangeAspect="1" noChangeArrowheads="1"/>
            </p:cNvSpPr>
            <p:nvPr/>
          </p:nvSpPr>
          <p:spPr bwMode="auto">
            <a:xfrm>
              <a:off x="8191" y="2051"/>
              <a:ext cx="222" cy="66"/>
            </a:xfrm>
            <a:prstGeom prst="ellipse">
              <a:avLst/>
            </a:prstGeom>
            <a:noFill/>
            <a:ln w="12700" cap="rnd">
              <a:solidFill>
                <a:srgbClr val="9395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/>
            </a:p>
          </p:txBody>
        </p:sp>
        <p:sp>
          <p:nvSpPr>
            <p:cNvPr id="1059" name="Freeform 29"/>
            <p:cNvSpPr>
              <a:spLocks noChangeAspect="1"/>
            </p:cNvSpPr>
            <p:nvPr/>
          </p:nvSpPr>
          <p:spPr bwMode="auto">
            <a:xfrm>
              <a:off x="8191" y="2117"/>
              <a:ext cx="222" cy="34"/>
            </a:xfrm>
            <a:custGeom>
              <a:avLst/>
              <a:gdLst>
                <a:gd name="T0" fmla="*/ 10228834 w 58"/>
                <a:gd name="T1" fmla="*/ 0 h 9"/>
                <a:gd name="T2" fmla="*/ 5115619 w 58"/>
                <a:gd name="T3" fmla="*/ 1406580 h 9"/>
                <a:gd name="T4" fmla="*/ 0 w 58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9">
                  <a:moveTo>
                    <a:pt x="58" y="0"/>
                  </a:moveTo>
                  <a:cubicBezTo>
                    <a:pt x="58" y="5"/>
                    <a:pt x="45" y="9"/>
                    <a:pt x="29" y="9"/>
                  </a:cubicBezTo>
                  <a:cubicBezTo>
                    <a:pt x="13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60" name="Freeform 30"/>
            <p:cNvSpPr>
              <a:spLocks noChangeAspect="1"/>
            </p:cNvSpPr>
            <p:nvPr/>
          </p:nvSpPr>
          <p:spPr bwMode="auto">
            <a:xfrm>
              <a:off x="8191" y="2154"/>
              <a:ext cx="222" cy="34"/>
            </a:xfrm>
            <a:custGeom>
              <a:avLst/>
              <a:gdLst>
                <a:gd name="T0" fmla="*/ 10228834 w 58"/>
                <a:gd name="T1" fmla="*/ 0 h 9"/>
                <a:gd name="T2" fmla="*/ 5115619 w 58"/>
                <a:gd name="T3" fmla="*/ 1406580 h 9"/>
                <a:gd name="T4" fmla="*/ 0 w 58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9">
                  <a:moveTo>
                    <a:pt x="58" y="0"/>
                  </a:moveTo>
                  <a:cubicBezTo>
                    <a:pt x="58" y="5"/>
                    <a:pt x="45" y="9"/>
                    <a:pt x="29" y="9"/>
                  </a:cubicBezTo>
                  <a:cubicBezTo>
                    <a:pt x="13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61" name="Freeform 31"/>
            <p:cNvSpPr>
              <a:spLocks noChangeAspect="1"/>
            </p:cNvSpPr>
            <p:nvPr/>
          </p:nvSpPr>
          <p:spPr bwMode="auto">
            <a:xfrm>
              <a:off x="8191" y="2188"/>
              <a:ext cx="222" cy="34"/>
            </a:xfrm>
            <a:custGeom>
              <a:avLst/>
              <a:gdLst>
                <a:gd name="T0" fmla="*/ 10228834 w 58"/>
                <a:gd name="T1" fmla="*/ 0 h 9"/>
                <a:gd name="T2" fmla="*/ 5115619 w 58"/>
                <a:gd name="T3" fmla="*/ 1406580 h 9"/>
                <a:gd name="T4" fmla="*/ 0 w 58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9">
                  <a:moveTo>
                    <a:pt x="58" y="0"/>
                  </a:moveTo>
                  <a:cubicBezTo>
                    <a:pt x="58" y="5"/>
                    <a:pt x="45" y="9"/>
                    <a:pt x="29" y="9"/>
                  </a:cubicBezTo>
                  <a:cubicBezTo>
                    <a:pt x="13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62" name="Freeform 32"/>
            <p:cNvSpPr>
              <a:spLocks noChangeAspect="1"/>
            </p:cNvSpPr>
            <p:nvPr/>
          </p:nvSpPr>
          <p:spPr bwMode="auto">
            <a:xfrm>
              <a:off x="8191" y="2226"/>
              <a:ext cx="869" cy="35"/>
            </a:xfrm>
            <a:custGeom>
              <a:avLst/>
              <a:gdLst>
                <a:gd name="T0" fmla="*/ 0 w 228"/>
                <a:gd name="T1" fmla="*/ 0 h 9"/>
                <a:gd name="T2" fmla="*/ 4941652 w 228"/>
                <a:gd name="T3" fmla="*/ 1829516 h 9"/>
                <a:gd name="T4" fmla="*/ 9837473 w 228"/>
                <a:gd name="T5" fmla="*/ 0 h 9"/>
                <a:gd name="T6" fmla="*/ 38696162 w 228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8" h="9">
                  <a:moveTo>
                    <a:pt x="0" y="0"/>
                  </a:moveTo>
                  <a:cubicBezTo>
                    <a:pt x="0" y="5"/>
                    <a:pt x="13" y="9"/>
                    <a:pt x="29" y="9"/>
                  </a:cubicBezTo>
                  <a:cubicBezTo>
                    <a:pt x="45" y="9"/>
                    <a:pt x="58" y="5"/>
                    <a:pt x="58" y="0"/>
                  </a:cubicBezTo>
                  <a:cubicBezTo>
                    <a:pt x="228" y="0"/>
                    <a:pt x="228" y="0"/>
                    <a:pt x="228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63" name="Oval 33"/>
            <p:cNvSpPr>
              <a:spLocks noChangeAspect="1" noChangeArrowheads="1"/>
            </p:cNvSpPr>
            <p:nvPr/>
          </p:nvSpPr>
          <p:spPr bwMode="auto">
            <a:xfrm>
              <a:off x="7697" y="2123"/>
              <a:ext cx="222" cy="65"/>
            </a:xfrm>
            <a:prstGeom prst="ellipse">
              <a:avLst/>
            </a:prstGeom>
            <a:noFill/>
            <a:ln w="12700" cap="rnd">
              <a:solidFill>
                <a:srgbClr val="9395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/>
            </a:p>
          </p:txBody>
        </p:sp>
        <p:sp>
          <p:nvSpPr>
            <p:cNvPr id="1064" name="Freeform 34"/>
            <p:cNvSpPr>
              <a:spLocks noChangeAspect="1"/>
            </p:cNvSpPr>
            <p:nvPr/>
          </p:nvSpPr>
          <p:spPr bwMode="auto">
            <a:xfrm>
              <a:off x="7697" y="2188"/>
              <a:ext cx="222" cy="34"/>
            </a:xfrm>
            <a:custGeom>
              <a:avLst/>
              <a:gdLst>
                <a:gd name="T0" fmla="*/ 10228834 w 58"/>
                <a:gd name="T1" fmla="*/ 0 h 9"/>
                <a:gd name="T2" fmla="*/ 5115619 w 58"/>
                <a:gd name="T3" fmla="*/ 1406580 h 9"/>
                <a:gd name="T4" fmla="*/ 0 w 58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9">
                  <a:moveTo>
                    <a:pt x="58" y="0"/>
                  </a:moveTo>
                  <a:cubicBezTo>
                    <a:pt x="58" y="5"/>
                    <a:pt x="45" y="9"/>
                    <a:pt x="29" y="9"/>
                  </a:cubicBezTo>
                  <a:cubicBezTo>
                    <a:pt x="13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65" name="Freeform 35"/>
            <p:cNvSpPr>
              <a:spLocks noChangeAspect="1"/>
            </p:cNvSpPr>
            <p:nvPr/>
          </p:nvSpPr>
          <p:spPr bwMode="auto">
            <a:xfrm>
              <a:off x="1290" y="2226"/>
              <a:ext cx="6629" cy="35"/>
            </a:xfrm>
            <a:custGeom>
              <a:avLst/>
              <a:gdLst>
                <a:gd name="T0" fmla="*/ 292841295 w 1741"/>
                <a:gd name="T1" fmla="*/ 0 h 9"/>
                <a:gd name="T2" fmla="*/ 287993200 w 1741"/>
                <a:gd name="T3" fmla="*/ 1829516 h 9"/>
                <a:gd name="T4" fmla="*/ 283084169 w 1741"/>
                <a:gd name="T5" fmla="*/ 0 h 9"/>
                <a:gd name="T6" fmla="*/ 0 w 1741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41" h="9">
                  <a:moveTo>
                    <a:pt x="1741" y="0"/>
                  </a:moveTo>
                  <a:cubicBezTo>
                    <a:pt x="1741" y="5"/>
                    <a:pt x="1728" y="9"/>
                    <a:pt x="1712" y="9"/>
                  </a:cubicBezTo>
                  <a:cubicBezTo>
                    <a:pt x="1696" y="9"/>
                    <a:pt x="1683" y="5"/>
                    <a:pt x="168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1034" name="Group 35"/>
          <p:cNvGrpSpPr>
            <a:grpSpLocks/>
          </p:cNvGrpSpPr>
          <p:nvPr/>
        </p:nvGrpSpPr>
        <p:grpSpPr bwMode="auto">
          <a:xfrm>
            <a:off x="0" y="6094413"/>
            <a:ext cx="9144000" cy="492125"/>
            <a:chOff x="3" y="1131"/>
            <a:chExt cx="8498" cy="458"/>
          </a:xfrm>
        </p:grpSpPr>
        <p:sp>
          <p:nvSpPr>
            <p:cNvPr id="1036" name="Freeform 36"/>
            <p:cNvSpPr>
              <a:spLocks noEditPoints="1"/>
            </p:cNvSpPr>
            <p:nvPr/>
          </p:nvSpPr>
          <p:spPr bwMode="auto">
            <a:xfrm>
              <a:off x="1149" y="1131"/>
              <a:ext cx="366" cy="127"/>
            </a:xfrm>
            <a:custGeom>
              <a:avLst/>
              <a:gdLst>
                <a:gd name="T0" fmla="*/ 103064 w 124"/>
                <a:gd name="T1" fmla="*/ 533102 h 43"/>
                <a:gd name="T2" fmla="*/ 0 w 124"/>
                <a:gd name="T3" fmla="*/ 358477 h 43"/>
                <a:gd name="T4" fmla="*/ 0 w 124"/>
                <a:gd name="T5" fmla="*/ 358477 h 43"/>
                <a:gd name="T6" fmla="*/ 0 w 124"/>
                <a:gd name="T7" fmla="*/ 358477 h 43"/>
                <a:gd name="T8" fmla="*/ 0 w 124"/>
                <a:gd name="T9" fmla="*/ 358477 h 43"/>
                <a:gd name="T10" fmla="*/ 103064 w 124"/>
                <a:gd name="T11" fmla="*/ 186501 h 43"/>
                <a:gd name="T12" fmla="*/ 321891 w 124"/>
                <a:gd name="T13" fmla="*/ 86280 h 43"/>
                <a:gd name="T14" fmla="*/ 1036087 w 124"/>
                <a:gd name="T15" fmla="*/ 0 h 43"/>
                <a:gd name="T16" fmla="*/ 1054015 w 124"/>
                <a:gd name="T17" fmla="*/ 0 h 43"/>
                <a:gd name="T18" fmla="*/ 2004113 w 124"/>
                <a:gd name="T19" fmla="*/ 186501 h 43"/>
                <a:gd name="T20" fmla="*/ 2108098 w 124"/>
                <a:gd name="T21" fmla="*/ 358477 h 43"/>
                <a:gd name="T22" fmla="*/ 2108098 w 124"/>
                <a:gd name="T23" fmla="*/ 376428 h 43"/>
                <a:gd name="T24" fmla="*/ 2108098 w 124"/>
                <a:gd name="T25" fmla="*/ 376428 h 43"/>
                <a:gd name="T26" fmla="*/ 2108098 w 124"/>
                <a:gd name="T27" fmla="*/ 376428 h 43"/>
                <a:gd name="T28" fmla="*/ 2004113 w 124"/>
                <a:gd name="T29" fmla="*/ 550829 h 43"/>
                <a:gd name="T30" fmla="*/ 1785894 w 124"/>
                <a:gd name="T31" fmla="*/ 649295 h 43"/>
                <a:gd name="T32" fmla="*/ 1071317 w 124"/>
                <a:gd name="T33" fmla="*/ 735365 h 43"/>
                <a:gd name="T34" fmla="*/ 1054015 w 124"/>
                <a:gd name="T35" fmla="*/ 735365 h 43"/>
                <a:gd name="T36" fmla="*/ 375017 w 124"/>
                <a:gd name="T37" fmla="*/ 515762 h 43"/>
                <a:gd name="T38" fmla="*/ 1054015 w 124"/>
                <a:gd name="T39" fmla="*/ 596041 h 43"/>
                <a:gd name="T40" fmla="*/ 1071317 w 124"/>
                <a:gd name="T41" fmla="*/ 596041 h 43"/>
                <a:gd name="T42" fmla="*/ 1936046 w 124"/>
                <a:gd name="T43" fmla="*/ 429455 h 43"/>
                <a:gd name="T44" fmla="*/ 1969222 w 124"/>
                <a:gd name="T45" fmla="*/ 376428 h 43"/>
                <a:gd name="T46" fmla="*/ 1969222 w 124"/>
                <a:gd name="T47" fmla="*/ 376428 h 43"/>
                <a:gd name="T48" fmla="*/ 1969222 w 124"/>
                <a:gd name="T49" fmla="*/ 376428 h 43"/>
                <a:gd name="T50" fmla="*/ 1936046 w 124"/>
                <a:gd name="T51" fmla="*/ 307872 h 43"/>
                <a:gd name="T52" fmla="*/ 1733081 w 124"/>
                <a:gd name="T53" fmla="*/ 219840 h 43"/>
                <a:gd name="T54" fmla="*/ 1054015 w 124"/>
                <a:gd name="T55" fmla="*/ 139325 h 43"/>
                <a:gd name="T56" fmla="*/ 1036087 w 124"/>
                <a:gd name="T57" fmla="*/ 139325 h 43"/>
                <a:gd name="T58" fmla="*/ 183213 w 124"/>
                <a:gd name="T59" fmla="*/ 290148 h 43"/>
                <a:gd name="T60" fmla="*/ 138888 w 124"/>
                <a:gd name="T61" fmla="*/ 358477 h 43"/>
                <a:gd name="T62" fmla="*/ 138888 w 124"/>
                <a:gd name="T63" fmla="*/ 358477 h 43"/>
                <a:gd name="T64" fmla="*/ 138888 w 124"/>
                <a:gd name="T65" fmla="*/ 358477 h 43"/>
                <a:gd name="T66" fmla="*/ 183213 w 124"/>
                <a:gd name="T67" fmla="*/ 411495 h 43"/>
                <a:gd name="T68" fmla="*/ 2108098 w 124"/>
                <a:gd name="T69" fmla="*/ 358477 h 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4" h="43">
                  <a:moveTo>
                    <a:pt x="62" y="43"/>
                  </a:moveTo>
                  <a:cubicBezTo>
                    <a:pt x="37" y="42"/>
                    <a:pt x="16" y="38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29"/>
                    <a:pt x="0" y="25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6"/>
                    <a:pt x="3" y="13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9" y="8"/>
                    <a:pt x="14" y="7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30" y="2"/>
                    <a:pt x="45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87" y="0"/>
                    <a:pt x="108" y="4"/>
                    <a:pt x="118" y="11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22" y="14"/>
                    <a:pt x="124" y="17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6"/>
                    <a:pt x="122" y="29"/>
                    <a:pt x="118" y="32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5" y="34"/>
                    <a:pt x="110" y="36"/>
                    <a:pt x="105" y="38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94" y="41"/>
                    <a:pt x="79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3"/>
                    <a:pt x="62" y="43"/>
                    <a:pt x="62" y="43"/>
                  </a:cubicBezTo>
                  <a:close/>
                  <a:moveTo>
                    <a:pt x="11" y="24"/>
                  </a:moveTo>
                  <a:cubicBezTo>
                    <a:pt x="13" y="26"/>
                    <a:pt x="17" y="28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3"/>
                    <a:pt x="46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3" y="35"/>
                    <a:pt x="63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86" y="35"/>
                    <a:pt x="107" y="30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6" y="23"/>
                    <a:pt x="116" y="22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7" y="21"/>
                    <a:pt x="116" y="20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1" y="16"/>
                    <a:pt x="107" y="14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92" y="10"/>
                    <a:pt x="78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38" y="8"/>
                    <a:pt x="18" y="12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8" y="19"/>
                    <a:pt x="8" y="20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3"/>
                    <a:pt x="11" y="24"/>
                  </a:cubicBezTo>
                  <a:close/>
                  <a:moveTo>
                    <a:pt x="120" y="22"/>
                  </a:moveTo>
                  <a:cubicBezTo>
                    <a:pt x="124" y="21"/>
                    <a:pt x="124" y="21"/>
                    <a:pt x="124" y="21"/>
                  </a:cubicBezTo>
                  <a:cubicBezTo>
                    <a:pt x="120" y="22"/>
                    <a:pt x="120" y="22"/>
                    <a:pt x="120" y="22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7" name="Freeform 37"/>
            <p:cNvSpPr>
              <a:spLocks/>
            </p:cNvSpPr>
            <p:nvPr/>
          </p:nvSpPr>
          <p:spPr bwMode="auto">
            <a:xfrm>
              <a:off x="1149" y="1234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8" name="Freeform 38"/>
            <p:cNvSpPr>
              <a:spLocks/>
            </p:cNvSpPr>
            <p:nvPr/>
          </p:nvSpPr>
          <p:spPr bwMode="auto">
            <a:xfrm>
              <a:off x="1149" y="1291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9" name="Freeform 39"/>
            <p:cNvSpPr>
              <a:spLocks/>
            </p:cNvSpPr>
            <p:nvPr/>
          </p:nvSpPr>
          <p:spPr bwMode="auto">
            <a:xfrm>
              <a:off x="1149" y="1347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0" name="Freeform 40"/>
            <p:cNvSpPr>
              <a:spLocks/>
            </p:cNvSpPr>
            <p:nvPr/>
          </p:nvSpPr>
          <p:spPr bwMode="auto">
            <a:xfrm>
              <a:off x="1149" y="1403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1" name="Freeform 41"/>
            <p:cNvSpPr>
              <a:spLocks/>
            </p:cNvSpPr>
            <p:nvPr/>
          </p:nvSpPr>
          <p:spPr bwMode="auto">
            <a:xfrm>
              <a:off x="1149" y="1459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2" name="Freeform 42"/>
            <p:cNvSpPr>
              <a:spLocks/>
            </p:cNvSpPr>
            <p:nvPr/>
          </p:nvSpPr>
          <p:spPr bwMode="auto">
            <a:xfrm>
              <a:off x="1149" y="1515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5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3" name="Freeform 43"/>
            <p:cNvSpPr>
              <a:spLocks noEditPoints="1"/>
            </p:cNvSpPr>
            <p:nvPr/>
          </p:nvSpPr>
          <p:spPr bwMode="auto">
            <a:xfrm>
              <a:off x="1533" y="1243"/>
              <a:ext cx="369" cy="127"/>
            </a:xfrm>
            <a:custGeom>
              <a:avLst/>
              <a:gdLst>
                <a:gd name="T0" fmla="*/ 103361 w 125"/>
                <a:gd name="T1" fmla="*/ 533102 h 43"/>
                <a:gd name="T2" fmla="*/ 0 w 125"/>
                <a:gd name="T3" fmla="*/ 358477 h 43"/>
                <a:gd name="T4" fmla="*/ 0 w 125"/>
                <a:gd name="T5" fmla="*/ 358477 h 43"/>
                <a:gd name="T6" fmla="*/ 103361 w 125"/>
                <a:gd name="T7" fmla="*/ 186501 h 43"/>
                <a:gd name="T8" fmla="*/ 103361 w 125"/>
                <a:gd name="T9" fmla="*/ 186501 h 43"/>
                <a:gd name="T10" fmla="*/ 340050 w 125"/>
                <a:gd name="T11" fmla="*/ 86280 h 43"/>
                <a:gd name="T12" fmla="*/ 340050 w 125"/>
                <a:gd name="T13" fmla="*/ 86280 h 43"/>
                <a:gd name="T14" fmla="*/ 1054708 w 125"/>
                <a:gd name="T15" fmla="*/ 0 h 43"/>
                <a:gd name="T16" fmla="*/ 1054708 w 125"/>
                <a:gd name="T17" fmla="*/ 0 h 43"/>
                <a:gd name="T18" fmla="*/ 2006312 w 125"/>
                <a:gd name="T19" fmla="*/ 186501 h 43"/>
                <a:gd name="T20" fmla="*/ 2006312 w 125"/>
                <a:gd name="T21" fmla="*/ 186501 h 43"/>
                <a:gd name="T22" fmla="*/ 2127580 w 125"/>
                <a:gd name="T23" fmla="*/ 358477 h 43"/>
                <a:gd name="T24" fmla="*/ 2127580 w 125"/>
                <a:gd name="T25" fmla="*/ 358477 h 43"/>
                <a:gd name="T26" fmla="*/ 2006312 w 125"/>
                <a:gd name="T27" fmla="*/ 533102 h 43"/>
                <a:gd name="T28" fmla="*/ 2006312 w 125"/>
                <a:gd name="T29" fmla="*/ 533102 h 43"/>
                <a:gd name="T30" fmla="*/ 1787294 w 125"/>
                <a:gd name="T31" fmla="*/ 631255 h 43"/>
                <a:gd name="T32" fmla="*/ 1787294 w 125"/>
                <a:gd name="T33" fmla="*/ 631255 h 43"/>
                <a:gd name="T34" fmla="*/ 1054708 w 125"/>
                <a:gd name="T35" fmla="*/ 735365 h 43"/>
                <a:gd name="T36" fmla="*/ 1054708 w 125"/>
                <a:gd name="T37" fmla="*/ 735365 h 43"/>
                <a:gd name="T38" fmla="*/ 103361 w 125"/>
                <a:gd name="T39" fmla="*/ 533102 h 43"/>
                <a:gd name="T40" fmla="*/ 183393 w 125"/>
                <a:gd name="T41" fmla="*/ 307872 h 43"/>
                <a:gd name="T42" fmla="*/ 138968 w 125"/>
                <a:gd name="T43" fmla="*/ 358477 h 43"/>
                <a:gd name="T44" fmla="*/ 138968 w 125"/>
                <a:gd name="T45" fmla="*/ 358477 h 43"/>
                <a:gd name="T46" fmla="*/ 183393 w 125"/>
                <a:gd name="T47" fmla="*/ 429455 h 43"/>
                <a:gd name="T48" fmla="*/ 183393 w 125"/>
                <a:gd name="T49" fmla="*/ 429455 h 43"/>
                <a:gd name="T50" fmla="*/ 375300 w 125"/>
                <a:gd name="T51" fmla="*/ 515762 h 43"/>
                <a:gd name="T52" fmla="*/ 375300 w 125"/>
                <a:gd name="T53" fmla="*/ 515762 h 43"/>
                <a:gd name="T54" fmla="*/ 1054708 w 125"/>
                <a:gd name="T55" fmla="*/ 596041 h 43"/>
                <a:gd name="T56" fmla="*/ 1054708 w 125"/>
                <a:gd name="T57" fmla="*/ 596041 h 43"/>
                <a:gd name="T58" fmla="*/ 1943567 w 125"/>
                <a:gd name="T59" fmla="*/ 429455 h 43"/>
                <a:gd name="T60" fmla="*/ 1943567 w 125"/>
                <a:gd name="T61" fmla="*/ 429455 h 43"/>
                <a:gd name="T62" fmla="*/ 1988612 w 125"/>
                <a:gd name="T63" fmla="*/ 358477 h 43"/>
                <a:gd name="T64" fmla="*/ 1988612 w 125"/>
                <a:gd name="T65" fmla="*/ 358477 h 43"/>
                <a:gd name="T66" fmla="*/ 1943567 w 125"/>
                <a:gd name="T67" fmla="*/ 307872 h 43"/>
                <a:gd name="T68" fmla="*/ 1943567 w 125"/>
                <a:gd name="T69" fmla="*/ 307872 h 43"/>
                <a:gd name="T70" fmla="*/ 1736414 w 125"/>
                <a:gd name="T71" fmla="*/ 219840 h 43"/>
                <a:gd name="T72" fmla="*/ 1736414 w 125"/>
                <a:gd name="T73" fmla="*/ 219840 h 43"/>
                <a:gd name="T74" fmla="*/ 1054708 w 125"/>
                <a:gd name="T75" fmla="*/ 139325 h 43"/>
                <a:gd name="T76" fmla="*/ 1054708 w 125"/>
                <a:gd name="T77" fmla="*/ 139325 h 43"/>
                <a:gd name="T78" fmla="*/ 1037708 w 125"/>
                <a:gd name="T79" fmla="*/ 139325 h 43"/>
                <a:gd name="T80" fmla="*/ 1037708 w 125"/>
                <a:gd name="T81" fmla="*/ 139325 h 43"/>
                <a:gd name="T82" fmla="*/ 183393 w 125"/>
                <a:gd name="T83" fmla="*/ 307872 h 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5" h="43">
                  <a:moveTo>
                    <a:pt x="6" y="31"/>
                  </a:moveTo>
                  <a:cubicBezTo>
                    <a:pt x="3" y="29"/>
                    <a:pt x="0" y="26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3" y="14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9"/>
                    <a:pt x="14" y="7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31" y="2"/>
                    <a:pt x="46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87" y="0"/>
                    <a:pt x="108" y="4"/>
                    <a:pt x="118" y="11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22" y="14"/>
                    <a:pt x="125" y="17"/>
                    <a:pt x="125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6"/>
                    <a:pt x="122" y="29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5" y="34"/>
                    <a:pt x="110" y="36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94" y="41"/>
                    <a:pt x="79" y="43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38" y="43"/>
                    <a:pt x="17" y="38"/>
                    <a:pt x="6" y="31"/>
                  </a:cubicBezTo>
                  <a:close/>
                  <a:moveTo>
                    <a:pt x="11" y="18"/>
                  </a:moveTo>
                  <a:cubicBezTo>
                    <a:pt x="8" y="19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3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6"/>
                    <a:pt x="17" y="28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3"/>
                    <a:pt x="46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6" y="35"/>
                    <a:pt x="106" y="30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6" y="23"/>
                    <a:pt x="117" y="22"/>
                    <a:pt x="117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1"/>
                    <a:pt x="116" y="19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1" y="16"/>
                    <a:pt x="107" y="14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92" y="10"/>
                    <a:pt x="78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38" y="8"/>
                    <a:pt x="18" y="12"/>
                    <a:pt x="11" y="18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4" name="Freeform 44"/>
            <p:cNvSpPr>
              <a:spLocks/>
            </p:cNvSpPr>
            <p:nvPr/>
          </p:nvSpPr>
          <p:spPr bwMode="auto">
            <a:xfrm>
              <a:off x="1533" y="1347"/>
              <a:ext cx="369" cy="74"/>
            </a:xfrm>
            <a:custGeom>
              <a:avLst/>
              <a:gdLst>
                <a:gd name="T0" fmla="*/ 103361 w 125"/>
                <a:gd name="T1" fmla="*/ 240873 h 25"/>
                <a:gd name="T2" fmla="*/ 0 w 125"/>
                <a:gd name="T3" fmla="*/ 71993 h 25"/>
                <a:gd name="T4" fmla="*/ 0 w 125"/>
                <a:gd name="T5" fmla="*/ 71993 h 25"/>
                <a:gd name="T6" fmla="*/ 68120 w 125"/>
                <a:gd name="T7" fmla="*/ 0 h 25"/>
                <a:gd name="T8" fmla="*/ 68120 w 125"/>
                <a:gd name="T9" fmla="*/ 0 h 25"/>
                <a:gd name="T10" fmla="*/ 138968 w 125"/>
                <a:gd name="T11" fmla="*/ 71993 h 25"/>
                <a:gd name="T12" fmla="*/ 138968 w 125"/>
                <a:gd name="T13" fmla="*/ 71993 h 25"/>
                <a:gd name="T14" fmla="*/ 183393 w 125"/>
                <a:gd name="T15" fmla="*/ 123811 h 25"/>
                <a:gd name="T16" fmla="*/ 183393 w 125"/>
                <a:gd name="T17" fmla="*/ 123811 h 25"/>
                <a:gd name="T18" fmla="*/ 375300 w 125"/>
                <a:gd name="T19" fmla="*/ 213099 h 25"/>
                <a:gd name="T20" fmla="*/ 375300 w 125"/>
                <a:gd name="T21" fmla="*/ 213099 h 25"/>
                <a:gd name="T22" fmla="*/ 1054708 w 125"/>
                <a:gd name="T23" fmla="*/ 294487 h 25"/>
                <a:gd name="T24" fmla="*/ 1054708 w 125"/>
                <a:gd name="T25" fmla="*/ 294487 h 25"/>
                <a:gd name="T26" fmla="*/ 1943567 w 125"/>
                <a:gd name="T27" fmla="*/ 123811 h 25"/>
                <a:gd name="T28" fmla="*/ 1943567 w 125"/>
                <a:gd name="T29" fmla="*/ 123811 h 25"/>
                <a:gd name="T30" fmla="*/ 1988612 w 125"/>
                <a:gd name="T31" fmla="*/ 71993 h 25"/>
                <a:gd name="T32" fmla="*/ 1988612 w 125"/>
                <a:gd name="T33" fmla="*/ 71993 h 25"/>
                <a:gd name="T34" fmla="*/ 2058790 w 125"/>
                <a:gd name="T35" fmla="*/ 0 h 25"/>
                <a:gd name="T36" fmla="*/ 2058790 w 125"/>
                <a:gd name="T37" fmla="*/ 0 h 25"/>
                <a:gd name="T38" fmla="*/ 2127580 w 125"/>
                <a:gd name="T39" fmla="*/ 71993 h 25"/>
                <a:gd name="T40" fmla="*/ 2127580 w 125"/>
                <a:gd name="T41" fmla="*/ 71993 h 25"/>
                <a:gd name="T42" fmla="*/ 2006312 w 125"/>
                <a:gd name="T43" fmla="*/ 240873 h 25"/>
                <a:gd name="T44" fmla="*/ 2006312 w 125"/>
                <a:gd name="T45" fmla="*/ 240873 h 25"/>
                <a:gd name="T46" fmla="*/ 1787294 w 125"/>
                <a:gd name="T47" fmla="*/ 348354 h 25"/>
                <a:gd name="T48" fmla="*/ 1787294 w 125"/>
                <a:gd name="T49" fmla="*/ 348354 h 25"/>
                <a:gd name="T50" fmla="*/ 1054708 w 125"/>
                <a:gd name="T51" fmla="*/ 435801 h 25"/>
                <a:gd name="T52" fmla="*/ 1054708 w 125"/>
                <a:gd name="T53" fmla="*/ 435801 h 25"/>
                <a:gd name="T54" fmla="*/ 103361 w 125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5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8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5" y="2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4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8" y="25"/>
                    <a:pt x="17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5" name="Freeform 45"/>
            <p:cNvSpPr>
              <a:spLocks/>
            </p:cNvSpPr>
            <p:nvPr/>
          </p:nvSpPr>
          <p:spPr bwMode="auto">
            <a:xfrm>
              <a:off x="1533" y="1403"/>
              <a:ext cx="369" cy="74"/>
            </a:xfrm>
            <a:custGeom>
              <a:avLst/>
              <a:gdLst>
                <a:gd name="T0" fmla="*/ 103361 w 125"/>
                <a:gd name="T1" fmla="*/ 240873 h 25"/>
                <a:gd name="T2" fmla="*/ 0 w 125"/>
                <a:gd name="T3" fmla="*/ 71993 h 25"/>
                <a:gd name="T4" fmla="*/ 0 w 125"/>
                <a:gd name="T5" fmla="*/ 71993 h 25"/>
                <a:gd name="T6" fmla="*/ 68120 w 125"/>
                <a:gd name="T7" fmla="*/ 0 h 25"/>
                <a:gd name="T8" fmla="*/ 68120 w 125"/>
                <a:gd name="T9" fmla="*/ 0 h 25"/>
                <a:gd name="T10" fmla="*/ 138968 w 125"/>
                <a:gd name="T11" fmla="*/ 71993 h 25"/>
                <a:gd name="T12" fmla="*/ 138968 w 125"/>
                <a:gd name="T13" fmla="*/ 71993 h 25"/>
                <a:gd name="T14" fmla="*/ 183393 w 125"/>
                <a:gd name="T15" fmla="*/ 123811 h 25"/>
                <a:gd name="T16" fmla="*/ 183393 w 125"/>
                <a:gd name="T17" fmla="*/ 123811 h 25"/>
                <a:gd name="T18" fmla="*/ 375300 w 125"/>
                <a:gd name="T19" fmla="*/ 213099 h 25"/>
                <a:gd name="T20" fmla="*/ 375300 w 125"/>
                <a:gd name="T21" fmla="*/ 213099 h 25"/>
                <a:gd name="T22" fmla="*/ 1054708 w 125"/>
                <a:gd name="T23" fmla="*/ 294487 h 25"/>
                <a:gd name="T24" fmla="*/ 1054708 w 125"/>
                <a:gd name="T25" fmla="*/ 294487 h 25"/>
                <a:gd name="T26" fmla="*/ 1943567 w 125"/>
                <a:gd name="T27" fmla="*/ 123811 h 25"/>
                <a:gd name="T28" fmla="*/ 1943567 w 125"/>
                <a:gd name="T29" fmla="*/ 123811 h 25"/>
                <a:gd name="T30" fmla="*/ 1988612 w 125"/>
                <a:gd name="T31" fmla="*/ 71993 h 25"/>
                <a:gd name="T32" fmla="*/ 1988612 w 125"/>
                <a:gd name="T33" fmla="*/ 71993 h 25"/>
                <a:gd name="T34" fmla="*/ 1988612 w 125"/>
                <a:gd name="T35" fmla="*/ 71993 h 25"/>
                <a:gd name="T36" fmla="*/ 2058790 w 125"/>
                <a:gd name="T37" fmla="*/ 0 h 25"/>
                <a:gd name="T38" fmla="*/ 2058790 w 125"/>
                <a:gd name="T39" fmla="*/ 0 h 25"/>
                <a:gd name="T40" fmla="*/ 2127580 w 125"/>
                <a:gd name="T41" fmla="*/ 71993 h 25"/>
                <a:gd name="T42" fmla="*/ 2127580 w 125"/>
                <a:gd name="T43" fmla="*/ 71993 h 25"/>
                <a:gd name="T44" fmla="*/ 2006312 w 125"/>
                <a:gd name="T45" fmla="*/ 240873 h 25"/>
                <a:gd name="T46" fmla="*/ 2006312 w 125"/>
                <a:gd name="T47" fmla="*/ 240873 h 25"/>
                <a:gd name="T48" fmla="*/ 1787294 w 125"/>
                <a:gd name="T49" fmla="*/ 348354 h 25"/>
                <a:gd name="T50" fmla="*/ 1787294 w 125"/>
                <a:gd name="T51" fmla="*/ 348354 h 25"/>
                <a:gd name="T52" fmla="*/ 1054708 w 125"/>
                <a:gd name="T53" fmla="*/ 435801 h 25"/>
                <a:gd name="T54" fmla="*/ 1054708 w 125"/>
                <a:gd name="T55" fmla="*/ 435801 h 25"/>
                <a:gd name="T56" fmla="*/ 103361 w 125"/>
                <a:gd name="T57" fmla="*/ 240873 h 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5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8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5" y="2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4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8" y="25"/>
                    <a:pt x="17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6" name="Freeform 46"/>
            <p:cNvSpPr>
              <a:spLocks/>
            </p:cNvSpPr>
            <p:nvPr/>
          </p:nvSpPr>
          <p:spPr bwMode="auto">
            <a:xfrm>
              <a:off x="1533" y="1459"/>
              <a:ext cx="369" cy="74"/>
            </a:xfrm>
            <a:custGeom>
              <a:avLst/>
              <a:gdLst>
                <a:gd name="T0" fmla="*/ 103361 w 125"/>
                <a:gd name="T1" fmla="*/ 240873 h 25"/>
                <a:gd name="T2" fmla="*/ 0 w 125"/>
                <a:gd name="T3" fmla="*/ 71993 h 25"/>
                <a:gd name="T4" fmla="*/ 0 w 125"/>
                <a:gd name="T5" fmla="*/ 71993 h 25"/>
                <a:gd name="T6" fmla="*/ 68120 w 125"/>
                <a:gd name="T7" fmla="*/ 0 h 25"/>
                <a:gd name="T8" fmla="*/ 68120 w 125"/>
                <a:gd name="T9" fmla="*/ 0 h 25"/>
                <a:gd name="T10" fmla="*/ 138968 w 125"/>
                <a:gd name="T11" fmla="*/ 71993 h 25"/>
                <a:gd name="T12" fmla="*/ 138968 w 125"/>
                <a:gd name="T13" fmla="*/ 71993 h 25"/>
                <a:gd name="T14" fmla="*/ 183393 w 125"/>
                <a:gd name="T15" fmla="*/ 123811 h 25"/>
                <a:gd name="T16" fmla="*/ 183393 w 125"/>
                <a:gd name="T17" fmla="*/ 123811 h 25"/>
                <a:gd name="T18" fmla="*/ 375300 w 125"/>
                <a:gd name="T19" fmla="*/ 213099 h 25"/>
                <a:gd name="T20" fmla="*/ 375300 w 125"/>
                <a:gd name="T21" fmla="*/ 213099 h 25"/>
                <a:gd name="T22" fmla="*/ 1054708 w 125"/>
                <a:gd name="T23" fmla="*/ 294487 h 25"/>
                <a:gd name="T24" fmla="*/ 1054708 w 125"/>
                <a:gd name="T25" fmla="*/ 294487 h 25"/>
                <a:gd name="T26" fmla="*/ 1943567 w 125"/>
                <a:gd name="T27" fmla="*/ 123811 h 25"/>
                <a:gd name="T28" fmla="*/ 1943567 w 125"/>
                <a:gd name="T29" fmla="*/ 123811 h 25"/>
                <a:gd name="T30" fmla="*/ 1988612 w 125"/>
                <a:gd name="T31" fmla="*/ 71993 h 25"/>
                <a:gd name="T32" fmla="*/ 1988612 w 125"/>
                <a:gd name="T33" fmla="*/ 71993 h 25"/>
                <a:gd name="T34" fmla="*/ 2058790 w 125"/>
                <a:gd name="T35" fmla="*/ 0 h 25"/>
                <a:gd name="T36" fmla="*/ 2058790 w 125"/>
                <a:gd name="T37" fmla="*/ 0 h 25"/>
                <a:gd name="T38" fmla="*/ 2127580 w 125"/>
                <a:gd name="T39" fmla="*/ 71993 h 25"/>
                <a:gd name="T40" fmla="*/ 2127580 w 125"/>
                <a:gd name="T41" fmla="*/ 71993 h 25"/>
                <a:gd name="T42" fmla="*/ 2006312 w 125"/>
                <a:gd name="T43" fmla="*/ 240873 h 25"/>
                <a:gd name="T44" fmla="*/ 2006312 w 125"/>
                <a:gd name="T45" fmla="*/ 240873 h 25"/>
                <a:gd name="T46" fmla="*/ 1787294 w 125"/>
                <a:gd name="T47" fmla="*/ 348354 h 25"/>
                <a:gd name="T48" fmla="*/ 1787294 w 125"/>
                <a:gd name="T49" fmla="*/ 348354 h 25"/>
                <a:gd name="T50" fmla="*/ 1054708 w 125"/>
                <a:gd name="T51" fmla="*/ 435801 h 25"/>
                <a:gd name="T52" fmla="*/ 1054708 w 125"/>
                <a:gd name="T53" fmla="*/ 435801 h 25"/>
                <a:gd name="T54" fmla="*/ 103361 w 125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5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8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5" y="2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4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8" y="25"/>
                    <a:pt x="17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7" name="Freeform 47"/>
            <p:cNvSpPr>
              <a:spLocks/>
            </p:cNvSpPr>
            <p:nvPr/>
          </p:nvSpPr>
          <p:spPr bwMode="auto">
            <a:xfrm>
              <a:off x="1533" y="1515"/>
              <a:ext cx="6968" cy="74"/>
            </a:xfrm>
            <a:custGeom>
              <a:avLst/>
              <a:gdLst>
                <a:gd name="T0" fmla="*/ 104375 w 2359"/>
                <a:gd name="T1" fmla="*/ 240873 h 25"/>
                <a:gd name="T2" fmla="*/ 0 w 2359"/>
                <a:gd name="T3" fmla="*/ 71993 h 25"/>
                <a:gd name="T4" fmla="*/ 0 w 2359"/>
                <a:gd name="T5" fmla="*/ 71993 h 25"/>
                <a:gd name="T6" fmla="*/ 68369 w 2359"/>
                <a:gd name="T7" fmla="*/ 0 h 25"/>
                <a:gd name="T8" fmla="*/ 68369 w 2359"/>
                <a:gd name="T9" fmla="*/ 0 h 25"/>
                <a:gd name="T10" fmla="*/ 139372 w 2359"/>
                <a:gd name="T11" fmla="*/ 71993 h 25"/>
                <a:gd name="T12" fmla="*/ 139372 w 2359"/>
                <a:gd name="T13" fmla="*/ 71993 h 25"/>
                <a:gd name="T14" fmla="*/ 186659 w 2359"/>
                <a:gd name="T15" fmla="*/ 123811 h 25"/>
                <a:gd name="T16" fmla="*/ 186659 w 2359"/>
                <a:gd name="T17" fmla="*/ 123811 h 25"/>
                <a:gd name="T18" fmla="*/ 376653 w 2359"/>
                <a:gd name="T19" fmla="*/ 213099 h 25"/>
                <a:gd name="T20" fmla="*/ 376653 w 2359"/>
                <a:gd name="T21" fmla="*/ 213099 h 25"/>
                <a:gd name="T22" fmla="*/ 1061322 w 2359"/>
                <a:gd name="T23" fmla="*/ 294487 h 25"/>
                <a:gd name="T24" fmla="*/ 1061322 w 2359"/>
                <a:gd name="T25" fmla="*/ 294487 h 25"/>
                <a:gd name="T26" fmla="*/ 1951962 w 2359"/>
                <a:gd name="T27" fmla="*/ 123811 h 25"/>
                <a:gd name="T28" fmla="*/ 1951962 w 2359"/>
                <a:gd name="T29" fmla="*/ 123811 h 25"/>
                <a:gd name="T30" fmla="*/ 2005260 w 2359"/>
                <a:gd name="T31" fmla="*/ 71993 h 25"/>
                <a:gd name="T32" fmla="*/ 2005260 w 2359"/>
                <a:gd name="T33" fmla="*/ 71993 h 25"/>
                <a:gd name="T34" fmla="*/ 2022291 w 2359"/>
                <a:gd name="T35" fmla="*/ 18207 h 25"/>
                <a:gd name="T36" fmla="*/ 2022291 w 2359"/>
                <a:gd name="T37" fmla="*/ 18207 h 25"/>
                <a:gd name="T38" fmla="*/ 2069582 w 2359"/>
                <a:gd name="T39" fmla="*/ 0 h 25"/>
                <a:gd name="T40" fmla="*/ 2069582 w 2359"/>
                <a:gd name="T41" fmla="*/ 0 h 25"/>
                <a:gd name="T42" fmla="*/ 40310090 w 2359"/>
                <a:gd name="T43" fmla="*/ 0 h 25"/>
                <a:gd name="T44" fmla="*/ 40378458 w 2359"/>
                <a:gd name="T45" fmla="*/ 71993 h 25"/>
                <a:gd name="T46" fmla="*/ 40378458 w 2359"/>
                <a:gd name="T47" fmla="*/ 71993 h 25"/>
                <a:gd name="T48" fmla="*/ 40310090 w 2359"/>
                <a:gd name="T49" fmla="*/ 141316 h 25"/>
                <a:gd name="T50" fmla="*/ 40310090 w 2359"/>
                <a:gd name="T51" fmla="*/ 141316 h 25"/>
                <a:gd name="T52" fmla="*/ 2120588 w 2359"/>
                <a:gd name="T53" fmla="*/ 141316 h 25"/>
                <a:gd name="T54" fmla="*/ 2022291 w 2359"/>
                <a:gd name="T55" fmla="*/ 240873 h 25"/>
                <a:gd name="T56" fmla="*/ 2022291 w 2359"/>
                <a:gd name="T57" fmla="*/ 240873 h 25"/>
                <a:gd name="T58" fmla="*/ 1797286 w 2359"/>
                <a:gd name="T59" fmla="*/ 348354 h 25"/>
                <a:gd name="T60" fmla="*/ 1797286 w 2359"/>
                <a:gd name="T61" fmla="*/ 348354 h 25"/>
                <a:gd name="T62" fmla="*/ 1061322 w 2359"/>
                <a:gd name="T63" fmla="*/ 435801 h 25"/>
                <a:gd name="T64" fmla="*/ 1061322 w 2359"/>
                <a:gd name="T65" fmla="*/ 435801 h 25"/>
                <a:gd name="T66" fmla="*/ 104375 w 2359"/>
                <a:gd name="T67" fmla="*/ 240873 h 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59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5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3"/>
                    <a:pt x="117" y="2"/>
                    <a:pt x="118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9" y="0"/>
                    <a:pt x="120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2355" y="0"/>
                    <a:pt x="2355" y="0"/>
                    <a:pt x="2355" y="0"/>
                  </a:cubicBezTo>
                  <a:cubicBezTo>
                    <a:pt x="2357" y="0"/>
                    <a:pt x="2359" y="2"/>
                    <a:pt x="2359" y="4"/>
                  </a:cubicBezTo>
                  <a:cubicBezTo>
                    <a:pt x="2359" y="4"/>
                    <a:pt x="2359" y="4"/>
                    <a:pt x="2359" y="4"/>
                  </a:cubicBezTo>
                  <a:cubicBezTo>
                    <a:pt x="2359" y="6"/>
                    <a:pt x="2357" y="8"/>
                    <a:pt x="2355" y="8"/>
                  </a:cubicBezTo>
                  <a:cubicBezTo>
                    <a:pt x="2355" y="8"/>
                    <a:pt x="2355" y="8"/>
                    <a:pt x="2355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3" y="10"/>
                    <a:pt x="121" y="12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4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8" y="25"/>
                    <a:pt x="17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8" name="Freeform 48"/>
            <p:cNvSpPr>
              <a:spLocks noEditPoints="1"/>
            </p:cNvSpPr>
            <p:nvPr/>
          </p:nvSpPr>
          <p:spPr bwMode="auto">
            <a:xfrm>
              <a:off x="769" y="1356"/>
              <a:ext cx="369" cy="127"/>
            </a:xfrm>
            <a:custGeom>
              <a:avLst/>
              <a:gdLst>
                <a:gd name="T0" fmla="*/ 103361 w 125"/>
                <a:gd name="T1" fmla="*/ 533102 h 43"/>
                <a:gd name="T2" fmla="*/ 0 w 125"/>
                <a:gd name="T3" fmla="*/ 358477 h 43"/>
                <a:gd name="T4" fmla="*/ 0 w 125"/>
                <a:gd name="T5" fmla="*/ 358477 h 43"/>
                <a:gd name="T6" fmla="*/ 103361 w 125"/>
                <a:gd name="T7" fmla="*/ 186501 h 43"/>
                <a:gd name="T8" fmla="*/ 103361 w 125"/>
                <a:gd name="T9" fmla="*/ 186501 h 43"/>
                <a:gd name="T10" fmla="*/ 340050 w 125"/>
                <a:gd name="T11" fmla="*/ 86280 h 43"/>
                <a:gd name="T12" fmla="*/ 340050 w 125"/>
                <a:gd name="T13" fmla="*/ 86280 h 43"/>
                <a:gd name="T14" fmla="*/ 1054708 w 125"/>
                <a:gd name="T15" fmla="*/ 0 h 43"/>
                <a:gd name="T16" fmla="*/ 1054708 w 125"/>
                <a:gd name="T17" fmla="*/ 0 h 43"/>
                <a:gd name="T18" fmla="*/ 2023626 w 125"/>
                <a:gd name="T19" fmla="*/ 186501 h 43"/>
                <a:gd name="T20" fmla="*/ 2023626 w 125"/>
                <a:gd name="T21" fmla="*/ 186501 h 43"/>
                <a:gd name="T22" fmla="*/ 2127580 w 125"/>
                <a:gd name="T23" fmla="*/ 358477 h 43"/>
                <a:gd name="T24" fmla="*/ 2127580 w 125"/>
                <a:gd name="T25" fmla="*/ 358477 h 43"/>
                <a:gd name="T26" fmla="*/ 2023626 w 125"/>
                <a:gd name="T27" fmla="*/ 533102 h 43"/>
                <a:gd name="T28" fmla="*/ 2023626 w 125"/>
                <a:gd name="T29" fmla="*/ 533102 h 43"/>
                <a:gd name="T30" fmla="*/ 1787294 w 125"/>
                <a:gd name="T31" fmla="*/ 631255 h 43"/>
                <a:gd name="T32" fmla="*/ 1787294 w 125"/>
                <a:gd name="T33" fmla="*/ 631255 h 43"/>
                <a:gd name="T34" fmla="*/ 1054708 w 125"/>
                <a:gd name="T35" fmla="*/ 735365 h 43"/>
                <a:gd name="T36" fmla="*/ 1054708 w 125"/>
                <a:gd name="T37" fmla="*/ 735365 h 43"/>
                <a:gd name="T38" fmla="*/ 103361 w 125"/>
                <a:gd name="T39" fmla="*/ 533102 h 43"/>
                <a:gd name="T40" fmla="*/ 183393 w 125"/>
                <a:gd name="T41" fmla="*/ 307872 h 43"/>
                <a:gd name="T42" fmla="*/ 138968 w 125"/>
                <a:gd name="T43" fmla="*/ 358477 h 43"/>
                <a:gd name="T44" fmla="*/ 138968 w 125"/>
                <a:gd name="T45" fmla="*/ 358477 h 43"/>
                <a:gd name="T46" fmla="*/ 183393 w 125"/>
                <a:gd name="T47" fmla="*/ 429455 h 43"/>
                <a:gd name="T48" fmla="*/ 183393 w 125"/>
                <a:gd name="T49" fmla="*/ 429455 h 43"/>
                <a:gd name="T50" fmla="*/ 375300 w 125"/>
                <a:gd name="T51" fmla="*/ 515762 h 43"/>
                <a:gd name="T52" fmla="*/ 375300 w 125"/>
                <a:gd name="T53" fmla="*/ 515762 h 43"/>
                <a:gd name="T54" fmla="*/ 1054708 w 125"/>
                <a:gd name="T55" fmla="*/ 596041 h 43"/>
                <a:gd name="T56" fmla="*/ 1054708 w 125"/>
                <a:gd name="T57" fmla="*/ 596041 h 43"/>
                <a:gd name="T58" fmla="*/ 1943567 w 125"/>
                <a:gd name="T59" fmla="*/ 429455 h 43"/>
                <a:gd name="T60" fmla="*/ 1943567 w 125"/>
                <a:gd name="T61" fmla="*/ 429455 h 43"/>
                <a:gd name="T62" fmla="*/ 1988612 w 125"/>
                <a:gd name="T63" fmla="*/ 358477 h 43"/>
                <a:gd name="T64" fmla="*/ 1988612 w 125"/>
                <a:gd name="T65" fmla="*/ 358477 h 43"/>
                <a:gd name="T66" fmla="*/ 1943567 w 125"/>
                <a:gd name="T67" fmla="*/ 307872 h 43"/>
                <a:gd name="T68" fmla="*/ 1943567 w 125"/>
                <a:gd name="T69" fmla="*/ 307872 h 43"/>
                <a:gd name="T70" fmla="*/ 1752360 w 125"/>
                <a:gd name="T71" fmla="*/ 219840 h 43"/>
                <a:gd name="T72" fmla="*/ 1752360 w 125"/>
                <a:gd name="T73" fmla="*/ 219840 h 43"/>
                <a:gd name="T74" fmla="*/ 1054708 w 125"/>
                <a:gd name="T75" fmla="*/ 139325 h 43"/>
                <a:gd name="T76" fmla="*/ 1054708 w 125"/>
                <a:gd name="T77" fmla="*/ 139325 h 43"/>
                <a:gd name="T78" fmla="*/ 1054708 w 125"/>
                <a:gd name="T79" fmla="*/ 139325 h 43"/>
                <a:gd name="T80" fmla="*/ 1054708 w 125"/>
                <a:gd name="T81" fmla="*/ 139325 h 43"/>
                <a:gd name="T82" fmla="*/ 183393 w 125"/>
                <a:gd name="T83" fmla="*/ 307872 h 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5" h="43">
                  <a:moveTo>
                    <a:pt x="6" y="31"/>
                  </a:moveTo>
                  <a:cubicBezTo>
                    <a:pt x="3" y="29"/>
                    <a:pt x="0" y="26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3" y="14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9"/>
                    <a:pt x="15" y="7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31" y="2"/>
                    <a:pt x="46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87" y="0"/>
                    <a:pt x="108" y="4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22" y="14"/>
                    <a:pt x="125" y="17"/>
                    <a:pt x="125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6"/>
                    <a:pt x="122" y="29"/>
                    <a:pt x="119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5" y="34"/>
                    <a:pt x="110" y="36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94" y="41"/>
                    <a:pt x="79" y="43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38" y="43"/>
                    <a:pt x="17" y="38"/>
                    <a:pt x="6" y="31"/>
                  </a:cubicBezTo>
                  <a:close/>
                  <a:moveTo>
                    <a:pt x="11" y="18"/>
                  </a:moveTo>
                  <a:cubicBezTo>
                    <a:pt x="9" y="19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9" y="23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6"/>
                    <a:pt x="17" y="28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3"/>
                    <a:pt x="47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6" y="35"/>
                    <a:pt x="107" y="30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6" y="23"/>
                    <a:pt x="117" y="22"/>
                    <a:pt x="117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1"/>
                    <a:pt x="116" y="19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2" y="16"/>
                    <a:pt x="108" y="14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93" y="10"/>
                    <a:pt x="78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38" y="8"/>
                    <a:pt x="18" y="12"/>
                    <a:pt x="11" y="18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9" name="Freeform 49"/>
            <p:cNvSpPr>
              <a:spLocks/>
            </p:cNvSpPr>
            <p:nvPr/>
          </p:nvSpPr>
          <p:spPr bwMode="auto">
            <a:xfrm>
              <a:off x="769" y="1459"/>
              <a:ext cx="369" cy="74"/>
            </a:xfrm>
            <a:custGeom>
              <a:avLst/>
              <a:gdLst>
                <a:gd name="T0" fmla="*/ 103361 w 125"/>
                <a:gd name="T1" fmla="*/ 240873 h 25"/>
                <a:gd name="T2" fmla="*/ 0 w 125"/>
                <a:gd name="T3" fmla="*/ 71993 h 25"/>
                <a:gd name="T4" fmla="*/ 0 w 125"/>
                <a:gd name="T5" fmla="*/ 71993 h 25"/>
                <a:gd name="T6" fmla="*/ 68120 w 125"/>
                <a:gd name="T7" fmla="*/ 0 h 25"/>
                <a:gd name="T8" fmla="*/ 68120 w 125"/>
                <a:gd name="T9" fmla="*/ 0 h 25"/>
                <a:gd name="T10" fmla="*/ 138968 w 125"/>
                <a:gd name="T11" fmla="*/ 71993 h 25"/>
                <a:gd name="T12" fmla="*/ 138968 w 125"/>
                <a:gd name="T13" fmla="*/ 71993 h 25"/>
                <a:gd name="T14" fmla="*/ 183393 w 125"/>
                <a:gd name="T15" fmla="*/ 123811 h 25"/>
                <a:gd name="T16" fmla="*/ 183393 w 125"/>
                <a:gd name="T17" fmla="*/ 123811 h 25"/>
                <a:gd name="T18" fmla="*/ 375300 w 125"/>
                <a:gd name="T19" fmla="*/ 213099 h 25"/>
                <a:gd name="T20" fmla="*/ 375300 w 125"/>
                <a:gd name="T21" fmla="*/ 213099 h 25"/>
                <a:gd name="T22" fmla="*/ 1054708 w 125"/>
                <a:gd name="T23" fmla="*/ 294487 h 25"/>
                <a:gd name="T24" fmla="*/ 1054708 w 125"/>
                <a:gd name="T25" fmla="*/ 294487 h 25"/>
                <a:gd name="T26" fmla="*/ 1943567 w 125"/>
                <a:gd name="T27" fmla="*/ 123811 h 25"/>
                <a:gd name="T28" fmla="*/ 1943567 w 125"/>
                <a:gd name="T29" fmla="*/ 123811 h 25"/>
                <a:gd name="T30" fmla="*/ 1988612 w 125"/>
                <a:gd name="T31" fmla="*/ 71993 h 25"/>
                <a:gd name="T32" fmla="*/ 1988612 w 125"/>
                <a:gd name="T33" fmla="*/ 71993 h 25"/>
                <a:gd name="T34" fmla="*/ 2058790 w 125"/>
                <a:gd name="T35" fmla="*/ 0 h 25"/>
                <a:gd name="T36" fmla="*/ 2058790 w 125"/>
                <a:gd name="T37" fmla="*/ 0 h 25"/>
                <a:gd name="T38" fmla="*/ 2127580 w 125"/>
                <a:gd name="T39" fmla="*/ 71993 h 25"/>
                <a:gd name="T40" fmla="*/ 2127580 w 125"/>
                <a:gd name="T41" fmla="*/ 71993 h 25"/>
                <a:gd name="T42" fmla="*/ 2023626 w 125"/>
                <a:gd name="T43" fmla="*/ 240873 h 25"/>
                <a:gd name="T44" fmla="*/ 2023626 w 125"/>
                <a:gd name="T45" fmla="*/ 240873 h 25"/>
                <a:gd name="T46" fmla="*/ 1787294 w 125"/>
                <a:gd name="T47" fmla="*/ 348354 h 25"/>
                <a:gd name="T48" fmla="*/ 1787294 w 125"/>
                <a:gd name="T49" fmla="*/ 348354 h 25"/>
                <a:gd name="T50" fmla="*/ 1054708 w 125"/>
                <a:gd name="T51" fmla="*/ 435801 h 25"/>
                <a:gd name="T52" fmla="*/ 1054708 w 125"/>
                <a:gd name="T53" fmla="*/ 435801 h 25"/>
                <a:gd name="T54" fmla="*/ 103361 w 125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5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7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7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9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5" y="2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8"/>
                    <a:pt x="122" y="11"/>
                    <a:pt x="119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4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8" y="25"/>
                    <a:pt x="17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50" name="Freeform 50"/>
            <p:cNvSpPr>
              <a:spLocks/>
            </p:cNvSpPr>
            <p:nvPr/>
          </p:nvSpPr>
          <p:spPr bwMode="auto">
            <a:xfrm>
              <a:off x="3" y="1515"/>
              <a:ext cx="1135" cy="74"/>
            </a:xfrm>
            <a:custGeom>
              <a:avLst/>
              <a:gdLst>
                <a:gd name="T0" fmla="*/ 4560802 w 384"/>
                <a:gd name="T1" fmla="*/ 240873 h 25"/>
                <a:gd name="T2" fmla="*/ 4474164 w 384"/>
                <a:gd name="T3" fmla="*/ 141316 h 25"/>
                <a:gd name="T4" fmla="*/ 4474164 w 384"/>
                <a:gd name="T5" fmla="*/ 141316 h 25"/>
                <a:gd name="T6" fmla="*/ 68605 w 384"/>
                <a:gd name="T7" fmla="*/ 141316 h 25"/>
                <a:gd name="T8" fmla="*/ 0 w 384"/>
                <a:gd name="T9" fmla="*/ 71993 h 25"/>
                <a:gd name="T10" fmla="*/ 0 w 384"/>
                <a:gd name="T11" fmla="*/ 71993 h 25"/>
                <a:gd name="T12" fmla="*/ 68605 w 384"/>
                <a:gd name="T13" fmla="*/ 0 h 25"/>
                <a:gd name="T14" fmla="*/ 68605 w 384"/>
                <a:gd name="T15" fmla="*/ 0 h 25"/>
                <a:gd name="T16" fmla="*/ 4526741 w 384"/>
                <a:gd name="T17" fmla="*/ 0 h 25"/>
                <a:gd name="T18" fmla="*/ 4578179 w 384"/>
                <a:gd name="T19" fmla="*/ 18207 h 25"/>
                <a:gd name="T20" fmla="*/ 4578179 w 384"/>
                <a:gd name="T21" fmla="*/ 18207 h 25"/>
                <a:gd name="T22" fmla="*/ 4596203 w 384"/>
                <a:gd name="T23" fmla="*/ 71993 h 25"/>
                <a:gd name="T24" fmla="*/ 4596203 w 384"/>
                <a:gd name="T25" fmla="*/ 71993 h 25"/>
                <a:gd name="T26" fmla="*/ 4649477 w 384"/>
                <a:gd name="T27" fmla="*/ 123811 h 25"/>
                <a:gd name="T28" fmla="*/ 4649477 w 384"/>
                <a:gd name="T29" fmla="*/ 123811 h 25"/>
                <a:gd name="T30" fmla="*/ 4840278 w 384"/>
                <a:gd name="T31" fmla="*/ 213099 h 25"/>
                <a:gd name="T32" fmla="*/ 4840278 w 384"/>
                <a:gd name="T33" fmla="*/ 213099 h 25"/>
                <a:gd name="T34" fmla="*/ 5528337 w 384"/>
                <a:gd name="T35" fmla="*/ 294487 h 25"/>
                <a:gd name="T36" fmla="*/ 5528337 w 384"/>
                <a:gd name="T37" fmla="*/ 294487 h 25"/>
                <a:gd name="T38" fmla="*/ 6419205 w 384"/>
                <a:gd name="T39" fmla="*/ 123811 h 25"/>
                <a:gd name="T40" fmla="*/ 6419205 w 384"/>
                <a:gd name="T41" fmla="*/ 123811 h 25"/>
                <a:gd name="T42" fmla="*/ 6472471 w 384"/>
                <a:gd name="T43" fmla="*/ 71993 h 25"/>
                <a:gd name="T44" fmla="*/ 6472471 w 384"/>
                <a:gd name="T45" fmla="*/ 71993 h 25"/>
                <a:gd name="T46" fmla="*/ 6541236 w 384"/>
                <a:gd name="T47" fmla="*/ 0 h 25"/>
                <a:gd name="T48" fmla="*/ 6541236 w 384"/>
                <a:gd name="T49" fmla="*/ 0 h 25"/>
                <a:gd name="T50" fmla="*/ 6611833 w 384"/>
                <a:gd name="T51" fmla="*/ 71993 h 25"/>
                <a:gd name="T52" fmla="*/ 6611833 w 384"/>
                <a:gd name="T53" fmla="*/ 71993 h 25"/>
                <a:gd name="T54" fmla="*/ 6507880 w 384"/>
                <a:gd name="T55" fmla="*/ 240873 h 25"/>
                <a:gd name="T56" fmla="*/ 6507880 w 384"/>
                <a:gd name="T57" fmla="*/ 240873 h 25"/>
                <a:gd name="T58" fmla="*/ 6267160 w 384"/>
                <a:gd name="T59" fmla="*/ 348354 h 25"/>
                <a:gd name="T60" fmla="*/ 6267160 w 384"/>
                <a:gd name="T61" fmla="*/ 348354 h 25"/>
                <a:gd name="T62" fmla="*/ 5528337 w 384"/>
                <a:gd name="T63" fmla="*/ 435801 h 25"/>
                <a:gd name="T64" fmla="*/ 5528337 w 384"/>
                <a:gd name="T65" fmla="*/ 435801 h 25"/>
                <a:gd name="T66" fmla="*/ 4560802 w 384"/>
                <a:gd name="T67" fmla="*/ 240873 h 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4" h="25">
                  <a:moveTo>
                    <a:pt x="265" y="14"/>
                  </a:moveTo>
                  <a:cubicBezTo>
                    <a:pt x="263" y="12"/>
                    <a:pt x="261" y="10"/>
                    <a:pt x="260" y="8"/>
                  </a:cubicBezTo>
                  <a:cubicBezTo>
                    <a:pt x="260" y="8"/>
                    <a:pt x="260" y="8"/>
                    <a:pt x="26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4" y="0"/>
                    <a:pt x="265" y="0"/>
                    <a:pt x="266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67" y="2"/>
                    <a:pt x="267" y="3"/>
                    <a:pt x="267" y="4"/>
                  </a:cubicBezTo>
                  <a:cubicBezTo>
                    <a:pt x="267" y="4"/>
                    <a:pt x="267" y="4"/>
                    <a:pt x="267" y="4"/>
                  </a:cubicBezTo>
                  <a:cubicBezTo>
                    <a:pt x="267" y="4"/>
                    <a:pt x="268" y="5"/>
                    <a:pt x="270" y="7"/>
                  </a:cubicBezTo>
                  <a:cubicBezTo>
                    <a:pt x="270" y="7"/>
                    <a:pt x="270" y="7"/>
                    <a:pt x="270" y="7"/>
                  </a:cubicBezTo>
                  <a:cubicBezTo>
                    <a:pt x="272" y="9"/>
                    <a:pt x="276" y="11"/>
                    <a:pt x="281" y="12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91" y="15"/>
                    <a:pt x="306" y="17"/>
                    <a:pt x="321" y="17"/>
                  </a:cubicBezTo>
                  <a:cubicBezTo>
                    <a:pt x="321" y="17"/>
                    <a:pt x="321" y="17"/>
                    <a:pt x="321" y="17"/>
                  </a:cubicBezTo>
                  <a:cubicBezTo>
                    <a:pt x="345" y="17"/>
                    <a:pt x="366" y="13"/>
                    <a:pt x="373" y="7"/>
                  </a:cubicBezTo>
                  <a:cubicBezTo>
                    <a:pt x="373" y="7"/>
                    <a:pt x="373" y="7"/>
                    <a:pt x="373" y="7"/>
                  </a:cubicBezTo>
                  <a:cubicBezTo>
                    <a:pt x="375" y="5"/>
                    <a:pt x="376" y="4"/>
                    <a:pt x="376" y="4"/>
                  </a:cubicBezTo>
                  <a:cubicBezTo>
                    <a:pt x="376" y="4"/>
                    <a:pt x="376" y="4"/>
                    <a:pt x="376" y="4"/>
                  </a:cubicBezTo>
                  <a:cubicBezTo>
                    <a:pt x="376" y="2"/>
                    <a:pt x="378" y="0"/>
                    <a:pt x="380" y="0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382" y="0"/>
                    <a:pt x="384" y="2"/>
                    <a:pt x="384" y="4"/>
                  </a:cubicBezTo>
                  <a:cubicBezTo>
                    <a:pt x="384" y="4"/>
                    <a:pt x="384" y="4"/>
                    <a:pt x="384" y="4"/>
                  </a:cubicBezTo>
                  <a:cubicBezTo>
                    <a:pt x="384" y="8"/>
                    <a:pt x="381" y="11"/>
                    <a:pt x="378" y="14"/>
                  </a:cubicBezTo>
                  <a:cubicBezTo>
                    <a:pt x="378" y="14"/>
                    <a:pt x="378" y="14"/>
                    <a:pt x="378" y="14"/>
                  </a:cubicBezTo>
                  <a:cubicBezTo>
                    <a:pt x="374" y="16"/>
                    <a:pt x="369" y="18"/>
                    <a:pt x="364" y="20"/>
                  </a:cubicBezTo>
                  <a:cubicBezTo>
                    <a:pt x="364" y="20"/>
                    <a:pt x="364" y="20"/>
                    <a:pt x="364" y="20"/>
                  </a:cubicBezTo>
                  <a:cubicBezTo>
                    <a:pt x="353" y="23"/>
                    <a:pt x="338" y="25"/>
                    <a:pt x="321" y="25"/>
                  </a:cubicBezTo>
                  <a:cubicBezTo>
                    <a:pt x="321" y="25"/>
                    <a:pt x="321" y="25"/>
                    <a:pt x="321" y="25"/>
                  </a:cubicBezTo>
                  <a:cubicBezTo>
                    <a:pt x="297" y="25"/>
                    <a:pt x="276" y="21"/>
                    <a:pt x="265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059" name="Date Placeholder 3"/>
          <p:cNvSpPr txBox="1">
            <a:spLocks/>
          </p:cNvSpPr>
          <p:nvPr/>
        </p:nvSpPr>
        <p:spPr bwMode="auto">
          <a:xfrm>
            <a:off x="231775" y="6497638"/>
            <a:ext cx="2160588" cy="36036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fld id="{B3519F80-70F2-4F1E-8C8C-C51EBB5CFCCC}" type="datetime1">
              <a:rPr lang="sl-SI" sz="1100" b="1" smtClean="0">
                <a:solidFill>
                  <a:srgbClr val="898989"/>
                </a:solidFill>
              </a:rPr>
              <a:pPr eaLnBrk="1" hangingPunct="1">
                <a:defRPr/>
              </a:pPr>
              <a:t>8.4.2016</a:t>
            </a:fld>
            <a:endParaRPr lang="sl-SI" sz="1100" b="1" smtClean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 txBox="1">
            <a:spLocks/>
          </p:cNvSpPr>
          <p:nvPr/>
        </p:nvSpPr>
        <p:spPr bwMode="auto">
          <a:xfrm>
            <a:off x="7810500" y="6500813"/>
            <a:ext cx="471488" cy="357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34E8C8FB-D404-4657-9C74-143B41822EDC}" type="slidenum">
              <a:rPr lang="sl-SI" altLang="sl-SI" sz="1000" smtClean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pPr algn="r" eaLnBrk="1" hangingPunct="1">
                <a:defRPr/>
              </a:pPr>
              <a:t>‹#›</a:t>
            </a:fld>
            <a:endParaRPr lang="sl-SI" altLang="sl-SI" sz="100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Box 21"/>
          <p:cNvSpPr txBox="1">
            <a:spLocks noChangeArrowheads="1"/>
          </p:cNvSpPr>
          <p:nvPr/>
        </p:nvSpPr>
        <p:spPr bwMode="auto">
          <a:xfrm>
            <a:off x="3579813" y="6569075"/>
            <a:ext cx="2519362" cy="173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sz="800" smtClean="0">
                <a:solidFill>
                  <a:srgbClr val="005DA3"/>
                </a:solidFill>
              </a:rPr>
              <a:t>MINISTRSTVO ZA FINANCE</a:t>
            </a:r>
          </a:p>
        </p:txBody>
      </p:sp>
      <p:grpSp>
        <p:nvGrpSpPr>
          <p:cNvPr id="2052" name="Group 20"/>
          <p:cNvGrpSpPr>
            <a:grpSpLocks noChangeAspect="1"/>
          </p:cNvGrpSpPr>
          <p:nvPr/>
        </p:nvGrpSpPr>
        <p:grpSpPr bwMode="auto">
          <a:xfrm>
            <a:off x="12700" y="860425"/>
            <a:ext cx="9131300" cy="331788"/>
            <a:chOff x="1290" y="1979"/>
            <a:chExt cx="7770" cy="282"/>
          </a:xfrm>
        </p:grpSpPr>
        <p:sp>
          <p:nvSpPr>
            <p:cNvPr id="2079" name="Freeform 21"/>
            <p:cNvSpPr>
              <a:spLocks noChangeAspect="1"/>
            </p:cNvSpPr>
            <p:nvPr/>
          </p:nvSpPr>
          <p:spPr bwMode="auto">
            <a:xfrm>
              <a:off x="7942" y="1979"/>
              <a:ext cx="223" cy="65"/>
            </a:xfrm>
            <a:custGeom>
              <a:avLst/>
              <a:gdLst>
                <a:gd name="T0" fmla="*/ 9288921 w 59"/>
                <a:gd name="T1" fmla="*/ 1552724 h 17"/>
                <a:gd name="T2" fmla="*/ 4705398 w 59"/>
                <a:gd name="T3" fmla="*/ 2974649 h 17"/>
                <a:gd name="T4" fmla="*/ 0 w 59"/>
                <a:gd name="T5" fmla="*/ 1421925 h 17"/>
                <a:gd name="T6" fmla="*/ 4705398 w 59"/>
                <a:gd name="T7" fmla="*/ 0 h 17"/>
                <a:gd name="T8" fmla="*/ 9288921 w 59"/>
                <a:gd name="T9" fmla="*/ 155272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17">
                  <a:moveTo>
                    <a:pt x="59" y="9"/>
                  </a:moveTo>
                  <a:cubicBezTo>
                    <a:pt x="59" y="14"/>
                    <a:pt x="46" y="17"/>
                    <a:pt x="30" y="17"/>
                  </a:cubicBezTo>
                  <a:cubicBezTo>
                    <a:pt x="13" y="17"/>
                    <a:pt x="0" y="13"/>
                    <a:pt x="0" y="8"/>
                  </a:cubicBezTo>
                  <a:cubicBezTo>
                    <a:pt x="0" y="4"/>
                    <a:pt x="14" y="0"/>
                    <a:pt x="30" y="0"/>
                  </a:cubicBezTo>
                  <a:cubicBezTo>
                    <a:pt x="46" y="0"/>
                    <a:pt x="59" y="4"/>
                    <a:pt x="59" y="9"/>
                  </a:cubicBezTo>
                  <a:close/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80" name="Freeform 22"/>
            <p:cNvSpPr>
              <a:spLocks noChangeAspect="1"/>
            </p:cNvSpPr>
            <p:nvPr/>
          </p:nvSpPr>
          <p:spPr bwMode="auto">
            <a:xfrm>
              <a:off x="7942" y="2044"/>
              <a:ext cx="223" cy="34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406580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81" name="Freeform 23"/>
            <p:cNvSpPr>
              <a:spLocks noChangeAspect="1"/>
            </p:cNvSpPr>
            <p:nvPr/>
          </p:nvSpPr>
          <p:spPr bwMode="auto">
            <a:xfrm>
              <a:off x="7942" y="2082"/>
              <a:ext cx="223" cy="35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829516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82" name="Freeform 24"/>
            <p:cNvSpPr>
              <a:spLocks noChangeAspect="1"/>
            </p:cNvSpPr>
            <p:nvPr/>
          </p:nvSpPr>
          <p:spPr bwMode="auto">
            <a:xfrm>
              <a:off x="7942" y="2117"/>
              <a:ext cx="223" cy="34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406580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83" name="Freeform 25"/>
            <p:cNvSpPr>
              <a:spLocks noChangeAspect="1"/>
            </p:cNvSpPr>
            <p:nvPr/>
          </p:nvSpPr>
          <p:spPr bwMode="auto">
            <a:xfrm>
              <a:off x="7942" y="2154"/>
              <a:ext cx="223" cy="34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406580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84" name="Freeform 26"/>
            <p:cNvSpPr>
              <a:spLocks noChangeAspect="1"/>
            </p:cNvSpPr>
            <p:nvPr/>
          </p:nvSpPr>
          <p:spPr bwMode="auto">
            <a:xfrm>
              <a:off x="7942" y="2188"/>
              <a:ext cx="223" cy="34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406580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85" name="Freeform 27"/>
            <p:cNvSpPr>
              <a:spLocks noChangeAspect="1"/>
            </p:cNvSpPr>
            <p:nvPr/>
          </p:nvSpPr>
          <p:spPr bwMode="auto">
            <a:xfrm>
              <a:off x="7942" y="2226"/>
              <a:ext cx="223" cy="35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829516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86" name="Oval 28"/>
            <p:cNvSpPr>
              <a:spLocks noChangeAspect="1" noChangeArrowheads="1"/>
            </p:cNvSpPr>
            <p:nvPr/>
          </p:nvSpPr>
          <p:spPr bwMode="auto">
            <a:xfrm>
              <a:off x="8191" y="2051"/>
              <a:ext cx="222" cy="66"/>
            </a:xfrm>
            <a:prstGeom prst="ellipse">
              <a:avLst/>
            </a:prstGeom>
            <a:noFill/>
            <a:ln w="12700" cap="rnd">
              <a:solidFill>
                <a:srgbClr val="9395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/>
            </a:p>
          </p:txBody>
        </p:sp>
        <p:sp>
          <p:nvSpPr>
            <p:cNvPr id="2087" name="Freeform 29"/>
            <p:cNvSpPr>
              <a:spLocks noChangeAspect="1"/>
            </p:cNvSpPr>
            <p:nvPr/>
          </p:nvSpPr>
          <p:spPr bwMode="auto">
            <a:xfrm>
              <a:off x="8191" y="2117"/>
              <a:ext cx="222" cy="34"/>
            </a:xfrm>
            <a:custGeom>
              <a:avLst/>
              <a:gdLst>
                <a:gd name="T0" fmla="*/ 10228834 w 58"/>
                <a:gd name="T1" fmla="*/ 0 h 9"/>
                <a:gd name="T2" fmla="*/ 5115619 w 58"/>
                <a:gd name="T3" fmla="*/ 1406580 h 9"/>
                <a:gd name="T4" fmla="*/ 0 w 58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9">
                  <a:moveTo>
                    <a:pt x="58" y="0"/>
                  </a:moveTo>
                  <a:cubicBezTo>
                    <a:pt x="58" y="5"/>
                    <a:pt x="45" y="9"/>
                    <a:pt x="29" y="9"/>
                  </a:cubicBezTo>
                  <a:cubicBezTo>
                    <a:pt x="13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88" name="Freeform 30"/>
            <p:cNvSpPr>
              <a:spLocks noChangeAspect="1"/>
            </p:cNvSpPr>
            <p:nvPr/>
          </p:nvSpPr>
          <p:spPr bwMode="auto">
            <a:xfrm>
              <a:off x="8191" y="2154"/>
              <a:ext cx="222" cy="34"/>
            </a:xfrm>
            <a:custGeom>
              <a:avLst/>
              <a:gdLst>
                <a:gd name="T0" fmla="*/ 10228834 w 58"/>
                <a:gd name="T1" fmla="*/ 0 h 9"/>
                <a:gd name="T2" fmla="*/ 5115619 w 58"/>
                <a:gd name="T3" fmla="*/ 1406580 h 9"/>
                <a:gd name="T4" fmla="*/ 0 w 58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9">
                  <a:moveTo>
                    <a:pt x="58" y="0"/>
                  </a:moveTo>
                  <a:cubicBezTo>
                    <a:pt x="58" y="5"/>
                    <a:pt x="45" y="9"/>
                    <a:pt x="29" y="9"/>
                  </a:cubicBezTo>
                  <a:cubicBezTo>
                    <a:pt x="13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89" name="Freeform 31"/>
            <p:cNvSpPr>
              <a:spLocks noChangeAspect="1"/>
            </p:cNvSpPr>
            <p:nvPr/>
          </p:nvSpPr>
          <p:spPr bwMode="auto">
            <a:xfrm>
              <a:off x="8191" y="2188"/>
              <a:ext cx="222" cy="34"/>
            </a:xfrm>
            <a:custGeom>
              <a:avLst/>
              <a:gdLst>
                <a:gd name="T0" fmla="*/ 10228834 w 58"/>
                <a:gd name="T1" fmla="*/ 0 h 9"/>
                <a:gd name="T2" fmla="*/ 5115619 w 58"/>
                <a:gd name="T3" fmla="*/ 1406580 h 9"/>
                <a:gd name="T4" fmla="*/ 0 w 58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9">
                  <a:moveTo>
                    <a:pt x="58" y="0"/>
                  </a:moveTo>
                  <a:cubicBezTo>
                    <a:pt x="58" y="5"/>
                    <a:pt x="45" y="9"/>
                    <a:pt x="29" y="9"/>
                  </a:cubicBezTo>
                  <a:cubicBezTo>
                    <a:pt x="13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90" name="Freeform 32"/>
            <p:cNvSpPr>
              <a:spLocks noChangeAspect="1"/>
            </p:cNvSpPr>
            <p:nvPr/>
          </p:nvSpPr>
          <p:spPr bwMode="auto">
            <a:xfrm>
              <a:off x="8191" y="2226"/>
              <a:ext cx="869" cy="35"/>
            </a:xfrm>
            <a:custGeom>
              <a:avLst/>
              <a:gdLst>
                <a:gd name="T0" fmla="*/ 0 w 228"/>
                <a:gd name="T1" fmla="*/ 0 h 9"/>
                <a:gd name="T2" fmla="*/ 4941652 w 228"/>
                <a:gd name="T3" fmla="*/ 1829516 h 9"/>
                <a:gd name="T4" fmla="*/ 9837473 w 228"/>
                <a:gd name="T5" fmla="*/ 0 h 9"/>
                <a:gd name="T6" fmla="*/ 38696162 w 228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8" h="9">
                  <a:moveTo>
                    <a:pt x="0" y="0"/>
                  </a:moveTo>
                  <a:cubicBezTo>
                    <a:pt x="0" y="5"/>
                    <a:pt x="13" y="9"/>
                    <a:pt x="29" y="9"/>
                  </a:cubicBezTo>
                  <a:cubicBezTo>
                    <a:pt x="45" y="9"/>
                    <a:pt x="58" y="5"/>
                    <a:pt x="58" y="0"/>
                  </a:cubicBezTo>
                  <a:cubicBezTo>
                    <a:pt x="228" y="0"/>
                    <a:pt x="228" y="0"/>
                    <a:pt x="228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91" name="Oval 33"/>
            <p:cNvSpPr>
              <a:spLocks noChangeAspect="1" noChangeArrowheads="1"/>
            </p:cNvSpPr>
            <p:nvPr/>
          </p:nvSpPr>
          <p:spPr bwMode="auto">
            <a:xfrm>
              <a:off x="7697" y="2123"/>
              <a:ext cx="222" cy="65"/>
            </a:xfrm>
            <a:prstGeom prst="ellipse">
              <a:avLst/>
            </a:prstGeom>
            <a:noFill/>
            <a:ln w="12700" cap="rnd">
              <a:solidFill>
                <a:srgbClr val="9395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/>
            </a:p>
          </p:txBody>
        </p:sp>
        <p:sp>
          <p:nvSpPr>
            <p:cNvPr id="2092" name="Freeform 34"/>
            <p:cNvSpPr>
              <a:spLocks noChangeAspect="1"/>
            </p:cNvSpPr>
            <p:nvPr/>
          </p:nvSpPr>
          <p:spPr bwMode="auto">
            <a:xfrm>
              <a:off x="7697" y="2188"/>
              <a:ext cx="222" cy="34"/>
            </a:xfrm>
            <a:custGeom>
              <a:avLst/>
              <a:gdLst>
                <a:gd name="T0" fmla="*/ 10228834 w 58"/>
                <a:gd name="T1" fmla="*/ 0 h 9"/>
                <a:gd name="T2" fmla="*/ 5115619 w 58"/>
                <a:gd name="T3" fmla="*/ 1406580 h 9"/>
                <a:gd name="T4" fmla="*/ 0 w 58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9">
                  <a:moveTo>
                    <a:pt x="58" y="0"/>
                  </a:moveTo>
                  <a:cubicBezTo>
                    <a:pt x="58" y="5"/>
                    <a:pt x="45" y="9"/>
                    <a:pt x="29" y="9"/>
                  </a:cubicBezTo>
                  <a:cubicBezTo>
                    <a:pt x="13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93" name="Freeform 35"/>
            <p:cNvSpPr>
              <a:spLocks noChangeAspect="1"/>
            </p:cNvSpPr>
            <p:nvPr/>
          </p:nvSpPr>
          <p:spPr bwMode="auto">
            <a:xfrm>
              <a:off x="1290" y="2226"/>
              <a:ext cx="6629" cy="35"/>
            </a:xfrm>
            <a:custGeom>
              <a:avLst/>
              <a:gdLst>
                <a:gd name="T0" fmla="*/ 292841295 w 1741"/>
                <a:gd name="T1" fmla="*/ 0 h 9"/>
                <a:gd name="T2" fmla="*/ 287993200 w 1741"/>
                <a:gd name="T3" fmla="*/ 1829516 h 9"/>
                <a:gd name="T4" fmla="*/ 283084169 w 1741"/>
                <a:gd name="T5" fmla="*/ 0 h 9"/>
                <a:gd name="T6" fmla="*/ 0 w 1741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41" h="9">
                  <a:moveTo>
                    <a:pt x="1741" y="0"/>
                  </a:moveTo>
                  <a:cubicBezTo>
                    <a:pt x="1741" y="5"/>
                    <a:pt x="1728" y="9"/>
                    <a:pt x="1712" y="9"/>
                  </a:cubicBezTo>
                  <a:cubicBezTo>
                    <a:pt x="1696" y="9"/>
                    <a:pt x="1683" y="5"/>
                    <a:pt x="168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2053" name="Group 35"/>
          <p:cNvGrpSpPr>
            <a:grpSpLocks/>
          </p:cNvGrpSpPr>
          <p:nvPr/>
        </p:nvGrpSpPr>
        <p:grpSpPr bwMode="auto">
          <a:xfrm>
            <a:off x="0" y="6094413"/>
            <a:ext cx="9144000" cy="492125"/>
            <a:chOff x="3" y="1131"/>
            <a:chExt cx="8498" cy="458"/>
          </a:xfrm>
        </p:grpSpPr>
        <p:sp>
          <p:nvSpPr>
            <p:cNvPr id="2064" name="Freeform 36"/>
            <p:cNvSpPr>
              <a:spLocks noEditPoints="1"/>
            </p:cNvSpPr>
            <p:nvPr/>
          </p:nvSpPr>
          <p:spPr bwMode="auto">
            <a:xfrm>
              <a:off x="1149" y="1131"/>
              <a:ext cx="366" cy="127"/>
            </a:xfrm>
            <a:custGeom>
              <a:avLst/>
              <a:gdLst>
                <a:gd name="T0" fmla="*/ 103064 w 124"/>
                <a:gd name="T1" fmla="*/ 533102 h 43"/>
                <a:gd name="T2" fmla="*/ 0 w 124"/>
                <a:gd name="T3" fmla="*/ 358477 h 43"/>
                <a:gd name="T4" fmla="*/ 0 w 124"/>
                <a:gd name="T5" fmla="*/ 358477 h 43"/>
                <a:gd name="T6" fmla="*/ 0 w 124"/>
                <a:gd name="T7" fmla="*/ 358477 h 43"/>
                <a:gd name="T8" fmla="*/ 0 w 124"/>
                <a:gd name="T9" fmla="*/ 358477 h 43"/>
                <a:gd name="T10" fmla="*/ 103064 w 124"/>
                <a:gd name="T11" fmla="*/ 186501 h 43"/>
                <a:gd name="T12" fmla="*/ 321891 w 124"/>
                <a:gd name="T13" fmla="*/ 86280 h 43"/>
                <a:gd name="T14" fmla="*/ 1036087 w 124"/>
                <a:gd name="T15" fmla="*/ 0 h 43"/>
                <a:gd name="T16" fmla="*/ 1054015 w 124"/>
                <a:gd name="T17" fmla="*/ 0 h 43"/>
                <a:gd name="T18" fmla="*/ 2004113 w 124"/>
                <a:gd name="T19" fmla="*/ 186501 h 43"/>
                <a:gd name="T20" fmla="*/ 2108098 w 124"/>
                <a:gd name="T21" fmla="*/ 358477 h 43"/>
                <a:gd name="T22" fmla="*/ 2108098 w 124"/>
                <a:gd name="T23" fmla="*/ 376428 h 43"/>
                <a:gd name="T24" fmla="*/ 2108098 w 124"/>
                <a:gd name="T25" fmla="*/ 376428 h 43"/>
                <a:gd name="T26" fmla="*/ 2108098 w 124"/>
                <a:gd name="T27" fmla="*/ 376428 h 43"/>
                <a:gd name="T28" fmla="*/ 2004113 w 124"/>
                <a:gd name="T29" fmla="*/ 550829 h 43"/>
                <a:gd name="T30" fmla="*/ 1785894 w 124"/>
                <a:gd name="T31" fmla="*/ 649295 h 43"/>
                <a:gd name="T32" fmla="*/ 1071317 w 124"/>
                <a:gd name="T33" fmla="*/ 735365 h 43"/>
                <a:gd name="T34" fmla="*/ 1054015 w 124"/>
                <a:gd name="T35" fmla="*/ 735365 h 43"/>
                <a:gd name="T36" fmla="*/ 375017 w 124"/>
                <a:gd name="T37" fmla="*/ 515762 h 43"/>
                <a:gd name="T38" fmla="*/ 1054015 w 124"/>
                <a:gd name="T39" fmla="*/ 596041 h 43"/>
                <a:gd name="T40" fmla="*/ 1071317 w 124"/>
                <a:gd name="T41" fmla="*/ 596041 h 43"/>
                <a:gd name="T42" fmla="*/ 1936046 w 124"/>
                <a:gd name="T43" fmla="*/ 429455 h 43"/>
                <a:gd name="T44" fmla="*/ 1969222 w 124"/>
                <a:gd name="T45" fmla="*/ 376428 h 43"/>
                <a:gd name="T46" fmla="*/ 1969222 w 124"/>
                <a:gd name="T47" fmla="*/ 376428 h 43"/>
                <a:gd name="T48" fmla="*/ 1969222 w 124"/>
                <a:gd name="T49" fmla="*/ 376428 h 43"/>
                <a:gd name="T50" fmla="*/ 1936046 w 124"/>
                <a:gd name="T51" fmla="*/ 307872 h 43"/>
                <a:gd name="T52" fmla="*/ 1733081 w 124"/>
                <a:gd name="T53" fmla="*/ 219840 h 43"/>
                <a:gd name="T54" fmla="*/ 1054015 w 124"/>
                <a:gd name="T55" fmla="*/ 139325 h 43"/>
                <a:gd name="T56" fmla="*/ 1036087 w 124"/>
                <a:gd name="T57" fmla="*/ 139325 h 43"/>
                <a:gd name="T58" fmla="*/ 183213 w 124"/>
                <a:gd name="T59" fmla="*/ 290148 h 43"/>
                <a:gd name="T60" fmla="*/ 138888 w 124"/>
                <a:gd name="T61" fmla="*/ 358477 h 43"/>
                <a:gd name="T62" fmla="*/ 138888 w 124"/>
                <a:gd name="T63" fmla="*/ 358477 h 43"/>
                <a:gd name="T64" fmla="*/ 138888 w 124"/>
                <a:gd name="T65" fmla="*/ 358477 h 43"/>
                <a:gd name="T66" fmla="*/ 183213 w 124"/>
                <a:gd name="T67" fmla="*/ 411495 h 43"/>
                <a:gd name="T68" fmla="*/ 2108098 w 124"/>
                <a:gd name="T69" fmla="*/ 358477 h 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4" h="43">
                  <a:moveTo>
                    <a:pt x="62" y="43"/>
                  </a:moveTo>
                  <a:cubicBezTo>
                    <a:pt x="37" y="42"/>
                    <a:pt x="16" y="38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29"/>
                    <a:pt x="0" y="25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6"/>
                    <a:pt x="3" y="13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9" y="8"/>
                    <a:pt x="14" y="7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30" y="2"/>
                    <a:pt x="45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87" y="0"/>
                    <a:pt x="108" y="4"/>
                    <a:pt x="118" y="11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22" y="14"/>
                    <a:pt x="124" y="17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6"/>
                    <a:pt x="122" y="29"/>
                    <a:pt x="118" y="32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5" y="34"/>
                    <a:pt x="110" y="36"/>
                    <a:pt x="105" y="38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94" y="41"/>
                    <a:pt x="79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3"/>
                    <a:pt x="62" y="43"/>
                    <a:pt x="62" y="43"/>
                  </a:cubicBezTo>
                  <a:close/>
                  <a:moveTo>
                    <a:pt x="11" y="24"/>
                  </a:moveTo>
                  <a:cubicBezTo>
                    <a:pt x="13" y="26"/>
                    <a:pt x="17" y="28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3"/>
                    <a:pt x="46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3" y="35"/>
                    <a:pt x="63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86" y="35"/>
                    <a:pt x="107" y="30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6" y="23"/>
                    <a:pt x="116" y="22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7" y="21"/>
                    <a:pt x="116" y="20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1" y="16"/>
                    <a:pt x="107" y="14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92" y="10"/>
                    <a:pt x="78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38" y="8"/>
                    <a:pt x="18" y="12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8" y="19"/>
                    <a:pt x="8" y="20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3"/>
                    <a:pt x="11" y="24"/>
                  </a:cubicBezTo>
                  <a:close/>
                  <a:moveTo>
                    <a:pt x="120" y="22"/>
                  </a:moveTo>
                  <a:cubicBezTo>
                    <a:pt x="124" y="21"/>
                    <a:pt x="124" y="21"/>
                    <a:pt x="124" y="21"/>
                  </a:cubicBezTo>
                  <a:cubicBezTo>
                    <a:pt x="120" y="22"/>
                    <a:pt x="120" y="22"/>
                    <a:pt x="120" y="22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65" name="Freeform 37"/>
            <p:cNvSpPr>
              <a:spLocks/>
            </p:cNvSpPr>
            <p:nvPr/>
          </p:nvSpPr>
          <p:spPr bwMode="auto">
            <a:xfrm>
              <a:off x="1149" y="1234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66" name="Freeform 38"/>
            <p:cNvSpPr>
              <a:spLocks/>
            </p:cNvSpPr>
            <p:nvPr/>
          </p:nvSpPr>
          <p:spPr bwMode="auto">
            <a:xfrm>
              <a:off x="1149" y="1291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67" name="Freeform 39"/>
            <p:cNvSpPr>
              <a:spLocks/>
            </p:cNvSpPr>
            <p:nvPr/>
          </p:nvSpPr>
          <p:spPr bwMode="auto">
            <a:xfrm>
              <a:off x="1149" y="1347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68" name="Freeform 40"/>
            <p:cNvSpPr>
              <a:spLocks/>
            </p:cNvSpPr>
            <p:nvPr/>
          </p:nvSpPr>
          <p:spPr bwMode="auto">
            <a:xfrm>
              <a:off x="1149" y="1403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69" name="Freeform 41"/>
            <p:cNvSpPr>
              <a:spLocks/>
            </p:cNvSpPr>
            <p:nvPr/>
          </p:nvSpPr>
          <p:spPr bwMode="auto">
            <a:xfrm>
              <a:off x="1149" y="1459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70" name="Freeform 42"/>
            <p:cNvSpPr>
              <a:spLocks/>
            </p:cNvSpPr>
            <p:nvPr/>
          </p:nvSpPr>
          <p:spPr bwMode="auto">
            <a:xfrm>
              <a:off x="1149" y="1515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5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71" name="Freeform 43"/>
            <p:cNvSpPr>
              <a:spLocks noEditPoints="1"/>
            </p:cNvSpPr>
            <p:nvPr/>
          </p:nvSpPr>
          <p:spPr bwMode="auto">
            <a:xfrm>
              <a:off x="1533" y="1243"/>
              <a:ext cx="369" cy="127"/>
            </a:xfrm>
            <a:custGeom>
              <a:avLst/>
              <a:gdLst>
                <a:gd name="T0" fmla="*/ 103361 w 125"/>
                <a:gd name="T1" fmla="*/ 533102 h 43"/>
                <a:gd name="T2" fmla="*/ 0 w 125"/>
                <a:gd name="T3" fmla="*/ 358477 h 43"/>
                <a:gd name="T4" fmla="*/ 0 w 125"/>
                <a:gd name="T5" fmla="*/ 358477 h 43"/>
                <a:gd name="T6" fmla="*/ 103361 w 125"/>
                <a:gd name="T7" fmla="*/ 186501 h 43"/>
                <a:gd name="T8" fmla="*/ 103361 w 125"/>
                <a:gd name="T9" fmla="*/ 186501 h 43"/>
                <a:gd name="T10" fmla="*/ 340050 w 125"/>
                <a:gd name="T11" fmla="*/ 86280 h 43"/>
                <a:gd name="T12" fmla="*/ 340050 w 125"/>
                <a:gd name="T13" fmla="*/ 86280 h 43"/>
                <a:gd name="T14" fmla="*/ 1054708 w 125"/>
                <a:gd name="T15" fmla="*/ 0 h 43"/>
                <a:gd name="T16" fmla="*/ 1054708 w 125"/>
                <a:gd name="T17" fmla="*/ 0 h 43"/>
                <a:gd name="T18" fmla="*/ 2006312 w 125"/>
                <a:gd name="T19" fmla="*/ 186501 h 43"/>
                <a:gd name="T20" fmla="*/ 2006312 w 125"/>
                <a:gd name="T21" fmla="*/ 186501 h 43"/>
                <a:gd name="T22" fmla="*/ 2127580 w 125"/>
                <a:gd name="T23" fmla="*/ 358477 h 43"/>
                <a:gd name="T24" fmla="*/ 2127580 w 125"/>
                <a:gd name="T25" fmla="*/ 358477 h 43"/>
                <a:gd name="T26" fmla="*/ 2006312 w 125"/>
                <a:gd name="T27" fmla="*/ 533102 h 43"/>
                <a:gd name="T28" fmla="*/ 2006312 w 125"/>
                <a:gd name="T29" fmla="*/ 533102 h 43"/>
                <a:gd name="T30" fmla="*/ 1787294 w 125"/>
                <a:gd name="T31" fmla="*/ 631255 h 43"/>
                <a:gd name="T32" fmla="*/ 1787294 w 125"/>
                <a:gd name="T33" fmla="*/ 631255 h 43"/>
                <a:gd name="T34" fmla="*/ 1054708 w 125"/>
                <a:gd name="T35" fmla="*/ 735365 h 43"/>
                <a:gd name="T36" fmla="*/ 1054708 w 125"/>
                <a:gd name="T37" fmla="*/ 735365 h 43"/>
                <a:gd name="T38" fmla="*/ 103361 w 125"/>
                <a:gd name="T39" fmla="*/ 533102 h 43"/>
                <a:gd name="T40" fmla="*/ 183393 w 125"/>
                <a:gd name="T41" fmla="*/ 307872 h 43"/>
                <a:gd name="T42" fmla="*/ 138968 w 125"/>
                <a:gd name="T43" fmla="*/ 358477 h 43"/>
                <a:gd name="T44" fmla="*/ 138968 w 125"/>
                <a:gd name="T45" fmla="*/ 358477 h 43"/>
                <a:gd name="T46" fmla="*/ 183393 w 125"/>
                <a:gd name="T47" fmla="*/ 429455 h 43"/>
                <a:gd name="T48" fmla="*/ 183393 w 125"/>
                <a:gd name="T49" fmla="*/ 429455 h 43"/>
                <a:gd name="T50" fmla="*/ 375300 w 125"/>
                <a:gd name="T51" fmla="*/ 515762 h 43"/>
                <a:gd name="T52" fmla="*/ 375300 w 125"/>
                <a:gd name="T53" fmla="*/ 515762 h 43"/>
                <a:gd name="T54" fmla="*/ 1054708 w 125"/>
                <a:gd name="T55" fmla="*/ 596041 h 43"/>
                <a:gd name="T56" fmla="*/ 1054708 w 125"/>
                <a:gd name="T57" fmla="*/ 596041 h 43"/>
                <a:gd name="T58" fmla="*/ 1943567 w 125"/>
                <a:gd name="T59" fmla="*/ 429455 h 43"/>
                <a:gd name="T60" fmla="*/ 1943567 w 125"/>
                <a:gd name="T61" fmla="*/ 429455 h 43"/>
                <a:gd name="T62" fmla="*/ 1988612 w 125"/>
                <a:gd name="T63" fmla="*/ 358477 h 43"/>
                <a:gd name="T64" fmla="*/ 1988612 w 125"/>
                <a:gd name="T65" fmla="*/ 358477 h 43"/>
                <a:gd name="T66" fmla="*/ 1943567 w 125"/>
                <a:gd name="T67" fmla="*/ 307872 h 43"/>
                <a:gd name="T68" fmla="*/ 1943567 w 125"/>
                <a:gd name="T69" fmla="*/ 307872 h 43"/>
                <a:gd name="T70" fmla="*/ 1736414 w 125"/>
                <a:gd name="T71" fmla="*/ 219840 h 43"/>
                <a:gd name="T72" fmla="*/ 1736414 w 125"/>
                <a:gd name="T73" fmla="*/ 219840 h 43"/>
                <a:gd name="T74" fmla="*/ 1054708 w 125"/>
                <a:gd name="T75" fmla="*/ 139325 h 43"/>
                <a:gd name="T76" fmla="*/ 1054708 w 125"/>
                <a:gd name="T77" fmla="*/ 139325 h 43"/>
                <a:gd name="T78" fmla="*/ 1037708 w 125"/>
                <a:gd name="T79" fmla="*/ 139325 h 43"/>
                <a:gd name="T80" fmla="*/ 1037708 w 125"/>
                <a:gd name="T81" fmla="*/ 139325 h 43"/>
                <a:gd name="T82" fmla="*/ 183393 w 125"/>
                <a:gd name="T83" fmla="*/ 307872 h 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5" h="43">
                  <a:moveTo>
                    <a:pt x="6" y="31"/>
                  </a:moveTo>
                  <a:cubicBezTo>
                    <a:pt x="3" y="29"/>
                    <a:pt x="0" y="26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3" y="14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9"/>
                    <a:pt x="14" y="7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31" y="2"/>
                    <a:pt x="46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87" y="0"/>
                    <a:pt x="108" y="4"/>
                    <a:pt x="118" y="11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22" y="14"/>
                    <a:pt x="125" y="17"/>
                    <a:pt x="125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6"/>
                    <a:pt x="122" y="29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5" y="34"/>
                    <a:pt x="110" y="36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94" y="41"/>
                    <a:pt x="79" y="43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38" y="43"/>
                    <a:pt x="17" y="38"/>
                    <a:pt x="6" y="31"/>
                  </a:cubicBezTo>
                  <a:close/>
                  <a:moveTo>
                    <a:pt x="11" y="18"/>
                  </a:moveTo>
                  <a:cubicBezTo>
                    <a:pt x="8" y="19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3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6"/>
                    <a:pt x="17" y="28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3"/>
                    <a:pt x="46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6" y="35"/>
                    <a:pt x="106" y="30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6" y="23"/>
                    <a:pt x="117" y="22"/>
                    <a:pt x="117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1"/>
                    <a:pt x="116" y="19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1" y="16"/>
                    <a:pt x="107" y="14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92" y="10"/>
                    <a:pt x="78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38" y="8"/>
                    <a:pt x="18" y="12"/>
                    <a:pt x="11" y="18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72" name="Freeform 44"/>
            <p:cNvSpPr>
              <a:spLocks/>
            </p:cNvSpPr>
            <p:nvPr/>
          </p:nvSpPr>
          <p:spPr bwMode="auto">
            <a:xfrm>
              <a:off x="1533" y="1347"/>
              <a:ext cx="369" cy="74"/>
            </a:xfrm>
            <a:custGeom>
              <a:avLst/>
              <a:gdLst>
                <a:gd name="T0" fmla="*/ 103361 w 125"/>
                <a:gd name="T1" fmla="*/ 240873 h 25"/>
                <a:gd name="T2" fmla="*/ 0 w 125"/>
                <a:gd name="T3" fmla="*/ 71993 h 25"/>
                <a:gd name="T4" fmla="*/ 0 w 125"/>
                <a:gd name="T5" fmla="*/ 71993 h 25"/>
                <a:gd name="T6" fmla="*/ 68120 w 125"/>
                <a:gd name="T7" fmla="*/ 0 h 25"/>
                <a:gd name="T8" fmla="*/ 68120 w 125"/>
                <a:gd name="T9" fmla="*/ 0 h 25"/>
                <a:gd name="T10" fmla="*/ 138968 w 125"/>
                <a:gd name="T11" fmla="*/ 71993 h 25"/>
                <a:gd name="T12" fmla="*/ 138968 w 125"/>
                <a:gd name="T13" fmla="*/ 71993 h 25"/>
                <a:gd name="T14" fmla="*/ 183393 w 125"/>
                <a:gd name="T15" fmla="*/ 123811 h 25"/>
                <a:gd name="T16" fmla="*/ 183393 w 125"/>
                <a:gd name="T17" fmla="*/ 123811 h 25"/>
                <a:gd name="T18" fmla="*/ 375300 w 125"/>
                <a:gd name="T19" fmla="*/ 213099 h 25"/>
                <a:gd name="T20" fmla="*/ 375300 w 125"/>
                <a:gd name="T21" fmla="*/ 213099 h 25"/>
                <a:gd name="T22" fmla="*/ 1054708 w 125"/>
                <a:gd name="T23" fmla="*/ 294487 h 25"/>
                <a:gd name="T24" fmla="*/ 1054708 w 125"/>
                <a:gd name="T25" fmla="*/ 294487 h 25"/>
                <a:gd name="T26" fmla="*/ 1943567 w 125"/>
                <a:gd name="T27" fmla="*/ 123811 h 25"/>
                <a:gd name="T28" fmla="*/ 1943567 w 125"/>
                <a:gd name="T29" fmla="*/ 123811 h 25"/>
                <a:gd name="T30" fmla="*/ 1988612 w 125"/>
                <a:gd name="T31" fmla="*/ 71993 h 25"/>
                <a:gd name="T32" fmla="*/ 1988612 w 125"/>
                <a:gd name="T33" fmla="*/ 71993 h 25"/>
                <a:gd name="T34" fmla="*/ 2058790 w 125"/>
                <a:gd name="T35" fmla="*/ 0 h 25"/>
                <a:gd name="T36" fmla="*/ 2058790 w 125"/>
                <a:gd name="T37" fmla="*/ 0 h 25"/>
                <a:gd name="T38" fmla="*/ 2127580 w 125"/>
                <a:gd name="T39" fmla="*/ 71993 h 25"/>
                <a:gd name="T40" fmla="*/ 2127580 w 125"/>
                <a:gd name="T41" fmla="*/ 71993 h 25"/>
                <a:gd name="T42" fmla="*/ 2006312 w 125"/>
                <a:gd name="T43" fmla="*/ 240873 h 25"/>
                <a:gd name="T44" fmla="*/ 2006312 w 125"/>
                <a:gd name="T45" fmla="*/ 240873 h 25"/>
                <a:gd name="T46" fmla="*/ 1787294 w 125"/>
                <a:gd name="T47" fmla="*/ 348354 h 25"/>
                <a:gd name="T48" fmla="*/ 1787294 w 125"/>
                <a:gd name="T49" fmla="*/ 348354 h 25"/>
                <a:gd name="T50" fmla="*/ 1054708 w 125"/>
                <a:gd name="T51" fmla="*/ 435801 h 25"/>
                <a:gd name="T52" fmla="*/ 1054708 w 125"/>
                <a:gd name="T53" fmla="*/ 435801 h 25"/>
                <a:gd name="T54" fmla="*/ 103361 w 125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5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8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5" y="2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4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8" y="25"/>
                    <a:pt x="17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73" name="Freeform 45"/>
            <p:cNvSpPr>
              <a:spLocks/>
            </p:cNvSpPr>
            <p:nvPr/>
          </p:nvSpPr>
          <p:spPr bwMode="auto">
            <a:xfrm>
              <a:off x="1533" y="1403"/>
              <a:ext cx="369" cy="74"/>
            </a:xfrm>
            <a:custGeom>
              <a:avLst/>
              <a:gdLst>
                <a:gd name="T0" fmla="*/ 103361 w 125"/>
                <a:gd name="T1" fmla="*/ 240873 h 25"/>
                <a:gd name="T2" fmla="*/ 0 w 125"/>
                <a:gd name="T3" fmla="*/ 71993 h 25"/>
                <a:gd name="T4" fmla="*/ 0 w 125"/>
                <a:gd name="T5" fmla="*/ 71993 h 25"/>
                <a:gd name="T6" fmla="*/ 68120 w 125"/>
                <a:gd name="T7" fmla="*/ 0 h 25"/>
                <a:gd name="T8" fmla="*/ 68120 w 125"/>
                <a:gd name="T9" fmla="*/ 0 h 25"/>
                <a:gd name="T10" fmla="*/ 138968 w 125"/>
                <a:gd name="T11" fmla="*/ 71993 h 25"/>
                <a:gd name="T12" fmla="*/ 138968 w 125"/>
                <a:gd name="T13" fmla="*/ 71993 h 25"/>
                <a:gd name="T14" fmla="*/ 183393 w 125"/>
                <a:gd name="T15" fmla="*/ 123811 h 25"/>
                <a:gd name="T16" fmla="*/ 183393 w 125"/>
                <a:gd name="T17" fmla="*/ 123811 h 25"/>
                <a:gd name="T18" fmla="*/ 375300 w 125"/>
                <a:gd name="T19" fmla="*/ 213099 h 25"/>
                <a:gd name="T20" fmla="*/ 375300 w 125"/>
                <a:gd name="T21" fmla="*/ 213099 h 25"/>
                <a:gd name="T22" fmla="*/ 1054708 w 125"/>
                <a:gd name="T23" fmla="*/ 294487 h 25"/>
                <a:gd name="T24" fmla="*/ 1054708 w 125"/>
                <a:gd name="T25" fmla="*/ 294487 h 25"/>
                <a:gd name="T26" fmla="*/ 1943567 w 125"/>
                <a:gd name="T27" fmla="*/ 123811 h 25"/>
                <a:gd name="T28" fmla="*/ 1943567 w 125"/>
                <a:gd name="T29" fmla="*/ 123811 h 25"/>
                <a:gd name="T30" fmla="*/ 1988612 w 125"/>
                <a:gd name="T31" fmla="*/ 71993 h 25"/>
                <a:gd name="T32" fmla="*/ 1988612 w 125"/>
                <a:gd name="T33" fmla="*/ 71993 h 25"/>
                <a:gd name="T34" fmla="*/ 1988612 w 125"/>
                <a:gd name="T35" fmla="*/ 71993 h 25"/>
                <a:gd name="T36" fmla="*/ 2058790 w 125"/>
                <a:gd name="T37" fmla="*/ 0 h 25"/>
                <a:gd name="T38" fmla="*/ 2058790 w 125"/>
                <a:gd name="T39" fmla="*/ 0 h 25"/>
                <a:gd name="T40" fmla="*/ 2127580 w 125"/>
                <a:gd name="T41" fmla="*/ 71993 h 25"/>
                <a:gd name="T42" fmla="*/ 2127580 w 125"/>
                <a:gd name="T43" fmla="*/ 71993 h 25"/>
                <a:gd name="T44" fmla="*/ 2006312 w 125"/>
                <a:gd name="T45" fmla="*/ 240873 h 25"/>
                <a:gd name="T46" fmla="*/ 2006312 w 125"/>
                <a:gd name="T47" fmla="*/ 240873 h 25"/>
                <a:gd name="T48" fmla="*/ 1787294 w 125"/>
                <a:gd name="T49" fmla="*/ 348354 h 25"/>
                <a:gd name="T50" fmla="*/ 1787294 w 125"/>
                <a:gd name="T51" fmla="*/ 348354 h 25"/>
                <a:gd name="T52" fmla="*/ 1054708 w 125"/>
                <a:gd name="T53" fmla="*/ 435801 h 25"/>
                <a:gd name="T54" fmla="*/ 1054708 w 125"/>
                <a:gd name="T55" fmla="*/ 435801 h 25"/>
                <a:gd name="T56" fmla="*/ 103361 w 125"/>
                <a:gd name="T57" fmla="*/ 240873 h 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5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8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5" y="2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4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8" y="25"/>
                    <a:pt x="17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74" name="Freeform 46"/>
            <p:cNvSpPr>
              <a:spLocks/>
            </p:cNvSpPr>
            <p:nvPr/>
          </p:nvSpPr>
          <p:spPr bwMode="auto">
            <a:xfrm>
              <a:off x="1533" y="1459"/>
              <a:ext cx="369" cy="74"/>
            </a:xfrm>
            <a:custGeom>
              <a:avLst/>
              <a:gdLst>
                <a:gd name="T0" fmla="*/ 103361 w 125"/>
                <a:gd name="T1" fmla="*/ 240873 h 25"/>
                <a:gd name="T2" fmla="*/ 0 w 125"/>
                <a:gd name="T3" fmla="*/ 71993 h 25"/>
                <a:gd name="T4" fmla="*/ 0 w 125"/>
                <a:gd name="T5" fmla="*/ 71993 h 25"/>
                <a:gd name="T6" fmla="*/ 68120 w 125"/>
                <a:gd name="T7" fmla="*/ 0 h 25"/>
                <a:gd name="T8" fmla="*/ 68120 w 125"/>
                <a:gd name="T9" fmla="*/ 0 h 25"/>
                <a:gd name="T10" fmla="*/ 138968 w 125"/>
                <a:gd name="T11" fmla="*/ 71993 h 25"/>
                <a:gd name="T12" fmla="*/ 138968 w 125"/>
                <a:gd name="T13" fmla="*/ 71993 h 25"/>
                <a:gd name="T14" fmla="*/ 183393 w 125"/>
                <a:gd name="T15" fmla="*/ 123811 h 25"/>
                <a:gd name="T16" fmla="*/ 183393 w 125"/>
                <a:gd name="T17" fmla="*/ 123811 h 25"/>
                <a:gd name="T18" fmla="*/ 375300 w 125"/>
                <a:gd name="T19" fmla="*/ 213099 h 25"/>
                <a:gd name="T20" fmla="*/ 375300 w 125"/>
                <a:gd name="T21" fmla="*/ 213099 h 25"/>
                <a:gd name="T22" fmla="*/ 1054708 w 125"/>
                <a:gd name="T23" fmla="*/ 294487 h 25"/>
                <a:gd name="T24" fmla="*/ 1054708 w 125"/>
                <a:gd name="T25" fmla="*/ 294487 h 25"/>
                <a:gd name="T26" fmla="*/ 1943567 w 125"/>
                <a:gd name="T27" fmla="*/ 123811 h 25"/>
                <a:gd name="T28" fmla="*/ 1943567 w 125"/>
                <a:gd name="T29" fmla="*/ 123811 h 25"/>
                <a:gd name="T30" fmla="*/ 1988612 w 125"/>
                <a:gd name="T31" fmla="*/ 71993 h 25"/>
                <a:gd name="T32" fmla="*/ 1988612 w 125"/>
                <a:gd name="T33" fmla="*/ 71993 h 25"/>
                <a:gd name="T34" fmla="*/ 2058790 w 125"/>
                <a:gd name="T35" fmla="*/ 0 h 25"/>
                <a:gd name="T36" fmla="*/ 2058790 w 125"/>
                <a:gd name="T37" fmla="*/ 0 h 25"/>
                <a:gd name="T38" fmla="*/ 2127580 w 125"/>
                <a:gd name="T39" fmla="*/ 71993 h 25"/>
                <a:gd name="T40" fmla="*/ 2127580 w 125"/>
                <a:gd name="T41" fmla="*/ 71993 h 25"/>
                <a:gd name="T42" fmla="*/ 2006312 w 125"/>
                <a:gd name="T43" fmla="*/ 240873 h 25"/>
                <a:gd name="T44" fmla="*/ 2006312 w 125"/>
                <a:gd name="T45" fmla="*/ 240873 h 25"/>
                <a:gd name="T46" fmla="*/ 1787294 w 125"/>
                <a:gd name="T47" fmla="*/ 348354 h 25"/>
                <a:gd name="T48" fmla="*/ 1787294 w 125"/>
                <a:gd name="T49" fmla="*/ 348354 h 25"/>
                <a:gd name="T50" fmla="*/ 1054708 w 125"/>
                <a:gd name="T51" fmla="*/ 435801 h 25"/>
                <a:gd name="T52" fmla="*/ 1054708 w 125"/>
                <a:gd name="T53" fmla="*/ 435801 h 25"/>
                <a:gd name="T54" fmla="*/ 103361 w 125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5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8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5" y="2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4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8" y="25"/>
                    <a:pt x="17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75" name="Freeform 47"/>
            <p:cNvSpPr>
              <a:spLocks/>
            </p:cNvSpPr>
            <p:nvPr/>
          </p:nvSpPr>
          <p:spPr bwMode="auto">
            <a:xfrm>
              <a:off x="1533" y="1515"/>
              <a:ext cx="6968" cy="74"/>
            </a:xfrm>
            <a:custGeom>
              <a:avLst/>
              <a:gdLst>
                <a:gd name="T0" fmla="*/ 104375 w 2359"/>
                <a:gd name="T1" fmla="*/ 240873 h 25"/>
                <a:gd name="T2" fmla="*/ 0 w 2359"/>
                <a:gd name="T3" fmla="*/ 71993 h 25"/>
                <a:gd name="T4" fmla="*/ 0 w 2359"/>
                <a:gd name="T5" fmla="*/ 71993 h 25"/>
                <a:gd name="T6" fmla="*/ 68369 w 2359"/>
                <a:gd name="T7" fmla="*/ 0 h 25"/>
                <a:gd name="T8" fmla="*/ 68369 w 2359"/>
                <a:gd name="T9" fmla="*/ 0 h 25"/>
                <a:gd name="T10" fmla="*/ 139372 w 2359"/>
                <a:gd name="T11" fmla="*/ 71993 h 25"/>
                <a:gd name="T12" fmla="*/ 139372 w 2359"/>
                <a:gd name="T13" fmla="*/ 71993 h 25"/>
                <a:gd name="T14" fmla="*/ 186659 w 2359"/>
                <a:gd name="T15" fmla="*/ 123811 h 25"/>
                <a:gd name="T16" fmla="*/ 186659 w 2359"/>
                <a:gd name="T17" fmla="*/ 123811 h 25"/>
                <a:gd name="T18" fmla="*/ 376653 w 2359"/>
                <a:gd name="T19" fmla="*/ 213099 h 25"/>
                <a:gd name="T20" fmla="*/ 376653 w 2359"/>
                <a:gd name="T21" fmla="*/ 213099 h 25"/>
                <a:gd name="T22" fmla="*/ 1061322 w 2359"/>
                <a:gd name="T23" fmla="*/ 294487 h 25"/>
                <a:gd name="T24" fmla="*/ 1061322 w 2359"/>
                <a:gd name="T25" fmla="*/ 294487 h 25"/>
                <a:gd name="T26" fmla="*/ 1951962 w 2359"/>
                <a:gd name="T27" fmla="*/ 123811 h 25"/>
                <a:gd name="T28" fmla="*/ 1951962 w 2359"/>
                <a:gd name="T29" fmla="*/ 123811 h 25"/>
                <a:gd name="T30" fmla="*/ 2005260 w 2359"/>
                <a:gd name="T31" fmla="*/ 71993 h 25"/>
                <a:gd name="T32" fmla="*/ 2005260 w 2359"/>
                <a:gd name="T33" fmla="*/ 71993 h 25"/>
                <a:gd name="T34" fmla="*/ 2022291 w 2359"/>
                <a:gd name="T35" fmla="*/ 18207 h 25"/>
                <a:gd name="T36" fmla="*/ 2022291 w 2359"/>
                <a:gd name="T37" fmla="*/ 18207 h 25"/>
                <a:gd name="T38" fmla="*/ 2069582 w 2359"/>
                <a:gd name="T39" fmla="*/ 0 h 25"/>
                <a:gd name="T40" fmla="*/ 2069582 w 2359"/>
                <a:gd name="T41" fmla="*/ 0 h 25"/>
                <a:gd name="T42" fmla="*/ 40310090 w 2359"/>
                <a:gd name="T43" fmla="*/ 0 h 25"/>
                <a:gd name="T44" fmla="*/ 40378458 w 2359"/>
                <a:gd name="T45" fmla="*/ 71993 h 25"/>
                <a:gd name="T46" fmla="*/ 40378458 w 2359"/>
                <a:gd name="T47" fmla="*/ 71993 h 25"/>
                <a:gd name="T48" fmla="*/ 40310090 w 2359"/>
                <a:gd name="T49" fmla="*/ 141316 h 25"/>
                <a:gd name="T50" fmla="*/ 40310090 w 2359"/>
                <a:gd name="T51" fmla="*/ 141316 h 25"/>
                <a:gd name="T52" fmla="*/ 2120588 w 2359"/>
                <a:gd name="T53" fmla="*/ 141316 h 25"/>
                <a:gd name="T54" fmla="*/ 2022291 w 2359"/>
                <a:gd name="T55" fmla="*/ 240873 h 25"/>
                <a:gd name="T56" fmla="*/ 2022291 w 2359"/>
                <a:gd name="T57" fmla="*/ 240873 h 25"/>
                <a:gd name="T58" fmla="*/ 1797286 w 2359"/>
                <a:gd name="T59" fmla="*/ 348354 h 25"/>
                <a:gd name="T60" fmla="*/ 1797286 w 2359"/>
                <a:gd name="T61" fmla="*/ 348354 h 25"/>
                <a:gd name="T62" fmla="*/ 1061322 w 2359"/>
                <a:gd name="T63" fmla="*/ 435801 h 25"/>
                <a:gd name="T64" fmla="*/ 1061322 w 2359"/>
                <a:gd name="T65" fmla="*/ 435801 h 25"/>
                <a:gd name="T66" fmla="*/ 104375 w 2359"/>
                <a:gd name="T67" fmla="*/ 240873 h 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59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5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3"/>
                    <a:pt x="117" y="2"/>
                    <a:pt x="118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9" y="0"/>
                    <a:pt x="120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2355" y="0"/>
                    <a:pt x="2355" y="0"/>
                    <a:pt x="2355" y="0"/>
                  </a:cubicBezTo>
                  <a:cubicBezTo>
                    <a:pt x="2357" y="0"/>
                    <a:pt x="2359" y="2"/>
                    <a:pt x="2359" y="4"/>
                  </a:cubicBezTo>
                  <a:cubicBezTo>
                    <a:pt x="2359" y="4"/>
                    <a:pt x="2359" y="4"/>
                    <a:pt x="2359" y="4"/>
                  </a:cubicBezTo>
                  <a:cubicBezTo>
                    <a:pt x="2359" y="6"/>
                    <a:pt x="2357" y="8"/>
                    <a:pt x="2355" y="8"/>
                  </a:cubicBezTo>
                  <a:cubicBezTo>
                    <a:pt x="2355" y="8"/>
                    <a:pt x="2355" y="8"/>
                    <a:pt x="2355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3" y="10"/>
                    <a:pt x="121" y="12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4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8" y="25"/>
                    <a:pt x="17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76" name="Freeform 48"/>
            <p:cNvSpPr>
              <a:spLocks noEditPoints="1"/>
            </p:cNvSpPr>
            <p:nvPr/>
          </p:nvSpPr>
          <p:spPr bwMode="auto">
            <a:xfrm>
              <a:off x="769" y="1356"/>
              <a:ext cx="369" cy="127"/>
            </a:xfrm>
            <a:custGeom>
              <a:avLst/>
              <a:gdLst>
                <a:gd name="T0" fmla="*/ 103361 w 125"/>
                <a:gd name="T1" fmla="*/ 533102 h 43"/>
                <a:gd name="T2" fmla="*/ 0 w 125"/>
                <a:gd name="T3" fmla="*/ 358477 h 43"/>
                <a:gd name="T4" fmla="*/ 0 w 125"/>
                <a:gd name="T5" fmla="*/ 358477 h 43"/>
                <a:gd name="T6" fmla="*/ 103361 w 125"/>
                <a:gd name="T7" fmla="*/ 186501 h 43"/>
                <a:gd name="T8" fmla="*/ 103361 w 125"/>
                <a:gd name="T9" fmla="*/ 186501 h 43"/>
                <a:gd name="T10" fmla="*/ 340050 w 125"/>
                <a:gd name="T11" fmla="*/ 86280 h 43"/>
                <a:gd name="T12" fmla="*/ 340050 w 125"/>
                <a:gd name="T13" fmla="*/ 86280 h 43"/>
                <a:gd name="T14" fmla="*/ 1054708 w 125"/>
                <a:gd name="T15" fmla="*/ 0 h 43"/>
                <a:gd name="T16" fmla="*/ 1054708 w 125"/>
                <a:gd name="T17" fmla="*/ 0 h 43"/>
                <a:gd name="T18" fmla="*/ 2023626 w 125"/>
                <a:gd name="T19" fmla="*/ 186501 h 43"/>
                <a:gd name="T20" fmla="*/ 2023626 w 125"/>
                <a:gd name="T21" fmla="*/ 186501 h 43"/>
                <a:gd name="T22" fmla="*/ 2127580 w 125"/>
                <a:gd name="T23" fmla="*/ 358477 h 43"/>
                <a:gd name="T24" fmla="*/ 2127580 w 125"/>
                <a:gd name="T25" fmla="*/ 358477 h 43"/>
                <a:gd name="T26" fmla="*/ 2023626 w 125"/>
                <a:gd name="T27" fmla="*/ 533102 h 43"/>
                <a:gd name="T28" fmla="*/ 2023626 w 125"/>
                <a:gd name="T29" fmla="*/ 533102 h 43"/>
                <a:gd name="T30" fmla="*/ 1787294 w 125"/>
                <a:gd name="T31" fmla="*/ 631255 h 43"/>
                <a:gd name="T32" fmla="*/ 1787294 w 125"/>
                <a:gd name="T33" fmla="*/ 631255 h 43"/>
                <a:gd name="T34" fmla="*/ 1054708 w 125"/>
                <a:gd name="T35" fmla="*/ 735365 h 43"/>
                <a:gd name="T36" fmla="*/ 1054708 w 125"/>
                <a:gd name="T37" fmla="*/ 735365 h 43"/>
                <a:gd name="T38" fmla="*/ 103361 w 125"/>
                <a:gd name="T39" fmla="*/ 533102 h 43"/>
                <a:gd name="T40" fmla="*/ 183393 w 125"/>
                <a:gd name="T41" fmla="*/ 307872 h 43"/>
                <a:gd name="T42" fmla="*/ 138968 w 125"/>
                <a:gd name="T43" fmla="*/ 358477 h 43"/>
                <a:gd name="T44" fmla="*/ 138968 w 125"/>
                <a:gd name="T45" fmla="*/ 358477 h 43"/>
                <a:gd name="T46" fmla="*/ 183393 w 125"/>
                <a:gd name="T47" fmla="*/ 429455 h 43"/>
                <a:gd name="T48" fmla="*/ 183393 w 125"/>
                <a:gd name="T49" fmla="*/ 429455 h 43"/>
                <a:gd name="T50" fmla="*/ 375300 w 125"/>
                <a:gd name="T51" fmla="*/ 515762 h 43"/>
                <a:gd name="T52" fmla="*/ 375300 w 125"/>
                <a:gd name="T53" fmla="*/ 515762 h 43"/>
                <a:gd name="T54" fmla="*/ 1054708 w 125"/>
                <a:gd name="T55" fmla="*/ 596041 h 43"/>
                <a:gd name="T56" fmla="*/ 1054708 w 125"/>
                <a:gd name="T57" fmla="*/ 596041 h 43"/>
                <a:gd name="T58" fmla="*/ 1943567 w 125"/>
                <a:gd name="T59" fmla="*/ 429455 h 43"/>
                <a:gd name="T60" fmla="*/ 1943567 w 125"/>
                <a:gd name="T61" fmla="*/ 429455 h 43"/>
                <a:gd name="T62" fmla="*/ 1988612 w 125"/>
                <a:gd name="T63" fmla="*/ 358477 h 43"/>
                <a:gd name="T64" fmla="*/ 1988612 w 125"/>
                <a:gd name="T65" fmla="*/ 358477 h 43"/>
                <a:gd name="T66" fmla="*/ 1943567 w 125"/>
                <a:gd name="T67" fmla="*/ 307872 h 43"/>
                <a:gd name="T68" fmla="*/ 1943567 w 125"/>
                <a:gd name="T69" fmla="*/ 307872 h 43"/>
                <a:gd name="T70" fmla="*/ 1752360 w 125"/>
                <a:gd name="T71" fmla="*/ 219840 h 43"/>
                <a:gd name="T72" fmla="*/ 1752360 w 125"/>
                <a:gd name="T73" fmla="*/ 219840 h 43"/>
                <a:gd name="T74" fmla="*/ 1054708 w 125"/>
                <a:gd name="T75" fmla="*/ 139325 h 43"/>
                <a:gd name="T76" fmla="*/ 1054708 w 125"/>
                <a:gd name="T77" fmla="*/ 139325 h 43"/>
                <a:gd name="T78" fmla="*/ 1054708 w 125"/>
                <a:gd name="T79" fmla="*/ 139325 h 43"/>
                <a:gd name="T80" fmla="*/ 1054708 w 125"/>
                <a:gd name="T81" fmla="*/ 139325 h 43"/>
                <a:gd name="T82" fmla="*/ 183393 w 125"/>
                <a:gd name="T83" fmla="*/ 307872 h 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5" h="43">
                  <a:moveTo>
                    <a:pt x="6" y="31"/>
                  </a:moveTo>
                  <a:cubicBezTo>
                    <a:pt x="3" y="29"/>
                    <a:pt x="0" y="26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3" y="14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9"/>
                    <a:pt x="15" y="7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31" y="2"/>
                    <a:pt x="46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87" y="0"/>
                    <a:pt x="108" y="4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22" y="14"/>
                    <a:pt x="125" y="17"/>
                    <a:pt x="125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6"/>
                    <a:pt x="122" y="29"/>
                    <a:pt x="119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5" y="34"/>
                    <a:pt x="110" y="36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94" y="41"/>
                    <a:pt x="79" y="43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38" y="43"/>
                    <a:pt x="17" y="38"/>
                    <a:pt x="6" y="31"/>
                  </a:cubicBezTo>
                  <a:close/>
                  <a:moveTo>
                    <a:pt x="11" y="18"/>
                  </a:moveTo>
                  <a:cubicBezTo>
                    <a:pt x="9" y="19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9" y="23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6"/>
                    <a:pt x="17" y="28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3"/>
                    <a:pt x="47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6" y="35"/>
                    <a:pt x="107" y="30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6" y="23"/>
                    <a:pt x="117" y="22"/>
                    <a:pt x="117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1"/>
                    <a:pt x="116" y="19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2" y="16"/>
                    <a:pt x="108" y="14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93" y="10"/>
                    <a:pt x="78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38" y="8"/>
                    <a:pt x="18" y="12"/>
                    <a:pt x="11" y="18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77" name="Freeform 49"/>
            <p:cNvSpPr>
              <a:spLocks/>
            </p:cNvSpPr>
            <p:nvPr/>
          </p:nvSpPr>
          <p:spPr bwMode="auto">
            <a:xfrm>
              <a:off x="769" y="1459"/>
              <a:ext cx="369" cy="74"/>
            </a:xfrm>
            <a:custGeom>
              <a:avLst/>
              <a:gdLst>
                <a:gd name="T0" fmla="*/ 103361 w 125"/>
                <a:gd name="T1" fmla="*/ 240873 h 25"/>
                <a:gd name="T2" fmla="*/ 0 w 125"/>
                <a:gd name="T3" fmla="*/ 71993 h 25"/>
                <a:gd name="T4" fmla="*/ 0 w 125"/>
                <a:gd name="T5" fmla="*/ 71993 h 25"/>
                <a:gd name="T6" fmla="*/ 68120 w 125"/>
                <a:gd name="T7" fmla="*/ 0 h 25"/>
                <a:gd name="T8" fmla="*/ 68120 w 125"/>
                <a:gd name="T9" fmla="*/ 0 h 25"/>
                <a:gd name="T10" fmla="*/ 138968 w 125"/>
                <a:gd name="T11" fmla="*/ 71993 h 25"/>
                <a:gd name="T12" fmla="*/ 138968 w 125"/>
                <a:gd name="T13" fmla="*/ 71993 h 25"/>
                <a:gd name="T14" fmla="*/ 183393 w 125"/>
                <a:gd name="T15" fmla="*/ 123811 h 25"/>
                <a:gd name="T16" fmla="*/ 183393 w 125"/>
                <a:gd name="T17" fmla="*/ 123811 h 25"/>
                <a:gd name="T18" fmla="*/ 375300 w 125"/>
                <a:gd name="T19" fmla="*/ 213099 h 25"/>
                <a:gd name="T20" fmla="*/ 375300 w 125"/>
                <a:gd name="T21" fmla="*/ 213099 h 25"/>
                <a:gd name="T22" fmla="*/ 1054708 w 125"/>
                <a:gd name="T23" fmla="*/ 294487 h 25"/>
                <a:gd name="T24" fmla="*/ 1054708 w 125"/>
                <a:gd name="T25" fmla="*/ 294487 h 25"/>
                <a:gd name="T26" fmla="*/ 1943567 w 125"/>
                <a:gd name="T27" fmla="*/ 123811 h 25"/>
                <a:gd name="T28" fmla="*/ 1943567 w 125"/>
                <a:gd name="T29" fmla="*/ 123811 h 25"/>
                <a:gd name="T30" fmla="*/ 1988612 w 125"/>
                <a:gd name="T31" fmla="*/ 71993 h 25"/>
                <a:gd name="T32" fmla="*/ 1988612 w 125"/>
                <a:gd name="T33" fmla="*/ 71993 h 25"/>
                <a:gd name="T34" fmla="*/ 2058790 w 125"/>
                <a:gd name="T35" fmla="*/ 0 h 25"/>
                <a:gd name="T36" fmla="*/ 2058790 w 125"/>
                <a:gd name="T37" fmla="*/ 0 h 25"/>
                <a:gd name="T38" fmla="*/ 2127580 w 125"/>
                <a:gd name="T39" fmla="*/ 71993 h 25"/>
                <a:gd name="T40" fmla="*/ 2127580 w 125"/>
                <a:gd name="T41" fmla="*/ 71993 h 25"/>
                <a:gd name="T42" fmla="*/ 2023626 w 125"/>
                <a:gd name="T43" fmla="*/ 240873 h 25"/>
                <a:gd name="T44" fmla="*/ 2023626 w 125"/>
                <a:gd name="T45" fmla="*/ 240873 h 25"/>
                <a:gd name="T46" fmla="*/ 1787294 w 125"/>
                <a:gd name="T47" fmla="*/ 348354 h 25"/>
                <a:gd name="T48" fmla="*/ 1787294 w 125"/>
                <a:gd name="T49" fmla="*/ 348354 h 25"/>
                <a:gd name="T50" fmla="*/ 1054708 w 125"/>
                <a:gd name="T51" fmla="*/ 435801 h 25"/>
                <a:gd name="T52" fmla="*/ 1054708 w 125"/>
                <a:gd name="T53" fmla="*/ 435801 h 25"/>
                <a:gd name="T54" fmla="*/ 103361 w 125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5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7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7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9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5" y="2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8"/>
                    <a:pt x="122" y="11"/>
                    <a:pt x="119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4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8" y="25"/>
                    <a:pt x="17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78" name="Freeform 50"/>
            <p:cNvSpPr>
              <a:spLocks/>
            </p:cNvSpPr>
            <p:nvPr/>
          </p:nvSpPr>
          <p:spPr bwMode="auto">
            <a:xfrm>
              <a:off x="3" y="1515"/>
              <a:ext cx="1135" cy="74"/>
            </a:xfrm>
            <a:custGeom>
              <a:avLst/>
              <a:gdLst>
                <a:gd name="T0" fmla="*/ 4560802 w 384"/>
                <a:gd name="T1" fmla="*/ 240873 h 25"/>
                <a:gd name="T2" fmla="*/ 4474164 w 384"/>
                <a:gd name="T3" fmla="*/ 141316 h 25"/>
                <a:gd name="T4" fmla="*/ 4474164 w 384"/>
                <a:gd name="T5" fmla="*/ 141316 h 25"/>
                <a:gd name="T6" fmla="*/ 68605 w 384"/>
                <a:gd name="T7" fmla="*/ 141316 h 25"/>
                <a:gd name="T8" fmla="*/ 0 w 384"/>
                <a:gd name="T9" fmla="*/ 71993 h 25"/>
                <a:gd name="T10" fmla="*/ 0 w 384"/>
                <a:gd name="T11" fmla="*/ 71993 h 25"/>
                <a:gd name="T12" fmla="*/ 68605 w 384"/>
                <a:gd name="T13" fmla="*/ 0 h 25"/>
                <a:gd name="T14" fmla="*/ 68605 w 384"/>
                <a:gd name="T15" fmla="*/ 0 h 25"/>
                <a:gd name="T16" fmla="*/ 4526741 w 384"/>
                <a:gd name="T17" fmla="*/ 0 h 25"/>
                <a:gd name="T18" fmla="*/ 4578179 w 384"/>
                <a:gd name="T19" fmla="*/ 18207 h 25"/>
                <a:gd name="T20" fmla="*/ 4578179 w 384"/>
                <a:gd name="T21" fmla="*/ 18207 h 25"/>
                <a:gd name="T22" fmla="*/ 4596203 w 384"/>
                <a:gd name="T23" fmla="*/ 71993 h 25"/>
                <a:gd name="T24" fmla="*/ 4596203 w 384"/>
                <a:gd name="T25" fmla="*/ 71993 h 25"/>
                <a:gd name="T26" fmla="*/ 4649477 w 384"/>
                <a:gd name="T27" fmla="*/ 123811 h 25"/>
                <a:gd name="T28" fmla="*/ 4649477 w 384"/>
                <a:gd name="T29" fmla="*/ 123811 h 25"/>
                <a:gd name="T30" fmla="*/ 4840278 w 384"/>
                <a:gd name="T31" fmla="*/ 213099 h 25"/>
                <a:gd name="T32" fmla="*/ 4840278 w 384"/>
                <a:gd name="T33" fmla="*/ 213099 h 25"/>
                <a:gd name="T34" fmla="*/ 5528337 w 384"/>
                <a:gd name="T35" fmla="*/ 294487 h 25"/>
                <a:gd name="T36" fmla="*/ 5528337 w 384"/>
                <a:gd name="T37" fmla="*/ 294487 h 25"/>
                <a:gd name="T38" fmla="*/ 6419205 w 384"/>
                <a:gd name="T39" fmla="*/ 123811 h 25"/>
                <a:gd name="T40" fmla="*/ 6419205 w 384"/>
                <a:gd name="T41" fmla="*/ 123811 h 25"/>
                <a:gd name="T42" fmla="*/ 6472471 w 384"/>
                <a:gd name="T43" fmla="*/ 71993 h 25"/>
                <a:gd name="T44" fmla="*/ 6472471 w 384"/>
                <a:gd name="T45" fmla="*/ 71993 h 25"/>
                <a:gd name="T46" fmla="*/ 6541236 w 384"/>
                <a:gd name="T47" fmla="*/ 0 h 25"/>
                <a:gd name="T48" fmla="*/ 6541236 w 384"/>
                <a:gd name="T49" fmla="*/ 0 h 25"/>
                <a:gd name="T50" fmla="*/ 6611833 w 384"/>
                <a:gd name="T51" fmla="*/ 71993 h 25"/>
                <a:gd name="T52" fmla="*/ 6611833 w 384"/>
                <a:gd name="T53" fmla="*/ 71993 h 25"/>
                <a:gd name="T54" fmla="*/ 6507880 w 384"/>
                <a:gd name="T55" fmla="*/ 240873 h 25"/>
                <a:gd name="T56" fmla="*/ 6507880 w 384"/>
                <a:gd name="T57" fmla="*/ 240873 h 25"/>
                <a:gd name="T58" fmla="*/ 6267160 w 384"/>
                <a:gd name="T59" fmla="*/ 348354 h 25"/>
                <a:gd name="T60" fmla="*/ 6267160 w 384"/>
                <a:gd name="T61" fmla="*/ 348354 h 25"/>
                <a:gd name="T62" fmla="*/ 5528337 w 384"/>
                <a:gd name="T63" fmla="*/ 435801 h 25"/>
                <a:gd name="T64" fmla="*/ 5528337 w 384"/>
                <a:gd name="T65" fmla="*/ 435801 h 25"/>
                <a:gd name="T66" fmla="*/ 4560802 w 384"/>
                <a:gd name="T67" fmla="*/ 240873 h 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4" h="25">
                  <a:moveTo>
                    <a:pt x="265" y="14"/>
                  </a:moveTo>
                  <a:cubicBezTo>
                    <a:pt x="263" y="12"/>
                    <a:pt x="261" y="10"/>
                    <a:pt x="260" y="8"/>
                  </a:cubicBezTo>
                  <a:cubicBezTo>
                    <a:pt x="260" y="8"/>
                    <a:pt x="260" y="8"/>
                    <a:pt x="26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4" y="0"/>
                    <a:pt x="265" y="0"/>
                    <a:pt x="266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67" y="2"/>
                    <a:pt x="267" y="3"/>
                    <a:pt x="267" y="4"/>
                  </a:cubicBezTo>
                  <a:cubicBezTo>
                    <a:pt x="267" y="4"/>
                    <a:pt x="267" y="4"/>
                    <a:pt x="267" y="4"/>
                  </a:cubicBezTo>
                  <a:cubicBezTo>
                    <a:pt x="267" y="4"/>
                    <a:pt x="268" y="5"/>
                    <a:pt x="270" y="7"/>
                  </a:cubicBezTo>
                  <a:cubicBezTo>
                    <a:pt x="270" y="7"/>
                    <a:pt x="270" y="7"/>
                    <a:pt x="270" y="7"/>
                  </a:cubicBezTo>
                  <a:cubicBezTo>
                    <a:pt x="272" y="9"/>
                    <a:pt x="276" y="11"/>
                    <a:pt x="281" y="12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91" y="15"/>
                    <a:pt x="306" y="17"/>
                    <a:pt x="321" y="17"/>
                  </a:cubicBezTo>
                  <a:cubicBezTo>
                    <a:pt x="321" y="17"/>
                    <a:pt x="321" y="17"/>
                    <a:pt x="321" y="17"/>
                  </a:cubicBezTo>
                  <a:cubicBezTo>
                    <a:pt x="345" y="17"/>
                    <a:pt x="366" y="13"/>
                    <a:pt x="373" y="7"/>
                  </a:cubicBezTo>
                  <a:cubicBezTo>
                    <a:pt x="373" y="7"/>
                    <a:pt x="373" y="7"/>
                    <a:pt x="373" y="7"/>
                  </a:cubicBezTo>
                  <a:cubicBezTo>
                    <a:pt x="375" y="5"/>
                    <a:pt x="376" y="4"/>
                    <a:pt x="376" y="4"/>
                  </a:cubicBezTo>
                  <a:cubicBezTo>
                    <a:pt x="376" y="4"/>
                    <a:pt x="376" y="4"/>
                    <a:pt x="376" y="4"/>
                  </a:cubicBezTo>
                  <a:cubicBezTo>
                    <a:pt x="376" y="2"/>
                    <a:pt x="378" y="0"/>
                    <a:pt x="380" y="0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382" y="0"/>
                    <a:pt x="384" y="2"/>
                    <a:pt x="384" y="4"/>
                  </a:cubicBezTo>
                  <a:cubicBezTo>
                    <a:pt x="384" y="4"/>
                    <a:pt x="384" y="4"/>
                    <a:pt x="384" y="4"/>
                  </a:cubicBezTo>
                  <a:cubicBezTo>
                    <a:pt x="384" y="8"/>
                    <a:pt x="381" y="11"/>
                    <a:pt x="378" y="14"/>
                  </a:cubicBezTo>
                  <a:cubicBezTo>
                    <a:pt x="378" y="14"/>
                    <a:pt x="378" y="14"/>
                    <a:pt x="378" y="14"/>
                  </a:cubicBezTo>
                  <a:cubicBezTo>
                    <a:pt x="374" y="16"/>
                    <a:pt x="369" y="18"/>
                    <a:pt x="364" y="20"/>
                  </a:cubicBezTo>
                  <a:cubicBezTo>
                    <a:pt x="364" y="20"/>
                    <a:pt x="364" y="20"/>
                    <a:pt x="364" y="20"/>
                  </a:cubicBezTo>
                  <a:cubicBezTo>
                    <a:pt x="353" y="23"/>
                    <a:pt x="338" y="25"/>
                    <a:pt x="321" y="25"/>
                  </a:cubicBezTo>
                  <a:cubicBezTo>
                    <a:pt x="321" y="25"/>
                    <a:pt x="321" y="25"/>
                    <a:pt x="321" y="25"/>
                  </a:cubicBezTo>
                  <a:cubicBezTo>
                    <a:pt x="297" y="25"/>
                    <a:pt x="276" y="21"/>
                    <a:pt x="265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3078" name="Date Placeholder 3"/>
          <p:cNvSpPr txBox="1">
            <a:spLocks/>
          </p:cNvSpPr>
          <p:nvPr/>
        </p:nvSpPr>
        <p:spPr bwMode="auto">
          <a:xfrm>
            <a:off x="169863" y="6497638"/>
            <a:ext cx="2160587" cy="36036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fld id="{FE8EBFF4-1690-4159-B8D4-94D47D58E4AF}" type="datetime1">
              <a:rPr lang="sl-SI" sz="1100" b="1" smtClean="0">
                <a:solidFill>
                  <a:srgbClr val="898989"/>
                </a:solidFill>
              </a:rPr>
              <a:pPr eaLnBrk="1" hangingPunct="1">
                <a:defRPr/>
              </a:pPr>
              <a:t>8.4.2016</a:t>
            </a:fld>
            <a:endParaRPr lang="sl-SI" sz="1100" b="1" smtClean="0">
              <a:solidFill>
                <a:srgbClr val="898989"/>
              </a:solidFill>
            </a:endParaRPr>
          </a:p>
        </p:txBody>
      </p:sp>
      <p:grpSp>
        <p:nvGrpSpPr>
          <p:cNvPr id="2055" name="Group 3"/>
          <p:cNvGrpSpPr>
            <a:grpSpLocks/>
          </p:cNvGrpSpPr>
          <p:nvPr/>
        </p:nvGrpSpPr>
        <p:grpSpPr bwMode="auto">
          <a:xfrm>
            <a:off x="68263" y="136525"/>
            <a:ext cx="881062" cy="820738"/>
            <a:chOff x="33338" y="188913"/>
            <a:chExt cx="1008062" cy="1065212"/>
          </a:xfrm>
        </p:grpSpPr>
        <p:grpSp>
          <p:nvGrpSpPr>
            <p:cNvPr id="2056" name="Group 8"/>
            <p:cNvGrpSpPr>
              <a:grpSpLocks/>
            </p:cNvGrpSpPr>
            <p:nvPr/>
          </p:nvGrpSpPr>
          <p:grpSpPr bwMode="auto">
            <a:xfrm>
              <a:off x="179998" y="188913"/>
              <a:ext cx="791552" cy="791286"/>
              <a:chOff x="1263" y="5500"/>
              <a:chExt cx="3894" cy="3613"/>
            </a:xfrm>
          </p:grpSpPr>
          <p:sp>
            <p:nvSpPr>
              <p:cNvPr id="48" name="Rectangle 9"/>
              <p:cNvSpPr>
                <a:spLocks noChangeAspect="1" noChangeArrowheads="1"/>
              </p:cNvSpPr>
              <p:nvPr/>
            </p:nvSpPr>
            <p:spPr bwMode="auto">
              <a:xfrm rot="18900000">
                <a:off x="1265" y="5792"/>
                <a:ext cx="3619" cy="3321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317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49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1944" y="6422"/>
                <a:ext cx="742" cy="148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50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38" y="6836"/>
                <a:ext cx="760" cy="1091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51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3794" y="7278"/>
                <a:ext cx="742" cy="64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52" name="AutoShape 13"/>
              <p:cNvSpPr>
                <a:spLocks noChangeAspect="1" noChangeArrowheads="1"/>
              </p:cNvSpPr>
              <p:nvPr/>
            </p:nvSpPr>
            <p:spPr bwMode="auto">
              <a:xfrm rot="2700000">
                <a:off x="3587" y="5394"/>
                <a:ext cx="1477" cy="1689"/>
              </a:xfrm>
              <a:prstGeom prst="upArrow">
                <a:avLst>
                  <a:gd name="adj1" fmla="val 30065"/>
                  <a:gd name="adj2" fmla="val 5431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53" name="Rectangle 14"/>
              <p:cNvSpPr>
                <a:spLocks noChangeAspect="1" noChangeArrowheads="1"/>
              </p:cNvSpPr>
              <p:nvPr/>
            </p:nvSpPr>
            <p:spPr bwMode="auto">
              <a:xfrm rot="2700000">
                <a:off x="1717" y="8121"/>
                <a:ext cx="517" cy="56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</p:grpSp>
        <p:sp>
          <p:nvSpPr>
            <p:cNvPr id="2057" name="WordArt 2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3338" y="908050"/>
              <a:ext cx="1008062" cy="3460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l-SI" sz="3200" b="1" kern="10">
                  <a:ln w="6350">
                    <a:solidFill>
                      <a:srgbClr val="DDDDDD"/>
                    </a:solidFill>
                    <a:round/>
                    <a:headEnd/>
                    <a:tailEnd/>
                  </a:ln>
                  <a:solidFill>
                    <a:srgbClr val="4D4D4D"/>
                  </a:solidFill>
                  <a:effectLst>
                    <a:prstShdw prst="shdw17" dist="17961" dir="2700000">
                      <a:srgbClr val="858585"/>
                    </a:prstShdw>
                  </a:effectLst>
                  <a:latin typeface="Agency FB"/>
                </a:rPr>
                <a:t>mferac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6" r:id="rId2"/>
    <p:sldLayoutId id="2147483765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ula.kolenko@mf-rs.si" TargetMode="External"/><Relationship Id="rId2" Type="http://schemas.openxmlformats.org/officeDocument/2006/relationships/hyperlink" Target="mailto:marjeta.bancic@mf-rs.si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lavko.lenarcic@mf-rs.si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wmf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9"/>
          <p:cNvSpPr>
            <a:spLocks noGrp="1"/>
          </p:cNvSpPr>
          <p:nvPr>
            <p:ph type="ctrTitle"/>
          </p:nvPr>
        </p:nvSpPr>
        <p:spPr bwMode="auto">
          <a:xfrm>
            <a:off x="698573" y="2376838"/>
            <a:ext cx="7559675" cy="1800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sl-SI" b="1" dirty="0" smtClean="0"/>
              <a:t>Personnel registry and </a:t>
            </a:r>
            <a:br>
              <a:rPr lang="en-GB" altLang="sl-SI" b="1" dirty="0" smtClean="0"/>
            </a:br>
            <a:r>
              <a:rPr lang="en-GB" altLang="sl-SI" b="1" dirty="0" smtClean="0"/>
              <a:t>labour cost accounting</a:t>
            </a:r>
            <a:br>
              <a:rPr lang="en-GB" altLang="sl-SI" b="1" dirty="0" smtClean="0"/>
            </a:br>
            <a:r>
              <a:rPr lang="en-GB" altLang="sl-SI" b="1" dirty="0" smtClean="0"/>
              <a:t>in MFERAC system 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355725" y="4833256"/>
            <a:ext cx="6980753" cy="105690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z="2000" dirty="0"/>
              <a:t>Marjeta Bančič, </a:t>
            </a:r>
            <a:r>
              <a:rPr lang="sl-SI" sz="2000" dirty="0" err="1">
                <a:hlinkClick r:id="rId2"/>
              </a:rPr>
              <a:t>marjeta.bancic@mf</a:t>
            </a:r>
            <a:r>
              <a:rPr lang="sl-SI" sz="2000" dirty="0">
                <a:hlinkClick r:id="rId2"/>
              </a:rPr>
              <a:t>-</a:t>
            </a:r>
            <a:r>
              <a:rPr lang="sl-SI" sz="2000" dirty="0" err="1">
                <a:hlinkClick r:id="rId2"/>
              </a:rPr>
              <a:t>rs.si</a:t>
            </a:r>
            <a:r>
              <a:rPr lang="sl-SI" sz="2000" dirty="0"/>
              <a:t> </a:t>
            </a:r>
            <a:endParaRPr lang="sl-SI" sz="2000" dirty="0" smtClean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z="2000" dirty="0" smtClean="0"/>
              <a:t>Paula Kolenko, </a:t>
            </a:r>
            <a:r>
              <a:rPr lang="sl-SI" sz="2000" dirty="0" err="1" smtClean="0">
                <a:hlinkClick r:id="rId3"/>
              </a:rPr>
              <a:t>paula.kolenko@mf</a:t>
            </a:r>
            <a:r>
              <a:rPr lang="sl-SI" sz="2000" dirty="0" smtClean="0">
                <a:hlinkClick r:id="rId3"/>
              </a:rPr>
              <a:t>-</a:t>
            </a:r>
            <a:r>
              <a:rPr lang="sl-SI" sz="2000" dirty="0" err="1" smtClean="0">
                <a:hlinkClick r:id="rId3"/>
              </a:rPr>
              <a:t>rs.si</a:t>
            </a:r>
            <a:r>
              <a:rPr lang="sl-SI" sz="2000" dirty="0" smtClean="0"/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z="2000" dirty="0" smtClean="0"/>
              <a:t>Slavko Lenarčič, </a:t>
            </a:r>
            <a:r>
              <a:rPr lang="sl-SI" sz="2000" dirty="0" err="1" smtClean="0">
                <a:hlinkClick r:id="rId4"/>
              </a:rPr>
              <a:t>slavko.lenarcic@mf</a:t>
            </a:r>
            <a:r>
              <a:rPr lang="sl-SI" sz="2000" dirty="0" smtClean="0">
                <a:hlinkClick r:id="rId4"/>
              </a:rPr>
              <a:t>-</a:t>
            </a:r>
            <a:r>
              <a:rPr lang="sl-SI" sz="2000" dirty="0" err="1" smtClean="0">
                <a:hlinkClick r:id="rId4"/>
              </a:rPr>
              <a:t>rs.si</a:t>
            </a:r>
            <a:r>
              <a:rPr lang="sl-SI" sz="2000" dirty="0" smtClean="0"/>
              <a:t> </a:t>
            </a:r>
          </a:p>
        </p:txBody>
      </p:sp>
      <p:grpSp>
        <p:nvGrpSpPr>
          <p:cNvPr id="4100" name="Group 11"/>
          <p:cNvGrpSpPr>
            <a:grpSpLocks/>
          </p:cNvGrpSpPr>
          <p:nvPr/>
        </p:nvGrpSpPr>
        <p:grpSpPr bwMode="auto">
          <a:xfrm>
            <a:off x="3541713" y="203200"/>
            <a:ext cx="1800225" cy="1698625"/>
            <a:chOff x="7119938" y="146050"/>
            <a:chExt cx="1800225" cy="1698625"/>
          </a:xfrm>
        </p:grpSpPr>
        <p:grpSp>
          <p:nvGrpSpPr>
            <p:cNvPr id="4101" name="Group 17"/>
            <p:cNvGrpSpPr>
              <a:grpSpLocks/>
            </p:cNvGrpSpPr>
            <p:nvPr/>
          </p:nvGrpSpPr>
          <p:grpSpPr bwMode="auto">
            <a:xfrm>
              <a:off x="7407275" y="146050"/>
              <a:ext cx="1295400" cy="1223963"/>
              <a:chOff x="1260" y="5500"/>
              <a:chExt cx="3897" cy="3617"/>
            </a:xfrm>
          </p:grpSpPr>
          <p:sp>
            <p:nvSpPr>
              <p:cNvPr id="5" name="Rectangle 18"/>
              <p:cNvSpPr>
                <a:spLocks noChangeAspect="1" noChangeArrowheads="1"/>
              </p:cNvSpPr>
              <p:nvPr/>
            </p:nvSpPr>
            <p:spPr bwMode="auto">
              <a:xfrm rot="18900000">
                <a:off x="1260" y="5786"/>
                <a:ext cx="3610" cy="3331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317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6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1938" y="6424"/>
                <a:ext cx="740" cy="149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7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2841" y="6842"/>
                <a:ext cx="745" cy="10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8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3786" y="7278"/>
                <a:ext cx="745" cy="65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9" name="AutoShape 22"/>
              <p:cNvSpPr>
                <a:spLocks noChangeAspect="1" noChangeArrowheads="1"/>
              </p:cNvSpPr>
              <p:nvPr/>
            </p:nvSpPr>
            <p:spPr bwMode="auto">
              <a:xfrm rot="2700000">
                <a:off x="3578" y="5398"/>
                <a:ext cx="1478" cy="1681"/>
              </a:xfrm>
              <a:prstGeom prst="upArrow">
                <a:avLst>
                  <a:gd name="adj1" fmla="val 30065"/>
                  <a:gd name="adj2" fmla="val 5431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10" name="Rectangle 23"/>
              <p:cNvSpPr>
                <a:spLocks noChangeAspect="1" noChangeArrowheads="1"/>
              </p:cNvSpPr>
              <p:nvPr/>
            </p:nvSpPr>
            <p:spPr bwMode="auto">
              <a:xfrm rot="2700000">
                <a:off x="1714" y="8127"/>
                <a:ext cx="521" cy="55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</p:grpSp>
        <p:sp>
          <p:nvSpPr>
            <p:cNvPr id="4102" name="WordArt 32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7119938" y="1225550"/>
              <a:ext cx="1800225" cy="619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l-SI" sz="3200" b="1" kern="10" dirty="0" err="1">
                  <a:ln w="6350">
                    <a:solidFill>
                      <a:srgbClr val="DDDDDD"/>
                    </a:solidFill>
                    <a:round/>
                    <a:headEnd/>
                    <a:tailEnd/>
                  </a:ln>
                  <a:solidFill>
                    <a:srgbClr val="4D4D4D"/>
                  </a:solidFill>
                  <a:effectLst>
                    <a:prstShdw prst="shdw17" dist="17961" dir="2700000">
                      <a:srgbClr val="858585"/>
                    </a:prstShdw>
                  </a:effectLst>
                  <a:latin typeface="Agency FB"/>
                </a:rPr>
                <a:t>MFeRAC</a:t>
              </a:r>
              <a:endParaRPr lang="sl-SI" sz="3200" b="1" kern="10" dirty="0">
                <a:ln w="6350">
                  <a:solidFill>
                    <a:srgbClr val="DDDDDD"/>
                  </a:solidFill>
                  <a:round/>
                  <a:headEnd/>
                  <a:tailEnd/>
                </a:ln>
                <a:solidFill>
                  <a:srgbClr val="4D4D4D"/>
                </a:solidFill>
                <a:effectLst>
                  <a:prstShdw prst="shdw17" dist="17961" dir="2700000">
                    <a:srgbClr val="858585"/>
                  </a:prstShdw>
                </a:effectLst>
                <a:latin typeface="Agency FB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723085"/>
              </p:ext>
            </p:extLst>
          </p:nvPr>
        </p:nvGraphicFramePr>
        <p:xfrm>
          <a:off x="601613" y="985662"/>
          <a:ext cx="8043615" cy="5765172"/>
        </p:xfrm>
        <a:graphic>
          <a:graphicData uri="http://schemas.openxmlformats.org/drawingml/2006/table">
            <a:tbl>
              <a:tblPr/>
              <a:tblGrid>
                <a:gridCol w="2010521"/>
                <a:gridCol w="2012052"/>
                <a:gridCol w="2010521"/>
                <a:gridCol w="2010521"/>
              </a:tblGrid>
              <a:tr h="743863"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sl-SI" altLang="sl-SI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Emp</a:t>
                      </a:r>
                      <a:r>
                        <a:rPr kumimoji="1" lang="en-GB" altLang="sl-SI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/</a:t>
                      </a:r>
                      <a:r>
                        <a:rPr kumimoji="1" lang="sl-SI" altLang="sl-SI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Cont</a:t>
                      </a:r>
                      <a:r>
                        <a:rPr kumimoji="1" lang="en-GB" altLang="sl-SI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/Scholar</a:t>
                      </a:r>
                      <a:endParaRPr kumimoji="1" lang="en-GB" alt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2075" marR="92075" marT="46038" marB="460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sl-S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Budget user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sl-SI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Accounting implementer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EXTERNAL INSTITUTIONS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074214">
                <a:tc rowSpan="7"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sl-SI" altLang="sl-S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2075" marR="92075" marT="46038" marB="460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Data entry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Accounting parameters entry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rowSpan="6"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sl-SI" altLang="sl-S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51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sl-SI" alt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sl-SI" altLang="sl-S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Accounting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43646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Checking regularity of accounting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637748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sl-SI" altLang="sl-S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74386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Budget control</a:t>
                      </a:r>
                    </a:p>
                  </a:txBody>
                  <a:tcPr marL="92075" marR="92075" marT="46038" marB="460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74386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Payment and submission of data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41351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sl-SI" altLang="sl-S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sl-SI" alt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sl-SI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Bank transfer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3213" y="93600"/>
            <a:ext cx="7170737" cy="6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sl-SI" altLang="sl-SI" sz="2800" dirty="0" err="1">
                <a:latin typeface="Verdana" pitchFamily="34" charset="0"/>
              </a:rPr>
              <a:t>Payroll</a:t>
            </a:r>
            <a:r>
              <a:rPr kumimoji="1" lang="sl-SI" altLang="sl-SI" sz="2800" dirty="0">
                <a:latin typeface="Verdana" pitchFamily="34" charset="0"/>
              </a:rPr>
              <a:t> </a:t>
            </a:r>
            <a:r>
              <a:rPr kumimoji="1" lang="sl-SI" altLang="sl-SI" sz="2800" dirty="0" err="1">
                <a:latin typeface="Verdana" pitchFamily="34" charset="0"/>
              </a:rPr>
              <a:t>accounting</a:t>
            </a:r>
            <a:r>
              <a:rPr kumimoji="1" lang="sl-SI" altLang="sl-SI" sz="2800" dirty="0">
                <a:latin typeface="Verdana" pitchFamily="34" charset="0"/>
              </a:rPr>
              <a:t> </a:t>
            </a:r>
            <a:r>
              <a:rPr kumimoji="1" lang="sl-SI" altLang="sl-SI" sz="2800" dirty="0" err="1" smtClean="0">
                <a:latin typeface="Verdana" pitchFamily="34" charset="0"/>
              </a:rPr>
              <a:t>and</a:t>
            </a:r>
            <a:r>
              <a:rPr kumimoji="1" lang="sl-SI" altLang="sl-SI" sz="2800" dirty="0" smtClean="0">
                <a:latin typeface="Verdana" pitchFamily="34" charset="0"/>
              </a:rPr>
              <a:t> </a:t>
            </a:r>
            <a:r>
              <a:rPr kumimoji="1" lang="sl-SI" altLang="sl-SI" sz="2800" dirty="0" err="1">
                <a:latin typeface="Verdana" pitchFamily="34" charset="0"/>
              </a:rPr>
              <a:t>budget</a:t>
            </a:r>
            <a:r>
              <a:rPr kumimoji="1" lang="sl-SI" altLang="sl-SI" sz="2800" dirty="0">
                <a:latin typeface="Verdana" pitchFamily="34" charset="0"/>
              </a:rPr>
              <a:t> </a:t>
            </a:r>
            <a:r>
              <a:rPr kumimoji="1" lang="sl-SI" altLang="sl-SI" sz="2800" dirty="0" err="1" smtClean="0">
                <a:latin typeface="Verdana" pitchFamily="34" charset="0"/>
              </a:rPr>
              <a:t>control</a:t>
            </a:r>
            <a:endParaRPr kumimoji="1" lang="sl-SI" altLang="sl-SI" sz="2800" dirty="0">
              <a:latin typeface="Verdana" pitchFamily="34" charset="0"/>
            </a:endParaRPr>
          </a:p>
        </p:txBody>
      </p:sp>
      <p:sp>
        <p:nvSpPr>
          <p:cNvPr id="6" name="AutoShape 40"/>
          <p:cNvSpPr>
            <a:spLocks noChangeArrowheads="1"/>
          </p:cNvSpPr>
          <p:nvPr/>
        </p:nvSpPr>
        <p:spPr bwMode="auto">
          <a:xfrm rot="10800000">
            <a:off x="1944938" y="6206813"/>
            <a:ext cx="4724400" cy="563562"/>
          </a:xfrm>
          <a:prstGeom prst="rightArrow">
            <a:avLst>
              <a:gd name="adj1" fmla="val 24880"/>
              <a:gd name="adj2" fmla="val 58410"/>
            </a:avLst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92075" tIns="46038" rIns="92075" bIns="46038" anchor="ctr"/>
          <a:lstStyle/>
          <a:p>
            <a:r>
              <a:rPr lang="sl-SI" alt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7" name="AutoShape 37"/>
          <p:cNvSpPr>
            <a:spLocks noChangeArrowheads="1"/>
          </p:cNvSpPr>
          <p:nvPr/>
        </p:nvSpPr>
        <p:spPr bwMode="auto">
          <a:xfrm>
            <a:off x="2124075" y="2062163"/>
            <a:ext cx="673100" cy="419100"/>
          </a:xfrm>
          <a:prstGeom prst="rightArrow">
            <a:avLst>
              <a:gd name="adj1" fmla="val 50000"/>
              <a:gd name="adj2" fmla="val 40152"/>
            </a:avLst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r>
              <a:rPr lang="sl-SI" altLang="sl-SI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8" name="AutoShape 41"/>
          <p:cNvSpPr>
            <a:spLocks noChangeArrowheads="1"/>
          </p:cNvSpPr>
          <p:nvPr/>
        </p:nvSpPr>
        <p:spPr bwMode="auto">
          <a:xfrm rot="1920323">
            <a:off x="4397825" y="2835475"/>
            <a:ext cx="479425" cy="419100"/>
          </a:xfrm>
          <a:prstGeom prst="rightArrow">
            <a:avLst>
              <a:gd name="adj1" fmla="val 50000"/>
              <a:gd name="adj2" fmla="val 28598"/>
            </a:avLst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r>
              <a:rPr lang="sl-SI" alt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9" name="AutoShape 42"/>
          <p:cNvSpPr>
            <a:spLocks noChangeArrowheads="1"/>
          </p:cNvSpPr>
          <p:nvPr/>
        </p:nvSpPr>
        <p:spPr bwMode="auto">
          <a:xfrm rot="5400000">
            <a:off x="5378450" y="2945201"/>
            <a:ext cx="396875" cy="4191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92075" tIns="46038" rIns="92075" bIns="46038" anchor="ctr"/>
          <a:lstStyle/>
          <a:p>
            <a:r>
              <a:rPr lang="sl-SI" alt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1" name="AutoShape 39"/>
          <p:cNvSpPr>
            <a:spLocks noChangeArrowheads="1"/>
          </p:cNvSpPr>
          <p:nvPr/>
        </p:nvSpPr>
        <p:spPr bwMode="auto">
          <a:xfrm rot="9428711">
            <a:off x="4296483" y="3463446"/>
            <a:ext cx="530104" cy="419100"/>
          </a:xfrm>
          <a:prstGeom prst="rightArrow">
            <a:avLst>
              <a:gd name="adj1" fmla="val 50000"/>
              <a:gd name="adj2" fmla="val 36742"/>
            </a:avLst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92075" tIns="46038" rIns="92075" bIns="46038" anchor="ctr"/>
          <a:lstStyle/>
          <a:p>
            <a:r>
              <a:rPr lang="sl-SI" altLang="sl-SI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13" name="AutoShape 43"/>
          <p:cNvSpPr>
            <a:spLocks noChangeArrowheads="1"/>
          </p:cNvSpPr>
          <p:nvPr/>
        </p:nvSpPr>
        <p:spPr bwMode="auto">
          <a:xfrm rot="5400000">
            <a:off x="4222750" y="4582238"/>
            <a:ext cx="295275" cy="4191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92075" tIns="46038" rIns="92075" bIns="46038" anchor="ctr"/>
          <a:lstStyle/>
          <a:p>
            <a:r>
              <a:rPr lang="sl-SI" altLang="sl-SI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15" name="AutoShape 38"/>
          <p:cNvSpPr>
            <a:spLocks noChangeArrowheads="1"/>
          </p:cNvSpPr>
          <p:nvPr/>
        </p:nvSpPr>
        <p:spPr bwMode="auto">
          <a:xfrm>
            <a:off x="6388100" y="5756275"/>
            <a:ext cx="573088" cy="390525"/>
          </a:xfrm>
          <a:prstGeom prst="rightArrow">
            <a:avLst>
              <a:gd name="adj1" fmla="val 50000"/>
              <a:gd name="adj2" fmla="val 36687"/>
            </a:avLst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r>
              <a:rPr lang="sl-SI" altLang="sl-SI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16" name="AutoShape 36"/>
          <p:cNvSpPr>
            <a:spLocks noChangeArrowheads="1"/>
          </p:cNvSpPr>
          <p:nvPr/>
        </p:nvSpPr>
        <p:spPr bwMode="auto">
          <a:xfrm rot="10800000">
            <a:off x="2135188" y="5779963"/>
            <a:ext cx="614362" cy="419100"/>
          </a:xfrm>
          <a:prstGeom prst="rightArrow">
            <a:avLst>
              <a:gd name="adj1" fmla="val 50000"/>
              <a:gd name="adj2" fmla="val 36648"/>
            </a:avLst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92075" tIns="46038" rIns="92075" bIns="46038" anchor="ctr"/>
          <a:lstStyle/>
          <a:p>
            <a:r>
              <a:rPr lang="sl-SI" alt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07863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 bwMode="auto">
          <a:xfrm>
            <a:off x="1123950" y="93663"/>
            <a:ext cx="7170738" cy="958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l-SI" altLang="sl-SI" dirty="0" smtClean="0"/>
              <a:t>B</a:t>
            </a:r>
            <a:r>
              <a:rPr lang="en-US" altLang="sl-SI" dirty="0" err="1" smtClean="0"/>
              <a:t>udgetary</a:t>
            </a:r>
            <a:r>
              <a:rPr lang="en-US" altLang="sl-SI" dirty="0" smtClean="0"/>
              <a:t> control and general ledger</a:t>
            </a:r>
            <a:endParaRPr lang="sl-SI" altLang="sl-SI" dirty="0" smtClean="0"/>
          </a:p>
        </p:txBody>
      </p:sp>
      <p:sp>
        <p:nvSpPr>
          <p:cNvPr id="13315" name="Označba mesta vsebine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sl-SI" dirty="0" smtClean="0"/>
              <a:t>Budgetary control - certifying and signing</a:t>
            </a:r>
            <a:r>
              <a:rPr lang="sl-SI" altLang="sl-SI" dirty="0" smtClean="0"/>
              <a:t> </a:t>
            </a:r>
            <a:r>
              <a:rPr lang="sl-SI" altLang="sl-SI" dirty="0" err="1" smtClean="0"/>
              <a:t>of</a:t>
            </a:r>
            <a:r>
              <a:rPr lang="en-GB" altLang="sl-SI" dirty="0" smtClean="0"/>
              <a:t> Decrees,</a:t>
            </a:r>
          </a:p>
          <a:p>
            <a:r>
              <a:rPr lang="en-GB" altLang="sl-SI" dirty="0" smtClean="0"/>
              <a:t>Preparation of payment orders </a:t>
            </a:r>
          </a:p>
          <a:p>
            <a:r>
              <a:rPr lang="en-GB" altLang="sl-SI" dirty="0" smtClean="0"/>
              <a:t>Payment: Payroll, taxes, insurances, ...</a:t>
            </a:r>
          </a:p>
          <a:p>
            <a:r>
              <a:rPr lang="sl-SI" altLang="sl-SI" dirty="0" err="1" smtClean="0"/>
              <a:t>Data</a:t>
            </a:r>
            <a:r>
              <a:rPr lang="sl-SI" altLang="sl-SI" dirty="0" smtClean="0"/>
              <a:t> transfer </a:t>
            </a:r>
            <a:r>
              <a:rPr lang="sl-SI" altLang="sl-SI" dirty="0" err="1" smtClean="0"/>
              <a:t>of</a:t>
            </a:r>
            <a:r>
              <a:rPr lang="sl-SI" altLang="sl-SI" dirty="0" smtClean="0"/>
              <a:t> </a:t>
            </a:r>
            <a:r>
              <a:rPr lang="en-GB" altLang="sl-SI" dirty="0" smtClean="0"/>
              <a:t>executed </a:t>
            </a:r>
            <a:r>
              <a:rPr lang="sl-SI" altLang="sl-SI" dirty="0" err="1" smtClean="0"/>
              <a:t>salary</a:t>
            </a:r>
            <a:r>
              <a:rPr lang="sl-SI" altLang="sl-SI" dirty="0" smtClean="0"/>
              <a:t> </a:t>
            </a:r>
            <a:r>
              <a:rPr lang="en-GB" altLang="sl-SI" dirty="0" smtClean="0"/>
              <a:t>payment</a:t>
            </a:r>
            <a:r>
              <a:rPr lang="sl-SI" altLang="sl-SI" dirty="0" smtClean="0"/>
              <a:t>s</a:t>
            </a:r>
            <a:r>
              <a:rPr lang="sl-SI" altLang="sl-SI" dirty="0"/>
              <a:t> </a:t>
            </a:r>
            <a:r>
              <a:rPr lang="en-GB" altLang="sl-SI" dirty="0" smtClean="0"/>
              <a:t>into </a:t>
            </a:r>
            <a:r>
              <a:rPr lang="sl-SI" altLang="sl-SI" dirty="0" err="1" smtClean="0"/>
              <a:t>the</a:t>
            </a:r>
            <a:r>
              <a:rPr lang="sl-SI" altLang="sl-SI" dirty="0" smtClean="0"/>
              <a:t> </a:t>
            </a:r>
            <a:r>
              <a:rPr lang="en-GB" altLang="sl-SI" dirty="0" smtClean="0"/>
              <a:t>General Ledger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Users\mf14006\AppData\Local\Microsoft\Windows\Temporary Internet Files\Content.IE5\PJ1S6GS4\MC90043484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1463675"/>
            <a:ext cx="3052762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1379538" y="315913"/>
            <a:ext cx="68326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sl-SI" altLang="sl-SI" sz="2800">
                <a:latin typeface="Verdana" pitchFamily="34" charset="0"/>
              </a:rPr>
              <a:t>Payroll accounting</a:t>
            </a:r>
          </a:p>
        </p:txBody>
      </p:sp>
      <p:sp>
        <p:nvSpPr>
          <p:cNvPr id="355331" name="AutoShape 3"/>
          <p:cNvSpPr>
            <a:spLocks noChangeArrowheads="1"/>
          </p:cNvSpPr>
          <p:nvPr/>
        </p:nvSpPr>
        <p:spPr bwMode="auto">
          <a:xfrm>
            <a:off x="900113" y="2332216"/>
            <a:ext cx="1798637" cy="773283"/>
          </a:xfrm>
          <a:prstGeom prst="bevel">
            <a:avLst>
              <a:gd name="adj" fmla="val 1340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sl-SI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Employment</a:t>
            </a:r>
            <a:r>
              <a:rPr lang="sl-SI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Contracts</a:t>
            </a:r>
            <a:endParaRPr lang="sl-SI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5337" name="AutoShape 9"/>
          <p:cNvSpPr>
            <a:spLocks noChangeArrowheads="1"/>
          </p:cNvSpPr>
          <p:nvPr/>
        </p:nvSpPr>
        <p:spPr bwMode="auto">
          <a:xfrm>
            <a:off x="525926" y="3763823"/>
            <a:ext cx="1604994" cy="987426"/>
          </a:xfrm>
          <a:prstGeom prst="bevel">
            <a:avLst>
              <a:gd name="adj" fmla="val 2805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sl-SI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ork</a:t>
            </a:r>
            <a:r>
              <a:rPr lang="sl-SI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absence</a:t>
            </a:r>
            <a:r>
              <a:rPr lang="sl-SI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tracking</a:t>
            </a:r>
            <a:endParaRPr lang="sl-SI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5341" name="AutoShape 13"/>
          <p:cNvSpPr>
            <a:spLocks noChangeArrowheads="1"/>
          </p:cNvSpPr>
          <p:nvPr/>
        </p:nvSpPr>
        <p:spPr bwMode="auto">
          <a:xfrm>
            <a:off x="2932113" y="1211281"/>
            <a:ext cx="2263775" cy="946923"/>
          </a:xfrm>
          <a:prstGeom prst="bevel">
            <a:avLst>
              <a:gd name="adj" fmla="val 564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sl-SI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Personal</a:t>
            </a:r>
            <a:r>
              <a:rPr lang="sl-S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data</a:t>
            </a:r>
            <a:r>
              <a:rPr lang="sl-S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</a:t>
            </a:r>
            <a:r>
              <a:rPr lang="sl-SI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Years</a:t>
            </a:r>
            <a:r>
              <a:rPr lang="sl-S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of</a:t>
            </a:r>
            <a:r>
              <a:rPr lang="sl-S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service</a:t>
            </a:r>
            <a:r>
              <a:rPr lang="sl-S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bank transfer </a:t>
            </a:r>
            <a:r>
              <a:rPr lang="sl-SI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data</a:t>
            </a:r>
            <a:r>
              <a:rPr lang="sl-S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...)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5343" name="AutoShape 15"/>
          <p:cNvSpPr>
            <a:spLocks noChangeArrowheads="1"/>
          </p:cNvSpPr>
          <p:nvPr/>
        </p:nvSpPr>
        <p:spPr bwMode="auto">
          <a:xfrm rot="5400000">
            <a:off x="3614738" y="2474913"/>
            <a:ext cx="996950" cy="419100"/>
          </a:xfrm>
          <a:prstGeom prst="rightArrow">
            <a:avLst>
              <a:gd name="adj1" fmla="val 50000"/>
              <a:gd name="adj2" fmla="val 27273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sl-SI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55346" name="AutoShape 18"/>
          <p:cNvSpPr>
            <a:spLocks noChangeArrowheads="1"/>
          </p:cNvSpPr>
          <p:nvPr/>
        </p:nvSpPr>
        <p:spPr bwMode="auto">
          <a:xfrm>
            <a:off x="2195905" y="4047986"/>
            <a:ext cx="730250" cy="419100"/>
          </a:xfrm>
          <a:prstGeom prst="rightArrow">
            <a:avLst>
              <a:gd name="adj1" fmla="val 50000"/>
              <a:gd name="adj2" fmla="val 27273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sl-SI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55353" name="AutoShape 25"/>
          <p:cNvSpPr>
            <a:spLocks noChangeArrowheads="1"/>
          </p:cNvSpPr>
          <p:nvPr/>
        </p:nvSpPr>
        <p:spPr bwMode="auto">
          <a:xfrm>
            <a:off x="5195888" y="4154488"/>
            <a:ext cx="1323975" cy="419100"/>
          </a:xfrm>
          <a:prstGeom prst="rightArrow">
            <a:avLst>
              <a:gd name="adj1" fmla="val 50000"/>
              <a:gd name="adj2" fmla="val 53455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sl-SI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55354" name="AutoShape 26"/>
          <p:cNvSpPr>
            <a:spLocks noChangeArrowheads="1"/>
          </p:cNvSpPr>
          <p:nvPr/>
        </p:nvSpPr>
        <p:spPr bwMode="auto">
          <a:xfrm rot="2550399">
            <a:off x="2719388" y="3057525"/>
            <a:ext cx="739775" cy="419100"/>
          </a:xfrm>
          <a:prstGeom prst="rightArrow">
            <a:avLst>
              <a:gd name="adj1" fmla="val 50000"/>
              <a:gd name="adj2" fmla="val 27273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sl-SI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2310" name="Group 14"/>
          <p:cNvGrpSpPr>
            <a:grpSpLocks/>
          </p:cNvGrpSpPr>
          <p:nvPr/>
        </p:nvGrpSpPr>
        <p:grpSpPr bwMode="auto">
          <a:xfrm>
            <a:off x="2947988" y="3182938"/>
            <a:ext cx="2330450" cy="2386012"/>
            <a:chOff x="5859463" y="4518725"/>
            <a:chExt cx="819150" cy="856550"/>
          </a:xfrm>
          <a:solidFill>
            <a:schemeClr val="accent1">
              <a:lumMod val="75000"/>
            </a:schemeClr>
          </a:solidFill>
        </p:grpSpPr>
        <p:sp>
          <p:nvSpPr>
            <p:cNvPr id="16" name="Circular Arrow 15"/>
            <p:cNvSpPr/>
            <p:nvPr/>
          </p:nvSpPr>
          <p:spPr>
            <a:xfrm rot="10800000">
              <a:off x="5859463" y="4518725"/>
              <a:ext cx="819150" cy="847724"/>
            </a:xfrm>
            <a:prstGeom prst="circularArrow">
              <a:avLst>
                <a:gd name="adj1" fmla="val 23914"/>
                <a:gd name="adj2" fmla="val 1142319"/>
                <a:gd name="adj3" fmla="val 20363743"/>
                <a:gd name="adj4" fmla="val 10800000"/>
                <a:gd name="adj5" fmla="val 19568"/>
              </a:avLst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l-SI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Circular Arrow 16"/>
            <p:cNvSpPr/>
            <p:nvPr/>
          </p:nvSpPr>
          <p:spPr>
            <a:xfrm>
              <a:off x="5859463" y="4527551"/>
              <a:ext cx="819150" cy="847724"/>
            </a:xfrm>
            <a:prstGeom prst="circularArrow">
              <a:avLst>
                <a:gd name="adj1" fmla="val 23914"/>
                <a:gd name="adj2" fmla="val 1142319"/>
                <a:gd name="adj3" fmla="val 20363743"/>
                <a:gd name="adj4" fmla="val 10800000"/>
                <a:gd name="adj5" fmla="val 19568"/>
              </a:avLst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defRPr/>
              </a:pPr>
              <a:r>
                <a:rPr lang="sl-SI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Payroll</a:t>
              </a:r>
              <a:endParaRPr lang="sl-SI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55351" name="AutoShape 23"/>
          <p:cNvSpPr>
            <a:spLocks noChangeArrowheads="1"/>
          </p:cNvSpPr>
          <p:nvPr/>
        </p:nvSpPr>
        <p:spPr bwMode="auto">
          <a:xfrm>
            <a:off x="6256781" y="2332216"/>
            <a:ext cx="1955357" cy="3294634"/>
          </a:xfrm>
          <a:prstGeom prst="bevel">
            <a:avLst>
              <a:gd name="adj" fmla="val 1046"/>
            </a:avLst>
          </a:prstGeom>
          <a:noFill/>
          <a:ln>
            <a:noFill/>
            <a:headEnd/>
            <a:tailEnd/>
          </a:ln>
          <a:scene3d>
            <a:camera prst="isometricLeftDown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2075" tIns="46038" rIns="92075" bIns="46038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sl-SI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Banks</a:t>
            </a:r>
            <a:endParaRPr lang="sl-SI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rial" pitchFamily="34" charset="0"/>
            </a:endParaRPr>
          </a:p>
          <a:p>
            <a:pPr eaLnBrk="1" hangingPunct="1">
              <a:defRPr/>
            </a:pPr>
            <a:r>
              <a:rPr lang="sl-SI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FURS</a:t>
            </a:r>
          </a:p>
          <a:p>
            <a:pPr eaLnBrk="1" hangingPunct="1">
              <a:defRPr/>
            </a:pPr>
            <a:r>
              <a:rPr lang="sl-SI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ZPIZ</a:t>
            </a:r>
          </a:p>
          <a:p>
            <a:pPr eaLnBrk="1" hangingPunct="1">
              <a:defRPr/>
            </a:pPr>
            <a:r>
              <a:rPr lang="sl-SI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ZZZS</a:t>
            </a:r>
          </a:p>
          <a:p>
            <a:pPr eaLnBrk="1" hangingPunct="1">
              <a:defRPr/>
            </a:pPr>
            <a:r>
              <a:rPr lang="sl-SI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Vzajemna</a:t>
            </a:r>
          </a:p>
          <a:p>
            <a:pPr eaLnBrk="1" hangingPunct="1">
              <a:defRPr/>
            </a:pPr>
            <a:r>
              <a:rPr lang="sl-SI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KAD</a:t>
            </a:r>
          </a:p>
          <a:p>
            <a:pPr eaLnBrk="1" hangingPunct="1">
              <a:defRPr/>
            </a:pPr>
            <a:r>
              <a:rPr lang="sl-SI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PPD</a:t>
            </a:r>
          </a:p>
          <a:p>
            <a:pPr eaLnBrk="1" hangingPunct="1">
              <a:defRPr/>
            </a:pPr>
            <a:r>
              <a:rPr lang="sl-SI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AJPES</a:t>
            </a:r>
          </a:p>
          <a:p>
            <a:pPr eaLnBrk="1" hangingPunct="1">
              <a:defRPr/>
            </a:pPr>
            <a:r>
              <a:rPr lang="sl-SI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UJP</a:t>
            </a:r>
          </a:p>
          <a:p>
            <a:pPr eaLnBrk="1" hangingPunct="1">
              <a:defRPr/>
            </a:pPr>
            <a:r>
              <a:rPr lang="sl-SI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SURS</a:t>
            </a:r>
          </a:p>
        </p:txBody>
      </p:sp>
      <p:sp>
        <p:nvSpPr>
          <p:cNvPr id="18" name="AutoShape 25"/>
          <p:cNvSpPr>
            <a:spLocks noChangeArrowheads="1"/>
          </p:cNvSpPr>
          <p:nvPr/>
        </p:nvSpPr>
        <p:spPr bwMode="auto">
          <a:xfrm rot="2948503">
            <a:off x="4618038" y="5273675"/>
            <a:ext cx="576262" cy="249238"/>
          </a:xfrm>
          <a:prstGeom prst="rightArrow">
            <a:avLst>
              <a:gd name="adj1" fmla="val 37581"/>
              <a:gd name="adj2" fmla="val 56253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sl-SI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4361" name="Group 32"/>
          <p:cNvGrpSpPr>
            <a:grpSpLocks noChangeAspect="1"/>
          </p:cNvGrpSpPr>
          <p:nvPr/>
        </p:nvGrpSpPr>
        <p:grpSpPr bwMode="auto">
          <a:xfrm>
            <a:off x="4929188" y="5408613"/>
            <a:ext cx="814387" cy="1173162"/>
            <a:chOff x="3756" y="3347"/>
            <a:chExt cx="513" cy="739"/>
          </a:xfrm>
        </p:grpSpPr>
        <p:sp>
          <p:nvSpPr>
            <p:cNvPr id="14367" name="AutoShape 31"/>
            <p:cNvSpPr>
              <a:spLocks noChangeAspect="1" noChangeArrowheads="1" noTextEdit="1"/>
            </p:cNvSpPr>
            <p:nvPr/>
          </p:nvSpPr>
          <p:spPr bwMode="auto">
            <a:xfrm>
              <a:off x="3756" y="3347"/>
              <a:ext cx="508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68" name="Freeform 33"/>
            <p:cNvSpPr>
              <a:spLocks/>
            </p:cNvSpPr>
            <p:nvPr/>
          </p:nvSpPr>
          <p:spPr bwMode="auto">
            <a:xfrm>
              <a:off x="3807" y="3381"/>
              <a:ext cx="462" cy="684"/>
            </a:xfrm>
            <a:custGeom>
              <a:avLst/>
              <a:gdLst>
                <a:gd name="T0" fmla="*/ 0 w 1385"/>
                <a:gd name="T1" fmla="*/ 0 h 2052"/>
                <a:gd name="T2" fmla="*/ 0 w 1385"/>
                <a:gd name="T3" fmla="*/ 0 h 2052"/>
                <a:gd name="T4" fmla="*/ 0 w 1385"/>
                <a:gd name="T5" fmla="*/ 0 h 2052"/>
                <a:gd name="T6" fmla="*/ 0 w 1385"/>
                <a:gd name="T7" fmla="*/ 0 h 2052"/>
                <a:gd name="T8" fmla="*/ 0 w 1385"/>
                <a:gd name="T9" fmla="*/ 0 h 2052"/>
                <a:gd name="T10" fmla="*/ 0 w 1385"/>
                <a:gd name="T11" fmla="*/ 0 h 2052"/>
                <a:gd name="T12" fmla="*/ 0 w 1385"/>
                <a:gd name="T13" fmla="*/ 0 h 2052"/>
                <a:gd name="T14" fmla="*/ 0 w 1385"/>
                <a:gd name="T15" fmla="*/ 0 h 2052"/>
                <a:gd name="T16" fmla="*/ 0 w 1385"/>
                <a:gd name="T17" fmla="*/ 0 h 2052"/>
                <a:gd name="T18" fmla="*/ 0 w 1385"/>
                <a:gd name="T19" fmla="*/ 0 h 2052"/>
                <a:gd name="T20" fmla="*/ 0 w 1385"/>
                <a:gd name="T21" fmla="*/ 0 h 2052"/>
                <a:gd name="T22" fmla="*/ 0 w 1385"/>
                <a:gd name="T23" fmla="*/ 0 h 2052"/>
                <a:gd name="T24" fmla="*/ 0 w 1385"/>
                <a:gd name="T25" fmla="*/ 0 h 2052"/>
                <a:gd name="T26" fmla="*/ 0 w 1385"/>
                <a:gd name="T27" fmla="*/ 0 h 2052"/>
                <a:gd name="T28" fmla="*/ 0 w 1385"/>
                <a:gd name="T29" fmla="*/ 0 h 2052"/>
                <a:gd name="T30" fmla="*/ 0 w 1385"/>
                <a:gd name="T31" fmla="*/ 0 h 2052"/>
                <a:gd name="T32" fmla="*/ 0 w 1385"/>
                <a:gd name="T33" fmla="*/ 0 h 2052"/>
                <a:gd name="T34" fmla="*/ 0 w 1385"/>
                <a:gd name="T35" fmla="*/ 0 h 2052"/>
                <a:gd name="T36" fmla="*/ 0 w 1385"/>
                <a:gd name="T37" fmla="*/ 0 h 2052"/>
                <a:gd name="T38" fmla="*/ 0 w 1385"/>
                <a:gd name="T39" fmla="*/ 0 h 2052"/>
                <a:gd name="T40" fmla="*/ 0 w 1385"/>
                <a:gd name="T41" fmla="*/ 0 h 2052"/>
                <a:gd name="T42" fmla="*/ 0 w 1385"/>
                <a:gd name="T43" fmla="*/ 0 h 2052"/>
                <a:gd name="T44" fmla="*/ 0 w 1385"/>
                <a:gd name="T45" fmla="*/ 0 h 2052"/>
                <a:gd name="T46" fmla="*/ 0 w 1385"/>
                <a:gd name="T47" fmla="*/ 0 h 2052"/>
                <a:gd name="T48" fmla="*/ 0 w 1385"/>
                <a:gd name="T49" fmla="*/ 0 h 20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85"/>
                <a:gd name="T76" fmla="*/ 0 h 2052"/>
                <a:gd name="T77" fmla="*/ 1385 w 1385"/>
                <a:gd name="T78" fmla="*/ 2052 h 20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85" h="2052">
                  <a:moveTo>
                    <a:pt x="342" y="125"/>
                  </a:moveTo>
                  <a:lnTo>
                    <a:pt x="520" y="78"/>
                  </a:lnTo>
                  <a:lnTo>
                    <a:pt x="520" y="32"/>
                  </a:lnTo>
                  <a:lnTo>
                    <a:pt x="704" y="0"/>
                  </a:lnTo>
                  <a:lnTo>
                    <a:pt x="1337" y="86"/>
                  </a:lnTo>
                  <a:lnTo>
                    <a:pt x="1337" y="460"/>
                  </a:lnTo>
                  <a:lnTo>
                    <a:pt x="1385" y="476"/>
                  </a:lnTo>
                  <a:lnTo>
                    <a:pt x="1385" y="555"/>
                  </a:lnTo>
                  <a:lnTo>
                    <a:pt x="1337" y="569"/>
                  </a:lnTo>
                  <a:lnTo>
                    <a:pt x="1337" y="1670"/>
                  </a:lnTo>
                  <a:lnTo>
                    <a:pt x="1304" y="1725"/>
                  </a:lnTo>
                  <a:lnTo>
                    <a:pt x="833" y="1873"/>
                  </a:lnTo>
                  <a:lnTo>
                    <a:pt x="825" y="1958"/>
                  </a:lnTo>
                  <a:lnTo>
                    <a:pt x="801" y="1997"/>
                  </a:lnTo>
                  <a:lnTo>
                    <a:pt x="632" y="2052"/>
                  </a:lnTo>
                  <a:lnTo>
                    <a:pt x="592" y="2044"/>
                  </a:lnTo>
                  <a:lnTo>
                    <a:pt x="103" y="1858"/>
                  </a:lnTo>
                  <a:lnTo>
                    <a:pt x="80" y="1792"/>
                  </a:lnTo>
                  <a:lnTo>
                    <a:pt x="80" y="685"/>
                  </a:lnTo>
                  <a:lnTo>
                    <a:pt x="0" y="643"/>
                  </a:lnTo>
                  <a:lnTo>
                    <a:pt x="0" y="569"/>
                  </a:lnTo>
                  <a:lnTo>
                    <a:pt x="116" y="532"/>
                  </a:lnTo>
                  <a:lnTo>
                    <a:pt x="120" y="478"/>
                  </a:lnTo>
                  <a:lnTo>
                    <a:pt x="192" y="452"/>
                  </a:lnTo>
                  <a:lnTo>
                    <a:pt x="342" y="12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" name="Freeform 34"/>
            <p:cNvSpPr>
              <a:spLocks/>
            </p:cNvSpPr>
            <p:nvPr/>
          </p:nvSpPr>
          <p:spPr bwMode="auto">
            <a:xfrm>
              <a:off x="3761" y="3402"/>
              <a:ext cx="462" cy="684"/>
            </a:xfrm>
            <a:custGeom>
              <a:avLst/>
              <a:gdLst>
                <a:gd name="T0" fmla="*/ 342 w 1385"/>
                <a:gd name="T1" fmla="*/ 126 h 2053"/>
                <a:gd name="T2" fmla="*/ 520 w 1385"/>
                <a:gd name="T3" fmla="*/ 79 h 2053"/>
                <a:gd name="T4" fmla="*/ 520 w 1385"/>
                <a:gd name="T5" fmla="*/ 32 h 2053"/>
                <a:gd name="T6" fmla="*/ 704 w 1385"/>
                <a:gd name="T7" fmla="*/ 0 h 2053"/>
                <a:gd name="T8" fmla="*/ 1337 w 1385"/>
                <a:gd name="T9" fmla="*/ 87 h 2053"/>
                <a:gd name="T10" fmla="*/ 1337 w 1385"/>
                <a:gd name="T11" fmla="*/ 461 h 2053"/>
                <a:gd name="T12" fmla="*/ 1385 w 1385"/>
                <a:gd name="T13" fmla="*/ 477 h 2053"/>
                <a:gd name="T14" fmla="*/ 1385 w 1385"/>
                <a:gd name="T15" fmla="*/ 555 h 2053"/>
                <a:gd name="T16" fmla="*/ 1337 w 1385"/>
                <a:gd name="T17" fmla="*/ 571 h 2053"/>
                <a:gd name="T18" fmla="*/ 1337 w 1385"/>
                <a:gd name="T19" fmla="*/ 1671 h 2053"/>
                <a:gd name="T20" fmla="*/ 1305 w 1385"/>
                <a:gd name="T21" fmla="*/ 1726 h 2053"/>
                <a:gd name="T22" fmla="*/ 832 w 1385"/>
                <a:gd name="T23" fmla="*/ 1874 h 2053"/>
                <a:gd name="T24" fmla="*/ 825 w 1385"/>
                <a:gd name="T25" fmla="*/ 1958 h 2053"/>
                <a:gd name="T26" fmla="*/ 801 w 1385"/>
                <a:gd name="T27" fmla="*/ 1997 h 2053"/>
                <a:gd name="T28" fmla="*/ 632 w 1385"/>
                <a:gd name="T29" fmla="*/ 2053 h 2053"/>
                <a:gd name="T30" fmla="*/ 592 w 1385"/>
                <a:gd name="T31" fmla="*/ 2045 h 2053"/>
                <a:gd name="T32" fmla="*/ 102 w 1385"/>
                <a:gd name="T33" fmla="*/ 1860 h 2053"/>
                <a:gd name="T34" fmla="*/ 80 w 1385"/>
                <a:gd name="T35" fmla="*/ 1793 h 2053"/>
                <a:gd name="T36" fmla="*/ 80 w 1385"/>
                <a:gd name="T37" fmla="*/ 686 h 2053"/>
                <a:gd name="T38" fmla="*/ 0 w 1385"/>
                <a:gd name="T39" fmla="*/ 644 h 2053"/>
                <a:gd name="T40" fmla="*/ 0 w 1385"/>
                <a:gd name="T41" fmla="*/ 571 h 2053"/>
                <a:gd name="T42" fmla="*/ 115 w 1385"/>
                <a:gd name="T43" fmla="*/ 533 h 2053"/>
                <a:gd name="T44" fmla="*/ 120 w 1385"/>
                <a:gd name="T45" fmla="*/ 478 h 2053"/>
                <a:gd name="T46" fmla="*/ 192 w 1385"/>
                <a:gd name="T47" fmla="*/ 454 h 2053"/>
                <a:gd name="T48" fmla="*/ 342 w 1385"/>
                <a:gd name="T49" fmla="*/ 126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85" h="2053">
                  <a:moveTo>
                    <a:pt x="342" y="126"/>
                  </a:moveTo>
                  <a:lnTo>
                    <a:pt x="520" y="79"/>
                  </a:lnTo>
                  <a:lnTo>
                    <a:pt x="520" y="32"/>
                  </a:lnTo>
                  <a:lnTo>
                    <a:pt x="704" y="0"/>
                  </a:lnTo>
                  <a:lnTo>
                    <a:pt x="1337" y="87"/>
                  </a:lnTo>
                  <a:lnTo>
                    <a:pt x="1337" y="461"/>
                  </a:lnTo>
                  <a:lnTo>
                    <a:pt x="1385" y="477"/>
                  </a:lnTo>
                  <a:lnTo>
                    <a:pt x="1385" y="555"/>
                  </a:lnTo>
                  <a:lnTo>
                    <a:pt x="1337" y="571"/>
                  </a:lnTo>
                  <a:lnTo>
                    <a:pt x="1337" y="1671"/>
                  </a:lnTo>
                  <a:lnTo>
                    <a:pt x="1305" y="1726"/>
                  </a:lnTo>
                  <a:lnTo>
                    <a:pt x="832" y="1874"/>
                  </a:lnTo>
                  <a:lnTo>
                    <a:pt x="825" y="1958"/>
                  </a:lnTo>
                  <a:lnTo>
                    <a:pt x="801" y="1997"/>
                  </a:lnTo>
                  <a:lnTo>
                    <a:pt x="632" y="2053"/>
                  </a:lnTo>
                  <a:lnTo>
                    <a:pt x="592" y="2045"/>
                  </a:lnTo>
                  <a:lnTo>
                    <a:pt x="102" y="1860"/>
                  </a:lnTo>
                  <a:lnTo>
                    <a:pt x="80" y="1793"/>
                  </a:lnTo>
                  <a:lnTo>
                    <a:pt x="80" y="686"/>
                  </a:lnTo>
                  <a:lnTo>
                    <a:pt x="0" y="644"/>
                  </a:lnTo>
                  <a:lnTo>
                    <a:pt x="0" y="571"/>
                  </a:lnTo>
                  <a:lnTo>
                    <a:pt x="115" y="533"/>
                  </a:lnTo>
                  <a:lnTo>
                    <a:pt x="120" y="478"/>
                  </a:lnTo>
                  <a:lnTo>
                    <a:pt x="192" y="454"/>
                  </a:lnTo>
                  <a:lnTo>
                    <a:pt x="342" y="1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6" name="Freeform 35"/>
            <p:cNvSpPr>
              <a:spLocks/>
            </p:cNvSpPr>
            <p:nvPr/>
          </p:nvSpPr>
          <p:spPr bwMode="auto">
            <a:xfrm>
              <a:off x="3788" y="3629"/>
              <a:ext cx="160" cy="448"/>
            </a:xfrm>
            <a:custGeom>
              <a:avLst/>
              <a:gdLst>
                <a:gd name="T0" fmla="*/ 0 w 481"/>
                <a:gd name="T1" fmla="*/ 0 h 1344"/>
                <a:gd name="T2" fmla="*/ 480 w 481"/>
                <a:gd name="T3" fmla="*/ 104 h 1344"/>
                <a:gd name="T4" fmla="*/ 481 w 481"/>
                <a:gd name="T5" fmla="*/ 1344 h 1344"/>
                <a:gd name="T6" fmla="*/ 23 w 481"/>
                <a:gd name="T7" fmla="*/ 1176 h 1344"/>
                <a:gd name="T8" fmla="*/ 0 w 481"/>
                <a:gd name="T9" fmla="*/ 1105 h 1344"/>
                <a:gd name="T10" fmla="*/ 0 w 481"/>
                <a:gd name="T1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1344">
                  <a:moveTo>
                    <a:pt x="0" y="0"/>
                  </a:moveTo>
                  <a:lnTo>
                    <a:pt x="480" y="104"/>
                  </a:lnTo>
                  <a:lnTo>
                    <a:pt x="481" y="1344"/>
                  </a:lnTo>
                  <a:lnTo>
                    <a:pt x="23" y="1176"/>
                  </a:lnTo>
                  <a:lnTo>
                    <a:pt x="0" y="1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4371" name="Freeform 36"/>
            <p:cNvSpPr>
              <a:spLocks/>
            </p:cNvSpPr>
            <p:nvPr/>
          </p:nvSpPr>
          <p:spPr bwMode="auto">
            <a:xfrm>
              <a:off x="3762" y="3592"/>
              <a:ext cx="196" cy="50"/>
            </a:xfrm>
            <a:custGeom>
              <a:avLst/>
              <a:gdLst>
                <a:gd name="T0" fmla="*/ 0 w 590"/>
                <a:gd name="T1" fmla="*/ 0 h 150"/>
                <a:gd name="T2" fmla="*/ 0 w 590"/>
                <a:gd name="T3" fmla="*/ 0 h 150"/>
                <a:gd name="T4" fmla="*/ 0 w 590"/>
                <a:gd name="T5" fmla="*/ 0 h 150"/>
                <a:gd name="T6" fmla="*/ 0 w 590"/>
                <a:gd name="T7" fmla="*/ 0 h 150"/>
                <a:gd name="T8" fmla="*/ 0 w 590"/>
                <a:gd name="T9" fmla="*/ 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0"/>
                <a:gd name="T16" fmla="*/ 0 h 150"/>
                <a:gd name="T17" fmla="*/ 590 w 590"/>
                <a:gd name="T18" fmla="*/ 150 h 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0" h="150">
                  <a:moveTo>
                    <a:pt x="0" y="0"/>
                  </a:moveTo>
                  <a:lnTo>
                    <a:pt x="590" y="117"/>
                  </a:lnTo>
                  <a:lnTo>
                    <a:pt x="590" y="150"/>
                  </a:lnTo>
                  <a:lnTo>
                    <a:pt x="2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37"/>
            <p:cNvSpPr>
              <a:spLocks/>
            </p:cNvSpPr>
            <p:nvPr/>
          </p:nvSpPr>
          <p:spPr bwMode="auto">
            <a:xfrm>
              <a:off x="3762" y="3605"/>
              <a:ext cx="196" cy="50"/>
            </a:xfrm>
            <a:custGeom>
              <a:avLst/>
              <a:gdLst>
                <a:gd name="T0" fmla="*/ 0 w 590"/>
                <a:gd name="T1" fmla="*/ 0 h 150"/>
                <a:gd name="T2" fmla="*/ 590 w 590"/>
                <a:gd name="T3" fmla="*/ 121 h 150"/>
                <a:gd name="T4" fmla="*/ 590 w 590"/>
                <a:gd name="T5" fmla="*/ 150 h 150"/>
                <a:gd name="T6" fmla="*/ 2 w 590"/>
                <a:gd name="T7" fmla="*/ 27 h 150"/>
                <a:gd name="T8" fmla="*/ 0 w 590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0" h="150">
                  <a:moveTo>
                    <a:pt x="0" y="0"/>
                  </a:moveTo>
                  <a:lnTo>
                    <a:pt x="590" y="121"/>
                  </a:lnTo>
                  <a:lnTo>
                    <a:pt x="590" y="150"/>
                  </a:lnTo>
                  <a:lnTo>
                    <a:pt x="2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4373" name="Freeform 38"/>
            <p:cNvSpPr>
              <a:spLocks/>
            </p:cNvSpPr>
            <p:nvPr/>
          </p:nvSpPr>
          <p:spPr bwMode="auto">
            <a:xfrm>
              <a:off x="3957" y="3561"/>
              <a:ext cx="259" cy="80"/>
            </a:xfrm>
            <a:custGeom>
              <a:avLst/>
              <a:gdLst>
                <a:gd name="T0" fmla="*/ 0 w 775"/>
                <a:gd name="T1" fmla="*/ 0 h 242"/>
                <a:gd name="T2" fmla="*/ 0 w 775"/>
                <a:gd name="T3" fmla="*/ 0 h 242"/>
                <a:gd name="T4" fmla="*/ 0 w 775"/>
                <a:gd name="T5" fmla="*/ 0 h 242"/>
                <a:gd name="T6" fmla="*/ 0 w 775"/>
                <a:gd name="T7" fmla="*/ 0 h 242"/>
                <a:gd name="T8" fmla="*/ 0 w 775"/>
                <a:gd name="T9" fmla="*/ 0 h 242"/>
                <a:gd name="T10" fmla="*/ 0 w 775"/>
                <a:gd name="T11" fmla="*/ 0 h 242"/>
                <a:gd name="T12" fmla="*/ 0 w 775"/>
                <a:gd name="T13" fmla="*/ 0 h 242"/>
                <a:gd name="T14" fmla="*/ 0 w 775"/>
                <a:gd name="T15" fmla="*/ 0 h 2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5"/>
                <a:gd name="T25" fmla="*/ 0 h 242"/>
                <a:gd name="T26" fmla="*/ 775 w 775"/>
                <a:gd name="T27" fmla="*/ 242 h 2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5" h="242">
                  <a:moveTo>
                    <a:pt x="10" y="209"/>
                  </a:moveTo>
                  <a:lnTo>
                    <a:pt x="775" y="0"/>
                  </a:lnTo>
                  <a:lnTo>
                    <a:pt x="774" y="28"/>
                  </a:lnTo>
                  <a:lnTo>
                    <a:pt x="3" y="242"/>
                  </a:lnTo>
                  <a:lnTo>
                    <a:pt x="1" y="235"/>
                  </a:lnTo>
                  <a:lnTo>
                    <a:pt x="0" y="223"/>
                  </a:lnTo>
                  <a:lnTo>
                    <a:pt x="3" y="211"/>
                  </a:lnTo>
                  <a:lnTo>
                    <a:pt x="10" y="209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" name="Freeform 39"/>
            <p:cNvSpPr>
              <a:spLocks/>
            </p:cNvSpPr>
            <p:nvPr/>
          </p:nvSpPr>
          <p:spPr bwMode="auto">
            <a:xfrm>
              <a:off x="3958" y="3575"/>
              <a:ext cx="261" cy="82"/>
            </a:xfrm>
            <a:custGeom>
              <a:avLst/>
              <a:gdLst>
                <a:gd name="T0" fmla="*/ 7 w 781"/>
                <a:gd name="T1" fmla="*/ 216 h 247"/>
                <a:gd name="T2" fmla="*/ 777 w 781"/>
                <a:gd name="T3" fmla="*/ 0 h 247"/>
                <a:gd name="T4" fmla="*/ 781 w 781"/>
                <a:gd name="T5" fmla="*/ 25 h 247"/>
                <a:gd name="T6" fmla="*/ 5 w 781"/>
                <a:gd name="T7" fmla="*/ 247 h 247"/>
                <a:gd name="T8" fmla="*/ 3 w 781"/>
                <a:gd name="T9" fmla="*/ 241 h 247"/>
                <a:gd name="T10" fmla="*/ 0 w 781"/>
                <a:gd name="T11" fmla="*/ 228 h 247"/>
                <a:gd name="T12" fmla="*/ 0 w 781"/>
                <a:gd name="T13" fmla="*/ 217 h 247"/>
                <a:gd name="T14" fmla="*/ 7 w 781"/>
                <a:gd name="T15" fmla="*/ 21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1" h="247">
                  <a:moveTo>
                    <a:pt x="7" y="216"/>
                  </a:moveTo>
                  <a:lnTo>
                    <a:pt x="777" y="0"/>
                  </a:lnTo>
                  <a:lnTo>
                    <a:pt x="781" y="25"/>
                  </a:lnTo>
                  <a:lnTo>
                    <a:pt x="5" y="247"/>
                  </a:lnTo>
                  <a:lnTo>
                    <a:pt x="3" y="241"/>
                  </a:lnTo>
                  <a:lnTo>
                    <a:pt x="0" y="228"/>
                  </a:lnTo>
                  <a:lnTo>
                    <a:pt x="0" y="217"/>
                  </a:lnTo>
                  <a:lnTo>
                    <a:pt x="7" y="21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1" name="Freeform 40"/>
            <p:cNvSpPr>
              <a:spLocks/>
            </p:cNvSpPr>
            <p:nvPr/>
          </p:nvSpPr>
          <p:spPr bwMode="auto">
            <a:xfrm>
              <a:off x="3822" y="3813"/>
              <a:ext cx="88" cy="252"/>
            </a:xfrm>
            <a:custGeom>
              <a:avLst/>
              <a:gdLst>
                <a:gd name="T0" fmla="*/ 0 w 264"/>
                <a:gd name="T1" fmla="*/ 640 h 757"/>
                <a:gd name="T2" fmla="*/ 0 w 264"/>
                <a:gd name="T3" fmla="*/ 0 h 757"/>
                <a:gd name="T4" fmla="*/ 264 w 264"/>
                <a:gd name="T5" fmla="*/ 63 h 757"/>
                <a:gd name="T6" fmla="*/ 264 w 264"/>
                <a:gd name="T7" fmla="*/ 757 h 757"/>
                <a:gd name="T8" fmla="*/ 0 w 264"/>
                <a:gd name="T9" fmla="*/ 64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757">
                  <a:moveTo>
                    <a:pt x="0" y="640"/>
                  </a:moveTo>
                  <a:lnTo>
                    <a:pt x="0" y="0"/>
                  </a:lnTo>
                  <a:lnTo>
                    <a:pt x="264" y="63"/>
                  </a:lnTo>
                  <a:lnTo>
                    <a:pt x="264" y="757"/>
                  </a:lnTo>
                  <a:lnTo>
                    <a:pt x="0" y="64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2" name="Freeform 41"/>
            <p:cNvSpPr>
              <a:spLocks/>
            </p:cNvSpPr>
            <p:nvPr/>
          </p:nvSpPr>
          <p:spPr bwMode="auto">
            <a:xfrm>
              <a:off x="3798" y="3561"/>
              <a:ext cx="168" cy="57"/>
            </a:xfrm>
            <a:custGeom>
              <a:avLst/>
              <a:gdLst>
                <a:gd name="T0" fmla="*/ 6 w 502"/>
                <a:gd name="T1" fmla="*/ 0 h 171"/>
                <a:gd name="T2" fmla="*/ 448 w 502"/>
                <a:gd name="T3" fmla="*/ 93 h 171"/>
                <a:gd name="T4" fmla="*/ 448 w 502"/>
                <a:gd name="T5" fmla="*/ 25 h 171"/>
                <a:gd name="T6" fmla="*/ 502 w 502"/>
                <a:gd name="T7" fmla="*/ 38 h 171"/>
                <a:gd name="T8" fmla="*/ 499 w 502"/>
                <a:gd name="T9" fmla="*/ 171 h 171"/>
                <a:gd name="T10" fmla="*/ 0 w 502"/>
                <a:gd name="T11" fmla="*/ 60 h 171"/>
                <a:gd name="T12" fmla="*/ 6 w 502"/>
                <a:gd name="T1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171">
                  <a:moveTo>
                    <a:pt x="6" y="0"/>
                  </a:moveTo>
                  <a:lnTo>
                    <a:pt x="448" y="93"/>
                  </a:lnTo>
                  <a:lnTo>
                    <a:pt x="448" y="25"/>
                  </a:lnTo>
                  <a:lnTo>
                    <a:pt x="502" y="38"/>
                  </a:lnTo>
                  <a:lnTo>
                    <a:pt x="499" y="171"/>
                  </a:lnTo>
                  <a:lnTo>
                    <a:pt x="0" y="6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3" name="Freeform 42"/>
            <p:cNvSpPr>
              <a:spLocks/>
            </p:cNvSpPr>
            <p:nvPr/>
          </p:nvSpPr>
          <p:spPr bwMode="auto">
            <a:xfrm>
              <a:off x="3964" y="3431"/>
              <a:ext cx="240" cy="184"/>
            </a:xfrm>
            <a:custGeom>
              <a:avLst/>
              <a:gdLst>
                <a:gd name="T0" fmla="*/ 0 w 719"/>
                <a:gd name="T1" fmla="*/ 427 h 552"/>
                <a:gd name="T2" fmla="*/ 215 w 719"/>
                <a:gd name="T3" fmla="*/ 358 h 552"/>
                <a:gd name="T4" fmla="*/ 215 w 719"/>
                <a:gd name="T5" fmla="*/ 138 h 552"/>
                <a:gd name="T6" fmla="*/ 535 w 719"/>
                <a:gd name="T7" fmla="*/ 75 h 552"/>
                <a:gd name="T8" fmla="*/ 538 w 719"/>
                <a:gd name="T9" fmla="*/ 25 h 552"/>
                <a:gd name="T10" fmla="*/ 719 w 719"/>
                <a:gd name="T11" fmla="*/ 0 h 552"/>
                <a:gd name="T12" fmla="*/ 719 w 719"/>
                <a:gd name="T13" fmla="*/ 356 h 552"/>
                <a:gd name="T14" fmla="*/ 0 w 719"/>
                <a:gd name="T15" fmla="*/ 552 h 552"/>
                <a:gd name="T16" fmla="*/ 0 w 719"/>
                <a:gd name="T17" fmla="*/ 4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9" h="552">
                  <a:moveTo>
                    <a:pt x="0" y="427"/>
                  </a:moveTo>
                  <a:lnTo>
                    <a:pt x="215" y="358"/>
                  </a:lnTo>
                  <a:lnTo>
                    <a:pt x="215" y="138"/>
                  </a:lnTo>
                  <a:lnTo>
                    <a:pt x="535" y="75"/>
                  </a:lnTo>
                  <a:lnTo>
                    <a:pt x="538" y="25"/>
                  </a:lnTo>
                  <a:lnTo>
                    <a:pt x="719" y="0"/>
                  </a:lnTo>
                  <a:lnTo>
                    <a:pt x="719" y="356"/>
                  </a:lnTo>
                  <a:lnTo>
                    <a:pt x="0" y="552"/>
                  </a:lnTo>
                  <a:lnTo>
                    <a:pt x="0" y="4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4378" name="Freeform 43"/>
            <p:cNvSpPr>
              <a:spLocks/>
            </p:cNvSpPr>
            <p:nvPr/>
          </p:nvSpPr>
          <p:spPr bwMode="auto">
            <a:xfrm>
              <a:off x="4022" y="3475"/>
              <a:ext cx="14" cy="76"/>
            </a:xfrm>
            <a:custGeom>
              <a:avLst/>
              <a:gdLst>
                <a:gd name="T0" fmla="*/ 0 w 41"/>
                <a:gd name="T1" fmla="*/ 0 h 229"/>
                <a:gd name="T2" fmla="*/ 0 w 41"/>
                <a:gd name="T3" fmla="*/ 0 h 229"/>
                <a:gd name="T4" fmla="*/ 0 w 41"/>
                <a:gd name="T5" fmla="*/ 0 h 229"/>
                <a:gd name="T6" fmla="*/ 0 w 41"/>
                <a:gd name="T7" fmla="*/ 0 h 229"/>
                <a:gd name="T8" fmla="*/ 0 w 41"/>
                <a:gd name="T9" fmla="*/ 0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29"/>
                <a:gd name="T17" fmla="*/ 41 w 41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29">
                  <a:moveTo>
                    <a:pt x="0" y="0"/>
                  </a:moveTo>
                  <a:lnTo>
                    <a:pt x="0" y="217"/>
                  </a:lnTo>
                  <a:lnTo>
                    <a:pt x="41" y="229"/>
                  </a:lnTo>
                  <a:lnTo>
                    <a:pt x="4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5" name="Freeform 44"/>
            <p:cNvSpPr>
              <a:spLocks/>
            </p:cNvSpPr>
            <p:nvPr/>
          </p:nvSpPr>
          <p:spPr bwMode="auto">
            <a:xfrm>
              <a:off x="3823" y="3444"/>
              <a:ext cx="202" cy="140"/>
            </a:xfrm>
            <a:custGeom>
              <a:avLst/>
              <a:gdLst>
                <a:gd name="T0" fmla="*/ 605 w 605"/>
                <a:gd name="T1" fmla="*/ 77 h 422"/>
                <a:gd name="T2" fmla="*/ 549 w 605"/>
                <a:gd name="T3" fmla="*/ 319 h 422"/>
                <a:gd name="T4" fmla="*/ 381 w 605"/>
                <a:gd name="T5" fmla="*/ 374 h 422"/>
                <a:gd name="T6" fmla="*/ 373 w 605"/>
                <a:gd name="T7" fmla="*/ 422 h 422"/>
                <a:gd name="T8" fmla="*/ 0 w 605"/>
                <a:gd name="T9" fmla="*/ 342 h 422"/>
                <a:gd name="T10" fmla="*/ 157 w 605"/>
                <a:gd name="T11" fmla="*/ 0 h 422"/>
                <a:gd name="T12" fmla="*/ 341 w 605"/>
                <a:gd name="T13" fmla="*/ 31 h 422"/>
                <a:gd name="T14" fmla="*/ 333 w 605"/>
                <a:gd name="T15" fmla="*/ 155 h 422"/>
                <a:gd name="T16" fmla="*/ 405 w 605"/>
                <a:gd name="T17" fmla="*/ 47 h 422"/>
                <a:gd name="T18" fmla="*/ 605 w 605"/>
                <a:gd name="T19" fmla="*/ 77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5" h="422">
                  <a:moveTo>
                    <a:pt x="605" y="77"/>
                  </a:moveTo>
                  <a:lnTo>
                    <a:pt x="549" y="319"/>
                  </a:lnTo>
                  <a:lnTo>
                    <a:pt x="381" y="374"/>
                  </a:lnTo>
                  <a:lnTo>
                    <a:pt x="373" y="422"/>
                  </a:lnTo>
                  <a:lnTo>
                    <a:pt x="0" y="342"/>
                  </a:lnTo>
                  <a:lnTo>
                    <a:pt x="157" y="0"/>
                  </a:lnTo>
                  <a:lnTo>
                    <a:pt x="341" y="31"/>
                  </a:lnTo>
                  <a:lnTo>
                    <a:pt x="333" y="155"/>
                  </a:lnTo>
                  <a:lnTo>
                    <a:pt x="405" y="47"/>
                  </a:lnTo>
                  <a:lnTo>
                    <a:pt x="605" y="7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4380" name="Freeform 45"/>
            <p:cNvSpPr>
              <a:spLocks/>
            </p:cNvSpPr>
            <p:nvPr/>
          </p:nvSpPr>
          <p:spPr bwMode="auto">
            <a:xfrm>
              <a:off x="3936" y="3411"/>
              <a:ext cx="209" cy="45"/>
            </a:xfrm>
            <a:custGeom>
              <a:avLst/>
              <a:gdLst>
                <a:gd name="T0" fmla="*/ 0 w 629"/>
                <a:gd name="T1" fmla="*/ 0 h 136"/>
                <a:gd name="T2" fmla="*/ 0 w 629"/>
                <a:gd name="T3" fmla="*/ 0 h 136"/>
                <a:gd name="T4" fmla="*/ 0 w 629"/>
                <a:gd name="T5" fmla="*/ 0 h 136"/>
                <a:gd name="T6" fmla="*/ 0 w 629"/>
                <a:gd name="T7" fmla="*/ 0 h 136"/>
                <a:gd name="T8" fmla="*/ 0 w 629"/>
                <a:gd name="T9" fmla="*/ 0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36"/>
                <a:gd name="T17" fmla="*/ 629 w 629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36">
                  <a:moveTo>
                    <a:pt x="0" y="46"/>
                  </a:moveTo>
                  <a:lnTo>
                    <a:pt x="629" y="136"/>
                  </a:lnTo>
                  <a:lnTo>
                    <a:pt x="624" y="82"/>
                  </a:ln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81" name="Freeform 46"/>
            <p:cNvSpPr>
              <a:spLocks/>
            </p:cNvSpPr>
            <p:nvPr/>
          </p:nvSpPr>
          <p:spPr bwMode="auto">
            <a:xfrm>
              <a:off x="3828" y="3831"/>
              <a:ext cx="5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8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6" y="8"/>
                  </a:lnTo>
                  <a:lnTo>
                    <a:pt x="17" y="12"/>
                  </a:lnTo>
                  <a:lnTo>
                    <a:pt x="16" y="16"/>
                  </a:lnTo>
                  <a:lnTo>
                    <a:pt x="15" y="20"/>
                  </a:lnTo>
                  <a:lnTo>
                    <a:pt x="11" y="22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82" name="Freeform 47"/>
            <p:cNvSpPr>
              <a:spLocks/>
            </p:cNvSpPr>
            <p:nvPr/>
          </p:nvSpPr>
          <p:spPr bwMode="auto">
            <a:xfrm>
              <a:off x="3897" y="3851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8" y="11"/>
                  </a:lnTo>
                  <a:lnTo>
                    <a:pt x="17" y="15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83" name="Freeform 48"/>
            <p:cNvSpPr>
              <a:spLocks/>
            </p:cNvSpPr>
            <p:nvPr/>
          </p:nvSpPr>
          <p:spPr bwMode="auto">
            <a:xfrm>
              <a:off x="3828" y="3852"/>
              <a:ext cx="5" cy="8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8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1" y="21"/>
                  </a:lnTo>
                  <a:lnTo>
                    <a:pt x="8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84" name="Freeform 49"/>
            <p:cNvSpPr>
              <a:spLocks/>
            </p:cNvSpPr>
            <p:nvPr/>
          </p:nvSpPr>
          <p:spPr bwMode="auto">
            <a:xfrm>
              <a:off x="3897" y="3872"/>
              <a:ext cx="6" cy="7"/>
            </a:xfrm>
            <a:custGeom>
              <a:avLst/>
              <a:gdLst>
                <a:gd name="T0" fmla="*/ 0 w 18"/>
                <a:gd name="T1" fmla="*/ 0 h 23"/>
                <a:gd name="T2" fmla="*/ 0 w 18"/>
                <a:gd name="T3" fmla="*/ 0 h 23"/>
                <a:gd name="T4" fmla="*/ 0 w 18"/>
                <a:gd name="T5" fmla="*/ 0 h 23"/>
                <a:gd name="T6" fmla="*/ 0 w 18"/>
                <a:gd name="T7" fmla="*/ 0 h 23"/>
                <a:gd name="T8" fmla="*/ 0 w 18"/>
                <a:gd name="T9" fmla="*/ 0 h 23"/>
                <a:gd name="T10" fmla="*/ 0 w 18"/>
                <a:gd name="T11" fmla="*/ 0 h 23"/>
                <a:gd name="T12" fmla="*/ 0 w 18"/>
                <a:gd name="T13" fmla="*/ 0 h 23"/>
                <a:gd name="T14" fmla="*/ 0 w 18"/>
                <a:gd name="T15" fmla="*/ 0 h 23"/>
                <a:gd name="T16" fmla="*/ 0 w 18"/>
                <a:gd name="T17" fmla="*/ 0 h 23"/>
                <a:gd name="T18" fmla="*/ 0 w 18"/>
                <a:gd name="T19" fmla="*/ 0 h 23"/>
                <a:gd name="T20" fmla="*/ 0 w 18"/>
                <a:gd name="T21" fmla="*/ 0 h 23"/>
                <a:gd name="T22" fmla="*/ 0 w 18"/>
                <a:gd name="T23" fmla="*/ 0 h 23"/>
                <a:gd name="T24" fmla="*/ 0 w 18"/>
                <a:gd name="T25" fmla="*/ 0 h 23"/>
                <a:gd name="T26" fmla="*/ 0 w 18"/>
                <a:gd name="T27" fmla="*/ 0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3"/>
                <a:gd name="T53" fmla="*/ 18 w 1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3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8" y="11"/>
                  </a:lnTo>
                  <a:lnTo>
                    <a:pt x="17" y="15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85" name="Freeform 50"/>
            <p:cNvSpPr>
              <a:spLocks/>
            </p:cNvSpPr>
            <p:nvPr/>
          </p:nvSpPr>
          <p:spPr bwMode="auto">
            <a:xfrm>
              <a:off x="3829" y="3874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7" y="6"/>
                  </a:lnTo>
                  <a:lnTo>
                    <a:pt x="18" y="11"/>
                  </a:lnTo>
                  <a:lnTo>
                    <a:pt x="17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86" name="Freeform 51"/>
            <p:cNvSpPr>
              <a:spLocks/>
            </p:cNvSpPr>
            <p:nvPr/>
          </p:nvSpPr>
          <p:spPr bwMode="auto">
            <a:xfrm>
              <a:off x="3898" y="3893"/>
              <a:ext cx="6" cy="8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8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8"/>
                  </a:lnTo>
                  <a:lnTo>
                    <a:pt x="17" y="12"/>
                  </a:lnTo>
                  <a:lnTo>
                    <a:pt x="16" y="16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87" name="Freeform 52"/>
            <p:cNvSpPr>
              <a:spLocks/>
            </p:cNvSpPr>
            <p:nvPr/>
          </p:nvSpPr>
          <p:spPr bwMode="auto">
            <a:xfrm>
              <a:off x="3830" y="3920"/>
              <a:ext cx="6" cy="7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4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88" name="Freeform 53"/>
            <p:cNvSpPr>
              <a:spLocks/>
            </p:cNvSpPr>
            <p:nvPr/>
          </p:nvSpPr>
          <p:spPr bwMode="auto">
            <a:xfrm>
              <a:off x="3830" y="3976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2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89" name="Freeform 54"/>
            <p:cNvSpPr>
              <a:spLocks/>
            </p:cNvSpPr>
            <p:nvPr/>
          </p:nvSpPr>
          <p:spPr bwMode="auto">
            <a:xfrm>
              <a:off x="3899" y="3939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2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7" y="12"/>
                  </a:lnTo>
                  <a:lnTo>
                    <a:pt x="16" y="16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90" name="Freeform 55"/>
            <p:cNvSpPr>
              <a:spLocks/>
            </p:cNvSpPr>
            <p:nvPr/>
          </p:nvSpPr>
          <p:spPr bwMode="auto">
            <a:xfrm>
              <a:off x="3899" y="3996"/>
              <a:ext cx="6" cy="7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91" name="Freeform 56"/>
            <p:cNvSpPr>
              <a:spLocks/>
            </p:cNvSpPr>
            <p:nvPr/>
          </p:nvSpPr>
          <p:spPr bwMode="auto">
            <a:xfrm>
              <a:off x="3882" y="3846"/>
              <a:ext cx="6" cy="8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92" name="Freeform 57"/>
            <p:cNvSpPr>
              <a:spLocks/>
            </p:cNvSpPr>
            <p:nvPr/>
          </p:nvSpPr>
          <p:spPr bwMode="auto">
            <a:xfrm>
              <a:off x="3879" y="3861"/>
              <a:ext cx="6" cy="8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93" name="Freeform 58"/>
            <p:cNvSpPr>
              <a:spLocks/>
            </p:cNvSpPr>
            <p:nvPr/>
          </p:nvSpPr>
          <p:spPr bwMode="auto">
            <a:xfrm>
              <a:off x="3874" y="3881"/>
              <a:ext cx="5" cy="7"/>
            </a:xfrm>
            <a:custGeom>
              <a:avLst/>
              <a:gdLst>
                <a:gd name="T0" fmla="*/ 0 w 16"/>
                <a:gd name="T1" fmla="*/ 0 h 22"/>
                <a:gd name="T2" fmla="*/ 0 w 16"/>
                <a:gd name="T3" fmla="*/ 0 h 22"/>
                <a:gd name="T4" fmla="*/ 0 w 16"/>
                <a:gd name="T5" fmla="*/ 0 h 22"/>
                <a:gd name="T6" fmla="*/ 0 w 16"/>
                <a:gd name="T7" fmla="*/ 0 h 22"/>
                <a:gd name="T8" fmla="*/ 0 w 16"/>
                <a:gd name="T9" fmla="*/ 0 h 22"/>
                <a:gd name="T10" fmla="*/ 0 w 16"/>
                <a:gd name="T11" fmla="*/ 0 h 22"/>
                <a:gd name="T12" fmla="*/ 0 w 16"/>
                <a:gd name="T13" fmla="*/ 0 h 22"/>
                <a:gd name="T14" fmla="*/ 0 w 16"/>
                <a:gd name="T15" fmla="*/ 0 h 22"/>
                <a:gd name="T16" fmla="*/ 0 w 16"/>
                <a:gd name="T17" fmla="*/ 0 h 22"/>
                <a:gd name="T18" fmla="*/ 0 w 16"/>
                <a:gd name="T19" fmla="*/ 0 h 22"/>
                <a:gd name="T20" fmla="*/ 0 w 16"/>
                <a:gd name="T21" fmla="*/ 0 h 22"/>
                <a:gd name="T22" fmla="*/ 0 w 16"/>
                <a:gd name="T23" fmla="*/ 0 h 22"/>
                <a:gd name="T24" fmla="*/ 0 w 16"/>
                <a:gd name="T25" fmla="*/ 0 h 22"/>
                <a:gd name="T26" fmla="*/ 0 w 16"/>
                <a:gd name="T27" fmla="*/ 0 h 22"/>
                <a:gd name="T28" fmla="*/ 0 w 16"/>
                <a:gd name="T29" fmla="*/ 0 h 22"/>
                <a:gd name="T30" fmla="*/ 0 w 16"/>
                <a:gd name="T31" fmla="*/ 0 h 22"/>
                <a:gd name="T32" fmla="*/ 0 w 16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22"/>
                <a:gd name="T53" fmla="*/ 16 w 16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22">
                  <a:moveTo>
                    <a:pt x="9" y="0"/>
                  </a:moveTo>
                  <a:lnTo>
                    <a:pt x="12" y="1"/>
                  </a:lnTo>
                  <a:lnTo>
                    <a:pt x="14" y="3"/>
                  </a:lnTo>
                  <a:lnTo>
                    <a:pt x="15" y="7"/>
                  </a:lnTo>
                  <a:lnTo>
                    <a:pt x="16" y="12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94" name="Freeform 59"/>
            <p:cNvSpPr>
              <a:spLocks/>
            </p:cNvSpPr>
            <p:nvPr/>
          </p:nvSpPr>
          <p:spPr bwMode="auto">
            <a:xfrm>
              <a:off x="3871" y="3929"/>
              <a:ext cx="5" cy="7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6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95" name="Freeform 60"/>
            <p:cNvSpPr>
              <a:spLocks/>
            </p:cNvSpPr>
            <p:nvPr/>
          </p:nvSpPr>
          <p:spPr bwMode="auto">
            <a:xfrm>
              <a:off x="3871" y="3985"/>
              <a:ext cx="5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6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96" name="Freeform 61"/>
            <p:cNvSpPr>
              <a:spLocks/>
            </p:cNvSpPr>
            <p:nvPr/>
          </p:nvSpPr>
          <p:spPr bwMode="auto">
            <a:xfrm>
              <a:off x="3843" y="3836"/>
              <a:ext cx="6" cy="8"/>
            </a:xfrm>
            <a:custGeom>
              <a:avLst/>
              <a:gdLst>
                <a:gd name="T0" fmla="*/ 0 w 18"/>
                <a:gd name="T1" fmla="*/ 0 h 23"/>
                <a:gd name="T2" fmla="*/ 0 w 18"/>
                <a:gd name="T3" fmla="*/ 0 h 23"/>
                <a:gd name="T4" fmla="*/ 0 w 18"/>
                <a:gd name="T5" fmla="*/ 0 h 23"/>
                <a:gd name="T6" fmla="*/ 0 w 18"/>
                <a:gd name="T7" fmla="*/ 0 h 23"/>
                <a:gd name="T8" fmla="*/ 0 w 18"/>
                <a:gd name="T9" fmla="*/ 0 h 23"/>
                <a:gd name="T10" fmla="*/ 0 w 18"/>
                <a:gd name="T11" fmla="*/ 0 h 23"/>
                <a:gd name="T12" fmla="*/ 0 w 18"/>
                <a:gd name="T13" fmla="*/ 0 h 23"/>
                <a:gd name="T14" fmla="*/ 0 w 18"/>
                <a:gd name="T15" fmla="*/ 0 h 23"/>
                <a:gd name="T16" fmla="*/ 0 w 18"/>
                <a:gd name="T17" fmla="*/ 0 h 23"/>
                <a:gd name="T18" fmla="*/ 0 w 18"/>
                <a:gd name="T19" fmla="*/ 0 h 23"/>
                <a:gd name="T20" fmla="*/ 0 w 18"/>
                <a:gd name="T21" fmla="*/ 0 h 23"/>
                <a:gd name="T22" fmla="*/ 0 w 18"/>
                <a:gd name="T23" fmla="*/ 0 h 23"/>
                <a:gd name="T24" fmla="*/ 0 w 18"/>
                <a:gd name="T25" fmla="*/ 0 h 23"/>
                <a:gd name="T26" fmla="*/ 0 w 18"/>
                <a:gd name="T27" fmla="*/ 0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3"/>
                <a:gd name="T53" fmla="*/ 18 w 1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3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8" y="12"/>
                  </a:lnTo>
                  <a:lnTo>
                    <a:pt x="17" y="16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97" name="Freeform 62"/>
            <p:cNvSpPr>
              <a:spLocks/>
            </p:cNvSpPr>
            <p:nvPr/>
          </p:nvSpPr>
          <p:spPr bwMode="auto">
            <a:xfrm>
              <a:off x="3843" y="3857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8"/>
                  </a:lnTo>
                  <a:lnTo>
                    <a:pt x="18" y="12"/>
                  </a:lnTo>
                  <a:lnTo>
                    <a:pt x="17" y="16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98" name="Freeform 63"/>
            <p:cNvSpPr>
              <a:spLocks/>
            </p:cNvSpPr>
            <p:nvPr/>
          </p:nvSpPr>
          <p:spPr bwMode="auto">
            <a:xfrm>
              <a:off x="3845" y="3879"/>
              <a:ext cx="6" cy="7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8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7" y="10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99" name="Freeform 64"/>
            <p:cNvSpPr>
              <a:spLocks/>
            </p:cNvSpPr>
            <p:nvPr/>
          </p:nvSpPr>
          <p:spPr bwMode="auto">
            <a:xfrm>
              <a:off x="3846" y="3925"/>
              <a:ext cx="5" cy="7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00" name="Freeform 65"/>
            <p:cNvSpPr>
              <a:spLocks/>
            </p:cNvSpPr>
            <p:nvPr/>
          </p:nvSpPr>
          <p:spPr bwMode="auto">
            <a:xfrm>
              <a:off x="3846" y="3981"/>
              <a:ext cx="5" cy="8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01" name="Freeform 66"/>
            <p:cNvSpPr>
              <a:spLocks/>
            </p:cNvSpPr>
            <p:nvPr/>
          </p:nvSpPr>
          <p:spPr bwMode="auto">
            <a:xfrm>
              <a:off x="3836" y="3834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8" y="11"/>
                  </a:lnTo>
                  <a:lnTo>
                    <a:pt x="17" y="15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02" name="Freeform 67"/>
            <p:cNvSpPr>
              <a:spLocks/>
            </p:cNvSpPr>
            <p:nvPr/>
          </p:nvSpPr>
          <p:spPr bwMode="auto">
            <a:xfrm>
              <a:off x="3836" y="3855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6"/>
                  </a:lnTo>
                  <a:lnTo>
                    <a:pt x="18" y="11"/>
                  </a:lnTo>
                  <a:lnTo>
                    <a:pt x="17" y="15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03" name="Freeform 68"/>
            <p:cNvSpPr>
              <a:spLocks/>
            </p:cNvSpPr>
            <p:nvPr/>
          </p:nvSpPr>
          <p:spPr bwMode="auto">
            <a:xfrm>
              <a:off x="3837" y="3877"/>
              <a:ext cx="6" cy="7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8" y="0"/>
                  </a:moveTo>
                  <a:lnTo>
                    <a:pt x="12" y="2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04" name="Freeform 69"/>
            <p:cNvSpPr>
              <a:spLocks/>
            </p:cNvSpPr>
            <p:nvPr/>
          </p:nvSpPr>
          <p:spPr bwMode="auto">
            <a:xfrm>
              <a:off x="3838" y="3922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6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05" name="Freeform 70"/>
            <p:cNvSpPr>
              <a:spLocks/>
            </p:cNvSpPr>
            <p:nvPr/>
          </p:nvSpPr>
          <p:spPr bwMode="auto">
            <a:xfrm>
              <a:off x="3838" y="3979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6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06" name="Freeform 71"/>
            <p:cNvSpPr>
              <a:spLocks/>
            </p:cNvSpPr>
            <p:nvPr/>
          </p:nvSpPr>
          <p:spPr bwMode="auto">
            <a:xfrm>
              <a:off x="3851" y="3839"/>
              <a:ext cx="6" cy="7"/>
            </a:xfrm>
            <a:custGeom>
              <a:avLst/>
              <a:gdLst>
                <a:gd name="T0" fmla="*/ 0 w 18"/>
                <a:gd name="T1" fmla="*/ 0 h 23"/>
                <a:gd name="T2" fmla="*/ 0 w 18"/>
                <a:gd name="T3" fmla="*/ 0 h 23"/>
                <a:gd name="T4" fmla="*/ 0 w 18"/>
                <a:gd name="T5" fmla="*/ 0 h 23"/>
                <a:gd name="T6" fmla="*/ 0 w 18"/>
                <a:gd name="T7" fmla="*/ 0 h 23"/>
                <a:gd name="T8" fmla="*/ 0 w 18"/>
                <a:gd name="T9" fmla="*/ 0 h 23"/>
                <a:gd name="T10" fmla="*/ 0 w 18"/>
                <a:gd name="T11" fmla="*/ 0 h 23"/>
                <a:gd name="T12" fmla="*/ 0 w 18"/>
                <a:gd name="T13" fmla="*/ 0 h 23"/>
                <a:gd name="T14" fmla="*/ 0 w 18"/>
                <a:gd name="T15" fmla="*/ 0 h 23"/>
                <a:gd name="T16" fmla="*/ 0 w 18"/>
                <a:gd name="T17" fmla="*/ 0 h 23"/>
                <a:gd name="T18" fmla="*/ 0 w 18"/>
                <a:gd name="T19" fmla="*/ 0 h 23"/>
                <a:gd name="T20" fmla="*/ 0 w 18"/>
                <a:gd name="T21" fmla="*/ 0 h 23"/>
                <a:gd name="T22" fmla="*/ 0 w 18"/>
                <a:gd name="T23" fmla="*/ 0 h 23"/>
                <a:gd name="T24" fmla="*/ 0 w 18"/>
                <a:gd name="T25" fmla="*/ 0 h 23"/>
                <a:gd name="T26" fmla="*/ 0 w 18"/>
                <a:gd name="T27" fmla="*/ 0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3"/>
                <a:gd name="T53" fmla="*/ 18 w 1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3">
                  <a:moveTo>
                    <a:pt x="9" y="0"/>
                  </a:moveTo>
                  <a:lnTo>
                    <a:pt x="12" y="1"/>
                  </a:lnTo>
                  <a:lnTo>
                    <a:pt x="15" y="4"/>
                  </a:lnTo>
                  <a:lnTo>
                    <a:pt x="17" y="8"/>
                  </a:lnTo>
                  <a:lnTo>
                    <a:pt x="18" y="12"/>
                  </a:lnTo>
                  <a:lnTo>
                    <a:pt x="17" y="16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6" y="22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4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07" name="Freeform 72"/>
            <p:cNvSpPr>
              <a:spLocks/>
            </p:cNvSpPr>
            <p:nvPr/>
          </p:nvSpPr>
          <p:spPr bwMode="auto">
            <a:xfrm>
              <a:off x="3851" y="3860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7" y="6"/>
                  </a:lnTo>
                  <a:lnTo>
                    <a:pt x="18" y="10"/>
                  </a:lnTo>
                  <a:lnTo>
                    <a:pt x="17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08" name="Freeform 73"/>
            <p:cNvSpPr>
              <a:spLocks/>
            </p:cNvSpPr>
            <p:nvPr/>
          </p:nvSpPr>
          <p:spPr bwMode="auto">
            <a:xfrm>
              <a:off x="3853" y="3882"/>
              <a:ext cx="6" cy="7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8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22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09" name="Freeform 74"/>
            <p:cNvSpPr>
              <a:spLocks/>
            </p:cNvSpPr>
            <p:nvPr/>
          </p:nvSpPr>
          <p:spPr bwMode="auto">
            <a:xfrm>
              <a:off x="3854" y="3927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10" name="Freeform 75"/>
            <p:cNvSpPr>
              <a:spLocks/>
            </p:cNvSpPr>
            <p:nvPr/>
          </p:nvSpPr>
          <p:spPr bwMode="auto">
            <a:xfrm>
              <a:off x="3854" y="3984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11" name="Freeform 76"/>
            <p:cNvSpPr>
              <a:spLocks/>
            </p:cNvSpPr>
            <p:nvPr/>
          </p:nvSpPr>
          <p:spPr bwMode="auto">
            <a:xfrm>
              <a:off x="3849" y="4030"/>
              <a:ext cx="31" cy="23"/>
            </a:xfrm>
            <a:custGeom>
              <a:avLst/>
              <a:gdLst>
                <a:gd name="T0" fmla="*/ 0 w 93"/>
                <a:gd name="T1" fmla="*/ 0 h 70"/>
                <a:gd name="T2" fmla="*/ 0 w 93"/>
                <a:gd name="T3" fmla="*/ 0 h 70"/>
                <a:gd name="T4" fmla="*/ 0 w 93"/>
                <a:gd name="T5" fmla="*/ 0 h 70"/>
                <a:gd name="T6" fmla="*/ 0 w 93"/>
                <a:gd name="T7" fmla="*/ 0 h 70"/>
                <a:gd name="T8" fmla="*/ 0 w 93"/>
                <a:gd name="T9" fmla="*/ 0 h 70"/>
                <a:gd name="T10" fmla="*/ 0 w 93"/>
                <a:gd name="T11" fmla="*/ 0 h 70"/>
                <a:gd name="T12" fmla="*/ 0 w 93"/>
                <a:gd name="T13" fmla="*/ 0 h 70"/>
                <a:gd name="T14" fmla="*/ 0 w 93"/>
                <a:gd name="T15" fmla="*/ 0 h 70"/>
                <a:gd name="T16" fmla="*/ 0 w 93"/>
                <a:gd name="T17" fmla="*/ 0 h 70"/>
                <a:gd name="T18" fmla="*/ 0 w 93"/>
                <a:gd name="T19" fmla="*/ 0 h 70"/>
                <a:gd name="T20" fmla="*/ 0 w 93"/>
                <a:gd name="T21" fmla="*/ 0 h 70"/>
                <a:gd name="T22" fmla="*/ 0 w 93"/>
                <a:gd name="T23" fmla="*/ 0 h 70"/>
                <a:gd name="T24" fmla="*/ 0 w 93"/>
                <a:gd name="T25" fmla="*/ 0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3"/>
                <a:gd name="T40" fmla="*/ 0 h 70"/>
                <a:gd name="T41" fmla="*/ 93 w 93"/>
                <a:gd name="T42" fmla="*/ 70 h 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3" h="70">
                  <a:moveTo>
                    <a:pt x="0" y="26"/>
                  </a:moveTo>
                  <a:lnTo>
                    <a:pt x="0" y="5"/>
                  </a:lnTo>
                  <a:lnTo>
                    <a:pt x="27" y="0"/>
                  </a:lnTo>
                  <a:lnTo>
                    <a:pt x="89" y="26"/>
                  </a:lnTo>
                  <a:lnTo>
                    <a:pt x="93" y="70"/>
                  </a:lnTo>
                  <a:lnTo>
                    <a:pt x="90" y="69"/>
                  </a:lnTo>
                  <a:lnTo>
                    <a:pt x="80" y="64"/>
                  </a:lnTo>
                  <a:lnTo>
                    <a:pt x="67" y="58"/>
                  </a:lnTo>
                  <a:lnTo>
                    <a:pt x="52" y="51"/>
                  </a:lnTo>
                  <a:lnTo>
                    <a:pt x="34" y="43"/>
                  </a:lnTo>
                  <a:lnTo>
                    <a:pt x="20" y="37"/>
                  </a:lnTo>
                  <a:lnTo>
                    <a:pt x="7" y="31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67" name="AutoShape 3"/>
          <p:cNvSpPr>
            <a:spLocks noChangeArrowheads="1"/>
          </p:cNvSpPr>
          <p:nvPr/>
        </p:nvSpPr>
        <p:spPr bwMode="auto">
          <a:xfrm>
            <a:off x="525926" y="5219654"/>
            <a:ext cx="1604613" cy="773283"/>
          </a:xfrm>
          <a:prstGeom prst="bevel">
            <a:avLst>
              <a:gd name="adj" fmla="val 1340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Receipts,</a:t>
            </a:r>
          </a:p>
          <a:p>
            <a:pPr eaLnBrk="1" hangingPunct="1">
              <a:defRPr/>
            </a:pP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Deductions </a:t>
            </a:r>
          </a:p>
        </p:txBody>
      </p:sp>
      <p:sp>
        <p:nvSpPr>
          <p:cNvPr id="68" name="AutoShape 27"/>
          <p:cNvSpPr>
            <a:spLocks noChangeArrowheads="1"/>
          </p:cNvSpPr>
          <p:nvPr/>
        </p:nvSpPr>
        <p:spPr bwMode="auto">
          <a:xfrm rot="20597925">
            <a:off x="2359806" y="5178179"/>
            <a:ext cx="947351" cy="419100"/>
          </a:xfrm>
          <a:prstGeom prst="rightArrow">
            <a:avLst>
              <a:gd name="adj1" fmla="val 50000"/>
              <a:gd name="adj2" fmla="val 27273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sl-SI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1434967">
            <a:off x="4626515" y="5751974"/>
            <a:ext cx="1632862" cy="101566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wage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checks</a:t>
            </a:r>
            <a:endParaRPr lang="en-GB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f14006\AppData\Local\Microsoft\Windows\Temporary Internet Files\Content.IE5\LMXD1DJ8\MC90044038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2149475"/>
            <a:ext cx="13874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46225" y="468313"/>
            <a:ext cx="75977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 eaLnBrk="1" hangingPunct="1"/>
            <a:r>
              <a:rPr lang="sl-SI" altLang="sl-SI" sz="3600" b="1" smtClean="0">
                <a:latin typeface="Verdana" pitchFamily="34" charset="0"/>
              </a:rPr>
              <a:t> </a:t>
            </a:r>
            <a:r>
              <a:rPr lang="sl-SI" altLang="sl-SI" sz="3600" smtClean="0">
                <a:latin typeface="Verdana" pitchFamily="34" charset="0"/>
              </a:rPr>
              <a:t>Disbursement of wages</a:t>
            </a:r>
            <a:endParaRPr lang="en-GB" altLang="sl-SI" sz="3600" smtClean="0">
              <a:latin typeface="Verdana" pitchFamily="34" charset="0"/>
            </a:endParaRPr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 flipV="1">
            <a:off x="5688013" y="2433638"/>
            <a:ext cx="127952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>
              <a:cs typeface="Arial" charset="0"/>
            </a:endParaRPr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 flipV="1">
            <a:off x="5688013" y="2897188"/>
            <a:ext cx="987425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>
              <a:cs typeface="Arial" charset="0"/>
            </a:endParaRPr>
          </a:p>
        </p:txBody>
      </p:sp>
      <p:sp>
        <p:nvSpPr>
          <p:cNvPr id="65554" name="Line 18"/>
          <p:cNvSpPr>
            <a:spLocks noChangeShapeType="1"/>
          </p:cNvSpPr>
          <p:nvPr/>
        </p:nvSpPr>
        <p:spPr bwMode="auto">
          <a:xfrm>
            <a:off x="5688013" y="3216275"/>
            <a:ext cx="744537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>
              <a:cs typeface="Arial" charset="0"/>
            </a:endParaRPr>
          </a:p>
        </p:txBody>
      </p:sp>
      <p:grpSp>
        <p:nvGrpSpPr>
          <p:cNvPr id="15367" name="Group 11"/>
          <p:cNvGrpSpPr>
            <a:grpSpLocks/>
          </p:cNvGrpSpPr>
          <p:nvPr/>
        </p:nvGrpSpPr>
        <p:grpSpPr bwMode="auto">
          <a:xfrm>
            <a:off x="425450" y="2157413"/>
            <a:ext cx="1952625" cy="1903412"/>
            <a:chOff x="7119938" y="146050"/>
            <a:chExt cx="1800225" cy="1698625"/>
          </a:xfrm>
        </p:grpSpPr>
        <p:grpSp>
          <p:nvGrpSpPr>
            <p:cNvPr id="15382" name="Group 17"/>
            <p:cNvGrpSpPr>
              <a:grpSpLocks/>
            </p:cNvGrpSpPr>
            <p:nvPr/>
          </p:nvGrpSpPr>
          <p:grpSpPr bwMode="auto">
            <a:xfrm>
              <a:off x="7407275" y="146050"/>
              <a:ext cx="1295400" cy="1223963"/>
              <a:chOff x="1260" y="5500"/>
              <a:chExt cx="3897" cy="3617"/>
            </a:xfrm>
          </p:grpSpPr>
          <p:sp>
            <p:nvSpPr>
              <p:cNvPr id="21" name="Rectangle 20"/>
              <p:cNvSpPr>
                <a:spLocks noChangeAspect="1" noChangeArrowheads="1"/>
              </p:cNvSpPr>
              <p:nvPr/>
            </p:nvSpPr>
            <p:spPr bwMode="auto">
              <a:xfrm rot="18900000">
                <a:off x="1259" y="5780"/>
                <a:ext cx="3575" cy="3333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317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22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1932" y="6417"/>
                <a:ext cx="740" cy="149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23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835" y="6836"/>
                <a:ext cx="749" cy="108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24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3781" y="7275"/>
                <a:ext cx="718" cy="64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25" name="AutoShape 22"/>
              <p:cNvSpPr>
                <a:spLocks noChangeAspect="1" noChangeArrowheads="1"/>
              </p:cNvSpPr>
              <p:nvPr/>
            </p:nvSpPr>
            <p:spPr bwMode="auto">
              <a:xfrm rot="2700000">
                <a:off x="3552" y="5401"/>
                <a:ext cx="1495" cy="1651"/>
              </a:xfrm>
              <a:prstGeom prst="upArrow">
                <a:avLst>
                  <a:gd name="adj1" fmla="val 30065"/>
                  <a:gd name="adj2" fmla="val 5431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26" name="Rectangle 25"/>
              <p:cNvSpPr>
                <a:spLocks noChangeAspect="1" noChangeArrowheads="1"/>
              </p:cNvSpPr>
              <p:nvPr/>
            </p:nvSpPr>
            <p:spPr bwMode="auto">
              <a:xfrm rot="2700000">
                <a:off x="1710" y="8126"/>
                <a:ext cx="519" cy="55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</p:grpSp>
        <p:sp>
          <p:nvSpPr>
            <p:cNvPr id="15383" name="WordArt 32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7119938" y="1225550"/>
              <a:ext cx="1800225" cy="619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l-SI" sz="3200" b="1" kern="10">
                  <a:ln w="6350">
                    <a:solidFill>
                      <a:srgbClr val="DDDDDD"/>
                    </a:solidFill>
                    <a:round/>
                    <a:headEnd/>
                    <a:tailEnd/>
                  </a:ln>
                  <a:solidFill>
                    <a:srgbClr val="4D4D4D"/>
                  </a:solidFill>
                  <a:effectLst>
                    <a:prstShdw prst="shdw17" dist="17961" dir="2700000">
                      <a:srgbClr val="858585"/>
                    </a:prstShdw>
                  </a:effectLst>
                  <a:latin typeface="Agency FB"/>
                </a:rPr>
                <a:t>MFERAC</a:t>
              </a:r>
            </a:p>
            <a:p>
              <a:pPr algn="ctr"/>
              <a:r>
                <a:rPr lang="sl-SI" sz="3200" b="1" kern="10">
                  <a:ln w="6350">
                    <a:solidFill>
                      <a:srgbClr val="DDDDDD"/>
                    </a:solidFill>
                    <a:round/>
                    <a:headEnd/>
                    <a:tailEnd/>
                  </a:ln>
                  <a:solidFill>
                    <a:srgbClr val="4D4D4D"/>
                  </a:solidFill>
                  <a:effectLst>
                    <a:prstShdw prst="shdw17" dist="17961" dir="2700000">
                      <a:srgbClr val="858585"/>
                    </a:prstShdw>
                  </a:effectLst>
                  <a:latin typeface="Agency FB"/>
                </a:rPr>
                <a:t>KE-SD</a:t>
              </a:r>
            </a:p>
          </p:txBody>
        </p:sp>
      </p:grpSp>
      <p:cxnSp>
        <p:nvCxnSpPr>
          <p:cNvPr id="8" name="Elbow Connector 7"/>
          <p:cNvCxnSpPr>
            <a:endCxn id="25" idx="1"/>
          </p:cNvCxnSpPr>
          <p:nvPr/>
        </p:nvCxnSpPr>
        <p:spPr>
          <a:xfrm rot="16200000" flipH="1" flipV="1">
            <a:off x="4291012" y="-606424"/>
            <a:ext cx="180975" cy="5511800"/>
          </a:xfrm>
          <a:prstGeom prst="bentConnector3">
            <a:avLst>
              <a:gd name="adj1" fmla="val -373212"/>
            </a:avLst>
          </a:prstGeom>
          <a:ln w="28575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9" name="Group 15"/>
          <p:cNvGrpSpPr>
            <a:grpSpLocks/>
          </p:cNvGrpSpPr>
          <p:nvPr/>
        </p:nvGrpSpPr>
        <p:grpSpPr bwMode="auto">
          <a:xfrm>
            <a:off x="6110288" y="1824038"/>
            <a:ext cx="2227262" cy="3241675"/>
            <a:chOff x="7042043" y="3577191"/>
            <a:chExt cx="2228300" cy="2590843"/>
          </a:xfrm>
        </p:grpSpPr>
        <p:pic>
          <p:nvPicPr>
            <p:cNvPr id="15378" name="Picture 2" descr="C:\Users\mf14006\AppData\Local\Microsoft\Windows\Temporary Internet Files\Content.IE5\LMXD1DJ8\MC900440380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1684" y="3577191"/>
              <a:ext cx="1548659" cy="1548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2" descr="C:\Users\mf14006\AppData\Local\Microsoft\Windows\Temporary Internet Files\Content.IE5\LMXD1DJ8\MC900440380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874" y="3916079"/>
              <a:ext cx="1548659" cy="1548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2" descr="C:\Users\mf14006\AppData\Local\Microsoft\Windows\Temporary Internet Files\Content.IE5\LMXD1DJ8\MC900440380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8179" y="4271940"/>
              <a:ext cx="1548659" cy="1548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Picture 2" descr="C:\Users\mf14006\AppData\Local\Microsoft\Windows\Temporary Internet Files\Content.IE5\LMXD1DJ8\MC900440380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043" y="4619375"/>
              <a:ext cx="1548659" cy="1548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70" name="Group 19"/>
          <p:cNvGrpSpPr>
            <a:grpSpLocks/>
          </p:cNvGrpSpPr>
          <p:nvPr/>
        </p:nvGrpSpPr>
        <p:grpSpPr bwMode="auto">
          <a:xfrm>
            <a:off x="2784475" y="1473200"/>
            <a:ext cx="1235075" cy="2413000"/>
            <a:chOff x="3017633" y="2548942"/>
            <a:chExt cx="1828572" cy="1828574"/>
          </a:xfrm>
        </p:grpSpPr>
        <p:pic>
          <p:nvPicPr>
            <p:cNvPr id="15376" name="Picture 26" descr="C:\Users\mf14006\AppData\Local\Microsoft\Windows\Temporary Internet Files\Content.IE5\CQIKXNP6\MC900434813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633" y="2548942"/>
              <a:ext cx="1828572" cy="1828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ounded Rectangle 8"/>
            <p:cNvSpPr/>
            <p:nvPr/>
          </p:nvSpPr>
          <p:spPr>
            <a:xfrm>
              <a:off x="3188871" y="3232029"/>
              <a:ext cx="1277869" cy="199592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sl-SI" sz="20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UJP</a:t>
              </a:r>
              <a:endParaRPr lang="sl-SI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Line 18"/>
          <p:cNvSpPr>
            <a:spLocks noChangeShapeType="1"/>
          </p:cNvSpPr>
          <p:nvPr/>
        </p:nvSpPr>
        <p:spPr bwMode="auto">
          <a:xfrm>
            <a:off x="5688013" y="3400425"/>
            <a:ext cx="639762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5038" y="2343150"/>
            <a:ext cx="6016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l-SI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</a:t>
            </a:r>
          </a:p>
        </p:txBody>
      </p:sp>
      <p:sp>
        <p:nvSpPr>
          <p:cNvPr id="40" name="Line 18"/>
          <p:cNvSpPr>
            <a:spLocks noChangeShapeType="1"/>
          </p:cNvSpPr>
          <p:nvPr/>
        </p:nvSpPr>
        <p:spPr bwMode="auto">
          <a:xfrm flipV="1">
            <a:off x="4019550" y="3127375"/>
            <a:ext cx="523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>
              <a:cs typeface="Arial" charset="0"/>
            </a:endParaRPr>
          </a:p>
        </p:txBody>
      </p:sp>
      <p:sp>
        <p:nvSpPr>
          <p:cNvPr id="41" name="Line 18"/>
          <p:cNvSpPr>
            <a:spLocks noChangeShapeType="1"/>
          </p:cNvSpPr>
          <p:nvPr/>
        </p:nvSpPr>
        <p:spPr bwMode="auto">
          <a:xfrm flipV="1">
            <a:off x="2284413" y="3117850"/>
            <a:ext cx="523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>
              <a:cs typeface="Arial" charset="0"/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2081213" y="4040188"/>
            <a:ext cx="3830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sl-SI" sz="2400" b="1" dirty="0" err="1">
                <a:cs typeface="Arial" charset="0"/>
              </a:rPr>
              <a:t>Payment</a:t>
            </a:r>
            <a:r>
              <a:rPr lang="sl-SI" sz="2400" b="1" dirty="0">
                <a:cs typeface="Arial" charset="0"/>
              </a:rPr>
              <a:t> </a:t>
            </a:r>
            <a:r>
              <a:rPr lang="sl-SI" sz="2400" b="1" dirty="0" err="1" smtClean="0">
                <a:cs typeface="Arial" charset="0"/>
              </a:rPr>
              <a:t>order</a:t>
            </a:r>
            <a:endParaRPr lang="sl-SI" sz="24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7467600" y="2579688"/>
            <a:ext cx="1350963" cy="1138237"/>
            <a:chOff x="6772357" y="2460532"/>
            <a:chExt cx="1798025" cy="1843553"/>
          </a:xfrm>
        </p:grpSpPr>
        <p:pic>
          <p:nvPicPr>
            <p:cNvPr id="16430" name="Picture 31" descr="C:\Program Files (x86)\Microsoft Office\MEDIA\CAGCAT10\j023531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357" y="2460532"/>
              <a:ext cx="1784909" cy="1822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1" name="Picture 19" descr="e_davk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357" y="3555565"/>
              <a:ext cx="1798025" cy="748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7" name="Picture 2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7431088"/>
            <a:ext cx="10801350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1187450" y="214313"/>
            <a:ext cx="79565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4350" indent="-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sl-SI" sz="2800">
                <a:latin typeface="Verdana" pitchFamily="34" charset="0"/>
              </a:rPr>
              <a:t>Transmission of data to institutions</a:t>
            </a:r>
            <a:endParaRPr lang="en-GB" altLang="sl-SI" sz="2800">
              <a:latin typeface="Verdana" pitchFamily="34" charset="0"/>
            </a:endParaRP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5402263" y="3373438"/>
            <a:ext cx="2041525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>
              <a:cs typeface="Arial" charset="0"/>
            </a:endParaRPr>
          </a:p>
        </p:txBody>
      </p:sp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9140825" y="352425"/>
            <a:ext cx="28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l-SI" altLang="sl-SI" sz="2800">
                <a:solidFill>
                  <a:srgbClr val="0000FF"/>
                </a:solidFill>
              </a:rPr>
              <a:t> </a:t>
            </a:r>
            <a:endParaRPr lang="sl-SI" altLang="sl-SI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V="1">
            <a:off x="5165725" y="1874838"/>
            <a:ext cx="2252663" cy="104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>
              <a:cs typeface="Arial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5357813" y="2122488"/>
            <a:ext cx="2482850" cy="7286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data on wages in PS</a:t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Statistics</a:t>
            </a:r>
            <a:endParaRPr lang="sl-S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 flipV="1">
            <a:off x="5267325" y="3959225"/>
            <a:ext cx="2246313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>
              <a:cs typeface="Arial" charset="0"/>
            </a:endParaRPr>
          </a:p>
        </p:txBody>
      </p:sp>
      <p:pic>
        <p:nvPicPr>
          <p:cNvPr id="16394" name="Picture 30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4205288"/>
            <a:ext cx="1335087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5678488" y="4017963"/>
            <a:ext cx="1570037" cy="676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defRPr/>
            </a:pP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 ZVPSJU</a:t>
            </a:r>
            <a:b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 SODPZ</a:t>
            </a:r>
            <a:endParaRPr lang="sl-SI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16396" name="Group 11"/>
          <p:cNvGrpSpPr>
            <a:grpSpLocks/>
          </p:cNvGrpSpPr>
          <p:nvPr/>
        </p:nvGrpSpPr>
        <p:grpSpPr bwMode="auto">
          <a:xfrm>
            <a:off x="3324225" y="2605088"/>
            <a:ext cx="1952625" cy="1903412"/>
            <a:chOff x="7119938" y="146050"/>
            <a:chExt cx="1800225" cy="1698625"/>
          </a:xfrm>
        </p:grpSpPr>
        <p:grpSp>
          <p:nvGrpSpPr>
            <p:cNvPr id="16422" name="Group 17"/>
            <p:cNvGrpSpPr>
              <a:grpSpLocks/>
            </p:cNvGrpSpPr>
            <p:nvPr/>
          </p:nvGrpSpPr>
          <p:grpSpPr bwMode="auto">
            <a:xfrm>
              <a:off x="7407275" y="146050"/>
              <a:ext cx="1295400" cy="1223963"/>
              <a:chOff x="1260" y="5500"/>
              <a:chExt cx="3897" cy="3617"/>
            </a:xfrm>
          </p:grpSpPr>
          <p:sp>
            <p:nvSpPr>
              <p:cNvPr id="34" name="Rectangle 33"/>
              <p:cNvSpPr>
                <a:spLocks noChangeAspect="1" noChangeArrowheads="1"/>
              </p:cNvSpPr>
              <p:nvPr/>
            </p:nvSpPr>
            <p:spPr bwMode="auto">
              <a:xfrm rot="18900000">
                <a:off x="1259" y="5780"/>
                <a:ext cx="3575" cy="3333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317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35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1932" y="6417"/>
                <a:ext cx="740" cy="149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36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2835" y="6836"/>
                <a:ext cx="749" cy="108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37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3781" y="7275"/>
                <a:ext cx="718" cy="64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38" name="AutoShape 22"/>
              <p:cNvSpPr>
                <a:spLocks noChangeAspect="1" noChangeArrowheads="1"/>
              </p:cNvSpPr>
              <p:nvPr/>
            </p:nvSpPr>
            <p:spPr bwMode="auto">
              <a:xfrm rot="2700000">
                <a:off x="3552" y="5401"/>
                <a:ext cx="1495" cy="1651"/>
              </a:xfrm>
              <a:prstGeom prst="upArrow">
                <a:avLst>
                  <a:gd name="adj1" fmla="val 30065"/>
                  <a:gd name="adj2" fmla="val 5431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39" name="Rectangle 38"/>
              <p:cNvSpPr>
                <a:spLocks noChangeAspect="1" noChangeArrowheads="1"/>
              </p:cNvSpPr>
              <p:nvPr/>
            </p:nvSpPr>
            <p:spPr bwMode="auto">
              <a:xfrm rot="2700000">
                <a:off x="1710" y="8126"/>
                <a:ext cx="519" cy="55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</p:grpSp>
        <p:sp>
          <p:nvSpPr>
            <p:cNvPr id="16423" name="WordArt 32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7119938" y="1225550"/>
              <a:ext cx="1800225" cy="619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l-SI" sz="3200" b="1" kern="10">
                  <a:ln w="6350">
                    <a:solidFill>
                      <a:srgbClr val="DDDDDD"/>
                    </a:solidFill>
                    <a:round/>
                    <a:headEnd/>
                    <a:tailEnd/>
                  </a:ln>
                  <a:solidFill>
                    <a:srgbClr val="4D4D4D"/>
                  </a:solidFill>
                  <a:effectLst>
                    <a:prstShdw prst="shdw17" dist="17961" dir="2700000">
                      <a:srgbClr val="858585"/>
                    </a:prstShdw>
                  </a:effectLst>
                  <a:latin typeface="Agency FB"/>
                </a:rPr>
                <a:t>MFERAC</a:t>
              </a:r>
            </a:p>
            <a:p>
              <a:pPr algn="ctr"/>
              <a:r>
                <a:rPr lang="sl-SI" sz="3200" b="1" kern="10">
                  <a:ln w="6350">
                    <a:solidFill>
                      <a:srgbClr val="DDDDDD"/>
                    </a:solidFill>
                    <a:round/>
                    <a:headEnd/>
                    <a:tailEnd/>
                  </a:ln>
                  <a:solidFill>
                    <a:srgbClr val="4D4D4D"/>
                  </a:solidFill>
                  <a:effectLst>
                    <a:prstShdw prst="shdw17" dist="17961" dir="2700000">
                      <a:srgbClr val="858585"/>
                    </a:prstShdw>
                  </a:effectLst>
                  <a:latin typeface="Agency FB"/>
                </a:rPr>
                <a:t>KE-SD</a:t>
              </a: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678488" y="3006725"/>
            <a:ext cx="1570037" cy="7318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buClr>
                <a:srgbClr val="009900"/>
              </a:buClr>
              <a:defRPr/>
            </a:pP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 </a:t>
            </a:r>
            <a:r>
              <a:rPr lang="sl-SI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forms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Income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</a:t>
            </a:r>
            <a:endParaRPr lang="sl-SI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16398" name="Group 2"/>
          <p:cNvGrpSpPr>
            <a:grpSpLocks/>
          </p:cNvGrpSpPr>
          <p:nvPr/>
        </p:nvGrpSpPr>
        <p:grpSpPr bwMode="auto">
          <a:xfrm>
            <a:off x="7439025" y="1219200"/>
            <a:ext cx="1409700" cy="1076325"/>
            <a:chOff x="6100763" y="1052513"/>
            <a:chExt cx="1858962" cy="1381125"/>
          </a:xfrm>
        </p:grpSpPr>
        <p:pic>
          <p:nvPicPr>
            <p:cNvPr id="16420" name="Picture 31" descr="C:\Program Files (x86)\Microsoft Office\MEDIA\CAGCAT10\j023531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7113" y="1052513"/>
              <a:ext cx="1554162" cy="138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1" name="Picture 14" descr="AJPES_log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0763" y="1658938"/>
              <a:ext cx="185896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9" name="Group 1"/>
          <p:cNvGrpSpPr>
            <a:grpSpLocks/>
          </p:cNvGrpSpPr>
          <p:nvPr/>
        </p:nvGrpSpPr>
        <p:grpSpPr bwMode="auto">
          <a:xfrm>
            <a:off x="654050" y="1874838"/>
            <a:ext cx="1139825" cy="1379537"/>
            <a:chOff x="5941218" y="1937874"/>
            <a:chExt cx="1828572" cy="1828572"/>
          </a:xfrm>
        </p:grpSpPr>
        <p:pic>
          <p:nvPicPr>
            <p:cNvPr id="16418" name="Picture 26" descr="C:\Users\mf14006\AppData\Local\Microsoft\Windows\Temporary Internet Files\Content.IE5\F17NYMYM\MC900434814[1]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1218" y="1937874"/>
              <a:ext cx="1828572" cy="1828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9" name="Picture 10" descr="zpiz"/>
            <p:cNvPicPr>
              <a:picLocks noChangeAspect="1" noChangeArrowheads="1"/>
            </p:cNvPicPr>
            <p:nvPr/>
          </p:nvPicPr>
          <p:blipFill>
            <a:blip r:embed="rId9"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2514" y="1960936"/>
              <a:ext cx="889530" cy="396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00" name="Group 3"/>
          <p:cNvGrpSpPr>
            <a:grpSpLocks/>
          </p:cNvGrpSpPr>
          <p:nvPr/>
        </p:nvGrpSpPr>
        <p:grpSpPr bwMode="auto">
          <a:xfrm>
            <a:off x="493713" y="3657600"/>
            <a:ext cx="1247775" cy="1577975"/>
            <a:chOff x="6143625" y="4271254"/>
            <a:chExt cx="1828572" cy="1899327"/>
          </a:xfrm>
        </p:grpSpPr>
        <p:pic>
          <p:nvPicPr>
            <p:cNvPr id="16416" name="Picture 26" descr="C:\Users\mf14006\AppData\Local\Microsoft\Windows\Temporary Internet Files\Content.IE5\F17NYMYM\MC900434814[1]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625" y="4342009"/>
              <a:ext cx="1828572" cy="1828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7" name="Picture 17" descr="zzzs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632" y="4271254"/>
              <a:ext cx="1224757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" name="Line 9"/>
          <p:cNvSpPr>
            <a:spLocks noChangeShapeType="1"/>
          </p:cNvSpPr>
          <p:nvPr/>
        </p:nvSpPr>
        <p:spPr bwMode="auto">
          <a:xfrm>
            <a:off x="1757363" y="2439988"/>
            <a:ext cx="1763712" cy="671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>
              <a:cs typeface="Arial" charset="0"/>
            </a:endParaRPr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 flipH="1">
            <a:off x="1187450" y="3182938"/>
            <a:ext cx="0" cy="55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r>
              <a:rPr lang="sl-SI" dirty="0">
                <a:cs typeface="Arial" charset="0"/>
              </a:rPr>
              <a:t>         </a:t>
            </a:r>
          </a:p>
        </p:txBody>
      </p:sp>
      <p:sp>
        <p:nvSpPr>
          <p:cNvPr id="15379" name="Rectangle 3"/>
          <p:cNvSpPr>
            <a:spLocks noChangeArrowheads="1"/>
          </p:cNvSpPr>
          <p:nvPr/>
        </p:nvSpPr>
        <p:spPr bwMode="auto">
          <a:xfrm>
            <a:off x="357188" y="1258888"/>
            <a:ext cx="24098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6850" indent="-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Pension and Disability Insurance </a:t>
            </a:r>
            <a:r>
              <a:rPr lang="sl-SI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M4 form</a:t>
            </a:r>
            <a:endParaRPr lang="sl-SI" altLang="sl-SI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404" name="Picture 12" descr="m4-m8-logo"/>
          <p:cNvPicPr>
            <a:picLocks noChangeAspect="1" noChangeArrowheads="1"/>
          </p:cNvPicPr>
          <p:nvPr/>
        </p:nvPicPr>
        <p:blipFill>
          <a:blip r:embed="rId11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2735263"/>
            <a:ext cx="13652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Line 15"/>
          <p:cNvSpPr>
            <a:spLocks noChangeShapeType="1"/>
          </p:cNvSpPr>
          <p:nvPr/>
        </p:nvSpPr>
        <p:spPr bwMode="auto">
          <a:xfrm flipH="1">
            <a:off x="2414588" y="4476750"/>
            <a:ext cx="1136650" cy="896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>
              <a:cs typeface="Arial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2722563" y="4673600"/>
            <a:ext cx="828675" cy="3000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rgbClr val="009900"/>
              </a:buClr>
              <a:buFont typeface="Wingdings" pitchFamily="2" charset="2"/>
              <a:buNone/>
              <a:defRPr/>
            </a:pP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PZZ</a:t>
            </a:r>
          </a:p>
        </p:txBody>
      </p:sp>
      <p:grpSp>
        <p:nvGrpSpPr>
          <p:cNvPr id="16407" name="Group 8"/>
          <p:cNvGrpSpPr>
            <a:grpSpLocks/>
          </p:cNvGrpSpPr>
          <p:nvPr/>
        </p:nvGrpSpPr>
        <p:grpSpPr bwMode="auto">
          <a:xfrm>
            <a:off x="1508125" y="5049838"/>
            <a:ext cx="1187450" cy="1263650"/>
            <a:chOff x="5486286" y="4081857"/>
            <a:chExt cx="1828572" cy="1828572"/>
          </a:xfrm>
        </p:grpSpPr>
        <p:pic>
          <p:nvPicPr>
            <p:cNvPr id="16414" name="Picture 26" descr="C:\Users\mf14006\AppData\Local\Microsoft\Windows\Temporary Internet Files\Content.IE5\F17NYMYM\MC900434814[1]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286" y="4081857"/>
              <a:ext cx="1828572" cy="1828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5993975" y="4157343"/>
              <a:ext cx="1069082" cy="18466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eaLnBrk="1" hangingPunct="1">
                <a:defRPr/>
              </a:pPr>
              <a:r>
                <a:rPr lang="sl-SI" sz="1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Zavarovalnica</a:t>
              </a:r>
            </a:p>
          </p:txBody>
        </p:sp>
      </p:grpSp>
      <p:sp>
        <p:nvSpPr>
          <p:cNvPr id="47" name="Line 14"/>
          <p:cNvSpPr>
            <a:spLocks noChangeShapeType="1"/>
          </p:cNvSpPr>
          <p:nvPr/>
        </p:nvSpPr>
        <p:spPr bwMode="auto">
          <a:xfrm>
            <a:off x="4673600" y="4572000"/>
            <a:ext cx="12541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>
              <a:cs typeface="Arial" charset="0"/>
            </a:endParaRP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4673600" y="4889500"/>
            <a:ext cx="1104900" cy="528638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buClr>
                <a:srgbClr val="009900"/>
              </a:buClr>
              <a:buFont typeface="Wingdings" pitchFamily="2" charset="2"/>
              <a:buNone/>
              <a:defRPr/>
            </a:pPr>
            <a:r>
              <a:rPr lang="sl-SI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TRR</a:t>
            </a:r>
          </a:p>
          <a:p>
            <a:pPr marL="342900" indent="-342900" algn="ctr">
              <a:lnSpc>
                <a:spcPct val="90000"/>
              </a:lnSpc>
              <a:buClr>
                <a:srgbClr val="009900"/>
              </a:buClr>
              <a:buFont typeface="Wingdings" pitchFamily="2" charset="2"/>
              <a:buNone/>
              <a:defRPr/>
            </a:pPr>
            <a:r>
              <a:rPr lang="sl-SI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CREDITS</a:t>
            </a:r>
          </a:p>
        </p:txBody>
      </p:sp>
      <p:grpSp>
        <p:nvGrpSpPr>
          <p:cNvPr id="16410" name="Group 35"/>
          <p:cNvGrpSpPr>
            <a:grpSpLocks/>
          </p:cNvGrpSpPr>
          <p:nvPr/>
        </p:nvGrpSpPr>
        <p:grpSpPr bwMode="auto">
          <a:xfrm>
            <a:off x="5838825" y="5176838"/>
            <a:ext cx="1516063" cy="1284287"/>
            <a:chOff x="6990332" y="3577191"/>
            <a:chExt cx="2013258" cy="2209443"/>
          </a:xfrm>
        </p:grpSpPr>
        <p:pic>
          <p:nvPicPr>
            <p:cNvPr id="16411" name="Picture 2" descr="C:\Users\mf14006\AppData\Local\Microsoft\Windows\Temporary Internet Files\Content.IE5\LMXD1DJ8\MC900440380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0332" y="3577191"/>
              <a:ext cx="1548659" cy="1548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2" name="Picture 2" descr="C:\Users\mf14006\AppData\Local\Microsoft\Windows\Temporary Internet Files\Content.IE5\LMXD1DJ8\MC900440380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418" y="3916079"/>
              <a:ext cx="1548659" cy="1548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3" name="Picture 2" descr="C:\Users\mf14006\AppData\Local\Microsoft\Windows\Temporary Internet Files\Content.IE5\LMXD1DJ8\MC900440380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4931" y="4237975"/>
              <a:ext cx="1548659" cy="1548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6"/>
          <p:cNvSpPr txBox="1">
            <a:spLocks noGrp="1"/>
          </p:cNvSpPr>
          <p:nvPr/>
        </p:nvSpPr>
        <p:spPr bwMode="auto">
          <a:xfrm>
            <a:off x="2071688" y="6357938"/>
            <a:ext cx="81438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187450" y="188913"/>
            <a:ext cx="71580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4350" indent="-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l-SI" altLang="sl-SI" sz="2800" dirty="0" err="1"/>
              <a:t>Reports</a:t>
            </a:r>
            <a:r>
              <a:rPr lang="sl-SI" altLang="sl-SI" sz="2800" dirty="0"/>
              <a:t> </a:t>
            </a:r>
            <a:r>
              <a:rPr lang="sl-SI" altLang="sl-SI" sz="2800" dirty="0" err="1"/>
              <a:t>for</a:t>
            </a:r>
            <a:r>
              <a:rPr lang="sl-SI" altLang="sl-SI" sz="2800" dirty="0"/>
              <a:t> </a:t>
            </a:r>
            <a:r>
              <a:rPr lang="sl-SI" altLang="sl-SI" sz="2800" dirty="0" err="1" smtClean="0"/>
              <a:t>staff</a:t>
            </a:r>
            <a:r>
              <a:rPr lang="sl-SI" altLang="sl-SI" sz="2800" dirty="0" smtClean="0"/>
              <a:t> </a:t>
            </a:r>
            <a:r>
              <a:rPr lang="sl-SI" altLang="sl-SI" sz="2800" dirty="0" err="1"/>
              <a:t>and</a:t>
            </a:r>
            <a:r>
              <a:rPr lang="sl-SI" altLang="sl-SI" sz="2800" dirty="0"/>
              <a:t> </a:t>
            </a:r>
            <a:r>
              <a:rPr lang="sl-SI" altLang="sl-SI" sz="2800" dirty="0" err="1"/>
              <a:t>users</a:t>
            </a:r>
            <a:endParaRPr lang="en-GB" altLang="sl-SI" sz="2800" dirty="0">
              <a:latin typeface="Verdana" pitchFamily="34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539750" y="1916113"/>
            <a:ext cx="441483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6850" indent="-952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009900"/>
              </a:buClr>
              <a:buFont typeface="Wingdings" pitchFamily="2" charset="2"/>
              <a:buNone/>
            </a:pPr>
            <a:endParaRPr lang="sl-SI" altLang="sl-SI" sz="4200">
              <a:solidFill>
                <a:srgbClr val="0000FF"/>
              </a:solidFill>
            </a:endParaRPr>
          </a:p>
        </p:txBody>
      </p:sp>
      <p:sp>
        <p:nvSpPr>
          <p:cNvPr id="17413" name="Content Placeholder 2"/>
          <p:cNvSpPr txBox="1">
            <a:spLocks/>
          </p:cNvSpPr>
          <p:nvPr/>
        </p:nvSpPr>
        <p:spPr bwMode="auto">
          <a:xfrm>
            <a:off x="677863" y="1350963"/>
            <a:ext cx="79375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sl-SI" sz="3200" dirty="0"/>
              <a:t>Output salary </a:t>
            </a:r>
            <a:r>
              <a:rPr lang="sl-SI" sz="3200" dirty="0" err="1" smtClean="0"/>
              <a:t>wage</a:t>
            </a:r>
            <a:r>
              <a:rPr lang="en-US" altLang="sl-SI" sz="3200" dirty="0" smtClean="0"/>
              <a:t>, </a:t>
            </a:r>
            <a:r>
              <a:rPr lang="en-US" altLang="sl-SI" sz="3200" dirty="0"/>
              <a:t>which </a:t>
            </a:r>
            <a:r>
              <a:rPr lang="sl-SI" altLang="sl-SI" sz="3200" dirty="0" err="1" smtClean="0"/>
              <a:t>contains</a:t>
            </a:r>
            <a:r>
              <a:rPr lang="sl-SI" altLang="sl-SI" sz="3200" dirty="0" smtClean="0"/>
              <a:t> </a:t>
            </a:r>
            <a:r>
              <a:rPr lang="en-US" altLang="sl-SI" sz="3200" dirty="0" smtClean="0"/>
              <a:t>all relevant </a:t>
            </a:r>
            <a:r>
              <a:rPr lang="en-US" altLang="sl-SI" sz="3200" dirty="0"/>
              <a:t>financial information </a:t>
            </a:r>
            <a:endParaRPr lang="sl-SI" altLang="sl-SI" sz="3200" dirty="0" smtClean="0"/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sl-SI" sz="3200" dirty="0" smtClean="0"/>
              <a:t>Information </a:t>
            </a:r>
            <a:r>
              <a:rPr lang="en-US" altLang="sl-SI" sz="3200" dirty="0"/>
              <a:t>on Personal Income Tax</a:t>
            </a:r>
            <a:endParaRPr lang="sl-SI" altLang="sl-SI" sz="3200" dirty="0"/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sl-SI" sz="3200" dirty="0"/>
              <a:t>Information on </a:t>
            </a:r>
            <a:r>
              <a:rPr lang="sl-SI" altLang="sl-SI" sz="3200" dirty="0" err="1" smtClean="0"/>
              <a:t>paid</a:t>
            </a:r>
            <a:r>
              <a:rPr lang="sl-SI" altLang="sl-SI" sz="3200" dirty="0" smtClean="0"/>
              <a:t> </a:t>
            </a:r>
            <a:r>
              <a:rPr lang="en-US" altLang="sl-SI" sz="3200" dirty="0" smtClean="0"/>
              <a:t>contributions</a:t>
            </a:r>
            <a:endParaRPr lang="sl-SI" altLang="sl-SI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340033" y="204788"/>
            <a:ext cx="7065168" cy="958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r>
              <a:rPr lang="en-US" altLang="sl-SI" sz="3200" dirty="0" smtClean="0"/>
              <a:t>KE-SD </a:t>
            </a:r>
            <a:r>
              <a:rPr lang="sl-SI" altLang="sl-SI" sz="3200" dirty="0" smtClean="0"/>
              <a:t>in MFERAC </a:t>
            </a:r>
            <a:r>
              <a:rPr lang="en-US" altLang="sl-SI" sz="3200" dirty="0" smtClean="0"/>
              <a:t>system</a:t>
            </a:r>
            <a:endParaRPr lang="sl-SI" altLang="sl-SI" sz="3200" dirty="0" smtClean="0"/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7503668" y="1587500"/>
            <a:ext cx="1052513" cy="4365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>
                <a:lumMod val="90000"/>
              </a:schemeClr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sl-SI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APPrA</a:t>
            </a:r>
            <a:endParaRPr lang="sl-SI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538593" y="2794000"/>
            <a:ext cx="1071563" cy="3873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sl-SI" sz="1600" b="1" dirty="0" err="1">
                <a:solidFill>
                  <a:srgbClr val="0D0D0D"/>
                </a:solidFill>
              </a:rPr>
              <a:t>eCA</a:t>
            </a:r>
            <a:endParaRPr lang="en-US" sz="1600" b="1" dirty="0">
              <a:solidFill>
                <a:srgbClr val="0D0D0D"/>
              </a:solidFill>
            </a:endParaRPr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7503668" y="4313238"/>
            <a:ext cx="1106488" cy="3873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sl-SI" sz="1600" b="1">
                <a:solidFill>
                  <a:srgbClr val="0D0D0D"/>
                </a:solidFill>
              </a:rPr>
              <a:t>SULP</a:t>
            </a:r>
            <a:endParaRPr lang="en-US" sz="1600" b="1">
              <a:solidFill>
                <a:srgbClr val="0D0D0D"/>
              </a:solidFill>
            </a:endParaRP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7538593" y="3744913"/>
            <a:ext cx="1071563" cy="3889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sl-SI" sz="1600" b="1" dirty="0">
                <a:solidFill>
                  <a:srgbClr val="0D0D0D"/>
                </a:solidFill>
              </a:rPr>
              <a:t>SPIS</a:t>
            </a:r>
            <a:endParaRPr lang="en-US" sz="1600" b="1" dirty="0">
              <a:solidFill>
                <a:srgbClr val="0D0D0D"/>
              </a:solidFill>
            </a:endParaRPr>
          </a:p>
        </p:txBody>
      </p:sp>
      <p:sp>
        <p:nvSpPr>
          <p:cNvPr id="46" name="Rectangle 42"/>
          <p:cNvSpPr>
            <a:spLocks noChangeArrowheads="1"/>
          </p:cNvSpPr>
          <p:nvPr/>
        </p:nvSpPr>
        <p:spPr bwMode="auto">
          <a:xfrm>
            <a:off x="7538593" y="4937125"/>
            <a:ext cx="1071563" cy="4921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just" eaLnBrk="1" hangingPunct="1">
              <a:defRPr/>
            </a:pPr>
            <a:r>
              <a:rPr lang="sl-SI" sz="1600" b="1" dirty="0" err="1">
                <a:solidFill>
                  <a:srgbClr val="0D0D0D"/>
                </a:solidFill>
              </a:rPr>
              <a:t>UJPnet</a:t>
            </a:r>
            <a:endParaRPr lang="en-US" sz="1600" b="1" dirty="0">
              <a:solidFill>
                <a:srgbClr val="0D0D0D"/>
              </a:solidFill>
            </a:endParaRPr>
          </a:p>
        </p:txBody>
      </p:sp>
      <p:sp>
        <p:nvSpPr>
          <p:cNvPr id="47" name="Rectangle 42"/>
          <p:cNvSpPr>
            <a:spLocks noChangeArrowheads="1"/>
          </p:cNvSpPr>
          <p:nvPr/>
        </p:nvSpPr>
        <p:spPr bwMode="auto">
          <a:xfrm>
            <a:off x="7543356" y="2419350"/>
            <a:ext cx="1066800" cy="3651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sl-SI" sz="1600" b="1" dirty="0" err="1">
                <a:solidFill>
                  <a:srgbClr val="0D0D0D"/>
                </a:solidFill>
              </a:rPr>
              <a:t>eMA</a:t>
            </a:r>
            <a:endParaRPr lang="en-US" sz="1600" b="1" dirty="0">
              <a:solidFill>
                <a:srgbClr val="0D0D0D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6944868" y="5054600"/>
            <a:ext cx="603250" cy="2428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49" name="Left-Right Arrow 48"/>
          <p:cNvSpPr/>
          <p:nvPr/>
        </p:nvSpPr>
        <p:spPr>
          <a:xfrm>
            <a:off x="6903593" y="3887788"/>
            <a:ext cx="603250" cy="1762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50" name="Left-Right Arrow 49"/>
          <p:cNvSpPr/>
          <p:nvPr/>
        </p:nvSpPr>
        <p:spPr>
          <a:xfrm>
            <a:off x="6935343" y="2695575"/>
            <a:ext cx="608013" cy="177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10" name="Rectangle 9"/>
          <p:cNvSpPr/>
          <p:nvPr/>
        </p:nvSpPr>
        <p:spPr bwMode="auto">
          <a:xfrm>
            <a:off x="220218" y="1163638"/>
            <a:ext cx="6678613" cy="5448300"/>
          </a:xfrm>
          <a:prstGeom prst="rect">
            <a:avLst/>
          </a:prstGeom>
          <a:solidFill>
            <a:srgbClr val="00B05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56" name="Left-Right Arrow 55"/>
          <p:cNvSpPr/>
          <p:nvPr/>
        </p:nvSpPr>
        <p:spPr>
          <a:xfrm>
            <a:off x="6898831" y="1703388"/>
            <a:ext cx="604837" cy="1762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60" name="Rectangle 18"/>
          <p:cNvSpPr>
            <a:spLocks noChangeAspect="1" noChangeArrowheads="1"/>
          </p:cNvSpPr>
          <p:nvPr/>
        </p:nvSpPr>
        <p:spPr bwMode="auto">
          <a:xfrm rot="18900000">
            <a:off x="782193" y="1328738"/>
            <a:ext cx="542925" cy="51752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/>
          </a:p>
        </p:txBody>
      </p:sp>
      <p:sp>
        <p:nvSpPr>
          <p:cNvPr id="61" name="Rectangle 19"/>
          <p:cNvSpPr>
            <a:spLocks noChangeAspect="1" noChangeArrowheads="1"/>
          </p:cNvSpPr>
          <p:nvPr/>
        </p:nvSpPr>
        <p:spPr bwMode="auto">
          <a:xfrm>
            <a:off x="883793" y="1455738"/>
            <a:ext cx="109538" cy="2333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0" scaled="1"/>
          </a:gradFill>
          <a:ln w="317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sl-SI"/>
          </a:p>
        </p:txBody>
      </p:sp>
      <p:sp>
        <p:nvSpPr>
          <p:cNvPr id="62" name="Rectangle 20"/>
          <p:cNvSpPr>
            <a:spLocks noChangeAspect="1" noChangeArrowheads="1"/>
          </p:cNvSpPr>
          <p:nvPr/>
        </p:nvSpPr>
        <p:spPr bwMode="auto">
          <a:xfrm>
            <a:off x="1018731" y="1520825"/>
            <a:ext cx="111125" cy="1698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0" scaled="1"/>
          </a:gradFill>
          <a:ln w="317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sl-SI"/>
          </a:p>
        </p:txBody>
      </p:sp>
      <p:sp>
        <p:nvSpPr>
          <p:cNvPr id="63" name="Rectangle 21"/>
          <p:cNvSpPr>
            <a:spLocks noChangeAspect="1" noChangeArrowheads="1"/>
          </p:cNvSpPr>
          <p:nvPr/>
        </p:nvSpPr>
        <p:spPr bwMode="auto">
          <a:xfrm>
            <a:off x="1160018" y="1589088"/>
            <a:ext cx="112713" cy="101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0" scaled="1"/>
          </a:gradFill>
          <a:ln w="317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sl-SI"/>
          </a:p>
        </p:txBody>
      </p:sp>
      <p:sp>
        <p:nvSpPr>
          <p:cNvPr id="64" name="AutoShape 22"/>
          <p:cNvSpPr>
            <a:spLocks noChangeAspect="1" noChangeArrowheads="1"/>
          </p:cNvSpPr>
          <p:nvPr/>
        </p:nvSpPr>
        <p:spPr bwMode="auto">
          <a:xfrm rot="2700000">
            <a:off x="1125093" y="1300163"/>
            <a:ext cx="228600" cy="254000"/>
          </a:xfrm>
          <a:prstGeom prst="upArrow">
            <a:avLst>
              <a:gd name="adj1" fmla="val 30065"/>
              <a:gd name="adj2" fmla="val 54319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sl-SI"/>
          </a:p>
        </p:txBody>
      </p:sp>
      <p:sp>
        <p:nvSpPr>
          <p:cNvPr id="65" name="Rectangle 23"/>
          <p:cNvSpPr>
            <a:spLocks noChangeAspect="1" noChangeArrowheads="1"/>
          </p:cNvSpPr>
          <p:nvPr/>
        </p:nvSpPr>
        <p:spPr bwMode="auto">
          <a:xfrm rot="2700000">
            <a:off x="847281" y="1722437"/>
            <a:ext cx="82550" cy="857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0" scaled="1"/>
          </a:gradFill>
          <a:ln w="317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sl-SI"/>
          </a:p>
        </p:txBody>
      </p:sp>
      <p:sp>
        <p:nvSpPr>
          <p:cNvPr id="67" name="Left-Right Arrow 66"/>
          <p:cNvSpPr/>
          <p:nvPr/>
        </p:nvSpPr>
        <p:spPr>
          <a:xfrm>
            <a:off x="6905181" y="4418013"/>
            <a:ext cx="604837" cy="177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57" name="Left-Right Arrow 56"/>
          <p:cNvSpPr/>
          <p:nvPr/>
        </p:nvSpPr>
        <p:spPr>
          <a:xfrm>
            <a:off x="6944868" y="5832475"/>
            <a:ext cx="603250" cy="279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58" name="Rectangle 42"/>
          <p:cNvSpPr>
            <a:spLocks noChangeArrowheads="1"/>
          </p:cNvSpPr>
          <p:nvPr/>
        </p:nvSpPr>
        <p:spPr bwMode="auto">
          <a:xfrm>
            <a:off x="7548118" y="5673725"/>
            <a:ext cx="1071563" cy="5540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just" eaLnBrk="1" hangingPunct="1">
              <a:defRPr/>
            </a:pPr>
            <a:r>
              <a:rPr lang="sl-SI" sz="1600" b="1" dirty="0" err="1">
                <a:solidFill>
                  <a:srgbClr val="0D0D0D"/>
                </a:solidFill>
              </a:rPr>
              <a:t>eVEM</a:t>
            </a:r>
            <a:endParaRPr lang="en-US" sz="1600" b="1" dirty="0">
              <a:solidFill>
                <a:srgbClr val="0D0D0D"/>
              </a:solidFill>
            </a:endParaRPr>
          </a:p>
        </p:txBody>
      </p:sp>
      <p:grpSp>
        <p:nvGrpSpPr>
          <p:cNvPr id="49176" name="Skupina 58"/>
          <p:cNvGrpSpPr>
            <a:grpSpLocks/>
          </p:cNvGrpSpPr>
          <p:nvPr/>
        </p:nvGrpSpPr>
        <p:grpSpPr bwMode="auto">
          <a:xfrm>
            <a:off x="453581" y="2382838"/>
            <a:ext cx="6121400" cy="3327400"/>
            <a:chOff x="251520" y="2197846"/>
            <a:chExt cx="6122292" cy="3327400"/>
          </a:xfrm>
        </p:grpSpPr>
        <p:grpSp>
          <p:nvGrpSpPr>
            <p:cNvPr id="49183" name="Skupina 65"/>
            <p:cNvGrpSpPr>
              <a:grpSpLocks/>
            </p:cNvGrpSpPr>
            <p:nvPr/>
          </p:nvGrpSpPr>
          <p:grpSpPr bwMode="auto">
            <a:xfrm>
              <a:off x="395536" y="3122612"/>
              <a:ext cx="3718452" cy="715963"/>
              <a:chOff x="1691159" y="3346450"/>
              <a:chExt cx="3542888" cy="715963"/>
            </a:xfrm>
          </p:grpSpPr>
          <p:sp>
            <p:nvSpPr>
              <p:cNvPr id="49208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1691159" y="3353224"/>
                <a:ext cx="936625" cy="708025"/>
              </a:xfrm>
              <a:prstGeom prst="rect">
                <a:avLst/>
              </a:prstGeom>
              <a:solidFill>
                <a:srgbClr val="CCFF99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99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sl-SI" altLang="sl-SI" sz="1600" b="1"/>
                  <a:t>DPS</a:t>
                </a:r>
              </a:p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sl-SI" altLang="sl-SI" sz="1600" b="1"/>
                  <a:t>Budget</a:t>
                </a:r>
              </a:p>
            </p:txBody>
          </p:sp>
          <p:sp>
            <p:nvSpPr>
              <p:cNvPr id="49209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627784" y="3354388"/>
                <a:ext cx="1296143" cy="708025"/>
              </a:xfrm>
              <a:prstGeom prst="rect">
                <a:avLst/>
              </a:prstGeom>
              <a:solidFill>
                <a:srgbClr val="CCFF66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66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en-US" altLang="sl-SI" sz="1600" b="1"/>
                  <a:t>DPS</a:t>
                </a:r>
              </a:p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en-US" altLang="sl-SI" sz="1400" b="1"/>
                  <a:t>comitments</a:t>
                </a:r>
              </a:p>
            </p:txBody>
          </p:sp>
          <p:sp>
            <p:nvSpPr>
              <p:cNvPr id="49210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3923928" y="3346450"/>
                <a:ext cx="1310119" cy="708025"/>
              </a:xfrm>
              <a:prstGeom prst="rect">
                <a:avLst/>
              </a:prstGeom>
              <a:solidFill>
                <a:srgbClr val="CCFF66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66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sl-SI" altLang="sl-SI" sz="1600" b="1"/>
                  <a:t>DPS</a:t>
                </a:r>
              </a:p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sl-SI" altLang="sl-SI" sz="1400" b="1"/>
                  <a:t>orders</a:t>
                </a:r>
              </a:p>
            </p:txBody>
          </p:sp>
        </p:grpSp>
        <p:sp>
          <p:nvSpPr>
            <p:cNvPr id="68" name="Rectangle 23"/>
            <p:cNvSpPr>
              <a:spLocks noChangeAspect="1" noChangeArrowheads="1"/>
            </p:cNvSpPr>
            <p:nvPr/>
          </p:nvSpPr>
          <p:spPr bwMode="auto">
            <a:xfrm>
              <a:off x="322966" y="4998195"/>
              <a:ext cx="1382914" cy="508000"/>
            </a:xfrm>
            <a:prstGeom prst="rect">
              <a:avLst/>
            </a:prstGeom>
            <a:solidFill>
              <a:srgbClr val="CC9900"/>
            </a:solidFill>
            <a:ln w="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99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algn="ctr">
                <a:spcBef>
                  <a:spcPct val="20000"/>
                </a:spcBef>
                <a:buClr>
                  <a:srgbClr val="CCECFF"/>
                </a:buClr>
                <a:buSzPct val="90000"/>
                <a:buFont typeface="Wingdings" pitchFamily="2" charset="2"/>
                <a:buNone/>
                <a:defRPr/>
              </a:pPr>
              <a:r>
                <a:rPr lang="sl-SI" sz="1400" b="1" dirty="0"/>
                <a:t>FIX-A</a:t>
              </a:r>
              <a:endParaRPr lang="sl-SI" sz="1050" b="1" dirty="0"/>
            </a:p>
          </p:txBody>
        </p:sp>
        <p:grpSp>
          <p:nvGrpSpPr>
            <p:cNvPr id="49185" name="Skupina 68"/>
            <p:cNvGrpSpPr>
              <a:grpSpLocks/>
            </p:cNvGrpSpPr>
            <p:nvPr/>
          </p:nvGrpSpPr>
          <p:grpSpPr bwMode="auto">
            <a:xfrm>
              <a:off x="4500562" y="2612322"/>
              <a:ext cx="1873250" cy="2450177"/>
              <a:chOff x="5539758" y="3178645"/>
              <a:chExt cx="1873250" cy="1915643"/>
            </a:xfrm>
          </p:grpSpPr>
          <p:sp>
            <p:nvSpPr>
              <p:cNvPr id="49204" name="Rectangle 12"/>
              <p:cNvSpPr>
                <a:spLocks noChangeArrowheads="1"/>
              </p:cNvSpPr>
              <p:nvPr/>
            </p:nvSpPr>
            <p:spPr bwMode="auto">
              <a:xfrm>
                <a:off x="5539758" y="4647329"/>
                <a:ext cx="936625" cy="431800"/>
              </a:xfrm>
              <a:prstGeom prst="rect">
                <a:avLst/>
              </a:prstGeom>
              <a:solidFill>
                <a:srgbClr val="0066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sl-SI" altLang="sl-SI" sz="1200" b="1" dirty="0" err="1">
                    <a:solidFill>
                      <a:srgbClr val="FFFF66"/>
                    </a:solidFill>
                  </a:rPr>
                  <a:t>Scholar</a:t>
                </a:r>
                <a:endParaRPr lang="sl-SI" altLang="sl-SI" sz="1200" b="1" dirty="0">
                  <a:solidFill>
                    <a:srgbClr val="FFFF66"/>
                  </a:solidFill>
                </a:endParaRPr>
              </a:p>
              <a:p>
                <a:pPr algn="ctr"/>
                <a:r>
                  <a:rPr lang="sl-SI" altLang="sl-SI" sz="1200" b="1" dirty="0">
                    <a:solidFill>
                      <a:srgbClr val="FFFF66"/>
                    </a:solidFill>
                  </a:rPr>
                  <a:t>-</a:t>
                </a:r>
                <a:r>
                  <a:rPr lang="sl-SI" altLang="sl-SI" sz="1200" b="1" dirty="0" err="1">
                    <a:solidFill>
                      <a:srgbClr val="FFFF66"/>
                    </a:solidFill>
                  </a:rPr>
                  <a:t>ship</a:t>
                </a:r>
                <a:endParaRPr lang="sl-SI" altLang="sl-SI" sz="1200" b="1" dirty="0">
                  <a:solidFill>
                    <a:srgbClr val="FFFF66"/>
                  </a:solidFill>
                </a:endParaRPr>
              </a:p>
            </p:txBody>
          </p:sp>
          <p:sp>
            <p:nvSpPr>
              <p:cNvPr id="49205" name="Rectangle 11"/>
              <p:cNvSpPr>
                <a:spLocks noChangeArrowheads="1"/>
              </p:cNvSpPr>
              <p:nvPr/>
            </p:nvSpPr>
            <p:spPr bwMode="auto">
              <a:xfrm>
                <a:off x="6476383" y="4662488"/>
                <a:ext cx="936625" cy="431800"/>
              </a:xfrm>
              <a:prstGeom prst="rect">
                <a:avLst/>
              </a:prstGeom>
              <a:solidFill>
                <a:srgbClr val="00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FF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sl-SI" altLang="sl-SI" b="1" dirty="0"/>
                  <a:t>P-CON</a:t>
                </a:r>
              </a:p>
            </p:txBody>
          </p:sp>
          <p:sp>
            <p:nvSpPr>
              <p:cNvPr id="49206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5539758" y="3771576"/>
                <a:ext cx="1873250" cy="860217"/>
              </a:xfrm>
              <a:prstGeom prst="rect">
                <a:avLst/>
              </a:prstGeom>
              <a:gradFill rotWithShape="1">
                <a:gsLst>
                  <a:gs pos="0">
                    <a:srgbClr val="0099FF">
                      <a:alpha val="48000"/>
                    </a:srgbClr>
                  </a:gs>
                  <a:gs pos="100000">
                    <a:srgbClr val="004776"/>
                  </a:gs>
                </a:gsLst>
                <a:lin ang="27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99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>
                  <a:tabLst>
                    <a:tab pos="180657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tabLst>
                    <a:tab pos="180657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tabLst>
                    <a:tab pos="180657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tabLst>
                    <a:tab pos="180657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tabLst>
                    <a:tab pos="180657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657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657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657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657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sl-SI" altLang="sl-SI" sz="1600" b="1">
                    <a:solidFill>
                      <a:srgbClr val="FFFF66"/>
                    </a:solidFill>
                  </a:rPr>
                  <a:t>SD</a:t>
                </a:r>
              </a:p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sl-SI" altLang="sl-SI" sz="1400" b="1">
                    <a:solidFill>
                      <a:srgbClr val="FFFF66"/>
                    </a:solidFill>
                  </a:rPr>
                  <a:t>Payrolls</a:t>
                </a:r>
              </a:p>
            </p:txBody>
          </p:sp>
          <p:sp>
            <p:nvSpPr>
              <p:cNvPr id="49207" name="Rectangle 10"/>
              <p:cNvSpPr>
                <a:spLocks noChangeArrowheads="1"/>
              </p:cNvSpPr>
              <p:nvPr/>
            </p:nvSpPr>
            <p:spPr bwMode="auto">
              <a:xfrm>
                <a:off x="5539758" y="3178645"/>
                <a:ext cx="1873249" cy="576263"/>
              </a:xfrm>
              <a:prstGeom prst="rect">
                <a:avLst/>
              </a:prstGeom>
              <a:solidFill>
                <a:srgbClr val="33CC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33CC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sl-SI" altLang="sl-SI" sz="1600" b="1">
                    <a:solidFill>
                      <a:srgbClr val="FF0000"/>
                    </a:solidFill>
                  </a:rPr>
                  <a:t>KE-Human resouces</a:t>
                </a:r>
              </a:p>
            </p:txBody>
          </p:sp>
        </p:grpSp>
        <p:sp>
          <p:nvSpPr>
            <p:cNvPr id="49186" name="Rectangle 25"/>
            <p:cNvSpPr>
              <a:spLocks noChangeAspect="1" noChangeArrowheads="1"/>
            </p:cNvSpPr>
            <p:nvPr/>
          </p:nvSpPr>
          <p:spPr bwMode="auto">
            <a:xfrm>
              <a:off x="1649118" y="5021300"/>
              <a:ext cx="1195186" cy="496984"/>
            </a:xfrm>
            <a:prstGeom prst="rect">
              <a:avLst/>
            </a:prstGeom>
            <a:solidFill>
              <a:srgbClr val="CC99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99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CCECFF"/>
                </a:buClr>
                <a:buSzPct val="90000"/>
                <a:buFont typeface="Wingdings" pitchFamily="2" charset="2"/>
                <a:buNone/>
              </a:pPr>
              <a:r>
                <a:rPr lang="sl-SI" altLang="sl-SI" sz="1200" b="1"/>
                <a:t>LOANS</a:t>
              </a:r>
              <a:endParaRPr lang="sl-SI" altLang="sl-SI" sz="1000" b="1"/>
            </a:p>
          </p:txBody>
        </p:sp>
        <p:grpSp>
          <p:nvGrpSpPr>
            <p:cNvPr id="49187" name="Skupina 70"/>
            <p:cNvGrpSpPr>
              <a:grpSpLocks/>
            </p:cNvGrpSpPr>
            <p:nvPr/>
          </p:nvGrpSpPr>
          <p:grpSpPr bwMode="auto">
            <a:xfrm>
              <a:off x="2844304" y="5048600"/>
              <a:ext cx="1223083" cy="476646"/>
              <a:chOff x="3316886" y="5088467"/>
              <a:chExt cx="1382712" cy="683374"/>
            </a:xfrm>
          </p:grpSpPr>
          <p:sp>
            <p:nvSpPr>
              <p:cNvPr id="49202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3316886" y="5340041"/>
                <a:ext cx="1382712" cy="431800"/>
              </a:xfrm>
              <a:prstGeom prst="rect">
                <a:avLst/>
              </a:prstGeom>
              <a:solidFill>
                <a:srgbClr val="FFCC66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sl-SI" altLang="sl-SI" sz="1200" b="1"/>
                  <a:t>PL.PR</a:t>
                </a:r>
              </a:p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endParaRPr lang="sl-SI" altLang="sl-SI" sz="1000" b="1"/>
              </a:p>
            </p:txBody>
          </p:sp>
          <p:sp>
            <p:nvSpPr>
              <p:cNvPr id="49203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3316886" y="5088467"/>
                <a:ext cx="1382712" cy="288925"/>
              </a:xfrm>
              <a:prstGeom prst="rect">
                <a:avLst/>
              </a:prstGeom>
              <a:solidFill>
                <a:srgbClr val="FFCC66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sl-SI" altLang="sl-SI" sz="1200" b="1" dirty="0"/>
                  <a:t>FDCR</a:t>
                </a:r>
              </a:p>
            </p:txBody>
          </p:sp>
        </p:grpSp>
        <p:grpSp>
          <p:nvGrpSpPr>
            <p:cNvPr id="49188" name="Skupina 71"/>
            <p:cNvGrpSpPr>
              <a:grpSpLocks/>
            </p:cNvGrpSpPr>
            <p:nvPr/>
          </p:nvGrpSpPr>
          <p:grpSpPr bwMode="auto">
            <a:xfrm>
              <a:off x="251520" y="4191722"/>
              <a:ext cx="3815867" cy="715321"/>
              <a:chOff x="1547813" y="4373985"/>
              <a:chExt cx="3815867" cy="715321"/>
            </a:xfrm>
          </p:grpSpPr>
          <p:sp>
            <p:nvSpPr>
              <p:cNvPr id="49197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1547813" y="4373985"/>
                <a:ext cx="1079500" cy="715321"/>
              </a:xfrm>
              <a:prstGeom prst="rect">
                <a:avLst/>
              </a:prstGeom>
              <a:solidFill>
                <a:srgbClr val="FFCC66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endParaRPr lang="sl-SI" altLang="sl-SI" sz="1200" b="1"/>
              </a:p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sl-SI" altLang="sl-SI" sz="1200" b="1"/>
                  <a:t>Reporting</a:t>
                </a:r>
              </a:p>
            </p:txBody>
          </p:sp>
          <p:sp>
            <p:nvSpPr>
              <p:cNvPr id="49198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627314" y="4375150"/>
                <a:ext cx="1513284" cy="709613"/>
              </a:xfrm>
              <a:prstGeom prst="rect">
                <a:avLst/>
              </a:prstGeom>
              <a:solidFill>
                <a:srgbClr val="FFCC66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sl-SI" altLang="sl-SI" sz="1600" b="1"/>
                  <a:t>GEN-L</a:t>
                </a:r>
              </a:p>
            </p:txBody>
          </p:sp>
          <p:grpSp>
            <p:nvGrpSpPr>
              <p:cNvPr id="49199" name="Group 65"/>
              <p:cNvGrpSpPr>
                <a:grpSpLocks/>
              </p:cNvGrpSpPr>
              <p:nvPr/>
            </p:nvGrpSpPr>
            <p:grpSpPr bwMode="auto">
              <a:xfrm>
                <a:off x="4155593" y="4375150"/>
                <a:ext cx="1208087" cy="709613"/>
                <a:chOff x="2784" y="2756"/>
                <a:chExt cx="907" cy="447"/>
              </a:xfrm>
            </p:grpSpPr>
            <p:sp>
              <p:nvSpPr>
                <p:cNvPr id="49200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2969"/>
                  <a:ext cx="907" cy="234"/>
                </a:xfrm>
                <a:prstGeom prst="rect">
                  <a:avLst/>
                </a:prstGeom>
                <a:solidFill>
                  <a:srgbClr val="CC99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Clr>
                      <a:srgbClr val="CCECFF"/>
                    </a:buClr>
                    <a:buSzPct val="90000"/>
                    <a:buFont typeface="Wingdings" pitchFamily="2" charset="2"/>
                    <a:buNone/>
                  </a:pPr>
                  <a:r>
                    <a:rPr lang="sl-SI" altLang="sl-SI" sz="1600" b="1"/>
                    <a:t>ACC-R</a:t>
                  </a:r>
                </a:p>
                <a:p>
                  <a:pPr algn="ctr">
                    <a:spcBef>
                      <a:spcPct val="20000"/>
                    </a:spcBef>
                    <a:buClr>
                      <a:srgbClr val="CCECFF"/>
                    </a:buClr>
                    <a:buSzPct val="90000"/>
                    <a:buFont typeface="Wingdings" pitchFamily="2" charset="2"/>
                    <a:buNone/>
                  </a:pPr>
                  <a:endParaRPr lang="sl-SI" altLang="sl-SI" sz="1400" b="1"/>
                </a:p>
              </p:txBody>
            </p:sp>
            <p:sp>
              <p:nvSpPr>
                <p:cNvPr id="49201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2756"/>
                  <a:ext cx="907" cy="234"/>
                </a:xfrm>
                <a:prstGeom prst="rect">
                  <a:avLst/>
                </a:prstGeom>
                <a:solidFill>
                  <a:srgbClr val="CC99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Clr>
                      <a:srgbClr val="CCECFF"/>
                    </a:buClr>
                    <a:buSzPct val="90000"/>
                    <a:buFont typeface="Wingdings" pitchFamily="2" charset="2"/>
                    <a:buNone/>
                  </a:pPr>
                  <a:r>
                    <a:rPr lang="sl-SI" altLang="sl-SI" sz="1600" b="1"/>
                    <a:t>ACC-P</a:t>
                  </a:r>
                </a:p>
                <a:p>
                  <a:pPr algn="ctr">
                    <a:spcBef>
                      <a:spcPct val="20000"/>
                    </a:spcBef>
                    <a:buClr>
                      <a:srgbClr val="CCECFF"/>
                    </a:buClr>
                    <a:buSzPct val="90000"/>
                    <a:buFont typeface="Wingdings" pitchFamily="2" charset="2"/>
                    <a:buNone/>
                  </a:pPr>
                  <a:endParaRPr lang="sl-SI" altLang="sl-SI" sz="1400" b="1"/>
                </a:p>
              </p:txBody>
            </p:sp>
          </p:grpSp>
        </p:grpSp>
        <p:grpSp>
          <p:nvGrpSpPr>
            <p:cNvPr id="49189" name="Skupina 72"/>
            <p:cNvGrpSpPr>
              <a:grpSpLocks/>
            </p:cNvGrpSpPr>
            <p:nvPr/>
          </p:nvGrpSpPr>
          <p:grpSpPr bwMode="auto">
            <a:xfrm>
              <a:off x="414709" y="2197846"/>
              <a:ext cx="3699278" cy="878860"/>
              <a:chOff x="969963" y="1987382"/>
              <a:chExt cx="3699278" cy="878860"/>
            </a:xfrm>
          </p:grpSpPr>
          <p:grpSp>
            <p:nvGrpSpPr>
              <p:cNvPr id="49190" name="Skupina 73"/>
              <p:cNvGrpSpPr>
                <a:grpSpLocks/>
              </p:cNvGrpSpPr>
              <p:nvPr/>
            </p:nvGrpSpPr>
            <p:grpSpPr bwMode="auto">
              <a:xfrm>
                <a:off x="969963" y="2001847"/>
                <a:ext cx="1873250" cy="864395"/>
                <a:chOff x="6299200" y="1556543"/>
                <a:chExt cx="1873250" cy="864395"/>
              </a:xfrm>
            </p:grpSpPr>
            <p:sp>
              <p:nvSpPr>
                <p:cNvPr id="49194" name="Rectangle 42"/>
                <p:cNvSpPr>
                  <a:spLocks noChangeArrowheads="1"/>
                </p:cNvSpPr>
                <p:nvPr/>
              </p:nvSpPr>
              <p:spPr bwMode="auto">
                <a:xfrm>
                  <a:off x="6299200" y="1989138"/>
                  <a:ext cx="936625" cy="431800"/>
                </a:xfrm>
                <a:prstGeom prst="rect">
                  <a:avLst/>
                </a:prstGeom>
                <a:solidFill>
                  <a:srgbClr val="99FF33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FF33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/>
                  <a:r>
                    <a:rPr lang="sl-SI" altLang="sl-SI" b="1"/>
                    <a:t>CON</a:t>
                  </a:r>
                </a:p>
              </p:txBody>
            </p:sp>
            <p:sp>
              <p:nvSpPr>
                <p:cNvPr id="49195" name="Rectangle 7"/>
                <p:cNvSpPr>
                  <a:spLocks noChangeArrowheads="1"/>
                </p:cNvSpPr>
                <p:nvPr/>
              </p:nvSpPr>
              <p:spPr bwMode="auto">
                <a:xfrm>
                  <a:off x="6300788" y="1556543"/>
                  <a:ext cx="936625" cy="431800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FF00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/>
                  <a:r>
                    <a:rPr lang="sl-SI" altLang="sl-SI" b="1"/>
                    <a:t>NOSD</a:t>
                  </a:r>
                </a:p>
              </p:txBody>
            </p:sp>
            <p:sp>
              <p:nvSpPr>
                <p:cNvPr id="49196" name="Rectangle 9"/>
                <p:cNvSpPr>
                  <a:spLocks noChangeArrowheads="1"/>
                </p:cNvSpPr>
                <p:nvPr/>
              </p:nvSpPr>
              <p:spPr bwMode="auto">
                <a:xfrm>
                  <a:off x="7235825" y="1557338"/>
                  <a:ext cx="936625" cy="863600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FF00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/>
                  <a:r>
                    <a:rPr lang="sl-SI" altLang="sl-SI" b="1"/>
                    <a:t>ORD</a:t>
                  </a:r>
                </a:p>
              </p:txBody>
            </p:sp>
          </p:grpSp>
          <p:sp>
            <p:nvSpPr>
              <p:cNvPr id="49191" name="Rectangle 5"/>
              <p:cNvSpPr>
                <a:spLocks noChangeArrowheads="1"/>
              </p:cNvSpPr>
              <p:nvPr/>
            </p:nvSpPr>
            <p:spPr bwMode="auto">
              <a:xfrm>
                <a:off x="2843212" y="2434045"/>
                <a:ext cx="1368425" cy="431800"/>
              </a:xfrm>
              <a:prstGeom prst="rect">
                <a:avLst/>
              </a:prstGeom>
              <a:solidFill>
                <a:srgbClr val="99FF33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FF33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sl-SI" altLang="sl-SI" b="1"/>
                  <a:t>TRAVEL-O</a:t>
                </a:r>
              </a:p>
            </p:txBody>
          </p:sp>
          <p:sp>
            <p:nvSpPr>
              <p:cNvPr id="49192" name="Rectangle 6"/>
              <p:cNvSpPr>
                <a:spLocks noChangeArrowheads="1"/>
              </p:cNvSpPr>
              <p:nvPr/>
            </p:nvSpPr>
            <p:spPr bwMode="auto">
              <a:xfrm>
                <a:off x="2854948" y="1987382"/>
                <a:ext cx="1320971" cy="431800"/>
              </a:xfrm>
              <a:prstGeom prst="rect">
                <a:avLst/>
              </a:prstGeom>
              <a:solidFill>
                <a:srgbClr val="00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sl-SI" altLang="sl-SI" b="1"/>
                  <a:t>FIX-Assets</a:t>
                </a:r>
              </a:p>
            </p:txBody>
          </p:sp>
          <p:sp>
            <p:nvSpPr>
              <p:cNvPr id="49193" name="Rectangle 8"/>
              <p:cNvSpPr>
                <a:spLocks noChangeArrowheads="1"/>
              </p:cNvSpPr>
              <p:nvPr/>
            </p:nvSpPr>
            <p:spPr bwMode="auto">
              <a:xfrm rot="-5400000">
                <a:off x="4023174" y="2201420"/>
                <a:ext cx="858748" cy="433387"/>
              </a:xfrm>
              <a:prstGeom prst="rect">
                <a:avLst/>
              </a:prstGeom>
              <a:solidFill>
                <a:srgbClr val="00FF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FF0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sl-SI" altLang="sl-SI" sz="1200" b="1"/>
                  <a:t>INVOICING</a:t>
                </a:r>
              </a:p>
            </p:txBody>
          </p:sp>
        </p:grpSp>
      </p:grpSp>
      <p:sp>
        <p:nvSpPr>
          <p:cNvPr id="39" name="Down Arrow 38"/>
          <p:cNvSpPr/>
          <p:nvPr/>
        </p:nvSpPr>
        <p:spPr>
          <a:xfrm rot="5400000">
            <a:off x="4455668" y="3486151"/>
            <a:ext cx="255587" cy="392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5" name="Down Arrow 4"/>
          <p:cNvSpPr/>
          <p:nvPr/>
        </p:nvSpPr>
        <p:spPr>
          <a:xfrm rot="16200000">
            <a:off x="4413600" y="4347369"/>
            <a:ext cx="304800" cy="484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37" name="Down Arrow 36"/>
          <p:cNvSpPr/>
          <p:nvPr/>
        </p:nvSpPr>
        <p:spPr>
          <a:xfrm>
            <a:off x="3271974" y="4022975"/>
            <a:ext cx="327470" cy="333329"/>
          </a:xfrm>
          <a:prstGeom prst="downArrow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38" name="Down Arrow 37"/>
          <p:cNvSpPr/>
          <p:nvPr/>
        </p:nvSpPr>
        <p:spPr>
          <a:xfrm rot="10800000">
            <a:off x="1113981" y="3984625"/>
            <a:ext cx="285750" cy="32861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823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2462" y="6215082"/>
            <a:ext cx="107157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9C1FD4A-0A23-4F4E-82FD-73FAFB061A2B}" type="slidenum">
              <a:rPr lang="sl-SI" b="0" smtClean="0"/>
              <a:pPr algn="r" eaLnBrk="1" hangingPunct="1"/>
              <a:t>17</a:t>
            </a:fld>
            <a:endParaRPr lang="sl-SI" b="0" dirty="0" smtClean="0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668" y="106879"/>
            <a:ext cx="6730288" cy="736270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err="1" smtClean="0"/>
              <a:t>Infrastructure</a:t>
            </a:r>
            <a:endParaRPr lang="sl-SI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1181100"/>
            <a:ext cx="8782050" cy="455468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Client: PC, TS, TS Farm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User: Windows 7 </a:t>
            </a:r>
            <a:r>
              <a:rPr lang="sl-SI" dirty="0" smtClean="0"/>
              <a:t>, Windows 8.1, Windows 10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Server: HP UNIX, ORACLE database,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Development tools: Power Builder, ORACLE Designer</a:t>
            </a:r>
            <a:endParaRPr lang="sl-SI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sl-SI" dirty="0" err="1" smtClean="0"/>
              <a:t>Network</a:t>
            </a:r>
            <a:r>
              <a:rPr lang="en-US" dirty="0" smtClean="0"/>
              <a:t>:</a:t>
            </a:r>
            <a:r>
              <a:rPr lang="sl-SI" dirty="0" smtClean="0"/>
              <a:t> HKOM – </a:t>
            </a:r>
            <a:r>
              <a:rPr lang="sl-SI" dirty="0" err="1"/>
              <a:t>public</a:t>
            </a:r>
            <a:r>
              <a:rPr lang="sl-SI" dirty="0"/>
              <a:t> </a:t>
            </a:r>
            <a:r>
              <a:rPr lang="sl-SI" dirty="0" err="1" smtClean="0"/>
              <a:t>administration</a:t>
            </a:r>
            <a:r>
              <a:rPr lang="sl-SI" dirty="0" smtClean="0"/>
              <a:t> </a:t>
            </a:r>
            <a:r>
              <a:rPr lang="sl-SI" dirty="0" err="1" smtClean="0"/>
              <a:t>fast</a:t>
            </a:r>
            <a:r>
              <a:rPr lang="sl-SI" dirty="0" smtClean="0"/>
              <a:t> </a:t>
            </a:r>
            <a:r>
              <a:rPr lang="sl-SI" dirty="0" err="1" smtClean="0"/>
              <a:t>computer</a:t>
            </a:r>
            <a:r>
              <a:rPr lang="sl-SI" dirty="0" smtClean="0"/>
              <a:t> </a:t>
            </a:r>
            <a:r>
              <a:rPr lang="sl-SI" dirty="0" err="1" smtClean="0"/>
              <a:t>network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9691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99"/>
          <p:cNvSpPr/>
          <p:nvPr/>
        </p:nvSpPr>
        <p:spPr>
          <a:xfrm>
            <a:off x="4591050" y="4295775"/>
            <a:ext cx="3581400" cy="2241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sl-SI" sz="2000" dirty="0">
                <a:solidFill>
                  <a:schemeClr val="tx1"/>
                </a:solidFill>
              </a:rPr>
              <a:t>MNZ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139699" y="1127441"/>
            <a:ext cx="3314702" cy="31675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63539" name="Rectangle 63538"/>
          <p:cNvSpPr/>
          <p:nvPr/>
        </p:nvSpPr>
        <p:spPr>
          <a:xfrm>
            <a:off x="139700" y="4352925"/>
            <a:ext cx="4000500" cy="2159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63537" name="Rectangle 63536"/>
          <p:cNvSpPr/>
          <p:nvPr/>
        </p:nvSpPr>
        <p:spPr>
          <a:xfrm>
            <a:off x="6334125" y="981075"/>
            <a:ext cx="2630488" cy="3097213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sl-SI" sz="2000" dirty="0">
                <a:solidFill>
                  <a:schemeClr val="tx1"/>
                </a:solidFill>
              </a:rPr>
              <a:t>PU</a:t>
            </a:r>
          </a:p>
        </p:txBody>
      </p:sp>
      <p:sp>
        <p:nvSpPr>
          <p:cNvPr id="21512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6438900" y="6381750"/>
            <a:ext cx="2590800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sl-SI" altLang="sl-SI"/>
              <a:t>Stran </a:t>
            </a:r>
            <a:fld id="{1E8D1BBE-13B6-4F3C-BDE4-7D9E5E25B8FF}" type="slidenum">
              <a:rPr lang="sl-SI" altLang="sl-SI" sz="2000"/>
              <a:pPr/>
              <a:t>18</a:t>
            </a:fld>
            <a:endParaRPr lang="sl-SI" altLang="sl-SI" sz="2000"/>
          </a:p>
        </p:txBody>
      </p:sp>
      <p:sp>
        <p:nvSpPr>
          <p:cNvPr id="21513" name="Cloud"/>
          <p:cNvSpPr>
            <a:spLocks noChangeAspect="1" noEditPoints="1" noChangeArrowheads="1"/>
          </p:cNvSpPr>
          <p:nvPr/>
        </p:nvSpPr>
        <p:spPr bwMode="auto">
          <a:xfrm>
            <a:off x="3454400" y="2146300"/>
            <a:ext cx="1968500" cy="16065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sl-SI" altLang="sl-SI" dirty="0"/>
              <a:t>HKOM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sl-SI" altLang="sl-SI" sz="1200" dirty="0" err="1" smtClean="0"/>
              <a:t>Public</a:t>
            </a:r>
            <a:r>
              <a:rPr lang="sl-SI" altLang="sl-SI" sz="1200" dirty="0" smtClean="0"/>
              <a:t> </a:t>
            </a:r>
            <a:r>
              <a:rPr lang="sl-SI" altLang="sl-SI" sz="1200" dirty="0" err="1" smtClean="0"/>
              <a:t>administration</a:t>
            </a:r>
            <a:r>
              <a:rPr lang="sl-SI" altLang="sl-SI" sz="1200" dirty="0" smtClean="0"/>
              <a:t> </a:t>
            </a:r>
            <a:r>
              <a:rPr lang="sl-SI" altLang="sl-SI" sz="1200" dirty="0" err="1" smtClean="0"/>
              <a:t>computer</a:t>
            </a:r>
            <a:r>
              <a:rPr lang="sl-SI" altLang="sl-SI" sz="1200" dirty="0" smtClean="0"/>
              <a:t> </a:t>
            </a:r>
            <a:r>
              <a:rPr lang="sl-SI" altLang="sl-SI" sz="1200" dirty="0" err="1" smtClean="0"/>
              <a:t>network</a:t>
            </a:r>
            <a:endParaRPr lang="sl-SI" altLang="sl-SI" sz="1200" dirty="0"/>
          </a:p>
        </p:txBody>
      </p:sp>
      <p:grpSp>
        <p:nvGrpSpPr>
          <p:cNvPr id="21514" name="Group 75"/>
          <p:cNvGrpSpPr>
            <a:grpSpLocks/>
          </p:cNvGrpSpPr>
          <p:nvPr/>
        </p:nvGrpSpPr>
        <p:grpSpPr bwMode="auto">
          <a:xfrm>
            <a:off x="6756400" y="1262063"/>
            <a:ext cx="1703388" cy="1363662"/>
            <a:chOff x="4256" y="894"/>
            <a:chExt cx="1723" cy="1282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5024" y="948"/>
              <a:ext cx="955" cy="246"/>
            </a:xfrm>
            <a:prstGeom prst="rect">
              <a:avLst/>
            </a:prstGeom>
            <a:ln w="6350"/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2075" tIns="46038" rIns="92075" bIns="46038">
              <a:spAutoFit/>
            </a:bodyPr>
            <a:lstStyle/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sl-SI" sz="1100" b="1" dirty="0"/>
                <a:t>DP pri PU</a:t>
              </a: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V="1">
              <a:off x="4264" y="895"/>
              <a:ext cx="0" cy="1281"/>
            </a:xfrm>
            <a:prstGeom prst="line">
              <a:avLst/>
            </a:prstGeom>
            <a:ln w="6350">
              <a:headEnd type="triangle" w="med" len="med"/>
              <a:tailEnd type="triangle" w="med" len="med"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 flipV="1">
              <a:off x="4256" y="1536"/>
              <a:ext cx="480" cy="0"/>
            </a:xfrm>
            <a:prstGeom prst="line">
              <a:avLst/>
            </a:prstGeom>
            <a:ln w="6350"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H="1">
              <a:off x="4256" y="1095"/>
              <a:ext cx="440" cy="0"/>
            </a:xfrm>
            <a:prstGeom prst="line">
              <a:avLst/>
            </a:prstGeom>
            <a:ln w="6350"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4256" y="1952"/>
              <a:ext cx="593" cy="0"/>
            </a:xfrm>
            <a:prstGeom prst="line">
              <a:avLst/>
            </a:prstGeom>
            <a:ln w="6350"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9" name="tower"/>
            <p:cNvSpPr>
              <a:spLocks noEditPoints="1" noChangeArrowheads="1"/>
            </p:cNvSpPr>
            <p:nvPr/>
          </p:nvSpPr>
          <p:spPr bwMode="auto">
            <a:xfrm>
              <a:off x="4608" y="1728"/>
              <a:ext cx="228" cy="394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ln w="635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20" name="computr2"/>
            <p:cNvSpPr>
              <a:spLocks noEditPoints="1" noChangeArrowheads="1"/>
            </p:cNvSpPr>
            <p:nvPr/>
          </p:nvSpPr>
          <p:spPr bwMode="auto">
            <a:xfrm>
              <a:off x="4559" y="894"/>
              <a:ext cx="490" cy="354"/>
            </a:xfrm>
            <a:custGeom>
              <a:avLst/>
              <a:gdLst>
                <a:gd name="T0" fmla="*/ 10800 w 21600"/>
                <a:gd name="T1" fmla="*/ 0 h 21600"/>
                <a:gd name="T2" fmla="*/ 10800 w 21600"/>
                <a:gd name="T3" fmla="*/ 21600 h 21600"/>
                <a:gd name="T4" fmla="*/ 17326 w 21600"/>
                <a:gd name="T5" fmla="*/ 0 h 21600"/>
                <a:gd name="T6" fmla="*/ 4274 w 21600"/>
                <a:gd name="T7" fmla="*/ 0 h 21600"/>
                <a:gd name="T8" fmla="*/ 4274 w 21600"/>
                <a:gd name="T9" fmla="*/ 11631 h 21600"/>
                <a:gd name="T10" fmla="*/ 17326 w 21600"/>
                <a:gd name="T11" fmla="*/ 11631 h 21600"/>
                <a:gd name="T12" fmla="*/ 4274 w 21600"/>
                <a:gd name="T13" fmla="*/ 5816 h 21600"/>
                <a:gd name="T14" fmla="*/ 17326 w 21600"/>
                <a:gd name="T15" fmla="*/ 5816 h 21600"/>
                <a:gd name="T16" fmla="*/ 18828 w 21600"/>
                <a:gd name="T17" fmla="*/ 15785 h 21600"/>
                <a:gd name="T18" fmla="*/ 2772 w 21600"/>
                <a:gd name="T19" fmla="*/ 15785 h 21600"/>
                <a:gd name="T20" fmla="*/ 6194 w 21600"/>
                <a:gd name="T21" fmla="*/ 1913 h 21600"/>
                <a:gd name="T22" fmla="*/ 15565 w 21600"/>
                <a:gd name="T23" fmla="*/ 9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ln w="635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21" name="computr2"/>
            <p:cNvSpPr>
              <a:spLocks noEditPoints="1" noChangeArrowheads="1"/>
            </p:cNvSpPr>
            <p:nvPr/>
          </p:nvSpPr>
          <p:spPr bwMode="auto">
            <a:xfrm>
              <a:off x="4559" y="1342"/>
              <a:ext cx="490" cy="354"/>
            </a:xfrm>
            <a:custGeom>
              <a:avLst/>
              <a:gdLst>
                <a:gd name="T0" fmla="*/ 10800 w 21600"/>
                <a:gd name="T1" fmla="*/ 0 h 21600"/>
                <a:gd name="T2" fmla="*/ 10800 w 21600"/>
                <a:gd name="T3" fmla="*/ 21600 h 21600"/>
                <a:gd name="T4" fmla="*/ 17326 w 21600"/>
                <a:gd name="T5" fmla="*/ 0 h 21600"/>
                <a:gd name="T6" fmla="*/ 4274 w 21600"/>
                <a:gd name="T7" fmla="*/ 0 h 21600"/>
                <a:gd name="T8" fmla="*/ 4274 w 21600"/>
                <a:gd name="T9" fmla="*/ 11631 h 21600"/>
                <a:gd name="T10" fmla="*/ 17326 w 21600"/>
                <a:gd name="T11" fmla="*/ 11631 h 21600"/>
                <a:gd name="T12" fmla="*/ 4274 w 21600"/>
                <a:gd name="T13" fmla="*/ 5816 h 21600"/>
                <a:gd name="T14" fmla="*/ 17326 w 21600"/>
                <a:gd name="T15" fmla="*/ 5816 h 21600"/>
                <a:gd name="T16" fmla="*/ 18828 w 21600"/>
                <a:gd name="T17" fmla="*/ 15785 h 21600"/>
                <a:gd name="T18" fmla="*/ 2772 w 21600"/>
                <a:gd name="T19" fmla="*/ 15785 h 21600"/>
                <a:gd name="T20" fmla="*/ 6194 w 21600"/>
                <a:gd name="T21" fmla="*/ 1913 h 21600"/>
                <a:gd name="T22" fmla="*/ 15565 w 21600"/>
                <a:gd name="T23" fmla="*/ 9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ln w="635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22" name="Text Box 54"/>
            <p:cNvSpPr txBox="1">
              <a:spLocks noChangeArrowheads="1"/>
            </p:cNvSpPr>
            <p:nvPr/>
          </p:nvSpPr>
          <p:spPr bwMode="auto">
            <a:xfrm>
              <a:off x="4865" y="1737"/>
              <a:ext cx="970" cy="434"/>
            </a:xfrm>
            <a:prstGeom prst="rect">
              <a:avLst/>
            </a:prstGeom>
            <a:ln w="6350"/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2075" tIns="46038" rIns="92075" bIns="46038"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sl-SI" sz="1200" b="1" dirty="0"/>
                <a:t>File </a:t>
              </a:r>
              <a:r>
                <a:rPr lang="sl-SI" sz="1200" b="1" dirty="0" err="1"/>
                <a:t>server</a:t>
              </a:r>
              <a:endParaRPr lang="en-GB" sz="1200" b="1" dirty="0"/>
            </a:p>
          </p:txBody>
        </p:sp>
      </p:grp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1271588" y="188913"/>
            <a:ext cx="7872412" cy="576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Architecture – overall picture </a:t>
            </a:r>
            <a:r>
              <a:rPr lang="sl-SI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T</a:t>
            </a:r>
            <a:r>
              <a:rPr lang="sl-SI" sz="28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SFarm</a:t>
            </a:r>
            <a:r>
              <a:rPr lang="sl-SI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516" name="Group 82"/>
          <p:cNvGrpSpPr>
            <a:grpSpLocks/>
          </p:cNvGrpSpPr>
          <p:nvPr/>
        </p:nvGrpSpPr>
        <p:grpSpPr bwMode="auto">
          <a:xfrm>
            <a:off x="222250" y="3602038"/>
            <a:ext cx="4046538" cy="2763837"/>
            <a:chOff x="140" y="2269"/>
            <a:chExt cx="2549" cy="1741"/>
          </a:xfrm>
        </p:grpSpPr>
        <p:sp>
          <p:nvSpPr>
            <p:cNvPr id="29" name="Line 19"/>
            <p:cNvSpPr>
              <a:spLocks noChangeShapeType="1"/>
            </p:cNvSpPr>
            <p:nvPr/>
          </p:nvSpPr>
          <p:spPr bwMode="auto">
            <a:xfrm flipV="1">
              <a:off x="2394" y="2484"/>
              <a:ext cx="209" cy="312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2394" y="2435"/>
              <a:ext cx="209" cy="4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 flipV="1">
              <a:off x="2384" y="2269"/>
              <a:ext cx="99" cy="18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grpSp>
          <p:nvGrpSpPr>
            <p:cNvPr id="21558" name="Group 77"/>
            <p:cNvGrpSpPr>
              <a:grpSpLocks/>
            </p:cNvGrpSpPr>
            <p:nvPr/>
          </p:nvGrpSpPr>
          <p:grpSpPr bwMode="auto">
            <a:xfrm>
              <a:off x="140" y="2796"/>
              <a:ext cx="2549" cy="1214"/>
              <a:chOff x="140" y="2796"/>
              <a:chExt cx="2549" cy="1214"/>
            </a:xfrm>
          </p:grpSpPr>
          <p:sp>
            <p:nvSpPr>
              <p:cNvPr id="33" name="server"/>
              <p:cNvSpPr>
                <a:spLocks noEditPoints="1" noChangeArrowheads="1"/>
              </p:cNvSpPr>
              <p:nvPr/>
            </p:nvSpPr>
            <p:spPr bwMode="auto">
              <a:xfrm>
                <a:off x="140" y="3398"/>
                <a:ext cx="788" cy="612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61 w 21600"/>
                  <a:gd name="T17" fmla="*/ 22454 h 21600"/>
                  <a:gd name="T18" fmla="*/ 21069 w 21600"/>
                  <a:gd name="T19" fmla="*/ 28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  <a:path w="21600" h="21600" extrusionOk="0">
                    <a:moveTo>
                      <a:pt x="1662" y="1709"/>
                    </a:moveTo>
                    <a:lnTo>
                      <a:pt x="9046" y="1709"/>
                    </a:lnTo>
                    <a:lnTo>
                      <a:pt x="9046" y="2331"/>
                    </a:lnTo>
                    <a:lnTo>
                      <a:pt x="1662" y="2331"/>
                    </a:lnTo>
                    <a:lnTo>
                      <a:pt x="1662" y="1709"/>
                    </a:lnTo>
                    <a:moveTo>
                      <a:pt x="0" y="4351"/>
                    </a:moveTo>
                    <a:lnTo>
                      <a:pt x="10892" y="4351"/>
                    </a:lnTo>
                    <a:lnTo>
                      <a:pt x="10892" y="14141"/>
                    </a:lnTo>
                    <a:lnTo>
                      <a:pt x="21600" y="14141"/>
                    </a:lnTo>
                    <a:moveTo>
                      <a:pt x="11631" y="1243"/>
                    </a:moveTo>
                    <a:lnTo>
                      <a:pt x="20492" y="1243"/>
                    </a:lnTo>
                    <a:lnTo>
                      <a:pt x="20492" y="1554"/>
                    </a:lnTo>
                    <a:lnTo>
                      <a:pt x="11631" y="1554"/>
                    </a:lnTo>
                    <a:lnTo>
                      <a:pt x="11631" y="1243"/>
                    </a:lnTo>
                    <a:moveTo>
                      <a:pt x="11631" y="3263"/>
                    </a:moveTo>
                    <a:lnTo>
                      <a:pt x="20492" y="3263"/>
                    </a:lnTo>
                    <a:lnTo>
                      <a:pt x="20492" y="3574"/>
                    </a:lnTo>
                    <a:lnTo>
                      <a:pt x="11631" y="3574"/>
                    </a:lnTo>
                    <a:lnTo>
                      <a:pt x="11631" y="3263"/>
                    </a:lnTo>
                    <a:moveTo>
                      <a:pt x="11631" y="6060"/>
                    </a:moveTo>
                    <a:lnTo>
                      <a:pt x="20492" y="6060"/>
                    </a:lnTo>
                    <a:lnTo>
                      <a:pt x="20492" y="6371"/>
                    </a:lnTo>
                    <a:lnTo>
                      <a:pt x="11631" y="6371"/>
                    </a:lnTo>
                    <a:lnTo>
                      <a:pt x="11631" y="6060"/>
                    </a:lnTo>
                    <a:moveTo>
                      <a:pt x="11631" y="8081"/>
                    </a:moveTo>
                    <a:lnTo>
                      <a:pt x="20308" y="8081"/>
                    </a:lnTo>
                    <a:lnTo>
                      <a:pt x="20308" y="8391"/>
                    </a:lnTo>
                    <a:lnTo>
                      <a:pt x="11631" y="8391"/>
                    </a:lnTo>
                    <a:lnTo>
                      <a:pt x="11631" y="8081"/>
                    </a:lnTo>
                    <a:moveTo>
                      <a:pt x="11631" y="4196"/>
                    </a:moveTo>
                    <a:lnTo>
                      <a:pt x="12369" y="4196"/>
                    </a:lnTo>
                    <a:lnTo>
                      <a:pt x="12369" y="4817"/>
                    </a:lnTo>
                    <a:lnTo>
                      <a:pt x="11631" y="4817"/>
                    </a:lnTo>
                    <a:lnTo>
                      <a:pt x="11631" y="4196"/>
                    </a:lnTo>
                    <a:moveTo>
                      <a:pt x="14400" y="4196"/>
                    </a:moveTo>
                    <a:lnTo>
                      <a:pt x="15138" y="4196"/>
                    </a:lnTo>
                    <a:lnTo>
                      <a:pt x="15138" y="4817"/>
                    </a:lnTo>
                    <a:lnTo>
                      <a:pt x="14400" y="4817"/>
                    </a:lnTo>
                    <a:lnTo>
                      <a:pt x="14400" y="4196"/>
                    </a:lnTo>
                    <a:moveTo>
                      <a:pt x="16985" y="4196"/>
                    </a:moveTo>
                    <a:lnTo>
                      <a:pt x="17723" y="4196"/>
                    </a:lnTo>
                    <a:lnTo>
                      <a:pt x="17723" y="4817"/>
                    </a:lnTo>
                    <a:lnTo>
                      <a:pt x="16985" y="4817"/>
                    </a:lnTo>
                    <a:lnTo>
                      <a:pt x="16985" y="4196"/>
                    </a:lnTo>
                    <a:moveTo>
                      <a:pt x="19754" y="4196"/>
                    </a:moveTo>
                    <a:lnTo>
                      <a:pt x="20492" y="4196"/>
                    </a:lnTo>
                    <a:lnTo>
                      <a:pt x="20492" y="4817"/>
                    </a:lnTo>
                    <a:lnTo>
                      <a:pt x="19754" y="4817"/>
                    </a:lnTo>
                    <a:lnTo>
                      <a:pt x="19754" y="4196"/>
                    </a:lnTo>
                    <a:moveTo>
                      <a:pt x="11631" y="9635"/>
                    </a:moveTo>
                    <a:lnTo>
                      <a:pt x="12369" y="9635"/>
                    </a:lnTo>
                    <a:lnTo>
                      <a:pt x="12369" y="10256"/>
                    </a:lnTo>
                    <a:lnTo>
                      <a:pt x="11631" y="10256"/>
                    </a:lnTo>
                    <a:lnTo>
                      <a:pt x="11631" y="9635"/>
                    </a:lnTo>
                    <a:moveTo>
                      <a:pt x="14400" y="9635"/>
                    </a:moveTo>
                    <a:lnTo>
                      <a:pt x="15138" y="9635"/>
                    </a:lnTo>
                    <a:lnTo>
                      <a:pt x="15138" y="10256"/>
                    </a:lnTo>
                    <a:lnTo>
                      <a:pt x="14400" y="10256"/>
                    </a:lnTo>
                    <a:lnTo>
                      <a:pt x="14400" y="9635"/>
                    </a:lnTo>
                    <a:moveTo>
                      <a:pt x="16985" y="9635"/>
                    </a:moveTo>
                    <a:lnTo>
                      <a:pt x="17723" y="9635"/>
                    </a:lnTo>
                    <a:lnTo>
                      <a:pt x="17723" y="10256"/>
                    </a:lnTo>
                    <a:lnTo>
                      <a:pt x="16985" y="10256"/>
                    </a:lnTo>
                    <a:lnTo>
                      <a:pt x="16985" y="9635"/>
                    </a:lnTo>
                    <a:moveTo>
                      <a:pt x="19754" y="9635"/>
                    </a:moveTo>
                    <a:lnTo>
                      <a:pt x="20492" y="9635"/>
                    </a:lnTo>
                    <a:lnTo>
                      <a:pt x="20492" y="10256"/>
                    </a:lnTo>
                    <a:lnTo>
                      <a:pt x="19754" y="10256"/>
                    </a:lnTo>
                    <a:lnTo>
                      <a:pt x="19754" y="9635"/>
                    </a:lnTo>
                    <a:moveTo>
                      <a:pt x="10892" y="14141"/>
                    </a:moveTo>
                    <a:lnTo>
                      <a:pt x="10892" y="15384"/>
                    </a:lnTo>
                    <a:lnTo>
                      <a:pt x="10892" y="20046"/>
                    </a:lnTo>
                    <a:lnTo>
                      <a:pt x="10892" y="21600"/>
                    </a:lnTo>
                    <a:lnTo>
                      <a:pt x="10892" y="14141"/>
                    </a:lnTo>
                    <a:moveTo>
                      <a:pt x="10892" y="4351"/>
                    </a:moveTo>
                    <a:lnTo>
                      <a:pt x="10892" y="3574"/>
                    </a:lnTo>
                    <a:lnTo>
                      <a:pt x="10892" y="932"/>
                    </a:lnTo>
                    <a:lnTo>
                      <a:pt x="10892" y="0"/>
                    </a:lnTo>
                    <a:lnTo>
                      <a:pt x="10892" y="4351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chemeClr val="folHlink"/>
                  </a:buClr>
                  <a:buSzPct val="75000"/>
                  <a:buFont typeface="Monotype Sorts" pitchFamily="2" charset="2"/>
                  <a:buNone/>
                  <a:defRPr/>
                </a:pPr>
                <a:endParaRPr kumimoji="1" lang="en-GB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+mn-cs"/>
                </a:endParaRPr>
              </a:p>
            </p:txBody>
          </p:sp>
          <p:sp>
            <p:nvSpPr>
              <p:cNvPr id="21560" name="Line 18"/>
              <p:cNvSpPr>
                <a:spLocks noChangeShapeType="1"/>
              </p:cNvSpPr>
              <p:nvPr/>
            </p:nvSpPr>
            <p:spPr bwMode="auto">
              <a:xfrm>
                <a:off x="151" y="3248"/>
                <a:ext cx="2134" cy="0"/>
              </a:xfrm>
              <a:prstGeom prst="line">
                <a:avLst/>
              </a:prstGeom>
              <a:noFill/>
              <a:ln w="28575">
                <a:solidFill>
                  <a:srgbClr val="FFCC66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61" name="Line 22"/>
              <p:cNvSpPr>
                <a:spLocks noChangeShapeType="1"/>
              </p:cNvSpPr>
              <p:nvPr/>
            </p:nvSpPr>
            <p:spPr bwMode="auto">
              <a:xfrm flipV="1">
                <a:off x="498" y="3257"/>
                <a:ext cx="1" cy="151"/>
              </a:xfrm>
              <a:prstGeom prst="line">
                <a:avLst/>
              </a:prstGeom>
              <a:noFill/>
              <a:ln w="9525">
                <a:solidFill>
                  <a:srgbClr val="FFCC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62" name="tower"/>
              <p:cNvSpPr>
                <a:spLocks noEditPoints="1" noChangeArrowheads="1"/>
              </p:cNvSpPr>
              <p:nvPr/>
            </p:nvSpPr>
            <p:spPr bwMode="auto">
              <a:xfrm>
                <a:off x="1045" y="3408"/>
                <a:ext cx="227" cy="3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76 w 21600"/>
                  <a:gd name="T31" fmla="*/ 22527 h 21600"/>
                  <a:gd name="T32" fmla="*/ 21505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63" name="Line 38"/>
              <p:cNvSpPr>
                <a:spLocks noChangeShapeType="1"/>
              </p:cNvSpPr>
              <p:nvPr/>
            </p:nvSpPr>
            <p:spPr bwMode="auto">
              <a:xfrm>
                <a:off x="1566" y="3256"/>
                <a:ext cx="0" cy="200"/>
              </a:xfrm>
              <a:prstGeom prst="line">
                <a:avLst/>
              </a:prstGeom>
              <a:noFill/>
              <a:ln w="9525">
                <a:solidFill>
                  <a:srgbClr val="FFCC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64" name="Line 39"/>
              <p:cNvSpPr>
                <a:spLocks noChangeShapeType="1"/>
              </p:cNvSpPr>
              <p:nvPr/>
            </p:nvSpPr>
            <p:spPr bwMode="auto">
              <a:xfrm>
                <a:off x="2123" y="3248"/>
                <a:ext cx="0" cy="200"/>
              </a:xfrm>
              <a:prstGeom prst="line">
                <a:avLst/>
              </a:prstGeom>
              <a:noFill/>
              <a:ln w="9525">
                <a:solidFill>
                  <a:srgbClr val="FFCC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65" name="Line 40"/>
              <p:cNvSpPr>
                <a:spLocks noChangeShapeType="1"/>
              </p:cNvSpPr>
              <p:nvPr/>
            </p:nvSpPr>
            <p:spPr bwMode="auto">
              <a:xfrm>
                <a:off x="1150" y="3256"/>
                <a:ext cx="0" cy="200"/>
              </a:xfrm>
              <a:prstGeom prst="line">
                <a:avLst/>
              </a:prstGeom>
              <a:noFill/>
              <a:ln w="9525">
                <a:solidFill>
                  <a:srgbClr val="FFCC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66" name="computr3"/>
              <p:cNvSpPr>
                <a:spLocks noEditPoints="1" noChangeArrowheads="1"/>
              </p:cNvSpPr>
              <p:nvPr/>
            </p:nvSpPr>
            <p:spPr bwMode="auto">
              <a:xfrm>
                <a:off x="2168" y="2796"/>
                <a:ext cx="447" cy="3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7780 w 21600"/>
                  <a:gd name="T13" fmla="*/ 2608 h 21600"/>
                  <a:gd name="T14" fmla="*/ 16333 w 21600"/>
                  <a:gd name="T15" fmla="*/ 117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8250" y="17743"/>
                    </a:moveTo>
                    <a:lnTo>
                      <a:pt x="17557" y="16971"/>
                    </a:lnTo>
                    <a:lnTo>
                      <a:pt x="5429" y="16971"/>
                    </a:lnTo>
                    <a:lnTo>
                      <a:pt x="4736" y="17743"/>
                    </a:lnTo>
                    <a:lnTo>
                      <a:pt x="18250" y="17743"/>
                    </a:lnTo>
                    <a:close/>
                  </a:path>
                  <a:path w="21600" h="21600" extrusionOk="0">
                    <a:moveTo>
                      <a:pt x="18250" y="17743"/>
                    </a:moveTo>
                    <a:moveTo>
                      <a:pt x="19405" y="19131"/>
                    </a:moveTo>
                    <a:lnTo>
                      <a:pt x="18712" y="18360"/>
                    </a:lnTo>
                    <a:lnTo>
                      <a:pt x="4274" y="18360"/>
                    </a:lnTo>
                    <a:lnTo>
                      <a:pt x="3581" y="19131"/>
                    </a:lnTo>
                    <a:lnTo>
                      <a:pt x="19405" y="19131"/>
                    </a:lnTo>
                    <a:close/>
                  </a:path>
                  <a:path w="21600" h="21600" extrusionOk="0">
                    <a:moveTo>
                      <a:pt x="19405" y="19131"/>
                    </a:moveTo>
                    <a:moveTo>
                      <a:pt x="20560" y="20520"/>
                    </a:moveTo>
                    <a:lnTo>
                      <a:pt x="19867" y="19749"/>
                    </a:lnTo>
                    <a:lnTo>
                      <a:pt x="3119" y="19749"/>
                    </a:lnTo>
                    <a:lnTo>
                      <a:pt x="2426" y="20520"/>
                    </a:lnTo>
                    <a:lnTo>
                      <a:pt x="20560" y="20520"/>
                    </a:lnTo>
                    <a:close/>
                  </a:path>
                  <a:path w="21600" h="21600" extrusionOk="0">
                    <a:moveTo>
                      <a:pt x="20560" y="20520"/>
                    </a:moveTo>
                    <a:moveTo>
                      <a:pt x="4620" y="16971"/>
                    </a:moveTo>
                    <a:lnTo>
                      <a:pt x="5313" y="16200"/>
                    </a:lnTo>
                    <a:lnTo>
                      <a:pt x="7624" y="16200"/>
                    </a:lnTo>
                    <a:lnTo>
                      <a:pt x="7624" y="14194"/>
                    </a:lnTo>
                    <a:lnTo>
                      <a:pt x="5891" y="14194"/>
                    </a:lnTo>
                    <a:lnTo>
                      <a:pt x="5891" y="0"/>
                    </a:lnTo>
                    <a:lnTo>
                      <a:pt x="12013" y="0"/>
                    </a:lnTo>
                    <a:lnTo>
                      <a:pt x="18135" y="0"/>
                    </a:lnTo>
                    <a:lnTo>
                      <a:pt x="18135" y="10800"/>
                    </a:lnTo>
                    <a:lnTo>
                      <a:pt x="18135" y="14194"/>
                    </a:ln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17788" y="16200"/>
                    </a:lnTo>
                    <a:lnTo>
                      <a:pt x="19059" y="17743"/>
                    </a:lnTo>
                    <a:lnTo>
                      <a:pt x="21022" y="19903"/>
                    </a:lnTo>
                    <a:lnTo>
                      <a:pt x="21253" y="20057"/>
                    </a:lnTo>
                    <a:lnTo>
                      <a:pt x="21369" y="20366"/>
                    </a:lnTo>
                    <a:lnTo>
                      <a:pt x="21600" y="20674"/>
                    </a:lnTo>
                    <a:lnTo>
                      <a:pt x="21600" y="20829"/>
                    </a:lnTo>
                    <a:lnTo>
                      <a:pt x="21600" y="20983"/>
                    </a:lnTo>
                    <a:lnTo>
                      <a:pt x="21600" y="21137"/>
                    </a:lnTo>
                    <a:lnTo>
                      <a:pt x="21600" y="21291"/>
                    </a:lnTo>
                    <a:lnTo>
                      <a:pt x="21484" y="21446"/>
                    </a:lnTo>
                    <a:lnTo>
                      <a:pt x="21369" y="21446"/>
                    </a:lnTo>
                    <a:lnTo>
                      <a:pt x="21138" y="21600"/>
                    </a:lnTo>
                    <a:lnTo>
                      <a:pt x="21022" y="21600"/>
                    </a:lnTo>
                    <a:lnTo>
                      <a:pt x="10973" y="21600"/>
                    </a:lnTo>
                    <a:lnTo>
                      <a:pt x="2079" y="21600"/>
                    </a:lnTo>
                    <a:lnTo>
                      <a:pt x="1848" y="21600"/>
                    </a:lnTo>
                    <a:lnTo>
                      <a:pt x="1733" y="21446"/>
                    </a:lnTo>
                    <a:lnTo>
                      <a:pt x="1617" y="21446"/>
                    </a:lnTo>
                    <a:lnTo>
                      <a:pt x="1502" y="21291"/>
                    </a:lnTo>
                    <a:lnTo>
                      <a:pt x="1386" y="21291"/>
                    </a:lnTo>
                    <a:lnTo>
                      <a:pt x="1386" y="21137"/>
                    </a:lnTo>
                    <a:lnTo>
                      <a:pt x="1386" y="20983"/>
                    </a:lnTo>
                    <a:lnTo>
                      <a:pt x="1386" y="20829"/>
                    </a:lnTo>
                    <a:lnTo>
                      <a:pt x="1502" y="20674"/>
                    </a:lnTo>
                    <a:lnTo>
                      <a:pt x="1617" y="20366"/>
                    </a:lnTo>
                    <a:lnTo>
                      <a:pt x="1733" y="20057"/>
                    </a:lnTo>
                    <a:lnTo>
                      <a:pt x="1964" y="19903"/>
                    </a:lnTo>
                    <a:lnTo>
                      <a:pt x="0" y="19903"/>
                    </a:lnTo>
                    <a:lnTo>
                      <a:pt x="0" y="10800"/>
                    </a:lnTo>
                    <a:lnTo>
                      <a:pt x="0" y="2777"/>
                    </a:lnTo>
                    <a:lnTo>
                      <a:pt x="4620" y="2777"/>
                    </a:lnTo>
                    <a:lnTo>
                      <a:pt x="4620" y="16971"/>
                    </a:lnTo>
                    <a:moveTo>
                      <a:pt x="4620" y="16971"/>
                    </a:moveTo>
                    <a:moveTo>
                      <a:pt x="4620" y="16971"/>
                    </a:moveTo>
                    <a:lnTo>
                      <a:pt x="4158" y="17434"/>
                    </a:lnTo>
                    <a:lnTo>
                      <a:pt x="2541" y="19286"/>
                    </a:lnTo>
                    <a:lnTo>
                      <a:pt x="1964" y="19903"/>
                    </a:lnTo>
                    <a:lnTo>
                      <a:pt x="4620" y="16971"/>
                    </a:lnTo>
                    <a:close/>
                  </a:path>
                  <a:path w="21600" h="21600" extrusionOk="0">
                    <a:moveTo>
                      <a:pt x="7624" y="2314"/>
                    </a:moveTo>
                    <a:moveTo>
                      <a:pt x="16402" y="2314"/>
                    </a:moveTo>
                    <a:lnTo>
                      <a:pt x="16402" y="11880"/>
                    </a:lnTo>
                    <a:lnTo>
                      <a:pt x="7624" y="11880"/>
                    </a:lnTo>
                    <a:lnTo>
                      <a:pt x="7624" y="2314"/>
                    </a:lnTo>
                    <a:lnTo>
                      <a:pt x="16402" y="2314"/>
                    </a:lnTo>
                    <a:close/>
                  </a:path>
                  <a:path w="21600" h="21600" extrusionOk="0">
                    <a:moveTo>
                      <a:pt x="578" y="4011"/>
                    </a:moveTo>
                    <a:moveTo>
                      <a:pt x="4043" y="4011"/>
                    </a:moveTo>
                    <a:lnTo>
                      <a:pt x="4043" y="4320"/>
                    </a:lnTo>
                    <a:lnTo>
                      <a:pt x="578" y="4320"/>
                    </a:lnTo>
                    <a:lnTo>
                      <a:pt x="578" y="4011"/>
                    </a:lnTo>
                    <a:lnTo>
                      <a:pt x="4043" y="4011"/>
                    </a:lnTo>
                    <a:close/>
                    <a:moveTo>
                      <a:pt x="7624" y="14194"/>
                    </a:move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7624" y="16200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67" name="computr2"/>
              <p:cNvSpPr>
                <a:spLocks noEditPoints="1" noChangeArrowheads="1"/>
              </p:cNvSpPr>
              <p:nvPr/>
            </p:nvSpPr>
            <p:spPr bwMode="auto">
              <a:xfrm>
                <a:off x="1902" y="3436"/>
                <a:ext cx="491" cy="3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6203 w 21600"/>
                  <a:gd name="T31" fmla="*/ 1897 h 21600"/>
                  <a:gd name="T32" fmla="*/ 15573 w 21600"/>
                  <a:gd name="T33" fmla="*/ 9729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21022" y="20295"/>
                    </a:moveTo>
                    <a:lnTo>
                      <a:pt x="18828" y="18396"/>
                    </a:lnTo>
                    <a:lnTo>
                      <a:pt x="18828" y="13174"/>
                    </a:lnTo>
                    <a:lnTo>
                      <a:pt x="15478" y="13174"/>
                    </a:lnTo>
                    <a:lnTo>
                      <a:pt x="15478" y="11631"/>
                    </a:lnTo>
                    <a:lnTo>
                      <a:pt x="17326" y="11631"/>
                    </a:lnTo>
                    <a:lnTo>
                      <a:pt x="17326" y="11156"/>
                    </a:lnTo>
                    <a:lnTo>
                      <a:pt x="17326" y="0"/>
                    </a:lnTo>
                    <a:lnTo>
                      <a:pt x="10858" y="0"/>
                    </a:lnTo>
                    <a:lnTo>
                      <a:pt x="4274" y="0"/>
                    </a:lnTo>
                    <a:lnTo>
                      <a:pt x="4274" y="11037"/>
                    </a:lnTo>
                    <a:lnTo>
                      <a:pt x="4274" y="11631"/>
                    </a:lnTo>
                    <a:lnTo>
                      <a:pt x="6122" y="11631"/>
                    </a:lnTo>
                    <a:lnTo>
                      <a:pt x="6122" y="13174"/>
                    </a:lnTo>
                    <a:lnTo>
                      <a:pt x="2772" y="13174"/>
                    </a:lnTo>
                    <a:lnTo>
                      <a:pt x="2772" y="18514"/>
                    </a:lnTo>
                    <a:lnTo>
                      <a:pt x="693" y="20295"/>
                    </a:lnTo>
                    <a:lnTo>
                      <a:pt x="462" y="20413"/>
                    </a:lnTo>
                    <a:lnTo>
                      <a:pt x="231" y="20651"/>
                    </a:lnTo>
                    <a:lnTo>
                      <a:pt x="116" y="20888"/>
                    </a:lnTo>
                    <a:lnTo>
                      <a:pt x="0" y="21125"/>
                    </a:lnTo>
                    <a:lnTo>
                      <a:pt x="0" y="21244"/>
                    </a:lnTo>
                    <a:lnTo>
                      <a:pt x="116" y="21363"/>
                    </a:lnTo>
                    <a:lnTo>
                      <a:pt x="116" y="21481"/>
                    </a:lnTo>
                    <a:lnTo>
                      <a:pt x="231" y="21481"/>
                    </a:lnTo>
                    <a:lnTo>
                      <a:pt x="347" y="21600"/>
                    </a:lnTo>
                    <a:lnTo>
                      <a:pt x="578" y="21600"/>
                    </a:lnTo>
                    <a:lnTo>
                      <a:pt x="693" y="21600"/>
                    </a:lnTo>
                    <a:lnTo>
                      <a:pt x="10858" y="21600"/>
                    </a:lnTo>
                    <a:lnTo>
                      <a:pt x="20907" y="21600"/>
                    </a:lnTo>
                    <a:lnTo>
                      <a:pt x="21138" y="21600"/>
                    </a:lnTo>
                    <a:lnTo>
                      <a:pt x="21253" y="21600"/>
                    </a:lnTo>
                    <a:lnTo>
                      <a:pt x="21369" y="21481"/>
                    </a:lnTo>
                    <a:lnTo>
                      <a:pt x="21484" y="21481"/>
                    </a:lnTo>
                    <a:lnTo>
                      <a:pt x="21600" y="21363"/>
                    </a:lnTo>
                    <a:lnTo>
                      <a:pt x="21600" y="21244"/>
                    </a:lnTo>
                    <a:lnTo>
                      <a:pt x="21600" y="21125"/>
                    </a:lnTo>
                    <a:lnTo>
                      <a:pt x="21484" y="20888"/>
                    </a:lnTo>
                    <a:lnTo>
                      <a:pt x="21369" y="20651"/>
                    </a:lnTo>
                    <a:lnTo>
                      <a:pt x="21253" y="20413"/>
                    </a:lnTo>
                    <a:lnTo>
                      <a:pt x="21022" y="20295"/>
                    </a:lnTo>
                    <a:close/>
                  </a:path>
                  <a:path w="21600" h="21600" extrusionOk="0">
                    <a:moveTo>
                      <a:pt x="18019" y="18514"/>
                    </a:moveTo>
                    <a:lnTo>
                      <a:pt x="17326" y="17921"/>
                    </a:lnTo>
                    <a:lnTo>
                      <a:pt x="4389" y="17921"/>
                    </a:lnTo>
                    <a:lnTo>
                      <a:pt x="3696" y="18514"/>
                    </a:lnTo>
                    <a:lnTo>
                      <a:pt x="18019" y="18514"/>
                    </a:lnTo>
                    <a:close/>
                  </a:path>
                  <a:path w="21600" h="21600" extrusionOk="0">
                    <a:moveTo>
                      <a:pt x="19174" y="19701"/>
                    </a:moveTo>
                    <a:lnTo>
                      <a:pt x="18481" y="19108"/>
                    </a:lnTo>
                    <a:lnTo>
                      <a:pt x="3119" y="19108"/>
                    </a:lnTo>
                    <a:lnTo>
                      <a:pt x="2426" y="19701"/>
                    </a:lnTo>
                    <a:lnTo>
                      <a:pt x="19174" y="19701"/>
                    </a:lnTo>
                    <a:close/>
                  </a:path>
                  <a:path w="21600" h="21600" extrusionOk="0">
                    <a:moveTo>
                      <a:pt x="20560" y="20769"/>
                    </a:moveTo>
                    <a:lnTo>
                      <a:pt x="19867" y="20176"/>
                    </a:lnTo>
                    <a:lnTo>
                      <a:pt x="1848" y="20176"/>
                    </a:lnTo>
                    <a:lnTo>
                      <a:pt x="1155" y="20769"/>
                    </a:lnTo>
                    <a:lnTo>
                      <a:pt x="20560" y="20769"/>
                    </a:lnTo>
                    <a:close/>
                  </a:path>
                  <a:path w="21600" h="21600" extrusionOk="0">
                    <a:moveTo>
                      <a:pt x="18828" y="18396"/>
                    </a:moveTo>
                    <a:lnTo>
                      <a:pt x="17442" y="17209"/>
                    </a:lnTo>
                    <a:lnTo>
                      <a:pt x="4158" y="17209"/>
                    </a:lnTo>
                    <a:lnTo>
                      <a:pt x="2772" y="18514"/>
                    </a:lnTo>
                    <a:moveTo>
                      <a:pt x="13168" y="14123"/>
                    </a:moveTo>
                    <a:lnTo>
                      <a:pt x="13168" y="14716"/>
                    </a:lnTo>
                    <a:lnTo>
                      <a:pt x="17788" y="14716"/>
                    </a:lnTo>
                    <a:lnTo>
                      <a:pt x="17788" y="14123"/>
                    </a:lnTo>
                    <a:lnTo>
                      <a:pt x="13168" y="14123"/>
                    </a:lnTo>
                    <a:close/>
                  </a:path>
                  <a:path w="21600" h="21600" extrusionOk="0">
                    <a:moveTo>
                      <a:pt x="6122" y="1899"/>
                    </a:moveTo>
                    <a:lnTo>
                      <a:pt x="6122" y="9732"/>
                    </a:lnTo>
                    <a:lnTo>
                      <a:pt x="15478" y="9732"/>
                    </a:lnTo>
                    <a:lnTo>
                      <a:pt x="15478" y="1899"/>
                    </a:lnTo>
                    <a:lnTo>
                      <a:pt x="6122" y="1899"/>
                    </a:lnTo>
                    <a:moveTo>
                      <a:pt x="6122" y="11631"/>
                    </a:moveTo>
                    <a:lnTo>
                      <a:pt x="15478" y="11631"/>
                    </a:lnTo>
                    <a:lnTo>
                      <a:pt x="15478" y="13174"/>
                    </a:lnTo>
                    <a:lnTo>
                      <a:pt x="6122" y="13174"/>
                    </a:lnTo>
                    <a:lnTo>
                      <a:pt x="6122" y="11631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68" name="computr2"/>
              <p:cNvSpPr>
                <a:spLocks noEditPoints="1" noChangeArrowheads="1"/>
              </p:cNvSpPr>
              <p:nvPr/>
            </p:nvSpPr>
            <p:spPr bwMode="auto">
              <a:xfrm>
                <a:off x="1344" y="3445"/>
                <a:ext cx="491" cy="3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6203 w 21600"/>
                  <a:gd name="T31" fmla="*/ 1897 h 21600"/>
                  <a:gd name="T32" fmla="*/ 15573 w 21600"/>
                  <a:gd name="T33" fmla="*/ 9729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21022" y="20295"/>
                    </a:moveTo>
                    <a:lnTo>
                      <a:pt x="18828" y="18396"/>
                    </a:lnTo>
                    <a:lnTo>
                      <a:pt x="18828" y="13174"/>
                    </a:lnTo>
                    <a:lnTo>
                      <a:pt x="15478" y="13174"/>
                    </a:lnTo>
                    <a:lnTo>
                      <a:pt x="15478" y="11631"/>
                    </a:lnTo>
                    <a:lnTo>
                      <a:pt x="17326" y="11631"/>
                    </a:lnTo>
                    <a:lnTo>
                      <a:pt x="17326" y="11156"/>
                    </a:lnTo>
                    <a:lnTo>
                      <a:pt x="17326" y="0"/>
                    </a:lnTo>
                    <a:lnTo>
                      <a:pt x="10858" y="0"/>
                    </a:lnTo>
                    <a:lnTo>
                      <a:pt x="4274" y="0"/>
                    </a:lnTo>
                    <a:lnTo>
                      <a:pt x="4274" y="11037"/>
                    </a:lnTo>
                    <a:lnTo>
                      <a:pt x="4274" y="11631"/>
                    </a:lnTo>
                    <a:lnTo>
                      <a:pt x="6122" y="11631"/>
                    </a:lnTo>
                    <a:lnTo>
                      <a:pt x="6122" y="13174"/>
                    </a:lnTo>
                    <a:lnTo>
                      <a:pt x="2772" y="13174"/>
                    </a:lnTo>
                    <a:lnTo>
                      <a:pt x="2772" y="18514"/>
                    </a:lnTo>
                    <a:lnTo>
                      <a:pt x="693" y="20295"/>
                    </a:lnTo>
                    <a:lnTo>
                      <a:pt x="462" y="20413"/>
                    </a:lnTo>
                    <a:lnTo>
                      <a:pt x="231" y="20651"/>
                    </a:lnTo>
                    <a:lnTo>
                      <a:pt x="116" y="20888"/>
                    </a:lnTo>
                    <a:lnTo>
                      <a:pt x="0" y="21125"/>
                    </a:lnTo>
                    <a:lnTo>
                      <a:pt x="0" y="21244"/>
                    </a:lnTo>
                    <a:lnTo>
                      <a:pt x="116" y="21363"/>
                    </a:lnTo>
                    <a:lnTo>
                      <a:pt x="116" y="21481"/>
                    </a:lnTo>
                    <a:lnTo>
                      <a:pt x="231" y="21481"/>
                    </a:lnTo>
                    <a:lnTo>
                      <a:pt x="347" y="21600"/>
                    </a:lnTo>
                    <a:lnTo>
                      <a:pt x="578" y="21600"/>
                    </a:lnTo>
                    <a:lnTo>
                      <a:pt x="693" y="21600"/>
                    </a:lnTo>
                    <a:lnTo>
                      <a:pt x="10858" y="21600"/>
                    </a:lnTo>
                    <a:lnTo>
                      <a:pt x="20907" y="21600"/>
                    </a:lnTo>
                    <a:lnTo>
                      <a:pt x="21138" y="21600"/>
                    </a:lnTo>
                    <a:lnTo>
                      <a:pt x="21253" y="21600"/>
                    </a:lnTo>
                    <a:lnTo>
                      <a:pt x="21369" y="21481"/>
                    </a:lnTo>
                    <a:lnTo>
                      <a:pt x="21484" y="21481"/>
                    </a:lnTo>
                    <a:lnTo>
                      <a:pt x="21600" y="21363"/>
                    </a:lnTo>
                    <a:lnTo>
                      <a:pt x="21600" y="21244"/>
                    </a:lnTo>
                    <a:lnTo>
                      <a:pt x="21600" y="21125"/>
                    </a:lnTo>
                    <a:lnTo>
                      <a:pt x="21484" y="20888"/>
                    </a:lnTo>
                    <a:lnTo>
                      <a:pt x="21369" y="20651"/>
                    </a:lnTo>
                    <a:lnTo>
                      <a:pt x="21253" y="20413"/>
                    </a:lnTo>
                    <a:lnTo>
                      <a:pt x="21022" y="20295"/>
                    </a:lnTo>
                    <a:close/>
                  </a:path>
                  <a:path w="21600" h="21600" extrusionOk="0">
                    <a:moveTo>
                      <a:pt x="18019" y="18514"/>
                    </a:moveTo>
                    <a:lnTo>
                      <a:pt x="17326" y="17921"/>
                    </a:lnTo>
                    <a:lnTo>
                      <a:pt x="4389" y="17921"/>
                    </a:lnTo>
                    <a:lnTo>
                      <a:pt x="3696" y="18514"/>
                    </a:lnTo>
                    <a:lnTo>
                      <a:pt x="18019" y="18514"/>
                    </a:lnTo>
                    <a:close/>
                  </a:path>
                  <a:path w="21600" h="21600" extrusionOk="0">
                    <a:moveTo>
                      <a:pt x="19174" y="19701"/>
                    </a:moveTo>
                    <a:lnTo>
                      <a:pt x="18481" y="19108"/>
                    </a:lnTo>
                    <a:lnTo>
                      <a:pt x="3119" y="19108"/>
                    </a:lnTo>
                    <a:lnTo>
                      <a:pt x="2426" y="19701"/>
                    </a:lnTo>
                    <a:lnTo>
                      <a:pt x="19174" y="19701"/>
                    </a:lnTo>
                    <a:close/>
                  </a:path>
                  <a:path w="21600" h="21600" extrusionOk="0">
                    <a:moveTo>
                      <a:pt x="20560" y="20769"/>
                    </a:moveTo>
                    <a:lnTo>
                      <a:pt x="19867" y="20176"/>
                    </a:lnTo>
                    <a:lnTo>
                      <a:pt x="1848" y="20176"/>
                    </a:lnTo>
                    <a:lnTo>
                      <a:pt x="1155" y="20769"/>
                    </a:lnTo>
                    <a:lnTo>
                      <a:pt x="20560" y="20769"/>
                    </a:lnTo>
                    <a:close/>
                  </a:path>
                  <a:path w="21600" h="21600" extrusionOk="0">
                    <a:moveTo>
                      <a:pt x="18828" y="18396"/>
                    </a:moveTo>
                    <a:lnTo>
                      <a:pt x="17442" y="17209"/>
                    </a:lnTo>
                    <a:lnTo>
                      <a:pt x="4158" y="17209"/>
                    </a:lnTo>
                    <a:lnTo>
                      <a:pt x="2772" y="18514"/>
                    </a:lnTo>
                    <a:moveTo>
                      <a:pt x="13168" y="14123"/>
                    </a:moveTo>
                    <a:lnTo>
                      <a:pt x="13168" y="14716"/>
                    </a:lnTo>
                    <a:lnTo>
                      <a:pt x="17788" y="14716"/>
                    </a:lnTo>
                    <a:lnTo>
                      <a:pt x="17788" y="14123"/>
                    </a:lnTo>
                    <a:lnTo>
                      <a:pt x="13168" y="14123"/>
                    </a:lnTo>
                    <a:close/>
                  </a:path>
                  <a:path w="21600" h="21600" extrusionOk="0">
                    <a:moveTo>
                      <a:pt x="6122" y="1899"/>
                    </a:moveTo>
                    <a:lnTo>
                      <a:pt x="6122" y="9732"/>
                    </a:lnTo>
                    <a:lnTo>
                      <a:pt x="15478" y="9732"/>
                    </a:lnTo>
                    <a:lnTo>
                      <a:pt x="15478" y="1899"/>
                    </a:lnTo>
                    <a:lnTo>
                      <a:pt x="6122" y="1899"/>
                    </a:lnTo>
                    <a:moveTo>
                      <a:pt x="6122" y="11631"/>
                    </a:moveTo>
                    <a:lnTo>
                      <a:pt x="15478" y="11631"/>
                    </a:lnTo>
                    <a:lnTo>
                      <a:pt x="15478" y="13174"/>
                    </a:lnTo>
                    <a:lnTo>
                      <a:pt x="6122" y="13174"/>
                    </a:lnTo>
                    <a:lnTo>
                      <a:pt x="6122" y="11631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cxnSp>
            <p:nvCxnSpPr>
              <p:cNvPr id="21569" name="AutoShape 70"/>
              <p:cNvCxnSpPr>
                <a:cxnSpLocks noChangeShapeType="1"/>
                <a:endCxn id="21570" idx="0"/>
              </p:cNvCxnSpPr>
              <p:nvPr/>
            </p:nvCxnSpPr>
            <p:spPr bwMode="auto">
              <a:xfrm rot="5400000" flipH="1" flipV="1">
                <a:off x="2181" y="3252"/>
                <a:ext cx="407" cy="198"/>
              </a:xfrm>
              <a:prstGeom prst="bentConnector5">
                <a:avLst>
                  <a:gd name="adj1" fmla="val 5102"/>
                  <a:gd name="adj2" fmla="val 98949"/>
                  <a:gd name="adj3" fmla="val 30662"/>
                </a:avLst>
              </a:prstGeom>
              <a:noFill/>
              <a:ln w="28575">
                <a:solidFill>
                  <a:schemeClr val="bg2"/>
                </a:solidFill>
                <a:miter lim="800000"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570" name="Text Box 69"/>
              <p:cNvSpPr txBox="1">
                <a:spLocks noChangeArrowheads="1"/>
              </p:cNvSpPr>
              <p:nvPr/>
            </p:nvSpPr>
            <p:spPr bwMode="auto">
              <a:xfrm>
                <a:off x="2278" y="3148"/>
                <a:ext cx="411" cy="36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GB" altLang="sl-SI">
                    <a:sym typeface="Wingdings" pitchFamily="2" charset="2"/>
                  </a:rPr>
                  <a:t></a:t>
                </a:r>
                <a:endParaRPr lang="en-GB" altLang="sl-SI"/>
              </a:p>
            </p:txBody>
          </p:sp>
        </p:grpSp>
      </p:grpSp>
      <p:grpSp>
        <p:nvGrpSpPr>
          <p:cNvPr id="21517" name="Group 81"/>
          <p:cNvGrpSpPr>
            <a:grpSpLocks/>
          </p:cNvGrpSpPr>
          <p:nvPr/>
        </p:nvGrpSpPr>
        <p:grpSpPr bwMode="auto">
          <a:xfrm>
            <a:off x="4329113" y="3981450"/>
            <a:ext cx="3694112" cy="2276475"/>
            <a:chOff x="2985" y="2362"/>
            <a:chExt cx="2327" cy="1610"/>
          </a:xfrm>
        </p:grpSpPr>
        <p:sp>
          <p:nvSpPr>
            <p:cNvPr id="48" name="Text Box 44"/>
            <p:cNvSpPr txBox="1">
              <a:spLocks noChangeArrowheads="1"/>
            </p:cNvSpPr>
            <p:nvPr/>
          </p:nvSpPr>
          <p:spPr bwMode="auto">
            <a:xfrm>
              <a:off x="2985" y="2362"/>
              <a:ext cx="1008" cy="2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sl-SI" sz="1400" b="1" dirty="0" err="1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rPr>
                <a:t>REPLIkacija</a:t>
              </a:r>
              <a:endParaRPr kumimoji="1" lang="en-GB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endParaRPr>
            </a:p>
          </p:txBody>
        </p:sp>
        <p:grpSp>
          <p:nvGrpSpPr>
            <p:cNvPr id="21545" name="Group 78"/>
            <p:cNvGrpSpPr>
              <a:grpSpLocks/>
            </p:cNvGrpSpPr>
            <p:nvPr/>
          </p:nvGrpSpPr>
          <p:grpSpPr bwMode="auto">
            <a:xfrm>
              <a:off x="3352" y="2596"/>
              <a:ext cx="1960" cy="1376"/>
              <a:chOff x="3352" y="2596"/>
              <a:chExt cx="1960" cy="1376"/>
            </a:xfrm>
          </p:grpSpPr>
          <p:sp>
            <p:nvSpPr>
              <p:cNvPr id="7213" name="Line 25"/>
              <p:cNvSpPr>
                <a:spLocks noChangeShapeType="1"/>
              </p:cNvSpPr>
              <p:nvPr/>
            </p:nvSpPr>
            <p:spPr bwMode="auto">
              <a:xfrm>
                <a:off x="3352" y="3398"/>
                <a:ext cx="1960" cy="0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  <a:extLst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7214" name="Line 27"/>
              <p:cNvSpPr>
                <a:spLocks noChangeShapeType="1"/>
              </p:cNvSpPr>
              <p:nvPr/>
            </p:nvSpPr>
            <p:spPr bwMode="auto">
              <a:xfrm>
                <a:off x="3848" y="3200"/>
                <a:ext cx="0" cy="200"/>
              </a:xfrm>
              <a:prstGeom prst="line">
                <a:avLst/>
              </a:prstGeom>
              <a:ln>
                <a:headEnd/>
                <a:tailEnd/>
              </a:ln>
              <a:extLst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7215" name="Line 28"/>
              <p:cNvSpPr>
                <a:spLocks noChangeShapeType="1"/>
              </p:cNvSpPr>
              <p:nvPr/>
            </p:nvSpPr>
            <p:spPr bwMode="auto">
              <a:xfrm>
                <a:off x="3664" y="3407"/>
                <a:ext cx="0" cy="201"/>
              </a:xfrm>
              <a:prstGeom prst="line">
                <a:avLst/>
              </a:prstGeom>
              <a:ln>
                <a:headEnd/>
                <a:tailEnd/>
              </a:ln>
              <a:extLst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7216" name="Line 29"/>
              <p:cNvSpPr>
                <a:spLocks noChangeShapeType="1"/>
              </p:cNvSpPr>
              <p:nvPr/>
            </p:nvSpPr>
            <p:spPr bwMode="auto">
              <a:xfrm>
                <a:off x="4248" y="3407"/>
                <a:ext cx="0" cy="201"/>
              </a:xfrm>
              <a:prstGeom prst="line">
                <a:avLst/>
              </a:prstGeom>
              <a:ln>
                <a:headEnd/>
                <a:tailEnd/>
              </a:ln>
              <a:extLst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7217" name="Line 30"/>
              <p:cNvSpPr>
                <a:spLocks noChangeShapeType="1"/>
              </p:cNvSpPr>
              <p:nvPr/>
            </p:nvSpPr>
            <p:spPr bwMode="auto">
              <a:xfrm>
                <a:off x="4864" y="3407"/>
                <a:ext cx="0" cy="201"/>
              </a:xfrm>
              <a:prstGeom prst="line">
                <a:avLst/>
              </a:prstGeom>
              <a:ln>
                <a:headEnd/>
                <a:tailEnd/>
              </a:ln>
              <a:extLst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21551" name="tower"/>
              <p:cNvSpPr>
                <a:spLocks noEditPoints="1" noChangeArrowheads="1"/>
              </p:cNvSpPr>
              <p:nvPr/>
            </p:nvSpPr>
            <p:spPr bwMode="auto">
              <a:xfrm>
                <a:off x="3560" y="3560"/>
                <a:ext cx="227" cy="3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76 w 21600"/>
                  <a:gd name="T31" fmla="*/ 22527 h 21600"/>
                  <a:gd name="T32" fmla="*/ 21505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6" name="server"/>
              <p:cNvSpPr>
                <a:spLocks noEditPoints="1" noChangeArrowheads="1"/>
              </p:cNvSpPr>
              <p:nvPr/>
            </p:nvSpPr>
            <p:spPr bwMode="auto">
              <a:xfrm>
                <a:off x="3488" y="2596"/>
                <a:ext cx="788" cy="612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61 w 21600"/>
                  <a:gd name="T17" fmla="*/ 22454 h 21600"/>
                  <a:gd name="T18" fmla="*/ 21069 w 21600"/>
                  <a:gd name="T19" fmla="*/ 28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  <a:path w="21600" h="21600" extrusionOk="0">
                    <a:moveTo>
                      <a:pt x="1662" y="1709"/>
                    </a:moveTo>
                    <a:lnTo>
                      <a:pt x="9046" y="1709"/>
                    </a:lnTo>
                    <a:lnTo>
                      <a:pt x="9046" y="2331"/>
                    </a:lnTo>
                    <a:lnTo>
                      <a:pt x="1662" y="2331"/>
                    </a:lnTo>
                    <a:lnTo>
                      <a:pt x="1662" y="1709"/>
                    </a:lnTo>
                    <a:moveTo>
                      <a:pt x="0" y="4351"/>
                    </a:moveTo>
                    <a:lnTo>
                      <a:pt x="10892" y="4351"/>
                    </a:lnTo>
                    <a:lnTo>
                      <a:pt x="10892" y="14141"/>
                    </a:lnTo>
                    <a:lnTo>
                      <a:pt x="21600" y="14141"/>
                    </a:lnTo>
                    <a:moveTo>
                      <a:pt x="11631" y="1243"/>
                    </a:moveTo>
                    <a:lnTo>
                      <a:pt x="20492" y="1243"/>
                    </a:lnTo>
                    <a:lnTo>
                      <a:pt x="20492" y="1554"/>
                    </a:lnTo>
                    <a:lnTo>
                      <a:pt x="11631" y="1554"/>
                    </a:lnTo>
                    <a:lnTo>
                      <a:pt x="11631" y="1243"/>
                    </a:lnTo>
                    <a:moveTo>
                      <a:pt x="11631" y="3263"/>
                    </a:moveTo>
                    <a:lnTo>
                      <a:pt x="20492" y="3263"/>
                    </a:lnTo>
                    <a:lnTo>
                      <a:pt x="20492" y="3574"/>
                    </a:lnTo>
                    <a:lnTo>
                      <a:pt x="11631" y="3574"/>
                    </a:lnTo>
                    <a:lnTo>
                      <a:pt x="11631" y="3263"/>
                    </a:lnTo>
                    <a:moveTo>
                      <a:pt x="11631" y="6060"/>
                    </a:moveTo>
                    <a:lnTo>
                      <a:pt x="20492" y="6060"/>
                    </a:lnTo>
                    <a:lnTo>
                      <a:pt x="20492" y="6371"/>
                    </a:lnTo>
                    <a:lnTo>
                      <a:pt x="11631" y="6371"/>
                    </a:lnTo>
                    <a:lnTo>
                      <a:pt x="11631" y="6060"/>
                    </a:lnTo>
                    <a:moveTo>
                      <a:pt x="11631" y="8081"/>
                    </a:moveTo>
                    <a:lnTo>
                      <a:pt x="20308" y="8081"/>
                    </a:lnTo>
                    <a:lnTo>
                      <a:pt x="20308" y="8391"/>
                    </a:lnTo>
                    <a:lnTo>
                      <a:pt x="11631" y="8391"/>
                    </a:lnTo>
                    <a:lnTo>
                      <a:pt x="11631" y="8081"/>
                    </a:lnTo>
                    <a:moveTo>
                      <a:pt x="11631" y="4196"/>
                    </a:moveTo>
                    <a:lnTo>
                      <a:pt x="12369" y="4196"/>
                    </a:lnTo>
                    <a:lnTo>
                      <a:pt x="12369" y="4817"/>
                    </a:lnTo>
                    <a:lnTo>
                      <a:pt x="11631" y="4817"/>
                    </a:lnTo>
                    <a:lnTo>
                      <a:pt x="11631" y="4196"/>
                    </a:lnTo>
                    <a:moveTo>
                      <a:pt x="14400" y="4196"/>
                    </a:moveTo>
                    <a:lnTo>
                      <a:pt x="15138" y="4196"/>
                    </a:lnTo>
                    <a:lnTo>
                      <a:pt x="15138" y="4817"/>
                    </a:lnTo>
                    <a:lnTo>
                      <a:pt x="14400" y="4817"/>
                    </a:lnTo>
                    <a:lnTo>
                      <a:pt x="14400" y="4196"/>
                    </a:lnTo>
                    <a:moveTo>
                      <a:pt x="16985" y="4196"/>
                    </a:moveTo>
                    <a:lnTo>
                      <a:pt x="17723" y="4196"/>
                    </a:lnTo>
                    <a:lnTo>
                      <a:pt x="17723" y="4817"/>
                    </a:lnTo>
                    <a:lnTo>
                      <a:pt x="16985" y="4817"/>
                    </a:lnTo>
                    <a:lnTo>
                      <a:pt x="16985" y="4196"/>
                    </a:lnTo>
                    <a:moveTo>
                      <a:pt x="19754" y="4196"/>
                    </a:moveTo>
                    <a:lnTo>
                      <a:pt x="20492" y="4196"/>
                    </a:lnTo>
                    <a:lnTo>
                      <a:pt x="20492" y="4817"/>
                    </a:lnTo>
                    <a:lnTo>
                      <a:pt x="19754" y="4817"/>
                    </a:lnTo>
                    <a:lnTo>
                      <a:pt x="19754" y="4196"/>
                    </a:lnTo>
                    <a:moveTo>
                      <a:pt x="11631" y="9635"/>
                    </a:moveTo>
                    <a:lnTo>
                      <a:pt x="12369" y="9635"/>
                    </a:lnTo>
                    <a:lnTo>
                      <a:pt x="12369" y="10256"/>
                    </a:lnTo>
                    <a:lnTo>
                      <a:pt x="11631" y="10256"/>
                    </a:lnTo>
                    <a:lnTo>
                      <a:pt x="11631" y="9635"/>
                    </a:lnTo>
                    <a:moveTo>
                      <a:pt x="14400" y="9635"/>
                    </a:moveTo>
                    <a:lnTo>
                      <a:pt x="15138" y="9635"/>
                    </a:lnTo>
                    <a:lnTo>
                      <a:pt x="15138" y="10256"/>
                    </a:lnTo>
                    <a:lnTo>
                      <a:pt x="14400" y="10256"/>
                    </a:lnTo>
                    <a:lnTo>
                      <a:pt x="14400" y="9635"/>
                    </a:lnTo>
                    <a:moveTo>
                      <a:pt x="16985" y="9635"/>
                    </a:moveTo>
                    <a:lnTo>
                      <a:pt x="17723" y="9635"/>
                    </a:lnTo>
                    <a:lnTo>
                      <a:pt x="17723" y="10256"/>
                    </a:lnTo>
                    <a:lnTo>
                      <a:pt x="16985" y="10256"/>
                    </a:lnTo>
                    <a:lnTo>
                      <a:pt x="16985" y="9635"/>
                    </a:lnTo>
                    <a:moveTo>
                      <a:pt x="19754" y="9635"/>
                    </a:moveTo>
                    <a:lnTo>
                      <a:pt x="20492" y="9635"/>
                    </a:lnTo>
                    <a:lnTo>
                      <a:pt x="20492" y="10256"/>
                    </a:lnTo>
                    <a:lnTo>
                      <a:pt x="19754" y="10256"/>
                    </a:lnTo>
                    <a:lnTo>
                      <a:pt x="19754" y="9635"/>
                    </a:lnTo>
                    <a:moveTo>
                      <a:pt x="10892" y="14141"/>
                    </a:moveTo>
                    <a:lnTo>
                      <a:pt x="10892" y="15384"/>
                    </a:lnTo>
                    <a:lnTo>
                      <a:pt x="10892" y="20046"/>
                    </a:lnTo>
                    <a:lnTo>
                      <a:pt x="10892" y="21600"/>
                    </a:lnTo>
                    <a:lnTo>
                      <a:pt x="10892" y="14141"/>
                    </a:lnTo>
                    <a:moveTo>
                      <a:pt x="10892" y="4351"/>
                    </a:moveTo>
                    <a:lnTo>
                      <a:pt x="10892" y="3574"/>
                    </a:lnTo>
                    <a:lnTo>
                      <a:pt x="10892" y="932"/>
                    </a:lnTo>
                    <a:lnTo>
                      <a:pt x="10892" y="0"/>
                    </a:lnTo>
                    <a:lnTo>
                      <a:pt x="10892" y="4351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chemeClr val="folHlink"/>
                  </a:buClr>
                  <a:buSzPct val="75000"/>
                  <a:buFont typeface="Monotype Sorts" pitchFamily="2" charset="2"/>
                  <a:buNone/>
                  <a:defRPr/>
                </a:pPr>
                <a:endParaRPr kumimoji="1" lang="en-GB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+mn-cs"/>
                </a:endParaRPr>
              </a:p>
            </p:txBody>
          </p:sp>
          <p:sp>
            <p:nvSpPr>
              <p:cNvPr id="21553" name="computr2"/>
              <p:cNvSpPr>
                <a:spLocks noEditPoints="1" noChangeArrowheads="1"/>
              </p:cNvSpPr>
              <p:nvPr/>
            </p:nvSpPr>
            <p:spPr bwMode="auto">
              <a:xfrm>
                <a:off x="4028" y="3619"/>
                <a:ext cx="491" cy="3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6203 w 21600"/>
                  <a:gd name="T31" fmla="*/ 1897 h 21600"/>
                  <a:gd name="T32" fmla="*/ 15573 w 21600"/>
                  <a:gd name="T33" fmla="*/ 9729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21022" y="20295"/>
                    </a:moveTo>
                    <a:lnTo>
                      <a:pt x="18828" y="18396"/>
                    </a:lnTo>
                    <a:lnTo>
                      <a:pt x="18828" y="13174"/>
                    </a:lnTo>
                    <a:lnTo>
                      <a:pt x="15478" y="13174"/>
                    </a:lnTo>
                    <a:lnTo>
                      <a:pt x="15478" y="11631"/>
                    </a:lnTo>
                    <a:lnTo>
                      <a:pt x="17326" y="11631"/>
                    </a:lnTo>
                    <a:lnTo>
                      <a:pt x="17326" y="11156"/>
                    </a:lnTo>
                    <a:lnTo>
                      <a:pt x="17326" y="0"/>
                    </a:lnTo>
                    <a:lnTo>
                      <a:pt x="10858" y="0"/>
                    </a:lnTo>
                    <a:lnTo>
                      <a:pt x="4274" y="0"/>
                    </a:lnTo>
                    <a:lnTo>
                      <a:pt x="4274" y="11037"/>
                    </a:lnTo>
                    <a:lnTo>
                      <a:pt x="4274" y="11631"/>
                    </a:lnTo>
                    <a:lnTo>
                      <a:pt x="6122" y="11631"/>
                    </a:lnTo>
                    <a:lnTo>
                      <a:pt x="6122" y="13174"/>
                    </a:lnTo>
                    <a:lnTo>
                      <a:pt x="2772" y="13174"/>
                    </a:lnTo>
                    <a:lnTo>
                      <a:pt x="2772" y="18514"/>
                    </a:lnTo>
                    <a:lnTo>
                      <a:pt x="693" y="20295"/>
                    </a:lnTo>
                    <a:lnTo>
                      <a:pt x="462" y="20413"/>
                    </a:lnTo>
                    <a:lnTo>
                      <a:pt x="231" y="20651"/>
                    </a:lnTo>
                    <a:lnTo>
                      <a:pt x="116" y="20888"/>
                    </a:lnTo>
                    <a:lnTo>
                      <a:pt x="0" y="21125"/>
                    </a:lnTo>
                    <a:lnTo>
                      <a:pt x="0" y="21244"/>
                    </a:lnTo>
                    <a:lnTo>
                      <a:pt x="116" y="21363"/>
                    </a:lnTo>
                    <a:lnTo>
                      <a:pt x="116" y="21481"/>
                    </a:lnTo>
                    <a:lnTo>
                      <a:pt x="231" y="21481"/>
                    </a:lnTo>
                    <a:lnTo>
                      <a:pt x="347" y="21600"/>
                    </a:lnTo>
                    <a:lnTo>
                      <a:pt x="578" y="21600"/>
                    </a:lnTo>
                    <a:lnTo>
                      <a:pt x="693" y="21600"/>
                    </a:lnTo>
                    <a:lnTo>
                      <a:pt x="10858" y="21600"/>
                    </a:lnTo>
                    <a:lnTo>
                      <a:pt x="20907" y="21600"/>
                    </a:lnTo>
                    <a:lnTo>
                      <a:pt x="21138" y="21600"/>
                    </a:lnTo>
                    <a:lnTo>
                      <a:pt x="21253" y="21600"/>
                    </a:lnTo>
                    <a:lnTo>
                      <a:pt x="21369" y="21481"/>
                    </a:lnTo>
                    <a:lnTo>
                      <a:pt x="21484" y="21481"/>
                    </a:lnTo>
                    <a:lnTo>
                      <a:pt x="21600" y="21363"/>
                    </a:lnTo>
                    <a:lnTo>
                      <a:pt x="21600" y="21244"/>
                    </a:lnTo>
                    <a:lnTo>
                      <a:pt x="21600" y="21125"/>
                    </a:lnTo>
                    <a:lnTo>
                      <a:pt x="21484" y="20888"/>
                    </a:lnTo>
                    <a:lnTo>
                      <a:pt x="21369" y="20651"/>
                    </a:lnTo>
                    <a:lnTo>
                      <a:pt x="21253" y="20413"/>
                    </a:lnTo>
                    <a:lnTo>
                      <a:pt x="21022" y="20295"/>
                    </a:lnTo>
                    <a:close/>
                  </a:path>
                  <a:path w="21600" h="21600" extrusionOk="0">
                    <a:moveTo>
                      <a:pt x="18019" y="18514"/>
                    </a:moveTo>
                    <a:lnTo>
                      <a:pt x="17326" y="17921"/>
                    </a:lnTo>
                    <a:lnTo>
                      <a:pt x="4389" y="17921"/>
                    </a:lnTo>
                    <a:lnTo>
                      <a:pt x="3696" y="18514"/>
                    </a:lnTo>
                    <a:lnTo>
                      <a:pt x="18019" y="18514"/>
                    </a:lnTo>
                    <a:close/>
                  </a:path>
                  <a:path w="21600" h="21600" extrusionOk="0">
                    <a:moveTo>
                      <a:pt x="19174" y="19701"/>
                    </a:moveTo>
                    <a:lnTo>
                      <a:pt x="18481" y="19108"/>
                    </a:lnTo>
                    <a:lnTo>
                      <a:pt x="3119" y="19108"/>
                    </a:lnTo>
                    <a:lnTo>
                      <a:pt x="2426" y="19701"/>
                    </a:lnTo>
                    <a:lnTo>
                      <a:pt x="19174" y="19701"/>
                    </a:lnTo>
                    <a:close/>
                  </a:path>
                  <a:path w="21600" h="21600" extrusionOk="0">
                    <a:moveTo>
                      <a:pt x="20560" y="20769"/>
                    </a:moveTo>
                    <a:lnTo>
                      <a:pt x="19867" y="20176"/>
                    </a:lnTo>
                    <a:lnTo>
                      <a:pt x="1848" y="20176"/>
                    </a:lnTo>
                    <a:lnTo>
                      <a:pt x="1155" y="20769"/>
                    </a:lnTo>
                    <a:lnTo>
                      <a:pt x="20560" y="20769"/>
                    </a:lnTo>
                    <a:close/>
                  </a:path>
                  <a:path w="21600" h="21600" extrusionOk="0">
                    <a:moveTo>
                      <a:pt x="18828" y="18396"/>
                    </a:moveTo>
                    <a:lnTo>
                      <a:pt x="17442" y="17209"/>
                    </a:lnTo>
                    <a:lnTo>
                      <a:pt x="4158" y="17209"/>
                    </a:lnTo>
                    <a:lnTo>
                      <a:pt x="2772" y="18514"/>
                    </a:lnTo>
                    <a:moveTo>
                      <a:pt x="13168" y="14123"/>
                    </a:moveTo>
                    <a:lnTo>
                      <a:pt x="13168" y="14716"/>
                    </a:lnTo>
                    <a:lnTo>
                      <a:pt x="17788" y="14716"/>
                    </a:lnTo>
                    <a:lnTo>
                      <a:pt x="17788" y="14123"/>
                    </a:lnTo>
                    <a:lnTo>
                      <a:pt x="13168" y="14123"/>
                    </a:lnTo>
                    <a:close/>
                  </a:path>
                  <a:path w="21600" h="21600" extrusionOk="0">
                    <a:moveTo>
                      <a:pt x="6122" y="1899"/>
                    </a:moveTo>
                    <a:lnTo>
                      <a:pt x="6122" y="9732"/>
                    </a:lnTo>
                    <a:lnTo>
                      <a:pt x="15478" y="9732"/>
                    </a:lnTo>
                    <a:lnTo>
                      <a:pt x="15478" y="1899"/>
                    </a:lnTo>
                    <a:lnTo>
                      <a:pt x="6122" y="1899"/>
                    </a:lnTo>
                    <a:moveTo>
                      <a:pt x="6122" y="11631"/>
                    </a:moveTo>
                    <a:lnTo>
                      <a:pt x="15478" y="11631"/>
                    </a:lnTo>
                    <a:lnTo>
                      <a:pt x="15478" y="13174"/>
                    </a:lnTo>
                    <a:lnTo>
                      <a:pt x="6122" y="13174"/>
                    </a:lnTo>
                    <a:lnTo>
                      <a:pt x="6122" y="11631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54" name="computr2"/>
              <p:cNvSpPr>
                <a:spLocks noEditPoints="1" noChangeArrowheads="1"/>
              </p:cNvSpPr>
              <p:nvPr/>
            </p:nvSpPr>
            <p:spPr bwMode="auto">
              <a:xfrm>
                <a:off x="4613" y="3610"/>
                <a:ext cx="491" cy="3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6203 w 21600"/>
                  <a:gd name="T31" fmla="*/ 1897 h 21600"/>
                  <a:gd name="T32" fmla="*/ 15573 w 21600"/>
                  <a:gd name="T33" fmla="*/ 9729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21022" y="20295"/>
                    </a:moveTo>
                    <a:lnTo>
                      <a:pt x="18828" y="18396"/>
                    </a:lnTo>
                    <a:lnTo>
                      <a:pt x="18828" y="13174"/>
                    </a:lnTo>
                    <a:lnTo>
                      <a:pt x="15478" y="13174"/>
                    </a:lnTo>
                    <a:lnTo>
                      <a:pt x="15478" y="11631"/>
                    </a:lnTo>
                    <a:lnTo>
                      <a:pt x="17326" y="11631"/>
                    </a:lnTo>
                    <a:lnTo>
                      <a:pt x="17326" y="11156"/>
                    </a:lnTo>
                    <a:lnTo>
                      <a:pt x="17326" y="0"/>
                    </a:lnTo>
                    <a:lnTo>
                      <a:pt x="10858" y="0"/>
                    </a:lnTo>
                    <a:lnTo>
                      <a:pt x="4274" y="0"/>
                    </a:lnTo>
                    <a:lnTo>
                      <a:pt x="4274" y="11037"/>
                    </a:lnTo>
                    <a:lnTo>
                      <a:pt x="4274" y="11631"/>
                    </a:lnTo>
                    <a:lnTo>
                      <a:pt x="6122" y="11631"/>
                    </a:lnTo>
                    <a:lnTo>
                      <a:pt x="6122" y="13174"/>
                    </a:lnTo>
                    <a:lnTo>
                      <a:pt x="2772" y="13174"/>
                    </a:lnTo>
                    <a:lnTo>
                      <a:pt x="2772" y="18514"/>
                    </a:lnTo>
                    <a:lnTo>
                      <a:pt x="693" y="20295"/>
                    </a:lnTo>
                    <a:lnTo>
                      <a:pt x="462" y="20413"/>
                    </a:lnTo>
                    <a:lnTo>
                      <a:pt x="231" y="20651"/>
                    </a:lnTo>
                    <a:lnTo>
                      <a:pt x="116" y="20888"/>
                    </a:lnTo>
                    <a:lnTo>
                      <a:pt x="0" y="21125"/>
                    </a:lnTo>
                    <a:lnTo>
                      <a:pt x="0" y="21244"/>
                    </a:lnTo>
                    <a:lnTo>
                      <a:pt x="116" y="21363"/>
                    </a:lnTo>
                    <a:lnTo>
                      <a:pt x="116" y="21481"/>
                    </a:lnTo>
                    <a:lnTo>
                      <a:pt x="231" y="21481"/>
                    </a:lnTo>
                    <a:lnTo>
                      <a:pt x="347" y="21600"/>
                    </a:lnTo>
                    <a:lnTo>
                      <a:pt x="578" y="21600"/>
                    </a:lnTo>
                    <a:lnTo>
                      <a:pt x="693" y="21600"/>
                    </a:lnTo>
                    <a:lnTo>
                      <a:pt x="10858" y="21600"/>
                    </a:lnTo>
                    <a:lnTo>
                      <a:pt x="20907" y="21600"/>
                    </a:lnTo>
                    <a:lnTo>
                      <a:pt x="21138" y="21600"/>
                    </a:lnTo>
                    <a:lnTo>
                      <a:pt x="21253" y="21600"/>
                    </a:lnTo>
                    <a:lnTo>
                      <a:pt x="21369" y="21481"/>
                    </a:lnTo>
                    <a:lnTo>
                      <a:pt x="21484" y="21481"/>
                    </a:lnTo>
                    <a:lnTo>
                      <a:pt x="21600" y="21363"/>
                    </a:lnTo>
                    <a:lnTo>
                      <a:pt x="21600" y="21244"/>
                    </a:lnTo>
                    <a:lnTo>
                      <a:pt x="21600" y="21125"/>
                    </a:lnTo>
                    <a:lnTo>
                      <a:pt x="21484" y="20888"/>
                    </a:lnTo>
                    <a:lnTo>
                      <a:pt x="21369" y="20651"/>
                    </a:lnTo>
                    <a:lnTo>
                      <a:pt x="21253" y="20413"/>
                    </a:lnTo>
                    <a:lnTo>
                      <a:pt x="21022" y="20295"/>
                    </a:lnTo>
                    <a:close/>
                  </a:path>
                  <a:path w="21600" h="21600" extrusionOk="0">
                    <a:moveTo>
                      <a:pt x="18019" y="18514"/>
                    </a:moveTo>
                    <a:lnTo>
                      <a:pt x="17326" y="17921"/>
                    </a:lnTo>
                    <a:lnTo>
                      <a:pt x="4389" y="17921"/>
                    </a:lnTo>
                    <a:lnTo>
                      <a:pt x="3696" y="18514"/>
                    </a:lnTo>
                    <a:lnTo>
                      <a:pt x="18019" y="18514"/>
                    </a:lnTo>
                    <a:close/>
                  </a:path>
                  <a:path w="21600" h="21600" extrusionOk="0">
                    <a:moveTo>
                      <a:pt x="19174" y="19701"/>
                    </a:moveTo>
                    <a:lnTo>
                      <a:pt x="18481" y="19108"/>
                    </a:lnTo>
                    <a:lnTo>
                      <a:pt x="3119" y="19108"/>
                    </a:lnTo>
                    <a:lnTo>
                      <a:pt x="2426" y="19701"/>
                    </a:lnTo>
                    <a:lnTo>
                      <a:pt x="19174" y="19701"/>
                    </a:lnTo>
                    <a:close/>
                  </a:path>
                  <a:path w="21600" h="21600" extrusionOk="0">
                    <a:moveTo>
                      <a:pt x="20560" y="20769"/>
                    </a:moveTo>
                    <a:lnTo>
                      <a:pt x="19867" y="20176"/>
                    </a:lnTo>
                    <a:lnTo>
                      <a:pt x="1848" y="20176"/>
                    </a:lnTo>
                    <a:lnTo>
                      <a:pt x="1155" y="20769"/>
                    </a:lnTo>
                    <a:lnTo>
                      <a:pt x="20560" y="20769"/>
                    </a:lnTo>
                    <a:close/>
                  </a:path>
                  <a:path w="21600" h="21600" extrusionOk="0">
                    <a:moveTo>
                      <a:pt x="18828" y="18396"/>
                    </a:moveTo>
                    <a:lnTo>
                      <a:pt x="17442" y="17209"/>
                    </a:lnTo>
                    <a:lnTo>
                      <a:pt x="4158" y="17209"/>
                    </a:lnTo>
                    <a:lnTo>
                      <a:pt x="2772" y="18514"/>
                    </a:lnTo>
                    <a:moveTo>
                      <a:pt x="13168" y="14123"/>
                    </a:moveTo>
                    <a:lnTo>
                      <a:pt x="13168" y="14716"/>
                    </a:lnTo>
                    <a:lnTo>
                      <a:pt x="17788" y="14716"/>
                    </a:lnTo>
                    <a:lnTo>
                      <a:pt x="17788" y="14123"/>
                    </a:lnTo>
                    <a:lnTo>
                      <a:pt x="13168" y="14123"/>
                    </a:lnTo>
                    <a:close/>
                  </a:path>
                  <a:path w="21600" h="21600" extrusionOk="0">
                    <a:moveTo>
                      <a:pt x="6122" y="1899"/>
                    </a:moveTo>
                    <a:lnTo>
                      <a:pt x="6122" y="9732"/>
                    </a:lnTo>
                    <a:lnTo>
                      <a:pt x="15478" y="9732"/>
                    </a:lnTo>
                    <a:lnTo>
                      <a:pt x="15478" y="1899"/>
                    </a:lnTo>
                    <a:lnTo>
                      <a:pt x="6122" y="1899"/>
                    </a:lnTo>
                    <a:moveTo>
                      <a:pt x="6122" y="11631"/>
                    </a:moveTo>
                    <a:lnTo>
                      <a:pt x="15478" y="11631"/>
                    </a:lnTo>
                    <a:lnTo>
                      <a:pt x="15478" y="13174"/>
                    </a:lnTo>
                    <a:lnTo>
                      <a:pt x="6122" y="13174"/>
                    </a:lnTo>
                    <a:lnTo>
                      <a:pt x="6122" y="11631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</p:grpSp>
      </p:grpSp>
      <p:cxnSp>
        <p:nvCxnSpPr>
          <p:cNvPr id="21518" name="AutoShape 16"/>
          <p:cNvCxnSpPr>
            <a:cxnSpLocks noChangeShapeType="1"/>
            <a:endCxn id="7" idx="3"/>
          </p:cNvCxnSpPr>
          <p:nvPr/>
        </p:nvCxnSpPr>
        <p:spPr bwMode="auto">
          <a:xfrm rot="10800000" flipV="1">
            <a:off x="2389188" y="2886075"/>
            <a:ext cx="1146175" cy="6096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CC66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AutoShape 16"/>
          <p:cNvCxnSpPr>
            <a:cxnSpLocks noChangeShapeType="1"/>
          </p:cNvCxnSpPr>
          <p:nvPr/>
        </p:nvCxnSpPr>
        <p:spPr bwMode="auto">
          <a:xfrm flipH="1" flipV="1">
            <a:off x="4456113" y="3767138"/>
            <a:ext cx="688975" cy="1087437"/>
          </a:xfrm>
          <a:prstGeom prst="bentConnector3">
            <a:avLst>
              <a:gd name="adj1" fmla="val 100676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520" name="TextBox 116"/>
          <p:cNvSpPr txBox="1">
            <a:spLocks noChangeArrowheads="1"/>
          </p:cNvSpPr>
          <p:nvPr/>
        </p:nvSpPr>
        <p:spPr bwMode="auto">
          <a:xfrm rot="-5400000">
            <a:off x="-25400" y="2395538"/>
            <a:ext cx="700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l-SI" altLang="sl-SI" b="1"/>
              <a:t>MF</a:t>
            </a:r>
          </a:p>
        </p:txBody>
      </p:sp>
      <p:sp>
        <p:nvSpPr>
          <p:cNvPr id="125" name="tower"/>
          <p:cNvSpPr>
            <a:spLocks noEditPoints="1" noChangeArrowheads="1"/>
          </p:cNvSpPr>
          <p:nvPr/>
        </p:nvSpPr>
        <p:spPr bwMode="auto">
          <a:xfrm>
            <a:off x="1658938" y="1581150"/>
            <a:ext cx="360362" cy="628650"/>
          </a:xfrm>
          <a:custGeom>
            <a:avLst/>
            <a:gdLst>
              <a:gd name="T0" fmla="*/ 0 w 21600"/>
              <a:gd name="T1" fmla="*/ 40 h 21600"/>
              <a:gd name="T2" fmla="*/ 70 w 21600"/>
              <a:gd name="T3" fmla="*/ 0 h 21600"/>
              <a:gd name="T4" fmla="*/ 114 w 21600"/>
              <a:gd name="T5" fmla="*/ 0 h 21600"/>
              <a:gd name="T6" fmla="*/ 227 w 21600"/>
              <a:gd name="T7" fmla="*/ 0 h 21600"/>
              <a:gd name="T8" fmla="*/ 227 w 21600"/>
              <a:gd name="T9" fmla="*/ 214 h 21600"/>
              <a:gd name="T10" fmla="*/ 227 w 21600"/>
              <a:gd name="T11" fmla="*/ 356 h 21600"/>
              <a:gd name="T12" fmla="*/ 159 w 21600"/>
              <a:gd name="T13" fmla="*/ 396 h 21600"/>
              <a:gd name="T14" fmla="*/ 111 w 21600"/>
              <a:gd name="T15" fmla="*/ 396 h 21600"/>
              <a:gd name="T16" fmla="*/ 0 w 21600"/>
              <a:gd name="T17" fmla="*/ 396 h 21600"/>
              <a:gd name="T18" fmla="*/ 0 w 21600"/>
              <a:gd name="T19" fmla="*/ 211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76 w 21600"/>
              <a:gd name="T31" fmla="*/ 22527 h 21600"/>
              <a:gd name="T32" fmla="*/ 2150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chemeClr val="accent5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sl-SI"/>
          </a:p>
        </p:txBody>
      </p:sp>
      <p:grpSp>
        <p:nvGrpSpPr>
          <p:cNvPr id="21522" name="Group 63488"/>
          <p:cNvGrpSpPr>
            <a:grpSpLocks/>
          </p:cNvGrpSpPr>
          <p:nvPr/>
        </p:nvGrpSpPr>
        <p:grpSpPr bwMode="auto">
          <a:xfrm>
            <a:off x="385763" y="1198563"/>
            <a:ext cx="1603375" cy="1279525"/>
            <a:chOff x="1668709" y="1209130"/>
            <a:chExt cx="1603601" cy="1278483"/>
          </a:xfrm>
        </p:grpSpPr>
        <p:sp>
          <p:nvSpPr>
            <p:cNvPr id="123" name="tower"/>
            <p:cNvSpPr>
              <a:spLocks noEditPoints="1" noChangeArrowheads="1"/>
            </p:cNvSpPr>
            <p:nvPr/>
          </p:nvSpPr>
          <p:spPr bwMode="auto">
            <a:xfrm>
              <a:off x="1668709" y="1464509"/>
              <a:ext cx="360413" cy="629725"/>
            </a:xfrm>
            <a:custGeom>
              <a:avLst/>
              <a:gdLst>
                <a:gd name="T0" fmla="*/ 0 w 21600"/>
                <a:gd name="T1" fmla="*/ 40 h 21600"/>
                <a:gd name="T2" fmla="*/ 70 w 21600"/>
                <a:gd name="T3" fmla="*/ 0 h 21600"/>
                <a:gd name="T4" fmla="*/ 114 w 21600"/>
                <a:gd name="T5" fmla="*/ 0 h 21600"/>
                <a:gd name="T6" fmla="*/ 227 w 21600"/>
                <a:gd name="T7" fmla="*/ 0 h 21600"/>
                <a:gd name="T8" fmla="*/ 227 w 21600"/>
                <a:gd name="T9" fmla="*/ 214 h 21600"/>
                <a:gd name="T10" fmla="*/ 227 w 21600"/>
                <a:gd name="T11" fmla="*/ 356 h 21600"/>
                <a:gd name="T12" fmla="*/ 159 w 21600"/>
                <a:gd name="T13" fmla="*/ 396 h 21600"/>
                <a:gd name="T14" fmla="*/ 111 w 21600"/>
                <a:gd name="T15" fmla="*/ 396 h 21600"/>
                <a:gd name="T16" fmla="*/ 0 w 21600"/>
                <a:gd name="T17" fmla="*/ 396 h 21600"/>
                <a:gd name="T18" fmla="*/ 0 w 21600"/>
                <a:gd name="T19" fmla="*/ 21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6 w 21600"/>
                <a:gd name="T31" fmla="*/ 22527 h 21600"/>
                <a:gd name="T32" fmla="*/ 21505 w 21600"/>
                <a:gd name="T33" fmla="*/ 270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chemeClr val="accent5">
                <a:lumMod val="9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26" name="tower"/>
            <p:cNvSpPr>
              <a:spLocks noEditPoints="1" noChangeArrowheads="1"/>
            </p:cNvSpPr>
            <p:nvPr/>
          </p:nvSpPr>
          <p:spPr bwMode="auto">
            <a:xfrm>
              <a:off x="2478448" y="1209130"/>
              <a:ext cx="360413" cy="628138"/>
            </a:xfrm>
            <a:custGeom>
              <a:avLst/>
              <a:gdLst>
                <a:gd name="T0" fmla="*/ 0 w 21600"/>
                <a:gd name="T1" fmla="*/ 40 h 21600"/>
                <a:gd name="T2" fmla="*/ 70 w 21600"/>
                <a:gd name="T3" fmla="*/ 0 h 21600"/>
                <a:gd name="T4" fmla="*/ 114 w 21600"/>
                <a:gd name="T5" fmla="*/ 0 h 21600"/>
                <a:gd name="T6" fmla="*/ 227 w 21600"/>
                <a:gd name="T7" fmla="*/ 0 h 21600"/>
                <a:gd name="T8" fmla="*/ 227 w 21600"/>
                <a:gd name="T9" fmla="*/ 214 h 21600"/>
                <a:gd name="T10" fmla="*/ 227 w 21600"/>
                <a:gd name="T11" fmla="*/ 356 h 21600"/>
                <a:gd name="T12" fmla="*/ 159 w 21600"/>
                <a:gd name="T13" fmla="*/ 396 h 21600"/>
                <a:gd name="T14" fmla="*/ 111 w 21600"/>
                <a:gd name="T15" fmla="*/ 396 h 21600"/>
                <a:gd name="T16" fmla="*/ 0 w 21600"/>
                <a:gd name="T17" fmla="*/ 396 h 21600"/>
                <a:gd name="T18" fmla="*/ 0 w 21600"/>
                <a:gd name="T19" fmla="*/ 21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6 w 21600"/>
                <a:gd name="T31" fmla="*/ 22527 h 21600"/>
                <a:gd name="T32" fmla="*/ 21505 w 21600"/>
                <a:gd name="T33" fmla="*/ 270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chemeClr val="accent5">
                <a:lumMod val="9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63488" name="Arc 63487"/>
            <p:cNvSpPr/>
            <p:nvPr/>
          </p:nvSpPr>
          <p:spPr>
            <a:xfrm>
              <a:off x="1910043" y="1548578"/>
              <a:ext cx="1362267" cy="445724"/>
            </a:xfrm>
            <a:prstGeom prst="arc">
              <a:avLst>
                <a:gd name="adj1" fmla="val 16200000"/>
                <a:gd name="adj2" fmla="val 15712536"/>
              </a:avLst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l-SI"/>
            </a:p>
          </p:txBody>
        </p:sp>
        <p:sp>
          <p:nvSpPr>
            <p:cNvPr id="124" name="tower"/>
            <p:cNvSpPr>
              <a:spLocks noEditPoints="1" noChangeArrowheads="1"/>
            </p:cNvSpPr>
            <p:nvPr/>
          </p:nvSpPr>
          <p:spPr bwMode="auto">
            <a:xfrm>
              <a:off x="2156140" y="1859475"/>
              <a:ext cx="360414" cy="628138"/>
            </a:xfrm>
            <a:custGeom>
              <a:avLst/>
              <a:gdLst>
                <a:gd name="T0" fmla="*/ 0 w 21600"/>
                <a:gd name="T1" fmla="*/ 40 h 21600"/>
                <a:gd name="T2" fmla="*/ 70 w 21600"/>
                <a:gd name="T3" fmla="*/ 0 h 21600"/>
                <a:gd name="T4" fmla="*/ 114 w 21600"/>
                <a:gd name="T5" fmla="*/ 0 h 21600"/>
                <a:gd name="T6" fmla="*/ 227 w 21600"/>
                <a:gd name="T7" fmla="*/ 0 h 21600"/>
                <a:gd name="T8" fmla="*/ 227 w 21600"/>
                <a:gd name="T9" fmla="*/ 214 h 21600"/>
                <a:gd name="T10" fmla="*/ 227 w 21600"/>
                <a:gd name="T11" fmla="*/ 356 h 21600"/>
                <a:gd name="T12" fmla="*/ 159 w 21600"/>
                <a:gd name="T13" fmla="*/ 396 h 21600"/>
                <a:gd name="T14" fmla="*/ 111 w 21600"/>
                <a:gd name="T15" fmla="*/ 396 h 21600"/>
                <a:gd name="T16" fmla="*/ 0 w 21600"/>
                <a:gd name="T17" fmla="*/ 396 h 21600"/>
                <a:gd name="T18" fmla="*/ 0 w 21600"/>
                <a:gd name="T19" fmla="*/ 21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6 w 21600"/>
                <a:gd name="T31" fmla="*/ 22527 h 21600"/>
                <a:gd name="T32" fmla="*/ 21505 w 21600"/>
                <a:gd name="T33" fmla="*/ 270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chemeClr val="accent5">
                <a:lumMod val="9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</p:grpSp>
      <p:cxnSp>
        <p:nvCxnSpPr>
          <p:cNvPr id="63492" name="Elbow Connector 63491"/>
          <p:cNvCxnSpPr/>
          <p:nvPr/>
        </p:nvCxnSpPr>
        <p:spPr>
          <a:xfrm rot="5400000" flipH="1" flipV="1">
            <a:off x="944563" y="2379663"/>
            <a:ext cx="812800" cy="127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94" name="AutoShape 16"/>
          <p:cNvSpPr>
            <a:spLocks noChangeArrowheads="1"/>
          </p:cNvSpPr>
          <p:nvPr/>
        </p:nvSpPr>
        <p:spPr bwMode="auto">
          <a:xfrm>
            <a:off x="766763" y="2949575"/>
            <a:ext cx="1498600" cy="1060450"/>
          </a:xfrm>
          <a:prstGeom prst="flowChartMagneticDisk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  <a:headEnd/>
            <a:tailEnd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sl-SI" sz="2000" dirty="0"/>
              <a:t>ROMA</a:t>
            </a:r>
            <a:endParaRPr lang="en-GB" sz="2000" dirty="0"/>
          </a:p>
        </p:txBody>
      </p:sp>
      <p:cxnSp>
        <p:nvCxnSpPr>
          <p:cNvPr id="147" name="Elbow Connector 146"/>
          <p:cNvCxnSpPr/>
          <p:nvPr/>
        </p:nvCxnSpPr>
        <p:spPr>
          <a:xfrm rot="10800000">
            <a:off x="2019300" y="1828800"/>
            <a:ext cx="1779588" cy="658813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2" name="Elbow Connector 151"/>
          <p:cNvCxnSpPr/>
          <p:nvPr/>
        </p:nvCxnSpPr>
        <p:spPr>
          <a:xfrm rot="10800000">
            <a:off x="5399088" y="2789238"/>
            <a:ext cx="1593850" cy="484187"/>
          </a:xfrm>
          <a:prstGeom prst="bentConnector3">
            <a:avLst>
              <a:gd name="adj1" fmla="val 56506"/>
            </a:avLst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98" name="AutoShape 16"/>
          <p:cNvSpPr>
            <a:spLocks noChangeArrowheads="1"/>
          </p:cNvSpPr>
          <p:nvPr/>
        </p:nvSpPr>
        <p:spPr bwMode="auto">
          <a:xfrm>
            <a:off x="5392738" y="4436216"/>
            <a:ext cx="803275" cy="672306"/>
          </a:xfrm>
          <a:prstGeom prst="flowChartMagneticDisk">
            <a:avLst/>
          </a:prstGeom>
          <a:ln>
            <a:solidFill>
              <a:srgbClr val="FFFF00"/>
            </a:solidFill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sl-SI" sz="1400" dirty="0"/>
              <a:t>REX</a:t>
            </a:r>
            <a:endParaRPr lang="en-GB" sz="1400" dirty="0"/>
          </a:p>
        </p:txBody>
      </p:sp>
      <p:sp>
        <p:nvSpPr>
          <p:cNvPr id="21530" name="TextBox 161"/>
          <p:cNvSpPr txBox="1">
            <a:spLocks noChangeArrowheads="1"/>
          </p:cNvSpPr>
          <p:nvPr/>
        </p:nvSpPr>
        <p:spPr bwMode="auto">
          <a:xfrm>
            <a:off x="273050" y="4614863"/>
            <a:ext cx="1035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l-SI" altLang="sl-SI"/>
              <a:t>MORS</a:t>
            </a:r>
          </a:p>
        </p:txBody>
      </p:sp>
      <p:sp>
        <p:nvSpPr>
          <p:cNvPr id="21531" name="AutoShape 16"/>
          <p:cNvSpPr>
            <a:spLocks noChangeArrowheads="1"/>
          </p:cNvSpPr>
          <p:nvPr/>
        </p:nvSpPr>
        <p:spPr bwMode="auto">
          <a:xfrm>
            <a:off x="323850" y="5594350"/>
            <a:ext cx="749300" cy="765175"/>
          </a:xfrm>
          <a:prstGeom prst="flowChartMagneticDisk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sl-SI" altLang="sl-SI" sz="1400"/>
              <a:t>MFERAC</a:t>
            </a:r>
            <a:endParaRPr lang="en-GB" altLang="sl-SI" sz="1400"/>
          </a:p>
        </p:txBody>
      </p:sp>
      <p:grpSp>
        <p:nvGrpSpPr>
          <p:cNvPr id="21532" name="Group 63531"/>
          <p:cNvGrpSpPr>
            <a:grpSpLocks/>
          </p:cNvGrpSpPr>
          <p:nvPr/>
        </p:nvGrpSpPr>
        <p:grpSpPr bwMode="auto">
          <a:xfrm>
            <a:off x="6950075" y="2740025"/>
            <a:ext cx="914400" cy="735013"/>
            <a:chOff x="6922294" y="2796617"/>
            <a:chExt cx="1215480" cy="1015852"/>
          </a:xfrm>
        </p:grpSpPr>
        <p:sp>
          <p:nvSpPr>
            <p:cNvPr id="21537" name="computr2"/>
            <p:cNvSpPr>
              <a:spLocks noEditPoints="1" noChangeArrowheads="1"/>
            </p:cNvSpPr>
            <p:nvPr/>
          </p:nvSpPr>
          <p:spPr bwMode="auto">
            <a:xfrm>
              <a:off x="7358311" y="2796617"/>
              <a:ext cx="779463" cy="56038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203 w 21600"/>
                <a:gd name="T31" fmla="*/ 1897 h 21600"/>
                <a:gd name="T32" fmla="*/ 15573 w 21600"/>
                <a:gd name="T33" fmla="*/ 9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1538" name="computr2"/>
            <p:cNvSpPr>
              <a:spLocks noEditPoints="1" noChangeArrowheads="1"/>
            </p:cNvSpPr>
            <p:nvPr/>
          </p:nvSpPr>
          <p:spPr bwMode="auto">
            <a:xfrm>
              <a:off x="7152786" y="2949575"/>
              <a:ext cx="779463" cy="56038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203 w 21600"/>
                <a:gd name="T31" fmla="*/ 1897 h 21600"/>
                <a:gd name="T32" fmla="*/ 15573 w 21600"/>
                <a:gd name="T33" fmla="*/ 9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1539" name="computr2"/>
            <p:cNvSpPr>
              <a:spLocks noEditPoints="1" noChangeArrowheads="1"/>
            </p:cNvSpPr>
            <p:nvPr/>
          </p:nvSpPr>
          <p:spPr bwMode="auto">
            <a:xfrm>
              <a:off x="6922294" y="3252082"/>
              <a:ext cx="779463" cy="56038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203 w 21600"/>
                <a:gd name="T31" fmla="*/ 1897 h 21600"/>
                <a:gd name="T32" fmla="*/ 15573 w 21600"/>
                <a:gd name="T33" fmla="*/ 9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cxnSp>
        <p:nvCxnSpPr>
          <p:cNvPr id="7203" name="AutoShape 131"/>
          <p:cNvCxnSpPr>
            <a:cxnSpLocks noChangeShapeType="1"/>
          </p:cNvCxnSpPr>
          <p:nvPr/>
        </p:nvCxnSpPr>
        <p:spPr bwMode="auto">
          <a:xfrm rot="10800000" flipV="1">
            <a:off x="5407025" y="1858963"/>
            <a:ext cx="1349375" cy="930275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7416800" y="3336925"/>
            <a:ext cx="1176338" cy="430213"/>
          </a:xfrm>
          <a:prstGeom prst="rect">
            <a:avLst/>
          </a:prstGeom>
          <a:ln w="6350"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sl-SI" sz="1100" b="1" dirty="0"/>
              <a:t>DP pri PU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sl-SI" sz="1100" b="1" dirty="0"/>
              <a:t>RDP klient</a:t>
            </a: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1620838" y="1276350"/>
            <a:ext cx="1025525" cy="261938"/>
          </a:xfrm>
          <a:prstGeom prst="rect">
            <a:avLst/>
          </a:prstGeom>
          <a:ln w="6350"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sl-SI" sz="1100" b="1" dirty="0"/>
              <a:t>TS Farm</a:t>
            </a:r>
          </a:p>
        </p:txBody>
      </p:sp>
      <p:sp>
        <p:nvSpPr>
          <p:cNvPr id="7" name="server"/>
          <p:cNvSpPr>
            <a:spLocks noEditPoints="1" noChangeArrowheads="1"/>
          </p:cNvSpPr>
          <p:nvPr/>
        </p:nvSpPr>
        <p:spPr bwMode="auto">
          <a:xfrm>
            <a:off x="566738" y="2774950"/>
            <a:ext cx="1822450" cy="14414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5">
              <a:lumMod val="90000"/>
              <a:alpha val="4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endParaRPr kumimoji="1" lang="en-GB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1135825" y="224291"/>
            <a:ext cx="7170738" cy="7257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sl-SI" dirty="0" smtClean="0"/>
              <a:t>System management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 bwMode="auto">
          <a:xfrm>
            <a:off x="280988" y="1166936"/>
            <a:ext cx="8035925" cy="5072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sl-SI" dirty="0" smtClean="0"/>
              <a:t>Manage users and their rights</a:t>
            </a:r>
          </a:p>
          <a:p>
            <a:r>
              <a:rPr lang="sl-SI" altLang="sl-SI" dirty="0" smtClean="0"/>
              <a:t>S</a:t>
            </a:r>
            <a:r>
              <a:rPr lang="en-GB" altLang="sl-SI" dirty="0" err="1" smtClean="0"/>
              <a:t>ystem</a:t>
            </a:r>
            <a:r>
              <a:rPr lang="sl-SI" altLang="sl-SI" dirty="0" smtClean="0"/>
              <a:t> </a:t>
            </a:r>
            <a:r>
              <a:rPr lang="sl-SI" altLang="sl-SI" dirty="0" err="1" smtClean="0"/>
              <a:t>administration</a:t>
            </a:r>
            <a:r>
              <a:rPr lang="en-GB" altLang="sl-SI" dirty="0" smtClean="0"/>
              <a:t>:</a:t>
            </a:r>
          </a:p>
          <a:p>
            <a:pPr lvl="1"/>
            <a:r>
              <a:rPr lang="sl-SI" altLang="sl-SI" dirty="0" smtClean="0"/>
              <a:t>D</a:t>
            </a:r>
            <a:r>
              <a:rPr lang="en-GB" altLang="sl-SI" dirty="0" err="1" smtClean="0"/>
              <a:t>atabase</a:t>
            </a:r>
            <a:r>
              <a:rPr lang="en-GB" altLang="sl-SI" dirty="0" smtClean="0"/>
              <a:t> server</a:t>
            </a:r>
          </a:p>
          <a:p>
            <a:pPr lvl="1"/>
            <a:r>
              <a:rPr lang="en-GB" altLang="sl-SI" dirty="0" smtClean="0"/>
              <a:t>Terminal servers</a:t>
            </a:r>
          </a:p>
          <a:p>
            <a:pPr lvl="1"/>
            <a:r>
              <a:rPr lang="sl-SI" altLang="sl-SI" dirty="0" err="1" smtClean="0"/>
              <a:t>Installation</a:t>
            </a:r>
            <a:r>
              <a:rPr lang="sl-SI" altLang="sl-SI" dirty="0" smtClean="0"/>
              <a:t> </a:t>
            </a:r>
            <a:r>
              <a:rPr lang="sl-SI" altLang="sl-SI" dirty="0" err="1" smtClean="0"/>
              <a:t>and</a:t>
            </a:r>
            <a:r>
              <a:rPr lang="sl-SI" altLang="sl-SI" dirty="0" smtClean="0"/>
              <a:t> </a:t>
            </a:r>
            <a:r>
              <a:rPr lang="sl-SI" altLang="sl-SI" dirty="0" err="1" smtClean="0"/>
              <a:t>distribution</a:t>
            </a:r>
            <a:r>
              <a:rPr lang="sl-SI" altLang="sl-SI" dirty="0" smtClean="0"/>
              <a:t> </a:t>
            </a:r>
            <a:r>
              <a:rPr lang="sl-SI" altLang="sl-SI" dirty="0" err="1" smtClean="0"/>
              <a:t>of</a:t>
            </a:r>
            <a:r>
              <a:rPr lang="sl-SI" altLang="sl-SI" dirty="0" smtClean="0"/>
              <a:t> </a:t>
            </a:r>
            <a:r>
              <a:rPr lang="sl-SI" altLang="sl-SI" dirty="0" err="1" smtClean="0"/>
              <a:t>new</a:t>
            </a:r>
            <a:r>
              <a:rPr lang="sl-SI" altLang="sl-SI" dirty="0" smtClean="0"/>
              <a:t> </a:t>
            </a:r>
            <a:r>
              <a:rPr lang="en-GB" altLang="sl-SI" dirty="0" smtClean="0"/>
              <a:t>version</a:t>
            </a:r>
            <a:r>
              <a:rPr lang="sl-SI" altLang="sl-SI" dirty="0" smtClean="0"/>
              <a:t>s</a:t>
            </a:r>
            <a:r>
              <a:rPr lang="en-GB" altLang="sl-SI" dirty="0" smtClean="0"/>
              <a:t/>
            </a:r>
            <a:br>
              <a:rPr lang="en-GB" altLang="sl-SI" dirty="0" smtClean="0"/>
            </a:br>
            <a:r>
              <a:rPr lang="en-GB" altLang="sl-SI" dirty="0" smtClean="0"/>
              <a:t>Production, testing and school </a:t>
            </a:r>
            <a:r>
              <a:rPr lang="sl-SI" altLang="sl-SI" dirty="0" err="1" smtClean="0"/>
              <a:t>environment</a:t>
            </a:r>
            <a:endParaRPr lang="en-GB" altLang="sl-SI" dirty="0" smtClean="0"/>
          </a:p>
          <a:p>
            <a:pPr lvl="1"/>
            <a:r>
              <a:rPr lang="en-GB" altLang="sl-SI" dirty="0" smtClean="0"/>
              <a:t>Backup,</a:t>
            </a:r>
          </a:p>
          <a:p>
            <a:r>
              <a:rPr lang="en-GB" altLang="sl-SI" dirty="0" smtClean="0"/>
              <a:t>Informing</a:t>
            </a:r>
            <a:r>
              <a:rPr lang="sl-SI" altLang="sl-SI" dirty="0" smtClean="0"/>
              <a:t> </a:t>
            </a:r>
            <a:r>
              <a:rPr lang="sl-SI" altLang="sl-SI" dirty="0" err="1" smtClean="0"/>
              <a:t>of</a:t>
            </a:r>
            <a:r>
              <a:rPr lang="en-GB" altLang="sl-SI" dirty="0" smtClean="0"/>
              <a:t> users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8"/>
          <p:cNvSpPr>
            <a:spLocks noGrp="1"/>
          </p:cNvSpPr>
          <p:nvPr>
            <p:ph type="title"/>
          </p:nvPr>
        </p:nvSpPr>
        <p:spPr bwMode="auto">
          <a:xfrm>
            <a:off x="1108075" y="168275"/>
            <a:ext cx="77851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l-SI" sz="3200" dirty="0" smtClean="0"/>
              <a:t>Content</a:t>
            </a:r>
          </a:p>
        </p:txBody>
      </p:sp>
      <p:sp>
        <p:nvSpPr>
          <p:cNvPr id="5123" name="Content Placeholder 19"/>
          <p:cNvSpPr>
            <a:spLocks noGrp="1"/>
          </p:cNvSpPr>
          <p:nvPr>
            <p:ph idx="1"/>
          </p:nvPr>
        </p:nvSpPr>
        <p:spPr bwMode="auto">
          <a:xfrm>
            <a:off x="560388" y="130492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sl-SI" dirty="0" smtClean="0"/>
              <a:t>Personnel registry</a:t>
            </a:r>
          </a:p>
          <a:p>
            <a:r>
              <a:rPr lang="en-GB" altLang="sl-SI" dirty="0" smtClean="0"/>
              <a:t>Payroll</a:t>
            </a:r>
          </a:p>
          <a:p>
            <a:r>
              <a:rPr lang="en-GB" altLang="sl-SI" dirty="0" smtClean="0"/>
              <a:t>System architecture</a:t>
            </a:r>
          </a:p>
          <a:p>
            <a:r>
              <a:rPr lang="en-GB" altLang="sl-SI" dirty="0" smtClean="0"/>
              <a:t>Development</a:t>
            </a:r>
            <a:r>
              <a:rPr lang="sl-SI" altLang="sl-SI" dirty="0" smtClean="0"/>
              <a:t>, </a:t>
            </a:r>
            <a:r>
              <a:rPr lang="en-GB" altLang="sl-SI" dirty="0" smtClean="0"/>
              <a:t>maintenance and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1123950" y="93663"/>
            <a:ext cx="7170738" cy="958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sl-SI" dirty="0" smtClean="0"/>
              <a:t>Users and support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441854"/>
              </p:ext>
            </p:extLst>
          </p:nvPr>
        </p:nvGraphicFramePr>
        <p:xfrm>
          <a:off x="769938" y="1490663"/>
          <a:ext cx="6424612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365"/>
                <a:gridCol w="1037215"/>
                <a:gridCol w="1168509"/>
                <a:gridCol w="831523"/>
              </a:tblGrid>
              <a:tr h="370946">
                <a:tc>
                  <a:txBody>
                    <a:bodyPr/>
                    <a:lstStyle/>
                    <a:p>
                      <a:endParaRPr lang="en-GB" sz="1800" noProof="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r>
                        <a:rPr lang="sl-SI" sz="1800" dirty="0" err="1" smtClean="0"/>
                        <a:t>MoF</a:t>
                      </a:r>
                      <a:endParaRPr lang="sl-SI" sz="180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r>
                        <a:rPr lang="sl-SI" sz="1800" dirty="0" err="1" smtClean="0"/>
                        <a:t>MoD</a:t>
                      </a:r>
                      <a:endParaRPr lang="sl-SI" sz="1800" dirty="0"/>
                    </a:p>
                  </a:txBody>
                  <a:tcPr marL="91437" marR="91437" marT="45733" marB="45733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MIA</a:t>
                      </a:r>
                      <a:endParaRPr lang="sl-SI" sz="1800" dirty="0"/>
                    </a:p>
                  </a:txBody>
                  <a:tcPr marL="91437" marR="91437" marT="45733" marB="4573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noProof="0" dirty="0" smtClean="0">
                          <a:effectLst/>
                        </a:rPr>
                        <a:t>Number of users (KE-SD</a:t>
                      </a:r>
                      <a:r>
                        <a:rPr lang="sl-SI" sz="1800" dirty="0" smtClean="0">
                          <a:effectLst/>
                        </a:rPr>
                        <a:t>)</a:t>
                      </a:r>
                      <a:endParaRPr lang="sl-SI" sz="1800" dirty="0"/>
                    </a:p>
                  </a:txBody>
                  <a:tcPr marL="91437" marR="91437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800" dirty="0" smtClean="0"/>
                        <a:t>1630</a:t>
                      </a:r>
                      <a:endParaRPr lang="sl-SI" sz="180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575</a:t>
                      </a:r>
                      <a:endParaRPr lang="sl-SI" sz="1800" dirty="0"/>
                    </a:p>
                  </a:txBody>
                  <a:tcPr marL="91437" marR="91437" marT="45733" marB="45733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800" dirty="0" smtClean="0"/>
                        <a:t>205</a:t>
                      </a:r>
                      <a:endParaRPr lang="sl-SI" sz="1800" dirty="0"/>
                    </a:p>
                  </a:txBody>
                  <a:tcPr marL="91437" marR="91437" marT="45733" marB="4573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sl-SI" sz="1800" dirty="0" smtClean="0">
                          <a:effectLst/>
                        </a:rPr>
                        <a:t>N</a:t>
                      </a:r>
                      <a:r>
                        <a:rPr lang="en-US" sz="1800" dirty="0" smtClean="0">
                          <a:effectLst/>
                        </a:rPr>
                        <a:t>umber of accrued wages</a:t>
                      </a:r>
                      <a:endParaRPr lang="sl-SI" sz="1800" dirty="0"/>
                    </a:p>
                  </a:txBody>
                  <a:tcPr marL="91437" marR="91437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</a:rPr>
                        <a:t>21.579</a:t>
                      </a:r>
                      <a:endParaRPr lang="sl-SI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12.500</a:t>
                      </a:r>
                      <a:endParaRPr lang="sl-SI" sz="1800" dirty="0"/>
                    </a:p>
                  </a:txBody>
                  <a:tcPr marL="91437" marR="91437" marT="45733" marB="45733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 smtClean="0">
                          <a:effectLst/>
                        </a:rPr>
                        <a:t>9.000</a:t>
                      </a:r>
                      <a:endParaRPr lang="sl-SI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37" marR="91437" marT="45733" marB="4573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567926"/>
              </p:ext>
            </p:extLst>
          </p:nvPr>
        </p:nvGraphicFramePr>
        <p:xfrm>
          <a:off x="829315" y="3082823"/>
          <a:ext cx="6424612" cy="2568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4804"/>
                <a:gridCol w="1728882"/>
                <a:gridCol w="1290926"/>
              </a:tblGrid>
              <a:tr h="640012"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Project</a:t>
                      </a:r>
                      <a:endParaRPr lang="sl-SI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Projekt</a:t>
                      </a:r>
                      <a:endParaRPr lang="sl-SI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r>
                        <a:rPr lang="sl-SI" sz="1800" dirty="0" err="1" smtClean="0"/>
                        <a:t>Technical</a:t>
                      </a:r>
                      <a:r>
                        <a:rPr lang="sl-SI" sz="1800" baseline="0" dirty="0" smtClean="0"/>
                        <a:t> </a:t>
                      </a:r>
                      <a:r>
                        <a:rPr lang="sl-SI" sz="1800" baseline="0" dirty="0" err="1" smtClean="0"/>
                        <a:t>support</a:t>
                      </a:r>
                      <a:endParaRPr lang="sl-SI" sz="1800" dirty="0"/>
                    </a:p>
                  </a:txBody>
                  <a:tcPr marL="91436" marR="91436" marT="45700" marB="45700"/>
                </a:tc>
              </a:tr>
              <a:tr h="350374"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MF-SITS</a:t>
                      </a:r>
                      <a:endParaRPr lang="sl-SI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3+1</a:t>
                      </a:r>
                      <a:endParaRPr lang="sl-SI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5</a:t>
                      </a:r>
                      <a:endParaRPr lang="sl-SI" sz="1800" dirty="0"/>
                    </a:p>
                  </a:txBody>
                  <a:tcPr marL="91436" marR="91436" marT="45700" marB="45700"/>
                </a:tc>
              </a:tr>
              <a:tr h="358731"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MF-DJR</a:t>
                      </a:r>
                      <a:endParaRPr lang="sl-SI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4+1</a:t>
                      </a:r>
                      <a:endParaRPr lang="sl-SI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sl-SI" sz="1800" dirty="0"/>
                    </a:p>
                  </a:txBody>
                  <a:tcPr marL="91436" marR="91436" marT="45700" marB="45700"/>
                </a:tc>
              </a:tr>
              <a:tr h="264320"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MIA</a:t>
                      </a:r>
                      <a:endParaRPr lang="sl-SI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2</a:t>
                      </a:r>
                      <a:endParaRPr lang="sl-SI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2</a:t>
                      </a:r>
                      <a:endParaRPr lang="sl-SI" sz="1800" dirty="0"/>
                    </a:p>
                  </a:txBody>
                  <a:tcPr marL="91436" marR="91436" marT="45700" marB="45700"/>
                </a:tc>
              </a:tr>
              <a:tr h="369494">
                <a:tc>
                  <a:txBody>
                    <a:bodyPr/>
                    <a:lstStyle/>
                    <a:p>
                      <a:r>
                        <a:rPr lang="sl-SI" sz="1800" dirty="0" err="1" smtClean="0"/>
                        <a:t>MoD</a:t>
                      </a:r>
                      <a:endParaRPr lang="sl-SI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2</a:t>
                      </a:r>
                      <a:endParaRPr lang="sl-SI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sl-SI" sz="1800" dirty="0"/>
                    </a:p>
                  </a:txBody>
                  <a:tcPr marL="91436" marR="91436" marT="45700" marB="45700"/>
                </a:tc>
              </a:tr>
              <a:tr h="461648"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MPA</a:t>
                      </a:r>
                      <a:endParaRPr lang="sl-SI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1</a:t>
                      </a:r>
                      <a:endParaRPr lang="sl-SI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sl-SI" sz="1800" dirty="0"/>
                    </a:p>
                  </a:txBody>
                  <a:tcPr marL="91436" marR="91436" marT="45700" marB="457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1123950" y="93663"/>
            <a:ext cx="7170738" cy="958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sl-SI" altLang="sl-SI" smtClean="0"/>
              <a:t>Q&amp;A</a:t>
            </a:r>
          </a:p>
        </p:txBody>
      </p:sp>
      <p:pic>
        <p:nvPicPr>
          <p:cNvPr id="26635" name="Picture 3" descr="C:\Users\mf14006\AppData\Local\Microsoft\Windows\Temporary Internet Files\Content.IE5\CQIKXNP6\MC90043151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268413"/>
            <a:ext cx="5538788" cy="55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3950" y="93663"/>
            <a:ext cx="7170738" cy="958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l-SI" altLang="sl-SI" sz="3600" dirty="0" smtClean="0"/>
              <a:t> </a:t>
            </a:r>
            <a:r>
              <a:rPr lang="en-US" altLang="sl-SI" sz="3600" dirty="0" smtClean="0"/>
              <a:t>Legislation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80988" y="1214438"/>
            <a:ext cx="8494877" cy="5072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l-SI" altLang="sl-SI" sz="2400" dirty="0" err="1" smtClean="0"/>
              <a:t>Civil</a:t>
            </a:r>
            <a:r>
              <a:rPr lang="sl-SI" altLang="sl-SI" sz="2400" dirty="0" smtClean="0"/>
              <a:t> </a:t>
            </a:r>
            <a:r>
              <a:rPr lang="en-US" altLang="sl-SI" sz="2400" dirty="0" smtClean="0"/>
              <a:t>Servants Act (ZJU)</a:t>
            </a:r>
          </a:p>
          <a:p>
            <a:r>
              <a:rPr lang="en-GB" altLang="sl-SI" sz="2400" dirty="0" smtClean="0"/>
              <a:t>Decree on internal organisation, post classification, posts and titles in the bodies of public administration and justice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GB" sz="2400" dirty="0" smtClean="0"/>
              <a:t>Public Sector Salary System Act </a:t>
            </a:r>
            <a:r>
              <a:rPr lang="en-GB" altLang="sl-SI" sz="2400" dirty="0" smtClean="0"/>
              <a:t>(ZSPJS)</a:t>
            </a:r>
            <a:endParaRPr lang="sl-SI" altLang="sl-SI" sz="2400" dirty="0" smtClean="0"/>
          </a:p>
          <a:p>
            <a:pPr>
              <a:lnSpc>
                <a:spcPct val="8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US" sz="2400" dirty="0"/>
              <a:t>Decree on </a:t>
            </a:r>
            <a:r>
              <a:rPr lang="en-US" sz="2400" dirty="0" smtClean="0"/>
              <a:t>uniform </a:t>
            </a:r>
            <a:r>
              <a:rPr lang="en-US" sz="2400" dirty="0"/>
              <a:t>methodology and forms for </a:t>
            </a:r>
            <a:r>
              <a:rPr lang="en-US" sz="2400" dirty="0" smtClean="0"/>
              <a:t>calculation </a:t>
            </a:r>
            <a:r>
              <a:rPr lang="en-US" sz="2400" dirty="0"/>
              <a:t>and payment of salaries in the public sector</a:t>
            </a:r>
            <a:endParaRPr lang="en-GB" altLang="sl-SI" sz="2400" dirty="0" smtClean="0"/>
          </a:p>
          <a:p>
            <a:pPr>
              <a:lnSpc>
                <a:spcPct val="8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GB" altLang="sl-SI" sz="2400" dirty="0" smtClean="0"/>
              <a:t>Decree on salaries of directors in the public sector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GB" sz="2400" dirty="0" smtClean="0"/>
              <a:t>Fiscal Balance Act (ZUJF)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GB" altLang="sl-SI" sz="2400" dirty="0" smtClean="0"/>
              <a:t>Other labour legislation and regulation</a:t>
            </a:r>
            <a:r>
              <a:rPr lang="sl-SI" altLang="sl-SI" sz="2400" dirty="0" smtClean="0"/>
              <a:t>s</a:t>
            </a:r>
            <a:r>
              <a:rPr lang="en-GB" altLang="sl-SI" sz="2400" dirty="0" smtClean="0"/>
              <a:t> (Employment Relationship Act, Collective labour agreements, …)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GB" altLang="sl-SI" sz="2400" dirty="0" smtClean="0"/>
              <a:t>Special legislation and other regulation</a:t>
            </a:r>
            <a:r>
              <a:rPr lang="sl-SI" altLang="sl-SI" sz="2400" dirty="0" smtClean="0"/>
              <a:t>s</a:t>
            </a:r>
            <a:endParaRPr lang="en-GB" altLang="sl-SI" sz="2400" dirty="0" smtClean="0"/>
          </a:p>
          <a:p>
            <a:r>
              <a:rPr lang="en-US" altLang="sl-SI" sz="2400" dirty="0" smtClean="0"/>
              <a:t>....</a:t>
            </a:r>
            <a:endParaRPr lang="sl-SI" altLang="sl-SI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1123950" y="93663"/>
            <a:ext cx="7224403" cy="9276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sl-SI" dirty="0" smtClean="0"/>
              <a:t>KE-SD</a:t>
            </a:r>
            <a:br>
              <a:rPr lang="en-US" altLang="sl-SI" dirty="0" smtClean="0"/>
            </a:br>
            <a:r>
              <a:rPr lang="en-US" altLang="sl-SI" dirty="0" smtClean="0"/>
              <a:t>Personnel registry and </a:t>
            </a:r>
            <a:r>
              <a:rPr lang="en-US" altLang="sl-SI" dirty="0" err="1" smtClean="0"/>
              <a:t>labour</a:t>
            </a:r>
            <a:r>
              <a:rPr lang="en-US" altLang="sl-SI" dirty="0" smtClean="0"/>
              <a:t> costs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280988" y="1190625"/>
            <a:ext cx="8035925" cy="50958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1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Personnel registry</a:t>
            </a:r>
          </a:p>
          <a:p>
            <a:pPr marL="533400" lvl="2"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dirty="0" smtClean="0"/>
              <a:t>Unified management of personnel registry for all state institutions</a:t>
            </a:r>
          </a:p>
          <a:p>
            <a:pPr marL="533400" lvl="2"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dirty="0" smtClean="0"/>
              <a:t>Central </a:t>
            </a:r>
            <a:r>
              <a:rPr lang="sl-SI" sz="2000" dirty="0" smtClean="0"/>
              <a:t>p</a:t>
            </a:r>
            <a:r>
              <a:rPr lang="en-US" sz="2000" dirty="0" err="1" smtClean="0"/>
              <a:t>ersonnel</a:t>
            </a:r>
            <a:r>
              <a:rPr lang="en-US" sz="2000" dirty="0" smtClean="0"/>
              <a:t> registry of state administration</a:t>
            </a:r>
          </a:p>
          <a:p>
            <a:pPr marL="533400" lvl="2"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dirty="0" smtClean="0"/>
              <a:t>Central personnel registry of judicial authorities</a:t>
            </a:r>
          </a:p>
          <a:p>
            <a:pPr marL="533400" lvl="2" eaLnBrk="1" hangingPunct="1">
              <a:buFont typeface="Courier New" panose="02070309020205020404" pitchFamily="49" charset="0"/>
              <a:buChar char="o"/>
              <a:defRPr/>
            </a:pPr>
            <a:r>
              <a:rPr lang="sl-SI" sz="2000" dirty="0" smtClean="0"/>
              <a:t>P</a:t>
            </a:r>
            <a:r>
              <a:rPr lang="en-US" sz="2000" dirty="0" err="1" smtClean="0"/>
              <a:t>ersonnel</a:t>
            </a:r>
            <a:r>
              <a:rPr lang="en-US" sz="2000" dirty="0" smtClean="0"/>
              <a:t> departments</a:t>
            </a:r>
            <a:r>
              <a:rPr lang="sl-SI" sz="2000" dirty="0" smtClean="0"/>
              <a:t> </a:t>
            </a:r>
            <a:r>
              <a:rPr lang="sl-SI" sz="2000" dirty="0" err="1" smtClean="0"/>
              <a:t>working</a:t>
            </a:r>
            <a:r>
              <a:rPr lang="sl-SI" sz="2000" dirty="0" smtClean="0"/>
              <a:t> in a </a:t>
            </a:r>
            <a:r>
              <a:rPr lang="sl-SI" sz="2000" dirty="0" err="1" smtClean="0"/>
              <a:t>unified</a:t>
            </a:r>
            <a:r>
              <a:rPr lang="sl-SI" sz="2000" dirty="0" smtClean="0"/>
              <a:t> </a:t>
            </a:r>
            <a:r>
              <a:rPr lang="sl-SI" sz="2000" dirty="0" err="1" smtClean="0"/>
              <a:t>manner</a:t>
            </a:r>
            <a:endParaRPr lang="en-US" sz="2000" dirty="0" smtClean="0"/>
          </a:p>
          <a:p>
            <a:pPr marL="304800" lvl="1" indent="-457200" eaLnBrk="1" hangingPunct="1">
              <a:buFont typeface="Arial" pitchFamily="34" charset="0"/>
              <a:buChar char="•"/>
              <a:defRPr/>
            </a:pPr>
            <a:r>
              <a:rPr lang="en-US" dirty="0" err="1" smtClean="0"/>
              <a:t>Labour</a:t>
            </a:r>
            <a:r>
              <a:rPr lang="en-US" dirty="0" smtClean="0"/>
              <a:t> costs accounting</a:t>
            </a:r>
          </a:p>
          <a:p>
            <a:pPr marL="533400" lvl="2"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dirty="0" smtClean="0"/>
              <a:t>Unified payroll of budget users (+ scholarships, other </a:t>
            </a:r>
            <a:r>
              <a:rPr lang="en-US" sz="2000" dirty="0" err="1" smtClean="0"/>
              <a:t>labour</a:t>
            </a:r>
            <a:r>
              <a:rPr lang="en-US" sz="2000" dirty="0" smtClean="0"/>
              <a:t> costs: </a:t>
            </a:r>
            <a:r>
              <a:rPr lang="sl-SI" sz="2000" dirty="0" err="1" smtClean="0"/>
              <a:t>employment</a:t>
            </a:r>
            <a:r>
              <a:rPr lang="en-US" sz="2000" dirty="0" smtClean="0"/>
              <a:t> contracts, freelance contracts, ... )</a:t>
            </a:r>
          </a:p>
          <a:p>
            <a:pPr marL="533400" lvl="2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sl-SI" sz="2000" dirty="0" smtClean="0"/>
              <a:t>Transmission of data to external institutions</a:t>
            </a:r>
          </a:p>
          <a:p>
            <a:pPr marL="304800" lvl="2" indent="0" eaLnBrk="1" hangingPunct="1">
              <a:buNone/>
              <a:defRPr/>
            </a:pPr>
            <a:r>
              <a:rPr lang="en-US" sz="2000" dirty="0" smtClean="0"/>
              <a:t>   (Tax Administration, Pension Funds, AJPES, </a:t>
            </a:r>
            <a:r>
              <a:rPr lang="en-US" altLang="sl-SI" sz="2000" dirty="0" smtClean="0"/>
              <a:t>Health Insurance Institute, Public Payments Administration, Banks</a:t>
            </a:r>
            <a:r>
              <a:rPr lang="en-US" sz="2000" dirty="0" smtClean="0"/>
              <a:t> ....)</a:t>
            </a:r>
          </a:p>
          <a:p>
            <a:pPr marL="533400" lvl="2"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dirty="0" smtClean="0"/>
              <a:t>Connections </a:t>
            </a:r>
            <a:r>
              <a:rPr lang="sl-SI" sz="2000" dirty="0" err="1" smtClean="0"/>
              <a:t>between</a:t>
            </a:r>
            <a:r>
              <a:rPr lang="sl-SI" sz="2000" dirty="0" smtClean="0"/>
              <a:t> </a:t>
            </a:r>
            <a:r>
              <a:rPr lang="sl-SI" sz="2000" dirty="0" err="1" smtClean="0"/>
              <a:t>applications</a:t>
            </a:r>
            <a:r>
              <a:rPr lang="sl-SI" sz="2000" dirty="0" smtClean="0"/>
              <a:t> </a:t>
            </a:r>
            <a:r>
              <a:rPr lang="en-US" sz="2000" dirty="0" smtClean="0"/>
              <a:t>KE-SD, DPS and GKS - financial control measures, crediting liabilities and realization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53786" y="163513"/>
            <a:ext cx="7239351" cy="890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sl-SI" sz="3600" dirty="0" smtClean="0"/>
              <a:t>HR processes supported in KE-SD</a:t>
            </a:r>
            <a:endParaRPr lang="en-GB" altLang="sl-SI" sz="3600" dirty="0" smtClean="0">
              <a:latin typeface="Verdan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altLang="sl-SI" dirty="0" smtClean="0"/>
              <a:t>Human resource planning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l-SI" altLang="sl-SI" dirty="0" smtClean="0"/>
              <a:t>Job p</a:t>
            </a:r>
            <a:r>
              <a:rPr lang="en-GB" altLang="sl-SI" dirty="0" err="1" smtClean="0"/>
              <a:t>ost</a:t>
            </a:r>
            <a:r>
              <a:rPr lang="en-GB" altLang="sl-SI" dirty="0" smtClean="0"/>
              <a:t> </a:t>
            </a:r>
            <a:r>
              <a:rPr lang="en-GB" altLang="sl-SI" dirty="0" err="1" smtClean="0"/>
              <a:t>clas</a:t>
            </a:r>
            <a:r>
              <a:rPr lang="sl-SI" altLang="sl-SI" dirty="0" smtClean="0"/>
              <a:t>s</a:t>
            </a:r>
            <a:r>
              <a:rPr lang="en-GB" altLang="sl-SI" dirty="0" err="1" smtClean="0"/>
              <a:t>ification</a:t>
            </a:r>
            <a:r>
              <a:rPr lang="en-GB" altLang="sl-SI" dirty="0" smtClean="0"/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altLang="sl-SI" dirty="0" smtClean="0"/>
              <a:t>Employment of </a:t>
            </a:r>
            <a:r>
              <a:rPr lang="sl-SI" altLang="sl-SI" dirty="0" err="1" smtClean="0"/>
              <a:t>civil</a:t>
            </a:r>
            <a:r>
              <a:rPr lang="sl-SI" altLang="sl-SI" dirty="0" smtClean="0"/>
              <a:t> </a:t>
            </a:r>
            <a:r>
              <a:rPr lang="en-GB" altLang="sl-SI" dirty="0" smtClean="0"/>
              <a:t>servants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altLang="sl-SI" dirty="0" smtClean="0"/>
              <a:t>Promotion (horizontal and vertical), positioning and fixing of salary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altLang="sl-SI" dirty="0" smtClean="0"/>
              <a:t>Vacation of </a:t>
            </a:r>
            <a:r>
              <a:rPr lang="sl-SI" altLang="sl-SI" dirty="0" err="1" smtClean="0"/>
              <a:t>civil</a:t>
            </a:r>
            <a:r>
              <a:rPr lang="sl-SI" altLang="sl-SI" dirty="0" smtClean="0"/>
              <a:t> </a:t>
            </a:r>
            <a:r>
              <a:rPr lang="en-GB" altLang="sl-SI" dirty="0" smtClean="0"/>
              <a:t>servants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altLang="sl-SI" dirty="0" smtClean="0"/>
              <a:t>Education, training, </a:t>
            </a:r>
            <a:r>
              <a:rPr lang="sl-SI" altLang="sl-SI" dirty="0" err="1" smtClean="0"/>
              <a:t>career</a:t>
            </a:r>
            <a:r>
              <a:rPr lang="sl-SI" altLang="sl-SI" dirty="0" smtClean="0"/>
              <a:t> </a:t>
            </a:r>
            <a:r>
              <a:rPr lang="en-GB" altLang="sl-SI" dirty="0" smtClean="0"/>
              <a:t>development and other rights of </a:t>
            </a:r>
            <a:r>
              <a:rPr lang="sl-SI" altLang="sl-SI" dirty="0" err="1" smtClean="0"/>
              <a:t>civil</a:t>
            </a:r>
            <a:r>
              <a:rPr lang="sl-SI" altLang="sl-SI" dirty="0" smtClean="0"/>
              <a:t> </a:t>
            </a:r>
            <a:r>
              <a:rPr lang="en-GB" altLang="sl-SI" dirty="0" smtClean="0"/>
              <a:t>servant</a:t>
            </a:r>
            <a:r>
              <a:rPr lang="sl-SI" altLang="sl-SI" dirty="0" smtClean="0"/>
              <a:t>s</a:t>
            </a:r>
            <a:endParaRPr lang="en-GB" altLang="sl-SI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l-SI" altLang="sl-SI" dirty="0" err="1" smtClean="0"/>
              <a:t>Employment</a:t>
            </a:r>
            <a:r>
              <a:rPr lang="sl-SI" altLang="sl-SI" dirty="0" smtClean="0"/>
              <a:t> </a:t>
            </a:r>
            <a:r>
              <a:rPr lang="sl-SI" altLang="sl-SI" dirty="0" err="1" smtClean="0"/>
              <a:t>termination</a:t>
            </a:r>
            <a:endParaRPr lang="en-GB" altLang="sl-SI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AutoShape 2"/>
          <p:cNvSpPr>
            <a:spLocks noChangeArrowheads="1"/>
          </p:cNvSpPr>
          <p:nvPr/>
        </p:nvSpPr>
        <p:spPr bwMode="auto">
          <a:xfrm>
            <a:off x="2689225" y="4214813"/>
            <a:ext cx="2922588" cy="1716087"/>
          </a:xfrm>
          <a:prstGeom prst="foldedCorner">
            <a:avLst>
              <a:gd name="adj" fmla="val 13088"/>
            </a:avLst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eaLnBrk="1" hangingPunct="1">
              <a:defRPr/>
            </a:pPr>
            <a:r>
              <a:rPr lang="en-GB" sz="2400" dirty="0" smtClean="0"/>
              <a:t>Act of internal</a:t>
            </a:r>
            <a:br>
              <a:rPr lang="en-GB" sz="2400" dirty="0" smtClean="0"/>
            </a:br>
            <a:r>
              <a:rPr lang="en-GB" sz="2400" dirty="0" smtClean="0"/>
              <a:t>organization</a:t>
            </a:r>
            <a:br>
              <a:rPr lang="en-GB" sz="2400" dirty="0" smtClean="0"/>
            </a:br>
            <a:r>
              <a:rPr lang="en-GB" sz="2400" dirty="0" smtClean="0"/>
              <a:t>and </a:t>
            </a:r>
            <a:r>
              <a:rPr lang="sl-SI" sz="2400" dirty="0" err="1" smtClean="0"/>
              <a:t>job</a:t>
            </a:r>
            <a:r>
              <a:rPr lang="sl-SI" sz="2400" dirty="0" smtClean="0"/>
              <a:t> </a:t>
            </a:r>
            <a:r>
              <a:rPr lang="en-GB" sz="2400" dirty="0" smtClean="0"/>
              <a:t>post </a:t>
            </a:r>
            <a:endParaRPr lang="sl-SI" sz="2400" dirty="0" smtClean="0"/>
          </a:p>
          <a:p>
            <a:pPr algn="ctr" eaLnBrk="1" hangingPunct="1">
              <a:defRPr/>
            </a:pPr>
            <a:r>
              <a:rPr lang="en-GB" sz="2400" dirty="0" smtClean="0"/>
              <a:t>classification</a:t>
            </a:r>
            <a:endParaRPr lang="en-GB" sz="2400" dirty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379538" y="196850"/>
            <a:ext cx="68326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sl-SI" sz="2800" dirty="0" smtClean="0"/>
              <a:t>Preparation of systemization</a:t>
            </a:r>
            <a:endParaRPr kumimoji="1" lang="en-GB" altLang="sl-SI" sz="2800" dirty="0">
              <a:latin typeface="Verdana" pitchFamily="34" charset="0"/>
            </a:endParaRPr>
          </a:p>
        </p:txBody>
      </p:sp>
      <p:sp>
        <p:nvSpPr>
          <p:cNvPr id="550917" name="AutoShape 5"/>
          <p:cNvSpPr>
            <a:spLocks noChangeArrowheads="1"/>
          </p:cNvSpPr>
          <p:nvPr/>
        </p:nvSpPr>
        <p:spPr bwMode="auto">
          <a:xfrm>
            <a:off x="627095" y="1258125"/>
            <a:ext cx="2062162" cy="943737"/>
          </a:xfrm>
          <a:prstGeom prst="bevel">
            <a:avLst>
              <a:gd name="adj" fmla="val 7435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GB" dirty="0" smtClean="0"/>
              <a:t>Catalogue of </a:t>
            </a:r>
            <a:r>
              <a:rPr lang="sl-SI" dirty="0" err="1" smtClean="0"/>
              <a:t>job</a:t>
            </a:r>
            <a:r>
              <a:rPr lang="sl-SI" dirty="0" smtClean="0"/>
              <a:t> </a:t>
            </a:r>
            <a:r>
              <a:rPr lang="en-GB" dirty="0" smtClean="0"/>
              <a:t>posts for organizational unit</a:t>
            </a:r>
            <a:endParaRPr lang="en-GB" dirty="0"/>
          </a:p>
        </p:txBody>
      </p:sp>
      <p:sp>
        <p:nvSpPr>
          <p:cNvPr id="550918" name="AutoShape 6"/>
          <p:cNvSpPr>
            <a:spLocks noChangeArrowheads="1"/>
          </p:cNvSpPr>
          <p:nvPr/>
        </p:nvSpPr>
        <p:spPr bwMode="auto">
          <a:xfrm>
            <a:off x="3114955" y="2651315"/>
            <a:ext cx="1976157" cy="957072"/>
          </a:xfrm>
          <a:prstGeom prst="bevel">
            <a:avLst>
              <a:gd name="adj" fmla="val 7435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 eaLnBrk="1" hangingPunct="1">
              <a:defRPr/>
            </a:pPr>
            <a:r>
              <a:rPr lang="en-GB" dirty="0" smtClean="0"/>
              <a:t>Procedure of </a:t>
            </a:r>
            <a:r>
              <a:rPr lang="sl-SI" dirty="0" err="1" smtClean="0"/>
              <a:t>job</a:t>
            </a:r>
            <a:r>
              <a:rPr lang="sl-SI" dirty="0" smtClean="0"/>
              <a:t> </a:t>
            </a:r>
            <a:r>
              <a:rPr lang="en-GB" dirty="0" smtClean="0"/>
              <a:t>post</a:t>
            </a:r>
          </a:p>
          <a:p>
            <a:pPr algn="ctr" eaLnBrk="1" hangingPunct="1">
              <a:defRPr/>
            </a:pPr>
            <a:r>
              <a:rPr lang="en-GB" dirty="0" smtClean="0"/>
              <a:t> classification</a:t>
            </a:r>
          </a:p>
          <a:p>
            <a:pPr algn="ctr" eaLnBrk="1" hangingPunct="1">
              <a:defRPr/>
            </a:pPr>
            <a:r>
              <a:rPr lang="en-GB" dirty="0" smtClean="0">
                <a:solidFill>
                  <a:schemeClr val="bg2"/>
                </a:solidFill>
                <a:cs typeface="Arial" pitchFamily="34" charset="0"/>
              </a:rPr>
              <a:t>confirmation</a:t>
            </a:r>
            <a:endParaRPr lang="en-GB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550922" name="AutoShape 10"/>
          <p:cNvSpPr>
            <a:spLocks noChangeArrowheads="1"/>
          </p:cNvSpPr>
          <p:nvPr/>
        </p:nvSpPr>
        <p:spPr bwMode="auto">
          <a:xfrm>
            <a:off x="5480051" y="1223391"/>
            <a:ext cx="1926590" cy="943737"/>
          </a:xfrm>
          <a:prstGeom prst="bevel">
            <a:avLst>
              <a:gd name="adj" fmla="val 7435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 eaLnBrk="1" hangingPunct="1">
              <a:defRPr/>
            </a:pPr>
            <a:r>
              <a:rPr lang="en-GB" dirty="0" smtClean="0"/>
              <a:t>Organisational</a:t>
            </a:r>
            <a:br>
              <a:rPr lang="en-GB" dirty="0" smtClean="0"/>
            </a:br>
            <a:r>
              <a:rPr lang="en-GB" dirty="0" smtClean="0"/>
              <a:t>structure of unit</a:t>
            </a:r>
            <a:endParaRPr lang="en-GB" dirty="0"/>
          </a:p>
        </p:txBody>
      </p:sp>
      <p:sp>
        <p:nvSpPr>
          <p:cNvPr id="550925" name="AutoShape 13"/>
          <p:cNvSpPr>
            <a:spLocks noChangeArrowheads="1"/>
          </p:cNvSpPr>
          <p:nvPr/>
        </p:nvSpPr>
        <p:spPr bwMode="auto">
          <a:xfrm>
            <a:off x="3167062" y="1223391"/>
            <a:ext cx="1898714" cy="943737"/>
          </a:xfrm>
          <a:prstGeom prst="bevel">
            <a:avLst>
              <a:gd name="adj" fmla="val 7435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GB" dirty="0" smtClean="0"/>
              <a:t>Human Resources Plan</a:t>
            </a:r>
            <a:endParaRPr lang="en-GB" dirty="0"/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5400000">
            <a:off x="3921919" y="2207419"/>
            <a:ext cx="430212" cy="419100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 rot="5400000">
            <a:off x="3796506" y="3739357"/>
            <a:ext cx="606425" cy="344488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Bent-Up Arrow 4"/>
          <p:cNvSpPr/>
          <p:nvPr/>
        </p:nvSpPr>
        <p:spPr>
          <a:xfrm rot="5400000">
            <a:off x="1766888" y="1998663"/>
            <a:ext cx="1154112" cy="1560512"/>
          </a:xfrm>
          <a:prstGeom prst="bentUpArrow">
            <a:avLst>
              <a:gd name="adj1" fmla="val 16430"/>
              <a:gd name="adj2" fmla="val 25000"/>
              <a:gd name="adj3" fmla="val 25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30" name="Bent-Up Arrow 29"/>
          <p:cNvSpPr/>
          <p:nvPr/>
        </p:nvSpPr>
        <p:spPr>
          <a:xfrm rot="16200000" flipH="1">
            <a:off x="5237163" y="2055813"/>
            <a:ext cx="1154112" cy="1446212"/>
          </a:xfrm>
          <a:prstGeom prst="bentUpArrow">
            <a:avLst>
              <a:gd name="adj1" fmla="val 16430"/>
              <a:gd name="adj2" fmla="val 25000"/>
              <a:gd name="adj3" fmla="val 25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1379538" y="196850"/>
            <a:ext cx="68326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l-SI" altLang="sl-SI" sz="2800"/>
              <a:t>Preparation of contracts</a:t>
            </a:r>
            <a:endParaRPr kumimoji="1" lang="sl-SI" altLang="sl-SI" sz="2800">
              <a:latin typeface="Verdana" pitchFamily="34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4443348" y="3270088"/>
            <a:ext cx="1982009" cy="1389728"/>
          </a:xfrm>
          <a:prstGeom prst="bevel">
            <a:avLst>
              <a:gd name="adj" fmla="val 7435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sl-SI" dirty="0" err="1" smtClean="0"/>
              <a:t>Employment</a:t>
            </a:r>
            <a:r>
              <a:rPr lang="sl-SI" dirty="0" smtClean="0"/>
              <a:t> </a:t>
            </a:r>
            <a:r>
              <a:rPr lang="sl-SI" dirty="0" err="1" smtClean="0"/>
              <a:t>Contracts</a:t>
            </a:r>
            <a:endParaRPr lang="sl-SI" dirty="0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2303948" y="1428052"/>
            <a:ext cx="1826330" cy="1117600"/>
          </a:xfrm>
          <a:prstGeom prst="bevel">
            <a:avLst>
              <a:gd name="adj" fmla="val 7435"/>
            </a:avLst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  <a:tileRect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sl-SI" dirty="0" err="1" smtClean="0"/>
              <a:t>Public</a:t>
            </a:r>
            <a:r>
              <a:rPr lang="sl-SI" dirty="0" smtClean="0"/>
              <a:t> </a:t>
            </a:r>
            <a:r>
              <a:rPr lang="sl-SI" dirty="0" err="1" smtClean="0"/>
              <a:t>servant</a:t>
            </a:r>
            <a:r>
              <a:rPr lang="sl-SI" dirty="0" smtClean="0"/>
              <a:t> </a:t>
            </a:r>
            <a:r>
              <a:rPr lang="sl-SI" dirty="0" err="1" smtClean="0"/>
              <a:t>data</a:t>
            </a:r>
            <a:endParaRPr lang="sl-SI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1271588" y="1906588"/>
            <a:ext cx="973137" cy="344487"/>
          </a:xfrm>
          <a:prstGeom prst="rightArrow">
            <a:avLst>
              <a:gd name="adj1" fmla="val 50000"/>
              <a:gd name="adj2" fmla="val 3827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sl-SI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Flowchart: Direct Access Storage 1"/>
          <p:cNvSpPr/>
          <p:nvPr/>
        </p:nvSpPr>
        <p:spPr>
          <a:xfrm rot="16200000">
            <a:off x="142875" y="1608138"/>
            <a:ext cx="1123950" cy="939800"/>
          </a:xfrm>
          <a:prstGeom prst="flowChartMagneticDrum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 smtClean="0"/>
              <a:t>CPR</a:t>
            </a:r>
            <a:endParaRPr lang="sl-SI" dirty="0"/>
          </a:p>
        </p:txBody>
      </p:sp>
      <p:grpSp>
        <p:nvGrpSpPr>
          <p:cNvPr id="10251" name="Group 3"/>
          <p:cNvGrpSpPr>
            <a:grpSpLocks/>
          </p:cNvGrpSpPr>
          <p:nvPr/>
        </p:nvGrpSpPr>
        <p:grpSpPr bwMode="auto">
          <a:xfrm>
            <a:off x="4508500" y="5003800"/>
            <a:ext cx="1928813" cy="1854200"/>
            <a:chOff x="5859463" y="4518725"/>
            <a:chExt cx="819150" cy="856550"/>
          </a:xfrm>
        </p:grpSpPr>
        <p:sp>
          <p:nvSpPr>
            <p:cNvPr id="27" name="Circular Arrow 26"/>
            <p:cNvSpPr/>
            <p:nvPr/>
          </p:nvSpPr>
          <p:spPr>
            <a:xfrm rot="10800000">
              <a:off x="5859463" y="4518725"/>
              <a:ext cx="819150" cy="848078"/>
            </a:xfrm>
            <a:prstGeom prst="circularArrow">
              <a:avLst>
                <a:gd name="adj1" fmla="val 23914"/>
                <a:gd name="adj2" fmla="val 1142319"/>
                <a:gd name="adj3" fmla="val 20363743"/>
                <a:gd name="adj4" fmla="val 10800000"/>
                <a:gd name="adj5" fmla="val 19568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l-SI">
                <a:solidFill>
                  <a:schemeClr val="tx1"/>
                </a:solidFill>
              </a:endParaRPr>
            </a:p>
          </p:txBody>
        </p:sp>
        <p:sp>
          <p:nvSpPr>
            <p:cNvPr id="3" name="Circular Arrow 2"/>
            <p:cNvSpPr/>
            <p:nvPr/>
          </p:nvSpPr>
          <p:spPr>
            <a:xfrm>
              <a:off x="5859463" y="4527197"/>
              <a:ext cx="819150" cy="848078"/>
            </a:xfrm>
            <a:prstGeom prst="circularArrow">
              <a:avLst>
                <a:gd name="adj1" fmla="val 23914"/>
                <a:gd name="adj2" fmla="val 1142319"/>
                <a:gd name="adj3" fmla="val 20363743"/>
                <a:gd name="adj4" fmla="val 10800000"/>
                <a:gd name="adj5" fmla="val 19568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defRPr/>
              </a:pPr>
              <a:r>
                <a:rPr lang="sl-SI" sz="3200" dirty="0" err="1">
                  <a:solidFill>
                    <a:schemeClr val="tx1"/>
                  </a:solidFill>
                </a:rPr>
                <a:t>Payroll</a:t>
              </a:r>
              <a:endParaRPr lang="sl-SI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7472363" y="3342565"/>
            <a:ext cx="1433244" cy="1679575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sl-SI" dirty="0" smtClean="0"/>
              <a:t>E</a:t>
            </a:r>
            <a:r>
              <a:rPr lang="en-US" dirty="0" err="1" smtClean="0"/>
              <a:t>mployment</a:t>
            </a:r>
            <a:r>
              <a:rPr lang="sl-SI" dirty="0" smtClean="0"/>
              <a:t> </a:t>
            </a:r>
            <a:r>
              <a:rPr lang="sl-SI" dirty="0" err="1" smtClean="0"/>
              <a:t>Contract</a:t>
            </a:r>
            <a:endParaRPr lang="sl-SI" dirty="0"/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 rot="5400000">
            <a:off x="5143500" y="4700588"/>
            <a:ext cx="498475" cy="419100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sl-SI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" name="Bent-Up Arrow 29"/>
          <p:cNvSpPr/>
          <p:nvPr/>
        </p:nvSpPr>
        <p:spPr>
          <a:xfrm rot="5400000">
            <a:off x="2811463" y="2638425"/>
            <a:ext cx="1784350" cy="1479550"/>
          </a:xfrm>
          <a:prstGeom prst="bentUpArrow">
            <a:avLst>
              <a:gd name="adj1" fmla="val 11486"/>
              <a:gd name="adj2" fmla="val 25000"/>
              <a:gd name="adj3" fmla="val 25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31" name="AutoShape 12"/>
          <p:cNvSpPr>
            <a:spLocks noChangeArrowheads="1"/>
          </p:cNvSpPr>
          <p:nvPr/>
        </p:nvSpPr>
        <p:spPr bwMode="auto">
          <a:xfrm rot="5400000">
            <a:off x="5000625" y="2668588"/>
            <a:ext cx="784225" cy="419100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sl-SI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6497638" y="3792538"/>
            <a:ext cx="974725" cy="344487"/>
          </a:xfrm>
          <a:prstGeom prst="rightArrow">
            <a:avLst>
              <a:gd name="adj1" fmla="val 50000"/>
              <a:gd name="adj2" fmla="val 3827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sl-SI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4484995" y="1428052"/>
            <a:ext cx="1898714" cy="957072"/>
          </a:xfrm>
          <a:prstGeom prst="bevel">
            <a:avLst>
              <a:gd name="adj" fmla="val 7435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 eaLnBrk="1" hangingPunct="1">
              <a:defRPr/>
            </a:pPr>
            <a:r>
              <a:rPr lang="sl-SI" dirty="0" smtClean="0"/>
              <a:t>Job post </a:t>
            </a:r>
            <a:br>
              <a:rPr lang="sl-SI" dirty="0" smtClean="0"/>
            </a:br>
            <a:r>
              <a:rPr lang="sl-SI" dirty="0" err="1" smtClean="0"/>
              <a:t>classification</a:t>
            </a:r>
            <a:endParaRPr lang="sl-SI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112465" y="2739638"/>
            <a:ext cx="2318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Central </a:t>
            </a:r>
            <a:r>
              <a:rPr lang="sl-SI" sz="1200" dirty="0" err="1"/>
              <a:t>Population</a:t>
            </a:r>
            <a:r>
              <a:rPr lang="sl-SI" sz="1200" dirty="0"/>
              <a:t> </a:t>
            </a:r>
            <a:r>
              <a:rPr lang="sl-SI" sz="1200" dirty="0" err="1" smtClean="0"/>
              <a:t>Registry</a:t>
            </a:r>
            <a:endParaRPr lang="sl-SI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1408113" y="347663"/>
            <a:ext cx="7054850" cy="760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sl-SI" sz="2800" dirty="0" smtClean="0">
                <a:latin typeface="Verdana" pitchFamily="34" charset="0"/>
              </a:rPr>
              <a:t>Human Resources </a:t>
            </a:r>
            <a:r>
              <a:rPr lang="sl-SI" altLang="sl-SI" sz="2800" dirty="0" err="1" smtClean="0">
                <a:latin typeface="Verdana" pitchFamily="34" charset="0"/>
              </a:rPr>
              <a:t>reporting</a:t>
            </a:r>
            <a:endParaRPr lang="en-GB" altLang="sl-SI" sz="2800" dirty="0" smtClean="0">
              <a:latin typeface="Verdana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en-GB" dirty="0" smtClean="0"/>
              <a:t>The system offers a lot of reports on:</a:t>
            </a:r>
          </a:p>
          <a:p>
            <a:pPr>
              <a:defRPr/>
            </a:pPr>
            <a:r>
              <a:rPr lang="en-GB" dirty="0" smtClean="0"/>
              <a:t>Human Resources plan</a:t>
            </a:r>
          </a:p>
          <a:p>
            <a:pPr>
              <a:defRPr/>
            </a:pPr>
            <a:r>
              <a:rPr lang="sl-SI" dirty="0" smtClean="0"/>
              <a:t>Job p</a:t>
            </a:r>
            <a:r>
              <a:rPr lang="en-GB" dirty="0" err="1" smtClean="0"/>
              <a:t>ost</a:t>
            </a:r>
            <a:r>
              <a:rPr lang="en-GB" dirty="0" smtClean="0"/>
              <a:t> classification</a:t>
            </a:r>
          </a:p>
          <a:p>
            <a:pPr>
              <a:defRPr/>
            </a:pPr>
            <a:r>
              <a:rPr lang="en-GB" dirty="0" smtClean="0"/>
              <a:t>Contracts, promotions and evaluations of </a:t>
            </a:r>
            <a:r>
              <a:rPr lang="sl-SI" dirty="0" err="1" smtClean="0"/>
              <a:t>civil</a:t>
            </a:r>
            <a:r>
              <a:rPr lang="sl-SI" dirty="0" smtClean="0"/>
              <a:t> </a:t>
            </a:r>
            <a:r>
              <a:rPr lang="en-GB" dirty="0" smtClean="0"/>
              <a:t>servants</a:t>
            </a:r>
          </a:p>
          <a:p>
            <a:pPr>
              <a:defRPr/>
            </a:pPr>
            <a:r>
              <a:rPr lang="en-GB" dirty="0" smtClean="0"/>
              <a:t>Data on </a:t>
            </a:r>
            <a:r>
              <a:rPr lang="sl-SI" dirty="0" err="1" smtClean="0"/>
              <a:t>civil</a:t>
            </a:r>
            <a:r>
              <a:rPr lang="sl-SI" dirty="0" smtClean="0"/>
              <a:t> </a:t>
            </a:r>
            <a:r>
              <a:rPr lang="en-GB" dirty="0" smtClean="0"/>
              <a:t>servants including payroll</a:t>
            </a:r>
            <a:r>
              <a:rPr lang="en-GB" altLang="sl-SI" dirty="0" smtClean="0"/>
              <a:t>…….</a:t>
            </a:r>
          </a:p>
          <a:p>
            <a:pPr>
              <a:defRPr/>
            </a:pPr>
            <a:endParaRPr lang="en-GB" altLang="sl-SI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AutoShape 25"/>
          <p:cNvSpPr>
            <a:spLocks noChangeArrowheads="1"/>
          </p:cNvSpPr>
          <p:nvPr/>
        </p:nvSpPr>
        <p:spPr bwMode="auto">
          <a:xfrm rot="2068219">
            <a:off x="5238664" y="4797393"/>
            <a:ext cx="1430337" cy="256722"/>
          </a:xfrm>
          <a:prstGeom prst="rightArrow">
            <a:avLst>
              <a:gd name="adj1" fmla="val 50000"/>
              <a:gd name="adj2" fmla="val 5345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1379538" y="315913"/>
            <a:ext cx="72072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GB" altLang="sl-SI" sz="2800" dirty="0" smtClean="0">
                <a:latin typeface="Verdana" pitchFamily="34" charset="0"/>
              </a:rPr>
              <a:t>Payroll accounting and budget control</a:t>
            </a:r>
            <a:endParaRPr kumimoji="1" lang="en-GB" altLang="sl-SI" sz="2800" dirty="0">
              <a:latin typeface="Verdana" pitchFamily="34" charset="0"/>
            </a:endParaRPr>
          </a:p>
        </p:txBody>
      </p:sp>
      <p:sp>
        <p:nvSpPr>
          <p:cNvPr id="355331" name="AutoShape 3"/>
          <p:cNvSpPr>
            <a:spLocks noChangeArrowheads="1"/>
          </p:cNvSpPr>
          <p:nvPr/>
        </p:nvSpPr>
        <p:spPr bwMode="auto">
          <a:xfrm>
            <a:off x="968520" y="2297821"/>
            <a:ext cx="1798637" cy="773283"/>
          </a:xfrm>
          <a:prstGeom prst="bevel">
            <a:avLst>
              <a:gd name="adj" fmla="val 1340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Employment</a:t>
            </a:r>
            <a:r>
              <a:rPr lang="sl-SI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Contracts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5337" name="AutoShape 9"/>
          <p:cNvSpPr>
            <a:spLocks noChangeArrowheads="1"/>
          </p:cNvSpPr>
          <p:nvPr/>
        </p:nvSpPr>
        <p:spPr bwMode="auto">
          <a:xfrm>
            <a:off x="559601" y="3742459"/>
            <a:ext cx="1604994" cy="987426"/>
          </a:xfrm>
          <a:prstGeom prst="bevel">
            <a:avLst>
              <a:gd name="adj" fmla="val 2805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sl-SI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r>
              <a:rPr lang="sl-SI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Absence</a:t>
            </a:r>
            <a:r>
              <a:rPr lang="sl-SI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Tracking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5341" name="AutoShape 13"/>
          <p:cNvSpPr>
            <a:spLocks noChangeArrowheads="1"/>
          </p:cNvSpPr>
          <p:nvPr/>
        </p:nvSpPr>
        <p:spPr bwMode="auto">
          <a:xfrm>
            <a:off x="2947988" y="1163782"/>
            <a:ext cx="2716212" cy="1134039"/>
          </a:xfrm>
          <a:prstGeom prst="bevel">
            <a:avLst>
              <a:gd name="adj" fmla="val 564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sl-SI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Personal</a:t>
            </a:r>
            <a:r>
              <a:rPr lang="sl-S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data</a:t>
            </a:r>
            <a:r>
              <a:rPr lang="sl-S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endParaRPr lang="sl-SI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sl-SI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</a:t>
            </a:r>
            <a:r>
              <a:rPr lang="sl-SI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Years</a:t>
            </a:r>
            <a:r>
              <a:rPr lang="sl-SI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of</a:t>
            </a:r>
            <a:r>
              <a:rPr lang="sl-SI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service</a:t>
            </a:r>
            <a:r>
              <a:rPr lang="sl-SI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bank transfer </a:t>
            </a:r>
            <a:r>
              <a:rPr lang="sl-SI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data</a:t>
            </a:r>
            <a:r>
              <a:rPr lang="sl-SI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...)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5343" name="AutoShape 15"/>
          <p:cNvSpPr>
            <a:spLocks noChangeArrowheads="1"/>
          </p:cNvSpPr>
          <p:nvPr/>
        </p:nvSpPr>
        <p:spPr bwMode="auto">
          <a:xfrm rot="5400000">
            <a:off x="3682872" y="2658459"/>
            <a:ext cx="798131" cy="419100"/>
          </a:xfrm>
          <a:prstGeom prst="rightArrow">
            <a:avLst>
              <a:gd name="adj1" fmla="val 50000"/>
              <a:gd name="adj2" fmla="val 27273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55346" name="AutoShape 18"/>
          <p:cNvSpPr>
            <a:spLocks noChangeArrowheads="1"/>
          </p:cNvSpPr>
          <p:nvPr/>
        </p:nvSpPr>
        <p:spPr bwMode="auto">
          <a:xfrm>
            <a:off x="2236288" y="4024298"/>
            <a:ext cx="806043" cy="419100"/>
          </a:xfrm>
          <a:prstGeom prst="rightArrow">
            <a:avLst>
              <a:gd name="adj1" fmla="val 50000"/>
              <a:gd name="adj2" fmla="val 27273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55354" name="AutoShape 26"/>
          <p:cNvSpPr>
            <a:spLocks noChangeArrowheads="1"/>
          </p:cNvSpPr>
          <p:nvPr/>
        </p:nvSpPr>
        <p:spPr bwMode="auto">
          <a:xfrm rot="2550399">
            <a:off x="2719388" y="3057525"/>
            <a:ext cx="739775" cy="419100"/>
          </a:xfrm>
          <a:prstGeom prst="rightArrow">
            <a:avLst>
              <a:gd name="adj1" fmla="val 50000"/>
              <a:gd name="adj2" fmla="val 27273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2310" name="Group 14"/>
          <p:cNvGrpSpPr>
            <a:grpSpLocks/>
          </p:cNvGrpSpPr>
          <p:nvPr/>
        </p:nvGrpSpPr>
        <p:grpSpPr bwMode="auto">
          <a:xfrm>
            <a:off x="2947988" y="3182938"/>
            <a:ext cx="2330450" cy="2386012"/>
            <a:chOff x="5859463" y="4518725"/>
            <a:chExt cx="819150" cy="856550"/>
          </a:xfrm>
          <a:solidFill>
            <a:schemeClr val="accent1">
              <a:lumMod val="75000"/>
            </a:schemeClr>
          </a:solidFill>
        </p:grpSpPr>
        <p:sp>
          <p:nvSpPr>
            <p:cNvPr id="16" name="Circular Arrow 15"/>
            <p:cNvSpPr/>
            <p:nvPr/>
          </p:nvSpPr>
          <p:spPr>
            <a:xfrm rot="10800000">
              <a:off x="5859463" y="4518725"/>
              <a:ext cx="819150" cy="847724"/>
            </a:xfrm>
            <a:prstGeom prst="circularArrow">
              <a:avLst>
                <a:gd name="adj1" fmla="val 23914"/>
                <a:gd name="adj2" fmla="val 1142319"/>
                <a:gd name="adj3" fmla="val 20363743"/>
                <a:gd name="adj4" fmla="val 10800000"/>
                <a:gd name="adj5" fmla="val 19568"/>
              </a:avLst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Circular Arrow 16"/>
            <p:cNvSpPr/>
            <p:nvPr/>
          </p:nvSpPr>
          <p:spPr>
            <a:xfrm>
              <a:off x="5859463" y="4527551"/>
              <a:ext cx="819150" cy="847724"/>
            </a:xfrm>
            <a:prstGeom prst="circularArrow">
              <a:avLst>
                <a:gd name="adj1" fmla="val 23914"/>
                <a:gd name="adj2" fmla="val 1142319"/>
                <a:gd name="adj3" fmla="val 20363743"/>
                <a:gd name="adj4" fmla="val 10800000"/>
                <a:gd name="adj5" fmla="val 19568"/>
              </a:avLst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defRPr/>
              </a:pPr>
              <a:r>
                <a:rPr lang="en-GB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Payroll</a:t>
              </a:r>
              <a:endParaRPr lang="en-GB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AutoShape 25"/>
          <p:cNvSpPr>
            <a:spLocks noChangeArrowheads="1"/>
          </p:cNvSpPr>
          <p:nvPr/>
        </p:nvSpPr>
        <p:spPr bwMode="auto">
          <a:xfrm rot="2948503">
            <a:off x="4650580" y="5194642"/>
            <a:ext cx="576262" cy="249238"/>
          </a:xfrm>
          <a:prstGeom prst="rightArrow">
            <a:avLst>
              <a:gd name="adj1" fmla="val 37581"/>
              <a:gd name="adj2" fmla="val 56253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4" name="Group 32"/>
          <p:cNvGrpSpPr>
            <a:grpSpLocks noChangeAspect="1"/>
          </p:cNvGrpSpPr>
          <p:nvPr/>
        </p:nvGrpSpPr>
        <p:grpSpPr bwMode="auto">
          <a:xfrm>
            <a:off x="4929188" y="5408613"/>
            <a:ext cx="814387" cy="1173162"/>
            <a:chOff x="3756" y="3347"/>
            <a:chExt cx="513" cy="739"/>
          </a:xfrm>
        </p:grpSpPr>
        <p:sp>
          <p:nvSpPr>
            <p:cNvPr id="12324" name="AutoShape 31"/>
            <p:cNvSpPr>
              <a:spLocks noChangeAspect="1" noChangeArrowheads="1" noTextEdit="1"/>
            </p:cNvSpPr>
            <p:nvPr/>
          </p:nvSpPr>
          <p:spPr bwMode="auto">
            <a:xfrm>
              <a:off x="3756" y="3347"/>
              <a:ext cx="508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25" name="Freeform 33"/>
            <p:cNvSpPr>
              <a:spLocks/>
            </p:cNvSpPr>
            <p:nvPr/>
          </p:nvSpPr>
          <p:spPr bwMode="auto">
            <a:xfrm>
              <a:off x="3807" y="3381"/>
              <a:ext cx="462" cy="684"/>
            </a:xfrm>
            <a:custGeom>
              <a:avLst/>
              <a:gdLst>
                <a:gd name="T0" fmla="*/ 0 w 1385"/>
                <a:gd name="T1" fmla="*/ 0 h 2052"/>
                <a:gd name="T2" fmla="*/ 0 w 1385"/>
                <a:gd name="T3" fmla="*/ 0 h 2052"/>
                <a:gd name="T4" fmla="*/ 0 w 1385"/>
                <a:gd name="T5" fmla="*/ 0 h 2052"/>
                <a:gd name="T6" fmla="*/ 0 w 1385"/>
                <a:gd name="T7" fmla="*/ 0 h 2052"/>
                <a:gd name="T8" fmla="*/ 0 w 1385"/>
                <a:gd name="T9" fmla="*/ 0 h 2052"/>
                <a:gd name="T10" fmla="*/ 0 w 1385"/>
                <a:gd name="T11" fmla="*/ 0 h 2052"/>
                <a:gd name="T12" fmla="*/ 0 w 1385"/>
                <a:gd name="T13" fmla="*/ 0 h 2052"/>
                <a:gd name="T14" fmla="*/ 0 w 1385"/>
                <a:gd name="T15" fmla="*/ 0 h 2052"/>
                <a:gd name="T16" fmla="*/ 0 w 1385"/>
                <a:gd name="T17" fmla="*/ 0 h 2052"/>
                <a:gd name="T18" fmla="*/ 0 w 1385"/>
                <a:gd name="T19" fmla="*/ 0 h 2052"/>
                <a:gd name="T20" fmla="*/ 0 w 1385"/>
                <a:gd name="T21" fmla="*/ 0 h 2052"/>
                <a:gd name="T22" fmla="*/ 0 w 1385"/>
                <a:gd name="T23" fmla="*/ 0 h 2052"/>
                <a:gd name="T24" fmla="*/ 0 w 1385"/>
                <a:gd name="T25" fmla="*/ 0 h 2052"/>
                <a:gd name="T26" fmla="*/ 0 w 1385"/>
                <a:gd name="T27" fmla="*/ 0 h 2052"/>
                <a:gd name="T28" fmla="*/ 0 w 1385"/>
                <a:gd name="T29" fmla="*/ 0 h 2052"/>
                <a:gd name="T30" fmla="*/ 0 w 1385"/>
                <a:gd name="T31" fmla="*/ 0 h 2052"/>
                <a:gd name="T32" fmla="*/ 0 w 1385"/>
                <a:gd name="T33" fmla="*/ 0 h 2052"/>
                <a:gd name="T34" fmla="*/ 0 w 1385"/>
                <a:gd name="T35" fmla="*/ 0 h 2052"/>
                <a:gd name="T36" fmla="*/ 0 w 1385"/>
                <a:gd name="T37" fmla="*/ 0 h 2052"/>
                <a:gd name="T38" fmla="*/ 0 w 1385"/>
                <a:gd name="T39" fmla="*/ 0 h 2052"/>
                <a:gd name="T40" fmla="*/ 0 w 1385"/>
                <a:gd name="T41" fmla="*/ 0 h 2052"/>
                <a:gd name="T42" fmla="*/ 0 w 1385"/>
                <a:gd name="T43" fmla="*/ 0 h 2052"/>
                <a:gd name="T44" fmla="*/ 0 w 1385"/>
                <a:gd name="T45" fmla="*/ 0 h 2052"/>
                <a:gd name="T46" fmla="*/ 0 w 1385"/>
                <a:gd name="T47" fmla="*/ 0 h 2052"/>
                <a:gd name="T48" fmla="*/ 0 w 1385"/>
                <a:gd name="T49" fmla="*/ 0 h 20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85"/>
                <a:gd name="T76" fmla="*/ 0 h 2052"/>
                <a:gd name="T77" fmla="*/ 1385 w 1385"/>
                <a:gd name="T78" fmla="*/ 2052 h 20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85" h="2052">
                  <a:moveTo>
                    <a:pt x="342" y="125"/>
                  </a:moveTo>
                  <a:lnTo>
                    <a:pt x="520" y="78"/>
                  </a:lnTo>
                  <a:lnTo>
                    <a:pt x="520" y="32"/>
                  </a:lnTo>
                  <a:lnTo>
                    <a:pt x="704" y="0"/>
                  </a:lnTo>
                  <a:lnTo>
                    <a:pt x="1337" y="86"/>
                  </a:lnTo>
                  <a:lnTo>
                    <a:pt x="1337" y="460"/>
                  </a:lnTo>
                  <a:lnTo>
                    <a:pt x="1385" y="476"/>
                  </a:lnTo>
                  <a:lnTo>
                    <a:pt x="1385" y="555"/>
                  </a:lnTo>
                  <a:lnTo>
                    <a:pt x="1337" y="569"/>
                  </a:lnTo>
                  <a:lnTo>
                    <a:pt x="1337" y="1670"/>
                  </a:lnTo>
                  <a:lnTo>
                    <a:pt x="1304" y="1725"/>
                  </a:lnTo>
                  <a:lnTo>
                    <a:pt x="833" y="1873"/>
                  </a:lnTo>
                  <a:lnTo>
                    <a:pt x="825" y="1958"/>
                  </a:lnTo>
                  <a:lnTo>
                    <a:pt x="801" y="1997"/>
                  </a:lnTo>
                  <a:lnTo>
                    <a:pt x="632" y="2052"/>
                  </a:lnTo>
                  <a:lnTo>
                    <a:pt x="592" y="2044"/>
                  </a:lnTo>
                  <a:lnTo>
                    <a:pt x="103" y="1858"/>
                  </a:lnTo>
                  <a:lnTo>
                    <a:pt x="80" y="1792"/>
                  </a:lnTo>
                  <a:lnTo>
                    <a:pt x="80" y="685"/>
                  </a:lnTo>
                  <a:lnTo>
                    <a:pt x="0" y="643"/>
                  </a:lnTo>
                  <a:lnTo>
                    <a:pt x="0" y="569"/>
                  </a:lnTo>
                  <a:lnTo>
                    <a:pt x="116" y="532"/>
                  </a:lnTo>
                  <a:lnTo>
                    <a:pt x="120" y="478"/>
                  </a:lnTo>
                  <a:lnTo>
                    <a:pt x="192" y="452"/>
                  </a:lnTo>
                  <a:lnTo>
                    <a:pt x="342" y="12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Freeform 34"/>
            <p:cNvSpPr>
              <a:spLocks/>
            </p:cNvSpPr>
            <p:nvPr/>
          </p:nvSpPr>
          <p:spPr bwMode="auto">
            <a:xfrm>
              <a:off x="3761" y="3402"/>
              <a:ext cx="462" cy="684"/>
            </a:xfrm>
            <a:custGeom>
              <a:avLst/>
              <a:gdLst>
                <a:gd name="T0" fmla="*/ 342 w 1385"/>
                <a:gd name="T1" fmla="*/ 126 h 2053"/>
                <a:gd name="T2" fmla="*/ 520 w 1385"/>
                <a:gd name="T3" fmla="*/ 79 h 2053"/>
                <a:gd name="T4" fmla="*/ 520 w 1385"/>
                <a:gd name="T5" fmla="*/ 32 h 2053"/>
                <a:gd name="T6" fmla="*/ 704 w 1385"/>
                <a:gd name="T7" fmla="*/ 0 h 2053"/>
                <a:gd name="T8" fmla="*/ 1337 w 1385"/>
                <a:gd name="T9" fmla="*/ 87 h 2053"/>
                <a:gd name="T10" fmla="*/ 1337 w 1385"/>
                <a:gd name="T11" fmla="*/ 461 h 2053"/>
                <a:gd name="T12" fmla="*/ 1385 w 1385"/>
                <a:gd name="T13" fmla="*/ 477 h 2053"/>
                <a:gd name="T14" fmla="*/ 1385 w 1385"/>
                <a:gd name="T15" fmla="*/ 555 h 2053"/>
                <a:gd name="T16" fmla="*/ 1337 w 1385"/>
                <a:gd name="T17" fmla="*/ 571 h 2053"/>
                <a:gd name="T18" fmla="*/ 1337 w 1385"/>
                <a:gd name="T19" fmla="*/ 1671 h 2053"/>
                <a:gd name="T20" fmla="*/ 1305 w 1385"/>
                <a:gd name="T21" fmla="*/ 1726 h 2053"/>
                <a:gd name="T22" fmla="*/ 832 w 1385"/>
                <a:gd name="T23" fmla="*/ 1874 h 2053"/>
                <a:gd name="T24" fmla="*/ 825 w 1385"/>
                <a:gd name="T25" fmla="*/ 1958 h 2053"/>
                <a:gd name="T26" fmla="*/ 801 w 1385"/>
                <a:gd name="T27" fmla="*/ 1997 h 2053"/>
                <a:gd name="T28" fmla="*/ 632 w 1385"/>
                <a:gd name="T29" fmla="*/ 2053 h 2053"/>
                <a:gd name="T30" fmla="*/ 592 w 1385"/>
                <a:gd name="T31" fmla="*/ 2045 h 2053"/>
                <a:gd name="T32" fmla="*/ 102 w 1385"/>
                <a:gd name="T33" fmla="*/ 1860 h 2053"/>
                <a:gd name="T34" fmla="*/ 80 w 1385"/>
                <a:gd name="T35" fmla="*/ 1793 h 2053"/>
                <a:gd name="T36" fmla="*/ 80 w 1385"/>
                <a:gd name="T37" fmla="*/ 686 h 2053"/>
                <a:gd name="T38" fmla="*/ 0 w 1385"/>
                <a:gd name="T39" fmla="*/ 644 h 2053"/>
                <a:gd name="T40" fmla="*/ 0 w 1385"/>
                <a:gd name="T41" fmla="*/ 571 h 2053"/>
                <a:gd name="T42" fmla="*/ 115 w 1385"/>
                <a:gd name="T43" fmla="*/ 533 h 2053"/>
                <a:gd name="T44" fmla="*/ 120 w 1385"/>
                <a:gd name="T45" fmla="*/ 478 h 2053"/>
                <a:gd name="T46" fmla="*/ 192 w 1385"/>
                <a:gd name="T47" fmla="*/ 454 h 2053"/>
                <a:gd name="T48" fmla="*/ 342 w 1385"/>
                <a:gd name="T49" fmla="*/ 126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85" h="2053">
                  <a:moveTo>
                    <a:pt x="342" y="126"/>
                  </a:moveTo>
                  <a:lnTo>
                    <a:pt x="520" y="79"/>
                  </a:lnTo>
                  <a:lnTo>
                    <a:pt x="520" y="32"/>
                  </a:lnTo>
                  <a:lnTo>
                    <a:pt x="704" y="0"/>
                  </a:lnTo>
                  <a:lnTo>
                    <a:pt x="1337" y="87"/>
                  </a:lnTo>
                  <a:lnTo>
                    <a:pt x="1337" y="461"/>
                  </a:lnTo>
                  <a:lnTo>
                    <a:pt x="1385" y="477"/>
                  </a:lnTo>
                  <a:lnTo>
                    <a:pt x="1385" y="555"/>
                  </a:lnTo>
                  <a:lnTo>
                    <a:pt x="1337" y="571"/>
                  </a:lnTo>
                  <a:lnTo>
                    <a:pt x="1337" y="1671"/>
                  </a:lnTo>
                  <a:lnTo>
                    <a:pt x="1305" y="1726"/>
                  </a:lnTo>
                  <a:lnTo>
                    <a:pt x="832" y="1874"/>
                  </a:lnTo>
                  <a:lnTo>
                    <a:pt x="825" y="1958"/>
                  </a:lnTo>
                  <a:lnTo>
                    <a:pt x="801" y="1997"/>
                  </a:lnTo>
                  <a:lnTo>
                    <a:pt x="632" y="2053"/>
                  </a:lnTo>
                  <a:lnTo>
                    <a:pt x="592" y="2045"/>
                  </a:lnTo>
                  <a:lnTo>
                    <a:pt x="102" y="1860"/>
                  </a:lnTo>
                  <a:lnTo>
                    <a:pt x="80" y="1793"/>
                  </a:lnTo>
                  <a:lnTo>
                    <a:pt x="80" y="686"/>
                  </a:lnTo>
                  <a:lnTo>
                    <a:pt x="0" y="644"/>
                  </a:lnTo>
                  <a:lnTo>
                    <a:pt x="0" y="571"/>
                  </a:lnTo>
                  <a:lnTo>
                    <a:pt x="115" y="533"/>
                  </a:lnTo>
                  <a:lnTo>
                    <a:pt x="120" y="478"/>
                  </a:lnTo>
                  <a:lnTo>
                    <a:pt x="192" y="454"/>
                  </a:lnTo>
                  <a:lnTo>
                    <a:pt x="342" y="1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GB" dirty="0"/>
            </a:p>
          </p:txBody>
        </p:sp>
        <p:sp>
          <p:nvSpPr>
            <p:cNvPr id="6" name="Freeform 35"/>
            <p:cNvSpPr>
              <a:spLocks/>
            </p:cNvSpPr>
            <p:nvPr/>
          </p:nvSpPr>
          <p:spPr bwMode="auto">
            <a:xfrm>
              <a:off x="3788" y="3629"/>
              <a:ext cx="160" cy="448"/>
            </a:xfrm>
            <a:custGeom>
              <a:avLst/>
              <a:gdLst>
                <a:gd name="T0" fmla="*/ 0 w 481"/>
                <a:gd name="T1" fmla="*/ 0 h 1344"/>
                <a:gd name="T2" fmla="*/ 480 w 481"/>
                <a:gd name="T3" fmla="*/ 104 h 1344"/>
                <a:gd name="T4" fmla="*/ 481 w 481"/>
                <a:gd name="T5" fmla="*/ 1344 h 1344"/>
                <a:gd name="T6" fmla="*/ 23 w 481"/>
                <a:gd name="T7" fmla="*/ 1176 h 1344"/>
                <a:gd name="T8" fmla="*/ 0 w 481"/>
                <a:gd name="T9" fmla="*/ 1105 h 1344"/>
                <a:gd name="T10" fmla="*/ 0 w 481"/>
                <a:gd name="T1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1344">
                  <a:moveTo>
                    <a:pt x="0" y="0"/>
                  </a:moveTo>
                  <a:lnTo>
                    <a:pt x="480" y="104"/>
                  </a:lnTo>
                  <a:lnTo>
                    <a:pt x="481" y="1344"/>
                  </a:lnTo>
                  <a:lnTo>
                    <a:pt x="23" y="1176"/>
                  </a:lnTo>
                  <a:lnTo>
                    <a:pt x="0" y="1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GB" dirty="0"/>
            </a:p>
          </p:txBody>
        </p:sp>
        <p:sp>
          <p:nvSpPr>
            <p:cNvPr id="12328" name="Freeform 36"/>
            <p:cNvSpPr>
              <a:spLocks/>
            </p:cNvSpPr>
            <p:nvPr/>
          </p:nvSpPr>
          <p:spPr bwMode="auto">
            <a:xfrm>
              <a:off x="3762" y="3592"/>
              <a:ext cx="196" cy="50"/>
            </a:xfrm>
            <a:custGeom>
              <a:avLst/>
              <a:gdLst>
                <a:gd name="T0" fmla="*/ 0 w 590"/>
                <a:gd name="T1" fmla="*/ 0 h 150"/>
                <a:gd name="T2" fmla="*/ 0 w 590"/>
                <a:gd name="T3" fmla="*/ 0 h 150"/>
                <a:gd name="T4" fmla="*/ 0 w 590"/>
                <a:gd name="T5" fmla="*/ 0 h 150"/>
                <a:gd name="T6" fmla="*/ 0 w 590"/>
                <a:gd name="T7" fmla="*/ 0 h 150"/>
                <a:gd name="T8" fmla="*/ 0 w 590"/>
                <a:gd name="T9" fmla="*/ 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0"/>
                <a:gd name="T16" fmla="*/ 0 h 150"/>
                <a:gd name="T17" fmla="*/ 590 w 590"/>
                <a:gd name="T18" fmla="*/ 150 h 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0" h="150">
                  <a:moveTo>
                    <a:pt x="0" y="0"/>
                  </a:moveTo>
                  <a:lnTo>
                    <a:pt x="590" y="117"/>
                  </a:lnTo>
                  <a:lnTo>
                    <a:pt x="590" y="150"/>
                  </a:lnTo>
                  <a:lnTo>
                    <a:pt x="2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Freeform 37"/>
            <p:cNvSpPr>
              <a:spLocks/>
            </p:cNvSpPr>
            <p:nvPr/>
          </p:nvSpPr>
          <p:spPr bwMode="auto">
            <a:xfrm>
              <a:off x="3762" y="3605"/>
              <a:ext cx="196" cy="50"/>
            </a:xfrm>
            <a:custGeom>
              <a:avLst/>
              <a:gdLst>
                <a:gd name="T0" fmla="*/ 0 w 590"/>
                <a:gd name="T1" fmla="*/ 0 h 150"/>
                <a:gd name="T2" fmla="*/ 590 w 590"/>
                <a:gd name="T3" fmla="*/ 121 h 150"/>
                <a:gd name="T4" fmla="*/ 590 w 590"/>
                <a:gd name="T5" fmla="*/ 150 h 150"/>
                <a:gd name="T6" fmla="*/ 2 w 590"/>
                <a:gd name="T7" fmla="*/ 27 h 150"/>
                <a:gd name="T8" fmla="*/ 0 w 590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0" h="150">
                  <a:moveTo>
                    <a:pt x="0" y="0"/>
                  </a:moveTo>
                  <a:lnTo>
                    <a:pt x="590" y="121"/>
                  </a:lnTo>
                  <a:lnTo>
                    <a:pt x="590" y="150"/>
                  </a:lnTo>
                  <a:lnTo>
                    <a:pt x="2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GB" dirty="0"/>
            </a:p>
          </p:txBody>
        </p:sp>
        <p:sp>
          <p:nvSpPr>
            <p:cNvPr id="12330" name="Freeform 38"/>
            <p:cNvSpPr>
              <a:spLocks/>
            </p:cNvSpPr>
            <p:nvPr/>
          </p:nvSpPr>
          <p:spPr bwMode="auto">
            <a:xfrm>
              <a:off x="3957" y="3561"/>
              <a:ext cx="259" cy="80"/>
            </a:xfrm>
            <a:custGeom>
              <a:avLst/>
              <a:gdLst>
                <a:gd name="T0" fmla="*/ 0 w 775"/>
                <a:gd name="T1" fmla="*/ 0 h 242"/>
                <a:gd name="T2" fmla="*/ 0 w 775"/>
                <a:gd name="T3" fmla="*/ 0 h 242"/>
                <a:gd name="T4" fmla="*/ 0 w 775"/>
                <a:gd name="T5" fmla="*/ 0 h 242"/>
                <a:gd name="T6" fmla="*/ 0 w 775"/>
                <a:gd name="T7" fmla="*/ 0 h 242"/>
                <a:gd name="T8" fmla="*/ 0 w 775"/>
                <a:gd name="T9" fmla="*/ 0 h 242"/>
                <a:gd name="T10" fmla="*/ 0 w 775"/>
                <a:gd name="T11" fmla="*/ 0 h 242"/>
                <a:gd name="T12" fmla="*/ 0 w 775"/>
                <a:gd name="T13" fmla="*/ 0 h 242"/>
                <a:gd name="T14" fmla="*/ 0 w 775"/>
                <a:gd name="T15" fmla="*/ 0 h 2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5"/>
                <a:gd name="T25" fmla="*/ 0 h 242"/>
                <a:gd name="T26" fmla="*/ 775 w 775"/>
                <a:gd name="T27" fmla="*/ 242 h 2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5" h="242">
                  <a:moveTo>
                    <a:pt x="10" y="209"/>
                  </a:moveTo>
                  <a:lnTo>
                    <a:pt x="775" y="0"/>
                  </a:lnTo>
                  <a:lnTo>
                    <a:pt x="774" y="28"/>
                  </a:lnTo>
                  <a:lnTo>
                    <a:pt x="3" y="242"/>
                  </a:lnTo>
                  <a:lnTo>
                    <a:pt x="1" y="235"/>
                  </a:lnTo>
                  <a:lnTo>
                    <a:pt x="0" y="223"/>
                  </a:lnTo>
                  <a:lnTo>
                    <a:pt x="3" y="211"/>
                  </a:lnTo>
                  <a:lnTo>
                    <a:pt x="10" y="209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" name="Freeform 39"/>
            <p:cNvSpPr>
              <a:spLocks/>
            </p:cNvSpPr>
            <p:nvPr/>
          </p:nvSpPr>
          <p:spPr bwMode="auto">
            <a:xfrm>
              <a:off x="3958" y="3575"/>
              <a:ext cx="261" cy="82"/>
            </a:xfrm>
            <a:custGeom>
              <a:avLst/>
              <a:gdLst>
                <a:gd name="T0" fmla="*/ 7 w 781"/>
                <a:gd name="T1" fmla="*/ 216 h 247"/>
                <a:gd name="T2" fmla="*/ 777 w 781"/>
                <a:gd name="T3" fmla="*/ 0 h 247"/>
                <a:gd name="T4" fmla="*/ 781 w 781"/>
                <a:gd name="T5" fmla="*/ 25 h 247"/>
                <a:gd name="T6" fmla="*/ 5 w 781"/>
                <a:gd name="T7" fmla="*/ 247 h 247"/>
                <a:gd name="T8" fmla="*/ 3 w 781"/>
                <a:gd name="T9" fmla="*/ 241 h 247"/>
                <a:gd name="T10" fmla="*/ 0 w 781"/>
                <a:gd name="T11" fmla="*/ 228 h 247"/>
                <a:gd name="T12" fmla="*/ 0 w 781"/>
                <a:gd name="T13" fmla="*/ 217 h 247"/>
                <a:gd name="T14" fmla="*/ 7 w 781"/>
                <a:gd name="T15" fmla="*/ 21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1" h="247">
                  <a:moveTo>
                    <a:pt x="7" y="216"/>
                  </a:moveTo>
                  <a:lnTo>
                    <a:pt x="777" y="0"/>
                  </a:lnTo>
                  <a:lnTo>
                    <a:pt x="781" y="25"/>
                  </a:lnTo>
                  <a:lnTo>
                    <a:pt x="5" y="247"/>
                  </a:lnTo>
                  <a:lnTo>
                    <a:pt x="3" y="241"/>
                  </a:lnTo>
                  <a:lnTo>
                    <a:pt x="0" y="228"/>
                  </a:lnTo>
                  <a:lnTo>
                    <a:pt x="0" y="217"/>
                  </a:lnTo>
                  <a:lnTo>
                    <a:pt x="7" y="21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GB" dirty="0"/>
            </a:p>
          </p:txBody>
        </p:sp>
        <p:sp>
          <p:nvSpPr>
            <p:cNvPr id="11" name="Freeform 40"/>
            <p:cNvSpPr>
              <a:spLocks/>
            </p:cNvSpPr>
            <p:nvPr/>
          </p:nvSpPr>
          <p:spPr bwMode="auto">
            <a:xfrm>
              <a:off x="3822" y="3813"/>
              <a:ext cx="88" cy="252"/>
            </a:xfrm>
            <a:custGeom>
              <a:avLst/>
              <a:gdLst>
                <a:gd name="T0" fmla="*/ 0 w 264"/>
                <a:gd name="T1" fmla="*/ 640 h 757"/>
                <a:gd name="T2" fmla="*/ 0 w 264"/>
                <a:gd name="T3" fmla="*/ 0 h 757"/>
                <a:gd name="T4" fmla="*/ 264 w 264"/>
                <a:gd name="T5" fmla="*/ 63 h 757"/>
                <a:gd name="T6" fmla="*/ 264 w 264"/>
                <a:gd name="T7" fmla="*/ 757 h 757"/>
                <a:gd name="T8" fmla="*/ 0 w 264"/>
                <a:gd name="T9" fmla="*/ 64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757">
                  <a:moveTo>
                    <a:pt x="0" y="640"/>
                  </a:moveTo>
                  <a:lnTo>
                    <a:pt x="0" y="0"/>
                  </a:lnTo>
                  <a:lnTo>
                    <a:pt x="264" y="63"/>
                  </a:lnTo>
                  <a:lnTo>
                    <a:pt x="264" y="757"/>
                  </a:lnTo>
                  <a:lnTo>
                    <a:pt x="0" y="64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GB" dirty="0"/>
            </a:p>
          </p:txBody>
        </p:sp>
        <p:sp>
          <p:nvSpPr>
            <p:cNvPr id="12" name="Freeform 41"/>
            <p:cNvSpPr>
              <a:spLocks/>
            </p:cNvSpPr>
            <p:nvPr/>
          </p:nvSpPr>
          <p:spPr bwMode="auto">
            <a:xfrm>
              <a:off x="3798" y="3561"/>
              <a:ext cx="168" cy="57"/>
            </a:xfrm>
            <a:custGeom>
              <a:avLst/>
              <a:gdLst>
                <a:gd name="T0" fmla="*/ 6 w 502"/>
                <a:gd name="T1" fmla="*/ 0 h 171"/>
                <a:gd name="T2" fmla="*/ 448 w 502"/>
                <a:gd name="T3" fmla="*/ 93 h 171"/>
                <a:gd name="T4" fmla="*/ 448 w 502"/>
                <a:gd name="T5" fmla="*/ 25 h 171"/>
                <a:gd name="T6" fmla="*/ 502 w 502"/>
                <a:gd name="T7" fmla="*/ 38 h 171"/>
                <a:gd name="T8" fmla="*/ 499 w 502"/>
                <a:gd name="T9" fmla="*/ 171 h 171"/>
                <a:gd name="T10" fmla="*/ 0 w 502"/>
                <a:gd name="T11" fmla="*/ 60 h 171"/>
                <a:gd name="T12" fmla="*/ 6 w 502"/>
                <a:gd name="T1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171">
                  <a:moveTo>
                    <a:pt x="6" y="0"/>
                  </a:moveTo>
                  <a:lnTo>
                    <a:pt x="448" y="93"/>
                  </a:lnTo>
                  <a:lnTo>
                    <a:pt x="448" y="25"/>
                  </a:lnTo>
                  <a:lnTo>
                    <a:pt x="502" y="38"/>
                  </a:lnTo>
                  <a:lnTo>
                    <a:pt x="499" y="171"/>
                  </a:lnTo>
                  <a:lnTo>
                    <a:pt x="0" y="6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GB" dirty="0"/>
            </a:p>
          </p:txBody>
        </p:sp>
        <p:sp>
          <p:nvSpPr>
            <p:cNvPr id="13" name="Freeform 42"/>
            <p:cNvSpPr>
              <a:spLocks/>
            </p:cNvSpPr>
            <p:nvPr/>
          </p:nvSpPr>
          <p:spPr bwMode="auto">
            <a:xfrm>
              <a:off x="3964" y="3431"/>
              <a:ext cx="240" cy="184"/>
            </a:xfrm>
            <a:custGeom>
              <a:avLst/>
              <a:gdLst>
                <a:gd name="T0" fmla="*/ 0 w 719"/>
                <a:gd name="T1" fmla="*/ 427 h 552"/>
                <a:gd name="T2" fmla="*/ 215 w 719"/>
                <a:gd name="T3" fmla="*/ 358 h 552"/>
                <a:gd name="T4" fmla="*/ 215 w 719"/>
                <a:gd name="T5" fmla="*/ 138 h 552"/>
                <a:gd name="T6" fmla="*/ 535 w 719"/>
                <a:gd name="T7" fmla="*/ 75 h 552"/>
                <a:gd name="T8" fmla="*/ 538 w 719"/>
                <a:gd name="T9" fmla="*/ 25 h 552"/>
                <a:gd name="T10" fmla="*/ 719 w 719"/>
                <a:gd name="T11" fmla="*/ 0 h 552"/>
                <a:gd name="T12" fmla="*/ 719 w 719"/>
                <a:gd name="T13" fmla="*/ 356 h 552"/>
                <a:gd name="T14" fmla="*/ 0 w 719"/>
                <a:gd name="T15" fmla="*/ 552 h 552"/>
                <a:gd name="T16" fmla="*/ 0 w 719"/>
                <a:gd name="T17" fmla="*/ 4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9" h="552">
                  <a:moveTo>
                    <a:pt x="0" y="427"/>
                  </a:moveTo>
                  <a:lnTo>
                    <a:pt x="215" y="358"/>
                  </a:lnTo>
                  <a:lnTo>
                    <a:pt x="215" y="138"/>
                  </a:lnTo>
                  <a:lnTo>
                    <a:pt x="535" y="75"/>
                  </a:lnTo>
                  <a:lnTo>
                    <a:pt x="538" y="25"/>
                  </a:lnTo>
                  <a:lnTo>
                    <a:pt x="719" y="0"/>
                  </a:lnTo>
                  <a:lnTo>
                    <a:pt x="719" y="356"/>
                  </a:lnTo>
                  <a:lnTo>
                    <a:pt x="0" y="552"/>
                  </a:lnTo>
                  <a:lnTo>
                    <a:pt x="0" y="4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GB" dirty="0"/>
            </a:p>
          </p:txBody>
        </p:sp>
        <p:sp>
          <p:nvSpPr>
            <p:cNvPr id="12335" name="Freeform 43"/>
            <p:cNvSpPr>
              <a:spLocks/>
            </p:cNvSpPr>
            <p:nvPr/>
          </p:nvSpPr>
          <p:spPr bwMode="auto">
            <a:xfrm>
              <a:off x="4022" y="3475"/>
              <a:ext cx="14" cy="76"/>
            </a:xfrm>
            <a:custGeom>
              <a:avLst/>
              <a:gdLst>
                <a:gd name="T0" fmla="*/ 0 w 41"/>
                <a:gd name="T1" fmla="*/ 0 h 229"/>
                <a:gd name="T2" fmla="*/ 0 w 41"/>
                <a:gd name="T3" fmla="*/ 0 h 229"/>
                <a:gd name="T4" fmla="*/ 0 w 41"/>
                <a:gd name="T5" fmla="*/ 0 h 229"/>
                <a:gd name="T6" fmla="*/ 0 w 41"/>
                <a:gd name="T7" fmla="*/ 0 h 229"/>
                <a:gd name="T8" fmla="*/ 0 w 41"/>
                <a:gd name="T9" fmla="*/ 0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29"/>
                <a:gd name="T17" fmla="*/ 41 w 41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29">
                  <a:moveTo>
                    <a:pt x="0" y="0"/>
                  </a:moveTo>
                  <a:lnTo>
                    <a:pt x="0" y="217"/>
                  </a:lnTo>
                  <a:lnTo>
                    <a:pt x="41" y="229"/>
                  </a:lnTo>
                  <a:lnTo>
                    <a:pt x="4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" name="Freeform 44"/>
            <p:cNvSpPr>
              <a:spLocks/>
            </p:cNvSpPr>
            <p:nvPr/>
          </p:nvSpPr>
          <p:spPr bwMode="auto">
            <a:xfrm>
              <a:off x="3823" y="3444"/>
              <a:ext cx="202" cy="140"/>
            </a:xfrm>
            <a:custGeom>
              <a:avLst/>
              <a:gdLst>
                <a:gd name="T0" fmla="*/ 605 w 605"/>
                <a:gd name="T1" fmla="*/ 77 h 422"/>
                <a:gd name="T2" fmla="*/ 549 w 605"/>
                <a:gd name="T3" fmla="*/ 319 h 422"/>
                <a:gd name="T4" fmla="*/ 381 w 605"/>
                <a:gd name="T5" fmla="*/ 374 h 422"/>
                <a:gd name="T6" fmla="*/ 373 w 605"/>
                <a:gd name="T7" fmla="*/ 422 h 422"/>
                <a:gd name="T8" fmla="*/ 0 w 605"/>
                <a:gd name="T9" fmla="*/ 342 h 422"/>
                <a:gd name="T10" fmla="*/ 157 w 605"/>
                <a:gd name="T11" fmla="*/ 0 h 422"/>
                <a:gd name="T12" fmla="*/ 341 w 605"/>
                <a:gd name="T13" fmla="*/ 31 h 422"/>
                <a:gd name="T14" fmla="*/ 333 w 605"/>
                <a:gd name="T15" fmla="*/ 155 h 422"/>
                <a:gd name="T16" fmla="*/ 405 w 605"/>
                <a:gd name="T17" fmla="*/ 47 h 422"/>
                <a:gd name="T18" fmla="*/ 605 w 605"/>
                <a:gd name="T19" fmla="*/ 77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5" h="422">
                  <a:moveTo>
                    <a:pt x="605" y="77"/>
                  </a:moveTo>
                  <a:lnTo>
                    <a:pt x="549" y="319"/>
                  </a:lnTo>
                  <a:lnTo>
                    <a:pt x="381" y="374"/>
                  </a:lnTo>
                  <a:lnTo>
                    <a:pt x="373" y="422"/>
                  </a:lnTo>
                  <a:lnTo>
                    <a:pt x="0" y="342"/>
                  </a:lnTo>
                  <a:lnTo>
                    <a:pt x="157" y="0"/>
                  </a:lnTo>
                  <a:lnTo>
                    <a:pt x="341" y="31"/>
                  </a:lnTo>
                  <a:lnTo>
                    <a:pt x="333" y="155"/>
                  </a:lnTo>
                  <a:lnTo>
                    <a:pt x="405" y="47"/>
                  </a:lnTo>
                  <a:lnTo>
                    <a:pt x="605" y="7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GB" dirty="0"/>
            </a:p>
          </p:txBody>
        </p:sp>
        <p:sp>
          <p:nvSpPr>
            <p:cNvPr id="12337" name="Freeform 45"/>
            <p:cNvSpPr>
              <a:spLocks/>
            </p:cNvSpPr>
            <p:nvPr/>
          </p:nvSpPr>
          <p:spPr bwMode="auto">
            <a:xfrm>
              <a:off x="3936" y="3411"/>
              <a:ext cx="209" cy="45"/>
            </a:xfrm>
            <a:custGeom>
              <a:avLst/>
              <a:gdLst>
                <a:gd name="T0" fmla="*/ 0 w 629"/>
                <a:gd name="T1" fmla="*/ 0 h 136"/>
                <a:gd name="T2" fmla="*/ 0 w 629"/>
                <a:gd name="T3" fmla="*/ 0 h 136"/>
                <a:gd name="T4" fmla="*/ 0 w 629"/>
                <a:gd name="T5" fmla="*/ 0 h 136"/>
                <a:gd name="T6" fmla="*/ 0 w 629"/>
                <a:gd name="T7" fmla="*/ 0 h 136"/>
                <a:gd name="T8" fmla="*/ 0 w 629"/>
                <a:gd name="T9" fmla="*/ 0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36"/>
                <a:gd name="T17" fmla="*/ 629 w 629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36">
                  <a:moveTo>
                    <a:pt x="0" y="46"/>
                  </a:moveTo>
                  <a:lnTo>
                    <a:pt x="629" y="136"/>
                  </a:lnTo>
                  <a:lnTo>
                    <a:pt x="624" y="82"/>
                  </a:ln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38" name="Freeform 46"/>
            <p:cNvSpPr>
              <a:spLocks/>
            </p:cNvSpPr>
            <p:nvPr/>
          </p:nvSpPr>
          <p:spPr bwMode="auto">
            <a:xfrm>
              <a:off x="3828" y="3831"/>
              <a:ext cx="5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8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6" y="8"/>
                  </a:lnTo>
                  <a:lnTo>
                    <a:pt x="17" y="12"/>
                  </a:lnTo>
                  <a:lnTo>
                    <a:pt x="16" y="16"/>
                  </a:lnTo>
                  <a:lnTo>
                    <a:pt x="15" y="20"/>
                  </a:lnTo>
                  <a:lnTo>
                    <a:pt x="11" y="22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39" name="Freeform 47"/>
            <p:cNvSpPr>
              <a:spLocks/>
            </p:cNvSpPr>
            <p:nvPr/>
          </p:nvSpPr>
          <p:spPr bwMode="auto">
            <a:xfrm>
              <a:off x="3897" y="3851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8" y="11"/>
                  </a:lnTo>
                  <a:lnTo>
                    <a:pt x="17" y="15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40" name="Freeform 48"/>
            <p:cNvSpPr>
              <a:spLocks/>
            </p:cNvSpPr>
            <p:nvPr/>
          </p:nvSpPr>
          <p:spPr bwMode="auto">
            <a:xfrm>
              <a:off x="3828" y="3852"/>
              <a:ext cx="5" cy="8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8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1" y="21"/>
                  </a:lnTo>
                  <a:lnTo>
                    <a:pt x="8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41" name="Freeform 49"/>
            <p:cNvSpPr>
              <a:spLocks/>
            </p:cNvSpPr>
            <p:nvPr/>
          </p:nvSpPr>
          <p:spPr bwMode="auto">
            <a:xfrm>
              <a:off x="3897" y="3872"/>
              <a:ext cx="6" cy="7"/>
            </a:xfrm>
            <a:custGeom>
              <a:avLst/>
              <a:gdLst>
                <a:gd name="T0" fmla="*/ 0 w 18"/>
                <a:gd name="T1" fmla="*/ 0 h 23"/>
                <a:gd name="T2" fmla="*/ 0 w 18"/>
                <a:gd name="T3" fmla="*/ 0 h 23"/>
                <a:gd name="T4" fmla="*/ 0 w 18"/>
                <a:gd name="T5" fmla="*/ 0 h 23"/>
                <a:gd name="T6" fmla="*/ 0 w 18"/>
                <a:gd name="T7" fmla="*/ 0 h 23"/>
                <a:gd name="T8" fmla="*/ 0 w 18"/>
                <a:gd name="T9" fmla="*/ 0 h 23"/>
                <a:gd name="T10" fmla="*/ 0 w 18"/>
                <a:gd name="T11" fmla="*/ 0 h 23"/>
                <a:gd name="T12" fmla="*/ 0 w 18"/>
                <a:gd name="T13" fmla="*/ 0 h 23"/>
                <a:gd name="T14" fmla="*/ 0 w 18"/>
                <a:gd name="T15" fmla="*/ 0 h 23"/>
                <a:gd name="T16" fmla="*/ 0 w 18"/>
                <a:gd name="T17" fmla="*/ 0 h 23"/>
                <a:gd name="T18" fmla="*/ 0 w 18"/>
                <a:gd name="T19" fmla="*/ 0 h 23"/>
                <a:gd name="T20" fmla="*/ 0 w 18"/>
                <a:gd name="T21" fmla="*/ 0 h 23"/>
                <a:gd name="T22" fmla="*/ 0 w 18"/>
                <a:gd name="T23" fmla="*/ 0 h 23"/>
                <a:gd name="T24" fmla="*/ 0 w 18"/>
                <a:gd name="T25" fmla="*/ 0 h 23"/>
                <a:gd name="T26" fmla="*/ 0 w 18"/>
                <a:gd name="T27" fmla="*/ 0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3"/>
                <a:gd name="T53" fmla="*/ 18 w 1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3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8" y="11"/>
                  </a:lnTo>
                  <a:lnTo>
                    <a:pt x="17" y="15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42" name="Freeform 50"/>
            <p:cNvSpPr>
              <a:spLocks/>
            </p:cNvSpPr>
            <p:nvPr/>
          </p:nvSpPr>
          <p:spPr bwMode="auto">
            <a:xfrm>
              <a:off x="3829" y="3874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7" y="6"/>
                  </a:lnTo>
                  <a:lnTo>
                    <a:pt x="18" y="11"/>
                  </a:lnTo>
                  <a:lnTo>
                    <a:pt x="17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43" name="Freeform 51"/>
            <p:cNvSpPr>
              <a:spLocks/>
            </p:cNvSpPr>
            <p:nvPr/>
          </p:nvSpPr>
          <p:spPr bwMode="auto">
            <a:xfrm>
              <a:off x="3898" y="3893"/>
              <a:ext cx="6" cy="8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8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8"/>
                  </a:lnTo>
                  <a:lnTo>
                    <a:pt x="17" y="12"/>
                  </a:lnTo>
                  <a:lnTo>
                    <a:pt x="16" y="16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44" name="Freeform 52"/>
            <p:cNvSpPr>
              <a:spLocks/>
            </p:cNvSpPr>
            <p:nvPr/>
          </p:nvSpPr>
          <p:spPr bwMode="auto">
            <a:xfrm>
              <a:off x="3830" y="3920"/>
              <a:ext cx="6" cy="7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4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45" name="Freeform 53"/>
            <p:cNvSpPr>
              <a:spLocks/>
            </p:cNvSpPr>
            <p:nvPr/>
          </p:nvSpPr>
          <p:spPr bwMode="auto">
            <a:xfrm>
              <a:off x="3830" y="3976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2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46" name="Freeform 54"/>
            <p:cNvSpPr>
              <a:spLocks/>
            </p:cNvSpPr>
            <p:nvPr/>
          </p:nvSpPr>
          <p:spPr bwMode="auto">
            <a:xfrm>
              <a:off x="3899" y="3939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2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7" y="12"/>
                  </a:lnTo>
                  <a:lnTo>
                    <a:pt x="16" y="16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47" name="Freeform 55"/>
            <p:cNvSpPr>
              <a:spLocks/>
            </p:cNvSpPr>
            <p:nvPr/>
          </p:nvSpPr>
          <p:spPr bwMode="auto">
            <a:xfrm>
              <a:off x="3899" y="3996"/>
              <a:ext cx="6" cy="7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48" name="Freeform 56"/>
            <p:cNvSpPr>
              <a:spLocks/>
            </p:cNvSpPr>
            <p:nvPr/>
          </p:nvSpPr>
          <p:spPr bwMode="auto">
            <a:xfrm>
              <a:off x="3882" y="3846"/>
              <a:ext cx="6" cy="8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49" name="Freeform 57"/>
            <p:cNvSpPr>
              <a:spLocks/>
            </p:cNvSpPr>
            <p:nvPr/>
          </p:nvSpPr>
          <p:spPr bwMode="auto">
            <a:xfrm>
              <a:off x="3879" y="3861"/>
              <a:ext cx="6" cy="8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50" name="Freeform 58"/>
            <p:cNvSpPr>
              <a:spLocks/>
            </p:cNvSpPr>
            <p:nvPr/>
          </p:nvSpPr>
          <p:spPr bwMode="auto">
            <a:xfrm>
              <a:off x="3874" y="3881"/>
              <a:ext cx="5" cy="7"/>
            </a:xfrm>
            <a:custGeom>
              <a:avLst/>
              <a:gdLst>
                <a:gd name="T0" fmla="*/ 0 w 16"/>
                <a:gd name="T1" fmla="*/ 0 h 22"/>
                <a:gd name="T2" fmla="*/ 0 w 16"/>
                <a:gd name="T3" fmla="*/ 0 h 22"/>
                <a:gd name="T4" fmla="*/ 0 w 16"/>
                <a:gd name="T5" fmla="*/ 0 h 22"/>
                <a:gd name="T6" fmla="*/ 0 w 16"/>
                <a:gd name="T7" fmla="*/ 0 h 22"/>
                <a:gd name="T8" fmla="*/ 0 w 16"/>
                <a:gd name="T9" fmla="*/ 0 h 22"/>
                <a:gd name="T10" fmla="*/ 0 w 16"/>
                <a:gd name="T11" fmla="*/ 0 h 22"/>
                <a:gd name="T12" fmla="*/ 0 w 16"/>
                <a:gd name="T13" fmla="*/ 0 h 22"/>
                <a:gd name="T14" fmla="*/ 0 w 16"/>
                <a:gd name="T15" fmla="*/ 0 h 22"/>
                <a:gd name="T16" fmla="*/ 0 w 16"/>
                <a:gd name="T17" fmla="*/ 0 h 22"/>
                <a:gd name="T18" fmla="*/ 0 w 16"/>
                <a:gd name="T19" fmla="*/ 0 h 22"/>
                <a:gd name="T20" fmla="*/ 0 w 16"/>
                <a:gd name="T21" fmla="*/ 0 h 22"/>
                <a:gd name="T22" fmla="*/ 0 w 16"/>
                <a:gd name="T23" fmla="*/ 0 h 22"/>
                <a:gd name="T24" fmla="*/ 0 w 16"/>
                <a:gd name="T25" fmla="*/ 0 h 22"/>
                <a:gd name="T26" fmla="*/ 0 w 16"/>
                <a:gd name="T27" fmla="*/ 0 h 22"/>
                <a:gd name="T28" fmla="*/ 0 w 16"/>
                <a:gd name="T29" fmla="*/ 0 h 22"/>
                <a:gd name="T30" fmla="*/ 0 w 16"/>
                <a:gd name="T31" fmla="*/ 0 h 22"/>
                <a:gd name="T32" fmla="*/ 0 w 16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22"/>
                <a:gd name="T53" fmla="*/ 16 w 16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22">
                  <a:moveTo>
                    <a:pt x="9" y="0"/>
                  </a:moveTo>
                  <a:lnTo>
                    <a:pt x="12" y="1"/>
                  </a:lnTo>
                  <a:lnTo>
                    <a:pt x="14" y="3"/>
                  </a:lnTo>
                  <a:lnTo>
                    <a:pt x="15" y="7"/>
                  </a:lnTo>
                  <a:lnTo>
                    <a:pt x="16" y="12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51" name="Freeform 59"/>
            <p:cNvSpPr>
              <a:spLocks/>
            </p:cNvSpPr>
            <p:nvPr/>
          </p:nvSpPr>
          <p:spPr bwMode="auto">
            <a:xfrm>
              <a:off x="3871" y="3929"/>
              <a:ext cx="5" cy="7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6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52" name="Freeform 60"/>
            <p:cNvSpPr>
              <a:spLocks/>
            </p:cNvSpPr>
            <p:nvPr/>
          </p:nvSpPr>
          <p:spPr bwMode="auto">
            <a:xfrm>
              <a:off x="3871" y="3985"/>
              <a:ext cx="5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6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53" name="Freeform 61"/>
            <p:cNvSpPr>
              <a:spLocks/>
            </p:cNvSpPr>
            <p:nvPr/>
          </p:nvSpPr>
          <p:spPr bwMode="auto">
            <a:xfrm>
              <a:off x="3843" y="3836"/>
              <a:ext cx="6" cy="8"/>
            </a:xfrm>
            <a:custGeom>
              <a:avLst/>
              <a:gdLst>
                <a:gd name="T0" fmla="*/ 0 w 18"/>
                <a:gd name="T1" fmla="*/ 0 h 23"/>
                <a:gd name="T2" fmla="*/ 0 w 18"/>
                <a:gd name="T3" fmla="*/ 0 h 23"/>
                <a:gd name="T4" fmla="*/ 0 w 18"/>
                <a:gd name="T5" fmla="*/ 0 h 23"/>
                <a:gd name="T6" fmla="*/ 0 w 18"/>
                <a:gd name="T7" fmla="*/ 0 h 23"/>
                <a:gd name="T8" fmla="*/ 0 w 18"/>
                <a:gd name="T9" fmla="*/ 0 h 23"/>
                <a:gd name="T10" fmla="*/ 0 w 18"/>
                <a:gd name="T11" fmla="*/ 0 h 23"/>
                <a:gd name="T12" fmla="*/ 0 w 18"/>
                <a:gd name="T13" fmla="*/ 0 h 23"/>
                <a:gd name="T14" fmla="*/ 0 w 18"/>
                <a:gd name="T15" fmla="*/ 0 h 23"/>
                <a:gd name="T16" fmla="*/ 0 w 18"/>
                <a:gd name="T17" fmla="*/ 0 h 23"/>
                <a:gd name="T18" fmla="*/ 0 w 18"/>
                <a:gd name="T19" fmla="*/ 0 h 23"/>
                <a:gd name="T20" fmla="*/ 0 w 18"/>
                <a:gd name="T21" fmla="*/ 0 h 23"/>
                <a:gd name="T22" fmla="*/ 0 w 18"/>
                <a:gd name="T23" fmla="*/ 0 h 23"/>
                <a:gd name="T24" fmla="*/ 0 w 18"/>
                <a:gd name="T25" fmla="*/ 0 h 23"/>
                <a:gd name="T26" fmla="*/ 0 w 18"/>
                <a:gd name="T27" fmla="*/ 0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3"/>
                <a:gd name="T53" fmla="*/ 18 w 1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3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8" y="12"/>
                  </a:lnTo>
                  <a:lnTo>
                    <a:pt x="17" y="16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54" name="Freeform 62"/>
            <p:cNvSpPr>
              <a:spLocks/>
            </p:cNvSpPr>
            <p:nvPr/>
          </p:nvSpPr>
          <p:spPr bwMode="auto">
            <a:xfrm>
              <a:off x="3843" y="3857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8"/>
                  </a:lnTo>
                  <a:lnTo>
                    <a:pt x="18" y="12"/>
                  </a:lnTo>
                  <a:lnTo>
                    <a:pt x="17" y="16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55" name="Freeform 63"/>
            <p:cNvSpPr>
              <a:spLocks/>
            </p:cNvSpPr>
            <p:nvPr/>
          </p:nvSpPr>
          <p:spPr bwMode="auto">
            <a:xfrm>
              <a:off x="3845" y="3879"/>
              <a:ext cx="6" cy="7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8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7" y="10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56" name="Freeform 64"/>
            <p:cNvSpPr>
              <a:spLocks/>
            </p:cNvSpPr>
            <p:nvPr/>
          </p:nvSpPr>
          <p:spPr bwMode="auto">
            <a:xfrm>
              <a:off x="3846" y="3925"/>
              <a:ext cx="5" cy="7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57" name="Freeform 65"/>
            <p:cNvSpPr>
              <a:spLocks/>
            </p:cNvSpPr>
            <p:nvPr/>
          </p:nvSpPr>
          <p:spPr bwMode="auto">
            <a:xfrm>
              <a:off x="3846" y="3981"/>
              <a:ext cx="5" cy="8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58" name="Freeform 66"/>
            <p:cNvSpPr>
              <a:spLocks/>
            </p:cNvSpPr>
            <p:nvPr/>
          </p:nvSpPr>
          <p:spPr bwMode="auto">
            <a:xfrm>
              <a:off x="3836" y="3834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8" y="11"/>
                  </a:lnTo>
                  <a:lnTo>
                    <a:pt x="17" y="15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59" name="Freeform 67"/>
            <p:cNvSpPr>
              <a:spLocks/>
            </p:cNvSpPr>
            <p:nvPr/>
          </p:nvSpPr>
          <p:spPr bwMode="auto">
            <a:xfrm>
              <a:off x="3836" y="3855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6"/>
                  </a:lnTo>
                  <a:lnTo>
                    <a:pt x="18" y="11"/>
                  </a:lnTo>
                  <a:lnTo>
                    <a:pt x="17" y="15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60" name="Freeform 68"/>
            <p:cNvSpPr>
              <a:spLocks/>
            </p:cNvSpPr>
            <p:nvPr/>
          </p:nvSpPr>
          <p:spPr bwMode="auto">
            <a:xfrm>
              <a:off x="3837" y="3877"/>
              <a:ext cx="6" cy="7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8" y="0"/>
                  </a:moveTo>
                  <a:lnTo>
                    <a:pt x="12" y="2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61" name="Freeform 69"/>
            <p:cNvSpPr>
              <a:spLocks/>
            </p:cNvSpPr>
            <p:nvPr/>
          </p:nvSpPr>
          <p:spPr bwMode="auto">
            <a:xfrm>
              <a:off x="3838" y="3922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6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62" name="Freeform 70"/>
            <p:cNvSpPr>
              <a:spLocks/>
            </p:cNvSpPr>
            <p:nvPr/>
          </p:nvSpPr>
          <p:spPr bwMode="auto">
            <a:xfrm>
              <a:off x="3838" y="3979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6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63" name="Freeform 71"/>
            <p:cNvSpPr>
              <a:spLocks/>
            </p:cNvSpPr>
            <p:nvPr/>
          </p:nvSpPr>
          <p:spPr bwMode="auto">
            <a:xfrm>
              <a:off x="3851" y="3839"/>
              <a:ext cx="6" cy="7"/>
            </a:xfrm>
            <a:custGeom>
              <a:avLst/>
              <a:gdLst>
                <a:gd name="T0" fmla="*/ 0 w 18"/>
                <a:gd name="T1" fmla="*/ 0 h 23"/>
                <a:gd name="T2" fmla="*/ 0 w 18"/>
                <a:gd name="T3" fmla="*/ 0 h 23"/>
                <a:gd name="T4" fmla="*/ 0 w 18"/>
                <a:gd name="T5" fmla="*/ 0 h 23"/>
                <a:gd name="T6" fmla="*/ 0 w 18"/>
                <a:gd name="T7" fmla="*/ 0 h 23"/>
                <a:gd name="T8" fmla="*/ 0 w 18"/>
                <a:gd name="T9" fmla="*/ 0 h 23"/>
                <a:gd name="T10" fmla="*/ 0 w 18"/>
                <a:gd name="T11" fmla="*/ 0 h 23"/>
                <a:gd name="T12" fmla="*/ 0 w 18"/>
                <a:gd name="T13" fmla="*/ 0 h 23"/>
                <a:gd name="T14" fmla="*/ 0 w 18"/>
                <a:gd name="T15" fmla="*/ 0 h 23"/>
                <a:gd name="T16" fmla="*/ 0 w 18"/>
                <a:gd name="T17" fmla="*/ 0 h 23"/>
                <a:gd name="T18" fmla="*/ 0 w 18"/>
                <a:gd name="T19" fmla="*/ 0 h 23"/>
                <a:gd name="T20" fmla="*/ 0 w 18"/>
                <a:gd name="T21" fmla="*/ 0 h 23"/>
                <a:gd name="T22" fmla="*/ 0 w 18"/>
                <a:gd name="T23" fmla="*/ 0 h 23"/>
                <a:gd name="T24" fmla="*/ 0 w 18"/>
                <a:gd name="T25" fmla="*/ 0 h 23"/>
                <a:gd name="T26" fmla="*/ 0 w 18"/>
                <a:gd name="T27" fmla="*/ 0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3"/>
                <a:gd name="T53" fmla="*/ 18 w 1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3">
                  <a:moveTo>
                    <a:pt x="9" y="0"/>
                  </a:moveTo>
                  <a:lnTo>
                    <a:pt x="12" y="1"/>
                  </a:lnTo>
                  <a:lnTo>
                    <a:pt x="15" y="4"/>
                  </a:lnTo>
                  <a:lnTo>
                    <a:pt x="17" y="8"/>
                  </a:lnTo>
                  <a:lnTo>
                    <a:pt x="18" y="12"/>
                  </a:lnTo>
                  <a:lnTo>
                    <a:pt x="17" y="16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6" y="22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4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64" name="Freeform 72"/>
            <p:cNvSpPr>
              <a:spLocks/>
            </p:cNvSpPr>
            <p:nvPr/>
          </p:nvSpPr>
          <p:spPr bwMode="auto">
            <a:xfrm>
              <a:off x="3851" y="3860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7" y="6"/>
                  </a:lnTo>
                  <a:lnTo>
                    <a:pt x="18" y="10"/>
                  </a:lnTo>
                  <a:lnTo>
                    <a:pt x="17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65" name="Freeform 73"/>
            <p:cNvSpPr>
              <a:spLocks/>
            </p:cNvSpPr>
            <p:nvPr/>
          </p:nvSpPr>
          <p:spPr bwMode="auto">
            <a:xfrm>
              <a:off x="3853" y="3882"/>
              <a:ext cx="6" cy="7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8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22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66" name="Freeform 74"/>
            <p:cNvSpPr>
              <a:spLocks/>
            </p:cNvSpPr>
            <p:nvPr/>
          </p:nvSpPr>
          <p:spPr bwMode="auto">
            <a:xfrm>
              <a:off x="3854" y="3927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67" name="Freeform 75"/>
            <p:cNvSpPr>
              <a:spLocks/>
            </p:cNvSpPr>
            <p:nvPr/>
          </p:nvSpPr>
          <p:spPr bwMode="auto">
            <a:xfrm>
              <a:off x="3854" y="3984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68" name="Freeform 76"/>
            <p:cNvSpPr>
              <a:spLocks/>
            </p:cNvSpPr>
            <p:nvPr/>
          </p:nvSpPr>
          <p:spPr bwMode="auto">
            <a:xfrm>
              <a:off x="3849" y="4030"/>
              <a:ext cx="31" cy="23"/>
            </a:xfrm>
            <a:custGeom>
              <a:avLst/>
              <a:gdLst>
                <a:gd name="T0" fmla="*/ 0 w 93"/>
                <a:gd name="T1" fmla="*/ 0 h 70"/>
                <a:gd name="T2" fmla="*/ 0 w 93"/>
                <a:gd name="T3" fmla="*/ 0 h 70"/>
                <a:gd name="T4" fmla="*/ 0 w 93"/>
                <a:gd name="T5" fmla="*/ 0 h 70"/>
                <a:gd name="T6" fmla="*/ 0 w 93"/>
                <a:gd name="T7" fmla="*/ 0 h 70"/>
                <a:gd name="T8" fmla="*/ 0 w 93"/>
                <a:gd name="T9" fmla="*/ 0 h 70"/>
                <a:gd name="T10" fmla="*/ 0 w 93"/>
                <a:gd name="T11" fmla="*/ 0 h 70"/>
                <a:gd name="T12" fmla="*/ 0 w 93"/>
                <a:gd name="T13" fmla="*/ 0 h 70"/>
                <a:gd name="T14" fmla="*/ 0 w 93"/>
                <a:gd name="T15" fmla="*/ 0 h 70"/>
                <a:gd name="T16" fmla="*/ 0 w 93"/>
                <a:gd name="T17" fmla="*/ 0 h 70"/>
                <a:gd name="T18" fmla="*/ 0 w 93"/>
                <a:gd name="T19" fmla="*/ 0 h 70"/>
                <a:gd name="T20" fmla="*/ 0 w 93"/>
                <a:gd name="T21" fmla="*/ 0 h 70"/>
                <a:gd name="T22" fmla="*/ 0 w 93"/>
                <a:gd name="T23" fmla="*/ 0 h 70"/>
                <a:gd name="T24" fmla="*/ 0 w 93"/>
                <a:gd name="T25" fmla="*/ 0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3"/>
                <a:gd name="T40" fmla="*/ 0 h 70"/>
                <a:gd name="T41" fmla="*/ 93 w 93"/>
                <a:gd name="T42" fmla="*/ 70 h 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3" h="70">
                  <a:moveTo>
                    <a:pt x="0" y="26"/>
                  </a:moveTo>
                  <a:lnTo>
                    <a:pt x="0" y="5"/>
                  </a:lnTo>
                  <a:lnTo>
                    <a:pt x="27" y="0"/>
                  </a:lnTo>
                  <a:lnTo>
                    <a:pt x="89" y="26"/>
                  </a:lnTo>
                  <a:lnTo>
                    <a:pt x="93" y="70"/>
                  </a:lnTo>
                  <a:lnTo>
                    <a:pt x="90" y="69"/>
                  </a:lnTo>
                  <a:lnTo>
                    <a:pt x="80" y="64"/>
                  </a:lnTo>
                  <a:lnTo>
                    <a:pt x="67" y="58"/>
                  </a:lnTo>
                  <a:lnTo>
                    <a:pt x="52" y="51"/>
                  </a:lnTo>
                  <a:lnTo>
                    <a:pt x="34" y="43"/>
                  </a:lnTo>
                  <a:lnTo>
                    <a:pt x="20" y="37"/>
                  </a:lnTo>
                  <a:lnTo>
                    <a:pt x="7" y="31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67" name="AutoShape 3"/>
          <p:cNvSpPr>
            <a:spLocks noChangeArrowheads="1"/>
          </p:cNvSpPr>
          <p:nvPr/>
        </p:nvSpPr>
        <p:spPr bwMode="auto">
          <a:xfrm>
            <a:off x="968520" y="5383921"/>
            <a:ext cx="1604613" cy="773283"/>
          </a:xfrm>
          <a:prstGeom prst="bevel">
            <a:avLst>
              <a:gd name="adj" fmla="val 1340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Receipts,</a:t>
            </a:r>
          </a:p>
          <a:p>
            <a:pPr eaLnBrk="1" hangingPunct="1">
              <a:defRPr/>
            </a:pPr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Deductions </a:t>
            </a:r>
            <a:endParaRPr lang="en-GB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AutoShape 27"/>
          <p:cNvSpPr>
            <a:spLocks noChangeArrowheads="1"/>
          </p:cNvSpPr>
          <p:nvPr/>
        </p:nvSpPr>
        <p:spPr bwMode="auto">
          <a:xfrm rot="20597925">
            <a:off x="2559740" y="4876258"/>
            <a:ext cx="677862" cy="419100"/>
          </a:xfrm>
          <a:prstGeom prst="rightArrow">
            <a:avLst>
              <a:gd name="adj1" fmla="val 50000"/>
              <a:gd name="adj2" fmla="val 27273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1434967">
            <a:off x="4468084" y="5893279"/>
            <a:ext cx="2157281" cy="70788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wage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checks</a:t>
            </a:r>
            <a:endParaRPr lang="en-GB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AutoShape 3"/>
          <p:cNvSpPr>
            <a:spLocks noChangeArrowheads="1"/>
          </p:cNvSpPr>
          <p:nvPr/>
        </p:nvSpPr>
        <p:spPr bwMode="auto">
          <a:xfrm>
            <a:off x="6788150" y="3484563"/>
            <a:ext cx="1798638" cy="773112"/>
          </a:xfrm>
          <a:prstGeom prst="bevel">
            <a:avLst>
              <a:gd name="adj" fmla="val 134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payment </a:t>
            </a:r>
          </a:p>
          <a:p>
            <a:pPr algn="ctr" eaLnBrk="1" hangingPunct="1">
              <a:defRPr/>
            </a:pP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AutoShape 3"/>
          <p:cNvSpPr>
            <a:spLocks noChangeArrowheads="1"/>
          </p:cNvSpPr>
          <p:nvPr/>
        </p:nvSpPr>
        <p:spPr bwMode="auto">
          <a:xfrm>
            <a:off x="6464300" y="1871663"/>
            <a:ext cx="1798638" cy="773112"/>
          </a:xfrm>
          <a:prstGeom prst="bevel">
            <a:avLst>
              <a:gd name="adj" fmla="val 134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 control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AutoShape 25"/>
          <p:cNvSpPr>
            <a:spLocks noChangeArrowheads="1"/>
          </p:cNvSpPr>
          <p:nvPr/>
        </p:nvSpPr>
        <p:spPr bwMode="auto">
          <a:xfrm rot="21425963">
            <a:off x="5170764" y="3850577"/>
            <a:ext cx="1431925" cy="351594"/>
          </a:xfrm>
          <a:prstGeom prst="rightArrow">
            <a:avLst>
              <a:gd name="adj1" fmla="val 50000"/>
              <a:gd name="adj2" fmla="val 5345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eaLnBrk="1" hangingPunct="1">
              <a:defRPr/>
            </a:pP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Payment orders</a:t>
            </a:r>
          </a:p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2" name="AutoShape 23"/>
          <p:cNvSpPr>
            <a:spLocks noChangeArrowheads="1"/>
          </p:cNvSpPr>
          <p:nvPr/>
        </p:nvSpPr>
        <p:spPr bwMode="auto">
          <a:xfrm rot="12797976" flipV="1">
            <a:off x="5508857" y="4338687"/>
            <a:ext cx="631359" cy="1082576"/>
          </a:xfrm>
          <a:prstGeom prst="bevel">
            <a:avLst>
              <a:gd name="adj" fmla="val 1046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2075" tIns="46038" rIns="92075" bIns="46038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ccounting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eaLnBrk="1" hangingPunct="1">
              <a:defRPr/>
            </a:pP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</a:t>
            </a:r>
          </a:p>
        </p:txBody>
      </p:sp>
      <p:sp>
        <p:nvSpPr>
          <p:cNvPr id="3" name="Dvosmerna vodoravna puščica 2"/>
          <p:cNvSpPr/>
          <p:nvPr/>
        </p:nvSpPr>
        <p:spPr>
          <a:xfrm rot="19557306">
            <a:off x="4788653" y="2935098"/>
            <a:ext cx="1679575" cy="346780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355351" name="AutoShape 23"/>
          <p:cNvSpPr>
            <a:spLocks noChangeArrowheads="1"/>
          </p:cNvSpPr>
          <p:nvPr/>
        </p:nvSpPr>
        <p:spPr bwMode="auto">
          <a:xfrm>
            <a:off x="5153025" y="2701361"/>
            <a:ext cx="1106545" cy="506163"/>
          </a:xfrm>
          <a:prstGeom prst="bevel">
            <a:avLst>
              <a:gd name="adj" fmla="val 1046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2075" tIns="46038" rIns="92075" bIns="46038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ecree</a:t>
            </a:r>
            <a:r>
              <a:rPr lang="sl-S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AutoShape 3"/>
          <p:cNvSpPr>
            <a:spLocks noChangeArrowheads="1"/>
          </p:cNvSpPr>
          <p:nvPr/>
        </p:nvSpPr>
        <p:spPr bwMode="auto">
          <a:xfrm>
            <a:off x="6596063" y="5126038"/>
            <a:ext cx="1798637" cy="773112"/>
          </a:xfrm>
          <a:prstGeom prst="bevel">
            <a:avLst>
              <a:gd name="adj" fmla="val 134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FERAC-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K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MFERAC-Presentation2</Template>
  <TotalTime>2569</TotalTime>
  <Words>852</Words>
  <Application>Microsoft Office PowerPoint</Application>
  <PresentationFormat>On-screen Show (4:3)</PresentationFormat>
  <Paragraphs>266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Monotype Sorts</vt:lpstr>
      <vt:lpstr>Arial</vt:lpstr>
      <vt:lpstr>Wingdings</vt:lpstr>
      <vt:lpstr>Courier New</vt:lpstr>
      <vt:lpstr>Trajan Pro</vt:lpstr>
      <vt:lpstr>Tahoma</vt:lpstr>
      <vt:lpstr>Calibri</vt:lpstr>
      <vt:lpstr>Agency FB</vt:lpstr>
      <vt:lpstr>Verdana</vt:lpstr>
      <vt:lpstr>Times New Roman</vt:lpstr>
      <vt:lpstr>MFERAC-Presentation2</vt:lpstr>
      <vt:lpstr>TEKST</vt:lpstr>
      <vt:lpstr>Personnel registry and  labour cost accounting in MFERAC system </vt:lpstr>
      <vt:lpstr>Content</vt:lpstr>
      <vt:lpstr> Legislation</vt:lpstr>
      <vt:lpstr>KE-SD Personnel registry and labour costs</vt:lpstr>
      <vt:lpstr>HR processes supported in KE-SD</vt:lpstr>
      <vt:lpstr>PowerPoint Presentation</vt:lpstr>
      <vt:lpstr>PowerPoint Presentation</vt:lpstr>
      <vt:lpstr>Human Resources reporting</vt:lpstr>
      <vt:lpstr>PowerPoint Presentation</vt:lpstr>
      <vt:lpstr>Payroll accounting and budget control</vt:lpstr>
      <vt:lpstr>Budgetary control and general ledger</vt:lpstr>
      <vt:lpstr>PowerPoint Presentation</vt:lpstr>
      <vt:lpstr> Disbursement of wages</vt:lpstr>
      <vt:lpstr>PowerPoint Presentation</vt:lpstr>
      <vt:lpstr>PowerPoint Presentation</vt:lpstr>
      <vt:lpstr>KE-SD in MFERAC system</vt:lpstr>
      <vt:lpstr>Infrastructure</vt:lpstr>
      <vt:lpstr>PowerPoint Presentation</vt:lpstr>
      <vt:lpstr>System management</vt:lpstr>
      <vt:lpstr>Users and support</vt:lpstr>
      <vt:lpstr>Q&amp;A</vt:lpstr>
    </vt:vector>
  </TitlesOfParts>
  <Company>MFRS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 MFERAC  in  podpora občinam</dc:title>
  <dc:creator>MF14006</dc:creator>
  <cp:lastModifiedBy>Ksenia Galantsova</cp:lastModifiedBy>
  <cp:revision>193</cp:revision>
  <dcterms:created xsi:type="dcterms:W3CDTF">2010-05-31T13:23:07Z</dcterms:created>
  <dcterms:modified xsi:type="dcterms:W3CDTF">2016-04-08T12:51:21Z</dcterms:modified>
</cp:coreProperties>
</file>