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9"/>
  </p:notesMasterIdLst>
  <p:sldIdLst>
    <p:sldId id="299" r:id="rId2"/>
    <p:sldId id="305" r:id="rId3"/>
    <p:sldId id="386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2" r:id="rId14"/>
    <p:sldId id="320" r:id="rId15"/>
    <p:sldId id="321" r:id="rId16"/>
    <p:sldId id="309" r:id="rId17"/>
    <p:sldId id="323" r:id="rId18"/>
    <p:sldId id="338" r:id="rId19"/>
    <p:sldId id="339" r:id="rId20"/>
    <p:sldId id="340" r:id="rId21"/>
    <p:sldId id="387" r:id="rId22"/>
    <p:sldId id="388" r:id="rId23"/>
    <p:sldId id="341" r:id="rId24"/>
    <p:sldId id="358" r:id="rId25"/>
    <p:sldId id="359" r:id="rId26"/>
    <p:sldId id="360" r:id="rId27"/>
    <p:sldId id="3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518A46-1230-42DC-95A5-1572A3B6A1A6}">
          <p14:sldIdLst>
            <p14:sldId id="299"/>
            <p14:sldId id="305"/>
            <p14:sldId id="386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2"/>
            <p14:sldId id="320"/>
            <p14:sldId id="321"/>
            <p14:sldId id="309"/>
            <p14:sldId id="323"/>
            <p14:sldId id="338"/>
            <p14:sldId id="339"/>
            <p14:sldId id="340"/>
            <p14:sldId id="387"/>
            <p14:sldId id="388"/>
            <p14:sldId id="341"/>
            <p14:sldId id="358"/>
            <p14:sldId id="359"/>
            <p14:sldId id="360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1" autoAdjust="0"/>
  </p:normalViewPr>
  <p:slideViewPr>
    <p:cSldViewPr>
      <p:cViewPr varScale="1">
        <p:scale>
          <a:sx n="80" d="100"/>
          <a:sy n="80" d="100"/>
        </p:scale>
        <p:origin x="129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F89C4-6BA8-4107-A1E1-7066DFB458CE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08D38-0582-4299-AF1F-3E268CA52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08D38-0582-4299-AF1F-3E268CA527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57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1D2CCE-8437-4B96-8238-48F50089D91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2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55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5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55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76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84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95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378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78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63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9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0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1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2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21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19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6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06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80B358-60FA-45F1-9F55-76A18D00DAFA}" type="datetimeFigureOut">
              <a:rPr lang="en-US" smtClean="0"/>
              <a:pPr/>
              <a:t>2/15/2016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9707-CA1B-4FB2-8112-D6795F7C737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641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92D050"/>
                </a:solidFill>
              </a:rPr>
              <a:t>Fiscal Framework in Latvia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Nils Sakss</a:t>
            </a:r>
          </a:p>
          <a:p>
            <a:r>
              <a:rPr lang="en-US" dirty="0" smtClean="0"/>
              <a:t>Director of Department</a:t>
            </a:r>
          </a:p>
          <a:p>
            <a:r>
              <a:rPr lang="en-US" dirty="0" smtClean="0"/>
              <a:t>Ministry of Finance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01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Max permissible CG expenditure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73238"/>
            <a:ext cx="8667750" cy="719137"/>
          </a:xfrm>
        </p:spPr>
        <p:txBody>
          <a:bodyPr/>
          <a:lstStyle/>
          <a:p>
            <a:r>
              <a:rPr lang="en-US" sz="2000" smtClean="0"/>
              <a:t>Max. permissible CG expenditure may differ from CG expenditure ceiling due to allowed modulation.  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90F80E-1F46-4BD7-BB8D-718DA2AA113A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2643188"/>
            <a:ext cx="1785938" cy="571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2"/>
                </a:solidFill>
              </a:rPr>
              <a:t>CG adjusted expenditure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25" y="2643188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CG expenditure</a:t>
            </a:r>
            <a:endParaRPr lang="lv-LV" sz="16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ceiling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6313" y="2571750"/>
            <a:ext cx="1785937" cy="7858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Debt service smoothed expenditure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00875" y="2571750"/>
            <a:ext cx="1785938" cy="7858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EU projects smoothed expenditure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7438" y="264318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2800"/>
              <a:t>=</a:t>
            </a:r>
            <a:endParaRPr lang="en-US" sz="2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00563" y="264318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2800"/>
              <a:t>-</a:t>
            </a:r>
            <a:endParaRPr lang="en-US" sz="2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43688" y="264318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2800"/>
              <a:t>-</a:t>
            </a:r>
            <a:endParaRPr lang="en-US" sz="2800"/>
          </a:p>
        </p:txBody>
      </p:sp>
      <p:sp>
        <p:nvSpPr>
          <p:cNvPr id="17" name="Rectangle 16"/>
          <p:cNvSpPr/>
          <p:nvPr/>
        </p:nvSpPr>
        <p:spPr>
          <a:xfrm>
            <a:off x="642938" y="4143375"/>
            <a:ext cx="1785937" cy="571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Max. permissible CG expenditure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2714625" y="4143375"/>
            <a:ext cx="1785938" cy="571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2"/>
                </a:solidFill>
              </a:rPr>
              <a:t>CG adjusted expenditure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57438" y="4143375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2800"/>
              <a:t>=</a:t>
            </a:r>
            <a:endParaRPr lang="en-US" sz="2800"/>
          </a:p>
        </p:txBody>
      </p:sp>
      <p:sp>
        <p:nvSpPr>
          <p:cNvPr id="20" name="Rectangle 19"/>
          <p:cNvSpPr/>
          <p:nvPr/>
        </p:nvSpPr>
        <p:spPr>
          <a:xfrm>
            <a:off x="4786313" y="4071938"/>
            <a:ext cx="1785937" cy="785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Actual debt service expenditure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00875" y="4071938"/>
            <a:ext cx="1785938" cy="7858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Actual EU projects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expenditure</a:t>
            </a:r>
            <a:endParaRPr 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00563" y="4143375"/>
            <a:ext cx="29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2800"/>
              <a:t>+</a:t>
            </a:r>
            <a:endParaRPr lang="en-US" sz="28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43688" y="4143375"/>
            <a:ext cx="29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2800"/>
              <a:t>+</a:t>
            </a:r>
            <a:endParaRPr lang="en-US" sz="2800"/>
          </a:p>
        </p:txBody>
      </p:sp>
      <p:sp>
        <p:nvSpPr>
          <p:cNvPr id="24" name="Rectangle 23"/>
          <p:cNvSpPr/>
          <p:nvPr/>
        </p:nvSpPr>
        <p:spPr>
          <a:xfrm>
            <a:off x="928688" y="5143500"/>
            <a:ext cx="1785937" cy="714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Fiscal Safety Reserve (FSR)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71813" y="5143500"/>
            <a:ext cx="1785937" cy="714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Fiscal Risk expenditure covered by FSR </a:t>
            </a:r>
            <a:endParaRPr lang="en-US" sz="16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0063" y="521493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2800"/>
              <a:t>-</a:t>
            </a:r>
            <a:endParaRPr lang="en-US" sz="28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14625" y="5214938"/>
            <a:ext cx="29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2800"/>
              <a:t>+</a:t>
            </a:r>
            <a:endParaRPr lang="en-US" sz="2800"/>
          </a:p>
        </p:txBody>
      </p:sp>
      <p:sp>
        <p:nvSpPr>
          <p:cNvPr id="28" name="Rectangle 27"/>
          <p:cNvSpPr/>
          <p:nvPr/>
        </p:nvSpPr>
        <p:spPr>
          <a:xfrm>
            <a:off x="5214938" y="5143500"/>
            <a:ext cx="1785937" cy="714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expenditure under Escape Clause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7358063" y="5143500"/>
            <a:ext cx="1785937" cy="7143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balance neutral expenditure</a:t>
            </a:r>
            <a:endParaRPr lang="en-US" sz="160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29188" y="5214938"/>
            <a:ext cx="29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2800"/>
              <a:t>+</a:t>
            </a:r>
            <a:endParaRPr lang="en-US" sz="28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858000" y="52863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+/-</a:t>
            </a: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28688" y="6000750"/>
            <a:ext cx="3571874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special one – off (court ruling)</a:t>
            </a:r>
            <a:endParaRPr lang="en-US" sz="1600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1500" y="5857875"/>
            <a:ext cx="29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2800"/>
              <a:t>+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Escape clauses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95300" y="1700213"/>
            <a:ext cx="8667750" cy="4319587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Natural catastrophes, disasters and other material losses caused by natural or social processes. (&gt;0,1% GDP)</a:t>
            </a:r>
            <a:r>
              <a:rPr lang="lv-LV" dirty="0" smtClean="0"/>
              <a:t>;</a:t>
            </a:r>
            <a:r>
              <a:rPr lang="en-US" dirty="0" smtClean="0"/>
              <a:t> </a:t>
            </a:r>
            <a:endParaRPr lang="lv-LV" dirty="0" smtClean="0"/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In case of  t</a:t>
            </a:r>
            <a:r>
              <a:rPr lang="lv-LV" dirty="0" smtClean="0"/>
              <a:t>h</a:t>
            </a:r>
            <a:r>
              <a:rPr lang="en-US" dirty="0" smtClean="0"/>
              <a:t>re</a:t>
            </a:r>
            <a:r>
              <a:rPr lang="lv-LV" dirty="0" smtClean="0"/>
              <a:t>a</a:t>
            </a:r>
            <a:r>
              <a:rPr lang="en-US" dirty="0" smtClean="0"/>
              <a:t>t to national security  according </a:t>
            </a:r>
            <a:r>
              <a:rPr lang="lv-LV" dirty="0" smtClean="0"/>
              <a:t>to </a:t>
            </a:r>
            <a:r>
              <a:rPr lang="en-US" dirty="0" smtClean="0"/>
              <a:t>article 62 of Latvian Constitution;</a:t>
            </a:r>
            <a:endParaRPr lang="lv-LV" dirty="0" smtClean="0"/>
          </a:p>
          <a:p>
            <a:pPr marL="457200" indent="-457200">
              <a:buFontTx/>
              <a:buAutoNum type="arabicPeriod" startAt="3"/>
            </a:pPr>
            <a:r>
              <a:rPr lang="en-US" dirty="0" smtClean="0"/>
              <a:t>In case of severe economic downturn (recession). </a:t>
            </a:r>
            <a:endParaRPr lang="lv-LV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10B3C9-62E6-4CFA-A79C-289465BB0B4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Fiscal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Fiscal risk management:</a:t>
            </a:r>
          </a:p>
          <a:p>
            <a:pPr lvl="1">
              <a:defRPr/>
            </a:pPr>
            <a:r>
              <a:rPr lang="en-US" dirty="0" smtClean="0">
                <a:latin typeface="+mn-lt"/>
                <a:ea typeface="+mn-ea"/>
                <a:cs typeface="Times New Roman" pitchFamily="18" charset="0"/>
              </a:rPr>
              <a:t>Regular identification, disclosure and mitigation; </a:t>
            </a:r>
          </a:p>
          <a:p>
            <a:pPr lvl="1">
              <a:defRPr/>
            </a:pPr>
            <a:r>
              <a:rPr lang="en-US" dirty="0" smtClean="0">
                <a:latin typeface="+mn-lt"/>
                <a:ea typeface="+mn-ea"/>
                <a:cs typeface="Times New Roman" pitchFamily="18" charset="0"/>
              </a:rPr>
              <a:t>Declaration of fiscal risks annexed to MTBFL;</a:t>
            </a:r>
          </a:p>
          <a:p>
            <a:pPr lvl="1">
              <a:defRPr/>
            </a:pPr>
            <a:r>
              <a:rPr lang="en-US" dirty="0" smtClean="0">
                <a:latin typeface="+mn-lt"/>
                <a:ea typeface="+mn-ea"/>
                <a:cs typeface="Times New Roman" pitchFamily="18" charset="0"/>
              </a:rPr>
              <a:t>Fiscal safety reserve: ( expenditure ceiling in </a:t>
            </a:r>
            <a:r>
              <a:rPr lang="en-US" dirty="0" smtClean="0">
                <a:latin typeface="+mn-lt"/>
                <a:cs typeface="Times New Roman" pitchFamily="18" charset="0"/>
              </a:rPr>
              <a:t>MTBFL – expenditure in Budget Law) depending of fiscal risks, at least 0,1% of GDP.</a:t>
            </a:r>
            <a:r>
              <a:rPr lang="en-US" dirty="0" smtClean="0">
                <a:latin typeface="+mn-lt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3FBF7E-597C-422B-A095-8E0EA5F03F8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C000"/>
                </a:solidFill>
              </a:rPr>
              <a:t>Modulation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51207-F65E-4051-A93F-6E85CE1F49B5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288" y="2082800"/>
            <a:ext cx="1785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smtClean="0"/>
              <a:t>Max. permissible CG expenditure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700338" y="2082800"/>
            <a:ext cx="1785937" cy="571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smtClean="0"/>
              <a:t>CG expenditure</a:t>
            </a:r>
            <a:endParaRPr lang="lv-LV" sz="1400" dirty="0" smtClean="0"/>
          </a:p>
          <a:p>
            <a:pPr algn="ctr">
              <a:defRPr/>
            </a:pPr>
            <a:r>
              <a:rPr lang="en-US" sz="1400" dirty="0" smtClean="0"/>
              <a:t>ceiling</a:t>
            </a:r>
            <a:endParaRPr lang="en-US" sz="1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68538" y="1922463"/>
            <a:ext cx="28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≠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68538" y="2292350"/>
            <a:ext cx="2873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 sz="2800"/>
              <a:t>=</a:t>
            </a:r>
            <a:endParaRPr lang="en-US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91050" y="2000250"/>
            <a:ext cx="230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In each single year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91050" y="2368550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In long term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1475" y="3141663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Projected structural balance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700338" y="3155950"/>
            <a:ext cx="1785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Structural Balance Target</a:t>
            </a:r>
            <a:endParaRPr lang="en-US" sz="14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76475" y="3101975"/>
            <a:ext cx="2873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≠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68538" y="3362325"/>
            <a:ext cx="28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 sz="2800"/>
              <a:t>=</a:t>
            </a:r>
            <a:endParaRPr lang="en-US" sz="28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97400" y="3125788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In each single year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18038" y="3441700"/>
            <a:ext cx="230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In long term</a:t>
            </a:r>
          </a:p>
        </p:txBody>
      </p:sp>
      <p:sp>
        <p:nvSpPr>
          <p:cNvPr id="19" name="Bent Arrow 18"/>
          <p:cNvSpPr/>
          <p:nvPr/>
        </p:nvSpPr>
        <p:spPr>
          <a:xfrm rot="5400000">
            <a:off x="6081713" y="3549650"/>
            <a:ext cx="528638" cy="5222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8538" y="4437063"/>
            <a:ext cx="2879725" cy="1079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dirty="0"/>
              <a:t>Expenditure smoothing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dirty="0"/>
              <a:t>Fiscal safety reserve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17738" y="4067175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First </a:t>
            </a:r>
            <a:r>
              <a:rPr lang="lv-LV"/>
              <a:t>«</a:t>
            </a:r>
            <a:r>
              <a:rPr lang="en-US"/>
              <a:t>defense line</a:t>
            </a:r>
            <a:r>
              <a:rPr lang="lv-LV"/>
              <a:t>»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83225" y="4437063"/>
            <a:ext cx="2879725" cy="10795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Automatic correction mechanism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22913" y="4083050"/>
            <a:ext cx="280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Second </a:t>
            </a:r>
            <a:r>
              <a:rPr lang="lv-LV"/>
              <a:t>«</a:t>
            </a:r>
            <a:r>
              <a:rPr lang="en-US"/>
              <a:t>defense line</a:t>
            </a:r>
            <a:r>
              <a:rPr lang="lv-LV"/>
              <a:t>»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20" grpId="0" animBg="1"/>
      <p:bldP spid="21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Automatic correction mechanism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(based on Swiss debt break rules) notional account  registering deviations of actual structural balance (+/-) from its planned targets. If cumulative deviation is negative and higher than 0,5%, correction is triggered automatically by improving structural balance in next MTBF by extra 0,5% until deviation is fully compensated. 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C62BBE-95C7-4AAF-B13F-0167E23F28F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Fiscal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Fiscal Council: main task - monitoring implementation of fiscal rules. </a:t>
            </a:r>
          </a:p>
          <a:p>
            <a:pPr marL="400050" lvl="1" indent="0">
              <a:buFontTx/>
              <a:buNone/>
              <a:defRPr/>
            </a:pPr>
            <a:r>
              <a:rPr lang="en-US" sz="1800" dirty="0">
                <a:latin typeface="+mn-lt"/>
                <a:ea typeface="+mn-ea"/>
                <a:cs typeface="Times New Roman" pitchFamily="18" charset="0"/>
              </a:rPr>
              <a:t>No direct mandate for independent macroeconomic forecasts, </a:t>
            </a:r>
            <a:r>
              <a:rPr lang="en-US" sz="1800" dirty="0" smtClean="0">
                <a:latin typeface="+mn-lt"/>
                <a:ea typeface="+mn-ea"/>
                <a:cs typeface="Times New Roman" pitchFamily="18" charset="0"/>
              </a:rPr>
              <a:t>(in meaning of producing or endorsing</a:t>
            </a:r>
            <a:r>
              <a:rPr lang="en-US" sz="1800" dirty="0">
                <a:latin typeface="+mn-lt"/>
                <a:cs typeface="Times New Roman" pitchFamily="18" charset="0"/>
              </a:rPr>
              <a:t> macroeconomic forecasts</a:t>
            </a:r>
            <a:r>
              <a:rPr lang="en-US" sz="1800" dirty="0" smtClean="0">
                <a:latin typeface="+mn-lt"/>
                <a:ea typeface="+mn-ea"/>
                <a:cs typeface="Times New Roman" pitchFamily="18" charset="0"/>
              </a:rPr>
              <a:t>), however will provide its opinion, which is not binding.</a:t>
            </a:r>
            <a:r>
              <a:rPr lang="en-US" sz="2400" dirty="0" smtClean="0">
                <a:latin typeface="+mn-lt"/>
                <a:ea typeface="+mn-ea"/>
                <a:cs typeface="Times New Roman" pitchFamily="18" charset="0"/>
              </a:rPr>
              <a:t>  </a:t>
            </a:r>
            <a:endParaRPr lang="en-US" sz="2400" dirty="0">
              <a:latin typeface="+mn-lt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en-US" sz="1900" dirty="0" smtClean="0">
                <a:latin typeface="+mn-lt"/>
                <a:ea typeface="+mn-ea"/>
                <a:cs typeface="Times New Roman" pitchFamily="18" charset="0"/>
              </a:rPr>
              <a:t>issuing annual report and irregularity reports;</a:t>
            </a:r>
          </a:p>
          <a:p>
            <a:pPr lvl="1">
              <a:defRPr/>
            </a:pPr>
            <a:r>
              <a:rPr lang="en-US" sz="1900" dirty="0" smtClean="0">
                <a:latin typeface="+mn-lt"/>
                <a:ea typeface="+mn-ea"/>
                <a:cs typeface="Times New Roman" pitchFamily="18" charset="0"/>
              </a:rPr>
              <a:t>Government response: comply or explain;</a:t>
            </a:r>
          </a:p>
          <a:p>
            <a:pPr lvl="1">
              <a:defRPr/>
            </a:pPr>
            <a:r>
              <a:rPr lang="en-US" sz="1900" dirty="0" smtClean="0">
                <a:latin typeface="+mn-lt"/>
                <a:ea typeface="+mn-ea"/>
                <a:cs typeface="Times New Roman" pitchFamily="18" charset="0"/>
              </a:rPr>
              <a:t>6 members;</a:t>
            </a:r>
          </a:p>
          <a:p>
            <a:pPr lvl="1">
              <a:defRPr/>
            </a:pPr>
            <a:r>
              <a:rPr lang="en-US" sz="1900" dirty="0" smtClean="0">
                <a:latin typeface="+mn-lt"/>
                <a:ea typeface="+mn-ea"/>
                <a:cs typeface="Times New Roman" pitchFamily="18" charset="0"/>
              </a:rPr>
              <a:t>independence safeguards (removal from office, financing). </a:t>
            </a:r>
          </a:p>
          <a:p>
            <a:pPr lvl="1">
              <a:defRPr/>
            </a:pPr>
            <a:endParaRPr lang="en-US" sz="24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endParaRPr lang="en-US" sz="24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endParaRPr lang="en-US" sz="24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5A3C72-CA0B-40B9-9818-1B736E5A4E34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71800" y="1178573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http://fiscalcouncil.lv/council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3314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Fiscal Council (2)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357422" y="1779291"/>
            <a:ext cx="642942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Fiscal Council is independent collegiate institution established for the purpose of monitoring of the compliance with this Law.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57422" y="2571744"/>
            <a:ext cx="6500858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Council consists of six members;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three members of Council are nominated under the joint proposal of president of Bank of Latvia and minister of finance;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three members of Council are nominated by at least ten members of the Parliament.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Members of Council shall be experts in financial and economical field from Latvia or from other member state of the European Union with experience in fiscal policy issues.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857760"/>
            <a:ext cx="6500858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Members of Council shall be elected by Parliament for six years. The same member of Council shall be reelected not more than twice in consecutive order.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85736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status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14324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composition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0720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appointment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Financial safeguard mechanism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000240"/>
            <a:ext cx="657229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Hourly salary rate </a:t>
            </a:r>
            <a:r>
              <a:rPr lang="en-US" sz="1600" dirty="0" smtClean="0"/>
              <a:t>for Council members is determined by applying a coefficient 0.056 to the amount of the average monthly remuneration.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2145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salary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14546" y="3483783"/>
            <a:ext cx="6572296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lt1"/>
                </a:solidFill>
              </a:rPr>
              <a:t>Operational expenditure of the Council shall be planned by Ministry of Finance in separate budget </a:t>
            </a:r>
            <a:r>
              <a:rPr lang="en-US" sz="1400" dirty="0" err="1" smtClean="0">
                <a:solidFill>
                  <a:schemeClr val="lt1"/>
                </a:solidFill>
              </a:rPr>
              <a:t>programme</a:t>
            </a:r>
            <a:r>
              <a:rPr lang="en-US" sz="1400" dirty="0" smtClean="0">
                <a:solidFill>
                  <a:schemeClr val="lt1"/>
                </a:solidFill>
              </a:rPr>
              <a:t>  under Ministry of Finance prescribing: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dirty="0" smtClean="0">
              <a:solidFill>
                <a:schemeClr val="lt1"/>
              </a:solidFill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lt1"/>
                </a:solidFill>
              </a:rPr>
              <a:t>1) remuneration of members of  the Council for at least six meetings per year, inter alia for at least eight hours for preparation for each Council meeting;</a:t>
            </a:r>
            <a:endParaRPr lang="en-GB" sz="1400" dirty="0" smtClean="0">
              <a:solidFill>
                <a:schemeClr val="lt1"/>
              </a:solidFill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lt1"/>
                </a:solidFill>
              </a:rPr>
              <a:t>2) remuneration for Secretary of the Council;</a:t>
            </a:r>
            <a:endParaRPr lang="en-GB" sz="1400" dirty="0" smtClean="0">
              <a:solidFill>
                <a:schemeClr val="lt1"/>
              </a:solidFill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lt1"/>
                </a:solidFill>
              </a:rPr>
              <a:t>3) expenditure for external experts not less than 50 percent of the Councils members and Councils Secretary remuneration fund;</a:t>
            </a:r>
            <a:endParaRPr lang="en-GB" sz="1400" dirty="0" smtClean="0">
              <a:solidFill>
                <a:schemeClr val="lt1"/>
              </a:solidFill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lt1"/>
                </a:solidFill>
              </a:rPr>
              <a:t>4) compensation of travel expenses and accommodation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43576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budget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Fiscal Space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2330" y="3714752"/>
            <a:ext cx="1857375" cy="5715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Max. permissible CG expenditure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2786058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Fiscal Discipline Law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786710" y="321468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596" y="5072074"/>
            <a:ext cx="11430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Previous year CG expenditure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2000232" y="5072074"/>
            <a:ext cx="11430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one –off expenditure n-1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643306" y="5072074"/>
            <a:ext cx="128588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one –off expenditure n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5357818" y="5072074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adjustments  of automatic  mechanisms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500063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500063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+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9190" y="5000636"/>
            <a:ext cx="357190" cy="70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+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6578" y="500063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=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7215206" y="5072074"/>
            <a:ext cx="1785950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Budget bases</a:t>
            </a:r>
            <a:endParaRPr lang="en-US" sz="1600" dirty="0"/>
          </a:p>
        </p:txBody>
      </p:sp>
      <p:cxnSp>
        <p:nvCxnSpPr>
          <p:cNvPr id="17" name="Straight Arrow Connector 16"/>
          <p:cNvCxnSpPr>
            <a:stCxn id="3" idx="2"/>
          </p:cNvCxnSpPr>
          <p:nvPr/>
        </p:nvCxnSpPr>
        <p:spPr>
          <a:xfrm rot="16200000" flipH="1">
            <a:off x="7643830" y="4643440"/>
            <a:ext cx="714384" cy="8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15074" y="450057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Fiscal space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1714488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positive fiscal space is projected, the procedure for new policy initiatives is launched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New policy initiatives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2428868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Each ministry may submit a proposal for new policy initiatives ;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Proposals are evaluated by cross-</a:t>
            </a:r>
            <a:r>
              <a:rPr lang="en-GB" dirty="0" err="1" smtClean="0"/>
              <a:t>sectoral</a:t>
            </a:r>
            <a:r>
              <a:rPr lang="en-GB" dirty="0" smtClean="0"/>
              <a:t> coordination unit and Ministry of Finance.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Evaluations are made against approved development programmes.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All proposals are ranked and presented to the government.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64305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government take a decision to launch new policy initiatives 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14351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In theory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072074"/>
            <a:ext cx="571504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Government decided to fund measures ranked highest.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786454"/>
            <a:ext cx="571504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Decisions are  political  taking into account political pressures and governments own perception of most important measures.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60007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In praxis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Hierarchy of Laws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1643050"/>
            <a:ext cx="2857520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Fiscal Discipline Law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4546" y="2643182"/>
            <a:ext cx="2857520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Law of Budget and Finance management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14546" y="3714752"/>
            <a:ext cx="2857520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Medium Term Budget Law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14546" y="4786322"/>
            <a:ext cx="2857520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Annual Budget Law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3357554" y="2357430"/>
            <a:ext cx="428628" cy="2143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357554" y="3429000"/>
            <a:ext cx="428628" cy="2143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428992" y="4500570"/>
            <a:ext cx="428628" cy="2143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Maximum permissible amount of the State budget expenditure (bottom- up) </a:t>
            </a:r>
            <a:endParaRPr lang="en-US" sz="3600" dirty="0">
              <a:solidFill>
                <a:srgbClr val="FFC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76" y="4857760"/>
            <a:ext cx="15716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14678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budget basis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42976" y="3857628"/>
            <a:ext cx="15716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4678" y="371475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maximum permissible expenditure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464447" y="4393413"/>
            <a:ext cx="92869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14678" y="421481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approved new policy initiatives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71462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each ministry maximums permissible expenditure has been determined (bottom up).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C000"/>
                </a:solidFill>
              </a:rPr>
              <a:t>MTBFL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17201-6C52-4AC9-9E0B-FCEF0153049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09" y="30339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Structural balance targets have been set for 20</a:t>
            </a:r>
            <a:r>
              <a:rPr lang="lv-LV" b="1" dirty="0" smtClean="0"/>
              <a:t>16</a:t>
            </a:r>
            <a:r>
              <a:rPr lang="en-GB" b="1" dirty="0" smtClean="0"/>
              <a:t>;20</a:t>
            </a:r>
            <a:r>
              <a:rPr lang="lv-LV" b="1" dirty="0" smtClean="0"/>
              <a:t>18</a:t>
            </a:r>
            <a:r>
              <a:rPr lang="en-GB" b="1" dirty="0" smtClean="0"/>
              <a:t>;20</a:t>
            </a:r>
            <a:r>
              <a:rPr lang="lv-LV" b="1" dirty="0" smtClean="0"/>
              <a:t>18 </a:t>
            </a:r>
            <a:r>
              <a:rPr lang="en-GB" b="1" dirty="0" smtClean="0"/>
              <a:t>(-</a:t>
            </a:r>
            <a:r>
              <a:rPr lang="lv-LV" b="1" dirty="0" smtClean="0"/>
              <a:t>0,9</a:t>
            </a:r>
            <a:r>
              <a:rPr lang="en-GB" b="1" dirty="0" smtClean="0"/>
              <a:t>;-1</a:t>
            </a:r>
            <a:r>
              <a:rPr lang="lv-LV" b="1" dirty="0" smtClean="0"/>
              <a:t>,0</a:t>
            </a:r>
            <a:r>
              <a:rPr lang="en-GB" b="1" dirty="0" smtClean="0"/>
              <a:t>;-0,</a:t>
            </a:r>
            <a:r>
              <a:rPr lang="lv-LV" b="1" dirty="0" smtClean="0"/>
              <a:t>8</a:t>
            </a:r>
            <a:r>
              <a:rPr lang="en-GB" b="1" dirty="0" smtClean="0"/>
              <a:t>)</a:t>
            </a:r>
            <a:endParaRPr lang="en-GB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2780928"/>
            <a:ext cx="72728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" y="457503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CG adjusted </a:t>
            </a:r>
            <a:r>
              <a:rPr lang="en-GB" b="1" dirty="0" smtClean="0"/>
              <a:t>expenditure</a:t>
            </a:r>
            <a:r>
              <a:rPr lang="lv-LV" b="1" dirty="0" smtClean="0"/>
              <a:t> </a:t>
            </a:r>
            <a:r>
              <a:rPr lang="en-GB" b="1" dirty="0"/>
              <a:t>20</a:t>
            </a:r>
            <a:r>
              <a:rPr lang="lv-LV" b="1" dirty="0"/>
              <a:t>16</a:t>
            </a:r>
            <a:r>
              <a:rPr lang="en-GB" b="1" dirty="0"/>
              <a:t>;20</a:t>
            </a:r>
            <a:r>
              <a:rPr lang="lv-LV" b="1" dirty="0"/>
              <a:t>18</a:t>
            </a:r>
            <a:r>
              <a:rPr lang="en-GB" b="1" dirty="0"/>
              <a:t>;20</a:t>
            </a:r>
            <a:r>
              <a:rPr lang="lv-LV" b="1" dirty="0"/>
              <a:t>18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" y="1522503"/>
            <a:ext cx="8949797" cy="1206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0" y="3649740"/>
            <a:ext cx="8784976" cy="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90513"/>
            <a:ext cx="3196456" cy="1143000"/>
          </a:xfrm>
        </p:spPr>
        <p:txBody>
          <a:bodyPr/>
          <a:lstStyle/>
          <a:p>
            <a:r>
              <a:rPr lang="lv-LV" dirty="0" smtClean="0"/>
              <a:t>MTBFL </a:t>
            </a:r>
            <a:r>
              <a:rPr lang="lv-LV" dirty="0" err="1" smtClean="0"/>
              <a:t>annex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17201-6C52-4AC9-9E0B-FCEF015304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1916832"/>
            <a:ext cx="38884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Top down</a:t>
            </a:r>
          </a:p>
          <a:p>
            <a:pPr algn="ctr"/>
            <a:r>
              <a:rPr lang="en-GB" dirty="0" smtClean="0"/>
              <a:t>(</a:t>
            </a:r>
            <a:r>
              <a:rPr lang="en-GB" dirty="0" smtClean="0">
                <a:solidFill>
                  <a:schemeClr val="bg1"/>
                </a:solidFill>
              </a:rPr>
              <a:t>Max. permissible CG expenditure)</a:t>
            </a:r>
          </a:p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499992" y="5601817"/>
            <a:ext cx="3888432" cy="71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Bottom up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(CG expenditure under no change policy)</a:t>
            </a:r>
            <a:endParaRPr lang="lv-LV" sz="1400" dirty="0" smtClean="0">
              <a:solidFill>
                <a:schemeClr val="bg1"/>
              </a:solidFill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Budget basis</a:t>
            </a:r>
          </a:p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4535996" y="4730096"/>
            <a:ext cx="381642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Initial fiscal space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535996" y="3759560"/>
            <a:ext cx="3888432" cy="71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CG expenditure ceilings in MTBFL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65067" y="2888971"/>
            <a:ext cx="381642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Free fiscal space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067944" y="4005064"/>
            <a:ext cx="4680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>
            <a:off x="6300192" y="5306160"/>
            <a:ext cx="288032" cy="2956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 Arrow 15"/>
          <p:cNvSpPr/>
          <p:nvPr/>
        </p:nvSpPr>
        <p:spPr>
          <a:xfrm>
            <a:off x="6322993" y="4479168"/>
            <a:ext cx="251489" cy="250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 Arrow 16"/>
          <p:cNvSpPr/>
          <p:nvPr/>
        </p:nvSpPr>
        <p:spPr>
          <a:xfrm>
            <a:off x="6273849" y="3442671"/>
            <a:ext cx="288032" cy="2956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6287020" y="2636347"/>
            <a:ext cx="261689" cy="252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" y="935040"/>
            <a:ext cx="4055837" cy="55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04580"/>
          </a:xfrm>
        </p:spPr>
        <p:txBody>
          <a:bodyPr/>
          <a:lstStyle/>
          <a:p>
            <a:r>
              <a:rPr lang="en-GB" sz="2400" dirty="0" smtClean="0">
                <a:solidFill>
                  <a:srgbClr val="FFC000"/>
                </a:solidFill>
              </a:rPr>
              <a:t>Example of how max. permissible expenditure has been determined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057907" cy="48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57884" y="107154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2014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107154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2015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Main Challenges Ahead </a:t>
            </a:r>
            <a:br>
              <a:rPr lang="en-GB" dirty="0" smtClean="0">
                <a:solidFill>
                  <a:srgbClr val="FFC000"/>
                </a:solidFill>
              </a:rPr>
            </a:b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Vision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48" y="1285856"/>
          <a:ext cx="7929618" cy="5286416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964809"/>
                <a:gridCol w="3964809"/>
              </a:tblGrid>
              <a:tr h="37297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Present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Future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40384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Each year ministries struggles for funds. Good minister is minister who gat more money to his</a:t>
                      </a:r>
                      <a:r>
                        <a:rPr lang="en-GB" sz="1600" baseline="0" dirty="0" smtClean="0"/>
                        <a:t> sector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Expenditure for each ministry growing according specific formula. Good minister is minister who get better results with funds available. </a:t>
                      </a:r>
                      <a:endParaRPr lang="en-US" sz="1600" dirty="0"/>
                    </a:p>
                  </a:txBody>
                  <a:tcPr/>
                </a:tc>
              </a:tr>
              <a:tr h="11406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direct link of development programmes and the funds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 reserve has been allocated to support new programmes. Programmes</a:t>
                      </a:r>
                      <a:r>
                        <a:rPr lang="en-GB" sz="1600" baseline="0" dirty="0" smtClean="0"/>
                        <a:t> are approved only if funds are allocated.</a:t>
                      </a:r>
                    </a:p>
                  </a:txBody>
                  <a:tcPr/>
                </a:tc>
              </a:tr>
              <a:tr h="87740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 thoughts are occupied how to satisfy the next year funding needs 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Focusing on medium and long term strategies</a:t>
                      </a:r>
                      <a:endParaRPr lang="en-US" sz="1600" dirty="0"/>
                    </a:p>
                  </a:txBody>
                  <a:tcPr/>
                </a:tc>
              </a:tr>
              <a:tr h="61418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some</a:t>
                      </a:r>
                      <a:r>
                        <a:rPr lang="en-GB" sz="1600" baseline="0" dirty="0" smtClean="0"/>
                        <a:t> GG sub –sectors out of fiscal control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Fiscal solidarity principle implemented</a:t>
                      </a:r>
                      <a:endParaRPr lang="en-US" sz="1600" dirty="0"/>
                    </a:p>
                  </a:txBody>
                  <a:tcPr/>
                </a:tc>
              </a:tr>
              <a:tr h="87740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Weak understanding of</a:t>
                      </a:r>
                      <a:r>
                        <a:rPr lang="en-GB" sz="1600" baseline="0" dirty="0" smtClean="0"/>
                        <a:t> GG ESA methodology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General Government accrual reporting is understood by civil servants and politicians.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Open questions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71611"/>
            <a:ext cx="7459076" cy="46767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is a role of rules in budget planning in your country;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Budget</a:t>
            </a:r>
            <a:r>
              <a:rPr lang="lv-LV" dirty="0" smtClean="0"/>
              <a:t> </a:t>
            </a:r>
            <a:r>
              <a:rPr lang="en-GB" dirty="0" smtClean="0"/>
              <a:t>preparation – political tool or rules based process – what balance  is desirable and realistic?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How to convince politicians to use more rules in budget planning?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Complexity of rules – can it be avoided?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End of presentation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Fiscal Discipline Law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9707-CA1B-4FB2-8112-D6795F7C737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E69B87-5F15-4D69-A22C-11640FDA5B64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088" y="2060575"/>
            <a:ext cx="15843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Numerical fiscal rules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088" y="3068638"/>
            <a:ext cx="1584325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 years fiscal framework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088" y="4076700"/>
            <a:ext cx="15843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Annual budget</a:t>
            </a:r>
          </a:p>
        </p:txBody>
      </p:sp>
      <p:sp>
        <p:nvSpPr>
          <p:cNvPr id="8" name="Down Arrow 7"/>
          <p:cNvSpPr/>
          <p:nvPr/>
        </p:nvSpPr>
        <p:spPr>
          <a:xfrm>
            <a:off x="2916238" y="2060575"/>
            <a:ext cx="215900" cy="259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3575" y="2895600"/>
            <a:ext cx="14398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Arial" charset="0"/>
              </a:rPr>
              <a:t>Top down fiscal planning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2363" y="2063750"/>
            <a:ext cx="15843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Fiscal Discipline Law (FDL)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3475" y="3063875"/>
            <a:ext cx="158432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Medium term Budget Framework Law (MTBFL</a:t>
            </a:r>
            <a:r>
              <a:rPr lang="en-US" sz="1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363" y="4076700"/>
            <a:ext cx="15843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Annual Budget  Law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Fiscal Discipline Law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4213" y="2492375"/>
            <a:ext cx="5227637" cy="3651269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600" kern="1200" dirty="0"/>
              <a:t>Entered into force: 06.03.2013;</a:t>
            </a:r>
          </a:p>
          <a:p>
            <a:pPr>
              <a:defRPr/>
            </a:pPr>
            <a:r>
              <a:rPr lang="en-US" sz="1600" kern="1200" dirty="0"/>
              <a:t>Applicable starting from 2014-2016 MTBF; Impact on budget laws from 2014.</a:t>
            </a:r>
          </a:p>
          <a:p>
            <a:pPr>
              <a:defRPr/>
            </a:pPr>
            <a:r>
              <a:rPr lang="en-US" sz="1600" kern="1200" dirty="0"/>
              <a:t>Transitional provisions:</a:t>
            </a:r>
          </a:p>
          <a:p>
            <a:pPr lvl="1">
              <a:defRPr/>
            </a:pPr>
            <a:r>
              <a:rPr lang="en-US" sz="1400" kern="1200" dirty="0">
                <a:ea typeface="+mn-ea"/>
                <a:cs typeface="Times New Roman" pitchFamily="18" charset="0"/>
              </a:rPr>
              <a:t>Declaration of Fiscal Risks (DFR): from 2015-2017 MTBF;</a:t>
            </a:r>
            <a:endParaRPr lang="lv-LV" sz="1400" kern="1200" dirty="0"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en-US" sz="1400" kern="1200" dirty="0">
                <a:ea typeface="+mn-ea"/>
                <a:cs typeface="Times New Roman" pitchFamily="18" charset="0"/>
              </a:rPr>
              <a:t> Fiscal Safety Reserve: 2014: 0; 2015: 0; 2016: 0,1%; 2017 and onwards: according DFR;</a:t>
            </a:r>
          </a:p>
          <a:p>
            <a:pPr lvl="1">
              <a:defRPr/>
            </a:pPr>
            <a:r>
              <a:rPr lang="en-US" sz="1400" kern="1200" dirty="0">
                <a:ea typeface="+mn-ea"/>
                <a:cs typeface="Times New Roman" pitchFamily="18" charset="0"/>
              </a:rPr>
              <a:t>Expenditure smoothing of EU Funds: from 2016;</a:t>
            </a:r>
          </a:p>
          <a:p>
            <a:pPr lvl="1">
              <a:defRPr/>
            </a:pPr>
            <a:r>
              <a:rPr lang="en-US" sz="1400" kern="1200" dirty="0">
                <a:ea typeface="+mn-ea"/>
                <a:cs typeface="Times New Roman" pitchFamily="18" charset="0"/>
              </a:rPr>
              <a:t>Expenditure smoothing of government debt service : from 2017;</a:t>
            </a:r>
          </a:p>
          <a:p>
            <a:pPr lvl="1">
              <a:defRPr/>
            </a:pPr>
            <a:r>
              <a:rPr lang="en-US" sz="1400" kern="1200" dirty="0">
                <a:ea typeface="+mn-ea"/>
                <a:cs typeface="Times New Roman" pitchFamily="18" charset="0"/>
              </a:rPr>
              <a:t>Fiscal Council : from 01.01.2013.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FF135-141F-4A50-8A6C-B7A49D8CA20C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8888" y="1870075"/>
            <a:ext cx="41767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Enactment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1901825"/>
            <a:ext cx="2989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Main elements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56325" y="2528888"/>
            <a:ext cx="2160588" cy="118745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4000" indent="-108000">
              <a:defRPr/>
            </a:pPr>
            <a:r>
              <a:rPr lang="en-US" sz="1400" dirty="0">
                <a:latin typeface="+mn-lt"/>
              </a:rPr>
              <a:t>Numerical Fiscal Rules;</a:t>
            </a:r>
          </a:p>
          <a:p>
            <a:pPr marL="144000" indent="-108000">
              <a:defRPr/>
            </a:pPr>
            <a:r>
              <a:rPr lang="en-US" sz="1400" dirty="0">
                <a:latin typeface="+mn-lt"/>
              </a:rPr>
              <a:t>Fiscal Risks;</a:t>
            </a:r>
          </a:p>
          <a:p>
            <a:pPr marL="144000" indent="-108000">
              <a:defRPr/>
            </a:pPr>
            <a:r>
              <a:rPr lang="en-US" sz="1400" dirty="0">
                <a:latin typeface="+mn-lt"/>
              </a:rPr>
              <a:t>Fiscal Council.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C000"/>
                </a:solidFill>
              </a:rPr>
              <a:t>3 Numerical Fiscal Rules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F6A77-652E-4D6E-B82C-38B50DFE7599}" type="slidenum">
              <a:rPr lang="en-US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5813" y="2000250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Balance rule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813" y="2928938"/>
            <a:ext cx="178593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Expenditure growth rule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813" y="4000500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Expenditure ceiling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1750" y="22145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/>
              <a:t>=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500" y="2000250"/>
            <a:ext cx="857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Cyclical part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4750" y="2214563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/>
              <a:t>+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00500" y="2000250"/>
            <a:ext cx="92868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Structural balance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29188" y="22145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/>
              <a:t>+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14938" y="2000250"/>
            <a:ext cx="1071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One-off measures</a:t>
            </a:r>
          </a:p>
        </p:txBody>
      </p:sp>
      <p:sp>
        <p:nvSpPr>
          <p:cNvPr id="3073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143125"/>
            <a:ext cx="2428875" cy="428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86063" y="3143250"/>
            <a:ext cx="557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dirty="0">
                <a:cs typeface="Times New Roman" pitchFamily="18" charset="0"/>
              </a:rPr>
              <a:t>Expenditure growth ( net GDP deflator): not more than the average potential GDP growth.</a:t>
            </a:r>
            <a:endParaRPr lang="en-US" sz="1400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86063" y="4071938"/>
            <a:ext cx="5572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dirty="0">
                <a:cs typeface="Times New Roman" pitchFamily="18" charset="0"/>
              </a:rPr>
              <a:t>Fixed in</a:t>
            </a:r>
            <a:r>
              <a:rPr lang="en-US" sz="1400" dirty="0"/>
              <a:t> </a:t>
            </a:r>
            <a:r>
              <a:rPr lang="en-US" sz="1400" dirty="0">
                <a:cs typeface="Times New Roman" pitchFamily="18" charset="0"/>
              </a:rPr>
              <a:t>MTBFL for each of next 3 years. Operational tool for preparation of Budget Law ( stabilization, equalization, exceptions).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6769100" cy="6953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</a:t>
            </a:r>
            <a:r>
              <a:rPr lang="lv-LV" dirty="0" smtClean="0">
                <a:solidFill>
                  <a:srgbClr val="FFC000"/>
                </a:solidFill>
              </a:rPr>
              <a:t>D</a:t>
            </a:r>
            <a:r>
              <a:rPr lang="en-US" dirty="0" smtClean="0">
                <a:solidFill>
                  <a:srgbClr val="FFC000"/>
                </a:solidFill>
              </a:rPr>
              <a:t>L: interaction of fiscal numerical rules</a:t>
            </a:r>
            <a:r>
              <a:rPr lang="lv-LV" dirty="0" smtClean="0">
                <a:solidFill>
                  <a:srgbClr val="FFC000"/>
                </a:solidFill>
              </a:rPr>
              <a:t> (1)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E6BCD-029E-4F1A-B3DE-354145411F1B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375" y="2000250"/>
            <a:ext cx="2071688" cy="7143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Calculation of balance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0875" y="2000250"/>
            <a:ext cx="1892300" cy="9286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Government decision of  size of structural balance</a:t>
            </a:r>
            <a:endParaRPr lang="lv-LV" sz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(structural balance target</a:t>
            </a:r>
            <a:r>
              <a:rPr lang="lv-LV" sz="1200" dirty="0"/>
              <a:t> (SBT)</a:t>
            </a:r>
            <a:r>
              <a:rPr lang="en-US" sz="12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3500" y="2000250"/>
            <a:ext cx="1571625" cy="7143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Adding  one - off measures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6125" y="2000250"/>
            <a:ext cx="1571625" cy="7143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Calculation of cyclical component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14500" y="2928938"/>
            <a:ext cx="2071688" cy="714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Net of local government projected balance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1688" y="3786188"/>
            <a:ext cx="2071687" cy="714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Net of projected balance of derived public bodies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28875" y="4643438"/>
            <a:ext cx="2071688" cy="35718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Net of ESA corrections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8875" y="5286375"/>
            <a:ext cx="2071688" cy="7143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Central government fiscal balance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875" y="5286375"/>
            <a:ext cx="1785938" cy="7143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Central government revenue projections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00250" y="54292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 sz="2000" b="1"/>
              <a:t>-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4929188" y="5286375"/>
            <a:ext cx="1785937" cy="7143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</a:rPr>
              <a:t>Calculated CG expenditure ceiling </a:t>
            </a:r>
            <a:r>
              <a:rPr lang="lv-LV" sz="1200" dirty="0">
                <a:solidFill>
                  <a:srgbClr val="FFFF00"/>
                </a:solidFill>
              </a:rPr>
              <a:t>(1)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0" y="55006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 sz="2000" b="1"/>
              <a:t>=</a:t>
            </a:r>
            <a:endParaRPr lang="en-US" sz="2000" b="1"/>
          </a:p>
        </p:txBody>
      </p:sp>
      <p:sp>
        <p:nvSpPr>
          <p:cNvPr id="28" name="Rounded Rectangular Callout 27"/>
          <p:cNvSpPr/>
          <p:nvPr/>
        </p:nvSpPr>
        <p:spPr>
          <a:xfrm>
            <a:off x="4929188" y="928688"/>
            <a:ext cx="2500312" cy="785812"/>
          </a:xfrm>
          <a:prstGeom prst="wedgeRoundRectCallout">
            <a:avLst>
              <a:gd name="adj1" fmla="val 63226"/>
              <a:gd name="adj2" fmla="val 816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Not less than minimal allowed structural balance</a:t>
            </a:r>
            <a:endParaRPr lang="lv-LV" sz="12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200" dirty="0"/>
              <a:t>-0,5% = MTO</a:t>
            </a:r>
            <a:endParaRPr lang="en-US" sz="1200" dirty="0"/>
          </a:p>
        </p:txBody>
      </p:sp>
      <p:sp>
        <p:nvSpPr>
          <p:cNvPr id="27" name="Left Arrow 26"/>
          <p:cNvSpPr/>
          <p:nvPr/>
        </p:nvSpPr>
        <p:spPr>
          <a:xfrm>
            <a:off x="6715125" y="2214563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4786313" y="2214563"/>
            <a:ext cx="357187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2786063" y="2214563"/>
            <a:ext cx="500062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143125" y="2714625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2428875" y="3643313"/>
            <a:ext cx="142875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2857500" y="4500563"/>
            <a:ext cx="142875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3214688" y="5000625"/>
            <a:ext cx="14287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 animBg="1"/>
      <p:bldP spid="17" grpId="0"/>
      <p:bldP spid="2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</a:t>
            </a:r>
            <a:r>
              <a:rPr lang="lv-LV" dirty="0" smtClean="0">
                <a:solidFill>
                  <a:srgbClr val="FFC000"/>
                </a:solidFill>
              </a:rPr>
              <a:t>D</a:t>
            </a:r>
            <a:r>
              <a:rPr lang="en-US" dirty="0" smtClean="0">
                <a:solidFill>
                  <a:srgbClr val="FFC000"/>
                </a:solidFill>
              </a:rPr>
              <a:t>L: interaction of fiscal numerical rules</a:t>
            </a:r>
            <a:r>
              <a:rPr lang="lv-LV" dirty="0" smtClean="0">
                <a:solidFill>
                  <a:srgbClr val="FFC000"/>
                </a:solidFill>
              </a:rPr>
              <a:t> (</a:t>
            </a:r>
            <a:r>
              <a:rPr lang="en-GB" dirty="0" smtClean="0">
                <a:solidFill>
                  <a:srgbClr val="FFC000"/>
                </a:solidFill>
              </a:rPr>
              <a:t>2</a:t>
            </a:r>
            <a:r>
              <a:rPr lang="lv-LV" dirty="0" smtClean="0">
                <a:solidFill>
                  <a:srgbClr val="FFC000"/>
                </a:solidFill>
              </a:rPr>
              <a:t>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F6032-1726-4AAE-BADF-9767C26D8D72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4414" y="2071678"/>
            <a:ext cx="178593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GG ESA expenditure in previous year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4414" y="2786058"/>
            <a:ext cx="1785937" cy="571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</a:rPr>
              <a:t>Permissible expenditure growth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4414" y="3571876"/>
            <a:ext cx="178593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Calculated GG ESA expenditure ceiling</a:t>
            </a:r>
          </a:p>
        </p:txBody>
      </p:sp>
      <p:sp>
        <p:nvSpPr>
          <p:cNvPr id="8" name="Down Arrow 7"/>
          <p:cNvSpPr/>
          <p:nvPr/>
        </p:nvSpPr>
        <p:spPr>
          <a:xfrm>
            <a:off x="2000232" y="2571744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000232" y="3357562"/>
            <a:ext cx="142875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00100" y="4857760"/>
            <a:ext cx="2143139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Net of  local government projected expenditure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000232" y="4071942"/>
            <a:ext cx="142875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0100" y="5572140"/>
            <a:ext cx="2143139" cy="5715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Net of derived public bodies projected expenditure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000232" y="4643446"/>
            <a:ext cx="142875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00100" y="4286256"/>
            <a:ext cx="2143139" cy="3571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Net of ESA expenditure corrections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000232" y="5429264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0438" y="5715000"/>
            <a:ext cx="178593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</a:rPr>
              <a:t>Calculated CG expenditure ceiling (2)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72188" y="5143500"/>
            <a:ext cx="1785937" cy="1000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Calculated expenditure ceiling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5643563" y="4857750"/>
            <a:ext cx="285750" cy="1500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57813" y="5500688"/>
            <a:ext cx="500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 sz="1200" b="1"/>
              <a:t>min</a:t>
            </a:r>
            <a:endParaRPr lang="en-US" sz="1200" b="1"/>
          </a:p>
        </p:txBody>
      </p:sp>
      <p:sp>
        <p:nvSpPr>
          <p:cNvPr id="20" name="Rectangle 19"/>
          <p:cNvSpPr/>
          <p:nvPr/>
        </p:nvSpPr>
        <p:spPr>
          <a:xfrm>
            <a:off x="3500438" y="4857750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</a:rPr>
              <a:t>Calculated CG expenditure ceiling </a:t>
            </a:r>
            <a:r>
              <a:rPr lang="lv-LV" sz="1200" dirty="0">
                <a:solidFill>
                  <a:srgbClr val="FFFF00"/>
                </a:solidFill>
              </a:rPr>
              <a:t>(1)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143250" y="5857875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</a:t>
            </a:r>
            <a:r>
              <a:rPr lang="lv-LV" dirty="0" smtClean="0">
                <a:solidFill>
                  <a:srgbClr val="FFC000"/>
                </a:solidFill>
              </a:rPr>
              <a:t>D</a:t>
            </a:r>
            <a:r>
              <a:rPr lang="en-US" dirty="0" smtClean="0">
                <a:solidFill>
                  <a:srgbClr val="FFC000"/>
                </a:solidFill>
              </a:rPr>
              <a:t>L: interaction of fiscal numerical rules</a:t>
            </a:r>
            <a:r>
              <a:rPr lang="lv-LV" dirty="0" smtClean="0">
                <a:solidFill>
                  <a:srgbClr val="FFC000"/>
                </a:solidFill>
              </a:rPr>
              <a:t> (</a:t>
            </a:r>
            <a:r>
              <a:rPr lang="en-GB" dirty="0" smtClean="0">
                <a:solidFill>
                  <a:srgbClr val="FFC000"/>
                </a:solidFill>
              </a:rPr>
              <a:t>3</a:t>
            </a:r>
            <a:r>
              <a:rPr lang="lv-LV" dirty="0" smtClean="0">
                <a:solidFill>
                  <a:srgbClr val="FFC000"/>
                </a:solidFill>
              </a:rPr>
              <a:t>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27A072-043A-430D-9F29-F30853B2586F}" type="slidenum">
              <a:rPr lang="en-US"/>
              <a:pPr/>
              <a:t>9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43750" y="3714750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FFFF00"/>
                </a:solidFill>
              </a:rPr>
              <a:t>Calculated ceiling</a:t>
            </a:r>
            <a:endParaRPr lang="en-US" sz="1100" dirty="0"/>
          </a:p>
        </p:txBody>
      </p:sp>
      <p:sp>
        <p:nvSpPr>
          <p:cNvPr id="26" name="Rectangle 25"/>
          <p:cNvSpPr/>
          <p:nvPr/>
        </p:nvSpPr>
        <p:spPr>
          <a:xfrm>
            <a:off x="7143750" y="2143125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FFFF00"/>
                </a:solidFill>
              </a:rPr>
              <a:t>Inherited ceiling from previous MTBF 2nd and 3rd ye</a:t>
            </a:r>
            <a:r>
              <a:rPr lang="lv-LV" sz="1100" dirty="0">
                <a:solidFill>
                  <a:srgbClr val="FFFF00"/>
                </a:solidFill>
              </a:rPr>
              <a:t>a</a:t>
            </a:r>
            <a:r>
              <a:rPr lang="en-US" sz="1100" dirty="0">
                <a:solidFill>
                  <a:srgbClr val="FFFF00"/>
                </a:solidFill>
              </a:rPr>
              <a:t>r</a:t>
            </a:r>
            <a:endParaRPr lang="en-US" sz="1100" dirty="0"/>
          </a:p>
        </p:txBody>
      </p:sp>
      <p:sp>
        <p:nvSpPr>
          <p:cNvPr id="27" name="Rectangle 26"/>
          <p:cNvSpPr/>
          <p:nvPr/>
        </p:nvSpPr>
        <p:spPr>
          <a:xfrm>
            <a:off x="571500" y="4929188"/>
            <a:ext cx="42148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Expenditure ceiling in MTBF for the </a:t>
            </a:r>
            <a:r>
              <a:rPr lang="lv-LV" dirty="0">
                <a:solidFill>
                  <a:srgbClr val="FFFF00"/>
                </a:solidFill>
              </a:rPr>
              <a:t>3rd</a:t>
            </a:r>
            <a:r>
              <a:rPr lang="en-US" dirty="0">
                <a:solidFill>
                  <a:srgbClr val="FFFF00"/>
                </a:solidFill>
              </a:rPr>
              <a:t> year </a:t>
            </a:r>
          </a:p>
        </p:txBody>
      </p:sp>
      <p:cxnSp>
        <p:nvCxnSpPr>
          <p:cNvPr id="29" name="Straight Arrow Connector 28"/>
          <p:cNvCxnSpPr>
            <a:stCxn id="25" idx="1"/>
            <a:endCxn id="27" idx="3"/>
          </p:cNvCxnSpPr>
          <p:nvPr/>
        </p:nvCxnSpPr>
        <p:spPr>
          <a:xfrm rot="10800000" flipV="1">
            <a:off x="4786313" y="4000500"/>
            <a:ext cx="2357437" cy="1214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1500" y="3143250"/>
            <a:ext cx="42148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Expenditure ceiling in MTBF for the 1st and 2nd year </a:t>
            </a:r>
          </a:p>
        </p:txBody>
      </p:sp>
      <p:cxnSp>
        <p:nvCxnSpPr>
          <p:cNvPr id="36" name="Straight Arrow Connector 35"/>
          <p:cNvCxnSpPr>
            <a:stCxn id="26" idx="1"/>
            <a:endCxn id="31" idx="3"/>
          </p:cNvCxnSpPr>
          <p:nvPr/>
        </p:nvCxnSpPr>
        <p:spPr>
          <a:xfrm rot="10800000" flipV="1">
            <a:off x="4786313" y="2428875"/>
            <a:ext cx="2357437" cy="1000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1"/>
            <a:endCxn id="31" idx="3"/>
          </p:cNvCxnSpPr>
          <p:nvPr/>
        </p:nvCxnSpPr>
        <p:spPr>
          <a:xfrm rot="10800000">
            <a:off x="4786313" y="3429000"/>
            <a:ext cx="2357437" cy="571500"/>
          </a:xfrm>
          <a:prstGeom prst="straightConnector1">
            <a:avLst/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72375" y="3071813"/>
            <a:ext cx="928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difference</a:t>
            </a:r>
          </a:p>
        </p:txBody>
      </p:sp>
      <p:sp>
        <p:nvSpPr>
          <p:cNvPr id="15" name="Up Arrow 14"/>
          <p:cNvSpPr/>
          <p:nvPr/>
        </p:nvSpPr>
        <p:spPr>
          <a:xfrm>
            <a:off x="7858125" y="3357563"/>
            <a:ext cx="285750" cy="214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7858125" y="2786063"/>
            <a:ext cx="285750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57750" y="2500313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difference</a:t>
            </a:r>
            <a:r>
              <a:rPr lang="lv-LV" sz="1000"/>
              <a:t> &lt; 0,</a:t>
            </a:r>
            <a:r>
              <a:rPr lang="en-GB" sz="1000"/>
              <a:t>1</a:t>
            </a:r>
            <a:r>
              <a:rPr lang="lv-LV" sz="1000"/>
              <a:t>% GDP</a:t>
            </a:r>
            <a:endParaRPr lang="en-US" sz="10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29188" y="3857625"/>
            <a:ext cx="1643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/>
              <a:t>difference</a:t>
            </a:r>
            <a:r>
              <a:rPr lang="lv-LV" sz="1000"/>
              <a:t> &gt; 0,</a:t>
            </a:r>
            <a:r>
              <a:rPr lang="en-GB" sz="1000"/>
              <a:t>1</a:t>
            </a:r>
            <a:r>
              <a:rPr lang="lv-LV" sz="1000"/>
              <a:t>% GDP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 animBg="1"/>
      <p:bldP spid="14" grpId="0"/>
      <p:bldP spid="15" grpId="0" animBg="1"/>
      <p:bldP spid="16" grpId="0" animBg="1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1546</TotalTime>
  <Words>1497</Words>
  <Application>Microsoft Office PowerPoint</Application>
  <PresentationFormat>On-screen Show (4:3)</PresentationFormat>
  <Paragraphs>259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Ion</vt:lpstr>
      <vt:lpstr>Fiscal Framework in Latvia</vt:lpstr>
      <vt:lpstr>Hierarchy of Laws </vt:lpstr>
      <vt:lpstr>Fiscal Discipline Law</vt:lpstr>
      <vt:lpstr>Architecture</vt:lpstr>
      <vt:lpstr>Fiscal Discipline Law</vt:lpstr>
      <vt:lpstr> 3 Numerical Fiscal Rules</vt:lpstr>
      <vt:lpstr>FDL: interaction of fiscal numerical rules (1) </vt:lpstr>
      <vt:lpstr>FDL: interaction of fiscal numerical rules (2) </vt:lpstr>
      <vt:lpstr>FDL: interaction of fiscal numerical rules (3) </vt:lpstr>
      <vt:lpstr>Max permissible CG expenditure </vt:lpstr>
      <vt:lpstr>Escape clauses</vt:lpstr>
      <vt:lpstr>Fiscal risk management</vt:lpstr>
      <vt:lpstr>Modulation</vt:lpstr>
      <vt:lpstr>Automatic correction mechanism</vt:lpstr>
      <vt:lpstr>Fiscal Council</vt:lpstr>
      <vt:lpstr>Fiscal Council (2)</vt:lpstr>
      <vt:lpstr>Financial safeguard mechanism</vt:lpstr>
      <vt:lpstr>Fiscal Space</vt:lpstr>
      <vt:lpstr>New policy initiatives</vt:lpstr>
      <vt:lpstr>Maximum permissible amount of the State budget expenditure (bottom- up) </vt:lpstr>
      <vt:lpstr>MTBFL</vt:lpstr>
      <vt:lpstr>MTBFL annex</vt:lpstr>
      <vt:lpstr>Example of how max. permissible expenditure has been determined</vt:lpstr>
      <vt:lpstr>Main Challenges Ahead  </vt:lpstr>
      <vt:lpstr>Vision</vt:lpstr>
      <vt:lpstr>Open questions</vt:lpstr>
      <vt:lpstr>End of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Nils 08.07.2012</dc:creator>
  <cp:lastModifiedBy>Ksenia Galantsova</cp:lastModifiedBy>
  <cp:revision>157</cp:revision>
  <dcterms:created xsi:type="dcterms:W3CDTF">2012-11-24T13:42:10Z</dcterms:created>
  <dcterms:modified xsi:type="dcterms:W3CDTF">2016-02-15T07:40:56Z</dcterms:modified>
</cp:coreProperties>
</file>