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8" r:id="rId2"/>
    <p:sldId id="257" r:id="rId3"/>
    <p:sldId id="276" r:id="rId4"/>
    <p:sldId id="260" r:id="rId5"/>
    <p:sldId id="277" r:id="rId6"/>
    <p:sldId id="267" r:id="rId7"/>
    <p:sldId id="268" r:id="rId8"/>
    <p:sldId id="272" r:id="rId9"/>
    <p:sldId id="273" r:id="rId10"/>
    <p:sldId id="274" r:id="rId11"/>
    <p:sldId id="275" r:id="rId12"/>
    <p:sldId id="271" r:id="rId13"/>
    <p:sldId id="279" r:id="rId14"/>
    <p:sldId id="280" r:id="rId15"/>
  </p:sldIdLst>
  <p:sldSz cx="9144000" cy="6858000" type="screen4x3"/>
  <p:notesSz cx="6797675" cy="9926638"/>
  <p:defaultTex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44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DBED569-4797-4DF1-A0F4-6AAB3CD982D8}" styleName="Светлы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A111915-BE36-4E01-A7E5-04B1672EAD32}" styleName="Светлый стиль 2 - акцент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344" y="-1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file:///C:\Users\0966\Desktop\&#1044;&#1086;&#1083;&#1075;&#1086;&#1089;&#1088;&#1086;&#1095;&#1085;&#1099;&#1081;%20&#1073;&#1102;&#1076;&#1078;&#1077;&#1090;&#1085;&#1099;&#1081;%20&#1087;&#1088;&#1086;&#1075;&#1085;&#1086;&#1079;\&#1041;&#1102;&#1076;&#1078;&#1077;&#1090;&#1085;&#1099;&#1077;%20&#1087;&#1088;&#1072;&#1074;&#1080;&#1083;&#1072;\&#1043;&#1091;&#1088;&#1074;&#1080;&#1095;%20&#1045;.&#1058;\&#1041;&#1055;%20-%20&#1056;&#1072;&#1089;&#1095;&#1077;&#1090;&#1099;%20(29-1-2016)%20.xlsx" TargetMode="External"/></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oleObject" Target="file:///C:\Users\0966\Desktop\&#1044;&#1086;&#1083;&#1075;&#1086;&#1089;&#1088;&#1086;&#1095;&#1085;&#1099;&#1081;%20&#1073;&#1102;&#1076;&#1078;&#1077;&#1090;&#1085;&#1099;&#1081;%20&#1087;&#1088;&#1086;&#1075;&#1085;&#1086;&#1079;\&#1041;&#1102;&#1076;&#1078;&#1077;&#1090;&#1085;&#1099;&#1077;%20&#1087;&#1088;&#1072;&#1074;&#1080;&#1083;&#1072;\&#1043;&#1091;&#1088;&#1074;&#1080;&#1095;%20&#1045;.&#1058;\&#1041;&#1055;%20-%20&#1056;&#1072;&#1089;&#1095;&#1077;&#1090;&#1099;%20(29-1-2016)%20.xlsx" TargetMode="External"/></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oleObject" Target="file:///C:\Users\0966\Desktop\&#1044;&#1086;&#1083;&#1075;&#1086;&#1089;&#1088;&#1086;&#1095;&#1085;&#1099;&#1081;%20&#1073;&#1102;&#1076;&#1078;&#1077;&#1090;&#1085;&#1099;&#1081;%20&#1087;&#1088;&#1086;&#1075;&#1085;&#1086;&#1079;\&#1041;&#1102;&#1076;&#1078;&#1077;&#1090;&#1085;&#1099;&#1077;%20&#1087;&#1088;&#1072;&#1074;&#1080;&#1083;&#1072;\&#1043;&#1091;&#1088;&#1074;&#1080;&#1095;%20&#1045;.&#1058;\&#1041;&#1055;%20-%20&#1056;&#1072;&#1089;&#1095;&#1077;&#1090;&#1099;%20(29-1-2016)%2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smtClean="0"/>
              <a:t>Prices of Oil, </a:t>
            </a:r>
            <a:r>
              <a:rPr lang="ru-RU" dirty="0" smtClean="0"/>
              <a:t>2005-2015 (</a:t>
            </a:r>
            <a:r>
              <a:rPr lang="en-US" dirty="0" smtClean="0"/>
              <a:t>USD</a:t>
            </a:r>
            <a:r>
              <a:rPr lang="ru-RU" dirty="0" smtClean="0"/>
              <a:t>/</a:t>
            </a:r>
            <a:r>
              <a:rPr lang="en-US" dirty="0" err="1" smtClean="0"/>
              <a:t>Bbl</a:t>
            </a:r>
            <a:r>
              <a:rPr lang="ru-RU" dirty="0" smtClean="0"/>
              <a:t>)</a:t>
            </a:r>
            <a:endParaRPr lang="ru-RU" dirty="0"/>
          </a:p>
        </c:rich>
      </c:tx>
      <c:layout>
        <c:manualLayout>
          <c:xMode val="edge"/>
          <c:yMode val="edge"/>
          <c:x val="0.278341360242591"/>
          <c:y val="0.0216021602160216"/>
        </c:manualLayout>
      </c:layout>
      <c:overlay val="0"/>
    </c:title>
    <c:autoTitleDeleted val="0"/>
    <c:plotArea>
      <c:layout>
        <c:manualLayout>
          <c:layoutTarget val="inner"/>
          <c:xMode val="edge"/>
          <c:yMode val="edge"/>
          <c:x val="0.120458442694663"/>
          <c:y val="0.127653298852349"/>
          <c:w val="0.873733814523185"/>
          <c:h val="0.554841812052905"/>
        </c:manualLayout>
      </c:layout>
      <c:lineChart>
        <c:grouping val="standard"/>
        <c:varyColors val="0"/>
        <c:ser>
          <c:idx val="0"/>
          <c:order val="0"/>
          <c:tx>
            <c:strRef>
              <c:f>'2000-2025'!$A$132</c:f>
              <c:strCache>
                <c:ptCount val="1"/>
                <c:pt idx="0">
                  <c:v>средняя 10-летняя (действующее БП)</c:v>
                </c:pt>
              </c:strCache>
            </c:strRef>
          </c:tx>
          <c:spPr>
            <a:ln>
              <a:solidFill>
                <a:srgbClr val="92D050"/>
              </a:solidFill>
            </a:ln>
          </c:spPr>
          <c:marker>
            <c:spPr>
              <a:solidFill>
                <a:srgbClr val="92D050"/>
              </a:solidFill>
              <a:ln>
                <a:solidFill>
                  <a:srgbClr val="92D050"/>
                </a:solidFill>
              </a:ln>
            </c:spPr>
          </c:marker>
          <c:cat>
            <c:numRef>
              <c:f>'2000-2025'!$G$3:$Q$3</c:f>
              <c:numCache>
                <c:formatCode>General</c:formatCode>
                <c:ptCount val="11"/>
                <c:pt idx="0">
                  <c:v>2005.0</c:v>
                </c:pt>
                <c:pt idx="1">
                  <c:v>2006.0</c:v>
                </c:pt>
                <c:pt idx="2">
                  <c:v>2007.0</c:v>
                </c:pt>
                <c:pt idx="3">
                  <c:v>2008.0</c:v>
                </c:pt>
                <c:pt idx="4">
                  <c:v>2009.0</c:v>
                </c:pt>
                <c:pt idx="5">
                  <c:v>2010.0</c:v>
                </c:pt>
                <c:pt idx="6">
                  <c:v>2011.0</c:v>
                </c:pt>
                <c:pt idx="7">
                  <c:v>2012.0</c:v>
                </c:pt>
                <c:pt idx="8">
                  <c:v>2013.0</c:v>
                </c:pt>
                <c:pt idx="9">
                  <c:v>2014.0</c:v>
                </c:pt>
                <c:pt idx="10">
                  <c:v>2015.0</c:v>
                </c:pt>
              </c:numCache>
            </c:numRef>
          </c:cat>
          <c:val>
            <c:numRef>
              <c:f>'2000-2025'!$B$132:$Q$132</c:f>
              <c:numCache>
                <c:formatCode>0</c:formatCode>
                <c:ptCount val="11"/>
                <c:pt idx="0">
                  <c:v>21.88811362825982</c:v>
                </c:pt>
                <c:pt idx="1">
                  <c:v>25.28391315719304</c:v>
                </c:pt>
                <c:pt idx="2">
                  <c:v>29.38799999999999</c:v>
                </c:pt>
                <c:pt idx="3">
                  <c:v>34.488</c:v>
                </c:pt>
                <c:pt idx="4">
                  <c:v>42.74800000000001</c:v>
                </c:pt>
                <c:pt idx="5">
                  <c:v>47.134</c:v>
                </c:pt>
                <c:pt idx="6">
                  <c:v>52.29600000000001</c:v>
                </c:pt>
                <c:pt idx="7">
                  <c:v>60.92900000000001</c:v>
                </c:pt>
                <c:pt idx="8">
                  <c:v>69.599</c:v>
                </c:pt>
                <c:pt idx="9">
                  <c:v>77.687</c:v>
                </c:pt>
                <c:pt idx="10">
                  <c:v>84.01</c:v>
                </c:pt>
              </c:numCache>
            </c:numRef>
          </c:val>
          <c:smooth val="0"/>
          <c:extLst xmlns:c16r2="http://schemas.microsoft.com/office/drawing/2015/06/chart">
            <c:ext xmlns:c16="http://schemas.microsoft.com/office/drawing/2014/chart" uri="{C3380CC4-5D6E-409C-BE32-E72D297353CC}">
              <c16:uniqueId val="{00000000-1300-42F8-8ACA-8E3398B453DA}"/>
            </c:ext>
          </c:extLst>
        </c:ser>
        <c:ser>
          <c:idx val="1"/>
          <c:order val="1"/>
          <c:tx>
            <c:strRef>
              <c:f>'2000-2025'!$A$133</c:f>
              <c:strCache>
                <c:ptCount val="1"/>
                <c:pt idx="0">
                  <c:v>30 предыдущих лет</c:v>
                </c:pt>
              </c:strCache>
            </c:strRef>
          </c:tx>
          <c:cat>
            <c:numRef>
              <c:f>'2000-2025'!$G$3:$Q$3</c:f>
              <c:numCache>
                <c:formatCode>General</c:formatCode>
                <c:ptCount val="11"/>
                <c:pt idx="0">
                  <c:v>2005.0</c:v>
                </c:pt>
                <c:pt idx="1">
                  <c:v>2006.0</c:v>
                </c:pt>
                <c:pt idx="2">
                  <c:v>2007.0</c:v>
                </c:pt>
                <c:pt idx="3">
                  <c:v>2008.0</c:v>
                </c:pt>
                <c:pt idx="4">
                  <c:v>2009.0</c:v>
                </c:pt>
                <c:pt idx="5">
                  <c:v>2010.0</c:v>
                </c:pt>
                <c:pt idx="6">
                  <c:v>2011.0</c:v>
                </c:pt>
                <c:pt idx="7">
                  <c:v>2012.0</c:v>
                </c:pt>
                <c:pt idx="8">
                  <c:v>2013.0</c:v>
                </c:pt>
                <c:pt idx="9">
                  <c:v>2014.0</c:v>
                </c:pt>
                <c:pt idx="10">
                  <c:v>2015.0</c:v>
                </c:pt>
              </c:numCache>
            </c:numRef>
          </c:cat>
          <c:val>
            <c:numRef>
              <c:f>'2000-2025'!$B$133:$Q$133</c:f>
              <c:numCache>
                <c:formatCode>0</c:formatCode>
                <c:ptCount val="11"/>
                <c:pt idx="0">
                  <c:v>50.73387739106442</c:v>
                </c:pt>
                <c:pt idx="1">
                  <c:v>49.75136843344003</c:v>
                </c:pt>
                <c:pt idx="2">
                  <c:v>49.31743625426228</c:v>
                </c:pt>
                <c:pt idx="3">
                  <c:v>48.68070812323741</c:v>
                </c:pt>
                <c:pt idx="4">
                  <c:v>51.0106194905393</c:v>
                </c:pt>
                <c:pt idx="5">
                  <c:v>50.64541717890648</c:v>
                </c:pt>
                <c:pt idx="6">
                  <c:v>49.26082473342906</c:v>
                </c:pt>
                <c:pt idx="7">
                  <c:v>49.37698029783783</c:v>
                </c:pt>
                <c:pt idx="8">
                  <c:v>49.90277566520501</c:v>
                </c:pt>
                <c:pt idx="9">
                  <c:v>50.5268850717216</c:v>
                </c:pt>
                <c:pt idx="10">
                  <c:v>51.63894570871433</c:v>
                </c:pt>
              </c:numCache>
            </c:numRef>
          </c:val>
          <c:smooth val="0"/>
          <c:extLst xmlns:c16r2="http://schemas.microsoft.com/office/drawing/2015/06/chart">
            <c:ext xmlns:c16="http://schemas.microsoft.com/office/drawing/2014/chart" uri="{C3380CC4-5D6E-409C-BE32-E72D297353CC}">
              <c16:uniqueId val="{00000001-1300-42F8-8ACA-8E3398B453DA}"/>
            </c:ext>
          </c:extLst>
        </c:ser>
        <c:ser>
          <c:idx val="4"/>
          <c:order val="2"/>
          <c:tx>
            <c:strRef>
              <c:f>'2000-2025'!$A$136</c:f>
              <c:strCache>
                <c:ptCount val="1"/>
                <c:pt idx="0">
                  <c:v>Факт</c:v>
                </c:pt>
              </c:strCache>
            </c:strRef>
          </c:tx>
          <c:spPr>
            <a:ln w="50800"/>
          </c:spPr>
          <c:cat>
            <c:numRef>
              <c:f>'2000-2025'!$G$3:$Q$3</c:f>
              <c:numCache>
                <c:formatCode>General</c:formatCode>
                <c:ptCount val="11"/>
                <c:pt idx="0">
                  <c:v>2005.0</c:v>
                </c:pt>
                <c:pt idx="1">
                  <c:v>2006.0</c:v>
                </c:pt>
                <c:pt idx="2">
                  <c:v>2007.0</c:v>
                </c:pt>
                <c:pt idx="3">
                  <c:v>2008.0</c:v>
                </c:pt>
                <c:pt idx="4">
                  <c:v>2009.0</c:v>
                </c:pt>
                <c:pt idx="5">
                  <c:v>2010.0</c:v>
                </c:pt>
                <c:pt idx="6">
                  <c:v>2011.0</c:v>
                </c:pt>
                <c:pt idx="7">
                  <c:v>2012.0</c:v>
                </c:pt>
                <c:pt idx="8">
                  <c:v>2013.0</c:v>
                </c:pt>
                <c:pt idx="9">
                  <c:v>2014.0</c:v>
                </c:pt>
                <c:pt idx="10">
                  <c:v>2015.0</c:v>
                </c:pt>
              </c:numCache>
            </c:numRef>
          </c:cat>
          <c:val>
            <c:numRef>
              <c:f>'2000-2025'!$B$136:$Q$136</c:f>
              <c:numCache>
                <c:formatCode>0</c:formatCode>
                <c:ptCount val="11"/>
                <c:pt idx="0">
                  <c:v>50.6</c:v>
                </c:pt>
                <c:pt idx="1">
                  <c:v>61.1</c:v>
                </c:pt>
                <c:pt idx="2">
                  <c:v>69.3</c:v>
                </c:pt>
                <c:pt idx="3">
                  <c:v>94.4</c:v>
                </c:pt>
                <c:pt idx="4">
                  <c:v>61.1</c:v>
                </c:pt>
                <c:pt idx="5">
                  <c:v>78.2</c:v>
                </c:pt>
                <c:pt idx="6">
                  <c:v>109.3</c:v>
                </c:pt>
                <c:pt idx="7">
                  <c:v>110.5186904761905</c:v>
                </c:pt>
                <c:pt idx="8">
                  <c:v>107.9</c:v>
                </c:pt>
                <c:pt idx="9">
                  <c:v>97.7</c:v>
                </c:pt>
                <c:pt idx="10">
                  <c:v>51.23</c:v>
                </c:pt>
              </c:numCache>
            </c:numRef>
          </c:val>
          <c:smooth val="0"/>
          <c:extLst xmlns:c16r2="http://schemas.microsoft.com/office/drawing/2015/06/chart">
            <c:ext xmlns:c16="http://schemas.microsoft.com/office/drawing/2014/chart" uri="{C3380CC4-5D6E-409C-BE32-E72D297353CC}">
              <c16:uniqueId val="{00000002-1300-42F8-8ACA-8E3398B453DA}"/>
            </c:ext>
          </c:extLst>
        </c:ser>
        <c:dLbls>
          <c:showLegendKey val="0"/>
          <c:showVal val="0"/>
          <c:showCatName val="0"/>
          <c:showSerName val="0"/>
          <c:showPercent val="0"/>
          <c:showBubbleSize val="0"/>
        </c:dLbls>
        <c:marker val="1"/>
        <c:smooth val="0"/>
        <c:axId val="-2110816120"/>
        <c:axId val="-2103756344"/>
      </c:lineChart>
      <c:catAx>
        <c:axId val="-2110816120"/>
        <c:scaling>
          <c:orientation val="minMax"/>
        </c:scaling>
        <c:delete val="0"/>
        <c:axPos val="b"/>
        <c:numFmt formatCode="General" sourceLinked="1"/>
        <c:majorTickMark val="out"/>
        <c:minorTickMark val="none"/>
        <c:tickLblPos val="nextTo"/>
        <c:crossAx val="-2103756344"/>
        <c:crosses val="autoZero"/>
        <c:auto val="1"/>
        <c:lblAlgn val="ctr"/>
        <c:lblOffset val="100"/>
        <c:noMultiLvlLbl val="0"/>
      </c:catAx>
      <c:valAx>
        <c:axId val="-2103756344"/>
        <c:scaling>
          <c:orientation val="minMax"/>
        </c:scaling>
        <c:delete val="0"/>
        <c:axPos val="l"/>
        <c:majorGridlines/>
        <c:numFmt formatCode="0" sourceLinked="1"/>
        <c:majorTickMark val="out"/>
        <c:minorTickMark val="none"/>
        <c:tickLblPos val="nextTo"/>
        <c:crossAx val="-2110816120"/>
        <c:crosses val="autoZero"/>
        <c:crossBetween val="between"/>
      </c:valAx>
    </c:plotArea>
    <c:legend>
      <c:legendPos val="b"/>
      <c:layout/>
      <c:overlay val="0"/>
    </c:legend>
    <c:plotVisOnly val="1"/>
    <c:dispBlanksAs val="gap"/>
    <c:showDLblsOverMax val="0"/>
  </c:chart>
  <c:txPr>
    <a:bodyPr/>
    <a:lstStyle/>
    <a:p>
      <a:pPr>
        <a:defRPr sz="12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smtClean="0"/>
              <a:t>Budget Expenditures</a:t>
            </a:r>
            <a:r>
              <a:rPr lang="ru-RU" dirty="0" smtClean="0"/>
              <a:t> (% </a:t>
            </a:r>
            <a:r>
              <a:rPr lang="en-US" dirty="0" smtClean="0"/>
              <a:t>of GDP</a:t>
            </a:r>
            <a:r>
              <a:rPr lang="ru-RU" dirty="0" smtClean="0"/>
              <a:t>)</a:t>
            </a:r>
            <a:endParaRPr lang="ru-RU" dirty="0"/>
          </a:p>
        </c:rich>
      </c:tx>
      <c:layout/>
      <c:overlay val="0"/>
    </c:title>
    <c:autoTitleDeleted val="0"/>
    <c:plotArea>
      <c:layout/>
      <c:lineChart>
        <c:grouping val="standard"/>
        <c:varyColors val="0"/>
        <c:ser>
          <c:idx val="1"/>
          <c:order val="0"/>
          <c:tx>
            <c:strRef>
              <c:f>'2000-2025'!$A$161</c:f>
              <c:strCache>
                <c:ptCount val="1"/>
                <c:pt idx="0">
                  <c:v>Фактические</c:v>
                </c:pt>
              </c:strCache>
            </c:strRef>
          </c:tx>
          <c:cat>
            <c:numRef>
              <c:f>'2000-2025'!$G$160:$Q$160</c:f>
              <c:numCache>
                <c:formatCode>General</c:formatCode>
                <c:ptCount val="11"/>
                <c:pt idx="0">
                  <c:v>2005.0</c:v>
                </c:pt>
                <c:pt idx="1">
                  <c:v>2006.0</c:v>
                </c:pt>
                <c:pt idx="2">
                  <c:v>2007.0</c:v>
                </c:pt>
                <c:pt idx="3">
                  <c:v>2008.0</c:v>
                </c:pt>
                <c:pt idx="4">
                  <c:v>2009.0</c:v>
                </c:pt>
                <c:pt idx="5">
                  <c:v>2010.0</c:v>
                </c:pt>
                <c:pt idx="6">
                  <c:v>2011.0</c:v>
                </c:pt>
                <c:pt idx="7">
                  <c:v>2012.0</c:v>
                </c:pt>
                <c:pt idx="8">
                  <c:v>2013.0</c:v>
                </c:pt>
                <c:pt idx="9">
                  <c:v>2014.0</c:v>
                </c:pt>
                <c:pt idx="10">
                  <c:v>2015.0</c:v>
                </c:pt>
              </c:numCache>
            </c:numRef>
          </c:cat>
          <c:val>
            <c:numRef>
              <c:f>'2000-2025'!$V$161:$AE$161</c:f>
              <c:numCache>
                <c:formatCode>0%</c:formatCode>
                <c:ptCount val="10"/>
                <c:pt idx="0">
                  <c:v>0.159184453847559</c:v>
                </c:pt>
                <c:pt idx="1">
                  <c:v>0.18006158712677</c:v>
                </c:pt>
                <c:pt idx="2">
                  <c:v>0.183417074536596</c:v>
                </c:pt>
                <c:pt idx="3">
                  <c:v>0.248925337985542</c:v>
                </c:pt>
                <c:pt idx="4">
                  <c:v>0.218480214233194</c:v>
                </c:pt>
                <c:pt idx="5">
                  <c:v>0.183175333425272</c:v>
                </c:pt>
                <c:pt idx="6">
                  <c:v>0.192609449943955</c:v>
                </c:pt>
                <c:pt idx="7">
                  <c:v>0.187783080246164</c:v>
                </c:pt>
                <c:pt idx="8">
                  <c:v>0.190396945575682</c:v>
                </c:pt>
                <c:pt idx="9">
                  <c:v>0.193999689103062</c:v>
                </c:pt>
              </c:numCache>
            </c:numRef>
          </c:val>
          <c:smooth val="0"/>
          <c:extLst xmlns:c16r2="http://schemas.microsoft.com/office/drawing/2015/06/chart">
            <c:ext xmlns:c16="http://schemas.microsoft.com/office/drawing/2014/chart" uri="{C3380CC4-5D6E-409C-BE32-E72D297353CC}">
              <c16:uniqueId val="{00000000-5C06-4F5D-B4AD-6270792E4B45}"/>
            </c:ext>
          </c:extLst>
        </c:ser>
        <c:ser>
          <c:idx val="2"/>
          <c:order val="1"/>
          <c:tx>
            <c:strRef>
              <c:f>'2000-2025'!$A$162</c:f>
              <c:strCache>
                <c:ptCount val="1"/>
                <c:pt idx="0">
                  <c:v>Действующее БП</c:v>
                </c:pt>
              </c:strCache>
            </c:strRef>
          </c:tx>
          <c:cat>
            <c:numRef>
              <c:f>'2000-2025'!$G$160:$Q$160</c:f>
              <c:numCache>
                <c:formatCode>General</c:formatCode>
                <c:ptCount val="11"/>
                <c:pt idx="0">
                  <c:v>2005.0</c:v>
                </c:pt>
                <c:pt idx="1">
                  <c:v>2006.0</c:v>
                </c:pt>
                <c:pt idx="2">
                  <c:v>2007.0</c:v>
                </c:pt>
                <c:pt idx="3">
                  <c:v>2008.0</c:v>
                </c:pt>
                <c:pt idx="4">
                  <c:v>2009.0</c:v>
                </c:pt>
                <c:pt idx="5">
                  <c:v>2010.0</c:v>
                </c:pt>
                <c:pt idx="6">
                  <c:v>2011.0</c:v>
                </c:pt>
                <c:pt idx="7">
                  <c:v>2012.0</c:v>
                </c:pt>
                <c:pt idx="8">
                  <c:v>2013.0</c:v>
                </c:pt>
                <c:pt idx="9">
                  <c:v>2014.0</c:v>
                </c:pt>
                <c:pt idx="10">
                  <c:v>2015.0</c:v>
                </c:pt>
              </c:numCache>
            </c:numRef>
          </c:cat>
          <c:val>
            <c:numRef>
              <c:f>'2000-2025'!$V$162:$AE$162</c:f>
              <c:numCache>
                <c:formatCode>0%</c:formatCode>
                <c:ptCount val="10"/>
                <c:pt idx="0">
                  <c:v>0.166253661305845</c:v>
                </c:pt>
                <c:pt idx="1">
                  <c:v>0.180622189895545</c:v>
                </c:pt>
                <c:pt idx="2">
                  <c:v>0.156192166267464</c:v>
                </c:pt>
                <c:pt idx="3">
                  <c:v>0.239351942996029</c:v>
                </c:pt>
                <c:pt idx="4">
                  <c:v>0.144780075244898</c:v>
                </c:pt>
                <c:pt idx="5">
                  <c:v>0.132558918657998</c:v>
                </c:pt>
                <c:pt idx="6">
                  <c:v>0.151170245816659</c:v>
                </c:pt>
                <c:pt idx="7">
                  <c:v>0.166111828410033</c:v>
                </c:pt>
                <c:pt idx="8">
                  <c:v>0.169218145396535</c:v>
                </c:pt>
                <c:pt idx="9">
                  <c:v>0.192955928313995</c:v>
                </c:pt>
              </c:numCache>
            </c:numRef>
          </c:val>
          <c:smooth val="0"/>
          <c:extLst xmlns:c16r2="http://schemas.microsoft.com/office/drawing/2015/06/chart">
            <c:ext xmlns:c16="http://schemas.microsoft.com/office/drawing/2014/chart" uri="{C3380CC4-5D6E-409C-BE32-E72D297353CC}">
              <c16:uniqueId val="{00000001-5C06-4F5D-B4AD-6270792E4B45}"/>
            </c:ext>
          </c:extLst>
        </c:ser>
        <c:ser>
          <c:idx val="4"/>
          <c:order val="2"/>
          <c:tx>
            <c:strRef>
              <c:f>'2000-2025'!$A$164</c:f>
              <c:strCache>
                <c:ptCount val="1"/>
                <c:pt idx="0">
                  <c:v>Новое БП (30 лет)</c:v>
                </c:pt>
              </c:strCache>
            </c:strRef>
          </c:tx>
          <c:cat>
            <c:numRef>
              <c:f>'2000-2025'!$G$160:$Q$160</c:f>
              <c:numCache>
                <c:formatCode>General</c:formatCode>
                <c:ptCount val="11"/>
                <c:pt idx="0">
                  <c:v>2005.0</c:v>
                </c:pt>
                <c:pt idx="1">
                  <c:v>2006.0</c:v>
                </c:pt>
                <c:pt idx="2">
                  <c:v>2007.0</c:v>
                </c:pt>
                <c:pt idx="3">
                  <c:v>2008.0</c:v>
                </c:pt>
                <c:pt idx="4">
                  <c:v>2009.0</c:v>
                </c:pt>
                <c:pt idx="5">
                  <c:v>2010.0</c:v>
                </c:pt>
                <c:pt idx="6">
                  <c:v>2011.0</c:v>
                </c:pt>
                <c:pt idx="7">
                  <c:v>2012.0</c:v>
                </c:pt>
                <c:pt idx="8">
                  <c:v>2013.0</c:v>
                </c:pt>
                <c:pt idx="9">
                  <c:v>2014.0</c:v>
                </c:pt>
                <c:pt idx="10">
                  <c:v>2015.0</c:v>
                </c:pt>
              </c:numCache>
            </c:numRef>
          </c:cat>
          <c:val>
            <c:numRef>
              <c:f>'2000-2025'!$V$164:$AE$164</c:f>
              <c:numCache>
                <c:formatCode>0%</c:formatCode>
                <c:ptCount val="10"/>
                <c:pt idx="0">
                  <c:v>0.220314454808627</c:v>
                </c:pt>
                <c:pt idx="1">
                  <c:v>0.207215542705422</c:v>
                </c:pt>
                <c:pt idx="2">
                  <c:v>0.173296496790667</c:v>
                </c:pt>
                <c:pt idx="3">
                  <c:v>0.242296432955206</c:v>
                </c:pt>
                <c:pt idx="4">
                  <c:v>0.148128819370974</c:v>
                </c:pt>
                <c:pt idx="5">
                  <c:v>0.127357095068878</c:v>
                </c:pt>
                <c:pt idx="6">
                  <c:v>0.13715267863129</c:v>
                </c:pt>
                <c:pt idx="7">
                  <c:v>0.143508968496032</c:v>
                </c:pt>
                <c:pt idx="8">
                  <c:v>0.136649160045596</c:v>
                </c:pt>
                <c:pt idx="9">
                  <c:v>0.152572499188828</c:v>
                </c:pt>
              </c:numCache>
            </c:numRef>
          </c:val>
          <c:smooth val="0"/>
          <c:extLst xmlns:c16r2="http://schemas.microsoft.com/office/drawing/2015/06/chart">
            <c:ext xmlns:c16="http://schemas.microsoft.com/office/drawing/2014/chart" uri="{C3380CC4-5D6E-409C-BE32-E72D297353CC}">
              <c16:uniqueId val="{00000002-5C06-4F5D-B4AD-6270792E4B45}"/>
            </c:ext>
          </c:extLst>
        </c:ser>
        <c:dLbls>
          <c:showLegendKey val="0"/>
          <c:showVal val="0"/>
          <c:showCatName val="0"/>
          <c:showSerName val="0"/>
          <c:showPercent val="0"/>
          <c:showBubbleSize val="0"/>
        </c:dLbls>
        <c:marker val="1"/>
        <c:smooth val="0"/>
        <c:axId val="-2131161736"/>
        <c:axId val="-2141061048"/>
      </c:lineChart>
      <c:catAx>
        <c:axId val="-2131161736"/>
        <c:scaling>
          <c:orientation val="minMax"/>
        </c:scaling>
        <c:delete val="0"/>
        <c:axPos val="b"/>
        <c:numFmt formatCode="General" sourceLinked="1"/>
        <c:majorTickMark val="out"/>
        <c:minorTickMark val="none"/>
        <c:tickLblPos val="nextTo"/>
        <c:txPr>
          <a:bodyPr/>
          <a:lstStyle/>
          <a:p>
            <a:pPr>
              <a:defRPr b="0"/>
            </a:pPr>
            <a:endParaRPr lang="en-US"/>
          </a:p>
        </c:txPr>
        <c:crossAx val="-2141061048"/>
        <c:crosses val="autoZero"/>
        <c:auto val="1"/>
        <c:lblAlgn val="ctr"/>
        <c:lblOffset val="100"/>
        <c:noMultiLvlLbl val="0"/>
      </c:catAx>
      <c:valAx>
        <c:axId val="-2141061048"/>
        <c:scaling>
          <c:orientation val="minMax"/>
          <c:max val="0.3"/>
          <c:min val="0.1"/>
        </c:scaling>
        <c:delete val="0"/>
        <c:axPos val="l"/>
        <c:majorGridlines/>
        <c:numFmt formatCode="0%" sourceLinked="1"/>
        <c:majorTickMark val="out"/>
        <c:minorTickMark val="none"/>
        <c:tickLblPos val="nextTo"/>
        <c:txPr>
          <a:bodyPr/>
          <a:lstStyle/>
          <a:p>
            <a:pPr>
              <a:defRPr b="0"/>
            </a:pPr>
            <a:endParaRPr lang="en-US"/>
          </a:p>
        </c:txPr>
        <c:crossAx val="-2131161736"/>
        <c:crosses val="autoZero"/>
        <c:crossBetween val="between"/>
        <c:majorUnit val="0.05"/>
      </c:valAx>
      <c:spPr>
        <a:noFill/>
        <a:ln w="25400">
          <a:noFill/>
        </a:ln>
      </c:spPr>
    </c:plotArea>
    <c:legend>
      <c:legendPos val="b"/>
      <c:layout/>
      <c:overlay val="0"/>
      <c:txPr>
        <a:bodyPr/>
        <a:lstStyle/>
        <a:p>
          <a:pPr>
            <a:defRPr b="0"/>
          </a:pPr>
          <a:endParaRPr lang="en-US"/>
        </a:p>
      </c:txPr>
    </c:legend>
    <c:plotVisOnly val="1"/>
    <c:dispBlanksAs val="gap"/>
    <c:showDLblsOverMax val="0"/>
  </c:chart>
  <c:txPr>
    <a:bodyPr/>
    <a:lstStyle/>
    <a:p>
      <a:pPr>
        <a:defRPr sz="1600" b="1"/>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smtClean="0"/>
              <a:t>Budget Balance </a:t>
            </a:r>
            <a:r>
              <a:rPr lang="ru-RU" dirty="0" smtClean="0"/>
              <a:t>(% </a:t>
            </a:r>
            <a:r>
              <a:rPr lang="en-US" dirty="0" smtClean="0"/>
              <a:t>of GDP</a:t>
            </a:r>
            <a:r>
              <a:rPr lang="ru-RU" dirty="0" smtClean="0"/>
              <a:t>)</a:t>
            </a:r>
            <a:endParaRPr lang="ru-RU" dirty="0"/>
          </a:p>
        </c:rich>
      </c:tx>
      <c:layout/>
      <c:overlay val="0"/>
    </c:title>
    <c:autoTitleDeleted val="0"/>
    <c:plotArea>
      <c:layout/>
      <c:lineChart>
        <c:grouping val="standard"/>
        <c:varyColors val="0"/>
        <c:ser>
          <c:idx val="1"/>
          <c:order val="0"/>
          <c:tx>
            <c:strRef>
              <c:f>'2000-2025'!$A$188</c:f>
              <c:strCache>
                <c:ptCount val="1"/>
                <c:pt idx="0">
                  <c:v>Фактический</c:v>
                </c:pt>
              </c:strCache>
            </c:strRef>
          </c:tx>
          <c:cat>
            <c:numRef>
              <c:f>'2000-2025'!$G$3:$Q$3</c:f>
              <c:numCache>
                <c:formatCode>General</c:formatCode>
                <c:ptCount val="11"/>
                <c:pt idx="0">
                  <c:v>2005.0</c:v>
                </c:pt>
                <c:pt idx="1">
                  <c:v>2006.0</c:v>
                </c:pt>
                <c:pt idx="2">
                  <c:v>2007.0</c:v>
                </c:pt>
                <c:pt idx="3">
                  <c:v>2008.0</c:v>
                </c:pt>
                <c:pt idx="4">
                  <c:v>2009.0</c:v>
                </c:pt>
                <c:pt idx="5">
                  <c:v>2010.0</c:v>
                </c:pt>
                <c:pt idx="6">
                  <c:v>2011.0</c:v>
                </c:pt>
                <c:pt idx="7">
                  <c:v>2012.0</c:v>
                </c:pt>
                <c:pt idx="8">
                  <c:v>2013.0</c:v>
                </c:pt>
                <c:pt idx="9">
                  <c:v>2014.0</c:v>
                </c:pt>
                <c:pt idx="10">
                  <c:v>2015.0</c:v>
                </c:pt>
              </c:numCache>
            </c:numRef>
          </c:cat>
          <c:val>
            <c:numRef>
              <c:f>'2000-2025'!$B$188:$Q$188</c:f>
              <c:numCache>
                <c:formatCode>0.0%</c:formatCode>
                <c:ptCount val="11"/>
                <c:pt idx="0">
                  <c:v>0.0746375522120594</c:v>
                </c:pt>
                <c:pt idx="1">
                  <c:v>0.0740827388483515</c:v>
                </c:pt>
                <c:pt idx="2">
                  <c:v>0.0539139328614793</c:v>
                </c:pt>
                <c:pt idx="3">
                  <c:v>0.04130695800692</c:v>
                </c:pt>
                <c:pt idx="4">
                  <c:v>-0.0598432344202272</c:v>
                </c:pt>
                <c:pt idx="5">
                  <c:v>-0.0391307000109874</c:v>
                </c:pt>
                <c:pt idx="6">
                  <c:v>0.00721583568228435</c:v>
                </c:pt>
                <c:pt idx="7">
                  <c:v>-0.000553813140001802</c:v>
                </c:pt>
                <c:pt idx="8">
                  <c:v>-0.00454650111336527</c:v>
                </c:pt>
                <c:pt idx="9">
                  <c:v>-0.00428500793544377</c:v>
                </c:pt>
                <c:pt idx="10">
                  <c:v>-0.0241877817503498</c:v>
                </c:pt>
              </c:numCache>
            </c:numRef>
          </c:val>
          <c:smooth val="0"/>
          <c:extLst xmlns:c16r2="http://schemas.microsoft.com/office/drawing/2015/06/chart">
            <c:ext xmlns:c16="http://schemas.microsoft.com/office/drawing/2014/chart" uri="{C3380CC4-5D6E-409C-BE32-E72D297353CC}">
              <c16:uniqueId val="{00000000-4983-41F1-9A84-866FB4CAB47B}"/>
            </c:ext>
          </c:extLst>
        </c:ser>
        <c:ser>
          <c:idx val="2"/>
          <c:order val="1"/>
          <c:tx>
            <c:strRef>
              <c:f>'2000-2025'!$A$189</c:f>
              <c:strCache>
                <c:ptCount val="1"/>
                <c:pt idx="0">
                  <c:v>Действующее БП</c:v>
                </c:pt>
              </c:strCache>
            </c:strRef>
          </c:tx>
          <c:cat>
            <c:numRef>
              <c:f>'2000-2025'!$G$3:$Q$3</c:f>
              <c:numCache>
                <c:formatCode>General</c:formatCode>
                <c:ptCount val="11"/>
                <c:pt idx="0">
                  <c:v>2005.0</c:v>
                </c:pt>
                <c:pt idx="1">
                  <c:v>2006.0</c:v>
                </c:pt>
                <c:pt idx="2">
                  <c:v>2007.0</c:v>
                </c:pt>
                <c:pt idx="3">
                  <c:v>2008.0</c:v>
                </c:pt>
                <c:pt idx="4">
                  <c:v>2009.0</c:v>
                </c:pt>
                <c:pt idx="5">
                  <c:v>2010.0</c:v>
                </c:pt>
                <c:pt idx="6">
                  <c:v>2011.0</c:v>
                </c:pt>
                <c:pt idx="7">
                  <c:v>2012.0</c:v>
                </c:pt>
                <c:pt idx="8">
                  <c:v>2013.0</c:v>
                </c:pt>
                <c:pt idx="9">
                  <c:v>2014.0</c:v>
                </c:pt>
                <c:pt idx="10">
                  <c:v>2015.0</c:v>
                </c:pt>
              </c:numCache>
            </c:numRef>
          </c:cat>
          <c:val>
            <c:numRef>
              <c:f>'2000-2025'!$B$189:$Q$189</c:f>
              <c:numCache>
                <c:formatCode>0.0%</c:formatCode>
                <c:ptCount val="11"/>
                <c:pt idx="0">
                  <c:v>0.0891211718707833</c:v>
                </c:pt>
                <c:pt idx="1">
                  <c:v>0.0670135313900645</c:v>
                </c:pt>
                <c:pt idx="2">
                  <c:v>0.0533533300927045</c:v>
                </c:pt>
                <c:pt idx="3">
                  <c:v>0.0685318662760524</c:v>
                </c:pt>
                <c:pt idx="4">
                  <c:v>-0.0502698394307142</c:v>
                </c:pt>
                <c:pt idx="5">
                  <c:v>0.0345694389773082</c:v>
                </c:pt>
                <c:pt idx="6">
                  <c:v>0.0578322504495582</c:v>
                </c:pt>
                <c:pt idx="7">
                  <c:v>0.0408853909872939</c:v>
                </c:pt>
                <c:pt idx="8">
                  <c:v>0.017124750722766</c:v>
                </c:pt>
                <c:pt idx="9">
                  <c:v>0.0168937922437039</c:v>
                </c:pt>
                <c:pt idx="10">
                  <c:v>-0.0231440209612821</c:v>
                </c:pt>
              </c:numCache>
            </c:numRef>
          </c:val>
          <c:smooth val="0"/>
          <c:extLst xmlns:c16r2="http://schemas.microsoft.com/office/drawing/2015/06/chart">
            <c:ext xmlns:c16="http://schemas.microsoft.com/office/drawing/2014/chart" uri="{C3380CC4-5D6E-409C-BE32-E72D297353CC}">
              <c16:uniqueId val="{00000001-4983-41F1-9A84-866FB4CAB47B}"/>
            </c:ext>
          </c:extLst>
        </c:ser>
        <c:ser>
          <c:idx val="4"/>
          <c:order val="2"/>
          <c:tx>
            <c:strRef>
              <c:f>'2000-2025'!$A$191</c:f>
              <c:strCache>
                <c:ptCount val="1"/>
                <c:pt idx="0">
                  <c:v>Новое БП (30 лет)</c:v>
                </c:pt>
              </c:strCache>
            </c:strRef>
          </c:tx>
          <c:cat>
            <c:numRef>
              <c:f>'2000-2025'!$G$3:$Q$3</c:f>
              <c:numCache>
                <c:formatCode>General</c:formatCode>
                <c:ptCount val="11"/>
                <c:pt idx="0">
                  <c:v>2005.0</c:v>
                </c:pt>
                <c:pt idx="1">
                  <c:v>2006.0</c:v>
                </c:pt>
                <c:pt idx="2">
                  <c:v>2007.0</c:v>
                </c:pt>
                <c:pt idx="3">
                  <c:v>2008.0</c:v>
                </c:pt>
                <c:pt idx="4">
                  <c:v>2009.0</c:v>
                </c:pt>
                <c:pt idx="5">
                  <c:v>2010.0</c:v>
                </c:pt>
                <c:pt idx="6">
                  <c:v>2011.0</c:v>
                </c:pt>
                <c:pt idx="7">
                  <c:v>2012.0</c:v>
                </c:pt>
                <c:pt idx="8">
                  <c:v>2013.0</c:v>
                </c:pt>
                <c:pt idx="9">
                  <c:v>2014.0</c:v>
                </c:pt>
                <c:pt idx="10">
                  <c:v>2015.0</c:v>
                </c:pt>
              </c:numCache>
            </c:numRef>
          </c:cat>
          <c:val>
            <c:numRef>
              <c:f>'2000-2025'!$B$191:$Q$191</c:f>
              <c:numCache>
                <c:formatCode>0.0%</c:formatCode>
                <c:ptCount val="11"/>
                <c:pt idx="0">
                  <c:v>0.00745433523264168</c:v>
                </c:pt>
                <c:pt idx="1">
                  <c:v>0.0129527378872833</c:v>
                </c:pt>
                <c:pt idx="2">
                  <c:v>0.0267599772828273</c:v>
                </c:pt>
                <c:pt idx="3">
                  <c:v>0.0514275357528492</c:v>
                </c:pt>
                <c:pt idx="4">
                  <c:v>-0.0532143293898911</c:v>
                </c:pt>
                <c:pt idx="5">
                  <c:v>0.0312206948512322</c:v>
                </c:pt>
                <c:pt idx="6">
                  <c:v>0.0630340740386785</c:v>
                </c:pt>
                <c:pt idx="7">
                  <c:v>0.054902958172663</c:v>
                </c:pt>
                <c:pt idx="8">
                  <c:v>0.0397276106367671</c:v>
                </c:pt>
                <c:pt idx="9">
                  <c:v>0.0494627775946427</c:v>
                </c:pt>
                <c:pt idx="10">
                  <c:v>0.0172394081638847</c:v>
                </c:pt>
              </c:numCache>
            </c:numRef>
          </c:val>
          <c:smooth val="0"/>
          <c:extLst xmlns:c16r2="http://schemas.microsoft.com/office/drawing/2015/06/chart">
            <c:ext xmlns:c16="http://schemas.microsoft.com/office/drawing/2014/chart" uri="{C3380CC4-5D6E-409C-BE32-E72D297353CC}">
              <c16:uniqueId val="{00000002-4983-41F1-9A84-866FB4CAB47B}"/>
            </c:ext>
          </c:extLst>
        </c:ser>
        <c:dLbls>
          <c:showLegendKey val="0"/>
          <c:showVal val="0"/>
          <c:showCatName val="0"/>
          <c:showSerName val="0"/>
          <c:showPercent val="0"/>
          <c:showBubbleSize val="0"/>
        </c:dLbls>
        <c:marker val="1"/>
        <c:smooth val="0"/>
        <c:axId val="-2140840072"/>
        <c:axId val="-2108989016"/>
      </c:lineChart>
      <c:catAx>
        <c:axId val="-2140840072"/>
        <c:scaling>
          <c:orientation val="minMax"/>
        </c:scaling>
        <c:delete val="0"/>
        <c:axPos val="b"/>
        <c:numFmt formatCode="General" sourceLinked="1"/>
        <c:majorTickMark val="out"/>
        <c:minorTickMark val="none"/>
        <c:tickLblPos val="nextTo"/>
        <c:crossAx val="-2108989016"/>
        <c:crosses val="autoZero"/>
        <c:auto val="1"/>
        <c:lblAlgn val="ctr"/>
        <c:lblOffset val="100"/>
        <c:tickLblSkip val="2"/>
        <c:noMultiLvlLbl val="0"/>
      </c:catAx>
      <c:valAx>
        <c:axId val="-2108989016"/>
        <c:scaling>
          <c:orientation val="minMax"/>
        </c:scaling>
        <c:delete val="0"/>
        <c:axPos val="l"/>
        <c:majorGridlines/>
        <c:numFmt formatCode="0.0%" sourceLinked="1"/>
        <c:majorTickMark val="out"/>
        <c:minorTickMark val="none"/>
        <c:tickLblPos val="nextTo"/>
        <c:crossAx val="-2140840072"/>
        <c:crosses val="autoZero"/>
        <c:crossBetween val="between"/>
        <c:majorUnit val="0.025"/>
      </c:valAx>
    </c:plotArea>
    <c:legend>
      <c:legendPos val="b"/>
      <c:layout/>
      <c:overlay val="0"/>
    </c:legend>
    <c:plotVisOnly val="1"/>
    <c:dispBlanksAs val="gap"/>
    <c:showDLblsOverMax val="0"/>
  </c:chart>
  <c:txPr>
    <a:bodyPr/>
    <a:lstStyle/>
    <a:p>
      <a:pPr>
        <a:defRPr sz="1200"/>
      </a:pPr>
      <a:endParaRPr lang="en-US"/>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pPr>
              <a:defRPr/>
            </a:pPr>
            <a:fld id="{9429908A-8288-4718-9151-A70E3C759259}" type="datetimeFigureOut">
              <a:rPr lang="ru-RU"/>
              <a:pPr>
                <a:defRPr/>
              </a:pPr>
              <a:t>19/02/16</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pPr>
              <a:defRPr/>
            </a:pPr>
            <a:fld id="{51EC8F0C-0542-4ECE-9F99-4AE66B5D7724}" type="slidenum">
              <a:rPr lang="ru-RU"/>
              <a:pPr>
                <a:defRPr/>
              </a:pPr>
              <a:t>‹#›</a:t>
            </a:fld>
            <a:endParaRPr lang="ru-RU"/>
          </a:p>
        </p:txBody>
      </p:sp>
    </p:spTree>
    <p:extLst>
      <p:ext uri="{BB962C8B-B14F-4D97-AF65-F5344CB8AC3E}">
        <p14:creationId xmlns:p14="http://schemas.microsoft.com/office/powerpoint/2010/main" val="10335837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Образ слайда 1"/>
          <p:cNvSpPr>
            <a:spLocks noGrp="1" noRot="1" noChangeAspect="1" noTextEdit="1"/>
          </p:cNvSpPr>
          <p:nvPr>
            <p:ph type="sldImg"/>
          </p:nvPr>
        </p:nvSpPr>
        <p:spPr bwMode="auto">
          <a:xfrm>
            <a:off x="930275" y="744538"/>
            <a:ext cx="4964113" cy="37242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6213" indent="390525" algn="just" eaLnBrk="1" hangingPunct="1">
              <a:spcBef>
                <a:spcPct val="0"/>
              </a:spcBef>
            </a:pPr>
            <a:endParaRPr lang="ru-RU" altLang="ru-RU" smtClean="0">
              <a:latin typeface="Times New Roman" pitchFamily="18" charset="0"/>
              <a:cs typeface="Times New Roman" pitchFamily="18" charset="0"/>
            </a:endParaRPr>
          </a:p>
        </p:txBody>
      </p:sp>
      <p:sp>
        <p:nvSpPr>
          <p:cNvPr id="17412"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77888" eaLnBrk="0" hangingPunct="0">
              <a:spcBef>
                <a:spcPct val="30000"/>
              </a:spcBef>
              <a:defRPr sz="1200">
                <a:solidFill>
                  <a:schemeClr val="tx1"/>
                </a:solidFill>
                <a:latin typeface="Calibri" pitchFamily="34" charset="0"/>
              </a:defRPr>
            </a:lvl1pPr>
            <a:lvl2pPr marL="742950" indent="-285750" defTabSz="877888" eaLnBrk="0" hangingPunct="0">
              <a:spcBef>
                <a:spcPct val="30000"/>
              </a:spcBef>
              <a:defRPr sz="1200">
                <a:solidFill>
                  <a:schemeClr val="tx1"/>
                </a:solidFill>
                <a:latin typeface="Calibri" pitchFamily="34" charset="0"/>
              </a:defRPr>
            </a:lvl2pPr>
            <a:lvl3pPr marL="1143000" indent="-228600" defTabSz="877888" eaLnBrk="0" hangingPunct="0">
              <a:spcBef>
                <a:spcPct val="30000"/>
              </a:spcBef>
              <a:defRPr sz="1200">
                <a:solidFill>
                  <a:schemeClr val="tx1"/>
                </a:solidFill>
                <a:latin typeface="Calibri" pitchFamily="34" charset="0"/>
              </a:defRPr>
            </a:lvl3pPr>
            <a:lvl4pPr marL="1600200" indent="-228600" defTabSz="877888" eaLnBrk="0" hangingPunct="0">
              <a:spcBef>
                <a:spcPct val="30000"/>
              </a:spcBef>
              <a:defRPr sz="1200">
                <a:solidFill>
                  <a:schemeClr val="tx1"/>
                </a:solidFill>
                <a:latin typeface="Calibri" pitchFamily="34" charset="0"/>
              </a:defRPr>
            </a:lvl4pPr>
            <a:lvl5pPr marL="2057400" indent="-228600" defTabSz="877888" eaLnBrk="0" hangingPunct="0">
              <a:spcBef>
                <a:spcPct val="30000"/>
              </a:spcBef>
              <a:defRPr sz="1200">
                <a:solidFill>
                  <a:schemeClr val="tx1"/>
                </a:solidFill>
                <a:latin typeface="Calibri" pitchFamily="34" charset="0"/>
              </a:defRPr>
            </a:lvl5pPr>
            <a:lvl6pPr marL="2514600" indent="-228600" defTabSz="877888" eaLnBrk="0" fontAlgn="base" hangingPunct="0">
              <a:spcBef>
                <a:spcPct val="30000"/>
              </a:spcBef>
              <a:spcAft>
                <a:spcPct val="0"/>
              </a:spcAft>
              <a:defRPr sz="1200">
                <a:solidFill>
                  <a:schemeClr val="tx1"/>
                </a:solidFill>
                <a:latin typeface="Calibri" pitchFamily="34" charset="0"/>
              </a:defRPr>
            </a:lvl6pPr>
            <a:lvl7pPr marL="2971800" indent="-228600" defTabSz="877888" eaLnBrk="0" fontAlgn="base" hangingPunct="0">
              <a:spcBef>
                <a:spcPct val="30000"/>
              </a:spcBef>
              <a:spcAft>
                <a:spcPct val="0"/>
              </a:spcAft>
              <a:defRPr sz="1200">
                <a:solidFill>
                  <a:schemeClr val="tx1"/>
                </a:solidFill>
                <a:latin typeface="Calibri" pitchFamily="34" charset="0"/>
              </a:defRPr>
            </a:lvl7pPr>
            <a:lvl8pPr marL="3429000" indent="-228600" defTabSz="877888" eaLnBrk="0" fontAlgn="base" hangingPunct="0">
              <a:spcBef>
                <a:spcPct val="30000"/>
              </a:spcBef>
              <a:spcAft>
                <a:spcPct val="0"/>
              </a:spcAft>
              <a:defRPr sz="1200">
                <a:solidFill>
                  <a:schemeClr val="tx1"/>
                </a:solidFill>
                <a:latin typeface="Calibri" pitchFamily="34" charset="0"/>
              </a:defRPr>
            </a:lvl8pPr>
            <a:lvl9pPr marL="3886200" indent="-228600" defTabSz="877888"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6CFCDB9-7F3A-4BD6-AF31-A6A516E6D53D}" type="slidenum">
              <a:rPr lang="ru-RU" altLang="ru-RU" smtClean="0"/>
              <a:pPr eaLnBrk="1" hangingPunct="1">
                <a:spcBef>
                  <a:spcPct val="0"/>
                </a:spcBef>
              </a:pPr>
              <a:t>7</a:t>
            </a:fld>
            <a:endParaRPr lang="ru-RU" altLang="ru-RU" smtClean="0"/>
          </a:p>
        </p:txBody>
      </p:sp>
    </p:spTree>
    <p:extLst>
      <p:ext uri="{BB962C8B-B14F-4D97-AF65-F5344CB8AC3E}">
        <p14:creationId xmlns:p14="http://schemas.microsoft.com/office/powerpoint/2010/main" val="414873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3850946" y="9428117"/>
            <a:ext cx="2945199" cy="49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052" tIns="46527" rIns="93052" bIns="46527" anchor="b"/>
          <a:lstStyle>
            <a:lvl1pPr defTabSz="909638" eaLnBrk="0" hangingPunct="0">
              <a:spcBef>
                <a:spcPct val="30000"/>
              </a:spcBef>
              <a:defRPr sz="1200">
                <a:solidFill>
                  <a:schemeClr val="tx1"/>
                </a:solidFill>
                <a:latin typeface="Calibri" pitchFamily="34" charset="0"/>
              </a:defRPr>
            </a:lvl1pPr>
            <a:lvl2pPr marL="742950" indent="-285750" defTabSz="909638" eaLnBrk="0" hangingPunct="0">
              <a:spcBef>
                <a:spcPct val="30000"/>
              </a:spcBef>
              <a:defRPr sz="1200">
                <a:solidFill>
                  <a:schemeClr val="tx1"/>
                </a:solidFill>
                <a:latin typeface="Calibri" pitchFamily="34" charset="0"/>
              </a:defRPr>
            </a:lvl2pPr>
            <a:lvl3pPr marL="1143000" indent="-228600" defTabSz="909638" eaLnBrk="0" hangingPunct="0">
              <a:spcBef>
                <a:spcPct val="30000"/>
              </a:spcBef>
              <a:defRPr sz="1200">
                <a:solidFill>
                  <a:schemeClr val="tx1"/>
                </a:solidFill>
                <a:latin typeface="Calibri" pitchFamily="34" charset="0"/>
              </a:defRPr>
            </a:lvl3pPr>
            <a:lvl4pPr marL="1600200" indent="-228600" defTabSz="909638" eaLnBrk="0" hangingPunct="0">
              <a:spcBef>
                <a:spcPct val="30000"/>
              </a:spcBef>
              <a:defRPr sz="1200">
                <a:solidFill>
                  <a:schemeClr val="tx1"/>
                </a:solidFill>
                <a:latin typeface="Calibri" pitchFamily="34" charset="0"/>
              </a:defRPr>
            </a:lvl4pPr>
            <a:lvl5pPr marL="2057400" indent="-228600" defTabSz="909638" eaLnBrk="0" hangingPunct="0">
              <a:spcBef>
                <a:spcPct val="30000"/>
              </a:spcBef>
              <a:defRPr sz="1200">
                <a:solidFill>
                  <a:schemeClr val="tx1"/>
                </a:solidFill>
                <a:latin typeface="Calibri" pitchFamily="34" charset="0"/>
              </a:defRPr>
            </a:lvl5pPr>
            <a:lvl6pPr marL="2514600" indent="-228600" defTabSz="909638" eaLnBrk="0" fontAlgn="base" hangingPunct="0">
              <a:spcBef>
                <a:spcPct val="30000"/>
              </a:spcBef>
              <a:spcAft>
                <a:spcPct val="0"/>
              </a:spcAft>
              <a:defRPr sz="1200">
                <a:solidFill>
                  <a:schemeClr val="tx1"/>
                </a:solidFill>
                <a:latin typeface="Calibri" pitchFamily="34" charset="0"/>
              </a:defRPr>
            </a:lvl6pPr>
            <a:lvl7pPr marL="2971800" indent="-228600" defTabSz="909638" eaLnBrk="0" fontAlgn="base" hangingPunct="0">
              <a:spcBef>
                <a:spcPct val="30000"/>
              </a:spcBef>
              <a:spcAft>
                <a:spcPct val="0"/>
              </a:spcAft>
              <a:defRPr sz="1200">
                <a:solidFill>
                  <a:schemeClr val="tx1"/>
                </a:solidFill>
                <a:latin typeface="Calibri" pitchFamily="34" charset="0"/>
              </a:defRPr>
            </a:lvl7pPr>
            <a:lvl8pPr marL="3429000" indent="-228600" defTabSz="909638" eaLnBrk="0" fontAlgn="base" hangingPunct="0">
              <a:spcBef>
                <a:spcPct val="30000"/>
              </a:spcBef>
              <a:spcAft>
                <a:spcPct val="0"/>
              </a:spcAft>
              <a:defRPr sz="1200">
                <a:solidFill>
                  <a:schemeClr val="tx1"/>
                </a:solidFill>
                <a:latin typeface="Calibri" pitchFamily="34" charset="0"/>
              </a:defRPr>
            </a:lvl8pPr>
            <a:lvl9pPr marL="3886200" indent="-228600" defTabSz="909638"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52CBDA5D-8188-45B3-B31D-C0CE05E67793}" type="slidenum">
              <a:rPr lang="ru-RU" altLang="ru-RU"/>
              <a:pPr algn="r" eaLnBrk="1" hangingPunct="1">
                <a:spcBef>
                  <a:spcPct val="0"/>
                </a:spcBef>
              </a:pPr>
              <a:t>13</a:t>
            </a:fld>
            <a:endParaRPr lang="ru-RU" altLang="ru-RU"/>
          </a:p>
        </p:txBody>
      </p:sp>
      <p:sp>
        <p:nvSpPr>
          <p:cNvPr id="54275" name="Rectangle 2"/>
          <p:cNvSpPr>
            <a:spLocks noGrp="1" noRot="1" noChangeAspect="1" noChangeArrowheads="1" noTextEdit="1"/>
          </p:cNvSpPr>
          <p:nvPr>
            <p:ph type="sldImg"/>
          </p:nvPr>
        </p:nvSpPr>
        <p:spPr bwMode="auto">
          <a:xfrm>
            <a:off x="917575" y="746125"/>
            <a:ext cx="4962525" cy="37226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6" name="Rectangle 3"/>
          <p:cNvSpPr>
            <a:spLocks noGrp="1" noChangeArrowheads="1"/>
          </p:cNvSpPr>
          <p:nvPr>
            <p:ph type="body" idx="1"/>
          </p:nvPr>
        </p:nvSpPr>
        <p:spPr>
          <a:xfrm>
            <a:off x="679309" y="4715743"/>
            <a:ext cx="5439058" cy="446479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052" tIns="46527" rIns="93052" bIns="46527"/>
          <a:lstStyle/>
          <a:p>
            <a:pPr eaLnBrk="1" hangingPunct="1"/>
            <a:endParaRPr lang="ru-RU" altLang="ru-RU" smtClean="0">
              <a:latin typeface="Arial" pitchFamily="34" charset="0"/>
            </a:endParaRPr>
          </a:p>
        </p:txBody>
      </p:sp>
    </p:spTree>
    <p:extLst>
      <p:ext uri="{BB962C8B-B14F-4D97-AF65-F5344CB8AC3E}">
        <p14:creationId xmlns:p14="http://schemas.microsoft.com/office/powerpoint/2010/main" val="4184350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3850946" y="9428117"/>
            <a:ext cx="2945199" cy="49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052" tIns="46527" rIns="93052" bIns="46527" anchor="b"/>
          <a:lstStyle>
            <a:lvl1pPr defTabSz="909638" eaLnBrk="0" hangingPunct="0">
              <a:spcBef>
                <a:spcPct val="30000"/>
              </a:spcBef>
              <a:defRPr sz="1200">
                <a:solidFill>
                  <a:schemeClr val="tx1"/>
                </a:solidFill>
                <a:latin typeface="Calibri" pitchFamily="34" charset="0"/>
              </a:defRPr>
            </a:lvl1pPr>
            <a:lvl2pPr marL="742950" indent="-285750" defTabSz="909638" eaLnBrk="0" hangingPunct="0">
              <a:spcBef>
                <a:spcPct val="30000"/>
              </a:spcBef>
              <a:defRPr sz="1200">
                <a:solidFill>
                  <a:schemeClr val="tx1"/>
                </a:solidFill>
                <a:latin typeface="Calibri" pitchFamily="34" charset="0"/>
              </a:defRPr>
            </a:lvl2pPr>
            <a:lvl3pPr marL="1143000" indent="-228600" defTabSz="909638" eaLnBrk="0" hangingPunct="0">
              <a:spcBef>
                <a:spcPct val="30000"/>
              </a:spcBef>
              <a:defRPr sz="1200">
                <a:solidFill>
                  <a:schemeClr val="tx1"/>
                </a:solidFill>
                <a:latin typeface="Calibri" pitchFamily="34" charset="0"/>
              </a:defRPr>
            </a:lvl3pPr>
            <a:lvl4pPr marL="1600200" indent="-228600" defTabSz="909638" eaLnBrk="0" hangingPunct="0">
              <a:spcBef>
                <a:spcPct val="30000"/>
              </a:spcBef>
              <a:defRPr sz="1200">
                <a:solidFill>
                  <a:schemeClr val="tx1"/>
                </a:solidFill>
                <a:latin typeface="Calibri" pitchFamily="34" charset="0"/>
              </a:defRPr>
            </a:lvl4pPr>
            <a:lvl5pPr marL="2057400" indent="-228600" defTabSz="909638" eaLnBrk="0" hangingPunct="0">
              <a:spcBef>
                <a:spcPct val="30000"/>
              </a:spcBef>
              <a:defRPr sz="1200">
                <a:solidFill>
                  <a:schemeClr val="tx1"/>
                </a:solidFill>
                <a:latin typeface="Calibri" pitchFamily="34" charset="0"/>
              </a:defRPr>
            </a:lvl5pPr>
            <a:lvl6pPr marL="2514600" indent="-228600" defTabSz="909638" eaLnBrk="0" fontAlgn="base" hangingPunct="0">
              <a:spcBef>
                <a:spcPct val="30000"/>
              </a:spcBef>
              <a:spcAft>
                <a:spcPct val="0"/>
              </a:spcAft>
              <a:defRPr sz="1200">
                <a:solidFill>
                  <a:schemeClr val="tx1"/>
                </a:solidFill>
                <a:latin typeface="Calibri" pitchFamily="34" charset="0"/>
              </a:defRPr>
            </a:lvl6pPr>
            <a:lvl7pPr marL="2971800" indent="-228600" defTabSz="909638" eaLnBrk="0" fontAlgn="base" hangingPunct="0">
              <a:spcBef>
                <a:spcPct val="30000"/>
              </a:spcBef>
              <a:spcAft>
                <a:spcPct val="0"/>
              </a:spcAft>
              <a:defRPr sz="1200">
                <a:solidFill>
                  <a:schemeClr val="tx1"/>
                </a:solidFill>
                <a:latin typeface="Calibri" pitchFamily="34" charset="0"/>
              </a:defRPr>
            </a:lvl7pPr>
            <a:lvl8pPr marL="3429000" indent="-228600" defTabSz="909638" eaLnBrk="0" fontAlgn="base" hangingPunct="0">
              <a:spcBef>
                <a:spcPct val="30000"/>
              </a:spcBef>
              <a:spcAft>
                <a:spcPct val="0"/>
              </a:spcAft>
              <a:defRPr sz="1200">
                <a:solidFill>
                  <a:schemeClr val="tx1"/>
                </a:solidFill>
                <a:latin typeface="Calibri" pitchFamily="34" charset="0"/>
              </a:defRPr>
            </a:lvl8pPr>
            <a:lvl9pPr marL="3886200" indent="-228600" defTabSz="909638"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52CBDA5D-8188-45B3-B31D-C0CE05E67793}" type="slidenum">
              <a:rPr lang="ru-RU" altLang="ru-RU"/>
              <a:pPr algn="r" eaLnBrk="1" hangingPunct="1">
                <a:spcBef>
                  <a:spcPct val="0"/>
                </a:spcBef>
              </a:pPr>
              <a:t>14</a:t>
            </a:fld>
            <a:endParaRPr lang="ru-RU" altLang="ru-RU"/>
          </a:p>
        </p:txBody>
      </p:sp>
      <p:sp>
        <p:nvSpPr>
          <p:cNvPr id="54275" name="Rectangle 2"/>
          <p:cNvSpPr>
            <a:spLocks noGrp="1" noRot="1" noChangeAspect="1" noChangeArrowheads="1" noTextEdit="1"/>
          </p:cNvSpPr>
          <p:nvPr>
            <p:ph type="sldImg"/>
          </p:nvPr>
        </p:nvSpPr>
        <p:spPr bwMode="auto">
          <a:xfrm>
            <a:off x="917575" y="746125"/>
            <a:ext cx="4962525" cy="37226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6" name="Rectangle 3"/>
          <p:cNvSpPr>
            <a:spLocks noGrp="1" noChangeArrowheads="1"/>
          </p:cNvSpPr>
          <p:nvPr>
            <p:ph type="body" idx="1"/>
          </p:nvPr>
        </p:nvSpPr>
        <p:spPr>
          <a:xfrm>
            <a:off x="679309" y="4715743"/>
            <a:ext cx="5439058" cy="446479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052" tIns="46527" rIns="93052" bIns="46527"/>
          <a:lstStyle/>
          <a:p>
            <a:pPr eaLnBrk="1" hangingPunct="1"/>
            <a:endParaRPr lang="ru-RU" altLang="ru-RU" smtClean="0">
              <a:latin typeface="Arial" pitchFamily="34" charset="0"/>
            </a:endParaRPr>
          </a:p>
        </p:txBody>
      </p:sp>
    </p:spTree>
    <p:extLst>
      <p:ext uri="{BB962C8B-B14F-4D97-AF65-F5344CB8AC3E}">
        <p14:creationId xmlns:p14="http://schemas.microsoft.com/office/powerpoint/2010/main" val="337698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gi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03D97B9-4DA6-4623-AE1F-8D01FD12B0B2}" type="slidenum">
              <a:rPr lang="ru-RU"/>
              <a:pPr>
                <a:defRPr/>
              </a:pPr>
              <a:t>‹#›</a:t>
            </a:fld>
            <a:endParaRPr lang="ru-RU"/>
          </a:p>
        </p:txBody>
      </p:sp>
    </p:spTree>
    <p:extLst>
      <p:ext uri="{BB962C8B-B14F-4D97-AF65-F5344CB8AC3E}">
        <p14:creationId xmlns:p14="http://schemas.microsoft.com/office/powerpoint/2010/main" val="3718507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3778F10-30ED-46BA-BF39-33916EB370A8}" type="slidenum">
              <a:rPr lang="ru-RU"/>
              <a:pPr>
                <a:defRPr/>
              </a:pPr>
              <a:t>‹#›</a:t>
            </a:fld>
            <a:endParaRPr lang="ru-RU"/>
          </a:p>
        </p:txBody>
      </p:sp>
    </p:spTree>
    <p:extLst>
      <p:ext uri="{BB962C8B-B14F-4D97-AF65-F5344CB8AC3E}">
        <p14:creationId xmlns:p14="http://schemas.microsoft.com/office/powerpoint/2010/main" val="4282483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F3374B34-CEFF-4B87-857F-C01EBF0C08D3}" type="slidenum">
              <a:rPr lang="ru-RU"/>
              <a:pPr>
                <a:defRPr/>
              </a:pPr>
              <a:t>‹#›</a:t>
            </a:fld>
            <a:endParaRPr lang="ru-RU"/>
          </a:p>
        </p:txBody>
      </p:sp>
    </p:spTree>
    <p:extLst>
      <p:ext uri="{BB962C8B-B14F-4D97-AF65-F5344CB8AC3E}">
        <p14:creationId xmlns:p14="http://schemas.microsoft.com/office/powerpoint/2010/main" val="36457828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D0541E2-962B-4D0C-A7F7-3B40D6DACF99}" type="slidenum">
              <a:rPr lang="ru-RU"/>
              <a:pPr>
                <a:defRPr/>
              </a:pPr>
              <a:t>‹#›</a:t>
            </a:fld>
            <a:endParaRPr lang="ru-RU"/>
          </a:p>
        </p:txBody>
      </p:sp>
    </p:spTree>
    <p:extLst>
      <p:ext uri="{BB962C8B-B14F-4D97-AF65-F5344CB8AC3E}">
        <p14:creationId xmlns:p14="http://schemas.microsoft.com/office/powerpoint/2010/main" val="35661665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402738E-3690-44E3-8CA6-B8A243269190}" type="slidenum">
              <a:rPr lang="ru-RU"/>
              <a:pPr>
                <a:defRPr/>
              </a:pPr>
              <a:t>‹#›</a:t>
            </a:fld>
            <a:endParaRPr lang="ru-RU"/>
          </a:p>
        </p:txBody>
      </p:sp>
    </p:spTree>
    <p:extLst>
      <p:ext uri="{BB962C8B-B14F-4D97-AF65-F5344CB8AC3E}">
        <p14:creationId xmlns:p14="http://schemas.microsoft.com/office/powerpoint/2010/main" val="15029964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Слайды">
    <p:spTree>
      <p:nvGrpSpPr>
        <p:cNvPr id="1" name=""/>
        <p:cNvGrpSpPr/>
        <p:nvPr/>
      </p:nvGrpSpPr>
      <p:grpSpPr>
        <a:xfrm>
          <a:off x="0" y="0"/>
          <a:ext cx="0" cy="0"/>
          <a:chOff x="0" y="0"/>
          <a:chExt cx="0" cy="0"/>
        </a:xfrm>
      </p:grpSpPr>
      <p:sp>
        <p:nvSpPr>
          <p:cNvPr id="2" name="Прямоугольник 1"/>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3" name="Прямоугольник 2"/>
          <p:cNvSpPr/>
          <p:nvPr/>
        </p:nvSpPr>
        <p:spPr bwMode="invGray">
          <a:xfrm>
            <a:off x="9085385"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4" name="Прямоугольник 3"/>
          <p:cNvSpPr/>
          <p:nvPr/>
        </p:nvSpPr>
        <p:spPr bwMode="invGray">
          <a:xfrm>
            <a:off x="9044354" y="-1588"/>
            <a:ext cx="27843"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5" name="Прямоугольник 4"/>
          <p:cNvSpPr/>
          <p:nvPr/>
        </p:nvSpPr>
        <p:spPr bwMode="invGray">
          <a:xfrm>
            <a:off x="9025305" y="-1588"/>
            <a:ext cx="8792"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Прямоугольник 5"/>
          <p:cNvSpPr/>
          <p:nvPr/>
        </p:nvSpPr>
        <p:spPr bwMode="invGray">
          <a:xfrm>
            <a:off x="8976947" y="-1588"/>
            <a:ext cx="26377"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7" name="Прямоугольник 6"/>
          <p:cNvSpPr/>
          <p:nvPr/>
        </p:nvSpPr>
        <p:spPr bwMode="invGray">
          <a:xfrm>
            <a:off x="8915400" y="0"/>
            <a:ext cx="55685"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8" name="Прямоугольник 7"/>
          <p:cNvSpPr/>
          <p:nvPr/>
        </p:nvSpPr>
        <p:spPr bwMode="invGray">
          <a:xfrm>
            <a:off x="8875835" y="0"/>
            <a:ext cx="5862"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0" name="Прямоугольник 9"/>
          <p:cNvSpPr/>
          <p:nvPr userDrawn="1"/>
        </p:nvSpPr>
        <p:spPr>
          <a:xfrm>
            <a:off x="540728" y="1"/>
            <a:ext cx="464526" cy="379413"/>
          </a:xfrm>
          <a:prstGeom prst="rect">
            <a:avLst/>
          </a:prstGeom>
        </p:spPr>
        <p:txBody>
          <a:bodyPr wrap="none">
            <a:normAutofit lnSpcReduction="10000"/>
          </a:bodyPr>
          <a:lstStyle/>
          <a:p>
            <a:pPr>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endParaRPr>
          </a:p>
        </p:txBody>
      </p:sp>
      <p:sp>
        <p:nvSpPr>
          <p:cNvPr id="11" name="Прямоугольник 25"/>
          <p:cNvSpPr>
            <a:spLocks noChangeArrowheads="1"/>
          </p:cNvSpPr>
          <p:nvPr userDrawn="1"/>
        </p:nvSpPr>
        <p:spPr bwMode="auto">
          <a:xfrm>
            <a:off x="964223"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a:solidFill>
                  <a:srgbClr val="DBDBE9"/>
                </a:solidFill>
                <a:latin typeface="Times New Roman" pitchFamily="18" charset="0"/>
                <a:cs typeface="Times New Roman" pitchFamily="18" charset="0"/>
              </a:rPr>
              <a:t>]</a:t>
            </a:r>
            <a:endParaRPr lang="ru-RU">
              <a:solidFill>
                <a:srgbClr val="DBDBE9"/>
              </a:solidFill>
              <a:latin typeface="Times New Roman" pitchFamily="18" charset="0"/>
              <a:cs typeface="Times New Roman" pitchFamily="18" charset="0"/>
            </a:endParaRPr>
          </a:p>
        </p:txBody>
      </p:sp>
      <p:sp>
        <p:nvSpPr>
          <p:cNvPr id="12" name="TextBox 13"/>
          <p:cNvSpPr txBox="1">
            <a:spLocks noChangeArrowheads="1"/>
          </p:cNvSpPr>
          <p:nvPr userDrawn="1"/>
        </p:nvSpPr>
        <p:spPr bwMode="auto">
          <a:xfrm>
            <a:off x="775189"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200" i="1" smtClean="0">
                <a:solidFill>
                  <a:prstClr val="white"/>
                </a:solidFill>
                <a:latin typeface="Times New Roman" pitchFamily="18" charset="0"/>
                <a:cs typeface="Times New Roman" pitchFamily="18" charset="0"/>
              </a:rPr>
              <a:t>ф</a:t>
            </a:r>
            <a:endParaRPr lang="ru-RU" sz="2200" smtClean="0">
              <a:solidFill>
                <a:srgbClr val="DBDBE9"/>
              </a:solidFill>
              <a:latin typeface="Times New Roman" pitchFamily="18" charset="0"/>
              <a:cs typeface="Times New Roman" pitchFamily="18" charset="0"/>
            </a:endParaRPr>
          </a:p>
        </p:txBody>
      </p:sp>
      <p:pic>
        <p:nvPicPr>
          <p:cNvPr id="14" name="Рисунок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7566" y="-1588"/>
            <a:ext cx="311645" cy="369888"/>
          </a:xfrm>
          <a:prstGeom prst="rect">
            <a:avLst/>
          </a:prstGeom>
        </p:spPr>
      </p:pic>
      <p:sp>
        <p:nvSpPr>
          <p:cNvPr id="15" name="TextBox 14"/>
          <p:cNvSpPr txBox="1"/>
          <p:nvPr userDrawn="1"/>
        </p:nvSpPr>
        <p:spPr>
          <a:xfrm>
            <a:off x="8540318" y="14694"/>
            <a:ext cx="436629" cy="276999"/>
          </a:xfrm>
          <a:prstGeom prst="rect">
            <a:avLst/>
          </a:prstGeom>
          <a:noFill/>
        </p:spPr>
        <p:txBody>
          <a:bodyPr wrap="square" lIns="0" tIns="0" rIns="0" bIns="0" rtlCol="0">
            <a:spAutoFit/>
          </a:bodyPr>
          <a:lstStyle/>
          <a:p>
            <a:pPr marL="0" marR="0" indent="0" algn="ctr" defTabSz="914400" rtl="0" eaLnBrk="1" fontAlgn="base" latinLnBrk="0" hangingPunct="1">
              <a:lnSpc>
                <a:spcPct val="100000"/>
              </a:lnSpc>
              <a:spcBef>
                <a:spcPct val="0"/>
              </a:spcBef>
              <a:spcAft>
                <a:spcPct val="0"/>
              </a:spcAft>
              <a:buClrTx/>
              <a:buSzTx/>
              <a:buFontTx/>
              <a:buNone/>
              <a:tabLst/>
              <a:defRPr/>
            </a:pPr>
            <a:fld id="{3652B57F-E6B2-477A-A458-E62C3B0A6261}" type="slidenum">
              <a:rPr lang="ru-RU" b="1" smtClean="0">
                <a:solidFill>
                  <a:schemeClr val="bg1"/>
                </a:solidFill>
              </a:rPr>
              <a:pPr marL="0" marR="0" indent="0" algn="ctr" defTabSz="914400" rtl="0" eaLnBrk="1" fontAlgn="base" latinLnBrk="0" hangingPunct="1">
                <a:lnSpc>
                  <a:spcPct val="100000"/>
                </a:lnSpc>
                <a:spcBef>
                  <a:spcPct val="0"/>
                </a:spcBef>
                <a:spcAft>
                  <a:spcPct val="0"/>
                </a:spcAft>
                <a:buClrTx/>
                <a:buSzTx/>
                <a:buFontTx/>
                <a:buNone/>
                <a:tabLst/>
                <a:defRPr/>
              </a:pPr>
              <a:t>‹#›</a:t>
            </a:fld>
            <a:endParaRPr lang="ru-RU" b="1" dirty="0" smtClean="0">
              <a:solidFill>
                <a:schemeClr val="bg1"/>
              </a:solidFill>
            </a:endParaRPr>
          </a:p>
        </p:txBody>
      </p:sp>
    </p:spTree>
    <p:extLst>
      <p:ext uri="{BB962C8B-B14F-4D97-AF65-F5344CB8AC3E}">
        <p14:creationId xmlns:p14="http://schemas.microsoft.com/office/powerpoint/2010/main" val="561803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00C6DE9-0EFE-46C4-A297-4D979D0A66FC}" type="slidenum">
              <a:rPr lang="ru-RU"/>
              <a:pPr>
                <a:defRPr/>
              </a:pPr>
              <a:t>‹#›</a:t>
            </a:fld>
            <a:endParaRPr lang="ru-RU"/>
          </a:p>
        </p:txBody>
      </p:sp>
    </p:spTree>
    <p:extLst>
      <p:ext uri="{BB962C8B-B14F-4D97-AF65-F5344CB8AC3E}">
        <p14:creationId xmlns:p14="http://schemas.microsoft.com/office/powerpoint/2010/main" val="2815687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Заголовок и объект">
    <p:bg>
      <p:bgPr>
        <a:solidFill>
          <a:srgbClr val="EDEDED"/>
        </a:solidFill>
        <a:effectLst/>
      </p:bgPr>
    </p:bg>
    <p:spTree>
      <p:nvGrpSpPr>
        <p:cNvPr id="1" name=""/>
        <p:cNvGrpSpPr/>
        <p:nvPr/>
      </p:nvGrpSpPr>
      <p:grpSpPr>
        <a:xfrm>
          <a:off x="0" y="0"/>
          <a:ext cx="0" cy="0"/>
          <a:chOff x="0" y="0"/>
          <a:chExt cx="0" cy="0"/>
        </a:xfrm>
      </p:grpSpPr>
      <p:sp>
        <p:nvSpPr>
          <p:cNvPr id="4" name="Прямоугольник 3"/>
          <p:cNvSpPr/>
          <p:nvPr userDrawn="1"/>
        </p:nvSpPr>
        <p:spPr>
          <a:xfrm>
            <a:off x="0" y="0"/>
            <a:ext cx="9144000" cy="311150"/>
          </a:xfrm>
          <a:prstGeom prst="rect">
            <a:avLst/>
          </a:prstGeom>
          <a:solidFill>
            <a:srgbClr val="424456"/>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Прямоугольник 4"/>
          <p:cNvSpPr/>
          <p:nvPr userDrawn="1"/>
        </p:nvSpPr>
        <p:spPr bwMode="invGray">
          <a:xfrm>
            <a:off x="9085263" y="-1587"/>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p>
        </p:txBody>
      </p:sp>
      <p:sp>
        <p:nvSpPr>
          <p:cNvPr id="6" name="Прямоугольник 5"/>
          <p:cNvSpPr/>
          <p:nvPr userDrawn="1"/>
        </p:nvSpPr>
        <p:spPr bwMode="invGray">
          <a:xfrm>
            <a:off x="9043988" y="-1587"/>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p>
        </p:txBody>
      </p:sp>
      <p:sp>
        <p:nvSpPr>
          <p:cNvPr id="7" name="Прямоугольник 6"/>
          <p:cNvSpPr/>
          <p:nvPr userDrawn="1"/>
        </p:nvSpPr>
        <p:spPr bwMode="invGray">
          <a:xfrm>
            <a:off x="9024940" y="-1587"/>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8" name="Прямоугольник 7"/>
          <p:cNvSpPr/>
          <p:nvPr userDrawn="1"/>
        </p:nvSpPr>
        <p:spPr bwMode="invGray">
          <a:xfrm>
            <a:off x="8977313" y="-1587"/>
            <a:ext cx="25400"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9" name="Прямоугольник 8"/>
          <p:cNvSpPr/>
          <p:nvPr userDrawn="1"/>
        </p:nvSpPr>
        <p:spPr bwMode="invGray">
          <a:xfrm>
            <a:off x="8915402"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10" name="Прямоугольник 9"/>
          <p:cNvSpPr/>
          <p:nvPr userDrawn="1"/>
        </p:nvSpPr>
        <p:spPr bwMode="invGray">
          <a:xfrm>
            <a:off x="8875715" y="0"/>
            <a:ext cx="6350"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p>
        </p:txBody>
      </p:sp>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5" name="Прямоугольник 14"/>
          <p:cNvSpPr/>
          <p:nvPr userDrawn="1"/>
        </p:nvSpPr>
        <p:spPr>
          <a:xfrm>
            <a:off x="540728" y="0"/>
            <a:ext cx="464526" cy="379413"/>
          </a:xfrm>
          <a:prstGeom prst="rect">
            <a:avLst/>
          </a:prstGeom>
        </p:spPr>
        <p:txBody>
          <a:bodyPr wrap="none">
            <a:normAutofit lnSpcReduction="10000"/>
          </a:bodyPr>
          <a:lstStyle/>
          <a:p>
            <a:pPr>
              <a:defRPr/>
            </a:pPr>
            <a:r>
              <a:rPr lang="ru-RU" sz="2000" dirty="0">
                <a:solidFill>
                  <a:srgbClr val="53548A">
                    <a:lumMod val="20000"/>
                    <a:lumOff val="80000"/>
                  </a:srgbClr>
                </a:solidFill>
                <a:latin typeface="Times New Roman" pitchFamily="18" charset="0"/>
                <a:cs typeface="Times New Roman" pitchFamily="18" charset="0"/>
              </a:rPr>
              <a:t>М</a:t>
            </a:r>
            <a:endParaRPr lang="ru-RU" dirty="0">
              <a:latin typeface="Arial" charset="0"/>
              <a:cs typeface="+mn-cs"/>
            </a:endParaRPr>
          </a:p>
        </p:txBody>
      </p:sp>
      <p:sp>
        <p:nvSpPr>
          <p:cNvPr id="16" name="Прямоугольник 11"/>
          <p:cNvSpPr>
            <a:spLocks noChangeArrowheads="1"/>
          </p:cNvSpPr>
          <p:nvPr userDrawn="1"/>
        </p:nvSpPr>
        <p:spPr bwMode="auto">
          <a:xfrm>
            <a:off x="964223"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a:solidFill>
                  <a:srgbClr val="DBDBE9"/>
                </a:solidFill>
                <a:latin typeface="Times New Roman" pitchFamily="18" charset="0"/>
                <a:cs typeface="Times New Roman" pitchFamily="18" charset="0"/>
              </a:rPr>
              <a:t>]</a:t>
            </a:r>
            <a:endParaRPr lang="ru-RU">
              <a:solidFill>
                <a:srgbClr val="DBDBE9"/>
              </a:solidFill>
              <a:latin typeface="Times New Roman" pitchFamily="18" charset="0"/>
              <a:cs typeface="Times New Roman" pitchFamily="18" charset="0"/>
            </a:endParaRPr>
          </a:p>
        </p:txBody>
      </p:sp>
      <p:sp>
        <p:nvSpPr>
          <p:cNvPr id="17" name="TextBox 13"/>
          <p:cNvSpPr txBox="1">
            <a:spLocks noChangeArrowheads="1"/>
          </p:cNvSpPr>
          <p:nvPr userDrawn="1"/>
        </p:nvSpPr>
        <p:spPr bwMode="auto">
          <a:xfrm>
            <a:off x="775189"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200" i="1" dirty="0" smtClean="0">
                <a:solidFill>
                  <a:schemeClr val="bg1"/>
                </a:solidFill>
                <a:latin typeface="Times New Roman" pitchFamily="18" charset="0"/>
                <a:cs typeface="Times New Roman" pitchFamily="18" charset="0"/>
              </a:rPr>
              <a:t>ф</a:t>
            </a:r>
            <a:endParaRPr lang="ru-RU" sz="2200" dirty="0" smtClean="0">
              <a:solidFill>
                <a:srgbClr val="DBDBE9"/>
              </a:solidFill>
              <a:latin typeface="Times New Roman" pitchFamily="18" charset="0"/>
              <a:cs typeface="Times New Roman" pitchFamily="18" charset="0"/>
            </a:endParaRPr>
          </a:p>
        </p:txBody>
      </p:sp>
      <p:sp>
        <p:nvSpPr>
          <p:cNvPr id="18" name="Прямоугольник 17"/>
          <p:cNvSpPr/>
          <p:nvPr userDrawn="1"/>
        </p:nvSpPr>
        <p:spPr>
          <a:xfrm>
            <a:off x="540728" y="0"/>
            <a:ext cx="464526" cy="379413"/>
          </a:xfrm>
          <a:prstGeom prst="rect">
            <a:avLst/>
          </a:prstGeom>
        </p:spPr>
        <p:txBody>
          <a:bodyPr wrap="none">
            <a:normAutofit lnSpcReduction="10000"/>
          </a:bodyPr>
          <a:lstStyle/>
          <a:p>
            <a:pPr>
              <a:defRPr/>
            </a:pPr>
            <a:r>
              <a:rPr lang="ru-RU" sz="2000" dirty="0">
                <a:solidFill>
                  <a:srgbClr val="53548A">
                    <a:lumMod val="20000"/>
                    <a:lumOff val="80000"/>
                  </a:srgbClr>
                </a:solidFill>
                <a:latin typeface="Times New Roman" pitchFamily="18" charset="0"/>
                <a:cs typeface="Times New Roman" pitchFamily="18" charset="0"/>
              </a:rPr>
              <a:t>М</a:t>
            </a:r>
            <a:endParaRPr lang="ru-RU" dirty="0">
              <a:latin typeface="Arial" charset="0"/>
              <a:cs typeface="+mn-cs"/>
            </a:endParaRPr>
          </a:p>
        </p:txBody>
      </p:sp>
      <p:sp>
        <p:nvSpPr>
          <p:cNvPr id="19" name="Прямоугольник 27"/>
          <p:cNvSpPr>
            <a:spLocks noChangeArrowheads="1"/>
          </p:cNvSpPr>
          <p:nvPr userDrawn="1"/>
        </p:nvSpPr>
        <p:spPr bwMode="auto">
          <a:xfrm>
            <a:off x="964223"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a:solidFill>
                  <a:srgbClr val="DBDBE9"/>
                </a:solidFill>
                <a:latin typeface="Times New Roman" pitchFamily="18" charset="0"/>
                <a:cs typeface="Times New Roman" pitchFamily="18" charset="0"/>
              </a:rPr>
              <a:t>]</a:t>
            </a:r>
            <a:endParaRPr lang="ru-RU">
              <a:solidFill>
                <a:srgbClr val="DBDBE9"/>
              </a:solidFill>
              <a:latin typeface="Times New Roman" pitchFamily="18" charset="0"/>
              <a:cs typeface="Times New Roman" pitchFamily="18" charset="0"/>
            </a:endParaRPr>
          </a:p>
        </p:txBody>
      </p:sp>
      <p:sp>
        <p:nvSpPr>
          <p:cNvPr id="20" name="TextBox 19"/>
          <p:cNvSpPr txBox="1">
            <a:spLocks noChangeArrowheads="1"/>
          </p:cNvSpPr>
          <p:nvPr userDrawn="1"/>
        </p:nvSpPr>
        <p:spPr bwMode="auto">
          <a:xfrm>
            <a:off x="775189"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200" i="1" dirty="0" smtClean="0">
                <a:solidFill>
                  <a:schemeClr val="bg1"/>
                </a:solidFill>
                <a:latin typeface="Times New Roman" pitchFamily="18" charset="0"/>
                <a:cs typeface="Times New Roman" pitchFamily="18" charset="0"/>
              </a:rPr>
              <a:t>ф</a:t>
            </a:r>
            <a:endParaRPr lang="ru-RU" sz="2200" dirty="0" smtClean="0">
              <a:solidFill>
                <a:srgbClr val="DBDBE9"/>
              </a:solidFill>
              <a:latin typeface="Times New Roman" pitchFamily="18" charset="0"/>
              <a:cs typeface="Times New Roman" pitchFamily="18" charset="0"/>
            </a:endParaRPr>
          </a:p>
        </p:txBody>
      </p:sp>
    </p:spTree>
    <p:extLst>
      <p:ext uri="{BB962C8B-B14F-4D97-AF65-F5344CB8AC3E}">
        <p14:creationId xmlns:p14="http://schemas.microsoft.com/office/powerpoint/2010/main" val="1536148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Сравнение">
    <p:spTree>
      <p:nvGrpSpPr>
        <p:cNvPr id="1" name=""/>
        <p:cNvGrpSpPr/>
        <p:nvPr/>
      </p:nvGrpSpPr>
      <p:grpSpPr>
        <a:xfrm>
          <a:off x="0" y="0"/>
          <a:ext cx="0" cy="0"/>
          <a:chOff x="0" y="0"/>
          <a:chExt cx="0" cy="0"/>
        </a:xfrm>
      </p:grpSpPr>
      <p:sp>
        <p:nvSpPr>
          <p:cNvPr id="2" name="Прямоугольник 1"/>
          <p:cNvSpPr/>
          <p:nvPr userDrawn="1"/>
        </p:nvSpPr>
        <p:spPr>
          <a:xfrm>
            <a:off x="540728" y="0"/>
            <a:ext cx="464526" cy="379413"/>
          </a:xfrm>
          <a:prstGeom prst="rect">
            <a:avLst/>
          </a:prstGeom>
        </p:spPr>
        <p:txBody>
          <a:bodyPr wrap="none">
            <a:normAutofit lnSpcReduction="10000"/>
          </a:bodyPr>
          <a:lstStyle/>
          <a:p>
            <a:pPr>
              <a:defRPr/>
            </a:pPr>
            <a:r>
              <a:rPr lang="ru-RU" sz="2000" dirty="0">
                <a:solidFill>
                  <a:srgbClr val="53548A">
                    <a:lumMod val="20000"/>
                    <a:lumOff val="80000"/>
                  </a:srgbClr>
                </a:solidFill>
                <a:latin typeface="Times New Roman" pitchFamily="18" charset="0"/>
                <a:cs typeface="Times New Roman" pitchFamily="18" charset="0"/>
              </a:rPr>
              <a:t>М</a:t>
            </a:r>
            <a:endParaRPr lang="ru-RU" dirty="0">
              <a:latin typeface="Arial" charset="0"/>
              <a:cs typeface="+mn-cs"/>
            </a:endParaRPr>
          </a:p>
        </p:txBody>
      </p:sp>
      <p:sp>
        <p:nvSpPr>
          <p:cNvPr id="3" name="Прямоугольник 11"/>
          <p:cNvSpPr>
            <a:spLocks noChangeArrowheads="1"/>
          </p:cNvSpPr>
          <p:nvPr userDrawn="1"/>
        </p:nvSpPr>
        <p:spPr bwMode="auto">
          <a:xfrm>
            <a:off x="964223"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a:solidFill>
                  <a:srgbClr val="DBDBE9"/>
                </a:solidFill>
                <a:latin typeface="Times New Roman" pitchFamily="18" charset="0"/>
                <a:cs typeface="Times New Roman" pitchFamily="18" charset="0"/>
              </a:rPr>
              <a:t>]</a:t>
            </a:r>
            <a:endParaRPr lang="ru-RU">
              <a:solidFill>
                <a:srgbClr val="DBDBE9"/>
              </a:solidFill>
              <a:latin typeface="Times New Roman" pitchFamily="18" charset="0"/>
              <a:cs typeface="Times New Roman" pitchFamily="18" charset="0"/>
            </a:endParaRPr>
          </a:p>
        </p:txBody>
      </p:sp>
      <p:sp>
        <p:nvSpPr>
          <p:cNvPr id="4" name="TextBox 13"/>
          <p:cNvSpPr txBox="1">
            <a:spLocks noChangeArrowheads="1"/>
          </p:cNvSpPr>
          <p:nvPr userDrawn="1"/>
        </p:nvSpPr>
        <p:spPr bwMode="auto">
          <a:xfrm>
            <a:off x="775189"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200" i="1" dirty="0" smtClean="0">
                <a:solidFill>
                  <a:schemeClr val="bg1"/>
                </a:solidFill>
                <a:latin typeface="Times New Roman" pitchFamily="18" charset="0"/>
                <a:cs typeface="Times New Roman" pitchFamily="18" charset="0"/>
              </a:rPr>
              <a:t>ф</a:t>
            </a:r>
            <a:endParaRPr lang="ru-RU" sz="2200" dirty="0" smtClean="0">
              <a:solidFill>
                <a:srgbClr val="DBDBE9"/>
              </a:solidFill>
              <a:latin typeface="Times New Roman" pitchFamily="18" charset="0"/>
              <a:cs typeface="Times New Roman" pitchFamily="18" charset="0"/>
            </a:endParaRPr>
          </a:p>
        </p:txBody>
      </p:sp>
      <p:sp>
        <p:nvSpPr>
          <p:cNvPr id="5" name="Прямоугольник 4"/>
          <p:cNvSpPr/>
          <p:nvPr/>
        </p:nvSpPr>
        <p:spPr>
          <a:xfrm>
            <a:off x="0" y="0"/>
            <a:ext cx="9144000" cy="311150"/>
          </a:xfrm>
          <a:prstGeom prst="rect">
            <a:avLst/>
          </a:prstGeom>
          <a:solidFill>
            <a:srgbClr val="424456"/>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 name="Прямоугольник 5"/>
          <p:cNvSpPr/>
          <p:nvPr/>
        </p:nvSpPr>
        <p:spPr bwMode="invGray">
          <a:xfrm>
            <a:off x="9085385" y="-1587"/>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Прямоугольник 6"/>
          <p:cNvSpPr/>
          <p:nvPr/>
        </p:nvSpPr>
        <p:spPr bwMode="invGray">
          <a:xfrm>
            <a:off x="9044355" y="-1587"/>
            <a:ext cx="27843"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Прямоугольник 7"/>
          <p:cNvSpPr/>
          <p:nvPr/>
        </p:nvSpPr>
        <p:spPr bwMode="invGray">
          <a:xfrm>
            <a:off x="9025306" y="-1587"/>
            <a:ext cx="8792"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9" name="Прямоугольник 8"/>
          <p:cNvSpPr/>
          <p:nvPr/>
        </p:nvSpPr>
        <p:spPr bwMode="invGray">
          <a:xfrm>
            <a:off x="8976948" y="-1587"/>
            <a:ext cx="26377"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0" name="Прямоугольник 9"/>
          <p:cNvSpPr/>
          <p:nvPr/>
        </p:nvSpPr>
        <p:spPr bwMode="invGray">
          <a:xfrm>
            <a:off x="8915401" y="0"/>
            <a:ext cx="55685"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1" name="Прямоугольник 10"/>
          <p:cNvSpPr/>
          <p:nvPr/>
        </p:nvSpPr>
        <p:spPr bwMode="invGray">
          <a:xfrm>
            <a:off x="8875836" y="0"/>
            <a:ext cx="5862"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2" name="Прямоугольник 11"/>
          <p:cNvSpPr/>
          <p:nvPr userDrawn="1"/>
        </p:nvSpPr>
        <p:spPr>
          <a:xfrm>
            <a:off x="540728" y="0"/>
            <a:ext cx="464526" cy="379413"/>
          </a:xfrm>
          <a:prstGeom prst="rect">
            <a:avLst/>
          </a:prstGeom>
        </p:spPr>
        <p:txBody>
          <a:bodyPr wrap="none">
            <a:normAutofit lnSpcReduction="10000"/>
          </a:bodyPr>
          <a:lstStyle/>
          <a:p>
            <a:pPr>
              <a:defRPr/>
            </a:pPr>
            <a:r>
              <a:rPr lang="ru-RU" sz="2000" dirty="0">
                <a:solidFill>
                  <a:srgbClr val="53548A">
                    <a:lumMod val="20000"/>
                    <a:lumOff val="80000"/>
                  </a:srgbClr>
                </a:solidFill>
                <a:latin typeface="Times New Roman" pitchFamily="18" charset="0"/>
                <a:cs typeface="Times New Roman" pitchFamily="18" charset="0"/>
              </a:rPr>
              <a:t>М</a:t>
            </a:r>
            <a:endParaRPr lang="ru-RU" dirty="0">
              <a:latin typeface="Arial" charset="0"/>
              <a:cs typeface="+mn-cs"/>
            </a:endParaRPr>
          </a:p>
        </p:txBody>
      </p:sp>
      <p:sp>
        <p:nvSpPr>
          <p:cNvPr id="13" name="Прямоугольник 27"/>
          <p:cNvSpPr>
            <a:spLocks noChangeArrowheads="1"/>
          </p:cNvSpPr>
          <p:nvPr userDrawn="1"/>
        </p:nvSpPr>
        <p:spPr bwMode="auto">
          <a:xfrm>
            <a:off x="964223"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a:solidFill>
                  <a:srgbClr val="DBDBE9"/>
                </a:solidFill>
                <a:latin typeface="Times New Roman" pitchFamily="18" charset="0"/>
                <a:cs typeface="Times New Roman" pitchFamily="18" charset="0"/>
              </a:rPr>
              <a:t>]</a:t>
            </a:r>
            <a:endParaRPr lang="ru-RU">
              <a:solidFill>
                <a:srgbClr val="DBDBE9"/>
              </a:solidFill>
              <a:latin typeface="Times New Roman" pitchFamily="18" charset="0"/>
              <a:cs typeface="Times New Roman" pitchFamily="18" charset="0"/>
            </a:endParaRPr>
          </a:p>
        </p:txBody>
      </p:sp>
      <p:sp>
        <p:nvSpPr>
          <p:cNvPr id="14" name="TextBox 13"/>
          <p:cNvSpPr txBox="1">
            <a:spLocks noChangeArrowheads="1"/>
          </p:cNvSpPr>
          <p:nvPr userDrawn="1"/>
        </p:nvSpPr>
        <p:spPr bwMode="auto">
          <a:xfrm>
            <a:off x="775189"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200" i="1" dirty="0" smtClean="0">
                <a:solidFill>
                  <a:schemeClr val="bg1"/>
                </a:solidFill>
                <a:latin typeface="Times New Roman" pitchFamily="18" charset="0"/>
                <a:cs typeface="Times New Roman" pitchFamily="18" charset="0"/>
              </a:rPr>
              <a:t>ф</a:t>
            </a:r>
            <a:endParaRPr lang="ru-RU" sz="2200" dirty="0" smtClean="0">
              <a:solidFill>
                <a:srgbClr val="DBDBE9"/>
              </a:solidFill>
              <a:latin typeface="Times New Roman" pitchFamily="18" charset="0"/>
              <a:cs typeface="Times New Roman" pitchFamily="18" charset="0"/>
            </a:endParaRPr>
          </a:p>
        </p:txBody>
      </p:sp>
      <p:pic>
        <p:nvPicPr>
          <p:cNvPr id="15" name="Рисунок 2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16877" y="-1588"/>
            <a:ext cx="31212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Номер слайда 26"/>
          <p:cNvSpPr>
            <a:spLocks noGrp="1"/>
          </p:cNvSpPr>
          <p:nvPr>
            <p:ph type="sldNum" sz="quarter" idx="10"/>
          </p:nvPr>
        </p:nvSpPr>
        <p:spPr>
          <a:xfrm>
            <a:off x="6660232" y="-20638"/>
            <a:ext cx="2133600" cy="365125"/>
          </a:xfrm>
        </p:spPr>
        <p:txBody>
          <a:bodyPr rtlCol="0"/>
          <a:lstStyle>
            <a:lvl1pPr>
              <a:defRPr sz="1600" i="1">
                <a:solidFill>
                  <a:schemeClr val="bg2"/>
                </a:solidFill>
                <a:latin typeface="+mn-lt"/>
              </a:defRPr>
            </a:lvl1pPr>
          </a:lstStyle>
          <a:p>
            <a:pPr>
              <a:defRPr/>
            </a:pPr>
            <a:fld id="{3DB4DD37-3EED-4F6E-8ACE-01C795C86E54}" type="slidenum">
              <a:rPr lang="ru-RU" smtClean="0"/>
              <a:pPr>
                <a:defRPr/>
              </a:pPr>
              <a:t>‹#›</a:t>
            </a:fld>
            <a:endParaRPr lang="ru-RU" dirty="0"/>
          </a:p>
        </p:txBody>
      </p:sp>
    </p:spTree>
    <p:extLst>
      <p:ext uri="{BB962C8B-B14F-4D97-AF65-F5344CB8AC3E}">
        <p14:creationId xmlns:p14="http://schemas.microsoft.com/office/powerpoint/2010/main" val="4002518963"/>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AEAB69A-382E-40F0-ABC8-D08F22986623}" type="slidenum">
              <a:rPr lang="ru-RU"/>
              <a:pPr>
                <a:defRPr/>
              </a:pPr>
              <a:t>‹#›</a:t>
            </a:fld>
            <a:endParaRPr lang="ru-RU"/>
          </a:p>
        </p:txBody>
      </p:sp>
    </p:spTree>
    <p:extLst>
      <p:ext uri="{BB962C8B-B14F-4D97-AF65-F5344CB8AC3E}">
        <p14:creationId xmlns:p14="http://schemas.microsoft.com/office/powerpoint/2010/main" val="1091664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6F93100D-996F-48F8-8FCA-02380E2E7702}" type="slidenum">
              <a:rPr lang="ru-RU"/>
              <a:pPr>
                <a:defRPr/>
              </a:pPr>
              <a:t>‹#›</a:t>
            </a:fld>
            <a:endParaRPr lang="ru-RU"/>
          </a:p>
        </p:txBody>
      </p:sp>
    </p:spTree>
    <p:extLst>
      <p:ext uri="{BB962C8B-B14F-4D97-AF65-F5344CB8AC3E}">
        <p14:creationId xmlns:p14="http://schemas.microsoft.com/office/powerpoint/2010/main" val="2510028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A7BCAF54-ABAB-4DD4-ABC3-1DCA3B544048}" type="slidenum">
              <a:rPr lang="ru-RU"/>
              <a:pPr>
                <a:defRPr/>
              </a:pPr>
              <a:t>‹#›</a:t>
            </a:fld>
            <a:endParaRPr lang="ru-RU"/>
          </a:p>
        </p:txBody>
      </p:sp>
    </p:spTree>
    <p:extLst>
      <p:ext uri="{BB962C8B-B14F-4D97-AF65-F5344CB8AC3E}">
        <p14:creationId xmlns:p14="http://schemas.microsoft.com/office/powerpoint/2010/main" val="3199212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12032E6E-5BBA-429B-9AC6-F16E03A2DB93}" type="slidenum">
              <a:rPr lang="ru-RU"/>
              <a:pPr>
                <a:defRPr/>
              </a:pPr>
              <a:t>‹#›</a:t>
            </a:fld>
            <a:endParaRPr lang="ru-RU"/>
          </a:p>
        </p:txBody>
      </p:sp>
    </p:spTree>
    <p:extLst>
      <p:ext uri="{BB962C8B-B14F-4D97-AF65-F5344CB8AC3E}">
        <p14:creationId xmlns:p14="http://schemas.microsoft.com/office/powerpoint/2010/main" val="2951716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9CA667CC-45FA-4914-B4FA-86F9DB18A11D}" type="slidenum">
              <a:rPr lang="ru-RU"/>
              <a:pPr>
                <a:defRPr/>
              </a:pPr>
              <a:t>‹#›</a:t>
            </a:fld>
            <a:endParaRPr lang="ru-RU"/>
          </a:p>
        </p:txBody>
      </p:sp>
    </p:spTree>
    <p:extLst>
      <p:ext uri="{BB962C8B-B14F-4D97-AF65-F5344CB8AC3E}">
        <p14:creationId xmlns:p14="http://schemas.microsoft.com/office/powerpoint/2010/main" val="313806463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28E3146-929B-48FE-A378-EDA770470F97}"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2" r:id="rId14"/>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878954" y="2852936"/>
            <a:ext cx="8229600" cy="1143000"/>
          </a:xfrm>
        </p:spPr>
        <p:txBody>
          <a:bodyPr/>
          <a:lstStyle/>
          <a:p>
            <a:r>
              <a:rPr lang="en-US" dirty="0" smtClean="0"/>
              <a:t>Fiscal Rules and Long-Term</a:t>
            </a:r>
            <a:r>
              <a:rPr lang="ru-RU" dirty="0" smtClean="0"/>
              <a:t> </a:t>
            </a:r>
            <a:r>
              <a:rPr lang="en-US" dirty="0" smtClean="0"/>
              <a:t>Budgeting</a:t>
            </a:r>
            <a:endParaRPr lang="ru-RU" dirty="0"/>
          </a:p>
        </p:txBody>
      </p:sp>
      <p:pic>
        <p:nvPicPr>
          <p:cNvPr id="6" name="Рисунок 5"/>
          <p:cNvPicPr>
            <a:picLocks noChangeAspect="1"/>
          </p:cNvPicPr>
          <p:nvPr/>
        </p:nvPicPr>
        <p:blipFill>
          <a:blip r:embed="rId2"/>
          <a:stretch>
            <a:fillRect/>
          </a:stretch>
        </p:blipFill>
        <p:spPr>
          <a:xfrm>
            <a:off x="207719" y="401277"/>
            <a:ext cx="2287323" cy="2312988"/>
          </a:xfrm>
          <a:prstGeom prst="rect">
            <a:avLst/>
          </a:prstGeom>
          <a:effectLst>
            <a:outerShdw blurRad="114300" dist="114300" dir="18900000" algn="ctr" rotWithShape="0">
              <a:srgbClr val="808080">
                <a:alpha val="50000"/>
              </a:srgbClr>
            </a:outerShdw>
          </a:effectLst>
        </p:spPr>
      </p:pic>
      <p:sp>
        <p:nvSpPr>
          <p:cNvPr id="7" name="TextBox 6"/>
          <p:cNvSpPr txBox="1"/>
          <p:nvPr/>
        </p:nvSpPr>
        <p:spPr>
          <a:xfrm>
            <a:off x="3995936" y="5325015"/>
            <a:ext cx="5040560" cy="1200329"/>
          </a:xfrm>
          <a:prstGeom prst="rect">
            <a:avLst/>
          </a:prstGeom>
          <a:noFill/>
        </p:spPr>
        <p:txBody>
          <a:bodyPr wrap="square" rtlCol="0">
            <a:spAutoFit/>
          </a:bodyPr>
          <a:lstStyle/>
          <a:p>
            <a:pPr algn="r"/>
            <a:r>
              <a:rPr lang="en-US" b="1" dirty="0" smtClean="0"/>
              <a:t>Nikolai </a:t>
            </a:r>
            <a:r>
              <a:rPr lang="en-US" b="1" dirty="0" err="1" smtClean="0"/>
              <a:t>Begchin</a:t>
            </a:r>
            <a:r>
              <a:rPr lang="ru-RU" dirty="0" smtClean="0"/>
              <a:t>,</a:t>
            </a:r>
          </a:p>
          <a:p>
            <a:pPr algn="r"/>
            <a:r>
              <a:rPr lang="en-US" dirty="0" smtClean="0"/>
              <a:t>Deputy Director</a:t>
            </a:r>
            <a:r>
              <a:rPr lang="ru-RU" dirty="0" smtClean="0"/>
              <a:t/>
            </a:r>
            <a:br>
              <a:rPr lang="ru-RU" dirty="0" smtClean="0"/>
            </a:br>
            <a:r>
              <a:rPr lang="en-US" dirty="0" smtClean="0"/>
              <a:t>Fiscal Policy Department</a:t>
            </a:r>
          </a:p>
          <a:p>
            <a:pPr algn="r"/>
            <a:r>
              <a:rPr lang="en-US" dirty="0" smtClean="0"/>
              <a:t>Ministry of Finance of the Russian </a:t>
            </a:r>
            <a:r>
              <a:rPr lang="en-US" dirty="0" err="1" smtClean="0"/>
              <a:t>Federatiion</a:t>
            </a:r>
            <a:endParaRPr lang="ru-RU" dirty="0" smtClean="0"/>
          </a:p>
        </p:txBody>
      </p:sp>
    </p:spTree>
    <p:extLst>
      <p:ext uri="{BB962C8B-B14F-4D97-AF65-F5344CB8AC3E}">
        <p14:creationId xmlns:p14="http://schemas.microsoft.com/office/powerpoint/2010/main" val="277228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Диаграмма 3"/>
          <p:cNvGraphicFramePr>
            <a:graphicFrameLocks/>
          </p:cNvGraphicFramePr>
          <p:nvPr>
            <p:extLst>
              <p:ext uri="{D42A27DB-BD31-4B8C-83A1-F6EECF244321}">
                <p14:modId xmlns:p14="http://schemas.microsoft.com/office/powerpoint/2010/main" val="3056134753"/>
              </p:ext>
            </p:extLst>
          </p:nvPr>
        </p:nvGraphicFramePr>
        <p:xfrm>
          <a:off x="539552" y="1052736"/>
          <a:ext cx="8208912" cy="4176464"/>
        </p:xfrm>
        <a:graphic>
          <a:graphicData uri="http://schemas.openxmlformats.org/drawingml/2006/chart">
            <c:chart xmlns:c="http://schemas.openxmlformats.org/drawingml/2006/chart" xmlns:r="http://schemas.openxmlformats.org/officeDocument/2006/relationships" r:id="rId2"/>
          </a:graphicData>
        </a:graphic>
      </p:graphicFrame>
      <p:sp>
        <p:nvSpPr>
          <p:cNvPr id="12291" name="TextBox 2"/>
          <p:cNvSpPr txBox="1">
            <a:spLocks noChangeArrowheads="1"/>
          </p:cNvSpPr>
          <p:nvPr/>
        </p:nvSpPr>
        <p:spPr bwMode="auto">
          <a:xfrm>
            <a:off x="1331913" y="260350"/>
            <a:ext cx="6192837"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ru-RU"/>
            </a:defPPr>
            <a:lvl1pPr algn="ctr">
              <a:defRPr sz="2200" b="1">
                <a:latin typeface="+mj-lt"/>
                <a:ea typeface="+mj-ea"/>
                <a:cs typeface="+mj-cs"/>
              </a:defRPr>
            </a:lvl1pPr>
          </a:lstStyle>
          <a:p>
            <a:r>
              <a:rPr lang="en-US" altLang="ru-RU" dirty="0"/>
              <a:t>Simulation Modelling for the Modified Fiscal Rule </a:t>
            </a:r>
            <a:r>
              <a:rPr lang="en-US" altLang="ru-RU" dirty="0" smtClean="0"/>
              <a:t>Application </a:t>
            </a:r>
            <a:r>
              <a:rPr lang="ru-RU" altLang="ru-RU" dirty="0" smtClean="0"/>
              <a:t>(2</a:t>
            </a:r>
            <a:r>
              <a:rPr lang="ru-RU" altLang="ru-RU" dirty="0"/>
              <a:t>)</a:t>
            </a:r>
          </a:p>
        </p:txBody>
      </p:sp>
      <p:sp>
        <p:nvSpPr>
          <p:cNvPr id="12292" name="TextBox 1"/>
          <p:cNvSpPr txBox="1">
            <a:spLocks noChangeArrowheads="1"/>
          </p:cNvSpPr>
          <p:nvPr/>
        </p:nvSpPr>
        <p:spPr bwMode="auto">
          <a:xfrm>
            <a:off x="971600" y="5085184"/>
            <a:ext cx="8064947"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hangingPunct="1">
              <a:spcBef>
                <a:spcPct val="0"/>
              </a:spcBef>
              <a:buFontTx/>
              <a:buNone/>
            </a:pPr>
            <a:r>
              <a:rPr lang="en-US" altLang="ru-RU" sz="1400" dirty="0" smtClean="0"/>
              <a:t>	</a:t>
            </a:r>
            <a:r>
              <a:rPr lang="en-US" altLang="ru-RU" sz="1000" dirty="0" smtClean="0"/>
              <a:t>Actual		Current FR		New FR (30 years)	</a:t>
            </a:r>
            <a:endParaRPr lang="en-US" altLang="ru-RU" sz="1400" dirty="0" smtClean="0"/>
          </a:p>
          <a:p>
            <a:pPr algn="just" eaLnBrk="1" hangingPunct="1">
              <a:spcBef>
                <a:spcPct val="0"/>
              </a:spcBef>
              <a:buNone/>
            </a:pPr>
            <a:endParaRPr lang="en-US" altLang="ru-RU" sz="1400" dirty="0" smtClean="0"/>
          </a:p>
          <a:p>
            <a:pPr algn="just" eaLnBrk="1" hangingPunct="1">
              <a:spcBef>
                <a:spcPct val="0"/>
              </a:spcBef>
              <a:buNone/>
            </a:pPr>
            <a:r>
              <a:rPr lang="en-US" altLang="ru-RU" sz="1400" dirty="0" smtClean="0"/>
              <a:t>Initially</a:t>
            </a:r>
            <a:r>
              <a:rPr lang="en-US" altLang="ru-RU" sz="1400" dirty="0" smtClean="0"/>
              <a:t>, the actual expenditures look understated (this was dictated by the necessity to pay back foreign debt without access to capital markets)</a:t>
            </a:r>
            <a:r>
              <a:rPr lang="ru-RU" altLang="ru-RU" sz="1400" dirty="0" smtClean="0"/>
              <a:t>, </a:t>
            </a:r>
            <a:r>
              <a:rPr lang="en-US" altLang="ru-RU" sz="1400" dirty="0" smtClean="0"/>
              <a:t>however, from 2010 on</a:t>
            </a:r>
            <a:r>
              <a:rPr lang="ru-RU" altLang="ru-RU" sz="1400" dirty="0"/>
              <a:t>,</a:t>
            </a:r>
            <a:r>
              <a:rPr lang="en-US" altLang="ru-RU" sz="1400" dirty="0" smtClean="0"/>
              <a:t> they significantly exceed the justified level</a:t>
            </a:r>
            <a:r>
              <a:rPr lang="ru-RU" altLang="ru-RU" sz="1400" dirty="0" smtClean="0"/>
              <a:t>. </a:t>
            </a:r>
            <a:r>
              <a:rPr lang="en-US" altLang="ru-RU" sz="1400" dirty="0" smtClean="0"/>
              <a:t>This underlines the importance of applying fiscal rules (at that time they were suspended</a:t>
            </a:r>
            <a:r>
              <a:rPr lang="ru-RU" altLang="ru-RU" sz="1400" dirty="0" smtClean="0"/>
              <a:t>). </a:t>
            </a:r>
            <a:endParaRPr lang="ru-RU" altLang="ru-RU" sz="1400" dirty="0"/>
          </a:p>
          <a:p>
            <a:pPr algn="just" eaLnBrk="1" hangingPunct="1">
              <a:spcBef>
                <a:spcPct val="0"/>
              </a:spcBef>
              <a:buFontTx/>
              <a:buNone/>
            </a:pPr>
            <a:r>
              <a:rPr lang="en-US" altLang="ru-RU" sz="1400" dirty="0" smtClean="0"/>
              <a:t>The mere existence of reasonable fiscal rules is more important than their specific design</a:t>
            </a:r>
            <a:r>
              <a:rPr lang="ru-RU" altLang="ru-RU" sz="1400" dirty="0" smtClean="0"/>
              <a:t>, </a:t>
            </a:r>
            <a:r>
              <a:rPr lang="en-US" altLang="ru-RU" sz="1400" dirty="0" smtClean="0"/>
              <a:t>i.e. development of shock-resistant rules is a priority</a:t>
            </a:r>
            <a:r>
              <a:rPr lang="ru-RU" altLang="ru-RU" sz="1400" dirty="0" smtClean="0"/>
              <a:t>.</a:t>
            </a:r>
            <a:endParaRPr lang="ru-RU" altLang="ru-RU" sz="1400" dirty="0"/>
          </a:p>
        </p:txBody>
      </p:sp>
      <p:sp>
        <p:nvSpPr>
          <p:cNvPr id="2" name="Номер слайда 1"/>
          <p:cNvSpPr>
            <a:spLocks noGrp="1"/>
          </p:cNvSpPr>
          <p:nvPr>
            <p:ph type="sldNum" sz="quarter" idx="10"/>
          </p:nvPr>
        </p:nvSpPr>
        <p:spPr/>
        <p:txBody>
          <a:bodyPr/>
          <a:lstStyle/>
          <a:p>
            <a:pPr>
              <a:defRPr/>
            </a:pPr>
            <a:fld id="{3DB4DD37-3EED-4F6E-8ACE-01C795C86E54}" type="slidenum">
              <a:rPr lang="ru-RU" smtClean="0"/>
              <a:pPr>
                <a:defRPr/>
              </a:pPr>
              <a:t>10</a:t>
            </a:fld>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4294967295"/>
            <p:extLst>
              <p:ext uri="{D42A27DB-BD31-4B8C-83A1-F6EECF244321}">
                <p14:modId xmlns:p14="http://schemas.microsoft.com/office/powerpoint/2010/main" val="2699206854"/>
              </p:ext>
            </p:extLst>
          </p:nvPr>
        </p:nvGraphicFramePr>
        <p:xfrm>
          <a:off x="899319" y="1037034"/>
          <a:ext cx="7416800" cy="4392612"/>
        </p:xfrm>
        <a:graphic>
          <a:graphicData uri="http://schemas.openxmlformats.org/drawingml/2006/chart">
            <c:chart xmlns:c="http://schemas.openxmlformats.org/drawingml/2006/chart" xmlns:r="http://schemas.openxmlformats.org/officeDocument/2006/relationships" r:id="rId2"/>
          </a:graphicData>
        </a:graphic>
      </p:graphicFrame>
      <p:sp>
        <p:nvSpPr>
          <p:cNvPr id="13315" name="TextBox 2"/>
          <p:cNvSpPr txBox="1">
            <a:spLocks noChangeArrowheads="1"/>
          </p:cNvSpPr>
          <p:nvPr/>
        </p:nvSpPr>
        <p:spPr bwMode="auto">
          <a:xfrm>
            <a:off x="1331913" y="260350"/>
            <a:ext cx="6192837"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ru-RU"/>
            </a:defPPr>
            <a:lvl1pPr algn="ctr">
              <a:defRPr sz="2200" b="1">
                <a:latin typeface="+mj-lt"/>
                <a:ea typeface="+mj-ea"/>
                <a:cs typeface="+mj-cs"/>
              </a:defRPr>
            </a:lvl1pPr>
          </a:lstStyle>
          <a:p>
            <a:r>
              <a:rPr lang="en-US" altLang="ru-RU" dirty="0"/>
              <a:t>Simulation Modelling for the Modified Fiscal Rule </a:t>
            </a:r>
            <a:r>
              <a:rPr lang="en-US" altLang="ru-RU" dirty="0" smtClean="0"/>
              <a:t>Application </a:t>
            </a:r>
            <a:r>
              <a:rPr lang="ru-RU" altLang="ru-RU" dirty="0" smtClean="0"/>
              <a:t>(3</a:t>
            </a:r>
            <a:r>
              <a:rPr lang="ru-RU" altLang="ru-RU" dirty="0"/>
              <a:t>)</a:t>
            </a:r>
          </a:p>
        </p:txBody>
      </p:sp>
      <p:sp>
        <p:nvSpPr>
          <p:cNvPr id="13316" name="TextBox 4"/>
          <p:cNvSpPr txBox="1">
            <a:spLocks noChangeArrowheads="1"/>
          </p:cNvSpPr>
          <p:nvPr/>
        </p:nvSpPr>
        <p:spPr bwMode="auto">
          <a:xfrm>
            <a:off x="1331640" y="5301208"/>
            <a:ext cx="7272338"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hangingPunct="1">
              <a:spcBef>
                <a:spcPct val="0"/>
              </a:spcBef>
              <a:buFontTx/>
              <a:buNone/>
            </a:pPr>
            <a:r>
              <a:rPr lang="en-US" altLang="ru-RU" sz="1000" dirty="0" smtClean="0"/>
              <a:t>		Actual	Current FR		New FR (30 years)</a:t>
            </a:r>
          </a:p>
          <a:p>
            <a:pPr algn="just" eaLnBrk="1" hangingPunct="1">
              <a:spcBef>
                <a:spcPct val="0"/>
              </a:spcBef>
              <a:buFontTx/>
              <a:buNone/>
            </a:pPr>
            <a:endParaRPr lang="en-US" altLang="ru-RU" sz="1800" dirty="0" smtClean="0"/>
          </a:p>
          <a:p>
            <a:pPr algn="just" eaLnBrk="1" hangingPunct="1">
              <a:spcBef>
                <a:spcPct val="0"/>
              </a:spcBef>
              <a:buFontTx/>
              <a:buNone/>
            </a:pPr>
            <a:r>
              <a:rPr lang="en-US" altLang="ru-RU" sz="1800" smtClean="0"/>
              <a:t>Application </a:t>
            </a:r>
            <a:r>
              <a:rPr lang="en-US" altLang="ru-RU" sz="1800" dirty="0" smtClean="0"/>
              <a:t>of the “modified” fiscal rule allows to maintain the budget surplus</a:t>
            </a:r>
            <a:r>
              <a:rPr lang="ru-RU" altLang="ru-RU" sz="1800" dirty="0" smtClean="0"/>
              <a:t>.</a:t>
            </a:r>
            <a:endParaRPr lang="ru-RU" altLang="ru-RU" sz="1800" dirty="0"/>
          </a:p>
        </p:txBody>
      </p:sp>
      <p:sp>
        <p:nvSpPr>
          <p:cNvPr id="2" name="Номер слайда 1"/>
          <p:cNvSpPr>
            <a:spLocks noGrp="1"/>
          </p:cNvSpPr>
          <p:nvPr>
            <p:ph type="sldNum" sz="quarter" idx="10"/>
          </p:nvPr>
        </p:nvSpPr>
        <p:spPr/>
        <p:txBody>
          <a:bodyPr/>
          <a:lstStyle/>
          <a:p>
            <a:pPr>
              <a:defRPr/>
            </a:pPr>
            <a:fld id="{3DB4DD37-3EED-4F6E-8ACE-01C795C86E54}" type="slidenum">
              <a:rPr lang="ru-RU" smtClean="0"/>
              <a:pPr>
                <a:defRPr/>
              </a:pPr>
              <a:t>11</a:t>
            </a:fld>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idx="4294967295"/>
          </p:nvPr>
        </p:nvSpPr>
        <p:spPr>
          <a:xfrm>
            <a:off x="0" y="274638"/>
            <a:ext cx="8229600" cy="850900"/>
          </a:xfrm>
        </p:spPr>
        <p:txBody>
          <a:bodyPr/>
          <a:lstStyle/>
          <a:p>
            <a:pPr eaLnBrk="1" hangingPunct="1"/>
            <a:r>
              <a:rPr lang="en-US" altLang="ru-RU" sz="2800" b="1" dirty="0" smtClean="0"/>
              <a:t>Advantages of the “Modified” Fiscal Rule</a:t>
            </a:r>
            <a:endParaRPr lang="ru-RU" altLang="ru-RU" sz="2800" b="1" dirty="0" smtClean="0"/>
          </a:p>
        </p:txBody>
      </p:sp>
      <p:sp>
        <p:nvSpPr>
          <p:cNvPr id="3" name="Объект 2"/>
          <p:cNvSpPr>
            <a:spLocks noGrp="1"/>
          </p:cNvSpPr>
          <p:nvPr>
            <p:ph idx="4294967295"/>
          </p:nvPr>
        </p:nvSpPr>
        <p:spPr>
          <a:xfrm>
            <a:off x="539552" y="1556792"/>
            <a:ext cx="8229600" cy="4391025"/>
          </a:xfrm>
        </p:spPr>
        <p:txBody>
          <a:bodyPr rtlCol="0">
            <a:normAutofit/>
          </a:bodyPr>
          <a:lstStyle/>
          <a:p>
            <a:pPr algn="just">
              <a:spcBef>
                <a:spcPts val="1200"/>
              </a:spcBef>
              <a:defRPr/>
            </a:pPr>
            <a:r>
              <a:rPr lang="en-US" sz="2000" dirty="0" smtClean="0"/>
              <a:t>Resistance and adaptability to any internal and external impacts</a:t>
            </a:r>
            <a:endParaRPr lang="ru-RU" sz="2000" dirty="0"/>
          </a:p>
          <a:p>
            <a:pPr algn="just">
              <a:spcBef>
                <a:spcPts val="1200"/>
              </a:spcBef>
              <a:defRPr/>
            </a:pPr>
            <a:r>
              <a:rPr lang="en-US" sz="2000" dirty="0" smtClean="0"/>
              <a:t>Clearing the budgetary function of anti-cyclic influence</a:t>
            </a:r>
            <a:endParaRPr lang="ru-RU" sz="2000" dirty="0" smtClean="0"/>
          </a:p>
          <a:p>
            <a:pPr algn="just">
              <a:spcBef>
                <a:spcPts val="1200"/>
              </a:spcBef>
              <a:defRPr/>
            </a:pPr>
            <a:r>
              <a:rPr lang="en-US" sz="2000" dirty="0" smtClean="0"/>
              <a:t>Flexible response to structural and market situation-induced changes in the economy</a:t>
            </a:r>
            <a:endParaRPr lang="ru-RU" sz="2000" dirty="0"/>
          </a:p>
          <a:p>
            <a:pPr algn="just">
              <a:spcBef>
                <a:spcPts val="1200"/>
              </a:spcBef>
              <a:defRPr/>
            </a:pPr>
            <a:r>
              <a:rPr lang="en-US" sz="2000" dirty="0" smtClean="0"/>
              <a:t>Maintaining a stable </a:t>
            </a:r>
            <a:r>
              <a:rPr lang="ru-RU" sz="2000" dirty="0" smtClean="0"/>
              <a:t>(</a:t>
            </a:r>
            <a:r>
              <a:rPr lang="en-US" sz="2000" dirty="0" smtClean="0"/>
              <a:t>relatively constant</a:t>
            </a:r>
            <a:r>
              <a:rPr lang="ru-RU" sz="2000" dirty="0" smtClean="0"/>
              <a:t>) </a:t>
            </a:r>
            <a:r>
              <a:rPr lang="en-US" sz="2000" dirty="0" smtClean="0"/>
              <a:t>level of federal budget expenditures</a:t>
            </a:r>
            <a:endParaRPr lang="ru-RU" sz="2000" dirty="0"/>
          </a:p>
          <a:p>
            <a:pPr algn="just">
              <a:spcBef>
                <a:spcPts val="1200"/>
              </a:spcBef>
              <a:defRPr/>
            </a:pPr>
            <a:r>
              <a:rPr lang="en-US" sz="2000" dirty="0" smtClean="0"/>
              <a:t>Pro-cyclic model of establishing budget deficit funding sources</a:t>
            </a:r>
            <a:endParaRPr lang="ru-RU" sz="2000" dirty="0"/>
          </a:p>
          <a:p>
            <a:pPr algn="just">
              <a:spcBef>
                <a:spcPts val="1200"/>
              </a:spcBef>
              <a:defRPr/>
            </a:pPr>
            <a:r>
              <a:rPr lang="en-US" sz="2000" dirty="0" smtClean="0"/>
              <a:t>Combining power of legislative restrictions on all budget aggregates </a:t>
            </a:r>
            <a:r>
              <a:rPr lang="ru-RU" sz="2000" dirty="0" smtClean="0"/>
              <a:t>(</a:t>
            </a:r>
            <a:r>
              <a:rPr lang="en-US" sz="2000" dirty="0" smtClean="0"/>
              <a:t>limits</a:t>
            </a:r>
            <a:r>
              <a:rPr lang="ru-RU" sz="2000" dirty="0" smtClean="0"/>
              <a:t>) </a:t>
            </a:r>
            <a:r>
              <a:rPr lang="en-US" sz="2000" dirty="0" smtClean="0"/>
              <a:t>and necessary managerial liberties within the limits (fiscal space</a:t>
            </a:r>
            <a:r>
              <a:rPr lang="ru-RU" sz="2000" dirty="0" smtClean="0"/>
              <a:t>)</a:t>
            </a:r>
          </a:p>
          <a:p>
            <a:pPr marL="0" indent="0" algn="just" eaLnBrk="1" fontAlgn="auto" hangingPunct="1">
              <a:spcBef>
                <a:spcPts val="1200"/>
              </a:spcBef>
              <a:spcAft>
                <a:spcPts val="0"/>
              </a:spcAft>
              <a:buFont typeface="Arial" charset="0"/>
              <a:buNone/>
              <a:defRPr/>
            </a:pPr>
            <a:endParaRPr lang="ru-RU" sz="2000" b="1" i="1" dirty="0" smtClean="0"/>
          </a:p>
        </p:txBody>
      </p:sp>
      <p:sp>
        <p:nvSpPr>
          <p:cNvPr id="2" name="Номер слайда 1"/>
          <p:cNvSpPr>
            <a:spLocks noGrp="1"/>
          </p:cNvSpPr>
          <p:nvPr>
            <p:ph type="sldNum" sz="quarter" idx="10"/>
          </p:nvPr>
        </p:nvSpPr>
        <p:spPr/>
        <p:txBody>
          <a:bodyPr/>
          <a:lstStyle/>
          <a:p>
            <a:pPr>
              <a:defRPr/>
            </a:pPr>
            <a:fld id="{3DB4DD37-3EED-4F6E-8ACE-01C795C86E54}" type="slidenum">
              <a:rPr lang="ru-RU" smtClean="0"/>
              <a:pPr>
                <a:defRPr/>
              </a:pPr>
              <a:t>12</a:t>
            </a:fld>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p:cNvSpPr>
          <p:nvPr>
            <p:ph type="title" idx="4294967295"/>
          </p:nvPr>
        </p:nvSpPr>
        <p:spPr>
          <a:xfrm>
            <a:off x="0" y="432470"/>
            <a:ext cx="9144000" cy="476250"/>
          </a:xfrm>
        </p:spPr>
        <p:txBody>
          <a:bodyPr/>
          <a:lstStyle/>
          <a:p>
            <a:r>
              <a:rPr lang="en-US" altLang="ru-RU" sz="2400" b="1" dirty="0" smtClean="0">
                <a:cs typeface="Times New Roman" pitchFamily="18" charset="0"/>
              </a:rPr>
              <a:t>Long-Term Budgeting</a:t>
            </a:r>
            <a:r>
              <a:rPr lang="ru-RU" altLang="ru-RU" sz="2400" b="1" dirty="0" smtClean="0">
                <a:cs typeface="Times New Roman" pitchFamily="18" charset="0"/>
              </a:rPr>
              <a:t> </a:t>
            </a:r>
            <a:r>
              <a:rPr lang="en-US" altLang="ru-RU" sz="2400" b="1" dirty="0" smtClean="0">
                <a:cs typeface="Times New Roman" pitchFamily="18" charset="0"/>
              </a:rPr>
              <a:t>[1]</a:t>
            </a:r>
            <a:r>
              <a:rPr lang="ru-RU" altLang="ru-RU" sz="2400" b="1" dirty="0" smtClean="0">
                <a:cs typeface="Times New Roman" pitchFamily="18" charset="0"/>
              </a:rPr>
              <a:t/>
            </a:r>
            <a:br>
              <a:rPr lang="ru-RU" altLang="ru-RU" sz="2400" b="1" dirty="0" smtClean="0">
                <a:cs typeface="Times New Roman" pitchFamily="18" charset="0"/>
              </a:rPr>
            </a:br>
            <a:r>
              <a:rPr lang="ru-RU" altLang="ru-RU" sz="2400" i="1" dirty="0" smtClean="0">
                <a:cs typeface="Times New Roman" pitchFamily="18" charset="0"/>
              </a:rPr>
              <a:t>(</a:t>
            </a:r>
            <a:r>
              <a:rPr lang="en-US" altLang="ru-RU" sz="2400" i="1" dirty="0" smtClean="0">
                <a:cs typeface="Times New Roman" pitchFamily="18" charset="0"/>
              </a:rPr>
              <a:t>Budget Code of the Russian Federation</a:t>
            </a:r>
            <a:r>
              <a:rPr lang="ru-RU" altLang="ru-RU" sz="2400" i="1" dirty="0" smtClean="0">
                <a:cs typeface="Times New Roman" pitchFamily="18" charset="0"/>
              </a:rPr>
              <a:t>)</a:t>
            </a:r>
          </a:p>
        </p:txBody>
      </p:sp>
      <p:sp>
        <p:nvSpPr>
          <p:cNvPr id="5" name="Прямоугольник 2"/>
          <p:cNvSpPr>
            <a:spLocks noChangeArrowheads="1"/>
          </p:cNvSpPr>
          <p:nvPr/>
        </p:nvSpPr>
        <p:spPr bwMode="auto">
          <a:xfrm>
            <a:off x="119437" y="1052736"/>
            <a:ext cx="8888085"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ts val="300"/>
              </a:spcBef>
              <a:buClr>
                <a:srgbClr val="A04DA3"/>
              </a:buClr>
              <a:buFont typeface="Georgia" pitchFamily="18" charset="0"/>
              <a:buChar char="•"/>
              <a:defRPr sz="2800">
                <a:solidFill>
                  <a:schemeClr val="tx1"/>
                </a:solidFill>
                <a:latin typeface="Times New Roman"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Times New Roman"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Times New Roman"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Times New Roman"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Times New Roman"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9pPr>
          </a:lstStyle>
          <a:p>
            <a:pPr algn="just" eaLnBrk="1" hangingPunct="1">
              <a:lnSpc>
                <a:spcPct val="110000"/>
              </a:lnSpc>
              <a:spcBef>
                <a:spcPct val="0"/>
              </a:spcBef>
              <a:buClrTx/>
              <a:buFontTx/>
              <a:buNone/>
            </a:pPr>
            <a:r>
              <a:rPr lang="ru-RU" altLang="ru-RU" sz="2000" b="1" dirty="0" smtClean="0">
                <a:latin typeface="+mn-lt"/>
              </a:rPr>
              <a:t>1</a:t>
            </a:r>
            <a:r>
              <a:rPr lang="ru-RU" altLang="ru-RU" sz="2000" b="1" dirty="0">
                <a:latin typeface="+mn-lt"/>
              </a:rPr>
              <a:t>. </a:t>
            </a:r>
            <a:r>
              <a:rPr lang="en-US" altLang="ru-RU" sz="2000" b="1" dirty="0" smtClean="0">
                <a:latin typeface="+mn-lt"/>
              </a:rPr>
              <a:t>Long-term budgeting is implemented by means of formulating </a:t>
            </a:r>
            <a:r>
              <a:rPr lang="ru-RU" altLang="ru-RU" sz="2000" b="1" dirty="0" smtClean="0">
                <a:latin typeface="+mn-lt"/>
              </a:rPr>
              <a:t>:</a:t>
            </a:r>
          </a:p>
          <a:p>
            <a:pPr marL="342900" indent="-342900" algn="just" eaLnBrk="1" hangingPunct="1">
              <a:lnSpc>
                <a:spcPct val="110000"/>
              </a:lnSpc>
              <a:spcBef>
                <a:spcPct val="0"/>
              </a:spcBef>
              <a:buClrTx/>
              <a:buFont typeface="Times New Roman" panose="02020603050405020304" pitchFamily="18" charset="0"/>
              <a:buChar char="−"/>
            </a:pPr>
            <a:r>
              <a:rPr lang="en-US" altLang="ru-RU" sz="2000" dirty="0" smtClean="0">
                <a:latin typeface="+mn-lt"/>
              </a:rPr>
              <a:t>Long-term budget projection of the Russian Federation</a:t>
            </a:r>
            <a:r>
              <a:rPr lang="ru-RU" altLang="ru-RU" sz="2000" dirty="0" smtClean="0">
                <a:latin typeface="+mn-lt"/>
              </a:rPr>
              <a:t>,</a:t>
            </a:r>
          </a:p>
          <a:p>
            <a:pPr marL="342900" indent="-342900" algn="just" eaLnBrk="1" hangingPunct="1">
              <a:lnSpc>
                <a:spcPct val="110000"/>
              </a:lnSpc>
              <a:spcBef>
                <a:spcPct val="0"/>
              </a:spcBef>
              <a:buClrTx/>
              <a:buFont typeface="Times New Roman" panose="02020603050405020304" pitchFamily="18" charset="0"/>
              <a:buChar char="−"/>
            </a:pPr>
            <a:r>
              <a:rPr lang="en-US" altLang="ru-RU" sz="2000" dirty="0">
                <a:latin typeface="Calibri" panose="020F0502020204030204" pitchFamily="34" charset="0"/>
              </a:rPr>
              <a:t>Long-term budget projection of </a:t>
            </a:r>
            <a:r>
              <a:rPr lang="en-US" altLang="ru-RU" sz="2000" dirty="0" smtClean="0">
                <a:latin typeface="Calibri" panose="020F0502020204030204" pitchFamily="34" charset="0"/>
              </a:rPr>
              <a:t>a constituent entity of the Russian Federation</a:t>
            </a:r>
            <a:r>
              <a:rPr lang="ru-RU" altLang="ru-RU" sz="2000" dirty="0" smtClean="0">
                <a:latin typeface="+mn-lt"/>
              </a:rPr>
              <a:t>,</a:t>
            </a:r>
          </a:p>
          <a:p>
            <a:pPr marL="342900" indent="-342900" algn="just" eaLnBrk="1" hangingPunct="1">
              <a:lnSpc>
                <a:spcPct val="110000"/>
              </a:lnSpc>
              <a:spcBef>
                <a:spcPct val="0"/>
              </a:spcBef>
              <a:buClrTx/>
              <a:buFont typeface="Times New Roman" panose="02020603050405020304" pitchFamily="18" charset="0"/>
              <a:buChar char="−"/>
            </a:pPr>
            <a:r>
              <a:rPr lang="en-US" altLang="ru-RU" sz="2000" dirty="0">
                <a:latin typeface="Calibri" panose="020F0502020204030204" pitchFamily="34" charset="0"/>
              </a:rPr>
              <a:t>Long-term budget projection of </a:t>
            </a:r>
            <a:r>
              <a:rPr lang="en-US" altLang="ru-RU" sz="2000" dirty="0" smtClean="0">
                <a:latin typeface="Calibri" panose="020F0502020204030204" pitchFamily="34" charset="0"/>
              </a:rPr>
              <a:t>a municipality </a:t>
            </a:r>
            <a:r>
              <a:rPr lang="ru-RU" altLang="ru-RU" sz="2000" dirty="0" smtClean="0">
                <a:latin typeface="+mn-lt"/>
              </a:rPr>
              <a:t>(</a:t>
            </a:r>
            <a:r>
              <a:rPr lang="en-US" altLang="ru-RU" sz="2000" dirty="0" smtClean="0">
                <a:latin typeface="+mn-lt"/>
              </a:rPr>
              <a:t>if decision to formulate such projection was taken by the municipality’s representative authority</a:t>
            </a:r>
            <a:r>
              <a:rPr lang="ru-RU" altLang="ru-RU" sz="2000" dirty="0" smtClean="0">
                <a:latin typeface="+mn-lt"/>
              </a:rPr>
              <a:t>).</a:t>
            </a:r>
            <a:endParaRPr lang="en-US" altLang="ru-RU" sz="2000" dirty="0" smtClean="0">
              <a:latin typeface="+mn-lt"/>
            </a:endParaRPr>
          </a:p>
          <a:p>
            <a:pPr marL="342900" indent="-342900" algn="just" eaLnBrk="1" hangingPunct="1">
              <a:lnSpc>
                <a:spcPct val="110000"/>
              </a:lnSpc>
              <a:spcBef>
                <a:spcPct val="0"/>
              </a:spcBef>
              <a:buClrTx/>
              <a:buFont typeface="Times New Roman" panose="02020603050405020304" pitchFamily="18" charset="0"/>
              <a:buChar char="−"/>
            </a:pPr>
            <a:endParaRPr lang="ru-RU" altLang="ru-RU" sz="2000" dirty="0" smtClean="0">
              <a:latin typeface="+mn-lt"/>
            </a:endParaRPr>
          </a:p>
          <a:p>
            <a:pPr algn="just" eaLnBrk="1" hangingPunct="1">
              <a:lnSpc>
                <a:spcPct val="110000"/>
              </a:lnSpc>
              <a:spcBef>
                <a:spcPct val="0"/>
              </a:spcBef>
              <a:buClrTx/>
              <a:buNone/>
            </a:pPr>
            <a:r>
              <a:rPr lang="ru-RU" altLang="ru-RU" sz="2000" b="1" dirty="0" smtClean="0">
                <a:latin typeface="+mn-lt"/>
              </a:rPr>
              <a:t>2</a:t>
            </a:r>
            <a:r>
              <a:rPr lang="ru-RU" altLang="ru-RU" sz="2000" b="1" dirty="0">
                <a:latin typeface="+mn-lt"/>
              </a:rPr>
              <a:t>. </a:t>
            </a:r>
            <a:r>
              <a:rPr lang="en-US" altLang="ru-RU" sz="2000" b="1" dirty="0" smtClean="0">
                <a:latin typeface="+mn-lt"/>
              </a:rPr>
              <a:t>A long-term budget projection </a:t>
            </a:r>
            <a:r>
              <a:rPr lang="en-US" altLang="ru-RU" sz="2000" dirty="0" smtClean="0">
                <a:latin typeface="+mn-lt"/>
              </a:rPr>
              <a:t> is a document containing  a forecast for the main characteristics of corresponding budgets (consolidated budgets) of the budgetary system of the Russian Federation</a:t>
            </a:r>
            <a:r>
              <a:rPr lang="ru-RU" altLang="ru-RU" sz="2000" dirty="0" smtClean="0">
                <a:latin typeface="+mn-lt"/>
              </a:rPr>
              <a:t>, </a:t>
            </a:r>
            <a:r>
              <a:rPr lang="en-US" altLang="ru-RU" sz="2000" dirty="0" smtClean="0">
                <a:latin typeface="+mn-lt"/>
              </a:rPr>
              <a:t>financial status indicators of national (municipal) programs for their effective periods</a:t>
            </a:r>
            <a:r>
              <a:rPr lang="ru-RU" altLang="ru-RU" sz="2000" dirty="0" smtClean="0">
                <a:latin typeface="+mn-lt"/>
              </a:rPr>
              <a:t>, </a:t>
            </a:r>
            <a:r>
              <a:rPr lang="en-US" altLang="ru-RU" sz="2000" dirty="0" smtClean="0">
                <a:latin typeface="+mn-lt"/>
              </a:rPr>
              <a:t>other indicators characterizing budgets (consolidated budgets</a:t>
            </a:r>
            <a:r>
              <a:rPr lang="ru-RU" altLang="ru-RU" sz="2000" dirty="0" smtClean="0">
                <a:latin typeface="+mn-lt"/>
              </a:rPr>
              <a:t>) </a:t>
            </a:r>
            <a:r>
              <a:rPr lang="en-US" altLang="ru-RU" sz="2000" dirty="0" smtClean="0">
                <a:latin typeface="+mn-lt"/>
              </a:rPr>
              <a:t>of the budgetary system of the Russian Federation</a:t>
            </a:r>
            <a:r>
              <a:rPr lang="ru-RU" altLang="ru-RU" sz="2000" dirty="0" smtClean="0">
                <a:latin typeface="+mn-lt"/>
              </a:rPr>
              <a:t>, </a:t>
            </a:r>
            <a:r>
              <a:rPr lang="en-US" altLang="ru-RU" sz="2000" dirty="0" smtClean="0">
                <a:latin typeface="+mn-lt"/>
              </a:rPr>
              <a:t>as well as describing main approaches to formulating long-term fiscal policy</a:t>
            </a:r>
            <a:r>
              <a:rPr lang="ru-RU" altLang="ru-RU" sz="2000" dirty="0" smtClean="0">
                <a:latin typeface="+mn-lt"/>
              </a:rPr>
              <a:t>.</a:t>
            </a:r>
            <a:endParaRPr lang="ru-RU" altLang="ru-RU" sz="2000" dirty="0">
              <a:latin typeface="+mn-lt"/>
            </a:endParaRPr>
          </a:p>
        </p:txBody>
      </p:sp>
      <p:sp>
        <p:nvSpPr>
          <p:cNvPr id="2" name="Номер слайда 1"/>
          <p:cNvSpPr>
            <a:spLocks noGrp="1"/>
          </p:cNvSpPr>
          <p:nvPr>
            <p:ph type="sldNum" sz="quarter" idx="10"/>
          </p:nvPr>
        </p:nvSpPr>
        <p:spPr/>
        <p:txBody>
          <a:bodyPr/>
          <a:lstStyle/>
          <a:p>
            <a:pPr>
              <a:defRPr/>
            </a:pPr>
            <a:fld id="{3DB4DD37-3EED-4F6E-8ACE-01C795C86E54}" type="slidenum">
              <a:rPr lang="ru-RU" smtClean="0"/>
              <a:pPr>
                <a:defRPr/>
              </a:pPr>
              <a:t>13</a:t>
            </a:fld>
            <a:endParaRPr lang="ru-RU" dirty="0"/>
          </a:p>
        </p:txBody>
      </p:sp>
    </p:spTree>
    <p:extLst>
      <p:ext uri="{BB962C8B-B14F-4D97-AF65-F5344CB8AC3E}">
        <p14:creationId xmlns:p14="http://schemas.microsoft.com/office/powerpoint/2010/main" val="2652210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2"/>
          <p:cNvSpPr>
            <a:spLocks noChangeArrowheads="1"/>
          </p:cNvSpPr>
          <p:nvPr/>
        </p:nvSpPr>
        <p:spPr bwMode="auto">
          <a:xfrm>
            <a:off x="0" y="1052699"/>
            <a:ext cx="9143999" cy="565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ts val="300"/>
              </a:spcBef>
              <a:buClr>
                <a:srgbClr val="A04DA3"/>
              </a:buClr>
              <a:buFont typeface="Georgia" pitchFamily="18" charset="0"/>
              <a:buChar char="•"/>
              <a:defRPr sz="2800">
                <a:solidFill>
                  <a:schemeClr val="tx1"/>
                </a:solidFill>
                <a:latin typeface="Times New Roman"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Times New Roman"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Times New Roman"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Times New Roman"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Times New Roman"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9pPr>
          </a:lstStyle>
          <a:p>
            <a:pPr algn="just">
              <a:lnSpc>
                <a:spcPct val="90000"/>
              </a:lnSpc>
              <a:spcAft>
                <a:spcPts val="600"/>
              </a:spcAft>
              <a:buNone/>
            </a:pPr>
            <a:r>
              <a:rPr lang="ru-RU" altLang="ru-RU" sz="1800" b="1" dirty="0" smtClean="0">
                <a:latin typeface="+mn-lt"/>
              </a:rPr>
              <a:t>3. </a:t>
            </a:r>
            <a:r>
              <a:rPr lang="en-US" altLang="ru-RU" sz="1800" b="1" dirty="0" smtClean="0">
                <a:latin typeface="+mn-lt"/>
              </a:rPr>
              <a:t>A long-term budget projection of the Russian Federation or a constituent entity of the Russian Federation </a:t>
            </a:r>
            <a:r>
              <a:rPr lang="en-US" altLang="ru-RU" sz="1800" dirty="0" smtClean="0">
                <a:latin typeface="+mn-lt"/>
              </a:rPr>
              <a:t>is developed </a:t>
            </a:r>
            <a:r>
              <a:rPr lang="en-US" altLang="ru-RU" sz="1800" b="1" dirty="0" smtClean="0">
                <a:latin typeface="+mn-lt"/>
              </a:rPr>
              <a:t>every six years for a period of at least twelve years </a:t>
            </a:r>
            <a:r>
              <a:rPr lang="en-US" altLang="ru-RU" sz="1800" dirty="0" smtClean="0">
                <a:latin typeface="+mn-lt"/>
              </a:rPr>
              <a:t>on the basis of the social and economic development forecast for the corresponding period</a:t>
            </a:r>
            <a:r>
              <a:rPr lang="ru-RU" sz="1800" dirty="0" smtClean="0">
                <a:latin typeface="+mn-lt"/>
              </a:rPr>
              <a:t>.</a:t>
            </a:r>
          </a:p>
          <a:p>
            <a:pPr algn="just">
              <a:lnSpc>
                <a:spcPct val="90000"/>
              </a:lnSpc>
              <a:spcAft>
                <a:spcPts val="600"/>
              </a:spcAft>
              <a:buNone/>
            </a:pPr>
            <a:r>
              <a:rPr lang="en-US" altLang="ru-RU" sz="1800" b="1" dirty="0">
                <a:latin typeface="Calibri" panose="020F0502020204030204" pitchFamily="34" charset="0"/>
              </a:rPr>
              <a:t>A long-term budget projection of </a:t>
            </a:r>
            <a:r>
              <a:rPr lang="en-US" altLang="ru-RU" sz="1800" b="1" dirty="0" smtClean="0">
                <a:latin typeface="Calibri" panose="020F0502020204030204" pitchFamily="34" charset="0"/>
              </a:rPr>
              <a:t>a municipality </a:t>
            </a:r>
            <a:r>
              <a:rPr lang="en-US" altLang="ru-RU" sz="1800" dirty="0" smtClean="0">
                <a:latin typeface="Calibri" panose="020F0502020204030204" pitchFamily="34" charset="0"/>
              </a:rPr>
              <a:t>is developed </a:t>
            </a:r>
            <a:r>
              <a:rPr lang="en-US" altLang="ru-RU" sz="1800" b="1" dirty="0" smtClean="0">
                <a:latin typeface="Calibri" panose="020F0502020204030204" pitchFamily="34" charset="0"/>
              </a:rPr>
              <a:t>every three years for a period of at least six years </a:t>
            </a:r>
            <a:r>
              <a:rPr lang="en-US" altLang="ru-RU" sz="1800" dirty="0" smtClean="0">
                <a:latin typeface="Calibri" panose="020F0502020204030204" pitchFamily="34" charset="0"/>
              </a:rPr>
              <a:t>on the basis of the social and economic development forecast for the corresponding period</a:t>
            </a:r>
            <a:r>
              <a:rPr lang="ru-RU" sz="1800" dirty="0" smtClean="0">
                <a:latin typeface="+mn-lt"/>
              </a:rPr>
              <a:t>.</a:t>
            </a:r>
            <a:endParaRPr lang="ru-RU" sz="1800" dirty="0">
              <a:latin typeface="+mn-lt"/>
            </a:endParaRPr>
          </a:p>
          <a:p>
            <a:pPr algn="just">
              <a:lnSpc>
                <a:spcPct val="90000"/>
              </a:lnSpc>
              <a:spcAft>
                <a:spcPts val="600"/>
              </a:spcAft>
              <a:buNone/>
            </a:pPr>
            <a:r>
              <a:rPr lang="en-US" sz="1800" dirty="0" smtClean="0">
                <a:latin typeface="+mn-lt"/>
              </a:rPr>
              <a:t>The budget projection </a:t>
            </a:r>
            <a:r>
              <a:rPr lang="en-US" sz="1800" b="1" dirty="0" smtClean="0">
                <a:latin typeface="+mn-lt"/>
              </a:rPr>
              <a:t>may be amended </a:t>
            </a:r>
            <a:r>
              <a:rPr lang="en-US" sz="1800" dirty="0" smtClean="0">
                <a:latin typeface="+mn-lt"/>
              </a:rPr>
              <a:t> as required by the changes in the social and economic forecast for the corresponding period and an adopted law (decision) on the corresponding budget </a:t>
            </a:r>
            <a:r>
              <a:rPr lang="en-US" sz="1800" b="1" dirty="0" smtClean="0">
                <a:latin typeface="+mn-lt"/>
              </a:rPr>
              <a:t>without extension of its effective period</a:t>
            </a:r>
            <a:r>
              <a:rPr lang="ru-RU" sz="1800" dirty="0" smtClean="0">
                <a:latin typeface="+mn-lt"/>
              </a:rPr>
              <a:t>.</a:t>
            </a:r>
          </a:p>
          <a:p>
            <a:pPr algn="just">
              <a:lnSpc>
                <a:spcPct val="90000"/>
              </a:lnSpc>
              <a:spcAft>
                <a:spcPts val="600"/>
              </a:spcAft>
              <a:buNone/>
            </a:pPr>
            <a:r>
              <a:rPr lang="ru-RU" sz="1800" b="1" dirty="0" smtClean="0">
                <a:latin typeface="+mn-lt"/>
              </a:rPr>
              <a:t>4.</a:t>
            </a:r>
            <a:r>
              <a:rPr lang="ru-RU" sz="1800" dirty="0" smtClean="0">
                <a:latin typeface="+mn-lt"/>
              </a:rPr>
              <a:t> </a:t>
            </a:r>
            <a:r>
              <a:rPr lang="en-US" sz="1800" dirty="0" smtClean="0">
                <a:latin typeface="+mn-lt"/>
              </a:rPr>
              <a:t>A budget projection development and approval procedures, its effective period as well as requirements for the structure and content thereof are set forth by the Government of the Russian Federation, the supreme executive state authority of a constituent entity of the Russian Federation or the local authorities accordingly </a:t>
            </a:r>
            <a:r>
              <a:rPr lang="ru-RU" sz="1800" dirty="0" smtClean="0">
                <a:latin typeface="+mn-lt"/>
              </a:rPr>
              <a:t>.</a:t>
            </a:r>
          </a:p>
          <a:p>
            <a:pPr algn="just">
              <a:lnSpc>
                <a:spcPct val="90000"/>
              </a:lnSpc>
              <a:spcAft>
                <a:spcPts val="600"/>
              </a:spcAft>
              <a:buNone/>
            </a:pPr>
            <a:r>
              <a:rPr lang="ru-RU" sz="1800" b="1" dirty="0" smtClean="0">
                <a:latin typeface="+mn-lt"/>
              </a:rPr>
              <a:t>5. </a:t>
            </a:r>
            <a:r>
              <a:rPr lang="en-US" sz="1800" b="1" dirty="0" smtClean="0">
                <a:latin typeface="+mn-lt"/>
              </a:rPr>
              <a:t>A draft </a:t>
            </a:r>
            <a:r>
              <a:rPr lang="en-US" sz="1800" dirty="0" smtClean="0">
                <a:latin typeface="+mn-lt"/>
              </a:rPr>
              <a:t>budget projection </a:t>
            </a:r>
            <a:r>
              <a:rPr lang="ru-RU" sz="1800" dirty="0" smtClean="0">
                <a:latin typeface="+mn-lt"/>
              </a:rPr>
              <a:t>(</a:t>
            </a:r>
            <a:r>
              <a:rPr lang="en-US" sz="1800" dirty="0" smtClean="0">
                <a:latin typeface="+mn-lt"/>
              </a:rPr>
              <a:t>draft amendments to the budget projection)</a:t>
            </a:r>
            <a:r>
              <a:rPr lang="ru-RU" sz="1800" dirty="0" smtClean="0">
                <a:latin typeface="+mn-lt"/>
              </a:rPr>
              <a:t> </a:t>
            </a:r>
            <a:r>
              <a:rPr lang="en-US" sz="1800" dirty="0" smtClean="0">
                <a:latin typeface="+mn-lt"/>
              </a:rPr>
              <a:t>is submitted to the legislative (representative) </a:t>
            </a:r>
            <a:r>
              <a:rPr lang="en-US" sz="1800" b="1" dirty="0" smtClean="0">
                <a:latin typeface="+mn-lt"/>
              </a:rPr>
              <a:t>body simultaneously with the draft law (decision) on the corresponding budget</a:t>
            </a:r>
            <a:r>
              <a:rPr lang="ru-RU" sz="1800" dirty="0" smtClean="0">
                <a:latin typeface="+mn-lt"/>
              </a:rPr>
              <a:t>.</a:t>
            </a:r>
          </a:p>
          <a:p>
            <a:pPr algn="just">
              <a:lnSpc>
                <a:spcPct val="90000"/>
              </a:lnSpc>
              <a:spcAft>
                <a:spcPts val="600"/>
              </a:spcAft>
              <a:buNone/>
            </a:pPr>
            <a:r>
              <a:rPr lang="ru-RU" sz="1800" b="1" dirty="0" smtClean="0">
                <a:latin typeface="+mj-lt"/>
              </a:rPr>
              <a:t>6.</a:t>
            </a:r>
            <a:r>
              <a:rPr lang="ru-RU" sz="1800" dirty="0" smtClean="0">
                <a:latin typeface="+mj-lt"/>
              </a:rPr>
              <a:t> </a:t>
            </a:r>
            <a:r>
              <a:rPr lang="en-US" sz="1800" dirty="0" smtClean="0">
                <a:latin typeface="+mj-lt"/>
              </a:rPr>
              <a:t>Budget projections (amendments thereto) </a:t>
            </a:r>
            <a:r>
              <a:rPr lang="en-US" sz="1800" b="1" dirty="0" smtClean="0">
                <a:latin typeface="+mj-lt"/>
              </a:rPr>
              <a:t>are approved </a:t>
            </a:r>
            <a:r>
              <a:rPr lang="en-US" sz="1800" dirty="0">
                <a:latin typeface="+mj-lt"/>
              </a:rPr>
              <a:t>by the Government of the Russian Federation, the supreme executive state authority of a constituent entity of the Russian Federation or the local authorities </a:t>
            </a:r>
            <a:r>
              <a:rPr lang="en-US" sz="1800" dirty="0" smtClean="0">
                <a:latin typeface="+mj-lt"/>
              </a:rPr>
              <a:t>accordingly, within a period not exceeding </a:t>
            </a:r>
            <a:r>
              <a:rPr lang="en-US" sz="1800" b="1" dirty="0" smtClean="0">
                <a:latin typeface="+mj-lt"/>
              </a:rPr>
              <a:t>two months from the date of formal publication of the law (decision) on the corresponding budget</a:t>
            </a:r>
            <a:r>
              <a:rPr lang="ru-RU" sz="1800" dirty="0" smtClean="0">
                <a:latin typeface="+mn-lt"/>
              </a:rPr>
              <a:t>.</a:t>
            </a:r>
            <a:endParaRPr lang="ru-RU" sz="1800" dirty="0">
              <a:latin typeface="+mn-lt"/>
            </a:endParaRPr>
          </a:p>
        </p:txBody>
      </p:sp>
      <p:sp>
        <p:nvSpPr>
          <p:cNvPr id="2" name="Номер слайда 1"/>
          <p:cNvSpPr>
            <a:spLocks noGrp="1"/>
          </p:cNvSpPr>
          <p:nvPr>
            <p:ph type="sldNum" sz="quarter" idx="10"/>
          </p:nvPr>
        </p:nvSpPr>
        <p:spPr/>
        <p:txBody>
          <a:bodyPr/>
          <a:lstStyle/>
          <a:p>
            <a:pPr>
              <a:defRPr/>
            </a:pPr>
            <a:fld id="{3DB4DD37-3EED-4F6E-8ACE-01C795C86E54}" type="slidenum">
              <a:rPr lang="ru-RU" smtClean="0"/>
              <a:pPr>
                <a:defRPr/>
              </a:pPr>
              <a:t>14</a:t>
            </a:fld>
            <a:endParaRPr lang="ru-RU" dirty="0"/>
          </a:p>
        </p:txBody>
      </p:sp>
      <p:sp>
        <p:nvSpPr>
          <p:cNvPr id="6" name="Rectangle 4"/>
          <p:cNvSpPr txBox="1">
            <a:spLocks/>
          </p:cNvSpPr>
          <p:nvPr/>
        </p:nvSpPr>
        <p:spPr bwMode="auto">
          <a:xfrm>
            <a:off x="0" y="432470"/>
            <a:ext cx="9144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ru-RU" sz="2400" b="1" dirty="0">
                <a:cs typeface="Times New Roman" pitchFamily="18" charset="0"/>
              </a:rPr>
              <a:t>Long-Term Budgeting</a:t>
            </a:r>
            <a:r>
              <a:rPr lang="ru-RU" altLang="ru-RU" sz="2400" b="1" dirty="0">
                <a:cs typeface="Times New Roman" pitchFamily="18" charset="0"/>
              </a:rPr>
              <a:t> </a:t>
            </a:r>
            <a:r>
              <a:rPr lang="en-US" altLang="ru-RU" sz="2400" b="1" dirty="0" smtClean="0">
                <a:cs typeface="Times New Roman" pitchFamily="18" charset="0"/>
              </a:rPr>
              <a:t>[2]</a:t>
            </a:r>
            <a:r>
              <a:rPr lang="ru-RU" altLang="ru-RU" sz="2400" b="1" dirty="0">
                <a:cs typeface="Times New Roman" pitchFamily="18" charset="0"/>
              </a:rPr>
              <a:t/>
            </a:r>
            <a:br>
              <a:rPr lang="ru-RU" altLang="ru-RU" sz="2400" b="1" dirty="0">
                <a:cs typeface="Times New Roman" pitchFamily="18" charset="0"/>
              </a:rPr>
            </a:br>
            <a:r>
              <a:rPr lang="ru-RU" altLang="ru-RU" sz="2400" i="1" dirty="0">
                <a:cs typeface="Times New Roman" pitchFamily="18" charset="0"/>
              </a:rPr>
              <a:t>(</a:t>
            </a:r>
            <a:r>
              <a:rPr lang="en-US" altLang="ru-RU" sz="2400" i="1" dirty="0">
                <a:cs typeface="Times New Roman" pitchFamily="18" charset="0"/>
              </a:rPr>
              <a:t>Budget Code of the Russian Federation</a:t>
            </a:r>
            <a:r>
              <a:rPr lang="ru-RU" altLang="ru-RU" sz="2400" i="1" dirty="0">
                <a:cs typeface="Times New Roman" pitchFamily="18" charset="0"/>
              </a:rPr>
              <a:t>)</a:t>
            </a:r>
            <a:endParaRPr lang="ru-RU" altLang="ru-RU" sz="2400" i="1" dirty="0" smtClean="0">
              <a:cs typeface="Times New Roman" pitchFamily="18" charset="0"/>
            </a:endParaRPr>
          </a:p>
        </p:txBody>
      </p:sp>
    </p:spTree>
    <p:extLst>
      <p:ext uri="{BB962C8B-B14F-4D97-AF65-F5344CB8AC3E}">
        <p14:creationId xmlns:p14="http://schemas.microsoft.com/office/powerpoint/2010/main" val="1248940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idx="4294967295"/>
          </p:nvPr>
        </p:nvSpPr>
        <p:spPr>
          <a:xfrm>
            <a:off x="0" y="404813"/>
            <a:ext cx="9144000" cy="417512"/>
          </a:xfrm>
        </p:spPr>
        <p:txBody>
          <a:bodyPr/>
          <a:lstStyle/>
          <a:p>
            <a:pPr eaLnBrk="1" hangingPunct="1"/>
            <a:r>
              <a:rPr lang="en-US" altLang="ru-RU" sz="2800" b="1" dirty="0" smtClean="0"/>
              <a:t>Fiscal Rules: International Experience </a:t>
            </a:r>
            <a:r>
              <a:rPr lang="ru-RU" altLang="ru-RU" sz="2800" b="1" dirty="0" smtClean="0"/>
              <a:t>(1)</a:t>
            </a:r>
          </a:p>
        </p:txBody>
      </p:sp>
      <p:sp>
        <p:nvSpPr>
          <p:cNvPr id="3075" name="Объект 2"/>
          <p:cNvSpPr>
            <a:spLocks noGrp="1"/>
          </p:cNvSpPr>
          <p:nvPr>
            <p:ph idx="4294967295"/>
          </p:nvPr>
        </p:nvSpPr>
        <p:spPr>
          <a:xfrm>
            <a:off x="914400" y="1268413"/>
            <a:ext cx="7546032" cy="4608512"/>
          </a:xfrm>
        </p:spPr>
        <p:txBody>
          <a:bodyPr/>
          <a:lstStyle/>
          <a:p>
            <a:pPr marL="0" indent="0" algn="just">
              <a:lnSpc>
                <a:spcPct val="110000"/>
              </a:lnSpc>
              <a:spcBef>
                <a:spcPts val="600"/>
              </a:spcBef>
              <a:buFont typeface="Arial" charset="0"/>
              <a:buNone/>
              <a:defRPr/>
            </a:pPr>
            <a:r>
              <a:rPr lang="en-US" sz="1800" b="1" u="sng" dirty="0" smtClean="0"/>
              <a:t>Traditional Goals of Fiscal Rules</a:t>
            </a:r>
            <a:r>
              <a:rPr lang="ru-RU" sz="1800" b="1" dirty="0" smtClean="0"/>
              <a:t>:</a:t>
            </a:r>
          </a:p>
          <a:p>
            <a:pPr algn="just">
              <a:lnSpc>
                <a:spcPct val="110000"/>
              </a:lnSpc>
              <a:spcBef>
                <a:spcPts val="600"/>
              </a:spcBef>
              <a:defRPr/>
            </a:pPr>
            <a:r>
              <a:rPr lang="en-US" sz="1800" b="1" dirty="0" smtClean="0"/>
              <a:t>Supporting debt sustainability of countries </a:t>
            </a:r>
            <a:r>
              <a:rPr lang="en-US" sz="1800" dirty="0" smtClean="0"/>
              <a:t>through setting limits to the budgetary deficit and controlling the debt level dynamics</a:t>
            </a:r>
            <a:r>
              <a:rPr lang="ru-RU" sz="1800" dirty="0" smtClean="0"/>
              <a:t>;</a:t>
            </a:r>
          </a:p>
          <a:p>
            <a:pPr algn="just">
              <a:lnSpc>
                <a:spcPct val="110000"/>
              </a:lnSpc>
              <a:spcBef>
                <a:spcPts val="600"/>
              </a:spcBef>
              <a:defRPr/>
            </a:pPr>
            <a:r>
              <a:rPr lang="en-US" sz="1800" b="1" dirty="0" smtClean="0"/>
              <a:t>Ensuring a balanced budget </a:t>
            </a:r>
            <a:r>
              <a:rPr lang="ru-RU" sz="1800" dirty="0" smtClean="0"/>
              <a:t>(</a:t>
            </a:r>
            <a:r>
              <a:rPr lang="en-US" sz="1800" dirty="0" smtClean="0"/>
              <a:t>a zero-deficit budget</a:t>
            </a:r>
            <a:r>
              <a:rPr lang="ru-RU" sz="1800" dirty="0" smtClean="0"/>
              <a:t>), </a:t>
            </a:r>
            <a:r>
              <a:rPr lang="en-US" sz="1800" dirty="0" smtClean="0"/>
              <a:t>including with regards to cyclic patterns of development and importance of commodity dependence of the budget</a:t>
            </a:r>
            <a:r>
              <a:rPr lang="ru-RU" sz="1800" dirty="0" smtClean="0"/>
              <a:t>;</a:t>
            </a:r>
            <a:endParaRPr lang="ru-RU" sz="1800" dirty="0"/>
          </a:p>
          <a:p>
            <a:pPr algn="just">
              <a:lnSpc>
                <a:spcPct val="110000"/>
              </a:lnSpc>
              <a:spcBef>
                <a:spcPts val="600"/>
              </a:spcBef>
              <a:defRPr/>
            </a:pPr>
            <a:r>
              <a:rPr lang="en-US" sz="1800" b="1" dirty="0" smtClean="0"/>
              <a:t>Preventing unjustified growth of expenditures</a:t>
            </a:r>
            <a:r>
              <a:rPr lang="ru-RU" sz="1800" b="1" dirty="0" smtClean="0"/>
              <a:t>, </a:t>
            </a:r>
            <a:r>
              <a:rPr lang="en-US" sz="1800" dirty="0" smtClean="0"/>
              <a:t>i.e. focused on restricting public needs</a:t>
            </a:r>
            <a:r>
              <a:rPr lang="ru-RU" sz="1800" dirty="0" smtClean="0"/>
              <a:t>;</a:t>
            </a:r>
            <a:endParaRPr lang="ru-RU" sz="1800" dirty="0"/>
          </a:p>
          <a:p>
            <a:pPr algn="just">
              <a:lnSpc>
                <a:spcPct val="110000"/>
              </a:lnSpc>
              <a:spcBef>
                <a:spcPts val="600"/>
              </a:spcBef>
              <a:defRPr/>
            </a:pPr>
            <a:r>
              <a:rPr lang="en-US" sz="1800" b="1" dirty="0" smtClean="0"/>
              <a:t>Improving tax collection rates and/or preventing excessive tax burden</a:t>
            </a:r>
            <a:r>
              <a:rPr lang="ru-RU" sz="1800" dirty="0" smtClean="0"/>
              <a:t>. </a:t>
            </a:r>
            <a:r>
              <a:rPr lang="en-US" sz="1800" dirty="0" smtClean="0"/>
              <a:t>One particular feature of the above is inducing effective use of the revenues derived from natural resources</a:t>
            </a:r>
            <a:r>
              <a:rPr lang="ru-RU" sz="1800" dirty="0" smtClean="0"/>
              <a:t>.</a:t>
            </a:r>
            <a:endParaRPr lang="ru-RU" sz="1800" dirty="0"/>
          </a:p>
          <a:p>
            <a:pPr marL="0" indent="0" algn="just" eaLnBrk="1" hangingPunct="1">
              <a:lnSpc>
                <a:spcPct val="110000"/>
              </a:lnSpc>
              <a:spcBef>
                <a:spcPts val="600"/>
              </a:spcBef>
              <a:buFont typeface="Arial" charset="0"/>
              <a:buNone/>
              <a:defRPr/>
            </a:pPr>
            <a:r>
              <a:rPr lang="en-US" altLang="ru-RU" sz="1800" b="1" dirty="0" smtClean="0"/>
              <a:t>Currently, many countries of the world tend to apply a combination of several fiscal rules</a:t>
            </a:r>
            <a:r>
              <a:rPr lang="ru-RU" altLang="ru-RU" sz="1800" b="1" dirty="0" smtClean="0"/>
              <a:t>.</a:t>
            </a:r>
          </a:p>
        </p:txBody>
      </p:sp>
      <p:sp>
        <p:nvSpPr>
          <p:cNvPr id="2" name="Номер слайда 1"/>
          <p:cNvSpPr>
            <a:spLocks noGrp="1"/>
          </p:cNvSpPr>
          <p:nvPr>
            <p:ph type="sldNum" sz="quarter" idx="10"/>
          </p:nvPr>
        </p:nvSpPr>
        <p:spPr/>
        <p:txBody>
          <a:bodyPr/>
          <a:lstStyle/>
          <a:p>
            <a:pPr>
              <a:defRPr/>
            </a:pPr>
            <a:fld id="{3DB4DD37-3EED-4F6E-8ACE-01C795C86E54}" type="slidenum">
              <a:rPr lang="ru-RU" smtClean="0"/>
              <a:pPr>
                <a:defRPr/>
              </a:pPr>
              <a:t>2</a:t>
            </a:fld>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457201" y="908720"/>
            <a:ext cx="8229600" cy="5861050"/>
          </a:xfrm>
        </p:spPr>
        <p:txBody>
          <a:bodyPr/>
          <a:lstStyle/>
          <a:p>
            <a:pPr marL="0" indent="0" algn="just">
              <a:buFont typeface="Arial" charset="0"/>
              <a:buNone/>
              <a:defRPr/>
            </a:pPr>
            <a:r>
              <a:rPr lang="en-US" sz="1600" b="1" u="sng" dirty="0" smtClean="0"/>
              <a:t>Typology of Fiscal Rules</a:t>
            </a:r>
            <a:r>
              <a:rPr lang="ru-RU" sz="1600" b="1" u="sng" dirty="0" smtClean="0"/>
              <a:t>:</a:t>
            </a:r>
          </a:p>
          <a:p>
            <a:pPr algn="just">
              <a:defRPr/>
            </a:pPr>
            <a:r>
              <a:rPr lang="en-US" sz="1600" b="1" dirty="0" smtClean="0"/>
              <a:t>Debt Rules </a:t>
            </a:r>
            <a:r>
              <a:rPr lang="ru-RU" sz="1600" b="1" dirty="0" smtClean="0"/>
              <a:t> </a:t>
            </a:r>
            <a:r>
              <a:rPr lang="en-US" sz="1600" dirty="0" smtClean="0"/>
              <a:t>establishing an explicit GDP percentage limit or ceiling to the sovereign debt</a:t>
            </a:r>
            <a:r>
              <a:rPr lang="ru-RU" sz="1600" dirty="0" smtClean="0"/>
              <a:t>;</a:t>
            </a:r>
          </a:p>
          <a:p>
            <a:pPr algn="just">
              <a:defRPr/>
            </a:pPr>
            <a:r>
              <a:rPr lang="en-US" sz="1600" b="1" dirty="0" smtClean="0"/>
              <a:t>Budget Balance Rules:</a:t>
            </a:r>
            <a:endParaRPr lang="ru-RU" sz="1600" b="1" dirty="0" smtClean="0"/>
          </a:p>
          <a:p>
            <a:pPr algn="just">
              <a:buFont typeface="Calibri" panose="020F0502020204030204" pitchFamily="34" charset="0"/>
              <a:buChar char="⁻"/>
              <a:defRPr/>
            </a:pPr>
            <a:r>
              <a:rPr lang="en-US" sz="1600" i="1" dirty="0" smtClean="0"/>
              <a:t>The “first-generation” rules </a:t>
            </a:r>
            <a:r>
              <a:rPr lang="en-US" sz="1600" dirty="0" smtClean="0"/>
              <a:t>establish the following possible requirements</a:t>
            </a:r>
            <a:r>
              <a:rPr lang="ru-RU" sz="1600" dirty="0" smtClean="0"/>
              <a:t> – </a:t>
            </a:r>
            <a:r>
              <a:rPr lang="en-US" sz="1600" dirty="0" smtClean="0"/>
              <a:t>ensure that the budget is well-balanced (a zero-deficit budget)</a:t>
            </a:r>
            <a:r>
              <a:rPr lang="ru-RU" sz="1600" dirty="0" smtClean="0"/>
              <a:t>; </a:t>
            </a:r>
            <a:r>
              <a:rPr lang="en-US" sz="1600" dirty="0" smtClean="0"/>
              <a:t>ensure that the budget deficit ceiling is not exceeded</a:t>
            </a:r>
            <a:r>
              <a:rPr lang="ru-RU" sz="1600" dirty="0" smtClean="0"/>
              <a:t>; </a:t>
            </a:r>
            <a:r>
              <a:rPr lang="en-US" sz="1600" dirty="0" smtClean="0"/>
              <a:t>achieve a surplus of at least the established size</a:t>
            </a:r>
            <a:r>
              <a:rPr lang="ru-RU" sz="1600" dirty="0" smtClean="0"/>
              <a:t> – </a:t>
            </a:r>
            <a:r>
              <a:rPr lang="en-US" sz="1600" dirty="0" smtClean="0"/>
              <a:t>and in reality mean establishing GDP percentage-based limits to the budget balance</a:t>
            </a:r>
            <a:r>
              <a:rPr lang="ru-RU" sz="1600" dirty="0" smtClean="0"/>
              <a:t>; </a:t>
            </a:r>
          </a:p>
          <a:p>
            <a:pPr algn="just">
              <a:buFont typeface="Calibri" panose="020F0502020204030204" pitchFamily="34" charset="0"/>
              <a:buChar char="⁻"/>
              <a:defRPr/>
            </a:pPr>
            <a:r>
              <a:rPr lang="en-US" sz="1600" i="1" dirty="0" smtClean="0"/>
              <a:t>The “second generation” rules </a:t>
            </a:r>
            <a:r>
              <a:rPr lang="en-US" sz="1600" dirty="0" smtClean="0"/>
              <a:t>use target indicators free of budget cycle specifics (focus on achieving a cycle-adjusted balance depending on the economic cycle)</a:t>
            </a:r>
            <a:r>
              <a:rPr lang="ru-RU" sz="1600" dirty="0" smtClean="0"/>
              <a:t>. </a:t>
            </a:r>
            <a:r>
              <a:rPr lang="en-US" sz="1600" dirty="0" smtClean="0"/>
              <a:t>As a rule, such rules are designed to achieve a sustainable budget, yet flexible enough to absorb economic shocks</a:t>
            </a:r>
            <a:r>
              <a:rPr lang="ru-RU" sz="1600" dirty="0" smtClean="0"/>
              <a:t>; </a:t>
            </a:r>
            <a:endParaRPr lang="ru-RU" sz="1600" dirty="0"/>
          </a:p>
          <a:p>
            <a:pPr algn="just">
              <a:defRPr/>
            </a:pPr>
            <a:r>
              <a:rPr lang="en-US" sz="1600" b="1" dirty="0" smtClean="0"/>
              <a:t>Budgetary Expenditure Rules </a:t>
            </a:r>
            <a:r>
              <a:rPr lang="en-US" sz="1600" dirty="0" smtClean="0"/>
              <a:t>establish constant threshold values for aggregate, primary </a:t>
            </a:r>
            <a:r>
              <a:rPr lang="ru-RU" sz="1600" dirty="0" smtClean="0"/>
              <a:t>(</a:t>
            </a:r>
            <a:r>
              <a:rPr lang="en-US" sz="1600" dirty="0" smtClean="0"/>
              <a:t>non-interest</a:t>
            </a:r>
            <a:r>
              <a:rPr lang="ru-RU" sz="1600" dirty="0" smtClean="0"/>
              <a:t>) </a:t>
            </a:r>
            <a:r>
              <a:rPr lang="en-US" sz="1600" dirty="0" smtClean="0"/>
              <a:t>or current (non-investment</a:t>
            </a:r>
            <a:r>
              <a:rPr lang="ru-RU" sz="1600" dirty="0" smtClean="0"/>
              <a:t>) </a:t>
            </a:r>
            <a:r>
              <a:rPr lang="en-US" sz="1600" dirty="0" smtClean="0"/>
              <a:t>expenditures in absolute terms expressed in expenditure growth rates or percentage of GDP</a:t>
            </a:r>
            <a:r>
              <a:rPr lang="ru-RU" sz="1600" dirty="0" smtClean="0"/>
              <a:t>;</a:t>
            </a:r>
          </a:p>
          <a:p>
            <a:pPr algn="just">
              <a:defRPr/>
            </a:pPr>
            <a:r>
              <a:rPr lang="en-US" sz="1600" b="1" dirty="0" smtClean="0"/>
              <a:t>Budgetary Revenue Rules </a:t>
            </a:r>
            <a:r>
              <a:rPr lang="en-US" sz="1600" dirty="0" smtClean="0"/>
              <a:t>establish high or low threshold values for revenue amounts</a:t>
            </a:r>
            <a:r>
              <a:rPr lang="ru-RU" sz="1600" dirty="0" smtClean="0"/>
              <a:t>.</a:t>
            </a:r>
            <a:r>
              <a:rPr lang="ru-RU" sz="1600" b="1" dirty="0" smtClean="0"/>
              <a:t> </a:t>
            </a:r>
            <a:r>
              <a:rPr lang="en-US" sz="1600" dirty="0" smtClean="0"/>
              <a:t>They are focused on improving tax collection rates and/or preventing excessive tax burdens</a:t>
            </a:r>
            <a:r>
              <a:rPr lang="ru-RU" sz="1600" dirty="0" smtClean="0"/>
              <a:t>. </a:t>
            </a:r>
            <a:endParaRPr lang="ru-RU" sz="1600" dirty="0"/>
          </a:p>
        </p:txBody>
      </p:sp>
      <p:sp>
        <p:nvSpPr>
          <p:cNvPr id="4099" name="Заголовок 1"/>
          <p:cNvSpPr>
            <a:spLocks noGrp="1"/>
          </p:cNvSpPr>
          <p:nvPr>
            <p:ph type="title" idx="4294967295"/>
          </p:nvPr>
        </p:nvSpPr>
        <p:spPr>
          <a:xfrm>
            <a:off x="1" y="333375"/>
            <a:ext cx="9144000" cy="433388"/>
          </a:xfrm>
        </p:spPr>
        <p:txBody>
          <a:bodyPr/>
          <a:lstStyle/>
          <a:p>
            <a:pPr eaLnBrk="1" hangingPunct="1"/>
            <a:r>
              <a:rPr lang="en-US" altLang="ru-RU" sz="2800" b="1" dirty="0"/>
              <a:t>Fiscal Rules: International </a:t>
            </a:r>
            <a:r>
              <a:rPr lang="en-US" altLang="ru-RU" sz="2800" b="1" dirty="0" smtClean="0"/>
              <a:t>Experience </a:t>
            </a:r>
            <a:r>
              <a:rPr lang="ru-RU" altLang="ru-RU" sz="2800" b="1" dirty="0" smtClean="0"/>
              <a:t>(2)</a:t>
            </a:r>
          </a:p>
        </p:txBody>
      </p:sp>
      <p:sp>
        <p:nvSpPr>
          <p:cNvPr id="2" name="Номер слайда 1"/>
          <p:cNvSpPr>
            <a:spLocks noGrp="1"/>
          </p:cNvSpPr>
          <p:nvPr>
            <p:ph type="sldNum" sz="quarter" idx="10"/>
          </p:nvPr>
        </p:nvSpPr>
        <p:spPr/>
        <p:txBody>
          <a:bodyPr/>
          <a:lstStyle/>
          <a:p>
            <a:pPr>
              <a:defRPr/>
            </a:pPr>
            <a:fld id="{3DB4DD37-3EED-4F6E-8ACE-01C795C86E54}" type="slidenum">
              <a:rPr lang="ru-RU" smtClean="0"/>
              <a:pPr>
                <a:defRPr/>
              </a:pPr>
              <a:t>3</a:t>
            </a:fld>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idx="4294967295"/>
          </p:nvPr>
        </p:nvSpPr>
        <p:spPr>
          <a:xfrm>
            <a:off x="0" y="274638"/>
            <a:ext cx="9144000" cy="1143000"/>
          </a:xfrm>
        </p:spPr>
        <p:txBody>
          <a:bodyPr/>
          <a:lstStyle/>
          <a:p>
            <a:pPr eaLnBrk="1" hangingPunct="1"/>
            <a:r>
              <a:rPr lang="en-US" altLang="ru-RU" sz="2800" b="1" dirty="0" smtClean="0"/>
              <a:t>Theoretical Grounds for the Application of Fiscal Rules in Commodity Exporting Economies</a:t>
            </a:r>
            <a:endParaRPr lang="ru-RU" altLang="ru-RU" sz="2800" b="1" dirty="0" smtClean="0"/>
          </a:p>
        </p:txBody>
      </p:sp>
      <p:sp>
        <p:nvSpPr>
          <p:cNvPr id="3" name="Объект 2"/>
          <p:cNvSpPr>
            <a:spLocks noGrp="1"/>
          </p:cNvSpPr>
          <p:nvPr>
            <p:ph idx="4294967295"/>
          </p:nvPr>
        </p:nvSpPr>
        <p:spPr>
          <a:xfrm>
            <a:off x="467544" y="1600200"/>
            <a:ext cx="8229600" cy="4525963"/>
          </a:xfrm>
        </p:spPr>
        <p:txBody>
          <a:bodyPr rtlCol="0">
            <a:normAutofit fontScale="85000" lnSpcReduction="10000"/>
          </a:bodyPr>
          <a:lstStyle/>
          <a:p>
            <a:pPr algn="just" eaLnBrk="1" fontAlgn="auto" hangingPunct="1">
              <a:spcAft>
                <a:spcPts val="0"/>
              </a:spcAft>
              <a:buFont typeface="Arial" panose="020B0604020202020204" pitchFamily="34" charset="0"/>
              <a:buChar char="•"/>
              <a:defRPr/>
            </a:pPr>
            <a:r>
              <a:rPr lang="en-US" sz="2000" b="1" dirty="0" smtClean="0"/>
              <a:t>Permanent Income Hypothesis</a:t>
            </a:r>
            <a:r>
              <a:rPr lang="ru-RU" sz="2000" dirty="0" smtClean="0"/>
              <a:t>: </a:t>
            </a:r>
            <a:r>
              <a:rPr lang="en-US" sz="2000" dirty="0" smtClean="0"/>
              <a:t>in the optimal point, consumption is determined by the permanent income and does not respond to the cyclic component fluctuations</a:t>
            </a:r>
            <a:endParaRPr lang="ru-RU" sz="2000" dirty="0" smtClean="0"/>
          </a:p>
          <a:p>
            <a:pPr algn="just" eaLnBrk="1" fontAlgn="auto" hangingPunct="1">
              <a:spcAft>
                <a:spcPts val="0"/>
              </a:spcAft>
              <a:buFont typeface="Arial" panose="020B0604020202020204" pitchFamily="34" charset="0"/>
              <a:buChar char="•"/>
              <a:defRPr/>
            </a:pPr>
            <a:r>
              <a:rPr lang="en-US" sz="2000" b="1" dirty="0" smtClean="0"/>
              <a:t>Optimal Distribution Theory </a:t>
            </a:r>
            <a:r>
              <a:rPr lang="ru-RU" sz="2000" dirty="0" smtClean="0"/>
              <a:t>(</a:t>
            </a:r>
            <a:r>
              <a:rPr lang="en-US" sz="2000" dirty="0" smtClean="0"/>
              <a:t>so-called optimal intertemporal consumption smoothing</a:t>
            </a:r>
            <a:r>
              <a:rPr lang="ru-RU" sz="2000" dirty="0" smtClean="0"/>
              <a:t>): </a:t>
            </a:r>
            <a:r>
              <a:rPr lang="en-US" sz="2000" dirty="0" smtClean="0"/>
              <a:t>primary public expenditures must not exceed their natural threshold while the optimal response of the fiscal authorities to the cyclic shocks would be in the form of maintaining the public expenditure levels and tax rates unchanged</a:t>
            </a:r>
            <a:endParaRPr lang="ru-RU" sz="2000" dirty="0" smtClean="0"/>
          </a:p>
          <a:p>
            <a:pPr algn="just" eaLnBrk="1" fontAlgn="auto" hangingPunct="1">
              <a:spcAft>
                <a:spcPts val="0"/>
              </a:spcAft>
              <a:buFont typeface="Arial" panose="020B0604020202020204" pitchFamily="34" charset="0"/>
              <a:buChar char="•"/>
              <a:defRPr/>
            </a:pPr>
            <a:r>
              <a:rPr lang="en-US" sz="2000" b="1" dirty="0" smtClean="0"/>
              <a:t>Resource Exhaustibility Theory</a:t>
            </a:r>
            <a:r>
              <a:rPr lang="ru-RU" sz="2000" dirty="0" smtClean="0"/>
              <a:t>: </a:t>
            </a:r>
            <a:r>
              <a:rPr lang="en-US" sz="2000" dirty="0" smtClean="0"/>
              <a:t>at a certain point in the future, revenues from the base materials sector will be equal to zero and the government’s optimal behavior would be based on the assumption that after the resource is exhausted the public expenditures should remain at the same level</a:t>
            </a:r>
            <a:r>
              <a:rPr lang="ru-RU" sz="2000" dirty="0" smtClean="0"/>
              <a:t>. </a:t>
            </a:r>
            <a:r>
              <a:rPr lang="en-US" sz="2000" dirty="0" smtClean="0"/>
              <a:t>In order to fund these expenditures in the circumstance of a significant loss of budgetary revenues, the government must by that point in time have accumulated sufficient means in its Reserve Fund</a:t>
            </a:r>
            <a:endParaRPr lang="ru-RU" sz="2000" dirty="0" smtClean="0"/>
          </a:p>
          <a:p>
            <a:pPr algn="just" eaLnBrk="1" fontAlgn="auto" hangingPunct="1">
              <a:spcAft>
                <a:spcPts val="0"/>
              </a:spcAft>
              <a:buFont typeface="Arial" panose="020B0604020202020204" pitchFamily="34" charset="0"/>
              <a:buChar char="•"/>
              <a:defRPr/>
            </a:pPr>
            <a:r>
              <a:rPr lang="en-US" sz="2000" b="1" dirty="0" smtClean="0"/>
              <a:t>Tragedy of the Commons</a:t>
            </a:r>
            <a:r>
              <a:rPr lang="ru-RU" sz="2000" dirty="0" smtClean="0"/>
              <a:t>: </a:t>
            </a:r>
            <a:r>
              <a:rPr lang="en-US" sz="2000" dirty="0" smtClean="0"/>
              <a:t>the problem of overusing increasingly affordable (due to the growth of income derived from the exports of commodities) public goods</a:t>
            </a:r>
            <a:endParaRPr lang="ru-RU" sz="2000" dirty="0" smtClean="0"/>
          </a:p>
          <a:p>
            <a:pPr algn="just" eaLnBrk="1" fontAlgn="auto" hangingPunct="1">
              <a:spcAft>
                <a:spcPts val="0"/>
              </a:spcAft>
              <a:buFont typeface="Arial" panose="020B0604020202020204" pitchFamily="34" charset="0"/>
              <a:buChar char="•"/>
              <a:defRPr/>
            </a:pPr>
            <a:r>
              <a:rPr lang="en-US" sz="2000" b="1" dirty="0" smtClean="0"/>
              <a:t>Wagner’s Law</a:t>
            </a:r>
            <a:r>
              <a:rPr lang="ru-RU" sz="2000" dirty="0" smtClean="0"/>
              <a:t>: </a:t>
            </a:r>
            <a:r>
              <a:rPr lang="en-US" sz="2000" dirty="0" smtClean="0"/>
              <a:t>constantly increasing public expenditure due to socio-political, economic or historical factors</a:t>
            </a:r>
            <a:endParaRPr lang="ru-RU" sz="2000" dirty="0" smtClean="0"/>
          </a:p>
        </p:txBody>
      </p:sp>
      <p:sp>
        <p:nvSpPr>
          <p:cNvPr id="2" name="Номер слайда 1"/>
          <p:cNvSpPr>
            <a:spLocks noGrp="1"/>
          </p:cNvSpPr>
          <p:nvPr>
            <p:ph type="sldNum" sz="quarter" idx="10"/>
          </p:nvPr>
        </p:nvSpPr>
        <p:spPr/>
        <p:txBody>
          <a:bodyPr/>
          <a:lstStyle/>
          <a:p>
            <a:pPr>
              <a:defRPr/>
            </a:pPr>
            <a:fld id="{3DB4DD37-3EED-4F6E-8ACE-01C795C86E54}" type="slidenum">
              <a:rPr lang="ru-RU" smtClean="0"/>
              <a:pPr>
                <a:defRPr/>
              </a:pPr>
              <a:t>4</a:t>
            </a:fld>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395536" y="1052736"/>
            <a:ext cx="8229600" cy="5859462"/>
          </a:xfrm>
        </p:spPr>
        <p:txBody>
          <a:bodyPr/>
          <a:lstStyle/>
          <a:p>
            <a:pPr marL="0" indent="0" algn="just">
              <a:buNone/>
              <a:defRPr/>
            </a:pPr>
            <a:r>
              <a:rPr lang="en-US" sz="1500" b="1" u="sng" dirty="0"/>
              <a:t>Recently Observed Main Trends</a:t>
            </a:r>
            <a:r>
              <a:rPr lang="ru-RU" sz="1500" b="1" u="sng" dirty="0" smtClean="0"/>
              <a:t>:</a:t>
            </a:r>
          </a:p>
          <a:p>
            <a:pPr algn="just">
              <a:defRPr/>
            </a:pPr>
            <a:r>
              <a:rPr lang="en-US" sz="1600" b="1" i="1" dirty="0" smtClean="0"/>
              <a:t>In the area of the development of fiscal rules</a:t>
            </a:r>
            <a:r>
              <a:rPr lang="ru-RU" sz="1600" b="1" i="1" dirty="0" smtClean="0"/>
              <a:t>:</a:t>
            </a:r>
          </a:p>
          <a:p>
            <a:pPr algn="just">
              <a:buFont typeface="Calibri" panose="020F0502020204030204" pitchFamily="34" charset="0"/>
              <a:buChar char="⁻"/>
              <a:defRPr/>
            </a:pPr>
            <a:r>
              <a:rPr lang="en-US" sz="1600" i="1" dirty="0" smtClean="0"/>
              <a:t>Budget expenditure rules </a:t>
            </a:r>
            <a:r>
              <a:rPr lang="en-US" sz="1600" dirty="0" smtClean="0"/>
              <a:t>demonstrate a higher extent of compliance as compared to other types of rules and are associated with </a:t>
            </a:r>
            <a:r>
              <a:rPr lang="en-US" sz="1600" i="1" dirty="0" smtClean="0"/>
              <a:t>expenditure supervision practices, pursuing counter-cyclic budget policies and stringent fiscal discipline</a:t>
            </a:r>
            <a:r>
              <a:rPr lang="ru-RU" sz="1600" dirty="0" smtClean="0"/>
              <a:t>;</a:t>
            </a:r>
          </a:p>
          <a:p>
            <a:pPr algn="just">
              <a:buFont typeface="Calibri" panose="020F0502020204030204" pitchFamily="34" charset="0"/>
              <a:buChar char="⁻"/>
              <a:defRPr/>
            </a:pPr>
            <a:r>
              <a:rPr lang="en-US" sz="1600" dirty="0" smtClean="0"/>
              <a:t>Most effective are those expenditure rules that apply to </a:t>
            </a:r>
            <a:r>
              <a:rPr lang="en-US" sz="1600" i="1" dirty="0" smtClean="0"/>
              <a:t>no less than three fourths of </a:t>
            </a:r>
            <a:r>
              <a:rPr lang="en-US" sz="1600" dirty="0" smtClean="0"/>
              <a:t>the central government’s</a:t>
            </a:r>
            <a:r>
              <a:rPr lang="en-US" sz="1600" i="1" dirty="0" smtClean="0"/>
              <a:t> total expenditures </a:t>
            </a:r>
            <a:r>
              <a:rPr lang="en-US" sz="1600" dirty="0" smtClean="0"/>
              <a:t>and are accompanied by a clearly defined set of criteria for the exclusion of certain expenditure line items</a:t>
            </a:r>
            <a:r>
              <a:rPr lang="ru-RU" sz="1600" dirty="0" smtClean="0"/>
              <a:t>;</a:t>
            </a:r>
            <a:endParaRPr lang="ru-RU" sz="1600" dirty="0"/>
          </a:p>
          <a:p>
            <a:pPr algn="just">
              <a:buFont typeface="Calibri" panose="020F0502020204030204" pitchFamily="34" charset="0"/>
              <a:buChar char="⁻"/>
              <a:defRPr/>
            </a:pPr>
            <a:r>
              <a:rPr lang="en-US" sz="1600" i="1" dirty="0" smtClean="0"/>
              <a:t>“Second generation” fiscal rules </a:t>
            </a:r>
            <a:r>
              <a:rPr lang="en-US" sz="1600" dirty="0" smtClean="0"/>
              <a:t>possessing characteristics that ensure more flexibility and make the rules more binding at the same time, </a:t>
            </a:r>
            <a:r>
              <a:rPr lang="en-US" sz="1600" i="1" dirty="0" smtClean="0"/>
              <a:t>are becoming standard</a:t>
            </a:r>
            <a:r>
              <a:rPr lang="ru-RU" sz="1600" dirty="0" smtClean="0"/>
              <a:t>;</a:t>
            </a:r>
            <a:r>
              <a:rPr lang="ru-RU" sz="1600" b="1" dirty="0" smtClean="0"/>
              <a:t> </a:t>
            </a:r>
            <a:endParaRPr lang="ru-RU" sz="1600" dirty="0"/>
          </a:p>
          <a:p>
            <a:pPr algn="just">
              <a:buFont typeface="Calibri" panose="020F0502020204030204" pitchFamily="34" charset="0"/>
              <a:buChar char="⁻"/>
              <a:defRPr/>
            </a:pPr>
            <a:r>
              <a:rPr lang="en-US" sz="1600" dirty="0" smtClean="0"/>
              <a:t>IMF recommends the governments </a:t>
            </a:r>
            <a:r>
              <a:rPr lang="en-US" sz="1600" i="1" dirty="0" smtClean="0"/>
              <a:t>to reserve some maneuverability</a:t>
            </a:r>
            <a:r>
              <a:rPr lang="ru-RU" sz="1600" i="1" dirty="0" smtClean="0"/>
              <a:t> </a:t>
            </a:r>
            <a:r>
              <a:rPr lang="en-US" sz="1600" i="1" dirty="0" smtClean="0"/>
              <a:t>in their expenditure plans </a:t>
            </a:r>
            <a:r>
              <a:rPr lang="en-US" sz="1600" dirty="0" smtClean="0"/>
              <a:t>by creating contingency reserves and planning for emergencies</a:t>
            </a:r>
            <a:r>
              <a:rPr lang="ru-RU" sz="1600" dirty="0" smtClean="0"/>
              <a:t>.</a:t>
            </a:r>
          </a:p>
          <a:p>
            <a:pPr marL="0" indent="0" algn="just">
              <a:buFont typeface="Arial" charset="0"/>
              <a:buNone/>
              <a:defRPr/>
            </a:pPr>
            <a:endParaRPr lang="ru-RU" sz="1600" dirty="0"/>
          </a:p>
          <a:p>
            <a:pPr algn="just">
              <a:defRPr/>
            </a:pPr>
            <a:r>
              <a:rPr lang="en-US" sz="1600" b="1" i="1" dirty="0" smtClean="0"/>
              <a:t>As regards institutionalizing the management of budgetary restrictions, </a:t>
            </a:r>
            <a:r>
              <a:rPr lang="en-US" sz="1600" dirty="0" smtClean="0"/>
              <a:t>developed economies are proactively establishing </a:t>
            </a:r>
            <a:r>
              <a:rPr lang="en-US" sz="1600" dirty="0" smtClean="0"/>
              <a:t>fiscal</a:t>
            </a:r>
            <a:r>
              <a:rPr lang="en-US" sz="1600" dirty="0" smtClean="0"/>
              <a:t> </a:t>
            </a:r>
            <a:r>
              <a:rPr lang="en-US" sz="1600" dirty="0" smtClean="0"/>
              <a:t>councils</a:t>
            </a:r>
            <a:r>
              <a:rPr lang="ru-RU" sz="1600" dirty="0" smtClean="0"/>
              <a:t>.</a:t>
            </a:r>
            <a:endParaRPr lang="ru-RU" sz="1500" dirty="0"/>
          </a:p>
        </p:txBody>
      </p:sp>
      <p:sp>
        <p:nvSpPr>
          <p:cNvPr id="7171" name="Заголовок 1"/>
          <p:cNvSpPr>
            <a:spLocks noGrp="1"/>
          </p:cNvSpPr>
          <p:nvPr>
            <p:ph type="title" idx="4294967295"/>
          </p:nvPr>
        </p:nvSpPr>
        <p:spPr>
          <a:xfrm>
            <a:off x="0" y="332656"/>
            <a:ext cx="9144000" cy="43338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eaLnBrk="1" hangingPunct="1"/>
            <a:r>
              <a:rPr lang="en-US" altLang="ru-RU" sz="2800" b="1" dirty="0"/>
              <a:t>Fiscal Rules: International Experience</a:t>
            </a:r>
            <a:r>
              <a:rPr lang="ru-RU" altLang="ru-RU" sz="2800" b="1" dirty="0" smtClean="0"/>
              <a:t> </a:t>
            </a:r>
            <a:r>
              <a:rPr lang="ru-RU" altLang="ru-RU" sz="2800" b="1" dirty="0"/>
              <a:t>(3)</a:t>
            </a:r>
          </a:p>
        </p:txBody>
      </p:sp>
      <p:sp>
        <p:nvSpPr>
          <p:cNvPr id="2" name="Номер слайда 1"/>
          <p:cNvSpPr>
            <a:spLocks noGrp="1"/>
          </p:cNvSpPr>
          <p:nvPr>
            <p:ph type="sldNum" sz="quarter" idx="10"/>
          </p:nvPr>
        </p:nvSpPr>
        <p:spPr/>
        <p:txBody>
          <a:bodyPr/>
          <a:lstStyle/>
          <a:p>
            <a:pPr>
              <a:defRPr/>
            </a:pPr>
            <a:fld id="{3DB4DD37-3EED-4F6E-8ACE-01C795C86E54}" type="slidenum">
              <a:rPr lang="ru-RU" smtClean="0"/>
              <a:pPr>
                <a:defRPr/>
              </a:pPr>
              <a:t>5</a:t>
            </a:fld>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Скругленный прямоугольник 29"/>
          <p:cNvSpPr/>
          <p:nvPr/>
        </p:nvSpPr>
        <p:spPr>
          <a:xfrm>
            <a:off x="4929188" y="2239789"/>
            <a:ext cx="1966912" cy="449597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300" dirty="0" smtClean="0">
                <a:solidFill>
                  <a:schemeClr val="tx1"/>
                </a:solidFill>
              </a:rPr>
              <a:t>Maintaining the RF and NWF, expanding NWF funds managing opportunities</a:t>
            </a:r>
            <a:r>
              <a:rPr lang="ru-RU" sz="1300" dirty="0" smtClean="0">
                <a:solidFill>
                  <a:schemeClr val="tx1"/>
                </a:solidFill>
              </a:rPr>
              <a:t>.</a:t>
            </a:r>
            <a:endParaRPr lang="ru-RU" sz="1300" dirty="0">
              <a:solidFill>
                <a:schemeClr val="tx1"/>
              </a:solidFill>
            </a:endParaRPr>
          </a:p>
          <a:p>
            <a:pPr>
              <a:defRPr/>
            </a:pPr>
            <a:r>
              <a:rPr lang="en-US" sz="1300" dirty="0" smtClean="0">
                <a:solidFill>
                  <a:schemeClr val="tx1"/>
                </a:solidFill>
              </a:rPr>
              <a:t>Applying a multi-year average price for oil </a:t>
            </a:r>
            <a:r>
              <a:rPr lang="ru-RU" sz="1300" dirty="0" smtClean="0">
                <a:solidFill>
                  <a:schemeClr val="tx1"/>
                </a:solidFill>
              </a:rPr>
              <a:t>($</a:t>
            </a:r>
            <a:r>
              <a:rPr lang="ru-RU" sz="1300" dirty="0">
                <a:solidFill>
                  <a:schemeClr val="tx1"/>
                </a:solidFill>
              </a:rPr>
              <a:t>93 </a:t>
            </a:r>
            <a:r>
              <a:rPr lang="en-US" sz="1300" dirty="0" smtClean="0">
                <a:solidFill>
                  <a:schemeClr val="tx1"/>
                </a:solidFill>
              </a:rPr>
              <a:t>per barrel in 2014)</a:t>
            </a:r>
            <a:r>
              <a:rPr lang="ru-RU" sz="1300" dirty="0" smtClean="0">
                <a:solidFill>
                  <a:schemeClr val="tx1"/>
                </a:solidFill>
              </a:rPr>
              <a:t> </a:t>
            </a:r>
            <a:r>
              <a:rPr lang="en-US" sz="1300" dirty="0" smtClean="0">
                <a:solidFill>
                  <a:schemeClr val="tx1"/>
                </a:solidFill>
              </a:rPr>
              <a:t>and restricting expenditure to the level of basic revenues plus </a:t>
            </a:r>
            <a:r>
              <a:rPr lang="ru-RU" sz="1300" dirty="0" smtClean="0">
                <a:solidFill>
                  <a:schemeClr val="tx1"/>
                </a:solidFill>
              </a:rPr>
              <a:t>1</a:t>
            </a:r>
            <a:r>
              <a:rPr lang="ru-RU" sz="1300" dirty="0">
                <a:solidFill>
                  <a:schemeClr val="tx1"/>
                </a:solidFill>
              </a:rPr>
              <a:t>% </a:t>
            </a:r>
            <a:r>
              <a:rPr lang="en-US" sz="1300" dirty="0" smtClean="0">
                <a:solidFill>
                  <a:schemeClr val="tx1"/>
                </a:solidFill>
              </a:rPr>
              <a:t>of GDP</a:t>
            </a:r>
            <a:r>
              <a:rPr lang="ru-RU" sz="1300" dirty="0" smtClean="0">
                <a:solidFill>
                  <a:schemeClr val="tx1"/>
                </a:solidFill>
              </a:rPr>
              <a:t> (</a:t>
            </a:r>
            <a:r>
              <a:rPr lang="en-US" sz="1300" dirty="0" smtClean="0">
                <a:solidFill>
                  <a:schemeClr val="tx1"/>
                </a:solidFill>
              </a:rPr>
              <a:t>slide </a:t>
            </a:r>
            <a:r>
              <a:rPr lang="ru-RU" sz="1300" dirty="0" smtClean="0">
                <a:solidFill>
                  <a:schemeClr val="tx1"/>
                </a:solidFill>
              </a:rPr>
              <a:t>3</a:t>
            </a:r>
            <a:r>
              <a:rPr lang="ru-RU" sz="1300" dirty="0">
                <a:solidFill>
                  <a:schemeClr val="tx1"/>
                </a:solidFill>
              </a:rPr>
              <a:t>).</a:t>
            </a:r>
          </a:p>
        </p:txBody>
      </p:sp>
      <p:sp>
        <p:nvSpPr>
          <p:cNvPr id="13" name="Скругленный прямоугольник 12"/>
          <p:cNvSpPr/>
          <p:nvPr/>
        </p:nvSpPr>
        <p:spPr>
          <a:xfrm>
            <a:off x="142875" y="1132731"/>
            <a:ext cx="1771650" cy="5715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smtClean="0">
                <a:solidFill>
                  <a:schemeClr val="tx1"/>
                </a:solidFill>
                <a:latin typeface="Arial" charset="0"/>
                <a:cs typeface="Arial" charset="0"/>
              </a:rPr>
              <a:t>Version One</a:t>
            </a:r>
            <a:endParaRPr lang="ru-RU" sz="1600" dirty="0">
              <a:solidFill>
                <a:schemeClr val="tx1"/>
              </a:solidFill>
              <a:latin typeface="Arial" charset="0"/>
              <a:cs typeface="Arial" charset="0"/>
            </a:endParaRPr>
          </a:p>
        </p:txBody>
      </p:sp>
      <p:cxnSp>
        <p:nvCxnSpPr>
          <p:cNvPr id="16" name="Прямая соединительная линия 15"/>
          <p:cNvCxnSpPr/>
          <p:nvPr/>
        </p:nvCxnSpPr>
        <p:spPr>
          <a:xfrm>
            <a:off x="2051150" y="877242"/>
            <a:ext cx="26094" cy="5936134"/>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19" name="Скругленный прямоугольник 18"/>
          <p:cNvSpPr/>
          <p:nvPr/>
        </p:nvSpPr>
        <p:spPr>
          <a:xfrm>
            <a:off x="357188" y="775544"/>
            <a:ext cx="1655762" cy="2857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chemeClr val="tx1"/>
                </a:solidFill>
                <a:cs typeface="Arial" charset="0"/>
              </a:rPr>
              <a:t> </a:t>
            </a:r>
            <a:r>
              <a:rPr lang="ru-RU" sz="1600" b="1" dirty="0" smtClean="0">
                <a:solidFill>
                  <a:schemeClr val="tx1"/>
                </a:solidFill>
                <a:cs typeface="Arial" charset="0"/>
              </a:rPr>
              <a:t>2004-2007</a:t>
            </a:r>
            <a:endParaRPr lang="ru-RU" sz="1600" b="1" dirty="0">
              <a:solidFill>
                <a:schemeClr val="tx1"/>
              </a:solidFill>
              <a:cs typeface="Arial" charset="0"/>
            </a:endParaRPr>
          </a:p>
        </p:txBody>
      </p:sp>
      <p:sp>
        <p:nvSpPr>
          <p:cNvPr id="21" name="Скругленный прямоугольник 20"/>
          <p:cNvSpPr/>
          <p:nvPr/>
        </p:nvSpPr>
        <p:spPr>
          <a:xfrm>
            <a:off x="2222500" y="1096219"/>
            <a:ext cx="2322513" cy="64293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smtClean="0">
                <a:solidFill>
                  <a:schemeClr val="tx1"/>
                </a:solidFill>
                <a:latin typeface="Arial" charset="0"/>
                <a:cs typeface="Arial" charset="0"/>
              </a:rPr>
              <a:t>Version Two</a:t>
            </a:r>
            <a:endParaRPr lang="ru-RU" sz="1600" dirty="0">
              <a:solidFill>
                <a:schemeClr val="tx1"/>
              </a:solidFill>
              <a:latin typeface="Arial" charset="0"/>
              <a:cs typeface="Arial" charset="0"/>
            </a:endParaRPr>
          </a:p>
        </p:txBody>
      </p:sp>
      <p:cxnSp>
        <p:nvCxnSpPr>
          <p:cNvPr id="22" name="Прямая соединительная линия 21"/>
          <p:cNvCxnSpPr/>
          <p:nvPr/>
        </p:nvCxnSpPr>
        <p:spPr>
          <a:xfrm>
            <a:off x="4745138" y="948680"/>
            <a:ext cx="2281" cy="5864696"/>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24" name="Скругленный прямоугольник 23"/>
          <p:cNvSpPr/>
          <p:nvPr/>
        </p:nvSpPr>
        <p:spPr>
          <a:xfrm>
            <a:off x="2455863" y="775544"/>
            <a:ext cx="1857375" cy="2857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b="1" dirty="0" smtClean="0">
                <a:solidFill>
                  <a:schemeClr val="tx1"/>
                </a:solidFill>
                <a:cs typeface="Arial" charset="0"/>
              </a:rPr>
              <a:t>2008-2012</a:t>
            </a:r>
            <a:endParaRPr lang="ru-RU" sz="1600" b="1" dirty="0">
              <a:solidFill>
                <a:schemeClr val="tx1"/>
              </a:solidFill>
              <a:cs typeface="Arial" charset="0"/>
            </a:endParaRPr>
          </a:p>
        </p:txBody>
      </p:sp>
      <p:sp>
        <p:nvSpPr>
          <p:cNvPr id="26" name="Скругленный прямоугольник 25"/>
          <p:cNvSpPr/>
          <p:nvPr/>
        </p:nvSpPr>
        <p:spPr>
          <a:xfrm>
            <a:off x="4929188" y="1097806"/>
            <a:ext cx="1835150" cy="64293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600" dirty="0">
                <a:solidFill>
                  <a:schemeClr val="tx1"/>
                </a:solidFill>
              </a:rPr>
              <a:t> </a:t>
            </a:r>
            <a:r>
              <a:rPr lang="en-US" sz="1600" dirty="0" smtClean="0">
                <a:solidFill>
                  <a:schemeClr val="tx1"/>
                </a:solidFill>
              </a:rPr>
              <a:t>Version Three</a:t>
            </a:r>
            <a:endParaRPr lang="ru-RU" sz="1600" dirty="0">
              <a:solidFill>
                <a:schemeClr val="tx1"/>
              </a:solidFill>
            </a:endParaRPr>
          </a:p>
        </p:txBody>
      </p:sp>
      <p:sp>
        <p:nvSpPr>
          <p:cNvPr id="27" name="Стрелка вправо 26"/>
          <p:cNvSpPr/>
          <p:nvPr/>
        </p:nvSpPr>
        <p:spPr>
          <a:xfrm>
            <a:off x="1931988" y="1331169"/>
            <a:ext cx="290512" cy="873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8" name="Стрелка вправо 27"/>
          <p:cNvSpPr/>
          <p:nvPr/>
        </p:nvSpPr>
        <p:spPr>
          <a:xfrm>
            <a:off x="4565650" y="1374031"/>
            <a:ext cx="363538" cy="1317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9" name="Скругленный прямоугольник 28"/>
          <p:cNvSpPr/>
          <p:nvPr/>
        </p:nvSpPr>
        <p:spPr>
          <a:xfrm>
            <a:off x="214313" y="1847106"/>
            <a:ext cx="8429625" cy="28575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smtClean="0">
                <a:solidFill>
                  <a:schemeClr val="tx1"/>
                </a:solidFill>
              </a:rPr>
              <a:t>Comparative Characteristics</a:t>
            </a:r>
            <a:endParaRPr lang="ru-RU" dirty="0">
              <a:solidFill>
                <a:schemeClr val="tx1"/>
              </a:solidFill>
            </a:endParaRPr>
          </a:p>
        </p:txBody>
      </p:sp>
      <p:sp>
        <p:nvSpPr>
          <p:cNvPr id="31" name="Скругленный прямоугольник 30"/>
          <p:cNvSpPr/>
          <p:nvPr/>
        </p:nvSpPr>
        <p:spPr>
          <a:xfrm>
            <a:off x="2222500" y="2239789"/>
            <a:ext cx="2322513" cy="4495974"/>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300" dirty="0" smtClean="0">
                <a:solidFill>
                  <a:schemeClr val="tx1"/>
                </a:solidFill>
              </a:rPr>
              <a:t>The Stabilization Fund was reformed and split into the Reserve Fund and National Welfare Fund (NWF)</a:t>
            </a:r>
            <a:r>
              <a:rPr lang="ru-RU" sz="1300" dirty="0" smtClean="0">
                <a:solidFill>
                  <a:schemeClr val="tx1"/>
                </a:solidFill>
              </a:rPr>
              <a:t>. </a:t>
            </a:r>
            <a:endParaRPr lang="ru-RU" sz="1300" dirty="0">
              <a:solidFill>
                <a:schemeClr val="tx1"/>
              </a:solidFill>
            </a:endParaRPr>
          </a:p>
          <a:p>
            <a:pPr>
              <a:defRPr/>
            </a:pPr>
            <a:r>
              <a:rPr lang="en-US" sz="1300" dirty="0" smtClean="0">
                <a:solidFill>
                  <a:schemeClr val="tx1"/>
                </a:solidFill>
              </a:rPr>
              <a:t>The non-oil-and-gas deficit ceiling (4.7% of GDP) and the target size of RF (10% of GDP) were established</a:t>
            </a:r>
            <a:r>
              <a:rPr lang="ru-RU" sz="1300" dirty="0" smtClean="0">
                <a:solidFill>
                  <a:schemeClr val="tx1"/>
                </a:solidFill>
              </a:rPr>
              <a:t>.</a:t>
            </a:r>
            <a:endParaRPr lang="ru-RU" sz="1300" dirty="0">
              <a:solidFill>
                <a:schemeClr val="tx1"/>
              </a:solidFill>
            </a:endParaRPr>
          </a:p>
          <a:p>
            <a:pPr>
              <a:defRPr/>
            </a:pPr>
            <a:r>
              <a:rPr lang="en-US" sz="1300" dirty="0" smtClean="0">
                <a:solidFill>
                  <a:schemeClr val="tx1"/>
                </a:solidFill>
              </a:rPr>
              <a:t>The Federal budget started to be formulated for three years with part of expenditures for the first and second years of the planning period (2.5 and 5.0%) remaining unallocated</a:t>
            </a:r>
            <a:r>
              <a:rPr lang="ru-RU" sz="1300" dirty="0" smtClean="0">
                <a:solidFill>
                  <a:schemeClr val="tx1"/>
                </a:solidFill>
              </a:rPr>
              <a:t> (</a:t>
            </a:r>
            <a:r>
              <a:rPr lang="en-US" sz="1300" dirty="0" smtClean="0">
                <a:solidFill>
                  <a:schemeClr val="tx1"/>
                </a:solidFill>
              </a:rPr>
              <a:t>tentatively approved).</a:t>
            </a:r>
            <a:endParaRPr lang="ru-RU" sz="1300" dirty="0">
              <a:solidFill>
                <a:schemeClr val="tx1"/>
              </a:solidFill>
            </a:endParaRPr>
          </a:p>
          <a:p>
            <a:pPr>
              <a:defRPr/>
            </a:pPr>
            <a:endParaRPr lang="ru-RU" sz="1200" dirty="0">
              <a:solidFill>
                <a:schemeClr val="tx1"/>
              </a:solidFill>
            </a:endParaRPr>
          </a:p>
          <a:p>
            <a:pPr>
              <a:defRPr/>
            </a:pPr>
            <a:r>
              <a:rPr lang="en-US" sz="1200" i="1" dirty="0" smtClean="0">
                <a:solidFill>
                  <a:schemeClr val="tx1"/>
                </a:solidFill>
              </a:rPr>
              <a:t>The crisis of 2008-09 caused a partial dismissal of fiscal rules</a:t>
            </a:r>
            <a:endParaRPr lang="ru-RU" sz="1200" i="1" dirty="0">
              <a:solidFill>
                <a:schemeClr val="tx1"/>
              </a:solidFill>
            </a:endParaRPr>
          </a:p>
        </p:txBody>
      </p:sp>
      <p:sp>
        <p:nvSpPr>
          <p:cNvPr id="32" name="Скругленный прямоугольник 31"/>
          <p:cNvSpPr/>
          <p:nvPr/>
        </p:nvSpPr>
        <p:spPr>
          <a:xfrm>
            <a:off x="142875" y="2239789"/>
            <a:ext cx="1771650" cy="4495974"/>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buClr>
                <a:srgbClr val="FF3300"/>
              </a:buClr>
              <a:defRPr/>
            </a:pPr>
            <a:endParaRPr lang="ru-RU" sz="1600" dirty="0">
              <a:solidFill>
                <a:schemeClr val="tx1"/>
              </a:solidFill>
              <a:latin typeface="Arial" charset="0"/>
              <a:cs typeface="Arial" charset="0"/>
            </a:endParaRPr>
          </a:p>
          <a:p>
            <a:pPr>
              <a:defRPr/>
            </a:pPr>
            <a:r>
              <a:rPr lang="en-US" sz="1300" dirty="0" smtClean="0">
                <a:solidFill>
                  <a:schemeClr val="tx1"/>
                </a:solidFill>
              </a:rPr>
              <a:t>A Stabilization Fund was established to be replenished by revenues from oil and gas sales</a:t>
            </a:r>
            <a:r>
              <a:rPr lang="ru-RU" sz="1300" dirty="0" smtClean="0">
                <a:solidFill>
                  <a:schemeClr val="tx1"/>
                </a:solidFill>
              </a:rPr>
              <a:t> </a:t>
            </a:r>
            <a:r>
              <a:rPr lang="en-US" sz="1300" dirty="0" smtClean="0">
                <a:solidFill>
                  <a:schemeClr val="tx1"/>
                </a:solidFill>
              </a:rPr>
              <a:t>above the “cut-off price”</a:t>
            </a:r>
            <a:r>
              <a:rPr lang="ru-RU" sz="1300" dirty="0" smtClean="0">
                <a:solidFill>
                  <a:schemeClr val="tx1"/>
                </a:solidFill>
              </a:rPr>
              <a:t>.</a:t>
            </a:r>
            <a:endParaRPr lang="ru-RU" sz="1300" dirty="0">
              <a:solidFill>
                <a:schemeClr val="tx1"/>
              </a:solidFill>
            </a:endParaRPr>
          </a:p>
          <a:p>
            <a:pPr>
              <a:defRPr/>
            </a:pPr>
            <a:endParaRPr lang="ru-RU" sz="1400" dirty="0">
              <a:solidFill>
                <a:schemeClr val="tx1"/>
              </a:solidFill>
            </a:endParaRPr>
          </a:p>
          <a:p>
            <a:pPr>
              <a:defRPr/>
            </a:pPr>
            <a:r>
              <a:rPr lang="en-US" sz="1200" i="1" dirty="0" smtClean="0">
                <a:solidFill>
                  <a:schemeClr val="tx1"/>
                </a:solidFill>
              </a:rPr>
              <a:t>Meanwhile the “stickiness” of such restrictions was gradually reduced: initially by way of  increasing the cut-off price which rose from USD20 per barrel in 2004 to already USD27 per barrel in 2006</a:t>
            </a:r>
            <a:r>
              <a:rPr lang="ru-RU" sz="1200" i="1" dirty="0" smtClean="0">
                <a:solidFill>
                  <a:schemeClr val="tx1"/>
                </a:solidFill>
              </a:rPr>
              <a:t>.</a:t>
            </a:r>
            <a:endParaRPr lang="ru-RU" sz="1200" i="1" dirty="0">
              <a:solidFill>
                <a:schemeClr val="tx1"/>
              </a:solidFill>
              <a:latin typeface="Arial" charset="0"/>
              <a:cs typeface="Arial" charset="0"/>
            </a:endParaRPr>
          </a:p>
        </p:txBody>
      </p:sp>
      <p:sp>
        <p:nvSpPr>
          <p:cNvPr id="17" name="Скругленный прямоугольник 16"/>
          <p:cNvSpPr/>
          <p:nvPr/>
        </p:nvSpPr>
        <p:spPr>
          <a:xfrm>
            <a:off x="7142163" y="2204864"/>
            <a:ext cx="1847850" cy="4495974"/>
          </a:xfrm>
          <a:prstGeom prst="roundRect">
            <a:avLst/>
          </a:prstGeom>
          <a:solidFill>
            <a:srgbClr val="D5F1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200" dirty="0" smtClean="0">
                <a:solidFill>
                  <a:schemeClr val="tx1"/>
                </a:solidFill>
              </a:rPr>
              <a:t>Developing “modified”  fiscal rules on the basis of the current fiscal rules</a:t>
            </a:r>
            <a:r>
              <a:rPr lang="ru-RU" sz="1200" dirty="0" smtClean="0">
                <a:solidFill>
                  <a:schemeClr val="tx1"/>
                </a:solidFill>
              </a:rPr>
              <a:t>. </a:t>
            </a:r>
            <a:endParaRPr lang="ru-RU" sz="1200" dirty="0">
              <a:solidFill>
                <a:schemeClr val="tx1"/>
              </a:solidFill>
            </a:endParaRPr>
          </a:p>
          <a:p>
            <a:pPr>
              <a:defRPr/>
            </a:pPr>
            <a:endParaRPr lang="ru-RU" sz="1300" dirty="0">
              <a:solidFill>
                <a:schemeClr val="tx1"/>
              </a:solidFill>
            </a:endParaRPr>
          </a:p>
        </p:txBody>
      </p:sp>
      <p:sp>
        <p:nvSpPr>
          <p:cNvPr id="20" name="Скругленный прямоугольник 19"/>
          <p:cNvSpPr/>
          <p:nvPr/>
        </p:nvSpPr>
        <p:spPr>
          <a:xfrm>
            <a:off x="7142163" y="1069231"/>
            <a:ext cx="1847850" cy="64293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600" dirty="0">
                <a:solidFill>
                  <a:schemeClr val="tx1"/>
                </a:solidFill>
              </a:rPr>
              <a:t> </a:t>
            </a:r>
            <a:r>
              <a:rPr lang="en-US" sz="1600" dirty="0" smtClean="0">
                <a:solidFill>
                  <a:schemeClr val="tx1"/>
                </a:solidFill>
              </a:rPr>
              <a:t>Version Four</a:t>
            </a:r>
            <a:endParaRPr lang="ru-RU" sz="1600" dirty="0">
              <a:solidFill>
                <a:schemeClr val="tx1"/>
              </a:solidFill>
            </a:endParaRPr>
          </a:p>
        </p:txBody>
      </p:sp>
      <p:sp>
        <p:nvSpPr>
          <p:cNvPr id="23" name="Стрелка вправо 22"/>
          <p:cNvSpPr/>
          <p:nvPr/>
        </p:nvSpPr>
        <p:spPr>
          <a:xfrm>
            <a:off x="6780213" y="1345456"/>
            <a:ext cx="361950" cy="1317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cxnSp>
        <p:nvCxnSpPr>
          <p:cNvPr id="33" name="Прямая соединительная линия 32"/>
          <p:cNvCxnSpPr/>
          <p:nvPr/>
        </p:nvCxnSpPr>
        <p:spPr>
          <a:xfrm>
            <a:off x="7013675" y="894705"/>
            <a:ext cx="1" cy="5918671"/>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34" name="Скругленный прямоугольник 33"/>
          <p:cNvSpPr/>
          <p:nvPr/>
        </p:nvSpPr>
        <p:spPr>
          <a:xfrm>
            <a:off x="4918075" y="770781"/>
            <a:ext cx="1857375" cy="2857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b="1" dirty="0">
                <a:solidFill>
                  <a:schemeClr val="tx1"/>
                </a:solidFill>
                <a:cs typeface="Arial" charset="0"/>
              </a:rPr>
              <a:t> </a:t>
            </a:r>
            <a:r>
              <a:rPr lang="ru-RU" sz="1600" b="1" dirty="0" smtClean="0">
                <a:solidFill>
                  <a:schemeClr val="tx1"/>
                </a:solidFill>
                <a:cs typeface="Arial" charset="0"/>
              </a:rPr>
              <a:t>2013-2014</a:t>
            </a:r>
            <a:endParaRPr lang="ru-RU" sz="1600" b="1" dirty="0">
              <a:solidFill>
                <a:schemeClr val="tx1"/>
              </a:solidFill>
              <a:cs typeface="Arial" charset="0"/>
            </a:endParaRPr>
          </a:p>
        </p:txBody>
      </p:sp>
      <p:sp>
        <p:nvSpPr>
          <p:cNvPr id="35" name="Скругленный прямоугольник 34"/>
          <p:cNvSpPr/>
          <p:nvPr/>
        </p:nvSpPr>
        <p:spPr>
          <a:xfrm>
            <a:off x="7286625" y="721569"/>
            <a:ext cx="1560513" cy="2857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b="1" dirty="0" smtClean="0">
                <a:solidFill>
                  <a:schemeClr val="tx1"/>
                </a:solidFill>
                <a:cs typeface="Arial" charset="0"/>
              </a:rPr>
              <a:t>2015 </a:t>
            </a:r>
            <a:r>
              <a:rPr lang="en-US" sz="1600" b="1" dirty="0" smtClean="0">
                <a:solidFill>
                  <a:schemeClr val="tx1"/>
                </a:solidFill>
                <a:cs typeface="Arial" charset="0"/>
              </a:rPr>
              <a:t> -</a:t>
            </a:r>
            <a:r>
              <a:rPr lang="ru-RU" sz="1600" b="1" dirty="0" smtClean="0">
                <a:solidFill>
                  <a:schemeClr val="tx1"/>
                </a:solidFill>
                <a:cs typeface="Arial" charset="0"/>
              </a:rPr>
              <a:t>-</a:t>
            </a:r>
            <a:r>
              <a:rPr lang="en-US" sz="1600" b="1" dirty="0" smtClean="0">
                <a:solidFill>
                  <a:schemeClr val="tx1"/>
                </a:solidFill>
                <a:cs typeface="Arial" charset="0"/>
              </a:rPr>
              <a:t> </a:t>
            </a:r>
            <a:r>
              <a:rPr lang="ru-RU" sz="1600" b="1" dirty="0" smtClean="0">
                <a:solidFill>
                  <a:schemeClr val="tx1"/>
                </a:solidFill>
                <a:cs typeface="Arial" charset="0"/>
              </a:rPr>
              <a:t> </a:t>
            </a:r>
            <a:r>
              <a:rPr lang="ru-RU" sz="1600" b="1" dirty="0">
                <a:solidFill>
                  <a:schemeClr val="tx1"/>
                </a:solidFill>
                <a:cs typeface="Arial" charset="0"/>
              </a:rPr>
              <a:t>…</a:t>
            </a:r>
          </a:p>
        </p:txBody>
      </p:sp>
      <p:sp>
        <p:nvSpPr>
          <p:cNvPr id="25" name="Заголовок 1"/>
          <p:cNvSpPr txBox="1">
            <a:spLocks/>
          </p:cNvSpPr>
          <p:nvPr/>
        </p:nvSpPr>
        <p:spPr bwMode="auto">
          <a:xfrm>
            <a:off x="0" y="259309"/>
            <a:ext cx="9144000"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altLang="ru-RU" sz="2800" b="1" dirty="0" smtClean="0"/>
              <a:t>Evolution of “Fiscal Rules” in Russia</a:t>
            </a:r>
            <a:endParaRPr lang="ru-RU" altLang="ru-RU" sz="2800" b="1" dirty="0"/>
          </a:p>
        </p:txBody>
      </p:sp>
      <p:sp>
        <p:nvSpPr>
          <p:cNvPr id="7" name="Номер слайда 6"/>
          <p:cNvSpPr>
            <a:spLocks noGrp="1"/>
          </p:cNvSpPr>
          <p:nvPr>
            <p:ph type="sldNum" sz="quarter" idx="10"/>
          </p:nvPr>
        </p:nvSpPr>
        <p:spPr/>
        <p:txBody>
          <a:bodyPr/>
          <a:lstStyle/>
          <a:p>
            <a:pPr>
              <a:defRPr/>
            </a:pPr>
            <a:fld id="{3DB4DD37-3EED-4F6E-8ACE-01C795C86E54}" type="slidenum">
              <a:rPr lang="ru-RU" smtClean="0"/>
              <a:pPr>
                <a:defRPr/>
              </a:pPr>
              <a:t>6</a:t>
            </a:fld>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Прямоугольник 4"/>
          <p:cNvSpPr>
            <a:spLocks noChangeArrowheads="1"/>
          </p:cNvSpPr>
          <p:nvPr/>
        </p:nvSpPr>
        <p:spPr bwMode="auto">
          <a:xfrm>
            <a:off x="107504" y="44624"/>
            <a:ext cx="8912671" cy="868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r>
              <a:rPr lang="en-US" altLang="ru-RU" sz="2200" b="1" dirty="0" smtClean="0">
                <a:latin typeface="+mj-lt"/>
                <a:ea typeface="+mj-ea"/>
                <a:cs typeface="+mj-cs"/>
              </a:rPr>
              <a:t>“Fiscal Rules: Version Three”</a:t>
            </a:r>
            <a:r>
              <a:rPr lang="ru-RU" altLang="ru-RU" sz="2200" b="1" dirty="0" smtClean="0">
                <a:latin typeface="+mj-lt"/>
                <a:ea typeface="+mj-ea"/>
                <a:cs typeface="+mj-cs"/>
              </a:rPr>
              <a:t> (</a:t>
            </a:r>
            <a:r>
              <a:rPr lang="en-US" altLang="ru-RU" sz="2200" b="1" dirty="0" smtClean="0">
                <a:latin typeface="+mj-lt"/>
                <a:ea typeface="+mj-ea"/>
                <a:cs typeface="+mj-cs"/>
              </a:rPr>
              <a:t>from </a:t>
            </a:r>
            <a:r>
              <a:rPr lang="ru-RU" altLang="ru-RU" sz="2200" b="1" dirty="0" smtClean="0">
                <a:latin typeface="+mj-lt"/>
                <a:ea typeface="+mj-ea"/>
                <a:cs typeface="+mj-cs"/>
              </a:rPr>
              <a:t>2013): </a:t>
            </a:r>
            <a:r>
              <a:rPr lang="en-US" altLang="ru-RU" sz="2200" b="1" dirty="0" smtClean="0">
                <a:latin typeface="+mj-lt"/>
                <a:ea typeface="+mj-ea"/>
                <a:cs typeface="+mj-cs"/>
              </a:rPr>
              <a:t>Application Procedure</a:t>
            </a:r>
            <a:endParaRPr lang="ru-RU" altLang="ru-RU" sz="2200" b="1" dirty="0">
              <a:latin typeface="+mj-lt"/>
              <a:ea typeface="+mj-ea"/>
              <a:cs typeface="+mj-cs"/>
            </a:endParaRPr>
          </a:p>
        </p:txBody>
      </p:sp>
      <p:sp>
        <p:nvSpPr>
          <p:cNvPr id="3" name="Прямоугольник 2"/>
          <p:cNvSpPr/>
          <p:nvPr/>
        </p:nvSpPr>
        <p:spPr>
          <a:xfrm>
            <a:off x="182563" y="816818"/>
            <a:ext cx="8840787" cy="5494581"/>
          </a:xfrm>
          <a:prstGeom prst="rect">
            <a:avLst/>
          </a:prstGeom>
        </p:spPr>
        <p:txBody>
          <a:bodyPr>
            <a:spAutoFit/>
          </a:bodyPr>
          <a:lstStyle/>
          <a:p>
            <a:pPr marL="171450" indent="-171450" algn="just">
              <a:lnSpc>
                <a:spcPct val="110000"/>
              </a:lnSpc>
              <a:spcBef>
                <a:spcPts val="1200"/>
              </a:spcBef>
              <a:buFont typeface="Arial" pitchFamily="34" charset="0"/>
              <a:buChar char="•"/>
              <a:defRPr/>
            </a:pPr>
            <a:r>
              <a:rPr lang="en-US" sz="1300" dirty="0" smtClean="0">
                <a:latin typeface="+mn-lt"/>
              </a:rPr>
              <a:t>The expenditure ceiling is identified by means of estimating the federal budget revenues based on the </a:t>
            </a:r>
            <a:r>
              <a:rPr lang="en-US" sz="1300" b="1" dirty="0" smtClean="0">
                <a:latin typeface="+mn-lt"/>
              </a:rPr>
              <a:t>basic (moving average price over 10 years) price of oil  + 1.0% of GDP</a:t>
            </a:r>
            <a:r>
              <a:rPr lang="ru-RU" sz="1300" b="1" dirty="0" smtClean="0">
                <a:latin typeface="+mn-lt"/>
              </a:rPr>
              <a:t>.</a:t>
            </a:r>
            <a:endParaRPr lang="ru-RU" sz="1300" b="1" dirty="0">
              <a:latin typeface="+mn-lt"/>
            </a:endParaRPr>
          </a:p>
          <a:p>
            <a:pPr marL="171450" indent="-171450" algn="just">
              <a:lnSpc>
                <a:spcPct val="110000"/>
              </a:lnSpc>
              <a:spcBef>
                <a:spcPts val="1200"/>
              </a:spcBef>
              <a:buFont typeface="Arial" pitchFamily="34" charset="0"/>
              <a:buChar char="•"/>
              <a:defRPr/>
            </a:pPr>
            <a:r>
              <a:rPr lang="en-US" sz="1300" dirty="0" smtClean="0">
                <a:latin typeface="+mn-lt"/>
              </a:rPr>
              <a:t>If the oil price exceeds</a:t>
            </a:r>
            <a:r>
              <a:rPr lang="ru-RU" sz="1300" dirty="0" smtClean="0">
                <a:solidFill>
                  <a:srgbClr val="FF0000"/>
                </a:solidFill>
                <a:latin typeface="+mn-lt"/>
              </a:rPr>
              <a:t> </a:t>
            </a:r>
            <a:r>
              <a:rPr lang="en-US" sz="1300" dirty="0" smtClean="0">
                <a:latin typeface="+mn-lt"/>
              </a:rPr>
              <a:t>its basic value, eventual budget deficit is funded by net borrowings and privatization proceeds</a:t>
            </a:r>
            <a:endParaRPr lang="ru-RU" sz="1300" dirty="0">
              <a:latin typeface="+mn-lt"/>
            </a:endParaRPr>
          </a:p>
          <a:p>
            <a:pPr algn="just">
              <a:lnSpc>
                <a:spcPct val="110000"/>
              </a:lnSpc>
              <a:spcBef>
                <a:spcPts val="1200"/>
              </a:spcBef>
              <a:defRPr/>
            </a:pPr>
            <a:r>
              <a:rPr lang="en-US" sz="1300" i="1" u="sng" dirty="0" smtClean="0">
                <a:latin typeface="+mn-lt"/>
              </a:rPr>
              <a:t>The law on introduction of amendments into the Law on the Federal Budget may provide for utilizing additional oil and gas revenues in amounts not exceeding the limits for such amounts authorized by the federal budget</a:t>
            </a:r>
            <a:r>
              <a:rPr lang="ru-RU" sz="1300" i="1" u="sng" dirty="0" smtClean="0">
                <a:latin typeface="+mn-lt"/>
              </a:rPr>
              <a:t>, </a:t>
            </a:r>
            <a:r>
              <a:rPr lang="en-US" sz="1300" i="1" u="sng" dirty="0" smtClean="0">
                <a:latin typeface="+mn-lt"/>
              </a:rPr>
              <a:t>as well as</a:t>
            </a:r>
            <a:r>
              <a:rPr lang="en-US" sz="1300" i="1" u="sng" dirty="0" smtClean="0"/>
              <a:t>, </a:t>
            </a:r>
            <a:r>
              <a:rPr lang="en-US" sz="1300" i="1" u="sng" dirty="0"/>
              <a:t>in case of shortage of the said revenues, </a:t>
            </a:r>
            <a:r>
              <a:rPr lang="en-US" sz="1300" i="1" u="sng" dirty="0" smtClean="0"/>
              <a:t>means of the Reserve Fund to replace the revenues not being received by the budget in the course of executing the federal budget within the current fiscal year</a:t>
            </a:r>
            <a:r>
              <a:rPr lang="ru-RU" sz="1300" i="1" u="sng" dirty="0" smtClean="0">
                <a:latin typeface="+mn-lt"/>
              </a:rPr>
              <a:t> (</a:t>
            </a:r>
            <a:r>
              <a:rPr lang="en-US" sz="1300" i="1" u="sng" dirty="0" smtClean="0">
                <a:latin typeface="+mn-lt"/>
              </a:rPr>
              <a:t>Art</a:t>
            </a:r>
            <a:r>
              <a:rPr lang="ru-RU" sz="1300" i="1" u="sng" dirty="0" smtClean="0">
                <a:latin typeface="+mn-lt"/>
              </a:rPr>
              <a:t>.96.9</a:t>
            </a:r>
            <a:r>
              <a:rPr lang="en-US" sz="1300" i="1" u="sng" dirty="0" smtClean="0">
                <a:latin typeface="+mn-lt"/>
              </a:rPr>
              <a:t>, Budget Code of the Russian Federation)</a:t>
            </a:r>
            <a:r>
              <a:rPr lang="ru-RU" sz="1300" i="1" u="sng" dirty="0" smtClean="0">
                <a:latin typeface="+mn-lt"/>
              </a:rPr>
              <a:t> </a:t>
            </a:r>
            <a:endParaRPr lang="ru-RU" sz="1300" i="1" u="sng" dirty="0">
              <a:latin typeface="+mn-lt"/>
            </a:endParaRPr>
          </a:p>
          <a:p>
            <a:pPr marL="171450" indent="-171450" algn="just">
              <a:lnSpc>
                <a:spcPct val="110000"/>
              </a:lnSpc>
              <a:spcBef>
                <a:spcPts val="1200"/>
              </a:spcBef>
              <a:buFont typeface="Arial" pitchFamily="34" charset="0"/>
              <a:buChar char="•"/>
              <a:defRPr/>
            </a:pPr>
            <a:r>
              <a:rPr lang="ru-RU" sz="1300" dirty="0">
                <a:latin typeface="+mn-lt"/>
              </a:rPr>
              <a:t> </a:t>
            </a:r>
            <a:r>
              <a:rPr lang="en-US" sz="1300" dirty="0" smtClean="0">
                <a:latin typeface="+mn-lt"/>
              </a:rPr>
              <a:t>Should the oil price exceed its basic value, part of the oil and gas revenues shall be transferred to the Reserve Fund of the Russian Federation </a:t>
            </a:r>
            <a:r>
              <a:rPr lang="ru-RU" sz="1300" dirty="0" smtClean="0">
                <a:latin typeface="+mn-lt"/>
              </a:rPr>
              <a:t>(</a:t>
            </a:r>
            <a:r>
              <a:rPr lang="en-US" sz="1300" dirty="0" smtClean="0">
                <a:latin typeface="+mn-lt"/>
              </a:rPr>
              <a:t>until it reaches </a:t>
            </a:r>
            <a:r>
              <a:rPr lang="ru-RU" sz="1300" b="1" dirty="0" smtClean="0">
                <a:latin typeface="+mn-lt"/>
              </a:rPr>
              <a:t>7</a:t>
            </a:r>
            <a:r>
              <a:rPr lang="ru-RU" sz="1300" b="1" dirty="0">
                <a:latin typeface="+mn-lt"/>
              </a:rPr>
              <a:t>% </a:t>
            </a:r>
            <a:r>
              <a:rPr lang="en-US" sz="1300" b="1" dirty="0" smtClean="0">
                <a:latin typeface="+mn-lt"/>
              </a:rPr>
              <a:t>of the GDP</a:t>
            </a:r>
            <a:r>
              <a:rPr lang="ru-RU" sz="1300" dirty="0" smtClean="0">
                <a:latin typeface="+mn-lt"/>
              </a:rPr>
              <a:t>) </a:t>
            </a:r>
            <a:r>
              <a:rPr lang="ru-RU" sz="1300" dirty="0">
                <a:latin typeface="+mn-lt"/>
              </a:rPr>
              <a:t>– </a:t>
            </a:r>
            <a:r>
              <a:rPr lang="en-US" sz="1300" dirty="0" smtClean="0">
                <a:latin typeface="+mn-lt"/>
              </a:rPr>
              <a:t>the calculations are based on the following formula</a:t>
            </a:r>
            <a:r>
              <a:rPr lang="ru-RU" sz="1300" dirty="0" smtClean="0">
                <a:latin typeface="+mn-lt"/>
              </a:rPr>
              <a:t>:</a:t>
            </a:r>
            <a:endParaRPr lang="ru-RU" sz="1300" dirty="0">
              <a:latin typeface="+mn-lt"/>
            </a:endParaRPr>
          </a:p>
          <a:p>
            <a:pPr lvl="1" algn="just">
              <a:lnSpc>
                <a:spcPct val="110000"/>
              </a:lnSpc>
              <a:spcBef>
                <a:spcPts val="1200"/>
              </a:spcBef>
              <a:defRPr/>
            </a:pPr>
            <a:r>
              <a:rPr lang="en-US" sz="1300" dirty="0" smtClean="0">
                <a:latin typeface="+mn-lt"/>
              </a:rPr>
              <a:t>Additional proceeds per month </a:t>
            </a:r>
            <a:r>
              <a:rPr lang="ru-RU" sz="1300" dirty="0" smtClean="0">
                <a:latin typeface="+mn-lt"/>
              </a:rPr>
              <a:t>= </a:t>
            </a:r>
            <a:r>
              <a:rPr lang="en-US" sz="1300" dirty="0" smtClean="0">
                <a:latin typeface="+mn-lt"/>
              </a:rPr>
              <a:t>actual oil and gas revenues received by the federal budget </a:t>
            </a:r>
            <a:r>
              <a:rPr lang="ru-RU" sz="1300" dirty="0" smtClean="0">
                <a:latin typeface="+mn-lt"/>
              </a:rPr>
              <a:t>* (</a:t>
            </a:r>
            <a:r>
              <a:rPr lang="en-US" sz="1300" dirty="0" smtClean="0">
                <a:latin typeface="+mn-lt"/>
              </a:rPr>
              <a:t>effective rate of the reporting  month – estimated rate based on the basic oil price</a:t>
            </a:r>
            <a:r>
              <a:rPr lang="ru-RU" sz="1300" dirty="0" smtClean="0">
                <a:latin typeface="+mn-lt"/>
              </a:rPr>
              <a:t>) </a:t>
            </a:r>
            <a:r>
              <a:rPr lang="ru-RU" sz="1300" dirty="0">
                <a:latin typeface="+mn-lt"/>
              </a:rPr>
              <a:t>/ </a:t>
            </a:r>
            <a:r>
              <a:rPr lang="en-US" sz="1300" dirty="0" smtClean="0">
                <a:latin typeface="+mn-lt"/>
              </a:rPr>
              <a:t>effective rate of the reporting month</a:t>
            </a:r>
            <a:endParaRPr lang="ru-RU" sz="1300" dirty="0">
              <a:latin typeface="+mn-lt"/>
            </a:endParaRPr>
          </a:p>
          <a:p>
            <a:pPr marL="171450" indent="-171450" algn="just">
              <a:lnSpc>
                <a:spcPct val="110000"/>
              </a:lnSpc>
              <a:spcBef>
                <a:spcPts val="1200"/>
              </a:spcBef>
              <a:spcAft>
                <a:spcPct val="35000"/>
              </a:spcAft>
              <a:buFont typeface="Arial" pitchFamily="34" charset="0"/>
              <a:buChar char="•"/>
              <a:defRPr/>
            </a:pPr>
            <a:r>
              <a:rPr lang="ru-RU" sz="1300" dirty="0">
                <a:latin typeface="+mn-lt"/>
              </a:rPr>
              <a:t> </a:t>
            </a:r>
            <a:r>
              <a:rPr lang="en-US" sz="1300" dirty="0" smtClean="0">
                <a:latin typeface="+mn-lt"/>
              </a:rPr>
              <a:t>When the Reserve Fund reaches its guideline size additional oil and gas revenues are utilized as follows</a:t>
            </a:r>
            <a:r>
              <a:rPr lang="ru-RU" sz="1300" dirty="0" smtClean="0">
                <a:latin typeface="+mn-lt"/>
              </a:rPr>
              <a:t>: </a:t>
            </a:r>
            <a:endParaRPr lang="ru-RU" sz="1300" dirty="0">
              <a:latin typeface="+mn-lt"/>
            </a:endParaRPr>
          </a:p>
          <a:p>
            <a:pPr lvl="1" algn="just">
              <a:lnSpc>
                <a:spcPct val="110000"/>
              </a:lnSpc>
              <a:spcBef>
                <a:spcPts val="1200"/>
              </a:spcBef>
              <a:spcAft>
                <a:spcPct val="35000"/>
              </a:spcAft>
              <a:defRPr/>
            </a:pPr>
            <a:r>
              <a:rPr lang="en-US" sz="1300" dirty="0" smtClean="0">
                <a:latin typeface="+mn-lt"/>
              </a:rPr>
              <a:t>a</a:t>
            </a:r>
            <a:r>
              <a:rPr lang="ru-RU" sz="1300" dirty="0" smtClean="0">
                <a:latin typeface="+mn-lt"/>
              </a:rPr>
              <a:t>)</a:t>
            </a:r>
            <a:r>
              <a:rPr lang="en-US" sz="1300" dirty="0" smtClean="0">
                <a:latin typeface="+mn-lt"/>
              </a:rPr>
              <a:t> up to 50% is used to fund infrastructural and other priority projects with limited implementation periods</a:t>
            </a:r>
            <a:r>
              <a:rPr lang="ru-RU" sz="1300" dirty="0" smtClean="0">
                <a:latin typeface="+mn-lt"/>
              </a:rPr>
              <a:t> (</a:t>
            </a:r>
            <a:r>
              <a:rPr lang="en-US" sz="1300" dirty="0" smtClean="0">
                <a:latin typeface="+mn-lt"/>
              </a:rPr>
              <a:t>Central Ring Road</a:t>
            </a:r>
            <a:r>
              <a:rPr lang="ru-RU" sz="1300" dirty="0" smtClean="0">
                <a:latin typeface="+mn-lt"/>
              </a:rPr>
              <a:t>, </a:t>
            </a:r>
            <a:r>
              <a:rPr lang="en-US" sz="1300" dirty="0" err="1" smtClean="0">
                <a:latin typeface="+mn-lt"/>
              </a:rPr>
              <a:t>Transsib</a:t>
            </a:r>
            <a:r>
              <a:rPr lang="ru-RU" sz="1300" dirty="0" smtClean="0">
                <a:latin typeface="+mn-lt"/>
              </a:rPr>
              <a:t>);</a:t>
            </a:r>
            <a:endParaRPr lang="ru-RU" sz="1300" dirty="0">
              <a:latin typeface="+mn-lt"/>
            </a:endParaRPr>
          </a:p>
          <a:p>
            <a:pPr lvl="1" algn="just">
              <a:lnSpc>
                <a:spcPct val="110000"/>
              </a:lnSpc>
              <a:spcBef>
                <a:spcPts val="1200"/>
              </a:spcBef>
              <a:spcAft>
                <a:spcPct val="35000"/>
              </a:spcAft>
              <a:defRPr/>
            </a:pPr>
            <a:r>
              <a:rPr lang="en-US" sz="1300" dirty="0" smtClean="0">
                <a:latin typeface="+mn-lt"/>
              </a:rPr>
              <a:t>b</a:t>
            </a:r>
            <a:r>
              <a:rPr lang="ru-RU" sz="1300" dirty="0" smtClean="0">
                <a:latin typeface="+mn-lt"/>
              </a:rPr>
              <a:t>) </a:t>
            </a:r>
            <a:r>
              <a:rPr lang="en-US" sz="1300" dirty="0" smtClean="0">
                <a:latin typeface="+mn-lt"/>
              </a:rPr>
              <a:t>the remaining amounts are used to build up the National Welfare Fund</a:t>
            </a:r>
            <a:endParaRPr lang="ru-RU" sz="1300" dirty="0">
              <a:latin typeface="+mn-lt"/>
            </a:endParaRPr>
          </a:p>
          <a:p>
            <a:pPr marL="171450" indent="-171450" algn="just">
              <a:lnSpc>
                <a:spcPct val="110000"/>
              </a:lnSpc>
              <a:spcBef>
                <a:spcPts val="1200"/>
              </a:spcBef>
              <a:spcAft>
                <a:spcPct val="35000"/>
              </a:spcAft>
              <a:buFont typeface="Arial" pitchFamily="34" charset="0"/>
              <a:buChar char="•"/>
              <a:defRPr/>
            </a:pPr>
            <a:r>
              <a:rPr lang="ru-RU" sz="1300" dirty="0">
                <a:latin typeface="+mn-lt"/>
              </a:rPr>
              <a:t> </a:t>
            </a:r>
            <a:r>
              <a:rPr lang="en-US" sz="1300" dirty="0" smtClean="0">
                <a:latin typeface="+mn-lt"/>
              </a:rPr>
              <a:t>Federal budget expenditures for the forthcoming fiscal year and the first year of the planning period shall not be lower than the expenditures approved for these years in the course of the preceding budget cycle exclusively of tentatively approved expenditures</a:t>
            </a:r>
            <a:endParaRPr lang="ru-RU" sz="1300" dirty="0">
              <a:latin typeface="+mn-lt"/>
            </a:endParaRPr>
          </a:p>
        </p:txBody>
      </p:sp>
      <p:sp>
        <p:nvSpPr>
          <p:cNvPr id="2" name="Номер слайда 1"/>
          <p:cNvSpPr>
            <a:spLocks noGrp="1"/>
          </p:cNvSpPr>
          <p:nvPr>
            <p:ph type="sldNum" sz="quarter" idx="10"/>
          </p:nvPr>
        </p:nvSpPr>
        <p:spPr/>
        <p:txBody>
          <a:bodyPr/>
          <a:lstStyle/>
          <a:p>
            <a:pPr>
              <a:defRPr/>
            </a:pPr>
            <a:fld id="{3DB4DD37-3EED-4F6E-8ACE-01C795C86E54}" type="slidenum">
              <a:rPr lang="ru-RU" smtClean="0"/>
              <a:pPr>
                <a:defRPr/>
              </a:pPr>
              <a:t>7</a:t>
            </a:fld>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title" idx="4294967295"/>
          </p:nvPr>
        </p:nvSpPr>
        <p:spPr>
          <a:xfrm>
            <a:off x="0" y="274638"/>
            <a:ext cx="9144000" cy="634082"/>
          </a:xfrm>
        </p:spPr>
        <p:txBody>
          <a:bodyPr/>
          <a:lstStyle/>
          <a:p>
            <a:pPr eaLnBrk="1" hangingPunct="1"/>
            <a:r>
              <a:rPr lang="en-US" altLang="ru-RU" sz="2800" b="1" dirty="0" smtClean="0"/>
              <a:t>Attributes of an “Optimal” Fiscal Rule</a:t>
            </a:r>
            <a:endParaRPr lang="ru-RU" altLang="ru-RU" sz="2800" b="1" dirty="0" smtClean="0"/>
          </a:p>
        </p:txBody>
      </p:sp>
      <p:sp>
        <p:nvSpPr>
          <p:cNvPr id="3" name="Объект 2"/>
          <p:cNvSpPr>
            <a:spLocks noGrp="1"/>
          </p:cNvSpPr>
          <p:nvPr>
            <p:ph idx="4294967295"/>
          </p:nvPr>
        </p:nvSpPr>
        <p:spPr>
          <a:xfrm>
            <a:off x="914400" y="1557338"/>
            <a:ext cx="7258000" cy="4248150"/>
          </a:xfrm>
        </p:spPr>
        <p:txBody>
          <a:bodyPr rtlCol="0">
            <a:normAutofit/>
          </a:bodyPr>
          <a:lstStyle/>
          <a:p>
            <a:pPr algn="just">
              <a:spcBef>
                <a:spcPts val="1200"/>
              </a:spcBef>
              <a:defRPr/>
            </a:pPr>
            <a:r>
              <a:rPr lang="en-US" sz="2000" dirty="0" smtClean="0"/>
              <a:t>Counter-cyclic character</a:t>
            </a:r>
            <a:endParaRPr lang="ru-RU" sz="2000" dirty="0" smtClean="0"/>
          </a:p>
          <a:p>
            <a:pPr algn="just">
              <a:spcBef>
                <a:spcPts val="1200"/>
              </a:spcBef>
              <a:defRPr/>
            </a:pPr>
            <a:r>
              <a:rPr lang="en-US" sz="2000" dirty="0" smtClean="0"/>
              <a:t>Combined restrictions on both budget’s structural balance and expenditure amounts through fiscal rules</a:t>
            </a:r>
            <a:endParaRPr lang="ru-RU" sz="2000" dirty="0" smtClean="0"/>
          </a:p>
          <a:p>
            <a:pPr algn="just">
              <a:spcBef>
                <a:spcPts val="1200"/>
              </a:spcBef>
              <a:defRPr/>
            </a:pPr>
            <a:r>
              <a:rPr lang="en-US" sz="2000" dirty="0" smtClean="0"/>
              <a:t>Maximum coverage of budgetary expenditures</a:t>
            </a:r>
            <a:r>
              <a:rPr lang="ru-RU" sz="2000" dirty="0" smtClean="0"/>
              <a:t> </a:t>
            </a:r>
            <a:r>
              <a:rPr lang="ru-RU" sz="2000" dirty="0"/>
              <a:t> </a:t>
            </a:r>
            <a:endParaRPr lang="ru-RU" sz="2000" dirty="0" smtClean="0"/>
          </a:p>
          <a:p>
            <a:pPr algn="just">
              <a:spcBef>
                <a:spcPts val="1200"/>
              </a:spcBef>
              <a:defRPr/>
            </a:pPr>
            <a:r>
              <a:rPr lang="en-US" sz="2000" dirty="0" smtClean="0"/>
              <a:t>Making rules inapplicable  to part of non—interest expenditures for contingencies</a:t>
            </a:r>
            <a:endParaRPr lang="ru-RU" sz="2000" dirty="0" smtClean="0"/>
          </a:p>
          <a:p>
            <a:pPr algn="just">
              <a:spcBef>
                <a:spcPts val="1200"/>
              </a:spcBef>
              <a:defRPr/>
            </a:pPr>
            <a:r>
              <a:rPr lang="en-US" sz="2000" dirty="0" smtClean="0"/>
              <a:t>Accounting for the forecasted dynamics of the GDP as a whole, i.e. for all  but not only for oil and gas revenues</a:t>
            </a:r>
            <a:endParaRPr lang="ru-RU" sz="2000" dirty="0" smtClean="0"/>
          </a:p>
          <a:p>
            <a:pPr algn="just">
              <a:spcBef>
                <a:spcPts val="1200"/>
              </a:spcBef>
              <a:defRPr/>
            </a:pPr>
            <a:r>
              <a:rPr lang="en-US" sz="2000" dirty="0" smtClean="0"/>
              <a:t>Legislative recognition of the rules themselves and conditions for their suspension</a:t>
            </a:r>
            <a:endParaRPr lang="ru-RU" sz="2000" dirty="0"/>
          </a:p>
          <a:p>
            <a:pPr marL="0" indent="0" algn="just" eaLnBrk="1" fontAlgn="auto" hangingPunct="1">
              <a:spcBef>
                <a:spcPts val="1200"/>
              </a:spcBef>
              <a:spcAft>
                <a:spcPts val="0"/>
              </a:spcAft>
              <a:buFont typeface="Arial" charset="0"/>
              <a:buNone/>
              <a:defRPr/>
            </a:pPr>
            <a:endParaRPr lang="ru-RU" sz="2000" dirty="0" smtClean="0"/>
          </a:p>
        </p:txBody>
      </p:sp>
      <p:sp>
        <p:nvSpPr>
          <p:cNvPr id="2" name="Номер слайда 1"/>
          <p:cNvSpPr>
            <a:spLocks noGrp="1"/>
          </p:cNvSpPr>
          <p:nvPr>
            <p:ph type="sldNum" sz="quarter" idx="10"/>
          </p:nvPr>
        </p:nvSpPr>
        <p:spPr/>
        <p:txBody>
          <a:bodyPr/>
          <a:lstStyle/>
          <a:p>
            <a:pPr>
              <a:defRPr/>
            </a:pPr>
            <a:fld id="{3DB4DD37-3EED-4F6E-8ACE-01C795C86E54}" type="slidenum">
              <a:rPr lang="ru-RU" smtClean="0"/>
              <a:pPr>
                <a:defRPr/>
              </a:pPr>
              <a:t>8</a:t>
            </a:fld>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4294967295"/>
            <p:extLst>
              <p:ext uri="{D42A27DB-BD31-4B8C-83A1-F6EECF244321}">
                <p14:modId xmlns:p14="http://schemas.microsoft.com/office/powerpoint/2010/main" val="189006352"/>
              </p:ext>
            </p:extLst>
          </p:nvPr>
        </p:nvGraphicFramePr>
        <p:xfrm>
          <a:off x="647700" y="1124744"/>
          <a:ext cx="7848600" cy="3527425"/>
        </p:xfrm>
        <a:graphic>
          <a:graphicData uri="http://schemas.openxmlformats.org/drawingml/2006/chart">
            <c:chart xmlns:c="http://schemas.openxmlformats.org/drawingml/2006/chart" xmlns:r="http://schemas.openxmlformats.org/officeDocument/2006/relationships" r:id="rId2"/>
          </a:graphicData>
        </a:graphic>
      </p:graphicFrame>
      <p:sp>
        <p:nvSpPr>
          <p:cNvPr id="11267" name="TextBox 5"/>
          <p:cNvSpPr txBox="1">
            <a:spLocks noChangeArrowheads="1"/>
          </p:cNvSpPr>
          <p:nvPr/>
        </p:nvSpPr>
        <p:spPr bwMode="auto">
          <a:xfrm>
            <a:off x="1115616" y="4581128"/>
            <a:ext cx="7489825"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hangingPunct="1">
              <a:spcBef>
                <a:spcPct val="0"/>
              </a:spcBef>
            </a:pPr>
            <a:r>
              <a:rPr lang="en-US" altLang="ru-RU" sz="1000" dirty="0" smtClean="0"/>
              <a:t>	10-year average (current FR)		30 preceding years	Actual	</a:t>
            </a:r>
          </a:p>
          <a:p>
            <a:pPr algn="just" eaLnBrk="1" hangingPunct="1">
              <a:spcBef>
                <a:spcPct val="0"/>
              </a:spcBef>
            </a:pPr>
            <a:endParaRPr lang="en-US" altLang="ru-RU" sz="1800" dirty="0" smtClean="0"/>
          </a:p>
          <a:p>
            <a:pPr algn="just" eaLnBrk="1" hangingPunct="1">
              <a:spcBef>
                <a:spcPct val="0"/>
              </a:spcBef>
            </a:pPr>
            <a:endParaRPr lang="en-US" altLang="ru-RU" sz="1800" dirty="0"/>
          </a:p>
          <a:p>
            <a:pPr algn="just" eaLnBrk="1" hangingPunct="1">
              <a:spcBef>
                <a:spcPct val="0"/>
              </a:spcBef>
            </a:pPr>
            <a:r>
              <a:rPr lang="en-US" altLang="ru-RU" sz="1800" dirty="0" smtClean="0"/>
              <a:t>Effective </a:t>
            </a:r>
            <a:r>
              <a:rPr lang="en-US" altLang="ru-RU" sz="1800" dirty="0" smtClean="0"/>
              <a:t>prices fall at the end of the period</a:t>
            </a:r>
            <a:endParaRPr lang="ru-RU" altLang="ru-RU" sz="1800" dirty="0"/>
          </a:p>
          <a:p>
            <a:pPr algn="just" eaLnBrk="1" hangingPunct="1">
              <a:spcBef>
                <a:spcPct val="0"/>
              </a:spcBef>
            </a:pPr>
            <a:r>
              <a:rPr lang="ru-RU" altLang="ru-RU" sz="1800" dirty="0" smtClean="0"/>
              <a:t>10-</a:t>
            </a:r>
            <a:r>
              <a:rPr lang="en-US" altLang="ru-RU" sz="1800" dirty="0" smtClean="0"/>
              <a:t>year average continues to grow over the whole period</a:t>
            </a:r>
            <a:endParaRPr lang="ru-RU" altLang="ru-RU" sz="1800" dirty="0"/>
          </a:p>
          <a:p>
            <a:pPr algn="just" eaLnBrk="1" hangingPunct="1">
              <a:spcBef>
                <a:spcPct val="0"/>
              </a:spcBef>
            </a:pPr>
            <a:r>
              <a:rPr lang="en-US" altLang="ru-RU" sz="1800" dirty="0" smtClean="0"/>
              <a:t>The 30-year average price remains stable</a:t>
            </a:r>
            <a:endParaRPr lang="ru-RU" altLang="ru-RU" sz="1800" dirty="0"/>
          </a:p>
        </p:txBody>
      </p:sp>
      <p:sp>
        <p:nvSpPr>
          <p:cNvPr id="11268" name="TextBox 6"/>
          <p:cNvSpPr txBox="1">
            <a:spLocks noChangeArrowheads="1"/>
          </p:cNvSpPr>
          <p:nvPr/>
        </p:nvSpPr>
        <p:spPr bwMode="auto">
          <a:xfrm>
            <a:off x="1331913" y="260350"/>
            <a:ext cx="6192837"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ru-RU"/>
            </a:defPPr>
            <a:lvl1pPr algn="ctr">
              <a:defRPr sz="2200" b="1">
                <a:latin typeface="+mj-lt"/>
                <a:ea typeface="+mj-ea"/>
                <a:cs typeface="+mj-cs"/>
              </a:defRPr>
            </a:lvl1pPr>
          </a:lstStyle>
          <a:p>
            <a:r>
              <a:rPr lang="en-US" altLang="ru-RU" dirty="0" smtClean="0"/>
              <a:t>Simulation Modelling for the Modified Fiscal Rule Application</a:t>
            </a:r>
            <a:r>
              <a:rPr lang="ru-RU" altLang="ru-RU" dirty="0" smtClean="0"/>
              <a:t> </a:t>
            </a:r>
            <a:r>
              <a:rPr lang="ru-RU" altLang="ru-RU" dirty="0"/>
              <a:t>(1)</a:t>
            </a:r>
          </a:p>
        </p:txBody>
      </p:sp>
      <p:sp>
        <p:nvSpPr>
          <p:cNvPr id="2" name="Номер слайда 1"/>
          <p:cNvSpPr>
            <a:spLocks noGrp="1"/>
          </p:cNvSpPr>
          <p:nvPr>
            <p:ph type="sldNum" sz="quarter" idx="10"/>
          </p:nvPr>
        </p:nvSpPr>
        <p:spPr/>
        <p:txBody>
          <a:bodyPr/>
          <a:lstStyle/>
          <a:p>
            <a:pPr>
              <a:defRPr/>
            </a:pPr>
            <a:fld id="{3DB4DD37-3EED-4F6E-8ACE-01C795C86E54}" type="slidenum">
              <a:rPr lang="ru-RU" smtClean="0"/>
              <a:pPr>
                <a:defRPr/>
              </a:pPr>
              <a:t>9</a:t>
            </a:fld>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1684</TotalTime>
  <Words>1948</Words>
  <Application>Microsoft Macintosh PowerPoint</Application>
  <PresentationFormat>On-screen Show (4:3)</PresentationFormat>
  <Paragraphs>129</Paragraphs>
  <Slides>14</Slides>
  <Notes>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Тема Office</vt:lpstr>
      <vt:lpstr>Fiscal Rules and Long-Term Budgeting</vt:lpstr>
      <vt:lpstr>Fiscal Rules: International Experience (1)</vt:lpstr>
      <vt:lpstr>Fiscal Rules: International Experience (2)</vt:lpstr>
      <vt:lpstr>Theoretical Grounds for the Application of Fiscal Rules in Commodity Exporting Economies</vt:lpstr>
      <vt:lpstr>Fiscal Rules: International Experience (3)</vt:lpstr>
      <vt:lpstr>PowerPoint Presentation</vt:lpstr>
      <vt:lpstr>PowerPoint Presentation</vt:lpstr>
      <vt:lpstr>Attributes of an “Optimal” Fiscal Rule</vt:lpstr>
      <vt:lpstr>PowerPoint Presentation</vt:lpstr>
      <vt:lpstr>PowerPoint Presentation</vt:lpstr>
      <vt:lpstr>PowerPoint Presentation</vt:lpstr>
      <vt:lpstr>Advantages of the “Modified” Fiscal Rule</vt:lpstr>
      <vt:lpstr>Long-Term Budgeting [1] (Budget Code of the Russian Federation)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Бюджетные правила – международный опыт (1)</dc:title>
  <dc:creator>Сергей</dc:creator>
  <cp:lastModifiedBy>Deanna Aubrey</cp:lastModifiedBy>
  <cp:revision>125</cp:revision>
  <cp:lastPrinted>2016-02-11T14:54:26Z</cp:lastPrinted>
  <dcterms:created xsi:type="dcterms:W3CDTF">2015-04-02T22:33:17Z</dcterms:created>
  <dcterms:modified xsi:type="dcterms:W3CDTF">2016-02-19T07:44:58Z</dcterms:modified>
</cp:coreProperties>
</file>