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634" r:id="rId3"/>
    <p:sldId id="800" r:id="rId4"/>
    <p:sldId id="801" r:id="rId5"/>
    <p:sldId id="779" r:id="rId6"/>
    <p:sldId id="794" r:id="rId7"/>
    <p:sldId id="795" r:id="rId8"/>
    <p:sldId id="796" r:id="rId9"/>
    <p:sldId id="797" r:id="rId10"/>
    <p:sldId id="798" r:id="rId11"/>
    <p:sldId id="799" r:id="rId12"/>
    <p:sldId id="763" r:id="rId13"/>
    <p:sldId id="782" r:id="rId14"/>
    <p:sldId id="783" r:id="rId15"/>
    <p:sldId id="784" r:id="rId16"/>
    <p:sldId id="802" r:id="rId17"/>
    <p:sldId id="785" r:id="rId18"/>
    <p:sldId id="786" r:id="rId19"/>
    <p:sldId id="787" r:id="rId20"/>
    <p:sldId id="793" r:id="rId21"/>
    <p:sldId id="788" r:id="rId22"/>
    <p:sldId id="789" r:id="rId23"/>
    <p:sldId id="790" r:id="rId24"/>
    <p:sldId id="769" r:id="rId25"/>
  </p:sldIdLst>
  <p:sldSz cx="9144000" cy="6858000" type="screen4x3"/>
  <p:notesSz cx="7026275" cy="931227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20000"/>
      </a:spcBef>
      <a:spcAft>
        <a:spcPct val="0"/>
      </a:spcAft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20000"/>
      </a:spcBef>
      <a:spcAft>
        <a:spcPct val="0"/>
      </a:spcAft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20000"/>
      </a:spcBef>
      <a:spcAft>
        <a:spcPct val="0"/>
      </a:spcAft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20000"/>
      </a:spcBef>
      <a:spcAft>
        <a:spcPct val="0"/>
      </a:spcAft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rgbClr val="FFFFCC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3">
          <p15:clr>
            <a:srgbClr val="A4A3A4"/>
          </p15:clr>
        </p15:guide>
        <p15:guide id="2" pos="221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8C28"/>
    <a:srgbClr val="B43C2D"/>
    <a:srgbClr val="505082"/>
    <a:srgbClr val="145014"/>
    <a:srgbClr val="D2AFE6"/>
    <a:srgbClr val="643C6E"/>
    <a:srgbClr val="E6AFA0"/>
    <a:srgbClr val="C8E6AA"/>
    <a:srgbClr val="C8C8DC"/>
    <a:srgbClr val="AA1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2" autoAdjust="0"/>
    <p:restoredTop sz="88350" autoAdjust="0"/>
  </p:normalViewPr>
  <p:slideViewPr>
    <p:cSldViewPr>
      <p:cViewPr varScale="1">
        <p:scale>
          <a:sx n="78" d="100"/>
          <a:sy n="78" d="100"/>
        </p:scale>
        <p:origin x="16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028" y="-72"/>
      </p:cViewPr>
      <p:guideLst>
        <p:guide orient="horz" pos="2933"/>
        <p:guide pos="221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92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2" tIns="45787" rIns="91572" bIns="45787" numCol="1" anchor="t" anchorCtr="0" compatLnSpc="1">
            <a:prstTxWarp prst="textNoShape">
              <a:avLst/>
            </a:prstTxWarp>
          </a:bodyPr>
          <a:lstStyle>
            <a:lvl1pPr algn="l" defTabSz="914963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76" y="0"/>
            <a:ext cx="304492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2" tIns="45787" rIns="91572" bIns="45787" numCol="1" anchor="t" anchorCtr="0" compatLnSpc="1">
            <a:prstTxWarp prst="textNoShape">
              <a:avLst/>
            </a:prstTxWarp>
          </a:bodyPr>
          <a:lstStyle>
            <a:lvl1pPr algn="r" defTabSz="914963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5089"/>
            <a:ext cx="304492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2" tIns="45787" rIns="91572" bIns="45787" numCol="1" anchor="b" anchorCtr="0" compatLnSpc="1">
            <a:prstTxWarp prst="textNoShape">
              <a:avLst/>
            </a:prstTxWarp>
          </a:bodyPr>
          <a:lstStyle>
            <a:lvl1pPr algn="l" defTabSz="914963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76" y="8845089"/>
            <a:ext cx="304492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2" tIns="45787" rIns="91572" bIns="45787" numCol="1" anchor="b" anchorCtr="0" compatLnSpc="1">
            <a:prstTxWarp prst="textNoShape">
              <a:avLst/>
            </a:prstTxWarp>
          </a:bodyPr>
          <a:lstStyle>
            <a:lvl1pPr algn="r" defTabSz="914963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68024AD-0859-4334-97C1-F4D52B28F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59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92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34" tIns="45268" rIns="90534" bIns="4526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76" y="0"/>
            <a:ext cx="304492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34" tIns="45268" rIns="90534" bIns="4526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4" y="4423331"/>
            <a:ext cx="5621648" cy="4190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34" tIns="45268" rIns="90534" bIns="452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089"/>
            <a:ext cx="304492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34" tIns="45268" rIns="90534" bIns="45268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76" y="8845089"/>
            <a:ext cx="304492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34" tIns="45268" rIns="90534" bIns="45268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A0D58CA-9F49-4A27-A831-D9FED8A7D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92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2739" y="4429623"/>
            <a:ext cx="5621648" cy="4190524"/>
          </a:xfrm>
          <a:noFill/>
          <a:ln/>
        </p:spPr>
        <p:txBody>
          <a:bodyPr/>
          <a:lstStyle/>
          <a:p>
            <a:pPr marL="226383" indent="-226383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336177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0" y="1612900"/>
            <a:ext cx="91440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0"/>
              </a:spcBef>
              <a:defRPr/>
            </a:pPr>
            <a:endParaRPr lang="en-US" b="0">
              <a:solidFill>
                <a:srgbClr val="0000FF"/>
              </a:solidFill>
            </a:endParaRPr>
          </a:p>
        </p:txBody>
      </p:sp>
      <p:pic>
        <p:nvPicPr>
          <p:cNvPr id="5" name="Picture 9" descr="webpi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6175" y="5561013"/>
            <a:ext cx="1752600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CC66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B717C-996E-4190-B55D-12A35DF5A163}" type="datetime1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2D164-5F29-469B-8861-D62A45D36345}" type="datetime1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F35A6-39C6-4B23-BE02-D3F3183FFD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55482-C772-471F-888F-D17740B4266D}" type="datetime1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DE2409-82F5-4F6B-8709-73BBA561B3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D4DE6-D746-4D10-A3E2-5656338BBD73}" type="datetime1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1C322-26C0-4973-B24B-58450906D3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76200"/>
            <a:ext cx="7467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4038600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38600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824288"/>
            <a:ext cx="4038600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24288"/>
            <a:ext cx="4038600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40547-E12F-4C00-A1A5-B3355315D668}" type="datetime1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6E41F-D730-4460-A095-8E441A0F53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76200"/>
            <a:ext cx="8229600" cy="6049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EFD2F-88D2-48AC-BB55-67DB362D0289}" type="datetime1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A27A8-29AF-4DFD-9EE8-0FECFA2F62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D15ED6-5813-4013-A1F9-8A95C644CA1A}" type="datetime1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AE2223-78B1-442A-9FF9-89E91986AB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844DB-2407-428D-9B61-4812B7C6EDC9}" type="datetime1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99FE57-B04B-4B7C-816D-A15AF53620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C1CD8-054F-444D-98CA-E1827D9039A5}" type="datetime1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D890B0-7E9D-4D94-9CDC-887F82336E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77F04-2CE7-4E5C-932A-6FDB1B93FDC3}" type="datetime1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8A304A-2A52-4088-8CAF-2E75BA7CCC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02329-849D-47EC-A156-2F474824BEBA}" type="datetime1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EE71F4-BD95-4845-9E24-D67667EF0E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DD503-961D-4233-91FF-3D72F8A5134C}" type="datetime1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B17803-2800-4867-BEDA-65382B3594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B3DBD-0EFC-42BD-ADD1-FADAC954BEF2}" type="datetime1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83155D-84CD-48C0-9F06-F0DF4E61AB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1E31F-9BAC-4F06-958A-AAC24D557A3F}" type="datetime1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058960-875C-4DF9-BBA4-AFD8153C16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0F6BF-F85B-4650-83B6-A555BA4C70C8}" type="datetime1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191687-06A5-4701-B6D2-8EBA4AB424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746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1A744E7-BC6A-4FCA-AA0B-CD8052C98A82}" type="datetime1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600">
                <a:solidFill>
                  <a:schemeClr val="bg1"/>
                </a:solidFill>
              </a:defRPr>
            </a:lvl1pPr>
          </a:lstStyle>
          <a:p>
            <a:fld id="{93240BDF-807B-469F-AA9A-587A43BB6CE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8" descr="fadlogo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001000" y="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0"/>
              </a:spcBef>
              <a:defRPr/>
            </a:pPr>
            <a:endParaRPr lang="en-US" b="0">
              <a:solidFill>
                <a:srgbClr val="0000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99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99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99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99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99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99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66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9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  <a:effectLst/>
        </p:spPr>
        <p:txBody>
          <a:bodyPr anchor="ctr"/>
          <a:lstStyle/>
          <a:p>
            <a:pPr algn="ctr" eaLnBrk="1" hangingPunct="1"/>
            <a:r>
              <a:rPr lang="en-US" sz="3200" dirty="0" smtClean="0">
                <a:solidFill>
                  <a:srgbClr val="800000"/>
                </a:solidFill>
              </a:rPr>
              <a:t>Fiscal Rules: </a:t>
            </a:r>
            <a:br>
              <a:rPr lang="en-US" sz="3200" dirty="0" smtClean="0">
                <a:solidFill>
                  <a:srgbClr val="800000"/>
                </a:solidFill>
              </a:rPr>
            </a:br>
            <a:r>
              <a:rPr lang="en-US" sz="3200" dirty="0" smtClean="0">
                <a:solidFill>
                  <a:srgbClr val="800000"/>
                </a:solidFill>
              </a:rPr>
              <a:t>Key Concepts and Approaches</a:t>
            </a:r>
            <a:endParaRPr lang="en-US" sz="3200" b="0" dirty="0" smtClean="0">
              <a:solidFill>
                <a:srgbClr val="800000"/>
              </a:solidFill>
            </a:endParaRP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600200"/>
          </a:xfrm>
          <a:effectLst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0066"/>
                </a:solidFill>
              </a:rPr>
              <a:t>Jason Harris</a:t>
            </a:r>
          </a:p>
          <a:p>
            <a:pPr eaLnBrk="1" hangingPunct="1">
              <a:lnSpc>
                <a:spcPct val="80000"/>
              </a:lnSpc>
            </a:pPr>
            <a:endParaRPr lang="en-GB" sz="1000" dirty="0" smtClean="0">
              <a:solidFill>
                <a:srgbClr val="000066"/>
              </a:solidFill>
            </a:endParaRPr>
          </a:p>
          <a:p>
            <a:r>
              <a:rPr lang="en-US" sz="2000" dirty="0" smtClean="0"/>
              <a:t>PEMPAL </a:t>
            </a:r>
            <a:r>
              <a:rPr lang="en-US" sz="2000" dirty="0"/>
              <a:t>2016 </a:t>
            </a:r>
            <a:r>
              <a:rPr lang="en-US" sz="2000" dirty="0" err="1"/>
              <a:t>BCoP</a:t>
            </a:r>
            <a:r>
              <a:rPr lang="en-US" sz="2000" dirty="0"/>
              <a:t> Plenary Meeting</a:t>
            </a:r>
          </a:p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FISCAL RULES FOR EFFECTIVE AND SUSTAINABLE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BUDGETING</a:t>
            </a:r>
            <a:endParaRPr lang="en-US" sz="2000" b="0" dirty="0" smtClean="0">
              <a:solidFill>
                <a:srgbClr val="99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000" b="0" dirty="0" smtClean="0">
              <a:solidFill>
                <a:srgbClr val="996600"/>
              </a:solidFill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1371600" y="51054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200" b="1">
                <a:solidFill>
                  <a:srgbClr val="CC66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99000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accent2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660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accent2"/>
                </a:solidFill>
                <a:latin typeface="+mn-lt"/>
                <a:cs typeface="+mn-cs"/>
              </a:defRPr>
            </a:lvl9pPr>
          </a:lstStyle>
          <a:p>
            <a:r>
              <a:rPr lang="en-US" sz="2000" b="0" kern="0" dirty="0" smtClean="0">
                <a:solidFill>
                  <a:srgbClr val="996600"/>
                </a:solidFill>
              </a:rPr>
              <a:t>Minsk, February 2016</a:t>
            </a:r>
          </a:p>
          <a:p>
            <a:pPr eaLnBrk="1" hangingPunct="1">
              <a:lnSpc>
                <a:spcPct val="80000"/>
              </a:lnSpc>
            </a:pPr>
            <a:endParaRPr lang="en-US" sz="2000" b="0" kern="0" dirty="0" smtClean="0">
              <a:solidFill>
                <a:srgbClr val="99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Assessing Fiscal Rules </a:t>
            </a:r>
            <a:br>
              <a:rPr lang="en-US" dirty="0" smtClean="0"/>
            </a:br>
            <a:r>
              <a:rPr lang="en-US" dirty="0" smtClean="0">
                <a:solidFill>
                  <a:srgbClr val="002060"/>
                </a:solidFill>
              </a:rPr>
              <a:t>Expenditure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3429000"/>
          <a:ext cx="8839200" cy="32918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46400"/>
                <a:gridCol w="1057682"/>
                <a:gridCol w="4835118"/>
              </a:tblGrid>
              <a:tr h="518160">
                <a:tc>
                  <a:txBody>
                    <a:bodyPr/>
                    <a:lstStyle/>
                    <a:p>
                      <a:pPr marL="457200" indent="-457200" algn="ctr">
                        <a:buAutoNum type="arabicPeriod"/>
                      </a:pPr>
                      <a:r>
                        <a:rPr lang="en-US" sz="2000" b="0" dirty="0" smtClean="0"/>
                        <a:t>Simplicity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5014"/>
                          </a:solidFill>
                          <a:effectLst/>
                          <a:sym typeface="Wingdings" pitchFamily="2" charset="2"/>
                        </a:rPr>
                        <a:t>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5014"/>
                        </a:solidFill>
                        <a:effectLst/>
                        <a:latin typeface="Arial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0" dirty="0" smtClean="0">
                          <a:solidFill>
                            <a:srgbClr val="145014"/>
                          </a:solidFill>
                        </a:rPr>
                        <a:t>Simple to understand and justify</a:t>
                      </a:r>
                      <a:endParaRPr lang="en-US" sz="1900" b="0" dirty="0">
                        <a:solidFill>
                          <a:srgbClr val="145014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2.</a:t>
                      </a:r>
                      <a:r>
                        <a:rPr lang="en-US" sz="2000" b="0" baseline="0" dirty="0" smtClean="0"/>
                        <a:t> </a:t>
                      </a:r>
                      <a:r>
                        <a:rPr lang="en-US" sz="2000" b="0" dirty="0" smtClean="0"/>
                        <a:t>Sustainability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sym typeface="Wingdings" pitchFamily="2" charset="2"/>
                        </a:rPr>
                        <a:t></a:t>
                      </a:r>
                      <a:endParaRPr kumimoji="0" lang="en-US" sz="3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0" dirty="0" smtClean="0">
                          <a:solidFill>
                            <a:srgbClr val="145014"/>
                          </a:solidFill>
                        </a:rPr>
                        <a:t>Has</a:t>
                      </a:r>
                      <a:r>
                        <a:rPr lang="en-US" sz="1900" b="0" baseline="0" dirty="0" smtClean="0">
                          <a:solidFill>
                            <a:srgbClr val="145014"/>
                          </a:solidFill>
                        </a:rPr>
                        <a:t> to be coordinated with a sustainable level of the balance</a:t>
                      </a:r>
                      <a:endParaRPr lang="en-US" sz="1900" b="0" dirty="0">
                        <a:solidFill>
                          <a:srgbClr val="145014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/>
                        <a:t>3. Stabilization</a:t>
                      </a:r>
                      <a:endParaRPr lang="en-US" sz="20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5014"/>
                          </a:solidFill>
                          <a:effectLst/>
                          <a:sym typeface="Wingdings" pitchFamily="2" charset="2"/>
                        </a:rPr>
                        <a:t>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5014"/>
                        </a:solidFill>
                        <a:effectLst/>
                        <a:latin typeface="Arial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0" dirty="0" smtClean="0">
                          <a:solidFill>
                            <a:srgbClr val="145014"/>
                          </a:solidFill>
                        </a:rPr>
                        <a:t>Allows variations of revenue (e.g. resource revenue); prevents</a:t>
                      </a:r>
                      <a:r>
                        <a:rPr lang="en-US" sz="1900" b="0" baseline="0" dirty="0" smtClean="0">
                          <a:solidFill>
                            <a:srgbClr val="145014"/>
                          </a:solidFill>
                        </a:rPr>
                        <a:t> windfalls to be spent</a:t>
                      </a:r>
                      <a:endParaRPr lang="en-US" sz="1900" b="0" dirty="0">
                        <a:solidFill>
                          <a:srgbClr val="145014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4. Operational</a:t>
                      </a:r>
                      <a:r>
                        <a:rPr lang="en-US" sz="2000" b="0" baseline="0" dirty="0" smtClean="0"/>
                        <a:t> Guidance</a:t>
                      </a:r>
                      <a:endParaRPr lang="en-US" sz="20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5014"/>
                          </a:solidFill>
                          <a:effectLst/>
                          <a:sym typeface="Wingdings" pitchFamily="2" charset="2"/>
                        </a:rPr>
                        <a:t>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5014"/>
                        </a:solidFill>
                        <a:effectLst/>
                        <a:latin typeface="Arial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0" baseline="0" dirty="0" smtClean="0">
                          <a:solidFill>
                            <a:srgbClr val="145014"/>
                          </a:solidFill>
                        </a:rPr>
                        <a:t>Targets what the government controls; can control absorption constraints</a:t>
                      </a:r>
                      <a:endParaRPr lang="en-US" sz="1900" b="0" dirty="0">
                        <a:solidFill>
                          <a:srgbClr val="145014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5. Verification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45014"/>
                          </a:solidFill>
                          <a:effectLst/>
                          <a:sym typeface="Wingdings" pitchFamily="2" charset="2"/>
                        </a:rPr>
                        <a:t></a:t>
                      </a:r>
                      <a:endParaRPr kumimoji="0" lang="en-US" sz="3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45014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0" dirty="0" smtClean="0">
                          <a:solidFill>
                            <a:srgbClr val="145014"/>
                          </a:solidFill>
                        </a:rPr>
                        <a:t>Quick and straight forward</a:t>
                      </a:r>
                      <a:endParaRPr lang="en-US" sz="1900" b="0" dirty="0">
                        <a:solidFill>
                          <a:srgbClr val="145014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46910"/>
            <a:ext cx="8839200" cy="20574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dirty="0" smtClean="0">
                <a:solidFill>
                  <a:schemeClr val="tx1"/>
                </a:solidFill>
                <a:latin typeface="+mn-lt"/>
                <a:cs typeface="+mn-cs"/>
              </a:rPr>
              <a:t>Addresses directly a main source of deficit bias and expenditure drift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Requires well developed monitoring and control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dirty="0" smtClean="0">
                <a:solidFill>
                  <a:schemeClr val="tx1"/>
                </a:solidFill>
                <a:latin typeface="+mn-lt"/>
                <a:cs typeface="+mn-cs"/>
              </a:rPr>
              <a:t>Should apply both to planning and execution</a:t>
            </a:r>
            <a:endParaRPr kumimoji="0" lang="en-US" sz="2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826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Assessing Fiscal Rules </a:t>
            </a:r>
            <a:br>
              <a:rPr lang="en-US" dirty="0" smtClean="0"/>
            </a:br>
            <a:r>
              <a:rPr lang="en-US" dirty="0" smtClean="0">
                <a:solidFill>
                  <a:srgbClr val="002060"/>
                </a:solidFill>
              </a:rPr>
              <a:t>Debt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3429000"/>
          <a:ext cx="8839200" cy="3261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46400"/>
                <a:gridCol w="1057682"/>
                <a:gridCol w="4835118"/>
              </a:tblGrid>
              <a:tr h="518160">
                <a:tc>
                  <a:txBody>
                    <a:bodyPr/>
                    <a:lstStyle/>
                    <a:p>
                      <a:pPr marL="457200" indent="-457200" algn="ctr">
                        <a:buAutoNum type="arabicPeriod"/>
                      </a:pPr>
                      <a:r>
                        <a:rPr lang="en-US" sz="2000" b="0" dirty="0" smtClean="0"/>
                        <a:t>Simplicity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5014"/>
                          </a:solidFill>
                          <a:effectLst/>
                          <a:sym typeface="Wingdings" pitchFamily="2" charset="2"/>
                        </a:rPr>
                        <a:t>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5014"/>
                        </a:solidFill>
                        <a:effectLst/>
                        <a:latin typeface="Arial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0" dirty="0" smtClean="0">
                          <a:solidFill>
                            <a:srgbClr val="145014"/>
                          </a:solidFill>
                        </a:rPr>
                        <a:t>Simple to understand and justify</a:t>
                      </a:r>
                      <a:endParaRPr lang="en-US" sz="1900" b="0" dirty="0">
                        <a:solidFill>
                          <a:srgbClr val="145014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2.</a:t>
                      </a:r>
                      <a:r>
                        <a:rPr lang="en-US" sz="2000" b="0" baseline="0" dirty="0" smtClean="0"/>
                        <a:t> </a:t>
                      </a:r>
                      <a:r>
                        <a:rPr lang="en-US" sz="2000" b="0" dirty="0" smtClean="0"/>
                        <a:t>Sustainability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5014"/>
                          </a:solidFill>
                          <a:effectLst/>
                          <a:sym typeface="Wingdings" pitchFamily="2" charset="2"/>
                        </a:rPr>
                        <a:t>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5014"/>
                        </a:solidFill>
                        <a:effectLst/>
                        <a:latin typeface="Arial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0" dirty="0" smtClean="0">
                          <a:solidFill>
                            <a:srgbClr val="145014"/>
                          </a:solidFill>
                        </a:rPr>
                        <a:t>Direct relationship</a:t>
                      </a:r>
                      <a:endParaRPr lang="en-US" sz="1900" b="0" dirty="0">
                        <a:solidFill>
                          <a:srgbClr val="145014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/>
                        <a:t>3. Stabilization</a:t>
                      </a:r>
                      <a:endParaRPr lang="en-US" sz="20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sym typeface="Wingdings" pitchFamily="2" charset="2"/>
                        </a:rPr>
                        <a:t></a:t>
                      </a:r>
                      <a:endParaRPr kumimoji="0" lang="en-US" sz="3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0" dirty="0" smtClean="0">
                          <a:solidFill>
                            <a:srgbClr val="C00000"/>
                          </a:solidFill>
                        </a:rPr>
                        <a:t>No room for expansion</a:t>
                      </a:r>
                      <a:r>
                        <a:rPr lang="en-US" sz="1900" b="0" baseline="0" dirty="0" smtClean="0">
                          <a:solidFill>
                            <a:srgbClr val="C00000"/>
                          </a:solidFill>
                        </a:rPr>
                        <a:t> if above threshold</a:t>
                      </a:r>
                      <a:endParaRPr lang="en-US" sz="1900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4. Operational</a:t>
                      </a:r>
                      <a:r>
                        <a:rPr lang="en-US" sz="2000" b="0" baseline="0" dirty="0" smtClean="0"/>
                        <a:t> Guidance</a:t>
                      </a:r>
                      <a:endParaRPr lang="en-US" sz="20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sym typeface="Wingdings" pitchFamily="2" charset="2"/>
                        </a:rPr>
                        <a:t></a:t>
                      </a:r>
                      <a:endParaRPr kumimoji="0" lang="en-US" sz="3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0" baseline="0" dirty="0" smtClean="0">
                          <a:solidFill>
                            <a:srgbClr val="C00000"/>
                          </a:solidFill>
                        </a:rPr>
                        <a:t>If above threshold: many paths back; if below threshold: no clear guide</a:t>
                      </a:r>
                      <a:endParaRPr lang="en-US" sz="1900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5. Verification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45014"/>
                          </a:solidFill>
                          <a:effectLst/>
                          <a:sym typeface="Wingdings" pitchFamily="2" charset="2"/>
                        </a:rPr>
                        <a:t></a:t>
                      </a:r>
                      <a:endParaRPr kumimoji="0" lang="en-US" sz="3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45014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0" dirty="0" smtClean="0">
                          <a:solidFill>
                            <a:srgbClr val="145014"/>
                          </a:solidFill>
                        </a:rPr>
                        <a:t>Nominal debt available quickly, but often several revisions of GDP</a:t>
                      </a:r>
                      <a:endParaRPr lang="en-US" sz="1900" b="0" dirty="0">
                        <a:solidFill>
                          <a:srgbClr val="145014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46910"/>
            <a:ext cx="8839200" cy="20574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dirty="0" smtClean="0">
                <a:solidFill>
                  <a:schemeClr val="tx1"/>
                </a:solidFill>
                <a:latin typeface="+mn-lt"/>
                <a:cs typeface="+mn-cs"/>
              </a:rPr>
              <a:t>Key indicator of sustainability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result of past policy decisions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dirty="0" smtClean="0">
                <a:solidFill>
                  <a:schemeClr val="tx1"/>
                </a:solidFill>
                <a:latin typeface="+mn-lt"/>
                <a:cs typeface="+mn-cs"/>
              </a:rPr>
              <a:t>Can vary for reasons not related to fiscal policy</a:t>
            </a:r>
            <a:endParaRPr kumimoji="0" lang="en-US" sz="2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851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Left Brace 55"/>
          <p:cNvSpPr/>
          <p:nvPr/>
        </p:nvSpPr>
        <p:spPr bwMode="auto">
          <a:xfrm>
            <a:off x="3581400" y="6019800"/>
            <a:ext cx="1143000" cy="533400"/>
          </a:xfrm>
          <a:prstGeom prst="leftBrace">
            <a:avLst>
              <a:gd name="adj1" fmla="val 8333"/>
              <a:gd name="adj2" fmla="val 51067"/>
            </a:avLst>
          </a:prstGeom>
          <a:noFill/>
          <a:ln w="31750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Left Brace 52"/>
          <p:cNvSpPr/>
          <p:nvPr/>
        </p:nvSpPr>
        <p:spPr bwMode="auto">
          <a:xfrm>
            <a:off x="3581400" y="2653352"/>
            <a:ext cx="1143000" cy="775648"/>
          </a:xfrm>
          <a:prstGeom prst="leftBrace">
            <a:avLst>
              <a:gd name="adj1" fmla="val 8333"/>
              <a:gd name="adj2" fmla="val 51067"/>
            </a:avLst>
          </a:prstGeom>
          <a:noFill/>
          <a:ln w="317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Left Brace 53"/>
          <p:cNvSpPr/>
          <p:nvPr/>
        </p:nvSpPr>
        <p:spPr bwMode="auto">
          <a:xfrm>
            <a:off x="3581400" y="3796352"/>
            <a:ext cx="1143000" cy="775648"/>
          </a:xfrm>
          <a:prstGeom prst="leftBrace">
            <a:avLst>
              <a:gd name="adj1" fmla="val 8333"/>
              <a:gd name="adj2" fmla="val 51067"/>
            </a:avLst>
          </a:prstGeom>
          <a:noFill/>
          <a:ln w="317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>
            <a:off x="3581400" y="4953000"/>
            <a:ext cx="1143000" cy="609600"/>
          </a:xfrm>
          <a:prstGeom prst="leftBrace">
            <a:avLst>
              <a:gd name="adj1" fmla="val 8333"/>
              <a:gd name="adj2" fmla="val 51067"/>
            </a:avLst>
          </a:prstGeom>
          <a:noFill/>
          <a:ln w="317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Incorporating Fiscal Rule into Process</a:t>
            </a:r>
            <a:br>
              <a:rPr lang="en-US" dirty="0" smtClean="0"/>
            </a:br>
            <a:r>
              <a:rPr lang="en-US" sz="2400" dirty="0" smtClean="0">
                <a:solidFill>
                  <a:srgbClr val="000066"/>
                </a:solidFill>
              </a:rPr>
              <a:t>“Good Practice” in Macro-Fiscal Frameworks</a:t>
            </a:r>
            <a:endParaRPr lang="en-US" sz="2400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24617-E35F-416C-9733-71FBFEA5BFD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932296" y="2743200"/>
            <a:ext cx="1600200" cy="731520"/>
          </a:xfrm>
          <a:custGeom>
            <a:avLst/>
            <a:gdLst>
              <a:gd name="connsiteX0" fmla="*/ 0 w 2571472"/>
              <a:gd name="connsiteY0" fmla="*/ 267526 h 1605124"/>
              <a:gd name="connsiteX1" fmla="*/ 78357 w 2571472"/>
              <a:gd name="connsiteY1" fmla="*/ 78357 h 1605124"/>
              <a:gd name="connsiteX2" fmla="*/ 267527 w 2571472"/>
              <a:gd name="connsiteY2" fmla="*/ 1 h 1605124"/>
              <a:gd name="connsiteX3" fmla="*/ 2303946 w 2571472"/>
              <a:gd name="connsiteY3" fmla="*/ 0 h 1605124"/>
              <a:gd name="connsiteX4" fmla="*/ 2493115 w 2571472"/>
              <a:gd name="connsiteY4" fmla="*/ 78357 h 1605124"/>
              <a:gd name="connsiteX5" fmla="*/ 2571471 w 2571472"/>
              <a:gd name="connsiteY5" fmla="*/ 267527 h 1605124"/>
              <a:gd name="connsiteX6" fmla="*/ 2571472 w 2571472"/>
              <a:gd name="connsiteY6" fmla="*/ 1337598 h 1605124"/>
              <a:gd name="connsiteX7" fmla="*/ 2493115 w 2571472"/>
              <a:gd name="connsiteY7" fmla="*/ 1526768 h 1605124"/>
              <a:gd name="connsiteX8" fmla="*/ 2303945 w 2571472"/>
              <a:gd name="connsiteY8" fmla="*/ 1605124 h 1605124"/>
              <a:gd name="connsiteX9" fmla="*/ 267526 w 2571472"/>
              <a:gd name="connsiteY9" fmla="*/ 1605124 h 1605124"/>
              <a:gd name="connsiteX10" fmla="*/ 78357 w 2571472"/>
              <a:gd name="connsiteY10" fmla="*/ 1526767 h 1605124"/>
              <a:gd name="connsiteX11" fmla="*/ 1 w 2571472"/>
              <a:gd name="connsiteY11" fmla="*/ 1337597 h 1605124"/>
              <a:gd name="connsiteX12" fmla="*/ 0 w 2571472"/>
              <a:gd name="connsiteY12" fmla="*/ 267526 h 160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71472" h="1605124">
                <a:moveTo>
                  <a:pt x="0" y="267526"/>
                </a:moveTo>
                <a:cubicBezTo>
                  <a:pt x="0" y="196574"/>
                  <a:pt x="28186" y="128527"/>
                  <a:pt x="78357" y="78357"/>
                </a:cubicBezTo>
                <a:cubicBezTo>
                  <a:pt x="128528" y="28186"/>
                  <a:pt x="196574" y="1"/>
                  <a:pt x="267527" y="1"/>
                </a:cubicBezTo>
                <a:lnTo>
                  <a:pt x="2303946" y="0"/>
                </a:lnTo>
                <a:cubicBezTo>
                  <a:pt x="2374898" y="0"/>
                  <a:pt x="2442945" y="28186"/>
                  <a:pt x="2493115" y="78357"/>
                </a:cubicBezTo>
                <a:cubicBezTo>
                  <a:pt x="2543286" y="128528"/>
                  <a:pt x="2571471" y="196574"/>
                  <a:pt x="2571471" y="267527"/>
                </a:cubicBezTo>
                <a:cubicBezTo>
                  <a:pt x="2571471" y="624217"/>
                  <a:pt x="2571472" y="980908"/>
                  <a:pt x="2571472" y="1337598"/>
                </a:cubicBezTo>
                <a:cubicBezTo>
                  <a:pt x="2571472" y="1408550"/>
                  <a:pt x="2543286" y="1476597"/>
                  <a:pt x="2493115" y="1526768"/>
                </a:cubicBezTo>
                <a:cubicBezTo>
                  <a:pt x="2442944" y="1576939"/>
                  <a:pt x="2374898" y="1605125"/>
                  <a:pt x="2303945" y="1605124"/>
                </a:cubicBezTo>
                <a:lnTo>
                  <a:pt x="267526" y="1605124"/>
                </a:lnTo>
                <a:cubicBezTo>
                  <a:pt x="196574" y="1605124"/>
                  <a:pt x="128527" y="1576938"/>
                  <a:pt x="78357" y="1526767"/>
                </a:cubicBezTo>
                <a:cubicBezTo>
                  <a:pt x="28186" y="1476596"/>
                  <a:pt x="1" y="1408550"/>
                  <a:pt x="1" y="1337597"/>
                </a:cubicBezTo>
                <a:cubicBezTo>
                  <a:pt x="1" y="980907"/>
                  <a:pt x="0" y="624216"/>
                  <a:pt x="0" y="267526"/>
                </a:cubicBezTo>
                <a:close/>
              </a:path>
            </a:pathLst>
          </a:custGeom>
          <a:solidFill>
            <a:srgbClr val="800000"/>
          </a:solidFill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8366" tIns="158366" rIns="158366" bIns="158366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/>
              <a:t>Medium-term Fiscal Strategy</a:t>
            </a:r>
            <a:endParaRPr lang="en-US" sz="1400" b="1" kern="1200" dirty="0"/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 bwMode="auto">
          <a:xfrm>
            <a:off x="67056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99FE57-B04B-4B7C-816D-A15AF53620B8}" type="slidenum"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24400" y="1669955"/>
            <a:ext cx="3429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0"/>
              </a:spcAft>
            </a:pPr>
            <a:r>
              <a:rPr lang="en-US" sz="1400" dirty="0" smtClean="0">
                <a:solidFill>
                  <a:srgbClr val="800000"/>
                </a:solidFill>
              </a:rPr>
              <a:t>Principles of fiscal management</a:t>
            </a:r>
          </a:p>
          <a:p>
            <a:pPr marL="457200" indent="-457200">
              <a:spcAft>
                <a:spcPts val="0"/>
              </a:spcAft>
            </a:pPr>
            <a:r>
              <a:rPr lang="en-US" sz="1400" dirty="0" smtClean="0">
                <a:solidFill>
                  <a:srgbClr val="800000"/>
                </a:solidFill>
              </a:rPr>
              <a:t>Fiscal rule (numerical / procedural)</a:t>
            </a:r>
          </a:p>
          <a:p>
            <a:pPr marL="457200" indent="-457200">
              <a:spcAft>
                <a:spcPts val="0"/>
              </a:spcAft>
            </a:pPr>
            <a:r>
              <a:rPr lang="en-US" sz="1400" dirty="0" smtClean="0">
                <a:solidFill>
                  <a:srgbClr val="800000"/>
                </a:solidFill>
              </a:rPr>
              <a:t>Escape clause</a:t>
            </a:r>
            <a:endParaRPr lang="en-US" sz="1400" dirty="0">
              <a:solidFill>
                <a:srgbClr val="8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24400" y="2555544"/>
            <a:ext cx="30376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spcAft>
                <a:spcPts val="0"/>
              </a:spcAft>
            </a:pPr>
            <a:r>
              <a:rPr lang="en-US" sz="1400" dirty="0" smtClean="0">
                <a:solidFill>
                  <a:srgbClr val="800000"/>
                </a:solidFill>
              </a:rPr>
              <a:t>3-5 Year macroeconomic forecast</a:t>
            </a:r>
          </a:p>
          <a:p>
            <a:pPr marL="457200" indent="-457200">
              <a:spcAft>
                <a:spcPts val="0"/>
              </a:spcAft>
            </a:pPr>
            <a:r>
              <a:rPr lang="en-US" sz="1400" dirty="0" smtClean="0">
                <a:solidFill>
                  <a:srgbClr val="800000"/>
                </a:solidFill>
              </a:rPr>
              <a:t>3-5 Year fiscal forecast</a:t>
            </a:r>
          </a:p>
          <a:p>
            <a:pPr marL="457200" indent="-457200">
              <a:spcAft>
                <a:spcPts val="0"/>
              </a:spcAft>
            </a:pPr>
            <a:r>
              <a:rPr lang="en-US" sz="1400" dirty="0" smtClean="0">
                <a:solidFill>
                  <a:srgbClr val="800000"/>
                </a:solidFill>
              </a:rPr>
              <a:t>Fiscal risk analysis</a:t>
            </a:r>
          </a:p>
          <a:p>
            <a:pPr marL="457200" indent="-457200">
              <a:spcAft>
                <a:spcPts val="0"/>
              </a:spcAft>
            </a:pPr>
            <a:r>
              <a:rPr lang="en-US" sz="1400" dirty="0" smtClean="0">
                <a:solidFill>
                  <a:srgbClr val="800000"/>
                </a:solidFill>
              </a:rPr>
              <a:t>Medium-term fiscal target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24400" y="3707741"/>
            <a:ext cx="29754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spcAft>
                <a:spcPts val="0"/>
              </a:spcAft>
            </a:pPr>
            <a:r>
              <a:rPr lang="en-US" sz="1400" dirty="0" smtClean="0">
                <a:solidFill>
                  <a:srgbClr val="800000"/>
                </a:solidFill>
              </a:rPr>
              <a:t>3-Year expenditure ceiling</a:t>
            </a:r>
          </a:p>
          <a:p>
            <a:pPr marL="457200" indent="-457200">
              <a:spcAft>
                <a:spcPts val="0"/>
              </a:spcAft>
            </a:pPr>
            <a:r>
              <a:rPr lang="en-US" sz="1400" dirty="0" smtClean="0">
                <a:solidFill>
                  <a:srgbClr val="800000"/>
                </a:solidFill>
              </a:rPr>
              <a:t>3-Year ministerial allocations</a:t>
            </a:r>
          </a:p>
          <a:p>
            <a:pPr marL="457200" indent="-457200">
              <a:spcAft>
                <a:spcPts val="0"/>
              </a:spcAft>
            </a:pPr>
            <a:r>
              <a:rPr lang="en-US" sz="1400" dirty="0" smtClean="0">
                <a:solidFill>
                  <a:srgbClr val="800000"/>
                </a:solidFill>
              </a:rPr>
              <a:t>Contingency &amp; planning margins</a:t>
            </a:r>
          </a:p>
          <a:p>
            <a:pPr marL="457200" indent="-457200">
              <a:spcAft>
                <a:spcPts val="0"/>
              </a:spcAft>
            </a:pPr>
            <a:r>
              <a:rPr lang="en-US" sz="1400" dirty="0" smtClean="0">
                <a:solidFill>
                  <a:srgbClr val="800000"/>
                </a:solidFill>
              </a:rPr>
              <a:t>Performance indicators/targets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24400" y="5916304"/>
            <a:ext cx="37128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spcAft>
                <a:spcPts val="0"/>
              </a:spcAft>
            </a:pPr>
            <a:r>
              <a:rPr lang="en-US" sz="1400" dirty="0" smtClean="0">
                <a:solidFill>
                  <a:srgbClr val="996600"/>
                </a:solidFill>
              </a:rPr>
              <a:t>Updated 3-5 Year MTFS &amp; MTEF</a:t>
            </a:r>
          </a:p>
          <a:p>
            <a:pPr marL="457200" indent="-457200">
              <a:spcAft>
                <a:spcPts val="0"/>
              </a:spcAft>
            </a:pPr>
            <a:r>
              <a:rPr lang="en-US" sz="1400" dirty="0" smtClean="0">
                <a:solidFill>
                  <a:srgbClr val="996600"/>
                </a:solidFill>
              </a:rPr>
              <a:t>Explanation of changes from MTFS/MTEF</a:t>
            </a:r>
          </a:p>
          <a:p>
            <a:pPr marL="457200" indent="-457200">
              <a:spcAft>
                <a:spcPts val="0"/>
              </a:spcAft>
            </a:pPr>
            <a:r>
              <a:rPr lang="en-US" sz="1400" dirty="0" smtClean="0">
                <a:solidFill>
                  <a:srgbClr val="996600"/>
                </a:solidFill>
              </a:rPr>
              <a:t>Detailed annual appropriations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7400" y="1143000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66"/>
                </a:solidFill>
              </a:rPr>
              <a:t>Element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4400" y="1143000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66"/>
                </a:solidFill>
              </a:rPr>
              <a:t>Content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932296" y="3810000"/>
            <a:ext cx="1600200" cy="731520"/>
          </a:xfrm>
          <a:custGeom>
            <a:avLst/>
            <a:gdLst>
              <a:gd name="connsiteX0" fmla="*/ 0 w 2490892"/>
              <a:gd name="connsiteY0" fmla="*/ 255345 h 1532040"/>
              <a:gd name="connsiteX1" fmla="*/ 74789 w 2490892"/>
              <a:gd name="connsiteY1" fmla="*/ 74789 h 1532040"/>
              <a:gd name="connsiteX2" fmla="*/ 255345 w 2490892"/>
              <a:gd name="connsiteY2" fmla="*/ 0 h 1532040"/>
              <a:gd name="connsiteX3" fmla="*/ 2235547 w 2490892"/>
              <a:gd name="connsiteY3" fmla="*/ 0 h 1532040"/>
              <a:gd name="connsiteX4" fmla="*/ 2416103 w 2490892"/>
              <a:gd name="connsiteY4" fmla="*/ 74789 h 1532040"/>
              <a:gd name="connsiteX5" fmla="*/ 2490892 w 2490892"/>
              <a:gd name="connsiteY5" fmla="*/ 255345 h 1532040"/>
              <a:gd name="connsiteX6" fmla="*/ 2490892 w 2490892"/>
              <a:gd name="connsiteY6" fmla="*/ 1276695 h 1532040"/>
              <a:gd name="connsiteX7" fmla="*/ 2416103 w 2490892"/>
              <a:gd name="connsiteY7" fmla="*/ 1457251 h 1532040"/>
              <a:gd name="connsiteX8" fmla="*/ 2235547 w 2490892"/>
              <a:gd name="connsiteY8" fmla="*/ 1532040 h 1532040"/>
              <a:gd name="connsiteX9" fmla="*/ 255345 w 2490892"/>
              <a:gd name="connsiteY9" fmla="*/ 1532040 h 1532040"/>
              <a:gd name="connsiteX10" fmla="*/ 74789 w 2490892"/>
              <a:gd name="connsiteY10" fmla="*/ 1457251 h 1532040"/>
              <a:gd name="connsiteX11" fmla="*/ 0 w 2490892"/>
              <a:gd name="connsiteY11" fmla="*/ 1276695 h 1532040"/>
              <a:gd name="connsiteX12" fmla="*/ 0 w 2490892"/>
              <a:gd name="connsiteY12" fmla="*/ 255345 h 1532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90892" h="1532040">
                <a:moveTo>
                  <a:pt x="0" y="255345"/>
                </a:moveTo>
                <a:cubicBezTo>
                  <a:pt x="0" y="187623"/>
                  <a:pt x="26903" y="122675"/>
                  <a:pt x="74789" y="74789"/>
                </a:cubicBezTo>
                <a:cubicBezTo>
                  <a:pt x="122676" y="26903"/>
                  <a:pt x="187624" y="0"/>
                  <a:pt x="255345" y="0"/>
                </a:cubicBezTo>
                <a:lnTo>
                  <a:pt x="2235547" y="0"/>
                </a:lnTo>
                <a:cubicBezTo>
                  <a:pt x="2303269" y="0"/>
                  <a:pt x="2368217" y="26903"/>
                  <a:pt x="2416103" y="74789"/>
                </a:cubicBezTo>
                <a:cubicBezTo>
                  <a:pt x="2463989" y="122676"/>
                  <a:pt x="2490892" y="187624"/>
                  <a:pt x="2490892" y="255345"/>
                </a:cubicBezTo>
                <a:lnTo>
                  <a:pt x="2490892" y="1276695"/>
                </a:lnTo>
                <a:cubicBezTo>
                  <a:pt x="2490892" y="1344417"/>
                  <a:pt x="2463990" y="1409365"/>
                  <a:pt x="2416103" y="1457251"/>
                </a:cubicBezTo>
                <a:cubicBezTo>
                  <a:pt x="2368216" y="1505137"/>
                  <a:pt x="2303268" y="1532040"/>
                  <a:pt x="2235547" y="1532040"/>
                </a:cubicBezTo>
                <a:lnTo>
                  <a:pt x="255345" y="1532040"/>
                </a:lnTo>
                <a:cubicBezTo>
                  <a:pt x="187623" y="1532040"/>
                  <a:pt x="122675" y="1505138"/>
                  <a:pt x="74789" y="1457251"/>
                </a:cubicBezTo>
                <a:cubicBezTo>
                  <a:pt x="26903" y="1409364"/>
                  <a:pt x="0" y="1344416"/>
                  <a:pt x="0" y="1276695"/>
                </a:cubicBezTo>
                <a:lnTo>
                  <a:pt x="0" y="255345"/>
                </a:lnTo>
                <a:close/>
              </a:path>
            </a:pathLst>
          </a:custGeom>
          <a:solidFill>
            <a:srgbClr val="800000"/>
          </a:solidFill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4798" tIns="154798" rIns="154798" bIns="154798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/>
              <a:t>Medium-term Expenditure Framework</a:t>
            </a:r>
            <a:endParaRPr lang="en-US" sz="1400" b="1" kern="1200" dirty="0"/>
          </a:p>
        </p:txBody>
      </p:sp>
      <p:sp>
        <p:nvSpPr>
          <p:cNvPr id="20" name="Freeform 19"/>
          <p:cNvSpPr/>
          <p:nvPr/>
        </p:nvSpPr>
        <p:spPr>
          <a:xfrm>
            <a:off x="1927693" y="5942181"/>
            <a:ext cx="1600200" cy="731520"/>
          </a:xfrm>
          <a:custGeom>
            <a:avLst/>
            <a:gdLst>
              <a:gd name="connsiteX0" fmla="*/ 0 w 2371669"/>
              <a:gd name="connsiteY0" fmla="*/ 267526 h 1605124"/>
              <a:gd name="connsiteX1" fmla="*/ 78357 w 2371669"/>
              <a:gd name="connsiteY1" fmla="*/ 78357 h 1605124"/>
              <a:gd name="connsiteX2" fmla="*/ 267527 w 2371669"/>
              <a:gd name="connsiteY2" fmla="*/ 1 h 1605124"/>
              <a:gd name="connsiteX3" fmla="*/ 2104143 w 2371669"/>
              <a:gd name="connsiteY3" fmla="*/ 0 h 1605124"/>
              <a:gd name="connsiteX4" fmla="*/ 2293312 w 2371669"/>
              <a:gd name="connsiteY4" fmla="*/ 78357 h 1605124"/>
              <a:gd name="connsiteX5" fmla="*/ 2371668 w 2371669"/>
              <a:gd name="connsiteY5" fmla="*/ 267527 h 1605124"/>
              <a:gd name="connsiteX6" fmla="*/ 2371669 w 2371669"/>
              <a:gd name="connsiteY6" fmla="*/ 1337598 h 1605124"/>
              <a:gd name="connsiteX7" fmla="*/ 2293312 w 2371669"/>
              <a:gd name="connsiteY7" fmla="*/ 1526768 h 1605124"/>
              <a:gd name="connsiteX8" fmla="*/ 2104142 w 2371669"/>
              <a:gd name="connsiteY8" fmla="*/ 1605124 h 1605124"/>
              <a:gd name="connsiteX9" fmla="*/ 267526 w 2371669"/>
              <a:gd name="connsiteY9" fmla="*/ 1605124 h 1605124"/>
              <a:gd name="connsiteX10" fmla="*/ 78357 w 2371669"/>
              <a:gd name="connsiteY10" fmla="*/ 1526767 h 1605124"/>
              <a:gd name="connsiteX11" fmla="*/ 1 w 2371669"/>
              <a:gd name="connsiteY11" fmla="*/ 1337597 h 1605124"/>
              <a:gd name="connsiteX12" fmla="*/ 0 w 2371669"/>
              <a:gd name="connsiteY12" fmla="*/ 267526 h 160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71669" h="1605124">
                <a:moveTo>
                  <a:pt x="0" y="267526"/>
                </a:moveTo>
                <a:cubicBezTo>
                  <a:pt x="0" y="196574"/>
                  <a:pt x="28186" y="128527"/>
                  <a:pt x="78357" y="78357"/>
                </a:cubicBezTo>
                <a:cubicBezTo>
                  <a:pt x="128528" y="28186"/>
                  <a:pt x="196574" y="1"/>
                  <a:pt x="267527" y="1"/>
                </a:cubicBezTo>
                <a:lnTo>
                  <a:pt x="2104143" y="0"/>
                </a:lnTo>
                <a:cubicBezTo>
                  <a:pt x="2175095" y="0"/>
                  <a:pt x="2243142" y="28186"/>
                  <a:pt x="2293312" y="78357"/>
                </a:cubicBezTo>
                <a:cubicBezTo>
                  <a:pt x="2343483" y="128528"/>
                  <a:pt x="2371668" y="196574"/>
                  <a:pt x="2371668" y="267527"/>
                </a:cubicBezTo>
                <a:cubicBezTo>
                  <a:pt x="2371668" y="624217"/>
                  <a:pt x="2371669" y="980908"/>
                  <a:pt x="2371669" y="1337598"/>
                </a:cubicBezTo>
                <a:cubicBezTo>
                  <a:pt x="2371669" y="1408550"/>
                  <a:pt x="2343483" y="1476597"/>
                  <a:pt x="2293312" y="1526768"/>
                </a:cubicBezTo>
                <a:cubicBezTo>
                  <a:pt x="2243141" y="1576939"/>
                  <a:pt x="2175095" y="1605125"/>
                  <a:pt x="2104142" y="1605124"/>
                </a:cubicBezTo>
                <a:lnTo>
                  <a:pt x="267526" y="1605124"/>
                </a:lnTo>
                <a:cubicBezTo>
                  <a:pt x="196574" y="1605124"/>
                  <a:pt x="128527" y="1576938"/>
                  <a:pt x="78357" y="1526767"/>
                </a:cubicBezTo>
                <a:cubicBezTo>
                  <a:pt x="28186" y="1476596"/>
                  <a:pt x="1" y="1408550"/>
                  <a:pt x="1" y="1337597"/>
                </a:cubicBezTo>
                <a:cubicBezTo>
                  <a:pt x="1" y="980907"/>
                  <a:pt x="0" y="624216"/>
                  <a:pt x="0" y="267526"/>
                </a:cubicBezTo>
                <a:close/>
              </a:path>
            </a:pathLst>
          </a:custGeom>
          <a:solidFill>
            <a:srgbClr val="996600"/>
          </a:solidFill>
          <a:ln w="254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8366" tIns="158366" rIns="158366" bIns="158366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/>
              <a:t>Annual Budget</a:t>
            </a:r>
            <a:endParaRPr lang="en-US" sz="1400" b="1" kern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" y="1143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66"/>
                </a:solidFill>
              </a:rPr>
              <a:t>Timing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952" y="1856096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800000"/>
                </a:solidFill>
              </a:rPr>
              <a:t>Permanent</a:t>
            </a:r>
            <a:endParaRPr lang="en-US" sz="1800" dirty="0">
              <a:solidFill>
                <a:srgbClr val="8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6795" y="2895600"/>
            <a:ext cx="1219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800000"/>
                </a:solidFill>
              </a:rPr>
              <a:t>FY - 6 mo</a:t>
            </a:r>
            <a:endParaRPr lang="en-US" sz="1800" dirty="0">
              <a:solidFill>
                <a:srgbClr val="8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6795" y="3962400"/>
            <a:ext cx="1219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800000"/>
                </a:solidFill>
              </a:rPr>
              <a:t>FY - 6 mo</a:t>
            </a:r>
            <a:endParaRPr lang="en-US" sz="1800" dirty="0">
              <a:solidFill>
                <a:srgbClr val="800000"/>
              </a:solidFill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1937984" y="4864744"/>
            <a:ext cx="1600200" cy="731520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tx1"/>
                </a:solidFill>
              </a:rPr>
              <a:t>Budget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Orientation Debate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96795" y="5040868"/>
            <a:ext cx="1219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333333"/>
                </a:solidFill>
              </a:rPr>
              <a:t>FY - 5 mo</a:t>
            </a:r>
            <a:endParaRPr lang="en-US" sz="1800" dirty="0">
              <a:solidFill>
                <a:srgbClr val="333333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6795" y="6107668"/>
            <a:ext cx="1219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CC6600"/>
                </a:solidFill>
              </a:rPr>
              <a:t>FY - 3 mo</a:t>
            </a:r>
            <a:endParaRPr lang="en-US" sz="1800" dirty="0">
              <a:solidFill>
                <a:srgbClr val="CC66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724400" y="4876800"/>
            <a:ext cx="237436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spcAft>
                <a:spcPts val="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Scrutinize macro forecast</a:t>
            </a:r>
          </a:p>
          <a:p>
            <a:pPr marL="457200" indent="-457200">
              <a:spcAft>
                <a:spcPts val="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Vote MT fiscal target</a:t>
            </a:r>
          </a:p>
          <a:p>
            <a:pPr marL="457200" indent="-457200">
              <a:spcAft>
                <a:spcPts val="0"/>
              </a:spcAft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Vote expenditure ceiling</a:t>
            </a:r>
          </a:p>
        </p:txBody>
      </p:sp>
      <p:sp>
        <p:nvSpPr>
          <p:cNvPr id="76" name="Down Arrow 75"/>
          <p:cNvSpPr/>
          <p:nvPr/>
        </p:nvSpPr>
        <p:spPr bwMode="auto">
          <a:xfrm>
            <a:off x="2569192" y="2470299"/>
            <a:ext cx="304800" cy="228600"/>
          </a:xfrm>
          <a:prstGeom prst="downArrow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7" name="Down Arrow 76"/>
          <p:cNvSpPr/>
          <p:nvPr/>
        </p:nvSpPr>
        <p:spPr bwMode="auto">
          <a:xfrm>
            <a:off x="2569192" y="3526466"/>
            <a:ext cx="304800" cy="228600"/>
          </a:xfrm>
          <a:prstGeom prst="downArrow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8" name="Down Arrow 77"/>
          <p:cNvSpPr/>
          <p:nvPr/>
        </p:nvSpPr>
        <p:spPr bwMode="auto">
          <a:xfrm>
            <a:off x="2582840" y="4582633"/>
            <a:ext cx="304800" cy="228600"/>
          </a:xfrm>
          <a:prstGeom prst="downArrow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Down Arrow 78"/>
          <p:cNvSpPr/>
          <p:nvPr/>
        </p:nvSpPr>
        <p:spPr bwMode="auto">
          <a:xfrm>
            <a:off x="2582840" y="5652448"/>
            <a:ext cx="304800" cy="228600"/>
          </a:xfrm>
          <a:prstGeom prst="downArrow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7620000" y="4912056"/>
            <a:ext cx="1295400" cy="6858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Fiscal Council</a:t>
            </a:r>
          </a:p>
        </p:txBody>
      </p:sp>
      <p:cxnSp>
        <p:nvCxnSpPr>
          <p:cNvPr id="50" name="Straight Arrow Connector 49"/>
          <p:cNvCxnSpPr>
            <a:stCxn id="49" idx="2"/>
          </p:cNvCxnSpPr>
          <p:nvPr/>
        </p:nvCxnSpPr>
        <p:spPr bwMode="auto">
          <a:xfrm flipH="1" flipV="1">
            <a:off x="7086600" y="5029200"/>
            <a:ext cx="533400" cy="22575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flipH="1">
            <a:off x="6705600" y="5257800"/>
            <a:ext cx="9144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49" idx="2"/>
          </p:cNvCxnSpPr>
          <p:nvPr/>
        </p:nvCxnSpPr>
        <p:spPr bwMode="auto">
          <a:xfrm flipH="1">
            <a:off x="6934200" y="5254956"/>
            <a:ext cx="685800" cy="231444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Left Brace 47"/>
          <p:cNvSpPr/>
          <p:nvPr/>
        </p:nvSpPr>
        <p:spPr bwMode="auto">
          <a:xfrm>
            <a:off x="3581400" y="1752600"/>
            <a:ext cx="1143000" cy="609600"/>
          </a:xfrm>
          <a:prstGeom prst="leftBrace">
            <a:avLst>
              <a:gd name="adj1" fmla="val 8333"/>
              <a:gd name="adj2" fmla="val 51067"/>
            </a:avLst>
          </a:prstGeom>
          <a:noFill/>
          <a:ln w="317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932296" y="1691640"/>
            <a:ext cx="1600200" cy="731520"/>
          </a:xfrm>
          <a:custGeom>
            <a:avLst/>
            <a:gdLst>
              <a:gd name="connsiteX0" fmla="*/ 0 w 2490892"/>
              <a:gd name="connsiteY0" fmla="*/ 255345 h 1532040"/>
              <a:gd name="connsiteX1" fmla="*/ 74789 w 2490892"/>
              <a:gd name="connsiteY1" fmla="*/ 74789 h 1532040"/>
              <a:gd name="connsiteX2" fmla="*/ 255345 w 2490892"/>
              <a:gd name="connsiteY2" fmla="*/ 0 h 1532040"/>
              <a:gd name="connsiteX3" fmla="*/ 2235547 w 2490892"/>
              <a:gd name="connsiteY3" fmla="*/ 0 h 1532040"/>
              <a:gd name="connsiteX4" fmla="*/ 2416103 w 2490892"/>
              <a:gd name="connsiteY4" fmla="*/ 74789 h 1532040"/>
              <a:gd name="connsiteX5" fmla="*/ 2490892 w 2490892"/>
              <a:gd name="connsiteY5" fmla="*/ 255345 h 1532040"/>
              <a:gd name="connsiteX6" fmla="*/ 2490892 w 2490892"/>
              <a:gd name="connsiteY6" fmla="*/ 1276695 h 1532040"/>
              <a:gd name="connsiteX7" fmla="*/ 2416103 w 2490892"/>
              <a:gd name="connsiteY7" fmla="*/ 1457251 h 1532040"/>
              <a:gd name="connsiteX8" fmla="*/ 2235547 w 2490892"/>
              <a:gd name="connsiteY8" fmla="*/ 1532040 h 1532040"/>
              <a:gd name="connsiteX9" fmla="*/ 255345 w 2490892"/>
              <a:gd name="connsiteY9" fmla="*/ 1532040 h 1532040"/>
              <a:gd name="connsiteX10" fmla="*/ 74789 w 2490892"/>
              <a:gd name="connsiteY10" fmla="*/ 1457251 h 1532040"/>
              <a:gd name="connsiteX11" fmla="*/ 0 w 2490892"/>
              <a:gd name="connsiteY11" fmla="*/ 1276695 h 1532040"/>
              <a:gd name="connsiteX12" fmla="*/ 0 w 2490892"/>
              <a:gd name="connsiteY12" fmla="*/ 255345 h 1532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90892" h="1532040">
                <a:moveTo>
                  <a:pt x="0" y="255345"/>
                </a:moveTo>
                <a:cubicBezTo>
                  <a:pt x="0" y="187623"/>
                  <a:pt x="26903" y="122675"/>
                  <a:pt x="74789" y="74789"/>
                </a:cubicBezTo>
                <a:cubicBezTo>
                  <a:pt x="122676" y="26903"/>
                  <a:pt x="187624" y="0"/>
                  <a:pt x="255345" y="0"/>
                </a:cubicBezTo>
                <a:lnTo>
                  <a:pt x="2235547" y="0"/>
                </a:lnTo>
                <a:cubicBezTo>
                  <a:pt x="2303269" y="0"/>
                  <a:pt x="2368217" y="26903"/>
                  <a:pt x="2416103" y="74789"/>
                </a:cubicBezTo>
                <a:cubicBezTo>
                  <a:pt x="2463989" y="122676"/>
                  <a:pt x="2490892" y="187624"/>
                  <a:pt x="2490892" y="255345"/>
                </a:cubicBezTo>
                <a:lnTo>
                  <a:pt x="2490892" y="1276695"/>
                </a:lnTo>
                <a:cubicBezTo>
                  <a:pt x="2490892" y="1344417"/>
                  <a:pt x="2463990" y="1409365"/>
                  <a:pt x="2416103" y="1457251"/>
                </a:cubicBezTo>
                <a:cubicBezTo>
                  <a:pt x="2368216" y="1505137"/>
                  <a:pt x="2303268" y="1532040"/>
                  <a:pt x="2235547" y="1532040"/>
                </a:cubicBezTo>
                <a:lnTo>
                  <a:pt x="255345" y="1532040"/>
                </a:lnTo>
                <a:cubicBezTo>
                  <a:pt x="187623" y="1532040"/>
                  <a:pt x="122675" y="1505138"/>
                  <a:pt x="74789" y="1457251"/>
                </a:cubicBezTo>
                <a:cubicBezTo>
                  <a:pt x="26903" y="1409364"/>
                  <a:pt x="0" y="1344416"/>
                  <a:pt x="0" y="1276695"/>
                </a:cubicBezTo>
                <a:lnTo>
                  <a:pt x="0" y="255345"/>
                </a:lnTo>
                <a:close/>
              </a:path>
            </a:pathLst>
          </a:custGeom>
          <a:solidFill>
            <a:srgbClr val="800000"/>
          </a:solidFill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4798" tIns="154798" rIns="154798" bIns="154798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1400" b="1" kern="1200" dirty="0" smtClean="0"/>
              <a:t>Fiscal Rule </a:t>
            </a:r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n-US" sz="1400" dirty="0" smtClean="0"/>
              <a:t>or</a:t>
            </a:r>
            <a:r>
              <a:rPr lang="en-US" sz="1400" b="1" kern="1200" dirty="0" smtClean="0"/>
              <a:t> FRL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Mapping Fiscal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As of end 2014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 descr="StrengthOfFiscalRules_201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057400"/>
            <a:ext cx="8674017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89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 Mapping Fiscal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What type of rules?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542" y="2133600"/>
            <a:ext cx="9002458" cy="4191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8233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 Mapping Fiscal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609600"/>
          </a:xfrm>
        </p:spPr>
        <p:txBody>
          <a:bodyPr/>
          <a:lstStyle/>
          <a:p>
            <a:r>
              <a:rPr lang="en-US" sz="2400" dirty="0" smtClean="0"/>
              <a:t>Combinations of rules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 descr="Advanced Economies VennDiag.png"/>
          <p:cNvPicPr>
            <a:picLocks noChangeAspect="1"/>
          </p:cNvPicPr>
          <p:nvPr/>
        </p:nvPicPr>
        <p:blipFill>
          <a:blip r:embed="rId2" cstate="print"/>
          <a:srcRect l="10784" t="11213" r="16544" b="12684"/>
          <a:stretch>
            <a:fillRect/>
          </a:stretch>
        </p:blipFill>
        <p:spPr>
          <a:xfrm>
            <a:off x="0" y="2590799"/>
            <a:ext cx="4495800" cy="3138721"/>
          </a:xfrm>
          <a:prstGeom prst="rect">
            <a:avLst/>
          </a:prstGeom>
        </p:spPr>
      </p:pic>
      <p:pic>
        <p:nvPicPr>
          <p:cNvPr id="6" name="Picture 5" descr="Emerging Market and Developing Economies VennDiag.png"/>
          <p:cNvPicPr>
            <a:picLocks noChangeAspect="1"/>
          </p:cNvPicPr>
          <p:nvPr/>
        </p:nvPicPr>
        <p:blipFill>
          <a:blip r:embed="rId3" cstate="print"/>
          <a:srcRect l="10570" t="11076" r="16513" b="11535"/>
          <a:stretch>
            <a:fillRect/>
          </a:stretch>
        </p:blipFill>
        <p:spPr>
          <a:xfrm>
            <a:off x="4572000" y="2590800"/>
            <a:ext cx="4495800" cy="31810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2209800"/>
            <a:ext cx="373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Advanced economies</a:t>
            </a:r>
            <a:endParaRPr lang="en-US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209800"/>
            <a:ext cx="373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EM and developing economies</a:t>
            </a:r>
            <a:endParaRPr lang="en-US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3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 Mapping Fiscal Rules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133600"/>
            <a:ext cx="8010805" cy="3624972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Rules in PEMPAL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6356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 Mapping Fiscal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6096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Shift towards flexibility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828800"/>
            <a:ext cx="4343400" cy="3693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791056"/>
            <a:ext cx="4343400" cy="3923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ooter"/>
          <p:cNvSpPr txBox="1"/>
          <p:nvPr/>
        </p:nvSpPr>
        <p:spPr>
          <a:xfrm>
            <a:off x="533400" y="5715000"/>
            <a:ext cx="8077200" cy="744142"/>
          </a:xfrm>
          <a:prstGeom prst="rect">
            <a:avLst/>
          </a:prstGeom>
          <a:noFill/>
          <a:ln w="9525" cmpd="sng"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0" i="0" baseline="0" dirty="0" smtClean="0">
                <a:latin typeface="Arial" pitchFamily="34" charset="0"/>
                <a:cs typeface="Arial" pitchFamily="34" charset="0"/>
              </a:rPr>
              <a:t>Note</a:t>
            </a:r>
            <a:r>
              <a:rPr lang="fr-FR" sz="1200" b="0" i="0" baseline="0" dirty="0">
                <a:latin typeface="Arial" pitchFamily="34" charset="0"/>
                <a:cs typeface="Arial" pitchFamily="34" charset="0"/>
              </a:rPr>
              <a:t>: </a:t>
            </a:r>
            <a:r>
              <a:rPr lang="fr-FR" sz="1200" b="0" i="0" baseline="0" dirty="0" err="1">
                <a:latin typeface="Arial" pitchFamily="34" charset="0"/>
                <a:cs typeface="Arial" pitchFamily="34" charset="0"/>
              </a:rPr>
              <a:t>Rules</a:t>
            </a:r>
            <a:r>
              <a:rPr lang="fr-FR" sz="1200" b="0" i="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b="0" i="0" baseline="0" dirty="0" err="1">
                <a:latin typeface="Arial" pitchFamily="34" charset="0"/>
                <a:cs typeface="Arial" pitchFamily="34" charset="0"/>
              </a:rPr>
              <a:t>refer</a:t>
            </a:r>
            <a:r>
              <a:rPr lang="fr-FR" sz="1200" b="0" i="0" baseline="0" dirty="0">
                <a:latin typeface="Arial" pitchFamily="34" charset="0"/>
                <a:cs typeface="Arial" pitchFamily="34" charset="0"/>
              </a:rPr>
              <a:t> to national budget balance </a:t>
            </a:r>
            <a:r>
              <a:rPr lang="fr-FR" sz="1200" b="0" i="0" baseline="0" dirty="0" err="1">
                <a:latin typeface="Arial" pitchFamily="34" charset="0"/>
                <a:cs typeface="Arial" pitchFamily="34" charset="0"/>
              </a:rPr>
              <a:t>rules</a:t>
            </a:r>
            <a:r>
              <a:rPr lang="fr-FR" sz="1200" b="0" i="0" baseline="0" dirty="0">
                <a:latin typeface="Arial" pitchFamily="34" charset="0"/>
                <a:cs typeface="Arial" pitchFamily="34" charset="0"/>
              </a:rPr>
              <a:t>. </a:t>
            </a:r>
            <a:r>
              <a:rPr lang="fr-FR" sz="1200" b="0" i="0" baseline="0" dirty="0" err="1">
                <a:latin typeface="Arial" pitchFamily="34" charset="0"/>
                <a:cs typeface="Arial" pitchFamily="34" charset="0"/>
              </a:rPr>
              <a:t>They</a:t>
            </a:r>
            <a:r>
              <a:rPr lang="fr-FR" sz="1200" b="0" i="0" baseline="0" dirty="0">
                <a:latin typeface="Arial" pitchFamily="34" charset="0"/>
                <a:cs typeface="Arial" pitchFamily="34" charset="0"/>
              </a:rPr>
              <a:t> are </a:t>
            </a:r>
            <a:r>
              <a:rPr lang="fr-FR" sz="1200" b="0" i="0" baseline="0" dirty="0" err="1">
                <a:latin typeface="Arial" pitchFamily="34" charset="0"/>
                <a:cs typeface="Arial" pitchFamily="34" charset="0"/>
              </a:rPr>
              <a:t>considered</a:t>
            </a:r>
            <a:r>
              <a:rPr lang="fr-FR" sz="1200" b="0" i="0" baseline="0" dirty="0">
                <a:latin typeface="Arial" pitchFamily="34" charset="0"/>
                <a:cs typeface="Arial" pitchFamily="34" charset="0"/>
              </a:rPr>
              <a:t> to </a:t>
            </a:r>
            <a:r>
              <a:rPr lang="fr-FR" sz="1200" b="0" i="0" baseline="0" dirty="0" err="1">
                <a:latin typeface="Arial" pitchFamily="34" charset="0"/>
                <a:cs typeface="Arial" pitchFamily="34" charset="0"/>
              </a:rPr>
              <a:t>take</a:t>
            </a:r>
            <a:r>
              <a:rPr lang="fr-FR" sz="1200" b="0" i="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b="0" i="0" baseline="0" dirty="0" err="1">
                <a:latin typeface="Arial" pitchFamily="34" charset="0"/>
                <a:cs typeface="Arial" pitchFamily="34" charset="0"/>
              </a:rPr>
              <a:t>into</a:t>
            </a:r>
            <a:r>
              <a:rPr lang="fr-FR" sz="1200" b="0" i="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b="0" i="0" baseline="0" dirty="0" err="1">
                <a:latin typeface="Arial" pitchFamily="34" charset="0"/>
                <a:cs typeface="Arial" pitchFamily="34" charset="0"/>
              </a:rPr>
              <a:t>account</a:t>
            </a:r>
            <a:r>
              <a:rPr lang="fr-FR" sz="1200" b="0" i="0" baseline="0" dirty="0">
                <a:latin typeface="Arial" pitchFamily="34" charset="0"/>
                <a:cs typeface="Arial" pitchFamily="34" charset="0"/>
              </a:rPr>
              <a:t> the cycle if </a:t>
            </a:r>
            <a:r>
              <a:rPr lang="fr-FR" sz="1200" b="0" i="0" baseline="0" dirty="0" err="1">
                <a:latin typeface="Arial" pitchFamily="34" charset="0"/>
                <a:cs typeface="Arial" pitchFamily="34" charset="0"/>
              </a:rPr>
              <a:t>their</a:t>
            </a:r>
            <a:r>
              <a:rPr lang="fr-FR" sz="1200" b="0" i="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b="0" i="0" baseline="0" dirty="0" err="1">
                <a:latin typeface="Arial" pitchFamily="34" charset="0"/>
                <a:cs typeface="Arial" pitchFamily="34" charset="0"/>
              </a:rPr>
              <a:t>target</a:t>
            </a:r>
            <a:r>
              <a:rPr lang="fr-FR" sz="1200" b="0" i="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b="0" i="0" baseline="0" dirty="0" err="1">
                <a:latin typeface="Arial" pitchFamily="34" charset="0"/>
                <a:cs typeface="Arial" pitchFamily="34" charset="0"/>
              </a:rPr>
              <a:t>is</a:t>
            </a:r>
            <a:r>
              <a:rPr lang="fr-FR" sz="1200" b="0" i="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b="0" i="0" baseline="0" dirty="0" err="1">
                <a:latin typeface="Arial" pitchFamily="34" charset="0"/>
                <a:cs typeface="Arial" pitchFamily="34" charset="0"/>
              </a:rPr>
              <a:t>specified</a:t>
            </a:r>
            <a:r>
              <a:rPr lang="fr-FR" sz="1200" b="0" i="0" baseline="0" dirty="0">
                <a:latin typeface="Arial" pitchFamily="34" charset="0"/>
                <a:cs typeface="Arial" pitchFamily="34" charset="0"/>
              </a:rPr>
              <a:t> in </a:t>
            </a:r>
            <a:r>
              <a:rPr lang="fr-FR" sz="1200" b="0" i="0" baseline="0" dirty="0" err="1">
                <a:latin typeface="Arial" pitchFamily="34" charset="0"/>
                <a:cs typeface="Arial" pitchFamily="34" charset="0"/>
              </a:rPr>
              <a:t>cyclically</a:t>
            </a:r>
            <a:r>
              <a:rPr lang="fr-FR" sz="1200" b="0" i="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b="0" i="0" baseline="0" dirty="0" err="1">
                <a:latin typeface="Arial" pitchFamily="34" charset="0"/>
                <a:cs typeface="Arial" pitchFamily="34" charset="0"/>
              </a:rPr>
              <a:t>adjusted</a:t>
            </a:r>
            <a:r>
              <a:rPr lang="fr-FR" sz="1200" b="0" i="0" baseline="0" dirty="0">
                <a:latin typeface="Arial" pitchFamily="34" charset="0"/>
                <a:cs typeface="Arial" pitchFamily="34" charset="0"/>
              </a:rPr>
              <a:t> or structural </a:t>
            </a:r>
            <a:r>
              <a:rPr lang="fr-FR" sz="1200" b="0" i="0" baseline="0" dirty="0" err="1">
                <a:latin typeface="Arial" pitchFamily="34" charset="0"/>
                <a:cs typeface="Arial" pitchFamily="34" charset="0"/>
              </a:rPr>
              <a:t>terms</a:t>
            </a:r>
            <a:r>
              <a:rPr lang="fr-FR" sz="1200" b="0" i="0" baseline="0" dirty="0">
                <a:latin typeface="Arial" pitchFamily="34" charset="0"/>
                <a:cs typeface="Arial" pitchFamily="34" charset="0"/>
              </a:rPr>
              <a:t> or if </a:t>
            </a:r>
            <a:r>
              <a:rPr lang="fr-FR" sz="1200" b="0" i="0" baseline="0" dirty="0" err="1">
                <a:latin typeface="Arial" pitchFamily="34" charset="0"/>
                <a:cs typeface="Arial" pitchFamily="34" charset="0"/>
              </a:rPr>
              <a:t>they</a:t>
            </a:r>
            <a:r>
              <a:rPr lang="fr-FR" sz="1200" b="0" i="0" baseline="0" dirty="0">
                <a:latin typeface="Arial" pitchFamily="34" charset="0"/>
                <a:cs typeface="Arial" pitchFamily="34" charset="0"/>
              </a:rPr>
              <a:t> are </a:t>
            </a:r>
            <a:r>
              <a:rPr lang="fr-FR" sz="1200" b="0" i="0" baseline="0" dirty="0" err="1">
                <a:latin typeface="Arial" pitchFamily="34" charset="0"/>
                <a:cs typeface="Arial" pitchFamily="34" charset="0"/>
              </a:rPr>
              <a:t>associated</a:t>
            </a:r>
            <a:r>
              <a:rPr lang="fr-FR" sz="1200" b="0" i="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200" b="0" i="0" baseline="0" dirty="0" err="1">
                <a:latin typeface="Arial" pitchFamily="34" charset="0"/>
                <a:cs typeface="Arial" pitchFamily="34" charset="0"/>
              </a:rPr>
              <a:t>with</a:t>
            </a:r>
            <a:r>
              <a:rPr lang="fr-FR" sz="1200" b="0" i="0" baseline="0" dirty="0">
                <a:latin typeface="Arial" pitchFamily="34" charset="0"/>
                <a:cs typeface="Arial" pitchFamily="34" charset="0"/>
              </a:rPr>
              <a:t> a </a:t>
            </a:r>
            <a:r>
              <a:rPr lang="fr-FR" sz="1200" b="0" i="0" baseline="0" dirty="0" err="1">
                <a:latin typeface="Arial" pitchFamily="34" charset="0"/>
                <a:cs typeface="Arial" pitchFamily="34" charset="0"/>
              </a:rPr>
              <a:t>well</a:t>
            </a:r>
            <a:r>
              <a:rPr lang="fr-FR" sz="1200" b="0" i="0" baseline="0" dirty="0">
                <a:latin typeface="Arial" pitchFamily="34" charset="0"/>
                <a:cs typeface="Arial" pitchFamily="34" charset="0"/>
              </a:rPr>
              <a:t>-</a:t>
            </a:r>
            <a:r>
              <a:rPr lang="fr-FR" sz="1200" b="0" i="0" baseline="0" dirty="0" err="1">
                <a:latin typeface="Arial" pitchFamily="34" charset="0"/>
                <a:cs typeface="Arial" pitchFamily="34" charset="0"/>
              </a:rPr>
              <a:t>specified</a:t>
            </a:r>
            <a:r>
              <a:rPr lang="fr-FR" sz="1200" b="0" i="0" baseline="0" dirty="0">
                <a:latin typeface="Arial" pitchFamily="34" charset="0"/>
                <a:cs typeface="Arial" pitchFamily="34" charset="0"/>
              </a:rPr>
              <a:t> escape clause</a:t>
            </a:r>
            <a:r>
              <a:rPr lang="fr-FR" sz="1400" b="0" i="0" baseline="0" dirty="0">
                <a:latin typeface="Arial" pitchFamily="34" charset="0"/>
                <a:cs typeface="Arial" pitchFamily="34" charset="0"/>
              </a:rPr>
              <a:t>.</a:t>
            </a:r>
            <a:r>
              <a:rPr lang="fr-FR" sz="1400" b="0" i="0" dirty="0">
                <a:latin typeface="Arial" pitchFamily="34" charset="0"/>
                <a:cs typeface="Arial" pitchFamily="34" charset="0"/>
              </a:rPr>
              <a:t>
</a:t>
            </a:r>
            <a:r>
              <a:rPr lang="fr-FR" sz="800" b="0" i="0" dirty="0">
                <a:latin typeface="Arial" pitchFamily="34" charset="0"/>
                <a:cs typeface="Arial" pitchFamily="34" charset="0"/>
              </a:rPr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296602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 Current State of the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Fiscal rules often have a bad name </a:t>
            </a:r>
            <a:r>
              <a:rPr lang="en-US" sz="2400" dirty="0" smtClean="0">
                <a:sym typeface="Wingdings" pitchFamily="2" charset="2"/>
              </a:rPr>
              <a:t> too flexible or too tight, simplistic or too complicated… </a:t>
            </a:r>
          </a:p>
          <a:p>
            <a:r>
              <a:rPr lang="en-US" sz="2400" dirty="0" smtClean="0">
                <a:sym typeface="Wingdings" pitchFamily="2" charset="2"/>
              </a:rPr>
              <a:t>Main complaint #1: Low compliance rates</a:t>
            </a:r>
            <a:endParaRPr lang="en-US" sz="2000" dirty="0" smtClean="0">
              <a:sym typeface="Wingdings" pitchFamily="2" charset="2"/>
            </a:endParaRP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1335" y="2767957"/>
            <a:ext cx="5932465" cy="4090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0158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 Current State of the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610600" cy="457200"/>
          </a:xfrm>
        </p:spPr>
        <p:txBody>
          <a:bodyPr/>
          <a:lstStyle/>
          <a:p>
            <a:r>
              <a:rPr lang="en-US" sz="2000" dirty="0" smtClean="0"/>
              <a:t>Main complaint #2: Complexity (too many with overlapping aims).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952497"/>
            <a:ext cx="5666491" cy="49055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0" y="1521769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Euro area fiscal governance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85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543800" cy="10668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Fiscal Rules and Objectives</a:t>
            </a:r>
            <a:br>
              <a:rPr lang="en-US" dirty="0" smtClean="0">
                <a:solidFill>
                  <a:srgbClr val="800000"/>
                </a:solidFill>
              </a:rPr>
            </a:br>
            <a:r>
              <a:rPr lang="en-US" dirty="0" smtClean="0">
                <a:solidFill>
                  <a:srgbClr val="000066"/>
                </a:solidFill>
              </a:rPr>
              <a:t>Outline of Presentation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754563"/>
          </a:xfrm>
        </p:spPr>
        <p:txBody>
          <a:bodyPr anchor="ctr"/>
          <a:lstStyle/>
          <a:p>
            <a:pPr marL="457200" indent="-457200">
              <a:buAutoNum type="romanUcPeriod"/>
            </a:pPr>
            <a:r>
              <a:rPr lang="en-US" sz="2400" dirty="0" smtClean="0">
                <a:solidFill>
                  <a:srgbClr val="800000"/>
                </a:solidFill>
              </a:rPr>
              <a:t>Concept, Definition and Key Ingredients</a:t>
            </a:r>
          </a:p>
          <a:p>
            <a:pPr marL="457200" indent="-457200">
              <a:buFontTx/>
              <a:buAutoNum type="romanUcPeriod"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457200" indent="-457200">
              <a:buFontTx/>
              <a:buAutoNum type="romanUcPeriod"/>
            </a:pPr>
            <a:r>
              <a:rPr lang="en-US" sz="2400" dirty="0" smtClean="0">
                <a:solidFill>
                  <a:srgbClr val="800000"/>
                </a:solidFill>
              </a:rPr>
              <a:t>Characteristics of Good Fiscal Rules</a:t>
            </a:r>
          </a:p>
          <a:p>
            <a:pPr marL="457200" indent="-457200">
              <a:buFontTx/>
              <a:buAutoNum type="romanUcPeriod"/>
            </a:pPr>
            <a:endParaRPr lang="en-US" sz="2400" dirty="0">
              <a:solidFill>
                <a:srgbClr val="800000"/>
              </a:solidFill>
            </a:endParaRPr>
          </a:p>
          <a:p>
            <a:pPr marL="457200" indent="-457200">
              <a:buFontTx/>
              <a:buAutoNum type="romanUcPeriod"/>
            </a:pPr>
            <a:r>
              <a:rPr lang="en-US" sz="2400" dirty="0">
                <a:solidFill>
                  <a:srgbClr val="800000"/>
                </a:solidFill>
              </a:rPr>
              <a:t>Incorporating fiscal rules into process</a:t>
            </a:r>
          </a:p>
          <a:p>
            <a:pPr marL="457200" indent="-457200">
              <a:buFontTx/>
              <a:buAutoNum type="romanUcPeriod"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457200" indent="-457200">
              <a:buFontTx/>
              <a:buAutoNum type="romanUcPeriod"/>
            </a:pPr>
            <a:r>
              <a:rPr lang="en-US" sz="2400" dirty="0" smtClean="0">
                <a:solidFill>
                  <a:srgbClr val="800000"/>
                </a:solidFill>
              </a:rPr>
              <a:t>Mapping </a:t>
            </a:r>
            <a:r>
              <a:rPr lang="en-US" sz="2400" dirty="0">
                <a:solidFill>
                  <a:srgbClr val="800000"/>
                </a:solidFill>
              </a:rPr>
              <a:t>Fiscal Rules</a:t>
            </a:r>
          </a:p>
          <a:p>
            <a:pPr marL="457200" indent="-457200">
              <a:buFontTx/>
              <a:buAutoNum type="romanUcPeriod"/>
            </a:pPr>
            <a:endParaRPr lang="en-US" sz="2400" dirty="0">
              <a:solidFill>
                <a:srgbClr val="800000"/>
              </a:solidFill>
            </a:endParaRPr>
          </a:p>
          <a:p>
            <a:pPr marL="457200" indent="-457200">
              <a:buFontTx/>
              <a:buAutoNum type="romanUcPeriod"/>
            </a:pPr>
            <a:r>
              <a:rPr lang="en-US" sz="2400" dirty="0" smtClean="0">
                <a:solidFill>
                  <a:srgbClr val="800000"/>
                </a:solidFill>
              </a:rPr>
              <a:t>Current state of the debate and new frontiers</a:t>
            </a:r>
          </a:p>
          <a:p>
            <a:pPr marL="457200" indent="-457200">
              <a:buFontTx/>
              <a:buAutoNum type="romanUcPeriod"/>
            </a:pPr>
            <a:endParaRPr lang="en-US" sz="2400" dirty="0" smtClean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 Current State of the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3999"/>
          </a:xfrm>
        </p:spPr>
        <p:txBody>
          <a:bodyPr/>
          <a:lstStyle/>
          <a:p>
            <a:r>
              <a:rPr lang="en-US" sz="2000" dirty="0" smtClean="0"/>
              <a:t>Main complaint #3: Difficult to operationalize</a:t>
            </a:r>
          </a:p>
          <a:p>
            <a:pPr lvl="1"/>
            <a:r>
              <a:rPr lang="en-US" sz="1800" dirty="0" smtClean="0"/>
              <a:t>Real-time estimates of output gaps are unreliable…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…leading to sizable revisions in structural balances…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651881"/>
            <a:ext cx="4267200" cy="2206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1" y="1883319"/>
            <a:ext cx="3657599" cy="2307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0972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 New Frontier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54563"/>
          </a:xfrm>
        </p:spPr>
        <p:txBody>
          <a:bodyPr/>
          <a:lstStyle/>
          <a:p>
            <a:r>
              <a:rPr lang="en-US" sz="2000" dirty="0" smtClean="0"/>
              <a:t>Keep complex rules but introduce independent fiscal agencies:</a:t>
            </a:r>
          </a:p>
          <a:p>
            <a:pPr lvl="1"/>
            <a:r>
              <a:rPr lang="en-US" sz="1800" dirty="0" smtClean="0"/>
              <a:t>Reduce loopholes in implementation of complex rules (e.g. biased forecasts leading to unrealistic budgets) </a:t>
            </a:r>
            <a:r>
              <a:rPr lang="en-US" sz="1800" dirty="0" smtClean="0">
                <a:sym typeface="Wingdings" pitchFamily="2" charset="2"/>
              </a:rPr>
              <a:t> better compliance.</a:t>
            </a:r>
          </a:p>
          <a:p>
            <a:pPr lvl="1"/>
            <a:endParaRPr lang="en-US" sz="1800" dirty="0" smtClean="0">
              <a:sym typeface="Wingdings" pitchFamily="2" charset="2"/>
            </a:endParaRPr>
          </a:p>
          <a:p>
            <a:pPr lvl="1"/>
            <a:endParaRPr lang="en-US" sz="1800" dirty="0" smtClean="0">
              <a:sym typeface="Wingdings" pitchFamily="2" charset="2"/>
            </a:endParaRPr>
          </a:p>
          <a:p>
            <a:pPr lvl="1"/>
            <a:endParaRPr lang="en-US" sz="1800" dirty="0" smtClean="0">
              <a:sym typeface="Wingdings" pitchFamily="2" charset="2"/>
            </a:endParaRPr>
          </a:p>
          <a:p>
            <a:pPr lvl="1"/>
            <a:endParaRPr lang="en-US" sz="1800" dirty="0" smtClean="0">
              <a:sym typeface="Wingdings" pitchFamily="2" charset="2"/>
            </a:endParaRPr>
          </a:p>
          <a:p>
            <a:pPr lvl="1"/>
            <a:endParaRPr lang="en-US" sz="1800" dirty="0" smtClean="0">
              <a:sym typeface="Wingdings" pitchFamily="2" charset="2"/>
            </a:endParaRPr>
          </a:p>
          <a:p>
            <a:pPr lvl="1"/>
            <a:endParaRPr lang="en-US" sz="1800" dirty="0" smtClean="0">
              <a:sym typeface="Wingdings" pitchFamily="2" charset="2"/>
            </a:endParaRPr>
          </a:p>
          <a:p>
            <a:pPr lvl="1"/>
            <a:endParaRPr lang="en-US" sz="1800" dirty="0" smtClean="0">
              <a:sym typeface="Wingdings" pitchFamily="2" charset="2"/>
            </a:endParaRPr>
          </a:p>
          <a:p>
            <a:pPr lvl="1"/>
            <a:endParaRPr lang="en-US" sz="1800" dirty="0" smtClean="0">
              <a:sym typeface="Wingdings" pitchFamily="2" charset="2"/>
            </a:endParaRPr>
          </a:p>
          <a:p>
            <a:pPr lvl="1"/>
            <a:endParaRPr lang="en-US" sz="1800" dirty="0" smtClean="0">
              <a:sym typeface="Wingdings" pitchFamily="2" charset="2"/>
            </a:endParaRPr>
          </a:p>
          <a:p>
            <a:pPr lvl="1"/>
            <a:endParaRPr lang="en-US" sz="1800" dirty="0" smtClean="0">
              <a:sym typeface="Wingdings" pitchFamily="2" charset="2"/>
            </a:endParaRPr>
          </a:p>
          <a:p>
            <a:pPr lvl="1"/>
            <a:r>
              <a:rPr lang="en-US" sz="1800" dirty="0" smtClean="0">
                <a:sym typeface="Wingdings" pitchFamily="2" charset="2"/>
              </a:rPr>
              <a:t>Explain complex rules to the public and other stakeholders (MPs): alleviate concerns about operational guidance and transparency.</a:t>
            </a:r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 l="1961" t="2222"/>
          <a:stretch>
            <a:fillRect/>
          </a:stretch>
        </p:blipFill>
        <p:spPr bwMode="auto">
          <a:xfrm>
            <a:off x="1143000" y="2895600"/>
            <a:ext cx="3124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371600" y="2209800"/>
            <a:ext cx="2667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Mean forecast error: FCs that provide or assess forecasts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 l="2000" t="2174"/>
          <a:stretch>
            <a:fillRect/>
          </a:stretch>
        </p:blipFill>
        <p:spPr bwMode="auto">
          <a:xfrm>
            <a:off x="4724400" y="2895600"/>
            <a:ext cx="2895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5029200" y="2286000"/>
            <a:ext cx="2667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Mean forecast error: FCs with high media impact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36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 New Frontier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ym typeface="Wingdings" pitchFamily="2" charset="2"/>
              </a:rPr>
              <a:t>Forget about compliance, effectiveness matters.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Simple, prescriptive rules of thumb (analogous to Taylor rule in monetary policy) associated with a comply or explain obligation  overreliance on checks and balances and public scrutiny?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Example: EC “rule of thumb” proposal.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124200"/>
            <a:ext cx="60198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5486400"/>
            <a:ext cx="45148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890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 New Frontier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Ditch the output gap </a:t>
            </a:r>
            <a:r>
              <a:rPr lang="en-US" sz="2800" dirty="0" smtClean="0">
                <a:sym typeface="Wingdings" pitchFamily="2" charset="2"/>
              </a:rPr>
              <a:t> i</a:t>
            </a:r>
            <a:r>
              <a:rPr lang="en-US" sz="2800" dirty="0" smtClean="0"/>
              <a:t>mprove the flexibility-simplicity trade-off.</a:t>
            </a:r>
          </a:p>
          <a:p>
            <a:pPr lvl="1"/>
            <a:r>
              <a:rPr lang="en-US" sz="2400" dirty="0" smtClean="0"/>
              <a:t>Rule = Anchor (e.g. debt) + operational target (e.g. expenditure ceilings) + error-correction.</a:t>
            </a:r>
          </a:p>
          <a:p>
            <a:pPr lvl="1"/>
            <a:r>
              <a:rPr lang="en-US" sz="2400" dirty="0" smtClean="0"/>
              <a:t>Set the rule in first difference </a:t>
            </a:r>
            <a:r>
              <a:rPr lang="en-US" sz="2400" dirty="0" smtClean="0">
                <a:sym typeface="Wingdings" pitchFamily="2" charset="2"/>
              </a:rPr>
              <a:t> cyclical adjustment term boil down to difference between actual and potential growth. The equivalent budget balance rule then takes the generic form: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1219200" y="4724400"/>
          <a:ext cx="610446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2946400" imgH="254000" progId="Equation.3">
                  <p:embed/>
                </p:oleObj>
              </mc:Choice>
              <mc:Fallback>
                <p:oleObj name="Equation" r:id="rId3" imgW="29464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724400"/>
                        <a:ext cx="6104467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5867400" y="53340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3505200" y="5334000"/>
            <a:ext cx="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438400" y="5257800"/>
            <a:ext cx="7620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257800" y="5638800"/>
            <a:ext cx="2358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Smoothing term</a:t>
            </a:r>
            <a:endParaRPr lang="en-US" b="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8400" y="5638800"/>
            <a:ext cx="2425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Adjustment term</a:t>
            </a:r>
            <a:endParaRPr lang="en-US" b="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11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Clear characteristics for good fiscal rules</a:t>
            </a:r>
          </a:p>
          <a:p>
            <a:r>
              <a:rPr lang="en-US" sz="2800" dirty="0" smtClean="0"/>
              <a:t>Difficult to meet all of them: trade-offs exist</a:t>
            </a:r>
          </a:p>
          <a:p>
            <a:r>
              <a:rPr lang="en-US" sz="2800" dirty="0" smtClean="0"/>
              <a:t>Fiscal rules are only part of the macro-fiscal framework</a:t>
            </a:r>
          </a:p>
          <a:p>
            <a:r>
              <a:rPr lang="en-US" sz="2800" dirty="0" smtClean="0"/>
              <a:t>Fiscal Rules are widely used…</a:t>
            </a:r>
          </a:p>
          <a:p>
            <a:r>
              <a:rPr lang="en-US" sz="2800" dirty="0" smtClean="0"/>
              <a:t>…but concerns around using them effectively</a:t>
            </a:r>
          </a:p>
          <a:p>
            <a:r>
              <a:rPr lang="en-US" sz="2800" dirty="0" smtClean="0"/>
              <a:t>New frontier looking at addressing these challenges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24617-E35F-416C-9733-71FBFEA5BF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6075" lvl="0" indent="-346075">
              <a:buFont typeface="Arial" pitchFamily="34" charset="0"/>
              <a:buChar char="•"/>
            </a:pPr>
            <a:r>
              <a:rPr lang="en-US" kern="0" dirty="0" smtClean="0">
                <a:solidFill>
                  <a:schemeClr val="accent2"/>
                </a:solidFill>
                <a:latin typeface="+mn-lt"/>
                <a:cs typeface="+mn-cs"/>
              </a:rPr>
              <a:t>Permanent constraint on fiscal policy, typically defined in terms of an indicator of overall fiscal performance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1800" b="0" kern="0" dirty="0" smtClean="0">
                <a:solidFill>
                  <a:srgbClr val="990000"/>
                </a:solidFill>
                <a:latin typeface="+mn-lt"/>
                <a:cs typeface="+mn-cs"/>
              </a:rPr>
              <a:t>Budget Balance, surplus or deficit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cs typeface="+mn-cs"/>
              </a:rPr>
              <a:t>Expenditure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1800" b="0" kern="0" dirty="0" smtClean="0">
                <a:solidFill>
                  <a:srgbClr val="990000"/>
                </a:solidFill>
                <a:latin typeface="+mn-lt"/>
                <a:cs typeface="+mn-cs"/>
              </a:rPr>
              <a:t>Debt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cs typeface="+mn-cs"/>
              </a:rPr>
              <a:t>Revenue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be more or less complicated</a:t>
            </a:r>
          </a:p>
          <a:p>
            <a:pPr marL="742950" lvl="1" indent="-285750">
              <a:buFontTx/>
              <a:buChar char="–"/>
              <a:defRPr/>
            </a:pPr>
            <a:r>
              <a:rPr lang="en-US" sz="1800" b="0" kern="0" dirty="0" smtClean="0">
                <a:solidFill>
                  <a:srgbClr val="990000"/>
                </a:solidFill>
              </a:rPr>
              <a:t>Budget balance -&gt; cyclically adjusted balance -&gt; structural balance</a:t>
            </a:r>
          </a:p>
          <a:p>
            <a:pPr marL="742950" lvl="1" indent="-285750">
              <a:buFontTx/>
              <a:buChar char="–"/>
              <a:defRPr/>
            </a:pPr>
            <a:r>
              <a:rPr lang="en-US" sz="1800" b="0" kern="0" dirty="0" smtClean="0">
                <a:solidFill>
                  <a:srgbClr val="990000"/>
                </a:solidFill>
              </a:rPr>
              <a:t>Expenditure ceiling -&gt; real spending growth -&gt; exp growth adjusted for policy</a:t>
            </a:r>
          </a:p>
          <a:p>
            <a:pPr marL="342900" lvl="0" indent="-342900">
              <a:buFontTx/>
              <a:buChar char="•"/>
            </a:pPr>
            <a:r>
              <a:rPr lang="en-US" kern="0" dirty="0" smtClean="0">
                <a:solidFill>
                  <a:schemeClr val="accent2"/>
                </a:solidFill>
                <a:latin typeface="+mn-lt"/>
                <a:cs typeface="+mn-cs"/>
              </a:rPr>
              <a:t>Can account for </a:t>
            </a:r>
            <a:r>
              <a:rPr lang="en-US" kern="0" dirty="0" smtClean="0">
                <a:solidFill>
                  <a:schemeClr val="accent2"/>
                </a:solidFill>
              </a:rPr>
              <a:t>resource issues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cs typeface="+mn-cs"/>
              </a:rPr>
              <a:t>Non-oil/non-resource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cs typeface="+mn-cs"/>
              </a:rPr>
              <a:t> fiscal balance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1800" b="0" kern="0" baseline="0" dirty="0" smtClean="0">
                <a:solidFill>
                  <a:srgbClr val="990000"/>
                </a:solidFill>
                <a:latin typeface="+mn-lt"/>
                <a:cs typeface="+mn-cs"/>
              </a:rPr>
              <a:t>Permanent</a:t>
            </a:r>
            <a:r>
              <a:rPr lang="en-US" sz="1800" b="0" kern="0" dirty="0" smtClean="0">
                <a:solidFill>
                  <a:srgbClr val="990000"/>
                </a:solidFill>
                <a:latin typeface="+mn-lt"/>
                <a:cs typeface="+mn-cs"/>
              </a:rPr>
              <a:t> Income Hypothesis approach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1800" b="0" kern="0" dirty="0" smtClean="0">
                <a:solidFill>
                  <a:srgbClr val="990000"/>
                </a:solidFill>
                <a:latin typeface="+mn-lt"/>
                <a:cs typeface="+mn-cs"/>
              </a:rPr>
              <a:t>Sovereign wealth fund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9" name="Title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9900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99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kern="0" smtClean="0">
                <a:solidFill>
                  <a:srgbClr val="800000"/>
                </a:solidFill>
              </a:rPr>
              <a:t>Concept, Definition, and Key Ingredients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55585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Common pool problem</a:t>
            </a:r>
          </a:p>
          <a:p>
            <a:pPr lvl="1"/>
            <a:r>
              <a:rPr lang="en-US" sz="2400" dirty="0" smtClean="0"/>
              <a:t>Benefits of new spending are tangible and enjoyed by a clearly defined group</a:t>
            </a:r>
          </a:p>
          <a:p>
            <a:pPr lvl="1"/>
            <a:r>
              <a:rPr lang="en-US" sz="2400" dirty="0" smtClean="0"/>
              <a:t>Costs are shared by all, or even by future generations</a:t>
            </a:r>
          </a:p>
          <a:p>
            <a:r>
              <a:rPr lang="en-US" sz="2800" dirty="0" smtClean="0"/>
              <a:t>Short-sightedness</a:t>
            </a:r>
          </a:p>
          <a:p>
            <a:pPr lvl="1"/>
            <a:r>
              <a:rPr lang="en-US" sz="2400" dirty="0" smtClean="0"/>
              <a:t>Election cycles</a:t>
            </a:r>
          </a:p>
          <a:p>
            <a:r>
              <a:rPr lang="en-US" sz="2800" dirty="0" smtClean="0"/>
              <a:t>Imperfect information</a:t>
            </a:r>
          </a:p>
          <a:p>
            <a:pPr lvl="1"/>
            <a:r>
              <a:rPr lang="en-US" sz="2400" dirty="0" smtClean="0"/>
              <a:t>Benefits visible, costs are not</a:t>
            </a:r>
          </a:p>
          <a:p>
            <a:pPr lvl="1"/>
            <a:r>
              <a:rPr lang="en-US" sz="2400" dirty="0" smtClean="0"/>
              <a:t>Tendency for overoptimistic growth projections</a:t>
            </a:r>
          </a:p>
          <a:p>
            <a:r>
              <a:rPr lang="en-US" sz="2800" dirty="0" smtClean="0"/>
              <a:t>Evidence that the problem is largest during good times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Concept, Definition, and Key Ingredients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Concept, Definition, and Key Ingredients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What makes rule effective?</a:t>
            </a:r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Rules </a:t>
            </a:r>
            <a:r>
              <a:rPr lang="en-US" sz="2000" dirty="0"/>
              <a:t>are </a:t>
            </a:r>
            <a:r>
              <a:rPr lang="en-US" sz="2000" dirty="0">
                <a:solidFill>
                  <a:srgbClr val="C00000"/>
                </a:solidFill>
              </a:rPr>
              <a:t>commitment-devices:</a:t>
            </a:r>
            <a:r>
              <a:rPr lang="en-US" sz="2000" dirty="0"/>
              <a:t> make the costs of deviating from the target too large for such deviations to be an optimal strategy for policymakers.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Rules are </a:t>
            </a:r>
            <a:r>
              <a:rPr lang="en-US" sz="2000" dirty="0">
                <a:solidFill>
                  <a:srgbClr val="C00000"/>
                </a:solidFill>
              </a:rPr>
              <a:t>signaling tools: </a:t>
            </a:r>
            <a:r>
              <a:rPr lang="en-US" sz="2000" dirty="0"/>
              <a:t>reduce public’s uncertainty about policymakers’ </a:t>
            </a:r>
            <a:r>
              <a:rPr lang="en-US" sz="2000" dirty="0" smtClean="0"/>
              <a:t>genuine </a:t>
            </a:r>
            <a:r>
              <a:rPr lang="en-US" sz="2000" dirty="0"/>
              <a:t>commitment to sustainable and stabilizing policies. Signaling effect is likely to be present when the adoption of rules follows episodes of inadequate policies.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Overall, </a:t>
            </a:r>
            <a:r>
              <a:rPr lang="en-US" sz="2000" dirty="0">
                <a:solidFill>
                  <a:srgbClr val="C00000"/>
                </a:solidFill>
              </a:rPr>
              <a:t>effective rules anchor expectations</a:t>
            </a:r>
            <a:r>
              <a:rPr lang="en-US" sz="2000" dirty="0"/>
              <a:t>, limiting time-inconsistency problems.</a:t>
            </a:r>
          </a:p>
        </p:txBody>
      </p:sp>
    </p:spTree>
    <p:extLst>
      <p:ext uri="{BB962C8B-B14F-4D97-AF65-F5344CB8AC3E}">
        <p14:creationId xmlns:p14="http://schemas.microsoft.com/office/powerpoint/2010/main" val="114829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Characteristics of Good Fiscal Rules</a:t>
            </a:r>
            <a:br>
              <a:rPr lang="en-US" dirty="0" smtClean="0"/>
            </a:br>
            <a:endParaRPr lang="en-US" dirty="0" smtClean="0">
              <a:solidFill>
                <a:srgbClr val="00206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1234440"/>
          <a:ext cx="8915400" cy="5547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71800"/>
                <a:gridCol w="5943600"/>
              </a:tblGrid>
              <a:tr h="914400">
                <a:tc>
                  <a:txBody>
                    <a:bodyPr/>
                    <a:lstStyle/>
                    <a:p>
                      <a:pPr marL="457200" indent="-457200" algn="ctr">
                        <a:buAutoNum type="arabicPeriod"/>
                      </a:pPr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Simplicity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The rule should understood by decision-makers</a:t>
                      </a:r>
                      <a:r>
                        <a:rPr lang="en-US" sz="2000" b="0" baseline="0" dirty="0" smtClean="0"/>
                        <a:t> and the public.</a:t>
                      </a:r>
                      <a:endParaRPr lang="en-US" sz="2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2.</a:t>
                      </a: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Sustainability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Compliance with the rule should ensure long-term</a:t>
                      </a:r>
                      <a:r>
                        <a:rPr lang="en-US" sz="2000" b="0" baseline="0" dirty="0" smtClean="0"/>
                        <a:t> sustainability.</a:t>
                      </a:r>
                      <a:endParaRPr lang="en-US" sz="2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</a:rPr>
                        <a:t>3. Stabilization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Following the rule should not add to economic volatility.</a:t>
                      </a:r>
                      <a:endParaRPr lang="en-US" sz="2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4. Operational</a:t>
                      </a: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</a:rPr>
                        <a:t> Guidance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It</a:t>
                      </a:r>
                      <a:r>
                        <a:rPr lang="en-US" sz="2000" b="0" baseline="0" dirty="0" smtClean="0"/>
                        <a:t> should be possible to translate the rule into clear guidance in the annual budget process.</a:t>
                      </a:r>
                      <a:endParaRPr lang="en-US" sz="2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8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5. Stable</a:t>
                      </a: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</a:rPr>
                        <a:t> &amp; Robust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Rule should be in place for a sustained period of time to build credibility, and be robust to shocks</a:t>
                      </a:r>
                      <a:endParaRPr lang="en-US" sz="20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10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</a:rPr>
                        <a:t>6. Verification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It should be possible to verify if the government has complied</a:t>
                      </a:r>
                      <a:r>
                        <a:rPr lang="en-US" sz="2000" b="0" baseline="0" dirty="0" smtClean="0"/>
                        <a:t> with the rule with regular intervals.</a:t>
                      </a:r>
                      <a:endParaRPr lang="en-US" sz="2000" b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1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Assessing Fiscal Rules </a:t>
            </a:r>
            <a:br>
              <a:rPr lang="en-US" dirty="0" smtClean="0"/>
            </a:br>
            <a:r>
              <a:rPr lang="en-US" dirty="0" smtClean="0">
                <a:solidFill>
                  <a:srgbClr val="002060"/>
                </a:solidFill>
              </a:rPr>
              <a:t>Overall Balance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3429000"/>
          <a:ext cx="8839200" cy="3383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46400"/>
                <a:gridCol w="1057682"/>
                <a:gridCol w="4835118"/>
              </a:tblGrid>
              <a:tr h="518160">
                <a:tc>
                  <a:txBody>
                    <a:bodyPr/>
                    <a:lstStyle/>
                    <a:p>
                      <a:pPr marL="457200" indent="-457200" algn="ctr">
                        <a:buAutoNum type="arabicPeriod"/>
                      </a:pPr>
                      <a:r>
                        <a:rPr lang="en-US" sz="2000" b="0" dirty="0" smtClean="0"/>
                        <a:t>Simplicity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5014"/>
                          </a:solidFill>
                          <a:effectLst/>
                          <a:sym typeface="Wingdings" pitchFamily="2" charset="2"/>
                        </a:rPr>
                        <a:t>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5014"/>
                        </a:solidFill>
                        <a:effectLst/>
                        <a:latin typeface="Arial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145014"/>
                          </a:solidFill>
                        </a:rPr>
                        <a:t>Intuitive and conceptually straight forward</a:t>
                      </a:r>
                      <a:endParaRPr lang="en-US" sz="2000" b="0" dirty="0">
                        <a:solidFill>
                          <a:srgbClr val="145014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2.</a:t>
                      </a:r>
                      <a:r>
                        <a:rPr lang="en-US" sz="2000" b="0" baseline="0" dirty="0" smtClean="0"/>
                        <a:t> </a:t>
                      </a:r>
                      <a:r>
                        <a:rPr lang="en-US" sz="2000" b="0" dirty="0" smtClean="0"/>
                        <a:t>Sustainability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5014"/>
                          </a:solidFill>
                          <a:effectLst/>
                          <a:sym typeface="Wingdings" pitchFamily="2" charset="2"/>
                        </a:rPr>
                        <a:t>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5014"/>
                        </a:solidFill>
                        <a:effectLst/>
                        <a:latin typeface="Arial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145014"/>
                          </a:solidFill>
                        </a:rPr>
                        <a:t>Balance determines</a:t>
                      </a:r>
                      <a:r>
                        <a:rPr lang="en-US" sz="2000" b="0" baseline="0" dirty="0" smtClean="0">
                          <a:solidFill>
                            <a:srgbClr val="145014"/>
                          </a:solidFill>
                        </a:rPr>
                        <a:t> future debt levels</a:t>
                      </a:r>
                      <a:endParaRPr lang="en-US" sz="2000" b="0" dirty="0">
                        <a:solidFill>
                          <a:srgbClr val="145014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/>
                        <a:t>3. Stabilization</a:t>
                      </a:r>
                      <a:endParaRPr lang="en-US" sz="20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sym typeface="Wingdings" pitchFamily="2" charset="2"/>
                        </a:rPr>
                        <a:t></a:t>
                      </a:r>
                      <a:endParaRPr kumimoji="0" lang="en-US" sz="3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C00000"/>
                          </a:solidFill>
                        </a:rPr>
                        <a:t>Simple balance</a:t>
                      </a:r>
                      <a:r>
                        <a:rPr lang="en-US" sz="2000" b="0" baseline="0" dirty="0" smtClean="0">
                          <a:solidFill>
                            <a:srgbClr val="C00000"/>
                          </a:solidFill>
                        </a:rPr>
                        <a:t> is pro-cyclical</a:t>
                      </a:r>
                      <a:endParaRPr lang="en-US" sz="2000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4. Operational</a:t>
                      </a:r>
                      <a:r>
                        <a:rPr lang="en-US" sz="2000" b="0" baseline="0" dirty="0" smtClean="0"/>
                        <a:t> Guidance</a:t>
                      </a:r>
                      <a:endParaRPr lang="en-US" sz="20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sym typeface="Wingdings" pitchFamily="2" charset="2"/>
                        </a:rPr>
                        <a:t></a:t>
                      </a:r>
                      <a:endParaRPr kumimoji="0" lang="en-US" sz="3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baseline="0" dirty="0" smtClean="0">
                          <a:solidFill>
                            <a:srgbClr val="C00000"/>
                          </a:solidFill>
                        </a:rPr>
                        <a:t>Gives guidance for planning, but requires adjustment during execution</a:t>
                      </a:r>
                      <a:endParaRPr lang="en-US" sz="2000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5. Verification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45014"/>
                          </a:solidFill>
                          <a:effectLst/>
                          <a:sym typeface="Wingdings" pitchFamily="2" charset="2"/>
                        </a:rPr>
                        <a:t></a:t>
                      </a:r>
                      <a:endParaRPr kumimoji="0" lang="en-US" sz="3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45014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145014"/>
                          </a:solidFill>
                        </a:rPr>
                        <a:t>Nominal balance available quickly, but often several revisions of GDP</a:t>
                      </a:r>
                      <a:endParaRPr lang="en-US" sz="2000" b="0" dirty="0">
                        <a:solidFill>
                          <a:srgbClr val="145014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46910"/>
            <a:ext cx="8839200" cy="20574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Classic rule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dirty="0" smtClean="0">
                <a:solidFill>
                  <a:schemeClr val="tx1"/>
                </a:solidFill>
                <a:latin typeface="+mn-lt"/>
                <a:cs typeface="+mn-cs"/>
              </a:rPr>
              <a:t>The golden rule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Primary balance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929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Assessing Fiscal Rules </a:t>
            </a:r>
            <a:br>
              <a:rPr lang="en-US" dirty="0" smtClean="0"/>
            </a:br>
            <a:r>
              <a:rPr lang="en-US" dirty="0" smtClean="0">
                <a:solidFill>
                  <a:srgbClr val="002060"/>
                </a:solidFill>
              </a:rPr>
              <a:t>Cyclically Adjusted Balance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3429000"/>
          <a:ext cx="8839200" cy="33223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46400"/>
                <a:gridCol w="1057682"/>
                <a:gridCol w="4835118"/>
              </a:tblGrid>
              <a:tr h="518160">
                <a:tc>
                  <a:txBody>
                    <a:bodyPr/>
                    <a:lstStyle/>
                    <a:p>
                      <a:pPr marL="457200" indent="-457200" algn="ctr">
                        <a:buAutoNum type="arabicPeriod"/>
                      </a:pPr>
                      <a:r>
                        <a:rPr lang="en-US" sz="2000" b="0" dirty="0" smtClean="0"/>
                        <a:t>Simplicity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sym typeface="Wingdings" pitchFamily="2" charset="2"/>
                        </a:rPr>
                        <a:t></a:t>
                      </a:r>
                      <a:endParaRPr kumimoji="0" lang="en-US" sz="3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0" dirty="0" smtClean="0">
                          <a:solidFill>
                            <a:srgbClr val="C00000"/>
                          </a:solidFill>
                        </a:rPr>
                        <a:t>Theoretical and difficult to explain</a:t>
                      </a:r>
                      <a:endParaRPr lang="en-US" sz="1900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2.</a:t>
                      </a:r>
                      <a:r>
                        <a:rPr lang="en-US" sz="2000" b="0" baseline="0" dirty="0" smtClean="0"/>
                        <a:t> </a:t>
                      </a:r>
                      <a:r>
                        <a:rPr lang="en-US" sz="2000" b="0" dirty="0" smtClean="0"/>
                        <a:t>Sustainability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5014"/>
                          </a:solidFill>
                          <a:effectLst/>
                          <a:sym typeface="Wingdings" pitchFamily="2" charset="2"/>
                        </a:rPr>
                        <a:t>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5014"/>
                        </a:solidFill>
                        <a:effectLst/>
                        <a:latin typeface="Arial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0" dirty="0" smtClean="0">
                          <a:solidFill>
                            <a:srgbClr val="145014"/>
                          </a:solidFill>
                        </a:rPr>
                        <a:t>Temporary fluctuations do not affect long-run</a:t>
                      </a:r>
                      <a:r>
                        <a:rPr lang="en-US" sz="1900" b="0" baseline="0" dirty="0" smtClean="0">
                          <a:solidFill>
                            <a:srgbClr val="145014"/>
                          </a:solidFill>
                        </a:rPr>
                        <a:t> sustainability</a:t>
                      </a:r>
                      <a:endParaRPr lang="en-US" sz="1900" b="0" dirty="0">
                        <a:solidFill>
                          <a:srgbClr val="145014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/>
                        <a:t>3. Stabilization</a:t>
                      </a:r>
                      <a:endParaRPr lang="en-US" sz="20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5014"/>
                          </a:solidFill>
                          <a:effectLst/>
                          <a:sym typeface="Wingdings" pitchFamily="2" charset="2"/>
                        </a:rPr>
                        <a:t>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5014"/>
                        </a:solidFill>
                        <a:effectLst/>
                        <a:latin typeface="Arial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0" dirty="0" smtClean="0">
                          <a:solidFill>
                            <a:srgbClr val="145014"/>
                          </a:solidFill>
                        </a:rPr>
                        <a:t>Allows the actual balance to vary in response to the cycle</a:t>
                      </a:r>
                      <a:endParaRPr lang="en-US" sz="1900" b="0" dirty="0">
                        <a:solidFill>
                          <a:srgbClr val="145014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4. Operational</a:t>
                      </a:r>
                      <a:r>
                        <a:rPr lang="en-US" sz="2000" b="0" baseline="0" dirty="0" smtClean="0"/>
                        <a:t> Guidance</a:t>
                      </a:r>
                      <a:endParaRPr lang="en-US" sz="20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sym typeface="Wingdings" pitchFamily="2" charset="2"/>
                        </a:rPr>
                        <a:t></a:t>
                      </a:r>
                      <a:endParaRPr kumimoji="0" lang="en-US" sz="3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0" baseline="0" dirty="0" smtClean="0">
                          <a:solidFill>
                            <a:srgbClr val="C00000"/>
                          </a:solidFill>
                        </a:rPr>
                        <a:t>Temporary variation does not require adjustment … but hard to know</a:t>
                      </a:r>
                      <a:endParaRPr lang="en-US" sz="1900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5. Verification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sym typeface="Wingdings" pitchFamily="2" charset="2"/>
                        </a:rPr>
                        <a:t></a:t>
                      </a:r>
                      <a:endParaRPr kumimoji="0" lang="en-US" sz="3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0" dirty="0" smtClean="0">
                          <a:solidFill>
                            <a:srgbClr val="C00000"/>
                          </a:solidFill>
                        </a:rPr>
                        <a:t>No consensus</a:t>
                      </a:r>
                      <a:r>
                        <a:rPr lang="en-US" sz="1900" b="0" baseline="0" dirty="0" smtClean="0">
                          <a:solidFill>
                            <a:srgbClr val="C00000"/>
                          </a:solidFill>
                        </a:rPr>
                        <a:t> of CAB, and revisions are made for a long time</a:t>
                      </a:r>
                      <a:endParaRPr lang="en-US" sz="1900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46910"/>
            <a:ext cx="8839200" cy="20574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Measures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underlying fiscal position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dirty="0" smtClean="0">
                <a:solidFill>
                  <a:schemeClr val="tx1"/>
                </a:solidFill>
                <a:latin typeface="+mn-lt"/>
                <a:cs typeface="+mn-cs"/>
              </a:rPr>
              <a:t>Various estimation techniques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observable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400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Assessing Fiscal Rules </a:t>
            </a:r>
            <a:br>
              <a:rPr lang="en-US" dirty="0" smtClean="0"/>
            </a:br>
            <a:r>
              <a:rPr lang="en-US" dirty="0" smtClean="0">
                <a:solidFill>
                  <a:srgbClr val="002060"/>
                </a:solidFill>
              </a:rPr>
              <a:t>Over the Cycle balance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3429000"/>
          <a:ext cx="8839200" cy="3261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46400"/>
                <a:gridCol w="1057682"/>
                <a:gridCol w="4835118"/>
              </a:tblGrid>
              <a:tr h="518160">
                <a:tc>
                  <a:txBody>
                    <a:bodyPr/>
                    <a:lstStyle/>
                    <a:p>
                      <a:pPr marL="457200" indent="-457200" algn="ctr">
                        <a:buAutoNum type="arabicPeriod"/>
                      </a:pPr>
                      <a:r>
                        <a:rPr lang="en-US" sz="2000" b="0" dirty="0" smtClean="0"/>
                        <a:t>Simplicity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5014"/>
                          </a:solidFill>
                          <a:effectLst/>
                          <a:sym typeface="Wingdings" pitchFamily="2" charset="2"/>
                        </a:rPr>
                        <a:t>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5014"/>
                        </a:solidFill>
                        <a:effectLst/>
                        <a:latin typeface="Arial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0" kern="1200" baseline="0" dirty="0" smtClean="0">
                          <a:solidFill>
                            <a:srgbClr val="145014"/>
                          </a:solidFill>
                          <a:latin typeface="+mn-lt"/>
                          <a:ea typeface="+mn-ea"/>
                          <a:cs typeface="+mn-cs"/>
                        </a:rPr>
                        <a:t>Easy to Explain and observe</a:t>
                      </a:r>
                      <a:endParaRPr lang="en-US" sz="1900" b="0" kern="1200" baseline="0" dirty="0">
                        <a:solidFill>
                          <a:srgbClr val="14501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2.</a:t>
                      </a:r>
                      <a:r>
                        <a:rPr lang="en-US" sz="2000" b="0" baseline="0" dirty="0" smtClean="0"/>
                        <a:t> </a:t>
                      </a:r>
                      <a:r>
                        <a:rPr lang="en-US" sz="2000" b="0" dirty="0" smtClean="0"/>
                        <a:t>Sustainability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5014"/>
                          </a:solidFill>
                          <a:effectLst/>
                          <a:sym typeface="Wingdings" pitchFamily="2" charset="2"/>
                        </a:rPr>
                        <a:t>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5014"/>
                        </a:solidFill>
                        <a:effectLst/>
                        <a:latin typeface="Arial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0" dirty="0" smtClean="0">
                          <a:solidFill>
                            <a:srgbClr val="145014"/>
                          </a:solidFill>
                        </a:rPr>
                        <a:t>Temporary fluctuations do not affect long-run</a:t>
                      </a:r>
                      <a:r>
                        <a:rPr lang="en-US" sz="1900" b="0" baseline="0" dirty="0" smtClean="0">
                          <a:solidFill>
                            <a:srgbClr val="145014"/>
                          </a:solidFill>
                        </a:rPr>
                        <a:t> sustainability</a:t>
                      </a:r>
                      <a:endParaRPr lang="en-US" sz="1900" b="0" dirty="0">
                        <a:solidFill>
                          <a:srgbClr val="145014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/>
                        <a:t>3. Stabilization</a:t>
                      </a:r>
                      <a:endParaRPr lang="en-US" sz="20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45014"/>
                          </a:solidFill>
                          <a:effectLst/>
                          <a:sym typeface="Wingdings" pitchFamily="2" charset="2"/>
                        </a:rPr>
                        <a:t>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45014"/>
                        </a:solidFill>
                        <a:effectLst/>
                        <a:latin typeface="Arial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0" dirty="0" smtClean="0">
                          <a:solidFill>
                            <a:srgbClr val="145014"/>
                          </a:solidFill>
                        </a:rPr>
                        <a:t>Allows the actual balance to vary in response to the cycle</a:t>
                      </a:r>
                      <a:endParaRPr lang="en-US" sz="1900" b="0" dirty="0">
                        <a:solidFill>
                          <a:srgbClr val="145014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4. Operational</a:t>
                      </a:r>
                      <a:r>
                        <a:rPr lang="en-US" sz="2000" b="0" baseline="0" dirty="0" smtClean="0"/>
                        <a:t> Guidance</a:t>
                      </a:r>
                      <a:endParaRPr lang="en-US" sz="20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sym typeface="Wingdings" pitchFamily="2" charset="2"/>
                        </a:rPr>
                        <a:t></a:t>
                      </a:r>
                      <a:endParaRPr kumimoji="0" lang="en-US" sz="3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0" baseline="0" dirty="0" smtClean="0">
                          <a:solidFill>
                            <a:srgbClr val="C00000"/>
                          </a:solidFill>
                        </a:rPr>
                        <a:t>Little practical guidance to policy maker</a:t>
                      </a:r>
                      <a:endParaRPr lang="en-US" sz="1900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5. Verification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sym typeface="Wingdings" pitchFamily="2" charset="2"/>
                        </a:rPr>
                        <a:t></a:t>
                      </a:r>
                      <a:endParaRPr kumimoji="0" lang="en-US" sz="3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="0" dirty="0" smtClean="0">
                          <a:solidFill>
                            <a:srgbClr val="C00000"/>
                          </a:solidFill>
                        </a:rPr>
                        <a:t>Difficult to verify: what</a:t>
                      </a:r>
                      <a:r>
                        <a:rPr lang="en-US" sz="1900" b="0" baseline="0" dirty="0" smtClean="0">
                          <a:solidFill>
                            <a:srgbClr val="C00000"/>
                          </a:solidFill>
                        </a:rPr>
                        <a:t> is the cycle</a:t>
                      </a:r>
                      <a:endParaRPr lang="en-US" sz="1900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46910"/>
            <a:ext cx="8839200" cy="20574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Uses the overall fiscal balance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dirty="0" smtClean="0">
                <a:solidFill>
                  <a:schemeClr val="tx1"/>
                </a:solidFill>
                <a:latin typeface="+mn-lt"/>
                <a:cs typeface="+mn-cs"/>
              </a:rPr>
              <a:t>Requires an idea of where in the cycle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clear guidance or verification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344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36225</TotalTime>
  <Words>1323</Words>
  <Application>Microsoft Office PowerPoint</Application>
  <PresentationFormat>On-screen Show (4:3)</PresentationFormat>
  <Paragraphs>277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Wingdings</vt:lpstr>
      <vt:lpstr>Default Design</vt:lpstr>
      <vt:lpstr>Equation</vt:lpstr>
      <vt:lpstr>Fiscal Rules:  Key Concepts and Approaches</vt:lpstr>
      <vt:lpstr>Fiscal Rules and Objectives Outline of Presentation</vt:lpstr>
      <vt:lpstr>Concept, Definition, and Key Ingredients</vt:lpstr>
      <vt:lpstr>Concept, Definition, and Key Ingredients</vt:lpstr>
      <vt:lpstr>Concept, Definition, and Key Ingredients</vt:lpstr>
      <vt:lpstr>II. Characteristics of Good Fiscal Rules </vt:lpstr>
      <vt:lpstr>I. Assessing Fiscal Rules  Overall Balance</vt:lpstr>
      <vt:lpstr>I. Assessing Fiscal Rules  Cyclically Adjusted Balance</vt:lpstr>
      <vt:lpstr>I. Assessing Fiscal Rules  Over the Cycle balance</vt:lpstr>
      <vt:lpstr>I. Assessing Fiscal Rules  Expenditure</vt:lpstr>
      <vt:lpstr>I. Assessing Fiscal Rules  Debt</vt:lpstr>
      <vt:lpstr>III. Incorporating Fiscal Rule into Process “Good Practice” in Macro-Fiscal Frameworks</vt:lpstr>
      <vt:lpstr>IV. Mapping Fiscal Rules</vt:lpstr>
      <vt:lpstr>IV Mapping Fiscal Rules</vt:lpstr>
      <vt:lpstr>IV Mapping Fiscal Rules</vt:lpstr>
      <vt:lpstr>IV Mapping Fiscal Rules</vt:lpstr>
      <vt:lpstr>IV Mapping Fiscal Rules</vt:lpstr>
      <vt:lpstr>V Current State of the Debate</vt:lpstr>
      <vt:lpstr>V Current State of the Debate</vt:lpstr>
      <vt:lpstr>V Current State of the Debate</vt:lpstr>
      <vt:lpstr>V New Frontier</vt:lpstr>
      <vt:lpstr>V New Frontier</vt:lpstr>
      <vt:lpstr>V New Frontier</vt:lpstr>
      <vt:lpstr>Conclusions</vt:lpstr>
    </vt:vector>
  </TitlesOfParts>
  <Company>International Monetary Fund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Macro-Fiscal Forecasting</dc:title>
  <dc:creator>G. Ljungman</dc:creator>
  <cp:lastModifiedBy>Ksenia Galantsova</cp:lastModifiedBy>
  <cp:revision>1636</cp:revision>
  <dcterms:created xsi:type="dcterms:W3CDTF">2005-10-27T19:06:44Z</dcterms:created>
  <dcterms:modified xsi:type="dcterms:W3CDTF">2016-02-11T07:00:38Z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