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97" r:id="rId3"/>
    <p:sldId id="323" r:id="rId4"/>
    <p:sldId id="378" r:id="rId5"/>
    <p:sldId id="367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1000" autoAdjust="0"/>
  </p:normalViewPr>
  <p:slideViewPr>
    <p:cSldViewPr>
      <p:cViewPr varScale="1">
        <p:scale>
          <a:sx n="106" d="100"/>
          <a:sy n="106" d="100"/>
        </p:scale>
        <p:origin x="17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3/2/2016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3/2/2016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868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599" y="2362200"/>
            <a:ext cx="5257801" cy="2971800"/>
          </a:xfrm>
        </p:spPr>
        <p:txBody>
          <a:bodyPr>
            <a:normAutofit/>
          </a:bodyPr>
          <a:lstStyle/>
          <a:p>
            <a:pPr lvl="1"/>
            <a:r>
              <a:rPr lang="ru-RU" noProof="0" dirty="0" smtClean="0"/>
              <a:t> </a:t>
            </a:r>
            <a:r>
              <a:rPr lang="en-US" sz="4800" b="1" noProof="0" dirty="0" smtClean="0"/>
              <a:t>DAY</a:t>
            </a:r>
            <a:r>
              <a:rPr lang="en-US" noProof="0" dirty="0" smtClean="0"/>
              <a:t> </a:t>
            </a:r>
            <a:r>
              <a:rPr lang="ru-RU" sz="4800" b="1" noProof="0" dirty="0" smtClean="0"/>
              <a:t>1:</a:t>
            </a:r>
          </a:p>
          <a:p>
            <a:pPr lvl="1"/>
            <a:r>
              <a:rPr lang="en-US" sz="4800" b="1" noProof="0" dirty="0" smtClean="0"/>
              <a:t>GROUP </a:t>
            </a:r>
            <a:r>
              <a:rPr lang="ru-RU" sz="4800" b="1" noProof="0" dirty="0" smtClean="0"/>
              <a:t>2</a:t>
            </a:r>
            <a:endParaRPr lang="ru-RU" sz="2400" b="1" noProof="0" dirty="0" smtClean="0"/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 smtClean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789007"/>
              </p:ext>
            </p:extLst>
          </p:nvPr>
        </p:nvGraphicFramePr>
        <p:xfrm>
          <a:off x="1524000" y="533405"/>
          <a:ext cx="6934200" cy="540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/>
              </a:tblGrid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Group </a:t>
                      </a:r>
                      <a:r>
                        <a:rPr lang="ru-RU" noProof="0" dirty="0" smtClean="0"/>
                        <a:t>2</a:t>
                      </a:r>
                      <a:r>
                        <a:rPr lang="en-US" baseline="0" noProof="0" dirty="0" smtClean="0"/>
                        <a:t>- Countries </a:t>
                      </a:r>
                      <a:endParaRPr lang="ru-RU" noProof="0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Armenia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Belarus </a:t>
                      </a:r>
                      <a:endParaRPr lang="en-US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Georgia </a:t>
                      </a:r>
                      <a:endParaRPr lang="en-US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Kyrgyz Republic </a:t>
                      </a:r>
                      <a:endParaRPr lang="en-US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Moldova </a:t>
                      </a:r>
                      <a:endParaRPr lang="en-US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Russian Federation </a:t>
                      </a:r>
                      <a:endParaRPr lang="en-US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Tajikistan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Uzbekistan </a:t>
                      </a:r>
                      <a:endParaRPr lang="en-US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76200"/>
            <a:ext cx="8153400" cy="6781800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1. </a:t>
            </a: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What are the main challenges and success factors in designing and implementing fiscal rules in your country </a:t>
            </a:r>
            <a:endParaRPr lang="ru-RU" sz="2000" noProof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Political will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Conflict between the need for fiscal discipline and the  demands posed by democratic society (taxation and wages)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need to </a:t>
            </a:r>
            <a:r>
              <a:rPr lang="en-US" sz="2400" dirty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rioritize higher-level fiscal legislation vis-à-vis sectoral laws and regulations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Absent or poorly defined arrangements for applying fiscal rules in crises</a:t>
            </a:r>
            <a:r>
              <a:rPr lang="ru-RU" sz="2400" noProof="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Absent tools and leverage for central governments to exercise authority over local governments</a:t>
            </a:r>
            <a:r>
              <a:rPr lang="ru-RU" sz="2400" noProof="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Challenges in enforcing rules embedded in international treaties, in particular, with the IMF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Challenges in assessing the country’s economic condition and the impact of economic cycles (structural deficit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Do we have </a:t>
            </a:r>
            <a:r>
              <a:rPr lang="en-US" sz="2400" dirty="0" smtClean="0">
                <a:solidFill>
                  <a:schemeClr val="tx1"/>
                </a:solidFill>
              </a:rPr>
              <a:t>enough </a:t>
            </a:r>
            <a:r>
              <a:rPr lang="en-US" sz="2400" smtClean="0">
                <a:solidFill>
                  <a:schemeClr val="tx1"/>
                </a:solidFill>
              </a:rPr>
              <a:t>relevant </a:t>
            </a:r>
            <a:r>
              <a:rPr lang="en-US" sz="2400" smtClean="0">
                <a:solidFill>
                  <a:schemeClr val="tx1"/>
                </a:solidFill>
              </a:rPr>
              <a:t>tools to </a:t>
            </a:r>
            <a:r>
              <a:rPr lang="en-US" sz="2400" dirty="0" smtClean="0">
                <a:solidFill>
                  <a:schemeClr val="tx1"/>
                </a:solidFill>
              </a:rPr>
              <a:t>impact </a:t>
            </a:r>
            <a:r>
              <a:rPr lang="en-US" sz="2400" dirty="0">
                <a:solidFill>
                  <a:schemeClr val="tx1"/>
                </a:solidFill>
              </a:rPr>
              <a:t>all public </a:t>
            </a:r>
            <a:r>
              <a:rPr lang="en-US" sz="2400" dirty="0" smtClean="0">
                <a:solidFill>
                  <a:schemeClr val="tx1"/>
                </a:solidFill>
              </a:rPr>
              <a:t>sector stakeholders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noProof="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2.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What matters for effective use of fiscal rules, based on experience of your country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800" b="1" noProof="0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Decision-makers must appreciate the need for fiscal rules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</a:t>
            </a:r>
            <a:r>
              <a:rPr lang="en-US" sz="2400" dirty="0" smtClean="0">
                <a:solidFill>
                  <a:schemeClr val="tx1"/>
                </a:solidFill>
              </a:rPr>
              <a:t>iscal rules must be embedded in supreme legislation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Technical and methodological support from international organizations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Non-compliance measures </a:t>
            </a: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chemeClr val="tx1"/>
                </a:solidFill>
              </a:rPr>
              <a:t>crisis response action plan</a:t>
            </a:r>
            <a:r>
              <a:rPr lang="ru-RU" sz="2400" dirty="0" smtClean="0">
                <a:solidFill>
                  <a:schemeClr val="tx1"/>
                </a:solidFill>
              </a:rPr>
              <a:t>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Rules adopted by the central government must be complemented by local rules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Institutional capacity (highly skilled professionals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6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 noProof="0" dirty="0" smtClean="0">
                <a:solidFill>
                  <a:schemeClr val="tx2">
                    <a:lumMod val="50000"/>
                  </a:schemeClr>
                </a:solidFill>
              </a:rPr>
              <a:t>Thank you </a:t>
            </a:r>
            <a:endParaRPr lang="ru-RU" sz="3600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4260</TotalTime>
  <Words>229</Words>
  <Application>Microsoft Office PowerPoint</Application>
  <PresentationFormat>On-screen Show (4:3)</PresentationFormat>
  <Paragraphs>63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Maya V. Gusarova</cp:lastModifiedBy>
  <cp:revision>580</cp:revision>
  <cp:lastPrinted>2016-03-01T13:01:43Z</cp:lastPrinted>
  <dcterms:created xsi:type="dcterms:W3CDTF">2012-02-13T09:14:10Z</dcterms:created>
  <dcterms:modified xsi:type="dcterms:W3CDTF">2016-03-02T13:25:51Z</dcterms:modified>
</cp:coreProperties>
</file>