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97" r:id="rId3"/>
    <p:sldId id="323" r:id="rId4"/>
    <p:sldId id="378" r:id="rId5"/>
    <p:sldId id="379" r:id="rId6"/>
    <p:sldId id="36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1000" autoAdjust="0"/>
  </p:normalViewPr>
  <p:slideViewPr>
    <p:cSldViewPr>
      <p:cViewPr varScale="1">
        <p:scale>
          <a:sx n="106" d="100"/>
          <a:sy n="106" d="100"/>
        </p:scale>
        <p:origin x="175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3/2/2016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3/2/2016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599" y="2362200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 smtClean="0"/>
              <a:t> </a:t>
            </a:r>
            <a:r>
              <a:rPr lang="en-US" sz="4800" b="1" noProof="0" dirty="0" smtClean="0"/>
              <a:t>DAY</a:t>
            </a:r>
            <a:r>
              <a:rPr lang="en-US" sz="4800" noProof="0" dirty="0" smtClean="0"/>
              <a:t> </a:t>
            </a:r>
            <a:r>
              <a:rPr lang="ru-RU" sz="4800" b="1" noProof="0" dirty="0" smtClean="0"/>
              <a:t>2:</a:t>
            </a:r>
          </a:p>
          <a:p>
            <a:pPr lvl="1"/>
            <a:r>
              <a:rPr lang="en-US" sz="4800" b="1" noProof="0" dirty="0" smtClean="0"/>
              <a:t>GROUP </a:t>
            </a:r>
            <a:r>
              <a:rPr lang="ru-RU" sz="4800" b="1" noProof="0" dirty="0" smtClean="0"/>
              <a:t>2</a:t>
            </a:r>
            <a:endParaRPr lang="ru-RU" sz="2400" b="1" noProof="0" dirty="0" smtClean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 smtClean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5984"/>
              </p:ext>
            </p:extLst>
          </p:nvPr>
        </p:nvGraphicFramePr>
        <p:xfrm>
          <a:off x="1524000" y="533405"/>
          <a:ext cx="6934200" cy="4862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/>
              </a:tblGrid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Group </a:t>
                      </a:r>
                      <a:r>
                        <a:rPr lang="ru-RU" noProof="0" dirty="0" smtClean="0"/>
                        <a:t>2</a:t>
                      </a:r>
                      <a:r>
                        <a:rPr lang="en-US" noProof="0" dirty="0" smtClean="0"/>
                        <a:t> </a:t>
                      </a:r>
                      <a:r>
                        <a:rPr lang="en-US" baseline="0" noProof="0" dirty="0" smtClean="0"/>
                        <a:t> - Countries</a:t>
                      </a:r>
                      <a:endParaRPr lang="ru-RU" noProof="0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Armenia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Belarus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Georgia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Kyrgyz</a:t>
                      </a:r>
                      <a:r>
                        <a:rPr lang="en-US" baseline="0" dirty="0" smtClean="0"/>
                        <a:t> Republic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Moldova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Russian Federation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Tajikistan </a:t>
                      </a:r>
                      <a:endParaRPr lang="en-US" dirty="0"/>
                    </a:p>
                  </a:txBody>
                  <a:tcPr/>
                </a:tc>
              </a:tr>
              <a:tr h="5403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Uzbekistan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What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legislative and institutional arrangements ensure implementation and monitoring compliance with fiscal rules</a:t>
            </a:r>
            <a:r>
              <a:rPr lang="en-US" sz="2400" dirty="0"/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Fiscal rules are the MOF’s (!) key tool to pursue a balanced policy, therefore they must be embedded in the supreme legislation to be free from short-term political factors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Various traditions – in some countries national legislation takes priority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Budget Law, P</a:t>
            </a:r>
            <a:r>
              <a:rPr lang="en-US" sz="2000" dirty="0">
                <a:solidFill>
                  <a:schemeClr val="tx1"/>
                </a:solidFill>
              </a:rPr>
              <a:t>resident’s address or </a:t>
            </a:r>
            <a:r>
              <a:rPr lang="en-US" sz="2000" dirty="0" smtClean="0">
                <a:solidFill>
                  <a:schemeClr val="tx1"/>
                </a:solidFill>
              </a:rPr>
              <a:t>acts of Parliament, while in others international treaties (EU) take precedence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higher the level of legislation where fiscal rules are enshrined, the  more difficult it is to change it (no flexibility) – countries are advised against embedding them in the constitution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External monitoring </a:t>
            </a:r>
            <a:r>
              <a:rPr lang="en-US" sz="2000" dirty="0" smtClean="0">
                <a:solidFill>
                  <a:schemeClr val="tx1"/>
                </a:solidFill>
              </a:rPr>
              <a:t>bodies </a:t>
            </a:r>
            <a:r>
              <a:rPr lang="ru-RU" sz="2000" dirty="0" smtClean="0">
                <a:solidFill>
                  <a:schemeClr val="tx1"/>
                </a:solidFill>
              </a:rPr>
              <a:t>– </a:t>
            </a: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entral Bank, Chamber of Accounts, Fiscal Councils, international organizations (IMF, World Bank</a:t>
            </a:r>
            <a:r>
              <a:rPr lang="ru-RU" sz="2000" dirty="0" smtClean="0">
                <a:solidFill>
                  <a:schemeClr val="tx1"/>
                </a:solidFill>
              </a:rPr>
              <a:t>), </a:t>
            </a:r>
            <a:r>
              <a:rPr lang="en-US" sz="2000" dirty="0" smtClean="0">
                <a:solidFill>
                  <a:schemeClr val="tx1"/>
                </a:solidFill>
              </a:rPr>
              <a:t>and others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smtClean="0">
                <a:solidFill>
                  <a:schemeClr val="tx1"/>
                </a:solidFill>
              </a:rPr>
              <a:t>NGOs at times do not have the clout or are not engaged in a dialog with the government </a:t>
            </a:r>
            <a:r>
              <a:rPr lang="ru-RU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depends on financing, such as grants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2.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What are the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important factors for institutional arrangements for effective use of fiscal rules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? 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noProof="0" dirty="0" smtClean="0">
                <a:solidFill>
                  <a:schemeClr val="tx1"/>
                </a:solidFill>
              </a:rPr>
              <a:t>Rules should not be changed frequently – instead an enforcement mechanism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noProof="0" dirty="0" smtClean="0">
                <a:solidFill>
                  <a:schemeClr val="tx1"/>
                </a:solidFill>
              </a:rPr>
              <a:t>should be put in place in case of non-compliance </a:t>
            </a:r>
            <a:r>
              <a:rPr lang="ru-RU" sz="2400" noProof="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adjustment procedure</a:t>
            </a:r>
            <a:r>
              <a:rPr lang="ru-RU" sz="2400" noProof="0" dirty="0" smtClean="0">
                <a:solidFill>
                  <a:schemeClr val="tx1"/>
                </a:solidFill>
              </a:rPr>
              <a:t>)</a:t>
            </a:r>
            <a:endParaRPr lang="en-US" sz="2400" noProof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Sanctions for non-compliance are not always effective </a:t>
            </a:r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ru-RU" sz="2400" dirty="0" smtClean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ru-RU" sz="2400" dirty="0" smtClean="0">
                <a:solidFill>
                  <a:schemeClr val="tx1"/>
                </a:solidFill>
              </a:rPr>
              <a:t>2</a:t>
            </a:r>
            <a:r>
              <a:rPr lang="ru-RU" sz="2400" dirty="0">
                <a:solidFill>
                  <a:schemeClr val="tx1"/>
                </a:solidFill>
              </a:rPr>
              <a:t>% </a:t>
            </a:r>
            <a:r>
              <a:rPr lang="en-US" sz="2400" dirty="0" smtClean="0">
                <a:solidFill>
                  <a:schemeClr val="tx1"/>
                </a:solidFill>
              </a:rPr>
              <a:t>GDP non-compliance fee for EU members has never been invoked in practice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Politicians must understand the need for applying the rules</a:t>
            </a:r>
            <a:r>
              <a:rPr lang="ru-RU" sz="2400" dirty="0" smtClean="0">
                <a:solidFill>
                  <a:schemeClr val="tx1"/>
                </a:solidFill>
              </a:rPr>
              <a:t> – </a:t>
            </a:r>
            <a:r>
              <a:rPr lang="en-US" sz="2400" dirty="0" smtClean="0">
                <a:solidFill>
                  <a:schemeClr val="tx1"/>
                </a:solidFill>
              </a:rPr>
              <a:t>rather than perceive them as being an imposition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Quality of forecasts is critical, as well as the authority approving them (normally, the government</a:t>
            </a:r>
            <a:r>
              <a:rPr lang="ru-RU" sz="2400" dirty="0" smtClean="0">
                <a:solidFill>
                  <a:schemeClr val="tx1"/>
                </a:solidFill>
              </a:rPr>
              <a:t>). </a:t>
            </a:r>
            <a:r>
              <a:rPr lang="en-US" sz="2400" dirty="0" smtClean="0">
                <a:solidFill>
                  <a:schemeClr val="tx1"/>
                </a:solidFill>
              </a:rPr>
              <a:t>Should forecasts be independent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l"/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3.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Is separate fiscal responsibility legislation needed to effectively implement and monitor fiscal rules?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400" noProof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noProof="0" dirty="0" smtClean="0">
                <a:solidFill>
                  <a:schemeClr val="tx1"/>
                </a:solidFill>
              </a:rPr>
              <a:t>It all depends</a:t>
            </a:r>
            <a:r>
              <a:rPr lang="ru-RU" sz="2400" noProof="0" dirty="0" smtClean="0">
                <a:solidFill>
                  <a:schemeClr val="tx1"/>
                </a:solidFill>
              </a:rPr>
              <a:t>!!</a:t>
            </a:r>
            <a:endParaRPr lang="en-US" sz="2400" noProof="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Yes, if there is a need to focus society’s and (or) politicians’ attention on the rules and on accountability for them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No, if the civil </a:t>
            </a:r>
            <a:r>
              <a:rPr lang="en-US" sz="2400" dirty="0">
                <a:solidFill>
                  <a:schemeClr val="tx1"/>
                </a:solidFill>
              </a:rPr>
              <a:t>service culture is </a:t>
            </a:r>
            <a:r>
              <a:rPr lang="en-US" sz="2400" dirty="0" smtClean="0">
                <a:solidFill>
                  <a:schemeClr val="tx1"/>
                </a:solidFill>
              </a:rPr>
              <a:t>advanced enough (commitment to compliance with regulations regardless of the level of legislation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Sometimes line ministers are held accountable for compliance with criteria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 smtClean="0">
                <a:solidFill>
                  <a:schemeClr val="tx2">
                    <a:lumMod val="50000"/>
                  </a:schemeClr>
                </a:solidFill>
              </a:rPr>
              <a:t>Thank you </a:t>
            </a:r>
            <a:endParaRPr lang="ru-RU" sz="3600" noProof="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4181</TotalTime>
  <Words>382</Words>
  <Application>Microsoft Office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Maya V. Gusarova</cp:lastModifiedBy>
  <cp:revision>575</cp:revision>
  <cp:lastPrinted>2016-03-01T12:33:38Z</cp:lastPrinted>
  <dcterms:created xsi:type="dcterms:W3CDTF">2012-02-13T09:14:10Z</dcterms:created>
  <dcterms:modified xsi:type="dcterms:W3CDTF">2016-03-02T13:33:09Z</dcterms:modified>
</cp:coreProperties>
</file>