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7" r:id="rId2"/>
    <p:sldId id="331" r:id="rId3"/>
    <p:sldId id="347" r:id="rId4"/>
    <p:sldId id="298" r:id="rId5"/>
    <p:sldId id="370" r:id="rId6"/>
    <p:sldId id="302" r:id="rId7"/>
    <p:sldId id="348" r:id="rId8"/>
    <p:sldId id="334" r:id="rId9"/>
    <p:sldId id="340" r:id="rId10"/>
    <p:sldId id="341" r:id="rId11"/>
    <p:sldId id="342" r:id="rId12"/>
    <p:sldId id="372" r:id="rId13"/>
    <p:sldId id="374" r:id="rId14"/>
    <p:sldId id="343" r:id="rId15"/>
    <p:sldId id="373" r:id="rId16"/>
    <p:sldId id="368" r:id="rId17"/>
    <p:sldId id="369" r:id="rId18"/>
    <p:sldId id="285" r:id="rId19"/>
    <p:sldId id="290" r:id="rId20"/>
    <p:sldId id="357" r:id="rId21"/>
    <p:sldId id="358" r:id="rId22"/>
    <p:sldId id="360" r:id="rId23"/>
    <p:sldId id="362" r:id="rId24"/>
    <p:sldId id="363" r:id="rId25"/>
    <p:sldId id="371" r:id="rId26"/>
  </p:sldIdLst>
  <p:sldSz cx="9144000" cy="6858000" type="screen4x3"/>
  <p:notesSz cx="6819900" cy="9931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602" autoAdjust="0"/>
    <p:restoredTop sz="98399" autoAdjust="0"/>
  </p:normalViewPr>
  <p:slideViewPr>
    <p:cSldViewPr>
      <p:cViewPr>
        <p:scale>
          <a:sx n="60" d="100"/>
          <a:sy n="60" d="100"/>
        </p:scale>
        <p:origin x="-7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epri\AppData\Local\Microsoft\Windows\Temporary%20Internet%20Files\Content.Outlook\3LJ5N14F\150213%20Rezultati%20online%20ankete%20(3103)v2%20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tx>
            <c:strRef>
              <c:f>'Zaokretne tablice'!$N$374</c:f>
              <c:strCache>
                <c:ptCount val="1"/>
                <c:pt idx="0">
                  <c:v>75 i više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tablice'!$N$375:$N$389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7</c:v>
                </c:pt>
                <c:pt idx="14">
                  <c:v>2</c:v>
                </c:pt>
              </c:numCache>
            </c:numRef>
          </c:val>
        </c:ser>
        <c:ser>
          <c:idx val="5"/>
          <c:order val="1"/>
          <c:tx>
            <c:strRef>
              <c:f>'Zaokretne tablice'!$M$374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tablice'!$M$375:$M$389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22</c:v>
                </c:pt>
                <c:pt idx="8">
                  <c:v>13</c:v>
                </c:pt>
                <c:pt idx="9">
                  <c:v>4</c:v>
                </c:pt>
                <c:pt idx="10">
                  <c:v>11</c:v>
                </c:pt>
                <c:pt idx="11">
                  <c:v>25</c:v>
                </c:pt>
                <c:pt idx="12">
                  <c:v>2</c:v>
                </c:pt>
                <c:pt idx="13">
                  <c:v>53</c:v>
                </c:pt>
                <c:pt idx="14">
                  <c:v>44</c:v>
                </c:pt>
              </c:numCache>
            </c:numRef>
          </c:val>
        </c:ser>
        <c:ser>
          <c:idx val="4"/>
          <c:order val="2"/>
          <c:tx>
            <c:strRef>
              <c:f>'Zaokretne tablice'!$L$374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tablice'!$L$375:$L$389</c:f>
              <c:numCache>
                <c:formatCode>General</c:formatCode>
                <c:ptCount val="15"/>
                <c:pt idx="0">
                  <c:v>8</c:v>
                </c:pt>
                <c:pt idx="1">
                  <c:v>27</c:v>
                </c:pt>
                <c:pt idx="2">
                  <c:v>6</c:v>
                </c:pt>
                <c:pt idx="3">
                  <c:v>31</c:v>
                </c:pt>
                <c:pt idx="4">
                  <c:v>22</c:v>
                </c:pt>
                <c:pt idx="5">
                  <c:v>23</c:v>
                </c:pt>
                <c:pt idx="6">
                  <c:v>46</c:v>
                </c:pt>
                <c:pt idx="7">
                  <c:v>89</c:v>
                </c:pt>
                <c:pt idx="8">
                  <c:v>62</c:v>
                </c:pt>
                <c:pt idx="9">
                  <c:v>36</c:v>
                </c:pt>
                <c:pt idx="10">
                  <c:v>34</c:v>
                </c:pt>
                <c:pt idx="11">
                  <c:v>128</c:v>
                </c:pt>
                <c:pt idx="12">
                  <c:v>50</c:v>
                </c:pt>
                <c:pt idx="13">
                  <c:v>184</c:v>
                </c:pt>
                <c:pt idx="14">
                  <c:v>198</c:v>
                </c:pt>
              </c:numCache>
            </c:numRef>
          </c:val>
        </c:ser>
        <c:ser>
          <c:idx val="3"/>
          <c:order val="3"/>
          <c:tx>
            <c:strRef>
              <c:f>'Zaokretne tablice'!$K$374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tablice'!$K$375:$K$389</c:f>
              <c:numCache>
                <c:formatCode>General</c:formatCode>
                <c:ptCount val="15"/>
                <c:pt idx="0">
                  <c:v>9</c:v>
                </c:pt>
                <c:pt idx="1">
                  <c:v>73</c:v>
                </c:pt>
                <c:pt idx="2">
                  <c:v>12</c:v>
                </c:pt>
                <c:pt idx="3">
                  <c:v>28</c:v>
                </c:pt>
                <c:pt idx="4">
                  <c:v>33</c:v>
                </c:pt>
                <c:pt idx="5">
                  <c:v>31</c:v>
                </c:pt>
                <c:pt idx="6">
                  <c:v>64</c:v>
                </c:pt>
                <c:pt idx="7">
                  <c:v>107</c:v>
                </c:pt>
                <c:pt idx="8">
                  <c:v>99</c:v>
                </c:pt>
                <c:pt idx="9">
                  <c:v>71</c:v>
                </c:pt>
                <c:pt idx="10">
                  <c:v>126</c:v>
                </c:pt>
                <c:pt idx="11">
                  <c:v>171</c:v>
                </c:pt>
                <c:pt idx="12">
                  <c:v>78</c:v>
                </c:pt>
                <c:pt idx="13">
                  <c:v>252</c:v>
                </c:pt>
                <c:pt idx="14">
                  <c:v>302</c:v>
                </c:pt>
              </c:numCache>
            </c:numRef>
          </c:val>
        </c:ser>
        <c:ser>
          <c:idx val="2"/>
          <c:order val="4"/>
          <c:tx>
            <c:strRef>
              <c:f>'Zaokretne tablice'!$J$374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tablice'!$J$375:$J$389</c:f>
              <c:numCache>
                <c:formatCode>General</c:formatCode>
                <c:ptCount val="15"/>
                <c:pt idx="0">
                  <c:v>9</c:v>
                </c:pt>
                <c:pt idx="1">
                  <c:v>46</c:v>
                </c:pt>
                <c:pt idx="2">
                  <c:v>11</c:v>
                </c:pt>
                <c:pt idx="3">
                  <c:v>57</c:v>
                </c:pt>
                <c:pt idx="4">
                  <c:v>78</c:v>
                </c:pt>
                <c:pt idx="5">
                  <c:v>73</c:v>
                </c:pt>
                <c:pt idx="6">
                  <c:v>159</c:v>
                </c:pt>
                <c:pt idx="7">
                  <c:v>140</c:v>
                </c:pt>
                <c:pt idx="8">
                  <c:v>167</c:v>
                </c:pt>
                <c:pt idx="9">
                  <c:v>122</c:v>
                </c:pt>
                <c:pt idx="10">
                  <c:v>279</c:v>
                </c:pt>
                <c:pt idx="11">
                  <c:v>259</c:v>
                </c:pt>
                <c:pt idx="12">
                  <c:v>151</c:v>
                </c:pt>
                <c:pt idx="13">
                  <c:v>391</c:v>
                </c:pt>
                <c:pt idx="14">
                  <c:v>521</c:v>
                </c:pt>
              </c:numCache>
            </c:numRef>
          </c:val>
        </c:ser>
        <c:ser>
          <c:idx val="1"/>
          <c:order val="5"/>
          <c:tx>
            <c:strRef>
              <c:f>'Zaokretne tablice'!$I$374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tablice'!$I$375:$I$389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21</c:v>
                </c:pt>
                <c:pt idx="3">
                  <c:v>81</c:v>
                </c:pt>
                <c:pt idx="4">
                  <c:v>97</c:v>
                </c:pt>
                <c:pt idx="5">
                  <c:v>104</c:v>
                </c:pt>
                <c:pt idx="6">
                  <c:v>155</c:v>
                </c:pt>
                <c:pt idx="7">
                  <c:v>184</c:v>
                </c:pt>
                <c:pt idx="8">
                  <c:v>213</c:v>
                </c:pt>
                <c:pt idx="9">
                  <c:v>228</c:v>
                </c:pt>
                <c:pt idx="10">
                  <c:v>234</c:v>
                </c:pt>
                <c:pt idx="11">
                  <c:v>312</c:v>
                </c:pt>
                <c:pt idx="12">
                  <c:v>326</c:v>
                </c:pt>
                <c:pt idx="13">
                  <c:v>497</c:v>
                </c:pt>
                <c:pt idx="14">
                  <c:v>653</c:v>
                </c:pt>
              </c:numCache>
            </c:numRef>
          </c:val>
        </c:ser>
        <c:ser>
          <c:idx val="0"/>
          <c:order val="6"/>
          <c:tx>
            <c:strRef>
              <c:f>'Zaokretne tablice'!$H$374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tablice'!$H$375:$H$389</c:f>
              <c:numCache>
                <c:formatCode>General</c:formatCode>
                <c:ptCount val="15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21</c:v>
                </c:pt>
                <c:pt idx="4">
                  <c:v>15</c:v>
                </c:pt>
                <c:pt idx="5">
                  <c:v>44</c:v>
                </c:pt>
                <c:pt idx="6">
                  <c:v>30</c:v>
                </c:pt>
                <c:pt idx="7">
                  <c:v>56</c:v>
                </c:pt>
                <c:pt idx="8">
                  <c:v>44</c:v>
                </c:pt>
                <c:pt idx="9">
                  <c:v>45</c:v>
                </c:pt>
                <c:pt idx="10">
                  <c:v>144</c:v>
                </c:pt>
                <c:pt idx="11">
                  <c:v>71</c:v>
                </c:pt>
                <c:pt idx="12">
                  <c:v>95</c:v>
                </c:pt>
                <c:pt idx="13">
                  <c:v>145</c:v>
                </c:pt>
                <c:pt idx="14">
                  <c:v>142</c:v>
                </c:pt>
              </c:numCache>
            </c:numRef>
          </c:val>
        </c:ser>
        <c:ser>
          <c:idx val="7"/>
          <c:order val="7"/>
          <c:tx>
            <c:strRef>
              <c:f>'Zaokretne tablice'!$O$374</c:f>
              <c:strCache>
                <c:ptCount val="1"/>
                <c:pt idx="0">
                  <c:v>manje od 18</c:v>
                </c:pt>
              </c:strCache>
            </c:strRef>
          </c:tx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tablice'!$O$375:$O$389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58880"/>
        <c:axId val="64060416"/>
      </c:barChart>
      <c:catAx>
        <c:axId val="6405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4060416"/>
        <c:crosses val="autoZero"/>
        <c:auto val="1"/>
        <c:lblAlgn val="ctr"/>
        <c:lblOffset val="100"/>
        <c:noMultiLvlLbl val="0"/>
      </c:catAx>
      <c:valAx>
        <c:axId val="64060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4058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A69DF-F6C0-41E9-91C3-5C7F877E5EA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10CBC-D978-4E78-B907-2ACC21788DD0}">
      <dgm:prSet phldrT="[Tekst]"/>
      <dgm:spPr/>
      <dgm:t>
        <a:bodyPr/>
        <a:lstStyle/>
        <a:p>
          <a:r>
            <a:rPr lang="en-GB" b="1" noProof="0" dirty="0" smtClean="0"/>
            <a:t>200,567 </a:t>
          </a:r>
          <a:r>
            <a:rPr lang="en-GB" noProof="0" dirty="0" smtClean="0"/>
            <a:t>portal users</a:t>
          </a:r>
          <a:endParaRPr lang="en-GB" noProof="0" dirty="0"/>
        </a:p>
      </dgm:t>
    </dgm:pt>
    <dgm:pt modelId="{1355554E-25E7-4165-9AD7-594954FC7D53}" type="parTrans" cxnId="{D723F9A7-49C8-4CD5-895D-DACC48D8792D}">
      <dgm:prSet/>
      <dgm:spPr/>
      <dgm:t>
        <a:bodyPr/>
        <a:lstStyle/>
        <a:p>
          <a:endParaRPr lang="en-US"/>
        </a:p>
      </dgm:t>
    </dgm:pt>
    <dgm:pt modelId="{492C1ED6-51EE-4F30-82DC-EA3D595855D2}" type="sibTrans" cxnId="{D723F9A7-49C8-4CD5-895D-DACC48D8792D}">
      <dgm:prSet/>
      <dgm:spPr/>
      <dgm:t>
        <a:bodyPr/>
        <a:lstStyle/>
        <a:p>
          <a:endParaRPr lang="en-US"/>
        </a:p>
      </dgm:t>
    </dgm:pt>
    <dgm:pt modelId="{53B63FD3-5C7C-4F26-B4B5-51B081D0F2D6}">
      <dgm:prSet phldrT="[Tekst]"/>
      <dgm:spPr/>
      <dgm:t>
        <a:bodyPr/>
        <a:lstStyle/>
        <a:p>
          <a:r>
            <a:rPr lang="en-GB" b="1" noProof="0" dirty="0" smtClean="0"/>
            <a:t>400</a:t>
          </a:r>
          <a:r>
            <a:rPr lang="en-GB" noProof="0" dirty="0" smtClean="0"/>
            <a:t> new users / day</a:t>
          </a:r>
          <a:endParaRPr lang="en-GB" noProof="0" dirty="0"/>
        </a:p>
      </dgm:t>
    </dgm:pt>
    <dgm:pt modelId="{BE0744F8-1D1A-4A22-8FD7-676D3BD08F16}" type="parTrans" cxnId="{40352E46-2214-4070-8A06-D5AC3770C87F}">
      <dgm:prSet/>
      <dgm:spPr/>
      <dgm:t>
        <a:bodyPr/>
        <a:lstStyle/>
        <a:p>
          <a:endParaRPr lang="en-US"/>
        </a:p>
      </dgm:t>
    </dgm:pt>
    <dgm:pt modelId="{07248D56-F9CE-492E-AC0C-0324BDE3327A}" type="sibTrans" cxnId="{40352E46-2214-4070-8A06-D5AC3770C87F}">
      <dgm:prSet/>
      <dgm:spPr/>
      <dgm:t>
        <a:bodyPr/>
        <a:lstStyle/>
        <a:p>
          <a:endParaRPr lang="en-US"/>
        </a:p>
      </dgm:t>
    </dgm:pt>
    <dgm:pt modelId="{B31D75C9-691C-4A67-AF0C-57DC254B39BA}">
      <dgm:prSet phldrT="[Tekst]"/>
      <dgm:spPr/>
      <dgm:t>
        <a:bodyPr/>
        <a:lstStyle/>
        <a:p>
          <a:r>
            <a:rPr lang="en-GB" noProof="0" dirty="0" smtClean="0"/>
            <a:t>from </a:t>
          </a:r>
          <a:r>
            <a:rPr lang="en-GB" b="1" noProof="0" dirty="0" smtClean="0"/>
            <a:t>14</a:t>
          </a:r>
          <a:r>
            <a:rPr lang="en-GB" noProof="0" dirty="0" smtClean="0"/>
            <a:t> e-services to </a:t>
          </a:r>
          <a:r>
            <a:rPr lang="en-GB" b="1" noProof="0" dirty="0" smtClean="0"/>
            <a:t>28</a:t>
          </a:r>
          <a:r>
            <a:rPr lang="en-GB" noProof="0" dirty="0" smtClean="0"/>
            <a:t> e-services</a:t>
          </a:r>
          <a:endParaRPr lang="en-GB" noProof="0" dirty="0"/>
        </a:p>
      </dgm:t>
    </dgm:pt>
    <dgm:pt modelId="{57566B7A-D5C3-46CE-B149-34019EFE7A6A}" type="parTrans" cxnId="{4FCA8F69-652F-4D25-A57B-2D66095D0892}">
      <dgm:prSet/>
      <dgm:spPr/>
      <dgm:t>
        <a:bodyPr/>
        <a:lstStyle/>
        <a:p>
          <a:endParaRPr lang="en-US"/>
        </a:p>
      </dgm:t>
    </dgm:pt>
    <dgm:pt modelId="{279F10B3-DE9D-43DA-8F71-758A793E5A72}" type="sibTrans" cxnId="{4FCA8F69-652F-4D25-A57B-2D66095D0892}">
      <dgm:prSet/>
      <dgm:spPr/>
      <dgm:t>
        <a:bodyPr/>
        <a:lstStyle/>
        <a:p>
          <a:endParaRPr lang="en-US"/>
        </a:p>
      </dgm:t>
    </dgm:pt>
    <dgm:pt modelId="{788553D5-C39A-478B-8622-9F6D9753B4E6}">
      <dgm:prSet phldrT="[Tekst]"/>
      <dgm:spPr/>
      <dgm:t>
        <a:bodyPr/>
        <a:lstStyle/>
        <a:p>
          <a:r>
            <a:rPr lang="en-GB" b="1" noProof="0" dirty="0" smtClean="0">
              <a:sym typeface="Wingdings" panose="05000000000000000000" pitchFamily="2" charset="2"/>
            </a:rPr>
            <a:t>2 services</a:t>
          </a:r>
          <a:r>
            <a:rPr lang="hr-HR" b="1" noProof="0" dirty="0" smtClean="0">
              <a:sym typeface="Wingdings" panose="05000000000000000000" pitchFamily="2" charset="2"/>
            </a:rPr>
            <a:t> </a:t>
          </a:r>
          <a:r>
            <a:rPr lang="en-GB" b="1" noProof="0" dirty="0" smtClean="0">
              <a:sym typeface="Wingdings" panose="05000000000000000000" pitchFamily="2" charset="2"/>
            </a:rPr>
            <a:t>/</a:t>
          </a:r>
          <a:r>
            <a:rPr lang="hr-HR" b="1" noProof="0" dirty="0" smtClean="0">
              <a:sym typeface="Wingdings" panose="05000000000000000000" pitchFamily="2" charset="2"/>
            </a:rPr>
            <a:t> </a:t>
          </a:r>
          <a:r>
            <a:rPr lang="en-GB" b="1" noProof="0" dirty="0" smtClean="0">
              <a:sym typeface="Wingdings" panose="05000000000000000000" pitchFamily="2" charset="2"/>
            </a:rPr>
            <a:t>month</a:t>
          </a:r>
          <a:endParaRPr lang="en-GB" noProof="0" dirty="0"/>
        </a:p>
      </dgm:t>
    </dgm:pt>
    <dgm:pt modelId="{092BC133-EDE1-4DCA-803A-34CA3BD68D71}" type="parTrans" cxnId="{F21A9019-8A81-4EEB-A9EE-291078F2B79D}">
      <dgm:prSet/>
      <dgm:spPr/>
      <dgm:t>
        <a:bodyPr/>
        <a:lstStyle/>
        <a:p>
          <a:endParaRPr lang="en-US"/>
        </a:p>
      </dgm:t>
    </dgm:pt>
    <dgm:pt modelId="{67218790-1E19-4651-9B7C-566554B94A14}" type="sibTrans" cxnId="{F21A9019-8A81-4EEB-A9EE-291078F2B79D}">
      <dgm:prSet/>
      <dgm:spPr/>
      <dgm:t>
        <a:bodyPr/>
        <a:lstStyle/>
        <a:p>
          <a:endParaRPr lang="en-US"/>
        </a:p>
      </dgm:t>
    </dgm:pt>
    <dgm:pt modelId="{23861F19-6FFD-412F-9F0D-88F6BBB678A3}">
      <dgm:prSet phldrT="[Tekst]"/>
      <dgm:spPr/>
      <dgm:t>
        <a:bodyPr/>
        <a:lstStyle/>
        <a:p>
          <a:r>
            <a:rPr lang="en-GB" b="1" noProof="0" dirty="0" smtClean="0"/>
            <a:t>3,402,321 uses of e-services</a:t>
          </a:r>
          <a:endParaRPr lang="en-GB" noProof="0" dirty="0"/>
        </a:p>
      </dgm:t>
    </dgm:pt>
    <dgm:pt modelId="{CB1E5D5C-B319-499C-93BA-8A64135F7994}" type="parTrans" cxnId="{B915C60A-69B3-4039-A658-23F98F016EBB}">
      <dgm:prSet/>
      <dgm:spPr/>
      <dgm:t>
        <a:bodyPr/>
        <a:lstStyle/>
        <a:p>
          <a:endParaRPr lang="en-US"/>
        </a:p>
      </dgm:t>
    </dgm:pt>
    <dgm:pt modelId="{42C25499-6F26-4DDD-87F1-6DB70FB42C5A}" type="sibTrans" cxnId="{B915C60A-69B3-4039-A658-23F98F016EBB}">
      <dgm:prSet/>
      <dgm:spPr/>
      <dgm:t>
        <a:bodyPr/>
        <a:lstStyle/>
        <a:p>
          <a:endParaRPr lang="en-US"/>
        </a:p>
      </dgm:t>
    </dgm:pt>
    <dgm:pt modelId="{7D587BAA-266F-494D-93DC-97053717FBF1}" type="pres">
      <dgm:prSet presAssocID="{1E2A69DF-F6C0-41E9-91C3-5C7F877E5E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B01D9E-DA22-4B2D-859E-5123CF5A489D}" type="pres">
      <dgm:prSet presAssocID="{0B610CBC-D978-4E78-B907-2ACC21788DD0}" presName="horFlow" presStyleCnt="0"/>
      <dgm:spPr/>
    </dgm:pt>
    <dgm:pt modelId="{16F53AD7-1A65-4612-ABB1-8CC6D552C4AD}" type="pres">
      <dgm:prSet presAssocID="{0B610CBC-D978-4E78-B907-2ACC21788DD0}" presName="bigChev" presStyleLbl="node1" presStyleIdx="0" presStyleCnt="2"/>
      <dgm:spPr/>
      <dgm:t>
        <a:bodyPr/>
        <a:lstStyle/>
        <a:p>
          <a:endParaRPr lang="en-US"/>
        </a:p>
      </dgm:t>
    </dgm:pt>
    <dgm:pt modelId="{5C02E59E-861E-4983-8AE4-58D250FBD6BF}" type="pres">
      <dgm:prSet presAssocID="{BE0744F8-1D1A-4A22-8FD7-676D3BD08F16}" presName="parTrans" presStyleCnt="0"/>
      <dgm:spPr/>
    </dgm:pt>
    <dgm:pt modelId="{45E6BAE1-B8D8-4303-8D28-4E435F691517}" type="pres">
      <dgm:prSet presAssocID="{53B63FD3-5C7C-4F26-B4B5-51B081D0F2D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C0EDE-AA17-4D6E-BFC4-33843CE1BBB2}" type="pres">
      <dgm:prSet presAssocID="{0B610CBC-D978-4E78-B907-2ACC21788DD0}" presName="vSp" presStyleCnt="0"/>
      <dgm:spPr/>
    </dgm:pt>
    <dgm:pt modelId="{08436EE8-996A-4EC4-8631-E89B42FE2E8D}" type="pres">
      <dgm:prSet presAssocID="{B31D75C9-691C-4A67-AF0C-57DC254B39BA}" presName="horFlow" presStyleCnt="0"/>
      <dgm:spPr/>
    </dgm:pt>
    <dgm:pt modelId="{8AD2163A-D4C9-4BF0-9A40-5A75EFC1ADC2}" type="pres">
      <dgm:prSet presAssocID="{B31D75C9-691C-4A67-AF0C-57DC254B39BA}" presName="bigChev" presStyleLbl="node1" presStyleIdx="1" presStyleCnt="2"/>
      <dgm:spPr/>
      <dgm:t>
        <a:bodyPr/>
        <a:lstStyle/>
        <a:p>
          <a:endParaRPr lang="en-US"/>
        </a:p>
      </dgm:t>
    </dgm:pt>
    <dgm:pt modelId="{7BB5BFC8-9CD6-4ABF-94D4-76C6E9B03B34}" type="pres">
      <dgm:prSet presAssocID="{092BC133-EDE1-4DCA-803A-34CA3BD68D71}" presName="parTrans" presStyleCnt="0"/>
      <dgm:spPr/>
    </dgm:pt>
    <dgm:pt modelId="{8B605988-8D87-4D95-B5B6-5D8FB8ECE5A9}" type="pres">
      <dgm:prSet presAssocID="{788553D5-C39A-478B-8622-9F6D9753B4E6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5682E-AE99-4D0F-ABB7-5F4AAA7D69E6}" type="pres">
      <dgm:prSet presAssocID="{67218790-1E19-4651-9B7C-566554B94A14}" presName="sibTrans" presStyleCnt="0"/>
      <dgm:spPr/>
    </dgm:pt>
    <dgm:pt modelId="{55802D89-D3DE-428F-ABA9-29B67FF33A1B}" type="pres">
      <dgm:prSet presAssocID="{23861F19-6FFD-412F-9F0D-88F6BBB678A3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B4B58-2E6E-4354-9EAF-22FC3215459A}" type="presOf" srcId="{B31D75C9-691C-4A67-AF0C-57DC254B39BA}" destId="{8AD2163A-D4C9-4BF0-9A40-5A75EFC1ADC2}" srcOrd="0" destOrd="0" presId="urn:microsoft.com/office/officeart/2005/8/layout/lProcess3"/>
    <dgm:cxn modelId="{F21A9019-8A81-4EEB-A9EE-291078F2B79D}" srcId="{B31D75C9-691C-4A67-AF0C-57DC254B39BA}" destId="{788553D5-C39A-478B-8622-9F6D9753B4E6}" srcOrd="0" destOrd="0" parTransId="{092BC133-EDE1-4DCA-803A-34CA3BD68D71}" sibTransId="{67218790-1E19-4651-9B7C-566554B94A14}"/>
    <dgm:cxn modelId="{94370A62-6A35-47B7-B255-C2EE0D2DD1E7}" type="presOf" srcId="{1E2A69DF-F6C0-41E9-91C3-5C7F877E5EAC}" destId="{7D587BAA-266F-494D-93DC-97053717FBF1}" srcOrd="0" destOrd="0" presId="urn:microsoft.com/office/officeart/2005/8/layout/lProcess3"/>
    <dgm:cxn modelId="{C59C444B-6E06-4263-AA6A-3B1AEAAEBEA1}" type="presOf" srcId="{0B610CBC-D978-4E78-B907-2ACC21788DD0}" destId="{16F53AD7-1A65-4612-ABB1-8CC6D552C4AD}" srcOrd="0" destOrd="0" presId="urn:microsoft.com/office/officeart/2005/8/layout/lProcess3"/>
    <dgm:cxn modelId="{40352E46-2214-4070-8A06-D5AC3770C87F}" srcId="{0B610CBC-D978-4E78-B907-2ACC21788DD0}" destId="{53B63FD3-5C7C-4F26-B4B5-51B081D0F2D6}" srcOrd="0" destOrd="0" parTransId="{BE0744F8-1D1A-4A22-8FD7-676D3BD08F16}" sibTransId="{07248D56-F9CE-492E-AC0C-0324BDE3327A}"/>
    <dgm:cxn modelId="{D723F9A7-49C8-4CD5-895D-DACC48D8792D}" srcId="{1E2A69DF-F6C0-41E9-91C3-5C7F877E5EAC}" destId="{0B610CBC-D978-4E78-B907-2ACC21788DD0}" srcOrd="0" destOrd="0" parTransId="{1355554E-25E7-4165-9AD7-594954FC7D53}" sibTransId="{492C1ED6-51EE-4F30-82DC-EA3D595855D2}"/>
    <dgm:cxn modelId="{B915C60A-69B3-4039-A658-23F98F016EBB}" srcId="{B31D75C9-691C-4A67-AF0C-57DC254B39BA}" destId="{23861F19-6FFD-412F-9F0D-88F6BBB678A3}" srcOrd="1" destOrd="0" parTransId="{CB1E5D5C-B319-499C-93BA-8A64135F7994}" sibTransId="{42C25499-6F26-4DDD-87F1-6DB70FB42C5A}"/>
    <dgm:cxn modelId="{E9A34505-ECAF-4E4C-B231-2C23E7123D17}" type="presOf" srcId="{53B63FD3-5C7C-4F26-B4B5-51B081D0F2D6}" destId="{45E6BAE1-B8D8-4303-8D28-4E435F691517}" srcOrd="0" destOrd="0" presId="urn:microsoft.com/office/officeart/2005/8/layout/lProcess3"/>
    <dgm:cxn modelId="{85430CA4-E75F-4707-8D31-71334D7827C7}" type="presOf" srcId="{23861F19-6FFD-412F-9F0D-88F6BBB678A3}" destId="{55802D89-D3DE-428F-ABA9-29B67FF33A1B}" srcOrd="0" destOrd="0" presId="urn:microsoft.com/office/officeart/2005/8/layout/lProcess3"/>
    <dgm:cxn modelId="{4FCA8F69-652F-4D25-A57B-2D66095D0892}" srcId="{1E2A69DF-F6C0-41E9-91C3-5C7F877E5EAC}" destId="{B31D75C9-691C-4A67-AF0C-57DC254B39BA}" srcOrd="1" destOrd="0" parTransId="{57566B7A-D5C3-46CE-B149-34019EFE7A6A}" sibTransId="{279F10B3-DE9D-43DA-8F71-758A793E5A72}"/>
    <dgm:cxn modelId="{AE2E239E-0874-4C66-A2EE-04EBC9CA4CB4}" type="presOf" srcId="{788553D5-C39A-478B-8622-9F6D9753B4E6}" destId="{8B605988-8D87-4D95-B5B6-5D8FB8ECE5A9}" srcOrd="0" destOrd="0" presId="urn:microsoft.com/office/officeart/2005/8/layout/lProcess3"/>
    <dgm:cxn modelId="{CB3206D8-D5DD-4F3A-A037-0DC7175F2CF6}" type="presParOf" srcId="{7D587BAA-266F-494D-93DC-97053717FBF1}" destId="{C6B01D9E-DA22-4B2D-859E-5123CF5A489D}" srcOrd="0" destOrd="0" presId="urn:microsoft.com/office/officeart/2005/8/layout/lProcess3"/>
    <dgm:cxn modelId="{89B9BB5A-B9E5-4B53-B9D5-A6699FA77B0D}" type="presParOf" srcId="{C6B01D9E-DA22-4B2D-859E-5123CF5A489D}" destId="{16F53AD7-1A65-4612-ABB1-8CC6D552C4AD}" srcOrd="0" destOrd="0" presId="urn:microsoft.com/office/officeart/2005/8/layout/lProcess3"/>
    <dgm:cxn modelId="{71D03413-A938-4B6D-B246-6A9B1B924565}" type="presParOf" srcId="{C6B01D9E-DA22-4B2D-859E-5123CF5A489D}" destId="{5C02E59E-861E-4983-8AE4-58D250FBD6BF}" srcOrd="1" destOrd="0" presId="urn:microsoft.com/office/officeart/2005/8/layout/lProcess3"/>
    <dgm:cxn modelId="{0BF9F11A-8F5F-42DC-8129-D550C58BB4D3}" type="presParOf" srcId="{C6B01D9E-DA22-4B2D-859E-5123CF5A489D}" destId="{45E6BAE1-B8D8-4303-8D28-4E435F691517}" srcOrd="2" destOrd="0" presId="urn:microsoft.com/office/officeart/2005/8/layout/lProcess3"/>
    <dgm:cxn modelId="{5483D252-2683-42E9-A3B6-06FBED4BAAF5}" type="presParOf" srcId="{7D587BAA-266F-494D-93DC-97053717FBF1}" destId="{0C9C0EDE-AA17-4D6E-BFC4-33843CE1BBB2}" srcOrd="1" destOrd="0" presId="urn:microsoft.com/office/officeart/2005/8/layout/lProcess3"/>
    <dgm:cxn modelId="{CF6596BE-DD66-4B10-A427-A950CA4405D5}" type="presParOf" srcId="{7D587BAA-266F-494D-93DC-97053717FBF1}" destId="{08436EE8-996A-4EC4-8631-E89B42FE2E8D}" srcOrd="2" destOrd="0" presId="urn:microsoft.com/office/officeart/2005/8/layout/lProcess3"/>
    <dgm:cxn modelId="{6B3F33A1-B185-4A20-8DD2-3DE81ACEC75E}" type="presParOf" srcId="{08436EE8-996A-4EC4-8631-E89B42FE2E8D}" destId="{8AD2163A-D4C9-4BF0-9A40-5A75EFC1ADC2}" srcOrd="0" destOrd="0" presId="urn:microsoft.com/office/officeart/2005/8/layout/lProcess3"/>
    <dgm:cxn modelId="{8D1A13B4-49C2-428A-9CF8-25893027089D}" type="presParOf" srcId="{08436EE8-996A-4EC4-8631-E89B42FE2E8D}" destId="{7BB5BFC8-9CD6-4ABF-94D4-76C6E9B03B34}" srcOrd="1" destOrd="0" presId="urn:microsoft.com/office/officeart/2005/8/layout/lProcess3"/>
    <dgm:cxn modelId="{5DD987BD-5EA5-4ED1-B611-5BEA82C4388C}" type="presParOf" srcId="{08436EE8-996A-4EC4-8631-E89B42FE2E8D}" destId="{8B605988-8D87-4D95-B5B6-5D8FB8ECE5A9}" srcOrd="2" destOrd="0" presId="urn:microsoft.com/office/officeart/2005/8/layout/lProcess3"/>
    <dgm:cxn modelId="{8CABE86B-F921-4AFC-9D9B-194734E7A48E}" type="presParOf" srcId="{08436EE8-996A-4EC4-8631-E89B42FE2E8D}" destId="{C5F5682E-AE99-4D0F-ABB7-5F4AAA7D69E6}" srcOrd="3" destOrd="0" presId="urn:microsoft.com/office/officeart/2005/8/layout/lProcess3"/>
    <dgm:cxn modelId="{3E464CB8-CFE2-4A71-A273-5A2B4B27B5C1}" type="presParOf" srcId="{08436EE8-996A-4EC4-8631-E89B42FE2E8D}" destId="{55802D89-D3DE-428F-ABA9-29B67FF33A1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3AD7-1A65-4612-ABB1-8CC6D552C4AD}">
      <dsp:nvSpPr>
        <dsp:cNvPr id="0" name=""/>
        <dsp:cNvSpPr/>
      </dsp:nvSpPr>
      <dsp:spPr>
        <a:xfrm>
          <a:off x="1922" y="960504"/>
          <a:ext cx="2971362" cy="11885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noProof="0" dirty="0" smtClean="0"/>
            <a:t>200,567 </a:t>
          </a:r>
          <a:r>
            <a:rPr lang="en-GB" sz="2600" kern="1200" noProof="0" dirty="0" smtClean="0"/>
            <a:t>portal users</a:t>
          </a:r>
          <a:endParaRPr lang="en-GB" sz="2600" kern="1200" noProof="0" dirty="0"/>
        </a:p>
      </dsp:txBody>
      <dsp:txXfrm>
        <a:off x="596194" y="960504"/>
        <a:ext cx="1782818" cy="1188544"/>
      </dsp:txXfrm>
    </dsp:sp>
    <dsp:sp modelId="{45E6BAE1-B8D8-4303-8D28-4E435F691517}">
      <dsp:nvSpPr>
        <dsp:cNvPr id="0" name=""/>
        <dsp:cNvSpPr/>
      </dsp:nvSpPr>
      <dsp:spPr>
        <a:xfrm>
          <a:off x="2587008" y="1061531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noProof="0" dirty="0" smtClean="0"/>
            <a:t>400</a:t>
          </a:r>
          <a:r>
            <a:rPr lang="en-GB" sz="2200" kern="1200" noProof="0" dirty="0" smtClean="0"/>
            <a:t> new users / day</a:t>
          </a:r>
          <a:endParaRPr lang="en-GB" sz="2200" kern="1200" noProof="0" dirty="0"/>
        </a:p>
      </dsp:txBody>
      <dsp:txXfrm>
        <a:off x="3080254" y="1061531"/>
        <a:ext cx="1479738" cy="986492"/>
      </dsp:txXfrm>
    </dsp:sp>
    <dsp:sp modelId="{8AD2163A-D4C9-4BF0-9A40-5A75EFC1ADC2}">
      <dsp:nvSpPr>
        <dsp:cNvPr id="0" name=""/>
        <dsp:cNvSpPr/>
      </dsp:nvSpPr>
      <dsp:spPr>
        <a:xfrm>
          <a:off x="1922" y="2315446"/>
          <a:ext cx="2971362" cy="11885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from </a:t>
          </a:r>
          <a:r>
            <a:rPr lang="en-GB" sz="2600" b="1" kern="1200" noProof="0" dirty="0" smtClean="0"/>
            <a:t>14</a:t>
          </a:r>
          <a:r>
            <a:rPr lang="en-GB" sz="2600" kern="1200" noProof="0" dirty="0" smtClean="0"/>
            <a:t> e-services to </a:t>
          </a:r>
          <a:r>
            <a:rPr lang="en-GB" sz="2600" b="1" kern="1200" noProof="0" dirty="0" smtClean="0"/>
            <a:t>28</a:t>
          </a:r>
          <a:r>
            <a:rPr lang="en-GB" sz="2600" kern="1200" noProof="0" dirty="0" smtClean="0"/>
            <a:t> e-services</a:t>
          </a:r>
          <a:endParaRPr lang="en-GB" sz="2600" kern="1200" noProof="0" dirty="0"/>
        </a:p>
      </dsp:txBody>
      <dsp:txXfrm>
        <a:off x="596194" y="2315446"/>
        <a:ext cx="1782818" cy="1188544"/>
      </dsp:txXfrm>
    </dsp:sp>
    <dsp:sp modelId="{8B605988-8D87-4D95-B5B6-5D8FB8ECE5A9}">
      <dsp:nvSpPr>
        <dsp:cNvPr id="0" name=""/>
        <dsp:cNvSpPr/>
      </dsp:nvSpPr>
      <dsp:spPr>
        <a:xfrm>
          <a:off x="2587008" y="2416472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noProof="0" dirty="0" smtClean="0">
              <a:sym typeface="Wingdings" panose="05000000000000000000" pitchFamily="2" charset="2"/>
            </a:rPr>
            <a:t>2 services</a:t>
          </a:r>
          <a:r>
            <a:rPr lang="hr-HR" sz="2200" b="1" kern="1200" noProof="0" dirty="0" smtClean="0">
              <a:sym typeface="Wingdings" panose="05000000000000000000" pitchFamily="2" charset="2"/>
            </a:rPr>
            <a:t> </a:t>
          </a:r>
          <a:r>
            <a:rPr lang="en-GB" sz="2200" b="1" kern="1200" noProof="0" dirty="0" smtClean="0">
              <a:sym typeface="Wingdings" panose="05000000000000000000" pitchFamily="2" charset="2"/>
            </a:rPr>
            <a:t>/</a:t>
          </a:r>
          <a:r>
            <a:rPr lang="hr-HR" sz="2200" b="1" kern="1200" noProof="0" dirty="0" smtClean="0">
              <a:sym typeface="Wingdings" panose="05000000000000000000" pitchFamily="2" charset="2"/>
            </a:rPr>
            <a:t> </a:t>
          </a:r>
          <a:r>
            <a:rPr lang="en-GB" sz="2200" b="1" kern="1200" noProof="0" dirty="0" smtClean="0">
              <a:sym typeface="Wingdings" panose="05000000000000000000" pitchFamily="2" charset="2"/>
            </a:rPr>
            <a:t>month</a:t>
          </a:r>
          <a:endParaRPr lang="en-GB" sz="2200" kern="1200" noProof="0" dirty="0"/>
        </a:p>
      </dsp:txBody>
      <dsp:txXfrm>
        <a:off x="3080254" y="2416472"/>
        <a:ext cx="1479738" cy="986492"/>
      </dsp:txXfrm>
    </dsp:sp>
    <dsp:sp modelId="{55802D89-D3DE-428F-ABA9-29B67FF33A1B}">
      <dsp:nvSpPr>
        <dsp:cNvPr id="0" name=""/>
        <dsp:cNvSpPr/>
      </dsp:nvSpPr>
      <dsp:spPr>
        <a:xfrm>
          <a:off x="4707966" y="2416472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noProof="0" dirty="0" smtClean="0"/>
            <a:t>3,402,321 uses of e-services</a:t>
          </a:r>
          <a:endParaRPr lang="en-GB" sz="2200" kern="1200" noProof="0" dirty="0"/>
        </a:p>
      </dsp:txBody>
      <dsp:txXfrm>
        <a:off x="5201212" y="2416472"/>
        <a:ext cx="1479738" cy="98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DB2A-3925-48B1-B636-172CEB6FD6B4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D10D-E345-4B9F-A5C1-0C0D5FDC88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D10D-E345-4B9F-A5C1-0C0D5FDC88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2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76CA-AA6A-41CC-A8FD-43B493F4ED8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1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609600"/>
            <a:ext cx="5341937" cy="4006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smtClean="0">
                <a:latin typeface="Arial" charset="0"/>
              </a:rPr>
              <a:t>Drafting a new solution</a:t>
            </a:r>
            <a:r>
              <a:rPr lang="en-GB" sz="1600" smtClean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Preparing the tender dossier </a:t>
            </a:r>
            <a:r>
              <a:rPr lang="en-GB" smtClean="0">
                <a:latin typeface="Century Gothic" pitchFamily="34" charset="0"/>
              </a:rPr>
              <a:t>(</a:t>
            </a:r>
            <a:r>
              <a:rPr lang="en-GB" smtClean="0">
                <a:latin typeface="Arial" charset="0"/>
              </a:rPr>
              <a:t>framework agreement</a:t>
            </a:r>
            <a:r>
              <a:rPr lang="en-GB" smtClean="0">
                <a:latin typeface="Century Gothic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Implementation of public procurement procedure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Selecting the tenderer(s)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the Ministry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a sub-contractor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61453" y="9433106"/>
            <a:ext cx="2956869" cy="496570"/>
          </a:xfrm>
          <a:noFill/>
          <a:ln>
            <a:miter lim="800000"/>
            <a:headEnd/>
            <a:tailEnd/>
          </a:ln>
        </p:spPr>
        <p:txBody>
          <a:bodyPr wrap="square" lIns="92108" tIns="46054" rIns="92108" bIns="4605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DF8A3-BC95-461B-AE20-EFF0E3EFFEA9}" type="slidenum">
              <a:rPr lang="hr-H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r-H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0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D075A-462F-410D-80CA-DD7377A3013A}" type="slidenum">
              <a:rPr lang="hr-HR" altLang="sr-Latn-RS"/>
              <a:pPr eaLnBrk="1" hangingPunct="1"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9CACD-8BD3-4255-95CC-A225B8EE4E1D}" type="slidenum">
              <a:rPr lang="hr-HR" altLang="sr-Latn-RS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BE0E7-92AC-430D-A267-EFCD0773BC8D}" type="slidenum">
              <a:rPr lang="hr-HR" altLang="sr-Latn-RS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D5B-F2CB-46C8-A358-437C45C51675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D05-FAC1-4A78-8F77-667B29DF37C1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6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8D5D-0DB0-4144-AB6C-E7D2BC8D7D4C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7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ED1B-2B8D-41AE-B3DC-2C478F139021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49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D594-8001-4691-99CF-32FF463006EA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73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3051-B60A-45C4-8C21-28E7C2A24293}" type="datetime1">
              <a:rPr lang="hr-HR" smtClean="0"/>
              <a:t>29.11.2015.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704A-4EDB-4B94-8540-3745359AB383}" type="datetime1">
              <a:rPr lang="hr-HR" smtClean="0"/>
              <a:t>29.11.2015.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60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E58F-0B1B-4B66-91BF-A3385C6D2B9E}" type="datetime1">
              <a:rPr lang="hr-HR" smtClean="0"/>
              <a:t>29.11.2015.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1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F31D-B4D8-4DC9-BB15-974415525706}" type="datetime1">
              <a:rPr lang="hr-HR" smtClean="0"/>
              <a:t>29.11.2015.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EA7F-C242-450F-AE52-2819A928DF11}" type="datetime1">
              <a:rPr lang="hr-HR" smtClean="0"/>
              <a:t>29.11.2015.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1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2BCC-F853-4DD0-8AF1-C5ED1304AE43}" type="datetime1">
              <a:rPr lang="hr-HR" smtClean="0"/>
              <a:t>29.11.2015.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5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4A55-CA0A-4F43-B0B8-9D4D43F7FB25}" type="datetime1">
              <a:rPr lang="hr-HR" smtClean="0"/>
              <a:t>29.11.2015.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15" Type="http://schemas.openxmlformats.org/officeDocument/2006/relationships/image" Target="../media/image6.png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331691"/>
          </a:xfrm>
        </p:spPr>
        <p:txBody>
          <a:bodyPr>
            <a:normAutofit/>
          </a:bodyPr>
          <a:lstStyle/>
          <a:p>
            <a:r>
              <a:rPr lang="en-GB" b="1" dirty="0" smtClean="0"/>
              <a:t>e-Croatia</a:t>
            </a:r>
            <a:br>
              <a:rPr lang="en-GB" b="1" dirty="0" smtClean="0"/>
            </a:br>
            <a:r>
              <a:rPr lang="en-GB" b="1" dirty="0" smtClean="0"/>
              <a:t>e-Citizens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GB" b="1" dirty="0" smtClean="0"/>
              <a:t> </a:t>
            </a:r>
            <a:endParaRPr lang="en-US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03648" y="4412704"/>
            <a:ext cx="6400800" cy="1752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r"/>
            <a:r>
              <a:rPr lang="en-GB" sz="1900" dirty="0" smtClean="0"/>
              <a:t>Leda </a:t>
            </a:r>
            <a:r>
              <a:rPr lang="en-GB" sz="1900" dirty="0" err="1" smtClean="0"/>
              <a:t>Lepri</a:t>
            </a:r>
            <a:r>
              <a:rPr lang="en-GB" sz="1900" dirty="0" smtClean="0"/>
              <a:t>, B</a:t>
            </a:r>
            <a:r>
              <a:rPr lang="hr-HR" sz="1900" dirty="0" smtClean="0"/>
              <a:t>E</a:t>
            </a:r>
            <a:r>
              <a:rPr lang="en-GB" sz="1900" dirty="0" smtClean="0"/>
              <a:t>ng, MSc</a:t>
            </a:r>
          </a:p>
          <a:p>
            <a:pPr algn="r"/>
            <a:r>
              <a:rPr lang="en-GB" sz="1900" dirty="0" smtClean="0"/>
              <a:t>Assistant Minister for e-Croatia</a:t>
            </a:r>
          </a:p>
          <a:p>
            <a:pPr algn="r"/>
            <a:r>
              <a:rPr lang="en-GB" sz="1900" dirty="0" smtClean="0"/>
              <a:t>Ministry of Public Administration</a:t>
            </a:r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5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8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r-HR" b="1" dirty="0" smtClean="0"/>
              <a:t/>
            </a:r>
            <a:br>
              <a:rPr lang="hr-HR" b="1" dirty="0" smtClean="0"/>
            </a:br>
            <a:r>
              <a:rPr lang="en-GB" sz="3600" b="1" dirty="0" smtClean="0"/>
              <a:t>Single Sign On – NIAS (National Identification and Authentication System)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0313"/>
            <a:ext cx="7711382" cy="43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552409" y="3157517"/>
            <a:ext cx="1643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Internet </a:t>
            </a:r>
            <a:endParaRPr lang="hr-HR" sz="1600" b="1" dirty="0" smtClean="0"/>
          </a:p>
          <a:p>
            <a:r>
              <a:rPr lang="en-US" sz="1600" b="1" dirty="0" smtClean="0"/>
              <a:t>banking access  integrated</a:t>
            </a:r>
          </a:p>
          <a:p>
            <a:endParaRPr lang="en-IE" sz="1600" b="1" dirty="0"/>
          </a:p>
        </p:txBody>
      </p:sp>
      <p:sp>
        <p:nvSpPr>
          <p:cNvPr id="7" name="Elipsasti oblačić 6"/>
          <p:cNvSpPr/>
          <p:nvPr/>
        </p:nvSpPr>
        <p:spPr>
          <a:xfrm>
            <a:off x="467544" y="2780928"/>
            <a:ext cx="1584177" cy="1584176"/>
          </a:xfrm>
          <a:prstGeom prst="wedgeEllipseCallout">
            <a:avLst>
              <a:gd name="adj1" fmla="val 84962"/>
              <a:gd name="adj2" fmla="val 70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064896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Personal User Inbox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" y="1556792"/>
            <a:ext cx="90447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142489" y="6506583"/>
            <a:ext cx="8605975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e-Citizens </a:t>
            </a:r>
            <a:br>
              <a:rPr lang="en-GB" b="1" dirty="0" smtClean="0"/>
            </a:br>
            <a:r>
              <a:rPr lang="en-GB" b="1" dirty="0" smtClean="0"/>
              <a:t>Customer Oriented e-Government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696744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15068"/>
            <a:ext cx="8527276" cy="479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0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400" b="1" dirty="0" smtClean="0"/>
              <a:t>Electronic </a:t>
            </a:r>
            <a:br>
              <a:rPr lang="en-GB" sz="2400" b="1" dirty="0" smtClean="0"/>
            </a:br>
            <a:r>
              <a:rPr lang="en-GB" sz="2400" b="1" dirty="0" smtClean="0"/>
              <a:t>record</a:t>
            </a:r>
            <a:endParaRPr lang="en-GB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80720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219401" cy="59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2364" y="1772816"/>
            <a:ext cx="88556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4" y="1590253"/>
            <a:ext cx="8842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Top 5 e-services</a:t>
            </a:r>
            <a:br>
              <a:rPr lang="en-GB" b="1" dirty="0" smtClean="0"/>
            </a:br>
            <a:r>
              <a:rPr lang="en-GB" b="1" dirty="0" smtClean="0"/>
              <a:t>of </a:t>
            </a:r>
            <a:r>
              <a:rPr lang="en-GB" b="1" dirty="0" smtClean="0"/>
              <a:t>27 </a:t>
            </a:r>
            <a:r>
              <a:rPr lang="hr-HR" b="1" dirty="0" err="1" smtClean="0"/>
              <a:t>existing</a:t>
            </a:r>
            <a:r>
              <a:rPr lang="hr-HR" b="1" dirty="0" smtClean="0"/>
              <a:t> </a:t>
            </a:r>
            <a:r>
              <a:rPr lang="en-GB" b="1" dirty="0" smtClean="0"/>
              <a:t>services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e-Registers</a:t>
            </a:r>
          </a:p>
          <a:p>
            <a:pPr lvl="1"/>
            <a:r>
              <a:rPr lang="en-GB" dirty="0" smtClean="0"/>
              <a:t>Online access to documentation from Birth Register, Marriage Register, Death Register</a:t>
            </a:r>
          </a:p>
          <a:p>
            <a:r>
              <a:rPr lang="en-GB" b="1" dirty="0" smtClean="0"/>
              <a:t>e-Prescriptions</a:t>
            </a:r>
          </a:p>
          <a:p>
            <a:pPr lvl="1"/>
            <a:r>
              <a:rPr lang="en-GB" dirty="0" smtClean="0"/>
              <a:t>List of medications prescribed in the last 6 months</a:t>
            </a:r>
          </a:p>
          <a:p>
            <a:r>
              <a:rPr lang="en-GB" b="1" dirty="0" smtClean="0"/>
              <a:t>e-Consultations</a:t>
            </a:r>
          </a:p>
          <a:p>
            <a:pPr lvl="1"/>
            <a:r>
              <a:rPr lang="en-GB" dirty="0" smtClean="0"/>
              <a:t>Provides access to and impact on decision-making</a:t>
            </a:r>
          </a:p>
          <a:p>
            <a:r>
              <a:rPr lang="en-GB" b="1" dirty="0" smtClean="0"/>
              <a:t>e-Gradebook </a:t>
            </a:r>
          </a:p>
          <a:p>
            <a:pPr lvl="1"/>
            <a:r>
              <a:rPr lang="en-GB" dirty="0" smtClean="0"/>
              <a:t>Connects parents, pupils and teachers</a:t>
            </a:r>
          </a:p>
          <a:p>
            <a:pPr lvl="1"/>
            <a:r>
              <a:rPr lang="en-GB" dirty="0" smtClean="0"/>
              <a:t>Raises the quality of education results</a:t>
            </a:r>
          </a:p>
          <a:p>
            <a:r>
              <a:rPr lang="en-GB" b="1" dirty="0" smtClean="0"/>
              <a:t>e-Electoral Register</a:t>
            </a:r>
          </a:p>
          <a:p>
            <a:pPr lvl="1"/>
            <a:r>
              <a:rPr lang="en-GB" dirty="0" smtClean="0"/>
              <a:t>Enables registration of voters at polling stations outside their place of residence</a:t>
            </a:r>
          </a:p>
          <a:p>
            <a:pPr marL="1828800" lvl="4" indent="0">
              <a:buNone/>
            </a:pPr>
            <a:endParaRPr lang="en-GB" dirty="0" smtClean="0"/>
          </a:p>
          <a:p>
            <a:pPr marL="1828800" lvl="4" indent="0">
              <a:buNone/>
            </a:pPr>
            <a:r>
              <a:rPr lang="en-GB" dirty="0" smtClean="0"/>
              <a:t>…</a:t>
            </a:r>
            <a:r>
              <a:rPr lang="en-GB" b="1" dirty="0" smtClean="0"/>
              <a:t>trades and crafts</a:t>
            </a:r>
          </a:p>
          <a:p>
            <a:endParaRPr lang="hr-HR" dirty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e-Citizens Statistics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hr-HR" dirty="0" smtClean="0"/>
              <a:t> </a:t>
            </a:r>
            <a:r>
              <a:rPr lang="en-GB" dirty="0" smtClean="0"/>
              <a:t>December 2015, Ministry of Finance</a:t>
            </a:r>
            <a:endParaRPr lang="en-GB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256075636"/>
              </p:ext>
            </p:extLst>
          </p:nvPr>
        </p:nvGraphicFramePr>
        <p:xfrm>
          <a:off x="395536" y="2132856"/>
          <a:ext cx="71761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67544" y="105273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E-Citizens declared the best and most innovative regional project in the region Europe for e-administration, at the Global Summit Open Government Partnership Initiatives 2015 in Mexico </a:t>
            </a:r>
            <a:endParaRPr lang="en-GB" sz="2000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Slika /slike/2015/H201511130001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48">
            <a:off x="6116804" y="1929905"/>
            <a:ext cx="2555492" cy="17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3 years ago….</a:t>
            </a:r>
            <a:endParaRPr lang="en-GB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9" y="1844824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5084"/>
            <a:ext cx="2334692" cy="150295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36712"/>
            <a:ext cx="2157950" cy="16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23528" y="4185084"/>
            <a:ext cx="251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Dubrovnik-Zagreb</a:t>
            </a:r>
          </a:p>
          <a:p>
            <a:r>
              <a:rPr lang="en-US" b="1" dirty="0" smtClean="0"/>
              <a:t>2 days out of office and</a:t>
            </a:r>
          </a:p>
          <a:p>
            <a:r>
              <a:rPr lang="en-US" dirty="0" smtClean="0"/>
              <a:t>Airplane:             </a:t>
            </a:r>
            <a:r>
              <a:rPr lang="hr-HR" dirty="0" smtClean="0"/>
              <a:t> 85 €</a:t>
            </a:r>
            <a:endParaRPr lang="en-US" dirty="0" smtClean="0"/>
          </a:p>
          <a:p>
            <a:r>
              <a:rPr lang="en-US" dirty="0" smtClean="0"/>
              <a:t>Bus:                     </a:t>
            </a:r>
            <a:r>
              <a:rPr lang="hr-HR" dirty="0" smtClean="0"/>
              <a:t> 50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err="1" smtClean="0"/>
              <a:t>Blablacar</a:t>
            </a:r>
            <a:r>
              <a:rPr lang="en-US" dirty="0" smtClean="0"/>
              <a:t>:           </a:t>
            </a:r>
            <a:r>
              <a:rPr lang="hr-HR" dirty="0" smtClean="0"/>
              <a:t> 45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smtClean="0"/>
              <a:t>Car:                  </a:t>
            </a:r>
            <a:r>
              <a:rPr lang="hr-HR" dirty="0" smtClean="0"/>
              <a:t>  160 €</a:t>
            </a:r>
            <a:endParaRPr lang="hr-HR" dirty="0"/>
          </a:p>
        </p:txBody>
      </p:sp>
      <p:pic>
        <p:nvPicPr>
          <p:cNvPr id="7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375252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9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7498" y="1372971"/>
            <a:ext cx="848878" cy="20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2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 smtClean="0"/>
              <a:t>Today…</a:t>
            </a:r>
            <a:endParaRPr lang="en-GB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655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3" y="4588889"/>
            <a:ext cx="1944216" cy="12515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9" y="1772816"/>
            <a:ext cx="3740160" cy="21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678814" y="5515703"/>
            <a:ext cx="282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Dubrovnik-Zagreb</a:t>
            </a:r>
          </a:p>
          <a:p>
            <a:r>
              <a:rPr lang="en-US" b="1" dirty="0" smtClean="0"/>
              <a:t>No </a:t>
            </a:r>
            <a:r>
              <a:rPr lang="en-US" b="1" dirty="0" smtClean="0"/>
              <a:t>day</a:t>
            </a:r>
            <a:r>
              <a:rPr lang="hr-HR" b="1" dirty="0" smtClean="0"/>
              <a:t>s</a:t>
            </a:r>
            <a:r>
              <a:rPr lang="en-US" b="1" dirty="0" smtClean="0"/>
              <a:t> </a:t>
            </a:r>
            <a:r>
              <a:rPr lang="en-US" b="1" dirty="0" smtClean="0"/>
              <a:t>out of office</a:t>
            </a:r>
          </a:p>
          <a:p>
            <a:r>
              <a:rPr lang="en-US" b="1" dirty="0" smtClean="0"/>
              <a:t>Cost: 0 </a:t>
            </a:r>
            <a:r>
              <a:rPr lang="hr-HR" b="1" dirty="0" smtClean="0"/>
              <a:t>€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4268"/>
            <a:ext cx="1666183" cy="23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69987" y="6356350"/>
            <a:ext cx="6714381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85875" y="4110038"/>
            <a:ext cx="1190625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Business requests</a:t>
            </a:r>
            <a:endParaRPr lang="en-GB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434" name="Group 40"/>
          <p:cNvGrpSpPr>
            <a:grpSpLocks/>
          </p:cNvGrpSpPr>
          <p:nvPr/>
        </p:nvGrpSpPr>
        <p:grpSpPr bwMode="auto">
          <a:xfrm>
            <a:off x="539750" y="2153280"/>
            <a:ext cx="8007350" cy="3703008"/>
            <a:chOff x="366683" y="1524344"/>
            <a:chExt cx="8491740" cy="4576012"/>
          </a:xfrm>
        </p:grpSpPr>
        <p:sp>
          <p:nvSpPr>
            <p:cNvPr id="3" name="Rectangle 2"/>
            <p:cNvSpPr/>
            <p:nvPr/>
          </p:nvSpPr>
          <p:spPr>
            <a:xfrm>
              <a:off x="2407125" y="2616268"/>
              <a:ext cx="6451298" cy="3195709"/>
            </a:xfrm>
            <a:prstGeom prst="rect">
              <a:avLst/>
            </a:prstGeom>
            <a:solidFill>
              <a:srgbClr val="FFCDC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</p:txBody>
        </p:sp>
        <p:sp>
          <p:nvSpPr>
            <p:cNvPr id="58" name="Cloud 57"/>
            <p:cNvSpPr/>
            <p:nvPr/>
          </p:nvSpPr>
          <p:spPr>
            <a:xfrm>
              <a:off x="5142866" y="2714356"/>
              <a:ext cx="3572457" cy="2928909"/>
            </a:xfrm>
            <a:prstGeom prst="cloud">
              <a:avLst/>
            </a:prstGeom>
            <a:ln>
              <a:solidFill>
                <a:srgbClr val="FF979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734" y="3410780"/>
              <a:ext cx="1557267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734" y="2257265"/>
              <a:ext cx="1557267" cy="3864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050" y="4562335"/>
              <a:ext cx="1557268" cy="3864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6683" y="5715851"/>
              <a:ext cx="1557268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3087" y="3850215"/>
              <a:ext cx="1097663" cy="508097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Analysis</a:t>
              </a:r>
              <a:endParaRPr lang="en-GB" sz="16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53280" y="3854138"/>
              <a:ext cx="1139751" cy="506134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Proposal</a:t>
              </a:r>
              <a:endParaRPr lang="en-GB" sz="16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4586" y="4215103"/>
              <a:ext cx="1237397" cy="790591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National cloud service</a:t>
              </a:r>
              <a:endParaRPr lang="en-GB" sz="1400" dirty="0">
                <a:solidFill>
                  <a:srgbClr val="0D0D0D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4586" y="3000773"/>
              <a:ext cx="1220562" cy="584605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New IT solutions</a:t>
              </a:r>
              <a:endParaRPr lang="en-GB" sz="14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21358" y="1649118"/>
              <a:ext cx="1537065" cy="643458"/>
            </a:xfrm>
            <a:prstGeom prst="rect">
              <a:avLst/>
            </a:prstGeom>
            <a:gradFill flip="none" rotWithShape="1">
              <a:gsLst>
                <a:gs pos="0">
                  <a:srgbClr val="8CABF0">
                    <a:tint val="66000"/>
                    <a:satMod val="160000"/>
                  </a:srgbClr>
                </a:gs>
                <a:gs pos="50000">
                  <a:srgbClr val="8CABF0">
                    <a:tint val="44500"/>
                    <a:satMod val="160000"/>
                  </a:srgbClr>
                </a:gs>
                <a:gs pos="100000">
                  <a:srgbClr val="8CAB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Private sector</a:t>
              </a:r>
              <a:endParaRPr lang="en-GB" sz="1600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" name="Elbow Connector 15"/>
            <p:cNvCxnSpPr>
              <a:endCxn id="6" idx="1"/>
            </p:cNvCxnSpPr>
            <p:nvPr/>
          </p:nvCxnSpPr>
          <p:spPr>
            <a:xfrm flipV="1">
              <a:off x="6429086" y="1970847"/>
              <a:ext cx="892272" cy="600299"/>
            </a:xfrm>
            <a:prstGeom prst="bentConnector3">
              <a:avLst>
                <a:gd name="adj1" fmla="val -1228"/>
              </a:avLst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454338" y="2076782"/>
              <a:ext cx="690248" cy="386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Public procurement</a:t>
              </a:r>
            </a:p>
          </p:txBody>
        </p:sp>
        <p:cxnSp>
          <p:nvCxnSpPr>
            <p:cNvPr id="21" name="Straight Arrow Connector 20"/>
            <p:cNvCxnSpPr>
              <a:endCxn id="3" idx="1"/>
            </p:cNvCxnSpPr>
            <p:nvPr/>
          </p:nvCxnSpPr>
          <p:spPr>
            <a:xfrm>
              <a:off x="1929002" y="2451480"/>
              <a:ext cx="478123" cy="176362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3" idx="1"/>
            </p:cNvCxnSpPr>
            <p:nvPr/>
          </p:nvCxnSpPr>
          <p:spPr>
            <a:xfrm>
              <a:off x="1929002" y="3603033"/>
              <a:ext cx="478123" cy="61207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3" idx="1"/>
            </p:cNvCxnSpPr>
            <p:nvPr/>
          </p:nvCxnSpPr>
          <p:spPr>
            <a:xfrm flipV="1">
              <a:off x="1927319" y="4215103"/>
              <a:ext cx="479806" cy="53948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3" idx="1"/>
            </p:cNvCxnSpPr>
            <p:nvPr/>
          </p:nvCxnSpPr>
          <p:spPr>
            <a:xfrm flipV="1">
              <a:off x="1923951" y="4215103"/>
              <a:ext cx="483173" cy="1693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13" idx="1"/>
            </p:cNvCxnSpPr>
            <p:nvPr/>
          </p:nvCxnSpPr>
          <p:spPr>
            <a:xfrm>
              <a:off x="3600750" y="4103283"/>
              <a:ext cx="252530" cy="39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3" idx="3"/>
              <a:endCxn id="15" idx="1"/>
            </p:cNvCxnSpPr>
            <p:nvPr/>
          </p:nvCxnSpPr>
          <p:spPr>
            <a:xfrm flipV="1">
              <a:off x="6509895" y="3293075"/>
              <a:ext cx="634691" cy="727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2"/>
            </p:cNvCxnSpPr>
            <p:nvPr/>
          </p:nvCxnSpPr>
          <p:spPr>
            <a:xfrm rot="16200000" flipH="1">
              <a:off x="7934355" y="2448953"/>
              <a:ext cx="317805" cy="50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3" idx="3"/>
              <a:endCxn id="14" idx="1"/>
            </p:cNvCxnSpPr>
            <p:nvPr/>
          </p:nvCxnSpPr>
          <p:spPr>
            <a:xfrm>
              <a:off x="6509895" y="4020889"/>
              <a:ext cx="634691" cy="588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309480" y="1929651"/>
              <a:ext cx="1190258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1711" y="1524344"/>
              <a:ext cx="6969826" cy="382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Ministry of Public Administration in charge of strategy and policy 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Administration for e-Croatia</a:t>
              </a:r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) </a:t>
              </a:r>
              <a:endParaRPr lang="en-GB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85966" y="3644231"/>
              <a:ext cx="1223929" cy="755278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  <a:p>
              <a:pPr algn="ctr"/>
              <a:r>
                <a:rPr lang="en-GB" sz="12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Application of transition model</a:t>
              </a:r>
              <a:endParaRPr lang="en-GB" sz="1400" dirty="0" smtClean="0">
                <a:solidFill>
                  <a:srgbClr val="0D0D0D"/>
                </a:solidFill>
                <a:cs typeface="Arial" charset="0"/>
              </a:endParaRPr>
            </a:p>
            <a:p>
              <a:pPr algn="ctr"/>
              <a:endParaRPr lang="en-GB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0796" y="2718279"/>
              <a:ext cx="1697001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435" name="Title 1"/>
          <p:cNvSpPr txBox="1">
            <a:spLocks/>
          </p:cNvSpPr>
          <p:nvPr/>
        </p:nvSpPr>
        <p:spPr bwMode="auto">
          <a:xfrm>
            <a:off x="251520" y="357188"/>
            <a:ext cx="8497193" cy="11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  <a:buClr>
                <a:schemeClr val="tx2"/>
              </a:buClr>
            </a:pPr>
            <a:r>
              <a:rPr lang="en-GB" sz="3600" b="1" dirty="0" smtClean="0">
                <a:latin typeface="+mj-lt"/>
                <a:ea typeface="+mj-ea"/>
                <a:cs typeface="+mj-cs"/>
              </a:rPr>
              <a:t>New business model – Cloud Computing</a:t>
            </a:r>
          </a:p>
        </p:txBody>
      </p:sp>
      <p:pic>
        <p:nvPicPr>
          <p:cNvPr id="18438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5A788"/>
                </a:solidFill>
                <a:latin typeface="Arial" charset="0"/>
                <a:cs typeface="Arial" charset="0"/>
              </a:rPr>
              <a:t>1 December 2015, Ministry of Finance</a:t>
            </a:r>
          </a:p>
        </p:txBody>
      </p:sp>
      <p:pic>
        <p:nvPicPr>
          <p:cNvPr id="3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99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6502400" cy="1009650"/>
          </a:xfrm>
        </p:spPr>
        <p:txBody>
          <a:bodyPr/>
          <a:lstStyle/>
          <a:p>
            <a:pPr algn="r" eaLnBrk="1" hangingPunct="1"/>
            <a:r>
              <a:rPr lang="en-GB" b="1" dirty="0" smtClean="0"/>
              <a:t>Questionnaire</a:t>
            </a:r>
            <a:endParaRPr lang="en-GB" b="1" dirty="0" smtClean="0">
              <a:latin typeface="Arial" charset="0"/>
            </a:endParaRPr>
          </a:p>
        </p:txBody>
      </p:sp>
      <p:pic>
        <p:nvPicPr>
          <p:cNvPr id="24580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383770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5A788"/>
                </a:solidFill>
                <a:latin typeface="Arial" charset="0"/>
                <a:cs typeface="Arial" charset="0"/>
              </a:rPr>
              <a:t>1 December 2015, Ministry of Finance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3173562" cy="19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912241"/>
              </p:ext>
            </p:extLst>
          </p:nvPr>
        </p:nvGraphicFramePr>
        <p:xfrm>
          <a:off x="251520" y="1052736"/>
          <a:ext cx="69847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14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GB" sz="3100" b="1" dirty="0" smtClean="0"/>
              <a:t>2012 Public Sector </a:t>
            </a:r>
            <a:r>
              <a:rPr lang="en-GB" sz="3100" b="1" dirty="0" err="1" smtClean="0"/>
              <a:t>Informatisation</a:t>
            </a:r>
            <a:r>
              <a:rPr lang="en-GB" sz="3100" b="1" dirty="0" smtClean="0"/>
              <a:t> </a:t>
            </a:r>
            <a:br>
              <a:rPr lang="en-GB" sz="3100" b="1" dirty="0" smtClean="0"/>
            </a:br>
            <a:r>
              <a:rPr lang="en-GB" sz="3100" b="1" dirty="0" smtClean="0"/>
              <a:t>Coordination Commission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95537" y="6237312"/>
            <a:ext cx="8352928" cy="484163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grpSp>
        <p:nvGrpSpPr>
          <p:cNvPr id="6" name="Grupa 5"/>
          <p:cNvGrpSpPr/>
          <p:nvPr/>
        </p:nvGrpSpPr>
        <p:grpSpPr>
          <a:xfrm>
            <a:off x="2843809" y="2060667"/>
            <a:ext cx="3600400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/>
              <a:r>
                <a:rPr lang="en-GB" sz="2400" b="1" dirty="0" smtClean="0">
                  <a:cs typeface="Arial" panose="020B0604020202020204" pitchFamily="34" charset="0"/>
                </a:rPr>
                <a:t>Ms. </a:t>
              </a:r>
              <a:r>
                <a:rPr lang="en-GB" sz="2400" b="1" dirty="0" err="1" smtClean="0">
                  <a:cs typeface="Arial" panose="020B0604020202020204" pitchFamily="34" charset="0"/>
                </a:rPr>
                <a:t>Milanka</a:t>
              </a:r>
              <a:r>
                <a:rPr lang="en-GB" sz="2400" b="1" dirty="0" smtClean="0">
                  <a:cs typeface="Arial" panose="020B0604020202020204" pitchFamily="34" charset="0"/>
                </a:rPr>
                <a:t> </a:t>
              </a:r>
              <a:r>
                <a:rPr lang="en-GB" sz="2400" b="1" dirty="0" err="1" smtClean="0">
                  <a:cs typeface="Arial" panose="020B0604020202020204" pitchFamily="34" charset="0"/>
                </a:rPr>
                <a:t>Opačić</a:t>
              </a:r>
              <a:r>
                <a:rPr lang="en-GB" sz="2400" b="1" dirty="0" smtClean="0">
                  <a:cs typeface="Arial" panose="020B0604020202020204" pitchFamily="34" charset="0"/>
                </a:rPr>
                <a:t>, Deputy Prime Minister of GRC, Chairwoman</a:t>
              </a:r>
              <a:endParaRPr lang="en-GB" sz="24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067944" y="4607450"/>
            <a:ext cx="3960440" cy="1312748"/>
            <a:chOff x="1403693" y="2232246"/>
            <a:chExt cx="2711404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Zaobljeni pravokutnik 18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jeni pravokutnik 4"/>
            <p:cNvSpPr/>
            <p:nvPr/>
          </p:nvSpPr>
          <p:spPr>
            <a:xfrm>
              <a:off x="1482194" y="2310747"/>
              <a:ext cx="2632903" cy="145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latin typeface="+mj-lt"/>
                  <a:cs typeface="Arial" panose="020B0604020202020204" pitchFamily="34" charset="0"/>
                </a:rPr>
                <a:t>L. </a:t>
              </a:r>
              <a:r>
                <a:rPr lang="en-GB" b="1" dirty="0" err="1" smtClean="0">
                  <a:latin typeface="+mj-lt"/>
                  <a:cs typeface="Arial" panose="020B0604020202020204" pitchFamily="34" charset="0"/>
                </a:rPr>
                <a:t>Lepri</a:t>
              </a:r>
              <a:r>
                <a:rPr lang="en-GB" b="1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GB" b="1" dirty="0" smtClean="0">
                  <a:latin typeface="+mj-lt"/>
                  <a:cs typeface="Arial" panose="020B0604020202020204" pitchFamily="34" charset="0"/>
                </a:rPr>
                <a:t>Co</a:t>
              </a:r>
              <a:r>
                <a:rPr lang="hr-HR" b="1" dirty="0" smtClean="0">
                  <a:latin typeface="+mj-lt"/>
                  <a:cs typeface="Arial" panose="020B0604020202020204" pitchFamily="34" charset="0"/>
                </a:rPr>
                <a:t>o</a:t>
              </a:r>
              <a:r>
                <a:rPr lang="en-GB" b="1" dirty="0" err="1" smtClean="0">
                  <a:latin typeface="+mj-lt"/>
                  <a:cs typeface="Arial" panose="020B0604020202020204" pitchFamily="34" charset="0"/>
                </a:rPr>
                <a:t>rdinator</a:t>
              </a:r>
              <a:endParaRPr lang="en-GB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D. </a:t>
              </a:r>
              <a:r>
                <a:rPr lang="en-GB" b="1" dirty="0" err="1" smtClean="0">
                  <a:solidFill>
                    <a:prstClr val="white"/>
                  </a:solidFill>
                  <a:cs typeface="Arial" panose="020B0604020202020204" pitchFamily="34" charset="0"/>
                </a:rPr>
                <a:t>Parić</a:t>
              </a:r>
              <a:r>
                <a:rPr lang="en-GB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,  Adviser to Chairwoman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endParaRPr lang="en-U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138474" y="38736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Zaobljeni pravokutnik 21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pic>
        <p:nvPicPr>
          <p:cNvPr id="52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1290874" y="40260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Zaobljeni pravokutnik 15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443274" y="41784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Zaobljeni pravokutnik 24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1595674" y="43308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Zaobljeni pravokutnik 27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GB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GB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GB" sz="2400" kern="1200" dirty="0"/>
            </a:p>
          </p:txBody>
        </p:sp>
      </p:grpSp>
      <p:pic>
        <p:nvPicPr>
          <p:cNvPr id="30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zlusa\Downloads\shutterstock_16265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 txBox="1">
            <a:spLocks/>
          </p:cNvSpPr>
          <p:nvPr/>
        </p:nvSpPr>
        <p:spPr bwMode="auto">
          <a:xfrm>
            <a:off x="0" y="4868863"/>
            <a:ext cx="2624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hr-HR" altLang="sr-Latn-RS" sz="2000" b="1">
              <a:solidFill>
                <a:srgbClr val="898989"/>
              </a:solidFill>
            </a:endParaRPr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59532" y="4801507"/>
            <a:ext cx="842493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e-BUSINESS / BUSINESS USER INBOX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5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sr-Latn-RS" b="1" dirty="0" smtClean="0"/>
              <a:t>e-Business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Project of the GRC with the aim of facilitating online cooperation between public administration and business entities </a:t>
            </a:r>
          </a:p>
          <a:p>
            <a:r>
              <a:rPr lang="en-GB" sz="2400" dirty="0" smtClean="0"/>
              <a:t>Online pilot since 1 October 2015 on https: //*.gov.hr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smtClean="0"/>
              <a:t>Basic components:</a:t>
            </a:r>
          </a:p>
          <a:p>
            <a:pPr lvl="1"/>
            <a:r>
              <a:rPr lang="en-GB" sz="2000" dirty="0" smtClean="0"/>
              <a:t>Portal with public information for business entities</a:t>
            </a:r>
          </a:p>
          <a:p>
            <a:pPr lvl="1"/>
            <a:r>
              <a:rPr lang="en-GB" sz="2000" dirty="0" smtClean="0"/>
              <a:t>National Identification and Authentication System for Business Entities (</a:t>
            </a:r>
            <a:r>
              <a:rPr lang="en-GB" sz="2000" dirty="0" err="1" smtClean="0"/>
              <a:t>NIASeP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Business User Inbox (PKP – </a:t>
            </a:r>
            <a:r>
              <a:rPr lang="en-GB" sz="2000" i="1" dirty="0" err="1" smtClean="0"/>
              <a:t>Poslovni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korisnički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pretinac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E-</a:t>
            </a:r>
            <a:r>
              <a:rPr lang="hr-HR" sz="2000" dirty="0" smtClean="0"/>
              <a:t>s</a:t>
            </a:r>
            <a:r>
              <a:rPr lang="en-GB" sz="2000" dirty="0" err="1" smtClean="0"/>
              <a:t>ervices</a:t>
            </a:r>
            <a:r>
              <a:rPr lang="en-GB" sz="2000" dirty="0" smtClean="0"/>
              <a:t> </a:t>
            </a:r>
            <a:r>
              <a:rPr lang="en-GB" sz="2000" dirty="0" smtClean="0"/>
              <a:t>for public entities</a:t>
            </a:r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3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76700"/>
            <a:ext cx="8516937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08050"/>
            <a:ext cx="8624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Naslov 1"/>
          <p:cNvSpPr>
            <a:spLocks noGrp="1"/>
          </p:cNvSpPr>
          <p:nvPr>
            <p:ph type="title"/>
          </p:nvPr>
        </p:nvSpPr>
        <p:spPr>
          <a:xfrm>
            <a:off x="465138" y="28575"/>
            <a:ext cx="8229600" cy="1143000"/>
          </a:xfrm>
        </p:spPr>
        <p:txBody>
          <a:bodyPr/>
          <a:lstStyle/>
          <a:p>
            <a:pPr algn="r"/>
            <a:r>
              <a:rPr lang="en-GB" altLang="sr-Latn-RS" b="1" dirty="0" smtClean="0"/>
              <a:t>e-Services and messages</a:t>
            </a:r>
          </a:p>
        </p:txBody>
      </p:sp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sr-Latn-RS" b="1" dirty="0" smtClean="0"/>
              <a:t>Registration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68413"/>
            <a:ext cx="8785225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51250"/>
            <a:ext cx="87852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BUSINESS USER INBOX (PKP)</a:t>
            </a:r>
            <a:br>
              <a:rPr lang="en-GB" b="1" dirty="0" smtClean="0"/>
            </a:br>
            <a:endParaRPr lang="en-GB" altLang="sr-Latn-RS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7988"/>
            <a:ext cx="8999538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en-GB" b="1" dirty="0" smtClean="0">
                <a:latin typeface="Arial" charset="0"/>
              </a:rPr>
              <a:t>And this is only the beginning</a:t>
            </a:r>
            <a:r>
              <a:rPr lang="en-GB" b="1" dirty="0" smtClean="0"/>
              <a:t>…</a:t>
            </a:r>
            <a:br>
              <a:rPr lang="en-GB" b="1" dirty="0" smtClean="0"/>
            </a:br>
            <a:endParaRPr lang="en-GB" dirty="0" smtClean="0"/>
          </a:p>
        </p:txBody>
      </p:sp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712019"/>
            <a:ext cx="8229600" cy="4525963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…authorisation, e-babe, e-Business, </a:t>
            </a:r>
          </a:p>
          <a:p>
            <a:pPr marL="0" indent="0">
              <a:buNone/>
            </a:pPr>
            <a:r>
              <a:rPr lang="en-GB" sz="2800" b="1" dirty="0" smtClean="0"/>
              <a:t>cross-border e-services……</a:t>
            </a:r>
            <a:br>
              <a:rPr lang="en-GB" sz="2800" b="1" dirty="0" smtClean="0"/>
            </a:br>
            <a:endParaRPr lang="en-GB" sz="2800" b="1" dirty="0" smtClean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Thank you!! 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 eaLnBrk="1" hangingPunct="1">
              <a:buNone/>
            </a:pPr>
            <a:r>
              <a:rPr lang="en-GB" sz="2000" b="1" dirty="0" smtClean="0"/>
              <a:t>e-mail: llepri@uprava.hr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1 December 2015, Ministry of Finance</a:t>
            </a:r>
            <a:endParaRPr lang="en-GB" sz="1800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0725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708920"/>
            <a:ext cx="1454668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2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 smtClean="0"/>
              <a:t>2012 Integration of Basic Registers</a:t>
            </a:r>
            <a:endParaRPr lang="en-GB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755576" y="6309320"/>
            <a:ext cx="7416824" cy="41215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0" y="3161996"/>
            <a:ext cx="3693784" cy="28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8832"/>
            <a:ext cx="3648074" cy="26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860032" y="1700808"/>
            <a:ext cx="30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Birth Register, Death Register, Marriage Register, Citizenship </a:t>
            </a:r>
            <a:r>
              <a:rPr lang="en-GB" dirty="0" err="1" smtClean="0"/>
              <a:t>Regist</a:t>
            </a:r>
            <a:r>
              <a:rPr lang="hr-HR" dirty="0" smtClean="0"/>
              <a:t>er</a:t>
            </a:r>
            <a:r>
              <a:rPr lang="en-GB" dirty="0" smtClean="0"/>
              <a:t>, </a:t>
            </a:r>
            <a:r>
              <a:rPr lang="en-GB" dirty="0" smtClean="0"/>
              <a:t>Electoral Register</a:t>
            </a:r>
            <a:endParaRPr lang="en-GB" dirty="0"/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2339752" y="15475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2012</a:t>
            </a:r>
            <a:endParaRPr lang="en-US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6044534" y="26241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2015</a:t>
            </a:r>
            <a:endParaRPr lang="en-US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55576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 official document available in entire Croatia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en-GB" b="1" dirty="0" smtClean="0"/>
              <a:t>Central Payroll System</a:t>
            </a:r>
            <a:r>
              <a:rPr lang="hr-HR" b="1" dirty="0" smtClean="0"/>
              <a:t> – COP (</a:t>
            </a:r>
            <a:r>
              <a:rPr lang="hr-HR" b="1" i="1" dirty="0" smtClean="0"/>
              <a:t>Centralni obračun plaća</a:t>
            </a:r>
            <a:r>
              <a:rPr lang="hr-HR" b="1" dirty="0" smtClean="0"/>
              <a:t>)</a:t>
            </a:r>
            <a:endParaRPr lang="en-GB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sz="2000" dirty="0" smtClean="0"/>
          </a:p>
          <a:p>
            <a:r>
              <a:rPr lang="en-GB" sz="2000" b="1" dirty="0" err="1" smtClean="0"/>
              <a:t>RegZap</a:t>
            </a:r>
            <a:r>
              <a:rPr lang="en-GB" sz="2000" dirty="0" smtClean="0"/>
              <a:t> </a:t>
            </a:r>
            <a:r>
              <a:rPr lang="en-GB" sz="2000" b="1" dirty="0" smtClean="0"/>
              <a:t>(</a:t>
            </a:r>
            <a:r>
              <a:rPr lang="hr-HR" sz="2000" b="1" i="1" dirty="0" smtClean="0"/>
              <a:t>Registar zaposlenih </a:t>
            </a:r>
            <a:r>
              <a:rPr lang="hr-HR" sz="2000" b="1" dirty="0" smtClean="0"/>
              <a:t>– </a:t>
            </a:r>
            <a:r>
              <a:rPr lang="en-GB" sz="2000" b="1" dirty="0" smtClean="0"/>
              <a:t>Register of Employees) </a:t>
            </a:r>
          </a:p>
          <a:p>
            <a:r>
              <a:rPr lang="en-GB" sz="1900" dirty="0" smtClean="0"/>
              <a:t>2,200 institutions (2 excluded – legal issues)</a:t>
            </a:r>
          </a:p>
          <a:p>
            <a:pPr lvl="1"/>
            <a:r>
              <a:rPr lang="en-GB" sz="1900" dirty="0" smtClean="0"/>
              <a:t>Information about employees (250,000) </a:t>
            </a:r>
          </a:p>
          <a:p>
            <a:r>
              <a:rPr lang="en-GB" sz="2000" b="1" dirty="0" smtClean="0"/>
              <a:t>COP (</a:t>
            </a:r>
            <a:r>
              <a:rPr lang="hr-HR" sz="2000" b="1" i="1" dirty="0" smtClean="0"/>
              <a:t>Centralni obračun plaća </a:t>
            </a:r>
            <a:r>
              <a:rPr lang="hr-HR" sz="2000" b="1" dirty="0" smtClean="0"/>
              <a:t>– </a:t>
            </a:r>
            <a:r>
              <a:rPr lang="en-GB" sz="2000" b="1" dirty="0" smtClean="0"/>
              <a:t>Central Payroll System)</a:t>
            </a:r>
            <a:endParaRPr lang="en-GB" sz="2000" dirty="0" smtClean="0"/>
          </a:p>
          <a:p>
            <a:pPr lvl="1"/>
            <a:r>
              <a:rPr lang="en-GB" sz="1900" dirty="0" smtClean="0"/>
              <a:t>Single system with </a:t>
            </a:r>
            <a:r>
              <a:rPr lang="en-GB" sz="1900" dirty="0" err="1" smtClean="0"/>
              <a:t>RegZap</a:t>
            </a:r>
            <a:endParaRPr lang="en-GB" sz="1900" dirty="0" smtClean="0"/>
          </a:p>
          <a:p>
            <a:pPr lvl="1"/>
            <a:r>
              <a:rPr lang="en-GB" sz="1900" dirty="0" smtClean="0"/>
              <a:t>2 institutions don’t receive wages</a:t>
            </a:r>
          </a:p>
          <a:p>
            <a:pPr lvl="1"/>
            <a:r>
              <a:rPr lang="en-GB" sz="1900" dirty="0" smtClean="0"/>
              <a:t>Payroll for 250,000 persons</a:t>
            </a:r>
          </a:p>
          <a:p>
            <a:r>
              <a:rPr lang="en-GB" sz="2000" b="1" dirty="0" smtClean="0"/>
              <a:t>Advantage:</a:t>
            </a:r>
            <a:endParaRPr lang="en-GB" sz="2000" dirty="0" smtClean="0"/>
          </a:p>
          <a:p>
            <a:pPr lvl="1"/>
            <a:r>
              <a:rPr lang="en-GB" sz="1900" dirty="0" smtClean="0"/>
              <a:t>Itemised wage breakdown</a:t>
            </a:r>
          </a:p>
          <a:p>
            <a:pPr lvl="1"/>
            <a:r>
              <a:rPr lang="en-GB" sz="1900" dirty="0" smtClean="0"/>
              <a:t>Information for negotiations with trade unions</a:t>
            </a:r>
          </a:p>
          <a:p>
            <a:pPr lvl="1"/>
            <a:r>
              <a:rPr lang="en-GB" sz="1900" dirty="0" smtClean="0"/>
              <a:t>Wage simulations</a:t>
            </a:r>
          </a:p>
          <a:p>
            <a:pPr lvl="1"/>
            <a:r>
              <a:rPr lang="en-GB" sz="1900" dirty="0" smtClean="0"/>
              <a:t>Human Resources management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Implementation issues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Collective Agreement Systems</a:t>
            </a:r>
            <a:endParaRPr lang="en-GB" sz="2000" dirty="0">
              <a:effectLst/>
            </a:endParaRPr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20" y="2276872"/>
            <a:ext cx="2520280" cy="141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6701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97610" y="2339462"/>
            <a:ext cx="5179219" cy="86793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lvl="0"/>
            <a:r>
              <a:rPr lang="hr-HR" sz="1400" dirty="0" smtClean="0"/>
              <a:t>             </a:t>
            </a:r>
            <a:r>
              <a:rPr lang="hr-HR" sz="1400" dirty="0" smtClean="0">
                <a:solidFill>
                  <a:schemeClr val="tx1"/>
                </a:solidFill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</a:rPr>
              <a:t>National Information Infrastructure Act (OG  </a:t>
            </a:r>
          </a:p>
          <a:p>
            <a:pPr lvl="0"/>
            <a:r>
              <a:rPr lang="en-GB" sz="1400" b="1" dirty="0" smtClean="0">
                <a:solidFill>
                  <a:schemeClr val="tx1"/>
                </a:solidFill>
              </a:rPr>
              <a:t>               92/2014</a:t>
            </a:r>
            <a:r>
              <a:rPr lang="en-GB" sz="1400" dirty="0" smtClean="0">
                <a:solidFill>
                  <a:schemeClr val="tx1"/>
                </a:solidFill>
              </a:rPr>
              <a:t>),(RC information, </a:t>
            </a:r>
            <a:r>
              <a:rPr lang="en-GB" sz="1400" dirty="0" err="1" smtClean="0">
                <a:solidFill>
                  <a:schemeClr val="tx1"/>
                </a:solidFill>
              </a:rPr>
              <a:t>ProDII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</a:rPr>
              <a:t>Metaregister</a:t>
            </a:r>
            <a:r>
              <a:rPr lang="en-GB" sz="1400" dirty="0" smtClean="0">
                <a:solidFill>
                  <a:schemeClr val="tx1"/>
                </a:solidFill>
              </a:rPr>
              <a:t>, e-Citizens, OOS)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408" y="559832"/>
            <a:ext cx="4917000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400" b="1" dirty="0" smtClean="0"/>
              <a:t>List of legislation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 December 2015, Ministry of Finance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49648" y="2298587"/>
            <a:ext cx="518790" cy="518788"/>
            <a:chOff x="349648" y="2204865"/>
            <a:chExt cx="518790" cy="518788"/>
          </a:xfrm>
        </p:grpSpPr>
        <p:sp>
          <p:nvSpPr>
            <p:cNvPr id="56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09564" y="3125846"/>
            <a:ext cx="5167266" cy="86793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lvl="0"/>
            <a:r>
              <a:rPr lang="en-GB" sz="1400" dirty="0" smtClean="0">
                <a:solidFill>
                  <a:schemeClr val="tx1"/>
                </a:solidFill>
              </a:rPr>
              <a:t>             </a:t>
            </a:r>
            <a:r>
              <a:rPr lang="en-GB" sz="1400" b="1" dirty="0" smtClean="0">
                <a:solidFill>
                  <a:schemeClr val="tx1"/>
                </a:solidFill>
              </a:rPr>
              <a:t>Regulation on the Public Register for National Information </a:t>
            </a:r>
            <a:r>
              <a:rPr lang="hr-HR" sz="1400" b="1" dirty="0" smtClean="0">
                <a:solidFill>
                  <a:schemeClr val="tx1"/>
                </a:solidFill>
              </a:rPr>
              <a:t>  	</a:t>
            </a:r>
            <a:r>
              <a:rPr lang="en-GB" sz="1400" b="1" dirty="0" smtClean="0">
                <a:solidFill>
                  <a:schemeClr val="tx1"/>
                </a:solidFill>
              </a:rPr>
              <a:t>Infrastructure </a:t>
            </a:r>
            <a:r>
              <a:rPr lang="en-GB" sz="1400" b="1" dirty="0" smtClean="0">
                <a:solidFill>
                  <a:schemeClr val="tx1"/>
                </a:solidFill>
              </a:rPr>
              <a:t>Projects Coordination (</a:t>
            </a:r>
            <a:r>
              <a:rPr lang="en-GB" sz="1400" b="1" dirty="0" err="1" smtClean="0">
                <a:solidFill>
                  <a:schemeClr val="tx1"/>
                </a:solidFill>
              </a:rPr>
              <a:t>ProDII</a:t>
            </a:r>
            <a:r>
              <a:rPr lang="en-GB" sz="1400" b="1" dirty="0" smtClean="0">
                <a:solidFill>
                  <a:schemeClr val="tx1"/>
                </a:solidFill>
              </a:rPr>
              <a:t>) (OG  134/2014)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9563" y="3926741"/>
            <a:ext cx="5167267" cy="86793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en-GB" sz="1400" b="1" dirty="0" smtClean="0">
                <a:solidFill>
                  <a:schemeClr val="tx1"/>
                </a:solidFill>
              </a:rPr>
              <a:t>Decision of the Government of the RC on the Establishment of the National Information Infrastructure Council (OG 72/2015)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9563" y="4644349"/>
            <a:ext cx="5167267" cy="86793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en-GB" sz="1400" b="1" dirty="0" smtClean="0">
                <a:solidFill>
                  <a:schemeClr val="tx1"/>
                </a:solidFill>
              </a:rPr>
              <a:t>Regulation on Organisational and Technical Standards for Connecting with the National Information Infrastructure </a:t>
            </a:r>
          </a:p>
          <a:p>
            <a:pPr marL="508000"/>
            <a:r>
              <a:rPr lang="en-GB" sz="1400" b="1" dirty="0" smtClean="0">
                <a:solidFill>
                  <a:schemeClr val="tx1"/>
                </a:solidFill>
              </a:rPr>
              <a:t> (OG 103/2015)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9648" y="3125846"/>
            <a:ext cx="518790" cy="518788"/>
            <a:chOff x="349648" y="2870068"/>
            <a:chExt cx="518790" cy="518788"/>
          </a:xfrm>
        </p:grpSpPr>
        <p:sp>
          <p:nvSpPr>
            <p:cNvPr id="61" name="Oval 60"/>
            <p:cNvSpPr/>
            <p:nvPr>
              <p:custDataLst>
                <p:tags r:id="rId7"/>
              </p:custDataLst>
            </p:nvPr>
          </p:nvSpPr>
          <p:spPr>
            <a:xfrm>
              <a:off x="349648" y="287006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>
              <p:custDataLst>
                <p:tags r:id="rId8"/>
              </p:custDataLst>
            </p:nvPr>
          </p:nvSpPr>
          <p:spPr>
            <a:xfrm>
              <a:off x="391262" y="2911681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648" y="3874752"/>
            <a:ext cx="518790" cy="518788"/>
            <a:chOff x="349648" y="3563248"/>
            <a:chExt cx="518790" cy="518788"/>
          </a:xfrm>
        </p:grpSpPr>
        <p:sp>
          <p:nvSpPr>
            <p:cNvPr id="66" name="Oval 65"/>
            <p:cNvSpPr/>
            <p:nvPr>
              <p:custDataLst>
                <p:tags r:id="rId5"/>
              </p:custDataLst>
            </p:nvPr>
          </p:nvSpPr>
          <p:spPr>
            <a:xfrm>
              <a:off x="349648" y="356324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>
              <p:custDataLst>
                <p:tags r:id="rId6"/>
              </p:custDataLst>
            </p:nvPr>
          </p:nvSpPr>
          <p:spPr>
            <a:xfrm>
              <a:off x="391262" y="3604861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648" y="4603476"/>
            <a:ext cx="518790" cy="518788"/>
            <a:chOff x="349648" y="4228449"/>
            <a:chExt cx="518790" cy="518788"/>
          </a:xfrm>
        </p:grpSpPr>
        <p:sp>
          <p:nvSpPr>
            <p:cNvPr id="71" name="Oval 70"/>
            <p:cNvSpPr/>
            <p:nvPr>
              <p:custDataLst>
                <p:tags r:id="rId3"/>
              </p:custDataLst>
            </p:nvPr>
          </p:nvSpPr>
          <p:spPr>
            <a:xfrm>
              <a:off x="349648" y="4228449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>
              <p:custDataLst>
                <p:tags r:id="rId4"/>
              </p:custDataLst>
            </p:nvPr>
          </p:nvSpPr>
          <p:spPr>
            <a:xfrm>
              <a:off x="391262" y="4270062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1" name="Picture 2" descr="Screen shot 2014-12-16 at 10.36.42 AM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admin\Documents\Sabor-21.5.2014\vlcsnap-2014-10-16-05h49m48s1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29" y="2340199"/>
            <a:ext cx="3709418" cy="31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err="1" smtClean="0"/>
              <a:t>ProDII</a:t>
            </a:r>
            <a:r>
              <a:rPr lang="en-GB" b="1" dirty="0" smtClean="0"/>
              <a:t> Public Register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Public Register for DII</a:t>
            </a:r>
          </a:p>
          <a:p>
            <a:pPr marL="0" indent="0">
              <a:buNone/>
            </a:pPr>
            <a:r>
              <a:rPr lang="en-GB" dirty="0" smtClean="0"/>
              <a:t>(National Information </a:t>
            </a:r>
          </a:p>
          <a:p>
            <a:pPr marL="0" indent="0">
              <a:buNone/>
            </a:pPr>
            <a:r>
              <a:rPr lang="en-GB" dirty="0" smtClean="0"/>
              <a:t>Infrastructure)</a:t>
            </a:r>
          </a:p>
          <a:p>
            <a:pPr marL="0" indent="0">
              <a:buNone/>
            </a:pPr>
            <a:r>
              <a:rPr lang="en-GB" dirty="0" smtClean="0"/>
              <a:t>Projects Coordination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Purpose:</a:t>
            </a:r>
          </a:p>
          <a:p>
            <a:r>
              <a:rPr lang="en-GB" dirty="0" smtClean="0"/>
              <a:t>ICT projects monitoring and coordination </a:t>
            </a:r>
          </a:p>
          <a:p>
            <a:r>
              <a:rPr lang="en-GB" dirty="0" smtClean="0"/>
              <a:t>Rationalisation of investments in ICT projects in the public sector</a:t>
            </a:r>
          </a:p>
          <a:p>
            <a:r>
              <a:rPr lang="en-GB" dirty="0" smtClean="0"/>
              <a:t>Transparency of public administration concerning ICT projects</a:t>
            </a:r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41">
            <a:off x="5458645" y="1740172"/>
            <a:ext cx="2914642" cy="16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5A788"/>
                </a:solidFill>
                <a:latin typeface="Arial" charset="0"/>
                <a:cs typeface="Arial" charset="0"/>
              </a:rPr>
              <a:t>1 December 2015, Ministry of Finance</a:t>
            </a:r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err="1" smtClean="0"/>
              <a:t>Metaregister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4400" b="1" dirty="0" smtClean="0"/>
          </a:p>
          <a:p>
            <a:pPr marL="0" indent="0">
              <a:buNone/>
            </a:pPr>
            <a:r>
              <a:rPr lang="en-GB" sz="4400" b="1" dirty="0" smtClean="0"/>
              <a:t>Collaboration tool for the purpose of: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4400" dirty="0" smtClean="0"/>
              <a:t>Outline of all public registers (electronic and book registers):</a:t>
            </a:r>
          </a:p>
          <a:p>
            <a:pPr lvl="1"/>
            <a:r>
              <a:rPr lang="en-GB" sz="4400" dirty="0" smtClean="0"/>
              <a:t>Information</a:t>
            </a:r>
          </a:p>
          <a:p>
            <a:pPr lvl="1"/>
            <a:r>
              <a:rPr lang="en-GB" sz="4400" dirty="0" smtClean="0"/>
              <a:t>Connection and data downloading service</a:t>
            </a:r>
          </a:p>
          <a:p>
            <a:pPr lvl="1"/>
            <a:r>
              <a:rPr lang="en-GB" sz="4400" dirty="0" smtClean="0"/>
              <a:t>Announcement of structural changes</a:t>
            </a:r>
          </a:p>
          <a:p>
            <a:pPr lvl="1"/>
            <a:r>
              <a:rPr lang="en-GB" sz="4400" dirty="0" smtClean="0"/>
              <a:t>Responsible persons and institutions</a:t>
            </a:r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pPr marL="0" indent="0" algn="ctr">
              <a:buNone/>
            </a:pPr>
            <a:r>
              <a:rPr lang="en-GB" sz="4400" b="1" dirty="0" smtClean="0"/>
              <a:t>Data collection according to the </a:t>
            </a:r>
          </a:p>
          <a:p>
            <a:pPr marL="0" indent="0" algn="ctr">
              <a:buNone/>
            </a:pPr>
            <a:r>
              <a:rPr lang="en-GB" sz="4400" b="1" dirty="0" smtClean="0"/>
              <a:t>principle</a:t>
            </a:r>
          </a:p>
          <a:p>
            <a:pPr marL="0" indent="0" algn="ctr">
              <a:buNone/>
            </a:pPr>
            <a:r>
              <a:rPr lang="en-GB" sz="4400" b="1" dirty="0" smtClean="0"/>
              <a:t>Once – only</a:t>
            </a:r>
          </a:p>
          <a:p>
            <a:pPr marL="0" indent="0" algn="ctr">
              <a:buNone/>
            </a:pPr>
            <a:endParaRPr lang="en-GB" sz="3600" dirty="0" smtClean="0"/>
          </a:p>
          <a:p>
            <a:r>
              <a:rPr lang="en-GB" sz="4400" dirty="0" smtClean="0"/>
              <a:t>Fundamental interoperability system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21">
            <a:off x="6593250" y="3975184"/>
            <a:ext cx="2009800" cy="133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Open data portal </a:t>
            </a:r>
            <a:br>
              <a:rPr lang="en-GB" b="1" dirty="0" smtClean="0"/>
            </a:br>
            <a:r>
              <a:rPr lang="en-GB" b="1" dirty="0" smtClean="0"/>
              <a:t>data.gov.hr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839"/>
            <a:ext cx="8280920" cy="46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2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187"/>
            <a:ext cx="8075613" cy="940966"/>
          </a:xfrm>
        </p:spPr>
        <p:txBody>
          <a:bodyPr>
            <a:noAutofit/>
          </a:bodyPr>
          <a:lstStyle/>
          <a:p>
            <a:pPr algn="r"/>
            <a:r>
              <a:rPr lang="en-GB" sz="3600" b="1" i="1" dirty="0" smtClean="0"/>
              <a:t>Multi-service approach to public administration reform</a:t>
            </a:r>
            <a:endParaRPr lang="en-GB" sz="3600" b="1" dirty="0"/>
          </a:p>
        </p:txBody>
      </p:sp>
      <p:pic>
        <p:nvPicPr>
          <p:cNvPr id="6147" name="Content Placeholder 5" descr="Screen shot 2014-09-22 at 7.15.3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6003" r="5937" b="6003"/>
          <a:stretch>
            <a:fillRect/>
          </a:stretch>
        </p:blipFill>
        <p:spPr>
          <a:xfrm>
            <a:off x="683568" y="2132856"/>
            <a:ext cx="7314279" cy="4492720"/>
          </a:xfrm>
        </p:spPr>
      </p:pic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372828" y="1504851"/>
            <a:ext cx="558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r-Latn-RS" sz="1800" b="1" dirty="0" smtClean="0">
                <a:solidFill>
                  <a:srgbClr val="000000"/>
                </a:solidFill>
              </a:rPr>
              <a:t>CENTRAL PORTAL – GOV.HR</a:t>
            </a:r>
            <a:endParaRPr lang="en-GB" altLang="sr-Latn-RS" sz="1800" b="1" dirty="0">
              <a:solidFill>
                <a:srgbClr val="000000"/>
              </a:solidFill>
            </a:endParaRPr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684213" y="6481754"/>
            <a:ext cx="7868527" cy="365125"/>
          </a:xfrm>
        </p:spPr>
        <p:txBody>
          <a:bodyPr/>
          <a:lstStyle/>
          <a:p>
            <a:r>
              <a:rPr lang="en-GB" dirty="0" smtClean="0"/>
              <a:t>1 December 2015, 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Zj5_NH0SxnUXEFt1u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rmtb1EQ0y.IURfEm0g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tdK9m4XEaF4ylMw6yt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g9gv_7UKzPTcSoouG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4694</TotalTime>
  <Words>819</Words>
  <Application>Microsoft Office PowerPoint</Application>
  <PresentationFormat>On-screen Show (4:3)</PresentationFormat>
  <Paragraphs>194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think-cell Slide</vt:lpstr>
      <vt:lpstr>e-Croatia e-Citizens  </vt:lpstr>
      <vt:lpstr>  2012 Public Sector Informatisation  Coordination Commission </vt:lpstr>
      <vt:lpstr>2012 Integration of Basic Registers</vt:lpstr>
      <vt:lpstr>Central Payroll System – COP (Centralni obračun plaća)</vt:lpstr>
      <vt:lpstr>PowerPoint Presentation</vt:lpstr>
      <vt:lpstr>ProDII Public Register</vt:lpstr>
      <vt:lpstr>Metaregister</vt:lpstr>
      <vt:lpstr>Open data portal  data.gov.hr</vt:lpstr>
      <vt:lpstr>Multi-service approach to public administration reform</vt:lpstr>
      <vt:lpstr> Single Sign On – NIAS (National Identification and Authentication System) </vt:lpstr>
      <vt:lpstr>Personal User Inbox</vt:lpstr>
      <vt:lpstr>e-Citizens  Customer Oriented e-Government</vt:lpstr>
      <vt:lpstr>Electronic  record</vt:lpstr>
      <vt:lpstr>Top 5 e-services of 27 existing services</vt:lpstr>
      <vt:lpstr>e-Citizens Statistics</vt:lpstr>
      <vt:lpstr>3 years ago….</vt:lpstr>
      <vt:lpstr>Today…</vt:lpstr>
      <vt:lpstr>PowerPoint Presentation</vt:lpstr>
      <vt:lpstr>Questionnaire</vt:lpstr>
      <vt:lpstr>PowerPoint Presentation</vt:lpstr>
      <vt:lpstr>e-Business</vt:lpstr>
      <vt:lpstr>e-Services and messages</vt:lpstr>
      <vt:lpstr>Registration</vt:lpstr>
      <vt:lpstr>BUSINESS USER INBOX (PKP) </vt:lpstr>
      <vt:lpstr>  And this is only the beginning…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Leda Lepri</dc:creator>
  <cp:lastModifiedBy>zstadnik</cp:lastModifiedBy>
  <cp:revision>299</cp:revision>
  <cp:lastPrinted>2015-03-11T13:26:00Z</cp:lastPrinted>
  <dcterms:created xsi:type="dcterms:W3CDTF">2014-12-17T15:48:19Z</dcterms:created>
  <dcterms:modified xsi:type="dcterms:W3CDTF">2015-11-29T11:16:51Z</dcterms:modified>
</cp:coreProperties>
</file>