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3" r:id="rId5"/>
    <p:sldId id="264" r:id="rId6"/>
    <p:sldId id="265" r:id="rId7"/>
    <p:sldId id="266" r:id="rId8"/>
    <p:sldId id="26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53171F-36F9-45E0-9366-1C3C7150749C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B87F3-087E-4BE2-9957-5E450456B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336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D1B8A-0448-4137-8E85-9C6CD1E80AF7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525C2-190D-481F-84DE-B6178B0F4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095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D1B8A-0448-4137-8E85-9C6CD1E80AF7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525C2-190D-481F-84DE-B6178B0F4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828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D1B8A-0448-4137-8E85-9C6CD1E80AF7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525C2-190D-481F-84DE-B6178B0F4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408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D1B8A-0448-4137-8E85-9C6CD1E80AF7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525C2-190D-481F-84DE-B6178B0F4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379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D1B8A-0448-4137-8E85-9C6CD1E80AF7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525C2-190D-481F-84DE-B6178B0F4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09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D1B8A-0448-4137-8E85-9C6CD1E80AF7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525C2-190D-481F-84DE-B6178B0F4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816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D1B8A-0448-4137-8E85-9C6CD1E80AF7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525C2-190D-481F-84DE-B6178B0F4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851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D1B8A-0448-4137-8E85-9C6CD1E80AF7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525C2-190D-481F-84DE-B6178B0F4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020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D1B8A-0448-4137-8E85-9C6CD1E80AF7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525C2-190D-481F-84DE-B6178B0F4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175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D1B8A-0448-4137-8E85-9C6CD1E80AF7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525C2-190D-481F-84DE-B6178B0F4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267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D1B8A-0448-4137-8E85-9C6CD1E80AF7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525C2-190D-481F-84DE-B6178B0F4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088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D1B8A-0448-4137-8E85-9C6CD1E80AF7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F525C2-190D-481F-84DE-B6178B0F4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979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84785"/>
            <a:ext cx="7772400" cy="2115666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Financial Management and Control (FMC) </a:t>
            </a:r>
            <a:r>
              <a:rPr lang="sr-Latn-RS" sz="4000" b="1" dirty="0" smtClean="0"/>
              <a:t>and Internal Audit (IA)</a:t>
            </a:r>
            <a:r>
              <a:rPr lang="en-US" sz="4000" b="1" dirty="0"/>
              <a:t> - requirements under Chapter 32 - Financial Control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Plenary Meeting on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The Progress in Internal Control and Internal Audit Reforms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Prague, the Czech Republic, March 21-23, 2016</a:t>
            </a:r>
          </a:p>
          <a:p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1" y="5778698"/>
            <a:ext cx="1291893" cy="885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134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204" y="620688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PUBLIC INTERNAL (FINANCIAL) CONTROL</a:t>
            </a:r>
            <a:br>
              <a:rPr lang="en-US" sz="3600" b="1" dirty="0" smtClean="0"/>
            </a:br>
            <a:r>
              <a:rPr lang="en-US" sz="3600" b="1" dirty="0" smtClean="0"/>
              <a:t>P I (F) C</a:t>
            </a:r>
            <a:endParaRPr lang="en-US" sz="3600" b="1" dirty="0"/>
          </a:p>
        </p:txBody>
      </p:sp>
      <p:sp>
        <p:nvSpPr>
          <p:cNvPr id="4" name="Rectangle 3"/>
          <p:cNvSpPr/>
          <p:nvPr/>
        </p:nvSpPr>
        <p:spPr>
          <a:xfrm>
            <a:off x="1403648" y="5517232"/>
            <a:ext cx="6408712" cy="648072"/>
          </a:xfrm>
          <a:prstGeom prst="rect">
            <a:avLst/>
          </a:prstGeom>
          <a:solidFill>
            <a:srgbClr val="FF0000"/>
          </a:solidFill>
          <a:ln w="25400" cap="flat" cmpd="sng" algn="ctr">
            <a:solidFill>
              <a:srgbClr val="3366CC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91680" y="3501008"/>
            <a:ext cx="1512168" cy="1944216"/>
          </a:xfrm>
          <a:prstGeom prst="rect">
            <a:avLst/>
          </a:prstGeom>
          <a:solidFill>
            <a:srgbClr val="FF0000"/>
          </a:solidFill>
          <a:ln w="25400" cap="flat" cmpd="sng" algn="ctr">
            <a:solidFill>
              <a:srgbClr val="3366CC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Isosceles Triangle 5"/>
          <p:cNvSpPr/>
          <p:nvPr/>
        </p:nvSpPr>
        <p:spPr>
          <a:xfrm>
            <a:off x="1691680" y="2060848"/>
            <a:ext cx="5832648" cy="1368152"/>
          </a:xfrm>
          <a:prstGeom prst="triangle">
            <a:avLst/>
          </a:prstGeom>
          <a:solidFill>
            <a:srgbClr val="FF0000"/>
          </a:solidFill>
          <a:ln w="25400" cap="flat" cmpd="sng" algn="ctr">
            <a:solidFill>
              <a:srgbClr val="3366CC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940152" y="3501008"/>
            <a:ext cx="1584176" cy="1944216"/>
          </a:xfrm>
          <a:prstGeom prst="rect">
            <a:avLst/>
          </a:prstGeom>
          <a:solidFill>
            <a:srgbClr val="FF0000"/>
          </a:solidFill>
          <a:ln w="25400" cap="flat" cmpd="sng" algn="ctr">
            <a:solidFill>
              <a:srgbClr val="3366CC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07704" y="3595953"/>
            <a:ext cx="11521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FFFF"/>
                </a:solidFill>
                <a:latin typeface="Arial"/>
              </a:rPr>
              <a:t>F</a:t>
            </a:r>
          </a:p>
          <a:p>
            <a:pPr algn="ctr"/>
            <a:r>
              <a:rPr lang="en-US" sz="3600" b="1" dirty="0">
                <a:solidFill>
                  <a:srgbClr val="FFFFFF"/>
                </a:solidFill>
                <a:latin typeface="Arial"/>
              </a:rPr>
              <a:t>M</a:t>
            </a:r>
          </a:p>
          <a:p>
            <a:pPr algn="ctr"/>
            <a:r>
              <a:rPr lang="en-US" sz="3600" b="1" dirty="0">
                <a:solidFill>
                  <a:srgbClr val="FFFFFF"/>
                </a:solidFill>
                <a:latin typeface="Arial"/>
              </a:rPr>
              <a:t>C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372200" y="4005064"/>
            <a:ext cx="7200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FFFF"/>
                </a:solidFill>
                <a:latin typeface="Arial"/>
              </a:rPr>
              <a:t>I</a:t>
            </a:r>
          </a:p>
          <a:p>
            <a:pPr algn="ctr"/>
            <a:r>
              <a:rPr lang="en-US" sz="3600" b="1" dirty="0">
                <a:solidFill>
                  <a:srgbClr val="FFFFFF"/>
                </a:solidFill>
                <a:latin typeface="Arial"/>
              </a:rPr>
              <a:t>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338000" y="2468215"/>
            <a:ext cx="27363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4400" b="1" dirty="0" smtClean="0">
                <a:solidFill>
                  <a:srgbClr val="FFFFFF"/>
                </a:solidFill>
                <a:latin typeface="Arial"/>
              </a:rPr>
              <a:t>CHU</a:t>
            </a:r>
            <a:endParaRPr lang="en-US" sz="4400" b="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47664" y="5579658"/>
            <a:ext cx="6120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FFFF"/>
                </a:solidFill>
                <a:latin typeface="Arial"/>
              </a:rPr>
              <a:t>MANAGERIAL ACCOUNTABILITY</a:t>
            </a:r>
          </a:p>
        </p:txBody>
      </p:sp>
    </p:spTree>
    <p:extLst>
      <p:ext uri="{BB962C8B-B14F-4D97-AF65-F5344CB8AC3E}">
        <p14:creationId xmlns:p14="http://schemas.microsoft.com/office/powerpoint/2010/main" val="2972911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FINANCIAL MANAGEMENT AND CONTROL (FMC) AND INTERNAL AUDIT (IA) IN PUBLIC FUNDS BENEFICIARIES (PFB)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F</a:t>
            </a:r>
            <a:r>
              <a:rPr lang="en-US" dirty="0" smtClean="0"/>
              <a:t>ramework</a:t>
            </a:r>
          </a:p>
          <a:p>
            <a:pPr>
              <a:buFont typeface="Calibri" panose="020F0502020204030204" pitchFamily="34" charset="0"/>
              <a:buChar char="-"/>
            </a:pPr>
            <a:r>
              <a:rPr lang="en-US" dirty="0" smtClean="0"/>
              <a:t>PIFC Strategy 2009 </a:t>
            </a:r>
          </a:p>
          <a:p>
            <a:pPr>
              <a:buFont typeface="Calibri" panose="020F0502020204030204" pitchFamily="34" charset="0"/>
              <a:buChar char="-"/>
            </a:pPr>
            <a:r>
              <a:rPr lang="en-US" dirty="0" smtClean="0"/>
              <a:t>Draft PIFC Strategy 2016-2020 (Compliance with EU negotiation chapter 32)</a:t>
            </a:r>
          </a:p>
          <a:p>
            <a:pPr marL="0" indent="0">
              <a:buNone/>
            </a:pPr>
            <a:r>
              <a:rPr lang="en-US" dirty="0" smtClean="0"/>
              <a:t>Established legal framework:</a:t>
            </a:r>
          </a:p>
          <a:p>
            <a:pPr>
              <a:buFont typeface="Calibri" panose="020F0502020204030204" pitchFamily="34" charset="0"/>
              <a:buChar char="-"/>
            </a:pPr>
            <a:r>
              <a:rPr lang="en-US" dirty="0" smtClean="0"/>
              <a:t>Budget System law (articles 2, 81,82 and 83);</a:t>
            </a:r>
          </a:p>
          <a:p>
            <a:pPr>
              <a:buFont typeface="Calibri" panose="020F0502020204030204" pitchFamily="34" charset="0"/>
              <a:buChar char="-"/>
            </a:pPr>
            <a:r>
              <a:rPr lang="en-US" dirty="0" smtClean="0"/>
              <a:t>Rulebook FMC;</a:t>
            </a:r>
          </a:p>
          <a:p>
            <a:pPr>
              <a:buFont typeface="Calibri" panose="020F0502020204030204" pitchFamily="34" charset="0"/>
              <a:buChar char="-"/>
            </a:pPr>
            <a:r>
              <a:rPr lang="en-US" dirty="0" smtClean="0"/>
              <a:t>Rulebook IA;</a:t>
            </a:r>
          </a:p>
          <a:p>
            <a:pPr>
              <a:buFont typeface="Calibri" panose="020F0502020204030204" pitchFamily="34" charset="0"/>
              <a:buChar char="-"/>
            </a:pPr>
            <a:r>
              <a:rPr lang="en-US" dirty="0" smtClean="0"/>
              <a:t>Rulebook for Certification IA with Training </a:t>
            </a:r>
            <a:r>
              <a:rPr lang="en-US" dirty="0"/>
              <a:t>P</a:t>
            </a:r>
            <a:r>
              <a:rPr lang="en-US" dirty="0" smtClean="0"/>
              <a:t>rogram; </a:t>
            </a:r>
          </a:p>
          <a:p>
            <a:pPr>
              <a:buFont typeface="Calibri" panose="020F0502020204030204" pitchFamily="34" charset="0"/>
              <a:buChar char="-"/>
            </a:pPr>
            <a:r>
              <a:rPr lang="en-US" dirty="0" smtClean="0"/>
              <a:t>Manual FMC;</a:t>
            </a:r>
          </a:p>
          <a:p>
            <a:pPr>
              <a:buFont typeface="Calibri" panose="020F0502020204030204" pitchFamily="34" charset="0"/>
              <a:buChar char="-"/>
            </a:pPr>
            <a:r>
              <a:rPr lang="en-US" dirty="0" smtClean="0"/>
              <a:t>Manual IA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289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FMC – current situation</a:t>
            </a:r>
            <a:endParaRPr lang="sr-Latn-R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126 PFB on central level establish FMC (</a:t>
            </a:r>
            <a:r>
              <a:rPr lang="sr-Latn-RS" dirty="0"/>
              <a:t>covered 82% of </a:t>
            </a:r>
            <a:r>
              <a:rPr lang="sr-Latn-RS" dirty="0" smtClean="0"/>
              <a:t>consumption</a:t>
            </a:r>
            <a:r>
              <a:rPr lang="en-US" dirty="0" smtClean="0"/>
              <a:t>);</a:t>
            </a:r>
          </a:p>
          <a:p>
            <a:r>
              <a:rPr lang="en-US" dirty="0" smtClean="0"/>
              <a:t>1466 managers and </a:t>
            </a:r>
            <a:r>
              <a:rPr lang="sr-Latn-RS" dirty="0"/>
              <a:t>employee</a:t>
            </a:r>
            <a:r>
              <a:rPr lang="en-US" dirty="0" smtClean="0"/>
              <a:t> in PFB </a:t>
            </a:r>
            <a:r>
              <a:rPr lang="en-US" dirty="0"/>
              <a:t>attended a five-day (4 modules of 40 hours) training for FMC (2009 to 2015</a:t>
            </a:r>
            <a:r>
              <a:rPr lang="en-US" dirty="0" smtClean="0"/>
              <a:t>);</a:t>
            </a:r>
          </a:p>
          <a:p>
            <a:r>
              <a:rPr lang="en-US" dirty="0"/>
              <a:t>The annual self-assessment system </a:t>
            </a:r>
            <a:r>
              <a:rPr lang="en-US" dirty="0" smtClean="0"/>
              <a:t>FMC </a:t>
            </a:r>
            <a:r>
              <a:rPr lang="en-US" dirty="0"/>
              <a:t>(of all five components of COSO) - delivered to the </a:t>
            </a:r>
            <a:r>
              <a:rPr lang="en-US" dirty="0" smtClean="0"/>
              <a:t>CHU;</a:t>
            </a:r>
          </a:p>
          <a:p>
            <a:r>
              <a:rPr lang="en-US" dirty="0" smtClean="0"/>
              <a:t>Internal </a:t>
            </a:r>
            <a:r>
              <a:rPr lang="en-US" dirty="0"/>
              <a:t>assessment </a:t>
            </a:r>
            <a:r>
              <a:rPr lang="en-US" dirty="0" smtClean="0"/>
              <a:t>of FMC system via </a:t>
            </a:r>
            <a:r>
              <a:rPr lang="en-US" dirty="0"/>
              <a:t>the </a:t>
            </a:r>
            <a:r>
              <a:rPr lang="en-US" dirty="0" smtClean="0"/>
              <a:t>IA function </a:t>
            </a:r>
            <a:r>
              <a:rPr lang="en-US" dirty="0"/>
              <a:t>in </a:t>
            </a:r>
            <a:r>
              <a:rPr lang="en-US" dirty="0" smtClean="0"/>
              <a:t>PFB.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r>
              <a:rPr lang="en-US" sz="2200" dirty="0" smtClean="0"/>
              <a:t>* </a:t>
            </a:r>
            <a:r>
              <a:rPr lang="en-US" sz="2200" dirty="0"/>
              <a:t>45 of 126 </a:t>
            </a:r>
            <a:r>
              <a:rPr lang="en-US" sz="2200" dirty="0" smtClean="0"/>
              <a:t>PFB </a:t>
            </a:r>
            <a:r>
              <a:rPr lang="en-US" sz="2200" dirty="0"/>
              <a:t>are not </a:t>
            </a:r>
            <a:r>
              <a:rPr lang="en-US" sz="2200" dirty="0" smtClean="0"/>
              <a:t>direct budget beneficiaries.</a:t>
            </a:r>
            <a:endParaRPr lang="sr-Latn-RS" sz="2200" dirty="0"/>
          </a:p>
        </p:txBody>
      </p:sp>
    </p:spTree>
    <p:extLst>
      <p:ext uri="{BB962C8B-B14F-4D97-AF65-F5344CB8AC3E}">
        <p14:creationId xmlns:p14="http://schemas.microsoft.com/office/powerpoint/2010/main" val="3819942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FMC - </a:t>
            </a:r>
            <a:r>
              <a:rPr lang="en-US" b="1" dirty="0"/>
              <a:t>requirements under Chapter 32</a:t>
            </a:r>
            <a:r>
              <a:rPr lang="en-US" b="1" dirty="0" smtClean="0"/>
              <a:t> </a:t>
            </a:r>
            <a:endParaRPr lang="sr-Latn-R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Improving Managerial accountability </a:t>
            </a:r>
            <a:r>
              <a:rPr lang="en-US" dirty="0" smtClean="0"/>
              <a:t>– decentralization</a:t>
            </a:r>
          </a:p>
          <a:p>
            <a:r>
              <a:rPr lang="en-US" dirty="0"/>
              <a:t>I</a:t>
            </a:r>
            <a:r>
              <a:rPr lang="en-US" dirty="0" smtClean="0"/>
              <a:t>ntroduction of </a:t>
            </a:r>
            <a:r>
              <a:rPr lang="en-US" dirty="0"/>
              <a:t>Irregularity </a:t>
            </a:r>
            <a:r>
              <a:rPr lang="en-US" dirty="0" smtClean="0"/>
              <a:t>Management System</a:t>
            </a:r>
          </a:p>
          <a:p>
            <a:r>
              <a:rPr lang="en-US" dirty="0" smtClean="0"/>
              <a:t>Introduce </a:t>
            </a:r>
            <a:r>
              <a:rPr lang="en-US" dirty="0"/>
              <a:t>Management </a:t>
            </a:r>
            <a:r>
              <a:rPr lang="en-US" dirty="0" smtClean="0"/>
              <a:t>Declarations by </a:t>
            </a:r>
            <a:r>
              <a:rPr lang="en-US" dirty="0"/>
              <a:t>the </a:t>
            </a:r>
            <a:r>
              <a:rPr lang="en-US" dirty="0" smtClean="0"/>
              <a:t>manager of PFB</a:t>
            </a:r>
          </a:p>
          <a:p>
            <a:r>
              <a:rPr lang="en-US" dirty="0" smtClean="0"/>
              <a:t>FMC quality check </a:t>
            </a:r>
            <a:r>
              <a:rPr lang="en-US" dirty="0"/>
              <a:t>by </a:t>
            </a:r>
            <a:r>
              <a:rPr lang="en-US" dirty="0" smtClean="0"/>
              <a:t>CHU</a:t>
            </a:r>
          </a:p>
          <a:p>
            <a:r>
              <a:rPr lang="en-US" dirty="0" smtClean="0"/>
              <a:t>Networking FMC Specialists/Coordinator</a:t>
            </a:r>
            <a:endParaRPr lang="en-US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56488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en-US" b="1" dirty="0" smtClean="0"/>
              <a:t>IA -</a:t>
            </a:r>
            <a:r>
              <a:rPr lang="en-US" b="1" dirty="0"/>
              <a:t> current situation</a:t>
            </a:r>
            <a:r>
              <a:rPr lang="en-US" b="1" dirty="0" smtClean="0"/>
              <a:t> </a:t>
            </a:r>
            <a:endParaRPr lang="sr-Latn-R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300" dirty="0"/>
              <a:t>286 </a:t>
            </a:r>
            <a:r>
              <a:rPr lang="en-US" sz="2300" dirty="0" smtClean="0"/>
              <a:t>certified </a:t>
            </a:r>
            <a:r>
              <a:rPr lang="en-US" sz="2300" dirty="0"/>
              <a:t>internal auditor in the public sector (4 modules of 54 hours + </a:t>
            </a:r>
            <a:r>
              <a:rPr lang="en-US" sz="2300" dirty="0" smtClean="0"/>
              <a:t>two internal audit </a:t>
            </a:r>
            <a:r>
              <a:rPr lang="en-US" sz="2300" dirty="0"/>
              <a:t>+ </a:t>
            </a:r>
            <a:r>
              <a:rPr lang="en-US" sz="2300" dirty="0" smtClean="0"/>
              <a:t>exam) </a:t>
            </a:r>
            <a:r>
              <a:rPr lang="en-US" sz="2300" dirty="0"/>
              <a:t>from 2009 to 2015.</a:t>
            </a:r>
          </a:p>
          <a:p>
            <a:endParaRPr lang="en-US" sz="2300" dirty="0"/>
          </a:p>
          <a:p>
            <a:pPr marL="0" indent="0">
              <a:buNone/>
            </a:pPr>
            <a:r>
              <a:rPr lang="en-US" sz="2300" dirty="0" smtClean="0"/>
              <a:t>IA </a:t>
            </a:r>
            <a:r>
              <a:rPr lang="en-US" sz="2300" dirty="0"/>
              <a:t>unit at the central level:</a:t>
            </a:r>
          </a:p>
          <a:p>
            <a:r>
              <a:rPr lang="en-US" sz="2300" dirty="0"/>
              <a:t>All ministries (18);</a:t>
            </a:r>
          </a:p>
          <a:p>
            <a:r>
              <a:rPr lang="en-US" sz="2300" dirty="0" smtClean="0"/>
              <a:t>Mandatory </a:t>
            </a:r>
            <a:r>
              <a:rPr lang="en-US" sz="2300" dirty="0"/>
              <a:t>social </a:t>
            </a:r>
            <a:r>
              <a:rPr lang="en-US" sz="2300" dirty="0" smtClean="0"/>
              <a:t>insurance fond </a:t>
            </a:r>
            <a:r>
              <a:rPr lang="en-US" sz="2300" dirty="0"/>
              <a:t>(3);</a:t>
            </a:r>
          </a:p>
          <a:p>
            <a:r>
              <a:rPr lang="en-US" sz="2300" dirty="0" smtClean="0"/>
              <a:t>Parliament, SAI;</a:t>
            </a:r>
            <a:endParaRPr lang="en-US" sz="2300" dirty="0"/>
          </a:p>
          <a:p>
            <a:r>
              <a:rPr lang="en-US" sz="2300" dirty="0"/>
              <a:t>The direct </a:t>
            </a:r>
            <a:r>
              <a:rPr lang="en-US" sz="2300" dirty="0" smtClean="0"/>
              <a:t>budget beneficiaries with </a:t>
            </a:r>
            <a:r>
              <a:rPr lang="en-US" sz="2300" dirty="0"/>
              <a:t>more than 250 employees;</a:t>
            </a:r>
          </a:p>
          <a:p>
            <a:r>
              <a:rPr lang="en-US" sz="2300" dirty="0"/>
              <a:t>Public companies.</a:t>
            </a:r>
          </a:p>
          <a:p>
            <a:pPr marL="0" indent="0">
              <a:buNone/>
            </a:pPr>
            <a:r>
              <a:rPr lang="en-US" sz="2300" dirty="0" smtClean="0"/>
              <a:t>IA </a:t>
            </a:r>
            <a:r>
              <a:rPr lang="en-US" sz="2300" dirty="0"/>
              <a:t>unit at the local level:</a:t>
            </a:r>
          </a:p>
          <a:p>
            <a:r>
              <a:rPr lang="en-US" sz="2300" dirty="0"/>
              <a:t>AP </a:t>
            </a:r>
            <a:r>
              <a:rPr lang="en-US" sz="2300" dirty="0" err="1"/>
              <a:t>Vojvodina</a:t>
            </a:r>
            <a:r>
              <a:rPr lang="en-US" sz="2300" dirty="0"/>
              <a:t>;</a:t>
            </a:r>
          </a:p>
          <a:p>
            <a:r>
              <a:rPr lang="en-US" sz="2300" dirty="0"/>
              <a:t>Cities </a:t>
            </a:r>
            <a:r>
              <a:rPr lang="en-US" sz="2300" dirty="0" smtClean="0"/>
              <a:t>(9</a:t>
            </a:r>
            <a:r>
              <a:rPr lang="en-US" sz="2300" dirty="0"/>
              <a:t>).</a:t>
            </a:r>
          </a:p>
          <a:p>
            <a:pPr marL="0" indent="0">
              <a:buNone/>
            </a:pPr>
            <a:r>
              <a:rPr lang="en-US" sz="2300" dirty="0"/>
              <a:t>Joint </a:t>
            </a:r>
            <a:r>
              <a:rPr lang="en-US" sz="2300" dirty="0" smtClean="0"/>
              <a:t>IA </a:t>
            </a:r>
            <a:r>
              <a:rPr lang="en-US" sz="2300" dirty="0"/>
              <a:t>(</a:t>
            </a:r>
            <a:r>
              <a:rPr lang="en-US" sz="2300" dirty="0" smtClean="0"/>
              <a:t>11)</a:t>
            </a:r>
            <a:endParaRPr lang="sr-Latn-RS" sz="2300" dirty="0"/>
          </a:p>
        </p:txBody>
      </p:sp>
    </p:spTree>
    <p:extLst>
      <p:ext uri="{BB962C8B-B14F-4D97-AF65-F5344CB8AC3E}">
        <p14:creationId xmlns:p14="http://schemas.microsoft.com/office/powerpoint/2010/main" val="340527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b="1" dirty="0"/>
              <a:t>IA </a:t>
            </a:r>
            <a:r>
              <a:rPr lang="sr-Latn-RS" b="1" dirty="0" smtClean="0"/>
              <a:t>-</a:t>
            </a:r>
            <a:r>
              <a:rPr lang="en-US" b="1" dirty="0" smtClean="0"/>
              <a:t> </a:t>
            </a:r>
            <a:r>
              <a:rPr lang="sr-Latn-RS" b="1" dirty="0" smtClean="0"/>
              <a:t>requirements </a:t>
            </a:r>
            <a:r>
              <a:rPr lang="sr-Latn-RS" b="1" dirty="0"/>
              <a:t>under Chapter 32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Filling </a:t>
            </a:r>
            <a:r>
              <a:rPr lang="en-US" dirty="0" smtClean="0"/>
              <a:t>IA unit (</a:t>
            </a:r>
            <a:r>
              <a:rPr lang="en-US" dirty="0"/>
              <a:t>at least three internal auditors);</a:t>
            </a:r>
          </a:p>
          <a:p>
            <a:r>
              <a:rPr lang="en-US" dirty="0"/>
              <a:t>Establishing a system of Continuing </a:t>
            </a:r>
            <a:r>
              <a:rPr lang="en-US" dirty="0" smtClean="0"/>
              <a:t>Professional Development</a:t>
            </a:r>
            <a:r>
              <a:rPr lang="en-US" dirty="0"/>
              <a:t>;</a:t>
            </a:r>
          </a:p>
          <a:p>
            <a:r>
              <a:rPr lang="en-US" dirty="0"/>
              <a:t>Networking Internal Auditors;</a:t>
            </a:r>
          </a:p>
          <a:p>
            <a:r>
              <a:rPr lang="en-US" dirty="0"/>
              <a:t>External </a:t>
            </a:r>
            <a:r>
              <a:rPr lang="en-US" dirty="0" smtClean="0"/>
              <a:t>quality assessment IA (,,peer review”);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090522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/>
              <a:t>Budget Inspection </a:t>
            </a:r>
            <a:r>
              <a:rPr lang="en-US" b="1" dirty="0" smtClean="0"/>
              <a:t>(BI)</a:t>
            </a:r>
            <a:endParaRPr lang="sr-Latn-R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Established legal framework:</a:t>
            </a:r>
          </a:p>
          <a:p>
            <a:pPr marL="0" indent="0">
              <a:buNone/>
            </a:pPr>
            <a:r>
              <a:rPr lang="en-US" dirty="0" smtClean="0"/>
              <a:t>- The </a:t>
            </a:r>
            <a:r>
              <a:rPr lang="en-US" dirty="0"/>
              <a:t>Budget System Law (Article 84 to 81);</a:t>
            </a:r>
          </a:p>
          <a:p>
            <a:pPr marL="0" indent="0">
              <a:buNone/>
            </a:pPr>
            <a:r>
              <a:rPr lang="en-US" dirty="0" smtClean="0"/>
              <a:t>- </a:t>
            </a:r>
            <a:r>
              <a:rPr lang="sr-Latn-RS" dirty="0" smtClean="0"/>
              <a:t>Decree</a:t>
            </a:r>
            <a:r>
              <a:rPr lang="en-US" dirty="0" smtClean="0"/>
              <a:t> </a:t>
            </a:r>
            <a:r>
              <a:rPr lang="en-US" dirty="0"/>
              <a:t>on the work of BI.</a:t>
            </a:r>
          </a:p>
          <a:p>
            <a:pPr marL="0" indent="0">
              <a:buNone/>
            </a:pPr>
            <a:r>
              <a:rPr lang="en-US" dirty="0"/>
              <a:t>The Inspection (part of the Ministry of Finance from 1992) - centralized functions at the state level.</a:t>
            </a:r>
          </a:p>
          <a:p>
            <a:pPr marL="0" indent="0">
              <a:buNone/>
            </a:pPr>
            <a:r>
              <a:rPr lang="en-US" dirty="0" smtClean="0"/>
              <a:t>BI </a:t>
            </a:r>
            <a:r>
              <a:rPr lang="en-US" dirty="0"/>
              <a:t>works  on the basis of complaints, by order of the Minister of Finance.</a:t>
            </a:r>
          </a:p>
          <a:p>
            <a:pPr marL="0" indent="0">
              <a:buNone/>
            </a:pPr>
            <a:r>
              <a:rPr lang="en-US" dirty="0"/>
              <a:t>Procedure - Law on General Administrative Procedure and the Law on Inspection Control.</a:t>
            </a:r>
          </a:p>
          <a:p>
            <a:pPr marL="0" indent="0">
              <a:buNone/>
            </a:pPr>
            <a:r>
              <a:rPr lang="en-US" dirty="0"/>
              <a:t>For detected </a:t>
            </a:r>
            <a:r>
              <a:rPr lang="en-US" dirty="0" smtClean="0"/>
              <a:t>illegalities budget inspector </a:t>
            </a:r>
            <a:r>
              <a:rPr lang="en-US" dirty="0"/>
              <a:t>enact measures and runs misdemeanor or criminal proceedings.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95656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445</Words>
  <Application>Microsoft Office PowerPoint</Application>
  <PresentationFormat>On-screen Show (4:3)</PresentationFormat>
  <Paragraphs>61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Financial Management and Control (FMC) and Internal Audit (IA) - requirements under Chapter 32 - Financial Control</vt:lpstr>
      <vt:lpstr>PUBLIC INTERNAL (FINANCIAL) CONTROL P I (F) C</vt:lpstr>
      <vt:lpstr>FINANCIAL MANAGEMENT AND CONTROL (FMC) AND INTERNAL AUDIT (IA) IN PUBLIC FUNDS BENEFICIARIES (PFB)</vt:lpstr>
      <vt:lpstr>FMC – current situation</vt:lpstr>
      <vt:lpstr>FMC - requirements under Chapter 32 </vt:lpstr>
      <vt:lpstr>IA - current situation </vt:lpstr>
      <vt:lpstr>IA - requirements under Chapter 32  </vt:lpstr>
      <vt:lpstr>Budget Inspection (BI)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Domenski Korisnik</dc:creator>
  <cp:lastModifiedBy>CJH1</cp:lastModifiedBy>
  <cp:revision>20</cp:revision>
  <dcterms:created xsi:type="dcterms:W3CDTF">2016-02-25T15:51:59Z</dcterms:created>
  <dcterms:modified xsi:type="dcterms:W3CDTF">2016-03-01T22:54:47Z</dcterms:modified>
</cp:coreProperties>
</file>