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1"/>
  </p:notesMasterIdLst>
  <p:handoutMasterIdLst>
    <p:handoutMasterId r:id="rId32"/>
  </p:handoutMasterIdLst>
  <p:sldIdLst>
    <p:sldId id="423" r:id="rId2"/>
    <p:sldId id="408" r:id="rId3"/>
    <p:sldId id="409" r:id="rId4"/>
    <p:sldId id="421" r:id="rId5"/>
    <p:sldId id="411" r:id="rId6"/>
    <p:sldId id="440" r:id="rId7"/>
    <p:sldId id="420" r:id="rId8"/>
    <p:sldId id="425" r:id="rId9"/>
    <p:sldId id="415" r:id="rId10"/>
    <p:sldId id="380" r:id="rId11"/>
    <p:sldId id="406" r:id="rId12"/>
    <p:sldId id="416" r:id="rId13"/>
    <p:sldId id="381" r:id="rId14"/>
    <p:sldId id="444" r:id="rId15"/>
    <p:sldId id="428" r:id="rId16"/>
    <p:sldId id="430" r:id="rId17"/>
    <p:sldId id="426" r:id="rId18"/>
    <p:sldId id="417" r:id="rId19"/>
    <p:sldId id="437" r:id="rId20"/>
    <p:sldId id="438" r:id="rId21"/>
    <p:sldId id="441" r:id="rId22"/>
    <p:sldId id="418" r:id="rId23"/>
    <p:sldId id="439" r:id="rId24"/>
    <p:sldId id="388" r:id="rId25"/>
    <p:sldId id="435" r:id="rId26"/>
    <p:sldId id="436" r:id="rId27"/>
    <p:sldId id="442" r:id="rId28"/>
    <p:sldId id="443" r:id="rId29"/>
    <p:sldId id="403"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67779" autoAdjust="0"/>
  </p:normalViewPr>
  <p:slideViewPr>
    <p:cSldViewPr>
      <p:cViewPr varScale="1">
        <p:scale>
          <a:sx n="79" d="100"/>
          <a:sy n="79" d="100"/>
        </p:scale>
        <p:origin x="2436" y="84"/>
      </p:cViewPr>
      <p:guideLst>
        <p:guide orient="horz" pos="2160"/>
        <p:guide pos="2880"/>
      </p:guideLst>
    </p:cSldViewPr>
  </p:slideViewPr>
  <p:outlineViewPr>
    <p:cViewPr>
      <p:scale>
        <a:sx n="33" d="100"/>
        <a:sy n="33" d="100"/>
      </p:scale>
      <p:origin x="0" y="-1030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8" d="100"/>
          <a:sy n="78" d="100"/>
        </p:scale>
        <p:origin x="308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Deanna\Documents\World%20Bank%20PEM%20PAL%20Network\BCOP\South%20Africa%20Study%20Visit\Support%20Graphs%20PEMPAL%20presenta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eanna\Documents\World%20Bank%20PEM%20PAL%20Network\BCOP\South%20Africa%20Study%20Visit\Support%20Graphs%20PEMPAL%20presentation.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Deanna\Documents\Strategy%20Mid-Term%20Review\GRAPHS%20FOR%20mt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n-US" sz="1200" dirty="0">
                <a:solidFill>
                  <a:schemeClr val="tx2"/>
                </a:solidFill>
                <a:latin typeface="+mj-lt"/>
              </a:rPr>
              <a:t>Overall event satisfaction is increasing</a:t>
            </a:r>
            <a:r>
              <a:rPr lang="sl-SI" sz="1200" dirty="0">
                <a:solidFill>
                  <a:schemeClr val="tx2"/>
                </a:solidFill>
                <a:latin typeface="+mj-lt"/>
              </a:rPr>
              <a:t>...</a:t>
            </a:r>
            <a:endParaRPr lang="en-US" sz="1200" dirty="0">
              <a:solidFill>
                <a:schemeClr val="tx2"/>
              </a:solidFill>
              <a:latin typeface="+mj-lt"/>
            </a:endParaRPr>
          </a:p>
          <a:p>
            <a:pPr>
              <a:defRPr/>
            </a:pPr>
            <a:endParaRPr lang="en-US" dirty="0"/>
          </a:p>
        </c:rich>
      </c:tx>
      <c:layout>
        <c:manualLayout>
          <c:xMode val="edge"/>
          <c:yMode val="edge"/>
          <c:x val="0.189476870946687"/>
          <c:y val="3.37552742616034E-2"/>
        </c:manualLayout>
      </c:layout>
      <c:overlay val="1"/>
    </c:title>
    <c:autoTitleDeleted val="0"/>
    <c:plotArea>
      <c:layout>
        <c:manualLayout>
          <c:layoutTarget val="inner"/>
          <c:xMode val="edge"/>
          <c:yMode val="edge"/>
          <c:x val="0.16677658089289599"/>
          <c:y val="0.26373700122927701"/>
          <c:w val="0.68601584996050302"/>
          <c:h val="0.47958603275856398"/>
        </c:manualLayout>
      </c:layout>
      <c:stockChart>
        <c:ser>
          <c:idx val="0"/>
          <c:order val="0"/>
          <c:tx>
            <c:strRef>
              <c:f>Sheet1!$B$1</c:f>
              <c:strCache>
                <c:ptCount val="1"/>
                <c:pt idx="0">
                  <c:v>Open</c:v>
                </c:pt>
              </c:strCache>
            </c:strRef>
          </c:tx>
          <c:spPr>
            <a:ln w="66675">
              <a:noFill/>
            </a:ln>
          </c:spPr>
          <c:marker>
            <c:symbol val="none"/>
          </c:marker>
          <c:cat>
            <c:numRef>
              <c:f>Sheet1!$A$2:$A$3</c:f>
              <c:numCache>
                <c:formatCode>0</c:formatCode>
                <c:ptCount val="2"/>
                <c:pt idx="0">
                  <c:v>2013</c:v>
                </c:pt>
                <c:pt idx="1">
                  <c:v>2014</c:v>
                </c:pt>
              </c:numCache>
            </c:numRef>
          </c:cat>
          <c:val>
            <c:numRef>
              <c:f>Sheet1!$B$2:$B$3</c:f>
              <c:numCache>
                <c:formatCode>0.00</c:formatCode>
                <c:ptCount val="2"/>
                <c:pt idx="0">
                  <c:v>4.7529411764705856</c:v>
                </c:pt>
                <c:pt idx="1">
                  <c:v>4.8588235294117617</c:v>
                </c:pt>
              </c:numCache>
            </c:numRef>
          </c:val>
          <c:smooth val="0"/>
        </c:ser>
        <c:ser>
          <c:idx val="1"/>
          <c:order val="1"/>
          <c:tx>
            <c:strRef>
              <c:f>Sheet1!$C$1</c:f>
              <c:strCache>
                <c:ptCount val="1"/>
                <c:pt idx="0">
                  <c:v>High</c:v>
                </c:pt>
              </c:strCache>
            </c:strRef>
          </c:tx>
          <c:spPr>
            <a:ln w="66675">
              <a:noFill/>
            </a:ln>
          </c:spPr>
          <c:marker>
            <c:symbol val="none"/>
          </c:marker>
          <c:cat>
            <c:numRef>
              <c:f>Sheet1!$A$2:$A$3</c:f>
              <c:numCache>
                <c:formatCode>0</c:formatCode>
                <c:ptCount val="2"/>
                <c:pt idx="0">
                  <c:v>2013</c:v>
                </c:pt>
                <c:pt idx="1">
                  <c:v>2014</c:v>
                </c:pt>
              </c:numCache>
            </c:numRef>
          </c:cat>
          <c:val>
            <c:numRef>
              <c:f>Sheet1!$C$2:$C$3</c:f>
              <c:numCache>
                <c:formatCode>0.00</c:formatCode>
                <c:ptCount val="2"/>
                <c:pt idx="0">
                  <c:v>5</c:v>
                </c:pt>
                <c:pt idx="1">
                  <c:v>5</c:v>
                </c:pt>
              </c:numCache>
            </c:numRef>
          </c:val>
          <c:smooth val="0"/>
        </c:ser>
        <c:ser>
          <c:idx val="2"/>
          <c:order val="2"/>
          <c:tx>
            <c:strRef>
              <c:f>Sheet1!$D$1</c:f>
              <c:strCache>
                <c:ptCount val="1"/>
                <c:pt idx="0">
                  <c:v>Low</c:v>
                </c:pt>
              </c:strCache>
            </c:strRef>
          </c:tx>
          <c:spPr>
            <a:ln w="66675">
              <a:noFill/>
            </a:ln>
          </c:spPr>
          <c:marker>
            <c:symbol val="none"/>
          </c:marker>
          <c:cat>
            <c:numRef>
              <c:f>Sheet1!$A$2:$A$3</c:f>
              <c:numCache>
                <c:formatCode>0</c:formatCode>
                <c:ptCount val="2"/>
                <c:pt idx="0">
                  <c:v>2013</c:v>
                </c:pt>
                <c:pt idx="1">
                  <c:v>2014</c:v>
                </c:pt>
              </c:numCache>
            </c:numRef>
          </c:cat>
          <c:val>
            <c:numRef>
              <c:f>Sheet1!$D$2:$D$3</c:f>
              <c:numCache>
                <c:formatCode>0.00</c:formatCode>
                <c:ptCount val="2"/>
                <c:pt idx="0">
                  <c:v>4.3</c:v>
                </c:pt>
                <c:pt idx="1">
                  <c:v>4.5999999999999996</c:v>
                </c:pt>
              </c:numCache>
            </c:numRef>
          </c:val>
          <c:smooth val="0"/>
        </c:ser>
        <c:ser>
          <c:idx val="3"/>
          <c:order val="3"/>
          <c:tx>
            <c:strRef>
              <c:f>Sheet1!$E$1</c:f>
              <c:strCache>
                <c:ptCount val="1"/>
                <c:pt idx="0">
                  <c:v>Close</c:v>
                </c:pt>
              </c:strCache>
            </c:strRef>
          </c:tx>
          <c:spPr>
            <a:ln w="66675">
              <a:noFill/>
            </a:ln>
          </c:spPr>
          <c:marker>
            <c:symbol val="none"/>
          </c:marker>
          <c:cat>
            <c:numRef>
              <c:f>Sheet1!$A$2:$A$3</c:f>
              <c:numCache>
                <c:formatCode>0</c:formatCode>
                <c:ptCount val="2"/>
                <c:pt idx="0">
                  <c:v>2013</c:v>
                </c:pt>
                <c:pt idx="1">
                  <c:v>2014</c:v>
                </c:pt>
              </c:numCache>
            </c:numRef>
          </c:cat>
          <c:val>
            <c:numRef>
              <c:f>Sheet1!$E$2:$E$3</c:f>
              <c:numCache>
                <c:formatCode>0.00</c:formatCode>
                <c:ptCount val="2"/>
                <c:pt idx="0">
                  <c:v>4.5529411764705872</c:v>
                </c:pt>
                <c:pt idx="1">
                  <c:v>4.6588235294117641</c:v>
                </c:pt>
              </c:numCache>
            </c:numRef>
          </c:val>
          <c:smooth val="0"/>
        </c:ser>
        <c:dLbls>
          <c:showLegendKey val="0"/>
          <c:showVal val="0"/>
          <c:showCatName val="0"/>
          <c:showSerName val="0"/>
          <c:showPercent val="0"/>
          <c:showBubbleSize val="0"/>
        </c:dLbls>
        <c:hiLowLines/>
        <c:upDownBars>
          <c:gapWidth val="150"/>
          <c:upBars/>
          <c:downBars/>
        </c:upDownBars>
        <c:axId val="496231888"/>
        <c:axId val="496232280"/>
      </c:stockChart>
      <c:catAx>
        <c:axId val="496231888"/>
        <c:scaling>
          <c:orientation val="minMax"/>
        </c:scaling>
        <c:delete val="0"/>
        <c:axPos val="b"/>
        <c:numFmt formatCode="0" sourceLinked="1"/>
        <c:majorTickMark val="out"/>
        <c:minorTickMark val="none"/>
        <c:tickLblPos val="nextTo"/>
        <c:txPr>
          <a:bodyPr/>
          <a:lstStyle/>
          <a:p>
            <a:pPr>
              <a:defRPr sz="800">
                <a:latin typeface="+mj-lt"/>
              </a:defRPr>
            </a:pPr>
            <a:endParaRPr lang="en-US"/>
          </a:p>
        </c:txPr>
        <c:crossAx val="496232280"/>
        <c:crosses val="autoZero"/>
        <c:auto val="1"/>
        <c:lblAlgn val="ctr"/>
        <c:lblOffset val="100"/>
        <c:noMultiLvlLbl val="0"/>
      </c:catAx>
      <c:valAx>
        <c:axId val="496232280"/>
        <c:scaling>
          <c:orientation val="minMax"/>
          <c:max val="5"/>
        </c:scaling>
        <c:delete val="0"/>
        <c:axPos val="l"/>
        <c:title>
          <c:tx>
            <c:rich>
              <a:bodyPr rot="-5400000" vert="horz"/>
              <a:lstStyle/>
              <a:p>
                <a:pPr>
                  <a:defRPr b="0"/>
                </a:pPr>
                <a:r>
                  <a:rPr lang="en-US" sz="800" b="0">
                    <a:solidFill>
                      <a:schemeClr val="tx1"/>
                    </a:solidFill>
                    <a:latin typeface="+mj-lt"/>
                  </a:rPr>
                  <a:t>1-5 scale</a:t>
                </a:r>
              </a:p>
            </c:rich>
          </c:tx>
          <c:layout>
            <c:manualLayout>
              <c:xMode val="edge"/>
              <c:yMode val="edge"/>
              <c:x val="0"/>
              <c:y val="0.30662546928469703"/>
            </c:manualLayout>
          </c:layout>
          <c:overlay val="0"/>
        </c:title>
        <c:numFmt formatCode="0.00" sourceLinked="1"/>
        <c:majorTickMark val="out"/>
        <c:minorTickMark val="none"/>
        <c:tickLblPos val="nextTo"/>
        <c:txPr>
          <a:bodyPr/>
          <a:lstStyle/>
          <a:p>
            <a:pPr>
              <a:defRPr sz="800">
                <a:latin typeface="+mj-lt"/>
              </a:defRPr>
            </a:pPr>
            <a:endParaRPr lang="en-US"/>
          </a:p>
        </c:txPr>
        <c:crossAx val="496231888"/>
        <c:crosses val="autoZero"/>
        <c:crossBetween val="between"/>
        <c:majorUnit val="0.5"/>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No. of COP Events (inc</a:t>
            </a:r>
            <a:r>
              <a:rPr lang="en-US" sz="1000" baseline="0"/>
              <a:t> VCs)</a:t>
            </a:r>
            <a:r>
              <a:rPr lang="en-US" sz="1000"/>
              <a:t>  </a:t>
            </a:r>
          </a:p>
        </c:rich>
      </c:tx>
      <c:layout>
        <c:manualLayout>
          <c:xMode val="edge"/>
          <c:yMode val="edge"/>
          <c:x val="0.22635953400561801"/>
          <c:y val="0"/>
        </c:manualLayout>
      </c:layout>
      <c:overlay val="0"/>
    </c:title>
    <c:autoTitleDeleted val="0"/>
    <c:plotArea>
      <c:layout>
        <c:manualLayout>
          <c:layoutTarget val="inner"/>
          <c:xMode val="edge"/>
          <c:yMode val="edge"/>
          <c:x val="5.8099518810148701E-2"/>
          <c:y val="0.191372191280968"/>
          <c:w val="0.89745603674540697"/>
          <c:h val="0.72711702195762096"/>
        </c:manualLayout>
      </c:layout>
      <c:barChart>
        <c:barDir val="col"/>
        <c:grouping val="clustered"/>
        <c:varyColors val="0"/>
        <c:ser>
          <c:idx val="2"/>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'Two Graphs'!$C$9:$C$12</c:f>
              <c:numCache>
                <c:formatCode>General</c:formatCode>
                <c:ptCount val="4"/>
                <c:pt idx="0">
                  <c:v>2011</c:v>
                </c:pt>
                <c:pt idx="1">
                  <c:v>2012</c:v>
                </c:pt>
                <c:pt idx="2">
                  <c:v>2013</c:v>
                </c:pt>
                <c:pt idx="3">
                  <c:v>2014</c:v>
                </c:pt>
              </c:numCache>
            </c:numRef>
          </c:cat>
          <c:val>
            <c:numRef>
              <c:f>'Two Graphs'!$F$9:$F$12</c:f>
              <c:numCache>
                <c:formatCode>General</c:formatCode>
                <c:ptCount val="4"/>
                <c:pt idx="0">
                  <c:v>10</c:v>
                </c:pt>
                <c:pt idx="1">
                  <c:v>13</c:v>
                </c:pt>
                <c:pt idx="2">
                  <c:v>26</c:v>
                </c:pt>
                <c:pt idx="3">
                  <c:v>27</c:v>
                </c:pt>
              </c:numCache>
            </c:numRef>
          </c:val>
        </c:ser>
        <c:dLbls>
          <c:showLegendKey val="0"/>
          <c:showVal val="0"/>
          <c:showCatName val="0"/>
          <c:showSerName val="0"/>
          <c:showPercent val="0"/>
          <c:showBubbleSize val="0"/>
        </c:dLbls>
        <c:gapWidth val="150"/>
        <c:axId val="436731128"/>
        <c:axId val="436731520"/>
      </c:barChart>
      <c:catAx>
        <c:axId val="436731128"/>
        <c:scaling>
          <c:orientation val="minMax"/>
        </c:scaling>
        <c:delete val="0"/>
        <c:axPos val="b"/>
        <c:numFmt formatCode="General" sourceLinked="1"/>
        <c:majorTickMark val="out"/>
        <c:minorTickMark val="none"/>
        <c:tickLblPos val="nextTo"/>
        <c:crossAx val="436731520"/>
        <c:crosses val="autoZero"/>
        <c:auto val="1"/>
        <c:lblAlgn val="ctr"/>
        <c:lblOffset val="100"/>
        <c:noMultiLvlLbl val="0"/>
      </c:catAx>
      <c:valAx>
        <c:axId val="436731520"/>
        <c:scaling>
          <c:orientation val="minMax"/>
        </c:scaling>
        <c:delete val="0"/>
        <c:axPos val="l"/>
        <c:majorGridlines/>
        <c:numFmt formatCode="General" sourceLinked="1"/>
        <c:majorTickMark val="out"/>
        <c:minorTickMark val="none"/>
        <c:tickLblPos val="nextTo"/>
        <c:crossAx val="43673112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50"/>
              <a:t>Total Participation -</a:t>
            </a:r>
            <a:r>
              <a:rPr lang="en-US" sz="1050" baseline="0"/>
              <a:t> per year</a:t>
            </a:r>
            <a:endParaRPr lang="en-US" sz="1050"/>
          </a:p>
        </c:rich>
      </c:tx>
      <c:layout>
        <c:manualLayout>
          <c:xMode val="edge"/>
          <c:yMode val="edge"/>
          <c:x val="0.128872211286089"/>
          <c:y val="2.2905074365704301E-2"/>
        </c:manualLayout>
      </c:layout>
      <c:overlay val="0"/>
    </c:title>
    <c:autoTitleDeleted val="0"/>
    <c:plotArea>
      <c:layout>
        <c:manualLayout>
          <c:layoutTarget val="inner"/>
          <c:xMode val="edge"/>
          <c:yMode val="edge"/>
          <c:x val="0.32078916606012498"/>
          <c:y val="0.22551672269036499"/>
          <c:w val="0.65119962945808296"/>
          <c:h val="0.61587327899802002"/>
        </c:manualLayout>
      </c:layout>
      <c:barChart>
        <c:barDir val="col"/>
        <c:grouping val="clustered"/>
        <c:varyColors val="0"/>
        <c:ser>
          <c:idx val="4"/>
          <c:order val="0"/>
          <c:tx>
            <c:strRef>
              <c:f>'Two Graphs'!$D$6</c:f>
              <c:strCache>
                <c:ptCount val="1"/>
                <c:pt idx="0">
                  <c:v>Total Participation (per year)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'Two Graphs'!$C$7:$C$12</c:f>
              <c:numCache>
                <c:formatCode>General</c:formatCode>
                <c:ptCount val="6"/>
                <c:pt idx="0">
                  <c:v>2009</c:v>
                </c:pt>
                <c:pt idx="1">
                  <c:v>2010</c:v>
                </c:pt>
                <c:pt idx="2">
                  <c:v>2011</c:v>
                </c:pt>
                <c:pt idx="3">
                  <c:v>2012</c:v>
                </c:pt>
                <c:pt idx="4">
                  <c:v>2013</c:v>
                </c:pt>
                <c:pt idx="5">
                  <c:v>2014</c:v>
                </c:pt>
              </c:numCache>
            </c:numRef>
          </c:cat>
          <c:val>
            <c:numRef>
              <c:f>'Two Graphs'!$D$7:$D$12</c:f>
              <c:numCache>
                <c:formatCode>General</c:formatCode>
                <c:ptCount val="6"/>
                <c:pt idx="0">
                  <c:v>110</c:v>
                </c:pt>
                <c:pt idx="1">
                  <c:v>140</c:v>
                </c:pt>
                <c:pt idx="2">
                  <c:v>418</c:v>
                </c:pt>
                <c:pt idx="3">
                  <c:v>505</c:v>
                </c:pt>
                <c:pt idx="4">
                  <c:v>600</c:v>
                </c:pt>
                <c:pt idx="5">
                  <c:v>831</c:v>
                </c:pt>
              </c:numCache>
            </c:numRef>
          </c:val>
        </c:ser>
        <c:dLbls>
          <c:showLegendKey val="0"/>
          <c:showVal val="0"/>
          <c:showCatName val="0"/>
          <c:showSerName val="0"/>
          <c:showPercent val="0"/>
          <c:showBubbleSize val="0"/>
        </c:dLbls>
        <c:gapWidth val="150"/>
        <c:axId val="436732304"/>
        <c:axId val="436732696"/>
      </c:barChart>
      <c:catAx>
        <c:axId val="436732304"/>
        <c:scaling>
          <c:orientation val="minMax"/>
        </c:scaling>
        <c:delete val="0"/>
        <c:axPos val="b"/>
        <c:numFmt formatCode="General" sourceLinked="1"/>
        <c:majorTickMark val="out"/>
        <c:minorTickMark val="none"/>
        <c:tickLblPos val="nextTo"/>
        <c:txPr>
          <a:bodyPr/>
          <a:lstStyle/>
          <a:p>
            <a:pPr>
              <a:defRPr sz="800"/>
            </a:pPr>
            <a:endParaRPr lang="en-US"/>
          </a:p>
        </c:txPr>
        <c:crossAx val="436732696"/>
        <c:crosses val="autoZero"/>
        <c:auto val="1"/>
        <c:lblAlgn val="ctr"/>
        <c:lblOffset val="100"/>
        <c:noMultiLvlLbl val="0"/>
      </c:catAx>
      <c:valAx>
        <c:axId val="436732696"/>
        <c:scaling>
          <c:orientation val="minMax"/>
        </c:scaling>
        <c:delete val="0"/>
        <c:axPos val="l"/>
        <c:majorGridlines/>
        <c:title>
          <c:tx>
            <c:rich>
              <a:bodyPr rot="-5400000" vert="horz"/>
              <a:lstStyle/>
              <a:p>
                <a:pPr>
                  <a:defRPr/>
                </a:pPr>
                <a:r>
                  <a:rPr lang="en-US"/>
                  <a:t>Number of People</a:t>
                </a:r>
              </a:p>
            </c:rich>
          </c:tx>
          <c:overlay val="0"/>
        </c:title>
        <c:numFmt formatCode="General" sourceLinked="1"/>
        <c:majorTickMark val="out"/>
        <c:minorTickMark val="none"/>
        <c:tickLblPos val="nextTo"/>
        <c:crossAx val="436732304"/>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Forecast </a:t>
            </a:r>
            <a:r>
              <a:rPr lang="en-US" dirty="0" smtClean="0"/>
              <a:t>Budget</a:t>
            </a:r>
            <a:r>
              <a:rPr lang="en-US" baseline="0" dirty="0" smtClean="0"/>
              <a:t> </a:t>
            </a:r>
            <a:r>
              <a:rPr lang="en-US" baseline="0" dirty="0"/>
              <a:t>and Actuals '000 USD </a:t>
            </a:r>
            <a:endParaRPr lang="en-US" dirty="0"/>
          </a:p>
        </c:rich>
      </c:tx>
      <c:layout>
        <c:manualLayout>
          <c:xMode val="edge"/>
          <c:yMode val="edge"/>
          <c:x val="0.15033512579220301"/>
          <c:y val="3.20962922464287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'Sheet1 (2)'!$B$3</c:f>
              <c:strCache>
                <c:ptCount val="1"/>
                <c:pt idx="0">
                  <c:v>COP Activities Budget</c:v>
                </c:pt>
              </c:strCache>
            </c:strRef>
          </c:tx>
          <c:spPr>
            <a:solidFill>
              <a:schemeClr val="accent1"/>
            </a:solidFill>
            <a:ln>
              <a:noFill/>
            </a:ln>
            <a:effectLst/>
          </c:spPr>
          <c:cat>
            <c:strRef>
              <c:f>'Sheet1 (2)'!$C$2:$G$2</c:f>
              <c:strCache>
                <c:ptCount val="5"/>
                <c:pt idx="0">
                  <c:v>FY13</c:v>
                </c:pt>
                <c:pt idx="1">
                  <c:v>FY14</c:v>
                </c:pt>
                <c:pt idx="2">
                  <c:v>FY15</c:v>
                </c:pt>
                <c:pt idx="3">
                  <c:v>FY16</c:v>
                </c:pt>
                <c:pt idx="4">
                  <c:v>FY17</c:v>
                </c:pt>
              </c:strCache>
            </c:strRef>
          </c:cat>
          <c:val>
            <c:numRef>
              <c:f>'Sheet1 (2)'!$C$3:$G$3</c:f>
              <c:numCache>
                <c:formatCode>General</c:formatCode>
                <c:ptCount val="5"/>
                <c:pt idx="0">
                  <c:v>1350</c:v>
                </c:pt>
                <c:pt idx="1">
                  <c:v>1076</c:v>
                </c:pt>
                <c:pt idx="2">
                  <c:v>1271</c:v>
                </c:pt>
                <c:pt idx="3">
                  <c:v>990</c:v>
                </c:pt>
                <c:pt idx="4">
                  <c:v>990</c:v>
                </c:pt>
              </c:numCache>
            </c:numRef>
          </c:val>
        </c:ser>
        <c:ser>
          <c:idx val="2"/>
          <c:order val="2"/>
          <c:tx>
            <c:strRef>
              <c:f>'Sheet1 (2)'!$B$5</c:f>
              <c:strCache>
                <c:ptCount val="1"/>
                <c:pt idx="0">
                  <c:v>Resource Teams Budget</c:v>
                </c:pt>
              </c:strCache>
            </c:strRef>
          </c:tx>
          <c:spPr>
            <a:solidFill>
              <a:schemeClr val="accent3"/>
            </a:solidFill>
            <a:ln>
              <a:noFill/>
            </a:ln>
            <a:effectLst/>
          </c:spPr>
          <c:cat>
            <c:strRef>
              <c:f>'Sheet1 (2)'!$C$2:$G$2</c:f>
              <c:strCache>
                <c:ptCount val="5"/>
                <c:pt idx="0">
                  <c:v>FY13</c:v>
                </c:pt>
                <c:pt idx="1">
                  <c:v>FY14</c:v>
                </c:pt>
                <c:pt idx="2">
                  <c:v>FY15</c:v>
                </c:pt>
                <c:pt idx="3">
                  <c:v>FY16</c:v>
                </c:pt>
                <c:pt idx="4">
                  <c:v>FY17</c:v>
                </c:pt>
              </c:strCache>
            </c:strRef>
          </c:cat>
          <c:val>
            <c:numRef>
              <c:f>'Sheet1 (2)'!$C$5:$G$5</c:f>
              <c:numCache>
                <c:formatCode>General</c:formatCode>
                <c:ptCount val="5"/>
                <c:pt idx="0">
                  <c:v>440</c:v>
                </c:pt>
                <c:pt idx="1">
                  <c:v>550</c:v>
                </c:pt>
                <c:pt idx="2">
                  <c:v>550</c:v>
                </c:pt>
                <c:pt idx="3">
                  <c:v>470</c:v>
                </c:pt>
                <c:pt idx="4">
                  <c:v>410</c:v>
                </c:pt>
              </c:numCache>
            </c:numRef>
          </c:val>
        </c:ser>
        <c:dLbls>
          <c:showLegendKey val="0"/>
          <c:showVal val="0"/>
          <c:showCatName val="0"/>
          <c:showSerName val="0"/>
          <c:showPercent val="0"/>
          <c:showBubbleSize val="0"/>
        </c:dLbls>
        <c:axId val="436733480"/>
        <c:axId val="436733872"/>
      </c:areaChart>
      <c:lineChart>
        <c:grouping val="standard"/>
        <c:varyColors val="0"/>
        <c:ser>
          <c:idx val="1"/>
          <c:order val="1"/>
          <c:tx>
            <c:strRef>
              <c:f>'Sheet1 (2)'!$B$4</c:f>
              <c:strCache>
                <c:ptCount val="1"/>
                <c:pt idx="0">
                  <c:v>COP Activities Actuals</c:v>
                </c:pt>
              </c:strCache>
            </c:strRef>
          </c:tx>
          <c:spPr>
            <a:ln w="28575" cap="rnd">
              <a:solidFill>
                <a:schemeClr val="accent2"/>
              </a:solidFill>
              <a:round/>
            </a:ln>
            <a:effectLst/>
          </c:spPr>
          <c:marker>
            <c:symbol val="none"/>
          </c:marker>
          <c:cat>
            <c:strRef>
              <c:f>'Sheet1 (2)'!$C$2:$G$2</c:f>
              <c:strCache>
                <c:ptCount val="5"/>
                <c:pt idx="0">
                  <c:v>FY13</c:v>
                </c:pt>
                <c:pt idx="1">
                  <c:v>FY14</c:v>
                </c:pt>
                <c:pt idx="2">
                  <c:v>FY15</c:v>
                </c:pt>
                <c:pt idx="3">
                  <c:v>FY16</c:v>
                </c:pt>
                <c:pt idx="4">
                  <c:v>FY17</c:v>
                </c:pt>
              </c:strCache>
            </c:strRef>
          </c:cat>
          <c:val>
            <c:numRef>
              <c:f>'Sheet1 (2)'!$C$4:$G$4</c:f>
              <c:numCache>
                <c:formatCode>General</c:formatCode>
                <c:ptCount val="5"/>
                <c:pt idx="0">
                  <c:v>983</c:v>
                </c:pt>
                <c:pt idx="1">
                  <c:v>886.3</c:v>
                </c:pt>
                <c:pt idx="2">
                  <c:v>1098.8</c:v>
                </c:pt>
                <c:pt idx="3">
                  <c:v>990</c:v>
                </c:pt>
                <c:pt idx="4">
                  <c:v>990</c:v>
                </c:pt>
              </c:numCache>
            </c:numRef>
          </c:val>
          <c:smooth val="0"/>
        </c:ser>
        <c:ser>
          <c:idx val="3"/>
          <c:order val="3"/>
          <c:tx>
            <c:strRef>
              <c:f>'Sheet1 (2)'!$B$6</c:f>
              <c:strCache>
                <c:ptCount val="1"/>
                <c:pt idx="0">
                  <c:v>Resource Teams Actuals</c:v>
                </c:pt>
              </c:strCache>
            </c:strRef>
          </c:tx>
          <c:spPr>
            <a:ln w="28575" cap="rnd">
              <a:solidFill>
                <a:schemeClr val="accent4"/>
              </a:solidFill>
              <a:round/>
            </a:ln>
            <a:effectLst/>
          </c:spPr>
          <c:marker>
            <c:symbol val="none"/>
          </c:marker>
          <c:cat>
            <c:strRef>
              <c:f>'Sheet1 (2)'!$C$2:$G$2</c:f>
              <c:strCache>
                <c:ptCount val="5"/>
                <c:pt idx="0">
                  <c:v>FY13</c:v>
                </c:pt>
                <c:pt idx="1">
                  <c:v>FY14</c:v>
                </c:pt>
                <c:pt idx="2">
                  <c:v>FY15</c:v>
                </c:pt>
                <c:pt idx="3">
                  <c:v>FY16</c:v>
                </c:pt>
                <c:pt idx="4">
                  <c:v>FY17</c:v>
                </c:pt>
              </c:strCache>
            </c:strRef>
          </c:cat>
          <c:val>
            <c:numRef>
              <c:f>'Sheet1 (2)'!$C$6:$G$6</c:f>
              <c:numCache>
                <c:formatCode>General</c:formatCode>
                <c:ptCount val="5"/>
                <c:pt idx="0">
                  <c:v>530</c:v>
                </c:pt>
                <c:pt idx="1">
                  <c:v>625</c:v>
                </c:pt>
                <c:pt idx="2">
                  <c:v>580</c:v>
                </c:pt>
                <c:pt idx="3">
                  <c:v>470</c:v>
                </c:pt>
                <c:pt idx="4">
                  <c:v>410</c:v>
                </c:pt>
              </c:numCache>
            </c:numRef>
          </c:val>
          <c:smooth val="0"/>
        </c:ser>
        <c:dLbls>
          <c:showLegendKey val="0"/>
          <c:showVal val="0"/>
          <c:showCatName val="0"/>
          <c:showSerName val="0"/>
          <c:showPercent val="0"/>
          <c:showBubbleSize val="0"/>
        </c:dLbls>
        <c:marker val="1"/>
        <c:smooth val="0"/>
        <c:axId val="436733480"/>
        <c:axId val="436733872"/>
      </c:lineChart>
      <c:catAx>
        <c:axId val="43673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33872"/>
        <c:crosses val="autoZero"/>
        <c:auto val="1"/>
        <c:lblAlgn val="ctr"/>
        <c:lblOffset val="100"/>
        <c:noMultiLvlLbl val="0"/>
      </c:catAx>
      <c:valAx>
        <c:axId val="43673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733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1200" baseline="0"/>
            </a:pPr>
            <a:r>
              <a:rPr lang="en-US" sz="1000" baseline="0" dirty="0">
                <a:solidFill>
                  <a:schemeClr val="tx2"/>
                </a:solidFill>
                <a:latin typeface="+mj-lt"/>
              </a:rPr>
              <a:t>For</a:t>
            </a:r>
            <a:r>
              <a:rPr lang="en-US" sz="1200" baseline="0" dirty="0">
                <a:solidFill>
                  <a:schemeClr val="tx2"/>
                </a:solidFill>
                <a:latin typeface="+mj-lt"/>
              </a:rPr>
              <a:t> </a:t>
            </a:r>
            <a:r>
              <a:rPr lang="en-US" sz="1000" baseline="0" dirty="0">
                <a:solidFill>
                  <a:schemeClr val="tx2"/>
                </a:solidFill>
                <a:latin typeface="+mj-lt"/>
              </a:rPr>
              <a:t>an increasing number of participants it was their first </a:t>
            </a:r>
            <a:r>
              <a:rPr lang="en-US" sz="1000" b="1" i="0" u="none" strike="noStrike" kern="1200" baseline="0" dirty="0">
                <a:solidFill>
                  <a:schemeClr val="tx2"/>
                </a:solidFill>
                <a:latin typeface="+mj-lt"/>
                <a:ea typeface="+mn-ea"/>
                <a:cs typeface="+mn-cs"/>
              </a:rPr>
              <a:t>PEMPAL</a:t>
            </a:r>
            <a:r>
              <a:rPr lang="sl-SI" sz="1000" b="1" i="0" u="none" strike="noStrike" kern="1200" baseline="0" dirty="0">
                <a:solidFill>
                  <a:schemeClr val="tx2"/>
                </a:solidFill>
                <a:latin typeface="+mj-lt"/>
                <a:ea typeface="+mn-ea"/>
                <a:cs typeface="+mn-cs"/>
              </a:rPr>
              <a:t> </a:t>
            </a:r>
            <a:r>
              <a:rPr lang="en-US" sz="1000" baseline="0" dirty="0">
                <a:solidFill>
                  <a:schemeClr val="tx2"/>
                </a:solidFill>
                <a:latin typeface="+mj-lt"/>
              </a:rPr>
              <a:t>event...</a:t>
            </a:r>
          </a:p>
          <a:p>
            <a:pPr>
              <a:defRPr sz="1200" baseline="0"/>
            </a:pPr>
            <a:endParaRPr lang="en-US" sz="1200" baseline="0" dirty="0">
              <a:solidFill>
                <a:schemeClr val="tx2"/>
              </a:solidFill>
              <a:latin typeface="+mj-lt"/>
            </a:endParaRPr>
          </a:p>
        </c:rich>
      </c:tx>
      <c:layout>
        <c:manualLayout>
          <c:xMode val="edge"/>
          <c:yMode val="edge"/>
          <c:x val="0.21933973443193"/>
          <c:y val="4.2553191489361701E-2"/>
        </c:manualLayout>
      </c:layout>
      <c:overlay val="1"/>
    </c:title>
    <c:autoTitleDeleted val="0"/>
    <c:plotArea>
      <c:layout>
        <c:manualLayout>
          <c:layoutTarget val="inner"/>
          <c:xMode val="edge"/>
          <c:yMode val="edge"/>
          <c:x val="0.15731977947201001"/>
          <c:y val="0.26232238211602898"/>
          <c:w val="0.754514788790414"/>
          <c:h val="0.58396629368697295"/>
        </c:manualLayout>
      </c:layout>
      <c:stockChart>
        <c:ser>
          <c:idx val="0"/>
          <c:order val="0"/>
          <c:tx>
            <c:strRef>
              <c:f>Sheet1!$B$1</c:f>
              <c:strCache>
                <c:ptCount val="1"/>
                <c:pt idx="0">
                  <c:v>Open</c:v>
                </c:pt>
              </c:strCache>
            </c:strRef>
          </c:tx>
          <c:spPr>
            <a:ln w="66675">
              <a:noFill/>
            </a:ln>
          </c:spPr>
          <c:marker>
            <c:symbol val="none"/>
          </c:marker>
          <c:cat>
            <c:numRef>
              <c:f>Sheet1!$A$2:$A$3</c:f>
              <c:numCache>
                <c:formatCode>0</c:formatCode>
                <c:ptCount val="2"/>
                <c:pt idx="0">
                  <c:v>2013</c:v>
                </c:pt>
                <c:pt idx="1">
                  <c:v>2014</c:v>
                </c:pt>
              </c:numCache>
            </c:numRef>
          </c:cat>
          <c:val>
            <c:numRef>
              <c:f>Sheet1!$B$2:$B$3</c:f>
              <c:numCache>
                <c:formatCode>0.00</c:formatCode>
                <c:ptCount val="2"/>
                <c:pt idx="0">
                  <c:v>34</c:v>
                </c:pt>
                <c:pt idx="1">
                  <c:v>43</c:v>
                </c:pt>
              </c:numCache>
            </c:numRef>
          </c:val>
          <c:smooth val="0"/>
        </c:ser>
        <c:ser>
          <c:idx val="1"/>
          <c:order val="1"/>
          <c:tx>
            <c:strRef>
              <c:f>Sheet1!$C$1</c:f>
              <c:strCache>
                <c:ptCount val="1"/>
                <c:pt idx="0">
                  <c:v>High</c:v>
                </c:pt>
              </c:strCache>
            </c:strRef>
          </c:tx>
          <c:spPr>
            <a:ln w="66675">
              <a:noFill/>
            </a:ln>
          </c:spPr>
          <c:marker>
            <c:symbol val="none"/>
          </c:marker>
          <c:cat>
            <c:numRef>
              <c:f>Sheet1!$A$2:$A$3</c:f>
              <c:numCache>
                <c:formatCode>0</c:formatCode>
                <c:ptCount val="2"/>
                <c:pt idx="0">
                  <c:v>2013</c:v>
                </c:pt>
                <c:pt idx="1">
                  <c:v>2014</c:v>
                </c:pt>
              </c:numCache>
            </c:numRef>
          </c:cat>
          <c:val>
            <c:numRef>
              <c:f>Sheet1!$C$2:$C$3</c:f>
              <c:numCache>
                <c:formatCode>0.00</c:formatCode>
                <c:ptCount val="2"/>
                <c:pt idx="0">
                  <c:v>67</c:v>
                </c:pt>
                <c:pt idx="1">
                  <c:v>95</c:v>
                </c:pt>
              </c:numCache>
            </c:numRef>
          </c:val>
          <c:smooth val="0"/>
        </c:ser>
        <c:ser>
          <c:idx val="2"/>
          <c:order val="2"/>
          <c:tx>
            <c:strRef>
              <c:f>Sheet1!$D$1</c:f>
              <c:strCache>
                <c:ptCount val="1"/>
                <c:pt idx="0">
                  <c:v>Low</c:v>
                </c:pt>
              </c:strCache>
            </c:strRef>
          </c:tx>
          <c:spPr>
            <a:ln w="66675">
              <a:noFill/>
            </a:ln>
          </c:spPr>
          <c:marker>
            <c:symbol val="none"/>
          </c:marker>
          <c:cat>
            <c:numRef>
              <c:f>Sheet1!$A$2:$A$3</c:f>
              <c:numCache>
                <c:formatCode>0</c:formatCode>
                <c:ptCount val="2"/>
                <c:pt idx="0">
                  <c:v>2013</c:v>
                </c:pt>
                <c:pt idx="1">
                  <c:v>2014</c:v>
                </c:pt>
              </c:numCache>
            </c:numRef>
          </c:cat>
          <c:val>
            <c:numRef>
              <c:f>Sheet1!$D$2:$D$3</c:f>
              <c:numCache>
                <c:formatCode>0.00</c:formatCode>
                <c:ptCount val="2"/>
                <c:pt idx="0">
                  <c:v>0</c:v>
                </c:pt>
                <c:pt idx="1">
                  <c:v>0</c:v>
                </c:pt>
              </c:numCache>
            </c:numRef>
          </c:val>
          <c:smooth val="0"/>
        </c:ser>
        <c:ser>
          <c:idx val="3"/>
          <c:order val="3"/>
          <c:tx>
            <c:strRef>
              <c:f>Sheet1!$E$1</c:f>
              <c:strCache>
                <c:ptCount val="1"/>
                <c:pt idx="0">
                  <c:v>Close</c:v>
                </c:pt>
              </c:strCache>
            </c:strRef>
          </c:tx>
          <c:spPr>
            <a:ln w="66675">
              <a:noFill/>
            </a:ln>
          </c:spPr>
          <c:marker>
            <c:symbol val="none"/>
          </c:marker>
          <c:cat>
            <c:numRef>
              <c:f>Sheet1!$A$2:$A$3</c:f>
              <c:numCache>
                <c:formatCode>0</c:formatCode>
                <c:ptCount val="2"/>
                <c:pt idx="0">
                  <c:v>2013</c:v>
                </c:pt>
                <c:pt idx="1">
                  <c:v>2014</c:v>
                </c:pt>
              </c:numCache>
            </c:numRef>
          </c:cat>
          <c:val>
            <c:numRef>
              <c:f>Sheet1!$E$2:$E$3</c:f>
              <c:numCache>
                <c:formatCode>0.00</c:formatCode>
                <c:ptCount val="2"/>
                <c:pt idx="0">
                  <c:v>22</c:v>
                </c:pt>
                <c:pt idx="1">
                  <c:v>31</c:v>
                </c:pt>
              </c:numCache>
            </c:numRef>
          </c:val>
          <c:smooth val="0"/>
        </c:ser>
        <c:dLbls>
          <c:showLegendKey val="0"/>
          <c:showVal val="0"/>
          <c:showCatName val="0"/>
          <c:showSerName val="0"/>
          <c:showPercent val="0"/>
          <c:showBubbleSize val="0"/>
        </c:dLbls>
        <c:hiLowLines/>
        <c:upDownBars>
          <c:gapWidth val="150"/>
          <c:upBars/>
          <c:downBars/>
        </c:upDownBars>
        <c:axId val="499755776"/>
        <c:axId val="519821536"/>
      </c:stockChart>
      <c:catAx>
        <c:axId val="499755776"/>
        <c:scaling>
          <c:orientation val="minMax"/>
        </c:scaling>
        <c:delete val="0"/>
        <c:axPos val="b"/>
        <c:numFmt formatCode="0" sourceLinked="1"/>
        <c:majorTickMark val="out"/>
        <c:minorTickMark val="none"/>
        <c:tickLblPos val="nextTo"/>
        <c:txPr>
          <a:bodyPr/>
          <a:lstStyle/>
          <a:p>
            <a:pPr>
              <a:defRPr sz="800" baseline="0">
                <a:latin typeface="Cambria" pitchFamily="18" charset="0"/>
              </a:defRPr>
            </a:pPr>
            <a:endParaRPr lang="en-US"/>
          </a:p>
        </c:txPr>
        <c:crossAx val="519821536"/>
        <c:crosses val="autoZero"/>
        <c:auto val="1"/>
        <c:lblAlgn val="ctr"/>
        <c:lblOffset val="100"/>
        <c:noMultiLvlLbl val="0"/>
      </c:catAx>
      <c:valAx>
        <c:axId val="519821536"/>
        <c:scaling>
          <c:orientation val="minMax"/>
        </c:scaling>
        <c:delete val="0"/>
        <c:axPos val="l"/>
        <c:title>
          <c:tx>
            <c:rich>
              <a:bodyPr rot="0" vert="horz"/>
              <a:lstStyle/>
              <a:p>
                <a:pPr>
                  <a:defRPr/>
                </a:pPr>
                <a:r>
                  <a:rPr lang="sl-SI" sz="600">
                    <a:latin typeface="+mj-lt"/>
                  </a:rPr>
                  <a:t>Percent</a:t>
                </a:r>
              </a:p>
            </c:rich>
          </c:tx>
          <c:layout>
            <c:manualLayout>
              <c:xMode val="edge"/>
              <c:yMode val="edge"/>
              <c:x val="0"/>
              <c:y val="0.140350800977464"/>
            </c:manualLayout>
          </c:layout>
          <c:overlay val="0"/>
        </c:title>
        <c:numFmt formatCode="General" sourceLinked="0"/>
        <c:majorTickMark val="out"/>
        <c:minorTickMark val="none"/>
        <c:tickLblPos val="nextTo"/>
        <c:txPr>
          <a:bodyPr/>
          <a:lstStyle/>
          <a:p>
            <a:pPr>
              <a:defRPr sz="800" baseline="0">
                <a:latin typeface="Cambria" pitchFamily="18" charset="0"/>
              </a:defRPr>
            </a:pPr>
            <a:endParaRPr lang="en-US"/>
          </a:p>
        </c:txPr>
        <c:crossAx val="499755776"/>
        <c:crosses val="autoZero"/>
        <c:crossBetween val="between"/>
        <c:majorUnit val="20"/>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1200"/>
            </a:pPr>
            <a:r>
              <a:rPr lang="sl-SI" sz="1200" baseline="0" dirty="0">
                <a:solidFill>
                  <a:schemeClr val="tx2"/>
                </a:solidFill>
                <a:latin typeface="+mj-lt"/>
              </a:rPr>
              <a:t>... because knowledge is increasingly </a:t>
            </a:r>
          </a:p>
          <a:p>
            <a:pPr>
              <a:defRPr sz="1200"/>
            </a:pPr>
            <a:r>
              <a:rPr lang="sl-SI" sz="1200" baseline="0" dirty="0">
                <a:solidFill>
                  <a:schemeClr val="tx2"/>
                </a:solidFill>
                <a:latin typeface="+mj-lt"/>
              </a:rPr>
              <a:t>applicable to daily </a:t>
            </a:r>
            <a:r>
              <a:rPr lang="sl-SI" sz="1200" baseline="0" dirty="0" smtClean="0">
                <a:solidFill>
                  <a:schemeClr val="tx2"/>
                </a:solidFill>
                <a:latin typeface="+mj-lt"/>
              </a:rPr>
              <a:t>work</a:t>
            </a:r>
            <a:endParaRPr lang="sl-SI" sz="1200" baseline="0" dirty="0">
              <a:solidFill>
                <a:schemeClr val="tx2"/>
              </a:solidFill>
              <a:latin typeface="+mj-lt"/>
            </a:endParaRPr>
          </a:p>
          <a:p>
            <a:pPr>
              <a:defRPr sz="1200"/>
            </a:pPr>
            <a:endParaRPr lang="sl-SI" sz="1200" baseline="0" dirty="0">
              <a:solidFill>
                <a:schemeClr val="tx2"/>
              </a:solidFill>
              <a:latin typeface="+mj-lt"/>
            </a:endParaRPr>
          </a:p>
          <a:p>
            <a:pPr>
              <a:defRPr sz="1200"/>
            </a:pPr>
            <a:endParaRPr lang="en-US" sz="1200" dirty="0">
              <a:solidFill>
                <a:schemeClr val="tx2"/>
              </a:solidFill>
              <a:latin typeface="+mj-lt"/>
            </a:endParaRPr>
          </a:p>
          <a:p>
            <a:pPr>
              <a:defRPr sz="1200"/>
            </a:pPr>
            <a:endParaRPr lang="en-US" sz="1200" dirty="0"/>
          </a:p>
        </c:rich>
      </c:tx>
      <c:layout>
        <c:manualLayout>
          <c:xMode val="edge"/>
          <c:yMode val="edge"/>
          <c:x val="0.23697934497318299"/>
          <c:y val="0"/>
        </c:manualLayout>
      </c:layout>
      <c:overlay val="1"/>
    </c:title>
    <c:autoTitleDeleted val="0"/>
    <c:plotArea>
      <c:layout>
        <c:manualLayout>
          <c:layoutTarget val="inner"/>
          <c:xMode val="edge"/>
          <c:yMode val="edge"/>
          <c:x val="0.19495313085864299"/>
          <c:y val="0.23911492076148699"/>
          <c:w val="0.68601584996050302"/>
          <c:h val="0.49545931758530198"/>
        </c:manualLayout>
      </c:layout>
      <c:stockChart>
        <c:ser>
          <c:idx val="0"/>
          <c:order val="0"/>
          <c:tx>
            <c:strRef>
              <c:f>Sheet1!$B$1</c:f>
              <c:strCache>
                <c:ptCount val="1"/>
                <c:pt idx="0">
                  <c:v>Open</c:v>
                </c:pt>
              </c:strCache>
            </c:strRef>
          </c:tx>
          <c:spPr>
            <a:ln w="66675">
              <a:noFill/>
            </a:ln>
          </c:spPr>
          <c:marker>
            <c:symbol val="none"/>
          </c:marker>
          <c:cat>
            <c:numRef>
              <c:f>Sheet1!$A$2:$A$3</c:f>
              <c:numCache>
                <c:formatCode>0</c:formatCode>
                <c:ptCount val="2"/>
                <c:pt idx="0">
                  <c:v>2013</c:v>
                </c:pt>
                <c:pt idx="1">
                  <c:v>2014</c:v>
                </c:pt>
              </c:numCache>
            </c:numRef>
          </c:cat>
          <c:val>
            <c:numRef>
              <c:f>Sheet1!$B$2:$B$3</c:f>
              <c:numCache>
                <c:formatCode>0.00</c:formatCode>
                <c:ptCount val="2"/>
                <c:pt idx="0">
                  <c:v>4.2214285714285706</c:v>
                </c:pt>
                <c:pt idx="1">
                  <c:v>4.5705882352941174</c:v>
                </c:pt>
              </c:numCache>
            </c:numRef>
          </c:val>
          <c:smooth val="0"/>
        </c:ser>
        <c:ser>
          <c:idx val="1"/>
          <c:order val="1"/>
          <c:tx>
            <c:strRef>
              <c:f>Sheet1!$C$1</c:f>
              <c:strCache>
                <c:ptCount val="1"/>
                <c:pt idx="0">
                  <c:v>High</c:v>
                </c:pt>
              </c:strCache>
            </c:strRef>
          </c:tx>
          <c:spPr>
            <a:ln w="66675">
              <a:noFill/>
            </a:ln>
          </c:spPr>
          <c:marker>
            <c:symbol val="none"/>
          </c:marker>
          <c:cat>
            <c:numRef>
              <c:f>Sheet1!$A$2:$A$3</c:f>
              <c:numCache>
                <c:formatCode>0</c:formatCode>
                <c:ptCount val="2"/>
                <c:pt idx="0">
                  <c:v>2013</c:v>
                </c:pt>
                <c:pt idx="1">
                  <c:v>2014</c:v>
                </c:pt>
              </c:numCache>
            </c:numRef>
          </c:cat>
          <c:val>
            <c:numRef>
              <c:f>Sheet1!$C$2:$C$3</c:f>
              <c:numCache>
                <c:formatCode>0.00</c:formatCode>
                <c:ptCount val="2"/>
                <c:pt idx="0">
                  <c:v>4.8</c:v>
                </c:pt>
                <c:pt idx="1">
                  <c:v>5</c:v>
                </c:pt>
              </c:numCache>
            </c:numRef>
          </c:val>
          <c:smooth val="0"/>
        </c:ser>
        <c:ser>
          <c:idx val="2"/>
          <c:order val="2"/>
          <c:tx>
            <c:strRef>
              <c:f>Sheet1!$D$1</c:f>
              <c:strCache>
                <c:ptCount val="1"/>
                <c:pt idx="0">
                  <c:v>Low</c:v>
                </c:pt>
              </c:strCache>
            </c:strRef>
          </c:tx>
          <c:spPr>
            <a:ln w="66675">
              <a:noFill/>
            </a:ln>
          </c:spPr>
          <c:marker>
            <c:symbol val="none"/>
          </c:marker>
          <c:cat>
            <c:numRef>
              <c:f>Sheet1!$A$2:$A$3</c:f>
              <c:numCache>
                <c:formatCode>0</c:formatCode>
                <c:ptCount val="2"/>
                <c:pt idx="0">
                  <c:v>2013</c:v>
                </c:pt>
                <c:pt idx="1">
                  <c:v>2014</c:v>
                </c:pt>
              </c:numCache>
            </c:numRef>
          </c:cat>
          <c:val>
            <c:numRef>
              <c:f>Sheet1!$D$2:$D$3</c:f>
              <c:numCache>
                <c:formatCode>0.00</c:formatCode>
                <c:ptCount val="2"/>
                <c:pt idx="0">
                  <c:v>3.4</c:v>
                </c:pt>
                <c:pt idx="1">
                  <c:v>4</c:v>
                </c:pt>
              </c:numCache>
            </c:numRef>
          </c:val>
          <c:smooth val="0"/>
        </c:ser>
        <c:ser>
          <c:idx val="3"/>
          <c:order val="3"/>
          <c:tx>
            <c:strRef>
              <c:f>Sheet1!$E$1</c:f>
              <c:strCache>
                <c:ptCount val="1"/>
                <c:pt idx="0">
                  <c:v>Close</c:v>
                </c:pt>
              </c:strCache>
            </c:strRef>
          </c:tx>
          <c:spPr>
            <a:ln w="66675">
              <a:noFill/>
            </a:ln>
          </c:spPr>
          <c:marker>
            <c:symbol val="none"/>
          </c:marker>
          <c:cat>
            <c:numRef>
              <c:f>Sheet1!$A$2:$A$3</c:f>
              <c:numCache>
                <c:formatCode>0</c:formatCode>
                <c:ptCount val="2"/>
                <c:pt idx="0">
                  <c:v>2013</c:v>
                </c:pt>
                <c:pt idx="1">
                  <c:v>2014</c:v>
                </c:pt>
              </c:numCache>
            </c:numRef>
          </c:cat>
          <c:val>
            <c:numRef>
              <c:f>Sheet1!$E$2:$E$3</c:f>
              <c:numCache>
                <c:formatCode>0.00</c:formatCode>
                <c:ptCount val="2"/>
                <c:pt idx="0">
                  <c:v>4.0214285714285696</c:v>
                </c:pt>
                <c:pt idx="1">
                  <c:v>4.3705882352941181</c:v>
                </c:pt>
              </c:numCache>
            </c:numRef>
          </c:val>
          <c:smooth val="0"/>
        </c:ser>
        <c:dLbls>
          <c:showLegendKey val="0"/>
          <c:showVal val="0"/>
          <c:showCatName val="0"/>
          <c:showSerName val="0"/>
          <c:showPercent val="0"/>
          <c:showBubbleSize val="0"/>
        </c:dLbls>
        <c:hiLowLines/>
        <c:upDownBars>
          <c:gapWidth val="150"/>
          <c:upBars/>
          <c:downBars/>
        </c:upDownBars>
        <c:axId val="496144824"/>
        <c:axId val="496145216"/>
      </c:stockChart>
      <c:catAx>
        <c:axId val="496144824"/>
        <c:scaling>
          <c:orientation val="minMax"/>
        </c:scaling>
        <c:delete val="0"/>
        <c:axPos val="b"/>
        <c:numFmt formatCode="0" sourceLinked="1"/>
        <c:majorTickMark val="out"/>
        <c:minorTickMark val="none"/>
        <c:tickLblPos val="nextTo"/>
        <c:txPr>
          <a:bodyPr/>
          <a:lstStyle/>
          <a:p>
            <a:pPr>
              <a:defRPr sz="800">
                <a:latin typeface="+mj-lt"/>
              </a:defRPr>
            </a:pPr>
            <a:endParaRPr lang="en-US"/>
          </a:p>
        </c:txPr>
        <c:crossAx val="496145216"/>
        <c:crossesAt val="0"/>
        <c:auto val="1"/>
        <c:lblAlgn val="ctr"/>
        <c:lblOffset val="100"/>
        <c:noMultiLvlLbl val="0"/>
      </c:catAx>
      <c:valAx>
        <c:axId val="496145216"/>
        <c:scaling>
          <c:orientation val="minMax"/>
          <c:max val="5"/>
          <c:min val="3.5"/>
        </c:scaling>
        <c:delete val="0"/>
        <c:axPos val="l"/>
        <c:title>
          <c:tx>
            <c:rich>
              <a:bodyPr rot="-5400000" vert="horz"/>
              <a:lstStyle/>
              <a:p>
                <a:pPr>
                  <a:defRPr b="0"/>
                </a:pPr>
                <a:r>
                  <a:rPr lang="en-US" sz="800" b="0">
                    <a:solidFill>
                      <a:schemeClr val="tx1"/>
                    </a:solidFill>
                    <a:latin typeface="+mj-lt"/>
                  </a:rPr>
                  <a:t>1-5 scale</a:t>
                </a:r>
              </a:p>
            </c:rich>
          </c:tx>
          <c:layout>
            <c:manualLayout>
              <c:xMode val="edge"/>
              <c:yMode val="edge"/>
              <c:x val="2.56410256410258E-2"/>
              <c:y val="0.30662546928469703"/>
            </c:manualLayout>
          </c:layout>
          <c:overlay val="0"/>
        </c:title>
        <c:numFmt formatCode="0.00" sourceLinked="1"/>
        <c:majorTickMark val="out"/>
        <c:minorTickMark val="none"/>
        <c:tickLblPos val="nextTo"/>
        <c:txPr>
          <a:bodyPr/>
          <a:lstStyle/>
          <a:p>
            <a:pPr>
              <a:defRPr sz="800">
                <a:latin typeface="+mj-lt"/>
              </a:defRPr>
            </a:pPr>
            <a:endParaRPr lang="en-US"/>
          </a:p>
        </c:txPr>
        <c:crossAx val="496144824"/>
        <c:crosses val="autoZero"/>
        <c:crossBetween val="between"/>
        <c:majorUnit val="0.5"/>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1200"/>
            </a:pPr>
            <a:r>
              <a:rPr lang="sl-SI" sz="1200">
                <a:solidFill>
                  <a:schemeClr val="tx2"/>
                </a:solidFill>
                <a:latin typeface="+mj-lt"/>
              </a:rPr>
              <a:t>Participants</a:t>
            </a:r>
            <a:r>
              <a:rPr lang="sl-SI" sz="1200" baseline="0">
                <a:solidFill>
                  <a:schemeClr val="tx2"/>
                </a:solidFill>
                <a:latin typeface="+mj-lt"/>
              </a:rPr>
              <a:t> appreciate learning from their peers</a:t>
            </a:r>
            <a:r>
              <a:rPr lang="en-US" sz="1200" baseline="0">
                <a:solidFill>
                  <a:schemeClr val="tx2"/>
                </a:solidFill>
                <a:latin typeface="+mj-lt"/>
              </a:rPr>
              <a:t>' </a:t>
            </a:r>
            <a:r>
              <a:rPr lang="sl-SI" sz="1200" baseline="0">
                <a:solidFill>
                  <a:schemeClr val="tx2"/>
                </a:solidFill>
                <a:latin typeface="+mj-lt"/>
              </a:rPr>
              <a:t>experience ...</a:t>
            </a:r>
          </a:p>
          <a:p>
            <a:pPr>
              <a:defRPr sz="1200"/>
            </a:pPr>
            <a:endParaRPr lang="en-US" sz="1200">
              <a:solidFill>
                <a:schemeClr val="tx2"/>
              </a:solidFill>
              <a:latin typeface="+mj-lt"/>
            </a:endParaRPr>
          </a:p>
          <a:p>
            <a:pPr>
              <a:defRPr sz="1200"/>
            </a:pPr>
            <a:endParaRPr lang="en-US" sz="1200"/>
          </a:p>
        </c:rich>
      </c:tx>
      <c:layout>
        <c:manualLayout>
          <c:xMode val="edge"/>
          <c:yMode val="edge"/>
          <c:x val="0.154203297403359"/>
          <c:y val="0"/>
        </c:manualLayout>
      </c:layout>
      <c:overlay val="1"/>
    </c:title>
    <c:autoTitleDeleted val="0"/>
    <c:plotArea>
      <c:layout>
        <c:manualLayout>
          <c:layoutTarget val="inner"/>
          <c:xMode val="edge"/>
          <c:yMode val="edge"/>
          <c:x val="0.19495298524577601"/>
          <c:y val="0.26443137645768999"/>
          <c:w val="0.68601584996050302"/>
          <c:h val="0.47958603275856398"/>
        </c:manualLayout>
      </c:layout>
      <c:stockChart>
        <c:ser>
          <c:idx val="0"/>
          <c:order val="0"/>
          <c:tx>
            <c:strRef>
              <c:f>Sheet1!$B$1</c:f>
              <c:strCache>
                <c:ptCount val="1"/>
                <c:pt idx="0">
                  <c:v>Open</c:v>
                </c:pt>
              </c:strCache>
            </c:strRef>
          </c:tx>
          <c:spPr>
            <a:ln w="66675">
              <a:noFill/>
            </a:ln>
          </c:spPr>
          <c:marker>
            <c:symbol val="none"/>
          </c:marker>
          <c:cat>
            <c:numRef>
              <c:f>Sheet1!$A$2:$A$3</c:f>
              <c:numCache>
                <c:formatCode>0</c:formatCode>
                <c:ptCount val="2"/>
                <c:pt idx="0">
                  <c:v>2013</c:v>
                </c:pt>
                <c:pt idx="1">
                  <c:v>2014</c:v>
                </c:pt>
              </c:numCache>
            </c:numRef>
          </c:cat>
          <c:val>
            <c:numRef>
              <c:f>Sheet1!$B$2:$B$3</c:f>
              <c:numCache>
                <c:formatCode>0.00</c:formatCode>
                <c:ptCount val="2"/>
                <c:pt idx="0">
                  <c:v>4.3999999999999986</c:v>
                </c:pt>
                <c:pt idx="1">
                  <c:v>4.6352941176470583</c:v>
                </c:pt>
              </c:numCache>
            </c:numRef>
          </c:val>
          <c:smooth val="0"/>
        </c:ser>
        <c:ser>
          <c:idx val="1"/>
          <c:order val="1"/>
          <c:tx>
            <c:strRef>
              <c:f>Sheet1!$C$1</c:f>
              <c:strCache>
                <c:ptCount val="1"/>
                <c:pt idx="0">
                  <c:v>High</c:v>
                </c:pt>
              </c:strCache>
            </c:strRef>
          </c:tx>
          <c:spPr>
            <a:ln w="66675">
              <a:noFill/>
            </a:ln>
          </c:spPr>
          <c:marker>
            <c:symbol val="none"/>
          </c:marker>
          <c:cat>
            <c:numRef>
              <c:f>Sheet1!$A$2:$A$3</c:f>
              <c:numCache>
                <c:formatCode>0</c:formatCode>
                <c:ptCount val="2"/>
                <c:pt idx="0">
                  <c:v>2013</c:v>
                </c:pt>
                <c:pt idx="1">
                  <c:v>2014</c:v>
                </c:pt>
              </c:numCache>
            </c:numRef>
          </c:cat>
          <c:val>
            <c:numRef>
              <c:f>Sheet1!$C$2:$C$3</c:f>
              <c:numCache>
                <c:formatCode>0.00</c:formatCode>
                <c:ptCount val="2"/>
                <c:pt idx="0">
                  <c:v>4.5999999999999996</c:v>
                </c:pt>
                <c:pt idx="1">
                  <c:v>4.8</c:v>
                </c:pt>
              </c:numCache>
            </c:numRef>
          </c:val>
          <c:smooth val="0"/>
        </c:ser>
        <c:ser>
          <c:idx val="2"/>
          <c:order val="2"/>
          <c:tx>
            <c:strRef>
              <c:f>Sheet1!$D$1</c:f>
              <c:strCache>
                <c:ptCount val="1"/>
                <c:pt idx="0">
                  <c:v>Low</c:v>
                </c:pt>
              </c:strCache>
            </c:strRef>
          </c:tx>
          <c:spPr>
            <a:ln w="66675">
              <a:noFill/>
            </a:ln>
          </c:spPr>
          <c:marker>
            <c:symbol val="none"/>
          </c:marker>
          <c:cat>
            <c:numRef>
              <c:f>Sheet1!$A$2:$A$3</c:f>
              <c:numCache>
                <c:formatCode>0</c:formatCode>
                <c:ptCount val="2"/>
                <c:pt idx="0">
                  <c:v>2013</c:v>
                </c:pt>
                <c:pt idx="1">
                  <c:v>2014</c:v>
                </c:pt>
              </c:numCache>
            </c:numRef>
          </c:cat>
          <c:val>
            <c:numRef>
              <c:f>Sheet1!$D$2:$D$3</c:f>
              <c:numCache>
                <c:formatCode>0.00</c:formatCode>
                <c:ptCount val="2"/>
                <c:pt idx="0">
                  <c:v>4</c:v>
                </c:pt>
                <c:pt idx="1">
                  <c:v>4.0999999999999996</c:v>
                </c:pt>
              </c:numCache>
            </c:numRef>
          </c:val>
          <c:smooth val="0"/>
        </c:ser>
        <c:ser>
          <c:idx val="3"/>
          <c:order val="3"/>
          <c:tx>
            <c:strRef>
              <c:f>Sheet1!$E$1</c:f>
              <c:strCache>
                <c:ptCount val="1"/>
                <c:pt idx="0">
                  <c:v>Close</c:v>
                </c:pt>
              </c:strCache>
            </c:strRef>
          </c:tx>
          <c:spPr>
            <a:ln w="66675">
              <a:noFill/>
            </a:ln>
          </c:spPr>
          <c:marker>
            <c:symbol val="none"/>
          </c:marker>
          <c:cat>
            <c:numRef>
              <c:f>Sheet1!$A$2:$A$3</c:f>
              <c:numCache>
                <c:formatCode>0</c:formatCode>
                <c:ptCount val="2"/>
                <c:pt idx="0">
                  <c:v>2013</c:v>
                </c:pt>
                <c:pt idx="1">
                  <c:v>2014</c:v>
                </c:pt>
              </c:numCache>
            </c:numRef>
          </c:cat>
          <c:val>
            <c:numRef>
              <c:f>Sheet1!$E$2:$E$3</c:f>
              <c:numCache>
                <c:formatCode>0.00</c:formatCode>
                <c:ptCount val="2"/>
                <c:pt idx="0">
                  <c:v>4.2</c:v>
                </c:pt>
                <c:pt idx="1">
                  <c:v>4.4352941176470599</c:v>
                </c:pt>
              </c:numCache>
            </c:numRef>
          </c:val>
          <c:smooth val="0"/>
        </c:ser>
        <c:dLbls>
          <c:showLegendKey val="0"/>
          <c:showVal val="0"/>
          <c:showCatName val="0"/>
          <c:showSerName val="0"/>
          <c:showPercent val="0"/>
          <c:showBubbleSize val="0"/>
        </c:dLbls>
        <c:hiLowLines/>
        <c:upDownBars>
          <c:gapWidth val="150"/>
          <c:upBars/>
          <c:downBars/>
        </c:upDownBars>
        <c:axId val="496146000"/>
        <c:axId val="496146392"/>
      </c:stockChart>
      <c:catAx>
        <c:axId val="496146000"/>
        <c:scaling>
          <c:orientation val="minMax"/>
        </c:scaling>
        <c:delete val="0"/>
        <c:axPos val="b"/>
        <c:numFmt formatCode="0" sourceLinked="1"/>
        <c:majorTickMark val="out"/>
        <c:minorTickMark val="none"/>
        <c:tickLblPos val="nextTo"/>
        <c:txPr>
          <a:bodyPr/>
          <a:lstStyle/>
          <a:p>
            <a:pPr>
              <a:defRPr sz="800">
                <a:latin typeface="+mj-lt"/>
              </a:defRPr>
            </a:pPr>
            <a:endParaRPr lang="en-US"/>
          </a:p>
        </c:txPr>
        <c:crossAx val="496146392"/>
        <c:crosses val="autoZero"/>
        <c:auto val="1"/>
        <c:lblAlgn val="ctr"/>
        <c:lblOffset val="100"/>
        <c:noMultiLvlLbl val="0"/>
      </c:catAx>
      <c:valAx>
        <c:axId val="496146392"/>
        <c:scaling>
          <c:orientation val="minMax"/>
          <c:max val="5"/>
          <c:min val="3.5"/>
        </c:scaling>
        <c:delete val="0"/>
        <c:axPos val="l"/>
        <c:title>
          <c:tx>
            <c:rich>
              <a:bodyPr rot="-5400000" vert="horz"/>
              <a:lstStyle/>
              <a:p>
                <a:pPr>
                  <a:defRPr b="0"/>
                </a:pPr>
                <a:r>
                  <a:rPr lang="en-US" sz="800" b="0">
                    <a:solidFill>
                      <a:schemeClr val="tx1"/>
                    </a:solidFill>
                    <a:latin typeface="+mj-lt"/>
                  </a:rPr>
                  <a:t>1-5 scale</a:t>
                </a:r>
              </a:p>
            </c:rich>
          </c:tx>
          <c:layout>
            <c:manualLayout>
              <c:xMode val="edge"/>
              <c:yMode val="edge"/>
              <c:x val="0"/>
              <c:y val="0.30662546928469803"/>
            </c:manualLayout>
          </c:layout>
          <c:overlay val="0"/>
        </c:title>
        <c:numFmt formatCode="0.00" sourceLinked="1"/>
        <c:majorTickMark val="out"/>
        <c:minorTickMark val="none"/>
        <c:tickLblPos val="nextTo"/>
        <c:txPr>
          <a:bodyPr/>
          <a:lstStyle/>
          <a:p>
            <a:pPr>
              <a:defRPr sz="800">
                <a:latin typeface="+mj-lt"/>
              </a:defRPr>
            </a:pPr>
            <a:endParaRPr lang="en-US"/>
          </a:p>
        </c:txPr>
        <c:crossAx val="496146000"/>
        <c:crosses val="autoZero"/>
        <c:crossBetween val="between"/>
        <c:majorUnit val="0.5"/>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1200"/>
            </a:pPr>
            <a:r>
              <a:rPr lang="en-US" sz="1200">
                <a:solidFill>
                  <a:schemeClr val="tx2"/>
                </a:solidFill>
                <a:latin typeface="+mj-lt"/>
              </a:rPr>
              <a:t>Presentations</a:t>
            </a:r>
            <a:r>
              <a:rPr lang="en-US" sz="1200" baseline="0">
                <a:solidFill>
                  <a:schemeClr val="tx2"/>
                </a:solidFill>
                <a:latin typeface="+mj-lt"/>
              </a:rPr>
              <a:t> </a:t>
            </a:r>
            <a:r>
              <a:rPr lang="sl-SI" sz="1200" baseline="0">
                <a:solidFill>
                  <a:schemeClr val="tx2"/>
                </a:solidFill>
                <a:latin typeface="+mj-lt"/>
              </a:rPr>
              <a:t>at events</a:t>
            </a:r>
            <a:r>
              <a:rPr lang="en-US" sz="1200" baseline="0">
                <a:solidFill>
                  <a:schemeClr val="tx2"/>
                </a:solidFill>
                <a:latin typeface="+mj-lt"/>
              </a:rPr>
              <a:t> </a:t>
            </a:r>
            <a:r>
              <a:rPr lang="sl-SI" sz="1200" baseline="0">
                <a:solidFill>
                  <a:schemeClr val="tx2"/>
                </a:solidFill>
                <a:latin typeface="+mj-lt"/>
              </a:rPr>
              <a:t>are increasingly </a:t>
            </a:r>
            <a:r>
              <a:rPr lang="en-US" sz="1200" baseline="0">
                <a:solidFill>
                  <a:schemeClr val="tx2"/>
                </a:solidFill>
                <a:latin typeface="+mj-lt"/>
              </a:rPr>
              <a:t>relevant and useful ...</a:t>
            </a:r>
            <a:endParaRPr lang="en-US" sz="1200">
              <a:solidFill>
                <a:schemeClr val="tx2"/>
              </a:solidFill>
              <a:latin typeface="+mj-lt"/>
            </a:endParaRPr>
          </a:p>
          <a:p>
            <a:pPr>
              <a:defRPr sz="1200"/>
            </a:pPr>
            <a:endParaRPr lang="en-US" sz="1200"/>
          </a:p>
        </c:rich>
      </c:tx>
      <c:layout>
        <c:manualLayout>
          <c:xMode val="edge"/>
          <c:yMode val="edge"/>
          <c:x val="0.154203297403359"/>
          <c:y val="0"/>
        </c:manualLayout>
      </c:layout>
      <c:overlay val="1"/>
    </c:title>
    <c:autoTitleDeleted val="0"/>
    <c:plotArea>
      <c:layout>
        <c:manualLayout>
          <c:layoutTarget val="inner"/>
          <c:xMode val="edge"/>
          <c:yMode val="edge"/>
          <c:x val="0.19495298524577601"/>
          <c:y val="0.26443137645768999"/>
          <c:w val="0.68601584996050302"/>
          <c:h val="0.47958603275856398"/>
        </c:manualLayout>
      </c:layout>
      <c:stockChart>
        <c:ser>
          <c:idx val="0"/>
          <c:order val="0"/>
          <c:tx>
            <c:strRef>
              <c:f>Sheet1!$B$1</c:f>
              <c:strCache>
                <c:ptCount val="1"/>
                <c:pt idx="0">
                  <c:v>Open</c:v>
                </c:pt>
              </c:strCache>
            </c:strRef>
          </c:tx>
          <c:spPr>
            <a:ln w="66675">
              <a:noFill/>
            </a:ln>
          </c:spPr>
          <c:marker>
            <c:symbol val="none"/>
          </c:marker>
          <c:cat>
            <c:numRef>
              <c:f>Sheet1!$A$2:$A$3</c:f>
              <c:numCache>
                <c:formatCode>0</c:formatCode>
                <c:ptCount val="2"/>
                <c:pt idx="0">
                  <c:v>2013</c:v>
                </c:pt>
                <c:pt idx="1">
                  <c:v>2014</c:v>
                </c:pt>
              </c:numCache>
            </c:numRef>
          </c:cat>
          <c:val>
            <c:numRef>
              <c:f>Sheet1!$B$2:$B$3</c:f>
              <c:numCache>
                <c:formatCode>0.00</c:formatCode>
                <c:ptCount val="2"/>
                <c:pt idx="0">
                  <c:v>4.6647058823529397</c:v>
                </c:pt>
                <c:pt idx="1">
                  <c:v>4.788235294117646</c:v>
                </c:pt>
              </c:numCache>
            </c:numRef>
          </c:val>
          <c:smooth val="0"/>
        </c:ser>
        <c:ser>
          <c:idx val="1"/>
          <c:order val="1"/>
          <c:tx>
            <c:strRef>
              <c:f>Sheet1!$C$1</c:f>
              <c:strCache>
                <c:ptCount val="1"/>
                <c:pt idx="0">
                  <c:v>High</c:v>
                </c:pt>
              </c:strCache>
            </c:strRef>
          </c:tx>
          <c:spPr>
            <a:ln w="66675">
              <a:noFill/>
            </a:ln>
          </c:spPr>
          <c:marker>
            <c:symbol val="none"/>
          </c:marker>
          <c:cat>
            <c:numRef>
              <c:f>Sheet1!$A$2:$A$3</c:f>
              <c:numCache>
                <c:formatCode>0</c:formatCode>
                <c:ptCount val="2"/>
                <c:pt idx="0">
                  <c:v>2013</c:v>
                </c:pt>
                <c:pt idx="1">
                  <c:v>2014</c:v>
                </c:pt>
              </c:numCache>
            </c:numRef>
          </c:cat>
          <c:val>
            <c:numRef>
              <c:f>Sheet1!$C$2:$C$3</c:f>
              <c:numCache>
                <c:formatCode>0.00</c:formatCode>
                <c:ptCount val="2"/>
                <c:pt idx="0">
                  <c:v>5</c:v>
                </c:pt>
                <c:pt idx="1">
                  <c:v>4.9000000000000004</c:v>
                </c:pt>
              </c:numCache>
            </c:numRef>
          </c:val>
          <c:smooth val="0"/>
        </c:ser>
        <c:ser>
          <c:idx val="2"/>
          <c:order val="2"/>
          <c:tx>
            <c:strRef>
              <c:f>Sheet1!$D$1</c:f>
              <c:strCache>
                <c:ptCount val="1"/>
                <c:pt idx="0">
                  <c:v>Low</c:v>
                </c:pt>
              </c:strCache>
            </c:strRef>
          </c:tx>
          <c:spPr>
            <a:ln w="66675">
              <a:noFill/>
            </a:ln>
          </c:spPr>
          <c:marker>
            <c:symbol val="none"/>
          </c:marker>
          <c:cat>
            <c:numRef>
              <c:f>Sheet1!$A$2:$A$3</c:f>
              <c:numCache>
                <c:formatCode>0</c:formatCode>
                <c:ptCount val="2"/>
                <c:pt idx="0">
                  <c:v>2013</c:v>
                </c:pt>
                <c:pt idx="1">
                  <c:v>2014</c:v>
                </c:pt>
              </c:numCache>
            </c:numRef>
          </c:cat>
          <c:val>
            <c:numRef>
              <c:f>Sheet1!$D$2:$D$3</c:f>
              <c:numCache>
                <c:formatCode>0.00</c:formatCode>
                <c:ptCount val="2"/>
                <c:pt idx="0">
                  <c:v>4.2</c:v>
                </c:pt>
                <c:pt idx="1">
                  <c:v>4.4000000000000004</c:v>
                </c:pt>
              </c:numCache>
            </c:numRef>
          </c:val>
          <c:smooth val="0"/>
        </c:ser>
        <c:ser>
          <c:idx val="3"/>
          <c:order val="3"/>
          <c:tx>
            <c:strRef>
              <c:f>Sheet1!$E$1</c:f>
              <c:strCache>
                <c:ptCount val="1"/>
                <c:pt idx="0">
                  <c:v>Close</c:v>
                </c:pt>
              </c:strCache>
            </c:strRef>
          </c:tx>
          <c:spPr>
            <a:ln w="66675">
              <a:noFill/>
            </a:ln>
          </c:spPr>
          <c:marker>
            <c:symbol val="none"/>
          </c:marker>
          <c:cat>
            <c:numRef>
              <c:f>Sheet1!$A$2:$A$3</c:f>
              <c:numCache>
                <c:formatCode>0</c:formatCode>
                <c:ptCount val="2"/>
                <c:pt idx="0">
                  <c:v>2013</c:v>
                </c:pt>
                <c:pt idx="1">
                  <c:v>2014</c:v>
                </c:pt>
              </c:numCache>
            </c:numRef>
          </c:cat>
          <c:val>
            <c:numRef>
              <c:f>Sheet1!$E$2:$E$3</c:f>
              <c:numCache>
                <c:formatCode>0.00</c:formatCode>
                <c:ptCount val="2"/>
                <c:pt idx="0">
                  <c:v>4.4647058823529413</c:v>
                </c:pt>
                <c:pt idx="1">
                  <c:v>4.5882352941176467</c:v>
                </c:pt>
              </c:numCache>
            </c:numRef>
          </c:val>
          <c:smooth val="0"/>
        </c:ser>
        <c:dLbls>
          <c:showLegendKey val="0"/>
          <c:showVal val="0"/>
          <c:showCatName val="0"/>
          <c:showSerName val="0"/>
          <c:showPercent val="0"/>
          <c:showBubbleSize val="0"/>
        </c:dLbls>
        <c:hiLowLines/>
        <c:upDownBars>
          <c:gapWidth val="150"/>
          <c:upBars/>
          <c:downBars/>
        </c:upDownBars>
        <c:axId val="496147176"/>
        <c:axId val="496147568"/>
      </c:stockChart>
      <c:catAx>
        <c:axId val="496147176"/>
        <c:scaling>
          <c:orientation val="minMax"/>
        </c:scaling>
        <c:delete val="0"/>
        <c:axPos val="b"/>
        <c:numFmt formatCode="0" sourceLinked="1"/>
        <c:majorTickMark val="out"/>
        <c:minorTickMark val="none"/>
        <c:tickLblPos val="nextTo"/>
        <c:txPr>
          <a:bodyPr/>
          <a:lstStyle/>
          <a:p>
            <a:pPr>
              <a:defRPr sz="800">
                <a:latin typeface="+mj-lt"/>
              </a:defRPr>
            </a:pPr>
            <a:endParaRPr lang="en-US"/>
          </a:p>
        </c:txPr>
        <c:crossAx val="496147568"/>
        <c:crosses val="autoZero"/>
        <c:auto val="1"/>
        <c:lblAlgn val="ctr"/>
        <c:lblOffset val="100"/>
        <c:noMultiLvlLbl val="0"/>
      </c:catAx>
      <c:valAx>
        <c:axId val="496147568"/>
        <c:scaling>
          <c:orientation val="minMax"/>
          <c:max val="5"/>
          <c:min val="3.5"/>
        </c:scaling>
        <c:delete val="0"/>
        <c:axPos val="l"/>
        <c:title>
          <c:tx>
            <c:rich>
              <a:bodyPr rot="-5400000" vert="horz"/>
              <a:lstStyle/>
              <a:p>
                <a:pPr>
                  <a:defRPr b="0"/>
                </a:pPr>
                <a:r>
                  <a:rPr lang="en-US" sz="800" b="0">
                    <a:solidFill>
                      <a:schemeClr val="tx1"/>
                    </a:solidFill>
                    <a:latin typeface="+mj-lt"/>
                  </a:rPr>
                  <a:t>1-5 scale</a:t>
                </a:r>
              </a:p>
            </c:rich>
          </c:tx>
          <c:layout>
            <c:manualLayout>
              <c:xMode val="edge"/>
              <c:yMode val="edge"/>
              <c:x val="0"/>
              <c:y val="0.30662546928469803"/>
            </c:manualLayout>
          </c:layout>
          <c:overlay val="0"/>
        </c:title>
        <c:numFmt formatCode="0.00" sourceLinked="1"/>
        <c:majorTickMark val="out"/>
        <c:minorTickMark val="none"/>
        <c:tickLblPos val="nextTo"/>
        <c:txPr>
          <a:bodyPr/>
          <a:lstStyle/>
          <a:p>
            <a:pPr>
              <a:defRPr sz="800">
                <a:latin typeface="+mj-lt"/>
              </a:defRPr>
            </a:pPr>
            <a:endParaRPr lang="en-US"/>
          </a:p>
        </c:txPr>
        <c:crossAx val="496147176"/>
        <c:crosses val="autoZero"/>
        <c:crossBetween val="between"/>
        <c:majorUnit val="0.5"/>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1200"/>
            </a:pPr>
            <a:r>
              <a:rPr lang="en-US" sz="1200" dirty="0">
                <a:solidFill>
                  <a:schemeClr val="tx2"/>
                </a:solidFill>
                <a:latin typeface="+mj-lt"/>
              </a:rPr>
              <a:t>The </a:t>
            </a:r>
            <a:r>
              <a:rPr lang="en-US" sz="1200" dirty="0" smtClean="0">
                <a:solidFill>
                  <a:schemeClr val="tx2"/>
                </a:solidFill>
                <a:latin typeface="+mj-lt"/>
              </a:rPr>
              <a:t>quality</a:t>
            </a:r>
            <a:r>
              <a:rPr lang="en-US" sz="1200" baseline="0" dirty="0" smtClean="0">
                <a:solidFill>
                  <a:schemeClr val="tx2"/>
                </a:solidFill>
                <a:latin typeface="+mj-lt"/>
              </a:rPr>
              <a:t> of organization</a:t>
            </a:r>
            <a:endParaRPr lang="en-US" sz="1200" dirty="0"/>
          </a:p>
        </c:rich>
      </c:tx>
      <c:layout>
        <c:manualLayout>
          <c:xMode val="edge"/>
          <c:yMode val="edge"/>
          <c:x val="0.31872422197225397"/>
          <c:y val="2.8985507246376802E-2"/>
        </c:manualLayout>
      </c:layout>
      <c:overlay val="1"/>
    </c:title>
    <c:autoTitleDeleted val="0"/>
    <c:plotArea>
      <c:layout>
        <c:manualLayout>
          <c:layoutTarget val="inner"/>
          <c:xMode val="edge"/>
          <c:yMode val="edge"/>
          <c:x val="0.19495298524577601"/>
          <c:y val="0.26443137645768999"/>
          <c:w val="0.68601584996050302"/>
          <c:h val="0.47958603275856398"/>
        </c:manualLayout>
      </c:layout>
      <c:stockChart>
        <c:ser>
          <c:idx val="0"/>
          <c:order val="0"/>
          <c:tx>
            <c:strRef>
              <c:f>Sheet1!$B$1</c:f>
              <c:strCache>
                <c:ptCount val="1"/>
                <c:pt idx="0">
                  <c:v>Open</c:v>
                </c:pt>
              </c:strCache>
            </c:strRef>
          </c:tx>
          <c:spPr>
            <a:ln w="66675">
              <a:noFill/>
            </a:ln>
          </c:spPr>
          <c:marker>
            <c:symbol val="none"/>
          </c:marker>
          <c:cat>
            <c:numRef>
              <c:f>Sheet1!$A$2:$A$3</c:f>
              <c:numCache>
                <c:formatCode>0</c:formatCode>
                <c:ptCount val="2"/>
                <c:pt idx="0">
                  <c:v>2013</c:v>
                </c:pt>
                <c:pt idx="1">
                  <c:v>2014</c:v>
                </c:pt>
              </c:numCache>
            </c:numRef>
          </c:cat>
          <c:val>
            <c:numRef>
              <c:f>Sheet1!$B$2:$B$3</c:f>
              <c:numCache>
                <c:formatCode>0.00</c:formatCode>
                <c:ptCount val="2"/>
                <c:pt idx="0">
                  <c:v>4.7647058823529393</c:v>
                </c:pt>
                <c:pt idx="1">
                  <c:v>4.8882352941176483</c:v>
                </c:pt>
              </c:numCache>
            </c:numRef>
          </c:val>
          <c:smooth val="0"/>
        </c:ser>
        <c:ser>
          <c:idx val="1"/>
          <c:order val="1"/>
          <c:tx>
            <c:strRef>
              <c:f>Sheet1!$C$1</c:f>
              <c:strCache>
                <c:ptCount val="1"/>
                <c:pt idx="0">
                  <c:v>High</c:v>
                </c:pt>
              </c:strCache>
            </c:strRef>
          </c:tx>
          <c:spPr>
            <a:ln w="66675">
              <a:noFill/>
            </a:ln>
          </c:spPr>
          <c:marker>
            <c:symbol val="none"/>
          </c:marker>
          <c:cat>
            <c:numRef>
              <c:f>Sheet1!$A$2:$A$3</c:f>
              <c:numCache>
                <c:formatCode>0</c:formatCode>
                <c:ptCount val="2"/>
                <c:pt idx="0">
                  <c:v>2013</c:v>
                </c:pt>
                <c:pt idx="1">
                  <c:v>2014</c:v>
                </c:pt>
              </c:numCache>
            </c:numRef>
          </c:cat>
          <c:val>
            <c:numRef>
              <c:f>Sheet1!$C$2:$C$3</c:f>
              <c:numCache>
                <c:formatCode>0.00</c:formatCode>
                <c:ptCount val="2"/>
                <c:pt idx="0">
                  <c:v>5</c:v>
                </c:pt>
                <c:pt idx="1">
                  <c:v>5</c:v>
                </c:pt>
              </c:numCache>
            </c:numRef>
          </c:val>
          <c:smooth val="0"/>
        </c:ser>
        <c:ser>
          <c:idx val="2"/>
          <c:order val="2"/>
          <c:tx>
            <c:strRef>
              <c:f>Sheet1!$D$1</c:f>
              <c:strCache>
                <c:ptCount val="1"/>
                <c:pt idx="0">
                  <c:v>Low</c:v>
                </c:pt>
              </c:strCache>
            </c:strRef>
          </c:tx>
          <c:spPr>
            <a:ln w="66675">
              <a:noFill/>
            </a:ln>
          </c:spPr>
          <c:marker>
            <c:symbol val="none"/>
          </c:marker>
          <c:cat>
            <c:numRef>
              <c:f>Sheet1!$A$2:$A$3</c:f>
              <c:numCache>
                <c:formatCode>0</c:formatCode>
                <c:ptCount val="2"/>
                <c:pt idx="0">
                  <c:v>2013</c:v>
                </c:pt>
                <c:pt idx="1">
                  <c:v>2014</c:v>
                </c:pt>
              </c:numCache>
            </c:numRef>
          </c:cat>
          <c:val>
            <c:numRef>
              <c:f>Sheet1!$D$2:$D$3</c:f>
              <c:numCache>
                <c:formatCode>0.00</c:formatCode>
                <c:ptCount val="2"/>
                <c:pt idx="0">
                  <c:v>4.0999999999999996</c:v>
                </c:pt>
                <c:pt idx="1">
                  <c:v>4.0999999999999996</c:v>
                </c:pt>
              </c:numCache>
            </c:numRef>
          </c:val>
          <c:smooth val="0"/>
        </c:ser>
        <c:ser>
          <c:idx val="3"/>
          <c:order val="3"/>
          <c:tx>
            <c:strRef>
              <c:f>Sheet1!$E$1</c:f>
              <c:strCache>
                <c:ptCount val="1"/>
                <c:pt idx="0">
                  <c:v>Close</c:v>
                </c:pt>
              </c:strCache>
            </c:strRef>
          </c:tx>
          <c:spPr>
            <a:ln w="66675">
              <a:noFill/>
            </a:ln>
          </c:spPr>
          <c:marker>
            <c:symbol val="none"/>
          </c:marker>
          <c:cat>
            <c:numRef>
              <c:f>Sheet1!$A$2:$A$3</c:f>
              <c:numCache>
                <c:formatCode>0</c:formatCode>
                <c:ptCount val="2"/>
                <c:pt idx="0">
                  <c:v>2013</c:v>
                </c:pt>
                <c:pt idx="1">
                  <c:v>2014</c:v>
                </c:pt>
              </c:numCache>
            </c:numRef>
          </c:cat>
          <c:val>
            <c:numRef>
              <c:f>Sheet1!$E$2:$E$3</c:f>
              <c:numCache>
                <c:formatCode>0.00</c:formatCode>
                <c:ptCount val="2"/>
                <c:pt idx="0">
                  <c:v>4.5647058823529401</c:v>
                </c:pt>
                <c:pt idx="1">
                  <c:v>4.6882352941176482</c:v>
                </c:pt>
              </c:numCache>
            </c:numRef>
          </c:val>
          <c:smooth val="0"/>
        </c:ser>
        <c:dLbls>
          <c:showLegendKey val="0"/>
          <c:showVal val="0"/>
          <c:showCatName val="0"/>
          <c:showSerName val="0"/>
          <c:showPercent val="0"/>
          <c:showBubbleSize val="0"/>
        </c:dLbls>
        <c:hiLowLines/>
        <c:upDownBars>
          <c:gapWidth val="150"/>
          <c:upBars/>
          <c:downBars/>
        </c:upDownBars>
        <c:axId val="496148352"/>
        <c:axId val="496148744"/>
      </c:stockChart>
      <c:catAx>
        <c:axId val="496148352"/>
        <c:scaling>
          <c:orientation val="minMax"/>
        </c:scaling>
        <c:delete val="0"/>
        <c:axPos val="b"/>
        <c:numFmt formatCode="0" sourceLinked="1"/>
        <c:majorTickMark val="out"/>
        <c:minorTickMark val="none"/>
        <c:tickLblPos val="nextTo"/>
        <c:txPr>
          <a:bodyPr/>
          <a:lstStyle/>
          <a:p>
            <a:pPr>
              <a:defRPr sz="800">
                <a:latin typeface="+mj-lt"/>
              </a:defRPr>
            </a:pPr>
            <a:endParaRPr lang="en-US"/>
          </a:p>
        </c:txPr>
        <c:crossAx val="496148744"/>
        <c:crosses val="autoZero"/>
        <c:auto val="1"/>
        <c:lblAlgn val="ctr"/>
        <c:lblOffset val="100"/>
        <c:noMultiLvlLbl val="0"/>
      </c:catAx>
      <c:valAx>
        <c:axId val="496148744"/>
        <c:scaling>
          <c:orientation val="minMax"/>
          <c:max val="5"/>
          <c:min val="3.5"/>
        </c:scaling>
        <c:delete val="0"/>
        <c:axPos val="l"/>
        <c:title>
          <c:tx>
            <c:rich>
              <a:bodyPr rot="-5400000" vert="horz"/>
              <a:lstStyle/>
              <a:p>
                <a:pPr>
                  <a:defRPr b="0"/>
                </a:pPr>
                <a:r>
                  <a:rPr lang="en-US" sz="800" b="0">
                    <a:solidFill>
                      <a:schemeClr val="tx1"/>
                    </a:solidFill>
                    <a:latin typeface="+mj-lt"/>
                  </a:rPr>
                  <a:t>1-5 scale</a:t>
                </a:r>
              </a:p>
            </c:rich>
          </c:tx>
          <c:layout>
            <c:manualLayout>
              <c:xMode val="edge"/>
              <c:yMode val="edge"/>
              <c:x val="0"/>
              <c:y val="0.30662546928469803"/>
            </c:manualLayout>
          </c:layout>
          <c:overlay val="0"/>
        </c:title>
        <c:numFmt formatCode="0.00" sourceLinked="1"/>
        <c:majorTickMark val="out"/>
        <c:minorTickMark val="none"/>
        <c:tickLblPos val="nextTo"/>
        <c:txPr>
          <a:bodyPr/>
          <a:lstStyle/>
          <a:p>
            <a:pPr>
              <a:defRPr sz="800">
                <a:latin typeface="+mj-lt"/>
              </a:defRPr>
            </a:pPr>
            <a:endParaRPr lang="en-US"/>
          </a:p>
        </c:txPr>
        <c:crossAx val="496148352"/>
        <c:crosses val="autoZero"/>
        <c:crossBetween val="between"/>
        <c:majorUnit val="0.5"/>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sz="1200"/>
            </a:pPr>
            <a:r>
              <a:rPr lang="en-US" sz="1200" baseline="0">
                <a:solidFill>
                  <a:schemeClr val="tx2"/>
                </a:solidFill>
                <a:latin typeface="+mj-lt"/>
              </a:rPr>
              <a:t>... and for </a:t>
            </a:r>
            <a:r>
              <a:rPr lang="sl-SI" sz="1200" baseline="0">
                <a:solidFill>
                  <a:schemeClr val="tx2"/>
                </a:solidFill>
                <a:latin typeface="+mj-lt"/>
              </a:rPr>
              <a:t>a third of </a:t>
            </a:r>
            <a:r>
              <a:rPr lang="en-US" sz="1200" baseline="0">
                <a:solidFill>
                  <a:schemeClr val="tx2"/>
                </a:solidFill>
                <a:latin typeface="+mj-lt"/>
              </a:rPr>
              <a:t>participants the events exceeded expectations.</a:t>
            </a:r>
          </a:p>
          <a:p>
            <a:pPr>
              <a:defRPr sz="1200"/>
            </a:pPr>
            <a:endParaRPr lang="en-US" sz="1200" baseline="0">
              <a:solidFill>
                <a:schemeClr val="tx2"/>
              </a:solidFill>
              <a:latin typeface="+mj-lt"/>
            </a:endParaRPr>
          </a:p>
        </c:rich>
      </c:tx>
      <c:layout>
        <c:manualLayout>
          <c:xMode val="edge"/>
          <c:yMode val="edge"/>
          <c:x val="0.19126206055229"/>
          <c:y val="6.4367816091953994E-2"/>
        </c:manualLayout>
      </c:layout>
      <c:overlay val="1"/>
    </c:title>
    <c:autoTitleDeleted val="0"/>
    <c:plotArea>
      <c:layout>
        <c:manualLayout>
          <c:layoutTarget val="inner"/>
          <c:xMode val="edge"/>
          <c:yMode val="edge"/>
          <c:x val="0.15731977947201101"/>
          <c:y val="0.243931577518328"/>
          <c:w val="0.754514788790414"/>
          <c:h val="0.58396629368697295"/>
        </c:manualLayout>
      </c:layout>
      <c:stockChart>
        <c:ser>
          <c:idx val="0"/>
          <c:order val="0"/>
          <c:tx>
            <c:strRef>
              <c:f>Sheet1!$B$1</c:f>
              <c:strCache>
                <c:ptCount val="1"/>
                <c:pt idx="0">
                  <c:v>Open</c:v>
                </c:pt>
              </c:strCache>
            </c:strRef>
          </c:tx>
          <c:spPr>
            <a:ln w="66675">
              <a:noFill/>
            </a:ln>
          </c:spPr>
          <c:marker>
            <c:symbol val="none"/>
          </c:marker>
          <c:cat>
            <c:numRef>
              <c:f>Sheet1!$A$2:$A$3</c:f>
              <c:numCache>
                <c:formatCode>0</c:formatCode>
                <c:ptCount val="2"/>
                <c:pt idx="0">
                  <c:v>2013</c:v>
                </c:pt>
                <c:pt idx="1">
                  <c:v>2014</c:v>
                </c:pt>
              </c:numCache>
            </c:numRef>
          </c:cat>
          <c:val>
            <c:numRef>
              <c:f>Sheet1!$B$2:$B$3</c:f>
              <c:numCache>
                <c:formatCode>0.00</c:formatCode>
                <c:ptCount val="2"/>
                <c:pt idx="0">
                  <c:v>29</c:v>
                </c:pt>
                <c:pt idx="1">
                  <c:v>31</c:v>
                </c:pt>
              </c:numCache>
            </c:numRef>
          </c:val>
          <c:smooth val="0"/>
        </c:ser>
        <c:ser>
          <c:idx val="1"/>
          <c:order val="1"/>
          <c:tx>
            <c:strRef>
              <c:f>Sheet1!$C$1</c:f>
              <c:strCache>
                <c:ptCount val="1"/>
                <c:pt idx="0">
                  <c:v>High</c:v>
                </c:pt>
              </c:strCache>
            </c:strRef>
          </c:tx>
          <c:spPr>
            <a:ln w="66675">
              <a:noFill/>
            </a:ln>
          </c:spPr>
          <c:marker>
            <c:symbol val="none"/>
          </c:marker>
          <c:cat>
            <c:numRef>
              <c:f>Sheet1!$A$2:$A$3</c:f>
              <c:numCache>
                <c:formatCode>0</c:formatCode>
                <c:ptCount val="2"/>
                <c:pt idx="0">
                  <c:v>2013</c:v>
                </c:pt>
                <c:pt idx="1">
                  <c:v>2014</c:v>
                </c:pt>
              </c:numCache>
            </c:numRef>
          </c:cat>
          <c:val>
            <c:numRef>
              <c:f>Sheet1!$C$2:$C$3</c:f>
              <c:numCache>
                <c:formatCode>0.00</c:formatCode>
                <c:ptCount val="2"/>
                <c:pt idx="0">
                  <c:v>57</c:v>
                </c:pt>
                <c:pt idx="1">
                  <c:v>50</c:v>
                </c:pt>
              </c:numCache>
            </c:numRef>
          </c:val>
          <c:smooth val="0"/>
        </c:ser>
        <c:ser>
          <c:idx val="2"/>
          <c:order val="2"/>
          <c:tx>
            <c:strRef>
              <c:f>Sheet1!$D$1</c:f>
              <c:strCache>
                <c:ptCount val="1"/>
                <c:pt idx="0">
                  <c:v>Low</c:v>
                </c:pt>
              </c:strCache>
            </c:strRef>
          </c:tx>
          <c:spPr>
            <a:ln w="66675">
              <a:noFill/>
            </a:ln>
          </c:spPr>
          <c:marker>
            <c:symbol val="none"/>
          </c:marker>
          <c:cat>
            <c:numRef>
              <c:f>Sheet1!$A$2:$A$3</c:f>
              <c:numCache>
                <c:formatCode>0</c:formatCode>
                <c:ptCount val="2"/>
                <c:pt idx="0">
                  <c:v>2013</c:v>
                </c:pt>
                <c:pt idx="1">
                  <c:v>2014</c:v>
                </c:pt>
              </c:numCache>
            </c:numRef>
          </c:cat>
          <c:val>
            <c:numRef>
              <c:f>Sheet1!$D$2:$D$3</c:f>
              <c:numCache>
                <c:formatCode>0.00</c:formatCode>
                <c:ptCount val="2"/>
                <c:pt idx="0">
                  <c:v>5</c:v>
                </c:pt>
                <c:pt idx="1">
                  <c:v>15</c:v>
                </c:pt>
              </c:numCache>
            </c:numRef>
          </c:val>
          <c:smooth val="0"/>
        </c:ser>
        <c:ser>
          <c:idx val="3"/>
          <c:order val="3"/>
          <c:tx>
            <c:strRef>
              <c:f>Sheet1!$E$1</c:f>
              <c:strCache>
                <c:ptCount val="1"/>
                <c:pt idx="0">
                  <c:v>Close</c:v>
                </c:pt>
              </c:strCache>
            </c:strRef>
          </c:tx>
          <c:spPr>
            <a:ln w="66675">
              <a:noFill/>
            </a:ln>
          </c:spPr>
          <c:marker>
            <c:symbol val="none"/>
          </c:marker>
          <c:cat>
            <c:numRef>
              <c:f>Sheet1!$A$2:$A$3</c:f>
              <c:numCache>
                <c:formatCode>0</c:formatCode>
                <c:ptCount val="2"/>
                <c:pt idx="0">
                  <c:v>2013</c:v>
                </c:pt>
                <c:pt idx="1">
                  <c:v>2014</c:v>
                </c:pt>
              </c:numCache>
            </c:numRef>
          </c:cat>
          <c:val>
            <c:numRef>
              <c:f>Sheet1!$E$2:$E$3</c:f>
              <c:numCache>
                <c:formatCode>0.00</c:formatCode>
                <c:ptCount val="2"/>
                <c:pt idx="0">
                  <c:v>23</c:v>
                </c:pt>
                <c:pt idx="1">
                  <c:v>25</c:v>
                </c:pt>
              </c:numCache>
            </c:numRef>
          </c:val>
          <c:smooth val="0"/>
        </c:ser>
        <c:dLbls>
          <c:showLegendKey val="0"/>
          <c:showVal val="0"/>
          <c:showCatName val="0"/>
          <c:showSerName val="0"/>
          <c:showPercent val="0"/>
          <c:showBubbleSize val="0"/>
        </c:dLbls>
        <c:hiLowLines/>
        <c:upDownBars>
          <c:gapWidth val="150"/>
          <c:upBars/>
          <c:downBars/>
        </c:upDownBars>
        <c:axId val="496149528"/>
        <c:axId val="496149920"/>
      </c:stockChart>
      <c:catAx>
        <c:axId val="496149528"/>
        <c:scaling>
          <c:orientation val="minMax"/>
        </c:scaling>
        <c:delete val="0"/>
        <c:axPos val="b"/>
        <c:numFmt formatCode="0" sourceLinked="1"/>
        <c:majorTickMark val="out"/>
        <c:minorTickMark val="none"/>
        <c:tickLblPos val="nextTo"/>
        <c:txPr>
          <a:bodyPr/>
          <a:lstStyle/>
          <a:p>
            <a:pPr>
              <a:defRPr sz="800" baseline="0">
                <a:latin typeface="Cambria" pitchFamily="18" charset="0"/>
              </a:defRPr>
            </a:pPr>
            <a:endParaRPr lang="en-US"/>
          </a:p>
        </c:txPr>
        <c:crossAx val="496149920"/>
        <c:crosses val="autoZero"/>
        <c:auto val="1"/>
        <c:lblAlgn val="ctr"/>
        <c:lblOffset val="100"/>
        <c:noMultiLvlLbl val="0"/>
      </c:catAx>
      <c:valAx>
        <c:axId val="496149920"/>
        <c:scaling>
          <c:orientation val="minMax"/>
        </c:scaling>
        <c:delete val="0"/>
        <c:axPos val="l"/>
        <c:title>
          <c:tx>
            <c:rich>
              <a:bodyPr rot="0" vert="horz"/>
              <a:lstStyle/>
              <a:p>
                <a:pPr>
                  <a:defRPr/>
                </a:pPr>
                <a:r>
                  <a:rPr lang="sl-SI" sz="600">
                    <a:latin typeface="+mj-lt"/>
                  </a:rPr>
                  <a:t>Percent</a:t>
                </a:r>
              </a:p>
            </c:rich>
          </c:tx>
          <c:layout>
            <c:manualLayout>
              <c:xMode val="edge"/>
              <c:yMode val="edge"/>
              <c:x val="0"/>
              <c:y val="0.121959996379763"/>
            </c:manualLayout>
          </c:layout>
          <c:overlay val="0"/>
        </c:title>
        <c:numFmt formatCode="General" sourceLinked="0"/>
        <c:majorTickMark val="out"/>
        <c:minorTickMark val="none"/>
        <c:tickLblPos val="nextTo"/>
        <c:txPr>
          <a:bodyPr/>
          <a:lstStyle/>
          <a:p>
            <a:pPr>
              <a:defRPr sz="800" baseline="0">
                <a:latin typeface="Cambria" pitchFamily="18" charset="0"/>
              </a:defRPr>
            </a:pPr>
            <a:endParaRPr lang="en-US"/>
          </a:p>
        </c:txPr>
        <c:crossAx val="496149528"/>
        <c:crosses val="autoZero"/>
        <c:crossBetween val="between"/>
        <c:majorUnit val="20"/>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aseline="0"/>
            </a:pPr>
            <a:r>
              <a:rPr lang="en-US" sz="1100" b="1" i="0" u="none" strike="noStrike" kern="1200" baseline="0">
                <a:solidFill>
                  <a:schemeClr val="tx2"/>
                </a:solidFill>
                <a:latin typeface="Cambria" pitchFamily="18" charset="0"/>
                <a:ea typeface="+mn-ea"/>
                <a:cs typeface="+mn-cs"/>
              </a:rPr>
              <a:t>PEMPAL</a:t>
            </a:r>
            <a:r>
              <a:rPr lang="sl-SI" sz="1100" b="1" i="0" u="none" strike="noStrike" kern="1200" baseline="0">
                <a:solidFill>
                  <a:schemeClr val="tx2"/>
                </a:solidFill>
                <a:latin typeface="Cambria" pitchFamily="18" charset="0"/>
                <a:ea typeface="+mn-ea"/>
                <a:cs typeface="+mn-cs"/>
              </a:rPr>
              <a:t> </a:t>
            </a:r>
            <a:r>
              <a:rPr lang="en-US" sz="1100" baseline="0">
                <a:solidFill>
                  <a:schemeClr val="tx2"/>
                </a:solidFill>
              </a:rPr>
              <a:t>website traffic</a:t>
            </a:r>
          </a:p>
        </c:rich>
      </c:tx>
      <c:layout>
        <c:manualLayout>
          <c:xMode val="edge"/>
          <c:yMode val="edge"/>
          <c:x val="0.193886365864018"/>
          <c:y val="0"/>
        </c:manualLayout>
      </c:layout>
      <c:overlay val="1"/>
    </c:title>
    <c:autoTitleDeleted val="0"/>
    <c:plotArea>
      <c:layout>
        <c:manualLayout>
          <c:layoutTarget val="inner"/>
          <c:xMode val="edge"/>
          <c:yMode val="edge"/>
          <c:x val="0.17938084099320201"/>
          <c:y val="0.15325354330708699"/>
          <c:w val="0.77626771653543603"/>
          <c:h val="0.56536145651477199"/>
        </c:manualLayout>
      </c:layout>
      <c:lineChart>
        <c:grouping val="standard"/>
        <c:varyColors val="0"/>
        <c:ser>
          <c:idx val="0"/>
          <c:order val="0"/>
          <c:tx>
            <c:strRef>
              <c:f>Sheet1!$B$1</c:f>
              <c:strCache>
                <c:ptCount val="1"/>
                <c:pt idx="0">
                  <c:v>Visits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Sheet1!$B$2:$B$4</c:f>
              <c:numCache>
                <c:formatCode>General</c:formatCode>
                <c:ptCount val="3"/>
                <c:pt idx="0">
                  <c:v>13.2</c:v>
                </c:pt>
                <c:pt idx="1">
                  <c:v>12.1</c:v>
                </c:pt>
                <c:pt idx="2">
                  <c:v>11.5</c:v>
                </c:pt>
              </c:numCache>
            </c:numRef>
          </c:val>
          <c:smooth val="0"/>
        </c:ser>
        <c:ser>
          <c:idx val="1"/>
          <c:order val="1"/>
          <c:tx>
            <c:strRef>
              <c:f>Sheet1!$C$1</c:f>
              <c:strCache>
                <c:ptCount val="1"/>
                <c:pt idx="0">
                  <c:v>Page views</c:v>
                </c:pt>
              </c:strCache>
            </c:strRef>
          </c:tx>
          <c:spPr>
            <a:ln>
              <a:solidFill>
                <a:schemeClr val="accent3">
                  <a:lumMod val="75000"/>
                </a:schemeClr>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Sheet1!$C$2:$C$4</c:f>
              <c:numCache>
                <c:formatCode>General</c:formatCode>
                <c:ptCount val="3"/>
                <c:pt idx="0">
                  <c:v>47.4</c:v>
                </c:pt>
                <c:pt idx="1">
                  <c:v>50.1</c:v>
                </c:pt>
                <c:pt idx="2">
                  <c:v>50.1</c:v>
                </c:pt>
              </c:numCache>
            </c:numRef>
          </c:val>
          <c:smooth val="0"/>
        </c:ser>
        <c:dLbls>
          <c:showLegendKey val="0"/>
          <c:showVal val="1"/>
          <c:showCatName val="0"/>
          <c:showSerName val="0"/>
          <c:showPercent val="0"/>
          <c:showBubbleSize val="0"/>
        </c:dLbls>
        <c:smooth val="0"/>
        <c:axId val="499751072"/>
        <c:axId val="499751464"/>
      </c:lineChart>
      <c:catAx>
        <c:axId val="499751072"/>
        <c:scaling>
          <c:orientation val="minMax"/>
        </c:scaling>
        <c:delete val="0"/>
        <c:axPos val="b"/>
        <c:numFmt formatCode="General" sourceLinked="1"/>
        <c:majorTickMark val="out"/>
        <c:minorTickMark val="none"/>
        <c:tickLblPos val="nextTo"/>
        <c:crossAx val="499751464"/>
        <c:crosses val="autoZero"/>
        <c:auto val="1"/>
        <c:lblAlgn val="ctr"/>
        <c:lblOffset val="100"/>
        <c:noMultiLvlLbl val="0"/>
      </c:catAx>
      <c:valAx>
        <c:axId val="499751464"/>
        <c:scaling>
          <c:orientation val="minMax"/>
        </c:scaling>
        <c:delete val="0"/>
        <c:axPos val="l"/>
        <c:title>
          <c:tx>
            <c:rich>
              <a:bodyPr rot="0" vert="horz"/>
              <a:lstStyle/>
              <a:p>
                <a:pPr>
                  <a:defRPr/>
                </a:pPr>
                <a:r>
                  <a:rPr lang="en-US" b="0"/>
                  <a:t>in 000</a:t>
                </a:r>
              </a:p>
              <a:p>
                <a:pPr>
                  <a:defRPr/>
                </a:pPr>
                <a:endParaRPr lang="en-US"/>
              </a:p>
            </c:rich>
          </c:tx>
          <c:layout>
            <c:manualLayout>
              <c:xMode val="edge"/>
              <c:yMode val="edge"/>
              <c:x val="2.8306291259047201E-2"/>
              <c:y val="2.7303969816273001E-2"/>
            </c:manualLayout>
          </c:layout>
          <c:overlay val="0"/>
        </c:title>
        <c:numFmt formatCode="General" sourceLinked="1"/>
        <c:majorTickMark val="out"/>
        <c:minorTickMark val="none"/>
        <c:tickLblPos val="nextTo"/>
        <c:crossAx val="499751072"/>
        <c:crosses val="autoZero"/>
        <c:crossBetween val="between"/>
        <c:majorUnit val="10"/>
      </c:valAx>
    </c:plotArea>
    <c:legend>
      <c:legendPos val="b"/>
      <c:layout>
        <c:manualLayout>
          <c:xMode val="edge"/>
          <c:yMode val="edge"/>
          <c:x val="0.15238126354537701"/>
          <c:y val="0.80954760576187801"/>
          <c:w val="0.69523703727905395"/>
          <c:h val="9.5964205261743998E-2"/>
        </c:manualLayout>
      </c:layout>
      <c:overlay val="0"/>
    </c:legend>
    <c:plotVisOnly val="1"/>
    <c:dispBlanksAs val="gap"/>
    <c:showDLblsOverMax val="0"/>
  </c:chart>
  <c:spPr>
    <a:ln>
      <a:noFill/>
    </a:ln>
  </c:spPr>
  <c:txPr>
    <a:bodyPr/>
    <a:lstStyle/>
    <a:p>
      <a:pPr>
        <a:defRPr sz="800" baseline="0">
          <a:latin typeface="Cambria"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chemeClr val="tx2"/>
                </a:solidFill>
                <a:latin typeface="Cambria" pitchFamily="18" charset="0"/>
              </a:defRPr>
            </a:pPr>
            <a:r>
              <a:rPr lang="en-GB" sz="1100" baseline="0" dirty="0">
                <a:solidFill>
                  <a:schemeClr val="tx2"/>
                </a:solidFill>
                <a:latin typeface="Cambria" pitchFamily="18" charset="0"/>
              </a:rPr>
              <a:t>Average </a:t>
            </a:r>
            <a:r>
              <a:rPr lang="sl-SI" sz="1100" baseline="0" dirty="0">
                <a:solidFill>
                  <a:schemeClr val="tx2"/>
                </a:solidFill>
                <a:latin typeface="Cambria" pitchFamily="18" charset="0"/>
              </a:rPr>
              <a:t>expenses</a:t>
            </a:r>
            <a:r>
              <a:rPr lang="en-GB" sz="1100" baseline="0" dirty="0">
                <a:solidFill>
                  <a:schemeClr val="tx2"/>
                </a:solidFill>
                <a:latin typeface="Cambria" pitchFamily="18" charset="0"/>
              </a:rPr>
              <a:t> per participant</a:t>
            </a:r>
          </a:p>
        </c:rich>
      </c:tx>
      <c:layout>
        <c:manualLayout>
          <c:xMode val="edge"/>
          <c:yMode val="edge"/>
          <c:x val="0.28761303773198599"/>
          <c:y val="3.6964129483814498E-3"/>
        </c:manualLayout>
      </c:layout>
      <c:overlay val="1"/>
    </c:title>
    <c:autoTitleDeleted val="0"/>
    <c:plotArea>
      <c:layout>
        <c:manualLayout>
          <c:layoutTarget val="inner"/>
          <c:xMode val="edge"/>
          <c:yMode val="edge"/>
          <c:x val="6.2415661345084202E-2"/>
          <c:y val="0.15756463084601499"/>
          <c:w val="0.93232037930742495"/>
          <c:h val="0.58986029972059895"/>
        </c:manualLayout>
      </c:layout>
      <c:lineChart>
        <c:grouping val="standard"/>
        <c:varyColors val="0"/>
        <c:ser>
          <c:idx val="0"/>
          <c:order val="0"/>
          <c:tx>
            <c:strRef>
              <c:f>Sheet1!$B$1</c:f>
              <c:strCache>
                <c:ptCount val="1"/>
                <c:pt idx="0">
                  <c:v>Net,USD</c:v>
                </c:pt>
              </c:strCache>
            </c:strRef>
          </c:tx>
          <c:spPr>
            <a:ln>
              <a:solidFill>
                <a:schemeClr val="tx2"/>
              </a:solidFill>
            </a:ln>
          </c:spPr>
          <c:marker>
            <c:symbol val="none"/>
          </c:marker>
          <c:dLbls>
            <c:spPr>
              <a:ln>
                <a:solidFill>
                  <a:schemeClr val="accent1"/>
                </a:solidFill>
              </a:ln>
            </c:spPr>
            <c:txPr>
              <a:bodyPr/>
              <a:lstStyle/>
              <a:p>
                <a:pPr>
                  <a:defRPr sz="700" baseline="0">
                    <a:latin typeface="Cambria"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Sheet1!$B$2:$B$4</c:f>
              <c:numCache>
                <c:formatCode>#,##0</c:formatCode>
                <c:ptCount val="3"/>
                <c:pt idx="0">
                  <c:v>1840</c:v>
                </c:pt>
                <c:pt idx="1">
                  <c:v>2195</c:v>
                </c:pt>
                <c:pt idx="2">
                  <c:v>1579</c:v>
                </c:pt>
              </c:numCache>
            </c:numRef>
          </c:val>
          <c:smooth val="0"/>
        </c:ser>
        <c:ser>
          <c:idx val="1"/>
          <c:order val="1"/>
          <c:tx>
            <c:strRef>
              <c:f>Sheet1!$C$1</c:f>
              <c:strCache>
                <c:ptCount val="1"/>
                <c:pt idx="0">
                  <c:v>Net,EUR</c:v>
                </c:pt>
              </c:strCache>
            </c:strRef>
          </c:tx>
          <c:spPr>
            <a:ln>
              <a:solidFill>
                <a:srgbClr val="92D050"/>
              </a:solidFill>
            </a:ln>
          </c:spPr>
          <c:marker>
            <c:symbol val="none"/>
          </c:marker>
          <c:dLbls>
            <c:spPr>
              <a:solidFill>
                <a:schemeClr val="bg1"/>
              </a:solidFill>
              <a:ln>
                <a:solidFill>
                  <a:srgbClr val="92D050"/>
                </a:solidFill>
              </a:ln>
            </c:spPr>
            <c:txPr>
              <a:bodyPr/>
              <a:lstStyle/>
              <a:p>
                <a:pPr>
                  <a:defRPr sz="700" baseline="0">
                    <a:latin typeface="Cambria"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Sheet1!$C$2:$C$4</c:f>
              <c:numCache>
                <c:formatCode>General</c:formatCode>
                <c:ptCount val="3"/>
                <c:pt idx="0">
                  <c:v>1454</c:v>
                </c:pt>
                <c:pt idx="1">
                  <c:v>1640</c:v>
                </c:pt>
                <c:pt idx="2">
                  <c:v>1185</c:v>
                </c:pt>
              </c:numCache>
            </c:numRef>
          </c:val>
          <c:smooth val="0"/>
        </c:ser>
        <c:ser>
          <c:idx val="2"/>
          <c:order val="2"/>
          <c:tx>
            <c:strRef>
              <c:f>Sheet1!$D$1</c:f>
              <c:strCache>
                <c:ptCount val="1"/>
                <c:pt idx="0">
                  <c:v>Column1</c:v>
                </c:pt>
              </c:strCache>
            </c:strRef>
          </c:tx>
          <c:marker>
            <c:symbol val="none"/>
          </c:marker>
          <c:cat>
            <c:numRef>
              <c:f>Sheet1!$A$2:$A$4</c:f>
              <c:numCache>
                <c:formatCode>General</c:formatCode>
                <c:ptCount val="3"/>
                <c:pt idx="0">
                  <c:v>2012</c:v>
                </c:pt>
                <c:pt idx="1">
                  <c:v>2013</c:v>
                </c:pt>
                <c:pt idx="2">
                  <c:v>2014</c:v>
                </c:pt>
              </c:numCache>
            </c:numRef>
          </c:cat>
          <c:val>
            <c:numRef>
              <c:f>Sheet1!$D$2:$D$4</c:f>
            </c:numRef>
          </c:val>
          <c:smooth val="0"/>
        </c:ser>
        <c:ser>
          <c:idx val="3"/>
          <c:order val="3"/>
          <c:tx>
            <c:strRef>
              <c:f>Sheet1!$E$1</c:f>
              <c:strCache>
                <c:ptCount val="1"/>
                <c:pt idx="0">
                  <c:v>Gross,USD</c:v>
                </c:pt>
              </c:strCache>
            </c:strRef>
          </c:tx>
          <c:marker>
            <c:symbol val="none"/>
          </c:marker>
          <c:dLbls>
            <c:spPr>
              <a:ln>
                <a:solidFill>
                  <a:schemeClr val="accent4"/>
                </a:solidFill>
              </a:ln>
            </c:spPr>
            <c:txPr>
              <a:bodyPr/>
              <a:lstStyle/>
              <a:p>
                <a:pPr>
                  <a:defRPr sz="700" baseline="0">
                    <a:latin typeface="Cambria"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Sheet1!$E$2:$E$4</c:f>
              <c:numCache>
                <c:formatCode>General</c:formatCode>
                <c:ptCount val="3"/>
                <c:pt idx="0">
                  <c:v>3098</c:v>
                </c:pt>
                <c:pt idx="1">
                  <c:v>3429</c:v>
                </c:pt>
                <c:pt idx="2" formatCode="0">
                  <c:v>2290</c:v>
                </c:pt>
              </c:numCache>
            </c:numRef>
          </c:val>
          <c:smooth val="0"/>
        </c:ser>
        <c:ser>
          <c:idx val="4"/>
          <c:order val="4"/>
          <c:tx>
            <c:strRef>
              <c:f>Sheet1!$F$1</c:f>
              <c:strCache>
                <c:ptCount val="1"/>
                <c:pt idx="0">
                  <c:v>Gross,EUR</c:v>
                </c:pt>
              </c:strCache>
            </c:strRef>
          </c:tx>
          <c:marker>
            <c:symbol val="none"/>
          </c:marker>
          <c:dLbls>
            <c:dLbl>
              <c:idx val="0"/>
              <c:layout>
                <c:manualLayout>
                  <c:x val="-8.0172043010752703E-2"/>
                  <c:y val="-4.4460217120748602E-2"/>
                </c:manualLayout>
              </c:layout>
              <c:dLblPos val="r"/>
              <c:showLegendKey val="0"/>
              <c:showVal val="1"/>
              <c:showCatName val="0"/>
              <c:showSerName val="0"/>
              <c:showPercent val="0"/>
              <c:showBubbleSize val="0"/>
              <c:extLst>
                <c:ext xmlns:c15="http://schemas.microsoft.com/office/drawing/2012/chart" uri="{CE6537A1-D6FC-4f65-9D91-7224C49458BB}"/>
              </c:extLst>
            </c:dLbl>
            <c:spPr>
              <a:ln>
                <a:solidFill>
                  <a:srgbClr val="4F81BD"/>
                </a:solidFill>
              </a:ln>
            </c:spPr>
            <c:txPr>
              <a:bodyPr/>
              <a:lstStyle/>
              <a:p>
                <a:pPr>
                  <a:defRPr sz="700">
                    <a:latin typeface="+mj-lt"/>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Sheet1!$F$2:$F$4</c:f>
              <c:numCache>
                <c:formatCode>General</c:formatCode>
                <c:ptCount val="3"/>
                <c:pt idx="0">
                  <c:v>2449</c:v>
                </c:pt>
                <c:pt idx="1">
                  <c:v>2585</c:v>
                </c:pt>
                <c:pt idx="2">
                  <c:v>1719</c:v>
                </c:pt>
              </c:numCache>
            </c:numRef>
          </c:val>
          <c:smooth val="0"/>
        </c:ser>
        <c:dLbls>
          <c:showLegendKey val="0"/>
          <c:showVal val="0"/>
          <c:showCatName val="0"/>
          <c:showSerName val="0"/>
          <c:showPercent val="0"/>
          <c:showBubbleSize val="0"/>
        </c:dLbls>
        <c:smooth val="0"/>
        <c:axId val="499751856"/>
        <c:axId val="499752248"/>
      </c:lineChart>
      <c:catAx>
        <c:axId val="499751856"/>
        <c:scaling>
          <c:orientation val="minMax"/>
        </c:scaling>
        <c:delete val="0"/>
        <c:axPos val="b"/>
        <c:numFmt formatCode="General" sourceLinked="1"/>
        <c:majorTickMark val="out"/>
        <c:minorTickMark val="none"/>
        <c:tickLblPos val="nextTo"/>
        <c:txPr>
          <a:bodyPr/>
          <a:lstStyle/>
          <a:p>
            <a:pPr>
              <a:defRPr sz="700" baseline="0">
                <a:latin typeface="Cambria" pitchFamily="18" charset="0"/>
              </a:defRPr>
            </a:pPr>
            <a:endParaRPr lang="en-US"/>
          </a:p>
        </c:txPr>
        <c:crossAx val="499752248"/>
        <c:crosses val="autoZero"/>
        <c:auto val="1"/>
        <c:lblAlgn val="ctr"/>
        <c:lblOffset val="100"/>
        <c:noMultiLvlLbl val="0"/>
      </c:catAx>
      <c:valAx>
        <c:axId val="499752248"/>
        <c:scaling>
          <c:orientation val="minMax"/>
        </c:scaling>
        <c:delete val="1"/>
        <c:axPos val="l"/>
        <c:numFmt formatCode="#,##0" sourceLinked="1"/>
        <c:majorTickMark val="out"/>
        <c:minorTickMark val="none"/>
        <c:tickLblPos val="none"/>
        <c:crossAx val="499751856"/>
        <c:crosses val="autoZero"/>
        <c:crossBetween val="between"/>
      </c:valAx>
    </c:plotArea>
    <c:legend>
      <c:legendPos val="b"/>
      <c:legendEntry>
        <c:idx val="0"/>
        <c:txPr>
          <a:bodyPr/>
          <a:lstStyle/>
          <a:p>
            <a:pPr>
              <a:defRPr sz="600" baseline="0">
                <a:latin typeface="Cambria" pitchFamily="18" charset="0"/>
              </a:defRPr>
            </a:pPr>
            <a:endParaRPr lang="en-US"/>
          </a:p>
        </c:txPr>
      </c:legendEntry>
      <c:legendEntry>
        <c:idx val="1"/>
        <c:txPr>
          <a:bodyPr/>
          <a:lstStyle/>
          <a:p>
            <a:pPr>
              <a:defRPr sz="600" baseline="0">
                <a:latin typeface="Cambria" pitchFamily="18" charset="0"/>
              </a:defRPr>
            </a:pPr>
            <a:endParaRPr lang="en-US"/>
          </a:p>
        </c:txPr>
      </c:legendEntry>
      <c:legendEntry>
        <c:idx val="2"/>
        <c:txPr>
          <a:bodyPr/>
          <a:lstStyle/>
          <a:p>
            <a:pPr>
              <a:defRPr sz="600" baseline="0">
                <a:latin typeface="Cambria" pitchFamily="18" charset="0"/>
              </a:defRPr>
            </a:pPr>
            <a:endParaRPr lang="en-US"/>
          </a:p>
        </c:txPr>
      </c:legendEntry>
      <c:legendEntry>
        <c:idx val="3"/>
        <c:txPr>
          <a:bodyPr/>
          <a:lstStyle/>
          <a:p>
            <a:pPr>
              <a:defRPr sz="600" baseline="0">
                <a:latin typeface="Cambria" pitchFamily="18" charset="0"/>
              </a:defRPr>
            </a:pPr>
            <a:endParaRPr lang="en-US"/>
          </a:p>
        </c:txPr>
      </c:legendEntry>
      <c:layout>
        <c:manualLayout>
          <c:xMode val="edge"/>
          <c:yMode val="edge"/>
          <c:x val="0"/>
          <c:y val="0.85850492237958698"/>
          <c:w val="0.95092506985014003"/>
          <c:h val="6.6782044735875595E-2"/>
        </c:manualLayout>
      </c:layout>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pPr>
            <a:r>
              <a:rPr lang="en-GB" sz="1100" b="1" i="0" baseline="0" dirty="0">
                <a:solidFill>
                  <a:schemeClr val="tx2"/>
                </a:solidFill>
                <a:latin typeface="Cambria" pitchFamily="18" charset="0"/>
              </a:rPr>
              <a:t>Structure of event expenses</a:t>
            </a:r>
          </a:p>
        </c:rich>
      </c:tx>
      <c:layout>
        <c:manualLayout>
          <c:xMode val="edge"/>
          <c:yMode val="edge"/>
          <c:x val="0.21730928795190901"/>
          <c:y val="4.3922309711286103E-3"/>
        </c:manualLayout>
      </c:layout>
      <c:overlay val="1"/>
    </c:title>
    <c:autoTitleDeleted val="0"/>
    <c:view3D>
      <c:rotX val="15"/>
      <c:rotY val="20"/>
      <c:rAngAx val="0"/>
    </c:view3D>
    <c:floor>
      <c:thickness val="0"/>
    </c:floor>
    <c:sideWall>
      <c:thickness val="0"/>
    </c:sideWall>
    <c:backWall>
      <c:thickness val="0"/>
    </c:backWall>
    <c:plotArea>
      <c:layout>
        <c:manualLayout>
          <c:layoutTarget val="inner"/>
          <c:xMode val="edge"/>
          <c:yMode val="edge"/>
          <c:x val="0.10947390612318"/>
          <c:y val="0.15660618509642801"/>
          <c:w val="0.84997175353082199"/>
          <c:h val="0.73551496062992106"/>
        </c:manualLayout>
      </c:layout>
      <c:bar3DChart>
        <c:barDir val="col"/>
        <c:grouping val="stacked"/>
        <c:varyColors val="0"/>
        <c:ser>
          <c:idx val="0"/>
          <c:order val="0"/>
          <c:tx>
            <c:strRef>
              <c:f>Sheet1!$B$1</c:f>
              <c:strCache>
                <c:ptCount val="1"/>
                <c:pt idx="0">
                  <c:v>Travel</c:v>
                </c:pt>
              </c:strCache>
            </c:strRef>
          </c:tx>
          <c:invertIfNegative val="0"/>
          <c:dLbls>
            <c:spPr>
              <a:noFill/>
              <a:ln>
                <a:noFill/>
              </a:ln>
              <a:effectLst/>
            </c:spPr>
            <c:txPr>
              <a:bodyPr/>
              <a:lstStyle/>
              <a:p>
                <a:pPr>
                  <a:defRPr sz="700" baseline="0">
                    <a:latin typeface="Cambria"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Sheet1!$B$2:$B$4</c:f>
              <c:numCache>
                <c:formatCode>General</c:formatCode>
                <c:ptCount val="3"/>
                <c:pt idx="0">
                  <c:v>33</c:v>
                </c:pt>
                <c:pt idx="1">
                  <c:v>34</c:v>
                </c:pt>
                <c:pt idx="2">
                  <c:v>24.9</c:v>
                </c:pt>
              </c:numCache>
            </c:numRef>
          </c:val>
        </c:ser>
        <c:ser>
          <c:idx val="1"/>
          <c:order val="1"/>
          <c:tx>
            <c:strRef>
              <c:f>Sheet1!$C$1</c:f>
              <c:strCache>
                <c:ptCount val="1"/>
                <c:pt idx="0">
                  <c:v>Accomm</c:v>
                </c:pt>
              </c:strCache>
            </c:strRef>
          </c:tx>
          <c:spPr>
            <a:solidFill>
              <a:schemeClr val="accent6"/>
            </a:solidFill>
            <a:ln>
              <a:noFill/>
            </a:ln>
          </c:spPr>
          <c:invertIfNegative val="0"/>
          <c:dLbls>
            <c:spPr>
              <a:noFill/>
              <a:ln>
                <a:noFill/>
              </a:ln>
              <a:effectLst/>
            </c:spPr>
            <c:txPr>
              <a:bodyPr/>
              <a:lstStyle/>
              <a:p>
                <a:pPr>
                  <a:defRPr sz="700" baseline="0">
                    <a:latin typeface="Cambria"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Sheet1!$C$2:$C$4</c:f>
              <c:numCache>
                <c:formatCode>General</c:formatCode>
                <c:ptCount val="3"/>
                <c:pt idx="0">
                  <c:v>47</c:v>
                </c:pt>
                <c:pt idx="1">
                  <c:v>44</c:v>
                </c:pt>
                <c:pt idx="2">
                  <c:v>41.9</c:v>
                </c:pt>
              </c:numCache>
            </c:numRef>
          </c:val>
        </c:ser>
        <c:ser>
          <c:idx val="2"/>
          <c:order val="2"/>
          <c:tx>
            <c:strRef>
              <c:f>Sheet1!$D$1</c:f>
              <c:strCache>
                <c:ptCount val="1"/>
                <c:pt idx="0">
                  <c:v>Translation</c:v>
                </c:pt>
              </c:strCache>
            </c:strRef>
          </c:tx>
          <c:invertIfNegative val="0"/>
          <c:dLbls>
            <c:spPr>
              <a:noFill/>
              <a:ln>
                <a:noFill/>
              </a:ln>
              <a:effectLst/>
            </c:spPr>
            <c:txPr>
              <a:bodyPr/>
              <a:lstStyle/>
              <a:p>
                <a:pPr>
                  <a:defRPr sz="700" baseline="0">
                    <a:latin typeface="Cambria"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Sheet1!$D$2:$D$4</c:f>
              <c:numCache>
                <c:formatCode>General</c:formatCode>
                <c:ptCount val="3"/>
                <c:pt idx="0">
                  <c:v>17</c:v>
                </c:pt>
                <c:pt idx="1">
                  <c:v>17</c:v>
                </c:pt>
                <c:pt idx="2">
                  <c:v>12.8</c:v>
                </c:pt>
              </c:numCache>
            </c:numRef>
          </c:val>
        </c:ser>
        <c:ser>
          <c:idx val="3"/>
          <c:order val="3"/>
          <c:tx>
            <c:strRef>
              <c:f>Sheet1!$E$1</c:f>
              <c:strCache>
                <c:ptCount val="1"/>
                <c:pt idx="0">
                  <c:v>Conference</c:v>
                </c:pt>
              </c:strCache>
            </c:strRef>
          </c:tx>
          <c:invertIfNegative val="0"/>
          <c:dLbls>
            <c:spPr>
              <a:noFill/>
              <a:ln>
                <a:noFill/>
              </a:ln>
              <a:effectLst/>
            </c:spPr>
            <c:txPr>
              <a:bodyPr/>
              <a:lstStyle/>
              <a:p>
                <a:pPr>
                  <a:defRPr sz="700" baseline="0">
                    <a:latin typeface="Cambria"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2012</c:v>
                </c:pt>
                <c:pt idx="1">
                  <c:v>2013</c:v>
                </c:pt>
                <c:pt idx="2">
                  <c:v>2014</c:v>
                </c:pt>
              </c:numCache>
            </c:numRef>
          </c:cat>
          <c:val>
            <c:numRef>
              <c:f>Sheet1!$E$2:$E$4</c:f>
              <c:numCache>
                <c:formatCode>General</c:formatCode>
                <c:ptCount val="3"/>
                <c:pt idx="0">
                  <c:v>0</c:v>
                </c:pt>
                <c:pt idx="1">
                  <c:v>0</c:v>
                </c:pt>
                <c:pt idx="2">
                  <c:v>14.9</c:v>
                </c:pt>
              </c:numCache>
            </c:numRef>
          </c:val>
        </c:ser>
        <c:ser>
          <c:idx val="4"/>
          <c:order val="4"/>
          <c:tx>
            <c:strRef>
              <c:f>Sheet1!$F$1</c:f>
              <c:strCache>
                <c:ptCount val="1"/>
                <c:pt idx="0">
                  <c:v>Other</c:v>
                </c:pt>
              </c:strCache>
            </c:strRef>
          </c:tx>
          <c:invertIfNegative val="0"/>
          <c:cat>
            <c:numRef>
              <c:f>Sheet1!$A$2:$A$4</c:f>
              <c:numCache>
                <c:formatCode>General</c:formatCode>
                <c:ptCount val="3"/>
                <c:pt idx="0">
                  <c:v>2012</c:v>
                </c:pt>
                <c:pt idx="1">
                  <c:v>2013</c:v>
                </c:pt>
                <c:pt idx="2">
                  <c:v>2014</c:v>
                </c:pt>
              </c:numCache>
            </c:numRef>
          </c:cat>
          <c:val>
            <c:numRef>
              <c:f>Sheet1!$F$2:$F$4</c:f>
              <c:numCache>
                <c:formatCode>General</c:formatCode>
                <c:ptCount val="3"/>
                <c:pt idx="0">
                  <c:v>3</c:v>
                </c:pt>
                <c:pt idx="1">
                  <c:v>5</c:v>
                </c:pt>
                <c:pt idx="2">
                  <c:v>5.5</c:v>
                </c:pt>
              </c:numCache>
            </c:numRef>
          </c:val>
        </c:ser>
        <c:dLbls>
          <c:showLegendKey val="0"/>
          <c:showVal val="0"/>
          <c:showCatName val="0"/>
          <c:showSerName val="0"/>
          <c:showPercent val="0"/>
          <c:showBubbleSize val="0"/>
        </c:dLbls>
        <c:gapWidth val="150"/>
        <c:shape val="cylinder"/>
        <c:axId val="499753032"/>
        <c:axId val="499753424"/>
        <c:axId val="0"/>
      </c:bar3DChart>
      <c:catAx>
        <c:axId val="499753032"/>
        <c:scaling>
          <c:orientation val="minMax"/>
        </c:scaling>
        <c:delete val="0"/>
        <c:axPos val="b"/>
        <c:numFmt formatCode="General" sourceLinked="1"/>
        <c:majorTickMark val="out"/>
        <c:minorTickMark val="none"/>
        <c:tickLblPos val="nextTo"/>
        <c:txPr>
          <a:bodyPr/>
          <a:lstStyle/>
          <a:p>
            <a:pPr>
              <a:defRPr sz="700" baseline="0">
                <a:latin typeface="Cambria" pitchFamily="18" charset="0"/>
              </a:defRPr>
            </a:pPr>
            <a:endParaRPr lang="en-US"/>
          </a:p>
        </c:txPr>
        <c:crossAx val="499753424"/>
        <c:crosses val="autoZero"/>
        <c:auto val="1"/>
        <c:lblAlgn val="ctr"/>
        <c:lblOffset val="100"/>
        <c:noMultiLvlLbl val="0"/>
      </c:catAx>
      <c:valAx>
        <c:axId val="499753424"/>
        <c:scaling>
          <c:orientation val="minMax"/>
        </c:scaling>
        <c:delete val="0"/>
        <c:axPos val="l"/>
        <c:majorGridlines/>
        <c:numFmt formatCode="General" sourceLinked="1"/>
        <c:majorTickMark val="out"/>
        <c:minorTickMark val="none"/>
        <c:tickLblPos val="nextTo"/>
        <c:txPr>
          <a:bodyPr/>
          <a:lstStyle/>
          <a:p>
            <a:pPr>
              <a:defRPr sz="700" baseline="0">
                <a:latin typeface="Cambria" pitchFamily="18" charset="0"/>
              </a:defRPr>
            </a:pPr>
            <a:endParaRPr lang="en-US"/>
          </a:p>
        </c:txPr>
        <c:crossAx val="499753032"/>
        <c:crosses val="autoZero"/>
        <c:crossBetween val="between"/>
      </c:valAx>
      <c:spPr>
        <a:ln>
          <a:noFill/>
        </a:ln>
      </c:spPr>
    </c:plotArea>
    <c:legend>
      <c:legendPos val="b"/>
      <c:layout>
        <c:manualLayout>
          <c:xMode val="edge"/>
          <c:yMode val="edge"/>
          <c:x val="0"/>
          <c:y val="0.90526008112622303"/>
          <c:w val="0.99103057900894898"/>
          <c:h val="9.3946707748487998E-2"/>
        </c:manualLayout>
      </c:layout>
      <c:overlay val="0"/>
      <c:txPr>
        <a:bodyPr/>
        <a:lstStyle/>
        <a:p>
          <a:pPr>
            <a:defRPr sz="800" baseline="0">
              <a:latin typeface="Cambria" pitchFamily="18" charset="0"/>
            </a:defRPr>
          </a:pPr>
          <a:endParaRPr lang="en-US"/>
        </a:p>
      </c:txPr>
    </c:legend>
    <c:plotVisOnly val="1"/>
    <c:dispBlanksAs val="gap"/>
    <c:showDLblsOverMax val="0"/>
  </c:chart>
  <c:spPr>
    <a:noFill/>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3D8CE2B0-3145-4971-B6B6-0BC9ABF835E8}">
      <dgm:prSet custT="1"/>
      <dgm:spPr/>
      <dgm:t>
        <a:bodyPr/>
        <a:lstStyle/>
        <a:p>
          <a:pPr algn="just"/>
          <a:r>
            <a:rPr lang="en-US" sz="1400" b="1" dirty="0">
              <a:solidFill>
                <a:srgbClr val="C00000"/>
              </a:solidFill>
            </a:rPr>
            <a:t>Objective 4</a:t>
          </a:r>
          <a:r>
            <a:rPr lang="en-US" sz="1400" dirty="0"/>
            <a:t>: Awareness of high </a:t>
          </a:r>
          <a:r>
            <a:rPr lang="en-US" sz="1400" dirty="0" smtClean="0"/>
            <a:t>government </a:t>
          </a:r>
          <a:r>
            <a:rPr lang="en-US" sz="1400" dirty="0"/>
            <a:t>and political levels </a:t>
          </a:r>
          <a:r>
            <a:rPr lang="bs-Latn-BA" sz="1400" dirty="0"/>
            <a:t>is</a:t>
          </a:r>
          <a:r>
            <a:rPr lang="en-US" sz="1400" dirty="0"/>
            <a:t> raised regarding the benefits and value of engaging through PEMPAL</a:t>
          </a:r>
        </a:p>
      </dgm:t>
    </dgm:pt>
    <dgm:pt modelId="{3E5E9307-394A-41FC-9F0D-45D7D92F4E37}">
      <dgm:prSet phldrT="[Text]" custT="1"/>
      <dgm:spPr/>
      <dgm:t>
        <a:bodyPr/>
        <a:lstStyle/>
        <a:p>
          <a:pPr algn="l"/>
          <a:r>
            <a:rPr lang="en-US" sz="1400" b="1" dirty="0"/>
            <a:t>IMPACT </a:t>
          </a:r>
        </a:p>
      </dgm:t>
    </dgm:pt>
    <dgm:pt modelId="{920A1B1C-6892-44A1-93F3-402036AE3697}" type="sibTrans" cxnId="{62E06D3C-AF9D-4DE1-8254-99DE8D064ADE}">
      <dgm:prSet/>
      <dgm:spPr/>
      <dgm:t>
        <a:bodyPr/>
        <a:lstStyle/>
        <a:p>
          <a:endParaRPr lang="en-US"/>
        </a:p>
      </dgm:t>
    </dgm:pt>
    <dgm:pt modelId="{2E091FB0-5BED-4A35-AE60-32E4079AF7F2}" type="parTrans" cxnId="{62E06D3C-AF9D-4DE1-8254-99DE8D064ADE}">
      <dgm:prSet/>
      <dgm:spPr/>
      <dgm:t>
        <a:bodyPr/>
        <a:lstStyle/>
        <a:p>
          <a:endParaRPr lang="en-US"/>
        </a:p>
      </dgm:t>
    </dgm:pt>
    <dgm:pt modelId="{768C9E36-656E-497A-9C52-2C11B46C7450}" type="sibTrans" cxnId="{A9EA2AD2-5B40-481C-BA13-4B4D77713376}">
      <dgm:prSet/>
      <dgm:spPr/>
      <dgm:t>
        <a:bodyPr/>
        <a:lstStyle/>
        <a:p>
          <a:endParaRPr lang="en-US"/>
        </a:p>
      </dgm:t>
    </dgm:pt>
    <dgm:pt modelId="{F45DA43C-19FA-4916-BF95-E6E8A430A82B}" type="parTrans" cxnId="{A9EA2AD2-5B40-481C-BA13-4B4D77713376}">
      <dgm:prSet/>
      <dgm:spPr/>
      <dgm:t>
        <a:bodyPr/>
        <a:lstStyle/>
        <a:p>
          <a:endParaRPr lang="en-US"/>
        </a:p>
      </dgm:t>
    </dgm:pt>
    <dgm:pt modelId="{4ABCDCE8-C60E-42FE-A985-622F03703AE9}">
      <dgm:prSet custT="1"/>
      <dgm:spPr/>
      <dgm:t>
        <a:bodyPr/>
        <a:lstStyle/>
        <a:p>
          <a:pPr algn="just"/>
          <a:r>
            <a:rPr lang="bs-Latn-BA" sz="1400" b="1" dirty="0" smtClean="0">
              <a:solidFill>
                <a:srgbClr val="C00000"/>
              </a:solidFill>
            </a:rPr>
            <a:t>Obje</a:t>
          </a:r>
          <a:r>
            <a:rPr lang="en-US" sz="1400" b="1" dirty="0" smtClean="0">
              <a:solidFill>
                <a:srgbClr val="C00000"/>
              </a:solidFill>
            </a:rPr>
            <a:t>c</a:t>
          </a:r>
          <a:r>
            <a:rPr lang="bs-Latn-BA" sz="1400" b="1" dirty="0" smtClean="0">
              <a:solidFill>
                <a:srgbClr val="C00000"/>
              </a:solidFill>
            </a:rPr>
            <a:t>tive </a:t>
          </a:r>
          <a:r>
            <a:rPr lang="en-US" sz="1400" b="1" dirty="0">
              <a:solidFill>
                <a:srgbClr val="C00000"/>
              </a:solidFill>
            </a:rPr>
            <a:t>2</a:t>
          </a:r>
          <a:r>
            <a:rPr lang="en-US" sz="1400" b="0" dirty="0"/>
            <a:t>:</a:t>
          </a:r>
          <a:r>
            <a:rPr lang="bs-Latn-BA" sz="1400" b="0" dirty="0"/>
            <a:t> </a:t>
          </a:r>
          <a:r>
            <a:rPr lang="en-US" sz="1400" dirty="0"/>
            <a:t>Quality resources and network services, supporting relevant PFM practices</a:t>
          </a:r>
          <a:r>
            <a:rPr lang="bs-Latn-BA" sz="1400" dirty="0"/>
            <a:t>, are provided to members</a:t>
          </a:r>
          <a:endParaRPr lang="en-US" sz="1400" b="0" dirty="0"/>
        </a:p>
      </dgm:t>
    </dgm:pt>
    <dgm:pt modelId="{7D027C76-35BE-442B-AD46-42305CACF496}">
      <dgm:prSet custT="1"/>
      <dgm:spPr/>
      <dgm:t>
        <a:bodyPr/>
        <a:lstStyle/>
        <a:p>
          <a:pPr algn="just"/>
          <a:endParaRPr lang="en-US" sz="1400" b="0" dirty="0"/>
        </a:p>
      </dgm:t>
    </dgm:pt>
    <dgm:pt modelId="{5E20366B-AE5E-4A64-9104-8C4A032910D5}">
      <dgm:prSet custT="1"/>
      <dgm:spPr/>
      <dgm:t>
        <a:bodyPr/>
        <a:lstStyle/>
        <a:p>
          <a:pPr algn="just"/>
          <a:r>
            <a:rPr lang="en-US" sz="1400" b="1" dirty="0">
              <a:solidFill>
                <a:srgbClr val="C00000"/>
              </a:solidFill>
            </a:rPr>
            <a:t>Objective 3</a:t>
          </a:r>
          <a:r>
            <a:rPr lang="en-US" sz="1400" b="0" dirty="0"/>
            <a:t>:</a:t>
          </a:r>
          <a:r>
            <a:rPr lang="bs-Latn-BA" sz="1400" b="0" dirty="0"/>
            <a:t> </a:t>
          </a:r>
          <a:r>
            <a:rPr lang="en-US" sz="1400" dirty="0"/>
            <a:t>A financially-viable network of public financial management professionals, committed to improving PFM practices</a:t>
          </a:r>
          <a:r>
            <a:rPr lang="bs-Latn-BA" sz="1400" dirty="0"/>
            <a:t>, is built and maintained</a:t>
          </a:r>
          <a:endParaRPr lang="en-US" sz="1400" b="0" dirty="0"/>
        </a:p>
      </dgm:t>
    </dgm:pt>
    <dgm:pt modelId="{6230B75E-809D-43E3-82BA-A2BC4137A063}">
      <dgm:prSet phldrT="[Text]" custT="1"/>
      <dgm:spPr/>
      <dgm:t>
        <a:bodyPr/>
        <a:lstStyle/>
        <a:p>
          <a:pPr algn="l"/>
          <a:r>
            <a:rPr lang="en-US" sz="1400" b="1" dirty="0"/>
            <a:t>QUALITY</a:t>
          </a:r>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DC1EB96F-A947-4DED-8321-BCD277F910B3}" type="sibTrans" cxnId="{02BCF3A3-C698-4FDB-9D9A-8D05E90EAC27}">
      <dgm:prSet/>
      <dgm:spPr/>
      <dgm:t>
        <a:bodyPr/>
        <a:lstStyle/>
        <a:p>
          <a:endParaRPr lang="en-US"/>
        </a:p>
      </dgm:t>
    </dgm:pt>
    <dgm:pt modelId="{0622AC93-27BE-45B9-9FD0-A28EDE542C2F}" type="parTrans" cxnId="{02BCF3A3-C698-4FDB-9D9A-8D05E90EAC27}">
      <dgm:prSet/>
      <dgm:spPr/>
      <dgm:t>
        <a:bodyPr/>
        <a:lstStyle/>
        <a:p>
          <a:endParaRPr lang="en-US"/>
        </a:p>
      </dgm:t>
    </dgm:pt>
    <dgm:pt modelId="{BC7A2DB4-3EBE-4D6B-AA41-0D70EEC3C653}" type="sibTrans" cxnId="{565D3689-A8F1-4B94-AA73-9D8E17AE4B0F}">
      <dgm:prSet/>
      <dgm:spPr/>
      <dgm:t>
        <a:bodyPr/>
        <a:lstStyle/>
        <a:p>
          <a:endParaRPr lang="hu-HU"/>
        </a:p>
      </dgm:t>
    </dgm:pt>
    <dgm:pt modelId="{5C0C31EF-D2C0-4D08-9A20-F2458FB6C919}" type="parTrans" cxnId="{565D3689-A8F1-4B94-AA73-9D8E17AE4B0F}">
      <dgm:prSet/>
      <dgm:spPr/>
      <dgm:t>
        <a:bodyPr/>
        <a:lstStyle/>
        <a:p>
          <a:endParaRPr lang="hu-HU"/>
        </a:p>
      </dgm:t>
    </dgm:pt>
    <dgm:pt modelId="{04470E66-0AB9-491B-B2D5-EFF256E91F68}" type="sibTrans" cxnId="{932FF725-535F-4B65-85F5-B7A896A293AC}">
      <dgm:prSet/>
      <dgm:spPr/>
      <dgm:t>
        <a:bodyPr/>
        <a:lstStyle/>
        <a:p>
          <a:endParaRPr lang="en-US"/>
        </a:p>
      </dgm:t>
    </dgm:pt>
    <dgm:pt modelId="{348D600B-91CE-438F-842F-55E7BFC2C746}" type="parTrans" cxnId="{932FF725-535F-4B65-85F5-B7A896A293AC}">
      <dgm:prSet/>
      <dgm:spPr/>
      <dgm:t>
        <a:bodyPr/>
        <a:lstStyle/>
        <a:p>
          <a:endParaRPr lang="en-US"/>
        </a:p>
      </dgm:t>
    </dgm:pt>
    <dgm:pt modelId="{B1B66CA7-3413-40F8-BA96-7ECBC55E0C09}">
      <dgm:prSet custT="1"/>
      <dgm:spPr/>
      <dgm:t>
        <a:bodyPr/>
        <a:lstStyle/>
        <a:p>
          <a:pPr algn="just"/>
          <a:r>
            <a:rPr lang="en-US" sz="1400" b="1" dirty="0">
              <a:solidFill>
                <a:srgbClr val="C00000"/>
              </a:solidFill>
            </a:rPr>
            <a:t>Objective 1</a:t>
          </a:r>
          <a:r>
            <a:rPr lang="en-US" sz="1400" b="0" dirty="0"/>
            <a:t>: </a:t>
          </a:r>
          <a:r>
            <a:rPr lang="en-US" sz="1400" dirty="0"/>
            <a:t>PFM </a:t>
          </a:r>
          <a:r>
            <a:rPr lang="en-US" sz="1400" dirty="0" err="1"/>
            <a:t>priorit</a:t>
          </a:r>
          <a:r>
            <a:rPr lang="bs-Latn-BA" sz="1400" dirty="0"/>
            <a:t>ies</a:t>
          </a:r>
          <a:r>
            <a:rPr lang="en-US" sz="1400" dirty="0"/>
            <a:t> of member governments are addressed by the PFM network platform</a:t>
          </a:r>
          <a:r>
            <a:rPr lang="en-US" sz="1400" b="1" dirty="0"/>
            <a:t> </a:t>
          </a:r>
          <a:endParaRPr lang="en-US" sz="1400" dirty="0"/>
        </a:p>
      </dgm:t>
    </dgm:pt>
    <dgm:pt modelId="{26040911-C236-4419-9D75-552E3D029C6D}">
      <dgm:prSet phldrT="[Text]" custT="1"/>
      <dgm:spPr/>
      <dgm:t>
        <a:bodyPr/>
        <a:lstStyle/>
        <a:p>
          <a:pPr algn="l"/>
          <a:r>
            <a:rPr lang="en-US" sz="1400" b="1" dirty="0"/>
            <a:t>DEPTH AND RELEVANCE</a:t>
          </a:r>
        </a:p>
      </dgm:t>
    </dgm:pt>
    <dgm:pt modelId="{EF680FCE-A367-4520-B5FD-67EA18E7DC2C}" type="sibTrans" cxnId="{3E250AA8-3E0C-4193-91E0-A483960A3449}">
      <dgm:prSet/>
      <dgm:spPr/>
      <dgm:t>
        <a:bodyPr/>
        <a:lstStyle/>
        <a:p>
          <a:endParaRPr lang="en-US"/>
        </a:p>
      </dgm:t>
    </dgm:pt>
    <dgm:pt modelId="{2AA8BA84-87FF-4638-8871-153093E2AF45}" type="parTrans" cxnId="{3E250AA8-3E0C-4193-91E0-A483960A3449}">
      <dgm:prSet/>
      <dgm:spPr/>
      <dgm:t>
        <a:bodyPr/>
        <a:lstStyle/>
        <a:p>
          <a:endParaRPr lang="en-US"/>
        </a:p>
      </dgm:t>
    </dgm:pt>
    <dgm:pt modelId="{309F1DF4-5854-4B0E-A124-540D507AC155}" type="sibTrans" cxnId="{A57C7BFD-6D28-4723-8027-F9EC6A38111E}">
      <dgm:prSet/>
      <dgm:spPr/>
      <dgm:t>
        <a:bodyPr/>
        <a:lstStyle/>
        <a:p>
          <a:endParaRPr lang="en-US"/>
        </a:p>
      </dgm:t>
    </dgm:pt>
    <dgm:pt modelId="{D460ED38-06FD-4DD8-AA69-E00E953DC72C}" type="parTrans" cxnId="{A57C7BFD-6D28-4723-8027-F9EC6A38111E}">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C415831-17CC-41B6-830D-12DCBA00840E}" type="pres">
      <dgm:prSet presAssocID="{26040911-C236-4419-9D75-552E3D029C6D}" presName="aNode" presStyleLbl="fgAcc1" presStyleIdx="0" presStyleCnt="3" custScaleX="196202" custScaleY="117178" custLinFactY="377873" custLinFactNeighborX="-11234" custLinFactNeighborY="400000">
        <dgm:presLayoutVars>
          <dgm:bulletEnabled val="1"/>
        </dgm:presLayoutVars>
      </dgm:prSet>
      <dgm:spPr/>
      <dgm:t>
        <a:bodyPr/>
        <a:lstStyle/>
        <a:p>
          <a:endParaRPr lang="en-US"/>
        </a:p>
      </dgm:t>
    </dgm:pt>
    <dgm:pt modelId="{AE80257C-0F8E-402F-BEC5-B3D9728137C1}" type="pres">
      <dgm:prSet presAssocID="{26040911-C236-4419-9D75-552E3D029C6D}" presName="aSpace" presStyleCnt="0"/>
      <dgm:spPr/>
    </dgm:pt>
    <dgm:pt modelId="{D77215B8-CA8E-4BD9-9894-57C945721220}" type="pres">
      <dgm:prSet presAssocID="{6230B75E-809D-43E3-82BA-A2BC4137A063}" presName="aNode" presStyleLbl="fgAcc1" presStyleIdx="1" presStyleCnt="3" custScaleX="193115" custScaleY="241902" custLinFactY="8502" custLinFactNeighborX="-12778" custLinFactNeighborY="100000">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 modelId="{8C406122-ADCC-4513-AFA1-0ECDA99643A9}" type="pres">
      <dgm:prSet presAssocID="{3E5E9307-394A-41FC-9F0D-45D7D92F4E37}" presName="aNode" presStyleLbl="fgAcc1" presStyleIdx="2" presStyleCnt="3" custScaleX="193079" custScaleY="122513" custLinFactY="-325052" custLinFactNeighborX="-14288" custLinFactNeighborY="-400000">
        <dgm:presLayoutVars>
          <dgm:bulletEnabled val="1"/>
        </dgm:presLayoutVars>
      </dgm:prSet>
      <dgm:spPr/>
      <dgm:t>
        <a:bodyPr/>
        <a:lstStyle/>
        <a:p>
          <a:endParaRPr lang="en-US"/>
        </a:p>
      </dgm:t>
    </dgm:pt>
    <dgm:pt modelId="{507D41DA-345C-4E76-AE03-031A5F00765D}" type="pres">
      <dgm:prSet presAssocID="{3E5E9307-394A-41FC-9F0D-45D7D92F4E37}" presName="aSpace" presStyleCnt="0"/>
      <dgm:spPr/>
    </dgm:pt>
  </dgm:ptLst>
  <dgm:cxnLst>
    <dgm:cxn modelId="{62E06D3C-AF9D-4DE1-8254-99DE8D064ADE}" srcId="{F81EB005-E4CC-4982-96FF-E7339FF18516}" destId="{3E5E9307-394A-41FC-9F0D-45D7D92F4E37}" srcOrd="2" destOrd="0" parTransId="{2E091FB0-5BED-4A35-AE60-32E4079AF7F2}" sibTransId="{920A1B1C-6892-44A1-93F3-402036AE3697}"/>
    <dgm:cxn modelId="{59D8A82B-9AC4-4742-BA9A-728FD1E574CB}" type="presOf" srcId="{5E20366B-AE5E-4A64-9104-8C4A032910D5}" destId="{D77215B8-CA8E-4BD9-9894-57C945721220}" srcOrd="0" destOrd="1" presId="urn:microsoft.com/office/officeart/2005/8/layout/pyramid2"/>
    <dgm:cxn modelId="{3E250AA8-3E0C-4193-91E0-A483960A3449}" srcId="{F81EB005-E4CC-4982-96FF-E7339FF18516}" destId="{26040911-C236-4419-9D75-552E3D029C6D}" srcOrd="0" destOrd="0" parTransId="{2AA8BA84-87FF-4638-8871-153093E2AF45}" sibTransId="{EF680FCE-A367-4520-B5FD-67EA18E7DC2C}"/>
    <dgm:cxn modelId="{7A4DD356-4A7F-4821-9824-8A2D4ABD1C77}" type="presOf" srcId="{B1B66CA7-3413-40F8-BA96-7ECBC55E0C09}" destId="{DC415831-17CC-41B6-830D-12DCBA00840E}" srcOrd="0" destOrd="1" presId="urn:microsoft.com/office/officeart/2005/8/layout/pyramid2"/>
    <dgm:cxn modelId="{729543A6-3E56-4674-9E74-129474716CBE}" type="presOf" srcId="{6230B75E-809D-43E3-82BA-A2BC4137A063}" destId="{D77215B8-CA8E-4BD9-9894-57C945721220}" srcOrd="0" destOrd="0" presId="urn:microsoft.com/office/officeart/2005/8/layout/pyramid2"/>
    <dgm:cxn modelId="{9B24FF2D-89D7-4193-8CB2-655117DAC209}" type="presOf" srcId="{F81EB005-E4CC-4982-96FF-E7339FF18516}" destId="{3FC5D54D-3FA4-44B6-AC6E-6163E51C4437}" srcOrd="0" destOrd="0" presId="urn:microsoft.com/office/officeart/2005/8/layout/pyramid2"/>
    <dgm:cxn modelId="{02BCF3A3-C698-4FDB-9D9A-8D05E90EAC27}" srcId="{6230B75E-809D-43E3-82BA-A2BC4137A063}" destId="{4ABCDCE8-C60E-42FE-A985-622F03703AE9}" srcOrd="2" destOrd="0" parTransId="{0622AC93-27BE-45B9-9FD0-A28EDE542C2F}" sibTransId="{DC1EB96F-A947-4DED-8321-BCD277F910B3}"/>
    <dgm:cxn modelId="{37AA686A-E294-4ABD-9AF4-575E0A1A93CE}" type="presOf" srcId="{26040911-C236-4419-9D75-552E3D029C6D}" destId="{DC415831-17CC-41B6-830D-12DCBA00840E}" srcOrd="0" destOrd="0" presId="urn:microsoft.com/office/officeart/2005/8/layout/pyramid2"/>
    <dgm:cxn modelId="{565D3689-A8F1-4B94-AA73-9D8E17AE4B0F}" srcId="{6230B75E-809D-43E3-82BA-A2BC4137A063}" destId="{7D027C76-35BE-442B-AD46-42305CACF496}" srcOrd="1" destOrd="0" parTransId="{5C0C31EF-D2C0-4D08-9A20-F2458FB6C919}" sibTransId="{BC7A2DB4-3EBE-4D6B-AA41-0D70EEC3C653}"/>
    <dgm:cxn modelId="{932FF725-535F-4B65-85F5-B7A896A293AC}" srcId="{6230B75E-809D-43E3-82BA-A2BC4137A063}" destId="{5E20366B-AE5E-4A64-9104-8C4A032910D5}" srcOrd="0" destOrd="0" parTransId="{348D600B-91CE-438F-842F-55E7BFC2C746}" sibTransId="{04470E66-0AB9-491B-B2D5-EFF256E91F68}"/>
    <dgm:cxn modelId="{CC93BB5B-2775-4C78-892E-AC6A8C077736}" srcId="{F81EB005-E4CC-4982-96FF-E7339FF18516}" destId="{6230B75E-809D-43E3-82BA-A2BC4137A063}" srcOrd="1" destOrd="0" parTransId="{9C42AD0F-4D42-428E-B7E2-F965A8E1B31A}" sibTransId="{0871BD56-5EA1-4474-8579-6D179437C6E8}"/>
    <dgm:cxn modelId="{96D37894-CC3E-4A47-9347-B79BE27264BB}" type="presOf" srcId="{4ABCDCE8-C60E-42FE-A985-622F03703AE9}" destId="{D77215B8-CA8E-4BD9-9894-57C945721220}" srcOrd="0" destOrd="3" presId="urn:microsoft.com/office/officeart/2005/8/layout/pyramid2"/>
    <dgm:cxn modelId="{B7EF8786-6941-4243-BF3F-20B211CCEF4C}" type="presOf" srcId="{7D027C76-35BE-442B-AD46-42305CACF496}" destId="{D77215B8-CA8E-4BD9-9894-57C945721220}" srcOrd="0" destOrd="2" presId="urn:microsoft.com/office/officeart/2005/8/layout/pyramid2"/>
    <dgm:cxn modelId="{54D9FA04-2D76-4C8F-A00E-351425E9ACF1}" type="presOf" srcId="{3E5E9307-394A-41FC-9F0D-45D7D92F4E37}" destId="{8C406122-ADCC-4513-AFA1-0ECDA99643A9}" srcOrd="0" destOrd="0" presId="urn:microsoft.com/office/officeart/2005/8/layout/pyramid2"/>
    <dgm:cxn modelId="{A57C7BFD-6D28-4723-8027-F9EC6A38111E}" srcId="{26040911-C236-4419-9D75-552E3D029C6D}" destId="{B1B66CA7-3413-40F8-BA96-7ECBC55E0C09}" srcOrd="0" destOrd="0" parTransId="{D460ED38-06FD-4DD8-AA69-E00E953DC72C}" sibTransId="{309F1DF4-5854-4B0E-A124-540D507AC155}"/>
    <dgm:cxn modelId="{A9EA2AD2-5B40-481C-BA13-4B4D77713376}" srcId="{3E5E9307-394A-41FC-9F0D-45D7D92F4E37}" destId="{3D8CE2B0-3145-4971-B6B6-0BC9ABF835E8}" srcOrd="0" destOrd="0" parTransId="{F45DA43C-19FA-4916-BF95-E6E8A430A82B}" sibTransId="{768C9E36-656E-497A-9C52-2C11B46C7450}"/>
    <dgm:cxn modelId="{88923DFE-CFB8-4564-8436-B8A56830D550}" type="presOf" srcId="{3D8CE2B0-3145-4971-B6B6-0BC9ABF835E8}" destId="{8C406122-ADCC-4513-AFA1-0ECDA99643A9}" srcOrd="0" destOrd="1" presId="urn:microsoft.com/office/officeart/2005/8/layout/pyramid2"/>
    <dgm:cxn modelId="{F86DB9D9-E16A-43D7-B5F4-B2C716B9F3E5}" type="presParOf" srcId="{3FC5D54D-3FA4-44B6-AC6E-6163E51C4437}" destId="{0F1BBC3F-E82A-4544-9BB1-385302DB41E7}" srcOrd="0" destOrd="0" presId="urn:microsoft.com/office/officeart/2005/8/layout/pyramid2"/>
    <dgm:cxn modelId="{ECCC4A6F-FB71-4BDB-B641-E3D4FC04267F}" type="presParOf" srcId="{3FC5D54D-3FA4-44B6-AC6E-6163E51C4437}" destId="{F1D1E40D-4F5C-484C-9F89-645143443D80}" srcOrd="1" destOrd="0" presId="urn:microsoft.com/office/officeart/2005/8/layout/pyramid2"/>
    <dgm:cxn modelId="{1A3DC025-362C-49CA-93FD-F9EB410B40ED}" type="presParOf" srcId="{F1D1E40D-4F5C-484C-9F89-645143443D80}" destId="{DC415831-17CC-41B6-830D-12DCBA00840E}" srcOrd="0" destOrd="0" presId="urn:microsoft.com/office/officeart/2005/8/layout/pyramid2"/>
    <dgm:cxn modelId="{A505DD93-B62D-4826-BABA-964DCEB06C18}" type="presParOf" srcId="{F1D1E40D-4F5C-484C-9F89-645143443D80}" destId="{AE80257C-0F8E-402F-BEC5-B3D9728137C1}" srcOrd="1" destOrd="0" presId="urn:microsoft.com/office/officeart/2005/8/layout/pyramid2"/>
    <dgm:cxn modelId="{BE09C328-EEF6-46EB-871E-104882A3705E}" type="presParOf" srcId="{F1D1E40D-4F5C-484C-9F89-645143443D80}" destId="{D77215B8-CA8E-4BD9-9894-57C945721220}" srcOrd="2" destOrd="0" presId="urn:microsoft.com/office/officeart/2005/8/layout/pyramid2"/>
    <dgm:cxn modelId="{8F894916-25AA-43F4-B9E0-E3445FE49CAC}" type="presParOf" srcId="{F1D1E40D-4F5C-484C-9F89-645143443D80}" destId="{FEB58834-2BBE-4E79-BF37-A8B0F3A504C6}" srcOrd="3" destOrd="0" presId="urn:microsoft.com/office/officeart/2005/8/layout/pyramid2"/>
    <dgm:cxn modelId="{DA6743C7-AA18-4E15-B2C0-95ACBD7CD756}" type="presParOf" srcId="{F1D1E40D-4F5C-484C-9F89-645143443D80}" destId="{8C406122-ADCC-4513-AFA1-0ECDA99643A9}" srcOrd="4" destOrd="0" presId="urn:microsoft.com/office/officeart/2005/8/layout/pyramid2"/>
    <dgm:cxn modelId="{68A415CD-199B-4E94-BF69-7BA93A4B37DB}" type="presParOf" srcId="{F1D1E40D-4F5C-484C-9F89-645143443D80}" destId="{507D41DA-345C-4E76-AE03-031A5F00765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B1B66CA7-3413-40F8-BA96-7ECBC55E0C09}">
      <dgm:prSet custT="1"/>
      <dgm:spPr/>
      <dgm:t>
        <a:bodyPr/>
        <a:lstStyle/>
        <a:p>
          <a:pPr algn="just"/>
          <a:r>
            <a:rPr lang="en-US" sz="1800" b="0" dirty="0">
              <a:solidFill>
                <a:srgbClr val="C00000"/>
              </a:solidFill>
            </a:rPr>
            <a:t>Objective 1</a:t>
          </a:r>
          <a:r>
            <a:rPr lang="en-US" sz="1800" b="0" dirty="0"/>
            <a:t>: </a:t>
          </a:r>
          <a:r>
            <a:rPr lang="en-US" sz="1800" dirty="0"/>
            <a:t>PFM </a:t>
          </a:r>
          <a:r>
            <a:rPr lang="en-US" sz="1800" dirty="0" err="1"/>
            <a:t>priorit</a:t>
          </a:r>
          <a:r>
            <a:rPr lang="bs-Latn-BA" sz="1800" dirty="0"/>
            <a:t>ies</a:t>
          </a:r>
          <a:r>
            <a:rPr lang="en-US" sz="1800" dirty="0"/>
            <a:t> of member governments are addressed by the PFM network platform</a:t>
          </a:r>
          <a:r>
            <a:rPr lang="en-US" sz="1800" b="1" dirty="0"/>
            <a:t> </a:t>
          </a:r>
          <a:endParaRPr lang="en-US" sz="1800" dirty="0"/>
        </a:p>
      </dgm:t>
    </dgm:pt>
    <dgm:pt modelId="{26040911-C236-4419-9D75-552E3D029C6D}">
      <dgm:prSet phldrT="[Text]" custT="1"/>
      <dgm:spPr/>
      <dgm:t>
        <a:bodyPr/>
        <a:lstStyle/>
        <a:p>
          <a:pPr algn="l"/>
          <a:r>
            <a:rPr lang="en-US" sz="1200" b="1" dirty="0"/>
            <a:t>DEPTH AND RELEVANCE</a:t>
          </a:r>
        </a:p>
      </dgm:t>
    </dgm:pt>
    <dgm:pt modelId="{EF680FCE-A367-4520-B5FD-67EA18E7DC2C}" type="sibTrans" cxnId="{3E250AA8-3E0C-4193-91E0-A483960A3449}">
      <dgm:prSet/>
      <dgm:spPr/>
      <dgm:t>
        <a:bodyPr/>
        <a:lstStyle/>
        <a:p>
          <a:endParaRPr lang="en-US"/>
        </a:p>
      </dgm:t>
    </dgm:pt>
    <dgm:pt modelId="{2AA8BA84-87FF-4638-8871-153093E2AF45}" type="parTrans" cxnId="{3E250AA8-3E0C-4193-91E0-A483960A3449}">
      <dgm:prSet/>
      <dgm:spPr/>
      <dgm:t>
        <a:bodyPr/>
        <a:lstStyle/>
        <a:p>
          <a:endParaRPr lang="en-US"/>
        </a:p>
      </dgm:t>
    </dgm:pt>
    <dgm:pt modelId="{309F1DF4-5854-4B0E-A124-540D507AC155}" type="sibTrans" cxnId="{A57C7BFD-6D28-4723-8027-F9EC6A38111E}">
      <dgm:prSet/>
      <dgm:spPr/>
      <dgm:t>
        <a:bodyPr/>
        <a:lstStyle/>
        <a:p>
          <a:endParaRPr lang="en-US"/>
        </a:p>
      </dgm:t>
    </dgm:pt>
    <dgm:pt modelId="{D460ED38-06FD-4DD8-AA69-E00E953DC72C}" type="parTrans" cxnId="{A57C7BFD-6D28-4723-8027-F9EC6A38111E}">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C415831-17CC-41B6-830D-12DCBA00840E}" type="pres">
      <dgm:prSet presAssocID="{26040911-C236-4419-9D75-552E3D029C6D}" presName="aNode" presStyleLbl="fgAcc1" presStyleIdx="0" presStyleCnt="1" custScaleX="196202" custScaleY="19883" custLinFactY="42377" custLinFactNeighborX="-8344" custLinFactNeighborY="100000">
        <dgm:presLayoutVars>
          <dgm:bulletEnabled val="1"/>
        </dgm:presLayoutVars>
      </dgm:prSet>
      <dgm:spPr/>
      <dgm:t>
        <a:bodyPr/>
        <a:lstStyle/>
        <a:p>
          <a:endParaRPr lang="en-US"/>
        </a:p>
      </dgm:t>
    </dgm:pt>
    <dgm:pt modelId="{AE80257C-0F8E-402F-BEC5-B3D9728137C1}" type="pres">
      <dgm:prSet presAssocID="{26040911-C236-4419-9D75-552E3D029C6D}" presName="aSpace" presStyleCnt="0"/>
      <dgm:spPr/>
    </dgm:pt>
  </dgm:ptLst>
  <dgm:cxnLst>
    <dgm:cxn modelId="{3E250AA8-3E0C-4193-91E0-A483960A3449}" srcId="{F81EB005-E4CC-4982-96FF-E7339FF18516}" destId="{26040911-C236-4419-9D75-552E3D029C6D}" srcOrd="0" destOrd="0" parTransId="{2AA8BA84-87FF-4638-8871-153093E2AF45}" sibTransId="{EF680FCE-A367-4520-B5FD-67EA18E7DC2C}"/>
    <dgm:cxn modelId="{2BB1BD5E-8382-47C6-87E0-61E47C01C4E8}" type="presOf" srcId="{F81EB005-E4CC-4982-96FF-E7339FF18516}" destId="{3FC5D54D-3FA4-44B6-AC6E-6163E51C4437}" srcOrd="0" destOrd="0" presId="urn:microsoft.com/office/officeart/2005/8/layout/pyramid2"/>
    <dgm:cxn modelId="{A57C7BFD-6D28-4723-8027-F9EC6A38111E}" srcId="{26040911-C236-4419-9D75-552E3D029C6D}" destId="{B1B66CA7-3413-40F8-BA96-7ECBC55E0C09}" srcOrd="0" destOrd="0" parTransId="{D460ED38-06FD-4DD8-AA69-E00E953DC72C}" sibTransId="{309F1DF4-5854-4B0E-A124-540D507AC155}"/>
    <dgm:cxn modelId="{C655244F-B252-4E9B-A883-6B18102F252C}" type="presOf" srcId="{26040911-C236-4419-9D75-552E3D029C6D}" destId="{DC415831-17CC-41B6-830D-12DCBA00840E}" srcOrd="0" destOrd="0" presId="urn:microsoft.com/office/officeart/2005/8/layout/pyramid2"/>
    <dgm:cxn modelId="{3BA7963E-52F6-4571-8891-6A5EE14BBA76}" type="presOf" srcId="{B1B66CA7-3413-40F8-BA96-7ECBC55E0C09}" destId="{DC415831-17CC-41B6-830D-12DCBA00840E}" srcOrd="0" destOrd="1" presId="urn:microsoft.com/office/officeart/2005/8/layout/pyramid2"/>
    <dgm:cxn modelId="{1F7E7EE2-6975-4C34-AC61-6C15BADC1233}" type="presParOf" srcId="{3FC5D54D-3FA4-44B6-AC6E-6163E51C4437}" destId="{0F1BBC3F-E82A-4544-9BB1-385302DB41E7}" srcOrd="0" destOrd="0" presId="urn:microsoft.com/office/officeart/2005/8/layout/pyramid2"/>
    <dgm:cxn modelId="{4CFBB63C-8BF8-461D-9377-881F9CF26B2C}" type="presParOf" srcId="{3FC5D54D-3FA4-44B6-AC6E-6163E51C4437}" destId="{F1D1E40D-4F5C-484C-9F89-645143443D80}" srcOrd="1" destOrd="0" presId="urn:microsoft.com/office/officeart/2005/8/layout/pyramid2"/>
    <dgm:cxn modelId="{9B5D47E2-DDC9-4D4B-9372-A25F9DB1F8D7}" type="presParOf" srcId="{F1D1E40D-4F5C-484C-9F89-645143443D80}" destId="{DC415831-17CC-41B6-830D-12DCBA00840E}" srcOrd="0" destOrd="0" presId="urn:microsoft.com/office/officeart/2005/8/layout/pyramid2"/>
    <dgm:cxn modelId="{F320C263-E07F-4CCD-A5A2-922E3586178E}" type="presParOf" srcId="{F1D1E40D-4F5C-484C-9F89-645143443D80}" destId="{AE80257C-0F8E-402F-BEC5-B3D9728137C1}"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4ABCDCE8-C60E-42FE-A985-622F03703AE9}">
      <dgm:prSet custT="1"/>
      <dgm:spPr/>
      <dgm:t>
        <a:bodyPr/>
        <a:lstStyle/>
        <a:p>
          <a:pPr algn="just"/>
          <a:r>
            <a:rPr lang="bs-Latn-BA" sz="1800" b="0" dirty="0" smtClean="0">
              <a:solidFill>
                <a:srgbClr val="C00000"/>
              </a:solidFill>
            </a:rPr>
            <a:t>Obje</a:t>
          </a:r>
          <a:r>
            <a:rPr lang="en-US" sz="1800" b="0" dirty="0" smtClean="0">
              <a:solidFill>
                <a:srgbClr val="C00000"/>
              </a:solidFill>
            </a:rPr>
            <a:t>c</a:t>
          </a:r>
          <a:r>
            <a:rPr lang="bs-Latn-BA" sz="1800" b="0" dirty="0" smtClean="0">
              <a:solidFill>
                <a:srgbClr val="C00000"/>
              </a:solidFill>
            </a:rPr>
            <a:t>tive </a:t>
          </a:r>
          <a:r>
            <a:rPr lang="en-US" sz="1800" b="0" dirty="0">
              <a:solidFill>
                <a:srgbClr val="C00000"/>
              </a:solidFill>
            </a:rPr>
            <a:t>2:</a:t>
          </a:r>
          <a:r>
            <a:rPr lang="bs-Latn-BA" sz="1800" b="0" dirty="0"/>
            <a:t> </a:t>
          </a:r>
          <a:r>
            <a:rPr lang="en-US" sz="1800" dirty="0"/>
            <a:t>Quality resources and network services, supporting relevant PFM practices</a:t>
          </a:r>
          <a:r>
            <a:rPr lang="bs-Latn-BA" sz="1800" dirty="0"/>
            <a:t>, are provided to members</a:t>
          </a:r>
          <a:endParaRPr lang="en-US" sz="1800" b="0" dirty="0"/>
        </a:p>
      </dgm:t>
    </dgm:pt>
    <dgm:pt modelId="{6230B75E-809D-43E3-82BA-A2BC4137A063}">
      <dgm:prSet phldrT="[Text]" custT="1"/>
      <dgm:spPr/>
      <dgm:t>
        <a:bodyPr/>
        <a:lstStyle/>
        <a:p>
          <a:pPr algn="l"/>
          <a:endParaRPr lang="en-US" sz="1200" b="1" dirty="0"/>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DC1EB96F-A947-4DED-8321-BCD277F910B3}" type="sibTrans" cxnId="{02BCF3A3-C698-4FDB-9D9A-8D05E90EAC27}">
      <dgm:prSet/>
      <dgm:spPr/>
      <dgm:t>
        <a:bodyPr/>
        <a:lstStyle/>
        <a:p>
          <a:endParaRPr lang="en-US"/>
        </a:p>
      </dgm:t>
    </dgm:pt>
    <dgm:pt modelId="{0622AC93-27BE-45B9-9FD0-A28EDE542C2F}" type="parTrans" cxnId="{02BCF3A3-C698-4FDB-9D9A-8D05E90EAC27}">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77215B8-CA8E-4BD9-9894-57C945721220}" type="pres">
      <dgm:prSet presAssocID="{6230B75E-809D-43E3-82BA-A2BC4137A063}" presName="aNode" presStyleLbl="fgAcc1" presStyleIdx="0" presStyleCnt="1" custScaleX="193115" custScaleY="25473" custLinFactY="22325" custLinFactNeighborX="-9173" custLinFactNeighborY="100000">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Lst>
  <dgm:cxnLst>
    <dgm:cxn modelId="{CC93BB5B-2775-4C78-892E-AC6A8C077736}" srcId="{F81EB005-E4CC-4982-96FF-E7339FF18516}" destId="{6230B75E-809D-43E3-82BA-A2BC4137A063}" srcOrd="0" destOrd="0" parTransId="{9C42AD0F-4D42-428E-B7E2-F965A8E1B31A}" sibTransId="{0871BD56-5EA1-4474-8579-6D179437C6E8}"/>
    <dgm:cxn modelId="{02BCF3A3-C698-4FDB-9D9A-8D05E90EAC27}" srcId="{6230B75E-809D-43E3-82BA-A2BC4137A063}" destId="{4ABCDCE8-C60E-42FE-A985-622F03703AE9}" srcOrd="0" destOrd="0" parTransId="{0622AC93-27BE-45B9-9FD0-A28EDE542C2F}" sibTransId="{DC1EB96F-A947-4DED-8321-BCD277F910B3}"/>
    <dgm:cxn modelId="{5ADBD2BC-19DF-42D0-A6BE-2A560DDDAF1E}" type="presOf" srcId="{6230B75E-809D-43E3-82BA-A2BC4137A063}" destId="{D77215B8-CA8E-4BD9-9894-57C945721220}" srcOrd="0" destOrd="0" presId="urn:microsoft.com/office/officeart/2005/8/layout/pyramid2"/>
    <dgm:cxn modelId="{39FDFEF4-F8C1-4187-85E7-273D85F7A3C3}" type="presOf" srcId="{4ABCDCE8-C60E-42FE-A985-622F03703AE9}" destId="{D77215B8-CA8E-4BD9-9894-57C945721220}" srcOrd="0" destOrd="1" presId="urn:microsoft.com/office/officeart/2005/8/layout/pyramid2"/>
    <dgm:cxn modelId="{28FB063C-8629-4527-BE12-F415ED8F526B}" type="presOf" srcId="{F81EB005-E4CC-4982-96FF-E7339FF18516}" destId="{3FC5D54D-3FA4-44B6-AC6E-6163E51C4437}" srcOrd="0" destOrd="0" presId="urn:microsoft.com/office/officeart/2005/8/layout/pyramid2"/>
    <dgm:cxn modelId="{FCB0B29D-B796-4D69-A228-0EF196B54A8E}" type="presParOf" srcId="{3FC5D54D-3FA4-44B6-AC6E-6163E51C4437}" destId="{0F1BBC3F-E82A-4544-9BB1-385302DB41E7}" srcOrd="0" destOrd="0" presId="urn:microsoft.com/office/officeart/2005/8/layout/pyramid2"/>
    <dgm:cxn modelId="{2B823C4E-C57A-44B1-BC90-C05E549145D7}" type="presParOf" srcId="{3FC5D54D-3FA4-44B6-AC6E-6163E51C4437}" destId="{F1D1E40D-4F5C-484C-9F89-645143443D80}" srcOrd="1" destOrd="0" presId="urn:microsoft.com/office/officeart/2005/8/layout/pyramid2"/>
    <dgm:cxn modelId="{C2EC2661-6111-4427-A95F-487229DCB06F}" type="presParOf" srcId="{F1D1E40D-4F5C-484C-9F89-645143443D80}" destId="{D77215B8-CA8E-4BD9-9894-57C945721220}" srcOrd="0" destOrd="0" presId="urn:microsoft.com/office/officeart/2005/8/layout/pyramid2"/>
    <dgm:cxn modelId="{CA6E7846-E781-4F61-A5D2-5BA442D1D3D7}" type="presParOf" srcId="{F1D1E40D-4F5C-484C-9F89-645143443D80}" destId="{FEB58834-2BBE-4E79-BF37-A8B0F3A504C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7D027C76-35BE-442B-AD46-42305CACF496}">
      <dgm:prSet custT="1"/>
      <dgm:spPr/>
      <dgm:t>
        <a:bodyPr/>
        <a:lstStyle/>
        <a:p>
          <a:pPr algn="just"/>
          <a:endParaRPr lang="en-US" sz="1800" b="0" dirty="0"/>
        </a:p>
      </dgm:t>
    </dgm:pt>
    <dgm:pt modelId="{5E20366B-AE5E-4A64-9104-8C4A032910D5}">
      <dgm:prSet custT="1"/>
      <dgm:spPr/>
      <dgm:t>
        <a:bodyPr/>
        <a:lstStyle/>
        <a:p>
          <a:pPr algn="just"/>
          <a:r>
            <a:rPr lang="en-US" sz="1800" b="0" dirty="0">
              <a:solidFill>
                <a:srgbClr val="C00000"/>
              </a:solidFill>
            </a:rPr>
            <a:t>Objective 3:</a:t>
          </a:r>
          <a:r>
            <a:rPr lang="bs-Latn-BA" sz="1800" b="0" dirty="0"/>
            <a:t> </a:t>
          </a:r>
          <a:r>
            <a:rPr lang="en-US" sz="1800" dirty="0"/>
            <a:t>A financially-viable network of public financial management professionals, committed to improving PFM practices</a:t>
          </a:r>
          <a:r>
            <a:rPr lang="bs-Latn-BA" sz="1800" dirty="0"/>
            <a:t>, is built and maintained</a:t>
          </a:r>
          <a:endParaRPr lang="en-US" sz="1800" b="0" dirty="0"/>
        </a:p>
      </dgm:t>
    </dgm:pt>
    <dgm:pt modelId="{6230B75E-809D-43E3-82BA-A2BC4137A063}">
      <dgm:prSet phldrT="[Text]" custT="1"/>
      <dgm:spPr/>
      <dgm:t>
        <a:bodyPr/>
        <a:lstStyle/>
        <a:p>
          <a:pPr algn="l"/>
          <a:r>
            <a:rPr lang="en-US" sz="1200" b="1" dirty="0"/>
            <a:t>QUALITY</a:t>
          </a:r>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BC7A2DB4-3EBE-4D6B-AA41-0D70EEC3C653}" type="sibTrans" cxnId="{565D3689-A8F1-4B94-AA73-9D8E17AE4B0F}">
      <dgm:prSet/>
      <dgm:spPr/>
      <dgm:t>
        <a:bodyPr/>
        <a:lstStyle/>
        <a:p>
          <a:endParaRPr lang="hu-HU"/>
        </a:p>
      </dgm:t>
    </dgm:pt>
    <dgm:pt modelId="{5C0C31EF-D2C0-4D08-9A20-F2458FB6C919}" type="parTrans" cxnId="{565D3689-A8F1-4B94-AA73-9D8E17AE4B0F}">
      <dgm:prSet/>
      <dgm:spPr/>
      <dgm:t>
        <a:bodyPr/>
        <a:lstStyle/>
        <a:p>
          <a:endParaRPr lang="hu-HU"/>
        </a:p>
      </dgm:t>
    </dgm:pt>
    <dgm:pt modelId="{04470E66-0AB9-491B-B2D5-EFF256E91F68}" type="sibTrans" cxnId="{932FF725-535F-4B65-85F5-B7A896A293AC}">
      <dgm:prSet/>
      <dgm:spPr/>
      <dgm:t>
        <a:bodyPr/>
        <a:lstStyle/>
        <a:p>
          <a:endParaRPr lang="en-US"/>
        </a:p>
      </dgm:t>
    </dgm:pt>
    <dgm:pt modelId="{348D600B-91CE-438F-842F-55E7BFC2C746}" type="parTrans" cxnId="{932FF725-535F-4B65-85F5-B7A896A293AC}">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77215B8-CA8E-4BD9-9894-57C945721220}" type="pres">
      <dgm:prSet presAssocID="{6230B75E-809D-43E3-82BA-A2BC4137A063}" presName="aNode" presStyleLbl="fgAcc1" presStyleIdx="0" presStyleCnt="1" custScaleX="193115" custScaleY="27939" custLinFactNeighborX="-8468" custLinFactNeighborY="60569">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Lst>
  <dgm:cxnLst>
    <dgm:cxn modelId="{CC93BB5B-2775-4C78-892E-AC6A8C077736}" srcId="{F81EB005-E4CC-4982-96FF-E7339FF18516}" destId="{6230B75E-809D-43E3-82BA-A2BC4137A063}" srcOrd="0" destOrd="0" parTransId="{9C42AD0F-4D42-428E-B7E2-F965A8E1B31A}" sibTransId="{0871BD56-5EA1-4474-8579-6D179437C6E8}"/>
    <dgm:cxn modelId="{31902F64-8E36-41AD-85CD-24639FDAB074}" type="presOf" srcId="{F81EB005-E4CC-4982-96FF-E7339FF18516}" destId="{3FC5D54D-3FA4-44B6-AC6E-6163E51C4437}" srcOrd="0" destOrd="0" presId="urn:microsoft.com/office/officeart/2005/8/layout/pyramid2"/>
    <dgm:cxn modelId="{565D3689-A8F1-4B94-AA73-9D8E17AE4B0F}" srcId="{6230B75E-809D-43E3-82BA-A2BC4137A063}" destId="{7D027C76-35BE-442B-AD46-42305CACF496}" srcOrd="1" destOrd="0" parTransId="{5C0C31EF-D2C0-4D08-9A20-F2458FB6C919}" sibTransId="{BC7A2DB4-3EBE-4D6B-AA41-0D70EEC3C653}"/>
    <dgm:cxn modelId="{8AEF159E-4E46-4543-B69F-049D2E9D8FB7}" type="presOf" srcId="{6230B75E-809D-43E3-82BA-A2BC4137A063}" destId="{D77215B8-CA8E-4BD9-9894-57C945721220}" srcOrd="0" destOrd="0" presId="urn:microsoft.com/office/officeart/2005/8/layout/pyramid2"/>
    <dgm:cxn modelId="{2FDAE9DD-DFD2-4231-BD29-3EED2D562E54}" type="presOf" srcId="{5E20366B-AE5E-4A64-9104-8C4A032910D5}" destId="{D77215B8-CA8E-4BD9-9894-57C945721220}" srcOrd="0" destOrd="1" presId="urn:microsoft.com/office/officeart/2005/8/layout/pyramid2"/>
    <dgm:cxn modelId="{D92ABEA9-14C6-4F1B-8CEE-21A1CF4F06F8}" type="presOf" srcId="{7D027C76-35BE-442B-AD46-42305CACF496}" destId="{D77215B8-CA8E-4BD9-9894-57C945721220}" srcOrd="0" destOrd="2" presId="urn:microsoft.com/office/officeart/2005/8/layout/pyramid2"/>
    <dgm:cxn modelId="{932FF725-535F-4B65-85F5-B7A896A293AC}" srcId="{6230B75E-809D-43E3-82BA-A2BC4137A063}" destId="{5E20366B-AE5E-4A64-9104-8C4A032910D5}" srcOrd="0" destOrd="0" parTransId="{348D600B-91CE-438F-842F-55E7BFC2C746}" sibTransId="{04470E66-0AB9-491B-B2D5-EFF256E91F68}"/>
    <dgm:cxn modelId="{0EE02C15-F2F5-46B8-ADF9-51B19C604C55}" type="presParOf" srcId="{3FC5D54D-3FA4-44B6-AC6E-6163E51C4437}" destId="{0F1BBC3F-E82A-4544-9BB1-385302DB41E7}" srcOrd="0" destOrd="0" presId="urn:microsoft.com/office/officeart/2005/8/layout/pyramid2"/>
    <dgm:cxn modelId="{1B618930-E1AF-45F8-8BBD-A9A1B45DC613}" type="presParOf" srcId="{3FC5D54D-3FA4-44B6-AC6E-6163E51C4437}" destId="{F1D1E40D-4F5C-484C-9F89-645143443D80}" srcOrd="1" destOrd="0" presId="urn:microsoft.com/office/officeart/2005/8/layout/pyramid2"/>
    <dgm:cxn modelId="{C4CDDB38-C4F9-434F-BE38-717B538E8DB1}" type="presParOf" srcId="{F1D1E40D-4F5C-484C-9F89-645143443D80}" destId="{D77215B8-CA8E-4BD9-9894-57C945721220}" srcOrd="0" destOrd="0" presId="urn:microsoft.com/office/officeart/2005/8/layout/pyramid2"/>
    <dgm:cxn modelId="{026A98EA-B242-4AD5-8827-C8DD4B729817}" type="presParOf" srcId="{F1D1E40D-4F5C-484C-9F89-645143443D80}" destId="{FEB58834-2BBE-4E79-BF37-A8B0F3A504C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3D8CE2B0-3145-4971-B6B6-0BC9ABF835E8}">
      <dgm:prSet custT="1"/>
      <dgm:spPr/>
      <dgm:t>
        <a:bodyPr/>
        <a:lstStyle/>
        <a:p>
          <a:pPr algn="just"/>
          <a:r>
            <a:rPr lang="en-US" sz="1800" b="0" dirty="0">
              <a:solidFill>
                <a:srgbClr val="C00000"/>
              </a:solidFill>
            </a:rPr>
            <a:t>Objective 4</a:t>
          </a:r>
          <a:r>
            <a:rPr lang="en-US" sz="1800" dirty="0"/>
            <a:t>: Awareness of high </a:t>
          </a:r>
          <a:r>
            <a:rPr lang="en-US" sz="1800" dirty="0" smtClean="0"/>
            <a:t>government </a:t>
          </a:r>
          <a:r>
            <a:rPr lang="en-US" sz="1800" dirty="0"/>
            <a:t>and political levels </a:t>
          </a:r>
          <a:r>
            <a:rPr lang="bs-Latn-BA" sz="1800" dirty="0"/>
            <a:t>is</a:t>
          </a:r>
          <a:r>
            <a:rPr lang="en-US" sz="1800" dirty="0"/>
            <a:t> raised regarding the benefits and value of engaging through PEMPAL</a:t>
          </a:r>
        </a:p>
      </dgm:t>
    </dgm:pt>
    <dgm:pt modelId="{3E5E9307-394A-41FC-9F0D-45D7D92F4E37}">
      <dgm:prSet phldrT="[Text]" custT="1"/>
      <dgm:spPr/>
      <dgm:t>
        <a:bodyPr/>
        <a:lstStyle/>
        <a:p>
          <a:pPr algn="l"/>
          <a:r>
            <a:rPr lang="en-US" sz="1200" b="1" dirty="0"/>
            <a:t>IMPACT </a:t>
          </a:r>
        </a:p>
      </dgm:t>
    </dgm:pt>
    <dgm:pt modelId="{920A1B1C-6892-44A1-93F3-402036AE3697}" type="sibTrans" cxnId="{62E06D3C-AF9D-4DE1-8254-99DE8D064ADE}">
      <dgm:prSet/>
      <dgm:spPr/>
      <dgm:t>
        <a:bodyPr/>
        <a:lstStyle/>
        <a:p>
          <a:endParaRPr lang="en-US"/>
        </a:p>
      </dgm:t>
    </dgm:pt>
    <dgm:pt modelId="{2E091FB0-5BED-4A35-AE60-32E4079AF7F2}" type="parTrans" cxnId="{62E06D3C-AF9D-4DE1-8254-99DE8D064ADE}">
      <dgm:prSet/>
      <dgm:spPr/>
      <dgm:t>
        <a:bodyPr/>
        <a:lstStyle/>
        <a:p>
          <a:endParaRPr lang="en-US"/>
        </a:p>
      </dgm:t>
    </dgm:pt>
    <dgm:pt modelId="{768C9E36-656E-497A-9C52-2C11B46C7450}" type="sibTrans" cxnId="{A9EA2AD2-5B40-481C-BA13-4B4D77713376}">
      <dgm:prSet/>
      <dgm:spPr/>
      <dgm:t>
        <a:bodyPr/>
        <a:lstStyle/>
        <a:p>
          <a:endParaRPr lang="en-US"/>
        </a:p>
      </dgm:t>
    </dgm:pt>
    <dgm:pt modelId="{F45DA43C-19FA-4916-BF95-E6E8A430A82B}" type="parTrans" cxnId="{A9EA2AD2-5B40-481C-BA13-4B4D77713376}">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8C406122-ADCC-4513-AFA1-0ECDA99643A9}" type="pres">
      <dgm:prSet presAssocID="{3E5E9307-394A-41FC-9F0D-45D7D92F4E37}" presName="aNode" presStyleLbl="fgAcc1" presStyleIdx="0" presStyleCnt="1" custScaleX="193079" custScaleY="25366" custLinFactY="-20385" custLinFactNeighborX="-15069" custLinFactNeighborY="-100000">
        <dgm:presLayoutVars>
          <dgm:bulletEnabled val="1"/>
        </dgm:presLayoutVars>
      </dgm:prSet>
      <dgm:spPr/>
      <dgm:t>
        <a:bodyPr/>
        <a:lstStyle/>
        <a:p>
          <a:endParaRPr lang="en-US"/>
        </a:p>
      </dgm:t>
    </dgm:pt>
    <dgm:pt modelId="{507D41DA-345C-4E76-AE03-031A5F00765D}" type="pres">
      <dgm:prSet presAssocID="{3E5E9307-394A-41FC-9F0D-45D7D92F4E37}" presName="aSpace" presStyleCnt="0"/>
      <dgm:spPr/>
    </dgm:pt>
  </dgm:ptLst>
  <dgm:cxnLst>
    <dgm:cxn modelId="{A9EA2AD2-5B40-481C-BA13-4B4D77713376}" srcId="{3E5E9307-394A-41FC-9F0D-45D7D92F4E37}" destId="{3D8CE2B0-3145-4971-B6B6-0BC9ABF835E8}" srcOrd="0" destOrd="0" parTransId="{F45DA43C-19FA-4916-BF95-E6E8A430A82B}" sibTransId="{768C9E36-656E-497A-9C52-2C11B46C7450}"/>
    <dgm:cxn modelId="{53A6C8D6-27C4-464A-8A10-C0DC3DB6E75B}" type="presOf" srcId="{3D8CE2B0-3145-4971-B6B6-0BC9ABF835E8}" destId="{8C406122-ADCC-4513-AFA1-0ECDA99643A9}" srcOrd="0" destOrd="1" presId="urn:microsoft.com/office/officeart/2005/8/layout/pyramid2"/>
    <dgm:cxn modelId="{99CE9CD5-6974-4EF8-B77F-4857ED7692A0}" type="presOf" srcId="{F81EB005-E4CC-4982-96FF-E7339FF18516}" destId="{3FC5D54D-3FA4-44B6-AC6E-6163E51C4437}" srcOrd="0" destOrd="0" presId="urn:microsoft.com/office/officeart/2005/8/layout/pyramid2"/>
    <dgm:cxn modelId="{91E72A00-C9D6-4C1D-A564-C029648042AC}" type="presOf" srcId="{3E5E9307-394A-41FC-9F0D-45D7D92F4E37}" destId="{8C406122-ADCC-4513-AFA1-0ECDA99643A9}" srcOrd="0" destOrd="0" presId="urn:microsoft.com/office/officeart/2005/8/layout/pyramid2"/>
    <dgm:cxn modelId="{62E06D3C-AF9D-4DE1-8254-99DE8D064ADE}" srcId="{F81EB005-E4CC-4982-96FF-E7339FF18516}" destId="{3E5E9307-394A-41FC-9F0D-45D7D92F4E37}" srcOrd="0" destOrd="0" parTransId="{2E091FB0-5BED-4A35-AE60-32E4079AF7F2}" sibTransId="{920A1B1C-6892-44A1-93F3-402036AE3697}"/>
    <dgm:cxn modelId="{AEC1C59D-C296-45FE-987D-9E82F805B9A5}" type="presParOf" srcId="{3FC5D54D-3FA4-44B6-AC6E-6163E51C4437}" destId="{0F1BBC3F-E82A-4544-9BB1-385302DB41E7}" srcOrd="0" destOrd="0" presId="urn:microsoft.com/office/officeart/2005/8/layout/pyramid2"/>
    <dgm:cxn modelId="{250DBB22-9196-4398-B0D5-05ABF592D5C9}" type="presParOf" srcId="{3FC5D54D-3FA4-44B6-AC6E-6163E51C4437}" destId="{F1D1E40D-4F5C-484C-9F89-645143443D80}" srcOrd="1" destOrd="0" presId="urn:microsoft.com/office/officeart/2005/8/layout/pyramid2"/>
    <dgm:cxn modelId="{69B67566-BA54-418A-90DF-66779759087F}" type="presParOf" srcId="{F1D1E40D-4F5C-484C-9F89-645143443D80}" destId="{8C406122-ADCC-4513-AFA1-0ECDA99643A9}" srcOrd="0" destOrd="0" presId="urn:microsoft.com/office/officeart/2005/8/layout/pyramid2"/>
    <dgm:cxn modelId="{7BCCEE4F-712D-47CE-9176-42AC04DBBCA8}" type="presParOf" srcId="{F1D1E40D-4F5C-484C-9F89-645143443D80}" destId="{507D41DA-345C-4E76-AE03-031A5F00765D}"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0.35521</cdr:x>
      <cdr:y>0.44618</cdr:y>
    </cdr:from>
    <cdr:to>
      <cdr:x>0.56979</cdr:x>
      <cdr:y>0.63021</cdr:y>
    </cdr:to>
    <cdr:sp macro="" textlink="">
      <cdr:nvSpPr>
        <cdr:cNvPr id="3" name="TextBox 2"/>
        <cdr:cNvSpPr txBox="1"/>
      </cdr:nvSpPr>
      <cdr:spPr>
        <a:xfrm xmlns:a="http://schemas.openxmlformats.org/drawingml/2006/main">
          <a:off x="1624013" y="1223963"/>
          <a:ext cx="981075" cy="5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7/20/2015</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7/20/2015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a:t>
            </a:fld>
            <a:endParaRPr lang="en-US" dirty="0"/>
          </a:p>
        </p:txBody>
      </p:sp>
    </p:spTree>
    <p:extLst>
      <p:ext uri="{BB962C8B-B14F-4D97-AF65-F5344CB8AC3E}">
        <p14:creationId xmlns:p14="http://schemas.microsoft.com/office/powerpoint/2010/main" val="257553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10</a:t>
            </a:fld>
            <a:endParaRPr lang="en-US" dirty="0"/>
          </a:p>
        </p:txBody>
      </p:sp>
    </p:spTree>
    <p:extLst>
      <p:ext uri="{BB962C8B-B14F-4D97-AF65-F5344CB8AC3E}">
        <p14:creationId xmlns:p14="http://schemas.microsoft.com/office/powerpoint/2010/main" val="878523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11</a:t>
            </a:fld>
            <a:endParaRPr lang="en-US" dirty="0"/>
          </a:p>
        </p:txBody>
      </p:sp>
    </p:spTree>
    <p:extLst>
      <p:ext uri="{BB962C8B-B14F-4D97-AF65-F5344CB8AC3E}">
        <p14:creationId xmlns:p14="http://schemas.microsoft.com/office/powerpoint/2010/main" val="156314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12</a:t>
            </a:fld>
            <a:endParaRPr lang="en-US" dirty="0"/>
          </a:p>
        </p:txBody>
      </p:sp>
    </p:spTree>
    <p:extLst>
      <p:ext uri="{BB962C8B-B14F-4D97-AF65-F5344CB8AC3E}">
        <p14:creationId xmlns:p14="http://schemas.microsoft.com/office/powerpoint/2010/main" val="261462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algn="just"/>
            <a:r>
              <a:rPr lang="en-US" sz="1600" dirty="0" smtClean="0">
                <a:cs typeface="Aharoni" pitchFamily="2" charset="-79"/>
              </a:rPr>
              <a:t>More knowledge products BCOP </a:t>
            </a:r>
            <a:r>
              <a:rPr lang="en-US" sz="1600" dirty="0">
                <a:cs typeface="Aharoni" pitchFamily="2" charset="-79"/>
              </a:rPr>
              <a:t>and TCOP (IACOP already produced such products). </a:t>
            </a:r>
          </a:p>
          <a:p>
            <a:pPr marL="800100" lvl="1" algn="just"/>
            <a:r>
              <a:rPr lang="en-US" sz="1600" dirty="0">
                <a:cs typeface="Aharoni" pitchFamily="2" charset="-79"/>
              </a:rPr>
              <a:t>28 knowledge products produced during period under review</a:t>
            </a:r>
            <a:r>
              <a:rPr lang="en-US" sz="1600" dirty="0" smtClean="0">
                <a:cs typeface="Aharoni" pitchFamily="2" charset="-79"/>
              </a:rPr>
              <a:t>.</a:t>
            </a:r>
            <a:endParaRPr lang="en-US" sz="1600" dirty="0">
              <a:cs typeface="Aharoni" pitchFamily="2" charset="-79"/>
            </a:endParaRPr>
          </a:p>
        </p:txBody>
      </p:sp>
      <p:sp>
        <p:nvSpPr>
          <p:cNvPr id="4" name="Slide Number Placeholder 3"/>
          <p:cNvSpPr>
            <a:spLocks noGrp="1"/>
          </p:cNvSpPr>
          <p:nvPr>
            <p:ph type="sldNum" sz="quarter" idx="10"/>
          </p:nvPr>
        </p:nvSpPr>
        <p:spPr/>
        <p:txBody>
          <a:bodyPr/>
          <a:lstStyle/>
          <a:p>
            <a:fld id="{E66FA965-B4FE-420C-8A3C-83B71E304D16}" type="slidenum">
              <a:rPr lang="en-US" smtClean="0"/>
              <a:pPr/>
              <a:t>13</a:t>
            </a:fld>
            <a:endParaRPr lang="en-US" dirty="0"/>
          </a:p>
        </p:txBody>
      </p:sp>
    </p:spTree>
    <p:extLst>
      <p:ext uri="{BB962C8B-B14F-4D97-AF65-F5344CB8AC3E}">
        <p14:creationId xmlns:p14="http://schemas.microsoft.com/office/powerpoint/2010/main" val="1554555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algn="just"/>
            <a:r>
              <a:rPr lang="en-US" sz="1600" dirty="0" smtClean="0">
                <a:cs typeface="Aharoni" pitchFamily="2" charset="-79"/>
              </a:rPr>
              <a:t>More knowledge products BCOP </a:t>
            </a:r>
            <a:r>
              <a:rPr lang="en-US" sz="1600" dirty="0">
                <a:cs typeface="Aharoni" pitchFamily="2" charset="-79"/>
              </a:rPr>
              <a:t>and TCOP (IACOP already produced such products). </a:t>
            </a:r>
          </a:p>
          <a:p>
            <a:pPr marL="800100" lvl="1" algn="just"/>
            <a:r>
              <a:rPr lang="en-US" sz="1600" dirty="0">
                <a:cs typeface="Aharoni" pitchFamily="2" charset="-79"/>
              </a:rPr>
              <a:t>28 knowledge products produced during period under review</a:t>
            </a:r>
            <a:r>
              <a:rPr lang="en-US" sz="1600" dirty="0" smtClean="0">
                <a:cs typeface="Aharoni" pitchFamily="2" charset="-79"/>
              </a:rPr>
              <a:t>.</a:t>
            </a:r>
            <a:endParaRPr lang="en-US" sz="1600" dirty="0">
              <a:cs typeface="Aharoni" pitchFamily="2" charset="-79"/>
            </a:endParaRPr>
          </a:p>
        </p:txBody>
      </p:sp>
      <p:sp>
        <p:nvSpPr>
          <p:cNvPr id="4" name="Slide Number Placeholder 3"/>
          <p:cNvSpPr>
            <a:spLocks noGrp="1"/>
          </p:cNvSpPr>
          <p:nvPr>
            <p:ph type="sldNum" sz="quarter" idx="10"/>
          </p:nvPr>
        </p:nvSpPr>
        <p:spPr/>
        <p:txBody>
          <a:bodyPr/>
          <a:lstStyle/>
          <a:p>
            <a:fld id="{E66FA965-B4FE-420C-8A3C-83B71E304D16}" type="slidenum">
              <a:rPr lang="en-US" smtClean="0"/>
              <a:pPr/>
              <a:t>14</a:t>
            </a:fld>
            <a:endParaRPr lang="en-US" dirty="0"/>
          </a:p>
        </p:txBody>
      </p:sp>
    </p:spTree>
    <p:extLst>
      <p:ext uri="{BB962C8B-B14F-4D97-AF65-F5344CB8AC3E}">
        <p14:creationId xmlns:p14="http://schemas.microsoft.com/office/powerpoint/2010/main" val="1554555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15</a:t>
            </a:fld>
            <a:endParaRPr lang="en-US" dirty="0"/>
          </a:p>
        </p:txBody>
      </p:sp>
    </p:spTree>
    <p:extLst>
      <p:ext uri="{BB962C8B-B14F-4D97-AF65-F5344CB8AC3E}">
        <p14:creationId xmlns:p14="http://schemas.microsoft.com/office/powerpoint/2010/main" val="3991540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Budget management skills of former Secretariat were growing</a:t>
            </a:r>
            <a:r>
              <a:rPr lang="en-US" dirty="0"/>
              <a:t>, given need to know cost structures of multiple locations </a:t>
            </a:r>
            <a:r>
              <a:rPr lang="en-US" dirty="0" err="1"/>
              <a:t>ie</a:t>
            </a:r>
            <a:r>
              <a:rPr lang="en-US" dirty="0"/>
              <a:t> 26 different locations in 2013 and 2014 (13 each year). </a:t>
            </a:r>
            <a:r>
              <a:rPr lang="en-US" dirty="0" smtClean="0"/>
              <a:t>Example here from 2014</a:t>
            </a:r>
            <a:endParaRPr lang="en-US" dirty="0"/>
          </a:p>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16</a:t>
            </a:fld>
            <a:endParaRPr lang="en-US" dirty="0"/>
          </a:p>
        </p:txBody>
      </p:sp>
    </p:spTree>
    <p:extLst>
      <p:ext uri="{BB962C8B-B14F-4D97-AF65-F5344CB8AC3E}">
        <p14:creationId xmlns:p14="http://schemas.microsoft.com/office/powerpoint/2010/main" val="237027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17</a:t>
            </a:fld>
            <a:endParaRPr lang="en-US" dirty="0"/>
          </a:p>
        </p:txBody>
      </p:sp>
    </p:spTree>
    <p:extLst>
      <p:ext uri="{BB962C8B-B14F-4D97-AF65-F5344CB8AC3E}">
        <p14:creationId xmlns:p14="http://schemas.microsoft.com/office/powerpoint/2010/main" val="1045469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18</a:t>
            </a:fld>
            <a:endParaRPr lang="en-US" dirty="0"/>
          </a:p>
        </p:txBody>
      </p:sp>
    </p:spTree>
    <p:extLst>
      <p:ext uri="{BB962C8B-B14F-4D97-AF65-F5344CB8AC3E}">
        <p14:creationId xmlns:p14="http://schemas.microsoft.com/office/powerpoint/2010/main" val="2820005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19</a:t>
            </a:fld>
            <a:endParaRPr lang="en-US" dirty="0"/>
          </a:p>
        </p:txBody>
      </p:sp>
    </p:spTree>
    <p:extLst>
      <p:ext uri="{BB962C8B-B14F-4D97-AF65-F5344CB8AC3E}">
        <p14:creationId xmlns:p14="http://schemas.microsoft.com/office/powerpoint/2010/main" val="332938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dirty="0"/>
          </a:p>
        </p:txBody>
      </p:sp>
    </p:spTree>
    <p:extLst>
      <p:ext uri="{BB962C8B-B14F-4D97-AF65-F5344CB8AC3E}">
        <p14:creationId xmlns:p14="http://schemas.microsoft.com/office/powerpoint/2010/main" val="2878400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Income Countries are:  Russian Federation, Croatia and Czech Republic (IACOP member only)</a:t>
            </a:r>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20</a:t>
            </a:fld>
            <a:endParaRPr lang="en-US" dirty="0"/>
          </a:p>
        </p:txBody>
      </p:sp>
    </p:spTree>
    <p:extLst>
      <p:ext uri="{BB962C8B-B14F-4D97-AF65-F5344CB8AC3E}">
        <p14:creationId xmlns:p14="http://schemas.microsoft.com/office/powerpoint/2010/main" val="128834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Income Countries are:  Russian Federation, Croatia and Czech Republic (IACOP member only)</a:t>
            </a:r>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21</a:t>
            </a:fld>
            <a:endParaRPr lang="en-US" dirty="0"/>
          </a:p>
        </p:txBody>
      </p:sp>
    </p:spTree>
    <p:extLst>
      <p:ext uri="{BB962C8B-B14F-4D97-AF65-F5344CB8AC3E}">
        <p14:creationId xmlns:p14="http://schemas.microsoft.com/office/powerpoint/2010/main" val="1371868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22</a:t>
            </a:fld>
            <a:endParaRPr lang="en-US" dirty="0"/>
          </a:p>
        </p:txBody>
      </p:sp>
    </p:spTree>
    <p:extLst>
      <p:ext uri="{BB962C8B-B14F-4D97-AF65-F5344CB8AC3E}">
        <p14:creationId xmlns:p14="http://schemas.microsoft.com/office/powerpoint/2010/main" val="3105478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23</a:t>
            </a:fld>
            <a:endParaRPr lang="en-US" dirty="0"/>
          </a:p>
        </p:txBody>
      </p:sp>
    </p:spTree>
    <p:extLst>
      <p:ext uri="{BB962C8B-B14F-4D97-AF65-F5344CB8AC3E}">
        <p14:creationId xmlns:p14="http://schemas.microsoft.com/office/powerpoint/2010/main" val="2818230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600" dirty="0" smtClean="0"/>
              <a:t>CABRI approaches </a:t>
            </a:r>
            <a:r>
              <a:rPr lang="en-US" sz="1600" dirty="0" err="1" smtClean="0"/>
              <a:t>eg</a:t>
            </a:r>
            <a:r>
              <a:rPr lang="en-US" sz="1600" dirty="0" smtClean="0"/>
              <a:t>. developing </a:t>
            </a:r>
            <a:r>
              <a:rPr lang="en-US" sz="1600" dirty="0"/>
              <a:t>positions on certain key PFM issues on a PEMPAL basis or undertaking regional cross-COP projects, and feeding the results into international policy deliberations (such as OECD SBO meetings, Washington meetings).</a:t>
            </a:r>
          </a:p>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24</a:t>
            </a:fld>
            <a:endParaRPr lang="en-US" dirty="0"/>
          </a:p>
        </p:txBody>
      </p:sp>
    </p:spTree>
    <p:extLst>
      <p:ext uri="{BB962C8B-B14F-4D97-AF65-F5344CB8AC3E}">
        <p14:creationId xmlns:p14="http://schemas.microsoft.com/office/powerpoint/2010/main" val="356623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800" dirty="0"/>
              <a:t>Example in strategy – provide information to members on the range of trust funds and technical assistance support options available to countries to assist them achieve PFM reform priorities </a:t>
            </a:r>
            <a:r>
              <a:rPr lang="en-US" sz="1800" dirty="0" err="1"/>
              <a:t>eg</a:t>
            </a:r>
            <a:r>
              <a:rPr lang="en-US" sz="1800" dirty="0"/>
              <a:t>  SAFE and Russian Trust Funds, and World Bank’s analytical and advisory services, trust fund, and guarantee program. </a:t>
            </a:r>
          </a:p>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25</a:t>
            </a:fld>
            <a:endParaRPr lang="en-US" dirty="0"/>
          </a:p>
        </p:txBody>
      </p:sp>
    </p:spTree>
    <p:extLst>
      <p:ext uri="{BB962C8B-B14F-4D97-AF65-F5344CB8AC3E}">
        <p14:creationId xmlns:p14="http://schemas.microsoft.com/office/powerpoint/2010/main" val="3442125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26</a:t>
            </a:fld>
            <a:endParaRPr lang="en-US" dirty="0"/>
          </a:p>
        </p:txBody>
      </p:sp>
    </p:spTree>
    <p:extLst>
      <p:ext uri="{BB962C8B-B14F-4D97-AF65-F5344CB8AC3E}">
        <p14:creationId xmlns:p14="http://schemas.microsoft.com/office/powerpoint/2010/main" val="931546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27</a:t>
            </a:fld>
            <a:endParaRPr lang="en-US" dirty="0"/>
          </a:p>
        </p:txBody>
      </p:sp>
    </p:spTree>
    <p:extLst>
      <p:ext uri="{BB962C8B-B14F-4D97-AF65-F5344CB8AC3E}">
        <p14:creationId xmlns:p14="http://schemas.microsoft.com/office/powerpoint/2010/main" val="1678963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28</a:t>
            </a:fld>
            <a:endParaRPr lang="en-US" dirty="0"/>
          </a:p>
        </p:txBody>
      </p:sp>
    </p:spTree>
    <p:extLst>
      <p:ext uri="{BB962C8B-B14F-4D97-AF65-F5344CB8AC3E}">
        <p14:creationId xmlns:p14="http://schemas.microsoft.com/office/powerpoint/2010/main" val="1658730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29</a:t>
            </a:fld>
            <a:endParaRPr lang="en-US" dirty="0"/>
          </a:p>
        </p:txBody>
      </p:sp>
    </p:spTree>
    <p:extLst>
      <p:ext uri="{BB962C8B-B14F-4D97-AF65-F5344CB8AC3E}">
        <p14:creationId xmlns:p14="http://schemas.microsoft.com/office/powerpoint/2010/main" val="5019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3</a:t>
            </a:fld>
            <a:endParaRPr lang="en-US" dirty="0"/>
          </a:p>
        </p:txBody>
      </p:sp>
    </p:spTree>
    <p:extLst>
      <p:ext uri="{BB962C8B-B14F-4D97-AF65-F5344CB8AC3E}">
        <p14:creationId xmlns:p14="http://schemas.microsoft.com/office/powerpoint/2010/main" val="223601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4</a:t>
            </a:fld>
            <a:endParaRPr lang="en-US" dirty="0"/>
          </a:p>
        </p:txBody>
      </p:sp>
    </p:spTree>
    <p:extLst>
      <p:ext uri="{BB962C8B-B14F-4D97-AF65-F5344CB8AC3E}">
        <p14:creationId xmlns:p14="http://schemas.microsoft.com/office/powerpoint/2010/main" val="63111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5</a:t>
            </a:fld>
            <a:endParaRPr lang="en-US" dirty="0"/>
          </a:p>
        </p:txBody>
      </p:sp>
    </p:spTree>
    <p:extLst>
      <p:ext uri="{BB962C8B-B14F-4D97-AF65-F5344CB8AC3E}">
        <p14:creationId xmlns:p14="http://schemas.microsoft.com/office/powerpoint/2010/main" val="3496685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6</a:t>
            </a:fld>
            <a:endParaRPr lang="en-US" dirty="0"/>
          </a:p>
        </p:txBody>
      </p:sp>
    </p:spTree>
    <p:extLst>
      <p:ext uri="{BB962C8B-B14F-4D97-AF65-F5344CB8AC3E}">
        <p14:creationId xmlns:p14="http://schemas.microsoft.com/office/powerpoint/2010/main" val="576441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7</a:t>
            </a:fld>
            <a:endParaRPr lang="en-US" dirty="0"/>
          </a:p>
        </p:txBody>
      </p:sp>
    </p:spTree>
    <p:extLst>
      <p:ext uri="{BB962C8B-B14F-4D97-AF65-F5344CB8AC3E}">
        <p14:creationId xmlns:p14="http://schemas.microsoft.com/office/powerpoint/2010/main" val="13272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6FA965-B4FE-420C-8A3C-83B71E304D16}" type="slidenum">
              <a:rPr lang="en-US" smtClean="0"/>
              <a:pPr/>
              <a:t>8</a:t>
            </a:fld>
            <a:endParaRPr lang="en-US" dirty="0"/>
          </a:p>
        </p:txBody>
      </p:sp>
    </p:spTree>
    <p:extLst>
      <p:ext uri="{BB962C8B-B14F-4D97-AF65-F5344CB8AC3E}">
        <p14:creationId xmlns:p14="http://schemas.microsoft.com/office/powerpoint/2010/main" val="320089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9</a:t>
            </a:fld>
            <a:endParaRPr lang="en-US" dirty="0"/>
          </a:p>
        </p:txBody>
      </p:sp>
    </p:spTree>
    <p:extLst>
      <p:ext uri="{BB962C8B-B14F-4D97-AF65-F5344CB8AC3E}">
        <p14:creationId xmlns:p14="http://schemas.microsoft.com/office/powerpoint/2010/main" val="3620732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F2E64-0A67-474B-A639-17E615330E46}"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589C-FC03-4259-8BBC-0BD281CB6FD4}"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ECDC-4F87-4C25-B3AD-A2774A9FCBD3}"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2C02-1F7B-454E-8A54-3041221DBA6F}"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76936-CDE1-44C9-8756-609327187BEC}"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27EE1-2D06-409D-94E9-C88BA720C917}"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72D95-2A0A-4837-AE48-53DD1A2E57A4}" type="datetime1">
              <a:rPr lang="en-US" smtClean="0"/>
              <a:pPr/>
              <a:t>7/20/2015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8A60B-CE01-4442-B45E-2835CD8C19AA}"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7/20/2015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7/20/2015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emf"/><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Home\Desktop\pempal-flag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694715"/>
            <a:ext cx="7315199" cy="5401285"/>
          </a:xfrm>
          <a:prstGeom prst="rect">
            <a:avLst/>
          </a:prstGeom>
          <a:noFill/>
          <a:ln>
            <a:noFill/>
          </a:ln>
        </p:spPr>
      </p:pic>
      <p:sp>
        <p:nvSpPr>
          <p:cNvPr id="3" name="Subtitle 2"/>
          <p:cNvSpPr>
            <a:spLocks noGrp="1"/>
          </p:cNvSpPr>
          <p:nvPr>
            <p:ph type="subTitle" idx="1"/>
          </p:nvPr>
        </p:nvSpPr>
        <p:spPr>
          <a:xfrm>
            <a:off x="2362200" y="2364358"/>
            <a:ext cx="4495800" cy="2131442"/>
          </a:xfrm>
        </p:spPr>
        <p:txBody>
          <a:bodyPr>
            <a:normAutofit fontScale="55000" lnSpcReduction="20000"/>
          </a:bodyPr>
          <a:lstStyle/>
          <a:p>
            <a:pPr lvl="1"/>
            <a:r>
              <a:rPr lang="bs-Latn-BA" sz="5800" b="1" dirty="0" smtClean="0"/>
              <a:t>PEMPAL</a:t>
            </a:r>
            <a:r>
              <a:rPr lang="en-US" sz="5800" b="1" dirty="0" smtClean="0"/>
              <a:t> Strategy </a:t>
            </a:r>
          </a:p>
          <a:p>
            <a:pPr lvl="1"/>
            <a:r>
              <a:rPr lang="en-US" sz="5800" b="1" dirty="0" smtClean="0"/>
              <a:t>2012-17</a:t>
            </a:r>
          </a:p>
          <a:p>
            <a:pPr lvl="1"/>
            <a:r>
              <a:rPr lang="en-US" sz="4400" b="1" i="1" dirty="0" smtClean="0"/>
              <a:t>Mid-Term </a:t>
            </a:r>
            <a:r>
              <a:rPr lang="en-US" sz="4400" b="1" i="1" dirty="0"/>
              <a:t>Review</a:t>
            </a:r>
          </a:p>
          <a:p>
            <a:pPr lvl="1"/>
            <a:r>
              <a:rPr lang="en-US" sz="4400" b="1" i="1" dirty="0" smtClean="0"/>
              <a:t>of </a:t>
            </a:r>
            <a:r>
              <a:rPr lang="en-US" sz="4400" b="1" i="1" dirty="0"/>
              <a:t>Implementation </a:t>
            </a:r>
            <a:r>
              <a:rPr lang="en-US" sz="4400" b="1" i="1" dirty="0" smtClean="0"/>
              <a:t>Progress</a:t>
            </a:r>
            <a:endParaRPr lang="en-US" sz="4400" b="1" i="1" dirty="0"/>
          </a:p>
          <a:p>
            <a:pPr lvl="1"/>
            <a:endParaRPr lang="en-US" sz="4400" b="1" dirty="0" smtClean="0"/>
          </a:p>
          <a:p>
            <a:pPr lvl="1"/>
            <a:endParaRPr lang="en-US" sz="4400" b="1" dirty="0" smtClean="0"/>
          </a:p>
          <a:p>
            <a:pPr lvl="1"/>
            <a:endParaRPr lang="en-US" dirty="0"/>
          </a:p>
        </p:txBody>
      </p:sp>
      <p:pic>
        <p:nvPicPr>
          <p:cNvPr id="4" name="Picture 3"/>
          <p:cNvPicPr/>
          <p:nvPr/>
        </p:nvPicPr>
        <p:blipFill>
          <a:blip r:embed="rId4" cstate="print"/>
          <a:srcRect/>
          <a:stretch>
            <a:fillRect/>
          </a:stretch>
        </p:blipFill>
        <p:spPr bwMode="auto">
          <a:xfrm rot="16200000">
            <a:off x="-2933700" y="2933699"/>
            <a:ext cx="6858002" cy="99059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B9792E3-0ED1-4636-9AD2-0933D53E70C7}" type="slidenum">
              <a:rPr lang="en-US" smtClean="0"/>
              <a:pPr/>
              <a:t>1</a:t>
            </a:fld>
            <a:endParaRPr lang="en-US" dirty="0"/>
          </a:p>
        </p:txBody>
      </p:sp>
      <p:sp>
        <p:nvSpPr>
          <p:cNvPr id="2" name="AutoShape 2" descr="data:image/png;base64,iVBORw0KGgoAAAANSUhEUgAAAQMAAACsCAMAAABIMjl2AAAAElBMVEX/AAD///8AmQD/y8vL48sAkwCC2vJSAAAAw0lEQVR4nO3QQQGAMAwAsVLAv2V2JnglEjIDAAAAAAAAAAAAAAAAAMDvbubCgYM4cBAHDuLAQRw4iAMHceAgDhzEgYM4cBAHDuLAQRw4iAMHceAgDhzEgYM4cBAHDuLAQRw4iAMHceAgDhzEgYM4cBAHDuLgHDzMyywOHMSBgzhwEAcO4sBBHDiIAwdx4CAOHMSBgzhwEAcO4sBBHDiIAwdx4CAOHMSBgzhwEAcO4sBBHDiIAwdx4CAOHMSBgzhwEAe7HzYDth1+HiaN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AutoShape 4" descr="data:image/png;base64,iVBORw0KGgoAAAANSUhEUgAAAQMAAACsCAMAAABIMjl2AAAAElBMVEX/AAD///8AmQD/y8vL48sAkwCC2vJSAAAAw0lEQVR4nO3QQQGAMAwAsVLAv2V2JnglEjIDAAAAAAAAAAAAAAAAAMDvbubCgYM4cBAHDuLAQRw4iAMHceAgDhzEgYM4cBAHDuLAQRw4iAMHceAgDhzEgYM4cBAHDuLAQRw4iAMHceAgDhzEgYM4cBAHDuLgHDzMyywOHMSBgzhwEAcO4sBBHDiIAwdx4CAOHMSBgzhwEAcO4sBBHDiIAwdx4CAOHMSBgzhwEAcO4sBBHDiIAwdx4CAOHMSBgzhwEAe7HzYDth1+HiaN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9" name="Picture 2" descr="http://www.google.fr/url?source=imglanding&amp;ct=img&amp;q=http://famouswonders.com/wp-content/uploads/2011/02/czech-republic-flag.png&amp;sa=X&amp;ved=0CAkQ8wdqFQoTCKPm0qibhcYCFUGbFAodj2IA0A&amp;usg=AFQjCNE0Ih3iMbS_e_YTSLx-5zdFGDAyT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475018"/>
            <a:ext cx="838200" cy="64728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www.google.fr/url?source=imglanding&amp;ct=img&amp;q=http://www.mapsofworld.com/images/world-countries-flags/hungary-flag.gif&amp;sa=X&amp;ved=0CAkQ8wdqFQoTCJjF4-GdhcYCFQe_cgodeu4AHQ&amp;usg=AFQjCNG9OqXryozCVRadra5KDL5cX3oPp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9600" y="4495800"/>
            <a:ext cx="838200" cy="68876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295400" y="6172200"/>
            <a:ext cx="7543800" cy="646331"/>
          </a:xfrm>
          <a:prstGeom prst="rect">
            <a:avLst/>
          </a:prstGeom>
          <a:noFill/>
        </p:spPr>
        <p:txBody>
          <a:bodyPr wrap="square" rtlCol="0">
            <a:spAutoFit/>
          </a:bodyPr>
          <a:lstStyle/>
          <a:p>
            <a:pPr algn="ctr"/>
            <a:r>
              <a:rPr lang="en-US" dirty="0" smtClean="0"/>
              <a:t>Elena </a:t>
            </a:r>
            <a:r>
              <a:rPr lang="en-US" dirty="0" err="1" smtClean="0"/>
              <a:t>Nikulina</a:t>
            </a:r>
            <a:r>
              <a:rPr lang="en-US" dirty="0"/>
              <a:t> </a:t>
            </a:r>
            <a:r>
              <a:rPr lang="en-US" dirty="0" smtClean="0"/>
              <a:t>PEMPAL Team Leader, Deanna Aubrey Strategic Adviser</a:t>
            </a:r>
          </a:p>
          <a:p>
            <a:pPr algn="ctr"/>
            <a:r>
              <a:rPr lang="en-US" dirty="0" smtClean="0"/>
              <a:t>Cross-COP Executive Meeting, </a:t>
            </a:r>
            <a:r>
              <a:rPr lang="en-US" dirty="0"/>
              <a:t>Vienna </a:t>
            </a:r>
            <a:r>
              <a:rPr lang="en-US" dirty="0" smtClean="0"/>
              <a:t>July 16-17, 2015</a:t>
            </a:r>
            <a:endParaRPr lang="en-US" dirty="0"/>
          </a:p>
        </p:txBody>
      </p:sp>
    </p:spTree>
    <p:extLst>
      <p:ext uri="{BB962C8B-B14F-4D97-AF65-F5344CB8AC3E}">
        <p14:creationId xmlns:p14="http://schemas.microsoft.com/office/powerpoint/2010/main" val="882673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
            <a:ext cx="8763000" cy="1158875"/>
          </a:xfrm>
        </p:spPr>
        <p:txBody>
          <a:bodyPr>
            <a:normAutofit/>
          </a:bodyPr>
          <a:lstStyle/>
          <a:p>
            <a:pPr lvl="0"/>
            <a:r>
              <a:rPr lang="en-US" sz="2400" b="1" u="sng" dirty="0" smtClean="0"/>
              <a:t>Objective 1</a:t>
            </a:r>
            <a:r>
              <a:rPr lang="en-US" sz="2400" b="1" dirty="0" smtClean="0"/>
              <a:t>: PFM PRIORITIES OF MEMBER GOVERNMENTS ARE ADDRESSED BY THE PFM NETWORK PLATFORM</a:t>
            </a:r>
            <a:endParaRPr lang="ru-RU" sz="2400" b="1"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10</a:t>
            </a:fld>
            <a:endParaRPr lang="en-US" dirty="0"/>
          </a:p>
        </p:txBody>
      </p:sp>
      <p:pic>
        <p:nvPicPr>
          <p:cNvPr id="5" name="Picture 3"/>
          <p:cNvPicPr/>
          <p:nvPr/>
        </p:nvPicPr>
        <p:blipFill>
          <a:blip r:embed="rId3" cstate="print"/>
          <a:srcRect/>
          <a:stretch>
            <a:fillRect/>
          </a:stretch>
        </p:blipFill>
        <p:spPr bwMode="auto">
          <a:xfrm>
            <a:off x="0" y="6172200"/>
            <a:ext cx="9144000" cy="762000"/>
          </a:xfrm>
          <a:prstGeom prst="rect">
            <a:avLst/>
          </a:prstGeom>
          <a:noFill/>
          <a:ln w="9525">
            <a:noFill/>
            <a:miter lim="800000"/>
            <a:headEnd/>
            <a:tailEnd/>
          </a:ln>
        </p:spPr>
      </p:pic>
      <p:sp>
        <p:nvSpPr>
          <p:cNvPr id="6" name="Content Placeholder 5"/>
          <p:cNvSpPr>
            <a:spLocks noGrp="1"/>
          </p:cNvSpPr>
          <p:nvPr>
            <p:ph idx="1"/>
          </p:nvPr>
        </p:nvSpPr>
        <p:spPr>
          <a:xfrm>
            <a:off x="228600" y="1066800"/>
            <a:ext cx="8763000" cy="5059364"/>
          </a:xfrm>
        </p:spPr>
        <p:txBody>
          <a:bodyPr>
            <a:normAutofit fontScale="70000" lnSpcReduction="20000"/>
          </a:bodyPr>
          <a:lstStyle/>
          <a:p>
            <a:pPr marL="0" indent="0" algn="just">
              <a:buNone/>
            </a:pPr>
            <a:endParaRPr lang="en-US" sz="2900" b="1" dirty="0" smtClean="0">
              <a:solidFill>
                <a:schemeClr val="accent1">
                  <a:lumMod val="75000"/>
                </a:schemeClr>
              </a:solidFill>
              <a:cs typeface="Aharoni" pitchFamily="2" charset="-79"/>
            </a:endParaRPr>
          </a:p>
          <a:p>
            <a:pPr marL="0" indent="0" algn="just">
              <a:buNone/>
            </a:pPr>
            <a:endParaRPr lang="en-US" sz="2900" b="1" dirty="0">
              <a:solidFill>
                <a:schemeClr val="accent1">
                  <a:lumMod val="75000"/>
                </a:schemeClr>
              </a:solidFill>
              <a:cs typeface="Aharoni" pitchFamily="2" charset="-79"/>
            </a:endParaRPr>
          </a:p>
          <a:p>
            <a:pPr marL="0" indent="0" algn="just">
              <a:buNone/>
            </a:pPr>
            <a:endParaRPr lang="en-US" sz="2900" b="1" dirty="0" smtClean="0">
              <a:solidFill>
                <a:schemeClr val="accent1">
                  <a:lumMod val="75000"/>
                </a:schemeClr>
              </a:solidFill>
              <a:cs typeface="Aharoni" pitchFamily="2" charset="-79"/>
            </a:endParaRPr>
          </a:p>
          <a:p>
            <a:pPr algn="just"/>
            <a:endParaRPr lang="en-US" sz="2400" dirty="0" smtClean="0"/>
          </a:p>
          <a:p>
            <a:pPr algn="just"/>
            <a:r>
              <a:rPr lang="en-US" sz="2400" b="1" dirty="0" smtClean="0"/>
              <a:t>Consultation </a:t>
            </a:r>
            <a:r>
              <a:rPr lang="en-US" sz="2400" b="1" dirty="0"/>
              <a:t>processes to develop member driven action plans strong </a:t>
            </a:r>
            <a:r>
              <a:rPr lang="en-US" sz="2400" dirty="0"/>
              <a:t>across all </a:t>
            </a:r>
            <a:r>
              <a:rPr lang="en-US" sz="2400" dirty="0" smtClean="0"/>
              <a:t>COPs. </a:t>
            </a:r>
            <a:r>
              <a:rPr lang="en-US" sz="2400" dirty="0"/>
              <a:t>Increasing use of smaller working group/study visit formats is proving to better target member needs. </a:t>
            </a:r>
            <a:r>
              <a:rPr lang="en-US" sz="2400" dirty="0" smtClean="0"/>
              <a:t>13 working groups are currently operating across the network.</a:t>
            </a:r>
            <a:endParaRPr lang="en-US" sz="2400" dirty="0" smtClean="0">
              <a:solidFill>
                <a:srgbClr val="FF0000"/>
              </a:solidFill>
            </a:endParaRPr>
          </a:p>
          <a:p>
            <a:pPr algn="just"/>
            <a:endParaRPr lang="en-US" sz="2400" dirty="0" smtClean="0">
              <a:solidFill>
                <a:srgbClr val="FF0000"/>
              </a:solidFill>
            </a:endParaRPr>
          </a:p>
          <a:p>
            <a:pPr algn="just"/>
            <a:r>
              <a:rPr lang="en-US" sz="2400" b="1" dirty="0">
                <a:solidFill>
                  <a:srgbClr val="00B050"/>
                </a:solidFill>
              </a:rPr>
              <a:t>COPs need to communicate the strategic </a:t>
            </a:r>
            <a:r>
              <a:rPr lang="en-US" sz="2400" b="1" dirty="0" smtClean="0">
                <a:solidFill>
                  <a:srgbClr val="00B050"/>
                </a:solidFill>
              </a:rPr>
              <a:t>underpinnings </a:t>
            </a:r>
            <a:r>
              <a:rPr lang="en-US" sz="2400" b="1" dirty="0">
                <a:solidFill>
                  <a:srgbClr val="00B050"/>
                </a:solidFill>
              </a:rPr>
              <a:t>of their action plans </a:t>
            </a:r>
            <a:r>
              <a:rPr lang="en-US" sz="2400" dirty="0">
                <a:solidFill>
                  <a:srgbClr val="00B050"/>
                </a:solidFill>
              </a:rPr>
              <a:t>and the progress of activities more effectively to donor partners</a:t>
            </a:r>
            <a:r>
              <a:rPr lang="en-US" sz="2400" dirty="0"/>
              <a:t>.</a:t>
            </a:r>
          </a:p>
          <a:p>
            <a:pPr algn="just"/>
            <a:endParaRPr lang="en-US" sz="2400" b="1" dirty="0" smtClean="0">
              <a:solidFill>
                <a:srgbClr val="00B050"/>
              </a:solidFill>
            </a:endParaRPr>
          </a:p>
          <a:p>
            <a:pPr algn="just"/>
            <a:r>
              <a:rPr lang="en-US" sz="2400" b="1" dirty="0" smtClean="0">
                <a:solidFill>
                  <a:srgbClr val="00B050"/>
                </a:solidFill>
              </a:rPr>
              <a:t>Collaboration </a:t>
            </a:r>
            <a:r>
              <a:rPr lang="en-US" sz="2400" b="1" dirty="0">
                <a:solidFill>
                  <a:srgbClr val="00B050"/>
                </a:solidFill>
              </a:rPr>
              <a:t>between the COPs on cross-cutting themes of joint interest needs further improvement. </a:t>
            </a:r>
            <a:endParaRPr lang="en-US" sz="2400" b="1" dirty="0" smtClean="0">
              <a:solidFill>
                <a:srgbClr val="00B050"/>
              </a:solidFill>
            </a:endParaRPr>
          </a:p>
          <a:p>
            <a:pPr lvl="1" algn="just"/>
            <a:r>
              <a:rPr lang="en-US" sz="2400" dirty="0" smtClean="0"/>
              <a:t>annual cross-COP Executive Committee meetings and periodic cross-COP member meetings held; some cross-COP meeting participation but </a:t>
            </a:r>
            <a:r>
              <a:rPr lang="en-US" sz="2400" dirty="0" smtClean="0">
                <a:solidFill>
                  <a:srgbClr val="FF0000"/>
                </a:solidFill>
              </a:rPr>
              <a:t>no evidence of cross-COP projects or initiatives.  </a:t>
            </a:r>
          </a:p>
          <a:p>
            <a:pPr algn="just"/>
            <a:endParaRPr lang="en-US" sz="2400" dirty="0" smtClean="0">
              <a:solidFill>
                <a:srgbClr val="00B050"/>
              </a:solidFill>
            </a:endParaRPr>
          </a:p>
          <a:p>
            <a:pPr algn="just"/>
            <a:r>
              <a:rPr lang="en-US" sz="2400" b="1" dirty="0" smtClean="0">
                <a:solidFill>
                  <a:srgbClr val="00B050"/>
                </a:solidFill>
              </a:rPr>
              <a:t>Recording and reporting of some types of cross-COP exchanges needs strengthening </a:t>
            </a:r>
            <a:r>
              <a:rPr lang="en-US" sz="2400" dirty="0" smtClean="0"/>
              <a:t>(</a:t>
            </a:r>
            <a:r>
              <a:rPr lang="en-US" sz="2400" dirty="0" err="1" smtClean="0"/>
              <a:t>ie</a:t>
            </a:r>
            <a:r>
              <a:rPr lang="en-US" sz="2400" dirty="0" smtClean="0"/>
              <a:t> COP members attending events of other COPs).</a:t>
            </a:r>
            <a:endParaRPr lang="en-US" sz="2400" dirty="0"/>
          </a:p>
          <a:p>
            <a:endParaRPr lang="en-US" sz="1800" dirty="0"/>
          </a:p>
        </p:txBody>
      </p:sp>
      <p:sp>
        <p:nvSpPr>
          <p:cNvPr id="16" name="TextBox 15"/>
          <p:cNvSpPr txBox="1"/>
          <p:nvPr/>
        </p:nvSpPr>
        <p:spPr>
          <a:xfrm>
            <a:off x="685800" y="1235075"/>
            <a:ext cx="8077200" cy="646331"/>
          </a:xfrm>
          <a:prstGeom prst="rect">
            <a:avLst/>
          </a:prstGeom>
          <a:solidFill>
            <a:schemeClr val="bg2"/>
          </a:solidFill>
          <a:ln>
            <a:solidFill>
              <a:schemeClr val="accent1">
                <a:shade val="95000"/>
                <a:satMod val="105000"/>
              </a:schemeClr>
            </a:solidFill>
          </a:ln>
        </p:spPr>
        <p:txBody>
          <a:bodyPr wrap="square" rtlCol="0">
            <a:spAutoFit/>
          </a:bodyPr>
          <a:lstStyle/>
          <a:p>
            <a:pPr algn="just"/>
            <a:r>
              <a:rPr lang="en-US" b="1" dirty="0">
                <a:solidFill>
                  <a:schemeClr val="accent1">
                    <a:lumMod val="75000"/>
                  </a:schemeClr>
                </a:solidFill>
                <a:cs typeface="Aharoni" pitchFamily="2" charset="-79"/>
              </a:rPr>
              <a:t>Available evidence suggests that mechanisms developed by PEMPAL to target      PFM priorities of member governments are working well.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normAutofit/>
          </a:bodyPr>
          <a:lstStyle/>
          <a:p>
            <a:r>
              <a:rPr lang="en-US" sz="2400" b="1" dirty="0" smtClean="0"/>
              <a:t>INTEREST SHOWN IN CROSS-COP WORK </a:t>
            </a:r>
            <a:br>
              <a:rPr lang="en-US" sz="2400" b="1" dirty="0" smtClean="0"/>
            </a:br>
            <a:r>
              <a:rPr lang="en-US" sz="2400" b="1" dirty="0" smtClean="0"/>
              <a:t>AT 2014 MOSCOW PLENARY MEETING</a:t>
            </a:r>
            <a:endParaRPr lang="hu-HU" sz="2400" b="1" dirty="0"/>
          </a:p>
        </p:txBody>
      </p:sp>
      <p:pic>
        <p:nvPicPr>
          <p:cNvPr id="6" name="Picture 5" descr="DSC_7559"/>
          <p:cNvPicPr/>
          <p:nvPr/>
        </p:nvPicPr>
        <p:blipFill>
          <a:blip r:embed="rId3" cstate="print">
            <a:lum/>
            <a:extLst>
              <a:ext uri="{28A0092B-C50C-407E-A947-70E740481C1C}">
                <a14:useLocalDpi xmlns:a14="http://schemas.microsoft.com/office/drawing/2010/main" val="0"/>
              </a:ext>
            </a:extLst>
          </a:blip>
          <a:stretch>
            <a:fillRect/>
          </a:stretch>
        </p:blipFill>
        <p:spPr>
          <a:xfrm>
            <a:off x="990600" y="1524000"/>
            <a:ext cx="7391400" cy="4876800"/>
          </a:xfrm>
          <a:prstGeom prst="rect">
            <a:avLst/>
          </a:prstGeom>
          <a:noFill/>
          <a:ln>
            <a:noFill/>
          </a:ln>
        </p:spPr>
      </p:pic>
    </p:spTree>
    <p:extLst>
      <p:ext uri="{BB962C8B-B14F-4D97-AF65-F5344CB8AC3E}">
        <p14:creationId xmlns:p14="http://schemas.microsoft.com/office/powerpoint/2010/main" val="1367886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Output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12</a:t>
            </a:fld>
            <a:endParaRPr lang="en-US" dirty="0"/>
          </a:p>
        </p:txBody>
      </p:sp>
      <p:graphicFrame>
        <p:nvGraphicFramePr>
          <p:cNvPr id="9" name="Diagram 8"/>
          <p:cNvGraphicFramePr/>
          <p:nvPr>
            <p:extLst>
              <p:ext uri="{D42A27DB-BD31-4B8C-83A1-F6EECF244321}">
                <p14:modId xmlns:p14="http://schemas.microsoft.com/office/powerpoint/2010/main" val="2721236220"/>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3425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97644"/>
            <a:ext cx="8362950" cy="852488"/>
          </a:xfrm>
        </p:spPr>
        <p:txBody>
          <a:bodyPr>
            <a:noAutofit/>
          </a:bodyPr>
          <a:lstStyle/>
          <a:p>
            <a:pPr lvl="0"/>
            <a:r>
              <a:rPr lang="bs-Latn-BA" sz="2000" b="1" u="sng" dirty="0" smtClean="0"/>
              <a:t>Obje</a:t>
            </a:r>
            <a:r>
              <a:rPr lang="en-US" sz="2000" b="1" u="sng" dirty="0"/>
              <a:t>c</a:t>
            </a:r>
            <a:r>
              <a:rPr lang="bs-Latn-BA" sz="2000" b="1" u="sng" dirty="0"/>
              <a:t>tive </a:t>
            </a:r>
            <a:r>
              <a:rPr lang="en-US" sz="2000" b="1" u="sng" dirty="0"/>
              <a:t>2</a:t>
            </a:r>
            <a:r>
              <a:rPr lang="en-US" sz="2000" b="1" dirty="0"/>
              <a:t>:</a:t>
            </a:r>
            <a:r>
              <a:rPr lang="bs-Latn-BA" sz="2000" b="1" dirty="0"/>
              <a:t> </a:t>
            </a:r>
            <a:r>
              <a:rPr lang="en-US" sz="2000" b="1" dirty="0"/>
              <a:t>QUALITY RESOURCES AND NETWORK SERVICES, </a:t>
            </a:r>
            <a:r>
              <a:rPr lang="en-US" sz="2000" b="1" dirty="0" smtClean="0"/>
              <a:t>SUPPORTING </a:t>
            </a:r>
            <a:r>
              <a:rPr lang="en-US" sz="2000" b="1" dirty="0"/>
              <a:t>RELEVANT PFM PRACTICES, ARE PROVIDED TO </a:t>
            </a:r>
            <a:r>
              <a:rPr lang="en-US" sz="2000" b="1" dirty="0" smtClean="0"/>
              <a:t>MEMBERS (1)</a:t>
            </a:r>
            <a:endParaRPr lang="ru-RU" sz="2000" b="1" dirty="0"/>
          </a:p>
        </p:txBody>
      </p:sp>
      <p:sp>
        <p:nvSpPr>
          <p:cNvPr id="3" name="Содержимое 2"/>
          <p:cNvSpPr>
            <a:spLocks noGrp="1"/>
          </p:cNvSpPr>
          <p:nvPr>
            <p:ph idx="1"/>
          </p:nvPr>
        </p:nvSpPr>
        <p:spPr>
          <a:xfrm>
            <a:off x="704850" y="1247776"/>
            <a:ext cx="8362950" cy="5473699"/>
          </a:xfrm>
        </p:spPr>
        <p:txBody>
          <a:bodyPr>
            <a:noAutofit/>
          </a:bodyPr>
          <a:lstStyle/>
          <a:p>
            <a:pPr marL="0" indent="0" algn="just">
              <a:buNone/>
            </a:pPr>
            <a:endParaRPr lang="en-US" sz="2000" dirty="0" smtClean="0">
              <a:solidFill>
                <a:schemeClr val="accent1">
                  <a:lumMod val="75000"/>
                </a:schemeClr>
              </a:solidFill>
              <a:cs typeface="Aharoni" pitchFamily="2" charset="-79"/>
            </a:endParaRPr>
          </a:p>
          <a:p>
            <a:pPr algn="just"/>
            <a:endParaRPr lang="en-US" sz="2000" b="1" dirty="0">
              <a:solidFill>
                <a:schemeClr val="accent1">
                  <a:lumMod val="75000"/>
                </a:schemeClr>
              </a:solidFill>
              <a:cs typeface="Aharoni" pitchFamily="2" charset="-79"/>
            </a:endParaRPr>
          </a:p>
          <a:p>
            <a:pPr marL="57150" indent="0" algn="just">
              <a:buNone/>
            </a:pPr>
            <a:endParaRPr lang="en-US" sz="2000" dirty="0">
              <a:cs typeface="Aharoni" pitchFamily="2" charset="-79"/>
            </a:endParaRPr>
          </a:p>
          <a:p>
            <a:pPr marL="57150" indent="0" algn="just">
              <a:buNone/>
            </a:pPr>
            <a:endParaRPr lang="en-US" sz="1000" dirty="0" smtClean="0">
              <a:cs typeface="Aharoni" pitchFamily="2" charset="-79"/>
            </a:endParaRPr>
          </a:p>
          <a:p>
            <a:pPr marL="57150" indent="0" algn="just">
              <a:buNone/>
            </a:pPr>
            <a:endParaRPr lang="en-US" sz="1000" dirty="0">
              <a:cs typeface="Aharoni" pitchFamily="2" charset="-79"/>
            </a:endParaRPr>
          </a:p>
          <a:p>
            <a:pPr marL="400050" algn="just"/>
            <a:r>
              <a:rPr lang="en-US" sz="2000" b="1" dirty="0" smtClean="0">
                <a:cs typeface="Aharoni" pitchFamily="2" charset="-79"/>
              </a:rPr>
              <a:t>Materials </a:t>
            </a:r>
            <a:r>
              <a:rPr lang="en-US" sz="2000" b="1" dirty="0">
                <a:cs typeface="Aharoni" pitchFamily="2" charset="-79"/>
              </a:rPr>
              <a:t>provided by PEMPAL were rated </a:t>
            </a:r>
            <a:r>
              <a:rPr lang="en-US" sz="2000" b="1" u="sng" dirty="0">
                <a:cs typeface="Aharoni" pitchFamily="2" charset="-79"/>
              </a:rPr>
              <a:t>good quality </a:t>
            </a:r>
            <a:r>
              <a:rPr lang="en-US" sz="2000" b="1" dirty="0">
                <a:cs typeface="Aharoni" pitchFamily="2" charset="-79"/>
              </a:rPr>
              <a:t>or </a:t>
            </a:r>
            <a:r>
              <a:rPr lang="en-US" sz="2000" b="1" u="sng" dirty="0">
                <a:cs typeface="Aharoni" pitchFamily="2" charset="-79"/>
              </a:rPr>
              <a:t>high quality </a:t>
            </a:r>
            <a:r>
              <a:rPr lang="en-US" sz="2000" dirty="0">
                <a:cs typeface="Aharoni" pitchFamily="2" charset="-79"/>
              </a:rPr>
              <a:t>by most respondents to the MTR surveys, </a:t>
            </a:r>
            <a:r>
              <a:rPr lang="en-US" sz="2000" dirty="0" smtClean="0">
                <a:cs typeface="Aharoni" pitchFamily="2" charset="-79"/>
              </a:rPr>
              <a:t>increasing in most types since 2012.</a:t>
            </a:r>
          </a:p>
          <a:p>
            <a:pPr marL="57150" indent="0" algn="just">
              <a:buNone/>
            </a:pPr>
            <a:endParaRPr lang="en-US" sz="2000" dirty="0" smtClean="0">
              <a:cs typeface="Aharoni" pitchFamily="2" charset="-79"/>
            </a:endParaRPr>
          </a:p>
          <a:p>
            <a:pPr marL="57150" indent="0" algn="just">
              <a:buNone/>
            </a:pPr>
            <a:endParaRPr lang="en-US" sz="2000" dirty="0" smtClean="0">
              <a:cs typeface="Aharoni" pitchFamily="2" charset="-79"/>
            </a:endParaRPr>
          </a:p>
          <a:p>
            <a:pPr marL="400050" algn="just"/>
            <a:r>
              <a:rPr lang="en-US" sz="2000" b="1" dirty="0" smtClean="0">
                <a:cs typeface="Aharoni" pitchFamily="2" charset="-79"/>
              </a:rPr>
              <a:t>Evidence of more focus by COPs on knowledge products </a:t>
            </a:r>
            <a:r>
              <a:rPr lang="en-US" sz="2000" dirty="0" smtClean="0">
                <a:cs typeface="Aharoni" pitchFamily="2" charset="-79"/>
              </a:rPr>
              <a:t>that can be used by member countries (in response to 2012 evaluation recommendations):</a:t>
            </a:r>
          </a:p>
          <a:p>
            <a:pPr marL="800100" lvl="1" algn="just"/>
            <a:r>
              <a:rPr lang="en-US" sz="1600" dirty="0" smtClean="0">
                <a:cs typeface="Aharoni" pitchFamily="2" charset="-79"/>
              </a:rPr>
              <a:t>Respondents </a:t>
            </a:r>
            <a:r>
              <a:rPr lang="en-US" sz="1600" dirty="0">
                <a:cs typeface="Aharoni" pitchFamily="2" charset="-79"/>
              </a:rPr>
              <a:t>to the MTR survey, </a:t>
            </a:r>
            <a:r>
              <a:rPr lang="en-US" sz="1600" dirty="0" smtClean="0">
                <a:cs typeface="Aharoni" pitchFamily="2" charset="-79"/>
              </a:rPr>
              <a:t>knowledge </a:t>
            </a:r>
            <a:r>
              <a:rPr lang="en-US" sz="1600" dirty="0">
                <a:cs typeface="Aharoni" pitchFamily="2" charset="-79"/>
              </a:rPr>
              <a:t>products </a:t>
            </a:r>
            <a:r>
              <a:rPr lang="en-US" sz="1600" dirty="0" smtClean="0">
                <a:cs typeface="Aharoni" pitchFamily="2" charset="-79"/>
              </a:rPr>
              <a:t>used from 1-6 </a:t>
            </a:r>
            <a:r>
              <a:rPr lang="en-US" sz="1600" dirty="0">
                <a:cs typeface="Aharoni" pitchFamily="2" charset="-79"/>
              </a:rPr>
              <a:t>times a year.   </a:t>
            </a:r>
          </a:p>
          <a:p>
            <a:pPr marL="800100" lvl="1" algn="just"/>
            <a:r>
              <a:rPr lang="en-US" sz="1600" dirty="0">
                <a:solidFill>
                  <a:srgbClr val="00B050"/>
                </a:solidFill>
                <a:cs typeface="Aharoni" pitchFamily="2" charset="-79"/>
              </a:rPr>
              <a:t>Donors want more information on how the products are being </a:t>
            </a:r>
            <a:r>
              <a:rPr lang="en-US" sz="1600" dirty="0" smtClean="0">
                <a:solidFill>
                  <a:srgbClr val="00B050"/>
                </a:solidFill>
                <a:cs typeface="Aharoni" pitchFamily="2" charset="-79"/>
              </a:rPr>
              <a:t>used, and increased focus on ensuring they are kept updated. </a:t>
            </a:r>
          </a:p>
          <a:p>
            <a:pPr marL="800100" lvl="1" algn="just"/>
            <a:r>
              <a:rPr lang="en-US" sz="1600" dirty="0" smtClean="0">
                <a:solidFill>
                  <a:srgbClr val="00B050"/>
                </a:solidFill>
                <a:cs typeface="Aharoni" pitchFamily="2" charset="-79"/>
              </a:rPr>
              <a:t>Approach to identifying and reporting on knowledge products could be strengthened.</a:t>
            </a:r>
          </a:p>
          <a:p>
            <a:pPr marL="514350" lvl="1" indent="0" algn="just">
              <a:buNone/>
            </a:pPr>
            <a:endParaRPr lang="en-US" sz="1600" dirty="0" smtClean="0">
              <a:cs typeface="Aharoni" pitchFamily="2" charset="-79"/>
            </a:endParaRPr>
          </a:p>
          <a:p>
            <a:pPr marL="800100" lvl="1" algn="just"/>
            <a:endParaRPr lang="en-US" sz="2000" dirty="0">
              <a:cs typeface="Aharoni" pitchFamily="2" charset="-79"/>
            </a:endParaRPr>
          </a:p>
        </p:txBody>
      </p:sp>
      <p:sp>
        <p:nvSpPr>
          <p:cNvPr id="4" name="Номер слайда 3"/>
          <p:cNvSpPr>
            <a:spLocks noGrp="1"/>
          </p:cNvSpPr>
          <p:nvPr>
            <p:ph type="sldNum" sz="quarter" idx="12"/>
          </p:nvPr>
        </p:nvSpPr>
        <p:spPr>
          <a:xfrm>
            <a:off x="8229600" y="6356350"/>
            <a:ext cx="457200" cy="365125"/>
          </a:xfrm>
        </p:spPr>
        <p:txBody>
          <a:bodyPr/>
          <a:lstStyle/>
          <a:p>
            <a:fld id="{7B9792E3-0ED1-4636-9AD2-0933D53E70C7}" type="slidenum">
              <a:rPr lang="en-US" smtClean="0"/>
              <a:pPr/>
              <a:t>13</a:t>
            </a:fld>
            <a:endParaRPr lang="en-US" dirty="0"/>
          </a:p>
        </p:txBody>
      </p:sp>
      <p:pic>
        <p:nvPicPr>
          <p:cNvPr id="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1168400" y="1247776"/>
            <a:ext cx="7518400" cy="923330"/>
          </a:xfrm>
          <a:prstGeom prst="rect">
            <a:avLst/>
          </a:prstGeom>
          <a:solidFill>
            <a:schemeClr val="bg2"/>
          </a:solidFill>
          <a:ln>
            <a:solidFill>
              <a:schemeClr val="accent1">
                <a:shade val="95000"/>
                <a:satMod val="105000"/>
              </a:schemeClr>
            </a:solidFill>
          </a:ln>
        </p:spPr>
        <p:txBody>
          <a:bodyPr wrap="square" rtlCol="0">
            <a:spAutoFit/>
          </a:bodyPr>
          <a:lstStyle/>
          <a:p>
            <a:pPr algn="just"/>
            <a:r>
              <a:rPr lang="en-US" b="1" dirty="0" smtClean="0">
                <a:solidFill>
                  <a:schemeClr val="accent1"/>
                </a:solidFill>
              </a:rPr>
              <a:t>Solid evidence of high and growing levels of member satisfaction with the quality of resources and services provided by the network indicates very good progress towards achieving this objective</a:t>
            </a:r>
            <a:r>
              <a:rPr lang="en-US" b="1" dirty="0" smtClean="0"/>
              <a:t>.</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97644"/>
            <a:ext cx="8362950" cy="852488"/>
          </a:xfrm>
        </p:spPr>
        <p:txBody>
          <a:bodyPr>
            <a:noAutofit/>
          </a:bodyPr>
          <a:lstStyle/>
          <a:p>
            <a:pPr lvl="0"/>
            <a:r>
              <a:rPr lang="bs-Latn-BA" sz="2000" b="1" u="sng" dirty="0" smtClean="0"/>
              <a:t>Obje</a:t>
            </a:r>
            <a:r>
              <a:rPr lang="en-US" sz="2000" b="1" u="sng" dirty="0"/>
              <a:t>c</a:t>
            </a:r>
            <a:r>
              <a:rPr lang="bs-Latn-BA" sz="2000" b="1" u="sng" dirty="0"/>
              <a:t>tive </a:t>
            </a:r>
            <a:r>
              <a:rPr lang="en-US" sz="2000" b="1" u="sng" dirty="0"/>
              <a:t>2</a:t>
            </a:r>
            <a:r>
              <a:rPr lang="en-US" sz="2000" b="1" dirty="0"/>
              <a:t>:</a:t>
            </a:r>
            <a:r>
              <a:rPr lang="bs-Latn-BA" sz="2000" b="1" dirty="0"/>
              <a:t> </a:t>
            </a:r>
            <a:r>
              <a:rPr lang="en-US" sz="2000" b="1" dirty="0"/>
              <a:t>QUALITY RESOURCES AND NETWORK SERVICES, </a:t>
            </a:r>
            <a:r>
              <a:rPr lang="en-US" sz="2000" b="1" dirty="0" smtClean="0"/>
              <a:t>SUPPORTING </a:t>
            </a:r>
            <a:r>
              <a:rPr lang="en-US" sz="2000" b="1" dirty="0"/>
              <a:t>RELEVANT PFM PRACTICES, ARE PROVIDED TO </a:t>
            </a:r>
            <a:r>
              <a:rPr lang="en-US" sz="2000" b="1" dirty="0" smtClean="0"/>
              <a:t>MEMBERS (2)</a:t>
            </a:r>
            <a:endParaRPr lang="ru-RU" sz="2000" b="1" dirty="0"/>
          </a:p>
        </p:txBody>
      </p:sp>
      <p:sp>
        <p:nvSpPr>
          <p:cNvPr id="3" name="Содержимое 2"/>
          <p:cNvSpPr>
            <a:spLocks noGrp="1"/>
          </p:cNvSpPr>
          <p:nvPr>
            <p:ph idx="1"/>
          </p:nvPr>
        </p:nvSpPr>
        <p:spPr>
          <a:xfrm>
            <a:off x="704850" y="1066800"/>
            <a:ext cx="8362950" cy="5654675"/>
          </a:xfrm>
        </p:spPr>
        <p:txBody>
          <a:bodyPr>
            <a:noAutofit/>
          </a:bodyPr>
          <a:lstStyle/>
          <a:p>
            <a:pPr marL="514350" lvl="1" indent="0" algn="just">
              <a:buNone/>
            </a:pPr>
            <a:endParaRPr lang="en-US" sz="1600" dirty="0" smtClean="0">
              <a:cs typeface="Aharoni" pitchFamily="2" charset="-79"/>
            </a:endParaRPr>
          </a:p>
          <a:p>
            <a:pPr marL="457200" algn="just"/>
            <a:r>
              <a:rPr lang="en-US" sz="2000" b="1" dirty="0" smtClean="0">
                <a:cs typeface="Aharoni" pitchFamily="2" charset="-79"/>
              </a:rPr>
              <a:t>High </a:t>
            </a:r>
            <a:r>
              <a:rPr lang="en-US" sz="2000" b="1" dirty="0">
                <a:cs typeface="Aharoni" pitchFamily="2" charset="-79"/>
              </a:rPr>
              <a:t>Quality Management, </a:t>
            </a:r>
            <a:r>
              <a:rPr lang="en-US" sz="2000" b="1" dirty="0" smtClean="0">
                <a:cs typeface="Aharoni" pitchFamily="2" charset="-79"/>
              </a:rPr>
              <a:t>Leadership, Secretariat and Technical Support </a:t>
            </a:r>
            <a:r>
              <a:rPr lang="en-US" sz="2000" b="1" dirty="0">
                <a:cs typeface="Aharoni" pitchFamily="2" charset="-79"/>
              </a:rPr>
              <a:t>Services </a:t>
            </a:r>
            <a:r>
              <a:rPr lang="en-US" sz="2000" dirty="0">
                <a:cs typeface="Aharoni" pitchFamily="2" charset="-79"/>
              </a:rPr>
              <a:t>being provided which were all rated high to very high satisfaction in </a:t>
            </a:r>
            <a:r>
              <a:rPr lang="en-US" sz="2000" dirty="0" smtClean="0">
                <a:cs typeface="Aharoni" pitchFamily="2" charset="-79"/>
              </a:rPr>
              <a:t>surveys.</a:t>
            </a:r>
          </a:p>
          <a:p>
            <a:pPr marL="114300" indent="0" algn="just">
              <a:buNone/>
            </a:pPr>
            <a:endParaRPr lang="en-US" sz="2000" dirty="0">
              <a:cs typeface="Aharoni" pitchFamily="2" charset="-79"/>
            </a:endParaRPr>
          </a:p>
          <a:p>
            <a:pPr marL="114300" indent="0" algn="just">
              <a:buNone/>
            </a:pPr>
            <a:endParaRPr lang="en-US" sz="2000" dirty="0">
              <a:cs typeface="Aharoni" pitchFamily="2" charset="-79"/>
            </a:endParaRPr>
          </a:p>
          <a:p>
            <a:pPr marL="457200" algn="just"/>
            <a:r>
              <a:rPr lang="en-US" sz="2000" b="1" dirty="0"/>
              <a:t>Information posted on PEMPAL </a:t>
            </a:r>
            <a:r>
              <a:rPr lang="en-US" sz="2000" b="1" dirty="0" smtClean="0"/>
              <a:t>website</a:t>
            </a:r>
          </a:p>
          <a:p>
            <a:pPr marL="114300" indent="0" algn="just">
              <a:buNone/>
            </a:pPr>
            <a:r>
              <a:rPr lang="en-US" sz="2000" b="1" dirty="0"/>
              <a:t> </a:t>
            </a:r>
            <a:r>
              <a:rPr lang="en-US" sz="2000" b="1" dirty="0" smtClean="0"/>
              <a:t>     </a:t>
            </a:r>
            <a:r>
              <a:rPr lang="en-US" sz="2000" b="1" dirty="0"/>
              <a:t>remains in high demand</a:t>
            </a:r>
            <a:endParaRPr lang="en-US" sz="2000" dirty="0"/>
          </a:p>
          <a:p>
            <a:pPr marL="457200" algn="just"/>
            <a:endParaRPr lang="en-US" sz="2000" dirty="0" smtClean="0">
              <a:cs typeface="Aharoni" pitchFamily="2" charset="-79"/>
            </a:endParaRPr>
          </a:p>
          <a:p>
            <a:pPr marL="457200" algn="just"/>
            <a:endParaRPr lang="en-US" sz="2000" dirty="0" smtClean="0">
              <a:cs typeface="Aharoni" pitchFamily="2" charset="-79"/>
            </a:endParaRPr>
          </a:p>
          <a:p>
            <a:pPr marL="457200" algn="just"/>
            <a:r>
              <a:rPr lang="en-US" sz="2000" dirty="0"/>
              <a:t>T</a:t>
            </a:r>
            <a:r>
              <a:rPr lang="en-US" sz="2000" b="1" dirty="0"/>
              <a:t>he rules of operation have </a:t>
            </a:r>
            <a:r>
              <a:rPr lang="en-US" sz="2000" b="1" dirty="0" smtClean="0"/>
              <a:t>been improved</a:t>
            </a:r>
          </a:p>
          <a:p>
            <a:pPr marL="114300" indent="0">
              <a:buNone/>
            </a:pPr>
            <a:r>
              <a:rPr lang="en-US" sz="2000" b="1" dirty="0"/>
              <a:t> </a:t>
            </a:r>
            <a:r>
              <a:rPr lang="en-US" sz="2000" b="1" dirty="0" smtClean="0"/>
              <a:t>      and </a:t>
            </a:r>
            <a:r>
              <a:rPr lang="en-US" sz="2000" b="1" dirty="0"/>
              <a:t>clarified.</a:t>
            </a:r>
            <a:r>
              <a:rPr lang="en-US" sz="2000" dirty="0"/>
              <a:t> </a:t>
            </a:r>
            <a:r>
              <a:rPr lang="en-US" sz="2000" dirty="0">
                <a:solidFill>
                  <a:srgbClr val="00B050"/>
                </a:solidFill>
              </a:rPr>
              <a:t>Both donors want </a:t>
            </a:r>
            <a:r>
              <a:rPr lang="en-US" sz="2000" dirty="0" smtClean="0">
                <a:solidFill>
                  <a:srgbClr val="00B050"/>
                </a:solidFill>
              </a:rPr>
              <a:t>more active </a:t>
            </a:r>
          </a:p>
          <a:p>
            <a:pPr marL="114300" indent="0">
              <a:buNone/>
            </a:pPr>
            <a:r>
              <a:rPr lang="en-US" sz="2000" dirty="0" smtClean="0">
                <a:solidFill>
                  <a:srgbClr val="00B050"/>
                </a:solidFill>
              </a:rPr>
              <a:t>       involvement </a:t>
            </a:r>
            <a:r>
              <a:rPr lang="en-US" sz="2000" dirty="0">
                <a:solidFill>
                  <a:srgbClr val="00B050"/>
                </a:solidFill>
              </a:rPr>
              <a:t>of COPs in Steering Committee </a:t>
            </a:r>
            <a:endParaRPr lang="en-US" sz="2000" dirty="0" smtClean="0">
              <a:solidFill>
                <a:srgbClr val="00B050"/>
              </a:solidFill>
            </a:endParaRPr>
          </a:p>
          <a:p>
            <a:pPr marL="114300" indent="0">
              <a:buNone/>
            </a:pPr>
            <a:r>
              <a:rPr lang="en-US" sz="2000" dirty="0" smtClean="0">
                <a:solidFill>
                  <a:srgbClr val="00B050"/>
                </a:solidFill>
              </a:rPr>
              <a:t>       meetings</a:t>
            </a:r>
            <a:r>
              <a:rPr lang="en-US" sz="2000" dirty="0">
                <a:solidFill>
                  <a:srgbClr val="00B050"/>
                </a:solidFill>
              </a:rPr>
              <a:t>, and SECO want clarity on role </a:t>
            </a:r>
            <a:r>
              <a:rPr lang="en-US" sz="2000" dirty="0" smtClean="0">
                <a:solidFill>
                  <a:srgbClr val="00B050"/>
                </a:solidFill>
              </a:rPr>
              <a:t>of</a:t>
            </a:r>
          </a:p>
          <a:p>
            <a:pPr marL="114300" indent="0">
              <a:buNone/>
            </a:pPr>
            <a:r>
              <a:rPr lang="en-US" sz="2000" dirty="0" smtClean="0">
                <a:solidFill>
                  <a:srgbClr val="00B050"/>
                </a:solidFill>
              </a:rPr>
              <a:t>       observers</a:t>
            </a:r>
            <a:r>
              <a:rPr lang="en-US" sz="2000" dirty="0">
                <a:solidFill>
                  <a:srgbClr val="00B050"/>
                </a:solidFill>
              </a:rPr>
              <a:t>.</a:t>
            </a:r>
          </a:p>
          <a:p>
            <a:pPr marL="457200" algn="just"/>
            <a:endParaRPr lang="en-US" sz="2000" dirty="0">
              <a:cs typeface="Aharoni" pitchFamily="2" charset="-79"/>
            </a:endParaRPr>
          </a:p>
          <a:p>
            <a:pPr marL="800100" lvl="1" algn="just"/>
            <a:endParaRPr lang="en-US" sz="2000" dirty="0">
              <a:cs typeface="Aharoni" pitchFamily="2" charset="-79"/>
            </a:endParaRPr>
          </a:p>
        </p:txBody>
      </p:sp>
      <p:sp>
        <p:nvSpPr>
          <p:cNvPr id="4" name="Номер слайда 3"/>
          <p:cNvSpPr>
            <a:spLocks noGrp="1"/>
          </p:cNvSpPr>
          <p:nvPr>
            <p:ph type="sldNum" sz="quarter" idx="12"/>
          </p:nvPr>
        </p:nvSpPr>
        <p:spPr>
          <a:xfrm>
            <a:off x="8229600" y="6356350"/>
            <a:ext cx="457200" cy="365125"/>
          </a:xfrm>
        </p:spPr>
        <p:txBody>
          <a:bodyPr/>
          <a:lstStyle/>
          <a:p>
            <a:fld id="{7B9792E3-0ED1-4636-9AD2-0933D53E70C7}" type="slidenum">
              <a:rPr lang="en-US" smtClean="0"/>
              <a:pPr/>
              <a:t>14</a:t>
            </a:fld>
            <a:endParaRPr lang="en-US" dirty="0"/>
          </a:p>
        </p:txBody>
      </p:sp>
      <p:pic>
        <p:nvPicPr>
          <p:cNvPr id="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Chart 7"/>
          <p:cNvGraphicFramePr/>
          <p:nvPr>
            <p:extLst>
              <p:ext uri="{D42A27DB-BD31-4B8C-83A1-F6EECF244321}">
                <p14:modId xmlns:p14="http://schemas.microsoft.com/office/powerpoint/2010/main" val="1090923410"/>
              </p:ext>
            </p:extLst>
          </p:nvPr>
        </p:nvGraphicFramePr>
        <p:xfrm>
          <a:off x="5867400" y="2590800"/>
          <a:ext cx="30480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7395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5445" y="18473"/>
            <a:ext cx="8362950" cy="972127"/>
          </a:xfrm>
        </p:spPr>
        <p:txBody>
          <a:bodyPr>
            <a:noAutofit/>
          </a:bodyPr>
          <a:lstStyle/>
          <a:p>
            <a:pPr lvl="0"/>
            <a:r>
              <a:rPr lang="en-US" sz="2400" b="1" dirty="0" smtClean="0"/>
              <a:t>         </a:t>
            </a:r>
            <a:br>
              <a:rPr lang="en-US" sz="2400" b="1" dirty="0" smtClean="0"/>
            </a:br>
            <a:r>
              <a:rPr lang="bs-Latn-BA" sz="2000" b="1" u="sng" dirty="0" smtClean="0"/>
              <a:t>Obje</a:t>
            </a:r>
            <a:r>
              <a:rPr lang="en-US" sz="2000" b="1" u="sng" dirty="0" smtClean="0"/>
              <a:t>c</a:t>
            </a:r>
            <a:r>
              <a:rPr lang="bs-Latn-BA" sz="2000" b="1" u="sng" dirty="0" smtClean="0"/>
              <a:t>tive </a:t>
            </a:r>
            <a:r>
              <a:rPr lang="en-US" sz="2000" b="1" u="sng" dirty="0" smtClean="0"/>
              <a:t>2</a:t>
            </a:r>
            <a:r>
              <a:rPr lang="en-US" sz="2000" b="1" dirty="0" smtClean="0"/>
              <a:t>:</a:t>
            </a:r>
            <a:r>
              <a:rPr lang="bs-Latn-BA" sz="2000" b="1" dirty="0" smtClean="0"/>
              <a:t> </a:t>
            </a:r>
            <a:r>
              <a:rPr lang="en-US" sz="2000" b="1" dirty="0" smtClean="0"/>
              <a:t>QUALITY RESOURCES AND NETWORK SERVICES, </a:t>
            </a:r>
            <a:br>
              <a:rPr lang="en-US" sz="2000" b="1" dirty="0" smtClean="0"/>
            </a:br>
            <a:r>
              <a:rPr lang="en-US" sz="2000" b="1" dirty="0" smtClean="0"/>
              <a:t>SUPPORTING RELEVANT PFM PRACTICES, ARE PROVIDED TO MEMBERS (</a:t>
            </a:r>
            <a:r>
              <a:rPr lang="en-US" sz="2000" b="1" dirty="0"/>
              <a:t>3</a:t>
            </a:r>
            <a:r>
              <a:rPr lang="en-US" sz="2000" b="1" dirty="0" smtClean="0"/>
              <a:t>)</a:t>
            </a:r>
            <a:endParaRPr lang="ru-RU" sz="2000" b="1" dirty="0"/>
          </a:p>
        </p:txBody>
      </p:sp>
      <p:sp>
        <p:nvSpPr>
          <p:cNvPr id="3" name="Содержимое 2"/>
          <p:cNvSpPr>
            <a:spLocks noGrp="1"/>
          </p:cNvSpPr>
          <p:nvPr>
            <p:ph idx="1"/>
          </p:nvPr>
        </p:nvSpPr>
        <p:spPr>
          <a:xfrm>
            <a:off x="914400" y="1143000"/>
            <a:ext cx="8077200" cy="5578475"/>
          </a:xfrm>
        </p:spPr>
        <p:txBody>
          <a:bodyPr>
            <a:noAutofit/>
          </a:bodyPr>
          <a:lstStyle/>
          <a:p>
            <a:pPr marL="57150" indent="0" algn="just">
              <a:buNone/>
            </a:pPr>
            <a:endParaRPr lang="en-US" sz="2000" dirty="0" smtClean="0"/>
          </a:p>
          <a:p>
            <a:pPr marL="400050"/>
            <a:r>
              <a:rPr lang="en-US" sz="1600" b="1" dirty="0" smtClean="0"/>
              <a:t>Use of VCs reducing costs </a:t>
            </a:r>
            <a:r>
              <a:rPr lang="en-US" sz="1600" dirty="0" smtClean="0"/>
              <a:t>but accommodation and travel remain largest expense items.</a:t>
            </a:r>
          </a:p>
          <a:p>
            <a:pPr marL="400050" algn="just"/>
            <a:endParaRPr lang="en-US" sz="1600" dirty="0" smtClean="0"/>
          </a:p>
          <a:p>
            <a:pPr marL="400050" algn="just"/>
            <a:endParaRPr lang="en-US" sz="1600" dirty="0"/>
          </a:p>
          <a:p>
            <a:pPr marL="400050" algn="just"/>
            <a:endParaRPr lang="en-US" sz="1600" dirty="0" smtClean="0"/>
          </a:p>
          <a:p>
            <a:pPr marL="400050" algn="just"/>
            <a:endParaRPr lang="en-US" sz="1600" dirty="0"/>
          </a:p>
          <a:p>
            <a:pPr marL="400050" algn="just"/>
            <a:endParaRPr lang="en-US" sz="1600" dirty="0" smtClean="0"/>
          </a:p>
          <a:p>
            <a:pPr marL="400050" algn="just"/>
            <a:endParaRPr lang="en-US" sz="1600" dirty="0"/>
          </a:p>
          <a:p>
            <a:pPr marL="400050" algn="just"/>
            <a:endParaRPr lang="en-US" sz="1600" dirty="0" smtClean="0"/>
          </a:p>
          <a:p>
            <a:pPr marL="400050" algn="just"/>
            <a:endParaRPr lang="en-US" sz="1600" dirty="0"/>
          </a:p>
          <a:p>
            <a:pPr marL="400050" algn="just"/>
            <a:endParaRPr lang="en-US" sz="1600" dirty="0" smtClean="0"/>
          </a:p>
          <a:p>
            <a:pPr marL="400050" algn="just"/>
            <a:endParaRPr lang="en-US" sz="1600" dirty="0" smtClean="0">
              <a:solidFill>
                <a:srgbClr val="00B050"/>
              </a:solidFill>
            </a:endParaRPr>
          </a:p>
          <a:p>
            <a:pPr marL="400050" algn="just"/>
            <a:endParaRPr lang="en-US" sz="1600" b="1" dirty="0" smtClean="0"/>
          </a:p>
          <a:p>
            <a:pPr marL="400050" algn="just"/>
            <a:endParaRPr lang="en-US" sz="1600" b="1" dirty="0"/>
          </a:p>
          <a:p>
            <a:pPr marL="400050" algn="just"/>
            <a:r>
              <a:rPr lang="en-US" sz="1600" b="1" dirty="0" smtClean="0"/>
              <a:t>The </a:t>
            </a:r>
            <a:r>
              <a:rPr lang="en-US" sz="1600" b="1" dirty="0"/>
              <a:t>new contractual arrangement has been effective in improving the quality of secretariat services </a:t>
            </a:r>
            <a:r>
              <a:rPr lang="en-US" sz="1600" dirty="0"/>
              <a:t>but the Secretariat decided not to renew its contract past June 2015. </a:t>
            </a:r>
            <a:r>
              <a:rPr lang="en-US" sz="1600" dirty="0" smtClean="0">
                <a:solidFill>
                  <a:srgbClr val="00B050"/>
                </a:solidFill>
              </a:rPr>
              <a:t>Decision on the new secretariat model is needed </a:t>
            </a:r>
            <a:r>
              <a:rPr lang="en-US" sz="1600" dirty="0" smtClean="0"/>
              <a:t>(interim secretariat team in place, hosted by the WB)</a:t>
            </a:r>
            <a:endParaRPr lang="en-US" sz="1100" dirty="0" smtClean="0"/>
          </a:p>
          <a:p>
            <a:pPr marL="57150" indent="0" algn="just">
              <a:buNone/>
            </a:pPr>
            <a:endParaRPr lang="en-US" sz="2000" dirty="0" smtClean="0">
              <a:solidFill>
                <a:srgbClr val="00B050"/>
              </a:solidFill>
            </a:endParaRPr>
          </a:p>
          <a:p>
            <a:pPr marL="400050" algn="just"/>
            <a:endParaRPr lang="en-US" sz="2000" dirty="0">
              <a:solidFill>
                <a:srgbClr val="00B050"/>
              </a:solidFill>
            </a:endParaRPr>
          </a:p>
          <a:p>
            <a:pPr marL="400050" algn="just"/>
            <a:endParaRPr lang="en-US" sz="2000" dirty="0"/>
          </a:p>
          <a:p>
            <a:pPr marL="400050" algn="just"/>
            <a:endParaRPr lang="en-US" sz="2000" dirty="0" smtClean="0"/>
          </a:p>
          <a:p>
            <a:pPr marL="400050" algn="just"/>
            <a:endParaRPr lang="en-US" sz="2000" b="1" dirty="0">
              <a:solidFill>
                <a:schemeClr val="accent1">
                  <a:lumMod val="75000"/>
                </a:schemeClr>
              </a:solidFill>
              <a:cs typeface="Aharoni" pitchFamily="2" charset="-79"/>
            </a:endParaRPr>
          </a:p>
          <a:p>
            <a:pPr marL="400050" algn="just"/>
            <a:endParaRPr lang="en-US" sz="2000" b="1" dirty="0">
              <a:solidFill>
                <a:schemeClr val="accent1">
                  <a:lumMod val="75000"/>
                </a:schemeClr>
              </a:solidFill>
              <a:cs typeface="Aharoni" pitchFamily="2" charset="-79"/>
            </a:endParaRPr>
          </a:p>
          <a:p>
            <a:pPr marL="400050" algn="just"/>
            <a:endParaRPr lang="en-US" sz="2000" dirty="0" smtClean="0">
              <a:cs typeface="Aharoni" pitchFamily="2" charset="-79"/>
            </a:endParaRPr>
          </a:p>
        </p:txBody>
      </p:sp>
      <p:sp>
        <p:nvSpPr>
          <p:cNvPr id="4" name="Номер слайда 3"/>
          <p:cNvSpPr>
            <a:spLocks noGrp="1"/>
          </p:cNvSpPr>
          <p:nvPr>
            <p:ph type="sldNum" sz="quarter" idx="12"/>
          </p:nvPr>
        </p:nvSpPr>
        <p:spPr>
          <a:xfrm>
            <a:off x="8001000" y="6356350"/>
            <a:ext cx="685800" cy="365125"/>
          </a:xfrm>
        </p:spPr>
        <p:txBody>
          <a:bodyPr/>
          <a:lstStyle/>
          <a:p>
            <a:r>
              <a:rPr lang="en-US" dirty="0" smtClean="0"/>
              <a:t> </a:t>
            </a:r>
            <a:fld id="{7B9792E3-0ED1-4636-9AD2-0933D53E70C7}" type="slidenum">
              <a:rPr lang="en-US" smtClean="0"/>
              <a:pPr/>
              <a:t>15</a:t>
            </a:fld>
            <a:endParaRPr lang="en-US" dirty="0"/>
          </a:p>
        </p:txBody>
      </p:sp>
      <p:pic>
        <p:nvPicPr>
          <p:cNvPr id="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9" name="Chart 8"/>
          <p:cNvGraphicFramePr/>
          <p:nvPr>
            <p:extLst>
              <p:ext uri="{D42A27DB-BD31-4B8C-83A1-F6EECF244321}">
                <p14:modId xmlns:p14="http://schemas.microsoft.com/office/powerpoint/2010/main" val="1438507987"/>
              </p:ext>
            </p:extLst>
          </p:nvPr>
        </p:nvGraphicFramePr>
        <p:xfrm>
          <a:off x="1143000" y="2133600"/>
          <a:ext cx="37338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629416111"/>
              </p:ext>
            </p:extLst>
          </p:nvPr>
        </p:nvGraphicFramePr>
        <p:xfrm>
          <a:off x="5105400" y="1981200"/>
          <a:ext cx="3657600" cy="2819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88203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51210"/>
            <a:ext cx="8362950" cy="610790"/>
          </a:xfrm>
        </p:spPr>
        <p:txBody>
          <a:bodyPr>
            <a:noAutofit/>
          </a:bodyPr>
          <a:lstStyle/>
          <a:p>
            <a:pPr lvl="0"/>
            <a:r>
              <a:rPr lang="en-US" sz="2400" b="1" dirty="0" smtClean="0"/>
              <a:t>         </a:t>
            </a:r>
            <a:br>
              <a:rPr lang="en-US" sz="2400" b="1" dirty="0" smtClean="0"/>
            </a:br>
            <a:r>
              <a:rPr lang="bs-Latn-BA" sz="2000" b="1" u="sng" dirty="0" smtClean="0"/>
              <a:t>Obje</a:t>
            </a:r>
            <a:r>
              <a:rPr lang="en-US" sz="2000" b="1" u="sng" dirty="0" smtClean="0"/>
              <a:t>c</a:t>
            </a:r>
            <a:r>
              <a:rPr lang="bs-Latn-BA" sz="2000" b="1" u="sng" dirty="0" smtClean="0"/>
              <a:t>tive </a:t>
            </a:r>
            <a:r>
              <a:rPr lang="en-US" sz="2000" b="1" u="sng" dirty="0" smtClean="0"/>
              <a:t>2</a:t>
            </a:r>
            <a:r>
              <a:rPr lang="en-US" sz="2000" b="1" dirty="0" smtClean="0"/>
              <a:t>:</a:t>
            </a:r>
            <a:r>
              <a:rPr lang="bs-Latn-BA" sz="2000" b="1" dirty="0" smtClean="0"/>
              <a:t> </a:t>
            </a:r>
            <a:r>
              <a:rPr lang="en-US" sz="2000" b="1" dirty="0" smtClean="0"/>
              <a:t>QUALITY RESOURCES AND NETWORK SERVICES, </a:t>
            </a:r>
            <a:br>
              <a:rPr lang="en-US" sz="2000" b="1" dirty="0" smtClean="0"/>
            </a:br>
            <a:r>
              <a:rPr lang="en-US" sz="2000" b="1" dirty="0" smtClean="0"/>
              <a:t>SUPPORTING RELEVANT PFM PRACTICES, ARE PROVIDED TO MEMBERS (3)</a:t>
            </a:r>
            <a:endParaRPr lang="ru-RU" sz="2000" b="1" dirty="0"/>
          </a:p>
        </p:txBody>
      </p:sp>
      <p:sp>
        <p:nvSpPr>
          <p:cNvPr id="3" name="Содержимое 2"/>
          <p:cNvSpPr>
            <a:spLocks noGrp="1"/>
          </p:cNvSpPr>
          <p:nvPr>
            <p:ph idx="1"/>
          </p:nvPr>
        </p:nvSpPr>
        <p:spPr>
          <a:xfrm>
            <a:off x="914400" y="1524000"/>
            <a:ext cx="8077200" cy="5334000"/>
          </a:xfrm>
        </p:spPr>
        <p:txBody>
          <a:bodyPr>
            <a:noAutofit/>
          </a:bodyPr>
          <a:lstStyle/>
          <a:p>
            <a:pPr marL="400050" algn="just"/>
            <a:endParaRPr lang="en-US" sz="2000" b="1" dirty="0" smtClean="0"/>
          </a:p>
          <a:p>
            <a:pPr marL="800100" lvl="1" algn="just"/>
            <a:endParaRPr lang="en-US" sz="1600" b="1" dirty="0" smtClean="0"/>
          </a:p>
          <a:p>
            <a:pPr marL="400050" algn="just"/>
            <a:endParaRPr lang="en-US" sz="2000" b="1" dirty="0">
              <a:solidFill>
                <a:schemeClr val="accent1">
                  <a:lumMod val="75000"/>
                </a:schemeClr>
              </a:solidFill>
              <a:cs typeface="Aharoni" pitchFamily="2" charset="-79"/>
            </a:endParaRPr>
          </a:p>
          <a:p>
            <a:pPr marL="400050" algn="just"/>
            <a:endParaRPr lang="en-US" sz="2000" b="1" dirty="0">
              <a:solidFill>
                <a:schemeClr val="accent1">
                  <a:lumMod val="75000"/>
                </a:schemeClr>
              </a:solidFill>
              <a:cs typeface="Aharoni" pitchFamily="2" charset="-79"/>
            </a:endParaRPr>
          </a:p>
          <a:p>
            <a:pPr marL="400050" algn="just"/>
            <a:endParaRPr lang="en-US" sz="2000" dirty="0" smtClean="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16</a:t>
            </a:fld>
            <a:endParaRPr lang="en-US" dirty="0"/>
          </a:p>
        </p:txBody>
      </p:sp>
      <p:pic>
        <p:nvPicPr>
          <p:cNvPr id="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393695601"/>
              </p:ext>
            </p:extLst>
          </p:nvPr>
        </p:nvGraphicFramePr>
        <p:xfrm>
          <a:off x="1295400" y="1752600"/>
          <a:ext cx="7137400" cy="4344035"/>
        </p:xfrm>
        <a:graphic>
          <a:graphicData uri="http://schemas.openxmlformats.org/drawingml/2006/table">
            <a:tbl>
              <a:tblPr firstRow="1" firstCol="1" bandRow="1">
                <a:tableStyleId>{5C22544A-7EE6-4342-B048-85BDC9FD1C3A}</a:tableStyleId>
              </a:tblPr>
              <a:tblGrid>
                <a:gridCol w="609600"/>
                <a:gridCol w="635000"/>
                <a:gridCol w="533400"/>
                <a:gridCol w="635000"/>
                <a:gridCol w="850900"/>
                <a:gridCol w="635000"/>
                <a:gridCol w="533400"/>
                <a:gridCol w="660400"/>
                <a:gridCol w="723900"/>
                <a:gridCol w="622300"/>
                <a:gridCol w="698500"/>
              </a:tblGrid>
              <a:tr h="231775">
                <a:tc>
                  <a:txBody>
                    <a:bodyPr/>
                    <a:lstStyle/>
                    <a:p>
                      <a:pPr marL="0" marR="0">
                        <a:spcBef>
                          <a:spcPts val="0"/>
                        </a:spcBef>
                        <a:spcAft>
                          <a:spcPts val="0"/>
                        </a:spcAft>
                        <a:tabLst>
                          <a:tab pos="1209675"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Jan</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Feb</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Mar</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May</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Jun</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Jul</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Sep</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Oct</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Nov</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Dec</a:t>
                      </a:r>
                      <a:endParaRPr lang="en-US" sz="1200">
                        <a:effectLst/>
                        <a:latin typeface="Times New Roman" panose="02020603050405020304" pitchFamily="18" charset="0"/>
                        <a:ea typeface="Times New Roman" panose="02020603050405020304" pitchFamily="18" charset="0"/>
                      </a:endParaRPr>
                    </a:p>
                  </a:txBody>
                  <a:tcPr marL="68580" marR="68580" marT="9525" marB="0"/>
                </a:tc>
              </a:tr>
              <a:tr h="970280">
                <a:tc>
                  <a:txBody>
                    <a:bodyPr/>
                    <a:lstStyle/>
                    <a:p>
                      <a:pPr marL="0" marR="0" algn="ctr">
                        <a:spcBef>
                          <a:spcPts val="0"/>
                        </a:spcBef>
                        <a:spcAft>
                          <a:spcPts val="0"/>
                        </a:spcAft>
                        <a:tabLst>
                          <a:tab pos="1209675" algn="l"/>
                        </a:tabLst>
                      </a:pPr>
                      <a:r>
                        <a:rPr lang="en-US" sz="1200" dirty="0">
                          <a:effectLst/>
                        </a:rPr>
                        <a:t>BCOP</a:t>
                      </a:r>
                      <a:endParaRPr lang="en-US" sz="1200"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dirty="0">
                          <a:effectLst/>
                        </a:rPr>
                        <a:t>Austria</a:t>
                      </a:r>
                    </a:p>
                    <a:p>
                      <a:pPr marL="0" marR="0" algn="ctr">
                        <a:spcBef>
                          <a:spcPts val="0"/>
                        </a:spcBef>
                        <a:spcAft>
                          <a:spcPts val="0"/>
                        </a:spcAft>
                        <a:tabLst>
                          <a:tab pos="1209675" algn="l"/>
                        </a:tabLst>
                      </a:pPr>
                      <a:r>
                        <a:rPr lang="en-US" sz="1200" dirty="0">
                          <a:effectLst/>
                        </a:rPr>
                        <a:t>(C)</a:t>
                      </a:r>
                      <a:endParaRPr lang="en-US" sz="1200" dirty="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Turkey</a:t>
                      </a:r>
                    </a:p>
                    <a:p>
                      <a:pPr marL="0" marR="0">
                        <a:spcBef>
                          <a:spcPts val="0"/>
                        </a:spcBef>
                        <a:spcAft>
                          <a:spcPts val="0"/>
                        </a:spcAft>
                        <a:tabLst>
                          <a:tab pos="1209675" algn="l"/>
                        </a:tabLst>
                      </a:pPr>
                      <a:r>
                        <a:rPr lang="en-US" sz="1200">
                          <a:effectLst/>
                        </a:rPr>
                        <a:t>(A)</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Russian Federation</a:t>
                      </a:r>
                    </a:p>
                    <a:p>
                      <a:pPr marL="0" marR="0">
                        <a:spcBef>
                          <a:spcPts val="0"/>
                        </a:spcBef>
                        <a:spcAft>
                          <a:spcPts val="0"/>
                        </a:spcAft>
                        <a:tabLst>
                          <a:tab pos="1209675" algn="l"/>
                        </a:tabLs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The Netherlands</a:t>
                      </a:r>
                    </a:p>
                    <a:p>
                      <a:pPr marL="0" marR="0">
                        <a:spcBef>
                          <a:spcPts val="0"/>
                        </a:spcBef>
                        <a:spcAft>
                          <a:spcPts val="0"/>
                        </a:spcAft>
                        <a:tabLst>
                          <a:tab pos="1209675" algn="l"/>
                        </a:tabLst>
                      </a:pPr>
                      <a:r>
                        <a:rPr lang="en-US" sz="1200">
                          <a:effectLst/>
                        </a:rPr>
                        <a:t>(B+B)</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Estonia</a:t>
                      </a:r>
                    </a:p>
                    <a:p>
                      <a:pPr marL="0" marR="0">
                        <a:spcBef>
                          <a:spcPts val="0"/>
                        </a:spcBef>
                        <a:spcAft>
                          <a:spcPts val="0"/>
                        </a:spcAft>
                        <a:tabLst>
                          <a:tab pos="1209675" algn="l"/>
                        </a:tabLst>
                      </a:pPr>
                      <a:r>
                        <a:rPr lang="en-US" sz="1200">
                          <a:effectLst/>
                        </a:rPr>
                        <a:t>(C) – type B</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Slovenia</a:t>
                      </a:r>
                    </a:p>
                    <a:p>
                      <a:pPr marL="0" marR="0">
                        <a:spcBef>
                          <a:spcPts val="0"/>
                        </a:spcBef>
                        <a:spcAft>
                          <a:spcPts val="0"/>
                        </a:spcAft>
                        <a:tabLst>
                          <a:tab pos="1209675" algn="l"/>
                        </a:tabLs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r>
              <a:tr h="723900">
                <a:tc>
                  <a:txBody>
                    <a:bodyPr/>
                    <a:lstStyle/>
                    <a:p>
                      <a:pPr marL="0" marR="0">
                        <a:spcBef>
                          <a:spcPts val="0"/>
                        </a:spcBef>
                        <a:spcAft>
                          <a:spcPts val="0"/>
                        </a:spcAft>
                        <a:tabLst>
                          <a:tab pos="1209675" algn="l"/>
                        </a:tabLst>
                      </a:pPr>
                      <a:r>
                        <a:rPr lang="en-US" sz="1200">
                          <a:effectLst/>
                        </a:rPr>
                        <a:t>IACOP</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South Africa</a:t>
                      </a:r>
                      <a:br>
                        <a:rPr lang="en-US" sz="1200">
                          <a:effectLst/>
                        </a:rPr>
                      </a:b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Montenegro</a:t>
                      </a:r>
                    </a:p>
                    <a:p>
                      <a:pPr marL="0" marR="0">
                        <a:spcBef>
                          <a:spcPts val="0"/>
                        </a:spcBef>
                        <a:spcAft>
                          <a:spcPts val="0"/>
                        </a:spcAft>
                        <a:tabLst>
                          <a:tab pos="1209675" algn="l"/>
                        </a:tabLst>
                      </a:pPr>
                      <a:r>
                        <a:rPr lang="en-US" sz="1200">
                          <a:effectLst/>
                        </a:rPr>
                        <a:t>(B+B)</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Russian Federation</a:t>
                      </a:r>
                    </a:p>
                    <a:p>
                      <a:pPr marL="0" marR="0">
                        <a:spcBef>
                          <a:spcPts val="0"/>
                        </a:spcBef>
                        <a:spcAft>
                          <a:spcPts val="0"/>
                        </a:spcAft>
                        <a:tabLst>
                          <a:tab pos="1209675" algn="l"/>
                        </a:tabLs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Hungary</a:t>
                      </a:r>
                    </a:p>
                    <a:p>
                      <a:pPr marL="0" marR="0">
                        <a:spcBef>
                          <a:spcPts val="0"/>
                        </a:spcBef>
                        <a:spcAft>
                          <a:spcPts val="0"/>
                        </a:spcAft>
                        <a:tabLst>
                          <a:tab pos="1209675" algn="l"/>
                        </a:tabLst>
                      </a:pPr>
                      <a:r>
                        <a:rPr lang="en-US" sz="1200">
                          <a:effectLst/>
                        </a:rPr>
                        <a:t>(C)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Kazakhstan</a:t>
                      </a:r>
                    </a:p>
                    <a:p>
                      <a:pPr marL="0" marR="0">
                        <a:spcBef>
                          <a:spcPts val="0"/>
                        </a:spcBef>
                        <a:spcAft>
                          <a:spcPts val="0"/>
                        </a:spcAft>
                        <a:tabLst>
                          <a:tab pos="1209675" algn="l"/>
                        </a:tabLst>
                      </a:pP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Romania</a:t>
                      </a:r>
                    </a:p>
                    <a:p>
                      <a:pPr marL="0" marR="0">
                        <a:spcBef>
                          <a:spcPts val="0"/>
                        </a:spcBef>
                        <a:spcAft>
                          <a:spcPts val="0"/>
                        </a:spcAft>
                        <a:tabLst>
                          <a:tab pos="1209675" algn="l"/>
                        </a:tabLst>
                      </a:pPr>
                      <a:r>
                        <a:rPr lang="en-US" sz="1200">
                          <a:effectLst/>
                        </a:rPr>
                        <a:t>(A+B)</a:t>
                      </a:r>
                      <a:endParaRPr lang="en-US" sz="1200">
                        <a:effectLst/>
                        <a:latin typeface="Times New Roman" panose="02020603050405020304" pitchFamily="18" charset="0"/>
                        <a:ea typeface="Times New Roman" panose="02020603050405020304" pitchFamily="18" charset="0"/>
                      </a:endParaRPr>
                    </a:p>
                  </a:txBody>
                  <a:tcPr marL="68580" marR="68580" marT="9525" marB="0"/>
                </a:tc>
              </a:tr>
              <a:tr h="970280">
                <a:tc>
                  <a:txBody>
                    <a:bodyPr/>
                    <a:lstStyle/>
                    <a:p>
                      <a:pPr marL="0" marR="0">
                        <a:spcBef>
                          <a:spcPts val="0"/>
                        </a:spcBef>
                        <a:spcAft>
                          <a:spcPts val="0"/>
                        </a:spcAft>
                        <a:tabLst>
                          <a:tab pos="1209675" algn="l"/>
                        </a:tabLst>
                      </a:pPr>
                      <a:r>
                        <a:rPr lang="en-US" sz="1200">
                          <a:effectLst/>
                        </a:rPr>
                        <a:t>TCOP</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Georgia</a:t>
                      </a:r>
                    </a:p>
                    <a:p>
                      <a:pPr marL="0" marR="0">
                        <a:spcBef>
                          <a:spcPts val="0"/>
                        </a:spcBef>
                        <a:spcAft>
                          <a:spcPts val="0"/>
                        </a:spcAft>
                        <a:tabLst>
                          <a:tab pos="1209675" algn="l"/>
                        </a:tabLst>
                      </a:pPr>
                      <a:r>
                        <a:rPr lang="en-US" sz="1200">
                          <a:effectLst/>
                        </a:rPr>
                        <a:t>(A)</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Russian Federation</a:t>
                      </a:r>
                    </a:p>
                    <a:p>
                      <a:pPr marL="0" marR="0">
                        <a:spcBef>
                          <a:spcPts val="0"/>
                        </a:spcBef>
                        <a:spcAft>
                          <a:spcPts val="0"/>
                        </a:spcAft>
                        <a:tabLst>
                          <a:tab pos="1209675" algn="l"/>
                        </a:tabLst>
                      </a:pPr>
                      <a:r>
                        <a:rPr lang="en-US" sz="1200">
                          <a:effectLst/>
                        </a:rPr>
                        <a:t>(A)</a:t>
                      </a:r>
                    </a:p>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(VC)</a:t>
                      </a:r>
                    </a:p>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Belarus</a:t>
                      </a:r>
                    </a:p>
                    <a:p>
                      <a:pPr marL="0" marR="0">
                        <a:spcBef>
                          <a:spcPts val="0"/>
                        </a:spcBef>
                        <a:spcAft>
                          <a:spcPts val="0"/>
                        </a:spcAft>
                        <a:tabLst>
                          <a:tab pos="1209675" algn="l"/>
                        </a:tabLst>
                      </a:pPr>
                      <a:r>
                        <a:rPr lang="en-US" sz="1200">
                          <a:effectLst/>
                        </a:rPr>
                        <a:t>(B)</a:t>
                      </a:r>
                    </a:p>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Montenegro</a:t>
                      </a:r>
                      <a:br>
                        <a:rPr lang="en-US" sz="1200">
                          <a:effectLst/>
                        </a:rPr>
                      </a:br>
                      <a:r>
                        <a:rPr lang="en-US" sz="1200">
                          <a:effectLst/>
                        </a:rPr>
                        <a:t>(B)</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(VC)</a:t>
                      </a:r>
                    </a:p>
                    <a:p>
                      <a:pPr marL="0" marR="0">
                        <a:spcBef>
                          <a:spcPts val="0"/>
                        </a:spcBef>
                        <a:spcAft>
                          <a:spcPts val="0"/>
                        </a:spcAft>
                        <a:tabLst>
                          <a:tab pos="1209675" algn="l"/>
                        </a:tabLst>
                      </a:pPr>
                      <a:r>
                        <a:rPr lang="en-US" sz="1200">
                          <a:effectLst/>
                        </a:rPr>
                        <a:t>(VC)</a:t>
                      </a:r>
                    </a:p>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r>
              <a:tr h="723900">
                <a:tc>
                  <a:txBody>
                    <a:bodyPr/>
                    <a:lstStyle/>
                    <a:p>
                      <a:pPr marL="0" marR="0">
                        <a:spcBef>
                          <a:spcPts val="0"/>
                        </a:spcBef>
                        <a:spcAft>
                          <a:spcPts val="0"/>
                        </a:spcAft>
                        <a:tabLst>
                          <a:tab pos="1209675" algn="l"/>
                        </a:tabLst>
                      </a:pPr>
                      <a:r>
                        <a:rPr lang="en-US" sz="1200">
                          <a:effectLst/>
                        </a:rPr>
                        <a:t>Cross-COP</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Russian Federation</a:t>
                      </a:r>
                    </a:p>
                    <a:p>
                      <a:pPr marL="0" marR="0">
                        <a:spcBef>
                          <a:spcPts val="0"/>
                        </a:spcBef>
                        <a:spcAft>
                          <a:spcPts val="0"/>
                        </a:spcAft>
                        <a:tabLst>
                          <a:tab pos="1209675" algn="l"/>
                        </a:tabLst>
                      </a:pPr>
                      <a:r>
                        <a:rPr lang="en-US" sz="1200">
                          <a:effectLst/>
                        </a:rPr>
                        <a:t>(A)</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r>
              <a:tr h="723900">
                <a:tc>
                  <a:txBody>
                    <a:bodyPr/>
                    <a:lstStyle/>
                    <a:p>
                      <a:pPr marL="0" marR="0">
                        <a:spcBef>
                          <a:spcPts val="0"/>
                        </a:spcBef>
                        <a:spcAft>
                          <a:spcPts val="0"/>
                        </a:spcAft>
                        <a:tabLst>
                          <a:tab pos="1209675" algn="l"/>
                        </a:tabLst>
                      </a:pPr>
                      <a:r>
                        <a:rPr lang="en-US" sz="1200">
                          <a:effectLst/>
                        </a:rPr>
                        <a:t>Steering Com</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Russian Federation (F-t-F)</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(VC)</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a:effectLst/>
                        </a:rPr>
                        <a:t> </a:t>
                      </a:r>
                      <a:endParaRPr lang="en-US" sz="1200">
                        <a:effectLst/>
                        <a:latin typeface="Times New Roman" panose="02020603050405020304" pitchFamily="18" charset="0"/>
                        <a:ea typeface="Times New Roman" panose="02020603050405020304" pitchFamily="18" charset="0"/>
                      </a:endParaRPr>
                    </a:p>
                  </a:txBody>
                  <a:tcPr marL="68580" marR="68580" marT="9525" marB="0"/>
                </a:tc>
                <a:tc>
                  <a:txBody>
                    <a:bodyPr/>
                    <a:lstStyle/>
                    <a:p>
                      <a:pPr marL="0" marR="0">
                        <a:spcBef>
                          <a:spcPts val="0"/>
                        </a:spcBef>
                        <a:spcAft>
                          <a:spcPts val="0"/>
                        </a:spcAft>
                        <a:tabLst>
                          <a:tab pos="1209675"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9525" marB="0"/>
                </a:tc>
              </a:tr>
            </a:tbl>
          </a:graphicData>
        </a:graphic>
      </p:graphicFrame>
      <p:sp>
        <p:nvSpPr>
          <p:cNvPr id="7" name="Rectangle 1"/>
          <p:cNvSpPr>
            <a:spLocks noChangeArrowheads="1"/>
          </p:cNvSpPr>
          <p:nvPr/>
        </p:nvSpPr>
        <p:spPr bwMode="auto">
          <a:xfrm>
            <a:off x="914400" y="970002"/>
            <a:ext cx="837210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09675" algn="l"/>
              </a:tabLst>
              <a:defRPr>
                <a:solidFill>
                  <a:schemeClr val="tx1"/>
                </a:solidFill>
                <a:latin typeface="Arial" panose="020B0604020202020204" pitchFamily="34" charset="0"/>
              </a:defRPr>
            </a:lvl1pPr>
            <a:lvl2pPr eaLnBrk="0" fontAlgn="base" hangingPunct="0">
              <a:spcBef>
                <a:spcPct val="0"/>
              </a:spcBef>
              <a:spcAft>
                <a:spcPct val="0"/>
              </a:spcAft>
              <a:tabLst>
                <a:tab pos="1209675" algn="l"/>
              </a:tabLst>
              <a:defRPr>
                <a:solidFill>
                  <a:schemeClr val="tx1"/>
                </a:solidFill>
                <a:latin typeface="Arial" panose="020B0604020202020204" pitchFamily="34" charset="0"/>
              </a:defRPr>
            </a:lvl2pPr>
            <a:lvl3pPr eaLnBrk="0" fontAlgn="base" hangingPunct="0">
              <a:spcBef>
                <a:spcPct val="0"/>
              </a:spcBef>
              <a:spcAft>
                <a:spcPct val="0"/>
              </a:spcAft>
              <a:tabLst>
                <a:tab pos="1209675" algn="l"/>
              </a:tabLst>
              <a:defRPr>
                <a:solidFill>
                  <a:schemeClr val="tx1"/>
                </a:solidFill>
                <a:latin typeface="Arial" panose="020B0604020202020204" pitchFamily="34" charset="0"/>
              </a:defRPr>
            </a:lvl3pPr>
            <a:lvl4pPr eaLnBrk="0" fontAlgn="base" hangingPunct="0">
              <a:spcBef>
                <a:spcPct val="0"/>
              </a:spcBef>
              <a:spcAft>
                <a:spcPct val="0"/>
              </a:spcAft>
              <a:tabLst>
                <a:tab pos="1209675" algn="l"/>
              </a:tabLst>
              <a:defRPr>
                <a:solidFill>
                  <a:schemeClr val="tx1"/>
                </a:solidFill>
                <a:latin typeface="Arial" panose="020B0604020202020204" pitchFamily="34" charset="0"/>
              </a:defRPr>
            </a:lvl4pPr>
            <a:lvl5pPr eaLnBrk="0" fontAlgn="base" hangingPunct="0">
              <a:spcBef>
                <a:spcPct val="0"/>
              </a:spcBef>
              <a:spcAft>
                <a:spcPct val="0"/>
              </a:spcAft>
              <a:tabLst>
                <a:tab pos="1209675" algn="l"/>
              </a:tabLst>
              <a:defRPr>
                <a:solidFill>
                  <a:schemeClr val="tx1"/>
                </a:solidFill>
                <a:latin typeface="Arial" panose="020B0604020202020204" pitchFamily="34" charset="0"/>
              </a:defRPr>
            </a:lvl5pPr>
            <a:lvl6pPr eaLnBrk="0" fontAlgn="base" hangingPunct="0">
              <a:spcBef>
                <a:spcPct val="0"/>
              </a:spcBef>
              <a:spcAft>
                <a:spcPct val="0"/>
              </a:spcAft>
              <a:tabLst>
                <a:tab pos="1209675" algn="l"/>
              </a:tabLst>
              <a:defRPr>
                <a:solidFill>
                  <a:schemeClr val="tx1"/>
                </a:solidFill>
                <a:latin typeface="Arial" panose="020B0604020202020204" pitchFamily="34" charset="0"/>
              </a:defRPr>
            </a:lvl6pPr>
            <a:lvl7pPr eaLnBrk="0" fontAlgn="base" hangingPunct="0">
              <a:spcBef>
                <a:spcPct val="0"/>
              </a:spcBef>
              <a:spcAft>
                <a:spcPct val="0"/>
              </a:spcAft>
              <a:tabLst>
                <a:tab pos="1209675" algn="l"/>
              </a:tabLst>
              <a:defRPr>
                <a:solidFill>
                  <a:schemeClr val="tx1"/>
                </a:solidFill>
                <a:latin typeface="Arial" panose="020B0604020202020204" pitchFamily="34" charset="0"/>
              </a:defRPr>
            </a:lvl7pPr>
            <a:lvl8pPr eaLnBrk="0" fontAlgn="base" hangingPunct="0">
              <a:spcBef>
                <a:spcPct val="0"/>
              </a:spcBef>
              <a:spcAft>
                <a:spcPct val="0"/>
              </a:spcAft>
              <a:tabLst>
                <a:tab pos="1209675" algn="l"/>
              </a:tabLst>
              <a:defRPr>
                <a:solidFill>
                  <a:schemeClr val="tx1"/>
                </a:solidFill>
                <a:latin typeface="Arial" panose="020B0604020202020204" pitchFamily="34" charset="0"/>
              </a:defRPr>
            </a:lvl8pPr>
            <a:lvl9pPr eaLnBrk="0" fontAlgn="base" hangingPunct="0">
              <a:spcBef>
                <a:spcPct val="0"/>
              </a:spcBef>
              <a:spcAft>
                <a:spcPct val="0"/>
              </a:spcAft>
              <a:tabLst>
                <a:tab pos="1209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1209675" algn="l"/>
              </a:tabLst>
            </a:pPr>
            <a:r>
              <a:rPr kumimoji="0" lang="en-US" altLang="en-US" sz="1200" b="1" i="0" u="none" strike="noStrike" cap="none" normalizeH="0" baseline="0" dirty="0" smtClean="0" bmk="_Toc421054073">
                <a:ln>
                  <a:noFill/>
                </a:ln>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tab pos="1209675" algn="l"/>
              </a:tabLst>
            </a:pPr>
            <a:r>
              <a:rPr kumimoji="0" lang="en-US" altLang="en-US" sz="1200" b="1" i="0" u="none" strike="noStrike" cap="none" normalizeH="0" baseline="0" dirty="0" smtClean="0" bmk="_Toc421054073">
                <a:ln>
                  <a:noFill/>
                </a:ln>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Table : Schedule of 2014 Events by COP, Meeting Format and Location</a:t>
            </a:r>
            <a:endParaRPr kumimoji="0" lang="en-US" altLang="en-US"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209675" algn="l"/>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Note: * COP Plenary (A); Small group meeting (B); Study visit (C); Video Conference: (VC), F-t-F – face-to-face meeting </a:t>
            </a:r>
            <a:endParaRPr kumimoji="0" lang="en-US" altLang="en-US" sz="7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9675" algn="l"/>
              </a:tabLst>
            </a:pPr>
            <a:r>
              <a:rPr kumimoji="0" lang="en-GB"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7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09675"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08954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97644"/>
            <a:ext cx="8362950" cy="852488"/>
          </a:xfrm>
        </p:spPr>
        <p:txBody>
          <a:bodyPr>
            <a:noAutofit/>
          </a:bodyPr>
          <a:lstStyle/>
          <a:p>
            <a:pPr lvl="0"/>
            <a:r>
              <a:rPr lang="bs-Latn-BA" sz="2000" b="1" u="sng" dirty="0" smtClean="0"/>
              <a:t>Obje</a:t>
            </a:r>
            <a:r>
              <a:rPr lang="en-US" sz="2000" b="1" u="sng" dirty="0"/>
              <a:t>c</a:t>
            </a:r>
            <a:r>
              <a:rPr lang="bs-Latn-BA" sz="2000" b="1" u="sng" dirty="0"/>
              <a:t>tive </a:t>
            </a:r>
            <a:r>
              <a:rPr lang="en-US" sz="2000" b="1" u="sng" dirty="0"/>
              <a:t>2</a:t>
            </a:r>
            <a:r>
              <a:rPr lang="en-US" sz="2000" b="1" dirty="0"/>
              <a:t>:</a:t>
            </a:r>
            <a:r>
              <a:rPr lang="bs-Latn-BA" sz="2000" b="1" dirty="0"/>
              <a:t> </a:t>
            </a:r>
            <a:r>
              <a:rPr lang="en-US" sz="2000" b="1" dirty="0"/>
              <a:t>QUALITY RESOURCES AND NETWORK SERVICES, </a:t>
            </a:r>
            <a:r>
              <a:rPr lang="en-US" sz="2000" b="1" dirty="0" smtClean="0"/>
              <a:t>SUPPORTING </a:t>
            </a:r>
            <a:r>
              <a:rPr lang="en-US" sz="2000" b="1" dirty="0"/>
              <a:t>RELEVANT PFM PRACTICES, ARE PROVIDED TO </a:t>
            </a:r>
            <a:r>
              <a:rPr lang="en-US" sz="2000" b="1" dirty="0" smtClean="0"/>
              <a:t>MEMBERS (4)</a:t>
            </a:r>
            <a:endParaRPr lang="ru-RU" sz="2000" b="1" dirty="0"/>
          </a:p>
        </p:txBody>
      </p:sp>
      <p:sp>
        <p:nvSpPr>
          <p:cNvPr id="3" name="Содержимое 2"/>
          <p:cNvSpPr>
            <a:spLocks noGrp="1"/>
          </p:cNvSpPr>
          <p:nvPr>
            <p:ph idx="1"/>
          </p:nvPr>
        </p:nvSpPr>
        <p:spPr>
          <a:xfrm>
            <a:off x="704850" y="1247776"/>
            <a:ext cx="8362950" cy="5473699"/>
          </a:xfrm>
        </p:spPr>
        <p:txBody>
          <a:bodyPr>
            <a:noAutofit/>
          </a:bodyPr>
          <a:lstStyle/>
          <a:p>
            <a:pPr algn="just"/>
            <a:r>
              <a:rPr lang="en-US" sz="1800" b="1" dirty="0" smtClean="0">
                <a:solidFill>
                  <a:srgbClr val="00B050"/>
                </a:solidFill>
                <a:cs typeface="Aharoni" pitchFamily="2" charset="-79"/>
              </a:rPr>
              <a:t>The </a:t>
            </a:r>
            <a:r>
              <a:rPr lang="en-US" sz="1800" b="1" dirty="0">
                <a:solidFill>
                  <a:srgbClr val="00B050"/>
                </a:solidFill>
                <a:cs typeface="Aharoni" pitchFamily="2" charset="-79"/>
              </a:rPr>
              <a:t>challenge is to sustain the high overall quality </a:t>
            </a:r>
            <a:r>
              <a:rPr lang="en-US" sz="1800" dirty="0" smtClean="0">
                <a:solidFill>
                  <a:srgbClr val="00B050"/>
                </a:solidFill>
                <a:cs typeface="Aharoni" pitchFamily="2" charset="-79"/>
              </a:rPr>
              <a:t>while </a:t>
            </a:r>
            <a:r>
              <a:rPr lang="en-US" sz="1800" dirty="0">
                <a:solidFill>
                  <a:srgbClr val="00B050"/>
                </a:solidFill>
                <a:cs typeface="Aharoni" pitchFamily="2" charset="-79"/>
              </a:rPr>
              <a:t>continuing to encourage stronger participation of the members in producing knowledge resources </a:t>
            </a:r>
            <a:r>
              <a:rPr lang="en-US" sz="1800" dirty="0" smtClean="0">
                <a:solidFill>
                  <a:srgbClr val="00B050"/>
                </a:solidFill>
                <a:cs typeface="Aharoni" pitchFamily="2" charset="-79"/>
              </a:rPr>
              <a:t>– </a:t>
            </a:r>
            <a:r>
              <a:rPr lang="en-US" sz="1800" dirty="0">
                <a:solidFill>
                  <a:srgbClr val="00B050"/>
                </a:solidFill>
                <a:cs typeface="Aharoni" pitchFamily="2" charset="-79"/>
              </a:rPr>
              <a:t>in context of continuing </a:t>
            </a:r>
            <a:r>
              <a:rPr lang="en-US" sz="1800" dirty="0" smtClean="0">
                <a:solidFill>
                  <a:srgbClr val="00B050"/>
                </a:solidFill>
                <a:cs typeface="Aharoni" pitchFamily="2" charset="-79"/>
              </a:rPr>
              <a:t>growth; new Secretariat support mechanism; reducing inputs from external experts; and reduced COP budget allocations. </a:t>
            </a:r>
            <a:endParaRPr lang="en-US" sz="1800" dirty="0">
              <a:solidFill>
                <a:srgbClr val="00B050"/>
              </a:solidFill>
              <a:cs typeface="Aharoni" pitchFamily="2" charset="-79"/>
            </a:endParaRPr>
          </a:p>
          <a:p>
            <a:pPr marL="400050" algn="just"/>
            <a:endParaRPr lang="en-US" sz="2000" b="1" dirty="0" smtClean="0">
              <a:solidFill>
                <a:schemeClr val="accent1">
                  <a:lumMod val="75000"/>
                </a:schemeClr>
              </a:solidFill>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17</a:t>
            </a:fld>
            <a:endParaRPr lang="en-US" dirty="0"/>
          </a:p>
        </p:txBody>
      </p:sp>
      <p:pic>
        <p:nvPicPr>
          <p:cNvPr id="5" name="Рисунок 11" descr="pempal-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Chart 5"/>
          <p:cNvGraphicFramePr/>
          <p:nvPr>
            <p:extLst>
              <p:ext uri="{D42A27DB-BD31-4B8C-83A1-F6EECF244321}">
                <p14:modId xmlns:p14="http://schemas.microsoft.com/office/powerpoint/2010/main" val="318774979"/>
              </p:ext>
            </p:extLst>
          </p:nvPr>
        </p:nvGraphicFramePr>
        <p:xfrm>
          <a:off x="1828800" y="2590801"/>
          <a:ext cx="21336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218750792"/>
              </p:ext>
            </p:extLst>
          </p:nvPr>
        </p:nvGraphicFramePr>
        <p:xfrm>
          <a:off x="1676400" y="4724400"/>
          <a:ext cx="2362200" cy="18446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70529603"/>
              </p:ext>
            </p:extLst>
          </p:nvPr>
        </p:nvGraphicFramePr>
        <p:xfrm>
          <a:off x="4814570" y="2895600"/>
          <a:ext cx="3477260" cy="838200"/>
        </p:xfrm>
        <a:graphic>
          <a:graphicData uri="http://schemas.openxmlformats.org/drawingml/2006/table">
            <a:tbl>
              <a:tblPr firstRow="1" firstCol="1" bandRow="1">
                <a:tableStyleId>{5C22544A-7EE6-4342-B048-85BDC9FD1C3A}</a:tableStyleId>
              </a:tblPr>
              <a:tblGrid>
                <a:gridCol w="1657350"/>
                <a:gridCol w="619760"/>
                <a:gridCol w="571500"/>
                <a:gridCol w="628650"/>
              </a:tblGrid>
              <a:tr h="146685">
                <a:tc>
                  <a:txBody>
                    <a:bodyPr/>
                    <a:lstStyle/>
                    <a:p>
                      <a:pPr marL="0" marR="0">
                        <a:spcBef>
                          <a:spcPts val="0"/>
                        </a:spcBef>
                        <a:spcAft>
                          <a:spcPts val="0"/>
                        </a:spcAft>
                      </a:pPr>
                      <a:r>
                        <a:rPr lang="en-US" sz="1100" dirty="0">
                          <a:effectLst/>
                        </a:rPr>
                        <a:t> </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CY</a:t>
                      </a:r>
                      <a:endParaRPr lang="en-US" sz="1000" dirty="0">
                        <a:effectLst/>
                      </a:endParaRPr>
                    </a:p>
                    <a:p>
                      <a:pPr marL="0" marR="0" algn="ctr">
                        <a:spcBef>
                          <a:spcPts val="0"/>
                        </a:spcBef>
                        <a:spcAft>
                          <a:spcPts val="0"/>
                        </a:spcAft>
                      </a:pPr>
                      <a:r>
                        <a:rPr lang="en-US" sz="1100" dirty="0">
                          <a:effectLst/>
                        </a:rPr>
                        <a:t>2012</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CY</a:t>
                      </a:r>
                      <a:br>
                        <a:rPr lang="en-US" sz="1100">
                          <a:effectLst/>
                        </a:rPr>
                      </a:br>
                      <a:r>
                        <a:rPr lang="en-US" sz="1100">
                          <a:effectLst/>
                        </a:rPr>
                        <a:t> 2013</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CY</a:t>
                      </a:r>
                      <a:br>
                        <a:rPr lang="en-US" sz="1100" dirty="0">
                          <a:effectLst/>
                        </a:rPr>
                      </a:br>
                      <a:r>
                        <a:rPr lang="en-US" sz="1100" dirty="0">
                          <a:effectLst/>
                        </a:rPr>
                        <a:t> 2014</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52755">
                <a:tc>
                  <a:txBody>
                    <a:bodyPr/>
                    <a:lstStyle/>
                    <a:p>
                      <a:pPr marL="0" marR="0">
                        <a:spcBef>
                          <a:spcPts val="0"/>
                        </a:spcBef>
                        <a:spcAft>
                          <a:spcPts val="0"/>
                        </a:spcAft>
                      </a:pPr>
                      <a:r>
                        <a:rPr lang="en-US" sz="1100" dirty="0">
                          <a:effectLst/>
                        </a:rPr>
                        <a:t>Resource Teams/International Experts</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000" dirty="0">
                        <a:effectLst/>
                      </a:endParaRPr>
                    </a:p>
                    <a:p>
                      <a:pPr marL="0" marR="0" algn="ctr">
                        <a:spcBef>
                          <a:spcPts val="0"/>
                        </a:spcBef>
                        <a:spcAft>
                          <a:spcPts val="0"/>
                        </a:spcAft>
                      </a:pPr>
                      <a:r>
                        <a:rPr lang="en-US" sz="1100" dirty="0">
                          <a:effectLst/>
                        </a:rPr>
                        <a:t>125</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241</a:t>
                      </a:r>
                      <a:endPar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160</a:t>
                      </a:r>
                      <a:endPar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917160037"/>
              </p:ext>
            </p:extLst>
          </p:nvPr>
        </p:nvGraphicFramePr>
        <p:xfrm>
          <a:off x="4991100" y="4191000"/>
          <a:ext cx="3124200" cy="237410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1055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Output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18</a:t>
            </a:fld>
            <a:endParaRPr lang="en-US" dirty="0"/>
          </a:p>
        </p:txBody>
      </p:sp>
      <p:graphicFrame>
        <p:nvGraphicFramePr>
          <p:cNvPr id="9" name="Diagram 8"/>
          <p:cNvGraphicFramePr/>
          <p:nvPr>
            <p:extLst>
              <p:ext uri="{D42A27DB-BD31-4B8C-83A1-F6EECF244321}">
                <p14:modId xmlns:p14="http://schemas.microsoft.com/office/powerpoint/2010/main" val="460602394"/>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38384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36" y="1028700"/>
            <a:ext cx="9144000" cy="685800"/>
          </a:xfrm>
        </p:spPr>
        <p:txBody>
          <a:bodyPr>
            <a:noAutofit/>
          </a:bodyPr>
          <a:lstStyle/>
          <a:p>
            <a:pPr lvl="0"/>
            <a:r>
              <a:rPr lang="en-US" sz="2000" b="1" u="sng" dirty="0" smtClean="0"/>
              <a:t>Objective 3</a:t>
            </a:r>
            <a:r>
              <a:rPr lang="en-US" sz="2000" b="1" dirty="0" smtClean="0"/>
              <a:t>:</a:t>
            </a:r>
            <a:r>
              <a:rPr lang="bs-Latn-BA" sz="2000" b="1" dirty="0" smtClean="0"/>
              <a:t> </a:t>
            </a:r>
            <a:r>
              <a:rPr lang="en-US" sz="2000" b="1" dirty="0" smtClean="0"/>
              <a:t>A FINANCIALLY-VIABLE NETWORK OF PFM PROFESSIONALS, COMMITTED TO IMPROVING PFM PRACTICES, IS BUILT AND MAINTAINED (1) </a:t>
            </a:r>
            <a:endParaRPr lang="ru-RU" sz="2000" b="1" dirty="0"/>
          </a:p>
        </p:txBody>
      </p:sp>
      <p:sp>
        <p:nvSpPr>
          <p:cNvPr id="3" name="Содержимое 2"/>
          <p:cNvSpPr>
            <a:spLocks noGrp="1"/>
          </p:cNvSpPr>
          <p:nvPr>
            <p:ph idx="1"/>
          </p:nvPr>
        </p:nvSpPr>
        <p:spPr>
          <a:xfrm>
            <a:off x="228600" y="2013408"/>
            <a:ext cx="8915400" cy="4527549"/>
          </a:xfrm>
        </p:spPr>
        <p:txBody>
          <a:bodyPr>
            <a:noAutofit/>
          </a:bodyPr>
          <a:lstStyle/>
          <a:p>
            <a:pPr marL="0" indent="0" algn="just">
              <a:buNone/>
            </a:pPr>
            <a:endParaRPr lang="en-US" sz="2000" b="1" dirty="0" smtClean="0">
              <a:cs typeface="Aharoni" pitchFamily="2" charset="-79"/>
            </a:endParaRPr>
          </a:p>
          <a:p>
            <a:pPr marL="0" indent="0" algn="just">
              <a:buNone/>
            </a:pPr>
            <a:endParaRPr lang="en-US" sz="2000" b="1" dirty="0">
              <a:cs typeface="Aharoni" pitchFamily="2" charset="-79"/>
            </a:endParaRPr>
          </a:p>
          <a:p>
            <a:pPr marL="0" indent="0" algn="just">
              <a:buNone/>
            </a:pPr>
            <a:endParaRPr lang="en-US" sz="1600" b="1" dirty="0" smtClean="0">
              <a:cs typeface="Aharoni" pitchFamily="2" charset="-79"/>
            </a:endParaRPr>
          </a:p>
          <a:p>
            <a:pPr algn="just"/>
            <a:r>
              <a:rPr lang="en-US" sz="1600" b="1" dirty="0" smtClean="0">
                <a:cs typeface="Aharoni" pitchFamily="2" charset="-79"/>
              </a:rPr>
              <a:t>Membership </a:t>
            </a:r>
            <a:r>
              <a:rPr lang="en-US" sz="1600" b="1" dirty="0">
                <a:cs typeface="Aharoni" pitchFamily="2" charset="-79"/>
              </a:rPr>
              <a:t>analyses undertaken for MTR show core membership, coming from target ministries </a:t>
            </a:r>
            <a:r>
              <a:rPr lang="en-US" sz="1600" dirty="0">
                <a:cs typeface="Aharoni" pitchFamily="2" charset="-79"/>
              </a:rPr>
              <a:t>(central coordinating </a:t>
            </a:r>
            <a:r>
              <a:rPr lang="en-US" sz="1600" dirty="0" smtClean="0">
                <a:cs typeface="Aharoni" pitchFamily="2" charset="-79"/>
              </a:rPr>
              <a:t>agencies) </a:t>
            </a:r>
            <a:r>
              <a:rPr lang="en-US" sz="1600" dirty="0">
                <a:cs typeface="Aharoni" pitchFamily="2" charset="-79"/>
              </a:rPr>
              <a:t>with some line ministry </a:t>
            </a:r>
            <a:r>
              <a:rPr lang="en-US" sz="1600" dirty="0" smtClean="0">
                <a:cs typeface="Aharoni" pitchFamily="2" charset="-79"/>
              </a:rPr>
              <a:t>membership </a:t>
            </a:r>
            <a:r>
              <a:rPr lang="en-US" sz="1600" dirty="0">
                <a:cs typeface="Aharoni" pitchFamily="2" charset="-79"/>
              </a:rPr>
              <a:t>in IACOP (4/65 members).</a:t>
            </a:r>
          </a:p>
          <a:p>
            <a:pPr algn="just"/>
            <a:endParaRPr lang="en-US" sz="1000" dirty="0" smtClean="0">
              <a:cs typeface="Aharoni" pitchFamily="2" charset="-79"/>
            </a:endParaRPr>
          </a:p>
          <a:p>
            <a:pPr algn="just"/>
            <a:endParaRPr lang="en-US" sz="1000" dirty="0">
              <a:cs typeface="Aharoni" pitchFamily="2" charset="-79"/>
            </a:endParaRPr>
          </a:p>
          <a:p>
            <a:r>
              <a:rPr lang="en-US" sz="1600" b="1" dirty="0">
                <a:solidFill>
                  <a:srgbClr val="FF0000"/>
                </a:solidFill>
                <a:cs typeface="Aharoni" pitchFamily="2" charset="-79"/>
              </a:rPr>
              <a:t>But significant number of newcomers</a:t>
            </a:r>
            <a:r>
              <a:rPr lang="en-US" sz="1600" dirty="0">
                <a:solidFill>
                  <a:srgbClr val="FF0000"/>
                </a:solidFill>
                <a:cs typeface="Aharoni" pitchFamily="2" charset="-79"/>
              </a:rPr>
              <a:t>, with different </a:t>
            </a:r>
            <a:br>
              <a:rPr lang="en-US" sz="1600" dirty="0">
                <a:solidFill>
                  <a:srgbClr val="FF0000"/>
                </a:solidFill>
                <a:cs typeface="Aharoni" pitchFamily="2" charset="-79"/>
              </a:rPr>
            </a:br>
            <a:r>
              <a:rPr lang="en-US" sz="1600" dirty="0">
                <a:solidFill>
                  <a:srgbClr val="FF0000"/>
                </a:solidFill>
                <a:cs typeface="Aharoni" pitchFamily="2" charset="-79"/>
              </a:rPr>
              <a:t>approaches evident across COPs </a:t>
            </a:r>
            <a:r>
              <a:rPr lang="en-US" sz="1600" dirty="0">
                <a:cs typeface="Aharoni" pitchFamily="2" charset="-79"/>
              </a:rPr>
              <a:t>on how to ensure </a:t>
            </a:r>
            <a:br>
              <a:rPr lang="en-US" sz="1600" dirty="0">
                <a:cs typeface="Aharoni" pitchFamily="2" charset="-79"/>
              </a:rPr>
            </a:br>
            <a:r>
              <a:rPr lang="en-US" sz="1600" dirty="0">
                <a:cs typeface="Aharoni" pitchFamily="2" charset="-79"/>
              </a:rPr>
              <a:t>previous knowledge </a:t>
            </a:r>
            <a:r>
              <a:rPr lang="en-US" sz="1600" dirty="0" smtClean="0">
                <a:cs typeface="Aharoni" pitchFamily="2" charset="-79"/>
              </a:rPr>
              <a:t>shared.</a:t>
            </a:r>
          </a:p>
          <a:p>
            <a:pPr marL="0" indent="0">
              <a:buNone/>
            </a:pPr>
            <a:endParaRPr lang="en-US" sz="1000" dirty="0">
              <a:cs typeface="Aharoni" pitchFamily="2" charset="-79"/>
            </a:endParaRPr>
          </a:p>
          <a:p>
            <a:pPr marL="0" indent="0">
              <a:buNone/>
            </a:pPr>
            <a:endParaRPr lang="en-US" sz="1000" dirty="0">
              <a:cs typeface="Aharoni" pitchFamily="2" charset="-79"/>
            </a:endParaRPr>
          </a:p>
          <a:p>
            <a:pPr algn="just"/>
            <a:r>
              <a:rPr lang="en-US" sz="1600" b="1" dirty="0" smtClean="0">
                <a:cs typeface="Aharoni" pitchFamily="2" charset="-79"/>
              </a:rPr>
              <a:t>A </a:t>
            </a:r>
            <a:r>
              <a:rPr lang="en-US" sz="1600" b="1" dirty="0">
                <a:cs typeface="Aharoni" pitchFamily="2" charset="-79"/>
              </a:rPr>
              <a:t>revised marketing and communication plan was developed </a:t>
            </a:r>
            <a:r>
              <a:rPr lang="en-US" sz="1600" dirty="0" smtClean="0">
                <a:cs typeface="Aharoni" pitchFamily="2" charset="-79"/>
              </a:rPr>
              <a:t>as </a:t>
            </a:r>
            <a:r>
              <a:rPr lang="en-US" sz="1600" dirty="0">
                <a:cs typeface="Aharoni" pitchFamily="2" charset="-79"/>
              </a:rPr>
              <a:t>required under this objective.  </a:t>
            </a:r>
          </a:p>
          <a:p>
            <a:pPr lvl="1" algn="just"/>
            <a:r>
              <a:rPr lang="en-US" sz="1600" dirty="0" smtClean="0">
                <a:solidFill>
                  <a:srgbClr val="00B050"/>
                </a:solidFill>
                <a:cs typeface="Aharoni" pitchFamily="2" charset="-79"/>
              </a:rPr>
              <a:t>Needs further work with identification of resources, services and collaborations identified.</a:t>
            </a:r>
          </a:p>
          <a:p>
            <a:pPr lvl="1" algn="just"/>
            <a:r>
              <a:rPr lang="en-US" sz="1600" dirty="0" smtClean="0">
                <a:solidFill>
                  <a:srgbClr val="00B050"/>
                </a:solidFill>
                <a:cs typeface="Aharoni" pitchFamily="2" charset="-79"/>
              </a:rPr>
              <a:t>Donors want </a:t>
            </a:r>
            <a:r>
              <a:rPr lang="en-US" sz="1600" dirty="0">
                <a:solidFill>
                  <a:srgbClr val="00B050"/>
                </a:solidFill>
                <a:cs typeface="Aharoni" pitchFamily="2" charset="-79"/>
              </a:rPr>
              <a:t>results of PEMPAL disseminated widely, </a:t>
            </a:r>
            <a:r>
              <a:rPr lang="en-US" sz="1600" dirty="0" smtClean="0">
                <a:solidFill>
                  <a:srgbClr val="00B050"/>
                </a:solidFill>
                <a:cs typeface="Aharoni" pitchFamily="2" charset="-79"/>
              </a:rPr>
              <a:t>concise reporting with </a:t>
            </a:r>
            <a:r>
              <a:rPr lang="en-US" sz="1600" dirty="0">
                <a:solidFill>
                  <a:srgbClr val="00B050"/>
                </a:solidFill>
                <a:cs typeface="Aharoni" pitchFamily="2" charset="-79"/>
              </a:rPr>
              <a:t>right </a:t>
            </a:r>
            <a:r>
              <a:rPr lang="en-US" sz="1600" dirty="0" smtClean="0">
                <a:solidFill>
                  <a:srgbClr val="00B050"/>
                </a:solidFill>
                <a:cs typeface="Aharoni" pitchFamily="2" charset="-79"/>
              </a:rPr>
              <a:t>focus. </a:t>
            </a:r>
          </a:p>
          <a:p>
            <a:pPr lvl="1" algn="just"/>
            <a:r>
              <a:rPr lang="en-US" sz="1600" dirty="0" smtClean="0">
                <a:solidFill>
                  <a:srgbClr val="00B050"/>
                </a:solidFill>
                <a:cs typeface="Aharoni" pitchFamily="2" charset="-79"/>
              </a:rPr>
              <a:t>SECO wants focus on acquiring more donor financing and how to address member contributions to become more independent.</a:t>
            </a:r>
            <a:endParaRPr lang="en-US" sz="2000" dirty="0">
              <a:cs typeface="Aharoni" pitchFamily="2" charset="-79"/>
            </a:endParaRPr>
          </a:p>
          <a:p>
            <a:endParaRPr lang="en-US" sz="2000" dirty="0">
              <a:cs typeface="Aharoni" pitchFamily="2" charset="-79"/>
            </a:endParaRPr>
          </a:p>
          <a:p>
            <a:pPr marL="0" indent="0">
              <a:buNone/>
            </a:pPr>
            <a:endParaRPr lang="en-US" sz="1800" b="1" dirty="0" smtClean="0">
              <a:solidFill>
                <a:schemeClr val="accent1">
                  <a:lumMod val="75000"/>
                </a:schemeClr>
              </a:solidFill>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19</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graphicFrame>
        <p:nvGraphicFramePr>
          <p:cNvPr id="6" name="Chart 5"/>
          <p:cNvGraphicFramePr/>
          <p:nvPr>
            <p:extLst>
              <p:ext uri="{D42A27DB-BD31-4B8C-83A1-F6EECF244321}">
                <p14:modId xmlns:p14="http://schemas.microsoft.com/office/powerpoint/2010/main" val="3541140586"/>
              </p:ext>
            </p:extLst>
          </p:nvPr>
        </p:nvGraphicFramePr>
        <p:xfrm>
          <a:off x="5943600" y="3478120"/>
          <a:ext cx="2257425" cy="17907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14036" y="1828801"/>
            <a:ext cx="8534400" cy="923330"/>
          </a:xfrm>
          <a:prstGeom prst="rect">
            <a:avLst/>
          </a:prstGeom>
          <a:solidFill>
            <a:schemeClr val="bg2"/>
          </a:solidFill>
          <a:ln>
            <a:solidFill>
              <a:schemeClr val="accent1">
                <a:shade val="95000"/>
                <a:satMod val="105000"/>
              </a:schemeClr>
            </a:solidFill>
          </a:ln>
        </p:spPr>
        <p:txBody>
          <a:bodyPr wrap="square" rtlCol="0">
            <a:spAutoFit/>
          </a:bodyPr>
          <a:lstStyle/>
          <a:p>
            <a:pPr algn="just"/>
            <a:r>
              <a:rPr lang="en-US" b="1" dirty="0">
                <a:solidFill>
                  <a:schemeClr val="accent1">
                    <a:lumMod val="75000"/>
                  </a:schemeClr>
                </a:solidFill>
                <a:cs typeface="Aharoni" pitchFamily="2" charset="-79"/>
              </a:rPr>
              <a:t>There is evidence of strong member commitment to the network, high quality of membership as well as increasing provision of in-kind and financial contributions to the program by the member countries</a:t>
            </a:r>
            <a:r>
              <a:rPr lang="en-US" b="1" dirty="0" smtClean="0">
                <a:solidFill>
                  <a:schemeClr val="accent1">
                    <a:lumMod val="75000"/>
                  </a:schemeClr>
                </a:solidFill>
                <a:cs typeface="Aharoni" pitchFamily="2" charset="-79"/>
              </a:rPr>
              <a:t>.</a:t>
            </a:r>
            <a:endParaRPr lang="en-US" b="1" dirty="0">
              <a:solidFill>
                <a:schemeClr val="accent1">
                  <a:lumMod val="75000"/>
                </a:schemeClr>
              </a:solidFill>
              <a:cs typeface="Aharoni" pitchFamily="2" charset="-79"/>
            </a:endParaRPr>
          </a:p>
        </p:txBody>
      </p:sp>
    </p:spTree>
    <p:extLst>
      <p:ext uri="{BB962C8B-B14F-4D97-AF65-F5344CB8AC3E}">
        <p14:creationId xmlns:p14="http://schemas.microsoft.com/office/powerpoint/2010/main" val="660036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 y="1066800"/>
            <a:ext cx="8991600" cy="914400"/>
          </a:xfrm>
        </p:spPr>
        <p:txBody>
          <a:bodyPr vert="horz" lIns="91440" tIns="45720" rIns="91440" bIns="45720" rtlCol="0" anchor="ctr">
            <a:noAutofit/>
          </a:bodyPr>
          <a:lstStyle/>
          <a:p>
            <a:r>
              <a:rPr lang="en-US" sz="2800" b="1" dirty="0" smtClean="0"/>
              <a:t>OBJECTIVES OF MID-TERM REVIEW (MTR)</a:t>
            </a:r>
            <a:endParaRPr lang="hu-HU" sz="2800" b="1" dirty="0"/>
          </a:p>
        </p:txBody>
      </p:sp>
      <p:sp>
        <p:nvSpPr>
          <p:cNvPr id="3" name="Tartalom helye 2"/>
          <p:cNvSpPr>
            <a:spLocks noGrp="1"/>
          </p:cNvSpPr>
          <p:nvPr>
            <p:ph idx="1"/>
          </p:nvPr>
        </p:nvSpPr>
        <p:spPr>
          <a:xfrm>
            <a:off x="304800" y="1981200"/>
            <a:ext cx="8610600" cy="4876800"/>
          </a:xfrm>
        </p:spPr>
        <p:txBody>
          <a:bodyPr>
            <a:normAutofit lnSpcReduction="10000"/>
          </a:bodyPr>
          <a:lstStyle/>
          <a:p>
            <a:pPr marL="0" indent="0" algn="just">
              <a:buNone/>
            </a:pPr>
            <a:r>
              <a:rPr lang="hu-HU" sz="2400" dirty="0" smtClean="0"/>
              <a:t>Review </a:t>
            </a:r>
            <a:r>
              <a:rPr lang="en-US" sz="2400" dirty="0" smtClean="0"/>
              <a:t>implementation </a:t>
            </a:r>
            <a:r>
              <a:rPr lang="hu-HU" sz="2400" dirty="0" smtClean="0"/>
              <a:t>progress at </a:t>
            </a:r>
            <a:r>
              <a:rPr lang="en-US" sz="2400" dirty="0" smtClean="0"/>
              <a:t>Strategy’s </a:t>
            </a:r>
            <a:r>
              <a:rPr lang="hu-HU" sz="2400" dirty="0" smtClean="0"/>
              <a:t>mid-point</a:t>
            </a:r>
            <a:r>
              <a:rPr lang="en-US" sz="2400" dirty="0" smtClean="0"/>
              <a:t> </a:t>
            </a:r>
            <a:r>
              <a:rPr lang="en-US" sz="2400" dirty="0" err="1" smtClean="0"/>
              <a:t>ie</a:t>
            </a:r>
            <a:r>
              <a:rPr lang="en-US" sz="2400" dirty="0" smtClean="0"/>
              <a:t> for first 2.5 years from June 2012-December 2014:</a:t>
            </a:r>
          </a:p>
          <a:p>
            <a:pPr marL="0" indent="0" algn="just">
              <a:buNone/>
            </a:pPr>
            <a:endParaRPr lang="en-US" sz="2400" dirty="0" smtClean="0"/>
          </a:p>
          <a:p>
            <a:pPr lvl="1" algn="just"/>
            <a:r>
              <a:rPr lang="en-US" sz="2400" dirty="0" smtClean="0"/>
              <a:t>Whether objectives remain achievable within target timeframes and existing resource constraints;</a:t>
            </a:r>
          </a:p>
          <a:p>
            <a:pPr lvl="1" algn="just"/>
            <a:endParaRPr lang="en-US" sz="2400" dirty="0" smtClean="0"/>
          </a:p>
          <a:p>
            <a:pPr lvl="1" algn="just"/>
            <a:r>
              <a:rPr lang="en-US" sz="2400" dirty="0" smtClean="0"/>
              <a:t>To </a:t>
            </a:r>
            <a:r>
              <a:rPr lang="en-US" sz="2400" dirty="0"/>
              <a:t>formulate proposals for adjustments, which could include adjustments to the </a:t>
            </a:r>
            <a:r>
              <a:rPr lang="en-US" sz="2400" dirty="0" smtClean="0"/>
              <a:t>Strategy, </a:t>
            </a:r>
            <a:r>
              <a:rPr lang="en-US" sz="2400" dirty="0"/>
              <a:t>its results </a:t>
            </a:r>
            <a:r>
              <a:rPr lang="en-US" sz="2400" dirty="0" smtClean="0"/>
              <a:t>framework, and costings in light of implementation experience; and</a:t>
            </a:r>
          </a:p>
          <a:p>
            <a:pPr lvl="1" algn="just"/>
            <a:endParaRPr lang="en-US" sz="2400" dirty="0" smtClean="0"/>
          </a:p>
          <a:p>
            <a:pPr lvl="1" algn="just"/>
            <a:r>
              <a:rPr lang="en-US" sz="2400" dirty="0" smtClean="0"/>
              <a:t>Manage any emerging risks that may impact on full implementation of the Strategy. </a:t>
            </a:r>
          </a:p>
          <a:p>
            <a:endParaRPr lang="hu-HU" dirty="0" smtClean="0"/>
          </a:p>
          <a:p>
            <a:endParaRPr lang="hu-HU" dirty="0"/>
          </a:p>
        </p:txBody>
      </p:sp>
      <p:sp>
        <p:nvSpPr>
          <p:cNvPr id="4" name="Dia számának helye 3"/>
          <p:cNvSpPr>
            <a:spLocks noGrp="1"/>
          </p:cNvSpPr>
          <p:nvPr>
            <p:ph type="sldNum" sz="quarter" idx="12"/>
          </p:nvPr>
        </p:nvSpPr>
        <p:spPr>
          <a:xfrm>
            <a:off x="6477000" y="6356350"/>
            <a:ext cx="2209800" cy="365125"/>
          </a:xfrm>
        </p:spPr>
        <p:txBody>
          <a:bodyPr/>
          <a:lstStyle/>
          <a:p>
            <a:fld id="{7B9792E3-0ED1-4636-9AD2-0933D53E70C7}" type="slidenum">
              <a:rPr lang="en-US" smtClean="0"/>
              <a:pPr/>
              <a:t>2</a:t>
            </a:fld>
            <a:endParaRPr lang="en-US" dirty="0"/>
          </a:p>
        </p:txBody>
      </p:sp>
      <p:pic>
        <p:nvPicPr>
          <p:cNvPr id="6" name="Picture 3"/>
          <p:cNvPicPr/>
          <p:nvPr/>
        </p:nvPicPr>
        <p:blipFill>
          <a:blip r:embed="rId3" cstate="print"/>
          <a:srcRect/>
          <a:stretch>
            <a:fillRect/>
          </a:stretch>
        </p:blipFill>
        <p:spPr bwMode="auto">
          <a:xfrm>
            <a:off x="0" y="0"/>
            <a:ext cx="9144000" cy="1066799"/>
          </a:xfrm>
          <a:prstGeom prst="rect">
            <a:avLst/>
          </a:prstGeom>
          <a:noFill/>
          <a:ln w="9525">
            <a:noFill/>
            <a:miter lim="800000"/>
            <a:headEnd/>
            <a:tailEnd/>
          </a:ln>
        </p:spPr>
      </p:pic>
    </p:spTree>
    <p:extLst>
      <p:ext uri="{BB962C8B-B14F-4D97-AF65-F5344CB8AC3E}">
        <p14:creationId xmlns:p14="http://schemas.microsoft.com/office/powerpoint/2010/main" val="2854952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399"/>
            <a:ext cx="9144000" cy="685801"/>
          </a:xfrm>
        </p:spPr>
        <p:txBody>
          <a:bodyPr>
            <a:noAutofit/>
          </a:bodyPr>
          <a:lstStyle/>
          <a:p>
            <a:pPr lvl="0"/>
            <a:r>
              <a:rPr lang="en-US" sz="2000" b="1" u="sng" dirty="0" smtClean="0"/>
              <a:t>Objective </a:t>
            </a:r>
            <a:r>
              <a:rPr lang="en-US" sz="2000" b="1" u="sng" dirty="0"/>
              <a:t>3</a:t>
            </a:r>
            <a:r>
              <a:rPr lang="en-US" sz="2000" b="1" dirty="0"/>
              <a:t>:</a:t>
            </a:r>
            <a:r>
              <a:rPr lang="bs-Latn-BA" sz="2000" b="1" dirty="0"/>
              <a:t> </a:t>
            </a:r>
            <a:r>
              <a:rPr lang="en-US" sz="2000" b="1" dirty="0"/>
              <a:t>A FINANCIALLY-VIABLE NETWORK OF PFM PROFESSIONALS, COMMITTED TO IMPROVING PFM PRACTICES, IS BUILT AND </a:t>
            </a:r>
            <a:r>
              <a:rPr lang="en-US" sz="2000" b="1" dirty="0" smtClean="0"/>
              <a:t>MAINTAINED (2)</a:t>
            </a:r>
            <a:endParaRPr lang="ru-RU" sz="3200" b="1" dirty="0"/>
          </a:p>
        </p:txBody>
      </p:sp>
      <p:sp>
        <p:nvSpPr>
          <p:cNvPr id="3" name="Содержимое 2"/>
          <p:cNvSpPr>
            <a:spLocks noGrp="1"/>
          </p:cNvSpPr>
          <p:nvPr>
            <p:ph idx="1"/>
          </p:nvPr>
        </p:nvSpPr>
        <p:spPr>
          <a:xfrm>
            <a:off x="228600" y="1828798"/>
            <a:ext cx="8686800" cy="5029203"/>
          </a:xfrm>
        </p:spPr>
        <p:txBody>
          <a:bodyPr>
            <a:noAutofit/>
          </a:bodyPr>
          <a:lstStyle/>
          <a:p>
            <a:pPr algn="just">
              <a:spcBef>
                <a:spcPts val="1200"/>
              </a:spcBef>
            </a:pPr>
            <a:r>
              <a:rPr lang="en-US" sz="1800" b="1" dirty="0" smtClean="0">
                <a:cs typeface="Aharoni" pitchFamily="2" charset="-79"/>
              </a:rPr>
              <a:t>Generous </a:t>
            </a:r>
            <a:r>
              <a:rPr lang="en-US" sz="1800" b="1" dirty="0">
                <a:cs typeface="Aharoni" pitchFamily="2" charset="-79"/>
              </a:rPr>
              <a:t>donor contributions to PEMPAL MDTF assured stable program funding throughout the Strategy period. </a:t>
            </a:r>
            <a:endParaRPr lang="en-US" sz="1800" b="1" dirty="0" smtClean="0">
              <a:cs typeface="Aharoni" pitchFamily="2" charset="-79"/>
            </a:endParaRPr>
          </a:p>
          <a:p>
            <a:pPr algn="just">
              <a:spcBef>
                <a:spcPts val="1200"/>
              </a:spcBef>
            </a:pPr>
            <a:r>
              <a:rPr lang="en-US" sz="1600" b="1" dirty="0" smtClean="0">
                <a:cs typeface="Aharoni" pitchFamily="2" charset="-79"/>
              </a:rPr>
              <a:t>78 additional people (4% of total participation) were funded by member countries</a:t>
            </a:r>
            <a:r>
              <a:rPr lang="en-US" sz="1600" dirty="0" smtClean="0">
                <a:cs typeface="Aharoni" pitchFamily="2" charset="-79"/>
              </a:rPr>
              <a:t>, with increasing trend (CY12: 8 people, CY13 42, CY14 28). Most to attend TCOP events (67%, 52 self payers) or BCOP (24%, 19 self payers).  Increasing evidence of financial contribution to events also.</a:t>
            </a:r>
          </a:p>
          <a:p>
            <a:pPr algn="just">
              <a:spcBef>
                <a:spcPts val="1200"/>
              </a:spcBef>
            </a:pPr>
            <a:r>
              <a:rPr lang="en-US" sz="1600" b="1" dirty="0" smtClean="0">
                <a:cs typeface="Aharoni" pitchFamily="2" charset="-79"/>
              </a:rPr>
              <a:t>Evidence of significant in-kind contributions being made </a:t>
            </a:r>
            <a:r>
              <a:rPr lang="en-US" sz="1600" dirty="0" smtClean="0">
                <a:cs typeface="Aharoni" pitchFamily="2" charset="-79"/>
              </a:rPr>
              <a:t>by member countries, but </a:t>
            </a:r>
            <a:r>
              <a:rPr lang="en-US" sz="1600" dirty="0" smtClean="0">
                <a:solidFill>
                  <a:srgbClr val="FF0000"/>
                </a:solidFill>
                <a:cs typeface="Aharoni" pitchFamily="2" charset="-79"/>
              </a:rPr>
              <a:t>n</a:t>
            </a:r>
            <a:r>
              <a:rPr lang="en-US" sz="1600" b="1" dirty="0" smtClean="0">
                <a:solidFill>
                  <a:srgbClr val="FF0000"/>
                </a:solidFill>
                <a:cs typeface="Aharoni" pitchFamily="2" charset="-79"/>
              </a:rPr>
              <a:t>o </a:t>
            </a:r>
            <a:r>
              <a:rPr lang="en-US" sz="1600" b="1" dirty="0">
                <a:solidFill>
                  <a:srgbClr val="FF0000"/>
                </a:solidFill>
                <a:cs typeface="Aharoni" pitchFamily="2" charset="-79"/>
              </a:rPr>
              <a:t>standardized contribution procedures</a:t>
            </a:r>
            <a:r>
              <a:rPr lang="en-US" sz="1600" b="1" dirty="0">
                <a:cs typeface="Aharoni" pitchFamily="2" charset="-79"/>
              </a:rPr>
              <a:t> </a:t>
            </a:r>
            <a:r>
              <a:rPr lang="en-US" sz="1600" dirty="0">
                <a:cs typeface="Aharoni" pitchFamily="2" charset="-79"/>
              </a:rPr>
              <a:t>except</a:t>
            </a:r>
            <a:r>
              <a:rPr lang="en-US" sz="1600" b="1" dirty="0">
                <a:cs typeface="Aharoni" pitchFamily="2" charset="-79"/>
              </a:rPr>
              <a:t> </a:t>
            </a:r>
            <a:r>
              <a:rPr lang="en-US" sz="1600" dirty="0">
                <a:cs typeface="Aharoni" pitchFamily="2" charset="-79"/>
              </a:rPr>
              <a:t>PEMPAL guidelines require ‘High Income Countries’ to actively contribute for participation in PEMPAL activities.  </a:t>
            </a:r>
            <a:endParaRPr lang="en-US" sz="1600" dirty="0" smtClean="0">
              <a:cs typeface="Aharoni" pitchFamily="2" charset="-79"/>
            </a:endParaRPr>
          </a:p>
          <a:p>
            <a:pPr algn="just">
              <a:spcBef>
                <a:spcPts val="1200"/>
              </a:spcBef>
            </a:pPr>
            <a:r>
              <a:rPr lang="en-US" sz="1600" b="1" dirty="0" smtClean="0">
                <a:cs typeface="Aharoni" pitchFamily="2" charset="-79"/>
              </a:rPr>
              <a:t>Responses to MTR survey indicate some willingness to pay </a:t>
            </a:r>
            <a:r>
              <a:rPr lang="en-US" sz="1600" b="1" dirty="0">
                <a:cs typeface="Aharoni" pitchFamily="2" charset="-79"/>
              </a:rPr>
              <a:t>m</a:t>
            </a:r>
            <a:r>
              <a:rPr lang="en-US" sz="1600" b="1" dirty="0" smtClean="0">
                <a:cs typeface="Aharoni" pitchFamily="2" charset="-79"/>
              </a:rPr>
              <a:t>ember contributions</a:t>
            </a:r>
            <a:r>
              <a:rPr lang="en-US" sz="1600" dirty="0" smtClean="0">
                <a:cs typeface="Aharoni" pitchFamily="2" charset="-79"/>
              </a:rPr>
              <a:t> but members of Executive Committees are more cautious than regular COP members.</a:t>
            </a:r>
          </a:p>
          <a:p>
            <a:pPr algn="just">
              <a:spcBef>
                <a:spcPts val="1200"/>
              </a:spcBef>
            </a:pPr>
            <a:r>
              <a:rPr lang="en-US" sz="1600" dirty="0" smtClean="0">
                <a:solidFill>
                  <a:srgbClr val="00B050"/>
                </a:solidFill>
                <a:cs typeface="Aharoni" pitchFamily="2" charset="-79"/>
              </a:rPr>
              <a:t>SECO suggest for the future members cover travel and accommodation, with donors providing funds for event and Secretariat support. Russian Federation suggests new donors, contributions, cost sharing be considered.</a:t>
            </a:r>
          </a:p>
          <a:p>
            <a:pPr marL="342900" lvl="1" indent="-342900" algn="just">
              <a:spcBef>
                <a:spcPts val="1200"/>
              </a:spcBef>
              <a:buFont typeface="Arial" pitchFamily="34" charset="0"/>
              <a:buChar char="•"/>
            </a:pPr>
            <a:r>
              <a:rPr lang="en-US" sz="1600" dirty="0">
                <a:solidFill>
                  <a:srgbClr val="FF0000"/>
                </a:solidFill>
                <a:cs typeface="Aharoni" pitchFamily="2" charset="-79"/>
              </a:rPr>
              <a:t>Collection and reporting of financial and in-kind member contributions needs attention. This objective needs focus before end of strategy. </a:t>
            </a:r>
          </a:p>
          <a:p>
            <a:pPr algn="just">
              <a:spcBef>
                <a:spcPts val="1200"/>
              </a:spcBef>
            </a:pPr>
            <a:endParaRPr lang="en-US" sz="1600" dirty="0" smtClean="0">
              <a:solidFill>
                <a:srgbClr val="00B050"/>
              </a:solidFill>
              <a:cs typeface="Aharoni" pitchFamily="2" charset="-79"/>
            </a:endParaRPr>
          </a:p>
          <a:p>
            <a:pPr marL="0" indent="0" algn="just">
              <a:buNone/>
            </a:pPr>
            <a:endParaRPr lang="en-US" sz="1600" dirty="0" smtClean="0">
              <a:solidFill>
                <a:srgbClr val="00B050"/>
              </a:solidFill>
              <a:cs typeface="Aharoni" pitchFamily="2" charset="-79"/>
            </a:endParaRPr>
          </a:p>
          <a:p>
            <a:endParaRPr lang="en-US" sz="1000" b="1" dirty="0" smtClean="0">
              <a:cs typeface="Aharoni" pitchFamily="2" charset="-79"/>
            </a:endParaRPr>
          </a:p>
          <a:p>
            <a:endParaRPr lang="en-US" sz="1000" b="1" dirty="0">
              <a:cs typeface="Aharoni" pitchFamily="2" charset="-79"/>
            </a:endParaRPr>
          </a:p>
          <a:p>
            <a:endParaRPr lang="en-US" sz="1000" b="1" dirty="0" smtClean="0">
              <a:cs typeface="Aharoni" pitchFamily="2" charset="-79"/>
            </a:endParaRPr>
          </a:p>
          <a:p>
            <a:endParaRPr lang="en-US" sz="1000" b="1" dirty="0">
              <a:cs typeface="Aharoni" pitchFamily="2" charset="-79"/>
            </a:endParaRPr>
          </a:p>
          <a:p>
            <a:endParaRPr lang="en-US" sz="1000" b="1" dirty="0">
              <a:cs typeface="Aharoni" pitchFamily="2" charset="-79"/>
            </a:endParaRPr>
          </a:p>
          <a:p>
            <a:pPr algn="just"/>
            <a:endParaRPr lang="en-US" sz="1800" dirty="0" smtClean="0">
              <a:cs typeface="Aharoni" pitchFamily="2" charset="-79"/>
            </a:endParaRPr>
          </a:p>
          <a:p>
            <a:pPr algn="just"/>
            <a:endParaRPr lang="en-US" sz="1800" dirty="0">
              <a:cs typeface="Aharoni" pitchFamily="2" charset="-79"/>
            </a:endParaRPr>
          </a:p>
          <a:p>
            <a:pPr algn="just"/>
            <a:endParaRPr lang="en-US" sz="1800" dirty="0" smtClean="0">
              <a:cs typeface="Aharoni" pitchFamily="2" charset="-79"/>
            </a:endParaRPr>
          </a:p>
          <a:p>
            <a:pPr algn="just"/>
            <a:endParaRPr lang="en-US" sz="1000" dirty="0" smtClean="0">
              <a:cs typeface="Aharoni" pitchFamily="2" charset="-79"/>
            </a:endParaRPr>
          </a:p>
          <a:p>
            <a:endParaRPr lang="en-US" sz="2000" dirty="0">
              <a:solidFill>
                <a:srgbClr val="FF0000"/>
              </a:solidFill>
              <a:cs typeface="Aharoni" pitchFamily="2" charset="-79"/>
            </a:endParaRPr>
          </a:p>
          <a:p>
            <a:endParaRPr lang="en-US" sz="2000" b="1" dirty="0">
              <a:solidFill>
                <a:schemeClr val="accent1">
                  <a:lumMod val="75000"/>
                </a:schemeClr>
              </a:solidFill>
              <a:cs typeface="Aharoni" pitchFamily="2" charset="-79"/>
            </a:endParaRPr>
          </a:p>
          <a:p>
            <a:endParaRPr lang="en-US" sz="1400" b="1" dirty="0" smtClean="0"/>
          </a:p>
        </p:txBody>
      </p:sp>
      <p:sp>
        <p:nvSpPr>
          <p:cNvPr id="4" name="Номер слайда 3"/>
          <p:cNvSpPr>
            <a:spLocks noGrp="1"/>
          </p:cNvSpPr>
          <p:nvPr>
            <p:ph type="sldNum" sz="quarter" idx="12"/>
          </p:nvPr>
        </p:nvSpPr>
        <p:spPr/>
        <p:txBody>
          <a:bodyPr/>
          <a:lstStyle/>
          <a:p>
            <a:fld id="{7B9792E3-0ED1-4636-9AD2-0933D53E70C7}" type="slidenum">
              <a:rPr lang="en-US" smtClean="0"/>
              <a:pPr/>
              <a:t>20</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3331825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399"/>
            <a:ext cx="9144000" cy="685801"/>
          </a:xfrm>
        </p:spPr>
        <p:txBody>
          <a:bodyPr>
            <a:noAutofit/>
          </a:bodyPr>
          <a:lstStyle/>
          <a:p>
            <a:pPr lvl="0"/>
            <a:r>
              <a:rPr lang="en-US" sz="2000" b="1" u="sng" dirty="0" smtClean="0"/>
              <a:t>Objective </a:t>
            </a:r>
            <a:r>
              <a:rPr lang="en-US" sz="2000" b="1" u="sng" dirty="0"/>
              <a:t>3</a:t>
            </a:r>
            <a:r>
              <a:rPr lang="en-US" sz="2000" b="1" dirty="0"/>
              <a:t>:</a:t>
            </a:r>
            <a:r>
              <a:rPr lang="bs-Latn-BA" sz="2000" b="1" dirty="0"/>
              <a:t> </a:t>
            </a:r>
            <a:r>
              <a:rPr lang="en-US" sz="2000" b="1" dirty="0"/>
              <a:t>A FINANCIALLY-VIABLE NETWORK OF PFM PROFESSIONALS, COMMITTED TO IMPROVING PFM PRACTICES, IS BUILT AND </a:t>
            </a:r>
            <a:r>
              <a:rPr lang="en-US" sz="2000" b="1" dirty="0" smtClean="0"/>
              <a:t>MAINTAINED (3)</a:t>
            </a:r>
            <a:endParaRPr lang="ru-RU" sz="3200" b="1" dirty="0"/>
          </a:p>
        </p:txBody>
      </p:sp>
      <p:sp>
        <p:nvSpPr>
          <p:cNvPr id="3" name="Содержимое 2"/>
          <p:cNvSpPr>
            <a:spLocks noGrp="1"/>
          </p:cNvSpPr>
          <p:nvPr>
            <p:ph idx="1"/>
          </p:nvPr>
        </p:nvSpPr>
        <p:spPr>
          <a:xfrm>
            <a:off x="228600" y="1600200"/>
            <a:ext cx="8686800" cy="5257801"/>
          </a:xfrm>
        </p:spPr>
        <p:txBody>
          <a:bodyPr>
            <a:noAutofit/>
          </a:bodyPr>
          <a:lstStyle/>
          <a:p>
            <a:pPr marL="0" indent="0" algn="just">
              <a:buNone/>
            </a:pPr>
            <a:endParaRPr lang="en-US" sz="1600" dirty="0">
              <a:solidFill>
                <a:srgbClr val="FF0000"/>
              </a:solidFill>
              <a:cs typeface="Aharoni" pitchFamily="2" charset="-79"/>
            </a:endParaRPr>
          </a:p>
          <a:p>
            <a:pPr marL="0" indent="0" algn="just">
              <a:buNone/>
            </a:pPr>
            <a:endParaRPr lang="en-US" sz="1600" dirty="0" smtClean="0">
              <a:solidFill>
                <a:srgbClr val="00B050"/>
              </a:solidFill>
              <a:cs typeface="Aharoni" pitchFamily="2" charset="-79"/>
            </a:endParaRPr>
          </a:p>
          <a:p>
            <a:endParaRPr lang="en-US" sz="1000" b="1" dirty="0" smtClean="0">
              <a:cs typeface="Aharoni" pitchFamily="2" charset="-79"/>
            </a:endParaRPr>
          </a:p>
          <a:p>
            <a:endParaRPr lang="en-US" sz="1000" b="1" dirty="0">
              <a:cs typeface="Aharoni" pitchFamily="2" charset="-79"/>
            </a:endParaRPr>
          </a:p>
          <a:p>
            <a:endParaRPr lang="en-US" sz="1000" b="1" dirty="0" smtClean="0">
              <a:cs typeface="Aharoni" pitchFamily="2" charset="-79"/>
            </a:endParaRPr>
          </a:p>
          <a:p>
            <a:endParaRPr lang="en-US" sz="1000" b="1" dirty="0">
              <a:cs typeface="Aharoni" pitchFamily="2" charset="-79"/>
            </a:endParaRPr>
          </a:p>
          <a:p>
            <a:endParaRPr lang="en-US" sz="1000" b="1" dirty="0">
              <a:cs typeface="Aharoni" pitchFamily="2" charset="-79"/>
            </a:endParaRPr>
          </a:p>
          <a:p>
            <a:pPr algn="just"/>
            <a:endParaRPr lang="en-US" sz="1800" dirty="0" smtClean="0">
              <a:cs typeface="Aharoni" pitchFamily="2" charset="-79"/>
            </a:endParaRPr>
          </a:p>
          <a:p>
            <a:pPr algn="just"/>
            <a:endParaRPr lang="en-US" sz="1800" dirty="0">
              <a:cs typeface="Aharoni" pitchFamily="2" charset="-79"/>
            </a:endParaRPr>
          </a:p>
          <a:p>
            <a:pPr algn="just"/>
            <a:endParaRPr lang="en-US" sz="1800" dirty="0" smtClean="0">
              <a:cs typeface="Aharoni" pitchFamily="2" charset="-79"/>
            </a:endParaRPr>
          </a:p>
          <a:p>
            <a:pPr algn="just"/>
            <a:endParaRPr lang="en-US" sz="1000" dirty="0" smtClean="0">
              <a:cs typeface="Aharoni" pitchFamily="2" charset="-79"/>
            </a:endParaRPr>
          </a:p>
          <a:p>
            <a:endParaRPr lang="en-US" sz="2000" dirty="0">
              <a:solidFill>
                <a:srgbClr val="FF0000"/>
              </a:solidFill>
              <a:cs typeface="Aharoni" pitchFamily="2" charset="-79"/>
            </a:endParaRPr>
          </a:p>
          <a:p>
            <a:endParaRPr lang="en-US" sz="2000" b="1" dirty="0">
              <a:solidFill>
                <a:schemeClr val="accent1">
                  <a:lumMod val="75000"/>
                </a:schemeClr>
              </a:solidFill>
              <a:cs typeface="Aharoni" pitchFamily="2" charset="-79"/>
            </a:endParaRPr>
          </a:p>
          <a:p>
            <a:endParaRPr lang="en-US" sz="1400" b="1" dirty="0" smtClean="0"/>
          </a:p>
        </p:txBody>
      </p:sp>
      <p:sp>
        <p:nvSpPr>
          <p:cNvPr id="4" name="Номер слайда 3"/>
          <p:cNvSpPr>
            <a:spLocks noGrp="1"/>
          </p:cNvSpPr>
          <p:nvPr>
            <p:ph type="sldNum" sz="quarter" idx="12"/>
          </p:nvPr>
        </p:nvSpPr>
        <p:spPr/>
        <p:txBody>
          <a:bodyPr/>
          <a:lstStyle/>
          <a:p>
            <a:fld id="{7B9792E3-0ED1-4636-9AD2-0933D53E70C7}" type="slidenum">
              <a:rPr lang="en-US" smtClean="0"/>
              <a:pPr/>
              <a:t>21</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graphicFrame>
        <p:nvGraphicFramePr>
          <p:cNvPr id="6" name="Table 5"/>
          <p:cNvGraphicFramePr>
            <a:graphicFrameLocks noGrp="1"/>
          </p:cNvGraphicFramePr>
          <p:nvPr>
            <p:extLst>
              <p:ext uri="{D42A27DB-BD31-4B8C-83A1-F6EECF244321}">
                <p14:modId xmlns:p14="http://schemas.microsoft.com/office/powerpoint/2010/main" val="1035661583"/>
              </p:ext>
            </p:extLst>
          </p:nvPr>
        </p:nvGraphicFramePr>
        <p:xfrm>
          <a:off x="990600" y="2133600"/>
          <a:ext cx="7239000" cy="3763343"/>
        </p:xfrm>
        <a:graphic>
          <a:graphicData uri="http://schemas.openxmlformats.org/drawingml/2006/table">
            <a:tbl>
              <a:tblPr firstRow="1" bandRow="1">
                <a:tableStyleId>{5C22544A-7EE6-4342-B048-85BDC9FD1C3A}</a:tableStyleId>
              </a:tblPr>
              <a:tblGrid>
                <a:gridCol w="2413000"/>
                <a:gridCol w="2413000"/>
                <a:gridCol w="2413000"/>
              </a:tblGrid>
              <a:tr h="307351">
                <a:tc gridSpan="3">
                  <a:txBody>
                    <a:bodyPr/>
                    <a:lstStyle/>
                    <a:p>
                      <a:pPr algn="ctr"/>
                      <a:r>
                        <a:rPr lang="en-US" sz="1600" dirty="0" smtClean="0"/>
                        <a:t>PEMPAL</a:t>
                      </a:r>
                      <a:r>
                        <a:rPr lang="en-US" sz="1600" baseline="0" dirty="0" smtClean="0"/>
                        <a:t> CHAMPIONS  (+1 EVENT  OR +1 SELF PAYERS)</a:t>
                      </a:r>
                      <a:endParaRPr lang="en-US" sz="1600" dirty="0"/>
                    </a:p>
                  </a:txBody>
                  <a:tcPr/>
                </a:tc>
                <a:tc hMerge="1">
                  <a:txBody>
                    <a:bodyPr/>
                    <a:lstStyle/>
                    <a:p>
                      <a:endParaRPr lang="en-US" dirty="0"/>
                    </a:p>
                  </a:txBody>
                  <a:tcPr/>
                </a:tc>
                <a:tc hMerge="1">
                  <a:txBody>
                    <a:bodyPr/>
                    <a:lstStyle/>
                    <a:p>
                      <a:endParaRPr lang="en-US" dirty="0"/>
                    </a:p>
                  </a:txBody>
                  <a:tcPr/>
                </a:tc>
              </a:tr>
              <a:tr h="393408">
                <a:tc>
                  <a:txBody>
                    <a:bodyPr/>
                    <a:lstStyle/>
                    <a:p>
                      <a:r>
                        <a:rPr lang="en-US" sz="1600" b="1" dirty="0" smtClean="0"/>
                        <a:t>Country</a:t>
                      </a:r>
                      <a:endParaRPr lang="en-US" sz="1600" b="1" dirty="0"/>
                    </a:p>
                  </a:txBody>
                  <a:tcPr/>
                </a:tc>
                <a:tc>
                  <a:txBody>
                    <a:bodyPr/>
                    <a:lstStyle/>
                    <a:p>
                      <a:r>
                        <a:rPr lang="en-US" sz="1600" b="1" dirty="0" smtClean="0"/>
                        <a:t>Meetings Hosted</a:t>
                      </a:r>
                      <a:endParaRPr lang="en-US" sz="1600" b="1" dirty="0"/>
                    </a:p>
                  </a:txBody>
                  <a:tcPr/>
                </a:tc>
                <a:tc>
                  <a:txBody>
                    <a:bodyPr/>
                    <a:lstStyle/>
                    <a:p>
                      <a:r>
                        <a:rPr lang="en-US" sz="1600" b="1" dirty="0" smtClean="0"/>
                        <a:t>Self-Payers Funded</a:t>
                      </a:r>
                      <a:endParaRPr lang="en-US" sz="1600" b="1" dirty="0"/>
                    </a:p>
                  </a:txBody>
                  <a:tcPr/>
                </a:tc>
              </a:tr>
              <a:tr h="491104">
                <a:tc>
                  <a:txBody>
                    <a:bodyPr/>
                    <a:lstStyle/>
                    <a:p>
                      <a:r>
                        <a:rPr lang="en-US" sz="1600" dirty="0" smtClean="0"/>
                        <a:t>Russian Federation</a:t>
                      </a:r>
                      <a:endParaRPr lang="en-US" sz="1600" dirty="0"/>
                    </a:p>
                  </a:txBody>
                  <a:tcPr/>
                </a:tc>
                <a:tc>
                  <a:txBody>
                    <a:bodyPr/>
                    <a:lstStyle/>
                    <a:p>
                      <a:r>
                        <a:rPr lang="en-US" sz="1600" dirty="0" smtClean="0"/>
                        <a:t>For all 3 COPs</a:t>
                      </a:r>
                      <a:endParaRPr lang="en-US" sz="1600" dirty="0"/>
                    </a:p>
                  </a:txBody>
                  <a:tcPr/>
                </a:tc>
                <a:tc>
                  <a:txBody>
                    <a:bodyPr/>
                    <a:lstStyle/>
                    <a:p>
                      <a:r>
                        <a:rPr lang="en-US" sz="1600" dirty="0" smtClean="0"/>
                        <a:t>29 (for</a:t>
                      </a:r>
                      <a:r>
                        <a:rPr lang="en-US" sz="1600" baseline="0" dirty="0" smtClean="0"/>
                        <a:t> </a:t>
                      </a:r>
                      <a:r>
                        <a:rPr lang="en-US" sz="1600" dirty="0" smtClean="0"/>
                        <a:t>TCOP mostly</a:t>
                      </a:r>
                      <a:r>
                        <a:rPr lang="en-US" sz="1600" baseline="0" dirty="0" smtClean="0"/>
                        <a:t>)</a:t>
                      </a:r>
                      <a:endParaRPr lang="en-US" sz="1600" dirty="0"/>
                    </a:p>
                  </a:txBody>
                  <a:tcPr/>
                </a:tc>
              </a:tr>
              <a:tr h="447540">
                <a:tc>
                  <a:txBody>
                    <a:bodyPr/>
                    <a:lstStyle/>
                    <a:p>
                      <a:r>
                        <a:rPr lang="en-US" sz="1600" dirty="0" smtClean="0"/>
                        <a:t>Georgia</a:t>
                      </a:r>
                      <a:endParaRPr lang="en-US" sz="1600" dirty="0"/>
                    </a:p>
                  </a:txBody>
                  <a:tcPr/>
                </a:tc>
                <a:tc>
                  <a:txBody>
                    <a:bodyPr/>
                    <a:lstStyle/>
                    <a:p>
                      <a:r>
                        <a:rPr lang="en-US" sz="1600" dirty="0" smtClean="0"/>
                        <a:t>For</a:t>
                      </a:r>
                      <a:r>
                        <a:rPr lang="en-US" sz="1600" baseline="0" dirty="0" smtClean="0"/>
                        <a:t> all 3 COPs</a:t>
                      </a:r>
                      <a:endParaRPr lang="en-US" sz="1600" dirty="0"/>
                    </a:p>
                  </a:txBody>
                  <a:tcPr/>
                </a:tc>
                <a:tc>
                  <a:txBody>
                    <a:bodyPr/>
                    <a:lstStyle/>
                    <a:p>
                      <a:r>
                        <a:rPr lang="en-US" sz="1600" dirty="0" smtClean="0"/>
                        <a:t>5 (TCOP)</a:t>
                      </a:r>
                    </a:p>
                  </a:txBody>
                  <a:tcPr/>
                </a:tc>
              </a:tr>
              <a:tr h="447540">
                <a:tc>
                  <a:txBody>
                    <a:bodyPr/>
                    <a:lstStyle/>
                    <a:p>
                      <a:r>
                        <a:rPr lang="en-US" sz="1600" dirty="0" smtClean="0"/>
                        <a:t>Albania</a:t>
                      </a:r>
                      <a:endParaRPr lang="en-US" sz="1600" dirty="0"/>
                    </a:p>
                  </a:txBody>
                  <a:tcPr/>
                </a:tc>
                <a:tc>
                  <a:txBody>
                    <a:bodyPr/>
                    <a:lstStyle/>
                    <a:p>
                      <a:r>
                        <a:rPr lang="en-US" sz="1600" dirty="0" smtClean="0"/>
                        <a:t>For all 3 COPs</a:t>
                      </a:r>
                      <a:endParaRPr lang="en-US" sz="1600" dirty="0"/>
                    </a:p>
                  </a:txBody>
                  <a:tcPr/>
                </a:tc>
                <a:tc>
                  <a:txBody>
                    <a:bodyPr/>
                    <a:lstStyle/>
                    <a:p>
                      <a:r>
                        <a:rPr lang="en-US" sz="1600" dirty="0" smtClean="0"/>
                        <a:t>-</a:t>
                      </a:r>
                    </a:p>
                  </a:txBody>
                  <a:tcPr/>
                </a:tc>
              </a:tr>
              <a:tr h="307351">
                <a:tc>
                  <a:txBody>
                    <a:bodyPr/>
                    <a:lstStyle/>
                    <a:p>
                      <a:r>
                        <a:rPr lang="en-US" sz="1600" dirty="0" smtClean="0"/>
                        <a:t>Turkey</a:t>
                      </a:r>
                      <a:endParaRPr lang="en-US" sz="1600" dirty="0"/>
                    </a:p>
                  </a:txBody>
                  <a:tcPr/>
                </a:tc>
                <a:tc>
                  <a:txBody>
                    <a:bodyPr/>
                    <a:lstStyle/>
                    <a:p>
                      <a:r>
                        <a:rPr lang="en-US" sz="1600" dirty="0" smtClean="0"/>
                        <a:t>TCOP and BCOP</a:t>
                      </a:r>
                      <a:endParaRPr lang="en-US" sz="1600" dirty="0"/>
                    </a:p>
                  </a:txBody>
                  <a:tcPr/>
                </a:tc>
                <a:tc>
                  <a:txBody>
                    <a:bodyPr/>
                    <a:lstStyle/>
                    <a:p>
                      <a:r>
                        <a:rPr lang="en-US" sz="1600" dirty="0" smtClean="0"/>
                        <a:t>3 (BCOP</a:t>
                      </a:r>
                      <a:r>
                        <a:rPr lang="en-US" sz="1600" baseline="0" dirty="0" smtClean="0"/>
                        <a:t> and TCOP)</a:t>
                      </a:r>
                      <a:endParaRPr lang="en-US" sz="1600" dirty="0" smtClean="0"/>
                    </a:p>
                  </a:txBody>
                  <a:tcPr/>
                </a:tc>
              </a:tr>
              <a:tr h="307351">
                <a:tc>
                  <a:txBody>
                    <a:bodyPr/>
                    <a:lstStyle/>
                    <a:p>
                      <a:r>
                        <a:rPr lang="en-US" sz="1600" dirty="0" smtClean="0"/>
                        <a:t>Montenegro</a:t>
                      </a:r>
                      <a:endParaRPr lang="en-US" sz="1600" dirty="0"/>
                    </a:p>
                  </a:txBody>
                  <a:tcPr/>
                </a:tc>
                <a:tc>
                  <a:txBody>
                    <a:bodyPr/>
                    <a:lstStyle/>
                    <a:p>
                      <a:r>
                        <a:rPr lang="en-US" sz="1600" dirty="0" smtClean="0"/>
                        <a:t>TCOP and IACOP</a:t>
                      </a:r>
                      <a:endParaRPr lang="en-US" sz="1600" dirty="0"/>
                    </a:p>
                  </a:txBody>
                  <a:tcPr/>
                </a:tc>
                <a:tc>
                  <a:txBody>
                    <a:bodyPr/>
                    <a:lstStyle/>
                    <a:p>
                      <a:r>
                        <a:rPr lang="en-US" sz="1600" dirty="0" smtClean="0"/>
                        <a:t>2 (BCOP)</a:t>
                      </a:r>
                    </a:p>
                  </a:txBody>
                  <a:tcPr/>
                </a:tc>
              </a:tr>
              <a:tr h="307351">
                <a:tc>
                  <a:txBody>
                    <a:bodyPr/>
                    <a:lstStyle/>
                    <a:p>
                      <a:r>
                        <a:rPr lang="en-US" sz="1600" dirty="0" smtClean="0"/>
                        <a:t>Belarus</a:t>
                      </a:r>
                      <a:endParaRPr lang="en-US" sz="1600" dirty="0"/>
                    </a:p>
                  </a:txBody>
                  <a:tcPr/>
                </a:tc>
                <a:tc>
                  <a:txBody>
                    <a:bodyPr/>
                    <a:lstStyle/>
                    <a:p>
                      <a:r>
                        <a:rPr lang="en-US" sz="1600" dirty="0" smtClean="0"/>
                        <a:t>TCOP and BCOP (2016)</a:t>
                      </a:r>
                      <a:endParaRPr lang="en-US" sz="1600" dirty="0"/>
                    </a:p>
                  </a:txBody>
                  <a:tcPr/>
                </a:tc>
                <a:tc>
                  <a:txBody>
                    <a:bodyPr/>
                    <a:lstStyle/>
                    <a:p>
                      <a:r>
                        <a:rPr lang="en-US" sz="1600" dirty="0" smtClean="0"/>
                        <a:t>5 (TCOP)</a:t>
                      </a:r>
                    </a:p>
                  </a:txBody>
                  <a:tcPr/>
                </a:tc>
              </a:tr>
              <a:tr h="307351">
                <a:tc>
                  <a:txBody>
                    <a:bodyPr/>
                    <a:lstStyle/>
                    <a:p>
                      <a:r>
                        <a:rPr lang="en-US" sz="1600" dirty="0" smtClean="0"/>
                        <a:t>Kyrgyz</a:t>
                      </a:r>
                      <a:r>
                        <a:rPr lang="en-US" sz="1600" baseline="0" dirty="0" smtClean="0"/>
                        <a:t> Republic</a:t>
                      </a:r>
                      <a:endParaRPr lang="en-US" sz="1600" dirty="0"/>
                    </a:p>
                  </a:txBody>
                  <a:tcPr/>
                </a:tc>
                <a:tc>
                  <a:txBody>
                    <a:bodyPr/>
                    <a:lstStyle/>
                    <a:p>
                      <a:r>
                        <a:rPr lang="en-US" sz="1600" dirty="0" smtClean="0"/>
                        <a:t>IACOP (2015)</a:t>
                      </a:r>
                      <a:endParaRPr lang="en-US" sz="1600" dirty="0"/>
                    </a:p>
                  </a:txBody>
                  <a:tcPr/>
                </a:tc>
                <a:tc>
                  <a:txBody>
                    <a:bodyPr/>
                    <a:lstStyle/>
                    <a:p>
                      <a:r>
                        <a:rPr lang="en-US" sz="1600" dirty="0" smtClean="0"/>
                        <a:t>19 (for</a:t>
                      </a:r>
                      <a:r>
                        <a:rPr lang="en-US" sz="1600" baseline="0" dirty="0" smtClean="0"/>
                        <a:t> B</a:t>
                      </a:r>
                      <a:r>
                        <a:rPr lang="en-US" sz="1600" dirty="0" smtClean="0"/>
                        <a:t>COP mostly</a:t>
                      </a:r>
                      <a:r>
                        <a:rPr lang="en-US" sz="1600" baseline="0" dirty="0" smtClean="0"/>
                        <a:t>)</a:t>
                      </a:r>
                      <a:endParaRPr lang="en-US" sz="1600" dirty="0"/>
                    </a:p>
                  </a:txBody>
                  <a:tcPr/>
                </a:tc>
              </a:tr>
              <a:tr h="307351">
                <a:tc>
                  <a:txBody>
                    <a:bodyPr/>
                    <a:lstStyle/>
                    <a:p>
                      <a:endParaRPr lang="en-US" sz="1400" dirty="0"/>
                    </a:p>
                  </a:txBody>
                  <a:tcPr/>
                </a:tc>
                <a:tc>
                  <a:txBody>
                    <a:bodyPr/>
                    <a:lstStyle/>
                    <a:p>
                      <a:endParaRPr lang="en-US" sz="1400" dirty="0"/>
                    </a:p>
                  </a:txBody>
                  <a:tcPr/>
                </a:tc>
                <a:tc>
                  <a:txBody>
                    <a:bodyPr/>
                    <a:lstStyle/>
                    <a:p>
                      <a:endParaRPr lang="en-US" sz="1400" dirty="0" smtClean="0"/>
                    </a:p>
                  </a:txBody>
                  <a:tcPr/>
                </a:tc>
              </a:tr>
            </a:tbl>
          </a:graphicData>
        </a:graphic>
      </p:graphicFrame>
    </p:spTree>
    <p:extLst>
      <p:ext uri="{BB962C8B-B14F-4D97-AF65-F5344CB8AC3E}">
        <p14:creationId xmlns:p14="http://schemas.microsoft.com/office/powerpoint/2010/main" val="1178859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Output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22</a:t>
            </a:fld>
            <a:endParaRPr lang="en-US" dirty="0"/>
          </a:p>
        </p:txBody>
      </p:sp>
      <p:graphicFrame>
        <p:nvGraphicFramePr>
          <p:cNvPr id="9" name="Diagram 8"/>
          <p:cNvGraphicFramePr/>
          <p:nvPr>
            <p:extLst>
              <p:ext uri="{D42A27DB-BD31-4B8C-83A1-F6EECF244321}">
                <p14:modId xmlns:p14="http://schemas.microsoft.com/office/powerpoint/2010/main" val="197553552"/>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7561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23</a:t>
            </a:fld>
            <a:endParaRPr lang="en-US" dirty="0"/>
          </a:p>
        </p:txBody>
      </p:sp>
      <p:pic>
        <p:nvPicPr>
          <p:cNvPr id="5" name="Picture 3"/>
          <p:cNvPicPr/>
          <p:nvPr/>
        </p:nvPicPr>
        <p:blipFill>
          <a:blip r:embed="rId3" cstate="print"/>
          <a:srcRect/>
          <a:stretch>
            <a:fillRect/>
          </a:stretch>
        </p:blipFill>
        <p:spPr bwMode="auto">
          <a:xfrm>
            <a:off x="0" y="-6927"/>
            <a:ext cx="9144000" cy="1066799"/>
          </a:xfrm>
          <a:prstGeom prst="rect">
            <a:avLst/>
          </a:prstGeom>
          <a:noFill/>
          <a:ln w="9525">
            <a:noFill/>
            <a:miter lim="800000"/>
            <a:headEnd/>
            <a:tailEnd/>
          </a:ln>
        </p:spPr>
      </p:pic>
      <p:pic>
        <p:nvPicPr>
          <p:cNvPr id="6" name="Picture 5" descr="C:\Users\Deanna\Desktop\DSC_785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050197"/>
            <a:ext cx="8305800" cy="4664350"/>
          </a:xfrm>
          <a:prstGeom prst="rect">
            <a:avLst/>
          </a:prstGeom>
          <a:noFill/>
          <a:ln>
            <a:noFill/>
          </a:ln>
        </p:spPr>
      </p:pic>
      <p:sp>
        <p:nvSpPr>
          <p:cNvPr id="2" name="Rectangle 1"/>
          <p:cNvSpPr/>
          <p:nvPr/>
        </p:nvSpPr>
        <p:spPr>
          <a:xfrm>
            <a:off x="457200" y="1219200"/>
            <a:ext cx="8763000" cy="830997"/>
          </a:xfrm>
          <a:prstGeom prst="rect">
            <a:avLst/>
          </a:prstGeom>
        </p:spPr>
        <p:txBody>
          <a:bodyPr wrap="square">
            <a:spAutoFit/>
          </a:bodyPr>
          <a:lstStyle/>
          <a:p>
            <a:r>
              <a:rPr lang="en-US" sz="1600" b="1" i="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i="1" dirty="0">
                <a:latin typeface="Calibri" panose="020F0502020204030204" pitchFamily="34" charset="0"/>
                <a:ea typeface="Calibri" panose="020F0502020204030204" pitchFamily="34" charset="0"/>
                <a:cs typeface="Times New Roman" panose="02020603050405020304" pitchFamily="18" charset="0"/>
              </a:rPr>
              <a:t>O</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penness </a:t>
            </a:r>
            <a:r>
              <a:rPr lang="en-US" sz="1600" b="1" i="1" dirty="0">
                <a:latin typeface="Calibri" panose="020F0502020204030204" pitchFamily="34" charset="0"/>
                <a:ea typeface="Calibri" panose="020F0502020204030204" pitchFamily="34" charset="0"/>
                <a:cs typeface="Times New Roman" panose="02020603050405020304" pitchFamily="18" charset="0"/>
              </a:rPr>
              <a:t>of </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government is very important. It is a continuous process </a:t>
            </a:r>
            <a:r>
              <a:rPr lang="en-US" sz="1600" b="1" i="1" dirty="0">
                <a:latin typeface="Calibri" panose="020F0502020204030204" pitchFamily="34" charset="0"/>
                <a:ea typeface="Calibri" panose="020F0502020204030204" pitchFamily="34" charset="0"/>
                <a:cs typeface="Times New Roman" panose="02020603050405020304" pitchFamily="18" charset="0"/>
              </a:rPr>
              <a:t>where governments can benefit from the new developments in other </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countries</a:t>
            </a:r>
            <a:r>
              <a:rPr lang="en-US" sz="1600" i="1" dirty="0">
                <a:latin typeface="Calibri" panose="020F0502020204030204" pitchFamily="34" charset="0"/>
                <a:ea typeface="Calibri" panose="020F0502020204030204" pitchFamily="34" charset="0"/>
                <a:cs typeface="Times New Roman" panose="02020603050405020304" pitchFamily="18" charset="0"/>
              </a:rPr>
              <a:t> </a:t>
            </a:r>
            <a:r>
              <a:rPr lang="en-US" sz="1600" i="1" dirty="0" smtClean="0">
                <a:latin typeface="Calibri" panose="020F0502020204030204" pitchFamily="34" charset="0"/>
                <a:ea typeface="Calibri" panose="020F0502020204030204" pitchFamily="34" charset="0"/>
                <a:cs typeface="Times New Roman" panose="02020603050405020304" pitchFamily="18" charset="0"/>
              </a:rPr>
              <a:t>‘</a:t>
            </a:r>
            <a:r>
              <a:rPr lang="en-US" sz="1600" dirty="0" smtClean="0">
                <a:latin typeface="Calibri" panose="020F0502020204030204" pitchFamily="34" charset="0"/>
                <a:ea typeface="Calibri" panose="020F0502020204030204" pitchFamily="34" charset="0"/>
                <a:cs typeface="Times New Roman" panose="02020603050405020304" pitchFamily="18" charset="0"/>
              </a:rPr>
              <a:t> Minister of Finance of the Russian Federation, PEMPAL Cross-COP Meeting, Moscow, 2014</a:t>
            </a:r>
            <a:endParaRPr lang="en-US" sz="1600" dirty="0"/>
          </a:p>
        </p:txBody>
      </p:sp>
    </p:spTree>
    <p:extLst>
      <p:ext uri="{BB962C8B-B14F-4D97-AF65-F5344CB8AC3E}">
        <p14:creationId xmlns:p14="http://schemas.microsoft.com/office/powerpoint/2010/main" val="4016061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36" y="928254"/>
            <a:ext cx="9144000" cy="1143000"/>
          </a:xfrm>
        </p:spPr>
        <p:txBody>
          <a:bodyPr>
            <a:noAutofit/>
          </a:bodyPr>
          <a:lstStyle/>
          <a:p>
            <a:r>
              <a:rPr lang="en-US" sz="2000" b="1" u="sng" dirty="0" smtClean="0"/>
              <a:t>Objective 4</a:t>
            </a:r>
            <a:r>
              <a:rPr lang="en-US" sz="2000" b="1" dirty="0" smtClean="0"/>
              <a:t>: AWARENESS OF HIGH GOVERNMENT AND POLITICAL LEVLES IS RAISED REGARDING THE BENEFITS AND VALUE OF ENGAGING THROUGH PEMPAL (1)</a:t>
            </a:r>
            <a:endParaRPr lang="ru-RU" sz="2000" b="1" dirty="0"/>
          </a:p>
        </p:txBody>
      </p:sp>
      <p:sp>
        <p:nvSpPr>
          <p:cNvPr id="3" name="Содержимое 2"/>
          <p:cNvSpPr>
            <a:spLocks noGrp="1"/>
          </p:cNvSpPr>
          <p:nvPr>
            <p:ph idx="1"/>
          </p:nvPr>
        </p:nvSpPr>
        <p:spPr>
          <a:xfrm>
            <a:off x="0" y="1981200"/>
            <a:ext cx="8915400" cy="4876799"/>
          </a:xfrm>
        </p:spPr>
        <p:txBody>
          <a:bodyPr>
            <a:noAutofit/>
          </a:bodyPr>
          <a:lstStyle/>
          <a:p>
            <a:pPr marL="0" indent="0" algn="just">
              <a:buNone/>
            </a:pPr>
            <a:endParaRPr lang="en-US" sz="2000" dirty="0" smtClean="0">
              <a:solidFill>
                <a:schemeClr val="accent1">
                  <a:lumMod val="75000"/>
                </a:schemeClr>
              </a:solidFill>
              <a:cs typeface="Aharoni" pitchFamily="2" charset="-79"/>
            </a:endParaRPr>
          </a:p>
          <a:p>
            <a:pPr marL="0" indent="0" algn="just">
              <a:buNone/>
            </a:pPr>
            <a:endParaRPr lang="en-US" sz="2000" dirty="0">
              <a:solidFill>
                <a:schemeClr val="accent1">
                  <a:lumMod val="75000"/>
                </a:schemeClr>
              </a:solidFill>
              <a:cs typeface="Aharoni" pitchFamily="2" charset="-79"/>
            </a:endParaRPr>
          </a:p>
          <a:p>
            <a:pPr algn="just"/>
            <a:endParaRPr lang="en-US" sz="1600" dirty="0" smtClean="0"/>
          </a:p>
          <a:p>
            <a:pPr algn="just"/>
            <a:r>
              <a:rPr lang="en-US" sz="1800" b="1" dirty="0"/>
              <a:t>Evidence of high level awareness of the benefits of PEMPAL included in COP submissions</a:t>
            </a:r>
            <a:r>
              <a:rPr lang="en-US" sz="1800" dirty="0"/>
              <a:t> and presentations (</a:t>
            </a:r>
            <a:r>
              <a:rPr lang="en-US" sz="1800" dirty="0" err="1"/>
              <a:t>eg</a:t>
            </a:r>
            <a:r>
              <a:rPr lang="en-US" sz="1800" dirty="0"/>
              <a:t> Ministers/Deputy Ministers opening meetings and attending events</a:t>
            </a:r>
            <a:r>
              <a:rPr lang="en-US" sz="1800" dirty="0" smtClean="0"/>
              <a:t>).</a:t>
            </a:r>
            <a:endParaRPr lang="en-US" sz="1600" dirty="0"/>
          </a:p>
          <a:p>
            <a:pPr marL="800100" lvl="2" indent="0" algn="just">
              <a:buNone/>
            </a:pPr>
            <a:r>
              <a:rPr lang="en-US" sz="1600" i="1" dirty="0">
                <a:solidFill>
                  <a:schemeClr val="accent1">
                    <a:lumMod val="75000"/>
                  </a:schemeClr>
                </a:solidFill>
              </a:rPr>
              <a:t>Hereby, the Ministry of Finance of the Kyrgyz Republic would like to present its respect and take this opportunity to express cordial appreciation and gratitude for the organization of the PEMPAL BCOP Plenary Meeting in Yerevan, Armenia, on 11-13 February 2015</a:t>
            </a:r>
            <a:r>
              <a:rPr lang="en-US" sz="1600" i="1" dirty="0" smtClean="0">
                <a:solidFill>
                  <a:schemeClr val="accent1">
                    <a:lumMod val="75000"/>
                  </a:schemeClr>
                </a:solidFill>
              </a:rPr>
              <a:t>. </a:t>
            </a:r>
            <a:r>
              <a:rPr lang="en-US" sz="1600" dirty="0">
                <a:solidFill>
                  <a:schemeClr val="accent1">
                    <a:lumMod val="75000"/>
                  </a:schemeClr>
                </a:solidFill>
              </a:rPr>
              <a:t>Translation of Letter received by the PEMPAL Secretariat from the Deputy Minister, A. </a:t>
            </a:r>
            <a:r>
              <a:rPr lang="en-US" sz="1600" dirty="0" err="1">
                <a:solidFill>
                  <a:schemeClr val="accent1">
                    <a:lumMod val="75000"/>
                  </a:schemeClr>
                </a:solidFill>
              </a:rPr>
              <a:t>Azimov</a:t>
            </a:r>
            <a:r>
              <a:rPr lang="en-US" sz="1600" dirty="0">
                <a:solidFill>
                  <a:schemeClr val="accent1">
                    <a:lumMod val="75000"/>
                  </a:schemeClr>
                </a:solidFill>
              </a:rPr>
              <a:t> </a:t>
            </a:r>
            <a:endParaRPr lang="en-US" sz="1600" dirty="0" smtClean="0">
              <a:solidFill>
                <a:schemeClr val="accent1">
                  <a:lumMod val="75000"/>
                </a:schemeClr>
              </a:solidFill>
            </a:endParaRPr>
          </a:p>
          <a:p>
            <a:pPr marL="400050" lvl="1" indent="0" algn="just">
              <a:buNone/>
            </a:pPr>
            <a:endParaRPr lang="en-US" sz="1600" dirty="0" smtClean="0"/>
          </a:p>
          <a:p>
            <a:pPr algn="just"/>
            <a:r>
              <a:rPr lang="en-US" sz="1800" b="1" dirty="0"/>
              <a:t>Strategy included PEMPAL providing an integrated package of services and products to advance member country reform priorities</a:t>
            </a:r>
            <a:r>
              <a:rPr lang="en-US" sz="1800" dirty="0"/>
              <a:t>.</a:t>
            </a:r>
          </a:p>
          <a:p>
            <a:pPr lvl="1" algn="just"/>
            <a:r>
              <a:rPr lang="en-US" sz="1800" dirty="0">
                <a:solidFill>
                  <a:srgbClr val="FF0000"/>
                </a:solidFill>
              </a:rPr>
              <a:t>Need better identification and marketing of services and products.</a:t>
            </a:r>
          </a:p>
          <a:p>
            <a:pPr lvl="1" algn="just"/>
            <a:r>
              <a:rPr lang="en-US" sz="1800" dirty="0">
                <a:solidFill>
                  <a:srgbClr val="00B050"/>
                </a:solidFill>
              </a:rPr>
              <a:t>Are more targeted interventions needed in member countries? Resourcing? </a:t>
            </a:r>
          </a:p>
          <a:p>
            <a:pPr marL="400050" lvl="1" indent="0" algn="just">
              <a:buNone/>
            </a:pPr>
            <a:endParaRPr lang="en-US" sz="1600" dirty="0"/>
          </a:p>
          <a:p>
            <a:pPr marL="0" indent="0" algn="just">
              <a:buNone/>
            </a:pPr>
            <a:endParaRPr lang="en-US" sz="1600" b="1" dirty="0" smtClean="0"/>
          </a:p>
        </p:txBody>
      </p:sp>
      <p:sp>
        <p:nvSpPr>
          <p:cNvPr id="4" name="Номер слайда 3"/>
          <p:cNvSpPr>
            <a:spLocks noGrp="1"/>
          </p:cNvSpPr>
          <p:nvPr>
            <p:ph type="sldNum" sz="quarter" idx="12"/>
          </p:nvPr>
        </p:nvSpPr>
        <p:spPr/>
        <p:txBody>
          <a:bodyPr/>
          <a:lstStyle/>
          <a:p>
            <a:fld id="{7B9792E3-0ED1-4636-9AD2-0933D53E70C7}" type="slidenum">
              <a:rPr lang="en-US" smtClean="0"/>
              <a:pPr/>
              <a:t>24</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sp>
        <p:nvSpPr>
          <p:cNvPr id="6" name="TextBox 5"/>
          <p:cNvSpPr txBox="1"/>
          <p:nvPr/>
        </p:nvSpPr>
        <p:spPr>
          <a:xfrm>
            <a:off x="457200" y="2048161"/>
            <a:ext cx="8458200" cy="923330"/>
          </a:xfrm>
          <a:prstGeom prst="rect">
            <a:avLst/>
          </a:prstGeom>
          <a:solidFill>
            <a:schemeClr val="bg2"/>
          </a:solidFill>
          <a:ln>
            <a:solidFill>
              <a:schemeClr val="accent1">
                <a:shade val="95000"/>
                <a:satMod val="105000"/>
              </a:schemeClr>
            </a:solidFill>
          </a:ln>
        </p:spPr>
        <p:txBody>
          <a:bodyPr wrap="square" rtlCol="0">
            <a:spAutoFit/>
          </a:bodyPr>
          <a:lstStyle/>
          <a:p>
            <a:pPr algn="just"/>
            <a:r>
              <a:rPr lang="en-US" b="1" dirty="0">
                <a:solidFill>
                  <a:schemeClr val="accent1">
                    <a:lumMod val="75000"/>
                  </a:schemeClr>
                </a:solidFill>
                <a:cs typeface="Aharoni" pitchFamily="2" charset="-79"/>
              </a:rPr>
              <a:t>There is convincing evidence of increased awareness of high government and political levels of the benefits and value of engaging through PEMPAL, however donor partners see the need for investing additional efforts into this objective.</a:t>
            </a:r>
            <a:endParaRPr lang="en-US" sz="1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36" y="928254"/>
            <a:ext cx="9144000" cy="1143000"/>
          </a:xfrm>
        </p:spPr>
        <p:txBody>
          <a:bodyPr>
            <a:noAutofit/>
          </a:bodyPr>
          <a:lstStyle/>
          <a:p>
            <a:r>
              <a:rPr lang="en-US" sz="2000" b="1" u="sng" dirty="0" smtClean="0"/>
              <a:t>Objective 4</a:t>
            </a:r>
            <a:r>
              <a:rPr lang="en-US" sz="2000" b="1" dirty="0" smtClean="0"/>
              <a:t>: AWARENESS OF HIGH GOVERNMENT AND POLITICAL LEVLES IS RAISED REGARDING THE BENEFITS AND VALUE OF ENGAGING THROUGH PEMPAL (2)</a:t>
            </a:r>
            <a:endParaRPr lang="ru-RU" sz="2000" b="1" dirty="0"/>
          </a:p>
        </p:txBody>
      </p:sp>
      <p:sp>
        <p:nvSpPr>
          <p:cNvPr id="3" name="Содержимое 2"/>
          <p:cNvSpPr>
            <a:spLocks noGrp="1"/>
          </p:cNvSpPr>
          <p:nvPr>
            <p:ph idx="1"/>
          </p:nvPr>
        </p:nvSpPr>
        <p:spPr>
          <a:xfrm>
            <a:off x="0" y="2071253"/>
            <a:ext cx="8915400" cy="4650222"/>
          </a:xfrm>
        </p:spPr>
        <p:txBody>
          <a:bodyPr>
            <a:noAutofit/>
          </a:bodyPr>
          <a:lstStyle/>
          <a:p>
            <a:pPr algn="just"/>
            <a:endParaRPr lang="en-US" sz="1800" b="1" dirty="0" smtClean="0"/>
          </a:p>
          <a:p>
            <a:pPr algn="just"/>
            <a:r>
              <a:rPr lang="en-US" sz="1800" b="1" dirty="0"/>
              <a:t>A revised approach to marketing at senior management levels was implemented </a:t>
            </a:r>
            <a:r>
              <a:rPr lang="en-US" sz="1800" dirty="0"/>
              <a:t>with streamlined Thank you letters to Ministers implemented by former Secretariat. </a:t>
            </a:r>
          </a:p>
          <a:p>
            <a:pPr lvl="1" algn="just"/>
            <a:r>
              <a:rPr lang="en-US" sz="1800" b="1" dirty="0">
                <a:solidFill>
                  <a:srgbClr val="FF0000"/>
                </a:solidFill>
              </a:rPr>
              <a:t>It is not clear to SECO what extent letters and reports draw higher level management attention to the PEMPAL initi</a:t>
            </a:r>
            <a:r>
              <a:rPr lang="en-US" sz="1800" dirty="0">
                <a:solidFill>
                  <a:srgbClr val="FF0000"/>
                </a:solidFill>
              </a:rPr>
              <a:t>a</a:t>
            </a:r>
            <a:r>
              <a:rPr lang="en-US" sz="1800" b="1" dirty="0">
                <a:solidFill>
                  <a:srgbClr val="FF0000"/>
                </a:solidFill>
              </a:rPr>
              <a:t>tive</a:t>
            </a:r>
            <a:r>
              <a:rPr lang="en-US" sz="1800" dirty="0">
                <a:solidFill>
                  <a:srgbClr val="FF0000"/>
                </a:solidFill>
              </a:rPr>
              <a:t>. There is therefore a need to discuss possible additional instruments for achieving this objective.  </a:t>
            </a:r>
          </a:p>
          <a:p>
            <a:pPr lvl="1" algn="just"/>
            <a:r>
              <a:rPr lang="en-US" sz="1800" b="1" dirty="0">
                <a:solidFill>
                  <a:srgbClr val="00B050"/>
                </a:solidFill>
              </a:rPr>
              <a:t>Strategies adopted by other networks such as CABRI </a:t>
            </a:r>
            <a:r>
              <a:rPr lang="en-US" sz="1800" b="1" dirty="0" smtClean="0">
                <a:solidFill>
                  <a:srgbClr val="00B050"/>
                </a:solidFill>
              </a:rPr>
              <a:t>could </a:t>
            </a:r>
            <a:r>
              <a:rPr lang="en-US" sz="1800" b="1" dirty="0">
                <a:solidFill>
                  <a:srgbClr val="00B050"/>
                </a:solidFill>
              </a:rPr>
              <a:t>be </a:t>
            </a:r>
            <a:r>
              <a:rPr lang="en-US" sz="1800" b="1" dirty="0" smtClean="0">
                <a:solidFill>
                  <a:srgbClr val="00B050"/>
                </a:solidFill>
              </a:rPr>
              <a:t>considered.</a:t>
            </a:r>
            <a:endParaRPr lang="en-US" sz="1800" dirty="0">
              <a:solidFill>
                <a:srgbClr val="00B050"/>
              </a:solidFill>
            </a:endParaRPr>
          </a:p>
          <a:p>
            <a:pPr algn="just"/>
            <a:endParaRPr lang="en-US" sz="1800" b="1" dirty="0"/>
          </a:p>
          <a:p>
            <a:pPr algn="just"/>
            <a:r>
              <a:rPr lang="en-US" sz="1800" b="1" dirty="0" smtClean="0">
                <a:solidFill>
                  <a:srgbClr val="FF0000"/>
                </a:solidFill>
              </a:rPr>
              <a:t>No </a:t>
            </a:r>
            <a:r>
              <a:rPr lang="en-US" sz="1800" b="1" dirty="0">
                <a:solidFill>
                  <a:srgbClr val="FF0000"/>
                </a:solidFill>
              </a:rPr>
              <a:t>progress on action related to investigating feasibility of transforming PEMPAL into a more formal network of national PFM institutions</a:t>
            </a:r>
            <a:r>
              <a:rPr lang="en-US" sz="1800" dirty="0">
                <a:solidFill>
                  <a:srgbClr val="FF0000"/>
                </a:solidFill>
              </a:rPr>
              <a:t>. </a:t>
            </a:r>
            <a:r>
              <a:rPr lang="en-US" sz="1800" dirty="0" smtClean="0"/>
              <a:t>Need </a:t>
            </a:r>
            <a:r>
              <a:rPr lang="en-US" sz="1800" dirty="0"/>
              <a:t>advice from Steering Committee as to whether this is still a priority and whether funding should be allocated for feasibility </a:t>
            </a:r>
            <a:r>
              <a:rPr lang="en-US" sz="1800" dirty="0" smtClean="0"/>
              <a:t>study before end of Strategy.</a:t>
            </a:r>
            <a:endParaRPr lang="en-US" sz="1800" dirty="0"/>
          </a:p>
          <a:p>
            <a:pPr algn="just"/>
            <a:endParaRPr lang="en-US" sz="1600" dirty="0" smtClean="0"/>
          </a:p>
          <a:p>
            <a:pPr algn="just"/>
            <a:endParaRPr lang="ru-RU" sz="1800" dirty="0" smtClean="0"/>
          </a:p>
          <a:p>
            <a:pPr algn="just"/>
            <a:endParaRPr lang="ru-RU" sz="18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25</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92444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36" y="928254"/>
            <a:ext cx="9144000" cy="671946"/>
          </a:xfrm>
        </p:spPr>
        <p:txBody>
          <a:bodyPr>
            <a:noAutofit/>
          </a:bodyPr>
          <a:lstStyle/>
          <a:p>
            <a:r>
              <a:rPr lang="en-US" sz="2000" b="1" u="sng" dirty="0" smtClean="0"/>
              <a:t>CONCLUSIONS</a:t>
            </a:r>
            <a:endParaRPr lang="ru-RU" sz="2000" b="1" dirty="0"/>
          </a:p>
        </p:txBody>
      </p:sp>
      <p:sp>
        <p:nvSpPr>
          <p:cNvPr id="3" name="Содержимое 2"/>
          <p:cNvSpPr>
            <a:spLocks noGrp="1"/>
          </p:cNvSpPr>
          <p:nvPr>
            <p:ph idx="1"/>
          </p:nvPr>
        </p:nvSpPr>
        <p:spPr>
          <a:xfrm>
            <a:off x="0" y="1614055"/>
            <a:ext cx="8915400" cy="5107420"/>
          </a:xfrm>
        </p:spPr>
        <p:txBody>
          <a:bodyPr>
            <a:noAutofit/>
          </a:bodyPr>
          <a:lstStyle/>
          <a:p>
            <a:pPr algn="just"/>
            <a:r>
              <a:rPr lang="en-US" sz="1800" b="1" dirty="0" smtClean="0"/>
              <a:t>Original objectives of PEMPAL Strategy remain valid</a:t>
            </a:r>
            <a:r>
              <a:rPr lang="en-US" sz="1800" dirty="0" smtClean="0"/>
              <a:t> and PEMPAL is making </a:t>
            </a:r>
            <a:r>
              <a:rPr lang="en-US" sz="1800" b="1" dirty="0" smtClean="0"/>
              <a:t>good progress</a:t>
            </a:r>
            <a:r>
              <a:rPr lang="en-US" sz="1800" dirty="0" smtClean="0"/>
              <a:t> at all levels.</a:t>
            </a:r>
          </a:p>
          <a:p>
            <a:pPr algn="just"/>
            <a:endParaRPr lang="en-US" sz="1000" dirty="0"/>
          </a:p>
          <a:p>
            <a:pPr algn="just"/>
            <a:r>
              <a:rPr lang="en-US" sz="1800" b="1" dirty="0" smtClean="0">
                <a:solidFill>
                  <a:srgbClr val="FF0000"/>
                </a:solidFill>
              </a:rPr>
              <a:t>The sustainability of the network beyond the current Strategy period presents a concern</a:t>
            </a:r>
            <a:r>
              <a:rPr lang="en-US" sz="1800" dirty="0" smtClean="0">
                <a:solidFill>
                  <a:srgbClr val="FF0000"/>
                </a:solidFill>
              </a:rPr>
              <a:t> </a:t>
            </a:r>
            <a:r>
              <a:rPr lang="en-GB" sz="1800" dirty="0"/>
              <a:t>Several dimensions of sustainability (quality, secretariat support, financing) require attention during the final years of the Strategy implementation. </a:t>
            </a:r>
            <a:endParaRPr lang="en-US" sz="1800" dirty="0" smtClean="0"/>
          </a:p>
          <a:p>
            <a:pPr algn="just"/>
            <a:endParaRPr lang="en-US" sz="1000" dirty="0"/>
          </a:p>
          <a:p>
            <a:pPr algn="just"/>
            <a:r>
              <a:rPr lang="en-US" sz="1800" b="1" dirty="0" smtClean="0">
                <a:solidFill>
                  <a:srgbClr val="00B050"/>
                </a:solidFill>
              </a:rPr>
              <a:t>Donors urge to invest additional efforts to Output Objective 4 </a:t>
            </a:r>
            <a:r>
              <a:rPr lang="en-US" sz="1800" dirty="0" smtClean="0">
                <a:solidFill>
                  <a:srgbClr val="00B050"/>
                </a:solidFill>
              </a:rPr>
              <a:t>(raising political awareness) which they consider is directly related to sustainability.</a:t>
            </a:r>
          </a:p>
          <a:p>
            <a:pPr algn="just"/>
            <a:endParaRPr lang="en-US" sz="1000" dirty="0"/>
          </a:p>
          <a:p>
            <a:pPr algn="just"/>
            <a:r>
              <a:rPr lang="en-US" sz="1800" b="1" dirty="0" smtClean="0"/>
              <a:t>Current implementation arrangements are working well but </a:t>
            </a:r>
            <a:r>
              <a:rPr lang="en-US" sz="1800" b="1" dirty="0" smtClean="0">
                <a:solidFill>
                  <a:srgbClr val="FF0000"/>
                </a:solidFill>
              </a:rPr>
              <a:t>the Secretariat services delivery model requires immediate attention.</a:t>
            </a:r>
          </a:p>
          <a:p>
            <a:pPr algn="just"/>
            <a:endParaRPr lang="en-US" sz="1000" dirty="0"/>
          </a:p>
          <a:p>
            <a:pPr algn="just"/>
            <a:r>
              <a:rPr lang="en-US" sz="1800" b="1" dirty="0" smtClean="0"/>
              <a:t>The cost of the strategy will only slightly exceed original forecasts based on actual and latest projected costs</a:t>
            </a:r>
            <a:r>
              <a:rPr lang="en-US" sz="1800" dirty="0" smtClean="0"/>
              <a:t>.  (Original strategy USD 10.54 million over 5 years, revised estimate USD </a:t>
            </a:r>
            <a:r>
              <a:rPr lang="en-US" sz="1800" smtClean="0"/>
              <a:t>10.65 million, </a:t>
            </a:r>
            <a:r>
              <a:rPr lang="en-US" sz="1800" dirty="0" smtClean="0"/>
              <a:t>USD </a:t>
            </a:r>
            <a:r>
              <a:rPr lang="en-US" sz="1800" smtClean="0"/>
              <a:t>110,000 more).  </a:t>
            </a:r>
            <a:endParaRPr lang="en-US" sz="1800" dirty="0" smtClean="0"/>
          </a:p>
          <a:p>
            <a:pPr algn="just"/>
            <a:endParaRPr lang="en-US" sz="1000" dirty="0"/>
          </a:p>
          <a:p>
            <a:pPr algn="just"/>
            <a:endParaRPr lang="ru-RU" sz="1800" dirty="0" smtClean="0"/>
          </a:p>
          <a:p>
            <a:pPr algn="just"/>
            <a:endParaRPr lang="ru-RU" sz="18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26</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4030768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36" y="928254"/>
            <a:ext cx="9144000" cy="519546"/>
          </a:xfrm>
        </p:spPr>
        <p:txBody>
          <a:bodyPr>
            <a:noAutofit/>
          </a:bodyPr>
          <a:lstStyle/>
          <a:p>
            <a:r>
              <a:rPr lang="en-GB" sz="2400" b="1" dirty="0"/>
              <a:t>Suggested adjustments to Strategy </a:t>
            </a:r>
            <a:r>
              <a:rPr lang="en-GB" sz="2400" b="1" dirty="0" smtClean="0"/>
              <a:t>actions</a:t>
            </a:r>
            <a:endParaRPr lang="ru-RU" sz="2400" b="1" dirty="0"/>
          </a:p>
        </p:txBody>
      </p:sp>
      <p:sp>
        <p:nvSpPr>
          <p:cNvPr id="3" name="Содержимое 2"/>
          <p:cNvSpPr>
            <a:spLocks noGrp="1"/>
          </p:cNvSpPr>
          <p:nvPr>
            <p:ph idx="1"/>
          </p:nvPr>
        </p:nvSpPr>
        <p:spPr>
          <a:xfrm>
            <a:off x="148936" y="1461656"/>
            <a:ext cx="8766464" cy="5259820"/>
          </a:xfrm>
        </p:spPr>
        <p:txBody>
          <a:bodyPr>
            <a:noAutofit/>
          </a:bodyPr>
          <a:lstStyle/>
          <a:p>
            <a:pPr lvl="0">
              <a:spcBef>
                <a:spcPts val="600"/>
              </a:spcBef>
            </a:pPr>
            <a:r>
              <a:rPr lang="en-GB" sz="1800" b="1" u="sng" dirty="0"/>
              <a:t>Action 14</a:t>
            </a:r>
            <a:r>
              <a:rPr lang="en-GB" sz="1800" dirty="0"/>
              <a:t>, </a:t>
            </a:r>
            <a:r>
              <a:rPr lang="en-GB" sz="1800" b="1" dirty="0">
                <a:solidFill>
                  <a:srgbClr val="C00000"/>
                </a:solidFill>
              </a:rPr>
              <a:t>no action has been taken on the assessment of the feasibility of a formal network of PFM institutions</a:t>
            </a:r>
            <a:r>
              <a:rPr lang="en-GB" sz="1800" dirty="0"/>
              <a:t>, the PEMPAL Executive needs to advise whether this action remains a priority and allocate funding for a feasibility study. </a:t>
            </a:r>
            <a:endParaRPr lang="en-US" sz="1800" dirty="0"/>
          </a:p>
          <a:p>
            <a:pPr lvl="0">
              <a:spcBef>
                <a:spcPts val="600"/>
              </a:spcBef>
            </a:pPr>
            <a:r>
              <a:rPr lang="en-GB" sz="1800" b="1" u="sng" dirty="0"/>
              <a:t>Action 4</a:t>
            </a:r>
            <a:r>
              <a:rPr lang="en-GB" sz="1800" b="1" dirty="0">
                <a:solidFill>
                  <a:srgbClr val="C00000"/>
                </a:solidFill>
              </a:rPr>
              <a:t>, sub-action related to the former Secretariat’s contract</a:t>
            </a:r>
            <a:r>
              <a:rPr lang="en-GB" sz="1800" dirty="0"/>
              <a:t>, </a:t>
            </a:r>
            <a:r>
              <a:rPr lang="en-GB" sz="1800" b="1" dirty="0">
                <a:solidFill>
                  <a:srgbClr val="C00000"/>
                </a:solidFill>
              </a:rPr>
              <a:t>is no longer valid</a:t>
            </a:r>
            <a:r>
              <a:rPr lang="en-GB" sz="1800" dirty="0"/>
              <a:t> and should be revisited in the context of the decision to be taken on the future secretariat model. Similarly, the sub-action requiring benchmarking of the Secretariat mechanism also needs to be revisited. </a:t>
            </a:r>
            <a:endParaRPr lang="en-US" sz="1800" dirty="0"/>
          </a:p>
          <a:p>
            <a:pPr lvl="0">
              <a:spcBef>
                <a:spcPts val="600"/>
              </a:spcBef>
              <a:buFont typeface="Wingdings" panose="05000000000000000000" pitchFamily="2" charset="2"/>
              <a:buChar char="§"/>
            </a:pPr>
            <a:r>
              <a:rPr lang="en-GB" sz="1800" b="1" dirty="0"/>
              <a:t>Further work is needed to complete the following actions by the end of the </a:t>
            </a:r>
            <a:r>
              <a:rPr lang="en-GB" sz="1800" b="1" dirty="0" smtClean="0"/>
              <a:t>Strategy</a:t>
            </a:r>
            <a:r>
              <a:rPr lang="en-GB" sz="1800" b="1" dirty="0"/>
              <a:t>: </a:t>
            </a:r>
            <a:endParaRPr lang="en-GB" sz="1800" b="1" u="sng" dirty="0" smtClean="0"/>
          </a:p>
          <a:p>
            <a:pPr lvl="1">
              <a:spcBef>
                <a:spcPts val="600"/>
              </a:spcBef>
              <a:buFont typeface="Wingdings" panose="05000000000000000000" pitchFamily="2" charset="2"/>
              <a:buChar char="§"/>
            </a:pPr>
            <a:r>
              <a:rPr lang="en-GB" sz="1400" b="1" u="sng" dirty="0" smtClean="0"/>
              <a:t>Action 3</a:t>
            </a:r>
            <a:r>
              <a:rPr lang="en-GB" sz="1400" b="1" dirty="0">
                <a:solidFill>
                  <a:srgbClr val="C00000"/>
                </a:solidFill>
              </a:rPr>
              <a:t>, identifying synergies and working projects between COPs; </a:t>
            </a:r>
            <a:endParaRPr lang="en-GB" sz="1400" b="1" dirty="0" smtClean="0">
              <a:solidFill>
                <a:srgbClr val="C00000"/>
              </a:solidFill>
            </a:endParaRPr>
          </a:p>
          <a:p>
            <a:pPr lvl="1">
              <a:spcBef>
                <a:spcPts val="600"/>
              </a:spcBef>
              <a:buFont typeface="Wingdings" panose="05000000000000000000" pitchFamily="2" charset="2"/>
              <a:buChar char="§"/>
            </a:pPr>
            <a:r>
              <a:rPr lang="en-GB" sz="1400" b="1" u="sng" dirty="0" smtClean="0"/>
              <a:t>Action </a:t>
            </a:r>
            <a:r>
              <a:rPr lang="en-GB" sz="1400" b="1" u="sng" dirty="0"/>
              <a:t>12</a:t>
            </a:r>
            <a:r>
              <a:rPr lang="en-GB" sz="1400" b="1" dirty="0">
                <a:solidFill>
                  <a:srgbClr val="C00000"/>
                </a:solidFill>
              </a:rPr>
              <a:t>, mobilization of co-financing and in-kind contributions from members where possible and improving collection and reporting of in-kind financial contributions; </a:t>
            </a:r>
            <a:endParaRPr lang="en-GB" sz="1400" b="1" u="sng" dirty="0" smtClean="0"/>
          </a:p>
          <a:p>
            <a:pPr lvl="1">
              <a:spcBef>
                <a:spcPts val="600"/>
              </a:spcBef>
              <a:buFont typeface="Wingdings" panose="05000000000000000000" pitchFamily="2" charset="2"/>
              <a:buChar char="§"/>
            </a:pPr>
            <a:r>
              <a:rPr lang="en-GB" sz="1400" b="1" u="sng" dirty="0" smtClean="0"/>
              <a:t>Action </a:t>
            </a:r>
            <a:r>
              <a:rPr lang="en-GB" sz="1400" b="1" u="sng" dirty="0"/>
              <a:t>13</a:t>
            </a:r>
            <a:r>
              <a:rPr lang="en-GB" sz="1400" b="1" dirty="0">
                <a:solidFill>
                  <a:srgbClr val="C00000"/>
                </a:solidFill>
              </a:rPr>
              <a:t>, targeted marketing to donors and professional associations</a:t>
            </a:r>
            <a:r>
              <a:rPr lang="en-GB" sz="1400" dirty="0"/>
              <a:t>. </a:t>
            </a:r>
            <a:endParaRPr lang="en-US" sz="1400" dirty="0"/>
          </a:p>
          <a:p>
            <a:pPr>
              <a:spcBef>
                <a:spcPts val="600"/>
              </a:spcBef>
            </a:pPr>
            <a:r>
              <a:rPr lang="en-GB" sz="1800" b="1" dirty="0"/>
              <a:t>Strengthening data quality for several indicators could also be considered:</a:t>
            </a:r>
            <a:r>
              <a:rPr lang="en-GB" sz="1800" dirty="0"/>
              <a:t> number and type of cross-COP exchanges; quality and frequency of use of technology solutions; knowledge products number and type; % of members from targeted functional areas; financial and in-kind member contributions; donor in-kind contributions; and number of Ministers/Deputy Ministers opening or attending events.</a:t>
            </a:r>
            <a:endParaRPr lang="en-US" sz="1800" dirty="0" smtClean="0"/>
          </a:p>
          <a:p>
            <a:pPr algn="just"/>
            <a:endParaRPr lang="ru-RU" sz="1800" dirty="0" smtClean="0"/>
          </a:p>
          <a:p>
            <a:pPr algn="just"/>
            <a:endParaRPr lang="ru-RU" sz="18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27</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spTree>
    <p:extLst>
      <p:ext uri="{BB962C8B-B14F-4D97-AF65-F5344CB8AC3E}">
        <p14:creationId xmlns:p14="http://schemas.microsoft.com/office/powerpoint/2010/main" val="1926121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38400"/>
            <a:ext cx="7467600" cy="3657600"/>
          </a:xfrm>
        </p:spPr>
        <p:txBody>
          <a:bodyPr>
            <a:noAutofit/>
          </a:bodyPr>
          <a:lstStyle/>
          <a:p>
            <a:pPr algn="l"/>
            <a:r>
              <a:rPr lang="en-US" sz="2400" b="1" dirty="0" smtClean="0"/>
              <a:t/>
            </a:r>
            <a:br>
              <a:rPr lang="en-US" sz="2400" b="1" dirty="0" smtClean="0"/>
            </a:br>
            <a:r>
              <a:rPr lang="en-US" sz="2400" b="1" dirty="0" smtClean="0"/>
              <a:t>- </a:t>
            </a:r>
            <a:r>
              <a:rPr lang="en-US" sz="2400" dirty="0" smtClean="0"/>
              <a:t>review </a:t>
            </a:r>
            <a:r>
              <a:rPr lang="en-US" sz="2400" dirty="0"/>
              <a:t>the </a:t>
            </a:r>
            <a:r>
              <a:rPr lang="en-US" sz="2400" dirty="0" smtClean="0"/>
              <a:t>findings, </a:t>
            </a:r>
            <a:br>
              <a:rPr lang="en-US" sz="2400" dirty="0" smtClean="0"/>
            </a:br>
            <a:r>
              <a:rPr lang="en-US" sz="2400" dirty="0" smtClean="0"/>
              <a:t> </a:t>
            </a:r>
            <a:br>
              <a:rPr lang="en-US" sz="2400" dirty="0" smtClean="0"/>
            </a:br>
            <a:r>
              <a:rPr lang="en-US" sz="2400" dirty="0" smtClean="0"/>
              <a:t>- review and prioritize </a:t>
            </a:r>
            <a:r>
              <a:rPr lang="en-US" sz="2400" dirty="0"/>
              <a:t>suggestions for improvement </a:t>
            </a:r>
            <a:r>
              <a:rPr lang="en-US" sz="2400" dirty="0" smtClean="0"/>
              <a:t/>
            </a:r>
            <a:br>
              <a:rPr lang="en-US" sz="2400" dirty="0" smtClean="0"/>
            </a:br>
            <a:r>
              <a:rPr lang="en-US" sz="2400" dirty="0" smtClean="0"/>
              <a:t>   (</a:t>
            </a:r>
            <a:r>
              <a:rPr lang="en-US" sz="2400" dirty="0"/>
              <a:t>Table 1 of MTR Report</a:t>
            </a:r>
            <a:r>
              <a:rPr lang="en-US" sz="2400" dirty="0" smtClean="0"/>
              <a:t>).</a:t>
            </a:r>
            <a:br>
              <a:rPr lang="en-US" sz="2400" dirty="0" smtClean="0"/>
            </a:br>
            <a:r>
              <a:rPr lang="en-US" sz="2400" dirty="0"/>
              <a:t/>
            </a:r>
            <a:br>
              <a:rPr lang="en-US" sz="2400" dirty="0"/>
            </a:br>
            <a:r>
              <a:rPr lang="en-US" sz="2400" dirty="0" smtClean="0"/>
              <a:t/>
            </a:r>
            <a:br>
              <a:rPr lang="en-US" sz="2400" dirty="0" smtClean="0"/>
            </a:br>
            <a:r>
              <a:rPr lang="en-US" sz="2400" b="1" dirty="0" smtClean="0">
                <a:solidFill>
                  <a:srgbClr val="C00000"/>
                </a:solidFill>
              </a:rPr>
              <a:t>MTR report to be finalized based on the results of this meeting.</a:t>
            </a:r>
            <a:r>
              <a:rPr lang="en-US" sz="2400" b="1" dirty="0">
                <a:solidFill>
                  <a:srgbClr val="C00000"/>
                </a:solidFill>
              </a:rPr>
              <a:t/>
            </a:r>
            <a:br>
              <a:rPr lang="en-US" sz="2400" b="1" dirty="0">
                <a:solidFill>
                  <a:srgbClr val="C00000"/>
                </a:solidFill>
              </a:rPr>
            </a:br>
            <a:endParaRPr lang="ru-RU" sz="2400" b="1" dirty="0">
              <a:solidFill>
                <a:srgbClr val="C00000"/>
              </a:solidFill>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28</a:t>
            </a:fld>
            <a:endParaRPr lang="en-US" dirty="0"/>
          </a:p>
        </p:txBody>
      </p:sp>
      <p:pic>
        <p:nvPicPr>
          <p:cNvPr id="5" name="Picture 3"/>
          <p:cNvPicPr/>
          <p:nvPr/>
        </p:nvPicPr>
        <p:blipFill>
          <a:blip r:embed="rId3" cstate="print"/>
          <a:srcRect/>
          <a:stretch>
            <a:fillRect/>
          </a:stretch>
        </p:blipFill>
        <p:spPr bwMode="auto">
          <a:xfrm>
            <a:off x="0" y="0"/>
            <a:ext cx="9144000" cy="914399"/>
          </a:xfrm>
          <a:prstGeom prst="rect">
            <a:avLst/>
          </a:prstGeom>
          <a:noFill/>
          <a:ln w="9525">
            <a:noFill/>
            <a:miter lim="800000"/>
            <a:headEnd/>
            <a:tailEnd/>
          </a:ln>
        </p:spPr>
      </p:pic>
      <p:sp>
        <p:nvSpPr>
          <p:cNvPr id="7" name="TextBox 6"/>
          <p:cNvSpPr txBox="1"/>
          <p:nvPr/>
        </p:nvSpPr>
        <p:spPr>
          <a:xfrm>
            <a:off x="457200" y="1185673"/>
            <a:ext cx="7772400" cy="892552"/>
          </a:xfrm>
          <a:prstGeom prst="rect">
            <a:avLst/>
          </a:prstGeom>
          <a:noFill/>
        </p:spPr>
        <p:txBody>
          <a:bodyPr wrap="square" rtlCol="0">
            <a:spAutoFit/>
          </a:bodyPr>
          <a:lstStyle/>
          <a:p>
            <a:pPr algn="ctr"/>
            <a:r>
              <a:rPr lang="en-US" sz="2800" b="1" dirty="0" smtClean="0"/>
              <a:t>Next Steps</a:t>
            </a:r>
            <a:r>
              <a:rPr lang="en-US" sz="2400" b="1" dirty="0" smtClean="0"/>
              <a:t> </a:t>
            </a:r>
          </a:p>
          <a:p>
            <a:pPr algn="ctr"/>
            <a:r>
              <a:rPr lang="en-US" sz="2400" b="1" i="1" dirty="0" smtClean="0"/>
              <a:t>to be completed during this meeting</a:t>
            </a:r>
            <a:r>
              <a:rPr lang="en-US" i="1" dirty="0" smtClean="0"/>
              <a:t> </a:t>
            </a:r>
            <a:endParaRPr lang="en-US" i="1" dirty="0"/>
          </a:p>
        </p:txBody>
      </p:sp>
    </p:spTree>
    <p:extLst>
      <p:ext uri="{BB962C8B-B14F-4D97-AF65-F5344CB8AC3E}">
        <p14:creationId xmlns:p14="http://schemas.microsoft.com/office/powerpoint/2010/main" val="2174230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68475"/>
            <a:ext cx="8229600" cy="4953000"/>
          </a:xfrm>
        </p:spPr>
        <p:txBody>
          <a:bodyPr>
            <a:normAutofit/>
          </a:bodyPr>
          <a:lstStyle/>
          <a:p>
            <a:pPr algn="ctr">
              <a:buNone/>
            </a:pPr>
            <a:endParaRPr lang="en-US" sz="3600" b="1" dirty="0" smtClean="0">
              <a:solidFill>
                <a:srgbClr val="FF0000"/>
              </a:solidFill>
              <a:latin typeface="Bradley Hand ITC" pitchFamily="66" charset="0"/>
            </a:endParaRPr>
          </a:p>
          <a:p>
            <a:pPr algn="ctr">
              <a:buNone/>
            </a:pPr>
            <a:r>
              <a:rPr lang="en-US" sz="9600" b="1" dirty="0" smtClean="0">
                <a:latin typeface="Bradley Hand ITC" pitchFamily="66" charset="0"/>
              </a:rPr>
              <a:t>Thank you</a:t>
            </a:r>
            <a:endParaRPr lang="ru-RU" sz="9600" b="1"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29</a:t>
            </a:fld>
            <a:endParaRPr lang="en-US" dirty="0"/>
          </a:p>
        </p:txBody>
      </p:sp>
      <p:pic>
        <p:nvPicPr>
          <p:cNvPr id="5" name="Picture 3"/>
          <p:cNvPicPr/>
          <p:nvPr/>
        </p:nvPicPr>
        <p:blipFill>
          <a:blip r:embed="rId3" cstate="print"/>
          <a:srcRect/>
          <a:stretch>
            <a:fillRect/>
          </a:stretch>
        </p:blipFill>
        <p:spPr bwMode="auto">
          <a:xfrm>
            <a:off x="0" y="0"/>
            <a:ext cx="914400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3400" y="1066800"/>
            <a:ext cx="8229600" cy="609600"/>
          </a:xfrm>
        </p:spPr>
        <p:txBody>
          <a:bodyPr vert="horz" lIns="91440" tIns="45720" rIns="91440" bIns="45720" rtlCol="0" anchor="ctr">
            <a:noAutofit/>
          </a:bodyPr>
          <a:lstStyle/>
          <a:p>
            <a:r>
              <a:rPr lang="en-US" sz="2800" b="1" dirty="0" smtClean="0"/>
              <a:t>INPUTS TO THE REVIEW</a:t>
            </a:r>
            <a:endParaRPr lang="hu-HU" sz="2800" b="1" dirty="0"/>
          </a:p>
        </p:txBody>
      </p:sp>
      <p:sp>
        <p:nvSpPr>
          <p:cNvPr id="3" name="Tartalom helye 2"/>
          <p:cNvSpPr>
            <a:spLocks noGrp="1"/>
          </p:cNvSpPr>
          <p:nvPr>
            <p:ph idx="1"/>
          </p:nvPr>
        </p:nvSpPr>
        <p:spPr>
          <a:xfrm>
            <a:off x="457200" y="1676400"/>
            <a:ext cx="8229600" cy="5181600"/>
          </a:xfrm>
        </p:spPr>
        <p:txBody>
          <a:bodyPr>
            <a:normAutofit fontScale="70000" lnSpcReduction="20000"/>
          </a:bodyPr>
          <a:lstStyle/>
          <a:p>
            <a:pPr algn="just"/>
            <a:r>
              <a:rPr lang="en-US" b="1" dirty="0" smtClean="0"/>
              <a:t>COPs prepared submissions </a:t>
            </a:r>
            <a:r>
              <a:rPr lang="en-US" dirty="0" smtClean="0"/>
              <a:t>based on information required to measure the key performance indicators included in the strategy’s results framework (refer concept note).</a:t>
            </a:r>
          </a:p>
          <a:p>
            <a:pPr algn="just"/>
            <a:endParaRPr lang="en-US" dirty="0" smtClean="0"/>
          </a:p>
          <a:p>
            <a:pPr algn="just"/>
            <a:r>
              <a:rPr lang="en-US" b="1" dirty="0" smtClean="0"/>
              <a:t>Donors provided written comments</a:t>
            </a:r>
            <a:r>
              <a:rPr lang="en-US" dirty="0" smtClean="0"/>
              <a:t>.</a:t>
            </a:r>
          </a:p>
          <a:p>
            <a:pPr algn="just"/>
            <a:endParaRPr lang="en-US" dirty="0" smtClean="0"/>
          </a:p>
          <a:p>
            <a:pPr algn="just"/>
            <a:r>
              <a:rPr lang="en-US" b="1" dirty="0" smtClean="0"/>
              <a:t>Former Secretariat collated administrative and performance data </a:t>
            </a:r>
            <a:r>
              <a:rPr lang="en-US" dirty="0" smtClean="0"/>
              <a:t>in accordance with key performance information requirements.</a:t>
            </a:r>
          </a:p>
          <a:p>
            <a:pPr algn="just"/>
            <a:endParaRPr lang="en-US" dirty="0" smtClean="0"/>
          </a:p>
          <a:p>
            <a:pPr algn="just"/>
            <a:r>
              <a:rPr lang="en-US" b="1" dirty="0" smtClean="0"/>
              <a:t>All members invited to participate in an online survey</a:t>
            </a:r>
            <a:r>
              <a:rPr lang="en-US" dirty="0" smtClean="0"/>
              <a:t>. COP specific and PEMPAL survey results reports produced.</a:t>
            </a:r>
          </a:p>
          <a:p>
            <a:pPr algn="just"/>
            <a:endParaRPr lang="en-US" dirty="0" smtClean="0"/>
          </a:p>
          <a:p>
            <a:pPr lvl="1" algn="just"/>
            <a:r>
              <a:rPr lang="en-US" b="1" dirty="0" smtClean="0"/>
              <a:t>Draft MTR report was prepared summarizing the results</a:t>
            </a:r>
            <a:r>
              <a:rPr lang="en-US" dirty="0" smtClean="0"/>
              <a:t>, including reviewing progress of 15 actions in strategy and analyzing available baseline and performance data for 35 performance indicators. </a:t>
            </a:r>
            <a:endParaRPr lang="en-US" dirty="0"/>
          </a:p>
          <a:p>
            <a:endParaRPr lang="hu-HU" dirty="0"/>
          </a:p>
        </p:txBody>
      </p:sp>
      <p:sp>
        <p:nvSpPr>
          <p:cNvPr id="4" name="Dia számának helye 3"/>
          <p:cNvSpPr>
            <a:spLocks noGrp="1"/>
          </p:cNvSpPr>
          <p:nvPr>
            <p:ph type="sldNum" sz="quarter" idx="12"/>
          </p:nvPr>
        </p:nvSpPr>
        <p:spPr>
          <a:xfrm>
            <a:off x="6477000" y="6356350"/>
            <a:ext cx="2209800" cy="365125"/>
          </a:xfrm>
        </p:spPr>
        <p:txBody>
          <a:bodyPr/>
          <a:lstStyle/>
          <a:p>
            <a:fld id="{7B9792E3-0ED1-4636-9AD2-0933D53E70C7}" type="slidenum">
              <a:rPr lang="en-US" smtClean="0"/>
              <a:pPr/>
              <a:t>3</a:t>
            </a:fld>
            <a:endParaRPr lang="en-US" dirty="0"/>
          </a:p>
        </p:txBody>
      </p:sp>
      <p:pic>
        <p:nvPicPr>
          <p:cNvPr id="6" name="Picture 3"/>
          <p:cNvPicPr/>
          <p:nvPr/>
        </p:nvPicPr>
        <p:blipFill>
          <a:blip r:embed="rId3" cstate="print"/>
          <a:srcRect/>
          <a:stretch>
            <a:fillRect/>
          </a:stretch>
        </p:blipFill>
        <p:spPr bwMode="auto">
          <a:xfrm>
            <a:off x="0" y="0"/>
            <a:ext cx="9144000" cy="1066799"/>
          </a:xfrm>
          <a:prstGeom prst="rect">
            <a:avLst/>
          </a:prstGeom>
          <a:noFill/>
          <a:ln w="9525">
            <a:noFill/>
            <a:miter lim="800000"/>
            <a:headEnd/>
            <a:tailEnd/>
          </a:ln>
        </p:spPr>
      </p:pic>
    </p:spTree>
    <p:extLst>
      <p:ext uri="{BB962C8B-B14F-4D97-AF65-F5344CB8AC3E}">
        <p14:creationId xmlns:p14="http://schemas.microsoft.com/office/powerpoint/2010/main" val="3168917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8600"/>
            <a:ext cx="7620000" cy="6477000"/>
          </a:xfrm>
          <a:ln>
            <a:solidFill>
              <a:schemeClr val="tx1"/>
            </a:solidFill>
          </a:ln>
        </p:spPr>
        <p:txBody>
          <a:bodyPr>
            <a:normAutofit/>
          </a:bodyPr>
          <a:lstStyle/>
          <a:p>
            <a:endParaRPr lang="en-US" sz="900" i="1" dirty="0" smtClean="0">
              <a:solidFill>
                <a:schemeClr val="tx1"/>
              </a:solidFill>
            </a:endParaRPr>
          </a:p>
          <a:p>
            <a:r>
              <a:rPr lang="en-US" sz="1800" b="1" dirty="0">
                <a:solidFill>
                  <a:schemeClr val="tx1"/>
                </a:solidFill>
              </a:rPr>
              <a:t>REVISITING THE STRATEGY AND THE RESULTS </a:t>
            </a:r>
            <a:r>
              <a:rPr lang="en-US" sz="1800" b="1" dirty="0" smtClean="0">
                <a:solidFill>
                  <a:schemeClr val="tx1"/>
                </a:solidFill>
              </a:rPr>
              <a:t>FRAMEWORK</a:t>
            </a:r>
            <a:endParaRPr lang="en-US" sz="1800" i="1" dirty="0">
              <a:solidFill>
                <a:schemeClr val="tx1"/>
              </a:solidFill>
            </a:endParaRPr>
          </a:p>
          <a:p>
            <a:endParaRPr lang="en-US" sz="900" i="1" dirty="0" smtClean="0">
              <a:solidFill>
                <a:schemeClr val="tx1"/>
              </a:solidFill>
            </a:endParaRPr>
          </a:p>
          <a:p>
            <a:pPr algn="l"/>
            <a:r>
              <a:rPr lang="en-US" sz="1400" b="1" dirty="0" smtClean="0">
                <a:solidFill>
                  <a:srgbClr val="C00000"/>
                </a:solidFill>
              </a:rPr>
              <a:t>GOAL</a:t>
            </a:r>
            <a:r>
              <a:rPr lang="en-US" sz="1400" b="1" dirty="0" smtClean="0">
                <a:solidFill>
                  <a:schemeClr val="tx1"/>
                </a:solidFill>
              </a:rPr>
              <a:t>: </a:t>
            </a:r>
            <a:r>
              <a:rPr lang="en-US" sz="1400" dirty="0">
                <a:solidFill>
                  <a:schemeClr val="tx1"/>
                </a:solidFill>
              </a:rPr>
              <a:t>PEMPAL member Governments from Europe and Central Asia more efficiently and effectively use public monies resulting from applying new PFM practices. </a:t>
            </a:r>
            <a:r>
              <a:rPr lang="en-US" sz="1400" dirty="0" smtClean="0">
                <a:solidFill>
                  <a:schemeClr val="tx1"/>
                </a:solidFill>
              </a:rPr>
              <a:t>  </a:t>
            </a:r>
          </a:p>
          <a:p>
            <a:pPr algn="l"/>
            <a:r>
              <a:rPr lang="en-US" sz="1400" b="1" dirty="0" smtClean="0">
                <a:solidFill>
                  <a:srgbClr val="C00000"/>
                </a:solidFill>
              </a:rPr>
              <a:t>OUTCOME</a:t>
            </a:r>
            <a:r>
              <a:rPr lang="en-US" sz="1400" b="1" dirty="0" smtClean="0">
                <a:solidFill>
                  <a:schemeClr val="tx1"/>
                </a:solidFill>
              </a:rPr>
              <a:t>: </a:t>
            </a:r>
            <a:r>
              <a:rPr lang="en-US" sz="1400" dirty="0">
                <a:solidFill>
                  <a:schemeClr val="tx1"/>
                </a:solidFill>
              </a:rPr>
              <a:t>A sustainable, professional public financial management platform through which individual members are networked to strengthen their capacities and to enable them to share learnings and benchmarking between countries. </a:t>
            </a:r>
          </a:p>
          <a:p>
            <a:endParaRPr lang="hu-HU" sz="1400" i="1" dirty="0" smtClean="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4</a:t>
            </a:fld>
            <a:endParaRPr lang="en-US" dirty="0"/>
          </a:p>
        </p:txBody>
      </p:sp>
      <p:graphicFrame>
        <p:nvGraphicFramePr>
          <p:cNvPr id="9" name="Diagram 8"/>
          <p:cNvGraphicFramePr/>
          <p:nvPr>
            <p:extLst>
              <p:ext uri="{D42A27DB-BD31-4B8C-83A1-F6EECF244321}">
                <p14:modId xmlns:p14="http://schemas.microsoft.com/office/powerpoint/2010/main" val="3831625061"/>
              </p:ext>
            </p:extLst>
          </p:nvPr>
        </p:nvGraphicFramePr>
        <p:xfrm>
          <a:off x="533400" y="1752600"/>
          <a:ext cx="7924800" cy="4816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51354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3" cstate="print"/>
          <a:srcRect/>
          <a:stretch>
            <a:fillRect/>
          </a:stretch>
        </p:blipFill>
        <p:spPr bwMode="auto">
          <a:xfrm>
            <a:off x="0" y="0"/>
            <a:ext cx="9144000" cy="1066799"/>
          </a:xfrm>
          <a:prstGeom prst="rect">
            <a:avLst/>
          </a:prstGeom>
          <a:noFill/>
          <a:ln w="9525">
            <a:noFill/>
            <a:miter lim="800000"/>
            <a:headEnd/>
            <a:tailEnd/>
          </a:ln>
        </p:spPr>
      </p:pic>
      <p:sp>
        <p:nvSpPr>
          <p:cNvPr id="3" name="Содержимое 2"/>
          <p:cNvSpPr>
            <a:spLocks noGrp="1"/>
          </p:cNvSpPr>
          <p:nvPr>
            <p:ph idx="1"/>
          </p:nvPr>
        </p:nvSpPr>
        <p:spPr>
          <a:xfrm>
            <a:off x="304800" y="1219200"/>
            <a:ext cx="8534400" cy="5638800"/>
          </a:xfrm>
        </p:spPr>
        <p:txBody>
          <a:bodyPr>
            <a:normAutofit fontScale="25000" lnSpcReduction="20000"/>
          </a:bodyPr>
          <a:lstStyle/>
          <a:p>
            <a:pPr marL="0" indent="0" algn="just">
              <a:lnSpc>
                <a:spcPct val="90000"/>
              </a:lnSpc>
              <a:buNone/>
            </a:pPr>
            <a:r>
              <a:rPr lang="en-US" sz="7200" b="1" i="1" dirty="0" smtClean="0"/>
              <a:t>Goal/Impact</a:t>
            </a:r>
            <a:r>
              <a:rPr lang="en-US" sz="7200" i="1" dirty="0" smtClean="0"/>
              <a:t> : </a:t>
            </a:r>
            <a:r>
              <a:rPr lang="en-US" sz="7200" i="1" dirty="0"/>
              <a:t>PEMPAL member Governments from Europe and Central Asia more efficiently and effectively use public monies resulting from applying new PFM practices </a:t>
            </a:r>
            <a:endParaRPr lang="en-US" sz="7200" i="1" dirty="0" smtClean="0"/>
          </a:p>
          <a:p>
            <a:pPr algn="just">
              <a:lnSpc>
                <a:spcPct val="90000"/>
              </a:lnSpc>
            </a:pPr>
            <a:endParaRPr lang="en-US" sz="5000" i="1" dirty="0"/>
          </a:p>
          <a:p>
            <a:pPr algn="just">
              <a:lnSpc>
                <a:spcPct val="90000"/>
              </a:lnSpc>
            </a:pPr>
            <a:endParaRPr lang="en-US" sz="5000" i="1" dirty="0" smtClean="0"/>
          </a:p>
          <a:p>
            <a:pPr algn="just">
              <a:lnSpc>
                <a:spcPct val="90000"/>
              </a:lnSpc>
            </a:pPr>
            <a:endParaRPr lang="en-US" sz="5000" i="1" dirty="0" smtClean="0"/>
          </a:p>
          <a:p>
            <a:pPr marL="457200" lvl="1" indent="0" algn="just">
              <a:buNone/>
            </a:pPr>
            <a:endParaRPr lang="en-US" dirty="0">
              <a:solidFill>
                <a:schemeClr val="accent1">
                  <a:lumMod val="75000"/>
                </a:schemeClr>
              </a:solidFill>
              <a:cs typeface="Aharoni" pitchFamily="2" charset="-79"/>
            </a:endParaRPr>
          </a:p>
          <a:p>
            <a:pPr marL="457200" lvl="1" indent="0" algn="just">
              <a:buNone/>
            </a:pPr>
            <a:endParaRPr lang="en-US" sz="4200" dirty="0" smtClean="0"/>
          </a:p>
          <a:p>
            <a:pPr marL="457200" lvl="1" indent="0" algn="just">
              <a:buNone/>
            </a:pPr>
            <a:endParaRPr lang="en-US" sz="4200" dirty="0" smtClean="0"/>
          </a:p>
          <a:p>
            <a:pPr lvl="1" algn="just">
              <a:buFont typeface="Arial" panose="020B0604020202020204" pitchFamily="34" charset="0"/>
              <a:buChar char="•"/>
            </a:pPr>
            <a:endParaRPr lang="en-US" sz="5500" b="1" dirty="0" smtClean="0"/>
          </a:p>
          <a:p>
            <a:pPr lvl="1" algn="just">
              <a:buFont typeface="Arial" panose="020B0604020202020204" pitchFamily="34" charset="0"/>
              <a:buChar char="•"/>
            </a:pPr>
            <a:endParaRPr lang="en-US" sz="6400" b="1" dirty="0" smtClean="0"/>
          </a:p>
          <a:p>
            <a:pPr lvl="1" algn="just">
              <a:buFont typeface="Arial" panose="020B0604020202020204" pitchFamily="34" charset="0"/>
              <a:buChar char="•"/>
            </a:pPr>
            <a:r>
              <a:rPr lang="en-US" sz="7200" b="1" dirty="0" smtClean="0"/>
              <a:t>6 </a:t>
            </a:r>
            <a:r>
              <a:rPr lang="en-US" sz="7200" b="1" dirty="0"/>
              <a:t>BCOP, 12 TCOP and 17 IACOP countries showing positive impact </a:t>
            </a:r>
            <a:r>
              <a:rPr lang="en-US" sz="7200" dirty="0"/>
              <a:t>(refer COP presentations for examples</a:t>
            </a:r>
            <a:r>
              <a:rPr lang="en-US" sz="7200" dirty="0" smtClean="0"/>
              <a:t>).</a:t>
            </a:r>
          </a:p>
          <a:p>
            <a:pPr marL="457200" lvl="1" indent="0" algn="just">
              <a:buNone/>
            </a:pPr>
            <a:endParaRPr lang="en-US" sz="7200" dirty="0" smtClean="0"/>
          </a:p>
          <a:p>
            <a:pPr lvl="1" algn="just">
              <a:buFont typeface="Arial" panose="020B0604020202020204" pitchFamily="34" charset="0"/>
              <a:buChar char="•"/>
            </a:pPr>
            <a:r>
              <a:rPr lang="en-US" sz="7200" dirty="0" smtClean="0">
                <a:solidFill>
                  <a:srgbClr val="FF0000"/>
                </a:solidFill>
              </a:rPr>
              <a:t>PFM </a:t>
            </a:r>
            <a:r>
              <a:rPr lang="en-US" sz="7200" dirty="0">
                <a:solidFill>
                  <a:srgbClr val="FF0000"/>
                </a:solidFill>
              </a:rPr>
              <a:t>Indicators not comprehensive or up to date across region</a:t>
            </a:r>
            <a:r>
              <a:rPr lang="en-US" sz="7200" dirty="0"/>
              <a:t>, but </a:t>
            </a:r>
            <a:r>
              <a:rPr lang="en-US" sz="7200" b="1" dirty="0"/>
              <a:t>evidence of surveys being regularly used to ascertain reform </a:t>
            </a:r>
            <a:r>
              <a:rPr lang="en-US" sz="7200" b="1" dirty="0" smtClean="0"/>
              <a:t>progress and success stories showing positive impact of PEMPAL.</a:t>
            </a:r>
          </a:p>
          <a:p>
            <a:pPr lvl="1" algn="just">
              <a:buFont typeface="Arial" panose="020B0604020202020204" pitchFamily="34" charset="0"/>
              <a:buChar char="•"/>
            </a:pPr>
            <a:endParaRPr lang="en-US" sz="7200" b="1" dirty="0"/>
          </a:p>
          <a:p>
            <a:pPr lvl="2" algn="just"/>
            <a:r>
              <a:rPr lang="en-US" sz="7200" b="1" dirty="0">
                <a:solidFill>
                  <a:srgbClr val="00B050"/>
                </a:solidFill>
              </a:rPr>
              <a:t>A more systematic approach to documenting success stories is needed.</a:t>
            </a:r>
          </a:p>
          <a:p>
            <a:pPr marL="857250" lvl="2" indent="0" algn="just">
              <a:buNone/>
            </a:pPr>
            <a:endParaRPr lang="en-US" sz="7200" dirty="0"/>
          </a:p>
          <a:p>
            <a:pPr lvl="2" algn="just"/>
            <a:r>
              <a:rPr lang="en-US" sz="7200" b="1" dirty="0" smtClean="0">
                <a:solidFill>
                  <a:srgbClr val="00B050"/>
                </a:solidFill>
              </a:rPr>
              <a:t>MTR </a:t>
            </a:r>
            <a:r>
              <a:rPr lang="en-US" sz="7200" b="1" dirty="0">
                <a:solidFill>
                  <a:srgbClr val="00B050"/>
                </a:solidFill>
              </a:rPr>
              <a:t>survey results suggest further opportunities to facilitate members translating learnings into changed practices in work environment.  </a:t>
            </a:r>
            <a:endParaRPr lang="en-US" sz="7200" b="1" dirty="0" smtClean="0">
              <a:solidFill>
                <a:srgbClr val="00B050"/>
              </a:solidFill>
            </a:endParaRPr>
          </a:p>
          <a:p>
            <a:pPr marL="857250" lvl="2" indent="0" algn="just">
              <a:buNone/>
            </a:pPr>
            <a:endParaRPr lang="en-US" sz="7200" dirty="0"/>
          </a:p>
          <a:p>
            <a:pPr lvl="2" algn="just"/>
            <a:r>
              <a:rPr lang="en-US" sz="7200" dirty="0" err="1" smtClean="0">
                <a:solidFill>
                  <a:srgbClr val="00B050"/>
                </a:solidFill>
              </a:rPr>
              <a:t>MoF</a:t>
            </a:r>
            <a:r>
              <a:rPr lang="en-US" sz="7200" dirty="0" smtClean="0">
                <a:solidFill>
                  <a:srgbClr val="00B050"/>
                </a:solidFill>
              </a:rPr>
              <a:t> Russian Federation suggests to </a:t>
            </a:r>
            <a:r>
              <a:rPr lang="en-US" sz="7200" b="1" dirty="0" smtClean="0">
                <a:solidFill>
                  <a:srgbClr val="00B050"/>
                </a:solidFill>
              </a:rPr>
              <a:t>investigate terms and conditions that contribute to PFM development in each member country</a:t>
            </a:r>
            <a:r>
              <a:rPr lang="en-US" sz="7200" dirty="0" smtClean="0">
                <a:solidFill>
                  <a:srgbClr val="00B050"/>
                </a:solidFill>
              </a:rPr>
              <a:t>, to better understand how PEMPAL can strengthen reforms.</a:t>
            </a:r>
            <a:endParaRPr lang="en-US" sz="7200" dirty="0">
              <a:solidFill>
                <a:srgbClr val="00B050"/>
              </a:solidFill>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5</a:t>
            </a:fld>
            <a:endParaRPr lang="en-US" dirty="0"/>
          </a:p>
        </p:txBody>
      </p:sp>
      <p:sp>
        <p:nvSpPr>
          <p:cNvPr id="13" name="TextBox 12"/>
          <p:cNvSpPr txBox="1"/>
          <p:nvPr/>
        </p:nvSpPr>
        <p:spPr>
          <a:xfrm>
            <a:off x="381000" y="1828800"/>
            <a:ext cx="8305800" cy="1015663"/>
          </a:xfrm>
          <a:prstGeom prst="rect">
            <a:avLst/>
          </a:prstGeom>
          <a:solidFill>
            <a:schemeClr val="bg2"/>
          </a:solidFill>
          <a:ln>
            <a:solidFill>
              <a:schemeClr val="accent1">
                <a:shade val="95000"/>
                <a:satMod val="105000"/>
              </a:schemeClr>
            </a:solidFill>
          </a:ln>
        </p:spPr>
        <p:txBody>
          <a:bodyPr wrap="square" rtlCol="0">
            <a:spAutoFit/>
          </a:bodyPr>
          <a:lstStyle/>
          <a:p>
            <a:pPr lvl="1" algn="just"/>
            <a:r>
              <a:rPr lang="en-US" sz="2000" b="1" dirty="0">
                <a:solidFill>
                  <a:schemeClr val="accent1">
                    <a:lumMod val="75000"/>
                  </a:schemeClr>
                </a:solidFill>
                <a:cs typeface="Aharoni" pitchFamily="2" charset="-79"/>
              </a:rPr>
              <a:t>Notwithstanding methodological challenges of measuring the impact of the strategy, PEMPAL has had a visible impact at the member country level.  </a:t>
            </a:r>
          </a:p>
        </p:txBody>
      </p:sp>
    </p:spTree>
    <p:extLst>
      <p:ext uri="{BB962C8B-B14F-4D97-AF65-F5344CB8AC3E}">
        <p14:creationId xmlns:p14="http://schemas.microsoft.com/office/powerpoint/2010/main" val="488931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3" cstate="print"/>
          <a:srcRect/>
          <a:stretch>
            <a:fillRect/>
          </a:stretch>
        </p:blipFill>
        <p:spPr bwMode="auto">
          <a:xfrm>
            <a:off x="0" y="0"/>
            <a:ext cx="9144000" cy="1066799"/>
          </a:xfrm>
          <a:prstGeom prst="rect">
            <a:avLst/>
          </a:prstGeom>
          <a:noFill/>
          <a:ln w="9525">
            <a:noFill/>
            <a:miter lim="800000"/>
            <a:headEnd/>
            <a:tailEnd/>
          </a:ln>
        </p:spPr>
      </p:pic>
      <p:sp>
        <p:nvSpPr>
          <p:cNvPr id="3" name="Содержимое 2"/>
          <p:cNvSpPr>
            <a:spLocks noGrp="1"/>
          </p:cNvSpPr>
          <p:nvPr>
            <p:ph idx="1"/>
          </p:nvPr>
        </p:nvSpPr>
        <p:spPr>
          <a:xfrm>
            <a:off x="304800" y="1219200"/>
            <a:ext cx="8534400" cy="5562601"/>
          </a:xfrm>
        </p:spPr>
        <p:txBody>
          <a:bodyPr>
            <a:normAutofit/>
          </a:bodyPr>
          <a:lstStyle/>
          <a:p>
            <a:pPr algn="just">
              <a:lnSpc>
                <a:spcPct val="90000"/>
              </a:lnSpc>
            </a:pPr>
            <a:endParaRPr lang="en-US" sz="5000" i="1" dirty="0"/>
          </a:p>
          <a:p>
            <a:pPr algn="just">
              <a:lnSpc>
                <a:spcPct val="90000"/>
              </a:lnSpc>
            </a:pPr>
            <a:endParaRPr lang="en-US" sz="5000" i="1" dirty="0" smtClean="0"/>
          </a:p>
          <a:p>
            <a:pPr algn="just">
              <a:lnSpc>
                <a:spcPct val="90000"/>
              </a:lnSpc>
            </a:pPr>
            <a:endParaRPr lang="en-US" sz="5000" i="1" dirty="0" smtClean="0"/>
          </a:p>
          <a:p>
            <a:pPr marL="457200" lvl="1" indent="0" algn="just">
              <a:buNone/>
            </a:pPr>
            <a:endParaRPr lang="en-US" dirty="0">
              <a:solidFill>
                <a:schemeClr val="accent1">
                  <a:lumMod val="75000"/>
                </a:schemeClr>
              </a:solidFill>
              <a:cs typeface="Aharoni" pitchFamily="2" charset="-79"/>
            </a:endParaRPr>
          </a:p>
          <a:p>
            <a:pPr marL="457200" lvl="1" indent="0" algn="just">
              <a:buNone/>
            </a:pPr>
            <a:endParaRPr lang="en-US" sz="4200" dirty="0" smtClean="0"/>
          </a:p>
          <a:p>
            <a:pPr marL="457200" lvl="1" indent="0" algn="just">
              <a:buNone/>
            </a:pPr>
            <a:endParaRPr lang="en-US" sz="4200" dirty="0" smtClean="0"/>
          </a:p>
          <a:p>
            <a:pPr lvl="1" algn="just">
              <a:buFont typeface="Arial" panose="020B0604020202020204" pitchFamily="34" charset="0"/>
              <a:buChar char="•"/>
            </a:pPr>
            <a:endParaRPr lang="en-US" sz="5500" b="1" dirty="0" smtClean="0"/>
          </a:p>
        </p:txBody>
      </p:sp>
      <p:sp>
        <p:nvSpPr>
          <p:cNvPr id="4" name="Номер слайда 3"/>
          <p:cNvSpPr>
            <a:spLocks noGrp="1"/>
          </p:cNvSpPr>
          <p:nvPr>
            <p:ph type="sldNum" sz="quarter" idx="12"/>
          </p:nvPr>
        </p:nvSpPr>
        <p:spPr/>
        <p:txBody>
          <a:bodyPr/>
          <a:lstStyle/>
          <a:p>
            <a:fld id="{7B9792E3-0ED1-4636-9AD2-0933D53E70C7}" type="slidenum">
              <a:rPr lang="en-US" smtClean="0"/>
              <a:pPr/>
              <a:t>6</a:t>
            </a:fld>
            <a:endParaRPr lang="en-US" dirty="0"/>
          </a:p>
        </p:txBody>
      </p:sp>
      <p:pic>
        <p:nvPicPr>
          <p:cNvPr id="6" name="Diagram 2"/>
          <p:cNvPicPr/>
          <p:nvPr/>
        </p:nvPicPr>
        <p:blipFill>
          <a:blip r:embed="rId4"/>
          <a:srcRect b="-61"/>
          <a:stretch>
            <a:fillRect/>
          </a:stretch>
        </p:blipFill>
        <p:spPr bwMode="auto">
          <a:xfrm>
            <a:off x="647700" y="2113753"/>
            <a:ext cx="7696200" cy="4686521"/>
          </a:xfrm>
          <a:prstGeom prst="rect">
            <a:avLst/>
          </a:prstGeom>
          <a:noFill/>
          <a:ln w="9525">
            <a:noFill/>
            <a:miter lim="800000"/>
            <a:headEnd/>
            <a:tailEnd/>
          </a:ln>
        </p:spPr>
      </p:pic>
      <p:sp>
        <p:nvSpPr>
          <p:cNvPr id="2" name="Rectangle 1"/>
          <p:cNvSpPr/>
          <p:nvPr/>
        </p:nvSpPr>
        <p:spPr>
          <a:xfrm>
            <a:off x="381000" y="1128611"/>
            <a:ext cx="8382000" cy="830997"/>
          </a:xfrm>
          <a:prstGeom prst="rect">
            <a:avLst/>
          </a:prstGeom>
        </p:spPr>
        <p:txBody>
          <a:bodyPr wrap="square">
            <a:spAutoFit/>
          </a:bodyPr>
          <a:lstStyle/>
          <a:p>
            <a:pPr algn="just"/>
            <a:r>
              <a:rPr lang="en-GB" sz="1600" dirty="0"/>
              <a:t>For IACOP, impact assessed as significant (above 75%) in nine countries, high (45-75%) in three countries, moderate in five countries (15-45%), and low (under 15%) in only one country, with increases in impact evident from 2007 and 2011.</a:t>
            </a:r>
            <a:endParaRPr lang="en-US" sz="1600" dirty="0"/>
          </a:p>
        </p:txBody>
      </p:sp>
    </p:spTree>
    <p:extLst>
      <p:ext uri="{BB962C8B-B14F-4D97-AF65-F5344CB8AC3E}">
        <p14:creationId xmlns:p14="http://schemas.microsoft.com/office/powerpoint/2010/main" val="2281102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3" cstate="print"/>
          <a:srcRect/>
          <a:stretch>
            <a:fillRect/>
          </a:stretch>
        </p:blipFill>
        <p:spPr bwMode="auto">
          <a:xfrm>
            <a:off x="0" y="1"/>
            <a:ext cx="9144000" cy="838200"/>
          </a:xfrm>
          <a:prstGeom prst="rect">
            <a:avLst/>
          </a:prstGeom>
          <a:noFill/>
          <a:ln w="9525">
            <a:noFill/>
            <a:miter lim="800000"/>
            <a:headEnd/>
            <a:tailEnd/>
          </a:ln>
        </p:spPr>
      </p:pic>
      <p:sp>
        <p:nvSpPr>
          <p:cNvPr id="3" name="Содержимое 2"/>
          <p:cNvSpPr>
            <a:spLocks noGrp="1"/>
          </p:cNvSpPr>
          <p:nvPr>
            <p:ph idx="1"/>
          </p:nvPr>
        </p:nvSpPr>
        <p:spPr>
          <a:xfrm>
            <a:off x="0" y="990600"/>
            <a:ext cx="8915400" cy="5791201"/>
          </a:xfrm>
        </p:spPr>
        <p:txBody>
          <a:bodyPr>
            <a:normAutofit fontScale="85000" lnSpcReduction="20000"/>
          </a:bodyPr>
          <a:lstStyle/>
          <a:p>
            <a:pPr marL="400050" lvl="1" indent="0" algn="just">
              <a:buNone/>
            </a:pPr>
            <a:r>
              <a:rPr lang="en-US" sz="2000" b="1" i="1" dirty="0" smtClean="0"/>
              <a:t>Outcome</a:t>
            </a:r>
            <a:r>
              <a:rPr lang="en-US" sz="2000" b="1" dirty="0" smtClean="0"/>
              <a:t>: </a:t>
            </a:r>
            <a:r>
              <a:rPr lang="en-US" sz="2000" i="1" dirty="0" smtClean="0"/>
              <a:t>A sustainable, professional public financial management platform through which individual members are networked to strengthen their capacities and to enable them to share learnings and benchmarking between countries</a:t>
            </a:r>
            <a:r>
              <a:rPr lang="en-US" i="1" dirty="0" smtClean="0"/>
              <a:t> </a:t>
            </a:r>
            <a:endParaRPr lang="en-US" sz="2600" dirty="0" smtClean="0"/>
          </a:p>
          <a:p>
            <a:pPr marL="457200" lvl="1" indent="0" algn="just">
              <a:buNone/>
            </a:pPr>
            <a:endParaRPr lang="en-US" sz="2600" b="1" dirty="0" smtClean="0">
              <a:solidFill>
                <a:schemeClr val="accent1">
                  <a:lumMod val="75000"/>
                </a:schemeClr>
              </a:solidFill>
              <a:cs typeface="Aharoni" pitchFamily="2" charset="-79"/>
            </a:endParaRPr>
          </a:p>
          <a:p>
            <a:pPr marL="457200" lvl="1" indent="0" algn="just">
              <a:buNone/>
            </a:pPr>
            <a:endParaRPr lang="en-US" sz="2600" b="1" dirty="0" smtClean="0">
              <a:solidFill>
                <a:schemeClr val="accent1">
                  <a:lumMod val="75000"/>
                </a:schemeClr>
              </a:solidFill>
              <a:cs typeface="Aharoni" pitchFamily="2" charset="-79"/>
            </a:endParaRPr>
          </a:p>
          <a:p>
            <a:pPr lvl="2" algn="just"/>
            <a:endParaRPr lang="en-US" b="1" dirty="0" smtClean="0">
              <a:cs typeface="Aharoni" pitchFamily="2" charset="-79"/>
            </a:endParaRPr>
          </a:p>
          <a:p>
            <a:pPr lvl="2" algn="just"/>
            <a:endParaRPr lang="en-US" b="1" dirty="0">
              <a:cs typeface="Aharoni" pitchFamily="2" charset="-79"/>
            </a:endParaRPr>
          </a:p>
          <a:p>
            <a:pPr lvl="2" algn="just"/>
            <a:r>
              <a:rPr lang="en-US" b="1" dirty="0" smtClean="0">
                <a:cs typeface="Aharoni" pitchFamily="2" charset="-79"/>
              </a:rPr>
              <a:t>Satisfaction ratings taken from post event surveys, have remained consistently high </a:t>
            </a:r>
            <a:r>
              <a:rPr lang="en-US" dirty="0" smtClean="0">
                <a:cs typeface="Aharoni" pitchFamily="2" charset="-79"/>
              </a:rPr>
              <a:t>ranging from 4.3 to a maximum of 5.0 in CY12, CY13 and CY14.</a:t>
            </a:r>
          </a:p>
          <a:p>
            <a:pPr lvl="2" algn="just"/>
            <a:endParaRPr lang="en-US" dirty="0" smtClean="0">
              <a:cs typeface="Aharoni" pitchFamily="2" charset="-79"/>
            </a:endParaRPr>
          </a:p>
          <a:p>
            <a:pPr lvl="2" algn="just"/>
            <a:r>
              <a:rPr lang="en-US" b="1" dirty="0" smtClean="0">
                <a:cs typeface="Aharoni" pitchFamily="2" charset="-79"/>
              </a:rPr>
              <a:t>Opportunities provided by PEMPAL were rated highly. </a:t>
            </a:r>
            <a:r>
              <a:rPr lang="en-US" dirty="0" smtClean="0">
                <a:cs typeface="Aharoni" pitchFamily="2" charset="-79"/>
              </a:rPr>
              <a:t>MTR survey respondents feedback (4.4-4.6/5.0) on opportunities to: build relationships with peers in region; build a knowledge base in area of expertise; and bring back learning from COP events and share with organizations. </a:t>
            </a:r>
          </a:p>
          <a:p>
            <a:pPr lvl="2" algn="just"/>
            <a:endParaRPr lang="en-US" sz="2600" dirty="0" smtClean="0"/>
          </a:p>
          <a:p>
            <a:pPr lvl="2" algn="just"/>
            <a:r>
              <a:rPr lang="en-US" sz="2300" b="1" dirty="0">
                <a:solidFill>
                  <a:srgbClr val="FF0000"/>
                </a:solidFill>
                <a:cs typeface="Aharoni" pitchFamily="2" charset="-79"/>
              </a:rPr>
              <a:t>Sustainability beyond the current Strategy period is a matter of </a:t>
            </a:r>
            <a:r>
              <a:rPr lang="en-US" sz="2300" b="1" dirty="0" smtClean="0">
                <a:solidFill>
                  <a:srgbClr val="FF0000"/>
                </a:solidFill>
                <a:cs typeface="Aharoni" pitchFamily="2" charset="-79"/>
              </a:rPr>
              <a:t>concern</a:t>
            </a:r>
            <a:endParaRPr lang="en-US" sz="2300" b="1" dirty="0" smtClean="0">
              <a:solidFill>
                <a:srgbClr val="00B050"/>
              </a:solidFill>
              <a:cs typeface="Aharoni" pitchFamily="2" charset="-79"/>
            </a:endParaRPr>
          </a:p>
          <a:p>
            <a:pPr lvl="3" algn="just"/>
            <a:r>
              <a:rPr lang="en-US" sz="2300" b="1" dirty="0" smtClean="0">
                <a:solidFill>
                  <a:srgbClr val="00B050"/>
                </a:solidFill>
                <a:cs typeface="Aharoni" pitchFamily="2" charset="-79"/>
              </a:rPr>
              <a:t> </a:t>
            </a:r>
            <a:r>
              <a:rPr lang="en-US" sz="2300" dirty="0">
                <a:solidFill>
                  <a:srgbClr val="00B050"/>
                </a:solidFill>
                <a:cs typeface="Aharoni" pitchFamily="2" charset="-79"/>
              </a:rPr>
              <a:t>A</a:t>
            </a:r>
            <a:r>
              <a:rPr lang="en-US" sz="2300" dirty="0" smtClean="0">
                <a:solidFill>
                  <a:srgbClr val="00B050"/>
                </a:solidFill>
                <a:cs typeface="Aharoni" pitchFamily="2" charset="-79"/>
              </a:rPr>
              <a:t>pproaches </a:t>
            </a:r>
            <a:r>
              <a:rPr lang="en-US" sz="2300" dirty="0">
                <a:solidFill>
                  <a:srgbClr val="00B050"/>
                </a:solidFill>
                <a:cs typeface="Aharoni" pitchFamily="2" charset="-79"/>
              </a:rPr>
              <a:t>to mitigating the associated risks need to be looked into in the context of upcoming discussions on the future of PEMPAL.</a:t>
            </a:r>
          </a:p>
        </p:txBody>
      </p:sp>
      <p:sp>
        <p:nvSpPr>
          <p:cNvPr id="4" name="Номер слайда 3"/>
          <p:cNvSpPr>
            <a:spLocks noGrp="1"/>
          </p:cNvSpPr>
          <p:nvPr>
            <p:ph type="sldNum" sz="quarter" idx="12"/>
          </p:nvPr>
        </p:nvSpPr>
        <p:spPr/>
        <p:txBody>
          <a:bodyPr/>
          <a:lstStyle/>
          <a:p>
            <a:fld id="{7B9792E3-0ED1-4636-9AD2-0933D53E70C7}" type="slidenum">
              <a:rPr lang="en-US" smtClean="0"/>
              <a:pPr/>
              <a:t>7</a:t>
            </a:fld>
            <a:endParaRPr lang="en-US" dirty="0"/>
          </a:p>
        </p:txBody>
      </p:sp>
      <p:sp>
        <p:nvSpPr>
          <p:cNvPr id="13" name="TextBox 12"/>
          <p:cNvSpPr txBox="1"/>
          <p:nvPr/>
        </p:nvSpPr>
        <p:spPr>
          <a:xfrm>
            <a:off x="533400" y="1828800"/>
            <a:ext cx="8153400" cy="1015663"/>
          </a:xfrm>
          <a:prstGeom prst="rect">
            <a:avLst/>
          </a:prstGeom>
          <a:solidFill>
            <a:schemeClr val="bg2"/>
          </a:solidFill>
          <a:ln>
            <a:solidFill>
              <a:schemeClr val="accent1">
                <a:shade val="95000"/>
                <a:satMod val="105000"/>
              </a:schemeClr>
            </a:solidFill>
          </a:ln>
        </p:spPr>
        <p:txBody>
          <a:bodyPr wrap="square" rtlCol="0">
            <a:spAutoFit/>
          </a:bodyPr>
          <a:lstStyle/>
          <a:p>
            <a:pPr lvl="1" algn="just">
              <a:lnSpc>
                <a:spcPts val="2400"/>
              </a:lnSpc>
            </a:pPr>
            <a:r>
              <a:rPr lang="en-US" sz="2000" b="1" dirty="0" smtClean="0">
                <a:solidFill>
                  <a:schemeClr val="accent1">
                    <a:lumMod val="75000"/>
                  </a:schemeClr>
                </a:solidFill>
                <a:cs typeface="Aharoni" pitchFamily="2" charset="-79"/>
              </a:rPr>
              <a:t>Good </a:t>
            </a:r>
            <a:r>
              <a:rPr lang="en-US" sz="2000" b="1" dirty="0">
                <a:solidFill>
                  <a:schemeClr val="accent1">
                    <a:lumMod val="75000"/>
                  </a:schemeClr>
                </a:solidFill>
                <a:cs typeface="Aharoni" pitchFamily="2" charset="-79"/>
              </a:rPr>
              <a:t>progress is observed at the outcome level of the </a:t>
            </a:r>
            <a:r>
              <a:rPr lang="en-US" sz="2000" b="1" dirty="0" smtClean="0">
                <a:solidFill>
                  <a:schemeClr val="accent1">
                    <a:lumMod val="75000"/>
                  </a:schemeClr>
                </a:solidFill>
                <a:cs typeface="Aharoni" pitchFamily="2" charset="-79"/>
              </a:rPr>
              <a:t>Strategy, with evidence of new and improved knowledge in PFM practices and continuing and rising high levels of satisfaction. </a:t>
            </a:r>
            <a:endParaRPr lang="en-US" sz="2000" b="1" dirty="0">
              <a:solidFill>
                <a:schemeClr val="accent1">
                  <a:lumMod val="75000"/>
                </a:schemeClr>
              </a:solidFill>
              <a:cs typeface="Aharoni" pitchFamily="2" charset="-79"/>
            </a:endParaRPr>
          </a:p>
        </p:txBody>
      </p:sp>
    </p:spTree>
    <p:extLst>
      <p:ext uri="{BB962C8B-B14F-4D97-AF65-F5344CB8AC3E}">
        <p14:creationId xmlns:p14="http://schemas.microsoft.com/office/powerpoint/2010/main" val="856841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3" cstate="print"/>
          <a:srcRect/>
          <a:stretch>
            <a:fillRect/>
          </a:stretch>
        </p:blipFill>
        <p:spPr bwMode="auto">
          <a:xfrm>
            <a:off x="0" y="1"/>
            <a:ext cx="9144000" cy="838200"/>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7B9792E3-0ED1-4636-9AD2-0933D53E70C7}" type="slidenum">
              <a:rPr lang="en-US" smtClean="0"/>
              <a:pPr/>
              <a:t>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7265282"/>
              </p:ext>
            </p:extLst>
          </p:nvPr>
        </p:nvGraphicFramePr>
        <p:xfrm>
          <a:off x="609600" y="2590800"/>
          <a:ext cx="2514600" cy="18638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898925721"/>
              </p:ext>
            </p:extLst>
          </p:nvPr>
        </p:nvGraphicFramePr>
        <p:xfrm>
          <a:off x="3276600" y="2576578"/>
          <a:ext cx="3048000" cy="22098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1066800" y="1219200"/>
            <a:ext cx="7391400" cy="769441"/>
          </a:xfrm>
          <a:prstGeom prst="rect">
            <a:avLst/>
          </a:prstGeom>
        </p:spPr>
        <p:txBody>
          <a:bodyPr wrap="square">
            <a:spAutoFit/>
          </a:bodyPr>
          <a:lstStyle/>
          <a:p>
            <a:pPr algn="ctr"/>
            <a:r>
              <a:rPr lang="en-US" sz="2200" b="1" dirty="0">
                <a:cs typeface="Aharoni" pitchFamily="2" charset="-79"/>
              </a:rPr>
              <a:t>Feedback from post event surveys remains positive </a:t>
            </a:r>
            <a:r>
              <a:rPr lang="en-US" sz="2200" dirty="0">
                <a:cs typeface="Aharoni" pitchFamily="2" charset="-79"/>
              </a:rPr>
              <a:t>and shows improvement over the review period in most categories</a:t>
            </a:r>
            <a:r>
              <a:rPr lang="en-US" sz="2200" dirty="0" smtClean="0">
                <a:cs typeface="Aharoni" pitchFamily="2" charset="-79"/>
              </a:rPr>
              <a:t>. </a:t>
            </a:r>
            <a:endParaRPr lang="en-US" sz="2200" dirty="0">
              <a:cs typeface="Aharoni" pitchFamily="2" charset="-79"/>
            </a:endParaRPr>
          </a:p>
        </p:txBody>
      </p:sp>
      <p:graphicFrame>
        <p:nvGraphicFramePr>
          <p:cNvPr id="9" name="Chart 8"/>
          <p:cNvGraphicFramePr/>
          <p:nvPr>
            <p:extLst>
              <p:ext uri="{D42A27DB-BD31-4B8C-83A1-F6EECF244321}">
                <p14:modId xmlns:p14="http://schemas.microsoft.com/office/powerpoint/2010/main" val="1090826427"/>
              </p:ext>
            </p:extLst>
          </p:nvPr>
        </p:nvGraphicFramePr>
        <p:xfrm>
          <a:off x="685800" y="4572000"/>
          <a:ext cx="2409825" cy="189980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extLst>
              <p:ext uri="{D42A27DB-BD31-4B8C-83A1-F6EECF244321}">
                <p14:modId xmlns:p14="http://schemas.microsoft.com/office/powerpoint/2010/main" val="937417842"/>
              </p:ext>
            </p:extLst>
          </p:nvPr>
        </p:nvGraphicFramePr>
        <p:xfrm>
          <a:off x="3810000" y="4562764"/>
          <a:ext cx="2286000" cy="181205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p:nvPr>
            <p:extLst>
              <p:ext uri="{D42A27DB-BD31-4B8C-83A1-F6EECF244321}">
                <p14:modId xmlns:p14="http://schemas.microsoft.com/office/powerpoint/2010/main" val="3411809727"/>
              </p:ext>
            </p:extLst>
          </p:nvPr>
        </p:nvGraphicFramePr>
        <p:xfrm>
          <a:off x="6705600" y="2667000"/>
          <a:ext cx="2133600" cy="17526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p:cNvGraphicFramePr/>
          <p:nvPr>
            <p:extLst>
              <p:ext uri="{D42A27DB-BD31-4B8C-83A1-F6EECF244321}">
                <p14:modId xmlns:p14="http://schemas.microsoft.com/office/powerpoint/2010/main" val="1361812424"/>
              </p:ext>
            </p:extLst>
          </p:nvPr>
        </p:nvGraphicFramePr>
        <p:xfrm>
          <a:off x="6553200" y="4343400"/>
          <a:ext cx="2286000" cy="17526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81519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en-US" sz="4000" i="1" dirty="0" smtClean="0">
                <a:solidFill>
                  <a:schemeClr val="tx1"/>
                </a:solidFill>
              </a:rPr>
              <a:t>PEMPAL Output Objectives</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9</a:t>
            </a:fld>
            <a:endParaRPr lang="en-US" dirty="0"/>
          </a:p>
        </p:txBody>
      </p:sp>
      <p:graphicFrame>
        <p:nvGraphicFramePr>
          <p:cNvPr id="9" name="Diagram 8"/>
          <p:cNvGraphicFramePr/>
          <p:nvPr>
            <p:extLst>
              <p:ext uri="{D42A27DB-BD31-4B8C-83A1-F6EECF244321}">
                <p14:modId xmlns:p14="http://schemas.microsoft.com/office/powerpoint/2010/main" val="3943518762"/>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800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10244</TotalTime>
  <Words>2953</Words>
  <Application>Microsoft Office PowerPoint</Application>
  <PresentationFormat>On-screen Show (4:3)</PresentationFormat>
  <Paragraphs>471</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Aharoni</vt:lpstr>
      <vt:lpstr>Arial</vt:lpstr>
      <vt:lpstr>Bradley Hand ITC</vt:lpstr>
      <vt:lpstr>Calibri</vt:lpstr>
      <vt:lpstr>Cambria</vt:lpstr>
      <vt:lpstr>Times New Roman</vt:lpstr>
      <vt:lpstr>Wingdings</vt:lpstr>
      <vt:lpstr>Office Theme</vt:lpstr>
      <vt:lpstr>PowerPoint Presentation</vt:lpstr>
      <vt:lpstr>OBJECTIVES OF MID-TERM REVIEW (MTR)</vt:lpstr>
      <vt:lpstr>INPUTS TO THE REVIEW</vt:lpstr>
      <vt:lpstr>PowerPoint Presentation</vt:lpstr>
      <vt:lpstr>PowerPoint Presentation</vt:lpstr>
      <vt:lpstr>PowerPoint Presentation</vt:lpstr>
      <vt:lpstr>PowerPoint Presentation</vt:lpstr>
      <vt:lpstr>PowerPoint Presentation</vt:lpstr>
      <vt:lpstr>PowerPoint Presentation</vt:lpstr>
      <vt:lpstr>Objective 1: PFM PRIORITIES OF MEMBER GOVERNMENTS ARE ADDRESSED BY THE PFM NETWORK PLATFORM</vt:lpstr>
      <vt:lpstr>INTEREST SHOWN IN CROSS-COP WORK  AT 2014 MOSCOW PLENARY MEETING</vt:lpstr>
      <vt:lpstr>PowerPoint Presentation</vt:lpstr>
      <vt:lpstr>Objective 2: QUALITY RESOURCES AND NETWORK SERVICES, SUPPORTING RELEVANT PFM PRACTICES, ARE PROVIDED TO MEMBERS (1)</vt:lpstr>
      <vt:lpstr>Objective 2: QUALITY RESOURCES AND NETWORK SERVICES, SUPPORTING RELEVANT PFM PRACTICES, ARE PROVIDED TO MEMBERS (2)</vt:lpstr>
      <vt:lpstr>          Objective 2: QUALITY RESOURCES AND NETWORK SERVICES,  SUPPORTING RELEVANT PFM PRACTICES, ARE PROVIDED TO MEMBERS (3)</vt:lpstr>
      <vt:lpstr>          Objective 2: QUALITY RESOURCES AND NETWORK SERVICES,  SUPPORTING RELEVANT PFM PRACTICES, ARE PROVIDED TO MEMBERS (3)</vt:lpstr>
      <vt:lpstr>Objective 2: QUALITY RESOURCES AND NETWORK SERVICES, SUPPORTING RELEVANT PFM PRACTICES, ARE PROVIDED TO MEMBERS (4)</vt:lpstr>
      <vt:lpstr>PowerPoint Presentation</vt:lpstr>
      <vt:lpstr>Objective 3: A FINANCIALLY-VIABLE NETWORK OF PFM PROFESSIONALS, COMMITTED TO IMPROVING PFM PRACTICES, IS BUILT AND MAINTAINED (1) </vt:lpstr>
      <vt:lpstr>Objective 3: A FINANCIALLY-VIABLE NETWORK OF PFM PROFESSIONALS, COMMITTED TO IMPROVING PFM PRACTICES, IS BUILT AND MAINTAINED (2)</vt:lpstr>
      <vt:lpstr>Objective 3: A FINANCIALLY-VIABLE NETWORK OF PFM PROFESSIONALS, COMMITTED TO IMPROVING PFM PRACTICES, IS BUILT AND MAINTAINED (3)</vt:lpstr>
      <vt:lpstr>PowerPoint Presentation</vt:lpstr>
      <vt:lpstr>PowerPoint Presentation</vt:lpstr>
      <vt:lpstr>Objective 4: AWARENESS OF HIGH GOVERNMENT AND POLITICAL LEVLES IS RAISED REGARDING THE BENEFITS AND VALUE OF ENGAGING THROUGH PEMPAL (1)</vt:lpstr>
      <vt:lpstr>Objective 4: AWARENESS OF HIGH GOVERNMENT AND POLITICAL LEVLES IS RAISED REGARDING THE BENEFITS AND VALUE OF ENGAGING THROUGH PEMPAL (2)</vt:lpstr>
      <vt:lpstr>CONCLUSIONS</vt:lpstr>
      <vt:lpstr>Suggested adjustments to Strategy actions</vt:lpstr>
      <vt:lpstr> - review the findings,    - review and prioritize suggestions for improvement     (Table 1 of MTR Report).   MTR report to be finalized based on the results of this meeting. </vt:lpstr>
      <vt:lpstr>PowerPoint Presentation</vt:lpstr>
    </vt:vector>
  </TitlesOfParts>
  <Company>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PEMPAL Strategy MTR</dc:title>
  <dc:creator>Deanna Aubrey</dc:creator>
  <cp:keywords>2015 Vienna Cross-COP Executive Meeting</cp:keywords>
  <cp:lastModifiedBy>Ksenia Galantsova</cp:lastModifiedBy>
  <cp:revision>708</cp:revision>
  <cp:lastPrinted>2013-05-24T11:14:55Z</cp:lastPrinted>
  <dcterms:created xsi:type="dcterms:W3CDTF">2012-02-13T09:14:10Z</dcterms:created>
  <dcterms:modified xsi:type="dcterms:W3CDTF">2015-07-20T11:04:57Z</dcterms:modified>
  <cp:category>Mid-Term Review of PEMPAL Strategy 2012-17</cp:category>
</cp:coreProperties>
</file>