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3" r:id="rId2"/>
    <p:sldId id="323" r:id="rId3"/>
    <p:sldId id="377" r:id="rId4"/>
    <p:sldId id="378" r:id="rId5"/>
    <p:sldId id="374" r:id="rId6"/>
    <p:sldId id="379" r:id="rId7"/>
    <p:sldId id="376" r:id="rId8"/>
    <p:sldId id="380" r:id="rId9"/>
    <p:sldId id="375" r:id="rId1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9" autoAdjust="0"/>
    <p:restoredTop sz="91119" autoAdjust="0"/>
  </p:normalViewPr>
  <p:slideViewPr>
    <p:cSldViewPr>
      <p:cViewPr varScale="1">
        <p:scale>
          <a:sx n="106" d="100"/>
          <a:sy n="106" d="100"/>
        </p:scale>
        <p:origin x="17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550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5509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6092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6092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60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7/29/2015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Home\Desktop\pempal-flag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33400"/>
            <a:ext cx="7315199" cy="546856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8" name="Picture 2" descr="http://www.google.fr/url?source=imglanding&amp;ct=img&amp;q=http://famouswonders.com/wp-content/uploads/2011/02/czech-republic-flag.png&amp;sa=X&amp;ved=0CAkQ8wdqFQoTCKPm0qibhcYCFUGbFAodj2IA0A&amp;usg=AFQjCNE0Ih3iMbS_e_YTSLx-5zdFGDAyT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550419"/>
            <a:ext cx="838200" cy="6472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google.fr/url?source=imglanding&amp;ct=img&amp;q=http://www.mapsofworld.com/images/world-countries-flags/hungary-flag.gif&amp;sa=X&amp;ved=0CAkQ8wdqFQoTCJjF4-GdhcYCFQe_cgodeu4AHQ&amp;usg=AFQjCNG9OqXryozCVRadra5KDL5cX3oPpw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537344"/>
            <a:ext cx="838200" cy="6887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743201" y="2424634"/>
            <a:ext cx="4038600" cy="930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marR="0" lvl="1" indent="-28575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GROUP 1  </a:t>
            </a:r>
            <a:r>
              <a:rPr lang="en-US" sz="1600" dirty="0" smtClean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- </a:t>
            </a:r>
            <a:r>
              <a:rPr lang="en-US" sz="1600" b="1" dirty="0" smtClean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OUTPUT </a:t>
            </a:r>
            <a:r>
              <a:rPr lang="en-US" sz="1600" b="1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OBJECTIVES  1 and 2 </a:t>
            </a:r>
            <a:r>
              <a:rPr lang="en-US" sz="1600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(ENGLISH/BCS group</a:t>
            </a:r>
            <a:r>
              <a:rPr lang="en-US" sz="1600" dirty="0" smtClean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)</a:t>
            </a:r>
          </a:p>
          <a:p>
            <a:pPr marL="742950" marR="0" lvl="1" indent="-28575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11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 fontScale="77500" lnSpcReduction="20000"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Question 1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Output Objective 1, PFM priorities of member governments are addressed by the PFM platform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– good progress – will be achieved by end of strategy, on ongoing basis.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But need to mitigate identified risk under this Output Objective 1, assessed as ‘moderate’ in Attachment 2 MTR Report – </a:t>
            </a:r>
            <a:r>
              <a:rPr lang="en-US" sz="2400" u="sng" dirty="0" smtClean="0">
                <a:solidFill>
                  <a:schemeClr val="tx2">
                    <a:lumMod val="50000"/>
                  </a:schemeClr>
                </a:solidFill>
              </a:rPr>
              <a:t>Ministers continue to assign participants to attend PEMPAL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– may be negatively impacted depending on financial contribution strategies (connected to Objective 4 ).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Consultation by COPs ensures priorities of members are addressed – however need to continue to ensure differentiated services are provided to ensure countries in minority still get their needs met. Continue use and exploration of different formats (working groups/study visits/peer review). 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8000"/>
                </a:solidFill>
              </a:rPr>
              <a:t>Cross-COP initiatives/projects need to be identified at earlier stages of action plan development (not after). Need to coordinate better.  Need in Exec </a:t>
            </a:r>
            <a:r>
              <a:rPr lang="en-US" sz="2800" dirty="0" err="1" smtClean="0">
                <a:solidFill>
                  <a:srgbClr val="008000"/>
                </a:solidFill>
              </a:rPr>
              <a:t>Comm</a:t>
            </a:r>
            <a:r>
              <a:rPr lang="en-US" sz="2800" dirty="0" smtClean="0">
                <a:solidFill>
                  <a:srgbClr val="008000"/>
                </a:solidFill>
              </a:rPr>
              <a:t> meetings to look at action plans of other COPs and see if members interested in attending (to be done in a more systematic way).  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Moscow approach to identifying common projects good but need to follow through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 smtClean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4800" y="6248400"/>
            <a:ext cx="762000" cy="473075"/>
          </a:xfrm>
        </p:spPr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04800"/>
            <a:ext cx="7848600" cy="6553200"/>
          </a:xfrm>
        </p:spPr>
        <p:txBody>
          <a:bodyPr>
            <a:norm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Question 1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Output Objective 2 (quality network services and products) shows good progress and will be achieved by end of strategy</a:t>
            </a:r>
            <a:r>
              <a:rPr lang="en-US" sz="2400" dirty="0" smtClean="0">
                <a:solidFill>
                  <a:schemeClr val="tx1"/>
                </a:solidFill>
              </a:rPr>
              <a:t>.  </a:t>
            </a:r>
            <a:endParaRPr lang="en-US" sz="2400" dirty="0">
              <a:solidFill>
                <a:schemeClr val="tx1"/>
              </a:solidFill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400" dirty="0" smtClean="0">
                <a:solidFill>
                  <a:srgbClr val="008000"/>
                </a:solidFill>
              </a:rPr>
              <a:t>Need to continue to manage two identified existing ‘moderate’ risks </a:t>
            </a:r>
            <a:r>
              <a:rPr lang="en-US" sz="2400" dirty="0" smtClean="0">
                <a:solidFill>
                  <a:schemeClr val="tx1"/>
                </a:solidFill>
              </a:rPr>
              <a:t>– </a:t>
            </a:r>
          </a:p>
          <a:p>
            <a:pPr marL="914400" lvl="1" indent="-457200" algn="just">
              <a:buAutoNum type="arabicParenR"/>
            </a:pPr>
            <a:r>
              <a:rPr lang="en-US" sz="2000" u="sng" dirty="0" smtClean="0">
                <a:solidFill>
                  <a:schemeClr val="tx1"/>
                </a:solidFill>
              </a:rPr>
              <a:t>cost effective and sustainable communication technologies </a:t>
            </a:r>
            <a:r>
              <a:rPr lang="en-US" sz="2000" dirty="0" smtClean="0">
                <a:solidFill>
                  <a:schemeClr val="tx1"/>
                </a:solidFill>
              </a:rPr>
              <a:t>– need to keep finding and maintaining effective tools to communicate (</a:t>
            </a:r>
            <a:r>
              <a:rPr lang="en-US" sz="2000" dirty="0" err="1" smtClean="0">
                <a:solidFill>
                  <a:schemeClr val="tx1"/>
                </a:solidFill>
              </a:rPr>
              <a:t>eg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webex</a:t>
            </a:r>
            <a:r>
              <a:rPr lang="en-US" sz="2000" dirty="0" smtClean="0">
                <a:solidFill>
                  <a:schemeClr val="tx1"/>
                </a:solidFill>
              </a:rPr>
              <a:t> and webinar technologies, information storage and exchange tools). Some Ministry policies disallow tools (</a:t>
            </a:r>
            <a:r>
              <a:rPr lang="en-US" sz="2000" dirty="0" err="1" smtClean="0">
                <a:solidFill>
                  <a:schemeClr val="tx1"/>
                </a:solidFill>
              </a:rPr>
              <a:t>eg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skype</a:t>
            </a:r>
            <a:r>
              <a:rPr lang="en-US" sz="2000" dirty="0" smtClean="0">
                <a:solidFill>
                  <a:schemeClr val="tx1"/>
                </a:solidFill>
              </a:rPr>
              <a:t> not allowed at work) – need to manage this impact.</a:t>
            </a:r>
          </a:p>
          <a:p>
            <a:pPr marL="914400" lvl="1" indent="-457200" algn="just">
              <a:buAutoNum type="arabicParenR"/>
            </a:pPr>
            <a:r>
              <a:rPr lang="en-US" sz="2000" dirty="0" smtClean="0">
                <a:solidFill>
                  <a:schemeClr val="tx1"/>
                </a:solidFill>
              </a:rPr>
              <a:t>visa processes sometimes prevents attendance so need to ensure event preparation continues well in advance as is current practice.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400" dirty="0" smtClean="0">
                <a:solidFill>
                  <a:srgbClr val="008000"/>
                </a:solidFill>
              </a:rPr>
              <a:t>Need to manage new risks </a:t>
            </a:r>
            <a:r>
              <a:rPr lang="en-US" sz="2400" dirty="0" smtClean="0">
                <a:solidFill>
                  <a:schemeClr val="tx1"/>
                </a:solidFill>
              </a:rPr>
              <a:t>– in context of new Secretariat mechanism – capturing all data over next six months and extra support for meeting reporting obligations</a:t>
            </a:r>
            <a:endParaRPr lang="en-US" sz="2400" dirty="0">
              <a:solidFill>
                <a:schemeClr val="tx1"/>
              </a:solidFill>
            </a:endParaRPr>
          </a:p>
          <a:p>
            <a:pPr algn="l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 smtClean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36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Question 2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bs-Latn-BA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bs-Latn-BA" sz="2800" b="1" dirty="0" smtClean="0">
                <a:solidFill>
                  <a:schemeClr val="tx2">
                    <a:lumMod val="50000"/>
                  </a:schemeClr>
                </a:solidFill>
              </a:rPr>
              <a:t>Our Group examined Table 1 and provide the following priority rankings.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 smtClean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4800" y="6248400"/>
            <a:ext cx="762000" cy="473075"/>
          </a:xfrm>
        </p:spPr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02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Question 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2/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Sa</a:t>
            </a:r>
            <a:r>
              <a:rPr lang="bs-Latn-BA" sz="2800" b="1" dirty="0">
                <a:solidFill>
                  <a:schemeClr val="tx2">
                    <a:lumMod val="50000"/>
                  </a:schemeClr>
                </a:solidFill>
              </a:rPr>
              <a:t>žetak diskusije za pitanje </a:t>
            </a:r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 smtClean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511481"/>
              </p:ext>
            </p:extLst>
          </p:nvPr>
        </p:nvGraphicFramePr>
        <p:xfrm>
          <a:off x="1371600" y="152401"/>
          <a:ext cx="7239000" cy="6269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1206500"/>
                <a:gridCol w="2413000"/>
              </a:tblGrid>
              <a:tr h="380999">
                <a:tc>
                  <a:txBody>
                    <a:bodyPr/>
                    <a:lstStyle/>
                    <a:p>
                      <a:r>
                        <a:rPr lang="en-US" dirty="0" smtClean="0"/>
                        <a:t>Output Objective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PRIORITY</a:t>
                      </a:r>
                      <a:endParaRPr lang="en-US" dirty="0"/>
                    </a:p>
                  </a:txBody>
                  <a:tcPr/>
                </a:tc>
              </a:tr>
              <a:tr h="143449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4.COP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action plans could be more comprehensively presented to the SC for approval, as recommended by donors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AGREE: COPS WILL DOCUMENT</a:t>
                      </a:r>
                      <a:r>
                        <a:rPr lang="en-US" sz="16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PROCESS AND BACKGROUND OF HOW PRIORITIES ARE IDENTIFIED AND MET, AND PROBLEMS/ISSUES ETC</a:t>
                      </a: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AGREE: ACTION PLANS WILL INCLUDE ENVISAGED CROSS-COP ACTIVITIES, PROJECTS AND EXCHANGES  (COMBINE ACTION 6 INTO THIS ACTION)</a:t>
                      </a:r>
                      <a:endParaRPr lang="en-US" sz="16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COP Chairs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Deputy Chairs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To be adopted for FY17 plans in 2016. Updates on progress of implementation of FY16 to include more comprehensive presentation of results achieved, issues addressed, and work produced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HIGH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47192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5.SC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meetings could be used more effectively for cross-COP exchanges, with COPs playing a more active role (through providing more informative reports as recommended by the Ministry of Finance of the Russian Federation)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AGREE: ADD REGULAR</a:t>
                      </a:r>
                      <a:r>
                        <a:rPr lang="en-US" sz="16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CROSS-COP </a:t>
                      </a:r>
                      <a:r>
                        <a:rPr lang="en-US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AGENDA ITEM 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COP </a:t>
                      </a:r>
                      <a:r>
                        <a:rPr lang="en-US" sz="1600" dirty="0" err="1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ExCom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From October 2015 SC meeting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en-US" sz="1600" dirty="0" smtClean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HIGH</a:t>
                      </a:r>
                      <a:endParaRPr lang="en-GB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745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Question </a:t>
            </a: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2/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Sa</a:t>
            </a:r>
            <a:r>
              <a:rPr lang="bs-Latn-BA" sz="2800" b="1" dirty="0">
                <a:solidFill>
                  <a:schemeClr val="tx2">
                    <a:lumMod val="50000"/>
                  </a:schemeClr>
                </a:solidFill>
              </a:rPr>
              <a:t>žetak diskusije za pitanje </a:t>
            </a:r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 smtClean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223801"/>
              </p:ext>
            </p:extLst>
          </p:nvPr>
        </p:nvGraphicFramePr>
        <p:xfrm>
          <a:off x="1371600" y="152401"/>
          <a:ext cx="7239000" cy="6690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1206500"/>
                <a:gridCol w="2413000"/>
              </a:tblGrid>
              <a:tr h="380999">
                <a:tc>
                  <a:txBody>
                    <a:bodyPr/>
                    <a:lstStyle/>
                    <a:p>
                      <a:r>
                        <a:rPr lang="en-US" dirty="0" smtClean="0"/>
                        <a:t>Output Objective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PRIORITY</a:t>
                      </a:r>
                      <a:endParaRPr lang="en-US" dirty="0"/>
                    </a:p>
                  </a:txBody>
                  <a:tcPr/>
                </a:tc>
              </a:tr>
              <a:tr h="107772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6.COPs 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could follow through with concrete actions on cross-COP exchanges identified at the Moscow 2014 meeting (as recommended by SECO). 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DELETE</a:t>
                      </a:r>
                      <a:r>
                        <a:rPr lang="en-US" sz="18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THIS AND COMBINE INTO ACTION 4 (INSERT PROJECTS IN ACTION PLANS)</a:t>
                      </a:r>
                      <a:endParaRPr lang="en-GB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COP 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ExCom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RTs 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In October 2015 SC meeting, COPs to report on progress and feasibility of any identified 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exchanges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23763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7. Strengthen 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recording and reporting of some types of cross-COP exchanges.(</a:t>
                      </a:r>
                      <a:r>
                        <a:rPr lang="en-US" sz="18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ie</a:t>
                      </a:r>
                      <a:r>
                        <a:rPr lang="en-U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COP members attending events of other COPs</a:t>
                      </a:r>
                      <a:r>
                        <a:rPr lang="en-US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AGREE</a:t>
                      </a:r>
                      <a:r>
                        <a:rPr lang="en-US" sz="1800" b="1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SUGGEST IN POST-EVENT ELECTRONIC SURVEYS, ADDITIONAL CATEOGRY OF ‘OTHER COP MEMBER – SPECIFY COP’ BE ADDED SO DATA AUTOMATICALLY COLLECTED</a:t>
                      </a:r>
                      <a:endParaRPr lang="en-GB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RTs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Secretariat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Data collection to occur for all future COP meetings and to be included in quarterly reports.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 </a:t>
                      </a:r>
                      <a:endParaRPr lang="en-US" sz="1800" dirty="0" smtClean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HIGH</a:t>
                      </a:r>
                      <a:r>
                        <a:rPr lang="en-US" sz="1800" b="1" baseline="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– IMMEDIATELY IMPLEMENTED FOR ALL FUTURE EVENTS</a:t>
                      </a:r>
                      <a:endParaRPr lang="en-GB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699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endParaRPr lang="en-US" sz="3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en-US" sz="1700" dirty="0"/>
          </a:p>
          <a:p>
            <a:pPr algn="just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 smtClean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495394"/>
              </p:ext>
            </p:extLst>
          </p:nvPr>
        </p:nvGraphicFramePr>
        <p:xfrm>
          <a:off x="1295400" y="185812"/>
          <a:ext cx="7162800" cy="5567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889000"/>
                <a:gridCol w="2387600"/>
              </a:tblGrid>
              <a:tr h="354718">
                <a:tc>
                  <a:txBody>
                    <a:bodyPr/>
                    <a:lstStyle/>
                    <a:p>
                      <a:r>
                        <a:rPr lang="en-US" dirty="0" smtClean="0"/>
                        <a:t>OUTPUT</a:t>
                      </a:r>
                      <a:r>
                        <a:rPr lang="en-US" baseline="0" dirty="0" smtClean="0"/>
                        <a:t> OBJECTIVE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PRIORITY</a:t>
                      </a:r>
                      <a:endParaRPr lang="en-US" dirty="0"/>
                    </a:p>
                  </a:txBody>
                  <a:tcPr/>
                </a:tc>
              </a:tr>
              <a:tr h="63987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8.Confirm 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that benchmarking of Secretariat services, as required under Action 4, is no longer appropriate given urgency of establishing new Secretariat mechanism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  ACCEPTED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PEMPAL Executive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July 2015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meeting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AGREE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(BUT</a:t>
                      </a:r>
                      <a:r>
                        <a:rPr lang="en-US" sz="1400" baseline="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IS IT NECESSARY TO HAVE A NEW UPDATED VERSION OF STRATEGY MID WAY THROUGH? 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9984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9.Confirm 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that targets indicated under Action 4 (related to delivery of the contract with the former Secretariat) can be removed from the strategy given they have been completed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 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ACCEPTED 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PEMPAL Executive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July 2015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meeting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AGREE 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– BUT SEE</a:t>
                      </a:r>
                      <a:r>
                        <a:rPr lang="en-US" sz="1400" b="1" baseline="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ABOVE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5981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10.Identify 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and clarify the types of products and services being delivered by PEMPAL (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ie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more systematic approach to branding PEMPAL knowledge products and services, drawing on experiences of other networks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eg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CABRI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  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ACCEPTED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COP 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ExCom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RTs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To be considered as part of next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strategy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MEDIUM/LOW </a:t>
                      </a: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BUT NEEDS TO BE ADDRESSED FOR</a:t>
                      </a:r>
                      <a:r>
                        <a:rPr lang="en-US" sz="1200" b="1" baseline="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NEXT STRATEGY (INC FEASBILITY OF COPYRIGHT OR ‘APPROVAL NEEDED FOR USE’ CLEARLY LABELED ON RELEVANT PRODUCTS)</a:t>
                      </a:r>
                      <a:endParaRPr lang="en-GB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1981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11. Improve </a:t>
                      </a: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the collection of information about the use of PEMPAL provided or produced knowledge products (including the library once the new platform is finalized). 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Secretariat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RTs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COPs</a:t>
                      </a:r>
                      <a:endParaRPr lang="en-GB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4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MEDIUM/LOW</a:t>
                      </a:r>
                      <a:r>
                        <a:rPr lang="en-GB" sz="1400" b="1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4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– CONNECTED TO SUGGESTION 10 ABOVE – NEEDS TO BE ADDRESSED AS PART OF NEXT STRATEGY</a:t>
                      </a:r>
                      <a:endParaRPr lang="en-GB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37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endParaRPr lang="en-US" sz="3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en-US" sz="1700" dirty="0"/>
          </a:p>
          <a:p>
            <a:pPr algn="just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 smtClean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718522"/>
              </p:ext>
            </p:extLst>
          </p:nvPr>
        </p:nvGraphicFramePr>
        <p:xfrm>
          <a:off x="1295400" y="185812"/>
          <a:ext cx="7162800" cy="6443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889000"/>
                <a:gridCol w="2387600"/>
              </a:tblGrid>
              <a:tr h="354718">
                <a:tc>
                  <a:txBody>
                    <a:bodyPr/>
                    <a:lstStyle/>
                    <a:p>
                      <a:r>
                        <a:rPr lang="en-US" dirty="0" smtClean="0"/>
                        <a:t>OUTPUT</a:t>
                      </a:r>
                      <a:r>
                        <a:rPr lang="en-US" baseline="0" dirty="0" smtClean="0"/>
                        <a:t> OBJECTIVE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PRIORITY</a:t>
                      </a:r>
                      <a:endParaRPr lang="en-US" dirty="0"/>
                    </a:p>
                  </a:txBody>
                  <a:tcPr/>
                </a:tc>
              </a:tr>
              <a:tr h="479905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12. Ensure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the quality of knowledge products and resources is maintained through regular updating where feasible. 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AGREE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COP ExCom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RTs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Secretariat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Ongoing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600" b="1" dirty="0" smtClean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HIGH</a:t>
                      </a:r>
                      <a:endParaRPr lang="en-GB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9984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13.Ensure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adequate resources are allocated to the effective monitoring and maintenance of website, wikis and other storage and communication repositories used by PEMPAL</a:t>
                      </a:r>
                      <a:r>
                        <a:rPr lang="en-US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 AGREE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Secretariat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COP ExCom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RTs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To be incorporated into TOR of new Secretariat mechanism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MEDIUM 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– GIVEN CURRENT RESOURCING</a:t>
                      </a:r>
                      <a:r>
                        <a:rPr lang="en-US" sz="1400" b="1" baseline="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CONSTRAINTS AND NEW SECRETARIAT MECHANSIM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9984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14.Periodically </a:t>
                      </a:r>
                      <a:r>
                        <a:rPr lang="en-US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assess developing technology solutions for their applicability and usefulness in improving communication, particularly translation tools given the multi-lingual nature of the network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 </a:t>
                      </a:r>
                      <a:r>
                        <a:rPr lang="en-US" sz="16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AGREE</a:t>
                      </a:r>
                      <a:endParaRPr lang="en-GB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Secretariat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To be incorporated into TOR of new Secretariat mechanism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MEDIUM</a:t>
                      </a: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– GIVEN CURRENT RESOURCING</a:t>
                      </a:r>
                      <a:r>
                        <a:rPr lang="en-US" sz="1400" b="1" baseline="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 CONSTRAINTS AND NEW SECRETARIAT MECHANSIM</a:t>
                      </a:r>
                      <a:endParaRPr lang="en-GB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987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15.Clarify 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the role of observers and strengthen the role of COPs on the Steering Committee in line with recommendations made by donors.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16. </a:t>
                      </a:r>
                      <a:r>
                        <a:rPr lang="en-US" sz="12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Revist</a:t>
                      </a:r>
                      <a:r>
                        <a:rPr lang="en-US" sz="12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procedural to identify any changes required as a result of donor recommendations.</a:t>
                      </a:r>
                      <a:endParaRPr lang="en-US" sz="12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AGREE</a:t>
                      </a:r>
                      <a:endParaRPr lang="en-GB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SC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Secretariat</a:t>
                      </a:r>
                      <a:endParaRPr lang="en-GB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October 2015/January 2016 SC 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meeting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  <a:latin typeface="Times New Roman"/>
                        <a:ea typeface="Times New Roma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Calibri"/>
                        </a:rPr>
                        <a:t>HIGH</a:t>
                      </a:r>
                      <a:endParaRPr lang="en-GB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81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endParaRPr lang="en-US" sz="3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3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</a:rPr>
              <a:t>Thank you</a:t>
            </a:r>
            <a:endParaRPr lang="en-US" sz="1700" dirty="0"/>
          </a:p>
          <a:p>
            <a:pPr algn="just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 smtClean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91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1052</Words>
  <Application>Microsoft Office PowerPoint</Application>
  <PresentationFormat>On-screen Show (4:3)</PresentationFormat>
  <Paragraphs>164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MS Mincho</vt:lpstr>
      <vt:lpstr>Arial</vt:lpstr>
      <vt:lpstr>Calibri</vt:lpstr>
      <vt:lpstr>Courier New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Ksenia Galantsova</cp:lastModifiedBy>
  <cp:revision>589</cp:revision>
  <cp:lastPrinted>2012-03-11T09:33:36Z</cp:lastPrinted>
  <dcterms:created xsi:type="dcterms:W3CDTF">2012-02-13T09:14:10Z</dcterms:created>
  <dcterms:modified xsi:type="dcterms:W3CDTF">2015-07-29T09:50:57Z</dcterms:modified>
</cp:coreProperties>
</file>