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C4EA2F-FE71-4F67-B71D-F7590F52078C}" type="datetimeFigureOut">
              <a:rPr lang="en-US" smtClean="0"/>
              <a:pPr/>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3854-263B-4F93-A0FB-6FDA713DDE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4EA2F-FE71-4F67-B71D-F7590F52078C}" type="datetimeFigureOut">
              <a:rPr lang="en-US" smtClean="0"/>
              <a:pPr/>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3854-263B-4F93-A0FB-6FDA713DDE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4EA2F-FE71-4F67-B71D-F7590F52078C}" type="datetimeFigureOut">
              <a:rPr lang="en-US" smtClean="0"/>
              <a:pPr/>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3854-263B-4F93-A0FB-6FDA713DDE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4EA2F-FE71-4F67-B71D-F7590F52078C}" type="datetimeFigureOut">
              <a:rPr lang="en-US" smtClean="0"/>
              <a:pPr/>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3854-263B-4F93-A0FB-6FDA713DDE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C4EA2F-FE71-4F67-B71D-F7590F52078C}" type="datetimeFigureOut">
              <a:rPr lang="en-US" smtClean="0"/>
              <a:pPr/>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3854-263B-4F93-A0FB-6FDA713DDE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4EA2F-FE71-4F67-B71D-F7590F52078C}" type="datetimeFigureOut">
              <a:rPr lang="en-US" smtClean="0"/>
              <a:pPr/>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83854-263B-4F93-A0FB-6FDA713DDE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4EA2F-FE71-4F67-B71D-F7590F52078C}" type="datetimeFigureOut">
              <a:rPr lang="en-US" smtClean="0"/>
              <a:pPr/>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83854-263B-4F93-A0FB-6FDA713DDE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4EA2F-FE71-4F67-B71D-F7590F52078C}" type="datetimeFigureOut">
              <a:rPr lang="en-US" smtClean="0"/>
              <a:pPr/>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83854-263B-4F93-A0FB-6FDA713DDE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4EA2F-FE71-4F67-B71D-F7590F52078C}" type="datetimeFigureOut">
              <a:rPr lang="en-US" smtClean="0"/>
              <a:pPr/>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83854-263B-4F93-A0FB-6FDA713DDE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C4EA2F-FE71-4F67-B71D-F7590F52078C}" type="datetimeFigureOut">
              <a:rPr lang="en-US" smtClean="0"/>
              <a:pPr/>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83854-263B-4F93-A0FB-6FDA713DDE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C4EA2F-FE71-4F67-B71D-F7590F52078C}" type="datetimeFigureOut">
              <a:rPr lang="en-US" smtClean="0"/>
              <a:pPr/>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83854-263B-4F93-A0FB-6FDA713DDE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4EA2F-FE71-4F67-B71D-F7590F52078C}" type="datetimeFigureOut">
              <a:rPr lang="en-US" smtClean="0"/>
              <a:pPr/>
              <a:t>3/10/2023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83854-263B-4F93-A0FB-6FDA713DDE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cstate="print"/>
          <a:stretch>
            <a:fillRect/>
          </a:stretch>
        </p:blipFill>
        <p:spPr>
          <a:xfrm>
            <a:off x="0" y="0"/>
            <a:ext cx="9143999" cy="6858000"/>
          </a:xfrm>
          <a:prstGeom prst="rect">
            <a:avLst/>
          </a:prstGeom>
        </p:spPr>
      </p:pic>
      <p:sp>
        <p:nvSpPr>
          <p:cNvPr id="2" name="Title 1"/>
          <p:cNvSpPr>
            <a:spLocks noGrp="1"/>
          </p:cNvSpPr>
          <p:nvPr>
            <p:ph type="ctrTitle"/>
          </p:nvPr>
        </p:nvSpPr>
        <p:spPr>
          <a:xfrm>
            <a:off x="714348" y="2071678"/>
            <a:ext cx="7772400" cy="3500462"/>
          </a:xfrm>
        </p:spPr>
        <p:txBody>
          <a:bodyPr>
            <a:normAutofit/>
          </a:bodyPr>
          <a:lstStyle/>
          <a:p>
            <a:r>
              <a:rPr lang="hr-HR" sz="3200" b="1" dirty="0"/>
              <a:t>INTERNAL CONTROL </a:t>
            </a:r>
            <a:br>
              <a:rPr lang="hr-HR" sz="3200" b="1" dirty="0"/>
            </a:br>
            <a:r>
              <a:rPr lang="en-US" sz="3200" b="1" dirty="0"/>
              <a:t>in big vs small organizations</a:t>
            </a:r>
            <a:br>
              <a:rPr lang="hr-HR" sz="3200" b="1" dirty="0"/>
            </a:br>
            <a:r>
              <a:rPr lang="hr-HR" sz="3200" b="1" dirty="0"/>
              <a:t>in Montenegro</a:t>
            </a:r>
            <a:br>
              <a:rPr lang="hr-HR" sz="3200" b="1" dirty="0"/>
            </a:br>
            <a:br>
              <a:rPr lang="x-none" sz="3000" dirty="0">
                <a:latin typeface="Arial" pitchFamily="34" charset="0"/>
                <a:cs typeface="Arial" pitchFamily="34" charset="0"/>
              </a:rPr>
            </a:br>
            <a:r>
              <a:rPr lang="x-none" sz="3000" dirty="0">
                <a:latin typeface="Arial" pitchFamily="34" charset="0"/>
                <a:cs typeface="Arial" pitchFamily="34" charset="0"/>
              </a:rPr>
              <a:t>                                               </a:t>
            </a:r>
            <a:br>
              <a:rPr lang="x-none" sz="3000" dirty="0">
                <a:latin typeface="Arial" pitchFamily="34" charset="0"/>
                <a:cs typeface="Arial" pitchFamily="34" charset="0"/>
              </a:rPr>
            </a:br>
            <a:r>
              <a:rPr lang="x-none" sz="3000" dirty="0">
                <a:latin typeface="Arial" pitchFamily="34" charset="0"/>
                <a:cs typeface="Arial" pitchFamily="34" charset="0"/>
              </a:rPr>
              <a:t>                                                    Nina Blečić</a:t>
            </a:r>
            <a:endParaRPr lang="en-US" sz="3000" dirty="0">
              <a:latin typeface="Arial" pitchFamily="34" charset="0"/>
              <a:cs typeface="Arial" pitchFamily="34" charset="0"/>
            </a:endParaRPr>
          </a:p>
        </p:txBody>
      </p:sp>
      <p:pic>
        <p:nvPicPr>
          <p:cNvPr id="1026" name="Picture 2" descr="C:\Users\valentina.perovic\Desktop\1363744586novac11.jpg"/>
          <p:cNvPicPr>
            <a:picLocks noChangeAspect="1" noChangeArrowheads="1"/>
          </p:cNvPicPr>
          <p:nvPr/>
        </p:nvPicPr>
        <p:blipFill>
          <a:blip r:embed="rId3" cstate="print"/>
          <a:srcRect/>
          <a:stretch>
            <a:fillRect/>
          </a:stretch>
        </p:blipFill>
        <p:spPr bwMode="auto">
          <a:xfrm>
            <a:off x="1214414" y="4357694"/>
            <a:ext cx="2071702" cy="164305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cstate="print"/>
          <a:stretch>
            <a:fillRect/>
          </a:stretch>
        </p:blipFill>
        <p:spPr>
          <a:xfrm>
            <a:off x="0" y="0"/>
            <a:ext cx="9143999" cy="6858000"/>
          </a:xfrm>
          <a:prstGeom prst="rect">
            <a:avLst/>
          </a:prstGeom>
        </p:spPr>
      </p:pic>
      <p:sp>
        <p:nvSpPr>
          <p:cNvPr id="3" name="Content Placeholder 2"/>
          <p:cNvSpPr>
            <a:spLocks noGrp="1"/>
          </p:cNvSpPr>
          <p:nvPr>
            <p:ph idx="1"/>
          </p:nvPr>
        </p:nvSpPr>
        <p:spPr>
          <a:xfrm>
            <a:off x="0" y="1772816"/>
            <a:ext cx="9144000" cy="4464496"/>
          </a:xfrm>
        </p:spPr>
        <p:txBody>
          <a:bodyPr>
            <a:normAutofit/>
          </a:bodyPr>
          <a:lstStyle/>
          <a:p>
            <a:pPr marL="257175" indent="-257175" algn="just"/>
            <a:r>
              <a:rPr lang="hr-HR" sz="2400" dirty="0"/>
              <a:t>All subject in public sector are obliged to implement IC and IA (Law on Governance and Internal Control in Public Sector) and to annual reporting about IC and IA (only some budget users to CHU)</a:t>
            </a:r>
          </a:p>
          <a:p>
            <a:pPr marL="0" indent="0" algn="just">
              <a:buNone/>
            </a:pPr>
            <a:endParaRPr lang="hr-HR" sz="2400" dirty="0"/>
          </a:p>
          <a:p>
            <a:pPr marL="0" indent="0" algn="just">
              <a:buNone/>
            </a:pPr>
            <a:r>
              <a:rPr lang="hr-HR" sz="2400" b="1" u="sng" dirty="0"/>
              <a:t>Findings from Consolidated Report</a:t>
            </a:r>
          </a:p>
          <a:p>
            <a:pPr marL="257175" indent="-257175" algn="just"/>
            <a:r>
              <a:rPr lang="hr-HR" sz="2400" dirty="0"/>
              <a:t>Ireggularities and risk management- still more administrative activities </a:t>
            </a:r>
          </a:p>
          <a:p>
            <a:pPr marL="257175" indent="-257175" algn="just"/>
            <a:r>
              <a:rPr lang="hr-HR" sz="2400" dirty="0"/>
              <a:t>Control activities proscribes in regulatory framework</a:t>
            </a:r>
          </a:p>
          <a:p>
            <a:pPr marL="257175" indent="-257175" algn="just"/>
            <a:r>
              <a:rPr lang="hr-HR" sz="2400" dirty="0"/>
              <a:t>Information and communtitions are high score</a:t>
            </a:r>
          </a:p>
          <a:p>
            <a:pPr marL="257175" indent="-257175" algn="just"/>
            <a:r>
              <a:rPr lang="hr-HR" sz="2400" dirty="0"/>
              <a:t>Monitoring are the weakest component</a:t>
            </a:r>
          </a:p>
          <a:p>
            <a:pPr marL="257175" indent="-257175" algn="just"/>
            <a:endParaRPr lang="hr-HR" sz="2800" dirty="0"/>
          </a:p>
          <a:p>
            <a:endParaRPr lang="en-US" sz="28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cstate="print"/>
          <a:stretch>
            <a:fillRect/>
          </a:stretch>
        </p:blipFill>
        <p:spPr>
          <a:xfrm>
            <a:off x="0" y="0"/>
            <a:ext cx="9143999" cy="6858000"/>
          </a:xfrm>
          <a:prstGeom prst="rect">
            <a:avLst/>
          </a:prstGeom>
        </p:spPr>
      </p:pic>
      <p:sp>
        <p:nvSpPr>
          <p:cNvPr id="3" name="Content Placeholder 2"/>
          <p:cNvSpPr>
            <a:spLocks noGrp="1"/>
          </p:cNvSpPr>
          <p:nvPr>
            <p:ph idx="1"/>
          </p:nvPr>
        </p:nvSpPr>
        <p:spPr/>
        <p:txBody>
          <a:bodyPr>
            <a:normAutofit/>
          </a:bodyPr>
          <a:lstStyle/>
          <a:p>
            <a:endParaRPr lang="x-none" sz="2800" dirty="0">
              <a:latin typeface="Arial" pitchFamily="34" charset="0"/>
              <a:cs typeface="Arial" pitchFamily="34" charset="0"/>
            </a:endParaRPr>
          </a:p>
          <a:p>
            <a:endParaRPr lang="en-US" sz="2600" dirty="0">
              <a:latin typeface="Arial" pitchFamily="34" charset="0"/>
              <a:cs typeface="Arial" pitchFamily="34" charset="0"/>
            </a:endParaRPr>
          </a:p>
        </p:txBody>
      </p:sp>
      <p:graphicFrame>
        <p:nvGraphicFramePr>
          <p:cNvPr id="5" name="Table 4">
            <a:extLst>
              <a:ext uri="{FF2B5EF4-FFF2-40B4-BE49-F238E27FC236}">
                <a16:creationId xmlns:a16="http://schemas.microsoft.com/office/drawing/2014/main" id="{7F705BCC-9F69-4F24-A70D-CC60C54B3F82}"/>
              </a:ext>
            </a:extLst>
          </p:cNvPr>
          <p:cNvGraphicFramePr>
            <a:graphicFrameLocks noGrp="1"/>
          </p:cNvGraphicFramePr>
          <p:nvPr>
            <p:extLst>
              <p:ext uri="{D42A27DB-BD31-4B8C-83A1-F6EECF244321}">
                <p14:modId xmlns:p14="http://schemas.microsoft.com/office/powerpoint/2010/main" val="3074884283"/>
              </p:ext>
            </p:extLst>
          </p:nvPr>
        </p:nvGraphicFramePr>
        <p:xfrm>
          <a:off x="1" y="1772816"/>
          <a:ext cx="9143998" cy="5369839"/>
        </p:xfrm>
        <a:graphic>
          <a:graphicData uri="http://schemas.openxmlformats.org/drawingml/2006/table">
            <a:tbl>
              <a:tblPr firstRow="1" firstCol="1" bandRow="1">
                <a:tableStyleId>{5C22544A-7EE6-4342-B048-85BDC9FD1C3A}</a:tableStyleId>
              </a:tblPr>
              <a:tblGrid>
                <a:gridCol w="4782383">
                  <a:extLst>
                    <a:ext uri="{9D8B030D-6E8A-4147-A177-3AD203B41FA5}">
                      <a16:colId xmlns:a16="http://schemas.microsoft.com/office/drawing/2014/main" val="4056503163"/>
                    </a:ext>
                  </a:extLst>
                </a:gridCol>
                <a:gridCol w="4361615">
                  <a:extLst>
                    <a:ext uri="{9D8B030D-6E8A-4147-A177-3AD203B41FA5}">
                      <a16:colId xmlns:a16="http://schemas.microsoft.com/office/drawing/2014/main" val="3118953060"/>
                    </a:ext>
                  </a:extLst>
                </a:gridCol>
              </a:tblGrid>
              <a:tr h="560451">
                <a:tc gridSpan="2">
                  <a:txBody>
                    <a:bodyPr/>
                    <a:lstStyle/>
                    <a:p>
                      <a:pPr algn="ctr">
                        <a:lnSpc>
                          <a:spcPct val="107000"/>
                        </a:lnSpc>
                        <a:spcAft>
                          <a:spcPts val="0"/>
                        </a:spcAft>
                      </a:pPr>
                      <a:r>
                        <a:rPr lang="en-US" sz="2400" dirty="0">
                          <a:effectLst/>
                        </a:rPr>
                        <a:t>INTERNAL CONTROL </a:t>
                      </a:r>
                      <a:endParaRPr lang="sr-Latn-ME" sz="2400" dirty="0">
                        <a:effectLst/>
                      </a:endParaRPr>
                    </a:p>
                    <a:p>
                      <a:pPr algn="ctr">
                        <a:lnSpc>
                          <a:spcPct val="107000"/>
                        </a:lnSpc>
                        <a:spcAft>
                          <a:spcPts val="0"/>
                        </a:spcAft>
                      </a:pPr>
                      <a:r>
                        <a:rPr lang="sr-Latn-ME" sz="2400" dirty="0">
                          <a:effectLst/>
                          <a:latin typeface="Calibri" panose="020F0502020204030204" pitchFamily="34" charset="0"/>
                          <a:ea typeface="Calibri" panose="020F0502020204030204" pitchFamily="34" charset="0"/>
                          <a:cs typeface="Times New Roman" panose="02020603050405020304" pitchFamily="18" charset="0"/>
                        </a:rPr>
                        <a:t>Based on COSO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842807762"/>
                  </a:ext>
                </a:extLst>
              </a:tr>
              <a:tr h="496086">
                <a:tc rowSpan="2">
                  <a:txBody>
                    <a:bodyPr/>
                    <a:lstStyle/>
                    <a:p>
                      <a:pPr algn="ctr">
                        <a:lnSpc>
                          <a:spcPct val="107000"/>
                        </a:lnSpc>
                        <a:spcAft>
                          <a:spcPts val="0"/>
                        </a:spcAft>
                      </a:pPr>
                      <a:r>
                        <a:rPr lang="en-US" sz="2400" dirty="0">
                          <a:solidFill>
                            <a:schemeClr val="tx1"/>
                          </a:solidFill>
                          <a:effectLst/>
                        </a:rPr>
                        <a:t>BIG ORGANIZATION</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108585" algn="l"/>
                        </a:tabLst>
                      </a:pPr>
                      <a:r>
                        <a:rPr lang="hr-HR" sz="2400" b="0" dirty="0">
                          <a:solidFill>
                            <a:schemeClr val="tx1"/>
                          </a:solidFill>
                          <a:effectLst/>
                        </a:rPr>
                        <a:t>Complex organization structure-authority and resposnibility</a:t>
                      </a:r>
                      <a:endParaRPr lang="en-US" sz="2400" b="0" dirty="0">
                        <a:solidFill>
                          <a:schemeClr val="tx1"/>
                        </a:solidFill>
                        <a:effectLst/>
                      </a:endParaRPr>
                    </a:p>
                    <a:p>
                      <a:pPr marL="342900" lvl="0" indent="-342900">
                        <a:lnSpc>
                          <a:spcPct val="107000"/>
                        </a:lnSpc>
                        <a:spcAft>
                          <a:spcPts val="0"/>
                        </a:spcAft>
                        <a:buFont typeface="Arial" panose="020B0604020202020204" pitchFamily="34" charset="0"/>
                        <a:buChar char="•"/>
                        <a:tabLst>
                          <a:tab pos="108585" algn="l"/>
                        </a:tabLst>
                      </a:pPr>
                      <a:r>
                        <a:rPr lang="hr-HR" sz="2400" b="0" dirty="0">
                          <a:solidFill>
                            <a:schemeClr val="tx1"/>
                          </a:solidFill>
                          <a:effectLst/>
                        </a:rPr>
                        <a:t>Clear rules and often </a:t>
                      </a:r>
                      <a:r>
                        <a:rPr lang="en-US" sz="2400" b="0" dirty="0">
                          <a:solidFill>
                            <a:schemeClr val="tx1"/>
                          </a:solidFill>
                          <a:effectLst/>
                        </a:rPr>
                        <a:t>rigid policies and procedures</a:t>
                      </a:r>
                    </a:p>
                    <a:p>
                      <a:pPr marL="342900" lvl="0" indent="-342900">
                        <a:lnSpc>
                          <a:spcPct val="107000"/>
                        </a:lnSpc>
                        <a:spcAft>
                          <a:spcPts val="0"/>
                        </a:spcAft>
                        <a:buFont typeface="Arial" panose="020B0604020202020204" pitchFamily="34" charset="0"/>
                        <a:buChar char="•"/>
                        <a:tabLst>
                          <a:tab pos="108585" algn="l"/>
                        </a:tabLst>
                      </a:pPr>
                      <a:r>
                        <a:rPr lang="hr-HR" sz="2400" b="0" dirty="0">
                          <a:solidFill>
                            <a:schemeClr val="tx1"/>
                          </a:solidFill>
                          <a:effectLst/>
                        </a:rPr>
                        <a:t>Reporting lines</a:t>
                      </a:r>
                      <a:endParaRPr lang="en-US" sz="2400" b="0" dirty="0">
                        <a:solidFill>
                          <a:schemeClr val="tx1"/>
                        </a:solidFill>
                        <a:effectLst/>
                      </a:endParaRPr>
                    </a:p>
                    <a:p>
                      <a:pPr marL="342900" lvl="0" indent="-342900">
                        <a:lnSpc>
                          <a:spcPct val="107000"/>
                        </a:lnSpc>
                        <a:spcAft>
                          <a:spcPts val="0"/>
                        </a:spcAft>
                        <a:buFont typeface="Arial" panose="020B0604020202020204" pitchFamily="34" charset="0"/>
                        <a:buChar char="•"/>
                        <a:tabLst>
                          <a:tab pos="108585" algn="l"/>
                        </a:tabLst>
                      </a:pPr>
                      <a:r>
                        <a:rPr lang="hr-HR" sz="2400" b="0" dirty="0">
                          <a:solidFill>
                            <a:schemeClr val="tx1"/>
                          </a:solidFill>
                          <a:effectLst/>
                        </a:rPr>
                        <a:t>Professional advancement</a:t>
                      </a:r>
                    </a:p>
                    <a:p>
                      <a:pPr marL="0" indent="0">
                        <a:buNone/>
                      </a:pPr>
                      <a:endParaRPr lang="sr-Latn-ME" sz="2400" b="0" dirty="0">
                        <a:solidFill>
                          <a:schemeClr val="tx1"/>
                        </a:solidFill>
                      </a:endParaRPr>
                    </a:p>
                    <a:p>
                      <a:pPr marL="0" indent="0">
                        <a:buNone/>
                      </a:pPr>
                      <a:r>
                        <a:rPr lang="en-US" sz="2400" b="1" dirty="0">
                          <a:solidFill>
                            <a:schemeClr val="tx1"/>
                          </a:solidFill>
                        </a:rPr>
                        <a:t>Common Challenges </a:t>
                      </a:r>
                      <a:endParaRPr lang="hr-HR" sz="2400" b="1" dirty="0">
                        <a:solidFill>
                          <a:schemeClr val="tx1"/>
                        </a:solidFill>
                      </a:endParaRPr>
                    </a:p>
                    <a:p>
                      <a:pPr marL="342900" indent="-342900">
                        <a:buFont typeface="Arial" panose="020B0604020202020204" pitchFamily="34" charset="0"/>
                        <a:buChar char="•"/>
                      </a:pPr>
                      <a:r>
                        <a:rPr lang="hr-HR" sz="2400" b="0" dirty="0">
                          <a:solidFill>
                            <a:schemeClr val="tx1"/>
                          </a:solidFill>
                        </a:rPr>
                        <a:t>Comunication</a:t>
                      </a:r>
                    </a:p>
                    <a:p>
                      <a:pPr marL="342900" indent="-342900">
                        <a:buFont typeface="Arial" panose="020B0604020202020204" pitchFamily="34" charset="0"/>
                        <a:buChar char="•"/>
                      </a:pPr>
                      <a:r>
                        <a:rPr lang="hr-HR" sz="2400" b="0" dirty="0">
                          <a:solidFill>
                            <a:schemeClr val="tx1"/>
                          </a:solidFill>
                        </a:rPr>
                        <a:t>True self-assessment </a:t>
                      </a:r>
                    </a:p>
                    <a:p>
                      <a:pPr marL="342900" lvl="0" indent="-342900">
                        <a:lnSpc>
                          <a:spcPct val="107000"/>
                        </a:lnSpc>
                        <a:spcAft>
                          <a:spcPts val="0"/>
                        </a:spcAft>
                        <a:buFont typeface="Arial" panose="020B0604020202020204" pitchFamily="34" charset="0"/>
                        <a:buChar char="•"/>
                        <a:tabLst>
                          <a:tab pos="108585"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0"/>
                        </a:spcAft>
                      </a:pPr>
                      <a:r>
                        <a:rPr lang="en-US" sz="2400" b="1" dirty="0">
                          <a:effectLst/>
                        </a:rPr>
                        <a:t>SMALL ORGANIZATION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483430338"/>
                  </a:ext>
                </a:extLst>
              </a:tr>
              <a:tr h="4028646">
                <a:tc vMerge="1">
                  <a:txBody>
                    <a:bodyPr/>
                    <a:lstStyle/>
                    <a:p>
                      <a:pPr marL="342900" lvl="0" indent="-342900">
                        <a:lnSpc>
                          <a:spcPct val="107000"/>
                        </a:lnSpc>
                        <a:spcAft>
                          <a:spcPts val="0"/>
                        </a:spcAft>
                        <a:buFont typeface="Arial" panose="020B0604020202020204" pitchFamily="34" charset="0"/>
                        <a:buChar char="•"/>
                        <a:tabLst>
                          <a:tab pos="108585"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42900" lvl="0" indent="-342900">
                        <a:lnSpc>
                          <a:spcPct val="107000"/>
                        </a:lnSpc>
                        <a:spcAft>
                          <a:spcPts val="0"/>
                        </a:spcAft>
                        <a:buFont typeface="Arial" panose="020B0604020202020204" pitchFamily="34" charset="0"/>
                        <a:buChar char="•"/>
                        <a:tabLst>
                          <a:tab pos="113030" algn="l"/>
                        </a:tabLst>
                      </a:pPr>
                      <a:r>
                        <a:rPr lang="hr-HR" sz="2400" dirty="0">
                          <a:effectLst/>
                        </a:rPr>
                        <a:t>L</a:t>
                      </a:r>
                      <a:r>
                        <a:rPr lang="en-US" sz="2400" dirty="0" err="1">
                          <a:effectLst/>
                        </a:rPr>
                        <a:t>ess</a:t>
                      </a:r>
                      <a:r>
                        <a:rPr lang="en-US" sz="2400" dirty="0">
                          <a:effectLst/>
                        </a:rPr>
                        <a:t> rules and thus more flexibility in the work</a:t>
                      </a:r>
                    </a:p>
                    <a:p>
                      <a:pPr marL="342900" lvl="0" indent="-342900">
                        <a:lnSpc>
                          <a:spcPct val="107000"/>
                        </a:lnSpc>
                        <a:spcAft>
                          <a:spcPts val="0"/>
                        </a:spcAft>
                        <a:buFont typeface="Arial" panose="020B0604020202020204" pitchFamily="34" charset="0"/>
                        <a:buChar char="•"/>
                        <a:tabLst>
                          <a:tab pos="113030" algn="l"/>
                        </a:tabLst>
                      </a:pPr>
                      <a:r>
                        <a:rPr lang="hr-HR" sz="2400" dirty="0">
                          <a:effectLst/>
                        </a:rPr>
                        <a:t>S</a:t>
                      </a:r>
                      <a:r>
                        <a:rPr lang="en-US" sz="2400" dirty="0" err="1">
                          <a:effectLst/>
                        </a:rPr>
                        <a:t>tronger</a:t>
                      </a:r>
                      <a:r>
                        <a:rPr lang="en-US" sz="2400" dirty="0">
                          <a:effectLst/>
                        </a:rPr>
                        <a:t> tone from the top</a:t>
                      </a:r>
                      <a:endParaRPr lang="sr-Latn-ME" sz="2400" dirty="0">
                        <a:effectLst/>
                      </a:endParaRPr>
                    </a:p>
                    <a:p>
                      <a:pPr marL="0" indent="0">
                        <a:buNone/>
                      </a:pPr>
                      <a:endParaRPr lang="sr-Latn-ME" sz="2400" b="1" dirty="0">
                        <a:solidFill>
                          <a:schemeClr val="tx1"/>
                        </a:solidFill>
                      </a:endParaRPr>
                    </a:p>
                    <a:p>
                      <a:pPr marL="0" indent="0">
                        <a:buNone/>
                      </a:pPr>
                      <a:endParaRPr lang="sr-Latn-ME" sz="2400" b="1" dirty="0">
                        <a:solidFill>
                          <a:schemeClr val="tx1"/>
                        </a:solidFill>
                      </a:endParaRPr>
                    </a:p>
                    <a:p>
                      <a:pPr marL="0" indent="0">
                        <a:buNone/>
                      </a:pPr>
                      <a:r>
                        <a:rPr lang="en-US" sz="2400" b="1" dirty="0">
                          <a:solidFill>
                            <a:schemeClr val="tx1"/>
                          </a:solidFill>
                        </a:rPr>
                        <a:t>Common Challenges </a:t>
                      </a:r>
                      <a:endParaRPr lang="hr-HR" sz="2400" b="1" dirty="0">
                        <a:solidFill>
                          <a:schemeClr val="tx1"/>
                        </a:solidFill>
                      </a:endParaRPr>
                    </a:p>
                    <a:p>
                      <a:pPr marL="342900" indent="-342900">
                        <a:buFont typeface="Arial" panose="020B0604020202020204" pitchFamily="34" charset="0"/>
                        <a:buChar char="•"/>
                      </a:pPr>
                      <a:r>
                        <a:rPr lang="en-US" sz="2400" dirty="0"/>
                        <a:t>Separation of duties</a:t>
                      </a:r>
                      <a:endParaRPr lang="hr-HR" sz="2400" dirty="0"/>
                    </a:p>
                    <a:p>
                      <a:pPr marL="342900" indent="-342900">
                        <a:buFont typeface="Arial" panose="020B0604020202020204" pitchFamily="34" charset="0"/>
                        <a:buChar char="•"/>
                      </a:pPr>
                      <a:r>
                        <a:rPr lang="en-US" sz="2400" dirty="0"/>
                        <a:t>Policies and procedures</a:t>
                      </a:r>
                      <a:endParaRPr lang="hr-HR" sz="2400" dirty="0"/>
                    </a:p>
                    <a:p>
                      <a:pPr marL="342900" indent="-342900">
                        <a:buFont typeface="Arial" panose="020B0604020202020204" pitchFamily="34" charset="0"/>
                        <a:buChar char="•"/>
                      </a:pPr>
                      <a:r>
                        <a:rPr lang="en-US" sz="2400" dirty="0"/>
                        <a:t>Documentation</a:t>
                      </a:r>
                      <a:endParaRPr lang="hr-HR" sz="2400" dirty="0"/>
                    </a:p>
                    <a:p>
                      <a:pPr marL="342900" indent="-342900">
                        <a:buFont typeface="Arial" panose="020B0604020202020204" pitchFamily="34" charset="0"/>
                        <a:buChar char="•"/>
                      </a:pPr>
                      <a:r>
                        <a:rPr lang="en-US" sz="2400" dirty="0"/>
                        <a:t>Oversight and review</a:t>
                      </a:r>
                      <a:endParaRPr lang="sr-Latn-ME" sz="2400" dirty="0"/>
                    </a:p>
                    <a:p>
                      <a:pPr marL="0" lvl="0" indent="0">
                        <a:lnSpc>
                          <a:spcPct val="107000"/>
                        </a:lnSpc>
                        <a:spcAft>
                          <a:spcPts val="0"/>
                        </a:spcAft>
                        <a:buFont typeface="Arial" panose="020B0604020202020204" pitchFamily="34" charset="0"/>
                        <a:buNone/>
                        <a:tabLst>
                          <a:tab pos="11303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589821958"/>
                  </a:ext>
                </a:extLst>
              </a:tr>
            </a:tbl>
          </a:graphicData>
        </a:graphic>
      </p:graphicFrame>
      <p:sp>
        <p:nvSpPr>
          <p:cNvPr id="6" name="Rectangle 1">
            <a:extLst>
              <a:ext uri="{FF2B5EF4-FFF2-40B4-BE49-F238E27FC236}">
                <a16:creationId xmlns:a16="http://schemas.microsoft.com/office/drawing/2014/main" id="{FBB437CD-C2E7-4E3C-B02D-5D7DA334C6A9}"/>
              </a:ext>
            </a:extLst>
          </p:cNvPr>
          <p:cNvSpPr>
            <a:spLocks noChangeArrowheads="1"/>
          </p:cNvSpPr>
          <p:nvPr/>
        </p:nvSpPr>
        <p:spPr bwMode="auto">
          <a:xfrm>
            <a:off x="2592388" y="3068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7536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cstate="print"/>
          <a:stretch>
            <a:fillRect/>
          </a:stretch>
        </p:blipFill>
        <p:spPr>
          <a:xfrm>
            <a:off x="0" y="0"/>
            <a:ext cx="9143999" cy="6858000"/>
          </a:xfrm>
          <a:prstGeom prst="rect">
            <a:avLst/>
          </a:prstGeom>
        </p:spPr>
      </p:pic>
      <p:sp>
        <p:nvSpPr>
          <p:cNvPr id="3" name="Content Placeholder 2"/>
          <p:cNvSpPr>
            <a:spLocks noGrp="1"/>
          </p:cNvSpPr>
          <p:nvPr>
            <p:ph idx="1"/>
          </p:nvPr>
        </p:nvSpPr>
        <p:spPr/>
        <p:txBody>
          <a:bodyPr>
            <a:normAutofit/>
          </a:bodyPr>
          <a:lstStyle/>
          <a:p>
            <a:endParaRPr lang="x-none" sz="2800" dirty="0">
              <a:latin typeface="Arial" pitchFamily="34" charset="0"/>
              <a:cs typeface="Arial" pitchFamily="34" charset="0"/>
            </a:endParaRPr>
          </a:p>
          <a:p>
            <a:endParaRPr lang="en-US" sz="2600" dirty="0">
              <a:latin typeface="Arial" pitchFamily="34" charset="0"/>
              <a:cs typeface="Arial" pitchFamily="34" charset="0"/>
            </a:endParaRPr>
          </a:p>
        </p:txBody>
      </p:sp>
      <p:graphicFrame>
        <p:nvGraphicFramePr>
          <p:cNvPr id="5" name="Table 4">
            <a:extLst>
              <a:ext uri="{FF2B5EF4-FFF2-40B4-BE49-F238E27FC236}">
                <a16:creationId xmlns:a16="http://schemas.microsoft.com/office/drawing/2014/main" id="{7F705BCC-9F69-4F24-A70D-CC60C54B3F82}"/>
              </a:ext>
            </a:extLst>
          </p:cNvPr>
          <p:cNvGraphicFramePr>
            <a:graphicFrameLocks noGrp="1"/>
          </p:cNvGraphicFramePr>
          <p:nvPr>
            <p:extLst>
              <p:ext uri="{D42A27DB-BD31-4B8C-83A1-F6EECF244321}">
                <p14:modId xmlns:p14="http://schemas.microsoft.com/office/powerpoint/2010/main" val="3332599800"/>
              </p:ext>
            </p:extLst>
          </p:nvPr>
        </p:nvGraphicFramePr>
        <p:xfrm>
          <a:off x="-1" y="1772817"/>
          <a:ext cx="9143999" cy="5627052"/>
        </p:xfrm>
        <a:graphic>
          <a:graphicData uri="http://schemas.openxmlformats.org/drawingml/2006/table">
            <a:tbl>
              <a:tblPr firstRow="1" firstCol="1" bandRow="1">
                <a:tableStyleId>{5C22544A-7EE6-4342-B048-85BDC9FD1C3A}</a:tableStyleId>
              </a:tblPr>
              <a:tblGrid>
                <a:gridCol w="4260097">
                  <a:extLst>
                    <a:ext uri="{9D8B030D-6E8A-4147-A177-3AD203B41FA5}">
                      <a16:colId xmlns:a16="http://schemas.microsoft.com/office/drawing/2014/main" val="4056503163"/>
                    </a:ext>
                  </a:extLst>
                </a:gridCol>
                <a:gridCol w="4883902">
                  <a:extLst>
                    <a:ext uri="{9D8B030D-6E8A-4147-A177-3AD203B41FA5}">
                      <a16:colId xmlns:a16="http://schemas.microsoft.com/office/drawing/2014/main" val="3118953060"/>
                    </a:ext>
                  </a:extLst>
                </a:gridCol>
              </a:tblGrid>
              <a:tr h="1548067">
                <a:tc gridSpan="2">
                  <a:txBody>
                    <a:bodyPr/>
                    <a:lstStyle/>
                    <a:p>
                      <a:pPr algn="ctr">
                        <a:lnSpc>
                          <a:spcPct val="107000"/>
                        </a:lnSpc>
                        <a:spcAft>
                          <a:spcPts val="0"/>
                        </a:spcAft>
                      </a:pPr>
                      <a:r>
                        <a:rPr lang="en-US" sz="2400" dirty="0">
                          <a:effectLst/>
                        </a:rPr>
                        <a:t>INTERNAL </a:t>
                      </a:r>
                      <a:r>
                        <a:rPr lang="sr-Latn-ME" sz="2400" dirty="0">
                          <a:effectLst/>
                        </a:rPr>
                        <a:t>AUDIT</a:t>
                      </a:r>
                    </a:p>
                    <a:p>
                      <a:pPr marL="0" marR="0" lvl="0" indent="0" algn="ctr" defTabSz="914400" rtl="0" eaLnBrk="1" fontAlgn="auto" latinLnBrk="0" hangingPunct="1">
                        <a:lnSpc>
                          <a:spcPct val="107000"/>
                        </a:lnSpc>
                        <a:spcBef>
                          <a:spcPts val="0"/>
                        </a:spcBef>
                        <a:spcAft>
                          <a:spcPts val="0"/>
                        </a:spcAft>
                        <a:buClrTx/>
                        <a:buSzTx/>
                        <a:buFontTx/>
                        <a:buNone/>
                        <a:tabLst/>
                        <a:defRPr/>
                      </a:pPr>
                      <a:r>
                        <a:rPr lang="hr-HR" sz="2400" b="0" dirty="0"/>
                        <a:t>Establishing internal audit </a:t>
                      </a:r>
                      <a:r>
                        <a:rPr lang="hr-HR" sz="2400" b="1" i="1" u="sng" dirty="0"/>
                        <a:t>unit</a:t>
                      </a:r>
                      <a:r>
                        <a:rPr lang="hr-HR" sz="2400" dirty="0"/>
                        <a:t> </a:t>
                      </a:r>
                      <a:r>
                        <a:rPr lang="hr-HR" sz="2400" b="0" dirty="0"/>
                        <a:t>proscribe by Decree for establishing internal </a:t>
                      </a:r>
                      <a:r>
                        <a:rPr lang="hr-HR" sz="2400" b="0"/>
                        <a:t>audit (min. </a:t>
                      </a:r>
                      <a:r>
                        <a:rPr lang="hr-HR" sz="2400" b="0" dirty="0"/>
                        <a:t>3)</a:t>
                      </a:r>
                    </a:p>
                    <a:p>
                      <a:pPr algn="ctr">
                        <a:lnSpc>
                          <a:spcPct val="107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842807762"/>
                  </a:ext>
                </a:extLst>
              </a:tr>
              <a:tr h="443609">
                <a:tc rowSpan="2">
                  <a:txBody>
                    <a:bodyPr/>
                    <a:lstStyle/>
                    <a:p>
                      <a:pPr algn="ctr">
                        <a:lnSpc>
                          <a:spcPct val="107000"/>
                        </a:lnSpc>
                        <a:spcAft>
                          <a:spcPts val="0"/>
                        </a:spcAft>
                      </a:pPr>
                      <a:r>
                        <a:rPr lang="en-US" sz="2400" dirty="0">
                          <a:solidFill>
                            <a:schemeClr val="tx1"/>
                          </a:solidFill>
                          <a:effectLst/>
                        </a:rPr>
                        <a:t>BIG ORGANIZATION</a:t>
                      </a:r>
                      <a:endParaRPr lang="sr-Latn-ME" sz="2400" dirty="0">
                        <a:solidFill>
                          <a:schemeClr val="tx1"/>
                        </a:solidFill>
                        <a:effectLst/>
                      </a:endParaRPr>
                    </a:p>
                    <a:p>
                      <a:pPr algn="ctr">
                        <a:lnSpc>
                          <a:spcPct val="107000"/>
                        </a:lnSpc>
                        <a:spcAft>
                          <a:spcPts val="0"/>
                        </a:spcAft>
                      </a:pPr>
                      <a:endParaRPr lang="sr-Latn-M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sr-Latn-M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IA unit</a:t>
                      </a:r>
                    </a:p>
                    <a:p>
                      <a:pPr algn="just">
                        <a:lnSpc>
                          <a:spcPct val="107000"/>
                        </a:lnSpc>
                        <a:spcAft>
                          <a:spcPts val="0"/>
                        </a:spcAft>
                      </a:pPr>
                      <a:endParaRPr lang="sr-Latn-M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sr-Latn-M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Only in SOE - </a:t>
                      </a:r>
                      <a:r>
                        <a:rPr lang="sr-Latn-ME"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Audit Committee</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0"/>
                        </a:spcAft>
                      </a:pPr>
                      <a:r>
                        <a:rPr lang="en-US" sz="2400" b="1" dirty="0">
                          <a:effectLst/>
                        </a:rPr>
                        <a:t>SMALL ORGANIZATION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483430338"/>
                  </a:ext>
                </a:extLst>
              </a:tr>
              <a:tr h="3635376">
                <a:tc vMerge="1">
                  <a:txBody>
                    <a:bodyPr/>
                    <a:lstStyle/>
                    <a:p>
                      <a:pPr marL="342900" lvl="0" indent="-342900">
                        <a:lnSpc>
                          <a:spcPct val="107000"/>
                        </a:lnSpc>
                        <a:spcAft>
                          <a:spcPts val="0"/>
                        </a:spcAft>
                        <a:buFont typeface="Arial" panose="020B0604020202020204" pitchFamily="34" charset="0"/>
                        <a:buChar char="•"/>
                        <a:tabLst>
                          <a:tab pos="108585"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342900" lvl="0" indent="-342900">
                        <a:lnSpc>
                          <a:spcPct val="107000"/>
                        </a:lnSpc>
                        <a:spcAft>
                          <a:spcPts val="0"/>
                        </a:spcAft>
                        <a:buFont typeface="Arial" panose="020B0604020202020204" pitchFamily="34" charset="0"/>
                        <a:buChar char="•"/>
                        <a:tabLst>
                          <a:tab pos="113030" algn="l"/>
                        </a:tabLst>
                      </a:pPr>
                      <a:r>
                        <a:rPr lang="sr-Latn-ME" sz="2000" dirty="0">
                          <a:effectLst/>
                          <a:latin typeface="Calibri" panose="020F0502020204030204" pitchFamily="34" charset="0"/>
                          <a:ea typeface="Calibri" panose="020F0502020204030204" pitchFamily="34" charset="0"/>
                          <a:cs typeface="Times New Roman" panose="02020603050405020304" pitchFamily="18" charset="0"/>
                        </a:rPr>
                        <a:t>P</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erforming</a:t>
                      </a:r>
                      <a:r>
                        <a:rPr lang="en-US" sz="2000" dirty="0">
                          <a:effectLst/>
                          <a:latin typeface="Calibri" panose="020F0502020204030204" pitchFamily="34" charset="0"/>
                          <a:ea typeface="Calibri" panose="020F0502020204030204" pitchFamily="34" charset="0"/>
                          <a:cs typeface="Times New Roman" panose="02020603050405020304" pitchFamily="18" charset="0"/>
                        </a:rPr>
                        <a:t> an internal audit by an internal audit unit of another entity, based on the agreement, with the prior approval of the Ministry. </a:t>
                      </a:r>
                      <a:endParaRPr lang="sr-Latn-M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113030" algn="l"/>
                        </a:tabLst>
                        <a:defRPr/>
                      </a:pPr>
                      <a:r>
                        <a:rPr lang="en-GB" sz="2000" kern="1200" dirty="0">
                          <a:solidFill>
                            <a:schemeClr val="dk1"/>
                          </a:solidFill>
                          <a:effectLst/>
                          <a:latin typeface="+mn-lt"/>
                          <a:ea typeface="+mn-ea"/>
                          <a:cs typeface="+mn-cs"/>
                        </a:rPr>
                        <a:t>The internal audit unit of an entity that supervises another entity in accordance with the law shall perform an internal audit with that entity too, if it has no established internal audit.</a:t>
                      </a:r>
                      <a:br>
                        <a:rPr lang="en-GB" sz="2000" kern="1200" dirty="0">
                          <a:solidFill>
                            <a:schemeClr val="dk1"/>
                          </a:solidFill>
                          <a:effectLst/>
                          <a:latin typeface="+mn-lt"/>
                          <a:ea typeface="+mn-ea"/>
                          <a:cs typeface="+mn-cs"/>
                        </a:rPr>
                      </a:br>
                      <a:endParaRPr lang="en-US" sz="2000" kern="1200" dirty="0">
                        <a:solidFill>
                          <a:schemeClr val="dk1"/>
                        </a:solidFill>
                        <a:effectLst/>
                        <a:latin typeface="+mn-lt"/>
                        <a:ea typeface="+mn-ea"/>
                        <a:cs typeface="+mn-cs"/>
                      </a:endParaRPr>
                    </a:p>
                    <a:p>
                      <a:pPr marL="342900" lvl="0" indent="-342900">
                        <a:lnSpc>
                          <a:spcPct val="107000"/>
                        </a:lnSpc>
                        <a:spcAft>
                          <a:spcPts val="0"/>
                        </a:spcAft>
                        <a:buFont typeface="Arial" panose="020B0604020202020204" pitchFamily="34" charset="0"/>
                        <a:buChar char="•"/>
                        <a:tabLst>
                          <a:tab pos="11303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589821958"/>
                  </a:ext>
                </a:extLst>
              </a:tr>
            </a:tbl>
          </a:graphicData>
        </a:graphic>
      </p:graphicFrame>
      <p:sp>
        <p:nvSpPr>
          <p:cNvPr id="6" name="Rectangle 1">
            <a:extLst>
              <a:ext uri="{FF2B5EF4-FFF2-40B4-BE49-F238E27FC236}">
                <a16:creationId xmlns:a16="http://schemas.microsoft.com/office/drawing/2014/main" id="{FBB437CD-C2E7-4E3C-B02D-5D7DA334C6A9}"/>
              </a:ext>
            </a:extLst>
          </p:cNvPr>
          <p:cNvSpPr>
            <a:spLocks noChangeArrowheads="1"/>
          </p:cNvSpPr>
          <p:nvPr/>
        </p:nvSpPr>
        <p:spPr bwMode="auto">
          <a:xfrm>
            <a:off x="2592388" y="3068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0415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220</Words>
  <Application>Microsoft Office PowerPoint</Application>
  <PresentationFormat>On-screen Show (4:3)</PresentationFormat>
  <Paragraphs>39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Office Theme</vt:lpstr>
      <vt:lpstr>INTERNAL CONTROL  in big vs small organizations in Montenegro                                                                                                      Nina Blečić</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valentina.perovic</dc:creator>
  <cp:lastModifiedBy>Nina Blecic</cp:lastModifiedBy>
  <cp:revision>184</cp:revision>
  <dcterms:created xsi:type="dcterms:W3CDTF">2013-05-09T13:04:08Z</dcterms:created>
  <dcterms:modified xsi:type="dcterms:W3CDTF">2023-03-10T08:09:39Z</dcterms:modified>
</cp:coreProperties>
</file>