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57" r:id="rId2"/>
    <p:sldMasterId id="2147483780" r:id="rId3"/>
    <p:sldMasterId id="2147483809" r:id="rId4"/>
  </p:sldMasterIdLst>
  <p:notesMasterIdLst>
    <p:notesMasterId r:id="rId43"/>
  </p:notesMasterIdLst>
  <p:handoutMasterIdLst>
    <p:handoutMasterId r:id="rId44"/>
  </p:handoutMasterIdLst>
  <p:sldIdLst>
    <p:sldId id="1373" r:id="rId5"/>
    <p:sldId id="1359" r:id="rId6"/>
    <p:sldId id="1425" r:id="rId7"/>
    <p:sldId id="1186" r:id="rId8"/>
    <p:sldId id="1267" r:id="rId9"/>
    <p:sldId id="1362" r:id="rId10"/>
    <p:sldId id="1193" r:id="rId11"/>
    <p:sldId id="1174" r:id="rId12"/>
    <p:sldId id="1399" r:id="rId13"/>
    <p:sldId id="1394" r:id="rId14"/>
    <p:sldId id="716" r:id="rId15"/>
    <p:sldId id="717" r:id="rId16"/>
    <p:sldId id="1195" r:id="rId17"/>
    <p:sldId id="1265" r:id="rId18"/>
    <p:sldId id="1196" r:id="rId19"/>
    <p:sldId id="1383" r:id="rId20"/>
    <p:sldId id="1430" r:id="rId21"/>
    <p:sldId id="1363" r:id="rId22"/>
    <p:sldId id="1431" r:id="rId23"/>
    <p:sldId id="1210" r:id="rId24"/>
    <p:sldId id="1211" r:id="rId25"/>
    <p:sldId id="1366" r:id="rId26"/>
    <p:sldId id="1368" r:id="rId27"/>
    <p:sldId id="1213" r:id="rId28"/>
    <p:sldId id="1212" r:id="rId29"/>
    <p:sldId id="1215" r:id="rId30"/>
    <p:sldId id="1214" r:id="rId31"/>
    <p:sldId id="1400" r:id="rId32"/>
    <p:sldId id="1432" r:id="rId33"/>
    <p:sldId id="1423" r:id="rId34"/>
    <p:sldId id="1254" r:id="rId35"/>
    <p:sldId id="1384" r:id="rId36"/>
    <p:sldId id="1181" r:id="rId37"/>
    <p:sldId id="700" r:id="rId38"/>
    <p:sldId id="701" r:id="rId39"/>
    <p:sldId id="1424" r:id="rId40"/>
    <p:sldId id="1182" r:id="rId41"/>
    <p:sldId id="1433" r:id="rId42"/>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373"/>
            <p14:sldId id="1359"/>
            <p14:sldId id="1425"/>
            <p14:sldId id="1186"/>
            <p14:sldId id="1267"/>
            <p14:sldId id="1362"/>
            <p14:sldId id="1193"/>
            <p14:sldId id="1174"/>
            <p14:sldId id="1399"/>
            <p14:sldId id="1394"/>
            <p14:sldId id="716"/>
            <p14:sldId id="717"/>
            <p14:sldId id="1195"/>
            <p14:sldId id="1265"/>
            <p14:sldId id="1196"/>
            <p14:sldId id="1383"/>
            <p14:sldId id="1430"/>
            <p14:sldId id="1363"/>
            <p14:sldId id="1431"/>
            <p14:sldId id="1210"/>
            <p14:sldId id="1211"/>
            <p14:sldId id="1366"/>
            <p14:sldId id="1368"/>
            <p14:sldId id="1213"/>
            <p14:sldId id="1212"/>
            <p14:sldId id="1215"/>
            <p14:sldId id="1214"/>
            <p14:sldId id="1400"/>
            <p14:sldId id="1432"/>
            <p14:sldId id="1423"/>
            <p14:sldId id="1254"/>
            <p14:sldId id="1384"/>
            <p14:sldId id="1181"/>
            <p14:sldId id="700"/>
            <p14:sldId id="701"/>
            <p14:sldId id="1424"/>
            <p14:sldId id="1182"/>
            <p14:sldId id="143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4" userDrawn="1">
          <p15:clr>
            <a:srgbClr val="A4A3A4"/>
          </p15:clr>
        </p15:guide>
        <p15:guide id="2" pos="2124"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ke Williams" initials="MW" lastIdx="1" clrIdx="6">
    <p:extLst>
      <p:ext uri="{19B8F6BF-5375-455C-9EA6-DF929625EA0E}">
        <p15:presenceInfo xmlns:p15="http://schemas.microsoft.com/office/powerpoint/2012/main" userId="Mike Williams" providerId="None"/>
      </p:ext>
    </p:extLst>
  </p:cmAuthor>
  <p:cmAuthor id="1" name="Nandwa, Boaz" initials="NB" lastIdx="10" clrIdx="0"/>
  <p:cmAuthor id="2" name="Kamil Dybczak" initials="KD" lastIdx="10" clrIdx="1"/>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CFD5EA"/>
    <a:srgbClr val="CBD0DD"/>
    <a:srgbClr val="25D129"/>
    <a:srgbClr val="DC4234"/>
    <a:srgbClr val="A6A6A6"/>
    <a:srgbClr val="E46C0A"/>
    <a:srgbClr val="00AEB3"/>
    <a:srgbClr val="FFCC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864" autoAdjust="0"/>
  </p:normalViewPr>
  <p:slideViewPr>
    <p:cSldViewPr snapToGrid="0">
      <p:cViewPr varScale="1">
        <p:scale>
          <a:sx n="61" d="100"/>
          <a:sy n="61" d="100"/>
        </p:scale>
        <p:origin x="844" y="60"/>
      </p:cViewPr>
      <p:guideLst/>
    </p:cSldViewPr>
  </p:slideViewPr>
  <p:outlineViewPr>
    <p:cViewPr>
      <p:scale>
        <a:sx n="33" d="100"/>
        <a:sy n="33" d="100"/>
      </p:scale>
      <p:origin x="0" y="-1104"/>
    </p:cViewPr>
  </p:outlineViewPr>
  <p:notesTextViewPr>
    <p:cViewPr>
      <p:scale>
        <a:sx n="3" d="2"/>
        <a:sy n="3" d="2"/>
      </p:scale>
      <p:origin x="0" y="0"/>
    </p:cViewPr>
  </p:notesTextViewPr>
  <p:sorterViewPr>
    <p:cViewPr varScale="1">
      <p:scale>
        <a:sx n="1" d="1"/>
        <a:sy n="1" d="1"/>
      </p:scale>
      <p:origin x="0" y="-15422"/>
    </p:cViewPr>
  </p:sorterViewPr>
  <p:notesViewPr>
    <p:cSldViewPr snapToGrid="0">
      <p:cViewPr varScale="1">
        <p:scale>
          <a:sx n="167" d="100"/>
          <a:sy n="167" d="100"/>
        </p:scale>
        <p:origin x="4152" y="184"/>
      </p:cViewPr>
      <p:guideLst>
        <p:guide orient="horz" pos="2844"/>
        <p:guide pos="212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C1838-BC08-40C3-A542-C1820943DBC8}" type="doc">
      <dgm:prSet loTypeId="urn:microsoft.com/office/officeart/2005/8/layout/hProcess9" loCatId="process" qsTypeId="urn:microsoft.com/office/officeart/2005/8/quickstyle/simple1" qsCatId="simple" csTypeId="urn:microsoft.com/office/officeart/2005/8/colors/accent0_2" csCatId="mainScheme" phldr="1"/>
      <dgm:spPr/>
    </dgm:pt>
    <dgm:pt modelId="{F7BCAADD-5C00-4C5D-A9D7-FAB75B18B6E8}">
      <dgm:prSet phldrT="[Text]"/>
      <dgm:spPr>
        <a:solidFill>
          <a:srgbClr val="004C97"/>
        </a:solidFill>
        <a:ln>
          <a:solidFill>
            <a:srgbClr val="004C97"/>
          </a:solidFill>
        </a:ln>
      </dgm:spPr>
      <dgm:t>
        <a:bodyPr/>
        <a:lstStyle/>
        <a:p>
          <a:r>
            <a:rPr lang="en-GB" dirty="0">
              <a:solidFill>
                <a:schemeClr val="bg1"/>
              </a:solidFill>
            </a:rPr>
            <a:t>Cash Flow Forecasting and Cash Planning</a:t>
          </a:r>
        </a:p>
      </dgm:t>
    </dgm:pt>
    <dgm:pt modelId="{11859C2B-CA55-44CD-BF97-894640911BAF}" type="parTrans" cxnId="{E7C9E7B1-AD91-49DD-9EA7-73E8DA4A5F8A}">
      <dgm:prSet/>
      <dgm:spPr/>
      <dgm:t>
        <a:bodyPr/>
        <a:lstStyle/>
        <a:p>
          <a:endParaRPr lang="en-GB"/>
        </a:p>
      </dgm:t>
    </dgm:pt>
    <dgm:pt modelId="{206AD9E2-ABB2-40E6-AA20-6F639D100B44}" type="sibTrans" cxnId="{E7C9E7B1-AD91-49DD-9EA7-73E8DA4A5F8A}">
      <dgm:prSet/>
      <dgm:spPr/>
      <dgm:t>
        <a:bodyPr/>
        <a:lstStyle/>
        <a:p>
          <a:endParaRPr lang="en-GB"/>
        </a:p>
      </dgm:t>
    </dgm:pt>
    <dgm:pt modelId="{802DCD09-2049-4779-85C0-82AB5AB558B2}">
      <dgm:prSet phldrT="[Text]"/>
      <dgm:spPr>
        <a:ln>
          <a:solidFill>
            <a:srgbClr val="004C97"/>
          </a:solidFill>
        </a:ln>
      </dgm:spPr>
      <dgm:t>
        <a:bodyPr/>
        <a:lstStyle/>
        <a:p>
          <a:r>
            <a:rPr lang="en-GB" dirty="0"/>
            <a:t>International Experience</a:t>
          </a:r>
        </a:p>
      </dgm:t>
    </dgm:pt>
    <dgm:pt modelId="{D35F8428-5079-44EA-B064-95A46A422786}" type="parTrans" cxnId="{26805DE9-2481-4A8B-AA02-8B092BABF93B}">
      <dgm:prSet/>
      <dgm:spPr/>
      <dgm:t>
        <a:bodyPr/>
        <a:lstStyle/>
        <a:p>
          <a:endParaRPr lang="en-GB"/>
        </a:p>
      </dgm:t>
    </dgm:pt>
    <dgm:pt modelId="{007E213B-FED3-42B5-BB1E-3D0A31C3F4CF}" type="sibTrans" cxnId="{26805DE9-2481-4A8B-AA02-8B092BABF93B}">
      <dgm:prSet/>
      <dgm:spPr/>
      <dgm:t>
        <a:bodyPr/>
        <a:lstStyle/>
        <a:p>
          <a:endParaRPr lang="en-GB"/>
        </a:p>
      </dgm:t>
    </dgm:pt>
    <dgm:pt modelId="{1A36F26E-26A7-4FFE-B1AB-61496BBB5CB2}">
      <dgm:prSet phldrT="[Text]"/>
      <dgm:spPr>
        <a:solidFill>
          <a:schemeClr val="bg1"/>
        </a:solidFill>
        <a:ln>
          <a:solidFill>
            <a:srgbClr val="004C97"/>
          </a:solidFill>
        </a:ln>
      </dgm:spPr>
      <dgm:t>
        <a:bodyPr/>
        <a:lstStyle/>
        <a:p>
          <a:r>
            <a:rPr lang="en-GB" dirty="0">
              <a:solidFill>
                <a:srgbClr val="004C97"/>
              </a:solidFill>
            </a:rPr>
            <a:t>Building the Forecast</a:t>
          </a:r>
        </a:p>
      </dgm:t>
    </dgm:pt>
    <dgm:pt modelId="{9A0BB898-3BFE-448F-BB03-945596070C77}" type="parTrans" cxnId="{A9E90C04-2653-480F-8CE2-14E9B250C4D7}">
      <dgm:prSet/>
      <dgm:spPr/>
      <dgm:t>
        <a:bodyPr/>
        <a:lstStyle/>
        <a:p>
          <a:endParaRPr lang="en-GB"/>
        </a:p>
      </dgm:t>
    </dgm:pt>
    <dgm:pt modelId="{9555597D-BD96-4192-8C8D-4556D898B388}" type="sibTrans" cxnId="{A9E90C04-2653-480F-8CE2-14E9B250C4D7}">
      <dgm:prSet/>
      <dgm:spPr/>
      <dgm:t>
        <a:bodyPr/>
        <a:lstStyle/>
        <a:p>
          <a:endParaRPr lang="en-GB"/>
        </a:p>
      </dgm:t>
    </dgm:pt>
    <dgm:pt modelId="{CB20C53C-C124-4B5B-BBD8-59FDB3493256}">
      <dgm:prSet phldrT="[Text]"/>
      <dgm:spPr>
        <a:ln>
          <a:solidFill>
            <a:srgbClr val="004C97"/>
          </a:solidFill>
        </a:ln>
      </dgm:spPr>
      <dgm:t>
        <a:bodyPr/>
        <a:lstStyle/>
        <a:p>
          <a:r>
            <a:rPr lang="en-GB" dirty="0"/>
            <a:t>Using the Forecast</a:t>
          </a:r>
        </a:p>
      </dgm:t>
    </dgm:pt>
    <dgm:pt modelId="{BF5C0490-1BF3-49E7-B7DC-2F8EA67CB9E5}" type="parTrans" cxnId="{EC12E7DA-5545-4C05-BA12-98EE76FB81FA}">
      <dgm:prSet/>
      <dgm:spPr/>
      <dgm:t>
        <a:bodyPr/>
        <a:lstStyle/>
        <a:p>
          <a:endParaRPr lang="en-GB"/>
        </a:p>
      </dgm:t>
    </dgm:pt>
    <dgm:pt modelId="{27A4B9FD-ED8C-451D-B779-FA22865DFF3D}" type="sibTrans" cxnId="{EC12E7DA-5545-4C05-BA12-98EE76FB81FA}">
      <dgm:prSet/>
      <dgm:spPr/>
      <dgm:t>
        <a:bodyPr/>
        <a:lstStyle/>
        <a:p>
          <a:endParaRPr lang="en-GB"/>
        </a:p>
      </dgm:t>
    </dgm:pt>
    <dgm:pt modelId="{E87548B9-CCD8-42D4-9017-C8E41E69D43F}" type="pres">
      <dgm:prSet presAssocID="{229C1838-BC08-40C3-A542-C1820943DBC8}" presName="CompostProcess" presStyleCnt="0">
        <dgm:presLayoutVars>
          <dgm:dir/>
          <dgm:resizeHandles val="exact"/>
        </dgm:presLayoutVars>
      </dgm:prSet>
      <dgm:spPr/>
    </dgm:pt>
    <dgm:pt modelId="{AC54DE5D-1C67-4108-84A5-86F0657B98E0}" type="pres">
      <dgm:prSet presAssocID="{229C1838-BC08-40C3-A542-C1820943DBC8}" presName="arrow" presStyleLbl="bgShp" presStyleIdx="0" presStyleCnt="1"/>
      <dgm:spPr>
        <a:solidFill>
          <a:srgbClr val="CFD5EA"/>
        </a:solidFill>
      </dgm:spPr>
    </dgm:pt>
    <dgm:pt modelId="{3A13350B-0BC5-4268-84C6-28104D0752AF}" type="pres">
      <dgm:prSet presAssocID="{229C1838-BC08-40C3-A542-C1820943DBC8}" presName="linearProcess" presStyleCnt="0"/>
      <dgm:spPr/>
    </dgm:pt>
    <dgm:pt modelId="{A38B9AA2-317B-4E89-996C-33744231B1DE}" type="pres">
      <dgm:prSet presAssocID="{F7BCAADD-5C00-4C5D-A9D7-FAB75B18B6E8}" presName="textNode" presStyleLbl="node1" presStyleIdx="0" presStyleCnt="4">
        <dgm:presLayoutVars>
          <dgm:bulletEnabled val="1"/>
        </dgm:presLayoutVars>
      </dgm:prSet>
      <dgm:spPr/>
    </dgm:pt>
    <dgm:pt modelId="{BD08E98D-4188-46EB-83B6-51082BEBA1C7}" type="pres">
      <dgm:prSet presAssocID="{206AD9E2-ABB2-40E6-AA20-6F639D100B44}" presName="sibTrans" presStyleCnt="0"/>
      <dgm:spPr/>
    </dgm:pt>
    <dgm:pt modelId="{31809D04-7633-4B5F-A2FB-EDB826DB838D}" type="pres">
      <dgm:prSet presAssocID="{1A36F26E-26A7-4FFE-B1AB-61496BBB5CB2}" presName="textNode" presStyleLbl="node1" presStyleIdx="1" presStyleCnt="4">
        <dgm:presLayoutVars>
          <dgm:bulletEnabled val="1"/>
        </dgm:presLayoutVars>
      </dgm:prSet>
      <dgm:spPr/>
    </dgm:pt>
    <dgm:pt modelId="{783940D5-8F2B-443B-91BB-6A2900F7D7E0}" type="pres">
      <dgm:prSet presAssocID="{9555597D-BD96-4192-8C8D-4556D898B388}" presName="sibTrans" presStyleCnt="0"/>
      <dgm:spPr/>
    </dgm:pt>
    <dgm:pt modelId="{15C65471-3F41-47C5-9F62-BAE7FA9C97B4}" type="pres">
      <dgm:prSet presAssocID="{802DCD09-2049-4779-85C0-82AB5AB558B2}" presName="textNode" presStyleLbl="node1" presStyleIdx="2" presStyleCnt="4">
        <dgm:presLayoutVars>
          <dgm:bulletEnabled val="1"/>
        </dgm:presLayoutVars>
      </dgm:prSet>
      <dgm:spPr/>
    </dgm:pt>
    <dgm:pt modelId="{57FAC7A2-1056-4A4A-9DFE-43ED45C0AE43}" type="pres">
      <dgm:prSet presAssocID="{007E213B-FED3-42B5-BB1E-3D0A31C3F4CF}" presName="sibTrans" presStyleCnt="0"/>
      <dgm:spPr/>
    </dgm:pt>
    <dgm:pt modelId="{6603E734-EF77-477F-A8FA-70F9EE44E180}" type="pres">
      <dgm:prSet presAssocID="{CB20C53C-C124-4B5B-BBD8-59FDB3493256}" presName="textNode" presStyleLbl="node1" presStyleIdx="3" presStyleCnt="4">
        <dgm:presLayoutVars>
          <dgm:bulletEnabled val="1"/>
        </dgm:presLayoutVars>
      </dgm:prSet>
      <dgm:spPr/>
    </dgm:pt>
  </dgm:ptLst>
  <dgm:cxnLst>
    <dgm:cxn modelId="{A9E90C04-2653-480F-8CE2-14E9B250C4D7}" srcId="{229C1838-BC08-40C3-A542-C1820943DBC8}" destId="{1A36F26E-26A7-4FFE-B1AB-61496BBB5CB2}" srcOrd="1" destOrd="0" parTransId="{9A0BB898-3BFE-448F-BB03-945596070C77}" sibTransId="{9555597D-BD96-4192-8C8D-4556D898B388}"/>
    <dgm:cxn modelId="{BBE42B42-21AA-4EA9-9B0D-B008FD82FCBB}" type="presOf" srcId="{802DCD09-2049-4779-85C0-82AB5AB558B2}" destId="{15C65471-3F41-47C5-9F62-BAE7FA9C97B4}" srcOrd="0" destOrd="0" presId="urn:microsoft.com/office/officeart/2005/8/layout/hProcess9"/>
    <dgm:cxn modelId="{9C74657C-8519-45C2-9954-5E8415DB6307}" type="presOf" srcId="{CB20C53C-C124-4B5B-BBD8-59FDB3493256}" destId="{6603E734-EF77-477F-A8FA-70F9EE44E180}" srcOrd="0" destOrd="0" presId="urn:microsoft.com/office/officeart/2005/8/layout/hProcess9"/>
    <dgm:cxn modelId="{E7C9E7B1-AD91-49DD-9EA7-73E8DA4A5F8A}" srcId="{229C1838-BC08-40C3-A542-C1820943DBC8}" destId="{F7BCAADD-5C00-4C5D-A9D7-FAB75B18B6E8}" srcOrd="0" destOrd="0" parTransId="{11859C2B-CA55-44CD-BF97-894640911BAF}" sibTransId="{206AD9E2-ABB2-40E6-AA20-6F639D100B44}"/>
    <dgm:cxn modelId="{A05D48CB-500E-460F-A086-D9F1C7666F8B}" type="presOf" srcId="{F7BCAADD-5C00-4C5D-A9D7-FAB75B18B6E8}" destId="{A38B9AA2-317B-4E89-996C-33744231B1DE}" srcOrd="0" destOrd="0" presId="urn:microsoft.com/office/officeart/2005/8/layout/hProcess9"/>
    <dgm:cxn modelId="{74808ECD-9F76-46DF-98E2-CF58A7CBEA05}" type="presOf" srcId="{229C1838-BC08-40C3-A542-C1820943DBC8}" destId="{E87548B9-CCD8-42D4-9017-C8E41E69D43F}" srcOrd="0" destOrd="0" presId="urn:microsoft.com/office/officeart/2005/8/layout/hProcess9"/>
    <dgm:cxn modelId="{EC12E7DA-5545-4C05-BA12-98EE76FB81FA}" srcId="{229C1838-BC08-40C3-A542-C1820943DBC8}" destId="{CB20C53C-C124-4B5B-BBD8-59FDB3493256}" srcOrd="3" destOrd="0" parTransId="{BF5C0490-1BF3-49E7-B7DC-2F8EA67CB9E5}" sibTransId="{27A4B9FD-ED8C-451D-B779-FA22865DFF3D}"/>
    <dgm:cxn modelId="{26805DE9-2481-4A8B-AA02-8B092BABF93B}" srcId="{229C1838-BC08-40C3-A542-C1820943DBC8}" destId="{802DCD09-2049-4779-85C0-82AB5AB558B2}" srcOrd="2" destOrd="0" parTransId="{D35F8428-5079-44EA-B064-95A46A422786}" sibTransId="{007E213B-FED3-42B5-BB1E-3D0A31C3F4CF}"/>
    <dgm:cxn modelId="{532B1AEA-7462-4FAB-A376-E6CFBD656BB6}" type="presOf" srcId="{1A36F26E-26A7-4FFE-B1AB-61496BBB5CB2}" destId="{31809D04-7633-4B5F-A2FB-EDB826DB838D}" srcOrd="0" destOrd="0" presId="urn:microsoft.com/office/officeart/2005/8/layout/hProcess9"/>
    <dgm:cxn modelId="{3ED583A1-2BE0-42D7-9087-B76B77A3F1EE}" type="presParOf" srcId="{E87548B9-CCD8-42D4-9017-C8E41E69D43F}" destId="{AC54DE5D-1C67-4108-84A5-86F0657B98E0}" srcOrd="0" destOrd="0" presId="urn:microsoft.com/office/officeart/2005/8/layout/hProcess9"/>
    <dgm:cxn modelId="{DCE434A1-7B3E-4247-A329-073CA08A6CDC}" type="presParOf" srcId="{E87548B9-CCD8-42D4-9017-C8E41E69D43F}" destId="{3A13350B-0BC5-4268-84C6-28104D0752AF}" srcOrd="1" destOrd="0" presId="urn:microsoft.com/office/officeart/2005/8/layout/hProcess9"/>
    <dgm:cxn modelId="{FB32ACD6-7F4D-4F28-9D69-BE831760FB55}" type="presParOf" srcId="{3A13350B-0BC5-4268-84C6-28104D0752AF}" destId="{A38B9AA2-317B-4E89-996C-33744231B1DE}" srcOrd="0" destOrd="0" presId="urn:microsoft.com/office/officeart/2005/8/layout/hProcess9"/>
    <dgm:cxn modelId="{78636497-8C9D-46D4-91A1-FAF4E05BD644}" type="presParOf" srcId="{3A13350B-0BC5-4268-84C6-28104D0752AF}" destId="{BD08E98D-4188-46EB-83B6-51082BEBA1C7}" srcOrd="1" destOrd="0" presId="urn:microsoft.com/office/officeart/2005/8/layout/hProcess9"/>
    <dgm:cxn modelId="{E98F576F-AC7C-49B0-892B-FFC9ABCCADB2}" type="presParOf" srcId="{3A13350B-0BC5-4268-84C6-28104D0752AF}" destId="{31809D04-7633-4B5F-A2FB-EDB826DB838D}" srcOrd="2" destOrd="0" presId="urn:microsoft.com/office/officeart/2005/8/layout/hProcess9"/>
    <dgm:cxn modelId="{F23AD007-A08D-43CB-991E-6367B4D84E01}" type="presParOf" srcId="{3A13350B-0BC5-4268-84C6-28104D0752AF}" destId="{783940D5-8F2B-443B-91BB-6A2900F7D7E0}" srcOrd="3" destOrd="0" presId="urn:microsoft.com/office/officeart/2005/8/layout/hProcess9"/>
    <dgm:cxn modelId="{90053A10-607D-4C5B-AF19-707C6910330F}" type="presParOf" srcId="{3A13350B-0BC5-4268-84C6-28104D0752AF}" destId="{15C65471-3F41-47C5-9F62-BAE7FA9C97B4}" srcOrd="4" destOrd="0" presId="urn:microsoft.com/office/officeart/2005/8/layout/hProcess9"/>
    <dgm:cxn modelId="{ADD34A25-7D0A-446A-A88C-ABB4BD40F5E3}" type="presParOf" srcId="{3A13350B-0BC5-4268-84C6-28104D0752AF}" destId="{57FAC7A2-1056-4A4A-9DFE-43ED45C0AE43}" srcOrd="5" destOrd="0" presId="urn:microsoft.com/office/officeart/2005/8/layout/hProcess9"/>
    <dgm:cxn modelId="{AA8073C8-EEE8-4FBE-9270-5270BBF06858}" type="presParOf" srcId="{3A13350B-0BC5-4268-84C6-28104D0752AF}" destId="{6603E734-EF77-477F-A8FA-70F9EE44E18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9C1838-BC08-40C3-A542-C1820943DBC8}" type="doc">
      <dgm:prSet loTypeId="urn:microsoft.com/office/officeart/2005/8/layout/hProcess9" loCatId="process" qsTypeId="urn:microsoft.com/office/officeart/2005/8/quickstyle/simple1" qsCatId="simple" csTypeId="urn:microsoft.com/office/officeart/2005/8/colors/accent0_2" csCatId="mainScheme" phldr="1"/>
      <dgm:spPr/>
    </dgm:pt>
    <dgm:pt modelId="{F7BCAADD-5C00-4C5D-A9D7-FAB75B18B6E8}">
      <dgm:prSet phldrT="[Text]"/>
      <dgm:spPr>
        <a:solidFill>
          <a:schemeClr val="bg1"/>
        </a:solidFill>
        <a:ln>
          <a:solidFill>
            <a:srgbClr val="004C97"/>
          </a:solidFill>
        </a:ln>
      </dgm:spPr>
      <dgm:t>
        <a:bodyPr/>
        <a:lstStyle/>
        <a:p>
          <a:r>
            <a:rPr lang="en-GB" dirty="0">
              <a:solidFill>
                <a:srgbClr val="004C97"/>
              </a:solidFill>
            </a:rPr>
            <a:t>Cash Flow Forecasting and Cash Planning</a:t>
          </a:r>
        </a:p>
      </dgm:t>
    </dgm:pt>
    <dgm:pt modelId="{11859C2B-CA55-44CD-BF97-894640911BAF}" type="parTrans" cxnId="{E7C9E7B1-AD91-49DD-9EA7-73E8DA4A5F8A}">
      <dgm:prSet/>
      <dgm:spPr/>
      <dgm:t>
        <a:bodyPr/>
        <a:lstStyle/>
        <a:p>
          <a:endParaRPr lang="en-GB"/>
        </a:p>
      </dgm:t>
    </dgm:pt>
    <dgm:pt modelId="{206AD9E2-ABB2-40E6-AA20-6F639D100B44}" type="sibTrans" cxnId="{E7C9E7B1-AD91-49DD-9EA7-73E8DA4A5F8A}">
      <dgm:prSet/>
      <dgm:spPr/>
      <dgm:t>
        <a:bodyPr/>
        <a:lstStyle/>
        <a:p>
          <a:endParaRPr lang="en-GB"/>
        </a:p>
      </dgm:t>
    </dgm:pt>
    <dgm:pt modelId="{802DCD09-2049-4779-85C0-82AB5AB558B2}">
      <dgm:prSet phldrT="[Text]"/>
      <dgm:spPr>
        <a:solidFill>
          <a:srgbClr val="004C97"/>
        </a:solidFill>
        <a:ln>
          <a:solidFill>
            <a:srgbClr val="004C97"/>
          </a:solidFill>
        </a:ln>
      </dgm:spPr>
      <dgm:t>
        <a:bodyPr/>
        <a:lstStyle/>
        <a:p>
          <a:r>
            <a:rPr lang="en-GB" dirty="0">
              <a:solidFill>
                <a:schemeClr val="bg1"/>
              </a:solidFill>
            </a:rPr>
            <a:t>International Experience</a:t>
          </a:r>
        </a:p>
      </dgm:t>
    </dgm:pt>
    <dgm:pt modelId="{D35F8428-5079-44EA-B064-95A46A422786}" type="parTrans" cxnId="{26805DE9-2481-4A8B-AA02-8B092BABF93B}">
      <dgm:prSet/>
      <dgm:spPr/>
      <dgm:t>
        <a:bodyPr/>
        <a:lstStyle/>
        <a:p>
          <a:endParaRPr lang="en-GB"/>
        </a:p>
      </dgm:t>
    </dgm:pt>
    <dgm:pt modelId="{007E213B-FED3-42B5-BB1E-3D0A31C3F4CF}" type="sibTrans" cxnId="{26805DE9-2481-4A8B-AA02-8B092BABF93B}">
      <dgm:prSet/>
      <dgm:spPr/>
      <dgm:t>
        <a:bodyPr/>
        <a:lstStyle/>
        <a:p>
          <a:endParaRPr lang="en-GB"/>
        </a:p>
      </dgm:t>
    </dgm:pt>
    <dgm:pt modelId="{1A36F26E-26A7-4FFE-B1AB-61496BBB5CB2}">
      <dgm:prSet phldrT="[Text]"/>
      <dgm:spPr>
        <a:solidFill>
          <a:schemeClr val="bg1"/>
        </a:solidFill>
        <a:ln>
          <a:solidFill>
            <a:srgbClr val="004C97"/>
          </a:solidFill>
        </a:ln>
      </dgm:spPr>
      <dgm:t>
        <a:bodyPr/>
        <a:lstStyle/>
        <a:p>
          <a:r>
            <a:rPr lang="en-GB" dirty="0">
              <a:solidFill>
                <a:srgbClr val="004C97"/>
              </a:solidFill>
            </a:rPr>
            <a:t>Building the Forecast</a:t>
          </a:r>
        </a:p>
      </dgm:t>
    </dgm:pt>
    <dgm:pt modelId="{9A0BB898-3BFE-448F-BB03-945596070C77}" type="parTrans" cxnId="{A9E90C04-2653-480F-8CE2-14E9B250C4D7}">
      <dgm:prSet/>
      <dgm:spPr/>
      <dgm:t>
        <a:bodyPr/>
        <a:lstStyle/>
        <a:p>
          <a:endParaRPr lang="en-GB"/>
        </a:p>
      </dgm:t>
    </dgm:pt>
    <dgm:pt modelId="{9555597D-BD96-4192-8C8D-4556D898B388}" type="sibTrans" cxnId="{A9E90C04-2653-480F-8CE2-14E9B250C4D7}">
      <dgm:prSet/>
      <dgm:spPr/>
      <dgm:t>
        <a:bodyPr/>
        <a:lstStyle/>
        <a:p>
          <a:endParaRPr lang="en-GB"/>
        </a:p>
      </dgm:t>
    </dgm:pt>
    <dgm:pt modelId="{1DAA0D9B-138F-4A5F-9E3A-34B8D0C58625}">
      <dgm:prSet phldrT="[Text]"/>
      <dgm:spPr>
        <a:solidFill>
          <a:schemeClr val="bg1"/>
        </a:solidFill>
        <a:ln>
          <a:solidFill>
            <a:srgbClr val="004C97"/>
          </a:solidFill>
        </a:ln>
      </dgm:spPr>
      <dgm:t>
        <a:bodyPr/>
        <a:lstStyle/>
        <a:p>
          <a:r>
            <a:rPr lang="en-GB" dirty="0">
              <a:solidFill>
                <a:srgbClr val="004C97"/>
              </a:solidFill>
            </a:rPr>
            <a:t>Using the Forecast</a:t>
          </a:r>
        </a:p>
      </dgm:t>
    </dgm:pt>
    <dgm:pt modelId="{3EAEC164-D852-4CA6-B4A9-0A2AFD99716C}" type="parTrans" cxnId="{B18486D3-6CA3-45E0-8F7B-CFFFFB552A13}">
      <dgm:prSet/>
      <dgm:spPr/>
      <dgm:t>
        <a:bodyPr/>
        <a:lstStyle/>
        <a:p>
          <a:endParaRPr lang="en-GB"/>
        </a:p>
      </dgm:t>
    </dgm:pt>
    <dgm:pt modelId="{B202FC80-9C34-44D3-A37B-8FD7FD0644FC}" type="sibTrans" cxnId="{B18486D3-6CA3-45E0-8F7B-CFFFFB552A13}">
      <dgm:prSet/>
      <dgm:spPr/>
      <dgm:t>
        <a:bodyPr/>
        <a:lstStyle/>
        <a:p>
          <a:endParaRPr lang="en-GB"/>
        </a:p>
      </dgm:t>
    </dgm:pt>
    <dgm:pt modelId="{E87548B9-CCD8-42D4-9017-C8E41E69D43F}" type="pres">
      <dgm:prSet presAssocID="{229C1838-BC08-40C3-A542-C1820943DBC8}" presName="CompostProcess" presStyleCnt="0">
        <dgm:presLayoutVars>
          <dgm:dir/>
          <dgm:resizeHandles val="exact"/>
        </dgm:presLayoutVars>
      </dgm:prSet>
      <dgm:spPr/>
    </dgm:pt>
    <dgm:pt modelId="{AC54DE5D-1C67-4108-84A5-86F0657B98E0}" type="pres">
      <dgm:prSet presAssocID="{229C1838-BC08-40C3-A542-C1820943DBC8}" presName="arrow" presStyleLbl="bgShp" presStyleIdx="0" presStyleCnt="1"/>
      <dgm:spPr>
        <a:solidFill>
          <a:srgbClr val="CFD5EA"/>
        </a:solidFill>
      </dgm:spPr>
    </dgm:pt>
    <dgm:pt modelId="{3A13350B-0BC5-4268-84C6-28104D0752AF}" type="pres">
      <dgm:prSet presAssocID="{229C1838-BC08-40C3-A542-C1820943DBC8}" presName="linearProcess" presStyleCnt="0"/>
      <dgm:spPr/>
    </dgm:pt>
    <dgm:pt modelId="{A38B9AA2-317B-4E89-996C-33744231B1DE}" type="pres">
      <dgm:prSet presAssocID="{F7BCAADD-5C00-4C5D-A9D7-FAB75B18B6E8}" presName="textNode" presStyleLbl="node1" presStyleIdx="0" presStyleCnt="4">
        <dgm:presLayoutVars>
          <dgm:bulletEnabled val="1"/>
        </dgm:presLayoutVars>
      </dgm:prSet>
      <dgm:spPr/>
    </dgm:pt>
    <dgm:pt modelId="{BD08E98D-4188-46EB-83B6-51082BEBA1C7}" type="pres">
      <dgm:prSet presAssocID="{206AD9E2-ABB2-40E6-AA20-6F639D100B44}" presName="sibTrans" presStyleCnt="0"/>
      <dgm:spPr/>
    </dgm:pt>
    <dgm:pt modelId="{31809D04-7633-4B5F-A2FB-EDB826DB838D}" type="pres">
      <dgm:prSet presAssocID="{1A36F26E-26A7-4FFE-B1AB-61496BBB5CB2}" presName="textNode" presStyleLbl="node1" presStyleIdx="1" presStyleCnt="4">
        <dgm:presLayoutVars>
          <dgm:bulletEnabled val="1"/>
        </dgm:presLayoutVars>
      </dgm:prSet>
      <dgm:spPr/>
    </dgm:pt>
    <dgm:pt modelId="{783940D5-8F2B-443B-91BB-6A2900F7D7E0}" type="pres">
      <dgm:prSet presAssocID="{9555597D-BD96-4192-8C8D-4556D898B388}" presName="sibTrans" presStyleCnt="0"/>
      <dgm:spPr/>
    </dgm:pt>
    <dgm:pt modelId="{15C65471-3F41-47C5-9F62-BAE7FA9C97B4}" type="pres">
      <dgm:prSet presAssocID="{802DCD09-2049-4779-85C0-82AB5AB558B2}" presName="textNode" presStyleLbl="node1" presStyleIdx="2" presStyleCnt="4">
        <dgm:presLayoutVars>
          <dgm:bulletEnabled val="1"/>
        </dgm:presLayoutVars>
      </dgm:prSet>
      <dgm:spPr/>
    </dgm:pt>
    <dgm:pt modelId="{8E4CAE1F-80FA-4D8E-A5C5-056F4E2D0D18}" type="pres">
      <dgm:prSet presAssocID="{007E213B-FED3-42B5-BB1E-3D0A31C3F4CF}" presName="sibTrans" presStyleCnt="0"/>
      <dgm:spPr/>
    </dgm:pt>
    <dgm:pt modelId="{F595503D-9487-48AA-8493-74FAFEC17231}" type="pres">
      <dgm:prSet presAssocID="{1DAA0D9B-138F-4A5F-9E3A-34B8D0C58625}" presName="textNode" presStyleLbl="node1" presStyleIdx="3" presStyleCnt="4">
        <dgm:presLayoutVars>
          <dgm:bulletEnabled val="1"/>
        </dgm:presLayoutVars>
      </dgm:prSet>
      <dgm:spPr/>
    </dgm:pt>
  </dgm:ptLst>
  <dgm:cxnLst>
    <dgm:cxn modelId="{A9E90C04-2653-480F-8CE2-14E9B250C4D7}" srcId="{229C1838-BC08-40C3-A542-C1820943DBC8}" destId="{1A36F26E-26A7-4FFE-B1AB-61496BBB5CB2}" srcOrd="1" destOrd="0" parTransId="{9A0BB898-3BFE-448F-BB03-945596070C77}" sibTransId="{9555597D-BD96-4192-8C8D-4556D898B388}"/>
    <dgm:cxn modelId="{BBE42B42-21AA-4EA9-9B0D-B008FD82FCBB}" type="presOf" srcId="{802DCD09-2049-4779-85C0-82AB5AB558B2}" destId="{15C65471-3F41-47C5-9F62-BAE7FA9C97B4}" srcOrd="0" destOrd="0" presId="urn:microsoft.com/office/officeart/2005/8/layout/hProcess9"/>
    <dgm:cxn modelId="{E7C9E7B1-AD91-49DD-9EA7-73E8DA4A5F8A}" srcId="{229C1838-BC08-40C3-A542-C1820943DBC8}" destId="{F7BCAADD-5C00-4C5D-A9D7-FAB75B18B6E8}" srcOrd="0" destOrd="0" parTransId="{11859C2B-CA55-44CD-BF97-894640911BAF}" sibTransId="{206AD9E2-ABB2-40E6-AA20-6F639D100B44}"/>
    <dgm:cxn modelId="{A05D48CB-500E-460F-A086-D9F1C7666F8B}" type="presOf" srcId="{F7BCAADD-5C00-4C5D-A9D7-FAB75B18B6E8}" destId="{A38B9AA2-317B-4E89-996C-33744231B1DE}" srcOrd="0" destOrd="0" presId="urn:microsoft.com/office/officeart/2005/8/layout/hProcess9"/>
    <dgm:cxn modelId="{74808ECD-9F76-46DF-98E2-CF58A7CBEA05}" type="presOf" srcId="{229C1838-BC08-40C3-A542-C1820943DBC8}" destId="{E87548B9-CCD8-42D4-9017-C8E41E69D43F}" srcOrd="0" destOrd="0" presId="urn:microsoft.com/office/officeart/2005/8/layout/hProcess9"/>
    <dgm:cxn modelId="{B18486D3-6CA3-45E0-8F7B-CFFFFB552A13}" srcId="{229C1838-BC08-40C3-A542-C1820943DBC8}" destId="{1DAA0D9B-138F-4A5F-9E3A-34B8D0C58625}" srcOrd="3" destOrd="0" parTransId="{3EAEC164-D852-4CA6-B4A9-0A2AFD99716C}" sibTransId="{B202FC80-9C34-44D3-A37B-8FD7FD0644FC}"/>
    <dgm:cxn modelId="{26805DE9-2481-4A8B-AA02-8B092BABF93B}" srcId="{229C1838-BC08-40C3-A542-C1820943DBC8}" destId="{802DCD09-2049-4779-85C0-82AB5AB558B2}" srcOrd="2" destOrd="0" parTransId="{D35F8428-5079-44EA-B064-95A46A422786}" sibTransId="{007E213B-FED3-42B5-BB1E-3D0A31C3F4CF}"/>
    <dgm:cxn modelId="{532B1AEA-7462-4FAB-A376-E6CFBD656BB6}" type="presOf" srcId="{1A36F26E-26A7-4FFE-B1AB-61496BBB5CB2}" destId="{31809D04-7633-4B5F-A2FB-EDB826DB838D}" srcOrd="0" destOrd="0" presId="urn:microsoft.com/office/officeart/2005/8/layout/hProcess9"/>
    <dgm:cxn modelId="{452202EF-31B7-4708-A1B2-349CA6165620}" type="presOf" srcId="{1DAA0D9B-138F-4A5F-9E3A-34B8D0C58625}" destId="{F595503D-9487-48AA-8493-74FAFEC17231}" srcOrd="0" destOrd="0" presId="urn:microsoft.com/office/officeart/2005/8/layout/hProcess9"/>
    <dgm:cxn modelId="{3ED583A1-2BE0-42D7-9087-B76B77A3F1EE}" type="presParOf" srcId="{E87548B9-CCD8-42D4-9017-C8E41E69D43F}" destId="{AC54DE5D-1C67-4108-84A5-86F0657B98E0}" srcOrd="0" destOrd="0" presId="urn:microsoft.com/office/officeart/2005/8/layout/hProcess9"/>
    <dgm:cxn modelId="{DCE434A1-7B3E-4247-A329-073CA08A6CDC}" type="presParOf" srcId="{E87548B9-CCD8-42D4-9017-C8E41E69D43F}" destId="{3A13350B-0BC5-4268-84C6-28104D0752AF}" srcOrd="1" destOrd="0" presId="urn:microsoft.com/office/officeart/2005/8/layout/hProcess9"/>
    <dgm:cxn modelId="{FB32ACD6-7F4D-4F28-9D69-BE831760FB55}" type="presParOf" srcId="{3A13350B-0BC5-4268-84C6-28104D0752AF}" destId="{A38B9AA2-317B-4E89-996C-33744231B1DE}" srcOrd="0" destOrd="0" presId="urn:microsoft.com/office/officeart/2005/8/layout/hProcess9"/>
    <dgm:cxn modelId="{78636497-8C9D-46D4-91A1-FAF4E05BD644}" type="presParOf" srcId="{3A13350B-0BC5-4268-84C6-28104D0752AF}" destId="{BD08E98D-4188-46EB-83B6-51082BEBA1C7}" srcOrd="1" destOrd="0" presId="urn:microsoft.com/office/officeart/2005/8/layout/hProcess9"/>
    <dgm:cxn modelId="{E98F576F-AC7C-49B0-892B-FFC9ABCCADB2}" type="presParOf" srcId="{3A13350B-0BC5-4268-84C6-28104D0752AF}" destId="{31809D04-7633-4B5F-A2FB-EDB826DB838D}" srcOrd="2" destOrd="0" presId="urn:microsoft.com/office/officeart/2005/8/layout/hProcess9"/>
    <dgm:cxn modelId="{F23AD007-A08D-43CB-991E-6367B4D84E01}" type="presParOf" srcId="{3A13350B-0BC5-4268-84C6-28104D0752AF}" destId="{783940D5-8F2B-443B-91BB-6A2900F7D7E0}" srcOrd="3" destOrd="0" presId="urn:microsoft.com/office/officeart/2005/8/layout/hProcess9"/>
    <dgm:cxn modelId="{90053A10-607D-4C5B-AF19-707C6910330F}" type="presParOf" srcId="{3A13350B-0BC5-4268-84C6-28104D0752AF}" destId="{15C65471-3F41-47C5-9F62-BAE7FA9C97B4}" srcOrd="4" destOrd="0" presId="urn:microsoft.com/office/officeart/2005/8/layout/hProcess9"/>
    <dgm:cxn modelId="{BBAA463D-6E54-4693-807E-8F2ACB1D7385}" type="presParOf" srcId="{3A13350B-0BC5-4268-84C6-28104D0752AF}" destId="{8E4CAE1F-80FA-4D8E-A5C5-056F4E2D0D18}" srcOrd="5" destOrd="0" presId="urn:microsoft.com/office/officeart/2005/8/layout/hProcess9"/>
    <dgm:cxn modelId="{51B7AEC3-F62B-4B6E-AC4D-373202899785}" type="presParOf" srcId="{3A13350B-0BC5-4268-84C6-28104D0752AF}" destId="{F595503D-9487-48AA-8493-74FAFEC1723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E7DB88-5228-4E65-B628-336AED1C569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B54D0B22-7B9A-45E6-B2A5-7D38460E2B0E}">
      <dgm:prSet phldrT="[Text]" custT="1"/>
      <dgm:spPr>
        <a:ln>
          <a:noFill/>
        </a:ln>
      </dgm:spPr>
      <dgm:t>
        <a:bodyPr/>
        <a:lstStyle/>
        <a:p>
          <a:r>
            <a:rPr lang="en-GB" sz="2000" dirty="0"/>
            <a:t>Many lower and middle income countries fail to meet minimum requirements</a:t>
          </a:r>
        </a:p>
      </dgm:t>
    </dgm:pt>
    <dgm:pt modelId="{449071F9-174F-43BE-AE54-4EF599073305}" type="parTrans" cxnId="{D8A45AEE-7900-4ADB-891F-5B9F411DAB43}">
      <dgm:prSet/>
      <dgm:spPr/>
      <dgm:t>
        <a:bodyPr/>
        <a:lstStyle/>
        <a:p>
          <a:endParaRPr lang="en-GB" sz="1600"/>
        </a:p>
      </dgm:t>
    </dgm:pt>
    <dgm:pt modelId="{88788D22-8DCA-49E9-AC5C-F1C68E90FC28}" type="sibTrans" cxnId="{D8A45AEE-7900-4ADB-891F-5B9F411DAB43}">
      <dgm:prSet/>
      <dgm:spPr/>
      <dgm:t>
        <a:bodyPr/>
        <a:lstStyle/>
        <a:p>
          <a:endParaRPr lang="en-GB" sz="1600"/>
        </a:p>
      </dgm:t>
    </dgm:pt>
    <dgm:pt modelId="{03AFEB79-9C9D-4F44-B714-53E2207715DC}">
      <dgm:prSet phldrT="[Text]" custT="1"/>
      <dgm:spPr>
        <a:ln>
          <a:noFill/>
        </a:ln>
      </dgm:spPr>
      <dgm:t>
        <a:bodyPr/>
        <a:lstStyle/>
        <a:p>
          <a:r>
            <a:rPr lang="en-GB" sz="2000" dirty="0"/>
            <a:t>Ability to generate forecasts says nothing about forecast performance</a:t>
          </a:r>
        </a:p>
      </dgm:t>
    </dgm:pt>
    <dgm:pt modelId="{AF3754FB-8DB1-4B0A-A48E-0F8AD47A37A1}" type="parTrans" cxnId="{EF3783DD-BC55-486E-91D7-1813F8C367F0}">
      <dgm:prSet/>
      <dgm:spPr/>
      <dgm:t>
        <a:bodyPr/>
        <a:lstStyle/>
        <a:p>
          <a:endParaRPr lang="en-GB" sz="1600"/>
        </a:p>
      </dgm:t>
    </dgm:pt>
    <dgm:pt modelId="{CF213985-CB64-40F3-ACB7-61A6875087F9}" type="sibTrans" cxnId="{EF3783DD-BC55-486E-91D7-1813F8C367F0}">
      <dgm:prSet/>
      <dgm:spPr/>
      <dgm:t>
        <a:bodyPr/>
        <a:lstStyle/>
        <a:p>
          <a:endParaRPr lang="en-GB" sz="1600"/>
        </a:p>
      </dgm:t>
    </dgm:pt>
    <dgm:pt modelId="{AA5EEEEA-F8FA-40CF-8266-0B61F3633C88}">
      <dgm:prSet phldrT="[Text]" custT="1"/>
      <dgm:spPr>
        <a:ln>
          <a:noFill/>
        </a:ln>
      </dgm:spPr>
      <dgm:t>
        <a:bodyPr/>
        <a:lstStyle/>
        <a:p>
          <a:r>
            <a:rPr lang="en-GB" sz="1800" dirty="0"/>
            <a:t>Although ECA better than average</a:t>
          </a:r>
        </a:p>
      </dgm:t>
    </dgm:pt>
    <dgm:pt modelId="{B1B77559-2F55-4D17-9685-CFCD290EC423}" type="parTrans" cxnId="{A9E8030C-A176-490F-A6AD-FF5ED34B3FE2}">
      <dgm:prSet/>
      <dgm:spPr/>
      <dgm:t>
        <a:bodyPr/>
        <a:lstStyle/>
        <a:p>
          <a:endParaRPr lang="en-GB" sz="1600"/>
        </a:p>
      </dgm:t>
    </dgm:pt>
    <dgm:pt modelId="{84913407-ECAE-488F-A1C9-CE654626E8E4}" type="sibTrans" cxnId="{A9E8030C-A176-490F-A6AD-FF5ED34B3FE2}">
      <dgm:prSet/>
      <dgm:spPr/>
      <dgm:t>
        <a:bodyPr/>
        <a:lstStyle/>
        <a:p>
          <a:endParaRPr lang="en-GB" sz="1600"/>
        </a:p>
      </dgm:t>
    </dgm:pt>
    <dgm:pt modelId="{D16386C3-7E36-47AA-B81B-AFECDF2C1883}">
      <dgm:prSet phldrT="[Text]" custT="1"/>
      <dgm:spPr>
        <a:ln>
          <a:noFill/>
        </a:ln>
      </dgm:spPr>
      <dgm:t>
        <a:bodyPr/>
        <a:lstStyle/>
        <a:p>
          <a:r>
            <a:rPr lang="en-GB" sz="1800" dirty="0"/>
            <a:t>Which is often not studied or is inaccurately reported</a:t>
          </a:r>
        </a:p>
      </dgm:t>
    </dgm:pt>
    <dgm:pt modelId="{D151459D-6CFC-45C5-A50F-87DEEDF6FB1A}" type="parTrans" cxnId="{20E3AAEA-380A-4ADE-834D-A4F865EB6FF1}">
      <dgm:prSet/>
      <dgm:spPr/>
      <dgm:t>
        <a:bodyPr/>
        <a:lstStyle/>
        <a:p>
          <a:endParaRPr lang="en-GB" sz="1600"/>
        </a:p>
      </dgm:t>
    </dgm:pt>
    <dgm:pt modelId="{F1D33D46-CD27-49A3-BFE5-02D639DAB695}" type="sibTrans" cxnId="{20E3AAEA-380A-4ADE-834D-A4F865EB6FF1}">
      <dgm:prSet/>
      <dgm:spPr/>
      <dgm:t>
        <a:bodyPr/>
        <a:lstStyle/>
        <a:p>
          <a:endParaRPr lang="en-GB" sz="1600"/>
        </a:p>
      </dgm:t>
    </dgm:pt>
    <dgm:pt modelId="{36F5D29D-1A6C-4AB2-918C-28E33F19CDC9}" type="pres">
      <dgm:prSet presAssocID="{8FE7DB88-5228-4E65-B628-336AED1C569F}" presName="diagram" presStyleCnt="0">
        <dgm:presLayoutVars>
          <dgm:dir/>
          <dgm:resizeHandles val="exact"/>
        </dgm:presLayoutVars>
      </dgm:prSet>
      <dgm:spPr/>
    </dgm:pt>
    <dgm:pt modelId="{EDDB764F-9A0E-42E0-900A-999BAB1C4275}" type="pres">
      <dgm:prSet presAssocID="{B54D0B22-7B9A-45E6-B2A5-7D38460E2B0E}" presName="node" presStyleLbl="node1" presStyleIdx="0" presStyleCnt="2" custScaleY="75792">
        <dgm:presLayoutVars>
          <dgm:bulletEnabled val="1"/>
        </dgm:presLayoutVars>
      </dgm:prSet>
      <dgm:spPr/>
    </dgm:pt>
    <dgm:pt modelId="{D750A7AF-4D33-4BB4-89D7-9225B9C72E89}" type="pres">
      <dgm:prSet presAssocID="{88788D22-8DCA-49E9-AC5C-F1C68E90FC28}" presName="sibTrans" presStyleCnt="0"/>
      <dgm:spPr/>
    </dgm:pt>
    <dgm:pt modelId="{79457B7F-C3E2-47C4-B9A8-1F3B9CF38570}" type="pres">
      <dgm:prSet presAssocID="{03AFEB79-9C9D-4F44-B714-53E2207715DC}" presName="node" presStyleLbl="node1" presStyleIdx="1" presStyleCnt="2" custScaleY="78265">
        <dgm:presLayoutVars>
          <dgm:bulletEnabled val="1"/>
        </dgm:presLayoutVars>
      </dgm:prSet>
      <dgm:spPr/>
    </dgm:pt>
  </dgm:ptLst>
  <dgm:cxnLst>
    <dgm:cxn modelId="{A9E8030C-A176-490F-A6AD-FF5ED34B3FE2}" srcId="{B54D0B22-7B9A-45E6-B2A5-7D38460E2B0E}" destId="{AA5EEEEA-F8FA-40CF-8266-0B61F3633C88}" srcOrd="0" destOrd="0" parTransId="{B1B77559-2F55-4D17-9685-CFCD290EC423}" sibTransId="{84913407-ECAE-488F-A1C9-CE654626E8E4}"/>
    <dgm:cxn modelId="{DC7E8633-F430-4E06-917D-75914A895E27}" type="presOf" srcId="{03AFEB79-9C9D-4F44-B714-53E2207715DC}" destId="{79457B7F-C3E2-47C4-B9A8-1F3B9CF38570}" srcOrd="0" destOrd="0" presId="urn:microsoft.com/office/officeart/2005/8/layout/default"/>
    <dgm:cxn modelId="{607EB439-A9BB-41F4-86EB-7F4C043AD412}" type="presOf" srcId="{D16386C3-7E36-47AA-B81B-AFECDF2C1883}" destId="{79457B7F-C3E2-47C4-B9A8-1F3B9CF38570}" srcOrd="0" destOrd="1" presId="urn:microsoft.com/office/officeart/2005/8/layout/default"/>
    <dgm:cxn modelId="{05B1D050-B861-4182-BB1F-8BBC56157A6F}" type="presOf" srcId="{B54D0B22-7B9A-45E6-B2A5-7D38460E2B0E}" destId="{EDDB764F-9A0E-42E0-900A-999BAB1C4275}" srcOrd="0" destOrd="0" presId="urn:microsoft.com/office/officeart/2005/8/layout/default"/>
    <dgm:cxn modelId="{C2D1C48C-300E-4468-9C1B-E736EC164F8D}" type="presOf" srcId="{AA5EEEEA-F8FA-40CF-8266-0B61F3633C88}" destId="{EDDB764F-9A0E-42E0-900A-999BAB1C4275}" srcOrd="0" destOrd="1" presId="urn:microsoft.com/office/officeart/2005/8/layout/default"/>
    <dgm:cxn modelId="{C421F3CC-9664-42A6-8AD1-012480C99573}" type="presOf" srcId="{8FE7DB88-5228-4E65-B628-336AED1C569F}" destId="{36F5D29D-1A6C-4AB2-918C-28E33F19CDC9}" srcOrd="0" destOrd="0" presId="urn:microsoft.com/office/officeart/2005/8/layout/default"/>
    <dgm:cxn modelId="{EF3783DD-BC55-486E-91D7-1813F8C367F0}" srcId="{8FE7DB88-5228-4E65-B628-336AED1C569F}" destId="{03AFEB79-9C9D-4F44-B714-53E2207715DC}" srcOrd="1" destOrd="0" parTransId="{AF3754FB-8DB1-4B0A-A48E-0F8AD47A37A1}" sibTransId="{CF213985-CB64-40F3-ACB7-61A6875087F9}"/>
    <dgm:cxn modelId="{20E3AAEA-380A-4ADE-834D-A4F865EB6FF1}" srcId="{03AFEB79-9C9D-4F44-B714-53E2207715DC}" destId="{D16386C3-7E36-47AA-B81B-AFECDF2C1883}" srcOrd="0" destOrd="0" parTransId="{D151459D-6CFC-45C5-A50F-87DEEDF6FB1A}" sibTransId="{F1D33D46-CD27-49A3-BFE5-02D639DAB695}"/>
    <dgm:cxn modelId="{D8A45AEE-7900-4ADB-891F-5B9F411DAB43}" srcId="{8FE7DB88-5228-4E65-B628-336AED1C569F}" destId="{B54D0B22-7B9A-45E6-B2A5-7D38460E2B0E}" srcOrd="0" destOrd="0" parTransId="{449071F9-174F-43BE-AE54-4EF599073305}" sibTransId="{88788D22-8DCA-49E9-AC5C-F1C68E90FC28}"/>
    <dgm:cxn modelId="{2C14A056-15DD-477D-A82E-1BDD414815D6}" type="presParOf" srcId="{36F5D29D-1A6C-4AB2-918C-28E33F19CDC9}" destId="{EDDB764F-9A0E-42E0-900A-999BAB1C4275}" srcOrd="0" destOrd="0" presId="urn:microsoft.com/office/officeart/2005/8/layout/default"/>
    <dgm:cxn modelId="{BEBD634F-CFC4-4989-921A-68D76AFFFC50}" type="presParOf" srcId="{36F5D29D-1A6C-4AB2-918C-28E33F19CDC9}" destId="{D750A7AF-4D33-4BB4-89D7-9225B9C72E89}" srcOrd="1" destOrd="0" presId="urn:microsoft.com/office/officeart/2005/8/layout/default"/>
    <dgm:cxn modelId="{505BF886-6314-45E6-A6BF-9B505F68F889}" type="presParOf" srcId="{36F5D29D-1A6C-4AB2-918C-28E33F19CDC9}" destId="{79457B7F-C3E2-47C4-B9A8-1F3B9CF3857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70EC4E-983F-4A78-9E9C-DF93145474F0}"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D48BB363-611D-444A-B177-AE954B1A449F}">
      <dgm:prSet phldrT="[Text]" custT="1"/>
      <dgm:spPr/>
      <dgm:t>
        <a:bodyPr/>
        <a:lstStyle/>
        <a:p>
          <a:r>
            <a:rPr lang="en-GB" sz="2400" dirty="0"/>
            <a:t>Insufficient understanding of importance of cash forecasts as well a cash plans</a:t>
          </a:r>
        </a:p>
      </dgm:t>
    </dgm:pt>
    <dgm:pt modelId="{922930B4-37CD-4A2D-A592-7459DF131EDB}" type="parTrans" cxnId="{A83A654D-90D1-4B37-B006-0806C820CCDC}">
      <dgm:prSet/>
      <dgm:spPr/>
      <dgm:t>
        <a:bodyPr/>
        <a:lstStyle/>
        <a:p>
          <a:endParaRPr lang="en-GB"/>
        </a:p>
      </dgm:t>
    </dgm:pt>
    <dgm:pt modelId="{7353F849-57E3-4ABE-ACEA-64733B8E84C5}" type="sibTrans" cxnId="{A83A654D-90D1-4B37-B006-0806C820CCDC}">
      <dgm:prSet/>
      <dgm:spPr/>
      <dgm:t>
        <a:bodyPr/>
        <a:lstStyle/>
        <a:p>
          <a:endParaRPr lang="en-GB"/>
        </a:p>
      </dgm:t>
    </dgm:pt>
    <dgm:pt modelId="{151D45C7-BF39-4F74-9252-1A71BD1ADAEB}">
      <dgm:prSet/>
      <dgm:spPr>
        <a:ln>
          <a:noFill/>
        </a:ln>
      </dgm:spPr>
      <dgm:t>
        <a:bodyPr/>
        <a:lstStyle/>
        <a:p>
          <a:r>
            <a:rPr lang="en-GB" dirty="0"/>
            <a:t>Reflects focus of Treasuries on cash adequacy not cash efficiency</a:t>
          </a:r>
        </a:p>
      </dgm:t>
    </dgm:pt>
    <dgm:pt modelId="{F12FE320-909F-49B4-8F3C-DD274EDFC7D5}" type="parTrans" cxnId="{12F7EB7C-EF87-4633-9A7D-50FAD0C56EE3}">
      <dgm:prSet/>
      <dgm:spPr/>
      <dgm:t>
        <a:bodyPr/>
        <a:lstStyle/>
        <a:p>
          <a:endParaRPr lang="en-GB"/>
        </a:p>
      </dgm:t>
    </dgm:pt>
    <dgm:pt modelId="{D6343EB7-32DC-4CD8-9AE0-281A67656F9F}" type="sibTrans" cxnId="{12F7EB7C-EF87-4633-9A7D-50FAD0C56EE3}">
      <dgm:prSet/>
      <dgm:spPr/>
      <dgm:t>
        <a:bodyPr/>
        <a:lstStyle/>
        <a:p>
          <a:endParaRPr lang="en-GB"/>
        </a:p>
      </dgm:t>
    </dgm:pt>
    <dgm:pt modelId="{4D939EB5-600E-414F-ACA2-55972231566B}">
      <dgm:prSet/>
      <dgm:spPr>
        <a:ln>
          <a:noFill/>
        </a:ln>
      </dgm:spPr>
      <dgm:t>
        <a:bodyPr/>
        <a:lstStyle/>
        <a:p>
          <a:r>
            <a:rPr lang="en-GB" dirty="0"/>
            <a:t>Uncertain or confusing boundaries between Treasury and Budget Department</a:t>
          </a:r>
        </a:p>
      </dgm:t>
    </dgm:pt>
    <dgm:pt modelId="{140B0E97-BAA9-4069-95E1-753BE7294B68}" type="parTrans" cxnId="{4FC3ED05-38A5-444E-A38D-3B505C030A87}">
      <dgm:prSet/>
      <dgm:spPr/>
      <dgm:t>
        <a:bodyPr/>
        <a:lstStyle/>
        <a:p>
          <a:endParaRPr lang="en-GB"/>
        </a:p>
      </dgm:t>
    </dgm:pt>
    <dgm:pt modelId="{FD637BA5-B51A-4817-8CEA-7AC3AFB5C425}" type="sibTrans" cxnId="{4FC3ED05-38A5-444E-A38D-3B505C030A87}">
      <dgm:prSet/>
      <dgm:spPr/>
      <dgm:t>
        <a:bodyPr/>
        <a:lstStyle/>
        <a:p>
          <a:endParaRPr lang="en-GB"/>
        </a:p>
      </dgm:t>
    </dgm:pt>
    <dgm:pt modelId="{1ABB2B54-DA6C-4F16-8524-A0240234D4A3}">
      <dgm:prSet/>
      <dgm:spPr>
        <a:ln>
          <a:noFill/>
        </a:ln>
      </dgm:spPr>
      <dgm:t>
        <a:bodyPr/>
        <a:lstStyle/>
        <a:p>
          <a:r>
            <a:rPr lang="en-GB" dirty="0"/>
            <a:t>Dominance of cash rationing (especially lower income countries)</a:t>
          </a:r>
        </a:p>
      </dgm:t>
    </dgm:pt>
    <dgm:pt modelId="{134D35A8-F2F7-447D-8420-152D21FA6A6D}" type="parTrans" cxnId="{6C1CA3A2-2D72-4A73-B956-F3DB2ACA9010}">
      <dgm:prSet/>
      <dgm:spPr/>
      <dgm:t>
        <a:bodyPr/>
        <a:lstStyle/>
        <a:p>
          <a:endParaRPr lang="en-GB"/>
        </a:p>
      </dgm:t>
    </dgm:pt>
    <dgm:pt modelId="{C73583D0-8F74-4002-9623-938488662CD1}" type="sibTrans" cxnId="{6C1CA3A2-2D72-4A73-B956-F3DB2ACA9010}">
      <dgm:prSet/>
      <dgm:spPr/>
      <dgm:t>
        <a:bodyPr/>
        <a:lstStyle/>
        <a:p>
          <a:endParaRPr lang="en-GB"/>
        </a:p>
      </dgm:t>
    </dgm:pt>
    <dgm:pt modelId="{B97EF7D3-FC49-4DDD-BA12-E6CB27B401E2}">
      <dgm:prSet custT="1"/>
      <dgm:spPr/>
      <dgm:t>
        <a:bodyPr/>
        <a:lstStyle/>
        <a:p>
          <a:r>
            <a:rPr lang="en-GB" sz="2400" dirty="0"/>
            <a:t>Forecasts primarily top down</a:t>
          </a:r>
        </a:p>
      </dgm:t>
    </dgm:pt>
    <dgm:pt modelId="{DB4E3C5E-7692-4333-8150-49CFA7F3B77F}" type="parTrans" cxnId="{AD13225A-F8D3-41F7-BCA0-39B6EAF2D205}">
      <dgm:prSet/>
      <dgm:spPr/>
      <dgm:t>
        <a:bodyPr/>
        <a:lstStyle/>
        <a:p>
          <a:endParaRPr lang="en-GB"/>
        </a:p>
      </dgm:t>
    </dgm:pt>
    <dgm:pt modelId="{68899253-C5FC-455E-ADB1-EE33FD057BF0}" type="sibTrans" cxnId="{AD13225A-F8D3-41F7-BCA0-39B6EAF2D205}">
      <dgm:prSet/>
      <dgm:spPr/>
      <dgm:t>
        <a:bodyPr/>
        <a:lstStyle/>
        <a:p>
          <a:endParaRPr lang="en-GB"/>
        </a:p>
      </dgm:t>
    </dgm:pt>
    <dgm:pt modelId="{F9B765C0-362F-4507-9D23-149EA73D20F8}">
      <dgm:prSet/>
      <dgm:spPr>
        <a:ln>
          <a:noFill/>
        </a:ln>
      </dgm:spPr>
      <dgm:t>
        <a:bodyPr/>
        <a:lstStyle/>
        <a:p>
          <a:r>
            <a:rPr lang="en-GB" dirty="0"/>
            <a:t>Failure to use information from MDAs</a:t>
          </a:r>
        </a:p>
      </dgm:t>
    </dgm:pt>
    <dgm:pt modelId="{DBDDF3F3-B8F5-4718-944B-45632C195C54}" type="parTrans" cxnId="{AB046E26-AC5C-424E-8CB6-0CB7D0D40304}">
      <dgm:prSet/>
      <dgm:spPr/>
      <dgm:t>
        <a:bodyPr/>
        <a:lstStyle/>
        <a:p>
          <a:endParaRPr lang="en-GB"/>
        </a:p>
      </dgm:t>
    </dgm:pt>
    <dgm:pt modelId="{793A28E1-0644-48E3-BEF1-F448DC2DFEAA}" type="sibTrans" cxnId="{AB046E26-AC5C-424E-8CB6-0CB7D0D40304}">
      <dgm:prSet/>
      <dgm:spPr/>
      <dgm:t>
        <a:bodyPr/>
        <a:lstStyle/>
        <a:p>
          <a:endParaRPr lang="en-GB"/>
        </a:p>
      </dgm:t>
    </dgm:pt>
    <dgm:pt modelId="{EF86275C-9A64-4F7E-A1B5-B7B8551EFFCD}">
      <dgm:prSet/>
      <dgm:spPr>
        <a:ln>
          <a:noFill/>
        </a:ln>
      </dgm:spPr>
      <dgm:t>
        <a:bodyPr/>
        <a:lstStyle/>
        <a:p>
          <a:r>
            <a:rPr lang="en-GB" dirty="0"/>
            <a:t>More willingness to use information from RAs – but often not updated or rolled forward during the year </a:t>
          </a:r>
        </a:p>
      </dgm:t>
    </dgm:pt>
    <dgm:pt modelId="{561E49F5-981C-4498-B0C2-310F2AA6A2FA}" type="parTrans" cxnId="{CAE6158F-745C-46EC-94B0-9318C27C227B}">
      <dgm:prSet/>
      <dgm:spPr/>
      <dgm:t>
        <a:bodyPr/>
        <a:lstStyle/>
        <a:p>
          <a:endParaRPr lang="en-GB"/>
        </a:p>
      </dgm:t>
    </dgm:pt>
    <dgm:pt modelId="{D364B34D-C96F-4795-B291-923367C80E87}" type="sibTrans" cxnId="{CAE6158F-745C-46EC-94B0-9318C27C227B}">
      <dgm:prSet/>
      <dgm:spPr/>
      <dgm:t>
        <a:bodyPr/>
        <a:lstStyle/>
        <a:p>
          <a:endParaRPr lang="en-GB"/>
        </a:p>
      </dgm:t>
    </dgm:pt>
    <dgm:pt modelId="{70B172D2-95F7-431B-AED7-92CF4174187C}">
      <dgm:prSet/>
      <dgm:spPr>
        <a:ln>
          <a:noFill/>
        </a:ln>
      </dgm:spPr>
      <dgm:t>
        <a:bodyPr/>
        <a:lstStyle/>
        <a:p>
          <a:r>
            <a:rPr lang="en-GB" dirty="0"/>
            <a:t>MDAs/RAs are not asked to build the necessary capabilities </a:t>
          </a:r>
        </a:p>
      </dgm:t>
    </dgm:pt>
    <dgm:pt modelId="{6D8F4129-A479-4715-9F4E-E22E39677A30}" type="parTrans" cxnId="{04906CD8-301F-48DB-80E2-D0835AE0B0FE}">
      <dgm:prSet/>
      <dgm:spPr/>
      <dgm:t>
        <a:bodyPr/>
        <a:lstStyle/>
        <a:p>
          <a:endParaRPr lang="en-GB"/>
        </a:p>
      </dgm:t>
    </dgm:pt>
    <dgm:pt modelId="{2B391C29-5A52-439A-AFE8-7A0AEE35ED45}" type="sibTrans" cxnId="{04906CD8-301F-48DB-80E2-D0835AE0B0FE}">
      <dgm:prSet/>
      <dgm:spPr/>
      <dgm:t>
        <a:bodyPr/>
        <a:lstStyle/>
        <a:p>
          <a:endParaRPr lang="en-GB"/>
        </a:p>
      </dgm:t>
    </dgm:pt>
    <dgm:pt modelId="{49398E46-6792-4D0D-A847-0273F963567B}">
      <dgm:prSet/>
      <dgm:spPr>
        <a:ln>
          <a:noFill/>
        </a:ln>
      </dgm:spPr>
      <dgm:t>
        <a:bodyPr/>
        <a:lstStyle/>
        <a:p>
          <a:r>
            <a:rPr lang="en-GB" dirty="0"/>
            <a:t>Focus on revenue forecasts (budget often sets unrealistic targets)</a:t>
          </a:r>
        </a:p>
      </dgm:t>
    </dgm:pt>
    <dgm:pt modelId="{9C5F3057-0ECC-467E-B079-799758D2761F}" type="parTrans" cxnId="{28B5DBB5-85DA-4ED3-9F1C-3E05DB3F8FD5}">
      <dgm:prSet/>
      <dgm:spPr/>
      <dgm:t>
        <a:bodyPr/>
        <a:lstStyle/>
        <a:p>
          <a:endParaRPr lang="en-GB"/>
        </a:p>
      </dgm:t>
    </dgm:pt>
    <dgm:pt modelId="{A7A7DE27-A21B-4E50-939F-3A8F2F08D417}" type="sibTrans" cxnId="{28B5DBB5-85DA-4ED3-9F1C-3E05DB3F8FD5}">
      <dgm:prSet/>
      <dgm:spPr/>
      <dgm:t>
        <a:bodyPr/>
        <a:lstStyle/>
        <a:p>
          <a:endParaRPr lang="en-GB"/>
        </a:p>
      </dgm:t>
    </dgm:pt>
    <dgm:pt modelId="{B1BBDFE5-52FD-4138-9237-2AA8118F2308}">
      <dgm:prSet custT="1"/>
      <dgm:spPr/>
      <dgm:t>
        <a:bodyPr/>
        <a:lstStyle/>
        <a:p>
          <a:r>
            <a:rPr lang="en-GB" sz="2400" dirty="0"/>
            <a:t>Forecasts do not look far enough ahead</a:t>
          </a:r>
        </a:p>
      </dgm:t>
    </dgm:pt>
    <dgm:pt modelId="{A1674250-DC3A-4097-8752-FBE8E80DFD66}" type="parTrans" cxnId="{E719B6AB-6810-4330-950B-C95418AAB7BD}">
      <dgm:prSet/>
      <dgm:spPr/>
      <dgm:t>
        <a:bodyPr/>
        <a:lstStyle/>
        <a:p>
          <a:endParaRPr lang="en-GB"/>
        </a:p>
      </dgm:t>
    </dgm:pt>
    <dgm:pt modelId="{34BE6B9C-5B41-4B62-9DBF-5B1CAA300043}" type="sibTrans" cxnId="{E719B6AB-6810-4330-950B-C95418AAB7BD}">
      <dgm:prSet/>
      <dgm:spPr/>
      <dgm:t>
        <a:bodyPr/>
        <a:lstStyle/>
        <a:p>
          <a:endParaRPr lang="en-GB"/>
        </a:p>
      </dgm:t>
    </dgm:pt>
    <dgm:pt modelId="{12D56835-D33E-4E7B-8279-1086C67F260E}">
      <dgm:prSet/>
      <dgm:spPr>
        <a:ln>
          <a:noFill/>
        </a:ln>
      </dgm:spPr>
      <dgm:t>
        <a:bodyPr/>
        <a:lstStyle/>
        <a:p>
          <a:r>
            <a:rPr lang="en-GB" dirty="0"/>
            <a:t>Focus on the next month makes it difficult to respond strategically – too much “firefighting”</a:t>
          </a:r>
        </a:p>
      </dgm:t>
    </dgm:pt>
    <dgm:pt modelId="{A68B09F8-FD62-441E-9B72-4CA1DB88C57B}" type="parTrans" cxnId="{B3F7B15E-F6B4-4544-AEFC-00ACE7CDCFBF}">
      <dgm:prSet/>
      <dgm:spPr/>
      <dgm:t>
        <a:bodyPr/>
        <a:lstStyle/>
        <a:p>
          <a:endParaRPr lang="en-GB"/>
        </a:p>
      </dgm:t>
    </dgm:pt>
    <dgm:pt modelId="{69824EE9-760D-4445-BA8F-4B57AF3EC668}" type="sibTrans" cxnId="{B3F7B15E-F6B4-4544-AEFC-00ACE7CDCFBF}">
      <dgm:prSet/>
      <dgm:spPr/>
      <dgm:t>
        <a:bodyPr/>
        <a:lstStyle/>
        <a:p>
          <a:endParaRPr lang="en-GB"/>
        </a:p>
      </dgm:t>
    </dgm:pt>
    <dgm:pt modelId="{C9B62CFA-D156-4750-983D-42AD9B42DCB4}" type="pres">
      <dgm:prSet presAssocID="{9670EC4E-983F-4A78-9E9C-DF93145474F0}" presName="Name0" presStyleCnt="0">
        <dgm:presLayoutVars>
          <dgm:dir/>
          <dgm:animLvl val="lvl"/>
          <dgm:resizeHandles val="exact"/>
        </dgm:presLayoutVars>
      </dgm:prSet>
      <dgm:spPr/>
    </dgm:pt>
    <dgm:pt modelId="{FADC0BAE-27F8-4DA2-BD2B-CE6D4B73491B}" type="pres">
      <dgm:prSet presAssocID="{D48BB363-611D-444A-B177-AE954B1A449F}" presName="linNode" presStyleCnt="0"/>
      <dgm:spPr/>
    </dgm:pt>
    <dgm:pt modelId="{C3B5E2A7-D8EC-4514-9405-C6735F2EDF2D}" type="pres">
      <dgm:prSet presAssocID="{D48BB363-611D-444A-B177-AE954B1A449F}" presName="parTx" presStyleLbl="revTx" presStyleIdx="0" presStyleCnt="3">
        <dgm:presLayoutVars>
          <dgm:chMax val="1"/>
          <dgm:bulletEnabled val="1"/>
        </dgm:presLayoutVars>
      </dgm:prSet>
      <dgm:spPr/>
    </dgm:pt>
    <dgm:pt modelId="{87E1D024-DD87-40CF-9E4E-0C72B68BC23C}" type="pres">
      <dgm:prSet presAssocID="{D48BB363-611D-444A-B177-AE954B1A449F}" presName="bracket" presStyleLbl="parChTrans1D1" presStyleIdx="0" presStyleCnt="3"/>
      <dgm:spPr/>
    </dgm:pt>
    <dgm:pt modelId="{18529172-C76B-41D8-96DB-0D8E2DB3EDB8}" type="pres">
      <dgm:prSet presAssocID="{D48BB363-611D-444A-B177-AE954B1A449F}" presName="spH" presStyleCnt="0"/>
      <dgm:spPr/>
    </dgm:pt>
    <dgm:pt modelId="{3F75EF37-0760-4802-A20E-72F515A3B49B}" type="pres">
      <dgm:prSet presAssocID="{D48BB363-611D-444A-B177-AE954B1A449F}" presName="desTx" presStyleLbl="node1" presStyleIdx="0" presStyleCnt="3">
        <dgm:presLayoutVars>
          <dgm:bulletEnabled val="1"/>
        </dgm:presLayoutVars>
      </dgm:prSet>
      <dgm:spPr/>
    </dgm:pt>
    <dgm:pt modelId="{E7B81B86-AA85-4E65-B6F8-7F1977748FD2}" type="pres">
      <dgm:prSet presAssocID="{7353F849-57E3-4ABE-ACEA-64733B8E84C5}" presName="spV" presStyleCnt="0"/>
      <dgm:spPr/>
    </dgm:pt>
    <dgm:pt modelId="{76CF6602-BEB4-45CD-AC0D-04694827C018}" type="pres">
      <dgm:prSet presAssocID="{B97EF7D3-FC49-4DDD-BA12-E6CB27B401E2}" presName="linNode" presStyleCnt="0"/>
      <dgm:spPr/>
    </dgm:pt>
    <dgm:pt modelId="{7057BE4F-2E65-4A85-A2DE-2015C8A9EA8E}" type="pres">
      <dgm:prSet presAssocID="{B97EF7D3-FC49-4DDD-BA12-E6CB27B401E2}" presName="parTx" presStyleLbl="revTx" presStyleIdx="1" presStyleCnt="3">
        <dgm:presLayoutVars>
          <dgm:chMax val="1"/>
          <dgm:bulletEnabled val="1"/>
        </dgm:presLayoutVars>
      </dgm:prSet>
      <dgm:spPr/>
    </dgm:pt>
    <dgm:pt modelId="{A9B872D3-52BB-49D7-8F0F-0677FE9CACC4}" type="pres">
      <dgm:prSet presAssocID="{B97EF7D3-FC49-4DDD-BA12-E6CB27B401E2}" presName="bracket" presStyleLbl="parChTrans1D1" presStyleIdx="1" presStyleCnt="3"/>
      <dgm:spPr/>
    </dgm:pt>
    <dgm:pt modelId="{C07CEB1B-DE39-4F34-ABB4-44D026A051DE}" type="pres">
      <dgm:prSet presAssocID="{B97EF7D3-FC49-4DDD-BA12-E6CB27B401E2}" presName="spH" presStyleCnt="0"/>
      <dgm:spPr/>
    </dgm:pt>
    <dgm:pt modelId="{50096653-09C1-47A5-9970-EDCBB139DCFE}" type="pres">
      <dgm:prSet presAssocID="{B97EF7D3-FC49-4DDD-BA12-E6CB27B401E2}" presName="desTx" presStyleLbl="node1" presStyleIdx="1" presStyleCnt="3">
        <dgm:presLayoutVars>
          <dgm:bulletEnabled val="1"/>
        </dgm:presLayoutVars>
      </dgm:prSet>
      <dgm:spPr/>
    </dgm:pt>
    <dgm:pt modelId="{D2E67759-D7DF-4E11-B331-4E2F180E0B5F}" type="pres">
      <dgm:prSet presAssocID="{68899253-C5FC-455E-ADB1-EE33FD057BF0}" presName="spV" presStyleCnt="0"/>
      <dgm:spPr/>
    </dgm:pt>
    <dgm:pt modelId="{A9291A25-4048-4271-92B5-32DD3668DB4D}" type="pres">
      <dgm:prSet presAssocID="{B1BBDFE5-52FD-4138-9237-2AA8118F2308}" presName="linNode" presStyleCnt="0"/>
      <dgm:spPr/>
    </dgm:pt>
    <dgm:pt modelId="{5D6B1E1D-2B6E-4606-AEBE-F047D958B8EE}" type="pres">
      <dgm:prSet presAssocID="{B1BBDFE5-52FD-4138-9237-2AA8118F2308}" presName="parTx" presStyleLbl="revTx" presStyleIdx="2" presStyleCnt="3">
        <dgm:presLayoutVars>
          <dgm:chMax val="1"/>
          <dgm:bulletEnabled val="1"/>
        </dgm:presLayoutVars>
      </dgm:prSet>
      <dgm:spPr/>
    </dgm:pt>
    <dgm:pt modelId="{1B540DC6-A336-41DE-A1C1-0051813FA137}" type="pres">
      <dgm:prSet presAssocID="{B1BBDFE5-52FD-4138-9237-2AA8118F2308}" presName="bracket" presStyleLbl="parChTrans1D1" presStyleIdx="2" presStyleCnt="3"/>
      <dgm:spPr/>
    </dgm:pt>
    <dgm:pt modelId="{0160D05D-43AB-479F-99B8-64A614D9CF60}" type="pres">
      <dgm:prSet presAssocID="{B1BBDFE5-52FD-4138-9237-2AA8118F2308}" presName="spH" presStyleCnt="0"/>
      <dgm:spPr/>
    </dgm:pt>
    <dgm:pt modelId="{1AD2D191-8F9C-460B-954C-227FFC081582}" type="pres">
      <dgm:prSet presAssocID="{B1BBDFE5-52FD-4138-9237-2AA8118F2308}" presName="desTx" presStyleLbl="node1" presStyleIdx="2" presStyleCnt="3">
        <dgm:presLayoutVars>
          <dgm:bulletEnabled val="1"/>
        </dgm:presLayoutVars>
      </dgm:prSet>
      <dgm:spPr/>
    </dgm:pt>
  </dgm:ptLst>
  <dgm:cxnLst>
    <dgm:cxn modelId="{4FC3ED05-38A5-444E-A38D-3B505C030A87}" srcId="{D48BB363-611D-444A-B177-AE954B1A449F}" destId="{4D939EB5-600E-414F-ACA2-55972231566B}" srcOrd="1" destOrd="0" parTransId="{140B0E97-BAA9-4069-95E1-753BE7294B68}" sibTransId="{FD637BA5-B51A-4817-8CEA-7AC3AFB5C425}"/>
    <dgm:cxn modelId="{09E6720E-3691-43F8-B929-F8640E754A00}" type="presOf" srcId="{12D56835-D33E-4E7B-8279-1086C67F260E}" destId="{1AD2D191-8F9C-460B-954C-227FFC081582}" srcOrd="0" destOrd="0" presId="urn:diagrams.loki3.com/BracketList"/>
    <dgm:cxn modelId="{9FD6AE16-1500-4B7A-869D-BD601A7E70E5}" type="presOf" srcId="{F9B765C0-362F-4507-9D23-149EA73D20F8}" destId="{50096653-09C1-47A5-9970-EDCBB139DCFE}" srcOrd="0" destOrd="0" presId="urn:diagrams.loki3.com/BracketList"/>
    <dgm:cxn modelId="{8E015418-1926-4835-BC08-9553ADA5161F}" type="presOf" srcId="{151D45C7-BF39-4F74-9252-1A71BD1ADAEB}" destId="{3F75EF37-0760-4802-A20E-72F515A3B49B}" srcOrd="0" destOrd="0" presId="urn:diagrams.loki3.com/BracketList"/>
    <dgm:cxn modelId="{AB046E26-AC5C-424E-8CB6-0CB7D0D40304}" srcId="{B97EF7D3-FC49-4DDD-BA12-E6CB27B401E2}" destId="{F9B765C0-362F-4507-9D23-149EA73D20F8}" srcOrd="0" destOrd="0" parTransId="{DBDDF3F3-B8F5-4718-944B-45632C195C54}" sibTransId="{793A28E1-0644-48E3-BEF1-F448DC2DFEAA}"/>
    <dgm:cxn modelId="{2A38C236-8439-49A1-90DC-AD2095BADB07}" type="presOf" srcId="{9670EC4E-983F-4A78-9E9C-DF93145474F0}" destId="{C9B62CFA-D156-4750-983D-42AD9B42DCB4}" srcOrd="0" destOrd="0" presId="urn:diagrams.loki3.com/BracketList"/>
    <dgm:cxn modelId="{B3F7B15E-F6B4-4544-AEFC-00ACE7CDCFBF}" srcId="{B1BBDFE5-52FD-4138-9237-2AA8118F2308}" destId="{12D56835-D33E-4E7B-8279-1086C67F260E}" srcOrd="0" destOrd="0" parTransId="{A68B09F8-FD62-441E-9B72-4CA1DB88C57B}" sibTransId="{69824EE9-760D-4445-BA8F-4B57AF3EC668}"/>
    <dgm:cxn modelId="{0DE57965-DC71-43FA-BD7C-F3ECDFB42273}" type="presOf" srcId="{1ABB2B54-DA6C-4F16-8524-A0240234D4A3}" destId="{3F75EF37-0760-4802-A20E-72F515A3B49B}" srcOrd="0" destOrd="2" presId="urn:diagrams.loki3.com/BracketList"/>
    <dgm:cxn modelId="{A83A654D-90D1-4B37-B006-0806C820CCDC}" srcId="{9670EC4E-983F-4A78-9E9C-DF93145474F0}" destId="{D48BB363-611D-444A-B177-AE954B1A449F}" srcOrd="0" destOrd="0" parTransId="{922930B4-37CD-4A2D-A592-7459DF131EDB}" sibTransId="{7353F849-57E3-4ABE-ACEA-64733B8E84C5}"/>
    <dgm:cxn modelId="{AD13225A-F8D3-41F7-BCA0-39B6EAF2D205}" srcId="{9670EC4E-983F-4A78-9E9C-DF93145474F0}" destId="{B97EF7D3-FC49-4DDD-BA12-E6CB27B401E2}" srcOrd="1" destOrd="0" parTransId="{DB4E3C5E-7692-4333-8150-49CFA7F3B77F}" sibTransId="{68899253-C5FC-455E-ADB1-EE33FD057BF0}"/>
    <dgm:cxn modelId="{4D22BE5A-F59E-4167-8D31-94EF7C4EEE9A}" type="presOf" srcId="{D48BB363-611D-444A-B177-AE954B1A449F}" destId="{C3B5E2A7-D8EC-4514-9405-C6735F2EDF2D}" srcOrd="0" destOrd="0" presId="urn:diagrams.loki3.com/BracketList"/>
    <dgm:cxn modelId="{12F7EB7C-EF87-4633-9A7D-50FAD0C56EE3}" srcId="{D48BB363-611D-444A-B177-AE954B1A449F}" destId="{151D45C7-BF39-4F74-9252-1A71BD1ADAEB}" srcOrd="0" destOrd="0" parTransId="{F12FE320-909F-49B4-8F3C-DD274EDFC7D5}" sibTransId="{D6343EB7-32DC-4CD8-9AE0-281A67656F9F}"/>
    <dgm:cxn modelId="{CAE6158F-745C-46EC-94B0-9318C27C227B}" srcId="{B97EF7D3-FC49-4DDD-BA12-E6CB27B401E2}" destId="{EF86275C-9A64-4F7E-A1B5-B7B8551EFFCD}" srcOrd="1" destOrd="0" parTransId="{561E49F5-981C-4498-B0C2-310F2AA6A2FA}" sibTransId="{D364B34D-C96F-4795-B291-923367C80E87}"/>
    <dgm:cxn modelId="{C6DB1A9B-0381-48C6-ADBC-3E1E657262A3}" type="presOf" srcId="{4D939EB5-600E-414F-ACA2-55972231566B}" destId="{3F75EF37-0760-4802-A20E-72F515A3B49B}" srcOrd="0" destOrd="1" presId="urn:diagrams.loki3.com/BracketList"/>
    <dgm:cxn modelId="{3EAA5BA0-7BDF-4220-920A-E2DAC0B4D0B5}" type="presOf" srcId="{49398E46-6792-4D0D-A847-0273F963567B}" destId="{3F75EF37-0760-4802-A20E-72F515A3B49B}" srcOrd="0" destOrd="3" presId="urn:diagrams.loki3.com/BracketList"/>
    <dgm:cxn modelId="{6C1CA3A2-2D72-4A73-B956-F3DB2ACA9010}" srcId="{D48BB363-611D-444A-B177-AE954B1A449F}" destId="{1ABB2B54-DA6C-4F16-8524-A0240234D4A3}" srcOrd="2" destOrd="0" parTransId="{134D35A8-F2F7-447D-8420-152D21FA6A6D}" sibTransId="{C73583D0-8F74-4002-9623-938488662CD1}"/>
    <dgm:cxn modelId="{E719B6AB-6810-4330-950B-C95418AAB7BD}" srcId="{9670EC4E-983F-4A78-9E9C-DF93145474F0}" destId="{B1BBDFE5-52FD-4138-9237-2AA8118F2308}" srcOrd="2" destOrd="0" parTransId="{A1674250-DC3A-4097-8752-FBE8E80DFD66}" sibTransId="{34BE6B9C-5B41-4B62-9DBF-5B1CAA300043}"/>
    <dgm:cxn modelId="{28B5DBB5-85DA-4ED3-9F1C-3E05DB3F8FD5}" srcId="{D48BB363-611D-444A-B177-AE954B1A449F}" destId="{49398E46-6792-4D0D-A847-0273F963567B}" srcOrd="3" destOrd="0" parTransId="{9C5F3057-0ECC-467E-B079-799758D2761F}" sibTransId="{A7A7DE27-A21B-4E50-939F-3A8F2F08D417}"/>
    <dgm:cxn modelId="{683562BC-C968-4350-9BA6-98EDB769B880}" type="presOf" srcId="{B1BBDFE5-52FD-4138-9237-2AA8118F2308}" destId="{5D6B1E1D-2B6E-4606-AEBE-F047D958B8EE}" srcOrd="0" destOrd="0" presId="urn:diagrams.loki3.com/BracketList"/>
    <dgm:cxn modelId="{0184FFC4-0BD5-49CC-9ED3-81A2081AF29E}" type="presOf" srcId="{EF86275C-9A64-4F7E-A1B5-B7B8551EFFCD}" destId="{50096653-09C1-47A5-9970-EDCBB139DCFE}" srcOrd="0" destOrd="1" presId="urn:diagrams.loki3.com/BracketList"/>
    <dgm:cxn modelId="{04906CD8-301F-48DB-80E2-D0835AE0B0FE}" srcId="{B97EF7D3-FC49-4DDD-BA12-E6CB27B401E2}" destId="{70B172D2-95F7-431B-AED7-92CF4174187C}" srcOrd="2" destOrd="0" parTransId="{6D8F4129-A479-4715-9F4E-E22E39677A30}" sibTransId="{2B391C29-5A52-439A-AFE8-7A0AEE35ED45}"/>
    <dgm:cxn modelId="{955CF1D8-38BA-478F-8544-4770664F3A1F}" type="presOf" srcId="{70B172D2-95F7-431B-AED7-92CF4174187C}" destId="{50096653-09C1-47A5-9970-EDCBB139DCFE}" srcOrd="0" destOrd="2" presId="urn:diagrams.loki3.com/BracketList"/>
    <dgm:cxn modelId="{4636C1F1-C89A-47E3-8CB0-8813BC4B3E7B}" type="presOf" srcId="{B97EF7D3-FC49-4DDD-BA12-E6CB27B401E2}" destId="{7057BE4F-2E65-4A85-A2DE-2015C8A9EA8E}" srcOrd="0" destOrd="0" presId="urn:diagrams.loki3.com/BracketList"/>
    <dgm:cxn modelId="{92E3021D-3D33-457E-B855-5EDEC43DD3FF}" type="presParOf" srcId="{C9B62CFA-D156-4750-983D-42AD9B42DCB4}" destId="{FADC0BAE-27F8-4DA2-BD2B-CE6D4B73491B}" srcOrd="0" destOrd="0" presId="urn:diagrams.loki3.com/BracketList"/>
    <dgm:cxn modelId="{C7EEFE59-A11F-4C9C-8E52-31EB773CE359}" type="presParOf" srcId="{FADC0BAE-27F8-4DA2-BD2B-CE6D4B73491B}" destId="{C3B5E2A7-D8EC-4514-9405-C6735F2EDF2D}" srcOrd="0" destOrd="0" presId="urn:diagrams.loki3.com/BracketList"/>
    <dgm:cxn modelId="{A8707796-8602-4A19-BA68-B9D6221F770A}" type="presParOf" srcId="{FADC0BAE-27F8-4DA2-BD2B-CE6D4B73491B}" destId="{87E1D024-DD87-40CF-9E4E-0C72B68BC23C}" srcOrd="1" destOrd="0" presId="urn:diagrams.loki3.com/BracketList"/>
    <dgm:cxn modelId="{3AC00C79-9AB2-4B8B-A325-BA080E4DB1E4}" type="presParOf" srcId="{FADC0BAE-27F8-4DA2-BD2B-CE6D4B73491B}" destId="{18529172-C76B-41D8-96DB-0D8E2DB3EDB8}" srcOrd="2" destOrd="0" presId="urn:diagrams.loki3.com/BracketList"/>
    <dgm:cxn modelId="{48144BC8-838C-48DD-BC66-6246AF05F7E5}" type="presParOf" srcId="{FADC0BAE-27F8-4DA2-BD2B-CE6D4B73491B}" destId="{3F75EF37-0760-4802-A20E-72F515A3B49B}" srcOrd="3" destOrd="0" presId="urn:diagrams.loki3.com/BracketList"/>
    <dgm:cxn modelId="{143FF4DD-C9A4-4F61-AE97-9F2C3A2D6402}" type="presParOf" srcId="{C9B62CFA-D156-4750-983D-42AD9B42DCB4}" destId="{E7B81B86-AA85-4E65-B6F8-7F1977748FD2}" srcOrd="1" destOrd="0" presId="urn:diagrams.loki3.com/BracketList"/>
    <dgm:cxn modelId="{8066C1B9-F4A7-412F-8B41-0ECF229140E6}" type="presParOf" srcId="{C9B62CFA-D156-4750-983D-42AD9B42DCB4}" destId="{76CF6602-BEB4-45CD-AC0D-04694827C018}" srcOrd="2" destOrd="0" presId="urn:diagrams.loki3.com/BracketList"/>
    <dgm:cxn modelId="{A0D5E318-7E30-4EBB-8114-EC53A646D2FC}" type="presParOf" srcId="{76CF6602-BEB4-45CD-AC0D-04694827C018}" destId="{7057BE4F-2E65-4A85-A2DE-2015C8A9EA8E}" srcOrd="0" destOrd="0" presId="urn:diagrams.loki3.com/BracketList"/>
    <dgm:cxn modelId="{9FCAF40F-D9E3-4F98-B2E0-A772980130BB}" type="presParOf" srcId="{76CF6602-BEB4-45CD-AC0D-04694827C018}" destId="{A9B872D3-52BB-49D7-8F0F-0677FE9CACC4}" srcOrd="1" destOrd="0" presId="urn:diagrams.loki3.com/BracketList"/>
    <dgm:cxn modelId="{C2143249-E041-4CDA-B169-D39FD1EDB9CF}" type="presParOf" srcId="{76CF6602-BEB4-45CD-AC0D-04694827C018}" destId="{C07CEB1B-DE39-4F34-ABB4-44D026A051DE}" srcOrd="2" destOrd="0" presId="urn:diagrams.loki3.com/BracketList"/>
    <dgm:cxn modelId="{21777743-9F00-4561-97E3-D0627E3869CF}" type="presParOf" srcId="{76CF6602-BEB4-45CD-AC0D-04694827C018}" destId="{50096653-09C1-47A5-9970-EDCBB139DCFE}" srcOrd="3" destOrd="0" presId="urn:diagrams.loki3.com/BracketList"/>
    <dgm:cxn modelId="{85543749-D147-4508-B227-59316F254970}" type="presParOf" srcId="{C9B62CFA-D156-4750-983D-42AD9B42DCB4}" destId="{D2E67759-D7DF-4E11-B331-4E2F180E0B5F}" srcOrd="3" destOrd="0" presId="urn:diagrams.loki3.com/BracketList"/>
    <dgm:cxn modelId="{81B41384-FC08-4BE5-A0A3-BB4019CDA88C}" type="presParOf" srcId="{C9B62CFA-D156-4750-983D-42AD9B42DCB4}" destId="{A9291A25-4048-4271-92B5-32DD3668DB4D}" srcOrd="4" destOrd="0" presId="urn:diagrams.loki3.com/BracketList"/>
    <dgm:cxn modelId="{6FB817CA-BBD7-4229-B767-52E56A30CC57}" type="presParOf" srcId="{A9291A25-4048-4271-92B5-32DD3668DB4D}" destId="{5D6B1E1D-2B6E-4606-AEBE-F047D958B8EE}" srcOrd="0" destOrd="0" presId="urn:diagrams.loki3.com/BracketList"/>
    <dgm:cxn modelId="{79E575C7-CF8D-488C-B229-1585A05C1117}" type="presParOf" srcId="{A9291A25-4048-4271-92B5-32DD3668DB4D}" destId="{1B540DC6-A336-41DE-A1C1-0051813FA137}" srcOrd="1" destOrd="0" presId="urn:diagrams.loki3.com/BracketList"/>
    <dgm:cxn modelId="{93EB2399-4E4D-43C5-9A9F-E231BA1AC5C6}" type="presParOf" srcId="{A9291A25-4048-4271-92B5-32DD3668DB4D}" destId="{0160D05D-43AB-479F-99B8-64A614D9CF60}" srcOrd="2" destOrd="0" presId="urn:diagrams.loki3.com/BracketList"/>
    <dgm:cxn modelId="{90BC356D-1295-4A8C-AA9E-3412EE65BE8D}" type="presParOf" srcId="{A9291A25-4048-4271-92B5-32DD3668DB4D}" destId="{1AD2D191-8F9C-460B-954C-227FFC08158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70EC4E-983F-4A78-9E9C-DF93145474F0}"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D48BB363-611D-444A-B177-AE954B1A449F}">
      <dgm:prSet phldrT="[Text]" custT="1"/>
      <dgm:spPr/>
      <dgm:t>
        <a:bodyPr/>
        <a:lstStyle/>
        <a:p>
          <a:r>
            <a:rPr lang="en-GB" sz="2400" dirty="0"/>
            <a:t>Treasury/DMU communication often poor or unstructured</a:t>
          </a:r>
        </a:p>
      </dgm:t>
    </dgm:pt>
    <dgm:pt modelId="{922930B4-37CD-4A2D-A592-7459DF131EDB}" type="parTrans" cxnId="{A83A654D-90D1-4B37-B006-0806C820CCDC}">
      <dgm:prSet/>
      <dgm:spPr/>
      <dgm:t>
        <a:bodyPr/>
        <a:lstStyle/>
        <a:p>
          <a:endParaRPr lang="en-GB"/>
        </a:p>
      </dgm:t>
    </dgm:pt>
    <dgm:pt modelId="{7353F849-57E3-4ABE-ACEA-64733B8E84C5}" type="sibTrans" cxnId="{A83A654D-90D1-4B37-B006-0806C820CCDC}">
      <dgm:prSet/>
      <dgm:spPr/>
      <dgm:t>
        <a:bodyPr/>
        <a:lstStyle/>
        <a:p>
          <a:endParaRPr lang="en-GB"/>
        </a:p>
      </dgm:t>
    </dgm:pt>
    <dgm:pt modelId="{DA49BE4D-9CA2-4599-8728-3D129D3AF159}">
      <dgm:prSet custT="1"/>
      <dgm:spPr>
        <a:ln>
          <a:noFill/>
        </a:ln>
      </dgm:spPr>
      <dgm:t>
        <a:bodyPr/>
        <a:lstStyle/>
        <a:p>
          <a:r>
            <a:rPr lang="en-GB" sz="2000" dirty="0"/>
            <a:t>Reflects formation of DMUs in last 20 years as a separate specialism – excellent; but not if they lose touch with the Treasury function</a:t>
          </a:r>
        </a:p>
      </dgm:t>
    </dgm:pt>
    <dgm:pt modelId="{9678C5E3-CA39-4CEF-8AC1-B6B85F128494}" type="parTrans" cxnId="{2EFE6EF0-1091-41F9-B6D7-211CACAD1D6B}">
      <dgm:prSet/>
      <dgm:spPr/>
      <dgm:t>
        <a:bodyPr/>
        <a:lstStyle/>
        <a:p>
          <a:endParaRPr lang="en-GB"/>
        </a:p>
      </dgm:t>
    </dgm:pt>
    <dgm:pt modelId="{836E7308-D60B-4990-8259-1D447530A9DE}" type="sibTrans" cxnId="{2EFE6EF0-1091-41F9-B6D7-211CACAD1D6B}">
      <dgm:prSet/>
      <dgm:spPr/>
      <dgm:t>
        <a:bodyPr/>
        <a:lstStyle/>
        <a:p>
          <a:endParaRPr lang="en-GB"/>
        </a:p>
      </dgm:t>
    </dgm:pt>
    <dgm:pt modelId="{1F8C8F96-16A4-4DFC-AE3F-3CF3D0139F3E}">
      <dgm:prSet custT="1"/>
      <dgm:spPr>
        <a:ln>
          <a:noFill/>
        </a:ln>
      </dgm:spPr>
      <dgm:t>
        <a:bodyPr/>
        <a:lstStyle/>
        <a:p>
          <a:r>
            <a:rPr lang="en-GB" sz="2000" dirty="0"/>
            <a:t>Issuance plan often takes account of redemptions or refinancing requirements – but overlooks the profile of the fiscal deficit</a:t>
          </a:r>
        </a:p>
      </dgm:t>
    </dgm:pt>
    <dgm:pt modelId="{9EDC2C2D-3180-4F02-BD5A-98AEAF5C22B0}" type="parTrans" cxnId="{26111F92-B110-481F-A79C-BC6677AED382}">
      <dgm:prSet/>
      <dgm:spPr/>
      <dgm:t>
        <a:bodyPr/>
        <a:lstStyle/>
        <a:p>
          <a:endParaRPr lang="en-GB"/>
        </a:p>
      </dgm:t>
    </dgm:pt>
    <dgm:pt modelId="{DB914175-5377-4483-B7A2-B282D12790DD}" type="sibTrans" cxnId="{26111F92-B110-481F-A79C-BC6677AED382}">
      <dgm:prSet/>
      <dgm:spPr/>
      <dgm:t>
        <a:bodyPr/>
        <a:lstStyle/>
        <a:p>
          <a:endParaRPr lang="en-GB"/>
        </a:p>
      </dgm:t>
    </dgm:pt>
    <dgm:pt modelId="{CD270AD8-D709-423C-BEF4-B63395F737A8}">
      <dgm:prSet custT="1"/>
      <dgm:spPr>
        <a:ln>
          <a:noFill/>
        </a:ln>
      </dgm:spPr>
      <dgm:t>
        <a:bodyPr/>
        <a:lstStyle/>
        <a:p>
          <a:r>
            <a:rPr lang="en-GB" sz="2000" dirty="0"/>
            <a:t>Decision-making lacks strategy or process – puts emphasis on cash adequacy not efficiency</a:t>
          </a:r>
        </a:p>
      </dgm:t>
    </dgm:pt>
    <dgm:pt modelId="{467409D7-0F16-478D-8B11-C4D4443C44C5}" type="parTrans" cxnId="{DE905217-66B2-4F45-88A4-E4AFEBC9795C}">
      <dgm:prSet/>
      <dgm:spPr/>
      <dgm:t>
        <a:bodyPr/>
        <a:lstStyle/>
        <a:p>
          <a:endParaRPr lang="en-GB"/>
        </a:p>
      </dgm:t>
    </dgm:pt>
    <dgm:pt modelId="{09ED57C6-9920-4C2B-9BAB-C3AF0E3A101B}" type="sibTrans" cxnId="{DE905217-66B2-4F45-88A4-E4AFEBC9795C}">
      <dgm:prSet/>
      <dgm:spPr/>
      <dgm:t>
        <a:bodyPr/>
        <a:lstStyle/>
        <a:p>
          <a:endParaRPr lang="en-GB"/>
        </a:p>
      </dgm:t>
    </dgm:pt>
    <dgm:pt modelId="{CC375379-05FC-4C29-A787-C9D94D5DEA2D}">
      <dgm:prSet custT="1"/>
      <dgm:spPr/>
      <dgm:t>
        <a:bodyPr/>
        <a:lstStyle/>
        <a:p>
          <a:r>
            <a:rPr lang="en-GB" sz="2400" dirty="0"/>
            <a:t>Limited active cash management</a:t>
          </a:r>
        </a:p>
      </dgm:t>
    </dgm:pt>
    <dgm:pt modelId="{D64847D9-BBA5-4347-9083-9E9B7475D51A}" type="parTrans" cxnId="{D643C161-7501-4AF4-8F87-70A8E42B0952}">
      <dgm:prSet/>
      <dgm:spPr/>
      <dgm:t>
        <a:bodyPr/>
        <a:lstStyle/>
        <a:p>
          <a:endParaRPr lang="en-GB"/>
        </a:p>
      </dgm:t>
    </dgm:pt>
    <dgm:pt modelId="{0103BAF0-B7B3-47F4-BD19-1E033E946D57}" type="sibTrans" cxnId="{D643C161-7501-4AF4-8F87-70A8E42B0952}">
      <dgm:prSet/>
      <dgm:spPr/>
      <dgm:t>
        <a:bodyPr/>
        <a:lstStyle/>
        <a:p>
          <a:endParaRPr lang="en-GB"/>
        </a:p>
      </dgm:t>
    </dgm:pt>
    <dgm:pt modelId="{A009CE0C-FEEC-424A-B684-3556A4498648}">
      <dgm:prSet custT="1"/>
      <dgm:spPr>
        <a:ln>
          <a:noFill/>
        </a:ln>
      </dgm:spPr>
      <dgm:t>
        <a:bodyPr/>
        <a:lstStyle/>
        <a:p>
          <a:r>
            <a:rPr lang="en-GB" sz="2000" dirty="0"/>
            <a:t>Tbills sometimes used to actively manage volatility; although in a cash poor environment seen more as an emergency funding instrument</a:t>
          </a:r>
        </a:p>
      </dgm:t>
    </dgm:pt>
    <dgm:pt modelId="{40EB22AA-C146-441D-9444-FDF61E709083}" type="parTrans" cxnId="{1D10EE0B-6EBF-43FD-B642-4C26C6856A0B}">
      <dgm:prSet/>
      <dgm:spPr/>
      <dgm:t>
        <a:bodyPr/>
        <a:lstStyle/>
        <a:p>
          <a:endParaRPr lang="en-GB"/>
        </a:p>
      </dgm:t>
    </dgm:pt>
    <dgm:pt modelId="{E0C1E836-5B40-45E1-B044-C0A9202449B2}" type="sibTrans" cxnId="{1D10EE0B-6EBF-43FD-B642-4C26C6856A0B}">
      <dgm:prSet/>
      <dgm:spPr/>
      <dgm:t>
        <a:bodyPr/>
        <a:lstStyle/>
        <a:p>
          <a:endParaRPr lang="en-GB"/>
        </a:p>
      </dgm:t>
    </dgm:pt>
    <dgm:pt modelId="{D829661E-9EBB-46F5-B44D-134FAB58F57F}">
      <dgm:prSet custT="1"/>
      <dgm:spPr>
        <a:ln>
          <a:noFill/>
        </a:ln>
      </dgm:spPr>
      <dgm:t>
        <a:bodyPr/>
        <a:lstStyle/>
        <a:p>
          <a:r>
            <a:rPr lang="en-GB" sz="2000"/>
            <a:t>Countries with some surplus cash do address the best use – but central banks may fail to support</a:t>
          </a:r>
          <a:endParaRPr lang="en-GB" sz="2000" dirty="0"/>
        </a:p>
      </dgm:t>
    </dgm:pt>
    <dgm:pt modelId="{9B097FAA-43E4-495F-A1C7-6398D0946F9A}" type="parTrans" cxnId="{AA3D0A38-1D75-4892-A5CD-9AE9BFA1D4BB}">
      <dgm:prSet/>
      <dgm:spPr/>
      <dgm:t>
        <a:bodyPr/>
        <a:lstStyle/>
        <a:p>
          <a:endParaRPr lang="en-GB"/>
        </a:p>
      </dgm:t>
    </dgm:pt>
    <dgm:pt modelId="{9C1378AE-64E1-4E65-99E8-88E2F13AC9C9}" type="sibTrans" cxnId="{AA3D0A38-1D75-4892-A5CD-9AE9BFA1D4BB}">
      <dgm:prSet/>
      <dgm:spPr/>
      <dgm:t>
        <a:bodyPr/>
        <a:lstStyle/>
        <a:p>
          <a:endParaRPr lang="en-GB"/>
        </a:p>
      </dgm:t>
    </dgm:pt>
    <dgm:pt modelId="{C9B62CFA-D156-4750-983D-42AD9B42DCB4}" type="pres">
      <dgm:prSet presAssocID="{9670EC4E-983F-4A78-9E9C-DF93145474F0}" presName="Name0" presStyleCnt="0">
        <dgm:presLayoutVars>
          <dgm:dir/>
          <dgm:animLvl val="lvl"/>
          <dgm:resizeHandles val="exact"/>
        </dgm:presLayoutVars>
      </dgm:prSet>
      <dgm:spPr/>
    </dgm:pt>
    <dgm:pt modelId="{FADC0BAE-27F8-4DA2-BD2B-CE6D4B73491B}" type="pres">
      <dgm:prSet presAssocID="{D48BB363-611D-444A-B177-AE954B1A449F}" presName="linNode" presStyleCnt="0"/>
      <dgm:spPr/>
    </dgm:pt>
    <dgm:pt modelId="{C3B5E2A7-D8EC-4514-9405-C6735F2EDF2D}" type="pres">
      <dgm:prSet presAssocID="{D48BB363-611D-444A-B177-AE954B1A449F}" presName="parTx" presStyleLbl="revTx" presStyleIdx="0" presStyleCnt="2">
        <dgm:presLayoutVars>
          <dgm:chMax val="1"/>
          <dgm:bulletEnabled val="1"/>
        </dgm:presLayoutVars>
      </dgm:prSet>
      <dgm:spPr/>
    </dgm:pt>
    <dgm:pt modelId="{87E1D024-DD87-40CF-9E4E-0C72B68BC23C}" type="pres">
      <dgm:prSet presAssocID="{D48BB363-611D-444A-B177-AE954B1A449F}" presName="bracket" presStyleLbl="parChTrans1D1" presStyleIdx="0" presStyleCnt="2"/>
      <dgm:spPr/>
    </dgm:pt>
    <dgm:pt modelId="{18529172-C76B-41D8-96DB-0D8E2DB3EDB8}" type="pres">
      <dgm:prSet presAssocID="{D48BB363-611D-444A-B177-AE954B1A449F}" presName="spH" presStyleCnt="0"/>
      <dgm:spPr/>
    </dgm:pt>
    <dgm:pt modelId="{3F75EF37-0760-4802-A20E-72F515A3B49B}" type="pres">
      <dgm:prSet presAssocID="{D48BB363-611D-444A-B177-AE954B1A449F}" presName="desTx" presStyleLbl="node1" presStyleIdx="0" presStyleCnt="2">
        <dgm:presLayoutVars>
          <dgm:bulletEnabled val="1"/>
        </dgm:presLayoutVars>
      </dgm:prSet>
      <dgm:spPr/>
    </dgm:pt>
    <dgm:pt modelId="{E7B81B86-AA85-4E65-B6F8-7F1977748FD2}" type="pres">
      <dgm:prSet presAssocID="{7353F849-57E3-4ABE-ACEA-64733B8E84C5}" presName="spV" presStyleCnt="0"/>
      <dgm:spPr/>
    </dgm:pt>
    <dgm:pt modelId="{65B5C387-459E-4253-865D-39F3F0EBA7ED}" type="pres">
      <dgm:prSet presAssocID="{CC375379-05FC-4C29-A787-C9D94D5DEA2D}" presName="linNode" presStyleCnt="0"/>
      <dgm:spPr/>
    </dgm:pt>
    <dgm:pt modelId="{1A0D8975-DFE7-4547-92BB-2DD20F44BC28}" type="pres">
      <dgm:prSet presAssocID="{CC375379-05FC-4C29-A787-C9D94D5DEA2D}" presName="parTx" presStyleLbl="revTx" presStyleIdx="1" presStyleCnt="2">
        <dgm:presLayoutVars>
          <dgm:chMax val="1"/>
          <dgm:bulletEnabled val="1"/>
        </dgm:presLayoutVars>
      </dgm:prSet>
      <dgm:spPr/>
    </dgm:pt>
    <dgm:pt modelId="{C3A9EDB5-F5DB-4A43-AC78-3E3DE1BE1D39}" type="pres">
      <dgm:prSet presAssocID="{CC375379-05FC-4C29-A787-C9D94D5DEA2D}" presName="bracket" presStyleLbl="parChTrans1D1" presStyleIdx="1" presStyleCnt="2"/>
      <dgm:spPr/>
    </dgm:pt>
    <dgm:pt modelId="{835E395B-C34E-4477-8B8C-B1F3EC7E51FA}" type="pres">
      <dgm:prSet presAssocID="{CC375379-05FC-4C29-A787-C9D94D5DEA2D}" presName="spH" presStyleCnt="0"/>
      <dgm:spPr/>
    </dgm:pt>
    <dgm:pt modelId="{1792247F-5BFF-4845-A808-2FEFF2B8B732}" type="pres">
      <dgm:prSet presAssocID="{CC375379-05FC-4C29-A787-C9D94D5DEA2D}" presName="desTx" presStyleLbl="node1" presStyleIdx="1" presStyleCnt="2">
        <dgm:presLayoutVars>
          <dgm:bulletEnabled val="1"/>
        </dgm:presLayoutVars>
      </dgm:prSet>
      <dgm:spPr/>
    </dgm:pt>
  </dgm:ptLst>
  <dgm:cxnLst>
    <dgm:cxn modelId="{B8091905-B6DB-410C-B8E8-5E2831405835}" type="presOf" srcId="{1F8C8F96-16A4-4DFC-AE3F-3CF3D0139F3E}" destId="{3F75EF37-0760-4802-A20E-72F515A3B49B}" srcOrd="0" destOrd="1" presId="urn:diagrams.loki3.com/BracketList"/>
    <dgm:cxn modelId="{E1B1620A-621E-49CA-B79F-C203C802C427}" type="presOf" srcId="{CC375379-05FC-4C29-A787-C9D94D5DEA2D}" destId="{1A0D8975-DFE7-4547-92BB-2DD20F44BC28}" srcOrd="0" destOrd="0" presId="urn:diagrams.loki3.com/BracketList"/>
    <dgm:cxn modelId="{1D10EE0B-6EBF-43FD-B642-4C26C6856A0B}" srcId="{CC375379-05FC-4C29-A787-C9D94D5DEA2D}" destId="{A009CE0C-FEEC-424A-B684-3556A4498648}" srcOrd="0" destOrd="0" parTransId="{40EB22AA-C146-441D-9444-FDF61E709083}" sibTransId="{E0C1E836-5B40-45E1-B044-C0A9202449B2}"/>
    <dgm:cxn modelId="{31839D14-EEDE-42AE-BA53-B5A368DEC7DD}" type="presOf" srcId="{CD270AD8-D709-423C-BEF4-B63395F737A8}" destId="{3F75EF37-0760-4802-A20E-72F515A3B49B}" srcOrd="0" destOrd="2" presId="urn:diagrams.loki3.com/BracketList"/>
    <dgm:cxn modelId="{DE905217-66B2-4F45-88A4-E4AFEBC9795C}" srcId="{D48BB363-611D-444A-B177-AE954B1A449F}" destId="{CD270AD8-D709-423C-BEF4-B63395F737A8}" srcOrd="2" destOrd="0" parTransId="{467409D7-0F16-478D-8B11-C4D4443C44C5}" sibTransId="{09ED57C6-9920-4C2B-9BAB-C3AF0E3A101B}"/>
    <dgm:cxn modelId="{2A38C236-8439-49A1-90DC-AD2095BADB07}" type="presOf" srcId="{9670EC4E-983F-4A78-9E9C-DF93145474F0}" destId="{C9B62CFA-D156-4750-983D-42AD9B42DCB4}" srcOrd="0" destOrd="0" presId="urn:diagrams.loki3.com/BracketList"/>
    <dgm:cxn modelId="{AA3D0A38-1D75-4892-A5CD-9AE9BFA1D4BB}" srcId="{CC375379-05FC-4C29-A787-C9D94D5DEA2D}" destId="{D829661E-9EBB-46F5-B44D-134FAB58F57F}" srcOrd="1" destOrd="0" parTransId="{9B097FAA-43E4-495F-A1C7-6398D0946F9A}" sibTransId="{9C1378AE-64E1-4E65-99E8-88E2F13AC9C9}"/>
    <dgm:cxn modelId="{D643C161-7501-4AF4-8F87-70A8E42B0952}" srcId="{9670EC4E-983F-4A78-9E9C-DF93145474F0}" destId="{CC375379-05FC-4C29-A787-C9D94D5DEA2D}" srcOrd="1" destOrd="0" parTransId="{D64847D9-BBA5-4347-9083-9E9B7475D51A}" sibTransId="{0103BAF0-B7B3-47F4-BD19-1E033E946D57}"/>
    <dgm:cxn modelId="{A83A654D-90D1-4B37-B006-0806C820CCDC}" srcId="{9670EC4E-983F-4A78-9E9C-DF93145474F0}" destId="{D48BB363-611D-444A-B177-AE954B1A449F}" srcOrd="0" destOrd="0" parTransId="{922930B4-37CD-4A2D-A592-7459DF131EDB}" sibTransId="{7353F849-57E3-4ABE-ACEA-64733B8E84C5}"/>
    <dgm:cxn modelId="{4D22BE5A-F59E-4167-8D31-94EF7C4EEE9A}" type="presOf" srcId="{D48BB363-611D-444A-B177-AE954B1A449F}" destId="{C3B5E2A7-D8EC-4514-9405-C6735F2EDF2D}" srcOrd="0" destOrd="0" presId="urn:diagrams.loki3.com/BracketList"/>
    <dgm:cxn modelId="{C0D95D80-BF61-4229-90B6-C2750FD70AC1}" type="presOf" srcId="{DA49BE4D-9CA2-4599-8728-3D129D3AF159}" destId="{3F75EF37-0760-4802-A20E-72F515A3B49B}" srcOrd="0" destOrd="0" presId="urn:diagrams.loki3.com/BracketList"/>
    <dgm:cxn modelId="{26111F92-B110-481F-A79C-BC6677AED382}" srcId="{D48BB363-611D-444A-B177-AE954B1A449F}" destId="{1F8C8F96-16A4-4DFC-AE3F-3CF3D0139F3E}" srcOrd="1" destOrd="0" parTransId="{9EDC2C2D-3180-4F02-BD5A-98AEAF5C22B0}" sibTransId="{DB914175-5377-4483-B7A2-B282D12790DD}"/>
    <dgm:cxn modelId="{F1EFAFE0-0019-4247-B61B-BC7B3815AB7A}" type="presOf" srcId="{A009CE0C-FEEC-424A-B684-3556A4498648}" destId="{1792247F-5BFF-4845-A808-2FEFF2B8B732}" srcOrd="0" destOrd="0" presId="urn:diagrams.loki3.com/BracketList"/>
    <dgm:cxn modelId="{A40E1AE1-C7B3-48CF-9AB6-5479206498B7}" type="presOf" srcId="{D829661E-9EBB-46F5-B44D-134FAB58F57F}" destId="{1792247F-5BFF-4845-A808-2FEFF2B8B732}" srcOrd="0" destOrd="1" presId="urn:diagrams.loki3.com/BracketList"/>
    <dgm:cxn modelId="{2EFE6EF0-1091-41F9-B6D7-211CACAD1D6B}" srcId="{D48BB363-611D-444A-B177-AE954B1A449F}" destId="{DA49BE4D-9CA2-4599-8728-3D129D3AF159}" srcOrd="0" destOrd="0" parTransId="{9678C5E3-CA39-4CEF-8AC1-B6B85F128494}" sibTransId="{836E7308-D60B-4990-8259-1D447530A9DE}"/>
    <dgm:cxn modelId="{92E3021D-3D33-457E-B855-5EDEC43DD3FF}" type="presParOf" srcId="{C9B62CFA-D156-4750-983D-42AD9B42DCB4}" destId="{FADC0BAE-27F8-4DA2-BD2B-CE6D4B73491B}" srcOrd="0" destOrd="0" presId="urn:diagrams.loki3.com/BracketList"/>
    <dgm:cxn modelId="{C7EEFE59-A11F-4C9C-8E52-31EB773CE359}" type="presParOf" srcId="{FADC0BAE-27F8-4DA2-BD2B-CE6D4B73491B}" destId="{C3B5E2A7-D8EC-4514-9405-C6735F2EDF2D}" srcOrd="0" destOrd="0" presId="urn:diagrams.loki3.com/BracketList"/>
    <dgm:cxn modelId="{A8707796-8602-4A19-BA68-B9D6221F770A}" type="presParOf" srcId="{FADC0BAE-27F8-4DA2-BD2B-CE6D4B73491B}" destId="{87E1D024-DD87-40CF-9E4E-0C72B68BC23C}" srcOrd="1" destOrd="0" presId="urn:diagrams.loki3.com/BracketList"/>
    <dgm:cxn modelId="{3AC00C79-9AB2-4B8B-A325-BA080E4DB1E4}" type="presParOf" srcId="{FADC0BAE-27F8-4DA2-BD2B-CE6D4B73491B}" destId="{18529172-C76B-41D8-96DB-0D8E2DB3EDB8}" srcOrd="2" destOrd="0" presId="urn:diagrams.loki3.com/BracketList"/>
    <dgm:cxn modelId="{48144BC8-838C-48DD-BC66-6246AF05F7E5}" type="presParOf" srcId="{FADC0BAE-27F8-4DA2-BD2B-CE6D4B73491B}" destId="{3F75EF37-0760-4802-A20E-72F515A3B49B}" srcOrd="3" destOrd="0" presId="urn:diagrams.loki3.com/BracketList"/>
    <dgm:cxn modelId="{143FF4DD-C9A4-4F61-AE97-9F2C3A2D6402}" type="presParOf" srcId="{C9B62CFA-D156-4750-983D-42AD9B42DCB4}" destId="{E7B81B86-AA85-4E65-B6F8-7F1977748FD2}" srcOrd="1" destOrd="0" presId="urn:diagrams.loki3.com/BracketList"/>
    <dgm:cxn modelId="{C987FBDC-A2FC-486D-812D-6BB22E5BCCAA}" type="presParOf" srcId="{C9B62CFA-D156-4750-983D-42AD9B42DCB4}" destId="{65B5C387-459E-4253-865D-39F3F0EBA7ED}" srcOrd="2" destOrd="0" presId="urn:diagrams.loki3.com/BracketList"/>
    <dgm:cxn modelId="{734B9D75-AE4B-42D2-B02E-8C684D59BDA0}" type="presParOf" srcId="{65B5C387-459E-4253-865D-39F3F0EBA7ED}" destId="{1A0D8975-DFE7-4547-92BB-2DD20F44BC28}" srcOrd="0" destOrd="0" presId="urn:diagrams.loki3.com/BracketList"/>
    <dgm:cxn modelId="{F63A8574-6133-448D-BB82-B6FE7D683CD4}" type="presParOf" srcId="{65B5C387-459E-4253-865D-39F3F0EBA7ED}" destId="{C3A9EDB5-F5DB-4A43-AC78-3E3DE1BE1D39}" srcOrd="1" destOrd="0" presId="urn:diagrams.loki3.com/BracketList"/>
    <dgm:cxn modelId="{F0B554D7-BC48-4BCD-B541-AC6F92E0FE2F}" type="presParOf" srcId="{65B5C387-459E-4253-865D-39F3F0EBA7ED}" destId="{835E395B-C34E-4477-8B8C-B1F3EC7E51FA}" srcOrd="2" destOrd="0" presId="urn:diagrams.loki3.com/BracketList"/>
    <dgm:cxn modelId="{E8E04035-795D-4A4D-B1AE-A97295EDE111}" type="presParOf" srcId="{65B5C387-459E-4253-865D-39F3F0EBA7ED}" destId="{1792247F-5BFF-4845-A808-2FEFF2B8B73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EC11EF-DD88-422D-A575-63CEEFB029F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E4D63F50-9042-48AC-9AA3-A30E5EF6F9E0}">
      <dgm:prSet phldrT="[Text]"/>
      <dgm:spPr>
        <a:solidFill>
          <a:srgbClr val="004C97"/>
        </a:solidFill>
      </dgm:spPr>
      <dgm:t>
        <a:bodyPr/>
        <a:lstStyle/>
        <a:p>
          <a:r>
            <a:rPr lang="en-GB" dirty="0"/>
            <a:t>2021 Survey</a:t>
          </a:r>
        </a:p>
      </dgm:t>
    </dgm:pt>
    <dgm:pt modelId="{E8F72B12-7DA5-4553-B3B1-70EC82E50278}" type="parTrans" cxnId="{158A303B-909A-4565-A3F5-C4E94A9B99EB}">
      <dgm:prSet/>
      <dgm:spPr/>
      <dgm:t>
        <a:bodyPr/>
        <a:lstStyle/>
        <a:p>
          <a:endParaRPr lang="en-GB"/>
        </a:p>
      </dgm:t>
    </dgm:pt>
    <dgm:pt modelId="{438D1499-C83D-4BD2-BFF6-B46D063DC5D2}" type="sibTrans" cxnId="{158A303B-909A-4565-A3F5-C4E94A9B99EB}">
      <dgm:prSet/>
      <dgm:spPr/>
      <dgm:t>
        <a:bodyPr/>
        <a:lstStyle/>
        <a:p>
          <a:endParaRPr lang="en-GB"/>
        </a:p>
      </dgm:t>
    </dgm:pt>
    <dgm:pt modelId="{075E2D0F-FE0C-43A8-9318-5B0D86998511}">
      <dgm:prSet phldrT="[Text]"/>
      <dgm:spPr>
        <a:solidFill>
          <a:srgbClr val="004C97"/>
        </a:solidFill>
      </dgm:spPr>
      <dgm:t>
        <a:bodyPr/>
        <a:lstStyle/>
        <a:p>
          <a:r>
            <a:rPr lang="en-GB" dirty="0"/>
            <a:t>But…</a:t>
          </a:r>
        </a:p>
      </dgm:t>
    </dgm:pt>
    <dgm:pt modelId="{94322DEF-B3CD-479B-868C-115E58CC4685}" type="parTrans" cxnId="{48BDE810-235B-47B9-9E33-59A0330ACACD}">
      <dgm:prSet/>
      <dgm:spPr/>
      <dgm:t>
        <a:bodyPr/>
        <a:lstStyle/>
        <a:p>
          <a:endParaRPr lang="en-GB"/>
        </a:p>
      </dgm:t>
    </dgm:pt>
    <dgm:pt modelId="{5B9516BC-EFE6-49C7-859C-7CFAD229F3ED}" type="sibTrans" cxnId="{48BDE810-235B-47B9-9E33-59A0330ACACD}">
      <dgm:prSet/>
      <dgm:spPr/>
      <dgm:t>
        <a:bodyPr/>
        <a:lstStyle/>
        <a:p>
          <a:endParaRPr lang="en-GB"/>
        </a:p>
      </dgm:t>
    </dgm:pt>
    <dgm:pt modelId="{1B22248B-DD8F-4C92-984A-FF160CD435BE}">
      <dgm:prSet phldrT="[Text]"/>
      <dgm:spPr/>
      <dgm:t>
        <a:bodyPr/>
        <a:lstStyle/>
        <a:p>
          <a:r>
            <a:rPr lang="en-GB" dirty="0"/>
            <a:t>Difficult to measure “performance”</a:t>
          </a:r>
        </a:p>
      </dgm:t>
    </dgm:pt>
    <dgm:pt modelId="{74341E7F-465A-4ED8-9B95-793615B77167}" type="parTrans" cxnId="{4425DD4C-23AA-46DE-A794-10B668897A8D}">
      <dgm:prSet/>
      <dgm:spPr/>
      <dgm:t>
        <a:bodyPr/>
        <a:lstStyle/>
        <a:p>
          <a:endParaRPr lang="en-GB"/>
        </a:p>
      </dgm:t>
    </dgm:pt>
    <dgm:pt modelId="{CC6BE3CE-1477-4784-8CAE-A8BC30322F89}" type="sibTrans" cxnId="{4425DD4C-23AA-46DE-A794-10B668897A8D}">
      <dgm:prSet/>
      <dgm:spPr/>
      <dgm:t>
        <a:bodyPr/>
        <a:lstStyle/>
        <a:p>
          <a:endParaRPr lang="en-GB"/>
        </a:p>
      </dgm:t>
    </dgm:pt>
    <dgm:pt modelId="{DAC2F25B-7DD1-49E4-A143-A25EB0840773}">
      <dgm:prSet phldrT="[Text]"/>
      <dgm:spPr>
        <a:noFill/>
      </dgm:spPr>
      <dgm:t>
        <a:bodyPr/>
        <a:lstStyle/>
        <a:p>
          <a:r>
            <a:rPr lang="en-GB" dirty="0"/>
            <a:t>Some variations in practice (next slide)</a:t>
          </a:r>
        </a:p>
      </dgm:t>
    </dgm:pt>
    <dgm:pt modelId="{DA332243-467F-448A-9E91-E21DA7DEF9EA}" type="parTrans" cxnId="{DA2AE96D-73E3-48FA-8BB0-3FD27A531086}">
      <dgm:prSet/>
      <dgm:spPr/>
      <dgm:t>
        <a:bodyPr/>
        <a:lstStyle/>
        <a:p>
          <a:endParaRPr lang="en-GB"/>
        </a:p>
      </dgm:t>
    </dgm:pt>
    <dgm:pt modelId="{C0763687-6496-4E10-83C3-127568B9B629}" type="sibTrans" cxnId="{DA2AE96D-73E3-48FA-8BB0-3FD27A531086}">
      <dgm:prSet/>
      <dgm:spPr/>
      <dgm:t>
        <a:bodyPr/>
        <a:lstStyle/>
        <a:p>
          <a:endParaRPr lang="en-GB"/>
        </a:p>
      </dgm:t>
    </dgm:pt>
    <dgm:pt modelId="{DDF1AE9C-166F-4BD9-9A4E-29D70A4DF08C}">
      <dgm:prSet phldrT="[Text]"/>
      <dgm:spPr/>
      <dgm:t>
        <a:bodyPr/>
        <a:lstStyle/>
        <a:p>
          <a:r>
            <a:rPr lang="en-GB" dirty="0"/>
            <a:t>Some confusion between cash forecasting and cash planning</a:t>
          </a:r>
        </a:p>
      </dgm:t>
    </dgm:pt>
    <dgm:pt modelId="{91800307-145E-4772-914E-F70296858C3E}" type="parTrans" cxnId="{E9BC6AC4-9A3F-48EF-A09C-ED5C40D81393}">
      <dgm:prSet/>
      <dgm:spPr/>
      <dgm:t>
        <a:bodyPr/>
        <a:lstStyle/>
        <a:p>
          <a:endParaRPr lang="en-GB"/>
        </a:p>
      </dgm:t>
    </dgm:pt>
    <dgm:pt modelId="{57352EB1-642C-46AE-8B05-FE24B7FDEFBA}" type="sibTrans" cxnId="{E9BC6AC4-9A3F-48EF-A09C-ED5C40D81393}">
      <dgm:prSet/>
      <dgm:spPr/>
      <dgm:t>
        <a:bodyPr/>
        <a:lstStyle/>
        <a:p>
          <a:endParaRPr lang="en-GB"/>
        </a:p>
      </dgm:t>
    </dgm:pt>
    <dgm:pt modelId="{A7CF1822-9E55-4048-A33C-C53CA4CAE30A}">
      <dgm:prSet phldrT="[Text]"/>
      <dgm:spPr>
        <a:noFill/>
      </dgm:spPr>
      <dgm:t>
        <a:bodyPr/>
        <a:lstStyle/>
        <a:p>
          <a:r>
            <a:rPr lang="en-GB" dirty="0"/>
            <a:t>All countries have some forecasting capability</a:t>
          </a:r>
        </a:p>
      </dgm:t>
    </dgm:pt>
    <dgm:pt modelId="{30A44B41-2EA4-4209-B477-4598FBB0588D}" type="parTrans" cxnId="{27EA6D23-8A55-4D74-B16F-273A9F7DA30B}">
      <dgm:prSet/>
      <dgm:spPr/>
      <dgm:t>
        <a:bodyPr/>
        <a:lstStyle/>
        <a:p>
          <a:endParaRPr lang="en-GB"/>
        </a:p>
      </dgm:t>
    </dgm:pt>
    <dgm:pt modelId="{283E5810-C3BD-4EF4-B436-26FB394FC5CE}" type="sibTrans" cxnId="{27EA6D23-8A55-4D74-B16F-273A9F7DA30B}">
      <dgm:prSet/>
      <dgm:spPr/>
      <dgm:t>
        <a:bodyPr/>
        <a:lstStyle/>
        <a:p>
          <a:endParaRPr lang="en-GB"/>
        </a:p>
      </dgm:t>
    </dgm:pt>
    <dgm:pt modelId="{265F6608-1ECC-4DF3-8031-B95919E6233C}" type="pres">
      <dgm:prSet presAssocID="{39EC11EF-DD88-422D-A575-63CEEFB029F6}" presName="Name0" presStyleCnt="0">
        <dgm:presLayoutVars>
          <dgm:dir/>
          <dgm:animLvl val="lvl"/>
          <dgm:resizeHandles val="exact"/>
        </dgm:presLayoutVars>
      </dgm:prSet>
      <dgm:spPr/>
    </dgm:pt>
    <dgm:pt modelId="{24BFCD20-9B29-4DFD-BEA5-271AB95AB72F}" type="pres">
      <dgm:prSet presAssocID="{E4D63F50-9042-48AC-9AA3-A30E5EF6F9E0}" presName="composite" presStyleCnt="0"/>
      <dgm:spPr/>
    </dgm:pt>
    <dgm:pt modelId="{692C4A19-7B99-40AC-850B-14463B1C80D1}" type="pres">
      <dgm:prSet presAssocID="{E4D63F50-9042-48AC-9AA3-A30E5EF6F9E0}" presName="parTx" presStyleLbl="node1" presStyleIdx="0" presStyleCnt="2">
        <dgm:presLayoutVars>
          <dgm:chMax val="0"/>
          <dgm:chPref val="0"/>
          <dgm:bulletEnabled val="1"/>
        </dgm:presLayoutVars>
      </dgm:prSet>
      <dgm:spPr/>
    </dgm:pt>
    <dgm:pt modelId="{34B2C74B-33D5-4131-8051-CECFA6D5223D}" type="pres">
      <dgm:prSet presAssocID="{E4D63F50-9042-48AC-9AA3-A30E5EF6F9E0}" presName="desTx" presStyleLbl="revTx" presStyleIdx="0" presStyleCnt="2">
        <dgm:presLayoutVars>
          <dgm:bulletEnabled val="1"/>
        </dgm:presLayoutVars>
      </dgm:prSet>
      <dgm:spPr/>
    </dgm:pt>
    <dgm:pt modelId="{0EF3089C-AA53-423D-A5EE-42195B0BE72D}" type="pres">
      <dgm:prSet presAssocID="{438D1499-C83D-4BD2-BFF6-B46D063DC5D2}" presName="space" presStyleCnt="0"/>
      <dgm:spPr/>
    </dgm:pt>
    <dgm:pt modelId="{3C87D21E-12A5-43E9-86FD-EBEFCBB816DF}" type="pres">
      <dgm:prSet presAssocID="{075E2D0F-FE0C-43A8-9318-5B0D86998511}" presName="composite" presStyleCnt="0"/>
      <dgm:spPr/>
    </dgm:pt>
    <dgm:pt modelId="{9D5254EA-E397-4C7E-B989-FB90E49612BD}" type="pres">
      <dgm:prSet presAssocID="{075E2D0F-FE0C-43A8-9318-5B0D86998511}" presName="parTx" presStyleLbl="node1" presStyleIdx="1" presStyleCnt="2">
        <dgm:presLayoutVars>
          <dgm:chMax val="0"/>
          <dgm:chPref val="0"/>
          <dgm:bulletEnabled val="1"/>
        </dgm:presLayoutVars>
      </dgm:prSet>
      <dgm:spPr/>
    </dgm:pt>
    <dgm:pt modelId="{E5443D9B-D0D6-4302-A480-462A7B190AE3}" type="pres">
      <dgm:prSet presAssocID="{075E2D0F-FE0C-43A8-9318-5B0D86998511}" presName="desTx" presStyleLbl="revTx" presStyleIdx="1" presStyleCnt="2">
        <dgm:presLayoutVars>
          <dgm:bulletEnabled val="1"/>
        </dgm:presLayoutVars>
      </dgm:prSet>
      <dgm:spPr/>
    </dgm:pt>
  </dgm:ptLst>
  <dgm:cxnLst>
    <dgm:cxn modelId="{05173E0F-5277-4796-A8FB-2776BCA41C91}" type="presOf" srcId="{E4D63F50-9042-48AC-9AA3-A30E5EF6F9E0}" destId="{692C4A19-7B99-40AC-850B-14463B1C80D1}" srcOrd="0" destOrd="0" presId="urn:microsoft.com/office/officeart/2005/8/layout/chevron1"/>
    <dgm:cxn modelId="{48BDE810-235B-47B9-9E33-59A0330ACACD}" srcId="{39EC11EF-DD88-422D-A575-63CEEFB029F6}" destId="{075E2D0F-FE0C-43A8-9318-5B0D86998511}" srcOrd="1" destOrd="0" parTransId="{94322DEF-B3CD-479B-868C-115E58CC4685}" sibTransId="{5B9516BC-EFE6-49C7-859C-7CFAD229F3ED}"/>
    <dgm:cxn modelId="{27EA6D23-8A55-4D74-B16F-273A9F7DA30B}" srcId="{E4D63F50-9042-48AC-9AA3-A30E5EF6F9E0}" destId="{A7CF1822-9E55-4048-A33C-C53CA4CAE30A}" srcOrd="0" destOrd="0" parTransId="{30A44B41-2EA4-4209-B477-4598FBB0588D}" sibTransId="{283E5810-C3BD-4EF4-B436-26FB394FC5CE}"/>
    <dgm:cxn modelId="{1C68B729-C728-4FFC-9ED1-A124C94536C7}" type="presOf" srcId="{DAC2F25B-7DD1-49E4-A143-A25EB0840773}" destId="{34B2C74B-33D5-4131-8051-CECFA6D5223D}" srcOrd="0" destOrd="1" presId="urn:microsoft.com/office/officeart/2005/8/layout/chevron1"/>
    <dgm:cxn modelId="{158A303B-909A-4565-A3F5-C4E94A9B99EB}" srcId="{39EC11EF-DD88-422D-A575-63CEEFB029F6}" destId="{E4D63F50-9042-48AC-9AA3-A30E5EF6F9E0}" srcOrd="0" destOrd="0" parTransId="{E8F72B12-7DA5-4553-B3B1-70EC82E50278}" sibTransId="{438D1499-C83D-4BD2-BFF6-B46D063DC5D2}"/>
    <dgm:cxn modelId="{10D8F346-5707-4F84-A812-33C801FD47DE}" type="presOf" srcId="{1B22248B-DD8F-4C92-984A-FF160CD435BE}" destId="{E5443D9B-D0D6-4302-A480-462A7B190AE3}" srcOrd="0" destOrd="0" presId="urn:microsoft.com/office/officeart/2005/8/layout/chevron1"/>
    <dgm:cxn modelId="{4425DD4C-23AA-46DE-A794-10B668897A8D}" srcId="{075E2D0F-FE0C-43A8-9318-5B0D86998511}" destId="{1B22248B-DD8F-4C92-984A-FF160CD435BE}" srcOrd="0" destOrd="0" parTransId="{74341E7F-465A-4ED8-9B95-793615B77167}" sibTransId="{CC6BE3CE-1477-4784-8CAE-A8BC30322F89}"/>
    <dgm:cxn modelId="{DA2AE96D-73E3-48FA-8BB0-3FD27A531086}" srcId="{E4D63F50-9042-48AC-9AA3-A30E5EF6F9E0}" destId="{DAC2F25B-7DD1-49E4-A143-A25EB0840773}" srcOrd="1" destOrd="0" parTransId="{DA332243-467F-448A-9E91-E21DA7DEF9EA}" sibTransId="{C0763687-6496-4E10-83C3-127568B9B629}"/>
    <dgm:cxn modelId="{C5AB7A90-E52B-4861-AAE2-BFAD7ECB6F20}" type="presOf" srcId="{075E2D0F-FE0C-43A8-9318-5B0D86998511}" destId="{9D5254EA-E397-4C7E-B989-FB90E49612BD}" srcOrd="0" destOrd="0" presId="urn:microsoft.com/office/officeart/2005/8/layout/chevron1"/>
    <dgm:cxn modelId="{5D1261B2-18B3-4559-84A9-13A6E6FC04B9}" type="presOf" srcId="{39EC11EF-DD88-422D-A575-63CEEFB029F6}" destId="{265F6608-1ECC-4DF3-8031-B95919E6233C}" srcOrd="0" destOrd="0" presId="urn:microsoft.com/office/officeart/2005/8/layout/chevron1"/>
    <dgm:cxn modelId="{4DEFA9B2-E929-4D63-ACB7-57BA53EB9547}" type="presOf" srcId="{DDF1AE9C-166F-4BD9-9A4E-29D70A4DF08C}" destId="{E5443D9B-D0D6-4302-A480-462A7B190AE3}" srcOrd="0" destOrd="1" presId="urn:microsoft.com/office/officeart/2005/8/layout/chevron1"/>
    <dgm:cxn modelId="{E9BC6AC4-9A3F-48EF-A09C-ED5C40D81393}" srcId="{075E2D0F-FE0C-43A8-9318-5B0D86998511}" destId="{DDF1AE9C-166F-4BD9-9A4E-29D70A4DF08C}" srcOrd="1" destOrd="0" parTransId="{91800307-145E-4772-914E-F70296858C3E}" sibTransId="{57352EB1-642C-46AE-8B05-FE24B7FDEFBA}"/>
    <dgm:cxn modelId="{A8007EEF-3B83-430E-A755-374B3660CE85}" type="presOf" srcId="{A7CF1822-9E55-4048-A33C-C53CA4CAE30A}" destId="{34B2C74B-33D5-4131-8051-CECFA6D5223D}" srcOrd="0" destOrd="0" presId="urn:microsoft.com/office/officeart/2005/8/layout/chevron1"/>
    <dgm:cxn modelId="{15E9921E-B707-4E58-B27C-8893DB7976CD}" type="presParOf" srcId="{265F6608-1ECC-4DF3-8031-B95919E6233C}" destId="{24BFCD20-9B29-4DFD-BEA5-271AB95AB72F}" srcOrd="0" destOrd="0" presId="urn:microsoft.com/office/officeart/2005/8/layout/chevron1"/>
    <dgm:cxn modelId="{3780215E-C62B-4F5E-A865-CC637AD16CFF}" type="presParOf" srcId="{24BFCD20-9B29-4DFD-BEA5-271AB95AB72F}" destId="{692C4A19-7B99-40AC-850B-14463B1C80D1}" srcOrd="0" destOrd="0" presId="urn:microsoft.com/office/officeart/2005/8/layout/chevron1"/>
    <dgm:cxn modelId="{230A014C-570D-4E11-8E1B-5757C90F186E}" type="presParOf" srcId="{24BFCD20-9B29-4DFD-BEA5-271AB95AB72F}" destId="{34B2C74B-33D5-4131-8051-CECFA6D5223D}" srcOrd="1" destOrd="0" presId="urn:microsoft.com/office/officeart/2005/8/layout/chevron1"/>
    <dgm:cxn modelId="{E233D44C-A8E4-45A8-8C9B-13E5C771F688}" type="presParOf" srcId="{265F6608-1ECC-4DF3-8031-B95919E6233C}" destId="{0EF3089C-AA53-423D-A5EE-42195B0BE72D}" srcOrd="1" destOrd="0" presId="urn:microsoft.com/office/officeart/2005/8/layout/chevron1"/>
    <dgm:cxn modelId="{E0508E78-001B-43B7-9D1C-6F1E9B993F48}" type="presParOf" srcId="{265F6608-1ECC-4DF3-8031-B95919E6233C}" destId="{3C87D21E-12A5-43E9-86FD-EBEFCBB816DF}" srcOrd="2" destOrd="0" presId="urn:microsoft.com/office/officeart/2005/8/layout/chevron1"/>
    <dgm:cxn modelId="{C0BA8F7B-F3D6-46D6-AAE2-AF319D54182B}" type="presParOf" srcId="{3C87D21E-12A5-43E9-86FD-EBEFCBB816DF}" destId="{9D5254EA-E397-4C7E-B989-FB90E49612BD}" srcOrd="0" destOrd="0" presId="urn:microsoft.com/office/officeart/2005/8/layout/chevron1"/>
    <dgm:cxn modelId="{C2AE7957-3AF1-4D0F-9D4B-2C819DD9FBE8}" type="presParOf" srcId="{3C87D21E-12A5-43E9-86FD-EBEFCBB816DF}" destId="{E5443D9B-D0D6-4302-A480-462A7B190AE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20583F-9E1F-4129-8CD8-E35CC5544A05}" type="doc">
      <dgm:prSet loTypeId="urn:microsoft.com/office/officeart/2005/8/layout/venn1" loCatId="relationship" qsTypeId="urn:microsoft.com/office/officeart/2005/8/quickstyle/simple2" qsCatId="simple" csTypeId="urn:microsoft.com/office/officeart/2005/8/colors/accent0_2" csCatId="mainScheme" phldr="1"/>
      <dgm:spPr/>
      <dgm:t>
        <a:bodyPr/>
        <a:lstStyle/>
        <a:p>
          <a:endParaRPr lang="en-GB"/>
        </a:p>
      </dgm:t>
    </dgm:pt>
    <dgm:pt modelId="{7051B3C6-81A1-4F32-A246-10BE44A80439}">
      <dgm:prSet phldrT="[Text]" custT="1"/>
      <dgm:spPr>
        <a:solidFill>
          <a:srgbClr val="CFD5EA">
            <a:alpha val="50000"/>
          </a:srgbClr>
        </a:solidFill>
      </dgm:spPr>
      <dgm:t>
        <a:bodyPr/>
        <a:lstStyle/>
        <a:p>
          <a:r>
            <a:rPr lang="en-GB" sz="2800" b="1" dirty="0">
              <a:solidFill>
                <a:srgbClr val="004C97"/>
              </a:solidFill>
            </a:rPr>
            <a:t>Revenue</a:t>
          </a:r>
        </a:p>
      </dgm:t>
    </dgm:pt>
    <dgm:pt modelId="{5A8EB265-EBCE-4E99-8CC7-0F7626E6BF81}" type="parTrans" cxnId="{8F569F38-3100-479C-8712-487B67064880}">
      <dgm:prSet/>
      <dgm:spPr/>
      <dgm:t>
        <a:bodyPr/>
        <a:lstStyle/>
        <a:p>
          <a:endParaRPr lang="en-GB" sz="2400"/>
        </a:p>
      </dgm:t>
    </dgm:pt>
    <dgm:pt modelId="{0AFC20FE-A7DA-4C91-9ACB-D9A6105428B9}" type="sibTrans" cxnId="{8F569F38-3100-479C-8712-487B67064880}">
      <dgm:prSet/>
      <dgm:spPr/>
      <dgm:t>
        <a:bodyPr/>
        <a:lstStyle/>
        <a:p>
          <a:endParaRPr lang="en-GB" sz="2400"/>
        </a:p>
      </dgm:t>
    </dgm:pt>
    <dgm:pt modelId="{4D71F9B1-4CD0-4F99-9C68-00FEA4AB01CD}">
      <dgm:prSet phldrT="[Text]" custT="1"/>
      <dgm:spPr>
        <a:solidFill>
          <a:srgbClr val="CFD5EA">
            <a:alpha val="50000"/>
          </a:srgbClr>
        </a:solidFill>
      </dgm:spPr>
      <dgm:t>
        <a:bodyPr/>
        <a:lstStyle/>
        <a:p>
          <a:r>
            <a:rPr lang="en-GB" sz="2800" b="1" dirty="0">
              <a:solidFill>
                <a:srgbClr val="004C97"/>
              </a:solidFill>
            </a:rPr>
            <a:t>Expenditure</a:t>
          </a:r>
        </a:p>
      </dgm:t>
    </dgm:pt>
    <dgm:pt modelId="{09500E0A-5AA7-48D8-8BED-A9D2883301D9}" type="parTrans" cxnId="{ED6AAED8-F15F-4AD4-A66E-7069768F701C}">
      <dgm:prSet/>
      <dgm:spPr/>
      <dgm:t>
        <a:bodyPr/>
        <a:lstStyle/>
        <a:p>
          <a:endParaRPr lang="en-GB" sz="2400"/>
        </a:p>
      </dgm:t>
    </dgm:pt>
    <dgm:pt modelId="{797619A4-1A3D-4648-99DC-4ABABC041046}" type="sibTrans" cxnId="{ED6AAED8-F15F-4AD4-A66E-7069768F701C}">
      <dgm:prSet/>
      <dgm:spPr/>
      <dgm:t>
        <a:bodyPr/>
        <a:lstStyle/>
        <a:p>
          <a:endParaRPr lang="en-GB" sz="2400"/>
        </a:p>
      </dgm:t>
    </dgm:pt>
    <dgm:pt modelId="{1EEEDC3D-CCDD-4776-8AC9-33BF20D24D97}">
      <dgm:prSet phldrT="[Text]" custT="1"/>
      <dgm:spPr>
        <a:solidFill>
          <a:srgbClr val="CFD5EA">
            <a:alpha val="50000"/>
          </a:srgbClr>
        </a:solidFill>
        <a:ln>
          <a:solidFill>
            <a:schemeClr val="dk2">
              <a:shade val="80000"/>
              <a:hueOff val="0"/>
              <a:satOff val="0"/>
              <a:lumOff val="0"/>
            </a:schemeClr>
          </a:solidFill>
        </a:ln>
      </dgm:spPr>
      <dgm:t>
        <a:bodyPr/>
        <a:lstStyle/>
        <a:p>
          <a:r>
            <a:rPr lang="en-GB" sz="2800" b="1" dirty="0">
              <a:solidFill>
                <a:srgbClr val="004C97"/>
              </a:solidFill>
            </a:rPr>
            <a:t>Financing</a:t>
          </a:r>
        </a:p>
      </dgm:t>
    </dgm:pt>
    <dgm:pt modelId="{6D85D43C-B323-4CEF-9777-472B52E9BC57}" type="parTrans" cxnId="{59475B7A-C512-4ECC-AA24-86C977F57150}">
      <dgm:prSet/>
      <dgm:spPr/>
      <dgm:t>
        <a:bodyPr/>
        <a:lstStyle/>
        <a:p>
          <a:endParaRPr lang="en-GB" sz="2400"/>
        </a:p>
      </dgm:t>
    </dgm:pt>
    <dgm:pt modelId="{1F516B16-42D6-48C0-B5D8-D288958F5727}" type="sibTrans" cxnId="{59475B7A-C512-4ECC-AA24-86C977F57150}">
      <dgm:prSet/>
      <dgm:spPr/>
      <dgm:t>
        <a:bodyPr/>
        <a:lstStyle/>
        <a:p>
          <a:endParaRPr lang="en-GB" sz="2400"/>
        </a:p>
      </dgm:t>
    </dgm:pt>
    <dgm:pt modelId="{75DD5372-BEC7-41A1-8AB5-ADAC09E12D98}" type="pres">
      <dgm:prSet presAssocID="{D820583F-9E1F-4129-8CD8-E35CC5544A05}" presName="compositeShape" presStyleCnt="0">
        <dgm:presLayoutVars>
          <dgm:chMax val="7"/>
          <dgm:dir/>
          <dgm:resizeHandles val="exact"/>
        </dgm:presLayoutVars>
      </dgm:prSet>
      <dgm:spPr/>
    </dgm:pt>
    <dgm:pt modelId="{38D7B85C-E19B-4F28-AFEA-073A7B059969}" type="pres">
      <dgm:prSet presAssocID="{7051B3C6-81A1-4F32-A246-10BE44A80439}" presName="circ1" presStyleLbl="vennNode1" presStyleIdx="0" presStyleCnt="3"/>
      <dgm:spPr/>
    </dgm:pt>
    <dgm:pt modelId="{A1CC3607-3DAF-4E20-8786-5172492B342B}" type="pres">
      <dgm:prSet presAssocID="{7051B3C6-81A1-4F32-A246-10BE44A80439}" presName="circ1Tx" presStyleLbl="revTx" presStyleIdx="0" presStyleCnt="0">
        <dgm:presLayoutVars>
          <dgm:chMax val="0"/>
          <dgm:chPref val="0"/>
          <dgm:bulletEnabled val="1"/>
        </dgm:presLayoutVars>
      </dgm:prSet>
      <dgm:spPr/>
    </dgm:pt>
    <dgm:pt modelId="{13B6F459-846B-4377-9056-2F405D952B8E}" type="pres">
      <dgm:prSet presAssocID="{4D71F9B1-4CD0-4F99-9C68-00FEA4AB01CD}" presName="circ2" presStyleLbl="vennNode1" presStyleIdx="1" presStyleCnt="3"/>
      <dgm:spPr/>
    </dgm:pt>
    <dgm:pt modelId="{DBB26B70-97F8-48F1-ADDA-246498C7AAA6}" type="pres">
      <dgm:prSet presAssocID="{4D71F9B1-4CD0-4F99-9C68-00FEA4AB01CD}" presName="circ2Tx" presStyleLbl="revTx" presStyleIdx="0" presStyleCnt="0">
        <dgm:presLayoutVars>
          <dgm:chMax val="0"/>
          <dgm:chPref val="0"/>
          <dgm:bulletEnabled val="1"/>
        </dgm:presLayoutVars>
      </dgm:prSet>
      <dgm:spPr/>
    </dgm:pt>
    <dgm:pt modelId="{E24E9768-532D-476E-A88C-1FF63C4674EE}" type="pres">
      <dgm:prSet presAssocID="{1EEEDC3D-CCDD-4776-8AC9-33BF20D24D97}" presName="circ3" presStyleLbl="vennNode1" presStyleIdx="2" presStyleCnt="3"/>
      <dgm:spPr/>
    </dgm:pt>
    <dgm:pt modelId="{3AD4DE29-61F3-49E2-B09C-27764011472E}" type="pres">
      <dgm:prSet presAssocID="{1EEEDC3D-CCDD-4776-8AC9-33BF20D24D97}" presName="circ3Tx" presStyleLbl="revTx" presStyleIdx="0" presStyleCnt="0">
        <dgm:presLayoutVars>
          <dgm:chMax val="0"/>
          <dgm:chPref val="0"/>
          <dgm:bulletEnabled val="1"/>
        </dgm:presLayoutVars>
      </dgm:prSet>
      <dgm:spPr/>
    </dgm:pt>
  </dgm:ptLst>
  <dgm:cxnLst>
    <dgm:cxn modelId="{D32DE709-0995-4300-80AB-6DA1A971922B}" type="presOf" srcId="{1EEEDC3D-CCDD-4776-8AC9-33BF20D24D97}" destId="{3AD4DE29-61F3-49E2-B09C-27764011472E}" srcOrd="1" destOrd="0" presId="urn:microsoft.com/office/officeart/2005/8/layout/venn1"/>
    <dgm:cxn modelId="{966A281B-7067-463D-A9D2-FAFA47CDAA2E}" type="presOf" srcId="{4D71F9B1-4CD0-4F99-9C68-00FEA4AB01CD}" destId="{DBB26B70-97F8-48F1-ADDA-246498C7AAA6}" srcOrd="1" destOrd="0" presId="urn:microsoft.com/office/officeart/2005/8/layout/venn1"/>
    <dgm:cxn modelId="{8F569F38-3100-479C-8712-487B67064880}" srcId="{D820583F-9E1F-4129-8CD8-E35CC5544A05}" destId="{7051B3C6-81A1-4F32-A246-10BE44A80439}" srcOrd="0" destOrd="0" parTransId="{5A8EB265-EBCE-4E99-8CC7-0F7626E6BF81}" sibTransId="{0AFC20FE-A7DA-4C91-9ACB-D9A6105428B9}"/>
    <dgm:cxn modelId="{E76B093C-2E4E-43DF-B131-26A6E111989A}" type="presOf" srcId="{7051B3C6-81A1-4F32-A246-10BE44A80439}" destId="{A1CC3607-3DAF-4E20-8786-5172492B342B}" srcOrd="1" destOrd="0" presId="urn:microsoft.com/office/officeart/2005/8/layout/venn1"/>
    <dgm:cxn modelId="{59475B7A-C512-4ECC-AA24-86C977F57150}" srcId="{D820583F-9E1F-4129-8CD8-E35CC5544A05}" destId="{1EEEDC3D-CCDD-4776-8AC9-33BF20D24D97}" srcOrd="2" destOrd="0" parTransId="{6D85D43C-B323-4CEF-9777-472B52E9BC57}" sibTransId="{1F516B16-42D6-48C0-B5D8-D288958F5727}"/>
    <dgm:cxn modelId="{36BB1880-504F-4514-AFC6-B00688B3FBBE}" type="presOf" srcId="{4D71F9B1-4CD0-4F99-9C68-00FEA4AB01CD}" destId="{13B6F459-846B-4377-9056-2F405D952B8E}" srcOrd="0" destOrd="0" presId="urn:microsoft.com/office/officeart/2005/8/layout/venn1"/>
    <dgm:cxn modelId="{FB292794-91ED-4D9B-903D-1B4101A13C39}" type="presOf" srcId="{7051B3C6-81A1-4F32-A246-10BE44A80439}" destId="{38D7B85C-E19B-4F28-AFEA-073A7B059969}" srcOrd="0" destOrd="0" presId="urn:microsoft.com/office/officeart/2005/8/layout/venn1"/>
    <dgm:cxn modelId="{F1A9D8B3-9384-42B8-B3DF-A19E8BB79CC2}" type="presOf" srcId="{1EEEDC3D-CCDD-4776-8AC9-33BF20D24D97}" destId="{E24E9768-532D-476E-A88C-1FF63C4674EE}" srcOrd="0" destOrd="0" presId="urn:microsoft.com/office/officeart/2005/8/layout/venn1"/>
    <dgm:cxn modelId="{ED6AAED8-F15F-4AD4-A66E-7069768F701C}" srcId="{D820583F-9E1F-4129-8CD8-E35CC5544A05}" destId="{4D71F9B1-4CD0-4F99-9C68-00FEA4AB01CD}" srcOrd="1" destOrd="0" parTransId="{09500E0A-5AA7-48D8-8BED-A9D2883301D9}" sibTransId="{797619A4-1A3D-4648-99DC-4ABABC041046}"/>
    <dgm:cxn modelId="{88CA6AF7-92BE-45FC-AC9B-636B6D66BBE9}" type="presOf" srcId="{D820583F-9E1F-4129-8CD8-E35CC5544A05}" destId="{75DD5372-BEC7-41A1-8AB5-ADAC09E12D98}" srcOrd="0" destOrd="0" presId="urn:microsoft.com/office/officeart/2005/8/layout/venn1"/>
    <dgm:cxn modelId="{DB1801DC-2496-4F2E-814B-A9B8513353FD}" type="presParOf" srcId="{75DD5372-BEC7-41A1-8AB5-ADAC09E12D98}" destId="{38D7B85C-E19B-4F28-AFEA-073A7B059969}" srcOrd="0" destOrd="0" presId="urn:microsoft.com/office/officeart/2005/8/layout/venn1"/>
    <dgm:cxn modelId="{10892F28-FB74-474A-9B58-49D35590F441}" type="presParOf" srcId="{75DD5372-BEC7-41A1-8AB5-ADAC09E12D98}" destId="{A1CC3607-3DAF-4E20-8786-5172492B342B}" srcOrd="1" destOrd="0" presId="urn:microsoft.com/office/officeart/2005/8/layout/venn1"/>
    <dgm:cxn modelId="{B27C9744-D577-46C2-8687-E51D4C2D87C6}" type="presParOf" srcId="{75DD5372-BEC7-41A1-8AB5-ADAC09E12D98}" destId="{13B6F459-846B-4377-9056-2F405D952B8E}" srcOrd="2" destOrd="0" presId="urn:microsoft.com/office/officeart/2005/8/layout/venn1"/>
    <dgm:cxn modelId="{1F5AECCE-C3B7-4446-929B-31D55F5233D2}" type="presParOf" srcId="{75DD5372-BEC7-41A1-8AB5-ADAC09E12D98}" destId="{DBB26B70-97F8-48F1-ADDA-246498C7AAA6}" srcOrd="3" destOrd="0" presId="urn:microsoft.com/office/officeart/2005/8/layout/venn1"/>
    <dgm:cxn modelId="{3B0E8BBA-4C6C-475D-96D8-9E49F770ADFD}" type="presParOf" srcId="{75DD5372-BEC7-41A1-8AB5-ADAC09E12D98}" destId="{E24E9768-532D-476E-A88C-1FF63C4674EE}" srcOrd="4" destOrd="0" presId="urn:microsoft.com/office/officeart/2005/8/layout/venn1"/>
    <dgm:cxn modelId="{2AEF5F7D-CEE1-4D0F-9BBC-17473FBC0DD0}" type="presParOf" srcId="{75DD5372-BEC7-41A1-8AB5-ADAC09E12D98}" destId="{3AD4DE29-61F3-49E2-B09C-27764011472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852BD2-A160-4BAD-8FEE-89FCF55B565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42B2C339-4C2C-4B1D-AAFA-CCAD81E984C7}">
      <dgm:prSet phldrT="[Text]" custT="1"/>
      <dgm:spPr>
        <a:ln>
          <a:noFill/>
        </a:ln>
      </dgm:spPr>
      <dgm:t>
        <a:bodyPr/>
        <a:lstStyle/>
        <a:p>
          <a:r>
            <a:rPr lang="en-GB" sz="3600" dirty="0"/>
            <a:t>The Challenge</a:t>
          </a:r>
        </a:p>
      </dgm:t>
    </dgm:pt>
    <dgm:pt modelId="{2C270CD2-C564-4838-982A-B3CAFEAC8738}" type="parTrans" cxnId="{1744EEA1-2B49-47AC-A281-C996D272A527}">
      <dgm:prSet/>
      <dgm:spPr/>
      <dgm:t>
        <a:bodyPr/>
        <a:lstStyle/>
        <a:p>
          <a:endParaRPr lang="en-GB" sz="1800"/>
        </a:p>
      </dgm:t>
    </dgm:pt>
    <dgm:pt modelId="{43F2BAAC-AD7F-4BE5-9FF0-7E86425FBB60}" type="sibTrans" cxnId="{1744EEA1-2B49-47AC-A281-C996D272A527}">
      <dgm:prSet/>
      <dgm:spPr/>
      <dgm:t>
        <a:bodyPr/>
        <a:lstStyle/>
        <a:p>
          <a:endParaRPr lang="en-GB" sz="1800"/>
        </a:p>
      </dgm:t>
    </dgm:pt>
    <dgm:pt modelId="{5115DDD8-75F0-425E-BBE3-EDC6FE54670F}">
      <dgm:prSet custT="1"/>
      <dgm:spPr>
        <a:solidFill>
          <a:srgbClr val="CFD5EA">
            <a:alpha val="90000"/>
          </a:srgbClr>
        </a:solidFill>
      </dgm:spPr>
      <dgm:t>
        <a:bodyPr/>
        <a:lstStyle/>
        <a:p>
          <a:r>
            <a:rPr lang="en-GB" sz="2400" dirty="0"/>
            <a:t>Revenue typically the main source of uncertainty</a:t>
          </a:r>
        </a:p>
      </dgm:t>
    </dgm:pt>
    <dgm:pt modelId="{462EA074-BBC0-4034-BC56-19034A4BA6B2}" type="parTrans" cxnId="{C06F7B23-BCB3-4F42-BBCA-C9FCBA0EECF2}">
      <dgm:prSet/>
      <dgm:spPr/>
      <dgm:t>
        <a:bodyPr/>
        <a:lstStyle/>
        <a:p>
          <a:endParaRPr lang="en-GB" sz="1800"/>
        </a:p>
      </dgm:t>
    </dgm:pt>
    <dgm:pt modelId="{D505E67C-56DB-4811-BEC8-56EAE41E4BC0}" type="sibTrans" cxnId="{C06F7B23-BCB3-4F42-BBCA-C9FCBA0EECF2}">
      <dgm:prSet/>
      <dgm:spPr/>
      <dgm:t>
        <a:bodyPr/>
        <a:lstStyle/>
        <a:p>
          <a:endParaRPr lang="en-GB" sz="1800"/>
        </a:p>
      </dgm:t>
    </dgm:pt>
    <dgm:pt modelId="{55FAE7BB-D120-4929-9C73-5D98C8BE4773}">
      <dgm:prSet custT="1"/>
      <dgm:spPr>
        <a:solidFill>
          <a:srgbClr val="CFD5EA">
            <a:alpha val="90000"/>
          </a:srgbClr>
        </a:solidFill>
      </dgm:spPr>
      <dgm:t>
        <a:bodyPr/>
        <a:lstStyle/>
        <a:p>
          <a:r>
            <a:rPr lang="en-GB" sz="2400" dirty="0"/>
            <a:t>Countries forced to ration cash often have the most focus on revenue, which determines cash releases</a:t>
          </a:r>
        </a:p>
      </dgm:t>
    </dgm:pt>
    <dgm:pt modelId="{1E6B0F23-34D5-4051-BA96-222F226E212E}" type="parTrans" cxnId="{E1878B11-47C4-454E-A717-9613EC020A9C}">
      <dgm:prSet/>
      <dgm:spPr/>
      <dgm:t>
        <a:bodyPr/>
        <a:lstStyle/>
        <a:p>
          <a:endParaRPr lang="en-GB" sz="1800"/>
        </a:p>
      </dgm:t>
    </dgm:pt>
    <dgm:pt modelId="{24B28BB6-530A-4291-98D8-38195849E941}" type="sibTrans" cxnId="{E1878B11-47C4-454E-A717-9613EC020A9C}">
      <dgm:prSet/>
      <dgm:spPr/>
      <dgm:t>
        <a:bodyPr/>
        <a:lstStyle/>
        <a:p>
          <a:endParaRPr lang="en-GB" sz="1800"/>
        </a:p>
      </dgm:t>
    </dgm:pt>
    <dgm:pt modelId="{8AC114FF-4821-45AE-838D-7FEDE3A5F30F}">
      <dgm:prSet custT="1"/>
      <dgm:spPr>
        <a:ln>
          <a:noFill/>
        </a:ln>
      </dgm:spPr>
      <dgm:t>
        <a:bodyPr spcFirstLastPara="0" vert="horz" wrap="square" lIns="160020" tIns="80010" rIns="160020" bIns="80010" numCol="1" spcCol="1270" anchor="ctr" anchorCtr="0"/>
        <a:lstStyle/>
        <a:p>
          <a:pPr marL="0" lvl="0" indent="0" algn="ctr" defTabSz="1866900">
            <a:lnSpc>
              <a:spcPct val="90000"/>
            </a:lnSpc>
            <a:spcBef>
              <a:spcPct val="0"/>
            </a:spcBef>
            <a:spcAft>
              <a:spcPct val="35000"/>
            </a:spcAft>
            <a:buNone/>
          </a:pPr>
          <a:r>
            <a:rPr lang="en-GB" sz="3600" kern="1200" dirty="0">
              <a:latin typeface="+mj-lt"/>
              <a:ea typeface="+mn-ea"/>
              <a:cs typeface="+mn-cs"/>
            </a:rPr>
            <a:t>The Solution?</a:t>
          </a:r>
        </a:p>
      </dgm:t>
    </dgm:pt>
    <dgm:pt modelId="{7D26848B-741F-45A6-B697-D53437B8AA89}" type="parTrans" cxnId="{BC051B6A-1F1D-4F1A-BFC2-4DA72CEED26E}">
      <dgm:prSet/>
      <dgm:spPr/>
      <dgm:t>
        <a:bodyPr/>
        <a:lstStyle/>
        <a:p>
          <a:endParaRPr lang="en-GB" sz="1800"/>
        </a:p>
      </dgm:t>
    </dgm:pt>
    <dgm:pt modelId="{EBB73ADB-A947-4B42-8EC2-A515736150C6}" type="sibTrans" cxnId="{BC051B6A-1F1D-4F1A-BFC2-4DA72CEED26E}">
      <dgm:prSet/>
      <dgm:spPr/>
      <dgm:t>
        <a:bodyPr/>
        <a:lstStyle/>
        <a:p>
          <a:endParaRPr lang="en-GB" sz="1800"/>
        </a:p>
      </dgm:t>
    </dgm:pt>
    <dgm:pt modelId="{029CAE71-DB90-4C65-803B-243D411D8BF9}">
      <dgm:prSet custT="1"/>
      <dgm:spPr>
        <a:solidFill>
          <a:srgbClr val="CFD5EA">
            <a:alpha val="90000"/>
          </a:srgbClr>
        </a:solidFill>
      </dgm:spPr>
      <dgm:t>
        <a:bodyPr/>
        <a:lstStyle/>
        <a:p>
          <a:r>
            <a:rPr lang="en-GB" sz="2400" dirty="0"/>
            <a:t>Give the RAs formal responsibility (and some resources) for preparing tax revenue forecasts and updating them, which in turn:</a:t>
          </a:r>
        </a:p>
      </dgm:t>
    </dgm:pt>
    <dgm:pt modelId="{A0943772-2CBC-49E7-BAB5-2B88187D7D28}" type="parTrans" cxnId="{73B1F43C-9DCC-4D06-886B-F7006C943FEC}">
      <dgm:prSet/>
      <dgm:spPr/>
      <dgm:t>
        <a:bodyPr/>
        <a:lstStyle/>
        <a:p>
          <a:endParaRPr lang="en-GB" sz="1800"/>
        </a:p>
      </dgm:t>
    </dgm:pt>
    <dgm:pt modelId="{C4E42417-DA40-4789-BB5E-6A64F12923B2}" type="sibTrans" cxnId="{73B1F43C-9DCC-4D06-886B-F7006C943FEC}">
      <dgm:prSet/>
      <dgm:spPr/>
      <dgm:t>
        <a:bodyPr/>
        <a:lstStyle/>
        <a:p>
          <a:endParaRPr lang="en-GB" sz="1800"/>
        </a:p>
      </dgm:t>
    </dgm:pt>
    <dgm:pt modelId="{1B7ABA01-2F1D-4411-989F-1B53BB1D429F}">
      <dgm:prSet custT="1"/>
      <dgm:spPr>
        <a:solidFill>
          <a:srgbClr val="CFD5EA">
            <a:alpha val="90000"/>
          </a:srgbClr>
        </a:solidFill>
      </dgm:spPr>
      <dgm:t>
        <a:bodyPr/>
        <a:lstStyle/>
        <a:p>
          <a:r>
            <a:rPr lang="en-GB" sz="2400" dirty="0"/>
            <a:t>Can be supported by information flow from e.g. large taxpayers office or local tax offices</a:t>
          </a:r>
        </a:p>
      </dgm:t>
    </dgm:pt>
    <dgm:pt modelId="{AC0DAD6C-43B3-4A04-A294-AF92F1F70B69}" type="parTrans" cxnId="{3485D09B-ABF7-456C-AE8C-A92BDD236DC5}">
      <dgm:prSet/>
      <dgm:spPr/>
      <dgm:t>
        <a:bodyPr/>
        <a:lstStyle/>
        <a:p>
          <a:endParaRPr lang="en-GB" sz="1800"/>
        </a:p>
      </dgm:t>
    </dgm:pt>
    <dgm:pt modelId="{F4E2F63A-475F-4CFC-A65E-27AF542D5809}" type="sibTrans" cxnId="{3485D09B-ABF7-456C-AE8C-A92BDD236DC5}">
      <dgm:prSet/>
      <dgm:spPr/>
      <dgm:t>
        <a:bodyPr/>
        <a:lstStyle/>
        <a:p>
          <a:endParaRPr lang="en-GB" sz="1800"/>
        </a:p>
      </dgm:t>
    </dgm:pt>
    <dgm:pt modelId="{31BFF355-516D-4C16-827C-9DA512A115EB}">
      <dgm:prSet custT="1"/>
      <dgm:spPr>
        <a:solidFill>
          <a:srgbClr val="CFD5EA">
            <a:alpha val="90000"/>
          </a:srgbClr>
        </a:solidFill>
      </dgm:spPr>
      <dgm:t>
        <a:bodyPr/>
        <a:lstStyle/>
        <a:p>
          <a:r>
            <a:rPr lang="en-GB" sz="2400" dirty="0"/>
            <a:t>Also supports modelling of impact of tax changes</a:t>
          </a:r>
        </a:p>
      </dgm:t>
    </dgm:pt>
    <dgm:pt modelId="{EA023619-ED5F-46A8-B079-88AB84BA35E6}" type="parTrans" cxnId="{73A582E4-F9AE-429D-8770-A683A87BC9DA}">
      <dgm:prSet/>
      <dgm:spPr/>
      <dgm:t>
        <a:bodyPr/>
        <a:lstStyle/>
        <a:p>
          <a:endParaRPr lang="en-GB" sz="1800"/>
        </a:p>
      </dgm:t>
    </dgm:pt>
    <dgm:pt modelId="{0432C4AB-74ED-4543-B6E5-8B1692869EC0}" type="sibTrans" cxnId="{73A582E4-F9AE-429D-8770-A683A87BC9DA}">
      <dgm:prSet/>
      <dgm:spPr/>
      <dgm:t>
        <a:bodyPr/>
        <a:lstStyle/>
        <a:p>
          <a:endParaRPr lang="en-GB" sz="1800"/>
        </a:p>
      </dgm:t>
    </dgm:pt>
    <dgm:pt modelId="{0645201E-DC12-4D43-8315-3C23AEA7B109}">
      <dgm:prSet custT="1"/>
      <dgm:spPr>
        <a:solidFill>
          <a:srgbClr val="CFD5EA">
            <a:alpha val="90000"/>
          </a:srgbClr>
        </a:solidFill>
      </dgm:spPr>
      <dgm:t>
        <a:bodyPr/>
        <a:lstStyle/>
        <a:p>
          <a:r>
            <a:rPr lang="en-GB" sz="2400" dirty="0"/>
            <a:t>Risk that revenue plans become targets – or worse unrealistic targets driven by Budget Directorate</a:t>
          </a:r>
        </a:p>
      </dgm:t>
    </dgm:pt>
    <dgm:pt modelId="{CD5F30D6-FBBF-4CB3-A292-0E42FFE2EF5D}" type="parTrans" cxnId="{875FDEBC-92E4-441F-86A8-CAE00F7A3A4C}">
      <dgm:prSet/>
      <dgm:spPr/>
      <dgm:t>
        <a:bodyPr/>
        <a:lstStyle/>
        <a:p>
          <a:endParaRPr lang="en-GB" sz="1800"/>
        </a:p>
      </dgm:t>
    </dgm:pt>
    <dgm:pt modelId="{FCD126F9-F349-4390-AA0F-B268EDD780C5}" type="sibTrans" cxnId="{875FDEBC-92E4-441F-86A8-CAE00F7A3A4C}">
      <dgm:prSet/>
      <dgm:spPr/>
      <dgm:t>
        <a:bodyPr/>
        <a:lstStyle/>
        <a:p>
          <a:endParaRPr lang="en-GB" sz="1800"/>
        </a:p>
      </dgm:t>
    </dgm:pt>
    <dgm:pt modelId="{B4EBA14A-4248-4C90-A985-6B204439E9D2}" type="pres">
      <dgm:prSet presAssocID="{C8852BD2-A160-4BAD-8FEE-89FCF55B5651}" presName="Name0" presStyleCnt="0">
        <dgm:presLayoutVars>
          <dgm:dir/>
          <dgm:animLvl val="lvl"/>
          <dgm:resizeHandles val="exact"/>
        </dgm:presLayoutVars>
      </dgm:prSet>
      <dgm:spPr/>
    </dgm:pt>
    <dgm:pt modelId="{4B730F5D-F16C-4993-A243-237FB79FD5A3}" type="pres">
      <dgm:prSet presAssocID="{42B2C339-4C2C-4B1D-AAFA-CCAD81E984C7}" presName="linNode" presStyleCnt="0"/>
      <dgm:spPr/>
    </dgm:pt>
    <dgm:pt modelId="{9575C58B-8D0B-4C46-8A9F-1AEDAA0D3A40}" type="pres">
      <dgm:prSet presAssocID="{42B2C339-4C2C-4B1D-AAFA-CCAD81E984C7}" presName="parentText" presStyleLbl="node1" presStyleIdx="0" presStyleCnt="2" custScaleX="71569">
        <dgm:presLayoutVars>
          <dgm:chMax val="1"/>
          <dgm:bulletEnabled val="1"/>
        </dgm:presLayoutVars>
      </dgm:prSet>
      <dgm:spPr/>
    </dgm:pt>
    <dgm:pt modelId="{9C4EE871-879E-4745-BDD2-616B8101A46D}" type="pres">
      <dgm:prSet presAssocID="{42B2C339-4C2C-4B1D-AAFA-CCAD81E984C7}" presName="descendantText" presStyleLbl="alignAccFollowNode1" presStyleIdx="0" presStyleCnt="2" custScaleX="109116" custScaleY="104812">
        <dgm:presLayoutVars>
          <dgm:bulletEnabled val="1"/>
        </dgm:presLayoutVars>
      </dgm:prSet>
      <dgm:spPr/>
    </dgm:pt>
    <dgm:pt modelId="{B26489D4-C1FC-4750-878F-0DA3303531B6}" type="pres">
      <dgm:prSet presAssocID="{43F2BAAC-AD7F-4BE5-9FF0-7E86425FBB60}" presName="sp" presStyleCnt="0"/>
      <dgm:spPr/>
    </dgm:pt>
    <dgm:pt modelId="{0147C774-4F9E-4729-9A30-8CC838D8BA1B}" type="pres">
      <dgm:prSet presAssocID="{8AC114FF-4821-45AE-838D-7FEDE3A5F30F}" presName="linNode" presStyleCnt="0"/>
      <dgm:spPr/>
    </dgm:pt>
    <dgm:pt modelId="{3AD9142F-1573-45C4-B14B-9308B41B1F39}" type="pres">
      <dgm:prSet presAssocID="{8AC114FF-4821-45AE-838D-7FEDE3A5F30F}" presName="parentText" presStyleLbl="node1" presStyleIdx="1" presStyleCnt="2" custScaleX="71569">
        <dgm:presLayoutVars>
          <dgm:chMax val="1"/>
          <dgm:bulletEnabled val="1"/>
        </dgm:presLayoutVars>
      </dgm:prSet>
      <dgm:spPr>
        <a:xfrm>
          <a:off x="530345" y="2536900"/>
          <a:ext cx="2670061" cy="2416038"/>
        </a:xfrm>
        <a:prstGeom prst="roundRect">
          <a:avLst/>
        </a:prstGeom>
      </dgm:spPr>
    </dgm:pt>
    <dgm:pt modelId="{6384CB17-5454-4E62-BB4E-79442C096639}" type="pres">
      <dgm:prSet presAssocID="{8AC114FF-4821-45AE-838D-7FEDE3A5F30F}" presName="descendantText" presStyleLbl="alignAccFollowNode1" presStyleIdx="1" presStyleCnt="2" custScaleX="108601" custScaleY="107946">
        <dgm:presLayoutVars>
          <dgm:bulletEnabled val="1"/>
        </dgm:presLayoutVars>
      </dgm:prSet>
      <dgm:spPr/>
    </dgm:pt>
  </dgm:ptLst>
  <dgm:cxnLst>
    <dgm:cxn modelId="{1BE77809-070F-4D89-BA17-A2E3FAB7EA47}" type="presOf" srcId="{31BFF355-516D-4C16-827C-9DA512A115EB}" destId="{6384CB17-5454-4E62-BB4E-79442C096639}" srcOrd="0" destOrd="2" presId="urn:microsoft.com/office/officeart/2005/8/layout/vList5"/>
    <dgm:cxn modelId="{3917D20B-9226-412D-9667-0C5E60E764FF}" type="presOf" srcId="{029CAE71-DB90-4C65-803B-243D411D8BF9}" destId="{6384CB17-5454-4E62-BB4E-79442C096639}" srcOrd="0" destOrd="0" presId="urn:microsoft.com/office/officeart/2005/8/layout/vList5"/>
    <dgm:cxn modelId="{E1878B11-47C4-454E-A717-9613EC020A9C}" srcId="{42B2C339-4C2C-4B1D-AAFA-CCAD81E984C7}" destId="{55FAE7BB-D120-4929-9C73-5D98C8BE4773}" srcOrd="1" destOrd="0" parTransId="{1E6B0F23-34D5-4051-BA96-222F226E212E}" sibTransId="{24B28BB6-530A-4291-98D8-38195849E941}"/>
    <dgm:cxn modelId="{97893C14-0203-41D5-96E0-E9D8E1EB8D06}" type="presOf" srcId="{1B7ABA01-2F1D-4411-989F-1B53BB1D429F}" destId="{6384CB17-5454-4E62-BB4E-79442C096639}" srcOrd="0" destOrd="1" presId="urn:microsoft.com/office/officeart/2005/8/layout/vList5"/>
    <dgm:cxn modelId="{C06F7B23-BCB3-4F42-BBCA-C9FCBA0EECF2}" srcId="{42B2C339-4C2C-4B1D-AAFA-CCAD81E984C7}" destId="{5115DDD8-75F0-425E-BBE3-EDC6FE54670F}" srcOrd="0" destOrd="0" parTransId="{462EA074-BBC0-4034-BC56-19034A4BA6B2}" sibTransId="{D505E67C-56DB-4811-BEC8-56EAE41E4BC0}"/>
    <dgm:cxn modelId="{6A1BAF26-4571-4567-BF84-B4803A80C9F0}" type="presOf" srcId="{5115DDD8-75F0-425E-BBE3-EDC6FE54670F}" destId="{9C4EE871-879E-4745-BDD2-616B8101A46D}" srcOrd="0" destOrd="0" presId="urn:microsoft.com/office/officeart/2005/8/layout/vList5"/>
    <dgm:cxn modelId="{A112DA2A-18CA-4D4A-B6EF-F2569C87EC26}" type="presOf" srcId="{55FAE7BB-D120-4929-9C73-5D98C8BE4773}" destId="{9C4EE871-879E-4745-BDD2-616B8101A46D}" srcOrd="0" destOrd="1" presId="urn:microsoft.com/office/officeart/2005/8/layout/vList5"/>
    <dgm:cxn modelId="{73B1F43C-9DCC-4D06-886B-F7006C943FEC}" srcId="{8AC114FF-4821-45AE-838D-7FEDE3A5F30F}" destId="{029CAE71-DB90-4C65-803B-243D411D8BF9}" srcOrd="0" destOrd="0" parTransId="{A0943772-2CBC-49E7-BAB5-2B88187D7D28}" sibTransId="{C4E42417-DA40-4789-BB5E-6A64F12923B2}"/>
    <dgm:cxn modelId="{2F845C5D-56C5-4C18-BBF8-8CBAA464603E}" type="presOf" srcId="{C8852BD2-A160-4BAD-8FEE-89FCF55B5651}" destId="{B4EBA14A-4248-4C90-A985-6B204439E9D2}" srcOrd="0" destOrd="0" presId="urn:microsoft.com/office/officeart/2005/8/layout/vList5"/>
    <dgm:cxn modelId="{BC051B6A-1F1D-4F1A-BFC2-4DA72CEED26E}" srcId="{C8852BD2-A160-4BAD-8FEE-89FCF55B5651}" destId="{8AC114FF-4821-45AE-838D-7FEDE3A5F30F}" srcOrd="1" destOrd="0" parTransId="{7D26848B-741F-45A6-B697-D53437B8AA89}" sibTransId="{EBB73ADB-A947-4B42-8EC2-A515736150C6}"/>
    <dgm:cxn modelId="{9FCEBE54-8ADE-41D4-9909-9470C8E9A265}" type="presOf" srcId="{0645201E-DC12-4D43-8315-3C23AEA7B109}" destId="{9C4EE871-879E-4745-BDD2-616B8101A46D}" srcOrd="0" destOrd="2" presId="urn:microsoft.com/office/officeart/2005/8/layout/vList5"/>
    <dgm:cxn modelId="{B404A88D-F005-48C4-B07C-C53A2000FD95}" type="presOf" srcId="{8AC114FF-4821-45AE-838D-7FEDE3A5F30F}" destId="{3AD9142F-1573-45C4-B14B-9308B41B1F39}" srcOrd="0" destOrd="0" presId="urn:microsoft.com/office/officeart/2005/8/layout/vList5"/>
    <dgm:cxn modelId="{3485D09B-ABF7-456C-AE8C-A92BDD236DC5}" srcId="{029CAE71-DB90-4C65-803B-243D411D8BF9}" destId="{1B7ABA01-2F1D-4411-989F-1B53BB1D429F}" srcOrd="0" destOrd="0" parTransId="{AC0DAD6C-43B3-4A04-A294-AF92F1F70B69}" sibTransId="{F4E2F63A-475F-4CFC-A65E-27AF542D5809}"/>
    <dgm:cxn modelId="{1744EEA1-2B49-47AC-A281-C996D272A527}" srcId="{C8852BD2-A160-4BAD-8FEE-89FCF55B5651}" destId="{42B2C339-4C2C-4B1D-AAFA-CCAD81E984C7}" srcOrd="0" destOrd="0" parTransId="{2C270CD2-C564-4838-982A-B3CAFEAC8738}" sibTransId="{43F2BAAC-AD7F-4BE5-9FF0-7E86425FBB60}"/>
    <dgm:cxn modelId="{875FDEBC-92E4-441F-86A8-CAE00F7A3A4C}" srcId="{42B2C339-4C2C-4B1D-AAFA-CCAD81E984C7}" destId="{0645201E-DC12-4D43-8315-3C23AEA7B109}" srcOrd="2" destOrd="0" parTransId="{CD5F30D6-FBBF-4CB3-A292-0E42FFE2EF5D}" sibTransId="{FCD126F9-F349-4390-AA0F-B268EDD780C5}"/>
    <dgm:cxn modelId="{B937E9CB-666A-4E26-A1A4-3E5DE9F9F325}" type="presOf" srcId="{42B2C339-4C2C-4B1D-AAFA-CCAD81E984C7}" destId="{9575C58B-8D0B-4C46-8A9F-1AEDAA0D3A40}" srcOrd="0" destOrd="0" presId="urn:microsoft.com/office/officeart/2005/8/layout/vList5"/>
    <dgm:cxn modelId="{73A582E4-F9AE-429D-8770-A683A87BC9DA}" srcId="{029CAE71-DB90-4C65-803B-243D411D8BF9}" destId="{31BFF355-516D-4C16-827C-9DA512A115EB}" srcOrd="1" destOrd="0" parTransId="{EA023619-ED5F-46A8-B079-88AB84BA35E6}" sibTransId="{0432C4AB-74ED-4543-B6E5-8B1692869EC0}"/>
    <dgm:cxn modelId="{A4E618A6-8D8A-4B56-92D2-21FF248C0774}" type="presParOf" srcId="{B4EBA14A-4248-4C90-A985-6B204439E9D2}" destId="{4B730F5D-F16C-4993-A243-237FB79FD5A3}" srcOrd="0" destOrd="0" presId="urn:microsoft.com/office/officeart/2005/8/layout/vList5"/>
    <dgm:cxn modelId="{B83E9F8A-51BB-4528-8EEE-B260CCB4D7A0}" type="presParOf" srcId="{4B730F5D-F16C-4993-A243-237FB79FD5A3}" destId="{9575C58B-8D0B-4C46-8A9F-1AEDAA0D3A40}" srcOrd="0" destOrd="0" presId="urn:microsoft.com/office/officeart/2005/8/layout/vList5"/>
    <dgm:cxn modelId="{F93BA597-64C8-4E01-8636-CD1720943DD4}" type="presParOf" srcId="{4B730F5D-F16C-4993-A243-237FB79FD5A3}" destId="{9C4EE871-879E-4745-BDD2-616B8101A46D}" srcOrd="1" destOrd="0" presId="urn:microsoft.com/office/officeart/2005/8/layout/vList5"/>
    <dgm:cxn modelId="{006444DB-E82E-4A7D-B2C7-E50F24DEB2D0}" type="presParOf" srcId="{B4EBA14A-4248-4C90-A985-6B204439E9D2}" destId="{B26489D4-C1FC-4750-878F-0DA3303531B6}" srcOrd="1" destOrd="0" presId="urn:microsoft.com/office/officeart/2005/8/layout/vList5"/>
    <dgm:cxn modelId="{E8D62858-A393-4FB3-94F1-B649EF099664}" type="presParOf" srcId="{B4EBA14A-4248-4C90-A985-6B204439E9D2}" destId="{0147C774-4F9E-4729-9A30-8CC838D8BA1B}" srcOrd="2" destOrd="0" presId="urn:microsoft.com/office/officeart/2005/8/layout/vList5"/>
    <dgm:cxn modelId="{E445C69F-709D-43AD-B5A0-6DD5BC7E35C5}" type="presParOf" srcId="{0147C774-4F9E-4729-9A30-8CC838D8BA1B}" destId="{3AD9142F-1573-45C4-B14B-9308B41B1F39}" srcOrd="0" destOrd="0" presId="urn:microsoft.com/office/officeart/2005/8/layout/vList5"/>
    <dgm:cxn modelId="{0407DD7B-F535-4848-B8FA-72149EF7B825}" type="presParOf" srcId="{0147C774-4F9E-4729-9A30-8CC838D8BA1B}" destId="{6384CB17-5454-4E62-BB4E-79442C09663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059D9E76-6441-480F-BBCE-DBE2B67334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FF7F0B2-D465-4E1F-90BB-260A36D522A0}">
      <dgm:prSet phldrT="[Text]"/>
      <dgm:spPr>
        <a:solidFill>
          <a:srgbClr val="004C97"/>
        </a:solidFill>
      </dgm:spPr>
      <dgm:t>
        <a:bodyPr/>
        <a:lstStyle/>
        <a:p>
          <a:r>
            <a:rPr lang="en-GB" dirty="0">
              <a:solidFill>
                <a:schemeClr val="bg1"/>
              </a:solidFill>
            </a:rPr>
            <a:t>Most countries link debt auction dates to redemption dates</a:t>
          </a:r>
        </a:p>
      </dgm:t>
    </dgm:pt>
    <dgm:pt modelId="{6BF0732C-3CCA-4EBB-8701-1EF03D90EFEC}" type="parTrans" cxnId="{5D8D4DC4-256D-4999-81AC-B09648BD6481}">
      <dgm:prSet/>
      <dgm:spPr/>
      <dgm:t>
        <a:bodyPr/>
        <a:lstStyle/>
        <a:p>
          <a:endParaRPr lang="en-GB"/>
        </a:p>
      </dgm:t>
    </dgm:pt>
    <dgm:pt modelId="{FA2EE575-B19D-481A-B081-06102E773926}" type="sibTrans" cxnId="{5D8D4DC4-256D-4999-81AC-B09648BD6481}">
      <dgm:prSet/>
      <dgm:spPr/>
      <dgm:t>
        <a:bodyPr/>
        <a:lstStyle/>
        <a:p>
          <a:endParaRPr lang="en-GB"/>
        </a:p>
      </dgm:t>
    </dgm:pt>
    <dgm:pt modelId="{C066EC2E-AE90-41CC-BB4D-5239625CC0B0}">
      <dgm:prSet/>
      <dgm:spPr>
        <a:solidFill>
          <a:srgbClr val="CFD5EA">
            <a:alpha val="90000"/>
          </a:srgbClr>
        </a:solidFill>
      </dgm:spPr>
      <dgm:t>
        <a:bodyPr/>
        <a:lstStyle/>
        <a:p>
          <a:r>
            <a:rPr lang="en-GB" dirty="0"/>
            <a:t>But make little effort to otherwise smooth cash flows</a:t>
          </a:r>
        </a:p>
      </dgm:t>
    </dgm:pt>
    <dgm:pt modelId="{3CD1B330-93A6-4B8D-9470-12F85AF9D61E}" type="parTrans" cxnId="{626A92B1-E3FE-4F5E-A972-941BA22A8F74}">
      <dgm:prSet/>
      <dgm:spPr/>
      <dgm:t>
        <a:bodyPr/>
        <a:lstStyle/>
        <a:p>
          <a:endParaRPr lang="en-GB"/>
        </a:p>
      </dgm:t>
    </dgm:pt>
    <dgm:pt modelId="{DDB4250B-E043-4D18-9198-BA6115434D92}" type="sibTrans" cxnId="{626A92B1-E3FE-4F5E-A972-941BA22A8F74}">
      <dgm:prSet/>
      <dgm:spPr/>
      <dgm:t>
        <a:bodyPr/>
        <a:lstStyle/>
        <a:p>
          <a:endParaRPr lang="en-GB"/>
        </a:p>
      </dgm:t>
    </dgm:pt>
    <dgm:pt modelId="{037704FC-37E3-499C-BF79-B09CA65F2E98}">
      <dgm:prSet/>
      <dgm:spPr>
        <a:solidFill>
          <a:srgbClr val="CFD5EA">
            <a:alpha val="90000"/>
          </a:srgbClr>
        </a:solidFill>
      </dgm:spPr>
      <dgm:t>
        <a:bodyPr/>
        <a:lstStyle/>
        <a:p>
          <a:r>
            <a:rPr lang="en-GB"/>
            <a:t>Volatility across month reflects difference in timing of tax receipts and salaries</a:t>
          </a:r>
          <a:endParaRPr lang="en-GB" dirty="0"/>
        </a:p>
      </dgm:t>
    </dgm:pt>
    <dgm:pt modelId="{3BAFA78C-EEAD-41D2-94F1-695A34EA334F}" type="parTrans" cxnId="{B13C1AC8-CA37-4AD9-906E-3887C8480021}">
      <dgm:prSet/>
      <dgm:spPr/>
      <dgm:t>
        <a:bodyPr/>
        <a:lstStyle/>
        <a:p>
          <a:endParaRPr lang="en-GB"/>
        </a:p>
      </dgm:t>
    </dgm:pt>
    <dgm:pt modelId="{413BC717-4129-45BD-B32E-4E772E83E813}" type="sibTrans" cxnId="{B13C1AC8-CA37-4AD9-906E-3887C8480021}">
      <dgm:prSet/>
      <dgm:spPr/>
      <dgm:t>
        <a:bodyPr/>
        <a:lstStyle/>
        <a:p>
          <a:endParaRPr lang="en-GB"/>
        </a:p>
      </dgm:t>
    </dgm:pt>
    <dgm:pt modelId="{85CB4E3F-A1FB-47D4-950A-216D27DF6975}">
      <dgm:prSet/>
      <dgm:spPr>
        <a:solidFill>
          <a:srgbClr val="004C97"/>
        </a:solidFill>
      </dgm:spPr>
      <dgm:t>
        <a:bodyPr/>
        <a:lstStyle/>
        <a:p>
          <a:r>
            <a:rPr lang="en-GB" dirty="0">
              <a:solidFill>
                <a:schemeClr val="bg1"/>
              </a:solidFill>
            </a:rPr>
            <a:t>Much more scope to link timings of cash flows</a:t>
          </a:r>
        </a:p>
      </dgm:t>
    </dgm:pt>
    <dgm:pt modelId="{24318CA7-CD17-4493-A5F9-46ED944C39FF}" type="parTrans" cxnId="{F23C5C89-BCA1-42D0-B7C2-DA1A4EE4D788}">
      <dgm:prSet/>
      <dgm:spPr/>
      <dgm:t>
        <a:bodyPr/>
        <a:lstStyle/>
        <a:p>
          <a:endParaRPr lang="en-GB"/>
        </a:p>
      </dgm:t>
    </dgm:pt>
    <dgm:pt modelId="{7566896F-CD87-46C8-A5A0-DC0F340C88FD}" type="sibTrans" cxnId="{F23C5C89-BCA1-42D0-B7C2-DA1A4EE4D788}">
      <dgm:prSet/>
      <dgm:spPr/>
      <dgm:t>
        <a:bodyPr/>
        <a:lstStyle/>
        <a:p>
          <a:endParaRPr lang="en-GB"/>
        </a:p>
      </dgm:t>
    </dgm:pt>
    <dgm:pt modelId="{1C8A7EEB-CDFB-473B-91A4-4A0106676D70}">
      <dgm:prSet/>
      <dgm:spPr>
        <a:solidFill>
          <a:srgbClr val="CFD5EA">
            <a:alpha val="90000"/>
          </a:srgbClr>
        </a:solidFill>
      </dgm:spPr>
      <dgm:t>
        <a:bodyPr/>
        <a:lstStyle/>
        <a:p>
          <a:r>
            <a:rPr lang="en-GB"/>
            <a:t>May need legislation to change tax timings</a:t>
          </a:r>
          <a:endParaRPr lang="en-GB" dirty="0"/>
        </a:p>
      </dgm:t>
    </dgm:pt>
    <dgm:pt modelId="{CBE01911-6338-45AC-84A7-D3C21F9E9981}" type="parTrans" cxnId="{EC10DC7F-5A59-4507-B711-6C8C909630C1}">
      <dgm:prSet/>
      <dgm:spPr/>
      <dgm:t>
        <a:bodyPr/>
        <a:lstStyle/>
        <a:p>
          <a:endParaRPr lang="en-GB"/>
        </a:p>
      </dgm:t>
    </dgm:pt>
    <dgm:pt modelId="{C12FB147-840B-4828-8341-C512E93C6036}" type="sibTrans" cxnId="{EC10DC7F-5A59-4507-B711-6C8C909630C1}">
      <dgm:prSet/>
      <dgm:spPr/>
      <dgm:t>
        <a:bodyPr/>
        <a:lstStyle/>
        <a:p>
          <a:endParaRPr lang="en-GB"/>
        </a:p>
      </dgm:t>
    </dgm:pt>
    <dgm:pt modelId="{FF5CACAD-7074-4495-8C09-07A2C0677176}">
      <dgm:prSet/>
      <dgm:spPr>
        <a:solidFill>
          <a:srgbClr val="CFD5EA">
            <a:alpha val="90000"/>
          </a:srgbClr>
        </a:solidFill>
      </dgm:spPr>
      <dgm:t>
        <a:bodyPr/>
        <a:lstStyle/>
        <a:p>
          <a:r>
            <a:rPr lang="en-GB" dirty="0"/>
            <a:t>But timing of salaries and other expenditures can be smoothed/coordinated – or directly determined by government (e.g. transfers to SNGs)</a:t>
          </a:r>
        </a:p>
      </dgm:t>
    </dgm:pt>
    <dgm:pt modelId="{25C7B08C-BB43-47DF-A35C-99529C38E352}" type="parTrans" cxnId="{7F34202F-1A15-42E3-8DFF-58AF4B955A0C}">
      <dgm:prSet/>
      <dgm:spPr/>
      <dgm:t>
        <a:bodyPr/>
        <a:lstStyle/>
        <a:p>
          <a:endParaRPr lang="en-GB"/>
        </a:p>
      </dgm:t>
    </dgm:pt>
    <dgm:pt modelId="{E8A9369C-B546-48FD-8115-3C1F6F1FC72B}" type="sibTrans" cxnId="{7F34202F-1A15-42E3-8DFF-58AF4B955A0C}">
      <dgm:prSet/>
      <dgm:spPr/>
      <dgm:t>
        <a:bodyPr/>
        <a:lstStyle/>
        <a:p>
          <a:endParaRPr lang="en-GB"/>
        </a:p>
      </dgm:t>
    </dgm:pt>
    <dgm:pt modelId="{6F3F1107-B526-4304-959A-2C20EACAE83E}" type="pres">
      <dgm:prSet presAssocID="{059D9E76-6441-480F-BBCE-DBE2B6733412}" presName="Name0" presStyleCnt="0">
        <dgm:presLayoutVars>
          <dgm:dir/>
          <dgm:animLvl val="lvl"/>
          <dgm:resizeHandles val="exact"/>
        </dgm:presLayoutVars>
      </dgm:prSet>
      <dgm:spPr/>
    </dgm:pt>
    <dgm:pt modelId="{D3836F82-F81C-4CA1-8437-752923CB025B}" type="pres">
      <dgm:prSet presAssocID="{1FF7F0B2-D465-4E1F-90BB-260A36D522A0}" presName="linNode" presStyleCnt="0"/>
      <dgm:spPr/>
    </dgm:pt>
    <dgm:pt modelId="{1EB15E01-210B-495E-B179-7349F43A8E1A}" type="pres">
      <dgm:prSet presAssocID="{1FF7F0B2-D465-4E1F-90BB-260A36D522A0}" presName="parentText" presStyleLbl="node1" presStyleIdx="0" presStyleCnt="2">
        <dgm:presLayoutVars>
          <dgm:chMax val="1"/>
          <dgm:bulletEnabled val="1"/>
        </dgm:presLayoutVars>
      </dgm:prSet>
      <dgm:spPr/>
    </dgm:pt>
    <dgm:pt modelId="{ACB850A7-01F1-428D-BC5E-D0FE80D2496A}" type="pres">
      <dgm:prSet presAssocID="{1FF7F0B2-D465-4E1F-90BB-260A36D522A0}" presName="descendantText" presStyleLbl="alignAccFollowNode1" presStyleIdx="0" presStyleCnt="2">
        <dgm:presLayoutVars>
          <dgm:bulletEnabled val="1"/>
        </dgm:presLayoutVars>
      </dgm:prSet>
      <dgm:spPr/>
    </dgm:pt>
    <dgm:pt modelId="{818EE185-3FF1-427F-9DF3-51A2FAB20946}" type="pres">
      <dgm:prSet presAssocID="{FA2EE575-B19D-481A-B081-06102E773926}" presName="sp" presStyleCnt="0"/>
      <dgm:spPr/>
    </dgm:pt>
    <dgm:pt modelId="{77A96F4D-467A-4B15-9E7E-F32880136420}" type="pres">
      <dgm:prSet presAssocID="{85CB4E3F-A1FB-47D4-950A-216D27DF6975}" presName="linNode" presStyleCnt="0"/>
      <dgm:spPr/>
    </dgm:pt>
    <dgm:pt modelId="{5A260DE1-ECF5-4A07-9DEF-783E6BA1D264}" type="pres">
      <dgm:prSet presAssocID="{85CB4E3F-A1FB-47D4-950A-216D27DF6975}" presName="parentText" presStyleLbl="node1" presStyleIdx="1" presStyleCnt="2">
        <dgm:presLayoutVars>
          <dgm:chMax val="1"/>
          <dgm:bulletEnabled val="1"/>
        </dgm:presLayoutVars>
      </dgm:prSet>
      <dgm:spPr/>
    </dgm:pt>
    <dgm:pt modelId="{82C1AC27-F3CC-4C42-942E-485D32E98D6C}" type="pres">
      <dgm:prSet presAssocID="{85CB4E3F-A1FB-47D4-950A-216D27DF6975}" presName="descendantText" presStyleLbl="alignAccFollowNode1" presStyleIdx="1" presStyleCnt="2">
        <dgm:presLayoutVars>
          <dgm:bulletEnabled val="1"/>
        </dgm:presLayoutVars>
      </dgm:prSet>
      <dgm:spPr/>
    </dgm:pt>
  </dgm:ptLst>
  <dgm:cxnLst>
    <dgm:cxn modelId="{8D39DD08-81B4-49F7-8BCE-CF482EFE0F2B}" type="presOf" srcId="{1FF7F0B2-D465-4E1F-90BB-260A36D522A0}" destId="{1EB15E01-210B-495E-B179-7349F43A8E1A}" srcOrd="0" destOrd="0" presId="urn:microsoft.com/office/officeart/2005/8/layout/vList5"/>
    <dgm:cxn modelId="{4867E60A-1AC5-4602-9C0F-5E98011AD49D}" type="presOf" srcId="{FF5CACAD-7074-4495-8C09-07A2C0677176}" destId="{82C1AC27-F3CC-4C42-942E-485D32E98D6C}" srcOrd="0" destOrd="1" presId="urn:microsoft.com/office/officeart/2005/8/layout/vList5"/>
    <dgm:cxn modelId="{DC3D6B21-AAD6-4FD9-B851-13648E41E49A}" type="presOf" srcId="{85CB4E3F-A1FB-47D4-950A-216D27DF6975}" destId="{5A260DE1-ECF5-4A07-9DEF-783E6BA1D264}" srcOrd="0" destOrd="0" presId="urn:microsoft.com/office/officeart/2005/8/layout/vList5"/>
    <dgm:cxn modelId="{7F34202F-1A15-42E3-8DFF-58AF4B955A0C}" srcId="{85CB4E3F-A1FB-47D4-950A-216D27DF6975}" destId="{FF5CACAD-7074-4495-8C09-07A2C0677176}" srcOrd="1" destOrd="0" parTransId="{25C7B08C-BB43-47DF-A35C-99529C38E352}" sibTransId="{E8A9369C-B546-48FD-8115-3C1F6F1FC72B}"/>
    <dgm:cxn modelId="{28F65C2F-70C4-4E8C-B5AC-ED662B474DAD}" type="presOf" srcId="{1C8A7EEB-CDFB-473B-91A4-4A0106676D70}" destId="{82C1AC27-F3CC-4C42-942E-485D32E98D6C}" srcOrd="0" destOrd="0" presId="urn:microsoft.com/office/officeart/2005/8/layout/vList5"/>
    <dgm:cxn modelId="{8F35D533-6D47-4C3F-B71E-6D478CE04A6B}" type="presOf" srcId="{C066EC2E-AE90-41CC-BB4D-5239625CC0B0}" destId="{ACB850A7-01F1-428D-BC5E-D0FE80D2496A}" srcOrd="0" destOrd="0" presId="urn:microsoft.com/office/officeart/2005/8/layout/vList5"/>
    <dgm:cxn modelId="{7131034C-E4F9-4985-B02C-DC0B0448D56D}" type="presOf" srcId="{037704FC-37E3-499C-BF79-B09CA65F2E98}" destId="{ACB850A7-01F1-428D-BC5E-D0FE80D2496A}" srcOrd="0" destOrd="1" presId="urn:microsoft.com/office/officeart/2005/8/layout/vList5"/>
    <dgm:cxn modelId="{EC10DC7F-5A59-4507-B711-6C8C909630C1}" srcId="{85CB4E3F-A1FB-47D4-950A-216D27DF6975}" destId="{1C8A7EEB-CDFB-473B-91A4-4A0106676D70}" srcOrd="0" destOrd="0" parTransId="{CBE01911-6338-45AC-84A7-D3C21F9E9981}" sibTransId="{C12FB147-840B-4828-8341-C512E93C6036}"/>
    <dgm:cxn modelId="{F23C5C89-BCA1-42D0-B7C2-DA1A4EE4D788}" srcId="{059D9E76-6441-480F-BBCE-DBE2B6733412}" destId="{85CB4E3F-A1FB-47D4-950A-216D27DF6975}" srcOrd="1" destOrd="0" parTransId="{24318CA7-CD17-4493-A5F9-46ED944C39FF}" sibTransId="{7566896F-CD87-46C8-A5A0-DC0F340C88FD}"/>
    <dgm:cxn modelId="{626A92B1-E3FE-4F5E-A972-941BA22A8F74}" srcId="{1FF7F0B2-D465-4E1F-90BB-260A36D522A0}" destId="{C066EC2E-AE90-41CC-BB4D-5239625CC0B0}" srcOrd="0" destOrd="0" parTransId="{3CD1B330-93A6-4B8D-9470-12F85AF9D61E}" sibTransId="{DDB4250B-E043-4D18-9198-BA6115434D92}"/>
    <dgm:cxn modelId="{4E0FF7BA-19AF-4813-90FE-DD01D4B01CE4}" type="presOf" srcId="{059D9E76-6441-480F-BBCE-DBE2B6733412}" destId="{6F3F1107-B526-4304-959A-2C20EACAE83E}" srcOrd="0" destOrd="0" presId="urn:microsoft.com/office/officeart/2005/8/layout/vList5"/>
    <dgm:cxn modelId="{5D8D4DC4-256D-4999-81AC-B09648BD6481}" srcId="{059D9E76-6441-480F-BBCE-DBE2B6733412}" destId="{1FF7F0B2-D465-4E1F-90BB-260A36D522A0}" srcOrd="0" destOrd="0" parTransId="{6BF0732C-3CCA-4EBB-8701-1EF03D90EFEC}" sibTransId="{FA2EE575-B19D-481A-B081-06102E773926}"/>
    <dgm:cxn modelId="{B13C1AC8-CA37-4AD9-906E-3887C8480021}" srcId="{1FF7F0B2-D465-4E1F-90BB-260A36D522A0}" destId="{037704FC-37E3-499C-BF79-B09CA65F2E98}" srcOrd="1" destOrd="0" parTransId="{3BAFA78C-EEAD-41D2-94F1-695A34EA334F}" sibTransId="{413BC717-4129-45BD-B32E-4E772E83E813}"/>
    <dgm:cxn modelId="{A43D9A8F-D80A-40AF-AEA3-44884C37F7EC}" type="presParOf" srcId="{6F3F1107-B526-4304-959A-2C20EACAE83E}" destId="{D3836F82-F81C-4CA1-8437-752923CB025B}" srcOrd="0" destOrd="0" presId="urn:microsoft.com/office/officeart/2005/8/layout/vList5"/>
    <dgm:cxn modelId="{79F5988F-CE25-4D3E-8FF8-315665258339}" type="presParOf" srcId="{D3836F82-F81C-4CA1-8437-752923CB025B}" destId="{1EB15E01-210B-495E-B179-7349F43A8E1A}" srcOrd="0" destOrd="0" presId="urn:microsoft.com/office/officeart/2005/8/layout/vList5"/>
    <dgm:cxn modelId="{FBC4C0D3-8CE3-44DF-BF53-9FEA2A0A5BE5}" type="presParOf" srcId="{D3836F82-F81C-4CA1-8437-752923CB025B}" destId="{ACB850A7-01F1-428D-BC5E-D0FE80D2496A}" srcOrd="1" destOrd="0" presId="urn:microsoft.com/office/officeart/2005/8/layout/vList5"/>
    <dgm:cxn modelId="{6BA59AF3-5CF4-4B67-A45B-A21E7BD9D295}" type="presParOf" srcId="{6F3F1107-B526-4304-959A-2C20EACAE83E}" destId="{818EE185-3FF1-427F-9DF3-51A2FAB20946}" srcOrd="1" destOrd="0" presId="urn:microsoft.com/office/officeart/2005/8/layout/vList5"/>
    <dgm:cxn modelId="{706884CA-CA03-4200-8ACF-22798C26C8F6}" type="presParOf" srcId="{6F3F1107-B526-4304-959A-2C20EACAE83E}" destId="{77A96F4D-467A-4B15-9E7E-F32880136420}" srcOrd="2" destOrd="0" presId="urn:microsoft.com/office/officeart/2005/8/layout/vList5"/>
    <dgm:cxn modelId="{7EA44DB6-A794-47C0-A53C-EF842FBD0261}" type="presParOf" srcId="{77A96F4D-467A-4B15-9E7E-F32880136420}" destId="{5A260DE1-ECF5-4A07-9DEF-783E6BA1D264}" srcOrd="0" destOrd="0" presId="urn:microsoft.com/office/officeart/2005/8/layout/vList5"/>
    <dgm:cxn modelId="{17F0C0FB-2D1A-4CD2-9D4D-5CCFF65335EC}" type="presParOf" srcId="{77A96F4D-467A-4B15-9E7E-F32880136420}" destId="{82C1AC27-F3CC-4C42-942E-485D32E98D6C}" srcOrd="1" destOrd="0" presId="urn:microsoft.com/office/officeart/2005/8/layout/vList5"/>
  </dgm:cxnLst>
  <dgm:bg>
    <a:noFill/>
  </dgm:bg>
  <dgm:whole>
    <a:ln>
      <a:solidFill>
        <a:srgbClr val="004C97"/>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8454F2E-93D6-43F0-B447-C2567B485896}"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E18622CB-1A1A-41AF-8FD3-3CDE79A0B7D5}">
      <dgm:prSet phldrT="[Text]" custT="1"/>
      <dgm:spPr/>
      <dgm:t>
        <a:bodyPr/>
        <a:lstStyle/>
        <a:p>
          <a:r>
            <a:rPr lang="en-GB" sz="1800" dirty="0"/>
            <a:t>Budget credibility essential</a:t>
          </a:r>
        </a:p>
      </dgm:t>
    </dgm:pt>
    <dgm:pt modelId="{24A96B6C-B8A4-4327-BED6-946AAEBB93E7}" type="parTrans" cxnId="{54B77818-DC64-470D-BDC8-817A8FEC4C08}">
      <dgm:prSet/>
      <dgm:spPr/>
      <dgm:t>
        <a:bodyPr/>
        <a:lstStyle/>
        <a:p>
          <a:endParaRPr lang="en-GB" sz="2800"/>
        </a:p>
      </dgm:t>
    </dgm:pt>
    <dgm:pt modelId="{82718878-E295-4F6B-9146-12D306C08D6D}" type="sibTrans" cxnId="{54B77818-DC64-470D-BDC8-817A8FEC4C08}">
      <dgm:prSet/>
      <dgm:spPr/>
      <dgm:t>
        <a:bodyPr/>
        <a:lstStyle/>
        <a:p>
          <a:endParaRPr lang="en-GB" sz="2800"/>
        </a:p>
      </dgm:t>
    </dgm:pt>
    <dgm:pt modelId="{494A056F-ACF1-4E91-B125-EB1BA5F92A97}">
      <dgm:prSet phldrT="[Text]" custT="1"/>
      <dgm:spPr/>
      <dgm:t>
        <a:bodyPr/>
        <a:lstStyle/>
        <a:p>
          <a:r>
            <a:rPr lang="en-GB" sz="1800" dirty="0"/>
            <a:t>The role of scenarios, sensitivities, what-ifs</a:t>
          </a:r>
        </a:p>
      </dgm:t>
    </dgm:pt>
    <dgm:pt modelId="{9E816FE4-4D2F-4457-9B5A-B76E324B2816}" type="parTrans" cxnId="{0DAE907E-63D9-4AA5-8CA3-6EF83E4818ED}">
      <dgm:prSet/>
      <dgm:spPr/>
      <dgm:t>
        <a:bodyPr/>
        <a:lstStyle/>
        <a:p>
          <a:endParaRPr lang="en-GB" sz="2800"/>
        </a:p>
      </dgm:t>
    </dgm:pt>
    <dgm:pt modelId="{2A115D52-DB81-4664-9EFA-02F4BC9F907C}" type="sibTrans" cxnId="{0DAE907E-63D9-4AA5-8CA3-6EF83E4818ED}">
      <dgm:prSet/>
      <dgm:spPr/>
      <dgm:t>
        <a:bodyPr/>
        <a:lstStyle/>
        <a:p>
          <a:endParaRPr lang="en-GB" sz="2800"/>
        </a:p>
      </dgm:t>
    </dgm:pt>
    <dgm:pt modelId="{21B3843C-9334-45F7-B216-16A50E1BDFAA}">
      <dgm:prSet custT="1"/>
      <dgm:spPr/>
      <dgm:t>
        <a:bodyPr/>
        <a:lstStyle/>
        <a:p>
          <a:r>
            <a:rPr lang="en-GB" sz="1400" dirty="0"/>
            <a:t>Break any link with published budget – focus on what will happen</a:t>
          </a:r>
        </a:p>
      </dgm:t>
    </dgm:pt>
    <dgm:pt modelId="{80D01803-053C-4CEF-8DC3-A88F802C79A3}" type="parTrans" cxnId="{58660737-B75D-4BBD-B3F3-A854D2A22E28}">
      <dgm:prSet/>
      <dgm:spPr/>
      <dgm:t>
        <a:bodyPr/>
        <a:lstStyle/>
        <a:p>
          <a:endParaRPr lang="en-GB" sz="2800"/>
        </a:p>
      </dgm:t>
    </dgm:pt>
    <dgm:pt modelId="{DC16D1A1-1B43-4D14-8E9D-27E86D2D7E9A}" type="sibTrans" cxnId="{58660737-B75D-4BBD-B3F3-A854D2A22E28}">
      <dgm:prSet/>
      <dgm:spPr/>
      <dgm:t>
        <a:bodyPr/>
        <a:lstStyle/>
        <a:p>
          <a:endParaRPr lang="en-GB" sz="2800"/>
        </a:p>
      </dgm:t>
    </dgm:pt>
    <dgm:pt modelId="{290FC822-B485-44FA-9C5F-5E9C917D751C}">
      <dgm:prSet custT="1"/>
      <dgm:spPr/>
      <dgm:t>
        <a:bodyPr/>
        <a:lstStyle/>
        <a:p>
          <a:r>
            <a:rPr lang="en-GB" sz="1800" dirty="0"/>
            <a:t>Ensure systematic coordination structures for debt/cash management</a:t>
          </a:r>
        </a:p>
      </dgm:t>
    </dgm:pt>
    <dgm:pt modelId="{B0BA99AA-9D34-4378-BB01-96E988253772}" type="parTrans" cxnId="{332DF935-4DB9-4D53-9B5B-C1278895D27F}">
      <dgm:prSet/>
      <dgm:spPr/>
      <dgm:t>
        <a:bodyPr/>
        <a:lstStyle/>
        <a:p>
          <a:endParaRPr lang="en-GB" sz="2800"/>
        </a:p>
      </dgm:t>
    </dgm:pt>
    <dgm:pt modelId="{316C70E1-5406-4FEF-9EF4-4CE108A20B1B}" type="sibTrans" cxnId="{332DF935-4DB9-4D53-9B5B-C1278895D27F}">
      <dgm:prSet/>
      <dgm:spPr/>
      <dgm:t>
        <a:bodyPr/>
        <a:lstStyle/>
        <a:p>
          <a:endParaRPr lang="en-GB" sz="2800"/>
        </a:p>
      </dgm:t>
    </dgm:pt>
    <dgm:pt modelId="{07985D47-5963-49C1-8514-8196F248399A}">
      <dgm:prSet custT="1"/>
      <dgm:spPr/>
      <dgm:t>
        <a:bodyPr/>
        <a:lstStyle/>
        <a:p>
          <a:r>
            <a:rPr lang="en-GB" sz="1400" dirty="0"/>
            <a:t>Often become ad hoc during pandemic as response times quicken, and Ministers more involved</a:t>
          </a:r>
        </a:p>
      </dgm:t>
    </dgm:pt>
    <dgm:pt modelId="{E5262834-7A87-43F8-A593-A98BD27CCE8A}" type="parTrans" cxnId="{7B57AC48-850B-46F7-A299-7A415C836DD4}">
      <dgm:prSet/>
      <dgm:spPr/>
      <dgm:t>
        <a:bodyPr/>
        <a:lstStyle/>
        <a:p>
          <a:endParaRPr lang="en-GB" sz="2800"/>
        </a:p>
      </dgm:t>
    </dgm:pt>
    <dgm:pt modelId="{1850DE32-2DEA-47C4-865E-4FDCB9935599}" type="sibTrans" cxnId="{7B57AC48-850B-46F7-A299-7A415C836DD4}">
      <dgm:prSet/>
      <dgm:spPr/>
      <dgm:t>
        <a:bodyPr/>
        <a:lstStyle/>
        <a:p>
          <a:endParaRPr lang="en-GB" sz="2800"/>
        </a:p>
      </dgm:t>
    </dgm:pt>
    <dgm:pt modelId="{82B2A002-B6EC-43BC-B2BF-83DE18D366B1}">
      <dgm:prSet custT="1"/>
      <dgm:spPr/>
      <dgm:t>
        <a:bodyPr/>
        <a:lstStyle/>
        <a:p>
          <a:r>
            <a:rPr lang="en-GB" sz="1400" dirty="0"/>
            <a:t>Retain technical committee structures</a:t>
          </a:r>
        </a:p>
      </dgm:t>
    </dgm:pt>
    <dgm:pt modelId="{95B39197-0CCB-4DDA-897F-7EA64CE794B3}" type="parTrans" cxnId="{A698A515-1896-4838-A698-913A578C4058}">
      <dgm:prSet/>
      <dgm:spPr/>
      <dgm:t>
        <a:bodyPr/>
        <a:lstStyle/>
        <a:p>
          <a:endParaRPr lang="en-GB" sz="2800"/>
        </a:p>
      </dgm:t>
    </dgm:pt>
    <dgm:pt modelId="{34245452-4B96-4261-9E5E-90723715A19F}" type="sibTrans" cxnId="{A698A515-1896-4838-A698-913A578C4058}">
      <dgm:prSet/>
      <dgm:spPr/>
      <dgm:t>
        <a:bodyPr/>
        <a:lstStyle/>
        <a:p>
          <a:endParaRPr lang="en-GB" sz="2800"/>
        </a:p>
      </dgm:t>
    </dgm:pt>
    <dgm:pt modelId="{8B02080E-96BC-4356-8BC4-0DED120B6954}">
      <dgm:prSet custT="1"/>
      <dgm:spPr/>
      <dgm:t>
        <a:bodyPr/>
        <a:lstStyle/>
        <a:p>
          <a:r>
            <a:rPr lang="en-GB" sz="1800" dirty="0"/>
            <a:t>Include MDAs and EBFs within processes; supplying forecasts, regular consultation </a:t>
          </a:r>
        </a:p>
      </dgm:t>
    </dgm:pt>
    <dgm:pt modelId="{B4512A8D-E7D4-47AD-8328-94F22A0CB735}" type="parTrans" cxnId="{64B5C718-66AA-42DC-BD78-44C8A7569974}">
      <dgm:prSet/>
      <dgm:spPr/>
      <dgm:t>
        <a:bodyPr/>
        <a:lstStyle/>
        <a:p>
          <a:endParaRPr lang="en-GB" sz="2800"/>
        </a:p>
      </dgm:t>
    </dgm:pt>
    <dgm:pt modelId="{B564B4BB-8502-45F3-BB99-6308275C4D44}" type="sibTrans" cxnId="{64B5C718-66AA-42DC-BD78-44C8A7569974}">
      <dgm:prSet/>
      <dgm:spPr/>
      <dgm:t>
        <a:bodyPr/>
        <a:lstStyle/>
        <a:p>
          <a:endParaRPr lang="en-GB" sz="2800"/>
        </a:p>
      </dgm:t>
    </dgm:pt>
    <dgm:pt modelId="{6D75BD4C-9FC2-4099-A3AE-DED64F98FB05}">
      <dgm:prSet custT="1"/>
      <dgm:spPr/>
      <dgm:t>
        <a:bodyPr/>
        <a:lstStyle/>
        <a:p>
          <a:r>
            <a:rPr lang="en-GB" sz="1400" dirty="0"/>
            <a:t>EBFs/SoEs sometimes a potential new borrowing source; MDAs cooperate in request to fix or change payment dates</a:t>
          </a:r>
        </a:p>
      </dgm:t>
    </dgm:pt>
    <dgm:pt modelId="{01B579B6-99CD-4383-BFC1-9534B990E6EB}" type="parTrans" cxnId="{FC8B465D-83D0-410C-829B-8C9484AE90C6}">
      <dgm:prSet/>
      <dgm:spPr/>
      <dgm:t>
        <a:bodyPr/>
        <a:lstStyle/>
        <a:p>
          <a:endParaRPr lang="en-GB" sz="2800"/>
        </a:p>
      </dgm:t>
    </dgm:pt>
    <dgm:pt modelId="{3C3C0BAC-6056-4A37-8375-2F7F90D5A3CA}" type="sibTrans" cxnId="{FC8B465D-83D0-410C-829B-8C9484AE90C6}">
      <dgm:prSet/>
      <dgm:spPr/>
      <dgm:t>
        <a:bodyPr/>
        <a:lstStyle/>
        <a:p>
          <a:endParaRPr lang="en-GB" sz="2800"/>
        </a:p>
      </dgm:t>
    </dgm:pt>
    <dgm:pt modelId="{1927E676-F43B-4C2A-8A90-6F9ADBE19F4E}">
      <dgm:prSet custT="1"/>
      <dgm:spPr/>
      <dgm:t>
        <a:bodyPr/>
        <a:lstStyle/>
        <a:p>
          <a:r>
            <a:rPr lang="en-GB" sz="1800" dirty="0"/>
            <a:t>Greater granularity required; weekly not monthly forecasts; daily not weekly</a:t>
          </a:r>
        </a:p>
      </dgm:t>
    </dgm:pt>
    <dgm:pt modelId="{0AC848B9-75BF-4B9A-AFB5-CAEF1807963D}" type="parTrans" cxnId="{E4D6110D-8113-41B7-B982-AFB242CF4890}">
      <dgm:prSet/>
      <dgm:spPr/>
      <dgm:t>
        <a:bodyPr/>
        <a:lstStyle/>
        <a:p>
          <a:endParaRPr lang="en-GB" sz="2800"/>
        </a:p>
      </dgm:t>
    </dgm:pt>
    <dgm:pt modelId="{60F22FFD-19D7-4836-A6A8-D13365753E6D}" type="sibTrans" cxnId="{E4D6110D-8113-41B7-B982-AFB242CF4890}">
      <dgm:prSet/>
      <dgm:spPr/>
      <dgm:t>
        <a:bodyPr/>
        <a:lstStyle/>
        <a:p>
          <a:endParaRPr lang="en-GB" sz="2800"/>
        </a:p>
      </dgm:t>
    </dgm:pt>
    <dgm:pt modelId="{5C1AA3BD-3265-428D-842F-B14582FC3259}" type="pres">
      <dgm:prSet presAssocID="{A8454F2E-93D6-43F0-B447-C2567B485896}" presName="Name0" presStyleCnt="0">
        <dgm:presLayoutVars>
          <dgm:chMax val="7"/>
          <dgm:chPref val="7"/>
          <dgm:dir/>
        </dgm:presLayoutVars>
      </dgm:prSet>
      <dgm:spPr/>
    </dgm:pt>
    <dgm:pt modelId="{815C8351-90CF-4039-8741-DCDADB3536EF}" type="pres">
      <dgm:prSet presAssocID="{A8454F2E-93D6-43F0-B447-C2567B485896}" presName="Name1" presStyleCnt="0"/>
      <dgm:spPr/>
    </dgm:pt>
    <dgm:pt modelId="{D141408B-3A6C-4C0A-8B64-21DD247E84F7}" type="pres">
      <dgm:prSet presAssocID="{A8454F2E-93D6-43F0-B447-C2567B485896}" presName="cycle" presStyleCnt="0"/>
      <dgm:spPr/>
    </dgm:pt>
    <dgm:pt modelId="{C0B68805-8B1F-463F-B57F-E4122FCBC773}" type="pres">
      <dgm:prSet presAssocID="{A8454F2E-93D6-43F0-B447-C2567B485896}" presName="srcNode" presStyleLbl="node1" presStyleIdx="0" presStyleCnt="5"/>
      <dgm:spPr/>
    </dgm:pt>
    <dgm:pt modelId="{3990F934-8675-4E61-9B38-13A8B0F00E07}" type="pres">
      <dgm:prSet presAssocID="{A8454F2E-93D6-43F0-B447-C2567B485896}" presName="conn" presStyleLbl="parChTrans1D2" presStyleIdx="0" presStyleCnt="1"/>
      <dgm:spPr/>
    </dgm:pt>
    <dgm:pt modelId="{3ECC3252-2D5C-4FEA-B6C6-2C8B630452A1}" type="pres">
      <dgm:prSet presAssocID="{A8454F2E-93D6-43F0-B447-C2567B485896}" presName="extraNode" presStyleLbl="node1" presStyleIdx="0" presStyleCnt="5"/>
      <dgm:spPr/>
    </dgm:pt>
    <dgm:pt modelId="{542F1176-B0BC-45D5-BF02-5CD5906B4DE8}" type="pres">
      <dgm:prSet presAssocID="{A8454F2E-93D6-43F0-B447-C2567B485896}" presName="dstNode" presStyleLbl="node1" presStyleIdx="0" presStyleCnt="5"/>
      <dgm:spPr/>
    </dgm:pt>
    <dgm:pt modelId="{E76371B9-3C71-4CBC-A60F-DE0FDB8E37C9}" type="pres">
      <dgm:prSet presAssocID="{E18622CB-1A1A-41AF-8FD3-3CDE79A0B7D5}" presName="text_1" presStyleLbl="node1" presStyleIdx="0" presStyleCnt="5">
        <dgm:presLayoutVars>
          <dgm:bulletEnabled val="1"/>
        </dgm:presLayoutVars>
      </dgm:prSet>
      <dgm:spPr/>
    </dgm:pt>
    <dgm:pt modelId="{B9F42E60-EDB4-47A3-938D-B9D54318C474}" type="pres">
      <dgm:prSet presAssocID="{E18622CB-1A1A-41AF-8FD3-3CDE79A0B7D5}" presName="accent_1" presStyleCnt="0"/>
      <dgm:spPr/>
    </dgm:pt>
    <dgm:pt modelId="{E16CB2AC-5715-4B88-BBEE-24E0541AD5A7}" type="pres">
      <dgm:prSet presAssocID="{E18622CB-1A1A-41AF-8FD3-3CDE79A0B7D5}" presName="accentRepeatNode" presStyleLbl="solidFgAcc1" presStyleIdx="0" presStyleCnt="5"/>
      <dgm:spPr>
        <a:solidFill>
          <a:srgbClr val="CFD5EA"/>
        </a:solidFill>
      </dgm:spPr>
    </dgm:pt>
    <dgm:pt modelId="{0212E648-F26E-4C7B-8225-FFD85153B314}" type="pres">
      <dgm:prSet presAssocID="{290FC822-B485-44FA-9C5F-5E9C917D751C}" presName="text_2" presStyleLbl="node1" presStyleIdx="1" presStyleCnt="5" custScaleY="130609">
        <dgm:presLayoutVars>
          <dgm:bulletEnabled val="1"/>
        </dgm:presLayoutVars>
      </dgm:prSet>
      <dgm:spPr/>
    </dgm:pt>
    <dgm:pt modelId="{5D5EBA6E-37D3-45EB-B650-75C52E475F81}" type="pres">
      <dgm:prSet presAssocID="{290FC822-B485-44FA-9C5F-5E9C917D751C}" presName="accent_2" presStyleCnt="0"/>
      <dgm:spPr/>
    </dgm:pt>
    <dgm:pt modelId="{070C3DBD-EBC2-4B50-8CBE-ED93CA6505E7}" type="pres">
      <dgm:prSet presAssocID="{290FC822-B485-44FA-9C5F-5E9C917D751C}" presName="accentRepeatNode" presStyleLbl="solidFgAcc1" presStyleIdx="1" presStyleCnt="5"/>
      <dgm:spPr>
        <a:solidFill>
          <a:srgbClr val="CFD5EA"/>
        </a:solidFill>
      </dgm:spPr>
    </dgm:pt>
    <dgm:pt modelId="{131167D3-16A7-4088-92B8-420052F3CE19}" type="pres">
      <dgm:prSet presAssocID="{8B02080E-96BC-4356-8BC4-0DED120B6954}" presName="text_3" presStyleLbl="node1" presStyleIdx="2" presStyleCnt="5" custScaleY="129833">
        <dgm:presLayoutVars>
          <dgm:bulletEnabled val="1"/>
        </dgm:presLayoutVars>
      </dgm:prSet>
      <dgm:spPr/>
    </dgm:pt>
    <dgm:pt modelId="{68996FFB-C398-4695-898C-4B67E21ADCF7}" type="pres">
      <dgm:prSet presAssocID="{8B02080E-96BC-4356-8BC4-0DED120B6954}" presName="accent_3" presStyleCnt="0"/>
      <dgm:spPr/>
    </dgm:pt>
    <dgm:pt modelId="{89D21F72-2A7C-42E4-A944-45367AFF699A}" type="pres">
      <dgm:prSet presAssocID="{8B02080E-96BC-4356-8BC4-0DED120B6954}" presName="accentRepeatNode" presStyleLbl="solidFgAcc1" presStyleIdx="2" presStyleCnt="5"/>
      <dgm:spPr>
        <a:solidFill>
          <a:srgbClr val="CFD5EA"/>
        </a:solidFill>
      </dgm:spPr>
    </dgm:pt>
    <dgm:pt modelId="{08915178-76B9-4D13-A912-5AE45957242D}" type="pres">
      <dgm:prSet presAssocID="{1927E676-F43B-4C2A-8A90-6F9ADBE19F4E}" presName="text_4" presStyleLbl="node1" presStyleIdx="3" presStyleCnt="5">
        <dgm:presLayoutVars>
          <dgm:bulletEnabled val="1"/>
        </dgm:presLayoutVars>
      </dgm:prSet>
      <dgm:spPr/>
    </dgm:pt>
    <dgm:pt modelId="{AFB20373-1AE8-4BDC-A67C-451C14311BC8}" type="pres">
      <dgm:prSet presAssocID="{1927E676-F43B-4C2A-8A90-6F9ADBE19F4E}" presName="accent_4" presStyleCnt="0"/>
      <dgm:spPr/>
    </dgm:pt>
    <dgm:pt modelId="{B0EF7540-506B-4080-92EA-724A509E81E4}" type="pres">
      <dgm:prSet presAssocID="{1927E676-F43B-4C2A-8A90-6F9ADBE19F4E}" presName="accentRepeatNode" presStyleLbl="solidFgAcc1" presStyleIdx="3" presStyleCnt="5"/>
      <dgm:spPr>
        <a:solidFill>
          <a:srgbClr val="CFD5EA"/>
        </a:solidFill>
      </dgm:spPr>
    </dgm:pt>
    <dgm:pt modelId="{D078BC01-5875-4A63-8E0B-C3A07D69A1AA}" type="pres">
      <dgm:prSet presAssocID="{494A056F-ACF1-4E91-B125-EB1BA5F92A97}" presName="text_5" presStyleLbl="node1" presStyleIdx="4" presStyleCnt="5">
        <dgm:presLayoutVars>
          <dgm:bulletEnabled val="1"/>
        </dgm:presLayoutVars>
      </dgm:prSet>
      <dgm:spPr/>
    </dgm:pt>
    <dgm:pt modelId="{0AF25D8F-854B-498A-A528-EFBDD4B68382}" type="pres">
      <dgm:prSet presAssocID="{494A056F-ACF1-4E91-B125-EB1BA5F92A97}" presName="accent_5" presStyleCnt="0"/>
      <dgm:spPr/>
    </dgm:pt>
    <dgm:pt modelId="{2ED60A71-BA45-422C-9EFB-CDCD2AD57870}" type="pres">
      <dgm:prSet presAssocID="{494A056F-ACF1-4E91-B125-EB1BA5F92A97}" presName="accentRepeatNode" presStyleLbl="solidFgAcc1" presStyleIdx="4" presStyleCnt="5"/>
      <dgm:spPr>
        <a:solidFill>
          <a:srgbClr val="CFD5EA"/>
        </a:solidFill>
      </dgm:spPr>
    </dgm:pt>
  </dgm:ptLst>
  <dgm:cxnLst>
    <dgm:cxn modelId="{462D8105-1F48-4BD8-B763-1BAEDE0EC801}" type="presOf" srcId="{07985D47-5963-49C1-8514-8196F248399A}" destId="{0212E648-F26E-4C7B-8225-FFD85153B314}" srcOrd="0" destOrd="1" presId="urn:microsoft.com/office/officeart/2008/layout/VerticalCurvedList"/>
    <dgm:cxn modelId="{E4D6110D-8113-41B7-B982-AFB242CF4890}" srcId="{A8454F2E-93D6-43F0-B447-C2567B485896}" destId="{1927E676-F43B-4C2A-8A90-6F9ADBE19F4E}" srcOrd="3" destOrd="0" parTransId="{0AC848B9-75BF-4B9A-AFB5-CAEF1807963D}" sibTransId="{60F22FFD-19D7-4836-A6A8-D13365753E6D}"/>
    <dgm:cxn modelId="{26AAB60F-DCA5-4E4D-B23E-9B6CD1DC7CD7}" type="presOf" srcId="{E18622CB-1A1A-41AF-8FD3-3CDE79A0B7D5}" destId="{E76371B9-3C71-4CBC-A60F-DE0FDB8E37C9}" srcOrd="0" destOrd="0" presId="urn:microsoft.com/office/officeart/2008/layout/VerticalCurvedList"/>
    <dgm:cxn modelId="{A698A515-1896-4838-A698-913A578C4058}" srcId="{290FC822-B485-44FA-9C5F-5E9C917D751C}" destId="{82B2A002-B6EC-43BC-B2BF-83DE18D366B1}" srcOrd="1" destOrd="0" parTransId="{95B39197-0CCB-4DDA-897F-7EA64CE794B3}" sibTransId="{34245452-4B96-4261-9E5E-90723715A19F}"/>
    <dgm:cxn modelId="{54B77818-DC64-470D-BDC8-817A8FEC4C08}" srcId="{A8454F2E-93D6-43F0-B447-C2567B485896}" destId="{E18622CB-1A1A-41AF-8FD3-3CDE79A0B7D5}" srcOrd="0" destOrd="0" parTransId="{24A96B6C-B8A4-4327-BED6-946AAEBB93E7}" sibTransId="{82718878-E295-4F6B-9146-12D306C08D6D}"/>
    <dgm:cxn modelId="{64B5C718-66AA-42DC-BD78-44C8A7569974}" srcId="{A8454F2E-93D6-43F0-B447-C2567B485896}" destId="{8B02080E-96BC-4356-8BC4-0DED120B6954}" srcOrd="2" destOrd="0" parTransId="{B4512A8D-E7D4-47AD-8328-94F22A0CB735}" sibTransId="{B564B4BB-8502-45F3-BB99-6308275C4D44}"/>
    <dgm:cxn modelId="{2D426533-3D31-44D9-B325-7B2A1718A76D}" type="presOf" srcId="{6D75BD4C-9FC2-4099-A3AE-DED64F98FB05}" destId="{131167D3-16A7-4088-92B8-420052F3CE19}" srcOrd="0" destOrd="1" presId="urn:microsoft.com/office/officeart/2008/layout/VerticalCurvedList"/>
    <dgm:cxn modelId="{7AADC733-1F52-4F85-8C41-AFC5B3E78B02}" type="presOf" srcId="{1927E676-F43B-4C2A-8A90-6F9ADBE19F4E}" destId="{08915178-76B9-4D13-A912-5AE45957242D}" srcOrd="0" destOrd="0" presId="urn:microsoft.com/office/officeart/2008/layout/VerticalCurvedList"/>
    <dgm:cxn modelId="{332DF935-4DB9-4D53-9B5B-C1278895D27F}" srcId="{A8454F2E-93D6-43F0-B447-C2567B485896}" destId="{290FC822-B485-44FA-9C5F-5E9C917D751C}" srcOrd="1" destOrd="0" parTransId="{B0BA99AA-9D34-4378-BB01-96E988253772}" sibTransId="{316C70E1-5406-4FEF-9EF4-4CE108A20B1B}"/>
    <dgm:cxn modelId="{58660737-B75D-4BBD-B3F3-A854D2A22E28}" srcId="{E18622CB-1A1A-41AF-8FD3-3CDE79A0B7D5}" destId="{21B3843C-9334-45F7-B216-16A50E1BDFAA}" srcOrd="0" destOrd="0" parTransId="{80D01803-053C-4CEF-8DC3-A88F802C79A3}" sibTransId="{DC16D1A1-1B43-4D14-8E9D-27E86D2D7E9A}"/>
    <dgm:cxn modelId="{FC8B465D-83D0-410C-829B-8C9484AE90C6}" srcId="{8B02080E-96BC-4356-8BC4-0DED120B6954}" destId="{6D75BD4C-9FC2-4099-A3AE-DED64F98FB05}" srcOrd="0" destOrd="0" parTransId="{01B579B6-99CD-4383-BFC1-9534B990E6EB}" sibTransId="{3C3C0BAC-6056-4A37-8375-2F7F90D5A3CA}"/>
    <dgm:cxn modelId="{7B57AC48-850B-46F7-A299-7A415C836DD4}" srcId="{290FC822-B485-44FA-9C5F-5E9C917D751C}" destId="{07985D47-5963-49C1-8514-8196F248399A}" srcOrd="0" destOrd="0" parTransId="{E5262834-7A87-43F8-A593-A98BD27CCE8A}" sibTransId="{1850DE32-2DEA-47C4-865E-4FDCB9935599}"/>
    <dgm:cxn modelId="{CF27975A-224A-4043-B123-6191EF9B50AC}" type="presOf" srcId="{A8454F2E-93D6-43F0-B447-C2567B485896}" destId="{5C1AA3BD-3265-428D-842F-B14582FC3259}" srcOrd="0" destOrd="0" presId="urn:microsoft.com/office/officeart/2008/layout/VerticalCurvedList"/>
    <dgm:cxn modelId="{0DAE907E-63D9-4AA5-8CA3-6EF83E4818ED}" srcId="{A8454F2E-93D6-43F0-B447-C2567B485896}" destId="{494A056F-ACF1-4E91-B125-EB1BA5F92A97}" srcOrd="4" destOrd="0" parTransId="{9E816FE4-4D2F-4457-9B5A-B76E324B2816}" sibTransId="{2A115D52-DB81-4664-9EFA-02F4BC9F907C}"/>
    <dgm:cxn modelId="{8ACD9D99-2F12-4A7C-88F7-35793CC3AED7}" type="presOf" srcId="{8B02080E-96BC-4356-8BC4-0DED120B6954}" destId="{131167D3-16A7-4088-92B8-420052F3CE19}" srcOrd="0" destOrd="0" presId="urn:microsoft.com/office/officeart/2008/layout/VerticalCurvedList"/>
    <dgm:cxn modelId="{C6B8FDBB-72B0-4C4B-A872-6C325FD74DF4}" type="presOf" srcId="{21B3843C-9334-45F7-B216-16A50E1BDFAA}" destId="{E76371B9-3C71-4CBC-A60F-DE0FDB8E37C9}" srcOrd="0" destOrd="1" presId="urn:microsoft.com/office/officeart/2008/layout/VerticalCurvedList"/>
    <dgm:cxn modelId="{7EAD73E8-261E-4CBB-A91C-17BE836D9080}" type="presOf" srcId="{82B2A002-B6EC-43BC-B2BF-83DE18D366B1}" destId="{0212E648-F26E-4C7B-8225-FFD85153B314}" srcOrd="0" destOrd="2" presId="urn:microsoft.com/office/officeart/2008/layout/VerticalCurvedList"/>
    <dgm:cxn modelId="{D71390F0-F321-4143-9571-446162AF2AEC}" type="presOf" srcId="{290FC822-B485-44FA-9C5F-5E9C917D751C}" destId="{0212E648-F26E-4C7B-8225-FFD85153B314}" srcOrd="0" destOrd="0" presId="urn:microsoft.com/office/officeart/2008/layout/VerticalCurvedList"/>
    <dgm:cxn modelId="{5785CEF4-7584-4C75-B0B0-8FCC4CC98259}" type="presOf" srcId="{DC16D1A1-1B43-4D14-8E9D-27E86D2D7E9A}" destId="{3990F934-8675-4E61-9B38-13A8B0F00E07}" srcOrd="0" destOrd="0" presId="urn:microsoft.com/office/officeart/2008/layout/VerticalCurvedList"/>
    <dgm:cxn modelId="{EFA492F6-1A55-44C3-9934-6BB2F65ABC76}" type="presOf" srcId="{494A056F-ACF1-4E91-B125-EB1BA5F92A97}" destId="{D078BC01-5875-4A63-8E0B-C3A07D69A1AA}" srcOrd="0" destOrd="0" presId="urn:microsoft.com/office/officeart/2008/layout/VerticalCurvedList"/>
    <dgm:cxn modelId="{ED74CFC1-1421-405E-92E7-3679F84A6A2F}" type="presParOf" srcId="{5C1AA3BD-3265-428D-842F-B14582FC3259}" destId="{815C8351-90CF-4039-8741-DCDADB3536EF}" srcOrd="0" destOrd="0" presId="urn:microsoft.com/office/officeart/2008/layout/VerticalCurvedList"/>
    <dgm:cxn modelId="{D8B16F08-13FE-4D8A-9635-EDAC9D1E54A6}" type="presParOf" srcId="{815C8351-90CF-4039-8741-DCDADB3536EF}" destId="{D141408B-3A6C-4C0A-8B64-21DD247E84F7}" srcOrd="0" destOrd="0" presId="urn:microsoft.com/office/officeart/2008/layout/VerticalCurvedList"/>
    <dgm:cxn modelId="{9300C706-1823-4756-9CC3-12777A9384E7}" type="presParOf" srcId="{D141408B-3A6C-4C0A-8B64-21DD247E84F7}" destId="{C0B68805-8B1F-463F-B57F-E4122FCBC773}" srcOrd="0" destOrd="0" presId="urn:microsoft.com/office/officeart/2008/layout/VerticalCurvedList"/>
    <dgm:cxn modelId="{61AE8480-20B8-459F-B876-7FC8DF255C1E}" type="presParOf" srcId="{D141408B-3A6C-4C0A-8B64-21DD247E84F7}" destId="{3990F934-8675-4E61-9B38-13A8B0F00E07}" srcOrd="1" destOrd="0" presId="urn:microsoft.com/office/officeart/2008/layout/VerticalCurvedList"/>
    <dgm:cxn modelId="{0EC62C7A-AFEE-4ED4-9BD2-AFB87B2C5AB7}" type="presParOf" srcId="{D141408B-3A6C-4C0A-8B64-21DD247E84F7}" destId="{3ECC3252-2D5C-4FEA-B6C6-2C8B630452A1}" srcOrd="2" destOrd="0" presId="urn:microsoft.com/office/officeart/2008/layout/VerticalCurvedList"/>
    <dgm:cxn modelId="{CEE75838-75F2-4A21-8CB7-8859808D9C24}" type="presParOf" srcId="{D141408B-3A6C-4C0A-8B64-21DD247E84F7}" destId="{542F1176-B0BC-45D5-BF02-5CD5906B4DE8}" srcOrd="3" destOrd="0" presId="urn:microsoft.com/office/officeart/2008/layout/VerticalCurvedList"/>
    <dgm:cxn modelId="{8D50B456-2482-46C6-8CDA-C4664DEB1200}" type="presParOf" srcId="{815C8351-90CF-4039-8741-DCDADB3536EF}" destId="{E76371B9-3C71-4CBC-A60F-DE0FDB8E37C9}" srcOrd="1" destOrd="0" presId="urn:microsoft.com/office/officeart/2008/layout/VerticalCurvedList"/>
    <dgm:cxn modelId="{4522DA6D-5A0E-4603-8BD6-999B4B4864B8}" type="presParOf" srcId="{815C8351-90CF-4039-8741-DCDADB3536EF}" destId="{B9F42E60-EDB4-47A3-938D-B9D54318C474}" srcOrd="2" destOrd="0" presId="urn:microsoft.com/office/officeart/2008/layout/VerticalCurvedList"/>
    <dgm:cxn modelId="{55172E21-4CB6-4D40-91D6-59F0C7326088}" type="presParOf" srcId="{B9F42E60-EDB4-47A3-938D-B9D54318C474}" destId="{E16CB2AC-5715-4B88-BBEE-24E0541AD5A7}" srcOrd="0" destOrd="0" presId="urn:microsoft.com/office/officeart/2008/layout/VerticalCurvedList"/>
    <dgm:cxn modelId="{DA4B7FA7-E659-4817-B609-208E491F0BAE}" type="presParOf" srcId="{815C8351-90CF-4039-8741-DCDADB3536EF}" destId="{0212E648-F26E-4C7B-8225-FFD85153B314}" srcOrd="3" destOrd="0" presId="urn:microsoft.com/office/officeart/2008/layout/VerticalCurvedList"/>
    <dgm:cxn modelId="{CBC717DD-A325-48B5-98D1-CE1E38AEAC49}" type="presParOf" srcId="{815C8351-90CF-4039-8741-DCDADB3536EF}" destId="{5D5EBA6E-37D3-45EB-B650-75C52E475F81}" srcOrd="4" destOrd="0" presId="urn:microsoft.com/office/officeart/2008/layout/VerticalCurvedList"/>
    <dgm:cxn modelId="{3D63E212-E0AD-425B-BFFE-93CD48A9B283}" type="presParOf" srcId="{5D5EBA6E-37D3-45EB-B650-75C52E475F81}" destId="{070C3DBD-EBC2-4B50-8CBE-ED93CA6505E7}" srcOrd="0" destOrd="0" presId="urn:microsoft.com/office/officeart/2008/layout/VerticalCurvedList"/>
    <dgm:cxn modelId="{12DA7D45-8AFC-45D1-AF57-CF4439344A9D}" type="presParOf" srcId="{815C8351-90CF-4039-8741-DCDADB3536EF}" destId="{131167D3-16A7-4088-92B8-420052F3CE19}" srcOrd="5" destOrd="0" presId="urn:microsoft.com/office/officeart/2008/layout/VerticalCurvedList"/>
    <dgm:cxn modelId="{B6F817E8-4C6B-4F6A-9072-99B407B14066}" type="presParOf" srcId="{815C8351-90CF-4039-8741-DCDADB3536EF}" destId="{68996FFB-C398-4695-898C-4B67E21ADCF7}" srcOrd="6" destOrd="0" presId="urn:microsoft.com/office/officeart/2008/layout/VerticalCurvedList"/>
    <dgm:cxn modelId="{826FC60E-77C3-4588-BBD2-ADE8F72BA220}" type="presParOf" srcId="{68996FFB-C398-4695-898C-4B67E21ADCF7}" destId="{89D21F72-2A7C-42E4-A944-45367AFF699A}" srcOrd="0" destOrd="0" presId="urn:microsoft.com/office/officeart/2008/layout/VerticalCurvedList"/>
    <dgm:cxn modelId="{BB5E020F-7D34-4140-B8E4-D0AB2EB959C6}" type="presParOf" srcId="{815C8351-90CF-4039-8741-DCDADB3536EF}" destId="{08915178-76B9-4D13-A912-5AE45957242D}" srcOrd="7" destOrd="0" presId="urn:microsoft.com/office/officeart/2008/layout/VerticalCurvedList"/>
    <dgm:cxn modelId="{B2A8463B-260C-403D-9F77-638CA7E9EC4D}" type="presParOf" srcId="{815C8351-90CF-4039-8741-DCDADB3536EF}" destId="{AFB20373-1AE8-4BDC-A67C-451C14311BC8}" srcOrd="8" destOrd="0" presId="urn:microsoft.com/office/officeart/2008/layout/VerticalCurvedList"/>
    <dgm:cxn modelId="{6F0D5F77-5F8E-40BD-BBC0-32BB0C87BD68}" type="presParOf" srcId="{AFB20373-1AE8-4BDC-A67C-451C14311BC8}" destId="{B0EF7540-506B-4080-92EA-724A509E81E4}" srcOrd="0" destOrd="0" presId="urn:microsoft.com/office/officeart/2008/layout/VerticalCurvedList"/>
    <dgm:cxn modelId="{6155EAEF-AF25-4B43-B073-B1DC3A303B83}" type="presParOf" srcId="{815C8351-90CF-4039-8741-DCDADB3536EF}" destId="{D078BC01-5875-4A63-8E0B-C3A07D69A1AA}" srcOrd="9" destOrd="0" presId="urn:microsoft.com/office/officeart/2008/layout/VerticalCurvedList"/>
    <dgm:cxn modelId="{BDF95124-BBF3-4263-986C-DAF3637E785E}" type="presParOf" srcId="{815C8351-90CF-4039-8741-DCDADB3536EF}" destId="{0AF25D8F-854B-498A-A528-EFBDD4B68382}" srcOrd="10" destOrd="0" presId="urn:microsoft.com/office/officeart/2008/layout/VerticalCurvedList"/>
    <dgm:cxn modelId="{BC410242-AE92-459B-AD45-BAB9FAC87F2A}" type="presParOf" srcId="{0AF25D8F-854B-498A-A528-EFBDD4B68382}" destId="{2ED60A71-BA45-422C-9EFB-CDCD2AD578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212972-CCA7-45A0-9EB8-5DCD9CFA50F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61EB215-6112-4578-B2C3-4F7C4486F98C}">
      <dgm:prSet phldrT="[Text]"/>
      <dgm:spPr/>
      <dgm:t>
        <a:bodyPr/>
        <a:lstStyle/>
        <a:p>
          <a:r>
            <a:rPr lang="en-GB" dirty="0">
              <a:solidFill>
                <a:srgbClr val="004C97"/>
              </a:solidFill>
            </a:rPr>
            <a:t>1. Designed for the Practitioner</a:t>
          </a:r>
        </a:p>
      </dgm:t>
    </dgm:pt>
    <dgm:pt modelId="{A10C0DAE-6BB7-4A17-9BB9-55751BE25A70}" type="parTrans" cxnId="{CDBA18F4-3BDB-4B78-BF71-58FA7D8E4E0A}">
      <dgm:prSet/>
      <dgm:spPr/>
      <dgm:t>
        <a:bodyPr/>
        <a:lstStyle/>
        <a:p>
          <a:endParaRPr lang="en-GB">
            <a:solidFill>
              <a:srgbClr val="004C97"/>
            </a:solidFill>
          </a:endParaRPr>
        </a:p>
      </dgm:t>
    </dgm:pt>
    <dgm:pt modelId="{1D92D45C-8EC7-4CD7-85E0-D005DB988003}" type="sibTrans" cxnId="{CDBA18F4-3BDB-4B78-BF71-58FA7D8E4E0A}">
      <dgm:prSet/>
      <dgm:spPr/>
      <dgm:t>
        <a:bodyPr/>
        <a:lstStyle/>
        <a:p>
          <a:endParaRPr lang="en-GB">
            <a:solidFill>
              <a:srgbClr val="004C97"/>
            </a:solidFill>
          </a:endParaRPr>
        </a:p>
      </dgm:t>
    </dgm:pt>
    <dgm:pt modelId="{89CF6BC2-8DD2-44BB-89A4-B80DD1DFD544}">
      <dgm:prSet phldrT="[Text]"/>
      <dgm:spPr/>
      <dgm:t>
        <a:bodyPr/>
        <a:lstStyle/>
        <a:p>
          <a:r>
            <a:rPr lang="en-GB" dirty="0">
              <a:solidFill>
                <a:srgbClr val="004C97"/>
              </a:solidFill>
            </a:rPr>
            <a:t>2. Supports planning and forecasting</a:t>
          </a:r>
        </a:p>
      </dgm:t>
    </dgm:pt>
    <dgm:pt modelId="{E172A895-601D-4B40-838E-A6476A3B0226}" type="parTrans" cxnId="{AE50FB75-512A-4779-9252-5DB9E4C78373}">
      <dgm:prSet/>
      <dgm:spPr/>
      <dgm:t>
        <a:bodyPr/>
        <a:lstStyle/>
        <a:p>
          <a:endParaRPr lang="en-GB">
            <a:solidFill>
              <a:srgbClr val="004C97"/>
            </a:solidFill>
          </a:endParaRPr>
        </a:p>
      </dgm:t>
    </dgm:pt>
    <dgm:pt modelId="{F96AA4EC-5DD1-4E0F-B074-6769FC0142DB}" type="sibTrans" cxnId="{AE50FB75-512A-4779-9252-5DB9E4C78373}">
      <dgm:prSet/>
      <dgm:spPr/>
      <dgm:t>
        <a:bodyPr/>
        <a:lstStyle/>
        <a:p>
          <a:endParaRPr lang="en-GB">
            <a:solidFill>
              <a:srgbClr val="004C97"/>
            </a:solidFill>
          </a:endParaRPr>
        </a:p>
      </dgm:t>
    </dgm:pt>
    <dgm:pt modelId="{F5E3A5A9-DEDE-414C-8EC6-17AE12031760}">
      <dgm:prSet phldrT="[Text]"/>
      <dgm:spPr/>
      <dgm:t>
        <a:bodyPr/>
        <a:lstStyle/>
        <a:p>
          <a:r>
            <a:rPr lang="en-GB" dirty="0">
              <a:solidFill>
                <a:srgbClr val="004C97"/>
              </a:solidFill>
            </a:rPr>
            <a:t>3. Making use of past data, combining top-down and bottom-up information</a:t>
          </a:r>
        </a:p>
      </dgm:t>
    </dgm:pt>
    <dgm:pt modelId="{47CFB8C3-8F66-4C3F-8372-A0FCB4FAA9BB}" type="parTrans" cxnId="{99583D1F-1D5C-474C-AC6E-07B2E137B148}">
      <dgm:prSet/>
      <dgm:spPr/>
      <dgm:t>
        <a:bodyPr/>
        <a:lstStyle/>
        <a:p>
          <a:endParaRPr lang="en-GB">
            <a:solidFill>
              <a:srgbClr val="004C97"/>
            </a:solidFill>
          </a:endParaRPr>
        </a:p>
      </dgm:t>
    </dgm:pt>
    <dgm:pt modelId="{9693913F-89A2-4A05-9205-679D5BC7A204}" type="sibTrans" cxnId="{99583D1F-1D5C-474C-AC6E-07B2E137B148}">
      <dgm:prSet/>
      <dgm:spPr/>
      <dgm:t>
        <a:bodyPr/>
        <a:lstStyle/>
        <a:p>
          <a:endParaRPr lang="en-GB">
            <a:solidFill>
              <a:srgbClr val="004C97"/>
            </a:solidFill>
          </a:endParaRPr>
        </a:p>
      </dgm:t>
    </dgm:pt>
    <dgm:pt modelId="{B9B2DFCB-394C-43B5-8A81-67AD1DD4D6C9}">
      <dgm:prSet phldrT="[Text]"/>
      <dgm:spPr/>
      <dgm:t>
        <a:bodyPr/>
        <a:lstStyle/>
        <a:p>
          <a:r>
            <a:rPr lang="en-GB" dirty="0">
              <a:solidFill>
                <a:srgbClr val="004C97"/>
              </a:solidFill>
            </a:rPr>
            <a:t>4. Focus on Cash – and Cash under control of the Treasury/MoF</a:t>
          </a:r>
        </a:p>
      </dgm:t>
    </dgm:pt>
    <dgm:pt modelId="{89DE524C-A478-4920-AED2-AE4D69C83C91}" type="parTrans" cxnId="{1D8869E7-23C0-46FC-A6A4-836F583936D4}">
      <dgm:prSet/>
      <dgm:spPr/>
      <dgm:t>
        <a:bodyPr/>
        <a:lstStyle/>
        <a:p>
          <a:endParaRPr lang="en-GB">
            <a:solidFill>
              <a:srgbClr val="004C97"/>
            </a:solidFill>
          </a:endParaRPr>
        </a:p>
      </dgm:t>
    </dgm:pt>
    <dgm:pt modelId="{669ABD2F-E803-4A5F-A2F6-6BA93BD1B618}" type="sibTrans" cxnId="{1D8869E7-23C0-46FC-A6A4-836F583936D4}">
      <dgm:prSet/>
      <dgm:spPr/>
      <dgm:t>
        <a:bodyPr/>
        <a:lstStyle/>
        <a:p>
          <a:endParaRPr lang="en-GB">
            <a:solidFill>
              <a:srgbClr val="004C97"/>
            </a:solidFill>
          </a:endParaRPr>
        </a:p>
      </dgm:t>
    </dgm:pt>
    <dgm:pt modelId="{3134E0EF-16F7-4D70-866D-BF1F64C77E45}">
      <dgm:prSet/>
      <dgm:spPr/>
      <dgm:t>
        <a:bodyPr/>
        <a:lstStyle/>
        <a:p>
          <a:r>
            <a:rPr lang="en-GB" dirty="0">
              <a:solidFill>
                <a:srgbClr val="004C97"/>
              </a:solidFill>
            </a:rPr>
            <a:t>5. Supports management assessment of policy responses to forecasts (and risks arising)</a:t>
          </a:r>
        </a:p>
      </dgm:t>
    </dgm:pt>
    <dgm:pt modelId="{FF4B4A1B-8604-4731-B066-0F123F860484}" type="parTrans" cxnId="{D6526207-1C2A-4D3D-9F8C-84B14C773C33}">
      <dgm:prSet/>
      <dgm:spPr/>
      <dgm:t>
        <a:bodyPr/>
        <a:lstStyle/>
        <a:p>
          <a:endParaRPr lang="en-GB">
            <a:solidFill>
              <a:srgbClr val="004C97"/>
            </a:solidFill>
          </a:endParaRPr>
        </a:p>
      </dgm:t>
    </dgm:pt>
    <dgm:pt modelId="{E19D9D80-4A84-43AF-98AB-9820243DA81E}" type="sibTrans" cxnId="{D6526207-1C2A-4D3D-9F8C-84B14C773C33}">
      <dgm:prSet/>
      <dgm:spPr/>
      <dgm:t>
        <a:bodyPr/>
        <a:lstStyle/>
        <a:p>
          <a:endParaRPr lang="en-GB">
            <a:solidFill>
              <a:srgbClr val="004C97"/>
            </a:solidFill>
          </a:endParaRPr>
        </a:p>
      </dgm:t>
    </dgm:pt>
    <dgm:pt modelId="{E0E659FB-49C5-4CF9-99A5-9743C0461E06}">
      <dgm:prSet phldrT="[Text]"/>
      <dgm:spPr/>
      <dgm:t>
        <a:bodyPr/>
        <a:lstStyle/>
        <a:p>
          <a:r>
            <a:rPr lang="en-GB" dirty="0">
              <a:solidFill>
                <a:srgbClr val="004C97"/>
              </a:solidFill>
            </a:rPr>
            <a:t>6. Monthly and weekly forecasts</a:t>
          </a:r>
        </a:p>
      </dgm:t>
    </dgm:pt>
    <dgm:pt modelId="{3D13015B-9219-4EEE-B3BE-E8A66B0CA5D4}" type="parTrans" cxnId="{0C8007C2-098D-41E5-82FD-8D44B9ED9110}">
      <dgm:prSet/>
      <dgm:spPr/>
      <dgm:t>
        <a:bodyPr/>
        <a:lstStyle/>
        <a:p>
          <a:endParaRPr lang="en-GB">
            <a:solidFill>
              <a:srgbClr val="004C97"/>
            </a:solidFill>
          </a:endParaRPr>
        </a:p>
      </dgm:t>
    </dgm:pt>
    <dgm:pt modelId="{D72B043C-E589-4073-B70E-74E1C4D1B8B5}" type="sibTrans" cxnId="{0C8007C2-098D-41E5-82FD-8D44B9ED9110}">
      <dgm:prSet/>
      <dgm:spPr/>
      <dgm:t>
        <a:bodyPr/>
        <a:lstStyle/>
        <a:p>
          <a:endParaRPr lang="en-GB">
            <a:solidFill>
              <a:srgbClr val="004C97"/>
            </a:solidFill>
          </a:endParaRPr>
        </a:p>
      </dgm:t>
    </dgm:pt>
    <dgm:pt modelId="{BD2C5400-9254-447D-9ADF-AA003F5FDD8D}" type="pres">
      <dgm:prSet presAssocID="{8B212972-CCA7-45A0-9EB8-5DCD9CFA50F5}" presName="vert0" presStyleCnt="0">
        <dgm:presLayoutVars>
          <dgm:dir/>
          <dgm:animOne val="branch"/>
          <dgm:animLvl val="lvl"/>
        </dgm:presLayoutVars>
      </dgm:prSet>
      <dgm:spPr/>
    </dgm:pt>
    <dgm:pt modelId="{5058BF94-CA5F-4538-984F-4B3CA80A295A}" type="pres">
      <dgm:prSet presAssocID="{661EB215-6112-4578-B2C3-4F7C4486F98C}" presName="thickLine" presStyleLbl="alignNode1" presStyleIdx="0" presStyleCnt="6"/>
      <dgm:spPr>
        <a:ln>
          <a:solidFill>
            <a:srgbClr val="004C97"/>
          </a:solidFill>
        </a:ln>
      </dgm:spPr>
    </dgm:pt>
    <dgm:pt modelId="{7600A568-63D7-4D21-807C-7B1B03DC7BAA}" type="pres">
      <dgm:prSet presAssocID="{661EB215-6112-4578-B2C3-4F7C4486F98C}" presName="horz1" presStyleCnt="0"/>
      <dgm:spPr/>
    </dgm:pt>
    <dgm:pt modelId="{DD908908-6C3B-4545-AA74-342E656BB572}" type="pres">
      <dgm:prSet presAssocID="{661EB215-6112-4578-B2C3-4F7C4486F98C}" presName="tx1" presStyleLbl="revTx" presStyleIdx="0" presStyleCnt="6"/>
      <dgm:spPr/>
    </dgm:pt>
    <dgm:pt modelId="{01BC8D2C-C53C-4A92-A4AC-8BB6134EF070}" type="pres">
      <dgm:prSet presAssocID="{661EB215-6112-4578-B2C3-4F7C4486F98C}" presName="vert1" presStyleCnt="0"/>
      <dgm:spPr/>
    </dgm:pt>
    <dgm:pt modelId="{5B3EADFB-5EEC-4B99-B411-1FB23B5D3AD2}" type="pres">
      <dgm:prSet presAssocID="{89CF6BC2-8DD2-44BB-89A4-B80DD1DFD544}" presName="thickLine" presStyleLbl="alignNode1" presStyleIdx="1" presStyleCnt="6"/>
      <dgm:spPr>
        <a:ln>
          <a:solidFill>
            <a:srgbClr val="004C97"/>
          </a:solidFill>
        </a:ln>
      </dgm:spPr>
    </dgm:pt>
    <dgm:pt modelId="{D8DEA6EB-E2D2-4FD2-89E7-F6BA53C3AD67}" type="pres">
      <dgm:prSet presAssocID="{89CF6BC2-8DD2-44BB-89A4-B80DD1DFD544}" presName="horz1" presStyleCnt="0"/>
      <dgm:spPr/>
    </dgm:pt>
    <dgm:pt modelId="{A30C57FD-05BB-47E0-9643-760AED90FCB7}" type="pres">
      <dgm:prSet presAssocID="{89CF6BC2-8DD2-44BB-89A4-B80DD1DFD544}" presName="tx1" presStyleLbl="revTx" presStyleIdx="1" presStyleCnt="6"/>
      <dgm:spPr/>
    </dgm:pt>
    <dgm:pt modelId="{96531067-1A77-4DDE-A206-68C8AE0D15CE}" type="pres">
      <dgm:prSet presAssocID="{89CF6BC2-8DD2-44BB-89A4-B80DD1DFD544}" presName="vert1" presStyleCnt="0"/>
      <dgm:spPr/>
    </dgm:pt>
    <dgm:pt modelId="{AC687143-7459-40AE-A6CA-29749E95A544}" type="pres">
      <dgm:prSet presAssocID="{F5E3A5A9-DEDE-414C-8EC6-17AE12031760}" presName="thickLine" presStyleLbl="alignNode1" presStyleIdx="2" presStyleCnt="6"/>
      <dgm:spPr>
        <a:ln>
          <a:solidFill>
            <a:srgbClr val="004C97"/>
          </a:solidFill>
        </a:ln>
      </dgm:spPr>
    </dgm:pt>
    <dgm:pt modelId="{7B718704-3AE0-4C12-A069-493B9A04FF02}" type="pres">
      <dgm:prSet presAssocID="{F5E3A5A9-DEDE-414C-8EC6-17AE12031760}" presName="horz1" presStyleCnt="0"/>
      <dgm:spPr/>
    </dgm:pt>
    <dgm:pt modelId="{4EE0B23E-8D57-41A9-AFED-C1FD4E5298DB}" type="pres">
      <dgm:prSet presAssocID="{F5E3A5A9-DEDE-414C-8EC6-17AE12031760}" presName="tx1" presStyleLbl="revTx" presStyleIdx="2" presStyleCnt="6"/>
      <dgm:spPr/>
    </dgm:pt>
    <dgm:pt modelId="{CBACBF5C-A635-4C83-8710-35B3127B4541}" type="pres">
      <dgm:prSet presAssocID="{F5E3A5A9-DEDE-414C-8EC6-17AE12031760}" presName="vert1" presStyleCnt="0"/>
      <dgm:spPr/>
    </dgm:pt>
    <dgm:pt modelId="{370AE9F7-6188-497C-967B-A5CEFBE7B2A0}" type="pres">
      <dgm:prSet presAssocID="{B9B2DFCB-394C-43B5-8A81-67AD1DD4D6C9}" presName="thickLine" presStyleLbl="alignNode1" presStyleIdx="3" presStyleCnt="6"/>
      <dgm:spPr>
        <a:ln>
          <a:solidFill>
            <a:srgbClr val="004C97"/>
          </a:solidFill>
        </a:ln>
      </dgm:spPr>
    </dgm:pt>
    <dgm:pt modelId="{23959FE7-6539-42BD-A16D-52BC3153A43B}" type="pres">
      <dgm:prSet presAssocID="{B9B2DFCB-394C-43B5-8A81-67AD1DD4D6C9}" presName="horz1" presStyleCnt="0"/>
      <dgm:spPr/>
    </dgm:pt>
    <dgm:pt modelId="{599BB487-07CF-4213-95A5-BB761B3ACD81}" type="pres">
      <dgm:prSet presAssocID="{B9B2DFCB-394C-43B5-8A81-67AD1DD4D6C9}" presName="tx1" presStyleLbl="revTx" presStyleIdx="3" presStyleCnt="6"/>
      <dgm:spPr/>
    </dgm:pt>
    <dgm:pt modelId="{EF557894-44F0-4094-8A71-2CBB4FA5A3ED}" type="pres">
      <dgm:prSet presAssocID="{B9B2DFCB-394C-43B5-8A81-67AD1DD4D6C9}" presName="vert1" presStyleCnt="0"/>
      <dgm:spPr/>
    </dgm:pt>
    <dgm:pt modelId="{79F97F9D-2E54-457E-81D4-079280C5E71C}" type="pres">
      <dgm:prSet presAssocID="{E0E659FB-49C5-4CF9-99A5-9743C0461E06}" presName="thickLine" presStyleLbl="alignNode1" presStyleIdx="4" presStyleCnt="6"/>
      <dgm:spPr>
        <a:ln>
          <a:solidFill>
            <a:srgbClr val="004C97"/>
          </a:solidFill>
        </a:ln>
      </dgm:spPr>
    </dgm:pt>
    <dgm:pt modelId="{6331C89F-66F4-423C-B0BD-8060848FD592}" type="pres">
      <dgm:prSet presAssocID="{E0E659FB-49C5-4CF9-99A5-9743C0461E06}" presName="horz1" presStyleCnt="0"/>
      <dgm:spPr/>
    </dgm:pt>
    <dgm:pt modelId="{763BA86C-4613-4157-BC14-07E635CFA900}" type="pres">
      <dgm:prSet presAssocID="{E0E659FB-49C5-4CF9-99A5-9743C0461E06}" presName="tx1" presStyleLbl="revTx" presStyleIdx="4" presStyleCnt="6"/>
      <dgm:spPr/>
    </dgm:pt>
    <dgm:pt modelId="{112A44C1-AFC9-46D5-AED0-12E325066AC1}" type="pres">
      <dgm:prSet presAssocID="{E0E659FB-49C5-4CF9-99A5-9743C0461E06}" presName="vert1" presStyleCnt="0"/>
      <dgm:spPr/>
    </dgm:pt>
    <dgm:pt modelId="{DDA99AA3-0789-4EA0-AAD7-824B7C21D4A0}" type="pres">
      <dgm:prSet presAssocID="{3134E0EF-16F7-4D70-866D-BF1F64C77E45}" presName="thickLine" presStyleLbl="alignNode1" presStyleIdx="5" presStyleCnt="6"/>
      <dgm:spPr>
        <a:ln>
          <a:solidFill>
            <a:srgbClr val="004C97"/>
          </a:solidFill>
        </a:ln>
      </dgm:spPr>
    </dgm:pt>
    <dgm:pt modelId="{06CD79A0-A0A1-43E8-94CE-BC4DCEED0980}" type="pres">
      <dgm:prSet presAssocID="{3134E0EF-16F7-4D70-866D-BF1F64C77E45}" presName="horz1" presStyleCnt="0"/>
      <dgm:spPr/>
    </dgm:pt>
    <dgm:pt modelId="{7E9B390D-4F8D-4F73-915A-19768B3F48A4}" type="pres">
      <dgm:prSet presAssocID="{3134E0EF-16F7-4D70-866D-BF1F64C77E45}" presName="tx1" presStyleLbl="revTx" presStyleIdx="5" presStyleCnt="6"/>
      <dgm:spPr/>
    </dgm:pt>
    <dgm:pt modelId="{AD750F22-122C-42FC-ABA8-E8C717ED01DF}" type="pres">
      <dgm:prSet presAssocID="{3134E0EF-16F7-4D70-866D-BF1F64C77E45}" presName="vert1" presStyleCnt="0"/>
      <dgm:spPr/>
    </dgm:pt>
  </dgm:ptLst>
  <dgm:cxnLst>
    <dgm:cxn modelId="{D6526207-1C2A-4D3D-9F8C-84B14C773C33}" srcId="{8B212972-CCA7-45A0-9EB8-5DCD9CFA50F5}" destId="{3134E0EF-16F7-4D70-866D-BF1F64C77E45}" srcOrd="5" destOrd="0" parTransId="{FF4B4A1B-8604-4731-B066-0F123F860484}" sibTransId="{E19D9D80-4A84-43AF-98AB-9820243DA81E}"/>
    <dgm:cxn modelId="{99583D1F-1D5C-474C-AC6E-07B2E137B148}" srcId="{8B212972-CCA7-45A0-9EB8-5DCD9CFA50F5}" destId="{F5E3A5A9-DEDE-414C-8EC6-17AE12031760}" srcOrd="2" destOrd="0" parTransId="{47CFB8C3-8F66-4C3F-8372-A0FCB4FAA9BB}" sibTransId="{9693913F-89A2-4A05-9205-679D5BC7A204}"/>
    <dgm:cxn modelId="{74B5522B-EE73-4E21-BFE4-81DF0967A06D}" type="presOf" srcId="{E0E659FB-49C5-4CF9-99A5-9743C0461E06}" destId="{763BA86C-4613-4157-BC14-07E635CFA900}" srcOrd="0" destOrd="0" presId="urn:microsoft.com/office/officeart/2008/layout/LinedList"/>
    <dgm:cxn modelId="{B4E2E038-ABEE-450B-866B-F1A82CBD5E70}" type="presOf" srcId="{89CF6BC2-8DD2-44BB-89A4-B80DD1DFD544}" destId="{A30C57FD-05BB-47E0-9643-760AED90FCB7}" srcOrd="0" destOrd="0" presId="urn:microsoft.com/office/officeart/2008/layout/LinedList"/>
    <dgm:cxn modelId="{54EDB24B-0130-4052-90B9-640AFD37CC53}" type="presOf" srcId="{F5E3A5A9-DEDE-414C-8EC6-17AE12031760}" destId="{4EE0B23E-8D57-41A9-AFED-C1FD4E5298DB}" srcOrd="0" destOrd="0" presId="urn:microsoft.com/office/officeart/2008/layout/LinedList"/>
    <dgm:cxn modelId="{9022FF6C-9521-4A22-8B64-7CB2FD2FD3B2}" type="presOf" srcId="{661EB215-6112-4578-B2C3-4F7C4486F98C}" destId="{DD908908-6C3B-4545-AA74-342E656BB572}" srcOrd="0" destOrd="0" presId="urn:microsoft.com/office/officeart/2008/layout/LinedList"/>
    <dgm:cxn modelId="{3339D875-A192-488E-9A0D-EF56D8267271}" type="presOf" srcId="{3134E0EF-16F7-4D70-866D-BF1F64C77E45}" destId="{7E9B390D-4F8D-4F73-915A-19768B3F48A4}" srcOrd="0" destOrd="0" presId="urn:microsoft.com/office/officeart/2008/layout/LinedList"/>
    <dgm:cxn modelId="{AE50FB75-512A-4779-9252-5DB9E4C78373}" srcId="{8B212972-CCA7-45A0-9EB8-5DCD9CFA50F5}" destId="{89CF6BC2-8DD2-44BB-89A4-B80DD1DFD544}" srcOrd="1" destOrd="0" parTransId="{E172A895-601D-4B40-838E-A6476A3B0226}" sibTransId="{F96AA4EC-5DD1-4E0F-B074-6769FC0142DB}"/>
    <dgm:cxn modelId="{0C8007C2-098D-41E5-82FD-8D44B9ED9110}" srcId="{8B212972-CCA7-45A0-9EB8-5DCD9CFA50F5}" destId="{E0E659FB-49C5-4CF9-99A5-9743C0461E06}" srcOrd="4" destOrd="0" parTransId="{3D13015B-9219-4EEE-B3BE-E8A66B0CA5D4}" sibTransId="{D72B043C-E589-4073-B70E-74E1C4D1B8B5}"/>
    <dgm:cxn modelId="{D899D6C3-78FC-49BA-B23F-DEB7566057FD}" type="presOf" srcId="{8B212972-CCA7-45A0-9EB8-5DCD9CFA50F5}" destId="{BD2C5400-9254-447D-9ADF-AA003F5FDD8D}" srcOrd="0" destOrd="0" presId="urn:microsoft.com/office/officeart/2008/layout/LinedList"/>
    <dgm:cxn modelId="{50BF9ADD-39C8-4376-8919-4422B8F9933A}" type="presOf" srcId="{B9B2DFCB-394C-43B5-8A81-67AD1DD4D6C9}" destId="{599BB487-07CF-4213-95A5-BB761B3ACD81}" srcOrd="0" destOrd="0" presId="urn:microsoft.com/office/officeart/2008/layout/LinedList"/>
    <dgm:cxn modelId="{1D8869E7-23C0-46FC-A6A4-836F583936D4}" srcId="{8B212972-CCA7-45A0-9EB8-5DCD9CFA50F5}" destId="{B9B2DFCB-394C-43B5-8A81-67AD1DD4D6C9}" srcOrd="3" destOrd="0" parTransId="{89DE524C-A478-4920-AED2-AE4D69C83C91}" sibTransId="{669ABD2F-E803-4A5F-A2F6-6BA93BD1B618}"/>
    <dgm:cxn modelId="{CDBA18F4-3BDB-4B78-BF71-58FA7D8E4E0A}" srcId="{8B212972-CCA7-45A0-9EB8-5DCD9CFA50F5}" destId="{661EB215-6112-4578-B2C3-4F7C4486F98C}" srcOrd="0" destOrd="0" parTransId="{A10C0DAE-6BB7-4A17-9BB9-55751BE25A70}" sibTransId="{1D92D45C-8EC7-4CD7-85E0-D005DB988003}"/>
    <dgm:cxn modelId="{D0DF99AE-6712-4764-AC14-7CA534FABC63}" type="presParOf" srcId="{BD2C5400-9254-447D-9ADF-AA003F5FDD8D}" destId="{5058BF94-CA5F-4538-984F-4B3CA80A295A}" srcOrd="0" destOrd="0" presId="urn:microsoft.com/office/officeart/2008/layout/LinedList"/>
    <dgm:cxn modelId="{1C080B07-9B46-4BAD-B127-D086032B5720}" type="presParOf" srcId="{BD2C5400-9254-447D-9ADF-AA003F5FDD8D}" destId="{7600A568-63D7-4D21-807C-7B1B03DC7BAA}" srcOrd="1" destOrd="0" presId="urn:microsoft.com/office/officeart/2008/layout/LinedList"/>
    <dgm:cxn modelId="{E6F89E2E-5EC7-46F5-A990-4CC6D8A72AD0}" type="presParOf" srcId="{7600A568-63D7-4D21-807C-7B1B03DC7BAA}" destId="{DD908908-6C3B-4545-AA74-342E656BB572}" srcOrd="0" destOrd="0" presId="urn:microsoft.com/office/officeart/2008/layout/LinedList"/>
    <dgm:cxn modelId="{92E3949A-12E5-4176-9A74-8502B8D40313}" type="presParOf" srcId="{7600A568-63D7-4D21-807C-7B1B03DC7BAA}" destId="{01BC8D2C-C53C-4A92-A4AC-8BB6134EF070}" srcOrd="1" destOrd="0" presId="urn:microsoft.com/office/officeart/2008/layout/LinedList"/>
    <dgm:cxn modelId="{855BF884-1432-44A9-A4A7-BB3814D5E50E}" type="presParOf" srcId="{BD2C5400-9254-447D-9ADF-AA003F5FDD8D}" destId="{5B3EADFB-5EEC-4B99-B411-1FB23B5D3AD2}" srcOrd="2" destOrd="0" presId="urn:microsoft.com/office/officeart/2008/layout/LinedList"/>
    <dgm:cxn modelId="{3157F94B-3CCA-4ABA-B117-96CFBB17E416}" type="presParOf" srcId="{BD2C5400-9254-447D-9ADF-AA003F5FDD8D}" destId="{D8DEA6EB-E2D2-4FD2-89E7-F6BA53C3AD67}" srcOrd="3" destOrd="0" presId="urn:microsoft.com/office/officeart/2008/layout/LinedList"/>
    <dgm:cxn modelId="{159F8FAB-874B-4358-B8C4-D3026C525501}" type="presParOf" srcId="{D8DEA6EB-E2D2-4FD2-89E7-F6BA53C3AD67}" destId="{A30C57FD-05BB-47E0-9643-760AED90FCB7}" srcOrd="0" destOrd="0" presId="urn:microsoft.com/office/officeart/2008/layout/LinedList"/>
    <dgm:cxn modelId="{44ADA1E0-197D-4573-89D4-DFDFB06A8C8A}" type="presParOf" srcId="{D8DEA6EB-E2D2-4FD2-89E7-F6BA53C3AD67}" destId="{96531067-1A77-4DDE-A206-68C8AE0D15CE}" srcOrd="1" destOrd="0" presId="urn:microsoft.com/office/officeart/2008/layout/LinedList"/>
    <dgm:cxn modelId="{329381C8-BB46-4EC7-84E8-DA370367FFF1}" type="presParOf" srcId="{BD2C5400-9254-447D-9ADF-AA003F5FDD8D}" destId="{AC687143-7459-40AE-A6CA-29749E95A544}" srcOrd="4" destOrd="0" presId="urn:microsoft.com/office/officeart/2008/layout/LinedList"/>
    <dgm:cxn modelId="{DA5F0F32-5379-4DBC-A511-3338F43870EA}" type="presParOf" srcId="{BD2C5400-9254-447D-9ADF-AA003F5FDD8D}" destId="{7B718704-3AE0-4C12-A069-493B9A04FF02}" srcOrd="5" destOrd="0" presId="urn:microsoft.com/office/officeart/2008/layout/LinedList"/>
    <dgm:cxn modelId="{C2BC7465-E348-4730-9756-8D295EE3EBFB}" type="presParOf" srcId="{7B718704-3AE0-4C12-A069-493B9A04FF02}" destId="{4EE0B23E-8D57-41A9-AFED-C1FD4E5298DB}" srcOrd="0" destOrd="0" presId="urn:microsoft.com/office/officeart/2008/layout/LinedList"/>
    <dgm:cxn modelId="{94A1A622-FFDA-4F47-8164-BF913689E332}" type="presParOf" srcId="{7B718704-3AE0-4C12-A069-493B9A04FF02}" destId="{CBACBF5C-A635-4C83-8710-35B3127B4541}" srcOrd="1" destOrd="0" presId="urn:microsoft.com/office/officeart/2008/layout/LinedList"/>
    <dgm:cxn modelId="{D2695D98-ED47-4B6C-B6A8-09C9E186AD64}" type="presParOf" srcId="{BD2C5400-9254-447D-9ADF-AA003F5FDD8D}" destId="{370AE9F7-6188-497C-967B-A5CEFBE7B2A0}" srcOrd="6" destOrd="0" presId="urn:microsoft.com/office/officeart/2008/layout/LinedList"/>
    <dgm:cxn modelId="{DA7AEE08-205D-4DB4-BE81-8B18225B802A}" type="presParOf" srcId="{BD2C5400-9254-447D-9ADF-AA003F5FDD8D}" destId="{23959FE7-6539-42BD-A16D-52BC3153A43B}" srcOrd="7" destOrd="0" presId="urn:microsoft.com/office/officeart/2008/layout/LinedList"/>
    <dgm:cxn modelId="{DA3DEB1C-BB3D-4EAF-91B7-8D364C5A1E9C}" type="presParOf" srcId="{23959FE7-6539-42BD-A16D-52BC3153A43B}" destId="{599BB487-07CF-4213-95A5-BB761B3ACD81}" srcOrd="0" destOrd="0" presId="urn:microsoft.com/office/officeart/2008/layout/LinedList"/>
    <dgm:cxn modelId="{2248D394-B62D-45F7-9BEC-CEDC84C266C9}" type="presParOf" srcId="{23959FE7-6539-42BD-A16D-52BC3153A43B}" destId="{EF557894-44F0-4094-8A71-2CBB4FA5A3ED}" srcOrd="1" destOrd="0" presId="urn:microsoft.com/office/officeart/2008/layout/LinedList"/>
    <dgm:cxn modelId="{D235E0BF-3ED4-4F19-9086-9DBC338DEF37}" type="presParOf" srcId="{BD2C5400-9254-447D-9ADF-AA003F5FDD8D}" destId="{79F97F9D-2E54-457E-81D4-079280C5E71C}" srcOrd="8" destOrd="0" presId="urn:microsoft.com/office/officeart/2008/layout/LinedList"/>
    <dgm:cxn modelId="{7D8129CC-E418-4EDF-88AC-81F2E185DB53}" type="presParOf" srcId="{BD2C5400-9254-447D-9ADF-AA003F5FDD8D}" destId="{6331C89F-66F4-423C-B0BD-8060848FD592}" srcOrd="9" destOrd="0" presId="urn:microsoft.com/office/officeart/2008/layout/LinedList"/>
    <dgm:cxn modelId="{60B33311-5533-4DC0-9ABF-53CC93816AEA}" type="presParOf" srcId="{6331C89F-66F4-423C-B0BD-8060848FD592}" destId="{763BA86C-4613-4157-BC14-07E635CFA900}" srcOrd="0" destOrd="0" presId="urn:microsoft.com/office/officeart/2008/layout/LinedList"/>
    <dgm:cxn modelId="{190B5608-E2F2-4CB6-913C-761B9D4C9E67}" type="presParOf" srcId="{6331C89F-66F4-423C-B0BD-8060848FD592}" destId="{112A44C1-AFC9-46D5-AED0-12E325066AC1}" srcOrd="1" destOrd="0" presId="urn:microsoft.com/office/officeart/2008/layout/LinedList"/>
    <dgm:cxn modelId="{278CB8FD-63AD-42BC-9D42-ECD419F1A5FD}" type="presParOf" srcId="{BD2C5400-9254-447D-9ADF-AA003F5FDD8D}" destId="{DDA99AA3-0789-4EA0-AAD7-824B7C21D4A0}" srcOrd="10" destOrd="0" presId="urn:microsoft.com/office/officeart/2008/layout/LinedList"/>
    <dgm:cxn modelId="{F35C8179-E11B-4DCC-9497-3DB17C02C648}" type="presParOf" srcId="{BD2C5400-9254-447D-9ADF-AA003F5FDD8D}" destId="{06CD79A0-A0A1-43E8-94CE-BC4DCEED0980}" srcOrd="11" destOrd="0" presId="urn:microsoft.com/office/officeart/2008/layout/LinedList"/>
    <dgm:cxn modelId="{BDF6E6C2-49E9-4616-902A-CDD8162C44EE}" type="presParOf" srcId="{06CD79A0-A0A1-43E8-94CE-BC4DCEED0980}" destId="{7E9B390D-4F8D-4F73-915A-19768B3F48A4}" srcOrd="0" destOrd="0" presId="urn:microsoft.com/office/officeart/2008/layout/LinedList"/>
    <dgm:cxn modelId="{F1DD3021-CED6-4D2D-BFFD-B8BB1B5565B6}" type="presParOf" srcId="{06CD79A0-A0A1-43E8-94CE-BC4DCEED0980}" destId="{AD750F22-122C-42FC-ABA8-E8C717ED01DF}" srcOrd="1" destOrd="0" presId="urn:microsoft.com/office/officeart/2008/layout/LinedList"/>
  </dgm:cxnLst>
  <dgm:bg>
    <a:solidFill>
      <a:srgbClr val="CFD5EA"/>
    </a:solidFill>
  </dgm:bg>
  <dgm:whole>
    <a:ln>
      <a:solidFill>
        <a:srgbClr val="004C97"/>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66AED-8F09-4795-8437-65BC314E65D1}"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432703A7-54C3-452A-96CB-E8B425470D2F}">
      <dgm:prSet phldrT="[Text]" custT="1"/>
      <dgm:spPr>
        <a:ln>
          <a:noFill/>
        </a:ln>
      </dgm:spPr>
      <dgm:t>
        <a:bodyPr/>
        <a:lstStyle/>
        <a:p>
          <a:r>
            <a:rPr lang="en-GB" sz="2000" dirty="0"/>
            <a:t>Financial Programming/Cash Planning</a:t>
          </a:r>
        </a:p>
      </dgm:t>
    </dgm:pt>
    <dgm:pt modelId="{3137772A-A997-44C6-AE8C-22E78E2CB83E}" type="parTrans" cxnId="{A0BD0403-C10B-488C-9C85-59729E96465A}">
      <dgm:prSet/>
      <dgm:spPr/>
      <dgm:t>
        <a:bodyPr/>
        <a:lstStyle/>
        <a:p>
          <a:endParaRPr lang="en-GB"/>
        </a:p>
      </dgm:t>
    </dgm:pt>
    <dgm:pt modelId="{4B864924-3C88-4E67-B726-193BAF72CD79}" type="sibTrans" cxnId="{A0BD0403-C10B-488C-9C85-59729E96465A}">
      <dgm:prSet/>
      <dgm:spPr/>
      <dgm:t>
        <a:bodyPr/>
        <a:lstStyle/>
        <a:p>
          <a:endParaRPr lang="en-GB"/>
        </a:p>
      </dgm:t>
    </dgm:pt>
    <dgm:pt modelId="{034147D2-9983-4ECD-9261-81880981D29D}">
      <dgm:prSet phldrT="[Text]"/>
      <dgm:spPr>
        <a:solidFill>
          <a:srgbClr val="CFD5EA">
            <a:alpha val="90000"/>
          </a:srgbClr>
        </a:solidFill>
      </dgm:spPr>
      <dgm:t>
        <a:bodyPr/>
        <a:lstStyle/>
        <a:p>
          <a:r>
            <a:rPr lang="en-GB" dirty="0"/>
            <a:t>Linked to budget execution</a:t>
          </a:r>
        </a:p>
      </dgm:t>
    </dgm:pt>
    <dgm:pt modelId="{6A3FCFD0-457B-47EA-87DE-050641151C2D}" type="parTrans" cxnId="{ED6333D7-15D7-40EF-9801-BA9BE6846E8A}">
      <dgm:prSet/>
      <dgm:spPr/>
      <dgm:t>
        <a:bodyPr/>
        <a:lstStyle/>
        <a:p>
          <a:endParaRPr lang="en-GB"/>
        </a:p>
      </dgm:t>
    </dgm:pt>
    <dgm:pt modelId="{CEFD68A8-3915-46B9-A116-9FCB01246A09}" type="sibTrans" cxnId="{ED6333D7-15D7-40EF-9801-BA9BE6846E8A}">
      <dgm:prSet/>
      <dgm:spPr/>
      <dgm:t>
        <a:bodyPr/>
        <a:lstStyle/>
        <a:p>
          <a:endParaRPr lang="en-GB"/>
        </a:p>
      </dgm:t>
    </dgm:pt>
    <dgm:pt modelId="{B2E89E20-C3DD-4A02-82A3-EB6B9B6EEE6E}">
      <dgm:prSet phldrT="[Text]" custT="1"/>
      <dgm:spPr>
        <a:ln>
          <a:noFill/>
        </a:ln>
      </dgm:spPr>
      <dgm:t>
        <a:bodyPr/>
        <a:lstStyle/>
        <a:p>
          <a:r>
            <a:rPr lang="en-GB" sz="2000" dirty="0"/>
            <a:t>Cash Forecasting</a:t>
          </a:r>
        </a:p>
      </dgm:t>
    </dgm:pt>
    <dgm:pt modelId="{ABD9FBE0-2C56-4290-90AD-1EA2DBA6DCBD}" type="parTrans" cxnId="{696DEFFC-80A3-4180-9BBD-EC93470FC987}">
      <dgm:prSet/>
      <dgm:spPr/>
      <dgm:t>
        <a:bodyPr/>
        <a:lstStyle/>
        <a:p>
          <a:endParaRPr lang="en-GB"/>
        </a:p>
      </dgm:t>
    </dgm:pt>
    <dgm:pt modelId="{779A3A78-AE50-419F-ACF0-E443C89623F6}" type="sibTrans" cxnId="{696DEFFC-80A3-4180-9BBD-EC93470FC987}">
      <dgm:prSet/>
      <dgm:spPr/>
      <dgm:t>
        <a:bodyPr/>
        <a:lstStyle/>
        <a:p>
          <a:endParaRPr lang="en-GB"/>
        </a:p>
      </dgm:t>
    </dgm:pt>
    <dgm:pt modelId="{863695B9-4AD3-4DCA-B9A2-ED5F7592BF38}">
      <dgm:prSet phldrT="[Text]"/>
      <dgm:spPr>
        <a:solidFill>
          <a:srgbClr val="CFD5EA">
            <a:alpha val="90000"/>
          </a:srgbClr>
        </a:solidFill>
      </dgm:spPr>
      <dgm:t>
        <a:bodyPr/>
        <a:lstStyle/>
        <a:p>
          <a:r>
            <a:rPr lang="en-GB" dirty="0"/>
            <a:t>Forecasts independent of control totals</a:t>
          </a:r>
        </a:p>
      </dgm:t>
    </dgm:pt>
    <dgm:pt modelId="{2BBF20B3-4BB0-4DEB-802E-3EE42ADE469A}" type="parTrans" cxnId="{9A6D075E-6098-4CDE-B746-2CC18A4E0C6F}">
      <dgm:prSet/>
      <dgm:spPr/>
      <dgm:t>
        <a:bodyPr/>
        <a:lstStyle/>
        <a:p>
          <a:endParaRPr lang="en-GB"/>
        </a:p>
      </dgm:t>
    </dgm:pt>
    <dgm:pt modelId="{6B77DF44-AEC1-4C40-9ED6-704049D0666A}" type="sibTrans" cxnId="{9A6D075E-6098-4CDE-B746-2CC18A4E0C6F}">
      <dgm:prSet/>
      <dgm:spPr/>
      <dgm:t>
        <a:bodyPr/>
        <a:lstStyle/>
        <a:p>
          <a:endParaRPr lang="en-GB"/>
        </a:p>
      </dgm:t>
    </dgm:pt>
    <dgm:pt modelId="{F49430C5-EEE0-4010-AF33-52D69496580A}">
      <dgm:prSet/>
      <dgm:spPr>
        <a:solidFill>
          <a:srgbClr val="CFD5EA">
            <a:alpha val="90000"/>
          </a:srgbClr>
        </a:solidFill>
      </dgm:spPr>
      <dgm:t>
        <a:bodyPr/>
        <a:lstStyle/>
        <a:p>
          <a:r>
            <a:rPr lang="en-GB" dirty="0"/>
            <a:t>Forecasts based on budget profiles</a:t>
          </a:r>
        </a:p>
      </dgm:t>
    </dgm:pt>
    <dgm:pt modelId="{084EEE79-416C-4A5A-95EA-1683A79ED953}" type="parTrans" cxnId="{3DBAF72B-E04F-4784-952A-8123DC99F23D}">
      <dgm:prSet/>
      <dgm:spPr/>
      <dgm:t>
        <a:bodyPr/>
        <a:lstStyle/>
        <a:p>
          <a:endParaRPr lang="en-GB"/>
        </a:p>
      </dgm:t>
    </dgm:pt>
    <dgm:pt modelId="{E9BB1122-7073-48B2-ADE0-17783C7CCF30}" type="sibTrans" cxnId="{3DBAF72B-E04F-4784-952A-8123DC99F23D}">
      <dgm:prSet/>
      <dgm:spPr/>
      <dgm:t>
        <a:bodyPr/>
        <a:lstStyle/>
        <a:p>
          <a:endParaRPr lang="en-GB"/>
        </a:p>
      </dgm:t>
    </dgm:pt>
    <dgm:pt modelId="{2ECC50F3-C2AD-43B6-A8D3-97B57A97FB42}">
      <dgm:prSet/>
      <dgm:spPr>
        <a:solidFill>
          <a:srgbClr val="CFD5EA">
            <a:alpha val="90000"/>
          </a:srgbClr>
        </a:solidFill>
      </dgm:spPr>
      <dgm:t>
        <a:bodyPr/>
        <a:lstStyle/>
        <a:p>
          <a:r>
            <a:rPr lang="en-GB" dirty="0"/>
            <a:t>Profiles often linked to appropriations</a:t>
          </a:r>
        </a:p>
      </dgm:t>
    </dgm:pt>
    <dgm:pt modelId="{C8230478-C87C-46F6-A15E-77D0919E95DD}" type="parTrans" cxnId="{58084A4A-1F57-4BB4-85AB-7868A2A5C2C8}">
      <dgm:prSet/>
      <dgm:spPr/>
      <dgm:t>
        <a:bodyPr/>
        <a:lstStyle/>
        <a:p>
          <a:endParaRPr lang="en-GB"/>
        </a:p>
      </dgm:t>
    </dgm:pt>
    <dgm:pt modelId="{26315F02-412C-48C7-96B6-438E9CA3902C}" type="sibTrans" cxnId="{58084A4A-1F57-4BB4-85AB-7868A2A5C2C8}">
      <dgm:prSet/>
      <dgm:spPr/>
      <dgm:t>
        <a:bodyPr/>
        <a:lstStyle/>
        <a:p>
          <a:endParaRPr lang="en-GB"/>
        </a:p>
      </dgm:t>
    </dgm:pt>
    <dgm:pt modelId="{EB20D625-3A77-4A13-B025-10C2BE04F7EE}">
      <dgm:prSet/>
      <dgm:spPr>
        <a:solidFill>
          <a:srgbClr val="CFD5EA">
            <a:alpha val="90000"/>
          </a:srgbClr>
        </a:solidFill>
      </dgm:spPr>
      <dgm:t>
        <a:bodyPr/>
        <a:lstStyle/>
        <a:p>
          <a:r>
            <a:rPr lang="en-GB" dirty="0"/>
            <a:t>Risk confusing targets and forecasts (revenue “forecasts” may be constrained to budget target)</a:t>
          </a:r>
        </a:p>
      </dgm:t>
    </dgm:pt>
    <dgm:pt modelId="{5A130CEE-82DC-4F0D-9A2F-2E278AF3CCC4}" type="parTrans" cxnId="{8A9F6888-78EE-4C69-AFF3-0A66B72121BC}">
      <dgm:prSet/>
      <dgm:spPr/>
      <dgm:t>
        <a:bodyPr/>
        <a:lstStyle/>
        <a:p>
          <a:endParaRPr lang="en-GB"/>
        </a:p>
      </dgm:t>
    </dgm:pt>
    <dgm:pt modelId="{A30D4DD9-0851-4001-9096-C0258A963D8A}" type="sibTrans" cxnId="{8A9F6888-78EE-4C69-AFF3-0A66B72121BC}">
      <dgm:prSet/>
      <dgm:spPr/>
      <dgm:t>
        <a:bodyPr/>
        <a:lstStyle/>
        <a:p>
          <a:endParaRPr lang="en-GB"/>
        </a:p>
      </dgm:t>
    </dgm:pt>
    <dgm:pt modelId="{BFAB0409-B631-4730-98C0-0491B3A9E76E}">
      <dgm:prSet/>
      <dgm:spPr>
        <a:solidFill>
          <a:srgbClr val="CFD5EA">
            <a:alpha val="90000"/>
          </a:srgbClr>
        </a:solidFill>
      </dgm:spPr>
      <dgm:t>
        <a:bodyPr/>
        <a:lstStyle/>
        <a:p>
          <a:r>
            <a:rPr lang="en-GB" dirty="0"/>
            <a:t>0bjectives:</a:t>
          </a:r>
        </a:p>
      </dgm:t>
    </dgm:pt>
    <dgm:pt modelId="{1FAB6A31-64E5-44D0-8F24-9CA3992DC382}" type="parTrans" cxnId="{5C25377D-C372-433F-8DD3-26CB2C8C9879}">
      <dgm:prSet/>
      <dgm:spPr/>
      <dgm:t>
        <a:bodyPr/>
        <a:lstStyle/>
        <a:p>
          <a:endParaRPr lang="en-GB"/>
        </a:p>
      </dgm:t>
    </dgm:pt>
    <dgm:pt modelId="{8AE0AD31-578E-44F5-A3D1-C81708F54907}" type="sibTrans" cxnId="{5C25377D-C372-433F-8DD3-26CB2C8C9879}">
      <dgm:prSet/>
      <dgm:spPr/>
      <dgm:t>
        <a:bodyPr/>
        <a:lstStyle/>
        <a:p>
          <a:endParaRPr lang="en-GB"/>
        </a:p>
      </dgm:t>
    </dgm:pt>
    <dgm:pt modelId="{86C52676-0D6F-4EF9-A9D2-55450349D7E8}">
      <dgm:prSet/>
      <dgm:spPr>
        <a:solidFill>
          <a:srgbClr val="CFD5EA">
            <a:alpha val="90000"/>
          </a:srgbClr>
        </a:solidFill>
      </dgm:spPr>
      <dgm:t>
        <a:bodyPr/>
        <a:lstStyle/>
        <a:p>
          <a:r>
            <a:rPr lang="en-GB" dirty="0"/>
            <a:t>Controlling spending profile to ensure cash availability</a:t>
          </a:r>
        </a:p>
      </dgm:t>
    </dgm:pt>
    <dgm:pt modelId="{76DC4D26-A5AB-4A65-BF64-44AD841F79F0}" type="parTrans" cxnId="{CFAAEDE2-6243-4077-9D55-A018C7902E1D}">
      <dgm:prSet/>
      <dgm:spPr/>
      <dgm:t>
        <a:bodyPr/>
        <a:lstStyle/>
        <a:p>
          <a:endParaRPr lang="en-GB"/>
        </a:p>
      </dgm:t>
    </dgm:pt>
    <dgm:pt modelId="{11F4E425-A004-4786-BAF2-94DF16B8B7A9}" type="sibTrans" cxnId="{CFAAEDE2-6243-4077-9D55-A018C7902E1D}">
      <dgm:prSet/>
      <dgm:spPr/>
      <dgm:t>
        <a:bodyPr/>
        <a:lstStyle/>
        <a:p>
          <a:endParaRPr lang="en-GB"/>
        </a:p>
      </dgm:t>
    </dgm:pt>
    <dgm:pt modelId="{F52EC074-8C22-4DC8-9724-3111C16B2EEC}">
      <dgm:prSet/>
      <dgm:spPr>
        <a:solidFill>
          <a:srgbClr val="CFD5EA">
            <a:alpha val="90000"/>
          </a:srgbClr>
        </a:solidFill>
      </dgm:spPr>
      <dgm:t>
        <a:bodyPr/>
        <a:lstStyle/>
        <a:p>
          <a:r>
            <a:rPr lang="en-GB" dirty="0"/>
            <a:t>Developing financing plan</a:t>
          </a:r>
        </a:p>
      </dgm:t>
    </dgm:pt>
    <dgm:pt modelId="{4F7490DC-13D3-4D38-BC86-69B2D69C497B}" type="parTrans" cxnId="{A0DDFA16-F6AF-4742-8AEF-FF30C7B177AF}">
      <dgm:prSet/>
      <dgm:spPr/>
      <dgm:t>
        <a:bodyPr/>
        <a:lstStyle/>
        <a:p>
          <a:endParaRPr lang="en-GB"/>
        </a:p>
      </dgm:t>
    </dgm:pt>
    <dgm:pt modelId="{CDB0D04E-5FB8-4A76-8019-EF808171A9F7}" type="sibTrans" cxnId="{A0DDFA16-F6AF-4742-8AEF-FF30C7B177AF}">
      <dgm:prSet/>
      <dgm:spPr/>
      <dgm:t>
        <a:bodyPr/>
        <a:lstStyle/>
        <a:p>
          <a:endParaRPr lang="en-GB"/>
        </a:p>
      </dgm:t>
    </dgm:pt>
    <dgm:pt modelId="{30A000FD-F4FC-4DFB-AC2E-BA48660C7613}">
      <dgm:prSet/>
      <dgm:spPr>
        <a:solidFill>
          <a:srgbClr val="CFD5EA">
            <a:alpha val="90000"/>
          </a:srgbClr>
        </a:solidFill>
      </dgm:spPr>
      <dgm:t>
        <a:bodyPr/>
        <a:lstStyle/>
        <a:p>
          <a:r>
            <a:rPr lang="en-GB"/>
            <a:t>what “will” happen” not what “should” happen</a:t>
          </a:r>
          <a:endParaRPr lang="en-GB" dirty="0"/>
        </a:p>
      </dgm:t>
    </dgm:pt>
    <dgm:pt modelId="{CC78D38B-F9F0-4F5E-B606-46E1BF4EC7C2}" type="parTrans" cxnId="{19E86E1F-C0D9-45CF-954F-A062D58A77C6}">
      <dgm:prSet/>
      <dgm:spPr/>
      <dgm:t>
        <a:bodyPr/>
        <a:lstStyle/>
        <a:p>
          <a:endParaRPr lang="en-GB"/>
        </a:p>
      </dgm:t>
    </dgm:pt>
    <dgm:pt modelId="{F74F1B8D-1134-4164-AB1C-D4EA8C2B406F}" type="sibTrans" cxnId="{19E86E1F-C0D9-45CF-954F-A062D58A77C6}">
      <dgm:prSet/>
      <dgm:spPr/>
      <dgm:t>
        <a:bodyPr/>
        <a:lstStyle/>
        <a:p>
          <a:endParaRPr lang="en-GB"/>
        </a:p>
      </dgm:t>
    </dgm:pt>
    <dgm:pt modelId="{D0366742-C09E-4B7B-AA7F-CFD98502D917}">
      <dgm:prSet/>
      <dgm:spPr>
        <a:solidFill>
          <a:srgbClr val="CFD5EA">
            <a:alpha val="90000"/>
          </a:srgbClr>
        </a:solidFill>
      </dgm:spPr>
      <dgm:t>
        <a:bodyPr/>
        <a:lstStyle/>
        <a:p>
          <a:r>
            <a:rPr lang="en-GB"/>
            <a:t>Two objectives</a:t>
          </a:r>
          <a:endParaRPr lang="en-GB" dirty="0"/>
        </a:p>
      </dgm:t>
    </dgm:pt>
    <dgm:pt modelId="{DABBA43D-D2BC-4B81-8806-373EAEB116AE}" type="parTrans" cxnId="{A498F295-B76F-4F37-9A92-631EAB90DF2A}">
      <dgm:prSet/>
      <dgm:spPr/>
      <dgm:t>
        <a:bodyPr/>
        <a:lstStyle/>
        <a:p>
          <a:endParaRPr lang="en-GB"/>
        </a:p>
      </dgm:t>
    </dgm:pt>
    <dgm:pt modelId="{4E6EA9AD-3B0A-422D-B08D-F6CE0FF33684}" type="sibTrans" cxnId="{A498F295-B76F-4F37-9A92-631EAB90DF2A}">
      <dgm:prSet/>
      <dgm:spPr/>
      <dgm:t>
        <a:bodyPr/>
        <a:lstStyle/>
        <a:p>
          <a:endParaRPr lang="en-GB"/>
        </a:p>
      </dgm:t>
    </dgm:pt>
    <dgm:pt modelId="{3681E3BE-860B-4D06-803B-6B1B760C8A37}">
      <dgm:prSet/>
      <dgm:spPr>
        <a:solidFill>
          <a:srgbClr val="CFD5EA">
            <a:alpha val="90000"/>
          </a:srgbClr>
        </a:solidFill>
      </dgm:spPr>
      <dgm:t>
        <a:bodyPr/>
        <a:lstStyle/>
        <a:p>
          <a:r>
            <a:rPr lang="en-GB" dirty="0"/>
            <a:t>Ensuring that cash is available when required, with no risk of cash rationing</a:t>
          </a:r>
        </a:p>
      </dgm:t>
    </dgm:pt>
    <dgm:pt modelId="{750E4C89-7009-4E68-BD93-BE91A1C7D8C9}" type="parTrans" cxnId="{92CA386A-721B-4BEE-89E6-D232C891F7AE}">
      <dgm:prSet/>
      <dgm:spPr/>
      <dgm:t>
        <a:bodyPr/>
        <a:lstStyle/>
        <a:p>
          <a:endParaRPr lang="en-GB"/>
        </a:p>
      </dgm:t>
    </dgm:pt>
    <dgm:pt modelId="{CDC597FA-4BBE-41E2-809F-77C9ED6CDC99}" type="sibTrans" cxnId="{92CA386A-721B-4BEE-89E6-D232C891F7AE}">
      <dgm:prSet/>
      <dgm:spPr/>
      <dgm:t>
        <a:bodyPr/>
        <a:lstStyle/>
        <a:p>
          <a:endParaRPr lang="en-GB"/>
        </a:p>
      </dgm:t>
    </dgm:pt>
    <dgm:pt modelId="{B5ED8405-4002-4C2A-8FFD-F33DF075E208}">
      <dgm:prSet/>
      <dgm:spPr>
        <a:solidFill>
          <a:srgbClr val="CFD5EA">
            <a:alpha val="90000"/>
          </a:srgbClr>
        </a:solidFill>
      </dgm:spPr>
      <dgm:t>
        <a:bodyPr/>
        <a:lstStyle/>
        <a:p>
          <a:r>
            <a:rPr lang="en-GB"/>
            <a:t>Minimising use of cash over the period ahead</a:t>
          </a:r>
          <a:endParaRPr lang="en-GB" dirty="0"/>
        </a:p>
      </dgm:t>
    </dgm:pt>
    <dgm:pt modelId="{FBDCDBA2-487F-432F-BBDB-814CFBE24704}" type="parTrans" cxnId="{C82B519B-4CDB-41E3-B39C-94E16C886DCD}">
      <dgm:prSet/>
      <dgm:spPr/>
      <dgm:t>
        <a:bodyPr/>
        <a:lstStyle/>
        <a:p>
          <a:endParaRPr lang="en-GB"/>
        </a:p>
      </dgm:t>
    </dgm:pt>
    <dgm:pt modelId="{7F7539AE-C2D6-41CF-B9C4-83AC1C8A96EB}" type="sibTrans" cxnId="{C82B519B-4CDB-41E3-B39C-94E16C886DCD}">
      <dgm:prSet/>
      <dgm:spPr/>
      <dgm:t>
        <a:bodyPr/>
        <a:lstStyle/>
        <a:p>
          <a:endParaRPr lang="en-GB"/>
        </a:p>
      </dgm:t>
    </dgm:pt>
    <dgm:pt modelId="{4D3E73D4-615D-4128-867D-7CF83D26871E}">
      <dgm:prSet/>
      <dgm:spPr>
        <a:solidFill>
          <a:srgbClr val="CFD5EA">
            <a:alpha val="90000"/>
          </a:srgbClr>
        </a:solidFill>
      </dgm:spPr>
      <dgm:t>
        <a:bodyPr/>
        <a:lstStyle/>
        <a:p>
          <a:r>
            <a:rPr lang="en-GB"/>
            <a:t>Often managed separately from budget execution processes </a:t>
          </a:r>
          <a:endParaRPr lang="en-GB" dirty="0"/>
        </a:p>
      </dgm:t>
    </dgm:pt>
    <dgm:pt modelId="{14BA76CC-7076-4C47-BB66-970919DA8F4F}" type="parTrans" cxnId="{2C157110-C433-4098-8B64-CC45109A8BE3}">
      <dgm:prSet/>
      <dgm:spPr/>
      <dgm:t>
        <a:bodyPr/>
        <a:lstStyle/>
        <a:p>
          <a:endParaRPr lang="en-GB"/>
        </a:p>
      </dgm:t>
    </dgm:pt>
    <dgm:pt modelId="{56BA5A4C-2601-4BDE-BC29-CF99CA325BBD}" type="sibTrans" cxnId="{2C157110-C433-4098-8B64-CC45109A8BE3}">
      <dgm:prSet/>
      <dgm:spPr/>
      <dgm:t>
        <a:bodyPr/>
        <a:lstStyle/>
        <a:p>
          <a:endParaRPr lang="en-GB"/>
        </a:p>
      </dgm:t>
    </dgm:pt>
    <dgm:pt modelId="{B15CCBB1-547D-44FA-8BC3-2A5F22E25B49}" type="pres">
      <dgm:prSet presAssocID="{79D66AED-8F09-4795-8437-65BC314E65D1}" presName="Name0" presStyleCnt="0">
        <dgm:presLayoutVars>
          <dgm:dir/>
          <dgm:animLvl val="lvl"/>
          <dgm:resizeHandles val="exact"/>
        </dgm:presLayoutVars>
      </dgm:prSet>
      <dgm:spPr/>
    </dgm:pt>
    <dgm:pt modelId="{583D3E36-175E-4A04-9362-257F9B180773}" type="pres">
      <dgm:prSet presAssocID="{432703A7-54C3-452A-96CB-E8B425470D2F}" presName="composite" presStyleCnt="0"/>
      <dgm:spPr/>
    </dgm:pt>
    <dgm:pt modelId="{5BB72188-CECA-4E02-8777-37B591D939EF}" type="pres">
      <dgm:prSet presAssocID="{432703A7-54C3-452A-96CB-E8B425470D2F}" presName="parTx" presStyleLbl="alignNode1" presStyleIdx="0" presStyleCnt="2" custScaleX="103625">
        <dgm:presLayoutVars>
          <dgm:chMax val="0"/>
          <dgm:chPref val="0"/>
          <dgm:bulletEnabled val="1"/>
        </dgm:presLayoutVars>
      </dgm:prSet>
      <dgm:spPr/>
    </dgm:pt>
    <dgm:pt modelId="{93EAA6D8-9AAA-41CD-B21E-40BCB0858B51}" type="pres">
      <dgm:prSet presAssocID="{432703A7-54C3-452A-96CB-E8B425470D2F}" presName="desTx" presStyleLbl="alignAccFollowNode1" presStyleIdx="0" presStyleCnt="2" custScaleX="102880">
        <dgm:presLayoutVars>
          <dgm:bulletEnabled val="1"/>
        </dgm:presLayoutVars>
      </dgm:prSet>
      <dgm:spPr/>
    </dgm:pt>
    <dgm:pt modelId="{218E05AE-4A40-4944-9259-5E3CE037CA87}" type="pres">
      <dgm:prSet presAssocID="{4B864924-3C88-4E67-B726-193BAF72CD79}" presName="space" presStyleCnt="0"/>
      <dgm:spPr/>
    </dgm:pt>
    <dgm:pt modelId="{99F80D26-9204-40F2-B391-E33F0915FA95}" type="pres">
      <dgm:prSet presAssocID="{B2E89E20-C3DD-4A02-82A3-EB6B9B6EEE6E}" presName="composite" presStyleCnt="0"/>
      <dgm:spPr/>
    </dgm:pt>
    <dgm:pt modelId="{8E69118D-BE33-4014-9D4F-0EE4D231E41F}" type="pres">
      <dgm:prSet presAssocID="{B2E89E20-C3DD-4A02-82A3-EB6B9B6EEE6E}" presName="parTx" presStyleLbl="alignNode1" presStyleIdx="1" presStyleCnt="2">
        <dgm:presLayoutVars>
          <dgm:chMax val="0"/>
          <dgm:chPref val="0"/>
          <dgm:bulletEnabled val="1"/>
        </dgm:presLayoutVars>
      </dgm:prSet>
      <dgm:spPr/>
    </dgm:pt>
    <dgm:pt modelId="{689E70EB-C618-4EF7-97A2-F4947FE88E20}" type="pres">
      <dgm:prSet presAssocID="{B2E89E20-C3DD-4A02-82A3-EB6B9B6EEE6E}" presName="desTx" presStyleLbl="alignAccFollowNode1" presStyleIdx="1" presStyleCnt="2">
        <dgm:presLayoutVars>
          <dgm:bulletEnabled val="1"/>
        </dgm:presLayoutVars>
      </dgm:prSet>
      <dgm:spPr/>
    </dgm:pt>
  </dgm:ptLst>
  <dgm:cxnLst>
    <dgm:cxn modelId="{A0BD0403-C10B-488C-9C85-59729E96465A}" srcId="{79D66AED-8F09-4795-8437-65BC314E65D1}" destId="{432703A7-54C3-452A-96CB-E8B425470D2F}" srcOrd="0" destOrd="0" parTransId="{3137772A-A997-44C6-AE8C-22E78E2CB83E}" sibTransId="{4B864924-3C88-4E67-B726-193BAF72CD79}"/>
    <dgm:cxn modelId="{2C157110-C433-4098-8B64-CC45109A8BE3}" srcId="{B2E89E20-C3DD-4A02-82A3-EB6B9B6EEE6E}" destId="{4D3E73D4-615D-4128-867D-7CF83D26871E}" srcOrd="2" destOrd="0" parTransId="{14BA76CC-7076-4C47-BB66-970919DA8F4F}" sibTransId="{56BA5A4C-2601-4BDE-BC29-CF99CA325BBD}"/>
    <dgm:cxn modelId="{A0DDFA16-F6AF-4742-8AEF-FF30C7B177AF}" srcId="{BFAB0409-B631-4730-98C0-0491B3A9E76E}" destId="{F52EC074-8C22-4DC8-9724-3111C16B2EEC}" srcOrd="1" destOrd="0" parTransId="{4F7490DC-13D3-4D38-BC86-69B2D69C497B}" sibTransId="{CDB0D04E-5FB8-4A76-8019-EF808171A9F7}"/>
    <dgm:cxn modelId="{19E86E1F-C0D9-45CF-954F-A062D58A77C6}" srcId="{863695B9-4AD3-4DCA-B9A2-ED5F7592BF38}" destId="{30A000FD-F4FC-4DFB-AC2E-BA48660C7613}" srcOrd="0" destOrd="0" parTransId="{CC78D38B-F9F0-4F5E-B606-46E1BF4EC7C2}" sibTransId="{F74F1B8D-1134-4164-AB1C-D4EA8C2B406F}"/>
    <dgm:cxn modelId="{66EE7E2B-C0B4-4903-AFDA-FE1606B2562E}" type="presOf" srcId="{F52EC074-8C22-4DC8-9724-3111C16B2EEC}" destId="{93EAA6D8-9AAA-41CD-B21E-40BCB0858B51}" srcOrd="0" destOrd="6" presId="urn:microsoft.com/office/officeart/2005/8/layout/hList1"/>
    <dgm:cxn modelId="{3DBAF72B-E04F-4784-952A-8123DC99F23D}" srcId="{034147D2-9983-4ECD-9261-81880981D29D}" destId="{F49430C5-EEE0-4010-AF33-52D69496580A}" srcOrd="0" destOrd="0" parTransId="{084EEE79-416C-4A5A-95EA-1683A79ED953}" sibTransId="{E9BB1122-7073-48B2-ADE0-17783C7CCF30}"/>
    <dgm:cxn modelId="{418E6C2C-F00E-4496-B368-C4B9D8DEE919}" type="presOf" srcId="{F49430C5-EEE0-4010-AF33-52D69496580A}" destId="{93EAA6D8-9AAA-41CD-B21E-40BCB0858B51}" srcOrd="0" destOrd="1" presId="urn:microsoft.com/office/officeart/2005/8/layout/hList1"/>
    <dgm:cxn modelId="{2A869A2E-D833-4611-BB9F-A81384309715}" type="presOf" srcId="{3681E3BE-860B-4D06-803B-6B1B760C8A37}" destId="{689E70EB-C618-4EF7-97A2-F4947FE88E20}" srcOrd="0" destOrd="3" presId="urn:microsoft.com/office/officeart/2005/8/layout/hList1"/>
    <dgm:cxn modelId="{948EA931-7121-44E2-815F-AD0AF1D93C8E}" type="presOf" srcId="{30A000FD-F4FC-4DFB-AC2E-BA48660C7613}" destId="{689E70EB-C618-4EF7-97A2-F4947FE88E20}" srcOrd="0" destOrd="1" presId="urn:microsoft.com/office/officeart/2005/8/layout/hList1"/>
    <dgm:cxn modelId="{51A3A83B-39E2-4499-B13C-AFE76E9668DD}" type="presOf" srcId="{86C52676-0D6F-4EF9-A9D2-55450349D7E8}" destId="{93EAA6D8-9AAA-41CD-B21E-40BCB0858B51}" srcOrd="0" destOrd="5" presId="urn:microsoft.com/office/officeart/2005/8/layout/hList1"/>
    <dgm:cxn modelId="{9A6D075E-6098-4CDE-B746-2CC18A4E0C6F}" srcId="{B2E89E20-C3DD-4A02-82A3-EB6B9B6EEE6E}" destId="{863695B9-4AD3-4DCA-B9A2-ED5F7592BF38}" srcOrd="0" destOrd="0" parTransId="{2BBF20B3-4BB0-4DEB-802E-3EE42ADE469A}" sibTransId="{6B77DF44-AEC1-4C40-9ED6-704049D0666A}"/>
    <dgm:cxn modelId="{E15A7944-A6D9-4B61-8577-FF691F1AE155}" type="presOf" srcId="{863695B9-4AD3-4DCA-B9A2-ED5F7592BF38}" destId="{689E70EB-C618-4EF7-97A2-F4947FE88E20}" srcOrd="0" destOrd="0" presId="urn:microsoft.com/office/officeart/2005/8/layout/hList1"/>
    <dgm:cxn modelId="{92A08E44-C15B-4303-9107-7161FF784E9E}" type="presOf" srcId="{BFAB0409-B631-4730-98C0-0491B3A9E76E}" destId="{93EAA6D8-9AAA-41CD-B21E-40BCB0858B51}" srcOrd="0" destOrd="4" presId="urn:microsoft.com/office/officeart/2005/8/layout/hList1"/>
    <dgm:cxn modelId="{E7DA9D46-A457-4686-99DD-3A8DF4CFD9CA}" type="presOf" srcId="{B5ED8405-4002-4C2A-8FFD-F33DF075E208}" destId="{689E70EB-C618-4EF7-97A2-F4947FE88E20}" srcOrd="0" destOrd="4" presId="urn:microsoft.com/office/officeart/2005/8/layout/hList1"/>
    <dgm:cxn modelId="{F03C1269-17DC-43C8-BE1D-D140448D3DB6}" type="presOf" srcId="{4D3E73D4-615D-4128-867D-7CF83D26871E}" destId="{689E70EB-C618-4EF7-97A2-F4947FE88E20}" srcOrd="0" destOrd="5" presId="urn:microsoft.com/office/officeart/2005/8/layout/hList1"/>
    <dgm:cxn modelId="{92CA386A-721B-4BEE-89E6-D232C891F7AE}" srcId="{D0366742-C09E-4B7B-AA7F-CFD98502D917}" destId="{3681E3BE-860B-4D06-803B-6B1B760C8A37}" srcOrd="0" destOrd="0" parTransId="{750E4C89-7009-4E68-BD93-BE91A1C7D8C9}" sibTransId="{CDC597FA-4BBE-41E2-809F-77C9ED6CDC99}"/>
    <dgm:cxn modelId="{58084A4A-1F57-4BB4-85AB-7868A2A5C2C8}" srcId="{034147D2-9983-4ECD-9261-81880981D29D}" destId="{2ECC50F3-C2AD-43B6-A8D3-97B57A97FB42}" srcOrd="1" destOrd="0" parTransId="{C8230478-C87C-46F6-A15E-77D0919E95DD}" sibTransId="{26315F02-412C-48C7-96B6-438E9CA3902C}"/>
    <dgm:cxn modelId="{5C25377D-C372-433F-8DD3-26CB2C8C9879}" srcId="{432703A7-54C3-452A-96CB-E8B425470D2F}" destId="{BFAB0409-B631-4730-98C0-0491B3A9E76E}" srcOrd="2" destOrd="0" parTransId="{1FAB6A31-64E5-44D0-8F24-9CA3992DC382}" sibTransId="{8AE0AD31-578E-44F5-A3D1-C81708F54907}"/>
    <dgm:cxn modelId="{E4B2B57E-B963-467D-ABB1-9A46DC131842}" type="presOf" srcId="{79D66AED-8F09-4795-8437-65BC314E65D1}" destId="{B15CCBB1-547D-44FA-8BC3-2A5F22E25B49}" srcOrd="0" destOrd="0" presId="urn:microsoft.com/office/officeart/2005/8/layout/hList1"/>
    <dgm:cxn modelId="{8A9F6888-78EE-4C69-AFF3-0A66B72121BC}" srcId="{432703A7-54C3-452A-96CB-E8B425470D2F}" destId="{EB20D625-3A77-4A13-B025-10C2BE04F7EE}" srcOrd="1" destOrd="0" parTransId="{5A130CEE-82DC-4F0D-9A2F-2E278AF3CCC4}" sibTransId="{A30D4DD9-0851-4001-9096-C0258A963D8A}"/>
    <dgm:cxn modelId="{A498F295-B76F-4F37-9A92-631EAB90DF2A}" srcId="{B2E89E20-C3DD-4A02-82A3-EB6B9B6EEE6E}" destId="{D0366742-C09E-4B7B-AA7F-CFD98502D917}" srcOrd="1" destOrd="0" parTransId="{DABBA43D-D2BC-4B81-8806-373EAEB116AE}" sibTransId="{4E6EA9AD-3B0A-422D-B08D-F6CE0FF33684}"/>
    <dgm:cxn modelId="{C82B519B-4CDB-41E3-B39C-94E16C886DCD}" srcId="{D0366742-C09E-4B7B-AA7F-CFD98502D917}" destId="{B5ED8405-4002-4C2A-8FFD-F33DF075E208}" srcOrd="1" destOrd="0" parTransId="{FBDCDBA2-487F-432F-BBDB-814CFBE24704}" sibTransId="{7F7539AE-C2D6-41CF-B9C4-83AC1C8A96EB}"/>
    <dgm:cxn modelId="{2338889E-B4FD-4BCC-BA97-68474E235048}" type="presOf" srcId="{D0366742-C09E-4B7B-AA7F-CFD98502D917}" destId="{689E70EB-C618-4EF7-97A2-F4947FE88E20}" srcOrd="0" destOrd="2" presId="urn:microsoft.com/office/officeart/2005/8/layout/hList1"/>
    <dgm:cxn modelId="{BA7CDEAA-8584-464A-B157-A6AC2B0971AB}" type="presOf" srcId="{2ECC50F3-C2AD-43B6-A8D3-97B57A97FB42}" destId="{93EAA6D8-9AAA-41CD-B21E-40BCB0858B51}" srcOrd="0" destOrd="2" presId="urn:microsoft.com/office/officeart/2005/8/layout/hList1"/>
    <dgm:cxn modelId="{CB07BCB5-2ABB-48E9-936C-6EEF49EEABB4}" type="presOf" srcId="{432703A7-54C3-452A-96CB-E8B425470D2F}" destId="{5BB72188-CECA-4E02-8777-37B591D939EF}" srcOrd="0" destOrd="0" presId="urn:microsoft.com/office/officeart/2005/8/layout/hList1"/>
    <dgm:cxn modelId="{3943C3C2-38B7-4FCF-A8FB-231E2D786CA9}" type="presOf" srcId="{B2E89E20-C3DD-4A02-82A3-EB6B9B6EEE6E}" destId="{8E69118D-BE33-4014-9D4F-0EE4D231E41F}" srcOrd="0" destOrd="0" presId="urn:microsoft.com/office/officeart/2005/8/layout/hList1"/>
    <dgm:cxn modelId="{ED6333D7-15D7-40EF-9801-BA9BE6846E8A}" srcId="{432703A7-54C3-452A-96CB-E8B425470D2F}" destId="{034147D2-9983-4ECD-9261-81880981D29D}" srcOrd="0" destOrd="0" parTransId="{6A3FCFD0-457B-47EA-87DE-050641151C2D}" sibTransId="{CEFD68A8-3915-46B9-A116-9FCB01246A09}"/>
    <dgm:cxn modelId="{5F07D1E1-8CEC-4308-849E-D03283610CB2}" type="presOf" srcId="{034147D2-9983-4ECD-9261-81880981D29D}" destId="{93EAA6D8-9AAA-41CD-B21E-40BCB0858B51}" srcOrd="0" destOrd="0" presId="urn:microsoft.com/office/officeart/2005/8/layout/hList1"/>
    <dgm:cxn modelId="{CFAAEDE2-6243-4077-9D55-A018C7902E1D}" srcId="{BFAB0409-B631-4730-98C0-0491B3A9E76E}" destId="{86C52676-0D6F-4EF9-A9D2-55450349D7E8}" srcOrd="0" destOrd="0" parTransId="{76DC4D26-A5AB-4A65-BF64-44AD841F79F0}" sibTransId="{11F4E425-A004-4786-BAF2-94DF16B8B7A9}"/>
    <dgm:cxn modelId="{757A25E7-AE20-437C-9D14-CF5C8EDF1FB3}" type="presOf" srcId="{EB20D625-3A77-4A13-B025-10C2BE04F7EE}" destId="{93EAA6D8-9AAA-41CD-B21E-40BCB0858B51}" srcOrd="0" destOrd="3" presId="urn:microsoft.com/office/officeart/2005/8/layout/hList1"/>
    <dgm:cxn modelId="{696DEFFC-80A3-4180-9BBD-EC93470FC987}" srcId="{79D66AED-8F09-4795-8437-65BC314E65D1}" destId="{B2E89E20-C3DD-4A02-82A3-EB6B9B6EEE6E}" srcOrd="1" destOrd="0" parTransId="{ABD9FBE0-2C56-4290-90AD-1EA2DBA6DCBD}" sibTransId="{779A3A78-AE50-419F-ACF0-E443C89623F6}"/>
    <dgm:cxn modelId="{B4C804F9-872A-4DF5-A29D-22B340E2E2FC}" type="presParOf" srcId="{B15CCBB1-547D-44FA-8BC3-2A5F22E25B49}" destId="{583D3E36-175E-4A04-9362-257F9B180773}" srcOrd="0" destOrd="0" presId="urn:microsoft.com/office/officeart/2005/8/layout/hList1"/>
    <dgm:cxn modelId="{0B492A3C-102C-492A-93F8-13234FB8C787}" type="presParOf" srcId="{583D3E36-175E-4A04-9362-257F9B180773}" destId="{5BB72188-CECA-4E02-8777-37B591D939EF}" srcOrd="0" destOrd="0" presId="urn:microsoft.com/office/officeart/2005/8/layout/hList1"/>
    <dgm:cxn modelId="{71A82356-EC7B-4107-A711-5BF28BD0EAD3}" type="presParOf" srcId="{583D3E36-175E-4A04-9362-257F9B180773}" destId="{93EAA6D8-9AAA-41CD-B21E-40BCB0858B51}" srcOrd="1" destOrd="0" presId="urn:microsoft.com/office/officeart/2005/8/layout/hList1"/>
    <dgm:cxn modelId="{1579DCBA-2541-40C8-8025-BFFEC48F0D76}" type="presParOf" srcId="{B15CCBB1-547D-44FA-8BC3-2A5F22E25B49}" destId="{218E05AE-4A40-4944-9259-5E3CE037CA87}" srcOrd="1" destOrd="0" presId="urn:microsoft.com/office/officeart/2005/8/layout/hList1"/>
    <dgm:cxn modelId="{FB214A05-AC83-4280-B163-80A1EFB11F59}" type="presParOf" srcId="{B15CCBB1-547D-44FA-8BC3-2A5F22E25B49}" destId="{99F80D26-9204-40F2-B391-E33F0915FA95}" srcOrd="2" destOrd="0" presId="urn:microsoft.com/office/officeart/2005/8/layout/hList1"/>
    <dgm:cxn modelId="{E9BF7E64-86AC-41A2-923D-4367A8856619}" type="presParOf" srcId="{99F80D26-9204-40F2-B391-E33F0915FA95}" destId="{8E69118D-BE33-4014-9D4F-0EE4D231E41F}" srcOrd="0" destOrd="0" presId="urn:microsoft.com/office/officeart/2005/8/layout/hList1"/>
    <dgm:cxn modelId="{A966B702-CE3D-4FF4-97F0-885F0AF67880}" type="presParOf" srcId="{99F80D26-9204-40F2-B391-E33F0915FA95}" destId="{689E70EB-C618-4EF7-97A2-F4947FE88E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29C1838-BC08-40C3-A542-C1820943DBC8}" type="doc">
      <dgm:prSet loTypeId="urn:microsoft.com/office/officeart/2005/8/layout/hProcess9" loCatId="process" qsTypeId="urn:microsoft.com/office/officeart/2005/8/quickstyle/simple1" qsCatId="simple" csTypeId="urn:microsoft.com/office/officeart/2005/8/colors/accent0_2" csCatId="mainScheme" phldr="1"/>
      <dgm:spPr/>
    </dgm:pt>
    <dgm:pt modelId="{F7BCAADD-5C00-4C5D-A9D7-FAB75B18B6E8}">
      <dgm:prSet phldrT="[Text]"/>
      <dgm:spPr>
        <a:solidFill>
          <a:schemeClr val="bg1"/>
        </a:solidFill>
        <a:ln>
          <a:solidFill>
            <a:srgbClr val="004C97"/>
          </a:solidFill>
        </a:ln>
      </dgm:spPr>
      <dgm:t>
        <a:bodyPr/>
        <a:lstStyle/>
        <a:p>
          <a:r>
            <a:rPr lang="en-GB" dirty="0">
              <a:solidFill>
                <a:srgbClr val="004C97"/>
              </a:solidFill>
            </a:rPr>
            <a:t>Cash Flow Forecasting and Cash Planning</a:t>
          </a:r>
        </a:p>
      </dgm:t>
    </dgm:pt>
    <dgm:pt modelId="{11859C2B-CA55-44CD-BF97-894640911BAF}" type="parTrans" cxnId="{E7C9E7B1-AD91-49DD-9EA7-73E8DA4A5F8A}">
      <dgm:prSet/>
      <dgm:spPr/>
      <dgm:t>
        <a:bodyPr/>
        <a:lstStyle/>
        <a:p>
          <a:endParaRPr lang="en-GB"/>
        </a:p>
      </dgm:t>
    </dgm:pt>
    <dgm:pt modelId="{206AD9E2-ABB2-40E6-AA20-6F639D100B44}" type="sibTrans" cxnId="{E7C9E7B1-AD91-49DD-9EA7-73E8DA4A5F8A}">
      <dgm:prSet/>
      <dgm:spPr/>
      <dgm:t>
        <a:bodyPr/>
        <a:lstStyle/>
        <a:p>
          <a:endParaRPr lang="en-GB"/>
        </a:p>
      </dgm:t>
    </dgm:pt>
    <dgm:pt modelId="{802DCD09-2049-4779-85C0-82AB5AB558B2}">
      <dgm:prSet phldrT="[Text]"/>
      <dgm:spPr>
        <a:solidFill>
          <a:schemeClr val="bg1"/>
        </a:solidFill>
        <a:ln>
          <a:solidFill>
            <a:srgbClr val="004C97"/>
          </a:solidFill>
        </a:ln>
      </dgm:spPr>
      <dgm:t>
        <a:bodyPr/>
        <a:lstStyle/>
        <a:p>
          <a:r>
            <a:rPr lang="en-GB" dirty="0">
              <a:solidFill>
                <a:srgbClr val="004C97"/>
              </a:solidFill>
            </a:rPr>
            <a:t>International Experience</a:t>
          </a:r>
        </a:p>
      </dgm:t>
    </dgm:pt>
    <dgm:pt modelId="{D35F8428-5079-44EA-B064-95A46A422786}" type="parTrans" cxnId="{26805DE9-2481-4A8B-AA02-8B092BABF93B}">
      <dgm:prSet/>
      <dgm:spPr/>
      <dgm:t>
        <a:bodyPr/>
        <a:lstStyle/>
        <a:p>
          <a:endParaRPr lang="en-GB"/>
        </a:p>
      </dgm:t>
    </dgm:pt>
    <dgm:pt modelId="{007E213B-FED3-42B5-BB1E-3D0A31C3F4CF}" type="sibTrans" cxnId="{26805DE9-2481-4A8B-AA02-8B092BABF93B}">
      <dgm:prSet/>
      <dgm:spPr/>
      <dgm:t>
        <a:bodyPr/>
        <a:lstStyle/>
        <a:p>
          <a:endParaRPr lang="en-GB"/>
        </a:p>
      </dgm:t>
    </dgm:pt>
    <dgm:pt modelId="{1A36F26E-26A7-4FFE-B1AB-61496BBB5CB2}">
      <dgm:prSet phldrT="[Text]"/>
      <dgm:spPr>
        <a:solidFill>
          <a:schemeClr val="bg1"/>
        </a:solidFill>
        <a:ln>
          <a:solidFill>
            <a:srgbClr val="004C97"/>
          </a:solidFill>
        </a:ln>
      </dgm:spPr>
      <dgm:t>
        <a:bodyPr/>
        <a:lstStyle/>
        <a:p>
          <a:r>
            <a:rPr lang="en-GB" dirty="0">
              <a:solidFill>
                <a:srgbClr val="004C97"/>
              </a:solidFill>
            </a:rPr>
            <a:t>Building the Forecast</a:t>
          </a:r>
        </a:p>
      </dgm:t>
    </dgm:pt>
    <dgm:pt modelId="{9A0BB898-3BFE-448F-BB03-945596070C77}" type="parTrans" cxnId="{A9E90C04-2653-480F-8CE2-14E9B250C4D7}">
      <dgm:prSet/>
      <dgm:spPr/>
      <dgm:t>
        <a:bodyPr/>
        <a:lstStyle/>
        <a:p>
          <a:endParaRPr lang="en-GB"/>
        </a:p>
      </dgm:t>
    </dgm:pt>
    <dgm:pt modelId="{9555597D-BD96-4192-8C8D-4556D898B388}" type="sibTrans" cxnId="{A9E90C04-2653-480F-8CE2-14E9B250C4D7}">
      <dgm:prSet/>
      <dgm:spPr/>
      <dgm:t>
        <a:bodyPr/>
        <a:lstStyle/>
        <a:p>
          <a:endParaRPr lang="en-GB"/>
        </a:p>
      </dgm:t>
    </dgm:pt>
    <dgm:pt modelId="{1DAA0D9B-138F-4A5F-9E3A-34B8D0C58625}">
      <dgm:prSet phldrT="[Text]"/>
      <dgm:spPr>
        <a:solidFill>
          <a:srgbClr val="004C97"/>
        </a:solidFill>
        <a:ln>
          <a:solidFill>
            <a:srgbClr val="004C97"/>
          </a:solidFill>
        </a:ln>
      </dgm:spPr>
      <dgm:t>
        <a:bodyPr/>
        <a:lstStyle/>
        <a:p>
          <a:r>
            <a:rPr lang="en-GB" dirty="0">
              <a:solidFill>
                <a:schemeClr val="bg1"/>
              </a:solidFill>
            </a:rPr>
            <a:t>Using the Forecast</a:t>
          </a:r>
        </a:p>
      </dgm:t>
    </dgm:pt>
    <dgm:pt modelId="{3EAEC164-D852-4CA6-B4A9-0A2AFD99716C}" type="parTrans" cxnId="{B18486D3-6CA3-45E0-8F7B-CFFFFB552A13}">
      <dgm:prSet/>
      <dgm:spPr/>
      <dgm:t>
        <a:bodyPr/>
        <a:lstStyle/>
        <a:p>
          <a:endParaRPr lang="en-GB"/>
        </a:p>
      </dgm:t>
    </dgm:pt>
    <dgm:pt modelId="{B202FC80-9C34-44D3-A37B-8FD7FD0644FC}" type="sibTrans" cxnId="{B18486D3-6CA3-45E0-8F7B-CFFFFB552A13}">
      <dgm:prSet/>
      <dgm:spPr/>
      <dgm:t>
        <a:bodyPr/>
        <a:lstStyle/>
        <a:p>
          <a:endParaRPr lang="en-GB"/>
        </a:p>
      </dgm:t>
    </dgm:pt>
    <dgm:pt modelId="{E87548B9-CCD8-42D4-9017-C8E41E69D43F}" type="pres">
      <dgm:prSet presAssocID="{229C1838-BC08-40C3-A542-C1820943DBC8}" presName="CompostProcess" presStyleCnt="0">
        <dgm:presLayoutVars>
          <dgm:dir/>
          <dgm:resizeHandles val="exact"/>
        </dgm:presLayoutVars>
      </dgm:prSet>
      <dgm:spPr/>
    </dgm:pt>
    <dgm:pt modelId="{AC54DE5D-1C67-4108-84A5-86F0657B98E0}" type="pres">
      <dgm:prSet presAssocID="{229C1838-BC08-40C3-A542-C1820943DBC8}" presName="arrow" presStyleLbl="bgShp" presStyleIdx="0" presStyleCnt="1"/>
      <dgm:spPr>
        <a:solidFill>
          <a:srgbClr val="CFD5EA"/>
        </a:solidFill>
      </dgm:spPr>
    </dgm:pt>
    <dgm:pt modelId="{3A13350B-0BC5-4268-84C6-28104D0752AF}" type="pres">
      <dgm:prSet presAssocID="{229C1838-BC08-40C3-A542-C1820943DBC8}" presName="linearProcess" presStyleCnt="0"/>
      <dgm:spPr/>
    </dgm:pt>
    <dgm:pt modelId="{A38B9AA2-317B-4E89-996C-33744231B1DE}" type="pres">
      <dgm:prSet presAssocID="{F7BCAADD-5C00-4C5D-A9D7-FAB75B18B6E8}" presName="textNode" presStyleLbl="node1" presStyleIdx="0" presStyleCnt="4">
        <dgm:presLayoutVars>
          <dgm:bulletEnabled val="1"/>
        </dgm:presLayoutVars>
      </dgm:prSet>
      <dgm:spPr/>
    </dgm:pt>
    <dgm:pt modelId="{BD08E98D-4188-46EB-83B6-51082BEBA1C7}" type="pres">
      <dgm:prSet presAssocID="{206AD9E2-ABB2-40E6-AA20-6F639D100B44}" presName="sibTrans" presStyleCnt="0"/>
      <dgm:spPr/>
    </dgm:pt>
    <dgm:pt modelId="{31809D04-7633-4B5F-A2FB-EDB826DB838D}" type="pres">
      <dgm:prSet presAssocID="{1A36F26E-26A7-4FFE-B1AB-61496BBB5CB2}" presName="textNode" presStyleLbl="node1" presStyleIdx="1" presStyleCnt="4">
        <dgm:presLayoutVars>
          <dgm:bulletEnabled val="1"/>
        </dgm:presLayoutVars>
      </dgm:prSet>
      <dgm:spPr/>
    </dgm:pt>
    <dgm:pt modelId="{783940D5-8F2B-443B-91BB-6A2900F7D7E0}" type="pres">
      <dgm:prSet presAssocID="{9555597D-BD96-4192-8C8D-4556D898B388}" presName="sibTrans" presStyleCnt="0"/>
      <dgm:spPr/>
    </dgm:pt>
    <dgm:pt modelId="{15C65471-3F41-47C5-9F62-BAE7FA9C97B4}" type="pres">
      <dgm:prSet presAssocID="{802DCD09-2049-4779-85C0-82AB5AB558B2}" presName="textNode" presStyleLbl="node1" presStyleIdx="2" presStyleCnt="4" custLinFactNeighborX="15418">
        <dgm:presLayoutVars>
          <dgm:bulletEnabled val="1"/>
        </dgm:presLayoutVars>
      </dgm:prSet>
      <dgm:spPr/>
    </dgm:pt>
    <dgm:pt modelId="{8E4CAE1F-80FA-4D8E-A5C5-056F4E2D0D18}" type="pres">
      <dgm:prSet presAssocID="{007E213B-FED3-42B5-BB1E-3D0A31C3F4CF}" presName="sibTrans" presStyleCnt="0"/>
      <dgm:spPr/>
    </dgm:pt>
    <dgm:pt modelId="{F595503D-9487-48AA-8493-74FAFEC17231}" type="pres">
      <dgm:prSet presAssocID="{1DAA0D9B-138F-4A5F-9E3A-34B8D0C58625}" presName="textNode" presStyleLbl="node1" presStyleIdx="3" presStyleCnt="4">
        <dgm:presLayoutVars>
          <dgm:bulletEnabled val="1"/>
        </dgm:presLayoutVars>
      </dgm:prSet>
      <dgm:spPr/>
    </dgm:pt>
  </dgm:ptLst>
  <dgm:cxnLst>
    <dgm:cxn modelId="{A9E90C04-2653-480F-8CE2-14E9B250C4D7}" srcId="{229C1838-BC08-40C3-A542-C1820943DBC8}" destId="{1A36F26E-26A7-4FFE-B1AB-61496BBB5CB2}" srcOrd="1" destOrd="0" parTransId="{9A0BB898-3BFE-448F-BB03-945596070C77}" sibTransId="{9555597D-BD96-4192-8C8D-4556D898B388}"/>
    <dgm:cxn modelId="{BBE42B42-21AA-4EA9-9B0D-B008FD82FCBB}" type="presOf" srcId="{802DCD09-2049-4779-85C0-82AB5AB558B2}" destId="{15C65471-3F41-47C5-9F62-BAE7FA9C97B4}" srcOrd="0" destOrd="0" presId="urn:microsoft.com/office/officeart/2005/8/layout/hProcess9"/>
    <dgm:cxn modelId="{E7C9E7B1-AD91-49DD-9EA7-73E8DA4A5F8A}" srcId="{229C1838-BC08-40C3-A542-C1820943DBC8}" destId="{F7BCAADD-5C00-4C5D-A9D7-FAB75B18B6E8}" srcOrd="0" destOrd="0" parTransId="{11859C2B-CA55-44CD-BF97-894640911BAF}" sibTransId="{206AD9E2-ABB2-40E6-AA20-6F639D100B44}"/>
    <dgm:cxn modelId="{A05D48CB-500E-460F-A086-D9F1C7666F8B}" type="presOf" srcId="{F7BCAADD-5C00-4C5D-A9D7-FAB75B18B6E8}" destId="{A38B9AA2-317B-4E89-996C-33744231B1DE}" srcOrd="0" destOrd="0" presId="urn:microsoft.com/office/officeart/2005/8/layout/hProcess9"/>
    <dgm:cxn modelId="{74808ECD-9F76-46DF-98E2-CF58A7CBEA05}" type="presOf" srcId="{229C1838-BC08-40C3-A542-C1820943DBC8}" destId="{E87548B9-CCD8-42D4-9017-C8E41E69D43F}" srcOrd="0" destOrd="0" presId="urn:microsoft.com/office/officeart/2005/8/layout/hProcess9"/>
    <dgm:cxn modelId="{B18486D3-6CA3-45E0-8F7B-CFFFFB552A13}" srcId="{229C1838-BC08-40C3-A542-C1820943DBC8}" destId="{1DAA0D9B-138F-4A5F-9E3A-34B8D0C58625}" srcOrd="3" destOrd="0" parTransId="{3EAEC164-D852-4CA6-B4A9-0A2AFD99716C}" sibTransId="{B202FC80-9C34-44D3-A37B-8FD7FD0644FC}"/>
    <dgm:cxn modelId="{26805DE9-2481-4A8B-AA02-8B092BABF93B}" srcId="{229C1838-BC08-40C3-A542-C1820943DBC8}" destId="{802DCD09-2049-4779-85C0-82AB5AB558B2}" srcOrd="2" destOrd="0" parTransId="{D35F8428-5079-44EA-B064-95A46A422786}" sibTransId="{007E213B-FED3-42B5-BB1E-3D0A31C3F4CF}"/>
    <dgm:cxn modelId="{532B1AEA-7462-4FAB-A376-E6CFBD656BB6}" type="presOf" srcId="{1A36F26E-26A7-4FFE-B1AB-61496BBB5CB2}" destId="{31809D04-7633-4B5F-A2FB-EDB826DB838D}" srcOrd="0" destOrd="0" presId="urn:microsoft.com/office/officeart/2005/8/layout/hProcess9"/>
    <dgm:cxn modelId="{452202EF-31B7-4708-A1B2-349CA6165620}" type="presOf" srcId="{1DAA0D9B-138F-4A5F-9E3A-34B8D0C58625}" destId="{F595503D-9487-48AA-8493-74FAFEC17231}" srcOrd="0" destOrd="0" presId="urn:microsoft.com/office/officeart/2005/8/layout/hProcess9"/>
    <dgm:cxn modelId="{3ED583A1-2BE0-42D7-9087-B76B77A3F1EE}" type="presParOf" srcId="{E87548B9-CCD8-42D4-9017-C8E41E69D43F}" destId="{AC54DE5D-1C67-4108-84A5-86F0657B98E0}" srcOrd="0" destOrd="0" presId="urn:microsoft.com/office/officeart/2005/8/layout/hProcess9"/>
    <dgm:cxn modelId="{DCE434A1-7B3E-4247-A329-073CA08A6CDC}" type="presParOf" srcId="{E87548B9-CCD8-42D4-9017-C8E41E69D43F}" destId="{3A13350B-0BC5-4268-84C6-28104D0752AF}" srcOrd="1" destOrd="0" presId="urn:microsoft.com/office/officeart/2005/8/layout/hProcess9"/>
    <dgm:cxn modelId="{FB32ACD6-7F4D-4F28-9D69-BE831760FB55}" type="presParOf" srcId="{3A13350B-0BC5-4268-84C6-28104D0752AF}" destId="{A38B9AA2-317B-4E89-996C-33744231B1DE}" srcOrd="0" destOrd="0" presId="urn:microsoft.com/office/officeart/2005/8/layout/hProcess9"/>
    <dgm:cxn modelId="{78636497-8C9D-46D4-91A1-FAF4E05BD644}" type="presParOf" srcId="{3A13350B-0BC5-4268-84C6-28104D0752AF}" destId="{BD08E98D-4188-46EB-83B6-51082BEBA1C7}" srcOrd="1" destOrd="0" presId="urn:microsoft.com/office/officeart/2005/8/layout/hProcess9"/>
    <dgm:cxn modelId="{E98F576F-AC7C-49B0-892B-FFC9ABCCADB2}" type="presParOf" srcId="{3A13350B-0BC5-4268-84C6-28104D0752AF}" destId="{31809D04-7633-4B5F-A2FB-EDB826DB838D}" srcOrd="2" destOrd="0" presId="urn:microsoft.com/office/officeart/2005/8/layout/hProcess9"/>
    <dgm:cxn modelId="{F23AD007-A08D-43CB-991E-6367B4D84E01}" type="presParOf" srcId="{3A13350B-0BC5-4268-84C6-28104D0752AF}" destId="{783940D5-8F2B-443B-91BB-6A2900F7D7E0}" srcOrd="3" destOrd="0" presId="urn:microsoft.com/office/officeart/2005/8/layout/hProcess9"/>
    <dgm:cxn modelId="{90053A10-607D-4C5B-AF19-707C6910330F}" type="presParOf" srcId="{3A13350B-0BC5-4268-84C6-28104D0752AF}" destId="{15C65471-3F41-47C5-9F62-BAE7FA9C97B4}" srcOrd="4" destOrd="0" presId="urn:microsoft.com/office/officeart/2005/8/layout/hProcess9"/>
    <dgm:cxn modelId="{BBAA463D-6E54-4693-807E-8F2ACB1D7385}" type="presParOf" srcId="{3A13350B-0BC5-4268-84C6-28104D0752AF}" destId="{8E4CAE1F-80FA-4D8E-A5C5-056F4E2D0D18}" srcOrd="5" destOrd="0" presId="urn:microsoft.com/office/officeart/2005/8/layout/hProcess9"/>
    <dgm:cxn modelId="{51B7AEC3-F62B-4B6E-AC4D-373202899785}" type="presParOf" srcId="{3A13350B-0BC5-4268-84C6-28104D0752AF}" destId="{F595503D-9487-48AA-8493-74FAFEC1723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E9FE169-EB08-4A5B-AD82-A12D3C4A42A3}"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GB"/>
        </a:p>
      </dgm:t>
    </dgm:pt>
    <dgm:pt modelId="{D8B8F87B-D727-4268-969E-0249AA1C3450}">
      <dgm:prSet phldrT="[Text]" custT="1"/>
      <dgm:spPr/>
      <dgm:t>
        <a:bodyPr/>
        <a:lstStyle/>
        <a:p>
          <a:r>
            <a:rPr lang="en-GB" sz="2400" dirty="0"/>
            <a:t>Supporting cash management</a:t>
          </a:r>
        </a:p>
      </dgm:t>
    </dgm:pt>
    <dgm:pt modelId="{71CC018E-412B-41D7-A4D0-DEAC4F2DE206}" type="parTrans" cxnId="{7BF50FF0-B709-4CF6-A5A7-9E2AF9319102}">
      <dgm:prSet/>
      <dgm:spPr/>
      <dgm:t>
        <a:bodyPr/>
        <a:lstStyle/>
        <a:p>
          <a:endParaRPr lang="en-GB"/>
        </a:p>
      </dgm:t>
    </dgm:pt>
    <dgm:pt modelId="{2C6A64C0-B715-4A25-B7F3-725B86B7522B}" type="sibTrans" cxnId="{7BF50FF0-B709-4CF6-A5A7-9E2AF9319102}">
      <dgm:prSet/>
      <dgm:spPr/>
      <dgm:t>
        <a:bodyPr/>
        <a:lstStyle/>
        <a:p>
          <a:endParaRPr lang="en-GB"/>
        </a:p>
      </dgm:t>
    </dgm:pt>
    <dgm:pt modelId="{4F2C2CD0-6A1A-4BE0-9DDD-65D79B25EFE6}">
      <dgm:prSet/>
      <dgm:spPr>
        <a:ln>
          <a:noFill/>
        </a:ln>
      </dgm:spPr>
      <dgm:t>
        <a:bodyPr/>
        <a:lstStyle/>
        <a:p>
          <a:r>
            <a:rPr lang="en-GB"/>
            <a:t>Smoothing the TSA; targeting a range of fluctuations</a:t>
          </a:r>
          <a:endParaRPr lang="en-GB" dirty="0"/>
        </a:p>
      </dgm:t>
    </dgm:pt>
    <dgm:pt modelId="{A6CB5E5E-87DE-4722-A32C-DC6632700767}" type="parTrans" cxnId="{7D5F9E9A-7522-4769-A7C3-248BF04D2E26}">
      <dgm:prSet/>
      <dgm:spPr/>
      <dgm:t>
        <a:bodyPr/>
        <a:lstStyle/>
        <a:p>
          <a:endParaRPr lang="en-GB"/>
        </a:p>
      </dgm:t>
    </dgm:pt>
    <dgm:pt modelId="{5A63B94F-C355-44A9-97A9-6F9CF9B7E8E3}" type="sibTrans" cxnId="{7D5F9E9A-7522-4769-A7C3-248BF04D2E26}">
      <dgm:prSet/>
      <dgm:spPr/>
      <dgm:t>
        <a:bodyPr/>
        <a:lstStyle/>
        <a:p>
          <a:endParaRPr lang="en-GB"/>
        </a:p>
      </dgm:t>
    </dgm:pt>
    <dgm:pt modelId="{AAEB1874-1D38-479F-83DE-DAFB6BE15593}">
      <dgm:prSet/>
      <dgm:spPr>
        <a:ln>
          <a:noFill/>
        </a:ln>
      </dgm:spPr>
      <dgm:t>
        <a:bodyPr/>
        <a:lstStyle/>
        <a:p>
          <a:r>
            <a:rPr lang="en-GB" dirty="0"/>
            <a:t>Policy focus on short-term borrowing and investment</a:t>
          </a:r>
        </a:p>
      </dgm:t>
    </dgm:pt>
    <dgm:pt modelId="{1392EFAE-B4DE-477D-9843-4960482045F4}" type="parTrans" cxnId="{5AFA05F7-2613-4C3F-A64B-0764EE9B109E}">
      <dgm:prSet/>
      <dgm:spPr/>
      <dgm:t>
        <a:bodyPr/>
        <a:lstStyle/>
        <a:p>
          <a:endParaRPr lang="en-GB"/>
        </a:p>
      </dgm:t>
    </dgm:pt>
    <dgm:pt modelId="{4B8BA93A-1DE6-4768-A50F-CA03CEF3CB77}" type="sibTrans" cxnId="{5AFA05F7-2613-4C3F-A64B-0764EE9B109E}">
      <dgm:prSet/>
      <dgm:spPr/>
      <dgm:t>
        <a:bodyPr/>
        <a:lstStyle/>
        <a:p>
          <a:endParaRPr lang="en-GB"/>
        </a:p>
      </dgm:t>
    </dgm:pt>
    <dgm:pt modelId="{61738964-C936-4CA1-BCAE-E0EF10515956}">
      <dgm:prSet/>
      <dgm:spPr>
        <a:ln>
          <a:noFill/>
        </a:ln>
      </dgm:spPr>
      <dgm:t>
        <a:bodyPr/>
        <a:lstStyle/>
        <a:p>
          <a:r>
            <a:rPr lang="en-GB"/>
            <a:t>Helps monetary policy; but cash flow forecasts still need to be passed to the central bank </a:t>
          </a:r>
          <a:endParaRPr lang="en-GB" dirty="0"/>
        </a:p>
      </dgm:t>
    </dgm:pt>
    <dgm:pt modelId="{AF421640-FB71-4DAE-8A4D-3C13F1C13A70}" type="parTrans" cxnId="{8677DDDC-32D9-438A-88D7-7DED8EC70C03}">
      <dgm:prSet/>
      <dgm:spPr/>
      <dgm:t>
        <a:bodyPr/>
        <a:lstStyle/>
        <a:p>
          <a:endParaRPr lang="en-GB"/>
        </a:p>
      </dgm:t>
    </dgm:pt>
    <dgm:pt modelId="{7244936A-1FC1-47B6-81CB-11407819BF8E}" type="sibTrans" cxnId="{8677DDDC-32D9-438A-88D7-7DED8EC70C03}">
      <dgm:prSet/>
      <dgm:spPr/>
      <dgm:t>
        <a:bodyPr/>
        <a:lstStyle/>
        <a:p>
          <a:endParaRPr lang="en-GB"/>
        </a:p>
      </dgm:t>
    </dgm:pt>
    <dgm:pt modelId="{7F5515A3-E79D-4023-930A-27C96956AA70}">
      <dgm:prSet custT="1"/>
      <dgm:spPr/>
      <dgm:t>
        <a:bodyPr/>
        <a:lstStyle/>
        <a:p>
          <a:r>
            <a:rPr lang="en-GB" sz="2400" dirty="0"/>
            <a:t>Supporting budget execution</a:t>
          </a:r>
        </a:p>
      </dgm:t>
    </dgm:pt>
    <dgm:pt modelId="{B74F02F1-7694-4BC5-80A4-C23E37451063}" type="parTrans" cxnId="{0AB68571-A09E-4AC4-958E-E76232526306}">
      <dgm:prSet/>
      <dgm:spPr/>
      <dgm:t>
        <a:bodyPr/>
        <a:lstStyle/>
        <a:p>
          <a:endParaRPr lang="en-GB"/>
        </a:p>
      </dgm:t>
    </dgm:pt>
    <dgm:pt modelId="{2F7DCD4A-24C8-4A89-9B35-23ECDD890840}" type="sibTrans" cxnId="{0AB68571-A09E-4AC4-958E-E76232526306}">
      <dgm:prSet/>
      <dgm:spPr/>
      <dgm:t>
        <a:bodyPr/>
        <a:lstStyle/>
        <a:p>
          <a:endParaRPr lang="en-GB"/>
        </a:p>
      </dgm:t>
    </dgm:pt>
    <dgm:pt modelId="{850F2909-EFF1-4DF6-88BC-E270BF8495B6}">
      <dgm:prSet/>
      <dgm:spPr>
        <a:ln>
          <a:noFill/>
        </a:ln>
      </dgm:spPr>
      <dgm:t>
        <a:bodyPr/>
        <a:lstStyle/>
        <a:p>
          <a:r>
            <a:rPr lang="en-GB"/>
            <a:t>Cash flow forecasts identify the cash profile a few months ahead</a:t>
          </a:r>
          <a:endParaRPr lang="en-GB" dirty="0"/>
        </a:p>
      </dgm:t>
    </dgm:pt>
    <dgm:pt modelId="{FA0E4255-2DB0-490F-9790-1C2148B523B4}" type="parTrans" cxnId="{58BAE232-8AF4-4B96-9A39-0F5ED05E303D}">
      <dgm:prSet/>
      <dgm:spPr/>
      <dgm:t>
        <a:bodyPr/>
        <a:lstStyle/>
        <a:p>
          <a:endParaRPr lang="en-GB"/>
        </a:p>
      </dgm:t>
    </dgm:pt>
    <dgm:pt modelId="{2A3A548A-8C7A-4521-9435-CB0E22E7A885}" type="sibTrans" cxnId="{58BAE232-8AF4-4B96-9A39-0F5ED05E303D}">
      <dgm:prSet/>
      <dgm:spPr/>
      <dgm:t>
        <a:bodyPr/>
        <a:lstStyle/>
        <a:p>
          <a:endParaRPr lang="en-GB"/>
        </a:p>
      </dgm:t>
    </dgm:pt>
    <dgm:pt modelId="{7E5CAD3C-2EE9-4A36-9ABC-215DED7BAA96}">
      <dgm:prSet/>
      <dgm:spPr>
        <a:ln>
          <a:noFill/>
        </a:ln>
      </dgm:spPr>
      <dgm:t>
        <a:bodyPr/>
        <a:lstStyle/>
        <a:p>
          <a:r>
            <a:rPr lang="en-GB"/>
            <a:t>More realistic than profiles =&gt; may be different</a:t>
          </a:r>
          <a:endParaRPr lang="en-GB" dirty="0"/>
        </a:p>
      </dgm:t>
    </dgm:pt>
    <dgm:pt modelId="{D93647BE-F522-455B-B913-C92E7967B1CB}" type="parTrans" cxnId="{AEAE7AF8-603D-4460-A132-0FFF53CC7A2F}">
      <dgm:prSet/>
      <dgm:spPr/>
      <dgm:t>
        <a:bodyPr/>
        <a:lstStyle/>
        <a:p>
          <a:endParaRPr lang="en-GB"/>
        </a:p>
      </dgm:t>
    </dgm:pt>
    <dgm:pt modelId="{03AD51BA-B714-48DD-9167-3865F0BE6A54}" type="sibTrans" cxnId="{AEAE7AF8-603D-4460-A132-0FFF53CC7A2F}">
      <dgm:prSet/>
      <dgm:spPr/>
      <dgm:t>
        <a:bodyPr/>
        <a:lstStyle/>
        <a:p>
          <a:endParaRPr lang="en-GB"/>
        </a:p>
      </dgm:t>
    </dgm:pt>
    <dgm:pt modelId="{44F7CFD9-CB73-4D88-8955-6C4F0145AF8A}">
      <dgm:prSet/>
      <dgm:spPr>
        <a:ln>
          <a:noFill/>
        </a:ln>
      </dgm:spPr>
      <dgm:t>
        <a:bodyPr/>
        <a:lstStyle/>
        <a:p>
          <a:r>
            <a:rPr lang="en-GB" dirty="0"/>
            <a:t>Are cash resources adequate to deliver the budget?</a:t>
          </a:r>
        </a:p>
      </dgm:t>
    </dgm:pt>
    <dgm:pt modelId="{D9619649-62D1-4704-95F9-D3FCB57BCDEC}" type="parTrans" cxnId="{074EBBC8-1F60-434F-BD90-69531C4705D6}">
      <dgm:prSet/>
      <dgm:spPr/>
      <dgm:t>
        <a:bodyPr/>
        <a:lstStyle/>
        <a:p>
          <a:endParaRPr lang="en-GB"/>
        </a:p>
      </dgm:t>
    </dgm:pt>
    <dgm:pt modelId="{CF2F3275-97B4-4053-86B2-20A4FB0E6F12}" type="sibTrans" cxnId="{074EBBC8-1F60-434F-BD90-69531C4705D6}">
      <dgm:prSet/>
      <dgm:spPr/>
      <dgm:t>
        <a:bodyPr/>
        <a:lstStyle/>
        <a:p>
          <a:endParaRPr lang="en-GB"/>
        </a:p>
      </dgm:t>
    </dgm:pt>
    <dgm:pt modelId="{463E2965-ACCA-4C5B-BCFF-2561BC574EF3}">
      <dgm:prSet/>
      <dgm:spPr>
        <a:ln>
          <a:noFill/>
        </a:ln>
      </dgm:spPr>
      <dgm:t>
        <a:bodyPr/>
        <a:lstStyle/>
        <a:p>
          <a:r>
            <a:rPr lang="en-GB"/>
            <a:t>May imply delaying release of allocations (or delaying payments)</a:t>
          </a:r>
          <a:endParaRPr lang="en-GB" dirty="0"/>
        </a:p>
      </dgm:t>
    </dgm:pt>
    <dgm:pt modelId="{4FBFED4E-9CE6-47E7-8674-6A6E488781E3}" type="parTrans" cxnId="{9016752C-1CFF-4949-86D1-6C01F3F77284}">
      <dgm:prSet/>
      <dgm:spPr/>
      <dgm:t>
        <a:bodyPr/>
        <a:lstStyle/>
        <a:p>
          <a:endParaRPr lang="en-GB"/>
        </a:p>
      </dgm:t>
    </dgm:pt>
    <dgm:pt modelId="{6F2E764E-0A1B-413A-BCA4-9D498E9A4076}" type="sibTrans" cxnId="{9016752C-1CFF-4949-86D1-6C01F3F77284}">
      <dgm:prSet/>
      <dgm:spPr/>
      <dgm:t>
        <a:bodyPr/>
        <a:lstStyle/>
        <a:p>
          <a:endParaRPr lang="en-GB"/>
        </a:p>
      </dgm:t>
    </dgm:pt>
    <dgm:pt modelId="{7CB7BA5A-3FDF-4764-B48C-72C7CDABB1AD}">
      <dgm:prSet custT="1"/>
      <dgm:spPr/>
      <dgm:t>
        <a:bodyPr/>
        <a:lstStyle/>
        <a:p>
          <a:r>
            <a:rPr lang="en-GB" sz="2400" dirty="0"/>
            <a:t>In the event of cash rationing….</a:t>
          </a:r>
        </a:p>
      </dgm:t>
    </dgm:pt>
    <dgm:pt modelId="{E49CD0CE-59FF-4710-B43C-5795BC03163D}" type="parTrans" cxnId="{82484681-29C9-42F6-8769-04FD0B4E89A0}">
      <dgm:prSet/>
      <dgm:spPr/>
      <dgm:t>
        <a:bodyPr/>
        <a:lstStyle/>
        <a:p>
          <a:endParaRPr lang="en-GB"/>
        </a:p>
      </dgm:t>
    </dgm:pt>
    <dgm:pt modelId="{A6ED6192-96AB-400F-81E5-25D718F419EB}" type="sibTrans" cxnId="{82484681-29C9-42F6-8769-04FD0B4E89A0}">
      <dgm:prSet/>
      <dgm:spPr/>
      <dgm:t>
        <a:bodyPr/>
        <a:lstStyle/>
        <a:p>
          <a:endParaRPr lang="en-GB"/>
        </a:p>
      </dgm:t>
    </dgm:pt>
    <dgm:pt modelId="{4409DD56-231D-4AE3-8B11-66640186917D}">
      <dgm:prSet/>
      <dgm:spPr>
        <a:ln>
          <a:noFill/>
        </a:ln>
      </dgm:spPr>
      <dgm:t>
        <a:bodyPr/>
        <a:lstStyle/>
        <a:p>
          <a:r>
            <a:rPr lang="en-GB"/>
            <a:t>Deciding spending priorities and processing individual payments is </a:t>
          </a:r>
          <a:r>
            <a:rPr lang="en-GB" u="sng"/>
            <a:t>separate</a:t>
          </a:r>
          <a:r>
            <a:rPr lang="en-GB"/>
            <a:t> from decisions about financing – and usually require different people/functions</a:t>
          </a:r>
          <a:endParaRPr lang="en-GB" dirty="0"/>
        </a:p>
      </dgm:t>
    </dgm:pt>
    <dgm:pt modelId="{2A0FD3D0-08E3-4AAD-B8A3-33FDDFF3283D}" type="parTrans" cxnId="{BB2BAEC3-4FDB-4704-9EB6-E67E744229CC}">
      <dgm:prSet/>
      <dgm:spPr/>
      <dgm:t>
        <a:bodyPr/>
        <a:lstStyle/>
        <a:p>
          <a:endParaRPr lang="en-GB"/>
        </a:p>
      </dgm:t>
    </dgm:pt>
    <dgm:pt modelId="{80DB5B06-A565-46A2-8CEF-6C1E132DC482}" type="sibTrans" cxnId="{BB2BAEC3-4FDB-4704-9EB6-E67E744229CC}">
      <dgm:prSet/>
      <dgm:spPr/>
      <dgm:t>
        <a:bodyPr/>
        <a:lstStyle/>
        <a:p>
          <a:endParaRPr lang="en-GB"/>
        </a:p>
      </dgm:t>
    </dgm:pt>
    <dgm:pt modelId="{04C53B1B-5AB1-4E97-9A88-84E405BABEA5}">
      <dgm:prSet/>
      <dgm:spPr>
        <a:ln>
          <a:noFill/>
        </a:ln>
      </dgm:spPr>
      <dgm:t>
        <a:bodyPr/>
        <a:lstStyle/>
        <a:p>
          <a:r>
            <a:rPr lang="en-GB" dirty="0"/>
            <a:t>Decisions should take account of budget priorities – informed by budget department</a:t>
          </a:r>
        </a:p>
      </dgm:t>
    </dgm:pt>
    <dgm:pt modelId="{EEBB82F0-5EC4-451A-A885-22AB6D14F905}" type="parTrans" cxnId="{9931743D-60B5-4F8F-A42D-47417A096AD8}">
      <dgm:prSet/>
      <dgm:spPr/>
      <dgm:t>
        <a:bodyPr/>
        <a:lstStyle/>
        <a:p>
          <a:endParaRPr lang="en-GB"/>
        </a:p>
      </dgm:t>
    </dgm:pt>
    <dgm:pt modelId="{E83ED2BB-51A1-458D-B07C-39E19D40F066}" type="sibTrans" cxnId="{9931743D-60B5-4F8F-A42D-47417A096AD8}">
      <dgm:prSet/>
      <dgm:spPr/>
      <dgm:t>
        <a:bodyPr/>
        <a:lstStyle/>
        <a:p>
          <a:endParaRPr lang="en-GB"/>
        </a:p>
      </dgm:t>
    </dgm:pt>
    <dgm:pt modelId="{F6D1F547-F278-4583-A2DB-693E5030FD05}" type="pres">
      <dgm:prSet presAssocID="{0E9FE169-EB08-4A5B-AD82-A12D3C4A42A3}" presName="Name0" presStyleCnt="0">
        <dgm:presLayoutVars>
          <dgm:dir/>
          <dgm:animLvl val="lvl"/>
          <dgm:resizeHandles val="exact"/>
        </dgm:presLayoutVars>
      </dgm:prSet>
      <dgm:spPr/>
    </dgm:pt>
    <dgm:pt modelId="{89E9E2C8-26D6-4508-8F9B-24EFD861A628}" type="pres">
      <dgm:prSet presAssocID="{D8B8F87B-D727-4268-969E-0249AA1C3450}" presName="linNode" presStyleCnt="0"/>
      <dgm:spPr/>
    </dgm:pt>
    <dgm:pt modelId="{401F64CF-3C70-4515-B1D3-9E373012CB4C}" type="pres">
      <dgm:prSet presAssocID="{D8B8F87B-D727-4268-969E-0249AA1C3450}" presName="parTx" presStyleLbl="revTx" presStyleIdx="0" presStyleCnt="3">
        <dgm:presLayoutVars>
          <dgm:chMax val="1"/>
          <dgm:bulletEnabled val="1"/>
        </dgm:presLayoutVars>
      </dgm:prSet>
      <dgm:spPr/>
    </dgm:pt>
    <dgm:pt modelId="{A659DA2F-8882-4A1C-9EBD-DECB8CBF7F7B}" type="pres">
      <dgm:prSet presAssocID="{D8B8F87B-D727-4268-969E-0249AA1C3450}" presName="bracket" presStyleLbl="parChTrans1D1" presStyleIdx="0" presStyleCnt="3"/>
      <dgm:spPr/>
    </dgm:pt>
    <dgm:pt modelId="{FF1B28C8-7F70-4F60-9CE8-B156A90B26DD}" type="pres">
      <dgm:prSet presAssocID="{D8B8F87B-D727-4268-969E-0249AA1C3450}" presName="spH" presStyleCnt="0"/>
      <dgm:spPr/>
    </dgm:pt>
    <dgm:pt modelId="{C5FDDAF3-5E3B-4AE6-96BA-74EFB1A72801}" type="pres">
      <dgm:prSet presAssocID="{D8B8F87B-D727-4268-969E-0249AA1C3450}" presName="desTx" presStyleLbl="node1" presStyleIdx="0" presStyleCnt="3">
        <dgm:presLayoutVars>
          <dgm:bulletEnabled val="1"/>
        </dgm:presLayoutVars>
      </dgm:prSet>
      <dgm:spPr/>
    </dgm:pt>
    <dgm:pt modelId="{53777F93-7C9C-4B74-A78D-656964C03192}" type="pres">
      <dgm:prSet presAssocID="{2C6A64C0-B715-4A25-B7F3-725B86B7522B}" presName="spV" presStyleCnt="0"/>
      <dgm:spPr/>
    </dgm:pt>
    <dgm:pt modelId="{A9FDFD65-CCE5-458A-8DE1-27A3A60E459B}" type="pres">
      <dgm:prSet presAssocID="{7F5515A3-E79D-4023-930A-27C96956AA70}" presName="linNode" presStyleCnt="0"/>
      <dgm:spPr/>
    </dgm:pt>
    <dgm:pt modelId="{E53A6AF2-F6E4-4C8B-BE1C-3F8DD44259DC}" type="pres">
      <dgm:prSet presAssocID="{7F5515A3-E79D-4023-930A-27C96956AA70}" presName="parTx" presStyleLbl="revTx" presStyleIdx="1" presStyleCnt="3">
        <dgm:presLayoutVars>
          <dgm:chMax val="1"/>
          <dgm:bulletEnabled val="1"/>
        </dgm:presLayoutVars>
      </dgm:prSet>
      <dgm:spPr/>
    </dgm:pt>
    <dgm:pt modelId="{D641D6E4-EF9E-4B0D-9163-FB8B5497D0B7}" type="pres">
      <dgm:prSet presAssocID="{7F5515A3-E79D-4023-930A-27C96956AA70}" presName="bracket" presStyleLbl="parChTrans1D1" presStyleIdx="1" presStyleCnt="3"/>
      <dgm:spPr/>
    </dgm:pt>
    <dgm:pt modelId="{CB1CB529-083A-413C-8740-C990493CD446}" type="pres">
      <dgm:prSet presAssocID="{7F5515A3-E79D-4023-930A-27C96956AA70}" presName="spH" presStyleCnt="0"/>
      <dgm:spPr/>
    </dgm:pt>
    <dgm:pt modelId="{E8944EF2-A729-479D-8EC6-5BB203E4ADF8}" type="pres">
      <dgm:prSet presAssocID="{7F5515A3-E79D-4023-930A-27C96956AA70}" presName="desTx" presStyleLbl="node1" presStyleIdx="1" presStyleCnt="3">
        <dgm:presLayoutVars>
          <dgm:bulletEnabled val="1"/>
        </dgm:presLayoutVars>
      </dgm:prSet>
      <dgm:spPr/>
    </dgm:pt>
    <dgm:pt modelId="{5E85692B-C015-4599-A6A7-6F68DDE7F543}" type="pres">
      <dgm:prSet presAssocID="{2F7DCD4A-24C8-4A89-9B35-23ECDD890840}" presName="spV" presStyleCnt="0"/>
      <dgm:spPr/>
    </dgm:pt>
    <dgm:pt modelId="{403BFA6C-119B-401C-86E4-D69D5976D367}" type="pres">
      <dgm:prSet presAssocID="{7CB7BA5A-3FDF-4764-B48C-72C7CDABB1AD}" presName="linNode" presStyleCnt="0"/>
      <dgm:spPr/>
    </dgm:pt>
    <dgm:pt modelId="{DBD639B6-98A3-477E-B438-1EAA357603C6}" type="pres">
      <dgm:prSet presAssocID="{7CB7BA5A-3FDF-4764-B48C-72C7CDABB1AD}" presName="parTx" presStyleLbl="revTx" presStyleIdx="2" presStyleCnt="3">
        <dgm:presLayoutVars>
          <dgm:chMax val="1"/>
          <dgm:bulletEnabled val="1"/>
        </dgm:presLayoutVars>
      </dgm:prSet>
      <dgm:spPr/>
    </dgm:pt>
    <dgm:pt modelId="{9DD9B62B-8157-4B20-88EE-1FDE4E5683D1}" type="pres">
      <dgm:prSet presAssocID="{7CB7BA5A-3FDF-4764-B48C-72C7CDABB1AD}" presName="bracket" presStyleLbl="parChTrans1D1" presStyleIdx="2" presStyleCnt="3"/>
      <dgm:spPr/>
    </dgm:pt>
    <dgm:pt modelId="{5EAA906E-9331-4E54-8444-A41AD6E0CFCF}" type="pres">
      <dgm:prSet presAssocID="{7CB7BA5A-3FDF-4764-B48C-72C7CDABB1AD}" presName="spH" presStyleCnt="0"/>
      <dgm:spPr/>
    </dgm:pt>
    <dgm:pt modelId="{B777698B-730D-493F-A947-8B2C413C9ED1}" type="pres">
      <dgm:prSet presAssocID="{7CB7BA5A-3FDF-4764-B48C-72C7CDABB1AD}" presName="desTx" presStyleLbl="node1" presStyleIdx="2" presStyleCnt="3">
        <dgm:presLayoutVars>
          <dgm:bulletEnabled val="1"/>
        </dgm:presLayoutVars>
      </dgm:prSet>
      <dgm:spPr/>
    </dgm:pt>
  </dgm:ptLst>
  <dgm:cxnLst>
    <dgm:cxn modelId="{2F800300-CEAF-425C-8D24-56310A2324BC}" type="presOf" srcId="{D8B8F87B-D727-4268-969E-0249AA1C3450}" destId="{401F64CF-3C70-4515-B1D3-9E373012CB4C}" srcOrd="0" destOrd="0" presId="urn:diagrams.loki3.com/BracketList"/>
    <dgm:cxn modelId="{3566A903-9C93-44C9-A30D-C011F83DF712}" type="presOf" srcId="{7F5515A3-E79D-4023-930A-27C96956AA70}" destId="{E53A6AF2-F6E4-4C8B-BE1C-3F8DD44259DC}" srcOrd="0" destOrd="0" presId="urn:diagrams.loki3.com/BracketList"/>
    <dgm:cxn modelId="{FB664505-72C0-4A7C-BD2F-E0125A3280E3}" type="presOf" srcId="{0E9FE169-EB08-4A5B-AD82-A12D3C4A42A3}" destId="{F6D1F547-F278-4583-A2DB-693E5030FD05}" srcOrd="0" destOrd="0" presId="urn:diagrams.loki3.com/BracketList"/>
    <dgm:cxn modelId="{9016752C-1CFF-4949-86D1-6C01F3F77284}" srcId="{850F2909-EFF1-4DF6-88BC-E270BF8495B6}" destId="{463E2965-ACCA-4C5B-BCFF-2561BC574EF3}" srcOrd="2" destOrd="0" parTransId="{4FBFED4E-9CE6-47E7-8674-6A6E488781E3}" sibTransId="{6F2E764E-0A1B-413A-BCA4-9D498E9A4076}"/>
    <dgm:cxn modelId="{58BAE232-8AF4-4B96-9A39-0F5ED05E303D}" srcId="{7F5515A3-E79D-4023-930A-27C96956AA70}" destId="{850F2909-EFF1-4DF6-88BC-E270BF8495B6}" srcOrd="0" destOrd="0" parTransId="{FA0E4255-2DB0-490F-9790-1C2148B523B4}" sibTransId="{2A3A548A-8C7A-4521-9435-CB0E22E7A885}"/>
    <dgm:cxn modelId="{9931743D-60B5-4F8F-A42D-47417A096AD8}" srcId="{7CB7BA5A-3FDF-4764-B48C-72C7CDABB1AD}" destId="{04C53B1B-5AB1-4E97-9A88-84E405BABEA5}" srcOrd="0" destOrd="0" parTransId="{EEBB82F0-5EC4-451A-A885-22AB6D14F905}" sibTransId="{E83ED2BB-51A1-458D-B07C-39E19D40F066}"/>
    <dgm:cxn modelId="{5467C83D-4840-4357-BFFB-FBBCB70848E8}" type="presOf" srcId="{AAEB1874-1D38-479F-83DE-DAFB6BE15593}" destId="{C5FDDAF3-5E3B-4AE6-96BA-74EFB1A72801}" srcOrd="0" destOrd="1" presId="urn:diagrams.loki3.com/BracketList"/>
    <dgm:cxn modelId="{6E0C3F47-3D22-4BB4-A542-AD731C956121}" type="presOf" srcId="{61738964-C936-4CA1-BCAE-E0EF10515956}" destId="{C5FDDAF3-5E3B-4AE6-96BA-74EFB1A72801}" srcOrd="0" destOrd="2" presId="urn:diagrams.loki3.com/BracketList"/>
    <dgm:cxn modelId="{30ABF24B-6062-4271-A9F0-18F2F8C9E52A}" type="presOf" srcId="{463E2965-ACCA-4C5B-BCFF-2561BC574EF3}" destId="{E8944EF2-A729-479D-8EC6-5BB203E4ADF8}" srcOrd="0" destOrd="3" presId="urn:diagrams.loki3.com/BracketList"/>
    <dgm:cxn modelId="{C3D34E4F-F652-43F0-B2DE-29522C28E7BE}" type="presOf" srcId="{4F2C2CD0-6A1A-4BE0-9DDD-65D79B25EFE6}" destId="{C5FDDAF3-5E3B-4AE6-96BA-74EFB1A72801}" srcOrd="0" destOrd="0" presId="urn:diagrams.loki3.com/BracketList"/>
    <dgm:cxn modelId="{0AB68571-A09E-4AC4-958E-E76232526306}" srcId="{0E9FE169-EB08-4A5B-AD82-A12D3C4A42A3}" destId="{7F5515A3-E79D-4023-930A-27C96956AA70}" srcOrd="1" destOrd="0" parTransId="{B74F02F1-7694-4BC5-80A4-C23E37451063}" sibTransId="{2F7DCD4A-24C8-4A89-9B35-23ECDD890840}"/>
    <dgm:cxn modelId="{E11A3653-EE08-40CF-87CC-3372B3E92B5C}" type="presOf" srcId="{7E5CAD3C-2EE9-4A36-9ABC-215DED7BAA96}" destId="{E8944EF2-A729-479D-8EC6-5BB203E4ADF8}" srcOrd="0" destOrd="1" presId="urn:diagrams.loki3.com/BracketList"/>
    <dgm:cxn modelId="{91782B76-9440-47F6-8DB2-5E7F18FC7C1F}" type="presOf" srcId="{4409DD56-231D-4AE3-8B11-66640186917D}" destId="{B777698B-730D-493F-A947-8B2C413C9ED1}" srcOrd="0" destOrd="1" presId="urn:diagrams.loki3.com/BracketList"/>
    <dgm:cxn modelId="{82484681-29C9-42F6-8769-04FD0B4E89A0}" srcId="{0E9FE169-EB08-4A5B-AD82-A12D3C4A42A3}" destId="{7CB7BA5A-3FDF-4764-B48C-72C7CDABB1AD}" srcOrd="2" destOrd="0" parTransId="{E49CD0CE-59FF-4710-B43C-5795BC03163D}" sibTransId="{A6ED6192-96AB-400F-81E5-25D718F419EB}"/>
    <dgm:cxn modelId="{18389999-0ACD-4693-BDFA-A3404A30445A}" type="presOf" srcId="{7CB7BA5A-3FDF-4764-B48C-72C7CDABB1AD}" destId="{DBD639B6-98A3-477E-B438-1EAA357603C6}" srcOrd="0" destOrd="0" presId="urn:diagrams.loki3.com/BracketList"/>
    <dgm:cxn modelId="{7D5F9E9A-7522-4769-A7C3-248BF04D2E26}" srcId="{D8B8F87B-D727-4268-969E-0249AA1C3450}" destId="{4F2C2CD0-6A1A-4BE0-9DDD-65D79B25EFE6}" srcOrd="0" destOrd="0" parTransId="{A6CB5E5E-87DE-4722-A32C-DC6632700767}" sibTransId="{5A63B94F-C355-44A9-97A9-6F9CF9B7E8E3}"/>
    <dgm:cxn modelId="{BB2BAEC3-4FDB-4704-9EB6-E67E744229CC}" srcId="{7CB7BA5A-3FDF-4764-B48C-72C7CDABB1AD}" destId="{4409DD56-231D-4AE3-8B11-66640186917D}" srcOrd="1" destOrd="0" parTransId="{2A0FD3D0-08E3-4AAD-B8A3-33FDDFF3283D}" sibTransId="{80DB5B06-A565-46A2-8CEF-6C1E132DC482}"/>
    <dgm:cxn modelId="{786186C7-ECB6-44E9-9227-F612EE637AC6}" type="presOf" srcId="{44F7CFD9-CB73-4D88-8955-6C4F0145AF8A}" destId="{E8944EF2-A729-479D-8EC6-5BB203E4ADF8}" srcOrd="0" destOrd="2" presId="urn:diagrams.loki3.com/BracketList"/>
    <dgm:cxn modelId="{074EBBC8-1F60-434F-BD90-69531C4705D6}" srcId="{850F2909-EFF1-4DF6-88BC-E270BF8495B6}" destId="{44F7CFD9-CB73-4D88-8955-6C4F0145AF8A}" srcOrd="1" destOrd="0" parTransId="{D9619649-62D1-4704-95F9-D3FCB57BCDEC}" sibTransId="{CF2F3275-97B4-4053-86B2-20A4FB0E6F12}"/>
    <dgm:cxn modelId="{B0D9FED7-BDD5-4418-880F-C14AB8F41FF8}" type="presOf" srcId="{850F2909-EFF1-4DF6-88BC-E270BF8495B6}" destId="{E8944EF2-A729-479D-8EC6-5BB203E4ADF8}" srcOrd="0" destOrd="0" presId="urn:diagrams.loki3.com/BracketList"/>
    <dgm:cxn modelId="{8677DDDC-32D9-438A-88D7-7DED8EC70C03}" srcId="{D8B8F87B-D727-4268-969E-0249AA1C3450}" destId="{61738964-C936-4CA1-BCAE-E0EF10515956}" srcOrd="2" destOrd="0" parTransId="{AF421640-FB71-4DAE-8A4D-3C13F1C13A70}" sibTransId="{7244936A-1FC1-47B6-81CB-11407819BF8E}"/>
    <dgm:cxn modelId="{7BF50FF0-B709-4CF6-A5A7-9E2AF9319102}" srcId="{0E9FE169-EB08-4A5B-AD82-A12D3C4A42A3}" destId="{D8B8F87B-D727-4268-969E-0249AA1C3450}" srcOrd="0" destOrd="0" parTransId="{71CC018E-412B-41D7-A4D0-DEAC4F2DE206}" sibTransId="{2C6A64C0-B715-4A25-B7F3-725B86B7522B}"/>
    <dgm:cxn modelId="{5AFA05F7-2613-4C3F-A64B-0764EE9B109E}" srcId="{D8B8F87B-D727-4268-969E-0249AA1C3450}" destId="{AAEB1874-1D38-479F-83DE-DAFB6BE15593}" srcOrd="1" destOrd="0" parTransId="{1392EFAE-B4DE-477D-9843-4960482045F4}" sibTransId="{4B8BA93A-1DE6-4768-A50F-CA03CEF3CB77}"/>
    <dgm:cxn modelId="{AEAE7AF8-603D-4460-A132-0FFF53CC7A2F}" srcId="{850F2909-EFF1-4DF6-88BC-E270BF8495B6}" destId="{7E5CAD3C-2EE9-4A36-9ABC-215DED7BAA96}" srcOrd="0" destOrd="0" parTransId="{D93647BE-F522-455B-B913-C92E7967B1CB}" sibTransId="{03AD51BA-B714-48DD-9167-3865F0BE6A54}"/>
    <dgm:cxn modelId="{46DCDEFB-D8AF-4BC4-99ED-6B9FE1FB9E91}" type="presOf" srcId="{04C53B1B-5AB1-4E97-9A88-84E405BABEA5}" destId="{B777698B-730D-493F-A947-8B2C413C9ED1}" srcOrd="0" destOrd="0" presId="urn:diagrams.loki3.com/BracketList"/>
    <dgm:cxn modelId="{18B4F2E3-FBB5-4578-8E9F-DF0F91A040C2}" type="presParOf" srcId="{F6D1F547-F278-4583-A2DB-693E5030FD05}" destId="{89E9E2C8-26D6-4508-8F9B-24EFD861A628}" srcOrd="0" destOrd="0" presId="urn:diagrams.loki3.com/BracketList"/>
    <dgm:cxn modelId="{6F8002C9-5D93-4A7F-A99F-2A5DB0C54CEB}" type="presParOf" srcId="{89E9E2C8-26D6-4508-8F9B-24EFD861A628}" destId="{401F64CF-3C70-4515-B1D3-9E373012CB4C}" srcOrd="0" destOrd="0" presId="urn:diagrams.loki3.com/BracketList"/>
    <dgm:cxn modelId="{527D8022-B752-4D58-BBE8-8D26CFAF7E5A}" type="presParOf" srcId="{89E9E2C8-26D6-4508-8F9B-24EFD861A628}" destId="{A659DA2F-8882-4A1C-9EBD-DECB8CBF7F7B}" srcOrd="1" destOrd="0" presId="urn:diagrams.loki3.com/BracketList"/>
    <dgm:cxn modelId="{6FE651C4-192E-41E9-AB1E-50631A5F2C2E}" type="presParOf" srcId="{89E9E2C8-26D6-4508-8F9B-24EFD861A628}" destId="{FF1B28C8-7F70-4F60-9CE8-B156A90B26DD}" srcOrd="2" destOrd="0" presId="urn:diagrams.loki3.com/BracketList"/>
    <dgm:cxn modelId="{0A477C1F-6FEE-40A8-9C9F-940D2A8929CD}" type="presParOf" srcId="{89E9E2C8-26D6-4508-8F9B-24EFD861A628}" destId="{C5FDDAF3-5E3B-4AE6-96BA-74EFB1A72801}" srcOrd="3" destOrd="0" presId="urn:diagrams.loki3.com/BracketList"/>
    <dgm:cxn modelId="{49162189-93A1-4DBD-BA1D-A63A4CE70897}" type="presParOf" srcId="{F6D1F547-F278-4583-A2DB-693E5030FD05}" destId="{53777F93-7C9C-4B74-A78D-656964C03192}" srcOrd="1" destOrd="0" presId="urn:diagrams.loki3.com/BracketList"/>
    <dgm:cxn modelId="{20D2244F-3788-46C6-A018-527FAA07D746}" type="presParOf" srcId="{F6D1F547-F278-4583-A2DB-693E5030FD05}" destId="{A9FDFD65-CCE5-458A-8DE1-27A3A60E459B}" srcOrd="2" destOrd="0" presId="urn:diagrams.loki3.com/BracketList"/>
    <dgm:cxn modelId="{8751A011-C586-4289-B224-133A9CB96F4D}" type="presParOf" srcId="{A9FDFD65-CCE5-458A-8DE1-27A3A60E459B}" destId="{E53A6AF2-F6E4-4C8B-BE1C-3F8DD44259DC}" srcOrd="0" destOrd="0" presId="urn:diagrams.loki3.com/BracketList"/>
    <dgm:cxn modelId="{678D8436-D9F6-465D-B0D6-1E37E893C9D1}" type="presParOf" srcId="{A9FDFD65-CCE5-458A-8DE1-27A3A60E459B}" destId="{D641D6E4-EF9E-4B0D-9163-FB8B5497D0B7}" srcOrd="1" destOrd="0" presId="urn:diagrams.loki3.com/BracketList"/>
    <dgm:cxn modelId="{D39B7B35-050B-4172-B222-F7DD918589FA}" type="presParOf" srcId="{A9FDFD65-CCE5-458A-8DE1-27A3A60E459B}" destId="{CB1CB529-083A-413C-8740-C990493CD446}" srcOrd="2" destOrd="0" presId="urn:diagrams.loki3.com/BracketList"/>
    <dgm:cxn modelId="{2E6EB9B0-5C7E-4975-8AD4-F6579FC76D66}" type="presParOf" srcId="{A9FDFD65-CCE5-458A-8DE1-27A3A60E459B}" destId="{E8944EF2-A729-479D-8EC6-5BB203E4ADF8}" srcOrd="3" destOrd="0" presId="urn:diagrams.loki3.com/BracketList"/>
    <dgm:cxn modelId="{076F9598-3115-4B78-9918-4B4948D52337}" type="presParOf" srcId="{F6D1F547-F278-4583-A2DB-693E5030FD05}" destId="{5E85692B-C015-4599-A6A7-6F68DDE7F543}" srcOrd="3" destOrd="0" presId="urn:diagrams.loki3.com/BracketList"/>
    <dgm:cxn modelId="{62D3E5E0-77E7-471A-BA8D-B14E364F4D80}" type="presParOf" srcId="{F6D1F547-F278-4583-A2DB-693E5030FD05}" destId="{403BFA6C-119B-401C-86E4-D69D5976D367}" srcOrd="4" destOrd="0" presId="urn:diagrams.loki3.com/BracketList"/>
    <dgm:cxn modelId="{A165C0A0-9D67-4FCD-B23E-C26DB72C6D5F}" type="presParOf" srcId="{403BFA6C-119B-401C-86E4-D69D5976D367}" destId="{DBD639B6-98A3-477E-B438-1EAA357603C6}" srcOrd="0" destOrd="0" presId="urn:diagrams.loki3.com/BracketList"/>
    <dgm:cxn modelId="{FBD7D59B-7796-4BD1-B64D-8F9321EA334B}" type="presParOf" srcId="{403BFA6C-119B-401C-86E4-D69D5976D367}" destId="{9DD9B62B-8157-4B20-88EE-1FDE4E5683D1}" srcOrd="1" destOrd="0" presId="urn:diagrams.loki3.com/BracketList"/>
    <dgm:cxn modelId="{9E28B111-002C-4AB5-AC6B-DA743DC5B77B}" type="presParOf" srcId="{403BFA6C-119B-401C-86E4-D69D5976D367}" destId="{5EAA906E-9331-4E54-8444-A41AD6E0CFCF}" srcOrd="2" destOrd="0" presId="urn:diagrams.loki3.com/BracketList"/>
    <dgm:cxn modelId="{0C62F42A-FF59-42DA-A91C-B58106698D59}" type="presParOf" srcId="{403BFA6C-119B-401C-86E4-D69D5976D367}" destId="{B777698B-730D-493F-A947-8B2C413C9ED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92AE122-CD1B-4D5D-AF98-9EE0AE260724}"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GB"/>
        </a:p>
      </dgm:t>
    </dgm:pt>
    <dgm:pt modelId="{79AC7034-00ED-41A4-89ED-3C46E1813292}">
      <dgm:prSet phldrT="[Text]" custT="1"/>
      <dgm:spPr>
        <a:solidFill>
          <a:srgbClr val="CFD5EA"/>
        </a:solidFill>
        <a:ln>
          <a:solidFill>
            <a:srgbClr val="004C97"/>
          </a:solidFill>
        </a:ln>
      </dgm:spPr>
      <dgm:t>
        <a:bodyPr/>
        <a:lstStyle/>
        <a:p>
          <a:pPr algn="l"/>
          <a:r>
            <a:rPr lang="en-GB" sz="2000" dirty="0"/>
            <a:t>Analysing Forecast Performance and Errors is an essential part of the forecasting task:</a:t>
          </a:r>
        </a:p>
        <a:p>
          <a:pPr algn="l"/>
          <a:r>
            <a:rPr lang="en-GB" sz="2000" dirty="0"/>
            <a:t>P</a:t>
          </a:r>
          <a:r>
            <a:rPr lang="en-GB" sz="1800" dirty="0"/>
            <a:t>lanning responses to forecast deviations and learning lessons for the future</a:t>
          </a:r>
          <a:endParaRPr lang="en-GB" sz="2400" dirty="0"/>
        </a:p>
      </dgm:t>
    </dgm:pt>
    <dgm:pt modelId="{E71E377C-973C-4013-9DF4-94628CBBDB27}" type="parTrans" cxnId="{128D1B44-49C4-43E6-AB46-38B1839C746C}">
      <dgm:prSet/>
      <dgm:spPr/>
      <dgm:t>
        <a:bodyPr/>
        <a:lstStyle/>
        <a:p>
          <a:endParaRPr lang="en-GB"/>
        </a:p>
      </dgm:t>
    </dgm:pt>
    <dgm:pt modelId="{4D94D94E-40C3-42AD-9037-897C92D985C5}" type="sibTrans" cxnId="{128D1B44-49C4-43E6-AB46-38B1839C746C}">
      <dgm:prSet/>
      <dgm:spPr/>
      <dgm:t>
        <a:bodyPr/>
        <a:lstStyle/>
        <a:p>
          <a:endParaRPr lang="en-GB"/>
        </a:p>
      </dgm:t>
    </dgm:pt>
    <dgm:pt modelId="{AD4A4DDD-5A4F-445D-80C1-B6FC3E58C93F}" type="pres">
      <dgm:prSet presAssocID="{892AE122-CD1B-4D5D-AF98-9EE0AE260724}" presName="outerComposite" presStyleCnt="0">
        <dgm:presLayoutVars>
          <dgm:chMax val="5"/>
          <dgm:dir/>
          <dgm:resizeHandles val="exact"/>
        </dgm:presLayoutVars>
      </dgm:prSet>
      <dgm:spPr/>
    </dgm:pt>
    <dgm:pt modelId="{6337FE54-70BB-4F02-B5E5-A997CDD5D8C5}" type="pres">
      <dgm:prSet presAssocID="{892AE122-CD1B-4D5D-AF98-9EE0AE260724}" presName="dummyMaxCanvas" presStyleCnt="0">
        <dgm:presLayoutVars/>
      </dgm:prSet>
      <dgm:spPr/>
    </dgm:pt>
    <dgm:pt modelId="{2BDAB71A-F754-470A-8F83-3F2B22AE63D1}" type="pres">
      <dgm:prSet presAssocID="{892AE122-CD1B-4D5D-AF98-9EE0AE260724}" presName="OneNode_1" presStyleLbl="node1" presStyleIdx="0" presStyleCnt="1" custScaleY="32861" custLinFactNeighborY="-97113">
        <dgm:presLayoutVars>
          <dgm:bulletEnabled val="1"/>
        </dgm:presLayoutVars>
      </dgm:prSet>
      <dgm:spPr/>
    </dgm:pt>
  </dgm:ptLst>
  <dgm:cxnLst>
    <dgm:cxn modelId="{128D1B44-49C4-43E6-AB46-38B1839C746C}" srcId="{892AE122-CD1B-4D5D-AF98-9EE0AE260724}" destId="{79AC7034-00ED-41A4-89ED-3C46E1813292}" srcOrd="0" destOrd="0" parTransId="{E71E377C-973C-4013-9DF4-94628CBBDB27}" sibTransId="{4D94D94E-40C3-42AD-9037-897C92D985C5}"/>
    <dgm:cxn modelId="{BACE19C5-06D8-4D1F-B397-C0546DAFEB23}" type="presOf" srcId="{892AE122-CD1B-4D5D-AF98-9EE0AE260724}" destId="{AD4A4DDD-5A4F-445D-80C1-B6FC3E58C93F}" srcOrd="0" destOrd="0" presId="urn:microsoft.com/office/officeart/2005/8/layout/vProcess5"/>
    <dgm:cxn modelId="{862774D8-D903-4CCF-A469-BCB8982A66E9}" type="presOf" srcId="{79AC7034-00ED-41A4-89ED-3C46E1813292}" destId="{2BDAB71A-F754-470A-8F83-3F2B22AE63D1}" srcOrd="0" destOrd="0" presId="urn:microsoft.com/office/officeart/2005/8/layout/vProcess5"/>
    <dgm:cxn modelId="{50CC9BDE-954F-4907-AAF1-18C2607CF148}" type="presParOf" srcId="{AD4A4DDD-5A4F-445D-80C1-B6FC3E58C93F}" destId="{6337FE54-70BB-4F02-B5E5-A997CDD5D8C5}" srcOrd="0" destOrd="0" presId="urn:microsoft.com/office/officeart/2005/8/layout/vProcess5"/>
    <dgm:cxn modelId="{CC2E34FC-C2F8-4FF8-BF80-A926070B8A15}" type="presParOf" srcId="{AD4A4DDD-5A4F-445D-80C1-B6FC3E58C93F}" destId="{2BDAB71A-F754-470A-8F83-3F2B22AE63D1}" srcOrd="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6757A72-1274-432F-8F5D-0BBB9C86BF17}"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en-GB"/>
        </a:p>
      </dgm:t>
    </dgm:pt>
    <dgm:pt modelId="{E928F982-B028-41A9-B654-FD0DF28B8F92}">
      <dgm:prSet phldrT="[Text]" custT="1"/>
      <dgm:spPr>
        <a:solidFill>
          <a:srgbClr val="CFD5EA">
            <a:alpha val="90000"/>
          </a:srgbClr>
        </a:solidFill>
      </dgm:spPr>
      <dgm:t>
        <a:bodyPr/>
        <a:lstStyle/>
        <a:p>
          <a:r>
            <a:rPr lang="en-GB" sz="2000" dirty="0"/>
            <a:t>Deviation</a:t>
          </a:r>
        </a:p>
      </dgm:t>
    </dgm:pt>
    <dgm:pt modelId="{164BB007-860E-48AA-9372-4E584AB883C0}" type="parTrans" cxnId="{F37426CA-64B4-4A8D-8009-3E0AC59A35F8}">
      <dgm:prSet/>
      <dgm:spPr/>
      <dgm:t>
        <a:bodyPr/>
        <a:lstStyle/>
        <a:p>
          <a:endParaRPr lang="en-GB"/>
        </a:p>
      </dgm:t>
    </dgm:pt>
    <dgm:pt modelId="{05274E69-1C3F-4102-A005-D339854E00AD}" type="sibTrans" cxnId="{F37426CA-64B4-4A8D-8009-3E0AC59A35F8}">
      <dgm:prSet/>
      <dgm:spPr/>
      <dgm:t>
        <a:bodyPr/>
        <a:lstStyle/>
        <a:p>
          <a:endParaRPr lang="en-GB"/>
        </a:p>
      </dgm:t>
    </dgm:pt>
    <dgm:pt modelId="{1642B249-CF8B-4BA5-A116-164188CF28FD}">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GB" sz="2000" kern="1200" dirty="0">
              <a:solidFill>
                <a:srgbClr val="004C97">
                  <a:hueOff val="0"/>
                  <a:satOff val="0"/>
                  <a:lumOff val="0"/>
                  <a:alphaOff val="0"/>
                </a:srgbClr>
              </a:solidFill>
              <a:latin typeface="Arial" panose="020B0604020202020204"/>
              <a:ea typeface="+mn-ea"/>
              <a:cs typeface="+mn-cs"/>
            </a:rPr>
            <a:t>Sustained</a:t>
          </a:r>
        </a:p>
      </dgm:t>
    </dgm:pt>
    <dgm:pt modelId="{678033ED-BCBB-4173-9483-510CEA4E0F59}" type="parTrans" cxnId="{E4F41D05-ED60-492C-9A02-20BDA3D2E3B9}">
      <dgm:prSet/>
      <dgm:spPr/>
      <dgm:t>
        <a:bodyPr/>
        <a:lstStyle/>
        <a:p>
          <a:endParaRPr lang="en-GB"/>
        </a:p>
      </dgm:t>
    </dgm:pt>
    <dgm:pt modelId="{0CFCA2C6-E607-4C49-B07F-53003696A658}" type="sibTrans" cxnId="{E4F41D05-ED60-492C-9A02-20BDA3D2E3B9}">
      <dgm:prSet/>
      <dgm:spPr/>
      <dgm:t>
        <a:bodyPr/>
        <a:lstStyle/>
        <a:p>
          <a:endParaRPr lang="en-GB"/>
        </a:p>
      </dgm:t>
    </dgm:pt>
    <dgm:pt modelId="{7201E662-34ED-415E-A8AD-8CD64EC9B82F}">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r>
            <a:rPr lang="en-GB" sz="2000" dirty="0"/>
            <a:t>More Cash</a:t>
          </a:r>
        </a:p>
      </dgm:t>
    </dgm:pt>
    <dgm:pt modelId="{28C67A14-76A2-48CA-A0DC-6FC68E2AA03C}" type="parTrans" cxnId="{04BAD4E9-3814-4E7B-B415-E2082FB912CB}">
      <dgm:prSet/>
      <dgm:spPr/>
      <dgm:t>
        <a:bodyPr/>
        <a:lstStyle/>
        <a:p>
          <a:endParaRPr lang="en-GB"/>
        </a:p>
      </dgm:t>
    </dgm:pt>
    <dgm:pt modelId="{0483BE48-79E6-43FF-961D-596E87FFFEEB}" type="sibTrans" cxnId="{04BAD4E9-3814-4E7B-B415-E2082FB912CB}">
      <dgm:prSet/>
      <dgm:spPr/>
      <dgm:t>
        <a:bodyPr/>
        <a:lstStyle/>
        <a:p>
          <a:endParaRPr lang="en-GB"/>
        </a:p>
      </dgm:t>
    </dgm:pt>
    <dgm:pt modelId="{5CC06195-12CD-4B6C-9556-DCDE29970797}">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r>
            <a:rPr lang="en-GB" sz="2000" kern="1200" dirty="0">
              <a:solidFill>
                <a:srgbClr val="004C97">
                  <a:hueOff val="0"/>
                  <a:satOff val="0"/>
                  <a:lumOff val="0"/>
                  <a:alphaOff val="0"/>
                </a:srgbClr>
              </a:solidFill>
              <a:latin typeface="Arial" panose="020B0604020202020204"/>
              <a:ea typeface="+mn-ea"/>
              <a:cs typeface="+mn-cs"/>
            </a:rPr>
            <a:t>Less</a:t>
          </a:r>
          <a:r>
            <a:rPr lang="en-GB" sz="2000" kern="1200" dirty="0"/>
            <a:t> Cash</a:t>
          </a:r>
        </a:p>
      </dgm:t>
    </dgm:pt>
    <dgm:pt modelId="{46D25E88-1808-44C2-B93B-3420B745F5E0}" type="parTrans" cxnId="{13A70AF7-6DDD-4135-9A3A-D0FC72DA13CB}">
      <dgm:prSet/>
      <dgm:spPr/>
      <dgm:t>
        <a:bodyPr/>
        <a:lstStyle/>
        <a:p>
          <a:endParaRPr lang="en-GB"/>
        </a:p>
      </dgm:t>
    </dgm:pt>
    <dgm:pt modelId="{A5E25A80-1180-42F8-B2BF-C4C809B53B57}" type="sibTrans" cxnId="{13A70AF7-6DDD-4135-9A3A-D0FC72DA13CB}">
      <dgm:prSet/>
      <dgm:spPr/>
      <dgm:t>
        <a:bodyPr/>
        <a:lstStyle/>
        <a:p>
          <a:endParaRPr lang="en-GB"/>
        </a:p>
      </dgm:t>
    </dgm:pt>
    <dgm:pt modelId="{C384D7C9-5613-4C38-8FA4-617BCC1756C4}">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r>
            <a:rPr lang="en-GB" sz="2000" dirty="0"/>
            <a:t>Timing Change</a:t>
          </a:r>
        </a:p>
      </dgm:t>
    </dgm:pt>
    <dgm:pt modelId="{7D1F1A97-0B3C-4041-8833-C2B524FF517B}" type="parTrans" cxnId="{5BE90498-AD2C-4EFD-9703-C1104DC508EB}">
      <dgm:prSet/>
      <dgm:spPr/>
      <dgm:t>
        <a:bodyPr/>
        <a:lstStyle/>
        <a:p>
          <a:endParaRPr lang="en-GB"/>
        </a:p>
      </dgm:t>
    </dgm:pt>
    <dgm:pt modelId="{B6154A43-9AB7-4930-8D24-45239A6237ED}" type="sibTrans" cxnId="{5BE90498-AD2C-4EFD-9703-C1104DC508EB}">
      <dgm:prSet/>
      <dgm:spPr/>
      <dgm:t>
        <a:bodyPr/>
        <a:lstStyle/>
        <a:p>
          <a:endParaRPr lang="en-GB"/>
        </a:p>
      </dgm:t>
    </dgm:pt>
    <dgm:pt modelId="{E6EBC97F-3677-49DE-8CCE-93C3BDDED034}">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r>
            <a:rPr lang="en-GB" sz="2000" kern="1200" dirty="0">
              <a:solidFill>
                <a:srgbClr val="004C97">
                  <a:hueOff val="0"/>
                  <a:satOff val="0"/>
                  <a:lumOff val="0"/>
                  <a:alphaOff val="0"/>
                </a:srgbClr>
              </a:solidFill>
              <a:latin typeface="Arial" panose="020B0604020202020204"/>
              <a:ea typeface="+mn-ea"/>
              <a:cs typeface="+mn-cs"/>
            </a:rPr>
            <a:t>Vary</a:t>
          </a:r>
          <a:r>
            <a:rPr lang="en-GB" sz="2000" kern="1200" dirty="0"/>
            <a:t> Tbill issuance </a:t>
          </a:r>
        </a:p>
      </dgm:t>
    </dgm:pt>
    <dgm:pt modelId="{8D085C76-AE09-4718-B635-0518B9B9C5AA}" type="parTrans" cxnId="{946EBE21-54F2-4AED-9352-5C41EB127FC8}">
      <dgm:prSet/>
      <dgm:spPr/>
      <dgm:t>
        <a:bodyPr/>
        <a:lstStyle/>
        <a:p>
          <a:endParaRPr lang="en-GB"/>
        </a:p>
      </dgm:t>
    </dgm:pt>
    <dgm:pt modelId="{97895D6C-67C9-4C44-9AC3-DCED7E1B490D}" type="sibTrans" cxnId="{946EBE21-54F2-4AED-9352-5C41EB127FC8}">
      <dgm:prSet/>
      <dgm:spPr/>
      <dgm:t>
        <a:bodyPr/>
        <a:lstStyle/>
        <a:p>
          <a:endParaRPr lang="en-GB"/>
        </a:p>
      </dgm:t>
    </dgm:pt>
    <dgm:pt modelId="{2F8A0A5B-38E6-4C2D-8134-E360F19CC9EB}">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pPr>
            <a:spcAft>
              <a:spcPts val="0"/>
            </a:spcAft>
          </a:pPr>
          <a:r>
            <a:rPr lang="en-GB" sz="1900" dirty="0"/>
            <a:t>1. Build cash buffer</a:t>
          </a:r>
        </a:p>
        <a:p>
          <a:pPr>
            <a:spcAft>
              <a:spcPts val="0"/>
            </a:spcAft>
          </a:pPr>
          <a:r>
            <a:rPr lang="en-GB" sz="1900" dirty="0"/>
            <a:t>2. Invest surplus</a:t>
          </a:r>
        </a:p>
        <a:p>
          <a:pPr>
            <a:spcAft>
              <a:spcPts val="0"/>
            </a:spcAft>
          </a:pPr>
          <a:r>
            <a:rPr lang="en-GB" sz="1900" dirty="0"/>
            <a:t>3. Reduce planned issuance                          4. Buy back debt</a:t>
          </a:r>
        </a:p>
      </dgm:t>
    </dgm:pt>
    <dgm:pt modelId="{E388E0D3-43AD-4851-A504-CC163130BA6C}" type="parTrans" cxnId="{4203EDA0-2BAE-45F9-8010-CFDC6080EE56}">
      <dgm:prSet/>
      <dgm:spPr/>
      <dgm:t>
        <a:bodyPr/>
        <a:lstStyle/>
        <a:p>
          <a:endParaRPr lang="en-GB"/>
        </a:p>
      </dgm:t>
    </dgm:pt>
    <dgm:pt modelId="{9BA17267-CBA4-4174-B541-D1693718A0FF}" type="sibTrans" cxnId="{4203EDA0-2BAE-45F9-8010-CFDC6080EE56}">
      <dgm:prSet/>
      <dgm:spPr/>
      <dgm:t>
        <a:bodyPr/>
        <a:lstStyle/>
        <a:p>
          <a:endParaRPr lang="en-GB"/>
        </a:p>
      </dgm:t>
    </dgm:pt>
    <dgm:pt modelId="{4399AEE0-F527-4A44-8D5A-97C402B8BBC4}">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pPr>
            <a:spcAft>
              <a:spcPts val="0"/>
            </a:spcAft>
          </a:pPr>
          <a:r>
            <a:rPr lang="en-GB" sz="2000" kern="1200" dirty="0"/>
            <a:t>1. </a:t>
          </a:r>
          <a:r>
            <a:rPr lang="en-GB" sz="1900" kern="1200" dirty="0">
              <a:solidFill>
                <a:srgbClr val="004C97">
                  <a:hueOff val="0"/>
                  <a:satOff val="0"/>
                  <a:lumOff val="0"/>
                  <a:alphaOff val="0"/>
                </a:srgbClr>
              </a:solidFill>
              <a:latin typeface="Arial" panose="020B0604020202020204"/>
              <a:ea typeface="+mn-ea"/>
              <a:cs typeface="+mn-cs"/>
            </a:rPr>
            <a:t>Increase</a:t>
          </a:r>
          <a:r>
            <a:rPr lang="en-GB" sz="1900" kern="1200" dirty="0"/>
            <a:t> planned issuance                                      2. Sale of assets, FX to DX                                            3. Cash rationing</a:t>
          </a:r>
        </a:p>
        <a:p>
          <a:pPr>
            <a:spcAft>
              <a:spcPts val="0"/>
            </a:spcAft>
          </a:pPr>
          <a:r>
            <a:rPr lang="en-GB" sz="1900" kern="1200" dirty="0"/>
            <a:t>4. Revised budget</a:t>
          </a:r>
        </a:p>
      </dgm:t>
    </dgm:pt>
    <dgm:pt modelId="{29DD6EFA-3A20-408E-98A5-4F46E8B31073}" type="parTrans" cxnId="{EC11140A-3F98-4A9D-BB9B-68D3B4EB5380}">
      <dgm:prSet/>
      <dgm:spPr/>
      <dgm:t>
        <a:bodyPr/>
        <a:lstStyle/>
        <a:p>
          <a:endParaRPr lang="en-GB"/>
        </a:p>
      </dgm:t>
    </dgm:pt>
    <dgm:pt modelId="{D360C67D-6588-4C78-9BFC-DECBB2F5C1C5}" type="sibTrans" cxnId="{EC11140A-3F98-4A9D-BB9B-68D3B4EB5380}">
      <dgm:prSet/>
      <dgm:spPr/>
      <dgm:t>
        <a:bodyPr/>
        <a:lstStyle/>
        <a:p>
          <a:endParaRPr lang="en-GB"/>
        </a:p>
      </dgm:t>
    </dgm:pt>
    <dgm:pt modelId="{4081B5E8-74FF-40FB-8355-46371FCE3259}">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r>
            <a:rPr lang="en-GB" sz="2000" kern="1200" dirty="0"/>
            <a:t>Use cash buffer</a:t>
          </a:r>
        </a:p>
      </dgm:t>
    </dgm:pt>
    <dgm:pt modelId="{02D285B6-E584-43B8-8255-D01C2E2830AD}" type="parTrans" cxnId="{5B635AEC-8782-4D96-9293-3ADF1FCECA8B}">
      <dgm:prSet/>
      <dgm:spPr/>
      <dgm:t>
        <a:bodyPr/>
        <a:lstStyle/>
        <a:p>
          <a:endParaRPr lang="en-GB"/>
        </a:p>
      </dgm:t>
    </dgm:pt>
    <dgm:pt modelId="{FF3D2E07-7938-47F6-BEC6-63B7A601304D}" type="sibTrans" cxnId="{5B635AEC-8782-4D96-9293-3ADF1FCECA8B}">
      <dgm:prSet/>
      <dgm:spPr/>
      <dgm:t>
        <a:bodyPr/>
        <a:lstStyle/>
        <a:p>
          <a:endParaRPr lang="en-GB"/>
        </a:p>
      </dgm:t>
    </dgm:pt>
    <dgm:pt modelId="{F978E81E-6546-4223-A6FB-DEDEE6023FA5}">
      <dgm:prSet phldrT="[Tex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6200" tIns="76200" rIns="76200" bIns="76200" numCol="1" spcCol="1270" anchor="ctr" anchorCtr="0"/>
        <a:lstStyle/>
        <a:p>
          <a:r>
            <a:rPr lang="en-GB" sz="2000" kern="1200" dirty="0"/>
            <a:t>Safety nets</a:t>
          </a:r>
        </a:p>
      </dgm:t>
    </dgm:pt>
    <dgm:pt modelId="{2C68A215-D6BC-4A8A-83C5-2AD8E7CE1AFD}" type="parTrans" cxnId="{044F2CE1-DE8F-4A40-A322-9D2E2797135B}">
      <dgm:prSet/>
      <dgm:spPr/>
      <dgm:t>
        <a:bodyPr/>
        <a:lstStyle/>
        <a:p>
          <a:endParaRPr lang="en-GB"/>
        </a:p>
      </dgm:t>
    </dgm:pt>
    <dgm:pt modelId="{1DA9BE63-42BE-4A14-BC0A-FFA93C2598A8}" type="sibTrans" cxnId="{044F2CE1-DE8F-4A40-A322-9D2E2797135B}">
      <dgm:prSet/>
      <dgm:spPr/>
      <dgm:t>
        <a:bodyPr/>
        <a:lstStyle/>
        <a:p>
          <a:endParaRPr lang="en-GB"/>
        </a:p>
      </dgm:t>
    </dgm:pt>
    <dgm:pt modelId="{6E677DDE-F278-4F33-BC1A-23682D59A133}" type="pres">
      <dgm:prSet presAssocID="{26757A72-1274-432F-8F5D-0BBB9C86BF17}" presName="hierChild1" presStyleCnt="0">
        <dgm:presLayoutVars>
          <dgm:chPref val="1"/>
          <dgm:dir/>
          <dgm:animOne val="branch"/>
          <dgm:animLvl val="lvl"/>
          <dgm:resizeHandles/>
        </dgm:presLayoutVars>
      </dgm:prSet>
      <dgm:spPr/>
    </dgm:pt>
    <dgm:pt modelId="{723C561E-F3B5-42C2-B2F2-19E3D28EF593}" type="pres">
      <dgm:prSet presAssocID="{E928F982-B028-41A9-B654-FD0DF28B8F92}" presName="hierRoot1" presStyleCnt="0"/>
      <dgm:spPr/>
    </dgm:pt>
    <dgm:pt modelId="{121F4D37-4F14-4086-84A6-4C6BC7A29F27}" type="pres">
      <dgm:prSet presAssocID="{E928F982-B028-41A9-B654-FD0DF28B8F92}" presName="composite" presStyleCnt="0"/>
      <dgm:spPr/>
    </dgm:pt>
    <dgm:pt modelId="{3F747F49-0406-40CD-AC85-B135DCC03A63}" type="pres">
      <dgm:prSet presAssocID="{E928F982-B028-41A9-B654-FD0DF28B8F92}" presName="background" presStyleLbl="node0" presStyleIdx="0" presStyleCnt="1"/>
      <dgm:spPr/>
    </dgm:pt>
    <dgm:pt modelId="{87AC3C9A-1E69-435B-9093-05364C481423}" type="pres">
      <dgm:prSet presAssocID="{E928F982-B028-41A9-B654-FD0DF28B8F92}" presName="text" presStyleLbl="fgAcc0" presStyleIdx="0" presStyleCnt="1" custScaleX="154781">
        <dgm:presLayoutVars>
          <dgm:chPref val="3"/>
        </dgm:presLayoutVars>
      </dgm:prSet>
      <dgm:spPr/>
    </dgm:pt>
    <dgm:pt modelId="{99EEBDC4-0551-463A-BE7E-7A5B5B81D39E}" type="pres">
      <dgm:prSet presAssocID="{E928F982-B028-41A9-B654-FD0DF28B8F92}" presName="hierChild2" presStyleCnt="0"/>
      <dgm:spPr/>
    </dgm:pt>
    <dgm:pt modelId="{FBECCA97-DD68-4A91-9449-E7CA0E7CF943}" type="pres">
      <dgm:prSet presAssocID="{678033ED-BCBB-4173-9483-510CEA4E0F59}" presName="Name10" presStyleLbl="parChTrans1D2" presStyleIdx="0" presStyleCnt="2"/>
      <dgm:spPr/>
    </dgm:pt>
    <dgm:pt modelId="{2CF06D28-0F29-4E7F-88DC-9C075616DF8C}" type="pres">
      <dgm:prSet presAssocID="{1642B249-CF8B-4BA5-A116-164188CF28FD}" presName="hierRoot2" presStyleCnt="0"/>
      <dgm:spPr/>
    </dgm:pt>
    <dgm:pt modelId="{3EB87F2F-1813-4E73-A7FD-886F81A41534}" type="pres">
      <dgm:prSet presAssocID="{1642B249-CF8B-4BA5-A116-164188CF28FD}" presName="composite2" presStyleCnt="0"/>
      <dgm:spPr/>
    </dgm:pt>
    <dgm:pt modelId="{EE66A6C0-856F-48B4-AE00-1EE861489AA5}" type="pres">
      <dgm:prSet presAssocID="{1642B249-CF8B-4BA5-A116-164188CF28FD}" presName="background2" presStyleLbl="node2" presStyleIdx="0" presStyleCnt="2"/>
      <dgm:spPr/>
    </dgm:pt>
    <dgm:pt modelId="{59A552D7-F692-4CA9-8769-52C7244B7F47}" type="pres">
      <dgm:prSet presAssocID="{1642B249-CF8B-4BA5-A116-164188CF28FD}" presName="text2" presStyleLbl="fgAcc2" presStyleIdx="0" presStyleCnt="2" custScaleX="169572">
        <dgm:presLayoutVars>
          <dgm:chPref val="3"/>
        </dgm:presLayoutVars>
      </dgm:prSet>
      <dgm:spPr>
        <a:xfrm>
          <a:off x="4021587" y="1340489"/>
          <a:ext cx="1369560" cy="824387"/>
        </a:xfrm>
        <a:prstGeom prst="roundRect">
          <a:avLst>
            <a:gd name="adj" fmla="val 10000"/>
          </a:avLst>
        </a:prstGeom>
      </dgm:spPr>
    </dgm:pt>
    <dgm:pt modelId="{0937669A-05B8-416A-8ECE-F6B39B9B65B4}" type="pres">
      <dgm:prSet presAssocID="{1642B249-CF8B-4BA5-A116-164188CF28FD}" presName="hierChild3" presStyleCnt="0"/>
      <dgm:spPr/>
    </dgm:pt>
    <dgm:pt modelId="{51F2F196-C551-4407-BDB7-CA479065D32D}" type="pres">
      <dgm:prSet presAssocID="{28C67A14-76A2-48CA-A0DC-6FC68E2AA03C}" presName="Name17" presStyleLbl="parChTrans1D3" presStyleIdx="0" presStyleCnt="5"/>
      <dgm:spPr/>
    </dgm:pt>
    <dgm:pt modelId="{7F79A32B-3CC9-4898-9644-0C9E905AB860}" type="pres">
      <dgm:prSet presAssocID="{7201E662-34ED-415E-A8AD-8CD64EC9B82F}" presName="hierRoot3" presStyleCnt="0"/>
      <dgm:spPr/>
    </dgm:pt>
    <dgm:pt modelId="{BBE877B0-85CA-4119-9805-5BC2C1BF3766}" type="pres">
      <dgm:prSet presAssocID="{7201E662-34ED-415E-A8AD-8CD64EC9B82F}" presName="composite3" presStyleCnt="0"/>
      <dgm:spPr/>
    </dgm:pt>
    <dgm:pt modelId="{5226ED1F-F13B-40A0-A40B-5144D1FA7CD2}" type="pres">
      <dgm:prSet presAssocID="{7201E662-34ED-415E-A8AD-8CD64EC9B82F}" presName="background3" presStyleLbl="node3" presStyleIdx="0" presStyleCnt="5"/>
      <dgm:spPr/>
    </dgm:pt>
    <dgm:pt modelId="{D6A17AF1-774E-43A9-A015-595DD9E7B622}" type="pres">
      <dgm:prSet presAssocID="{7201E662-34ED-415E-A8AD-8CD64EC9B82F}" presName="text3" presStyleLbl="fgAcc3" presStyleIdx="0" presStyleCnt="5" custScaleX="114283">
        <dgm:presLayoutVars>
          <dgm:chPref val="3"/>
        </dgm:presLayoutVars>
      </dgm:prSet>
      <dgm:spPr>
        <a:xfrm>
          <a:off x="1933370" y="2542451"/>
          <a:ext cx="1483676" cy="824387"/>
        </a:xfrm>
        <a:prstGeom prst="roundRect">
          <a:avLst>
            <a:gd name="adj" fmla="val 10000"/>
          </a:avLst>
        </a:prstGeom>
      </dgm:spPr>
    </dgm:pt>
    <dgm:pt modelId="{FE22D811-CAA3-4AE5-9AF7-29223AD6A59A}" type="pres">
      <dgm:prSet presAssocID="{7201E662-34ED-415E-A8AD-8CD64EC9B82F}" presName="hierChild4" presStyleCnt="0"/>
      <dgm:spPr/>
    </dgm:pt>
    <dgm:pt modelId="{8837EACE-12B6-41AF-B887-828D0E0A31D0}" type="pres">
      <dgm:prSet presAssocID="{E388E0D3-43AD-4851-A504-CC163130BA6C}" presName="Name23" presStyleLbl="parChTrans1D4" presStyleIdx="0" presStyleCnt="2"/>
      <dgm:spPr/>
    </dgm:pt>
    <dgm:pt modelId="{CAE91F19-9887-4430-B6F3-806FC618AE7F}" type="pres">
      <dgm:prSet presAssocID="{2F8A0A5B-38E6-4C2D-8134-E360F19CC9EB}" presName="hierRoot4" presStyleCnt="0"/>
      <dgm:spPr/>
    </dgm:pt>
    <dgm:pt modelId="{E328F591-B345-4306-B0D5-FB83A136BD51}" type="pres">
      <dgm:prSet presAssocID="{2F8A0A5B-38E6-4C2D-8134-E360F19CC9EB}" presName="composite4" presStyleCnt="0"/>
      <dgm:spPr/>
    </dgm:pt>
    <dgm:pt modelId="{8BA6AED7-BFF5-479E-826B-4B80909DC099}" type="pres">
      <dgm:prSet presAssocID="{2F8A0A5B-38E6-4C2D-8134-E360F19CC9EB}" presName="background4" presStyleLbl="node4" presStyleIdx="0" presStyleCnt="2"/>
      <dgm:spPr/>
    </dgm:pt>
    <dgm:pt modelId="{33B38A1E-4C0A-407A-BD3E-3F94F5D8F706}" type="pres">
      <dgm:prSet presAssocID="{2F8A0A5B-38E6-4C2D-8134-E360F19CC9EB}" presName="text4" presStyleLbl="fgAcc4" presStyleIdx="0" presStyleCnt="2" custScaleX="350311" custScaleY="188641">
        <dgm:presLayoutVars>
          <dgm:chPref val="3"/>
        </dgm:presLayoutVars>
      </dgm:prSet>
      <dgm:spPr>
        <a:xfrm>
          <a:off x="669811" y="3744412"/>
          <a:ext cx="4010795" cy="1102321"/>
        </a:xfrm>
        <a:prstGeom prst="roundRect">
          <a:avLst>
            <a:gd name="adj" fmla="val 10000"/>
          </a:avLst>
        </a:prstGeom>
      </dgm:spPr>
    </dgm:pt>
    <dgm:pt modelId="{A7D2E491-7E54-41D0-8E1D-5F51074A3218}" type="pres">
      <dgm:prSet presAssocID="{2F8A0A5B-38E6-4C2D-8134-E360F19CC9EB}" presName="hierChild5" presStyleCnt="0"/>
      <dgm:spPr/>
    </dgm:pt>
    <dgm:pt modelId="{F1B75ED3-9BCF-4382-9A7F-9C8D8EE536AA}" type="pres">
      <dgm:prSet presAssocID="{46D25E88-1808-44C2-B93B-3420B745F5E0}" presName="Name17" presStyleLbl="parChTrans1D3" presStyleIdx="1" presStyleCnt="5"/>
      <dgm:spPr/>
    </dgm:pt>
    <dgm:pt modelId="{3F631BBC-765C-4071-A7C5-897C37CB9548}" type="pres">
      <dgm:prSet presAssocID="{5CC06195-12CD-4B6C-9556-DCDE29970797}" presName="hierRoot3" presStyleCnt="0"/>
      <dgm:spPr/>
    </dgm:pt>
    <dgm:pt modelId="{610BA704-BFDC-4DE6-A175-C827FC11E94D}" type="pres">
      <dgm:prSet presAssocID="{5CC06195-12CD-4B6C-9556-DCDE29970797}" presName="composite3" presStyleCnt="0"/>
      <dgm:spPr/>
    </dgm:pt>
    <dgm:pt modelId="{4BC7A624-78CA-460B-8866-37B78C829D73}" type="pres">
      <dgm:prSet presAssocID="{5CC06195-12CD-4B6C-9556-DCDE29970797}" presName="background3" presStyleLbl="node3" presStyleIdx="1" presStyleCnt="5"/>
      <dgm:spPr/>
    </dgm:pt>
    <dgm:pt modelId="{B24EC7D5-C135-4686-AFF7-24A148EA93F7}" type="pres">
      <dgm:prSet presAssocID="{5CC06195-12CD-4B6C-9556-DCDE29970797}" presName="text3" presStyleLbl="fgAcc3" presStyleIdx="1" presStyleCnt="5">
        <dgm:presLayoutVars>
          <dgm:chPref val="3"/>
        </dgm:presLayoutVars>
      </dgm:prSet>
      <dgm:spPr>
        <a:xfrm>
          <a:off x="6181117" y="2542451"/>
          <a:ext cx="1298248" cy="824387"/>
        </a:xfrm>
        <a:prstGeom prst="roundRect">
          <a:avLst>
            <a:gd name="adj" fmla="val 10000"/>
          </a:avLst>
        </a:prstGeom>
      </dgm:spPr>
    </dgm:pt>
    <dgm:pt modelId="{882E6512-2F65-4AB2-BF58-F23EF350A171}" type="pres">
      <dgm:prSet presAssocID="{5CC06195-12CD-4B6C-9556-DCDE29970797}" presName="hierChild4" presStyleCnt="0"/>
      <dgm:spPr/>
    </dgm:pt>
    <dgm:pt modelId="{FB947A5E-E3B8-4355-B393-EF4C09589550}" type="pres">
      <dgm:prSet presAssocID="{29DD6EFA-3A20-408E-98A5-4F46E8B31073}" presName="Name23" presStyleLbl="parChTrans1D4" presStyleIdx="1" presStyleCnt="2"/>
      <dgm:spPr/>
    </dgm:pt>
    <dgm:pt modelId="{0EB72179-5FA5-40B1-9F6C-21D374A3D0C2}" type="pres">
      <dgm:prSet presAssocID="{4399AEE0-F527-4A44-8D5A-97C402B8BBC4}" presName="hierRoot4" presStyleCnt="0"/>
      <dgm:spPr/>
    </dgm:pt>
    <dgm:pt modelId="{71F9192A-E051-425D-B30B-3D80A962F69A}" type="pres">
      <dgm:prSet presAssocID="{4399AEE0-F527-4A44-8D5A-97C402B8BBC4}" presName="composite4" presStyleCnt="0"/>
      <dgm:spPr/>
    </dgm:pt>
    <dgm:pt modelId="{41532C33-95F1-49F4-B840-B3961AA54E96}" type="pres">
      <dgm:prSet presAssocID="{4399AEE0-F527-4A44-8D5A-97C402B8BBC4}" presName="background4" presStyleLbl="node4" presStyleIdx="1" presStyleCnt="2"/>
      <dgm:spPr/>
    </dgm:pt>
    <dgm:pt modelId="{A1C43C04-CF0F-4DC9-88FD-92A3E545CE97}" type="pres">
      <dgm:prSet presAssocID="{4399AEE0-F527-4A44-8D5A-97C402B8BBC4}" presName="text4" presStyleLbl="fgAcc4" presStyleIdx="1" presStyleCnt="2" custScaleX="382651" custScaleY="185270" custLinFactNeighborX="2554" custLinFactNeighborY="-5122">
        <dgm:presLayoutVars>
          <dgm:chPref val="3"/>
        </dgm:presLayoutVars>
      </dgm:prSet>
      <dgm:spPr>
        <a:xfrm>
          <a:off x="4948437" y="3731906"/>
          <a:ext cx="3722272" cy="1100714"/>
        </a:xfrm>
        <a:prstGeom prst="roundRect">
          <a:avLst>
            <a:gd name="adj" fmla="val 10000"/>
          </a:avLst>
        </a:prstGeom>
      </dgm:spPr>
    </dgm:pt>
    <dgm:pt modelId="{684D32E4-C866-45B8-BD91-E1F7258F4B2D}" type="pres">
      <dgm:prSet presAssocID="{4399AEE0-F527-4A44-8D5A-97C402B8BBC4}" presName="hierChild5" presStyleCnt="0"/>
      <dgm:spPr/>
    </dgm:pt>
    <dgm:pt modelId="{74BB548A-CB65-4AE7-8361-FBC169B705C2}" type="pres">
      <dgm:prSet presAssocID="{7D1F1A97-0B3C-4041-8833-C2B524FF517B}" presName="Name10" presStyleLbl="parChTrans1D2" presStyleIdx="1" presStyleCnt="2"/>
      <dgm:spPr/>
    </dgm:pt>
    <dgm:pt modelId="{1FCB6E8C-3FCB-4A2D-869C-84E38CF9AFA9}" type="pres">
      <dgm:prSet presAssocID="{C384D7C9-5613-4C38-8FA4-617BCC1756C4}" presName="hierRoot2" presStyleCnt="0"/>
      <dgm:spPr/>
    </dgm:pt>
    <dgm:pt modelId="{86E9D708-457C-4DEA-9014-F13AEEC7C971}" type="pres">
      <dgm:prSet presAssocID="{C384D7C9-5613-4C38-8FA4-617BCC1756C4}" presName="composite2" presStyleCnt="0"/>
      <dgm:spPr/>
    </dgm:pt>
    <dgm:pt modelId="{4D3750A9-C891-48E6-ABF7-DBDFDD1C748A}" type="pres">
      <dgm:prSet presAssocID="{C384D7C9-5613-4C38-8FA4-617BCC1756C4}" presName="background2" presStyleLbl="node2" presStyleIdx="1" presStyleCnt="2"/>
      <dgm:spPr/>
    </dgm:pt>
    <dgm:pt modelId="{294FF2B1-18CD-4362-8A91-1506260ED1A3}" type="pres">
      <dgm:prSet presAssocID="{C384D7C9-5613-4C38-8FA4-617BCC1756C4}" presName="text2" presStyleLbl="fgAcc2" presStyleIdx="1" presStyleCnt="2" custScaleX="231944">
        <dgm:presLayoutVars>
          <dgm:chPref val="3"/>
        </dgm:presLayoutVars>
      </dgm:prSet>
      <dgm:spPr>
        <a:xfrm>
          <a:off x="7767865" y="1340489"/>
          <a:ext cx="1298248" cy="824387"/>
        </a:xfrm>
        <a:prstGeom prst="roundRect">
          <a:avLst>
            <a:gd name="adj" fmla="val 10000"/>
          </a:avLst>
        </a:prstGeom>
      </dgm:spPr>
    </dgm:pt>
    <dgm:pt modelId="{E44510A3-39C5-4900-8758-C540F24BE4BD}" type="pres">
      <dgm:prSet presAssocID="{C384D7C9-5613-4C38-8FA4-617BCC1756C4}" presName="hierChild3" presStyleCnt="0"/>
      <dgm:spPr/>
    </dgm:pt>
    <dgm:pt modelId="{C3B9FB53-6CB9-4138-A0A1-07EF120F51E8}" type="pres">
      <dgm:prSet presAssocID="{8D085C76-AE09-4718-B635-0518B9B9C5AA}" presName="Name17" presStyleLbl="parChTrans1D3" presStyleIdx="2" presStyleCnt="5"/>
      <dgm:spPr/>
    </dgm:pt>
    <dgm:pt modelId="{29F07B59-0CCE-42AB-A37D-DD65C41CFE3F}" type="pres">
      <dgm:prSet presAssocID="{E6EBC97F-3677-49DE-8CCE-93C3BDDED034}" presName="hierRoot3" presStyleCnt="0"/>
      <dgm:spPr/>
    </dgm:pt>
    <dgm:pt modelId="{A47E973B-5FE2-41E7-B3F5-F5DF53DAF871}" type="pres">
      <dgm:prSet presAssocID="{E6EBC97F-3677-49DE-8CCE-93C3BDDED034}" presName="composite3" presStyleCnt="0"/>
      <dgm:spPr/>
    </dgm:pt>
    <dgm:pt modelId="{B62C357B-6FAB-4EAB-9240-0D173E314636}" type="pres">
      <dgm:prSet presAssocID="{E6EBC97F-3677-49DE-8CCE-93C3BDDED034}" presName="background3" presStyleLbl="node3" presStyleIdx="2" presStyleCnt="5"/>
      <dgm:spPr/>
    </dgm:pt>
    <dgm:pt modelId="{FC497492-5816-40C2-A84B-B511D57B2175}" type="pres">
      <dgm:prSet presAssocID="{E6EBC97F-3677-49DE-8CCE-93C3BDDED034}" presName="text3" presStyleLbl="fgAcc3" presStyleIdx="2" presStyleCnt="5" custScaleX="141441">
        <dgm:presLayoutVars>
          <dgm:chPref val="3"/>
        </dgm:presLayoutVars>
      </dgm:prSet>
      <dgm:spPr>
        <a:xfrm>
          <a:off x="7767865" y="2542451"/>
          <a:ext cx="1298248" cy="824387"/>
        </a:xfrm>
        <a:prstGeom prst="roundRect">
          <a:avLst>
            <a:gd name="adj" fmla="val 10000"/>
          </a:avLst>
        </a:prstGeom>
      </dgm:spPr>
    </dgm:pt>
    <dgm:pt modelId="{B16B581C-4192-4097-A903-288FDF8E2FC3}" type="pres">
      <dgm:prSet presAssocID="{E6EBC97F-3677-49DE-8CCE-93C3BDDED034}" presName="hierChild4" presStyleCnt="0"/>
      <dgm:spPr/>
    </dgm:pt>
    <dgm:pt modelId="{5F2E5C8E-3007-465A-84F2-0E768A1B0304}" type="pres">
      <dgm:prSet presAssocID="{02D285B6-E584-43B8-8255-D01C2E2830AD}" presName="Name17" presStyleLbl="parChTrans1D3" presStyleIdx="3" presStyleCnt="5"/>
      <dgm:spPr/>
    </dgm:pt>
    <dgm:pt modelId="{D7DC9F1B-AD5F-44DE-862E-36F4D7243021}" type="pres">
      <dgm:prSet presAssocID="{4081B5E8-74FF-40FB-8355-46371FCE3259}" presName="hierRoot3" presStyleCnt="0"/>
      <dgm:spPr/>
    </dgm:pt>
    <dgm:pt modelId="{C088D9EB-8DF3-4910-848C-35F68DC2928A}" type="pres">
      <dgm:prSet presAssocID="{4081B5E8-74FF-40FB-8355-46371FCE3259}" presName="composite3" presStyleCnt="0"/>
      <dgm:spPr/>
    </dgm:pt>
    <dgm:pt modelId="{73BC91E8-092F-4B6E-BB35-4CD2A453C256}" type="pres">
      <dgm:prSet presAssocID="{4081B5E8-74FF-40FB-8355-46371FCE3259}" presName="background3" presStyleLbl="node3" presStyleIdx="3" presStyleCnt="5"/>
      <dgm:spPr/>
    </dgm:pt>
    <dgm:pt modelId="{6138032D-111E-473A-A217-59D979E7184E}" type="pres">
      <dgm:prSet presAssocID="{4081B5E8-74FF-40FB-8355-46371FCE3259}" presName="text3" presStyleLbl="fgAcc3" presStyleIdx="3" presStyleCnt="5" custScaleX="154407">
        <dgm:presLayoutVars>
          <dgm:chPref val="3"/>
        </dgm:presLayoutVars>
      </dgm:prSet>
      <dgm:spPr/>
    </dgm:pt>
    <dgm:pt modelId="{1EFC17F9-E9B1-4E29-905B-C509C45C977D}" type="pres">
      <dgm:prSet presAssocID="{4081B5E8-74FF-40FB-8355-46371FCE3259}" presName="hierChild4" presStyleCnt="0"/>
      <dgm:spPr/>
    </dgm:pt>
    <dgm:pt modelId="{B14CAD38-A913-46D9-ABD9-558AA101829A}" type="pres">
      <dgm:prSet presAssocID="{2C68A215-D6BC-4A8A-83C5-2AD8E7CE1AFD}" presName="Name17" presStyleLbl="parChTrans1D3" presStyleIdx="4" presStyleCnt="5"/>
      <dgm:spPr/>
    </dgm:pt>
    <dgm:pt modelId="{AAD6FE3A-2D51-46DC-99BF-6A7B63EF38D7}" type="pres">
      <dgm:prSet presAssocID="{F978E81E-6546-4223-A6FB-DEDEE6023FA5}" presName="hierRoot3" presStyleCnt="0"/>
      <dgm:spPr/>
    </dgm:pt>
    <dgm:pt modelId="{694BBDAD-15CE-491A-B2F6-10E9FBC15ACE}" type="pres">
      <dgm:prSet presAssocID="{F978E81E-6546-4223-A6FB-DEDEE6023FA5}" presName="composite3" presStyleCnt="0"/>
      <dgm:spPr/>
    </dgm:pt>
    <dgm:pt modelId="{F26FB5B3-EC28-403D-A545-BD183798FB23}" type="pres">
      <dgm:prSet presAssocID="{F978E81E-6546-4223-A6FB-DEDEE6023FA5}" presName="background3" presStyleLbl="node3" presStyleIdx="4" presStyleCnt="5"/>
      <dgm:spPr/>
    </dgm:pt>
    <dgm:pt modelId="{7A7EC4BF-EBD2-4213-B46E-6AC36B09CE09}" type="pres">
      <dgm:prSet presAssocID="{F978E81E-6546-4223-A6FB-DEDEE6023FA5}" presName="text3" presStyleLbl="fgAcc3" presStyleIdx="4" presStyleCnt="5" custScaleX="140665">
        <dgm:presLayoutVars>
          <dgm:chPref val="3"/>
        </dgm:presLayoutVars>
      </dgm:prSet>
      <dgm:spPr/>
    </dgm:pt>
    <dgm:pt modelId="{F24F554F-776C-4ACB-9B2E-5694DA2CCA82}" type="pres">
      <dgm:prSet presAssocID="{F978E81E-6546-4223-A6FB-DEDEE6023FA5}" presName="hierChild4" presStyleCnt="0"/>
      <dgm:spPr/>
    </dgm:pt>
  </dgm:ptLst>
  <dgm:cxnLst>
    <dgm:cxn modelId="{D4A1BC02-7DB1-4D9B-9466-9686293F8C38}" type="presOf" srcId="{1642B249-CF8B-4BA5-A116-164188CF28FD}" destId="{59A552D7-F692-4CA9-8769-52C7244B7F47}" srcOrd="0" destOrd="0" presId="urn:microsoft.com/office/officeart/2005/8/layout/hierarchy1"/>
    <dgm:cxn modelId="{E4F41D05-ED60-492C-9A02-20BDA3D2E3B9}" srcId="{E928F982-B028-41A9-B654-FD0DF28B8F92}" destId="{1642B249-CF8B-4BA5-A116-164188CF28FD}" srcOrd="0" destOrd="0" parTransId="{678033ED-BCBB-4173-9483-510CEA4E0F59}" sibTransId="{0CFCA2C6-E607-4C49-B07F-53003696A658}"/>
    <dgm:cxn modelId="{620C9205-5B04-461B-9AAB-8443C26FC102}" type="presOf" srcId="{7D1F1A97-0B3C-4041-8833-C2B524FF517B}" destId="{74BB548A-CB65-4AE7-8361-FBC169B705C2}" srcOrd="0" destOrd="0" presId="urn:microsoft.com/office/officeart/2005/8/layout/hierarchy1"/>
    <dgm:cxn modelId="{EC11140A-3F98-4A9D-BB9B-68D3B4EB5380}" srcId="{5CC06195-12CD-4B6C-9556-DCDE29970797}" destId="{4399AEE0-F527-4A44-8D5A-97C402B8BBC4}" srcOrd="0" destOrd="0" parTransId="{29DD6EFA-3A20-408E-98A5-4F46E8B31073}" sibTransId="{D360C67D-6588-4C78-9BFC-DECBB2F5C1C5}"/>
    <dgm:cxn modelId="{D002410C-55D5-4BCA-AE24-FF473D769C8D}" type="presOf" srcId="{E928F982-B028-41A9-B654-FD0DF28B8F92}" destId="{87AC3C9A-1E69-435B-9093-05364C481423}" srcOrd="0" destOrd="0" presId="urn:microsoft.com/office/officeart/2005/8/layout/hierarchy1"/>
    <dgm:cxn modelId="{946EBE21-54F2-4AED-9352-5C41EB127FC8}" srcId="{C384D7C9-5613-4C38-8FA4-617BCC1756C4}" destId="{E6EBC97F-3677-49DE-8CCE-93C3BDDED034}" srcOrd="0" destOrd="0" parTransId="{8D085C76-AE09-4718-B635-0518B9B9C5AA}" sibTransId="{97895D6C-67C9-4C44-9AC3-DCED7E1B490D}"/>
    <dgm:cxn modelId="{65F6CF22-1223-42B5-A94E-AE2EBBA94B7A}" type="presOf" srcId="{F978E81E-6546-4223-A6FB-DEDEE6023FA5}" destId="{7A7EC4BF-EBD2-4213-B46E-6AC36B09CE09}" srcOrd="0" destOrd="0" presId="urn:microsoft.com/office/officeart/2005/8/layout/hierarchy1"/>
    <dgm:cxn modelId="{1AE73D35-4FAA-46FC-B322-25E537EE047F}" type="presOf" srcId="{28C67A14-76A2-48CA-A0DC-6FC68E2AA03C}" destId="{51F2F196-C551-4407-BDB7-CA479065D32D}" srcOrd="0" destOrd="0" presId="urn:microsoft.com/office/officeart/2005/8/layout/hierarchy1"/>
    <dgm:cxn modelId="{91233965-EAA7-44F7-8FA5-0B9A6832061E}" type="presOf" srcId="{29DD6EFA-3A20-408E-98A5-4F46E8B31073}" destId="{FB947A5E-E3B8-4355-B393-EF4C09589550}" srcOrd="0" destOrd="0" presId="urn:microsoft.com/office/officeart/2005/8/layout/hierarchy1"/>
    <dgm:cxn modelId="{D8D28B45-DF8E-4172-839A-CDDED807944A}" type="presOf" srcId="{5CC06195-12CD-4B6C-9556-DCDE29970797}" destId="{B24EC7D5-C135-4686-AFF7-24A148EA93F7}" srcOrd="0" destOrd="0" presId="urn:microsoft.com/office/officeart/2005/8/layout/hierarchy1"/>
    <dgm:cxn modelId="{FA53F76A-8204-41BA-B1FA-43728375B692}" type="presOf" srcId="{C384D7C9-5613-4C38-8FA4-617BCC1756C4}" destId="{294FF2B1-18CD-4362-8A91-1506260ED1A3}" srcOrd="0" destOrd="0" presId="urn:microsoft.com/office/officeart/2005/8/layout/hierarchy1"/>
    <dgm:cxn modelId="{FC921B4B-FBEE-4CF6-B82E-B33FE3DDD8A6}" type="presOf" srcId="{4399AEE0-F527-4A44-8D5A-97C402B8BBC4}" destId="{A1C43C04-CF0F-4DC9-88FD-92A3E545CE97}" srcOrd="0" destOrd="0" presId="urn:microsoft.com/office/officeart/2005/8/layout/hierarchy1"/>
    <dgm:cxn modelId="{70E7A26F-8ACC-48FE-86AF-406B2CF7277D}" type="presOf" srcId="{8D085C76-AE09-4718-B635-0518B9B9C5AA}" destId="{C3B9FB53-6CB9-4138-A0A1-07EF120F51E8}" srcOrd="0" destOrd="0" presId="urn:microsoft.com/office/officeart/2005/8/layout/hierarchy1"/>
    <dgm:cxn modelId="{D9863473-6495-4031-A631-CC58E1F01D0E}" type="presOf" srcId="{E6EBC97F-3677-49DE-8CCE-93C3BDDED034}" destId="{FC497492-5816-40C2-A84B-B511D57B2175}" srcOrd="0" destOrd="0" presId="urn:microsoft.com/office/officeart/2005/8/layout/hierarchy1"/>
    <dgm:cxn modelId="{11B28194-452F-49CF-86D9-FB6F39CBE5CB}" type="presOf" srcId="{4081B5E8-74FF-40FB-8355-46371FCE3259}" destId="{6138032D-111E-473A-A217-59D979E7184E}" srcOrd="0" destOrd="0" presId="urn:microsoft.com/office/officeart/2005/8/layout/hierarchy1"/>
    <dgm:cxn modelId="{86EF0C95-91D3-492A-A68E-0E0E89CDB2D3}" type="presOf" srcId="{26757A72-1274-432F-8F5D-0BBB9C86BF17}" destId="{6E677DDE-F278-4F33-BC1A-23682D59A133}" srcOrd="0" destOrd="0" presId="urn:microsoft.com/office/officeart/2005/8/layout/hierarchy1"/>
    <dgm:cxn modelId="{5BE90498-AD2C-4EFD-9703-C1104DC508EB}" srcId="{E928F982-B028-41A9-B654-FD0DF28B8F92}" destId="{C384D7C9-5613-4C38-8FA4-617BCC1756C4}" srcOrd="1" destOrd="0" parTransId="{7D1F1A97-0B3C-4041-8833-C2B524FF517B}" sibTransId="{B6154A43-9AB7-4930-8D24-45239A6237ED}"/>
    <dgm:cxn modelId="{EEDE1E9B-D3F2-4D20-9769-9ADEC8E28963}" type="presOf" srcId="{2F8A0A5B-38E6-4C2D-8134-E360F19CC9EB}" destId="{33B38A1E-4C0A-407A-BD3E-3F94F5D8F706}" srcOrd="0" destOrd="0" presId="urn:microsoft.com/office/officeart/2005/8/layout/hierarchy1"/>
    <dgm:cxn modelId="{4203EDA0-2BAE-45F9-8010-CFDC6080EE56}" srcId="{7201E662-34ED-415E-A8AD-8CD64EC9B82F}" destId="{2F8A0A5B-38E6-4C2D-8134-E360F19CC9EB}" srcOrd="0" destOrd="0" parTransId="{E388E0D3-43AD-4851-A504-CC163130BA6C}" sibTransId="{9BA17267-CBA4-4174-B541-D1693718A0FF}"/>
    <dgm:cxn modelId="{F7C643B1-6C65-4458-9334-3655761E0F19}" type="presOf" srcId="{7201E662-34ED-415E-A8AD-8CD64EC9B82F}" destId="{D6A17AF1-774E-43A9-A015-595DD9E7B622}" srcOrd="0" destOrd="0" presId="urn:microsoft.com/office/officeart/2005/8/layout/hierarchy1"/>
    <dgm:cxn modelId="{4FD583B6-0E13-48B2-9D79-B4A34E9F49FA}" type="presOf" srcId="{E388E0D3-43AD-4851-A504-CC163130BA6C}" destId="{8837EACE-12B6-41AF-B887-828D0E0A31D0}" srcOrd="0" destOrd="0" presId="urn:microsoft.com/office/officeart/2005/8/layout/hierarchy1"/>
    <dgm:cxn modelId="{840F26BB-3757-4925-9371-1CD64112C79E}" type="presOf" srcId="{02D285B6-E584-43B8-8255-D01C2E2830AD}" destId="{5F2E5C8E-3007-465A-84F2-0E768A1B0304}" srcOrd="0" destOrd="0" presId="urn:microsoft.com/office/officeart/2005/8/layout/hierarchy1"/>
    <dgm:cxn modelId="{F37426CA-64B4-4A8D-8009-3E0AC59A35F8}" srcId="{26757A72-1274-432F-8F5D-0BBB9C86BF17}" destId="{E928F982-B028-41A9-B654-FD0DF28B8F92}" srcOrd="0" destOrd="0" parTransId="{164BB007-860E-48AA-9372-4E584AB883C0}" sibTransId="{05274E69-1C3F-4102-A005-D339854E00AD}"/>
    <dgm:cxn modelId="{044F2CE1-DE8F-4A40-A322-9D2E2797135B}" srcId="{C384D7C9-5613-4C38-8FA4-617BCC1756C4}" destId="{F978E81E-6546-4223-A6FB-DEDEE6023FA5}" srcOrd="2" destOrd="0" parTransId="{2C68A215-D6BC-4A8A-83C5-2AD8E7CE1AFD}" sibTransId="{1DA9BE63-42BE-4A14-BC0A-FFA93C2598A8}"/>
    <dgm:cxn modelId="{04BAD4E9-3814-4E7B-B415-E2082FB912CB}" srcId="{1642B249-CF8B-4BA5-A116-164188CF28FD}" destId="{7201E662-34ED-415E-A8AD-8CD64EC9B82F}" srcOrd="0" destOrd="0" parTransId="{28C67A14-76A2-48CA-A0DC-6FC68E2AA03C}" sibTransId="{0483BE48-79E6-43FF-961D-596E87FFFEEB}"/>
    <dgm:cxn modelId="{5B635AEC-8782-4D96-9293-3ADF1FCECA8B}" srcId="{C384D7C9-5613-4C38-8FA4-617BCC1756C4}" destId="{4081B5E8-74FF-40FB-8355-46371FCE3259}" srcOrd="1" destOrd="0" parTransId="{02D285B6-E584-43B8-8255-D01C2E2830AD}" sibTransId="{FF3D2E07-7938-47F6-BEC6-63B7A601304D}"/>
    <dgm:cxn modelId="{A69193ED-ACFF-4A63-AB55-D08EBA3F1F04}" type="presOf" srcId="{46D25E88-1808-44C2-B93B-3420B745F5E0}" destId="{F1B75ED3-9BCF-4382-9A7F-9C8D8EE536AA}" srcOrd="0" destOrd="0" presId="urn:microsoft.com/office/officeart/2005/8/layout/hierarchy1"/>
    <dgm:cxn modelId="{4127F9F2-9FBA-42A3-8270-58B7F7D143D4}" type="presOf" srcId="{678033ED-BCBB-4173-9483-510CEA4E0F59}" destId="{FBECCA97-DD68-4A91-9449-E7CA0E7CF943}" srcOrd="0" destOrd="0" presId="urn:microsoft.com/office/officeart/2005/8/layout/hierarchy1"/>
    <dgm:cxn modelId="{EFECACF6-D4C0-4C9C-B27F-258C2A17DF1A}" type="presOf" srcId="{2C68A215-D6BC-4A8A-83C5-2AD8E7CE1AFD}" destId="{B14CAD38-A913-46D9-ABD9-558AA101829A}" srcOrd="0" destOrd="0" presId="urn:microsoft.com/office/officeart/2005/8/layout/hierarchy1"/>
    <dgm:cxn modelId="{13A70AF7-6DDD-4135-9A3A-D0FC72DA13CB}" srcId="{1642B249-CF8B-4BA5-A116-164188CF28FD}" destId="{5CC06195-12CD-4B6C-9556-DCDE29970797}" srcOrd="1" destOrd="0" parTransId="{46D25E88-1808-44C2-B93B-3420B745F5E0}" sibTransId="{A5E25A80-1180-42F8-B2BF-C4C809B53B57}"/>
    <dgm:cxn modelId="{0D097852-6D6B-4F4A-A54A-AD7D02896879}" type="presParOf" srcId="{6E677DDE-F278-4F33-BC1A-23682D59A133}" destId="{723C561E-F3B5-42C2-B2F2-19E3D28EF593}" srcOrd="0" destOrd="0" presId="urn:microsoft.com/office/officeart/2005/8/layout/hierarchy1"/>
    <dgm:cxn modelId="{8A1529C9-9AE1-4C8C-83FC-E7ECEABD2209}" type="presParOf" srcId="{723C561E-F3B5-42C2-B2F2-19E3D28EF593}" destId="{121F4D37-4F14-4086-84A6-4C6BC7A29F27}" srcOrd="0" destOrd="0" presId="urn:microsoft.com/office/officeart/2005/8/layout/hierarchy1"/>
    <dgm:cxn modelId="{D1CB7894-0749-456D-870E-66D475BDD999}" type="presParOf" srcId="{121F4D37-4F14-4086-84A6-4C6BC7A29F27}" destId="{3F747F49-0406-40CD-AC85-B135DCC03A63}" srcOrd="0" destOrd="0" presId="urn:microsoft.com/office/officeart/2005/8/layout/hierarchy1"/>
    <dgm:cxn modelId="{01B06B40-B681-4813-8796-EDAE4B0A72F3}" type="presParOf" srcId="{121F4D37-4F14-4086-84A6-4C6BC7A29F27}" destId="{87AC3C9A-1E69-435B-9093-05364C481423}" srcOrd="1" destOrd="0" presId="urn:microsoft.com/office/officeart/2005/8/layout/hierarchy1"/>
    <dgm:cxn modelId="{25D6D6E9-1DF6-4BDF-9451-E2D8E8376B34}" type="presParOf" srcId="{723C561E-F3B5-42C2-B2F2-19E3D28EF593}" destId="{99EEBDC4-0551-463A-BE7E-7A5B5B81D39E}" srcOrd="1" destOrd="0" presId="urn:microsoft.com/office/officeart/2005/8/layout/hierarchy1"/>
    <dgm:cxn modelId="{DBAE4475-1D1B-4396-8543-07E72F0BF7BA}" type="presParOf" srcId="{99EEBDC4-0551-463A-BE7E-7A5B5B81D39E}" destId="{FBECCA97-DD68-4A91-9449-E7CA0E7CF943}" srcOrd="0" destOrd="0" presId="urn:microsoft.com/office/officeart/2005/8/layout/hierarchy1"/>
    <dgm:cxn modelId="{25F627CF-BEF1-447D-B9CF-7A96DED28EF7}" type="presParOf" srcId="{99EEBDC4-0551-463A-BE7E-7A5B5B81D39E}" destId="{2CF06D28-0F29-4E7F-88DC-9C075616DF8C}" srcOrd="1" destOrd="0" presId="urn:microsoft.com/office/officeart/2005/8/layout/hierarchy1"/>
    <dgm:cxn modelId="{81D78F0C-45FC-4CBC-995E-A6C3E2AD6C72}" type="presParOf" srcId="{2CF06D28-0F29-4E7F-88DC-9C075616DF8C}" destId="{3EB87F2F-1813-4E73-A7FD-886F81A41534}" srcOrd="0" destOrd="0" presId="urn:microsoft.com/office/officeart/2005/8/layout/hierarchy1"/>
    <dgm:cxn modelId="{ED4C7897-4C8C-4509-8C2E-A7025B39F7B3}" type="presParOf" srcId="{3EB87F2F-1813-4E73-A7FD-886F81A41534}" destId="{EE66A6C0-856F-48B4-AE00-1EE861489AA5}" srcOrd="0" destOrd="0" presId="urn:microsoft.com/office/officeart/2005/8/layout/hierarchy1"/>
    <dgm:cxn modelId="{58A38EE8-B2B7-4F8A-81C1-EA74B7803B75}" type="presParOf" srcId="{3EB87F2F-1813-4E73-A7FD-886F81A41534}" destId="{59A552D7-F692-4CA9-8769-52C7244B7F47}" srcOrd="1" destOrd="0" presId="urn:microsoft.com/office/officeart/2005/8/layout/hierarchy1"/>
    <dgm:cxn modelId="{BE7F82FF-8C05-4C38-8FE8-A45DD60EC321}" type="presParOf" srcId="{2CF06D28-0F29-4E7F-88DC-9C075616DF8C}" destId="{0937669A-05B8-416A-8ECE-F6B39B9B65B4}" srcOrd="1" destOrd="0" presId="urn:microsoft.com/office/officeart/2005/8/layout/hierarchy1"/>
    <dgm:cxn modelId="{7A02065E-8D5A-4FA4-9E7F-8B0CC00AB322}" type="presParOf" srcId="{0937669A-05B8-416A-8ECE-F6B39B9B65B4}" destId="{51F2F196-C551-4407-BDB7-CA479065D32D}" srcOrd="0" destOrd="0" presId="urn:microsoft.com/office/officeart/2005/8/layout/hierarchy1"/>
    <dgm:cxn modelId="{E7F2AAD2-587E-440F-96B5-0721EC8F4475}" type="presParOf" srcId="{0937669A-05B8-416A-8ECE-F6B39B9B65B4}" destId="{7F79A32B-3CC9-4898-9644-0C9E905AB860}" srcOrd="1" destOrd="0" presId="urn:microsoft.com/office/officeart/2005/8/layout/hierarchy1"/>
    <dgm:cxn modelId="{B5989D42-BF35-4E7E-86EF-E2B56079EBAF}" type="presParOf" srcId="{7F79A32B-3CC9-4898-9644-0C9E905AB860}" destId="{BBE877B0-85CA-4119-9805-5BC2C1BF3766}" srcOrd="0" destOrd="0" presId="urn:microsoft.com/office/officeart/2005/8/layout/hierarchy1"/>
    <dgm:cxn modelId="{ACB245F0-6A9B-4059-AA3E-551FF6BAC724}" type="presParOf" srcId="{BBE877B0-85CA-4119-9805-5BC2C1BF3766}" destId="{5226ED1F-F13B-40A0-A40B-5144D1FA7CD2}" srcOrd="0" destOrd="0" presId="urn:microsoft.com/office/officeart/2005/8/layout/hierarchy1"/>
    <dgm:cxn modelId="{1F91FF41-26A0-4A17-8786-1CC51BFDFE17}" type="presParOf" srcId="{BBE877B0-85CA-4119-9805-5BC2C1BF3766}" destId="{D6A17AF1-774E-43A9-A015-595DD9E7B622}" srcOrd="1" destOrd="0" presId="urn:microsoft.com/office/officeart/2005/8/layout/hierarchy1"/>
    <dgm:cxn modelId="{6202F378-B6FA-4915-A229-62457FF3222E}" type="presParOf" srcId="{7F79A32B-3CC9-4898-9644-0C9E905AB860}" destId="{FE22D811-CAA3-4AE5-9AF7-29223AD6A59A}" srcOrd="1" destOrd="0" presId="urn:microsoft.com/office/officeart/2005/8/layout/hierarchy1"/>
    <dgm:cxn modelId="{FC7F623A-6027-4057-9565-337A6C320831}" type="presParOf" srcId="{FE22D811-CAA3-4AE5-9AF7-29223AD6A59A}" destId="{8837EACE-12B6-41AF-B887-828D0E0A31D0}" srcOrd="0" destOrd="0" presId="urn:microsoft.com/office/officeart/2005/8/layout/hierarchy1"/>
    <dgm:cxn modelId="{ABAD21D8-4827-4163-A2EA-D6C527449A05}" type="presParOf" srcId="{FE22D811-CAA3-4AE5-9AF7-29223AD6A59A}" destId="{CAE91F19-9887-4430-B6F3-806FC618AE7F}" srcOrd="1" destOrd="0" presId="urn:microsoft.com/office/officeart/2005/8/layout/hierarchy1"/>
    <dgm:cxn modelId="{A6BDA369-99A4-450B-A3F9-B9389951217A}" type="presParOf" srcId="{CAE91F19-9887-4430-B6F3-806FC618AE7F}" destId="{E328F591-B345-4306-B0D5-FB83A136BD51}" srcOrd="0" destOrd="0" presId="urn:microsoft.com/office/officeart/2005/8/layout/hierarchy1"/>
    <dgm:cxn modelId="{653A9D19-CF1F-4B65-852C-BFB3A06FE316}" type="presParOf" srcId="{E328F591-B345-4306-B0D5-FB83A136BD51}" destId="{8BA6AED7-BFF5-479E-826B-4B80909DC099}" srcOrd="0" destOrd="0" presId="urn:microsoft.com/office/officeart/2005/8/layout/hierarchy1"/>
    <dgm:cxn modelId="{8FA54A6F-BF1F-4D51-94EF-8CD36A95E24C}" type="presParOf" srcId="{E328F591-B345-4306-B0D5-FB83A136BD51}" destId="{33B38A1E-4C0A-407A-BD3E-3F94F5D8F706}" srcOrd="1" destOrd="0" presId="urn:microsoft.com/office/officeart/2005/8/layout/hierarchy1"/>
    <dgm:cxn modelId="{8039B69A-1777-4CEB-BA43-FA48F3476407}" type="presParOf" srcId="{CAE91F19-9887-4430-B6F3-806FC618AE7F}" destId="{A7D2E491-7E54-41D0-8E1D-5F51074A3218}" srcOrd="1" destOrd="0" presId="urn:microsoft.com/office/officeart/2005/8/layout/hierarchy1"/>
    <dgm:cxn modelId="{51F49856-39A5-47E1-ABEA-BC1B7889D86B}" type="presParOf" srcId="{0937669A-05B8-416A-8ECE-F6B39B9B65B4}" destId="{F1B75ED3-9BCF-4382-9A7F-9C8D8EE536AA}" srcOrd="2" destOrd="0" presId="urn:microsoft.com/office/officeart/2005/8/layout/hierarchy1"/>
    <dgm:cxn modelId="{F7D337BD-9E36-4ADC-B6A7-D9B36E67EA0E}" type="presParOf" srcId="{0937669A-05B8-416A-8ECE-F6B39B9B65B4}" destId="{3F631BBC-765C-4071-A7C5-897C37CB9548}" srcOrd="3" destOrd="0" presId="urn:microsoft.com/office/officeart/2005/8/layout/hierarchy1"/>
    <dgm:cxn modelId="{EF9CBEED-49E4-4B07-AAC9-10FBD1CC079B}" type="presParOf" srcId="{3F631BBC-765C-4071-A7C5-897C37CB9548}" destId="{610BA704-BFDC-4DE6-A175-C827FC11E94D}" srcOrd="0" destOrd="0" presId="urn:microsoft.com/office/officeart/2005/8/layout/hierarchy1"/>
    <dgm:cxn modelId="{C2C953CF-C6D0-4DB3-BADA-DEC44357FFCF}" type="presParOf" srcId="{610BA704-BFDC-4DE6-A175-C827FC11E94D}" destId="{4BC7A624-78CA-460B-8866-37B78C829D73}" srcOrd="0" destOrd="0" presId="urn:microsoft.com/office/officeart/2005/8/layout/hierarchy1"/>
    <dgm:cxn modelId="{7ACF7668-3164-479C-9DBD-446B3BCC743F}" type="presParOf" srcId="{610BA704-BFDC-4DE6-A175-C827FC11E94D}" destId="{B24EC7D5-C135-4686-AFF7-24A148EA93F7}" srcOrd="1" destOrd="0" presId="urn:microsoft.com/office/officeart/2005/8/layout/hierarchy1"/>
    <dgm:cxn modelId="{4855F41C-7827-4282-B053-A39479F70D05}" type="presParOf" srcId="{3F631BBC-765C-4071-A7C5-897C37CB9548}" destId="{882E6512-2F65-4AB2-BF58-F23EF350A171}" srcOrd="1" destOrd="0" presId="urn:microsoft.com/office/officeart/2005/8/layout/hierarchy1"/>
    <dgm:cxn modelId="{F5089636-9F66-48BD-B74C-14AF4DDAF203}" type="presParOf" srcId="{882E6512-2F65-4AB2-BF58-F23EF350A171}" destId="{FB947A5E-E3B8-4355-B393-EF4C09589550}" srcOrd="0" destOrd="0" presId="urn:microsoft.com/office/officeart/2005/8/layout/hierarchy1"/>
    <dgm:cxn modelId="{211E43BD-0716-4086-B239-6F9B35E16962}" type="presParOf" srcId="{882E6512-2F65-4AB2-BF58-F23EF350A171}" destId="{0EB72179-5FA5-40B1-9F6C-21D374A3D0C2}" srcOrd="1" destOrd="0" presId="urn:microsoft.com/office/officeart/2005/8/layout/hierarchy1"/>
    <dgm:cxn modelId="{F0189A1D-994E-474F-9780-E00672822E2F}" type="presParOf" srcId="{0EB72179-5FA5-40B1-9F6C-21D374A3D0C2}" destId="{71F9192A-E051-425D-B30B-3D80A962F69A}" srcOrd="0" destOrd="0" presId="urn:microsoft.com/office/officeart/2005/8/layout/hierarchy1"/>
    <dgm:cxn modelId="{06DED871-8904-42C0-BC66-616910A2DCDD}" type="presParOf" srcId="{71F9192A-E051-425D-B30B-3D80A962F69A}" destId="{41532C33-95F1-49F4-B840-B3961AA54E96}" srcOrd="0" destOrd="0" presId="urn:microsoft.com/office/officeart/2005/8/layout/hierarchy1"/>
    <dgm:cxn modelId="{F4A2DCF0-82F7-4A4F-92AC-FE651270D2A1}" type="presParOf" srcId="{71F9192A-E051-425D-B30B-3D80A962F69A}" destId="{A1C43C04-CF0F-4DC9-88FD-92A3E545CE97}" srcOrd="1" destOrd="0" presId="urn:microsoft.com/office/officeart/2005/8/layout/hierarchy1"/>
    <dgm:cxn modelId="{EC7EDD05-2061-4EB3-83E8-56272BF28066}" type="presParOf" srcId="{0EB72179-5FA5-40B1-9F6C-21D374A3D0C2}" destId="{684D32E4-C866-45B8-BD91-E1F7258F4B2D}" srcOrd="1" destOrd="0" presId="urn:microsoft.com/office/officeart/2005/8/layout/hierarchy1"/>
    <dgm:cxn modelId="{D8070DD1-7674-405E-B3E7-31A47D77454E}" type="presParOf" srcId="{99EEBDC4-0551-463A-BE7E-7A5B5B81D39E}" destId="{74BB548A-CB65-4AE7-8361-FBC169B705C2}" srcOrd="2" destOrd="0" presId="urn:microsoft.com/office/officeart/2005/8/layout/hierarchy1"/>
    <dgm:cxn modelId="{6215A93F-5934-4B44-A3ED-185B7C30ABFA}" type="presParOf" srcId="{99EEBDC4-0551-463A-BE7E-7A5B5B81D39E}" destId="{1FCB6E8C-3FCB-4A2D-869C-84E38CF9AFA9}" srcOrd="3" destOrd="0" presId="urn:microsoft.com/office/officeart/2005/8/layout/hierarchy1"/>
    <dgm:cxn modelId="{5301E52D-5207-41EC-9804-FABAA01C24D2}" type="presParOf" srcId="{1FCB6E8C-3FCB-4A2D-869C-84E38CF9AFA9}" destId="{86E9D708-457C-4DEA-9014-F13AEEC7C971}" srcOrd="0" destOrd="0" presId="urn:microsoft.com/office/officeart/2005/8/layout/hierarchy1"/>
    <dgm:cxn modelId="{B7FFE01C-7F72-460E-B27F-51C8C27D7C82}" type="presParOf" srcId="{86E9D708-457C-4DEA-9014-F13AEEC7C971}" destId="{4D3750A9-C891-48E6-ABF7-DBDFDD1C748A}" srcOrd="0" destOrd="0" presId="urn:microsoft.com/office/officeart/2005/8/layout/hierarchy1"/>
    <dgm:cxn modelId="{5A644F77-3227-4730-99A3-248B4B65A78C}" type="presParOf" srcId="{86E9D708-457C-4DEA-9014-F13AEEC7C971}" destId="{294FF2B1-18CD-4362-8A91-1506260ED1A3}" srcOrd="1" destOrd="0" presId="urn:microsoft.com/office/officeart/2005/8/layout/hierarchy1"/>
    <dgm:cxn modelId="{AE674680-64C8-4369-999B-8AABBEEE1A7F}" type="presParOf" srcId="{1FCB6E8C-3FCB-4A2D-869C-84E38CF9AFA9}" destId="{E44510A3-39C5-4900-8758-C540F24BE4BD}" srcOrd="1" destOrd="0" presId="urn:microsoft.com/office/officeart/2005/8/layout/hierarchy1"/>
    <dgm:cxn modelId="{BD8F44BA-EAE9-470B-8F22-1C6ACC1DD8A0}" type="presParOf" srcId="{E44510A3-39C5-4900-8758-C540F24BE4BD}" destId="{C3B9FB53-6CB9-4138-A0A1-07EF120F51E8}" srcOrd="0" destOrd="0" presId="urn:microsoft.com/office/officeart/2005/8/layout/hierarchy1"/>
    <dgm:cxn modelId="{9916FE18-68A4-4A2E-A33F-0FEFEAB80B76}" type="presParOf" srcId="{E44510A3-39C5-4900-8758-C540F24BE4BD}" destId="{29F07B59-0CCE-42AB-A37D-DD65C41CFE3F}" srcOrd="1" destOrd="0" presId="urn:microsoft.com/office/officeart/2005/8/layout/hierarchy1"/>
    <dgm:cxn modelId="{5D1909C6-3A5D-4319-80EF-CFA845C35F8B}" type="presParOf" srcId="{29F07B59-0CCE-42AB-A37D-DD65C41CFE3F}" destId="{A47E973B-5FE2-41E7-B3F5-F5DF53DAF871}" srcOrd="0" destOrd="0" presId="urn:microsoft.com/office/officeart/2005/8/layout/hierarchy1"/>
    <dgm:cxn modelId="{D4BF1796-5331-4587-9719-3835B4148CB0}" type="presParOf" srcId="{A47E973B-5FE2-41E7-B3F5-F5DF53DAF871}" destId="{B62C357B-6FAB-4EAB-9240-0D173E314636}" srcOrd="0" destOrd="0" presId="urn:microsoft.com/office/officeart/2005/8/layout/hierarchy1"/>
    <dgm:cxn modelId="{03AEBA68-BCDD-4B73-92DF-216DA54509E2}" type="presParOf" srcId="{A47E973B-5FE2-41E7-B3F5-F5DF53DAF871}" destId="{FC497492-5816-40C2-A84B-B511D57B2175}" srcOrd="1" destOrd="0" presId="urn:microsoft.com/office/officeart/2005/8/layout/hierarchy1"/>
    <dgm:cxn modelId="{245A0B5D-6B3F-4342-BD0A-D70292DA9803}" type="presParOf" srcId="{29F07B59-0CCE-42AB-A37D-DD65C41CFE3F}" destId="{B16B581C-4192-4097-A903-288FDF8E2FC3}" srcOrd="1" destOrd="0" presId="urn:microsoft.com/office/officeart/2005/8/layout/hierarchy1"/>
    <dgm:cxn modelId="{F02EE492-D406-442A-9D5C-FA6FF677BBE9}" type="presParOf" srcId="{E44510A3-39C5-4900-8758-C540F24BE4BD}" destId="{5F2E5C8E-3007-465A-84F2-0E768A1B0304}" srcOrd="2" destOrd="0" presId="urn:microsoft.com/office/officeart/2005/8/layout/hierarchy1"/>
    <dgm:cxn modelId="{3B91BAB9-D6D8-4737-97FF-A4388B94856D}" type="presParOf" srcId="{E44510A3-39C5-4900-8758-C540F24BE4BD}" destId="{D7DC9F1B-AD5F-44DE-862E-36F4D7243021}" srcOrd="3" destOrd="0" presId="urn:microsoft.com/office/officeart/2005/8/layout/hierarchy1"/>
    <dgm:cxn modelId="{3D1CB436-B5A8-4DCD-B6A4-90A9496001B4}" type="presParOf" srcId="{D7DC9F1B-AD5F-44DE-862E-36F4D7243021}" destId="{C088D9EB-8DF3-4910-848C-35F68DC2928A}" srcOrd="0" destOrd="0" presId="urn:microsoft.com/office/officeart/2005/8/layout/hierarchy1"/>
    <dgm:cxn modelId="{2E8252A5-BFFE-4840-B887-A2A7CAA499B1}" type="presParOf" srcId="{C088D9EB-8DF3-4910-848C-35F68DC2928A}" destId="{73BC91E8-092F-4B6E-BB35-4CD2A453C256}" srcOrd="0" destOrd="0" presId="urn:microsoft.com/office/officeart/2005/8/layout/hierarchy1"/>
    <dgm:cxn modelId="{CDFECE3C-A585-4780-8508-EBDF582C0D95}" type="presParOf" srcId="{C088D9EB-8DF3-4910-848C-35F68DC2928A}" destId="{6138032D-111E-473A-A217-59D979E7184E}" srcOrd="1" destOrd="0" presId="urn:microsoft.com/office/officeart/2005/8/layout/hierarchy1"/>
    <dgm:cxn modelId="{F102369E-8C0A-45BE-936D-59925396164F}" type="presParOf" srcId="{D7DC9F1B-AD5F-44DE-862E-36F4D7243021}" destId="{1EFC17F9-E9B1-4E29-905B-C509C45C977D}" srcOrd="1" destOrd="0" presId="urn:microsoft.com/office/officeart/2005/8/layout/hierarchy1"/>
    <dgm:cxn modelId="{2FDE4EF6-F287-4454-9BBC-3238969B48C3}" type="presParOf" srcId="{E44510A3-39C5-4900-8758-C540F24BE4BD}" destId="{B14CAD38-A913-46D9-ABD9-558AA101829A}" srcOrd="4" destOrd="0" presId="urn:microsoft.com/office/officeart/2005/8/layout/hierarchy1"/>
    <dgm:cxn modelId="{C86CE936-E1CB-40D0-904D-910A5DDD9703}" type="presParOf" srcId="{E44510A3-39C5-4900-8758-C540F24BE4BD}" destId="{AAD6FE3A-2D51-46DC-99BF-6A7B63EF38D7}" srcOrd="5" destOrd="0" presId="urn:microsoft.com/office/officeart/2005/8/layout/hierarchy1"/>
    <dgm:cxn modelId="{4D7CA4B1-3507-4B83-802A-403B51CAFB03}" type="presParOf" srcId="{AAD6FE3A-2D51-46DC-99BF-6A7B63EF38D7}" destId="{694BBDAD-15CE-491A-B2F6-10E9FBC15ACE}" srcOrd="0" destOrd="0" presId="urn:microsoft.com/office/officeart/2005/8/layout/hierarchy1"/>
    <dgm:cxn modelId="{8F42F943-1B27-4BBA-BE84-6356402B93B3}" type="presParOf" srcId="{694BBDAD-15CE-491A-B2F6-10E9FBC15ACE}" destId="{F26FB5B3-EC28-403D-A545-BD183798FB23}" srcOrd="0" destOrd="0" presId="urn:microsoft.com/office/officeart/2005/8/layout/hierarchy1"/>
    <dgm:cxn modelId="{7074B96E-B260-4079-B19B-1FDF197CD46A}" type="presParOf" srcId="{694BBDAD-15CE-491A-B2F6-10E9FBC15ACE}" destId="{7A7EC4BF-EBD2-4213-B46E-6AC36B09CE09}" srcOrd="1" destOrd="0" presId="urn:microsoft.com/office/officeart/2005/8/layout/hierarchy1"/>
    <dgm:cxn modelId="{E5DFCF3F-C57A-4D38-B228-B462D4552452}" type="presParOf" srcId="{AAD6FE3A-2D51-46DC-99BF-6A7B63EF38D7}" destId="{F24F554F-776C-4ACB-9B2E-5694DA2CCA82}" srcOrd="1" destOrd="0" presId="urn:microsoft.com/office/officeart/2005/8/layout/hierarchy1"/>
  </dgm:cxnLst>
  <dgm:bg>
    <a:solidFill>
      <a:schemeClr val="lt1">
        <a:hueOff val="0"/>
        <a:satOff val="0"/>
        <a:lumOff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D29067E-F1FE-4C0A-B46B-FBAB572BD33F}"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143C1EFD-5F71-4D4B-B9E7-805C5F0DD710}">
      <dgm:prSet phldrT="[Text]" custT="1"/>
      <dgm:spPr/>
      <dgm:t>
        <a:bodyPr/>
        <a:lstStyle/>
        <a:p>
          <a:r>
            <a:rPr lang="en-GB" sz="1600" dirty="0"/>
            <a:t>Cash flow forecasting is a means to an end: an essential input into modern cash management</a:t>
          </a:r>
        </a:p>
      </dgm:t>
    </dgm:pt>
    <dgm:pt modelId="{E1A47A1F-1E6B-4C72-A1E9-00939F8E3C84}" type="parTrans" cxnId="{209F8D73-71C9-49A8-988F-80B591246615}">
      <dgm:prSet/>
      <dgm:spPr/>
      <dgm:t>
        <a:bodyPr/>
        <a:lstStyle/>
        <a:p>
          <a:endParaRPr lang="en-GB" sz="1400"/>
        </a:p>
      </dgm:t>
    </dgm:pt>
    <dgm:pt modelId="{07D41D72-7CEA-47EA-92B2-17E9D3B0EA95}" type="sibTrans" cxnId="{209F8D73-71C9-49A8-988F-80B591246615}">
      <dgm:prSet/>
      <dgm:spPr/>
      <dgm:t>
        <a:bodyPr/>
        <a:lstStyle/>
        <a:p>
          <a:endParaRPr lang="en-GB" sz="1400"/>
        </a:p>
      </dgm:t>
    </dgm:pt>
    <dgm:pt modelId="{C631A2E3-7310-4DE8-8FF7-255E2D117B29}">
      <dgm:prSet custT="1"/>
      <dgm:spPr/>
      <dgm:t>
        <a:bodyPr/>
        <a:lstStyle/>
        <a:p>
          <a:r>
            <a:rPr lang="en-GB" sz="1700" dirty="0"/>
            <a:t>Cash flow forecasting is different from cash planning/programming</a:t>
          </a:r>
        </a:p>
      </dgm:t>
    </dgm:pt>
    <dgm:pt modelId="{3C56BA5D-30C3-43F2-95A7-8D0D4F64CDEE}" type="parTrans" cxnId="{D9DB808E-0788-443F-BEC6-B97C8BA7A53A}">
      <dgm:prSet/>
      <dgm:spPr/>
      <dgm:t>
        <a:bodyPr/>
        <a:lstStyle/>
        <a:p>
          <a:endParaRPr lang="en-GB" sz="1400"/>
        </a:p>
      </dgm:t>
    </dgm:pt>
    <dgm:pt modelId="{10EEA0D4-5A05-4276-9177-EA2FAFA2252C}" type="sibTrans" cxnId="{D9DB808E-0788-443F-BEC6-B97C8BA7A53A}">
      <dgm:prSet/>
      <dgm:spPr/>
      <dgm:t>
        <a:bodyPr/>
        <a:lstStyle/>
        <a:p>
          <a:endParaRPr lang="en-GB" sz="1400"/>
        </a:p>
      </dgm:t>
    </dgm:pt>
    <dgm:pt modelId="{47132C95-4DBF-49CD-82C0-3190F838C5E1}">
      <dgm:prSet custT="1"/>
      <dgm:spPr/>
      <dgm:t>
        <a:bodyPr/>
        <a:lstStyle/>
        <a:p>
          <a:r>
            <a:rPr lang="en-GB" sz="1700" dirty="0"/>
            <a:t>There are no quick fixes; it is difficult</a:t>
          </a:r>
        </a:p>
      </dgm:t>
    </dgm:pt>
    <dgm:pt modelId="{F0238FE4-9581-49EB-8904-B19F87C3C1F0}" type="parTrans" cxnId="{73318B3A-6F26-4428-AF5C-4D6FE6A85739}">
      <dgm:prSet/>
      <dgm:spPr/>
      <dgm:t>
        <a:bodyPr/>
        <a:lstStyle/>
        <a:p>
          <a:endParaRPr lang="en-GB" sz="1400"/>
        </a:p>
      </dgm:t>
    </dgm:pt>
    <dgm:pt modelId="{00B47B09-479C-4E81-819A-AD711C15F560}" type="sibTrans" cxnId="{73318B3A-6F26-4428-AF5C-4D6FE6A85739}">
      <dgm:prSet/>
      <dgm:spPr/>
      <dgm:t>
        <a:bodyPr/>
        <a:lstStyle/>
        <a:p>
          <a:endParaRPr lang="en-GB" sz="1400"/>
        </a:p>
      </dgm:t>
    </dgm:pt>
    <dgm:pt modelId="{25E2F7C8-3621-4271-B6A5-50C5F26F9B2E}">
      <dgm:prSet custT="1"/>
      <dgm:spPr>
        <a:solidFill>
          <a:srgbClr val="CFD5EA">
            <a:alpha val="90000"/>
          </a:srgbClr>
        </a:solidFill>
      </dgm:spPr>
      <dgm:t>
        <a:bodyPr/>
        <a:lstStyle/>
        <a:p>
          <a:r>
            <a:rPr lang="en-GB" sz="1500" dirty="0"/>
            <a:t>Past patterns are relevant, but so are experience and information sources</a:t>
          </a:r>
        </a:p>
      </dgm:t>
    </dgm:pt>
    <dgm:pt modelId="{EA071FBA-D115-41B9-A60C-732591688E40}" type="parTrans" cxnId="{43AD9D71-7E7C-420E-AEB3-CB146F79253C}">
      <dgm:prSet/>
      <dgm:spPr/>
      <dgm:t>
        <a:bodyPr/>
        <a:lstStyle/>
        <a:p>
          <a:endParaRPr lang="en-GB" sz="1400"/>
        </a:p>
      </dgm:t>
    </dgm:pt>
    <dgm:pt modelId="{CA959E2D-DBA8-4DDE-AE0B-6512FCE8A5A5}" type="sibTrans" cxnId="{43AD9D71-7E7C-420E-AEB3-CB146F79253C}">
      <dgm:prSet/>
      <dgm:spPr/>
      <dgm:t>
        <a:bodyPr/>
        <a:lstStyle/>
        <a:p>
          <a:endParaRPr lang="en-GB" sz="1400"/>
        </a:p>
      </dgm:t>
    </dgm:pt>
    <dgm:pt modelId="{E2C65276-F5A0-4472-BC10-BFA7ECE88D42}">
      <dgm:prSet custT="1"/>
      <dgm:spPr>
        <a:solidFill>
          <a:srgbClr val="CFD5EA">
            <a:alpha val="90000"/>
          </a:srgbClr>
        </a:solidFill>
      </dgm:spPr>
      <dgm:t>
        <a:bodyPr/>
        <a:lstStyle/>
        <a:p>
          <a:r>
            <a:rPr lang="en-GB" sz="1500" dirty="0"/>
            <a:t>Build intelligence networks – MDAs and RA must cooperate</a:t>
          </a:r>
        </a:p>
      </dgm:t>
    </dgm:pt>
    <dgm:pt modelId="{0F9726E0-21BC-42F8-89FA-36077BFFF48B}" type="parTrans" cxnId="{891A7DA1-1F13-4F59-AAF0-1F09B2F032B9}">
      <dgm:prSet/>
      <dgm:spPr/>
      <dgm:t>
        <a:bodyPr/>
        <a:lstStyle/>
        <a:p>
          <a:endParaRPr lang="en-GB" sz="1400"/>
        </a:p>
      </dgm:t>
    </dgm:pt>
    <dgm:pt modelId="{9FBBF1A1-7C37-41B1-95ED-623908D34427}" type="sibTrans" cxnId="{891A7DA1-1F13-4F59-AAF0-1F09B2F032B9}">
      <dgm:prSet/>
      <dgm:spPr/>
      <dgm:t>
        <a:bodyPr/>
        <a:lstStyle/>
        <a:p>
          <a:endParaRPr lang="en-GB" sz="1400"/>
        </a:p>
      </dgm:t>
    </dgm:pt>
    <dgm:pt modelId="{2C227C69-C845-4359-B230-B786EB85932D}">
      <dgm:prSet custT="1"/>
      <dgm:spPr>
        <a:solidFill>
          <a:srgbClr val="CFD5EA">
            <a:alpha val="90000"/>
          </a:srgbClr>
        </a:solidFill>
      </dgm:spPr>
      <dgm:t>
        <a:bodyPr/>
        <a:lstStyle/>
        <a:p>
          <a:r>
            <a:rPr lang="en-GB" sz="1500" dirty="0"/>
            <a:t>Develop procedures</a:t>
          </a:r>
        </a:p>
      </dgm:t>
    </dgm:pt>
    <dgm:pt modelId="{BF1907B3-9BA0-4339-95CB-4329F5FCC31B}" type="parTrans" cxnId="{191F45C6-8DF4-44A5-845A-764B52692EAB}">
      <dgm:prSet/>
      <dgm:spPr/>
      <dgm:t>
        <a:bodyPr/>
        <a:lstStyle/>
        <a:p>
          <a:endParaRPr lang="en-GB" sz="1400"/>
        </a:p>
      </dgm:t>
    </dgm:pt>
    <dgm:pt modelId="{88550AFD-8466-47C1-B7A1-4053FA274F73}" type="sibTrans" cxnId="{191F45C6-8DF4-44A5-845A-764B52692EAB}">
      <dgm:prSet/>
      <dgm:spPr/>
      <dgm:t>
        <a:bodyPr/>
        <a:lstStyle/>
        <a:p>
          <a:endParaRPr lang="en-GB" sz="1400"/>
        </a:p>
      </dgm:t>
    </dgm:pt>
    <dgm:pt modelId="{01AFD32C-4856-47A1-8544-13BB9BD71CCA}">
      <dgm:prSet custT="1"/>
      <dgm:spPr>
        <a:solidFill>
          <a:srgbClr val="CFD5EA">
            <a:alpha val="90000"/>
          </a:srgbClr>
        </a:solidFill>
      </dgm:spPr>
      <dgm:t>
        <a:bodyPr/>
        <a:lstStyle/>
        <a:p>
          <a:r>
            <a:rPr lang="en-GB" sz="1500" dirty="0"/>
            <a:t>Forecasters should prepare advice (with debt managers) on responses to forecasts</a:t>
          </a:r>
        </a:p>
      </dgm:t>
    </dgm:pt>
    <dgm:pt modelId="{24624934-E390-4D7A-AAE0-2D091CFE6BFA}" type="parTrans" cxnId="{9E4DB722-08E0-4F5E-AEFF-046E31DE30C3}">
      <dgm:prSet/>
      <dgm:spPr/>
      <dgm:t>
        <a:bodyPr/>
        <a:lstStyle/>
        <a:p>
          <a:endParaRPr lang="en-GB" sz="1400"/>
        </a:p>
      </dgm:t>
    </dgm:pt>
    <dgm:pt modelId="{8BAD6EFB-26BC-467C-AB3B-1EBD1CAECED5}" type="sibTrans" cxnId="{9E4DB722-08E0-4F5E-AEFF-046E31DE30C3}">
      <dgm:prSet/>
      <dgm:spPr/>
      <dgm:t>
        <a:bodyPr/>
        <a:lstStyle/>
        <a:p>
          <a:endParaRPr lang="en-GB" sz="1400"/>
        </a:p>
      </dgm:t>
    </dgm:pt>
    <dgm:pt modelId="{C858C117-56AE-45BF-B2E8-6AC5DC51213D}">
      <dgm:prSet phldrT="[Text]" custT="1"/>
      <dgm:spPr>
        <a:solidFill>
          <a:srgbClr val="CFD5EA">
            <a:alpha val="90000"/>
          </a:srgbClr>
        </a:solidFill>
      </dgm:spPr>
      <dgm:t>
        <a:bodyPr/>
        <a:lstStyle/>
        <a:p>
          <a:r>
            <a:rPr lang="en-GB" sz="1500" dirty="0"/>
            <a:t>Pandemic further adds to uncertainty – requires enhanced tools</a:t>
          </a:r>
        </a:p>
      </dgm:t>
    </dgm:pt>
    <dgm:pt modelId="{9A6DE083-28F2-4786-B309-08E0B6042F39}" type="parTrans" cxnId="{F1101A40-4597-4F23-BF27-4B1D456CD0DB}">
      <dgm:prSet/>
      <dgm:spPr/>
      <dgm:t>
        <a:bodyPr/>
        <a:lstStyle/>
        <a:p>
          <a:endParaRPr lang="en-GB" sz="1400"/>
        </a:p>
      </dgm:t>
    </dgm:pt>
    <dgm:pt modelId="{040334B0-747D-4811-BDDE-66983E7392F8}" type="sibTrans" cxnId="{F1101A40-4597-4F23-BF27-4B1D456CD0DB}">
      <dgm:prSet/>
      <dgm:spPr/>
      <dgm:t>
        <a:bodyPr/>
        <a:lstStyle/>
        <a:p>
          <a:endParaRPr lang="en-GB" sz="1400"/>
        </a:p>
      </dgm:t>
    </dgm:pt>
    <dgm:pt modelId="{A4B1C363-29E0-454F-9BC9-30C0665F822C}">
      <dgm:prSet custT="1"/>
      <dgm:spPr>
        <a:solidFill>
          <a:srgbClr val="CFD5EA">
            <a:alpha val="90000"/>
          </a:srgbClr>
        </a:solidFill>
      </dgm:spPr>
      <dgm:t>
        <a:bodyPr/>
        <a:lstStyle/>
        <a:p>
          <a:r>
            <a:rPr lang="en-GB" sz="1500" dirty="0"/>
            <a:t>Institutional cooperation and coordination are essential</a:t>
          </a:r>
        </a:p>
      </dgm:t>
    </dgm:pt>
    <dgm:pt modelId="{EA18F657-80BE-4016-B9C9-31E85EE3C91C}" type="parTrans" cxnId="{0603AD24-5F81-4F02-B5C5-E0B95DBBC64D}">
      <dgm:prSet/>
      <dgm:spPr/>
      <dgm:t>
        <a:bodyPr/>
        <a:lstStyle/>
        <a:p>
          <a:endParaRPr lang="en-GB" sz="1400"/>
        </a:p>
      </dgm:t>
    </dgm:pt>
    <dgm:pt modelId="{83F8826D-845C-458C-AC80-C6F76EDAC15B}" type="sibTrans" cxnId="{0603AD24-5F81-4F02-B5C5-E0B95DBBC64D}">
      <dgm:prSet/>
      <dgm:spPr/>
      <dgm:t>
        <a:bodyPr/>
        <a:lstStyle/>
        <a:p>
          <a:endParaRPr lang="en-GB" sz="1400"/>
        </a:p>
      </dgm:t>
    </dgm:pt>
    <dgm:pt modelId="{4BBB1516-046E-4E43-AB32-B6967CD917AE}">
      <dgm:prSet custT="1"/>
      <dgm:spPr>
        <a:solidFill>
          <a:srgbClr val="CFD5EA">
            <a:alpha val="90000"/>
          </a:srgbClr>
        </a:solidFill>
      </dgm:spPr>
      <dgm:t>
        <a:bodyPr/>
        <a:lstStyle/>
        <a:p>
          <a:r>
            <a:rPr lang="en-GB" sz="1500" dirty="0"/>
            <a:t>How advice is given, and how decisions are made and executed, all matter</a:t>
          </a:r>
        </a:p>
      </dgm:t>
    </dgm:pt>
    <dgm:pt modelId="{4819527F-E709-46C0-B750-146AD0EC9D8F}" type="sibTrans" cxnId="{9F99652B-7C1B-4838-94C5-9C7650725FDC}">
      <dgm:prSet/>
      <dgm:spPr/>
      <dgm:t>
        <a:bodyPr/>
        <a:lstStyle/>
        <a:p>
          <a:endParaRPr lang="en-GB" sz="1400"/>
        </a:p>
      </dgm:t>
    </dgm:pt>
    <dgm:pt modelId="{B5F5580D-E580-4E52-86A9-F1F6A72F37A5}" type="parTrans" cxnId="{9F99652B-7C1B-4838-94C5-9C7650725FDC}">
      <dgm:prSet/>
      <dgm:spPr/>
      <dgm:t>
        <a:bodyPr/>
        <a:lstStyle/>
        <a:p>
          <a:endParaRPr lang="en-GB" sz="1400"/>
        </a:p>
      </dgm:t>
    </dgm:pt>
    <dgm:pt modelId="{D7483ED1-BF85-4A50-BFD3-A25063146487}">
      <dgm:prSet phldrT="[Text]" custT="1"/>
      <dgm:spPr/>
      <dgm:t>
        <a:bodyPr/>
        <a:lstStyle/>
        <a:p>
          <a:r>
            <a:rPr lang="en-GB" sz="1700" dirty="0"/>
            <a:t>Looking Forward</a:t>
          </a:r>
        </a:p>
      </dgm:t>
    </dgm:pt>
    <dgm:pt modelId="{A71E8895-5676-4BE1-BA8B-4CF6857C1832}" type="sibTrans" cxnId="{2500C483-9D3B-44B8-95AE-E0FB639F5FEC}">
      <dgm:prSet/>
      <dgm:spPr/>
      <dgm:t>
        <a:bodyPr/>
        <a:lstStyle/>
        <a:p>
          <a:endParaRPr lang="en-GB" sz="1400"/>
        </a:p>
      </dgm:t>
    </dgm:pt>
    <dgm:pt modelId="{4B366098-3889-4452-A01A-71E9F9BE1FA2}" type="parTrans" cxnId="{2500C483-9D3B-44B8-95AE-E0FB639F5FEC}">
      <dgm:prSet/>
      <dgm:spPr/>
      <dgm:t>
        <a:bodyPr/>
        <a:lstStyle/>
        <a:p>
          <a:endParaRPr lang="en-GB" sz="1400"/>
        </a:p>
      </dgm:t>
    </dgm:pt>
    <dgm:pt modelId="{A960D023-D5CA-465B-B160-464ECE61F848}">
      <dgm:prSet custT="1"/>
      <dgm:spPr/>
      <dgm:t>
        <a:bodyPr/>
        <a:lstStyle/>
        <a:p>
          <a:r>
            <a:rPr lang="en-GB" sz="1700" dirty="0"/>
            <a:t>Forecast must be put to use</a:t>
          </a:r>
        </a:p>
      </dgm:t>
    </dgm:pt>
    <dgm:pt modelId="{BED56C1D-52B3-4867-B8DF-988979F8F6DA}" type="sibTrans" cxnId="{E9F365A3-F6E1-4D92-BAAB-7DA3CEDC8BFF}">
      <dgm:prSet/>
      <dgm:spPr/>
      <dgm:t>
        <a:bodyPr/>
        <a:lstStyle/>
        <a:p>
          <a:endParaRPr lang="en-GB" sz="1400"/>
        </a:p>
      </dgm:t>
    </dgm:pt>
    <dgm:pt modelId="{1ABDA791-FB3C-4232-9E71-0AB5D3571FF9}" type="parTrans" cxnId="{E9F365A3-F6E1-4D92-BAAB-7DA3CEDC8BFF}">
      <dgm:prSet/>
      <dgm:spPr/>
      <dgm:t>
        <a:bodyPr/>
        <a:lstStyle/>
        <a:p>
          <a:endParaRPr lang="en-GB" sz="1400"/>
        </a:p>
      </dgm:t>
    </dgm:pt>
    <dgm:pt modelId="{D6C85B5C-35B4-41B1-8715-F98CEA848EF4}">
      <dgm:prSet custT="1"/>
      <dgm:spPr>
        <a:solidFill>
          <a:srgbClr val="CFD5EA">
            <a:alpha val="90000"/>
          </a:srgbClr>
        </a:solidFill>
      </dgm:spPr>
      <dgm:t>
        <a:bodyPr/>
        <a:lstStyle/>
        <a:p>
          <a:r>
            <a:rPr lang="en-GB" sz="1500" dirty="0"/>
            <a:t>Peer learning has a role to play</a:t>
          </a:r>
        </a:p>
      </dgm:t>
    </dgm:pt>
    <dgm:pt modelId="{7EF4615E-2A04-41D5-8C9F-1F004F2F164D}" type="parTrans" cxnId="{ED05DBD1-E576-47FD-80C4-EA51D21C48A3}">
      <dgm:prSet/>
      <dgm:spPr/>
      <dgm:t>
        <a:bodyPr/>
        <a:lstStyle/>
        <a:p>
          <a:endParaRPr lang="en-GB"/>
        </a:p>
      </dgm:t>
    </dgm:pt>
    <dgm:pt modelId="{DA46BB6A-4E4D-4B9C-A34E-ABD27B6DE7FF}" type="sibTrans" cxnId="{ED05DBD1-E576-47FD-80C4-EA51D21C48A3}">
      <dgm:prSet/>
      <dgm:spPr/>
      <dgm:t>
        <a:bodyPr/>
        <a:lstStyle/>
        <a:p>
          <a:endParaRPr lang="en-GB"/>
        </a:p>
      </dgm:t>
    </dgm:pt>
    <dgm:pt modelId="{F5CF3238-DFCF-481E-AA19-E7B97B72F0A0}" type="pres">
      <dgm:prSet presAssocID="{4D29067E-F1FE-4C0A-B46B-FBAB572BD33F}" presName="linear" presStyleCnt="0">
        <dgm:presLayoutVars>
          <dgm:dir/>
          <dgm:animLvl val="lvl"/>
          <dgm:resizeHandles val="exact"/>
        </dgm:presLayoutVars>
      </dgm:prSet>
      <dgm:spPr/>
    </dgm:pt>
    <dgm:pt modelId="{9891F27E-1767-4968-80E1-69B78C6D83C0}" type="pres">
      <dgm:prSet presAssocID="{143C1EFD-5F71-4D4B-B9E7-805C5F0DD710}" presName="parentLin" presStyleCnt="0"/>
      <dgm:spPr/>
    </dgm:pt>
    <dgm:pt modelId="{106614D0-8F02-4B9B-8D14-77DA299798F4}" type="pres">
      <dgm:prSet presAssocID="{143C1EFD-5F71-4D4B-B9E7-805C5F0DD710}" presName="parentLeftMargin" presStyleLbl="node1" presStyleIdx="0" presStyleCnt="5"/>
      <dgm:spPr/>
    </dgm:pt>
    <dgm:pt modelId="{A3687CF7-56C0-4901-B1DA-BA485049C74D}" type="pres">
      <dgm:prSet presAssocID="{143C1EFD-5F71-4D4B-B9E7-805C5F0DD710}" presName="parentText" presStyleLbl="node1" presStyleIdx="0" presStyleCnt="5" custScaleX="119335" custScaleY="118806">
        <dgm:presLayoutVars>
          <dgm:chMax val="0"/>
          <dgm:bulletEnabled val="1"/>
        </dgm:presLayoutVars>
      </dgm:prSet>
      <dgm:spPr/>
    </dgm:pt>
    <dgm:pt modelId="{296D54B9-C979-4C4B-AC0B-1717806DCC3B}" type="pres">
      <dgm:prSet presAssocID="{143C1EFD-5F71-4D4B-B9E7-805C5F0DD710}" presName="negativeSpace" presStyleCnt="0"/>
      <dgm:spPr/>
    </dgm:pt>
    <dgm:pt modelId="{02367A4B-37C0-4BDA-81A7-25536B2BAD36}" type="pres">
      <dgm:prSet presAssocID="{143C1EFD-5F71-4D4B-B9E7-805C5F0DD710}" presName="childText" presStyleLbl="conFgAcc1" presStyleIdx="0" presStyleCnt="5">
        <dgm:presLayoutVars>
          <dgm:bulletEnabled val="1"/>
        </dgm:presLayoutVars>
      </dgm:prSet>
      <dgm:spPr>
        <a:solidFill>
          <a:srgbClr val="CFD5EA">
            <a:alpha val="90000"/>
          </a:srgbClr>
        </a:solidFill>
      </dgm:spPr>
    </dgm:pt>
    <dgm:pt modelId="{6A516E6F-899F-4BEB-8201-AE5C649D5C86}" type="pres">
      <dgm:prSet presAssocID="{07D41D72-7CEA-47EA-92B2-17E9D3B0EA95}" presName="spaceBetweenRectangles" presStyleCnt="0"/>
      <dgm:spPr/>
    </dgm:pt>
    <dgm:pt modelId="{0AF5FDE8-D10D-4790-9417-CE689C3232DA}" type="pres">
      <dgm:prSet presAssocID="{C631A2E3-7310-4DE8-8FF7-255E2D117B29}" presName="parentLin" presStyleCnt="0"/>
      <dgm:spPr/>
    </dgm:pt>
    <dgm:pt modelId="{68F8B9EB-9140-42A4-8EB3-528AD8F0D797}" type="pres">
      <dgm:prSet presAssocID="{C631A2E3-7310-4DE8-8FF7-255E2D117B29}" presName="parentLeftMargin" presStyleLbl="node1" presStyleIdx="0" presStyleCnt="5"/>
      <dgm:spPr/>
    </dgm:pt>
    <dgm:pt modelId="{3A73EBAE-D7CD-44B0-9702-D3DB2C89BC1C}" type="pres">
      <dgm:prSet presAssocID="{C631A2E3-7310-4DE8-8FF7-255E2D117B29}" presName="parentText" presStyleLbl="node1" presStyleIdx="1" presStyleCnt="5" custScaleX="119841">
        <dgm:presLayoutVars>
          <dgm:chMax val="0"/>
          <dgm:bulletEnabled val="1"/>
        </dgm:presLayoutVars>
      </dgm:prSet>
      <dgm:spPr/>
    </dgm:pt>
    <dgm:pt modelId="{850BEC3C-5393-4A62-9E0E-3989711B1836}" type="pres">
      <dgm:prSet presAssocID="{C631A2E3-7310-4DE8-8FF7-255E2D117B29}" presName="negativeSpace" presStyleCnt="0"/>
      <dgm:spPr/>
    </dgm:pt>
    <dgm:pt modelId="{9A1AC433-D548-4070-8E72-64C09B795CF1}" type="pres">
      <dgm:prSet presAssocID="{C631A2E3-7310-4DE8-8FF7-255E2D117B29}" presName="childText" presStyleLbl="conFgAcc1" presStyleIdx="1" presStyleCnt="5">
        <dgm:presLayoutVars>
          <dgm:bulletEnabled val="1"/>
        </dgm:presLayoutVars>
      </dgm:prSet>
      <dgm:spPr>
        <a:solidFill>
          <a:srgbClr val="CFD5EA">
            <a:alpha val="90000"/>
          </a:srgbClr>
        </a:solidFill>
      </dgm:spPr>
    </dgm:pt>
    <dgm:pt modelId="{87191767-83D2-4C80-8697-C8BF1D13387B}" type="pres">
      <dgm:prSet presAssocID="{10EEA0D4-5A05-4276-9177-EA2FAFA2252C}" presName="spaceBetweenRectangles" presStyleCnt="0"/>
      <dgm:spPr/>
    </dgm:pt>
    <dgm:pt modelId="{2F92EC18-3197-4D3E-BEFA-21E8D41C5809}" type="pres">
      <dgm:prSet presAssocID="{47132C95-4DBF-49CD-82C0-3190F838C5E1}" presName="parentLin" presStyleCnt="0"/>
      <dgm:spPr/>
    </dgm:pt>
    <dgm:pt modelId="{04BDB375-D697-46F2-875B-ABFE72AE3904}" type="pres">
      <dgm:prSet presAssocID="{47132C95-4DBF-49CD-82C0-3190F838C5E1}" presName="parentLeftMargin" presStyleLbl="node1" presStyleIdx="1" presStyleCnt="5"/>
      <dgm:spPr/>
    </dgm:pt>
    <dgm:pt modelId="{284A6FC4-F68E-4175-B8BD-C6E4BB4B5B14}" type="pres">
      <dgm:prSet presAssocID="{47132C95-4DBF-49CD-82C0-3190F838C5E1}" presName="parentText" presStyleLbl="node1" presStyleIdx="2" presStyleCnt="5" custScaleX="119250">
        <dgm:presLayoutVars>
          <dgm:chMax val="0"/>
          <dgm:bulletEnabled val="1"/>
        </dgm:presLayoutVars>
      </dgm:prSet>
      <dgm:spPr/>
    </dgm:pt>
    <dgm:pt modelId="{2A92E110-B0CB-455E-844C-ABE6192D3827}" type="pres">
      <dgm:prSet presAssocID="{47132C95-4DBF-49CD-82C0-3190F838C5E1}" presName="negativeSpace" presStyleCnt="0"/>
      <dgm:spPr/>
    </dgm:pt>
    <dgm:pt modelId="{EF2C4D12-4B7E-4435-9CEB-0B57FF169699}" type="pres">
      <dgm:prSet presAssocID="{47132C95-4DBF-49CD-82C0-3190F838C5E1}" presName="childText" presStyleLbl="conFgAcc1" presStyleIdx="2" presStyleCnt="5">
        <dgm:presLayoutVars>
          <dgm:bulletEnabled val="1"/>
        </dgm:presLayoutVars>
      </dgm:prSet>
      <dgm:spPr/>
    </dgm:pt>
    <dgm:pt modelId="{6F7F2160-8BA1-4787-9280-CAD2523C9586}" type="pres">
      <dgm:prSet presAssocID="{00B47B09-479C-4E81-819A-AD711C15F560}" presName="spaceBetweenRectangles" presStyleCnt="0"/>
      <dgm:spPr/>
    </dgm:pt>
    <dgm:pt modelId="{E6D7EDB5-6B69-4F26-A993-C11408AA3095}" type="pres">
      <dgm:prSet presAssocID="{A960D023-D5CA-465B-B160-464ECE61F848}" presName="parentLin" presStyleCnt="0"/>
      <dgm:spPr/>
    </dgm:pt>
    <dgm:pt modelId="{D1A710CA-6D79-4557-AFE5-A95EDD2FAB65}" type="pres">
      <dgm:prSet presAssocID="{A960D023-D5CA-465B-B160-464ECE61F848}" presName="parentLeftMargin" presStyleLbl="node1" presStyleIdx="2" presStyleCnt="5"/>
      <dgm:spPr/>
    </dgm:pt>
    <dgm:pt modelId="{AF0E0F82-2CDF-48DF-9393-0FC2B8041ADE}" type="pres">
      <dgm:prSet presAssocID="{A960D023-D5CA-465B-B160-464ECE61F848}" presName="parentText" presStyleLbl="node1" presStyleIdx="3" presStyleCnt="5" custScaleX="119728">
        <dgm:presLayoutVars>
          <dgm:chMax val="0"/>
          <dgm:bulletEnabled val="1"/>
        </dgm:presLayoutVars>
      </dgm:prSet>
      <dgm:spPr/>
    </dgm:pt>
    <dgm:pt modelId="{22175341-9367-498F-8847-50FE347DB2C6}" type="pres">
      <dgm:prSet presAssocID="{A960D023-D5CA-465B-B160-464ECE61F848}" presName="negativeSpace" presStyleCnt="0"/>
      <dgm:spPr/>
    </dgm:pt>
    <dgm:pt modelId="{15DDF378-31D9-40AD-85A0-ADC5E02AC5F4}" type="pres">
      <dgm:prSet presAssocID="{A960D023-D5CA-465B-B160-464ECE61F848}" presName="childText" presStyleLbl="conFgAcc1" presStyleIdx="3" presStyleCnt="5">
        <dgm:presLayoutVars>
          <dgm:bulletEnabled val="1"/>
        </dgm:presLayoutVars>
      </dgm:prSet>
      <dgm:spPr/>
    </dgm:pt>
    <dgm:pt modelId="{B8C1B7E4-337D-4FEB-94BF-5F0EBEE104D2}" type="pres">
      <dgm:prSet presAssocID="{BED56C1D-52B3-4867-B8DF-988979F8F6DA}" presName="spaceBetweenRectangles" presStyleCnt="0"/>
      <dgm:spPr/>
    </dgm:pt>
    <dgm:pt modelId="{B389CF8C-98FA-4B22-B4A6-0CF377941881}" type="pres">
      <dgm:prSet presAssocID="{D7483ED1-BF85-4A50-BFD3-A25063146487}" presName="parentLin" presStyleCnt="0"/>
      <dgm:spPr/>
    </dgm:pt>
    <dgm:pt modelId="{DAC054AD-DFF6-4EE8-968C-0872FC7498DA}" type="pres">
      <dgm:prSet presAssocID="{D7483ED1-BF85-4A50-BFD3-A25063146487}" presName="parentLeftMargin" presStyleLbl="node1" presStyleIdx="3" presStyleCnt="5"/>
      <dgm:spPr/>
    </dgm:pt>
    <dgm:pt modelId="{02D6D7D1-8A47-40F1-8A34-C72604CAA98B}" type="pres">
      <dgm:prSet presAssocID="{D7483ED1-BF85-4A50-BFD3-A25063146487}" presName="parentText" presStyleLbl="node1" presStyleIdx="4" presStyleCnt="5" custScaleX="120517">
        <dgm:presLayoutVars>
          <dgm:chMax val="0"/>
          <dgm:bulletEnabled val="1"/>
        </dgm:presLayoutVars>
      </dgm:prSet>
      <dgm:spPr/>
    </dgm:pt>
    <dgm:pt modelId="{92B24F2B-C7CA-4AE5-85AC-9D1861F4BE83}" type="pres">
      <dgm:prSet presAssocID="{D7483ED1-BF85-4A50-BFD3-A25063146487}" presName="negativeSpace" presStyleCnt="0"/>
      <dgm:spPr/>
    </dgm:pt>
    <dgm:pt modelId="{DC4DD398-1E67-4C35-BE8D-8D5C5FB0488B}" type="pres">
      <dgm:prSet presAssocID="{D7483ED1-BF85-4A50-BFD3-A25063146487}" presName="childText" presStyleLbl="conFgAcc1" presStyleIdx="4" presStyleCnt="5">
        <dgm:presLayoutVars>
          <dgm:bulletEnabled val="1"/>
        </dgm:presLayoutVars>
      </dgm:prSet>
      <dgm:spPr/>
    </dgm:pt>
  </dgm:ptLst>
  <dgm:cxnLst>
    <dgm:cxn modelId="{E266BF08-873E-4B21-8DF9-D1F35C5B1939}" type="presOf" srcId="{143C1EFD-5F71-4D4B-B9E7-805C5F0DD710}" destId="{A3687CF7-56C0-4901-B1DA-BA485049C74D}" srcOrd="1" destOrd="0" presId="urn:microsoft.com/office/officeart/2005/8/layout/list1"/>
    <dgm:cxn modelId="{7CE43D0E-CBB1-4AE7-A5DE-06E3624DB9FC}" type="presOf" srcId="{25E2F7C8-3621-4271-B6A5-50C5F26F9B2E}" destId="{EF2C4D12-4B7E-4435-9CEB-0B57FF169699}" srcOrd="0" destOrd="0" presId="urn:microsoft.com/office/officeart/2005/8/layout/list1"/>
    <dgm:cxn modelId="{3483FC17-BA4D-434B-8770-D0FD6D3C21D7}" type="presOf" srcId="{D7483ED1-BF85-4A50-BFD3-A25063146487}" destId="{DAC054AD-DFF6-4EE8-968C-0872FC7498DA}" srcOrd="0" destOrd="0" presId="urn:microsoft.com/office/officeart/2005/8/layout/list1"/>
    <dgm:cxn modelId="{9E4DB722-08E0-4F5E-AEFF-046E31DE30C3}" srcId="{A960D023-D5CA-465B-B160-464ECE61F848}" destId="{01AFD32C-4856-47A1-8544-13BB9BD71CCA}" srcOrd="0" destOrd="0" parTransId="{24624934-E390-4D7A-AAE0-2D091CFE6BFA}" sibTransId="{8BAD6EFB-26BC-467C-AB3B-1EBD1CAECED5}"/>
    <dgm:cxn modelId="{0603AD24-5F81-4F02-B5C5-E0B95DBBC64D}" srcId="{D7483ED1-BF85-4A50-BFD3-A25063146487}" destId="{A4B1C363-29E0-454F-9BC9-30C0665F822C}" srcOrd="1" destOrd="0" parTransId="{EA18F657-80BE-4016-B9C9-31E85EE3C91C}" sibTransId="{83F8826D-845C-458C-AC80-C6F76EDAC15B}"/>
    <dgm:cxn modelId="{4D82D428-6D24-484B-ACB5-FA4A52BEA105}" type="presOf" srcId="{D7483ED1-BF85-4A50-BFD3-A25063146487}" destId="{02D6D7D1-8A47-40F1-8A34-C72604CAA98B}" srcOrd="1" destOrd="0" presId="urn:microsoft.com/office/officeart/2005/8/layout/list1"/>
    <dgm:cxn modelId="{9F99652B-7C1B-4838-94C5-9C7650725FDC}" srcId="{A960D023-D5CA-465B-B160-464ECE61F848}" destId="{4BBB1516-046E-4E43-AB32-B6967CD917AE}" srcOrd="1" destOrd="0" parTransId="{B5F5580D-E580-4E52-86A9-F1F6A72F37A5}" sibTransId="{4819527F-E709-46C0-B750-146AD0EC9D8F}"/>
    <dgm:cxn modelId="{73318B3A-6F26-4428-AF5C-4D6FE6A85739}" srcId="{4D29067E-F1FE-4C0A-B46B-FBAB572BD33F}" destId="{47132C95-4DBF-49CD-82C0-3190F838C5E1}" srcOrd="2" destOrd="0" parTransId="{F0238FE4-9581-49EB-8904-B19F87C3C1F0}" sibTransId="{00B47B09-479C-4E81-819A-AD711C15F560}"/>
    <dgm:cxn modelId="{70A34D3B-6977-4F95-9665-2C550EB5A339}" type="presOf" srcId="{E2C65276-F5A0-4472-BC10-BFA7ECE88D42}" destId="{EF2C4D12-4B7E-4435-9CEB-0B57FF169699}" srcOrd="0" destOrd="1" presId="urn:microsoft.com/office/officeart/2005/8/layout/list1"/>
    <dgm:cxn modelId="{F1101A40-4597-4F23-BF27-4B1D456CD0DB}" srcId="{D7483ED1-BF85-4A50-BFD3-A25063146487}" destId="{C858C117-56AE-45BF-B2E8-6AC5DC51213D}" srcOrd="0" destOrd="0" parTransId="{9A6DE083-28F2-4786-B309-08E0B6042F39}" sibTransId="{040334B0-747D-4811-BDDE-66983E7392F8}"/>
    <dgm:cxn modelId="{2D49CB61-7C6D-4F6C-A844-015BFEC6592B}" type="presOf" srcId="{A4B1C363-29E0-454F-9BC9-30C0665F822C}" destId="{DC4DD398-1E67-4C35-BE8D-8D5C5FB0488B}" srcOrd="0" destOrd="1" presId="urn:microsoft.com/office/officeart/2005/8/layout/list1"/>
    <dgm:cxn modelId="{B98D2C4F-035F-4689-B905-5D6AE18F0F71}" type="presOf" srcId="{47132C95-4DBF-49CD-82C0-3190F838C5E1}" destId="{284A6FC4-F68E-4175-B8BD-C6E4BB4B5B14}" srcOrd="1" destOrd="0" presId="urn:microsoft.com/office/officeart/2005/8/layout/list1"/>
    <dgm:cxn modelId="{8761406F-8DF3-42D5-B86C-DDA0AF5AF5EE}" type="presOf" srcId="{C858C117-56AE-45BF-B2E8-6AC5DC51213D}" destId="{DC4DD398-1E67-4C35-BE8D-8D5C5FB0488B}" srcOrd="0" destOrd="0" presId="urn:microsoft.com/office/officeart/2005/8/layout/list1"/>
    <dgm:cxn modelId="{43AD9D71-7E7C-420E-AEB3-CB146F79253C}" srcId="{47132C95-4DBF-49CD-82C0-3190F838C5E1}" destId="{25E2F7C8-3621-4271-B6A5-50C5F26F9B2E}" srcOrd="0" destOrd="0" parTransId="{EA071FBA-D115-41B9-A60C-732591688E40}" sibTransId="{CA959E2D-DBA8-4DDE-AE0B-6512FCE8A5A5}"/>
    <dgm:cxn modelId="{209F8D73-71C9-49A8-988F-80B591246615}" srcId="{4D29067E-F1FE-4C0A-B46B-FBAB572BD33F}" destId="{143C1EFD-5F71-4D4B-B9E7-805C5F0DD710}" srcOrd="0" destOrd="0" parTransId="{E1A47A1F-1E6B-4C72-A1E9-00939F8E3C84}" sibTransId="{07D41D72-7CEA-47EA-92B2-17E9D3B0EA95}"/>
    <dgm:cxn modelId="{BA5D0B74-CCCD-4E24-87D4-D23C8621FAD7}" type="presOf" srcId="{01AFD32C-4856-47A1-8544-13BB9BD71CCA}" destId="{15DDF378-31D9-40AD-85A0-ADC5E02AC5F4}" srcOrd="0" destOrd="0" presId="urn:microsoft.com/office/officeart/2005/8/layout/list1"/>
    <dgm:cxn modelId="{C46E3083-BBDF-48B4-9C93-8C69FCBC4BA1}" type="presOf" srcId="{C631A2E3-7310-4DE8-8FF7-255E2D117B29}" destId="{68F8B9EB-9140-42A4-8EB3-528AD8F0D797}" srcOrd="0" destOrd="0" presId="urn:microsoft.com/office/officeart/2005/8/layout/list1"/>
    <dgm:cxn modelId="{2500C483-9D3B-44B8-95AE-E0FB639F5FEC}" srcId="{4D29067E-F1FE-4C0A-B46B-FBAB572BD33F}" destId="{D7483ED1-BF85-4A50-BFD3-A25063146487}" srcOrd="4" destOrd="0" parTransId="{4B366098-3889-4452-A01A-71E9F9BE1FA2}" sibTransId="{A71E8895-5676-4BE1-BA8B-4CF6857C1832}"/>
    <dgm:cxn modelId="{6E3CAD8C-6CFF-4710-A3D8-AE6C3653806D}" type="presOf" srcId="{47132C95-4DBF-49CD-82C0-3190F838C5E1}" destId="{04BDB375-D697-46F2-875B-ABFE72AE3904}" srcOrd="0" destOrd="0" presId="urn:microsoft.com/office/officeart/2005/8/layout/list1"/>
    <dgm:cxn modelId="{D9DB808E-0788-443F-BEC6-B97C8BA7A53A}" srcId="{4D29067E-F1FE-4C0A-B46B-FBAB572BD33F}" destId="{C631A2E3-7310-4DE8-8FF7-255E2D117B29}" srcOrd="1" destOrd="0" parTransId="{3C56BA5D-30C3-43F2-95A7-8D0D4F64CDEE}" sibTransId="{10EEA0D4-5A05-4276-9177-EA2FAFA2252C}"/>
    <dgm:cxn modelId="{9301E298-DF8C-4431-B07B-B0418A60558A}" type="presOf" srcId="{A960D023-D5CA-465B-B160-464ECE61F848}" destId="{AF0E0F82-2CDF-48DF-9393-0FC2B8041ADE}" srcOrd="1" destOrd="0" presId="urn:microsoft.com/office/officeart/2005/8/layout/list1"/>
    <dgm:cxn modelId="{891A7DA1-1F13-4F59-AAF0-1F09B2F032B9}" srcId="{47132C95-4DBF-49CD-82C0-3190F838C5E1}" destId="{E2C65276-F5A0-4472-BC10-BFA7ECE88D42}" srcOrd="1" destOrd="0" parTransId="{0F9726E0-21BC-42F8-89FA-36077BFFF48B}" sibTransId="{9FBBF1A1-7C37-41B1-95ED-623908D34427}"/>
    <dgm:cxn modelId="{E9F365A3-F6E1-4D92-BAAB-7DA3CEDC8BFF}" srcId="{4D29067E-F1FE-4C0A-B46B-FBAB572BD33F}" destId="{A960D023-D5CA-465B-B160-464ECE61F848}" srcOrd="3" destOrd="0" parTransId="{1ABDA791-FB3C-4232-9E71-0AB5D3571FF9}" sibTransId="{BED56C1D-52B3-4867-B8DF-988979F8F6DA}"/>
    <dgm:cxn modelId="{3253A6AC-883B-48E9-B1DF-D4DB40949E86}" type="presOf" srcId="{4BBB1516-046E-4E43-AB32-B6967CD917AE}" destId="{15DDF378-31D9-40AD-85A0-ADC5E02AC5F4}" srcOrd="0" destOrd="1" presId="urn:microsoft.com/office/officeart/2005/8/layout/list1"/>
    <dgm:cxn modelId="{CDE744BA-3024-45B6-927F-A22FC3B5A1AA}" type="presOf" srcId="{143C1EFD-5F71-4D4B-B9E7-805C5F0DD710}" destId="{106614D0-8F02-4B9B-8D14-77DA299798F4}" srcOrd="0" destOrd="0" presId="urn:microsoft.com/office/officeart/2005/8/layout/list1"/>
    <dgm:cxn modelId="{6D4D70C4-24B6-4003-8DF1-4DC7217C220A}" type="presOf" srcId="{4D29067E-F1FE-4C0A-B46B-FBAB572BD33F}" destId="{F5CF3238-DFCF-481E-AA19-E7B97B72F0A0}" srcOrd="0" destOrd="0" presId="urn:microsoft.com/office/officeart/2005/8/layout/list1"/>
    <dgm:cxn modelId="{191F45C6-8DF4-44A5-845A-764B52692EAB}" srcId="{47132C95-4DBF-49CD-82C0-3190F838C5E1}" destId="{2C227C69-C845-4359-B230-B786EB85932D}" srcOrd="2" destOrd="0" parTransId="{BF1907B3-9BA0-4339-95CB-4329F5FCC31B}" sibTransId="{88550AFD-8466-47C1-B7A1-4053FA274F73}"/>
    <dgm:cxn modelId="{1A0B02CC-2EE1-4F43-9111-FAE7F94DAC6D}" type="presOf" srcId="{D6C85B5C-35B4-41B1-8715-F98CEA848EF4}" destId="{EF2C4D12-4B7E-4435-9CEB-0B57FF169699}" srcOrd="0" destOrd="3" presId="urn:microsoft.com/office/officeart/2005/8/layout/list1"/>
    <dgm:cxn modelId="{ED05DBD1-E576-47FD-80C4-EA51D21C48A3}" srcId="{47132C95-4DBF-49CD-82C0-3190F838C5E1}" destId="{D6C85B5C-35B4-41B1-8715-F98CEA848EF4}" srcOrd="3" destOrd="0" parTransId="{7EF4615E-2A04-41D5-8C9F-1F004F2F164D}" sibTransId="{DA46BB6A-4E4D-4B9C-A34E-ABD27B6DE7FF}"/>
    <dgm:cxn modelId="{56EF0CE7-4921-46B3-9E67-94762EA5B800}" type="presOf" srcId="{C631A2E3-7310-4DE8-8FF7-255E2D117B29}" destId="{3A73EBAE-D7CD-44B0-9702-D3DB2C89BC1C}" srcOrd="1" destOrd="0" presId="urn:microsoft.com/office/officeart/2005/8/layout/list1"/>
    <dgm:cxn modelId="{A62298EA-CDDE-444C-9329-9DE839C5BC0F}" type="presOf" srcId="{2C227C69-C845-4359-B230-B786EB85932D}" destId="{EF2C4D12-4B7E-4435-9CEB-0B57FF169699}" srcOrd="0" destOrd="2" presId="urn:microsoft.com/office/officeart/2005/8/layout/list1"/>
    <dgm:cxn modelId="{B93937F3-A5C5-42DE-AC29-722B9171CC89}" type="presOf" srcId="{A960D023-D5CA-465B-B160-464ECE61F848}" destId="{D1A710CA-6D79-4557-AFE5-A95EDD2FAB65}" srcOrd="0" destOrd="0" presId="urn:microsoft.com/office/officeart/2005/8/layout/list1"/>
    <dgm:cxn modelId="{C5A509E6-6582-4179-9BD6-8CBC5F3ECD0C}" type="presParOf" srcId="{F5CF3238-DFCF-481E-AA19-E7B97B72F0A0}" destId="{9891F27E-1767-4968-80E1-69B78C6D83C0}" srcOrd="0" destOrd="0" presId="urn:microsoft.com/office/officeart/2005/8/layout/list1"/>
    <dgm:cxn modelId="{6925F285-AB9F-428E-8D0F-EF4216BB7F78}" type="presParOf" srcId="{9891F27E-1767-4968-80E1-69B78C6D83C0}" destId="{106614D0-8F02-4B9B-8D14-77DA299798F4}" srcOrd="0" destOrd="0" presId="urn:microsoft.com/office/officeart/2005/8/layout/list1"/>
    <dgm:cxn modelId="{926969DA-F4F1-47DE-AEE9-1E4895A5D4BC}" type="presParOf" srcId="{9891F27E-1767-4968-80E1-69B78C6D83C0}" destId="{A3687CF7-56C0-4901-B1DA-BA485049C74D}" srcOrd="1" destOrd="0" presId="urn:microsoft.com/office/officeart/2005/8/layout/list1"/>
    <dgm:cxn modelId="{3843C4A5-5514-43C3-A627-C6AF381263E6}" type="presParOf" srcId="{F5CF3238-DFCF-481E-AA19-E7B97B72F0A0}" destId="{296D54B9-C979-4C4B-AC0B-1717806DCC3B}" srcOrd="1" destOrd="0" presId="urn:microsoft.com/office/officeart/2005/8/layout/list1"/>
    <dgm:cxn modelId="{E300A568-13DC-4867-A422-438B804C8DB9}" type="presParOf" srcId="{F5CF3238-DFCF-481E-AA19-E7B97B72F0A0}" destId="{02367A4B-37C0-4BDA-81A7-25536B2BAD36}" srcOrd="2" destOrd="0" presId="urn:microsoft.com/office/officeart/2005/8/layout/list1"/>
    <dgm:cxn modelId="{4729C007-0635-4E90-9804-F723FC641497}" type="presParOf" srcId="{F5CF3238-DFCF-481E-AA19-E7B97B72F0A0}" destId="{6A516E6F-899F-4BEB-8201-AE5C649D5C86}" srcOrd="3" destOrd="0" presId="urn:microsoft.com/office/officeart/2005/8/layout/list1"/>
    <dgm:cxn modelId="{2149892A-FD6D-4221-809F-4350B9F78275}" type="presParOf" srcId="{F5CF3238-DFCF-481E-AA19-E7B97B72F0A0}" destId="{0AF5FDE8-D10D-4790-9417-CE689C3232DA}" srcOrd="4" destOrd="0" presId="urn:microsoft.com/office/officeart/2005/8/layout/list1"/>
    <dgm:cxn modelId="{41972B40-1207-4809-B8D7-6D64F0FB14F7}" type="presParOf" srcId="{0AF5FDE8-D10D-4790-9417-CE689C3232DA}" destId="{68F8B9EB-9140-42A4-8EB3-528AD8F0D797}" srcOrd="0" destOrd="0" presId="urn:microsoft.com/office/officeart/2005/8/layout/list1"/>
    <dgm:cxn modelId="{AF53D607-C2E3-49DB-AC68-43FBD962F14D}" type="presParOf" srcId="{0AF5FDE8-D10D-4790-9417-CE689C3232DA}" destId="{3A73EBAE-D7CD-44B0-9702-D3DB2C89BC1C}" srcOrd="1" destOrd="0" presId="urn:microsoft.com/office/officeart/2005/8/layout/list1"/>
    <dgm:cxn modelId="{29EF2F13-FF89-456C-822E-ABD5A882CFF1}" type="presParOf" srcId="{F5CF3238-DFCF-481E-AA19-E7B97B72F0A0}" destId="{850BEC3C-5393-4A62-9E0E-3989711B1836}" srcOrd="5" destOrd="0" presId="urn:microsoft.com/office/officeart/2005/8/layout/list1"/>
    <dgm:cxn modelId="{03FD8DD2-A92A-44E8-BF50-13143FEE7C0A}" type="presParOf" srcId="{F5CF3238-DFCF-481E-AA19-E7B97B72F0A0}" destId="{9A1AC433-D548-4070-8E72-64C09B795CF1}" srcOrd="6" destOrd="0" presId="urn:microsoft.com/office/officeart/2005/8/layout/list1"/>
    <dgm:cxn modelId="{D4FAA5CE-4ED6-4873-B973-ABEB1DB3585A}" type="presParOf" srcId="{F5CF3238-DFCF-481E-AA19-E7B97B72F0A0}" destId="{87191767-83D2-4C80-8697-C8BF1D13387B}" srcOrd="7" destOrd="0" presId="urn:microsoft.com/office/officeart/2005/8/layout/list1"/>
    <dgm:cxn modelId="{F5A3080E-3DF4-4A43-AA77-EF8DB41076E9}" type="presParOf" srcId="{F5CF3238-DFCF-481E-AA19-E7B97B72F0A0}" destId="{2F92EC18-3197-4D3E-BEFA-21E8D41C5809}" srcOrd="8" destOrd="0" presId="urn:microsoft.com/office/officeart/2005/8/layout/list1"/>
    <dgm:cxn modelId="{C51F9750-EE42-41DE-BCAF-ABED7D7C41EA}" type="presParOf" srcId="{2F92EC18-3197-4D3E-BEFA-21E8D41C5809}" destId="{04BDB375-D697-46F2-875B-ABFE72AE3904}" srcOrd="0" destOrd="0" presId="urn:microsoft.com/office/officeart/2005/8/layout/list1"/>
    <dgm:cxn modelId="{31FBDD32-DFC5-4D05-9B72-B69A1410831A}" type="presParOf" srcId="{2F92EC18-3197-4D3E-BEFA-21E8D41C5809}" destId="{284A6FC4-F68E-4175-B8BD-C6E4BB4B5B14}" srcOrd="1" destOrd="0" presId="urn:microsoft.com/office/officeart/2005/8/layout/list1"/>
    <dgm:cxn modelId="{755644C8-925C-41E1-89E1-7E0C59711398}" type="presParOf" srcId="{F5CF3238-DFCF-481E-AA19-E7B97B72F0A0}" destId="{2A92E110-B0CB-455E-844C-ABE6192D3827}" srcOrd="9" destOrd="0" presId="urn:microsoft.com/office/officeart/2005/8/layout/list1"/>
    <dgm:cxn modelId="{02A004C2-13D6-485B-86E5-9EB244327658}" type="presParOf" srcId="{F5CF3238-DFCF-481E-AA19-E7B97B72F0A0}" destId="{EF2C4D12-4B7E-4435-9CEB-0B57FF169699}" srcOrd="10" destOrd="0" presId="urn:microsoft.com/office/officeart/2005/8/layout/list1"/>
    <dgm:cxn modelId="{D534CD5C-5439-4FA9-8719-16C4D29183EF}" type="presParOf" srcId="{F5CF3238-DFCF-481E-AA19-E7B97B72F0A0}" destId="{6F7F2160-8BA1-4787-9280-CAD2523C9586}" srcOrd="11" destOrd="0" presId="urn:microsoft.com/office/officeart/2005/8/layout/list1"/>
    <dgm:cxn modelId="{3FCEFB9B-3BB8-4F1F-9C74-CAD2BEA29711}" type="presParOf" srcId="{F5CF3238-DFCF-481E-AA19-E7B97B72F0A0}" destId="{E6D7EDB5-6B69-4F26-A993-C11408AA3095}" srcOrd="12" destOrd="0" presId="urn:microsoft.com/office/officeart/2005/8/layout/list1"/>
    <dgm:cxn modelId="{4A7D83BD-BE04-48CD-B797-23A6646E3B4B}" type="presParOf" srcId="{E6D7EDB5-6B69-4F26-A993-C11408AA3095}" destId="{D1A710CA-6D79-4557-AFE5-A95EDD2FAB65}" srcOrd="0" destOrd="0" presId="urn:microsoft.com/office/officeart/2005/8/layout/list1"/>
    <dgm:cxn modelId="{E3CAF108-39FD-441F-B584-B43E5A77DB2F}" type="presParOf" srcId="{E6D7EDB5-6B69-4F26-A993-C11408AA3095}" destId="{AF0E0F82-2CDF-48DF-9393-0FC2B8041ADE}" srcOrd="1" destOrd="0" presId="urn:microsoft.com/office/officeart/2005/8/layout/list1"/>
    <dgm:cxn modelId="{58B62B45-F992-4B5E-A08A-6B48167855A3}" type="presParOf" srcId="{F5CF3238-DFCF-481E-AA19-E7B97B72F0A0}" destId="{22175341-9367-498F-8847-50FE347DB2C6}" srcOrd="13" destOrd="0" presId="urn:microsoft.com/office/officeart/2005/8/layout/list1"/>
    <dgm:cxn modelId="{6514B070-09B0-4620-869E-1F63A4F90D86}" type="presParOf" srcId="{F5CF3238-DFCF-481E-AA19-E7B97B72F0A0}" destId="{15DDF378-31D9-40AD-85A0-ADC5E02AC5F4}" srcOrd="14" destOrd="0" presId="urn:microsoft.com/office/officeart/2005/8/layout/list1"/>
    <dgm:cxn modelId="{A67B57C1-45E4-4930-BD09-85A71AFE0E0D}" type="presParOf" srcId="{F5CF3238-DFCF-481E-AA19-E7B97B72F0A0}" destId="{B8C1B7E4-337D-4FEB-94BF-5F0EBEE104D2}" srcOrd="15" destOrd="0" presId="urn:microsoft.com/office/officeart/2005/8/layout/list1"/>
    <dgm:cxn modelId="{C4FE6472-AD15-4885-916D-592407EF85F3}" type="presParOf" srcId="{F5CF3238-DFCF-481E-AA19-E7B97B72F0A0}" destId="{B389CF8C-98FA-4B22-B4A6-0CF377941881}" srcOrd="16" destOrd="0" presId="urn:microsoft.com/office/officeart/2005/8/layout/list1"/>
    <dgm:cxn modelId="{55EB437B-2078-4CE0-96BE-4D97CC86F16D}" type="presParOf" srcId="{B389CF8C-98FA-4B22-B4A6-0CF377941881}" destId="{DAC054AD-DFF6-4EE8-968C-0872FC7498DA}" srcOrd="0" destOrd="0" presId="urn:microsoft.com/office/officeart/2005/8/layout/list1"/>
    <dgm:cxn modelId="{D7FB45B6-5622-40F1-BEE3-C5D144845ECE}" type="presParOf" srcId="{B389CF8C-98FA-4B22-B4A6-0CF377941881}" destId="{02D6D7D1-8A47-40F1-8A34-C72604CAA98B}" srcOrd="1" destOrd="0" presId="urn:microsoft.com/office/officeart/2005/8/layout/list1"/>
    <dgm:cxn modelId="{2E75C565-0B56-44FC-813E-DD982BE47DCD}" type="presParOf" srcId="{F5CF3238-DFCF-481E-AA19-E7B97B72F0A0}" destId="{92B24F2B-C7CA-4AE5-85AC-9D1861F4BE83}" srcOrd="17" destOrd="0" presId="urn:microsoft.com/office/officeart/2005/8/layout/list1"/>
    <dgm:cxn modelId="{810CAF50-0345-41A9-B985-F43A6896F6B3}" type="presParOf" srcId="{F5CF3238-DFCF-481E-AA19-E7B97B72F0A0}" destId="{DC4DD398-1E67-4C35-BE8D-8D5C5FB0488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9C1838-BC08-40C3-A542-C1820943DBC8}" type="doc">
      <dgm:prSet loTypeId="urn:microsoft.com/office/officeart/2005/8/layout/hProcess9" loCatId="process" qsTypeId="urn:microsoft.com/office/officeart/2005/8/quickstyle/simple1" qsCatId="simple" csTypeId="urn:microsoft.com/office/officeart/2005/8/colors/accent0_2" csCatId="mainScheme" phldr="1"/>
      <dgm:spPr/>
    </dgm:pt>
    <dgm:pt modelId="{F7BCAADD-5C00-4C5D-A9D7-FAB75B18B6E8}">
      <dgm:prSet phldrT="[Text]"/>
      <dgm:spPr>
        <a:solidFill>
          <a:schemeClr val="bg1"/>
        </a:solidFill>
        <a:ln>
          <a:solidFill>
            <a:srgbClr val="004C97"/>
          </a:solidFill>
        </a:ln>
      </dgm:spPr>
      <dgm:t>
        <a:bodyPr/>
        <a:lstStyle/>
        <a:p>
          <a:r>
            <a:rPr lang="en-GB" dirty="0">
              <a:solidFill>
                <a:srgbClr val="004C97"/>
              </a:solidFill>
            </a:rPr>
            <a:t>Cash Flow Forecasting and Cash Planning</a:t>
          </a:r>
        </a:p>
      </dgm:t>
    </dgm:pt>
    <dgm:pt modelId="{11859C2B-CA55-44CD-BF97-894640911BAF}" type="parTrans" cxnId="{E7C9E7B1-AD91-49DD-9EA7-73E8DA4A5F8A}">
      <dgm:prSet/>
      <dgm:spPr/>
      <dgm:t>
        <a:bodyPr/>
        <a:lstStyle/>
        <a:p>
          <a:endParaRPr lang="en-GB"/>
        </a:p>
      </dgm:t>
    </dgm:pt>
    <dgm:pt modelId="{206AD9E2-ABB2-40E6-AA20-6F639D100B44}" type="sibTrans" cxnId="{E7C9E7B1-AD91-49DD-9EA7-73E8DA4A5F8A}">
      <dgm:prSet/>
      <dgm:spPr/>
      <dgm:t>
        <a:bodyPr/>
        <a:lstStyle/>
        <a:p>
          <a:endParaRPr lang="en-GB"/>
        </a:p>
      </dgm:t>
    </dgm:pt>
    <dgm:pt modelId="{802DCD09-2049-4779-85C0-82AB5AB558B2}">
      <dgm:prSet phldrT="[Text]"/>
      <dgm:spPr>
        <a:ln>
          <a:solidFill>
            <a:srgbClr val="004C97"/>
          </a:solidFill>
        </a:ln>
      </dgm:spPr>
      <dgm:t>
        <a:bodyPr/>
        <a:lstStyle/>
        <a:p>
          <a:r>
            <a:rPr lang="en-GB" dirty="0"/>
            <a:t>International Experience</a:t>
          </a:r>
        </a:p>
      </dgm:t>
    </dgm:pt>
    <dgm:pt modelId="{D35F8428-5079-44EA-B064-95A46A422786}" type="parTrans" cxnId="{26805DE9-2481-4A8B-AA02-8B092BABF93B}">
      <dgm:prSet/>
      <dgm:spPr/>
      <dgm:t>
        <a:bodyPr/>
        <a:lstStyle/>
        <a:p>
          <a:endParaRPr lang="en-GB"/>
        </a:p>
      </dgm:t>
    </dgm:pt>
    <dgm:pt modelId="{007E213B-FED3-42B5-BB1E-3D0A31C3F4CF}" type="sibTrans" cxnId="{26805DE9-2481-4A8B-AA02-8B092BABF93B}">
      <dgm:prSet/>
      <dgm:spPr/>
      <dgm:t>
        <a:bodyPr/>
        <a:lstStyle/>
        <a:p>
          <a:endParaRPr lang="en-GB"/>
        </a:p>
      </dgm:t>
    </dgm:pt>
    <dgm:pt modelId="{1A36F26E-26A7-4FFE-B1AB-61496BBB5CB2}">
      <dgm:prSet phldrT="[Text]"/>
      <dgm:spPr>
        <a:solidFill>
          <a:srgbClr val="004C97"/>
        </a:solidFill>
        <a:ln>
          <a:solidFill>
            <a:srgbClr val="004C97"/>
          </a:solidFill>
        </a:ln>
      </dgm:spPr>
      <dgm:t>
        <a:bodyPr/>
        <a:lstStyle/>
        <a:p>
          <a:r>
            <a:rPr lang="en-GB" dirty="0">
              <a:solidFill>
                <a:schemeClr val="bg1"/>
              </a:solidFill>
            </a:rPr>
            <a:t>Building the Forecast</a:t>
          </a:r>
        </a:p>
      </dgm:t>
    </dgm:pt>
    <dgm:pt modelId="{9A0BB898-3BFE-448F-BB03-945596070C77}" type="parTrans" cxnId="{A9E90C04-2653-480F-8CE2-14E9B250C4D7}">
      <dgm:prSet/>
      <dgm:spPr/>
      <dgm:t>
        <a:bodyPr/>
        <a:lstStyle/>
        <a:p>
          <a:endParaRPr lang="en-GB"/>
        </a:p>
      </dgm:t>
    </dgm:pt>
    <dgm:pt modelId="{9555597D-BD96-4192-8C8D-4556D898B388}" type="sibTrans" cxnId="{A9E90C04-2653-480F-8CE2-14E9B250C4D7}">
      <dgm:prSet/>
      <dgm:spPr/>
      <dgm:t>
        <a:bodyPr/>
        <a:lstStyle/>
        <a:p>
          <a:endParaRPr lang="en-GB"/>
        </a:p>
      </dgm:t>
    </dgm:pt>
    <dgm:pt modelId="{E91B92FB-A545-4582-83EE-A4C83397375D}">
      <dgm:prSet phldrT="[Text]"/>
      <dgm:spPr>
        <a:ln>
          <a:solidFill>
            <a:srgbClr val="004C97"/>
          </a:solidFill>
        </a:ln>
      </dgm:spPr>
      <dgm:t>
        <a:bodyPr/>
        <a:lstStyle/>
        <a:p>
          <a:r>
            <a:rPr lang="en-GB" dirty="0"/>
            <a:t>Using the Forecast</a:t>
          </a:r>
        </a:p>
      </dgm:t>
    </dgm:pt>
    <dgm:pt modelId="{EA130135-F175-44EF-B502-355F196A470D}" type="parTrans" cxnId="{E036F518-F08A-41A6-967F-8134FEB09E79}">
      <dgm:prSet/>
      <dgm:spPr/>
      <dgm:t>
        <a:bodyPr/>
        <a:lstStyle/>
        <a:p>
          <a:endParaRPr lang="en-GB"/>
        </a:p>
      </dgm:t>
    </dgm:pt>
    <dgm:pt modelId="{882C11BA-E8DA-4381-9F21-BD370D39486F}" type="sibTrans" cxnId="{E036F518-F08A-41A6-967F-8134FEB09E79}">
      <dgm:prSet/>
      <dgm:spPr/>
      <dgm:t>
        <a:bodyPr/>
        <a:lstStyle/>
        <a:p>
          <a:endParaRPr lang="en-GB"/>
        </a:p>
      </dgm:t>
    </dgm:pt>
    <dgm:pt modelId="{E87548B9-CCD8-42D4-9017-C8E41E69D43F}" type="pres">
      <dgm:prSet presAssocID="{229C1838-BC08-40C3-A542-C1820943DBC8}" presName="CompostProcess" presStyleCnt="0">
        <dgm:presLayoutVars>
          <dgm:dir/>
          <dgm:resizeHandles val="exact"/>
        </dgm:presLayoutVars>
      </dgm:prSet>
      <dgm:spPr/>
    </dgm:pt>
    <dgm:pt modelId="{AC54DE5D-1C67-4108-84A5-86F0657B98E0}" type="pres">
      <dgm:prSet presAssocID="{229C1838-BC08-40C3-A542-C1820943DBC8}" presName="arrow" presStyleLbl="bgShp" presStyleIdx="0" presStyleCnt="1"/>
      <dgm:spPr>
        <a:solidFill>
          <a:srgbClr val="CFD5EA"/>
        </a:solidFill>
      </dgm:spPr>
    </dgm:pt>
    <dgm:pt modelId="{3A13350B-0BC5-4268-84C6-28104D0752AF}" type="pres">
      <dgm:prSet presAssocID="{229C1838-BC08-40C3-A542-C1820943DBC8}" presName="linearProcess" presStyleCnt="0"/>
      <dgm:spPr/>
    </dgm:pt>
    <dgm:pt modelId="{A38B9AA2-317B-4E89-996C-33744231B1DE}" type="pres">
      <dgm:prSet presAssocID="{F7BCAADD-5C00-4C5D-A9D7-FAB75B18B6E8}" presName="textNode" presStyleLbl="node1" presStyleIdx="0" presStyleCnt="4">
        <dgm:presLayoutVars>
          <dgm:bulletEnabled val="1"/>
        </dgm:presLayoutVars>
      </dgm:prSet>
      <dgm:spPr/>
    </dgm:pt>
    <dgm:pt modelId="{BD08E98D-4188-46EB-83B6-51082BEBA1C7}" type="pres">
      <dgm:prSet presAssocID="{206AD9E2-ABB2-40E6-AA20-6F639D100B44}" presName="sibTrans" presStyleCnt="0"/>
      <dgm:spPr/>
    </dgm:pt>
    <dgm:pt modelId="{31809D04-7633-4B5F-A2FB-EDB826DB838D}" type="pres">
      <dgm:prSet presAssocID="{1A36F26E-26A7-4FFE-B1AB-61496BBB5CB2}" presName="textNode" presStyleLbl="node1" presStyleIdx="1" presStyleCnt="4">
        <dgm:presLayoutVars>
          <dgm:bulletEnabled val="1"/>
        </dgm:presLayoutVars>
      </dgm:prSet>
      <dgm:spPr/>
    </dgm:pt>
    <dgm:pt modelId="{783940D5-8F2B-443B-91BB-6A2900F7D7E0}" type="pres">
      <dgm:prSet presAssocID="{9555597D-BD96-4192-8C8D-4556D898B388}" presName="sibTrans" presStyleCnt="0"/>
      <dgm:spPr/>
    </dgm:pt>
    <dgm:pt modelId="{15C65471-3F41-47C5-9F62-BAE7FA9C97B4}" type="pres">
      <dgm:prSet presAssocID="{802DCD09-2049-4779-85C0-82AB5AB558B2}" presName="textNode" presStyleLbl="node1" presStyleIdx="2" presStyleCnt="4">
        <dgm:presLayoutVars>
          <dgm:bulletEnabled val="1"/>
        </dgm:presLayoutVars>
      </dgm:prSet>
      <dgm:spPr/>
    </dgm:pt>
    <dgm:pt modelId="{936FE3D6-B968-43C5-AF93-8A12D68121A3}" type="pres">
      <dgm:prSet presAssocID="{007E213B-FED3-42B5-BB1E-3D0A31C3F4CF}" presName="sibTrans" presStyleCnt="0"/>
      <dgm:spPr/>
    </dgm:pt>
    <dgm:pt modelId="{E71D04B6-4167-46E1-8472-144DB306E922}" type="pres">
      <dgm:prSet presAssocID="{E91B92FB-A545-4582-83EE-A4C83397375D}" presName="textNode" presStyleLbl="node1" presStyleIdx="3" presStyleCnt="4">
        <dgm:presLayoutVars>
          <dgm:bulletEnabled val="1"/>
        </dgm:presLayoutVars>
      </dgm:prSet>
      <dgm:spPr/>
    </dgm:pt>
  </dgm:ptLst>
  <dgm:cxnLst>
    <dgm:cxn modelId="{A9E90C04-2653-480F-8CE2-14E9B250C4D7}" srcId="{229C1838-BC08-40C3-A542-C1820943DBC8}" destId="{1A36F26E-26A7-4FFE-B1AB-61496BBB5CB2}" srcOrd="1" destOrd="0" parTransId="{9A0BB898-3BFE-448F-BB03-945596070C77}" sibTransId="{9555597D-BD96-4192-8C8D-4556D898B388}"/>
    <dgm:cxn modelId="{E036F518-F08A-41A6-967F-8134FEB09E79}" srcId="{229C1838-BC08-40C3-A542-C1820943DBC8}" destId="{E91B92FB-A545-4582-83EE-A4C83397375D}" srcOrd="3" destOrd="0" parTransId="{EA130135-F175-44EF-B502-355F196A470D}" sibTransId="{882C11BA-E8DA-4381-9F21-BD370D39486F}"/>
    <dgm:cxn modelId="{BBE42B42-21AA-4EA9-9B0D-B008FD82FCBB}" type="presOf" srcId="{802DCD09-2049-4779-85C0-82AB5AB558B2}" destId="{15C65471-3F41-47C5-9F62-BAE7FA9C97B4}" srcOrd="0" destOrd="0" presId="urn:microsoft.com/office/officeart/2005/8/layout/hProcess9"/>
    <dgm:cxn modelId="{08E12690-2902-470F-98FA-8D24C03E1E1D}" type="presOf" srcId="{E91B92FB-A545-4582-83EE-A4C83397375D}" destId="{E71D04B6-4167-46E1-8472-144DB306E922}" srcOrd="0" destOrd="0" presId="urn:microsoft.com/office/officeart/2005/8/layout/hProcess9"/>
    <dgm:cxn modelId="{E7C9E7B1-AD91-49DD-9EA7-73E8DA4A5F8A}" srcId="{229C1838-BC08-40C3-A542-C1820943DBC8}" destId="{F7BCAADD-5C00-4C5D-A9D7-FAB75B18B6E8}" srcOrd="0" destOrd="0" parTransId="{11859C2B-CA55-44CD-BF97-894640911BAF}" sibTransId="{206AD9E2-ABB2-40E6-AA20-6F639D100B44}"/>
    <dgm:cxn modelId="{A05D48CB-500E-460F-A086-D9F1C7666F8B}" type="presOf" srcId="{F7BCAADD-5C00-4C5D-A9D7-FAB75B18B6E8}" destId="{A38B9AA2-317B-4E89-996C-33744231B1DE}" srcOrd="0" destOrd="0" presId="urn:microsoft.com/office/officeart/2005/8/layout/hProcess9"/>
    <dgm:cxn modelId="{74808ECD-9F76-46DF-98E2-CF58A7CBEA05}" type="presOf" srcId="{229C1838-BC08-40C3-A542-C1820943DBC8}" destId="{E87548B9-CCD8-42D4-9017-C8E41E69D43F}" srcOrd="0" destOrd="0" presId="urn:microsoft.com/office/officeart/2005/8/layout/hProcess9"/>
    <dgm:cxn modelId="{26805DE9-2481-4A8B-AA02-8B092BABF93B}" srcId="{229C1838-BC08-40C3-A542-C1820943DBC8}" destId="{802DCD09-2049-4779-85C0-82AB5AB558B2}" srcOrd="2" destOrd="0" parTransId="{D35F8428-5079-44EA-B064-95A46A422786}" sibTransId="{007E213B-FED3-42B5-BB1E-3D0A31C3F4CF}"/>
    <dgm:cxn modelId="{532B1AEA-7462-4FAB-A376-E6CFBD656BB6}" type="presOf" srcId="{1A36F26E-26A7-4FFE-B1AB-61496BBB5CB2}" destId="{31809D04-7633-4B5F-A2FB-EDB826DB838D}" srcOrd="0" destOrd="0" presId="urn:microsoft.com/office/officeart/2005/8/layout/hProcess9"/>
    <dgm:cxn modelId="{3ED583A1-2BE0-42D7-9087-B76B77A3F1EE}" type="presParOf" srcId="{E87548B9-CCD8-42D4-9017-C8E41E69D43F}" destId="{AC54DE5D-1C67-4108-84A5-86F0657B98E0}" srcOrd="0" destOrd="0" presId="urn:microsoft.com/office/officeart/2005/8/layout/hProcess9"/>
    <dgm:cxn modelId="{DCE434A1-7B3E-4247-A329-073CA08A6CDC}" type="presParOf" srcId="{E87548B9-CCD8-42D4-9017-C8E41E69D43F}" destId="{3A13350B-0BC5-4268-84C6-28104D0752AF}" srcOrd="1" destOrd="0" presId="urn:microsoft.com/office/officeart/2005/8/layout/hProcess9"/>
    <dgm:cxn modelId="{FB32ACD6-7F4D-4F28-9D69-BE831760FB55}" type="presParOf" srcId="{3A13350B-0BC5-4268-84C6-28104D0752AF}" destId="{A38B9AA2-317B-4E89-996C-33744231B1DE}" srcOrd="0" destOrd="0" presId="urn:microsoft.com/office/officeart/2005/8/layout/hProcess9"/>
    <dgm:cxn modelId="{78636497-8C9D-46D4-91A1-FAF4E05BD644}" type="presParOf" srcId="{3A13350B-0BC5-4268-84C6-28104D0752AF}" destId="{BD08E98D-4188-46EB-83B6-51082BEBA1C7}" srcOrd="1" destOrd="0" presId="urn:microsoft.com/office/officeart/2005/8/layout/hProcess9"/>
    <dgm:cxn modelId="{E98F576F-AC7C-49B0-892B-FFC9ABCCADB2}" type="presParOf" srcId="{3A13350B-0BC5-4268-84C6-28104D0752AF}" destId="{31809D04-7633-4B5F-A2FB-EDB826DB838D}" srcOrd="2" destOrd="0" presId="urn:microsoft.com/office/officeart/2005/8/layout/hProcess9"/>
    <dgm:cxn modelId="{F23AD007-A08D-43CB-991E-6367B4D84E01}" type="presParOf" srcId="{3A13350B-0BC5-4268-84C6-28104D0752AF}" destId="{783940D5-8F2B-443B-91BB-6A2900F7D7E0}" srcOrd="3" destOrd="0" presId="urn:microsoft.com/office/officeart/2005/8/layout/hProcess9"/>
    <dgm:cxn modelId="{90053A10-607D-4C5B-AF19-707C6910330F}" type="presParOf" srcId="{3A13350B-0BC5-4268-84C6-28104D0752AF}" destId="{15C65471-3F41-47C5-9F62-BAE7FA9C97B4}" srcOrd="4" destOrd="0" presId="urn:microsoft.com/office/officeart/2005/8/layout/hProcess9"/>
    <dgm:cxn modelId="{E4C48735-C75D-483C-A676-8EDBC33228B0}" type="presParOf" srcId="{3A13350B-0BC5-4268-84C6-28104D0752AF}" destId="{936FE3D6-B968-43C5-AF93-8A12D68121A3}" srcOrd="5" destOrd="0" presId="urn:microsoft.com/office/officeart/2005/8/layout/hProcess9"/>
    <dgm:cxn modelId="{C8229D44-44DB-4DC0-A911-F1D0276E0535}" type="presParOf" srcId="{3A13350B-0BC5-4268-84C6-28104D0752AF}" destId="{E71D04B6-4167-46E1-8472-144DB306E92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D9D730-A04A-4AFE-BC37-1D65B6D4B3DD}"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23A25CDB-FD02-4DA6-B18C-4F506FC316D4}">
      <dgm:prSet phldrT="[Text]" custT="1"/>
      <dgm:spPr/>
      <dgm:t>
        <a:bodyPr/>
        <a:lstStyle/>
        <a:p>
          <a:r>
            <a:rPr lang="en-GB" sz="1600" dirty="0"/>
            <a:t>Lack of systematic collection of outturn data</a:t>
          </a:r>
        </a:p>
      </dgm:t>
    </dgm:pt>
    <dgm:pt modelId="{0F72C755-BB09-46C5-A61A-E2440B12A78E}" type="parTrans" cxnId="{C9EC02BD-8101-4970-8789-616FC3271272}">
      <dgm:prSet/>
      <dgm:spPr/>
      <dgm:t>
        <a:bodyPr/>
        <a:lstStyle/>
        <a:p>
          <a:endParaRPr lang="en-GB" sz="3600"/>
        </a:p>
      </dgm:t>
    </dgm:pt>
    <dgm:pt modelId="{7EA06206-978D-42BA-A07D-8B859AD42939}" type="sibTrans" cxnId="{C9EC02BD-8101-4970-8789-616FC3271272}">
      <dgm:prSet/>
      <dgm:spPr/>
      <dgm:t>
        <a:bodyPr/>
        <a:lstStyle/>
        <a:p>
          <a:endParaRPr lang="en-GB" sz="3600"/>
        </a:p>
      </dgm:t>
    </dgm:pt>
    <dgm:pt modelId="{9D61C981-0AC5-448B-BA06-64340C2BA83E}">
      <dgm:prSet custT="1"/>
      <dgm:spPr/>
      <dgm:t>
        <a:bodyPr/>
        <a:lstStyle/>
        <a:p>
          <a:r>
            <a:rPr lang="en-GB" sz="1600"/>
            <a:t>Different budget and accounting classifications</a:t>
          </a:r>
          <a:endParaRPr lang="en-GB" sz="1600" dirty="0"/>
        </a:p>
      </dgm:t>
    </dgm:pt>
    <dgm:pt modelId="{F79E7405-3C08-4AA8-A9AF-224C63A3E6A7}" type="parTrans" cxnId="{A83B9C7B-E9A0-4801-BB3B-9EFD3A2216D6}">
      <dgm:prSet/>
      <dgm:spPr/>
      <dgm:t>
        <a:bodyPr/>
        <a:lstStyle/>
        <a:p>
          <a:endParaRPr lang="en-GB" sz="3600"/>
        </a:p>
      </dgm:t>
    </dgm:pt>
    <dgm:pt modelId="{F69897CA-4885-44F1-9A2E-45818906160D}" type="sibTrans" cxnId="{A83B9C7B-E9A0-4801-BB3B-9EFD3A2216D6}">
      <dgm:prSet/>
      <dgm:spPr/>
      <dgm:t>
        <a:bodyPr/>
        <a:lstStyle/>
        <a:p>
          <a:endParaRPr lang="en-GB" sz="3600"/>
        </a:p>
      </dgm:t>
    </dgm:pt>
    <dgm:pt modelId="{D032F766-1A46-4D87-AA7C-C5ADC7E3C6DC}">
      <dgm:prSet custT="1"/>
      <dgm:spPr/>
      <dgm:t>
        <a:bodyPr/>
        <a:lstStyle/>
        <a:p>
          <a:r>
            <a:rPr lang="en-GB" sz="1600" dirty="0"/>
            <a:t>Fragmentation of IT systems – hampering data aggregation</a:t>
          </a:r>
        </a:p>
      </dgm:t>
    </dgm:pt>
    <dgm:pt modelId="{5CC486D7-F502-4874-B4AF-6283A3FA2BFD}" type="parTrans" cxnId="{337106CD-A613-4803-A68B-DC4ADA885395}">
      <dgm:prSet/>
      <dgm:spPr/>
      <dgm:t>
        <a:bodyPr/>
        <a:lstStyle/>
        <a:p>
          <a:endParaRPr lang="en-GB" sz="3600"/>
        </a:p>
      </dgm:t>
    </dgm:pt>
    <dgm:pt modelId="{383B00CB-C1F0-4241-88AA-43B0F19B6D06}" type="sibTrans" cxnId="{337106CD-A613-4803-A68B-DC4ADA885395}">
      <dgm:prSet/>
      <dgm:spPr/>
      <dgm:t>
        <a:bodyPr/>
        <a:lstStyle/>
        <a:p>
          <a:endParaRPr lang="en-GB" sz="3600"/>
        </a:p>
      </dgm:t>
    </dgm:pt>
    <dgm:pt modelId="{8C161576-4FC5-41FC-BE4C-A64FBE620EEC}">
      <dgm:prSet custT="1"/>
      <dgm:spPr/>
      <dgm:t>
        <a:bodyPr/>
        <a:lstStyle/>
        <a:p>
          <a:r>
            <a:rPr lang="en-GB" sz="1600" dirty="0"/>
            <a:t>Past cash rationing implies distorted historical spending data</a:t>
          </a:r>
        </a:p>
      </dgm:t>
    </dgm:pt>
    <dgm:pt modelId="{8A6E0A7F-9448-48DC-9CB8-AD33A72391C8}" type="parTrans" cxnId="{F69F32F4-60BA-411E-A74C-60074125C7AA}">
      <dgm:prSet/>
      <dgm:spPr/>
      <dgm:t>
        <a:bodyPr/>
        <a:lstStyle/>
        <a:p>
          <a:endParaRPr lang="en-GB" sz="3600"/>
        </a:p>
      </dgm:t>
    </dgm:pt>
    <dgm:pt modelId="{D3129F04-753E-4597-99AB-53082A51281B}" type="sibTrans" cxnId="{F69F32F4-60BA-411E-A74C-60074125C7AA}">
      <dgm:prSet/>
      <dgm:spPr/>
      <dgm:t>
        <a:bodyPr/>
        <a:lstStyle/>
        <a:p>
          <a:endParaRPr lang="en-GB" sz="3600"/>
        </a:p>
      </dgm:t>
    </dgm:pt>
    <dgm:pt modelId="{A54AAFE5-436A-4711-BAA2-F38C8734B4B4}">
      <dgm:prSet custT="1"/>
      <dgm:spPr/>
      <dgm:t>
        <a:bodyPr/>
        <a:lstStyle/>
        <a:p>
          <a:r>
            <a:rPr lang="en-GB" sz="1600"/>
            <a:t>Tax forecasts tend to be more difficult than spending</a:t>
          </a:r>
          <a:endParaRPr lang="en-GB" sz="1600" dirty="0"/>
        </a:p>
      </dgm:t>
    </dgm:pt>
    <dgm:pt modelId="{503D10D2-3A5A-48E0-8731-9811D9E67CB3}" type="parTrans" cxnId="{30CF512C-44D9-4E3F-9A6B-0D3772EAEB9F}">
      <dgm:prSet/>
      <dgm:spPr/>
      <dgm:t>
        <a:bodyPr/>
        <a:lstStyle/>
        <a:p>
          <a:endParaRPr lang="en-GB" sz="3600"/>
        </a:p>
      </dgm:t>
    </dgm:pt>
    <dgm:pt modelId="{730B97CA-967C-4058-B1D4-F02ACEFA1453}" type="sibTrans" cxnId="{30CF512C-44D9-4E3F-9A6B-0D3772EAEB9F}">
      <dgm:prSet/>
      <dgm:spPr/>
      <dgm:t>
        <a:bodyPr/>
        <a:lstStyle/>
        <a:p>
          <a:endParaRPr lang="en-GB" sz="3600"/>
        </a:p>
      </dgm:t>
    </dgm:pt>
    <dgm:pt modelId="{7EFF8AA2-32AA-403C-B86B-F895EC725BFE}">
      <dgm:prSe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84340" tIns="166624" rIns="784340" bIns="56896" numCol="1" spcCol="1270" anchor="t" anchorCtr="0"/>
        <a:lstStyle/>
        <a:p>
          <a:r>
            <a:rPr lang="en-GB" sz="1400" dirty="0"/>
            <a:t>Not always – capital expenditure very difficult – liaise with PMOs</a:t>
          </a:r>
        </a:p>
      </dgm:t>
    </dgm:pt>
    <dgm:pt modelId="{CC910213-F521-4B3F-91FB-EFFB675DF21C}" type="parTrans" cxnId="{955AA644-09FB-4E78-924E-B3F6E02E6267}">
      <dgm:prSet/>
      <dgm:spPr/>
      <dgm:t>
        <a:bodyPr/>
        <a:lstStyle/>
        <a:p>
          <a:endParaRPr lang="en-GB" sz="3600"/>
        </a:p>
      </dgm:t>
    </dgm:pt>
    <dgm:pt modelId="{E6C37980-7AB2-4DF0-8F87-E18B0A2D6566}" type="sibTrans" cxnId="{955AA644-09FB-4E78-924E-B3F6E02E6267}">
      <dgm:prSet/>
      <dgm:spPr/>
      <dgm:t>
        <a:bodyPr/>
        <a:lstStyle/>
        <a:p>
          <a:endParaRPr lang="en-GB" sz="3600"/>
        </a:p>
      </dgm:t>
    </dgm:pt>
    <dgm:pt modelId="{3B9D8445-7DCB-42A8-81D9-885E275C1F0C}">
      <dgm:prSet custT="1"/>
      <dgm:spPr>
        <a:solidFill>
          <a:srgbClr val="CFD5EA">
            <a:alpha val="90000"/>
          </a:srgbClr>
        </a:solidFill>
        <a:ln w="25400" cap="flat" cmpd="sng" algn="ctr">
          <a:solidFill>
            <a:srgbClr val="004C97">
              <a:hueOff val="0"/>
              <a:satOff val="0"/>
              <a:lumOff val="0"/>
              <a:alphaOff val="0"/>
            </a:srgbClr>
          </a:solidFill>
          <a:prstDash val="solid"/>
        </a:ln>
        <a:effectLst/>
      </dgm:spPr>
      <dgm:t>
        <a:bodyPr spcFirstLastPara="0" vert="horz" wrap="square" lIns="784340" tIns="166624" rIns="784340" bIns="56896" numCol="1" spcCol="1270" anchor="t" anchorCtr="0"/>
        <a:lstStyle/>
        <a:p>
          <a:r>
            <a:rPr lang="en-GB" sz="1400" dirty="0"/>
            <a:t>Problem of end year surge (end-year flexibility or similar mechanism)</a:t>
          </a:r>
        </a:p>
      </dgm:t>
    </dgm:pt>
    <dgm:pt modelId="{F80D8A7B-80E8-4252-A414-29936C14D7F8}" type="parTrans" cxnId="{3B78063D-F8CA-42C9-B7F8-A9B924EA6465}">
      <dgm:prSet/>
      <dgm:spPr/>
      <dgm:t>
        <a:bodyPr/>
        <a:lstStyle/>
        <a:p>
          <a:endParaRPr lang="en-GB" sz="3600"/>
        </a:p>
      </dgm:t>
    </dgm:pt>
    <dgm:pt modelId="{385736FE-3E95-4796-925E-1937F0A72723}" type="sibTrans" cxnId="{3B78063D-F8CA-42C9-B7F8-A9B924EA6465}">
      <dgm:prSet/>
      <dgm:spPr/>
      <dgm:t>
        <a:bodyPr/>
        <a:lstStyle/>
        <a:p>
          <a:endParaRPr lang="en-GB" sz="3600"/>
        </a:p>
      </dgm:t>
    </dgm:pt>
    <dgm:pt modelId="{F07E0E15-3256-49CB-A3E7-51B8B5E0A136}">
      <dgm:prSet custT="1"/>
      <dgm:spPr/>
      <dgm:t>
        <a:bodyPr/>
        <a:lstStyle/>
        <a:p>
          <a:r>
            <a:rPr lang="en-GB" sz="1600" dirty="0"/>
            <a:t>Confusion between budget execution and liquidity management</a:t>
          </a:r>
        </a:p>
      </dgm:t>
    </dgm:pt>
    <dgm:pt modelId="{0BD0443D-AD01-49FF-A8A6-DA27D3E11D3C}" type="parTrans" cxnId="{FD3C1D98-B681-432D-A965-6B54793BC3FA}">
      <dgm:prSet/>
      <dgm:spPr/>
      <dgm:t>
        <a:bodyPr/>
        <a:lstStyle/>
        <a:p>
          <a:endParaRPr lang="en-GB" sz="3600"/>
        </a:p>
      </dgm:t>
    </dgm:pt>
    <dgm:pt modelId="{0D652802-44CB-424A-B90F-228A7F65E75C}" type="sibTrans" cxnId="{FD3C1D98-B681-432D-A965-6B54793BC3FA}">
      <dgm:prSet/>
      <dgm:spPr/>
      <dgm:t>
        <a:bodyPr/>
        <a:lstStyle/>
        <a:p>
          <a:endParaRPr lang="en-GB" sz="3600"/>
        </a:p>
      </dgm:t>
    </dgm:pt>
    <dgm:pt modelId="{49C11E80-3ABA-4BFE-BA96-8A6F7136DA07}">
      <dgm:prSet custT="1"/>
      <dgm:spPr/>
      <dgm:t>
        <a:bodyPr/>
        <a:lstStyle/>
        <a:p>
          <a:r>
            <a:rPr lang="en-GB" sz="1600" dirty="0"/>
            <a:t>Not enough performance analysis</a:t>
          </a:r>
        </a:p>
      </dgm:t>
    </dgm:pt>
    <dgm:pt modelId="{D4F6E217-AECB-4DED-815F-00DB95112D32}" type="parTrans" cxnId="{2BC7F684-39D2-433B-A65E-E135FD7FC076}">
      <dgm:prSet/>
      <dgm:spPr/>
      <dgm:t>
        <a:bodyPr/>
        <a:lstStyle/>
        <a:p>
          <a:endParaRPr lang="en-GB" sz="3600"/>
        </a:p>
      </dgm:t>
    </dgm:pt>
    <dgm:pt modelId="{F9AA15E5-3353-4E59-8086-D6FFC36E53A1}" type="sibTrans" cxnId="{2BC7F684-39D2-433B-A65E-E135FD7FC076}">
      <dgm:prSet/>
      <dgm:spPr/>
      <dgm:t>
        <a:bodyPr/>
        <a:lstStyle/>
        <a:p>
          <a:endParaRPr lang="en-GB" sz="3600"/>
        </a:p>
      </dgm:t>
    </dgm:pt>
    <dgm:pt modelId="{21E65E38-7288-4F50-B56E-07269EEB3CF1}">
      <dgm:prSet custT="1"/>
      <dgm:spPr/>
      <dgm:t>
        <a:bodyPr/>
        <a:lstStyle/>
        <a:p>
          <a:r>
            <a:rPr lang="en-GB" sz="1600" dirty="0"/>
            <a:t>MDAs must resist the temptation to just divide by 12!</a:t>
          </a:r>
        </a:p>
      </dgm:t>
    </dgm:pt>
    <dgm:pt modelId="{FAE50A2C-AF7C-43EC-849E-48015453A085}" type="parTrans" cxnId="{6AF86B00-93C6-484A-8E40-F898757BC363}">
      <dgm:prSet/>
      <dgm:spPr/>
      <dgm:t>
        <a:bodyPr/>
        <a:lstStyle/>
        <a:p>
          <a:endParaRPr lang="en-GB" sz="3600"/>
        </a:p>
      </dgm:t>
    </dgm:pt>
    <dgm:pt modelId="{CB32A582-D135-4FC4-BBF0-E4E3781914E2}" type="sibTrans" cxnId="{6AF86B00-93C6-484A-8E40-F898757BC363}">
      <dgm:prSet/>
      <dgm:spPr/>
      <dgm:t>
        <a:bodyPr/>
        <a:lstStyle/>
        <a:p>
          <a:endParaRPr lang="en-GB" sz="3600"/>
        </a:p>
      </dgm:t>
    </dgm:pt>
    <dgm:pt modelId="{0F8649AA-9B21-4590-9C99-B709E8950292}">
      <dgm:prSet custT="1"/>
      <dgm:spPr/>
      <dgm:t>
        <a:bodyPr/>
        <a:lstStyle/>
        <a:p>
          <a:r>
            <a:rPr lang="en-GB" sz="1600" dirty="0"/>
            <a:t>Excel becomes unwieldly and lacks robustness</a:t>
          </a:r>
        </a:p>
      </dgm:t>
    </dgm:pt>
    <dgm:pt modelId="{C7E4DAEF-B276-4A48-9775-A6B0654D343B}" type="parTrans" cxnId="{BFF43968-A677-4E68-A51F-29D07CEED491}">
      <dgm:prSet/>
      <dgm:spPr/>
      <dgm:t>
        <a:bodyPr/>
        <a:lstStyle/>
        <a:p>
          <a:endParaRPr lang="en-GB"/>
        </a:p>
      </dgm:t>
    </dgm:pt>
    <dgm:pt modelId="{7F95B61B-6998-4968-93A8-D4E190C593AD}" type="sibTrans" cxnId="{BFF43968-A677-4E68-A51F-29D07CEED491}">
      <dgm:prSet/>
      <dgm:spPr/>
      <dgm:t>
        <a:bodyPr/>
        <a:lstStyle/>
        <a:p>
          <a:endParaRPr lang="en-GB"/>
        </a:p>
      </dgm:t>
    </dgm:pt>
    <dgm:pt modelId="{D831713B-544E-4FD2-AB70-20EE38FAF14D}" type="pres">
      <dgm:prSet presAssocID="{FBD9D730-A04A-4AFE-BC37-1D65B6D4B3DD}" presName="linear" presStyleCnt="0">
        <dgm:presLayoutVars>
          <dgm:dir/>
          <dgm:animLvl val="lvl"/>
          <dgm:resizeHandles val="exact"/>
        </dgm:presLayoutVars>
      </dgm:prSet>
      <dgm:spPr/>
    </dgm:pt>
    <dgm:pt modelId="{6671CA39-D70A-4C6F-A709-B348E14F8BEF}" type="pres">
      <dgm:prSet presAssocID="{23A25CDB-FD02-4DA6-B18C-4F506FC316D4}" presName="parentLin" presStyleCnt="0"/>
      <dgm:spPr/>
    </dgm:pt>
    <dgm:pt modelId="{36BD82EB-FBA2-4603-82B3-4594F4E597E4}" type="pres">
      <dgm:prSet presAssocID="{23A25CDB-FD02-4DA6-B18C-4F506FC316D4}" presName="parentLeftMargin" presStyleLbl="node1" presStyleIdx="0" presStyleCnt="9"/>
      <dgm:spPr/>
    </dgm:pt>
    <dgm:pt modelId="{A151E943-9BB2-4353-A78C-2E0D2FA3BDCF}" type="pres">
      <dgm:prSet presAssocID="{23A25CDB-FD02-4DA6-B18C-4F506FC316D4}" presName="parentText" presStyleLbl="node1" presStyleIdx="0" presStyleCnt="9">
        <dgm:presLayoutVars>
          <dgm:chMax val="0"/>
          <dgm:bulletEnabled val="1"/>
        </dgm:presLayoutVars>
      </dgm:prSet>
      <dgm:spPr/>
    </dgm:pt>
    <dgm:pt modelId="{28EB2527-7E70-483C-A410-E045BE02DA5A}" type="pres">
      <dgm:prSet presAssocID="{23A25CDB-FD02-4DA6-B18C-4F506FC316D4}" presName="negativeSpace" presStyleCnt="0"/>
      <dgm:spPr/>
    </dgm:pt>
    <dgm:pt modelId="{07568823-FE71-4465-B829-B8427AF07E92}" type="pres">
      <dgm:prSet presAssocID="{23A25CDB-FD02-4DA6-B18C-4F506FC316D4}" presName="childText" presStyleLbl="conFgAcc1" presStyleIdx="0" presStyleCnt="9">
        <dgm:presLayoutVars>
          <dgm:bulletEnabled val="1"/>
        </dgm:presLayoutVars>
      </dgm:prSet>
      <dgm:spPr>
        <a:solidFill>
          <a:srgbClr val="CFD5EA">
            <a:alpha val="90000"/>
          </a:srgbClr>
        </a:solidFill>
      </dgm:spPr>
    </dgm:pt>
    <dgm:pt modelId="{F5955EB8-CEB5-4481-9CAC-C2811714616F}" type="pres">
      <dgm:prSet presAssocID="{7EA06206-978D-42BA-A07D-8B859AD42939}" presName="spaceBetweenRectangles" presStyleCnt="0"/>
      <dgm:spPr/>
    </dgm:pt>
    <dgm:pt modelId="{029795E9-4488-4D11-866D-B804AE695887}" type="pres">
      <dgm:prSet presAssocID="{9D61C981-0AC5-448B-BA06-64340C2BA83E}" presName="parentLin" presStyleCnt="0"/>
      <dgm:spPr/>
    </dgm:pt>
    <dgm:pt modelId="{86320C88-09D0-4199-88CE-DDCEF8D62D05}" type="pres">
      <dgm:prSet presAssocID="{9D61C981-0AC5-448B-BA06-64340C2BA83E}" presName="parentLeftMargin" presStyleLbl="node1" presStyleIdx="0" presStyleCnt="9"/>
      <dgm:spPr/>
    </dgm:pt>
    <dgm:pt modelId="{1E319BF1-6867-49BE-9198-33371BEEB951}" type="pres">
      <dgm:prSet presAssocID="{9D61C981-0AC5-448B-BA06-64340C2BA83E}" presName="parentText" presStyleLbl="node1" presStyleIdx="1" presStyleCnt="9">
        <dgm:presLayoutVars>
          <dgm:chMax val="0"/>
          <dgm:bulletEnabled val="1"/>
        </dgm:presLayoutVars>
      </dgm:prSet>
      <dgm:spPr/>
    </dgm:pt>
    <dgm:pt modelId="{25F88A22-A24A-464B-981A-F1B756D98EF3}" type="pres">
      <dgm:prSet presAssocID="{9D61C981-0AC5-448B-BA06-64340C2BA83E}" presName="negativeSpace" presStyleCnt="0"/>
      <dgm:spPr/>
    </dgm:pt>
    <dgm:pt modelId="{52B2CA75-6A1D-420D-A199-715C4AFA8F72}" type="pres">
      <dgm:prSet presAssocID="{9D61C981-0AC5-448B-BA06-64340C2BA83E}" presName="childText" presStyleLbl="conFgAcc1" presStyleIdx="1" presStyleCnt="9">
        <dgm:presLayoutVars>
          <dgm:bulletEnabled val="1"/>
        </dgm:presLayoutVars>
      </dgm:prSet>
      <dgm:spPr>
        <a:xfrm>
          <a:off x="0" y="719370"/>
          <a:ext cx="10106025" cy="201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0C2008E9-B83A-4E19-A9F5-7928DB3DA9A7}" type="pres">
      <dgm:prSet presAssocID="{F69897CA-4885-44F1-9A2E-45818906160D}" presName="spaceBetweenRectangles" presStyleCnt="0"/>
      <dgm:spPr/>
    </dgm:pt>
    <dgm:pt modelId="{A05E6AEE-6B04-4128-8808-9FBFD1120543}" type="pres">
      <dgm:prSet presAssocID="{D032F766-1A46-4D87-AA7C-C5ADC7E3C6DC}" presName="parentLin" presStyleCnt="0"/>
      <dgm:spPr/>
    </dgm:pt>
    <dgm:pt modelId="{4A0674E5-720C-40E4-BF84-1B5E6EE69B6F}" type="pres">
      <dgm:prSet presAssocID="{D032F766-1A46-4D87-AA7C-C5ADC7E3C6DC}" presName="parentLeftMargin" presStyleLbl="node1" presStyleIdx="1" presStyleCnt="9"/>
      <dgm:spPr/>
    </dgm:pt>
    <dgm:pt modelId="{907F563E-B5FB-4C52-9CF5-4B3DF071B1A2}" type="pres">
      <dgm:prSet presAssocID="{D032F766-1A46-4D87-AA7C-C5ADC7E3C6DC}" presName="parentText" presStyleLbl="node1" presStyleIdx="2" presStyleCnt="9">
        <dgm:presLayoutVars>
          <dgm:chMax val="0"/>
          <dgm:bulletEnabled val="1"/>
        </dgm:presLayoutVars>
      </dgm:prSet>
      <dgm:spPr/>
    </dgm:pt>
    <dgm:pt modelId="{AC885843-3EE9-40DE-931E-6E8041D48950}" type="pres">
      <dgm:prSet presAssocID="{D032F766-1A46-4D87-AA7C-C5ADC7E3C6DC}" presName="negativeSpace" presStyleCnt="0"/>
      <dgm:spPr/>
    </dgm:pt>
    <dgm:pt modelId="{78768F36-62BD-4430-9F69-33487CB0A977}" type="pres">
      <dgm:prSet presAssocID="{D032F766-1A46-4D87-AA7C-C5ADC7E3C6DC}" presName="childText" presStyleLbl="conFgAcc1" presStyleIdx="2" presStyleCnt="9">
        <dgm:presLayoutVars>
          <dgm:bulletEnabled val="1"/>
        </dgm:presLayoutVars>
      </dgm:prSet>
      <dgm:spPr>
        <a:xfrm>
          <a:off x="0" y="1082250"/>
          <a:ext cx="10106025" cy="201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B00E094F-3EB0-4186-96E9-41F8C7E83131}" type="pres">
      <dgm:prSet presAssocID="{383B00CB-C1F0-4241-88AA-43B0F19B6D06}" presName="spaceBetweenRectangles" presStyleCnt="0"/>
      <dgm:spPr/>
    </dgm:pt>
    <dgm:pt modelId="{70A174EE-5F3B-4358-8737-5725558D03AE}" type="pres">
      <dgm:prSet presAssocID="{0F8649AA-9B21-4590-9C99-B709E8950292}" presName="parentLin" presStyleCnt="0"/>
      <dgm:spPr/>
    </dgm:pt>
    <dgm:pt modelId="{0F67DA42-9893-4775-BAEC-45AC0FBDB98A}" type="pres">
      <dgm:prSet presAssocID="{0F8649AA-9B21-4590-9C99-B709E8950292}" presName="parentLeftMargin" presStyleLbl="node1" presStyleIdx="2" presStyleCnt="9"/>
      <dgm:spPr/>
    </dgm:pt>
    <dgm:pt modelId="{1335DFCE-9A64-4142-92EE-BD589E529382}" type="pres">
      <dgm:prSet presAssocID="{0F8649AA-9B21-4590-9C99-B709E8950292}" presName="parentText" presStyleLbl="node1" presStyleIdx="3" presStyleCnt="9">
        <dgm:presLayoutVars>
          <dgm:chMax val="0"/>
          <dgm:bulletEnabled val="1"/>
        </dgm:presLayoutVars>
      </dgm:prSet>
      <dgm:spPr/>
    </dgm:pt>
    <dgm:pt modelId="{BAF86BFB-28F6-4625-B517-70F1A02740BC}" type="pres">
      <dgm:prSet presAssocID="{0F8649AA-9B21-4590-9C99-B709E8950292}" presName="negativeSpace" presStyleCnt="0"/>
      <dgm:spPr/>
    </dgm:pt>
    <dgm:pt modelId="{3DDD0DC6-775C-4EC7-9A54-88A7DFAF207A}" type="pres">
      <dgm:prSet presAssocID="{0F8649AA-9B21-4590-9C99-B709E8950292}" presName="childText" presStyleLbl="conFgAcc1" presStyleIdx="3" presStyleCnt="9">
        <dgm:presLayoutVars>
          <dgm:bulletEnabled val="1"/>
        </dgm:presLayoutVars>
      </dgm:prSet>
      <dgm:spPr>
        <a:xfrm>
          <a:off x="0" y="1445130"/>
          <a:ext cx="10106025" cy="201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FA3F6E6A-1D7A-4056-BB3D-CBFA6025D0AA}" type="pres">
      <dgm:prSet presAssocID="{7F95B61B-6998-4968-93A8-D4E190C593AD}" presName="spaceBetweenRectangles" presStyleCnt="0"/>
      <dgm:spPr/>
    </dgm:pt>
    <dgm:pt modelId="{7C6A7705-41FB-4BA5-A9FD-6FBF0554CBAC}" type="pres">
      <dgm:prSet presAssocID="{8C161576-4FC5-41FC-BE4C-A64FBE620EEC}" presName="parentLin" presStyleCnt="0"/>
      <dgm:spPr/>
    </dgm:pt>
    <dgm:pt modelId="{762BEAB0-3A6D-4241-A03B-2DBB7F936194}" type="pres">
      <dgm:prSet presAssocID="{8C161576-4FC5-41FC-BE4C-A64FBE620EEC}" presName="parentLeftMargin" presStyleLbl="node1" presStyleIdx="3" presStyleCnt="9"/>
      <dgm:spPr/>
    </dgm:pt>
    <dgm:pt modelId="{5D12E172-3621-41D9-BA3B-4CA82A369778}" type="pres">
      <dgm:prSet presAssocID="{8C161576-4FC5-41FC-BE4C-A64FBE620EEC}" presName="parentText" presStyleLbl="node1" presStyleIdx="4" presStyleCnt="9">
        <dgm:presLayoutVars>
          <dgm:chMax val="0"/>
          <dgm:bulletEnabled val="1"/>
        </dgm:presLayoutVars>
      </dgm:prSet>
      <dgm:spPr/>
    </dgm:pt>
    <dgm:pt modelId="{3B051921-49DB-4C69-B068-7872D659E78B}" type="pres">
      <dgm:prSet presAssocID="{8C161576-4FC5-41FC-BE4C-A64FBE620EEC}" presName="negativeSpace" presStyleCnt="0"/>
      <dgm:spPr/>
    </dgm:pt>
    <dgm:pt modelId="{F55315F2-205A-4005-925C-A45F0474E1E4}" type="pres">
      <dgm:prSet presAssocID="{8C161576-4FC5-41FC-BE4C-A64FBE620EEC}" presName="childText" presStyleLbl="conFgAcc1" presStyleIdx="4" presStyleCnt="9">
        <dgm:presLayoutVars>
          <dgm:bulletEnabled val="1"/>
        </dgm:presLayoutVars>
      </dgm:prSet>
      <dgm:spPr>
        <a:xfrm>
          <a:off x="0" y="1808010"/>
          <a:ext cx="10106025" cy="2016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C64D0E30-83C6-4A7E-9817-E140874397AF}" type="pres">
      <dgm:prSet presAssocID="{D3129F04-753E-4597-99AB-53082A51281B}" presName="spaceBetweenRectangles" presStyleCnt="0"/>
      <dgm:spPr/>
    </dgm:pt>
    <dgm:pt modelId="{448B47DB-3634-4C4F-B3DC-F6A730043E94}" type="pres">
      <dgm:prSet presAssocID="{A54AAFE5-436A-4711-BAA2-F38C8734B4B4}" presName="parentLin" presStyleCnt="0"/>
      <dgm:spPr/>
    </dgm:pt>
    <dgm:pt modelId="{3695E20F-CBC1-438A-B31E-BFEB93AEFBD7}" type="pres">
      <dgm:prSet presAssocID="{A54AAFE5-436A-4711-BAA2-F38C8734B4B4}" presName="parentLeftMargin" presStyleLbl="node1" presStyleIdx="4" presStyleCnt="9"/>
      <dgm:spPr/>
    </dgm:pt>
    <dgm:pt modelId="{A68A9008-FA56-436B-B795-7CE47F266EC7}" type="pres">
      <dgm:prSet presAssocID="{A54AAFE5-436A-4711-BAA2-F38C8734B4B4}" presName="parentText" presStyleLbl="node1" presStyleIdx="5" presStyleCnt="9">
        <dgm:presLayoutVars>
          <dgm:chMax val="0"/>
          <dgm:bulletEnabled val="1"/>
        </dgm:presLayoutVars>
      </dgm:prSet>
      <dgm:spPr/>
    </dgm:pt>
    <dgm:pt modelId="{0EFFE1E7-D9C4-4F99-92F0-B4EC9A5D2355}" type="pres">
      <dgm:prSet presAssocID="{A54AAFE5-436A-4711-BAA2-F38C8734B4B4}" presName="negativeSpace" presStyleCnt="0"/>
      <dgm:spPr/>
    </dgm:pt>
    <dgm:pt modelId="{6FB32638-F68D-48BB-A016-A2D0499046AF}" type="pres">
      <dgm:prSet presAssocID="{A54AAFE5-436A-4711-BAA2-F38C8734B4B4}" presName="childText" presStyleLbl="conFgAcc1" presStyleIdx="5" presStyleCnt="9" custLinFactNeighborY="61353">
        <dgm:presLayoutVars>
          <dgm:bulletEnabled val="1"/>
        </dgm:presLayoutVars>
      </dgm:prSet>
      <dgm:spPr>
        <a:xfrm>
          <a:off x="0" y="2170890"/>
          <a:ext cx="10106025" cy="667800"/>
        </a:xfrm>
        <a:prstGeom prst="rect">
          <a:avLst/>
        </a:prstGeom>
      </dgm:spPr>
    </dgm:pt>
    <dgm:pt modelId="{0D6879A0-3A8E-4F95-AAF0-5B5E8E480666}" type="pres">
      <dgm:prSet presAssocID="{730B97CA-967C-4058-B1D4-F02ACEFA1453}" presName="spaceBetweenRectangles" presStyleCnt="0"/>
      <dgm:spPr/>
    </dgm:pt>
    <dgm:pt modelId="{9389DB42-6977-4E19-981E-7282B40C987B}" type="pres">
      <dgm:prSet presAssocID="{F07E0E15-3256-49CB-A3E7-51B8B5E0A136}" presName="parentLin" presStyleCnt="0"/>
      <dgm:spPr/>
    </dgm:pt>
    <dgm:pt modelId="{6F45FF32-280C-4396-B7C2-4B81A3EABF1B}" type="pres">
      <dgm:prSet presAssocID="{F07E0E15-3256-49CB-A3E7-51B8B5E0A136}" presName="parentLeftMargin" presStyleLbl="node1" presStyleIdx="5" presStyleCnt="9"/>
      <dgm:spPr/>
    </dgm:pt>
    <dgm:pt modelId="{DDAD405B-4463-4661-80F0-70A18166094C}" type="pres">
      <dgm:prSet presAssocID="{F07E0E15-3256-49CB-A3E7-51B8B5E0A136}" presName="parentText" presStyleLbl="node1" presStyleIdx="6" presStyleCnt="9" custLinFactNeighborY="5612">
        <dgm:presLayoutVars>
          <dgm:chMax val="0"/>
          <dgm:bulletEnabled val="1"/>
        </dgm:presLayoutVars>
      </dgm:prSet>
      <dgm:spPr/>
    </dgm:pt>
    <dgm:pt modelId="{2CF92B64-2F94-4032-8166-63796EDC0CA9}" type="pres">
      <dgm:prSet presAssocID="{F07E0E15-3256-49CB-A3E7-51B8B5E0A136}" presName="negativeSpace" presStyleCnt="0"/>
      <dgm:spPr/>
    </dgm:pt>
    <dgm:pt modelId="{541D111D-4E4C-4358-8EF9-3D61114A5BBD}" type="pres">
      <dgm:prSet presAssocID="{F07E0E15-3256-49CB-A3E7-51B8B5E0A136}" presName="childText" presStyleLbl="conFgAcc1" presStyleIdx="6" presStyleCnt="9">
        <dgm:presLayoutVars>
          <dgm:bulletEnabled val="1"/>
        </dgm:presLayoutVars>
      </dgm:prSet>
      <dgm:spPr>
        <a:xfrm>
          <a:off x="0" y="4040077"/>
          <a:ext cx="10106025" cy="2268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2380FF6A-3D50-4088-A768-86F3AA44E298}" type="pres">
      <dgm:prSet presAssocID="{0D652802-44CB-424A-B90F-228A7F65E75C}" presName="spaceBetweenRectangles" presStyleCnt="0"/>
      <dgm:spPr/>
    </dgm:pt>
    <dgm:pt modelId="{309EFE5C-57C0-4DDC-803C-3C14FAE5EA45}" type="pres">
      <dgm:prSet presAssocID="{49C11E80-3ABA-4BFE-BA96-8A6F7136DA07}" presName="parentLin" presStyleCnt="0"/>
      <dgm:spPr/>
    </dgm:pt>
    <dgm:pt modelId="{0B1A4F06-5D07-48FA-BF05-C08A44BFFB04}" type="pres">
      <dgm:prSet presAssocID="{49C11E80-3ABA-4BFE-BA96-8A6F7136DA07}" presName="parentLeftMargin" presStyleLbl="node1" presStyleIdx="6" presStyleCnt="9"/>
      <dgm:spPr/>
    </dgm:pt>
    <dgm:pt modelId="{B91A685B-F0B8-40DE-8695-5DEB041A774D}" type="pres">
      <dgm:prSet presAssocID="{49C11E80-3ABA-4BFE-BA96-8A6F7136DA07}" presName="parentText" presStyleLbl="node1" presStyleIdx="7" presStyleCnt="9">
        <dgm:presLayoutVars>
          <dgm:chMax val="0"/>
          <dgm:bulletEnabled val="1"/>
        </dgm:presLayoutVars>
      </dgm:prSet>
      <dgm:spPr/>
    </dgm:pt>
    <dgm:pt modelId="{99007DE9-235E-4016-9BD0-FE5017E39696}" type="pres">
      <dgm:prSet presAssocID="{49C11E80-3ABA-4BFE-BA96-8A6F7136DA07}" presName="negativeSpace" presStyleCnt="0"/>
      <dgm:spPr/>
    </dgm:pt>
    <dgm:pt modelId="{5CB3AD3E-3359-43EA-BA59-9E85431724FB}" type="pres">
      <dgm:prSet presAssocID="{49C11E80-3ABA-4BFE-BA96-8A6F7136DA07}" presName="childText" presStyleLbl="conFgAcc1" presStyleIdx="7" presStyleCnt="9">
        <dgm:presLayoutVars>
          <dgm:bulletEnabled val="1"/>
        </dgm:presLayoutVars>
      </dgm:prSet>
      <dgm:spPr>
        <a:xfrm>
          <a:off x="0" y="4448317"/>
          <a:ext cx="10106025" cy="2268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gm:spPr>
    </dgm:pt>
    <dgm:pt modelId="{36E59FDC-BDE3-4DA5-AE1E-3683C9260F46}" type="pres">
      <dgm:prSet presAssocID="{F9AA15E5-3353-4E59-8086-D6FFC36E53A1}" presName="spaceBetweenRectangles" presStyleCnt="0"/>
      <dgm:spPr/>
    </dgm:pt>
    <dgm:pt modelId="{75037CAA-F26A-467A-BFCA-824C66FFD5C1}" type="pres">
      <dgm:prSet presAssocID="{21E65E38-7288-4F50-B56E-07269EEB3CF1}" presName="parentLin" presStyleCnt="0"/>
      <dgm:spPr/>
    </dgm:pt>
    <dgm:pt modelId="{71809CBF-FB38-45F2-9F07-DD487CF435CF}" type="pres">
      <dgm:prSet presAssocID="{21E65E38-7288-4F50-B56E-07269EEB3CF1}" presName="parentLeftMargin" presStyleLbl="node1" presStyleIdx="7" presStyleCnt="9"/>
      <dgm:spPr/>
    </dgm:pt>
    <dgm:pt modelId="{D5DF4DC8-A152-4408-A3F3-D3590034C6C3}" type="pres">
      <dgm:prSet presAssocID="{21E65E38-7288-4F50-B56E-07269EEB3CF1}" presName="parentText" presStyleLbl="node1" presStyleIdx="8" presStyleCnt="9">
        <dgm:presLayoutVars>
          <dgm:chMax val="0"/>
          <dgm:bulletEnabled val="1"/>
        </dgm:presLayoutVars>
      </dgm:prSet>
      <dgm:spPr/>
    </dgm:pt>
    <dgm:pt modelId="{B49DF6F5-3374-49C2-87B3-36682A2FF1CF}" type="pres">
      <dgm:prSet presAssocID="{21E65E38-7288-4F50-B56E-07269EEB3CF1}" presName="negativeSpace" presStyleCnt="0"/>
      <dgm:spPr/>
    </dgm:pt>
    <dgm:pt modelId="{34C865E7-AF72-416F-B1E2-B562B64E49E9}" type="pres">
      <dgm:prSet presAssocID="{21E65E38-7288-4F50-B56E-07269EEB3CF1}" presName="childText" presStyleLbl="conFgAcc1" presStyleIdx="8" presStyleCnt="9">
        <dgm:presLayoutVars>
          <dgm:bulletEnabled val="1"/>
        </dgm:presLayoutVars>
      </dgm:prSet>
      <dgm:spPr/>
    </dgm:pt>
  </dgm:ptLst>
  <dgm:cxnLst>
    <dgm:cxn modelId="{6AF86B00-93C6-484A-8E40-F898757BC363}" srcId="{FBD9D730-A04A-4AFE-BC37-1D65B6D4B3DD}" destId="{21E65E38-7288-4F50-B56E-07269EEB3CF1}" srcOrd="8" destOrd="0" parTransId="{FAE50A2C-AF7C-43EC-849E-48015453A085}" sibTransId="{CB32A582-D135-4FC4-BBF0-E4E3781914E2}"/>
    <dgm:cxn modelId="{BEA0D70E-D6D5-4E4D-B0DD-C897AB5571F8}" type="presOf" srcId="{0F8649AA-9B21-4590-9C99-B709E8950292}" destId="{1335DFCE-9A64-4142-92EE-BD589E529382}" srcOrd="1" destOrd="0" presId="urn:microsoft.com/office/officeart/2005/8/layout/list1"/>
    <dgm:cxn modelId="{994B5414-4582-4060-A218-38B8ED1CD47F}" type="presOf" srcId="{3B9D8445-7DCB-42A8-81D9-885E275C1F0C}" destId="{6FB32638-F68D-48BB-A016-A2D0499046AF}" srcOrd="0" destOrd="1" presId="urn:microsoft.com/office/officeart/2005/8/layout/list1"/>
    <dgm:cxn modelId="{6FB0DE1C-4F1E-4694-AA7D-2192E25E4BA9}" type="presOf" srcId="{23A25CDB-FD02-4DA6-B18C-4F506FC316D4}" destId="{36BD82EB-FBA2-4603-82B3-4594F4E597E4}" srcOrd="0" destOrd="0" presId="urn:microsoft.com/office/officeart/2005/8/layout/list1"/>
    <dgm:cxn modelId="{CFEC9928-EB57-4D05-9C5F-D1C0E24B1B36}" type="presOf" srcId="{F07E0E15-3256-49CB-A3E7-51B8B5E0A136}" destId="{6F45FF32-280C-4396-B7C2-4B81A3EABF1B}" srcOrd="0" destOrd="0" presId="urn:microsoft.com/office/officeart/2005/8/layout/list1"/>
    <dgm:cxn modelId="{30CF512C-44D9-4E3F-9A6B-0D3772EAEB9F}" srcId="{FBD9D730-A04A-4AFE-BC37-1D65B6D4B3DD}" destId="{A54AAFE5-436A-4711-BAA2-F38C8734B4B4}" srcOrd="5" destOrd="0" parTransId="{503D10D2-3A5A-48E0-8731-9811D9E67CB3}" sibTransId="{730B97CA-967C-4058-B1D4-F02ACEFA1453}"/>
    <dgm:cxn modelId="{57298232-E238-49B8-9F39-F6534D44E985}" type="presOf" srcId="{8C161576-4FC5-41FC-BE4C-A64FBE620EEC}" destId="{5D12E172-3621-41D9-BA3B-4CA82A369778}" srcOrd="1" destOrd="0" presId="urn:microsoft.com/office/officeart/2005/8/layout/list1"/>
    <dgm:cxn modelId="{3B78063D-F8CA-42C9-B7F8-A9B924EA6465}" srcId="{A54AAFE5-436A-4711-BAA2-F38C8734B4B4}" destId="{3B9D8445-7DCB-42A8-81D9-885E275C1F0C}" srcOrd="1" destOrd="0" parTransId="{F80D8A7B-80E8-4252-A414-29936C14D7F8}" sibTransId="{385736FE-3E95-4796-925E-1937F0A72723}"/>
    <dgm:cxn modelId="{3EE6545B-454C-4528-A276-05D0EC87F631}" type="presOf" srcId="{21E65E38-7288-4F50-B56E-07269EEB3CF1}" destId="{71809CBF-FB38-45F2-9F07-DD487CF435CF}" srcOrd="0" destOrd="0" presId="urn:microsoft.com/office/officeart/2005/8/layout/list1"/>
    <dgm:cxn modelId="{61A98162-47F4-4E0E-8803-9514FBD8A5A2}" type="presOf" srcId="{A54AAFE5-436A-4711-BAA2-F38C8734B4B4}" destId="{A68A9008-FA56-436B-B795-7CE47F266EC7}" srcOrd="1" destOrd="0" presId="urn:microsoft.com/office/officeart/2005/8/layout/list1"/>
    <dgm:cxn modelId="{955AA644-09FB-4E78-924E-B3F6E02E6267}" srcId="{A54AAFE5-436A-4711-BAA2-F38C8734B4B4}" destId="{7EFF8AA2-32AA-403C-B86B-F895EC725BFE}" srcOrd="0" destOrd="0" parTransId="{CC910213-F521-4B3F-91FB-EFFB675DF21C}" sibTransId="{E6C37980-7AB2-4DF0-8F87-E18B0A2D6566}"/>
    <dgm:cxn modelId="{BFF43968-A677-4E68-A51F-29D07CEED491}" srcId="{FBD9D730-A04A-4AFE-BC37-1D65B6D4B3DD}" destId="{0F8649AA-9B21-4590-9C99-B709E8950292}" srcOrd="3" destOrd="0" parTransId="{C7E4DAEF-B276-4A48-9775-A6B0654D343B}" sibTransId="{7F95B61B-6998-4968-93A8-D4E190C593AD}"/>
    <dgm:cxn modelId="{B7A6CA49-27D2-4FF0-9D7A-AA543B1243AB}" type="presOf" srcId="{A54AAFE5-436A-4711-BAA2-F38C8734B4B4}" destId="{3695E20F-CBC1-438A-B31E-BFEB93AEFBD7}" srcOrd="0" destOrd="0" presId="urn:microsoft.com/office/officeart/2005/8/layout/list1"/>
    <dgm:cxn modelId="{1A17AB6F-1B92-4FE7-9FD7-E7FA4897AD0B}" type="presOf" srcId="{49C11E80-3ABA-4BFE-BA96-8A6F7136DA07}" destId="{B91A685B-F0B8-40DE-8695-5DEB041A774D}" srcOrd="1" destOrd="0" presId="urn:microsoft.com/office/officeart/2005/8/layout/list1"/>
    <dgm:cxn modelId="{821D3D54-A30B-4D0B-94C9-CF88364E694D}" type="presOf" srcId="{F07E0E15-3256-49CB-A3E7-51B8B5E0A136}" destId="{DDAD405B-4463-4661-80F0-70A18166094C}" srcOrd="1" destOrd="0" presId="urn:microsoft.com/office/officeart/2005/8/layout/list1"/>
    <dgm:cxn modelId="{284DFD75-0B01-42AC-82E7-C41462F4A8D0}" type="presOf" srcId="{7EFF8AA2-32AA-403C-B86B-F895EC725BFE}" destId="{6FB32638-F68D-48BB-A016-A2D0499046AF}" srcOrd="0" destOrd="0" presId="urn:microsoft.com/office/officeart/2005/8/layout/list1"/>
    <dgm:cxn modelId="{A83B9C7B-E9A0-4801-BB3B-9EFD3A2216D6}" srcId="{FBD9D730-A04A-4AFE-BC37-1D65B6D4B3DD}" destId="{9D61C981-0AC5-448B-BA06-64340C2BA83E}" srcOrd="1" destOrd="0" parTransId="{F79E7405-3C08-4AA8-A9AF-224C63A3E6A7}" sibTransId="{F69897CA-4885-44F1-9A2E-45818906160D}"/>
    <dgm:cxn modelId="{49A13B80-0716-4F52-AB47-3887420B7B1C}" type="presOf" srcId="{9D61C981-0AC5-448B-BA06-64340C2BA83E}" destId="{1E319BF1-6867-49BE-9198-33371BEEB951}" srcOrd="1" destOrd="0" presId="urn:microsoft.com/office/officeart/2005/8/layout/list1"/>
    <dgm:cxn modelId="{2BC7F684-39D2-433B-A65E-E135FD7FC076}" srcId="{FBD9D730-A04A-4AFE-BC37-1D65B6D4B3DD}" destId="{49C11E80-3ABA-4BFE-BA96-8A6F7136DA07}" srcOrd="7" destOrd="0" parTransId="{D4F6E217-AECB-4DED-815F-00DB95112D32}" sibTransId="{F9AA15E5-3353-4E59-8086-D6FFC36E53A1}"/>
    <dgm:cxn modelId="{A0AF3C94-E393-4602-94D7-E18876A874B4}" type="presOf" srcId="{D032F766-1A46-4D87-AA7C-C5ADC7E3C6DC}" destId="{4A0674E5-720C-40E4-BF84-1B5E6EE69B6F}" srcOrd="0" destOrd="0" presId="urn:microsoft.com/office/officeart/2005/8/layout/list1"/>
    <dgm:cxn modelId="{FD3C1D98-B681-432D-A965-6B54793BC3FA}" srcId="{FBD9D730-A04A-4AFE-BC37-1D65B6D4B3DD}" destId="{F07E0E15-3256-49CB-A3E7-51B8B5E0A136}" srcOrd="6" destOrd="0" parTransId="{0BD0443D-AD01-49FF-A8A6-DA27D3E11D3C}" sibTransId="{0D652802-44CB-424A-B90F-228A7F65E75C}"/>
    <dgm:cxn modelId="{92CEBDB9-E592-4C29-98DC-6C5452C75704}" type="presOf" srcId="{8C161576-4FC5-41FC-BE4C-A64FBE620EEC}" destId="{762BEAB0-3A6D-4241-A03B-2DBB7F936194}" srcOrd="0" destOrd="0" presId="urn:microsoft.com/office/officeart/2005/8/layout/list1"/>
    <dgm:cxn modelId="{C9EC02BD-8101-4970-8789-616FC3271272}" srcId="{FBD9D730-A04A-4AFE-BC37-1D65B6D4B3DD}" destId="{23A25CDB-FD02-4DA6-B18C-4F506FC316D4}" srcOrd="0" destOrd="0" parTransId="{0F72C755-BB09-46C5-A61A-E2440B12A78E}" sibTransId="{7EA06206-978D-42BA-A07D-8B859AD42939}"/>
    <dgm:cxn modelId="{337106CD-A613-4803-A68B-DC4ADA885395}" srcId="{FBD9D730-A04A-4AFE-BC37-1D65B6D4B3DD}" destId="{D032F766-1A46-4D87-AA7C-C5ADC7E3C6DC}" srcOrd="2" destOrd="0" parTransId="{5CC486D7-F502-4874-B4AF-6283A3FA2BFD}" sibTransId="{383B00CB-C1F0-4241-88AA-43B0F19B6D06}"/>
    <dgm:cxn modelId="{530115DE-53B6-4530-B1D1-69E94E577DAE}" type="presOf" srcId="{0F8649AA-9B21-4590-9C99-B709E8950292}" destId="{0F67DA42-9893-4775-BAEC-45AC0FBDB98A}" srcOrd="0" destOrd="0" presId="urn:microsoft.com/office/officeart/2005/8/layout/list1"/>
    <dgm:cxn modelId="{121D32E3-7D60-4E0E-90DC-3DEC9AB22D29}" type="presOf" srcId="{9D61C981-0AC5-448B-BA06-64340C2BA83E}" destId="{86320C88-09D0-4199-88CE-DDCEF8D62D05}" srcOrd="0" destOrd="0" presId="urn:microsoft.com/office/officeart/2005/8/layout/list1"/>
    <dgm:cxn modelId="{1F529AE4-5DB4-4DE5-AEFE-FAC51D63B64F}" type="presOf" srcId="{21E65E38-7288-4F50-B56E-07269EEB3CF1}" destId="{D5DF4DC8-A152-4408-A3F3-D3590034C6C3}" srcOrd="1" destOrd="0" presId="urn:microsoft.com/office/officeart/2005/8/layout/list1"/>
    <dgm:cxn modelId="{EEB85EE6-DCBB-4445-8BD5-B3001568FFDE}" type="presOf" srcId="{FBD9D730-A04A-4AFE-BC37-1D65B6D4B3DD}" destId="{D831713B-544E-4FD2-AB70-20EE38FAF14D}" srcOrd="0" destOrd="0" presId="urn:microsoft.com/office/officeart/2005/8/layout/list1"/>
    <dgm:cxn modelId="{F3F965EB-914E-470A-A638-6B6EF8399078}" type="presOf" srcId="{23A25CDB-FD02-4DA6-B18C-4F506FC316D4}" destId="{A151E943-9BB2-4353-A78C-2E0D2FA3BDCF}" srcOrd="1" destOrd="0" presId="urn:microsoft.com/office/officeart/2005/8/layout/list1"/>
    <dgm:cxn modelId="{F69F32F4-60BA-411E-A74C-60074125C7AA}" srcId="{FBD9D730-A04A-4AFE-BC37-1D65B6D4B3DD}" destId="{8C161576-4FC5-41FC-BE4C-A64FBE620EEC}" srcOrd="4" destOrd="0" parTransId="{8A6E0A7F-9448-48DC-9CB8-AD33A72391C8}" sibTransId="{D3129F04-753E-4597-99AB-53082A51281B}"/>
    <dgm:cxn modelId="{3A1554F4-488E-4C3F-BC81-42B47AC35341}" type="presOf" srcId="{D032F766-1A46-4D87-AA7C-C5ADC7E3C6DC}" destId="{907F563E-B5FB-4C52-9CF5-4B3DF071B1A2}" srcOrd="1" destOrd="0" presId="urn:microsoft.com/office/officeart/2005/8/layout/list1"/>
    <dgm:cxn modelId="{966AA0F9-52A4-4D31-8730-0633DAA58E04}" type="presOf" srcId="{49C11E80-3ABA-4BFE-BA96-8A6F7136DA07}" destId="{0B1A4F06-5D07-48FA-BF05-C08A44BFFB04}" srcOrd="0" destOrd="0" presId="urn:microsoft.com/office/officeart/2005/8/layout/list1"/>
    <dgm:cxn modelId="{B6E1EFE6-7502-476A-8192-47ED22373E7B}" type="presParOf" srcId="{D831713B-544E-4FD2-AB70-20EE38FAF14D}" destId="{6671CA39-D70A-4C6F-A709-B348E14F8BEF}" srcOrd="0" destOrd="0" presId="urn:microsoft.com/office/officeart/2005/8/layout/list1"/>
    <dgm:cxn modelId="{7B643A82-885C-42E3-914A-46923403F100}" type="presParOf" srcId="{6671CA39-D70A-4C6F-A709-B348E14F8BEF}" destId="{36BD82EB-FBA2-4603-82B3-4594F4E597E4}" srcOrd="0" destOrd="0" presId="urn:microsoft.com/office/officeart/2005/8/layout/list1"/>
    <dgm:cxn modelId="{C3E1D66A-CDCC-4B8D-AFEF-D733D270DD50}" type="presParOf" srcId="{6671CA39-D70A-4C6F-A709-B348E14F8BEF}" destId="{A151E943-9BB2-4353-A78C-2E0D2FA3BDCF}" srcOrd="1" destOrd="0" presId="urn:microsoft.com/office/officeart/2005/8/layout/list1"/>
    <dgm:cxn modelId="{463DB979-F522-42C0-89C2-814D03BDB717}" type="presParOf" srcId="{D831713B-544E-4FD2-AB70-20EE38FAF14D}" destId="{28EB2527-7E70-483C-A410-E045BE02DA5A}" srcOrd="1" destOrd="0" presId="urn:microsoft.com/office/officeart/2005/8/layout/list1"/>
    <dgm:cxn modelId="{93759A97-6F0D-4416-B0EC-D47974971800}" type="presParOf" srcId="{D831713B-544E-4FD2-AB70-20EE38FAF14D}" destId="{07568823-FE71-4465-B829-B8427AF07E92}" srcOrd="2" destOrd="0" presId="urn:microsoft.com/office/officeart/2005/8/layout/list1"/>
    <dgm:cxn modelId="{D383554E-08F4-4B6A-B703-6D05E6D60785}" type="presParOf" srcId="{D831713B-544E-4FD2-AB70-20EE38FAF14D}" destId="{F5955EB8-CEB5-4481-9CAC-C2811714616F}" srcOrd="3" destOrd="0" presId="urn:microsoft.com/office/officeart/2005/8/layout/list1"/>
    <dgm:cxn modelId="{97D6A0FD-1C22-4F61-9D39-46BE802DD3BC}" type="presParOf" srcId="{D831713B-544E-4FD2-AB70-20EE38FAF14D}" destId="{029795E9-4488-4D11-866D-B804AE695887}" srcOrd="4" destOrd="0" presId="urn:microsoft.com/office/officeart/2005/8/layout/list1"/>
    <dgm:cxn modelId="{4F120371-00D7-40B6-A934-C56883E4D056}" type="presParOf" srcId="{029795E9-4488-4D11-866D-B804AE695887}" destId="{86320C88-09D0-4199-88CE-DDCEF8D62D05}" srcOrd="0" destOrd="0" presId="urn:microsoft.com/office/officeart/2005/8/layout/list1"/>
    <dgm:cxn modelId="{4B844B70-168A-4D0A-820E-776E29E6AADE}" type="presParOf" srcId="{029795E9-4488-4D11-866D-B804AE695887}" destId="{1E319BF1-6867-49BE-9198-33371BEEB951}" srcOrd="1" destOrd="0" presId="urn:microsoft.com/office/officeart/2005/8/layout/list1"/>
    <dgm:cxn modelId="{8490247D-AB0A-48A6-9651-5D906FAED808}" type="presParOf" srcId="{D831713B-544E-4FD2-AB70-20EE38FAF14D}" destId="{25F88A22-A24A-464B-981A-F1B756D98EF3}" srcOrd="5" destOrd="0" presId="urn:microsoft.com/office/officeart/2005/8/layout/list1"/>
    <dgm:cxn modelId="{1EC4001A-D1A1-4989-9355-2A9E7D8DD537}" type="presParOf" srcId="{D831713B-544E-4FD2-AB70-20EE38FAF14D}" destId="{52B2CA75-6A1D-420D-A199-715C4AFA8F72}" srcOrd="6" destOrd="0" presId="urn:microsoft.com/office/officeart/2005/8/layout/list1"/>
    <dgm:cxn modelId="{ECDE3D6B-9056-472A-A139-A554F7891118}" type="presParOf" srcId="{D831713B-544E-4FD2-AB70-20EE38FAF14D}" destId="{0C2008E9-B83A-4E19-A9F5-7928DB3DA9A7}" srcOrd="7" destOrd="0" presId="urn:microsoft.com/office/officeart/2005/8/layout/list1"/>
    <dgm:cxn modelId="{770046C4-8586-4E82-A2D2-5B9C558BA7AE}" type="presParOf" srcId="{D831713B-544E-4FD2-AB70-20EE38FAF14D}" destId="{A05E6AEE-6B04-4128-8808-9FBFD1120543}" srcOrd="8" destOrd="0" presId="urn:microsoft.com/office/officeart/2005/8/layout/list1"/>
    <dgm:cxn modelId="{37028301-A275-480F-A300-93A8F7469058}" type="presParOf" srcId="{A05E6AEE-6B04-4128-8808-9FBFD1120543}" destId="{4A0674E5-720C-40E4-BF84-1B5E6EE69B6F}" srcOrd="0" destOrd="0" presId="urn:microsoft.com/office/officeart/2005/8/layout/list1"/>
    <dgm:cxn modelId="{CC0157F7-CA92-4177-976C-1832F9161BCE}" type="presParOf" srcId="{A05E6AEE-6B04-4128-8808-9FBFD1120543}" destId="{907F563E-B5FB-4C52-9CF5-4B3DF071B1A2}" srcOrd="1" destOrd="0" presId="urn:microsoft.com/office/officeart/2005/8/layout/list1"/>
    <dgm:cxn modelId="{F6CF7A45-A161-44C4-B1C4-68D11E416E27}" type="presParOf" srcId="{D831713B-544E-4FD2-AB70-20EE38FAF14D}" destId="{AC885843-3EE9-40DE-931E-6E8041D48950}" srcOrd="9" destOrd="0" presId="urn:microsoft.com/office/officeart/2005/8/layout/list1"/>
    <dgm:cxn modelId="{92A41D2F-E947-412F-978B-976C3102B1F2}" type="presParOf" srcId="{D831713B-544E-4FD2-AB70-20EE38FAF14D}" destId="{78768F36-62BD-4430-9F69-33487CB0A977}" srcOrd="10" destOrd="0" presId="urn:microsoft.com/office/officeart/2005/8/layout/list1"/>
    <dgm:cxn modelId="{8F6D1604-3FB7-404E-8C72-DEBD87CFE87E}" type="presParOf" srcId="{D831713B-544E-4FD2-AB70-20EE38FAF14D}" destId="{B00E094F-3EB0-4186-96E9-41F8C7E83131}" srcOrd="11" destOrd="0" presId="urn:microsoft.com/office/officeart/2005/8/layout/list1"/>
    <dgm:cxn modelId="{5C603BF8-9503-4157-8F4A-FB86A81A79A3}" type="presParOf" srcId="{D831713B-544E-4FD2-AB70-20EE38FAF14D}" destId="{70A174EE-5F3B-4358-8737-5725558D03AE}" srcOrd="12" destOrd="0" presId="urn:microsoft.com/office/officeart/2005/8/layout/list1"/>
    <dgm:cxn modelId="{38D8B8F5-DF9B-4F8C-A97E-964356B07B1B}" type="presParOf" srcId="{70A174EE-5F3B-4358-8737-5725558D03AE}" destId="{0F67DA42-9893-4775-BAEC-45AC0FBDB98A}" srcOrd="0" destOrd="0" presId="urn:microsoft.com/office/officeart/2005/8/layout/list1"/>
    <dgm:cxn modelId="{E5FCEF49-7F51-4028-96EC-1ECBEC8CB8AF}" type="presParOf" srcId="{70A174EE-5F3B-4358-8737-5725558D03AE}" destId="{1335DFCE-9A64-4142-92EE-BD589E529382}" srcOrd="1" destOrd="0" presId="urn:microsoft.com/office/officeart/2005/8/layout/list1"/>
    <dgm:cxn modelId="{78EBA360-D95C-4AE4-87C4-ECD006130202}" type="presParOf" srcId="{D831713B-544E-4FD2-AB70-20EE38FAF14D}" destId="{BAF86BFB-28F6-4625-B517-70F1A02740BC}" srcOrd="13" destOrd="0" presId="urn:microsoft.com/office/officeart/2005/8/layout/list1"/>
    <dgm:cxn modelId="{C77FB263-B99E-4EF2-A314-696B1BA70F83}" type="presParOf" srcId="{D831713B-544E-4FD2-AB70-20EE38FAF14D}" destId="{3DDD0DC6-775C-4EC7-9A54-88A7DFAF207A}" srcOrd="14" destOrd="0" presId="urn:microsoft.com/office/officeart/2005/8/layout/list1"/>
    <dgm:cxn modelId="{F4C056D7-A60F-4730-A271-7F57683E65B3}" type="presParOf" srcId="{D831713B-544E-4FD2-AB70-20EE38FAF14D}" destId="{FA3F6E6A-1D7A-4056-BB3D-CBFA6025D0AA}" srcOrd="15" destOrd="0" presId="urn:microsoft.com/office/officeart/2005/8/layout/list1"/>
    <dgm:cxn modelId="{313EB9E4-7DA7-481A-B649-A41C76708855}" type="presParOf" srcId="{D831713B-544E-4FD2-AB70-20EE38FAF14D}" destId="{7C6A7705-41FB-4BA5-A9FD-6FBF0554CBAC}" srcOrd="16" destOrd="0" presId="urn:microsoft.com/office/officeart/2005/8/layout/list1"/>
    <dgm:cxn modelId="{7E1C83ED-7DE4-4DEC-86B7-490246EE69EE}" type="presParOf" srcId="{7C6A7705-41FB-4BA5-A9FD-6FBF0554CBAC}" destId="{762BEAB0-3A6D-4241-A03B-2DBB7F936194}" srcOrd="0" destOrd="0" presId="urn:microsoft.com/office/officeart/2005/8/layout/list1"/>
    <dgm:cxn modelId="{08D01240-A964-47A6-A4B4-9E78DEACA80E}" type="presParOf" srcId="{7C6A7705-41FB-4BA5-A9FD-6FBF0554CBAC}" destId="{5D12E172-3621-41D9-BA3B-4CA82A369778}" srcOrd="1" destOrd="0" presId="urn:microsoft.com/office/officeart/2005/8/layout/list1"/>
    <dgm:cxn modelId="{24EAC8DC-C546-4A8B-ABDD-9BBF313CE0AF}" type="presParOf" srcId="{D831713B-544E-4FD2-AB70-20EE38FAF14D}" destId="{3B051921-49DB-4C69-B068-7872D659E78B}" srcOrd="17" destOrd="0" presId="urn:microsoft.com/office/officeart/2005/8/layout/list1"/>
    <dgm:cxn modelId="{A17DD1BA-E4E0-4745-985D-8F3B9EDF6652}" type="presParOf" srcId="{D831713B-544E-4FD2-AB70-20EE38FAF14D}" destId="{F55315F2-205A-4005-925C-A45F0474E1E4}" srcOrd="18" destOrd="0" presId="urn:microsoft.com/office/officeart/2005/8/layout/list1"/>
    <dgm:cxn modelId="{7F228CE9-790E-425A-93CE-EEBEEC6B8211}" type="presParOf" srcId="{D831713B-544E-4FD2-AB70-20EE38FAF14D}" destId="{C64D0E30-83C6-4A7E-9817-E140874397AF}" srcOrd="19" destOrd="0" presId="urn:microsoft.com/office/officeart/2005/8/layout/list1"/>
    <dgm:cxn modelId="{06A8F725-D76D-4C5E-AF40-33375C805858}" type="presParOf" srcId="{D831713B-544E-4FD2-AB70-20EE38FAF14D}" destId="{448B47DB-3634-4C4F-B3DC-F6A730043E94}" srcOrd="20" destOrd="0" presId="urn:microsoft.com/office/officeart/2005/8/layout/list1"/>
    <dgm:cxn modelId="{F4A1B9FC-1057-45EC-9C98-D1B60AC6CEE4}" type="presParOf" srcId="{448B47DB-3634-4C4F-B3DC-F6A730043E94}" destId="{3695E20F-CBC1-438A-B31E-BFEB93AEFBD7}" srcOrd="0" destOrd="0" presId="urn:microsoft.com/office/officeart/2005/8/layout/list1"/>
    <dgm:cxn modelId="{6C1D6E75-4D84-407F-8B10-529C3760BBFA}" type="presParOf" srcId="{448B47DB-3634-4C4F-B3DC-F6A730043E94}" destId="{A68A9008-FA56-436B-B795-7CE47F266EC7}" srcOrd="1" destOrd="0" presId="urn:microsoft.com/office/officeart/2005/8/layout/list1"/>
    <dgm:cxn modelId="{5723FA02-D1CD-4568-8476-1B0438299B96}" type="presParOf" srcId="{D831713B-544E-4FD2-AB70-20EE38FAF14D}" destId="{0EFFE1E7-D9C4-4F99-92F0-B4EC9A5D2355}" srcOrd="21" destOrd="0" presId="urn:microsoft.com/office/officeart/2005/8/layout/list1"/>
    <dgm:cxn modelId="{CD1FA2C0-DFFE-4C44-9E99-107705902D1D}" type="presParOf" srcId="{D831713B-544E-4FD2-AB70-20EE38FAF14D}" destId="{6FB32638-F68D-48BB-A016-A2D0499046AF}" srcOrd="22" destOrd="0" presId="urn:microsoft.com/office/officeart/2005/8/layout/list1"/>
    <dgm:cxn modelId="{FEC071AA-3B60-4009-915E-E1F077E0604A}" type="presParOf" srcId="{D831713B-544E-4FD2-AB70-20EE38FAF14D}" destId="{0D6879A0-3A8E-4F95-AAF0-5B5E8E480666}" srcOrd="23" destOrd="0" presId="urn:microsoft.com/office/officeart/2005/8/layout/list1"/>
    <dgm:cxn modelId="{312CFC9C-0272-4AE9-A895-0DE939D32DD2}" type="presParOf" srcId="{D831713B-544E-4FD2-AB70-20EE38FAF14D}" destId="{9389DB42-6977-4E19-981E-7282B40C987B}" srcOrd="24" destOrd="0" presId="urn:microsoft.com/office/officeart/2005/8/layout/list1"/>
    <dgm:cxn modelId="{BFE1D46C-3720-4F82-8D89-FF3FB20847D3}" type="presParOf" srcId="{9389DB42-6977-4E19-981E-7282B40C987B}" destId="{6F45FF32-280C-4396-B7C2-4B81A3EABF1B}" srcOrd="0" destOrd="0" presId="urn:microsoft.com/office/officeart/2005/8/layout/list1"/>
    <dgm:cxn modelId="{51A7B286-4A52-483A-8A3B-AE19C7125296}" type="presParOf" srcId="{9389DB42-6977-4E19-981E-7282B40C987B}" destId="{DDAD405B-4463-4661-80F0-70A18166094C}" srcOrd="1" destOrd="0" presId="urn:microsoft.com/office/officeart/2005/8/layout/list1"/>
    <dgm:cxn modelId="{FE4FDBAD-1433-46E9-B18C-AB8DF52CAA16}" type="presParOf" srcId="{D831713B-544E-4FD2-AB70-20EE38FAF14D}" destId="{2CF92B64-2F94-4032-8166-63796EDC0CA9}" srcOrd="25" destOrd="0" presId="urn:microsoft.com/office/officeart/2005/8/layout/list1"/>
    <dgm:cxn modelId="{7E3E2FBC-AB41-4525-99E0-EE819DABDEAE}" type="presParOf" srcId="{D831713B-544E-4FD2-AB70-20EE38FAF14D}" destId="{541D111D-4E4C-4358-8EF9-3D61114A5BBD}" srcOrd="26" destOrd="0" presId="urn:microsoft.com/office/officeart/2005/8/layout/list1"/>
    <dgm:cxn modelId="{7692F653-6584-4801-B337-375ACF32949B}" type="presParOf" srcId="{D831713B-544E-4FD2-AB70-20EE38FAF14D}" destId="{2380FF6A-3D50-4088-A768-86F3AA44E298}" srcOrd="27" destOrd="0" presId="urn:microsoft.com/office/officeart/2005/8/layout/list1"/>
    <dgm:cxn modelId="{65352783-4570-410F-A3E9-B163B2DA78C4}" type="presParOf" srcId="{D831713B-544E-4FD2-AB70-20EE38FAF14D}" destId="{309EFE5C-57C0-4DDC-803C-3C14FAE5EA45}" srcOrd="28" destOrd="0" presId="urn:microsoft.com/office/officeart/2005/8/layout/list1"/>
    <dgm:cxn modelId="{D8A35641-7683-48A4-B986-495BB9A419A8}" type="presParOf" srcId="{309EFE5C-57C0-4DDC-803C-3C14FAE5EA45}" destId="{0B1A4F06-5D07-48FA-BF05-C08A44BFFB04}" srcOrd="0" destOrd="0" presId="urn:microsoft.com/office/officeart/2005/8/layout/list1"/>
    <dgm:cxn modelId="{058CA607-C729-41FD-9D4F-136DABCF5CA7}" type="presParOf" srcId="{309EFE5C-57C0-4DDC-803C-3C14FAE5EA45}" destId="{B91A685B-F0B8-40DE-8695-5DEB041A774D}" srcOrd="1" destOrd="0" presId="urn:microsoft.com/office/officeart/2005/8/layout/list1"/>
    <dgm:cxn modelId="{357C56FC-C17F-4B3F-A332-A622346A686D}" type="presParOf" srcId="{D831713B-544E-4FD2-AB70-20EE38FAF14D}" destId="{99007DE9-235E-4016-9BD0-FE5017E39696}" srcOrd="29" destOrd="0" presId="urn:microsoft.com/office/officeart/2005/8/layout/list1"/>
    <dgm:cxn modelId="{F645F0E4-EFB6-4CAC-B2A8-0E44906D71E8}" type="presParOf" srcId="{D831713B-544E-4FD2-AB70-20EE38FAF14D}" destId="{5CB3AD3E-3359-43EA-BA59-9E85431724FB}" srcOrd="30" destOrd="0" presId="urn:microsoft.com/office/officeart/2005/8/layout/list1"/>
    <dgm:cxn modelId="{01E301C3-ABED-4D73-B378-3839DC869C39}" type="presParOf" srcId="{D831713B-544E-4FD2-AB70-20EE38FAF14D}" destId="{36E59FDC-BDE3-4DA5-AE1E-3683C9260F46}" srcOrd="31" destOrd="0" presId="urn:microsoft.com/office/officeart/2005/8/layout/list1"/>
    <dgm:cxn modelId="{8D82C298-2614-461E-8F28-4FAF5CD771FE}" type="presParOf" srcId="{D831713B-544E-4FD2-AB70-20EE38FAF14D}" destId="{75037CAA-F26A-467A-BFCA-824C66FFD5C1}" srcOrd="32" destOrd="0" presId="urn:microsoft.com/office/officeart/2005/8/layout/list1"/>
    <dgm:cxn modelId="{0380DD1E-6DC5-49C1-B1E2-674A71262558}" type="presParOf" srcId="{75037CAA-F26A-467A-BFCA-824C66FFD5C1}" destId="{71809CBF-FB38-45F2-9F07-DD487CF435CF}" srcOrd="0" destOrd="0" presId="urn:microsoft.com/office/officeart/2005/8/layout/list1"/>
    <dgm:cxn modelId="{2F8BB39A-056E-400B-9A8A-05DEB19DF273}" type="presParOf" srcId="{75037CAA-F26A-467A-BFCA-824C66FFD5C1}" destId="{D5DF4DC8-A152-4408-A3F3-D3590034C6C3}" srcOrd="1" destOrd="0" presId="urn:microsoft.com/office/officeart/2005/8/layout/list1"/>
    <dgm:cxn modelId="{88A7F3A8-49E3-4276-84A5-784D253EE1AC}" type="presParOf" srcId="{D831713B-544E-4FD2-AB70-20EE38FAF14D}" destId="{B49DF6F5-3374-49C2-87B3-36682A2FF1CF}" srcOrd="33" destOrd="0" presId="urn:microsoft.com/office/officeart/2005/8/layout/list1"/>
    <dgm:cxn modelId="{A0DE0146-AAA4-403C-8479-07154DA32F84}" type="presParOf" srcId="{D831713B-544E-4FD2-AB70-20EE38FAF14D}" destId="{34C865E7-AF72-416F-B1E2-B562B64E49E9}"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A8CE12-FF65-4390-87E1-4587C96B6E96}"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7EAB595B-1652-47C5-B970-CD9334FD65EB}">
      <dgm:prSet phldrT="[Text]" custT="1"/>
      <dgm:spPr/>
      <dgm:t>
        <a:bodyPr/>
        <a:lstStyle/>
        <a:p>
          <a:r>
            <a:rPr lang="en-GB" sz="2400" dirty="0"/>
            <a:t>Must focus on what will happen, not what should happen</a:t>
          </a:r>
        </a:p>
      </dgm:t>
    </dgm:pt>
    <dgm:pt modelId="{09FE3CD3-F684-4E9D-89C0-6BD5A29E8E15}" type="parTrans" cxnId="{75CB0AC5-A063-41AE-9102-9CC0E1DBAEFA}">
      <dgm:prSet/>
      <dgm:spPr/>
      <dgm:t>
        <a:bodyPr/>
        <a:lstStyle/>
        <a:p>
          <a:endParaRPr lang="en-GB"/>
        </a:p>
      </dgm:t>
    </dgm:pt>
    <dgm:pt modelId="{2EAB1BFD-B415-474D-A8FF-65B5A3B1EE0A}" type="sibTrans" cxnId="{75CB0AC5-A063-41AE-9102-9CC0E1DBAEFA}">
      <dgm:prSet/>
      <dgm:spPr/>
      <dgm:t>
        <a:bodyPr/>
        <a:lstStyle/>
        <a:p>
          <a:endParaRPr lang="en-GB"/>
        </a:p>
      </dgm:t>
    </dgm:pt>
    <dgm:pt modelId="{4A2384AD-FF62-4391-8F85-9048FFA5492F}">
      <dgm:prSet/>
      <dgm:spPr>
        <a:solidFill>
          <a:srgbClr val="004C97"/>
        </a:solidFill>
        <a:ln>
          <a:noFill/>
        </a:ln>
      </dgm:spPr>
      <dgm:t>
        <a:bodyPr/>
        <a:lstStyle/>
        <a:p>
          <a:r>
            <a:rPr lang="en-GB" dirty="0"/>
            <a:t>Start from budget profiles but systematically revise, collecting latest information</a:t>
          </a:r>
        </a:p>
      </dgm:t>
    </dgm:pt>
    <dgm:pt modelId="{9413BDAC-97DA-4EFB-885B-A662996E4A1A}" type="parTrans" cxnId="{335B22C4-25BD-4FD5-A020-40BF9A789349}">
      <dgm:prSet/>
      <dgm:spPr/>
      <dgm:t>
        <a:bodyPr/>
        <a:lstStyle/>
        <a:p>
          <a:endParaRPr lang="en-GB"/>
        </a:p>
      </dgm:t>
    </dgm:pt>
    <dgm:pt modelId="{2F0E41C4-12D6-4120-AE13-752DEE9EB2D7}" type="sibTrans" cxnId="{335B22C4-25BD-4FD5-A020-40BF9A789349}">
      <dgm:prSet/>
      <dgm:spPr/>
      <dgm:t>
        <a:bodyPr/>
        <a:lstStyle/>
        <a:p>
          <a:endParaRPr lang="en-GB"/>
        </a:p>
      </dgm:t>
    </dgm:pt>
    <dgm:pt modelId="{1D38E5E4-DDDD-4949-88E0-597C3B34798A}">
      <dgm:prSet/>
      <dgm:spPr>
        <a:solidFill>
          <a:srgbClr val="004C97"/>
        </a:solidFill>
        <a:ln>
          <a:noFill/>
        </a:ln>
      </dgm:spPr>
      <dgm:t>
        <a:bodyPr/>
        <a:lstStyle/>
        <a:p>
          <a:r>
            <a:rPr lang="en-GB" dirty="0"/>
            <a:t>Build independently of budget process</a:t>
          </a:r>
        </a:p>
      </dgm:t>
    </dgm:pt>
    <dgm:pt modelId="{28291834-E9BF-4444-8020-DEA9137E1E61}" type="parTrans" cxnId="{380B3054-BB1C-4420-A071-2569C038465D}">
      <dgm:prSet/>
      <dgm:spPr/>
      <dgm:t>
        <a:bodyPr/>
        <a:lstStyle/>
        <a:p>
          <a:endParaRPr lang="en-GB"/>
        </a:p>
      </dgm:t>
    </dgm:pt>
    <dgm:pt modelId="{95D466C4-AFA0-41BD-B330-6DD11107F994}" type="sibTrans" cxnId="{380B3054-BB1C-4420-A071-2569C038465D}">
      <dgm:prSet/>
      <dgm:spPr/>
      <dgm:t>
        <a:bodyPr/>
        <a:lstStyle/>
        <a:p>
          <a:endParaRPr lang="en-GB"/>
        </a:p>
      </dgm:t>
    </dgm:pt>
    <dgm:pt modelId="{51B34D93-1FBD-4F56-9ADC-95390B40E2ED}">
      <dgm:prSet/>
      <dgm:spPr>
        <a:solidFill>
          <a:srgbClr val="004C97"/>
        </a:solidFill>
        <a:ln>
          <a:noFill/>
        </a:ln>
      </dgm:spPr>
      <dgm:t>
        <a:bodyPr/>
        <a:lstStyle/>
        <a:p>
          <a:r>
            <a:rPr lang="en-GB" dirty="0"/>
            <a:t>Treasury (or Debt Office) not Budget Department</a:t>
          </a:r>
        </a:p>
      </dgm:t>
    </dgm:pt>
    <dgm:pt modelId="{8F772F7A-7098-41E7-91D9-2535D2E7D2FD}" type="parTrans" cxnId="{D1CFEF6F-FB93-4D4E-A805-7180518BB2DA}">
      <dgm:prSet/>
      <dgm:spPr/>
      <dgm:t>
        <a:bodyPr/>
        <a:lstStyle/>
        <a:p>
          <a:endParaRPr lang="en-GB"/>
        </a:p>
      </dgm:t>
    </dgm:pt>
    <dgm:pt modelId="{68826B0F-7C57-4332-96A5-5A07EF1E090B}" type="sibTrans" cxnId="{D1CFEF6F-FB93-4D4E-A805-7180518BB2DA}">
      <dgm:prSet/>
      <dgm:spPr/>
      <dgm:t>
        <a:bodyPr/>
        <a:lstStyle/>
        <a:p>
          <a:endParaRPr lang="en-GB"/>
        </a:p>
      </dgm:t>
    </dgm:pt>
    <dgm:pt modelId="{B6BB98A1-224C-4830-B5C8-D1EC18DC1853}">
      <dgm:prSet/>
      <dgm:spPr>
        <a:solidFill>
          <a:srgbClr val="004C97"/>
        </a:solidFill>
        <a:ln>
          <a:noFill/>
        </a:ln>
      </dgm:spPr>
      <dgm:t>
        <a:bodyPr/>
        <a:lstStyle/>
        <a:p>
          <a:r>
            <a:rPr lang="en-GB" dirty="0"/>
            <a:t>Avoid game playing by MDAs [a problem or not?]</a:t>
          </a:r>
        </a:p>
      </dgm:t>
    </dgm:pt>
    <dgm:pt modelId="{9B8A3D6B-8C14-4375-9D72-B7A3E59D1EB1}" type="parTrans" cxnId="{831204F0-6679-49DC-BEF1-147E36C87AE8}">
      <dgm:prSet/>
      <dgm:spPr/>
      <dgm:t>
        <a:bodyPr/>
        <a:lstStyle/>
        <a:p>
          <a:endParaRPr lang="en-GB"/>
        </a:p>
      </dgm:t>
    </dgm:pt>
    <dgm:pt modelId="{9D27084F-7819-479C-B0A1-7261088D51A5}" type="sibTrans" cxnId="{831204F0-6679-49DC-BEF1-147E36C87AE8}">
      <dgm:prSet/>
      <dgm:spPr/>
      <dgm:t>
        <a:bodyPr/>
        <a:lstStyle/>
        <a:p>
          <a:endParaRPr lang="en-GB"/>
        </a:p>
      </dgm:t>
    </dgm:pt>
    <dgm:pt modelId="{FC6A83C5-D102-42D3-BC1E-F61F5553D830}">
      <dgm:prSet custT="1"/>
      <dgm:spPr/>
      <dgm:t>
        <a:bodyPr/>
        <a:lstStyle/>
        <a:p>
          <a:r>
            <a:rPr lang="en-GB" sz="2400" dirty="0"/>
            <a:t>Objective is to anticipate </a:t>
          </a:r>
          <a:r>
            <a:rPr lang="en-GB" sz="2400" u="sng" dirty="0"/>
            <a:t>cash</a:t>
          </a:r>
          <a:r>
            <a:rPr lang="en-GB" sz="2400" dirty="0"/>
            <a:t> needs</a:t>
          </a:r>
        </a:p>
      </dgm:t>
    </dgm:pt>
    <dgm:pt modelId="{1310CD66-ECE6-44C6-8826-BD5204DB8D81}" type="parTrans" cxnId="{49ECFCEB-DFFB-414A-AE0F-0BBD9AEE59D7}">
      <dgm:prSet/>
      <dgm:spPr/>
      <dgm:t>
        <a:bodyPr/>
        <a:lstStyle/>
        <a:p>
          <a:endParaRPr lang="en-GB"/>
        </a:p>
      </dgm:t>
    </dgm:pt>
    <dgm:pt modelId="{A1A63C09-535D-4351-BEB8-1C1ED5836259}" type="sibTrans" cxnId="{49ECFCEB-DFFB-414A-AE0F-0BBD9AEE59D7}">
      <dgm:prSet/>
      <dgm:spPr/>
      <dgm:t>
        <a:bodyPr/>
        <a:lstStyle/>
        <a:p>
          <a:endParaRPr lang="en-GB"/>
        </a:p>
      </dgm:t>
    </dgm:pt>
    <dgm:pt modelId="{F5474F1B-65D2-4EE1-A395-70CB8E5B5E71}">
      <dgm:prSet/>
      <dgm:spPr>
        <a:solidFill>
          <a:srgbClr val="004C97"/>
        </a:solidFill>
        <a:ln>
          <a:noFill/>
        </a:ln>
      </dgm:spPr>
      <dgm:t>
        <a:bodyPr/>
        <a:lstStyle/>
        <a:p>
          <a:r>
            <a:rPr lang="en-GB" dirty="0"/>
            <a:t>Cash in and out of TSA</a:t>
          </a:r>
        </a:p>
      </dgm:t>
    </dgm:pt>
    <dgm:pt modelId="{9CADAC50-7BF8-4ADC-8CAB-A7C06F7E1824}" type="parTrans" cxnId="{A0FEDBAC-19ED-4B56-AEFC-DF766921DAFE}">
      <dgm:prSet/>
      <dgm:spPr/>
      <dgm:t>
        <a:bodyPr/>
        <a:lstStyle/>
        <a:p>
          <a:endParaRPr lang="en-GB"/>
        </a:p>
      </dgm:t>
    </dgm:pt>
    <dgm:pt modelId="{B2518ADF-DB69-464A-B90D-B24EA21C25A8}" type="sibTrans" cxnId="{A0FEDBAC-19ED-4B56-AEFC-DF766921DAFE}">
      <dgm:prSet/>
      <dgm:spPr/>
      <dgm:t>
        <a:bodyPr/>
        <a:lstStyle/>
        <a:p>
          <a:endParaRPr lang="en-GB"/>
        </a:p>
      </dgm:t>
    </dgm:pt>
    <dgm:pt modelId="{1DFFB4C7-E359-4C2A-8618-1AAF5F6CF9F2}">
      <dgm:prSet/>
      <dgm:spPr>
        <a:solidFill>
          <a:srgbClr val="004C97"/>
        </a:solidFill>
        <a:ln>
          <a:noFill/>
        </a:ln>
      </dgm:spPr>
      <dgm:t>
        <a:bodyPr/>
        <a:lstStyle/>
        <a:p>
          <a:r>
            <a:rPr lang="en-GB"/>
            <a:t>May be different from recording of revenue and expenditure</a:t>
          </a:r>
          <a:endParaRPr lang="en-GB" dirty="0"/>
        </a:p>
      </dgm:t>
    </dgm:pt>
    <dgm:pt modelId="{90BE2B96-CD1B-45D7-83FC-34102A058EB9}" type="parTrans" cxnId="{876EAA9C-9DF5-4A37-BAFF-432D2CD6E3E9}">
      <dgm:prSet/>
      <dgm:spPr/>
      <dgm:t>
        <a:bodyPr/>
        <a:lstStyle/>
        <a:p>
          <a:endParaRPr lang="en-GB"/>
        </a:p>
      </dgm:t>
    </dgm:pt>
    <dgm:pt modelId="{81EFF575-7C69-4B01-9FA6-E25540928F0F}" type="sibTrans" cxnId="{876EAA9C-9DF5-4A37-BAFF-432D2CD6E3E9}">
      <dgm:prSet/>
      <dgm:spPr/>
      <dgm:t>
        <a:bodyPr/>
        <a:lstStyle/>
        <a:p>
          <a:endParaRPr lang="en-GB"/>
        </a:p>
      </dgm:t>
    </dgm:pt>
    <dgm:pt modelId="{2DC57DBE-3A8E-4F93-849F-0979C2212636}">
      <dgm:prSet/>
      <dgm:spPr>
        <a:solidFill>
          <a:srgbClr val="004C97"/>
        </a:solidFill>
        <a:ln>
          <a:noFill/>
        </a:ln>
      </dgm:spPr>
      <dgm:t>
        <a:bodyPr/>
        <a:lstStyle/>
        <a:p>
          <a:r>
            <a:rPr lang="en-GB" dirty="0"/>
            <a:t>Focus is domestic currency (DX)</a:t>
          </a:r>
          <a:endParaRPr lang="en-US" dirty="0"/>
        </a:p>
      </dgm:t>
    </dgm:pt>
    <dgm:pt modelId="{4B7B6EC0-0554-4F26-A874-0C106F9450DE}" type="parTrans" cxnId="{C7E5BCA2-2B6E-4C55-81B5-9863627E8AEA}">
      <dgm:prSet/>
      <dgm:spPr/>
      <dgm:t>
        <a:bodyPr/>
        <a:lstStyle/>
        <a:p>
          <a:endParaRPr lang="en-GB"/>
        </a:p>
      </dgm:t>
    </dgm:pt>
    <dgm:pt modelId="{3BFD0434-77F8-43CD-81DA-A063988F40DA}" type="sibTrans" cxnId="{C7E5BCA2-2B6E-4C55-81B5-9863627E8AEA}">
      <dgm:prSet/>
      <dgm:spPr/>
      <dgm:t>
        <a:bodyPr/>
        <a:lstStyle/>
        <a:p>
          <a:endParaRPr lang="en-GB"/>
        </a:p>
      </dgm:t>
    </dgm:pt>
    <dgm:pt modelId="{231CD65C-C3A6-422E-8E7D-F51653BFAF10}">
      <dgm:prSet/>
      <dgm:spPr>
        <a:solidFill>
          <a:srgbClr val="004C97"/>
        </a:solidFill>
        <a:ln>
          <a:noFill/>
        </a:ln>
      </dgm:spPr>
      <dgm:t>
        <a:bodyPr/>
        <a:lstStyle/>
        <a:p>
          <a:r>
            <a:rPr lang="en-GB" dirty="0"/>
            <a:t>It is what matters for the TSA &amp; monetary policy.</a:t>
          </a:r>
          <a:endParaRPr lang="en-US" dirty="0"/>
        </a:p>
      </dgm:t>
    </dgm:pt>
    <dgm:pt modelId="{DCF593E0-1566-4EFE-B765-428B0A712EB5}" type="parTrans" cxnId="{F9393E69-C600-4B71-80A7-8AA8A3B10C31}">
      <dgm:prSet/>
      <dgm:spPr/>
      <dgm:t>
        <a:bodyPr/>
        <a:lstStyle/>
        <a:p>
          <a:endParaRPr lang="en-GB"/>
        </a:p>
      </dgm:t>
    </dgm:pt>
    <dgm:pt modelId="{00386639-37A5-4941-8E72-8DF1B81E1C1E}" type="sibTrans" cxnId="{F9393E69-C600-4B71-80A7-8AA8A3B10C31}">
      <dgm:prSet/>
      <dgm:spPr/>
      <dgm:t>
        <a:bodyPr/>
        <a:lstStyle/>
        <a:p>
          <a:endParaRPr lang="en-GB"/>
        </a:p>
      </dgm:t>
    </dgm:pt>
    <dgm:pt modelId="{3025CEEE-3930-432F-80DD-69B3205030F1}">
      <dgm:prSet/>
      <dgm:spPr>
        <a:solidFill>
          <a:srgbClr val="004C97"/>
        </a:solidFill>
        <a:ln>
          <a:noFill/>
        </a:ln>
      </dgm:spPr>
      <dgm:t>
        <a:bodyPr/>
        <a:lstStyle/>
        <a:p>
          <a:r>
            <a:rPr lang="en-GB" dirty="0"/>
            <a:t>Ideally, all FX inflows converted to DX by central bank, which makes FX available to MoF as needed</a:t>
          </a:r>
          <a:endParaRPr lang="en-US" dirty="0"/>
        </a:p>
      </dgm:t>
    </dgm:pt>
    <dgm:pt modelId="{3BF188F9-0B66-48A5-AECB-0B96A4EE1B52}" type="parTrans" cxnId="{E1D3A9C4-186E-4A0E-9C0D-09E9F102B096}">
      <dgm:prSet/>
      <dgm:spPr/>
      <dgm:t>
        <a:bodyPr/>
        <a:lstStyle/>
        <a:p>
          <a:endParaRPr lang="en-GB"/>
        </a:p>
      </dgm:t>
    </dgm:pt>
    <dgm:pt modelId="{AB9E2F82-3B6D-490A-967F-1F386E4C255D}" type="sibTrans" cxnId="{E1D3A9C4-186E-4A0E-9C0D-09E9F102B096}">
      <dgm:prSet/>
      <dgm:spPr/>
      <dgm:t>
        <a:bodyPr/>
        <a:lstStyle/>
        <a:p>
          <a:endParaRPr lang="en-GB"/>
        </a:p>
      </dgm:t>
    </dgm:pt>
    <dgm:pt modelId="{E87BC222-D127-4B79-B322-09DD4E7570E4}">
      <dgm:prSet/>
      <dgm:spPr/>
      <dgm:t>
        <a:bodyPr/>
        <a:lstStyle/>
        <a:p>
          <a:r>
            <a:rPr lang="en-GB" dirty="0"/>
            <a:t>Modified if shortage of FX or an  illiquid local FX/DX market – MoF may need some FX balances =&gt; may need to identify FX, donor flows separately</a:t>
          </a:r>
        </a:p>
      </dgm:t>
    </dgm:pt>
    <dgm:pt modelId="{85FC0054-B649-43C7-B93C-D28D2E303511}" type="parTrans" cxnId="{AB152963-FB29-464C-96F5-D08B8FCE49D6}">
      <dgm:prSet/>
      <dgm:spPr/>
      <dgm:t>
        <a:bodyPr/>
        <a:lstStyle/>
        <a:p>
          <a:endParaRPr lang="en-GB"/>
        </a:p>
      </dgm:t>
    </dgm:pt>
    <dgm:pt modelId="{73ECE38A-C3B7-456A-9C05-67A24E118452}" type="sibTrans" cxnId="{AB152963-FB29-464C-96F5-D08B8FCE49D6}">
      <dgm:prSet/>
      <dgm:spPr/>
      <dgm:t>
        <a:bodyPr/>
        <a:lstStyle/>
        <a:p>
          <a:endParaRPr lang="en-GB"/>
        </a:p>
      </dgm:t>
    </dgm:pt>
    <dgm:pt modelId="{5056F690-BF95-4FF0-A1C8-5C21C5313A7A}" type="pres">
      <dgm:prSet presAssocID="{C7A8CE12-FF65-4390-87E1-4587C96B6E96}" presName="Name0" presStyleCnt="0">
        <dgm:presLayoutVars>
          <dgm:dir/>
          <dgm:animLvl val="lvl"/>
          <dgm:resizeHandles val="exact"/>
        </dgm:presLayoutVars>
      </dgm:prSet>
      <dgm:spPr/>
    </dgm:pt>
    <dgm:pt modelId="{98AEC06C-4C25-4801-9649-1554D5D8E8D1}" type="pres">
      <dgm:prSet presAssocID="{7EAB595B-1652-47C5-B970-CD9334FD65EB}" presName="linNode" presStyleCnt="0"/>
      <dgm:spPr/>
    </dgm:pt>
    <dgm:pt modelId="{A8B04DA9-7E23-4A84-BB19-706BFDAB9489}" type="pres">
      <dgm:prSet presAssocID="{7EAB595B-1652-47C5-B970-CD9334FD65EB}" presName="parTx" presStyleLbl="revTx" presStyleIdx="0" presStyleCnt="2" custScaleX="117013">
        <dgm:presLayoutVars>
          <dgm:chMax val="1"/>
          <dgm:bulletEnabled val="1"/>
        </dgm:presLayoutVars>
      </dgm:prSet>
      <dgm:spPr/>
    </dgm:pt>
    <dgm:pt modelId="{6D9A49EE-30E6-40D4-B5B7-7C54A551852C}" type="pres">
      <dgm:prSet presAssocID="{7EAB595B-1652-47C5-B970-CD9334FD65EB}" presName="bracket" presStyleLbl="parChTrans1D1" presStyleIdx="0" presStyleCnt="2"/>
      <dgm:spPr>
        <a:ln>
          <a:solidFill>
            <a:srgbClr val="004C97"/>
          </a:solidFill>
        </a:ln>
      </dgm:spPr>
    </dgm:pt>
    <dgm:pt modelId="{89D3869A-9B17-47FC-81F2-E2D8E6F34FE4}" type="pres">
      <dgm:prSet presAssocID="{7EAB595B-1652-47C5-B970-CD9334FD65EB}" presName="spH" presStyleCnt="0"/>
      <dgm:spPr/>
    </dgm:pt>
    <dgm:pt modelId="{194DAF16-7855-45B2-A697-49D6363E3D51}" type="pres">
      <dgm:prSet presAssocID="{7EAB595B-1652-47C5-B970-CD9334FD65EB}" presName="desTx" presStyleLbl="node1" presStyleIdx="0" presStyleCnt="2">
        <dgm:presLayoutVars>
          <dgm:bulletEnabled val="1"/>
        </dgm:presLayoutVars>
      </dgm:prSet>
      <dgm:spPr/>
    </dgm:pt>
    <dgm:pt modelId="{6D2F6C95-68D1-42EE-9252-8FC6CE65DB2F}" type="pres">
      <dgm:prSet presAssocID="{2EAB1BFD-B415-474D-A8FF-65B5A3B1EE0A}" presName="spV" presStyleCnt="0"/>
      <dgm:spPr/>
    </dgm:pt>
    <dgm:pt modelId="{CBB6719F-39CB-47DD-8ECE-43279DE6742A}" type="pres">
      <dgm:prSet presAssocID="{FC6A83C5-D102-42D3-BC1E-F61F5553D830}" presName="linNode" presStyleCnt="0"/>
      <dgm:spPr/>
    </dgm:pt>
    <dgm:pt modelId="{40B1495A-818E-4564-8F8D-48AA6B4666C1}" type="pres">
      <dgm:prSet presAssocID="{FC6A83C5-D102-42D3-BC1E-F61F5553D830}" presName="parTx" presStyleLbl="revTx" presStyleIdx="1" presStyleCnt="2" custScaleX="117727">
        <dgm:presLayoutVars>
          <dgm:chMax val="1"/>
          <dgm:bulletEnabled val="1"/>
        </dgm:presLayoutVars>
      </dgm:prSet>
      <dgm:spPr/>
    </dgm:pt>
    <dgm:pt modelId="{97ABE014-7596-4457-B294-A37807F6F7BD}" type="pres">
      <dgm:prSet presAssocID="{FC6A83C5-D102-42D3-BC1E-F61F5553D830}" presName="bracket" presStyleLbl="parChTrans1D1" presStyleIdx="1" presStyleCnt="2"/>
      <dgm:spPr>
        <a:ln>
          <a:solidFill>
            <a:srgbClr val="004C97"/>
          </a:solidFill>
        </a:ln>
      </dgm:spPr>
    </dgm:pt>
    <dgm:pt modelId="{74478810-A53B-49B1-AECF-F37586676399}" type="pres">
      <dgm:prSet presAssocID="{FC6A83C5-D102-42D3-BC1E-F61F5553D830}" presName="spH" presStyleCnt="0"/>
      <dgm:spPr/>
    </dgm:pt>
    <dgm:pt modelId="{CB365988-BC87-4E9C-AC83-95B56EFD01E4}" type="pres">
      <dgm:prSet presAssocID="{FC6A83C5-D102-42D3-BC1E-F61F5553D830}" presName="desTx" presStyleLbl="node1" presStyleIdx="1" presStyleCnt="2">
        <dgm:presLayoutVars>
          <dgm:bulletEnabled val="1"/>
        </dgm:presLayoutVars>
      </dgm:prSet>
      <dgm:spPr/>
    </dgm:pt>
  </dgm:ptLst>
  <dgm:cxnLst>
    <dgm:cxn modelId="{7D1B9312-0F16-4C6D-A15E-7F0CC69B0F38}" type="presOf" srcId="{1DFFB4C7-E359-4C2A-8618-1AAF5F6CF9F2}" destId="{CB365988-BC87-4E9C-AC83-95B56EFD01E4}" srcOrd="0" destOrd="1" presId="urn:diagrams.loki3.com/BracketList"/>
    <dgm:cxn modelId="{9FC6961A-682E-4432-9778-1F9D9CC53A15}" type="presOf" srcId="{F5474F1B-65D2-4EE1-A395-70CB8E5B5E71}" destId="{CB365988-BC87-4E9C-AC83-95B56EFD01E4}" srcOrd="0" destOrd="0" presId="urn:diagrams.loki3.com/BracketList"/>
    <dgm:cxn modelId="{73304F1D-3659-45C4-A0D0-899B9B5C1D3A}" type="presOf" srcId="{4A2384AD-FF62-4391-8F85-9048FFA5492F}" destId="{194DAF16-7855-45B2-A697-49D6363E3D51}" srcOrd="0" destOrd="0" presId="urn:diagrams.loki3.com/BracketList"/>
    <dgm:cxn modelId="{B0722328-DACF-4287-B65E-E7AD1B141753}" type="presOf" srcId="{7EAB595B-1652-47C5-B970-CD9334FD65EB}" destId="{A8B04DA9-7E23-4A84-BB19-706BFDAB9489}" srcOrd="0" destOrd="0" presId="urn:diagrams.loki3.com/BracketList"/>
    <dgm:cxn modelId="{004C8B3D-E2B1-4A0A-89D9-0F1C869338C0}" type="presOf" srcId="{3025CEEE-3930-432F-80DD-69B3205030F1}" destId="{CB365988-BC87-4E9C-AC83-95B56EFD01E4}" srcOrd="0" destOrd="4" presId="urn:diagrams.loki3.com/BracketList"/>
    <dgm:cxn modelId="{AB152963-FB29-464C-96F5-D08B8FCE49D6}" srcId="{2DC57DBE-3A8E-4F93-849F-0979C2212636}" destId="{E87BC222-D127-4B79-B322-09DD4E7570E4}" srcOrd="2" destOrd="0" parTransId="{85FC0054-B649-43C7-B93C-D28D2E303511}" sibTransId="{73ECE38A-C3B7-456A-9C05-67A24E118452}"/>
    <dgm:cxn modelId="{F9393E69-C600-4B71-80A7-8AA8A3B10C31}" srcId="{2DC57DBE-3A8E-4F93-849F-0979C2212636}" destId="{231CD65C-C3A6-422E-8E7D-F51653BFAF10}" srcOrd="0" destOrd="0" parTransId="{DCF593E0-1566-4EFE-B765-428B0A712EB5}" sibTransId="{00386639-37A5-4941-8E72-8DF1B81E1C1E}"/>
    <dgm:cxn modelId="{699E1D6C-3B11-483F-A017-3A1DF5AC840A}" type="presOf" srcId="{231CD65C-C3A6-422E-8E7D-F51653BFAF10}" destId="{CB365988-BC87-4E9C-AC83-95B56EFD01E4}" srcOrd="0" destOrd="3" presId="urn:diagrams.loki3.com/BracketList"/>
    <dgm:cxn modelId="{6B8F826C-8D93-45A9-B0FB-78C644E5CAB7}" type="presOf" srcId="{E87BC222-D127-4B79-B322-09DD4E7570E4}" destId="{CB365988-BC87-4E9C-AC83-95B56EFD01E4}" srcOrd="0" destOrd="5" presId="urn:diagrams.loki3.com/BracketList"/>
    <dgm:cxn modelId="{D1CFEF6F-FB93-4D4E-A805-7180518BB2DA}" srcId="{1D38E5E4-DDDD-4949-88E0-597C3B34798A}" destId="{51B34D93-1FBD-4F56-9ADC-95390B40E2ED}" srcOrd="0" destOrd="0" parTransId="{8F772F7A-7098-41E7-91D9-2535D2E7D2FD}" sibTransId="{68826B0F-7C57-4332-96A5-5A07EF1E090B}"/>
    <dgm:cxn modelId="{380B3054-BB1C-4420-A071-2569C038465D}" srcId="{7EAB595B-1652-47C5-B970-CD9334FD65EB}" destId="{1D38E5E4-DDDD-4949-88E0-597C3B34798A}" srcOrd="1" destOrd="0" parTransId="{28291834-E9BF-4444-8020-DEA9137E1E61}" sibTransId="{95D466C4-AFA0-41BD-B330-6DD11107F994}"/>
    <dgm:cxn modelId="{724D7683-75DB-4B72-B7B9-42B89474848E}" type="presOf" srcId="{C7A8CE12-FF65-4390-87E1-4587C96B6E96}" destId="{5056F690-BF95-4FF0-A1C8-5C21C5313A7A}" srcOrd="0" destOrd="0" presId="urn:diagrams.loki3.com/BracketList"/>
    <dgm:cxn modelId="{7A533F88-41E5-45DA-9CF6-C441AE79C719}" type="presOf" srcId="{2DC57DBE-3A8E-4F93-849F-0979C2212636}" destId="{CB365988-BC87-4E9C-AC83-95B56EFD01E4}" srcOrd="0" destOrd="2" presId="urn:diagrams.loki3.com/BracketList"/>
    <dgm:cxn modelId="{3323188E-2E30-4BC6-9861-6794265E8758}" type="presOf" srcId="{1D38E5E4-DDDD-4949-88E0-597C3B34798A}" destId="{194DAF16-7855-45B2-A697-49D6363E3D51}" srcOrd="0" destOrd="1" presId="urn:diagrams.loki3.com/BracketList"/>
    <dgm:cxn modelId="{691D8596-BF8A-47B1-A675-9FF69C7929D0}" type="presOf" srcId="{B6BB98A1-224C-4830-B5C8-D1EC18DC1853}" destId="{194DAF16-7855-45B2-A697-49D6363E3D51}" srcOrd="0" destOrd="3" presId="urn:diagrams.loki3.com/BracketList"/>
    <dgm:cxn modelId="{876EAA9C-9DF5-4A37-BAFF-432D2CD6E3E9}" srcId="{F5474F1B-65D2-4EE1-A395-70CB8E5B5E71}" destId="{1DFFB4C7-E359-4C2A-8618-1AAF5F6CF9F2}" srcOrd="0" destOrd="0" parTransId="{90BE2B96-CD1B-45D7-83FC-34102A058EB9}" sibTransId="{81EFF575-7C69-4B01-9FA6-E25540928F0F}"/>
    <dgm:cxn modelId="{C7E5BCA2-2B6E-4C55-81B5-9863627E8AEA}" srcId="{FC6A83C5-D102-42D3-BC1E-F61F5553D830}" destId="{2DC57DBE-3A8E-4F93-849F-0979C2212636}" srcOrd="1" destOrd="0" parTransId="{4B7B6EC0-0554-4F26-A874-0C106F9450DE}" sibTransId="{3BFD0434-77F8-43CD-81DA-A063988F40DA}"/>
    <dgm:cxn modelId="{A0FEDBAC-19ED-4B56-AEFC-DF766921DAFE}" srcId="{FC6A83C5-D102-42D3-BC1E-F61F5553D830}" destId="{F5474F1B-65D2-4EE1-A395-70CB8E5B5E71}" srcOrd="0" destOrd="0" parTransId="{9CADAC50-7BF8-4ADC-8CAB-A7C06F7E1824}" sibTransId="{B2518ADF-DB69-464A-B90D-B24EA21C25A8}"/>
    <dgm:cxn modelId="{335B22C4-25BD-4FD5-A020-40BF9A789349}" srcId="{7EAB595B-1652-47C5-B970-CD9334FD65EB}" destId="{4A2384AD-FF62-4391-8F85-9048FFA5492F}" srcOrd="0" destOrd="0" parTransId="{9413BDAC-97DA-4EFB-885B-A662996E4A1A}" sibTransId="{2F0E41C4-12D6-4120-AE13-752DEE9EB2D7}"/>
    <dgm:cxn modelId="{E1D3A9C4-186E-4A0E-9C0D-09E9F102B096}" srcId="{2DC57DBE-3A8E-4F93-849F-0979C2212636}" destId="{3025CEEE-3930-432F-80DD-69B3205030F1}" srcOrd="1" destOrd="0" parTransId="{3BF188F9-0B66-48A5-AECB-0B96A4EE1B52}" sibTransId="{AB9E2F82-3B6D-490A-967F-1F386E4C255D}"/>
    <dgm:cxn modelId="{75CB0AC5-A063-41AE-9102-9CC0E1DBAEFA}" srcId="{C7A8CE12-FF65-4390-87E1-4587C96B6E96}" destId="{7EAB595B-1652-47C5-B970-CD9334FD65EB}" srcOrd="0" destOrd="0" parTransId="{09FE3CD3-F684-4E9D-89C0-6BD5A29E8E15}" sibTransId="{2EAB1BFD-B415-474D-A8FF-65B5A3B1EE0A}"/>
    <dgm:cxn modelId="{32CD7DCD-CA6A-4674-93D0-501D3527BC07}" type="presOf" srcId="{FC6A83C5-D102-42D3-BC1E-F61F5553D830}" destId="{40B1495A-818E-4564-8F8D-48AA6B4666C1}" srcOrd="0" destOrd="0" presId="urn:diagrams.loki3.com/BracketList"/>
    <dgm:cxn modelId="{49ECFCEB-DFFB-414A-AE0F-0BBD9AEE59D7}" srcId="{C7A8CE12-FF65-4390-87E1-4587C96B6E96}" destId="{FC6A83C5-D102-42D3-BC1E-F61F5553D830}" srcOrd="1" destOrd="0" parTransId="{1310CD66-ECE6-44C6-8826-BD5204DB8D81}" sibTransId="{A1A63C09-535D-4351-BEB8-1C1ED5836259}"/>
    <dgm:cxn modelId="{831204F0-6679-49DC-BEF1-147E36C87AE8}" srcId="{7EAB595B-1652-47C5-B970-CD9334FD65EB}" destId="{B6BB98A1-224C-4830-B5C8-D1EC18DC1853}" srcOrd="2" destOrd="0" parTransId="{9B8A3D6B-8C14-4375-9D72-B7A3E59D1EB1}" sibTransId="{9D27084F-7819-479C-B0A1-7261088D51A5}"/>
    <dgm:cxn modelId="{ECD3D5F0-3417-4464-B6C6-B203535006A2}" type="presOf" srcId="{51B34D93-1FBD-4F56-9ADC-95390B40E2ED}" destId="{194DAF16-7855-45B2-A697-49D6363E3D51}" srcOrd="0" destOrd="2" presId="urn:diagrams.loki3.com/BracketList"/>
    <dgm:cxn modelId="{55801ECB-8FAD-42A8-B5A3-B14529665B89}" type="presParOf" srcId="{5056F690-BF95-4FF0-A1C8-5C21C5313A7A}" destId="{98AEC06C-4C25-4801-9649-1554D5D8E8D1}" srcOrd="0" destOrd="0" presId="urn:diagrams.loki3.com/BracketList"/>
    <dgm:cxn modelId="{9846B055-D8EC-4AE2-BF78-F7F1AD088F20}" type="presParOf" srcId="{98AEC06C-4C25-4801-9649-1554D5D8E8D1}" destId="{A8B04DA9-7E23-4A84-BB19-706BFDAB9489}" srcOrd="0" destOrd="0" presId="urn:diagrams.loki3.com/BracketList"/>
    <dgm:cxn modelId="{86BBACC7-36EA-4759-BDCA-28837229AF7D}" type="presParOf" srcId="{98AEC06C-4C25-4801-9649-1554D5D8E8D1}" destId="{6D9A49EE-30E6-40D4-B5B7-7C54A551852C}" srcOrd="1" destOrd="0" presId="urn:diagrams.loki3.com/BracketList"/>
    <dgm:cxn modelId="{53616110-A9A4-462C-8CA8-00A28A30DA1D}" type="presParOf" srcId="{98AEC06C-4C25-4801-9649-1554D5D8E8D1}" destId="{89D3869A-9B17-47FC-81F2-E2D8E6F34FE4}" srcOrd="2" destOrd="0" presId="urn:diagrams.loki3.com/BracketList"/>
    <dgm:cxn modelId="{D8643BBA-685E-43AF-9DCA-412541DE7342}" type="presParOf" srcId="{98AEC06C-4C25-4801-9649-1554D5D8E8D1}" destId="{194DAF16-7855-45B2-A697-49D6363E3D51}" srcOrd="3" destOrd="0" presId="urn:diagrams.loki3.com/BracketList"/>
    <dgm:cxn modelId="{C1C70BED-BA7F-4C63-BF52-C216DAC95037}" type="presParOf" srcId="{5056F690-BF95-4FF0-A1C8-5C21C5313A7A}" destId="{6D2F6C95-68D1-42EE-9252-8FC6CE65DB2F}" srcOrd="1" destOrd="0" presId="urn:diagrams.loki3.com/BracketList"/>
    <dgm:cxn modelId="{F1FB1DFA-C879-43E1-98BB-6DEBED6A25A6}" type="presParOf" srcId="{5056F690-BF95-4FF0-A1C8-5C21C5313A7A}" destId="{CBB6719F-39CB-47DD-8ECE-43279DE6742A}" srcOrd="2" destOrd="0" presId="urn:diagrams.loki3.com/BracketList"/>
    <dgm:cxn modelId="{3B9D80A3-33D4-48E9-9FD9-6A634C5923BB}" type="presParOf" srcId="{CBB6719F-39CB-47DD-8ECE-43279DE6742A}" destId="{40B1495A-818E-4564-8F8D-48AA6B4666C1}" srcOrd="0" destOrd="0" presId="urn:diagrams.loki3.com/BracketList"/>
    <dgm:cxn modelId="{811AC124-6AAB-4E7D-B80C-74BCFFEF245C}" type="presParOf" srcId="{CBB6719F-39CB-47DD-8ECE-43279DE6742A}" destId="{97ABE014-7596-4457-B294-A37807F6F7BD}" srcOrd="1" destOrd="0" presId="urn:diagrams.loki3.com/BracketList"/>
    <dgm:cxn modelId="{D88DEF7B-3B99-4745-9F44-B5860E1BF9D4}" type="presParOf" srcId="{CBB6719F-39CB-47DD-8ECE-43279DE6742A}" destId="{74478810-A53B-49B1-AECF-F37586676399}" srcOrd="2" destOrd="0" presId="urn:diagrams.loki3.com/BracketList"/>
    <dgm:cxn modelId="{3C619FE8-E3EC-4B51-B486-C9CC300FA742}" type="presParOf" srcId="{CBB6719F-39CB-47DD-8ECE-43279DE6742A}" destId="{CB365988-BC87-4E9C-AC83-95B56EFD01E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0423F7-2C48-446C-B906-FE3AB7A03E13}" type="doc">
      <dgm:prSet loTypeId="urn:microsoft.com/office/officeart/2005/8/layout/process5" loCatId="process" qsTypeId="urn:microsoft.com/office/officeart/2005/8/quickstyle/simple2" qsCatId="simple" csTypeId="urn:microsoft.com/office/officeart/2005/8/colors/accent0_3" csCatId="mainScheme" phldr="1"/>
      <dgm:spPr/>
      <dgm:t>
        <a:bodyPr/>
        <a:lstStyle/>
        <a:p>
          <a:endParaRPr lang="en-GB"/>
        </a:p>
      </dgm:t>
    </dgm:pt>
    <dgm:pt modelId="{9F948CA9-50BB-4AA5-A9E5-56AC627C7F2F}">
      <dgm:prSet phldrT="[Text]" custT="1"/>
      <dgm:spPr>
        <a:ln>
          <a:noFill/>
        </a:ln>
      </dgm:spPr>
      <dgm:t>
        <a:bodyPr/>
        <a:lstStyle/>
        <a:p>
          <a:r>
            <a:rPr lang="en-GB" sz="1600" dirty="0"/>
            <a:t>Default is past outturn pattern</a:t>
          </a:r>
        </a:p>
      </dgm:t>
    </dgm:pt>
    <dgm:pt modelId="{C97381ED-7CD8-4D61-84F7-9E97704CC42F}" type="parTrans" cxnId="{0DAEA418-93AF-4930-B86C-8E1D144FB4F1}">
      <dgm:prSet/>
      <dgm:spPr/>
      <dgm:t>
        <a:bodyPr/>
        <a:lstStyle/>
        <a:p>
          <a:endParaRPr lang="en-GB" sz="1600"/>
        </a:p>
      </dgm:t>
    </dgm:pt>
    <dgm:pt modelId="{E84D3640-3A28-4A8D-86FB-B254C49B8905}" type="sibTrans" cxnId="{0DAEA418-93AF-4930-B86C-8E1D144FB4F1}">
      <dgm:prSet custT="1"/>
      <dgm:spPr>
        <a:solidFill>
          <a:srgbClr val="CFD5EA"/>
        </a:solidFill>
        <a:ln>
          <a:solidFill>
            <a:srgbClr val="004C97"/>
          </a:solidFill>
        </a:ln>
        <a:effectLst>
          <a:outerShdw blurRad="40000" dist="20000" dir="5400000" rotWithShape="0">
            <a:srgbClr val="000000">
              <a:alpha val="38000"/>
            </a:srgbClr>
          </a:outerShdw>
        </a:effectLst>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gm:t>
    </dgm:pt>
    <dgm:pt modelId="{B225628B-AF55-44B4-8188-539BE2BAF378}">
      <dgm:prSet phldrT="[Text]" custT="1"/>
      <dgm:spPr>
        <a:ln>
          <a:noFill/>
        </a:ln>
      </dgm:spPr>
      <dgm:t>
        <a:bodyPr/>
        <a:lstStyle/>
        <a:p>
          <a:r>
            <a:rPr lang="en-GB" sz="1600" dirty="0"/>
            <a:t>Adjust for one-offs, impact of weekends, holidays</a:t>
          </a:r>
        </a:p>
      </dgm:t>
    </dgm:pt>
    <dgm:pt modelId="{4154F544-52AA-4965-ABF1-B79A44AA4E99}" type="parTrans" cxnId="{6C49AB47-3DBF-463F-A96C-97D1BD058BB7}">
      <dgm:prSet/>
      <dgm:spPr/>
      <dgm:t>
        <a:bodyPr/>
        <a:lstStyle/>
        <a:p>
          <a:endParaRPr lang="en-GB" sz="1600"/>
        </a:p>
      </dgm:t>
    </dgm:pt>
    <dgm:pt modelId="{2DFE5041-2080-4D3A-BB3F-9302453B28BA}" type="sibTrans" cxnId="{6C49AB47-3DBF-463F-A96C-97D1BD058BB7}">
      <dgm:prSet custT="1"/>
      <dgm:spPr>
        <a:solidFill>
          <a:srgbClr val="CFD5EA"/>
        </a:solidFill>
        <a:ln>
          <a:solidFill>
            <a:srgbClr val="004C97"/>
          </a:solidFill>
        </a:ln>
        <a:effectLst>
          <a:outerShdw blurRad="40000" dist="20000" dir="5400000" rotWithShape="0">
            <a:srgbClr val="000000">
              <a:alpha val="38000"/>
            </a:srgbClr>
          </a:outerShdw>
        </a:effectLst>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gm:t>
    </dgm:pt>
    <dgm:pt modelId="{3CC00CA7-FBA8-4E50-AED2-345FD6CD0D46}">
      <dgm:prSet phldrT="[Text]" custT="1"/>
      <dgm:spPr>
        <a:ln>
          <a:noFill/>
        </a:ln>
      </dgm:spPr>
      <dgm:t>
        <a:bodyPr/>
        <a:lstStyle/>
        <a:p>
          <a:r>
            <a:rPr lang="en-GB" sz="1600" dirty="0"/>
            <a:t>Known dates for debt service, salaries, transfers to SNGs</a:t>
          </a:r>
        </a:p>
      </dgm:t>
    </dgm:pt>
    <dgm:pt modelId="{3932258E-1A90-484B-ACB3-E12C93472E3F}" type="parTrans" cxnId="{0A5343D0-E018-4019-B614-71CFC865727E}">
      <dgm:prSet/>
      <dgm:spPr/>
      <dgm:t>
        <a:bodyPr/>
        <a:lstStyle/>
        <a:p>
          <a:endParaRPr lang="en-GB" sz="1600"/>
        </a:p>
      </dgm:t>
    </dgm:pt>
    <dgm:pt modelId="{DC4C2B92-47B3-4BA6-864B-FBE6958F39A3}" type="sibTrans" cxnId="{0A5343D0-E018-4019-B614-71CFC865727E}">
      <dgm:prSet custT="1"/>
      <dgm:spPr>
        <a:solidFill>
          <a:srgbClr val="CFD5EA"/>
        </a:solidFill>
        <a:ln>
          <a:solidFill>
            <a:srgbClr val="004C97"/>
          </a:solidFill>
        </a:ln>
        <a:effectLst>
          <a:outerShdw blurRad="40000" dist="20000" dir="5400000" rotWithShape="0">
            <a:srgbClr val="000000">
              <a:alpha val="38000"/>
            </a:srgbClr>
          </a:outerShdw>
        </a:effectLst>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gm:t>
    </dgm:pt>
    <dgm:pt modelId="{41FC8553-B07B-42A3-BA24-7C1995B345D8}">
      <dgm:prSet phldrT="[Text]" custT="1"/>
      <dgm:spPr>
        <a:ln>
          <a:noFill/>
        </a:ln>
      </dgm:spPr>
      <dgm:t>
        <a:bodyPr/>
        <a:lstStyle/>
        <a:p>
          <a:r>
            <a:rPr lang="en-GB" sz="1600" dirty="0"/>
            <a:t>Check re Tax payment dates, seasonal payments, large projects</a:t>
          </a:r>
        </a:p>
      </dgm:t>
    </dgm:pt>
    <dgm:pt modelId="{B198873C-FE66-4828-A43A-CF568C50F857}" type="parTrans" cxnId="{8F876572-FE44-4886-A767-5DE51EC73932}">
      <dgm:prSet/>
      <dgm:spPr/>
      <dgm:t>
        <a:bodyPr/>
        <a:lstStyle/>
        <a:p>
          <a:endParaRPr lang="en-GB" sz="1600"/>
        </a:p>
      </dgm:t>
    </dgm:pt>
    <dgm:pt modelId="{67F36EB1-D743-45FD-AF93-CDE7A241D7F8}" type="sibTrans" cxnId="{8F876572-FE44-4886-A767-5DE51EC73932}">
      <dgm:prSet custT="1"/>
      <dgm:spPr>
        <a:solidFill>
          <a:srgbClr val="CFD5EA"/>
        </a:solidFill>
        <a:ln>
          <a:solidFill>
            <a:srgbClr val="004C97"/>
          </a:solidFill>
        </a:ln>
        <a:effectLst>
          <a:outerShdw blurRad="40000" dist="20000" dir="5400000" rotWithShape="0">
            <a:srgbClr val="000000">
              <a:alpha val="38000"/>
            </a:srgbClr>
          </a:outerShdw>
        </a:effectLst>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gm:t>
    </dgm:pt>
    <dgm:pt modelId="{6375C929-1A88-4B5A-A1BA-454C27E07192}">
      <dgm:prSet phldrT="[Text]" custT="1"/>
      <dgm:spPr>
        <a:ln>
          <a:noFill/>
        </a:ln>
      </dgm:spPr>
      <dgm:t>
        <a:bodyPr/>
        <a:lstStyle/>
        <a:p>
          <a:r>
            <a:rPr lang="en-GB" sz="1600" dirty="0"/>
            <a:t>Adjust for new policies, new taxes, one-offs (dividend receipts)</a:t>
          </a:r>
        </a:p>
      </dgm:t>
    </dgm:pt>
    <dgm:pt modelId="{15EEAF7E-3A1C-47E8-A01E-320BCF725282}" type="parTrans" cxnId="{6BC05598-FE47-44C1-938C-0BF725DFAC7D}">
      <dgm:prSet/>
      <dgm:spPr/>
      <dgm:t>
        <a:bodyPr/>
        <a:lstStyle/>
        <a:p>
          <a:endParaRPr lang="en-GB" sz="1600"/>
        </a:p>
      </dgm:t>
    </dgm:pt>
    <dgm:pt modelId="{CDC4781A-456A-4D11-BE71-44201BC450E7}" type="sibTrans" cxnId="{6BC05598-FE47-44C1-938C-0BF725DFAC7D}">
      <dgm:prSet custT="1"/>
      <dgm:spPr>
        <a:solidFill>
          <a:srgbClr val="CFD5EA"/>
        </a:solidFill>
        <a:ln>
          <a:solidFill>
            <a:srgbClr val="004C97"/>
          </a:solidFill>
        </a:ln>
        <a:effectLst>
          <a:outerShdw blurRad="40000" dist="20000" dir="5400000" rotWithShape="0">
            <a:srgbClr val="000000">
              <a:alpha val="38000"/>
            </a:srgbClr>
          </a:outerShdw>
        </a:effectLst>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gm:t>
    </dgm:pt>
    <dgm:pt modelId="{BAEE7F8B-D800-4F6C-BBBA-E82048CCC13A}">
      <dgm:prSet phldrT="[Text]" custT="1"/>
      <dgm:spPr>
        <a:ln>
          <a:noFill/>
        </a:ln>
      </dgm:spPr>
      <dgm:t>
        <a:bodyPr/>
        <a:lstStyle/>
        <a:p>
          <a:r>
            <a:rPr lang="en-GB" sz="1600" dirty="0"/>
            <a:t>Take out flows that do not impact the TSA (non-tax revenue leakage...)</a:t>
          </a:r>
        </a:p>
      </dgm:t>
    </dgm:pt>
    <dgm:pt modelId="{2430BFC8-1E19-418D-9001-038191DF8C98}" type="parTrans" cxnId="{ED692436-78AD-491C-AA6A-9391E6164BCB}">
      <dgm:prSet/>
      <dgm:spPr/>
      <dgm:t>
        <a:bodyPr/>
        <a:lstStyle/>
        <a:p>
          <a:endParaRPr lang="en-GB" sz="1600"/>
        </a:p>
      </dgm:t>
    </dgm:pt>
    <dgm:pt modelId="{E95487FE-2F0E-4B58-B78E-3C2EEB13AC42}" type="sibTrans" cxnId="{ED692436-78AD-491C-AA6A-9391E6164BCB}">
      <dgm:prSet custT="1"/>
      <dgm:spPr>
        <a:solidFill>
          <a:srgbClr val="CFD5EA"/>
        </a:solidFill>
        <a:ln>
          <a:solidFill>
            <a:srgbClr val="004C97"/>
          </a:solidFill>
        </a:ln>
      </dgm:spPr>
      <dgm:t>
        <a:bodyPr/>
        <a:lstStyle/>
        <a:p>
          <a:endParaRPr lang="en-GB" sz="1600"/>
        </a:p>
      </dgm:t>
    </dgm:pt>
    <dgm:pt modelId="{4D5B4C5B-AC18-46CB-BD5C-9054A76989B7}">
      <dgm:prSet phldrT="[Text]" custT="1"/>
      <dgm:spPr>
        <a:ln>
          <a:noFill/>
        </a:ln>
      </dgm:spPr>
      <dgm:t>
        <a:bodyPr/>
        <a:lstStyle/>
        <a:p>
          <a:r>
            <a:rPr lang="en-GB" sz="1600" dirty="0"/>
            <a:t>In year; incorporating outturn to date</a:t>
          </a:r>
        </a:p>
      </dgm:t>
    </dgm:pt>
    <dgm:pt modelId="{87089DAD-5D00-46CB-9C0C-697D78BF5776}" type="parTrans" cxnId="{A090431F-26C0-49F2-AD04-FDD091BC3F05}">
      <dgm:prSet/>
      <dgm:spPr/>
      <dgm:t>
        <a:bodyPr/>
        <a:lstStyle/>
        <a:p>
          <a:endParaRPr lang="en-GB" sz="1600"/>
        </a:p>
      </dgm:t>
    </dgm:pt>
    <dgm:pt modelId="{D314B2D9-657D-406C-8BB9-9B3F0DB72B64}" type="sibTrans" cxnId="{A090431F-26C0-49F2-AD04-FDD091BC3F05}">
      <dgm:prSet custT="1"/>
      <dgm:spPr>
        <a:solidFill>
          <a:srgbClr val="CFD5EA"/>
        </a:solidFill>
        <a:ln>
          <a:solidFill>
            <a:srgbClr val="004C97"/>
          </a:solidFill>
        </a:ln>
        <a:effectLst>
          <a:outerShdw blurRad="40000" dist="20000" dir="5400000" rotWithShape="0">
            <a:srgbClr val="000000">
              <a:alpha val="38000"/>
            </a:srgbClr>
          </a:outerShdw>
        </a:effectLst>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gm:t>
    </dgm:pt>
    <dgm:pt modelId="{FC8A5995-ADBF-4E05-ABA1-497399B08EE5}">
      <dgm:prSet custT="1"/>
      <dgm:spPr>
        <a:ln>
          <a:noFill/>
        </a:ln>
      </dgm:spPr>
      <dgm:t>
        <a:bodyPr/>
        <a:lstStyle/>
        <a:p>
          <a:r>
            <a:rPr lang="en-GB" sz="1600" dirty="0"/>
            <a:t>Identifying timing changes/new trends; bottom up information from MDAs, RA</a:t>
          </a:r>
        </a:p>
      </dgm:t>
    </dgm:pt>
    <dgm:pt modelId="{AB88502B-3871-40A4-A004-B1AE2AF4270E}" type="parTrans" cxnId="{B1A98D79-8429-492F-8AA8-1F7025B918B4}">
      <dgm:prSet/>
      <dgm:spPr/>
      <dgm:t>
        <a:bodyPr/>
        <a:lstStyle/>
        <a:p>
          <a:endParaRPr lang="en-GB" sz="1600"/>
        </a:p>
      </dgm:t>
    </dgm:pt>
    <dgm:pt modelId="{0E738756-F441-4189-AADD-B5B7EAAAF468}" type="sibTrans" cxnId="{B1A98D79-8429-492F-8AA8-1F7025B918B4}">
      <dgm:prSet/>
      <dgm:spPr/>
      <dgm:t>
        <a:bodyPr/>
        <a:lstStyle/>
        <a:p>
          <a:endParaRPr lang="en-GB" sz="1600"/>
        </a:p>
      </dgm:t>
    </dgm:pt>
    <dgm:pt modelId="{091F2671-FF23-4A71-8641-52E58BF526F7}" type="pres">
      <dgm:prSet presAssocID="{090423F7-2C48-446C-B906-FE3AB7A03E13}" presName="diagram" presStyleCnt="0">
        <dgm:presLayoutVars>
          <dgm:dir/>
          <dgm:resizeHandles val="exact"/>
        </dgm:presLayoutVars>
      </dgm:prSet>
      <dgm:spPr/>
    </dgm:pt>
    <dgm:pt modelId="{48DD3B03-35BB-49F0-8E9A-2A6A885FED6E}" type="pres">
      <dgm:prSet presAssocID="{9F948CA9-50BB-4AA5-A9E5-56AC627C7F2F}" presName="node" presStyleLbl="node1" presStyleIdx="0" presStyleCnt="8">
        <dgm:presLayoutVars>
          <dgm:bulletEnabled val="1"/>
        </dgm:presLayoutVars>
      </dgm:prSet>
      <dgm:spPr/>
    </dgm:pt>
    <dgm:pt modelId="{3B8E24BA-3F99-4EE1-8994-5B3A26885FCF}" type="pres">
      <dgm:prSet presAssocID="{E84D3640-3A28-4A8D-86FB-B254C49B8905}" presName="sibTrans" presStyleLbl="sibTrans2D1" presStyleIdx="0" presStyleCnt="7"/>
      <dgm:spPr>
        <a:xfrm>
          <a:off x="2220213" y="1346053"/>
          <a:ext cx="431707" cy="505016"/>
        </a:xfrm>
        <a:prstGeom prst="rightArrow">
          <a:avLst>
            <a:gd name="adj1" fmla="val 60000"/>
            <a:gd name="adj2" fmla="val 50000"/>
          </a:avLst>
        </a:prstGeom>
      </dgm:spPr>
    </dgm:pt>
    <dgm:pt modelId="{FF1A47A1-90E4-4660-8F1B-F418EE9C6DB2}" type="pres">
      <dgm:prSet presAssocID="{E84D3640-3A28-4A8D-86FB-B254C49B8905}" presName="connectorText" presStyleLbl="sibTrans2D1" presStyleIdx="0" presStyleCnt="7"/>
      <dgm:spPr/>
    </dgm:pt>
    <dgm:pt modelId="{B846F3FE-0D00-40F1-9F07-A7203A4DDE7E}" type="pres">
      <dgm:prSet presAssocID="{B225628B-AF55-44B4-8188-539BE2BAF378}" presName="node" presStyleLbl="node1" presStyleIdx="1" presStyleCnt="8">
        <dgm:presLayoutVars>
          <dgm:bulletEnabled val="1"/>
        </dgm:presLayoutVars>
      </dgm:prSet>
      <dgm:spPr/>
    </dgm:pt>
    <dgm:pt modelId="{4C747166-18BE-4BF9-A766-5A73509F3D8B}" type="pres">
      <dgm:prSet presAssocID="{2DFE5041-2080-4D3A-BB3F-9302453B28BA}" presName="sibTrans" presStyleLbl="sibTrans2D1" presStyleIdx="1" presStyleCnt="7"/>
      <dgm:spPr>
        <a:xfrm>
          <a:off x="5071112" y="1346053"/>
          <a:ext cx="431707" cy="505016"/>
        </a:xfrm>
        <a:prstGeom prst="rightArrow">
          <a:avLst>
            <a:gd name="adj1" fmla="val 60000"/>
            <a:gd name="adj2" fmla="val 50000"/>
          </a:avLst>
        </a:prstGeom>
      </dgm:spPr>
    </dgm:pt>
    <dgm:pt modelId="{E8F65ED0-545A-485D-AA04-CB9A1889AD3A}" type="pres">
      <dgm:prSet presAssocID="{2DFE5041-2080-4D3A-BB3F-9302453B28BA}" presName="connectorText" presStyleLbl="sibTrans2D1" presStyleIdx="1" presStyleCnt="7"/>
      <dgm:spPr/>
    </dgm:pt>
    <dgm:pt modelId="{FF4905F4-BFD7-49D1-A32D-EF1C8D6E7628}" type="pres">
      <dgm:prSet presAssocID="{3CC00CA7-FBA8-4E50-AED2-345FD6CD0D46}" presName="node" presStyleLbl="node1" presStyleIdx="2" presStyleCnt="8">
        <dgm:presLayoutVars>
          <dgm:bulletEnabled val="1"/>
        </dgm:presLayoutVars>
      </dgm:prSet>
      <dgm:spPr/>
    </dgm:pt>
    <dgm:pt modelId="{5AD9AC2F-51F6-4F90-B0D5-63E95FD8ACB0}" type="pres">
      <dgm:prSet presAssocID="{DC4C2B92-47B3-4BA6-864B-FBE6958F39A3}" presName="sibTrans" presStyleLbl="sibTrans2D1" presStyleIdx="2" presStyleCnt="7"/>
      <dgm:spPr>
        <a:xfrm>
          <a:off x="7922010" y="1346053"/>
          <a:ext cx="431707" cy="505016"/>
        </a:xfrm>
        <a:prstGeom prst="rightArrow">
          <a:avLst>
            <a:gd name="adj1" fmla="val 60000"/>
            <a:gd name="adj2" fmla="val 50000"/>
          </a:avLst>
        </a:prstGeom>
      </dgm:spPr>
    </dgm:pt>
    <dgm:pt modelId="{63750C2C-8DB6-492E-AF36-430B8BC9D672}" type="pres">
      <dgm:prSet presAssocID="{DC4C2B92-47B3-4BA6-864B-FBE6958F39A3}" presName="connectorText" presStyleLbl="sibTrans2D1" presStyleIdx="2" presStyleCnt="7"/>
      <dgm:spPr/>
    </dgm:pt>
    <dgm:pt modelId="{E05C62B8-2C1A-47E3-87F4-E9FA9C782098}" type="pres">
      <dgm:prSet presAssocID="{41FC8553-B07B-42A3-BA24-7C1995B345D8}" presName="node" presStyleLbl="node1" presStyleIdx="3" presStyleCnt="8">
        <dgm:presLayoutVars>
          <dgm:bulletEnabled val="1"/>
        </dgm:presLayoutVars>
      </dgm:prSet>
      <dgm:spPr/>
    </dgm:pt>
    <dgm:pt modelId="{50D27C79-B963-4655-B8F6-DF0FBE21433F}" type="pres">
      <dgm:prSet presAssocID="{67F36EB1-D743-45FD-AF93-CDE7A241D7F8}" presName="sibTrans" presStyleLbl="sibTrans2D1" presStyleIdx="3" presStyleCnt="7"/>
      <dgm:spPr>
        <a:xfrm rot="5400000">
          <a:off x="9359678" y="2352013"/>
          <a:ext cx="431707" cy="505016"/>
        </a:xfrm>
        <a:prstGeom prst="rightArrow">
          <a:avLst>
            <a:gd name="adj1" fmla="val 60000"/>
            <a:gd name="adj2" fmla="val 50000"/>
          </a:avLst>
        </a:prstGeom>
      </dgm:spPr>
    </dgm:pt>
    <dgm:pt modelId="{D0D26228-71FE-45F9-9D37-C62B5AEBC12E}" type="pres">
      <dgm:prSet presAssocID="{67F36EB1-D743-45FD-AF93-CDE7A241D7F8}" presName="connectorText" presStyleLbl="sibTrans2D1" presStyleIdx="3" presStyleCnt="7"/>
      <dgm:spPr/>
    </dgm:pt>
    <dgm:pt modelId="{387F0DE7-B4FB-409B-A3C6-304E05CCC2D5}" type="pres">
      <dgm:prSet presAssocID="{6375C929-1A88-4B5A-A1BA-454C27E07192}" presName="node" presStyleLbl="node1" presStyleIdx="4" presStyleCnt="8">
        <dgm:presLayoutVars>
          <dgm:bulletEnabled val="1"/>
        </dgm:presLayoutVars>
      </dgm:prSet>
      <dgm:spPr/>
    </dgm:pt>
    <dgm:pt modelId="{8341639C-77B1-40AF-B307-66217E0626FA}" type="pres">
      <dgm:prSet presAssocID="{CDC4781A-456A-4D11-BE71-44201BC450E7}" presName="sibTrans" presStyleLbl="sibTrans2D1" presStyleIdx="4" presStyleCnt="7"/>
      <dgm:spPr>
        <a:xfrm rot="10800000">
          <a:off x="7946447" y="3382409"/>
          <a:ext cx="431707" cy="505016"/>
        </a:xfrm>
        <a:prstGeom prst="rightArrow">
          <a:avLst>
            <a:gd name="adj1" fmla="val 60000"/>
            <a:gd name="adj2" fmla="val 50000"/>
          </a:avLst>
        </a:prstGeom>
      </dgm:spPr>
    </dgm:pt>
    <dgm:pt modelId="{9E23DB24-6C90-4D24-95EA-5F284255349A}" type="pres">
      <dgm:prSet presAssocID="{CDC4781A-456A-4D11-BE71-44201BC450E7}" presName="connectorText" presStyleLbl="sibTrans2D1" presStyleIdx="4" presStyleCnt="7"/>
      <dgm:spPr/>
    </dgm:pt>
    <dgm:pt modelId="{A433B4B5-0438-4BE9-9E6A-DFEB0F4E20C5}" type="pres">
      <dgm:prSet presAssocID="{BAEE7F8B-D800-4F6C-BBBA-E82048CCC13A}" presName="node" presStyleLbl="node1" presStyleIdx="5" presStyleCnt="8">
        <dgm:presLayoutVars>
          <dgm:bulletEnabled val="1"/>
        </dgm:presLayoutVars>
      </dgm:prSet>
      <dgm:spPr/>
    </dgm:pt>
    <dgm:pt modelId="{2EAF50AC-584B-4532-96C5-E1823C202DC2}" type="pres">
      <dgm:prSet presAssocID="{E95487FE-2F0E-4B58-B78E-3C2EEB13AC42}" presName="sibTrans" presStyleLbl="sibTrans2D1" presStyleIdx="5" presStyleCnt="7"/>
      <dgm:spPr/>
    </dgm:pt>
    <dgm:pt modelId="{9F3A1F27-4820-4546-843E-BD0C4A4F2633}" type="pres">
      <dgm:prSet presAssocID="{E95487FE-2F0E-4B58-B78E-3C2EEB13AC42}" presName="connectorText" presStyleLbl="sibTrans2D1" presStyleIdx="5" presStyleCnt="7"/>
      <dgm:spPr/>
    </dgm:pt>
    <dgm:pt modelId="{C3C6D1BE-1503-474C-B1C7-EB86F14CD3D6}" type="pres">
      <dgm:prSet presAssocID="{4D5B4C5B-AC18-46CB-BD5C-9054A76989B7}" presName="node" presStyleLbl="node1" presStyleIdx="6" presStyleCnt="8">
        <dgm:presLayoutVars>
          <dgm:bulletEnabled val="1"/>
        </dgm:presLayoutVars>
      </dgm:prSet>
      <dgm:spPr/>
    </dgm:pt>
    <dgm:pt modelId="{81280D42-8192-4F2F-953A-F794ECEC6689}" type="pres">
      <dgm:prSet presAssocID="{D314B2D9-657D-406C-8BB9-9B3F0DB72B64}" presName="sibTrans" presStyleLbl="sibTrans2D1" presStyleIdx="6" presStyleCnt="7"/>
      <dgm:spPr>
        <a:xfrm rot="10800000">
          <a:off x="2244649" y="3382409"/>
          <a:ext cx="431707" cy="505016"/>
        </a:xfrm>
        <a:prstGeom prst="rightArrow">
          <a:avLst>
            <a:gd name="adj1" fmla="val 60000"/>
            <a:gd name="adj2" fmla="val 50000"/>
          </a:avLst>
        </a:prstGeom>
      </dgm:spPr>
    </dgm:pt>
    <dgm:pt modelId="{5920322E-420D-4471-873A-08ED8A6B5A99}" type="pres">
      <dgm:prSet presAssocID="{D314B2D9-657D-406C-8BB9-9B3F0DB72B64}" presName="connectorText" presStyleLbl="sibTrans2D1" presStyleIdx="6" presStyleCnt="7"/>
      <dgm:spPr/>
    </dgm:pt>
    <dgm:pt modelId="{C6B20031-F3C5-42B7-8A12-6AD97341E004}" type="pres">
      <dgm:prSet presAssocID="{FC8A5995-ADBF-4E05-ABA1-497399B08EE5}" presName="node" presStyleLbl="node1" presStyleIdx="7" presStyleCnt="8">
        <dgm:presLayoutVars>
          <dgm:bulletEnabled val="1"/>
        </dgm:presLayoutVars>
      </dgm:prSet>
      <dgm:spPr/>
    </dgm:pt>
  </dgm:ptLst>
  <dgm:cxnLst>
    <dgm:cxn modelId="{B32F4C06-3606-4950-9247-1A4F0680F756}" type="presOf" srcId="{BAEE7F8B-D800-4F6C-BBBA-E82048CCC13A}" destId="{A433B4B5-0438-4BE9-9E6A-DFEB0F4E20C5}" srcOrd="0" destOrd="0" presId="urn:microsoft.com/office/officeart/2005/8/layout/process5"/>
    <dgm:cxn modelId="{F479A607-D888-4B5E-B276-EF86C8497C53}" type="presOf" srcId="{B225628B-AF55-44B4-8188-539BE2BAF378}" destId="{B846F3FE-0D00-40F1-9F07-A7203A4DDE7E}" srcOrd="0" destOrd="0" presId="urn:microsoft.com/office/officeart/2005/8/layout/process5"/>
    <dgm:cxn modelId="{4038100F-C331-4605-B0A5-1AE64F4A353D}" type="presOf" srcId="{67F36EB1-D743-45FD-AF93-CDE7A241D7F8}" destId="{50D27C79-B963-4655-B8F6-DF0FBE21433F}" srcOrd="0" destOrd="0" presId="urn:microsoft.com/office/officeart/2005/8/layout/process5"/>
    <dgm:cxn modelId="{0DAEA418-93AF-4930-B86C-8E1D144FB4F1}" srcId="{090423F7-2C48-446C-B906-FE3AB7A03E13}" destId="{9F948CA9-50BB-4AA5-A9E5-56AC627C7F2F}" srcOrd="0" destOrd="0" parTransId="{C97381ED-7CD8-4D61-84F7-9E97704CC42F}" sibTransId="{E84D3640-3A28-4A8D-86FB-B254C49B8905}"/>
    <dgm:cxn modelId="{2A37F019-587C-493E-8D60-E145ECCACFD0}" type="presOf" srcId="{41FC8553-B07B-42A3-BA24-7C1995B345D8}" destId="{E05C62B8-2C1A-47E3-87F4-E9FA9C782098}" srcOrd="0" destOrd="0" presId="urn:microsoft.com/office/officeart/2005/8/layout/process5"/>
    <dgm:cxn modelId="{D986D81D-2A10-408E-9527-2CE09BF34841}" type="presOf" srcId="{DC4C2B92-47B3-4BA6-864B-FBE6958F39A3}" destId="{5AD9AC2F-51F6-4F90-B0D5-63E95FD8ACB0}" srcOrd="0" destOrd="0" presId="urn:microsoft.com/office/officeart/2005/8/layout/process5"/>
    <dgm:cxn modelId="{A090431F-26C0-49F2-AD04-FDD091BC3F05}" srcId="{090423F7-2C48-446C-B906-FE3AB7A03E13}" destId="{4D5B4C5B-AC18-46CB-BD5C-9054A76989B7}" srcOrd="6" destOrd="0" parTransId="{87089DAD-5D00-46CB-9C0C-697D78BF5776}" sibTransId="{D314B2D9-657D-406C-8BB9-9B3F0DB72B64}"/>
    <dgm:cxn modelId="{AC960D28-7B84-4C99-935F-1A49457F3E8F}" type="presOf" srcId="{3CC00CA7-FBA8-4E50-AED2-345FD6CD0D46}" destId="{FF4905F4-BFD7-49D1-A32D-EF1C8D6E7628}" srcOrd="0" destOrd="0" presId="urn:microsoft.com/office/officeart/2005/8/layout/process5"/>
    <dgm:cxn modelId="{BDB40834-1171-4DA6-842F-DC72E6AA0DE9}" type="presOf" srcId="{D314B2D9-657D-406C-8BB9-9B3F0DB72B64}" destId="{5920322E-420D-4471-873A-08ED8A6B5A99}" srcOrd="1" destOrd="0" presId="urn:microsoft.com/office/officeart/2005/8/layout/process5"/>
    <dgm:cxn modelId="{ED692436-78AD-491C-AA6A-9391E6164BCB}" srcId="{090423F7-2C48-446C-B906-FE3AB7A03E13}" destId="{BAEE7F8B-D800-4F6C-BBBA-E82048CCC13A}" srcOrd="5" destOrd="0" parTransId="{2430BFC8-1E19-418D-9001-038191DF8C98}" sibTransId="{E95487FE-2F0E-4B58-B78E-3C2EEB13AC42}"/>
    <dgm:cxn modelId="{E83A5F36-6E75-4BBA-AD67-E2E25EA49F45}" type="presOf" srcId="{E84D3640-3A28-4A8D-86FB-B254C49B8905}" destId="{3B8E24BA-3F99-4EE1-8994-5B3A26885FCF}" srcOrd="0" destOrd="0" presId="urn:microsoft.com/office/officeart/2005/8/layout/process5"/>
    <dgm:cxn modelId="{A07A6E39-69A2-4094-8025-2070A280A9FC}" type="presOf" srcId="{CDC4781A-456A-4D11-BE71-44201BC450E7}" destId="{9E23DB24-6C90-4D24-95EA-5F284255349A}" srcOrd="1" destOrd="0" presId="urn:microsoft.com/office/officeart/2005/8/layout/process5"/>
    <dgm:cxn modelId="{169BC45B-070B-42C9-B484-697FD89714B8}" type="presOf" srcId="{2DFE5041-2080-4D3A-BB3F-9302453B28BA}" destId="{E8F65ED0-545A-485D-AA04-CB9A1889AD3A}" srcOrd="1" destOrd="0" presId="urn:microsoft.com/office/officeart/2005/8/layout/process5"/>
    <dgm:cxn modelId="{6C49AB47-3DBF-463F-A96C-97D1BD058BB7}" srcId="{090423F7-2C48-446C-B906-FE3AB7A03E13}" destId="{B225628B-AF55-44B4-8188-539BE2BAF378}" srcOrd="1" destOrd="0" parTransId="{4154F544-52AA-4965-ABF1-B79A44AA4E99}" sibTransId="{2DFE5041-2080-4D3A-BB3F-9302453B28BA}"/>
    <dgm:cxn modelId="{8F876572-FE44-4886-A767-5DE51EC73932}" srcId="{090423F7-2C48-446C-B906-FE3AB7A03E13}" destId="{41FC8553-B07B-42A3-BA24-7C1995B345D8}" srcOrd="3" destOrd="0" parTransId="{B198873C-FE66-4828-A43A-CF568C50F857}" sibTransId="{67F36EB1-D743-45FD-AF93-CDE7A241D7F8}"/>
    <dgm:cxn modelId="{B1A98D79-8429-492F-8AA8-1F7025B918B4}" srcId="{090423F7-2C48-446C-B906-FE3AB7A03E13}" destId="{FC8A5995-ADBF-4E05-ABA1-497399B08EE5}" srcOrd="7" destOrd="0" parTransId="{AB88502B-3871-40A4-A004-B1AE2AF4270E}" sibTransId="{0E738756-F441-4189-AADD-B5B7EAAAF468}"/>
    <dgm:cxn modelId="{4AD5EE7B-62A9-4593-A435-89FE7583809D}" type="presOf" srcId="{FC8A5995-ADBF-4E05-ABA1-497399B08EE5}" destId="{C6B20031-F3C5-42B7-8A12-6AD97341E004}" srcOrd="0" destOrd="0" presId="urn:microsoft.com/office/officeart/2005/8/layout/process5"/>
    <dgm:cxn modelId="{CAFDDB86-4683-4835-9CE5-B065D4FF58F6}" type="presOf" srcId="{4D5B4C5B-AC18-46CB-BD5C-9054A76989B7}" destId="{C3C6D1BE-1503-474C-B1C7-EB86F14CD3D6}" srcOrd="0" destOrd="0" presId="urn:microsoft.com/office/officeart/2005/8/layout/process5"/>
    <dgm:cxn modelId="{5859038C-B55D-4065-AF4B-989E544CD609}" type="presOf" srcId="{DC4C2B92-47B3-4BA6-864B-FBE6958F39A3}" destId="{63750C2C-8DB6-492E-AF36-430B8BC9D672}" srcOrd="1" destOrd="0" presId="urn:microsoft.com/office/officeart/2005/8/layout/process5"/>
    <dgm:cxn modelId="{FDAB508E-FC50-4348-AEF3-AD37568E58CB}" type="presOf" srcId="{D314B2D9-657D-406C-8BB9-9B3F0DB72B64}" destId="{81280D42-8192-4F2F-953A-F794ECEC6689}" srcOrd="0" destOrd="0" presId="urn:microsoft.com/office/officeart/2005/8/layout/process5"/>
    <dgm:cxn modelId="{6BC05598-FE47-44C1-938C-0BF725DFAC7D}" srcId="{090423F7-2C48-446C-B906-FE3AB7A03E13}" destId="{6375C929-1A88-4B5A-A1BA-454C27E07192}" srcOrd="4" destOrd="0" parTransId="{15EEAF7E-3A1C-47E8-A01E-320BCF725282}" sibTransId="{CDC4781A-456A-4D11-BE71-44201BC450E7}"/>
    <dgm:cxn modelId="{DB4211B4-2DFE-4348-B807-04E2405BFECB}" type="presOf" srcId="{CDC4781A-456A-4D11-BE71-44201BC450E7}" destId="{8341639C-77B1-40AF-B307-66217E0626FA}" srcOrd="0" destOrd="0" presId="urn:microsoft.com/office/officeart/2005/8/layout/process5"/>
    <dgm:cxn modelId="{EA9DEBC7-B63A-48B8-8323-225A4E85AC1B}" type="presOf" srcId="{090423F7-2C48-446C-B906-FE3AB7A03E13}" destId="{091F2671-FF23-4A71-8641-52E58BF526F7}" srcOrd="0" destOrd="0" presId="urn:microsoft.com/office/officeart/2005/8/layout/process5"/>
    <dgm:cxn modelId="{0A5343D0-E018-4019-B614-71CFC865727E}" srcId="{090423F7-2C48-446C-B906-FE3AB7A03E13}" destId="{3CC00CA7-FBA8-4E50-AED2-345FD6CD0D46}" srcOrd="2" destOrd="0" parTransId="{3932258E-1A90-484B-ACB3-E12C93472E3F}" sibTransId="{DC4C2B92-47B3-4BA6-864B-FBE6958F39A3}"/>
    <dgm:cxn modelId="{8F87D5D6-1FB7-4F1B-A331-00ADB8ED5E3F}" type="presOf" srcId="{E95487FE-2F0E-4B58-B78E-3C2EEB13AC42}" destId="{2EAF50AC-584B-4532-96C5-E1823C202DC2}" srcOrd="0" destOrd="0" presId="urn:microsoft.com/office/officeart/2005/8/layout/process5"/>
    <dgm:cxn modelId="{E9B438D9-2834-4878-9D25-92F7F13FA685}" type="presOf" srcId="{9F948CA9-50BB-4AA5-A9E5-56AC627C7F2F}" destId="{48DD3B03-35BB-49F0-8E9A-2A6A885FED6E}" srcOrd="0" destOrd="0" presId="urn:microsoft.com/office/officeart/2005/8/layout/process5"/>
    <dgm:cxn modelId="{E56BBBDE-14A7-4A02-A362-A239315F61A7}" type="presOf" srcId="{6375C929-1A88-4B5A-A1BA-454C27E07192}" destId="{387F0DE7-B4FB-409B-A3C6-304E05CCC2D5}" srcOrd="0" destOrd="0" presId="urn:microsoft.com/office/officeart/2005/8/layout/process5"/>
    <dgm:cxn modelId="{2ED934F6-2F92-4A9C-BFCE-43C8C223A775}" type="presOf" srcId="{E95487FE-2F0E-4B58-B78E-3C2EEB13AC42}" destId="{9F3A1F27-4820-4546-843E-BD0C4A4F2633}" srcOrd="1" destOrd="0" presId="urn:microsoft.com/office/officeart/2005/8/layout/process5"/>
    <dgm:cxn modelId="{6DF3FEFC-B168-4C90-AD5E-DD78C70797F5}" type="presOf" srcId="{E84D3640-3A28-4A8D-86FB-B254C49B8905}" destId="{FF1A47A1-90E4-4660-8F1B-F418EE9C6DB2}" srcOrd="1" destOrd="0" presId="urn:microsoft.com/office/officeart/2005/8/layout/process5"/>
    <dgm:cxn modelId="{66CEDAFD-D76C-466D-A1C7-7893415DCD61}" type="presOf" srcId="{67F36EB1-D743-45FD-AF93-CDE7A241D7F8}" destId="{D0D26228-71FE-45F9-9D37-C62B5AEBC12E}" srcOrd="1" destOrd="0" presId="urn:microsoft.com/office/officeart/2005/8/layout/process5"/>
    <dgm:cxn modelId="{C1936EFE-D7CC-4596-A9C5-50187E6B01DC}" type="presOf" srcId="{2DFE5041-2080-4D3A-BB3F-9302453B28BA}" destId="{4C747166-18BE-4BF9-A766-5A73509F3D8B}" srcOrd="0" destOrd="0" presId="urn:microsoft.com/office/officeart/2005/8/layout/process5"/>
    <dgm:cxn modelId="{C1A67DA5-AFB7-4741-AEAE-5E7B200DBC61}" type="presParOf" srcId="{091F2671-FF23-4A71-8641-52E58BF526F7}" destId="{48DD3B03-35BB-49F0-8E9A-2A6A885FED6E}" srcOrd="0" destOrd="0" presId="urn:microsoft.com/office/officeart/2005/8/layout/process5"/>
    <dgm:cxn modelId="{F1E53CD6-5398-421A-A214-879A0ABD3D29}" type="presParOf" srcId="{091F2671-FF23-4A71-8641-52E58BF526F7}" destId="{3B8E24BA-3F99-4EE1-8994-5B3A26885FCF}" srcOrd="1" destOrd="0" presId="urn:microsoft.com/office/officeart/2005/8/layout/process5"/>
    <dgm:cxn modelId="{C9E1EB0D-DE2E-4572-B5CA-D8007414BE80}" type="presParOf" srcId="{3B8E24BA-3F99-4EE1-8994-5B3A26885FCF}" destId="{FF1A47A1-90E4-4660-8F1B-F418EE9C6DB2}" srcOrd="0" destOrd="0" presId="urn:microsoft.com/office/officeart/2005/8/layout/process5"/>
    <dgm:cxn modelId="{2105646F-E365-4DCF-ABA0-A825336DE71F}" type="presParOf" srcId="{091F2671-FF23-4A71-8641-52E58BF526F7}" destId="{B846F3FE-0D00-40F1-9F07-A7203A4DDE7E}" srcOrd="2" destOrd="0" presId="urn:microsoft.com/office/officeart/2005/8/layout/process5"/>
    <dgm:cxn modelId="{4F939D9E-F2B5-4194-9E94-680632C07701}" type="presParOf" srcId="{091F2671-FF23-4A71-8641-52E58BF526F7}" destId="{4C747166-18BE-4BF9-A766-5A73509F3D8B}" srcOrd="3" destOrd="0" presId="urn:microsoft.com/office/officeart/2005/8/layout/process5"/>
    <dgm:cxn modelId="{C47513CF-E2F7-464D-A312-B335AA9E1547}" type="presParOf" srcId="{4C747166-18BE-4BF9-A766-5A73509F3D8B}" destId="{E8F65ED0-545A-485D-AA04-CB9A1889AD3A}" srcOrd="0" destOrd="0" presId="urn:microsoft.com/office/officeart/2005/8/layout/process5"/>
    <dgm:cxn modelId="{77B022C1-A6D2-421C-9214-E19DD52FE22E}" type="presParOf" srcId="{091F2671-FF23-4A71-8641-52E58BF526F7}" destId="{FF4905F4-BFD7-49D1-A32D-EF1C8D6E7628}" srcOrd="4" destOrd="0" presId="urn:microsoft.com/office/officeart/2005/8/layout/process5"/>
    <dgm:cxn modelId="{6F211196-54CF-4CA1-B3AE-5E2B1B663F9A}" type="presParOf" srcId="{091F2671-FF23-4A71-8641-52E58BF526F7}" destId="{5AD9AC2F-51F6-4F90-B0D5-63E95FD8ACB0}" srcOrd="5" destOrd="0" presId="urn:microsoft.com/office/officeart/2005/8/layout/process5"/>
    <dgm:cxn modelId="{C92E6DE7-E403-4B6D-B97C-ED3C5CC19CCD}" type="presParOf" srcId="{5AD9AC2F-51F6-4F90-B0D5-63E95FD8ACB0}" destId="{63750C2C-8DB6-492E-AF36-430B8BC9D672}" srcOrd="0" destOrd="0" presId="urn:microsoft.com/office/officeart/2005/8/layout/process5"/>
    <dgm:cxn modelId="{D2319FDB-0624-41EC-A192-A8D158453950}" type="presParOf" srcId="{091F2671-FF23-4A71-8641-52E58BF526F7}" destId="{E05C62B8-2C1A-47E3-87F4-E9FA9C782098}" srcOrd="6" destOrd="0" presId="urn:microsoft.com/office/officeart/2005/8/layout/process5"/>
    <dgm:cxn modelId="{64E5EE24-47AB-4A72-A6C4-51FC05B9E390}" type="presParOf" srcId="{091F2671-FF23-4A71-8641-52E58BF526F7}" destId="{50D27C79-B963-4655-B8F6-DF0FBE21433F}" srcOrd="7" destOrd="0" presId="urn:microsoft.com/office/officeart/2005/8/layout/process5"/>
    <dgm:cxn modelId="{315D8F5A-65F7-4A23-A39C-2A7D5C9F1A66}" type="presParOf" srcId="{50D27C79-B963-4655-B8F6-DF0FBE21433F}" destId="{D0D26228-71FE-45F9-9D37-C62B5AEBC12E}" srcOrd="0" destOrd="0" presId="urn:microsoft.com/office/officeart/2005/8/layout/process5"/>
    <dgm:cxn modelId="{28D85E2E-49AE-4451-AD26-6971AE0AB0F8}" type="presParOf" srcId="{091F2671-FF23-4A71-8641-52E58BF526F7}" destId="{387F0DE7-B4FB-409B-A3C6-304E05CCC2D5}" srcOrd="8" destOrd="0" presId="urn:microsoft.com/office/officeart/2005/8/layout/process5"/>
    <dgm:cxn modelId="{A6F87ED2-CC7D-4E71-A28E-F5EF510D6CC9}" type="presParOf" srcId="{091F2671-FF23-4A71-8641-52E58BF526F7}" destId="{8341639C-77B1-40AF-B307-66217E0626FA}" srcOrd="9" destOrd="0" presId="urn:microsoft.com/office/officeart/2005/8/layout/process5"/>
    <dgm:cxn modelId="{C972FC2A-DA53-4BE1-B666-E8E279E47AAD}" type="presParOf" srcId="{8341639C-77B1-40AF-B307-66217E0626FA}" destId="{9E23DB24-6C90-4D24-95EA-5F284255349A}" srcOrd="0" destOrd="0" presId="urn:microsoft.com/office/officeart/2005/8/layout/process5"/>
    <dgm:cxn modelId="{2B0CA9A7-E73B-4763-A0EC-A8C82BE51C55}" type="presParOf" srcId="{091F2671-FF23-4A71-8641-52E58BF526F7}" destId="{A433B4B5-0438-4BE9-9E6A-DFEB0F4E20C5}" srcOrd="10" destOrd="0" presId="urn:microsoft.com/office/officeart/2005/8/layout/process5"/>
    <dgm:cxn modelId="{8E767D5E-9B55-4159-BB2E-0CCF0BC9BDB3}" type="presParOf" srcId="{091F2671-FF23-4A71-8641-52E58BF526F7}" destId="{2EAF50AC-584B-4532-96C5-E1823C202DC2}" srcOrd="11" destOrd="0" presId="urn:microsoft.com/office/officeart/2005/8/layout/process5"/>
    <dgm:cxn modelId="{430837E8-9E54-416E-80AD-D4DF47AA363D}" type="presParOf" srcId="{2EAF50AC-584B-4532-96C5-E1823C202DC2}" destId="{9F3A1F27-4820-4546-843E-BD0C4A4F2633}" srcOrd="0" destOrd="0" presId="urn:microsoft.com/office/officeart/2005/8/layout/process5"/>
    <dgm:cxn modelId="{073B7F4D-CA38-4759-ADCA-023347671139}" type="presParOf" srcId="{091F2671-FF23-4A71-8641-52E58BF526F7}" destId="{C3C6D1BE-1503-474C-B1C7-EB86F14CD3D6}" srcOrd="12" destOrd="0" presId="urn:microsoft.com/office/officeart/2005/8/layout/process5"/>
    <dgm:cxn modelId="{3DC499DA-D396-400B-95A7-83CA8E4948CE}" type="presParOf" srcId="{091F2671-FF23-4A71-8641-52E58BF526F7}" destId="{81280D42-8192-4F2F-953A-F794ECEC6689}" srcOrd="13" destOrd="0" presId="urn:microsoft.com/office/officeart/2005/8/layout/process5"/>
    <dgm:cxn modelId="{A325DCB9-8E9F-4C01-A38E-86C3E754B7EF}" type="presParOf" srcId="{81280D42-8192-4F2F-953A-F794ECEC6689}" destId="{5920322E-420D-4471-873A-08ED8A6B5A99}" srcOrd="0" destOrd="0" presId="urn:microsoft.com/office/officeart/2005/8/layout/process5"/>
    <dgm:cxn modelId="{9293A8A3-6D39-4B71-976A-65B4D94FC666}" type="presParOf" srcId="{091F2671-FF23-4A71-8641-52E58BF526F7}" destId="{C6B20031-F3C5-42B7-8A12-6AD97341E004}"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EF7C3F-1BBA-4B4F-B96C-227DEED1FA80}"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75C1FD72-B018-4075-A2B9-C64A9319AD0F}">
      <dgm:prSet custT="1"/>
      <dgm:spPr>
        <a:solidFill>
          <a:srgbClr val="004C97"/>
        </a:solidFill>
      </dgm:spPr>
      <dgm:t>
        <a:bodyPr/>
        <a:lstStyle/>
        <a:p>
          <a:r>
            <a:rPr lang="en-GB" sz="1800" dirty="0"/>
            <a:t>Monthly forecasts hide the within-month profile</a:t>
          </a:r>
          <a:endParaRPr lang="en-US" sz="1800" dirty="0"/>
        </a:p>
      </dgm:t>
    </dgm:pt>
    <dgm:pt modelId="{E0EB6853-7DB2-47AF-B545-28BEB958F8AA}" type="parTrans" cxnId="{C9EC5283-6D8F-427D-B4F7-E4586C323A74}">
      <dgm:prSet/>
      <dgm:spPr/>
      <dgm:t>
        <a:bodyPr/>
        <a:lstStyle/>
        <a:p>
          <a:endParaRPr lang="en-US" sz="1800"/>
        </a:p>
      </dgm:t>
    </dgm:pt>
    <dgm:pt modelId="{63434D0E-4334-45F5-8E34-2B0BA70D1684}" type="sibTrans" cxnId="{C9EC5283-6D8F-427D-B4F7-E4586C323A74}">
      <dgm:prSet/>
      <dgm:spPr/>
      <dgm:t>
        <a:bodyPr/>
        <a:lstStyle/>
        <a:p>
          <a:endParaRPr lang="en-US" sz="1800"/>
        </a:p>
      </dgm:t>
    </dgm:pt>
    <dgm:pt modelId="{D5585D1B-B3B2-4D7F-9911-EB1EDD949329}">
      <dgm:prSet custT="1"/>
      <dgm:spPr>
        <a:solidFill>
          <a:srgbClr val="004C97"/>
        </a:solidFill>
      </dgm:spPr>
      <dgm:t>
        <a:bodyPr/>
        <a:lstStyle/>
        <a:p>
          <a:r>
            <a:rPr lang="en-GB" sz="1800" dirty="0"/>
            <a:t>Meeting the cash requirement for the month may still leave a cash shortage in some weeks</a:t>
          </a:r>
          <a:endParaRPr lang="en-US" sz="1800" dirty="0"/>
        </a:p>
      </dgm:t>
    </dgm:pt>
    <dgm:pt modelId="{1BD1C28D-FA44-481C-86BB-56244F73B7A7}" type="parTrans" cxnId="{BCDB7042-1EDF-4C41-BCFC-03E42FC19C72}">
      <dgm:prSet/>
      <dgm:spPr/>
      <dgm:t>
        <a:bodyPr/>
        <a:lstStyle/>
        <a:p>
          <a:endParaRPr lang="en-US" sz="1800"/>
        </a:p>
      </dgm:t>
    </dgm:pt>
    <dgm:pt modelId="{A0721320-D6EB-412C-89B9-1910247BDCFD}" type="sibTrans" cxnId="{BCDB7042-1EDF-4C41-BCFC-03E42FC19C72}">
      <dgm:prSet/>
      <dgm:spPr/>
      <dgm:t>
        <a:bodyPr/>
        <a:lstStyle/>
        <a:p>
          <a:endParaRPr lang="en-US" sz="1800"/>
        </a:p>
      </dgm:t>
    </dgm:pt>
    <dgm:pt modelId="{8A3529FF-A1C6-439A-8BC0-B61D22421083}">
      <dgm:prSet custT="1"/>
      <dgm:spPr>
        <a:solidFill>
          <a:srgbClr val="004C97"/>
        </a:solidFill>
      </dgm:spPr>
      <dgm:t>
        <a:bodyPr/>
        <a:lstStyle/>
        <a:p>
          <a:r>
            <a:rPr lang="en-GB" sz="1800" dirty="0"/>
            <a:t>Hence the need for weekly and daily forecasts – or identify maximum outflow during month</a:t>
          </a:r>
          <a:endParaRPr lang="en-US" sz="1800" dirty="0"/>
        </a:p>
      </dgm:t>
    </dgm:pt>
    <dgm:pt modelId="{EAF01852-250E-467B-B136-DC844B374289}" type="parTrans" cxnId="{C29DD5C4-76C7-4FD7-8CBE-4F00FEAA3314}">
      <dgm:prSet/>
      <dgm:spPr/>
      <dgm:t>
        <a:bodyPr/>
        <a:lstStyle/>
        <a:p>
          <a:endParaRPr lang="en-US" sz="1800"/>
        </a:p>
      </dgm:t>
    </dgm:pt>
    <dgm:pt modelId="{AF4CE15E-19E3-4E56-9F1A-C7A90F25201B}" type="sibTrans" cxnId="{C29DD5C4-76C7-4FD7-8CBE-4F00FEAA3314}">
      <dgm:prSet/>
      <dgm:spPr/>
      <dgm:t>
        <a:bodyPr/>
        <a:lstStyle/>
        <a:p>
          <a:endParaRPr lang="en-US" sz="1800"/>
        </a:p>
      </dgm:t>
    </dgm:pt>
    <dgm:pt modelId="{56E797D3-60B8-4DAA-A226-EB99E49944AC}">
      <dgm:prSet custT="1"/>
      <dgm:spPr>
        <a:solidFill>
          <a:srgbClr val="004C97"/>
        </a:solidFill>
      </dgm:spPr>
      <dgm:t>
        <a:bodyPr/>
        <a:lstStyle/>
        <a:p>
          <a:r>
            <a:rPr lang="en-US" sz="1800" dirty="0"/>
            <a:t>MDA flows contribute to this pattern – and may be well placed to offset it</a:t>
          </a:r>
        </a:p>
      </dgm:t>
    </dgm:pt>
    <dgm:pt modelId="{350AD4FC-204B-4C88-B6E7-2CCC49EF886F}" type="parTrans" cxnId="{9B07E134-75F7-4CF7-B611-2F03247B10D1}">
      <dgm:prSet/>
      <dgm:spPr/>
      <dgm:t>
        <a:bodyPr/>
        <a:lstStyle/>
        <a:p>
          <a:endParaRPr lang="en-GB" sz="1800"/>
        </a:p>
      </dgm:t>
    </dgm:pt>
    <dgm:pt modelId="{98CF89F4-1986-4DD3-9FE2-2C535734D804}" type="sibTrans" cxnId="{9B07E134-75F7-4CF7-B611-2F03247B10D1}">
      <dgm:prSet/>
      <dgm:spPr/>
      <dgm:t>
        <a:bodyPr/>
        <a:lstStyle/>
        <a:p>
          <a:endParaRPr lang="en-GB" sz="1800"/>
        </a:p>
      </dgm:t>
    </dgm:pt>
    <dgm:pt modelId="{68398674-77C6-4293-8BF6-28AD9CFD274E}" type="pres">
      <dgm:prSet presAssocID="{EDEF7C3F-1BBA-4B4F-B96C-227DEED1FA80}" presName="linear" presStyleCnt="0">
        <dgm:presLayoutVars>
          <dgm:animLvl val="lvl"/>
          <dgm:resizeHandles val="exact"/>
        </dgm:presLayoutVars>
      </dgm:prSet>
      <dgm:spPr/>
    </dgm:pt>
    <dgm:pt modelId="{D3D750FE-7272-435D-A294-08E65C77EBE8}" type="pres">
      <dgm:prSet presAssocID="{75C1FD72-B018-4075-A2B9-C64A9319AD0F}" presName="parentText" presStyleLbl="node1" presStyleIdx="0" presStyleCnt="4">
        <dgm:presLayoutVars>
          <dgm:chMax val="0"/>
          <dgm:bulletEnabled val="1"/>
        </dgm:presLayoutVars>
      </dgm:prSet>
      <dgm:spPr/>
    </dgm:pt>
    <dgm:pt modelId="{CDF24AA8-BD4E-47B8-ADC5-18184C170C09}" type="pres">
      <dgm:prSet presAssocID="{63434D0E-4334-45F5-8E34-2B0BA70D1684}" presName="spacer" presStyleCnt="0"/>
      <dgm:spPr/>
    </dgm:pt>
    <dgm:pt modelId="{753D5530-35FA-44F3-A4A6-63C825E11125}" type="pres">
      <dgm:prSet presAssocID="{D5585D1B-B3B2-4D7F-9911-EB1EDD949329}" presName="parentText" presStyleLbl="node1" presStyleIdx="1" presStyleCnt="4">
        <dgm:presLayoutVars>
          <dgm:chMax val="0"/>
          <dgm:bulletEnabled val="1"/>
        </dgm:presLayoutVars>
      </dgm:prSet>
      <dgm:spPr/>
    </dgm:pt>
    <dgm:pt modelId="{0A609D6B-5709-4F72-81C8-1EC7C13D8ADD}" type="pres">
      <dgm:prSet presAssocID="{A0721320-D6EB-412C-89B9-1910247BDCFD}" presName="spacer" presStyleCnt="0"/>
      <dgm:spPr/>
    </dgm:pt>
    <dgm:pt modelId="{FDDA0092-05BF-4A40-8FA3-F1A0E2F371BE}" type="pres">
      <dgm:prSet presAssocID="{8A3529FF-A1C6-439A-8BC0-B61D22421083}" presName="parentText" presStyleLbl="node1" presStyleIdx="2" presStyleCnt="4">
        <dgm:presLayoutVars>
          <dgm:chMax val="0"/>
          <dgm:bulletEnabled val="1"/>
        </dgm:presLayoutVars>
      </dgm:prSet>
      <dgm:spPr/>
    </dgm:pt>
    <dgm:pt modelId="{615033A9-A1E6-467E-A082-C1E0F4AF104C}" type="pres">
      <dgm:prSet presAssocID="{AF4CE15E-19E3-4E56-9F1A-C7A90F25201B}" presName="spacer" presStyleCnt="0"/>
      <dgm:spPr/>
    </dgm:pt>
    <dgm:pt modelId="{92B5D392-A13B-41F3-94CC-3E807AB34BB8}" type="pres">
      <dgm:prSet presAssocID="{56E797D3-60B8-4DAA-A226-EB99E49944AC}" presName="parentText" presStyleLbl="node1" presStyleIdx="3" presStyleCnt="4">
        <dgm:presLayoutVars>
          <dgm:chMax val="0"/>
          <dgm:bulletEnabled val="1"/>
        </dgm:presLayoutVars>
      </dgm:prSet>
      <dgm:spPr/>
    </dgm:pt>
  </dgm:ptLst>
  <dgm:cxnLst>
    <dgm:cxn modelId="{EDA62E0B-F62A-4B48-B5A8-1C9775355C1D}" type="presOf" srcId="{8A3529FF-A1C6-439A-8BC0-B61D22421083}" destId="{FDDA0092-05BF-4A40-8FA3-F1A0E2F371BE}" srcOrd="0" destOrd="0" presId="urn:microsoft.com/office/officeart/2005/8/layout/vList2"/>
    <dgm:cxn modelId="{96F9BD2B-8ACE-4623-AFDA-C1AD8EC3E5E3}" type="presOf" srcId="{D5585D1B-B3B2-4D7F-9911-EB1EDD949329}" destId="{753D5530-35FA-44F3-A4A6-63C825E11125}" srcOrd="0" destOrd="0" presId="urn:microsoft.com/office/officeart/2005/8/layout/vList2"/>
    <dgm:cxn modelId="{9B07E134-75F7-4CF7-B611-2F03247B10D1}" srcId="{EDEF7C3F-1BBA-4B4F-B96C-227DEED1FA80}" destId="{56E797D3-60B8-4DAA-A226-EB99E49944AC}" srcOrd="3" destOrd="0" parTransId="{350AD4FC-204B-4C88-B6E7-2CCC49EF886F}" sibTransId="{98CF89F4-1986-4DD3-9FE2-2C535734D804}"/>
    <dgm:cxn modelId="{BCDB7042-1EDF-4C41-BCFC-03E42FC19C72}" srcId="{EDEF7C3F-1BBA-4B4F-B96C-227DEED1FA80}" destId="{D5585D1B-B3B2-4D7F-9911-EB1EDD949329}" srcOrd="1" destOrd="0" parTransId="{1BD1C28D-FA44-481C-86BB-56244F73B7A7}" sibTransId="{A0721320-D6EB-412C-89B9-1910247BDCFD}"/>
    <dgm:cxn modelId="{81EABC45-CBCC-41CF-BDF5-41AAE7F77D30}" type="presOf" srcId="{56E797D3-60B8-4DAA-A226-EB99E49944AC}" destId="{92B5D392-A13B-41F3-94CC-3E807AB34BB8}" srcOrd="0" destOrd="0" presId="urn:microsoft.com/office/officeart/2005/8/layout/vList2"/>
    <dgm:cxn modelId="{C9EC5283-6D8F-427D-B4F7-E4586C323A74}" srcId="{EDEF7C3F-1BBA-4B4F-B96C-227DEED1FA80}" destId="{75C1FD72-B018-4075-A2B9-C64A9319AD0F}" srcOrd="0" destOrd="0" parTransId="{E0EB6853-7DB2-47AF-B545-28BEB958F8AA}" sibTransId="{63434D0E-4334-45F5-8E34-2B0BA70D1684}"/>
    <dgm:cxn modelId="{6502DAAE-4E18-4C40-BC21-2EAACA904AF5}" type="presOf" srcId="{75C1FD72-B018-4075-A2B9-C64A9319AD0F}" destId="{D3D750FE-7272-435D-A294-08E65C77EBE8}" srcOrd="0" destOrd="0" presId="urn:microsoft.com/office/officeart/2005/8/layout/vList2"/>
    <dgm:cxn modelId="{AD5BF3B4-5BF7-4523-9714-A4A23BA45472}" type="presOf" srcId="{EDEF7C3F-1BBA-4B4F-B96C-227DEED1FA80}" destId="{68398674-77C6-4293-8BF6-28AD9CFD274E}" srcOrd="0" destOrd="0" presId="urn:microsoft.com/office/officeart/2005/8/layout/vList2"/>
    <dgm:cxn modelId="{C29DD5C4-76C7-4FD7-8CBE-4F00FEAA3314}" srcId="{EDEF7C3F-1BBA-4B4F-B96C-227DEED1FA80}" destId="{8A3529FF-A1C6-439A-8BC0-B61D22421083}" srcOrd="2" destOrd="0" parTransId="{EAF01852-250E-467B-B136-DC844B374289}" sibTransId="{AF4CE15E-19E3-4E56-9F1A-C7A90F25201B}"/>
    <dgm:cxn modelId="{64230334-BF4D-4364-B80D-F7EC4CDA9912}" type="presParOf" srcId="{68398674-77C6-4293-8BF6-28AD9CFD274E}" destId="{D3D750FE-7272-435D-A294-08E65C77EBE8}" srcOrd="0" destOrd="0" presId="urn:microsoft.com/office/officeart/2005/8/layout/vList2"/>
    <dgm:cxn modelId="{3E115200-D61B-48CB-BF09-73BEFD48E1CE}" type="presParOf" srcId="{68398674-77C6-4293-8BF6-28AD9CFD274E}" destId="{CDF24AA8-BD4E-47B8-ADC5-18184C170C09}" srcOrd="1" destOrd="0" presId="urn:microsoft.com/office/officeart/2005/8/layout/vList2"/>
    <dgm:cxn modelId="{558B401F-0A2F-47C3-8050-456328735B85}" type="presParOf" srcId="{68398674-77C6-4293-8BF6-28AD9CFD274E}" destId="{753D5530-35FA-44F3-A4A6-63C825E11125}" srcOrd="2" destOrd="0" presId="urn:microsoft.com/office/officeart/2005/8/layout/vList2"/>
    <dgm:cxn modelId="{00E1A193-C880-4C72-A7EC-E6ABFF76A252}" type="presParOf" srcId="{68398674-77C6-4293-8BF6-28AD9CFD274E}" destId="{0A609D6B-5709-4F72-81C8-1EC7C13D8ADD}" srcOrd="3" destOrd="0" presId="urn:microsoft.com/office/officeart/2005/8/layout/vList2"/>
    <dgm:cxn modelId="{4C3C9DDE-8768-4F9B-91B7-A6767C03FE1D}" type="presParOf" srcId="{68398674-77C6-4293-8BF6-28AD9CFD274E}" destId="{FDDA0092-05BF-4A40-8FA3-F1A0E2F371BE}" srcOrd="4" destOrd="0" presId="urn:microsoft.com/office/officeart/2005/8/layout/vList2"/>
    <dgm:cxn modelId="{25D3C642-3448-454A-A85F-E894857EEDAC}" type="presParOf" srcId="{68398674-77C6-4293-8BF6-28AD9CFD274E}" destId="{615033A9-A1E6-467E-A082-C1E0F4AF104C}" srcOrd="5" destOrd="0" presId="urn:microsoft.com/office/officeart/2005/8/layout/vList2"/>
    <dgm:cxn modelId="{EFF8703C-F317-415A-9D9F-EEB9C4A7AA6A}" type="presParOf" srcId="{68398674-77C6-4293-8BF6-28AD9CFD274E}" destId="{92B5D392-A13B-41F3-94CC-3E807AB34B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174762-70A3-4434-AC73-042390FB367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E7499E-661F-4A00-94D2-97DF26DEE4C0}">
      <dgm:prSet custT="1"/>
      <dgm:spPr>
        <a:solidFill>
          <a:srgbClr val="004C97"/>
        </a:solidFill>
        <a:ln>
          <a:noFill/>
        </a:ln>
      </dgm:spPr>
      <dgm:t>
        <a:bodyPr/>
        <a:lstStyle/>
        <a:p>
          <a:r>
            <a:rPr lang="en-GB" sz="2400" dirty="0"/>
            <a:t>Scope to link days of outflows to days of inflows?</a:t>
          </a:r>
          <a:endParaRPr lang="en-US" sz="2400" dirty="0"/>
        </a:p>
      </dgm:t>
    </dgm:pt>
    <dgm:pt modelId="{22F8D3B9-D059-425D-AB88-3E0538DD8E4B}" type="parTrans" cxnId="{1BE28208-8885-43F5-854D-4E109C5E52F6}">
      <dgm:prSet/>
      <dgm:spPr/>
      <dgm:t>
        <a:bodyPr/>
        <a:lstStyle/>
        <a:p>
          <a:endParaRPr lang="en-US" sz="2000"/>
        </a:p>
      </dgm:t>
    </dgm:pt>
    <dgm:pt modelId="{D70BE378-74E9-4469-8A75-AA3D846FF423}" type="sibTrans" cxnId="{1BE28208-8885-43F5-854D-4E109C5E52F6}">
      <dgm:prSet/>
      <dgm:spPr/>
      <dgm:t>
        <a:bodyPr/>
        <a:lstStyle/>
        <a:p>
          <a:endParaRPr lang="en-US" sz="2000"/>
        </a:p>
      </dgm:t>
    </dgm:pt>
    <dgm:pt modelId="{0D19C4FE-B953-4CC2-881A-945568D31040}">
      <dgm:prSet custT="1"/>
      <dgm:spPr>
        <a:solidFill>
          <a:srgbClr val="CFD5EA">
            <a:alpha val="90000"/>
          </a:srgbClr>
        </a:solidFill>
        <a:ln>
          <a:noFill/>
        </a:ln>
      </dgm:spPr>
      <dgm:t>
        <a:bodyPr/>
        <a:lstStyle/>
        <a:p>
          <a:pPr>
            <a:spcBef>
              <a:spcPct val="0"/>
            </a:spcBef>
          </a:pPr>
          <a:r>
            <a:rPr lang="en-GB" sz="1800" dirty="0"/>
            <a:t>Payment due dates for new taxes linked to e.g. salary payment dates</a:t>
          </a:r>
          <a:endParaRPr lang="en-US" sz="1800" dirty="0"/>
        </a:p>
      </dgm:t>
    </dgm:pt>
    <dgm:pt modelId="{AE4F16EC-053E-4A51-90F8-7845E0BCE862}" type="parTrans" cxnId="{9939AB7C-E4BF-4C1C-A27C-B50262E7B89B}">
      <dgm:prSet/>
      <dgm:spPr/>
      <dgm:t>
        <a:bodyPr/>
        <a:lstStyle/>
        <a:p>
          <a:endParaRPr lang="en-US" sz="2000"/>
        </a:p>
      </dgm:t>
    </dgm:pt>
    <dgm:pt modelId="{24F5F7DD-D894-423A-B3AE-948FCFC55364}" type="sibTrans" cxnId="{9939AB7C-E4BF-4C1C-A27C-B50262E7B89B}">
      <dgm:prSet/>
      <dgm:spPr/>
      <dgm:t>
        <a:bodyPr/>
        <a:lstStyle/>
        <a:p>
          <a:endParaRPr lang="en-US" sz="2000"/>
        </a:p>
      </dgm:t>
    </dgm:pt>
    <dgm:pt modelId="{39790880-5EA7-4E07-9A5D-6E18CCB3D640}">
      <dgm:prSet custT="1"/>
      <dgm:spPr>
        <a:solidFill>
          <a:srgbClr val="CFD5EA">
            <a:alpha val="90000"/>
          </a:srgbClr>
        </a:solidFill>
        <a:ln>
          <a:noFill/>
        </a:ln>
      </dgm:spPr>
      <dgm:t>
        <a:bodyPr/>
        <a:lstStyle/>
        <a:p>
          <a:pPr>
            <a:spcBef>
              <a:spcPct val="0"/>
            </a:spcBef>
          </a:pPr>
          <a:r>
            <a:rPr lang="en-GB" sz="1800" dirty="0"/>
            <a:t>Smoothing salary payments across the month</a:t>
          </a:r>
          <a:endParaRPr lang="en-US" sz="1800" dirty="0"/>
        </a:p>
      </dgm:t>
    </dgm:pt>
    <dgm:pt modelId="{021ACF44-0E8B-4B6A-BC7A-291EAFFD3E62}" type="parTrans" cxnId="{C9DACBB1-7562-4BD0-9E06-7B1D7C73C953}">
      <dgm:prSet/>
      <dgm:spPr/>
      <dgm:t>
        <a:bodyPr/>
        <a:lstStyle/>
        <a:p>
          <a:endParaRPr lang="en-US" sz="2000"/>
        </a:p>
      </dgm:t>
    </dgm:pt>
    <dgm:pt modelId="{F924E8C7-5EB5-4734-90D7-1A831FEFB6DB}" type="sibTrans" cxnId="{C9DACBB1-7562-4BD0-9E06-7B1D7C73C953}">
      <dgm:prSet/>
      <dgm:spPr/>
      <dgm:t>
        <a:bodyPr/>
        <a:lstStyle/>
        <a:p>
          <a:endParaRPr lang="en-US" sz="2000"/>
        </a:p>
      </dgm:t>
    </dgm:pt>
    <dgm:pt modelId="{E259C53B-8DC1-4F9B-BDB4-2B39909C93A9}">
      <dgm:prSet custT="1"/>
      <dgm:spPr>
        <a:solidFill>
          <a:srgbClr val="CFD5EA">
            <a:alpha val="90000"/>
          </a:srgbClr>
        </a:solidFill>
        <a:ln>
          <a:noFill/>
        </a:ln>
      </dgm:spPr>
      <dgm:t>
        <a:bodyPr/>
        <a:lstStyle/>
        <a:p>
          <a:pPr>
            <a:spcBef>
              <a:spcPct val="0"/>
            </a:spcBef>
          </a:pPr>
          <a:r>
            <a:rPr lang="en-GB" sz="1800" dirty="0"/>
            <a:t>Identify preferred date for privatisation receipts; fix dates of e.g. transfers to local governments</a:t>
          </a:r>
          <a:endParaRPr lang="en-US" sz="1800" dirty="0"/>
        </a:p>
      </dgm:t>
    </dgm:pt>
    <dgm:pt modelId="{4A197E0C-FC1F-4A95-B2B9-A127B0901D7F}" type="parTrans" cxnId="{6AEF99A4-F904-4B50-B0A5-1F031BF75489}">
      <dgm:prSet/>
      <dgm:spPr/>
      <dgm:t>
        <a:bodyPr/>
        <a:lstStyle/>
        <a:p>
          <a:endParaRPr lang="en-US" sz="2000"/>
        </a:p>
      </dgm:t>
    </dgm:pt>
    <dgm:pt modelId="{2D1F7299-D0C0-4559-8EF6-3A226B7E750E}" type="sibTrans" cxnId="{6AEF99A4-F904-4B50-B0A5-1F031BF75489}">
      <dgm:prSet/>
      <dgm:spPr/>
      <dgm:t>
        <a:bodyPr/>
        <a:lstStyle/>
        <a:p>
          <a:endParaRPr lang="en-US" sz="2000"/>
        </a:p>
      </dgm:t>
    </dgm:pt>
    <dgm:pt modelId="{E93678C1-120E-41A9-8798-C98C3CE84A79}">
      <dgm:prSet custT="1"/>
      <dgm:spPr>
        <a:solidFill>
          <a:srgbClr val="CFD5EA">
            <a:alpha val="90000"/>
          </a:srgbClr>
        </a:solidFill>
        <a:ln>
          <a:noFill/>
        </a:ln>
      </dgm:spPr>
      <dgm:t>
        <a:bodyPr/>
        <a:lstStyle/>
        <a:p>
          <a:pPr>
            <a:spcBef>
              <a:spcPts val="600"/>
            </a:spcBef>
          </a:pPr>
          <a:r>
            <a:rPr lang="en-GB" sz="1800" dirty="0"/>
            <a:t>Inflows before outflows within the month</a:t>
          </a:r>
          <a:endParaRPr lang="en-US" sz="1800" dirty="0"/>
        </a:p>
      </dgm:t>
    </dgm:pt>
    <dgm:pt modelId="{B7979E72-B119-4207-AF85-881A944EB915}" type="parTrans" cxnId="{DC19893D-92BB-4EA9-966F-8F0EDAE80BBC}">
      <dgm:prSet/>
      <dgm:spPr/>
      <dgm:t>
        <a:bodyPr/>
        <a:lstStyle/>
        <a:p>
          <a:endParaRPr lang="en-US" sz="2000"/>
        </a:p>
      </dgm:t>
    </dgm:pt>
    <dgm:pt modelId="{3E32B2C5-318A-4A47-90AA-6642784F6E3C}" type="sibTrans" cxnId="{DC19893D-92BB-4EA9-966F-8F0EDAE80BBC}">
      <dgm:prSet/>
      <dgm:spPr/>
      <dgm:t>
        <a:bodyPr/>
        <a:lstStyle/>
        <a:p>
          <a:endParaRPr lang="en-US" sz="2000"/>
        </a:p>
      </dgm:t>
    </dgm:pt>
    <dgm:pt modelId="{80C9F1FC-5DE6-4F54-BCCA-805EBBC11E3D}">
      <dgm:prSet custT="1"/>
      <dgm:spPr>
        <a:solidFill>
          <a:srgbClr val="004C97"/>
        </a:solidFill>
        <a:ln>
          <a:noFill/>
        </a:ln>
      </dgm:spPr>
      <dgm:t>
        <a:bodyPr/>
        <a:lstStyle/>
        <a:p>
          <a:r>
            <a:rPr lang="en-GB" sz="2400" dirty="0"/>
            <a:t>Problems with external flows</a:t>
          </a:r>
          <a:endParaRPr lang="en-US" sz="2400" dirty="0"/>
        </a:p>
      </dgm:t>
    </dgm:pt>
    <dgm:pt modelId="{BE40B520-D538-4102-8B66-1295C6170347}" type="parTrans" cxnId="{E16A1D69-747F-4E22-A381-8D31D1E578CA}">
      <dgm:prSet/>
      <dgm:spPr/>
      <dgm:t>
        <a:bodyPr/>
        <a:lstStyle/>
        <a:p>
          <a:endParaRPr lang="en-US" sz="2000"/>
        </a:p>
      </dgm:t>
    </dgm:pt>
    <dgm:pt modelId="{CFD564DA-F185-49F7-9341-F4923D098D94}" type="sibTrans" cxnId="{E16A1D69-747F-4E22-A381-8D31D1E578CA}">
      <dgm:prSet/>
      <dgm:spPr/>
      <dgm:t>
        <a:bodyPr/>
        <a:lstStyle/>
        <a:p>
          <a:endParaRPr lang="en-US" sz="2000"/>
        </a:p>
      </dgm:t>
    </dgm:pt>
    <dgm:pt modelId="{7ABB1369-C1A0-4EA4-9EAE-DE5B6659C381}">
      <dgm:prSet custT="1"/>
      <dgm:spPr>
        <a:solidFill>
          <a:srgbClr val="CFD5EA">
            <a:alpha val="90000"/>
          </a:srgbClr>
        </a:solidFill>
        <a:ln>
          <a:noFill/>
        </a:ln>
      </dgm:spPr>
      <dgm:t>
        <a:bodyPr/>
        <a:lstStyle/>
        <a:p>
          <a:pPr>
            <a:spcBef>
              <a:spcPts val="600"/>
            </a:spcBef>
            <a:spcAft>
              <a:spcPts val="600"/>
            </a:spcAft>
          </a:pPr>
          <a:r>
            <a:rPr lang="en-GB" sz="1800" dirty="0"/>
            <a:t>Highly uncertain, difficult to forecast, may depend on project progress</a:t>
          </a:r>
          <a:endParaRPr lang="en-US" sz="1800" dirty="0"/>
        </a:p>
      </dgm:t>
    </dgm:pt>
    <dgm:pt modelId="{91CFED97-7BB0-4A01-A453-F227A9A9F2C8}" type="parTrans" cxnId="{839C93CB-2FD3-4CA6-BD6C-6956C4EED861}">
      <dgm:prSet/>
      <dgm:spPr/>
      <dgm:t>
        <a:bodyPr/>
        <a:lstStyle/>
        <a:p>
          <a:endParaRPr lang="en-US" sz="2000"/>
        </a:p>
      </dgm:t>
    </dgm:pt>
    <dgm:pt modelId="{E874F154-FFB6-4C33-B0CA-5961E02297C3}" type="sibTrans" cxnId="{839C93CB-2FD3-4CA6-BD6C-6956C4EED861}">
      <dgm:prSet/>
      <dgm:spPr/>
      <dgm:t>
        <a:bodyPr/>
        <a:lstStyle/>
        <a:p>
          <a:endParaRPr lang="en-US" sz="2000"/>
        </a:p>
      </dgm:t>
    </dgm:pt>
    <dgm:pt modelId="{A8A1D39F-C2E2-4AF4-BD11-E0AE997FB6EF}">
      <dgm:prSet custT="1"/>
      <dgm:spPr>
        <a:solidFill>
          <a:srgbClr val="CFD5EA">
            <a:alpha val="90000"/>
          </a:srgbClr>
        </a:solidFill>
        <a:ln>
          <a:noFill/>
        </a:ln>
      </dgm:spPr>
      <dgm:t>
        <a:bodyPr/>
        <a:lstStyle/>
        <a:p>
          <a:pPr>
            <a:spcBef>
              <a:spcPts val="600"/>
            </a:spcBef>
            <a:spcAft>
              <a:spcPts val="600"/>
            </a:spcAft>
          </a:pPr>
          <a:r>
            <a:rPr lang="en-GB" sz="1800" dirty="0"/>
            <a:t>Possibly assume project spending and project funding net to zero (but lumpy flows? Or direct payments)</a:t>
          </a:r>
          <a:endParaRPr lang="en-US" sz="1800" dirty="0"/>
        </a:p>
      </dgm:t>
    </dgm:pt>
    <dgm:pt modelId="{07F16F19-7329-42FD-9747-DC13D783744C}" type="parTrans" cxnId="{62B4F41C-5DE7-4F46-8C33-8331ACF64055}">
      <dgm:prSet/>
      <dgm:spPr/>
      <dgm:t>
        <a:bodyPr/>
        <a:lstStyle/>
        <a:p>
          <a:endParaRPr lang="en-US" sz="2000"/>
        </a:p>
      </dgm:t>
    </dgm:pt>
    <dgm:pt modelId="{1F3594B1-7E15-495A-BB01-6531B32BFF14}" type="sibTrans" cxnId="{62B4F41C-5DE7-4F46-8C33-8331ACF64055}">
      <dgm:prSet/>
      <dgm:spPr/>
      <dgm:t>
        <a:bodyPr/>
        <a:lstStyle/>
        <a:p>
          <a:endParaRPr lang="en-US" sz="2000"/>
        </a:p>
      </dgm:t>
    </dgm:pt>
    <dgm:pt modelId="{E7529532-B1BA-44E4-8D75-F92B4C8F9D1A}">
      <dgm:prSet custT="1"/>
      <dgm:spPr>
        <a:solidFill>
          <a:srgbClr val="CFD5EA">
            <a:alpha val="90000"/>
          </a:srgbClr>
        </a:solidFill>
        <a:ln>
          <a:noFill/>
        </a:ln>
      </dgm:spPr>
      <dgm:t>
        <a:bodyPr/>
        <a:lstStyle/>
        <a:p>
          <a:pPr>
            <a:spcBef>
              <a:spcPts val="600"/>
            </a:spcBef>
            <a:spcAft>
              <a:spcPts val="600"/>
            </a:spcAft>
          </a:pPr>
          <a:r>
            <a:rPr lang="en-GB" sz="1800" dirty="0"/>
            <a:t>Inflows may also go to separate accounts  (donor or FX accounts) not TSA</a:t>
          </a:r>
          <a:endParaRPr lang="en-US" sz="1800" dirty="0"/>
        </a:p>
      </dgm:t>
    </dgm:pt>
    <dgm:pt modelId="{B4C496D9-E051-4F3F-9CE0-55E070C53E9B}" type="parTrans" cxnId="{E4ACF2D6-97E3-44AF-BFF1-27DE9EBC3F40}">
      <dgm:prSet/>
      <dgm:spPr/>
      <dgm:t>
        <a:bodyPr/>
        <a:lstStyle/>
        <a:p>
          <a:endParaRPr lang="en-US" sz="2000"/>
        </a:p>
      </dgm:t>
    </dgm:pt>
    <dgm:pt modelId="{D66795E8-7F21-4119-9F83-771FA1985668}" type="sibTrans" cxnId="{E4ACF2D6-97E3-44AF-BFF1-27DE9EBC3F40}">
      <dgm:prSet/>
      <dgm:spPr/>
      <dgm:t>
        <a:bodyPr/>
        <a:lstStyle/>
        <a:p>
          <a:endParaRPr lang="en-US" sz="2000"/>
        </a:p>
      </dgm:t>
    </dgm:pt>
    <dgm:pt modelId="{E73CBAD0-2240-429C-A086-ACEA08D5CDBE}">
      <dgm:prSet custT="1"/>
      <dgm:spPr>
        <a:solidFill>
          <a:srgbClr val="CFD5EA">
            <a:alpha val="90000"/>
          </a:srgbClr>
        </a:solidFill>
        <a:ln>
          <a:noFill/>
        </a:ln>
      </dgm:spPr>
      <dgm:t>
        <a:bodyPr/>
        <a:lstStyle/>
        <a:p>
          <a:pPr>
            <a:spcBef>
              <a:spcPts val="600"/>
            </a:spcBef>
            <a:buClr>
              <a:srgbClr val="0033CC"/>
            </a:buClr>
            <a:buFont typeface="Wingdings" panose="05000000000000000000" pitchFamily="2" charset="2"/>
            <a:buChar char="Ø"/>
          </a:pPr>
          <a:r>
            <a:rPr lang="en-US" sz="2000" b="1" u="sng" dirty="0">
              <a:solidFill>
                <a:srgbClr val="004C97"/>
              </a:solidFill>
            </a:rPr>
            <a:t> Requires close interaction with other     functions</a:t>
          </a:r>
          <a:endParaRPr lang="en-US" sz="1800" b="1" u="sng" dirty="0">
            <a:solidFill>
              <a:srgbClr val="004C97"/>
            </a:solidFill>
          </a:endParaRPr>
        </a:p>
      </dgm:t>
    </dgm:pt>
    <dgm:pt modelId="{6F7AE906-42DD-422B-A7D8-F6A42FB53AE9}" type="parTrans" cxnId="{69F8D503-BCAF-4C92-950C-6B02EB610AC0}">
      <dgm:prSet/>
      <dgm:spPr/>
      <dgm:t>
        <a:bodyPr/>
        <a:lstStyle/>
        <a:p>
          <a:endParaRPr lang="en-GB" sz="2000"/>
        </a:p>
      </dgm:t>
    </dgm:pt>
    <dgm:pt modelId="{CB33145E-0709-4539-A65F-B3303A3CEE60}" type="sibTrans" cxnId="{69F8D503-BCAF-4C92-950C-6B02EB610AC0}">
      <dgm:prSet/>
      <dgm:spPr/>
      <dgm:t>
        <a:bodyPr/>
        <a:lstStyle/>
        <a:p>
          <a:endParaRPr lang="en-GB" sz="2000"/>
        </a:p>
      </dgm:t>
    </dgm:pt>
    <dgm:pt modelId="{41DFC494-92DD-480D-8B19-C9C904AD6007}">
      <dgm:prSet custT="1"/>
      <dgm:spPr>
        <a:solidFill>
          <a:srgbClr val="CFD5EA">
            <a:alpha val="90000"/>
          </a:srgbClr>
        </a:solidFill>
        <a:ln>
          <a:noFill/>
        </a:ln>
      </dgm:spPr>
      <dgm:t>
        <a:bodyPr/>
        <a:lstStyle/>
        <a:p>
          <a:pPr>
            <a:spcBef>
              <a:spcPct val="0"/>
            </a:spcBef>
          </a:pPr>
          <a:r>
            <a:rPr lang="en-US" sz="1800" dirty="0"/>
            <a:t>Avoid bond redemptions on days/weeks of weak cash flow </a:t>
          </a:r>
        </a:p>
      </dgm:t>
    </dgm:pt>
    <dgm:pt modelId="{C02C5A49-4AFC-45B0-A6DC-95F38E55AA47}" type="parTrans" cxnId="{181FB850-B508-4908-A92D-62A4A80976E7}">
      <dgm:prSet/>
      <dgm:spPr/>
      <dgm:t>
        <a:bodyPr/>
        <a:lstStyle/>
        <a:p>
          <a:endParaRPr lang="en-GB" sz="2000"/>
        </a:p>
      </dgm:t>
    </dgm:pt>
    <dgm:pt modelId="{8EE16579-B2CB-41B0-8EFA-C4AA8CA45D01}" type="sibTrans" cxnId="{181FB850-B508-4908-A92D-62A4A80976E7}">
      <dgm:prSet/>
      <dgm:spPr/>
      <dgm:t>
        <a:bodyPr/>
        <a:lstStyle/>
        <a:p>
          <a:endParaRPr lang="en-GB" sz="2000"/>
        </a:p>
      </dgm:t>
    </dgm:pt>
    <dgm:pt modelId="{6D8462DB-59E6-45D0-9FE8-662AA77FF8A9}">
      <dgm:prSet custT="1"/>
      <dgm:spPr>
        <a:solidFill>
          <a:srgbClr val="CFD5EA">
            <a:alpha val="90000"/>
          </a:srgbClr>
        </a:solidFill>
        <a:ln>
          <a:noFill/>
        </a:ln>
      </dgm:spPr>
      <dgm:t>
        <a:bodyPr/>
        <a:lstStyle/>
        <a:p>
          <a:pPr>
            <a:spcBef>
              <a:spcPts val="600"/>
            </a:spcBef>
            <a:spcAft>
              <a:spcPts val="600"/>
            </a:spcAft>
          </a:pPr>
          <a:r>
            <a:rPr lang="en-US" sz="1800" dirty="0"/>
            <a:t>Agree profile of programme loans</a:t>
          </a:r>
        </a:p>
      </dgm:t>
    </dgm:pt>
    <dgm:pt modelId="{3EC02B4D-55B0-498C-8140-FB599EAC83E9}" type="parTrans" cxnId="{ACB706CC-16D3-4D2F-893D-2C9F262402D6}">
      <dgm:prSet/>
      <dgm:spPr/>
      <dgm:t>
        <a:bodyPr/>
        <a:lstStyle/>
        <a:p>
          <a:endParaRPr lang="en-GB"/>
        </a:p>
      </dgm:t>
    </dgm:pt>
    <dgm:pt modelId="{3297D2B3-9CEB-4DE9-A26C-5080866590D8}" type="sibTrans" cxnId="{ACB706CC-16D3-4D2F-893D-2C9F262402D6}">
      <dgm:prSet/>
      <dgm:spPr/>
      <dgm:t>
        <a:bodyPr/>
        <a:lstStyle/>
        <a:p>
          <a:endParaRPr lang="en-GB"/>
        </a:p>
      </dgm:t>
    </dgm:pt>
    <dgm:pt modelId="{B75B3C01-2E8F-417D-8F7D-C87BF4E82524}">
      <dgm:prSet custT="1"/>
      <dgm:spPr>
        <a:solidFill>
          <a:srgbClr val="CFD5EA">
            <a:alpha val="90000"/>
          </a:srgbClr>
        </a:solidFill>
        <a:ln>
          <a:noFill/>
        </a:ln>
      </dgm:spPr>
      <dgm:t>
        <a:bodyPr/>
        <a:lstStyle/>
        <a:p>
          <a:pPr>
            <a:spcBef>
              <a:spcPts val="600"/>
            </a:spcBef>
          </a:pPr>
          <a:endParaRPr lang="en-US" sz="1800" dirty="0"/>
        </a:p>
      </dgm:t>
    </dgm:pt>
    <dgm:pt modelId="{84385BE1-0096-4154-B2DB-0B345F7401DB}" type="parTrans" cxnId="{029100C5-79DD-4E3F-8E45-06016923480A}">
      <dgm:prSet/>
      <dgm:spPr/>
      <dgm:t>
        <a:bodyPr/>
        <a:lstStyle/>
        <a:p>
          <a:endParaRPr lang="en-GB"/>
        </a:p>
      </dgm:t>
    </dgm:pt>
    <dgm:pt modelId="{BD17FF60-C80F-4664-8355-699DBBC672D3}" type="sibTrans" cxnId="{029100C5-79DD-4E3F-8E45-06016923480A}">
      <dgm:prSet/>
      <dgm:spPr/>
      <dgm:t>
        <a:bodyPr/>
        <a:lstStyle/>
        <a:p>
          <a:endParaRPr lang="en-GB"/>
        </a:p>
      </dgm:t>
    </dgm:pt>
    <dgm:pt modelId="{72E83AF3-7735-496E-A889-B8242190717C}" type="pres">
      <dgm:prSet presAssocID="{62174762-70A3-4434-AC73-042390FB3670}" presName="Name0" presStyleCnt="0">
        <dgm:presLayoutVars>
          <dgm:dir/>
          <dgm:animLvl val="lvl"/>
          <dgm:resizeHandles val="exact"/>
        </dgm:presLayoutVars>
      </dgm:prSet>
      <dgm:spPr/>
    </dgm:pt>
    <dgm:pt modelId="{79A7CF38-59A6-4327-B28F-C2DAD1A46A6C}" type="pres">
      <dgm:prSet presAssocID="{AEE7499E-661F-4A00-94D2-97DF26DEE4C0}" presName="composite" presStyleCnt="0"/>
      <dgm:spPr/>
    </dgm:pt>
    <dgm:pt modelId="{CE60EA27-67A8-41D3-AD3D-2B56047A15BE}" type="pres">
      <dgm:prSet presAssocID="{AEE7499E-661F-4A00-94D2-97DF26DEE4C0}" presName="parTx" presStyleLbl="alignNode1" presStyleIdx="0" presStyleCnt="2" custScaleX="109851" custLinFactNeighborX="557">
        <dgm:presLayoutVars>
          <dgm:chMax val="0"/>
          <dgm:chPref val="0"/>
          <dgm:bulletEnabled val="1"/>
        </dgm:presLayoutVars>
      </dgm:prSet>
      <dgm:spPr/>
    </dgm:pt>
    <dgm:pt modelId="{F70F922B-8516-4FFA-B89F-029EA42C1DA5}" type="pres">
      <dgm:prSet presAssocID="{AEE7499E-661F-4A00-94D2-97DF26DEE4C0}" presName="desTx" presStyleLbl="alignAccFollowNode1" presStyleIdx="0" presStyleCnt="2" custScaleX="109337">
        <dgm:presLayoutVars>
          <dgm:bulletEnabled val="1"/>
        </dgm:presLayoutVars>
      </dgm:prSet>
      <dgm:spPr/>
    </dgm:pt>
    <dgm:pt modelId="{6821BDD6-260D-4FDC-8253-95CDCB314476}" type="pres">
      <dgm:prSet presAssocID="{D70BE378-74E9-4469-8A75-AA3D846FF423}" presName="space" presStyleCnt="0"/>
      <dgm:spPr/>
    </dgm:pt>
    <dgm:pt modelId="{05632F50-9DA9-4980-9704-EFCCA9CEEF72}" type="pres">
      <dgm:prSet presAssocID="{80C9F1FC-5DE6-4F54-BCCA-805EBBC11E3D}" presName="composite" presStyleCnt="0"/>
      <dgm:spPr/>
    </dgm:pt>
    <dgm:pt modelId="{73D3B513-472E-4289-A827-3219C7FCC115}" type="pres">
      <dgm:prSet presAssocID="{80C9F1FC-5DE6-4F54-BCCA-805EBBC11E3D}" presName="parTx" presStyleLbl="alignNode1" presStyleIdx="1" presStyleCnt="2" custScaleX="92986">
        <dgm:presLayoutVars>
          <dgm:chMax val="0"/>
          <dgm:chPref val="0"/>
          <dgm:bulletEnabled val="1"/>
        </dgm:presLayoutVars>
      </dgm:prSet>
      <dgm:spPr/>
    </dgm:pt>
    <dgm:pt modelId="{304BF285-853F-4AE7-B9A2-CD5BA111C200}" type="pres">
      <dgm:prSet presAssocID="{80C9F1FC-5DE6-4F54-BCCA-805EBBC11E3D}" presName="desTx" presStyleLbl="alignAccFollowNode1" presStyleIdx="1" presStyleCnt="2" custScaleX="92295" custLinFactNeighborX="-296" custLinFactNeighborY="-371">
        <dgm:presLayoutVars>
          <dgm:bulletEnabled val="1"/>
        </dgm:presLayoutVars>
      </dgm:prSet>
      <dgm:spPr/>
    </dgm:pt>
  </dgm:ptLst>
  <dgm:cxnLst>
    <dgm:cxn modelId="{69F8D503-BCAF-4C92-950C-6B02EB610AC0}" srcId="{AEE7499E-661F-4A00-94D2-97DF26DEE4C0}" destId="{E73CBAD0-2240-429C-A086-ACEA08D5CDBE}" srcOrd="6" destOrd="0" parTransId="{6F7AE906-42DD-422B-A7D8-F6A42FB53AE9}" sibTransId="{CB33145E-0709-4539-A65F-B3303A3CEE60}"/>
    <dgm:cxn modelId="{1BE28208-8885-43F5-854D-4E109C5E52F6}" srcId="{62174762-70A3-4434-AC73-042390FB3670}" destId="{AEE7499E-661F-4A00-94D2-97DF26DEE4C0}" srcOrd="0" destOrd="0" parTransId="{22F8D3B9-D059-425D-AB88-3E0538DD8E4B}" sibTransId="{D70BE378-74E9-4469-8A75-AA3D846FF423}"/>
    <dgm:cxn modelId="{57F16E14-BB0F-40C2-8304-302F2AAB2370}" type="presOf" srcId="{62174762-70A3-4434-AC73-042390FB3670}" destId="{72E83AF3-7735-496E-A889-B8242190717C}" srcOrd="0" destOrd="0" presId="urn:microsoft.com/office/officeart/2005/8/layout/hList1"/>
    <dgm:cxn modelId="{B524CE16-7379-46CE-A39D-483FFFB68E18}" type="presOf" srcId="{E259C53B-8DC1-4F9B-BDB4-2B39909C93A9}" destId="{F70F922B-8516-4FFA-B89F-029EA42C1DA5}" srcOrd="0" destOrd="3" presId="urn:microsoft.com/office/officeart/2005/8/layout/hList1"/>
    <dgm:cxn modelId="{AA54BB18-A09E-4A16-BC41-1935511F2F25}" type="presOf" srcId="{7ABB1369-C1A0-4EA4-9EAE-DE5B6659C381}" destId="{304BF285-853F-4AE7-B9A2-CD5BA111C200}" srcOrd="0" destOrd="0" presId="urn:microsoft.com/office/officeart/2005/8/layout/hList1"/>
    <dgm:cxn modelId="{62B4F41C-5DE7-4F46-8C33-8331ACF64055}" srcId="{80C9F1FC-5DE6-4F54-BCCA-805EBBC11E3D}" destId="{A8A1D39F-C2E2-4AF4-BD11-E0AE997FB6EF}" srcOrd="1" destOrd="0" parTransId="{07F16F19-7329-42FD-9747-DC13D783744C}" sibTransId="{1F3594B1-7E15-495A-BB01-6531B32BFF14}"/>
    <dgm:cxn modelId="{A5BCB023-D6D0-4266-9E30-B4C313A8AFE1}" type="presOf" srcId="{E93678C1-120E-41A9-8798-C98C3CE84A79}" destId="{F70F922B-8516-4FFA-B89F-029EA42C1DA5}" srcOrd="0" destOrd="4" presId="urn:microsoft.com/office/officeart/2005/8/layout/hList1"/>
    <dgm:cxn modelId="{29AAD124-6239-403E-91C0-4BB4A8BF60B1}" type="presOf" srcId="{E7529532-B1BA-44E4-8D75-F92B4C8F9D1A}" destId="{304BF285-853F-4AE7-B9A2-CD5BA111C200}" srcOrd="0" destOrd="2" presId="urn:microsoft.com/office/officeart/2005/8/layout/hList1"/>
    <dgm:cxn modelId="{8D924838-33B8-4CD6-A6B6-8A62315B98B7}" type="presOf" srcId="{80C9F1FC-5DE6-4F54-BCCA-805EBBC11E3D}" destId="{73D3B513-472E-4289-A827-3219C7FCC115}" srcOrd="0" destOrd="0" presId="urn:microsoft.com/office/officeart/2005/8/layout/hList1"/>
    <dgm:cxn modelId="{DC19893D-92BB-4EA9-966F-8F0EDAE80BBC}" srcId="{AEE7499E-661F-4A00-94D2-97DF26DEE4C0}" destId="{E93678C1-120E-41A9-8798-C98C3CE84A79}" srcOrd="4" destOrd="0" parTransId="{B7979E72-B119-4207-AF85-881A944EB915}" sibTransId="{3E32B2C5-318A-4A47-90AA-6642784F6E3C}"/>
    <dgm:cxn modelId="{E16A1D69-747F-4E22-A381-8D31D1E578CA}" srcId="{62174762-70A3-4434-AC73-042390FB3670}" destId="{80C9F1FC-5DE6-4F54-BCCA-805EBBC11E3D}" srcOrd="1" destOrd="0" parTransId="{BE40B520-D538-4102-8B66-1295C6170347}" sibTransId="{CFD564DA-F185-49F7-9341-F4923D098D94}"/>
    <dgm:cxn modelId="{98937850-1CB7-4F39-B307-847548ECA264}" type="presOf" srcId="{A8A1D39F-C2E2-4AF4-BD11-E0AE997FB6EF}" destId="{304BF285-853F-4AE7-B9A2-CD5BA111C200}" srcOrd="0" destOrd="1" presId="urn:microsoft.com/office/officeart/2005/8/layout/hList1"/>
    <dgm:cxn modelId="{181FB850-B508-4908-A92D-62A4A80976E7}" srcId="{AEE7499E-661F-4A00-94D2-97DF26DEE4C0}" destId="{41DFC494-92DD-480D-8B19-C9C904AD6007}" srcOrd="2" destOrd="0" parTransId="{C02C5A49-4AFC-45B0-A6DC-95F38E55AA47}" sibTransId="{8EE16579-B2CB-41B0-8EFA-C4AA8CA45D01}"/>
    <dgm:cxn modelId="{1336E270-4FB8-4359-8B47-E879A8CBB3C1}" type="presOf" srcId="{39790880-5EA7-4E07-9A5D-6E18CCB3D640}" destId="{F70F922B-8516-4FFA-B89F-029EA42C1DA5}" srcOrd="0" destOrd="1" presId="urn:microsoft.com/office/officeart/2005/8/layout/hList1"/>
    <dgm:cxn modelId="{9939AB7C-E4BF-4C1C-A27C-B50262E7B89B}" srcId="{AEE7499E-661F-4A00-94D2-97DF26DEE4C0}" destId="{0D19C4FE-B953-4CC2-881A-945568D31040}" srcOrd="0" destOrd="0" parTransId="{AE4F16EC-053E-4A51-90F8-7845E0BCE862}" sibTransId="{24F5F7DD-D894-423A-B3AE-948FCFC55364}"/>
    <dgm:cxn modelId="{482B3C9D-C858-4B14-8B34-057E83B2E916}" type="presOf" srcId="{AEE7499E-661F-4A00-94D2-97DF26DEE4C0}" destId="{CE60EA27-67A8-41D3-AD3D-2B56047A15BE}" srcOrd="0" destOrd="0" presId="urn:microsoft.com/office/officeart/2005/8/layout/hList1"/>
    <dgm:cxn modelId="{CD8AFDA2-BCB8-49FA-BB08-BF4E065ACE49}" type="presOf" srcId="{E73CBAD0-2240-429C-A086-ACEA08D5CDBE}" destId="{F70F922B-8516-4FFA-B89F-029EA42C1DA5}" srcOrd="0" destOrd="6" presId="urn:microsoft.com/office/officeart/2005/8/layout/hList1"/>
    <dgm:cxn modelId="{6AEF99A4-F904-4B50-B0A5-1F031BF75489}" srcId="{AEE7499E-661F-4A00-94D2-97DF26DEE4C0}" destId="{E259C53B-8DC1-4F9B-BDB4-2B39909C93A9}" srcOrd="3" destOrd="0" parTransId="{4A197E0C-FC1F-4A95-B2B9-A127B0901D7F}" sibTransId="{2D1F7299-D0C0-4559-8EF6-3A226B7E750E}"/>
    <dgm:cxn modelId="{C9DACBB1-7562-4BD0-9E06-7B1D7C73C953}" srcId="{AEE7499E-661F-4A00-94D2-97DF26DEE4C0}" destId="{39790880-5EA7-4E07-9A5D-6E18CCB3D640}" srcOrd="1" destOrd="0" parTransId="{021ACF44-0E8B-4B6A-BC7A-291EAFFD3E62}" sibTransId="{F924E8C7-5EB5-4734-90D7-1A831FEFB6DB}"/>
    <dgm:cxn modelId="{CCC0D8B1-C1C8-4D3A-8059-E168422F1FD9}" type="presOf" srcId="{41DFC494-92DD-480D-8B19-C9C904AD6007}" destId="{F70F922B-8516-4FFA-B89F-029EA42C1DA5}" srcOrd="0" destOrd="2" presId="urn:microsoft.com/office/officeart/2005/8/layout/hList1"/>
    <dgm:cxn modelId="{F20D01C3-C27E-441F-90BB-42E3C8EA59CD}" type="presOf" srcId="{B75B3C01-2E8F-417D-8F7D-C87BF4E82524}" destId="{F70F922B-8516-4FFA-B89F-029EA42C1DA5}" srcOrd="0" destOrd="5" presId="urn:microsoft.com/office/officeart/2005/8/layout/hList1"/>
    <dgm:cxn modelId="{029100C5-79DD-4E3F-8E45-06016923480A}" srcId="{AEE7499E-661F-4A00-94D2-97DF26DEE4C0}" destId="{B75B3C01-2E8F-417D-8F7D-C87BF4E82524}" srcOrd="5" destOrd="0" parTransId="{84385BE1-0096-4154-B2DB-0B345F7401DB}" sibTransId="{BD17FF60-C80F-4664-8355-699DBBC672D3}"/>
    <dgm:cxn modelId="{E3E497C5-E871-41C0-84CC-DA8A3FFB0B51}" type="presOf" srcId="{6D8462DB-59E6-45D0-9FE8-662AA77FF8A9}" destId="{304BF285-853F-4AE7-B9A2-CD5BA111C200}" srcOrd="0" destOrd="3" presId="urn:microsoft.com/office/officeart/2005/8/layout/hList1"/>
    <dgm:cxn modelId="{839C93CB-2FD3-4CA6-BD6C-6956C4EED861}" srcId="{80C9F1FC-5DE6-4F54-BCCA-805EBBC11E3D}" destId="{7ABB1369-C1A0-4EA4-9EAE-DE5B6659C381}" srcOrd="0" destOrd="0" parTransId="{91CFED97-7BB0-4A01-A453-F227A9A9F2C8}" sibTransId="{E874F154-FFB6-4C33-B0CA-5961E02297C3}"/>
    <dgm:cxn modelId="{ACB706CC-16D3-4D2F-893D-2C9F262402D6}" srcId="{80C9F1FC-5DE6-4F54-BCCA-805EBBC11E3D}" destId="{6D8462DB-59E6-45D0-9FE8-662AA77FF8A9}" srcOrd="3" destOrd="0" parTransId="{3EC02B4D-55B0-498C-8140-FB599EAC83E9}" sibTransId="{3297D2B3-9CEB-4DE9-A26C-5080866590D8}"/>
    <dgm:cxn modelId="{E4ACF2D6-97E3-44AF-BFF1-27DE9EBC3F40}" srcId="{80C9F1FC-5DE6-4F54-BCCA-805EBBC11E3D}" destId="{E7529532-B1BA-44E4-8D75-F92B4C8F9D1A}" srcOrd="2" destOrd="0" parTransId="{B4C496D9-E051-4F3F-9CE0-55E070C53E9B}" sibTransId="{D66795E8-7F21-4119-9F83-771FA1985668}"/>
    <dgm:cxn modelId="{855808F3-D908-4DCB-BCD9-13EFFAEFC5C7}" type="presOf" srcId="{0D19C4FE-B953-4CC2-881A-945568D31040}" destId="{F70F922B-8516-4FFA-B89F-029EA42C1DA5}" srcOrd="0" destOrd="0" presId="urn:microsoft.com/office/officeart/2005/8/layout/hList1"/>
    <dgm:cxn modelId="{40079E32-E8C4-4FCA-9FFA-AFADB1FB479C}" type="presParOf" srcId="{72E83AF3-7735-496E-A889-B8242190717C}" destId="{79A7CF38-59A6-4327-B28F-C2DAD1A46A6C}" srcOrd="0" destOrd="0" presId="urn:microsoft.com/office/officeart/2005/8/layout/hList1"/>
    <dgm:cxn modelId="{A73C846A-6B5B-4C95-9816-711403CA3ED1}" type="presParOf" srcId="{79A7CF38-59A6-4327-B28F-C2DAD1A46A6C}" destId="{CE60EA27-67A8-41D3-AD3D-2B56047A15BE}" srcOrd="0" destOrd="0" presId="urn:microsoft.com/office/officeart/2005/8/layout/hList1"/>
    <dgm:cxn modelId="{F40A7279-FD7F-4271-8B8C-2590D8F5ABF0}" type="presParOf" srcId="{79A7CF38-59A6-4327-B28F-C2DAD1A46A6C}" destId="{F70F922B-8516-4FFA-B89F-029EA42C1DA5}" srcOrd="1" destOrd="0" presId="urn:microsoft.com/office/officeart/2005/8/layout/hList1"/>
    <dgm:cxn modelId="{FDBC320E-ED7E-4253-AFA1-C1A0F29662F2}" type="presParOf" srcId="{72E83AF3-7735-496E-A889-B8242190717C}" destId="{6821BDD6-260D-4FDC-8253-95CDCB314476}" srcOrd="1" destOrd="0" presId="urn:microsoft.com/office/officeart/2005/8/layout/hList1"/>
    <dgm:cxn modelId="{E2AA5302-4D2D-4223-A12C-8F60EE3937B3}" type="presParOf" srcId="{72E83AF3-7735-496E-A889-B8242190717C}" destId="{05632F50-9DA9-4980-9704-EFCCA9CEEF72}" srcOrd="2" destOrd="0" presId="urn:microsoft.com/office/officeart/2005/8/layout/hList1"/>
    <dgm:cxn modelId="{1742B31B-D245-423E-BD0F-DEC30996CF99}" type="presParOf" srcId="{05632F50-9DA9-4980-9704-EFCCA9CEEF72}" destId="{73D3B513-472E-4289-A827-3219C7FCC115}" srcOrd="0" destOrd="0" presId="urn:microsoft.com/office/officeart/2005/8/layout/hList1"/>
    <dgm:cxn modelId="{FA9E00F1-55B4-41AC-81D9-5D973972E879}" type="presParOf" srcId="{05632F50-9DA9-4980-9704-EFCCA9CEEF72}" destId="{304BF285-853F-4AE7-B9A2-CD5BA111C2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0DFF5F-5DFC-4D17-B0CB-E2E6A8E22EE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54621016-0929-4B00-946C-C1621B3001C4}">
      <dgm:prSet phldrT="[Text]" custT="1"/>
      <dgm:spPr/>
      <dgm:t>
        <a:bodyPr/>
        <a:lstStyle/>
        <a:p>
          <a:r>
            <a:rPr lang="en-GB" sz="2400" dirty="0"/>
            <a:t>People</a:t>
          </a:r>
        </a:p>
      </dgm:t>
    </dgm:pt>
    <dgm:pt modelId="{86CB5906-5345-47E6-BBDD-6304D93C35E1}" type="parTrans" cxnId="{2FE8AE1F-CDBB-47BA-85F5-49A316B9160B}">
      <dgm:prSet/>
      <dgm:spPr/>
      <dgm:t>
        <a:bodyPr/>
        <a:lstStyle/>
        <a:p>
          <a:endParaRPr lang="en-GB"/>
        </a:p>
      </dgm:t>
    </dgm:pt>
    <dgm:pt modelId="{6C0F57EA-7FE8-49D8-B7C1-470D47E471E7}" type="sibTrans" cxnId="{2FE8AE1F-CDBB-47BA-85F5-49A316B9160B}">
      <dgm:prSet/>
      <dgm:spPr/>
      <dgm:t>
        <a:bodyPr/>
        <a:lstStyle/>
        <a:p>
          <a:endParaRPr lang="en-GB"/>
        </a:p>
      </dgm:t>
    </dgm:pt>
    <dgm:pt modelId="{08434672-39A9-4BF7-AB5C-A7907EF52032}">
      <dgm:prSet phldrT="[Text]"/>
      <dgm:spPr>
        <a:solidFill>
          <a:srgbClr val="CFD5EA">
            <a:alpha val="90000"/>
          </a:srgbClr>
        </a:solidFill>
      </dgm:spPr>
      <dgm:t>
        <a:bodyPr/>
        <a:lstStyle/>
        <a:p>
          <a:r>
            <a:rPr lang="en-GB" dirty="0"/>
            <a:t>Not many staff required</a:t>
          </a:r>
        </a:p>
      </dgm:t>
    </dgm:pt>
    <dgm:pt modelId="{60863C4D-34DC-4080-B723-E0A92682AFFD}" type="parTrans" cxnId="{27C7D3A6-88F8-485C-9D43-CBD4064DAB9A}">
      <dgm:prSet/>
      <dgm:spPr/>
      <dgm:t>
        <a:bodyPr/>
        <a:lstStyle/>
        <a:p>
          <a:endParaRPr lang="en-GB"/>
        </a:p>
      </dgm:t>
    </dgm:pt>
    <dgm:pt modelId="{3C3FF36B-8010-4CDD-9851-7949BAFEE23F}" type="sibTrans" cxnId="{27C7D3A6-88F8-485C-9D43-CBD4064DAB9A}">
      <dgm:prSet/>
      <dgm:spPr/>
      <dgm:t>
        <a:bodyPr/>
        <a:lstStyle/>
        <a:p>
          <a:endParaRPr lang="en-GB"/>
        </a:p>
      </dgm:t>
    </dgm:pt>
    <dgm:pt modelId="{B519D4D4-017A-4F86-8D0B-4E8620880EF0}">
      <dgm:prSet phldrT="[Text]" custT="1"/>
      <dgm:spPr/>
      <dgm:t>
        <a:bodyPr/>
        <a:lstStyle/>
        <a:p>
          <a:r>
            <a:rPr lang="en-GB" sz="2400" dirty="0"/>
            <a:t>Data</a:t>
          </a:r>
        </a:p>
      </dgm:t>
    </dgm:pt>
    <dgm:pt modelId="{40D11AB0-60BA-4451-90A1-25418D40A02C}" type="parTrans" cxnId="{8E580179-2FDC-4729-BF01-E7ECD3C5D4FB}">
      <dgm:prSet/>
      <dgm:spPr/>
      <dgm:t>
        <a:bodyPr/>
        <a:lstStyle/>
        <a:p>
          <a:endParaRPr lang="en-GB"/>
        </a:p>
      </dgm:t>
    </dgm:pt>
    <dgm:pt modelId="{40C4B564-D144-4FD6-9AA2-0A179355C080}" type="sibTrans" cxnId="{8E580179-2FDC-4729-BF01-E7ECD3C5D4FB}">
      <dgm:prSet/>
      <dgm:spPr/>
      <dgm:t>
        <a:bodyPr/>
        <a:lstStyle/>
        <a:p>
          <a:endParaRPr lang="en-GB"/>
        </a:p>
      </dgm:t>
    </dgm:pt>
    <dgm:pt modelId="{048DFA59-248A-4736-828E-5FA99A1A1A32}">
      <dgm:prSet phldrT="[Text]" custT="1"/>
      <dgm:spPr/>
      <dgm:t>
        <a:bodyPr/>
        <a:lstStyle/>
        <a:p>
          <a:r>
            <a:rPr lang="en-GB" sz="2400" dirty="0"/>
            <a:t>Commitment Information</a:t>
          </a:r>
        </a:p>
      </dgm:t>
    </dgm:pt>
    <dgm:pt modelId="{CF919397-C68F-41B2-974A-0A068C542944}" type="parTrans" cxnId="{690887D3-55A7-48D5-BE8B-616C88E7DC1D}">
      <dgm:prSet/>
      <dgm:spPr/>
      <dgm:t>
        <a:bodyPr/>
        <a:lstStyle/>
        <a:p>
          <a:endParaRPr lang="en-GB"/>
        </a:p>
      </dgm:t>
    </dgm:pt>
    <dgm:pt modelId="{A7F4E6AB-2065-4375-A84D-CC68FBB0BF2B}" type="sibTrans" cxnId="{690887D3-55A7-48D5-BE8B-616C88E7DC1D}">
      <dgm:prSet/>
      <dgm:spPr/>
      <dgm:t>
        <a:bodyPr/>
        <a:lstStyle/>
        <a:p>
          <a:endParaRPr lang="en-GB"/>
        </a:p>
      </dgm:t>
    </dgm:pt>
    <dgm:pt modelId="{FE3B3C00-AAD5-4311-A0D4-62C43EB81A31}">
      <dgm:prSet phldrT="[Text]"/>
      <dgm:spPr>
        <a:solidFill>
          <a:srgbClr val="CFD5EA">
            <a:alpha val="90000"/>
          </a:srgbClr>
        </a:solidFill>
      </dgm:spPr>
      <dgm:t>
        <a:bodyPr/>
        <a:lstStyle/>
        <a:p>
          <a:r>
            <a:rPr lang="en-GB" dirty="0"/>
            <a:t>Potentially useful, particularly if IFMIS  identifies a due date for payment</a:t>
          </a:r>
        </a:p>
      </dgm:t>
    </dgm:pt>
    <dgm:pt modelId="{FF8C149A-1A9D-4CD1-98FE-62CFE9938252}" type="parTrans" cxnId="{11C7709B-D383-4BF8-9F40-6262309A3EA9}">
      <dgm:prSet/>
      <dgm:spPr/>
      <dgm:t>
        <a:bodyPr/>
        <a:lstStyle/>
        <a:p>
          <a:endParaRPr lang="en-GB"/>
        </a:p>
      </dgm:t>
    </dgm:pt>
    <dgm:pt modelId="{CCDB8570-F54B-4E4F-8FA2-5D75BB54F1CF}" type="sibTrans" cxnId="{11C7709B-D383-4BF8-9F40-6262309A3EA9}">
      <dgm:prSet/>
      <dgm:spPr/>
      <dgm:t>
        <a:bodyPr/>
        <a:lstStyle/>
        <a:p>
          <a:endParaRPr lang="en-GB"/>
        </a:p>
      </dgm:t>
    </dgm:pt>
    <dgm:pt modelId="{308D38FB-626C-41BF-A3E7-5700D4AC3DF5}">
      <dgm:prSet phldrT="[Text]"/>
      <dgm:spPr>
        <a:solidFill>
          <a:srgbClr val="CFD5EA">
            <a:alpha val="90000"/>
          </a:srgbClr>
        </a:solidFill>
      </dgm:spPr>
      <dgm:t>
        <a:bodyPr/>
        <a:lstStyle/>
        <a:p>
          <a:r>
            <a:rPr lang="en-GB" dirty="0"/>
            <a:t>2-3 in CMU at MoF often enough (although 5-6 is more common)</a:t>
          </a:r>
        </a:p>
      </dgm:t>
    </dgm:pt>
    <dgm:pt modelId="{FD05D991-9AF2-4071-AAC7-6226FEB7F04D}" type="parTrans" cxnId="{FEDB694D-5C56-44F8-81DC-352E088F7C06}">
      <dgm:prSet/>
      <dgm:spPr/>
      <dgm:t>
        <a:bodyPr/>
        <a:lstStyle/>
        <a:p>
          <a:endParaRPr lang="en-GB"/>
        </a:p>
      </dgm:t>
    </dgm:pt>
    <dgm:pt modelId="{AC9797E4-1254-4F70-B543-0B0D7DF6BB37}" type="sibTrans" cxnId="{FEDB694D-5C56-44F8-81DC-352E088F7C06}">
      <dgm:prSet/>
      <dgm:spPr/>
      <dgm:t>
        <a:bodyPr/>
        <a:lstStyle/>
        <a:p>
          <a:endParaRPr lang="en-GB"/>
        </a:p>
      </dgm:t>
    </dgm:pt>
    <dgm:pt modelId="{592A00A8-9DAC-4A8B-BD61-DBBA59D08068}">
      <dgm:prSet phldrT="[Text]"/>
      <dgm:spPr>
        <a:solidFill>
          <a:srgbClr val="CFD5EA">
            <a:alpha val="90000"/>
          </a:srgbClr>
        </a:solidFill>
      </dgm:spPr>
      <dgm:t>
        <a:bodyPr/>
        <a:lstStyle/>
        <a:p>
          <a:r>
            <a:rPr lang="en-GB" dirty="0"/>
            <a:t>Supported by others in MDAs</a:t>
          </a:r>
        </a:p>
      </dgm:t>
    </dgm:pt>
    <dgm:pt modelId="{CA99D4E4-0198-48EE-99BB-9070BEA58729}" type="parTrans" cxnId="{148D11C0-E039-4184-983A-B751C640382E}">
      <dgm:prSet/>
      <dgm:spPr/>
      <dgm:t>
        <a:bodyPr/>
        <a:lstStyle/>
        <a:p>
          <a:endParaRPr lang="en-GB"/>
        </a:p>
      </dgm:t>
    </dgm:pt>
    <dgm:pt modelId="{AE548A7C-641B-4538-AF72-0ECE99CD007B}" type="sibTrans" cxnId="{148D11C0-E039-4184-983A-B751C640382E}">
      <dgm:prSet/>
      <dgm:spPr/>
      <dgm:t>
        <a:bodyPr/>
        <a:lstStyle/>
        <a:p>
          <a:endParaRPr lang="en-GB"/>
        </a:p>
      </dgm:t>
    </dgm:pt>
    <dgm:pt modelId="{A50C55D8-3B74-4CF7-ACED-0EEA53A905E3}">
      <dgm:prSet phldrT="[Text]"/>
      <dgm:spPr>
        <a:solidFill>
          <a:srgbClr val="CFD5EA">
            <a:alpha val="90000"/>
          </a:srgbClr>
        </a:solidFill>
      </dgm:spPr>
      <dgm:t>
        <a:bodyPr/>
        <a:lstStyle/>
        <a:p>
          <a:r>
            <a:rPr lang="en-GB" dirty="0"/>
            <a:t>Large volumes to manage</a:t>
          </a:r>
        </a:p>
      </dgm:t>
    </dgm:pt>
    <dgm:pt modelId="{C0AD128E-C78A-45D4-BED3-8DD5D1F8D627}" type="parTrans" cxnId="{A514A846-56D0-413D-A8F3-4C802FAB4258}">
      <dgm:prSet/>
      <dgm:spPr/>
      <dgm:t>
        <a:bodyPr/>
        <a:lstStyle/>
        <a:p>
          <a:endParaRPr lang="en-GB"/>
        </a:p>
      </dgm:t>
    </dgm:pt>
    <dgm:pt modelId="{C65F8E79-3C8E-4D97-BD87-D9736E1C4669}" type="sibTrans" cxnId="{A514A846-56D0-413D-A8F3-4C802FAB4258}">
      <dgm:prSet/>
      <dgm:spPr/>
      <dgm:t>
        <a:bodyPr/>
        <a:lstStyle/>
        <a:p>
          <a:endParaRPr lang="en-GB"/>
        </a:p>
      </dgm:t>
    </dgm:pt>
    <dgm:pt modelId="{FAE5D5C8-8CB7-4E08-8DB0-1801CC6CE5B7}">
      <dgm:prSet phldrT="[Text]"/>
      <dgm:spPr>
        <a:solidFill>
          <a:srgbClr val="CFD5EA">
            <a:alpha val="90000"/>
          </a:srgbClr>
        </a:solidFill>
      </dgm:spPr>
      <dgm:t>
        <a:bodyPr/>
        <a:lstStyle/>
        <a:p>
          <a:r>
            <a:rPr lang="en-GB" dirty="0"/>
            <a:t>Heavy use of Excel – flexible for scenarios etc</a:t>
          </a:r>
        </a:p>
      </dgm:t>
    </dgm:pt>
    <dgm:pt modelId="{DEB94EEC-879A-4827-8B26-E2CF21BD850B}" type="parTrans" cxnId="{C72C0738-C62B-468D-8B45-41F4C61169F7}">
      <dgm:prSet/>
      <dgm:spPr/>
      <dgm:t>
        <a:bodyPr/>
        <a:lstStyle/>
        <a:p>
          <a:endParaRPr lang="en-GB"/>
        </a:p>
      </dgm:t>
    </dgm:pt>
    <dgm:pt modelId="{3FE98BDF-415D-4E37-8270-79A26E652F16}" type="sibTrans" cxnId="{C72C0738-C62B-468D-8B45-41F4C61169F7}">
      <dgm:prSet/>
      <dgm:spPr/>
      <dgm:t>
        <a:bodyPr/>
        <a:lstStyle/>
        <a:p>
          <a:endParaRPr lang="en-GB"/>
        </a:p>
      </dgm:t>
    </dgm:pt>
    <dgm:pt modelId="{A682F136-BB03-44B3-82EC-5BB5B64BC557}">
      <dgm:prSet phldrT="[Text]"/>
      <dgm:spPr>
        <a:solidFill>
          <a:srgbClr val="CFD5EA">
            <a:alpha val="90000"/>
          </a:srgbClr>
        </a:solidFill>
      </dgm:spPr>
      <dgm:t>
        <a:bodyPr/>
        <a:lstStyle/>
        <a:p>
          <a:r>
            <a:rPr lang="en-GB" dirty="0"/>
            <a:t>Link to IFMIS for outturn data; or use IFMIS to collect MDA forecasts</a:t>
          </a:r>
        </a:p>
      </dgm:t>
    </dgm:pt>
    <dgm:pt modelId="{5E55EBD3-7AF9-431B-84B0-55D243D97715}" type="parTrans" cxnId="{EB09E69C-A63D-440D-A3C0-8B9B59798E79}">
      <dgm:prSet/>
      <dgm:spPr/>
      <dgm:t>
        <a:bodyPr/>
        <a:lstStyle/>
        <a:p>
          <a:endParaRPr lang="en-GB"/>
        </a:p>
      </dgm:t>
    </dgm:pt>
    <dgm:pt modelId="{20198EDD-6760-48E1-A831-32A401242971}" type="sibTrans" cxnId="{EB09E69C-A63D-440D-A3C0-8B9B59798E79}">
      <dgm:prSet/>
      <dgm:spPr/>
      <dgm:t>
        <a:bodyPr/>
        <a:lstStyle/>
        <a:p>
          <a:endParaRPr lang="en-GB"/>
        </a:p>
      </dgm:t>
    </dgm:pt>
    <dgm:pt modelId="{88A26DF9-9493-43B9-A017-E16E2778189F}">
      <dgm:prSet phldrT="[Text]"/>
      <dgm:spPr>
        <a:solidFill>
          <a:srgbClr val="CFD5EA">
            <a:alpha val="90000"/>
          </a:srgbClr>
        </a:solidFill>
      </dgm:spPr>
      <dgm:t>
        <a:bodyPr/>
        <a:lstStyle/>
        <a:p>
          <a:r>
            <a:rPr lang="en-GB" dirty="0"/>
            <a:t>But variable lags =&gt; commitment information not itself sufficient for cash flow forecasting</a:t>
          </a:r>
        </a:p>
      </dgm:t>
    </dgm:pt>
    <dgm:pt modelId="{72EA5DA4-DF7A-4C68-B64B-DDD720FD6D7B}" type="parTrans" cxnId="{3A001B6D-7350-4A14-8DA5-FBEF88A8B72D}">
      <dgm:prSet/>
      <dgm:spPr/>
      <dgm:t>
        <a:bodyPr/>
        <a:lstStyle/>
        <a:p>
          <a:endParaRPr lang="en-GB"/>
        </a:p>
      </dgm:t>
    </dgm:pt>
    <dgm:pt modelId="{C969424B-8527-438B-AF2A-FD87A1930A5E}" type="sibTrans" cxnId="{3A001B6D-7350-4A14-8DA5-FBEF88A8B72D}">
      <dgm:prSet/>
      <dgm:spPr/>
      <dgm:t>
        <a:bodyPr/>
        <a:lstStyle/>
        <a:p>
          <a:endParaRPr lang="en-GB"/>
        </a:p>
      </dgm:t>
    </dgm:pt>
    <dgm:pt modelId="{84EE9014-B48D-410A-846D-AC304F955FC5}">
      <dgm:prSet phldrT="[Text]"/>
      <dgm:spPr>
        <a:solidFill>
          <a:srgbClr val="CFD5EA">
            <a:alpha val="90000"/>
          </a:srgbClr>
        </a:solidFill>
      </dgm:spPr>
      <dgm:t>
        <a:bodyPr/>
        <a:lstStyle/>
        <a:p>
          <a:r>
            <a:rPr lang="en-GB" dirty="0"/>
            <a:t>See Annex for role of CMU</a:t>
          </a:r>
        </a:p>
      </dgm:t>
    </dgm:pt>
    <dgm:pt modelId="{0E28C6CC-D158-4C63-8706-00FEAB3BBE86}" type="parTrans" cxnId="{7A972B1D-6CE9-441D-B7AA-C610BD31CC7C}">
      <dgm:prSet/>
      <dgm:spPr/>
      <dgm:t>
        <a:bodyPr/>
        <a:lstStyle/>
        <a:p>
          <a:endParaRPr lang="en-GB"/>
        </a:p>
      </dgm:t>
    </dgm:pt>
    <dgm:pt modelId="{6E900D6D-43AA-499C-92C4-1D5758F54FF7}" type="sibTrans" cxnId="{7A972B1D-6CE9-441D-B7AA-C610BD31CC7C}">
      <dgm:prSet/>
      <dgm:spPr/>
      <dgm:t>
        <a:bodyPr/>
        <a:lstStyle/>
        <a:p>
          <a:endParaRPr lang="en-GB"/>
        </a:p>
      </dgm:t>
    </dgm:pt>
    <dgm:pt modelId="{5239E824-B28F-484A-85AC-A56DDF065C1D}">
      <dgm:prSet phldrT="[Text]"/>
      <dgm:spPr>
        <a:solidFill>
          <a:srgbClr val="CFD5EA">
            <a:alpha val="90000"/>
          </a:srgbClr>
        </a:solidFill>
      </dgm:spPr>
      <dgm:t>
        <a:bodyPr/>
        <a:lstStyle/>
        <a:p>
          <a:r>
            <a:rPr lang="en-GB" dirty="0"/>
            <a:t>Accounting quality data not required</a:t>
          </a:r>
        </a:p>
      </dgm:t>
    </dgm:pt>
    <dgm:pt modelId="{CA60CDCA-E632-4888-9119-4D26434B5543}" type="parTrans" cxnId="{C73015AB-11B9-4684-932F-A33306EB54A4}">
      <dgm:prSet/>
      <dgm:spPr/>
      <dgm:t>
        <a:bodyPr/>
        <a:lstStyle/>
        <a:p>
          <a:endParaRPr lang="en-GB"/>
        </a:p>
      </dgm:t>
    </dgm:pt>
    <dgm:pt modelId="{BA7F88A9-4EEA-4083-BCF4-A2C550E45195}" type="sibTrans" cxnId="{C73015AB-11B9-4684-932F-A33306EB54A4}">
      <dgm:prSet/>
      <dgm:spPr/>
      <dgm:t>
        <a:bodyPr/>
        <a:lstStyle/>
        <a:p>
          <a:endParaRPr lang="en-GB"/>
        </a:p>
      </dgm:t>
    </dgm:pt>
    <dgm:pt modelId="{9DE65546-8415-41CD-AB44-C52183D3A8BF}" type="pres">
      <dgm:prSet presAssocID="{8C0DFF5F-5DFC-4D17-B0CB-E2E6A8E22EE7}" presName="Name0" presStyleCnt="0">
        <dgm:presLayoutVars>
          <dgm:dir/>
          <dgm:animLvl val="lvl"/>
          <dgm:resizeHandles val="exact"/>
        </dgm:presLayoutVars>
      </dgm:prSet>
      <dgm:spPr/>
    </dgm:pt>
    <dgm:pt modelId="{439ECB60-FABC-44F0-9940-F3011F4DD8A0}" type="pres">
      <dgm:prSet presAssocID="{54621016-0929-4B00-946C-C1621B3001C4}" presName="composite" presStyleCnt="0"/>
      <dgm:spPr/>
    </dgm:pt>
    <dgm:pt modelId="{A05A8F85-F927-40A6-A471-C8601CFE02ED}" type="pres">
      <dgm:prSet presAssocID="{54621016-0929-4B00-946C-C1621B3001C4}" presName="parTx" presStyleLbl="alignNode1" presStyleIdx="0" presStyleCnt="3">
        <dgm:presLayoutVars>
          <dgm:chMax val="0"/>
          <dgm:chPref val="0"/>
          <dgm:bulletEnabled val="1"/>
        </dgm:presLayoutVars>
      </dgm:prSet>
      <dgm:spPr/>
    </dgm:pt>
    <dgm:pt modelId="{97485657-08C5-45D2-8BAD-63B4C5E0F416}" type="pres">
      <dgm:prSet presAssocID="{54621016-0929-4B00-946C-C1621B3001C4}" presName="desTx" presStyleLbl="alignAccFollowNode1" presStyleIdx="0" presStyleCnt="3">
        <dgm:presLayoutVars>
          <dgm:bulletEnabled val="1"/>
        </dgm:presLayoutVars>
      </dgm:prSet>
      <dgm:spPr/>
    </dgm:pt>
    <dgm:pt modelId="{1808D47B-4AF8-40EB-837A-9BAF1098790C}" type="pres">
      <dgm:prSet presAssocID="{6C0F57EA-7FE8-49D8-B7C1-470D47E471E7}" presName="space" presStyleCnt="0"/>
      <dgm:spPr/>
    </dgm:pt>
    <dgm:pt modelId="{CF0E97F0-FEA9-47EB-85FE-1CECDB0D448F}" type="pres">
      <dgm:prSet presAssocID="{B519D4D4-017A-4F86-8D0B-4E8620880EF0}" presName="composite" presStyleCnt="0"/>
      <dgm:spPr/>
    </dgm:pt>
    <dgm:pt modelId="{813F9095-B794-4850-95AB-91572049D847}" type="pres">
      <dgm:prSet presAssocID="{B519D4D4-017A-4F86-8D0B-4E8620880EF0}" presName="parTx" presStyleLbl="alignNode1" presStyleIdx="1" presStyleCnt="3">
        <dgm:presLayoutVars>
          <dgm:chMax val="0"/>
          <dgm:chPref val="0"/>
          <dgm:bulletEnabled val="1"/>
        </dgm:presLayoutVars>
      </dgm:prSet>
      <dgm:spPr/>
    </dgm:pt>
    <dgm:pt modelId="{EEA4692D-72E9-4C9C-ADEA-37540BB8B503}" type="pres">
      <dgm:prSet presAssocID="{B519D4D4-017A-4F86-8D0B-4E8620880EF0}" presName="desTx" presStyleLbl="alignAccFollowNode1" presStyleIdx="1" presStyleCnt="3">
        <dgm:presLayoutVars>
          <dgm:bulletEnabled val="1"/>
        </dgm:presLayoutVars>
      </dgm:prSet>
      <dgm:spPr/>
    </dgm:pt>
    <dgm:pt modelId="{6464E062-7CF3-494B-A629-5D322FC1F2E3}" type="pres">
      <dgm:prSet presAssocID="{40C4B564-D144-4FD6-9AA2-0A179355C080}" presName="space" presStyleCnt="0"/>
      <dgm:spPr/>
    </dgm:pt>
    <dgm:pt modelId="{11437993-131F-46B0-A045-C2901F7EB649}" type="pres">
      <dgm:prSet presAssocID="{048DFA59-248A-4736-828E-5FA99A1A1A32}" presName="composite" presStyleCnt="0"/>
      <dgm:spPr/>
    </dgm:pt>
    <dgm:pt modelId="{48A5C1F2-783F-4319-B83B-93503ECA0707}" type="pres">
      <dgm:prSet presAssocID="{048DFA59-248A-4736-828E-5FA99A1A1A32}" presName="parTx" presStyleLbl="alignNode1" presStyleIdx="2" presStyleCnt="3">
        <dgm:presLayoutVars>
          <dgm:chMax val="0"/>
          <dgm:chPref val="0"/>
          <dgm:bulletEnabled val="1"/>
        </dgm:presLayoutVars>
      </dgm:prSet>
      <dgm:spPr/>
    </dgm:pt>
    <dgm:pt modelId="{23F1DC92-4C84-4941-B4E8-CC55B4C42BA8}" type="pres">
      <dgm:prSet presAssocID="{048DFA59-248A-4736-828E-5FA99A1A1A32}" presName="desTx" presStyleLbl="alignAccFollowNode1" presStyleIdx="2" presStyleCnt="3" custLinFactNeighborX="679" custLinFactNeighborY="-806">
        <dgm:presLayoutVars>
          <dgm:bulletEnabled val="1"/>
        </dgm:presLayoutVars>
      </dgm:prSet>
      <dgm:spPr/>
    </dgm:pt>
  </dgm:ptLst>
  <dgm:cxnLst>
    <dgm:cxn modelId="{E1A4340B-5FA2-413A-A17F-BF038AC9D26F}" type="presOf" srcId="{FAE5D5C8-8CB7-4E08-8DB0-1801CC6CE5B7}" destId="{EEA4692D-72E9-4C9C-ADEA-37540BB8B503}" srcOrd="0" destOrd="1" presId="urn:microsoft.com/office/officeart/2005/8/layout/hList1"/>
    <dgm:cxn modelId="{7A972B1D-6CE9-441D-B7AA-C610BD31CC7C}" srcId="{54621016-0929-4B00-946C-C1621B3001C4}" destId="{84EE9014-B48D-410A-846D-AC304F955FC5}" srcOrd="3" destOrd="0" parTransId="{0E28C6CC-D158-4C63-8706-00FEAB3BBE86}" sibTransId="{6E900D6D-43AA-499C-92C4-1D5758F54FF7}"/>
    <dgm:cxn modelId="{2FE8AE1F-CDBB-47BA-85F5-49A316B9160B}" srcId="{8C0DFF5F-5DFC-4D17-B0CB-E2E6A8E22EE7}" destId="{54621016-0929-4B00-946C-C1621B3001C4}" srcOrd="0" destOrd="0" parTransId="{86CB5906-5345-47E6-BBDD-6304D93C35E1}" sibTransId="{6C0F57EA-7FE8-49D8-B7C1-470D47E471E7}"/>
    <dgm:cxn modelId="{481ECE23-8EC2-4E4E-9FB6-CA9612D63D6E}" type="presOf" srcId="{592A00A8-9DAC-4A8B-BD61-DBBA59D08068}" destId="{97485657-08C5-45D2-8BAD-63B4C5E0F416}" srcOrd="0" destOrd="2" presId="urn:microsoft.com/office/officeart/2005/8/layout/hList1"/>
    <dgm:cxn modelId="{5CB49A2B-93BB-4B71-AFD2-AC2958CCDA69}" type="presOf" srcId="{08434672-39A9-4BF7-AB5C-A7907EF52032}" destId="{97485657-08C5-45D2-8BAD-63B4C5E0F416}" srcOrd="0" destOrd="0" presId="urn:microsoft.com/office/officeart/2005/8/layout/hList1"/>
    <dgm:cxn modelId="{13F43333-0355-4B56-AD3D-83296ED527FC}" type="presOf" srcId="{84EE9014-B48D-410A-846D-AC304F955FC5}" destId="{97485657-08C5-45D2-8BAD-63B4C5E0F416}" srcOrd="0" destOrd="3" presId="urn:microsoft.com/office/officeart/2005/8/layout/hList1"/>
    <dgm:cxn modelId="{C72C0738-C62B-468D-8B45-41F4C61169F7}" srcId="{B519D4D4-017A-4F86-8D0B-4E8620880EF0}" destId="{FAE5D5C8-8CB7-4E08-8DB0-1801CC6CE5B7}" srcOrd="1" destOrd="0" parTransId="{DEB94EEC-879A-4827-8B26-E2CF21BD850B}" sibTransId="{3FE98BDF-415D-4E37-8270-79A26E652F16}"/>
    <dgm:cxn modelId="{A514A846-56D0-413D-A8F3-4C802FAB4258}" srcId="{B519D4D4-017A-4F86-8D0B-4E8620880EF0}" destId="{A50C55D8-3B74-4CF7-ACED-0EEA53A905E3}" srcOrd="0" destOrd="0" parTransId="{C0AD128E-C78A-45D4-BED3-8DD5D1F8D627}" sibTransId="{C65F8E79-3C8E-4D97-BD87-D9736E1C4669}"/>
    <dgm:cxn modelId="{7F075968-870E-4BBA-AACF-F8D6E43FF067}" type="presOf" srcId="{8C0DFF5F-5DFC-4D17-B0CB-E2E6A8E22EE7}" destId="{9DE65546-8415-41CD-AB44-C52183D3A8BF}" srcOrd="0" destOrd="0" presId="urn:microsoft.com/office/officeart/2005/8/layout/hList1"/>
    <dgm:cxn modelId="{E00AED6A-B8E0-416D-8F45-86D6854B9FDD}" type="presOf" srcId="{5239E824-B28F-484A-85AC-A56DDF065C1D}" destId="{EEA4692D-72E9-4C9C-ADEA-37540BB8B503}" srcOrd="0" destOrd="2" presId="urn:microsoft.com/office/officeart/2005/8/layout/hList1"/>
    <dgm:cxn modelId="{3A001B6D-7350-4A14-8DA5-FBEF88A8B72D}" srcId="{048DFA59-248A-4736-828E-5FA99A1A1A32}" destId="{88A26DF9-9493-43B9-A017-E16E2778189F}" srcOrd="1" destOrd="0" parTransId="{72EA5DA4-DF7A-4C68-B64B-DDD720FD6D7B}" sibTransId="{C969424B-8527-438B-AF2A-FD87A1930A5E}"/>
    <dgm:cxn modelId="{FEDB694D-5C56-44F8-81DC-352E088F7C06}" srcId="{54621016-0929-4B00-946C-C1621B3001C4}" destId="{308D38FB-626C-41BF-A3E7-5700D4AC3DF5}" srcOrd="1" destOrd="0" parTransId="{FD05D991-9AF2-4071-AAC7-6226FEB7F04D}" sibTransId="{AC9797E4-1254-4F70-B543-0B0D7DF6BB37}"/>
    <dgm:cxn modelId="{B7766878-AFD5-4CF3-B3E6-5544176191C5}" type="presOf" srcId="{B519D4D4-017A-4F86-8D0B-4E8620880EF0}" destId="{813F9095-B794-4850-95AB-91572049D847}" srcOrd="0" destOrd="0" presId="urn:microsoft.com/office/officeart/2005/8/layout/hList1"/>
    <dgm:cxn modelId="{8E580179-2FDC-4729-BF01-E7ECD3C5D4FB}" srcId="{8C0DFF5F-5DFC-4D17-B0CB-E2E6A8E22EE7}" destId="{B519D4D4-017A-4F86-8D0B-4E8620880EF0}" srcOrd="1" destOrd="0" parTransId="{40D11AB0-60BA-4451-90A1-25418D40A02C}" sibTransId="{40C4B564-D144-4FD6-9AA2-0A179355C080}"/>
    <dgm:cxn modelId="{73B8E47E-7423-40D8-93FC-33B42699329F}" type="presOf" srcId="{048DFA59-248A-4736-828E-5FA99A1A1A32}" destId="{48A5C1F2-783F-4319-B83B-93503ECA0707}" srcOrd="0" destOrd="0" presId="urn:microsoft.com/office/officeart/2005/8/layout/hList1"/>
    <dgm:cxn modelId="{E1F87E90-5F59-4511-BB5D-42533E55BAF7}" type="presOf" srcId="{A682F136-BB03-44B3-82EC-5BB5B64BC557}" destId="{EEA4692D-72E9-4C9C-ADEA-37540BB8B503}" srcOrd="0" destOrd="3" presId="urn:microsoft.com/office/officeart/2005/8/layout/hList1"/>
    <dgm:cxn modelId="{11C7709B-D383-4BF8-9F40-6262309A3EA9}" srcId="{048DFA59-248A-4736-828E-5FA99A1A1A32}" destId="{FE3B3C00-AAD5-4311-A0D4-62C43EB81A31}" srcOrd="0" destOrd="0" parTransId="{FF8C149A-1A9D-4CD1-98FE-62CFE9938252}" sibTransId="{CCDB8570-F54B-4E4F-8FA2-5D75BB54F1CF}"/>
    <dgm:cxn modelId="{BA8A819B-42AF-48FF-AC3E-6085E4A387C6}" type="presOf" srcId="{54621016-0929-4B00-946C-C1621B3001C4}" destId="{A05A8F85-F927-40A6-A471-C8601CFE02ED}" srcOrd="0" destOrd="0" presId="urn:microsoft.com/office/officeart/2005/8/layout/hList1"/>
    <dgm:cxn modelId="{EB09E69C-A63D-440D-A3C0-8B9B59798E79}" srcId="{B519D4D4-017A-4F86-8D0B-4E8620880EF0}" destId="{A682F136-BB03-44B3-82EC-5BB5B64BC557}" srcOrd="3" destOrd="0" parTransId="{5E55EBD3-7AF9-431B-84B0-55D243D97715}" sibTransId="{20198EDD-6760-48E1-A831-32A401242971}"/>
    <dgm:cxn modelId="{27C7D3A6-88F8-485C-9D43-CBD4064DAB9A}" srcId="{54621016-0929-4B00-946C-C1621B3001C4}" destId="{08434672-39A9-4BF7-AB5C-A7907EF52032}" srcOrd="0" destOrd="0" parTransId="{60863C4D-34DC-4080-B723-E0A92682AFFD}" sibTransId="{3C3FF36B-8010-4CDD-9851-7949BAFEE23F}"/>
    <dgm:cxn modelId="{C73015AB-11B9-4684-932F-A33306EB54A4}" srcId="{B519D4D4-017A-4F86-8D0B-4E8620880EF0}" destId="{5239E824-B28F-484A-85AC-A56DDF065C1D}" srcOrd="2" destOrd="0" parTransId="{CA60CDCA-E632-4888-9119-4D26434B5543}" sibTransId="{BA7F88A9-4EEA-4083-BCF4-A2C550E45195}"/>
    <dgm:cxn modelId="{9D9AD8B0-FCA3-4E8B-8FA9-D2545CB9D91A}" type="presOf" srcId="{FE3B3C00-AAD5-4311-A0D4-62C43EB81A31}" destId="{23F1DC92-4C84-4941-B4E8-CC55B4C42BA8}" srcOrd="0" destOrd="0" presId="urn:microsoft.com/office/officeart/2005/8/layout/hList1"/>
    <dgm:cxn modelId="{F7DC77B3-A875-4162-AAEF-975F3956CBFF}" type="presOf" srcId="{88A26DF9-9493-43B9-A017-E16E2778189F}" destId="{23F1DC92-4C84-4941-B4E8-CC55B4C42BA8}" srcOrd="0" destOrd="1" presId="urn:microsoft.com/office/officeart/2005/8/layout/hList1"/>
    <dgm:cxn modelId="{6E544FBE-2BA6-4591-B548-C857A35A4AB7}" type="presOf" srcId="{308D38FB-626C-41BF-A3E7-5700D4AC3DF5}" destId="{97485657-08C5-45D2-8BAD-63B4C5E0F416}" srcOrd="0" destOrd="1" presId="urn:microsoft.com/office/officeart/2005/8/layout/hList1"/>
    <dgm:cxn modelId="{148D11C0-E039-4184-983A-B751C640382E}" srcId="{54621016-0929-4B00-946C-C1621B3001C4}" destId="{592A00A8-9DAC-4A8B-BD61-DBBA59D08068}" srcOrd="2" destOrd="0" parTransId="{CA99D4E4-0198-48EE-99BB-9070BEA58729}" sibTransId="{AE548A7C-641B-4538-AF72-0ECE99CD007B}"/>
    <dgm:cxn modelId="{948576D0-90C7-4487-8001-E55DAF5B4C2C}" type="presOf" srcId="{A50C55D8-3B74-4CF7-ACED-0EEA53A905E3}" destId="{EEA4692D-72E9-4C9C-ADEA-37540BB8B503}" srcOrd="0" destOrd="0" presId="urn:microsoft.com/office/officeart/2005/8/layout/hList1"/>
    <dgm:cxn modelId="{690887D3-55A7-48D5-BE8B-616C88E7DC1D}" srcId="{8C0DFF5F-5DFC-4D17-B0CB-E2E6A8E22EE7}" destId="{048DFA59-248A-4736-828E-5FA99A1A1A32}" srcOrd="2" destOrd="0" parTransId="{CF919397-C68F-41B2-974A-0A068C542944}" sibTransId="{A7F4E6AB-2065-4375-A84D-CC68FBB0BF2B}"/>
    <dgm:cxn modelId="{61D3C099-3F6C-4223-85AC-69B31F74B7FC}" type="presParOf" srcId="{9DE65546-8415-41CD-AB44-C52183D3A8BF}" destId="{439ECB60-FABC-44F0-9940-F3011F4DD8A0}" srcOrd="0" destOrd="0" presId="urn:microsoft.com/office/officeart/2005/8/layout/hList1"/>
    <dgm:cxn modelId="{F5BE33C5-32C8-4AE3-8996-FE7D283D9B21}" type="presParOf" srcId="{439ECB60-FABC-44F0-9940-F3011F4DD8A0}" destId="{A05A8F85-F927-40A6-A471-C8601CFE02ED}" srcOrd="0" destOrd="0" presId="urn:microsoft.com/office/officeart/2005/8/layout/hList1"/>
    <dgm:cxn modelId="{44BA9A07-B5F3-4302-BF15-8E6F41BC0331}" type="presParOf" srcId="{439ECB60-FABC-44F0-9940-F3011F4DD8A0}" destId="{97485657-08C5-45D2-8BAD-63B4C5E0F416}" srcOrd="1" destOrd="0" presId="urn:microsoft.com/office/officeart/2005/8/layout/hList1"/>
    <dgm:cxn modelId="{471FE463-24E5-4BF5-804E-35A1728EBD94}" type="presParOf" srcId="{9DE65546-8415-41CD-AB44-C52183D3A8BF}" destId="{1808D47B-4AF8-40EB-837A-9BAF1098790C}" srcOrd="1" destOrd="0" presId="urn:microsoft.com/office/officeart/2005/8/layout/hList1"/>
    <dgm:cxn modelId="{627F7118-C126-4509-B334-3FDA2191C33E}" type="presParOf" srcId="{9DE65546-8415-41CD-AB44-C52183D3A8BF}" destId="{CF0E97F0-FEA9-47EB-85FE-1CECDB0D448F}" srcOrd="2" destOrd="0" presId="urn:microsoft.com/office/officeart/2005/8/layout/hList1"/>
    <dgm:cxn modelId="{2A396A95-AD6C-4289-9908-48274F17416F}" type="presParOf" srcId="{CF0E97F0-FEA9-47EB-85FE-1CECDB0D448F}" destId="{813F9095-B794-4850-95AB-91572049D847}" srcOrd="0" destOrd="0" presId="urn:microsoft.com/office/officeart/2005/8/layout/hList1"/>
    <dgm:cxn modelId="{6A3B32ED-D15B-47B6-B772-64157AF61D6F}" type="presParOf" srcId="{CF0E97F0-FEA9-47EB-85FE-1CECDB0D448F}" destId="{EEA4692D-72E9-4C9C-ADEA-37540BB8B503}" srcOrd="1" destOrd="0" presId="urn:microsoft.com/office/officeart/2005/8/layout/hList1"/>
    <dgm:cxn modelId="{D207AB12-6A37-4E35-963D-5A0E33CD7B0C}" type="presParOf" srcId="{9DE65546-8415-41CD-AB44-C52183D3A8BF}" destId="{6464E062-7CF3-494B-A629-5D322FC1F2E3}" srcOrd="3" destOrd="0" presId="urn:microsoft.com/office/officeart/2005/8/layout/hList1"/>
    <dgm:cxn modelId="{23EC9912-ACF0-4405-B0EB-857CEE140458}" type="presParOf" srcId="{9DE65546-8415-41CD-AB44-C52183D3A8BF}" destId="{11437993-131F-46B0-A045-C2901F7EB649}" srcOrd="4" destOrd="0" presId="urn:microsoft.com/office/officeart/2005/8/layout/hList1"/>
    <dgm:cxn modelId="{5E3B4708-9BF4-4EED-89B2-073B0B69F939}" type="presParOf" srcId="{11437993-131F-46B0-A045-C2901F7EB649}" destId="{48A5C1F2-783F-4319-B83B-93503ECA0707}" srcOrd="0" destOrd="0" presId="urn:microsoft.com/office/officeart/2005/8/layout/hList1"/>
    <dgm:cxn modelId="{70772B16-A70A-4995-82AB-DBF52FAFA95E}" type="presParOf" srcId="{11437993-131F-46B0-A045-C2901F7EB649}" destId="{23F1DC92-4C84-4941-B4E8-CC55B4C42B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DE5D-1C67-4108-84A5-86F0657B98E0}">
      <dsp:nvSpPr>
        <dsp:cNvPr id="0" name=""/>
        <dsp:cNvSpPr/>
      </dsp:nvSpPr>
      <dsp:spPr>
        <a:xfrm>
          <a:off x="803365" y="0"/>
          <a:ext cx="9104811" cy="4709470"/>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A38B9AA2-317B-4E89-996C-33744231B1DE}">
      <dsp:nvSpPr>
        <dsp:cNvPr id="0" name=""/>
        <dsp:cNvSpPr/>
      </dsp:nvSpPr>
      <dsp:spPr>
        <a:xfrm>
          <a:off x="5361" y="1412841"/>
          <a:ext cx="2578511" cy="1883788"/>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Cash Flow Forecasting and Cash Planning</a:t>
          </a:r>
        </a:p>
      </dsp:txBody>
      <dsp:txXfrm>
        <a:off x="97320" y="1504800"/>
        <a:ext cx="2394593" cy="1699870"/>
      </dsp:txXfrm>
    </dsp:sp>
    <dsp:sp modelId="{31809D04-7633-4B5F-A2FB-EDB826DB838D}">
      <dsp:nvSpPr>
        <dsp:cNvPr id="0" name=""/>
        <dsp:cNvSpPr/>
      </dsp:nvSpPr>
      <dsp:spPr>
        <a:xfrm>
          <a:off x="2712797" y="1412841"/>
          <a:ext cx="2578511" cy="1883788"/>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004C97"/>
              </a:solidFill>
            </a:rPr>
            <a:t>Building the Forecast</a:t>
          </a:r>
        </a:p>
      </dsp:txBody>
      <dsp:txXfrm>
        <a:off x="2804756" y="1504800"/>
        <a:ext cx="2394593" cy="1699870"/>
      </dsp:txXfrm>
    </dsp:sp>
    <dsp:sp modelId="{15C65471-3F41-47C5-9F62-BAE7FA9C97B4}">
      <dsp:nvSpPr>
        <dsp:cNvPr id="0" name=""/>
        <dsp:cNvSpPr/>
      </dsp:nvSpPr>
      <dsp:spPr>
        <a:xfrm>
          <a:off x="5420234" y="1412841"/>
          <a:ext cx="2578511" cy="1883788"/>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International Experience</a:t>
          </a:r>
        </a:p>
      </dsp:txBody>
      <dsp:txXfrm>
        <a:off x="5512193" y="1504800"/>
        <a:ext cx="2394593" cy="1699870"/>
      </dsp:txXfrm>
    </dsp:sp>
    <dsp:sp modelId="{6603E734-EF77-477F-A8FA-70F9EE44E180}">
      <dsp:nvSpPr>
        <dsp:cNvPr id="0" name=""/>
        <dsp:cNvSpPr/>
      </dsp:nvSpPr>
      <dsp:spPr>
        <a:xfrm>
          <a:off x="8127670" y="1412841"/>
          <a:ext cx="2578511" cy="1883788"/>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Using the Forecast</a:t>
          </a:r>
        </a:p>
      </dsp:txBody>
      <dsp:txXfrm>
        <a:off x="8219629" y="1504800"/>
        <a:ext cx="2394593" cy="16998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DE5D-1C67-4108-84A5-86F0657B98E0}">
      <dsp:nvSpPr>
        <dsp:cNvPr id="0" name=""/>
        <dsp:cNvSpPr/>
      </dsp:nvSpPr>
      <dsp:spPr>
        <a:xfrm>
          <a:off x="803365" y="0"/>
          <a:ext cx="9104811" cy="4709470"/>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A38B9AA2-317B-4E89-996C-33744231B1DE}">
      <dsp:nvSpPr>
        <dsp:cNvPr id="0" name=""/>
        <dsp:cNvSpPr/>
      </dsp:nvSpPr>
      <dsp:spPr>
        <a:xfrm>
          <a:off x="5361" y="1412841"/>
          <a:ext cx="2578511" cy="1883788"/>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004C97"/>
              </a:solidFill>
            </a:rPr>
            <a:t>Cash Flow Forecasting and Cash Planning</a:t>
          </a:r>
        </a:p>
      </dsp:txBody>
      <dsp:txXfrm>
        <a:off x="97320" y="1504800"/>
        <a:ext cx="2394593" cy="1699870"/>
      </dsp:txXfrm>
    </dsp:sp>
    <dsp:sp modelId="{31809D04-7633-4B5F-A2FB-EDB826DB838D}">
      <dsp:nvSpPr>
        <dsp:cNvPr id="0" name=""/>
        <dsp:cNvSpPr/>
      </dsp:nvSpPr>
      <dsp:spPr>
        <a:xfrm>
          <a:off x="2712797" y="1412841"/>
          <a:ext cx="2578511" cy="1883788"/>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004C97"/>
              </a:solidFill>
            </a:rPr>
            <a:t>Building the Forecast</a:t>
          </a:r>
        </a:p>
      </dsp:txBody>
      <dsp:txXfrm>
        <a:off x="2804756" y="1504800"/>
        <a:ext cx="2394593" cy="1699870"/>
      </dsp:txXfrm>
    </dsp:sp>
    <dsp:sp modelId="{15C65471-3F41-47C5-9F62-BAE7FA9C97B4}">
      <dsp:nvSpPr>
        <dsp:cNvPr id="0" name=""/>
        <dsp:cNvSpPr/>
      </dsp:nvSpPr>
      <dsp:spPr>
        <a:xfrm>
          <a:off x="5420234" y="1412841"/>
          <a:ext cx="2578511" cy="1883788"/>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International Experience</a:t>
          </a:r>
        </a:p>
      </dsp:txBody>
      <dsp:txXfrm>
        <a:off x="5512193" y="1504800"/>
        <a:ext cx="2394593" cy="1699870"/>
      </dsp:txXfrm>
    </dsp:sp>
    <dsp:sp modelId="{F595503D-9487-48AA-8493-74FAFEC17231}">
      <dsp:nvSpPr>
        <dsp:cNvPr id="0" name=""/>
        <dsp:cNvSpPr/>
      </dsp:nvSpPr>
      <dsp:spPr>
        <a:xfrm>
          <a:off x="8127670" y="1412841"/>
          <a:ext cx="2578511" cy="1883788"/>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004C97"/>
              </a:solidFill>
            </a:rPr>
            <a:t>Using the Forecast</a:t>
          </a:r>
        </a:p>
      </dsp:txBody>
      <dsp:txXfrm>
        <a:off x="8219629" y="1504800"/>
        <a:ext cx="2394593" cy="16998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B764F-9A0E-42E0-900A-999BAB1C4275}">
      <dsp:nvSpPr>
        <dsp:cNvPr id="0" name=""/>
        <dsp:cNvSpPr/>
      </dsp:nvSpPr>
      <dsp:spPr>
        <a:xfrm>
          <a:off x="0" y="505199"/>
          <a:ext cx="3498575" cy="1590983"/>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Many lower and middle income countries fail to meet minimum requirements</a:t>
          </a:r>
        </a:p>
        <a:p>
          <a:pPr marL="171450" lvl="1" indent="-171450" algn="l" defTabSz="800100">
            <a:lnSpc>
              <a:spcPct val="90000"/>
            </a:lnSpc>
            <a:spcBef>
              <a:spcPct val="0"/>
            </a:spcBef>
            <a:spcAft>
              <a:spcPct val="15000"/>
            </a:spcAft>
            <a:buChar char="•"/>
          </a:pPr>
          <a:r>
            <a:rPr lang="en-GB" sz="1800" kern="1200" dirty="0"/>
            <a:t>Although ECA better than average</a:t>
          </a:r>
        </a:p>
      </dsp:txBody>
      <dsp:txXfrm>
        <a:off x="0" y="505199"/>
        <a:ext cx="3498575" cy="1590983"/>
      </dsp:txXfrm>
    </dsp:sp>
    <dsp:sp modelId="{79457B7F-C3E2-47C4-B9A8-1F3B9CF38570}">
      <dsp:nvSpPr>
        <dsp:cNvPr id="0" name=""/>
        <dsp:cNvSpPr/>
      </dsp:nvSpPr>
      <dsp:spPr>
        <a:xfrm>
          <a:off x="0" y="2446041"/>
          <a:ext cx="3498575" cy="1642895"/>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Ability to generate forecasts says nothing about forecast performance</a:t>
          </a:r>
        </a:p>
        <a:p>
          <a:pPr marL="171450" lvl="1" indent="-171450" algn="l" defTabSz="800100">
            <a:lnSpc>
              <a:spcPct val="90000"/>
            </a:lnSpc>
            <a:spcBef>
              <a:spcPct val="0"/>
            </a:spcBef>
            <a:spcAft>
              <a:spcPct val="15000"/>
            </a:spcAft>
            <a:buChar char="•"/>
          </a:pPr>
          <a:r>
            <a:rPr lang="en-GB" sz="1800" kern="1200" dirty="0"/>
            <a:t>Which is often not studied or is inaccurately reported</a:t>
          </a:r>
        </a:p>
      </dsp:txBody>
      <dsp:txXfrm>
        <a:off x="0" y="2446041"/>
        <a:ext cx="3498575" cy="16428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5E2A7-D8EC-4514-9405-C6735F2EDF2D}">
      <dsp:nvSpPr>
        <dsp:cNvPr id="0" name=""/>
        <dsp:cNvSpPr/>
      </dsp:nvSpPr>
      <dsp:spPr>
        <a:xfrm>
          <a:off x="5283" y="312956"/>
          <a:ext cx="2702458" cy="202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Insufficient understanding of importance of cash forecasts as well a cash plans</a:t>
          </a:r>
        </a:p>
      </dsp:txBody>
      <dsp:txXfrm>
        <a:off x="5283" y="312956"/>
        <a:ext cx="2702458" cy="2029500"/>
      </dsp:txXfrm>
    </dsp:sp>
    <dsp:sp modelId="{87E1D024-DD87-40CF-9E4E-0C72B68BC23C}">
      <dsp:nvSpPr>
        <dsp:cNvPr id="0" name=""/>
        <dsp:cNvSpPr/>
      </dsp:nvSpPr>
      <dsp:spPr>
        <a:xfrm>
          <a:off x="2707741" y="122690"/>
          <a:ext cx="540491" cy="2410031"/>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5EF37-0760-4802-A20E-72F515A3B49B}">
      <dsp:nvSpPr>
        <dsp:cNvPr id="0" name=""/>
        <dsp:cNvSpPr/>
      </dsp:nvSpPr>
      <dsp:spPr>
        <a:xfrm>
          <a:off x="3464430" y="122690"/>
          <a:ext cx="7350686" cy="2410031"/>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Reflects focus of Treasuries on cash adequacy not cash efficiency</a:t>
          </a:r>
        </a:p>
        <a:p>
          <a:pPr marL="228600" lvl="1" indent="-228600" algn="l" defTabSz="889000">
            <a:lnSpc>
              <a:spcPct val="90000"/>
            </a:lnSpc>
            <a:spcBef>
              <a:spcPct val="0"/>
            </a:spcBef>
            <a:spcAft>
              <a:spcPct val="15000"/>
            </a:spcAft>
            <a:buChar char="•"/>
          </a:pPr>
          <a:r>
            <a:rPr lang="en-GB" sz="2000" kern="1200" dirty="0"/>
            <a:t>Uncertain or confusing boundaries between Treasury and Budget Department</a:t>
          </a:r>
        </a:p>
        <a:p>
          <a:pPr marL="228600" lvl="1" indent="-228600" algn="l" defTabSz="889000">
            <a:lnSpc>
              <a:spcPct val="90000"/>
            </a:lnSpc>
            <a:spcBef>
              <a:spcPct val="0"/>
            </a:spcBef>
            <a:spcAft>
              <a:spcPct val="15000"/>
            </a:spcAft>
            <a:buChar char="•"/>
          </a:pPr>
          <a:r>
            <a:rPr lang="en-GB" sz="2000" kern="1200" dirty="0"/>
            <a:t>Dominance of cash rationing (especially lower income countries)</a:t>
          </a:r>
        </a:p>
        <a:p>
          <a:pPr marL="228600" lvl="1" indent="-228600" algn="l" defTabSz="889000">
            <a:lnSpc>
              <a:spcPct val="90000"/>
            </a:lnSpc>
            <a:spcBef>
              <a:spcPct val="0"/>
            </a:spcBef>
            <a:spcAft>
              <a:spcPct val="15000"/>
            </a:spcAft>
            <a:buChar char="•"/>
          </a:pPr>
          <a:r>
            <a:rPr lang="en-GB" sz="2000" kern="1200" dirty="0"/>
            <a:t>Focus on revenue forecasts (budget often sets unrealistic targets)</a:t>
          </a:r>
        </a:p>
      </dsp:txBody>
      <dsp:txXfrm>
        <a:off x="3464430" y="122690"/>
        <a:ext cx="7350686" cy="2410031"/>
      </dsp:txXfrm>
    </dsp:sp>
    <dsp:sp modelId="{7057BE4F-2E65-4A85-A2DE-2015C8A9EA8E}">
      <dsp:nvSpPr>
        <dsp:cNvPr id="0" name=""/>
        <dsp:cNvSpPr/>
      </dsp:nvSpPr>
      <dsp:spPr>
        <a:xfrm>
          <a:off x="5283" y="2706815"/>
          <a:ext cx="2702458"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Forecasts primarily top down</a:t>
          </a:r>
        </a:p>
      </dsp:txBody>
      <dsp:txXfrm>
        <a:off x="5283" y="2706815"/>
        <a:ext cx="2702458" cy="1089000"/>
      </dsp:txXfrm>
    </dsp:sp>
    <dsp:sp modelId="{A9B872D3-52BB-49D7-8F0F-0677FE9CACC4}">
      <dsp:nvSpPr>
        <dsp:cNvPr id="0" name=""/>
        <dsp:cNvSpPr/>
      </dsp:nvSpPr>
      <dsp:spPr>
        <a:xfrm>
          <a:off x="2707741" y="2604721"/>
          <a:ext cx="540491" cy="1293187"/>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096653-09C1-47A5-9970-EDCBB139DCFE}">
      <dsp:nvSpPr>
        <dsp:cNvPr id="0" name=""/>
        <dsp:cNvSpPr/>
      </dsp:nvSpPr>
      <dsp:spPr>
        <a:xfrm>
          <a:off x="3464430" y="2604721"/>
          <a:ext cx="7350686" cy="129318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Failure to use information from MDAs</a:t>
          </a:r>
        </a:p>
        <a:p>
          <a:pPr marL="228600" lvl="1" indent="-228600" algn="l" defTabSz="889000">
            <a:lnSpc>
              <a:spcPct val="90000"/>
            </a:lnSpc>
            <a:spcBef>
              <a:spcPct val="0"/>
            </a:spcBef>
            <a:spcAft>
              <a:spcPct val="15000"/>
            </a:spcAft>
            <a:buChar char="•"/>
          </a:pPr>
          <a:r>
            <a:rPr lang="en-GB" sz="2000" kern="1200" dirty="0"/>
            <a:t>More willingness to use information from RAs – but often not updated or rolled forward during the year </a:t>
          </a:r>
        </a:p>
        <a:p>
          <a:pPr marL="228600" lvl="1" indent="-228600" algn="l" defTabSz="889000">
            <a:lnSpc>
              <a:spcPct val="90000"/>
            </a:lnSpc>
            <a:spcBef>
              <a:spcPct val="0"/>
            </a:spcBef>
            <a:spcAft>
              <a:spcPct val="15000"/>
            </a:spcAft>
            <a:buChar char="•"/>
          </a:pPr>
          <a:r>
            <a:rPr lang="en-GB" sz="2000" kern="1200" dirty="0"/>
            <a:t>MDAs/RAs are not asked to build the necessary capabilities </a:t>
          </a:r>
        </a:p>
      </dsp:txBody>
      <dsp:txXfrm>
        <a:off x="3464430" y="2604721"/>
        <a:ext cx="7350686" cy="1293187"/>
      </dsp:txXfrm>
    </dsp:sp>
    <dsp:sp modelId="{5D6B1E1D-2B6E-4606-AEBE-F047D958B8EE}">
      <dsp:nvSpPr>
        <dsp:cNvPr id="0" name=""/>
        <dsp:cNvSpPr/>
      </dsp:nvSpPr>
      <dsp:spPr>
        <a:xfrm>
          <a:off x="5283" y="3969909"/>
          <a:ext cx="2702458"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Forecasts do not look far enough ahead</a:t>
          </a:r>
        </a:p>
      </dsp:txBody>
      <dsp:txXfrm>
        <a:off x="5283" y="3969909"/>
        <a:ext cx="2702458" cy="1089000"/>
      </dsp:txXfrm>
    </dsp:sp>
    <dsp:sp modelId="{1B540DC6-A336-41DE-A1C1-0051813FA137}">
      <dsp:nvSpPr>
        <dsp:cNvPr id="0" name=""/>
        <dsp:cNvSpPr/>
      </dsp:nvSpPr>
      <dsp:spPr>
        <a:xfrm>
          <a:off x="2707741" y="3969909"/>
          <a:ext cx="540491" cy="108900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2D191-8F9C-460B-954C-227FFC081582}">
      <dsp:nvSpPr>
        <dsp:cNvPr id="0" name=""/>
        <dsp:cNvSpPr/>
      </dsp:nvSpPr>
      <dsp:spPr>
        <a:xfrm>
          <a:off x="3464430" y="3969909"/>
          <a:ext cx="7350686" cy="10890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Focus on the next month makes it difficult to respond strategically – too much “firefighting”</a:t>
          </a:r>
        </a:p>
      </dsp:txBody>
      <dsp:txXfrm>
        <a:off x="3464430" y="3969909"/>
        <a:ext cx="7350686" cy="1089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5E2A7-D8EC-4514-9405-C6735F2EDF2D}">
      <dsp:nvSpPr>
        <dsp:cNvPr id="0" name=""/>
        <dsp:cNvSpPr/>
      </dsp:nvSpPr>
      <dsp:spPr>
        <a:xfrm>
          <a:off x="0" y="1043915"/>
          <a:ext cx="2756104" cy="140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Treasury/DMU communication often poor or unstructured</a:t>
          </a:r>
        </a:p>
      </dsp:txBody>
      <dsp:txXfrm>
        <a:off x="0" y="1043915"/>
        <a:ext cx="2756104" cy="1407656"/>
      </dsp:txXfrm>
    </dsp:sp>
    <dsp:sp modelId="{87E1D024-DD87-40CF-9E4E-0C72B68BC23C}">
      <dsp:nvSpPr>
        <dsp:cNvPr id="0" name=""/>
        <dsp:cNvSpPr/>
      </dsp:nvSpPr>
      <dsp:spPr>
        <a:xfrm>
          <a:off x="2756104" y="560033"/>
          <a:ext cx="551220" cy="2375419"/>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5EF37-0760-4802-A20E-72F515A3B49B}">
      <dsp:nvSpPr>
        <dsp:cNvPr id="0" name=""/>
        <dsp:cNvSpPr/>
      </dsp:nvSpPr>
      <dsp:spPr>
        <a:xfrm>
          <a:off x="3527814" y="560033"/>
          <a:ext cx="7496604" cy="237541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Reflects formation of DMUs in last 20 years as a separate specialism – excellent; but not if they lose touch with the Treasury function</a:t>
          </a:r>
        </a:p>
        <a:p>
          <a:pPr marL="228600" lvl="1" indent="-228600" algn="l" defTabSz="889000">
            <a:lnSpc>
              <a:spcPct val="90000"/>
            </a:lnSpc>
            <a:spcBef>
              <a:spcPct val="0"/>
            </a:spcBef>
            <a:spcAft>
              <a:spcPct val="15000"/>
            </a:spcAft>
            <a:buChar char="•"/>
          </a:pPr>
          <a:r>
            <a:rPr lang="en-GB" sz="2000" kern="1200" dirty="0"/>
            <a:t>Issuance plan often takes account of redemptions or refinancing requirements – but overlooks the profile of the fiscal deficit</a:t>
          </a:r>
        </a:p>
        <a:p>
          <a:pPr marL="228600" lvl="1" indent="-228600" algn="l" defTabSz="889000">
            <a:lnSpc>
              <a:spcPct val="90000"/>
            </a:lnSpc>
            <a:spcBef>
              <a:spcPct val="0"/>
            </a:spcBef>
            <a:spcAft>
              <a:spcPct val="15000"/>
            </a:spcAft>
            <a:buChar char="•"/>
          </a:pPr>
          <a:r>
            <a:rPr lang="en-GB" sz="2000" kern="1200" dirty="0"/>
            <a:t>Decision-making lacks strategy or process – puts emphasis on cash adequacy not efficiency</a:t>
          </a:r>
        </a:p>
      </dsp:txBody>
      <dsp:txXfrm>
        <a:off x="3527814" y="560033"/>
        <a:ext cx="7496604" cy="2375419"/>
      </dsp:txXfrm>
    </dsp:sp>
    <dsp:sp modelId="{1A0D8975-DFE7-4547-92BB-2DD20F44BC28}">
      <dsp:nvSpPr>
        <dsp:cNvPr id="0" name=""/>
        <dsp:cNvSpPr/>
      </dsp:nvSpPr>
      <dsp:spPr>
        <a:xfrm>
          <a:off x="0" y="3290109"/>
          <a:ext cx="275610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Limited active cash management</a:t>
          </a:r>
        </a:p>
      </dsp:txBody>
      <dsp:txXfrm>
        <a:off x="0" y="3290109"/>
        <a:ext cx="2756104" cy="1287000"/>
      </dsp:txXfrm>
    </dsp:sp>
    <dsp:sp modelId="{C3A9EDB5-F5DB-4A43-AC78-3E3DE1BE1D39}">
      <dsp:nvSpPr>
        <dsp:cNvPr id="0" name=""/>
        <dsp:cNvSpPr/>
      </dsp:nvSpPr>
      <dsp:spPr>
        <a:xfrm>
          <a:off x="2756104" y="3169453"/>
          <a:ext cx="551220" cy="1528312"/>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92247F-5BFF-4845-A808-2FEFF2B8B732}">
      <dsp:nvSpPr>
        <dsp:cNvPr id="0" name=""/>
        <dsp:cNvSpPr/>
      </dsp:nvSpPr>
      <dsp:spPr>
        <a:xfrm>
          <a:off x="3527814" y="3169453"/>
          <a:ext cx="7496604" cy="1528312"/>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Tbills sometimes used to actively manage volatility; although in a cash poor environment seen more as an emergency funding instrument</a:t>
          </a:r>
        </a:p>
        <a:p>
          <a:pPr marL="228600" lvl="1" indent="-228600" algn="l" defTabSz="889000">
            <a:lnSpc>
              <a:spcPct val="90000"/>
            </a:lnSpc>
            <a:spcBef>
              <a:spcPct val="0"/>
            </a:spcBef>
            <a:spcAft>
              <a:spcPct val="15000"/>
            </a:spcAft>
            <a:buChar char="•"/>
          </a:pPr>
          <a:r>
            <a:rPr lang="en-GB" sz="2000" kern="1200"/>
            <a:t>Countries with some surplus cash do address the best use – but central banks may fail to support</a:t>
          </a:r>
          <a:endParaRPr lang="en-GB" sz="2000" kern="1200" dirty="0"/>
        </a:p>
      </dsp:txBody>
      <dsp:txXfrm>
        <a:off x="3527814" y="3169453"/>
        <a:ext cx="7496604" cy="15283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C4A19-7B99-40AC-850B-14463B1C80D1}">
      <dsp:nvSpPr>
        <dsp:cNvPr id="0" name=""/>
        <dsp:cNvSpPr/>
      </dsp:nvSpPr>
      <dsp:spPr>
        <a:xfrm>
          <a:off x="3047" y="37589"/>
          <a:ext cx="4990035" cy="1566000"/>
        </a:xfrm>
        <a:prstGeom prst="chevron">
          <a:avLst/>
        </a:prstGeom>
        <a:solidFill>
          <a:srgbClr val="004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GB" sz="2900" kern="1200" dirty="0"/>
            <a:t>2021 Survey</a:t>
          </a:r>
        </a:p>
      </dsp:txBody>
      <dsp:txXfrm>
        <a:off x="786047" y="37589"/>
        <a:ext cx="3424035" cy="1566000"/>
      </dsp:txXfrm>
    </dsp:sp>
    <dsp:sp modelId="{34B2C74B-33D5-4131-8051-CECFA6D5223D}">
      <dsp:nvSpPr>
        <dsp:cNvPr id="0" name=""/>
        <dsp:cNvSpPr/>
      </dsp:nvSpPr>
      <dsp:spPr>
        <a:xfrm>
          <a:off x="3047" y="1799339"/>
          <a:ext cx="3992028" cy="236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GB" sz="2900" kern="1200" dirty="0"/>
            <a:t>All countries have some forecasting capability</a:t>
          </a:r>
        </a:p>
        <a:p>
          <a:pPr marL="285750" lvl="1" indent="-285750" algn="l" defTabSz="1289050">
            <a:lnSpc>
              <a:spcPct val="90000"/>
            </a:lnSpc>
            <a:spcBef>
              <a:spcPct val="0"/>
            </a:spcBef>
            <a:spcAft>
              <a:spcPct val="15000"/>
            </a:spcAft>
            <a:buChar char="•"/>
          </a:pPr>
          <a:r>
            <a:rPr lang="en-GB" sz="2900" kern="1200" dirty="0"/>
            <a:t>Some variations in practice (next slide)</a:t>
          </a:r>
        </a:p>
      </dsp:txBody>
      <dsp:txXfrm>
        <a:off x="3047" y="1799339"/>
        <a:ext cx="3992028" cy="2363273"/>
      </dsp:txXfrm>
    </dsp:sp>
    <dsp:sp modelId="{9D5254EA-E397-4C7E-B989-FB90E49612BD}">
      <dsp:nvSpPr>
        <dsp:cNvPr id="0" name=""/>
        <dsp:cNvSpPr/>
      </dsp:nvSpPr>
      <dsp:spPr>
        <a:xfrm>
          <a:off x="4777083" y="37589"/>
          <a:ext cx="4990035" cy="1566000"/>
        </a:xfrm>
        <a:prstGeom prst="chevron">
          <a:avLst/>
        </a:prstGeom>
        <a:solidFill>
          <a:srgbClr val="004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n-GB" sz="2900" kern="1200" dirty="0"/>
            <a:t>But…</a:t>
          </a:r>
        </a:p>
      </dsp:txBody>
      <dsp:txXfrm>
        <a:off x="5560083" y="37589"/>
        <a:ext cx="3424035" cy="1566000"/>
      </dsp:txXfrm>
    </dsp:sp>
    <dsp:sp modelId="{E5443D9B-D0D6-4302-A480-462A7B190AE3}">
      <dsp:nvSpPr>
        <dsp:cNvPr id="0" name=""/>
        <dsp:cNvSpPr/>
      </dsp:nvSpPr>
      <dsp:spPr>
        <a:xfrm>
          <a:off x="4777083" y="1799339"/>
          <a:ext cx="3992028" cy="236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GB" sz="2900" kern="1200" dirty="0"/>
            <a:t>Difficult to measure “performance”</a:t>
          </a:r>
        </a:p>
        <a:p>
          <a:pPr marL="285750" lvl="1" indent="-285750" algn="l" defTabSz="1289050">
            <a:lnSpc>
              <a:spcPct val="90000"/>
            </a:lnSpc>
            <a:spcBef>
              <a:spcPct val="0"/>
            </a:spcBef>
            <a:spcAft>
              <a:spcPct val="15000"/>
            </a:spcAft>
            <a:buChar char="•"/>
          </a:pPr>
          <a:r>
            <a:rPr lang="en-GB" sz="2900" kern="1200" dirty="0"/>
            <a:t>Some confusion between cash forecasting and cash planning</a:t>
          </a:r>
        </a:p>
      </dsp:txBody>
      <dsp:txXfrm>
        <a:off x="4777083" y="1799339"/>
        <a:ext cx="3992028" cy="23632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B85C-E19B-4F28-AFEA-073A7B059969}">
      <dsp:nvSpPr>
        <dsp:cNvPr id="0" name=""/>
        <dsp:cNvSpPr/>
      </dsp:nvSpPr>
      <dsp:spPr>
        <a:xfrm>
          <a:off x="1314174" y="72886"/>
          <a:ext cx="3498574" cy="3498574"/>
        </a:xfrm>
        <a:prstGeom prst="ellipse">
          <a:avLst/>
        </a:prstGeom>
        <a:solidFill>
          <a:srgbClr val="CFD5EA">
            <a:alpha val="50000"/>
          </a:srgbClr>
        </a:solidFill>
        <a:ln w="381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4C97"/>
              </a:solidFill>
            </a:rPr>
            <a:t>Revenue</a:t>
          </a:r>
        </a:p>
      </dsp:txBody>
      <dsp:txXfrm>
        <a:off x="1780651" y="685137"/>
        <a:ext cx="2565621" cy="1574358"/>
      </dsp:txXfrm>
    </dsp:sp>
    <dsp:sp modelId="{13B6F459-846B-4377-9056-2F405D952B8E}">
      <dsp:nvSpPr>
        <dsp:cNvPr id="0" name=""/>
        <dsp:cNvSpPr/>
      </dsp:nvSpPr>
      <dsp:spPr>
        <a:xfrm>
          <a:off x="2576577" y="2259496"/>
          <a:ext cx="3498574" cy="3498574"/>
        </a:xfrm>
        <a:prstGeom prst="ellipse">
          <a:avLst/>
        </a:prstGeom>
        <a:solidFill>
          <a:srgbClr val="CFD5EA">
            <a:alpha val="50000"/>
          </a:srgbClr>
        </a:solidFill>
        <a:ln w="381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4C97"/>
              </a:solidFill>
            </a:rPr>
            <a:t>Expenditure</a:t>
          </a:r>
        </a:p>
      </dsp:txBody>
      <dsp:txXfrm>
        <a:off x="3646557" y="3163294"/>
        <a:ext cx="2099144" cy="1924216"/>
      </dsp:txXfrm>
    </dsp:sp>
    <dsp:sp modelId="{E24E9768-532D-476E-A88C-1FF63C4674EE}">
      <dsp:nvSpPr>
        <dsp:cNvPr id="0" name=""/>
        <dsp:cNvSpPr/>
      </dsp:nvSpPr>
      <dsp:spPr>
        <a:xfrm>
          <a:off x="51772" y="2259496"/>
          <a:ext cx="3498574" cy="3498574"/>
        </a:xfrm>
        <a:prstGeom prst="ellipse">
          <a:avLst/>
        </a:prstGeom>
        <a:solidFill>
          <a:srgbClr val="CFD5EA">
            <a:alpha val="50000"/>
          </a:srgbClr>
        </a:solidFill>
        <a:ln w="38100" cap="flat" cmpd="sng" algn="ctr">
          <a:solidFill>
            <a:schemeClr val="dk2">
              <a:shade val="80000"/>
              <a:hueOff val="0"/>
              <a:satOff val="0"/>
              <a:lum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4C97"/>
              </a:solidFill>
            </a:rPr>
            <a:t>Financing</a:t>
          </a:r>
        </a:p>
      </dsp:txBody>
      <dsp:txXfrm>
        <a:off x="381221" y="3163294"/>
        <a:ext cx="2099144" cy="19242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EE871-879E-4745-BDD2-616B8101A46D}">
      <dsp:nvSpPr>
        <dsp:cNvPr id="0" name=""/>
        <dsp:cNvSpPr/>
      </dsp:nvSpPr>
      <dsp:spPr>
        <a:xfrm rot="5400000">
          <a:off x="6046375" y="-2721712"/>
          <a:ext cx="1994671" cy="7822412"/>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Revenue typically the main source of uncertainty</a:t>
          </a:r>
        </a:p>
        <a:p>
          <a:pPr marL="228600" lvl="1" indent="-228600" algn="l" defTabSz="1066800">
            <a:lnSpc>
              <a:spcPct val="90000"/>
            </a:lnSpc>
            <a:spcBef>
              <a:spcPct val="0"/>
            </a:spcBef>
            <a:spcAft>
              <a:spcPct val="15000"/>
            </a:spcAft>
            <a:buChar char="•"/>
          </a:pPr>
          <a:r>
            <a:rPr lang="en-GB" sz="2400" kern="1200" dirty="0"/>
            <a:t>Countries forced to ration cash often have the most focus on revenue, which determines cash releases</a:t>
          </a:r>
        </a:p>
        <a:p>
          <a:pPr marL="228600" lvl="1" indent="-228600" algn="l" defTabSz="1066800">
            <a:lnSpc>
              <a:spcPct val="90000"/>
            </a:lnSpc>
            <a:spcBef>
              <a:spcPct val="0"/>
            </a:spcBef>
            <a:spcAft>
              <a:spcPct val="15000"/>
            </a:spcAft>
            <a:buChar char="•"/>
          </a:pPr>
          <a:r>
            <a:rPr lang="en-GB" sz="2400" kern="1200" dirty="0"/>
            <a:t>Risk that revenue plans become targets – or worse unrealistic targets driven by Budget Directorate</a:t>
          </a:r>
        </a:p>
      </dsp:txBody>
      <dsp:txXfrm rot="-5400000">
        <a:off x="3132505" y="289530"/>
        <a:ext cx="7725040" cy="1799927"/>
      </dsp:txXfrm>
    </dsp:sp>
    <dsp:sp modelId="{9575C58B-8D0B-4C46-8A9F-1AEDAA0D3A40}">
      <dsp:nvSpPr>
        <dsp:cNvPr id="0" name=""/>
        <dsp:cNvSpPr/>
      </dsp:nvSpPr>
      <dsp:spPr>
        <a:xfrm>
          <a:off x="246482" y="59"/>
          <a:ext cx="2886022" cy="237886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The Challenge</a:t>
          </a:r>
        </a:p>
      </dsp:txBody>
      <dsp:txXfrm>
        <a:off x="362609" y="116186"/>
        <a:ext cx="2653768" cy="2146614"/>
      </dsp:txXfrm>
    </dsp:sp>
    <dsp:sp modelId="{6384CB17-5454-4E62-BB4E-79442C096639}">
      <dsp:nvSpPr>
        <dsp:cNvPr id="0" name=""/>
        <dsp:cNvSpPr/>
      </dsp:nvSpPr>
      <dsp:spPr>
        <a:xfrm rot="5400000">
          <a:off x="5998094" y="-205440"/>
          <a:ext cx="2054314" cy="7785492"/>
        </a:xfrm>
        <a:prstGeom prst="round2Same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Give the RAs formal responsibility (and some resources) for preparing tax revenue forecasts and updating them, which in turn:</a:t>
          </a:r>
        </a:p>
        <a:p>
          <a:pPr marL="457200" lvl="2" indent="-228600" algn="l" defTabSz="1066800">
            <a:lnSpc>
              <a:spcPct val="90000"/>
            </a:lnSpc>
            <a:spcBef>
              <a:spcPct val="0"/>
            </a:spcBef>
            <a:spcAft>
              <a:spcPct val="15000"/>
            </a:spcAft>
            <a:buChar char="•"/>
          </a:pPr>
          <a:r>
            <a:rPr lang="en-GB" sz="2400" kern="1200" dirty="0"/>
            <a:t>Can be supported by information flow from e.g. large taxpayers office or local tax offices</a:t>
          </a:r>
        </a:p>
        <a:p>
          <a:pPr marL="457200" lvl="2" indent="-228600" algn="l" defTabSz="1066800">
            <a:lnSpc>
              <a:spcPct val="90000"/>
            </a:lnSpc>
            <a:spcBef>
              <a:spcPct val="0"/>
            </a:spcBef>
            <a:spcAft>
              <a:spcPct val="15000"/>
            </a:spcAft>
            <a:buChar char="•"/>
          </a:pPr>
          <a:r>
            <a:rPr lang="en-GB" sz="2400" kern="1200" dirty="0"/>
            <a:t>Also supports modelling of impact of tax changes</a:t>
          </a:r>
        </a:p>
      </dsp:txBody>
      <dsp:txXfrm rot="-5400000">
        <a:off x="3132506" y="2760431"/>
        <a:ext cx="7685209" cy="1853748"/>
      </dsp:txXfrm>
    </dsp:sp>
    <dsp:sp modelId="{3AD9142F-1573-45C4-B14B-9308B41B1F39}">
      <dsp:nvSpPr>
        <dsp:cNvPr id="0" name=""/>
        <dsp:cNvSpPr/>
      </dsp:nvSpPr>
      <dsp:spPr>
        <a:xfrm>
          <a:off x="246482" y="2497871"/>
          <a:ext cx="2886022" cy="2378868"/>
        </a:xfrm>
        <a:prstGeom prst="round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GB" sz="3600" kern="1200" dirty="0">
              <a:latin typeface="+mj-lt"/>
              <a:ea typeface="+mn-ea"/>
              <a:cs typeface="+mn-cs"/>
            </a:rPr>
            <a:t>The Solution?</a:t>
          </a:r>
        </a:p>
      </dsp:txBody>
      <dsp:txXfrm>
        <a:off x="362609" y="2613998"/>
        <a:ext cx="2653768" cy="21466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850A7-01F1-428D-BC5E-D0FE80D2496A}">
      <dsp:nvSpPr>
        <dsp:cNvPr id="0" name=""/>
        <dsp:cNvSpPr/>
      </dsp:nvSpPr>
      <dsp:spPr>
        <a:xfrm rot="5400000">
          <a:off x="5528154" y="-1876517"/>
          <a:ext cx="1860143" cy="6078330"/>
        </a:xfrm>
        <a:prstGeom prst="round2SameRect">
          <a:avLst/>
        </a:prstGeom>
        <a:solidFill>
          <a:srgbClr val="CFD5EA">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t>But make little effort to otherwise smooth cash flows</a:t>
          </a:r>
        </a:p>
        <a:p>
          <a:pPr marL="228600" lvl="1" indent="-228600" algn="l" defTabSz="977900">
            <a:lnSpc>
              <a:spcPct val="90000"/>
            </a:lnSpc>
            <a:spcBef>
              <a:spcPct val="0"/>
            </a:spcBef>
            <a:spcAft>
              <a:spcPct val="15000"/>
            </a:spcAft>
            <a:buChar char="•"/>
          </a:pPr>
          <a:r>
            <a:rPr lang="en-GB" sz="2200" kern="1200"/>
            <a:t>Volatility across month reflects difference in timing of tax receipts and salaries</a:t>
          </a:r>
          <a:endParaRPr lang="en-GB" sz="2200" kern="1200" dirty="0"/>
        </a:p>
      </dsp:txBody>
      <dsp:txXfrm rot="-5400000">
        <a:off x="3419061" y="323381"/>
        <a:ext cx="5987525" cy="1678533"/>
      </dsp:txXfrm>
    </dsp:sp>
    <dsp:sp modelId="{1EB15E01-210B-495E-B179-7349F43A8E1A}">
      <dsp:nvSpPr>
        <dsp:cNvPr id="0" name=""/>
        <dsp:cNvSpPr/>
      </dsp:nvSpPr>
      <dsp:spPr>
        <a:xfrm>
          <a:off x="0" y="58"/>
          <a:ext cx="3419060" cy="2325178"/>
        </a:xfrm>
        <a:prstGeom prst="roundRect">
          <a:avLst/>
        </a:prstGeom>
        <a:solidFill>
          <a:srgbClr val="004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bg1"/>
              </a:solidFill>
            </a:rPr>
            <a:t>Most countries link debt auction dates to redemption dates</a:t>
          </a:r>
        </a:p>
      </dsp:txBody>
      <dsp:txXfrm>
        <a:off x="113506" y="113564"/>
        <a:ext cx="3192048" cy="2098166"/>
      </dsp:txXfrm>
    </dsp:sp>
    <dsp:sp modelId="{82C1AC27-F3CC-4C42-942E-485D32E98D6C}">
      <dsp:nvSpPr>
        <dsp:cNvPr id="0" name=""/>
        <dsp:cNvSpPr/>
      </dsp:nvSpPr>
      <dsp:spPr>
        <a:xfrm rot="5400000">
          <a:off x="5528154" y="564920"/>
          <a:ext cx="1860143" cy="6078330"/>
        </a:xfrm>
        <a:prstGeom prst="round2SameRect">
          <a:avLst/>
        </a:prstGeom>
        <a:solidFill>
          <a:srgbClr val="CFD5EA">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a:t>May need legislation to change tax timings</a:t>
          </a:r>
          <a:endParaRPr lang="en-GB" sz="2200" kern="1200" dirty="0"/>
        </a:p>
        <a:p>
          <a:pPr marL="228600" lvl="1" indent="-228600" algn="l" defTabSz="977900">
            <a:lnSpc>
              <a:spcPct val="90000"/>
            </a:lnSpc>
            <a:spcBef>
              <a:spcPct val="0"/>
            </a:spcBef>
            <a:spcAft>
              <a:spcPct val="15000"/>
            </a:spcAft>
            <a:buChar char="•"/>
          </a:pPr>
          <a:r>
            <a:rPr lang="en-GB" sz="2200" kern="1200" dirty="0"/>
            <a:t>But timing of salaries and other expenditures can be smoothed/coordinated – or directly determined by government (e.g. transfers to SNGs)</a:t>
          </a:r>
        </a:p>
      </dsp:txBody>
      <dsp:txXfrm rot="-5400000">
        <a:off x="3419061" y="2764819"/>
        <a:ext cx="5987525" cy="1678533"/>
      </dsp:txXfrm>
    </dsp:sp>
    <dsp:sp modelId="{5A260DE1-ECF5-4A07-9DEF-783E6BA1D264}">
      <dsp:nvSpPr>
        <dsp:cNvPr id="0" name=""/>
        <dsp:cNvSpPr/>
      </dsp:nvSpPr>
      <dsp:spPr>
        <a:xfrm>
          <a:off x="0" y="2441495"/>
          <a:ext cx="3419060" cy="2325178"/>
        </a:xfrm>
        <a:prstGeom prst="roundRect">
          <a:avLst/>
        </a:prstGeom>
        <a:solidFill>
          <a:srgbClr val="004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bg1"/>
              </a:solidFill>
            </a:rPr>
            <a:t>Much more scope to link timings of cash flows</a:t>
          </a:r>
        </a:p>
      </dsp:txBody>
      <dsp:txXfrm>
        <a:off x="113506" y="2555001"/>
        <a:ext cx="3192048" cy="20981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0F934-8675-4E61-9B38-13A8B0F00E07}">
      <dsp:nvSpPr>
        <dsp:cNvPr id="0" name=""/>
        <dsp:cNvSpPr/>
      </dsp:nvSpPr>
      <dsp:spPr>
        <a:xfrm>
          <a:off x="-5750945" y="-880243"/>
          <a:ext cx="6846784" cy="6846784"/>
        </a:xfrm>
        <a:prstGeom prst="blockArc">
          <a:avLst>
            <a:gd name="adj1" fmla="val 18900000"/>
            <a:gd name="adj2" fmla="val 2700000"/>
            <a:gd name="adj3" fmla="val 31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371B9-3C71-4CBC-A60F-DE0FDB8E37C9}">
      <dsp:nvSpPr>
        <dsp:cNvPr id="0" name=""/>
        <dsp:cNvSpPr/>
      </dsp:nvSpPr>
      <dsp:spPr>
        <a:xfrm>
          <a:off x="479004" y="317791"/>
          <a:ext cx="10114349" cy="6359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818" tIns="45720" rIns="45720" bIns="45720" numCol="1" spcCol="1270" anchor="t" anchorCtr="0">
          <a:noAutofit/>
        </a:bodyPr>
        <a:lstStyle/>
        <a:p>
          <a:pPr marL="0" lvl="0" indent="0" algn="l" defTabSz="800100">
            <a:lnSpc>
              <a:spcPct val="90000"/>
            </a:lnSpc>
            <a:spcBef>
              <a:spcPct val="0"/>
            </a:spcBef>
            <a:spcAft>
              <a:spcPct val="35000"/>
            </a:spcAft>
            <a:buNone/>
          </a:pPr>
          <a:r>
            <a:rPr lang="en-GB" sz="1800" kern="1200" dirty="0"/>
            <a:t>Budget credibility essential</a:t>
          </a:r>
        </a:p>
        <a:p>
          <a:pPr marL="114300" lvl="1" indent="-114300" algn="l" defTabSz="622300">
            <a:lnSpc>
              <a:spcPct val="90000"/>
            </a:lnSpc>
            <a:spcBef>
              <a:spcPct val="0"/>
            </a:spcBef>
            <a:spcAft>
              <a:spcPct val="15000"/>
            </a:spcAft>
            <a:buChar char="•"/>
          </a:pPr>
          <a:r>
            <a:rPr lang="en-GB" sz="1400" kern="1200" dirty="0"/>
            <a:t>Break any link with published budget – focus on what will happen</a:t>
          </a:r>
        </a:p>
      </dsp:txBody>
      <dsp:txXfrm>
        <a:off x="479004" y="317791"/>
        <a:ext cx="10114349" cy="635990"/>
      </dsp:txXfrm>
    </dsp:sp>
    <dsp:sp modelId="{E16CB2AC-5715-4B88-BBEE-24E0541AD5A7}">
      <dsp:nvSpPr>
        <dsp:cNvPr id="0" name=""/>
        <dsp:cNvSpPr/>
      </dsp:nvSpPr>
      <dsp:spPr>
        <a:xfrm>
          <a:off x="81510" y="238293"/>
          <a:ext cx="794988" cy="794988"/>
        </a:xfrm>
        <a:prstGeom prst="ellipse">
          <a:avLst/>
        </a:prstGeom>
        <a:solidFill>
          <a:srgbClr val="CFD5EA"/>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12E648-F26E-4C7B-8225-FFD85153B314}">
      <dsp:nvSpPr>
        <dsp:cNvPr id="0" name=""/>
        <dsp:cNvSpPr/>
      </dsp:nvSpPr>
      <dsp:spPr>
        <a:xfrm>
          <a:off x="934737" y="1174137"/>
          <a:ext cx="9658617" cy="83066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818" tIns="45720" rIns="45720" bIns="45720" numCol="1" spcCol="1270" anchor="t" anchorCtr="0">
          <a:noAutofit/>
        </a:bodyPr>
        <a:lstStyle/>
        <a:p>
          <a:pPr marL="0" lvl="0" indent="0" algn="l" defTabSz="800100">
            <a:lnSpc>
              <a:spcPct val="90000"/>
            </a:lnSpc>
            <a:spcBef>
              <a:spcPct val="0"/>
            </a:spcBef>
            <a:spcAft>
              <a:spcPct val="35000"/>
            </a:spcAft>
            <a:buNone/>
          </a:pPr>
          <a:r>
            <a:rPr lang="en-GB" sz="1800" kern="1200" dirty="0"/>
            <a:t>Ensure systematic coordination structures for debt/cash management</a:t>
          </a:r>
        </a:p>
        <a:p>
          <a:pPr marL="114300" lvl="1" indent="-114300" algn="l" defTabSz="622300">
            <a:lnSpc>
              <a:spcPct val="90000"/>
            </a:lnSpc>
            <a:spcBef>
              <a:spcPct val="0"/>
            </a:spcBef>
            <a:spcAft>
              <a:spcPct val="15000"/>
            </a:spcAft>
            <a:buChar char="•"/>
          </a:pPr>
          <a:r>
            <a:rPr lang="en-GB" sz="1400" kern="1200" dirty="0"/>
            <a:t>Often become ad hoc during pandemic as response times quicken, and Ministers more involved</a:t>
          </a:r>
        </a:p>
        <a:p>
          <a:pPr marL="114300" lvl="1" indent="-114300" algn="l" defTabSz="622300">
            <a:lnSpc>
              <a:spcPct val="90000"/>
            </a:lnSpc>
            <a:spcBef>
              <a:spcPct val="0"/>
            </a:spcBef>
            <a:spcAft>
              <a:spcPct val="15000"/>
            </a:spcAft>
            <a:buChar char="•"/>
          </a:pPr>
          <a:r>
            <a:rPr lang="en-GB" sz="1400" kern="1200" dirty="0"/>
            <a:t>Retain technical committee structures</a:t>
          </a:r>
        </a:p>
      </dsp:txBody>
      <dsp:txXfrm>
        <a:off x="934737" y="1174137"/>
        <a:ext cx="9658617" cy="830661"/>
      </dsp:txXfrm>
    </dsp:sp>
    <dsp:sp modelId="{070C3DBD-EBC2-4B50-8CBE-ED93CA6505E7}">
      <dsp:nvSpPr>
        <dsp:cNvPr id="0" name=""/>
        <dsp:cNvSpPr/>
      </dsp:nvSpPr>
      <dsp:spPr>
        <a:xfrm>
          <a:off x="537242" y="1191973"/>
          <a:ext cx="794988" cy="794988"/>
        </a:xfrm>
        <a:prstGeom prst="ellipse">
          <a:avLst/>
        </a:prstGeom>
        <a:solidFill>
          <a:srgbClr val="CFD5EA"/>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167D3-16A7-4088-92B8-420052F3CE19}">
      <dsp:nvSpPr>
        <dsp:cNvPr id="0" name=""/>
        <dsp:cNvSpPr/>
      </dsp:nvSpPr>
      <dsp:spPr>
        <a:xfrm>
          <a:off x="1074610" y="2130286"/>
          <a:ext cx="9518744" cy="82572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818" tIns="45720" rIns="45720" bIns="45720" numCol="1" spcCol="1270" anchor="t" anchorCtr="0">
          <a:noAutofit/>
        </a:bodyPr>
        <a:lstStyle/>
        <a:p>
          <a:pPr marL="0" lvl="0" indent="0" algn="l" defTabSz="800100">
            <a:lnSpc>
              <a:spcPct val="90000"/>
            </a:lnSpc>
            <a:spcBef>
              <a:spcPct val="0"/>
            </a:spcBef>
            <a:spcAft>
              <a:spcPct val="35000"/>
            </a:spcAft>
            <a:buNone/>
          </a:pPr>
          <a:r>
            <a:rPr lang="en-GB" sz="1800" kern="1200" dirty="0"/>
            <a:t>Include MDAs and EBFs within processes; supplying forecasts, regular consultation </a:t>
          </a:r>
        </a:p>
        <a:p>
          <a:pPr marL="114300" lvl="1" indent="-114300" algn="l" defTabSz="622300">
            <a:lnSpc>
              <a:spcPct val="90000"/>
            </a:lnSpc>
            <a:spcBef>
              <a:spcPct val="0"/>
            </a:spcBef>
            <a:spcAft>
              <a:spcPct val="15000"/>
            </a:spcAft>
            <a:buChar char="•"/>
          </a:pPr>
          <a:r>
            <a:rPr lang="en-GB" sz="1400" kern="1200" dirty="0"/>
            <a:t>EBFs/SoEs sometimes a potential new borrowing source; MDAs cooperate in request to fix or change payment dates</a:t>
          </a:r>
        </a:p>
      </dsp:txBody>
      <dsp:txXfrm>
        <a:off x="1074610" y="2130286"/>
        <a:ext cx="9518744" cy="825725"/>
      </dsp:txXfrm>
    </dsp:sp>
    <dsp:sp modelId="{89D21F72-2A7C-42E4-A944-45367AFF699A}">
      <dsp:nvSpPr>
        <dsp:cNvPr id="0" name=""/>
        <dsp:cNvSpPr/>
      </dsp:nvSpPr>
      <dsp:spPr>
        <a:xfrm>
          <a:off x="677116" y="2145654"/>
          <a:ext cx="794988" cy="794988"/>
        </a:xfrm>
        <a:prstGeom prst="ellipse">
          <a:avLst/>
        </a:prstGeom>
        <a:solidFill>
          <a:srgbClr val="CFD5EA"/>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915178-76B9-4D13-A912-5AE45957242D}">
      <dsp:nvSpPr>
        <dsp:cNvPr id="0" name=""/>
        <dsp:cNvSpPr/>
      </dsp:nvSpPr>
      <dsp:spPr>
        <a:xfrm>
          <a:off x="934737" y="3178834"/>
          <a:ext cx="9658617" cy="6359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81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Greater granularity required; weekly not monthly forecasts; daily not weekly</a:t>
          </a:r>
        </a:p>
      </dsp:txBody>
      <dsp:txXfrm>
        <a:off x="934737" y="3178834"/>
        <a:ext cx="9658617" cy="635990"/>
      </dsp:txXfrm>
    </dsp:sp>
    <dsp:sp modelId="{B0EF7540-506B-4080-92EA-724A509E81E4}">
      <dsp:nvSpPr>
        <dsp:cNvPr id="0" name=""/>
        <dsp:cNvSpPr/>
      </dsp:nvSpPr>
      <dsp:spPr>
        <a:xfrm>
          <a:off x="537242" y="3099335"/>
          <a:ext cx="794988" cy="794988"/>
        </a:xfrm>
        <a:prstGeom prst="ellipse">
          <a:avLst/>
        </a:prstGeom>
        <a:solidFill>
          <a:srgbClr val="CFD5EA"/>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78BC01-5875-4A63-8E0B-C3A07D69A1AA}">
      <dsp:nvSpPr>
        <dsp:cNvPr id="0" name=""/>
        <dsp:cNvSpPr/>
      </dsp:nvSpPr>
      <dsp:spPr>
        <a:xfrm>
          <a:off x="479004" y="4132515"/>
          <a:ext cx="10114349" cy="6359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81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The role of scenarios, sensitivities, what-ifs</a:t>
          </a:r>
        </a:p>
      </dsp:txBody>
      <dsp:txXfrm>
        <a:off x="479004" y="4132515"/>
        <a:ext cx="10114349" cy="635990"/>
      </dsp:txXfrm>
    </dsp:sp>
    <dsp:sp modelId="{2ED60A71-BA45-422C-9EFB-CDCD2AD57870}">
      <dsp:nvSpPr>
        <dsp:cNvPr id="0" name=""/>
        <dsp:cNvSpPr/>
      </dsp:nvSpPr>
      <dsp:spPr>
        <a:xfrm>
          <a:off x="81510" y="4053016"/>
          <a:ext cx="794988" cy="794988"/>
        </a:xfrm>
        <a:prstGeom prst="ellipse">
          <a:avLst/>
        </a:prstGeom>
        <a:solidFill>
          <a:srgbClr val="CFD5EA"/>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8BF94-CA5F-4538-984F-4B3CA80A295A}">
      <dsp:nvSpPr>
        <dsp:cNvPr id="0" name=""/>
        <dsp:cNvSpPr/>
      </dsp:nvSpPr>
      <dsp:spPr>
        <a:xfrm>
          <a:off x="0" y="2077"/>
          <a:ext cx="9163879" cy="0"/>
        </a:xfrm>
        <a:prstGeom prst="line">
          <a:avLst/>
        </a:prstGeom>
        <a:solidFill>
          <a:schemeClr val="accen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sp>
    <dsp:sp modelId="{DD908908-6C3B-4545-AA74-342E656BB572}">
      <dsp:nvSpPr>
        <dsp:cNvPr id="0" name=""/>
        <dsp:cNvSpPr/>
      </dsp:nvSpPr>
      <dsp:spPr>
        <a:xfrm>
          <a:off x="0" y="2077"/>
          <a:ext cx="9163879" cy="708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4C97"/>
              </a:solidFill>
            </a:rPr>
            <a:t>1. Designed for the Practitioner</a:t>
          </a:r>
        </a:p>
      </dsp:txBody>
      <dsp:txXfrm>
        <a:off x="0" y="2077"/>
        <a:ext cx="9163879" cy="708298"/>
      </dsp:txXfrm>
    </dsp:sp>
    <dsp:sp modelId="{5B3EADFB-5EEC-4B99-B411-1FB23B5D3AD2}">
      <dsp:nvSpPr>
        <dsp:cNvPr id="0" name=""/>
        <dsp:cNvSpPr/>
      </dsp:nvSpPr>
      <dsp:spPr>
        <a:xfrm>
          <a:off x="0" y="710376"/>
          <a:ext cx="9163879" cy="0"/>
        </a:xfrm>
        <a:prstGeom prst="line">
          <a:avLst/>
        </a:prstGeom>
        <a:solidFill>
          <a:schemeClr val="accen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sp>
    <dsp:sp modelId="{A30C57FD-05BB-47E0-9643-760AED90FCB7}">
      <dsp:nvSpPr>
        <dsp:cNvPr id="0" name=""/>
        <dsp:cNvSpPr/>
      </dsp:nvSpPr>
      <dsp:spPr>
        <a:xfrm>
          <a:off x="0" y="710376"/>
          <a:ext cx="9163879" cy="708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4C97"/>
              </a:solidFill>
            </a:rPr>
            <a:t>2. Supports planning and forecasting</a:t>
          </a:r>
        </a:p>
      </dsp:txBody>
      <dsp:txXfrm>
        <a:off x="0" y="710376"/>
        <a:ext cx="9163879" cy="708298"/>
      </dsp:txXfrm>
    </dsp:sp>
    <dsp:sp modelId="{AC687143-7459-40AE-A6CA-29749E95A544}">
      <dsp:nvSpPr>
        <dsp:cNvPr id="0" name=""/>
        <dsp:cNvSpPr/>
      </dsp:nvSpPr>
      <dsp:spPr>
        <a:xfrm>
          <a:off x="0" y="1418675"/>
          <a:ext cx="9163879" cy="0"/>
        </a:xfrm>
        <a:prstGeom prst="line">
          <a:avLst/>
        </a:prstGeom>
        <a:solidFill>
          <a:schemeClr val="accen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sp>
    <dsp:sp modelId="{4EE0B23E-8D57-41A9-AFED-C1FD4E5298DB}">
      <dsp:nvSpPr>
        <dsp:cNvPr id="0" name=""/>
        <dsp:cNvSpPr/>
      </dsp:nvSpPr>
      <dsp:spPr>
        <a:xfrm>
          <a:off x="0" y="1418675"/>
          <a:ext cx="9163879" cy="708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4C97"/>
              </a:solidFill>
            </a:rPr>
            <a:t>3. Making use of past data, combining top-down and bottom-up information</a:t>
          </a:r>
        </a:p>
      </dsp:txBody>
      <dsp:txXfrm>
        <a:off x="0" y="1418675"/>
        <a:ext cx="9163879" cy="708298"/>
      </dsp:txXfrm>
    </dsp:sp>
    <dsp:sp modelId="{370AE9F7-6188-497C-967B-A5CEFBE7B2A0}">
      <dsp:nvSpPr>
        <dsp:cNvPr id="0" name=""/>
        <dsp:cNvSpPr/>
      </dsp:nvSpPr>
      <dsp:spPr>
        <a:xfrm>
          <a:off x="0" y="2126974"/>
          <a:ext cx="9163879" cy="0"/>
        </a:xfrm>
        <a:prstGeom prst="line">
          <a:avLst/>
        </a:prstGeom>
        <a:solidFill>
          <a:schemeClr val="accen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sp>
    <dsp:sp modelId="{599BB487-07CF-4213-95A5-BB761B3ACD81}">
      <dsp:nvSpPr>
        <dsp:cNvPr id="0" name=""/>
        <dsp:cNvSpPr/>
      </dsp:nvSpPr>
      <dsp:spPr>
        <a:xfrm>
          <a:off x="0" y="2126974"/>
          <a:ext cx="9163879" cy="708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4C97"/>
              </a:solidFill>
            </a:rPr>
            <a:t>4. Focus on Cash – and Cash under control of the Treasury/MoF</a:t>
          </a:r>
        </a:p>
      </dsp:txBody>
      <dsp:txXfrm>
        <a:off x="0" y="2126974"/>
        <a:ext cx="9163879" cy="708298"/>
      </dsp:txXfrm>
    </dsp:sp>
    <dsp:sp modelId="{79F97F9D-2E54-457E-81D4-079280C5E71C}">
      <dsp:nvSpPr>
        <dsp:cNvPr id="0" name=""/>
        <dsp:cNvSpPr/>
      </dsp:nvSpPr>
      <dsp:spPr>
        <a:xfrm>
          <a:off x="0" y="2835272"/>
          <a:ext cx="9163879" cy="0"/>
        </a:xfrm>
        <a:prstGeom prst="line">
          <a:avLst/>
        </a:prstGeom>
        <a:solidFill>
          <a:schemeClr val="accen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sp>
    <dsp:sp modelId="{763BA86C-4613-4157-BC14-07E635CFA900}">
      <dsp:nvSpPr>
        <dsp:cNvPr id="0" name=""/>
        <dsp:cNvSpPr/>
      </dsp:nvSpPr>
      <dsp:spPr>
        <a:xfrm>
          <a:off x="0" y="2835272"/>
          <a:ext cx="9163879" cy="708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4C97"/>
              </a:solidFill>
            </a:rPr>
            <a:t>6. Monthly and weekly forecasts</a:t>
          </a:r>
        </a:p>
      </dsp:txBody>
      <dsp:txXfrm>
        <a:off x="0" y="2835272"/>
        <a:ext cx="9163879" cy="708298"/>
      </dsp:txXfrm>
    </dsp:sp>
    <dsp:sp modelId="{DDA99AA3-0789-4EA0-AAD7-824B7C21D4A0}">
      <dsp:nvSpPr>
        <dsp:cNvPr id="0" name=""/>
        <dsp:cNvSpPr/>
      </dsp:nvSpPr>
      <dsp:spPr>
        <a:xfrm>
          <a:off x="0" y="3543571"/>
          <a:ext cx="9163879" cy="0"/>
        </a:xfrm>
        <a:prstGeom prst="line">
          <a:avLst/>
        </a:prstGeom>
        <a:solidFill>
          <a:schemeClr val="accen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sp>
    <dsp:sp modelId="{7E9B390D-4F8D-4F73-915A-19768B3F48A4}">
      <dsp:nvSpPr>
        <dsp:cNvPr id="0" name=""/>
        <dsp:cNvSpPr/>
      </dsp:nvSpPr>
      <dsp:spPr>
        <a:xfrm>
          <a:off x="0" y="3543571"/>
          <a:ext cx="9163879" cy="708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rgbClr val="004C97"/>
              </a:solidFill>
            </a:rPr>
            <a:t>5. Supports management assessment of policy responses to forecasts (and risks arising)</a:t>
          </a:r>
        </a:p>
      </dsp:txBody>
      <dsp:txXfrm>
        <a:off x="0" y="3543571"/>
        <a:ext cx="9163879" cy="708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72188-CECA-4E02-8777-37B591D939EF}">
      <dsp:nvSpPr>
        <dsp:cNvPr id="0" name=""/>
        <dsp:cNvSpPr/>
      </dsp:nvSpPr>
      <dsp:spPr>
        <a:xfrm>
          <a:off x="388" y="9449"/>
          <a:ext cx="5097479" cy="5184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Financial Programming/Cash Planning</a:t>
          </a:r>
        </a:p>
      </dsp:txBody>
      <dsp:txXfrm>
        <a:off x="388" y="9449"/>
        <a:ext cx="5097479" cy="518400"/>
      </dsp:txXfrm>
    </dsp:sp>
    <dsp:sp modelId="{93EAA6D8-9AAA-41CD-B21E-40BCB0858B51}">
      <dsp:nvSpPr>
        <dsp:cNvPr id="0" name=""/>
        <dsp:cNvSpPr/>
      </dsp:nvSpPr>
      <dsp:spPr>
        <a:xfrm>
          <a:off x="18712" y="527849"/>
          <a:ext cx="5060832" cy="3031453"/>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Linked to budget execution</a:t>
          </a:r>
        </a:p>
        <a:p>
          <a:pPr marL="342900" lvl="2" indent="-171450" algn="l" defTabSz="800100">
            <a:lnSpc>
              <a:spcPct val="90000"/>
            </a:lnSpc>
            <a:spcBef>
              <a:spcPct val="0"/>
            </a:spcBef>
            <a:spcAft>
              <a:spcPct val="15000"/>
            </a:spcAft>
            <a:buChar char="•"/>
          </a:pPr>
          <a:r>
            <a:rPr lang="en-GB" sz="1800" kern="1200" dirty="0"/>
            <a:t>Forecasts based on budget profiles</a:t>
          </a:r>
        </a:p>
        <a:p>
          <a:pPr marL="342900" lvl="2" indent="-171450" algn="l" defTabSz="800100">
            <a:lnSpc>
              <a:spcPct val="90000"/>
            </a:lnSpc>
            <a:spcBef>
              <a:spcPct val="0"/>
            </a:spcBef>
            <a:spcAft>
              <a:spcPct val="15000"/>
            </a:spcAft>
            <a:buChar char="•"/>
          </a:pPr>
          <a:r>
            <a:rPr lang="en-GB" sz="1800" kern="1200" dirty="0"/>
            <a:t>Profiles often linked to appropriations</a:t>
          </a:r>
        </a:p>
        <a:p>
          <a:pPr marL="171450" lvl="1" indent="-171450" algn="l" defTabSz="800100">
            <a:lnSpc>
              <a:spcPct val="90000"/>
            </a:lnSpc>
            <a:spcBef>
              <a:spcPct val="0"/>
            </a:spcBef>
            <a:spcAft>
              <a:spcPct val="15000"/>
            </a:spcAft>
            <a:buChar char="•"/>
          </a:pPr>
          <a:r>
            <a:rPr lang="en-GB" sz="1800" kern="1200" dirty="0"/>
            <a:t>Risk confusing targets and forecasts (revenue “forecasts” may be constrained to budget target)</a:t>
          </a:r>
        </a:p>
        <a:p>
          <a:pPr marL="171450" lvl="1" indent="-171450" algn="l" defTabSz="800100">
            <a:lnSpc>
              <a:spcPct val="90000"/>
            </a:lnSpc>
            <a:spcBef>
              <a:spcPct val="0"/>
            </a:spcBef>
            <a:spcAft>
              <a:spcPct val="15000"/>
            </a:spcAft>
            <a:buChar char="•"/>
          </a:pPr>
          <a:r>
            <a:rPr lang="en-GB" sz="1800" kern="1200" dirty="0"/>
            <a:t>0bjectives:</a:t>
          </a:r>
        </a:p>
        <a:p>
          <a:pPr marL="342900" lvl="2" indent="-171450" algn="l" defTabSz="800100">
            <a:lnSpc>
              <a:spcPct val="90000"/>
            </a:lnSpc>
            <a:spcBef>
              <a:spcPct val="0"/>
            </a:spcBef>
            <a:spcAft>
              <a:spcPct val="15000"/>
            </a:spcAft>
            <a:buChar char="•"/>
          </a:pPr>
          <a:r>
            <a:rPr lang="en-GB" sz="1800" kern="1200" dirty="0"/>
            <a:t>Controlling spending profile to ensure cash availability</a:t>
          </a:r>
        </a:p>
        <a:p>
          <a:pPr marL="342900" lvl="2" indent="-171450" algn="l" defTabSz="800100">
            <a:lnSpc>
              <a:spcPct val="90000"/>
            </a:lnSpc>
            <a:spcBef>
              <a:spcPct val="0"/>
            </a:spcBef>
            <a:spcAft>
              <a:spcPct val="15000"/>
            </a:spcAft>
            <a:buChar char="•"/>
          </a:pPr>
          <a:r>
            <a:rPr lang="en-GB" sz="1800" kern="1200" dirty="0"/>
            <a:t>Developing financing plan</a:t>
          </a:r>
        </a:p>
      </dsp:txBody>
      <dsp:txXfrm>
        <a:off x="18712" y="527849"/>
        <a:ext cx="5060832" cy="3031453"/>
      </dsp:txXfrm>
    </dsp:sp>
    <dsp:sp modelId="{8E69118D-BE33-4014-9D4F-0EE4D231E41F}">
      <dsp:nvSpPr>
        <dsp:cNvPr id="0" name=""/>
        <dsp:cNvSpPr/>
      </dsp:nvSpPr>
      <dsp:spPr>
        <a:xfrm>
          <a:off x="5786550" y="9449"/>
          <a:ext cx="4919160" cy="5184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Cash Forecasting</a:t>
          </a:r>
        </a:p>
      </dsp:txBody>
      <dsp:txXfrm>
        <a:off x="5786550" y="9449"/>
        <a:ext cx="4919160" cy="518400"/>
      </dsp:txXfrm>
    </dsp:sp>
    <dsp:sp modelId="{689E70EB-C618-4EF7-97A2-F4947FE88E20}">
      <dsp:nvSpPr>
        <dsp:cNvPr id="0" name=""/>
        <dsp:cNvSpPr/>
      </dsp:nvSpPr>
      <dsp:spPr>
        <a:xfrm>
          <a:off x="5786550" y="527849"/>
          <a:ext cx="4919160" cy="3031453"/>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Forecasts independent of control totals</a:t>
          </a:r>
        </a:p>
        <a:p>
          <a:pPr marL="342900" lvl="2" indent="-171450" algn="l" defTabSz="800100">
            <a:lnSpc>
              <a:spcPct val="90000"/>
            </a:lnSpc>
            <a:spcBef>
              <a:spcPct val="0"/>
            </a:spcBef>
            <a:spcAft>
              <a:spcPct val="15000"/>
            </a:spcAft>
            <a:buChar char="•"/>
          </a:pPr>
          <a:r>
            <a:rPr lang="en-GB" sz="1800" kern="1200"/>
            <a:t>what “will” happen” not what “should” happen</a:t>
          </a:r>
          <a:endParaRPr lang="en-GB" sz="1800" kern="1200" dirty="0"/>
        </a:p>
        <a:p>
          <a:pPr marL="171450" lvl="1" indent="-171450" algn="l" defTabSz="800100">
            <a:lnSpc>
              <a:spcPct val="90000"/>
            </a:lnSpc>
            <a:spcBef>
              <a:spcPct val="0"/>
            </a:spcBef>
            <a:spcAft>
              <a:spcPct val="15000"/>
            </a:spcAft>
            <a:buChar char="•"/>
          </a:pPr>
          <a:r>
            <a:rPr lang="en-GB" sz="1800" kern="1200"/>
            <a:t>Two objectives</a:t>
          </a:r>
          <a:endParaRPr lang="en-GB" sz="1800" kern="1200" dirty="0"/>
        </a:p>
        <a:p>
          <a:pPr marL="342900" lvl="2" indent="-171450" algn="l" defTabSz="800100">
            <a:lnSpc>
              <a:spcPct val="90000"/>
            </a:lnSpc>
            <a:spcBef>
              <a:spcPct val="0"/>
            </a:spcBef>
            <a:spcAft>
              <a:spcPct val="15000"/>
            </a:spcAft>
            <a:buChar char="•"/>
          </a:pPr>
          <a:r>
            <a:rPr lang="en-GB" sz="1800" kern="1200" dirty="0"/>
            <a:t>Ensuring that cash is available when required, with no risk of cash rationing</a:t>
          </a:r>
        </a:p>
        <a:p>
          <a:pPr marL="342900" lvl="2" indent="-171450" algn="l" defTabSz="800100">
            <a:lnSpc>
              <a:spcPct val="90000"/>
            </a:lnSpc>
            <a:spcBef>
              <a:spcPct val="0"/>
            </a:spcBef>
            <a:spcAft>
              <a:spcPct val="15000"/>
            </a:spcAft>
            <a:buChar char="•"/>
          </a:pPr>
          <a:r>
            <a:rPr lang="en-GB" sz="1800" kern="1200"/>
            <a:t>Minimising use of cash over the period ahead</a:t>
          </a:r>
          <a:endParaRPr lang="en-GB" sz="1800" kern="1200" dirty="0"/>
        </a:p>
        <a:p>
          <a:pPr marL="171450" lvl="1" indent="-171450" algn="l" defTabSz="800100">
            <a:lnSpc>
              <a:spcPct val="90000"/>
            </a:lnSpc>
            <a:spcBef>
              <a:spcPct val="0"/>
            </a:spcBef>
            <a:spcAft>
              <a:spcPct val="15000"/>
            </a:spcAft>
            <a:buChar char="•"/>
          </a:pPr>
          <a:r>
            <a:rPr lang="en-GB" sz="1800" kern="1200"/>
            <a:t>Often managed separately from budget execution processes </a:t>
          </a:r>
          <a:endParaRPr lang="en-GB" sz="1800" kern="1200" dirty="0"/>
        </a:p>
      </dsp:txBody>
      <dsp:txXfrm>
        <a:off x="5786550" y="527849"/>
        <a:ext cx="4919160" cy="303145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DE5D-1C67-4108-84A5-86F0657B98E0}">
      <dsp:nvSpPr>
        <dsp:cNvPr id="0" name=""/>
        <dsp:cNvSpPr/>
      </dsp:nvSpPr>
      <dsp:spPr>
        <a:xfrm>
          <a:off x="803365" y="0"/>
          <a:ext cx="9104811" cy="4709470"/>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A38B9AA2-317B-4E89-996C-33744231B1DE}">
      <dsp:nvSpPr>
        <dsp:cNvPr id="0" name=""/>
        <dsp:cNvSpPr/>
      </dsp:nvSpPr>
      <dsp:spPr>
        <a:xfrm>
          <a:off x="5361" y="1412841"/>
          <a:ext cx="2578511" cy="1883788"/>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004C97"/>
              </a:solidFill>
            </a:rPr>
            <a:t>Cash Flow Forecasting and Cash Planning</a:t>
          </a:r>
        </a:p>
      </dsp:txBody>
      <dsp:txXfrm>
        <a:off x="97320" y="1504800"/>
        <a:ext cx="2394593" cy="1699870"/>
      </dsp:txXfrm>
    </dsp:sp>
    <dsp:sp modelId="{31809D04-7633-4B5F-A2FB-EDB826DB838D}">
      <dsp:nvSpPr>
        <dsp:cNvPr id="0" name=""/>
        <dsp:cNvSpPr/>
      </dsp:nvSpPr>
      <dsp:spPr>
        <a:xfrm>
          <a:off x="2712797" y="1412841"/>
          <a:ext cx="2578511" cy="1883788"/>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004C97"/>
              </a:solidFill>
            </a:rPr>
            <a:t>Building the Forecast</a:t>
          </a:r>
        </a:p>
      </dsp:txBody>
      <dsp:txXfrm>
        <a:off x="2804756" y="1504800"/>
        <a:ext cx="2394593" cy="1699870"/>
      </dsp:txXfrm>
    </dsp:sp>
    <dsp:sp modelId="{15C65471-3F41-47C5-9F62-BAE7FA9C97B4}">
      <dsp:nvSpPr>
        <dsp:cNvPr id="0" name=""/>
        <dsp:cNvSpPr/>
      </dsp:nvSpPr>
      <dsp:spPr>
        <a:xfrm>
          <a:off x="5440112" y="1412841"/>
          <a:ext cx="2578511" cy="1883788"/>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004C97"/>
              </a:solidFill>
            </a:rPr>
            <a:t>International Experience</a:t>
          </a:r>
        </a:p>
      </dsp:txBody>
      <dsp:txXfrm>
        <a:off x="5532071" y="1504800"/>
        <a:ext cx="2394593" cy="1699870"/>
      </dsp:txXfrm>
    </dsp:sp>
    <dsp:sp modelId="{F595503D-9487-48AA-8493-74FAFEC17231}">
      <dsp:nvSpPr>
        <dsp:cNvPr id="0" name=""/>
        <dsp:cNvSpPr/>
      </dsp:nvSpPr>
      <dsp:spPr>
        <a:xfrm>
          <a:off x="8127670" y="1412841"/>
          <a:ext cx="2578511" cy="1883788"/>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Using the Forecast</a:t>
          </a:r>
        </a:p>
      </dsp:txBody>
      <dsp:txXfrm>
        <a:off x="8219629" y="1504800"/>
        <a:ext cx="2394593" cy="16998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64CF-3C70-4515-B1D3-9E373012CB4C}">
      <dsp:nvSpPr>
        <dsp:cNvPr id="0" name=""/>
        <dsp:cNvSpPr/>
      </dsp:nvSpPr>
      <dsp:spPr>
        <a:xfrm>
          <a:off x="5255" y="390824"/>
          <a:ext cx="2688184" cy="77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Supporting cash management</a:t>
          </a:r>
        </a:p>
      </dsp:txBody>
      <dsp:txXfrm>
        <a:off x="5255" y="390824"/>
        <a:ext cx="2688184" cy="775912"/>
      </dsp:txXfrm>
    </dsp:sp>
    <dsp:sp modelId="{A659DA2F-8882-4A1C-9EBD-DECB8CBF7F7B}">
      <dsp:nvSpPr>
        <dsp:cNvPr id="0" name=""/>
        <dsp:cNvSpPr/>
      </dsp:nvSpPr>
      <dsp:spPr>
        <a:xfrm>
          <a:off x="2693439" y="160475"/>
          <a:ext cx="537636" cy="1236610"/>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DDAF3-5E3B-4AE6-96BA-74EFB1A72801}">
      <dsp:nvSpPr>
        <dsp:cNvPr id="0" name=""/>
        <dsp:cNvSpPr/>
      </dsp:nvSpPr>
      <dsp:spPr>
        <a:xfrm>
          <a:off x="3446131" y="160475"/>
          <a:ext cx="7311861" cy="123661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a:t>Smoothing the TSA; targeting a range of fluctuations</a:t>
          </a:r>
          <a:endParaRPr lang="en-GB" sz="1900" kern="1200" dirty="0"/>
        </a:p>
        <a:p>
          <a:pPr marL="171450" lvl="1" indent="-171450" algn="l" defTabSz="844550">
            <a:lnSpc>
              <a:spcPct val="90000"/>
            </a:lnSpc>
            <a:spcBef>
              <a:spcPct val="0"/>
            </a:spcBef>
            <a:spcAft>
              <a:spcPct val="15000"/>
            </a:spcAft>
            <a:buChar char="•"/>
          </a:pPr>
          <a:r>
            <a:rPr lang="en-GB" sz="1900" kern="1200" dirty="0"/>
            <a:t>Policy focus on short-term borrowing and investment</a:t>
          </a:r>
        </a:p>
        <a:p>
          <a:pPr marL="171450" lvl="1" indent="-171450" algn="l" defTabSz="844550">
            <a:lnSpc>
              <a:spcPct val="90000"/>
            </a:lnSpc>
            <a:spcBef>
              <a:spcPct val="0"/>
            </a:spcBef>
            <a:spcAft>
              <a:spcPct val="15000"/>
            </a:spcAft>
            <a:buChar char="•"/>
          </a:pPr>
          <a:r>
            <a:rPr lang="en-GB" sz="1900" kern="1200"/>
            <a:t>Helps monetary policy; but cash flow forecasts still need to be passed to the central bank </a:t>
          </a:r>
          <a:endParaRPr lang="en-GB" sz="1900" kern="1200" dirty="0"/>
        </a:p>
      </dsp:txBody>
      <dsp:txXfrm>
        <a:off x="3446131" y="160475"/>
        <a:ext cx="7311861" cy="1236610"/>
      </dsp:txXfrm>
    </dsp:sp>
    <dsp:sp modelId="{E53A6AF2-F6E4-4C8B-BE1C-3F8DD44259DC}">
      <dsp:nvSpPr>
        <dsp:cNvPr id="0" name=""/>
        <dsp:cNvSpPr/>
      </dsp:nvSpPr>
      <dsp:spPr>
        <a:xfrm>
          <a:off x="5255" y="1841318"/>
          <a:ext cx="2688184" cy="77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Supporting budget execution</a:t>
          </a:r>
        </a:p>
      </dsp:txBody>
      <dsp:txXfrm>
        <a:off x="5255" y="1841318"/>
        <a:ext cx="2688184" cy="775912"/>
      </dsp:txXfrm>
    </dsp:sp>
    <dsp:sp modelId="{D641D6E4-EF9E-4B0D-9163-FB8B5497D0B7}">
      <dsp:nvSpPr>
        <dsp:cNvPr id="0" name=""/>
        <dsp:cNvSpPr/>
      </dsp:nvSpPr>
      <dsp:spPr>
        <a:xfrm>
          <a:off x="2693439" y="1465485"/>
          <a:ext cx="537636" cy="1527577"/>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944EF2-A729-479D-8EC6-5BB203E4ADF8}">
      <dsp:nvSpPr>
        <dsp:cNvPr id="0" name=""/>
        <dsp:cNvSpPr/>
      </dsp:nvSpPr>
      <dsp:spPr>
        <a:xfrm>
          <a:off x="3446131" y="1465485"/>
          <a:ext cx="7311861" cy="152757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a:t>Cash flow forecasts identify the cash profile a few months ahead</a:t>
          </a:r>
          <a:endParaRPr lang="en-GB" sz="1900" kern="1200" dirty="0"/>
        </a:p>
        <a:p>
          <a:pPr marL="342900" lvl="2" indent="-171450" algn="l" defTabSz="844550">
            <a:lnSpc>
              <a:spcPct val="90000"/>
            </a:lnSpc>
            <a:spcBef>
              <a:spcPct val="0"/>
            </a:spcBef>
            <a:spcAft>
              <a:spcPct val="15000"/>
            </a:spcAft>
            <a:buChar char="•"/>
          </a:pPr>
          <a:r>
            <a:rPr lang="en-GB" sz="1900" kern="1200"/>
            <a:t>More realistic than profiles =&gt; may be different</a:t>
          </a:r>
          <a:endParaRPr lang="en-GB" sz="1900" kern="1200" dirty="0"/>
        </a:p>
        <a:p>
          <a:pPr marL="342900" lvl="2" indent="-171450" algn="l" defTabSz="844550">
            <a:lnSpc>
              <a:spcPct val="90000"/>
            </a:lnSpc>
            <a:spcBef>
              <a:spcPct val="0"/>
            </a:spcBef>
            <a:spcAft>
              <a:spcPct val="15000"/>
            </a:spcAft>
            <a:buChar char="•"/>
          </a:pPr>
          <a:r>
            <a:rPr lang="en-GB" sz="1900" kern="1200" dirty="0"/>
            <a:t>Are cash resources adequate to deliver the budget?</a:t>
          </a:r>
        </a:p>
        <a:p>
          <a:pPr marL="342900" lvl="2" indent="-171450" algn="l" defTabSz="844550">
            <a:lnSpc>
              <a:spcPct val="90000"/>
            </a:lnSpc>
            <a:spcBef>
              <a:spcPct val="0"/>
            </a:spcBef>
            <a:spcAft>
              <a:spcPct val="15000"/>
            </a:spcAft>
            <a:buChar char="•"/>
          </a:pPr>
          <a:r>
            <a:rPr lang="en-GB" sz="1900" kern="1200"/>
            <a:t>May imply delaying release of allocations (or delaying payments)</a:t>
          </a:r>
          <a:endParaRPr lang="en-GB" sz="1900" kern="1200" dirty="0"/>
        </a:p>
      </dsp:txBody>
      <dsp:txXfrm>
        <a:off x="3446131" y="1465485"/>
        <a:ext cx="7311861" cy="1527577"/>
      </dsp:txXfrm>
    </dsp:sp>
    <dsp:sp modelId="{DBD639B6-98A3-477E-B438-1EAA357603C6}">
      <dsp:nvSpPr>
        <dsp:cNvPr id="0" name=""/>
        <dsp:cNvSpPr/>
      </dsp:nvSpPr>
      <dsp:spPr>
        <a:xfrm>
          <a:off x="5255" y="3400925"/>
          <a:ext cx="2688184" cy="77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In the event of cash rationing….</a:t>
          </a:r>
        </a:p>
      </dsp:txBody>
      <dsp:txXfrm>
        <a:off x="5255" y="3400925"/>
        <a:ext cx="2688184" cy="775912"/>
      </dsp:txXfrm>
    </dsp:sp>
    <dsp:sp modelId="{9DD9B62B-8157-4B20-88EE-1FDE4E5683D1}">
      <dsp:nvSpPr>
        <dsp:cNvPr id="0" name=""/>
        <dsp:cNvSpPr/>
      </dsp:nvSpPr>
      <dsp:spPr>
        <a:xfrm>
          <a:off x="2693439" y="3061463"/>
          <a:ext cx="537636" cy="1454835"/>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7698B-730D-493F-A947-8B2C413C9ED1}">
      <dsp:nvSpPr>
        <dsp:cNvPr id="0" name=""/>
        <dsp:cNvSpPr/>
      </dsp:nvSpPr>
      <dsp:spPr>
        <a:xfrm>
          <a:off x="3446131" y="3061463"/>
          <a:ext cx="7311861" cy="1454835"/>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Decisions should take account of budget priorities – informed by budget department</a:t>
          </a:r>
        </a:p>
        <a:p>
          <a:pPr marL="171450" lvl="1" indent="-171450" algn="l" defTabSz="844550">
            <a:lnSpc>
              <a:spcPct val="90000"/>
            </a:lnSpc>
            <a:spcBef>
              <a:spcPct val="0"/>
            </a:spcBef>
            <a:spcAft>
              <a:spcPct val="15000"/>
            </a:spcAft>
            <a:buChar char="•"/>
          </a:pPr>
          <a:r>
            <a:rPr lang="en-GB" sz="1900" kern="1200"/>
            <a:t>Deciding spending priorities and processing individual payments is </a:t>
          </a:r>
          <a:r>
            <a:rPr lang="en-GB" sz="1900" u="sng" kern="1200"/>
            <a:t>separate</a:t>
          </a:r>
          <a:r>
            <a:rPr lang="en-GB" sz="1900" kern="1200"/>
            <a:t> from decisions about financing – and usually require different people/functions</a:t>
          </a:r>
          <a:endParaRPr lang="en-GB" sz="1900" kern="1200" dirty="0"/>
        </a:p>
      </dsp:txBody>
      <dsp:txXfrm>
        <a:off x="3446131" y="3061463"/>
        <a:ext cx="7311861" cy="145483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AB71A-F754-470A-8F83-3F2B22AE63D1}">
      <dsp:nvSpPr>
        <dsp:cNvPr id="0" name=""/>
        <dsp:cNvSpPr/>
      </dsp:nvSpPr>
      <dsp:spPr>
        <a:xfrm>
          <a:off x="0" y="0"/>
          <a:ext cx="10245969" cy="850075"/>
        </a:xfrm>
        <a:prstGeom prst="roundRect">
          <a:avLst>
            <a:gd name="adj" fmla="val 10000"/>
          </a:avLst>
        </a:prstGeom>
        <a:solidFill>
          <a:srgbClr val="CFD5EA"/>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Analysing Forecast Performance and Errors is an essential part of the forecasting task:</a:t>
          </a:r>
        </a:p>
        <a:p>
          <a:pPr marL="0" lvl="0" indent="0" algn="l" defTabSz="889000">
            <a:lnSpc>
              <a:spcPct val="90000"/>
            </a:lnSpc>
            <a:spcBef>
              <a:spcPct val="0"/>
            </a:spcBef>
            <a:spcAft>
              <a:spcPct val="35000"/>
            </a:spcAft>
            <a:buNone/>
          </a:pPr>
          <a:r>
            <a:rPr lang="en-GB" sz="2000" kern="1200" dirty="0"/>
            <a:t>P</a:t>
          </a:r>
          <a:r>
            <a:rPr lang="en-GB" sz="1800" kern="1200" dirty="0"/>
            <a:t>lanning responses to forecast deviations and learning lessons for the future</a:t>
          </a:r>
          <a:endParaRPr lang="en-GB" sz="2400" kern="1200" dirty="0"/>
        </a:p>
      </dsp:txBody>
      <dsp:txXfrm>
        <a:off x="24898" y="24898"/>
        <a:ext cx="10196173" cy="8002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CAD38-A913-46D9-ABD9-558AA101829A}">
      <dsp:nvSpPr>
        <dsp:cNvPr id="0" name=""/>
        <dsp:cNvSpPr/>
      </dsp:nvSpPr>
      <dsp:spPr>
        <a:xfrm>
          <a:off x="8222199" y="1996433"/>
          <a:ext cx="1594931" cy="272623"/>
        </a:xfrm>
        <a:custGeom>
          <a:avLst/>
          <a:gdLst/>
          <a:ahLst/>
          <a:cxnLst/>
          <a:rect l="0" t="0" r="0" b="0"/>
          <a:pathLst>
            <a:path>
              <a:moveTo>
                <a:pt x="0" y="0"/>
              </a:moveTo>
              <a:lnTo>
                <a:pt x="0" y="185785"/>
              </a:lnTo>
              <a:lnTo>
                <a:pt x="1594931" y="185785"/>
              </a:lnTo>
              <a:lnTo>
                <a:pt x="1594931" y="2726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E5C8E-3007-465A-84F2-0E768A1B0304}">
      <dsp:nvSpPr>
        <dsp:cNvPr id="0" name=""/>
        <dsp:cNvSpPr/>
      </dsp:nvSpPr>
      <dsp:spPr>
        <a:xfrm>
          <a:off x="8176479" y="1996433"/>
          <a:ext cx="91440" cy="272623"/>
        </a:xfrm>
        <a:custGeom>
          <a:avLst/>
          <a:gdLst/>
          <a:ahLst/>
          <a:cxnLst/>
          <a:rect l="0" t="0" r="0" b="0"/>
          <a:pathLst>
            <a:path>
              <a:moveTo>
                <a:pt x="45720" y="0"/>
              </a:moveTo>
              <a:lnTo>
                <a:pt x="45720" y="185785"/>
              </a:lnTo>
              <a:lnTo>
                <a:pt x="49357" y="185785"/>
              </a:lnTo>
              <a:lnTo>
                <a:pt x="49357" y="2726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B9FB53-6CB9-4138-A0A1-07EF120F51E8}">
      <dsp:nvSpPr>
        <dsp:cNvPr id="0" name=""/>
        <dsp:cNvSpPr/>
      </dsp:nvSpPr>
      <dsp:spPr>
        <a:xfrm>
          <a:off x="6630905" y="1996433"/>
          <a:ext cx="1591294" cy="272623"/>
        </a:xfrm>
        <a:custGeom>
          <a:avLst/>
          <a:gdLst/>
          <a:ahLst/>
          <a:cxnLst/>
          <a:rect l="0" t="0" r="0" b="0"/>
          <a:pathLst>
            <a:path>
              <a:moveTo>
                <a:pt x="1591294" y="0"/>
              </a:moveTo>
              <a:lnTo>
                <a:pt x="1591294" y="185785"/>
              </a:lnTo>
              <a:lnTo>
                <a:pt x="0" y="185785"/>
              </a:lnTo>
              <a:lnTo>
                <a:pt x="0" y="2726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B548A-CB65-4AE7-8361-FBC169B705C2}">
      <dsp:nvSpPr>
        <dsp:cNvPr id="0" name=""/>
        <dsp:cNvSpPr/>
      </dsp:nvSpPr>
      <dsp:spPr>
        <a:xfrm>
          <a:off x="5975104" y="1128567"/>
          <a:ext cx="2247095" cy="272623"/>
        </a:xfrm>
        <a:custGeom>
          <a:avLst/>
          <a:gdLst/>
          <a:ahLst/>
          <a:cxnLst/>
          <a:rect l="0" t="0" r="0" b="0"/>
          <a:pathLst>
            <a:path>
              <a:moveTo>
                <a:pt x="0" y="0"/>
              </a:moveTo>
              <a:lnTo>
                <a:pt x="0" y="185785"/>
              </a:lnTo>
              <a:lnTo>
                <a:pt x="2247095" y="185785"/>
              </a:lnTo>
              <a:lnTo>
                <a:pt x="2247095" y="27262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47A5E-E3B8-4355-B393-EF4C09589550}">
      <dsp:nvSpPr>
        <dsp:cNvPr id="0" name=""/>
        <dsp:cNvSpPr/>
      </dsp:nvSpPr>
      <dsp:spPr>
        <a:xfrm>
          <a:off x="5245256" y="2864298"/>
          <a:ext cx="91440" cy="242135"/>
        </a:xfrm>
        <a:custGeom>
          <a:avLst/>
          <a:gdLst/>
          <a:ahLst/>
          <a:cxnLst/>
          <a:rect l="0" t="0" r="0" b="0"/>
          <a:pathLst>
            <a:path>
              <a:moveTo>
                <a:pt x="45720" y="0"/>
              </a:moveTo>
              <a:lnTo>
                <a:pt x="45720" y="155296"/>
              </a:lnTo>
              <a:lnTo>
                <a:pt x="69660" y="155296"/>
              </a:lnTo>
              <a:lnTo>
                <a:pt x="69660" y="2421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75ED3-9BCF-4382-9A7F-9C8D8EE536AA}">
      <dsp:nvSpPr>
        <dsp:cNvPr id="0" name=""/>
        <dsp:cNvSpPr/>
      </dsp:nvSpPr>
      <dsp:spPr>
        <a:xfrm>
          <a:off x="3435675" y="1996433"/>
          <a:ext cx="1855301" cy="272623"/>
        </a:xfrm>
        <a:custGeom>
          <a:avLst/>
          <a:gdLst/>
          <a:ahLst/>
          <a:cxnLst/>
          <a:rect l="0" t="0" r="0" b="0"/>
          <a:pathLst>
            <a:path>
              <a:moveTo>
                <a:pt x="0" y="0"/>
              </a:moveTo>
              <a:lnTo>
                <a:pt x="0" y="185785"/>
              </a:lnTo>
              <a:lnTo>
                <a:pt x="1855301" y="185785"/>
              </a:lnTo>
              <a:lnTo>
                <a:pt x="1855301" y="2726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37EACE-12B6-41AF-B887-828D0E0A31D0}">
      <dsp:nvSpPr>
        <dsp:cNvPr id="0" name=""/>
        <dsp:cNvSpPr/>
      </dsp:nvSpPr>
      <dsp:spPr>
        <a:xfrm>
          <a:off x="1601597" y="2864298"/>
          <a:ext cx="91440" cy="272623"/>
        </a:xfrm>
        <a:custGeom>
          <a:avLst/>
          <a:gdLst/>
          <a:ahLst/>
          <a:cxnLst/>
          <a:rect l="0" t="0" r="0" b="0"/>
          <a:pathLst>
            <a:path>
              <a:moveTo>
                <a:pt x="45720" y="0"/>
              </a:moveTo>
              <a:lnTo>
                <a:pt x="45720" y="2726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F2F196-C551-4407-BDB7-CA479065D32D}">
      <dsp:nvSpPr>
        <dsp:cNvPr id="0" name=""/>
        <dsp:cNvSpPr/>
      </dsp:nvSpPr>
      <dsp:spPr>
        <a:xfrm>
          <a:off x="1647317" y="1996433"/>
          <a:ext cx="1788357" cy="272623"/>
        </a:xfrm>
        <a:custGeom>
          <a:avLst/>
          <a:gdLst/>
          <a:ahLst/>
          <a:cxnLst/>
          <a:rect l="0" t="0" r="0" b="0"/>
          <a:pathLst>
            <a:path>
              <a:moveTo>
                <a:pt x="1788357" y="0"/>
              </a:moveTo>
              <a:lnTo>
                <a:pt x="1788357" y="185785"/>
              </a:lnTo>
              <a:lnTo>
                <a:pt x="0" y="185785"/>
              </a:lnTo>
              <a:lnTo>
                <a:pt x="0" y="2726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CCA97-DD68-4A91-9449-E7CA0E7CF943}">
      <dsp:nvSpPr>
        <dsp:cNvPr id="0" name=""/>
        <dsp:cNvSpPr/>
      </dsp:nvSpPr>
      <dsp:spPr>
        <a:xfrm>
          <a:off x="3435675" y="1128567"/>
          <a:ext cx="2539429" cy="272623"/>
        </a:xfrm>
        <a:custGeom>
          <a:avLst/>
          <a:gdLst/>
          <a:ahLst/>
          <a:cxnLst/>
          <a:rect l="0" t="0" r="0" b="0"/>
          <a:pathLst>
            <a:path>
              <a:moveTo>
                <a:pt x="2539429" y="0"/>
              </a:moveTo>
              <a:lnTo>
                <a:pt x="2539429" y="185785"/>
              </a:lnTo>
              <a:lnTo>
                <a:pt x="0" y="185785"/>
              </a:lnTo>
              <a:lnTo>
                <a:pt x="0" y="27262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747F49-0406-40CD-AC85-B135DCC03A63}">
      <dsp:nvSpPr>
        <dsp:cNvPr id="0" name=""/>
        <dsp:cNvSpPr/>
      </dsp:nvSpPr>
      <dsp:spPr>
        <a:xfrm>
          <a:off x="5249654" y="533325"/>
          <a:ext cx="1450899" cy="59524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C3C9A-1E69-435B-9093-05364C481423}">
      <dsp:nvSpPr>
        <dsp:cNvPr id="0" name=""/>
        <dsp:cNvSpPr/>
      </dsp:nvSpPr>
      <dsp:spPr>
        <a:xfrm>
          <a:off x="5353808" y="632272"/>
          <a:ext cx="1450899" cy="595241"/>
        </a:xfrm>
        <a:prstGeom prst="roundRect">
          <a:avLst>
            <a:gd name="adj" fmla="val 10000"/>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Deviation</a:t>
          </a:r>
        </a:p>
      </dsp:txBody>
      <dsp:txXfrm>
        <a:off x="5371242" y="649706"/>
        <a:ext cx="1416031" cy="560373"/>
      </dsp:txXfrm>
    </dsp:sp>
    <dsp:sp modelId="{EE66A6C0-856F-48B4-AE00-1EE861489AA5}">
      <dsp:nvSpPr>
        <dsp:cNvPr id="0" name=""/>
        <dsp:cNvSpPr/>
      </dsp:nvSpPr>
      <dsp:spPr>
        <a:xfrm>
          <a:off x="2640900" y="1401191"/>
          <a:ext cx="1589548" cy="59524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552D7-F692-4CA9-8769-52C7244B7F47}">
      <dsp:nvSpPr>
        <dsp:cNvPr id="0" name=""/>
        <dsp:cNvSpPr/>
      </dsp:nvSpPr>
      <dsp:spPr>
        <a:xfrm>
          <a:off x="2745055" y="1500138"/>
          <a:ext cx="1589548" cy="595241"/>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4C97">
                  <a:hueOff val="0"/>
                  <a:satOff val="0"/>
                  <a:lumOff val="0"/>
                  <a:alphaOff val="0"/>
                </a:srgbClr>
              </a:solidFill>
              <a:latin typeface="Arial" panose="020B0604020202020204"/>
              <a:ea typeface="+mn-ea"/>
              <a:cs typeface="+mn-cs"/>
            </a:rPr>
            <a:t>Sustained</a:t>
          </a:r>
        </a:p>
      </dsp:txBody>
      <dsp:txXfrm>
        <a:off x="2762489" y="1517572"/>
        <a:ext cx="1554680" cy="560373"/>
      </dsp:txXfrm>
    </dsp:sp>
    <dsp:sp modelId="{5226ED1F-F13B-40A0-A40B-5144D1FA7CD2}">
      <dsp:nvSpPr>
        <dsp:cNvPr id="0" name=""/>
        <dsp:cNvSpPr/>
      </dsp:nvSpPr>
      <dsp:spPr>
        <a:xfrm>
          <a:off x="1111679" y="2269057"/>
          <a:ext cx="1071275" cy="59524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17AF1-774E-43A9-A015-595DD9E7B622}">
      <dsp:nvSpPr>
        <dsp:cNvPr id="0" name=""/>
        <dsp:cNvSpPr/>
      </dsp:nvSpPr>
      <dsp:spPr>
        <a:xfrm>
          <a:off x="1215833" y="2368003"/>
          <a:ext cx="1071275" cy="595241"/>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More Cash</a:t>
          </a:r>
        </a:p>
      </dsp:txBody>
      <dsp:txXfrm>
        <a:off x="1233267" y="2385437"/>
        <a:ext cx="1036407" cy="560373"/>
      </dsp:txXfrm>
    </dsp:sp>
    <dsp:sp modelId="{8BA6AED7-BFF5-479E-826B-4B80909DC099}">
      <dsp:nvSpPr>
        <dsp:cNvPr id="0" name=""/>
        <dsp:cNvSpPr/>
      </dsp:nvSpPr>
      <dsp:spPr>
        <a:xfrm>
          <a:off x="5429" y="3136922"/>
          <a:ext cx="3283775" cy="112286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38A1E-4C0A-407A-BD3E-3F94F5D8F706}">
      <dsp:nvSpPr>
        <dsp:cNvPr id="0" name=""/>
        <dsp:cNvSpPr/>
      </dsp:nvSpPr>
      <dsp:spPr>
        <a:xfrm>
          <a:off x="109583" y="3235869"/>
          <a:ext cx="3283775" cy="1122869"/>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44550">
            <a:lnSpc>
              <a:spcPct val="90000"/>
            </a:lnSpc>
            <a:spcBef>
              <a:spcPct val="0"/>
            </a:spcBef>
            <a:spcAft>
              <a:spcPts val="0"/>
            </a:spcAft>
            <a:buNone/>
          </a:pPr>
          <a:r>
            <a:rPr lang="en-GB" sz="1900" kern="1200" dirty="0"/>
            <a:t>1. Build cash buffer</a:t>
          </a:r>
        </a:p>
        <a:p>
          <a:pPr marL="0" lvl="0" indent="0" algn="ctr" defTabSz="844550">
            <a:lnSpc>
              <a:spcPct val="90000"/>
            </a:lnSpc>
            <a:spcBef>
              <a:spcPct val="0"/>
            </a:spcBef>
            <a:spcAft>
              <a:spcPts val="0"/>
            </a:spcAft>
            <a:buNone/>
          </a:pPr>
          <a:r>
            <a:rPr lang="en-GB" sz="1900" kern="1200" dirty="0"/>
            <a:t>2. Invest surplus</a:t>
          </a:r>
        </a:p>
        <a:p>
          <a:pPr marL="0" lvl="0" indent="0" algn="ctr" defTabSz="844550">
            <a:lnSpc>
              <a:spcPct val="90000"/>
            </a:lnSpc>
            <a:spcBef>
              <a:spcPct val="0"/>
            </a:spcBef>
            <a:spcAft>
              <a:spcPts val="0"/>
            </a:spcAft>
            <a:buNone/>
          </a:pPr>
          <a:r>
            <a:rPr lang="en-GB" sz="1900" kern="1200" dirty="0"/>
            <a:t>3. Reduce planned issuance                          4. Buy back debt</a:t>
          </a:r>
        </a:p>
      </dsp:txBody>
      <dsp:txXfrm>
        <a:off x="142471" y="3268757"/>
        <a:ext cx="3217999" cy="1057093"/>
      </dsp:txXfrm>
    </dsp:sp>
    <dsp:sp modelId="{4BC7A624-78CA-460B-8866-37B78C829D73}">
      <dsp:nvSpPr>
        <dsp:cNvPr id="0" name=""/>
        <dsp:cNvSpPr/>
      </dsp:nvSpPr>
      <dsp:spPr>
        <a:xfrm>
          <a:off x="4822282" y="2269057"/>
          <a:ext cx="937388" cy="59524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EC7D5-C135-4686-AFF7-24A148EA93F7}">
      <dsp:nvSpPr>
        <dsp:cNvPr id="0" name=""/>
        <dsp:cNvSpPr/>
      </dsp:nvSpPr>
      <dsp:spPr>
        <a:xfrm>
          <a:off x="4926436" y="2368003"/>
          <a:ext cx="937388" cy="595241"/>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4C97">
                  <a:hueOff val="0"/>
                  <a:satOff val="0"/>
                  <a:lumOff val="0"/>
                  <a:alphaOff val="0"/>
                </a:srgbClr>
              </a:solidFill>
              <a:latin typeface="Arial" panose="020B0604020202020204"/>
              <a:ea typeface="+mn-ea"/>
              <a:cs typeface="+mn-cs"/>
            </a:rPr>
            <a:t>Less</a:t>
          </a:r>
          <a:r>
            <a:rPr lang="en-GB" sz="2000" kern="1200" dirty="0"/>
            <a:t> Cash</a:t>
          </a:r>
        </a:p>
      </dsp:txBody>
      <dsp:txXfrm>
        <a:off x="4943870" y="2385437"/>
        <a:ext cx="902520" cy="560373"/>
      </dsp:txXfrm>
    </dsp:sp>
    <dsp:sp modelId="{41532C33-95F1-49F4-B840-B3961AA54E96}">
      <dsp:nvSpPr>
        <dsp:cNvPr id="0" name=""/>
        <dsp:cNvSpPr/>
      </dsp:nvSpPr>
      <dsp:spPr>
        <a:xfrm>
          <a:off x="3521454" y="3106434"/>
          <a:ext cx="3586926" cy="110280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43C04-CF0F-4DC9-88FD-92A3E545CE97}">
      <dsp:nvSpPr>
        <dsp:cNvPr id="0" name=""/>
        <dsp:cNvSpPr/>
      </dsp:nvSpPr>
      <dsp:spPr>
        <a:xfrm>
          <a:off x="3625608" y="3205380"/>
          <a:ext cx="3586926" cy="1102804"/>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GB" sz="2000" kern="1200" dirty="0"/>
            <a:t>1. </a:t>
          </a:r>
          <a:r>
            <a:rPr lang="en-GB" sz="1900" kern="1200" dirty="0">
              <a:solidFill>
                <a:srgbClr val="004C97">
                  <a:hueOff val="0"/>
                  <a:satOff val="0"/>
                  <a:lumOff val="0"/>
                  <a:alphaOff val="0"/>
                </a:srgbClr>
              </a:solidFill>
              <a:latin typeface="Arial" panose="020B0604020202020204"/>
              <a:ea typeface="+mn-ea"/>
              <a:cs typeface="+mn-cs"/>
            </a:rPr>
            <a:t>Increase</a:t>
          </a:r>
          <a:r>
            <a:rPr lang="en-GB" sz="1900" kern="1200" dirty="0"/>
            <a:t> planned issuance                                      2. Sale of assets, FX to DX                                            3. Cash rationing</a:t>
          </a:r>
        </a:p>
        <a:p>
          <a:pPr marL="0" lvl="0" indent="0" algn="ctr" defTabSz="889000">
            <a:lnSpc>
              <a:spcPct val="90000"/>
            </a:lnSpc>
            <a:spcBef>
              <a:spcPct val="0"/>
            </a:spcBef>
            <a:spcAft>
              <a:spcPts val="0"/>
            </a:spcAft>
            <a:buNone/>
          </a:pPr>
          <a:r>
            <a:rPr lang="en-GB" sz="1900" kern="1200" dirty="0"/>
            <a:t>4. Revised budget</a:t>
          </a:r>
        </a:p>
      </dsp:txBody>
      <dsp:txXfrm>
        <a:off x="3657908" y="3237680"/>
        <a:ext cx="3522326" cy="1038204"/>
      </dsp:txXfrm>
    </dsp:sp>
    <dsp:sp modelId="{4D3750A9-C891-48E6-ABF7-DBDFDD1C748A}">
      <dsp:nvSpPr>
        <dsp:cNvPr id="0" name=""/>
        <dsp:cNvSpPr/>
      </dsp:nvSpPr>
      <dsp:spPr>
        <a:xfrm>
          <a:off x="7135090" y="1401191"/>
          <a:ext cx="2174216" cy="59524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FF2B1-18CD-4362-8A91-1506260ED1A3}">
      <dsp:nvSpPr>
        <dsp:cNvPr id="0" name=""/>
        <dsp:cNvSpPr/>
      </dsp:nvSpPr>
      <dsp:spPr>
        <a:xfrm>
          <a:off x="7239245" y="1500138"/>
          <a:ext cx="2174216" cy="595241"/>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Timing Change</a:t>
          </a:r>
        </a:p>
      </dsp:txBody>
      <dsp:txXfrm>
        <a:off x="7256679" y="1517572"/>
        <a:ext cx="2139348" cy="560373"/>
      </dsp:txXfrm>
    </dsp:sp>
    <dsp:sp modelId="{B62C357B-6FAB-4EAB-9240-0D173E314636}">
      <dsp:nvSpPr>
        <dsp:cNvPr id="0" name=""/>
        <dsp:cNvSpPr/>
      </dsp:nvSpPr>
      <dsp:spPr>
        <a:xfrm>
          <a:off x="5967979" y="2269057"/>
          <a:ext cx="1325851" cy="59524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97492-5816-40C2-A84B-B511D57B2175}">
      <dsp:nvSpPr>
        <dsp:cNvPr id="0" name=""/>
        <dsp:cNvSpPr/>
      </dsp:nvSpPr>
      <dsp:spPr>
        <a:xfrm>
          <a:off x="6072133" y="2368003"/>
          <a:ext cx="1325851" cy="595241"/>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4C97">
                  <a:hueOff val="0"/>
                  <a:satOff val="0"/>
                  <a:lumOff val="0"/>
                  <a:alphaOff val="0"/>
                </a:srgbClr>
              </a:solidFill>
              <a:latin typeface="Arial" panose="020B0604020202020204"/>
              <a:ea typeface="+mn-ea"/>
              <a:cs typeface="+mn-cs"/>
            </a:rPr>
            <a:t>Vary</a:t>
          </a:r>
          <a:r>
            <a:rPr lang="en-GB" sz="2000" kern="1200" dirty="0"/>
            <a:t> Tbill issuance </a:t>
          </a:r>
        </a:p>
      </dsp:txBody>
      <dsp:txXfrm>
        <a:off x="6089567" y="2385437"/>
        <a:ext cx="1290983" cy="560373"/>
      </dsp:txXfrm>
    </dsp:sp>
    <dsp:sp modelId="{73BC91E8-092F-4B6E-BB35-4CD2A453C256}">
      <dsp:nvSpPr>
        <dsp:cNvPr id="0" name=""/>
        <dsp:cNvSpPr/>
      </dsp:nvSpPr>
      <dsp:spPr>
        <a:xfrm>
          <a:off x="7502139" y="2269057"/>
          <a:ext cx="1447393" cy="59524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8032D-111E-473A-A217-59D979E7184E}">
      <dsp:nvSpPr>
        <dsp:cNvPr id="0" name=""/>
        <dsp:cNvSpPr/>
      </dsp:nvSpPr>
      <dsp:spPr>
        <a:xfrm>
          <a:off x="7606293" y="2368003"/>
          <a:ext cx="1447393" cy="595241"/>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Use cash buffer</a:t>
          </a:r>
        </a:p>
      </dsp:txBody>
      <dsp:txXfrm>
        <a:off x="7623727" y="2385437"/>
        <a:ext cx="1412525" cy="560373"/>
      </dsp:txXfrm>
    </dsp:sp>
    <dsp:sp modelId="{F26FB5B3-EC28-403D-A545-BD183798FB23}">
      <dsp:nvSpPr>
        <dsp:cNvPr id="0" name=""/>
        <dsp:cNvSpPr/>
      </dsp:nvSpPr>
      <dsp:spPr>
        <a:xfrm>
          <a:off x="9157841" y="2269057"/>
          <a:ext cx="1318577" cy="59524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EC4BF-EBD2-4213-B46E-6AC36B09CE09}">
      <dsp:nvSpPr>
        <dsp:cNvPr id="0" name=""/>
        <dsp:cNvSpPr/>
      </dsp:nvSpPr>
      <dsp:spPr>
        <a:xfrm>
          <a:off x="9261995" y="2368003"/>
          <a:ext cx="1318577" cy="595241"/>
        </a:xfrm>
        <a:prstGeom prst="roundRect">
          <a:avLst>
            <a:gd name="adj" fmla="val 10000"/>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Safety nets</a:t>
          </a:r>
        </a:p>
      </dsp:txBody>
      <dsp:txXfrm>
        <a:off x="9279429" y="2385437"/>
        <a:ext cx="1283709" cy="5603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67A4B-37C0-4BDA-81A7-25536B2BAD36}">
      <dsp:nvSpPr>
        <dsp:cNvPr id="0" name=""/>
        <dsp:cNvSpPr/>
      </dsp:nvSpPr>
      <dsp:spPr>
        <a:xfrm>
          <a:off x="0" y="331162"/>
          <a:ext cx="10367617" cy="3780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687CF7-56C0-4901-B1DA-BA485049C74D}">
      <dsp:nvSpPr>
        <dsp:cNvPr id="0" name=""/>
        <dsp:cNvSpPr/>
      </dsp:nvSpPr>
      <dsp:spPr>
        <a:xfrm>
          <a:off x="518380" y="26489"/>
          <a:ext cx="8660537" cy="52607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10" tIns="0" rIns="274310" bIns="0" numCol="1" spcCol="1270" anchor="ctr" anchorCtr="0">
          <a:noAutofit/>
        </a:bodyPr>
        <a:lstStyle/>
        <a:p>
          <a:pPr marL="0" lvl="0" indent="0" algn="l" defTabSz="711200">
            <a:lnSpc>
              <a:spcPct val="90000"/>
            </a:lnSpc>
            <a:spcBef>
              <a:spcPct val="0"/>
            </a:spcBef>
            <a:spcAft>
              <a:spcPct val="35000"/>
            </a:spcAft>
            <a:buNone/>
          </a:pPr>
          <a:r>
            <a:rPr lang="en-GB" sz="1600" kern="1200" dirty="0"/>
            <a:t>Cash flow forecasting is a means to an end: an essential input into modern cash management</a:t>
          </a:r>
        </a:p>
      </dsp:txBody>
      <dsp:txXfrm>
        <a:off x="544061" y="52170"/>
        <a:ext cx="8609175" cy="474710"/>
      </dsp:txXfrm>
    </dsp:sp>
    <dsp:sp modelId="{9A1AC433-D548-4070-8E72-64C09B795CF1}">
      <dsp:nvSpPr>
        <dsp:cNvPr id="0" name=""/>
        <dsp:cNvSpPr/>
      </dsp:nvSpPr>
      <dsp:spPr>
        <a:xfrm>
          <a:off x="0" y="1011562"/>
          <a:ext cx="10367617" cy="3780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3EBAE-D7CD-44B0-9702-D3DB2C89BC1C}">
      <dsp:nvSpPr>
        <dsp:cNvPr id="0" name=""/>
        <dsp:cNvSpPr/>
      </dsp:nvSpPr>
      <dsp:spPr>
        <a:xfrm>
          <a:off x="518380" y="790162"/>
          <a:ext cx="8697259" cy="442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10" tIns="0" rIns="274310" bIns="0" numCol="1" spcCol="1270" anchor="ctr" anchorCtr="0">
          <a:noAutofit/>
        </a:bodyPr>
        <a:lstStyle/>
        <a:p>
          <a:pPr marL="0" lvl="0" indent="0" algn="l" defTabSz="755650">
            <a:lnSpc>
              <a:spcPct val="90000"/>
            </a:lnSpc>
            <a:spcBef>
              <a:spcPct val="0"/>
            </a:spcBef>
            <a:spcAft>
              <a:spcPct val="35000"/>
            </a:spcAft>
            <a:buNone/>
          </a:pPr>
          <a:r>
            <a:rPr lang="en-GB" sz="1700" kern="1200" dirty="0"/>
            <a:t>Cash flow forecasting is different from cash planning/programming</a:t>
          </a:r>
        </a:p>
      </dsp:txBody>
      <dsp:txXfrm>
        <a:off x="539996" y="811778"/>
        <a:ext cx="8654027" cy="399568"/>
      </dsp:txXfrm>
    </dsp:sp>
    <dsp:sp modelId="{EF2C4D12-4B7E-4435-9CEB-0B57FF169699}">
      <dsp:nvSpPr>
        <dsp:cNvPr id="0" name=""/>
        <dsp:cNvSpPr/>
      </dsp:nvSpPr>
      <dsp:spPr>
        <a:xfrm>
          <a:off x="0" y="1691962"/>
          <a:ext cx="10367617" cy="13230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642" tIns="312420" rIns="804642"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Past patterns are relevant, but so are experience and information sources</a:t>
          </a:r>
        </a:p>
        <a:p>
          <a:pPr marL="114300" lvl="1" indent="-114300" algn="l" defTabSz="666750">
            <a:lnSpc>
              <a:spcPct val="90000"/>
            </a:lnSpc>
            <a:spcBef>
              <a:spcPct val="0"/>
            </a:spcBef>
            <a:spcAft>
              <a:spcPct val="15000"/>
            </a:spcAft>
            <a:buChar char="•"/>
          </a:pPr>
          <a:r>
            <a:rPr lang="en-GB" sz="1500" kern="1200" dirty="0"/>
            <a:t>Build intelligence networks – MDAs and RA must cooperate</a:t>
          </a:r>
        </a:p>
        <a:p>
          <a:pPr marL="114300" lvl="1" indent="-114300" algn="l" defTabSz="666750">
            <a:lnSpc>
              <a:spcPct val="90000"/>
            </a:lnSpc>
            <a:spcBef>
              <a:spcPct val="0"/>
            </a:spcBef>
            <a:spcAft>
              <a:spcPct val="15000"/>
            </a:spcAft>
            <a:buChar char="•"/>
          </a:pPr>
          <a:r>
            <a:rPr lang="en-GB" sz="1500" kern="1200" dirty="0"/>
            <a:t>Develop procedures</a:t>
          </a:r>
        </a:p>
        <a:p>
          <a:pPr marL="114300" lvl="1" indent="-114300" algn="l" defTabSz="666750">
            <a:lnSpc>
              <a:spcPct val="90000"/>
            </a:lnSpc>
            <a:spcBef>
              <a:spcPct val="0"/>
            </a:spcBef>
            <a:spcAft>
              <a:spcPct val="15000"/>
            </a:spcAft>
            <a:buChar char="•"/>
          </a:pPr>
          <a:r>
            <a:rPr lang="en-GB" sz="1500" kern="1200" dirty="0"/>
            <a:t>Peer learning has a role to play</a:t>
          </a:r>
        </a:p>
      </dsp:txBody>
      <dsp:txXfrm>
        <a:off x="0" y="1691962"/>
        <a:ext cx="10367617" cy="1323000"/>
      </dsp:txXfrm>
    </dsp:sp>
    <dsp:sp modelId="{284A6FC4-F68E-4175-B8BD-C6E4BB4B5B14}">
      <dsp:nvSpPr>
        <dsp:cNvPr id="0" name=""/>
        <dsp:cNvSpPr/>
      </dsp:nvSpPr>
      <dsp:spPr>
        <a:xfrm>
          <a:off x="518380" y="1470562"/>
          <a:ext cx="8654368" cy="442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10" tIns="0" rIns="274310" bIns="0" numCol="1" spcCol="1270" anchor="ctr" anchorCtr="0">
          <a:noAutofit/>
        </a:bodyPr>
        <a:lstStyle/>
        <a:p>
          <a:pPr marL="0" lvl="0" indent="0" algn="l" defTabSz="755650">
            <a:lnSpc>
              <a:spcPct val="90000"/>
            </a:lnSpc>
            <a:spcBef>
              <a:spcPct val="0"/>
            </a:spcBef>
            <a:spcAft>
              <a:spcPct val="35000"/>
            </a:spcAft>
            <a:buNone/>
          </a:pPr>
          <a:r>
            <a:rPr lang="en-GB" sz="1700" kern="1200" dirty="0"/>
            <a:t>There are no quick fixes; it is difficult</a:t>
          </a:r>
        </a:p>
      </dsp:txBody>
      <dsp:txXfrm>
        <a:off x="539996" y="1492178"/>
        <a:ext cx="8611136" cy="399568"/>
      </dsp:txXfrm>
    </dsp:sp>
    <dsp:sp modelId="{15DDF378-31D9-40AD-85A0-ADC5E02AC5F4}">
      <dsp:nvSpPr>
        <dsp:cNvPr id="0" name=""/>
        <dsp:cNvSpPr/>
      </dsp:nvSpPr>
      <dsp:spPr>
        <a:xfrm>
          <a:off x="0" y="3317362"/>
          <a:ext cx="10367617" cy="8505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642" tIns="312420" rIns="804642"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Forecasters should prepare advice (with debt managers) on responses to forecasts</a:t>
          </a:r>
        </a:p>
        <a:p>
          <a:pPr marL="114300" lvl="1" indent="-114300" algn="l" defTabSz="666750">
            <a:lnSpc>
              <a:spcPct val="90000"/>
            </a:lnSpc>
            <a:spcBef>
              <a:spcPct val="0"/>
            </a:spcBef>
            <a:spcAft>
              <a:spcPct val="15000"/>
            </a:spcAft>
            <a:buChar char="•"/>
          </a:pPr>
          <a:r>
            <a:rPr lang="en-GB" sz="1500" kern="1200" dirty="0"/>
            <a:t>How advice is given, and how decisions are made and executed, all matter</a:t>
          </a:r>
        </a:p>
      </dsp:txBody>
      <dsp:txXfrm>
        <a:off x="0" y="3317362"/>
        <a:ext cx="10367617" cy="850500"/>
      </dsp:txXfrm>
    </dsp:sp>
    <dsp:sp modelId="{AF0E0F82-2CDF-48DF-9393-0FC2B8041ADE}">
      <dsp:nvSpPr>
        <dsp:cNvPr id="0" name=""/>
        <dsp:cNvSpPr/>
      </dsp:nvSpPr>
      <dsp:spPr>
        <a:xfrm>
          <a:off x="518380" y="3095962"/>
          <a:ext cx="8689058" cy="442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10" tIns="0" rIns="274310" bIns="0" numCol="1" spcCol="1270" anchor="ctr" anchorCtr="0">
          <a:noAutofit/>
        </a:bodyPr>
        <a:lstStyle/>
        <a:p>
          <a:pPr marL="0" lvl="0" indent="0" algn="l" defTabSz="755650">
            <a:lnSpc>
              <a:spcPct val="90000"/>
            </a:lnSpc>
            <a:spcBef>
              <a:spcPct val="0"/>
            </a:spcBef>
            <a:spcAft>
              <a:spcPct val="35000"/>
            </a:spcAft>
            <a:buNone/>
          </a:pPr>
          <a:r>
            <a:rPr lang="en-GB" sz="1700" kern="1200" dirty="0"/>
            <a:t>Forecast must be put to use</a:t>
          </a:r>
        </a:p>
      </dsp:txBody>
      <dsp:txXfrm>
        <a:off x="539996" y="3117578"/>
        <a:ext cx="8645826" cy="399568"/>
      </dsp:txXfrm>
    </dsp:sp>
    <dsp:sp modelId="{DC4DD398-1E67-4C35-BE8D-8D5C5FB0488B}">
      <dsp:nvSpPr>
        <dsp:cNvPr id="0" name=""/>
        <dsp:cNvSpPr/>
      </dsp:nvSpPr>
      <dsp:spPr>
        <a:xfrm>
          <a:off x="0" y="4470262"/>
          <a:ext cx="10367617" cy="8505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4642" tIns="312420" rIns="804642"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Pandemic further adds to uncertainty – requires enhanced tools</a:t>
          </a:r>
        </a:p>
        <a:p>
          <a:pPr marL="114300" lvl="1" indent="-114300" algn="l" defTabSz="666750">
            <a:lnSpc>
              <a:spcPct val="90000"/>
            </a:lnSpc>
            <a:spcBef>
              <a:spcPct val="0"/>
            </a:spcBef>
            <a:spcAft>
              <a:spcPct val="15000"/>
            </a:spcAft>
            <a:buChar char="•"/>
          </a:pPr>
          <a:r>
            <a:rPr lang="en-GB" sz="1500" kern="1200" dirty="0"/>
            <a:t>Institutional cooperation and coordination are essential</a:t>
          </a:r>
        </a:p>
      </dsp:txBody>
      <dsp:txXfrm>
        <a:off x="0" y="4470262"/>
        <a:ext cx="10367617" cy="850500"/>
      </dsp:txXfrm>
    </dsp:sp>
    <dsp:sp modelId="{02D6D7D1-8A47-40F1-8A34-C72604CAA98B}">
      <dsp:nvSpPr>
        <dsp:cNvPr id="0" name=""/>
        <dsp:cNvSpPr/>
      </dsp:nvSpPr>
      <dsp:spPr>
        <a:xfrm>
          <a:off x="518380" y="4248862"/>
          <a:ext cx="8746318" cy="442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10" tIns="0" rIns="274310" bIns="0" numCol="1" spcCol="1270" anchor="ctr" anchorCtr="0">
          <a:noAutofit/>
        </a:bodyPr>
        <a:lstStyle/>
        <a:p>
          <a:pPr marL="0" lvl="0" indent="0" algn="l" defTabSz="755650">
            <a:lnSpc>
              <a:spcPct val="90000"/>
            </a:lnSpc>
            <a:spcBef>
              <a:spcPct val="0"/>
            </a:spcBef>
            <a:spcAft>
              <a:spcPct val="35000"/>
            </a:spcAft>
            <a:buNone/>
          </a:pPr>
          <a:r>
            <a:rPr lang="en-GB" sz="1700" kern="1200" dirty="0"/>
            <a:t>Looking Forward</a:t>
          </a:r>
        </a:p>
      </dsp:txBody>
      <dsp:txXfrm>
        <a:off x="539996" y="4270478"/>
        <a:ext cx="8703086"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DE5D-1C67-4108-84A5-86F0657B98E0}">
      <dsp:nvSpPr>
        <dsp:cNvPr id="0" name=""/>
        <dsp:cNvSpPr/>
      </dsp:nvSpPr>
      <dsp:spPr>
        <a:xfrm>
          <a:off x="803365" y="0"/>
          <a:ext cx="9104811" cy="4709470"/>
        </a:xfrm>
        <a:prstGeom prst="rightArrow">
          <a:avLst/>
        </a:prstGeom>
        <a:solidFill>
          <a:srgbClr val="CFD5EA"/>
        </a:solidFill>
        <a:ln>
          <a:noFill/>
        </a:ln>
        <a:effectLst/>
      </dsp:spPr>
      <dsp:style>
        <a:lnRef idx="0">
          <a:scrgbClr r="0" g="0" b="0"/>
        </a:lnRef>
        <a:fillRef idx="1">
          <a:scrgbClr r="0" g="0" b="0"/>
        </a:fillRef>
        <a:effectRef idx="0">
          <a:scrgbClr r="0" g="0" b="0"/>
        </a:effectRef>
        <a:fontRef idx="minor"/>
      </dsp:style>
    </dsp:sp>
    <dsp:sp modelId="{A38B9AA2-317B-4E89-996C-33744231B1DE}">
      <dsp:nvSpPr>
        <dsp:cNvPr id="0" name=""/>
        <dsp:cNvSpPr/>
      </dsp:nvSpPr>
      <dsp:spPr>
        <a:xfrm>
          <a:off x="5361" y="1412841"/>
          <a:ext cx="2578511" cy="1883788"/>
        </a:xfrm>
        <a:prstGeom prst="roundRect">
          <a:avLst/>
        </a:prstGeom>
        <a:solidFill>
          <a:schemeClr val="bg1"/>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rgbClr val="004C97"/>
              </a:solidFill>
            </a:rPr>
            <a:t>Cash Flow Forecasting and Cash Planning</a:t>
          </a:r>
        </a:p>
      </dsp:txBody>
      <dsp:txXfrm>
        <a:off x="97320" y="1504800"/>
        <a:ext cx="2394593" cy="1699870"/>
      </dsp:txXfrm>
    </dsp:sp>
    <dsp:sp modelId="{31809D04-7633-4B5F-A2FB-EDB826DB838D}">
      <dsp:nvSpPr>
        <dsp:cNvPr id="0" name=""/>
        <dsp:cNvSpPr/>
      </dsp:nvSpPr>
      <dsp:spPr>
        <a:xfrm>
          <a:off x="2712797" y="1412841"/>
          <a:ext cx="2578511" cy="1883788"/>
        </a:xfrm>
        <a:prstGeom prst="roundRect">
          <a:avLst/>
        </a:prstGeom>
        <a:solidFill>
          <a:srgbClr val="004C97"/>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Building the Forecast</a:t>
          </a:r>
        </a:p>
      </dsp:txBody>
      <dsp:txXfrm>
        <a:off x="2804756" y="1504800"/>
        <a:ext cx="2394593" cy="1699870"/>
      </dsp:txXfrm>
    </dsp:sp>
    <dsp:sp modelId="{15C65471-3F41-47C5-9F62-BAE7FA9C97B4}">
      <dsp:nvSpPr>
        <dsp:cNvPr id="0" name=""/>
        <dsp:cNvSpPr/>
      </dsp:nvSpPr>
      <dsp:spPr>
        <a:xfrm>
          <a:off x="5420234" y="1412841"/>
          <a:ext cx="2578511" cy="1883788"/>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International Experience</a:t>
          </a:r>
        </a:p>
      </dsp:txBody>
      <dsp:txXfrm>
        <a:off x="5512193" y="1504800"/>
        <a:ext cx="2394593" cy="1699870"/>
      </dsp:txXfrm>
    </dsp:sp>
    <dsp:sp modelId="{E71D04B6-4167-46E1-8472-144DB306E922}">
      <dsp:nvSpPr>
        <dsp:cNvPr id="0" name=""/>
        <dsp:cNvSpPr/>
      </dsp:nvSpPr>
      <dsp:spPr>
        <a:xfrm>
          <a:off x="8127670" y="1412841"/>
          <a:ext cx="2578511" cy="1883788"/>
        </a:xfrm>
        <a:prstGeom prst="roundRect">
          <a:avLst/>
        </a:prstGeom>
        <a:solidFill>
          <a:schemeClr val="lt1">
            <a:hueOff val="0"/>
            <a:satOff val="0"/>
            <a:lumOff val="0"/>
            <a:alphaOff val="0"/>
          </a:schemeClr>
        </a:solidFill>
        <a:ln w="25400" cap="flat" cmpd="sng" algn="ctr">
          <a:solidFill>
            <a:srgbClr val="004C9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Using the Forecast</a:t>
          </a:r>
        </a:p>
      </dsp:txBody>
      <dsp:txXfrm>
        <a:off x="8219629" y="1504800"/>
        <a:ext cx="2394593" cy="1699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68823-FE71-4465-B829-B8427AF07E92}">
      <dsp:nvSpPr>
        <dsp:cNvPr id="0" name=""/>
        <dsp:cNvSpPr/>
      </dsp:nvSpPr>
      <dsp:spPr>
        <a:xfrm>
          <a:off x="0" y="300071"/>
          <a:ext cx="10306049" cy="302400"/>
        </a:xfrm>
        <a:prstGeom prst="rect">
          <a:avLst/>
        </a:prstGeom>
        <a:solidFill>
          <a:srgbClr val="CFD5EA">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1E943-9BB2-4353-A78C-2E0D2FA3BDCF}">
      <dsp:nvSpPr>
        <dsp:cNvPr id="0" name=""/>
        <dsp:cNvSpPr/>
      </dsp:nvSpPr>
      <dsp:spPr>
        <a:xfrm>
          <a:off x="515302" y="12295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dirty="0"/>
            <a:t>Lack of systematic collection of outturn data</a:t>
          </a:r>
        </a:p>
      </dsp:txBody>
      <dsp:txXfrm>
        <a:off x="532595" y="140244"/>
        <a:ext cx="7179649" cy="319654"/>
      </dsp:txXfrm>
    </dsp:sp>
    <dsp:sp modelId="{52B2CA75-6A1D-420D-A199-715C4AFA8F72}">
      <dsp:nvSpPr>
        <dsp:cNvPr id="0" name=""/>
        <dsp:cNvSpPr/>
      </dsp:nvSpPr>
      <dsp:spPr>
        <a:xfrm>
          <a:off x="0" y="844391"/>
          <a:ext cx="10306049" cy="3024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E319BF1-6867-49BE-9198-33371BEEB951}">
      <dsp:nvSpPr>
        <dsp:cNvPr id="0" name=""/>
        <dsp:cNvSpPr/>
      </dsp:nvSpPr>
      <dsp:spPr>
        <a:xfrm>
          <a:off x="515302" y="66727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a:t>Different budget and accounting classifications</a:t>
          </a:r>
          <a:endParaRPr lang="en-GB" sz="1600" kern="1200" dirty="0"/>
        </a:p>
      </dsp:txBody>
      <dsp:txXfrm>
        <a:off x="532595" y="684564"/>
        <a:ext cx="7179649" cy="319654"/>
      </dsp:txXfrm>
    </dsp:sp>
    <dsp:sp modelId="{78768F36-62BD-4430-9F69-33487CB0A977}">
      <dsp:nvSpPr>
        <dsp:cNvPr id="0" name=""/>
        <dsp:cNvSpPr/>
      </dsp:nvSpPr>
      <dsp:spPr>
        <a:xfrm>
          <a:off x="0" y="1388711"/>
          <a:ext cx="10306049" cy="3024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07F563E-B5FB-4C52-9CF5-4B3DF071B1A2}">
      <dsp:nvSpPr>
        <dsp:cNvPr id="0" name=""/>
        <dsp:cNvSpPr/>
      </dsp:nvSpPr>
      <dsp:spPr>
        <a:xfrm>
          <a:off x="515302" y="121159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dirty="0"/>
            <a:t>Fragmentation of IT systems – hampering data aggregation</a:t>
          </a:r>
        </a:p>
      </dsp:txBody>
      <dsp:txXfrm>
        <a:off x="532595" y="1228884"/>
        <a:ext cx="7179649" cy="319654"/>
      </dsp:txXfrm>
    </dsp:sp>
    <dsp:sp modelId="{3DDD0DC6-775C-4EC7-9A54-88A7DFAF207A}">
      <dsp:nvSpPr>
        <dsp:cNvPr id="0" name=""/>
        <dsp:cNvSpPr/>
      </dsp:nvSpPr>
      <dsp:spPr>
        <a:xfrm>
          <a:off x="0" y="1933031"/>
          <a:ext cx="10306049" cy="3024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335DFCE-9A64-4142-92EE-BD589E529382}">
      <dsp:nvSpPr>
        <dsp:cNvPr id="0" name=""/>
        <dsp:cNvSpPr/>
      </dsp:nvSpPr>
      <dsp:spPr>
        <a:xfrm>
          <a:off x="515302" y="175591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dirty="0"/>
            <a:t>Excel becomes unwieldly and lacks robustness</a:t>
          </a:r>
        </a:p>
      </dsp:txBody>
      <dsp:txXfrm>
        <a:off x="532595" y="1773204"/>
        <a:ext cx="7179649" cy="319654"/>
      </dsp:txXfrm>
    </dsp:sp>
    <dsp:sp modelId="{F55315F2-205A-4005-925C-A45F0474E1E4}">
      <dsp:nvSpPr>
        <dsp:cNvPr id="0" name=""/>
        <dsp:cNvSpPr/>
      </dsp:nvSpPr>
      <dsp:spPr>
        <a:xfrm>
          <a:off x="0" y="2477351"/>
          <a:ext cx="10306049" cy="3024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D12E172-3621-41D9-BA3B-4CA82A369778}">
      <dsp:nvSpPr>
        <dsp:cNvPr id="0" name=""/>
        <dsp:cNvSpPr/>
      </dsp:nvSpPr>
      <dsp:spPr>
        <a:xfrm>
          <a:off x="515302" y="230023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dirty="0"/>
            <a:t>Past cash rationing implies distorted historical spending data</a:t>
          </a:r>
        </a:p>
      </dsp:txBody>
      <dsp:txXfrm>
        <a:off x="532595" y="2317524"/>
        <a:ext cx="7179649" cy="319654"/>
      </dsp:txXfrm>
    </dsp:sp>
    <dsp:sp modelId="{6FB32638-F68D-48BB-A016-A2D0499046AF}">
      <dsp:nvSpPr>
        <dsp:cNvPr id="0" name=""/>
        <dsp:cNvSpPr/>
      </dsp:nvSpPr>
      <dsp:spPr>
        <a:xfrm>
          <a:off x="0" y="3061428"/>
          <a:ext cx="10306049" cy="6237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4340" tIns="166624" rIns="784340" bIns="56896" numCol="1" spcCol="1270" anchor="t" anchorCtr="0">
          <a:noAutofit/>
        </a:bodyPr>
        <a:lstStyle/>
        <a:p>
          <a:pPr marL="114300" lvl="1" indent="-114300" algn="l" defTabSz="622300">
            <a:lnSpc>
              <a:spcPct val="90000"/>
            </a:lnSpc>
            <a:spcBef>
              <a:spcPct val="0"/>
            </a:spcBef>
            <a:spcAft>
              <a:spcPct val="15000"/>
            </a:spcAft>
            <a:buChar char="•"/>
          </a:pPr>
          <a:r>
            <a:rPr lang="en-GB" sz="1400" kern="1200" dirty="0"/>
            <a:t>Not always – capital expenditure very difficult – liaise with PMOs</a:t>
          </a:r>
        </a:p>
        <a:p>
          <a:pPr marL="114300" lvl="1" indent="-114300" algn="l" defTabSz="622300">
            <a:lnSpc>
              <a:spcPct val="90000"/>
            </a:lnSpc>
            <a:spcBef>
              <a:spcPct val="0"/>
            </a:spcBef>
            <a:spcAft>
              <a:spcPct val="15000"/>
            </a:spcAft>
            <a:buChar char="•"/>
          </a:pPr>
          <a:r>
            <a:rPr lang="en-GB" sz="1400" kern="1200" dirty="0"/>
            <a:t>Problem of end year surge (end-year flexibility or similar mechanism)</a:t>
          </a:r>
        </a:p>
      </dsp:txBody>
      <dsp:txXfrm>
        <a:off x="0" y="3061428"/>
        <a:ext cx="10306049" cy="623700"/>
      </dsp:txXfrm>
    </dsp:sp>
    <dsp:sp modelId="{A68A9008-FA56-436B-B795-7CE47F266EC7}">
      <dsp:nvSpPr>
        <dsp:cNvPr id="0" name=""/>
        <dsp:cNvSpPr/>
      </dsp:nvSpPr>
      <dsp:spPr>
        <a:xfrm>
          <a:off x="515302" y="284455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a:t>Tax forecasts tend to be more difficult than spending</a:t>
          </a:r>
          <a:endParaRPr lang="en-GB" sz="1600" kern="1200" dirty="0"/>
        </a:p>
      </dsp:txBody>
      <dsp:txXfrm>
        <a:off x="532595" y="2861844"/>
        <a:ext cx="7179649" cy="319654"/>
      </dsp:txXfrm>
    </dsp:sp>
    <dsp:sp modelId="{541D111D-4E4C-4358-8EF9-3D61114A5BBD}">
      <dsp:nvSpPr>
        <dsp:cNvPr id="0" name=""/>
        <dsp:cNvSpPr/>
      </dsp:nvSpPr>
      <dsp:spPr>
        <a:xfrm>
          <a:off x="0" y="3887291"/>
          <a:ext cx="10306049" cy="3024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DAD405B-4463-4661-80F0-70A18166094C}">
      <dsp:nvSpPr>
        <dsp:cNvPr id="0" name=""/>
        <dsp:cNvSpPr/>
      </dsp:nvSpPr>
      <dsp:spPr>
        <a:xfrm>
          <a:off x="515302" y="373005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dirty="0"/>
            <a:t>Confusion between budget execution and liquidity management</a:t>
          </a:r>
        </a:p>
      </dsp:txBody>
      <dsp:txXfrm>
        <a:off x="532595" y="3747344"/>
        <a:ext cx="7179649" cy="319654"/>
      </dsp:txXfrm>
    </dsp:sp>
    <dsp:sp modelId="{5CB3AD3E-3359-43EA-BA59-9E85431724FB}">
      <dsp:nvSpPr>
        <dsp:cNvPr id="0" name=""/>
        <dsp:cNvSpPr/>
      </dsp:nvSpPr>
      <dsp:spPr>
        <a:xfrm>
          <a:off x="0" y="4431611"/>
          <a:ext cx="10306049" cy="302400"/>
        </a:xfrm>
        <a:prstGeom prst="rect">
          <a:avLst/>
        </a:prstGeom>
        <a:solidFill>
          <a:srgbClr val="CFD5EA">
            <a:alpha val="90000"/>
          </a:srgbClr>
        </a:solidFill>
        <a:ln w="25400" cap="flat" cmpd="sng" algn="ctr">
          <a:solidFill>
            <a:srgbClr val="004C97">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91A685B-F0B8-40DE-8695-5DEB041A774D}">
      <dsp:nvSpPr>
        <dsp:cNvPr id="0" name=""/>
        <dsp:cNvSpPr/>
      </dsp:nvSpPr>
      <dsp:spPr>
        <a:xfrm>
          <a:off x="515302" y="425449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dirty="0"/>
            <a:t>Not enough performance analysis</a:t>
          </a:r>
        </a:p>
      </dsp:txBody>
      <dsp:txXfrm>
        <a:off x="532595" y="4271784"/>
        <a:ext cx="7179649" cy="319654"/>
      </dsp:txXfrm>
    </dsp:sp>
    <dsp:sp modelId="{34C865E7-AF72-416F-B1E2-B562B64E49E9}">
      <dsp:nvSpPr>
        <dsp:cNvPr id="0" name=""/>
        <dsp:cNvSpPr/>
      </dsp:nvSpPr>
      <dsp:spPr>
        <a:xfrm>
          <a:off x="0" y="4975931"/>
          <a:ext cx="10306049"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F4DC8-A152-4408-A3F3-D3590034C6C3}">
      <dsp:nvSpPr>
        <dsp:cNvPr id="0" name=""/>
        <dsp:cNvSpPr/>
      </dsp:nvSpPr>
      <dsp:spPr>
        <a:xfrm>
          <a:off x="515302" y="4798811"/>
          <a:ext cx="721423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81" tIns="0" rIns="272681" bIns="0" numCol="1" spcCol="1270" anchor="ctr" anchorCtr="0">
          <a:noAutofit/>
        </a:bodyPr>
        <a:lstStyle/>
        <a:p>
          <a:pPr marL="0" lvl="0" indent="0" algn="l" defTabSz="711200">
            <a:lnSpc>
              <a:spcPct val="90000"/>
            </a:lnSpc>
            <a:spcBef>
              <a:spcPct val="0"/>
            </a:spcBef>
            <a:spcAft>
              <a:spcPct val="35000"/>
            </a:spcAft>
            <a:buNone/>
          </a:pPr>
          <a:r>
            <a:rPr lang="en-GB" sz="1600" kern="1200" dirty="0"/>
            <a:t>MDAs must resist the temptation to just divide by 12!</a:t>
          </a:r>
        </a:p>
      </dsp:txBody>
      <dsp:txXfrm>
        <a:off x="532595" y="4816104"/>
        <a:ext cx="7179649"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04DA9-7E23-4A84-BB19-706BFDAB9489}">
      <dsp:nvSpPr>
        <dsp:cNvPr id="0" name=""/>
        <dsp:cNvSpPr/>
      </dsp:nvSpPr>
      <dsp:spPr>
        <a:xfrm>
          <a:off x="1124" y="269883"/>
          <a:ext cx="2771983" cy="13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Must focus on what will happen, not what should happen</a:t>
          </a:r>
        </a:p>
      </dsp:txBody>
      <dsp:txXfrm>
        <a:off x="1124" y="269883"/>
        <a:ext cx="2771983" cy="1386000"/>
      </dsp:txXfrm>
    </dsp:sp>
    <dsp:sp modelId="{6D9A49EE-30E6-40D4-B5B7-7C54A551852C}">
      <dsp:nvSpPr>
        <dsp:cNvPr id="0" name=""/>
        <dsp:cNvSpPr/>
      </dsp:nvSpPr>
      <dsp:spPr>
        <a:xfrm>
          <a:off x="2773108" y="161601"/>
          <a:ext cx="473790" cy="1602562"/>
        </a:xfrm>
        <a:prstGeom prst="leftBrace">
          <a:avLst>
            <a:gd name="adj1" fmla="val 35000"/>
            <a:gd name="adj2" fmla="val 50000"/>
          </a:avLst>
        </a:prstGeom>
        <a:noFill/>
        <a:ln w="25400" cap="flat" cmpd="sng" algn="ctr">
          <a:solidFill>
            <a:srgbClr val="004C97"/>
          </a:solidFill>
          <a:prstDash val="solid"/>
        </a:ln>
        <a:effectLst/>
      </dsp:spPr>
      <dsp:style>
        <a:lnRef idx="2">
          <a:scrgbClr r="0" g="0" b="0"/>
        </a:lnRef>
        <a:fillRef idx="0">
          <a:scrgbClr r="0" g="0" b="0"/>
        </a:fillRef>
        <a:effectRef idx="0">
          <a:scrgbClr r="0" g="0" b="0"/>
        </a:effectRef>
        <a:fontRef idx="minor"/>
      </dsp:style>
    </dsp:sp>
    <dsp:sp modelId="{194DAF16-7855-45B2-A697-49D6363E3D51}">
      <dsp:nvSpPr>
        <dsp:cNvPr id="0" name=""/>
        <dsp:cNvSpPr/>
      </dsp:nvSpPr>
      <dsp:spPr>
        <a:xfrm>
          <a:off x="3436415" y="161601"/>
          <a:ext cx="6443554" cy="1602562"/>
        </a:xfrm>
        <a:prstGeom prst="rect">
          <a:avLst/>
        </a:prstGeom>
        <a:solidFill>
          <a:srgbClr val="004C9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Start from budget profiles but systematically revise, collecting latest information</a:t>
          </a:r>
        </a:p>
        <a:p>
          <a:pPr marL="228600" lvl="1" indent="-228600" algn="l" defTabSz="889000">
            <a:lnSpc>
              <a:spcPct val="90000"/>
            </a:lnSpc>
            <a:spcBef>
              <a:spcPct val="0"/>
            </a:spcBef>
            <a:spcAft>
              <a:spcPct val="15000"/>
            </a:spcAft>
            <a:buChar char="•"/>
          </a:pPr>
          <a:r>
            <a:rPr lang="en-GB" sz="2000" kern="1200" dirty="0"/>
            <a:t>Build independently of budget process</a:t>
          </a:r>
        </a:p>
        <a:p>
          <a:pPr marL="457200" lvl="2" indent="-228600" algn="l" defTabSz="889000">
            <a:lnSpc>
              <a:spcPct val="90000"/>
            </a:lnSpc>
            <a:spcBef>
              <a:spcPct val="0"/>
            </a:spcBef>
            <a:spcAft>
              <a:spcPct val="15000"/>
            </a:spcAft>
            <a:buChar char="•"/>
          </a:pPr>
          <a:r>
            <a:rPr lang="en-GB" sz="2000" kern="1200" dirty="0"/>
            <a:t>Treasury (or Debt Office) not Budget Department</a:t>
          </a:r>
        </a:p>
        <a:p>
          <a:pPr marL="228600" lvl="1" indent="-228600" algn="l" defTabSz="889000">
            <a:lnSpc>
              <a:spcPct val="90000"/>
            </a:lnSpc>
            <a:spcBef>
              <a:spcPct val="0"/>
            </a:spcBef>
            <a:spcAft>
              <a:spcPct val="15000"/>
            </a:spcAft>
            <a:buChar char="•"/>
          </a:pPr>
          <a:r>
            <a:rPr lang="en-GB" sz="2000" kern="1200" dirty="0"/>
            <a:t>Avoid game playing by MDAs [a problem or not?]</a:t>
          </a:r>
        </a:p>
      </dsp:txBody>
      <dsp:txXfrm>
        <a:off x="3436415" y="161601"/>
        <a:ext cx="6443554" cy="1602562"/>
      </dsp:txXfrm>
    </dsp:sp>
    <dsp:sp modelId="{40B1495A-818E-4564-8F8D-48AA6B4666C1}">
      <dsp:nvSpPr>
        <dsp:cNvPr id="0" name=""/>
        <dsp:cNvSpPr/>
      </dsp:nvSpPr>
      <dsp:spPr>
        <a:xfrm>
          <a:off x="1124" y="2823070"/>
          <a:ext cx="2783218"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dirty="0"/>
            <a:t>Objective is to anticipate </a:t>
          </a:r>
          <a:r>
            <a:rPr lang="en-GB" sz="2400" u="sng" kern="1200" dirty="0"/>
            <a:t>cash</a:t>
          </a:r>
          <a:r>
            <a:rPr lang="en-GB" sz="2400" kern="1200" dirty="0"/>
            <a:t> needs</a:t>
          </a:r>
        </a:p>
      </dsp:txBody>
      <dsp:txXfrm>
        <a:off x="1124" y="2823070"/>
        <a:ext cx="2783218" cy="1089000"/>
      </dsp:txXfrm>
    </dsp:sp>
    <dsp:sp modelId="{97ABE014-7596-4457-B294-A37807F6F7BD}">
      <dsp:nvSpPr>
        <dsp:cNvPr id="0" name=""/>
        <dsp:cNvSpPr/>
      </dsp:nvSpPr>
      <dsp:spPr>
        <a:xfrm>
          <a:off x="2784342" y="1836164"/>
          <a:ext cx="472825" cy="3062812"/>
        </a:xfrm>
        <a:prstGeom prst="leftBrace">
          <a:avLst>
            <a:gd name="adj1" fmla="val 35000"/>
            <a:gd name="adj2" fmla="val 50000"/>
          </a:avLst>
        </a:prstGeom>
        <a:noFill/>
        <a:ln w="25400" cap="flat" cmpd="sng" algn="ctr">
          <a:solidFill>
            <a:srgbClr val="004C97"/>
          </a:solidFill>
          <a:prstDash val="solid"/>
        </a:ln>
        <a:effectLst/>
      </dsp:spPr>
      <dsp:style>
        <a:lnRef idx="2">
          <a:scrgbClr r="0" g="0" b="0"/>
        </a:lnRef>
        <a:fillRef idx="0">
          <a:scrgbClr r="0" g="0" b="0"/>
        </a:fillRef>
        <a:effectRef idx="0">
          <a:scrgbClr r="0" g="0" b="0"/>
        </a:effectRef>
        <a:fontRef idx="minor"/>
      </dsp:style>
    </dsp:sp>
    <dsp:sp modelId="{CB365988-BC87-4E9C-AC83-95B56EFD01E4}">
      <dsp:nvSpPr>
        <dsp:cNvPr id="0" name=""/>
        <dsp:cNvSpPr/>
      </dsp:nvSpPr>
      <dsp:spPr>
        <a:xfrm>
          <a:off x="3446298" y="1836164"/>
          <a:ext cx="6430430" cy="3062812"/>
        </a:xfrm>
        <a:prstGeom prst="rect">
          <a:avLst/>
        </a:prstGeom>
        <a:solidFill>
          <a:srgbClr val="004C9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Cash in and out of TSA</a:t>
          </a:r>
        </a:p>
        <a:p>
          <a:pPr marL="457200" lvl="2" indent="-228600" algn="l" defTabSz="889000">
            <a:lnSpc>
              <a:spcPct val="90000"/>
            </a:lnSpc>
            <a:spcBef>
              <a:spcPct val="0"/>
            </a:spcBef>
            <a:spcAft>
              <a:spcPct val="15000"/>
            </a:spcAft>
            <a:buChar char="•"/>
          </a:pPr>
          <a:r>
            <a:rPr lang="en-GB" sz="2000" kern="1200"/>
            <a:t>May be different from recording of revenue and expenditure</a:t>
          </a:r>
          <a:endParaRPr lang="en-GB" sz="2000" kern="1200" dirty="0"/>
        </a:p>
        <a:p>
          <a:pPr marL="228600" lvl="1" indent="-228600" algn="l" defTabSz="889000">
            <a:lnSpc>
              <a:spcPct val="90000"/>
            </a:lnSpc>
            <a:spcBef>
              <a:spcPct val="0"/>
            </a:spcBef>
            <a:spcAft>
              <a:spcPct val="15000"/>
            </a:spcAft>
            <a:buChar char="•"/>
          </a:pPr>
          <a:r>
            <a:rPr lang="en-GB" sz="2000" kern="1200" dirty="0"/>
            <a:t>Focus is domestic currency (DX)</a:t>
          </a:r>
          <a:endParaRPr lang="en-US" sz="2000" kern="1200" dirty="0"/>
        </a:p>
        <a:p>
          <a:pPr marL="457200" lvl="2" indent="-228600" algn="l" defTabSz="889000">
            <a:lnSpc>
              <a:spcPct val="90000"/>
            </a:lnSpc>
            <a:spcBef>
              <a:spcPct val="0"/>
            </a:spcBef>
            <a:spcAft>
              <a:spcPct val="15000"/>
            </a:spcAft>
            <a:buChar char="•"/>
          </a:pPr>
          <a:r>
            <a:rPr lang="en-GB" sz="2000" kern="1200" dirty="0"/>
            <a:t>It is what matters for the TSA &amp; monetary policy.</a:t>
          </a:r>
          <a:endParaRPr lang="en-US" sz="2000" kern="1200" dirty="0"/>
        </a:p>
        <a:p>
          <a:pPr marL="457200" lvl="2" indent="-228600" algn="l" defTabSz="889000">
            <a:lnSpc>
              <a:spcPct val="90000"/>
            </a:lnSpc>
            <a:spcBef>
              <a:spcPct val="0"/>
            </a:spcBef>
            <a:spcAft>
              <a:spcPct val="15000"/>
            </a:spcAft>
            <a:buChar char="•"/>
          </a:pPr>
          <a:r>
            <a:rPr lang="en-GB" sz="2000" kern="1200" dirty="0"/>
            <a:t>Ideally, all FX inflows converted to DX by central bank, which makes FX available to MoF as needed</a:t>
          </a:r>
          <a:endParaRPr lang="en-US" sz="2000" kern="1200" dirty="0"/>
        </a:p>
        <a:p>
          <a:pPr marL="457200" lvl="2" indent="-228600" algn="l" defTabSz="889000">
            <a:lnSpc>
              <a:spcPct val="90000"/>
            </a:lnSpc>
            <a:spcBef>
              <a:spcPct val="0"/>
            </a:spcBef>
            <a:spcAft>
              <a:spcPct val="15000"/>
            </a:spcAft>
            <a:buChar char="•"/>
          </a:pPr>
          <a:r>
            <a:rPr lang="en-GB" sz="2000" kern="1200" dirty="0"/>
            <a:t>Modified if shortage of FX or an  illiquid local FX/DX market – MoF may need some FX balances =&gt; may need to identify FX, donor flows separately</a:t>
          </a:r>
        </a:p>
      </dsp:txBody>
      <dsp:txXfrm>
        <a:off x="3446298" y="1836164"/>
        <a:ext cx="6430430" cy="3062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D3B03-35BB-49F0-8E9A-2A6A885FED6E}">
      <dsp:nvSpPr>
        <dsp:cNvPr id="0" name=""/>
        <dsp:cNvSpPr/>
      </dsp:nvSpPr>
      <dsp:spPr>
        <a:xfrm>
          <a:off x="4657" y="987654"/>
          <a:ext cx="2036356" cy="1221813"/>
        </a:xfrm>
        <a:prstGeom prst="roundRect">
          <a:avLst>
            <a:gd name="adj" fmla="val 10000"/>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Default is past outturn pattern</a:t>
          </a:r>
        </a:p>
      </dsp:txBody>
      <dsp:txXfrm>
        <a:off x="40443" y="1023440"/>
        <a:ext cx="1964784" cy="1150241"/>
      </dsp:txXfrm>
    </dsp:sp>
    <dsp:sp modelId="{3B8E24BA-3F99-4EE1-8994-5B3A26885FCF}">
      <dsp:nvSpPr>
        <dsp:cNvPr id="0" name=""/>
        <dsp:cNvSpPr/>
      </dsp:nvSpPr>
      <dsp:spPr>
        <a:xfrm>
          <a:off x="2220213" y="1346053"/>
          <a:ext cx="431707" cy="505016"/>
        </a:xfrm>
        <a:prstGeom prst="rightArrow">
          <a:avLst>
            <a:gd name="adj1" fmla="val 60000"/>
            <a:gd name="adj2" fmla="val 50000"/>
          </a:avLst>
        </a:prstGeom>
        <a:solidFill>
          <a:srgbClr val="CFD5EA"/>
        </a:solidFill>
        <a:ln>
          <a:solidFill>
            <a:srgbClr val="004C97"/>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sp:txBody>
      <dsp:txXfrm>
        <a:off x="2220213" y="1447056"/>
        <a:ext cx="302195" cy="303010"/>
      </dsp:txXfrm>
    </dsp:sp>
    <dsp:sp modelId="{B846F3FE-0D00-40F1-9F07-A7203A4DDE7E}">
      <dsp:nvSpPr>
        <dsp:cNvPr id="0" name=""/>
        <dsp:cNvSpPr/>
      </dsp:nvSpPr>
      <dsp:spPr>
        <a:xfrm>
          <a:off x="2855556" y="987654"/>
          <a:ext cx="2036356" cy="1221813"/>
        </a:xfrm>
        <a:prstGeom prst="roundRect">
          <a:avLst>
            <a:gd name="adj" fmla="val 10000"/>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Adjust for one-offs, impact of weekends, holidays</a:t>
          </a:r>
        </a:p>
      </dsp:txBody>
      <dsp:txXfrm>
        <a:off x="2891342" y="1023440"/>
        <a:ext cx="1964784" cy="1150241"/>
      </dsp:txXfrm>
    </dsp:sp>
    <dsp:sp modelId="{4C747166-18BE-4BF9-A766-5A73509F3D8B}">
      <dsp:nvSpPr>
        <dsp:cNvPr id="0" name=""/>
        <dsp:cNvSpPr/>
      </dsp:nvSpPr>
      <dsp:spPr>
        <a:xfrm>
          <a:off x="5071112" y="1346053"/>
          <a:ext cx="431707" cy="505016"/>
        </a:xfrm>
        <a:prstGeom prst="rightArrow">
          <a:avLst>
            <a:gd name="adj1" fmla="val 60000"/>
            <a:gd name="adj2" fmla="val 50000"/>
          </a:avLst>
        </a:prstGeom>
        <a:solidFill>
          <a:srgbClr val="CFD5EA"/>
        </a:solidFill>
        <a:ln>
          <a:solidFill>
            <a:srgbClr val="004C97"/>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sp:txBody>
      <dsp:txXfrm>
        <a:off x="5071112" y="1447056"/>
        <a:ext cx="302195" cy="303010"/>
      </dsp:txXfrm>
    </dsp:sp>
    <dsp:sp modelId="{FF4905F4-BFD7-49D1-A32D-EF1C8D6E7628}">
      <dsp:nvSpPr>
        <dsp:cNvPr id="0" name=""/>
        <dsp:cNvSpPr/>
      </dsp:nvSpPr>
      <dsp:spPr>
        <a:xfrm>
          <a:off x="5706455" y="987654"/>
          <a:ext cx="2036356" cy="1221813"/>
        </a:xfrm>
        <a:prstGeom prst="roundRect">
          <a:avLst>
            <a:gd name="adj" fmla="val 10000"/>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Known dates for debt service, salaries, transfers to SNGs</a:t>
          </a:r>
        </a:p>
      </dsp:txBody>
      <dsp:txXfrm>
        <a:off x="5742241" y="1023440"/>
        <a:ext cx="1964784" cy="1150241"/>
      </dsp:txXfrm>
    </dsp:sp>
    <dsp:sp modelId="{5AD9AC2F-51F6-4F90-B0D5-63E95FD8ACB0}">
      <dsp:nvSpPr>
        <dsp:cNvPr id="0" name=""/>
        <dsp:cNvSpPr/>
      </dsp:nvSpPr>
      <dsp:spPr>
        <a:xfrm>
          <a:off x="7922010" y="1346053"/>
          <a:ext cx="431707" cy="505016"/>
        </a:xfrm>
        <a:prstGeom prst="rightArrow">
          <a:avLst>
            <a:gd name="adj1" fmla="val 60000"/>
            <a:gd name="adj2" fmla="val 50000"/>
          </a:avLst>
        </a:prstGeom>
        <a:solidFill>
          <a:srgbClr val="CFD5EA"/>
        </a:solidFill>
        <a:ln>
          <a:solidFill>
            <a:srgbClr val="004C97"/>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sp:txBody>
      <dsp:txXfrm>
        <a:off x="7922010" y="1447056"/>
        <a:ext cx="302195" cy="303010"/>
      </dsp:txXfrm>
    </dsp:sp>
    <dsp:sp modelId="{E05C62B8-2C1A-47E3-87F4-E9FA9C782098}">
      <dsp:nvSpPr>
        <dsp:cNvPr id="0" name=""/>
        <dsp:cNvSpPr/>
      </dsp:nvSpPr>
      <dsp:spPr>
        <a:xfrm>
          <a:off x="8557354" y="987654"/>
          <a:ext cx="2036356" cy="1221813"/>
        </a:xfrm>
        <a:prstGeom prst="roundRect">
          <a:avLst>
            <a:gd name="adj" fmla="val 10000"/>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Check re Tax payment dates, seasonal payments, large projects</a:t>
          </a:r>
        </a:p>
      </dsp:txBody>
      <dsp:txXfrm>
        <a:off x="8593140" y="1023440"/>
        <a:ext cx="1964784" cy="1150241"/>
      </dsp:txXfrm>
    </dsp:sp>
    <dsp:sp modelId="{50D27C79-B963-4655-B8F6-DF0FBE21433F}">
      <dsp:nvSpPr>
        <dsp:cNvPr id="0" name=""/>
        <dsp:cNvSpPr/>
      </dsp:nvSpPr>
      <dsp:spPr>
        <a:xfrm rot="5400000">
          <a:off x="9359678" y="2352013"/>
          <a:ext cx="431707" cy="505016"/>
        </a:xfrm>
        <a:prstGeom prst="rightArrow">
          <a:avLst>
            <a:gd name="adj1" fmla="val 60000"/>
            <a:gd name="adj2" fmla="val 50000"/>
          </a:avLst>
        </a:prstGeom>
        <a:solidFill>
          <a:srgbClr val="CFD5EA"/>
        </a:solidFill>
        <a:ln>
          <a:solidFill>
            <a:srgbClr val="004C97"/>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sp:txBody>
      <dsp:txXfrm rot="-5400000">
        <a:off x="9424027" y="2388667"/>
        <a:ext cx="303010" cy="302195"/>
      </dsp:txXfrm>
    </dsp:sp>
    <dsp:sp modelId="{387F0DE7-B4FB-409B-A3C6-304E05CCC2D5}">
      <dsp:nvSpPr>
        <dsp:cNvPr id="0" name=""/>
        <dsp:cNvSpPr/>
      </dsp:nvSpPr>
      <dsp:spPr>
        <a:xfrm>
          <a:off x="8557354" y="3024011"/>
          <a:ext cx="2036356" cy="1221813"/>
        </a:xfrm>
        <a:prstGeom prst="roundRect">
          <a:avLst>
            <a:gd name="adj" fmla="val 10000"/>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Adjust for new policies, new taxes, one-offs (dividend receipts)</a:t>
          </a:r>
        </a:p>
      </dsp:txBody>
      <dsp:txXfrm>
        <a:off x="8593140" y="3059797"/>
        <a:ext cx="1964784" cy="1150241"/>
      </dsp:txXfrm>
    </dsp:sp>
    <dsp:sp modelId="{8341639C-77B1-40AF-B307-66217E0626FA}">
      <dsp:nvSpPr>
        <dsp:cNvPr id="0" name=""/>
        <dsp:cNvSpPr/>
      </dsp:nvSpPr>
      <dsp:spPr>
        <a:xfrm rot="10800000">
          <a:off x="7946447" y="3382409"/>
          <a:ext cx="431707" cy="505016"/>
        </a:xfrm>
        <a:prstGeom prst="rightArrow">
          <a:avLst>
            <a:gd name="adj1" fmla="val 60000"/>
            <a:gd name="adj2" fmla="val 50000"/>
          </a:avLst>
        </a:prstGeom>
        <a:solidFill>
          <a:srgbClr val="CFD5EA"/>
        </a:solidFill>
        <a:ln>
          <a:solidFill>
            <a:srgbClr val="004C97"/>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sp:txBody>
      <dsp:txXfrm rot="10800000">
        <a:off x="8075959" y="3483412"/>
        <a:ext cx="302195" cy="303010"/>
      </dsp:txXfrm>
    </dsp:sp>
    <dsp:sp modelId="{A433B4B5-0438-4BE9-9E6A-DFEB0F4E20C5}">
      <dsp:nvSpPr>
        <dsp:cNvPr id="0" name=""/>
        <dsp:cNvSpPr/>
      </dsp:nvSpPr>
      <dsp:spPr>
        <a:xfrm>
          <a:off x="5706455" y="3024011"/>
          <a:ext cx="2036356" cy="1221813"/>
        </a:xfrm>
        <a:prstGeom prst="roundRect">
          <a:avLst>
            <a:gd name="adj" fmla="val 10000"/>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Take out flows that do not impact the TSA (non-tax revenue leakage...)</a:t>
          </a:r>
        </a:p>
      </dsp:txBody>
      <dsp:txXfrm>
        <a:off x="5742241" y="3059797"/>
        <a:ext cx="1964784" cy="1150241"/>
      </dsp:txXfrm>
    </dsp:sp>
    <dsp:sp modelId="{2EAF50AC-584B-4532-96C5-E1823C202DC2}">
      <dsp:nvSpPr>
        <dsp:cNvPr id="0" name=""/>
        <dsp:cNvSpPr/>
      </dsp:nvSpPr>
      <dsp:spPr>
        <a:xfrm rot="10800000">
          <a:off x="5095548" y="3382409"/>
          <a:ext cx="431707" cy="505016"/>
        </a:xfrm>
        <a:prstGeom prst="rightArrow">
          <a:avLst>
            <a:gd name="adj1" fmla="val 60000"/>
            <a:gd name="adj2" fmla="val 50000"/>
          </a:avLst>
        </a:prstGeom>
        <a:solidFill>
          <a:srgbClr val="CFD5EA"/>
        </a:solidFill>
        <a:ln>
          <a:solidFill>
            <a:srgbClr val="004C97"/>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5225060" y="3483412"/>
        <a:ext cx="302195" cy="303010"/>
      </dsp:txXfrm>
    </dsp:sp>
    <dsp:sp modelId="{C3C6D1BE-1503-474C-B1C7-EB86F14CD3D6}">
      <dsp:nvSpPr>
        <dsp:cNvPr id="0" name=""/>
        <dsp:cNvSpPr/>
      </dsp:nvSpPr>
      <dsp:spPr>
        <a:xfrm>
          <a:off x="2855556" y="3024011"/>
          <a:ext cx="2036356" cy="1221813"/>
        </a:xfrm>
        <a:prstGeom prst="roundRect">
          <a:avLst>
            <a:gd name="adj" fmla="val 10000"/>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 year; incorporating outturn to date</a:t>
          </a:r>
        </a:p>
      </dsp:txBody>
      <dsp:txXfrm>
        <a:off x="2891342" y="3059797"/>
        <a:ext cx="1964784" cy="1150241"/>
      </dsp:txXfrm>
    </dsp:sp>
    <dsp:sp modelId="{81280D42-8192-4F2F-953A-F794ECEC6689}">
      <dsp:nvSpPr>
        <dsp:cNvPr id="0" name=""/>
        <dsp:cNvSpPr/>
      </dsp:nvSpPr>
      <dsp:spPr>
        <a:xfrm rot="10800000">
          <a:off x="2244649" y="3382409"/>
          <a:ext cx="431707" cy="505016"/>
        </a:xfrm>
        <a:prstGeom prst="rightArrow">
          <a:avLst>
            <a:gd name="adj1" fmla="val 60000"/>
            <a:gd name="adj2" fmla="val 50000"/>
          </a:avLst>
        </a:prstGeom>
        <a:solidFill>
          <a:srgbClr val="CFD5EA"/>
        </a:solidFill>
        <a:ln>
          <a:solidFill>
            <a:srgbClr val="004C97"/>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solidFill>
              <a:srgbClr val="FEFEFE"/>
            </a:solidFill>
            <a:latin typeface="Arial" panose="020B0604020202020204"/>
            <a:ea typeface="+mn-ea"/>
            <a:cs typeface="+mn-cs"/>
          </a:endParaRPr>
        </a:p>
      </dsp:txBody>
      <dsp:txXfrm rot="10800000">
        <a:off x="2374161" y="3483412"/>
        <a:ext cx="302195" cy="303010"/>
      </dsp:txXfrm>
    </dsp:sp>
    <dsp:sp modelId="{C6B20031-F3C5-42B7-8A12-6AD97341E004}">
      <dsp:nvSpPr>
        <dsp:cNvPr id="0" name=""/>
        <dsp:cNvSpPr/>
      </dsp:nvSpPr>
      <dsp:spPr>
        <a:xfrm>
          <a:off x="4657" y="3024011"/>
          <a:ext cx="2036356" cy="1221813"/>
        </a:xfrm>
        <a:prstGeom prst="roundRect">
          <a:avLst>
            <a:gd name="adj" fmla="val 10000"/>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Identifying timing changes/new trends; bottom up information from MDAs, RA</a:t>
          </a:r>
        </a:p>
      </dsp:txBody>
      <dsp:txXfrm>
        <a:off x="40443" y="3059797"/>
        <a:ext cx="1964784" cy="1150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750FE-7272-435D-A294-08E65C77EBE8}">
      <dsp:nvSpPr>
        <dsp:cNvPr id="0" name=""/>
        <dsp:cNvSpPr/>
      </dsp:nvSpPr>
      <dsp:spPr>
        <a:xfrm>
          <a:off x="0" y="14654"/>
          <a:ext cx="4487532" cy="945945"/>
        </a:xfrm>
        <a:prstGeom prst="roundRect">
          <a:avLst/>
        </a:prstGeom>
        <a:solidFill>
          <a:srgbClr val="004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Monthly forecasts hide the within-month profile</a:t>
          </a:r>
          <a:endParaRPr lang="en-US" sz="1800" kern="1200" dirty="0"/>
        </a:p>
      </dsp:txBody>
      <dsp:txXfrm>
        <a:off x="46177" y="60831"/>
        <a:ext cx="4395178" cy="853591"/>
      </dsp:txXfrm>
    </dsp:sp>
    <dsp:sp modelId="{753D5530-35FA-44F3-A4A6-63C825E11125}">
      <dsp:nvSpPr>
        <dsp:cNvPr id="0" name=""/>
        <dsp:cNvSpPr/>
      </dsp:nvSpPr>
      <dsp:spPr>
        <a:xfrm>
          <a:off x="0" y="1101719"/>
          <a:ext cx="4487532" cy="945945"/>
        </a:xfrm>
        <a:prstGeom prst="roundRect">
          <a:avLst/>
        </a:prstGeom>
        <a:solidFill>
          <a:srgbClr val="004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Meeting the cash requirement for the month may still leave a cash shortage in some weeks</a:t>
          </a:r>
          <a:endParaRPr lang="en-US" sz="1800" kern="1200" dirty="0"/>
        </a:p>
      </dsp:txBody>
      <dsp:txXfrm>
        <a:off x="46177" y="1147896"/>
        <a:ext cx="4395178" cy="853591"/>
      </dsp:txXfrm>
    </dsp:sp>
    <dsp:sp modelId="{FDDA0092-05BF-4A40-8FA3-F1A0E2F371BE}">
      <dsp:nvSpPr>
        <dsp:cNvPr id="0" name=""/>
        <dsp:cNvSpPr/>
      </dsp:nvSpPr>
      <dsp:spPr>
        <a:xfrm>
          <a:off x="0" y="2188784"/>
          <a:ext cx="4487532" cy="945945"/>
        </a:xfrm>
        <a:prstGeom prst="roundRect">
          <a:avLst/>
        </a:prstGeom>
        <a:solidFill>
          <a:srgbClr val="004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Hence the need for weekly and daily forecasts – or identify maximum outflow during month</a:t>
          </a:r>
          <a:endParaRPr lang="en-US" sz="1800" kern="1200" dirty="0"/>
        </a:p>
      </dsp:txBody>
      <dsp:txXfrm>
        <a:off x="46177" y="2234961"/>
        <a:ext cx="4395178" cy="853591"/>
      </dsp:txXfrm>
    </dsp:sp>
    <dsp:sp modelId="{92B5D392-A13B-41F3-94CC-3E807AB34BB8}">
      <dsp:nvSpPr>
        <dsp:cNvPr id="0" name=""/>
        <dsp:cNvSpPr/>
      </dsp:nvSpPr>
      <dsp:spPr>
        <a:xfrm>
          <a:off x="0" y="3275849"/>
          <a:ext cx="4487532" cy="945945"/>
        </a:xfrm>
        <a:prstGeom prst="roundRect">
          <a:avLst/>
        </a:prstGeom>
        <a:solidFill>
          <a:srgbClr val="004C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MDA flows contribute to this pattern – and may be well placed to offset it</a:t>
          </a:r>
        </a:p>
      </dsp:txBody>
      <dsp:txXfrm>
        <a:off x="46177" y="3322026"/>
        <a:ext cx="4395178" cy="8535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0EA27-67A8-41D3-AD3D-2B56047A15BE}">
      <dsp:nvSpPr>
        <dsp:cNvPr id="0" name=""/>
        <dsp:cNvSpPr/>
      </dsp:nvSpPr>
      <dsp:spPr>
        <a:xfrm>
          <a:off x="188889" y="182959"/>
          <a:ext cx="5213315" cy="846000"/>
        </a:xfrm>
        <a:prstGeom prst="rect">
          <a:avLst/>
        </a:prstGeom>
        <a:solidFill>
          <a:srgbClr val="004C9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Scope to link days of outflows to days of inflows?</a:t>
          </a:r>
          <a:endParaRPr lang="en-US" sz="2400" kern="1200" dirty="0"/>
        </a:p>
      </dsp:txBody>
      <dsp:txXfrm>
        <a:off x="188889" y="182959"/>
        <a:ext cx="5213315" cy="846000"/>
      </dsp:txXfrm>
    </dsp:sp>
    <dsp:sp modelId="{F70F922B-8516-4FFA-B89F-029EA42C1DA5}">
      <dsp:nvSpPr>
        <dsp:cNvPr id="0" name=""/>
        <dsp:cNvSpPr/>
      </dsp:nvSpPr>
      <dsp:spPr>
        <a:xfrm>
          <a:off x="174651" y="1028959"/>
          <a:ext cx="5188922" cy="3367377"/>
        </a:xfrm>
        <a:prstGeom prst="rect">
          <a:avLst/>
        </a:prstGeom>
        <a:solidFill>
          <a:srgbClr val="CFD5EA">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Payment due dates for new taxes linked to e.g. salary payment dates</a:t>
          </a:r>
          <a:endParaRPr lang="en-US" sz="1800" kern="1200" dirty="0"/>
        </a:p>
        <a:p>
          <a:pPr marL="171450" lvl="1" indent="-171450" algn="l" defTabSz="800100">
            <a:lnSpc>
              <a:spcPct val="90000"/>
            </a:lnSpc>
            <a:spcBef>
              <a:spcPct val="0"/>
            </a:spcBef>
            <a:spcAft>
              <a:spcPct val="15000"/>
            </a:spcAft>
            <a:buChar char="•"/>
          </a:pPr>
          <a:r>
            <a:rPr lang="en-GB" sz="1800" kern="1200" dirty="0"/>
            <a:t>Smoothing salary payments across the month</a:t>
          </a:r>
          <a:endParaRPr lang="en-US" sz="1800" kern="1200" dirty="0"/>
        </a:p>
        <a:p>
          <a:pPr marL="171450" lvl="1" indent="-171450" algn="l" defTabSz="800100">
            <a:lnSpc>
              <a:spcPct val="90000"/>
            </a:lnSpc>
            <a:spcBef>
              <a:spcPct val="0"/>
            </a:spcBef>
            <a:spcAft>
              <a:spcPct val="15000"/>
            </a:spcAft>
            <a:buChar char="•"/>
          </a:pPr>
          <a:r>
            <a:rPr lang="en-US" sz="1800" kern="1200" dirty="0"/>
            <a:t>Avoid bond redemptions on days/weeks of weak cash flow </a:t>
          </a:r>
        </a:p>
        <a:p>
          <a:pPr marL="171450" lvl="1" indent="-171450" algn="l" defTabSz="800100">
            <a:lnSpc>
              <a:spcPct val="90000"/>
            </a:lnSpc>
            <a:spcBef>
              <a:spcPct val="0"/>
            </a:spcBef>
            <a:spcAft>
              <a:spcPct val="15000"/>
            </a:spcAft>
            <a:buChar char="•"/>
          </a:pPr>
          <a:r>
            <a:rPr lang="en-GB" sz="1800" kern="1200" dirty="0"/>
            <a:t>Identify preferred date for privatisation receipts; fix dates of e.g. transfers to local governments</a:t>
          </a:r>
          <a:endParaRPr lang="en-US" sz="1800" kern="1200" dirty="0"/>
        </a:p>
        <a:p>
          <a:pPr marL="171450" lvl="1" indent="-171450" algn="l" defTabSz="800100">
            <a:lnSpc>
              <a:spcPct val="90000"/>
            </a:lnSpc>
            <a:spcBef>
              <a:spcPct val="0"/>
            </a:spcBef>
            <a:spcAft>
              <a:spcPct val="15000"/>
            </a:spcAft>
            <a:buChar char="•"/>
          </a:pPr>
          <a:r>
            <a:rPr lang="en-GB" sz="1800" kern="1200" dirty="0"/>
            <a:t>Inflows before outflows within the month</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228600" lvl="1" indent="-228600" algn="l" defTabSz="889000">
            <a:lnSpc>
              <a:spcPct val="90000"/>
            </a:lnSpc>
            <a:spcBef>
              <a:spcPct val="0"/>
            </a:spcBef>
            <a:spcAft>
              <a:spcPct val="15000"/>
            </a:spcAft>
            <a:buClr>
              <a:srgbClr val="0033CC"/>
            </a:buClr>
            <a:buFont typeface="Wingdings" panose="05000000000000000000" pitchFamily="2" charset="2"/>
            <a:buChar char="Ø"/>
          </a:pPr>
          <a:r>
            <a:rPr lang="en-US" sz="2000" b="1" u="sng" kern="1200" dirty="0">
              <a:solidFill>
                <a:srgbClr val="004C97"/>
              </a:solidFill>
            </a:rPr>
            <a:t> Requires close interaction with other     functions</a:t>
          </a:r>
          <a:endParaRPr lang="en-US" sz="1800" b="1" u="sng" kern="1200" dirty="0">
            <a:solidFill>
              <a:srgbClr val="004C97"/>
            </a:solidFill>
          </a:endParaRPr>
        </a:p>
      </dsp:txBody>
      <dsp:txXfrm>
        <a:off x="174651" y="1028959"/>
        <a:ext cx="5188922" cy="3367377"/>
      </dsp:txXfrm>
    </dsp:sp>
    <dsp:sp modelId="{73D3B513-472E-4289-A827-3219C7FCC115}">
      <dsp:nvSpPr>
        <dsp:cNvPr id="0" name=""/>
        <dsp:cNvSpPr/>
      </dsp:nvSpPr>
      <dsp:spPr>
        <a:xfrm>
          <a:off x="6040183" y="182959"/>
          <a:ext cx="4103412" cy="846000"/>
        </a:xfrm>
        <a:prstGeom prst="rect">
          <a:avLst/>
        </a:prstGeom>
        <a:solidFill>
          <a:srgbClr val="004C9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Problems with external flows</a:t>
          </a:r>
          <a:endParaRPr lang="en-US" sz="2400" kern="1200" dirty="0"/>
        </a:p>
      </dsp:txBody>
      <dsp:txXfrm>
        <a:off x="6040183" y="182959"/>
        <a:ext cx="4103412" cy="846000"/>
      </dsp:txXfrm>
    </dsp:sp>
    <dsp:sp modelId="{304BF285-853F-4AE7-B9A2-CD5BA111C200}">
      <dsp:nvSpPr>
        <dsp:cNvPr id="0" name=""/>
        <dsp:cNvSpPr/>
      </dsp:nvSpPr>
      <dsp:spPr>
        <a:xfrm>
          <a:off x="6041201" y="1016466"/>
          <a:ext cx="4042651" cy="3367377"/>
        </a:xfrm>
        <a:prstGeom prst="rect">
          <a:avLst/>
        </a:prstGeom>
        <a:solidFill>
          <a:srgbClr val="CFD5EA">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GB" sz="1800" kern="1200" dirty="0"/>
            <a:t>Highly uncertain, difficult to forecast, may depend on project progress</a:t>
          </a:r>
          <a:endParaRPr lang="en-US" sz="1800" kern="1200" dirty="0"/>
        </a:p>
        <a:p>
          <a:pPr marL="171450" lvl="1" indent="-171450" algn="l" defTabSz="800100">
            <a:lnSpc>
              <a:spcPct val="90000"/>
            </a:lnSpc>
            <a:spcBef>
              <a:spcPct val="0"/>
            </a:spcBef>
            <a:spcAft>
              <a:spcPts val="600"/>
            </a:spcAft>
            <a:buChar char="•"/>
          </a:pPr>
          <a:r>
            <a:rPr lang="en-GB" sz="1800" kern="1200" dirty="0"/>
            <a:t>Possibly assume project spending and project funding net to zero (but lumpy flows? Or direct payments)</a:t>
          </a:r>
          <a:endParaRPr lang="en-US" sz="1800" kern="1200" dirty="0"/>
        </a:p>
        <a:p>
          <a:pPr marL="171450" lvl="1" indent="-171450" algn="l" defTabSz="800100">
            <a:lnSpc>
              <a:spcPct val="90000"/>
            </a:lnSpc>
            <a:spcBef>
              <a:spcPct val="0"/>
            </a:spcBef>
            <a:spcAft>
              <a:spcPts val="600"/>
            </a:spcAft>
            <a:buChar char="•"/>
          </a:pPr>
          <a:r>
            <a:rPr lang="en-GB" sz="1800" kern="1200" dirty="0"/>
            <a:t>Inflows may also go to separate accounts  (donor or FX accounts) not TSA</a:t>
          </a:r>
          <a:endParaRPr lang="en-US" sz="1800" kern="1200" dirty="0"/>
        </a:p>
        <a:p>
          <a:pPr marL="171450" lvl="1" indent="-171450" algn="l" defTabSz="800100">
            <a:lnSpc>
              <a:spcPct val="90000"/>
            </a:lnSpc>
            <a:spcBef>
              <a:spcPct val="0"/>
            </a:spcBef>
            <a:spcAft>
              <a:spcPts val="600"/>
            </a:spcAft>
            <a:buChar char="•"/>
          </a:pPr>
          <a:r>
            <a:rPr lang="en-US" sz="1800" kern="1200" dirty="0"/>
            <a:t>Agree profile of programme loans</a:t>
          </a:r>
        </a:p>
      </dsp:txBody>
      <dsp:txXfrm>
        <a:off x="6041201" y="1016466"/>
        <a:ext cx="4042651" cy="33673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A8F85-F927-40A6-A471-C8601CFE02ED}">
      <dsp:nvSpPr>
        <dsp:cNvPr id="0" name=""/>
        <dsp:cNvSpPr/>
      </dsp:nvSpPr>
      <dsp:spPr>
        <a:xfrm>
          <a:off x="3003" y="101706"/>
          <a:ext cx="2928329" cy="83524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People</a:t>
          </a:r>
        </a:p>
      </dsp:txBody>
      <dsp:txXfrm>
        <a:off x="3003" y="101706"/>
        <a:ext cx="2928329" cy="835249"/>
      </dsp:txXfrm>
    </dsp:sp>
    <dsp:sp modelId="{97485657-08C5-45D2-8BAD-63B4C5E0F416}">
      <dsp:nvSpPr>
        <dsp:cNvPr id="0" name=""/>
        <dsp:cNvSpPr/>
      </dsp:nvSpPr>
      <dsp:spPr>
        <a:xfrm>
          <a:off x="3003" y="936955"/>
          <a:ext cx="2928329" cy="3698887"/>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Not many staff required</a:t>
          </a:r>
        </a:p>
        <a:p>
          <a:pPr marL="228600" lvl="1" indent="-228600" algn="l" defTabSz="977900">
            <a:lnSpc>
              <a:spcPct val="90000"/>
            </a:lnSpc>
            <a:spcBef>
              <a:spcPct val="0"/>
            </a:spcBef>
            <a:spcAft>
              <a:spcPct val="15000"/>
            </a:spcAft>
            <a:buChar char="•"/>
          </a:pPr>
          <a:r>
            <a:rPr lang="en-GB" sz="2200" kern="1200" dirty="0"/>
            <a:t>2-3 in CMU at MoF often enough (although 5-6 is more common)</a:t>
          </a:r>
        </a:p>
        <a:p>
          <a:pPr marL="228600" lvl="1" indent="-228600" algn="l" defTabSz="977900">
            <a:lnSpc>
              <a:spcPct val="90000"/>
            </a:lnSpc>
            <a:spcBef>
              <a:spcPct val="0"/>
            </a:spcBef>
            <a:spcAft>
              <a:spcPct val="15000"/>
            </a:spcAft>
            <a:buChar char="•"/>
          </a:pPr>
          <a:r>
            <a:rPr lang="en-GB" sz="2200" kern="1200" dirty="0"/>
            <a:t>Supported by others in MDAs</a:t>
          </a:r>
        </a:p>
        <a:p>
          <a:pPr marL="228600" lvl="1" indent="-228600" algn="l" defTabSz="977900">
            <a:lnSpc>
              <a:spcPct val="90000"/>
            </a:lnSpc>
            <a:spcBef>
              <a:spcPct val="0"/>
            </a:spcBef>
            <a:spcAft>
              <a:spcPct val="15000"/>
            </a:spcAft>
            <a:buChar char="•"/>
          </a:pPr>
          <a:r>
            <a:rPr lang="en-GB" sz="2200" kern="1200" dirty="0"/>
            <a:t>See Annex for role of CMU</a:t>
          </a:r>
        </a:p>
      </dsp:txBody>
      <dsp:txXfrm>
        <a:off x="3003" y="936955"/>
        <a:ext cx="2928329" cy="3698887"/>
      </dsp:txXfrm>
    </dsp:sp>
    <dsp:sp modelId="{813F9095-B794-4850-95AB-91572049D847}">
      <dsp:nvSpPr>
        <dsp:cNvPr id="0" name=""/>
        <dsp:cNvSpPr/>
      </dsp:nvSpPr>
      <dsp:spPr>
        <a:xfrm>
          <a:off x="3341299" y="101706"/>
          <a:ext cx="2928329" cy="83524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Data</a:t>
          </a:r>
        </a:p>
      </dsp:txBody>
      <dsp:txXfrm>
        <a:off x="3341299" y="101706"/>
        <a:ext cx="2928329" cy="835249"/>
      </dsp:txXfrm>
    </dsp:sp>
    <dsp:sp modelId="{EEA4692D-72E9-4C9C-ADEA-37540BB8B503}">
      <dsp:nvSpPr>
        <dsp:cNvPr id="0" name=""/>
        <dsp:cNvSpPr/>
      </dsp:nvSpPr>
      <dsp:spPr>
        <a:xfrm>
          <a:off x="3341299" y="936955"/>
          <a:ext cx="2928329" cy="3698887"/>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Large volumes to manage</a:t>
          </a:r>
        </a:p>
        <a:p>
          <a:pPr marL="228600" lvl="1" indent="-228600" algn="l" defTabSz="977900">
            <a:lnSpc>
              <a:spcPct val="90000"/>
            </a:lnSpc>
            <a:spcBef>
              <a:spcPct val="0"/>
            </a:spcBef>
            <a:spcAft>
              <a:spcPct val="15000"/>
            </a:spcAft>
            <a:buChar char="•"/>
          </a:pPr>
          <a:r>
            <a:rPr lang="en-GB" sz="2200" kern="1200" dirty="0"/>
            <a:t>Heavy use of Excel – flexible for scenarios etc</a:t>
          </a:r>
        </a:p>
        <a:p>
          <a:pPr marL="228600" lvl="1" indent="-228600" algn="l" defTabSz="977900">
            <a:lnSpc>
              <a:spcPct val="90000"/>
            </a:lnSpc>
            <a:spcBef>
              <a:spcPct val="0"/>
            </a:spcBef>
            <a:spcAft>
              <a:spcPct val="15000"/>
            </a:spcAft>
            <a:buChar char="•"/>
          </a:pPr>
          <a:r>
            <a:rPr lang="en-GB" sz="2200" kern="1200" dirty="0"/>
            <a:t>Accounting quality data not required</a:t>
          </a:r>
        </a:p>
        <a:p>
          <a:pPr marL="228600" lvl="1" indent="-228600" algn="l" defTabSz="977900">
            <a:lnSpc>
              <a:spcPct val="90000"/>
            </a:lnSpc>
            <a:spcBef>
              <a:spcPct val="0"/>
            </a:spcBef>
            <a:spcAft>
              <a:spcPct val="15000"/>
            </a:spcAft>
            <a:buChar char="•"/>
          </a:pPr>
          <a:r>
            <a:rPr lang="en-GB" sz="2200" kern="1200" dirty="0"/>
            <a:t>Link to IFMIS for outturn data; or use IFMIS to collect MDA forecasts</a:t>
          </a:r>
        </a:p>
      </dsp:txBody>
      <dsp:txXfrm>
        <a:off x="3341299" y="936955"/>
        <a:ext cx="2928329" cy="3698887"/>
      </dsp:txXfrm>
    </dsp:sp>
    <dsp:sp modelId="{48A5C1F2-783F-4319-B83B-93503ECA0707}">
      <dsp:nvSpPr>
        <dsp:cNvPr id="0" name=""/>
        <dsp:cNvSpPr/>
      </dsp:nvSpPr>
      <dsp:spPr>
        <a:xfrm>
          <a:off x="6679594" y="101706"/>
          <a:ext cx="2928329" cy="83524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Commitment Information</a:t>
          </a:r>
        </a:p>
      </dsp:txBody>
      <dsp:txXfrm>
        <a:off x="6679594" y="101706"/>
        <a:ext cx="2928329" cy="835249"/>
      </dsp:txXfrm>
    </dsp:sp>
    <dsp:sp modelId="{23F1DC92-4C84-4941-B4E8-CC55B4C42BA8}">
      <dsp:nvSpPr>
        <dsp:cNvPr id="0" name=""/>
        <dsp:cNvSpPr/>
      </dsp:nvSpPr>
      <dsp:spPr>
        <a:xfrm>
          <a:off x="6682598" y="907142"/>
          <a:ext cx="2928329" cy="3698887"/>
        </a:xfrm>
        <a:prstGeom prst="rect">
          <a:avLst/>
        </a:prstGeom>
        <a:solidFill>
          <a:srgbClr val="CFD5EA">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Potentially useful, particularly if IFMIS  identifies a due date for payment</a:t>
          </a:r>
        </a:p>
        <a:p>
          <a:pPr marL="228600" lvl="1" indent="-228600" algn="l" defTabSz="977900">
            <a:lnSpc>
              <a:spcPct val="90000"/>
            </a:lnSpc>
            <a:spcBef>
              <a:spcPct val="0"/>
            </a:spcBef>
            <a:spcAft>
              <a:spcPct val="15000"/>
            </a:spcAft>
            <a:buChar char="•"/>
          </a:pPr>
          <a:r>
            <a:rPr lang="en-GB" sz="2200" kern="1200" dirty="0"/>
            <a:t>But variable lags =&gt; commitment information not itself sufficient for cash flow forecasting</a:t>
          </a:r>
        </a:p>
      </dsp:txBody>
      <dsp:txXfrm>
        <a:off x="6682598" y="907142"/>
        <a:ext cx="2928329" cy="36988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43447" cy="464977"/>
          </a:xfrm>
          <a:prstGeom prst="rect">
            <a:avLst/>
          </a:prstGeom>
        </p:spPr>
        <p:txBody>
          <a:bodyPr vert="horz" lIns="91239" tIns="45618" rIns="91239" bIns="45618" rtlCol="0"/>
          <a:lstStyle>
            <a:lvl1pPr algn="l">
              <a:defRPr sz="1200"/>
            </a:lvl1pPr>
          </a:lstStyle>
          <a:p>
            <a:endParaRPr lang="en-US"/>
          </a:p>
        </p:txBody>
      </p:sp>
      <p:sp>
        <p:nvSpPr>
          <p:cNvPr id="4" name="Footer Placeholder 3"/>
          <p:cNvSpPr>
            <a:spLocks noGrp="1"/>
          </p:cNvSpPr>
          <p:nvPr>
            <p:ph type="ftr" sz="quarter" idx="2"/>
          </p:nvPr>
        </p:nvSpPr>
        <p:spPr>
          <a:xfrm>
            <a:off x="12" y="8842547"/>
            <a:ext cx="3043447" cy="464977"/>
          </a:xfrm>
          <a:prstGeom prst="rect">
            <a:avLst/>
          </a:prstGeom>
        </p:spPr>
        <p:txBody>
          <a:bodyPr vert="horz" lIns="91239" tIns="45618" rIns="91239" bIns="45618" rtlCol="0" anchor="b"/>
          <a:lstStyle>
            <a:lvl1pPr algn="l">
              <a:defRPr sz="1200"/>
            </a:lvl1pPr>
          </a:lstStyle>
          <a:p>
            <a:endParaRPr lang="en-US"/>
          </a:p>
        </p:txBody>
      </p:sp>
      <p:sp>
        <p:nvSpPr>
          <p:cNvPr id="5" name="Slide Number Placeholder 4"/>
          <p:cNvSpPr>
            <a:spLocks noGrp="1"/>
          </p:cNvSpPr>
          <p:nvPr>
            <p:ph type="sldNum" sz="quarter" idx="3"/>
          </p:nvPr>
        </p:nvSpPr>
        <p:spPr>
          <a:xfrm>
            <a:off x="3978075" y="8842547"/>
            <a:ext cx="3043447" cy="464977"/>
          </a:xfrm>
          <a:prstGeom prst="rect">
            <a:avLst/>
          </a:prstGeom>
        </p:spPr>
        <p:txBody>
          <a:bodyPr vert="horz" lIns="91239" tIns="45618" rIns="91239" bIns="45618" rtlCol="0" anchor="b"/>
          <a:lstStyle>
            <a:lvl1pPr algn="r">
              <a:defRPr sz="1200"/>
            </a:lvl1pPr>
          </a:lstStyle>
          <a:p>
            <a:fld id="{70787CFD-D5C7-455D-B121-683BFE13FBD4}" type="slidenum">
              <a:rPr lang="en-US" smtClean="0"/>
              <a:pPr/>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3343" cy="465455"/>
          </a:xfrm>
          <a:prstGeom prst="rect">
            <a:avLst/>
          </a:prstGeom>
        </p:spPr>
        <p:txBody>
          <a:bodyPr vert="horz" lIns="93134" tIns="46567" rIns="93134" bIns="46567" rtlCol="0"/>
          <a:lstStyle>
            <a:lvl1pPr algn="l">
              <a:defRPr sz="1200"/>
            </a:lvl1pPr>
          </a:lstStyle>
          <a:p>
            <a:endParaRPr lang="en-US"/>
          </a:p>
        </p:txBody>
      </p:sp>
      <p:sp>
        <p:nvSpPr>
          <p:cNvPr id="3" name="Date Placeholder 2"/>
          <p:cNvSpPr>
            <a:spLocks noGrp="1"/>
          </p:cNvSpPr>
          <p:nvPr>
            <p:ph type="dt" idx="1"/>
          </p:nvPr>
        </p:nvSpPr>
        <p:spPr>
          <a:xfrm>
            <a:off x="3978139" y="6"/>
            <a:ext cx="3043343" cy="465455"/>
          </a:xfrm>
          <a:prstGeom prst="rect">
            <a:avLst/>
          </a:prstGeom>
        </p:spPr>
        <p:txBody>
          <a:bodyPr vert="horz" lIns="93134" tIns="46567" rIns="93134" bIns="46567" rtlCol="0"/>
          <a:lstStyle>
            <a:lvl1pPr algn="r">
              <a:defRPr sz="1200"/>
            </a:lvl1pPr>
          </a:lstStyle>
          <a:p>
            <a:fld id="{17DFD750-FE53-4901-99E3-719009C168BB}" type="datetime1">
              <a:rPr lang="en-US" smtClean="0"/>
              <a:t>11/20/2023</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134" tIns="46567" rIns="93134" bIns="46567" rtlCol="0" anchor="ctr"/>
          <a:lstStyle/>
          <a:p>
            <a:endParaRPr lang="en-US"/>
          </a:p>
        </p:txBody>
      </p:sp>
      <p:sp>
        <p:nvSpPr>
          <p:cNvPr id="5" name="Notes Placeholder 4"/>
          <p:cNvSpPr>
            <a:spLocks noGrp="1"/>
          </p:cNvSpPr>
          <p:nvPr>
            <p:ph type="body" sz="quarter" idx="3"/>
          </p:nvPr>
        </p:nvSpPr>
        <p:spPr>
          <a:xfrm>
            <a:off x="702313" y="4421825"/>
            <a:ext cx="5618480" cy="4189095"/>
          </a:xfrm>
          <a:prstGeom prst="rect">
            <a:avLst/>
          </a:prstGeom>
        </p:spPr>
        <p:txBody>
          <a:bodyPr vert="horz" lIns="93134" tIns="46567" rIns="93134" bIns="4656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6"/>
            <a:ext cx="3043343" cy="465455"/>
          </a:xfrm>
          <a:prstGeom prst="rect">
            <a:avLst/>
          </a:prstGeom>
        </p:spPr>
        <p:txBody>
          <a:bodyPr vert="horz" lIns="93134" tIns="46567" rIns="93134" bIns="46567" rtlCol="0" anchor="b"/>
          <a:lstStyle>
            <a:lvl1pPr algn="l">
              <a:defRPr sz="1200"/>
            </a:lvl1pPr>
          </a:lstStyle>
          <a:p>
            <a:endParaRPr lang="en-US"/>
          </a:p>
        </p:txBody>
      </p:sp>
      <p:sp>
        <p:nvSpPr>
          <p:cNvPr id="7" name="Slide Number Placeholder 6"/>
          <p:cNvSpPr>
            <a:spLocks noGrp="1"/>
          </p:cNvSpPr>
          <p:nvPr>
            <p:ph type="sldNum" sz="quarter" idx="5"/>
          </p:nvPr>
        </p:nvSpPr>
        <p:spPr>
          <a:xfrm>
            <a:off x="3978139" y="8842036"/>
            <a:ext cx="3043343" cy="465455"/>
          </a:xfrm>
          <a:prstGeom prst="rect">
            <a:avLst/>
          </a:prstGeom>
        </p:spPr>
        <p:txBody>
          <a:bodyPr vert="horz" lIns="93134" tIns="46567" rIns="93134" bIns="46567" rtlCol="0" anchor="b"/>
          <a:lstStyle>
            <a:lvl1pPr algn="r">
              <a:defRPr sz="1200"/>
            </a:lvl1pPr>
          </a:lstStyle>
          <a:p>
            <a:fld id="{BA49F774-CCF9-492C-9AEB-F2814D4A6625}" type="slidenum">
              <a:rPr lang="en-US" smtClean="0"/>
              <a:pPr/>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AB0A7B-D8C3-4646-AA62-897D0028DD78}" type="slidenum">
              <a:rPr lang="en-US" altLang="en-GB" smtClean="0"/>
              <a:pPr>
                <a:defRPr/>
              </a:pPr>
              <a:t>10</a:t>
            </a:fld>
            <a:endParaRPr lang="en-US" altLang="en-GB"/>
          </a:p>
        </p:txBody>
      </p:sp>
    </p:spTree>
    <p:extLst>
      <p:ext uri="{BB962C8B-B14F-4D97-AF65-F5344CB8AC3E}">
        <p14:creationId xmlns:p14="http://schemas.microsoft.com/office/powerpoint/2010/main" val="139513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E4CC4A13-6C98-4798-99DC-04354B3325F8}" type="slidenum">
              <a:rPr kumimoji="0" lang="en-US"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35</a:t>
            </a:fld>
            <a:endParaRPr kumimoji="0" lang="en-US"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42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8839200" cy="12192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111588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hasCustomPrompt="1"/>
          </p:nvPr>
        </p:nvSpPr>
        <p:spPr>
          <a:xfrm>
            <a:off x="914400" y="1981200"/>
            <a:ext cx="5080000" cy="4114800"/>
          </a:xfrm>
        </p:spPr>
        <p:txBody>
          <a:bodyPr/>
          <a:lstStyle>
            <a:lvl1pPr>
              <a:buClr>
                <a:srgbClr val="004C97"/>
              </a:buClr>
              <a:buSzPct val="113000"/>
              <a:buFont typeface="Wingdings" panose="05000000000000000000" pitchFamily="2" charset="2"/>
              <a:buChar cha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27638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31426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AF449-309D-4202-A827-8C7A6E692F7D}" type="slidenum">
              <a:rPr lang="en-US" smtClean="0"/>
              <a:t>‹#›</a:t>
            </a:fld>
            <a:endParaRPr lang="en-US"/>
          </a:p>
        </p:txBody>
      </p:sp>
    </p:spTree>
    <p:extLst>
      <p:ext uri="{BB962C8B-B14F-4D97-AF65-F5344CB8AC3E}">
        <p14:creationId xmlns:p14="http://schemas.microsoft.com/office/powerpoint/2010/main" val="11767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42885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rgbClr val="D14124"/>
          </a:solidFill>
        </p:spPr>
        <p:txBody>
          <a:bodyPr lIns="365760" tIns="365760" rIns="365760" bIns="2971800" anchor="b">
            <a:normAutofit/>
          </a:bodyPr>
          <a:lstStyle>
            <a:lvl1pPr marL="0" indent="0" algn="ctr">
              <a:buNone/>
              <a:defRPr sz="1600" i="1">
                <a:solidFill>
                  <a:schemeClr val="bg1"/>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119"/>
          <a:stretch/>
        </p:blipFill>
        <p:spPr>
          <a:xfrm>
            <a:off x="10265949" y="700424"/>
            <a:ext cx="1095647" cy="1143159"/>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rgbClr val="D14124"/>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bg1">
                    <a:lumMod val="50000"/>
                  </a:schemeClr>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pic>
        <p:nvPicPr>
          <p:cNvPr id="15" name="Graphic 14">
            <a:extLst>
              <a:ext uri="{FF2B5EF4-FFF2-40B4-BE49-F238E27FC236}">
                <a16:creationId xmlns:a16="http://schemas.microsoft.com/office/drawing/2014/main" id="{609E1D6A-926D-8B43-BAE7-1E50B8A4E4C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43936" y="839856"/>
            <a:ext cx="810512" cy="906381"/>
          </a:xfrm>
          <a:prstGeom prst="rect">
            <a:avLst/>
          </a:prstGeom>
        </p:spPr>
      </p:pic>
    </p:spTree>
    <p:extLst>
      <p:ext uri="{BB962C8B-B14F-4D97-AF65-F5344CB8AC3E}">
        <p14:creationId xmlns:p14="http://schemas.microsoft.com/office/powerpoint/2010/main" val="884484581"/>
      </p:ext>
    </p:extLst>
  </p:cSld>
  <p:clrMapOvr>
    <a:masterClrMapping/>
  </p:clrMapOvr>
  <p:transition>
    <p:fade/>
  </p:transition>
  <p:extLst>
    <p:ext uri="{DCECCB84-F9BA-43D5-87BE-67443E8EF086}">
      <p15:sldGuideLst xmlns:p15="http://schemas.microsoft.com/office/powerpoint/2012/main">
        <p15:guide id="1" orient="horz" pos="528">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rgbClr val="D14124"/>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bg1">
                    <a:lumMod val="50000"/>
                  </a:schemeClr>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rgbClr val="D14124"/>
          </a:solidFill>
        </p:spPr>
        <p:txBody>
          <a:bodyPr lIns="365760" tIns="365760" rIns="365760" bIns="2971800" anchor="b">
            <a:normAutofit/>
          </a:bodyPr>
          <a:lstStyle>
            <a:lvl1pPr marL="0" indent="0" algn="ctr">
              <a:buNone/>
              <a:defRPr sz="1600" i="1">
                <a:solidFill>
                  <a:schemeClr val="bg1"/>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27327" y="838200"/>
            <a:ext cx="4665697" cy="866850"/>
          </a:xfrm>
          <a:prstGeom prst="rect">
            <a:avLst/>
          </a:prstGeom>
        </p:spPr>
      </p:pic>
      <p:pic>
        <p:nvPicPr>
          <p:cNvPr id="10" name="Graphic 9">
            <a:extLst>
              <a:ext uri="{FF2B5EF4-FFF2-40B4-BE49-F238E27FC236}">
                <a16:creationId xmlns:a16="http://schemas.microsoft.com/office/drawing/2014/main" id="{E25E0759-296C-E347-A1CA-068B973627D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43936" y="839856"/>
            <a:ext cx="810512" cy="906381"/>
          </a:xfrm>
          <a:prstGeom prst="rect">
            <a:avLst/>
          </a:prstGeom>
        </p:spPr>
      </p:pic>
    </p:spTree>
    <p:extLst>
      <p:ext uri="{BB962C8B-B14F-4D97-AF65-F5344CB8AC3E}">
        <p14:creationId xmlns:p14="http://schemas.microsoft.com/office/powerpoint/2010/main" val="14688013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rgbClr val="D141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(AFRITAC West 2)</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AFRITAC West 2</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616652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AFRITAC West 2</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509358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AFRITAC West 2</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654034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AFRITAC West 2</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279794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AFRITAC West 2</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403461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3801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892250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8343881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18007717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0940473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7526840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56091621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36185010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703258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AFRITAC West 2</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666207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AFRITAC West 2</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61598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AFRITAC West 2</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88318603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AFRITAC West 2</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412539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AFRITAC West 2</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71307726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DF51D9E5-14EB-468E-B82A-C5458638F6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548" y="6234096"/>
            <a:ext cx="760669" cy="552098"/>
          </a:xfrm>
          <a:prstGeom prst="rect">
            <a:avLst/>
          </a:prstGeom>
        </p:spPr>
      </p:pic>
      <p:pic>
        <p:nvPicPr>
          <p:cNvPr id="8" name="Picture 7" descr="A picture containing clipart&#10;&#10;Description generated with high confidence">
            <a:extLst>
              <a:ext uri="{FF2B5EF4-FFF2-40B4-BE49-F238E27FC236}">
                <a16:creationId xmlns:a16="http://schemas.microsoft.com/office/drawing/2014/main" id="{8EE046C0-4D35-437A-82E9-31B455EE9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7593" y="6231404"/>
            <a:ext cx="1092865" cy="557482"/>
          </a:xfrm>
          <a:prstGeom prst="rect">
            <a:avLst/>
          </a:prstGeom>
        </p:spPr>
      </p:pic>
      <p:pic>
        <p:nvPicPr>
          <p:cNvPr id="10" name="Picture 9">
            <a:extLst>
              <a:ext uri="{FF2B5EF4-FFF2-40B4-BE49-F238E27FC236}">
                <a16:creationId xmlns:a16="http://schemas.microsoft.com/office/drawing/2014/main" id="{27722786-194C-4579-AF9A-1DD116EB37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96832" y="6231404"/>
            <a:ext cx="1365187" cy="552098"/>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3A90529A-E6E7-4054-ABBE-074A6E88B8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22542" y="6234096"/>
            <a:ext cx="1092865" cy="558442"/>
          </a:xfrm>
          <a:prstGeom prst="rect">
            <a:avLst/>
          </a:prstGeom>
        </p:spPr>
      </p:pic>
      <p:pic>
        <p:nvPicPr>
          <p:cNvPr id="14" name="Picture 13">
            <a:extLst>
              <a:ext uri="{FF2B5EF4-FFF2-40B4-BE49-F238E27FC236}">
                <a16:creationId xmlns:a16="http://schemas.microsoft.com/office/drawing/2014/main" id="{476F25CA-357E-44E4-8401-FF0D51576E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75770" y="6225060"/>
            <a:ext cx="1011693" cy="552098"/>
          </a:xfrm>
          <a:prstGeom prst="rect">
            <a:avLst/>
          </a:prstGeom>
        </p:spPr>
      </p:pic>
      <p:pic>
        <p:nvPicPr>
          <p:cNvPr id="16" name="Picture 15">
            <a:extLst>
              <a:ext uri="{FF2B5EF4-FFF2-40B4-BE49-F238E27FC236}">
                <a16:creationId xmlns:a16="http://schemas.microsoft.com/office/drawing/2014/main" id="{7AF753C1-D49F-4873-9820-937A33FEACC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57445" y="6231404"/>
            <a:ext cx="1269035" cy="552098"/>
          </a:xfrm>
          <a:prstGeom prst="rect">
            <a:avLst/>
          </a:prstGeom>
        </p:spPr>
      </p:pic>
      <p:pic>
        <p:nvPicPr>
          <p:cNvPr id="20" name="Picture 19">
            <a:extLst>
              <a:ext uri="{FF2B5EF4-FFF2-40B4-BE49-F238E27FC236}">
                <a16:creationId xmlns:a16="http://schemas.microsoft.com/office/drawing/2014/main" id="{A20C5C5D-B854-400F-9D94-88141ED4A73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99114" y="6231404"/>
            <a:ext cx="1226885" cy="552098"/>
          </a:xfrm>
          <a:prstGeom prst="rect">
            <a:avLst/>
          </a:prstGeom>
        </p:spPr>
      </p:pic>
      <p:pic>
        <p:nvPicPr>
          <p:cNvPr id="22" name="Picture 21" descr="A close up of a sign&#10;&#10;Description generated with very high confidence">
            <a:extLst>
              <a:ext uri="{FF2B5EF4-FFF2-40B4-BE49-F238E27FC236}">
                <a16:creationId xmlns:a16="http://schemas.microsoft.com/office/drawing/2014/main" id="{B8F7C63E-7943-4F09-AADF-EE400E9B517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71026" y="6249973"/>
            <a:ext cx="793575" cy="552097"/>
          </a:xfrm>
          <a:prstGeom prst="rect">
            <a:avLst/>
          </a:prstGeom>
        </p:spPr>
      </p:pic>
      <p:pic>
        <p:nvPicPr>
          <p:cNvPr id="24" name="Picture 23" descr="A picture containing object&#10;&#10;Description generated with very high confidence">
            <a:extLst>
              <a:ext uri="{FF2B5EF4-FFF2-40B4-BE49-F238E27FC236}">
                <a16:creationId xmlns:a16="http://schemas.microsoft.com/office/drawing/2014/main" id="{E3BD85F1-325A-4AE1-9902-F9F319042FE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37234" y="6249973"/>
            <a:ext cx="1123260" cy="561629"/>
          </a:xfrm>
          <a:prstGeom prst="rect">
            <a:avLst/>
          </a:prstGeom>
        </p:spPr>
      </p:pic>
    </p:spTree>
    <p:extLst>
      <p:ext uri="{BB962C8B-B14F-4D97-AF65-F5344CB8AC3E}">
        <p14:creationId xmlns:p14="http://schemas.microsoft.com/office/powerpoint/2010/main" val="181846493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9038747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Autofit/>
          </a:bodyPr>
          <a:lstStyle>
            <a:lvl1pPr algn="l">
              <a:defRPr lang="en-US" sz="36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17926377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4910910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6772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9006483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935494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13341049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5211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4144091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8839200" cy="12192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255278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4665953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8"/>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8737600" y="6356353"/>
            <a:ext cx="2844800" cy="365125"/>
          </a:xfrm>
        </p:spPr>
        <p:txBody>
          <a:bodyPr/>
          <a:lstStyle/>
          <a:p>
            <a:fld id="{AC7A7582-2B45-469F-B0EC-19146E0F24B5}" type="slidenum">
              <a:rPr lang="en-US" smtClean="0"/>
              <a:pPr/>
              <a:t>‹#›</a:t>
            </a:fld>
            <a:endParaRPr lang="en-US"/>
          </a:p>
        </p:txBody>
      </p:sp>
    </p:spTree>
    <p:extLst>
      <p:ext uri="{BB962C8B-B14F-4D97-AF65-F5344CB8AC3E}">
        <p14:creationId xmlns:p14="http://schemas.microsoft.com/office/powerpoint/2010/main" val="14395309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70FB7A-16F8-4B50-AF61-5F27A0CC5B64}"/>
              </a:ext>
            </a:extLst>
          </p:cNvPr>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CB06196D-B615-4FD3-847E-B9F040D22EB7}"/>
              </a:ext>
            </a:extLst>
          </p:cNvPr>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6143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a:prstGeom prst="rect">
            <a:avLst/>
          </a:prstGeo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a:prstGeom prst="rect">
            <a:avLst/>
          </a:prstGeo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prstGeom prst="rect">
            <a:avLst/>
          </a:prstGeo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Tree>
    <p:extLst>
      <p:ext uri="{BB962C8B-B14F-4D97-AF65-F5344CB8AC3E}">
        <p14:creationId xmlns:p14="http://schemas.microsoft.com/office/powerpoint/2010/main" val="169366335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hasCustomPrompt="1"/>
          </p:nvPr>
        </p:nvSpPr>
        <p:spPr>
          <a:xfrm>
            <a:off x="914400" y="1981200"/>
            <a:ext cx="5080000" cy="4114800"/>
          </a:xfrm>
        </p:spPr>
        <p:txBody>
          <a:bodyPr/>
          <a:lstStyle>
            <a:lvl1pPr>
              <a:buClr>
                <a:srgbClr val="004C97"/>
              </a:buClr>
              <a:buSzPct val="113000"/>
              <a:buFont typeface="Wingdings" panose="05000000000000000000" pitchFamily="2" charset="2"/>
              <a:buChar cha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055313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863001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Autofit/>
          </a:bodyPr>
          <a:lstStyle>
            <a:lvl1pPr algn="l">
              <a:defRPr lang="en-US" sz="36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531725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80491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887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14129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504015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356439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498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434035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8839200" cy="1219200"/>
          </a:xfr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2508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1175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8"/>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300654"/>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8737600" y="6356353"/>
            <a:ext cx="2844800" cy="365125"/>
          </a:xfrm>
        </p:spPr>
        <p:txBody>
          <a:bodyPr/>
          <a:lstStyle/>
          <a:p>
            <a:fld id="{AC7A7582-2B45-469F-B0EC-19146E0F24B5}" type="slidenum">
              <a:rPr lang="en-US" smtClean="0"/>
              <a:pPr/>
              <a:t>‹#›</a:t>
            </a:fld>
            <a:endParaRPr lang="en-US"/>
          </a:p>
        </p:txBody>
      </p:sp>
    </p:spTree>
    <p:extLst>
      <p:ext uri="{BB962C8B-B14F-4D97-AF65-F5344CB8AC3E}">
        <p14:creationId xmlns:p14="http://schemas.microsoft.com/office/powerpoint/2010/main" val="37910770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70FB7A-16F8-4B50-AF61-5F27A0CC5B64}"/>
              </a:ext>
            </a:extLst>
          </p:cNvPr>
          <p:cNvSpPr/>
          <p:nvPr userDrawn="1"/>
        </p:nvSpPr>
        <p:spPr>
          <a:xfrm>
            <a:off x="0" y="0"/>
            <a:ext cx="12192000" cy="2286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CB06196D-B615-4FD3-847E-B9F040D22EB7}"/>
              </a:ext>
            </a:extLst>
          </p:cNvPr>
          <p:cNvSpPr/>
          <p:nvPr userDrawn="1"/>
        </p:nvSpPr>
        <p:spPr>
          <a:xfrm>
            <a:off x="0" y="304800"/>
            <a:ext cx="12192000" cy="76200"/>
          </a:xfrm>
          <a:prstGeom prst="rect">
            <a:avLst/>
          </a:prstGeom>
          <a:solidFill>
            <a:schemeClr val="tx2">
              <a:alpha val="75000"/>
            </a:schemeClr>
          </a:solidFill>
          <a:ln w="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87173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14400" y="6104467"/>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351149" y="6499964"/>
            <a:ext cx="608731" cy="365125"/>
          </a:xfrm>
          <a:prstGeom prst="rect">
            <a:avLst/>
          </a:prstGeom>
        </p:spPr>
        <p:txBody>
          <a:bodyPr/>
          <a:lstStyle/>
          <a:p>
            <a:fld id="{10D478F3-51D7-414D-882C-32EADC5AA2AE}" type="slidenum">
              <a:rPr lang="en-US" smtClean="0"/>
              <a:t>‹#›</a:t>
            </a:fld>
            <a:endParaRPr lang="en-US"/>
          </a:p>
        </p:txBody>
      </p:sp>
    </p:spTree>
    <p:extLst>
      <p:ext uri="{BB962C8B-B14F-4D97-AF65-F5344CB8AC3E}">
        <p14:creationId xmlns:p14="http://schemas.microsoft.com/office/powerpoint/2010/main" val="4004633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5EBC-0B75-41FA-859A-8C2A0B952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C5120-EF25-40DC-8307-078D68635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8A635-4D0A-46E8-915E-76645CF6F4F8}"/>
              </a:ext>
            </a:extLst>
          </p:cNvPr>
          <p:cNvSpPr>
            <a:spLocks noGrp="1"/>
          </p:cNvSpPr>
          <p:nvPr>
            <p:ph type="dt" sz="half" idx="10"/>
          </p:nvPr>
        </p:nvSpPr>
        <p:spPr>
          <a:xfrm>
            <a:off x="1454150" y="6356350"/>
            <a:ext cx="2127250" cy="365125"/>
          </a:xfrm>
        </p:spPr>
        <p:txBody>
          <a:bodyPr/>
          <a:lstStyle/>
          <a:p>
            <a:endParaRPr lang="en-US" dirty="0"/>
          </a:p>
        </p:txBody>
      </p:sp>
      <p:sp>
        <p:nvSpPr>
          <p:cNvPr id="5" name="Footer Placeholder 4">
            <a:extLst>
              <a:ext uri="{FF2B5EF4-FFF2-40B4-BE49-F238E27FC236}">
                <a16:creationId xmlns:a16="http://schemas.microsoft.com/office/drawing/2014/main" id="{9F5D15AC-CD48-419E-872E-95FC8A5F4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46660-5CE2-4117-9383-AC0022C18256}"/>
              </a:ext>
            </a:extLst>
          </p:cNvPr>
          <p:cNvSpPr>
            <a:spLocks noGrp="1"/>
          </p:cNvSpPr>
          <p:nvPr>
            <p:ph type="sldNum" sz="quarter" idx="12"/>
          </p:nvPr>
        </p:nvSpPr>
        <p:spPr/>
        <p:txBody>
          <a:bodyPr/>
          <a:lstStyle/>
          <a:p>
            <a:fld id="{409E7B80-5393-4949-B5FC-4FF1A2A11BB3}" type="slidenum">
              <a:rPr lang="en-US" smtClean="0"/>
              <a:t>‹#›</a:t>
            </a:fld>
            <a:endParaRPr lang="en-US"/>
          </a:p>
        </p:txBody>
      </p:sp>
    </p:spTree>
    <p:extLst>
      <p:ext uri="{BB962C8B-B14F-4D97-AF65-F5344CB8AC3E}">
        <p14:creationId xmlns:p14="http://schemas.microsoft.com/office/powerpoint/2010/main" val="168542490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1.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png"/><Relationship Id="rId2" Type="http://schemas.openxmlformats.org/officeDocument/2006/relationships/slideLayout" Target="../slideLayouts/slideLayout53.xml"/><Relationship Id="rId16"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2938" y="1600202"/>
            <a:ext cx="10429462"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1152938" y="482138"/>
            <a:ext cx="10429461" cy="1118064"/>
          </a:xfrm>
          <a:prstGeom prst="rect">
            <a:avLst/>
          </a:prstGeom>
        </p:spPr>
        <p:txBody>
          <a:bodyPr vert="horz" lIns="0" tIns="0" rIns="0" bIns="0" rtlCol="0" anchor="ctr">
            <a:normAutofit/>
          </a:bodyPr>
          <a:lstStyle/>
          <a:p>
            <a:r>
              <a:rPr lang="en-US" dirty="0"/>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592612"/>
            <a:ext cx="1210408" cy="276999"/>
          </a:xfrm>
          <a:prstGeom prst="rect">
            <a:avLst/>
          </a:prstGeom>
          <a:noFill/>
        </p:spPr>
        <p:txBody>
          <a:bodyPr wrap="square" rtlCol="0" anchor="b">
            <a:spAutoFit/>
          </a:bodyPr>
          <a:lstStyle/>
          <a:p>
            <a:pPr algn="r"/>
            <a:fld id="{33391695-0C6B-4B4E-A11F-D5E1D321FCD2}" type="slidenum">
              <a:rPr lang="en-US" sz="1200" smtClean="0">
                <a:solidFill>
                  <a:srgbClr val="004C97"/>
                </a:solidFill>
              </a:rPr>
              <a:pPr algn="r"/>
              <a:t>‹#›</a:t>
            </a:fld>
            <a:endParaRPr lang="en-US" sz="1200" dirty="0">
              <a:solidFill>
                <a:srgbClr val="004C97"/>
              </a:solidFill>
            </a:endParaRPr>
          </a:p>
        </p:txBody>
      </p:sp>
      <p:pic>
        <p:nvPicPr>
          <p:cNvPr id="4" name="Picture 3">
            <a:extLst>
              <a:ext uri="{FF2B5EF4-FFF2-40B4-BE49-F238E27FC236}">
                <a16:creationId xmlns:a16="http://schemas.microsoft.com/office/drawing/2014/main" id="{BE1DCCBF-5AD7-0772-024A-AAAFAF945AE0}"/>
              </a:ext>
            </a:extLst>
          </p:cNvPr>
          <p:cNvPicPr>
            <a:picLocks noChangeAspect="1"/>
          </p:cNvPicPr>
          <p:nvPr userDrawn="1"/>
        </p:nvPicPr>
        <p:blipFill>
          <a:blip r:embed="rId16"/>
          <a:stretch>
            <a:fillRect/>
          </a:stretch>
        </p:blipFill>
        <p:spPr>
          <a:xfrm>
            <a:off x="0" y="0"/>
            <a:ext cx="871728"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7" r:id="rId2"/>
    <p:sldLayoutId id="2147483748" r:id="rId3"/>
    <p:sldLayoutId id="2147483744" r:id="rId4"/>
    <p:sldLayoutId id="2147483747" r:id="rId5"/>
    <p:sldLayoutId id="2147483745" r:id="rId6"/>
    <p:sldLayoutId id="2147483749" r:id="rId7"/>
    <p:sldLayoutId id="2147483746" r:id="rId8"/>
    <p:sldLayoutId id="2147483743" r:id="rId9"/>
    <p:sldLayoutId id="2147483750" r:id="rId10"/>
    <p:sldLayoutId id="2147483751" r:id="rId11"/>
    <p:sldLayoutId id="2147483753" r:id="rId12"/>
    <p:sldLayoutId id="2147483754" r:id="rId13"/>
    <p:sldLayoutId id="2147483755" r:id="rId14"/>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342900" indent="-342900" algn="l" defTabSz="914314" rtl="0" eaLnBrk="1" latinLnBrk="0" hangingPunct="1">
        <a:spcBef>
          <a:spcPts val="2400"/>
        </a:spcBef>
        <a:buClr>
          <a:srgbClr val="004C97"/>
        </a:buClr>
        <a:buSzPct val="12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782" y="1600202"/>
            <a:ext cx="10240617"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1341782" y="482138"/>
            <a:ext cx="10240618" cy="1118064"/>
          </a:xfrm>
          <a:prstGeom prst="rect">
            <a:avLst/>
          </a:prstGeom>
        </p:spPr>
        <p:txBody>
          <a:bodyPr vert="horz" lIns="0" tIns="0" rIns="0" bIns="0" rtlCol="0" anchor="ctr">
            <a:normAutofit/>
          </a:bodyPr>
          <a:lstStyle/>
          <a:p>
            <a:r>
              <a:rPr lang="en-US" dirty="0"/>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pic>
        <p:nvPicPr>
          <p:cNvPr id="6" name="Picture 5">
            <a:extLst>
              <a:ext uri="{FF2B5EF4-FFF2-40B4-BE49-F238E27FC236}">
                <a16:creationId xmlns:a16="http://schemas.microsoft.com/office/drawing/2014/main" id="{F543D314-C52D-70A0-4B7D-FE36B048CE6F}"/>
              </a:ext>
            </a:extLst>
          </p:cNvPr>
          <p:cNvPicPr>
            <a:picLocks noChangeAspect="1"/>
          </p:cNvPicPr>
          <p:nvPr userDrawn="1"/>
        </p:nvPicPr>
        <p:blipFill>
          <a:blip r:embed="rId24"/>
          <a:stretch>
            <a:fillRect/>
          </a:stretch>
        </p:blipFill>
        <p:spPr>
          <a:xfrm>
            <a:off x="0" y="0"/>
            <a:ext cx="871728" cy="6858000"/>
          </a:xfrm>
          <a:prstGeom prst="rect">
            <a:avLst/>
          </a:prstGeom>
        </p:spPr>
      </p:pic>
    </p:spTree>
    <p:extLst>
      <p:ext uri="{BB962C8B-B14F-4D97-AF65-F5344CB8AC3E}">
        <p14:creationId xmlns:p14="http://schemas.microsoft.com/office/powerpoint/2010/main" val="290803035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11964" y="1600202"/>
            <a:ext cx="10270436" cy="4791806"/>
          </a:xfrm>
          <a:prstGeom prst="rect">
            <a:avLst/>
          </a:prstGeom>
        </p:spPr>
        <p:txBody>
          <a:bodyPr vert="horz" lIns="0" tIns="137160" rIns="0" bIns="0" rtlCol="0">
            <a:normAutofit/>
          </a:bodyPr>
          <a:lstStyle/>
          <a:p>
            <a:pPr lvl="0"/>
            <a:r>
              <a:rPr lang="en-US" dirty="0"/>
              <a:t>Paragraph type</a:t>
            </a:r>
          </a:p>
          <a:p>
            <a:pPr lvl="2"/>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1311964" y="482138"/>
            <a:ext cx="10270435" cy="1118064"/>
          </a:xfrm>
          <a:prstGeom prst="rect">
            <a:avLst/>
          </a:prstGeom>
        </p:spPr>
        <p:txBody>
          <a:bodyPr vert="horz" lIns="0" tIns="0" rIns="0" bIns="0" rtlCol="0" anchor="ctr">
            <a:normAutofit/>
          </a:bodyPr>
          <a:lstStyle/>
          <a:p>
            <a:r>
              <a:rPr lang="en-US" dirty="0"/>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pic>
        <p:nvPicPr>
          <p:cNvPr id="4" name="Picture 3">
            <a:extLst>
              <a:ext uri="{FF2B5EF4-FFF2-40B4-BE49-F238E27FC236}">
                <a16:creationId xmlns:a16="http://schemas.microsoft.com/office/drawing/2014/main" id="{8EC9DE0E-7F13-FB13-9BED-78FADECB7A3A}"/>
              </a:ext>
            </a:extLst>
          </p:cNvPr>
          <p:cNvPicPr>
            <a:picLocks noChangeAspect="1"/>
          </p:cNvPicPr>
          <p:nvPr userDrawn="1"/>
        </p:nvPicPr>
        <p:blipFill>
          <a:blip r:embed="rId17"/>
          <a:stretch>
            <a:fillRect/>
          </a:stretch>
        </p:blipFill>
        <p:spPr>
          <a:xfrm>
            <a:off x="0" y="11611"/>
            <a:ext cx="871728" cy="6858000"/>
          </a:xfrm>
          <a:prstGeom prst="rect">
            <a:avLst/>
          </a:prstGeom>
        </p:spPr>
      </p:pic>
    </p:spTree>
    <p:extLst>
      <p:ext uri="{BB962C8B-B14F-4D97-AF65-F5344CB8AC3E}">
        <p14:creationId xmlns:p14="http://schemas.microsoft.com/office/powerpoint/2010/main" val="37339938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342900" indent="-342900" algn="l" defTabSz="914314" rtl="0" eaLnBrk="1" latinLnBrk="0" hangingPunct="1">
        <a:spcBef>
          <a:spcPts val="2400"/>
        </a:spcBef>
        <a:buClr>
          <a:srgbClr val="004C97"/>
        </a:buClr>
        <a:buSzPct val="11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600202"/>
            <a:ext cx="10439400" cy="4791806"/>
          </a:xfrm>
          <a:prstGeom prst="rect">
            <a:avLst/>
          </a:prstGeom>
        </p:spPr>
        <p:txBody>
          <a:bodyPr vert="horz" lIns="0" tIns="137160" rIns="0" bIns="0" rtlCol="0">
            <a:normAutofit/>
          </a:bodyPr>
          <a:lstStyle/>
          <a:p>
            <a:pPr lvl="0"/>
            <a:r>
              <a:rPr lang="en-US" dirty="0"/>
              <a:t>Paragraph type</a:t>
            </a:r>
          </a:p>
          <a:p>
            <a:pPr lvl="2"/>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1142998" y="482138"/>
            <a:ext cx="10439401" cy="1118064"/>
          </a:xfrm>
          <a:prstGeom prst="rect">
            <a:avLst/>
          </a:prstGeom>
        </p:spPr>
        <p:txBody>
          <a:bodyPr vert="horz" lIns="0" tIns="0" rIns="0" bIns="0" rtlCol="0" anchor="ctr">
            <a:normAutofit/>
          </a:bodyPr>
          <a:lstStyle/>
          <a:p>
            <a:r>
              <a:rPr lang="en-US" dirty="0"/>
              <a:t>Master Slide Title</a:t>
            </a: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pic>
        <p:nvPicPr>
          <p:cNvPr id="6" name="Picture 5">
            <a:extLst>
              <a:ext uri="{FF2B5EF4-FFF2-40B4-BE49-F238E27FC236}">
                <a16:creationId xmlns:a16="http://schemas.microsoft.com/office/drawing/2014/main" id="{2A1CE8FE-EB8B-1CA1-DB6E-959D37D9EEBD}"/>
              </a:ext>
            </a:extLst>
          </p:cNvPr>
          <p:cNvPicPr>
            <a:picLocks noChangeAspect="1"/>
          </p:cNvPicPr>
          <p:nvPr userDrawn="1"/>
        </p:nvPicPr>
        <p:blipFill>
          <a:blip r:embed="rId17"/>
          <a:stretch>
            <a:fillRect/>
          </a:stretch>
        </p:blipFill>
        <p:spPr>
          <a:xfrm>
            <a:off x="0" y="0"/>
            <a:ext cx="871728" cy="6858000"/>
          </a:xfrm>
          <a:prstGeom prst="rect">
            <a:avLst/>
          </a:prstGeom>
        </p:spPr>
      </p:pic>
    </p:spTree>
    <p:extLst>
      <p:ext uri="{BB962C8B-B14F-4D97-AF65-F5344CB8AC3E}">
        <p14:creationId xmlns:p14="http://schemas.microsoft.com/office/powerpoint/2010/main" val="406642017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342900" indent="-342900" algn="l" defTabSz="914314" rtl="0" eaLnBrk="1" latinLnBrk="0" hangingPunct="1">
        <a:spcBef>
          <a:spcPts val="2400"/>
        </a:spcBef>
        <a:buClr>
          <a:srgbClr val="004C97"/>
        </a:buClr>
        <a:buSzPct val="110000"/>
        <a:buFont typeface="Wingdings" panose="05000000000000000000" pitchFamily="2" charset="2"/>
        <a:buChar char="§"/>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diagramLayout" Target="../diagrams/layout7.xml"/><Relationship Id="rId7" Type="http://schemas.openxmlformats.org/officeDocument/2006/relationships/image" Target="../media/image30.png"/><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2.emf"/><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image" Target="../media/image38.png"/><Relationship Id="rId7" Type="http://schemas.openxmlformats.org/officeDocument/2006/relationships/diagramData" Target="../diagrams/data22.xml"/><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11" Type="http://schemas.microsoft.com/office/2007/relationships/diagramDrawing" Target="../diagrams/drawing22.xml"/><Relationship Id="rId5" Type="http://schemas.openxmlformats.org/officeDocument/2006/relationships/image" Target="../media/image40.png"/><Relationship Id="rId10" Type="http://schemas.openxmlformats.org/officeDocument/2006/relationships/diagramColors" Target="../diagrams/colors22.xml"/><Relationship Id="rId4" Type="http://schemas.openxmlformats.org/officeDocument/2006/relationships/image" Target="../media/image39.png"/><Relationship Id="rId9"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9FC6E0-9FBE-4E55-A57A-3A0BA1A1C7A1}"/>
              </a:ext>
            </a:extLst>
          </p:cNvPr>
          <p:cNvSpPr>
            <a:spLocks noGrp="1"/>
          </p:cNvSpPr>
          <p:nvPr>
            <p:ph type="subTitle" idx="1"/>
          </p:nvPr>
        </p:nvSpPr>
        <p:spPr>
          <a:xfrm>
            <a:off x="5376673" y="267856"/>
            <a:ext cx="6686018" cy="4124634"/>
          </a:xfrm>
        </p:spPr>
        <p:txBody>
          <a:bodyPr anchor="ctr" anchorCtr="0">
            <a:noAutofit/>
          </a:bodyPr>
          <a:lstStyle/>
          <a:p>
            <a:endParaRPr lang="en-GB" sz="4200" dirty="0"/>
          </a:p>
          <a:p>
            <a:pPr>
              <a:lnSpc>
                <a:spcPct val="120000"/>
              </a:lnSpc>
            </a:pPr>
            <a:endParaRPr lang="en-GB" sz="4200" b="1" dirty="0">
              <a:solidFill>
                <a:srgbClr val="004C97"/>
              </a:solidFill>
            </a:endParaRPr>
          </a:p>
        </p:txBody>
      </p:sp>
      <p:sp>
        <p:nvSpPr>
          <p:cNvPr id="7" name="TextBox 6">
            <a:extLst>
              <a:ext uri="{FF2B5EF4-FFF2-40B4-BE49-F238E27FC236}">
                <a16:creationId xmlns:a16="http://schemas.microsoft.com/office/drawing/2014/main" id="{311F1C12-7637-4A68-8A2F-CAD4C4889CB1}"/>
              </a:ext>
            </a:extLst>
          </p:cNvPr>
          <p:cNvSpPr txBox="1"/>
          <p:nvPr/>
        </p:nvSpPr>
        <p:spPr>
          <a:xfrm>
            <a:off x="7926542" y="5465443"/>
            <a:ext cx="3710611" cy="707886"/>
          </a:xfrm>
          <a:prstGeom prst="rect">
            <a:avLst/>
          </a:prstGeom>
          <a:noFill/>
        </p:spPr>
        <p:txBody>
          <a:bodyPr wrap="square" rtlCol="0">
            <a:spAutoFit/>
          </a:bodyPr>
          <a:lstStyle/>
          <a:p>
            <a:pPr algn="ctr"/>
            <a:r>
              <a:rPr lang="en-GB" sz="2000" dirty="0">
                <a:solidFill>
                  <a:srgbClr val="004C97"/>
                </a:solidFill>
                <a:latin typeface="Segoe UI" panose="020B0502040204020203" pitchFamily="34" charset="0"/>
                <a:cs typeface="Segoe UI" panose="020B0502040204020203" pitchFamily="34" charset="0"/>
              </a:rPr>
              <a:t>Mike Williams</a:t>
            </a:r>
          </a:p>
          <a:p>
            <a:pPr algn="ctr"/>
            <a:r>
              <a:rPr lang="en-GB" sz="2000" dirty="0">
                <a:solidFill>
                  <a:srgbClr val="004C97"/>
                </a:solidFill>
                <a:latin typeface="Segoe UI" panose="020B0502040204020203" pitchFamily="34" charset="0"/>
                <a:cs typeface="Segoe UI" panose="020B0502040204020203" pitchFamily="34" charset="0"/>
              </a:rPr>
              <a:t>mike.williams@mj-w.net</a:t>
            </a:r>
          </a:p>
        </p:txBody>
      </p:sp>
      <p:sp>
        <p:nvSpPr>
          <p:cNvPr id="4" name="Slide Number Placeholder 3">
            <a:extLst>
              <a:ext uri="{FF2B5EF4-FFF2-40B4-BE49-F238E27FC236}">
                <a16:creationId xmlns:a16="http://schemas.microsoft.com/office/drawing/2014/main" id="{0C17723F-D09A-4F48-89E1-5F9B6C60BAF6}"/>
              </a:ext>
            </a:extLst>
          </p:cNvPr>
          <p:cNvSpPr>
            <a:spLocks noGrp="1"/>
          </p:cNvSpPr>
          <p:nvPr>
            <p:ph type="sldNum" sz="quarter" idx="12"/>
          </p:nvPr>
        </p:nvSpPr>
        <p:spPr/>
        <p:txBody>
          <a:bodyPr/>
          <a:lstStyle/>
          <a:p>
            <a:fld id="{4FB41092-3153-49E0-8E33-DBA8C55FBAEA}" type="slidenum">
              <a:rPr lang="en-US" smtClean="0"/>
              <a:pPr/>
              <a:t>1</a:t>
            </a:fld>
            <a:endParaRPr lang="en-US" dirty="0"/>
          </a:p>
        </p:txBody>
      </p:sp>
      <p:sp>
        <p:nvSpPr>
          <p:cNvPr id="9" name="Rectangle: Rounded Corners 8">
            <a:extLst>
              <a:ext uri="{FF2B5EF4-FFF2-40B4-BE49-F238E27FC236}">
                <a16:creationId xmlns:a16="http://schemas.microsoft.com/office/drawing/2014/main" id="{9E547291-3B76-4E6D-8EBB-BF31B800771E}"/>
              </a:ext>
            </a:extLst>
          </p:cNvPr>
          <p:cNvSpPr/>
          <p:nvPr/>
        </p:nvSpPr>
        <p:spPr>
          <a:xfrm>
            <a:off x="1736263" y="403285"/>
            <a:ext cx="9309763" cy="1057216"/>
          </a:xfrm>
          <a:prstGeom prst="roundRect">
            <a:avLst/>
          </a:prstGeom>
          <a:solidFill>
            <a:srgbClr val="004C97"/>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PEMPAL-Treasury COP</a:t>
            </a:r>
          </a:p>
        </p:txBody>
      </p:sp>
      <p:sp>
        <p:nvSpPr>
          <p:cNvPr id="5" name="Rectangle: Rounded Corners 4">
            <a:extLst>
              <a:ext uri="{FF2B5EF4-FFF2-40B4-BE49-F238E27FC236}">
                <a16:creationId xmlns:a16="http://schemas.microsoft.com/office/drawing/2014/main" id="{92B89519-78FF-4127-E93F-8EB386C10F82}"/>
              </a:ext>
            </a:extLst>
          </p:cNvPr>
          <p:cNvSpPr/>
          <p:nvPr/>
        </p:nvSpPr>
        <p:spPr>
          <a:xfrm>
            <a:off x="1736263" y="2228851"/>
            <a:ext cx="9309763" cy="1778000"/>
          </a:xfrm>
          <a:prstGeom prst="roundRect">
            <a:avLst/>
          </a:prstGeom>
          <a:solidFill>
            <a:schemeClr val="bg1"/>
          </a:solid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4C97"/>
                </a:solidFill>
              </a:rPr>
              <a:t>Cash Flow Forecasting: </a:t>
            </a:r>
          </a:p>
          <a:p>
            <a:pPr algn="ctr"/>
            <a:r>
              <a:rPr lang="en-GB" sz="4000" b="1" dirty="0">
                <a:solidFill>
                  <a:srgbClr val="004C97"/>
                </a:solidFill>
              </a:rPr>
              <a:t>Techniques, Challenges &amp; Practice</a:t>
            </a:r>
          </a:p>
        </p:txBody>
      </p:sp>
      <p:pic>
        <p:nvPicPr>
          <p:cNvPr id="8" name="Picture 7">
            <a:extLst>
              <a:ext uri="{FF2B5EF4-FFF2-40B4-BE49-F238E27FC236}">
                <a16:creationId xmlns:a16="http://schemas.microsoft.com/office/drawing/2014/main" id="{757F3450-F997-9FC6-A838-79E371207F50}"/>
              </a:ext>
            </a:extLst>
          </p:cNvPr>
          <p:cNvPicPr>
            <a:picLocks noChangeAspect="1"/>
          </p:cNvPicPr>
          <p:nvPr/>
        </p:nvPicPr>
        <p:blipFill>
          <a:blip r:embed="rId2"/>
          <a:stretch>
            <a:fillRect/>
          </a:stretch>
        </p:blipFill>
        <p:spPr>
          <a:xfrm>
            <a:off x="1962258" y="5465443"/>
            <a:ext cx="3724979" cy="792549"/>
          </a:xfrm>
          <a:prstGeom prst="rect">
            <a:avLst/>
          </a:prstGeom>
        </p:spPr>
      </p:pic>
      <p:sp>
        <p:nvSpPr>
          <p:cNvPr id="2" name="TextBox 1">
            <a:extLst>
              <a:ext uri="{FF2B5EF4-FFF2-40B4-BE49-F238E27FC236}">
                <a16:creationId xmlns:a16="http://schemas.microsoft.com/office/drawing/2014/main" id="{E9357CF6-53F5-154D-CEEF-77A9A2F3D487}"/>
              </a:ext>
            </a:extLst>
          </p:cNvPr>
          <p:cNvSpPr txBox="1"/>
          <p:nvPr/>
        </p:nvSpPr>
        <p:spPr>
          <a:xfrm>
            <a:off x="3956631" y="4576065"/>
            <a:ext cx="4869025" cy="584775"/>
          </a:xfrm>
          <a:prstGeom prst="rect">
            <a:avLst/>
          </a:prstGeom>
          <a:noFill/>
        </p:spPr>
        <p:txBody>
          <a:bodyPr wrap="none" rtlCol="0">
            <a:spAutoFit/>
          </a:bodyPr>
          <a:lstStyle/>
          <a:p>
            <a:r>
              <a:rPr lang="en-GB" sz="3200" b="1" dirty="0">
                <a:solidFill>
                  <a:srgbClr val="004C97"/>
                </a:solidFill>
              </a:rPr>
              <a:t>Vienna, November 2023</a:t>
            </a:r>
          </a:p>
        </p:txBody>
      </p:sp>
    </p:spTree>
    <p:extLst>
      <p:ext uri="{BB962C8B-B14F-4D97-AF65-F5344CB8AC3E}">
        <p14:creationId xmlns:p14="http://schemas.microsoft.com/office/powerpoint/2010/main" val="19112238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7FA1B3-DB29-45AF-AD4A-B127F9B23F6C}"/>
              </a:ext>
            </a:extLst>
          </p:cNvPr>
          <p:cNvSpPr>
            <a:spLocks noGrp="1"/>
          </p:cNvSpPr>
          <p:nvPr>
            <p:ph type="title"/>
          </p:nvPr>
        </p:nvSpPr>
        <p:spPr>
          <a:xfrm>
            <a:off x="1293778" y="253535"/>
            <a:ext cx="10598369" cy="1118064"/>
          </a:xfrm>
        </p:spPr>
        <p:txBody>
          <a:bodyPr/>
          <a:lstStyle/>
          <a:p>
            <a:r>
              <a:rPr lang="en-GB" dirty="0"/>
              <a:t>Forecasting in Practice</a:t>
            </a:r>
          </a:p>
        </p:txBody>
      </p:sp>
      <p:graphicFrame>
        <p:nvGraphicFramePr>
          <p:cNvPr id="6" name="Diagram 5">
            <a:extLst>
              <a:ext uri="{FF2B5EF4-FFF2-40B4-BE49-F238E27FC236}">
                <a16:creationId xmlns:a16="http://schemas.microsoft.com/office/drawing/2014/main" id="{0E0726E8-608D-4F4B-A8F1-4FA3F831CDA4}"/>
              </a:ext>
            </a:extLst>
          </p:cNvPr>
          <p:cNvGraphicFramePr/>
          <p:nvPr>
            <p:extLst>
              <p:ext uri="{D42A27DB-BD31-4B8C-83A1-F6EECF244321}">
                <p14:modId xmlns:p14="http://schemas.microsoft.com/office/powerpoint/2010/main" val="1726455638"/>
              </p:ext>
            </p:extLst>
          </p:nvPr>
        </p:nvGraphicFramePr>
        <p:xfrm>
          <a:off x="1293778" y="1624520"/>
          <a:ext cx="10598368" cy="523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CF1731-1DF6-55CA-534B-DC8E041726F0}"/>
              </a:ext>
            </a:extLst>
          </p:cNvPr>
          <p:cNvSpPr txBox="1"/>
          <p:nvPr/>
        </p:nvSpPr>
        <p:spPr>
          <a:xfrm>
            <a:off x="1620078" y="1371599"/>
            <a:ext cx="9919252" cy="707886"/>
          </a:xfrm>
          <a:prstGeom prst="rect">
            <a:avLst/>
          </a:prstGeom>
          <a:noFill/>
        </p:spPr>
        <p:txBody>
          <a:bodyPr wrap="square" rtlCol="0">
            <a:spAutoFit/>
          </a:bodyPr>
          <a:lstStyle/>
          <a:p>
            <a:r>
              <a:rPr lang="en-GB" sz="2000" dirty="0"/>
              <a:t>Note: the initial plan may be constrained to the Budget; but the forecast can deviate even at the start of the year if the forecasters judge the budget to be unrealistic</a:t>
            </a:r>
          </a:p>
        </p:txBody>
      </p:sp>
    </p:spTree>
    <p:extLst>
      <p:ext uri="{BB962C8B-B14F-4D97-AF65-F5344CB8AC3E}">
        <p14:creationId xmlns:p14="http://schemas.microsoft.com/office/powerpoint/2010/main" val="34502961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796" y="103894"/>
            <a:ext cx="7948235" cy="666621"/>
          </a:xfrm>
        </p:spPr>
        <p:txBody>
          <a:bodyPr/>
          <a:lstStyle/>
          <a:p>
            <a:r>
              <a:rPr lang="en-GB" dirty="0"/>
              <a:t>Use Past Patterns – Carefully!</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941" y="3663478"/>
            <a:ext cx="3727632" cy="248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0791" y="1143000"/>
            <a:ext cx="3833376" cy="231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983" y="3694583"/>
            <a:ext cx="4163898" cy="245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62815" y="1241090"/>
            <a:ext cx="2106234" cy="830997"/>
          </a:xfrm>
          <a:prstGeom prst="rect">
            <a:avLst/>
          </a:prstGeom>
          <a:noFill/>
        </p:spPr>
        <p:txBody>
          <a:bodyPr wrap="square" rtlCol="0">
            <a:spAutoFit/>
          </a:bodyPr>
          <a:lstStyle/>
          <a:p>
            <a:r>
              <a:rPr lang="en-GB" sz="1600" dirty="0"/>
              <a:t>Averaging can overlook some big fluctuations</a:t>
            </a:r>
          </a:p>
        </p:txBody>
      </p:sp>
      <p:sp>
        <p:nvSpPr>
          <p:cNvPr id="5" name="TextBox 4"/>
          <p:cNvSpPr txBox="1"/>
          <p:nvPr/>
        </p:nvSpPr>
        <p:spPr>
          <a:xfrm>
            <a:off x="6127784" y="2169008"/>
            <a:ext cx="2322258" cy="830997"/>
          </a:xfrm>
          <a:prstGeom prst="rect">
            <a:avLst/>
          </a:prstGeom>
          <a:noFill/>
        </p:spPr>
        <p:txBody>
          <a:bodyPr wrap="square" rtlCol="0">
            <a:spAutoFit/>
          </a:bodyPr>
          <a:lstStyle/>
          <a:p>
            <a:r>
              <a:rPr lang="en-GB" sz="1600" dirty="0"/>
              <a:t>Timing effects can be significant in different years</a:t>
            </a:r>
          </a:p>
        </p:txBody>
      </p:sp>
      <p:sp>
        <p:nvSpPr>
          <p:cNvPr id="6" name="TextBox 5"/>
          <p:cNvSpPr txBox="1"/>
          <p:nvPr/>
        </p:nvSpPr>
        <p:spPr>
          <a:xfrm>
            <a:off x="8344844" y="2584564"/>
            <a:ext cx="1674186" cy="1200329"/>
          </a:xfrm>
          <a:prstGeom prst="rect">
            <a:avLst/>
          </a:prstGeom>
          <a:noFill/>
        </p:spPr>
        <p:txBody>
          <a:bodyPr wrap="square" rtlCol="0">
            <a:spAutoFit/>
          </a:bodyPr>
          <a:lstStyle/>
          <a:p>
            <a:r>
              <a:rPr lang="en-GB" dirty="0"/>
              <a:t>The size of the end-year surge can vary</a:t>
            </a:r>
          </a:p>
        </p:txBody>
      </p:sp>
      <p:cxnSp>
        <p:nvCxnSpPr>
          <p:cNvPr id="8" name="Straight Arrow Connector 7"/>
          <p:cNvCxnSpPr/>
          <p:nvPr/>
        </p:nvCxnSpPr>
        <p:spPr bwMode="auto">
          <a:xfrm flipH="1">
            <a:off x="6258019" y="1592292"/>
            <a:ext cx="648072" cy="54006"/>
          </a:xfrm>
          <a:prstGeom prst="straightConnector1">
            <a:avLst/>
          </a:prstGeom>
          <a:solidFill>
            <a:schemeClr val="accent1"/>
          </a:solidFill>
          <a:ln w="15875" cap="flat" cmpd="sng" algn="ctr">
            <a:solidFill>
              <a:srgbClr val="002060"/>
            </a:solidFill>
            <a:prstDash val="solid"/>
            <a:round/>
            <a:headEnd type="none" w="med" len="med"/>
            <a:tailEnd type="arrow" w="sm" len="sm"/>
          </a:ln>
          <a:effectLst/>
        </p:spPr>
      </p:cxnSp>
      <p:cxnSp>
        <p:nvCxnSpPr>
          <p:cNvPr id="14" name="Straight Arrow Connector 13"/>
          <p:cNvCxnSpPr/>
          <p:nvPr/>
        </p:nvCxnSpPr>
        <p:spPr bwMode="auto">
          <a:xfrm>
            <a:off x="8890620" y="3473433"/>
            <a:ext cx="121704" cy="603640"/>
          </a:xfrm>
          <a:prstGeom prst="straightConnector1">
            <a:avLst/>
          </a:prstGeom>
          <a:solidFill>
            <a:schemeClr val="accent1"/>
          </a:solidFill>
          <a:ln w="15875" cap="flat" cmpd="sng" algn="ctr">
            <a:solidFill>
              <a:srgbClr val="002060"/>
            </a:solidFill>
            <a:prstDash val="solid"/>
            <a:round/>
            <a:headEnd type="none" w="med" len="med"/>
            <a:tailEnd type="arrow" w="sm" len="sm"/>
          </a:ln>
          <a:effectLst/>
        </p:spPr>
      </p:cxnSp>
      <p:cxnSp>
        <p:nvCxnSpPr>
          <p:cNvPr id="15" name="Straight Arrow Connector 14"/>
          <p:cNvCxnSpPr/>
          <p:nvPr/>
        </p:nvCxnSpPr>
        <p:spPr bwMode="auto">
          <a:xfrm flipH="1">
            <a:off x="6258024" y="2789989"/>
            <a:ext cx="702079" cy="683444"/>
          </a:xfrm>
          <a:prstGeom prst="straightConnector1">
            <a:avLst/>
          </a:prstGeom>
          <a:solidFill>
            <a:schemeClr val="accent1"/>
          </a:solidFill>
          <a:ln w="15875" cap="flat" cmpd="sng" algn="ctr">
            <a:solidFill>
              <a:srgbClr val="002060"/>
            </a:solidFill>
            <a:prstDash val="solid"/>
            <a:round/>
            <a:headEnd type="none" w="med" len="med"/>
            <a:tailEnd type="arrow" w="sm" len="sm"/>
          </a:ln>
          <a:effectLst/>
        </p:spPr>
      </p:cxnSp>
    </p:spTree>
    <p:extLst>
      <p:ext uri="{BB962C8B-B14F-4D97-AF65-F5344CB8AC3E}">
        <p14:creationId xmlns:p14="http://schemas.microsoft.com/office/powerpoint/2010/main" val="637144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848600" cy="1219200"/>
          </a:xfrm>
        </p:spPr>
        <p:txBody>
          <a:bodyPr/>
          <a:lstStyle/>
          <a:p>
            <a:r>
              <a:rPr lang="en-GB" dirty="0"/>
              <a:t>Another Example</a:t>
            </a:r>
          </a:p>
        </p:txBody>
      </p:sp>
      <p:pic>
        <p:nvPicPr>
          <p:cNvPr id="3" name="Picture 2"/>
          <p:cNvPicPr>
            <a:picLocks noChangeAspect="1"/>
          </p:cNvPicPr>
          <p:nvPr/>
        </p:nvPicPr>
        <p:blipFill>
          <a:blip r:embed="rId2"/>
          <a:stretch>
            <a:fillRect/>
          </a:stretch>
        </p:blipFill>
        <p:spPr>
          <a:xfrm>
            <a:off x="2552171" y="1409545"/>
            <a:ext cx="4056825" cy="2478273"/>
          </a:xfrm>
          <a:prstGeom prst="rect">
            <a:avLst/>
          </a:prstGeom>
        </p:spPr>
      </p:pic>
      <p:pic>
        <p:nvPicPr>
          <p:cNvPr id="4" name="Picture 3"/>
          <p:cNvPicPr>
            <a:picLocks noChangeAspect="1"/>
          </p:cNvPicPr>
          <p:nvPr/>
        </p:nvPicPr>
        <p:blipFill>
          <a:blip r:embed="rId3"/>
          <a:stretch>
            <a:fillRect/>
          </a:stretch>
        </p:blipFill>
        <p:spPr>
          <a:xfrm>
            <a:off x="2586083" y="3933610"/>
            <a:ext cx="3977939" cy="2390995"/>
          </a:xfrm>
          <a:prstGeom prst="rect">
            <a:avLst/>
          </a:prstGeom>
        </p:spPr>
      </p:pic>
      <p:sp>
        <p:nvSpPr>
          <p:cNvPr id="7" name="TextBox 6"/>
          <p:cNvSpPr txBox="1"/>
          <p:nvPr/>
        </p:nvSpPr>
        <p:spPr>
          <a:xfrm>
            <a:off x="7772400" y="2020103"/>
            <a:ext cx="1999172" cy="646331"/>
          </a:xfrm>
          <a:prstGeom prst="rect">
            <a:avLst/>
          </a:prstGeom>
          <a:noFill/>
        </p:spPr>
        <p:txBody>
          <a:bodyPr wrap="square" rtlCol="0">
            <a:spAutoFit/>
          </a:bodyPr>
          <a:lstStyle/>
          <a:p>
            <a:r>
              <a:rPr lang="en-GB" dirty="0"/>
              <a:t>Something unusual in 2014!</a:t>
            </a:r>
          </a:p>
        </p:txBody>
      </p:sp>
      <p:pic>
        <p:nvPicPr>
          <p:cNvPr id="21" name="Picture 20"/>
          <p:cNvPicPr>
            <a:picLocks noChangeAspect="1"/>
          </p:cNvPicPr>
          <p:nvPr/>
        </p:nvPicPr>
        <p:blipFill>
          <a:blip r:embed="rId4"/>
          <a:stretch>
            <a:fillRect/>
          </a:stretch>
        </p:blipFill>
        <p:spPr>
          <a:xfrm>
            <a:off x="6896761" y="3990956"/>
            <a:ext cx="3446716" cy="2333644"/>
          </a:xfrm>
          <a:prstGeom prst="rect">
            <a:avLst/>
          </a:prstGeom>
        </p:spPr>
      </p:pic>
      <p:cxnSp>
        <p:nvCxnSpPr>
          <p:cNvPr id="12" name="Straight Arrow Connector 11"/>
          <p:cNvCxnSpPr/>
          <p:nvPr/>
        </p:nvCxnSpPr>
        <p:spPr bwMode="auto">
          <a:xfrm flipH="1">
            <a:off x="8414765" y="2799629"/>
            <a:ext cx="63078" cy="1158698"/>
          </a:xfrm>
          <a:prstGeom prst="straightConnector1">
            <a:avLst/>
          </a:prstGeom>
          <a:solidFill>
            <a:schemeClr val="accent1"/>
          </a:solidFill>
          <a:ln w="12700" cap="flat" cmpd="sng" algn="ctr">
            <a:solidFill>
              <a:srgbClr val="002060"/>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flipV="1">
            <a:off x="5311460" y="2032409"/>
            <a:ext cx="2238501" cy="251159"/>
          </a:xfrm>
          <a:prstGeom prst="straightConnector1">
            <a:avLst/>
          </a:prstGeom>
          <a:solidFill>
            <a:schemeClr val="accent1"/>
          </a:solidFill>
          <a:ln w="12700" cap="flat" cmpd="sng" algn="ctr">
            <a:solidFill>
              <a:srgbClr val="002060"/>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H="1">
            <a:off x="5311460" y="2708038"/>
            <a:ext cx="2238501" cy="2565978"/>
          </a:xfrm>
          <a:prstGeom prst="straightConnector1">
            <a:avLst/>
          </a:prstGeom>
          <a:solidFill>
            <a:schemeClr val="accent1"/>
          </a:solidFill>
          <a:ln w="12700" cap="flat" cmpd="sng" algn="ctr">
            <a:solidFill>
              <a:srgbClr val="002060"/>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a:off x="6400800" y="2926598"/>
            <a:ext cx="1149156" cy="1310447"/>
          </a:xfrm>
          <a:prstGeom prst="straightConnector1">
            <a:avLst/>
          </a:prstGeom>
          <a:solidFill>
            <a:schemeClr val="accent1"/>
          </a:solidFill>
          <a:ln w="12700" cap="flat" cmpd="sng" algn="ctr">
            <a:solidFill>
              <a:srgbClr val="002060"/>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7924800" y="2699058"/>
            <a:ext cx="378170" cy="1949142"/>
          </a:xfrm>
          <a:prstGeom prst="straightConnector1">
            <a:avLst/>
          </a:prstGeom>
          <a:solidFill>
            <a:schemeClr val="accent1"/>
          </a:solidFill>
          <a:ln w="12700" cap="flat" cmpd="sng" algn="ctr">
            <a:solidFill>
              <a:srgbClr val="002060"/>
            </a:solidFill>
            <a:prstDash val="solid"/>
            <a:round/>
            <a:headEnd type="none" w="med" len="med"/>
            <a:tailEnd type="arrow"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317632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11D018-C89B-4E17-A455-E66677AAB57C}"/>
              </a:ext>
            </a:extLst>
          </p:cNvPr>
          <p:cNvSpPr>
            <a:spLocks noGrp="1"/>
          </p:cNvSpPr>
          <p:nvPr>
            <p:ph sz="half" idx="1"/>
          </p:nvPr>
        </p:nvSpPr>
        <p:spPr>
          <a:xfrm>
            <a:off x="1093758" y="1146595"/>
            <a:ext cx="3317396" cy="3030567"/>
          </a:xfrm>
          <a:ln w="15875">
            <a:noFill/>
          </a:ln>
        </p:spPr>
        <p:txBody>
          <a:bodyPr>
            <a:normAutofit fontScale="40000" lnSpcReduction="20000"/>
          </a:bodyPr>
          <a:lstStyle/>
          <a:p>
            <a:pPr>
              <a:lnSpc>
                <a:spcPct val="110000"/>
              </a:lnSpc>
              <a:spcBef>
                <a:spcPts val="600"/>
              </a:spcBef>
            </a:pPr>
            <a:r>
              <a:rPr lang="en-GB" sz="3800" dirty="0"/>
              <a:t>Econometric models are important for multi-annual projections &amp; annual budget</a:t>
            </a:r>
            <a:endParaRPr lang="en-US" sz="3800" dirty="0"/>
          </a:p>
          <a:p>
            <a:pPr lvl="2">
              <a:lnSpc>
                <a:spcPct val="110000"/>
              </a:lnSpc>
            </a:pPr>
            <a:r>
              <a:rPr lang="en-GB" sz="3400" dirty="0"/>
              <a:t>Early warning indicators of macro-economic activity can be useful in-year</a:t>
            </a:r>
            <a:endParaRPr lang="en-US" sz="3400" dirty="0"/>
          </a:p>
          <a:p>
            <a:pPr lvl="2">
              <a:lnSpc>
                <a:spcPct val="110000"/>
              </a:lnSpc>
            </a:pPr>
            <a:r>
              <a:rPr lang="en-GB" sz="3400" dirty="0"/>
              <a:t>Some expenditures may be linked to macro or other variables (weather &amp; agricultural support)</a:t>
            </a:r>
            <a:endParaRPr lang="en-US" sz="3400" dirty="0"/>
          </a:p>
          <a:p>
            <a:pPr>
              <a:lnSpc>
                <a:spcPct val="110000"/>
              </a:lnSpc>
              <a:spcBef>
                <a:spcPts val="600"/>
              </a:spcBef>
            </a:pPr>
            <a:r>
              <a:rPr lang="en-GB" sz="3800" u="sng" dirty="0"/>
              <a:t>Difficult to develop models that will generate a monthly or quarterly path</a:t>
            </a:r>
          </a:p>
          <a:p>
            <a:pPr marL="0" indent="0">
              <a:lnSpc>
                <a:spcPct val="110000"/>
              </a:lnSpc>
              <a:spcBef>
                <a:spcPts val="600"/>
              </a:spcBef>
              <a:buNone/>
            </a:pPr>
            <a:endParaRPr lang="en-GB" sz="4200" dirty="0"/>
          </a:p>
        </p:txBody>
      </p:sp>
      <p:sp>
        <p:nvSpPr>
          <p:cNvPr id="6" name="Content Placeholder 5">
            <a:extLst>
              <a:ext uri="{FF2B5EF4-FFF2-40B4-BE49-F238E27FC236}">
                <a16:creationId xmlns:a16="http://schemas.microsoft.com/office/drawing/2014/main" id="{45695982-0A50-4F52-A88E-F25B7720DF7C}"/>
              </a:ext>
            </a:extLst>
          </p:cNvPr>
          <p:cNvSpPr>
            <a:spLocks noGrp="1"/>
          </p:cNvSpPr>
          <p:nvPr>
            <p:ph sz="half" idx="2"/>
          </p:nvPr>
        </p:nvSpPr>
        <p:spPr>
          <a:xfrm>
            <a:off x="4933411" y="1058085"/>
            <a:ext cx="6435306" cy="3207588"/>
          </a:xfrm>
          <a:ln w="15875">
            <a:solidFill>
              <a:srgbClr val="004C97"/>
            </a:solidFill>
          </a:ln>
        </p:spPr>
        <p:txBody>
          <a:bodyPr lIns="144000" rIns="144000">
            <a:noAutofit/>
          </a:bodyPr>
          <a:lstStyle/>
          <a:p>
            <a:pPr marL="0" indent="0" algn="ctr">
              <a:lnSpc>
                <a:spcPct val="110000"/>
              </a:lnSpc>
              <a:spcBef>
                <a:spcPts val="600"/>
              </a:spcBef>
              <a:buNone/>
            </a:pPr>
            <a:r>
              <a:rPr lang="en-GB" sz="1800" b="1" dirty="0">
                <a:solidFill>
                  <a:srgbClr val="004C97"/>
                </a:solidFill>
              </a:rPr>
              <a:t>Some other Approaches</a:t>
            </a:r>
          </a:p>
          <a:p>
            <a:pPr marL="361950" indent="-361950">
              <a:lnSpc>
                <a:spcPct val="110000"/>
              </a:lnSpc>
              <a:spcBef>
                <a:spcPts val="600"/>
              </a:spcBef>
              <a:buFont typeface="+mj-lt"/>
              <a:buAutoNum type="arabicPeriod"/>
            </a:pPr>
            <a:r>
              <a:rPr lang="en-GB" sz="1300" dirty="0"/>
              <a:t>Model underlying trend on which is imposed estimated seasonal adjustments;  but not always been an improvement on more simple pattern analysis.  </a:t>
            </a:r>
            <a:endParaRPr lang="en-US" sz="1300" dirty="0"/>
          </a:p>
          <a:p>
            <a:pPr marL="361950" indent="-361950">
              <a:lnSpc>
                <a:spcPct val="110000"/>
              </a:lnSpc>
              <a:spcBef>
                <a:spcPts val="600"/>
              </a:spcBef>
              <a:buFont typeface="+mj-lt"/>
              <a:buAutoNum type="arabicPeriod"/>
            </a:pPr>
            <a:r>
              <a:rPr lang="en-GB" sz="1300" dirty="0"/>
              <a:t>Some (e.g. Peru) have explored autoregressive models, relating revenue in one month to revenue in same months in previous years, plus a macro variable and trend factor (and/or tax changes)</a:t>
            </a:r>
          </a:p>
          <a:p>
            <a:pPr marL="361950" indent="-361950">
              <a:lnSpc>
                <a:spcPct val="110000"/>
              </a:lnSpc>
              <a:spcBef>
                <a:spcPts val="600"/>
              </a:spcBef>
              <a:buFont typeface="+mj-lt"/>
              <a:buAutoNum type="arabicPeriod"/>
            </a:pPr>
            <a:r>
              <a:rPr lang="en-GB" sz="1300" dirty="0"/>
              <a:t>MDAs may be better placed to use such models for expenditure series as more familiar with underlying data</a:t>
            </a:r>
            <a:endParaRPr lang="en-US" sz="1300" dirty="0"/>
          </a:p>
          <a:p>
            <a:pPr marL="361950" indent="-361950">
              <a:lnSpc>
                <a:spcPct val="110000"/>
              </a:lnSpc>
              <a:spcBef>
                <a:spcPts val="600"/>
              </a:spcBef>
              <a:buFont typeface="+mj-lt"/>
              <a:buAutoNum type="arabicPeriod"/>
            </a:pPr>
            <a:r>
              <a:rPr lang="en-GB" sz="1300" dirty="0"/>
              <a:t>There will still be special factors (policy changes, behavioural shifts) to take into account, and changes from year to year in the day on which month ends or key holidays fall.</a:t>
            </a:r>
          </a:p>
          <a:p>
            <a:pPr marL="0" indent="0">
              <a:buNone/>
            </a:pPr>
            <a:endParaRPr lang="en-GB" sz="900" dirty="0"/>
          </a:p>
        </p:txBody>
      </p:sp>
      <p:sp>
        <p:nvSpPr>
          <p:cNvPr id="7" name="Content Placeholder 4">
            <a:extLst>
              <a:ext uri="{FF2B5EF4-FFF2-40B4-BE49-F238E27FC236}">
                <a16:creationId xmlns:a16="http://schemas.microsoft.com/office/drawing/2014/main" id="{8623281F-4A84-4629-A287-6E18CFBD4148}"/>
              </a:ext>
            </a:extLst>
          </p:cNvPr>
          <p:cNvSpPr txBox="1">
            <a:spLocks/>
          </p:cNvSpPr>
          <p:nvPr/>
        </p:nvSpPr>
        <p:spPr bwMode="auto">
          <a:xfrm>
            <a:off x="1093758" y="4515257"/>
            <a:ext cx="10274959" cy="1899249"/>
          </a:xfrm>
          <a:prstGeom prst="rect">
            <a:avLst/>
          </a:prstGeom>
          <a:noFill/>
          <a:ln w="15875">
            <a:solidFill>
              <a:srgbClr val="004C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buClr>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0099"/>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0099"/>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0099"/>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buNone/>
            </a:pPr>
            <a:r>
              <a:rPr lang="en-GB" sz="1800" b="1" dirty="0"/>
              <a:t>=&gt; Experience, intelligence networks and pattern analysis usually more productive</a:t>
            </a:r>
            <a:endParaRPr lang="en-US" sz="1800" b="1" dirty="0"/>
          </a:p>
          <a:p>
            <a:pPr lvl="1">
              <a:lnSpc>
                <a:spcPct val="110000"/>
              </a:lnSpc>
              <a:spcBef>
                <a:spcPts val="600"/>
              </a:spcBef>
            </a:pPr>
            <a:r>
              <a:rPr lang="en-GB" sz="1600" dirty="0">
                <a:solidFill>
                  <a:schemeClr val="tx1"/>
                </a:solidFill>
              </a:rPr>
              <a:t>Average past patterns: use for homogenous flows or when there is no better information</a:t>
            </a:r>
            <a:endParaRPr lang="en-US" sz="1600" dirty="0">
              <a:solidFill>
                <a:schemeClr val="tx1"/>
              </a:solidFill>
            </a:endParaRPr>
          </a:p>
          <a:p>
            <a:pPr lvl="1">
              <a:lnSpc>
                <a:spcPct val="110000"/>
              </a:lnSpc>
              <a:spcBef>
                <a:spcPts val="600"/>
              </a:spcBef>
            </a:pPr>
            <a:r>
              <a:rPr lang="en-GB" sz="1600" dirty="0">
                <a:solidFill>
                  <a:schemeClr val="tx1"/>
                </a:solidFill>
              </a:rPr>
              <a:t>Separate profiles for different streams; be wary of using for capital expenditure</a:t>
            </a:r>
          </a:p>
          <a:p>
            <a:pPr lvl="1">
              <a:lnSpc>
                <a:spcPct val="110000"/>
              </a:lnSpc>
              <a:spcBef>
                <a:spcPts val="600"/>
              </a:spcBef>
            </a:pPr>
            <a:r>
              <a:rPr lang="en-GB" sz="1600" dirty="0">
                <a:solidFill>
                  <a:schemeClr val="tx1"/>
                </a:solidFill>
              </a:rPr>
              <a:t>Identify past outliers, one-offs or deviations from average</a:t>
            </a:r>
          </a:p>
          <a:p>
            <a:pPr lvl="1">
              <a:lnSpc>
                <a:spcPct val="110000"/>
              </a:lnSpc>
              <a:spcBef>
                <a:spcPts val="600"/>
              </a:spcBef>
            </a:pPr>
            <a:r>
              <a:rPr lang="en-GB" sz="1600" dirty="0">
                <a:solidFill>
                  <a:schemeClr val="tx1"/>
                </a:solidFill>
              </a:rPr>
              <a:t>Take account of end of months on a weekend, dates of public holidays, etc</a:t>
            </a:r>
          </a:p>
        </p:txBody>
      </p:sp>
      <p:sp>
        <p:nvSpPr>
          <p:cNvPr id="8" name="Title 1">
            <a:extLst>
              <a:ext uri="{FF2B5EF4-FFF2-40B4-BE49-F238E27FC236}">
                <a16:creationId xmlns:a16="http://schemas.microsoft.com/office/drawing/2014/main" id="{66364C1B-BEC2-4B0D-8D19-F4E659EB1405}"/>
              </a:ext>
            </a:extLst>
          </p:cNvPr>
          <p:cNvSpPr>
            <a:spLocks noGrp="1"/>
          </p:cNvSpPr>
          <p:nvPr>
            <p:ph type="title"/>
          </p:nvPr>
        </p:nvSpPr>
        <p:spPr>
          <a:xfrm>
            <a:off x="2209800" y="1"/>
            <a:ext cx="7772400" cy="984849"/>
          </a:xfrm>
        </p:spPr>
        <p:txBody>
          <a:bodyPr/>
          <a:lstStyle/>
          <a:p>
            <a:r>
              <a:rPr lang="en-GB" sz="3800" dirty="0"/>
              <a:t>The Role of Econometrics</a:t>
            </a:r>
          </a:p>
        </p:txBody>
      </p:sp>
    </p:spTree>
    <p:extLst>
      <p:ext uri="{BB962C8B-B14F-4D97-AF65-F5344CB8AC3E}">
        <p14:creationId xmlns:p14="http://schemas.microsoft.com/office/powerpoint/2010/main" val="3545455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additive="base">
                                        <p:cTn id="25"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65A2-DD7E-438C-B21C-BC9BE9E82FCA}"/>
              </a:ext>
            </a:extLst>
          </p:cNvPr>
          <p:cNvSpPr>
            <a:spLocks noGrp="1"/>
          </p:cNvSpPr>
          <p:nvPr>
            <p:ph type="title"/>
          </p:nvPr>
        </p:nvSpPr>
        <p:spPr>
          <a:xfrm>
            <a:off x="1042479" y="1"/>
            <a:ext cx="10873903" cy="762000"/>
          </a:xfrm>
        </p:spPr>
        <p:txBody>
          <a:bodyPr>
            <a:normAutofit fontScale="90000"/>
          </a:bodyPr>
          <a:lstStyle/>
          <a:p>
            <a:r>
              <a:rPr lang="en-GB" sz="3600" dirty="0"/>
              <a:t>MDAs and Revenue Authorities must Cooperate</a:t>
            </a:r>
          </a:p>
        </p:txBody>
      </p:sp>
      <p:sp>
        <p:nvSpPr>
          <p:cNvPr id="5" name="Text Placeholder 4">
            <a:extLst>
              <a:ext uri="{FF2B5EF4-FFF2-40B4-BE49-F238E27FC236}">
                <a16:creationId xmlns:a16="http://schemas.microsoft.com/office/drawing/2014/main" id="{5FE9B577-76BE-4125-8A7C-1F06CF337760}"/>
              </a:ext>
            </a:extLst>
          </p:cNvPr>
          <p:cNvSpPr>
            <a:spLocks noGrp="1"/>
          </p:cNvSpPr>
          <p:nvPr>
            <p:ph type="body" sz="quarter" idx="4294967295"/>
          </p:nvPr>
        </p:nvSpPr>
        <p:spPr>
          <a:xfrm>
            <a:off x="1042480" y="874331"/>
            <a:ext cx="4572001" cy="5649686"/>
          </a:xfrm>
          <a:ln w="15875">
            <a:solidFill>
              <a:srgbClr val="0000CC"/>
            </a:solidFill>
          </a:ln>
        </p:spPr>
        <p:txBody>
          <a:bodyPr lIns="144000" tIns="72000" rIns="72000" bIns="36000">
            <a:noAutofit/>
          </a:bodyPr>
          <a:lstStyle/>
          <a:p>
            <a:pPr marL="0" indent="0" algn="ctr">
              <a:lnSpc>
                <a:spcPct val="110000"/>
              </a:lnSpc>
              <a:spcAft>
                <a:spcPts val="600"/>
              </a:spcAft>
              <a:buNone/>
            </a:pPr>
            <a:r>
              <a:rPr lang="en-GB" sz="1800" b="1" u="sng" dirty="0">
                <a:solidFill>
                  <a:srgbClr val="004C97"/>
                </a:solidFill>
              </a:rPr>
              <a:t>Importance of Bottom-up Information</a:t>
            </a:r>
          </a:p>
          <a:p>
            <a:pPr>
              <a:lnSpc>
                <a:spcPct val="90000"/>
              </a:lnSpc>
              <a:spcBef>
                <a:spcPts val="600"/>
              </a:spcBef>
              <a:buClr>
                <a:srgbClr val="004C97"/>
              </a:buClr>
              <a:buFont typeface="Wingdings" panose="05000000000000000000" pitchFamily="2" charset="2"/>
              <a:buChar char="§"/>
            </a:pPr>
            <a:r>
              <a:rPr lang="en-GB" sz="1600" dirty="0"/>
              <a:t>MoF needs forecasts or intelligence about latest information: if necessary, require by legislation</a:t>
            </a:r>
          </a:p>
          <a:p>
            <a:pPr marL="736600" lvl="2" indent="-285750">
              <a:lnSpc>
                <a:spcPct val="90000"/>
              </a:lnSpc>
              <a:buClr>
                <a:srgbClr val="004C97"/>
              </a:buClr>
              <a:buFont typeface="Wingdings" panose="05000000000000000000" pitchFamily="2" charset="2"/>
              <a:buChar char="§"/>
            </a:pPr>
            <a:r>
              <a:rPr lang="en-GB" sz="1400" dirty="0"/>
              <a:t>[and also Planning Ministry, PMOs for investment expenditure]</a:t>
            </a:r>
          </a:p>
          <a:p>
            <a:pPr marL="736600" lvl="2" indent="-285750">
              <a:lnSpc>
                <a:spcPct val="90000"/>
              </a:lnSpc>
              <a:buClr>
                <a:srgbClr val="004C97"/>
              </a:buClr>
              <a:buFont typeface="Wingdings" panose="05000000000000000000" pitchFamily="2" charset="2"/>
              <a:buChar char="§"/>
            </a:pPr>
            <a:r>
              <a:rPr lang="en-GB" sz="1400" dirty="0"/>
              <a:t>MDAs cover non-tax revenues as well as expenditure</a:t>
            </a:r>
          </a:p>
          <a:p>
            <a:pPr marL="736600" lvl="2" indent="-285750">
              <a:lnSpc>
                <a:spcPct val="90000"/>
              </a:lnSpc>
              <a:buClr>
                <a:srgbClr val="004C97"/>
              </a:buClr>
              <a:buFont typeface="Wingdings" panose="05000000000000000000" pitchFamily="2" charset="2"/>
              <a:buChar char="§"/>
            </a:pPr>
            <a:r>
              <a:rPr lang="en-GB" sz="1400" dirty="0"/>
              <a:t>Explore use of Templates</a:t>
            </a:r>
          </a:p>
          <a:p>
            <a:pPr>
              <a:lnSpc>
                <a:spcPct val="90000"/>
              </a:lnSpc>
              <a:spcBef>
                <a:spcPts val="600"/>
              </a:spcBef>
              <a:buClr>
                <a:srgbClr val="004C97"/>
              </a:buClr>
              <a:buFont typeface="Wingdings" panose="05000000000000000000" pitchFamily="2" charset="2"/>
              <a:buChar char="§"/>
            </a:pPr>
            <a:r>
              <a:rPr lang="en-GB" sz="1600" dirty="0"/>
              <a:t>Scope for Carrots and Sticks?</a:t>
            </a:r>
          </a:p>
          <a:p>
            <a:pPr marL="736600" lvl="2" indent="-285750">
              <a:lnSpc>
                <a:spcPct val="90000"/>
              </a:lnSpc>
              <a:buClr>
                <a:srgbClr val="004C97"/>
              </a:buClr>
              <a:buFont typeface="Wingdings" panose="05000000000000000000" pitchFamily="2" charset="2"/>
              <a:buChar char="§"/>
            </a:pPr>
            <a:r>
              <a:rPr lang="en-GB" sz="1400" dirty="0"/>
              <a:t>Cash penalties/incentives, virement flexibility, league tables [examples in Turkey, Hungary, UK]</a:t>
            </a:r>
          </a:p>
          <a:p>
            <a:pPr>
              <a:lnSpc>
                <a:spcPct val="90000"/>
              </a:lnSpc>
              <a:spcBef>
                <a:spcPts val="600"/>
              </a:spcBef>
              <a:buClr>
                <a:srgbClr val="004C97"/>
              </a:buClr>
              <a:buFont typeface="Wingdings" panose="05000000000000000000" pitchFamily="2" charset="2"/>
              <a:buChar char="§"/>
            </a:pPr>
            <a:r>
              <a:rPr lang="en-GB" sz="1600" dirty="0"/>
              <a:t>Build personal contacts</a:t>
            </a:r>
          </a:p>
          <a:p>
            <a:pPr marL="736600" lvl="2" indent="-285750">
              <a:lnSpc>
                <a:spcPct val="90000"/>
              </a:lnSpc>
              <a:buClr>
                <a:srgbClr val="004C97"/>
              </a:buClr>
              <a:buFont typeface="Wingdings" panose="05000000000000000000" pitchFamily="2" charset="2"/>
              <a:buChar char="§"/>
            </a:pPr>
            <a:r>
              <a:rPr lang="en-GB" sz="1400" dirty="0"/>
              <a:t>Avoid requests / information going up hierarchy, across and down</a:t>
            </a:r>
          </a:p>
          <a:p>
            <a:pPr marL="736600" lvl="2" indent="-285750">
              <a:lnSpc>
                <a:spcPct val="90000"/>
              </a:lnSpc>
              <a:buClr>
                <a:srgbClr val="004C97"/>
              </a:buClr>
              <a:buFont typeface="Wingdings" panose="05000000000000000000" pitchFamily="2" charset="2"/>
              <a:buChar char="§"/>
            </a:pPr>
            <a:r>
              <a:rPr lang="en-GB" sz="1400" dirty="0"/>
              <a:t>Contacts with similar technical staff in major MDAs/RA</a:t>
            </a:r>
          </a:p>
          <a:p>
            <a:pPr marL="736600" lvl="2" indent="-285750">
              <a:lnSpc>
                <a:spcPct val="90000"/>
              </a:lnSpc>
              <a:buClr>
                <a:srgbClr val="004C97"/>
              </a:buClr>
              <a:buFont typeface="Wingdings" panose="05000000000000000000" pitchFamily="2" charset="2"/>
              <a:buChar char="§"/>
            </a:pPr>
            <a:r>
              <a:rPr lang="en-GB" sz="1400" dirty="0"/>
              <a:t>New intelligence (early notice of divergences from forecasts or unanticipated flows) as important as regular updates</a:t>
            </a:r>
          </a:p>
          <a:p>
            <a:pPr>
              <a:lnSpc>
                <a:spcPct val="110000"/>
              </a:lnSpc>
              <a:spcBef>
                <a:spcPts val="600"/>
              </a:spcBef>
              <a:buClr>
                <a:srgbClr val="004C97"/>
              </a:buClr>
              <a:buFont typeface="Wingdings" panose="05000000000000000000" pitchFamily="2" charset="2"/>
              <a:buChar char="§"/>
            </a:pPr>
            <a:endParaRPr lang="en-GB" sz="1400" dirty="0"/>
          </a:p>
          <a:p>
            <a:endParaRPr lang="en-GB" sz="1400" dirty="0"/>
          </a:p>
        </p:txBody>
      </p:sp>
      <p:pic>
        <p:nvPicPr>
          <p:cNvPr id="6" name="Picture 5">
            <a:extLst>
              <a:ext uri="{FF2B5EF4-FFF2-40B4-BE49-F238E27FC236}">
                <a16:creationId xmlns:a16="http://schemas.microsoft.com/office/drawing/2014/main" id="{999F84C4-B7E5-931B-B85E-7AF0EFB80108}"/>
              </a:ext>
            </a:extLst>
          </p:cNvPr>
          <p:cNvPicPr>
            <a:picLocks noChangeAspect="1"/>
          </p:cNvPicPr>
          <p:nvPr/>
        </p:nvPicPr>
        <p:blipFill>
          <a:blip r:embed="rId2"/>
          <a:stretch>
            <a:fillRect/>
          </a:stretch>
        </p:blipFill>
        <p:spPr>
          <a:xfrm>
            <a:off x="5749047" y="1371600"/>
            <a:ext cx="6061953" cy="3868024"/>
          </a:xfrm>
          <a:prstGeom prst="rect">
            <a:avLst/>
          </a:prstGeom>
        </p:spPr>
      </p:pic>
      <p:sp>
        <p:nvSpPr>
          <p:cNvPr id="8" name="TextBox 7">
            <a:extLst>
              <a:ext uri="{FF2B5EF4-FFF2-40B4-BE49-F238E27FC236}">
                <a16:creationId xmlns:a16="http://schemas.microsoft.com/office/drawing/2014/main" id="{8EBB137D-A3FC-01DA-8D3F-9AE4DB91132D}"/>
              </a:ext>
            </a:extLst>
          </p:cNvPr>
          <p:cNvSpPr txBox="1"/>
          <p:nvPr/>
        </p:nvSpPr>
        <p:spPr>
          <a:xfrm>
            <a:off x="7652656" y="5700040"/>
            <a:ext cx="3614059" cy="461665"/>
          </a:xfrm>
          <a:prstGeom prst="rect">
            <a:avLst/>
          </a:prstGeom>
          <a:noFill/>
        </p:spPr>
        <p:txBody>
          <a:bodyPr wrap="square" rtlCol="0">
            <a:spAutoFit/>
          </a:bodyPr>
          <a:lstStyle/>
          <a:p>
            <a:r>
              <a:rPr lang="en-GB" sz="1200" i="1" dirty="0"/>
              <a:t>Source: Cangoz &amp; Secunho (World Bank, 2020)</a:t>
            </a:r>
          </a:p>
          <a:p>
            <a:endParaRPr lang="en-GB" sz="1200" i="1" dirty="0"/>
          </a:p>
        </p:txBody>
      </p:sp>
    </p:spTree>
    <p:extLst>
      <p:ext uri="{BB962C8B-B14F-4D97-AF65-F5344CB8AC3E}">
        <p14:creationId xmlns:p14="http://schemas.microsoft.com/office/powerpoint/2010/main" val="1273417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right)">
                                      <p:cBhvr>
                                        <p:cTn id="7" dur="500"/>
                                        <p:tgtEl>
                                          <p:spTgt spid="5">
                                            <p:bg/>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right)">
                                      <p:cBhvr>
                                        <p:cTn id="10" dur="500"/>
                                        <p:tgtEl>
                                          <p:spTgt spid="5">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right)">
                                      <p:cBhvr>
                                        <p:cTn id="13" dur="500"/>
                                        <p:tgtEl>
                                          <p:spTgt spid="5">
                                            <p:txEl>
                                              <p:pRg st="1" end="1"/>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right)">
                                      <p:cBhvr>
                                        <p:cTn id="16" dur="500"/>
                                        <p:tgtEl>
                                          <p:spTgt spid="5">
                                            <p:txEl>
                                              <p:pRg st="2" end="2"/>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right)">
                                      <p:cBhvr>
                                        <p:cTn id="19" dur="500"/>
                                        <p:tgtEl>
                                          <p:spTgt spid="5">
                                            <p:txEl>
                                              <p:pRg st="3" end="3"/>
                                            </p:txEl>
                                          </p:spTgt>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right)">
                                      <p:cBhvr>
                                        <p:cTn id="22" dur="500"/>
                                        <p:tgtEl>
                                          <p:spTgt spid="5">
                                            <p:txEl>
                                              <p:pRg st="4" end="4"/>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right)">
                                      <p:cBhvr>
                                        <p:cTn id="25" dur="500"/>
                                        <p:tgtEl>
                                          <p:spTgt spid="5">
                                            <p:txEl>
                                              <p:pRg st="5" end="5"/>
                                            </p:tx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right)">
                                      <p:cBhvr>
                                        <p:cTn id="28" dur="500"/>
                                        <p:tgtEl>
                                          <p:spTgt spid="5">
                                            <p:txEl>
                                              <p:pRg st="6" end="6"/>
                                            </p:tx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right)">
                                      <p:cBhvr>
                                        <p:cTn id="31" dur="500"/>
                                        <p:tgtEl>
                                          <p:spTgt spid="5">
                                            <p:txEl>
                                              <p:pRg st="7" end="7"/>
                                            </p:tx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wipe(right)">
                                      <p:cBhvr>
                                        <p:cTn id="34" dur="500"/>
                                        <p:tgtEl>
                                          <p:spTgt spid="5">
                                            <p:txEl>
                                              <p:pRg st="8" end="8"/>
                                            </p:txEl>
                                          </p:spTgt>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wipe(right)">
                                      <p:cBhvr>
                                        <p:cTn id="37" dur="500"/>
                                        <p:tgtEl>
                                          <p:spTgt spid="5">
                                            <p:txEl>
                                              <p:pRg st="9" end="9"/>
                                            </p:txEl>
                                          </p:spTgt>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wipe(right)">
                                      <p:cBhvr>
                                        <p:cTn id="4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4" y="121131"/>
            <a:ext cx="8534396" cy="1138717"/>
          </a:xfrm>
        </p:spPr>
        <p:txBody>
          <a:bodyPr>
            <a:noAutofit/>
          </a:bodyPr>
          <a:lstStyle/>
          <a:p>
            <a:r>
              <a:rPr lang="en-GB" dirty="0"/>
              <a:t>Identifying Maximum Cumulative Outflow within the Month</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44473130"/>
              </p:ext>
            </p:extLst>
          </p:nvPr>
        </p:nvGraphicFramePr>
        <p:xfrm>
          <a:off x="1357750" y="2282195"/>
          <a:ext cx="4487532" cy="423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438276" y="1302604"/>
            <a:ext cx="4562838" cy="830997"/>
          </a:xfrm>
          <a:prstGeom prst="rect">
            <a:avLst/>
          </a:prstGeom>
          <a:noFill/>
        </p:spPr>
        <p:txBody>
          <a:bodyPr wrap="square" rtlCol="0">
            <a:spAutoFit/>
          </a:bodyPr>
          <a:lstStyle/>
          <a:p>
            <a:r>
              <a:rPr lang="en-GB" sz="1600" dirty="0"/>
              <a:t>The example of a country where there is a sharp outflow during the month before any inflow (real country data, normalised to minimum of zero)</a:t>
            </a:r>
          </a:p>
        </p:txBody>
      </p:sp>
      <p:pic>
        <p:nvPicPr>
          <p:cNvPr id="9" name="Picture 8"/>
          <p:cNvPicPr>
            <a:picLocks noChangeAspect="1"/>
          </p:cNvPicPr>
          <p:nvPr/>
        </p:nvPicPr>
        <p:blipFill>
          <a:blip r:embed="rId7"/>
          <a:stretch>
            <a:fillRect/>
          </a:stretch>
        </p:blipFill>
        <p:spPr>
          <a:xfrm>
            <a:off x="6593735" y="1259848"/>
            <a:ext cx="4487533" cy="2343733"/>
          </a:xfrm>
          <a:prstGeom prst="rect">
            <a:avLst/>
          </a:prstGeom>
        </p:spPr>
      </p:pic>
      <p:cxnSp>
        <p:nvCxnSpPr>
          <p:cNvPr id="8" name="Straight Arrow Connector 7"/>
          <p:cNvCxnSpPr>
            <a:cxnSpLocks/>
          </p:cNvCxnSpPr>
          <p:nvPr/>
        </p:nvCxnSpPr>
        <p:spPr bwMode="auto">
          <a:xfrm>
            <a:off x="4925825" y="2107288"/>
            <a:ext cx="1371600" cy="76200"/>
          </a:xfrm>
          <a:prstGeom prst="straightConnector1">
            <a:avLst/>
          </a:prstGeom>
          <a:ln w="12700">
            <a:solidFill>
              <a:srgbClr val="004C97"/>
            </a:solidFill>
            <a:headEnd type="none" w="med" len="med"/>
            <a:tailEnd type="triangle"/>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F419BCE6-7453-4D12-964E-FF4F45EDC0B1}"/>
              </a:ext>
            </a:extLst>
          </p:cNvPr>
          <p:cNvPicPr>
            <a:picLocks noChangeAspect="1"/>
          </p:cNvPicPr>
          <p:nvPr/>
        </p:nvPicPr>
        <p:blipFill>
          <a:blip r:embed="rId8"/>
          <a:stretch>
            <a:fillRect/>
          </a:stretch>
        </p:blipFill>
        <p:spPr>
          <a:xfrm>
            <a:off x="6593736" y="3792327"/>
            <a:ext cx="4487532" cy="2369928"/>
          </a:xfrm>
          <a:prstGeom prst="rect">
            <a:avLst/>
          </a:prstGeom>
        </p:spPr>
      </p:pic>
      <p:sp>
        <p:nvSpPr>
          <p:cNvPr id="11" name="TextBox 10">
            <a:extLst>
              <a:ext uri="{FF2B5EF4-FFF2-40B4-BE49-F238E27FC236}">
                <a16:creationId xmlns:a16="http://schemas.microsoft.com/office/drawing/2014/main" id="{8D09DFAD-6CE9-433B-A99C-4DC57478E594}"/>
              </a:ext>
            </a:extLst>
          </p:cNvPr>
          <p:cNvSpPr txBox="1"/>
          <p:nvPr/>
        </p:nvSpPr>
        <p:spPr>
          <a:xfrm>
            <a:off x="6459207" y="6263453"/>
            <a:ext cx="4978158" cy="338554"/>
          </a:xfrm>
          <a:prstGeom prst="rect">
            <a:avLst/>
          </a:prstGeom>
          <a:noFill/>
        </p:spPr>
        <p:txBody>
          <a:bodyPr wrap="square" rtlCol="0">
            <a:spAutoFit/>
          </a:bodyPr>
          <a:lstStyle/>
          <a:p>
            <a:r>
              <a:rPr lang="en-GB" sz="1600" dirty="0"/>
              <a:t>The example of Italy (from Public Debt Report 2014)</a:t>
            </a:r>
          </a:p>
        </p:txBody>
      </p:sp>
    </p:spTree>
    <p:extLst>
      <p:ext uri="{BB962C8B-B14F-4D97-AF65-F5344CB8AC3E}">
        <p14:creationId xmlns:p14="http://schemas.microsoft.com/office/powerpoint/2010/main" val="213716721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371599" y="266700"/>
            <a:ext cx="9134475" cy="1219200"/>
          </a:xfrm>
        </p:spPr>
        <p:txBody>
          <a:bodyPr/>
          <a:lstStyle/>
          <a:p>
            <a:r>
              <a:rPr lang="en-GB" dirty="0"/>
              <a:t>Some Other Smoothing Techniques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6253709"/>
              </p:ext>
            </p:extLst>
          </p:nvPr>
        </p:nvGraphicFramePr>
        <p:xfrm>
          <a:off x="1371598" y="1714500"/>
          <a:ext cx="10306051" cy="4579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6973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9A28-74E2-7017-F48B-0C974057EA0A}"/>
              </a:ext>
            </a:extLst>
          </p:cNvPr>
          <p:cNvSpPr>
            <a:spLocks noGrp="1"/>
          </p:cNvSpPr>
          <p:nvPr>
            <p:ph type="title"/>
          </p:nvPr>
        </p:nvSpPr>
        <p:spPr>
          <a:xfrm>
            <a:off x="1566152" y="0"/>
            <a:ext cx="8593847" cy="1219200"/>
          </a:xfrm>
        </p:spPr>
        <p:txBody>
          <a:bodyPr/>
          <a:lstStyle/>
          <a:p>
            <a:r>
              <a:rPr lang="en-GB" dirty="0"/>
              <a:t>Resources and Data</a:t>
            </a:r>
          </a:p>
        </p:txBody>
      </p:sp>
      <p:graphicFrame>
        <p:nvGraphicFramePr>
          <p:cNvPr id="4" name="Diagram 3">
            <a:extLst>
              <a:ext uri="{FF2B5EF4-FFF2-40B4-BE49-F238E27FC236}">
                <a16:creationId xmlns:a16="http://schemas.microsoft.com/office/drawing/2014/main" id="{48A97B2B-BF97-9487-5796-C9660F2C4ABB}"/>
              </a:ext>
            </a:extLst>
          </p:cNvPr>
          <p:cNvGraphicFramePr/>
          <p:nvPr>
            <p:extLst>
              <p:ext uri="{D42A27DB-BD31-4B8C-83A1-F6EECF244321}">
                <p14:modId xmlns:p14="http://schemas.microsoft.com/office/powerpoint/2010/main" val="536732325"/>
              </p:ext>
            </p:extLst>
          </p:nvPr>
        </p:nvGraphicFramePr>
        <p:xfrm>
          <a:off x="1566153" y="1400783"/>
          <a:ext cx="9610928" cy="4737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1855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F15C6C-19C2-FB01-9D79-BAB1FB1962E8}"/>
              </a:ext>
            </a:extLst>
          </p:cNvPr>
          <p:cNvSpPr>
            <a:spLocks noGrp="1"/>
          </p:cNvSpPr>
          <p:nvPr>
            <p:ph type="title"/>
          </p:nvPr>
        </p:nvSpPr>
        <p:spPr>
          <a:xfrm>
            <a:off x="1381538" y="533457"/>
            <a:ext cx="10200861" cy="1118064"/>
          </a:xfrm>
        </p:spPr>
        <p:txBody>
          <a:bodyPr/>
          <a:lstStyle/>
          <a:p>
            <a:r>
              <a:rPr lang="en-GB" dirty="0"/>
              <a:t>Agenda</a:t>
            </a:r>
          </a:p>
        </p:txBody>
      </p:sp>
      <p:graphicFrame>
        <p:nvGraphicFramePr>
          <p:cNvPr id="8" name="Diagram 7">
            <a:extLst>
              <a:ext uri="{FF2B5EF4-FFF2-40B4-BE49-F238E27FC236}">
                <a16:creationId xmlns:a16="http://schemas.microsoft.com/office/drawing/2014/main" id="{8EDCD8C7-81EF-2AE4-EFD7-653F9166BDE4}"/>
              </a:ext>
            </a:extLst>
          </p:cNvPr>
          <p:cNvGraphicFramePr/>
          <p:nvPr>
            <p:extLst>
              <p:ext uri="{D42A27DB-BD31-4B8C-83A1-F6EECF244321}">
                <p14:modId xmlns:p14="http://schemas.microsoft.com/office/powerpoint/2010/main" val="622806759"/>
              </p:ext>
            </p:extLst>
          </p:nvPr>
        </p:nvGraphicFramePr>
        <p:xfrm>
          <a:off x="989045" y="1542040"/>
          <a:ext cx="10711543" cy="470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3564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9E8D18-8A3A-A304-9954-4D7B50093FE0}"/>
              </a:ext>
            </a:extLst>
          </p:cNvPr>
          <p:cNvPicPr>
            <a:picLocks noChangeAspect="1"/>
          </p:cNvPicPr>
          <p:nvPr/>
        </p:nvPicPr>
        <p:blipFill>
          <a:blip r:embed="rId2"/>
          <a:stretch>
            <a:fillRect/>
          </a:stretch>
        </p:blipFill>
        <p:spPr>
          <a:xfrm>
            <a:off x="1343757" y="2317086"/>
            <a:ext cx="6716878" cy="3767921"/>
          </a:xfrm>
          <a:prstGeom prst="rect">
            <a:avLst/>
          </a:prstGeom>
        </p:spPr>
      </p:pic>
      <p:sp>
        <p:nvSpPr>
          <p:cNvPr id="10" name="TextBox 9">
            <a:extLst>
              <a:ext uri="{FF2B5EF4-FFF2-40B4-BE49-F238E27FC236}">
                <a16:creationId xmlns:a16="http://schemas.microsoft.com/office/drawing/2014/main" id="{321D2BD0-6A56-CB2D-C6F6-0759753DCBAB}"/>
              </a:ext>
            </a:extLst>
          </p:cNvPr>
          <p:cNvSpPr txBox="1"/>
          <p:nvPr/>
        </p:nvSpPr>
        <p:spPr>
          <a:xfrm>
            <a:off x="1343757" y="1490870"/>
            <a:ext cx="6716878" cy="646331"/>
          </a:xfrm>
          <a:prstGeom prst="rect">
            <a:avLst/>
          </a:prstGeom>
          <a:noFill/>
        </p:spPr>
        <p:txBody>
          <a:bodyPr wrap="square" rtlCol="0">
            <a:spAutoFit/>
          </a:bodyPr>
          <a:lstStyle/>
          <a:p>
            <a:r>
              <a:rPr lang="en-GB" dirty="0"/>
              <a:t>Only 28% of 80 </a:t>
            </a:r>
            <a:r>
              <a:rPr lang="en-GB" dirty="0" err="1"/>
              <a:t>DeMPA</a:t>
            </a:r>
            <a:r>
              <a:rPr lang="en-GB" dirty="0"/>
              <a:t> Assessed Countries Reached Minimum </a:t>
            </a:r>
            <a:r>
              <a:rPr lang="en-GB" dirty="0" err="1"/>
              <a:t>DeMPA</a:t>
            </a:r>
            <a:r>
              <a:rPr lang="en-GB" dirty="0"/>
              <a:t> Requirement (monthly forecasts, scoring C, or above)   </a:t>
            </a:r>
          </a:p>
        </p:txBody>
      </p:sp>
      <p:sp>
        <p:nvSpPr>
          <p:cNvPr id="12" name="Title 11">
            <a:extLst>
              <a:ext uri="{FF2B5EF4-FFF2-40B4-BE49-F238E27FC236}">
                <a16:creationId xmlns:a16="http://schemas.microsoft.com/office/drawing/2014/main" id="{593DA3B6-A5E3-1E12-3AB7-486EA2C0A2B9}"/>
              </a:ext>
            </a:extLst>
          </p:cNvPr>
          <p:cNvSpPr>
            <a:spLocks noGrp="1"/>
          </p:cNvSpPr>
          <p:nvPr>
            <p:ph type="title"/>
          </p:nvPr>
        </p:nvSpPr>
        <p:spPr>
          <a:xfrm>
            <a:off x="1433209" y="283355"/>
            <a:ext cx="10429461" cy="1118064"/>
          </a:xfrm>
        </p:spPr>
        <p:txBody>
          <a:bodyPr/>
          <a:lstStyle/>
          <a:p>
            <a:r>
              <a:rPr lang="en-GB" dirty="0"/>
              <a:t>Forecasting is a Challenge Worldwide</a:t>
            </a:r>
          </a:p>
        </p:txBody>
      </p:sp>
      <p:sp>
        <p:nvSpPr>
          <p:cNvPr id="14" name="TextBox 13">
            <a:extLst>
              <a:ext uri="{FF2B5EF4-FFF2-40B4-BE49-F238E27FC236}">
                <a16:creationId xmlns:a16="http://schemas.microsoft.com/office/drawing/2014/main" id="{E37EBF19-0C49-65B1-402C-8CE44938C95C}"/>
              </a:ext>
            </a:extLst>
          </p:cNvPr>
          <p:cNvSpPr txBox="1"/>
          <p:nvPr/>
        </p:nvSpPr>
        <p:spPr>
          <a:xfrm>
            <a:off x="1904093" y="6253321"/>
            <a:ext cx="5596205" cy="584775"/>
          </a:xfrm>
          <a:prstGeom prst="rect">
            <a:avLst/>
          </a:prstGeom>
          <a:noFill/>
        </p:spPr>
        <p:txBody>
          <a:bodyPr wrap="square" rtlCol="0">
            <a:spAutoFit/>
          </a:bodyPr>
          <a:lstStyle/>
          <a:p>
            <a:r>
              <a:rPr lang="en-GB" sz="1600" i="1" dirty="0"/>
              <a:t>Taken from: Cangoz &amp; Secunho (World Bank, 2020)</a:t>
            </a:r>
          </a:p>
          <a:p>
            <a:endParaRPr lang="en-GB" sz="1600" i="1" dirty="0"/>
          </a:p>
        </p:txBody>
      </p:sp>
      <p:graphicFrame>
        <p:nvGraphicFramePr>
          <p:cNvPr id="15" name="Diagram 14">
            <a:extLst>
              <a:ext uri="{FF2B5EF4-FFF2-40B4-BE49-F238E27FC236}">
                <a16:creationId xmlns:a16="http://schemas.microsoft.com/office/drawing/2014/main" id="{028F4F45-DFBC-652C-A830-17521370125E}"/>
              </a:ext>
            </a:extLst>
          </p:cNvPr>
          <p:cNvGraphicFramePr/>
          <p:nvPr>
            <p:extLst>
              <p:ext uri="{D42A27DB-BD31-4B8C-83A1-F6EECF244321}">
                <p14:modId xmlns:p14="http://schemas.microsoft.com/office/powerpoint/2010/main" val="2151286205"/>
              </p:ext>
            </p:extLst>
          </p:nvPr>
        </p:nvGraphicFramePr>
        <p:xfrm>
          <a:off x="8279295" y="1490870"/>
          <a:ext cx="3498575" cy="459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6106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97FE-A0FC-3556-7502-BB0969DC82D0}"/>
              </a:ext>
            </a:extLst>
          </p:cNvPr>
          <p:cNvSpPr>
            <a:spLocks noGrp="1"/>
          </p:cNvSpPr>
          <p:nvPr>
            <p:ph type="title"/>
          </p:nvPr>
        </p:nvSpPr>
        <p:spPr/>
        <p:txBody>
          <a:bodyPr/>
          <a:lstStyle/>
          <a:p>
            <a:r>
              <a:rPr lang="en-GB" dirty="0"/>
              <a:t>Agenda</a:t>
            </a:r>
          </a:p>
        </p:txBody>
      </p:sp>
      <p:graphicFrame>
        <p:nvGraphicFramePr>
          <p:cNvPr id="3" name="Diagram 2">
            <a:extLst>
              <a:ext uri="{FF2B5EF4-FFF2-40B4-BE49-F238E27FC236}">
                <a16:creationId xmlns:a16="http://schemas.microsoft.com/office/drawing/2014/main" id="{D654BCD1-A72A-563B-F479-EE88B5986F53}"/>
              </a:ext>
            </a:extLst>
          </p:cNvPr>
          <p:cNvGraphicFramePr/>
          <p:nvPr>
            <p:extLst>
              <p:ext uri="{D42A27DB-BD31-4B8C-83A1-F6EECF244321}">
                <p14:modId xmlns:p14="http://schemas.microsoft.com/office/powerpoint/2010/main" val="4081568481"/>
              </p:ext>
            </p:extLst>
          </p:nvPr>
        </p:nvGraphicFramePr>
        <p:xfrm>
          <a:off x="989045" y="1542040"/>
          <a:ext cx="10711543" cy="470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A201999-D1A1-F054-25CE-20B76C981A93}"/>
              </a:ext>
            </a:extLst>
          </p:cNvPr>
          <p:cNvSpPr txBox="1"/>
          <p:nvPr/>
        </p:nvSpPr>
        <p:spPr>
          <a:xfrm>
            <a:off x="1880316" y="5705340"/>
            <a:ext cx="6027312" cy="369332"/>
          </a:xfrm>
          <a:prstGeom prst="rect">
            <a:avLst/>
          </a:prstGeom>
          <a:noFill/>
        </p:spPr>
        <p:txBody>
          <a:bodyPr wrap="square" rtlCol="0">
            <a:spAutoFit/>
          </a:bodyPr>
          <a:lstStyle/>
          <a:p>
            <a:r>
              <a:rPr lang="en-GB" dirty="0"/>
              <a:t>The acronyms used are expanded in an Annex</a:t>
            </a:r>
          </a:p>
        </p:txBody>
      </p:sp>
    </p:spTree>
    <p:extLst>
      <p:ext uri="{BB962C8B-B14F-4D97-AF65-F5344CB8AC3E}">
        <p14:creationId xmlns:p14="http://schemas.microsoft.com/office/powerpoint/2010/main" val="123184131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2C30BC9-7EE4-4C9E-80D2-F3E7C935A821}"/>
              </a:ext>
            </a:extLst>
          </p:cNvPr>
          <p:cNvGraphicFramePr/>
          <p:nvPr>
            <p:extLst>
              <p:ext uri="{D42A27DB-BD31-4B8C-83A1-F6EECF244321}">
                <p14:modId xmlns:p14="http://schemas.microsoft.com/office/powerpoint/2010/main" val="3847629652"/>
              </p:ext>
            </p:extLst>
          </p:nvPr>
        </p:nvGraphicFramePr>
        <p:xfrm>
          <a:off x="609600" y="1219200"/>
          <a:ext cx="10820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EA69079-F014-4819-851A-359377B526D9}"/>
              </a:ext>
            </a:extLst>
          </p:cNvPr>
          <p:cNvSpPr>
            <a:spLocks noGrp="1"/>
          </p:cNvSpPr>
          <p:nvPr>
            <p:ph type="title"/>
          </p:nvPr>
        </p:nvSpPr>
        <p:spPr>
          <a:xfrm>
            <a:off x="1212574" y="0"/>
            <a:ext cx="10979426" cy="1219200"/>
          </a:xfrm>
        </p:spPr>
        <p:txBody>
          <a:bodyPr>
            <a:normAutofit fontScale="90000"/>
          </a:bodyPr>
          <a:lstStyle/>
          <a:p>
            <a:r>
              <a:rPr lang="en-GB" dirty="0"/>
              <a:t>Some Broad Conclusions: Preparing Forecasts </a:t>
            </a:r>
            <a:br>
              <a:rPr lang="en-GB" dirty="0"/>
            </a:br>
            <a:r>
              <a:rPr lang="en-GB" sz="2200" dirty="0"/>
              <a:t>(A personal perspective based on work in 40 countries, of varying income)</a:t>
            </a:r>
            <a:endParaRPr lang="en-GB" dirty="0"/>
          </a:p>
        </p:txBody>
      </p:sp>
    </p:spTree>
    <p:extLst>
      <p:ext uri="{BB962C8B-B14F-4D97-AF65-F5344CB8AC3E}">
        <p14:creationId xmlns:p14="http://schemas.microsoft.com/office/powerpoint/2010/main" val="21987836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2C30BC9-7EE4-4C9E-80D2-F3E7C935A821}"/>
              </a:ext>
            </a:extLst>
          </p:cNvPr>
          <p:cNvGraphicFramePr/>
          <p:nvPr>
            <p:extLst>
              <p:ext uri="{D42A27DB-BD31-4B8C-83A1-F6EECF244321}">
                <p14:modId xmlns:p14="http://schemas.microsoft.com/office/powerpoint/2010/main" val="160302261"/>
              </p:ext>
            </p:extLst>
          </p:nvPr>
        </p:nvGraphicFramePr>
        <p:xfrm>
          <a:off x="557980" y="1199535"/>
          <a:ext cx="11024419"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EA69079-F014-4819-851A-359377B526D9}"/>
              </a:ext>
            </a:extLst>
          </p:cNvPr>
          <p:cNvSpPr>
            <a:spLocks noGrp="1"/>
          </p:cNvSpPr>
          <p:nvPr>
            <p:ph type="title"/>
          </p:nvPr>
        </p:nvSpPr>
        <p:spPr>
          <a:xfrm>
            <a:off x="1219200" y="0"/>
            <a:ext cx="10757452" cy="1219200"/>
          </a:xfrm>
        </p:spPr>
        <p:txBody>
          <a:bodyPr/>
          <a:lstStyle/>
          <a:p>
            <a:r>
              <a:rPr lang="en-GB" dirty="0"/>
              <a:t>Some Broad Conclusions: Using Forecasts</a:t>
            </a:r>
          </a:p>
        </p:txBody>
      </p:sp>
    </p:spTree>
    <p:extLst>
      <p:ext uri="{BB962C8B-B14F-4D97-AF65-F5344CB8AC3E}">
        <p14:creationId xmlns:p14="http://schemas.microsoft.com/office/powerpoint/2010/main" val="40860512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D05F29-5965-3D94-7CF8-41608135ED3C}"/>
              </a:ext>
            </a:extLst>
          </p:cNvPr>
          <p:cNvSpPr>
            <a:spLocks noGrp="1"/>
          </p:cNvSpPr>
          <p:nvPr>
            <p:ph type="title"/>
          </p:nvPr>
        </p:nvSpPr>
        <p:spPr>
          <a:xfrm>
            <a:off x="1441174" y="482138"/>
            <a:ext cx="10141225" cy="1118064"/>
          </a:xfrm>
        </p:spPr>
        <p:txBody>
          <a:bodyPr>
            <a:normAutofit/>
          </a:bodyPr>
          <a:lstStyle/>
          <a:p>
            <a:r>
              <a:rPr lang="en-GB" sz="4000" dirty="0">
                <a:latin typeface="Arial" panose="020B0604020202020204" pitchFamily="34" charset="0"/>
                <a:cs typeface="Arial" panose="020B0604020202020204" pitchFamily="34" charset="0"/>
              </a:rPr>
              <a:t>PEMPAL Countries: a Mixed Picture</a:t>
            </a:r>
          </a:p>
        </p:txBody>
      </p:sp>
      <p:graphicFrame>
        <p:nvGraphicFramePr>
          <p:cNvPr id="3" name="Diagram 2">
            <a:extLst>
              <a:ext uri="{FF2B5EF4-FFF2-40B4-BE49-F238E27FC236}">
                <a16:creationId xmlns:a16="http://schemas.microsoft.com/office/drawing/2014/main" id="{FC4EE532-9500-4B02-557A-E052E5353AFE}"/>
              </a:ext>
            </a:extLst>
          </p:cNvPr>
          <p:cNvGraphicFramePr/>
          <p:nvPr>
            <p:extLst>
              <p:ext uri="{D42A27DB-BD31-4B8C-83A1-F6EECF244321}">
                <p14:modId xmlns:p14="http://schemas.microsoft.com/office/powerpoint/2010/main" val="3036926286"/>
              </p:ext>
            </p:extLst>
          </p:nvPr>
        </p:nvGraphicFramePr>
        <p:xfrm>
          <a:off x="1550504" y="1938130"/>
          <a:ext cx="9770166" cy="4200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9661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4652-9635-2E68-5F53-98F0C116FC88}"/>
              </a:ext>
            </a:extLst>
          </p:cNvPr>
          <p:cNvSpPr>
            <a:spLocks noGrp="1"/>
          </p:cNvSpPr>
          <p:nvPr>
            <p:ph type="title"/>
          </p:nvPr>
        </p:nvSpPr>
        <p:spPr/>
        <p:txBody>
          <a:bodyPr>
            <a:normAutofit/>
          </a:bodyPr>
          <a:lstStyle/>
          <a:p>
            <a:r>
              <a:rPr lang="en-GB" sz="4000" dirty="0"/>
              <a:t>Forecasting Practice</a:t>
            </a:r>
          </a:p>
        </p:txBody>
      </p:sp>
      <p:sp>
        <p:nvSpPr>
          <p:cNvPr id="3" name="Slide Number Placeholder 2">
            <a:extLst>
              <a:ext uri="{FF2B5EF4-FFF2-40B4-BE49-F238E27FC236}">
                <a16:creationId xmlns:a16="http://schemas.microsoft.com/office/drawing/2014/main" id="{26BF1099-5B31-7093-CB57-ABE83C060D9F}"/>
              </a:ext>
            </a:extLst>
          </p:cNvPr>
          <p:cNvSpPr>
            <a:spLocks noGrp="1"/>
          </p:cNvSpPr>
          <p:nvPr>
            <p:ph type="sldNum" sz="quarter" idx="12"/>
          </p:nvPr>
        </p:nvSpPr>
        <p:spPr>
          <a:xfrm>
            <a:off x="1222048" y="629833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41092-3153-49E0-8E33-DBA8C55FBAEA}" type="slidenum">
              <a:rPr lang="en-US" smtClean="0"/>
              <a:pPr/>
              <a:t>23</a:t>
            </a:fld>
            <a:endParaRPr lang="en-US" dirty="0"/>
          </a:p>
        </p:txBody>
      </p:sp>
      <p:pic>
        <p:nvPicPr>
          <p:cNvPr id="4" name="Picture 3">
            <a:extLst>
              <a:ext uri="{FF2B5EF4-FFF2-40B4-BE49-F238E27FC236}">
                <a16:creationId xmlns:a16="http://schemas.microsoft.com/office/drawing/2014/main" id="{F69E87B0-F826-ADE2-FB4C-82B07B21C253}"/>
              </a:ext>
            </a:extLst>
          </p:cNvPr>
          <p:cNvPicPr>
            <a:picLocks noChangeAspect="1"/>
          </p:cNvPicPr>
          <p:nvPr/>
        </p:nvPicPr>
        <p:blipFill>
          <a:blip r:embed="rId2"/>
          <a:stretch>
            <a:fillRect/>
          </a:stretch>
        </p:blipFill>
        <p:spPr>
          <a:xfrm>
            <a:off x="1244410" y="1540738"/>
            <a:ext cx="4627265" cy="2639797"/>
          </a:xfrm>
          <a:prstGeom prst="rect">
            <a:avLst/>
          </a:prstGeom>
        </p:spPr>
      </p:pic>
      <p:pic>
        <p:nvPicPr>
          <p:cNvPr id="5" name="Picture 4">
            <a:extLst>
              <a:ext uri="{FF2B5EF4-FFF2-40B4-BE49-F238E27FC236}">
                <a16:creationId xmlns:a16="http://schemas.microsoft.com/office/drawing/2014/main" id="{45BA1B41-EFC8-8E9B-47D9-EAABA9A843EE}"/>
              </a:ext>
            </a:extLst>
          </p:cNvPr>
          <p:cNvPicPr>
            <a:picLocks noChangeAspect="1"/>
          </p:cNvPicPr>
          <p:nvPr/>
        </p:nvPicPr>
        <p:blipFill>
          <a:blip r:embed="rId3"/>
          <a:stretch>
            <a:fillRect/>
          </a:stretch>
        </p:blipFill>
        <p:spPr>
          <a:xfrm>
            <a:off x="6764480" y="1540738"/>
            <a:ext cx="3986382" cy="2482927"/>
          </a:xfrm>
          <a:prstGeom prst="rect">
            <a:avLst/>
          </a:prstGeom>
        </p:spPr>
      </p:pic>
      <p:pic>
        <p:nvPicPr>
          <p:cNvPr id="6" name="Picture 5">
            <a:extLst>
              <a:ext uri="{FF2B5EF4-FFF2-40B4-BE49-F238E27FC236}">
                <a16:creationId xmlns:a16="http://schemas.microsoft.com/office/drawing/2014/main" id="{A772C157-5D8C-32C6-4BAC-FB7642EE34E5}"/>
              </a:ext>
            </a:extLst>
          </p:cNvPr>
          <p:cNvPicPr>
            <a:picLocks noChangeAspect="1"/>
          </p:cNvPicPr>
          <p:nvPr/>
        </p:nvPicPr>
        <p:blipFill>
          <a:blip r:embed="rId4"/>
          <a:stretch>
            <a:fillRect/>
          </a:stretch>
        </p:blipFill>
        <p:spPr>
          <a:xfrm>
            <a:off x="1619382" y="4218961"/>
            <a:ext cx="3986380" cy="2477111"/>
          </a:xfrm>
          <a:prstGeom prst="rect">
            <a:avLst/>
          </a:prstGeom>
        </p:spPr>
      </p:pic>
      <p:pic>
        <p:nvPicPr>
          <p:cNvPr id="7" name="Picture 6">
            <a:extLst>
              <a:ext uri="{FF2B5EF4-FFF2-40B4-BE49-F238E27FC236}">
                <a16:creationId xmlns:a16="http://schemas.microsoft.com/office/drawing/2014/main" id="{863C77B5-6288-9ECC-0DE1-08440301BE9D}"/>
              </a:ext>
            </a:extLst>
          </p:cNvPr>
          <p:cNvPicPr>
            <a:picLocks noChangeAspect="1"/>
          </p:cNvPicPr>
          <p:nvPr/>
        </p:nvPicPr>
        <p:blipFill>
          <a:blip r:embed="rId5"/>
          <a:stretch>
            <a:fillRect/>
          </a:stretch>
        </p:blipFill>
        <p:spPr>
          <a:xfrm>
            <a:off x="6764481" y="4023665"/>
            <a:ext cx="3986381" cy="2639797"/>
          </a:xfrm>
          <a:prstGeom prst="rect">
            <a:avLst/>
          </a:prstGeom>
        </p:spPr>
      </p:pic>
      <p:sp>
        <p:nvSpPr>
          <p:cNvPr id="8" name="TextBox 7">
            <a:extLst>
              <a:ext uri="{FF2B5EF4-FFF2-40B4-BE49-F238E27FC236}">
                <a16:creationId xmlns:a16="http://schemas.microsoft.com/office/drawing/2014/main" id="{2756C614-B999-2088-1BFF-4D4FB6A983C8}"/>
              </a:ext>
            </a:extLst>
          </p:cNvPr>
          <p:cNvSpPr txBox="1"/>
          <p:nvPr/>
        </p:nvSpPr>
        <p:spPr>
          <a:xfrm>
            <a:off x="8271164" y="322118"/>
            <a:ext cx="3470563"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Only I country scores 3 on all 3 dimensions; many score 2</a:t>
            </a:r>
          </a:p>
        </p:txBody>
      </p:sp>
    </p:spTree>
    <p:extLst>
      <p:ext uri="{BB962C8B-B14F-4D97-AF65-F5344CB8AC3E}">
        <p14:creationId xmlns:p14="http://schemas.microsoft.com/office/powerpoint/2010/main" val="22582994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34B7-3F1D-4292-A292-F96CBE94C943}"/>
              </a:ext>
            </a:extLst>
          </p:cNvPr>
          <p:cNvSpPr>
            <a:spLocks noGrp="1"/>
          </p:cNvSpPr>
          <p:nvPr>
            <p:ph type="title"/>
          </p:nvPr>
        </p:nvSpPr>
        <p:spPr>
          <a:xfrm>
            <a:off x="1146312" y="1828800"/>
            <a:ext cx="5257800" cy="3200400"/>
          </a:xfrm>
        </p:spPr>
        <p:txBody>
          <a:bodyPr/>
          <a:lstStyle/>
          <a:p>
            <a:r>
              <a:rPr lang="en-GB" sz="4000" dirty="0"/>
              <a:t>Some National Practices that seem to have worked well…</a:t>
            </a:r>
          </a:p>
        </p:txBody>
      </p:sp>
      <p:graphicFrame>
        <p:nvGraphicFramePr>
          <p:cNvPr id="6" name="Diagram 5">
            <a:extLst>
              <a:ext uri="{FF2B5EF4-FFF2-40B4-BE49-F238E27FC236}">
                <a16:creationId xmlns:a16="http://schemas.microsoft.com/office/drawing/2014/main" id="{C3736622-792E-4B27-9566-1751705D7A75}"/>
              </a:ext>
            </a:extLst>
          </p:cNvPr>
          <p:cNvGraphicFramePr/>
          <p:nvPr>
            <p:extLst>
              <p:ext uri="{D42A27DB-BD31-4B8C-83A1-F6EECF244321}">
                <p14:modId xmlns:p14="http://schemas.microsoft.com/office/powerpoint/2010/main" val="2492417100"/>
              </p:ext>
            </p:extLst>
          </p:nvPr>
        </p:nvGraphicFramePr>
        <p:xfrm>
          <a:off x="5506278" y="609600"/>
          <a:ext cx="6126924" cy="583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23285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FA8-256C-4502-B078-9F0FFC62F284}"/>
              </a:ext>
            </a:extLst>
          </p:cNvPr>
          <p:cNvSpPr>
            <a:spLocks noGrp="1"/>
          </p:cNvSpPr>
          <p:nvPr>
            <p:ph type="title"/>
          </p:nvPr>
        </p:nvSpPr>
        <p:spPr>
          <a:xfrm>
            <a:off x="1321904" y="0"/>
            <a:ext cx="10184296" cy="1219200"/>
          </a:xfrm>
        </p:spPr>
        <p:txBody>
          <a:bodyPr/>
          <a:lstStyle/>
          <a:p>
            <a:r>
              <a:rPr lang="en-GB" dirty="0"/>
              <a:t>Revenue Forecasts</a:t>
            </a:r>
          </a:p>
        </p:txBody>
      </p:sp>
      <p:graphicFrame>
        <p:nvGraphicFramePr>
          <p:cNvPr id="4" name="Diagram 3">
            <a:extLst>
              <a:ext uri="{FF2B5EF4-FFF2-40B4-BE49-F238E27FC236}">
                <a16:creationId xmlns:a16="http://schemas.microsoft.com/office/drawing/2014/main" id="{910C6AAB-68BD-4C51-95A4-C10863C076B3}"/>
              </a:ext>
            </a:extLst>
          </p:cNvPr>
          <p:cNvGraphicFramePr/>
          <p:nvPr>
            <p:extLst>
              <p:ext uri="{D42A27DB-BD31-4B8C-83A1-F6EECF244321}">
                <p14:modId xmlns:p14="http://schemas.microsoft.com/office/powerpoint/2010/main" val="3298968243"/>
              </p:ext>
            </p:extLst>
          </p:nvPr>
        </p:nvGraphicFramePr>
        <p:xfrm>
          <a:off x="685800" y="1447800"/>
          <a:ext cx="11201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2238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F813-1DE4-46C9-8592-09C06D3E7D97}"/>
              </a:ext>
            </a:extLst>
          </p:cNvPr>
          <p:cNvSpPr>
            <a:spLocks noGrp="1"/>
          </p:cNvSpPr>
          <p:nvPr>
            <p:ph type="title"/>
          </p:nvPr>
        </p:nvSpPr>
        <p:spPr>
          <a:xfrm>
            <a:off x="1351720" y="233660"/>
            <a:ext cx="10429461" cy="1118064"/>
          </a:xfrm>
        </p:spPr>
        <p:txBody>
          <a:bodyPr/>
          <a:lstStyle/>
          <a:p>
            <a:r>
              <a:rPr lang="en-GB" dirty="0"/>
              <a:t>Remember the Extra-Budgetary Funds</a:t>
            </a:r>
          </a:p>
        </p:txBody>
      </p:sp>
      <p:sp>
        <p:nvSpPr>
          <p:cNvPr id="3" name="Content Placeholder 2">
            <a:extLst>
              <a:ext uri="{FF2B5EF4-FFF2-40B4-BE49-F238E27FC236}">
                <a16:creationId xmlns:a16="http://schemas.microsoft.com/office/drawing/2014/main" id="{795A9123-F3D4-4608-AC7D-CA943C1A456F}"/>
              </a:ext>
            </a:extLst>
          </p:cNvPr>
          <p:cNvSpPr>
            <a:spLocks noGrp="1"/>
          </p:cNvSpPr>
          <p:nvPr>
            <p:ph sz="half" idx="1"/>
          </p:nvPr>
        </p:nvSpPr>
        <p:spPr>
          <a:xfrm>
            <a:off x="1152938" y="1600200"/>
            <a:ext cx="4222848" cy="4648200"/>
          </a:xfrm>
        </p:spPr>
        <p:txBody>
          <a:bodyPr>
            <a:normAutofit fontScale="92500" lnSpcReduction="10000"/>
          </a:bodyPr>
          <a:lstStyle/>
          <a:p>
            <a:r>
              <a:rPr lang="en-GB" sz="3200" dirty="0"/>
              <a:t>Social security and similar funds have major implications for cash flow</a:t>
            </a:r>
          </a:p>
          <a:p>
            <a:pPr lvl="2"/>
            <a:r>
              <a:rPr lang="en-GB" sz="2800" dirty="0"/>
              <a:t>Directly on budget</a:t>
            </a:r>
          </a:p>
          <a:p>
            <a:pPr lvl="2"/>
            <a:r>
              <a:rPr lang="en-GB" sz="2800" dirty="0"/>
              <a:t>Demand for debt</a:t>
            </a:r>
          </a:p>
          <a:p>
            <a:pPr lvl="2"/>
            <a:r>
              <a:rPr lang="en-GB" sz="2800" dirty="0"/>
              <a:t>Residual cash balances - to which the government potentially has access whether inside or outside the TSA</a:t>
            </a:r>
          </a:p>
        </p:txBody>
      </p:sp>
      <p:sp>
        <p:nvSpPr>
          <p:cNvPr id="4" name="Content Placeholder 3">
            <a:extLst>
              <a:ext uri="{FF2B5EF4-FFF2-40B4-BE49-F238E27FC236}">
                <a16:creationId xmlns:a16="http://schemas.microsoft.com/office/drawing/2014/main" id="{C1FC78AB-FFB2-4040-8B33-2CC6237928C8}"/>
              </a:ext>
            </a:extLst>
          </p:cNvPr>
          <p:cNvSpPr>
            <a:spLocks noGrp="1"/>
          </p:cNvSpPr>
          <p:nvPr>
            <p:ph sz="half" idx="2"/>
          </p:nvPr>
        </p:nvSpPr>
        <p:spPr>
          <a:xfrm>
            <a:off x="6833422" y="1866900"/>
            <a:ext cx="4648200" cy="4114800"/>
          </a:xfrm>
        </p:spPr>
        <p:txBody>
          <a:bodyPr>
            <a:normAutofit fontScale="92500" lnSpcReduction="10000"/>
          </a:bodyPr>
          <a:lstStyle/>
          <a:p>
            <a:r>
              <a:rPr lang="en-GB" sz="3200" dirty="0"/>
              <a:t>Include within processes</a:t>
            </a:r>
          </a:p>
          <a:p>
            <a:pPr lvl="2"/>
            <a:r>
              <a:rPr lang="en-GB" sz="2800" dirty="0"/>
              <a:t>Supplying forecasts</a:t>
            </a:r>
          </a:p>
          <a:p>
            <a:pPr lvl="2"/>
            <a:r>
              <a:rPr lang="en-GB" sz="2800" dirty="0"/>
              <a:t>Regular consultation</a:t>
            </a:r>
          </a:p>
          <a:p>
            <a:pPr lvl="2"/>
            <a:r>
              <a:rPr lang="en-GB" sz="2800" dirty="0"/>
              <a:t>[Potentially membership of CCC]</a:t>
            </a:r>
          </a:p>
          <a:p>
            <a:pPr lvl="2"/>
            <a:r>
              <a:rPr lang="en-GB" sz="2800" dirty="0"/>
              <a:t>Examples: Moldova, </a:t>
            </a:r>
            <a:r>
              <a:rPr lang="en-GB" sz="2800" dirty="0" err="1"/>
              <a:t>N.Macedonia</a:t>
            </a:r>
            <a:r>
              <a:rPr lang="en-GB" sz="2800" dirty="0"/>
              <a:t>, Turkey, [others?]</a:t>
            </a:r>
          </a:p>
          <a:p>
            <a:endParaRPr lang="en-GB" sz="3200" dirty="0"/>
          </a:p>
        </p:txBody>
      </p:sp>
      <p:sp>
        <p:nvSpPr>
          <p:cNvPr id="6" name="Arrow: Right 5">
            <a:extLst>
              <a:ext uri="{FF2B5EF4-FFF2-40B4-BE49-F238E27FC236}">
                <a16:creationId xmlns:a16="http://schemas.microsoft.com/office/drawing/2014/main" id="{DEDCF14E-5A4B-4C36-B27D-D2C99119873C}"/>
              </a:ext>
            </a:extLst>
          </p:cNvPr>
          <p:cNvSpPr/>
          <p:nvPr/>
        </p:nvSpPr>
        <p:spPr bwMode="auto">
          <a:xfrm>
            <a:off x="5562601" y="2438400"/>
            <a:ext cx="685799" cy="2971800"/>
          </a:xfrm>
          <a:prstGeom prst="rightArrow">
            <a:avLst/>
          </a:prstGeom>
          <a:solidFill>
            <a:srgbClr val="CFD5EA"/>
          </a:solidFill>
          <a:ln w="25400" cap="flat" cmpd="sng" algn="ctr">
            <a:solidFill>
              <a:srgbClr val="004C9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latin typeface="Times New Roman" charset="0"/>
            </a:endParaRPr>
          </a:p>
        </p:txBody>
      </p:sp>
    </p:spTree>
    <p:extLst>
      <p:ext uri="{BB962C8B-B14F-4D97-AF65-F5344CB8AC3E}">
        <p14:creationId xmlns:p14="http://schemas.microsoft.com/office/powerpoint/2010/main" val="14090279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9B87-C57E-4C16-8B37-767EE452A523}"/>
              </a:ext>
            </a:extLst>
          </p:cNvPr>
          <p:cNvSpPr>
            <a:spLocks noGrp="1"/>
          </p:cNvSpPr>
          <p:nvPr>
            <p:ph type="title"/>
          </p:nvPr>
        </p:nvSpPr>
        <p:spPr>
          <a:xfrm>
            <a:off x="1779104" y="0"/>
            <a:ext cx="8380896" cy="1219200"/>
          </a:xfrm>
        </p:spPr>
        <p:txBody>
          <a:bodyPr/>
          <a:lstStyle/>
          <a:p>
            <a:r>
              <a:rPr lang="en-GB" dirty="0"/>
              <a:t>Linkage of Inflows and Outflows</a:t>
            </a:r>
          </a:p>
        </p:txBody>
      </p:sp>
      <p:graphicFrame>
        <p:nvGraphicFramePr>
          <p:cNvPr id="5" name="Diagram 4">
            <a:extLst>
              <a:ext uri="{FF2B5EF4-FFF2-40B4-BE49-F238E27FC236}">
                <a16:creationId xmlns:a16="http://schemas.microsoft.com/office/drawing/2014/main" id="{0C2FE2AE-4E90-6110-C514-36415F6349ED}"/>
              </a:ext>
            </a:extLst>
          </p:cNvPr>
          <p:cNvGraphicFramePr/>
          <p:nvPr>
            <p:extLst>
              <p:ext uri="{D42A27DB-BD31-4B8C-83A1-F6EECF244321}">
                <p14:modId xmlns:p14="http://schemas.microsoft.com/office/powerpoint/2010/main" val="3072216197"/>
              </p:ext>
            </p:extLst>
          </p:nvPr>
        </p:nvGraphicFramePr>
        <p:xfrm>
          <a:off x="2031999" y="1371600"/>
          <a:ext cx="9497391"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84495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6C599E-A878-48A2-A186-6D875744ED0E}"/>
              </a:ext>
            </a:extLst>
          </p:cNvPr>
          <p:cNvSpPr>
            <a:spLocks noGrp="1"/>
          </p:cNvSpPr>
          <p:nvPr>
            <p:ph type="title"/>
          </p:nvPr>
        </p:nvSpPr>
        <p:spPr>
          <a:xfrm>
            <a:off x="1321904" y="120238"/>
            <a:ext cx="10489096" cy="1118064"/>
          </a:xfrm>
        </p:spPr>
        <p:txBody>
          <a:bodyPr>
            <a:normAutofit/>
          </a:bodyPr>
          <a:lstStyle/>
          <a:p>
            <a:r>
              <a:rPr lang="en-GB" sz="3200" dirty="0"/>
              <a:t>Some lessons of the Pandemic for Cash Flow Forecasting</a:t>
            </a:r>
          </a:p>
        </p:txBody>
      </p:sp>
      <p:graphicFrame>
        <p:nvGraphicFramePr>
          <p:cNvPr id="7" name="Diagram 6">
            <a:extLst>
              <a:ext uri="{FF2B5EF4-FFF2-40B4-BE49-F238E27FC236}">
                <a16:creationId xmlns:a16="http://schemas.microsoft.com/office/drawing/2014/main" id="{994518FE-462C-EFF6-F9B4-D7FADB596147}"/>
              </a:ext>
            </a:extLst>
          </p:cNvPr>
          <p:cNvGraphicFramePr/>
          <p:nvPr>
            <p:extLst>
              <p:ext uri="{D42A27DB-BD31-4B8C-83A1-F6EECF244321}">
                <p14:modId xmlns:p14="http://schemas.microsoft.com/office/powerpoint/2010/main" val="3785611654"/>
              </p:ext>
            </p:extLst>
          </p:nvPr>
        </p:nvGraphicFramePr>
        <p:xfrm>
          <a:off x="1222512" y="1238302"/>
          <a:ext cx="10664687" cy="5086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90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A96D-911B-9A5D-6D17-BD1990BE1BDA}"/>
              </a:ext>
            </a:extLst>
          </p:cNvPr>
          <p:cNvSpPr>
            <a:spLocks noGrp="1"/>
          </p:cNvSpPr>
          <p:nvPr>
            <p:ph type="title"/>
          </p:nvPr>
        </p:nvSpPr>
        <p:spPr>
          <a:xfrm>
            <a:off x="1709529" y="482138"/>
            <a:ext cx="9872869" cy="1118064"/>
          </a:xfrm>
        </p:spPr>
        <p:txBody>
          <a:bodyPr/>
          <a:lstStyle/>
          <a:p>
            <a:r>
              <a:rPr lang="en-GB" dirty="0"/>
              <a:t>CFAT makes use of this Experience</a:t>
            </a:r>
          </a:p>
        </p:txBody>
      </p:sp>
      <p:graphicFrame>
        <p:nvGraphicFramePr>
          <p:cNvPr id="3" name="Diagram 2">
            <a:extLst>
              <a:ext uri="{FF2B5EF4-FFF2-40B4-BE49-F238E27FC236}">
                <a16:creationId xmlns:a16="http://schemas.microsoft.com/office/drawing/2014/main" id="{31EDCFEF-5390-9B4E-11B1-09E1EEB643E2}"/>
              </a:ext>
            </a:extLst>
          </p:cNvPr>
          <p:cNvGraphicFramePr/>
          <p:nvPr>
            <p:extLst>
              <p:ext uri="{D42A27DB-BD31-4B8C-83A1-F6EECF244321}">
                <p14:modId xmlns:p14="http://schemas.microsoft.com/office/powerpoint/2010/main" val="3873915915"/>
              </p:ext>
            </p:extLst>
          </p:nvPr>
        </p:nvGraphicFramePr>
        <p:xfrm>
          <a:off x="1858617" y="1908313"/>
          <a:ext cx="9163879" cy="4253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8391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
            <a:ext cx="10896600" cy="1143000"/>
          </a:xfrm>
        </p:spPr>
        <p:txBody>
          <a:bodyPr/>
          <a:lstStyle/>
          <a:p>
            <a:r>
              <a:rPr lang="en-GB" dirty="0"/>
              <a:t>Cash Flow Forecasting : Some Distinctions</a:t>
            </a:r>
          </a:p>
        </p:txBody>
      </p:sp>
      <p:sp>
        <p:nvSpPr>
          <p:cNvPr id="10" name="TextBox 9">
            <a:extLst>
              <a:ext uri="{FF2B5EF4-FFF2-40B4-BE49-F238E27FC236}">
                <a16:creationId xmlns:a16="http://schemas.microsoft.com/office/drawing/2014/main" id="{C61B4844-F9FF-6FD5-350C-BEFEF2DBA86C}"/>
              </a:ext>
            </a:extLst>
          </p:cNvPr>
          <p:cNvSpPr txBox="1"/>
          <p:nvPr/>
        </p:nvSpPr>
        <p:spPr>
          <a:xfrm>
            <a:off x="1104900" y="1020969"/>
            <a:ext cx="10515600" cy="21236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4C97"/>
                </a:solidFill>
                <a:effectLst/>
                <a:uLnTx/>
                <a:uFillTx/>
                <a:latin typeface="Arial" panose="020B0604020202020204"/>
                <a:ea typeface="+mn-ea"/>
                <a:cs typeface="+mn-cs"/>
              </a:rPr>
              <a:t>Forecasts of the </a:t>
            </a:r>
            <a:r>
              <a:rPr kumimoji="0" lang="en-GB" sz="2400" b="1" i="0" u="sng" strike="noStrike" kern="1200" cap="none" spc="0" normalizeH="0" baseline="0" noProof="0" dirty="0">
                <a:ln>
                  <a:noFill/>
                </a:ln>
                <a:solidFill>
                  <a:srgbClr val="004C97"/>
                </a:solidFill>
                <a:effectLst/>
                <a:uLnTx/>
                <a:uFillTx/>
                <a:latin typeface="Arial" panose="020B0604020202020204"/>
                <a:ea typeface="+mn-ea"/>
                <a:cs typeface="+mn-cs"/>
              </a:rPr>
              <a:t>Government cash balance </a:t>
            </a:r>
            <a:r>
              <a:rPr kumimoji="0" lang="en-GB" sz="2400" b="1" i="0" u="none" strike="noStrike" kern="1200" cap="none" spc="0" normalizeH="0" baseline="0" noProof="0" dirty="0">
                <a:ln>
                  <a:noFill/>
                </a:ln>
                <a:solidFill>
                  <a:srgbClr val="004C97"/>
                </a:solidFill>
                <a:effectLst/>
                <a:uLnTx/>
                <a:uFillTx/>
                <a:latin typeface="Arial" panose="020B0604020202020204"/>
                <a:ea typeface="+mn-ea"/>
                <a:cs typeface="+mn-cs"/>
              </a:rPr>
              <a:t>are essential for 2 reasons</a:t>
            </a:r>
          </a:p>
          <a:p>
            <a:pPr marL="342900" marR="0" lvl="0" indent="-342900" algn="l" defTabSz="914400" rtl="0" eaLnBrk="0" fontAlgn="base" latinLnBrk="0" hangingPunct="0">
              <a:lnSpc>
                <a:spcPct val="100000"/>
              </a:lnSpc>
              <a:spcBef>
                <a:spcPct val="0"/>
              </a:spcBef>
              <a:spcAft>
                <a:spcPct val="0"/>
              </a:spcAft>
              <a:buClr>
                <a:srgbClr val="004C97"/>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To facilitate orderly achievement of budget targets; to ensure that budgeted expenditure is smoothly financed avoiding delays; and to give early warning of any problems</a:t>
            </a:r>
          </a:p>
          <a:p>
            <a:pPr marL="342900" marR="0" lvl="0" indent="-342900" algn="l" defTabSz="914400" rtl="0" eaLnBrk="0" fontAlgn="base" latinLnBrk="0" hangingPunct="0">
              <a:lnSpc>
                <a:spcPct val="100000"/>
              </a:lnSpc>
              <a:spcBef>
                <a:spcPct val="0"/>
              </a:spcBef>
              <a:spcAft>
                <a:spcPct val="0"/>
              </a:spcAft>
              <a:buClr>
                <a:srgbClr val="004C97"/>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To devise the financing strategies needed to meet cash management objectives</a:t>
            </a:r>
          </a:p>
          <a:p>
            <a:pPr marL="0" marR="0" lvl="0" indent="0" algn="l" defTabSz="914400" rtl="0" eaLnBrk="0" fontAlgn="base" latinLnBrk="0" hangingPunct="0">
              <a:lnSpc>
                <a:spcPct val="100000"/>
              </a:lnSpc>
              <a:spcBef>
                <a:spcPct val="0"/>
              </a:spcBef>
              <a:spcAft>
                <a:spcPct val="0"/>
              </a:spcAft>
              <a:buClr>
                <a:srgbClr val="004C97"/>
              </a:buClr>
              <a:buSzTx/>
              <a:buFontTx/>
              <a:buNone/>
              <a:tabLst/>
              <a:defRPr/>
            </a:pPr>
            <a:endParaRPr kumimoji="0" lang="en-GB" sz="2400" b="1" i="0" u="none" strike="noStrike" kern="1200" cap="none" spc="0" normalizeH="0" baseline="0" noProof="0" dirty="0">
              <a:ln>
                <a:noFill/>
              </a:ln>
              <a:solidFill>
                <a:srgbClr val="004C97"/>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
                <a:srgbClr val="004C97"/>
              </a:buClr>
              <a:buSzTx/>
              <a:buFontTx/>
              <a:buNone/>
              <a:tabLst/>
              <a:defRPr/>
            </a:pPr>
            <a:r>
              <a:rPr kumimoji="0" lang="en-GB" sz="2400" b="1" i="0" u="none" strike="noStrike" kern="1200" cap="none" spc="0" normalizeH="0" baseline="0" noProof="0" dirty="0">
                <a:ln>
                  <a:noFill/>
                </a:ln>
                <a:solidFill>
                  <a:srgbClr val="004C97"/>
                </a:solidFill>
                <a:effectLst/>
                <a:uLnTx/>
                <a:uFillTx/>
                <a:latin typeface="Arial" panose="020B0604020202020204"/>
                <a:ea typeface="+mn-ea"/>
                <a:cs typeface="+mn-cs"/>
              </a:rPr>
              <a:t>Distinguish between…..</a:t>
            </a:r>
            <a:endParaRPr kumimoji="0" lang="en-GB" sz="2800" b="1" i="0" u="none" strike="noStrike" kern="1200" cap="none" spc="0" normalizeH="0" baseline="0" noProof="0" dirty="0">
              <a:ln>
                <a:noFill/>
              </a:ln>
              <a:solidFill>
                <a:srgbClr val="004C97"/>
              </a:solidFill>
              <a:effectLst/>
              <a:uLnTx/>
              <a:uFillTx/>
              <a:latin typeface="Arial" panose="020B0604020202020204"/>
              <a:ea typeface="+mn-ea"/>
              <a:cs typeface="+mn-cs"/>
            </a:endParaRPr>
          </a:p>
        </p:txBody>
      </p:sp>
      <p:graphicFrame>
        <p:nvGraphicFramePr>
          <p:cNvPr id="18" name="Diagram 17">
            <a:extLst>
              <a:ext uri="{FF2B5EF4-FFF2-40B4-BE49-F238E27FC236}">
                <a16:creationId xmlns:a16="http://schemas.microsoft.com/office/drawing/2014/main" id="{2F8A4860-B97E-05B9-7BB6-FB5063B39495}"/>
              </a:ext>
            </a:extLst>
          </p:cNvPr>
          <p:cNvGraphicFramePr/>
          <p:nvPr>
            <p:extLst>
              <p:ext uri="{D42A27DB-BD31-4B8C-83A1-F6EECF244321}">
                <p14:modId xmlns:p14="http://schemas.microsoft.com/office/powerpoint/2010/main" val="1264881740"/>
              </p:ext>
            </p:extLst>
          </p:nvPr>
        </p:nvGraphicFramePr>
        <p:xfrm>
          <a:off x="1104900" y="3144627"/>
          <a:ext cx="10706100" cy="35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F4AE32B5-990A-1284-402B-95B308DCBCF4}"/>
              </a:ext>
            </a:extLst>
          </p:cNvPr>
          <p:cNvSpPr txBox="1"/>
          <p:nvPr/>
        </p:nvSpPr>
        <p:spPr>
          <a:xfrm>
            <a:off x="6280015" y="4478413"/>
            <a:ext cx="45720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4C97"/>
                </a:solidFill>
                <a:effectLst/>
                <a:uLnTx/>
                <a:uFillTx/>
                <a:latin typeface="Arial" panose="020B0604020202020204"/>
                <a:ea typeface="+mn-ea"/>
                <a:cs typeface="+mn-cs"/>
              </a:rPr>
              <a:t>&amp;</a:t>
            </a:r>
          </a:p>
        </p:txBody>
      </p:sp>
    </p:spTree>
    <p:extLst>
      <p:ext uri="{BB962C8B-B14F-4D97-AF65-F5344CB8AC3E}">
        <p14:creationId xmlns:p14="http://schemas.microsoft.com/office/powerpoint/2010/main" val="468014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F15C6C-19C2-FB01-9D79-BAB1FB1962E8}"/>
              </a:ext>
            </a:extLst>
          </p:cNvPr>
          <p:cNvSpPr>
            <a:spLocks noGrp="1"/>
          </p:cNvSpPr>
          <p:nvPr>
            <p:ph type="title"/>
          </p:nvPr>
        </p:nvSpPr>
        <p:spPr>
          <a:xfrm>
            <a:off x="1152938" y="533457"/>
            <a:ext cx="10429461" cy="1118064"/>
          </a:xfrm>
        </p:spPr>
        <p:txBody>
          <a:bodyPr/>
          <a:lstStyle/>
          <a:p>
            <a:r>
              <a:rPr lang="en-GB" dirty="0"/>
              <a:t>Agenda</a:t>
            </a:r>
          </a:p>
        </p:txBody>
      </p:sp>
      <p:graphicFrame>
        <p:nvGraphicFramePr>
          <p:cNvPr id="8" name="Diagram 7">
            <a:extLst>
              <a:ext uri="{FF2B5EF4-FFF2-40B4-BE49-F238E27FC236}">
                <a16:creationId xmlns:a16="http://schemas.microsoft.com/office/drawing/2014/main" id="{8EDCD8C7-81EF-2AE4-EFD7-653F9166BDE4}"/>
              </a:ext>
            </a:extLst>
          </p:cNvPr>
          <p:cNvGraphicFramePr/>
          <p:nvPr>
            <p:extLst>
              <p:ext uri="{D42A27DB-BD31-4B8C-83A1-F6EECF244321}">
                <p14:modId xmlns:p14="http://schemas.microsoft.com/office/powerpoint/2010/main" val="373648370"/>
              </p:ext>
            </p:extLst>
          </p:nvPr>
        </p:nvGraphicFramePr>
        <p:xfrm>
          <a:off x="989045" y="1542040"/>
          <a:ext cx="10711543" cy="470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13682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A499DA2-5049-4174-A652-5B30C7E9DEE5}"/>
              </a:ext>
            </a:extLst>
          </p:cNvPr>
          <p:cNvGraphicFramePr/>
          <p:nvPr/>
        </p:nvGraphicFramePr>
        <p:xfrm>
          <a:off x="714375" y="1504950"/>
          <a:ext cx="10763249" cy="4676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DCDCE700-E320-4556-823A-B6047D195004}"/>
              </a:ext>
            </a:extLst>
          </p:cNvPr>
          <p:cNvSpPr>
            <a:spLocks noGrp="1" noChangeArrowheads="1"/>
          </p:cNvSpPr>
          <p:nvPr>
            <p:ph type="title"/>
          </p:nvPr>
        </p:nvSpPr>
        <p:spPr>
          <a:xfrm>
            <a:off x="1320800" y="0"/>
            <a:ext cx="8839200" cy="1219200"/>
          </a:xfrm>
        </p:spPr>
        <p:txBody>
          <a:bodyPr/>
          <a:lstStyle/>
          <a:p>
            <a:r>
              <a:rPr lang="en-GB" altLang="en-US" sz="3800" dirty="0"/>
              <a:t>Putting the forecast to work…</a:t>
            </a:r>
          </a:p>
        </p:txBody>
      </p:sp>
    </p:spTree>
    <p:extLst>
      <p:ext uri="{BB962C8B-B14F-4D97-AF65-F5344CB8AC3E}">
        <p14:creationId xmlns:p14="http://schemas.microsoft.com/office/powerpoint/2010/main" val="207915692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3DE4D-3876-4342-933A-66BCAE6D7BCA}"/>
              </a:ext>
            </a:extLst>
          </p:cNvPr>
          <p:cNvSpPr>
            <a:spLocks noGrp="1"/>
          </p:cNvSpPr>
          <p:nvPr>
            <p:ph type="title"/>
          </p:nvPr>
        </p:nvSpPr>
        <p:spPr>
          <a:xfrm>
            <a:off x="2209800" y="0"/>
            <a:ext cx="7772400" cy="990600"/>
          </a:xfrm>
        </p:spPr>
        <p:txBody>
          <a:bodyPr/>
          <a:lstStyle/>
          <a:p>
            <a:r>
              <a:rPr lang="en-GB" dirty="0"/>
              <a:t>Forecast Performance</a:t>
            </a:r>
          </a:p>
        </p:txBody>
      </p:sp>
      <p:pic>
        <p:nvPicPr>
          <p:cNvPr id="3" name="Picture 2">
            <a:extLst>
              <a:ext uri="{FF2B5EF4-FFF2-40B4-BE49-F238E27FC236}">
                <a16:creationId xmlns:a16="http://schemas.microsoft.com/office/drawing/2014/main" id="{B0B5A673-2C96-4B1D-B22F-2DAE40C42ED6}"/>
              </a:ext>
            </a:extLst>
          </p:cNvPr>
          <p:cNvPicPr>
            <a:picLocks noChangeAspect="1"/>
          </p:cNvPicPr>
          <p:nvPr/>
        </p:nvPicPr>
        <p:blipFill>
          <a:blip r:embed="rId2"/>
          <a:stretch>
            <a:fillRect/>
          </a:stretch>
        </p:blipFill>
        <p:spPr>
          <a:xfrm>
            <a:off x="4628164" y="3869346"/>
            <a:ext cx="2682162" cy="1972975"/>
          </a:xfrm>
          <a:prstGeom prst="rect">
            <a:avLst/>
          </a:prstGeom>
        </p:spPr>
      </p:pic>
      <p:pic>
        <p:nvPicPr>
          <p:cNvPr id="9" name="Picture 8">
            <a:extLst>
              <a:ext uri="{FF2B5EF4-FFF2-40B4-BE49-F238E27FC236}">
                <a16:creationId xmlns:a16="http://schemas.microsoft.com/office/drawing/2014/main" id="{0F065245-317F-48B9-9414-616CDF038601}"/>
              </a:ext>
            </a:extLst>
          </p:cNvPr>
          <p:cNvPicPr>
            <a:picLocks noChangeAspect="1"/>
          </p:cNvPicPr>
          <p:nvPr/>
        </p:nvPicPr>
        <p:blipFill>
          <a:blip r:embed="rId3"/>
          <a:stretch>
            <a:fillRect/>
          </a:stretch>
        </p:blipFill>
        <p:spPr>
          <a:xfrm>
            <a:off x="1528080" y="3882780"/>
            <a:ext cx="2688565" cy="1972975"/>
          </a:xfrm>
          <a:prstGeom prst="rect">
            <a:avLst/>
          </a:prstGeom>
        </p:spPr>
      </p:pic>
      <p:pic>
        <p:nvPicPr>
          <p:cNvPr id="10" name="Picture 9">
            <a:extLst>
              <a:ext uri="{FF2B5EF4-FFF2-40B4-BE49-F238E27FC236}">
                <a16:creationId xmlns:a16="http://schemas.microsoft.com/office/drawing/2014/main" id="{58C8144A-FD30-4EFA-98A0-DB3E0B97F1C5}"/>
              </a:ext>
            </a:extLst>
          </p:cNvPr>
          <p:cNvPicPr>
            <a:picLocks noChangeAspect="1"/>
          </p:cNvPicPr>
          <p:nvPr/>
        </p:nvPicPr>
        <p:blipFill>
          <a:blip r:embed="rId4"/>
          <a:stretch>
            <a:fillRect/>
          </a:stretch>
        </p:blipFill>
        <p:spPr>
          <a:xfrm>
            <a:off x="1529767" y="1794220"/>
            <a:ext cx="2688565" cy="1919048"/>
          </a:xfrm>
          <a:prstGeom prst="rect">
            <a:avLst/>
          </a:prstGeom>
        </p:spPr>
      </p:pic>
      <p:pic>
        <p:nvPicPr>
          <p:cNvPr id="11" name="Picture 10">
            <a:extLst>
              <a:ext uri="{FF2B5EF4-FFF2-40B4-BE49-F238E27FC236}">
                <a16:creationId xmlns:a16="http://schemas.microsoft.com/office/drawing/2014/main" id="{C9B388DE-CB16-4BC6-B34C-A1D14A949907}"/>
              </a:ext>
            </a:extLst>
          </p:cNvPr>
          <p:cNvPicPr>
            <a:picLocks noChangeAspect="1"/>
          </p:cNvPicPr>
          <p:nvPr/>
        </p:nvPicPr>
        <p:blipFill>
          <a:blip r:embed="rId5"/>
          <a:stretch>
            <a:fillRect/>
          </a:stretch>
        </p:blipFill>
        <p:spPr>
          <a:xfrm>
            <a:off x="4624653" y="1765778"/>
            <a:ext cx="2688566" cy="1926446"/>
          </a:xfrm>
          <a:prstGeom prst="rect">
            <a:avLst/>
          </a:prstGeom>
        </p:spPr>
      </p:pic>
      <p:pic>
        <p:nvPicPr>
          <p:cNvPr id="12" name="Picture 11">
            <a:extLst>
              <a:ext uri="{FF2B5EF4-FFF2-40B4-BE49-F238E27FC236}">
                <a16:creationId xmlns:a16="http://schemas.microsoft.com/office/drawing/2014/main" id="{8DDE684C-8534-4B28-B1F9-0C45FBA70D6C}"/>
              </a:ext>
            </a:extLst>
          </p:cNvPr>
          <p:cNvPicPr>
            <a:picLocks noChangeAspect="1"/>
          </p:cNvPicPr>
          <p:nvPr/>
        </p:nvPicPr>
        <p:blipFill>
          <a:blip r:embed="rId6"/>
          <a:stretch>
            <a:fillRect/>
          </a:stretch>
        </p:blipFill>
        <p:spPr>
          <a:xfrm>
            <a:off x="7814635" y="2067320"/>
            <a:ext cx="3261683" cy="2297969"/>
          </a:xfrm>
          <a:prstGeom prst="rect">
            <a:avLst/>
          </a:prstGeom>
        </p:spPr>
      </p:pic>
      <p:cxnSp>
        <p:nvCxnSpPr>
          <p:cNvPr id="15" name="Straight Arrow Connector 14">
            <a:extLst>
              <a:ext uri="{FF2B5EF4-FFF2-40B4-BE49-F238E27FC236}">
                <a16:creationId xmlns:a16="http://schemas.microsoft.com/office/drawing/2014/main" id="{8C28C0C9-EF4F-46A4-B3E8-778C20C924B7}"/>
              </a:ext>
            </a:extLst>
          </p:cNvPr>
          <p:cNvCxnSpPr>
            <a:cxnSpLocks/>
          </p:cNvCxnSpPr>
          <p:nvPr/>
        </p:nvCxnSpPr>
        <p:spPr bwMode="auto">
          <a:xfrm flipV="1">
            <a:off x="8915400" y="3285618"/>
            <a:ext cx="304800" cy="113398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10C2D642-7D62-44E9-8252-52FA0ABF24EA}"/>
              </a:ext>
            </a:extLst>
          </p:cNvPr>
          <p:cNvSpPr txBox="1"/>
          <p:nvPr/>
        </p:nvSpPr>
        <p:spPr>
          <a:xfrm>
            <a:off x="900990" y="6038469"/>
            <a:ext cx="5819772" cy="590931"/>
          </a:xfrm>
          <a:prstGeom prst="rect">
            <a:avLst/>
          </a:prstGeom>
          <a:solidFill>
            <a:schemeClr val="bg1"/>
          </a:solidFill>
        </p:spPr>
        <p:txBody>
          <a:bodyPr wrap="square" rtlCol="0">
            <a:spAutoFit/>
          </a:bodyPr>
          <a:lstStyle/>
          <a:p>
            <a:pPr marL="180975" marR="0" lvl="0" indent="-180975" algn="ctr" defTabSz="914314" rtl="0" eaLnBrk="1" fontAlgn="auto" latinLnBrk="0" hangingPunct="1">
              <a:lnSpc>
                <a:spcPct val="90000"/>
              </a:lnSpc>
              <a:spcBef>
                <a:spcPts val="450"/>
              </a:spcBef>
              <a:spcAft>
                <a:spcPts val="0"/>
              </a:spcAft>
              <a:buClr>
                <a:srgbClr val="000000"/>
              </a:buClr>
              <a:buSzTx/>
              <a:buFontTx/>
              <a:buChar char="•"/>
              <a:tabLst/>
              <a:defRPr/>
            </a:pPr>
            <a:r>
              <a:rPr kumimoji="0" lang="en-GB" sz="1800" b="0" i="0" u="none" strike="noStrike" kern="1200" cap="none" spc="0" normalizeH="0" baseline="0" noProof="0" dirty="0">
                <a:ln>
                  <a:noFill/>
                </a:ln>
                <a:solidFill>
                  <a:srgbClr val="004C97"/>
                </a:solidFill>
                <a:effectLst/>
                <a:uLnTx/>
                <a:uFillTx/>
                <a:latin typeface="Arial" panose="020B0604020202020204"/>
                <a:ea typeface="+mn-ea"/>
                <a:cs typeface="+mn-cs"/>
              </a:rPr>
              <a:t>Advantages of graphical presentation; has implications for the way in which data are maintained</a:t>
            </a:r>
          </a:p>
        </p:txBody>
      </p:sp>
      <p:cxnSp>
        <p:nvCxnSpPr>
          <p:cNvPr id="20" name="Straight Connector 19">
            <a:extLst>
              <a:ext uri="{FF2B5EF4-FFF2-40B4-BE49-F238E27FC236}">
                <a16:creationId xmlns:a16="http://schemas.microsoft.com/office/drawing/2014/main" id="{B18A502E-3356-4C8E-A7C9-B108B31D73BF}"/>
              </a:ext>
            </a:extLst>
          </p:cNvPr>
          <p:cNvCxnSpPr/>
          <p:nvPr/>
        </p:nvCxnSpPr>
        <p:spPr bwMode="auto">
          <a:xfrm>
            <a:off x="7543800" y="1676400"/>
            <a:ext cx="0" cy="4793752"/>
          </a:xfrm>
          <a:prstGeom prst="line">
            <a:avLst/>
          </a:prstGeom>
          <a:solidFill>
            <a:schemeClr val="accent1"/>
          </a:solidFill>
          <a:ln w="15875" cap="flat" cmpd="sng" algn="ctr">
            <a:solidFill>
              <a:srgbClr val="00206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a:extLst>
              <a:ext uri="{FF2B5EF4-FFF2-40B4-BE49-F238E27FC236}">
                <a16:creationId xmlns:a16="http://schemas.microsoft.com/office/drawing/2014/main" id="{ED34748B-DDDE-4047-84B4-C8CAC2D867A4}"/>
              </a:ext>
            </a:extLst>
          </p:cNvPr>
          <p:cNvSpPr/>
          <p:nvPr/>
        </p:nvSpPr>
        <p:spPr bwMode="auto">
          <a:xfrm rot="17908081">
            <a:off x="9184027" y="2871667"/>
            <a:ext cx="309210" cy="487310"/>
          </a:xfrm>
          <a:prstGeom prst="ellipse">
            <a:avLst/>
          </a:prstGeom>
          <a:no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7" name="Diagram 6">
            <a:extLst>
              <a:ext uri="{FF2B5EF4-FFF2-40B4-BE49-F238E27FC236}">
                <a16:creationId xmlns:a16="http://schemas.microsoft.com/office/drawing/2014/main" id="{1447A5DF-4FD9-2DC5-5F55-583225826DFA}"/>
              </a:ext>
            </a:extLst>
          </p:cNvPr>
          <p:cNvGraphicFramePr/>
          <p:nvPr>
            <p:extLst>
              <p:ext uri="{D42A27DB-BD31-4B8C-83A1-F6EECF244321}">
                <p14:modId xmlns:p14="http://schemas.microsoft.com/office/powerpoint/2010/main" val="2932307166"/>
              </p:ext>
            </p:extLst>
          </p:nvPr>
        </p:nvGraphicFramePr>
        <p:xfrm>
          <a:off x="1381540" y="864705"/>
          <a:ext cx="10245970" cy="51737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Content Placeholder 3">
            <a:extLst>
              <a:ext uri="{FF2B5EF4-FFF2-40B4-BE49-F238E27FC236}">
                <a16:creationId xmlns:a16="http://schemas.microsoft.com/office/drawing/2014/main" id="{C61FE79A-0788-4BA8-BF6C-57A9B6F13D42}"/>
              </a:ext>
            </a:extLst>
          </p:cNvPr>
          <p:cNvSpPr txBox="1">
            <a:spLocks/>
          </p:cNvSpPr>
          <p:nvPr/>
        </p:nvSpPr>
        <p:spPr>
          <a:xfrm>
            <a:off x="7688609" y="4461744"/>
            <a:ext cx="4117976" cy="2209800"/>
          </a:xfrm>
          <a:prstGeom prst="rect">
            <a:avLst/>
          </a:prstGeom>
        </p:spPr>
        <p:txBody>
          <a:bodyPr>
            <a:normAutofit/>
          </a:bodyPr>
          <a:lstStyle>
            <a:lvl1pPr marL="342900" indent="-342900" algn="l" rtl="0" eaLnBrk="0" fontAlgn="base" hangingPunct="0">
              <a:spcBef>
                <a:spcPct val="20000"/>
              </a:spcBef>
              <a:spcAft>
                <a:spcPct val="0"/>
              </a:spcAft>
              <a:buClr>
                <a:schemeClr val="tx1"/>
              </a:buClr>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0099"/>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0099"/>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0099"/>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314" rtl="0" eaLnBrk="0" fontAlgn="base" latinLnBrk="0" hangingPunct="0">
              <a:lnSpc>
                <a:spcPct val="90000"/>
              </a:lnSpc>
              <a:spcBef>
                <a:spcPts val="450"/>
              </a:spcBef>
              <a:spcAft>
                <a:spcPct val="0"/>
              </a:spcAft>
              <a:buClr>
                <a:srgbClr val="000000"/>
              </a:buClr>
              <a:buSzTx/>
              <a:buFontTx/>
              <a:buChar char="•"/>
              <a:tabLst/>
              <a:defRPr/>
            </a:pPr>
            <a:r>
              <a:rPr kumimoji="0" lang="en-GB" sz="1800" b="0" i="0" u="sng" strike="noStrike" kern="1200" cap="none" spc="0" normalizeH="0" baseline="0" noProof="0" dirty="0">
                <a:ln>
                  <a:noFill/>
                </a:ln>
                <a:solidFill>
                  <a:srgbClr val="004C97"/>
                </a:solidFill>
                <a:effectLst/>
                <a:uLnTx/>
                <a:uFillTx/>
                <a:latin typeface="Arial" panose="020B0604020202020204"/>
                <a:ea typeface="+mn-ea"/>
                <a:cs typeface="+mn-cs"/>
              </a:rPr>
              <a:t>Cumulative error</a:t>
            </a:r>
            <a:r>
              <a:rPr kumimoji="0" lang="en-GB" sz="1800" b="0" i="0" u="none" strike="noStrike" kern="1200" cap="none" spc="0" normalizeH="0" baseline="0" noProof="0" dirty="0">
                <a:ln>
                  <a:noFill/>
                </a:ln>
                <a:solidFill>
                  <a:srgbClr val="004C97"/>
                </a:solidFill>
                <a:effectLst/>
                <a:uLnTx/>
                <a:uFillTx/>
                <a:latin typeface="Arial" panose="020B0604020202020204"/>
                <a:ea typeface="+mn-ea"/>
                <a:cs typeface="+mn-cs"/>
              </a:rPr>
              <a:t> is important</a:t>
            </a:r>
          </a:p>
          <a:p>
            <a:pPr marL="180975" marR="0" lvl="0" indent="-180975" algn="l" defTabSz="914314" rtl="0" eaLnBrk="0" fontAlgn="base" latinLnBrk="0" hangingPunct="0">
              <a:lnSpc>
                <a:spcPct val="90000"/>
              </a:lnSpc>
              <a:spcBef>
                <a:spcPts val="450"/>
              </a:spcBef>
              <a:spcAft>
                <a:spcPct val="0"/>
              </a:spcAft>
              <a:buClr>
                <a:srgbClr val="000000"/>
              </a:buClr>
              <a:buSzTx/>
              <a:buFontTx/>
              <a:buChar char="•"/>
              <a:tabLst/>
              <a:defRPr/>
            </a:pPr>
            <a:r>
              <a:rPr kumimoji="0" lang="en-GB" sz="1800" b="0" i="0" u="none" strike="noStrike" kern="1200" cap="none" spc="0" normalizeH="0" baseline="0" noProof="0" dirty="0">
                <a:ln>
                  <a:noFill/>
                </a:ln>
                <a:solidFill>
                  <a:srgbClr val="004C97"/>
                </a:solidFill>
                <a:effectLst/>
                <a:uLnTx/>
                <a:uFillTx/>
                <a:latin typeface="Arial" panose="020B0604020202020204"/>
                <a:ea typeface="+mn-ea"/>
                <a:cs typeface="+mn-cs"/>
              </a:rPr>
              <a:t>[This Forecast seems too pessimistic</a:t>
            </a:r>
          </a:p>
          <a:p>
            <a:pPr marL="534988" marR="0" lvl="1" indent="-268288" algn="l" defTabSz="914314" rtl="0" eaLnBrk="0" fontAlgn="base" latinLnBrk="0" hangingPunct="0">
              <a:lnSpc>
                <a:spcPct val="90000"/>
              </a:lnSpc>
              <a:spcBef>
                <a:spcPts val="450"/>
              </a:spcBef>
              <a:spcAft>
                <a:spcPct val="0"/>
              </a:spcAft>
              <a:buClrTx/>
              <a:buSzTx/>
              <a:buFontTx/>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Over-performance does not tell us much about risks</a:t>
            </a:r>
          </a:p>
          <a:p>
            <a:pPr marL="534988" marR="0" lvl="1" indent="-268288" algn="l" defTabSz="914314" rtl="0" eaLnBrk="0" fontAlgn="base" latinLnBrk="0" hangingPunct="0">
              <a:lnSpc>
                <a:spcPct val="90000"/>
              </a:lnSpc>
              <a:spcBef>
                <a:spcPts val="450"/>
              </a:spcBef>
              <a:spcAft>
                <a:spcPct val="0"/>
              </a:spcAft>
              <a:buClrTx/>
              <a:buSzTx/>
              <a:buFontTx/>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Forecast should be an unbiased estimate – allowance for caution should be explicit]</a:t>
            </a:r>
            <a:endParaRPr kumimoji="0" lang="en-GB" sz="3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137463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4851-73D4-40C7-AB70-25E78798D764}"/>
              </a:ext>
            </a:extLst>
          </p:cNvPr>
          <p:cNvSpPr>
            <a:spLocks noGrp="1"/>
          </p:cNvSpPr>
          <p:nvPr>
            <p:ph type="title"/>
          </p:nvPr>
        </p:nvSpPr>
        <p:spPr>
          <a:xfrm>
            <a:off x="1162049" y="104775"/>
            <a:ext cx="10125075" cy="1219200"/>
          </a:xfrm>
        </p:spPr>
        <p:txBody>
          <a:bodyPr/>
          <a:lstStyle/>
          <a:p>
            <a:r>
              <a:rPr lang="en-GB" sz="3800" dirty="0"/>
              <a:t>Managing Deviations from Forecast</a:t>
            </a:r>
          </a:p>
        </p:txBody>
      </p:sp>
      <p:graphicFrame>
        <p:nvGraphicFramePr>
          <p:cNvPr id="4" name="Content Placeholder 3">
            <a:extLst>
              <a:ext uri="{FF2B5EF4-FFF2-40B4-BE49-F238E27FC236}">
                <a16:creationId xmlns:a16="http://schemas.microsoft.com/office/drawing/2014/main" id="{D2E14B31-987A-40DA-A946-528E2A69DA97}"/>
              </a:ext>
            </a:extLst>
          </p:cNvPr>
          <p:cNvGraphicFramePr>
            <a:graphicFrameLocks noGrp="1"/>
          </p:cNvGraphicFramePr>
          <p:nvPr>
            <p:ph idx="1"/>
            <p:extLst>
              <p:ext uri="{D42A27DB-BD31-4B8C-83A1-F6EECF244321}">
                <p14:modId xmlns:p14="http://schemas.microsoft.com/office/powerpoint/2010/main" val="2682780159"/>
              </p:ext>
            </p:extLst>
          </p:nvPr>
        </p:nvGraphicFramePr>
        <p:xfrm>
          <a:off x="1162048" y="1295400"/>
          <a:ext cx="10586003" cy="4892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59E5228-E73A-44F0-A732-D5461E324974}"/>
              </a:ext>
            </a:extLst>
          </p:cNvPr>
          <p:cNvSpPr txBox="1"/>
          <p:nvPr/>
        </p:nvSpPr>
        <p:spPr>
          <a:xfrm>
            <a:off x="1118632" y="1070207"/>
            <a:ext cx="3390900" cy="1754326"/>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C97"/>
                </a:solidFill>
                <a:effectLst/>
                <a:uLnTx/>
                <a:uFillTx/>
                <a:latin typeface="Arial" panose="020B0604020202020204"/>
                <a:ea typeface="+mn-ea"/>
                <a:cs typeface="+mn-cs"/>
              </a:rPr>
              <a:t>Advice to Cash Coordinating Committee on action needed to ensure cash adequacy over the period ahead or cost-effective use of temporary surplus</a:t>
            </a:r>
          </a:p>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4C97"/>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2580D31-161E-4A1F-8507-8ECF5A1BEB67}"/>
              </a:ext>
            </a:extLst>
          </p:cNvPr>
          <p:cNvSpPr txBox="1"/>
          <p:nvPr/>
        </p:nvSpPr>
        <p:spPr>
          <a:xfrm>
            <a:off x="8686428" y="4987136"/>
            <a:ext cx="2541319" cy="1200329"/>
          </a:xfrm>
          <a:prstGeom prst="rect">
            <a:avLst/>
          </a:prstGeom>
          <a:noFill/>
          <a:ln>
            <a:solidFill>
              <a:srgbClr val="004C97"/>
            </a:solidFill>
          </a:ln>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Is the cash buffer sufficient to cope with extra volatility and market disruption?</a:t>
            </a:r>
          </a:p>
        </p:txBody>
      </p:sp>
      <p:sp>
        <p:nvSpPr>
          <p:cNvPr id="6" name="Arrow: Up 5">
            <a:extLst>
              <a:ext uri="{FF2B5EF4-FFF2-40B4-BE49-F238E27FC236}">
                <a16:creationId xmlns:a16="http://schemas.microsoft.com/office/drawing/2014/main" id="{AC219583-0DBC-4B21-8E76-73E8B9382E42}"/>
              </a:ext>
            </a:extLst>
          </p:cNvPr>
          <p:cNvSpPr/>
          <p:nvPr/>
        </p:nvSpPr>
        <p:spPr>
          <a:xfrm>
            <a:off x="9456997" y="4340150"/>
            <a:ext cx="118753" cy="534390"/>
          </a:xfrm>
          <a:prstGeom prst="upArrow">
            <a:avLst/>
          </a:prstGeom>
          <a:solidFill>
            <a:srgbClr val="CFD5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A1835B9A-4185-4129-BB15-91DBC395190C}"/>
              </a:ext>
            </a:extLst>
          </p:cNvPr>
          <p:cNvSpPr txBox="1"/>
          <p:nvPr/>
        </p:nvSpPr>
        <p:spPr>
          <a:xfrm>
            <a:off x="9337469" y="1422076"/>
            <a:ext cx="2541319" cy="923330"/>
          </a:xfrm>
          <a:prstGeom prst="rect">
            <a:avLst/>
          </a:prstGeom>
          <a:noFill/>
          <a:ln>
            <a:solidFill>
              <a:srgbClr val="004C97"/>
            </a:solidFill>
          </a:ln>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Credit lines, borrowing from SoEs, central banks in emergency</a:t>
            </a:r>
          </a:p>
        </p:txBody>
      </p:sp>
      <p:sp>
        <p:nvSpPr>
          <p:cNvPr id="8" name="Arrow: Up 7">
            <a:extLst>
              <a:ext uri="{FF2B5EF4-FFF2-40B4-BE49-F238E27FC236}">
                <a16:creationId xmlns:a16="http://schemas.microsoft.com/office/drawing/2014/main" id="{86288BFE-E40E-4C9C-AB29-396493EDAC4C}"/>
              </a:ext>
            </a:extLst>
          </p:cNvPr>
          <p:cNvSpPr/>
          <p:nvPr/>
        </p:nvSpPr>
        <p:spPr>
          <a:xfrm rot="10800000">
            <a:off x="11227747" y="2606634"/>
            <a:ext cx="118753" cy="822366"/>
          </a:xfrm>
          <a:prstGeom prst="upArrow">
            <a:avLst/>
          </a:prstGeom>
          <a:solidFill>
            <a:srgbClr val="CFD5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A277F8B8-7651-4447-A1A2-B5CE73A69953}"/>
              </a:ext>
            </a:extLst>
          </p:cNvPr>
          <p:cNvSpPr txBox="1"/>
          <p:nvPr/>
        </p:nvSpPr>
        <p:spPr>
          <a:xfrm>
            <a:off x="1104405" y="6002799"/>
            <a:ext cx="7138804" cy="369332"/>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Review of Cash Buffer and Safety Nets a key lesson from Covid-19</a:t>
            </a:r>
          </a:p>
        </p:txBody>
      </p:sp>
    </p:spTree>
    <p:extLst>
      <p:ext uri="{BB962C8B-B14F-4D97-AF65-F5344CB8AC3E}">
        <p14:creationId xmlns:p14="http://schemas.microsoft.com/office/powerpoint/2010/main" val="4154393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0"/>
            <a:ext cx="7848600" cy="1219200"/>
          </a:xfrm>
        </p:spPr>
        <p:txBody>
          <a:bodyPr/>
          <a:lstStyle/>
          <a:p>
            <a:r>
              <a:rPr lang="en-GB" dirty="0"/>
              <a:t>Presenting the Forecast 1/2</a:t>
            </a:r>
          </a:p>
        </p:txBody>
      </p:sp>
      <p:pic>
        <p:nvPicPr>
          <p:cNvPr id="6" name="Picture 5">
            <a:extLst>
              <a:ext uri="{FF2B5EF4-FFF2-40B4-BE49-F238E27FC236}">
                <a16:creationId xmlns:a16="http://schemas.microsoft.com/office/drawing/2014/main" id="{141C8E39-C5BD-C1E7-03F7-79AB132A8D11}"/>
              </a:ext>
            </a:extLst>
          </p:cNvPr>
          <p:cNvPicPr>
            <a:picLocks noChangeAspect="1"/>
          </p:cNvPicPr>
          <p:nvPr/>
        </p:nvPicPr>
        <p:blipFill>
          <a:blip r:embed="rId2"/>
          <a:stretch>
            <a:fillRect/>
          </a:stretch>
        </p:blipFill>
        <p:spPr>
          <a:xfrm>
            <a:off x="1251284" y="1044890"/>
            <a:ext cx="10635916" cy="5233990"/>
          </a:xfrm>
          <a:prstGeom prst="rect">
            <a:avLst/>
          </a:prstGeom>
        </p:spPr>
      </p:pic>
    </p:spTree>
    <p:extLst>
      <p:ext uri="{BB962C8B-B14F-4D97-AF65-F5344CB8AC3E}">
        <p14:creationId xmlns:p14="http://schemas.microsoft.com/office/powerpoint/2010/main" val="9042819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543800" cy="1116822"/>
          </a:xfrm>
        </p:spPr>
        <p:txBody>
          <a:bodyPr/>
          <a:lstStyle/>
          <a:p>
            <a:r>
              <a:rPr lang="en-GB" dirty="0"/>
              <a:t>Presenting the Forecast 2/2</a:t>
            </a:r>
          </a:p>
        </p:txBody>
      </p:sp>
      <p:pic>
        <p:nvPicPr>
          <p:cNvPr id="5" name="Picture 4">
            <a:extLst>
              <a:ext uri="{FF2B5EF4-FFF2-40B4-BE49-F238E27FC236}">
                <a16:creationId xmlns:a16="http://schemas.microsoft.com/office/drawing/2014/main" id="{DA9B578D-0AFE-F634-B1FE-45500C179531}"/>
              </a:ext>
            </a:extLst>
          </p:cNvPr>
          <p:cNvPicPr>
            <a:picLocks noChangeAspect="1"/>
          </p:cNvPicPr>
          <p:nvPr/>
        </p:nvPicPr>
        <p:blipFill>
          <a:blip r:embed="rId3"/>
          <a:stretch>
            <a:fillRect/>
          </a:stretch>
        </p:blipFill>
        <p:spPr>
          <a:xfrm>
            <a:off x="1235243" y="995662"/>
            <a:ext cx="10170694" cy="5511307"/>
          </a:xfrm>
          <a:prstGeom prst="rect">
            <a:avLst/>
          </a:prstGeom>
        </p:spPr>
      </p:pic>
      <p:sp>
        <p:nvSpPr>
          <p:cNvPr id="4" name="Oval 3">
            <a:extLst>
              <a:ext uri="{FF2B5EF4-FFF2-40B4-BE49-F238E27FC236}">
                <a16:creationId xmlns:a16="http://schemas.microsoft.com/office/drawing/2014/main" id="{EB485270-8CB1-4209-ABBC-C2BC792FCF7A}"/>
              </a:ext>
            </a:extLst>
          </p:cNvPr>
          <p:cNvSpPr/>
          <p:nvPr/>
        </p:nvSpPr>
        <p:spPr>
          <a:xfrm>
            <a:off x="786063" y="882315"/>
            <a:ext cx="3004457" cy="2868999"/>
          </a:xfrm>
          <a:prstGeom prst="ellipse">
            <a:avLst/>
          </a:prstGeom>
          <a:noFill/>
          <a:ln>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2242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8B74056-643C-D3E9-7032-6CFC288B261F}"/>
              </a:ext>
            </a:extLst>
          </p:cNvPr>
          <p:cNvGraphicFramePr>
            <a:graphicFrameLocks noGrp="1"/>
          </p:cNvGraphicFramePr>
          <p:nvPr>
            <p:ph idx="1"/>
            <p:extLst>
              <p:ext uri="{D42A27DB-BD31-4B8C-83A1-F6EECF244321}">
                <p14:modId xmlns:p14="http://schemas.microsoft.com/office/powerpoint/2010/main" val="632800357"/>
              </p:ext>
            </p:extLst>
          </p:nvPr>
        </p:nvGraphicFramePr>
        <p:xfrm>
          <a:off x="1320800" y="1103244"/>
          <a:ext cx="10367617" cy="5347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7728A3F6-CFDA-5B72-65F6-92CDB9279249}"/>
              </a:ext>
            </a:extLst>
          </p:cNvPr>
          <p:cNvSpPr>
            <a:spLocks noGrp="1"/>
          </p:cNvSpPr>
          <p:nvPr>
            <p:ph type="title"/>
          </p:nvPr>
        </p:nvSpPr>
        <p:spPr>
          <a:xfrm>
            <a:off x="1320800" y="0"/>
            <a:ext cx="8839200" cy="1219200"/>
          </a:xfrm>
        </p:spPr>
        <p:txBody>
          <a:bodyPr/>
          <a:lstStyle/>
          <a:p>
            <a:r>
              <a:rPr lang="en-GB" dirty="0"/>
              <a:t>Main Messages</a:t>
            </a:r>
          </a:p>
        </p:txBody>
      </p:sp>
    </p:spTree>
    <p:extLst>
      <p:ext uri="{BB962C8B-B14F-4D97-AF65-F5344CB8AC3E}">
        <p14:creationId xmlns:p14="http://schemas.microsoft.com/office/powerpoint/2010/main" val="31515537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8F4D-8A3C-4D56-9F35-0AA69C173059}"/>
              </a:ext>
            </a:extLst>
          </p:cNvPr>
          <p:cNvSpPr>
            <a:spLocks noGrp="1"/>
          </p:cNvSpPr>
          <p:nvPr>
            <p:ph type="title"/>
          </p:nvPr>
        </p:nvSpPr>
        <p:spPr>
          <a:xfrm>
            <a:off x="1524000" y="0"/>
            <a:ext cx="10096500" cy="1066800"/>
          </a:xfrm>
        </p:spPr>
        <p:txBody>
          <a:bodyPr/>
          <a:lstStyle/>
          <a:p>
            <a:r>
              <a:rPr lang="en-GB" dirty="0"/>
              <a:t>Annex: Tasks of the Forecasting Unit</a:t>
            </a:r>
          </a:p>
        </p:txBody>
      </p:sp>
      <p:sp>
        <p:nvSpPr>
          <p:cNvPr id="3" name="Content Placeholder 2">
            <a:extLst>
              <a:ext uri="{FF2B5EF4-FFF2-40B4-BE49-F238E27FC236}">
                <a16:creationId xmlns:a16="http://schemas.microsoft.com/office/drawing/2014/main" id="{D41A40B9-99D6-4984-ACD1-05079D530941}"/>
              </a:ext>
            </a:extLst>
          </p:cNvPr>
          <p:cNvSpPr>
            <a:spLocks noGrp="1"/>
          </p:cNvSpPr>
          <p:nvPr>
            <p:ph idx="1"/>
          </p:nvPr>
        </p:nvSpPr>
        <p:spPr>
          <a:xfrm>
            <a:off x="1167319" y="1181100"/>
            <a:ext cx="10453181" cy="4819650"/>
          </a:xfrm>
        </p:spPr>
        <p:txBody>
          <a:bodyPr>
            <a:normAutofit lnSpcReduction="10000"/>
          </a:bodyPr>
          <a:lstStyle/>
          <a:p>
            <a:pPr>
              <a:spcBef>
                <a:spcPts val="0"/>
              </a:spcBef>
              <a:spcAft>
                <a:spcPts val="600"/>
              </a:spcAft>
              <a:buSzPct val="100000"/>
              <a:buFont typeface="+mj-lt"/>
              <a:buAutoNum type="arabicPeriod"/>
            </a:pPr>
            <a:r>
              <a:rPr lang="en-US" sz="1400" dirty="0"/>
              <a:t>Develop a [</a:t>
            </a:r>
            <a:r>
              <a:rPr lang="en-US" sz="1400" u="sng" dirty="0"/>
              <a:t>weekly/monthly] profile</a:t>
            </a:r>
            <a:r>
              <a:rPr lang="en-US" sz="1400" dirty="0"/>
              <a:t> of agreed annual budget as a baseline for forecast preparation</a:t>
            </a:r>
            <a:endParaRPr lang="en-GB" sz="1400" dirty="0"/>
          </a:p>
          <a:p>
            <a:pPr>
              <a:spcBef>
                <a:spcPts val="0"/>
              </a:spcBef>
              <a:spcAft>
                <a:spcPts val="600"/>
              </a:spcAft>
              <a:buSzPct val="100000"/>
              <a:buFont typeface="+mj-lt"/>
              <a:buAutoNum type="arabicPeriod"/>
            </a:pPr>
            <a:r>
              <a:rPr lang="en-US" sz="1400" dirty="0"/>
              <a:t>Identify </a:t>
            </a:r>
            <a:r>
              <a:rPr lang="en-US" sz="1400" u="sng" dirty="0"/>
              <a:t>sources of information</a:t>
            </a:r>
            <a:r>
              <a:rPr lang="en-US" sz="1400" dirty="0"/>
              <a:t> for updating the baseline, and developing forecasts for [3 months] ahead</a:t>
            </a:r>
            <a:endParaRPr lang="en-GB" sz="1400" dirty="0"/>
          </a:p>
          <a:p>
            <a:pPr>
              <a:spcBef>
                <a:spcPts val="0"/>
              </a:spcBef>
              <a:spcAft>
                <a:spcPts val="600"/>
              </a:spcAft>
              <a:buSzPct val="100000"/>
              <a:buFont typeface="+mj-lt"/>
              <a:buAutoNum type="arabicPeriod"/>
            </a:pPr>
            <a:r>
              <a:rPr lang="en-US" sz="1400" dirty="0"/>
              <a:t>Design </a:t>
            </a:r>
            <a:r>
              <a:rPr lang="en-US" sz="1400" u="sng" dirty="0"/>
              <a:t>forecast templates</a:t>
            </a:r>
            <a:r>
              <a:rPr lang="en-US" sz="1400" dirty="0"/>
              <a:t> for [relevant contributors*]; prepare associated guidelines and instructional materials; and develop protocols for the supply of cash flow forecasts, consulting with [relevant contributors] and others</a:t>
            </a:r>
            <a:endParaRPr lang="en-GB" sz="1400" dirty="0"/>
          </a:p>
          <a:p>
            <a:pPr>
              <a:spcBef>
                <a:spcPts val="0"/>
              </a:spcBef>
              <a:spcAft>
                <a:spcPts val="600"/>
              </a:spcAft>
              <a:buSzPct val="100000"/>
              <a:buFont typeface="+mj-lt"/>
              <a:buAutoNum type="arabicPeriod"/>
            </a:pPr>
            <a:r>
              <a:rPr lang="en-US" sz="1400" dirty="0"/>
              <a:t>Make recommendations as necessary for </a:t>
            </a:r>
            <a:r>
              <a:rPr lang="en-US" sz="1400" u="sng" dirty="0"/>
              <a:t>tools</a:t>
            </a:r>
            <a:r>
              <a:rPr lang="en-US" sz="1400" dirty="0"/>
              <a:t> (e.g. SharePoint) to receive or share forecasts; and to ensure their accurate aggregation</a:t>
            </a:r>
          </a:p>
          <a:p>
            <a:pPr>
              <a:spcBef>
                <a:spcPts val="0"/>
              </a:spcBef>
              <a:spcAft>
                <a:spcPts val="600"/>
              </a:spcAft>
              <a:buSzPct val="100000"/>
              <a:buFont typeface="+mj-lt"/>
              <a:buAutoNum type="arabicPeriod"/>
            </a:pPr>
            <a:r>
              <a:rPr lang="en-US" sz="1400" u="sng" dirty="0"/>
              <a:t>Ensure the receipt</a:t>
            </a:r>
            <a:r>
              <a:rPr lang="en-US" sz="1400" dirty="0"/>
              <a:t> of cash flow forecasts from [chosen contributors] to format and timelines specified, following-up as necessary with responsible officials</a:t>
            </a:r>
            <a:endParaRPr lang="en-GB" sz="1400" dirty="0"/>
          </a:p>
          <a:p>
            <a:pPr>
              <a:spcBef>
                <a:spcPts val="0"/>
              </a:spcBef>
              <a:spcAft>
                <a:spcPts val="600"/>
              </a:spcAft>
              <a:buSzPct val="100000"/>
              <a:buFont typeface="+mj-lt"/>
              <a:buAutoNum type="arabicPeriod"/>
            </a:pPr>
            <a:r>
              <a:rPr lang="en-US" sz="1400" dirty="0"/>
              <a:t>Establish and maintain </a:t>
            </a:r>
            <a:r>
              <a:rPr lang="en-US" sz="1400" u="sng" dirty="0"/>
              <a:t>forecast and outturn data</a:t>
            </a:r>
            <a:r>
              <a:rPr lang="en-US" sz="1400" dirty="0"/>
              <a:t> to detail specified; identifying any IT requirements, including back-up</a:t>
            </a:r>
            <a:endParaRPr lang="en-GB" sz="1400" dirty="0"/>
          </a:p>
          <a:p>
            <a:pPr>
              <a:spcBef>
                <a:spcPts val="0"/>
              </a:spcBef>
              <a:spcAft>
                <a:spcPts val="600"/>
              </a:spcAft>
              <a:buSzPct val="100000"/>
              <a:buFont typeface="+mj-lt"/>
              <a:buAutoNum type="arabicPeriod"/>
            </a:pPr>
            <a:r>
              <a:rPr lang="en-US" sz="1400" dirty="0"/>
              <a:t>Establish the </a:t>
            </a:r>
            <a:r>
              <a:rPr lang="en-US" sz="1400" u="sng" dirty="0"/>
              <a:t>flow of information</a:t>
            </a:r>
            <a:r>
              <a:rPr lang="en-US" sz="1400" dirty="0"/>
              <a:t> from [Budget and Macro-fiscal departments] and others as necessary on any changes in expenditure, revenue or financing policies that might have implications for the profile of cash flows</a:t>
            </a:r>
            <a:endParaRPr lang="en-GB" sz="1400" dirty="0"/>
          </a:p>
          <a:p>
            <a:pPr>
              <a:spcBef>
                <a:spcPts val="0"/>
              </a:spcBef>
              <a:spcAft>
                <a:spcPts val="600"/>
              </a:spcAft>
              <a:buSzPct val="100000"/>
              <a:buFont typeface="+mj-lt"/>
              <a:buAutoNum type="arabicPeriod"/>
            </a:pPr>
            <a:r>
              <a:rPr lang="en-US" sz="1400" u="sng" dirty="0"/>
              <a:t>Agree with Central Bank</a:t>
            </a:r>
            <a:r>
              <a:rPr lang="en-US" sz="1400" dirty="0"/>
              <a:t> (and others) on: the procedures for movements between DX and FX accounts; and information flows between the Ministry and Central Bank (relating to forecasts and the TSA)</a:t>
            </a:r>
            <a:endParaRPr lang="en-GB" sz="1400" dirty="0"/>
          </a:p>
          <a:p>
            <a:pPr>
              <a:spcBef>
                <a:spcPts val="0"/>
              </a:spcBef>
              <a:spcAft>
                <a:spcPts val="600"/>
              </a:spcAft>
              <a:buSzPct val="100000"/>
              <a:buFont typeface="+mj-lt"/>
              <a:buAutoNum type="arabicPeriod"/>
            </a:pPr>
            <a:r>
              <a:rPr lang="en-US" sz="1400" dirty="0"/>
              <a:t>Develop a </a:t>
            </a:r>
            <a:r>
              <a:rPr lang="en-US" sz="1400" u="sng" dirty="0"/>
              <a:t>presentation</a:t>
            </a:r>
            <a:r>
              <a:rPr lang="en-US" sz="1400" dirty="0"/>
              <a:t> of forecast data, sensitivities and financing options, that meets decision-makers’ requirements</a:t>
            </a:r>
            <a:endParaRPr lang="en-GB" sz="1400" dirty="0"/>
          </a:p>
          <a:p>
            <a:pPr>
              <a:spcBef>
                <a:spcPts val="0"/>
              </a:spcBef>
              <a:spcAft>
                <a:spcPts val="600"/>
              </a:spcAft>
              <a:buSzPct val="100000"/>
              <a:buFont typeface="+mj-lt"/>
              <a:buAutoNum type="arabicPeriod"/>
            </a:pPr>
            <a:r>
              <a:rPr lang="en-US" sz="1400" u="sng" dirty="0"/>
              <a:t>Analyze divergences</a:t>
            </a:r>
            <a:r>
              <a:rPr lang="en-US" sz="1400" dirty="0"/>
              <a:t> between forecast and outturn (and also divergences between plans and outturns) with a view to improving the accuracy of future forecasts</a:t>
            </a:r>
            <a:endParaRPr lang="en-GB" sz="1400" dirty="0"/>
          </a:p>
          <a:p>
            <a:pPr>
              <a:spcBef>
                <a:spcPts val="0"/>
              </a:spcBef>
              <a:spcAft>
                <a:spcPts val="600"/>
              </a:spcAft>
              <a:buSzPct val="100000"/>
              <a:buFont typeface="+mj-lt"/>
              <a:buAutoNum type="arabicPeriod"/>
            </a:pPr>
            <a:r>
              <a:rPr lang="en-US" sz="1400" u="sng" dirty="0"/>
              <a:t>Analyze past expenditure and revenue patterns</a:t>
            </a:r>
            <a:r>
              <a:rPr lang="en-US" sz="1400" dirty="0"/>
              <a:t> with a view to enhancing the accuracy of raw forecast data</a:t>
            </a:r>
            <a:endParaRPr lang="en-GB" sz="1400" dirty="0"/>
          </a:p>
          <a:p>
            <a:pPr>
              <a:spcBef>
                <a:spcPts val="0"/>
              </a:spcBef>
              <a:spcAft>
                <a:spcPts val="600"/>
              </a:spcAft>
              <a:buSzPct val="100000"/>
              <a:buFont typeface="+mj-lt"/>
              <a:buAutoNum type="arabicPeriod"/>
            </a:pPr>
            <a:r>
              <a:rPr lang="en-US" sz="1400" dirty="0"/>
              <a:t>Prepare a </a:t>
            </a:r>
            <a:r>
              <a:rPr lang="en-US" sz="1400" u="sng" dirty="0"/>
              <a:t>quarterly report</a:t>
            </a:r>
            <a:r>
              <a:rPr lang="en-US" sz="1400" dirty="0"/>
              <a:t> for senior management [and members of the relevant committee] reviewing forecast performance and making recommendations for future improvement</a:t>
            </a:r>
            <a:endParaRPr lang="en-GB" sz="1400" dirty="0"/>
          </a:p>
        </p:txBody>
      </p:sp>
    </p:spTree>
    <p:extLst>
      <p:ext uri="{BB962C8B-B14F-4D97-AF65-F5344CB8AC3E}">
        <p14:creationId xmlns:p14="http://schemas.microsoft.com/office/powerpoint/2010/main" val="22064454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3086-5A12-85E2-94D4-6D8098ECFE55}"/>
              </a:ext>
            </a:extLst>
          </p:cNvPr>
          <p:cNvSpPr>
            <a:spLocks noGrp="1"/>
          </p:cNvSpPr>
          <p:nvPr>
            <p:ph type="title"/>
          </p:nvPr>
        </p:nvSpPr>
        <p:spPr>
          <a:xfrm>
            <a:off x="2457716" y="0"/>
            <a:ext cx="7702283" cy="1236372"/>
          </a:xfrm>
        </p:spPr>
        <p:txBody>
          <a:bodyPr/>
          <a:lstStyle/>
          <a:p>
            <a:r>
              <a:rPr lang="en-GB" dirty="0"/>
              <a:t>Annex: Acronyms</a:t>
            </a:r>
          </a:p>
        </p:txBody>
      </p:sp>
      <p:graphicFrame>
        <p:nvGraphicFramePr>
          <p:cNvPr id="12" name="Table 11">
            <a:extLst>
              <a:ext uri="{FF2B5EF4-FFF2-40B4-BE49-F238E27FC236}">
                <a16:creationId xmlns:a16="http://schemas.microsoft.com/office/drawing/2014/main" id="{0A2F8A5F-FA51-EC6F-8783-8D02ACDC16CA}"/>
              </a:ext>
            </a:extLst>
          </p:cNvPr>
          <p:cNvGraphicFramePr>
            <a:graphicFrameLocks noGrp="1"/>
          </p:cNvGraphicFramePr>
          <p:nvPr>
            <p:extLst>
              <p:ext uri="{D42A27DB-BD31-4B8C-83A1-F6EECF244321}">
                <p14:modId xmlns:p14="http://schemas.microsoft.com/office/powerpoint/2010/main" val="1925340153"/>
              </p:ext>
            </p:extLst>
          </p:nvPr>
        </p:nvGraphicFramePr>
        <p:xfrm>
          <a:off x="2588653" y="1532586"/>
          <a:ext cx="8306873" cy="4433059"/>
        </p:xfrm>
        <a:graphic>
          <a:graphicData uri="http://schemas.openxmlformats.org/drawingml/2006/table">
            <a:tbl>
              <a:tblPr/>
              <a:tblGrid>
                <a:gridCol w="1887925">
                  <a:extLst>
                    <a:ext uri="{9D8B030D-6E8A-4147-A177-3AD203B41FA5}">
                      <a16:colId xmlns:a16="http://schemas.microsoft.com/office/drawing/2014/main" val="1167341908"/>
                    </a:ext>
                  </a:extLst>
                </a:gridCol>
                <a:gridCol w="3020681">
                  <a:extLst>
                    <a:ext uri="{9D8B030D-6E8A-4147-A177-3AD203B41FA5}">
                      <a16:colId xmlns:a16="http://schemas.microsoft.com/office/drawing/2014/main" val="1729946178"/>
                    </a:ext>
                  </a:extLst>
                </a:gridCol>
                <a:gridCol w="1510342">
                  <a:extLst>
                    <a:ext uri="{9D8B030D-6E8A-4147-A177-3AD203B41FA5}">
                      <a16:colId xmlns:a16="http://schemas.microsoft.com/office/drawing/2014/main" val="1915691986"/>
                    </a:ext>
                  </a:extLst>
                </a:gridCol>
                <a:gridCol w="1887925">
                  <a:extLst>
                    <a:ext uri="{9D8B030D-6E8A-4147-A177-3AD203B41FA5}">
                      <a16:colId xmlns:a16="http://schemas.microsoft.com/office/drawing/2014/main" val="905895259"/>
                    </a:ext>
                  </a:extLst>
                </a:gridCol>
              </a:tblGrid>
              <a:tr h="750643">
                <a:tc>
                  <a:txBody>
                    <a:bodyPr/>
                    <a:lstStyle/>
                    <a:p>
                      <a:pPr algn="l" fontAlgn="b"/>
                      <a:r>
                        <a:rPr lang="en-GB" sz="2800" b="0" i="0" u="none" strike="noStrike">
                          <a:solidFill>
                            <a:srgbClr val="000000"/>
                          </a:solidFill>
                          <a:effectLst/>
                          <a:latin typeface="Calibri" panose="020F0502020204030204" pitchFamily="34" charset="0"/>
                        </a:rPr>
                        <a:t>CCC</a:t>
                      </a:r>
                    </a:p>
                  </a:txBody>
                  <a:tcPr marL="7620" marR="7620" marT="7620" marB="0" anchor="b">
                    <a:lnL>
                      <a:noFill/>
                    </a:lnL>
                    <a:lnR>
                      <a:noFill/>
                    </a:lnR>
                    <a:lnT>
                      <a:noFill/>
                    </a:lnT>
                    <a:lnB>
                      <a:noFill/>
                    </a:lnB>
                  </a:tcPr>
                </a:tc>
                <a:tc gridSpan="2">
                  <a:txBody>
                    <a:bodyPr/>
                    <a:lstStyle/>
                    <a:p>
                      <a:pPr algn="l" fontAlgn="b"/>
                      <a:r>
                        <a:rPr lang="en-GB" sz="2800" b="0" i="0" u="none" strike="noStrike">
                          <a:solidFill>
                            <a:srgbClr val="000000"/>
                          </a:solidFill>
                          <a:effectLst/>
                          <a:latin typeface="Calibri" panose="020F0502020204030204" pitchFamily="34" charset="0"/>
                        </a:rPr>
                        <a:t>Cash Coordination Committee</a:t>
                      </a:r>
                    </a:p>
                  </a:txBody>
                  <a:tcPr marL="7620" marR="7620" marT="7620" marB="0" anchor="b">
                    <a:lnL>
                      <a:noFill/>
                    </a:lnL>
                    <a:lnR>
                      <a:noFill/>
                    </a:lnR>
                    <a:lnT>
                      <a:noFill/>
                    </a:lnT>
                    <a:lnB>
                      <a:noFill/>
                    </a:lnB>
                  </a:tcPr>
                </a:tc>
                <a:tc hMerge="1">
                  <a:txBody>
                    <a:bodyPr/>
                    <a:lstStyle/>
                    <a:p>
                      <a:endParaRPr lang="en-GB"/>
                    </a:p>
                  </a:txBody>
                  <a:tcPr/>
                </a:tc>
                <a:tc>
                  <a:txBody>
                    <a:bodyPr/>
                    <a:lstStyle/>
                    <a:p>
                      <a:pPr algn="l" fontAlgn="b"/>
                      <a:endParaRPr lang="en-GB" sz="28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465367433"/>
                  </a:ext>
                </a:extLst>
              </a:tr>
              <a:tr h="460302">
                <a:tc>
                  <a:txBody>
                    <a:bodyPr/>
                    <a:lstStyle/>
                    <a:p>
                      <a:pPr algn="l" fontAlgn="b"/>
                      <a:r>
                        <a:rPr lang="en-GB" sz="2800" b="0" i="0" u="none" strike="noStrike">
                          <a:solidFill>
                            <a:srgbClr val="000000"/>
                          </a:solidFill>
                          <a:effectLst/>
                          <a:latin typeface="Calibri" panose="020F0502020204030204" pitchFamily="34" charset="0"/>
                        </a:rPr>
                        <a:t>CFAT</a:t>
                      </a:r>
                    </a:p>
                  </a:txBody>
                  <a:tcPr marL="7620" marR="7620" marT="7620" marB="0" anchor="b">
                    <a:lnL>
                      <a:noFill/>
                    </a:lnL>
                    <a:lnR>
                      <a:noFill/>
                    </a:lnR>
                    <a:lnT>
                      <a:noFill/>
                    </a:lnT>
                    <a:lnB>
                      <a:noFill/>
                    </a:lnB>
                  </a:tcPr>
                </a:tc>
                <a:tc gridSpan="3">
                  <a:txBody>
                    <a:bodyPr/>
                    <a:lstStyle/>
                    <a:p>
                      <a:pPr algn="l" fontAlgn="b"/>
                      <a:r>
                        <a:rPr lang="en-GB" sz="2800" b="0" i="0" u="none" strike="noStrike">
                          <a:solidFill>
                            <a:srgbClr val="000000"/>
                          </a:solidFill>
                          <a:effectLst/>
                          <a:latin typeface="Calibri" panose="020F0502020204030204" pitchFamily="34" charset="0"/>
                        </a:rPr>
                        <a:t>Cash Forecasting and Analysis Tool</a:t>
                      </a:r>
                    </a:p>
                  </a:txBody>
                  <a:tcPr marL="7620" marR="7620" marT="7620" marB="0" anchor="b">
                    <a:lnL>
                      <a:noFill/>
                    </a:lnL>
                    <a:lnR>
                      <a:noFill/>
                    </a:lnR>
                    <a:lnT>
                      <a:noFill/>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38647126"/>
                  </a:ext>
                </a:extLst>
              </a:tr>
              <a:tr h="460302">
                <a:tc>
                  <a:txBody>
                    <a:bodyPr/>
                    <a:lstStyle/>
                    <a:p>
                      <a:pPr algn="l" fontAlgn="b"/>
                      <a:r>
                        <a:rPr lang="en-GB" sz="2800" b="0" i="0" u="none" strike="noStrike">
                          <a:solidFill>
                            <a:srgbClr val="000000"/>
                          </a:solidFill>
                          <a:effectLst/>
                          <a:latin typeface="Calibri" panose="020F0502020204030204" pitchFamily="34" charset="0"/>
                        </a:rPr>
                        <a:t>CMU</a:t>
                      </a:r>
                    </a:p>
                  </a:txBody>
                  <a:tcPr marL="7620" marR="7620" marT="7620" marB="0" anchor="b">
                    <a:lnL>
                      <a:noFill/>
                    </a:lnL>
                    <a:lnR>
                      <a:noFill/>
                    </a:lnR>
                    <a:lnT>
                      <a:noFill/>
                    </a:lnT>
                    <a:lnB>
                      <a:noFill/>
                    </a:lnB>
                  </a:tcPr>
                </a:tc>
                <a:tc gridSpan="2">
                  <a:txBody>
                    <a:bodyPr/>
                    <a:lstStyle/>
                    <a:p>
                      <a:pPr algn="l" fontAlgn="b"/>
                      <a:r>
                        <a:rPr lang="en-GB" sz="2800" b="0" i="0" u="none" strike="noStrike">
                          <a:solidFill>
                            <a:srgbClr val="000000"/>
                          </a:solidFill>
                          <a:effectLst/>
                          <a:latin typeface="Calibri" panose="020F0502020204030204" pitchFamily="34" charset="0"/>
                        </a:rPr>
                        <a:t>Cash Management Unit</a:t>
                      </a:r>
                    </a:p>
                  </a:txBody>
                  <a:tcPr marL="7620" marR="7620" marT="7620" marB="0" anchor="b">
                    <a:lnL>
                      <a:noFill/>
                    </a:lnL>
                    <a:lnR>
                      <a:noFill/>
                    </a:lnR>
                    <a:lnT>
                      <a:noFill/>
                    </a:lnT>
                    <a:lnB>
                      <a:noFill/>
                    </a:lnB>
                  </a:tcPr>
                </a:tc>
                <a:tc hMerge="1">
                  <a:txBody>
                    <a:bodyPr/>
                    <a:lstStyle/>
                    <a:p>
                      <a:endParaRPr lang="en-GB"/>
                    </a:p>
                  </a:txBody>
                  <a:tcPr/>
                </a:tc>
                <a:tc>
                  <a:txBody>
                    <a:bodyPr/>
                    <a:lstStyle/>
                    <a:p>
                      <a:pPr algn="l" fontAlgn="b"/>
                      <a:endParaRPr lang="en-GB" sz="28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916339384"/>
                  </a:ext>
                </a:extLst>
              </a:tr>
              <a:tr h="460302">
                <a:tc>
                  <a:txBody>
                    <a:bodyPr/>
                    <a:lstStyle/>
                    <a:p>
                      <a:pPr algn="l" fontAlgn="b"/>
                      <a:r>
                        <a:rPr lang="en-GB" sz="2800" b="0" i="0" u="none" strike="noStrike">
                          <a:solidFill>
                            <a:srgbClr val="000000"/>
                          </a:solidFill>
                          <a:effectLst/>
                          <a:latin typeface="Calibri" panose="020F0502020204030204" pitchFamily="34" charset="0"/>
                        </a:rPr>
                        <a:t>DMU</a:t>
                      </a:r>
                    </a:p>
                  </a:txBody>
                  <a:tcPr marL="7620" marR="7620" marT="7620" marB="0" anchor="b">
                    <a:lnL>
                      <a:noFill/>
                    </a:lnL>
                    <a:lnR>
                      <a:noFill/>
                    </a:lnR>
                    <a:lnT>
                      <a:noFill/>
                    </a:lnT>
                    <a:lnB>
                      <a:noFill/>
                    </a:lnB>
                  </a:tcPr>
                </a:tc>
                <a:tc gridSpan="2">
                  <a:txBody>
                    <a:bodyPr/>
                    <a:lstStyle/>
                    <a:p>
                      <a:pPr algn="l" fontAlgn="b"/>
                      <a:r>
                        <a:rPr lang="en-GB" sz="2800" b="0" i="0" u="none" strike="noStrike">
                          <a:solidFill>
                            <a:srgbClr val="000000"/>
                          </a:solidFill>
                          <a:effectLst/>
                          <a:latin typeface="Calibri" panose="020F0502020204030204" pitchFamily="34" charset="0"/>
                        </a:rPr>
                        <a:t>Debt Management Unit</a:t>
                      </a:r>
                    </a:p>
                  </a:txBody>
                  <a:tcPr marL="7620" marR="7620" marT="7620" marB="0" anchor="b">
                    <a:lnL>
                      <a:noFill/>
                    </a:lnL>
                    <a:lnR>
                      <a:noFill/>
                    </a:lnR>
                    <a:lnT>
                      <a:noFill/>
                    </a:lnT>
                    <a:lnB>
                      <a:noFill/>
                    </a:lnB>
                  </a:tcPr>
                </a:tc>
                <a:tc hMerge="1">
                  <a:txBody>
                    <a:bodyPr/>
                    <a:lstStyle/>
                    <a:p>
                      <a:endParaRPr lang="en-GB"/>
                    </a:p>
                  </a:txBody>
                  <a:tcPr/>
                </a:tc>
                <a:tc>
                  <a:txBody>
                    <a:bodyPr/>
                    <a:lstStyle/>
                    <a:p>
                      <a:pPr algn="l" fontAlgn="b"/>
                      <a:endParaRPr lang="en-GB" sz="28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8939914"/>
                  </a:ext>
                </a:extLst>
              </a:tr>
              <a:tr h="460302">
                <a:tc>
                  <a:txBody>
                    <a:bodyPr/>
                    <a:lstStyle/>
                    <a:p>
                      <a:pPr algn="l" fontAlgn="b"/>
                      <a:r>
                        <a:rPr lang="en-GB" sz="2800" b="0" i="0" u="none" strike="noStrike">
                          <a:solidFill>
                            <a:srgbClr val="000000"/>
                          </a:solidFill>
                          <a:effectLst/>
                          <a:latin typeface="Calibri" panose="020F0502020204030204" pitchFamily="34" charset="0"/>
                        </a:rPr>
                        <a:t>DX/FX</a:t>
                      </a:r>
                    </a:p>
                  </a:txBody>
                  <a:tcPr marL="7620" marR="7620" marT="7620" marB="0" anchor="b">
                    <a:lnL>
                      <a:noFill/>
                    </a:lnL>
                    <a:lnR>
                      <a:noFill/>
                    </a:lnR>
                    <a:lnT>
                      <a:noFill/>
                    </a:lnT>
                    <a:lnB>
                      <a:noFill/>
                    </a:lnB>
                  </a:tcPr>
                </a:tc>
                <a:tc gridSpan="2">
                  <a:txBody>
                    <a:bodyPr/>
                    <a:lstStyle/>
                    <a:p>
                      <a:pPr algn="l" fontAlgn="b"/>
                      <a:r>
                        <a:rPr lang="en-GB" sz="2800" b="0" i="0" u="none" strike="noStrike">
                          <a:solidFill>
                            <a:srgbClr val="000000"/>
                          </a:solidFill>
                          <a:effectLst/>
                          <a:latin typeface="Calibri" panose="020F0502020204030204" pitchFamily="34" charset="0"/>
                        </a:rPr>
                        <a:t>Domestic/Foreign Currency</a:t>
                      </a:r>
                    </a:p>
                  </a:txBody>
                  <a:tcPr marL="7620" marR="7620" marT="7620" marB="0" anchor="b">
                    <a:lnL>
                      <a:noFill/>
                    </a:lnL>
                    <a:lnR>
                      <a:noFill/>
                    </a:lnR>
                    <a:lnT>
                      <a:noFill/>
                    </a:lnT>
                    <a:lnB>
                      <a:noFill/>
                    </a:lnB>
                  </a:tcPr>
                </a:tc>
                <a:tc hMerge="1">
                  <a:txBody>
                    <a:bodyPr/>
                    <a:lstStyle/>
                    <a:p>
                      <a:endParaRPr lang="en-GB"/>
                    </a:p>
                  </a:txBody>
                  <a:tcPr/>
                </a:tc>
                <a:tc>
                  <a:txBody>
                    <a:bodyPr/>
                    <a:lstStyle/>
                    <a:p>
                      <a:pPr algn="l" fontAlgn="b"/>
                      <a:endParaRPr lang="en-GB" sz="28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753556207"/>
                  </a:ext>
                </a:extLst>
              </a:tr>
              <a:tr h="460302">
                <a:tc>
                  <a:txBody>
                    <a:bodyPr/>
                    <a:lstStyle/>
                    <a:p>
                      <a:pPr algn="l" fontAlgn="b"/>
                      <a:r>
                        <a:rPr lang="en-GB" sz="2800" b="0" i="0" u="none" strike="noStrike">
                          <a:solidFill>
                            <a:srgbClr val="000000"/>
                          </a:solidFill>
                          <a:effectLst/>
                          <a:latin typeface="Calibri" panose="020F0502020204030204" pitchFamily="34" charset="0"/>
                        </a:rPr>
                        <a:t>MDAs</a:t>
                      </a:r>
                    </a:p>
                  </a:txBody>
                  <a:tcPr marL="7620" marR="7620" marT="7620" marB="0" anchor="b">
                    <a:lnL>
                      <a:noFill/>
                    </a:lnL>
                    <a:lnR>
                      <a:noFill/>
                    </a:lnR>
                    <a:lnT>
                      <a:noFill/>
                    </a:lnT>
                    <a:lnB>
                      <a:noFill/>
                    </a:lnB>
                  </a:tcPr>
                </a:tc>
                <a:tc gridSpan="3">
                  <a:txBody>
                    <a:bodyPr/>
                    <a:lstStyle/>
                    <a:p>
                      <a:pPr algn="l" fontAlgn="b"/>
                      <a:r>
                        <a:rPr lang="en-GB" sz="2800" b="0" i="0" u="none" strike="noStrike">
                          <a:solidFill>
                            <a:srgbClr val="000000"/>
                          </a:solidFill>
                          <a:effectLst/>
                          <a:latin typeface="Calibri" panose="020F0502020204030204" pitchFamily="34" charset="0"/>
                        </a:rPr>
                        <a:t>Ministries, Departments and Agencies</a:t>
                      </a:r>
                    </a:p>
                  </a:txBody>
                  <a:tcPr marL="7620" marR="7620" marT="7620" marB="0" anchor="b">
                    <a:lnL>
                      <a:noFill/>
                    </a:lnL>
                    <a:lnR>
                      <a:noFill/>
                    </a:lnR>
                    <a:lnT>
                      <a:noFill/>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30267788"/>
                  </a:ext>
                </a:extLst>
              </a:tr>
              <a:tr h="460302">
                <a:tc>
                  <a:txBody>
                    <a:bodyPr/>
                    <a:lstStyle/>
                    <a:p>
                      <a:pPr algn="l" fontAlgn="b"/>
                      <a:r>
                        <a:rPr lang="en-GB" sz="2800" b="0" i="0" u="none" strike="noStrike">
                          <a:solidFill>
                            <a:srgbClr val="000000"/>
                          </a:solidFill>
                          <a:effectLst/>
                          <a:latin typeface="Calibri" panose="020F0502020204030204" pitchFamily="34" charset="0"/>
                        </a:rPr>
                        <a:t>PMO</a:t>
                      </a:r>
                    </a:p>
                  </a:txBody>
                  <a:tcPr marL="7620" marR="7620" marT="7620" marB="0" anchor="b">
                    <a:lnL>
                      <a:noFill/>
                    </a:lnL>
                    <a:lnR>
                      <a:noFill/>
                    </a:lnR>
                    <a:lnT>
                      <a:noFill/>
                    </a:lnT>
                    <a:lnB>
                      <a:noFill/>
                    </a:lnB>
                  </a:tcPr>
                </a:tc>
                <a:tc gridSpan="2">
                  <a:txBody>
                    <a:bodyPr/>
                    <a:lstStyle/>
                    <a:p>
                      <a:pPr algn="l" fontAlgn="b"/>
                      <a:r>
                        <a:rPr lang="en-GB" sz="2800" b="0" i="0" u="none" strike="noStrike" dirty="0">
                          <a:solidFill>
                            <a:srgbClr val="000000"/>
                          </a:solidFill>
                          <a:effectLst/>
                          <a:latin typeface="Calibri" panose="020F0502020204030204" pitchFamily="34" charset="0"/>
                        </a:rPr>
                        <a:t>Project Management Office</a:t>
                      </a:r>
                    </a:p>
                  </a:txBody>
                  <a:tcPr marL="7620" marR="7620" marT="7620" marB="0" anchor="b">
                    <a:lnL>
                      <a:noFill/>
                    </a:lnL>
                    <a:lnR>
                      <a:noFill/>
                    </a:lnR>
                    <a:lnT>
                      <a:noFill/>
                    </a:lnT>
                    <a:lnB>
                      <a:noFill/>
                    </a:lnB>
                  </a:tcPr>
                </a:tc>
                <a:tc hMerge="1">
                  <a:txBody>
                    <a:bodyPr/>
                    <a:lstStyle/>
                    <a:p>
                      <a:endParaRPr lang="en-GB"/>
                    </a:p>
                  </a:txBody>
                  <a:tcPr/>
                </a:tc>
                <a:tc>
                  <a:txBody>
                    <a:bodyPr/>
                    <a:lstStyle/>
                    <a:p>
                      <a:pPr algn="l" fontAlgn="b"/>
                      <a:endParaRPr lang="en-GB" sz="28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67404075"/>
                  </a:ext>
                </a:extLst>
              </a:tr>
              <a:tr h="460302">
                <a:tc>
                  <a:txBody>
                    <a:bodyPr/>
                    <a:lstStyle/>
                    <a:p>
                      <a:pPr algn="l" fontAlgn="b"/>
                      <a:r>
                        <a:rPr lang="en-GB" sz="2800" b="0" i="0" u="none" strike="noStrike">
                          <a:solidFill>
                            <a:srgbClr val="000000"/>
                          </a:solidFill>
                          <a:effectLst/>
                          <a:latin typeface="Calibri" panose="020F0502020204030204" pitchFamily="34" charset="0"/>
                        </a:rPr>
                        <a:t>RA</a:t>
                      </a:r>
                    </a:p>
                  </a:txBody>
                  <a:tcPr marL="7620" marR="7620" marT="7620" marB="0" anchor="b">
                    <a:lnL>
                      <a:noFill/>
                    </a:lnL>
                    <a:lnR>
                      <a:noFill/>
                    </a:lnR>
                    <a:lnT>
                      <a:noFill/>
                    </a:lnT>
                    <a:lnB>
                      <a:noFill/>
                    </a:lnB>
                  </a:tcPr>
                </a:tc>
                <a:tc>
                  <a:txBody>
                    <a:bodyPr/>
                    <a:lstStyle/>
                    <a:p>
                      <a:pPr algn="l" fontAlgn="b"/>
                      <a:r>
                        <a:rPr lang="en-GB" sz="2800" b="0" i="0" u="none" strike="noStrike">
                          <a:solidFill>
                            <a:srgbClr val="000000"/>
                          </a:solidFill>
                          <a:effectLst/>
                          <a:latin typeface="Calibri" panose="020F0502020204030204" pitchFamily="34" charset="0"/>
                        </a:rPr>
                        <a:t>Revenue Authority</a:t>
                      </a:r>
                    </a:p>
                  </a:txBody>
                  <a:tcPr marL="7620" marR="7620" marT="7620" marB="0" anchor="b">
                    <a:lnL>
                      <a:noFill/>
                    </a:lnL>
                    <a:lnR>
                      <a:noFill/>
                    </a:lnR>
                    <a:lnT>
                      <a:noFill/>
                    </a:lnT>
                    <a:lnB>
                      <a:noFill/>
                    </a:lnB>
                  </a:tcPr>
                </a:tc>
                <a:tc>
                  <a:txBody>
                    <a:bodyPr/>
                    <a:lstStyle/>
                    <a:p>
                      <a:pPr algn="l" fontAlgn="b"/>
                      <a:endParaRPr lang="en-GB" sz="28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28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36521780"/>
                  </a:ext>
                </a:extLst>
              </a:tr>
              <a:tr h="460302">
                <a:tc>
                  <a:txBody>
                    <a:bodyPr/>
                    <a:lstStyle/>
                    <a:p>
                      <a:pPr algn="l" fontAlgn="b"/>
                      <a:r>
                        <a:rPr lang="en-GB" sz="2800" b="0" i="0" u="none" strike="noStrike">
                          <a:solidFill>
                            <a:srgbClr val="000000"/>
                          </a:solidFill>
                          <a:effectLst/>
                          <a:latin typeface="Calibri" panose="020F0502020204030204" pitchFamily="34" charset="0"/>
                        </a:rPr>
                        <a:t>SNG</a:t>
                      </a:r>
                    </a:p>
                  </a:txBody>
                  <a:tcPr marL="7620" marR="7620" marT="7620" marB="0" anchor="b">
                    <a:lnL>
                      <a:noFill/>
                    </a:lnL>
                    <a:lnR>
                      <a:noFill/>
                    </a:lnR>
                    <a:lnT>
                      <a:noFill/>
                    </a:lnT>
                    <a:lnB>
                      <a:noFill/>
                    </a:lnB>
                  </a:tcPr>
                </a:tc>
                <a:tc gridSpan="2">
                  <a:txBody>
                    <a:bodyPr/>
                    <a:lstStyle/>
                    <a:p>
                      <a:pPr algn="l" fontAlgn="b"/>
                      <a:r>
                        <a:rPr lang="en-GB" sz="2800" b="0" i="0" u="none" strike="noStrike">
                          <a:solidFill>
                            <a:srgbClr val="000000"/>
                          </a:solidFill>
                          <a:effectLst/>
                          <a:latin typeface="Calibri" panose="020F0502020204030204" pitchFamily="34" charset="0"/>
                        </a:rPr>
                        <a:t>Sub-National Government</a:t>
                      </a:r>
                    </a:p>
                  </a:txBody>
                  <a:tcPr marL="7620" marR="7620" marT="7620" marB="0" anchor="b">
                    <a:lnL>
                      <a:noFill/>
                    </a:lnL>
                    <a:lnR>
                      <a:noFill/>
                    </a:lnR>
                    <a:lnT>
                      <a:noFill/>
                    </a:lnT>
                    <a:lnB>
                      <a:noFill/>
                    </a:lnB>
                  </a:tcPr>
                </a:tc>
                <a:tc hMerge="1">
                  <a:txBody>
                    <a:bodyPr/>
                    <a:lstStyle/>
                    <a:p>
                      <a:endParaRPr lang="en-GB"/>
                    </a:p>
                  </a:txBody>
                  <a:tcPr/>
                </a:tc>
                <a:tc>
                  <a:txBody>
                    <a:bodyPr/>
                    <a:lstStyle/>
                    <a:p>
                      <a:pPr algn="l" fontAlgn="b"/>
                      <a:endParaRPr lang="en-GB" sz="28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366572264"/>
                  </a:ext>
                </a:extLst>
              </a:tr>
            </a:tbl>
          </a:graphicData>
        </a:graphic>
      </p:graphicFrame>
    </p:spTree>
    <p:extLst>
      <p:ext uri="{BB962C8B-B14F-4D97-AF65-F5344CB8AC3E}">
        <p14:creationId xmlns:p14="http://schemas.microsoft.com/office/powerpoint/2010/main" val="28233775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4" y="19878"/>
            <a:ext cx="8153396" cy="914400"/>
          </a:xfrm>
        </p:spPr>
        <p:txBody>
          <a:bodyPr/>
          <a:lstStyle/>
          <a:p>
            <a:r>
              <a:rPr lang="en-GB" dirty="0"/>
              <a:t>Typical Annual Cash Plan</a:t>
            </a:r>
          </a:p>
        </p:txBody>
      </p:sp>
      <p:pic>
        <p:nvPicPr>
          <p:cNvPr id="6" name="Picture 5"/>
          <p:cNvPicPr>
            <a:picLocks noChangeAspect="1"/>
          </p:cNvPicPr>
          <p:nvPr/>
        </p:nvPicPr>
        <p:blipFill>
          <a:blip r:embed="rId2"/>
          <a:stretch>
            <a:fillRect/>
          </a:stretch>
        </p:blipFill>
        <p:spPr>
          <a:xfrm>
            <a:off x="1114425" y="854838"/>
            <a:ext cx="9667875" cy="5698362"/>
          </a:xfrm>
          <a:prstGeom prst="rect">
            <a:avLst/>
          </a:prstGeom>
          <a:ln w="12700">
            <a:noFill/>
          </a:ln>
        </p:spPr>
      </p:pic>
      <p:sp>
        <p:nvSpPr>
          <p:cNvPr id="3" name="TextBox 2">
            <a:extLst>
              <a:ext uri="{FF2B5EF4-FFF2-40B4-BE49-F238E27FC236}">
                <a16:creationId xmlns:a16="http://schemas.microsoft.com/office/drawing/2014/main" id="{8273C707-3D93-4F73-A067-E845E5829B3D}"/>
              </a:ext>
            </a:extLst>
          </p:cNvPr>
          <p:cNvSpPr txBox="1"/>
          <p:nvPr/>
        </p:nvSpPr>
        <p:spPr>
          <a:xfrm>
            <a:off x="6994187" y="3801894"/>
            <a:ext cx="3276600" cy="1815882"/>
          </a:xfrm>
          <a:prstGeom prst="rect">
            <a:avLst/>
          </a:prstGeom>
          <a:solidFill>
            <a:schemeClr val="bg1"/>
          </a:solidFill>
          <a:ln w="12700">
            <a:solidFill>
              <a:srgbClr val="0033CC"/>
            </a:solidFill>
          </a:ln>
        </p:spPr>
        <p:txBody>
          <a:bodyPr wrap="square" rtlCol="0">
            <a:spAutoFit/>
          </a:bodyPr>
          <a:lstStyle/>
          <a:p>
            <a:r>
              <a:rPr lang="en-GB" sz="1600" dirty="0"/>
              <a:t>GFSM presentation that flows from “above the line” to financing or “below the line” items helps focus on policy options, mainly financing choices. A split between inflows and outflows is more difficult to interpret. </a:t>
            </a:r>
          </a:p>
        </p:txBody>
      </p:sp>
    </p:spTree>
    <p:extLst>
      <p:ext uri="{BB962C8B-B14F-4D97-AF65-F5344CB8AC3E}">
        <p14:creationId xmlns:p14="http://schemas.microsoft.com/office/powerpoint/2010/main" val="96668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02C6-E16F-4E21-8B5A-3521974424F8}"/>
              </a:ext>
            </a:extLst>
          </p:cNvPr>
          <p:cNvSpPr>
            <a:spLocks noGrp="1"/>
          </p:cNvSpPr>
          <p:nvPr>
            <p:ph type="title"/>
          </p:nvPr>
        </p:nvSpPr>
        <p:spPr/>
        <p:txBody>
          <a:bodyPr/>
          <a:lstStyle/>
          <a:p>
            <a:r>
              <a:rPr lang="en-GB" dirty="0"/>
              <a:t>Process Summary</a:t>
            </a:r>
          </a:p>
        </p:txBody>
      </p:sp>
      <p:pic>
        <p:nvPicPr>
          <p:cNvPr id="5" name="Picture 4">
            <a:extLst>
              <a:ext uri="{FF2B5EF4-FFF2-40B4-BE49-F238E27FC236}">
                <a16:creationId xmlns:a16="http://schemas.microsoft.com/office/drawing/2014/main" id="{70ECFAC7-F7B9-4B24-8C77-FC4D1441B569}"/>
              </a:ext>
            </a:extLst>
          </p:cNvPr>
          <p:cNvPicPr>
            <a:picLocks noChangeAspect="1"/>
          </p:cNvPicPr>
          <p:nvPr/>
        </p:nvPicPr>
        <p:blipFill>
          <a:blip r:embed="rId2"/>
          <a:stretch>
            <a:fillRect/>
          </a:stretch>
        </p:blipFill>
        <p:spPr>
          <a:xfrm>
            <a:off x="3156833" y="1359967"/>
            <a:ext cx="8474175" cy="2193764"/>
          </a:xfrm>
          <a:prstGeom prst="rect">
            <a:avLst/>
          </a:prstGeom>
        </p:spPr>
      </p:pic>
      <p:pic>
        <p:nvPicPr>
          <p:cNvPr id="6" name="Picture 5">
            <a:extLst>
              <a:ext uri="{FF2B5EF4-FFF2-40B4-BE49-F238E27FC236}">
                <a16:creationId xmlns:a16="http://schemas.microsoft.com/office/drawing/2014/main" id="{CDB5CE05-4BBD-4030-93FE-33D8A243CC3B}"/>
              </a:ext>
            </a:extLst>
          </p:cNvPr>
          <p:cNvPicPr>
            <a:picLocks noChangeAspect="1"/>
          </p:cNvPicPr>
          <p:nvPr/>
        </p:nvPicPr>
        <p:blipFill>
          <a:blip r:embed="rId3"/>
          <a:stretch>
            <a:fillRect/>
          </a:stretch>
        </p:blipFill>
        <p:spPr>
          <a:xfrm>
            <a:off x="3156834" y="3807587"/>
            <a:ext cx="8474174" cy="2261812"/>
          </a:xfrm>
          <a:prstGeom prst="rect">
            <a:avLst/>
          </a:prstGeom>
        </p:spPr>
      </p:pic>
      <p:cxnSp>
        <p:nvCxnSpPr>
          <p:cNvPr id="8" name="Straight Connector 7">
            <a:extLst>
              <a:ext uri="{FF2B5EF4-FFF2-40B4-BE49-F238E27FC236}">
                <a16:creationId xmlns:a16="http://schemas.microsoft.com/office/drawing/2014/main" id="{4BEFBF67-5EFA-4194-8EAE-8CE7DE442763}"/>
              </a:ext>
            </a:extLst>
          </p:cNvPr>
          <p:cNvCxnSpPr>
            <a:cxnSpLocks/>
          </p:cNvCxnSpPr>
          <p:nvPr/>
        </p:nvCxnSpPr>
        <p:spPr>
          <a:xfrm>
            <a:off x="1145406" y="3638349"/>
            <a:ext cx="10721916" cy="0"/>
          </a:xfrm>
          <a:prstGeom prst="line">
            <a:avLst/>
          </a:prstGeom>
          <a:ln w="19050">
            <a:solidFill>
              <a:srgbClr val="004C9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B73CCF6-04CF-4FB3-8B3D-DEF424599818}"/>
              </a:ext>
            </a:extLst>
          </p:cNvPr>
          <p:cNvSpPr txBox="1"/>
          <p:nvPr/>
        </p:nvSpPr>
        <p:spPr>
          <a:xfrm>
            <a:off x="1093926" y="2044852"/>
            <a:ext cx="1559293" cy="830997"/>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Building the Plan</a:t>
            </a:r>
          </a:p>
        </p:txBody>
      </p:sp>
      <p:sp>
        <p:nvSpPr>
          <p:cNvPr id="11" name="TextBox 10">
            <a:extLst>
              <a:ext uri="{FF2B5EF4-FFF2-40B4-BE49-F238E27FC236}">
                <a16:creationId xmlns:a16="http://schemas.microsoft.com/office/drawing/2014/main" id="{002643E5-69E0-4F59-87CF-A7B07D3A1697}"/>
              </a:ext>
            </a:extLst>
          </p:cNvPr>
          <p:cNvSpPr txBox="1"/>
          <p:nvPr/>
        </p:nvSpPr>
        <p:spPr>
          <a:xfrm>
            <a:off x="1049246" y="4338328"/>
            <a:ext cx="2245606" cy="1200329"/>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Building - and maintaining - the Forecast</a:t>
            </a:r>
          </a:p>
        </p:txBody>
      </p:sp>
      <p:sp>
        <p:nvSpPr>
          <p:cNvPr id="3" name="Oval 2">
            <a:extLst>
              <a:ext uri="{FF2B5EF4-FFF2-40B4-BE49-F238E27FC236}">
                <a16:creationId xmlns:a16="http://schemas.microsoft.com/office/drawing/2014/main" id="{61C7D970-7362-4D44-9A65-C72358D0CFCA}"/>
              </a:ext>
            </a:extLst>
          </p:cNvPr>
          <p:cNvSpPr/>
          <p:nvPr/>
        </p:nvSpPr>
        <p:spPr>
          <a:xfrm>
            <a:off x="7168182" y="2132999"/>
            <a:ext cx="2028825" cy="6477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7A40A005-5A37-4A8F-9737-EF0E15CCF488}"/>
              </a:ext>
            </a:extLst>
          </p:cNvPr>
          <p:cNvSpPr/>
          <p:nvPr/>
        </p:nvSpPr>
        <p:spPr>
          <a:xfrm>
            <a:off x="4816888" y="4614642"/>
            <a:ext cx="2028825" cy="6477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05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2C315F-EECD-2AE0-4471-21C833B8B917}"/>
              </a:ext>
            </a:extLst>
          </p:cNvPr>
          <p:cNvSpPr>
            <a:spLocks noGrp="1"/>
          </p:cNvSpPr>
          <p:nvPr>
            <p:ph type="title"/>
          </p:nvPr>
        </p:nvSpPr>
        <p:spPr/>
        <p:txBody>
          <a:bodyPr/>
          <a:lstStyle/>
          <a:p>
            <a:r>
              <a:rPr lang="en-GB" dirty="0"/>
              <a:t>Agenda</a:t>
            </a:r>
          </a:p>
        </p:txBody>
      </p:sp>
      <p:graphicFrame>
        <p:nvGraphicFramePr>
          <p:cNvPr id="5" name="Diagram 4">
            <a:extLst>
              <a:ext uri="{FF2B5EF4-FFF2-40B4-BE49-F238E27FC236}">
                <a16:creationId xmlns:a16="http://schemas.microsoft.com/office/drawing/2014/main" id="{9C14224F-66B5-9707-F73E-D80FD76F3970}"/>
              </a:ext>
            </a:extLst>
          </p:cNvPr>
          <p:cNvGraphicFramePr/>
          <p:nvPr>
            <p:extLst>
              <p:ext uri="{D42A27DB-BD31-4B8C-83A1-F6EECF244321}">
                <p14:modId xmlns:p14="http://schemas.microsoft.com/office/powerpoint/2010/main" val="538917317"/>
              </p:ext>
            </p:extLst>
          </p:nvPr>
        </p:nvGraphicFramePr>
        <p:xfrm>
          <a:off x="989045" y="1542040"/>
          <a:ext cx="10711543" cy="470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9447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02A83A0-1009-47C6-8623-D781498062FF}"/>
              </a:ext>
            </a:extLst>
          </p:cNvPr>
          <p:cNvGraphicFramePr/>
          <p:nvPr>
            <p:extLst>
              <p:ext uri="{D42A27DB-BD31-4B8C-83A1-F6EECF244321}">
                <p14:modId xmlns:p14="http://schemas.microsoft.com/office/powerpoint/2010/main" val="1861536781"/>
              </p:ext>
            </p:extLst>
          </p:nvPr>
        </p:nvGraphicFramePr>
        <p:xfrm>
          <a:off x="1209675" y="1028699"/>
          <a:ext cx="10306050" cy="5401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FC3573C-B959-49C7-8DB6-ACE7865C1FAF}"/>
              </a:ext>
            </a:extLst>
          </p:cNvPr>
          <p:cNvSpPr>
            <a:spLocks noGrp="1"/>
          </p:cNvSpPr>
          <p:nvPr>
            <p:ph type="title"/>
          </p:nvPr>
        </p:nvSpPr>
        <p:spPr>
          <a:xfrm>
            <a:off x="1524000" y="0"/>
            <a:ext cx="10306050" cy="1028700"/>
          </a:xfrm>
        </p:spPr>
        <p:txBody>
          <a:bodyPr/>
          <a:lstStyle/>
          <a:p>
            <a:r>
              <a:rPr lang="en-GB" sz="3200" dirty="0"/>
              <a:t>Summary: Forecasting is Difficult!</a:t>
            </a:r>
            <a:br>
              <a:rPr lang="en-GB" dirty="0"/>
            </a:br>
            <a:r>
              <a:rPr lang="en-GB" sz="2800" dirty="0"/>
              <a:t>Continuing Challenges in Many Countries</a:t>
            </a:r>
            <a:endParaRPr lang="en-GB" dirty="0"/>
          </a:p>
        </p:txBody>
      </p:sp>
    </p:spTree>
    <p:extLst>
      <p:ext uri="{BB962C8B-B14F-4D97-AF65-F5344CB8AC3E}">
        <p14:creationId xmlns:p14="http://schemas.microsoft.com/office/powerpoint/2010/main" val="16917237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7E2C841-34E9-47E1-913A-D0C4B6ABB39A}"/>
              </a:ext>
            </a:extLst>
          </p:cNvPr>
          <p:cNvGraphicFramePr/>
          <p:nvPr>
            <p:extLst>
              <p:ext uri="{D42A27DB-BD31-4B8C-83A1-F6EECF244321}">
                <p14:modId xmlns:p14="http://schemas.microsoft.com/office/powerpoint/2010/main" val="2155623929"/>
              </p:ext>
            </p:extLst>
          </p:nvPr>
        </p:nvGraphicFramePr>
        <p:xfrm>
          <a:off x="1259463" y="1359676"/>
          <a:ext cx="9881094" cy="5060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33A2166-64AE-4B22-94E5-2770E2226DA5}"/>
              </a:ext>
            </a:extLst>
          </p:cNvPr>
          <p:cNvSpPr>
            <a:spLocks noGrp="1"/>
          </p:cNvSpPr>
          <p:nvPr>
            <p:ph type="title"/>
          </p:nvPr>
        </p:nvSpPr>
        <p:spPr>
          <a:xfrm>
            <a:off x="1524000" y="0"/>
            <a:ext cx="9144000" cy="1219200"/>
          </a:xfrm>
        </p:spPr>
        <p:txBody>
          <a:bodyPr/>
          <a:lstStyle/>
          <a:p>
            <a:r>
              <a:rPr lang="en-GB" sz="3800" dirty="0"/>
              <a:t>Developing Cash Flow Forecasts</a:t>
            </a:r>
          </a:p>
        </p:txBody>
      </p:sp>
    </p:spTree>
    <p:extLst>
      <p:ext uri="{BB962C8B-B14F-4D97-AF65-F5344CB8AC3E}">
        <p14:creationId xmlns:p14="http://schemas.microsoft.com/office/powerpoint/2010/main" val="3282661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0" y="-1"/>
            <a:ext cx="9067800" cy="1348595"/>
          </a:xfrm>
        </p:spPr>
        <p:txBody>
          <a:bodyPr/>
          <a:lstStyle/>
          <a:p>
            <a:r>
              <a:rPr lang="en-GB" dirty="0"/>
              <a:t>Cash Flow Forecasting: the Horizon</a:t>
            </a:r>
          </a:p>
        </p:txBody>
      </p:sp>
      <p:sp>
        <p:nvSpPr>
          <p:cNvPr id="39939" name="Content Placeholder 2"/>
          <p:cNvSpPr>
            <a:spLocks noGrp="1"/>
          </p:cNvSpPr>
          <p:nvPr>
            <p:ph sz="half" idx="1"/>
          </p:nvPr>
        </p:nvSpPr>
        <p:spPr>
          <a:xfrm>
            <a:off x="1257340" y="1255919"/>
            <a:ext cx="3925224" cy="4902665"/>
          </a:xfrm>
        </p:spPr>
        <p:txBody>
          <a:bodyPr>
            <a:noAutofit/>
          </a:bodyPr>
          <a:lstStyle/>
          <a:p>
            <a:pPr>
              <a:lnSpc>
                <a:spcPct val="90000"/>
              </a:lnSpc>
              <a:spcBef>
                <a:spcPts val="600"/>
              </a:spcBef>
              <a:buClr>
                <a:srgbClr val="000000"/>
              </a:buClr>
            </a:pPr>
            <a:r>
              <a:rPr lang="en-GB" dirty="0">
                <a:solidFill>
                  <a:srgbClr val="000000"/>
                </a:solidFill>
              </a:rPr>
              <a:t>Forecast information is needed for some period ahead</a:t>
            </a:r>
            <a:endParaRPr lang="en-GB" dirty="0"/>
          </a:p>
          <a:p>
            <a:pPr lvl="2">
              <a:lnSpc>
                <a:spcPct val="90000"/>
              </a:lnSpc>
            </a:pPr>
            <a:r>
              <a:rPr lang="en-GB" dirty="0"/>
              <a:t>Timing of future peaks and troughs must be identified to make decisions about financing or seeking other sources of cash</a:t>
            </a:r>
          </a:p>
          <a:p>
            <a:pPr lvl="2">
              <a:lnSpc>
                <a:spcPct val="90000"/>
              </a:lnSpc>
            </a:pPr>
            <a:r>
              <a:rPr lang="en-GB" dirty="0"/>
              <a:t>If cash rationing or withholding of allocations is necessary, it gives time to develop response </a:t>
            </a:r>
          </a:p>
          <a:p>
            <a:pPr lvl="4">
              <a:lnSpc>
                <a:spcPct val="90000"/>
              </a:lnSpc>
            </a:pPr>
            <a:r>
              <a:rPr lang="en-GB" dirty="0"/>
              <a:t>Giving time for MDAs to adjust avoids more damaging unplanned cash delays </a:t>
            </a:r>
          </a:p>
        </p:txBody>
      </p:sp>
      <p:sp>
        <p:nvSpPr>
          <p:cNvPr id="2" name="Content Placeholder 1"/>
          <p:cNvSpPr>
            <a:spLocks noGrp="1"/>
          </p:cNvSpPr>
          <p:nvPr>
            <p:ph sz="half" idx="2"/>
          </p:nvPr>
        </p:nvSpPr>
        <p:spPr>
          <a:xfrm>
            <a:off x="7009437" y="1146968"/>
            <a:ext cx="4100511" cy="4397798"/>
          </a:xfrm>
        </p:spPr>
        <p:txBody>
          <a:bodyPr>
            <a:normAutofit fontScale="92500" lnSpcReduction="10000"/>
          </a:bodyPr>
          <a:lstStyle/>
          <a:p>
            <a:pPr>
              <a:spcBef>
                <a:spcPts val="600"/>
              </a:spcBef>
            </a:pPr>
            <a:r>
              <a:rPr lang="en-GB" sz="2800" dirty="0"/>
              <a:t>Ideally</a:t>
            </a:r>
          </a:p>
          <a:p>
            <a:pPr lvl="2"/>
            <a:r>
              <a:rPr lang="en-GB" sz="2400" dirty="0"/>
              <a:t>Monthly profile for the year, regularly updated, supports budget execution</a:t>
            </a:r>
          </a:p>
          <a:p>
            <a:pPr lvl="2"/>
            <a:r>
              <a:rPr lang="en-GB" sz="2400" dirty="0"/>
              <a:t>But more detailed </a:t>
            </a:r>
            <a:r>
              <a:rPr lang="en-GB" sz="2400" u="sng" dirty="0"/>
              <a:t>forecasts</a:t>
            </a:r>
            <a:r>
              <a:rPr lang="en-GB" sz="2400" dirty="0"/>
              <a:t> looking </a:t>
            </a:r>
            <a:r>
              <a:rPr lang="en-GB" sz="2400" u="sng" dirty="0"/>
              <a:t>at least 3 months ahead</a:t>
            </a:r>
          </a:p>
          <a:p>
            <a:pPr lvl="4"/>
            <a:r>
              <a:rPr lang="en-GB" dirty="0"/>
              <a:t>Monthly, then weekly, then daily</a:t>
            </a:r>
          </a:p>
          <a:p>
            <a:pPr lvl="2"/>
            <a:r>
              <a:rPr lang="en-GB" sz="2400" dirty="0"/>
              <a:t>Rolled forward regularly (monthly, then weekly)</a:t>
            </a:r>
          </a:p>
          <a:p>
            <a:pPr lvl="2"/>
            <a:r>
              <a:rPr lang="en-GB" sz="2400" dirty="0"/>
              <a:t>Including over year-end</a:t>
            </a:r>
          </a:p>
          <a:p>
            <a:endParaRPr lang="en-GB" sz="3600" dirty="0"/>
          </a:p>
        </p:txBody>
      </p:sp>
      <p:sp>
        <p:nvSpPr>
          <p:cNvPr id="8" name="Right Arrow 7">
            <a:extLst>
              <a:ext uri="{FF2B5EF4-FFF2-40B4-BE49-F238E27FC236}">
                <a16:creationId xmlns:a16="http://schemas.microsoft.com/office/drawing/2014/main" id="{6C773F01-1B7F-4402-B5A1-48316C3D64B4}"/>
              </a:ext>
            </a:extLst>
          </p:cNvPr>
          <p:cNvSpPr/>
          <p:nvPr/>
        </p:nvSpPr>
        <p:spPr bwMode="auto">
          <a:xfrm>
            <a:off x="5700712" y="2175445"/>
            <a:ext cx="790576" cy="2358658"/>
          </a:xfrm>
          <a:prstGeom prst="rightArrow">
            <a:avLst>
              <a:gd name="adj1" fmla="val 26946"/>
              <a:gd name="adj2" fmla="val 50000"/>
            </a:avLst>
          </a:prstGeom>
          <a:solidFill>
            <a:srgbClr val="CFD5EA"/>
          </a:solidFill>
          <a:ln w="12700" cap="flat" cmpd="sng" algn="ctr">
            <a:solidFill>
              <a:srgbClr val="004C9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Times New Roman" charset="0"/>
            </a:endParaRPr>
          </a:p>
        </p:txBody>
      </p:sp>
    </p:spTree>
    <p:extLst>
      <p:ext uri="{BB962C8B-B14F-4D97-AF65-F5344CB8AC3E}">
        <p14:creationId xmlns:p14="http://schemas.microsoft.com/office/powerpoint/2010/main" val="227813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additive="base">
                                        <p:cTn id="19"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additive="base">
                                        <p:cTn id="4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txEl>
                                              <p:pRg st="5" end="5"/>
                                            </p:txEl>
                                          </p:spTgt>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2" grpId="0" build="p"/>
      <p:bldP spid="8" grpId="0" animBg="1"/>
    </p:bldLst>
  </p:timing>
</p:sld>
</file>

<file path=ppt/theme/theme1.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1_Custom Design">
  <a:themeElements>
    <a:clrScheme name="AFRITAC WEST 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D14124"/>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59F83459-130D-43B5-B919-5A89843B728F}" vid="{49129108-D5E8-42B8-9889-6698E3A560E0}"/>
    </a:ext>
  </a:extLst>
</a:theme>
</file>

<file path=ppt/theme/theme3.xml><?xml version="1.0" encoding="utf-8"?>
<a:theme xmlns:a="http://schemas.openxmlformats.org/drawingml/2006/main" name="2_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4.xml><?xml version="1.0" encoding="utf-8"?>
<a:theme xmlns:a="http://schemas.openxmlformats.org/drawingml/2006/main" name="3_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IMF_GenericExternalPowerPoint</Template>
  <TotalTime>31117</TotalTime>
  <Words>3083</Words>
  <Application>Microsoft Office PowerPoint</Application>
  <PresentationFormat>Widescreen</PresentationFormat>
  <Paragraphs>342</Paragraphs>
  <Slides>38</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38</vt:i4>
      </vt:variant>
    </vt:vector>
  </HeadingPairs>
  <TitlesOfParts>
    <vt:vector size="52" baseType="lpstr">
      <vt:lpstr>.HelveticaNeueDeskInterface-Regular</vt:lpstr>
      <vt:lpstr>Arial</vt:lpstr>
      <vt:lpstr>Arial Black</vt:lpstr>
      <vt:lpstr>ArialMT</vt:lpstr>
      <vt:lpstr>Calibri</vt:lpstr>
      <vt:lpstr>Lucida Grande</vt:lpstr>
      <vt:lpstr>LucidaGrande</vt:lpstr>
      <vt:lpstr>Segoe UI</vt:lpstr>
      <vt:lpstr>Times New Roman</vt:lpstr>
      <vt:lpstr>Wingdings</vt:lpstr>
      <vt:lpstr>Custom Design</vt:lpstr>
      <vt:lpstr>1_Custom Design</vt:lpstr>
      <vt:lpstr>2_Custom Design</vt:lpstr>
      <vt:lpstr>3_Custom Design</vt:lpstr>
      <vt:lpstr>PowerPoint Presentation</vt:lpstr>
      <vt:lpstr>Agenda</vt:lpstr>
      <vt:lpstr>Cash Flow Forecasting : Some Distinctions</vt:lpstr>
      <vt:lpstr>Typical Annual Cash Plan</vt:lpstr>
      <vt:lpstr>Process Summary</vt:lpstr>
      <vt:lpstr>Agenda</vt:lpstr>
      <vt:lpstr>Summary: Forecasting is Difficult! Continuing Challenges in Many Countries</vt:lpstr>
      <vt:lpstr>Developing Cash Flow Forecasts</vt:lpstr>
      <vt:lpstr>Cash Flow Forecasting: the Horizon</vt:lpstr>
      <vt:lpstr>Forecasting in Practice</vt:lpstr>
      <vt:lpstr>Use Past Patterns – Carefully!</vt:lpstr>
      <vt:lpstr>Another Example</vt:lpstr>
      <vt:lpstr>The Role of Econometrics</vt:lpstr>
      <vt:lpstr>MDAs and Revenue Authorities must Cooperate</vt:lpstr>
      <vt:lpstr>Identifying Maximum Cumulative Outflow within the Month</vt:lpstr>
      <vt:lpstr>Some Other Smoothing Techniques</vt:lpstr>
      <vt:lpstr>Resources and Data</vt:lpstr>
      <vt:lpstr>Agenda</vt:lpstr>
      <vt:lpstr>Forecasting is a Challenge Worldwide</vt:lpstr>
      <vt:lpstr>Some Broad Conclusions: Preparing Forecasts  (A personal perspective based on work in 40 countries, of varying income)</vt:lpstr>
      <vt:lpstr>Some Broad Conclusions: Using Forecasts</vt:lpstr>
      <vt:lpstr>PEMPAL Countries: a Mixed Picture</vt:lpstr>
      <vt:lpstr>Forecasting Practice</vt:lpstr>
      <vt:lpstr>Some National Practices that seem to have worked well…</vt:lpstr>
      <vt:lpstr>Revenue Forecasts</vt:lpstr>
      <vt:lpstr>Remember the Extra-Budgetary Funds</vt:lpstr>
      <vt:lpstr>Linkage of Inflows and Outflows</vt:lpstr>
      <vt:lpstr>Some lessons of the Pandemic for Cash Flow Forecasting</vt:lpstr>
      <vt:lpstr>CFAT makes use of this Experience</vt:lpstr>
      <vt:lpstr>Agenda</vt:lpstr>
      <vt:lpstr>Putting the forecast to work…</vt:lpstr>
      <vt:lpstr>Forecast Performance</vt:lpstr>
      <vt:lpstr>Managing Deviations from Forecast</vt:lpstr>
      <vt:lpstr>Presenting the Forecast 1/2</vt:lpstr>
      <vt:lpstr>Presenting the Forecast 2/2</vt:lpstr>
      <vt:lpstr>Main Messages</vt:lpstr>
      <vt:lpstr>Annex: Tasks of the Forecasting Unit</vt:lpstr>
      <vt:lpstr>Annex: Acronyms</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Kourdali, Baya</dc:creator>
  <cp:lastModifiedBy>Tetiana Shalkivska</cp:lastModifiedBy>
  <cp:revision>194</cp:revision>
  <cp:lastPrinted>2017-12-21T20:31:56Z</cp:lastPrinted>
  <dcterms:created xsi:type="dcterms:W3CDTF">2018-03-12T18:37:20Z</dcterms:created>
  <dcterms:modified xsi:type="dcterms:W3CDTF">2023-11-20T16:46:23Z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