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90" r:id="rId3"/>
    <p:sldId id="389" r:id="rId4"/>
    <p:sldId id="387" r:id="rId5"/>
    <p:sldId id="391" r:id="rId6"/>
    <p:sldId id="381" r:id="rId7"/>
    <p:sldId id="345" r:id="rId8"/>
    <p:sldId id="383" r:id="rId9"/>
    <p:sldId id="388" r:id="rId10"/>
    <p:sldId id="407" r:id="rId11"/>
    <p:sldId id="392" r:id="rId12"/>
    <p:sldId id="395" r:id="rId13"/>
    <p:sldId id="408" r:id="rId14"/>
    <p:sldId id="409" r:id="rId15"/>
    <p:sldId id="394" r:id="rId16"/>
    <p:sldId id="396" r:id="rId17"/>
    <p:sldId id="404" r:id="rId18"/>
    <p:sldId id="403" r:id="rId19"/>
    <p:sldId id="402" r:id="rId20"/>
    <p:sldId id="401" r:id="rId21"/>
    <p:sldId id="405" r:id="rId22"/>
    <p:sldId id="375" r:id="rId23"/>
    <p:sldId id="379" r:id="rId24"/>
  </p:sldIdLst>
  <p:sldSz cx="9144000" cy="5143500" type="screen16x9"/>
  <p:notesSz cx="9926638" cy="6797675"/>
  <p:defaultTextStyle>
    <a:defPPr>
      <a:defRPr lang="ru-RU"/>
    </a:defPPr>
    <a:lvl1pPr marL="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1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ручинин Сергей Сергеевич" initials="КС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37F"/>
    <a:srgbClr val="4978B1"/>
    <a:srgbClr val="E6E6E6"/>
    <a:srgbClr val="DDDDDD"/>
    <a:srgbClr val="99CCFF"/>
    <a:srgbClr val="FCFCFC"/>
    <a:srgbClr val="003B59"/>
    <a:srgbClr val="ECD6A5"/>
    <a:srgbClr val="C19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0" autoAdjust="0"/>
    <p:restoredTop sz="94660"/>
  </p:normalViewPr>
  <p:slideViewPr>
    <p:cSldViewPr>
      <p:cViewPr varScale="1">
        <p:scale>
          <a:sx n="73" d="100"/>
          <a:sy n="73" d="100"/>
        </p:scale>
        <p:origin x="420" y="36"/>
      </p:cViewPr>
      <p:guideLst>
        <p:guide orient="horz" pos="4565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51726128-AA90-489C-AC4D-EEC6C9AA3E77}"/>
    <pc:docChg chg="undo custSel modSld">
      <pc:chgData name="Yelena Slizhevskaya" userId="c31c118f-cc09-4814-95e2-f268a72c0a23" providerId="ADAL" clId="{51726128-AA90-489C-AC4D-EEC6C9AA3E77}" dt="2022-02-02T15:33:12.392" v="51" actId="20577"/>
      <pc:docMkLst>
        <pc:docMk/>
      </pc:docMkLst>
      <pc:sldChg chg="modSp mod">
        <pc:chgData name="Yelena Slizhevskaya" userId="c31c118f-cc09-4814-95e2-f268a72c0a23" providerId="ADAL" clId="{51726128-AA90-489C-AC4D-EEC6C9AA3E77}" dt="2022-02-02T15:33:12.392" v="51" actId="20577"/>
        <pc:sldMkLst>
          <pc:docMk/>
          <pc:sldMk cId="3646601559" sldId="403"/>
        </pc:sldMkLst>
        <pc:spChg chg="mod">
          <ac:chgData name="Yelena Slizhevskaya" userId="c31c118f-cc09-4814-95e2-f268a72c0a23" providerId="ADAL" clId="{51726128-AA90-489C-AC4D-EEC6C9AA3E77}" dt="2022-02-02T15:33:12.392" v="51" actId="20577"/>
          <ac:spMkLst>
            <pc:docMk/>
            <pc:sldMk cId="3646601559" sldId="403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30B252F-8492-4B2F-BA77-150FFEA84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3C85C5-53C6-4F20-A46C-AE2DEDE04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999" y="1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B319EF66-CBD7-4FA5-874F-C15789B8559E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B46D85-D407-4DF4-945D-6827D592E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58457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25DC81-42C0-4D20-A881-B2050CF560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999" y="6458457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7FB3B98C-91AF-4E43-94DE-89EACF5A2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999" y="1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13" tIns="84856" rIns="169713" bIns="848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19" y="3272462"/>
            <a:ext cx="7942404" cy="2677168"/>
          </a:xfrm>
          <a:prstGeom prst="rect">
            <a:avLst/>
          </a:prstGeom>
        </p:spPr>
        <p:txBody>
          <a:bodyPr vert="horz" lIns="169713" tIns="84856" rIns="169713" bIns="848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8457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999" y="6458457"/>
            <a:ext cx="4301908" cy="339219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25763" y="850900"/>
            <a:ext cx="4075112" cy="22923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09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78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7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2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73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35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38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34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63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07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8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5" y="1363884"/>
            <a:ext cx="6400801" cy="2683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43"/>
            </a:lvl1pPr>
          </a:lstStyle>
          <a:p>
            <a:endParaRPr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C4B3DDE-8657-4CD7-8D3E-CD345DD21E94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/>
              <a:t>2/2/2022</a:t>
            </a:fld>
            <a:endParaRPr lang="en-US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/>
              <a:t>2/2/2022</a:t>
            </a:fld>
            <a:endParaRPr lang="en-US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F58909-8CF7-4B59-B73D-6D9E4358D6C5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83459"/>
            <a:ext cx="2103120" cy="439079"/>
          </a:xfrm>
        </p:spPr>
        <p:txBody>
          <a:bodyPr/>
          <a:lstStyle/>
          <a:p>
            <a:fld id="{1FB54944-417F-4596-98D8-3ECD53C1D52D}" type="datetime1">
              <a:rPr lang="en-US" smtClean="0"/>
              <a:t>2/2/2022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08960" y="4783465"/>
            <a:ext cx="2926080" cy="43907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3680" y="4783465"/>
            <a:ext cx="2103120" cy="268856"/>
          </a:xfrm>
        </p:spPr>
        <p:txBody>
          <a:bodyPr/>
          <a:lstStyle/>
          <a:p>
            <a:fld id="{FAA6C436-0D4A-4340-A2B7-930FFE7E9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2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8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199" y="3684403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58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171B215-76B1-4062-B300-9C7BB6A65C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10"/>
            <a:ext cx="1402441" cy="548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7" r:id="rId3"/>
  </p:sldLayoutIdLst>
  <p:hf hdr="0" ftr="0" dt="0"/>
  <p:txStyles>
    <p:titleStyle>
      <a:lvl1pPr>
        <a:defRPr sz="317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2777" y="4828294"/>
            <a:ext cx="9122853" cy="0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9" name="object 9"/>
          <p:cNvSpPr/>
          <p:nvPr/>
        </p:nvSpPr>
        <p:spPr>
          <a:xfrm>
            <a:off x="7167446" y="327990"/>
            <a:ext cx="1967349" cy="4365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10" name="TextBox 9"/>
          <p:cNvSpPr txBox="1"/>
          <p:nvPr/>
        </p:nvSpPr>
        <p:spPr>
          <a:xfrm>
            <a:off x="533400" y="1504950"/>
            <a:ext cx="6710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400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Специализация полномочий ведения бухгалтерского учета и отчетности, централизация данных бухгалтерского учета организаций бюджетной сферы</a:t>
            </a:r>
            <a:endParaRPr lang="ru-RU" sz="2400" b="1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4803086"/>
            <a:ext cx="3638149" cy="28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68" dirty="0">
                <a:solidFill>
                  <a:schemeClr val="bg1">
                    <a:lumMod val="65000"/>
                  </a:schemeClr>
                </a:solidFill>
              </a:rPr>
              <a:t>www.roskazna.ru</a:t>
            </a:r>
            <a:endParaRPr lang="ru-RU" sz="1268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8767" y="4803086"/>
            <a:ext cx="3625376" cy="28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68" dirty="0">
                <a:solidFill>
                  <a:schemeClr val="bg1">
                    <a:lumMod val="65000"/>
                  </a:schemeClr>
                </a:solidFill>
              </a:rPr>
              <a:t>февраль 2022 г.</a:t>
            </a:r>
          </a:p>
        </p:txBody>
      </p:sp>
      <p:sp>
        <p:nvSpPr>
          <p:cNvPr id="16" name="object 2"/>
          <p:cNvSpPr/>
          <p:nvPr/>
        </p:nvSpPr>
        <p:spPr>
          <a:xfrm>
            <a:off x="5" y="4250972"/>
            <a:ext cx="4209462" cy="248238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5B18A36C-A304-4C91-856D-493F17EA7DB3}"/>
              </a:ext>
            </a:extLst>
          </p:cNvPr>
          <p:cNvSpPr/>
          <p:nvPr/>
        </p:nvSpPr>
        <p:spPr>
          <a:xfrm flipV="1">
            <a:off x="-1" y="396526"/>
            <a:ext cx="7591483" cy="280972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10"/>
            <a:ext cx="1402441" cy="548985"/>
          </a:xfrm>
          <a:prstGeom prst="rect">
            <a:avLst/>
          </a:prstGeom>
        </p:spPr>
      </p:pic>
      <p:sp>
        <p:nvSpPr>
          <p:cNvPr id="13" name="Прямоугольник 8"/>
          <p:cNvSpPr>
            <a:spLocks noChangeArrowheads="1"/>
          </p:cNvSpPr>
          <p:nvPr/>
        </p:nvSpPr>
        <p:spPr bwMode="auto">
          <a:xfrm>
            <a:off x="533400" y="4257586"/>
            <a:ext cx="3657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i="1" dirty="0">
                <a:latin typeface="+mn-lt"/>
              </a:rPr>
              <a:t>заместитель руководителя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i="1" dirty="0">
                <a:latin typeface="+mn-lt"/>
              </a:rPr>
              <a:t>Федерального казначейства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i="1" dirty="0">
                <a:latin typeface="+mn-lt"/>
              </a:rPr>
              <a:t>А.В. Дубовик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9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93298" y="146318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дальше? </a:t>
            </a:r>
          </a:p>
        </p:txBody>
      </p:sp>
      <p:sp>
        <p:nvSpPr>
          <p:cNvPr id="25" name="Прямоугольник 29"/>
          <p:cNvSpPr>
            <a:spLocks noChangeArrowheads="1"/>
          </p:cNvSpPr>
          <p:nvPr/>
        </p:nvSpPr>
        <p:spPr bwMode="auto">
          <a:xfrm>
            <a:off x="1030588" y="1286084"/>
            <a:ext cx="350966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latin typeface="+mn-lt"/>
              </a:rPr>
              <a:t>85 </a:t>
            </a:r>
            <a:r>
              <a:rPr lang="ru-RU" altLang="ru-RU" dirty="0">
                <a:latin typeface="+mn-lt"/>
              </a:rPr>
              <a:t>регионов</a:t>
            </a:r>
            <a:r>
              <a:rPr lang="en-US" altLang="ru-RU" dirty="0">
                <a:latin typeface="+mn-lt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+mn-lt"/>
              </a:rPr>
              <a:t>22</a:t>
            </a:r>
            <a:r>
              <a:rPr lang="ru-RU" altLang="ru-RU" b="1" dirty="0">
                <a:latin typeface="+mn-lt"/>
              </a:rPr>
              <a:t> </a:t>
            </a:r>
            <a:r>
              <a:rPr lang="en-US" altLang="ru-RU" b="1" dirty="0">
                <a:latin typeface="+mn-lt"/>
              </a:rPr>
              <a:t>000 </a:t>
            </a:r>
            <a:r>
              <a:rPr lang="ru-RU" altLang="ru-RU" sz="2400" dirty="0">
                <a:latin typeface="+mn-lt"/>
              </a:rPr>
              <a:t>муниципалитетов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55625" y="4476750"/>
            <a:ext cx="8104187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9"/>
          <p:cNvSpPr>
            <a:spLocks noChangeArrowheads="1"/>
          </p:cNvSpPr>
          <p:nvPr/>
        </p:nvSpPr>
        <p:spPr bwMode="auto">
          <a:xfrm>
            <a:off x="5070190" y="1200150"/>
            <a:ext cx="389066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+mn-lt"/>
              </a:rPr>
              <a:t>&gt; </a:t>
            </a:r>
            <a:r>
              <a:rPr lang="ru-RU" altLang="ru-RU" b="1" dirty="0">
                <a:latin typeface="+mn-lt"/>
              </a:rPr>
              <a:t>100 000 </a:t>
            </a:r>
            <a:r>
              <a:rPr lang="ru-RU" sz="2400" dirty="0">
                <a:latin typeface="Arial"/>
              </a:rPr>
              <a:t>получателей бюджетных средств</a:t>
            </a:r>
            <a:endParaRPr lang="ru-RU" altLang="ru-RU" sz="2400" dirty="0">
              <a:latin typeface="+mn-lt"/>
            </a:endParaRPr>
          </a:p>
        </p:txBody>
      </p:sp>
      <p:sp>
        <p:nvSpPr>
          <p:cNvPr id="31" name="Прямоугольник 29"/>
          <p:cNvSpPr>
            <a:spLocks noChangeArrowheads="1"/>
          </p:cNvSpPr>
          <p:nvPr/>
        </p:nvSpPr>
        <p:spPr bwMode="auto">
          <a:xfrm>
            <a:off x="1006950" y="3257550"/>
            <a:ext cx="377528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+mn-lt"/>
              </a:rPr>
              <a:t>&gt; </a:t>
            </a:r>
            <a:r>
              <a:rPr lang="ru-RU" altLang="ru-RU" b="1" dirty="0">
                <a:latin typeface="+mn-lt"/>
              </a:rPr>
              <a:t>10</a:t>
            </a:r>
            <a:r>
              <a:rPr lang="en-US" altLang="ru-RU" b="1" dirty="0">
                <a:latin typeface="+mn-lt"/>
              </a:rPr>
              <a:t> </a:t>
            </a:r>
            <a:r>
              <a:rPr lang="ru-RU" altLang="ru-RU" b="1" dirty="0">
                <a:latin typeface="+mn-lt"/>
              </a:rPr>
              <a:t>млн. </a:t>
            </a:r>
            <a:endParaRPr lang="en-US" altLang="ru-RU" b="1" dirty="0"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+mn-lt"/>
              </a:rPr>
              <a:t>сотрудников*</a:t>
            </a:r>
          </a:p>
        </p:txBody>
      </p:sp>
      <p:pic>
        <p:nvPicPr>
          <p:cNvPr id="32" name="Picture 35" descr="C:\Users\2323\AppData\Local\Temp\bank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76" y="1423891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6" descr="C:\Users\2323\AppData\Local\Temp\office-block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3" y="1337957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2323\AppData\Local\Temp\teamwork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" y="3339305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363" y="3395720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Прямоугольник 29"/>
          <p:cNvSpPr>
            <a:spLocks noChangeArrowheads="1"/>
          </p:cNvSpPr>
          <p:nvPr/>
        </p:nvSpPr>
        <p:spPr bwMode="auto">
          <a:xfrm>
            <a:off x="5118040" y="3257550"/>
            <a:ext cx="299753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latin typeface="+mn-lt"/>
              </a:rPr>
              <a:t>Более 100 </a:t>
            </a:r>
            <a:r>
              <a:rPr lang="ru-RU" altLang="ru-RU" sz="2400" dirty="0">
                <a:latin typeface="+mn-lt"/>
              </a:rPr>
              <a:t>ИТ-решений*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E91B86-46B6-4D3F-988F-05473FA0291F}"/>
              </a:ext>
            </a:extLst>
          </p:cNvPr>
          <p:cNvSpPr txBox="1"/>
          <p:nvPr/>
        </p:nvSpPr>
        <p:spPr>
          <a:xfrm>
            <a:off x="538638" y="4666744"/>
            <a:ext cx="17315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i="1" dirty="0">
                <a:solidFill>
                  <a:prstClr val="black"/>
                </a:solidFill>
              </a:rPr>
              <a:t>* - оценочные 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185606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10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6295"/>
            <a:ext cx="6373344" cy="60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Подходы: модели централизации </a:t>
            </a:r>
          </a:p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</a:p>
        </p:txBody>
      </p:sp>
      <p:pic>
        <p:nvPicPr>
          <p:cNvPr id="60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" y="1038225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Прямоугольник 67"/>
          <p:cNvSpPr>
            <a:spLocks noChangeArrowheads="1"/>
          </p:cNvSpPr>
          <p:nvPr/>
        </p:nvSpPr>
        <p:spPr bwMode="auto">
          <a:xfrm>
            <a:off x="1093787" y="895350"/>
            <a:ext cx="2306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Технологическая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централизация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574674" y="1584325"/>
            <a:ext cx="3413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7"/>
          <p:cNvSpPr>
            <a:spLocks noChangeArrowheads="1"/>
          </p:cNvSpPr>
          <p:nvPr/>
        </p:nvSpPr>
        <p:spPr bwMode="auto">
          <a:xfrm>
            <a:off x="574674" y="1722437"/>
            <a:ext cx="3413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Единое ППО, единое информационное пространство</a:t>
            </a:r>
          </a:p>
        </p:txBody>
      </p:sp>
      <p:pic>
        <p:nvPicPr>
          <p:cNvPr id="68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3096319"/>
            <a:ext cx="3619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Прямоугольник 67"/>
          <p:cNvSpPr>
            <a:spLocks noChangeArrowheads="1"/>
          </p:cNvSpPr>
          <p:nvPr/>
        </p:nvSpPr>
        <p:spPr bwMode="auto">
          <a:xfrm>
            <a:off x="5922963" y="2720082"/>
            <a:ext cx="2986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Функционально-технологическая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централизация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5494338" y="3642419"/>
            <a:ext cx="3414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67"/>
          <p:cNvSpPr>
            <a:spLocks noChangeArrowheads="1"/>
          </p:cNvSpPr>
          <p:nvPr/>
        </p:nvSpPr>
        <p:spPr bwMode="auto">
          <a:xfrm>
            <a:off x="5494338" y="3780532"/>
            <a:ext cx="3414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Единая бухгалтерская служба,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единое информационное пространство</a:t>
            </a:r>
          </a:p>
        </p:txBody>
      </p:sp>
      <p:pic>
        <p:nvPicPr>
          <p:cNvPr id="72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103822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Прямоугольник 67"/>
          <p:cNvSpPr>
            <a:spLocks noChangeArrowheads="1"/>
          </p:cNvSpPr>
          <p:nvPr/>
        </p:nvSpPr>
        <p:spPr bwMode="auto">
          <a:xfrm>
            <a:off x="5867400" y="895350"/>
            <a:ext cx="2306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Cambria" panose="02040503050406030204" pitchFamily="18" charset="0"/>
              </a:rPr>
              <a:t>Функциональная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Cambria" panose="02040503050406030204" pitchFamily="18" charset="0"/>
              </a:rPr>
              <a:t>централизация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5383213" y="1584325"/>
            <a:ext cx="3413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67"/>
          <p:cNvSpPr>
            <a:spLocks noChangeArrowheads="1"/>
          </p:cNvSpPr>
          <p:nvPr/>
        </p:nvSpPr>
        <p:spPr bwMode="auto">
          <a:xfrm>
            <a:off x="5383213" y="1722438"/>
            <a:ext cx="34131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Единая бухгалтерская служба</a:t>
            </a:r>
          </a:p>
        </p:txBody>
      </p:sp>
      <p:pic>
        <p:nvPicPr>
          <p:cNvPr id="76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" y="3096319"/>
            <a:ext cx="3619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Прямоугольник 67"/>
          <p:cNvSpPr>
            <a:spLocks noChangeArrowheads="1"/>
          </p:cNvSpPr>
          <p:nvPr/>
        </p:nvSpPr>
        <p:spPr bwMode="auto">
          <a:xfrm>
            <a:off x="1093787" y="2939027"/>
            <a:ext cx="2763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Технологическая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интеграция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V="1">
            <a:off x="665162" y="3642419"/>
            <a:ext cx="3414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67"/>
          <p:cNvSpPr>
            <a:spLocks noChangeArrowheads="1"/>
          </p:cNvSpPr>
          <p:nvPr/>
        </p:nvSpPr>
        <p:spPr bwMode="auto">
          <a:xfrm>
            <a:off x="665162" y="3780532"/>
            <a:ext cx="34147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Полный доступ к учетным данным в режиме 24/7, консолидация учетной информации   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16030"/>
            <a:ext cx="360000" cy="360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93" y="4016030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4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52278" y="4741294"/>
            <a:ext cx="2103120" cy="268856"/>
          </a:xfrm>
        </p:spPr>
        <p:txBody>
          <a:bodyPr/>
          <a:lstStyle/>
          <a:p>
            <a:fld id="{FAA6C436-0D4A-4340-A2B7-930FFE7E96AA}" type="slidenum">
              <a:rPr lang="ru-RU" smtClean="0"/>
              <a:t>11</a:t>
            </a:fld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986882" y="165921"/>
            <a:ext cx="6154886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Матрица моделей</a:t>
            </a:r>
          </a:p>
        </p:txBody>
      </p:sp>
      <p:pic>
        <p:nvPicPr>
          <p:cNvPr id="7" name="Picture 35" descr="C:\Users\2323\AppData\Local\Temp\bank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7288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0061" y="1967288"/>
            <a:ext cx="80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Органы </a:t>
            </a:r>
          </a:p>
          <a:p>
            <a:r>
              <a:rPr lang="ru-RU" sz="1200" dirty="0"/>
              <a:t>власти</a:t>
            </a:r>
          </a:p>
        </p:txBody>
      </p:sp>
      <p:pic>
        <p:nvPicPr>
          <p:cNvPr id="11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9525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209761" y="918096"/>
            <a:ext cx="1648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Технологическая интеграция</a:t>
            </a:r>
          </a:p>
        </p:txBody>
      </p:sp>
      <p:pic>
        <p:nvPicPr>
          <p:cNvPr id="13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80" y="999525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43361" y="918096"/>
            <a:ext cx="16482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Функционально-технологическая централизация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81000" y="173355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1000" y="3028950"/>
            <a:ext cx="853440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48200" y="81915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81800" y="81915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05000" y="249555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905000" y="173355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16802" y="1881485"/>
            <a:ext cx="120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Федеральный </a:t>
            </a:r>
          </a:p>
          <a:p>
            <a:r>
              <a:rPr lang="ru-RU" sz="1200" dirty="0"/>
              <a:t>уровень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276600" y="173355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276600" y="211455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345278" y="1800265"/>
            <a:ext cx="1302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Типовые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45278" y="2171829"/>
            <a:ext cx="1302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Специальные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24422" y="2559538"/>
            <a:ext cx="2203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Региональный</a:t>
            </a:r>
          </a:p>
          <a:p>
            <a:r>
              <a:rPr lang="ru-RU" sz="1100" dirty="0"/>
              <a:t>(муниципальный) уровень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40060" y="3262688"/>
            <a:ext cx="1217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Учреждения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81000" y="432435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05000" y="379095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16802" y="3176885"/>
            <a:ext cx="120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Федеральный </a:t>
            </a:r>
          </a:p>
          <a:p>
            <a:r>
              <a:rPr lang="ru-RU" sz="1200" dirty="0"/>
              <a:t>уровень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276600" y="302895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276600" y="340995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345278" y="3095665"/>
            <a:ext cx="1302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Типовые*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45278" y="3467229"/>
            <a:ext cx="1302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Специальные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24422" y="3854938"/>
            <a:ext cx="2203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Региональный</a:t>
            </a:r>
          </a:p>
          <a:p>
            <a:r>
              <a:rPr lang="ru-RU" sz="1100" dirty="0"/>
              <a:t>(муниципальный) уровень*</a:t>
            </a: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91" y="1787272"/>
            <a:ext cx="270000" cy="27000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91" y="3082671"/>
            <a:ext cx="270000" cy="27000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92" y="3468934"/>
            <a:ext cx="270000" cy="270000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92" y="2622172"/>
            <a:ext cx="270000" cy="270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92" y="2187681"/>
            <a:ext cx="270000" cy="27000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92" y="3943350"/>
            <a:ext cx="270000" cy="270000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91" y="3943350"/>
            <a:ext cx="270000" cy="270000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91" y="2639981"/>
            <a:ext cx="270000" cy="270000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36084"/>
            <a:ext cx="270000" cy="27000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4736084"/>
            <a:ext cx="270000" cy="270000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678924" y="4671029"/>
            <a:ext cx="120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Обязательное</a:t>
            </a:r>
          </a:p>
          <a:p>
            <a:r>
              <a:rPr lang="ru-RU" sz="1000" dirty="0"/>
              <a:t>требование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31581" y="4671029"/>
            <a:ext cx="120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Сервис по запросу</a:t>
            </a:r>
          </a:p>
        </p:txBody>
      </p:sp>
      <p:pic>
        <p:nvPicPr>
          <p:cNvPr id="72" name="Picture 36" descr="C:\Users\2323\AppData\Local\Temp\office-block-1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5" y="3217671"/>
            <a:ext cx="3607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3392970" y="4744097"/>
            <a:ext cx="23711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i="1" dirty="0"/>
              <a:t>* - в основном - социальная сфера</a:t>
            </a:r>
          </a:p>
        </p:txBody>
      </p:sp>
    </p:spTree>
    <p:extLst>
      <p:ext uri="{BB962C8B-B14F-4D97-AF65-F5344CB8AC3E}">
        <p14:creationId xmlns:p14="http://schemas.microsoft.com/office/powerpoint/2010/main" val="247374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12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769587" y="168267"/>
            <a:ext cx="5346956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ИТ-архитектура отраслевых решений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08507" y="2571750"/>
            <a:ext cx="1039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Учет и 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отчетность</a:t>
            </a: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073" y="1834105"/>
            <a:ext cx="720000" cy="7200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769587" y="4091285"/>
            <a:ext cx="1116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Заработная 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плата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073" y="3346185"/>
            <a:ext cx="720000" cy="72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38400" y="975003"/>
            <a:ext cx="360000" cy="36000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702666" y="938721"/>
            <a:ext cx="116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Кассовое обслуживание</a:t>
            </a:r>
          </a:p>
        </p:txBody>
      </p:sp>
      <p:cxnSp>
        <p:nvCxnSpPr>
          <p:cNvPr id="9" name="Соединительная линия уступом 8"/>
          <p:cNvCxnSpPr>
            <a:stCxn id="73" idx="1"/>
            <a:endCxn id="7" idx="2"/>
          </p:cNvCxnSpPr>
          <p:nvPr/>
        </p:nvCxnSpPr>
        <p:spPr>
          <a:xfrm rot="10800000">
            <a:off x="2798401" y="1155003"/>
            <a:ext cx="1169673" cy="103910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609600" y="895350"/>
            <a:ext cx="1676400" cy="519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39" y="985058"/>
            <a:ext cx="360000" cy="360000"/>
          </a:xfrm>
          <a:prstGeom prst="rect">
            <a:avLst/>
          </a:prstGeom>
        </p:spPr>
      </p:pic>
      <p:sp>
        <p:nvSpPr>
          <p:cNvPr id="69" name="TextBox 68"/>
          <p:cNvSpPr txBox="1"/>
          <p:nvPr/>
        </p:nvSpPr>
        <p:spPr>
          <a:xfrm>
            <a:off x="701195" y="1885950"/>
            <a:ext cx="1169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Закупки (ЕИС)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609600" y="1747058"/>
            <a:ext cx="1676400" cy="519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39" y="1836766"/>
            <a:ext cx="360000" cy="360000"/>
          </a:xfrm>
          <a:prstGeom prst="rect">
            <a:avLst/>
          </a:prstGeom>
        </p:spPr>
      </p:pic>
      <p:cxnSp>
        <p:nvCxnSpPr>
          <p:cNvPr id="13" name="Соединительная линия уступом 12"/>
          <p:cNvCxnSpPr>
            <a:endCxn id="104" idx="2"/>
          </p:cNvCxnSpPr>
          <p:nvPr/>
        </p:nvCxnSpPr>
        <p:spPr>
          <a:xfrm rot="10800000" flipV="1">
            <a:off x="2793257" y="3975797"/>
            <a:ext cx="1127804" cy="65230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Рисунок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32443" y="1824563"/>
            <a:ext cx="360000" cy="360000"/>
          </a:xfrm>
          <a:prstGeom prst="rect">
            <a:avLst/>
          </a:prstGeom>
        </p:spPr>
      </p:pic>
      <p:cxnSp>
        <p:nvCxnSpPr>
          <p:cNvPr id="79" name="Соединительная линия уступом 78"/>
          <p:cNvCxnSpPr>
            <a:stCxn id="73" idx="1"/>
            <a:endCxn id="78" idx="2"/>
          </p:cNvCxnSpPr>
          <p:nvPr/>
        </p:nvCxnSpPr>
        <p:spPr>
          <a:xfrm rot="10800000">
            <a:off x="2792443" y="2004563"/>
            <a:ext cx="1175630" cy="18954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01195" y="2711197"/>
            <a:ext cx="116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Подотчетные лица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609600" y="2666989"/>
            <a:ext cx="1676400" cy="519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39" y="2756697"/>
            <a:ext cx="360000" cy="360000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6517980" y="983513"/>
            <a:ext cx="1169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План ФХД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6081780" y="844610"/>
            <a:ext cx="1676400" cy="519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980" y="934318"/>
            <a:ext cx="360000" cy="360000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9380" y="944949"/>
            <a:ext cx="360000" cy="360000"/>
          </a:xfrm>
          <a:prstGeom prst="rect">
            <a:avLst/>
          </a:prstGeom>
        </p:spPr>
      </p:pic>
      <p:cxnSp>
        <p:nvCxnSpPr>
          <p:cNvPr id="18" name="Соединительная линия уступом 17"/>
          <p:cNvCxnSpPr>
            <a:stCxn id="73" idx="3"/>
            <a:endCxn id="86" idx="2"/>
          </p:cNvCxnSpPr>
          <p:nvPr/>
        </p:nvCxnSpPr>
        <p:spPr>
          <a:xfrm flipV="1">
            <a:off x="4688073" y="1124949"/>
            <a:ext cx="881307" cy="10691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Рисунок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33257" y="2756697"/>
            <a:ext cx="360000" cy="360000"/>
          </a:xfrm>
          <a:prstGeom prst="rect">
            <a:avLst/>
          </a:prstGeom>
        </p:spPr>
      </p:pic>
      <p:cxnSp>
        <p:nvCxnSpPr>
          <p:cNvPr id="88" name="Соединительная линия уступом 87"/>
          <p:cNvCxnSpPr>
            <a:stCxn id="73" idx="1"/>
            <a:endCxn id="87" idx="2"/>
          </p:cNvCxnSpPr>
          <p:nvPr/>
        </p:nvCxnSpPr>
        <p:spPr>
          <a:xfrm rot="10800000" flipV="1">
            <a:off x="2793257" y="2194105"/>
            <a:ext cx="1174816" cy="7425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08080" y="3562350"/>
            <a:ext cx="1169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Доходы и реализация</a:t>
            </a: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15015" y="3533674"/>
            <a:ext cx="1676400" cy="519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754" y="3623382"/>
            <a:ext cx="360000" cy="360000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38672" y="3623382"/>
            <a:ext cx="360000" cy="360000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6542700" y="1810349"/>
            <a:ext cx="124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Себестоимость</a:t>
            </a: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6106500" y="1671446"/>
            <a:ext cx="1676400" cy="519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5" name="Рисунок 9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00" y="1761154"/>
            <a:ext cx="360000" cy="360000"/>
          </a:xfrm>
          <a:prstGeom prst="rect">
            <a:avLst/>
          </a:prstGeom>
        </p:spPr>
      </p:pic>
      <p:pic>
        <p:nvPicPr>
          <p:cNvPr id="96" name="Рисунок 9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94100" y="1771785"/>
            <a:ext cx="360000" cy="360000"/>
          </a:xfrm>
          <a:prstGeom prst="rect">
            <a:avLst/>
          </a:prstGeom>
        </p:spPr>
      </p:pic>
      <p:cxnSp>
        <p:nvCxnSpPr>
          <p:cNvPr id="24" name="Соединительная линия уступом 23"/>
          <p:cNvCxnSpPr>
            <a:stCxn id="73" idx="1"/>
            <a:endCxn id="92" idx="2"/>
          </p:cNvCxnSpPr>
          <p:nvPr/>
        </p:nvCxnSpPr>
        <p:spPr>
          <a:xfrm rot="10800000" flipV="1">
            <a:off x="2798673" y="2194104"/>
            <a:ext cx="1169401" cy="16092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>
            <a:stCxn id="73" idx="3"/>
            <a:endCxn id="96" idx="2"/>
          </p:cNvCxnSpPr>
          <p:nvPr/>
        </p:nvCxnSpPr>
        <p:spPr>
          <a:xfrm flipV="1">
            <a:off x="4688073" y="1951785"/>
            <a:ext cx="906027" cy="242320"/>
          </a:xfrm>
          <a:prstGeom prst="bentConnector3">
            <a:avLst>
              <a:gd name="adj1" fmla="val 492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542700" y="2863054"/>
            <a:ext cx="116967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Отраслевые ИТ-системы и решения:</a:t>
            </a:r>
          </a:p>
          <a:p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учет лекарств;</a:t>
            </a:r>
          </a:p>
          <a:p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студенты;</a:t>
            </a:r>
          </a:p>
          <a:p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общежитие;</a:t>
            </a:r>
          </a:p>
          <a:p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вещевое обеспечение;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…………</a:t>
            </a: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106500" y="2724150"/>
            <a:ext cx="1676400" cy="197378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9" name="Рисунок 9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174" y="3062386"/>
            <a:ext cx="360000" cy="360000"/>
          </a:xfrm>
          <a:prstGeom prst="rect">
            <a:avLst/>
          </a:prstGeom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04600" y="3583350"/>
            <a:ext cx="360000" cy="360000"/>
          </a:xfrm>
          <a:prstGeom prst="rect">
            <a:avLst/>
          </a:prstGeom>
        </p:spPr>
      </p:pic>
      <p:cxnSp>
        <p:nvCxnSpPr>
          <p:cNvPr id="32" name="Соединительная линия уступом 31"/>
          <p:cNvCxnSpPr>
            <a:stCxn id="73" idx="3"/>
            <a:endCxn id="100" idx="2"/>
          </p:cNvCxnSpPr>
          <p:nvPr/>
        </p:nvCxnSpPr>
        <p:spPr>
          <a:xfrm>
            <a:off x="4688073" y="2194105"/>
            <a:ext cx="916527" cy="156924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01195" y="4476750"/>
            <a:ext cx="1169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Кадровый учет</a:t>
            </a: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09600" y="4358391"/>
            <a:ext cx="1676400" cy="51930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339" y="4448099"/>
            <a:ext cx="360000" cy="360000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33257" y="4448099"/>
            <a:ext cx="360000" cy="360000"/>
          </a:xfrm>
          <a:prstGeom prst="rect">
            <a:avLst/>
          </a:prstGeom>
        </p:spPr>
      </p:pic>
      <p:pic>
        <p:nvPicPr>
          <p:cNvPr id="106" name="Рисунок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00" y="3562351"/>
            <a:ext cx="360000" cy="360000"/>
          </a:xfrm>
          <a:prstGeom prst="rect">
            <a:avLst/>
          </a:prstGeom>
        </p:spPr>
      </p:pic>
      <p:pic>
        <p:nvPicPr>
          <p:cNvPr id="107" name="Рисунок 10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722" y="4071241"/>
            <a:ext cx="360000" cy="360000"/>
          </a:xfrm>
          <a:prstGeom prst="rect">
            <a:avLst/>
          </a:prstGeom>
        </p:spPr>
      </p:pic>
      <p:sp>
        <p:nvSpPr>
          <p:cNvPr id="111" name="Скругленный прямоугольник 110"/>
          <p:cNvSpPr/>
          <p:nvPr/>
        </p:nvSpPr>
        <p:spPr>
          <a:xfrm>
            <a:off x="3650766" y="1744050"/>
            <a:ext cx="1286060" cy="288404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4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13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68073" y="168267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отраслевого решения</a:t>
            </a:r>
          </a:p>
        </p:txBody>
      </p:sp>
      <p:pic>
        <p:nvPicPr>
          <p:cNvPr id="24" name="Picture 35" descr="C:\Users\2323\AppData\Local\Temp\bank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56" y="1066796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6772119" y="1029019"/>
            <a:ext cx="17995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Организационное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29256" y="1761730"/>
            <a:ext cx="231505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/>
              <a:t>Центры бухгалтерского учета </a:t>
            </a:r>
          </a:p>
          <a:p>
            <a:r>
              <a:rPr lang="ru-RU" sz="1100" b="1" dirty="0"/>
              <a:t>и отчетности </a:t>
            </a:r>
          </a:p>
          <a:p>
            <a:r>
              <a:rPr lang="ru-RU" sz="1100" b="1" dirty="0"/>
              <a:t>Федерального казначейства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129256" y="1693700"/>
            <a:ext cx="255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0"/>
          <p:cNvSpPr txBox="1">
            <a:spLocks noChangeArrowheads="1"/>
          </p:cNvSpPr>
          <p:nvPr/>
        </p:nvSpPr>
        <p:spPr bwMode="auto">
          <a:xfrm>
            <a:off x="3887723" y="1058010"/>
            <a:ext cx="1735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Технологическое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204458" y="1819897"/>
            <a:ext cx="242887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/>
              <a:t>ИТ-решение:</a:t>
            </a:r>
          </a:p>
          <a:p>
            <a:endParaRPr lang="ru-RU" sz="1100" dirty="0"/>
          </a:p>
          <a:p>
            <a:endParaRPr lang="ru-RU" sz="1100" i="1" dirty="0"/>
          </a:p>
          <a:p>
            <a:endParaRPr lang="ru-RU" sz="1100" i="1" dirty="0"/>
          </a:p>
          <a:p>
            <a:r>
              <a:rPr lang="ru-RU" sz="1100" i="1" dirty="0"/>
              <a:t>Единая отраслевая НСИ</a:t>
            </a:r>
          </a:p>
          <a:p>
            <a:endParaRPr lang="ru-RU" sz="1100" i="1" dirty="0"/>
          </a:p>
          <a:p>
            <a:r>
              <a:rPr lang="ru-RU" sz="1100" i="1" dirty="0"/>
              <a:t>Унифицированные </a:t>
            </a:r>
          </a:p>
          <a:p>
            <a:r>
              <a:rPr lang="ru-RU" sz="1100" i="1" dirty="0"/>
              <a:t>отраслевые бизнес-процессы</a:t>
            </a:r>
          </a:p>
          <a:p>
            <a:endParaRPr lang="ru-RU" sz="1100" i="1" dirty="0"/>
          </a:p>
          <a:p>
            <a:r>
              <a:rPr lang="ru-RU" sz="1100" i="1" dirty="0"/>
              <a:t>Механизмы интеграции с </a:t>
            </a:r>
          </a:p>
          <a:p>
            <a:r>
              <a:rPr lang="ru-RU" sz="1100" i="1" dirty="0"/>
              <a:t>отраслевыми (ведомственными)</a:t>
            </a:r>
          </a:p>
          <a:p>
            <a:r>
              <a:rPr lang="ru-RU" sz="1100" i="1" dirty="0"/>
              <a:t>системами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3204458" y="1693700"/>
            <a:ext cx="2510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1037406" y="1022503"/>
            <a:ext cx="1531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Методическое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1803918"/>
            <a:ext cx="2433680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/>
              <a:t>Единая отраслевая учетная </a:t>
            </a:r>
          </a:p>
          <a:p>
            <a:r>
              <a:rPr lang="ru-RU" sz="1100" b="1" dirty="0"/>
              <a:t>политика, утвержденная </a:t>
            </a:r>
          </a:p>
          <a:p>
            <a:r>
              <a:rPr lang="ru-RU" sz="1100" b="1" dirty="0"/>
              <a:t>отраслевым ведомством:</a:t>
            </a:r>
          </a:p>
          <a:p>
            <a:endParaRPr lang="ru-RU" sz="1100" dirty="0"/>
          </a:p>
          <a:p>
            <a:r>
              <a:rPr lang="ru-RU" sz="1100" i="1" dirty="0"/>
              <a:t>Рабочий план счетов</a:t>
            </a:r>
          </a:p>
          <a:p>
            <a:endParaRPr lang="ru-RU" sz="1100" i="1" dirty="0"/>
          </a:p>
          <a:p>
            <a:r>
              <a:rPr lang="ru-RU" sz="1100" i="1" dirty="0"/>
              <a:t>График документооборота</a:t>
            </a:r>
          </a:p>
          <a:p>
            <a:endParaRPr lang="ru-RU" sz="1100" i="1" dirty="0"/>
          </a:p>
          <a:p>
            <a:endParaRPr lang="ru-RU" sz="1100" i="1" dirty="0"/>
          </a:p>
          <a:p>
            <a:r>
              <a:rPr lang="ru-RU" sz="1100" i="1" dirty="0"/>
              <a:t>Отраслевые особенности учета</a:t>
            </a:r>
          </a:p>
          <a:p>
            <a:r>
              <a:rPr lang="ru-RU" sz="1100" i="1" dirty="0"/>
              <a:t>и отчетности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81000" y="16937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4890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458" y="1102074"/>
            <a:ext cx="541192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406489" y="4095750"/>
            <a:ext cx="82803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669029" y="444295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Отраслевое решение «под ключ»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12722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14</a:t>
            </a:fld>
            <a:endParaRPr lang="ru-RU" dirty="0"/>
          </a:p>
        </p:txBody>
      </p:sp>
      <p:pic>
        <p:nvPicPr>
          <p:cNvPr id="138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72" y="1191731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72" y="1810794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72" y="2446329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972" y="1810794"/>
            <a:ext cx="360000" cy="360000"/>
          </a:xfrm>
          <a:prstGeom prst="rect">
            <a:avLst/>
          </a:prstGeom>
        </p:spPr>
      </p:pic>
      <p:cxnSp>
        <p:nvCxnSpPr>
          <p:cNvPr id="142" name="Прямая соединительная линия 141"/>
          <p:cNvCxnSpPr>
            <a:stCxn id="138" idx="3"/>
            <a:endCxn id="141" idx="1"/>
          </p:cNvCxnSpPr>
          <p:nvPr/>
        </p:nvCxnSpPr>
        <p:spPr>
          <a:xfrm>
            <a:off x="1476572" y="1371731"/>
            <a:ext cx="914400" cy="619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>
            <a:stCxn id="139" idx="3"/>
            <a:endCxn id="141" idx="1"/>
          </p:cNvCxnSpPr>
          <p:nvPr/>
        </p:nvCxnSpPr>
        <p:spPr>
          <a:xfrm>
            <a:off x="1476572" y="1990794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>
            <a:stCxn id="140" idx="3"/>
            <a:endCxn id="141" idx="1"/>
          </p:cNvCxnSpPr>
          <p:nvPr/>
        </p:nvCxnSpPr>
        <p:spPr>
          <a:xfrm flipV="1">
            <a:off x="1476572" y="1990794"/>
            <a:ext cx="914400" cy="635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Скругленный прямоугольник 146"/>
          <p:cNvSpPr/>
          <p:nvPr/>
        </p:nvSpPr>
        <p:spPr>
          <a:xfrm>
            <a:off x="892838" y="1126791"/>
            <a:ext cx="1981200" cy="1749759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82" y="3398409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82" y="3964139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Скругленный прямоугольник 46"/>
          <p:cNvSpPr/>
          <p:nvPr/>
        </p:nvSpPr>
        <p:spPr>
          <a:xfrm>
            <a:off x="892838" y="3260391"/>
            <a:ext cx="1981200" cy="1749759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391400" y="1699006"/>
            <a:ext cx="16289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Регламентированная </a:t>
            </a:r>
          </a:p>
          <a:p>
            <a:r>
              <a:rPr lang="ru-RU" sz="1100" dirty="0"/>
              <a:t>отчетность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48326" y="2991819"/>
            <a:ext cx="16738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Федеральный уровень</a:t>
            </a:r>
          </a:p>
        </p:txBody>
      </p:sp>
      <p:pic>
        <p:nvPicPr>
          <p:cNvPr id="49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20" y="1047750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20" y="1738168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000" y="2424862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Прямая соединительная линия 57"/>
          <p:cNvCxnSpPr>
            <a:endCxn id="49" idx="1"/>
          </p:cNvCxnSpPr>
          <p:nvPr/>
        </p:nvCxnSpPr>
        <p:spPr>
          <a:xfrm flipV="1">
            <a:off x="6109252" y="1227750"/>
            <a:ext cx="766168" cy="690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109252" y="1918168"/>
            <a:ext cx="76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53" idx="1"/>
          </p:cNvCxnSpPr>
          <p:nvPr/>
        </p:nvCxnSpPr>
        <p:spPr>
          <a:xfrm>
            <a:off x="6109252" y="1918168"/>
            <a:ext cx="769748" cy="686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41" idx="3"/>
            <a:endCxn id="69" idx="1"/>
          </p:cNvCxnSpPr>
          <p:nvPr/>
        </p:nvCxnSpPr>
        <p:spPr>
          <a:xfrm>
            <a:off x="2750972" y="1990794"/>
            <a:ext cx="1638132" cy="912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Рисунок 68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04" y="2633548"/>
            <a:ext cx="540000" cy="540000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84139"/>
            <a:ext cx="540000" cy="540000"/>
          </a:xfrm>
          <a:prstGeom prst="rect">
            <a:avLst/>
          </a:prstGeom>
        </p:spPr>
      </p:pic>
      <p:cxnSp>
        <p:nvCxnSpPr>
          <p:cNvPr id="104" name="Прямая соединительная линия 103"/>
          <p:cNvCxnSpPr/>
          <p:nvPr/>
        </p:nvCxnSpPr>
        <p:spPr>
          <a:xfrm flipV="1">
            <a:off x="6094163" y="3392243"/>
            <a:ext cx="766168" cy="690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6094163" y="4082661"/>
            <a:ext cx="766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6094163" y="4082661"/>
            <a:ext cx="769748" cy="686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4095346" y="3173548"/>
            <a:ext cx="113595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истема 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управления 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данными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103079" y="4324350"/>
            <a:ext cx="1488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анализа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</a:p>
        </p:txBody>
      </p:sp>
      <p:pic>
        <p:nvPicPr>
          <p:cNvPr id="112" name="Рисунок 111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682" y="3197299"/>
            <a:ext cx="360000" cy="360000"/>
          </a:xfrm>
          <a:prstGeom prst="rect">
            <a:avLst/>
          </a:prstGeom>
        </p:spPr>
      </p:pic>
      <p:pic>
        <p:nvPicPr>
          <p:cNvPr id="114" name="Рисунок 113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911" y="3874139"/>
            <a:ext cx="360000" cy="360000"/>
          </a:xfrm>
          <a:prstGeom prst="rect">
            <a:avLst/>
          </a:prstGeom>
        </p:spPr>
      </p:pic>
      <p:pic>
        <p:nvPicPr>
          <p:cNvPr id="115" name="Рисунок 114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682" y="4579929"/>
            <a:ext cx="360000" cy="360000"/>
          </a:xfrm>
          <a:prstGeom prst="rect">
            <a:avLst/>
          </a:prstGeom>
        </p:spPr>
      </p:pic>
      <p:pic>
        <p:nvPicPr>
          <p:cNvPr id="116" name="Рисунок 1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82" y="4501733"/>
            <a:ext cx="360000" cy="360000"/>
          </a:xfrm>
          <a:prstGeom prst="rect">
            <a:avLst/>
          </a:prstGeom>
        </p:spPr>
      </p:pic>
      <p:cxnSp>
        <p:nvCxnSpPr>
          <p:cNvPr id="117" name="Прямая соединительная линия 116"/>
          <p:cNvCxnSpPr>
            <a:stCxn id="116" idx="3"/>
            <a:endCxn id="69" idx="1"/>
          </p:cNvCxnSpPr>
          <p:nvPr/>
        </p:nvCxnSpPr>
        <p:spPr>
          <a:xfrm flipV="1">
            <a:off x="2722182" y="2903548"/>
            <a:ext cx="1666922" cy="1778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9" idx="3"/>
            <a:endCxn id="69" idx="1"/>
          </p:cNvCxnSpPr>
          <p:nvPr/>
        </p:nvCxnSpPr>
        <p:spPr>
          <a:xfrm flipV="1">
            <a:off x="2722182" y="2903548"/>
            <a:ext cx="1666922" cy="674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>
            <a:stCxn id="40" idx="3"/>
            <a:endCxn id="69" idx="1"/>
          </p:cNvCxnSpPr>
          <p:nvPr/>
        </p:nvCxnSpPr>
        <p:spPr>
          <a:xfrm flipV="1">
            <a:off x="2722182" y="2903548"/>
            <a:ext cx="1666922" cy="124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116571" y="4457384"/>
            <a:ext cx="1269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/>
              <a:t>Контур ФТ централизации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968073" y="133350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ИТ-архитектура интеграции данных</a:t>
            </a:r>
          </a:p>
        </p:txBody>
      </p:sp>
      <p:pic>
        <p:nvPicPr>
          <p:cNvPr id="152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19" y="3398409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04" y="3964139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4" name="Прямая соединительная линия 153"/>
          <p:cNvCxnSpPr>
            <a:stCxn id="152" idx="3"/>
            <a:endCxn id="39" idx="1"/>
          </p:cNvCxnSpPr>
          <p:nvPr/>
        </p:nvCxnSpPr>
        <p:spPr>
          <a:xfrm>
            <a:off x="1514719" y="3578409"/>
            <a:ext cx="8474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>
            <a:stCxn id="153" idx="3"/>
            <a:endCxn id="40" idx="1"/>
          </p:cNvCxnSpPr>
          <p:nvPr/>
        </p:nvCxnSpPr>
        <p:spPr>
          <a:xfrm>
            <a:off x="1513204" y="4144139"/>
            <a:ext cx="8489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>
            <a:stCxn id="69" idx="0"/>
          </p:cNvCxnSpPr>
          <p:nvPr/>
        </p:nvCxnSpPr>
        <p:spPr>
          <a:xfrm rot="5400000" flipH="1" flipV="1">
            <a:off x="5329121" y="1248151"/>
            <a:ext cx="715380" cy="205541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69" idx="3"/>
            <a:endCxn id="91" idx="0"/>
          </p:cNvCxnSpPr>
          <p:nvPr/>
        </p:nvCxnSpPr>
        <p:spPr>
          <a:xfrm>
            <a:off x="4929104" y="2903548"/>
            <a:ext cx="903496" cy="8805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34078" y="862340"/>
            <a:ext cx="17091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Региональный уровень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95474" y="3838695"/>
            <a:ext cx="1148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Визуализация,</a:t>
            </a:r>
          </a:p>
          <a:p>
            <a:r>
              <a:rPr lang="ru-RU" sz="1100" dirty="0"/>
              <a:t>анализ</a:t>
            </a:r>
          </a:p>
        </p:txBody>
      </p:sp>
    </p:spTree>
    <p:extLst>
      <p:ext uri="{BB962C8B-B14F-4D97-AF65-F5344CB8AC3E}">
        <p14:creationId xmlns:p14="http://schemas.microsoft.com/office/powerpoint/2010/main" val="12690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15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68073" y="165921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технологической интеграции</a:t>
            </a:r>
          </a:p>
        </p:txBody>
      </p:sp>
      <p:pic>
        <p:nvPicPr>
          <p:cNvPr id="24" name="Picture 35" descr="C:\Users\2323\AppData\Local\Temp\bank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56" y="1066796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6772119" y="1029019"/>
            <a:ext cx="17995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Организационное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129256" y="1693700"/>
            <a:ext cx="2557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0"/>
          <p:cNvSpPr txBox="1">
            <a:spLocks noChangeArrowheads="1"/>
          </p:cNvSpPr>
          <p:nvPr/>
        </p:nvSpPr>
        <p:spPr bwMode="auto">
          <a:xfrm>
            <a:off x="3887723" y="1058010"/>
            <a:ext cx="17351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Технологическое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204458" y="1819897"/>
            <a:ext cx="2666114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Единая НСИ</a:t>
            </a:r>
          </a:p>
          <a:p>
            <a:endParaRPr lang="ru-RU" sz="1100" dirty="0"/>
          </a:p>
          <a:p>
            <a:r>
              <a:rPr lang="ru-RU" sz="1100" dirty="0"/>
              <a:t>Унифицированные форматы </a:t>
            </a:r>
          </a:p>
          <a:p>
            <a:r>
              <a:rPr lang="ru-RU" sz="1100" dirty="0"/>
              <a:t>информационного обмена </a:t>
            </a:r>
          </a:p>
          <a:p>
            <a:r>
              <a:rPr lang="ru-RU" sz="1100" dirty="0"/>
              <a:t>данными бухгалтерского учета</a:t>
            </a:r>
          </a:p>
          <a:p>
            <a:endParaRPr lang="ru-RU" sz="1100" dirty="0"/>
          </a:p>
          <a:p>
            <a:r>
              <a:rPr lang="ru-RU" sz="1100" dirty="0"/>
              <a:t>Регламент информационного обмена</a:t>
            </a:r>
          </a:p>
          <a:p>
            <a:r>
              <a:rPr lang="ru-RU" sz="1100" dirty="0"/>
              <a:t>данными бухгалтерского учета</a:t>
            </a:r>
          </a:p>
          <a:p>
            <a:endParaRPr lang="ru-RU" sz="1100" dirty="0"/>
          </a:p>
          <a:p>
            <a:r>
              <a:rPr lang="ru-RU" sz="1100" dirty="0"/>
              <a:t>Система управления данными</a:t>
            </a:r>
          </a:p>
          <a:p>
            <a:endParaRPr lang="ru-RU" sz="1100" dirty="0"/>
          </a:p>
          <a:p>
            <a:r>
              <a:rPr lang="ru-RU" sz="1100" dirty="0"/>
              <a:t>Система отчетности и визуализации</a:t>
            </a:r>
          </a:p>
          <a:p>
            <a:endParaRPr lang="ru-RU" sz="11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3204458" y="1693700"/>
            <a:ext cx="25105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1037406" y="1022503"/>
            <a:ext cx="1531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Методическое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1803918"/>
            <a:ext cx="267573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Требования к ИТ-системам </a:t>
            </a:r>
          </a:p>
          <a:p>
            <a:r>
              <a:rPr lang="ru-RU" sz="1100" dirty="0"/>
              <a:t>бухгалтерского учета и их процессам</a:t>
            </a:r>
          </a:p>
          <a:p>
            <a:endParaRPr lang="ru-RU" sz="1100" dirty="0"/>
          </a:p>
          <a:p>
            <a:r>
              <a:rPr lang="ru-RU" sz="1100" dirty="0"/>
              <a:t>Состав данных бухгалтерского учета,</a:t>
            </a:r>
          </a:p>
          <a:p>
            <a:r>
              <a:rPr lang="ru-RU" sz="1100" dirty="0"/>
              <a:t>обязательных к раскрытию в </a:t>
            </a:r>
          </a:p>
          <a:p>
            <a:r>
              <a:rPr lang="ru-RU" sz="1100" dirty="0"/>
              <a:t>ИТ-системах</a:t>
            </a:r>
          </a:p>
          <a:p>
            <a:endParaRPr lang="ru-RU" sz="1100" dirty="0"/>
          </a:p>
          <a:p>
            <a:r>
              <a:rPr lang="ru-RU" sz="1100" dirty="0"/>
              <a:t>Порядок получения и обработки </a:t>
            </a:r>
          </a:p>
          <a:p>
            <a:r>
              <a:rPr lang="ru-RU" sz="1100" dirty="0"/>
              <a:t>данных бухгалтерского учета из </a:t>
            </a:r>
          </a:p>
          <a:p>
            <a:r>
              <a:rPr lang="ru-RU" sz="1100" dirty="0"/>
              <a:t>ИТ-систем</a:t>
            </a:r>
          </a:p>
          <a:p>
            <a:endParaRPr lang="ru-RU" sz="1100" dirty="0"/>
          </a:p>
          <a:p>
            <a:r>
              <a:rPr lang="ru-RU" sz="1100" dirty="0"/>
              <a:t>Порядок формирования </a:t>
            </a:r>
          </a:p>
          <a:p>
            <a:r>
              <a:rPr lang="ru-RU" sz="1100" dirty="0"/>
              <a:t>регламентированной отчетности </a:t>
            </a:r>
          </a:p>
          <a:p>
            <a:r>
              <a:rPr lang="ru-RU" sz="1100" dirty="0"/>
              <a:t>на основании данных бухгалтерского </a:t>
            </a:r>
          </a:p>
          <a:p>
            <a:r>
              <a:rPr lang="ru-RU" sz="1100" dirty="0"/>
              <a:t>учета, обязательных к раскрытию в </a:t>
            </a:r>
          </a:p>
          <a:p>
            <a:r>
              <a:rPr lang="ru-RU" sz="1100" dirty="0"/>
              <a:t>ИТ-системах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81000" y="16937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4890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458" y="1102074"/>
            <a:ext cx="541192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129256" y="1813948"/>
            <a:ext cx="216597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Центры бухгалтерского учета </a:t>
            </a:r>
          </a:p>
          <a:p>
            <a:r>
              <a:rPr lang="ru-RU" sz="1100" dirty="0"/>
              <a:t>и отчетности </a:t>
            </a:r>
          </a:p>
          <a:p>
            <a:r>
              <a:rPr lang="ru-RU" sz="1100" dirty="0"/>
              <a:t>Федерального казначейства</a:t>
            </a:r>
          </a:p>
        </p:txBody>
      </p:sp>
    </p:spTree>
    <p:extLst>
      <p:ext uri="{BB962C8B-B14F-4D97-AF65-F5344CB8AC3E}">
        <p14:creationId xmlns:p14="http://schemas.microsoft.com/office/powerpoint/2010/main" val="1433449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16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68073" y="165921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технологической интеграции</a:t>
            </a:r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1037406" y="1022503"/>
            <a:ext cx="1531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Методическое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1803918"/>
            <a:ext cx="305711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/>
              <a:t>Требования к ИТ-системам </a:t>
            </a:r>
          </a:p>
          <a:p>
            <a:r>
              <a:rPr lang="ru-RU" sz="1200" b="1" dirty="0"/>
              <a:t>бухгалтерского учета и их процессам</a:t>
            </a:r>
          </a:p>
          <a:p>
            <a:endParaRPr lang="ru-RU" sz="1100" dirty="0"/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Состав данных бухгалтерского учета,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обязательных к раскрытию в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ИТ-системах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Порядок получения и обработки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данных бухгалтерского учета из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Порядок формирования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регламентированной отчетности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на основании данных бухгалтерского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учета, обязательных к раскрытию в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ИТ-системах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81000" y="1733550"/>
            <a:ext cx="2675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4890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16057" y="808494"/>
            <a:ext cx="44279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/>
              <a:t>- Обеспечение целостности и безопасности БД</a:t>
            </a:r>
          </a:p>
          <a:p>
            <a:r>
              <a:rPr lang="ru-RU" sz="1400" dirty="0"/>
              <a:t>- Юридически значимые действия</a:t>
            </a:r>
          </a:p>
          <a:p>
            <a:r>
              <a:rPr lang="ru-RU" sz="1400" dirty="0"/>
              <a:t>- Протоколирование действий</a:t>
            </a:r>
          </a:p>
          <a:p>
            <a:r>
              <a:rPr lang="ru-RU" sz="1400" dirty="0"/>
              <a:t>- Архивирование и резервирование </a:t>
            </a:r>
          </a:p>
          <a:p>
            <a:r>
              <a:rPr lang="ru-RU" sz="1400" dirty="0"/>
              <a:t>…..</a:t>
            </a:r>
          </a:p>
          <a:p>
            <a:endParaRPr lang="ru-RU" sz="1400" dirty="0"/>
          </a:p>
          <a:p>
            <a:r>
              <a:rPr lang="ru-RU" sz="1400" dirty="0"/>
              <a:t>- Электронные документы</a:t>
            </a:r>
          </a:p>
          <a:p>
            <a:r>
              <a:rPr lang="ru-RU" sz="1400" dirty="0"/>
              <a:t>- Процессы соответствуют процессам </a:t>
            </a:r>
          </a:p>
          <a:p>
            <a:r>
              <a:rPr lang="ru-RU" sz="1400" dirty="0"/>
              <a:t>типовой библиотеки</a:t>
            </a:r>
          </a:p>
          <a:p>
            <a:r>
              <a:rPr lang="ru-RU" sz="1400" dirty="0"/>
              <a:t>- Использование унифицированной НСИ</a:t>
            </a:r>
          </a:p>
          <a:p>
            <a:r>
              <a:rPr lang="ru-RU" sz="1400" dirty="0"/>
              <a:t>- Алгоритмы формирования бухгалтерских данных</a:t>
            </a:r>
          </a:p>
          <a:p>
            <a:r>
              <a:rPr lang="ru-RU" sz="1400" dirty="0"/>
              <a:t>……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03586" y="1657350"/>
            <a:ext cx="77814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3" idx="3"/>
          </p:cNvCxnSpPr>
          <p:nvPr/>
        </p:nvCxnSpPr>
        <p:spPr>
          <a:xfrm>
            <a:off x="3581400" y="2134404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919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17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68073" y="165921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технологической интеграции</a:t>
            </a:r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1037406" y="1022503"/>
            <a:ext cx="1531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Методическое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1803918"/>
            <a:ext cx="3080908" cy="287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Требования к ИТ-системам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бухгалтерского учета и их процессам</a:t>
            </a:r>
          </a:p>
          <a:p>
            <a:endParaRPr lang="ru-RU" sz="1100" dirty="0"/>
          </a:p>
          <a:p>
            <a:r>
              <a:rPr lang="ru-RU" sz="1200" b="1" dirty="0"/>
              <a:t>Состав данных бухгалтерского учета,</a:t>
            </a:r>
          </a:p>
          <a:p>
            <a:r>
              <a:rPr lang="ru-RU" sz="1200" b="1" dirty="0"/>
              <a:t>обязательных к раскрытию в </a:t>
            </a:r>
          </a:p>
          <a:p>
            <a:r>
              <a:rPr lang="ru-RU" sz="1200" b="1" dirty="0"/>
              <a:t>ИТ-системах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Порядок получения и обработки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данных бухгалтерского учета из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Порядок формирования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регламентированной отчетности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на основании данных бухгалтерского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учета, обязательных к раскрытию в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ИТ-системах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81000" y="1733550"/>
            <a:ext cx="2675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4890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59370" y="2087999"/>
            <a:ext cx="293683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/>
              <a:t>- Операции</a:t>
            </a:r>
          </a:p>
          <a:p>
            <a:pPr algn="just"/>
            <a:r>
              <a:rPr lang="ru-RU" sz="1400" dirty="0"/>
              <a:t>- Журналы операций</a:t>
            </a:r>
          </a:p>
          <a:p>
            <a:pPr algn="just"/>
            <a:r>
              <a:rPr lang="ru-RU" sz="1400" dirty="0"/>
              <a:t>- Регистры аналитического учета</a:t>
            </a:r>
          </a:p>
          <a:p>
            <a:r>
              <a:rPr lang="ru-RU" sz="1400" dirty="0"/>
              <a:t>- Главная книга</a:t>
            </a:r>
          </a:p>
          <a:p>
            <a:r>
              <a:rPr lang="ru-RU" sz="1400" dirty="0"/>
              <a:t>……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03586" y="2190750"/>
            <a:ext cx="77814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3" idx="3"/>
          </p:cNvCxnSpPr>
          <p:nvPr/>
        </p:nvCxnSpPr>
        <p:spPr>
          <a:xfrm>
            <a:off x="3581400" y="2667804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0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18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68073" y="165921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технологической интеграции</a:t>
            </a:r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1037406" y="1022503"/>
            <a:ext cx="1531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Методическое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1803918"/>
            <a:ext cx="2726452" cy="2846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Требования к ИТ-системам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бухгалтерского учета и их процессам</a:t>
            </a:r>
          </a:p>
          <a:p>
            <a:endParaRPr lang="ru-RU" sz="1100" dirty="0"/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Состав данных бухгалтерского учета,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обязательных к раскрытию в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ИТ-системах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200" b="1" dirty="0"/>
              <a:t>Порядок получения и обработки </a:t>
            </a:r>
          </a:p>
          <a:p>
            <a:r>
              <a:rPr lang="ru-RU" sz="1200" b="1" dirty="0"/>
              <a:t>данных бухгалтерского учета из </a:t>
            </a:r>
          </a:p>
          <a:p>
            <a:r>
              <a:rPr lang="ru-RU" sz="1200" b="1" dirty="0"/>
              <a:t>ИТ-систем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Порядок формирования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регламентированной отчетности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на основании данных бухгалтерского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учета, обязательных к раскрытию в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ИТ-системах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81000" y="1733550"/>
            <a:ext cx="2675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4890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2697599"/>
            <a:ext cx="309584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/>
              <a:t>- Субъекты доступа</a:t>
            </a:r>
          </a:p>
          <a:p>
            <a:pPr algn="just"/>
            <a:r>
              <a:rPr lang="ru-RU" sz="1400" dirty="0"/>
              <a:t>- Административные процедуры</a:t>
            </a:r>
          </a:p>
          <a:p>
            <a:pPr algn="just"/>
            <a:r>
              <a:rPr lang="ru-RU" sz="1400" dirty="0"/>
              <a:t>- Использование данных</a:t>
            </a:r>
          </a:p>
          <a:p>
            <a:pPr algn="just"/>
            <a:r>
              <a:rPr lang="ru-RU" sz="1400" dirty="0"/>
              <a:t>- Передача данных третье стороне</a:t>
            </a:r>
          </a:p>
          <a:p>
            <a:r>
              <a:rPr lang="ru-RU" sz="1400" dirty="0"/>
              <a:t>……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03586" y="2800350"/>
            <a:ext cx="77814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3" idx="3"/>
          </p:cNvCxnSpPr>
          <p:nvPr/>
        </p:nvCxnSpPr>
        <p:spPr>
          <a:xfrm>
            <a:off x="3581400" y="3277404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20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93298" y="146318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вопроса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52800" y="834415"/>
            <a:ext cx="2819400" cy="7208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Сектор государственного управления РФ</a:t>
            </a:r>
            <a:endParaRPr lang="ru-RU" sz="1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3524" y="2003729"/>
            <a:ext cx="1793876" cy="9427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Центральное Правительство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28519" y="2003729"/>
            <a:ext cx="1677081" cy="9427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Региональные органы </a:t>
            </a:r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(85)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62800" y="2046588"/>
            <a:ext cx="1676400" cy="9427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Местные органы</a:t>
            </a:r>
            <a:endParaRPr lang="en-US" sz="1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(22 000)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63524" y="3103471"/>
            <a:ext cx="1793876" cy="720820"/>
          </a:xfrm>
          <a:prstGeom prst="roundRect">
            <a:avLst/>
          </a:prstGeom>
          <a:noFill/>
          <a:ln w="19050">
            <a:solidFill>
              <a:srgbClr val="114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Министерства и ведомства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14600" y="2003729"/>
            <a:ext cx="2056720" cy="9427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Фонды социального обеспечения </a:t>
            </a:r>
            <a:r>
              <a:rPr lang="ru-RU" sz="1400" dirty="0">
                <a:solidFill>
                  <a:schemeClr val="bg1"/>
                </a:solidFill>
                <a:latin typeface="Cambria" panose="02040503050406030204" pitchFamily="18" charset="0"/>
              </a:rPr>
              <a:t>(3+85)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105399" y="3103471"/>
            <a:ext cx="1600201" cy="720820"/>
          </a:xfrm>
          <a:prstGeom prst="roundRect">
            <a:avLst/>
          </a:prstGeom>
          <a:noFill/>
          <a:ln w="19050">
            <a:solidFill>
              <a:srgbClr val="114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Министерства и ведомства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162800" y="3103471"/>
            <a:ext cx="1676400" cy="720820"/>
          </a:xfrm>
          <a:prstGeom prst="roundRect">
            <a:avLst/>
          </a:prstGeom>
          <a:noFill/>
          <a:ln w="19050">
            <a:solidFill>
              <a:srgbClr val="114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Органы самоуправления</a:t>
            </a:r>
          </a:p>
        </p:txBody>
      </p:sp>
      <p:cxnSp>
        <p:nvCxnSpPr>
          <p:cNvPr id="40" name="Соединительная линия уступом 39"/>
          <p:cNvCxnSpPr>
            <a:stCxn id="18" idx="1"/>
            <a:endCxn id="19" idx="0"/>
          </p:cNvCxnSpPr>
          <p:nvPr/>
        </p:nvCxnSpPr>
        <p:spPr>
          <a:xfrm rot="10800000" flipV="1">
            <a:off x="1160462" y="1194825"/>
            <a:ext cx="2192338" cy="80890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8" idx="3"/>
            <a:endCxn id="21" idx="0"/>
          </p:cNvCxnSpPr>
          <p:nvPr/>
        </p:nvCxnSpPr>
        <p:spPr>
          <a:xfrm>
            <a:off x="6172200" y="1194825"/>
            <a:ext cx="1828800" cy="85176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263524" y="4313238"/>
            <a:ext cx="8575676" cy="392112"/>
          </a:xfrm>
          <a:prstGeom prst="roundRect">
            <a:avLst/>
          </a:prstGeom>
          <a:noFill/>
          <a:ln w="19050">
            <a:solidFill>
              <a:srgbClr val="114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Внебюджетные учреждения (школы, больницы, …… )</a:t>
            </a:r>
          </a:p>
        </p:txBody>
      </p:sp>
      <p:cxnSp>
        <p:nvCxnSpPr>
          <p:cNvPr id="43" name="Соединительная линия уступом 42"/>
          <p:cNvCxnSpPr>
            <a:stCxn id="18" idx="2"/>
            <a:endCxn id="20" idx="0"/>
          </p:cNvCxnSpPr>
          <p:nvPr/>
        </p:nvCxnSpPr>
        <p:spPr>
          <a:xfrm rot="16200000" flipH="1">
            <a:off x="5090533" y="1227202"/>
            <a:ext cx="448494" cy="11045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18" idx="2"/>
            <a:endCxn id="23" idx="0"/>
          </p:cNvCxnSpPr>
          <p:nvPr/>
        </p:nvCxnSpPr>
        <p:spPr>
          <a:xfrm rot="5400000">
            <a:off x="3928483" y="1169712"/>
            <a:ext cx="448494" cy="121954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43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19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68073" y="165921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технологической интеграции</a:t>
            </a:r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1037406" y="1022503"/>
            <a:ext cx="1531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Методическое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/>
              <a:t>обеспечение</a:t>
            </a:r>
            <a:endParaRPr lang="ru-RU" altLang="ru-RU" sz="1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" y="1803918"/>
            <a:ext cx="3122586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Требования к ИТ-системам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бухгалтерского учета и их процессам</a:t>
            </a:r>
          </a:p>
          <a:p>
            <a:endParaRPr lang="ru-RU" sz="1100" dirty="0"/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Состав данных бухгалтерского учета,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обязательных к раскрытию в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ИТ-системах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Порядок получения и обработки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данных бухгалтерского учета из </a:t>
            </a:r>
          </a:p>
          <a:p>
            <a:r>
              <a:rPr lang="ru-RU" sz="1100" dirty="0">
                <a:solidFill>
                  <a:schemeClr val="bg1">
                    <a:lumMod val="75000"/>
                  </a:schemeClr>
                </a:solidFill>
              </a:rPr>
              <a:t>ИТ-систем</a:t>
            </a:r>
          </a:p>
          <a:p>
            <a:endParaRPr lang="ru-RU" sz="11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1200" b="1" dirty="0"/>
              <a:t>Порядок формирования </a:t>
            </a:r>
          </a:p>
          <a:p>
            <a:r>
              <a:rPr lang="ru-RU" sz="1200" b="1" dirty="0"/>
              <a:t>регламентированной отчетности </a:t>
            </a:r>
          </a:p>
          <a:p>
            <a:r>
              <a:rPr lang="ru-RU" sz="1200" b="1" dirty="0"/>
              <a:t>на основании данных бухгалтерского </a:t>
            </a:r>
          </a:p>
          <a:p>
            <a:r>
              <a:rPr lang="ru-RU" sz="1200" b="1" dirty="0"/>
              <a:t>учета, обязательных к раскрытию в </a:t>
            </a:r>
          </a:p>
          <a:p>
            <a:r>
              <a:rPr lang="ru-RU" sz="1200" b="1" dirty="0"/>
              <a:t>ИТ-системах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81000" y="1733550"/>
            <a:ext cx="2675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4890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3665284"/>
            <a:ext cx="32773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/>
              <a:t>- Исходные данные</a:t>
            </a:r>
          </a:p>
          <a:p>
            <a:pPr algn="just"/>
            <a:r>
              <a:rPr lang="ru-RU" sz="1400" dirty="0"/>
              <a:t>- Порядок формирования отчетности</a:t>
            </a:r>
          </a:p>
          <a:p>
            <a:pPr algn="just"/>
            <a:r>
              <a:rPr lang="ru-RU" sz="1400" dirty="0"/>
              <a:t>- Порядок камеральной проверки</a:t>
            </a:r>
          </a:p>
          <a:p>
            <a:r>
              <a:rPr lang="ru-RU" sz="1400" dirty="0"/>
              <a:t>……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03586" y="3665284"/>
            <a:ext cx="77814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2" idx="3"/>
            <a:endCxn id="5" idx="1"/>
          </p:cNvCxnSpPr>
          <p:nvPr/>
        </p:nvCxnSpPr>
        <p:spPr>
          <a:xfrm>
            <a:off x="3581400" y="4142338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022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20</a:t>
            </a:fld>
            <a:endParaRPr lang="ru-RU" dirty="0"/>
          </a:p>
        </p:txBody>
      </p:sp>
      <p:pic>
        <p:nvPicPr>
          <p:cNvPr id="16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34" y="939103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34" y="1558166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34" y="2193701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134" y="1558166"/>
            <a:ext cx="360000" cy="36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24671" y="2569190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Наборы 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</a:p>
        </p:txBody>
      </p:sp>
      <p:cxnSp>
        <p:nvCxnSpPr>
          <p:cNvPr id="8" name="Прямая соединительная линия 7"/>
          <p:cNvCxnSpPr>
            <a:stCxn id="16" idx="3"/>
            <a:endCxn id="2" idx="1"/>
          </p:cNvCxnSpPr>
          <p:nvPr/>
        </p:nvCxnSpPr>
        <p:spPr>
          <a:xfrm>
            <a:off x="4012734" y="1119103"/>
            <a:ext cx="914400" cy="619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17" idx="3"/>
            <a:endCxn id="2" idx="1"/>
          </p:cNvCxnSpPr>
          <p:nvPr/>
        </p:nvCxnSpPr>
        <p:spPr>
          <a:xfrm>
            <a:off x="4012734" y="1738166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8" idx="3"/>
            <a:endCxn id="2" idx="1"/>
          </p:cNvCxnSpPr>
          <p:nvPr/>
        </p:nvCxnSpPr>
        <p:spPr>
          <a:xfrm flipV="1">
            <a:off x="4012734" y="1738166"/>
            <a:ext cx="914400" cy="635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" idx="3"/>
          </p:cNvCxnSpPr>
          <p:nvPr/>
        </p:nvCxnSpPr>
        <p:spPr>
          <a:xfrm>
            <a:off x="5287134" y="1738166"/>
            <a:ext cx="1343769" cy="1020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34" y="3189540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34" y="3808603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734" y="4444138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134" y="3808603"/>
            <a:ext cx="360000" cy="360000"/>
          </a:xfrm>
          <a:prstGeom prst="rect">
            <a:avLst/>
          </a:prstGeom>
        </p:spPr>
      </p:pic>
      <p:cxnSp>
        <p:nvCxnSpPr>
          <p:cNvPr id="47" name="Прямая соединительная линия 46"/>
          <p:cNvCxnSpPr>
            <a:stCxn id="43" idx="3"/>
            <a:endCxn id="46" idx="1"/>
          </p:cNvCxnSpPr>
          <p:nvPr/>
        </p:nvCxnSpPr>
        <p:spPr>
          <a:xfrm>
            <a:off x="4012734" y="3369540"/>
            <a:ext cx="914400" cy="619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4" idx="3"/>
            <a:endCxn id="46" idx="1"/>
          </p:cNvCxnSpPr>
          <p:nvPr/>
        </p:nvCxnSpPr>
        <p:spPr>
          <a:xfrm>
            <a:off x="4012734" y="3988603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5" idx="3"/>
            <a:endCxn id="46" idx="1"/>
          </p:cNvCxnSpPr>
          <p:nvPr/>
        </p:nvCxnSpPr>
        <p:spPr>
          <a:xfrm flipV="1">
            <a:off x="4012734" y="3988603"/>
            <a:ext cx="914400" cy="635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6" idx="3"/>
          </p:cNvCxnSpPr>
          <p:nvPr/>
        </p:nvCxnSpPr>
        <p:spPr>
          <a:xfrm flipV="1">
            <a:off x="5287134" y="2758302"/>
            <a:ext cx="1343769" cy="1230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71" y="2488302"/>
            <a:ext cx="541191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225388" y="2506827"/>
            <a:ext cx="123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Методология,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процессы,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НСИ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5104955" y="1890567"/>
            <a:ext cx="4358" cy="191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26" y="1558166"/>
            <a:ext cx="360000" cy="3600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26" y="3808603"/>
            <a:ext cx="360000" cy="360000"/>
          </a:xfrm>
          <a:prstGeom prst="rect">
            <a:avLst/>
          </a:prstGeom>
        </p:spPr>
      </p:pic>
      <p:cxnSp>
        <p:nvCxnSpPr>
          <p:cNvPr id="59" name="Прямая соединительная линия 58"/>
          <p:cNvCxnSpPr/>
          <p:nvPr/>
        </p:nvCxnSpPr>
        <p:spPr>
          <a:xfrm flipH="1" flipV="1">
            <a:off x="2496247" y="1890567"/>
            <a:ext cx="4358" cy="191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6" idx="1"/>
            <a:endCxn id="57" idx="3"/>
          </p:cNvCxnSpPr>
          <p:nvPr/>
        </p:nvCxnSpPr>
        <p:spPr>
          <a:xfrm flipH="1">
            <a:off x="2678426" y="1119103"/>
            <a:ext cx="974308" cy="619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1"/>
            <a:endCxn id="57" idx="3"/>
          </p:cNvCxnSpPr>
          <p:nvPr/>
        </p:nvCxnSpPr>
        <p:spPr>
          <a:xfrm flipH="1">
            <a:off x="2678426" y="1738166"/>
            <a:ext cx="974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18" idx="1"/>
            <a:endCxn id="57" idx="3"/>
          </p:cNvCxnSpPr>
          <p:nvPr/>
        </p:nvCxnSpPr>
        <p:spPr>
          <a:xfrm flipH="1" flipV="1">
            <a:off x="2678426" y="1738166"/>
            <a:ext cx="974308" cy="635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43" idx="1"/>
            <a:endCxn id="58" idx="3"/>
          </p:cNvCxnSpPr>
          <p:nvPr/>
        </p:nvCxnSpPr>
        <p:spPr>
          <a:xfrm flipH="1">
            <a:off x="2678426" y="3369540"/>
            <a:ext cx="974308" cy="619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4" idx="1"/>
            <a:endCxn id="58" idx="3"/>
          </p:cNvCxnSpPr>
          <p:nvPr/>
        </p:nvCxnSpPr>
        <p:spPr>
          <a:xfrm flipH="1">
            <a:off x="2678426" y="3988603"/>
            <a:ext cx="974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45" idx="1"/>
            <a:endCxn id="58" idx="3"/>
          </p:cNvCxnSpPr>
          <p:nvPr/>
        </p:nvCxnSpPr>
        <p:spPr>
          <a:xfrm flipH="1" flipV="1">
            <a:off x="2678426" y="3988603"/>
            <a:ext cx="974308" cy="635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57" idx="1"/>
            <a:endCxn id="51" idx="3"/>
          </p:cNvCxnSpPr>
          <p:nvPr/>
        </p:nvCxnSpPr>
        <p:spPr>
          <a:xfrm flipH="1">
            <a:off x="872062" y="1738166"/>
            <a:ext cx="1446364" cy="1020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58" idx="1"/>
            <a:endCxn id="51" idx="3"/>
          </p:cNvCxnSpPr>
          <p:nvPr/>
        </p:nvCxnSpPr>
        <p:spPr>
          <a:xfrm flipH="1" flipV="1">
            <a:off x="872062" y="2758302"/>
            <a:ext cx="1446364" cy="1230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155" y="1203286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8208155" y="1252481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Отчет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0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155" y="1928513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8208957" y="1957343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Отчет Б</a:t>
            </a:r>
          </a:p>
        </p:txBody>
      </p:sp>
      <p:pic>
        <p:nvPicPr>
          <p:cNvPr id="82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918" y="3573555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8202918" y="3622750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Отчет В</a:t>
            </a:r>
          </a:p>
        </p:txBody>
      </p:sp>
      <p:pic>
        <p:nvPicPr>
          <p:cNvPr id="84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918" y="4298782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84"/>
          <p:cNvSpPr txBox="1"/>
          <p:nvPr/>
        </p:nvSpPr>
        <p:spPr>
          <a:xfrm>
            <a:off x="8211735" y="4327612"/>
            <a:ext cx="689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Отчет ..</a:t>
            </a: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903" y="2448669"/>
            <a:ext cx="540000" cy="540000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3312866" y="2665066"/>
            <a:ext cx="1035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Операции,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</a:p>
        </p:txBody>
      </p:sp>
      <p:cxnSp>
        <p:nvCxnSpPr>
          <p:cNvPr id="89" name="Прямая соединительная линия 88"/>
          <p:cNvCxnSpPr>
            <a:stCxn id="86" idx="3"/>
            <a:endCxn id="78" idx="1"/>
          </p:cNvCxnSpPr>
          <p:nvPr/>
        </p:nvCxnSpPr>
        <p:spPr>
          <a:xfrm flipV="1">
            <a:off x="7170903" y="1383286"/>
            <a:ext cx="677252" cy="1335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6" idx="3"/>
            <a:endCxn id="80" idx="1"/>
          </p:cNvCxnSpPr>
          <p:nvPr/>
        </p:nvCxnSpPr>
        <p:spPr>
          <a:xfrm flipV="1">
            <a:off x="7170903" y="2108513"/>
            <a:ext cx="677252" cy="610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86" idx="3"/>
            <a:endCxn id="82" idx="1"/>
          </p:cNvCxnSpPr>
          <p:nvPr/>
        </p:nvCxnSpPr>
        <p:spPr>
          <a:xfrm>
            <a:off x="7170903" y="2718669"/>
            <a:ext cx="672015" cy="103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86" idx="3"/>
            <a:endCxn id="84" idx="1"/>
          </p:cNvCxnSpPr>
          <p:nvPr/>
        </p:nvCxnSpPr>
        <p:spPr>
          <a:xfrm>
            <a:off x="7170903" y="2718669"/>
            <a:ext cx="672015" cy="1760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81400" y="133350"/>
            <a:ext cx="5535143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Функциональная архитектура интеграции данных</a:t>
            </a:r>
          </a:p>
        </p:txBody>
      </p:sp>
    </p:spTree>
    <p:extLst>
      <p:ext uri="{BB962C8B-B14F-4D97-AF65-F5344CB8AC3E}">
        <p14:creationId xmlns:p14="http://schemas.microsoft.com/office/powerpoint/2010/main" val="538557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52278" y="4741294"/>
            <a:ext cx="2103120" cy="268856"/>
          </a:xfrm>
        </p:spPr>
        <p:txBody>
          <a:bodyPr/>
          <a:lstStyle/>
          <a:p>
            <a:fld id="{FAA6C436-0D4A-4340-A2B7-930FFE7E96AA}" type="slidenum">
              <a:rPr lang="ru-RU" smtClean="0"/>
              <a:t>21</a:t>
            </a:fld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973874" y="189578"/>
            <a:ext cx="6154886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модель – новые возможности</a:t>
            </a:r>
          </a:p>
        </p:txBody>
      </p:sp>
      <p:pic>
        <p:nvPicPr>
          <p:cNvPr id="33" name="Picture 2" descr="C:\Users\2323\AppData\Local\Temp\copyright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29" y="2509314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1132590"/>
            <a:ext cx="1910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Единые требования </a:t>
            </a:r>
          </a:p>
          <a:p>
            <a:r>
              <a:rPr lang="ru-RU" sz="1400" dirty="0"/>
              <a:t>к ИТ-системам</a:t>
            </a:r>
          </a:p>
        </p:txBody>
      </p:sp>
      <p:pic>
        <p:nvPicPr>
          <p:cNvPr id="35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71" y="1161213"/>
            <a:ext cx="541191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465329" y="2124760"/>
            <a:ext cx="1793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Единые процессы, </a:t>
            </a:r>
          </a:p>
          <a:p>
            <a:r>
              <a:rPr lang="ru-RU" sz="1400" dirty="0"/>
              <a:t>общая НСИ </a:t>
            </a:r>
          </a:p>
        </p:txBody>
      </p:sp>
      <p:pic>
        <p:nvPicPr>
          <p:cNvPr id="43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00" y="2153383"/>
            <a:ext cx="541191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1447800" y="4192176"/>
            <a:ext cx="1707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Доступ к учетным </a:t>
            </a:r>
          </a:p>
          <a:p>
            <a:r>
              <a:rPr lang="ru-RU" sz="1400" dirty="0"/>
              <a:t>данным 24/7</a:t>
            </a:r>
          </a:p>
        </p:txBody>
      </p:sp>
      <p:pic>
        <p:nvPicPr>
          <p:cNvPr id="45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71" y="4220799"/>
            <a:ext cx="541191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00" y="3194339"/>
            <a:ext cx="541191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447800" y="3151220"/>
            <a:ext cx="1552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Качественные</a:t>
            </a:r>
          </a:p>
          <a:p>
            <a:r>
              <a:rPr lang="ru-RU" sz="1400" dirty="0"/>
              <a:t>учетные данные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93180" y="2505504"/>
            <a:ext cx="19877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Полная прозрачность</a:t>
            </a:r>
          </a:p>
          <a:p>
            <a:r>
              <a:rPr lang="ru-RU" sz="1400" dirty="0"/>
              <a:t>деятельности = </a:t>
            </a:r>
          </a:p>
          <a:p>
            <a:r>
              <a:rPr lang="ru-RU" sz="1400" b="1" dirty="0"/>
              <a:t>нет проверок, </a:t>
            </a:r>
          </a:p>
          <a:p>
            <a:r>
              <a:rPr lang="ru-RU" sz="1400" b="1" dirty="0"/>
              <a:t>нет отчетности</a:t>
            </a:r>
          </a:p>
        </p:txBody>
      </p:sp>
      <p:pic>
        <p:nvPicPr>
          <p:cNvPr id="50" name="Picture 2" descr="C:\Users\2323\AppData\Local\Temp\copyright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449" y="3831253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6400800" y="3827443"/>
            <a:ext cx="25138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Минимизация</a:t>
            </a:r>
          </a:p>
          <a:p>
            <a:r>
              <a:rPr lang="ru-RU" sz="1400" dirty="0"/>
              <a:t>административной</a:t>
            </a:r>
          </a:p>
          <a:p>
            <a:r>
              <a:rPr lang="ru-RU" sz="1400" dirty="0"/>
              <a:t>нагрузки = </a:t>
            </a:r>
          </a:p>
          <a:p>
            <a:r>
              <a:rPr lang="ru-RU" sz="1400" b="1" dirty="0"/>
              <a:t>финансовый менеджмент</a:t>
            </a:r>
          </a:p>
        </p:txBody>
      </p:sp>
      <p:pic>
        <p:nvPicPr>
          <p:cNvPr id="55" name="Picture 2" descr="C:\Users\2323\AppData\Local\Temp\copyright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449" y="1242193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6400800" y="1238383"/>
            <a:ext cx="19793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Унификация и</a:t>
            </a:r>
          </a:p>
          <a:p>
            <a:r>
              <a:rPr lang="ru-RU" sz="1400" dirty="0"/>
              <a:t>стандартизация = </a:t>
            </a:r>
          </a:p>
          <a:p>
            <a:r>
              <a:rPr lang="ru-RU" sz="1400" b="1" dirty="0"/>
              <a:t>снижение издержек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951042" y="1620834"/>
            <a:ext cx="978408" cy="484632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10800000">
            <a:off x="3898481" y="2666588"/>
            <a:ext cx="978408" cy="484632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3995119" y="3745849"/>
            <a:ext cx="978408" cy="484632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86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22</a:t>
            </a:fld>
            <a:endParaRPr lang="ru-RU" dirty="0"/>
          </a:p>
        </p:txBody>
      </p:sp>
      <p:sp>
        <p:nvSpPr>
          <p:cNvPr id="60" name="Объект 8"/>
          <p:cNvSpPr txBox="1">
            <a:spLocks/>
          </p:cNvSpPr>
          <p:nvPr/>
        </p:nvSpPr>
        <p:spPr>
          <a:xfrm>
            <a:off x="685800" y="904244"/>
            <a:ext cx="8084466" cy="526537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725145">
              <a:defRPr>
                <a:latin typeface="+mn-lt"/>
                <a:ea typeface="+mn-ea"/>
                <a:cs typeface="+mn-cs"/>
              </a:defRPr>
            </a:lvl2pPr>
            <a:lvl3pPr marL="1450291">
              <a:defRPr>
                <a:latin typeface="+mn-lt"/>
                <a:ea typeface="+mn-ea"/>
                <a:cs typeface="+mn-cs"/>
              </a:defRPr>
            </a:lvl3pPr>
            <a:lvl4pPr marL="2175435">
              <a:defRPr>
                <a:latin typeface="+mn-lt"/>
                <a:ea typeface="+mn-ea"/>
                <a:cs typeface="+mn-cs"/>
              </a:defRPr>
            </a:lvl4pPr>
            <a:lvl5pPr marL="2900580">
              <a:defRPr>
                <a:latin typeface="+mn-lt"/>
                <a:ea typeface="+mn-ea"/>
                <a:cs typeface="+mn-cs"/>
              </a:defRPr>
            </a:lvl5pPr>
            <a:lvl6pPr marL="3625726">
              <a:defRPr>
                <a:latin typeface="+mn-lt"/>
                <a:ea typeface="+mn-ea"/>
                <a:cs typeface="+mn-cs"/>
              </a:defRPr>
            </a:lvl6pPr>
            <a:lvl7pPr marL="4350871">
              <a:defRPr>
                <a:latin typeface="+mn-lt"/>
                <a:ea typeface="+mn-ea"/>
                <a:cs typeface="+mn-cs"/>
              </a:defRPr>
            </a:lvl7pPr>
            <a:lvl8pPr marL="5076016">
              <a:defRPr>
                <a:latin typeface="+mn-lt"/>
                <a:ea typeface="+mn-ea"/>
                <a:cs typeface="+mn-cs"/>
              </a:defRPr>
            </a:lvl8pPr>
            <a:lvl9pPr marL="5801162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cs typeface="Times New Roman" panose="02020603050405020304" pitchFamily="18" charset="0"/>
              </a:rPr>
              <a:t>План мероприятий («Дорожная карта») </a:t>
            </a:r>
            <a:r>
              <a:rPr lang="ru-RU" sz="1400" dirty="0">
                <a:cs typeface="Times New Roman" panose="02020603050405020304" pitchFamily="18" charset="0"/>
              </a:rPr>
              <a:t>по организации работ в рамках проведения первого этапа (2021-2022 годы)</a:t>
            </a:r>
          </a:p>
        </p:txBody>
      </p:sp>
      <p:sp>
        <p:nvSpPr>
          <p:cNvPr id="62" name="Прямоугольник 67"/>
          <p:cNvSpPr>
            <a:spLocks noChangeArrowheads="1"/>
          </p:cNvSpPr>
          <p:nvPr/>
        </p:nvSpPr>
        <p:spPr bwMode="auto">
          <a:xfrm>
            <a:off x="1373187" y="1896521"/>
            <a:ext cx="2306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n-lt"/>
              </a:rPr>
              <a:t>Субъекты учета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854074" y="2447106"/>
            <a:ext cx="3413125" cy="0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93640"/>
            <a:ext cx="540001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Прямоугольник 67"/>
          <p:cNvSpPr>
            <a:spLocks noChangeArrowheads="1"/>
          </p:cNvSpPr>
          <p:nvPr/>
        </p:nvSpPr>
        <p:spPr bwMode="auto">
          <a:xfrm>
            <a:off x="5564188" y="1766069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n-lt"/>
              </a:rPr>
              <a:t>Пилотные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n-lt"/>
              </a:rPr>
              <a:t>проекты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V="1">
            <a:off x="5045075" y="2455044"/>
            <a:ext cx="3413125" cy="0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49457" y="3343186"/>
            <a:ext cx="35177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Федеральные органы исполнительной власти, руководство деятельностью которых осуществляет Президент Российской Федерации</a:t>
            </a:r>
            <a:endParaRPr 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774331" y="2552842"/>
            <a:ext cx="34928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Федеральные учреждения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6716" y="4198263"/>
            <a:ext cx="35204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Субъекты Российской Федерации, муниципальные образования, созданные ими учреждения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74092" y="2555343"/>
            <a:ext cx="34838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kern="0" dirty="0">
                <a:latin typeface="Arial" panose="020B0604020202020204" pitchFamily="34" charset="0"/>
                <a:cs typeface="Arial" panose="020B0604020202020204" pitchFamily="34" charset="0"/>
              </a:rPr>
              <a:t>«Пилотная» группа учреждений подведомственных Миннауки и Минздраву России </a:t>
            </a: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(5 пилотных учреждений)</a:t>
            </a:r>
            <a:endParaRPr lang="ru-RU" sz="1100" kern="0" dirty="0"/>
          </a:p>
        </p:txBody>
      </p:sp>
      <p:sp>
        <p:nvSpPr>
          <p:cNvPr id="71" name="TextBox 70"/>
          <p:cNvSpPr txBox="1"/>
          <p:nvPr/>
        </p:nvSpPr>
        <p:spPr>
          <a:xfrm>
            <a:off x="4974092" y="3329641"/>
            <a:ext cx="34838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kern="0" dirty="0">
                <a:latin typeface="Arial" panose="020B0604020202020204" pitchFamily="34" charset="0"/>
                <a:cs typeface="Arial" panose="020B0604020202020204" pitchFamily="34" charset="0"/>
              </a:rPr>
              <a:t>Интеграция </a:t>
            </a:r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с ведомственными системами </a:t>
            </a:r>
          </a:p>
          <a:p>
            <a:r>
              <a:rPr lang="ru-RU" sz="1100" kern="0" dirty="0">
                <a:latin typeface="Arial" panose="020B0604020202020204" pitchFamily="34" charset="0"/>
                <a:cs typeface="Arial" panose="020B0604020202020204" pitchFamily="34" charset="0"/>
              </a:rPr>
              <a:t>(12 пилотных учреждений)</a:t>
            </a:r>
            <a:endParaRPr lang="ru-RU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4950314" y="4198263"/>
            <a:ext cx="3507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kern="0" dirty="0">
                <a:latin typeface="Arial" panose="020B0604020202020204" pitchFamily="34" charset="0"/>
                <a:cs typeface="Arial" panose="020B0604020202020204" pitchFamily="34" charset="0"/>
              </a:rPr>
              <a:t>«Пилотный» проект в государственных органах и учреждениях Республики Мордовия</a:t>
            </a:r>
            <a:endParaRPr lang="ru-RU" sz="1100" kern="0" dirty="0"/>
          </a:p>
        </p:txBody>
      </p:sp>
      <p:pic>
        <p:nvPicPr>
          <p:cNvPr id="73" name="Picture 2" descr="C:\Users\2323\AppData\Local\Temp\teamwork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40937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973874" y="189578"/>
            <a:ext cx="6154886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статус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8917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2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93298" y="146318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вопроса</a:t>
            </a:r>
          </a:p>
        </p:txBody>
      </p:sp>
      <p:sp>
        <p:nvSpPr>
          <p:cNvPr id="25" name="Прямоугольник 29"/>
          <p:cNvSpPr>
            <a:spLocks noChangeArrowheads="1"/>
          </p:cNvSpPr>
          <p:nvPr/>
        </p:nvSpPr>
        <p:spPr bwMode="auto">
          <a:xfrm>
            <a:off x="1030588" y="1970353"/>
            <a:ext cx="35096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latin typeface="+mn-lt"/>
              </a:rPr>
              <a:t>50 </a:t>
            </a:r>
            <a:r>
              <a:rPr lang="ru-RU" altLang="ru-RU" sz="2400" dirty="0">
                <a:latin typeface="+mn-lt"/>
              </a:rPr>
              <a:t>ведомств</a:t>
            </a:r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582612" y="742950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n-lt"/>
              </a:rPr>
              <a:t>Выполнение бухгалтерских функций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n-lt"/>
              </a:rPr>
              <a:t>«Правительственным блоком» ФОИВ: </a:t>
            </a:r>
            <a:endParaRPr lang="ru-RU" altLang="ru-RU" sz="1600" dirty="0">
              <a:latin typeface="+mn-lt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69118" y="1450836"/>
            <a:ext cx="8104187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9"/>
          <p:cNvSpPr>
            <a:spLocks noChangeArrowheads="1"/>
          </p:cNvSpPr>
          <p:nvPr/>
        </p:nvSpPr>
        <p:spPr bwMode="auto">
          <a:xfrm>
            <a:off x="982699" y="3072383"/>
            <a:ext cx="389066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+mn-lt"/>
              </a:rPr>
              <a:t>2 </a:t>
            </a:r>
            <a:r>
              <a:rPr lang="ru" b="1" dirty="0">
                <a:latin typeface="Arial"/>
              </a:rPr>
              <a:t>135</a:t>
            </a:r>
            <a:r>
              <a:rPr lang="en-US" b="1" dirty="0">
                <a:latin typeface="Arial"/>
              </a:rPr>
              <a:t> </a:t>
            </a:r>
            <a:r>
              <a:rPr lang="ru-RU" sz="2400" dirty="0">
                <a:latin typeface="Arial"/>
              </a:rPr>
              <a:t>получателей бюджетных средств</a:t>
            </a:r>
            <a:endParaRPr lang="ru-RU" altLang="ru-RU" sz="2400" dirty="0">
              <a:latin typeface="+mn-lt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5597611" y="1972135"/>
            <a:ext cx="3213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latin typeface="+mn-lt"/>
              </a:rPr>
              <a:t>1</a:t>
            </a:r>
            <a:r>
              <a:rPr lang="en-US" altLang="ru-RU" b="1" dirty="0">
                <a:latin typeface="+mn-lt"/>
              </a:rPr>
              <a:t>1</a:t>
            </a:r>
            <a:r>
              <a:rPr lang="ru-RU" altLang="ru-RU" b="1" dirty="0">
                <a:latin typeface="+mn-lt"/>
              </a:rPr>
              <a:t> </a:t>
            </a:r>
            <a:r>
              <a:rPr lang="en-US" altLang="ru-RU" b="1" dirty="0">
                <a:latin typeface="+mn-lt"/>
              </a:rPr>
              <a:t>3</a:t>
            </a:r>
            <a:r>
              <a:rPr lang="ru-RU" altLang="ru-RU" b="1" dirty="0">
                <a:latin typeface="+mn-lt"/>
              </a:rPr>
              <a:t>00 </a:t>
            </a:r>
            <a:r>
              <a:rPr lang="ru-RU" altLang="ru-RU" sz="2400" dirty="0">
                <a:latin typeface="+mn-lt"/>
              </a:rPr>
              <a:t>бухгалтеров</a:t>
            </a:r>
          </a:p>
        </p:txBody>
      </p:sp>
      <p:sp>
        <p:nvSpPr>
          <p:cNvPr id="31" name="Прямоугольник 29"/>
          <p:cNvSpPr>
            <a:spLocks noChangeArrowheads="1"/>
          </p:cNvSpPr>
          <p:nvPr/>
        </p:nvSpPr>
        <p:spPr bwMode="auto">
          <a:xfrm>
            <a:off x="1025313" y="4335463"/>
            <a:ext cx="3586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b="1" dirty="0">
                <a:latin typeface="+mn-lt"/>
              </a:rPr>
              <a:t>4</a:t>
            </a:r>
            <a:r>
              <a:rPr lang="ru-RU" altLang="ru-RU" b="1" dirty="0">
                <a:latin typeface="+mn-lt"/>
              </a:rPr>
              <a:t>10 тыс. </a:t>
            </a:r>
            <a:r>
              <a:rPr lang="ru-RU" altLang="ru-RU" sz="2400" dirty="0">
                <a:latin typeface="+mn-lt"/>
              </a:rPr>
              <a:t>сотрудников</a:t>
            </a:r>
          </a:p>
        </p:txBody>
      </p:sp>
      <p:pic>
        <p:nvPicPr>
          <p:cNvPr id="32" name="Picture 35" descr="C:\Users\2323\AppData\Local\Temp\bank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76" y="210816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6" descr="C:\Users\2323\AppData\Local\Temp\office-block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2" y="321019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2323\AppData\Local\Temp\teamwork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01" y="4417218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7" descr="C:\Users\2323\AppData\Local\Temp\reading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10305"/>
            <a:ext cx="361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611" y="3210553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Прямоугольник 29"/>
          <p:cNvSpPr>
            <a:spLocks noChangeArrowheads="1"/>
          </p:cNvSpPr>
          <p:nvPr/>
        </p:nvSpPr>
        <p:spPr bwMode="auto">
          <a:xfrm>
            <a:off x="5697288" y="3072383"/>
            <a:ext cx="299753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>
                <a:latin typeface="+mn-lt"/>
              </a:rPr>
              <a:t>Более 50 </a:t>
            </a:r>
            <a:r>
              <a:rPr lang="ru-RU" altLang="ru-RU" sz="2400" dirty="0">
                <a:latin typeface="+mn-lt"/>
              </a:rPr>
              <a:t>ИТ-решений  </a:t>
            </a:r>
          </a:p>
        </p:txBody>
      </p:sp>
    </p:spTree>
    <p:extLst>
      <p:ext uri="{BB962C8B-B14F-4D97-AF65-F5344CB8AC3E}">
        <p14:creationId xmlns:p14="http://schemas.microsoft.com/office/powerpoint/2010/main" val="414364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3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743200" y="6295"/>
            <a:ext cx="6373344" cy="60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Подходы: модели централизации </a:t>
            </a:r>
          </a:p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</a:t>
            </a:r>
          </a:p>
        </p:txBody>
      </p:sp>
      <p:pic>
        <p:nvPicPr>
          <p:cNvPr id="60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" y="1038225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Прямоугольник 67"/>
          <p:cNvSpPr>
            <a:spLocks noChangeArrowheads="1"/>
          </p:cNvSpPr>
          <p:nvPr/>
        </p:nvSpPr>
        <p:spPr bwMode="auto">
          <a:xfrm>
            <a:off x="1093787" y="895350"/>
            <a:ext cx="23066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Технологическая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централизация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574674" y="1584325"/>
            <a:ext cx="3413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7"/>
          <p:cNvSpPr>
            <a:spLocks noChangeArrowheads="1"/>
          </p:cNvSpPr>
          <p:nvPr/>
        </p:nvSpPr>
        <p:spPr bwMode="auto">
          <a:xfrm>
            <a:off x="574674" y="1722437"/>
            <a:ext cx="3413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Единое ППО, единое информационное пространство</a:t>
            </a:r>
          </a:p>
        </p:txBody>
      </p:sp>
      <p:pic>
        <p:nvPicPr>
          <p:cNvPr id="68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3096319"/>
            <a:ext cx="3619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Прямоугольник 67"/>
          <p:cNvSpPr>
            <a:spLocks noChangeArrowheads="1"/>
          </p:cNvSpPr>
          <p:nvPr/>
        </p:nvSpPr>
        <p:spPr bwMode="auto">
          <a:xfrm>
            <a:off x="5922963" y="2720082"/>
            <a:ext cx="2986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Функционально-технологическая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централизация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V="1">
            <a:off x="5494338" y="3642419"/>
            <a:ext cx="3414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67"/>
          <p:cNvSpPr>
            <a:spLocks noChangeArrowheads="1"/>
          </p:cNvSpPr>
          <p:nvPr/>
        </p:nvSpPr>
        <p:spPr bwMode="auto">
          <a:xfrm>
            <a:off x="5494338" y="3780532"/>
            <a:ext cx="3414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Единая бухгалтерская служба,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единое информационное пространство</a:t>
            </a:r>
          </a:p>
        </p:txBody>
      </p:sp>
      <p:pic>
        <p:nvPicPr>
          <p:cNvPr id="72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1038225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Прямоугольник 67"/>
          <p:cNvSpPr>
            <a:spLocks noChangeArrowheads="1"/>
          </p:cNvSpPr>
          <p:nvPr/>
        </p:nvSpPr>
        <p:spPr bwMode="auto">
          <a:xfrm>
            <a:off x="5867400" y="895350"/>
            <a:ext cx="2306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Cambria" panose="02040503050406030204" pitchFamily="18" charset="0"/>
              </a:rPr>
              <a:t>Функциональная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Cambria" panose="02040503050406030204" pitchFamily="18" charset="0"/>
              </a:rPr>
              <a:t>централизация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5383213" y="1584325"/>
            <a:ext cx="3413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67"/>
          <p:cNvSpPr>
            <a:spLocks noChangeArrowheads="1"/>
          </p:cNvSpPr>
          <p:nvPr/>
        </p:nvSpPr>
        <p:spPr bwMode="auto">
          <a:xfrm>
            <a:off x="5383213" y="1722438"/>
            <a:ext cx="34131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Единая бухгалтерская служба</a:t>
            </a:r>
          </a:p>
        </p:txBody>
      </p:sp>
      <p:pic>
        <p:nvPicPr>
          <p:cNvPr id="76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" y="3096319"/>
            <a:ext cx="3619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Прямоугольник 67"/>
          <p:cNvSpPr>
            <a:spLocks noChangeArrowheads="1"/>
          </p:cNvSpPr>
          <p:nvPr/>
        </p:nvSpPr>
        <p:spPr bwMode="auto">
          <a:xfrm>
            <a:off x="1093787" y="2939027"/>
            <a:ext cx="2763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Технологическая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Cambria" panose="02040503050406030204" pitchFamily="18" charset="0"/>
              </a:rPr>
              <a:t>интеграция</a:t>
            </a: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flipV="1">
            <a:off x="665162" y="3642419"/>
            <a:ext cx="3414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67"/>
          <p:cNvSpPr>
            <a:spLocks noChangeArrowheads="1"/>
          </p:cNvSpPr>
          <p:nvPr/>
        </p:nvSpPr>
        <p:spPr bwMode="auto">
          <a:xfrm>
            <a:off x="665162" y="3780532"/>
            <a:ext cx="34147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Cambria" panose="02040503050406030204" pitchFamily="18" charset="0"/>
              </a:rPr>
              <a:t>Полный доступ к учетным данным в режиме 24/7, консолидация учетной информации   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16030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5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4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6295"/>
            <a:ext cx="4849344" cy="60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построения </a:t>
            </a:r>
          </a:p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 модели</a:t>
            </a:r>
          </a:p>
        </p:txBody>
      </p:sp>
      <p:pic>
        <p:nvPicPr>
          <p:cNvPr id="25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144934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67"/>
          <p:cNvSpPr>
            <a:spLocks noChangeArrowheads="1"/>
          </p:cNvSpPr>
          <p:nvPr/>
        </p:nvSpPr>
        <p:spPr bwMode="auto">
          <a:xfrm>
            <a:off x="1144587" y="1002059"/>
            <a:ext cx="2306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j-lt"/>
              </a:rPr>
              <a:t>Технологические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j-lt"/>
              </a:rPr>
              <a:t>принципы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625475" y="1733550"/>
            <a:ext cx="3413125" cy="0"/>
          </a:xfrm>
          <a:prstGeom prst="line">
            <a:avLst/>
          </a:prstGeom>
          <a:ln w="9525">
            <a:solidFill>
              <a:srgbClr val="1143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67"/>
          <p:cNvSpPr>
            <a:spLocks noChangeArrowheads="1"/>
          </p:cNvSpPr>
          <p:nvPr/>
        </p:nvSpPr>
        <p:spPr bwMode="auto">
          <a:xfrm>
            <a:off x="625475" y="1962150"/>
            <a:ext cx="3641725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Полная цифровизация процедур;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dirty="0"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Обеспечение однократности ввода информации;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dirty="0"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Организация единого информационного пространства;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dirty="0"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Исключение «бумажного» документооборота.</a:t>
            </a:r>
          </a:p>
        </p:txBody>
      </p:sp>
      <p:pic>
        <p:nvPicPr>
          <p:cNvPr id="30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70334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67"/>
          <p:cNvSpPr>
            <a:spLocks noChangeArrowheads="1"/>
          </p:cNvSpPr>
          <p:nvPr/>
        </p:nvSpPr>
        <p:spPr bwMode="auto">
          <a:xfrm>
            <a:off x="5853112" y="1027459"/>
            <a:ext cx="2306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j-lt"/>
              </a:rPr>
              <a:t>Методические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+mj-lt"/>
              </a:rPr>
              <a:t>принципы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5181600" y="1733550"/>
            <a:ext cx="3413125" cy="0"/>
          </a:xfrm>
          <a:prstGeom prst="line">
            <a:avLst/>
          </a:prstGeom>
          <a:ln w="9525">
            <a:solidFill>
              <a:srgbClr val="1143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67"/>
          <p:cNvSpPr>
            <a:spLocks noChangeArrowheads="1"/>
          </p:cNvSpPr>
          <p:nvPr/>
        </p:nvSpPr>
        <p:spPr bwMode="auto">
          <a:xfrm>
            <a:off x="5181600" y="1962150"/>
            <a:ext cx="3581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Формализация и унификация форм первичных документов, упрощение;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dirty="0"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Установление единых организационно-методических правил;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800" dirty="0"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600" dirty="0">
                <a:latin typeface="+mn-lt"/>
              </a:rPr>
              <a:t>Использование единых классификаторов и справочников.</a:t>
            </a:r>
          </a:p>
        </p:txBody>
      </p:sp>
    </p:spTree>
    <p:extLst>
      <p:ext uri="{BB962C8B-B14F-4D97-AF65-F5344CB8AC3E}">
        <p14:creationId xmlns:p14="http://schemas.microsoft.com/office/powerpoint/2010/main" val="259102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5</a:t>
            </a:fld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55862" y="1384300"/>
            <a:ext cx="4038600" cy="841375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3778250" y="1474787"/>
            <a:ext cx="2439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Подсистема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/>
              <a:t>«Учет и отчетность»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57400" y="987425"/>
            <a:ext cx="4889500" cy="147796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" name="TextBox 23"/>
          <p:cNvSpPr txBox="1">
            <a:spLocks noChangeArrowheads="1"/>
          </p:cNvSpPr>
          <p:nvPr/>
        </p:nvSpPr>
        <p:spPr bwMode="auto">
          <a:xfrm>
            <a:off x="2635250" y="1023937"/>
            <a:ext cx="3735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система «Электронный бюджет»</a:t>
            </a:r>
          </a:p>
        </p:txBody>
      </p:sp>
      <p:pic>
        <p:nvPicPr>
          <p:cNvPr id="32" name="Picture 34" descr="C:\Users\2323\AppData\Local\Temp\data-storage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2" y="143827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5" descr="C:\Users\2323\AppData\Local\Temp\bank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86" y="156527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312188" y="1657350"/>
            <a:ext cx="1291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Министерства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и ведомства</a:t>
            </a:r>
          </a:p>
        </p:txBody>
      </p:sp>
      <p:sp>
        <p:nvSpPr>
          <p:cNvPr id="36" name="TextBox 10"/>
          <p:cNvSpPr txBox="1">
            <a:spLocks noChangeArrowheads="1"/>
          </p:cNvSpPr>
          <p:nvPr/>
        </p:nvSpPr>
        <p:spPr bwMode="auto">
          <a:xfrm>
            <a:off x="122114" y="3050698"/>
            <a:ext cx="175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Получатели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/>
              <a:t>бюджетных средств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1354128" y="1438275"/>
            <a:ext cx="506411" cy="1587"/>
          </a:xfrm>
          <a:prstGeom prst="line">
            <a:avLst/>
          </a:prstGeom>
          <a:ln w="12700">
            <a:solidFill>
              <a:srgbClr val="11437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7086600" y="2014537"/>
            <a:ext cx="744538" cy="3175"/>
          </a:xfrm>
          <a:prstGeom prst="line">
            <a:avLst/>
          </a:prstGeom>
          <a:ln w="12700">
            <a:solidFill>
              <a:srgbClr val="11437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6" descr="C:\Users\2323\AppData\Local\Temp\office-block-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971550"/>
            <a:ext cx="720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6" descr="C:\Users\2323\AppData\Local\Temp\office-block-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2279650"/>
            <a:ext cx="7191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Прямая соединительная линия 41"/>
          <p:cNvCxnSpPr/>
          <p:nvPr/>
        </p:nvCxnSpPr>
        <p:spPr>
          <a:xfrm flipH="1">
            <a:off x="1354128" y="2780430"/>
            <a:ext cx="506411" cy="0"/>
          </a:xfrm>
          <a:prstGeom prst="line">
            <a:avLst/>
          </a:prstGeom>
          <a:ln w="12700">
            <a:solidFill>
              <a:srgbClr val="11437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0"/>
          <p:cNvSpPr txBox="1">
            <a:spLocks noChangeArrowheads="1"/>
          </p:cNvSpPr>
          <p:nvPr/>
        </p:nvSpPr>
        <p:spPr bwMode="auto">
          <a:xfrm>
            <a:off x="7548215" y="2343150"/>
            <a:ext cx="15795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Федеральное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казначейство</a:t>
            </a:r>
          </a:p>
        </p:txBody>
      </p:sp>
      <p:sp>
        <p:nvSpPr>
          <p:cNvPr id="45" name="TextBox 62"/>
          <p:cNvSpPr txBox="1">
            <a:spLocks noChangeArrowheads="1"/>
          </p:cNvSpPr>
          <p:nvPr/>
        </p:nvSpPr>
        <p:spPr bwMode="auto">
          <a:xfrm>
            <a:off x="152400" y="3903643"/>
            <a:ext cx="29019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Cambria" panose="02040503050406030204" pitchFamily="18" charset="0"/>
              </a:rPr>
              <a:t>Функциональная деятельность, </a:t>
            </a:r>
            <a:r>
              <a:rPr lang="ru-RU" altLang="ru-RU" sz="1400" dirty="0">
                <a:latin typeface="Cambria" panose="02040503050406030204" pitchFamily="18" charset="0"/>
              </a:rPr>
              <a:t>кадровая работа, планирование, закупки и т.п., </a:t>
            </a:r>
            <a:r>
              <a:rPr lang="ru-RU" altLang="ru-RU" sz="1400" b="1" dirty="0">
                <a:latin typeface="Cambria" panose="02040503050406030204" pitchFamily="18" charset="0"/>
              </a:rPr>
              <a:t>принятие решений</a:t>
            </a:r>
          </a:p>
        </p:txBody>
      </p:sp>
      <p:sp>
        <p:nvSpPr>
          <p:cNvPr id="46" name="Прямоугольник 69"/>
          <p:cNvSpPr>
            <a:spLocks noChangeArrowheads="1"/>
          </p:cNvSpPr>
          <p:nvPr/>
        </p:nvSpPr>
        <p:spPr bwMode="auto">
          <a:xfrm>
            <a:off x="3529012" y="3903643"/>
            <a:ext cx="248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Cambria" panose="02040503050406030204" pitchFamily="18" charset="0"/>
              </a:rPr>
              <a:t>Унифицированные </a:t>
            </a:r>
            <a:r>
              <a:rPr lang="ru-RU" altLang="ru-RU" sz="1400" dirty="0">
                <a:latin typeface="Cambria" panose="02040503050406030204" pitchFamily="18" charset="0"/>
              </a:rPr>
              <a:t>технологические, организационные и методические решения</a:t>
            </a:r>
          </a:p>
        </p:txBody>
      </p:sp>
      <p:sp>
        <p:nvSpPr>
          <p:cNvPr id="47" name="Прямоугольник 1"/>
          <p:cNvSpPr>
            <a:spLocks noChangeArrowheads="1"/>
          </p:cNvSpPr>
          <p:nvPr/>
        </p:nvSpPr>
        <p:spPr bwMode="auto">
          <a:xfrm>
            <a:off x="6788615" y="3903643"/>
            <a:ext cx="22574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Cambria" panose="02040503050406030204" pitchFamily="18" charset="0"/>
              </a:rPr>
              <a:t>Бухгалтерский учет, отчетность, 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Cambria" panose="02040503050406030204" pitchFamily="18" charset="0"/>
              </a:rPr>
              <a:t>заработная плата, </a:t>
            </a:r>
            <a:r>
              <a:rPr lang="ru-RU" altLang="ru-RU" sz="1400" dirty="0">
                <a:latin typeface="Cambria" panose="02040503050406030204" pitchFamily="18" charset="0"/>
              </a:rPr>
              <a:t>оператор системы 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057400" y="2598737"/>
            <a:ext cx="1538287" cy="80486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9" name="Picture 34" descr="C:\Users\2323\AppData\Local\Temp\data-storage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2819400"/>
            <a:ext cx="360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5"/>
          <p:cNvSpPr txBox="1">
            <a:spLocks noChangeArrowheads="1"/>
          </p:cNvSpPr>
          <p:nvPr/>
        </p:nvSpPr>
        <p:spPr bwMode="auto">
          <a:xfrm>
            <a:off x="2570162" y="2674937"/>
            <a:ext cx="1025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/>
              <a:t>Кадры госслужбы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i="1"/>
              <a:t>(ЕИСУКСГС)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803650" y="2587625"/>
            <a:ext cx="1482725" cy="80486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2" name="Picture 34" descr="C:\Users\2323\AppData\Local\Temp\data-storage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2809875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"/>
          <p:cNvSpPr txBox="1">
            <a:spLocks noChangeArrowheads="1"/>
          </p:cNvSpPr>
          <p:nvPr/>
        </p:nvSpPr>
        <p:spPr bwMode="auto">
          <a:xfrm>
            <a:off x="4410075" y="2733675"/>
            <a:ext cx="755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/>
              <a:t>Закупки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i="1"/>
              <a:t>(ЕИС)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465762" y="2597150"/>
            <a:ext cx="1482725" cy="804862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5" name="Picture 34" descr="C:\Users\2323\AppData\Local\Temp\data-storage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7" y="2819400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"/>
          <p:cNvSpPr txBox="1">
            <a:spLocks noChangeArrowheads="1"/>
          </p:cNvSpPr>
          <p:nvPr/>
        </p:nvSpPr>
        <p:spPr bwMode="auto">
          <a:xfrm>
            <a:off x="6070600" y="2743200"/>
            <a:ext cx="755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/>
              <a:t>Иные ИС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 flipV="1">
            <a:off x="2792412" y="2341562"/>
            <a:ext cx="0" cy="392113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4573587" y="2341562"/>
            <a:ext cx="0" cy="392113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 flipV="1">
            <a:off x="6262687" y="2341562"/>
            <a:ext cx="0" cy="392113"/>
          </a:xfrm>
          <a:prstGeom prst="line">
            <a:avLst/>
          </a:prstGeom>
          <a:ln w="12700"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78406" y="62226"/>
            <a:ext cx="4849344" cy="60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организационно-функциональная модель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26312" y="3790950"/>
            <a:ext cx="8765288" cy="0"/>
          </a:xfrm>
          <a:prstGeom prst="line">
            <a:avLst/>
          </a:prstGeom>
          <a:ln w="95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25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6</a:t>
            </a:fld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52875" y="158628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План-график</a:t>
            </a:r>
          </a:p>
        </p:txBody>
      </p:sp>
      <p:graphicFrame>
        <p:nvGraphicFramePr>
          <p:cNvPr id="1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64939"/>
              </p:ext>
            </p:extLst>
          </p:nvPr>
        </p:nvGraphicFramePr>
        <p:xfrm>
          <a:off x="1219200" y="1123950"/>
          <a:ext cx="6850062" cy="161311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534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4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3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1-я очередь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(с 01.01.2019)</a:t>
                      </a:r>
                    </a:p>
                  </a:txBody>
                  <a:tcPr marL="91434" marR="91434" marT="45709" marB="45709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2-я очередь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(с 01.01.2020)</a:t>
                      </a:r>
                    </a:p>
                  </a:txBody>
                  <a:tcPr marL="91434" marR="91434" marT="45709" marB="45709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3-я очередь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(с 01.01.2021)</a:t>
                      </a:r>
                    </a:p>
                  </a:txBody>
                  <a:tcPr marL="91434" marR="91434" marT="45709" marB="45709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62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437F"/>
                          </a:solidFill>
                          <a:effectLst/>
                          <a:latin typeface="Cambria" panose="02040503050406030204" pitchFamily="18" charset="0"/>
                        </a:rPr>
                        <a:t>262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Получателей средств</a:t>
                      </a:r>
                    </a:p>
                  </a:txBody>
                  <a:tcPr marL="91434" marR="91434" marT="45709" marB="45709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437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755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Получателей средств</a:t>
                      </a:r>
                    </a:p>
                  </a:txBody>
                  <a:tcPr marL="91434" marR="91434" marT="45709" marB="45709" horzOverflow="overflow"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437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2 135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Получателей средств</a:t>
                      </a:r>
                    </a:p>
                  </a:txBody>
                  <a:tcPr marL="91434" marR="91434" marT="45709" marB="45709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6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1243012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243012"/>
            <a:ext cx="361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43012"/>
            <a:ext cx="3651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6"/>
          <p:cNvSpPr>
            <a:spLocks noChangeArrowheads="1"/>
          </p:cNvSpPr>
          <p:nvPr/>
        </p:nvSpPr>
        <p:spPr bwMode="auto">
          <a:xfrm>
            <a:off x="435629" y="3708493"/>
            <a:ext cx="85772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ambria" panose="02040503050406030204" pitchFamily="18" charset="0"/>
              </a:rPr>
              <a:t>По итогам 2021 года ведение бухгалтерского </a:t>
            </a:r>
            <a:r>
              <a:rPr lang="ru-RU" altLang="ru-RU" sz="1600" dirty="0">
                <a:latin typeface="Cambria" panose="02040503050406030204" pitchFamily="18" charset="0"/>
              </a:rPr>
              <a:t>учета и формирование отчетности всех ведомств, руководство деятельностью которых осуществляет Правительство Российской Федерации </a:t>
            </a:r>
            <a:r>
              <a:rPr lang="ru-RU" altLang="ru-RU" sz="1800" b="1" dirty="0">
                <a:latin typeface="Cambria" panose="02040503050406030204" pitchFamily="18" charset="0"/>
              </a:rPr>
              <a:t>обеспечивается Федеральным казначейством.</a:t>
            </a:r>
          </a:p>
        </p:txBody>
      </p:sp>
      <p:sp>
        <p:nvSpPr>
          <p:cNvPr id="21" name="Прямоугольник 29"/>
          <p:cNvSpPr>
            <a:spLocks noChangeArrowheads="1"/>
          </p:cNvSpPr>
          <p:nvPr/>
        </p:nvSpPr>
        <p:spPr bwMode="auto">
          <a:xfrm>
            <a:off x="435629" y="3231916"/>
            <a:ext cx="1389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404040"/>
                </a:solidFill>
                <a:latin typeface="Cambria" panose="02040503050406030204" pitchFamily="18" charset="0"/>
              </a:rPr>
              <a:t>Результат: 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343555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743200" y="165921"/>
            <a:ext cx="6373344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Эффекты трансформации</a:t>
            </a:r>
          </a:p>
        </p:txBody>
      </p:sp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6043614" y="982222"/>
            <a:ext cx="27193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Создание условий для оптимизации ресурсов</a:t>
            </a:r>
          </a:p>
        </p:txBody>
      </p:sp>
      <p:pic>
        <p:nvPicPr>
          <p:cNvPr id="7" name="Picture 2" descr="C:\Users\2323\AppData\Local\Temp\teamwork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82222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6021105" y="3112930"/>
            <a:ext cx="30954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Единая информационная среда бухгалтерского учета</a:t>
            </a:r>
          </a:p>
        </p:txBody>
      </p:sp>
      <p:sp>
        <p:nvSpPr>
          <p:cNvPr id="14" name="Прямоугольник 8"/>
          <p:cNvSpPr>
            <a:spLocks noChangeArrowheads="1"/>
          </p:cNvSpPr>
          <p:nvPr/>
        </p:nvSpPr>
        <p:spPr bwMode="auto">
          <a:xfrm>
            <a:off x="1232364" y="982222"/>
            <a:ext cx="276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Достоверность учета и прозрачность ФХД</a:t>
            </a:r>
          </a:p>
        </p:txBody>
      </p:sp>
      <p:pic>
        <p:nvPicPr>
          <p:cNvPr id="15" name="Picture 5" descr="C:\Users\2323\AppData\Local\Temp\networking-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43" y="311293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C:\Users\2323\AppData\Local\Temp\reading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84" y="982222"/>
            <a:ext cx="720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5181600" y="180975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84492" y="3921349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04800" y="1815518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1"/>
          <p:cNvSpPr>
            <a:spLocks noChangeArrowheads="1"/>
          </p:cNvSpPr>
          <p:nvPr/>
        </p:nvSpPr>
        <p:spPr bwMode="auto">
          <a:xfrm>
            <a:off x="5181600" y="1918131"/>
            <a:ext cx="358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i="1" dirty="0">
                <a:latin typeface="+mn-lt"/>
              </a:rPr>
              <a:t>До </a:t>
            </a:r>
            <a:r>
              <a:rPr lang="ru-RU" altLang="ru-RU" sz="1400" b="1" i="1" dirty="0">
                <a:latin typeface="+mn-lt"/>
              </a:rPr>
              <a:t>50 % </a:t>
            </a:r>
            <a:r>
              <a:rPr lang="ru-RU" altLang="ru-RU" sz="1400" i="1" dirty="0">
                <a:latin typeface="+mn-lt"/>
              </a:rPr>
              <a:t>высвобождение бухгалтерских работников </a:t>
            </a:r>
          </a:p>
        </p:txBody>
      </p:sp>
      <p:sp>
        <p:nvSpPr>
          <p:cNvPr id="28" name="Прямоугольник 1"/>
          <p:cNvSpPr>
            <a:spLocks noChangeArrowheads="1"/>
          </p:cNvSpPr>
          <p:nvPr/>
        </p:nvSpPr>
        <p:spPr bwMode="auto">
          <a:xfrm>
            <a:off x="5184492" y="4029730"/>
            <a:ext cx="3581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+mn-lt"/>
              </a:rPr>
              <a:t>30 000 </a:t>
            </a:r>
            <a:r>
              <a:rPr lang="ru-RU" altLang="ru-RU" sz="1400" i="1" dirty="0">
                <a:latin typeface="+mn-lt"/>
              </a:rPr>
              <a:t>пользователей,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+mn-lt"/>
              </a:rPr>
              <a:t>50 000</a:t>
            </a:r>
            <a:r>
              <a:rPr lang="ru-RU" altLang="ru-RU" sz="14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i="1" dirty="0">
                <a:latin typeface="+mn-lt"/>
              </a:rPr>
              <a:t>документов ежедневно.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+mn-lt"/>
              </a:rPr>
              <a:t>Доступ</a:t>
            </a:r>
            <a:r>
              <a:rPr lang="ru-RU" altLang="ru-RU" sz="1400" i="1" dirty="0">
                <a:latin typeface="+mn-lt"/>
              </a:rPr>
              <a:t> к каждому документу.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/>
        </p:nvSpPr>
        <p:spPr bwMode="auto">
          <a:xfrm>
            <a:off x="1298577" y="3033854"/>
            <a:ext cx="30954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Унификация и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err="1">
                <a:latin typeface="+mn-lt"/>
              </a:rPr>
              <a:t>цифровизация</a:t>
            </a:r>
            <a:endParaRPr lang="ru-RU" altLang="ru-RU" sz="1600" dirty="0">
              <a:latin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+mn-lt"/>
              </a:rPr>
              <a:t>бизнес-процессов</a:t>
            </a:r>
          </a:p>
        </p:txBody>
      </p:sp>
      <p:pic>
        <p:nvPicPr>
          <p:cNvPr id="16" name="Picture 6" descr="C:\Users\2323\AppData\Local\Temp\user-2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9" y="3033854"/>
            <a:ext cx="720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304800" y="394335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1"/>
          <p:cNvSpPr>
            <a:spLocks noChangeArrowheads="1"/>
          </p:cNvSpPr>
          <p:nvPr/>
        </p:nvSpPr>
        <p:spPr bwMode="auto">
          <a:xfrm>
            <a:off x="304800" y="4077713"/>
            <a:ext cx="3581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+mn-lt"/>
              </a:rPr>
              <a:t>Единая</a:t>
            </a:r>
            <a:r>
              <a:rPr lang="ru-RU" altLang="ru-RU" sz="14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1400" i="1" dirty="0">
                <a:latin typeface="+mn-lt"/>
              </a:rPr>
              <a:t>учетная политика,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+mn-lt"/>
              </a:rPr>
              <a:t>89 % уровень </a:t>
            </a:r>
            <a:r>
              <a:rPr lang="ru-RU" altLang="ru-RU" sz="1400" i="1" dirty="0" err="1">
                <a:latin typeface="+mn-lt"/>
              </a:rPr>
              <a:t>цифровизации</a:t>
            </a:r>
            <a:r>
              <a:rPr lang="ru-RU" altLang="ru-RU" sz="1400" i="1" dirty="0">
                <a:latin typeface="+mn-lt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i="1" dirty="0">
                <a:latin typeface="+mn-lt"/>
              </a:rPr>
              <a:t>процессов</a:t>
            </a:r>
          </a:p>
        </p:txBody>
      </p:sp>
      <p:sp>
        <p:nvSpPr>
          <p:cNvPr id="30" name="Прямоугольник 1"/>
          <p:cNvSpPr>
            <a:spLocks noChangeArrowheads="1"/>
          </p:cNvSpPr>
          <p:nvPr/>
        </p:nvSpPr>
        <p:spPr bwMode="auto">
          <a:xfrm>
            <a:off x="304800" y="1949881"/>
            <a:ext cx="3581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i="1" dirty="0">
                <a:latin typeface="+mn-lt"/>
              </a:rPr>
              <a:t>Объективное </a:t>
            </a:r>
            <a:r>
              <a:rPr lang="ru-RU" altLang="ru-RU" sz="1400" i="1" dirty="0">
                <a:latin typeface="+mn-lt"/>
              </a:rPr>
              <a:t>формирование информации о состоянии активов и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388571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"/>
          <p:cNvSpPr/>
          <p:nvPr/>
        </p:nvSpPr>
        <p:spPr>
          <a:xfrm flipV="1">
            <a:off x="2240" y="397590"/>
            <a:ext cx="9139528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5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C436-0D4A-4340-A2B7-930FFE7E96AA}" type="slidenum">
              <a:rPr lang="ru-RU" smtClean="0"/>
              <a:t>8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93298" y="146318"/>
            <a:ext cx="5148470" cy="348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64" b="1" dirty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дальше?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52800" y="834415"/>
            <a:ext cx="2819400" cy="72082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Сектор государственного управления РФ</a:t>
            </a:r>
            <a:endParaRPr lang="ru-RU" sz="1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3524" y="2003729"/>
            <a:ext cx="1793876" cy="9427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Центральное Правительство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28519" y="2003729"/>
            <a:ext cx="1677081" cy="9427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Региональные органы </a:t>
            </a:r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(85)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62800" y="2046588"/>
            <a:ext cx="1676400" cy="94273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Местные органы</a:t>
            </a:r>
            <a:endParaRPr lang="en-US" sz="1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(22 000)</a:t>
            </a:r>
            <a:endParaRPr lang="ru-RU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63524" y="3103471"/>
            <a:ext cx="1793876" cy="720820"/>
          </a:xfrm>
          <a:prstGeom prst="roundRect">
            <a:avLst/>
          </a:prstGeom>
          <a:noFill/>
          <a:ln w="19050">
            <a:solidFill>
              <a:srgbClr val="114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Министерства и ведомства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14600" y="2003729"/>
            <a:ext cx="2056720" cy="94273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Cambria" panose="02040503050406030204" pitchFamily="18" charset="0"/>
              </a:rPr>
              <a:t>Фонды социального обеспечения </a:t>
            </a:r>
            <a:r>
              <a:rPr lang="ru-RU" sz="1400" dirty="0">
                <a:solidFill>
                  <a:schemeClr val="bg1"/>
                </a:solidFill>
                <a:latin typeface="Cambria" panose="02040503050406030204" pitchFamily="18" charset="0"/>
              </a:rPr>
              <a:t>(3+85)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105399" y="3103471"/>
            <a:ext cx="1600201" cy="720820"/>
          </a:xfrm>
          <a:prstGeom prst="roundRect">
            <a:avLst/>
          </a:prstGeom>
          <a:noFill/>
          <a:ln w="19050">
            <a:solidFill>
              <a:srgbClr val="114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Министерства и ведомства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162800" y="3103471"/>
            <a:ext cx="1676400" cy="720820"/>
          </a:xfrm>
          <a:prstGeom prst="roundRect">
            <a:avLst/>
          </a:prstGeom>
          <a:noFill/>
          <a:ln w="19050">
            <a:solidFill>
              <a:srgbClr val="114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Органы самоуправления</a:t>
            </a:r>
          </a:p>
        </p:txBody>
      </p:sp>
      <p:cxnSp>
        <p:nvCxnSpPr>
          <p:cNvPr id="34" name="Соединительная линия уступом 33"/>
          <p:cNvCxnSpPr>
            <a:stCxn id="25" idx="1"/>
            <a:endCxn id="27" idx="0"/>
          </p:cNvCxnSpPr>
          <p:nvPr/>
        </p:nvCxnSpPr>
        <p:spPr>
          <a:xfrm rot="10800000" flipV="1">
            <a:off x="1160462" y="1194825"/>
            <a:ext cx="2192338" cy="80890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25" idx="3"/>
            <a:endCxn id="29" idx="0"/>
          </p:cNvCxnSpPr>
          <p:nvPr/>
        </p:nvCxnSpPr>
        <p:spPr>
          <a:xfrm>
            <a:off x="6172200" y="1194825"/>
            <a:ext cx="1828800" cy="85176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263524" y="4313238"/>
            <a:ext cx="8575676" cy="392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11437F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latin typeface="Cambria" panose="02040503050406030204" pitchFamily="18" charset="0"/>
              </a:rPr>
              <a:t>Внебюджетные учреждения (школы, больницы, …… )</a:t>
            </a:r>
          </a:p>
        </p:txBody>
      </p:sp>
      <p:cxnSp>
        <p:nvCxnSpPr>
          <p:cNvPr id="37" name="Соединительная линия уступом 36"/>
          <p:cNvCxnSpPr>
            <a:stCxn id="25" idx="2"/>
            <a:endCxn id="28" idx="0"/>
          </p:cNvCxnSpPr>
          <p:nvPr/>
        </p:nvCxnSpPr>
        <p:spPr>
          <a:xfrm rot="16200000" flipH="1">
            <a:off x="5090533" y="1227202"/>
            <a:ext cx="448494" cy="11045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25" idx="2"/>
            <a:endCxn id="31" idx="0"/>
          </p:cNvCxnSpPr>
          <p:nvPr/>
        </p:nvCxnSpPr>
        <p:spPr>
          <a:xfrm rot="5400000">
            <a:off x="3928483" y="1169712"/>
            <a:ext cx="448494" cy="121954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87324" y="1733550"/>
            <a:ext cx="1260476" cy="236220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444284" y="1733550"/>
            <a:ext cx="7547316" cy="236220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11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20819</TotalTime>
  <Words>1174</Words>
  <Application>Microsoft Office PowerPoint</Application>
  <PresentationFormat>On-screen Show (16:9)</PresentationFormat>
  <Paragraphs>448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Yelena Slizhevskaya</cp:lastModifiedBy>
  <cp:revision>678</cp:revision>
  <cp:lastPrinted>2021-03-15T14:12:10Z</cp:lastPrinted>
  <dcterms:created xsi:type="dcterms:W3CDTF">2019-07-31T16:47:50Z</dcterms:created>
  <dcterms:modified xsi:type="dcterms:W3CDTF">2022-02-02T15:33:16Z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