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7" r:id="rId2"/>
    <p:sldMasterId id="2147483700" r:id="rId3"/>
  </p:sldMasterIdLst>
  <p:notesMasterIdLst>
    <p:notesMasterId r:id="rId23"/>
  </p:notesMasterIdLst>
  <p:sldIdLst>
    <p:sldId id="1209" r:id="rId4"/>
    <p:sldId id="1216" r:id="rId5"/>
    <p:sldId id="1171" r:id="rId6"/>
    <p:sldId id="1175" r:id="rId7"/>
    <p:sldId id="1176" r:id="rId8"/>
    <p:sldId id="1177" r:id="rId9"/>
    <p:sldId id="1152" r:id="rId10"/>
    <p:sldId id="1165" r:id="rId11"/>
    <p:sldId id="1210" r:id="rId12"/>
    <p:sldId id="1174" r:id="rId13"/>
    <p:sldId id="1178" r:id="rId14"/>
    <p:sldId id="1211" r:id="rId15"/>
    <p:sldId id="1182" r:id="rId16"/>
    <p:sldId id="1184" r:id="rId17"/>
    <p:sldId id="1183" r:id="rId18"/>
    <p:sldId id="1213" r:id="rId19"/>
    <p:sldId id="1214" r:id="rId20"/>
    <p:sldId id="1212" r:id="rId21"/>
    <p:sldId id="121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na, Gerardo" initials="UG" lastIdx="1" clrIdx="0">
    <p:extLst>
      <p:ext uri="{19B8F6BF-5375-455C-9EA6-DF929625EA0E}">
        <p15:presenceInfo xmlns:p15="http://schemas.microsoft.com/office/powerpoint/2012/main" userId="S::GUna@IMF.ORG::3488a71f-160b-49da-9e21-f9374c09b6ce" providerId="AD"/>
      </p:ext>
    </p:extLst>
  </p:cmAuthor>
  <p:cmAuthor id="2" name="Acedo, Jimena" initials="AJ" lastIdx="1" clrIdx="1">
    <p:extLst>
      <p:ext uri="{19B8F6BF-5375-455C-9EA6-DF929625EA0E}">
        <p15:presenceInfo xmlns:p15="http://schemas.microsoft.com/office/powerpoint/2012/main" userId="S::JAcedo@imf.org::e6eca23b-eb52-4dad-baf3-b713933be46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EFE"/>
    <a:srgbClr val="E7EFF9"/>
    <a:srgbClr val="8FDDED"/>
    <a:srgbClr val="CBDEF3"/>
    <a:srgbClr val="CAEE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49" autoAdjust="0"/>
    <p:restoredTop sz="93792" autoAdjust="0"/>
  </p:normalViewPr>
  <p:slideViewPr>
    <p:cSldViewPr snapToGrid="0">
      <p:cViewPr varScale="1">
        <p:scale>
          <a:sx n="62" d="100"/>
          <a:sy n="62" d="100"/>
        </p:scale>
        <p:origin x="780" y="5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4E30AF-D545-4F09-A225-5E2166CFA31B}" type="doc">
      <dgm:prSet loTypeId="urn:microsoft.com/office/officeart/2009/3/layout/IncreasingArrowsProcess" loCatId="process" qsTypeId="urn:microsoft.com/office/officeart/2005/8/quickstyle/simple1" qsCatId="simple" csTypeId="urn:microsoft.com/office/officeart/2005/8/colors/colorful2" csCatId="colorful" phldr="1"/>
      <dgm:spPr/>
      <dgm:t>
        <a:bodyPr/>
        <a:lstStyle/>
        <a:p>
          <a:endParaRPr lang="en-US"/>
        </a:p>
      </dgm:t>
    </dgm:pt>
    <dgm:pt modelId="{E3CE330D-3B2C-4E2A-8B9C-E7AB511DA286}">
      <dgm:prSet phldrT="[Text]"/>
      <dgm:spPr/>
      <dgm:t>
        <a:bodyPr/>
        <a:lstStyle/>
        <a:p>
          <a:r>
            <a:rPr lang="en-US"/>
            <a:t>Identification of the main PFM functions &amp; processes supported by IT systems</a:t>
          </a:r>
          <a:endParaRPr lang="en-US" dirty="0">
            <a:solidFill>
              <a:schemeClr val="tx1"/>
            </a:solidFill>
          </a:endParaRPr>
        </a:p>
      </dgm:t>
    </dgm:pt>
    <dgm:pt modelId="{8343202C-3DBC-463F-83D7-E9D6697EA192}" type="parTrans" cxnId="{9BDCE3EF-2607-490A-AC5F-AA112229EDD1}">
      <dgm:prSet/>
      <dgm:spPr/>
      <dgm:t>
        <a:bodyPr/>
        <a:lstStyle/>
        <a:p>
          <a:endParaRPr lang="en-US"/>
        </a:p>
      </dgm:t>
    </dgm:pt>
    <dgm:pt modelId="{1EBD7096-9D6E-4B48-A13E-76B79422A06F}" type="sibTrans" cxnId="{9BDCE3EF-2607-490A-AC5F-AA112229EDD1}">
      <dgm:prSet/>
      <dgm:spPr/>
      <dgm:t>
        <a:bodyPr/>
        <a:lstStyle/>
        <a:p>
          <a:endParaRPr lang="en-US"/>
        </a:p>
      </dgm:t>
    </dgm:pt>
    <dgm:pt modelId="{3668DB1D-1B99-40FD-8CA6-6A825FFAD6D9}">
      <dgm:prSet phldrT="[Text]"/>
      <dgm:spPr/>
      <dgm:t>
        <a:bodyPr/>
        <a:lstStyle/>
        <a:p>
          <a:pPr>
            <a:buFont typeface="+mj-lt"/>
            <a:buAutoNum type="arabicPeriod"/>
          </a:pPr>
          <a:r>
            <a:rPr lang="en-US" dirty="0"/>
            <a:t>1. Fiscal Policy </a:t>
          </a:r>
        </a:p>
      </dgm:t>
    </dgm:pt>
    <dgm:pt modelId="{1E96D50F-D33C-45FA-8BCC-40562A445CD1}" type="parTrans" cxnId="{E2C78DD9-0E94-43E2-BC52-FBDF882430F1}">
      <dgm:prSet/>
      <dgm:spPr/>
      <dgm:t>
        <a:bodyPr/>
        <a:lstStyle/>
        <a:p>
          <a:endParaRPr lang="en-US"/>
        </a:p>
      </dgm:t>
    </dgm:pt>
    <dgm:pt modelId="{037646DE-ADC2-49AE-9622-257254724E42}" type="sibTrans" cxnId="{E2C78DD9-0E94-43E2-BC52-FBDF882430F1}">
      <dgm:prSet/>
      <dgm:spPr/>
      <dgm:t>
        <a:bodyPr/>
        <a:lstStyle/>
        <a:p>
          <a:endParaRPr lang="en-US"/>
        </a:p>
      </dgm:t>
    </dgm:pt>
    <dgm:pt modelId="{EDF20DE2-B985-4613-8447-BFF71424E45E}">
      <dgm:prSet phldrT="[Text]"/>
      <dgm:spPr/>
      <dgm:t>
        <a:bodyPr/>
        <a:lstStyle/>
        <a:p>
          <a:r>
            <a:rPr lang="en-US" dirty="0">
              <a:solidFill>
                <a:schemeClr val="bg1"/>
              </a:solidFill>
            </a:rPr>
            <a:t>PFM Diagnostic Tools/Frameworks &amp; Guidelines main aspects related to PFM functions </a:t>
          </a:r>
        </a:p>
      </dgm:t>
    </dgm:pt>
    <dgm:pt modelId="{01543D56-E357-4BA8-B407-D60969DE03C7}" type="parTrans" cxnId="{EA8673D6-B16E-41AA-B28F-A80F5C3E7985}">
      <dgm:prSet/>
      <dgm:spPr/>
      <dgm:t>
        <a:bodyPr/>
        <a:lstStyle/>
        <a:p>
          <a:endParaRPr lang="en-US"/>
        </a:p>
      </dgm:t>
    </dgm:pt>
    <dgm:pt modelId="{6E759D33-7D2F-4381-8915-91EB5FB4175B}" type="sibTrans" cxnId="{EA8673D6-B16E-41AA-B28F-A80F5C3E7985}">
      <dgm:prSet/>
      <dgm:spPr/>
      <dgm:t>
        <a:bodyPr/>
        <a:lstStyle/>
        <a:p>
          <a:endParaRPr lang="en-US"/>
        </a:p>
      </dgm:t>
    </dgm:pt>
    <dgm:pt modelId="{AB7E5203-CDE3-4EAB-A72F-16A6611054C6}">
      <dgm:prSet phldrT="[Text]"/>
      <dgm:spPr/>
      <dgm:t>
        <a:bodyPr/>
        <a:lstStyle/>
        <a:p>
          <a:r>
            <a:rPr lang="en-US"/>
            <a:t>1. Fiscal Transparency </a:t>
          </a:r>
          <a:r>
            <a:rPr lang="en-US">
              <a:solidFill>
                <a:schemeClr val="tx1"/>
              </a:solidFill>
            </a:rPr>
            <a:t>Code/E</a:t>
          </a:r>
          <a:r>
            <a:rPr lang="en-US"/>
            <a:t>valuation </a:t>
          </a:r>
          <a:endParaRPr lang="en-US" dirty="0"/>
        </a:p>
      </dgm:t>
    </dgm:pt>
    <dgm:pt modelId="{91454E69-DE3D-476E-87DC-4703597B4718}" type="parTrans" cxnId="{DB474E11-E40A-464C-96F9-952131857F6A}">
      <dgm:prSet/>
      <dgm:spPr/>
      <dgm:t>
        <a:bodyPr/>
        <a:lstStyle/>
        <a:p>
          <a:endParaRPr lang="en-US"/>
        </a:p>
      </dgm:t>
    </dgm:pt>
    <dgm:pt modelId="{0E7DA3E4-798E-4B2B-9ABE-D9F259E0A412}" type="sibTrans" cxnId="{DB474E11-E40A-464C-96F9-952131857F6A}">
      <dgm:prSet/>
      <dgm:spPr/>
      <dgm:t>
        <a:bodyPr/>
        <a:lstStyle/>
        <a:p>
          <a:endParaRPr lang="en-US"/>
        </a:p>
      </dgm:t>
    </dgm:pt>
    <dgm:pt modelId="{86D49F5E-FF02-4384-B6C1-09B4D3FA87F1}">
      <dgm:prSet phldrT="[Text]"/>
      <dgm:spPr/>
      <dgm:t>
        <a:bodyPr/>
        <a:lstStyle/>
        <a:p>
          <a:r>
            <a:rPr lang="en-US" dirty="0"/>
            <a:t>High Level functional requirements for PFM IT systems</a:t>
          </a:r>
        </a:p>
      </dgm:t>
    </dgm:pt>
    <dgm:pt modelId="{46BE0626-0487-4749-8176-90DB7B549B02}" type="sibTrans" cxnId="{1A7487C9-9448-4930-A954-9A8BB4D57C75}">
      <dgm:prSet/>
      <dgm:spPr/>
      <dgm:t>
        <a:bodyPr/>
        <a:lstStyle/>
        <a:p>
          <a:endParaRPr lang="en-US"/>
        </a:p>
      </dgm:t>
    </dgm:pt>
    <dgm:pt modelId="{63992CA7-AAE3-45D4-ACDF-9F49E395BF89}" type="parTrans" cxnId="{1A7487C9-9448-4930-A954-9A8BB4D57C75}">
      <dgm:prSet/>
      <dgm:spPr/>
      <dgm:t>
        <a:bodyPr/>
        <a:lstStyle/>
        <a:p>
          <a:endParaRPr lang="en-US"/>
        </a:p>
      </dgm:t>
    </dgm:pt>
    <dgm:pt modelId="{8EAEC94E-0D35-4B5A-963D-7710761D5D8B}">
      <dgm:prSet phldrT="[Text]"/>
      <dgm:spPr/>
      <dgm:t>
        <a:bodyPr/>
        <a:lstStyle/>
        <a:p>
          <a:r>
            <a:rPr lang="en-US" dirty="0"/>
            <a:t>Develop Functional Requirements at the Level of a Conceptual Design </a:t>
          </a:r>
        </a:p>
      </dgm:t>
    </dgm:pt>
    <dgm:pt modelId="{B745FF8A-3AE5-49F1-84F2-EFD448CFFED0}" type="sibTrans" cxnId="{AA4880E8-FC88-4F8E-993A-236BAB4F4BC2}">
      <dgm:prSet/>
      <dgm:spPr/>
      <dgm:t>
        <a:bodyPr/>
        <a:lstStyle/>
        <a:p>
          <a:endParaRPr lang="en-US"/>
        </a:p>
      </dgm:t>
    </dgm:pt>
    <dgm:pt modelId="{9D6983F8-DAAB-4F58-901D-8A93517744D4}" type="parTrans" cxnId="{AA4880E8-FC88-4F8E-993A-236BAB4F4BC2}">
      <dgm:prSet/>
      <dgm:spPr/>
      <dgm:t>
        <a:bodyPr/>
        <a:lstStyle/>
        <a:p>
          <a:endParaRPr lang="en-US"/>
        </a:p>
      </dgm:t>
    </dgm:pt>
    <dgm:pt modelId="{1D362E52-CB8A-4688-9253-1963C8FB3218}">
      <dgm:prSet phldrT="[Text]"/>
      <dgm:spPr>
        <a:solidFill>
          <a:srgbClr val="0070C0"/>
        </a:solidFill>
      </dgm:spPr>
      <dgm:t>
        <a:bodyPr/>
        <a:lstStyle/>
        <a:p>
          <a:r>
            <a:rPr lang="en-US" dirty="0"/>
            <a:t>PFM IT systems functional &amp; technological principles** </a:t>
          </a:r>
        </a:p>
      </dgm:t>
    </dgm:pt>
    <dgm:pt modelId="{77250D5C-D2D3-443F-92AD-4E585A5CC978}" type="parTrans" cxnId="{DAF57A22-58C4-40BA-A89D-351B3BD2FEC8}">
      <dgm:prSet/>
      <dgm:spPr/>
      <dgm:t>
        <a:bodyPr/>
        <a:lstStyle/>
        <a:p>
          <a:endParaRPr lang="en-US"/>
        </a:p>
      </dgm:t>
    </dgm:pt>
    <dgm:pt modelId="{25E533B0-8D8F-48FB-8D7B-9D812A9D4C83}" type="sibTrans" cxnId="{DAF57A22-58C4-40BA-A89D-351B3BD2FEC8}">
      <dgm:prSet/>
      <dgm:spPr/>
      <dgm:t>
        <a:bodyPr/>
        <a:lstStyle/>
        <a:p>
          <a:endParaRPr lang="en-US"/>
        </a:p>
      </dgm:t>
    </dgm:pt>
    <dgm:pt modelId="{7042266B-1F55-47FA-9CD5-76B7B981438E}">
      <dgm:prSet phldrT="[Text]"/>
      <dgm:spPr/>
      <dgm:t>
        <a:bodyPr/>
        <a:lstStyle/>
        <a:p>
          <a:r>
            <a:rPr lang="en-US" dirty="0"/>
            <a:t>1. Fiscal Policy </a:t>
          </a:r>
        </a:p>
        <a:p>
          <a:r>
            <a:rPr lang="en-US" dirty="0"/>
            <a:t>2. Budget &amp; Revenue Management </a:t>
          </a:r>
        </a:p>
      </dgm:t>
    </dgm:pt>
    <dgm:pt modelId="{1D84B602-CF3E-4495-B3DF-8615C2E2894A}" type="parTrans" cxnId="{607C7E85-DEF3-4613-90F7-0F11D94C2AF8}">
      <dgm:prSet/>
      <dgm:spPr/>
      <dgm:t>
        <a:bodyPr/>
        <a:lstStyle/>
        <a:p>
          <a:endParaRPr lang="en-US"/>
        </a:p>
      </dgm:t>
    </dgm:pt>
    <dgm:pt modelId="{58F43F26-A97A-41B7-9CF5-76D0146EB774}" type="sibTrans" cxnId="{607C7E85-DEF3-4613-90F7-0F11D94C2AF8}">
      <dgm:prSet/>
      <dgm:spPr/>
      <dgm:t>
        <a:bodyPr/>
        <a:lstStyle/>
        <a:p>
          <a:endParaRPr lang="en-US"/>
        </a:p>
      </dgm:t>
    </dgm:pt>
    <dgm:pt modelId="{D4F25F91-438A-49A2-B55D-7FAD4C939011}">
      <dgm:prSet/>
      <dgm:spPr/>
      <dgm:t>
        <a:bodyPr/>
        <a:lstStyle/>
        <a:p>
          <a:r>
            <a:rPr lang="en-US" dirty="0"/>
            <a:t>3.Treasury Management </a:t>
          </a:r>
        </a:p>
      </dgm:t>
    </dgm:pt>
    <dgm:pt modelId="{A3095DBA-1130-4998-AA6F-F225516893DD}" type="parTrans" cxnId="{7E5259B1-CC32-46B6-ABC9-16F3DC1354A6}">
      <dgm:prSet/>
      <dgm:spPr/>
      <dgm:t>
        <a:bodyPr/>
        <a:lstStyle/>
        <a:p>
          <a:endParaRPr lang="en-US"/>
        </a:p>
      </dgm:t>
    </dgm:pt>
    <dgm:pt modelId="{B51E0BC6-2977-47EC-927D-ABBFFC858D60}" type="sibTrans" cxnId="{7E5259B1-CC32-46B6-ABC9-16F3DC1354A6}">
      <dgm:prSet/>
      <dgm:spPr/>
      <dgm:t>
        <a:bodyPr/>
        <a:lstStyle/>
        <a:p>
          <a:endParaRPr lang="en-US"/>
        </a:p>
      </dgm:t>
    </dgm:pt>
    <dgm:pt modelId="{C81E13BA-41A6-43EE-899B-79551CBE6D29}">
      <dgm:prSet/>
      <dgm:spPr/>
      <dgm:t>
        <a:bodyPr/>
        <a:lstStyle/>
        <a:p>
          <a:r>
            <a:rPr lang="en-US" dirty="0"/>
            <a:t>4. Accounting, reporting &amp; audit </a:t>
          </a:r>
        </a:p>
      </dgm:t>
    </dgm:pt>
    <dgm:pt modelId="{0309357B-85FA-440D-AF3A-B62D0BCC630B}" type="parTrans" cxnId="{315FD4F8-86AA-4727-82A3-E32B8A85235D}">
      <dgm:prSet/>
      <dgm:spPr/>
      <dgm:t>
        <a:bodyPr/>
        <a:lstStyle/>
        <a:p>
          <a:endParaRPr lang="en-US"/>
        </a:p>
      </dgm:t>
    </dgm:pt>
    <dgm:pt modelId="{DEB3A5AD-8D78-4D04-B0AE-4AB909830E61}" type="sibTrans" cxnId="{315FD4F8-86AA-4727-82A3-E32B8A85235D}">
      <dgm:prSet/>
      <dgm:spPr/>
      <dgm:t>
        <a:bodyPr/>
        <a:lstStyle/>
        <a:p>
          <a:endParaRPr lang="en-US"/>
        </a:p>
      </dgm:t>
    </dgm:pt>
    <dgm:pt modelId="{5BFCAA50-6B7A-4514-955F-5E0D263A472F}">
      <dgm:prSet/>
      <dgm:spPr/>
      <dgm:t>
        <a:bodyPr/>
        <a:lstStyle/>
        <a:p>
          <a:r>
            <a:rPr lang="en-US" dirty="0"/>
            <a:t>5. Other central finance fucntions </a:t>
          </a:r>
        </a:p>
      </dgm:t>
    </dgm:pt>
    <dgm:pt modelId="{C047F3AF-93C4-4080-B4E2-2A987FF20BE0}" type="parTrans" cxnId="{2EFF5877-8505-4D23-86AA-53D8344BB76F}">
      <dgm:prSet/>
      <dgm:spPr/>
      <dgm:t>
        <a:bodyPr/>
        <a:lstStyle/>
        <a:p>
          <a:endParaRPr lang="en-US"/>
        </a:p>
      </dgm:t>
    </dgm:pt>
    <dgm:pt modelId="{1341C4E0-BFD0-4499-AA0A-E3E71A19A508}" type="sibTrans" cxnId="{2EFF5877-8505-4D23-86AA-53D8344BB76F}">
      <dgm:prSet/>
      <dgm:spPr/>
      <dgm:t>
        <a:bodyPr/>
        <a:lstStyle/>
        <a:p>
          <a:endParaRPr lang="en-US"/>
        </a:p>
      </dgm:t>
    </dgm:pt>
    <dgm:pt modelId="{390CFB3B-1D04-491A-ADCF-58399BBD3496}">
      <dgm:prSet/>
      <dgm:spPr/>
      <dgm:t>
        <a:bodyPr/>
        <a:lstStyle/>
        <a:p>
          <a:pPr>
            <a:buFont typeface="+mj-lt"/>
            <a:buAutoNum type="arabicPeriod"/>
          </a:pPr>
          <a:r>
            <a:rPr lang="en-US"/>
            <a:t>2 Budget &amp; Revenue Management </a:t>
          </a:r>
          <a:endParaRPr lang="en-US" dirty="0"/>
        </a:p>
      </dgm:t>
    </dgm:pt>
    <dgm:pt modelId="{5423CF31-C6F7-469D-A9F8-56E1F8208303}" type="parTrans" cxnId="{03707E20-0864-4228-B231-CD6A2A5C8ED9}">
      <dgm:prSet/>
      <dgm:spPr/>
      <dgm:t>
        <a:bodyPr/>
        <a:lstStyle/>
        <a:p>
          <a:endParaRPr lang="en-US"/>
        </a:p>
      </dgm:t>
    </dgm:pt>
    <dgm:pt modelId="{C2603B70-58AE-4160-8737-8CC1E015EE7E}" type="sibTrans" cxnId="{03707E20-0864-4228-B231-CD6A2A5C8ED9}">
      <dgm:prSet/>
      <dgm:spPr/>
      <dgm:t>
        <a:bodyPr/>
        <a:lstStyle/>
        <a:p>
          <a:endParaRPr lang="en-US"/>
        </a:p>
      </dgm:t>
    </dgm:pt>
    <dgm:pt modelId="{992BCB6D-5843-4E04-99E1-03130712726A}">
      <dgm:prSet/>
      <dgm:spPr/>
      <dgm:t>
        <a:bodyPr/>
        <a:lstStyle/>
        <a:p>
          <a:pPr>
            <a:buFont typeface="+mj-lt"/>
            <a:buAutoNum type="arabicPeriod"/>
          </a:pPr>
          <a:r>
            <a:rPr lang="en-US"/>
            <a:t>3. Treasury Management </a:t>
          </a:r>
          <a:endParaRPr lang="en-US" dirty="0"/>
        </a:p>
      </dgm:t>
    </dgm:pt>
    <dgm:pt modelId="{E72CF1A1-5BC6-4FB5-8DCD-C8BB0E26BABF}" type="parTrans" cxnId="{9E7B84D2-A3D9-45E8-97E9-327AAB7B9B81}">
      <dgm:prSet/>
      <dgm:spPr/>
      <dgm:t>
        <a:bodyPr/>
        <a:lstStyle/>
        <a:p>
          <a:endParaRPr lang="en-US"/>
        </a:p>
      </dgm:t>
    </dgm:pt>
    <dgm:pt modelId="{9746B347-0C86-4D40-9312-144ECF2EDAC6}" type="sibTrans" cxnId="{9E7B84D2-A3D9-45E8-97E9-327AAB7B9B81}">
      <dgm:prSet/>
      <dgm:spPr/>
      <dgm:t>
        <a:bodyPr/>
        <a:lstStyle/>
        <a:p>
          <a:endParaRPr lang="en-US"/>
        </a:p>
      </dgm:t>
    </dgm:pt>
    <dgm:pt modelId="{253F49B2-EA53-4A50-BEF5-EDAC7610372B}">
      <dgm:prSet/>
      <dgm:spPr/>
      <dgm:t>
        <a:bodyPr/>
        <a:lstStyle/>
        <a:p>
          <a:pPr>
            <a:buFont typeface="+mj-lt"/>
            <a:buAutoNum type="arabicPeriod"/>
          </a:pPr>
          <a:r>
            <a:rPr lang="en-US"/>
            <a:t>4. Accounting, reporting &amp; audit </a:t>
          </a:r>
          <a:endParaRPr lang="en-US" dirty="0"/>
        </a:p>
      </dgm:t>
    </dgm:pt>
    <dgm:pt modelId="{C5138077-F7B6-4659-9E4C-2E2A8420D655}" type="parTrans" cxnId="{CAC08D34-CD1E-413D-8993-F3D35BC56EFE}">
      <dgm:prSet/>
      <dgm:spPr/>
      <dgm:t>
        <a:bodyPr/>
        <a:lstStyle/>
        <a:p>
          <a:endParaRPr lang="en-US"/>
        </a:p>
      </dgm:t>
    </dgm:pt>
    <dgm:pt modelId="{A98FAB02-2FC4-44AB-B507-78E04C74C0D5}" type="sibTrans" cxnId="{CAC08D34-CD1E-413D-8993-F3D35BC56EFE}">
      <dgm:prSet/>
      <dgm:spPr/>
      <dgm:t>
        <a:bodyPr/>
        <a:lstStyle/>
        <a:p>
          <a:endParaRPr lang="en-US"/>
        </a:p>
      </dgm:t>
    </dgm:pt>
    <dgm:pt modelId="{996C311E-0933-47F9-83EE-7510E6FB44E4}">
      <dgm:prSet/>
      <dgm:spPr/>
      <dgm:t>
        <a:bodyPr/>
        <a:lstStyle/>
        <a:p>
          <a:pPr>
            <a:buFont typeface="+mj-lt"/>
            <a:buAutoNum type="arabicPeriod"/>
          </a:pPr>
          <a:r>
            <a:rPr lang="en-US" dirty="0"/>
            <a:t>5 Other central finance functions </a:t>
          </a:r>
        </a:p>
      </dgm:t>
    </dgm:pt>
    <dgm:pt modelId="{FB88C9CC-4689-4072-8F29-798BCFA34B58}" type="parTrans" cxnId="{511C5894-1A6F-45D4-A1D2-0914E229CE14}">
      <dgm:prSet/>
      <dgm:spPr/>
      <dgm:t>
        <a:bodyPr/>
        <a:lstStyle/>
        <a:p>
          <a:endParaRPr lang="en-US"/>
        </a:p>
      </dgm:t>
    </dgm:pt>
    <dgm:pt modelId="{124D1D71-FF4E-4427-B99B-3CBA1BA83071}" type="sibTrans" cxnId="{511C5894-1A6F-45D4-A1D2-0914E229CE14}">
      <dgm:prSet/>
      <dgm:spPr/>
      <dgm:t>
        <a:bodyPr/>
        <a:lstStyle/>
        <a:p>
          <a:endParaRPr lang="en-US"/>
        </a:p>
      </dgm:t>
    </dgm:pt>
    <dgm:pt modelId="{6D2CA875-7535-44C8-8034-FB5570585BB1}">
      <dgm:prSet/>
      <dgm:spPr/>
      <dgm:t>
        <a:bodyPr/>
        <a:lstStyle/>
        <a:p>
          <a:r>
            <a:rPr lang="en-US" dirty="0"/>
            <a:t>2. Public Investment Management Assessment </a:t>
          </a:r>
        </a:p>
      </dgm:t>
    </dgm:pt>
    <dgm:pt modelId="{513AC8CB-EB55-4BDE-9253-1DFAE55AFE80}" type="parTrans" cxnId="{2016A127-483F-4EB4-A6E8-68C72E70BA1A}">
      <dgm:prSet/>
      <dgm:spPr/>
      <dgm:t>
        <a:bodyPr/>
        <a:lstStyle/>
        <a:p>
          <a:endParaRPr lang="en-US"/>
        </a:p>
      </dgm:t>
    </dgm:pt>
    <dgm:pt modelId="{EBB6B2CF-F8ED-4423-AE2F-7C541182251B}" type="sibTrans" cxnId="{2016A127-483F-4EB4-A6E8-68C72E70BA1A}">
      <dgm:prSet/>
      <dgm:spPr/>
      <dgm:t>
        <a:bodyPr/>
        <a:lstStyle/>
        <a:p>
          <a:endParaRPr lang="en-US"/>
        </a:p>
      </dgm:t>
    </dgm:pt>
    <dgm:pt modelId="{A1744205-45E9-471F-9957-2BCA5D52288E}">
      <dgm:prSet/>
      <dgm:spPr/>
      <dgm:t>
        <a:bodyPr/>
        <a:lstStyle/>
        <a:p>
          <a:r>
            <a:rPr lang="en-US" dirty="0"/>
            <a:t>3. Public Expenditure and Financial Accountability </a:t>
          </a:r>
        </a:p>
      </dgm:t>
    </dgm:pt>
    <dgm:pt modelId="{CE6F95CF-EB2F-4435-9D78-5ED6CE915D03}" type="parTrans" cxnId="{B2D925DE-EB89-4189-9F97-FE9FD3046A5B}">
      <dgm:prSet/>
      <dgm:spPr/>
      <dgm:t>
        <a:bodyPr/>
        <a:lstStyle/>
        <a:p>
          <a:endParaRPr lang="en-US"/>
        </a:p>
      </dgm:t>
    </dgm:pt>
    <dgm:pt modelId="{915080E3-4949-41AC-80EB-0BA94DFBFCBF}" type="sibTrans" cxnId="{B2D925DE-EB89-4189-9F97-FE9FD3046A5B}">
      <dgm:prSet/>
      <dgm:spPr/>
      <dgm:t>
        <a:bodyPr/>
        <a:lstStyle/>
        <a:p>
          <a:endParaRPr lang="en-US"/>
        </a:p>
      </dgm:t>
    </dgm:pt>
    <dgm:pt modelId="{11D9B2FF-4465-4261-9278-E9AD7D11D8C0}">
      <dgm:prSet/>
      <dgm:spPr/>
      <dgm:t>
        <a:bodyPr/>
        <a:lstStyle/>
        <a:p>
          <a:r>
            <a:rPr lang="en-US"/>
            <a:t>4. Open Budget Index*  </a:t>
          </a:r>
          <a:endParaRPr lang="en-US" dirty="0"/>
        </a:p>
      </dgm:t>
    </dgm:pt>
    <dgm:pt modelId="{95C8308A-1B51-4261-A498-AF0EF20F0FDC}" type="parTrans" cxnId="{689B9E3F-69D3-4B1B-BD9B-0A2A7823C1C2}">
      <dgm:prSet/>
      <dgm:spPr/>
      <dgm:t>
        <a:bodyPr/>
        <a:lstStyle/>
        <a:p>
          <a:endParaRPr lang="en-US"/>
        </a:p>
      </dgm:t>
    </dgm:pt>
    <dgm:pt modelId="{2DED6C7D-A3BD-4F92-8E27-C411ECD5C9E1}" type="sibTrans" cxnId="{689B9E3F-69D3-4B1B-BD9B-0A2A7823C1C2}">
      <dgm:prSet/>
      <dgm:spPr/>
      <dgm:t>
        <a:bodyPr/>
        <a:lstStyle/>
        <a:p>
          <a:endParaRPr lang="en-US"/>
        </a:p>
      </dgm:t>
    </dgm:pt>
    <dgm:pt modelId="{B1FDC25F-3037-4E7D-9421-67C2DFC19178}">
      <dgm:prSet/>
      <dgm:spPr/>
      <dgm:t>
        <a:bodyPr/>
        <a:lstStyle/>
        <a:p>
          <a:r>
            <a:rPr lang="en-US"/>
            <a:t>5. Open Government Partnership*    </a:t>
          </a:r>
          <a:endParaRPr lang="en-US" dirty="0"/>
        </a:p>
      </dgm:t>
    </dgm:pt>
    <dgm:pt modelId="{F1B1977B-32CB-4A51-AF60-DBA78F25A31E}" type="parTrans" cxnId="{BEBE227E-165C-41BD-8CF2-584C3A0DDEAF}">
      <dgm:prSet/>
      <dgm:spPr/>
      <dgm:t>
        <a:bodyPr/>
        <a:lstStyle/>
        <a:p>
          <a:endParaRPr lang="en-US"/>
        </a:p>
      </dgm:t>
    </dgm:pt>
    <dgm:pt modelId="{20CE395A-0D93-427E-9EEE-615EB83C22A0}" type="sibTrans" cxnId="{BEBE227E-165C-41BD-8CF2-584C3A0DDEAF}">
      <dgm:prSet/>
      <dgm:spPr/>
      <dgm:t>
        <a:bodyPr/>
        <a:lstStyle/>
        <a:p>
          <a:endParaRPr lang="en-US"/>
        </a:p>
      </dgm:t>
    </dgm:pt>
    <dgm:pt modelId="{13182EB0-17D7-497E-8EDB-1BF6C4714F63}">
      <dgm:prSet/>
      <dgm:spPr/>
      <dgm:t>
        <a:bodyPr/>
        <a:lstStyle/>
        <a:p>
          <a:r>
            <a:rPr lang="en-US"/>
            <a:t>6. Open Contracting Partnership</a:t>
          </a:r>
          <a:r>
            <a:rPr lang="en-US">
              <a:solidFill>
                <a:schemeClr val="tx1"/>
              </a:solidFill>
            </a:rPr>
            <a:t>*    </a:t>
          </a:r>
          <a:endParaRPr lang="en-US"/>
        </a:p>
      </dgm:t>
    </dgm:pt>
    <dgm:pt modelId="{14319C72-5688-42A7-BEF9-8CDB1A1B7DE3}" type="parTrans" cxnId="{00605350-D7F7-4513-A4CB-233C9F0ECC03}">
      <dgm:prSet/>
      <dgm:spPr/>
      <dgm:t>
        <a:bodyPr/>
        <a:lstStyle/>
        <a:p>
          <a:endParaRPr lang="en-US"/>
        </a:p>
      </dgm:t>
    </dgm:pt>
    <dgm:pt modelId="{3B6562D8-A491-44AB-9DC1-3720006AA14F}" type="sibTrans" cxnId="{00605350-D7F7-4513-A4CB-233C9F0ECC03}">
      <dgm:prSet/>
      <dgm:spPr/>
      <dgm:t>
        <a:bodyPr/>
        <a:lstStyle/>
        <a:p>
          <a:endParaRPr lang="en-US"/>
        </a:p>
      </dgm:t>
    </dgm:pt>
    <dgm:pt modelId="{336CA3C1-0772-462A-AA88-EDFD49AD3CB9}" type="pres">
      <dgm:prSet presAssocID="{A94E30AF-D545-4F09-A225-5E2166CFA31B}" presName="Name0" presStyleCnt="0">
        <dgm:presLayoutVars>
          <dgm:chMax val="5"/>
          <dgm:chPref val="5"/>
          <dgm:dir/>
          <dgm:animLvl val="lvl"/>
        </dgm:presLayoutVars>
      </dgm:prSet>
      <dgm:spPr/>
    </dgm:pt>
    <dgm:pt modelId="{614105C8-BCD2-4C65-860A-36F2588B85AE}" type="pres">
      <dgm:prSet presAssocID="{E3CE330D-3B2C-4E2A-8B9C-E7AB511DA286}" presName="parentText1" presStyleLbl="node1" presStyleIdx="0" presStyleCnt="4">
        <dgm:presLayoutVars>
          <dgm:chMax/>
          <dgm:chPref val="3"/>
          <dgm:bulletEnabled val="1"/>
        </dgm:presLayoutVars>
      </dgm:prSet>
      <dgm:spPr/>
    </dgm:pt>
    <dgm:pt modelId="{80B6B2EA-A6BE-46F3-BD0F-C7B5F677D600}" type="pres">
      <dgm:prSet presAssocID="{E3CE330D-3B2C-4E2A-8B9C-E7AB511DA286}" presName="childText1" presStyleLbl="solidAlignAcc1" presStyleIdx="0" presStyleCnt="4">
        <dgm:presLayoutVars>
          <dgm:chMax val="0"/>
          <dgm:chPref val="0"/>
          <dgm:bulletEnabled val="1"/>
        </dgm:presLayoutVars>
      </dgm:prSet>
      <dgm:spPr/>
    </dgm:pt>
    <dgm:pt modelId="{DC2FAD28-DEAC-4B4E-BB59-080563A3750C}" type="pres">
      <dgm:prSet presAssocID="{EDF20DE2-B985-4613-8447-BFF71424E45E}" presName="parentText2" presStyleLbl="node1" presStyleIdx="1" presStyleCnt="4">
        <dgm:presLayoutVars>
          <dgm:chMax/>
          <dgm:chPref val="3"/>
          <dgm:bulletEnabled val="1"/>
        </dgm:presLayoutVars>
      </dgm:prSet>
      <dgm:spPr/>
    </dgm:pt>
    <dgm:pt modelId="{93A62A74-8384-424F-BDB3-A884DCA95435}" type="pres">
      <dgm:prSet presAssocID="{EDF20DE2-B985-4613-8447-BFF71424E45E}" presName="childText2" presStyleLbl="solidAlignAcc1" presStyleIdx="1" presStyleCnt="4">
        <dgm:presLayoutVars>
          <dgm:chMax val="0"/>
          <dgm:chPref val="0"/>
          <dgm:bulletEnabled val="1"/>
        </dgm:presLayoutVars>
      </dgm:prSet>
      <dgm:spPr/>
    </dgm:pt>
    <dgm:pt modelId="{65381579-54BD-41EC-9A6C-C0DA4434E878}" type="pres">
      <dgm:prSet presAssocID="{86D49F5E-FF02-4384-B6C1-09B4D3FA87F1}" presName="parentText3" presStyleLbl="node1" presStyleIdx="2" presStyleCnt="4">
        <dgm:presLayoutVars>
          <dgm:chMax/>
          <dgm:chPref val="3"/>
          <dgm:bulletEnabled val="1"/>
        </dgm:presLayoutVars>
      </dgm:prSet>
      <dgm:spPr/>
    </dgm:pt>
    <dgm:pt modelId="{0E4CF7D9-F803-4ADB-8F0F-DFBF4C5DE720}" type="pres">
      <dgm:prSet presAssocID="{86D49F5E-FF02-4384-B6C1-09B4D3FA87F1}" presName="childText3" presStyleLbl="solidAlignAcc1" presStyleIdx="2" presStyleCnt="4">
        <dgm:presLayoutVars>
          <dgm:chMax val="0"/>
          <dgm:chPref val="0"/>
          <dgm:bulletEnabled val="1"/>
        </dgm:presLayoutVars>
      </dgm:prSet>
      <dgm:spPr/>
    </dgm:pt>
    <dgm:pt modelId="{A18E7047-9A44-4235-A944-448EE6B75EE7}" type="pres">
      <dgm:prSet presAssocID="{1D362E52-CB8A-4688-9253-1963C8FB3218}" presName="parentText4" presStyleLbl="node1" presStyleIdx="3" presStyleCnt="4">
        <dgm:presLayoutVars>
          <dgm:chMax/>
          <dgm:chPref val="3"/>
          <dgm:bulletEnabled val="1"/>
        </dgm:presLayoutVars>
      </dgm:prSet>
      <dgm:spPr/>
    </dgm:pt>
    <dgm:pt modelId="{D6404B89-397D-411A-A92B-E3D2DB38912B}" type="pres">
      <dgm:prSet presAssocID="{1D362E52-CB8A-4688-9253-1963C8FB3218}" presName="childText4" presStyleLbl="solidAlignAcc1" presStyleIdx="3" presStyleCnt="4">
        <dgm:presLayoutVars>
          <dgm:chMax val="0"/>
          <dgm:chPref val="0"/>
          <dgm:bulletEnabled val="1"/>
        </dgm:presLayoutVars>
      </dgm:prSet>
      <dgm:spPr/>
    </dgm:pt>
  </dgm:ptLst>
  <dgm:cxnLst>
    <dgm:cxn modelId="{9BBDE603-5303-4421-98A3-F87D6B5D8A9C}" type="presOf" srcId="{EDF20DE2-B985-4613-8447-BFF71424E45E}" destId="{DC2FAD28-DEAC-4B4E-BB59-080563A3750C}" srcOrd="0" destOrd="0" presId="urn:microsoft.com/office/officeart/2009/3/layout/IncreasingArrowsProcess"/>
    <dgm:cxn modelId="{17BBA609-0EC0-4EBA-BD0B-F68E085D4AD4}" type="presOf" srcId="{B1FDC25F-3037-4E7D-9421-67C2DFC19178}" destId="{93A62A74-8384-424F-BDB3-A884DCA95435}" srcOrd="0" destOrd="4" presId="urn:microsoft.com/office/officeart/2009/3/layout/IncreasingArrowsProcess"/>
    <dgm:cxn modelId="{DB474E11-E40A-464C-96F9-952131857F6A}" srcId="{EDF20DE2-B985-4613-8447-BFF71424E45E}" destId="{AB7E5203-CDE3-4EAB-A72F-16A6611054C6}" srcOrd="0" destOrd="0" parTransId="{91454E69-DE3D-476E-87DC-4703597B4718}" sibTransId="{0E7DA3E4-798E-4B2B-9ABE-D9F259E0A412}"/>
    <dgm:cxn modelId="{726DCF16-7C26-4DAA-BBBB-E490362FD36B}" type="presOf" srcId="{390CFB3B-1D04-491A-ADCF-58399BBD3496}" destId="{80B6B2EA-A6BE-46F3-BD0F-C7B5F677D600}" srcOrd="0" destOrd="1" presId="urn:microsoft.com/office/officeart/2009/3/layout/IncreasingArrowsProcess"/>
    <dgm:cxn modelId="{79239B1A-ED85-4D9B-AB0D-C4E9704DBD43}" type="presOf" srcId="{D4F25F91-438A-49A2-B55D-7FAD4C939011}" destId="{D6404B89-397D-411A-A92B-E3D2DB38912B}" srcOrd="0" destOrd="1" presId="urn:microsoft.com/office/officeart/2009/3/layout/IncreasingArrowsProcess"/>
    <dgm:cxn modelId="{E14DD41B-56E1-4DF3-948A-E9A40706B11E}" type="presOf" srcId="{3668DB1D-1B99-40FD-8CA6-6A825FFAD6D9}" destId="{80B6B2EA-A6BE-46F3-BD0F-C7B5F677D600}" srcOrd="0" destOrd="0" presId="urn:microsoft.com/office/officeart/2009/3/layout/IncreasingArrowsProcess"/>
    <dgm:cxn modelId="{7F46D71F-65BC-4532-A967-11FE68AAB556}" type="presOf" srcId="{7042266B-1F55-47FA-9CD5-76B7B981438E}" destId="{D6404B89-397D-411A-A92B-E3D2DB38912B}" srcOrd="0" destOrd="0" presId="urn:microsoft.com/office/officeart/2009/3/layout/IncreasingArrowsProcess"/>
    <dgm:cxn modelId="{C5D45220-2A05-49BF-9B82-5D5C0B633846}" type="presOf" srcId="{A94E30AF-D545-4F09-A225-5E2166CFA31B}" destId="{336CA3C1-0772-462A-AA88-EDFD49AD3CB9}" srcOrd="0" destOrd="0" presId="urn:microsoft.com/office/officeart/2009/3/layout/IncreasingArrowsProcess"/>
    <dgm:cxn modelId="{03707E20-0864-4228-B231-CD6A2A5C8ED9}" srcId="{E3CE330D-3B2C-4E2A-8B9C-E7AB511DA286}" destId="{390CFB3B-1D04-491A-ADCF-58399BBD3496}" srcOrd="1" destOrd="0" parTransId="{5423CF31-C6F7-469D-A9F8-56E1F8208303}" sibTransId="{C2603B70-58AE-4160-8737-8CC1E015EE7E}"/>
    <dgm:cxn modelId="{DAF57A22-58C4-40BA-A89D-351B3BD2FEC8}" srcId="{A94E30AF-D545-4F09-A225-5E2166CFA31B}" destId="{1D362E52-CB8A-4688-9253-1963C8FB3218}" srcOrd="3" destOrd="0" parTransId="{77250D5C-D2D3-443F-92AD-4E585A5CC978}" sibTransId="{25E533B0-8D8F-48FB-8D7B-9D812A9D4C83}"/>
    <dgm:cxn modelId="{D4302223-F071-4CCE-B4FF-78C17A213852}" type="presOf" srcId="{13182EB0-17D7-497E-8EDB-1BF6C4714F63}" destId="{93A62A74-8384-424F-BDB3-A884DCA95435}" srcOrd="0" destOrd="5" presId="urn:microsoft.com/office/officeart/2009/3/layout/IncreasingArrowsProcess"/>
    <dgm:cxn modelId="{2016A127-483F-4EB4-A6E8-68C72E70BA1A}" srcId="{EDF20DE2-B985-4613-8447-BFF71424E45E}" destId="{6D2CA875-7535-44C8-8034-FB5570585BB1}" srcOrd="1" destOrd="0" parTransId="{513AC8CB-EB55-4BDE-9253-1DFAE55AFE80}" sibTransId="{EBB6B2CF-F8ED-4423-AE2F-7C541182251B}"/>
    <dgm:cxn modelId="{8BE8A032-F937-416A-ACA9-3CC590E8B0D3}" type="presOf" srcId="{5BFCAA50-6B7A-4514-955F-5E0D263A472F}" destId="{D6404B89-397D-411A-A92B-E3D2DB38912B}" srcOrd="0" destOrd="3" presId="urn:microsoft.com/office/officeart/2009/3/layout/IncreasingArrowsProcess"/>
    <dgm:cxn modelId="{CAC08D34-CD1E-413D-8993-F3D35BC56EFE}" srcId="{E3CE330D-3B2C-4E2A-8B9C-E7AB511DA286}" destId="{253F49B2-EA53-4A50-BEF5-EDAC7610372B}" srcOrd="3" destOrd="0" parTransId="{C5138077-F7B6-4659-9E4C-2E2A8420D655}" sibTransId="{A98FAB02-2FC4-44AB-B507-78E04C74C0D5}"/>
    <dgm:cxn modelId="{1F83B938-072E-4F79-A530-2C47CCD4996E}" type="presOf" srcId="{253F49B2-EA53-4A50-BEF5-EDAC7610372B}" destId="{80B6B2EA-A6BE-46F3-BD0F-C7B5F677D600}" srcOrd="0" destOrd="3" presId="urn:microsoft.com/office/officeart/2009/3/layout/IncreasingArrowsProcess"/>
    <dgm:cxn modelId="{689B9E3F-69D3-4B1B-BD9B-0A2A7823C1C2}" srcId="{EDF20DE2-B985-4613-8447-BFF71424E45E}" destId="{11D9B2FF-4465-4261-9278-E9AD7D11D8C0}" srcOrd="3" destOrd="0" parTransId="{95C8308A-1B51-4261-A498-AF0EF20F0FDC}" sibTransId="{2DED6C7D-A3BD-4F92-8E27-C411ECD5C9E1}"/>
    <dgm:cxn modelId="{BF4F6A5B-71EF-4B16-9794-88ADDC7F804E}" type="presOf" srcId="{C81E13BA-41A6-43EE-899B-79551CBE6D29}" destId="{D6404B89-397D-411A-A92B-E3D2DB38912B}" srcOrd="0" destOrd="2" presId="urn:microsoft.com/office/officeart/2009/3/layout/IncreasingArrowsProcess"/>
    <dgm:cxn modelId="{00605350-D7F7-4513-A4CB-233C9F0ECC03}" srcId="{EDF20DE2-B985-4613-8447-BFF71424E45E}" destId="{13182EB0-17D7-497E-8EDB-1BF6C4714F63}" srcOrd="5" destOrd="0" parTransId="{14319C72-5688-42A7-BEF9-8CDB1A1B7DE3}" sibTransId="{3B6562D8-A491-44AB-9DC1-3720006AA14F}"/>
    <dgm:cxn modelId="{2EFF5877-8505-4D23-86AA-53D8344BB76F}" srcId="{1D362E52-CB8A-4688-9253-1963C8FB3218}" destId="{5BFCAA50-6B7A-4514-955F-5E0D263A472F}" srcOrd="3" destOrd="0" parTransId="{C047F3AF-93C4-4080-B4E2-2A987FF20BE0}" sibTransId="{1341C4E0-BFD0-4499-AA0A-E3E71A19A508}"/>
    <dgm:cxn modelId="{5E93FA79-A415-45D6-8D0C-6477206BEE4C}" type="presOf" srcId="{8EAEC94E-0D35-4B5A-963D-7710761D5D8B}" destId="{0E4CF7D9-F803-4ADB-8F0F-DFBF4C5DE720}" srcOrd="0" destOrd="0" presId="urn:microsoft.com/office/officeart/2009/3/layout/IncreasingArrowsProcess"/>
    <dgm:cxn modelId="{BEBE227E-165C-41BD-8CF2-584C3A0DDEAF}" srcId="{EDF20DE2-B985-4613-8447-BFF71424E45E}" destId="{B1FDC25F-3037-4E7D-9421-67C2DFC19178}" srcOrd="4" destOrd="0" parTransId="{F1B1977B-32CB-4A51-AF60-DBA78F25A31E}" sibTransId="{20CE395A-0D93-427E-9EEE-615EB83C22A0}"/>
    <dgm:cxn modelId="{607C7E85-DEF3-4613-90F7-0F11D94C2AF8}" srcId="{1D362E52-CB8A-4688-9253-1963C8FB3218}" destId="{7042266B-1F55-47FA-9CD5-76B7B981438E}" srcOrd="0" destOrd="0" parTransId="{1D84B602-CF3E-4495-B3DF-8615C2E2894A}" sibTransId="{58F43F26-A97A-41B7-9CF5-76D0146EB774}"/>
    <dgm:cxn modelId="{511C5894-1A6F-45D4-A1D2-0914E229CE14}" srcId="{E3CE330D-3B2C-4E2A-8B9C-E7AB511DA286}" destId="{996C311E-0933-47F9-83EE-7510E6FB44E4}" srcOrd="4" destOrd="0" parTransId="{FB88C9CC-4689-4072-8F29-798BCFA34B58}" sibTransId="{124D1D71-FF4E-4427-B99B-3CBA1BA83071}"/>
    <dgm:cxn modelId="{185EC09D-48ED-4077-A985-69F1DA61CB37}" type="presOf" srcId="{992BCB6D-5843-4E04-99E1-03130712726A}" destId="{80B6B2EA-A6BE-46F3-BD0F-C7B5F677D600}" srcOrd="0" destOrd="2" presId="urn:microsoft.com/office/officeart/2009/3/layout/IncreasingArrowsProcess"/>
    <dgm:cxn modelId="{65D490A3-148A-4E51-9297-86B98508581F}" type="presOf" srcId="{E3CE330D-3B2C-4E2A-8B9C-E7AB511DA286}" destId="{614105C8-BCD2-4C65-860A-36F2588B85AE}" srcOrd="0" destOrd="0" presId="urn:microsoft.com/office/officeart/2009/3/layout/IncreasingArrowsProcess"/>
    <dgm:cxn modelId="{1C862DAE-0B12-45E7-B193-D7D4372D18DC}" type="presOf" srcId="{86D49F5E-FF02-4384-B6C1-09B4D3FA87F1}" destId="{65381579-54BD-41EC-9A6C-C0DA4434E878}" srcOrd="0" destOrd="0" presId="urn:microsoft.com/office/officeart/2009/3/layout/IncreasingArrowsProcess"/>
    <dgm:cxn modelId="{7E5259B1-CC32-46B6-ABC9-16F3DC1354A6}" srcId="{1D362E52-CB8A-4688-9253-1963C8FB3218}" destId="{D4F25F91-438A-49A2-B55D-7FAD4C939011}" srcOrd="1" destOrd="0" parTransId="{A3095DBA-1130-4998-AA6F-F225516893DD}" sibTransId="{B51E0BC6-2977-47EC-927D-ABBFFC858D60}"/>
    <dgm:cxn modelId="{E73D77B4-AFF9-4854-A7D6-B203F0C8CC0D}" type="presOf" srcId="{11D9B2FF-4465-4261-9278-E9AD7D11D8C0}" destId="{93A62A74-8384-424F-BDB3-A884DCA95435}" srcOrd="0" destOrd="3" presId="urn:microsoft.com/office/officeart/2009/3/layout/IncreasingArrowsProcess"/>
    <dgm:cxn modelId="{94DAE3C7-4F40-4B99-838F-62169D243B51}" type="presOf" srcId="{6D2CA875-7535-44C8-8034-FB5570585BB1}" destId="{93A62A74-8384-424F-BDB3-A884DCA95435}" srcOrd="0" destOrd="1" presId="urn:microsoft.com/office/officeart/2009/3/layout/IncreasingArrowsProcess"/>
    <dgm:cxn modelId="{1A7487C9-9448-4930-A954-9A8BB4D57C75}" srcId="{A94E30AF-D545-4F09-A225-5E2166CFA31B}" destId="{86D49F5E-FF02-4384-B6C1-09B4D3FA87F1}" srcOrd="2" destOrd="0" parTransId="{63992CA7-AAE3-45D4-ACDF-9F49E395BF89}" sibTransId="{46BE0626-0487-4749-8176-90DB7B549B02}"/>
    <dgm:cxn modelId="{07403FCC-B169-43C0-9772-76970200EDCC}" type="presOf" srcId="{AB7E5203-CDE3-4EAB-A72F-16A6611054C6}" destId="{93A62A74-8384-424F-BDB3-A884DCA95435}" srcOrd="0" destOrd="0" presId="urn:microsoft.com/office/officeart/2009/3/layout/IncreasingArrowsProcess"/>
    <dgm:cxn modelId="{9E7B84D2-A3D9-45E8-97E9-327AAB7B9B81}" srcId="{E3CE330D-3B2C-4E2A-8B9C-E7AB511DA286}" destId="{992BCB6D-5843-4E04-99E1-03130712726A}" srcOrd="2" destOrd="0" parTransId="{E72CF1A1-5BC6-4FB5-8DCD-C8BB0E26BABF}" sibTransId="{9746B347-0C86-4D40-9312-144ECF2EDAC6}"/>
    <dgm:cxn modelId="{EA8673D6-B16E-41AA-B28F-A80F5C3E7985}" srcId="{A94E30AF-D545-4F09-A225-5E2166CFA31B}" destId="{EDF20DE2-B985-4613-8447-BFF71424E45E}" srcOrd="1" destOrd="0" parTransId="{01543D56-E357-4BA8-B407-D60969DE03C7}" sibTransId="{6E759D33-7D2F-4381-8915-91EB5FB4175B}"/>
    <dgm:cxn modelId="{E2C78DD9-0E94-43E2-BC52-FBDF882430F1}" srcId="{E3CE330D-3B2C-4E2A-8B9C-E7AB511DA286}" destId="{3668DB1D-1B99-40FD-8CA6-6A825FFAD6D9}" srcOrd="0" destOrd="0" parTransId="{1E96D50F-D33C-45FA-8BCC-40562A445CD1}" sibTransId="{037646DE-ADC2-49AE-9622-257254724E42}"/>
    <dgm:cxn modelId="{B2D925DE-EB89-4189-9F97-FE9FD3046A5B}" srcId="{EDF20DE2-B985-4613-8447-BFF71424E45E}" destId="{A1744205-45E9-471F-9957-2BCA5D52288E}" srcOrd="2" destOrd="0" parTransId="{CE6F95CF-EB2F-4435-9D78-5ED6CE915D03}" sibTransId="{915080E3-4949-41AC-80EB-0BA94DFBFCBF}"/>
    <dgm:cxn modelId="{198570E3-BF0F-4ECF-8A5F-F89594329BBA}" type="presOf" srcId="{A1744205-45E9-471F-9957-2BCA5D52288E}" destId="{93A62A74-8384-424F-BDB3-A884DCA95435}" srcOrd="0" destOrd="2" presId="urn:microsoft.com/office/officeart/2009/3/layout/IncreasingArrowsProcess"/>
    <dgm:cxn modelId="{AA4880E8-FC88-4F8E-993A-236BAB4F4BC2}" srcId="{86D49F5E-FF02-4384-B6C1-09B4D3FA87F1}" destId="{8EAEC94E-0D35-4B5A-963D-7710761D5D8B}" srcOrd="0" destOrd="0" parTransId="{9D6983F8-DAAB-4F58-901D-8A93517744D4}" sibTransId="{B745FF8A-3AE5-49F1-84F2-EFD448CFFED0}"/>
    <dgm:cxn modelId="{42C896E8-5C63-4E96-80DA-9F9495459A1B}" type="presOf" srcId="{996C311E-0933-47F9-83EE-7510E6FB44E4}" destId="{80B6B2EA-A6BE-46F3-BD0F-C7B5F677D600}" srcOrd="0" destOrd="4" presId="urn:microsoft.com/office/officeart/2009/3/layout/IncreasingArrowsProcess"/>
    <dgm:cxn modelId="{9BDCE3EF-2607-490A-AC5F-AA112229EDD1}" srcId="{A94E30AF-D545-4F09-A225-5E2166CFA31B}" destId="{E3CE330D-3B2C-4E2A-8B9C-E7AB511DA286}" srcOrd="0" destOrd="0" parTransId="{8343202C-3DBC-463F-83D7-E9D6697EA192}" sibTransId="{1EBD7096-9D6E-4B48-A13E-76B79422A06F}"/>
    <dgm:cxn modelId="{315FD4F8-86AA-4727-82A3-E32B8A85235D}" srcId="{1D362E52-CB8A-4688-9253-1963C8FB3218}" destId="{C81E13BA-41A6-43EE-899B-79551CBE6D29}" srcOrd="2" destOrd="0" parTransId="{0309357B-85FA-440D-AF3A-B62D0BCC630B}" sibTransId="{DEB3A5AD-8D78-4D04-B0AE-4AB909830E61}"/>
    <dgm:cxn modelId="{CD5101FA-8AB8-4FF3-A2C8-5168CF6AACC1}" type="presOf" srcId="{1D362E52-CB8A-4688-9253-1963C8FB3218}" destId="{A18E7047-9A44-4235-A944-448EE6B75EE7}" srcOrd="0" destOrd="0" presId="urn:microsoft.com/office/officeart/2009/3/layout/IncreasingArrowsProcess"/>
    <dgm:cxn modelId="{B380B161-F43F-480A-BFD1-6AC25D4BA239}" type="presParOf" srcId="{336CA3C1-0772-462A-AA88-EDFD49AD3CB9}" destId="{614105C8-BCD2-4C65-860A-36F2588B85AE}" srcOrd="0" destOrd="0" presId="urn:microsoft.com/office/officeart/2009/3/layout/IncreasingArrowsProcess"/>
    <dgm:cxn modelId="{8814470A-F5A3-45DA-8623-8F5F9F23CE29}" type="presParOf" srcId="{336CA3C1-0772-462A-AA88-EDFD49AD3CB9}" destId="{80B6B2EA-A6BE-46F3-BD0F-C7B5F677D600}" srcOrd="1" destOrd="0" presId="urn:microsoft.com/office/officeart/2009/3/layout/IncreasingArrowsProcess"/>
    <dgm:cxn modelId="{A5D6EBF8-E7FC-4D28-A1AD-8AEAFE3A440C}" type="presParOf" srcId="{336CA3C1-0772-462A-AA88-EDFD49AD3CB9}" destId="{DC2FAD28-DEAC-4B4E-BB59-080563A3750C}" srcOrd="2" destOrd="0" presId="urn:microsoft.com/office/officeart/2009/3/layout/IncreasingArrowsProcess"/>
    <dgm:cxn modelId="{561F16B0-7575-41CA-97B4-1D5F565E60D8}" type="presParOf" srcId="{336CA3C1-0772-462A-AA88-EDFD49AD3CB9}" destId="{93A62A74-8384-424F-BDB3-A884DCA95435}" srcOrd="3" destOrd="0" presId="urn:microsoft.com/office/officeart/2009/3/layout/IncreasingArrowsProcess"/>
    <dgm:cxn modelId="{8E27D36D-95A4-4018-8EB2-2D7BC399C508}" type="presParOf" srcId="{336CA3C1-0772-462A-AA88-EDFD49AD3CB9}" destId="{65381579-54BD-41EC-9A6C-C0DA4434E878}" srcOrd="4" destOrd="0" presId="urn:microsoft.com/office/officeart/2009/3/layout/IncreasingArrowsProcess"/>
    <dgm:cxn modelId="{E7A61CAB-6FB5-48FA-80F6-5A811B439654}" type="presParOf" srcId="{336CA3C1-0772-462A-AA88-EDFD49AD3CB9}" destId="{0E4CF7D9-F803-4ADB-8F0F-DFBF4C5DE720}" srcOrd="5" destOrd="0" presId="urn:microsoft.com/office/officeart/2009/3/layout/IncreasingArrowsProcess"/>
    <dgm:cxn modelId="{46EAD42B-8FC6-4C6B-BAB9-430E047F60CD}" type="presParOf" srcId="{336CA3C1-0772-462A-AA88-EDFD49AD3CB9}" destId="{A18E7047-9A44-4235-A944-448EE6B75EE7}" srcOrd="6" destOrd="0" presId="urn:microsoft.com/office/officeart/2009/3/layout/IncreasingArrowsProcess"/>
    <dgm:cxn modelId="{F26D0F7C-A3CB-4C5C-9DE4-A2380AFDAE7C}" type="presParOf" srcId="{336CA3C1-0772-462A-AA88-EDFD49AD3CB9}" destId="{D6404B89-397D-411A-A92B-E3D2DB38912B}" srcOrd="7"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23E18B-9EE8-46DE-9225-06FCA38BB79C}" type="doc">
      <dgm:prSet loTypeId="urn:microsoft.com/office/officeart/2005/8/layout/default" loCatId="list" qsTypeId="urn:microsoft.com/office/officeart/2005/8/quickstyle/simple2" qsCatId="simple" csTypeId="urn:microsoft.com/office/officeart/2005/8/colors/accent0_2" csCatId="mainScheme" phldr="1"/>
      <dgm:spPr/>
      <dgm:t>
        <a:bodyPr/>
        <a:lstStyle/>
        <a:p>
          <a:endParaRPr lang="en-US"/>
        </a:p>
      </dgm:t>
    </dgm:pt>
    <dgm:pt modelId="{3B587877-4268-4A42-AEED-3A432922EDBC}">
      <dgm:prSet phldrT="[Text]" custT="1">
        <dgm:style>
          <a:lnRef idx="2">
            <a:schemeClr val="accent1"/>
          </a:lnRef>
          <a:fillRef idx="1">
            <a:schemeClr val="lt1"/>
          </a:fillRef>
          <a:effectRef idx="0">
            <a:schemeClr val="accent1"/>
          </a:effectRef>
          <a:fontRef idx="minor">
            <a:schemeClr val="dk1"/>
          </a:fontRef>
        </dgm:style>
      </dgm:prSet>
      <dgm:spPr/>
      <dgm:t>
        <a:bodyPr/>
        <a:lstStyle/>
        <a:p>
          <a:endParaRPr lang="en-US" sz="1200" b="1" dirty="0"/>
        </a:p>
        <a:p>
          <a:r>
            <a:rPr lang="en-US" sz="1200" b="1" dirty="0"/>
            <a:t>1. Fiscal Forecasting and Budget Preparation </a:t>
          </a:r>
        </a:p>
      </dgm:t>
    </dgm:pt>
    <dgm:pt modelId="{1907E890-5EA4-44D9-943B-D43297DAA2EE}" type="parTrans" cxnId="{21661B87-3C1E-461B-8F83-D6029DDCAD09}">
      <dgm:prSet/>
      <dgm:spPr/>
      <dgm:t>
        <a:bodyPr/>
        <a:lstStyle/>
        <a:p>
          <a:endParaRPr lang="en-US"/>
        </a:p>
      </dgm:t>
    </dgm:pt>
    <dgm:pt modelId="{439A8D81-9592-46C6-A5E6-9FE0D28367C2}" type="sibTrans" cxnId="{21661B87-3C1E-461B-8F83-D6029DDCAD09}">
      <dgm:prSet/>
      <dgm:spPr/>
      <dgm:t>
        <a:bodyPr/>
        <a:lstStyle/>
        <a:p>
          <a:endParaRPr lang="en-US"/>
        </a:p>
      </dgm:t>
    </dgm:pt>
    <dgm:pt modelId="{F9A10CBD-38F1-4C87-97B8-79E068BBBE59}">
      <dgm:prSet>
        <dgm:style>
          <a:lnRef idx="2">
            <a:schemeClr val="accent1"/>
          </a:lnRef>
          <a:fillRef idx="1">
            <a:schemeClr val="lt1"/>
          </a:fillRef>
          <a:effectRef idx="0">
            <a:schemeClr val="accent1"/>
          </a:effectRef>
          <a:fontRef idx="minor">
            <a:schemeClr val="dk1"/>
          </a:fontRef>
        </dgm:style>
      </dgm:prSet>
      <dgm:spPr/>
      <dgm:t>
        <a:bodyPr/>
        <a:lstStyle/>
        <a:p>
          <a:r>
            <a:rPr lang="en-US" sz="700" dirty="0"/>
            <a:t>Preparation of the annual budget; </a:t>
          </a:r>
        </a:p>
      </dgm:t>
    </dgm:pt>
    <dgm:pt modelId="{80689CFF-7111-4388-A888-19A472EA9E8C}" type="parTrans" cxnId="{B1F3E41F-40B3-4B49-A3B6-C2F617142E7F}">
      <dgm:prSet/>
      <dgm:spPr/>
      <dgm:t>
        <a:bodyPr/>
        <a:lstStyle/>
        <a:p>
          <a:endParaRPr lang="en-US"/>
        </a:p>
      </dgm:t>
    </dgm:pt>
    <dgm:pt modelId="{FD34E974-6858-4761-AE82-B08E4FBCF06E}" type="sibTrans" cxnId="{B1F3E41F-40B3-4B49-A3B6-C2F617142E7F}">
      <dgm:prSet/>
      <dgm:spPr/>
      <dgm:t>
        <a:bodyPr/>
        <a:lstStyle/>
        <a:p>
          <a:endParaRPr lang="en-US"/>
        </a:p>
      </dgm:t>
    </dgm:pt>
    <dgm:pt modelId="{F0287B50-6523-4123-8047-ED218DFCB470}">
      <dgm:prSet>
        <dgm:style>
          <a:lnRef idx="2">
            <a:schemeClr val="accent1"/>
          </a:lnRef>
          <a:fillRef idx="1">
            <a:schemeClr val="lt1"/>
          </a:fillRef>
          <a:effectRef idx="0">
            <a:schemeClr val="accent1"/>
          </a:effectRef>
          <a:fontRef idx="minor">
            <a:schemeClr val="dk1"/>
          </a:fontRef>
        </dgm:style>
      </dgm:prSet>
      <dgm:spPr/>
      <dgm:t>
        <a:bodyPr/>
        <a:lstStyle/>
        <a:p>
          <a:r>
            <a:rPr lang="en-US" sz="700" dirty="0"/>
            <a:t>Budget monitoring (feedback loop); and </a:t>
          </a:r>
        </a:p>
      </dgm:t>
    </dgm:pt>
    <dgm:pt modelId="{3CA7CF6B-B543-4AC5-BA04-B4C1F9F27EB2}" type="parTrans" cxnId="{055C4E50-C9C8-4E91-8F32-5697DC1A21CC}">
      <dgm:prSet/>
      <dgm:spPr/>
      <dgm:t>
        <a:bodyPr/>
        <a:lstStyle/>
        <a:p>
          <a:endParaRPr lang="en-US"/>
        </a:p>
      </dgm:t>
    </dgm:pt>
    <dgm:pt modelId="{E9C07461-944A-471F-873C-333CF0237C89}" type="sibTrans" cxnId="{055C4E50-C9C8-4E91-8F32-5697DC1A21CC}">
      <dgm:prSet/>
      <dgm:spPr/>
      <dgm:t>
        <a:bodyPr/>
        <a:lstStyle/>
        <a:p>
          <a:endParaRPr lang="en-US"/>
        </a:p>
      </dgm:t>
    </dgm:pt>
    <dgm:pt modelId="{8FCC7BA5-8D7E-4C2D-8BE3-90592AA69848}">
      <dgm:prSet>
        <dgm:style>
          <a:lnRef idx="2">
            <a:schemeClr val="accent1"/>
          </a:lnRef>
          <a:fillRef idx="1">
            <a:schemeClr val="lt1"/>
          </a:fillRef>
          <a:effectRef idx="0">
            <a:schemeClr val="accent1"/>
          </a:effectRef>
          <a:fontRef idx="minor">
            <a:schemeClr val="dk1"/>
          </a:fontRef>
        </dgm:style>
      </dgm:prSet>
      <dgm:spPr/>
      <dgm:t>
        <a:bodyPr/>
        <a:lstStyle/>
        <a:p>
          <a:r>
            <a:rPr lang="en-US" sz="700" dirty="0"/>
            <a:t>Forecasting of tax and non-tax revenues.</a:t>
          </a:r>
        </a:p>
      </dgm:t>
    </dgm:pt>
    <dgm:pt modelId="{3B6FB357-527E-4403-A9AE-2A2F7D341F8E}" type="parTrans" cxnId="{F7DD9A40-167F-4F73-9D38-999C518FAA40}">
      <dgm:prSet/>
      <dgm:spPr/>
      <dgm:t>
        <a:bodyPr/>
        <a:lstStyle/>
        <a:p>
          <a:endParaRPr lang="en-US"/>
        </a:p>
      </dgm:t>
    </dgm:pt>
    <dgm:pt modelId="{5BCDC019-638D-460D-916A-12D38E40A7FC}" type="sibTrans" cxnId="{F7DD9A40-167F-4F73-9D38-999C518FAA40}">
      <dgm:prSet/>
      <dgm:spPr/>
      <dgm:t>
        <a:bodyPr/>
        <a:lstStyle/>
        <a:p>
          <a:endParaRPr lang="en-US"/>
        </a:p>
      </dgm:t>
    </dgm:pt>
    <dgm:pt modelId="{29C86619-F1CC-4798-8CAE-E5F2B7281680}">
      <dgm:prSet custT="1">
        <dgm:style>
          <a:lnRef idx="2">
            <a:schemeClr val="accent1"/>
          </a:lnRef>
          <a:fillRef idx="1">
            <a:schemeClr val="lt1"/>
          </a:fillRef>
          <a:effectRef idx="0">
            <a:schemeClr val="accent1"/>
          </a:effectRef>
          <a:fontRef idx="minor">
            <a:schemeClr val="dk1"/>
          </a:fontRef>
        </dgm:style>
      </dgm:prSet>
      <dgm:spPr/>
      <dgm:t>
        <a:bodyPr/>
        <a:lstStyle/>
        <a:p>
          <a:r>
            <a:rPr lang="en-US" sz="1200" b="1" dirty="0"/>
            <a:t>2. Public Investment </a:t>
          </a:r>
        </a:p>
      </dgm:t>
    </dgm:pt>
    <dgm:pt modelId="{24BB2910-ACF9-4F47-BC42-41540DDB119E}" type="parTrans" cxnId="{595BD653-EE65-4A7B-BC52-122409CEB83A}">
      <dgm:prSet/>
      <dgm:spPr/>
      <dgm:t>
        <a:bodyPr/>
        <a:lstStyle/>
        <a:p>
          <a:endParaRPr lang="en-US"/>
        </a:p>
      </dgm:t>
    </dgm:pt>
    <dgm:pt modelId="{979E3797-6AE4-4F40-812F-0EAC3E38D4A8}" type="sibTrans" cxnId="{595BD653-EE65-4A7B-BC52-122409CEB83A}">
      <dgm:prSet/>
      <dgm:spPr/>
      <dgm:t>
        <a:bodyPr/>
        <a:lstStyle/>
        <a:p>
          <a:endParaRPr lang="en-US"/>
        </a:p>
      </dgm:t>
    </dgm:pt>
    <dgm:pt modelId="{77482D8F-F172-4636-A77C-BC662A603578}">
      <dgm:prSet custT="1">
        <dgm:style>
          <a:lnRef idx="2">
            <a:schemeClr val="accent1"/>
          </a:lnRef>
          <a:fillRef idx="1">
            <a:schemeClr val="lt1"/>
          </a:fillRef>
          <a:effectRef idx="0">
            <a:schemeClr val="accent1"/>
          </a:effectRef>
          <a:fontRef idx="minor">
            <a:schemeClr val="dk1"/>
          </a:fontRef>
        </dgm:style>
      </dgm:prSet>
      <dgm:spPr/>
      <dgm:t>
        <a:bodyPr/>
        <a:lstStyle/>
        <a:p>
          <a:r>
            <a:rPr lang="en-US" sz="1200" b="1" dirty="0"/>
            <a:t>3. Public Participation in the Budget Process</a:t>
          </a:r>
        </a:p>
      </dgm:t>
    </dgm:pt>
    <dgm:pt modelId="{EB736196-AE88-442C-8A2B-D85B6902E0FD}" type="parTrans" cxnId="{1FC3F18A-88DA-4898-A6D8-188CF6F4FD9D}">
      <dgm:prSet/>
      <dgm:spPr/>
      <dgm:t>
        <a:bodyPr/>
        <a:lstStyle/>
        <a:p>
          <a:endParaRPr lang="en-US"/>
        </a:p>
      </dgm:t>
    </dgm:pt>
    <dgm:pt modelId="{BA3DC3B7-8942-459A-9144-E1BF743BB4FB}" type="sibTrans" cxnId="{1FC3F18A-88DA-4898-A6D8-188CF6F4FD9D}">
      <dgm:prSet/>
      <dgm:spPr/>
      <dgm:t>
        <a:bodyPr/>
        <a:lstStyle/>
        <a:p>
          <a:endParaRPr lang="en-US"/>
        </a:p>
      </dgm:t>
    </dgm:pt>
    <dgm:pt modelId="{A10C1124-CE54-41AA-9D39-85C876400341}">
      <dgm:prSet custT="1">
        <dgm:style>
          <a:lnRef idx="2">
            <a:schemeClr val="accent1"/>
          </a:lnRef>
          <a:fillRef idx="1">
            <a:schemeClr val="lt1"/>
          </a:fillRef>
          <a:effectRef idx="0">
            <a:schemeClr val="accent1"/>
          </a:effectRef>
          <a:fontRef idx="minor">
            <a:schemeClr val="dk1"/>
          </a:fontRef>
        </dgm:style>
      </dgm:prSet>
      <dgm:spPr/>
      <dgm:t>
        <a:bodyPr/>
        <a:lstStyle/>
        <a:p>
          <a:r>
            <a:rPr lang="en-US" sz="1200" b="1" dirty="0"/>
            <a:t>4. Fiscal Risks Oversight </a:t>
          </a:r>
        </a:p>
      </dgm:t>
    </dgm:pt>
    <dgm:pt modelId="{83E8C739-0DD9-4FBE-A03B-27C06219A663}" type="parTrans" cxnId="{3587CE8C-C219-41BE-B729-F7450226A641}">
      <dgm:prSet/>
      <dgm:spPr/>
      <dgm:t>
        <a:bodyPr/>
        <a:lstStyle/>
        <a:p>
          <a:endParaRPr lang="en-US"/>
        </a:p>
      </dgm:t>
    </dgm:pt>
    <dgm:pt modelId="{D0DCBA01-7AA2-41A4-A1F0-BDFC68F1B576}" type="sibTrans" cxnId="{3587CE8C-C219-41BE-B729-F7450226A641}">
      <dgm:prSet/>
      <dgm:spPr/>
      <dgm:t>
        <a:bodyPr/>
        <a:lstStyle/>
        <a:p>
          <a:endParaRPr lang="en-US"/>
        </a:p>
      </dgm:t>
    </dgm:pt>
    <dgm:pt modelId="{F735DAE4-D6BF-4C5F-AD04-972C82625228}">
      <dgm:prSet custT="1">
        <dgm:style>
          <a:lnRef idx="2">
            <a:schemeClr val="accent1"/>
          </a:lnRef>
          <a:fillRef idx="1">
            <a:schemeClr val="lt1"/>
          </a:fillRef>
          <a:effectRef idx="0">
            <a:schemeClr val="accent1"/>
          </a:effectRef>
          <a:fontRef idx="minor">
            <a:schemeClr val="dk1"/>
          </a:fontRef>
        </dgm:style>
      </dgm:prSet>
      <dgm:spPr/>
      <dgm:t>
        <a:bodyPr/>
        <a:lstStyle/>
        <a:p>
          <a:r>
            <a:rPr lang="en-US" sz="1200" b="1" dirty="0"/>
            <a:t>5. Public Sector Balance Sheet </a:t>
          </a:r>
        </a:p>
      </dgm:t>
    </dgm:pt>
    <dgm:pt modelId="{F27C755D-C2A9-49AD-AAE2-F0D695069544}" type="parTrans" cxnId="{C0D3F3FF-E123-497F-89F3-526592464CB8}">
      <dgm:prSet/>
      <dgm:spPr/>
      <dgm:t>
        <a:bodyPr/>
        <a:lstStyle/>
        <a:p>
          <a:endParaRPr lang="en-US"/>
        </a:p>
      </dgm:t>
    </dgm:pt>
    <dgm:pt modelId="{2B459AA0-10EC-4829-A409-51CC28BF1095}" type="sibTrans" cxnId="{C0D3F3FF-E123-497F-89F3-526592464CB8}">
      <dgm:prSet/>
      <dgm:spPr/>
      <dgm:t>
        <a:bodyPr/>
        <a:lstStyle/>
        <a:p>
          <a:endParaRPr lang="en-US"/>
        </a:p>
      </dgm:t>
    </dgm:pt>
    <dgm:pt modelId="{25FCB8F3-565E-4AD7-BB70-69612EB8F58E}">
      <dgm:prSet custT="1">
        <dgm:style>
          <a:lnRef idx="2">
            <a:schemeClr val="accent1"/>
          </a:lnRef>
          <a:fillRef idx="1">
            <a:schemeClr val="lt1"/>
          </a:fillRef>
          <a:effectRef idx="0">
            <a:schemeClr val="accent1"/>
          </a:effectRef>
          <a:fontRef idx="minor">
            <a:schemeClr val="dk1"/>
          </a:fontRef>
        </dgm:style>
      </dgm:prSet>
      <dgm:spPr/>
      <dgm:t>
        <a:bodyPr/>
        <a:lstStyle/>
        <a:p>
          <a:r>
            <a:rPr lang="en-US" sz="1200" b="1" dirty="0"/>
            <a:t>6. Budget Execution and Controls</a:t>
          </a:r>
        </a:p>
      </dgm:t>
    </dgm:pt>
    <dgm:pt modelId="{03301E08-9D2C-407E-BA46-6CC342C63E6A}" type="parTrans" cxnId="{91945618-CA85-4E72-9CD6-D2A7DB1965DB}">
      <dgm:prSet/>
      <dgm:spPr/>
      <dgm:t>
        <a:bodyPr/>
        <a:lstStyle/>
        <a:p>
          <a:endParaRPr lang="en-US"/>
        </a:p>
      </dgm:t>
    </dgm:pt>
    <dgm:pt modelId="{2A28CE07-3E4B-430A-ABF2-9F60090C489C}" type="sibTrans" cxnId="{91945618-CA85-4E72-9CD6-D2A7DB1965DB}">
      <dgm:prSet/>
      <dgm:spPr/>
      <dgm:t>
        <a:bodyPr/>
        <a:lstStyle/>
        <a:p>
          <a:endParaRPr lang="en-US"/>
        </a:p>
      </dgm:t>
    </dgm:pt>
    <dgm:pt modelId="{EFBC5E3A-A1B4-4DF5-A20A-0D938377A989}">
      <dgm:prSet custT="1">
        <dgm:style>
          <a:lnRef idx="2">
            <a:schemeClr val="accent1"/>
          </a:lnRef>
          <a:fillRef idx="1">
            <a:schemeClr val="lt1"/>
          </a:fillRef>
          <a:effectRef idx="0">
            <a:schemeClr val="accent1"/>
          </a:effectRef>
          <a:fontRef idx="minor">
            <a:schemeClr val="dk1"/>
          </a:fontRef>
        </dgm:style>
      </dgm:prSet>
      <dgm:spPr/>
      <dgm:t>
        <a:bodyPr/>
        <a:lstStyle/>
        <a:p>
          <a:r>
            <a:rPr lang="en-US" sz="1200" b="1" dirty="0"/>
            <a:t>7 Collection of Tax and Non-Tax Revenues </a:t>
          </a:r>
        </a:p>
      </dgm:t>
    </dgm:pt>
    <dgm:pt modelId="{DF48A69F-B24C-4FFC-A630-14C022820109}" type="parTrans" cxnId="{B66DDFEE-7070-4F46-AC89-F16F72B883E2}">
      <dgm:prSet/>
      <dgm:spPr/>
      <dgm:t>
        <a:bodyPr/>
        <a:lstStyle/>
        <a:p>
          <a:endParaRPr lang="en-US"/>
        </a:p>
      </dgm:t>
    </dgm:pt>
    <dgm:pt modelId="{039488CB-A9CC-4E15-9C98-6322493F83B5}" type="sibTrans" cxnId="{B66DDFEE-7070-4F46-AC89-F16F72B883E2}">
      <dgm:prSet/>
      <dgm:spPr/>
      <dgm:t>
        <a:bodyPr/>
        <a:lstStyle/>
        <a:p>
          <a:endParaRPr lang="en-US"/>
        </a:p>
      </dgm:t>
    </dgm:pt>
    <dgm:pt modelId="{ADA34119-11C7-4487-8298-E37A2425E84F}">
      <dgm:prSet custT="1">
        <dgm:style>
          <a:lnRef idx="2">
            <a:schemeClr val="accent1"/>
          </a:lnRef>
          <a:fillRef idx="1">
            <a:schemeClr val="lt1"/>
          </a:fillRef>
          <a:effectRef idx="0">
            <a:schemeClr val="accent1"/>
          </a:effectRef>
          <a:fontRef idx="minor">
            <a:schemeClr val="dk1"/>
          </a:fontRef>
        </dgm:style>
      </dgm:prSet>
      <dgm:spPr/>
      <dgm:t>
        <a:bodyPr/>
        <a:lstStyle/>
        <a:p>
          <a:r>
            <a:rPr lang="en-US" sz="1200" b="1" dirty="0"/>
            <a:t>8. Accounting and reporting: </a:t>
          </a:r>
        </a:p>
      </dgm:t>
    </dgm:pt>
    <dgm:pt modelId="{319B20C2-FAC4-41B1-B76C-E0134B240F1E}" type="parTrans" cxnId="{D8DE572F-9B1B-4163-BEE0-E30CFC46BDC0}">
      <dgm:prSet/>
      <dgm:spPr/>
      <dgm:t>
        <a:bodyPr/>
        <a:lstStyle/>
        <a:p>
          <a:endParaRPr lang="en-US"/>
        </a:p>
      </dgm:t>
    </dgm:pt>
    <dgm:pt modelId="{A1D1593A-7F6E-49F7-BFA1-ABCE01B9E974}" type="sibTrans" cxnId="{D8DE572F-9B1B-4163-BEE0-E30CFC46BDC0}">
      <dgm:prSet/>
      <dgm:spPr/>
      <dgm:t>
        <a:bodyPr/>
        <a:lstStyle/>
        <a:p>
          <a:endParaRPr lang="en-US"/>
        </a:p>
      </dgm:t>
    </dgm:pt>
    <dgm:pt modelId="{2B9E9AB8-F9B8-4AAF-9895-F100A95AEA4E}">
      <dgm:prSet custT="1">
        <dgm:style>
          <a:lnRef idx="2">
            <a:schemeClr val="accent1"/>
          </a:lnRef>
          <a:fillRef idx="1">
            <a:schemeClr val="lt1"/>
          </a:fillRef>
          <a:effectRef idx="0">
            <a:schemeClr val="accent1"/>
          </a:effectRef>
          <a:fontRef idx="minor">
            <a:schemeClr val="dk1"/>
          </a:fontRef>
        </dgm:style>
      </dgm:prSet>
      <dgm:spPr/>
      <dgm:t>
        <a:bodyPr/>
        <a:lstStyle/>
        <a:p>
          <a:r>
            <a:rPr lang="en-US" sz="900" dirty="0"/>
            <a:t>Accounting and tracking of financial transactions;</a:t>
          </a:r>
        </a:p>
      </dgm:t>
    </dgm:pt>
    <dgm:pt modelId="{2BC1C1BA-D053-4A6C-877A-662EC6D10E5F}" type="parTrans" cxnId="{4211F4B0-E086-4833-BCE5-DF3E663717D8}">
      <dgm:prSet/>
      <dgm:spPr/>
      <dgm:t>
        <a:bodyPr/>
        <a:lstStyle/>
        <a:p>
          <a:endParaRPr lang="en-US"/>
        </a:p>
      </dgm:t>
    </dgm:pt>
    <dgm:pt modelId="{B173D7F7-C4D7-4425-9EB2-DD4821F7D262}" type="sibTrans" cxnId="{4211F4B0-E086-4833-BCE5-DF3E663717D8}">
      <dgm:prSet/>
      <dgm:spPr/>
      <dgm:t>
        <a:bodyPr/>
        <a:lstStyle/>
        <a:p>
          <a:endParaRPr lang="en-US"/>
        </a:p>
      </dgm:t>
    </dgm:pt>
    <dgm:pt modelId="{11F5EB95-9CB2-40D6-8924-CBCAD616845F}">
      <dgm:prSet custT="1">
        <dgm:style>
          <a:lnRef idx="2">
            <a:schemeClr val="accent1"/>
          </a:lnRef>
          <a:fillRef idx="1">
            <a:schemeClr val="lt1"/>
          </a:fillRef>
          <a:effectRef idx="0">
            <a:schemeClr val="accent1"/>
          </a:effectRef>
          <a:fontRef idx="minor">
            <a:schemeClr val="dk1"/>
          </a:fontRef>
        </dgm:style>
      </dgm:prSet>
      <dgm:spPr/>
      <dgm:t>
        <a:bodyPr/>
        <a:lstStyle/>
        <a:p>
          <a:r>
            <a:rPr lang="en-US" sz="900" dirty="0"/>
            <a:t>Compilation of in-year financial and budget reports;</a:t>
          </a:r>
        </a:p>
      </dgm:t>
    </dgm:pt>
    <dgm:pt modelId="{24E5F989-8D34-4F51-9E90-49827ECE200E}" type="parTrans" cxnId="{106CFCC3-CFC1-49F4-9274-349F802E8655}">
      <dgm:prSet/>
      <dgm:spPr/>
      <dgm:t>
        <a:bodyPr/>
        <a:lstStyle/>
        <a:p>
          <a:endParaRPr lang="en-US"/>
        </a:p>
      </dgm:t>
    </dgm:pt>
    <dgm:pt modelId="{D5E7720F-C9B4-40E3-B571-22062AC8AB9D}" type="sibTrans" cxnId="{106CFCC3-CFC1-49F4-9274-349F802E8655}">
      <dgm:prSet/>
      <dgm:spPr/>
      <dgm:t>
        <a:bodyPr/>
        <a:lstStyle/>
        <a:p>
          <a:endParaRPr lang="en-US"/>
        </a:p>
      </dgm:t>
    </dgm:pt>
    <dgm:pt modelId="{6EDEB083-9848-46EE-9953-F9FF51EA92E9}">
      <dgm:prSet custT="1">
        <dgm:style>
          <a:lnRef idx="2">
            <a:schemeClr val="accent1"/>
          </a:lnRef>
          <a:fillRef idx="1">
            <a:schemeClr val="lt1"/>
          </a:fillRef>
          <a:effectRef idx="0">
            <a:schemeClr val="accent1"/>
          </a:effectRef>
          <a:fontRef idx="minor">
            <a:schemeClr val="dk1"/>
          </a:fontRef>
        </dgm:style>
      </dgm:prSet>
      <dgm:spPr/>
      <dgm:t>
        <a:bodyPr/>
        <a:lstStyle/>
        <a:p>
          <a:r>
            <a:rPr lang="en-US" sz="900" dirty="0"/>
            <a:t>Compilation of end-year financial and budget reports; and </a:t>
          </a:r>
        </a:p>
      </dgm:t>
    </dgm:pt>
    <dgm:pt modelId="{AE0C4A7D-A7EF-4B0B-92AF-D9B0C03244FB}" type="parTrans" cxnId="{8B837F37-939C-4FDA-A5D3-B3683B2F1F3C}">
      <dgm:prSet/>
      <dgm:spPr/>
      <dgm:t>
        <a:bodyPr/>
        <a:lstStyle/>
        <a:p>
          <a:endParaRPr lang="en-US"/>
        </a:p>
      </dgm:t>
    </dgm:pt>
    <dgm:pt modelId="{072E29F6-2B5E-45B0-B98B-8ED669361402}" type="sibTrans" cxnId="{8B837F37-939C-4FDA-A5D3-B3683B2F1F3C}">
      <dgm:prSet/>
      <dgm:spPr/>
      <dgm:t>
        <a:bodyPr/>
        <a:lstStyle/>
        <a:p>
          <a:endParaRPr lang="en-US"/>
        </a:p>
      </dgm:t>
    </dgm:pt>
    <dgm:pt modelId="{46D11324-E4DF-4282-844B-FA9BCBF34994}">
      <dgm:prSet custT="1">
        <dgm:style>
          <a:lnRef idx="2">
            <a:schemeClr val="accent1"/>
          </a:lnRef>
          <a:fillRef idx="1">
            <a:schemeClr val="lt1"/>
          </a:fillRef>
          <a:effectRef idx="0">
            <a:schemeClr val="accent1"/>
          </a:effectRef>
          <a:fontRef idx="minor">
            <a:schemeClr val="dk1"/>
          </a:fontRef>
        </dgm:style>
      </dgm:prSet>
      <dgm:spPr/>
      <dgm:t>
        <a:bodyPr/>
        <a:lstStyle/>
        <a:p>
          <a:r>
            <a:rPr lang="en-US" sz="900" dirty="0"/>
            <a:t>Consolidation of main financial reports covering the GG and Public Sector</a:t>
          </a:r>
        </a:p>
      </dgm:t>
    </dgm:pt>
    <dgm:pt modelId="{1053A40C-19FF-4C92-BF52-4B858B642006}" type="parTrans" cxnId="{D2B0CD13-A3C6-4CC3-B5E5-87CFF10BE0D7}">
      <dgm:prSet/>
      <dgm:spPr/>
      <dgm:t>
        <a:bodyPr/>
        <a:lstStyle/>
        <a:p>
          <a:endParaRPr lang="en-US"/>
        </a:p>
      </dgm:t>
    </dgm:pt>
    <dgm:pt modelId="{CEC847A9-FA0F-4586-8233-EEC2653AD29F}" type="sibTrans" cxnId="{D2B0CD13-A3C6-4CC3-B5E5-87CFF10BE0D7}">
      <dgm:prSet/>
      <dgm:spPr/>
      <dgm:t>
        <a:bodyPr/>
        <a:lstStyle/>
        <a:p>
          <a:endParaRPr lang="en-US"/>
        </a:p>
      </dgm:t>
    </dgm:pt>
    <dgm:pt modelId="{89F435A3-D501-4CB8-96FA-0BAFEDE3B453}">
      <dgm:prSet custT="1">
        <dgm:style>
          <a:lnRef idx="2">
            <a:schemeClr val="accent1"/>
          </a:lnRef>
          <a:fillRef idx="1">
            <a:schemeClr val="lt1"/>
          </a:fillRef>
          <a:effectRef idx="0">
            <a:schemeClr val="accent1"/>
          </a:effectRef>
          <a:fontRef idx="minor">
            <a:schemeClr val="dk1"/>
          </a:fontRef>
        </dgm:style>
      </dgm:prSet>
      <dgm:spPr/>
      <dgm:t>
        <a:bodyPr/>
        <a:lstStyle/>
        <a:p>
          <a:r>
            <a:rPr lang="en-US" sz="1200" b="1" dirty="0"/>
            <a:t>9. Portal for Dissemination of Fiscal Information and PFM Outcomes</a:t>
          </a:r>
        </a:p>
      </dgm:t>
    </dgm:pt>
    <dgm:pt modelId="{40120BF2-484A-4471-A8C2-C1ED5DFA45B5}" type="parTrans" cxnId="{33B666C6-C036-4116-90C8-C28DDD3FBF2F}">
      <dgm:prSet/>
      <dgm:spPr/>
      <dgm:t>
        <a:bodyPr/>
        <a:lstStyle/>
        <a:p>
          <a:endParaRPr lang="en-US"/>
        </a:p>
      </dgm:t>
    </dgm:pt>
    <dgm:pt modelId="{55B0CF03-1188-41EB-B4BD-86FBA8272E67}" type="sibTrans" cxnId="{33B666C6-C036-4116-90C8-C28DDD3FBF2F}">
      <dgm:prSet/>
      <dgm:spPr/>
      <dgm:t>
        <a:bodyPr/>
        <a:lstStyle/>
        <a:p>
          <a:endParaRPr lang="en-US"/>
        </a:p>
      </dgm:t>
    </dgm:pt>
    <dgm:pt modelId="{1BEFF26F-BC3D-4C8F-A746-7BCFDD0E1F8A}">
      <dgm:prSet>
        <dgm:style>
          <a:lnRef idx="2">
            <a:schemeClr val="accent1"/>
          </a:lnRef>
          <a:fillRef idx="1">
            <a:schemeClr val="lt1"/>
          </a:fillRef>
          <a:effectRef idx="0">
            <a:schemeClr val="accent1"/>
          </a:effectRef>
          <a:fontRef idx="minor">
            <a:schemeClr val="dk1"/>
          </a:fontRef>
        </dgm:style>
      </dgm:prSet>
      <dgm:spPr/>
      <dgm:t>
        <a:bodyPr/>
        <a:lstStyle/>
        <a:p>
          <a:r>
            <a:rPr lang="en-US" sz="800" dirty="0"/>
            <a:t>Cash flow forecasting and management;</a:t>
          </a:r>
        </a:p>
      </dgm:t>
    </dgm:pt>
    <dgm:pt modelId="{317CC665-7F64-49E9-BA59-50CEB3BC21BF}" type="parTrans" cxnId="{6FDD041D-FA65-4E86-AA4A-069AF05990BB}">
      <dgm:prSet/>
      <dgm:spPr/>
      <dgm:t>
        <a:bodyPr/>
        <a:lstStyle/>
        <a:p>
          <a:endParaRPr lang="en-US"/>
        </a:p>
      </dgm:t>
    </dgm:pt>
    <dgm:pt modelId="{50695D18-BA0A-4934-9BB6-3924177F0BDB}" type="sibTrans" cxnId="{6FDD041D-FA65-4E86-AA4A-069AF05990BB}">
      <dgm:prSet/>
      <dgm:spPr/>
      <dgm:t>
        <a:bodyPr/>
        <a:lstStyle/>
        <a:p>
          <a:endParaRPr lang="en-US"/>
        </a:p>
      </dgm:t>
    </dgm:pt>
    <dgm:pt modelId="{6E9F3267-C7BF-43A6-AA35-8D0CC4C613EC}">
      <dgm:prSet>
        <dgm:style>
          <a:lnRef idx="2">
            <a:schemeClr val="accent1"/>
          </a:lnRef>
          <a:fillRef idx="1">
            <a:schemeClr val="lt1"/>
          </a:fillRef>
          <a:effectRef idx="0">
            <a:schemeClr val="accent1"/>
          </a:effectRef>
          <a:fontRef idx="minor">
            <a:schemeClr val="dk1"/>
          </a:fontRef>
        </dgm:style>
      </dgm:prSet>
      <dgm:spPr/>
      <dgm:t>
        <a:bodyPr/>
        <a:lstStyle/>
        <a:p>
          <a:r>
            <a:rPr lang="en-US" sz="800" dirty="0"/>
            <a:t>Debt management operations;</a:t>
          </a:r>
        </a:p>
      </dgm:t>
    </dgm:pt>
    <dgm:pt modelId="{885F6CB4-0B43-4ECD-9DC0-53F6AF18DD6B}" type="parTrans" cxnId="{11615394-61CF-40F2-AFDF-CD44AF3821D9}">
      <dgm:prSet/>
      <dgm:spPr/>
      <dgm:t>
        <a:bodyPr/>
        <a:lstStyle/>
        <a:p>
          <a:endParaRPr lang="en-US"/>
        </a:p>
      </dgm:t>
    </dgm:pt>
    <dgm:pt modelId="{ACDF8FF6-F188-42D7-AF21-6D926236E181}" type="sibTrans" cxnId="{11615394-61CF-40F2-AFDF-CD44AF3821D9}">
      <dgm:prSet/>
      <dgm:spPr/>
      <dgm:t>
        <a:bodyPr/>
        <a:lstStyle/>
        <a:p>
          <a:endParaRPr lang="en-US"/>
        </a:p>
      </dgm:t>
    </dgm:pt>
    <dgm:pt modelId="{A722E620-A078-4627-A733-A1DE5DB5C4CC}">
      <dgm:prSet>
        <dgm:style>
          <a:lnRef idx="2">
            <a:schemeClr val="accent1"/>
          </a:lnRef>
          <a:fillRef idx="1">
            <a:schemeClr val="lt1"/>
          </a:fillRef>
          <a:effectRef idx="0">
            <a:schemeClr val="accent1"/>
          </a:effectRef>
          <a:fontRef idx="minor">
            <a:schemeClr val="dk1"/>
          </a:fontRef>
        </dgm:style>
      </dgm:prSet>
      <dgm:spPr/>
      <dgm:t>
        <a:bodyPr/>
        <a:lstStyle/>
        <a:p>
          <a:r>
            <a:rPr lang="en-US" sz="800" dirty="0"/>
            <a:t>Management of government bank accounts; and</a:t>
          </a:r>
        </a:p>
      </dgm:t>
    </dgm:pt>
    <dgm:pt modelId="{3C80691C-072E-4021-97F4-786531A6D714}" type="parTrans" cxnId="{8D63C7D0-1B41-4659-BEDB-0F623F9559EC}">
      <dgm:prSet/>
      <dgm:spPr/>
      <dgm:t>
        <a:bodyPr/>
        <a:lstStyle/>
        <a:p>
          <a:endParaRPr lang="en-US"/>
        </a:p>
      </dgm:t>
    </dgm:pt>
    <dgm:pt modelId="{0770466D-0E3C-41BA-806E-00F710EF460A}" type="sibTrans" cxnId="{8D63C7D0-1B41-4659-BEDB-0F623F9559EC}">
      <dgm:prSet/>
      <dgm:spPr/>
      <dgm:t>
        <a:bodyPr/>
        <a:lstStyle/>
        <a:p>
          <a:endParaRPr lang="en-US"/>
        </a:p>
      </dgm:t>
    </dgm:pt>
    <dgm:pt modelId="{AE450AA6-1A87-4FCF-9C37-08AD451D9F13}">
      <dgm:prSet>
        <dgm:style>
          <a:lnRef idx="2">
            <a:schemeClr val="accent1"/>
          </a:lnRef>
          <a:fillRef idx="1">
            <a:schemeClr val="lt1"/>
          </a:fillRef>
          <a:effectRef idx="0">
            <a:schemeClr val="accent1"/>
          </a:effectRef>
          <a:fontRef idx="minor">
            <a:schemeClr val="dk1"/>
          </a:fontRef>
        </dgm:style>
      </dgm:prSet>
      <dgm:spPr/>
      <dgm:t>
        <a:bodyPr/>
        <a:lstStyle/>
        <a:p>
          <a:r>
            <a:rPr lang="en-US" sz="800" dirty="0"/>
            <a:t>Electronic payment systems. </a:t>
          </a:r>
        </a:p>
      </dgm:t>
    </dgm:pt>
    <dgm:pt modelId="{B7CB11AC-7B31-40CC-B88A-47276B70F182}" type="parTrans" cxnId="{D290B055-6642-490C-8840-FE13C4313B0C}">
      <dgm:prSet/>
      <dgm:spPr/>
      <dgm:t>
        <a:bodyPr/>
        <a:lstStyle/>
        <a:p>
          <a:endParaRPr lang="en-US"/>
        </a:p>
      </dgm:t>
    </dgm:pt>
    <dgm:pt modelId="{ACD1CE24-E0B8-4824-BC53-6C51382B6C0D}" type="sibTrans" cxnId="{D290B055-6642-490C-8840-FE13C4313B0C}">
      <dgm:prSet/>
      <dgm:spPr/>
      <dgm:t>
        <a:bodyPr/>
        <a:lstStyle/>
        <a:p>
          <a:endParaRPr lang="en-US"/>
        </a:p>
      </dgm:t>
    </dgm:pt>
    <dgm:pt modelId="{1BBC8E16-1375-4E21-9C90-D1A4E0DA4831}">
      <dgm:prSet custT="1">
        <dgm:style>
          <a:lnRef idx="2">
            <a:schemeClr val="accent1"/>
          </a:lnRef>
          <a:fillRef idx="1">
            <a:schemeClr val="lt1"/>
          </a:fillRef>
          <a:effectRef idx="0">
            <a:schemeClr val="accent1"/>
          </a:effectRef>
          <a:fontRef idx="minor">
            <a:schemeClr val="dk1"/>
          </a:fontRef>
        </dgm:style>
      </dgm:prSet>
      <dgm:spPr/>
      <dgm:t>
        <a:bodyPr/>
        <a:lstStyle/>
        <a:p>
          <a:r>
            <a:rPr lang="en-US" sz="1200" b="1" dirty="0"/>
            <a:t>11. Financial Asset Management</a:t>
          </a:r>
        </a:p>
      </dgm:t>
    </dgm:pt>
    <dgm:pt modelId="{08B4BCE4-23D4-488F-B1C5-5AD6432601B4}" type="parTrans" cxnId="{47BA4A74-2615-4CC4-9118-F7837CD63B46}">
      <dgm:prSet/>
      <dgm:spPr/>
      <dgm:t>
        <a:bodyPr/>
        <a:lstStyle/>
        <a:p>
          <a:endParaRPr lang="en-US"/>
        </a:p>
      </dgm:t>
    </dgm:pt>
    <dgm:pt modelId="{6E312E3C-3655-45E5-A7B2-D5ADE16FB2E3}" type="sibTrans" cxnId="{47BA4A74-2615-4CC4-9118-F7837CD63B46}">
      <dgm:prSet/>
      <dgm:spPr/>
      <dgm:t>
        <a:bodyPr/>
        <a:lstStyle/>
        <a:p>
          <a:endParaRPr lang="en-US"/>
        </a:p>
      </dgm:t>
    </dgm:pt>
    <dgm:pt modelId="{3A6A6793-42CB-4E65-BAC0-FEC509C104A0}">
      <dgm:prSet custT="1">
        <dgm:style>
          <a:lnRef idx="2">
            <a:schemeClr val="accent1"/>
          </a:lnRef>
          <a:fillRef idx="1">
            <a:schemeClr val="lt1"/>
          </a:fillRef>
          <a:effectRef idx="0">
            <a:schemeClr val="accent1"/>
          </a:effectRef>
          <a:fontRef idx="minor">
            <a:schemeClr val="dk1"/>
          </a:fontRef>
        </dgm:style>
      </dgm:prSet>
      <dgm:spPr/>
      <dgm:t>
        <a:bodyPr/>
        <a:lstStyle/>
        <a:p>
          <a:r>
            <a:rPr lang="en-US" sz="1200" b="1" dirty="0"/>
            <a:t>12. Internal Audit </a:t>
          </a:r>
        </a:p>
      </dgm:t>
    </dgm:pt>
    <dgm:pt modelId="{E7ED6002-7D0F-4430-906E-52915F47BD50}" type="parTrans" cxnId="{54A58E71-F839-4CE1-9501-9ED090FECDDD}">
      <dgm:prSet/>
      <dgm:spPr/>
      <dgm:t>
        <a:bodyPr/>
        <a:lstStyle/>
        <a:p>
          <a:endParaRPr lang="en-US"/>
        </a:p>
      </dgm:t>
    </dgm:pt>
    <dgm:pt modelId="{7CA3296E-6649-42B0-9777-F7DD71FA642A}" type="sibTrans" cxnId="{54A58E71-F839-4CE1-9501-9ED090FECDDD}">
      <dgm:prSet/>
      <dgm:spPr/>
      <dgm:t>
        <a:bodyPr/>
        <a:lstStyle/>
        <a:p>
          <a:endParaRPr lang="en-US"/>
        </a:p>
      </dgm:t>
    </dgm:pt>
    <dgm:pt modelId="{6E1CA465-0F64-4E5C-94BC-EE472439EA4B}">
      <dgm:prSet custT="1">
        <dgm:style>
          <a:lnRef idx="2">
            <a:schemeClr val="accent1"/>
          </a:lnRef>
          <a:fillRef idx="1">
            <a:schemeClr val="lt1"/>
          </a:fillRef>
          <a:effectRef idx="0">
            <a:schemeClr val="accent1"/>
          </a:effectRef>
          <a:fontRef idx="minor">
            <a:schemeClr val="dk1"/>
          </a:fontRef>
        </dgm:style>
      </dgm:prSet>
      <dgm:spPr/>
      <dgm:t>
        <a:bodyPr/>
        <a:lstStyle/>
        <a:p>
          <a:r>
            <a:rPr lang="en-US" sz="1200" b="1" dirty="0"/>
            <a:t>                                              10. Treasury Management </a:t>
          </a:r>
        </a:p>
      </dgm:t>
    </dgm:pt>
    <dgm:pt modelId="{89D75A6D-D101-4938-8314-1AB7FE4704B5}" type="parTrans" cxnId="{943731B8-AB6A-459A-A80D-E7D932493B5A}">
      <dgm:prSet/>
      <dgm:spPr/>
      <dgm:t>
        <a:bodyPr/>
        <a:lstStyle/>
        <a:p>
          <a:endParaRPr lang="en-US"/>
        </a:p>
      </dgm:t>
    </dgm:pt>
    <dgm:pt modelId="{1E4D1664-74AB-4031-B15B-F78110D41DD4}" type="sibTrans" cxnId="{943731B8-AB6A-459A-A80D-E7D932493B5A}">
      <dgm:prSet/>
      <dgm:spPr/>
      <dgm:t>
        <a:bodyPr/>
        <a:lstStyle/>
        <a:p>
          <a:endParaRPr lang="en-US"/>
        </a:p>
      </dgm:t>
    </dgm:pt>
    <dgm:pt modelId="{1D3B6388-B995-4F38-AA1A-260FFC44AA88}" type="pres">
      <dgm:prSet presAssocID="{2C23E18B-9EE8-46DE-9225-06FCA38BB79C}" presName="diagram" presStyleCnt="0">
        <dgm:presLayoutVars>
          <dgm:dir/>
          <dgm:resizeHandles val="exact"/>
        </dgm:presLayoutVars>
      </dgm:prSet>
      <dgm:spPr/>
    </dgm:pt>
    <dgm:pt modelId="{F49D89A0-FBE7-4FC1-952A-99CDFF9A6096}" type="pres">
      <dgm:prSet presAssocID="{3B587877-4268-4A42-AEED-3A432922EDBC}" presName="node" presStyleLbl="node1" presStyleIdx="0" presStyleCnt="12">
        <dgm:presLayoutVars>
          <dgm:bulletEnabled val="1"/>
        </dgm:presLayoutVars>
      </dgm:prSet>
      <dgm:spPr/>
    </dgm:pt>
    <dgm:pt modelId="{9804FB97-4A5B-4D05-B3BD-AA9F564CF6FF}" type="pres">
      <dgm:prSet presAssocID="{439A8D81-9592-46C6-A5E6-9FE0D28367C2}" presName="sibTrans" presStyleCnt="0"/>
      <dgm:spPr/>
    </dgm:pt>
    <dgm:pt modelId="{AF1E05AB-FDFC-41AE-A25E-650074CCF016}" type="pres">
      <dgm:prSet presAssocID="{29C86619-F1CC-4798-8CAE-E5F2B7281680}" presName="node" presStyleLbl="node1" presStyleIdx="1" presStyleCnt="12">
        <dgm:presLayoutVars>
          <dgm:bulletEnabled val="1"/>
        </dgm:presLayoutVars>
      </dgm:prSet>
      <dgm:spPr/>
    </dgm:pt>
    <dgm:pt modelId="{DCF2719C-B120-4CBE-93B6-9C9ACF0052E1}" type="pres">
      <dgm:prSet presAssocID="{979E3797-6AE4-4F40-812F-0EAC3E38D4A8}" presName="sibTrans" presStyleCnt="0"/>
      <dgm:spPr/>
    </dgm:pt>
    <dgm:pt modelId="{0882EFC9-9CED-4DB0-9D01-9BB82156FE5A}" type="pres">
      <dgm:prSet presAssocID="{77482D8F-F172-4636-A77C-BC662A603578}" presName="node" presStyleLbl="node1" presStyleIdx="2" presStyleCnt="12">
        <dgm:presLayoutVars>
          <dgm:bulletEnabled val="1"/>
        </dgm:presLayoutVars>
      </dgm:prSet>
      <dgm:spPr/>
    </dgm:pt>
    <dgm:pt modelId="{92A20FF8-F6C2-494C-A7FF-4C3D05941B2F}" type="pres">
      <dgm:prSet presAssocID="{BA3DC3B7-8942-459A-9144-E1BF743BB4FB}" presName="sibTrans" presStyleCnt="0"/>
      <dgm:spPr/>
    </dgm:pt>
    <dgm:pt modelId="{D1CF71B3-1958-4F87-A924-57E7100582CE}" type="pres">
      <dgm:prSet presAssocID="{A10C1124-CE54-41AA-9D39-85C876400341}" presName="node" presStyleLbl="node1" presStyleIdx="3" presStyleCnt="12">
        <dgm:presLayoutVars>
          <dgm:bulletEnabled val="1"/>
        </dgm:presLayoutVars>
      </dgm:prSet>
      <dgm:spPr/>
    </dgm:pt>
    <dgm:pt modelId="{8F5B1BDB-B9EE-4F65-8B62-2B1634BEEA4A}" type="pres">
      <dgm:prSet presAssocID="{D0DCBA01-7AA2-41A4-A1F0-BDFC68F1B576}" presName="sibTrans" presStyleCnt="0"/>
      <dgm:spPr/>
    </dgm:pt>
    <dgm:pt modelId="{209C1D67-7E93-449D-BEEB-DDECAC95A03E}" type="pres">
      <dgm:prSet presAssocID="{F735DAE4-D6BF-4C5F-AD04-972C82625228}" presName="node" presStyleLbl="node1" presStyleIdx="4" presStyleCnt="12">
        <dgm:presLayoutVars>
          <dgm:bulletEnabled val="1"/>
        </dgm:presLayoutVars>
      </dgm:prSet>
      <dgm:spPr/>
    </dgm:pt>
    <dgm:pt modelId="{E4221F77-A20B-4B1D-AEE4-7F8BDCA544D7}" type="pres">
      <dgm:prSet presAssocID="{2B459AA0-10EC-4829-A409-51CC28BF1095}" presName="sibTrans" presStyleCnt="0"/>
      <dgm:spPr/>
    </dgm:pt>
    <dgm:pt modelId="{358E080D-B3B5-4D6D-A7C5-87F7CA523868}" type="pres">
      <dgm:prSet presAssocID="{25FCB8F3-565E-4AD7-BB70-69612EB8F58E}" presName="node" presStyleLbl="node1" presStyleIdx="5" presStyleCnt="12">
        <dgm:presLayoutVars>
          <dgm:bulletEnabled val="1"/>
        </dgm:presLayoutVars>
      </dgm:prSet>
      <dgm:spPr/>
    </dgm:pt>
    <dgm:pt modelId="{40D28600-1493-46F6-80D0-8A0AB46A4776}" type="pres">
      <dgm:prSet presAssocID="{2A28CE07-3E4B-430A-ABF2-9F60090C489C}" presName="sibTrans" presStyleCnt="0"/>
      <dgm:spPr/>
    </dgm:pt>
    <dgm:pt modelId="{EB9A05FC-558C-4996-874E-AE9E1AC0F1C1}" type="pres">
      <dgm:prSet presAssocID="{EFBC5E3A-A1B4-4DF5-A20A-0D938377A989}" presName="node" presStyleLbl="node1" presStyleIdx="6" presStyleCnt="12">
        <dgm:presLayoutVars>
          <dgm:bulletEnabled val="1"/>
        </dgm:presLayoutVars>
      </dgm:prSet>
      <dgm:spPr/>
    </dgm:pt>
    <dgm:pt modelId="{60764521-CA2F-4234-920E-613E2953F2B8}" type="pres">
      <dgm:prSet presAssocID="{039488CB-A9CC-4E15-9C98-6322493F83B5}" presName="sibTrans" presStyleCnt="0"/>
      <dgm:spPr/>
    </dgm:pt>
    <dgm:pt modelId="{A6B7CDBD-415E-4BEB-9520-7B9B407E6191}" type="pres">
      <dgm:prSet presAssocID="{ADA34119-11C7-4487-8298-E37A2425E84F}" presName="node" presStyleLbl="node1" presStyleIdx="7" presStyleCnt="12">
        <dgm:presLayoutVars>
          <dgm:bulletEnabled val="1"/>
        </dgm:presLayoutVars>
      </dgm:prSet>
      <dgm:spPr/>
    </dgm:pt>
    <dgm:pt modelId="{C76A414F-B627-4886-87AC-DE9F1C02B6EA}" type="pres">
      <dgm:prSet presAssocID="{A1D1593A-7F6E-49F7-BFA1-ABCE01B9E974}" presName="sibTrans" presStyleCnt="0"/>
      <dgm:spPr/>
    </dgm:pt>
    <dgm:pt modelId="{8AC15CE5-EBC3-4CB9-8745-43AD148FE4E3}" type="pres">
      <dgm:prSet presAssocID="{89F435A3-D501-4CB8-96FA-0BAFEDE3B453}" presName="node" presStyleLbl="node1" presStyleIdx="8" presStyleCnt="12">
        <dgm:presLayoutVars>
          <dgm:bulletEnabled val="1"/>
        </dgm:presLayoutVars>
      </dgm:prSet>
      <dgm:spPr/>
    </dgm:pt>
    <dgm:pt modelId="{AC94CE81-DE27-4224-858E-044F9FBB3F96}" type="pres">
      <dgm:prSet presAssocID="{55B0CF03-1188-41EB-B4BD-86FBA8272E67}" presName="sibTrans" presStyleCnt="0"/>
      <dgm:spPr/>
    </dgm:pt>
    <dgm:pt modelId="{68949FD9-31F9-4D18-8FDD-4DF52302881E}" type="pres">
      <dgm:prSet presAssocID="{6E1CA465-0F64-4E5C-94BC-EE472439EA4B}" presName="node" presStyleLbl="node1" presStyleIdx="9" presStyleCnt="12">
        <dgm:presLayoutVars>
          <dgm:bulletEnabled val="1"/>
        </dgm:presLayoutVars>
      </dgm:prSet>
      <dgm:spPr/>
    </dgm:pt>
    <dgm:pt modelId="{529660F0-C6E1-44E8-B6B4-0577740BEC34}" type="pres">
      <dgm:prSet presAssocID="{1E4D1664-74AB-4031-B15B-F78110D41DD4}" presName="sibTrans" presStyleCnt="0"/>
      <dgm:spPr/>
    </dgm:pt>
    <dgm:pt modelId="{D1563178-5AB0-467E-9E7D-15095C126E94}" type="pres">
      <dgm:prSet presAssocID="{1BBC8E16-1375-4E21-9C90-D1A4E0DA4831}" presName="node" presStyleLbl="node1" presStyleIdx="10" presStyleCnt="12">
        <dgm:presLayoutVars>
          <dgm:bulletEnabled val="1"/>
        </dgm:presLayoutVars>
      </dgm:prSet>
      <dgm:spPr/>
    </dgm:pt>
    <dgm:pt modelId="{73C935F7-4ACB-4487-9707-BA73639DFE1E}" type="pres">
      <dgm:prSet presAssocID="{6E312E3C-3655-45E5-A7B2-D5ADE16FB2E3}" presName="sibTrans" presStyleCnt="0"/>
      <dgm:spPr/>
    </dgm:pt>
    <dgm:pt modelId="{64A33BA0-2793-4290-BF0C-B8A951951DFE}" type="pres">
      <dgm:prSet presAssocID="{3A6A6793-42CB-4E65-BAC0-FEC509C104A0}" presName="node" presStyleLbl="node1" presStyleIdx="11" presStyleCnt="12">
        <dgm:presLayoutVars>
          <dgm:bulletEnabled val="1"/>
        </dgm:presLayoutVars>
      </dgm:prSet>
      <dgm:spPr/>
    </dgm:pt>
  </dgm:ptLst>
  <dgm:cxnLst>
    <dgm:cxn modelId="{E4F2B708-11B5-46E6-857C-A5D9ADACB89F}" type="presOf" srcId="{11F5EB95-9CB2-40D6-8924-CBCAD616845F}" destId="{A6B7CDBD-415E-4BEB-9520-7B9B407E6191}" srcOrd="0" destOrd="2" presId="urn:microsoft.com/office/officeart/2005/8/layout/default"/>
    <dgm:cxn modelId="{D2B0CD13-A3C6-4CC3-B5E5-87CFF10BE0D7}" srcId="{ADA34119-11C7-4487-8298-E37A2425E84F}" destId="{46D11324-E4DF-4282-844B-FA9BCBF34994}" srcOrd="3" destOrd="0" parTransId="{1053A40C-19FF-4C92-BF52-4B858B642006}" sibTransId="{CEC847A9-FA0F-4586-8233-EEC2653AD29F}"/>
    <dgm:cxn modelId="{B05A4B16-0B6A-4EFC-92E7-4124FBBCF10A}" type="presOf" srcId="{ADA34119-11C7-4487-8298-E37A2425E84F}" destId="{A6B7CDBD-415E-4BEB-9520-7B9B407E6191}" srcOrd="0" destOrd="0" presId="urn:microsoft.com/office/officeart/2005/8/layout/default"/>
    <dgm:cxn modelId="{91945618-CA85-4E72-9CD6-D2A7DB1965DB}" srcId="{2C23E18B-9EE8-46DE-9225-06FCA38BB79C}" destId="{25FCB8F3-565E-4AD7-BB70-69612EB8F58E}" srcOrd="5" destOrd="0" parTransId="{03301E08-9D2C-407E-BA46-6CC342C63E6A}" sibTransId="{2A28CE07-3E4B-430A-ABF2-9F60090C489C}"/>
    <dgm:cxn modelId="{6FDD041D-FA65-4E86-AA4A-069AF05990BB}" srcId="{6E1CA465-0F64-4E5C-94BC-EE472439EA4B}" destId="{1BEFF26F-BC3D-4C8F-A746-7BCFDD0E1F8A}" srcOrd="0" destOrd="0" parTransId="{317CC665-7F64-49E9-BA59-50CEB3BC21BF}" sibTransId="{50695D18-BA0A-4934-9BB6-3924177F0BDB}"/>
    <dgm:cxn modelId="{07FC1B1F-0942-4297-81B6-065FC1B875BA}" type="presOf" srcId="{AE450AA6-1A87-4FCF-9C37-08AD451D9F13}" destId="{68949FD9-31F9-4D18-8FDD-4DF52302881E}" srcOrd="0" destOrd="4" presId="urn:microsoft.com/office/officeart/2005/8/layout/default"/>
    <dgm:cxn modelId="{B1F3E41F-40B3-4B49-A3B6-C2F617142E7F}" srcId="{3B587877-4268-4A42-AEED-3A432922EDBC}" destId="{F9A10CBD-38F1-4C87-97B8-79E068BBBE59}" srcOrd="0" destOrd="0" parTransId="{80689CFF-7111-4388-A888-19A472EA9E8C}" sibTransId="{FD34E974-6858-4761-AE82-B08E4FBCF06E}"/>
    <dgm:cxn modelId="{9DCCCC20-D2D9-43FA-AB12-58467E315661}" type="presOf" srcId="{6E9F3267-C7BF-43A6-AA35-8D0CC4C613EC}" destId="{68949FD9-31F9-4D18-8FDD-4DF52302881E}" srcOrd="0" destOrd="2" presId="urn:microsoft.com/office/officeart/2005/8/layout/default"/>
    <dgm:cxn modelId="{9DE0E928-09D0-4E5D-85A4-26214CEE6EB9}" type="presOf" srcId="{1BBC8E16-1375-4E21-9C90-D1A4E0DA4831}" destId="{D1563178-5AB0-467E-9E7D-15095C126E94}" srcOrd="0" destOrd="0" presId="urn:microsoft.com/office/officeart/2005/8/layout/default"/>
    <dgm:cxn modelId="{D8DE572F-9B1B-4163-BEE0-E30CFC46BDC0}" srcId="{2C23E18B-9EE8-46DE-9225-06FCA38BB79C}" destId="{ADA34119-11C7-4487-8298-E37A2425E84F}" srcOrd="7" destOrd="0" parTransId="{319B20C2-FAC4-41B1-B76C-E0134B240F1E}" sibTransId="{A1D1593A-7F6E-49F7-BFA1-ABCE01B9E974}"/>
    <dgm:cxn modelId="{8B837F37-939C-4FDA-A5D3-B3683B2F1F3C}" srcId="{ADA34119-11C7-4487-8298-E37A2425E84F}" destId="{6EDEB083-9848-46EE-9953-F9FF51EA92E9}" srcOrd="2" destOrd="0" parTransId="{AE0C4A7D-A7EF-4B0B-92AF-D9B0C03244FB}" sibTransId="{072E29F6-2B5E-45B0-B98B-8ED669361402}"/>
    <dgm:cxn modelId="{A209073D-5B4E-4DB7-B71C-7803D999CCE3}" type="presOf" srcId="{46D11324-E4DF-4282-844B-FA9BCBF34994}" destId="{A6B7CDBD-415E-4BEB-9520-7B9B407E6191}" srcOrd="0" destOrd="4" presId="urn:microsoft.com/office/officeart/2005/8/layout/default"/>
    <dgm:cxn modelId="{CF59053E-49DC-4EED-A8FF-F0E35888E073}" type="presOf" srcId="{A10C1124-CE54-41AA-9D39-85C876400341}" destId="{D1CF71B3-1958-4F87-A924-57E7100582CE}" srcOrd="0" destOrd="0" presId="urn:microsoft.com/office/officeart/2005/8/layout/default"/>
    <dgm:cxn modelId="{F7DD9A40-167F-4F73-9D38-999C518FAA40}" srcId="{3B587877-4268-4A42-AEED-3A432922EDBC}" destId="{8FCC7BA5-8D7E-4C2D-8BE3-90592AA69848}" srcOrd="2" destOrd="0" parTransId="{3B6FB357-527E-4403-A9AE-2A2F7D341F8E}" sibTransId="{5BCDC019-638D-460D-916A-12D38E40A7FC}"/>
    <dgm:cxn modelId="{D5BC8543-E15D-4FF4-8E89-8D10974BB27C}" type="presOf" srcId="{89F435A3-D501-4CB8-96FA-0BAFEDE3B453}" destId="{8AC15CE5-EBC3-4CB9-8745-43AD148FE4E3}" srcOrd="0" destOrd="0" presId="urn:microsoft.com/office/officeart/2005/8/layout/default"/>
    <dgm:cxn modelId="{564DD14A-5B89-4D6A-8504-12348D7AE691}" type="presOf" srcId="{F0287B50-6523-4123-8047-ED218DFCB470}" destId="{F49D89A0-FBE7-4FC1-952A-99CDFF9A6096}" srcOrd="0" destOrd="2" presId="urn:microsoft.com/office/officeart/2005/8/layout/default"/>
    <dgm:cxn modelId="{055C4E50-C9C8-4E91-8F32-5697DC1A21CC}" srcId="{3B587877-4268-4A42-AEED-3A432922EDBC}" destId="{F0287B50-6523-4123-8047-ED218DFCB470}" srcOrd="1" destOrd="0" parTransId="{3CA7CF6B-B543-4AC5-BA04-B4C1F9F27EB2}" sibTransId="{E9C07461-944A-471F-873C-333CF0237C89}"/>
    <dgm:cxn modelId="{54A58E71-F839-4CE1-9501-9ED090FECDDD}" srcId="{2C23E18B-9EE8-46DE-9225-06FCA38BB79C}" destId="{3A6A6793-42CB-4E65-BAC0-FEC509C104A0}" srcOrd="11" destOrd="0" parTransId="{E7ED6002-7D0F-4430-906E-52915F47BD50}" sibTransId="{7CA3296E-6649-42B0-9777-F7DD71FA642A}"/>
    <dgm:cxn modelId="{595BD653-EE65-4A7B-BC52-122409CEB83A}" srcId="{2C23E18B-9EE8-46DE-9225-06FCA38BB79C}" destId="{29C86619-F1CC-4798-8CAE-E5F2B7281680}" srcOrd="1" destOrd="0" parTransId="{24BB2910-ACF9-4F47-BC42-41540DDB119E}" sibTransId="{979E3797-6AE4-4F40-812F-0EAC3E38D4A8}"/>
    <dgm:cxn modelId="{47BA4A74-2615-4CC4-9118-F7837CD63B46}" srcId="{2C23E18B-9EE8-46DE-9225-06FCA38BB79C}" destId="{1BBC8E16-1375-4E21-9C90-D1A4E0DA4831}" srcOrd="10" destOrd="0" parTransId="{08B4BCE4-23D4-488F-B1C5-5AD6432601B4}" sibTransId="{6E312E3C-3655-45E5-A7B2-D5ADE16FB2E3}"/>
    <dgm:cxn modelId="{1B406C74-BE9B-4976-9D85-5975F772D1FD}" type="presOf" srcId="{3A6A6793-42CB-4E65-BAC0-FEC509C104A0}" destId="{64A33BA0-2793-4290-BF0C-B8A951951DFE}" srcOrd="0" destOrd="0" presId="urn:microsoft.com/office/officeart/2005/8/layout/default"/>
    <dgm:cxn modelId="{D290B055-6642-490C-8840-FE13C4313B0C}" srcId="{6E1CA465-0F64-4E5C-94BC-EE472439EA4B}" destId="{AE450AA6-1A87-4FCF-9C37-08AD451D9F13}" srcOrd="3" destOrd="0" parTransId="{B7CB11AC-7B31-40CC-B88A-47276B70F182}" sibTransId="{ACD1CE24-E0B8-4824-BC53-6C51382B6C0D}"/>
    <dgm:cxn modelId="{51254C80-7DED-4779-BCC7-F680C4EDEDE7}" type="presOf" srcId="{8FCC7BA5-8D7E-4C2D-8BE3-90592AA69848}" destId="{F49D89A0-FBE7-4FC1-952A-99CDFF9A6096}" srcOrd="0" destOrd="3" presId="urn:microsoft.com/office/officeart/2005/8/layout/default"/>
    <dgm:cxn modelId="{21661B87-3C1E-461B-8F83-D6029DDCAD09}" srcId="{2C23E18B-9EE8-46DE-9225-06FCA38BB79C}" destId="{3B587877-4268-4A42-AEED-3A432922EDBC}" srcOrd="0" destOrd="0" parTransId="{1907E890-5EA4-44D9-943B-D43297DAA2EE}" sibTransId="{439A8D81-9592-46C6-A5E6-9FE0D28367C2}"/>
    <dgm:cxn modelId="{1FC3F18A-88DA-4898-A6D8-188CF6F4FD9D}" srcId="{2C23E18B-9EE8-46DE-9225-06FCA38BB79C}" destId="{77482D8F-F172-4636-A77C-BC662A603578}" srcOrd="2" destOrd="0" parTransId="{EB736196-AE88-442C-8A2B-D85B6902E0FD}" sibTransId="{BA3DC3B7-8942-459A-9144-E1BF743BB4FB}"/>
    <dgm:cxn modelId="{3587CE8C-C219-41BE-B729-F7450226A641}" srcId="{2C23E18B-9EE8-46DE-9225-06FCA38BB79C}" destId="{A10C1124-CE54-41AA-9D39-85C876400341}" srcOrd="3" destOrd="0" parTransId="{83E8C739-0DD9-4FBE-A03B-27C06219A663}" sibTransId="{D0DCBA01-7AA2-41A4-A1F0-BDFC68F1B576}"/>
    <dgm:cxn modelId="{11615394-61CF-40F2-AFDF-CD44AF3821D9}" srcId="{6E1CA465-0F64-4E5C-94BC-EE472439EA4B}" destId="{6E9F3267-C7BF-43A6-AA35-8D0CC4C613EC}" srcOrd="1" destOrd="0" parTransId="{885F6CB4-0B43-4ECD-9DC0-53F6AF18DD6B}" sibTransId="{ACDF8FF6-F188-42D7-AF21-6D926236E181}"/>
    <dgm:cxn modelId="{0CF7CE99-1933-4CAA-9DF5-3B054152F007}" type="presOf" srcId="{F735DAE4-D6BF-4C5F-AD04-972C82625228}" destId="{209C1D67-7E93-449D-BEEB-DDECAC95A03E}" srcOrd="0" destOrd="0" presId="urn:microsoft.com/office/officeart/2005/8/layout/default"/>
    <dgm:cxn modelId="{E7B1A59E-443D-47FE-8CD4-CD7410D3A7B8}" type="presOf" srcId="{2B9E9AB8-F9B8-4AAF-9895-F100A95AEA4E}" destId="{A6B7CDBD-415E-4BEB-9520-7B9B407E6191}" srcOrd="0" destOrd="1" presId="urn:microsoft.com/office/officeart/2005/8/layout/default"/>
    <dgm:cxn modelId="{1B93B1AF-94EB-4788-AFCF-3DAB8045D917}" type="presOf" srcId="{29C86619-F1CC-4798-8CAE-E5F2B7281680}" destId="{AF1E05AB-FDFC-41AE-A25E-650074CCF016}" srcOrd="0" destOrd="0" presId="urn:microsoft.com/office/officeart/2005/8/layout/default"/>
    <dgm:cxn modelId="{717CD3B0-8E7D-4860-90F4-1C49B1BDCD9A}" type="presOf" srcId="{3B587877-4268-4A42-AEED-3A432922EDBC}" destId="{F49D89A0-FBE7-4FC1-952A-99CDFF9A6096}" srcOrd="0" destOrd="0" presId="urn:microsoft.com/office/officeart/2005/8/layout/default"/>
    <dgm:cxn modelId="{4211F4B0-E086-4833-BCE5-DF3E663717D8}" srcId="{ADA34119-11C7-4487-8298-E37A2425E84F}" destId="{2B9E9AB8-F9B8-4AAF-9895-F100A95AEA4E}" srcOrd="0" destOrd="0" parTransId="{2BC1C1BA-D053-4A6C-877A-662EC6D10E5F}" sibTransId="{B173D7F7-C4D7-4425-9EB2-DD4821F7D262}"/>
    <dgm:cxn modelId="{943731B8-AB6A-459A-A80D-E7D932493B5A}" srcId="{2C23E18B-9EE8-46DE-9225-06FCA38BB79C}" destId="{6E1CA465-0F64-4E5C-94BC-EE472439EA4B}" srcOrd="9" destOrd="0" parTransId="{89D75A6D-D101-4938-8314-1AB7FE4704B5}" sibTransId="{1E4D1664-74AB-4031-B15B-F78110D41DD4}"/>
    <dgm:cxn modelId="{44CC6CBB-BB38-49FC-8987-A1143177AD19}" type="presOf" srcId="{F9A10CBD-38F1-4C87-97B8-79E068BBBE59}" destId="{F49D89A0-FBE7-4FC1-952A-99CDFF9A6096}" srcOrd="0" destOrd="1" presId="urn:microsoft.com/office/officeart/2005/8/layout/default"/>
    <dgm:cxn modelId="{947253C3-7F92-46F2-BB04-438AECEDCEC5}" type="presOf" srcId="{2C23E18B-9EE8-46DE-9225-06FCA38BB79C}" destId="{1D3B6388-B995-4F38-AA1A-260FFC44AA88}" srcOrd="0" destOrd="0" presId="urn:microsoft.com/office/officeart/2005/8/layout/default"/>
    <dgm:cxn modelId="{106CFCC3-CFC1-49F4-9274-349F802E8655}" srcId="{ADA34119-11C7-4487-8298-E37A2425E84F}" destId="{11F5EB95-9CB2-40D6-8924-CBCAD616845F}" srcOrd="1" destOrd="0" parTransId="{24E5F989-8D34-4F51-9E90-49827ECE200E}" sibTransId="{D5E7720F-C9B4-40E3-B571-22062AC8AB9D}"/>
    <dgm:cxn modelId="{345E38C4-EEA7-4B30-820C-26A9991E10BF}" type="presOf" srcId="{EFBC5E3A-A1B4-4DF5-A20A-0D938377A989}" destId="{EB9A05FC-558C-4996-874E-AE9E1AC0F1C1}" srcOrd="0" destOrd="0" presId="urn:microsoft.com/office/officeart/2005/8/layout/default"/>
    <dgm:cxn modelId="{CA30B2C4-98DE-4FCF-B006-304E3A4A61EE}" type="presOf" srcId="{77482D8F-F172-4636-A77C-BC662A603578}" destId="{0882EFC9-9CED-4DB0-9D01-9BB82156FE5A}" srcOrd="0" destOrd="0" presId="urn:microsoft.com/office/officeart/2005/8/layout/default"/>
    <dgm:cxn modelId="{33B666C6-C036-4116-90C8-C28DDD3FBF2F}" srcId="{2C23E18B-9EE8-46DE-9225-06FCA38BB79C}" destId="{89F435A3-D501-4CB8-96FA-0BAFEDE3B453}" srcOrd="8" destOrd="0" parTransId="{40120BF2-484A-4471-A8C2-C1ED5DFA45B5}" sibTransId="{55B0CF03-1188-41EB-B4BD-86FBA8272E67}"/>
    <dgm:cxn modelId="{C7CFDFC8-442C-4873-B374-A57B51858092}" type="presOf" srcId="{6EDEB083-9848-46EE-9953-F9FF51EA92E9}" destId="{A6B7CDBD-415E-4BEB-9520-7B9B407E6191}" srcOrd="0" destOrd="3" presId="urn:microsoft.com/office/officeart/2005/8/layout/default"/>
    <dgm:cxn modelId="{E8D780CF-AF66-4CDD-91AB-171E04D61878}" type="presOf" srcId="{1BEFF26F-BC3D-4C8F-A746-7BCFDD0E1F8A}" destId="{68949FD9-31F9-4D18-8FDD-4DF52302881E}" srcOrd="0" destOrd="1" presId="urn:microsoft.com/office/officeart/2005/8/layout/default"/>
    <dgm:cxn modelId="{8D63C7D0-1B41-4659-BEDB-0F623F9559EC}" srcId="{6E1CA465-0F64-4E5C-94BC-EE472439EA4B}" destId="{A722E620-A078-4627-A733-A1DE5DB5C4CC}" srcOrd="2" destOrd="0" parTransId="{3C80691C-072E-4021-97F4-786531A6D714}" sibTransId="{0770466D-0E3C-41BA-806E-00F710EF460A}"/>
    <dgm:cxn modelId="{09CAB9DD-6D96-43D0-86D2-651C98ABCB16}" type="presOf" srcId="{25FCB8F3-565E-4AD7-BB70-69612EB8F58E}" destId="{358E080D-B3B5-4D6D-A7C5-87F7CA523868}" srcOrd="0" destOrd="0" presId="urn:microsoft.com/office/officeart/2005/8/layout/default"/>
    <dgm:cxn modelId="{B66DDFEE-7070-4F46-AC89-F16F72B883E2}" srcId="{2C23E18B-9EE8-46DE-9225-06FCA38BB79C}" destId="{EFBC5E3A-A1B4-4DF5-A20A-0D938377A989}" srcOrd="6" destOrd="0" parTransId="{DF48A69F-B24C-4FFC-A630-14C022820109}" sibTransId="{039488CB-A9CC-4E15-9C98-6322493F83B5}"/>
    <dgm:cxn modelId="{88BB4AF5-E022-46CA-AAF1-C8C59BEF8D5F}" type="presOf" srcId="{6E1CA465-0F64-4E5C-94BC-EE472439EA4B}" destId="{68949FD9-31F9-4D18-8FDD-4DF52302881E}" srcOrd="0" destOrd="0" presId="urn:microsoft.com/office/officeart/2005/8/layout/default"/>
    <dgm:cxn modelId="{0C0749FA-80DC-46A4-800F-2EF8AB98739F}" type="presOf" srcId="{A722E620-A078-4627-A733-A1DE5DB5C4CC}" destId="{68949FD9-31F9-4D18-8FDD-4DF52302881E}" srcOrd="0" destOrd="3" presId="urn:microsoft.com/office/officeart/2005/8/layout/default"/>
    <dgm:cxn modelId="{C0D3F3FF-E123-497F-89F3-526592464CB8}" srcId="{2C23E18B-9EE8-46DE-9225-06FCA38BB79C}" destId="{F735DAE4-D6BF-4C5F-AD04-972C82625228}" srcOrd="4" destOrd="0" parTransId="{F27C755D-C2A9-49AD-AAE2-F0D695069544}" sibTransId="{2B459AA0-10EC-4829-A409-51CC28BF1095}"/>
    <dgm:cxn modelId="{2D4443BE-7B27-4EBF-8D2E-7784D018A18E}" type="presParOf" srcId="{1D3B6388-B995-4F38-AA1A-260FFC44AA88}" destId="{F49D89A0-FBE7-4FC1-952A-99CDFF9A6096}" srcOrd="0" destOrd="0" presId="urn:microsoft.com/office/officeart/2005/8/layout/default"/>
    <dgm:cxn modelId="{6A891DD9-9BB9-44A8-928D-2314AE9A47DC}" type="presParOf" srcId="{1D3B6388-B995-4F38-AA1A-260FFC44AA88}" destId="{9804FB97-4A5B-4D05-B3BD-AA9F564CF6FF}" srcOrd="1" destOrd="0" presId="urn:microsoft.com/office/officeart/2005/8/layout/default"/>
    <dgm:cxn modelId="{2AAE1360-0561-4F4A-81CF-CE15939AEAA2}" type="presParOf" srcId="{1D3B6388-B995-4F38-AA1A-260FFC44AA88}" destId="{AF1E05AB-FDFC-41AE-A25E-650074CCF016}" srcOrd="2" destOrd="0" presId="urn:microsoft.com/office/officeart/2005/8/layout/default"/>
    <dgm:cxn modelId="{CA96440C-385C-4C52-A28B-81B0258E0558}" type="presParOf" srcId="{1D3B6388-B995-4F38-AA1A-260FFC44AA88}" destId="{DCF2719C-B120-4CBE-93B6-9C9ACF0052E1}" srcOrd="3" destOrd="0" presId="urn:microsoft.com/office/officeart/2005/8/layout/default"/>
    <dgm:cxn modelId="{A5804F5C-6CB6-4F44-A834-75A8675B8F88}" type="presParOf" srcId="{1D3B6388-B995-4F38-AA1A-260FFC44AA88}" destId="{0882EFC9-9CED-4DB0-9D01-9BB82156FE5A}" srcOrd="4" destOrd="0" presId="urn:microsoft.com/office/officeart/2005/8/layout/default"/>
    <dgm:cxn modelId="{5639C8DE-0152-4665-BED0-3D71A2D08F98}" type="presParOf" srcId="{1D3B6388-B995-4F38-AA1A-260FFC44AA88}" destId="{92A20FF8-F6C2-494C-A7FF-4C3D05941B2F}" srcOrd="5" destOrd="0" presId="urn:microsoft.com/office/officeart/2005/8/layout/default"/>
    <dgm:cxn modelId="{957FF196-B193-49D3-87ED-E6DDCD02097A}" type="presParOf" srcId="{1D3B6388-B995-4F38-AA1A-260FFC44AA88}" destId="{D1CF71B3-1958-4F87-A924-57E7100582CE}" srcOrd="6" destOrd="0" presId="urn:microsoft.com/office/officeart/2005/8/layout/default"/>
    <dgm:cxn modelId="{9F0525C1-D66B-43BC-BAD2-4EA52A7B0788}" type="presParOf" srcId="{1D3B6388-B995-4F38-AA1A-260FFC44AA88}" destId="{8F5B1BDB-B9EE-4F65-8B62-2B1634BEEA4A}" srcOrd="7" destOrd="0" presId="urn:microsoft.com/office/officeart/2005/8/layout/default"/>
    <dgm:cxn modelId="{E96C5192-9432-4B23-86AE-08D110CD55AD}" type="presParOf" srcId="{1D3B6388-B995-4F38-AA1A-260FFC44AA88}" destId="{209C1D67-7E93-449D-BEEB-DDECAC95A03E}" srcOrd="8" destOrd="0" presId="urn:microsoft.com/office/officeart/2005/8/layout/default"/>
    <dgm:cxn modelId="{65980423-FEB1-4038-8D88-11CCA4966481}" type="presParOf" srcId="{1D3B6388-B995-4F38-AA1A-260FFC44AA88}" destId="{E4221F77-A20B-4B1D-AEE4-7F8BDCA544D7}" srcOrd="9" destOrd="0" presId="urn:microsoft.com/office/officeart/2005/8/layout/default"/>
    <dgm:cxn modelId="{515D909D-FF03-4A03-B317-38B5811C5025}" type="presParOf" srcId="{1D3B6388-B995-4F38-AA1A-260FFC44AA88}" destId="{358E080D-B3B5-4D6D-A7C5-87F7CA523868}" srcOrd="10" destOrd="0" presId="urn:microsoft.com/office/officeart/2005/8/layout/default"/>
    <dgm:cxn modelId="{CED9EFF2-BB94-445F-B5FD-BF99661F6280}" type="presParOf" srcId="{1D3B6388-B995-4F38-AA1A-260FFC44AA88}" destId="{40D28600-1493-46F6-80D0-8A0AB46A4776}" srcOrd="11" destOrd="0" presId="urn:microsoft.com/office/officeart/2005/8/layout/default"/>
    <dgm:cxn modelId="{F6308623-9ACF-49FB-87BE-82F5903136EF}" type="presParOf" srcId="{1D3B6388-B995-4F38-AA1A-260FFC44AA88}" destId="{EB9A05FC-558C-4996-874E-AE9E1AC0F1C1}" srcOrd="12" destOrd="0" presId="urn:microsoft.com/office/officeart/2005/8/layout/default"/>
    <dgm:cxn modelId="{239ED20F-4873-4C07-B1FD-0AE5E9D122EC}" type="presParOf" srcId="{1D3B6388-B995-4F38-AA1A-260FFC44AA88}" destId="{60764521-CA2F-4234-920E-613E2953F2B8}" srcOrd="13" destOrd="0" presId="urn:microsoft.com/office/officeart/2005/8/layout/default"/>
    <dgm:cxn modelId="{398A0D31-7218-48F5-961A-50FBDA72B9CC}" type="presParOf" srcId="{1D3B6388-B995-4F38-AA1A-260FFC44AA88}" destId="{A6B7CDBD-415E-4BEB-9520-7B9B407E6191}" srcOrd="14" destOrd="0" presId="urn:microsoft.com/office/officeart/2005/8/layout/default"/>
    <dgm:cxn modelId="{3CE3AD58-9928-4AD2-B289-C9F1315DFAFF}" type="presParOf" srcId="{1D3B6388-B995-4F38-AA1A-260FFC44AA88}" destId="{C76A414F-B627-4886-87AC-DE9F1C02B6EA}" srcOrd="15" destOrd="0" presId="urn:microsoft.com/office/officeart/2005/8/layout/default"/>
    <dgm:cxn modelId="{CE68F0C1-AC0B-40E5-964C-55F62D5B0F3B}" type="presParOf" srcId="{1D3B6388-B995-4F38-AA1A-260FFC44AA88}" destId="{8AC15CE5-EBC3-4CB9-8745-43AD148FE4E3}" srcOrd="16" destOrd="0" presId="urn:microsoft.com/office/officeart/2005/8/layout/default"/>
    <dgm:cxn modelId="{C7BAFEAF-CA05-4A05-9A39-C1F0449532A8}" type="presParOf" srcId="{1D3B6388-B995-4F38-AA1A-260FFC44AA88}" destId="{AC94CE81-DE27-4224-858E-044F9FBB3F96}" srcOrd="17" destOrd="0" presId="urn:microsoft.com/office/officeart/2005/8/layout/default"/>
    <dgm:cxn modelId="{69B1DDFF-0C66-4907-A693-7E1645D25255}" type="presParOf" srcId="{1D3B6388-B995-4F38-AA1A-260FFC44AA88}" destId="{68949FD9-31F9-4D18-8FDD-4DF52302881E}" srcOrd="18" destOrd="0" presId="urn:microsoft.com/office/officeart/2005/8/layout/default"/>
    <dgm:cxn modelId="{0357BEA3-7A5F-4AF1-A2A0-03AF73E6A756}" type="presParOf" srcId="{1D3B6388-B995-4F38-AA1A-260FFC44AA88}" destId="{529660F0-C6E1-44E8-B6B4-0577740BEC34}" srcOrd="19" destOrd="0" presId="urn:microsoft.com/office/officeart/2005/8/layout/default"/>
    <dgm:cxn modelId="{20422951-849F-4FD4-BC95-C6C53545E696}" type="presParOf" srcId="{1D3B6388-B995-4F38-AA1A-260FFC44AA88}" destId="{D1563178-5AB0-467E-9E7D-15095C126E94}" srcOrd="20" destOrd="0" presId="urn:microsoft.com/office/officeart/2005/8/layout/default"/>
    <dgm:cxn modelId="{2A3F5E3E-5DAF-4796-A450-2C90AD6C4D65}" type="presParOf" srcId="{1D3B6388-B995-4F38-AA1A-260FFC44AA88}" destId="{73C935F7-4ACB-4487-9707-BA73639DFE1E}" srcOrd="21" destOrd="0" presId="urn:microsoft.com/office/officeart/2005/8/layout/default"/>
    <dgm:cxn modelId="{006AC0E6-0610-49F2-A70C-51E004C733BE}" type="presParOf" srcId="{1D3B6388-B995-4F38-AA1A-260FFC44AA88}" destId="{64A33BA0-2793-4290-BF0C-B8A951951DFE}"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7EA77D-0E39-4E81-9AC5-26B17FF1A43F}"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28A188AF-DCBB-46B8-9528-A3AE544630A4}">
      <dgm:prSet phldrT="[Text]" custT="1"/>
      <dgm:spPr/>
      <dgm:t>
        <a:bodyPr/>
        <a:lstStyle/>
        <a:p>
          <a:pPr algn="ctr"/>
          <a:r>
            <a:rPr lang="en-US" sz="2400" dirty="0"/>
            <a:t>Basic  </a:t>
          </a:r>
        </a:p>
      </dgm:t>
    </dgm:pt>
    <dgm:pt modelId="{5F6D506D-D3E8-48F7-A15C-4470D77AC1F3}" type="parTrans" cxnId="{E0D54488-3B3F-442E-B8F5-83BE56E64592}">
      <dgm:prSet/>
      <dgm:spPr/>
      <dgm:t>
        <a:bodyPr/>
        <a:lstStyle/>
        <a:p>
          <a:endParaRPr lang="en-US"/>
        </a:p>
      </dgm:t>
    </dgm:pt>
    <dgm:pt modelId="{AD083E7D-E30E-45B3-B482-12F9130BC23C}" type="sibTrans" cxnId="{E0D54488-3B3F-442E-B8F5-83BE56E64592}">
      <dgm:prSet/>
      <dgm:spPr/>
      <dgm:t>
        <a:bodyPr/>
        <a:lstStyle/>
        <a:p>
          <a:endParaRPr lang="en-US"/>
        </a:p>
      </dgm:t>
    </dgm:pt>
    <dgm:pt modelId="{31F765F8-917C-47D7-ADDF-CFF073A3B73A}">
      <dgm:prSet phldrT="[Text]" custT="1"/>
      <dgm:spPr/>
      <dgm:t>
        <a:bodyPr/>
        <a:lstStyle/>
        <a:p>
          <a:r>
            <a:rPr lang="en-US" sz="1200" dirty="0"/>
            <a:t>More advanced digital solutions adopted to  automatize core and auxiliary PFM functions </a:t>
          </a:r>
        </a:p>
      </dgm:t>
    </dgm:pt>
    <dgm:pt modelId="{88F62C8A-6A6B-4FE7-A720-8C3F0645D573}" type="parTrans" cxnId="{ACE4C173-7446-4198-9F3A-2DA29D907316}">
      <dgm:prSet/>
      <dgm:spPr/>
      <dgm:t>
        <a:bodyPr/>
        <a:lstStyle/>
        <a:p>
          <a:endParaRPr lang="en-US"/>
        </a:p>
      </dgm:t>
    </dgm:pt>
    <dgm:pt modelId="{1EEB1E78-6E14-4EAE-9ED3-DA3DDA067902}" type="sibTrans" cxnId="{ACE4C173-7446-4198-9F3A-2DA29D907316}">
      <dgm:prSet/>
      <dgm:spPr/>
      <dgm:t>
        <a:bodyPr/>
        <a:lstStyle/>
        <a:p>
          <a:endParaRPr lang="en-US"/>
        </a:p>
      </dgm:t>
    </dgm:pt>
    <dgm:pt modelId="{5FF5FC7F-EA24-486A-9505-4E2546B1634B}">
      <dgm:prSet phldrT="[Text]" custT="1"/>
      <dgm:spPr/>
      <dgm:t>
        <a:bodyPr/>
        <a:lstStyle/>
        <a:p>
          <a:pPr algn="ctr"/>
          <a:r>
            <a:rPr lang="en-US" sz="2400" dirty="0"/>
            <a:t>Advanced </a:t>
          </a:r>
        </a:p>
      </dgm:t>
    </dgm:pt>
    <dgm:pt modelId="{478649F1-5948-4220-B9EE-242C04DC6E70}" type="parTrans" cxnId="{4339CBE1-0680-404A-BBAA-AB57924C5DB9}">
      <dgm:prSet/>
      <dgm:spPr/>
      <dgm:t>
        <a:bodyPr/>
        <a:lstStyle/>
        <a:p>
          <a:endParaRPr lang="en-US"/>
        </a:p>
      </dgm:t>
    </dgm:pt>
    <dgm:pt modelId="{0F0E1B59-6891-4975-A473-DD8DC909E7FF}" type="sibTrans" cxnId="{4339CBE1-0680-404A-BBAA-AB57924C5DB9}">
      <dgm:prSet/>
      <dgm:spPr/>
      <dgm:t>
        <a:bodyPr/>
        <a:lstStyle/>
        <a:p>
          <a:endParaRPr lang="en-US"/>
        </a:p>
      </dgm:t>
    </dgm:pt>
    <dgm:pt modelId="{EB88DAAA-C453-47A9-8A4E-1F4C33638A87}">
      <dgm:prSet phldrT="[Text]" custT="1"/>
      <dgm:spPr/>
      <dgm:t>
        <a:bodyPr/>
        <a:lstStyle/>
        <a:p>
          <a:pPr algn="ctr"/>
          <a:r>
            <a:rPr lang="en-US" sz="2400" dirty="0"/>
            <a:t>Intermediate</a:t>
          </a:r>
        </a:p>
      </dgm:t>
    </dgm:pt>
    <dgm:pt modelId="{0DAF9BEC-1C7F-41A8-BF87-B87C51EA8E3A}" type="sibTrans" cxnId="{524B921F-8CA9-42B2-B914-98B84C79CDA3}">
      <dgm:prSet/>
      <dgm:spPr/>
      <dgm:t>
        <a:bodyPr/>
        <a:lstStyle/>
        <a:p>
          <a:endParaRPr lang="en-US"/>
        </a:p>
      </dgm:t>
    </dgm:pt>
    <dgm:pt modelId="{5D8F68D0-1857-4B09-B03B-9854C8DAA8CC}" type="parTrans" cxnId="{524B921F-8CA9-42B2-B914-98B84C79CDA3}">
      <dgm:prSet/>
      <dgm:spPr/>
      <dgm:t>
        <a:bodyPr/>
        <a:lstStyle/>
        <a:p>
          <a:endParaRPr lang="en-US"/>
        </a:p>
      </dgm:t>
    </dgm:pt>
    <dgm:pt modelId="{D4604C8F-F57C-4374-AC07-D90B945E6B04}">
      <dgm:prSet phldrT="[Text]" custT="1"/>
      <dgm:spPr/>
      <dgm:t>
        <a:bodyPr/>
        <a:lstStyle/>
        <a:p>
          <a:r>
            <a:rPr lang="en-US" sz="1200" dirty="0"/>
            <a:t>Automatization of routine / repetitive PFM tasks </a:t>
          </a:r>
        </a:p>
      </dgm:t>
    </dgm:pt>
    <dgm:pt modelId="{9AC52A96-FAA4-40DC-AAC6-FA4C156A0BC6}" type="sibTrans" cxnId="{664D32BF-E6EE-4C8B-BF5B-B0F4EC5DE969}">
      <dgm:prSet/>
      <dgm:spPr/>
      <dgm:t>
        <a:bodyPr/>
        <a:lstStyle/>
        <a:p>
          <a:endParaRPr lang="en-US"/>
        </a:p>
      </dgm:t>
    </dgm:pt>
    <dgm:pt modelId="{8D67C913-A283-4E34-A6BA-C3169658349E}" type="parTrans" cxnId="{664D32BF-E6EE-4C8B-BF5B-B0F4EC5DE969}">
      <dgm:prSet/>
      <dgm:spPr/>
      <dgm:t>
        <a:bodyPr/>
        <a:lstStyle/>
        <a:p>
          <a:endParaRPr lang="en-US"/>
        </a:p>
      </dgm:t>
    </dgm:pt>
    <dgm:pt modelId="{540B0656-73FC-4E39-94B8-0BFE432D957D}">
      <dgm:prSet phldrT="[Text]" custT="1"/>
      <dgm:spPr/>
      <dgm:t>
        <a:bodyPr/>
        <a:lstStyle/>
        <a:p>
          <a:r>
            <a:rPr lang="en-US" sz="1200" dirty="0"/>
            <a:t>Better information to support decision making</a:t>
          </a:r>
        </a:p>
      </dgm:t>
    </dgm:pt>
    <dgm:pt modelId="{79E7C27B-94E2-4FFB-AFDB-DA71D40B1AFE}" type="parTrans" cxnId="{37859AFC-270C-42E7-9E3E-096E1DF5F9D2}">
      <dgm:prSet/>
      <dgm:spPr/>
      <dgm:t>
        <a:bodyPr/>
        <a:lstStyle/>
        <a:p>
          <a:endParaRPr lang="en-US"/>
        </a:p>
      </dgm:t>
    </dgm:pt>
    <dgm:pt modelId="{B2F004B2-5FC9-46E5-B8F5-9786F1224D6A}" type="sibTrans" cxnId="{37859AFC-270C-42E7-9E3E-096E1DF5F9D2}">
      <dgm:prSet/>
      <dgm:spPr/>
      <dgm:t>
        <a:bodyPr/>
        <a:lstStyle/>
        <a:p>
          <a:endParaRPr lang="en-US"/>
        </a:p>
      </dgm:t>
    </dgm:pt>
    <dgm:pt modelId="{B4ED5901-100F-41B0-9AD5-693CA311C03B}">
      <dgm:prSet phldrT="[Text]" custT="1"/>
      <dgm:spPr/>
      <dgm:t>
        <a:bodyPr/>
        <a:lstStyle/>
        <a:p>
          <a:r>
            <a:rPr lang="en-US" sz="1200" dirty="0"/>
            <a:t>Utilization of “cutting-edge” technologies to introduce significant improvements in PFM processes and outputs</a:t>
          </a:r>
        </a:p>
      </dgm:t>
    </dgm:pt>
    <dgm:pt modelId="{E6B4332E-60A6-49E3-A5B2-90C4178D9D6A}" type="parTrans" cxnId="{FD4BB95A-DDF2-46B7-BD93-BAEF0322562B}">
      <dgm:prSet/>
      <dgm:spPr/>
      <dgm:t>
        <a:bodyPr/>
        <a:lstStyle/>
        <a:p>
          <a:endParaRPr lang="en-US"/>
        </a:p>
      </dgm:t>
    </dgm:pt>
    <dgm:pt modelId="{67FFE849-E53B-4341-AD60-F3D8CA2C3FBC}" type="sibTrans" cxnId="{FD4BB95A-DDF2-46B7-BD93-BAEF0322562B}">
      <dgm:prSet/>
      <dgm:spPr/>
      <dgm:t>
        <a:bodyPr/>
        <a:lstStyle/>
        <a:p>
          <a:endParaRPr lang="en-US"/>
        </a:p>
      </dgm:t>
    </dgm:pt>
    <dgm:pt modelId="{3257C3BE-09FA-4F0A-9E6A-C8250B88CE29}">
      <dgm:prSet phldrT="[Text]" custT="1"/>
      <dgm:spPr/>
      <dgm:t>
        <a:bodyPr/>
        <a:lstStyle/>
        <a:p>
          <a:r>
            <a:rPr lang="en-US" sz="1200" dirty="0"/>
            <a:t> Digital transformation of PFM processes </a:t>
          </a:r>
        </a:p>
      </dgm:t>
    </dgm:pt>
    <dgm:pt modelId="{024AEC0C-3581-4E2A-BD2B-BA7BF4F4B077}" type="parTrans" cxnId="{BD8D5C65-1DF1-4F94-B422-1C16FF32B153}">
      <dgm:prSet/>
      <dgm:spPr/>
      <dgm:t>
        <a:bodyPr/>
        <a:lstStyle/>
        <a:p>
          <a:endParaRPr lang="en-US"/>
        </a:p>
      </dgm:t>
    </dgm:pt>
    <dgm:pt modelId="{A8EBC8CD-C399-4AD7-A81C-96AC446254BD}" type="sibTrans" cxnId="{BD8D5C65-1DF1-4F94-B422-1C16FF32B153}">
      <dgm:prSet/>
      <dgm:spPr/>
      <dgm:t>
        <a:bodyPr/>
        <a:lstStyle/>
        <a:p>
          <a:endParaRPr lang="en-US"/>
        </a:p>
      </dgm:t>
    </dgm:pt>
    <dgm:pt modelId="{3823F96B-9F82-41C7-B155-0B597DA31630}">
      <dgm:prSet phldrT="[Text]" custT="1"/>
      <dgm:spPr/>
      <dgm:t>
        <a:bodyPr/>
        <a:lstStyle/>
        <a:p>
          <a:endParaRPr lang="en-US" sz="1200" dirty="0"/>
        </a:p>
      </dgm:t>
    </dgm:pt>
    <dgm:pt modelId="{F9AF23D3-2311-487B-B7A2-9B60F9A0CBA0}" type="parTrans" cxnId="{2E477349-9FF9-40B3-8B03-6BEEED2FB3AE}">
      <dgm:prSet/>
      <dgm:spPr/>
      <dgm:t>
        <a:bodyPr/>
        <a:lstStyle/>
        <a:p>
          <a:endParaRPr lang="en-US"/>
        </a:p>
      </dgm:t>
    </dgm:pt>
    <dgm:pt modelId="{D2A466A1-8160-466C-A7E7-1579E3E39D8F}" type="sibTrans" cxnId="{2E477349-9FF9-40B3-8B03-6BEEED2FB3AE}">
      <dgm:prSet/>
      <dgm:spPr/>
      <dgm:t>
        <a:bodyPr/>
        <a:lstStyle/>
        <a:p>
          <a:endParaRPr lang="en-US"/>
        </a:p>
      </dgm:t>
    </dgm:pt>
    <dgm:pt modelId="{F2CA0473-2554-4247-9CEC-E30164CB9D51}">
      <dgm:prSet phldrT="[Text]" custT="1"/>
      <dgm:spPr/>
      <dgm:t>
        <a:bodyPr/>
        <a:lstStyle/>
        <a:p>
          <a:pPr>
            <a:buFontTx/>
            <a:buNone/>
          </a:pPr>
          <a:r>
            <a:rPr lang="en-US" sz="1200" dirty="0"/>
            <a:t> </a:t>
          </a:r>
        </a:p>
      </dgm:t>
    </dgm:pt>
    <dgm:pt modelId="{DB1AE00D-B7F0-445D-9EE0-FEAF3CFC7B48}" type="parTrans" cxnId="{DDCC6E55-54F8-4098-AE85-2880926E59AC}">
      <dgm:prSet/>
      <dgm:spPr/>
      <dgm:t>
        <a:bodyPr/>
        <a:lstStyle/>
        <a:p>
          <a:endParaRPr lang="en-US"/>
        </a:p>
      </dgm:t>
    </dgm:pt>
    <dgm:pt modelId="{F82EE5D4-4C49-4AE8-A5CC-728FA1021EE7}" type="sibTrans" cxnId="{DDCC6E55-54F8-4098-AE85-2880926E59AC}">
      <dgm:prSet/>
      <dgm:spPr/>
      <dgm:t>
        <a:bodyPr/>
        <a:lstStyle/>
        <a:p>
          <a:endParaRPr lang="en-US"/>
        </a:p>
      </dgm:t>
    </dgm:pt>
    <dgm:pt modelId="{E808A1E2-EF03-4FBC-9B7D-C162CCAEC662}">
      <dgm:prSet phldrT="[Text]" custT="1"/>
      <dgm:spPr/>
      <dgm:t>
        <a:bodyPr/>
        <a:lstStyle/>
        <a:p>
          <a:r>
            <a:rPr lang="en-US" sz="1200" dirty="0"/>
            <a:t>Improving information capture and controls</a:t>
          </a:r>
        </a:p>
      </dgm:t>
    </dgm:pt>
    <dgm:pt modelId="{77460608-6160-4FFD-B0C0-0ACAC6079CA6}" type="parTrans" cxnId="{D2C6FCE5-EBAA-4F01-AC55-55AB72ECB388}">
      <dgm:prSet/>
      <dgm:spPr/>
      <dgm:t>
        <a:bodyPr/>
        <a:lstStyle/>
        <a:p>
          <a:endParaRPr lang="en-US"/>
        </a:p>
      </dgm:t>
    </dgm:pt>
    <dgm:pt modelId="{433493FA-E401-4D9C-887A-7AF4B4483F11}" type="sibTrans" cxnId="{D2C6FCE5-EBAA-4F01-AC55-55AB72ECB388}">
      <dgm:prSet/>
      <dgm:spPr/>
      <dgm:t>
        <a:bodyPr/>
        <a:lstStyle/>
        <a:p>
          <a:endParaRPr lang="en-US"/>
        </a:p>
      </dgm:t>
    </dgm:pt>
    <dgm:pt modelId="{8F1A2D79-3ADF-424B-BDCA-3C08DFFB4D7B}">
      <dgm:prSet phldrT="[Text]" custT="1"/>
      <dgm:spPr/>
      <dgm:t>
        <a:bodyPr/>
        <a:lstStyle/>
        <a:p>
          <a:r>
            <a:rPr lang="en-US" sz="1200" dirty="0"/>
            <a:t>Improving interoperability </a:t>
          </a:r>
        </a:p>
      </dgm:t>
    </dgm:pt>
    <dgm:pt modelId="{684EE25E-C3CE-4C15-BF16-97354BD83FD8}" type="parTrans" cxnId="{CF6C241D-73DB-4A16-B992-CAE043DC9E98}">
      <dgm:prSet/>
      <dgm:spPr/>
      <dgm:t>
        <a:bodyPr/>
        <a:lstStyle/>
        <a:p>
          <a:endParaRPr lang="en-US"/>
        </a:p>
      </dgm:t>
    </dgm:pt>
    <dgm:pt modelId="{5270E43E-B0B8-4AE1-A751-DECBEC58580C}" type="sibTrans" cxnId="{CF6C241D-73DB-4A16-B992-CAE043DC9E98}">
      <dgm:prSet/>
      <dgm:spPr/>
      <dgm:t>
        <a:bodyPr/>
        <a:lstStyle/>
        <a:p>
          <a:endParaRPr lang="en-US"/>
        </a:p>
      </dgm:t>
    </dgm:pt>
    <dgm:pt modelId="{C15A836C-3587-4AD6-A48B-1592F662F0D8}">
      <dgm:prSet phldrT="[Text]" custT="1"/>
      <dgm:spPr/>
      <dgm:t>
        <a:bodyPr/>
        <a:lstStyle/>
        <a:p>
          <a:endParaRPr lang="en-US" sz="1200" dirty="0"/>
        </a:p>
      </dgm:t>
    </dgm:pt>
    <dgm:pt modelId="{84D836FC-90D8-436E-82AB-56CDFA16B8BB}" type="parTrans" cxnId="{93AB8988-5DFD-437A-8D0B-608B874CA178}">
      <dgm:prSet/>
      <dgm:spPr/>
      <dgm:t>
        <a:bodyPr/>
        <a:lstStyle/>
        <a:p>
          <a:endParaRPr lang="en-US"/>
        </a:p>
      </dgm:t>
    </dgm:pt>
    <dgm:pt modelId="{DDB6A896-21A6-4737-9B5D-5E644647E95F}" type="sibTrans" cxnId="{93AB8988-5DFD-437A-8D0B-608B874CA178}">
      <dgm:prSet/>
      <dgm:spPr/>
      <dgm:t>
        <a:bodyPr/>
        <a:lstStyle/>
        <a:p>
          <a:endParaRPr lang="en-US"/>
        </a:p>
      </dgm:t>
    </dgm:pt>
    <dgm:pt modelId="{3F9F6D73-C3C0-4B1B-9C1D-EF10378CBF3C}">
      <dgm:prSet phldrT="[Text]" custT="1"/>
      <dgm:spPr/>
      <dgm:t>
        <a:bodyPr/>
        <a:lstStyle/>
        <a:p>
          <a:endParaRPr lang="en-US" sz="1200" dirty="0"/>
        </a:p>
      </dgm:t>
    </dgm:pt>
    <dgm:pt modelId="{CF3804A5-7478-4DF5-BEBA-13E54D6D97B7}" type="sibTrans" cxnId="{54E14374-F882-47C4-934D-8A64E74C2A28}">
      <dgm:prSet/>
      <dgm:spPr/>
      <dgm:t>
        <a:bodyPr/>
        <a:lstStyle/>
        <a:p>
          <a:endParaRPr lang="en-US"/>
        </a:p>
      </dgm:t>
    </dgm:pt>
    <dgm:pt modelId="{E3BD5850-B222-433D-BEC2-B83CB1580F52}" type="parTrans" cxnId="{54E14374-F882-47C4-934D-8A64E74C2A28}">
      <dgm:prSet/>
      <dgm:spPr/>
      <dgm:t>
        <a:bodyPr/>
        <a:lstStyle/>
        <a:p>
          <a:endParaRPr lang="en-US"/>
        </a:p>
      </dgm:t>
    </dgm:pt>
    <dgm:pt modelId="{1FFE99D7-3EC5-49F5-9562-D3790F404278}" type="pres">
      <dgm:prSet presAssocID="{477EA77D-0E39-4E81-9AC5-26B17FF1A43F}" presName="linearFlow" presStyleCnt="0">
        <dgm:presLayoutVars>
          <dgm:dir/>
          <dgm:animLvl val="lvl"/>
          <dgm:resizeHandles val="exact"/>
        </dgm:presLayoutVars>
      </dgm:prSet>
      <dgm:spPr/>
    </dgm:pt>
    <dgm:pt modelId="{9AAEE5FD-BDB8-4F85-A404-6F57A5C476B1}" type="pres">
      <dgm:prSet presAssocID="{28A188AF-DCBB-46B8-9528-A3AE544630A4}" presName="composite" presStyleCnt="0"/>
      <dgm:spPr/>
    </dgm:pt>
    <dgm:pt modelId="{20DEDA9D-23A1-4915-B91F-C8F2ABE97B3C}" type="pres">
      <dgm:prSet presAssocID="{28A188AF-DCBB-46B8-9528-A3AE544630A4}" presName="parTx" presStyleLbl="node1" presStyleIdx="0" presStyleCnt="3">
        <dgm:presLayoutVars>
          <dgm:chMax val="0"/>
          <dgm:chPref val="0"/>
          <dgm:bulletEnabled val="1"/>
        </dgm:presLayoutVars>
      </dgm:prSet>
      <dgm:spPr/>
    </dgm:pt>
    <dgm:pt modelId="{2C096FDD-831F-474A-B939-71454EFC2B8E}" type="pres">
      <dgm:prSet presAssocID="{28A188AF-DCBB-46B8-9528-A3AE544630A4}" presName="parSh" presStyleLbl="node1" presStyleIdx="0" presStyleCnt="3"/>
      <dgm:spPr/>
    </dgm:pt>
    <dgm:pt modelId="{FDA776F6-1C08-41F8-80C8-712660F7E05E}" type="pres">
      <dgm:prSet presAssocID="{28A188AF-DCBB-46B8-9528-A3AE544630A4}" presName="desTx" presStyleLbl="fgAcc1" presStyleIdx="0" presStyleCnt="3">
        <dgm:presLayoutVars>
          <dgm:bulletEnabled val="1"/>
        </dgm:presLayoutVars>
      </dgm:prSet>
      <dgm:spPr/>
    </dgm:pt>
    <dgm:pt modelId="{8AC9A8AA-9F2A-410F-B169-24A9A68873BC}" type="pres">
      <dgm:prSet presAssocID="{AD083E7D-E30E-45B3-B482-12F9130BC23C}" presName="sibTrans" presStyleLbl="sibTrans2D1" presStyleIdx="0" presStyleCnt="2"/>
      <dgm:spPr/>
    </dgm:pt>
    <dgm:pt modelId="{092D491A-2E75-4F98-BB5C-84E87462E2FD}" type="pres">
      <dgm:prSet presAssocID="{AD083E7D-E30E-45B3-B482-12F9130BC23C}" presName="connTx" presStyleLbl="sibTrans2D1" presStyleIdx="0" presStyleCnt="2"/>
      <dgm:spPr/>
    </dgm:pt>
    <dgm:pt modelId="{A4E40373-F538-4AE1-AD81-3B2B2DCC52E6}" type="pres">
      <dgm:prSet presAssocID="{EB88DAAA-C453-47A9-8A4E-1F4C33638A87}" presName="composite" presStyleCnt="0"/>
      <dgm:spPr/>
    </dgm:pt>
    <dgm:pt modelId="{0BD010D7-5682-4E70-BD8A-0052F615789B}" type="pres">
      <dgm:prSet presAssocID="{EB88DAAA-C453-47A9-8A4E-1F4C33638A87}" presName="parTx" presStyleLbl="node1" presStyleIdx="0" presStyleCnt="3">
        <dgm:presLayoutVars>
          <dgm:chMax val="0"/>
          <dgm:chPref val="0"/>
          <dgm:bulletEnabled val="1"/>
        </dgm:presLayoutVars>
      </dgm:prSet>
      <dgm:spPr/>
    </dgm:pt>
    <dgm:pt modelId="{7A78F222-F433-4CF6-84C1-70479DF6DFC0}" type="pres">
      <dgm:prSet presAssocID="{EB88DAAA-C453-47A9-8A4E-1F4C33638A87}" presName="parSh" presStyleLbl="node1" presStyleIdx="1" presStyleCnt="3"/>
      <dgm:spPr/>
    </dgm:pt>
    <dgm:pt modelId="{C0D33F89-70F7-44E8-892D-543DAEBB2B23}" type="pres">
      <dgm:prSet presAssocID="{EB88DAAA-C453-47A9-8A4E-1F4C33638A87}" presName="desTx" presStyleLbl="fgAcc1" presStyleIdx="1" presStyleCnt="3">
        <dgm:presLayoutVars>
          <dgm:bulletEnabled val="1"/>
        </dgm:presLayoutVars>
      </dgm:prSet>
      <dgm:spPr/>
    </dgm:pt>
    <dgm:pt modelId="{F762AFF1-760B-4DDA-AE55-E0E648782E3E}" type="pres">
      <dgm:prSet presAssocID="{0DAF9BEC-1C7F-41A8-BF87-B87C51EA8E3A}" presName="sibTrans" presStyleLbl="sibTrans2D1" presStyleIdx="1" presStyleCnt="2"/>
      <dgm:spPr/>
    </dgm:pt>
    <dgm:pt modelId="{B06F48DD-67F6-4302-9A9F-B4E4EC371235}" type="pres">
      <dgm:prSet presAssocID="{0DAF9BEC-1C7F-41A8-BF87-B87C51EA8E3A}" presName="connTx" presStyleLbl="sibTrans2D1" presStyleIdx="1" presStyleCnt="2"/>
      <dgm:spPr/>
    </dgm:pt>
    <dgm:pt modelId="{1E616AB2-F52C-422F-B753-735879293ACF}" type="pres">
      <dgm:prSet presAssocID="{5FF5FC7F-EA24-486A-9505-4E2546B1634B}" presName="composite" presStyleCnt="0"/>
      <dgm:spPr/>
    </dgm:pt>
    <dgm:pt modelId="{D6C61994-5201-4434-A3EB-C779596821FC}" type="pres">
      <dgm:prSet presAssocID="{5FF5FC7F-EA24-486A-9505-4E2546B1634B}" presName="parTx" presStyleLbl="node1" presStyleIdx="1" presStyleCnt="3">
        <dgm:presLayoutVars>
          <dgm:chMax val="0"/>
          <dgm:chPref val="0"/>
          <dgm:bulletEnabled val="1"/>
        </dgm:presLayoutVars>
      </dgm:prSet>
      <dgm:spPr/>
    </dgm:pt>
    <dgm:pt modelId="{3D584300-6DC7-46D4-B280-AC68A9593788}" type="pres">
      <dgm:prSet presAssocID="{5FF5FC7F-EA24-486A-9505-4E2546B1634B}" presName="parSh" presStyleLbl="node1" presStyleIdx="2" presStyleCnt="3"/>
      <dgm:spPr/>
    </dgm:pt>
    <dgm:pt modelId="{7BCC9FAF-A3BF-4054-9943-A34D6A02189B}" type="pres">
      <dgm:prSet presAssocID="{5FF5FC7F-EA24-486A-9505-4E2546B1634B}" presName="desTx" presStyleLbl="fgAcc1" presStyleIdx="2" presStyleCnt="3">
        <dgm:presLayoutVars>
          <dgm:bulletEnabled val="1"/>
        </dgm:presLayoutVars>
      </dgm:prSet>
      <dgm:spPr/>
    </dgm:pt>
  </dgm:ptLst>
  <dgm:cxnLst>
    <dgm:cxn modelId="{836ADC19-AE69-4475-9F26-DF5A4D638CC6}" type="presOf" srcId="{0DAF9BEC-1C7F-41A8-BF87-B87C51EA8E3A}" destId="{F762AFF1-760B-4DDA-AE55-E0E648782E3E}" srcOrd="0" destOrd="0" presId="urn:microsoft.com/office/officeart/2005/8/layout/process3"/>
    <dgm:cxn modelId="{CF6C241D-73DB-4A16-B992-CAE043DC9E98}" srcId="{EB88DAAA-C453-47A9-8A4E-1F4C33638A87}" destId="{8F1A2D79-3ADF-424B-BDCA-3C08DFFB4D7B}" srcOrd="2" destOrd="0" parTransId="{684EE25E-C3CE-4C15-BF16-97354BD83FD8}" sibTransId="{5270E43E-B0B8-4AE1-A751-DECBEC58580C}"/>
    <dgm:cxn modelId="{524B921F-8CA9-42B2-B914-98B84C79CDA3}" srcId="{477EA77D-0E39-4E81-9AC5-26B17FF1A43F}" destId="{EB88DAAA-C453-47A9-8A4E-1F4C33638A87}" srcOrd="1" destOrd="0" parTransId="{5D8F68D0-1857-4B09-B03B-9854C8DAA8CC}" sibTransId="{0DAF9BEC-1C7F-41A8-BF87-B87C51EA8E3A}"/>
    <dgm:cxn modelId="{4BE1B32D-788A-4008-AF89-822A5584A9F5}" type="presOf" srcId="{EB88DAAA-C453-47A9-8A4E-1F4C33638A87}" destId="{7A78F222-F433-4CF6-84C1-70479DF6DFC0}" srcOrd="1" destOrd="0" presId="urn:microsoft.com/office/officeart/2005/8/layout/process3"/>
    <dgm:cxn modelId="{B274C260-7475-4139-A4EB-389179B7330E}" type="presOf" srcId="{F2CA0473-2554-4247-9CEC-E30164CB9D51}" destId="{7BCC9FAF-A3BF-4054-9943-A34D6A02189B}" srcOrd="0" destOrd="1" presId="urn:microsoft.com/office/officeart/2005/8/layout/process3"/>
    <dgm:cxn modelId="{82255D44-9124-4A71-B830-E1A5A495DA44}" type="presOf" srcId="{3823F96B-9F82-41C7-B155-0B597DA31630}" destId="{C0D33F89-70F7-44E8-892D-543DAEBB2B23}" srcOrd="0" destOrd="3" presId="urn:microsoft.com/office/officeart/2005/8/layout/process3"/>
    <dgm:cxn modelId="{ACAB7864-5F56-4663-B01F-B93D32BAD8E8}" type="presOf" srcId="{28A188AF-DCBB-46B8-9528-A3AE544630A4}" destId="{2C096FDD-831F-474A-B939-71454EFC2B8E}" srcOrd="1" destOrd="0" presId="urn:microsoft.com/office/officeart/2005/8/layout/process3"/>
    <dgm:cxn modelId="{BD8D5C65-1DF1-4F94-B422-1C16FF32B153}" srcId="{5FF5FC7F-EA24-486A-9505-4E2546B1634B}" destId="{3257C3BE-09FA-4F0A-9E6A-C8250B88CE29}" srcOrd="2" destOrd="0" parTransId="{024AEC0C-3581-4E2A-BD2B-BA7BF4F4B077}" sibTransId="{A8EBC8CD-C399-4AD7-A81C-96AC446254BD}"/>
    <dgm:cxn modelId="{2E477349-9FF9-40B3-8B03-6BEEED2FB3AE}" srcId="{EB88DAAA-C453-47A9-8A4E-1F4C33638A87}" destId="{3823F96B-9F82-41C7-B155-0B597DA31630}" srcOrd="3" destOrd="0" parTransId="{F9AF23D3-2311-487B-B7A2-9B60F9A0CBA0}" sibTransId="{D2A466A1-8160-466C-A7E7-1579E3E39D8F}"/>
    <dgm:cxn modelId="{D572016F-9493-4D34-93CA-45098199A9A7}" type="presOf" srcId="{B4ED5901-100F-41B0-9AD5-693CA311C03B}" destId="{7BCC9FAF-A3BF-4054-9943-A34D6A02189B}" srcOrd="0" destOrd="0" presId="urn:microsoft.com/office/officeart/2005/8/layout/process3"/>
    <dgm:cxn modelId="{B74B7953-34B8-407D-BD0D-FD4A83D0886C}" type="presOf" srcId="{3257C3BE-09FA-4F0A-9E6A-C8250B88CE29}" destId="{7BCC9FAF-A3BF-4054-9943-A34D6A02189B}" srcOrd="0" destOrd="2" presId="urn:microsoft.com/office/officeart/2005/8/layout/process3"/>
    <dgm:cxn modelId="{ACE4C173-7446-4198-9F3A-2DA29D907316}" srcId="{EB88DAAA-C453-47A9-8A4E-1F4C33638A87}" destId="{31F765F8-917C-47D7-ADDF-CFF073A3B73A}" srcOrd="0" destOrd="0" parTransId="{88F62C8A-6A6B-4FE7-A720-8C3F0645D573}" sibTransId="{1EEB1E78-6E14-4EAE-9ED3-DA3DDA067902}"/>
    <dgm:cxn modelId="{54E14374-F882-47C4-934D-8A64E74C2A28}" srcId="{28A188AF-DCBB-46B8-9528-A3AE544630A4}" destId="{3F9F6D73-C3C0-4B1B-9C1D-EF10378CBF3C}" srcOrd="1" destOrd="0" parTransId="{E3BD5850-B222-433D-BEC2-B83CB1580F52}" sibTransId="{CF3804A5-7478-4DF5-BEBA-13E54D6D97B7}"/>
    <dgm:cxn modelId="{DDCC6E55-54F8-4098-AE85-2880926E59AC}" srcId="{5FF5FC7F-EA24-486A-9505-4E2546B1634B}" destId="{F2CA0473-2554-4247-9CEC-E30164CB9D51}" srcOrd="1" destOrd="0" parTransId="{DB1AE00D-B7F0-445D-9EE0-FEAF3CFC7B48}" sibTransId="{F82EE5D4-4C49-4AE8-A5CC-728FA1021EE7}"/>
    <dgm:cxn modelId="{335EA957-4CC9-402D-866C-4449B2AAD454}" type="presOf" srcId="{540B0656-73FC-4E39-94B8-0BFE432D957D}" destId="{C0D33F89-70F7-44E8-892D-543DAEBB2B23}" srcOrd="0" destOrd="4" presId="urn:microsoft.com/office/officeart/2005/8/layout/process3"/>
    <dgm:cxn modelId="{09EF087A-E9B8-41CB-BC64-FADEA4E49820}" type="presOf" srcId="{0DAF9BEC-1C7F-41A8-BF87-B87C51EA8E3A}" destId="{B06F48DD-67F6-4302-9A9F-B4E4EC371235}" srcOrd="1" destOrd="0" presId="urn:microsoft.com/office/officeart/2005/8/layout/process3"/>
    <dgm:cxn modelId="{FD4BB95A-DDF2-46B7-BD93-BAEF0322562B}" srcId="{5FF5FC7F-EA24-486A-9505-4E2546B1634B}" destId="{B4ED5901-100F-41B0-9AD5-693CA311C03B}" srcOrd="0" destOrd="0" parTransId="{E6B4332E-60A6-49E3-A5B2-90C4178D9D6A}" sibTransId="{67FFE849-E53B-4341-AD60-F3D8CA2C3FBC}"/>
    <dgm:cxn modelId="{E0D54488-3B3F-442E-B8F5-83BE56E64592}" srcId="{477EA77D-0E39-4E81-9AC5-26B17FF1A43F}" destId="{28A188AF-DCBB-46B8-9528-A3AE544630A4}" srcOrd="0" destOrd="0" parTransId="{5F6D506D-D3E8-48F7-A15C-4470D77AC1F3}" sibTransId="{AD083E7D-E30E-45B3-B482-12F9130BC23C}"/>
    <dgm:cxn modelId="{93AB8988-5DFD-437A-8D0B-608B874CA178}" srcId="{EB88DAAA-C453-47A9-8A4E-1F4C33638A87}" destId="{C15A836C-3587-4AD6-A48B-1592F662F0D8}" srcOrd="1" destOrd="0" parTransId="{84D836FC-90D8-436E-82AB-56CDFA16B8BB}" sibTransId="{DDB6A896-21A6-4737-9B5D-5E644647E95F}"/>
    <dgm:cxn modelId="{D2A5DC97-25D8-4BC2-B2E2-8D67C854479E}" type="presOf" srcId="{EB88DAAA-C453-47A9-8A4E-1F4C33638A87}" destId="{0BD010D7-5682-4E70-BD8A-0052F615789B}" srcOrd="0" destOrd="0" presId="urn:microsoft.com/office/officeart/2005/8/layout/process3"/>
    <dgm:cxn modelId="{E7BF6798-BFD9-4025-A8B0-E65D6D6F9229}" type="presOf" srcId="{5FF5FC7F-EA24-486A-9505-4E2546B1634B}" destId="{3D584300-6DC7-46D4-B280-AC68A9593788}" srcOrd="1" destOrd="0" presId="urn:microsoft.com/office/officeart/2005/8/layout/process3"/>
    <dgm:cxn modelId="{A340BD9E-B1DD-40A7-8486-B0E54949ED41}" type="presOf" srcId="{28A188AF-DCBB-46B8-9528-A3AE544630A4}" destId="{20DEDA9D-23A1-4915-B91F-C8F2ABE97B3C}" srcOrd="0" destOrd="0" presId="urn:microsoft.com/office/officeart/2005/8/layout/process3"/>
    <dgm:cxn modelId="{AD04A0A1-7195-4B72-B07E-DBF48C50031B}" type="presOf" srcId="{E808A1E2-EF03-4FBC-9B7D-C162CCAEC662}" destId="{FDA776F6-1C08-41F8-80C8-712660F7E05E}" srcOrd="0" destOrd="2" presId="urn:microsoft.com/office/officeart/2005/8/layout/process3"/>
    <dgm:cxn modelId="{4B3E02A9-D83D-415E-A63A-72948504DBF9}" type="presOf" srcId="{C15A836C-3587-4AD6-A48B-1592F662F0D8}" destId="{C0D33F89-70F7-44E8-892D-543DAEBB2B23}" srcOrd="0" destOrd="1" presId="urn:microsoft.com/office/officeart/2005/8/layout/process3"/>
    <dgm:cxn modelId="{2742ABB0-020C-4299-A6F9-7D50CE43DC84}" type="presOf" srcId="{5FF5FC7F-EA24-486A-9505-4E2546B1634B}" destId="{D6C61994-5201-4434-A3EB-C779596821FC}" srcOrd="0" destOrd="0" presId="urn:microsoft.com/office/officeart/2005/8/layout/process3"/>
    <dgm:cxn modelId="{664D32BF-E6EE-4C8B-BF5B-B0F4EC5DE969}" srcId="{28A188AF-DCBB-46B8-9528-A3AE544630A4}" destId="{D4604C8F-F57C-4374-AC07-D90B945E6B04}" srcOrd="0" destOrd="0" parTransId="{8D67C913-A283-4E34-A6BA-C3169658349E}" sibTransId="{9AC52A96-FAA4-40DC-AAC6-FA4C156A0BC6}"/>
    <dgm:cxn modelId="{AF8C8DCD-E3BA-4F9C-B242-5A3D3306A19E}" type="presOf" srcId="{AD083E7D-E30E-45B3-B482-12F9130BC23C}" destId="{8AC9A8AA-9F2A-410F-B169-24A9A68873BC}" srcOrd="0" destOrd="0" presId="urn:microsoft.com/office/officeart/2005/8/layout/process3"/>
    <dgm:cxn modelId="{DA51B0D4-5482-45BF-A7D7-4C8F055042AF}" type="presOf" srcId="{31F765F8-917C-47D7-ADDF-CFF073A3B73A}" destId="{C0D33F89-70F7-44E8-892D-543DAEBB2B23}" srcOrd="0" destOrd="0" presId="urn:microsoft.com/office/officeart/2005/8/layout/process3"/>
    <dgm:cxn modelId="{F01361DC-438B-48F2-98D5-D922A7170772}" type="presOf" srcId="{477EA77D-0E39-4E81-9AC5-26B17FF1A43F}" destId="{1FFE99D7-3EC5-49F5-9562-D3790F404278}" srcOrd="0" destOrd="0" presId="urn:microsoft.com/office/officeart/2005/8/layout/process3"/>
    <dgm:cxn modelId="{4339CBE1-0680-404A-BBAA-AB57924C5DB9}" srcId="{477EA77D-0E39-4E81-9AC5-26B17FF1A43F}" destId="{5FF5FC7F-EA24-486A-9505-4E2546B1634B}" srcOrd="2" destOrd="0" parTransId="{478649F1-5948-4220-B9EE-242C04DC6E70}" sibTransId="{0F0E1B59-6891-4975-A473-DD8DC909E7FF}"/>
    <dgm:cxn modelId="{E7D2ADE4-C5A7-4112-BB06-1C0BDCA7C35E}" type="presOf" srcId="{3F9F6D73-C3C0-4B1B-9C1D-EF10378CBF3C}" destId="{FDA776F6-1C08-41F8-80C8-712660F7E05E}" srcOrd="0" destOrd="1" presId="urn:microsoft.com/office/officeart/2005/8/layout/process3"/>
    <dgm:cxn modelId="{D2C6FCE5-EBAA-4F01-AC55-55AB72ECB388}" srcId="{28A188AF-DCBB-46B8-9528-A3AE544630A4}" destId="{E808A1E2-EF03-4FBC-9B7D-C162CCAEC662}" srcOrd="2" destOrd="0" parTransId="{77460608-6160-4FFD-B0C0-0ACAC6079CA6}" sibTransId="{433493FA-E401-4D9C-887A-7AF4B4483F11}"/>
    <dgm:cxn modelId="{633788F1-F8D5-461B-93D6-3A278311BBFF}" type="presOf" srcId="{AD083E7D-E30E-45B3-B482-12F9130BC23C}" destId="{092D491A-2E75-4F98-BB5C-84E87462E2FD}" srcOrd="1" destOrd="0" presId="urn:microsoft.com/office/officeart/2005/8/layout/process3"/>
    <dgm:cxn modelId="{6AEFB0F8-64DD-41E5-9A0E-018B36CB6331}" type="presOf" srcId="{D4604C8F-F57C-4374-AC07-D90B945E6B04}" destId="{FDA776F6-1C08-41F8-80C8-712660F7E05E}" srcOrd="0" destOrd="0" presId="urn:microsoft.com/office/officeart/2005/8/layout/process3"/>
    <dgm:cxn modelId="{37859AFC-270C-42E7-9E3E-096E1DF5F9D2}" srcId="{EB88DAAA-C453-47A9-8A4E-1F4C33638A87}" destId="{540B0656-73FC-4E39-94B8-0BFE432D957D}" srcOrd="4" destOrd="0" parTransId="{79E7C27B-94E2-4FFB-AFDB-DA71D40B1AFE}" sibTransId="{B2F004B2-5FC9-46E5-B8F5-9786F1224D6A}"/>
    <dgm:cxn modelId="{D22E79FF-77C3-49D6-B15F-09190DA8BFA2}" type="presOf" srcId="{8F1A2D79-3ADF-424B-BDCA-3C08DFFB4D7B}" destId="{C0D33F89-70F7-44E8-892D-543DAEBB2B23}" srcOrd="0" destOrd="2" presId="urn:microsoft.com/office/officeart/2005/8/layout/process3"/>
    <dgm:cxn modelId="{D4D2958F-9EDB-42A9-A05C-3D0D9CC8D3A3}" type="presParOf" srcId="{1FFE99D7-3EC5-49F5-9562-D3790F404278}" destId="{9AAEE5FD-BDB8-4F85-A404-6F57A5C476B1}" srcOrd="0" destOrd="0" presId="urn:microsoft.com/office/officeart/2005/8/layout/process3"/>
    <dgm:cxn modelId="{6C4D0E19-4FA8-448B-BDBE-710D6C6D0301}" type="presParOf" srcId="{9AAEE5FD-BDB8-4F85-A404-6F57A5C476B1}" destId="{20DEDA9D-23A1-4915-B91F-C8F2ABE97B3C}" srcOrd="0" destOrd="0" presId="urn:microsoft.com/office/officeart/2005/8/layout/process3"/>
    <dgm:cxn modelId="{17D41751-F53D-4005-BE57-34D53A3CE1C1}" type="presParOf" srcId="{9AAEE5FD-BDB8-4F85-A404-6F57A5C476B1}" destId="{2C096FDD-831F-474A-B939-71454EFC2B8E}" srcOrd="1" destOrd="0" presId="urn:microsoft.com/office/officeart/2005/8/layout/process3"/>
    <dgm:cxn modelId="{B38BE21F-2A63-44C2-B25E-8D13FE3619B2}" type="presParOf" srcId="{9AAEE5FD-BDB8-4F85-A404-6F57A5C476B1}" destId="{FDA776F6-1C08-41F8-80C8-712660F7E05E}" srcOrd="2" destOrd="0" presId="urn:microsoft.com/office/officeart/2005/8/layout/process3"/>
    <dgm:cxn modelId="{7A10E5D4-B21C-4ED5-A91E-F825BD2AF30D}" type="presParOf" srcId="{1FFE99D7-3EC5-49F5-9562-D3790F404278}" destId="{8AC9A8AA-9F2A-410F-B169-24A9A68873BC}" srcOrd="1" destOrd="0" presId="urn:microsoft.com/office/officeart/2005/8/layout/process3"/>
    <dgm:cxn modelId="{E7DDDF78-5FE2-4462-9853-93E2F0B1C3C4}" type="presParOf" srcId="{8AC9A8AA-9F2A-410F-B169-24A9A68873BC}" destId="{092D491A-2E75-4F98-BB5C-84E87462E2FD}" srcOrd="0" destOrd="0" presId="urn:microsoft.com/office/officeart/2005/8/layout/process3"/>
    <dgm:cxn modelId="{4808D2AF-5432-4CE5-BA8D-4626E790319B}" type="presParOf" srcId="{1FFE99D7-3EC5-49F5-9562-D3790F404278}" destId="{A4E40373-F538-4AE1-AD81-3B2B2DCC52E6}" srcOrd="2" destOrd="0" presId="urn:microsoft.com/office/officeart/2005/8/layout/process3"/>
    <dgm:cxn modelId="{EEE09B86-6C12-4FE7-A51C-3E24A89D5030}" type="presParOf" srcId="{A4E40373-F538-4AE1-AD81-3B2B2DCC52E6}" destId="{0BD010D7-5682-4E70-BD8A-0052F615789B}" srcOrd="0" destOrd="0" presId="urn:microsoft.com/office/officeart/2005/8/layout/process3"/>
    <dgm:cxn modelId="{66DA3116-8D72-42D1-B1D2-437FD8597C05}" type="presParOf" srcId="{A4E40373-F538-4AE1-AD81-3B2B2DCC52E6}" destId="{7A78F222-F433-4CF6-84C1-70479DF6DFC0}" srcOrd="1" destOrd="0" presId="urn:microsoft.com/office/officeart/2005/8/layout/process3"/>
    <dgm:cxn modelId="{72917608-B794-459F-9BCD-8D3AAD32EEAC}" type="presParOf" srcId="{A4E40373-F538-4AE1-AD81-3B2B2DCC52E6}" destId="{C0D33F89-70F7-44E8-892D-543DAEBB2B23}" srcOrd="2" destOrd="0" presId="urn:microsoft.com/office/officeart/2005/8/layout/process3"/>
    <dgm:cxn modelId="{3F97649D-AD31-4CC5-9F42-BBB3B33371F1}" type="presParOf" srcId="{1FFE99D7-3EC5-49F5-9562-D3790F404278}" destId="{F762AFF1-760B-4DDA-AE55-E0E648782E3E}" srcOrd="3" destOrd="0" presId="urn:microsoft.com/office/officeart/2005/8/layout/process3"/>
    <dgm:cxn modelId="{B1514CB5-6DDE-4FC1-9BE5-A7BDDED68D04}" type="presParOf" srcId="{F762AFF1-760B-4DDA-AE55-E0E648782E3E}" destId="{B06F48DD-67F6-4302-9A9F-B4E4EC371235}" srcOrd="0" destOrd="0" presId="urn:microsoft.com/office/officeart/2005/8/layout/process3"/>
    <dgm:cxn modelId="{CC0EA29D-48B8-4305-AC2D-214F0F6B79F9}" type="presParOf" srcId="{1FFE99D7-3EC5-49F5-9562-D3790F404278}" destId="{1E616AB2-F52C-422F-B753-735879293ACF}" srcOrd="4" destOrd="0" presId="urn:microsoft.com/office/officeart/2005/8/layout/process3"/>
    <dgm:cxn modelId="{D1CB0003-9505-4158-8A2E-FC93B3D0C7D7}" type="presParOf" srcId="{1E616AB2-F52C-422F-B753-735879293ACF}" destId="{D6C61994-5201-4434-A3EB-C779596821FC}" srcOrd="0" destOrd="0" presId="urn:microsoft.com/office/officeart/2005/8/layout/process3"/>
    <dgm:cxn modelId="{34AB4324-4F12-412A-998B-6DE3F3852E12}" type="presParOf" srcId="{1E616AB2-F52C-422F-B753-735879293ACF}" destId="{3D584300-6DC7-46D4-B280-AC68A9593788}" srcOrd="1" destOrd="0" presId="urn:microsoft.com/office/officeart/2005/8/layout/process3"/>
    <dgm:cxn modelId="{3C4D6988-465F-4F6D-849D-86462AD67BD1}" type="presParOf" srcId="{1E616AB2-F52C-422F-B753-735879293ACF}" destId="{7BCC9FAF-A3BF-4054-9943-A34D6A02189B}"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105C8-BCD2-4C65-860A-36F2588B85AE}">
      <dsp:nvSpPr>
        <dsp:cNvPr id="0" name=""/>
        <dsp:cNvSpPr/>
      </dsp:nvSpPr>
      <dsp:spPr>
        <a:xfrm>
          <a:off x="0" y="536416"/>
          <a:ext cx="10072915" cy="1466465"/>
        </a:xfrm>
        <a:prstGeom prst="rightArrow">
          <a:avLst>
            <a:gd name="adj1" fmla="val 50000"/>
            <a:gd name="adj2" fmla="val 5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254000" bIns="232801" numCol="1" spcCol="1270" anchor="ctr" anchorCtr="0">
          <a:noAutofit/>
        </a:bodyPr>
        <a:lstStyle/>
        <a:p>
          <a:pPr marL="0" lvl="0" indent="0" algn="l" defTabSz="666750">
            <a:lnSpc>
              <a:spcPct val="90000"/>
            </a:lnSpc>
            <a:spcBef>
              <a:spcPct val="0"/>
            </a:spcBef>
            <a:spcAft>
              <a:spcPct val="35000"/>
            </a:spcAft>
            <a:buNone/>
          </a:pPr>
          <a:r>
            <a:rPr lang="en-US" sz="1500" kern="1200"/>
            <a:t>Identification of the main PFM functions &amp; processes supported by IT systems</a:t>
          </a:r>
          <a:endParaRPr lang="en-US" sz="1500" kern="1200" dirty="0">
            <a:solidFill>
              <a:schemeClr val="tx1"/>
            </a:solidFill>
          </a:endParaRPr>
        </a:p>
      </dsp:txBody>
      <dsp:txXfrm>
        <a:off x="0" y="903032"/>
        <a:ext cx="9706299" cy="733233"/>
      </dsp:txXfrm>
    </dsp:sp>
    <dsp:sp modelId="{80B6B2EA-A6BE-46F3-BD0F-C7B5F677D600}">
      <dsp:nvSpPr>
        <dsp:cNvPr id="0" name=""/>
        <dsp:cNvSpPr/>
      </dsp:nvSpPr>
      <dsp:spPr>
        <a:xfrm>
          <a:off x="0" y="1669664"/>
          <a:ext cx="2321806" cy="2712518"/>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Font typeface="+mj-lt"/>
            <a:buNone/>
          </a:pPr>
          <a:r>
            <a:rPr lang="en-US" sz="1400" kern="1200" dirty="0"/>
            <a:t>1. Fiscal Policy </a:t>
          </a:r>
        </a:p>
        <a:p>
          <a:pPr marL="0" lvl="0" indent="0" algn="l" defTabSz="622300">
            <a:lnSpc>
              <a:spcPct val="90000"/>
            </a:lnSpc>
            <a:spcBef>
              <a:spcPct val="0"/>
            </a:spcBef>
            <a:spcAft>
              <a:spcPct val="35000"/>
            </a:spcAft>
            <a:buFont typeface="+mj-lt"/>
            <a:buNone/>
          </a:pPr>
          <a:r>
            <a:rPr lang="en-US" sz="1400" kern="1200"/>
            <a:t>2 Budget &amp; Revenue Management </a:t>
          </a:r>
          <a:endParaRPr lang="en-US" sz="1400" kern="1200" dirty="0"/>
        </a:p>
        <a:p>
          <a:pPr marL="0" lvl="0" indent="0" algn="l" defTabSz="622300">
            <a:lnSpc>
              <a:spcPct val="90000"/>
            </a:lnSpc>
            <a:spcBef>
              <a:spcPct val="0"/>
            </a:spcBef>
            <a:spcAft>
              <a:spcPct val="35000"/>
            </a:spcAft>
            <a:buFont typeface="+mj-lt"/>
            <a:buNone/>
          </a:pPr>
          <a:r>
            <a:rPr lang="en-US" sz="1400" kern="1200"/>
            <a:t>3. Treasury Management </a:t>
          </a:r>
          <a:endParaRPr lang="en-US" sz="1400" kern="1200" dirty="0"/>
        </a:p>
        <a:p>
          <a:pPr marL="0" lvl="0" indent="0" algn="l" defTabSz="622300">
            <a:lnSpc>
              <a:spcPct val="90000"/>
            </a:lnSpc>
            <a:spcBef>
              <a:spcPct val="0"/>
            </a:spcBef>
            <a:spcAft>
              <a:spcPct val="35000"/>
            </a:spcAft>
            <a:buFont typeface="+mj-lt"/>
            <a:buNone/>
          </a:pPr>
          <a:r>
            <a:rPr lang="en-US" sz="1400" kern="1200"/>
            <a:t>4. Accounting, reporting &amp; audit </a:t>
          </a:r>
          <a:endParaRPr lang="en-US" sz="1400" kern="1200" dirty="0"/>
        </a:p>
        <a:p>
          <a:pPr marL="0" lvl="0" indent="0" algn="l" defTabSz="622300">
            <a:lnSpc>
              <a:spcPct val="90000"/>
            </a:lnSpc>
            <a:spcBef>
              <a:spcPct val="0"/>
            </a:spcBef>
            <a:spcAft>
              <a:spcPct val="35000"/>
            </a:spcAft>
            <a:buFont typeface="+mj-lt"/>
            <a:buNone/>
          </a:pPr>
          <a:r>
            <a:rPr lang="en-US" sz="1400" kern="1200" dirty="0"/>
            <a:t>5 Other central finance functions </a:t>
          </a:r>
        </a:p>
      </dsp:txBody>
      <dsp:txXfrm>
        <a:off x="0" y="1669664"/>
        <a:ext cx="2321806" cy="2712518"/>
      </dsp:txXfrm>
    </dsp:sp>
    <dsp:sp modelId="{DC2FAD28-DEAC-4B4E-BB59-080563A3750C}">
      <dsp:nvSpPr>
        <dsp:cNvPr id="0" name=""/>
        <dsp:cNvSpPr/>
      </dsp:nvSpPr>
      <dsp:spPr>
        <a:xfrm>
          <a:off x="2321806" y="1025064"/>
          <a:ext cx="7751108" cy="1466465"/>
        </a:xfrm>
        <a:prstGeom prst="rightArrow">
          <a:avLst>
            <a:gd name="adj1" fmla="val 50000"/>
            <a:gd name="adj2" fmla="val 50000"/>
          </a:avLst>
        </a:prstGeom>
        <a:solidFill>
          <a:schemeClr val="accent2">
            <a:hueOff val="4768689"/>
            <a:satOff val="-14884"/>
            <a:lumOff val="-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254000" bIns="232801"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bg1"/>
              </a:solidFill>
            </a:rPr>
            <a:t>PFM Diagnostic Tools/Frameworks &amp; Guidelines main aspects related to PFM functions </a:t>
          </a:r>
        </a:p>
      </dsp:txBody>
      <dsp:txXfrm>
        <a:off x="2321806" y="1391680"/>
        <a:ext cx="7384492" cy="733233"/>
      </dsp:txXfrm>
    </dsp:sp>
    <dsp:sp modelId="{93A62A74-8384-424F-BDB3-A884DCA95435}">
      <dsp:nvSpPr>
        <dsp:cNvPr id="0" name=""/>
        <dsp:cNvSpPr/>
      </dsp:nvSpPr>
      <dsp:spPr>
        <a:xfrm>
          <a:off x="2321806" y="2158313"/>
          <a:ext cx="2321806" cy="2643379"/>
        </a:xfrm>
        <a:prstGeom prst="rect">
          <a:avLst/>
        </a:prstGeom>
        <a:solidFill>
          <a:schemeClr val="lt1">
            <a:hueOff val="0"/>
            <a:satOff val="0"/>
            <a:lumOff val="0"/>
            <a:alphaOff val="0"/>
          </a:schemeClr>
        </a:solidFill>
        <a:ln w="25400" cap="flat" cmpd="sng" algn="ctr">
          <a:solidFill>
            <a:schemeClr val="accent2">
              <a:hueOff val="4768689"/>
              <a:satOff val="-14884"/>
              <a:lumOff val="-17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1. Fiscal Transparency </a:t>
          </a:r>
          <a:r>
            <a:rPr lang="en-US" sz="1400" kern="1200">
              <a:solidFill>
                <a:schemeClr val="tx1"/>
              </a:solidFill>
            </a:rPr>
            <a:t>Code/E</a:t>
          </a:r>
          <a:r>
            <a:rPr lang="en-US" sz="1400" kern="1200"/>
            <a:t>valuation </a:t>
          </a:r>
          <a:endParaRPr lang="en-US" sz="1400" kern="1200" dirty="0"/>
        </a:p>
        <a:p>
          <a:pPr marL="0" lvl="0" indent="0" algn="l" defTabSz="622300">
            <a:lnSpc>
              <a:spcPct val="90000"/>
            </a:lnSpc>
            <a:spcBef>
              <a:spcPct val="0"/>
            </a:spcBef>
            <a:spcAft>
              <a:spcPct val="35000"/>
            </a:spcAft>
            <a:buNone/>
          </a:pPr>
          <a:r>
            <a:rPr lang="en-US" sz="1400" kern="1200" dirty="0"/>
            <a:t>2. Public Investment Management Assessment </a:t>
          </a:r>
        </a:p>
        <a:p>
          <a:pPr marL="0" lvl="0" indent="0" algn="l" defTabSz="622300">
            <a:lnSpc>
              <a:spcPct val="90000"/>
            </a:lnSpc>
            <a:spcBef>
              <a:spcPct val="0"/>
            </a:spcBef>
            <a:spcAft>
              <a:spcPct val="35000"/>
            </a:spcAft>
            <a:buNone/>
          </a:pPr>
          <a:r>
            <a:rPr lang="en-US" sz="1400" kern="1200" dirty="0"/>
            <a:t>3. Public Expenditure and Financial Accountability </a:t>
          </a:r>
        </a:p>
        <a:p>
          <a:pPr marL="0" lvl="0" indent="0" algn="l" defTabSz="622300">
            <a:lnSpc>
              <a:spcPct val="90000"/>
            </a:lnSpc>
            <a:spcBef>
              <a:spcPct val="0"/>
            </a:spcBef>
            <a:spcAft>
              <a:spcPct val="35000"/>
            </a:spcAft>
            <a:buNone/>
          </a:pPr>
          <a:r>
            <a:rPr lang="en-US" sz="1400" kern="1200"/>
            <a:t>4. Open Budget Index*  </a:t>
          </a:r>
          <a:endParaRPr lang="en-US" sz="1400" kern="1200" dirty="0"/>
        </a:p>
        <a:p>
          <a:pPr marL="0" lvl="0" indent="0" algn="l" defTabSz="622300">
            <a:lnSpc>
              <a:spcPct val="90000"/>
            </a:lnSpc>
            <a:spcBef>
              <a:spcPct val="0"/>
            </a:spcBef>
            <a:spcAft>
              <a:spcPct val="35000"/>
            </a:spcAft>
            <a:buNone/>
          </a:pPr>
          <a:r>
            <a:rPr lang="en-US" sz="1400" kern="1200"/>
            <a:t>5. Open Government Partnership*    </a:t>
          </a:r>
          <a:endParaRPr lang="en-US" sz="1400" kern="1200" dirty="0"/>
        </a:p>
        <a:p>
          <a:pPr marL="0" lvl="0" indent="0" algn="l" defTabSz="622300">
            <a:lnSpc>
              <a:spcPct val="90000"/>
            </a:lnSpc>
            <a:spcBef>
              <a:spcPct val="0"/>
            </a:spcBef>
            <a:spcAft>
              <a:spcPct val="35000"/>
            </a:spcAft>
            <a:buNone/>
          </a:pPr>
          <a:r>
            <a:rPr lang="en-US" sz="1400" kern="1200"/>
            <a:t>6. Open Contracting Partnership</a:t>
          </a:r>
          <a:r>
            <a:rPr lang="en-US" sz="1400" kern="1200">
              <a:solidFill>
                <a:schemeClr val="tx1"/>
              </a:solidFill>
            </a:rPr>
            <a:t>*    </a:t>
          </a:r>
          <a:endParaRPr lang="en-US" sz="1400" kern="1200"/>
        </a:p>
      </dsp:txBody>
      <dsp:txXfrm>
        <a:off x="2321806" y="2158313"/>
        <a:ext cx="2321806" cy="2643379"/>
      </dsp:txXfrm>
    </dsp:sp>
    <dsp:sp modelId="{65381579-54BD-41EC-9A6C-C0DA4434E878}">
      <dsp:nvSpPr>
        <dsp:cNvPr id="0" name=""/>
        <dsp:cNvSpPr/>
      </dsp:nvSpPr>
      <dsp:spPr>
        <a:xfrm>
          <a:off x="4643613" y="1513713"/>
          <a:ext cx="5429301" cy="1466465"/>
        </a:xfrm>
        <a:prstGeom prst="rightArrow">
          <a:avLst>
            <a:gd name="adj1" fmla="val 50000"/>
            <a:gd name="adj2" fmla="val 50000"/>
          </a:avLst>
        </a:prstGeom>
        <a:solidFill>
          <a:schemeClr val="accent2">
            <a:hueOff val="9537378"/>
            <a:satOff val="-29769"/>
            <a:lumOff val="-35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254000" bIns="232801" numCol="1" spcCol="1270" anchor="ctr" anchorCtr="0">
          <a:noAutofit/>
        </a:bodyPr>
        <a:lstStyle/>
        <a:p>
          <a:pPr marL="0" lvl="0" indent="0" algn="l" defTabSz="666750">
            <a:lnSpc>
              <a:spcPct val="90000"/>
            </a:lnSpc>
            <a:spcBef>
              <a:spcPct val="0"/>
            </a:spcBef>
            <a:spcAft>
              <a:spcPct val="35000"/>
            </a:spcAft>
            <a:buNone/>
          </a:pPr>
          <a:r>
            <a:rPr lang="en-US" sz="1500" kern="1200" dirty="0"/>
            <a:t>High Level functional requirements for PFM IT systems</a:t>
          </a:r>
        </a:p>
      </dsp:txBody>
      <dsp:txXfrm>
        <a:off x="4643613" y="1880329"/>
        <a:ext cx="5062685" cy="733233"/>
      </dsp:txXfrm>
    </dsp:sp>
    <dsp:sp modelId="{0E4CF7D9-F803-4ADB-8F0F-DFBF4C5DE720}">
      <dsp:nvSpPr>
        <dsp:cNvPr id="0" name=""/>
        <dsp:cNvSpPr/>
      </dsp:nvSpPr>
      <dsp:spPr>
        <a:xfrm>
          <a:off x="4643613" y="2646961"/>
          <a:ext cx="2321806" cy="2661054"/>
        </a:xfrm>
        <a:prstGeom prst="rect">
          <a:avLst/>
        </a:prstGeom>
        <a:solidFill>
          <a:schemeClr val="lt1">
            <a:hueOff val="0"/>
            <a:satOff val="0"/>
            <a:lumOff val="0"/>
            <a:alphaOff val="0"/>
          </a:schemeClr>
        </a:solidFill>
        <a:ln w="25400" cap="flat" cmpd="sng" algn="ctr">
          <a:solidFill>
            <a:schemeClr val="accent2">
              <a:hueOff val="9537378"/>
              <a:satOff val="-29769"/>
              <a:lumOff val="-35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Develop Functional Requirements at the Level of a Conceptual Design </a:t>
          </a:r>
        </a:p>
      </dsp:txBody>
      <dsp:txXfrm>
        <a:off x="4643613" y="2646961"/>
        <a:ext cx="2321806" cy="2661054"/>
      </dsp:txXfrm>
    </dsp:sp>
    <dsp:sp modelId="{A18E7047-9A44-4235-A944-448EE6B75EE7}">
      <dsp:nvSpPr>
        <dsp:cNvPr id="0" name=""/>
        <dsp:cNvSpPr/>
      </dsp:nvSpPr>
      <dsp:spPr>
        <a:xfrm>
          <a:off x="6965420" y="2002361"/>
          <a:ext cx="3107494" cy="1466465"/>
        </a:xfrm>
        <a:prstGeom prst="rightArrow">
          <a:avLst>
            <a:gd name="adj1" fmla="val 50000"/>
            <a:gd name="adj2" fmla="val 5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254000" bIns="232801" numCol="1" spcCol="1270" anchor="ctr" anchorCtr="0">
          <a:noAutofit/>
        </a:bodyPr>
        <a:lstStyle/>
        <a:p>
          <a:pPr marL="0" lvl="0" indent="0" algn="l" defTabSz="666750">
            <a:lnSpc>
              <a:spcPct val="90000"/>
            </a:lnSpc>
            <a:spcBef>
              <a:spcPct val="0"/>
            </a:spcBef>
            <a:spcAft>
              <a:spcPct val="35000"/>
            </a:spcAft>
            <a:buNone/>
          </a:pPr>
          <a:r>
            <a:rPr lang="en-US" sz="1500" kern="1200" dirty="0"/>
            <a:t>PFM IT systems functional &amp; technological principles** </a:t>
          </a:r>
        </a:p>
      </dsp:txBody>
      <dsp:txXfrm>
        <a:off x="6965420" y="2368977"/>
        <a:ext cx="2740878" cy="733233"/>
      </dsp:txXfrm>
    </dsp:sp>
    <dsp:sp modelId="{D6404B89-397D-411A-A92B-E3D2DB38912B}">
      <dsp:nvSpPr>
        <dsp:cNvPr id="0" name=""/>
        <dsp:cNvSpPr/>
      </dsp:nvSpPr>
      <dsp:spPr>
        <a:xfrm>
          <a:off x="6965420" y="3135609"/>
          <a:ext cx="2342960" cy="2692244"/>
        </a:xfrm>
        <a:prstGeom prst="rect">
          <a:avLst/>
        </a:prstGeom>
        <a:solidFill>
          <a:schemeClr val="lt1">
            <a:hueOff val="0"/>
            <a:satOff val="0"/>
            <a:lumOff val="0"/>
            <a:alphaOff val="0"/>
          </a:schemeClr>
        </a:solidFill>
        <a:ln w="25400" cap="flat" cmpd="sng" algn="ctr">
          <a:solidFill>
            <a:schemeClr val="accent2">
              <a:hueOff val="14306067"/>
              <a:satOff val="-44653"/>
              <a:lumOff val="-529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1. Fiscal Policy </a:t>
          </a:r>
        </a:p>
        <a:p>
          <a:pPr marL="0" lvl="0" indent="0" algn="l" defTabSz="622300">
            <a:lnSpc>
              <a:spcPct val="90000"/>
            </a:lnSpc>
            <a:spcBef>
              <a:spcPct val="0"/>
            </a:spcBef>
            <a:spcAft>
              <a:spcPct val="35000"/>
            </a:spcAft>
            <a:buNone/>
          </a:pPr>
          <a:r>
            <a:rPr lang="en-US" sz="1400" kern="1200" dirty="0"/>
            <a:t>2. Budget &amp; Revenue Management </a:t>
          </a:r>
        </a:p>
        <a:p>
          <a:pPr marL="0" lvl="0" indent="0" algn="l" defTabSz="622300">
            <a:lnSpc>
              <a:spcPct val="90000"/>
            </a:lnSpc>
            <a:spcBef>
              <a:spcPct val="0"/>
            </a:spcBef>
            <a:spcAft>
              <a:spcPct val="35000"/>
            </a:spcAft>
            <a:buNone/>
          </a:pPr>
          <a:r>
            <a:rPr lang="en-US" sz="1400" kern="1200" dirty="0"/>
            <a:t>3.Treasury Management </a:t>
          </a:r>
        </a:p>
        <a:p>
          <a:pPr marL="0" lvl="0" indent="0" algn="l" defTabSz="622300">
            <a:lnSpc>
              <a:spcPct val="90000"/>
            </a:lnSpc>
            <a:spcBef>
              <a:spcPct val="0"/>
            </a:spcBef>
            <a:spcAft>
              <a:spcPct val="35000"/>
            </a:spcAft>
            <a:buNone/>
          </a:pPr>
          <a:r>
            <a:rPr lang="en-US" sz="1400" kern="1200" dirty="0"/>
            <a:t>4. Accounting, reporting &amp; audit </a:t>
          </a:r>
        </a:p>
        <a:p>
          <a:pPr marL="0" lvl="0" indent="0" algn="l" defTabSz="622300">
            <a:lnSpc>
              <a:spcPct val="90000"/>
            </a:lnSpc>
            <a:spcBef>
              <a:spcPct val="0"/>
            </a:spcBef>
            <a:spcAft>
              <a:spcPct val="35000"/>
            </a:spcAft>
            <a:buNone/>
          </a:pPr>
          <a:r>
            <a:rPr lang="en-US" sz="1400" kern="1200" dirty="0"/>
            <a:t>5. Other central finance fucntions </a:t>
          </a:r>
        </a:p>
      </dsp:txBody>
      <dsp:txXfrm>
        <a:off x="6965420" y="3135609"/>
        <a:ext cx="2342960" cy="26922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D89A0-FBE7-4FC1-952A-99CDFF9A6096}">
      <dsp:nvSpPr>
        <dsp:cNvPr id="0" name=""/>
        <dsp:cNvSpPr/>
      </dsp:nvSpPr>
      <dsp:spPr>
        <a:xfrm>
          <a:off x="2734" y="713623"/>
          <a:ext cx="2169473" cy="1301684"/>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endParaRPr lang="en-US" sz="1200" b="1" kern="1200" dirty="0"/>
        </a:p>
        <a:p>
          <a:pPr marL="0" lvl="0" indent="0" algn="l" defTabSz="533400">
            <a:lnSpc>
              <a:spcPct val="90000"/>
            </a:lnSpc>
            <a:spcBef>
              <a:spcPct val="0"/>
            </a:spcBef>
            <a:spcAft>
              <a:spcPct val="35000"/>
            </a:spcAft>
            <a:buNone/>
          </a:pPr>
          <a:r>
            <a:rPr lang="en-US" sz="1200" b="1" kern="1200" dirty="0"/>
            <a:t>1. Fiscal Forecasting and Budget Preparation </a:t>
          </a:r>
        </a:p>
        <a:p>
          <a:pPr marL="57150" lvl="1" indent="-57150" algn="l" defTabSz="311150">
            <a:lnSpc>
              <a:spcPct val="90000"/>
            </a:lnSpc>
            <a:spcBef>
              <a:spcPct val="0"/>
            </a:spcBef>
            <a:spcAft>
              <a:spcPct val="15000"/>
            </a:spcAft>
            <a:buChar char="•"/>
          </a:pPr>
          <a:r>
            <a:rPr lang="en-US" sz="700" kern="1200" dirty="0"/>
            <a:t>Preparation of the annual budget; </a:t>
          </a:r>
        </a:p>
        <a:p>
          <a:pPr marL="57150" lvl="1" indent="-57150" algn="l" defTabSz="311150">
            <a:lnSpc>
              <a:spcPct val="90000"/>
            </a:lnSpc>
            <a:spcBef>
              <a:spcPct val="0"/>
            </a:spcBef>
            <a:spcAft>
              <a:spcPct val="15000"/>
            </a:spcAft>
            <a:buChar char="•"/>
          </a:pPr>
          <a:r>
            <a:rPr lang="en-US" sz="700" kern="1200" dirty="0"/>
            <a:t>Budget monitoring (feedback loop); and </a:t>
          </a:r>
        </a:p>
        <a:p>
          <a:pPr marL="57150" lvl="1" indent="-57150" algn="l" defTabSz="311150">
            <a:lnSpc>
              <a:spcPct val="90000"/>
            </a:lnSpc>
            <a:spcBef>
              <a:spcPct val="0"/>
            </a:spcBef>
            <a:spcAft>
              <a:spcPct val="15000"/>
            </a:spcAft>
            <a:buChar char="•"/>
          </a:pPr>
          <a:r>
            <a:rPr lang="en-US" sz="700" kern="1200" dirty="0"/>
            <a:t>Forecasting of tax and non-tax revenues.</a:t>
          </a:r>
        </a:p>
      </dsp:txBody>
      <dsp:txXfrm>
        <a:off x="2734" y="713623"/>
        <a:ext cx="2169473" cy="1301684"/>
      </dsp:txXfrm>
    </dsp:sp>
    <dsp:sp modelId="{AF1E05AB-FDFC-41AE-A25E-650074CCF016}">
      <dsp:nvSpPr>
        <dsp:cNvPr id="0" name=""/>
        <dsp:cNvSpPr/>
      </dsp:nvSpPr>
      <dsp:spPr>
        <a:xfrm>
          <a:off x="2389155" y="713623"/>
          <a:ext cx="2169473" cy="1301684"/>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2. Public Investment </a:t>
          </a:r>
        </a:p>
      </dsp:txBody>
      <dsp:txXfrm>
        <a:off x="2389155" y="713623"/>
        <a:ext cx="2169473" cy="1301684"/>
      </dsp:txXfrm>
    </dsp:sp>
    <dsp:sp modelId="{0882EFC9-9CED-4DB0-9D01-9BB82156FE5A}">
      <dsp:nvSpPr>
        <dsp:cNvPr id="0" name=""/>
        <dsp:cNvSpPr/>
      </dsp:nvSpPr>
      <dsp:spPr>
        <a:xfrm>
          <a:off x="4775576" y="713623"/>
          <a:ext cx="2169473" cy="1301684"/>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3. Public Participation in the Budget Process</a:t>
          </a:r>
        </a:p>
      </dsp:txBody>
      <dsp:txXfrm>
        <a:off x="4775576" y="713623"/>
        <a:ext cx="2169473" cy="1301684"/>
      </dsp:txXfrm>
    </dsp:sp>
    <dsp:sp modelId="{D1CF71B3-1958-4F87-A924-57E7100582CE}">
      <dsp:nvSpPr>
        <dsp:cNvPr id="0" name=""/>
        <dsp:cNvSpPr/>
      </dsp:nvSpPr>
      <dsp:spPr>
        <a:xfrm>
          <a:off x="7161996" y="713623"/>
          <a:ext cx="2169473" cy="1301684"/>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4. Fiscal Risks Oversight </a:t>
          </a:r>
        </a:p>
      </dsp:txBody>
      <dsp:txXfrm>
        <a:off x="7161996" y="713623"/>
        <a:ext cx="2169473" cy="1301684"/>
      </dsp:txXfrm>
    </dsp:sp>
    <dsp:sp modelId="{209C1D67-7E93-449D-BEEB-DDECAC95A03E}">
      <dsp:nvSpPr>
        <dsp:cNvPr id="0" name=""/>
        <dsp:cNvSpPr/>
      </dsp:nvSpPr>
      <dsp:spPr>
        <a:xfrm>
          <a:off x="2734" y="2232254"/>
          <a:ext cx="2169473" cy="1301684"/>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5. Public Sector Balance Sheet </a:t>
          </a:r>
        </a:p>
      </dsp:txBody>
      <dsp:txXfrm>
        <a:off x="2734" y="2232254"/>
        <a:ext cx="2169473" cy="1301684"/>
      </dsp:txXfrm>
    </dsp:sp>
    <dsp:sp modelId="{358E080D-B3B5-4D6D-A7C5-87F7CA523868}">
      <dsp:nvSpPr>
        <dsp:cNvPr id="0" name=""/>
        <dsp:cNvSpPr/>
      </dsp:nvSpPr>
      <dsp:spPr>
        <a:xfrm>
          <a:off x="2389155" y="2232254"/>
          <a:ext cx="2169473" cy="1301684"/>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6. Budget Execution and Controls</a:t>
          </a:r>
        </a:p>
      </dsp:txBody>
      <dsp:txXfrm>
        <a:off x="2389155" y="2232254"/>
        <a:ext cx="2169473" cy="1301684"/>
      </dsp:txXfrm>
    </dsp:sp>
    <dsp:sp modelId="{EB9A05FC-558C-4996-874E-AE9E1AC0F1C1}">
      <dsp:nvSpPr>
        <dsp:cNvPr id="0" name=""/>
        <dsp:cNvSpPr/>
      </dsp:nvSpPr>
      <dsp:spPr>
        <a:xfrm>
          <a:off x="4775576" y="2232254"/>
          <a:ext cx="2169473" cy="1301684"/>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7 Collection of Tax and Non-Tax Revenues </a:t>
          </a:r>
        </a:p>
      </dsp:txBody>
      <dsp:txXfrm>
        <a:off x="4775576" y="2232254"/>
        <a:ext cx="2169473" cy="1301684"/>
      </dsp:txXfrm>
    </dsp:sp>
    <dsp:sp modelId="{A6B7CDBD-415E-4BEB-9520-7B9B407E6191}">
      <dsp:nvSpPr>
        <dsp:cNvPr id="0" name=""/>
        <dsp:cNvSpPr/>
      </dsp:nvSpPr>
      <dsp:spPr>
        <a:xfrm>
          <a:off x="7161996" y="2232254"/>
          <a:ext cx="2169473" cy="1301684"/>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8. Accounting and reporting: </a:t>
          </a:r>
        </a:p>
        <a:p>
          <a:pPr marL="57150" lvl="1" indent="-57150" algn="l" defTabSz="400050">
            <a:lnSpc>
              <a:spcPct val="90000"/>
            </a:lnSpc>
            <a:spcBef>
              <a:spcPct val="0"/>
            </a:spcBef>
            <a:spcAft>
              <a:spcPct val="15000"/>
            </a:spcAft>
            <a:buChar char="•"/>
          </a:pPr>
          <a:r>
            <a:rPr lang="en-US" sz="900" kern="1200" dirty="0"/>
            <a:t>Accounting and tracking of financial transactions;</a:t>
          </a:r>
        </a:p>
        <a:p>
          <a:pPr marL="57150" lvl="1" indent="-57150" algn="l" defTabSz="400050">
            <a:lnSpc>
              <a:spcPct val="90000"/>
            </a:lnSpc>
            <a:spcBef>
              <a:spcPct val="0"/>
            </a:spcBef>
            <a:spcAft>
              <a:spcPct val="15000"/>
            </a:spcAft>
            <a:buChar char="•"/>
          </a:pPr>
          <a:r>
            <a:rPr lang="en-US" sz="900" kern="1200" dirty="0"/>
            <a:t>Compilation of in-year financial and budget reports;</a:t>
          </a:r>
        </a:p>
        <a:p>
          <a:pPr marL="57150" lvl="1" indent="-57150" algn="l" defTabSz="400050">
            <a:lnSpc>
              <a:spcPct val="90000"/>
            </a:lnSpc>
            <a:spcBef>
              <a:spcPct val="0"/>
            </a:spcBef>
            <a:spcAft>
              <a:spcPct val="15000"/>
            </a:spcAft>
            <a:buChar char="•"/>
          </a:pPr>
          <a:r>
            <a:rPr lang="en-US" sz="900" kern="1200" dirty="0"/>
            <a:t>Compilation of end-year financial and budget reports; and </a:t>
          </a:r>
        </a:p>
        <a:p>
          <a:pPr marL="57150" lvl="1" indent="-57150" algn="l" defTabSz="400050">
            <a:lnSpc>
              <a:spcPct val="90000"/>
            </a:lnSpc>
            <a:spcBef>
              <a:spcPct val="0"/>
            </a:spcBef>
            <a:spcAft>
              <a:spcPct val="15000"/>
            </a:spcAft>
            <a:buChar char="•"/>
          </a:pPr>
          <a:r>
            <a:rPr lang="en-US" sz="900" kern="1200" dirty="0"/>
            <a:t>Consolidation of main financial reports covering the GG and Public Sector</a:t>
          </a:r>
        </a:p>
      </dsp:txBody>
      <dsp:txXfrm>
        <a:off x="7161996" y="2232254"/>
        <a:ext cx="2169473" cy="1301684"/>
      </dsp:txXfrm>
    </dsp:sp>
    <dsp:sp modelId="{8AC15CE5-EBC3-4CB9-8745-43AD148FE4E3}">
      <dsp:nvSpPr>
        <dsp:cNvPr id="0" name=""/>
        <dsp:cNvSpPr/>
      </dsp:nvSpPr>
      <dsp:spPr>
        <a:xfrm>
          <a:off x="2734" y="3750885"/>
          <a:ext cx="2169473" cy="1301684"/>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9. Portal for Dissemination of Fiscal Information and PFM Outcomes</a:t>
          </a:r>
        </a:p>
      </dsp:txBody>
      <dsp:txXfrm>
        <a:off x="2734" y="3750885"/>
        <a:ext cx="2169473" cy="1301684"/>
      </dsp:txXfrm>
    </dsp:sp>
    <dsp:sp modelId="{68949FD9-31F9-4D18-8FDD-4DF52302881E}">
      <dsp:nvSpPr>
        <dsp:cNvPr id="0" name=""/>
        <dsp:cNvSpPr/>
      </dsp:nvSpPr>
      <dsp:spPr>
        <a:xfrm>
          <a:off x="2389155" y="3750885"/>
          <a:ext cx="2169473" cy="1301684"/>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                                              10. Treasury Management </a:t>
          </a:r>
        </a:p>
        <a:p>
          <a:pPr marL="57150" lvl="1" indent="-57150" algn="l" defTabSz="355600">
            <a:lnSpc>
              <a:spcPct val="90000"/>
            </a:lnSpc>
            <a:spcBef>
              <a:spcPct val="0"/>
            </a:spcBef>
            <a:spcAft>
              <a:spcPct val="15000"/>
            </a:spcAft>
            <a:buChar char="•"/>
          </a:pPr>
          <a:r>
            <a:rPr lang="en-US" sz="800" kern="1200" dirty="0"/>
            <a:t>Cash flow forecasting and management;</a:t>
          </a:r>
        </a:p>
        <a:p>
          <a:pPr marL="57150" lvl="1" indent="-57150" algn="l" defTabSz="355600">
            <a:lnSpc>
              <a:spcPct val="90000"/>
            </a:lnSpc>
            <a:spcBef>
              <a:spcPct val="0"/>
            </a:spcBef>
            <a:spcAft>
              <a:spcPct val="15000"/>
            </a:spcAft>
            <a:buChar char="•"/>
          </a:pPr>
          <a:r>
            <a:rPr lang="en-US" sz="800" kern="1200" dirty="0"/>
            <a:t>Debt management operations;</a:t>
          </a:r>
        </a:p>
        <a:p>
          <a:pPr marL="57150" lvl="1" indent="-57150" algn="l" defTabSz="355600">
            <a:lnSpc>
              <a:spcPct val="90000"/>
            </a:lnSpc>
            <a:spcBef>
              <a:spcPct val="0"/>
            </a:spcBef>
            <a:spcAft>
              <a:spcPct val="15000"/>
            </a:spcAft>
            <a:buChar char="•"/>
          </a:pPr>
          <a:r>
            <a:rPr lang="en-US" sz="800" kern="1200" dirty="0"/>
            <a:t>Management of government bank accounts; and</a:t>
          </a:r>
        </a:p>
        <a:p>
          <a:pPr marL="57150" lvl="1" indent="-57150" algn="l" defTabSz="355600">
            <a:lnSpc>
              <a:spcPct val="90000"/>
            </a:lnSpc>
            <a:spcBef>
              <a:spcPct val="0"/>
            </a:spcBef>
            <a:spcAft>
              <a:spcPct val="15000"/>
            </a:spcAft>
            <a:buChar char="•"/>
          </a:pPr>
          <a:r>
            <a:rPr lang="en-US" sz="800" kern="1200" dirty="0"/>
            <a:t>Electronic payment systems. </a:t>
          </a:r>
        </a:p>
      </dsp:txBody>
      <dsp:txXfrm>
        <a:off x="2389155" y="3750885"/>
        <a:ext cx="2169473" cy="1301684"/>
      </dsp:txXfrm>
    </dsp:sp>
    <dsp:sp modelId="{D1563178-5AB0-467E-9E7D-15095C126E94}">
      <dsp:nvSpPr>
        <dsp:cNvPr id="0" name=""/>
        <dsp:cNvSpPr/>
      </dsp:nvSpPr>
      <dsp:spPr>
        <a:xfrm>
          <a:off x="4775576" y="3750885"/>
          <a:ext cx="2169473" cy="1301684"/>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11. Financial Asset Management</a:t>
          </a:r>
        </a:p>
      </dsp:txBody>
      <dsp:txXfrm>
        <a:off x="4775576" y="3750885"/>
        <a:ext cx="2169473" cy="1301684"/>
      </dsp:txXfrm>
    </dsp:sp>
    <dsp:sp modelId="{64A33BA0-2793-4290-BF0C-B8A951951DFE}">
      <dsp:nvSpPr>
        <dsp:cNvPr id="0" name=""/>
        <dsp:cNvSpPr/>
      </dsp:nvSpPr>
      <dsp:spPr>
        <a:xfrm>
          <a:off x="7161996" y="3750885"/>
          <a:ext cx="2169473" cy="1301684"/>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12. Internal Audit </a:t>
          </a:r>
        </a:p>
      </dsp:txBody>
      <dsp:txXfrm>
        <a:off x="7161996" y="3750885"/>
        <a:ext cx="2169473" cy="13016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96FDD-831F-474A-B939-71454EFC2B8E}">
      <dsp:nvSpPr>
        <dsp:cNvPr id="0" name=""/>
        <dsp:cNvSpPr/>
      </dsp:nvSpPr>
      <dsp:spPr>
        <a:xfrm>
          <a:off x="4962" y="27311"/>
          <a:ext cx="2256251" cy="14687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ctr" defTabSz="1066800">
            <a:lnSpc>
              <a:spcPct val="90000"/>
            </a:lnSpc>
            <a:spcBef>
              <a:spcPct val="0"/>
            </a:spcBef>
            <a:spcAft>
              <a:spcPct val="35000"/>
            </a:spcAft>
            <a:buNone/>
          </a:pPr>
          <a:r>
            <a:rPr lang="en-US" sz="2400" kern="1200" dirty="0"/>
            <a:t>Basic  </a:t>
          </a:r>
        </a:p>
      </dsp:txBody>
      <dsp:txXfrm>
        <a:off x="4962" y="27311"/>
        <a:ext cx="2256251" cy="902500"/>
      </dsp:txXfrm>
    </dsp:sp>
    <dsp:sp modelId="{FDA776F6-1C08-41F8-80C8-712660F7E05E}">
      <dsp:nvSpPr>
        <dsp:cNvPr id="0" name=""/>
        <dsp:cNvSpPr/>
      </dsp:nvSpPr>
      <dsp:spPr>
        <a:xfrm>
          <a:off x="467086" y="929811"/>
          <a:ext cx="2256251" cy="19584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Automatization of routine / repetitive PFM tasks </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Improving information capture and controls</a:t>
          </a:r>
        </a:p>
      </dsp:txBody>
      <dsp:txXfrm>
        <a:off x="524446" y="987171"/>
        <a:ext cx="2141531" cy="1843680"/>
      </dsp:txXfrm>
    </dsp:sp>
    <dsp:sp modelId="{8AC9A8AA-9F2A-410F-B169-24A9A68873BC}">
      <dsp:nvSpPr>
        <dsp:cNvPr id="0" name=""/>
        <dsp:cNvSpPr/>
      </dsp:nvSpPr>
      <dsp:spPr>
        <a:xfrm>
          <a:off x="2603253" y="197690"/>
          <a:ext cx="725123" cy="5617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2603253" y="310038"/>
        <a:ext cx="556601" cy="337045"/>
      </dsp:txXfrm>
    </dsp:sp>
    <dsp:sp modelId="{7A78F222-F433-4CF6-84C1-70479DF6DFC0}">
      <dsp:nvSpPr>
        <dsp:cNvPr id="0" name=""/>
        <dsp:cNvSpPr/>
      </dsp:nvSpPr>
      <dsp:spPr>
        <a:xfrm>
          <a:off x="3629372" y="27311"/>
          <a:ext cx="2256251" cy="14687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ctr" defTabSz="1066800">
            <a:lnSpc>
              <a:spcPct val="90000"/>
            </a:lnSpc>
            <a:spcBef>
              <a:spcPct val="0"/>
            </a:spcBef>
            <a:spcAft>
              <a:spcPct val="35000"/>
            </a:spcAft>
            <a:buNone/>
          </a:pPr>
          <a:r>
            <a:rPr lang="en-US" sz="2400" kern="1200" dirty="0"/>
            <a:t>Intermediate</a:t>
          </a:r>
        </a:p>
      </dsp:txBody>
      <dsp:txXfrm>
        <a:off x="3629372" y="27311"/>
        <a:ext cx="2256251" cy="902500"/>
      </dsp:txXfrm>
    </dsp:sp>
    <dsp:sp modelId="{C0D33F89-70F7-44E8-892D-543DAEBB2B23}">
      <dsp:nvSpPr>
        <dsp:cNvPr id="0" name=""/>
        <dsp:cNvSpPr/>
      </dsp:nvSpPr>
      <dsp:spPr>
        <a:xfrm>
          <a:off x="4091496" y="929811"/>
          <a:ext cx="2256251" cy="19584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More advanced digital solutions adopted to  automatize core and auxiliary PFM functions </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Improving interoperability </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Better information to support decision making</a:t>
          </a:r>
        </a:p>
      </dsp:txBody>
      <dsp:txXfrm>
        <a:off x="4148856" y="987171"/>
        <a:ext cx="2141531" cy="1843680"/>
      </dsp:txXfrm>
    </dsp:sp>
    <dsp:sp modelId="{F762AFF1-760B-4DDA-AE55-E0E648782E3E}">
      <dsp:nvSpPr>
        <dsp:cNvPr id="0" name=""/>
        <dsp:cNvSpPr/>
      </dsp:nvSpPr>
      <dsp:spPr>
        <a:xfrm>
          <a:off x="6227663" y="197690"/>
          <a:ext cx="725123" cy="5617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6227663" y="310038"/>
        <a:ext cx="556601" cy="337045"/>
      </dsp:txXfrm>
    </dsp:sp>
    <dsp:sp modelId="{3D584300-6DC7-46D4-B280-AC68A9593788}">
      <dsp:nvSpPr>
        <dsp:cNvPr id="0" name=""/>
        <dsp:cNvSpPr/>
      </dsp:nvSpPr>
      <dsp:spPr>
        <a:xfrm>
          <a:off x="7253782" y="27311"/>
          <a:ext cx="2256251" cy="14687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ctr" defTabSz="1066800">
            <a:lnSpc>
              <a:spcPct val="90000"/>
            </a:lnSpc>
            <a:spcBef>
              <a:spcPct val="0"/>
            </a:spcBef>
            <a:spcAft>
              <a:spcPct val="35000"/>
            </a:spcAft>
            <a:buNone/>
          </a:pPr>
          <a:r>
            <a:rPr lang="en-US" sz="2400" kern="1200" dirty="0"/>
            <a:t>Advanced </a:t>
          </a:r>
        </a:p>
      </dsp:txBody>
      <dsp:txXfrm>
        <a:off x="7253782" y="27311"/>
        <a:ext cx="2256251" cy="902500"/>
      </dsp:txXfrm>
    </dsp:sp>
    <dsp:sp modelId="{7BCC9FAF-A3BF-4054-9943-A34D6A02189B}">
      <dsp:nvSpPr>
        <dsp:cNvPr id="0" name=""/>
        <dsp:cNvSpPr/>
      </dsp:nvSpPr>
      <dsp:spPr>
        <a:xfrm>
          <a:off x="7715906" y="929811"/>
          <a:ext cx="2256251" cy="19584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Utilization of “cutting-edge” technologies to introduce significant improvements in PFM processes and outputs</a:t>
          </a:r>
        </a:p>
        <a:p>
          <a:pPr marL="114300" lvl="1" indent="-114300" algn="l" defTabSz="533400">
            <a:lnSpc>
              <a:spcPct val="90000"/>
            </a:lnSpc>
            <a:spcBef>
              <a:spcPct val="0"/>
            </a:spcBef>
            <a:spcAft>
              <a:spcPct val="15000"/>
            </a:spcAft>
            <a:buFontTx/>
            <a:buNone/>
          </a:pPr>
          <a:r>
            <a:rPr lang="en-US" sz="1200" kern="1200" dirty="0"/>
            <a:t> </a:t>
          </a:r>
        </a:p>
        <a:p>
          <a:pPr marL="114300" lvl="1" indent="-114300" algn="l" defTabSz="533400">
            <a:lnSpc>
              <a:spcPct val="90000"/>
            </a:lnSpc>
            <a:spcBef>
              <a:spcPct val="0"/>
            </a:spcBef>
            <a:spcAft>
              <a:spcPct val="15000"/>
            </a:spcAft>
            <a:buChar char="•"/>
          </a:pPr>
          <a:r>
            <a:rPr lang="en-US" sz="1200" kern="1200" dirty="0"/>
            <a:t> Digital transformation of PFM processes </a:t>
          </a:r>
        </a:p>
      </dsp:txBody>
      <dsp:txXfrm>
        <a:off x="7773266" y="987171"/>
        <a:ext cx="2141531" cy="1843680"/>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3EA164-36CC-43FA-8C96-2FE907E112CA}" type="datetimeFigureOut">
              <a:rPr lang="en-US" smtClean="0"/>
              <a:t>6/4/2021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9A772-FA22-4075-9B99-58537F8E1CA8}" type="slidenum">
              <a:rPr lang="en-US" smtClean="0"/>
              <a:t>‹#›</a:t>
            </a:fld>
            <a:endParaRPr lang="en-US"/>
          </a:p>
        </p:txBody>
      </p:sp>
    </p:spTree>
    <p:extLst>
      <p:ext uri="{BB962C8B-B14F-4D97-AF65-F5344CB8AC3E}">
        <p14:creationId xmlns:p14="http://schemas.microsoft.com/office/powerpoint/2010/main" val="1430124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29A772-FA22-4075-9B99-58537F8E1CA8}" type="slidenum">
              <a:rPr lang="en-US" smtClean="0"/>
              <a:t>2</a:t>
            </a:fld>
            <a:endParaRPr lang="en-US"/>
          </a:p>
        </p:txBody>
      </p:sp>
    </p:spTree>
    <p:extLst>
      <p:ext uri="{BB962C8B-B14F-4D97-AF65-F5344CB8AC3E}">
        <p14:creationId xmlns:p14="http://schemas.microsoft.com/office/powerpoint/2010/main" val="3701624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29A772-FA22-4075-9B99-58537F8E1CA8}" type="slidenum">
              <a:rPr lang="en-US" smtClean="0"/>
              <a:t>3</a:t>
            </a:fld>
            <a:endParaRPr lang="en-US"/>
          </a:p>
        </p:txBody>
      </p:sp>
    </p:spTree>
    <p:extLst>
      <p:ext uri="{BB962C8B-B14F-4D97-AF65-F5344CB8AC3E}">
        <p14:creationId xmlns:p14="http://schemas.microsoft.com/office/powerpoint/2010/main" val="371997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29A772-FA22-4075-9B99-58537F8E1CA8}" type="slidenum">
              <a:rPr lang="en-US" smtClean="0"/>
              <a:t>4</a:t>
            </a:fld>
            <a:endParaRPr lang="en-US"/>
          </a:p>
        </p:txBody>
      </p:sp>
    </p:spTree>
    <p:extLst>
      <p:ext uri="{BB962C8B-B14F-4D97-AF65-F5344CB8AC3E}">
        <p14:creationId xmlns:p14="http://schemas.microsoft.com/office/powerpoint/2010/main" val="377928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29A772-FA22-4075-9B99-58537F8E1CA8}" type="slidenum">
              <a:rPr lang="en-US" smtClean="0"/>
              <a:t>5</a:t>
            </a:fld>
            <a:endParaRPr lang="en-US"/>
          </a:p>
        </p:txBody>
      </p:sp>
    </p:spTree>
    <p:extLst>
      <p:ext uri="{BB962C8B-B14F-4D97-AF65-F5344CB8AC3E}">
        <p14:creationId xmlns:p14="http://schemas.microsoft.com/office/powerpoint/2010/main" val="3744775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29A772-FA22-4075-9B99-58537F8E1CA8}" type="slidenum">
              <a:rPr lang="en-US" smtClean="0"/>
              <a:t>6</a:t>
            </a:fld>
            <a:endParaRPr lang="en-US"/>
          </a:p>
        </p:txBody>
      </p:sp>
    </p:spTree>
    <p:extLst>
      <p:ext uri="{BB962C8B-B14F-4D97-AF65-F5344CB8AC3E}">
        <p14:creationId xmlns:p14="http://schemas.microsoft.com/office/powerpoint/2010/main" val="1629743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29A772-FA22-4075-9B99-58537F8E1CA8}" type="slidenum">
              <a:rPr lang="en-US" smtClean="0"/>
              <a:t>15</a:t>
            </a:fld>
            <a:endParaRPr lang="en-US"/>
          </a:p>
        </p:txBody>
      </p:sp>
    </p:spTree>
    <p:extLst>
      <p:ext uri="{BB962C8B-B14F-4D97-AF65-F5344CB8AC3E}">
        <p14:creationId xmlns:p14="http://schemas.microsoft.com/office/powerpoint/2010/main" val="2482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29A772-FA22-4075-9B99-58537F8E1CA8}" type="slidenum">
              <a:rPr lang="en-US" smtClean="0"/>
              <a:t>16</a:t>
            </a:fld>
            <a:endParaRPr lang="en-US"/>
          </a:p>
        </p:txBody>
      </p:sp>
    </p:spTree>
    <p:extLst>
      <p:ext uri="{BB962C8B-B14F-4D97-AF65-F5344CB8AC3E}">
        <p14:creationId xmlns:p14="http://schemas.microsoft.com/office/powerpoint/2010/main" val="587783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29A772-FA22-4075-9B99-58537F8E1CA8}" type="slidenum">
              <a:rPr lang="en-US" smtClean="0"/>
              <a:t>17</a:t>
            </a:fld>
            <a:endParaRPr lang="en-US"/>
          </a:p>
        </p:txBody>
      </p:sp>
    </p:spTree>
    <p:extLst>
      <p:ext uri="{BB962C8B-B14F-4D97-AF65-F5344CB8AC3E}">
        <p14:creationId xmlns:p14="http://schemas.microsoft.com/office/powerpoint/2010/main" val="385040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29A772-FA22-4075-9B99-58537F8E1CA8}" type="slidenum">
              <a:rPr lang="en-US" smtClean="0"/>
              <a:t>18</a:t>
            </a:fld>
            <a:endParaRPr lang="en-US"/>
          </a:p>
        </p:txBody>
      </p:sp>
    </p:spTree>
    <p:extLst>
      <p:ext uri="{BB962C8B-B14F-4D97-AF65-F5344CB8AC3E}">
        <p14:creationId xmlns:p14="http://schemas.microsoft.com/office/powerpoint/2010/main" val="20834868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ept. Presenta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35A615-44B8-AC4C-BDEB-B9D50F7261D9}"/>
              </a:ext>
            </a:extLst>
          </p:cNvPr>
          <p:cNvSpPr/>
          <p:nvPr userDrawn="1"/>
        </p:nvSpPr>
        <p:spPr>
          <a:xfrm>
            <a:off x="11938958" y="-2"/>
            <a:ext cx="253042"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FEFE"/>
              </a:solidFill>
              <a:effectLst/>
              <a:uLnTx/>
              <a:uFillTx/>
              <a:latin typeface="Arial" panose="020B0604020202020204"/>
              <a:ea typeface="+mn-ea"/>
              <a:cs typeface="+mn-cs"/>
            </a:endParaRPr>
          </a:p>
        </p:txBody>
      </p:sp>
      <p:sp>
        <p:nvSpPr>
          <p:cNvPr id="2" name="Title 1"/>
          <p:cNvSpPr>
            <a:spLocks noGrp="1"/>
          </p:cNvSpPr>
          <p:nvPr>
            <p:ph type="ctrTitle" hasCustomPrompt="1"/>
          </p:nvPr>
        </p:nvSpPr>
        <p:spPr>
          <a:xfrm>
            <a:off x="5741048" y="1940930"/>
            <a:ext cx="5515284" cy="2239337"/>
          </a:xfrm>
        </p:spPr>
        <p:txBody>
          <a:bodyPr lIns="0" tIns="0" rIns="0" bIns="45720" anchor="b" anchorCtr="0">
            <a:normAutofit/>
          </a:bodyPr>
          <a:lstStyle>
            <a:lvl1pPr algn="l">
              <a:lnSpc>
                <a:spcPct val="95000"/>
              </a:lnSpc>
              <a:defRPr sz="4000" b="0" i="0">
                <a:solidFill>
                  <a:schemeClr val="tx2"/>
                </a:solidFill>
                <a:latin typeface="Arial Black" panose="020B0604020202020204" pitchFamily="34" charset="0"/>
                <a:cs typeface="Arial Black" panose="020B0604020202020204" pitchFamily="34" charset="0"/>
              </a:defRPr>
            </a:lvl1pPr>
          </a:lstStyle>
          <a:p>
            <a:r>
              <a:rPr lang="en-US" dirty="0"/>
              <a:t>Presentation Title up to three lines in length</a:t>
            </a:r>
          </a:p>
        </p:txBody>
      </p:sp>
      <p:sp>
        <p:nvSpPr>
          <p:cNvPr id="3" name="Subtitle 2"/>
          <p:cNvSpPr>
            <a:spLocks noGrp="1"/>
          </p:cNvSpPr>
          <p:nvPr>
            <p:ph type="subTitle" idx="1" hasCustomPrompt="1"/>
          </p:nvPr>
        </p:nvSpPr>
        <p:spPr>
          <a:xfrm>
            <a:off x="5741048" y="4180267"/>
            <a:ext cx="5515284" cy="465240"/>
          </a:xfrm>
        </p:spPr>
        <p:txBody>
          <a:bodyPr lIns="0" tIns="91440" rIns="0" bIns="0"/>
          <a:lstStyle>
            <a:lvl1pPr marL="0" indent="0" algn="l">
              <a:buNone/>
              <a:defRPr b="1" cap="all" baseline="0">
                <a:solidFill>
                  <a:schemeClr val="tx2"/>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2" indent="0" algn="ctr">
              <a:buNone/>
              <a:defRPr>
                <a:solidFill>
                  <a:schemeClr val="tx1">
                    <a:tint val="75000"/>
                  </a:schemeClr>
                </a:solidFill>
              </a:defRPr>
            </a:lvl4pPr>
            <a:lvl5pPr marL="1828628" indent="0" algn="ctr">
              <a:buNone/>
              <a:defRPr>
                <a:solidFill>
                  <a:schemeClr val="tx1">
                    <a:tint val="75000"/>
                  </a:schemeClr>
                </a:solidFill>
              </a:defRPr>
            </a:lvl5pPr>
            <a:lvl6pPr marL="2285785" indent="0" algn="ctr">
              <a:buNone/>
              <a:defRPr>
                <a:solidFill>
                  <a:schemeClr val="tx1">
                    <a:tint val="75000"/>
                  </a:schemeClr>
                </a:solidFill>
              </a:defRPr>
            </a:lvl6pPr>
            <a:lvl7pPr marL="2742942" indent="0" algn="ctr">
              <a:buNone/>
              <a:defRPr>
                <a:solidFill>
                  <a:schemeClr val="tx1">
                    <a:tint val="75000"/>
                  </a:schemeClr>
                </a:solidFill>
              </a:defRPr>
            </a:lvl7pPr>
            <a:lvl8pPr marL="3200100" indent="0" algn="ctr">
              <a:buNone/>
              <a:defRPr>
                <a:solidFill>
                  <a:schemeClr val="tx1">
                    <a:tint val="75000"/>
                  </a:schemeClr>
                </a:solidFill>
              </a:defRPr>
            </a:lvl8pPr>
            <a:lvl9pPr marL="3657257" indent="0" algn="ctr">
              <a:buNone/>
              <a:defRPr>
                <a:solidFill>
                  <a:schemeClr val="tx1">
                    <a:tint val="75000"/>
                  </a:schemeClr>
                </a:solidFill>
              </a:defRPr>
            </a:lvl9pPr>
          </a:lstStyle>
          <a:p>
            <a:r>
              <a:rPr lang="en-US" dirty="0"/>
              <a:t>Month </a:t>
            </a:r>
            <a:r>
              <a:rPr lang="en-US" dirty="0" err="1"/>
              <a:t>dd</a:t>
            </a:r>
            <a:r>
              <a:rPr lang="en-US" dirty="0"/>
              <a:t>, </a:t>
            </a:r>
            <a:r>
              <a:rPr lang="en-US" dirty="0" err="1"/>
              <a:t>yyyy</a:t>
            </a:r>
            <a:endParaRPr lang="en-US" dirty="0"/>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4" cy="1213338"/>
          </a:xfrm>
        </p:spPr>
        <p:txBody>
          <a:bodyPr lIns="0" tIns="0" rIns="0" bIns="0" anchor="b" anchorCtr="0"/>
          <a:lstStyle>
            <a:lvl1pPr marL="0" indent="0">
              <a:spcBef>
                <a:spcPts val="300"/>
              </a:spcBef>
              <a:buNone/>
              <a:tabLst/>
              <a:defRPr>
                <a:solidFill>
                  <a:schemeClr val="bg1">
                    <a:lumMod val="50000"/>
                  </a:schemeClr>
                </a:solidFill>
              </a:defRPr>
            </a:lvl1pPr>
            <a:lvl2pPr marL="0" indent="0">
              <a:spcBef>
                <a:spcPts val="300"/>
              </a:spcBef>
              <a:buNone/>
              <a:tabLst/>
              <a:defRPr>
                <a:solidFill>
                  <a:schemeClr val="bg1">
                    <a:lumMod val="50000"/>
                  </a:schemeClr>
                </a:solidFill>
              </a:defRPr>
            </a:lvl2pPr>
            <a:lvl3pPr marL="0" indent="0">
              <a:spcBef>
                <a:spcPts val="300"/>
              </a:spcBef>
              <a:buNone/>
              <a:tabLst/>
              <a:defRPr>
                <a:solidFill>
                  <a:schemeClr val="bg1">
                    <a:lumMod val="50000"/>
                  </a:schemeClr>
                </a:solidFill>
              </a:defRPr>
            </a:lvl3pPr>
            <a:lvl4pPr marL="0" indent="0">
              <a:spcBef>
                <a:spcPts val="300"/>
              </a:spcBef>
              <a:buNone/>
              <a:tabLst/>
              <a:defRPr>
                <a:solidFill>
                  <a:schemeClr val="bg1">
                    <a:lumMod val="50000"/>
                  </a:schemeClr>
                </a:solidFill>
              </a:defRPr>
            </a:lvl4pPr>
            <a:lvl5pPr marL="0" indent="0">
              <a:spcBef>
                <a:spcPts val="300"/>
              </a:spcBef>
              <a:buNone/>
              <a:tabLst/>
              <a:defRPr>
                <a:solidFill>
                  <a:schemeClr val="bg1">
                    <a:lumMod val="50000"/>
                  </a:schemeClr>
                </a:solidFill>
              </a:defRPr>
            </a:lvl5pPr>
          </a:lstStyle>
          <a:p>
            <a:pPr lvl="0"/>
            <a:r>
              <a:rPr lang="en-US" dirty="0"/>
              <a:t>Speaker Name</a:t>
            </a:r>
          </a:p>
          <a:p>
            <a:pPr lvl="0"/>
            <a:r>
              <a:rPr lang="en-US" dirty="0"/>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0" y="0"/>
            <a:ext cx="4891088" cy="6858000"/>
          </a:xfrm>
          <a:solidFill>
            <a:schemeClr val="tx2"/>
          </a:solidFill>
        </p:spPr>
        <p:txBody>
          <a:bodyPr lIns="365760" tIns="365760" rIns="365760" bIns="2971800" anchor="b">
            <a:normAutofit/>
          </a:bodyPr>
          <a:lstStyle>
            <a:lvl1pPr marL="0" indent="0" algn="ctr">
              <a:buNone/>
              <a:defRPr sz="1600" i="1">
                <a:solidFill>
                  <a:schemeClr val="tx2">
                    <a:lumMod val="40000"/>
                    <a:lumOff val="60000"/>
                  </a:schemeClr>
                </a:solidFill>
              </a:defRPr>
            </a:lvl1pPr>
          </a:lstStyle>
          <a:p>
            <a:r>
              <a:rPr lang="en-US" dirty="0"/>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pic>
        <p:nvPicPr>
          <p:cNvPr id="4" name="Picture 3">
            <a:extLst>
              <a:ext uri="{FF2B5EF4-FFF2-40B4-BE49-F238E27FC236}">
                <a16:creationId xmlns:a16="http://schemas.microsoft.com/office/drawing/2014/main" id="{BBC4FDFF-5F30-4BEC-97CF-894263B68955}"/>
              </a:ext>
            </a:extLst>
          </p:cNvPr>
          <p:cNvPicPr>
            <a:picLocks noChangeAspect="1"/>
          </p:cNvPicPr>
          <p:nvPr userDrawn="1"/>
        </p:nvPicPr>
        <p:blipFill>
          <a:blip r:embed="rId2"/>
          <a:stretch>
            <a:fillRect/>
          </a:stretch>
        </p:blipFill>
        <p:spPr>
          <a:xfrm>
            <a:off x="5765800" y="456290"/>
            <a:ext cx="3688400" cy="1097375"/>
          </a:xfrm>
          <a:prstGeom prst="rect">
            <a:avLst/>
          </a:prstGeom>
        </p:spPr>
      </p:pic>
    </p:spTree>
    <p:extLst>
      <p:ext uri="{BB962C8B-B14F-4D97-AF65-F5344CB8AC3E}">
        <p14:creationId xmlns:p14="http://schemas.microsoft.com/office/powerpoint/2010/main" val="355839941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3799">
          <p15:clr>
            <a:srgbClr val="FBAE40"/>
          </p15:clr>
        </p15:guide>
        <p15:guide id="3" pos="3600">
          <p15:clr>
            <a:srgbClr val="FBAE40"/>
          </p15:clr>
        </p15:guide>
        <p15:guide id="4" pos="3081">
          <p15:clr>
            <a:srgbClr val="FBAE40"/>
          </p15:clr>
        </p15:guide>
        <p15:guide id="5" pos="3632">
          <p15:clr>
            <a:srgbClr val="FBAE40"/>
          </p15:clr>
        </p15:guide>
        <p15:guide id="6" orient="horz" pos="83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Yello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dirty="0"/>
              <a:t>Title for Divider (Yellow)</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bg1"/>
                </a:solidFill>
                <a:latin typeface="Arial Black" charset="0"/>
                <a:cs typeface="Arial Black" charset="0"/>
              </a:rPr>
              <a:t>IMF </a:t>
            </a:r>
            <a:r>
              <a:rPr lang="en-US" sz="900" b="0" dirty="0">
                <a:solidFill>
                  <a:schemeClr val="bg1"/>
                </a:solidFill>
                <a:latin typeface="+mn-lt"/>
                <a:cs typeface="Arial Black" charset="0"/>
              </a:rPr>
              <a:t>| African Department</a:t>
            </a:r>
            <a:endParaRPr lang="en-US" sz="900" b="0" dirty="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21888301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Agenda">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6DC936A-9C43-D84B-9C24-0185515D689C}"/>
              </a:ext>
            </a:extLst>
          </p:cNvPr>
          <p:cNvSpPr/>
          <p:nvPr userDrawn="1"/>
        </p:nvSpPr>
        <p:spPr>
          <a:xfrm>
            <a:off x="-1" y="6638778"/>
            <a:ext cx="12192001" cy="219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bg1"/>
                </a:solidFill>
                <a:latin typeface="Arial Black" charset="0"/>
                <a:cs typeface="Arial Black" charset="0"/>
              </a:rPr>
              <a:t>IMF </a:t>
            </a:r>
            <a:r>
              <a:rPr lang="en-US" sz="900" b="0" dirty="0">
                <a:solidFill>
                  <a:schemeClr val="bg1"/>
                </a:solidFill>
                <a:latin typeface="+mn-lt"/>
                <a:cs typeface="Arial Black" charset="0"/>
              </a:rPr>
              <a:t>| Fiscal Affairs Department</a:t>
            </a:r>
            <a:endParaRPr lang="en-US" sz="900" b="0" dirty="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
        <p:nvSpPr>
          <p:cNvPr id="10" name="Content Placeholder 9">
            <a:extLst>
              <a:ext uri="{FF2B5EF4-FFF2-40B4-BE49-F238E27FC236}">
                <a16:creationId xmlns:a16="http://schemas.microsoft.com/office/drawing/2014/main" id="{07CE3741-921D-834E-8354-54991BEB2BDD}"/>
              </a:ext>
            </a:extLst>
          </p:cNvPr>
          <p:cNvSpPr>
            <a:spLocks noGrp="1"/>
          </p:cNvSpPr>
          <p:nvPr>
            <p:ph sz="quarter" idx="11" hasCustomPrompt="1"/>
          </p:nvPr>
        </p:nvSpPr>
        <p:spPr>
          <a:xfrm>
            <a:off x="1235964" y="683639"/>
            <a:ext cx="9372600" cy="5486400"/>
          </a:xfrm>
        </p:spPr>
        <p:txBody>
          <a:bodyPr tIns="0" bIns="365760" anchor="ctr" anchorCtr="0"/>
          <a:lstStyle>
            <a:lvl1pPr>
              <a:spcBef>
                <a:spcPts val="0"/>
              </a:spcBef>
              <a:spcAft>
                <a:spcPts val="2400"/>
              </a:spcAft>
              <a:buClrTx/>
              <a:defRPr sz="3400" b="0" i="0">
                <a:solidFill>
                  <a:schemeClr val="bg1"/>
                </a:solidFill>
                <a:latin typeface="Arial Black" panose="020B0604020202020204" pitchFamily="34" charset="0"/>
                <a:cs typeface="Arial Black" panose="020B0604020202020204" pitchFamily="34" charset="0"/>
              </a:defRPr>
            </a:lvl1pPr>
            <a:lvl2pPr marL="342900" indent="-342900">
              <a:spcBef>
                <a:spcPts val="900"/>
              </a:spcBef>
              <a:spcAft>
                <a:spcPts val="0"/>
              </a:spcAft>
              <a:buClrTx/>
              <a:tabLst/>
              <a:defRPr sz="3200" b="0">
                <a:solidFill>
                  <a:schemeClr val="bg1"/>
                </a:solidFill>
              </a:defRPr>
            </a:lvl2pPr>
            <a:lvl3pPr marL="342900" indent="-342900">
              <a:spcBef>
                <a:spcPts val="900"/>
              </a:spcBef>
              <a:spcAft>
                <a:spcPts val="0"/>
              </a:spcAft>
              <a:buClrTx/>
              <a:buSzPct val="100000"/>
              <a:buFont typeface="Wingdings" pitchFamily="2" charset="2"/>
              <a:buChar char="§"/>
              <a:tabLst/>
              <a:defRPr sz="3200" b="1">
                <a:solidFill>
                  <a:schemeClr val="accent2">
                    <a:lumMod val="60000"/>
                    <a:lumOff val="40000"/>
                  </a:schemeClr>
                </a:solidFill>
              </a:defRPr>
            </a:lvl3pPr>
            <a:lvl4pPr marL="514350" indent="-171450">
              <a:spcBef>
                <a:spcPts val="0"/>
              </a:spcBef>
              <a:spcAft>
                <a:spcPts val="300"/>
              </a:spcAft>
              <a:buClrTx/>
              <a:buFont typeface="Arial" panose="020B0604020202020204" pitchFamily="34" charset="0"/>
              <a:buChar char="•"/>
              <a:tabLst/>
              <a:defRPr sz="2100" b="0">
                <a:solidFill>
                  <a:schemeClr val="bg1"/>
                </a:solidFill>
              </a:defRPr>
            </a:lvl4pPr>
            <a:lvl5pPr marL="514350" indent="-171450">
              <a:spcBef>
                <a:spcPts val="0"/>
              </a:spcBef>
              <a:spcAft>
                <a:spcPts val="300"/>
              </a:spcAft>
              <a:buClrTx/>
              <a:buFont typeface="Arial" panose="020B0604020202020204" pitchFamily="34" charset="0"/>
              <a:buChar char="•"/>
              <a:tabLst/>
              <a:defRPr sz="2100" b="1">
                <a:solidFill>
                  <a:schemeClr val="accent2">
                    <a:lumMod val="60000"/>
                    <a:lumOff val="40000"/>
                  </a:schemeClr>
                </a:solidFill>
              </a:defRPr>
            </a:lvl5pPr>
          </a:lstStyle>
          <a:p>
            <a:pPr lvl="0"/>
            <a:r>
              <a:rPr lang="en-US" dirty="0"/>
              <a:t>Title for Divider–Agenda</a:t>
            </a:r>
          </a:p>
          <a:p>
            <a:pPr lvl="1"/>
            <a:r>
              <a:rPr lang="en-US" dirty="0"/>
              <a:t>Agenda Item—Inactive</a:t>
            </a:r>
          </a:p>
          <a:p>
            <a:pPr lvl="2"/>
            <a:r>
              <a:rPr lang="en-US" dirty="0"/>
              <a:t>Agenda Item—Active</a:t>
            </a:r>
          </a:p>
          <a:p>
            <a:pPr lvl="3"/>
            <a:r>
              <a:rPr lang="en-US" dirty="0"/>
              <a:t>Second level</a:t>
            </a:r>
          </a:p>
          <a:p>
            <a:pPr lvl="4"/>
            <a:r>
              <a:rPr lang="en-US" dirty="0"/>
              <a:t>Third level</a:t>
            </a:r>
          </a:p>
        </p:txBody>
      </p:sp>
    </p:spTree>
    <p:extLst>
      <p:ext uri="{BB962C8B-B14F-4D97-AF65-F5344CB8AC3E}">
        <p14:creationId xmlns:p14="http://schemas.microsoft.com/office/powerpoint/2010/main" val="20233303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99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W)">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080745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ngle-Column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Slide Title for Single-Column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a:spcBef>
                <a:spcPts val="2400"/>
              </a:spcBef>
              <a:defRPr>
                <a:solidFill>
                  <a:schemeClr val="tx1"/>
                </a:solidFill>
              </a:defRPr>
            </a:lvl1pPr>
            <a:lvl2pPr>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lvl3pPr>
            <a:lvl4pPr>
              <a:defRPr/>
            </a:lvl4pPr>
            <a:lvl5pPr>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Tree>
    <p:extLst>
      <p:ext uri="{BB962C8B-B14F-4D97-AF65-F5344CB8AC3E}">
        <p14:creationId xmlns:p14="http://schemas.microsoft.com/office/powerpoint/2010/main" val="373023012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Column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Slide Title for Two-Column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4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6" name="Text Placeholder 2">
            <a:extLst>
              <a:ext uri="{FF2B5EF4-FFF2-40B4-BE49-F238E27FC236}">
                <a16:creationId xmlns:a16="http://schemas.microsoft.com/office/drawing/2014/main" id="{0BF7038D-D496-7248-87EC-9540380F1D12}"/>
              </a:ext>
            </a:extLst>
          </p:cNvPr>
          <p:cNvSpPr>
            <a:spLocks noGrp="1"/>
          </p:cNvSpPr>
          <p:nvPr>
            <p:ph type="body" sz="quarter" idx="13" hasCustomPrompt="1"/>
          </p:nvPr>
        </p:nvSpPr>
        <p:spPr>
          <a:xfrm>
            <a:off x="6383338" y="1469871"/>
            <a:ext cx="4572000" cy="4860591"/>
          </a:xfrm>
        </p:spPr>
        <p:txBody>
          <a:bodyPr>
            <a:normAutofit/>
          </a:bodyPr>
          <a:lstStyle>
            <a:lvl1pPr>
              <a:spcBef>
                <a:spcPts val="24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Tree>
    <p:extLst>
      <p:ext uri="{BB962C8B-B14F-4D97-AF65-F5344CB8AC3E}">
        <p14:creationId xmlns:p14="http://schemas.microsoft.com/office/powerpoint/2010/main" val="368681712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Text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Title for </a:t>
            </a:r>
            <a:r>
              <a:rPr lang="en-US" dirty="0" err="1"/>
              <a:t>Photo+Text</a:t>
            </a:r>
            <a:r>
              <a:rPr lang="en-US" dirty="0"/>
              <a:t> (W)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marL="917575" marR="0"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marL="917575" marR="0" lvl="4"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a:pPr>
            <a:r>
              <a:rPr lang="en-US" dirty="0"/>
              <a:t>Quadruple-click the “Indent More” button (above) for fourth-level bullets</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1239838" y="1669499"/>
            <a:ext cx="4856162" cy="44805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dirty="0"/>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239839" y="5889219"/>
            <a:ext cx="4856162"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409308008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Photo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340806" y="491385"/>
            <a:ext cx="3670259" cy="978486"/>
          </a:xfrm>
          <a:prstGeom prst="rect">
            <a:avLst/>
          </a:prstGeom>
        </p:spPr>
        <p:txBody>
          <a:bodyPr vert="horz" lIns="0" tIns="0" rIns="0" bIns="0" rtlCol="0" anchor="ctr">
            <a:normAutofit/>
          </a:bodyPr>
          <a:lstStyle>
            <a:lvl1pPr algn="l">
              <a:defRPr lang="en-US" sz="2400" dirty="0">
                <a:solidFill>
                  <a:schemeClr val="tx2"/>
                </a:solidFill>
                <a:latin typeface="Arial Black" charset="0"/>
                <a:ea typeface="Arial Black" charset="0"/>
                <a:cs typeface="Arial Black" charset="0"/>
              </a:defRPr>
            </a:lvl1pPr>
          </a:lstStyle>
          <a:p>
            <a:pPr marL="0" lvl="0"/>
            <a:r>
              <a:rPr lang="en-US" dirty="0"/>
              <a:t>Title for </a:t>
            </a:r>
            <a:r>
              <a:rPr lang="en-US" dirty="0" err="1"/>
              <a:t>Text+Photo</a:t>
            </a:r>
            <a:r>
              <a:rPr lang="en-US" dirty="0"/>
              <a:t>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340806" y="1469871"/>
            <a:ext cx="3670259"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6" name="Picture Placeholder 2">
            <a:extLst>
              <a:ext uri="{FF2B5EF4-FFF2-40B4-BE49-F238E27FC236}">
                <a16:creationId xmlns:a16="http://schemas.microsoft.com/office/drawing/2014/main" id="{47569D7D-6010-454B-A86B-B6C69D7E2E6B}"/>
              </a:ext>
            </a:extLst>
          </p:cNvPr>
          <p:cNvSpPr>
            <a:spLocks noGrp="1"/>
          </p:cNvSpPr>
          <p:nvPr>
            <p:ph type="pic" sz="quarter" idx="11" hasCustomPrompt="1"/>
          </p:nvPr>
        </p:nvSpPr>
        <p:spPr>
          <a:xfrm>
            <a:off x="4191000" y="-1"/>
            <a:ext cx="8001000" cy="6629400"/>
          </a:xfrm>
          <a:solidFill>
            <a:schemeClr val="bg1">
              <a:lumMod val="90000"/>
            </a:schemeClr>
          </a:solidFill>
        </p:spPr>
        <p:txBody>
          <a:bodyPr tIns="0" bIns="2743200" anchor="b"/>
          <a:lstStyle>
            <a:lvl1pPr algn="ctr">
              <a:defRPr i="1">
                <a:solidFill>
                  <a:schemeClr val="bg1">
                    <a:lumMod val="75000"/>
                  </a:schemeClr>
                </a:solidFill>
              </a:defRPr>
            </a:lvl1pPr>
          </a:lstStyle>
          <a:p>
            <a:r>
              <a:rPr lang="en-US" dirty="0"/>
              <a:t>Click icon to insert a photo.</a:t>
            </a:r>
          </a:p>
        </p:txBody>
      </p:sp>
      <p:sp>
        <p:nvSpPr>
          <p:cNvPr id="7" name="Text Placeholder 4">
            <a:extLst>
              <a:ext uri="{FF2B5EF4-FFF2-40B4-BE49-F238E27FC236}">
                <a16:creationId xmlns:a16="http://schemas.microsoft.com/office/drawing/2014/main" id="{FD26CCD3-E500-1F49-8DD8-1545E2CBF0B3}"/>
              </a:ext>
            </a:extLst>
          </p:cNvPr>
          <p:cNvSpPr>
            <a:spLocks noGrp="1"/>
          </p:cNvSpPr>
          <p:nvPr>
            <p:ph type="body" sz="quarter" idx="12" hasCustomPrompt="1"/>
          </p:nvPr>
        </p:nvSpPr>
        <p:spPr>
          <a:xfrm rot="5400000">
            <a:off x="8746884" y="3184281"/>
            <a:ext cx="6629396"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273147875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Photo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Title for </a:t>
            </a:r>
            <a:r>
              <a:rPr lang="en-US" dirty="0" err="1"/>
              <a:t>Photo+Photo</a:t>
            </a:r>
            <a:r>
              <a:rPr lang="en-US" dirty="0"/>
              <a:t> (W) Layout</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0" y="1469871"/>
            <a:ext cx="6096000" cy="42519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dirty="0"/>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 y="5460991"/>
            <a:ext cx="6096000"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8" name="Picture Placeholder 4">
            <a:extLst>
              <a:ext uri="{FF2B5EF4-FFF2-40B4-BE49-F238E27FC236}">
                <a16:creationId xmlns:a16="http://schemas.microsoft.com/office/drawing/2014/main" id="{57E259A3-746A-2044-822B-3F7D859E7F10}"/>
              </a:ext>
            </a:extLst>
          </p:cNvPr>
          <p:cNvSpPr>
            <a:spLocks noGrp="1"/>
          </p:cNvSpPr>
          <p:nvPr>
            <p:ph type="pic" sz="quarter" idx="14" hasCustomPrompt="1"/>
          </p:nvPr>
        </p:nvSpPr>
        <p:spPr>
          <a:xfrm>
            <a:off x="6093439" y="1469871"/>
            <a:ext cx="6096000" cy="42519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dirty="0"/>
              <a:t>Click icon to insert a photo.</a:t>
            </a:r>
          </a:p>
        </p:txBody>
      </p:sp>
      <p:sp>
        <p:nvSpPr>
          <p:cNvPr id="9" name="Text Placeholder 4">
            <a:extLst>
              <a:ext uri="{FF2B5EF4-FFF2-40B4-BE49-F238E27FC236}">
                <a16:creationId xmlns:a16="http://schemas.microsoft.com/office/drawing/2014/main" id="{E3F54B41-918E-644B-B610-DDE8277FB261}"/>
              </a:ext>
            </a:extLst>
          </p:cNvPr>
          <p:cNvSpPr>
            <a:spLocks noGrp="1"/>
          </p:cNvSpPr>
          <p:nvPr>
            <p:ph type="body" sz="quarter" idx="15" hasCustomPrompt="1"/>
          </p:nvPr>
        </p:nvSpPr>
        <p:spPr>
          <a:xfrm>
            <a:off x="6093440" y="5460991"/>
            <a:ext cx="6096000"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108491276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Photo+Title (W)">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1" y="5349453"/>
            <a:ext cx="12192000" cy="1508547"/>
          </a:xfrm>
          <a:prstGeom prst="rect">
            <a:avLst/>
          </a:prstGeom>
        </p:spPr>
        <p:txBody>
          <a:bodyPr vert="horz" lIns="457200" tIns="182880" rIns="457200" bIns="182880" rtlCol="0" anchor="t" anchorCtr="0">
            <a:noAutofit/>
          </a:bodyPr>
          <a:lstStyle>
            <a:lvl1pPr algn="ctr">
              <a:defRPr lang="en-US" sz="2400" dirty="0">
                <a:solidFill>
                  <a:schemeClr val="tx2"/>
                </a:solidFill>
                <a:latin typeface="Arial Black" charset="0"/>
                <a:ea typeface="Arial Black" charset="0"/>
                <a:cs typeface="Arial Black" charset="0"/>
              </a:defRPr>
            </a:lvl1pPr>
          </a:lstStyle>
          <a:p>
            <a:pPr marL="0" lvl="0"/>
            <a:r>
              <a:rPr lang="en-US" dirty="0"/>
              <a:t>Title for Large Photo (W) Layout</a:t>
            </a:r>
          </a:p>
        </p:txBody>
      </p:sp>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0"/>
            <a:ext cx="12192000" cy="5349875"/>
          </a:xfrm>
          <a:solidFill>
            <a:schemeClr val="bg1">
              <a:lumMod val="90000"/>
            </a:schemeClr>
          </a:solidFill>
        </p:spPr>
        <p:txBody>
          <a:bodyPr tIns="0" bIns="2057400" anchor="b"/>
          <a:lstStyle>
            <a:lvl1pPr algn="ctr">
              <a:defRPr i="1">
                <a:solidFill>
                  <a:schemeClr val="bg1">
                    <a:lumMod val="75000"/>
                  </a:schemeClr>
                </a:solidFill>
              </a:defRPr>
            </a:lvl1pPr>
          </a:lstStyle>
          <a:p>
            <a:r>
              <a:rPr lang="en-US" dirty="0"/>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380937159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xtra-Large Photo+Title (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1"/>
            <a:ext cx="12192000" cy="6172200"/>
          </a:xfrm>
          <a:solidFill>
            <a:schemeClr val="bg1">
              <a:lumMod val="90000"/>
            </a:schemeClr>
          </a:solidFill>
        </p:spPr>
        <p:txBody>
          <a:bodyPr tIns="0" bIns="2560320" anchor="b"/>
          <a:lstStyle>
            <a:lvl1pPr algn="ctr">
              <a:defRPr i="1">
                <a:solidFill>
                  <a:schemeClr val="bg1">
                    <a:lumMod val="75000"/>
                  </a:schemeClr>
                </a:solidFill>
              </a:defRPr>
            </a:lvl1pPr>
          </a:lstStyle>
          <a:p>
            <a:r>
              <a:rPr lang="en-US" dirty="0"/>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8975483" y="2955682"/>
            <a:ext cx="6172198"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0" y="6172200"/>
            <a:ext cx="12202245" cy="685800"/>
          </a:xfrm>
          <a:prstGeom prst="rect">
            <a:avLst/>
          </a:prstGeom>
        </p:spPr>
        <p:txBody>
          <a:bodyPr vert="horz" lIns="457200" tIns="91440" rIns="457200" bIns="182880" rtlCol="0" anchor="t" anchorCtr="0">
            <a:normAutofit/>
          </a:bodyPr>
          <a:lstStyle>
            <a:lvl1pPr algn="ctr">
              <a:defRPr lang="en-US" sz="2200" dirty="0">
                <a:solidFill>
                  <a:schemeClr val="tx2"/>
                </a:solidFill>
                <a:latin typeface="Arial Black" charset="0"/>
                <a:ea typeface="Arial Black" charset="0"/>
                <a:cs typeface="Arial Black" charset="0"/>
              </a:defRPr>
            </a:lvl1pPr>
          </a:lstStyle>
          <a:p>
            <a:pPr marL="0" lvl="0"/>
            <a:r>
              <a:rPr lang="en-US" dirty="0"/>
              <a:t>Title for Extra-Large </a:t>
            </a:r>
            <a:r>
              <a:rPr lang="en-US" dirty="0" err="1"/>
              <a:t>Photo+Title</a:t>
            </a:r>
            <a:r>
              <a:rPr lang="en-US" dirty="0"/>
              <a:t> (W) Layout</a:t>
            </a:r>
          </a:p>
        </p:txBody>
      </p:sp>
    </p:spTree>
    <p:extLst>
      <p:ext uri="{BB962C8B-B14F-4D97-AF65-F5344CB8AC3E}">
        <p14:creationId xmlns:p14="http://schemas.microsoft.com/office/powerpoint/2010/main" val="415684485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Column (W)">
    <p:bg>
      <p:bgRef idx="1001">
        <a:schemeClr val="bg1"/>
      </p:bgRef>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Slide Title for Single-Column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a:spcBef>
                <a:spcPts val="2400"/>
              </a:spcBef>
              <a:defRPr>
                <a:solidFill>
                  <a:schemeClr val="tx1"/>
                </a:solidFill>
              </a:defRPr>
            </a:lvl1pPr>
            <a:lvl2pPr>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lvl3pPr>
            <a:lvl4pPr>
              <a:defRPr/>
            </a:lvl4pPr>
            <a:lvl5pPr>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Tree>
    <p:extLst>
      <p:ext uri="{BB962C8B-B14F-4D97-AF65-F5344CB8AC3E}">
        <p14:creationId xmlns:p14="http://schemas.microsoft.com/office/powerpoint/2010/main" val="164441517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xtra-Large Photo (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1"/>
            <a:ext cx="12192000" cy="6583680"/>
          </a:xfrm>
          <a:solidFill>
            <a:schemeClr val="bg1">
              <a:lumMod val="90000"/>
            </a:schemeClr>
          </a:solidFill>
        </p:spPr>
        <p:txBody>
          <a:bodyPr tIns="0" bIns="2743200" anchor="b"/>
          <a:lstStyle>
            <a:lvl1pPr algn="ctr">
              <a:defRPr i="1">
                <a:solidFill>
                  <a:schemeClr val="bg1">
                    <a:lumMod val="75000"/>
                  </a:schemeClr>
                </a:solidFill>
              </a:defRPr>
            </a:lvl1pPr>
          </a:lstStyle>
          <a:p>
            <a:r>
              <a:rPr lang="en-US" dirty="0"/>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8769743" y="3161422"/>
            <a:ext cx="6583678"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253930679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ingle-Column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Single-Column (B)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marL="0" marR="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solidFill>
                  <a:schemeClr val="bg1"/>
                </a:solidFill>
              </a:defRPr>
            </a:lvl1pPr>
            <a:lvl2pPr>
              <a:buClr>
                <a:schemeClr val="tx2">
                  <a:lumMod val="40000"/>
                  <a:lumOff val="60000"/>
                </a:schemeClr>
              </a:buClr>
              <a:defRPr>
                <a:solidFill>
                  <a:schemeClr val="bg1"/>
                </a:solidFill>
              </a:defRPr>
            </a:lvl2pPr>
            <a:lvl3pPr>
              <a:buClr>
                <a:schemeClr val="bg1">
                  <a:lumMod val="75000"/>
                </a:schemeClr>
              </a:buClr>
              <a:defRPr>
                <a:solidFill>
                  <a:schemeClr val="bg1"/>
                </a:solidFill>
              </a:defRPr>
            </a:lvl3pPr>
            <a:lvl4pPr>
              <a:buClr>
                <a:schemeClr val="tx2">
                  <a:lumMod val="40000"/>
                  <a:lumOff val="60000"/>
                </a:schemeClr>
              </a:buClr>
              <a:defRPr>
                <a:solidFill>
                  <a:schemeClr val="bg1"/>
                </a:solidFill>
              </a:defRPr>
            </a:lvl4pPr>
            <a:lvl5pPr>
              <a:buClr>
                <a:schemeClr val="bg1">
                  <a:lumMod val="75000"/>
                </a:schemeClr>
              </a:buClr>
              <a:defRPr>
                <a:solidFill>
                  <a:schemeClr val="bg1"/>
                </a:solidFill>
              </a:defRPr>
            </a:lvl5pPr>
          </a:lstStyle>
          <a:p>
            <a:pPr marL="0" marR="0" lvl="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pPr>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Box 3">
            <a:extLst>
              <a:ext uri="{FF2B5EF4-FFF2-40B4-BE49-F238E27FC236}">
                <a16:creationId xmlns:a16="http://schemas.microsoft.com/office/drawing/2014/main" id="{5B31EA4B-58AD-3842-9BEC-4B9FF60E019D}"/>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IMF </a:t>
            </a:r>
            <a:r>
              <a:rPr lang="en-US" sz="900" b="0" dirty="0">
                <a:solidFill>
                  <a:schemeClr val="accent1">
                    <a:lumMod val="60000"/>
                    <a:lumOff val="40000"/>
                  </a:schemeClr>
                </a:solidFill>
                <a:latin typeface="+mn-lt"/>
                <a:cs typeface="Arial Black" charset="0"/>
              </a:rPr>
              <a:t>| African Department</a:t>
            </a:r>
            <a:endParaRPr lang="en-US" sz="900" b="0" dirty="0">
              <a:solidFill>
                <a:schemeClr val="accent1">
                  <a:lumMod val="60000"/>
                  <a:lumOff val="40000"/>
                </a:schemeClr>
              </a:solidFill>
              <a:latin typeface="+mn-lt"/>
            </a:endParaRPr>
          </a:p>
        </p:txBody>
      </p:sp>
      <p:sp>
        <p:nvSpPr>
          <p:cNvPr id="5" name="TextBox 4">
            <a:extLst>
              <a:ext uri="{FF2B5EF4-FFF2-40B4-BE49-F238E27FC236}">
                <a16:creationId xmlns:a16="http://schemas.microsoft.com/office/drawing/2014/main" id="{E06FD9C8-9F14-B64C-88D7-AFEADAB39B39}"/>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29454847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wo-Column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Two-Column (B)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IMF </a:t>
            </a:r>
            <a:r>
              <a:rPr lang="en-US" sz="900" b="0" dirty="0">
                <a:solidFill>
                  <a:schemeClr val="accent1">
                    <a:lumMod val="60000"/>
                    <a:lumOff val="40000"/>
                  </a:schemeClr>
                </a:solidFill>
                <a:latin typeface="+mn-lt"/>
                <a:cs typeface="Arial Black" charset="0"/>
              </a:rPr>
              <a:t>| African Department</a:t>
            </a:r>
            <a:endParaRPr lang="en-US" sz="900" b="0" dirty="0">
              <a:solidFill>
                <a:schemeClr val="accent1">
                  <a:lumMod val="60000"/>
                  <a:lumOff val="40000"/>
                </a:schemeClr>
              </a:solidFill>
              <a:latin typeface="+mn-lt"/>
            </a:endParaRP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cxnSp>
        <p:nvCxnSpPr>
          <p:cNvPr id="7" name="Straight Connector 6">
            <a:extLst>
              <a:ext uri="{FF2B5EF4-FFF2-40B4-BE49-F238E27FC236}">
                <a16:creationId xmlns:a16="http://schemas.microsoft.com/office/drawing/2014/main" id="{DCB5B26B-2A1F-084E-BAF6-BEA91A8E38A5}"/>
              </a:ext>
            </a:extLst>
          </p:cNvPr>
          <p:cNvCxnSpPr>
            <a:cxnSpLocks/>
          </p:cNvCxnSpPr>
          <p:nvPr userDrawn="1"/>
        </p:nvCxnSpPr>
        <p:spPr>
          <a:xfrm>
            <a:off x="6096000" y="1670538"/>
            <a:ext cx="0" cy="4425462"/>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9273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hoto+Text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a:t>
            </a:r>
            <a:r>
              <a:rPr lang="en-US" dirty="0" err="1"/>
              <a:t>Photo+Text</a:t>
            </a:r>
            <a:r>
              <a:rPr lang="en-US" dirty="0"/>
              <a:t> (B)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IMF </a:t>
            </a:r>
            <a:r>
              <a:rPr lang="en-US" sz="900" b="0" dirty="0">
                <a:solidFill>
                  <a:schemeClr val="accent1">
                    <a:lumMod val="60000"/>
                    <a:lumOff val="40000"/>
                  </a:schemeClr>
                </a:solidFill>
                <a:latin typeface="+mn-lt"/>
                <a:cs typeface="Arial Black" charset="0"/>
              </a:rPr>
              <a:t>| African Department</a:t>
            </a:r>
            <a:endParaRPr lang="en-US" sz="900" b="0" dirty="0">
              <a:solidFill>
                <a:schemeClr val="accent1">
                  <a:lumMod val="60000"/>
                  <a:lumOff val="40000"/>
                </a:schemeClr>
              </a:solidFill>
              <a:latin typeface="+mn-lt"/>
            </a:endParaRP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
        <p:nvSpPr>
          <p:cNvPr id="9" name="Picture Placeholder 4">
            <a:extLst>
              <a:ext uri="{FF2B5EF4-FFF2-40B4-BE49-F238E27FC236}">
                <a16:creationId xmlns:a16="http://schemas.microsoft.com/office/drawing/2014/main" id="{ADC7D600-7783-1F4F-AD62-06B784E129FD}"/>
              </a:ext>
            </a:extLst>
          </p:cNvPr>
          <p:cNvSpPr>
            <a:spLocks noGrp="1"/>
          </p:cNvSpPr>
          <p:nvPr>
            <p:ph type="pic" sz="quarter" idx="13" hasCustomPrompt="1"/>
          </p:nvPr>
        </p:nvSpPr>
        <p:spPr>
          <a:xfrm>
            <a:off x="1239838" y="1672046"/>
            <a:ext cx="4855464" cy="44805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dirty="0"/>
              <a:t>Click icon to insert a photo.</a:t>
            </a:r>
          </a:p>
        </p:txBody>
      </p:sp>
      <p:sp>
        <p:nvSpPr>
          <p:cNvPr id="10" name="Text Placeholder 4">
            <a:extLst>
              <a:ext uri="{FF2B5EF4-FFF2-40B4-BE49-F238E27FC236}">
                <a16:creationId xmlns:a16="http://schemas.microsoft.com/office/drawing/2014/main" id="{A3893C67-9BAE-6946-9896-78E2472B03D8}"/>
              </a:ext>
            </a:extLst>
          </p:cNvPr>
          <p:cNvSpPr>
            <a:spLocks noGrp="1"/>
          </p:cNvSpPr>
          <p:nvPr>
            <p:ph type="body" sz="quarter" idx="14" hasCustomPrompt="1"/>
          </p:nvPr>
        </p:nvSpPr>
        <p:spPr>
          <a:xfrm>
            <a:off x="1239838" y="5891766"/>
            <a:ext cx="4855464"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148605549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1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hoto+Photo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a:t>
            </a:r>
            <a:r>
              <a:rPr lang="en-US" dirty="0" err="1"/>
              <a:t>Photo+Photo</a:t>
            </a:r>
            <a:r>
              <a:rPr lang="en-US" dirty="0"/>
              <a:t> (B) Layout</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0" y="1469871"/>
            <a:ext cx="6096000" cy="42519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dirty="0"/>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 y="5460991"/>
            <a:ext cx="6096000"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8" name="Picture Placeholder 4">
            <a:extLst>
              <a:ext uri="{FF2B5EF4-FFF2-40B4-BE49-F238E27FC236}">
                <a16:creationId xmlns:a16="http://schemas.microsoft.com/office/drawing/2014/main" id="{57E259A3-746A-2044-822B-3F7D859E7F10}"/>
              </a:ext>
            </a:extLst>
          </p:cNvPr>
          <p:cNvSpPr>
            <a:spLocks noGrp="1"/>
          </p:cNvSpPr>
          <p:nvPr>
            <p:ph type="pic" sz="quarter" idx="14" hasCustomPrompt="1"/>
          </p:nvPr>
        </p:nvSpPr>
        <p:spPr>
          <a:xfrm>
            <a:off x="6093439" y="1469871"/>
            <a:ext cx="6096000" cy="42519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dirty="0"/>
              <a:t>Click icon to insert a photo.</a:t>
            </a:r>
          </a:p>
        </p:txBody>
      </p:sp>
      <p:sp>
        <p:nvSpPr>
          <p:cNvPr id="9" name="Text Placeholder 4">
            <a:extLst>
              <a:ext uri="{FF2B5EF4-FFF2-40B4-BE49-F238E27FC236}">
                <a16:creationId xmlns:a16="http://schemas.microsoft.com/office/drawing/2014/main" id="{E3F54B41-918E-644B-B610-DDE8277FB261}"/>
              </a:ext>
            </a:extLst>
          </p:cNvPr>
          <p:cNvSpPr>
            <a:spLocks noGrp="1"/>
          </p:cNvSpPr>
          <p:nvPr>
            <p:ph type="body" sz="quarter" idx="15" hasCustomPrompt="1"/>
          </p:nvPr>
        </p:nvSpPr>
        <p:spPr>
          <a:xfrm>
            <a:off x="6093440" y="5460991"/>
            <a:ext cx="6096000"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10" name="TextBox 9">
            <a:extLst>
              <a:ext uri="{FF2B5EF4-FFF2-40B4-BE49-F238E27FC236}">
                <a16:creationId xmlns:a16="http://schemas.microsoft.com/office/drawing/2014/main" id="{8E8A7720-BFE2-8541-8CCE-E6CF2AEB21D5}"/>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IMF </a:t>
            </a:r>
            <a:r>
              <a:rPr lang="en-US" sz="900" b="0" dirty="0">
                <a:solidFill>
                  <a:schemeClr val="accent1">
                    <a:lumMod val="60000"/>
                    <a:lumOff val="40000"/>
                  </a:schemeClr>
                </a:solidFill>
                <a:latin typeface="+mn-lt"/>
                <a:cs typeface="Arial Black" charset="0"/>
              </a:rPr>
              <a:t>| African Department</a:t>
            </a:r>
            <a:endParaRPr lang="en-US" sz="900" b="0" dirty="0">
              <a:solidFill>
                <a:schemeClr val="accent1">
                  <a:lumMod val="60000"/>
                  <a:lumOff val="40000"/>
                </a:schemeClr>
              </a:solidFill>
              <a:latin typeface="+mn-lt"/>
            </a:endParaRPr>
          </a:p>
        </p:txBody>
      </p:sp>
      <p:sp>
        <p:nvSpPr>
          <p:cNvPr id="11" name="TextBox 10">
            <a:extLst>
              <a:ext uri="{FF2B5EF4-FFF2-40B4-BE49-F238E27FC236}">
                <a16:creationId xmlns:a16="http://schemas.microsoft.com/office/drawing/2014/main" id="{DF7CAC3A-914C-D94C-9254-C253E5803F2C}"/>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32700606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arge-Photo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0" y="5349450"/>
            <a:ext cx="12191999" cy="1508547"/>
          </a:xfrm>
          <a:prstGeom prst="rect">
            <a:avLst/>
          </a:prstGeom>
        </p:spPr>
        <p:txBody>
          <a:bodyPr vert="horz" lIns="457200" tIns="182880" rIns="457200" bIns="182880" rtlCol="0" anchor="t">
            <a:normAutofit/>
          </a:bodyPr>
          <a:lstStyle>
            <a:lvl1pPr algn="ctr">
              <a:defRPr lang="en-US" sz="2400" dirty="0">
                <a:solidFill>
                  <a:schemeClr val="bg1"/>
                </a:solidFill>
                <a:latin typeface="Arial Black" charset="0"/>
                <a:ea typeface="Arial Black" charset="0"/>
                <a:cs typeface="Arial Black" charset="0"/>
              </a:defRPr>
            </a:lvl1pPr>
          </a:lstStyle>
          <a:p>
            <a:pPr marL="0" lvl="0"/>
            <a:r>
              <a:rPr lang="en-US" dirty="0"/>
              <a:t>Title for Large-Photo (B) Layout</a:t>
            </a:r>
          </a:p>
        </p:txBody>
      </p:sp>
      <p:sp>
        <p:nvSpPr>
          <p:cNvPr id="3" name="Picture Placeholder 2">
            <a:extLst>
              <a:ext uri="{FF2B5EF4-FFF2-40B4-BE49-F238E27FC236}">
                <a16:creationId xmlns:a16="http://schemas.microsoft.com/office/drawing/2014/main" id="{6B57DE7E-D5A7-934A-BDAA-810E25C7A254}"/>
              </a:ext>
            </a:extLst>
          </p:cNvPr>
          <p:cNvSpPr>
            <a:spLocks noGrp="1"/>
          </p:cNvSpPr>
          <p:nvPr>
            <p:ph type="pic" sz="quarter" idx="10" hasCustomPrompt="1"/>
          </p:nvPr>
        </p:nvSpPr>
        <p:spPr>
          <a:xfrm>
            <a:off x="0" y="0"/>
            <a:ext cx="12192000" cy="5349875"/>
          </a:xfrm>
          <a:solidFill>
            <a:schemeClr val="tx2">
              <a:lumMod val="50000"/>
            </a:schemeClr>
          </a:solidFill>
        </p:spPr>
        <p:txBody>
          <a:bodyPr tIns="0" bIns="2057400" anchor="b"/>
          <a:lstStyle>
            <a:lvl1pPr algn="ctr">
              <a:defRPr i="1">
                <a:solidFill>
                  <a:schemeClr val="tx2"/>
                </a:solidFill>
              </a:defRPr>
            </a:lvl1pPr>
          </a:lstStyle>
          <a:p>
            <a:r>
              <a:rPr lang="en-US" dirty="0"/>
              <a:t>Click icon to insert a photo.</a:t>
            </a:r>
          </a:p>
        </p:txBody>
      </p:sp>
      <p:sp>
        <p:nvSpPr>
          <p:cNvPr id="5" name="Text Placeholder 4">
            <a:extLst>
              <a:ext uri="{FF2B5EF4-FFF2-40B4-BE49-F238E27FC236}">
                <a16:creationId xmlns:a16="http://schemas.microsoft.com/office/drawing/2014/main" id="{7096E3DB-FA3A-7842-8A68-4AE4AACEC5FF}"/>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12" name="TextBox 11">
            <a:extLst>
              <a:ext uri="{FF2B5EF4-FFF2-40B4-BE49-F238E27FC236}">
                <a16:creationId xmlns:a16="http://schemas.microsoft.com/office/drawing/2014/main" id="{764FF97F-5A7B-3544-BBF1-8D9147069589}"/>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IMF </a:t>
            </a:r>
            <a:r>
              <a:rPr lang="en-US" sz="900" b="0" dirty="0">
                <a:solidFill>
                  <a:schemeClr val="accent1">
                    <a:lumMod val="60000"/>
                    <a:lumOff val="40000"/>
                  </a:schemeClr>
                </a:solidFill>
                <a:latin typeface="+mn-lt"/>
                <a:cs typeface="Arial Black" charset="0"/>
              </a:rPr>
              <a:t>| African Department</a:t>
            </a:r>
            <a:endParaRPr lang="en-US" sz="900" b="0" dirty="0">
              <a:solidFill>
                <a:schemeClr val="accent1">
                  <a:lumMod val="60000"/>
                  <a:lumOff val="40000"/>
                </a:schemeClr>
              </a:solidFill>
              <a:latin typeface="+mn-lt"/>
            </a:endParaRPr>
          </a:p>
        </p:txBody>
      </p:sp>
      <p:sp>
        <p:nvSpPr>
          <p:cNvPr id="13" name="TextBox 12">
            <a:extLst>
              <a:ext uri="{FF2B5EF4-FFF2-40B4-BE49-F238E27FC236}">
                <a16:creationId xmlns:a16="http://schemas.microsoft.com/office/drawing/2014/main" id="{5558205F-7910-2A4D-9D13-3F4027CE12D3}"/>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330313570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35A615-44B8-AC4C-BDEB-B9D50F7261D9}"/>
              </a:ext>
            </a:extLst>
          </p:cNvPr>
          <p:cNvSpPr/>
          <p:nvPr userDrawn="1"/>
        </p:nvSpPr>
        <p:spPr>
          <a:xfrm>
            <a:off x="11938958" y="-2"/>
            <a:ext cx="253042"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741048" y="1940930"/>
            <a:ext cx="5515284" cy="2239337"/>
          </a:xfrm>
        </p:spPr>
        <p:txBody>
          <a:bodyPr lIns="0" tIns="0" rIns="0" bIns="45720" anchor="b" anchorCtr="0">
            <a:normAutofit/>
          </a:bodyPr>
          <a:lstStyle>
            <a:lvl1pPr algn="l">
              <a:lnSpc>
                <a:spcPct val="95000"/>
              </a:lnSpc>
              <a:defRPr sz="4000" b="0" i="0">
                <a:solidFill>
                  <a:schemeClr val="tx2"/>
                </a:solidFill>
                <a:latin typeface="Arial Black" panose="020B0604020202020204" pitchFamily="34" charset="0"/>
                <a:cs typeface="Arial Black" panose="020B0604020202020204" pitchFamily="34" charset="0"/>
              </a:defRPr>
            </a:lvl1pPr>
          </a:lstStyle>
          <a:p>
            <a:r>
              <a:rPr lang="en-US" dirty="0"/>
              <a:t>Presentation Title up to three lines in length</a:t>
            </a:r>
          </a:p>
        </p:txBody>
      </p:sp>
      <p:sp>
        <p:nvSpPr>
          <p:cNvPr id="3" name="Subtitle 2"/>
          <p:cNvSpPr>
            <a:spLocks noGrp="1"/>
          </p:cNvSpPr>
          <p:nvPr>
            <p:ph type="subTitle" idx="1" hasCustomPrompt="1"/>
          </p:nvPr>
        </p:nvSpPr>
        <p:spPr>
          <a:xfrm>
            <a:off x="5741048" y="4180267"/>
            <a:ext cx="5515284" cy="465240"/>
          </a:xfrm>
        </p:spPr>
        <p:txBody>
          <a:bodyPr lIns="0" tIns="91440" rIns="0" bIns="0"/>
          <a:lstStyle>
            <a:lvl1pPr marL="0" indent="0" algn="l">
              <a:buNone/>
              <a:defRPr b="1" cap="all" baseline="0">
                <a:solidFill>
                  <a:schemeClr val="tx2"/>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2" indent="0" algn="ctr">
              <a:buNone/>
              <a:defRPr>
                <a:solidFill>
                  <a:schemeClr val="tx1">
                    <a:tint val="75000"/>
                  </a:schemeClr>
                </a:solidFill>
              </a:defRPr>
            </a:lvl4pPr>
            <a:lvl5pPr marL="1828628" indent="0" algn="ctr">
              <a:buNone/>
              <a:defRPr>
                <a:solidFill>
                  <a:schemeClr val="tx1">
                    <a:tint val="75000"/>
                  </a:schemeClr>
                </a:solidFill>
              </a:defRPr>
            </a:lvl5pPr>
            <a:lvl6pPr marL="2285785" indent="0" algn="ctr">
              <a:buNone/>
              <a:defRPr>
                <a:solidFill>
                  <a:schemeClr val="tx1">
                    <a:tint val="75000"/>
                  </a:schemeClr>
                </a:solidFill>
              </a:defRPr>
            </a:lvl6pPr>
            <a:lvl7pPr marL="2742942" indent="0" algn="ctr">
              <a:buNone/>
              <a:defRPr>
                <a:solidFill>
                  <a:schemeClr val="tx1">
                    <a:tint val="75000"/>
                  </a:schemeClr>
                </a:solidFill>
              </a:defRPr>
            </a:lvl7pPr>
            <a:lvl8pPr marL="3200100" indent="0" algn="ctr">
              <a:buNone/>
              <a:defRPr>
                <a:solidFill>
                  <a:schemeClr val="tx1">
                    <a:tint val="75000"/>
                  </a:schemeClr>
                </a:solidFill>
              </a:defRPr>
            </a:lvl8pPr>
            <a:lvl9pPr marL="3657257" indent="0" algn="ctr">
              <a:buNone/>
              <a:defRPr>
                <a:solidFill>
                  <a:schemeClr val="tx1">
                    <a:tint val="75000"/>
                  </a:schemeClr>
                </a:solidFill>
              </a:defRPr>
            </a:lvl9pPr>
          </a:lstStyle>
          <a:p>
            <a:r>
              <a:rPr lang="en-US" dirty="0"/>
              <a:t>Month </a:t>
            </a:r>
            <a:r>
              <a:rPr lang="en-US" dirty="0" err="1"/>
              <a:t>dd</a:t>
            </a:r>
            <a:r>
              <a:rPr lang="en-US" dirty="0"/>
              <a:t>, </a:t>
            </a:r>
            <a:r>
              <a:rPr lang="en-US" dirty="0" err="1"/>
              <a:t>yyyy</a:t>
            </a:r>
            <a:endParaRPr lang="en-US" dirty="0"/>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4" cy="1213338"/>
          </a:xfrm>
        </p:spPr>
        <p:txBody>
          <a:bodyPr lIns="0" tIns="0" rIns="0" bIns="0" anchor="b" anchorCtr="0"/>
          <a:lstStyle>
            <a:lvl1pPr marL="0" indent="0">
              <a:spcBef>
                <a:spcPts val="300"/>
              </a:spcBef>
              <a:buNone/>
              <a:tabLst/>
              <a:defRPr>
                <a:solidFill>
                  <a:schemeClr val="bg1">
                    <a:lumMod val="50000"/>
                  </a:schemeClr>
                </a:solidFill>
              </a:defRPr>
            </a:lvl1pPr>
            <a:lvl2pPr marL="0" indent="0">
              <a:spcBef>
                <a:spcPts val="300"/>
              </a:spcBef>
              <a:buNone/>
              <a:tabLst/>
              <a:defRPr>
                <a:solidFill>
                  <a:schemeClr val="bg1">
                    <a:lumMod val="50000"/>
                  </a:schemeClr>
                </a:solidFill>
              </a:defRPr>
            </a:lvl2pPr>
            <a:lvl3pPr marL="0" indent="0">
              <a:spcBef>
                <a:spcPts val="300"/>
              </a:spcBef>
              <a:buNone/>
              <a:tabLst/>
              <a:defRPr>
                <a:solidFill>
                  <a:schemeClr val="bg1">
                    <a:lumMod val="50000"/>
                  </a:schemeClr>
                </a:solidFill>
              </a:defRPr>
            </a:lvl3pPr>
            <a:lvl4pPr marL="0" indent="0">
              <a:spcBef>
                <a:spcPts val="300"/>
              </a:spcBef>
              <a:buNone/>
              <a:tabLst/>
              <a:defRPr>
                <a:solidFill>
                  <a:schemeClr val="bg1">
                    <a:lumMod val="50000"/>
                  </a:schemeClr>
                </a:solidFill>
              </a:defRPr>
            </a:lvl4pPr>
            <a:lvl5pPr marL="0" indent="0">
              <a:spcBef>
                <a:spcPts val="300"/>
              </a:spcBef>
              <a:buNone/>
              <a:tabLst/>
              <a:defRPr>
                <a:solidFill>
                  <a:schemeClr val="bg1">
                    <a:lumMod val="50000"/>
                  </a:schemeClr>
                </a:solidFill>
              </a:defRPr>
            </a:lvl5pPr>
          </a:lstStyle>
          <a:p>
            <a:pPr lvl="0"/>
            <a:r>
              <a:rPr lang="en-US" dirty="0"/>
              <a:t>Speaker Name</a:t>
            </a:r>
          </a:p>
          <a:p>
            <a:pPr lvl="0"/>
            <a:r>
              <a:rPr lang="en-US" dirty="0"/>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0" y="0"/>
            <a:ext cx="4891088" cy="6858000"/>
          </a:xfrm>
          <a:solidFill>
            <a:schemeClr val="tx2"/>
          </a:solidFill>
        </p:spPr>
        <p:txBody>
          <a:bodyPr lIns="365760" tIns="365760" rIns="365760" bIns="2971800" anchor="b">
            <a:normAutofit/>
          </a:bodyPr>
          <a:lstStyle>
            <a:lvl1pPr marL="0" indent="0" algn="ctr">
              <a:buNone/>
              <a:defRPr sz="1600" i="1">
                <a:solidFill>
                  <a:schemeClr val="tx2">
                    <a:lumMod val="40000"/>
                    <a:lumOff val="60000"/>
                  </a:schemeClr>
                </a:solidFill>
              </a:defRPr>
            </a:lvl1pPr>
          </a:lstStyle>
          <a:p>
            <a:r>
              <a:rPr lang="en-US" dirty="0"/>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pic>
        <p:nvPicPr>
          <p:cNvPr id="6" name="Graphic 5">
            <a:extLst>
              <a:ext uri="{FF2B5EF4-FFF2-40B4-BE49-F238E27FC236}">
                <a16:creationId xmlns:a16="http://schemas.microsoft.com/office/drawing/2014/main" id="{A84459F0-C776-6C49-B932-81C19C279AB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99781" y="723898"/>
            <a:ext cx="1190195" cy="1190195"/>
          </a:xfrm>
          <a:prstGeom prst="rect">
            <a:avLst/>
          </a:prstGeom>
        </p:spPr>
      </p:pic>
      <p:pic>
        <p:nvPicPr>
          <p:cNvPr id="10" name="Graphic 9">
            <a:extLst>
              <a:ext uri="{FF2B5EF4-FFF2-40B4-BE49-F238E27FC236}">
                <a16:creationId xmlns:a16="http://schemas.microsoft.com/office/drawing/2014/main" id="{7990C25D-9375-4AFA-91AD-85BE5B1BE31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594053" y="839857"/>
            <a:ext cx="810511" cy="906379"/>
          </a:xfrm>
          <a:prstGeom prst="rect">
            <a:avLst/>
          </a:prstGeom>
        </p:spPr>
      </p:pic>
      <p:sp>
        <p:nvSpPr>
          <p:cNvPr id="11" name="TextBox 10">
            <a:extLst>
              <a:ext uri="{FF2B5EF4-FFF2-40B4-BE49-F238E27FC236}">
                <a16:creationId xmlns:a16="http://schemas.microsoft.com/office/drawing/2014/main" id="{A89BEED2-EC58-43CC-AF3F-5F054C96EFE7}"/>
              </a:ext>
            </a:extLst>
          </p:cNvPr>
          <p:cNvSpPr txBox="1"/>
          <p:nvPr userDrawn="1"/>
        </p:nvSpPr>
        <p:spPr>
          <a:xfrm>
            <a:off x="6766564" y="935592"/>
            <a:ext cx="2654161" cy="830997"/>
          </a:xfrm>
          <a:prstGeom prst="rect">
            <a:avLst/>
          </a:prstGeom>
          <a:noFill/>
        </p:spPr>
        <p:txBody>
          <a:bodyPr wrap="square" rtlCol="0">
            <a:spAutoFit/>
          </a:bodyPr>
          <a:lstStyle/>
          <a:p>
            <a:r>
              <a:rPr lang="en-US" sz="1600" b="1" dirty="0">
                <a:solidFill>
                  <a:schemeClr val="accent1"/>
                </a:solidFill>
                <a:latin typeface="Arial" panose="020B0604020202020204" pitchFamily="34" charset="0"/>
                <a:cs typeface="Arial" panose="020B0604020202020204" pitchFamily="34" charset="0"/>
              </a:rPr>
              <a:t>Presented by: </a:t>
            </a:r>
          </a:p>
          <a:p>
            <a:r>
              <a:rPr lang="en-US" sz="1600" dirty="0">
                <a:solidFill>
                  <a:schemeClr val="accent1"/>
                </a:solidFill>
                <a:latin typeface="Arial" panose="020B0604020202020204" pitchFamily="34" charset="0"/>
                <a:cs typeface="Arial" panose="020B0604020202020204" pitchFamily="34" charset="0"/>
              </a:rPr>
              <a:t>Fiscal Affairs Department and AFRITAC South</a:t>
            </a:r>
            <a:endParaRPr lang="en-US" sz="1600" dirty="0"/>
          </a:p>
        </p:txBody>
      </p:sp>
    </p:spTree>
    <p:extLst>
      <p:ext uri="{BB962C8B-B14F-4D97-AF65-F5344CB8AC3E}">
        <p14:creationId xmlns:p14="http://schemas.microsoft.com/office/powerpoint/2010/main" val="197057336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3799">
          <p15:clr>
            <a:srgbClr val="FBAE40"/>
          </p15:clr>
        </p15:guide>
        <p15:guide id="3" pos="3600">
          <p15:clr>
            <a:srgbClr val="FBAE40"/>
          </p15:clr>
        </p15:guide>
        <p15:guide id="4" pos="308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Cya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dirty="0"/>
              <a:t>Title for Divider (Cyan)</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bg1"/>
                </a:solidFill>
                <a:latin typeface="Arial Black" charset="0"/>
                <a:cs typeface="Arial Black" charset="0"/>
              </a:rPr>
              <a:t>IMF </a:t>
            </a:r>
            <a:r>
              <a:rPr lang="en-US" sz="900" b="0" dirty="0">
                <a:solidFill>
                  <a:schemeClr val="bg1"/>
                </a:solidFill>
                <a:latin typeface="Arial" panose="020B0604020202020204" pitchFamily="34" charset="0"/>
                <a:cs typeface="Arial" panose="020B0604020202020204" pitchFamily="34" charset="0"/>
              </a:rPr>
              <a:t>| Fiscal Affairs – </a:t>
            </a:r>
            <a:r>
              <a:rPr lang="en-US" sz="900" b="0" dirty="0" err="1">
                <a:solidFill>
                  <a:schemeClr val="bg1"/>
                </a:solidFill>
                <a:latin typeface="Arial" panose="020B0604020202020204" pitchFamily="34" charset="0"/>
                <a:cs typeface="Arial" panose="020B0604020202020204" pitchFamily="34" charset="0"/>
              </a:rPr>
              <a:t>Afritac</a:t>
            </a:r>
            <a:r>
              <a:rPr lang="en-US" sz="900" b="0" baseline="0" dirty="0">
                <a:solidFill>
                  <a:schemeClr val="bg1"/>
                </a:solidFill>
                <a:latin typeface="Arial" panose="020B0604020202020204" pitchFamily="34" charset="0"/>
                <a:cs typeface="Arial" panose="020B0604020202020204" pitchFamily="34" charset="0"/>
              </a:rPr>
              <a:t>-South </a:t>
            </a:r>
            <a:endParaRPr lang="en-US" sz="900" b="0"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3870852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Green)">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dirty="0"/>
              <a:t>Title for Divider (Green)</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bg1"/>
                </a:solidFill>
                <a:latin typeface="Arial Black" charset="0"/>
                <a:cs typeface="Arial Black" charset="0"/>
              </a:rPr>
              <a:t>IMF </a:t>
            </a:r>
            <a:r>
              <a:rPr lang="en-US" sz="900" b="0" dirty="0">
                <a:solidFill>
                  <a:schemeClr val="bg1"/>
                </a:solidFill>
                <a:latin typeface="Arial" panose="020B0604020202020204" pitchFamily="34" charset="0"/>
                <a:cs typeface="Arial" panose="020B0604020202020204" pitchFamily="34" charset="0"/>
              </a:rPr>
              <a:t>| Fiscal Affairs – </a:t>
            </a:r>
            <a:r>
              <a:rPr lang="en-US" sz="900" b="0" dirty="0" err="1">
                <a:solidFill>
                  <a:schemeClr val="bg1"/>
                </a:solidFill>
                <a:latin typeface="Arial" panose="020B0604020202020204" pitchFamily="34" charset="0"/>
                <a:cs typeface="Arial" panose="020B0604020202020204" pitchFamily="34" charset="0"/>
              </a:rPr>
              <a:t>Afritac</a:t>
            </a:r>
            <a:r>
              <a:rPr lang="en-US" sz="900" b="0" baseline="0" dirty="0">
                <a:solidFill>
                  <a:schemeClr val="bg1"/>
                </a:solidFill>
                <a:latin typeface="Arial" panose="020B0604020202020204" pitchFamily="34" charset="0"/>
                <a:cs typeface="Arial" panose="020B0604020202020204" pitchFamily="34" charset="0"/>
              </a:rPr>
              <a:t>-South </a:t>
            </a:r>
            <a:endParaRPr lang="en-US" sz="900" b="0"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25738871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Yello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dirty="0"/>
              <a:t>Title for Divider (Yellow)</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bg1"/>
                </a:solidFill>
                <a:latin typeface="Arial Black" charset="0"/>
                <a:cs typeface="Arial Black" charset="0"/>
              </a:rPr>
              <a:t>IMF </a:t>
            </a:r>
            <a:r>
              <a:rPr lang="en-US" sz="900" b="0" dirty="0">
                <a:solidFill>
                  <a:schemeClr val="bg1"/>
                </a:solidFill>
                <a:latin typeface="Arial" panose="020B0604020202020204" pitchFamily="34" charset="0"/>
                <a:cs typeface="Arial" panose="020B0604020202020204" pitchFamily="34" charset="0"/>
              </a:rPr>
              <a:t>| Fiscal Affairs – </a:t>
            </a:r>
            <a:r>
              <a:rPr lang="en-US" sz="900" b="0" dirty="0" err="1">
                <a:solidFill>
                  <a:schemeClr val="bg1"/>
                </a:solidFill>
                <a:latin typeface="Arial" panose="020B0604020202020204" pitchFamily="34" charset="0"/>
                <a:cs typeface="Arial" panose="020B0604020202020204" pitchFamily="34" charset="0"/>
              </a:rPr>
              <a:t>Afritac</a:t>
            </a:r>
            <a:r>
              <a:rPr lang="en-US" sz="900" b="0" baseline="0" dirty="0">
                <a:solidFill>
                  <a:schemeClr val="bg1"/>
                </a:solidFill>
                <a:latin typeface="Arial" panose="020B0604020202020204" pitchFamily="34" charset="0"/>
                <a:cs typeface="Arial" panose="020B0604020202020204" pitchFamily="34" charset="0"/>
              </a:rPr>
              <a:t>-South </a:t>
            </a:r>
            <a:endParaRPr lang="en-US" sz="900" b="0"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26280830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ACD54E-A9FB-47F6-90CC-5342ED1075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8B4110EF-78FA-469B-A73F-2F8439A3D78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8556429"/>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Agenda">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6DC936A-9C43-D84B-9C24-0185515D689C}"/>
              </a:ext>
            </a:extLst>
          </p:cNvPr>
          <p:cNvSpPr/>
          <p:nvPr userDrawn="1"/>
        </p:nvSpPr>
        <p:spPr>
          <a:xfrm>
            <a:off x="-1" y="6638778"/>
            <a:ext cx="12192001" cy="219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bg1"/>
                </a:solidFill>
                <a:latin typeface="Arial Black" charset="0"/>
                <a:cs typeface="Arial Black" charset="0"/>
              </a:rPr>
              <a:t>IMF </a:t>
            </a:r>
            <a:r>
              <a:rPr lang="en-US" sz="900" b="0" dirty="0">
                <a:solidFill>
                  <a:schemeClr val="bg1"/>
                </a:solidFill>
                <a:latin typeface="Arial" panose="020B0604020202020204" pitchFamily="34" charset="0"/>
                <a:cs typeface="Arial" panose="020B0604020202020204" pitchFamily="34" charset="0"/>
              </a:rPr>
              <a:t>| Fiscal Affairs – </a:t>
            </a:r>
            <a:r>
              <a:rPr lang="en-US" sz="900" b="0" dirty="0" err="1">
                <a:solidFill>
                  <a:schemeClr val="bg1"/>
                </a:solidFill>
                <a:latin typeface="Arial" panose="020B0604020202020204" pitchFamily="34" charset="0"/>
                <a:cs typeface="Arial" panose="020B0604020202020204" pitchFamily="34" charset="0"/>
              </a:rPr>
              <a:t>Afritac</a:t>
            </a:r>
            <a:r>
              <a:rPr lang="en-US" sz="900" b="0" baseline="0" dirty="0">
                <a:solidFill>
                  <a:schemeClr val="bg1"/>
                </a:solidFill>
                <a:latin typeface="Arial" panose="020B0604020202020204" pitchFamily="34" charset="0"/>
                <a:cs typeface="Arial" panose="020B0604020202020204" pitchFamily="34" charset="0"/>
              </a:rPr>
              <a:t>-South </a:t>
            </a:r>
            <a:endParaRPr lang="en-US" sz="900" b="0"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
        <p:nvSpPr>
          <p:cNvPr id="10" name="Content Placeholder 9">
            <a:extLst>
              <a:ext uri="{FF2B5EF4-FFF2-40B4-BE49-F238E27FC236}">
                <a16:creationId xmlns:a16="http://schemas.microsoft.com/office/drawing/2014/main" id="{07CE3741-921D-834E-8354-54991BEB2BDD}"/>
              </a:ext>
            </a:extLst>
          </p:cNvPr>
          <p:cNvSpPr>
            <a:spLocks noGrp="1"/>
          </p:cNvSpPr>
          <p:nvPr>
            <p:ph sz="quarter" idx="11" hasCustomPrompt="1"/>
          </p:nvPr>
        </p:nvSpPr>
        <p:spPr>
          <a:xfrm>
            <a:off x="1235964" y="683639"/>
            <a:ext cx="9372600" cy="5486400"/>
          </a:xfrm>
        </p:spPr>
        <p:txBody>
          <a:bodyPr tIns="0" bIns="365760" anchor="ctr" anchorCtr="0"/>
          <a:lstStyle>
            <a:lvl1pPr>
              <a:spcBef>
                <a:spcPts val="0"/>
              </a:spcBef>
              <a:spcAft>
                <a:spcPts val="2400"/>
              </a:spcAft>
              <a:buClrTx/>
              <a:defRPr sz="3400" b="0" i="0">
                <a:solidFill>
                  <a:schemeClr val="bg1"/>
                </a:solidFill>
                <a:latin typeface="Arial Black" panose="020B0604020202020204" pitchFamily="34" charset="0"/>
                <a:cs typeface="Arial Black" panose="020B0604020202020204" pitchFamily="34" charset="0"/>
              </a:defRPr>
            </a:lvl1pPr>
            <a:lvl2pPr marL="342900" indent="-342900">
              <a:spcBef>
                <a:spcPts val="900"/>
              </a:spcBef>
              <a:spcAft>
                <a:spcPts val="0"/>
              </a:spcAft>
              <a:buClrTx/>
              <a:tabLst/>
              <a:defRPr sz="3200" b="0">
                <a:solidFill>
                  <a:schemeClr val="bg1"/>
                </a:solidFill>
              </a:defRPr>
            </a:lvl2pPr>
            <a:lvl3pPr marL="342900" indent="-342900">
              <a:spcBef>
                <a:spcPts val="900"/>
              </a:spcBef>
              <a:spcAft>
                <a:spcPts val="0"/>
              </a:spcAft>
              <a:buClrTx/>
              <a:buSzPct val="100000"/>
              <a:buFont typeface="Wingdings" pitchFamily="2" charset="2"/>
              <a:buChar char="§"/>
              <a:tabLst/>
              <a:defRPr sz="3200" b="1">
                <a:solidFill>
                  <a:schemeClr val="accent2">
                    <a:lumMod val="60000"/>
                    <a:lumOff val="40000"/>
                  </a:schemeClr>
                </a:solidFill>
              </a:defRPr>
            </a:lvl3pPr>
            <a:lvl4pPr marL="514350" indent="-171450">
              <a:spcBef>
                <a:spcPts val="0"/>
              </a:spcBef>
              <a:spcAft>
                <a:spcPts val="300"/>
              </a:spcAft>
              <a:buClrTx/>
              <a:buFont typeface="Arial" panose="020B0604020202020204" pitchFamily="34" charset="0"/>
              <a:buChar char="•"/>
              <a:tabLst/>
              <a:defRPr sz="2100" b="0">
                <a:solidFill>
                  <a:schemeClr val="bg1"/>
                </a:solidFill>
              </a:defRPr>
            </a:lvl4pPr>
            <a:lvl5pPr marL="514350" indent="-171450">
              <a:spcBef>
                <a:spcPts val="0"/>
              </a:spcBef>
              <a:spcAft>
                <a:spcPts val="300"/>
              </a:spcAft>
              <a:buClrTx/>
              <a:buFont typeface="Arial" panose="020B0604020202020204" pitchFamily="34" charset="0"/>
              <a:buChar char="•"/>
              <a:tabLst/>
              <a:defRPr sz="2100" b="1">
                <a:solidFill>
                  <a:schemeClr val="accent2">
                    <a:lumMod val="60000"/>
                    <a:lumOff val="40000"/>
                  </a:schemeClr>
                </a:solidFill>
              </a:defRPr>
            </a:lvl5pPr>
          </a:lstStyle>
          <a:p>
            <a:pPr lvl="0"/>
            <a:r>
              <a:rPr lang="en-US" dirty="0"/>
              <a:t>Title for Divider–Agenda</a:t>
            </a:r>
          </a:p>
          <a:p>
            <a:pPr lvl="1"/>
            <a:r>
              <a:rPr lang="en-US" dirty="0"/>
              <a:t>Agenda Item—Inactive</a:t>
            </a:r>
          </a:p>
          <a:p>
            <a:pPr lvl="2"/>
            <a:r>
              <a:rPr lang="en-US" dirty="0"/>
              <a:t>Agenda Item—Active</a:t>
            </a:r>
          </a:p>
          <a:p>
            <a:pPr lvl="3"/>
            <a:r>
              <a:rPr lang="en-US" dirty="0"/>
              <a:t>Second level</a:t>
            </a:r>
          </a:p>
          <a:p>
            <a:pPr lvl="4"/>
            <a:r>
              <a:rPr lang="en-US" dirty="0"/>
              <a:t>Third level</a:t>
            </a:r>
          </a:p>
        </p:txBody>
      </p:sp>
    </p:spTree>
    <p:extLst>
      <p:ext uri="{BB962C8B-B14F-4D97-AF65-F5344CB8AC3E}">
        <p14:creationId xmlns:p14="http://schemas.microsoft.com/office/powerpoint/2010/main" val="24425593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99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W)">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037154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ngle-Column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Slide Title for Single-Column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a:spcBef>
                <a:spcPts val="2400"/>
              </a:spcBef>
              <a:defRPr>
                <a:solidFill>
                  <a:schemeClr val="tx1"/>
                </a:solidFill>
              </a:defRPr>
            </a:lvl1pPr>
            <a:lvl2pPr>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lvl3pPr>
            <a:lvl4pPr>
              <a:defRPr/>
            </a:lvl4pPr>
            <a:lvl5pPr>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Tree>
    <p:extLst>
      <p:ext uri="{BB962C8B-B14F-4D97-AF65-F5344CB8AC3E}">
        <p14:creationId xmlns:p14="http://schemas.microsoft.com/office/powerpoint/2010/main" val="341667926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Column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Slide Title for Two-Column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4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6" name="Text Placeholder 2">
            <a:extLst>
              <a:ext uri="{FF2B5EF4-FFF2-40B4-BE49-F238E27FC236}">
                <a16:creationId xmlns:a16="http://schemas.microsoft.com/office/drawing/2014/main" id="{0BF7038D-D496-7248-87EC-9540380F1D12}"/>
              </a:ext>
            </a:extLst>
          </p:cNvPr>
          <p:cNvSpPr>
            <a:spLocks noGrp="1"/>
          </p:cNvSpPr>
          <p:nvPr>
            <p:ph type="body" sz="quarter" idx="13" hasCustomPrompt="1"/>
          </p:nvPr>
        </p:nvSpPr>
        <p:spPr>
          <a:xfrm>
            <a:off x="6383338" y="1469871"/>
            <a:ext cx="4572000" cy="4860591"/>
          </a:xfrm>
        </p:spPr>
        <p:txBody>
          <a:bodyPr>
            <a:normAutofit/>
          </a:bodyPr>
          <a:lstStyle>
            <a:lvl1pPr>
              <a:spcBef>
                <a:spcPts val="24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Tree>
    <p:extLst>
      <p:ext uri="{BB962C8B-B14F-4D97-AF65-F5344CB8AC3E}">
        <p14:creationId xmlns:p14="http://schemas.microsoft.com/office/powerpoint/2010/main" val="106277290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Text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Title for </a:t>
            </a:r>
            <a:r>
              <a:rPr lang="en-US" dirty="0" err="1"/>
              <a:t>Photo+Text</a:t>
            </a:r>
            <a:r>
              <a:rPr lang="en-US" dirty="0"/>
              <a:t> (W)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marL="917575" marR="0"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marL="917575" marR="0" lvl="4"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a:pPr>
            <a:r>
              <a:rPr lang="en-US" dirty="0"/>
              <a:t>Quadruple-click the “Indent More” button (above) for fourth-level bullets</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1239838" y="1669499"/>
            <a:ext cx="4856162" cy="44805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dirty="0"/>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239839" y="5889219"/>
            <a:ext cx="4856162"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274338104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Photo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340806" y="491385"/>
            <a:ext cx="3670259" cy="978486"/>
          </a:xfrm>
          <a:prstGeom prst="rect">
            <a:avLst/>
          </a:prstGeom>
        </p:spPr>
        <p:txBody>
          <a:bodyPr vert="horz" lIns="0" tIns="0" rIns="0" bIns="0" rtlCol="0" anchor="ctr">
            <a:normAutofit/>
          </a:bodyPr>
          <a:lstStyle>
            <a:lvl1pPr algn="l">
              <a:defRPr lang="en-US" sz="2400" dirty="0">
                <a:solidFill>
                  <a:schemeClr val="tx2"/>
                </a:solidFill>
                <a:latin typeface="Arial Black" charset="0"/>
                <a:ea typeface="Arial Black" charset="0"/>
                <a:cs typeface="Arial Black" charset="0"/>
              </a:defRPr>
            </a:lvl1pPr>
          </a:lstStyle>
          <a:p>
            <a:pPr marL="0" lvl="0"/>
            <a:r>
              <a:rPr lang="en-US" dirty="0"/>
              <a:t>Title for </a:t>
            </a:r>
            <a:r>
              <a:rPr lang="en-US" dirty="0" err="1"/>
              <a:t>Text+Photo</a:t>
            </a:r>
            <a:r>
              <a:rPr lang="en-US" dirty="0"/>
              <a:t>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340806" y="1469871"/>
            <a:ext cx="3670259"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6" name="Picture Placeholder 2">
            <a:extLst>
              <a:ext uri="{FF2B5EF4-FFF2-40B4-BE49-F238E27FC236}">
                <a16:creationId xmlns:a16="http://schemas.microsoft.com/office/drawing/2014/main" id="{47569D7D-6010-454B-A86B-B6C69D7E2E6B}"/>
              </a:ext>
            </a:extLst>
          </p:cNvPr>
          <p:cNvSpPr>
            <a:spLocks noGrp="1"/>
          </p:cNvSpPr>
          <p:nvPr>
            <p:ph type="pic" sz="quarter" idx="11" hasCustomPrompt="1"/>
          </p:nvPr>
        </p:nvSpPr>
        <p:spPr>
          <a:xfrm>
            <a:off x="4191000" y="-1"/>
            <a:ext cx="8001000" cy="6629400"/>
          </a:xfrm>
          <a:solidFill>
            <a:schemeClr val="bg1">
              <a:lumMod val="90000"/>
            </a:schemeClr>
          </a:solidFill>
        </p:spPr>
        <p:txBody>
          <a:bodyPr tIns="0" bIns="2743200" anchor="b"/>
          <a:lstStyle>
            <a:lvl1pPr algn="ctr">
              <a:defRPr i="1">
                <a:solidFill>
                  <a:schemeClr val="bg1">
                    <a:lumMod val="75000"/>
                  </a:schemeClr>
                </a:solidFill>
              </a:defRPr>
            </a:lvl1pPr>
          </a:lstStyle>
          <a:p>
            <a:r>
              <a:rPr lang="en-US" dirty="0"/>
              <a:t>Click icon to insert a photo.</a:t>
            </a:r>
          </a:p>
        </p:txBody>
      </p:sp>
      <p:sp>
        <p:nvSpPr>
          <p:cNvPr id="7" name="Text Placeholder 4">
            <a:extLst>
              <a:ext uri="{FF2B5EF4-FFF2-40B4-BE49-F238E27FC236}">
                <a16:creationId xmlns:a16="http://schemas.microsoft.com/office/drawing/2014/main" id="{FD26CCD3-E500-1F49-8DD8-1545E2CBF0B3}"/>
              </a:ext>
            </a:extLst>
          </p:cNvPr>
          <p:cNvSpPr>
            <a:spLocks noGrp="1"/>
          </p:cNvSpPr>
          <p:nvPr>
            <p:ph type="body" sz="quarter" idx="12" hasCustomPrompt="1"/>
          </p:nvPr>
        </p:nvSpPr>
        <p:spPr>
          <a:xfrm rot="5400000">
            <a:off x="8746884" y="3184281"/>
            <a:ext cx="6629396"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176607626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Photo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Title for </a:t>
            </a:r>
            <a:r>
              <a:rPr lang="en-US" dirty="0" err="1"/>
              <a:t>Photo+Photo</a:t>
            </a:r>
            <a:r>
              <a:rPr lang="en-US" dirty="0"/>
              <a:t> (W) Layout</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0" y="1469871"/>
            <a:ext cx="6096000" cy="42519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dirty="0"/>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 y="5460991"/>
            <a:ext cx="6096000"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8" name="Picture Placeholder 4">
            <a:extLst>
              <a:ext uri="{FF2B5EF4-FFF2-40B4-BE49-F238E27FC236}">
                <a16:creationId xmlns:a16="http://schemas.microsoft.com/office/drawing/2014/main" id="{57E259A3-746A-2044-822B-3F7D859E7F10}"/>
              </a:ext>
            </a:extLst>
          </p:cNvPr>
          <p:cNvSpPr>
            <a:spLocks noGrp="1"/>
          </p:cNvSpPr>
          <p:nvPr>
            <p:ph type="pic" sz="quarter" idx="14" hasCustomPrompt="1"/>
          </p:nvPr>
        </p:nvSpPr>
        <p:spPr>
          <a:xfrm>
            <a:off x="6093439" y="1469871"/>
            <a:ext cx="6096000" cy="42519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dirty="0"/>
              <a:t>Click icon to insert a photo.</a:t>
            </a:r>
          </a:p>
        </p:txBody>
      </p:sp>
      <p:sp>
        <p:nvSpPr>
          <p:cNvPr id="9" name="Text Placeholder 4">
            <a:extLst>
              <a:ext uri="{FF2B5EF4-FFF2-40B4-BE49-F238E27FC236}">
                <a16:creationId xmlns:a16="http://schemas.microsoft.com/office/drawing/2014/main" id="{E3F54B41-918E-644B-B610-DDE8277FB261}"/>
              </a:ext>
            </a:extLst>
          </p:cNvPr>
          <p:cNvSpPr>
            <a:spLocks noGrp="1"/>
          </p:cNvSpPr>
          <p:nvPr>
            <p:ph type="body" sz="quarter" idx="15" hasCustomPrompt="1"/>
          </p:nvPr>
        </p:nvSpPr>
        <p:spPr>
          <a:xfrm>
            <a:off x="6093440" y="5460991"/>
            <a:ext cx="6096000"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222454714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rge Photo+Title (W)">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1" y="5349453"/>
            <a:ext cx="12192000" cy="1508547"/>
          </a:xfrm>
          <a:prstGeom prst="rect">
            <a:avLst/>
          </a:prstGeom>
        </p:spPr>
        <p:txBody>
          <a:bodyPr vert="horz" lIns="457200" tIns="182880" rIns="457200" bIns="182880" rtlCol="0" anchor="t" anchorCtr="0">
            <a:noAutofit/>
          </a:bodyPr>
          <a:lstStyle>
            <a:lvl1pPr algn="ctr">
              <a:defRPr lang="en-US" sz="2400" dirty="0">
                <a:solidFill>
                  <a:schemeClr val="tx2"/>
                </a:solidFill>
                <a:latin typeface="Arial Black" charset="0"/>
                <a:ea typeface="Arial Black" charset="0"/>
                <a:cs typeface="Arial Black" charset="0"/>
              </a:defRPr>
            </a:lvl1pPr>
          </a:lstStyle>
          <a:p>
            <a:pPr marL="0" lvl="0"/>
            <a:r>
              <a:rPr lang="en-US" dirty="0"/>
              <a:t>Title for Large Photo (W) Layout</a:t>
            </a:r>
          </a:p>
        </p:txBody>
      </p:sp>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0"/>
            <a:ext cx="12192000" cy="5349875"/>
          </a:xfrm>
          <a:solidFill>
            <a:schemeClr val="bg1">
              <a:lumMod val="90000"/>
            </a:schemeClr>
          </a:solidFill>
        </p:spPr>
        <p:txBody>
          <a:bodyPr tIns="0" bIns="2057400" anchor="b"/>
          <a:lstStyle>
            <a:lvl1pPr algn="ctr">
              <a:defRPr i="1">
                <a:solidFill>
                  <a:schemeClr val="bg1">
                    <a:lumMod val="75000"/>
                  </a:schemeClr>
                </a:solidFill>
              </a:defRPr>
            </a:lvl1pPr>
          </a:lstStyle>
          <a:p>
            <a:r>
              <a:rPr lang="en-US" dirty="0"/>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333375851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xtra-Large Photo+Title (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1"/>
            <a:ext cx="12192000" cy="6172200"/>
          </a:xfrm>
          <a:solidFill>
            <a:schemeClr val="bg1">
              <a:lumMod val="90000"/>
            </a:schemeClr>
          </a:solidFill>
        </p:spPr>
        <p:txBody>
          <a:bodyPr tIns="0" bIns="2560320" anchor="b"/>
          <a:lstStyle>
            <a:lvl1pPr algn="ctr">
              <a:defRPr i="1">
                <a:solidFill>
                  <a:schemeClr val="bg1">
                    <a:lumMod val="75000"/>
                  </a:schemeClr>
                </a:solidFill>
              </a:defRPr>
            </a:lvl1pPr>
          </a:lstStyle>
          <a:p>
            <a:r>
              <a:rPr lang="en-US" dirty="0"/>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8975483" y="2955682"/>
            <a:ext cx="6172198"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0" y="6172200"/>
            <a:ext cx="12202245" cy="685800"/>
          </a:xfrm>
          <a:prstGeom prst="rect">
            <a:avLst/>
          </a:prstGeom>
        </p:spPr>
        <p:txBody>
          <a:bodyPr vert="horz" lIns="457200" tIns="91440" rIns="457200" bIns="182880" rtlCol="0" anchor="t" anchorCtr="0">
            <a:normAutofit/>
          </a:bodyPr>
          <a:lstStyle>
            <a:lvl1pPr algn="ctr">
              <a:defRPr lang="en-US" sz="2200" dirty="0">
                <a:solidFill>
                  <a:schemeClr val="tx2"/>
                </a:solidFill>
                <a:latin typeface="Arial Black" charset="0"/>
                <a:ea typeface="Arial Black" charset="0"/>
                <a:cs typeface="Arial Black" charset="0"/>
              </a:defRPr>
            </a:lvl1pPr>
          </a:lstStyle>
          <a:p>
            <a:pPr marL="0" lvl="0"/>
            <a:r>
              <a:rPr lang="en-US" dirty="0"/>
              <a:t>Title for Extra-Large </a:t>
            </a:r>
            <a:r>
              <a:rPr lang="en-US" dirty="0" err="1"/>
              <a:t>Photo+Title</a:t>
            </a:r>
            <a:r>
              <a:rPr lang="en-US" dirty="0"/>
              <a:t> (W) Layout</a:t>
            </a:r>
          </a:p>
        </p:txBody>
      </p:sp>
    </p:spTree>
    <p:extLst>
      <p:ext uri="{BB962C8B-B14F-4D97-AF65-F5344CB8AC3E}">
        <p14:creationId xmlns:p14="http://schemas.microsoft.com/office/powerpoint/2010/main" val="234871811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xtra-Large Photo (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1"/>
            <a:ext cx="12192000" cy="6583680"/>
          </a:xfrm>
          <a:solidFill>
            <a:schemeClr val="bg1">
              <a:lumMod val="90000"/>
            </a:schemeClr>
          </a:solidFill>
        </p:spPr>
        <p:txBody>
          <a:bodyPr tIns="0" bIns="2743200" anchor="b"/>
          <a:lstStyle>
            <a:lvl1pPr algn="ctr">
              <a:defRPr i="1">
                <a:solidFill>
                  <a:schemeClr val="bg1">
                    <a:lumMod val="75000"/>
                  </a:schemeClr>
                </a:solidFill>
              </a:defRPr>
            </a:lvl1pPr>
          </a:lstStyle>
          <a:p>
            <a:r>
              <a:rPr lang="en-US" dirty="0"/>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8769743" y="3161422"/>
            <a:ext cx="6583678"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164710692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C0F20-7E7D-4495-8880-7C5000C1497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79363453"/>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ingle-Column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Single-Column (B)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marL="0" marR="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solidFill>
                  <a:schemeClr val="bg1"/>
                </a:solidFill>
              </a:defRPr>
            </a:lvl1pPr>
            <a:lvl2pPr>
              <a:buClr>
                <a:schemeClr val="tx2">
                  <a:lumMod val="40000"/>
                  <a:lumOff val="60000"/>
                </a:schemeClr>
              </a:buClr>
              <a:defRPr>
                <a:solidFill>
                  <a:schemeClr val="bg1"/>
                </a:solidFill>
              </a:defRPr>
            </a:lvl2pPr>
            <a:lvl3pPr>
              <a:buClr>
                <a:schemeClr val="bg1">
                  <a:lumMod val="75000"/>
                </a:schemeClr>
              </a:buClr>
              <a:defRPr>
                <a:solidFill>
                  <a:schemeClr val="bg1"/>
                </a:solidFill>
              </a:defRPr>
            </a:lvl3pPr>
            <a:lvl4pPr>
              <a:buClr>
                <a:schemeClr val="tx2">
                  <a:lumMod val="40000"/>
                  <a:lumOff val="60000"/>
                </a:schemeClr>
              </a:buClr>
              <a:defRPr>
                <a:solidFill>
                  <a:schemeClr val="bg1"/>
                </a:solidFill>
              </a:defRPr>
            </a:lvl4pPr>
            <a:lvl5pPr>
              <a:buClr>
                <a:schemeClr val="bg1">
                  <a:lumMod val="75000"/>
                </a:schemeClr>
              </a:buClr>
              <a:defRPr>
                <a:solidFill>
                  <a:schemeClr val="bg1"/>
                </a:solidFill>
              </a:defRPr>
            </a:lvl5pPr>
          </a:lstStyle>
          <a:p>
            <a:pPr marL="0" marR="0" lvl="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pPr>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Box 3">
            <a:extLst>
              <a:ext uri="{FF2B5EF4-FFF2-40B4-BE49-F238E27FC236}">
                <a16:creationId xmlns:a16="http://schemas.microsoft.com/office/drawing/2014/main" id="{5B31EA4B-58AD-3842-9BEC-4B9FF60E019D}"/>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bg1"/>
                </a:solidFill>
                <a:latin typeface="Arial Black" charset="0"/>
                <a:cs typeface="Arial Black" charset="0"/>
              </a:rPr>
              <a:t>IMF </a:t>
            </a:r>
            <a:r>
              <a:rPr lang="en-US" sz="900" b="0" dirty="0">
                <a:solidFill>
                  <a:schemeClr val="bg1"/>
                </a:solidFill>
                <a:latin typeface="Arial" panose="020B0604020202020204" pitchFamily="34" charset="0"/>
                <a:cs typeface="Arial" panose="020B0604020202020204" pitchFamily="34" charset="0"/>
              </a:rPr>
              <a:t>| Fiscal Affairs – </a:t>
            </a:r>
            <a:r>
              <a:rPr lang="en-US" sz="900" b="0" dirty="0" err="1">
                <a:solidFill>
                  <a:schemeClr val="bg1"/>
                </a:solidFill>
                <a:latin typeface="Arial" panose="020B0604020202020204" pitchFamily="34" charset="0"/>
                <a:cs typeface="Arial" panose="020B0604020202020204" pitchFamily="34" charset="0"/>
              </a:rPr>
              <a:t>Afritac</a:t>
            </a:r>
            <a:r>
              <a:rPr lang="en-US" sz="900" b="0" baseline="0" dirty="0">
                <a:solidFill>
                  <a:schemeClr val="bg1"/>
                </a:solidFill>
                <a:latin typeface="Arial" panose="020B0604020202020204" pitchFamily="34" charset="0"/>
                <a:cs typeface="Arial" panose="020B0604020202020204" pitchFamily="34" charset="0"/>
              </a:rPr>
              <a:t>-South </a:t>
            </a:r>
            <a:endParaRPr lang="en-US" sz="900" b="0"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06FD9C8-9F14-B64C-88D7-AFEADAB39B39}"/>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8615656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wo-Column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Two-Column (B)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bg1"/>
                </a:solidFill>
                <a:latin typeface="Arial Black" charset="0"/>
                <a:cs typeface="Arial Black" charset="0"/>
              </a:rPr>
              <a:t>IMF </a:t>
            </a:r>
            <a:r>
              <a:rPr lang="en-US" sz="900" b="0" dirty="0">
                <a:solidFill>
                  <a:schemeClr val="bg1"/>
                </a:solidFill>
                <a:latin typeface="Arial" panose="020B0604020202020204" pitchFamily="34" charset="0"/>
                <a:cs typeface="Arial" panose="020B0604020202020204" pitchFamily="34" charset="0"/>
              </a:rPr>
              <a:t>| Fiscal Affairs – </a:t>
            </a:r>
            <a:r>
              <a:rPr lang="en-US" sz="900" b="0" dirty="0" err="1">
                <a:solidFill>
                  <a:schemeClr val="bg1"/>
                </a:solidFill>
                <a:latin typeface="Arial" panose="020B0604020202020204" pitchFamily="34" charset="0"/>
                <a:cs typeface="Arial" panose="020B0604020202020204" pitchFamily="34" charset="0"/>
              </a:rPr>
              <a:t>Afritac</a:t>
            </a:r>
            <a:r>
              <a:rPr lang="en-US" sz="900" b="0" baseline="0" dirty="0">
                <a:solidFill>
                  <a:schemeClr val="bg1"/>
                </a:solidFill>
                <a:latin typeface="Arial" panose="020B0604020202020204" pitchFamily="34" charset="0"/>
                <a:cs typeface="Arial" panose="020B0604020202020204" pitchFamily="34" charset="0"/>
              </a:rPr>
              <a:t>-South </a:t>
            </a:r>
            <a:endParaRPr lang="en-US" sz="900" b="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cxnSp>
        <p:nvCxnSpPr>
          <p:cNvPr id="7" name="Straight Connector 6">
            <a:extLst>
              <a:ext uri="{FF2B5EF4-FFF2-40B4-BE49-F238E27FC236}">
                <a16:creationId xmlns:a16="http://schemas.microsoft.com/office/drawing/2014/main" id="{DCB5B26B-2A1F-084E-BAF6-BEA91A8E38A5}"/>
              </a:ext>
            </a:extLst>
          </p:cNvPr>
          <p:cNvCxnSpPr>
            <a:cxnSpLocks/>
          </p:cNvCxnSpPr>
          <p:nvPr userDrawn="1"/>
        </p:nvCxnSpPr>
        <p:spPr>
          <a:xfrm>
            <a:off x="6096000" y="1670538"/>
            <a:ext cx="0" cy="4425462"/>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690183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hoto+Text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a:t>
            </a:r>
            <a:r>
              <a:rPr lang="en-US" dirty="0" err="1"/>
              <a:t>Photo+Text</a:t>
            </a:r>
            <a:r>
              <a:rPr lang="en-US" dirty="0"/>
              <a:t> (B)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bg1"/>
                </a:solidFill>
                <a:latin typeface="Arial Black" charset="0"/>
                <a:cs typeface="Arial Black" charset="0"/>
              </a:rPr>
              <a:t>IMF </a:t>
            </a:r>
            <a:r>
              <a:rPr lang="en-US" sz="900" b="0" dirty="0">
                <a:solidFill>
                  <a:schemeClr val="bg1"/>
                </a:solidFill>
                <a:latin typeface="Arial" panose="020B0604020202020204" pitchFamily="34" charset="0"/>
                <a:cs typeface="Arial" panose="020B0604020202020204" pitchFamily="34" charset="0"/>
              </a:rPr>
              <a:t>| Fiscal Affairs – </a:t>
            </a:r>
            <a:r>
              <a:rPr lang="en-US" sz="900" b="0" dirty="0" err="1">
                <a:solidFill>
                  <a:schemeClr val="bg1"/>
                </a:solidFill>
                <a:latin typeface="Arial" panose="020B0604020202020204" pitchFamily="34" charset="0"/>
                <a:cs typeface="Arial" panose="020B0604020202020204" pitchFamily="34" charset="0"/>
              </a:rPr>
              <a:t>Afritac</a:t>
            </a:r>
            <a:r>
              <a:rPr lang="en-US" sz="900" b="0" baseline="0" dirty="0">
                <a:solidFill>
                  <a:schemeClr val="bg1"/>
                </a:solidFill>
                <a:latin typeface="Arial" panose="020B0604020202020204" pitchFamily="34" charset="0"/>
                <a:cs typeface="Arial" panose="020B0604020202020204" pitchFamily="34" charset="0"/>
              </a:rPr>
              <a:t>-South </a:t>
            </a:r>
            <a:endParaRPr lang="en-US" sz="900" b="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
        <p:nvSpPr>
          <p:cNvPr id="9" name="Picture Placeholder 4">
            <a:extLst>
              <a:ext uri="{FF2B5EF4-FFF2-40B4-BE49-F238E27FC236}">
                <a16:creationId xmlns:a16="http://schemas.microsoft.com/office/drawing/2014/main" id="{ADC7D600-7783-1F4F-AD62-06B784E129FD}"/>
              </a:ext>
            </a:extLst>
          </p:cNvPr>
          <p:cNvSpPr>
            <a:spLocks noGrp="1"/>
          </p:cNvSpPr>
          <p:nvPr>
            <p:ph type="pic" sz="quarter" idx="13" hasCustomPrompt="1"/>
          </p:nvPr>
        </p:nvSpPr>
        <p:spPr>
          <a:xfrm>
            <a:off x="1239838" y="1672046"/>
            <a:ext cx="4855464" cy="44805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dirty="0"/>
              <a:t>Click icon to insert a photo.</a:t>
            </a:r>
          </a:p>
        </p:txBody>
      </p:sp>
      <p:sp>
        <p:nvSpPr>
          <p:cNvPr id="10" name="Text Placeholder 4">
            <a:extLst>
              <a:ext uri="{FF2B5EF4-FFF2-40B4-BE49-F238E27FC236}">
                <a16:creationId xmlns:a16="http://schemas.microsoft.com/office/drawing/2014/main" id="{A3893C67-9BAE-6946-9896-78E2472B03D8}"/>
              </a:ext>
            </a:extLst>
          </p:cNvPr>
          <p:cNvSpPr>
            <a:spLocks noGrp="1"/>
          </p:cNvSpPr>
          <p:nvPr>
            <p:ph type="body" sz="quarter" idx="14" hasCustomPrompt="1"/>
          </p:nvPr>
        </p:nvSpPr>
        <p:spPr>
          <a:xfrm>
            <a:off x="1239838" y="5891766"/>
            <a:ext cx="4855464"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393196845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1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hoto+Photo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a:t>
            </a:r>
            <a:r>
              <a:rPr lang="en-US" dirty="0" err="1"/>
              <a:t>Photo+Photo</a:t>
            </a:r>
            <a:r>
              <a:rPr lang="en-US" dirty="0"/>
              <a:t> (B) Layout</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0" y="1469871"/>
            <a:ext cx="6096000" cy="42519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dirty="0"/>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 y="5460991"/>
            <a:ext cx="6096000"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8" name="Picture Placeholder 4">
            <a:extLst>
              <a:ext uri="{FF2B5EF4-FFF2-40B4-BE49-F238E27FC236}">
                <a16:creationId xmlns:a16="http://schemas.microsoft.com/office/drawing/2014/main" id="{57E259A3-746A-2044-822B-3F7D859E7F10}"/>
              </a:ext>
            </a:extLst>
          </p:cNvPr>
          <p:cNvSpPr>
            <a:spLocks noGrp="1"/>
          </p:cNvSpPr>
          <p:nvPr>
            <p:ph type="pic" sz="quarter" idx="14" hasCustomPrompt="1"/>
          </p:nvPr>
        </p:nvSpPr>
        <p:spPr>
          <a:xfrm>
            <a:off x="6093439" y="1469871"/>
            <a:ext cx="6096000" cy="42519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dirty="0"/>
              <a:t>Click icon to insert a photo.</a:t>
            </a:r>
          </a:p>
        </p:txBody>
      </p:sp>
      <p:sp>
        <p:nvSpPr>
          <p:cNvPr id="9" name="Text Placeholder 4">
            <a:extLst>
              <a:ext uri="{FF2B5EF4-FFF2-40B4-BE49-F238E27FC236}">
                <a16:creationId xmlns:a16="http://schemas.microsoft.com/office/drawing/2014/main" id="{E3F54B41-918E-644B-B610-DDE8277FB261}"/>
              </a:ext>
            </a:extLst>
          </p:cNvPr>
          <p:cNvSpPr>
            <a:spLocks noGrp="1"/>
          </p:cNvSpPr>
          <p:nvPr>
            <p:ph type="body" sz="quarter" idx="15" hasCustomPrompt="1"/>
          </p:nvPr>
        </p:nvSpPr>
        <p:spPr>
          <a:xfrm>
            <a:off x="6093440" y="5460991"/>
            <a:ext cx="6096000"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10" name="TextBox 9">
            <a:extLst>
              <a:ext uri="{FF2B5EF4-FFF2-40B4-BE49-F238E27FC236}">
                <a16:creationId xmlns:a16="http://schemas.microsoft.com/office/drawing/2014/main" id="{8E8A7720-BFE2-8541-8CCE-E6CF2AEB21D5}"/>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bg1"/>
                </a:solidFill>
                <a:latin typeface="Arial Black" charset="0"/>
                <a:cs typeface="Arial Black" charset="0"/>
              </a:rPr>
              <a:t>IMF </a:t>
            </a:r>
            <a:r>
              <a:rPr lang="en-US" sz="900" b="0" dirty="0">
                <a:solidFill>
                  <a:schemeClr val="bg1"/>
                </a:solidFill>
                <a:latin typeface="Arial" panose="020B0604020202020204" pitchFamily="34" charset="0"/>
                <a:cs typeface="Arial" panose="020B0604020202020204" pitchFamily="34" charset="0"/>
              </a:rPr>
              <a:t>| Fiscal Affairs – </a:t>
            </a:r>
            <a:r>
              <a:rPr lang="en-US" sz="900" b="0" dirty="0" err="1">
                <a:solidFill>
                  <a:schemeClr val="bg1"/>
                </a:solidFill>
                <a:latin typeface="Arial" panose="020B0604020202020204" pitchFamily="34" charset="0"/>
                <a:cs typeface="Arial" panose="020B0604020202020204" pitchFamily="34" charset="0"/>
              </a:rPr>
              <a:t>Afritac</a:t>
            </a:r>
            <a:r>
              <a:rPr lang="en-US" sz="900" b="0" baseline="0" dirty="0">
                <a:solidFill>
                  <a:schemeClr val="bg1"/>
                </a:solidFill>
                <a:latin typeface="Arial" panose="020B0604020202020204" pitchFamily="34" charset="0"/>
                <a:cs typeface="Arial" panose="020B0604020202020204" pitchFamily="34" charset="0"/>
              </a:rPr>
              <a:t>-South </a:t>
            </a:r>
            <a:endParaRPr lang="en-US" sz="900" b="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F7CAC3A-914C-D94C-9254-C253E5803F2C}"/>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8253901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Large-Photo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0" y="5349450"/>
            <a:ext cx="12191999" cy="1508547"/>
          </a:xfrm>
          <a:prstGeom prst="rect">
            <a:avLst/>
          </a:prstGeom>
        </p:spPr>
        <p:txBody>
          <a:bodyPr vert="horz" lIns="457200" tIns="182880" rIns="457200" bIns="182880" rtlCol="0" anchor="t">
            <a:normAutofit/>
          </a:bodyPr>
          <a:lstStyle>
            <a:lvl1pPr algn="ctr">
              <a:defRPr lang="en-US" sz="2400" dirty="0">
                <a:solidFill>
                  <a:schemeClr val="bg1"/>
                </a:solidFill>
                <a:latin typeface="Arial Black" charset="0"/>
                <a:ea typeface="Arial Black" charset="0"/>
                <a:cs typeface="Arial Black" charset="0"/>
              </a:defRPr>
            </a:lvl1pPr>
          </a:lstStyle>
          <a:p>
            <a:pPr marL="0" lvl="0"/>
            <a:r>
              <a:rPr lang="en-US" dirty="0"/>
              <a:t>Title for Large-Photo (B) Layout</a:t>
            </a:r>
          </a:p>
        </p:txBody>
      </p:sp>
      <p:sp>
        <p:nvSpPr>
          <p:cNvPr id="3" name="Picture Placeholder 2">
            <a:extLst>
              <a:ext uri="{FF2B5EF4-FFF2-40B4-BE49-F238E27FC236}">
                <a16:creationId xmlns:a16="http://schemas.microsoft.com/office/drawing/2014/main" id="{6B57DE7E-D5A7-934A-BDAA-810E25C7A254}"/>
              </a:ext>
            </a:extLst>
          </p:cNvPr>
          <p:cNvSpPr>
            <a:spLocks noGrp="1"/>
          </p:cNvSpPr>
          <p:nvPr>
            <p:ph type="pic" sz="quarter" idx="10" hasCustomPrompt="1"/>
          </p:nvPr>
        </p:nvSpPr>
        <p:spPr>
          <a:xfrm>
            <a:off x="0" y="0"/>
            <a:ext cx="12192000" cy="5349875"/>
          </a:xfrm>
          <a:solidFill>
            <a:schemeClr val="tx2">
              <a:lumMod val="50000"/>
            </a:schemeClr>
          </a:solidFill>
        </p:spPr>
        <p:txBody>
          <a:bodyPr tIns="0" bIns="2057400" anchor="b"/>
          <a:lstStyle>
            <a:lvl1pPr algn="ctr">
              <a:defRPr i="1">
                <a:solidFill>
                  <a:schemeClr val="tx2"/>
                </a:solidFill>
              </a:defRPr>
            </a:lvl1pPr>
          </a:lstStyle>
          <a:p>
            <a:r>
              <a:rPr lang="en-US" dirty="0"/>
              <a:t>Click icon to insert a photo.</a:t>
            </a:r>
          </a:p>
        </p:txBody>
      </p:sp>
      <p:sp>
        <p:nvSpPr>
          <p:cNvPr id="5" name="Text Placeholder 4">
            <a:extLst>
              <a:ext uri="{FF2B5EF4-FFF2-40B4-BE49-F238E27FC236}">
                <a16:creationId xmlns:a16="http://schemas.microsoft.com/office/drawing/2014/main" id="{7096E3DB-FA3A-7842-8A68-4AE4AACEC5FF}"/>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12" name="TextBox 11">
            <a:extLst>
              <a:ext uri="{FF2B5EF4-FFF2-40B4-BE49-F238E27FC236}">
                <a16:creationId xmlns:a16="http://schemas.microsoft.com/office/drawing/2014/main" id="{764FF97F-5A7B-3544-BBF1-8D9147069589}"/>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bg1"/>
                </a:solidFill>
                <a:latin typeface="Arial Black" charset="0"/>
                <a:cs typeface="Arial Black" charset="0"/>
              </a:rPr>
              <a:t>IMF </a:t>
            </a:r>
            <a:r>
              <a:rPr lang="en-US" sz="900" b="0" dirty="0">
                <a:solidFill>
                  <a:schemeClr val="bg1"/>
                </a:solidFill>
                <a:latin typeface="Arial" panose="020B0604020202020204" pitchFamily="34" charset="0"/>
                <a:cs typeface="Arial" panose="020B0604020202020204" pitchFamily="34" charset="0"/>
              </a:rPr>
              <a:t>| Fiscal Affairs – </a:t>
            </a:r>
            <a:r>
              <a:rPr lang="en-US" sz="900" b="0" dirty="0" err="1">
                <a:solidFill>
                  <a:schemeClr val="bg1"/>
                </a:solidFill>
                <a:latin typeface="Arial" panose="020B0604020202020204" pitchFamily="34" charset="0"/>
                <a:cs typeface="Arial" panose="020B0604020202020204" pitchFamily="34" charset="0"/>
              </a:rPr>
              <a:t>Afritac</a:t>
            </a:r>
            <a:r>
              <a:rPr lang="en-US" sz="900" b="0" baseline="0" dirty="0">
                <a:solidFill>
                  <a:schemeClr val="bg1"/>
                </a:solidFill>
                <a:latin typeface="Arial" panose="020B0604020202020204" pitchFamily="34" charset="0"/>
                <a:cs typeface="Arial" panose="020B0604020202020204" pitchFamily="34" charset="0"/>
              </a:rPr>
              <a:t>-South </a:t>
            </a:r>
            <a:endParaRPr lang="en-US" sz="900" b="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558205F-7910-2A4D-9D13-3F4027CE12D3}"/>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78620126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W)">
    <p:spTree>
      <p:nvGrpSpPr>
        <p:cNvPr id="1" name=""/>
        <p:cNvGrpSpPr/>
        <p:nvPr/>
      </p:nvGrpSpPr>
      <p:grpSpPr>
        <a:xfrm>
          <a:off x="0" y="0"/>
          <a:ext cx="0" cy="0"/>
          <a:chOff x="0" y="0"/>
          <a:chExt cx="0" cy="0"/>
        </a:xfrm>
      </p:grpSpPr>
    </p:spTree>
    <p:extLst>
      <p:ext uri="{BB962C8B-B14F-4D97-AF65-F5344CB8AC3E}">
        <p14:creationId xmlns:p14="http://schemas.microsoft.com/office/powerpoint/2010/main" val="82201439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35A615-44B8-AC4C-BDEB-B9D50F7261D9}"/>
              </a:ext>
            </a:extLst>
          </p:cNvPr>
          <p:cNvSpPr/>
          <p:nvPr userDrawn="1"/>
        </p:nvSpPr>
        <p:spPr>
          <a:xfrm>
            <a:off x="11938958" y="-2"/>
            <a:ext cx="253042"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741048" y="1940930"/>
            <a:ext cx="5515284" cy="2239337"/>
          </a:xfrm>
        </p:spPr>
        <p:txBody>
          <a:bodyPr lIns="0" tIns="0" rIns="0" bIns="45720" anchor="b" anchorCtr="0">
            <a:normAutofit/>
          </a:bodyPr>
          <a:lstStyle>
            <a:lvl1pPr algn="l">
              <a:lnSpc>
                <a:spcPct val="95000"/>
              </a:lnSpc>
              <a:defRPr sz="4000" b="0" i="0">
                <a:solidFill>
                  <a:schemeClr val="tx2"/>
                </a:solidFill>
                <a:latin typeface="Arial Black" panose="020B0604020202020204" pitchFamily="34" charset="0"/>
                <a:cs typeface="Arial Black" panose="020B0604020202020204" pitchFamily="34" charset="0"/>
              </a:defRPr>
            </a:lvl1pPr>
          </a:lstStyle>
          <a:p>
            <a:r>
              <a:rPr lang="en-US" dirty="0"/>
              <a:t>Presentation Title up to three lines in length</a:t>
            </a:r>
          </a:p>
        </p:txBody>
      </p:sp>
      <p:sp>
        <p:nvSpPr>
          <p:cNvPr id="3" name="Subtitle 2"/>
          <p:cNvSpPr>
            <a:spLocks noGrp="1"/>
          </p:cNvSpPr>
          <p:nvPr>
            <p:ph type="subTitle" idx="1" hasCustomPrompt="1"/>
          </p:nvPr>
        </p:nvSpPr>
        <p:spPr>
          <a:xfrm>
            <a:off x="5741048" y="4180267"/>
            <a:ext cx="5515284" cy="465240"/>
          </a:xfrm>
        </p:spPr>
        <p:txBody>
          <a:bodyPr lIns="0" tIns="91440" rIns="0" bIns="0"/>
          <a:lstStyle>
            <a:lvl1pPr marL="0" indent="0" algn="l">
              <a:buNone/>
              <a:defRPr b="1" cap="all" baseline="0">
                <a:solidFill>
                  <a:schemeClr val="tx2"/>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2" indent="0" algn="ctr">
              <a:buNone/>
              <a:defRPr>
                <a:solidFill>
                  <a:schemeClr val="tx1">
                    <a:tint val="75000"/>
                  </a:schemeClr>
                </a:solidFill>
              </a:defRPr>
            </a:lvl4pPr>
            <a:lvl5pPr marL="1828628" indent="0" algn="ctr">
              <a:buNone/>
              <a:defRPr>
                <a:solidFill>
                  <a:schemeClr val="tx1">
                    <a:tint val="75000"/>
                  </a:schemeClr>
                </a:solidFill>
              </a:defRPr>
            </a:lvl5pPr>
            <a:lvl6pPr marL="2285785" indent="0" algn="ctr">
              <a:buNone/>
              <a:defRPr>
                <a:solidFill>
                  <a:schemeClr val="tx1">
                    <a:tint val="75000"/>
                  </a:schemeClr>
                </a:solidFill>
              </a:defRPr>
            </a:lvl6pPr>
            <a:lvl7pPr marL="2742942" indent="0" algn="ctr">
              <a:buNone/>
              <a:defRPr>
                <a:solidFill>
                  <a:schemeClr val="tx1">
                    <a:tint val="75000"/>
                  </a:schemeClr>
                </a:solidFill>
              </a:defRPr>
            </a:lvl7pPr>
            <a:lvl8pPr marL="3200100" indent="0" algn="ctr">
              <a:buNone/>
              <a:defRPr>
                <a:solidFill>
                  <a:schemeClr val="tx1">
                    <a:tint val="75000"/>
                  </a:schemeClr>
                </a:solidFill>
              </a:defRPr>
            </a:lvl8pPr>
            <a:lvl9pPr marL="3657257" indent="0" algn="ctr">
              <a:buNone/>
              <a:defRPr>
                <a:solidFill>
                  <a:schemeClr val="tx1">
                    <a:tint val="75000"/>
                  </a:schemeClr>
                </a:solidFill>
              </a:defRPr>
            </a:lvl9pPr>
          </a:lstStyle>
          <a:p>
            <a:r>
              <a:rPr lang="en-US" dirty="0"/>
              <a:t>Month </a:t>
            </a:r>
            <a:r>
              <a:rPr lang="en-US" dirty="0" err="1"/>
              <a:t>dd</a:t>
            </a:r>
            <a:r>
              <a:rPr lang="en-US" dirty="0"/>
              <a:t>, </a:t>
            </a:r>
            <a:r>
              <a:rPr lang="en-US" dirty="0" err="1"/>
              <a:t>yyyy</a:t>
            </a:r>
            <a:endParaRPr lang="en-US" dirty="0"/>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4" cy="1213338"/>
          </a:xfrm>
        </p:spPr>
        <p:txBody>
          <a:bodyPr lIns="0" tIns="0" rIns="0" bIns="0" anchor="b" anchorCtr="0"/>
          <a:lstStyle>
            <a:lvl1pPr marL="0" indent="0">
              <a:spcBef>
                <a:spcPts val="300"/>
              </a:spcBef>
              <a:buNone/>
              <a:tabLst/>
              <a:defRPr>
                <a:solidFill>
                  <a:schemeClr val="bg1">
                    <a:lumMod val="50000"/>
                  </a:schemeClr>
                </a:solidFill>
              </a:defRPr>
            </a:lvl1pPr>
            <a:lvl2pPr marL="0" indent="0">
              <a:spcBef>
                <a:spcPts val="300"/>
              </a:spcBef>
              <a:buNone/>
              <a:tabLst/>
              <a:defRPr>
                <a:solidFill>
                  <a:schemeClr val="bg1">
                    <a:lumMod val="50000"/>
                  </a:schemeClr>
                </a:solidFill>
              </a:defRPr>
            </a:lvl2pPr>
            <a:lvl3pPr marL="0" indent="0">
              <a:spcBef>
                <a:spcPts val="300"/>
              </a:spcBef>
              <a:buNone/>
              <a:tabLst/>
              <a:defRPr>
                <a:solidFill>
                  <a:schemeClr val="bg1">
                    <a:lumMod val="50000"/>
                  </a:schemeClr>
                </a:solidFill>
              </a:defRPr>
            </a:lvl3pPr>
            <a:lvl4pPr marL="0" indent="0">
              <a:spcBef>
                <a:spcPts val="300"/>
              </a:spcBef>
              <a:buNone/>
              <a:tabLst/>
              <a:defRPr>
                <a:solidFill>
                  <a:schemeClr val="bg1">
                    <a:lumMod val="50000"/>
                  </a:schemeClr>
                </a:solidFill>
              </a:defRPr>
            </a:lvl4pPr>
            <a:lvl5pPr marL="0" indent="0">
              <a:spcBef>
                <a:spcPts val="300"/>
              </a:spcBef>
              <a:buNone/>
              <a:tabLst/>
              <a:defRPr>
                <a:solidFill>
                  <a:schemeClr val="bg1">
                    <a:lumMod val="50000"/>
                  </a:schemeClr>
                </a:solidFill>
              </a:defRPr>
            </a:lvl5pPr>
          </a:lstStyle>
          <a:p>
            <a:pPr lvl="0"/>
            <a:r>
              <a:rPr lang="en-US" dirty="0"/>
              <a:t>Speaker Name</a:t>
            </a:r>
          </a:p>
          <a:p>
            <a:pPr lvl="0"/>
            <a:r>
              <a:rPr lang="en-US" dirty="0"/>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0" y="0"/>
            <a:ext cx="4891088" cy="6858000"/>
          </a:xfrm>
          <a:solidFill>
            <a:schemeClr val="tx2"/>
          </a:solidFill>
        </p:spPr>
        <p:txBody>
          <a:bodyPr lIns="365760" tIns="365760" rIns="365760" bIns="2971800" anchor="b">
            <a:normAutofit/>
          </a:bodyPr>
          <a:lstStyle>
            <a:lvl1pPr marL="0" indent="0" algn="ctr">
              <a:buNone/>
              <a:defRPr sz="1600" i="1">
                <a:solidFill>
                  <a:schemeClr val="tx2">
                    <a:lumMod val="40000"/>
                    <a:lumOff val="60000"/>
                  </a:schemeClr>
                </a:solidFill>
              </a:defRPr>
            </a:lvl1pPr>
          </a:lstStyle>
          <a:p>
            <a:r>
              <a:rPr lang="en-US" dirty="0"/>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pic>
        <p:nvPicPr>
          <p:cNvPr id="4" name="Picture 3">
            <a:extLst>
              <a:ext uri="{FF2B5EF4-FFF2-40B4-BE49-F238E27FC236}">
                <a16:creationId xmlns:a16="http://schemas.microsoft.com/office/drawing/2014/main" id="{E26810D2-0BB8-4813-91BE-867349EC02B7}"/>
              </a:ext>
            </a:extLst>
          </p:cNvPr>
          <p:cNvPicPr>
            <a:picLocks noChangeAspect="1"/>
          </p:cNvPicPr>
          <p:nvPr userDrawn="1"/>
        </p:nvPicPr>
        <p:blipFill>
          <a:blip r:embed="rId2"/>
          <a:stretch>
            <a:fillRect/>
          </a:stretch>
        </p:blipFill>
        <p:spPr>
          <a:xfrm>
            <a:off x="5715000" y="516674"/>
            <a:ext cx="3688400" cy="1097375"/>
          </a:xfrm>
          <a:prstGeom prst="rect">
            <a:avLst/>
          </a:prstGeom>
        </p:spPr>
      </p:pic>
    </p:spTree>
    <p:extLst>
      <p:ext uri="{BB962C8B-B14F-4D97-AF65-F5344CB8AC3E}">
        <p14:creationId xmlns:p14="http://schemas.microsoft.com/office/powerpoint/2010/main" val="77467828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3799">
          <p15:clr>
            <a:srgbClr val="FBAE40"/>
          </p15:clr>
        </p15:guide>
        <p15:guide id="3" pos="3600">
          <p15:clr>
            <a:srgbClr val="FBAE40"/>
          </p15:clr>
        </p15:guide>
        <p15:guide id="4" pos="308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pt. Presenta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35A615-44B8-AC4C-BDEB-B9D50F7261D9}"/>
              </a:ext>
            </a:extLst>
          </p:cNvPr>
          <p:cNvSpPr/>
          <p:nvPr userDrawn="1"/>
        </p:nvSpPr>
        <p:spPr>
          <a:xfrm>
            <a:off x="11938958" y="-2"/>
            <a:ext cx="253042"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741048" y="1940930"/>
            <a:ext cx="5515284" cy="2239337"/>
          </a:xfrm>
        </p:spPr>
        <p:txBody>
          <a:bodyPr lIns="0" tIns="0" rIns="0" bIns="45720" anchor="b" anchorCtr="0">
            <a:normAutofit/>
          </a:bodyPr>
          <a:lstStyle>
            <a:lvl1pPr algn="l">
              <a:lnSpc>
                <a:spcPct val="95000"/>
              </a:lnSpc>
              <a:defRPr sz="4000" b="0" i="0">
                <a:solidFill>
                  <a:schemeClr val="tx2"/>
                </a:solidFill>
                <a:latin typeface="Arial Black" panose="020B0604020202020204" pitchFamily="34" charset="0"/>
                <a:cs typeface="Arial Black" panose="020B0604020202020204" pitchFamily="34" charset="0"/>
              </a:defRPr>
            </a:lvl1pPr>
          </a:lstStyle>
          <a:p>
            <a:r>
              <a:rPr lang="en-US" dirty="0"/>
              <a:t>Presentation Title up to three lines in length</a:t>
            </a:r>
          </a:p>
        </p:txBody>
      </p:sp>
      <p:sp>
        <p:nvSpPr>
          <p:cNvPr id="3" name="Subtitle 2"/>
          <p:cNvSpPr>
            <a:spLocks noGrp="1"/>
          </p:cNvSpPr>
          <p:nvPr>
            <p:ph type="subTitle" idx="1" hasCustomPrompt="1"/>
          </p:nvPr>
        </p:nvSpPr>
        <p:spPr>
          <a:xfrm>
            <a:off x="5741048" y="4180267"/>
            <a:ext cx="5515284" cy="465240"/>
          </a:xfrm>
        </p:spPr>
        <p:txBody>
          <a:bodyPr lIns="0" tIns="91440" rIns="0" bIns="0"/>
          <a:lstStyle>
            <a:lvl1pPr marL="0" indent="0" algn="l">
              <a:buNone/>
              <a:defRPr b="1" cap="all" baseline="0">
                <a:solidFill>
                  <a:schemeClr val="tx2"/>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2" indent="0" algn="ctr">
              <a:buNone/>
              <a:defRPr>
                <a:solidFill>
                  <a:schemeClr val="tx1">
                    <a:tint val="75000"/>
                  </a:schemeClr>
                </a:solidFill>
              </a:defRPr>
            </a:lvl4pPr>
            <a:lvl5pPr marL="1828628" indent="0" algn="ctr">
              <a:buNone/>
              <a:defRPr>
                <a:solidFill>
                  <a:schemeClr val="tx1">
                    <a:tint val="75000"/>
                  </a:schemeClr>
                </a:solidFill>
              </a:defRPr>
            </a:lvl5pPr>
            <a:lvl6pPr marL="2285785" indent="0" algn="ctr">
              <a:buNone/>
              <a:defRPr>
                <a:solidFill>
                  <a:schemeClr val="tx1">
                    <a:tint val="75000"/>
                  </a:schemeClr>
                </a:solidFill>
              </a:defRPr>
            </a:lvl6pPr>
            <a:lvl7pPr marL="2742942" indent="0" algn="ctr">
              <a:buNone/>
              <a:defRPr>
                <a:solidFill>
                  <a:schemeClr val="tx1">
                    <a:tint val="75000"/>
                  </a:schemeClr>
                </a:solidFill>
              </a:defRPr>
            </a:lvl7pPr>
            <a:lvl8pPr marL="3200100" indent="0" algn="ctr">
              <a:buNone/>
              <a:defRPr>
                <a:solidFill>
                  <a:schemeClr val="tx1">
                    <a:tint val="75000"/>
                  </a:schemeClr>
                </a:solidFill>
              </a:defRPr>
            </a:lvl8pPr>
            <a:lvl9pPr marL="3657257" indent="0" algn="ctr">
              <a:buNone/>
              <a:defRPr>
                <a:solidFill>
                  <a:schemeClr val="tx1">
                    <a:tint val="75000"/>
                  </a:schemeClr>
                </a:solidFill>
              </a:defRPr>
            </a:lvl9pPr>
          </a:lstStyle>
          <a:p>
            <a:r>
              <a:rPr lang="en-US" dirty="0"/>
              <a:t>Month </a:t>
            </a:r>
            <a:r>
              <a:rPr lang="en-US" dirty="0" err="1"/>
              <a:t>dd</a:t>
            </a:r>
            <a:r>
              <a:rPr lang="en-US" dirty="0"/>
              <a:t>, </a:t>
            </a:r>
            <a:r>
              <a:rPr lang="en-US" dirty="0" err="1"/>
              <a:t>yyyy</a:t>
            </a:r>
            <a:endParaRPr lang="en-US" dirty="0"/>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4" cy="1213338"/>
          </a:xfrm>
        </p:spPr>
        <p:txBody>
          <a:bodyPr lIns="0" tIns="0" rIns="0" bIns="0" anchor="b" anchorCtr="0"/>
          <a:lstStyle>
            <a:lvl1pPr marL="0" indent="0">
              <a:spcBef>
                <a:spcPts val="300"/>
              </a:spcBef>
              <a:buNone/>
              <a:tabLst/>
              <a:defRPr>
                <a:solidFill>
                  <a:schemeClr val="bg1">
                    <a:lumMod val="50000"/>
                  </a:schemeClr>
                </a:solidFill>
              </a:defRPr>
            </a:lvl1pPr>
            <a:lvl2pPr marL="0" indent="0">
              <a:spcBef>
                <a:spcPts val="300"/>
              </a:spcBef>
              <a:buNone/>
              <a:tabLst/>
              <a:defRPr>
                <a:solidFill>
                  <a:schemeClr val="bg1">
                    <a:lumMod val="50000"/>
                  </a:schemeClr>
                </a:solidFill>
              </a:defRPr>
            </a:lvl2pPr>
            <a:lvl3pPr marL="0" indent="0">
              <a:spcBef>
                <a:spcPts val="300"/>
              </a:spcBef>
              <a:buNone/>
              <a:tabLst/>
              <a:defRPr>
                <a:solidFill>
                  <a:schemeClr val="bg1">
                    <a:lumMod val="50000"/>
                  </a:schemeClr>
                </a:solidFill>
              </a:defRPr>
            </a:lvl3pPr>
            <a:lvl4pPr marL="0" indent="0">
              <a:spcBef>
                <a:spcPts val="300"/>
              </a:spcBef>
              <a:buNone/>
              <a:tabLst/>
              <a:defRPr>
                <a:solidFill>
                  <a:schemeClr val="bg1">
                    <a:lumMod val="50000"/>
                  </a:schemeClr>
                </a:solidFill>
              </a:defRPr>
            </a:lvl4pPr>
            <a:lvl5pPr marL="0" indent="0">
              <a:spcBef>
                <a:spcPts val="300"/>
              </a:spcBef>
              <a:buNone/>
              <a:tabLst/>
              <a:defRPr>
                <a:solidFill>
                  <a:schemeClr val="bg1">
                    <a:lumMod val="50000"/>
                  </a:schemeClr>
                </a:solidFill>
              </a:defRPr>
            </a:lvl5pPr>
          </a:lstStyle>
          <a:p>
            <a:pPr lvl="0"/>
            <a:r>
              <a:rPr lang="en-US" dirty="0"/>
              <a:t>Speaker Name</a:t>
            </a:r>
          </a:p>
          <a:p>
            <a:pPr lvl="0"/>
            <a:r>
              <a:rPr lang="en-US" dirty="0"/>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0" y="0"/>
            <a:ext cx="4891088" cy="6858000"/>
          </a:xfrm>
          <a:solidFill>
            <a:schemeClr val="tx2"/>
          </a:solidFill>
        </p:spPr>
        <p:txBody>
          <a:bodyPr lIns="365760" tIns="365760" rIns="365760" bIns="2971800" anchor="b">
            <a:normAutofit/>
          </a:bodyPr>
          <a:lstStyle>
            <a:lvl1pPr marL="0" indent="0" algn="ctr">
              <a:buNone/>
              <a:defRPr sz="1600" i="1">
                <a:solidFill>
                  <a:schemeClr val="tx2">
                    <a:lumMod val="40000"/>
                    <a:lumOff val="60000"/>
                  </a:schemeClr>
                </a:solidFill>
              </a:defRPr>
            </a:lvl1pPr>
          </a:lstStyle>
          <a:p>
            <a:r>
              <a:rPr lang="en-US" dirty="0"/>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pic>
        <p:nvPicPr>
          <p:cNvPr id="4" name="Picture 3">
            <a:extLst>
              <a:ext uri="{FF2B5EF4-FFF2-40B4-BE49-F238E27FC236}">
                <a16:creationId xmlns:a16="http://schemas.microsoft.com/office/drawing/2014/main" id="{BBC4FDFF-5F30-4BEC-97CF-894263B68955}"/>
              </a:ext>
            </a:extLst>
          </p:cNvPr>
          <p:cNvPicPr>
            <a:picLocks noChangeAspect="1"/>
          </p:cNvPicPr>
          <p:nvPr userDrawn="1"/>
        </p:nvPicPr>
        <p:blipFill>
          <a:blip r:embed="rId2"/>
          <a:stretch>
            <a:fillRect/>
          </a:stretch>
        </p:blipFill>
        <p:spPr>
          <a:xfrm>
            <a:off x="5765800" y="456290"/>
            <a:ext cx="3688400" cy="1097375"/>
          </a:xfrm>
          <a:prstGeom prst="rect">
            <a:avLst/>
          </a:prstGeom>
        </p:spPr>
      </p:pic>
    </p:spTree>
    <p:extLst>
      <p:ext uri="{BB962C8B-B14F-4D97-AF65-F5344CB8AC3E}">
        <p14:creationId xmlns:p14="http://schemas.microsoft.com/office/powerpoint/2010/main" val="385678244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3799">
          <p15:clr>
            <a:srgbClr val="FBAE40"/>
          </p15:clr>
        </p15:guide>
        <p15:guide id="3" pos="3600">
          <p15:clr>
            <a:srgbClr val="FBAE40"/>
          </p15:clr>
        </p15:guide>
        <p15:guide id="4" pos="3081">
          <p15:clr>
            <a:srgbClr val="FBAE40"/>
          </p15:clr>
        </p15:guide>
        <p15:guide id="5" pos="3632">
          <p15:clr>
            <a:srgbClr val="FBAE40"/>
          </p15:clr>
        </p15:guide>
        <p15:guide id="6" orient="horz" pos="83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Cya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dirty="0"/>
              <a:t>Title for Divider (Cyan)</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bg1"/>
                </a:solidFill>
                <a:latin typeface="Arial Black" charset="0"/>
                <a:cs typeface="Arial Black" charset="0"/>
              </a:rPr>
              <a:t>IMF </a:t>
            </a:r>
            <a:r>
              <a:rPr lang="en-US" sz="900" b="0" dirty="0">
                <a:solidFill>
                  <a:schemeClr val="bg1"/>
                </a:solidFill>
                <a:latin typeface="+mn-lt"/>
                <a:cs typeface="Arial Black" charset="0"/>
              </a:rPr>
              <a:t>| African Department</a:t>
            </a:r>
            <a:endParaRPr lang="en-US" sz="900" b="0" dirty="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13200871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Green)">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dirty="0"/>
              <a:t>Title for Divider (Green)</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bg1"/>
                </a:solidFill>
                <a:latin typeface="Arial Black" charset="0"/>
                <a:cs typeface="Arial Black" charset="0"/>
              </a:rPr>
              <a:t>IMF </a:t>
            </a:r>
            <a:r>
              <a:rPr lang="en-US" sz="900" b="0" dirty="0">
                <a:solidFill>
                  <a:schemeClr val="bg1"/>
                </a:solidFill>
                <a:latin typeface="+mn-lt"/>
                <a:cs typeface="Arial Black" charset="0"/>
              </a:rPr>
              <a:t>| African Department</a:t>
            </a:r>
            <a:endParaRPr lang="en-US" sz="900" b="0" dirty="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15746934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21" Type="http://schemas.openxmlformats.org/officeDocument/2006/relationships/theme" Target="../theme/theme2.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0" cy="4791806"/>
          </a:xfrm>
          <a:prstGeom prst="rect">
            <a:avLst/>
          </a:prstGeom>
        </p:spPr>
        <p:txBody>
          <a:bodyPr vert="horz" lIns="0" tIns="137160" rIns="0" bIns="0" rtlCol="0">
            <a:normAutofit/>
          </a:bodyPr>
          <a:lstStyle/>
          <a:p>
            <a:pPr lvl="0"/>
            <a:r>
              <a:rPr lang="en-US" dirty="0"/>
              <a:t>Paragraph type</a:t>
            </a:r>
          </a:p>
          <a:p>
            <a:pPr lvl="1"/>
            <a:r>
              <a:rPr lang="en-US" dirty="0"/>
              <a:t>Click the “Indent More” button (above) for first-level bullets</a:t>
            </a:r>
          </a:p>
          <a:p>
            <a:pPr lvl="2"/>
            <a:r>
              <a:rPr lang="en-US" dirty="0"/>
              <a:t>Click the “Indent More” button (above) twice for second-level bullets</a:t>
            </a:r>
          </a:p>
          <a:p>
            <a:pPr lvl="3"/>
            <a:r>
              <a:rPr lang="en-US" dirty="0"/>
              <a:t>Click the “Indent More” button (above) three times for third-level bullets</a:t>
            </a:r>
          </a:p>
          <a:p>
            <a:pPr lvl="4"/>
            <a:r>
              <a:rPr lang="en-US" dirty="0"/>
              <a:t>Click the “Indent More” button (above) four times for fourth-level bullets</a:t>
            </a:r>
          </a:p>
        </p:txBody>
      </p:sp>
      <p:sp>
        <p:nvSpPr>
          <p:cNvPr id="2" name="Title Placeholder 1"/>
          <p:cNvSpPr>
            <a:spLocks noGrp="1"/>
          </p:cNvSpPr>
          <p:nvPr>
            <p:ph type="title"/>
          </p:nvPr>
        </p:nvSpPr>
        <p:spPr>
          <a:xfrm>
            <a:off x="609600" y="482138"/>
            <a:ext cx="10972800" cy="1118064"/>
          </a:xfrm>
          <a:prstGeom prst="rect">
            <a:avLst/>
          </a:prstGeom>
        </p:spPr>
        <p:txBody>
          <a:bodyPr vert="horz" lIns="0" tIns="0" rIns="0" bIns="0" rtlCol="0" anchor="ctr">
            <a:normAutofit/>
          </a:bodyPr>
          <a:lstStyle/>
          <a:p>
            <a:r>
              <a:rPr lang="en-US" dirty="0"/>
              <a:t>Master Slide Title</a:t>
            </a:r>
          </a:p>
        </p:txBody>
      </p:sp>
      <p:sp>
        <p:nvSpPr>
          <p:cNvPr id="4" name="TextBox 3">
            <a:extLst>
              <a:ext uri="{FF2B5EF4-FFF2-40B4-BE49-F238E27FC236}">
                <a16:creationId xmlns:a16="http://schemas.microsoft.com/office/drawing/2014/main" id="{8069C718-696D-8C48-95E3-35ACB84AD8D9}"/>
              </a:ext>
            </a:extLst>
          </p:cNvPr>
          <p:cNvSpPr txBox="1"/>
          <p:nvPr userDrawn="1"/>
        </p:nvSpPr>
        <p:spPr>
          <a:xfrm>
            <a:off x="-1" y="6638779"/>
            <a:ext cx="91440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EFEFE">
                    <a:lumMod val="75000"/>
                  </a:srgbClr>
                </a:solidFill>
                <a:effectLst/>
                <a:uLnTx/>
                <a:uFillTx/>
                <a:latin typeface="Arial Black" charset="0"/>
                <a:ea typeface="+mn-ea"/>
                <a:cs typeface="Arial Black" charset="0"/>
              </a:rPr>
              <a:t>IMF </a:t>
            </a:r>
            <a:r>
              <a:rPr kumimoji="0" lang="en-US" sz="900" b="0" i="0" u="none" strike="noStrike" kern="1200" cap="none" spc="0" normalizeH="0" baseline="0" noProof="0" dirty="0">
                <a:ln>
                  <a:noFill/>
                </a:ln>
                <a:solidFill>
                  <a:srgbClr val="FEFEFE">
                    <a:lumMod val="75000"/>
                  </a:srgbClr>
                </a:solidFill>
                <a:effectLst/>
                <a:uLnTx/>
                <a:uFillTx/>
                <a:latin typeface="Arial" panose="020B0604020202020204"/>
                <a:ea typeface="+mn-ea"/>
                <a:cs typeface="Arial Black" charset="0"/>
              </a:rPr>
              <a:t>| Fiscal Affairs Department</a:t>
            </a:r>
            <a:endParaRPr kumimoji="0" lang="en-US" sz="900" b="0" i="0" u="none" strike="noStrike" kern="1200" cap="none" spc="0" normalizeH="0" baseline="0" noProof="0" dirty="0">
              <a:ln>
                <a:noFill/>
              </a:ln>
              <a:solidFill>
                <a:srgbClr val="FEFEFE">
                  <a:lumMod val="75000"/>
                </a:srgbClr>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00B5D478-FD4A-2240-B032-46F4E3BAB6E8}"/>
              </a:ext>
            </a:extLst>
          </p:cNvPr>
          <p:cNvSpPr txBox="1"/>
          <p:nvPr userDrawn="1"/>
        </p:nvSpPr>
        <p:spPr>
          <a:xfrm>
            <a:off x="10981592" y="6623390"/>
            <a:ext cx="1210408" cy="246221"/>
          </a:xfrm>
          <a:prstGeom prst="rect">
            <a:avLst/>
          </a:prstGeom>
          <a:noFill/>
        </p:spPr>
        <p:txBody>
          <a:bodyPr wrap="squar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391695-0C6B-4B4E-A11F-D5E1D321FCD2}" type="slidenum">
              <a:rPr kumimoji="0" lang="en-US" sz="1000" b="0" i="0" u="none" strike="noStrike" kern="1200" cap="none" spc="0" normalizeH="0" baseline="0" noProof="0" smtClean="0">
                <a:ln>
                  <a:noFill/>
                </a:ln>
                <a:solidFill>
                  <a:srgbClr val="009CD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9CD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872189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98" r:id="rId4"/>
    <p:sldLayoutId id="2147483721" r:id="rId5"/>
  </p:sldLayoutIdLst>
  <p:transition>
    <p:fade/>
  </p:transition>
  <p:hf sldNum="0" hdr="0" ftr="0" dt="0"/>
  <p:txStyles>
    <p:titleStyle>
      <a:lvl1pPr algn="l" defTabSz="91431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p:titleStyle>
    <p:body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Lucida Grande" panose="020B0600040502020204" pitchFamily="34" charset="0"/>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2"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2"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7" algn="l" defTabSz="91431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0" cy="4791806"/>
          </a:xfrm>
          <a:prstGeom prst="rect">
            <a:avLst/>
          </a:prstGeom>
        </p:spPr>
        <p:txBody>
          <a:bodyPr vert="horz" lIns="0" tIns="137160" rIns="0" bIns="0" rtlCol="0">
            <a:normAutofit/>
          </a:bodyPr>
          <a:lstStyle/>
          <a:p>
            <a:pPr lvl="0"/>
            <a:r>
              <a:rPr lang="en-US" dirty="0"/>
              <a:t>Paragraph type</a:t>
            </a:r>
          </a:p>
          <a:p>
            <a:pPr lvl="1"/>
            <a:r>
              <a:rPr lang="en-US" dirty="0"/>
              <a:t>Click the “Indent More” button (above) for first-level bullets</a:t>
            </a:r>
          </a:p>
          <a:p>
            <a:pPr lvl="2"/>
            <a:r>
              <a:rPr lang="en-US" dirty="0"/>
              <a:t>Click the “Indent More” button (above) twice for second-level bullets</a:t>
            </a:r>
          </a:p>
          <a:p>
            <a:pPr lvl="3"/>
            <a:r>
              <a:rPr lang="en-US" dirty="0"/>
              <a:t>Click the “Indent More” button (above) three times for third-level bullets</a:t>
            </a:r>
          </a:p>
          <a:p>
            <a:pPr lvl="4"/>
            <a:r>
              <a:rPr lang="en-US" dirty="0"/>
              <a:t>Click the “Indent More” button (above) four times for fourth-level bullets</a:t>
            </a:r>
          </a:p>
        </p:txBody>
      </p:sp>
      <p:sp>
        <p:nvSpPr>
          <p:cNvPr id="2" name="Title Placeholder 1"/>
          <p:cNvSpPr>
            <a:spLocks noGrp="1"/>
          </p:cNvSpPr>
          <p:nvPr>
            <p:ph type="title"/>
          </p:nvPr>
        </p:nvSpPr>
        <p:spPr>
          <a:xfrm>
            <a:off x="609600" y="482138"/>
            <a:ext cx="10972800" cy="1118064"/>
          </a:xfrm>
          <a:prstGeom prst="rect">
            <a:avLst/>
          </a:prstGeom>
        </p:spPr>
        <p:txBody>
          <a:bodyPr vert="horz" lIns="0" tIns="0" rIns="0" bIns="0" rtlCol="0" anchor="ctr">
            <a:normAutofit/>
          </a:bodyPr>
          <a:lstStyle/>
          <a:p>
            <a:r>
              <a:rPr lang="en-US" dirty="0"/>
              <a:t>Master Slide Title</a:t>
            </a:r>
          </a:p>
        </p:txBody>
      </p:sp>
      <p:sp>
        <p:nvSpPr>
          <p:cNvPr id="4" name="TextBox 3">
            <a:extLst>
              <a:ext uri="{FF2B5EF4-FFF2-40B4-BE49-F238E27FC236}">
                <a16:creationId xmlns:a16="http://schemas.microsoft.com/office/drawing/2014/main" id="{8069C718-696D-8C48-95E3-35ACB84AD8D9}"/>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bg1">
                    <a:lumMod val="75000"/>
                  </a:schemeClr>
                </a:solidFill>
                <a:latin typeface="Arial Black" charset="0"/>
                <a:cs typeface="Arial Black" charset="0"/>
              </a:rPr>
              <a:t>IMF </a:t>
            </a:r>
            <a:r>
              <a:rPr lang="en-US" sz="900" b="0" dirty="0">
                <a:solidFill>
                  <a:schemeClr val="bg1">
                    <a:lumMod val="75000"/>
                  </a:schemeClr>
                </a:solidFill>
                <a:latin typeface="+mn-lt"/>
                <a:cs typeface="Arial Black" charset="0"/>
              </a:rPr>
              <a:t>| Fiscal Affairs Department</a:t>
            </a:r>
            <a:endParaRPr lang="en-US" sz="900" b="0" dirty="0">
              <a:solidFill>
                <a:schemeClr val="bg1">
                  <a:lumMod val="75000"/>
                </a:schemeClr>
              </a:solidFill>
              <a:latin typeface="+mn-lt"/>
            </a:endParaRPr>
          </a:p>
        </p:txBody>
      </p:sp>
      <p:sp>
        <p:nvSpPr>
          <p:cNvPr id="5" name="TextBox 4">
            <a:extLst>
              <a:ext uri="{FF2B5EF4-FFF2-40B4-BE49-F238E27FC236}">
                <a16:creationId xmlns:a16="http://schemas.microsoft.com/office/drawing/2014/main" id="{00B5D478-FD4A-2240-B032-46F4E3BAB6E8}"/>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accent1"/>
                </a:solidFill>
              </a:rPr>
              <a:pPr algn="r"/>
              <a:t>‹#›</a:t>
            </a:fld>
            <a:endParaRPr lang="en-US" sz="1000" dirty="0">
              <a:solidFill>
                <a:schemeClr val="accent1"/>
              </a:solidFill>
            </a:endParaRPr>
          </a:p>
        </p:txBody>
      </p:sp>
    </p:spTree>
    <p:extLst>
      <p:ext uri="{BB962C8B-B14F-4D97-AF65-F5344CB8AC3E}">
        <p14:creationId xmlns:p14="http://schemas.microsoft.com/office/powerpoint/2010/main" val="421571955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Lst>
  <p:transition>
    <p:fade/>
  </p:transition>
  <p:hf sldNum="0" hdr="0" ftr="0" dt="0"/>
  <p:txStyles>
    <p:titleStyle>
      <a:lvl1pPr algn="l" defTabSz="91431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p:titleStyle>
    <p:body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Lucida Grande" panose="020B0600040502020204" pitchFamily="34" charset="0"/>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2"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2"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7" algn="l" defTabSz="91431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0" cy="4791806"/>
          </a:xfrm>
          <a:prstGeom prst="rect">
            <a:avLst/>
          </a:prstGeom>
        </p:spPr>
        <p:txBody>
          <a:bodyPr vert="horz" lIns="0" tIns="137160" rIns="0" bIns="0" rtlCol="0">
            <a:normAutofit/>
          </a:bodyPr>
          <a:lstStyle/>
          <a:p>
            <a:pPr lvl="0"/>
            <a:r>
              <a:rPr lang="en-US" dirty="0"/>
              <a:t>Paragraph type</a:t>
            </a:r>
          </a:p>
          <a:p>
            <a:pPr lvl="1"/>
            <a:r>
              <a:rPr lang="en-US" dirty="0"/>
              <a:t>Click the “Indent More” button (above) for first-level bullets</a:t>
            </a:r>
          </a:p>
          <a:p>
            <a:pPr lvl="2"/>
            <a:r>
              <a:rPr lang="en-US" dirty="0"/>
              <a:t>Click the “Indent More” button (above) twice for second-level bullets</a:t>
            </a:r>
          </a:p>
          <a:p>
            <a:pPr lvl="3"/>
            <a:r>
              <a:rPr lang="en-US" dirty="0"/>
              <a:t>Click the “Indent More” button (above) three times for third-level bullets</a:t>
            </a:r>
          </a:p>
          <a:p>
            <a:pPr lvl="4"/>
            <a:r>
              <a:rPr lang="en-US" dirty="0"/>
              <a:t>Click the “Indent More” button (above) four times for fourth-level bullets</a:t>
            </a:r>
          </a:p>
        </p:txBody>
      </p:sp>
      <p:sp>
        <p:nvSpPr>
          <p:cNvPr id="2" name="Title Placeholder 1"/>
          <p:cNvSpPr>
            <a:spLocks noGrp="1"/>
          </p:cNvSpPr>
          <p:nvPr>
            <p:ph type="title"/>
          </p:nvPr>
        </p:nvSpPr>
        <p:spPr>
          <a:xfrm>
            <a:off x="609600" y="482138"/>
            <a:ext cx="10972800" cy="1118064"/>
          </a:xfrm>
          <a:prstGeom prst="rect">
            <a:avLst/>
          </a:prstGeom>
        </p:spPr>
        <p:txBody>
          <a:bodyPr vert="horz" lIns="0" tIns="0" rIns="0" bIns="0" rtlCol="0" anchor="ctr">
            <a:normAutofit/>
          </a:bodyPr>
          <a:lstStyle/>
          <a:p>
            <a:r>
              <a:rPr lang="en-US" dirty="0"/>
              <a:t>Master Slide Title</a:t>
            </a:r>
          </a:p>
        </p:txBody>
      </p:sp>
      <p:sp>
        <p:nvSpPr>
          <p:cNvPr id="4" name="TextBox 3">
            <a:extLst>
              <a:ext uri="{FF2B5EF4-FFF2-40B4-BE49-F238E27FC236}">
                <a16:creationId xmlns:a16="http://schemas.microsoft.com/office/drawing/2014/main" id="{8069C718-696D-8C48-95E3-35ACB84AD8D9}"/>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bg1">
                    <a:lumMod val="50000"/>
                  </a:schemeClr>
                </a:solidFill>
                <a:latin typeface="Arial Black" charset="0"/>
                <a:cs typeface="Arial Black" charset="0"/>
              </a:rPr>
              <a:t>IMF </a:t>
            </a:r>
            <a:r>
              <a:rPr lang="en-US" sz="900" b="0" dirty="0">
                <a:solidFill>
                  <a:schemeClr val="bg1">
                    <a:lumMod val="50000"/>
                  </a:schemeClr>
                </a:solidFill>
                <a:latin typeface="Arial" panose="020B0604020202020204" pitchFamily="34" charset="0"/>
                <a:cs typeface="Arial" panose="020B0604020202020204" pitchFamily="34" charset="0"/>
              </a:rPr>
              <a:t>| Fiscal Affairs – </a:t>
            </a:r>
            <a:r>
              <a:rPr lang="en-US" sz="900" b="0" dirty="0" err="1">
                <a:solidFill>
                  <a:schemeClr val="bg1">
                    <a:lumMod val="50000"/>
                  </a:schemeClr>
                </a:solidFill>
                <a:latin typeface="Arial" panose="020B0604020202020204" pitchFamily="34" charset="0"/>
                <a:cs typeface="Arial" panose="020B0604020202020204" pitchFamily="34" charset="0"/>
              </a:rPr>
              <a:t>Afritac</a:t>
            </a:r>
            <a:r>
              <a:rPr lang="en-US" sz="900" b="0" baseline="0" dirty="0">
                <a:solidFill>
                  <a:schemeClr val="bg1">
                    <a:lumMod val="50000"/>
                  </a:schemeClr>
                </a:solidFill>
                <a:latin typeface="Arial" panose="020B0604020202020204" pitchFamily="34" charset="0"/>
                <a:cs typeface="Arial" panose="020B0604020202020204" pitchFamily="34" charset="0"/>
              </a:rPr>
              <a:t>-South </a:t>
            </a:r>
            <a:endParaRPr lang="en-US" sz="900" b="0" dirty="0">
              <a:solidFill>
                <a:schemeClr val="bg1">
                  <a:lumMod val="50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0B5D478-FD4A-2240-B032-46F4E3BAB6E8}"/>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accent1"/>
                </a:solidFill>
              </a:rPr>
              <a:pPr algn="r"/>
              <a:t>‹#›</a:t>
            </a:fld>
            <a:endParaRPr lang="en-US" sz="1000" dirty="0">
              <a:solidFill>
                <a:schemeClr val="accent1"/>
              </a:solidFill>
            </a:endParaRPr>
          </a:p>
        </p:txBody>
      </p:sp>
    </p:spTree>
    <p:extLst>
      <p:ext uri="{BB962C8B-B14F-4D97-AF65-F5344CB8AC3E}">
        <p14:creationId xmlns:p14="http://schemas.microsoft.com/office/powerpoint/2010/main" val="68260984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Lst>
  <p:transition>
    <p:fade/>
  </p:transition>
  <p:hf hdr="0" dt="0"/>
  <p:txStyles>
    <p:titleStyle>
      <a:lvl1pPr algn="l" defTabSz="91431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p:titleStyle>
    <p:body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Lucida Grande" panose="020B0600040502020204" pitchFamily="34" charset="0"/>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2"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2"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7" algn="l" defTabSz="91431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imf.org/en/Publications/Fiscal-Affairs-Department-How-To-Notes/Issues/2019/05/15/How-to-Design-a-Financial-Management-Information-System-A-Modular-Approach-46818"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F6204-8ED7-4B1E-AD37-9EC8A4B496A8}"/>
              </a:ext>
            </a:extLst>
          </p:cNvPr>
          <p:cNvSpPr>
            <a:spLocks noGrp="1"/>
          </p:cNvSpPr>
          <p:nvPr>
            <p:ph type="ctrTitle"/>
          </p:nvPr>
        </p:nvSpPr>
        <p:spPr>
          <a:xfrm>
            <a:off x="5741048" y="1738912"/>
            <a:ext cx="5515284" cy="2239337"/>
          </a:xfrm>
        </p:spPr>
        <p:txBody>
          <a:bodyPr>
            <a:normAutofit/>
          </a:bodyPr>
          <a:lstStyle/>
          <a:p>
            <a:r>
              <a:rPr lang="en-US" dirty="0"/>
              <a:t>PFM Digitalization Guidelines: </a:t>
            </a:r>
            <a:r>
              <a:rPr lang="en-US" b="1" dirty="0">
                <a:latin typeface="+mj-lt"/>
              </a:rPr>
              <a:t>Preliminary Advances </a:t>
            </a:r>
          </a:p>
        </p:txBody>
      </p:sp>
      <p:sp>
        <p:nvSpPr>
          <p:cNvPr id="3" name="Subtitle 2">
            <a:extLst>
              <a:ext uri="{FF2B5EF4-FFF2-40B4-BE49-F238E27FC236}">
                <a16:creationId xmlns:a16="http://schemas.microsoft.com/office/drawing/2014/main" id="{76CDC22A-013D-4F93-ACF0-C01F479FD1A4}"/>
              </a:ext>
            </a:extLst>
          </p:cNvPr>
          <p:cNvSpPr>
            <a:spLocks noGrp="1"/>
          </p:cNvSpPr>
          <p:nvPr>
            <p:ph type="subTitle" idx="1"/>
          </p:nvPr>
        </p:nvSpPr>
        <p:spPr>
          <a:xfrm>
            <a:off x="5741048" y="4034972"/>
            <a:ext cx="6365245" cy="1213338"/>
          </a:xfrm>
        </p:spPr>
        <p:txBody>
          <a:bodyPr>
            <a:noAutofit/>
          </a:bodyPr>
          <a:lstStyle/>
          <a:p>
            <a:pPr>
              <a:spcBef>
                <a:spcPts val="0"/>
              </a:spcBef>
            </a:pPr>
            <a:r>
              <a:rPr lang="en-US" dirty="0"/>
              <a:t>June 7, 2021</a:t>
            </a:r>
          </a:p>
          <a:p>
            <a:pPr>
              <a:spcBef>
                <a:spcPts val="0"/>
              </a:spcBef>
            </a:pPr>
            <a:r>
              <a:rPr lang="en-US" dirty="0"/>
              <a:t>PEMPAL – TREASURY COMMUNITY OF PRACTICE</a:t>
            </a:r>
          </a:p>
          <a:p>
            <a:pPr>
              <a:spcBef>
                <a:spcPts val="0"/>
              </a:spcBef>
            </a:pPr>
            <a:r>
              <a:rPr lang="en-US" dirty="0"/>
              <a:t>2021 Annual Plenary meeting </a:t>
            </a:r>
          </a:p>
          <a:p>
            <a:pPr>
              <a:spcBef>
                <a:spcPts val="0"/>
              </a:spcBef>
            </a:pPr>
            <a:endParaRPr lang="en-US" dirty="0"/>
          </a:p>
          <a:p>
            <a:r>
              <a:rPr lang="en-US" dirty="0"/>
              <a:t> </a:t>
            </a:r>
          </a:p>
        </p:txBody>
      </p:sp>
      <p:sp>
        <p:nvSpPr>
          <p:cNvPr id="4" name="Text Placeholder 3">
            <a:extLst>
              <a:ext uri="{FF2B5EF4-FFF2-40B4-BE49-F238E27FC236}">
                <a16:creationId xmlns:a16="http://schemas.microsoft.com/office/drawing/2014/main" id="{EDD46C84-AE56-4A52-A2F5-82590AE380E0}"/>
              </a:ext>
            </a:extLst>
          </p:cNvPr>
          <p:cNvSpPr>
            <a:spLocks noGrp="1"/>
          </p:cNvSpPr>
          <p:nvPr>
            <p:ph type="body" sz="quarter" idx="10"/>
          </p:nvPr>
        </p:nvSpPr>
        <p:spPr>
          <a:xfrm>
            <a:off x="5741048" y="5305034"/>
            <a:ext cx="5515284" cy="1213338"/>
          </a:xfrm>
        </p:spPr>
        <p:txBody>
          <a:bodyPr/>
          <a:lstStyle/>
          <a:p>
            <a:r>
              <a:rPr lang="en-US" dirty="0"/>
              <a:t>Gerardo Uña </a:t>
            </a:r>
          </a:p>
          <a:p>
            <a:r>
              <a:rPr lang="en-US" dirty="0"/>
              <a:t>Senior Economist </a:t>
            </a:r>
          </a:p>
          <a:p>
            <a:r>
              <a:rPr lang="en-US" dirty="0"/>
              <a:t>Fiscal Affairs Department    </a:t>
            </a:r>
          </a:p>
        </p:txBody>
      </p:sp>
      <p:sp>
        <p:nvSpPr>
          <p:cNvPr id="5" name="Picture Placeholder 4">
            <a:extLst>
              <a:ext uri="{FF2B5EF4-FFF2-40B4-BE49-F238E27FC236}">
                <a16:creationId xmlns:a16="http://schemas.microsoft.com/office/drawing/2014/main" id="{192F99EB-F2BE-489C-940E-CCBEB14412E1}"/>
              </a:ext>
            </a:extLst>
          </p:cNvPr>
          <p:cNvSpPr>
            <a:spLocks noGrp="1"/>
          </p:cNvSpPr>
          <p:nvPr>
            <p:ph type="pic" sz="quarter" idx="11"/>
          </p:nvPr>
        </p:nvSpPr>
        <p:spPr/>
      </p:sp>
      <p:sp>
        <p:nvSpPr>
          <p:cNvPr id="6" name="Text Placeholder 5">
            <a:extLst>
              <a:ext uri="{FF2B5EF4-FFF2-40B4-BE49-F238E27FC236}">
                <a16:creationId xmlns:a16="http://schemas.microsoft.com/office/drawing/2014/main" id="{33E82429-95DD-4A49-807F-B6D661DA481E}"/>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02942267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FFF7FAFD-2880-4E16-A5C8-CD952A6ECEDF}"/>
              </a:ext>
            </a:extLst>
          </p:cNvPr>
          <p:cNvGraphicFramePr/>
          <p:nvPr>
            <p:extLst>
              <p:ext uri="{D42A27DB-BD31-4B8C-83A1-F6EECF244321}">
                <p14:modId xmlns:p14="http://schemas.microsoft.com/office/powerpoint/2010/main" val="645314074"/>
              </p:ext>
            </p:extLst>
          </p:nvPr>
        </p:nvGraphicFramePr>
        <p:xfrm>
          <a:off x="1370148" y="493729"/>
          <a:ext cx="10072915" cy="63642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3">
            <a:extLst>
              <a:ext uri="{FF2B5EF4-FFF2-40B4-BE49-F238E27FC236}">
                <a16:creationId xmlns:a16="http://schemas.microsoft.com/office/drawing/2014/main" id="{C3C35CE1-17F8-4402-910D-E03ADC824805}"/>
              </a:ext>
            </a:extLst>
          </p:cNvPr>
          <p:cNvSpPr>
            <a:spLocks noGrp="1"/>
          </p:cNvSpPr>
          <p:nvPr>
            <p:ph type="title"/>
          </p:nvPr>
        </p:nvSpPr>
        <p:spPr>
          <a:xfrm>
            <a:off x="625012" y="11451"/>
            <a:ext cx="9715500" cy="978486"/>
          </a:xfrm>
        </p:spPr>
        <p:txBody>
          <a:bodyPr/>
          <a:lstStyle/>
          <a:p>
            <a:r>
              <a:rPr lang="en-US" dirty="0"/>
              <a:t>IV. High Level Analytical Approach  </a:t>
            </a:r>
          </a:p>
        </p:txBody>
      </p:sp>
      <p:sp>
        <p:nvSpPr>
          <p:cNvPr id="2" name="TextBox 1">
            <a:extLst>
              <a:ext uri="{FF2B5EF4-FFF2-40B4-BE49-F238E27FC236}">
                <a16:creationId xmlns:a16="http://schemas.microsoft.com/office/drawing/2014/main" id="{6A2D89FD-CEC1-4CC6-A4E5-C830E4CD811E}"/>
              </a:ext>
            </a:extLst>
          </p:cNvPr>
          <p:cNvSpPr txBox="1"/>
          <p:nvPr/>
        </p:nvSpPr>
        <p:spPr>
          <a:xfrm>
            <a:off x="1282146" y="6122504"/>
            <a:ext cx="5539277" cy="553998"/>
          </a:xfrm>
          <a:prstGeom prst="rect">
            <a:avLst/>
          </a:prstGeom>
          <a:noFill/>
        </p:spPr>
        <p:txBody>
          <a:bodyPr wrap="square" rtlCol="0">
            <a:spAutoFit/>
          </a:bodyPr>
          <a:lstStyle/>
          <a:p>
            <a:pPr marL="285750" indent="-285750">
              <a:buFont typeface="Arial" panose="020B0604020202020204" pitchFamily="34" charset="0"/>
              <a:buChar char="•"/>
            </a:pPr>
            <a:r>
              <a:rPr lang="en-US" sz="1500" dirty="0"/>
              <a:t>Selected aspects/dimensions as relevant</a:t>
            </a:r>
          </a:p>
          <a:p>
            <a:r>
              <a:rPr lang="en-US" sz="1500" dirty="0"/>
              <a:t>**   Technological principles will be developed in parallel</a:t>
            </a:r>
          </a:p>
        </p:txBody>
      </p:sp>
      <p:pic>
        <p:nvPicPr>
          <p:cNvPr id="4" name="Graphic 3" descr="Pin">
            <a:extLst>
              <a:ext uri="{FF2B5EF4-FFF2-40B4-BE49-F238E27FC236}">
                <a16:creationId xmlns:a16="http://schemas.microsoft.com/office/drawing/2014/main" id="{FE9D7A17-DBF7-4CCE-9AED-7C61843A06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400000">
            <a:off x="6973824" y="3859784"/>
            <a:ext cx="787400" cy="787400"/>
          </a:xfrm>
          <a:prstGeom prst="rect">
            <a:avLst/>
          </a:prstGeom>
        </p:spPr>
      </p:pic>
    </p:spTree>
    <p:extLst>
      <p:ext uri="{BB962C8B-B14F-4D97-AF65-F5344CB8AC3E}">
        <p14:creationId xmlns:p14="http://schemas.microsoft.com/office/powerpoint/2010/main" val="351737292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D2976C34-3A9F-45F1-B893-A25443C342D6}"/>
              </a:ext>
            </a:extLst>
          </p:cNvPr>
          <p:cNvSpPr txBox="1">
            <a:spLocks/>
          </p:cNvSpPr>
          <p:nvPr/>
        </p:nvSpPr>
        <p:spPr>
          <a:xfrm>
            <a:off x="625012" y="11451"/>
            <a:ext cx="9715500" cy="978486"/>
          </a:xfrm>
          <a:prstGeom prst="rect">
            <a:avLst/>
          </a:prstGeom>
        </p:spPr>
        <p:txBody>
          <a:bodyPr vert="horz" lIns="0" tIns="0" rIns="0" bIns="0" rtlCol="0" anchor="ctr">
            <a:normAutofit/>
          </a:bodyPr>
          <a:lstStyle>
            <a:lvl1pPr algn="l" defTabSz="914314" rtl="0" eaLnBrk="1" latinLnBrk="0" hangingPunct="1">
              <a:lnSpc>
                <a:spcPct val="90000"/>
              </a:lnSpc>
              <a:spcBef>
                <a:spcPct val="0"/>
              </a:spcBef>
              <a:buNone/>
              <a:defRPr lang="en-US" sz="2800" b="1" i="0" kern="1200" dirty="0">
                <a:solidFill>
                  <a:schemeClr val="tx2"/>
                </a:solidFill>
                <a:latin typeface="Arial Black" charset="0"/>
                <a:ea typeface="Arial Black" charset="0"/>
                <a:cs typeface="Arial Black" charset="0"/>
              </a:defRPr>
            </a:lvl1pPr>
          </a:lstStyle>
          <a:p>
            <a:r>
              <a:rPr lang="en-US" dirty="0"/>
              <a:t>V. Main Areas &amp; Processes </a:t>
            </a:r>
          </a:p>
        </p:txBody>
      </p:sp>
      <p:sp>
        <p:nvSpPr>
          <p:cNvPr id="14" name="Rectangle 13">
            <a:extLst>
              <a:ext uri="{FF2B5EF4-FFF2-40B4-BE49-F238E27FC236}">
                <a16:creationId xmlns:a16="http://schemas.microsoft.com/office/drawing/2014/main" id="{77666D15-9A05-4D08-A417-AD93FB5CC933}"/>
              </a:ext>
            </a:extLst>
          </p:cNvPr>
          <p:cNvSpPr/>
          <p:nvPr/>
        </p:nvSpPr>
        <p:spPr>
          <a:xfrm>
            <a:off x="1154774" y="1286540"/>
            <a:ext cx="10190162" cy="473148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Diagram 12">
            <a:extLst>
              <a:ext uri="{FF2B5EF4-FFF2-40B4-BE49-F238E27FC236}">
                <a16:creationId xmlns:a16="http://schemas.microsoft.com/office/drawing/2014/main" id="{9F18B722-FCFB-46B7-AD7F-7B1607E31182}"/>
              </a:ext>
            </a:extLst>
          </p:cNvPr>
          <p:cNvGraphicFramePr/>
          <p:nvPr>
            <p:extLst>
              <p:ext uri="{D42A27DB-BD31-4B8C-83A1-F6EECF244321}">
                <p14:modId xmlns:p14="http://schemas.microsoft.com/office/powerpoint/2010/main" val="4074279150"/>
              </p:ext>
            </p:extLst>
          </p:nvPr>
        </p:nvGraphicFramePr>
        <p:xfrm>
          <a:off x="1519935" y="723014"/>
          <a:ext cx="9334205" cy="57661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887839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D2976C34-3A9F-45F1-B893-A25443C342D6}"/>
              </a:ext>
            </a:extLst>
          </p:cNvPr>
          <p:cNvSpPr txBox="1">
            <a:spLocks/>
          </p:cNvSpPr>
          <p:nvPr/>
        </p:nvSpPr>
        <p:spPr>
          <a:xfrm>
            <a:off x="625012" y="11451"/>
            <a:ext cx="10520508" cy="978486"/>
          </a:xfrm>
          <a:prstGeom prst="rect">
            <a:avLst/>
          </a:prstGeom>
        </p:spPr>
        <p:txBody>
          <a:bodyPr vert="horz" lIns="0" tIns="0" rIns="0" bIns="0" rtlCol="0" anchor="ctr">
            <a:normAutofit/>
          </a:bodyPr>
          <a:lstStyle>
            <a:lvl1pPr algn="l" defTabSz="914314" rtl="0" eaLnBrk="1" latinLnBrk="0" hangingPunct="1">
              <a:lnSpc>
                <a:spcPct val="90000"/>
              </a:lnSpc>
              <a:spcBef>
                <a:spcPct val="0"/>
              </a:spcBef>
              <a:buNone/>
              <a:defRPr lang="en-US" sz="2800" b="1" i="0" kern="1200" dirty="0">
                <a:solidFill>
                  <a:schemeClr val="tx2"/>
                </a:solidFill>
                <a:latin typeface="Arial Black" charset="0"/>
                <a:ea typeface="Arial Black" charset="0"/>
                <a:cs typeface="Arial Black" charset="0"/>
              </a:defRPr>
            </a:lvl1pPr>
          </a:lstStyle>
          <a:p>
            <a:pPr marL="0" marR="0" lvl="0" indent="0" algn="l" defTabSz="914314"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4C97"/>
                </a:solidFill>
                <a:effectLst/>
                <a:uLnTx/>
                <a:uFillTx/>
                <a:latin typeface="Arial Black" charset="0"/>
              </a:rPr>
              <a:t>V. Main Areas &amp; Processes </a:t>
            </a:r>
          </a:p>
        </p:txBody>
      </p:sp>
      <p:sp>
        <p:nvSpPr>
          <p:cNvPr id="3" name="TextBox 2">
            <a:extLst>
              <a:ext uri="{FF2B5EF4-FFF2-40B4-BE49-F238E27FC236}">
                <a16:creationId xmlns:a16="http://schemas.microsoft.com/office/drawing/2014/main" id="{AF756F10-B587-4D06-9FD2-FE63DF9F751B}"/>
              </a:ext>
            </a:extLst>
          </p:cNvPr>
          <p:cNvSpPr txBox="1"/>
          <p:nvPr/>
        </p:nvSpPr>
        <p:spPr>
          <a:xfrm>
            <a:off x="1273598" y="914400"/>
            <a:ext cx="9623631" cy="369332"/>
          </a:xfrm>
          <a:prstGeom prst="rect">
            <a:avLst/>
          </a:prstGeom>
          <a:noFill/>
        </p:spPr>
        <p:txBody>
          <a:bodyPr wrap="square" rtlCol="0">
            <a:sp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Table 1. PFM IT Systems’ Functional Requirements for Budget Execution and Control </a:t>
            </a: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aphicFrame>
        <p:nvGraphicFramePr>
          <p:cNvPr id="5" name="Table 4">
            <a:extLst>
              <a:ext uri="{FF2B5EF4-FFF2-40B4-BE49-F238E27FC236}">
                <a16:creationId xmlns:a16="http://schemas.microsoft.com/office/drawing/2014/main" id="{E0ADCAAE-1F95-49E4-AD88-C982CCD82612}"/>
              </a:ext>
            </a:extLst>
          </p:cNvPr>
          <p:cNvGraphicFramePr>
            <a:graphicFrameLocks noGrp="1"/>
          </p:cNvGraphicFramePr>
          <p:nvPr>
            <p:extLst>
              <p:ext uri="{D42A27DB-BD31-4B8C-83A1-F6EECF244321}">
                <p14:modId xmlns:p14="http://schemas.microsoft.com/office/powerpoint/2010/main" val="1678910347"/>
              </p:ext>
            </p:extLst>
          </p:nvPr>
        </p:nvGraphicFramePr>
        <p:xfrm>
          <a:off x="1284184" y="1268780"/>
          <a:ext cx="9623631" cy="5258334"/>
        </p:xfrm>
        <a:graphic>
          <a:graphicData uri="http://schemas.openxmlformats.org/drawingml/2006/table">
            <a:tbl>
              <a:tblPr firstRow="1" firstCol="1" bandRow="1"/>
              <a:tblGrid>
                <a:gridCol w="1485074">
                  <a:extLst>
                    <a:ext uri="{9D8B030D-6E8A-4147-A177-3AD203B41FA5}">
                      <a16:colId xmlns:a16="http://schemas.microsoft.com/office/drawing/2014/main" val="718115171"/>
                    </a:ext>
                  </a:extLst>
                </a:gridCol>
                <a:gridCol w="2761488">
                  <a:extLst>
                    <a:ext uri="{9D8B030D-6E8A-4147-A177-3AD203B41FA5}">
                      <a16:colId xmlns:a16="http://schemas.microsoft.com/office/drawing/2014/main" val="3442708898"/>
                    </a:ext>
                  </a:extLst>
                </a:gridCol>
                <a:gridCol w="4138093">
                  <a:extLst>
                    <a:ext uri="{9D8B030D-6E8A-4147-A177-3AD203B41FA5}">
                      <a16:colId xmlns:a16="http://schemas.microsoft.com/office/drawing/2014/main" val="432321957"/>
                    </a:ext>
                  </a:extLst>
                </a:gridCol>
                <a:gridCol w="1238976">
                  <a:extLst>
                    <a:ext uri="{9D8B030D-6E8A-4147-A177-3AD203B41FA5}">
                      <a16:colId xmlns:a16="http://schemas.microsoft.com/office/drawing/2014/main" val="2604927295"/>
                    </a:ext>
                  </a:extLst>
                </a:gridCol>
              </a:tblGrid>
              <a:tr h="280510">
                <a:tc>
                  <a:txBody>
                    <a:bodyPr/>
                    <a:lstStyle/>
                    <a:p>
                      <a:pPr marL="0" marR="0" algn="ctr">
                        <a:lnSpc>
                          <a:spcPct val="125000"/>
                        </a:lnSpc>
                        <a:spcBef>
                          <a:spcPts val="800"/>
                        </a:spcBef>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Function/ Process</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56099" marR="560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25000"/>
                        </a:lnSpc>
                        <a:spcBef>
                          <a:spcPts val="800"/>
                        </a:spcBef>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Objective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56099" marR="560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25000"/>
                        </a:lnSpc>
                        <a:spcBef>
                          <a:spcPts val="800"/>
                        </a:spcBef>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Functional Requirements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56099" marR="560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25000"/>
                        </a:lnSpc>
                        <a:spcBef>
                          <a:spcPts val="800"/>
                        </a:spcBef>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PFM Assessment Tools Indicators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56099" marR="560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15843901"/>
                  </a:ext>
                </a:extLst>
              </a:tr>
              <a:tr h="1705064">
                <a:tc rowSpan="3">
                  <a:txBody>
                    <a:bodyPr/>
                    <a:lstStyle/>
                    <a:p>
                      <a:pPr marL="0" marR="0">
                        <a:lnSpc>
                          <a:spcPct val="125000"/>
                        </a:lnSpc>
                        <a:spcBef>
                          <a:spcPts val="80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1. Authorization of expenditure </a:t>
                      </a:r>
                    </a:p>
                    <a:p>
                      <a:pPr marL="0" marR="0">
                        <a:lnSpc>
                          <a:spcPct val="125000"/>
                        </a:lnSpc>
                        <a:spcBef>
                          <a:spcPts val="80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2. Apportionment by period and spending unit </a:t>
                      </a:r>
                    </a:p>
                    <a:p>
                      <a:pPr marL="0" marR="0">
                        <a:lnSpc>
                          <a:spcPct val="125000"/>
                        </a:lnSpc>
                        <a:spcBef>
                          <a:spcPts val="80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3. Commitment</a:t>
                      </a:r>
                    </a:p>
                    <a:p>
                      <a:pPr marL="0" marR="0">
                        <a:lnSpc>
                          <a:spcPct val="125000"/>
                        </a:lnSpc>
                        <a:spcBef>
                          <a:spcPts val="800"/>
                        </a:spcBef>
                        <a:spcAft>
                          <a:spcPts val="0"/>
                        </a:spcAft>
                      </a:pPr>
                      <a:r>
                        <a:rPr lang="en-US" sz="1400" dirty="0">
                          <a:effectLst/>
                          <a:latin typeface="Arial" panose="020B0604020202020204" pitchFamily="34" charset="0"/>
                          <a:ea typeface="Arial" panose="020B0604020202020204" pitchFamily="34" charset="0"/>
                          <a:cs typeface="Times New Roman" panose="02020603050405020304" pitchFamily="18" charset="0"/>
                        </a:rPr>
                        <a:t> </a:t>
                      </a:r>
                    </a:p>
                  </a:txBody>
                  <a:tcPr marL="56099" marR="560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80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Provide reliable information on the availability of funds for commitments based on the approved authorization of expenditure and the supplementary budget </a:t>
                      </a:r>
                    </a:p>
                  </a:txBody>
                  <a:tcPr marL="56099" marR="560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3038" marR="0" lvl="0" indent="-173038">
                        <a:lnSpc>
                          <a:spcPct val="125000"/>
                        </a:lnSpc>
                        <a:spcBef>
                          <a:spcPts val="800"/>
                        </a:spcBef>
                        <a:spcAft>
                          <a:spcPts val="0"/>
                        </a:spcAft>
                        <a:buFont typeface="Symbol" panose="05050102010706020507" pitchFamily="18" charset="2"/>
                        <a:buChar char=""/>
                      </a:pPr>
                      <a:r>
                        <a:rPr lang="en-US" sz="1000" dirty="0">
                          <a:effectLst/>
                          <a:latin typeface="Arial" panose="020B0604020202020204" pitchFamily="34" charset="0"/>
                          <a:ea typeface="Arial" panose="020B0604020202020204" pitchFamily="34" charset="0"/>
                          <a:cs typeface="Times New Roman" panose="02020603050405020304" pitchFamily="18" charset="0"/>
                        </a:rPr>
                        <a:t>Register and manage reliable budget information.</a:t>
                      </a:r>
                    </a:p>
                    <a:p>
                      <a:pPr marL="173038" marR="0" lvl="0" indent="-173038">
                        <a:lnSpc>
                          <a:spcPct val="125000"/>
                        </a:lnSpc>
                        <a:spcBef>
                          <a:spcPts val="800"/>
                        </a:spcBef>
                        <a:spcAft>
                          <a:spcPts val="0"/>
                        </a:spcAft>
                        <a:buFont typeface="Symbol" panose="05050102010706020507" pitchFamily="18" charset="2"/>
                        <a:buChar char=""/>
                      </a:pPr>
                      <a:r>
                        <a:rPr lang="en-US" sz="1000" dirty="0">
                          <a:effectLst/>
                          <a:latin typeface="Arial" panose="020B0604020202020204" pitchFamily="34" charset="0"/>
                          <a:ea typeface="Arial" panose="020B0604020202020204" pitchFamily="34" charset="0"/>
                          <a:cs typeface="Times New Roman" panose="02020603050405020304" pitchFamily="18" charset="0"/>
                        </a:rPr>
                        <a:t>Allow budgetary units to plan and commit expenditure – current and capital - at least XX months in advance, consistent with budgeted appropriations and/or commitment releases. </a:t>
                      </a:r>
                    </a:p>
                    <a:p>
                      <a:pPr marL="173038" marR="0" lvl="0" indent="-173038">
                        <a:lnSpc>
                          <a:spcPct val="125000"/>
                        </a:lnSpc>
                        <a:spcBef>
                          <a:spcPts val="800"/>
                        </a:spcBef>
                        <a:spcAft>
                          <a:spcPts val="0"/>
                        </a:spcAft>
                        <a:buFont typeface="Symbol" panose="05050102010706020507" pitchFamily="18" charset="2"/>
                        <a:buChar char=""/>
                      </a:pPr>
                      <a:r>
                        <a:rPr lang="en-US" sz="1000" dirty="0">
                          <a:effectLst/>
                          <a:latin typeface="Arial" panose="020B0604020202020204" pitchFamily="34" charset="0"/>
                          <a:ea typeface="Arial" panose="020B0604020202020204" pitchFamily="34" charset="0"/>
                          <a:cs typeface="Times New Roman" panose="02020603050405020304" pitchFamily="18" charset="0"/>
                        </a:rPr>
                        <a:t>Record expenditure by an administrative, economic, functional, and program classification.</a:t>
                      </a:r>
                    </a:p>
                    <a:p>
                      <a:pPr marL="173038" marR="0" lvl="0" indent="-173038">
                        <a:lnSpc>
                          <a:spcPct val="125000"/>
                        </a:lnSpc>
                        <a:spcBef>
                          <a:spcPts val="800"/>
                        </a:spcBef>
                        <a:spcAft>
                          <a:spcPts val="0"/>
                        </a:spcAft>
                        <a:buFont typeface="Symbol" panose="05050102010706020507" pitchFamily="18" charset="2"/>
                        <a:buChar char=""/>
                      </a:pPr>
                      <a:r>
                        <a:rPr lang="en-US" sz="1000" dirty="0">
                          <a:effectLst/>
                          <a:latin typeface="Arial" panose="020B0604020202020204" pitchFamily="34" charset="0"/>
                          <a:ea typeface="Arial" panose="020B0604020202020204" pitchFamily="34" charset="0"/>
                          <a:cs typeface="Times New Roman" panose="02020603050405020304" pitchFamily="18" charset="0"/>
                        </a:rPr>
                        <a:t>Integrate the budget classification in the chart of accounts (COA).</a:t>
                      </a:r>
                    </a:p>
                  </a:txBody>
                  <a:tcPr marL="56099" marR="560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800"/>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PEFA PI 21.3</a:t>
                      </a:r>
                    </a:p>
                    <a:p>
                      <a:pPr marL="0" marR="0">
                        <a:lnSpc>
                          <a:spcPct val="125000"/>
                        </a:lnSpc>
                        <a:spcBef>
                          <a:spcPts val="800"/>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FTC Principle 1.3.1 &amp; 2.2.1</a:t>
                      </a:r>
                    </a:p>
                    <a:p>
                      <a:pPr marL="0" marR="0">
                        <a:lnSpc>
                          <a:spcPct val="125000"/>
                        </a:lnSpc>
                        <a:spcBef>
                          <a:spcPts val="800"/>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PIMA Institution 8.a &amp; 12.a</a:t>
                      </a:r>
                    </a:p>
                  </a:txBody>
                  <a:tcPr marL="56099" marR="560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2784374"/>
                  </a:ext>
                </a:extLst>
              </a:tr>
              <a:tr h="1105537">
                <a:tc vMerge="1">
                  <a:txBody>
                    <a:bodyPr/>
                    <a:lstStyle/>
                    <a:p>
                      <a:endParaRPr lang="en-US"/>
                    </a:p>
                  </a:txBody>
                  <a:tcPr/>
                </a:tc>
                <a:tc>
                  <a:txBody>
                    <a:bodyPr/>
                    <a:lstStyle/>
                    <a:p>
                      <a:pPr marL="0" marR="0">
                        <a:lnSpc>
                          <a:spcPct val="125000"/>
                        </a:lnSpc>
                        <a:spcBef>
                          <a:spcPts val="80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Provide reliable information on the availability of funds for commitments based on updated amounts of authorization of expenditure considering the spending reallocations during the budget year </a:t>
                      </a:r>
                    </a:p>
                  </a:txBody>
                  <a:tcPr marL="56099" marR="560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3038" marR="0" lvl="0" indent="-173038">
                        <a:lnSpc>
                          <a:spcPct val="125000"/>
                        </a:lnSpc>
                        <a:spcBef>
                          <a:spcPts val="800"/>
                        </a:spcBef>
                        <a:spcAft>
                          <a:spcPts val="0"/>
                        </a:spcAft>
                        <a:buFont typeface="Symbol" panose="05050102010706020507" pitchFamily="18" charset="2"/>
                        <a:buChar char=""/>
                      </a:pPr>
                      <a:r>
                        <a:rPr lang="en-US" sz="1000" dirty="0">
                          <a:effectLst/>
                          <a:latin typeface="Arial" panose="020B0604020202020204" pitchFamily="34" charset="0"/>
                          <a:ea typeface="Arial" panose="020B0604020202020204" pitchFamily="34" charset="0"/>
                          <a:cs typeface="Times New Roman" panose="02020603050405020304" pitchFamily="18" charset="0"/>
                        </a:rPr>
                        <a:t>Register updated budgetary appropriations that take account of any spending reallocations and/or supplementary budgets approved during the budget year.</a:t>
                      </a:r>
                    </a:p>
                    <a:p>
                      <a:pPr marL="173038" marR="0" lvl="0" indent="-173038">
                        <a:lnSpc>
                          <a:spcPct val="125000"/>
                        </a:lnSpc>
                        <a:spcBef>
                          <a:spcPts val="800"/>
                        </a:spcBef>
                        <a:spcAft>
                          <a:spcPts val="0"/>
                        </a:spcAft>
                        <a:buFont typeface="Symbol" panose="05050102010706020507" pitchFamily="18" charset="2"/>
                        <a:buChar char=""/>
                      </a:pPr>
                      <a:r>
                        <a:rPr lang="en-US" sz="1000" dirty="0">
                          <a:effectLst/>
                          <a:latin typeface="Arial" panose="020B0604020202020204" pitchFamily="34" charset="0"/>
                          <a:ea typeface="Arial" panose="020B0604020202020204" pitchFamily="34" charset="0"/>
                          <a:cs typeface="Times New Roman" panose="02020603050405020304" pitchFamily="18" charset="0"/>
                        </a:rPr>
                        <a:t>Record any budget updates using the administrative, economic, functional, and program classification and COA noted above.</a:t>
                      </a:r>
                    </a:p>
                  </a:txBody>
                  <a:tcPr marL="56099" marR="560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800"/>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FTC Principle 1.3.1 &amp; 2.2.1</a:t>
                      </a:r>
                    </a:p>
                    <a:p>
                      <a:pPr marL="0" marR="0">
                        <a:lnSpc>
                          <a:spcPct val="125000"/>
                        </a:lnSpc>
                        <a:spcBef>
                          <a:spcPts val="800"/>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PIMA Institution 8.b &amp; 12.a   </a:t>
                      </a:r>
                    </a:p>
                  </a:txBody>
                  <a:tcPr marL="56099" marR="560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9630807"/>
                  </a:ext>
                </a:extLst>
              </a:tr>
              <a:tr h="1622753">
                <a:tc vMerge="1">
                  <a:txBody>
                    <a:bodyPr/>
                    <a:lstStyle/>
                    <a:p>
                      <a:endParaRPr lang="en-US"/>
                    </a:p>
                  </a:txBody>
                  <a:tcPr/>
                </a:tc>
                <a:tc>
                  <a:txBody>
                    <a:bodyPr/>
                    <a:lstStyle/>
                    <a:p>
                      <a:pPr marL="0" marR="0">
                        <a:lnSpc>
                          <a:spcPct val="125000"/>
                        </a:lnSpc>
                        <a:spcBef>
                          <a:spcPts val="80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Support comprehensive expenditure commitment controls and effectively limit commitments to approved budget allocations and projected cash availability </a:t>
                      </a:r>
                    </a:p>
                  </a:txBody>
                  <a:tcPr marL="56099" marR="560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3038" marR="0" lvl="0" indent="-173038">
                        <a:lnSpc>
                          <a:spcPct val="125000"/>
                        </a:lnSpc>
                        <a:spcBef>
                          <a:spcPts val="800"/>
                        </a:spcBef>
                        <a:spcAft>
                          <a:spcPts val="0"/>
                        </a:spcAft>
                        <a:buFont typeface="Symbol" panose="05050102010706020507" pitchFamily="18" charset="2"/>
                        <a:buChar char=""/>
                      </a:pPr>
                      <a:r>
                        <a:rPr lang="en-US" sz="1000" dirty="0">
                          <a:effectLst/>
                          <a:latin typeface="Arial" panose="020B0604020202020204" pitchFamily="34" charset="0"/>
                          <a:ea typeface="Arial" panose="020B0604020202020204" pitchFamily="34" charset="0"/>
                          <a:cs typeface="Times New Roman" panose="02020603050405020304" pitchFamily="18" charset="0"/>
                        </a:rPr>
                        <a:t>Exercise the following control – when each transaction generates a new or modified commitment, the amount should be limited to approved budget allocations and/or to projected cash availability.</a:t>
                      </a:r>
                    </a:p>
                    <a:p>
                      <a:pPr marL="173038" marR="0" lvl="0" indent="-173038">
                        <a:lnSpc>
                          <a:spcPct val="125000"/>
                        </a:lnSpc>
                        <a:spcBef>
                          <a:spcPts val="800"/>
                        </a:spcBef>
                        <a:spcAft>
                          <a:spcPts val="0"/>
                        </a:spcAft>
                        <a:buFont typeface="Symbol" panose="05050102010706020507" pitchFamily="18" charset="2"/>
                        <a:buChar char=""/>
                      </a:pPr>
                      <a:r>
                        <a:rPr lang="en-US" sz="1000" dirty="0">
                          <a:effectLst/>
                          <a:latin typeface="Arial" panose="020B0604020202020204" pitchFamily="34" charset="0"/>
                          <a:ea typeface="Arial" panose="020B0604020202020204" pitchFamily="34" charset="0"/>
                          <a:cs typeface="Times New Roman" panose="02020603050405020304" pitchFamily="18" charset="0"/>
                        </a:rPr>
                        <a:t>Record that the control has been correctly applied according to the law and regulations.</a:t>
                      </a:r>
                    </a:p>
                    <a:p>
                      <a:pPr marL="173038" marR="0" lvl="0" indent="-173038">
                        <a:lnSpc>
                          <a:spcPct val="125000"/>
                        </a:lnSpc>
                        <a:spcBef>
                          <a:spcPts val="800"/>
                        </a:spcBef>
                        <a:spcAft>
                          <a:spcPts val="0"/>
                        </a:spcAft>
                        <a:buFont typeface="Symbol" panose="05050102010706020507" pitchFamily="18" charset="2"/>
                        <a:buChar char=""/>
                      </a:pPr>
                      <a:r>
                        <a:rPr lang="en-US" sz="1000" dirty="0">
                          <a:effectLst/>
                          <a:latin typeface="Arial" panose="020B0604020202020204" pitchFamily="34" charset="0"/>
                          <a:ea typeface="Arial" panose="020B0604020202020204" pitchFamily="34" charset="0"/>
                          <a:cs typeface="Times New Roman" panose="02020603050405020304" pitchFamily="18" charset="0"/>
                        </a:rPr>
                        <a:t>In exercising this control,  the administrative, economic, functional, and program classification, as well as  COA noted above, should be applied.      </a:t>
                      </a:r>
                    </a:p>
                  </a:txBody>
                  <a:tcPr marL="56099" marR="560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5000"/>
                        </a:lnSpc>
                        <a:spcBef>
                          <a:spcPts val="800"/>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PEFA PI 25.2</a:t>
                      </a:r>
                    </a:p>
                    <a:p>
                      <a:pPr marL="0" marR="0">
                        <a:lnSpc>
                          <a:spcPct val="125000"/>
                        </a:lnSpc>
                        <a:spcBef>
                          <a:spcPts val="800"/>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FTC Principle 1.3.1 &amp; 2.2.1</a:t>
                      </a:r>
                    </a:p>
                  </a:txBody>
                  <a:tcPr marL="56099" marR="560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0285655"/>
                  </a:ext>
                </a:extLst>
              </a:tr>
            </a:tbl>
          </a:graphicData>
        </a:graphic>
      </p:graphicFrame>
    </p:spTree>
    <p:extLst>
      <p:ext uri="{BB962C8B-B14F-4D97-AF65-F5344CB8AC3E}">
        <p14:creationId xmlns:p14="http://schemas.microsoft.com/office/powerpoint/2010/main" val="328719476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D2976C34-3A9F-45F1-B893-A25443C342D6}"/>
              </a:ext>
            </a:extLst>
          </p:cNvPr>
          <p:cNvSpPr txBox="1">
            <a:spLocks/>
          </p:cNvSpPr>
          <p:nvPr/>
        </p:nvSpPr>
        <p:spPr>
          <a:xfrm>
            <a:off x="625012" y="11451"/>
            <a:ext cx="10865948" cy="978486"/>
          </a:xfrm>
          <a:prstGeom prst="rect">
            <a:avLst/>
          </a:prstGeom>
        </p:spPr>
        <p:txBody>
          <a:bodyPr vert="horz" lIns="0" tIns="0" rIns="0" bIns="0" rtlCol="0" anchor="ctr">
            <a:normAutofit/>
          </a:bodyPr>
          <a:lstStyle>
            <a:lvl1pPr algn="l" defTabSz="914314" rtl="0" eaLnBrk="1" latinLnBrk="0" hangingPunct="1">
              <a:lnSpc>
                <a:spcPct val="90000"/>
              </a:lnSpc>
              <a:spcBef>
                <a:spcPct val="0"/>
              </a:spcBef>
              <a:buNone/>
              <a:defRPr lang="en-US" sz="2800" b="1" i="0" kern="1200" dirty="0">
                <a:solidFill>
                  <a:schemeClr val="tx2"/>
                </a:solidFill>
                <a:latin typeface="Arial Black" charset="0"/>
                <a:ea typeface="Arial Black" charset="0"/>
                <a:cs typeface="Arial Black" charset="0"/>
              </a:defRPr>
            </a:lvl1pPr>
          </a:lstStyle>
          <a:p>
            <a:pPr marL="0" marR="0" lvl="0" indent="0" algn="l" defTabSz="914314"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4C97"/>
                </a:solidFill>
                <a:effectLst/>
                <a:uLnTx/>
                <a:uFillTx/>
                <a:latin typeface="Arial Black" charset="0"/>
              </a:rPr>
              <a:t>VI. Level of Advance of PFM IT Functional Principles  </a:t>
            </a:r>
          </a:p>
        </p:txBody>
      </p:sp>
      <p:graphicFrame>
        <p:nvGraphicFramePr>
          <p:cNvPr id="2" name="Diagram 1">
            <a:extLst>
              <a:ext uri="{FF2B5EF4-FFF2-40B4-BE49-F238E27FC236}">
                <a16:creationId xmlns:a16="http://schemas.microsoft.com/office/drawing/2014/main" id="{EE580F81-5F60-4A24-A69E-C5A3CD2048E0}"/>
              </a:ext>
            </a:extLst>
          </p:cNvPr>
          <p:cNvGraphicFramePr/>
          <p:nvPr>
            <p:extLst>
              <p:ext uri="{D42A27DB-BD31-4B8C-83A1-F6EECF244321}">
                <p14:modId xmlns:p14="http://schemas.microsoft.com/office/powerpoint/2010/main" val="3130709366"/>
              </p:ext>
            </p:extLst>
          </p:nvPr>
        </p:nvGraphicFramePr>
        <p:xfrm>
          <a:off x="1107440" y="1277015"/>
          <a:ext cx="9977120" cy="29155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Table 4">
            <a:extLst>
              <a:ext uri="{FF2B5EF4-FFF2-40B4-BE49-F238E27FC236}">
                <a16:creationId xmlns:a16="http://schemas.microsoft.com/office/drawing/2014/main" id="{BC0AD3AB-CE42-4589-B190-873BC1492C59}"/>
              </a:ext>
            </a:extLst>
          </p:cNvPr>
          <p:cNvGraphicFramePr>
            <a:graphicFrameLocks noGrp="1"/>
          </p:cNvGraphicFramePr>
          <p:nvPr>
            <p:extLst>
              <p:ext uri="{D42A27DB-BD31-4B8C-83A1-F6EECF244321}">
                <p14:modId xmlns:p14="http://schemas.microsoft.com/office/powerpoint/2010/main" val="1316541884"/>
              </p:ext>
            </p:extLst>
          </p:nvPr>
        </p:nvGraphicFramePr>
        <p:xfrm>
          <a:off x="2159591" y="4647971"/>
          <a:ext cx="8128000" cy="19202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926101699"/>
                    </a:ext>
                  </a:extLst>
                </a:gridCol>
                <a:gridCol w="4064000">
                  <a:extLst>
                    <a:ext uri="{9D8B030D-6E8A-4147-A177-3AD203B41FA5}">
                      <a16:colId xmlns:a16="http://schemas.microsoft.com/office/drawing/2014/main" val="1331741692"/>
                    </a:ext>
                  </a:extLst>
                </a:gridCol>
              </a:tblGrid>
              <a:tr h="480060">
                <a:tc gridSpan="2">
                  <a:txBody>
                    <a:bodyPr/>
                    <a:lstStyle/>
                    <a:p>
                      <a:pPr algn="ctr"/>
                      <a:r>
                        <a:rPr lang="en-US" sz="1600" dirty="0"/>
                        <a:t>Core PFM Key Functional Dimensions for IT Systems  </a:t>
                      </a:r>
                    </a:p>
                  </a:txBody>
                  <a:tcPr anchor="ctr"/>
                </a:tc>
                <a:tc hMerge="1">
                  <a:txBody>
                    <a:bodyPr/>
                    <a:lstStyle/>
                    <a:p>
                      <a:endParaRPr lang="en-US" sz="1600" dirty="0"/>
                    </a:p>
                  </a:txBody>
                  <a:tcPr/>
                </a:tc>
                <a:extLst>
                  <a:ext uri="{0D108BD9-81ED-4DB2-BD59-A6C34878D82A}">
                    <a16:rowId xmlns:a16="http://schemas.microsoft.com/office/drawing/2014/main" val="4201987640"/>
                  </a:ext>
                </a:extLst>
              </a:tr>
              <a:tr h="480060">
                <a:tc>
                  <a:txBody>
                    <a:bodyPr/>
                    <a:lstStyle/>
                    <a:p>
                      <a:r>
                        <a:rPr lang="en-US" sz="1600" dirty="0"/>
                        <a:t>1. Data Capture</a:t>
                      </a:r>
                    </a:p>
                  </a:txBody>
                  <a:tcPr/>
                </a:tc>
                <a:tc>
                  <a:txBody>
                    <a:bodyPr/>
                    <a:lstStyle/>
                    <a:p>
                      <a:r>
                        <a:rPr lang="en-US" sz="1600" dirty="0"/>
                        <a:t>4. Data Exchange and Interoperability </a:t>
                      </a:r>
                    </a:p>
                  </a:txBody>
                  <a:tcPr/>
                </a:tc>
                <a:extLst>
                  <a:ext uri="{0D108BD9-81ED-4DB2-BD59-A6C34878D82A}">
                    <a16:rowId xmlns:a16="http://schemas.microsoft.com/office/drawing/2014/main" val="3505176878"/>
                  </a:ext>
                </a:extLst>
              </a:tr>
              <a:tr h="480060">
                <a:tc>
                  <a:txBody>
                    <a:bodyPr/>
                    <a:lstStyle/>
                    <a:p>
                      <a:r>
                        <a:rPr lang="en-US" sz="1600" dirty="0"/>
                        <a:t>2. Data Processing &amp; Control </a:t>
                      </a:r>
                    </a:p>
                  </a:txBody>
                  <a:tcPr/>
                </a:tc>
                <a:tc>
                  <a:txBody>
                    <a:bodyPr/>
                    <a:lstStyle/>
                    <a:p>
                      <a:r>
                        <a:rPr lang="en-US" sz="1600" dirty="0"/>
                        <a:t>5. Information to Support Decision-Making </a:t>
                      </a:r>
                    </a:p>
                  </a:txBody>
                  <a:tcPr/>
                </a:tc>
                <a:extLst>
                  <a:ext uri="{0D108BD9-81ED-4DB2-BD59-A6C34878D82A}">
                    <a16:rowId xmlns:a16="http://schemas.microsoft.com/office/drawing/2014/main" val="2776067898"/>
                  </a:ext>
                </a:extLst>
              </a:tr>
              <a:tr h="480060">
                <a:tc>
                  <a:txBody>
                    <a:bodyPr/>
                    <a:lstStyle/>
                    <a:p>
                      <a:r>
                        <a:rPr lang="en-US" sz="1600" dirty="0"/>
                        <a:t>3. Data Storage </a:t>
                      </a:r>
                    </a:p>
                  </a:txBody>
                  <a:tcPr/>
                </a:tc>
                <a:tc>
                  <a:txBody>
                    <a:bodyPr/>
                    <a:lstStyle/>
                    <a:p>
                      <a:r>
                        <a:rPr lang="en-US" sz="1600" dirty="0"/>
                        <a:t>6. Enhanced Information Transparency </a:t>
                      </a:r>
                    </a:p>
                  </a:txBody>
                  <a:tcPr/>
                </a:tc>
                <a:extLst>
                  <a:ext uri="{0D108BD9-81ED-4DB2-BD59-A6C34878D82A}">
                    <a16:rowId xmlns:a16="http://schemas.microsoft.com/office/drawing/2014/main" val="3762142260"/>
                  </a:ext>
                </a:extLst>
              </a:tr>
            </a:tbl>
          </a:graphicData>
        </a:graphic>
      </p:graphicFrame>
    </p:spTree>
    <p:extLst>
      <p:ext uri="{BB962C8B-B14F-4D97-AF65-F5344CB8AC3E}">
        <p14:creationId xmlns:p14="http://schemas.microsoft.com/office/powerpoint/2010/main" val="186329106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D2976C34-3A9F-45F1-B893-A25443C342D6}"/>
              </a:ext>
            </a:extLst>
          </p:cNvPr>
          <p:cNvSpPr txBox="1">
            <a:spLocks/>
          </p:cNvSpPr>
          <p:nvPr/>
        </p:nvSpPr>
        <p:spPr>
          <a:xfrm>
            <a:off x="625012" y="11451"/>
            <a:ext cx="10865948" cy="978486"/>
          </a:xfrm>
          <a:prstGeom prst="rect">
            <a:avLst/>
          </a:prstGeom>
        </p:spPr>
        <p:txBody>
          <a:bodyPr vert="horz" lIns="0" tIns="0" rIns="0" bIns="0" rtlCol="0" anchor="ctr">
            <a:normAutofit/>
          </a:bodyPr>
          <a:lstStyle>
            <a:lvl1pPr algn="l" defTabSz="914314" rtl="0" eaLnBrk="1" latinLnBrk="0" hangingPunct="1">
              <a:lnSpc>
                <a:spcPct val="90000"/>
              </a:lnSpc>
              <a:spcBef>
                <a:spcPct val="0"/>
              </a:spcBef>
              <a:buNone/>
              <a:defRPr lang="en-US" sz="2800" b="1" i="0" kern="1200" dirty="0">
                <a:solidFill>
                  <a:schemeClr val="tx2"/>
                </a:solidFill>
                <a:latin typeface="Arial Black" charset="0"/>
                <a:ea typeface="Arial Black" charset="0"/>
                <a:cs typeface="Arial Black" charset="0"/>
              </a:defRPr>
            </a:lvl1pPr>
          </a:lstStyle>
          <a:p>
            <a:pPr marL="0" marR="0" lvl="0" indent="0" algn="l" defTabSz="914314"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4C97"/>
                </a:solidFill>
                <a:effectLst/>
                <a:uLnTx/>
                <a:uFillTx/>
                <a:latin typeface="Arial Black" charset="0"/>
              </a:rPr>
              <a:t>VI. Key Functional Dimensions  &amp; IT Principles   </a:t>
            </a:r>
          </a:p>
        </p:txBody>
      </p:sp>
      <p:pic>
        <p:nvPicPr>
          <p:cNvPr id="4" name="Picture 3">
            <a:extLst>
              <a:ext uri="{FF2B5EF4-FFF2-40B4-BE49-F238E27FC236}">
                <a16:creationId xmlns:a16="http://schemas.microsoft.com/office/drawing/2014/main" id="{FAEE2A8D-9D7E-4B73-B33E-B5B53D5A11F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6410520" y="1543870"/>
            <a:ext cx="5614903" cy="4637189"/>
          </a:xfrm>
          <a:prstGeom prst="rect">
            <a:avLst/>
          </a:prstGeom>
          <a:ln>
            <a:solidFill>
              <a:schemeClr val="tx1"/>
            </a:solidFill>
          </a:ln>
        </p:spPr>
      </p:pic>
      <p:graphicFrame>
        <p:nvGraphicFramePr>
          <p:cNvPr id="5" name="Table 3">
            <a:extLst>
              <a:ext uri="{FF2B5EF4-FFF2-40B4-BE49-F238E27FC236}">
                <a16:creationId xmlns:a16="http://schemas.microsoft.com/office/drawing/2014/main" id="{65759ED3-2134-48B6-8163-FCA983177171}"/>
              </a:ext>
            </a:extLst>
          </p:cNvPr>
          <p:cNvGraphicFramePr>
            <a:graphicFrameLocks noGrp="1"/>
          </p:cNvGraphicFramePr>
          <p:nvPr>
            <p:extLst>
              <p:ext uri="{D42A27DB-BD31-4B8C-83A1-F6EECF244321}">
                <p14:modId xmlns:p14="http://schemas.microsoft.com/office/powerpoint/2010/main" val="2347514010"/>
              </p:ext>
            </p:extLst>
          </p:nvPr>
        </p:nvGraphicFramePr>
        <p:xfrm>
          <a:off x="353328" y="1551619"/>
          <a:ext cx="5532389" cy="3566159"/>
        </p:xfrm>
        <a:graphic>
          <a:graphicData uri="http://schemas.openxmlformats.org/drawingml/2006/table">
            <a:tbl>
              <a:tblPr firstRow="1" bandRow="1">
                <a:tableStyleId>{5C22544A-7EE6-4342-B048-85BDC9FD1C3A}</a:tableStyleId>
              </a:tblPr>
              <a:tblGrid>
                <a:gridCol w="778310">
                  <a:extLst>
                    <a:ext uri="{9D8B030D-6E8A-4147-A177-3AD203B41FA5}">
                      <a16:colId xmlns:a16="http://schemas.microsoft.com/office/drawing/2014/main" val="3213450899"/>
                    </a:ext>
                  </a:extLst>
                </a:gridCol>
                <a:gridCol w="4754079">
                  <a:extLst>
                    <a:ext uri="{9D8B030D-6E8A-4147-A177-3AD203B41FA5}">
                      <a16:colId xmlns:a16="http://schemas.microsoft.com/office/drawing/2014/main" val="211893397"/>
                    </a:ext>
                  </a:extLst>
                </a:gridCol>
              </a:tblGrid>
              <a:tr h="443627">
                <a:tc>
                  <a:txBody>
                    <a:bodyPr/>
                    <a:lstStyle/>
                    <a:p>
                      <a:pPr algn="ctr"/>
                      <a:r>
                        <a:rPr lang="en-US" sz="1400" b="1" dirty="0"/>
                        <a:t>#</a:t>
                      </a:r>
                    </a:p>
                  </a:txBody>
                  <a:tcPr anchor="ctr"/>
                </a:tc>
                <a:tc>
                  <a:txBody>
                    <a:bodyPr/>
                    <a:lstStyle/>
                    <a:p>
                      <a:pPr algn="ctr"/>
                      <a:r>
                        <a:rPr lang="en-US" sz="1400" b="1" dirty="0"/>
                        <a:t>Core PFM Key Functional Dimensions for IT Systems</a:t>
                      </a:r>
                    </a:p>
                  </a:txBody>
                  <a:tcPr anchor="ctr"/>
                </a:tc>
                <a:extLst>
                  <a:ext uri="{0D108BD9-81ED-4DB2-BD59-A6C34878D82A}">
                    <a16:rowId xmlns:a16="http://schemas.microsoft.com/office/drawing/2014/main" val="1079870631"/>
                  </a:ext>
                </a:extLst>
              </a:tr>
              <a:tr h="332281">
                <a:tc>
                  <a:txBody>
                    <a:bodyPr/>
                    <a:lstStyle/>
                    <a:p>
                      <a:pPr algn="ctr"/>
                      <a:r>
                        <a:rPr lang="en-US" sz="1400" b="1" dirty="0">
                          <a:solidFill>
                            <a:schemeClr val="tx1"/>
                          </a:solidFill>
                        </a:rPr>
                        <a:t>1</a:t>
                      </a:r>
                    </a:p>
                  </a:txBody>
                  <a:tcPr anchor="ctr"/>
                </a:tc>
                <a:tc>
                  <a:txBody>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Enhanced Information Transparency </a:t>
                      </a:r>
                    </a:p>
                  </a:txBody>
                  <a:tcPr anchor="ctr"/>
                </a:tc>
                <a:extLst>
                  <a:ext uri="{0D108BD9-81ED-4DB2-BD59-A6C34878D82A}">
                    <a16:rowId xmlns:a16="http://schemas.microsoft.com/office/drawing/2014/main" val="3446375146"/>
                  </a:ext>
                </a:extLst>
              </a:tr>
              <a:tr h="332281">
                <a:tc>
                  <a:txBody>
                    <a:bodyPr/>
                    <a:lstStyle/>
                    <a:p>
                      <a:pPr algn="ctr"/>
                      <a:r>
                        <a:rPr lang="en-US" sz="1400" b="1" dirty="0">
                          <a:solidFill>
                            <a:schemeClr val="tx1"/>
                          </a:solidFill>
                        </a:rPr>
                        <a:t>2</a:t>
                      </a:r>
                    </a:p>
                  </a:txBody>
                  <a:tcPr anchor="ctr"/>
                </a:tc>
                <a:tc>
                  <a:txBody>
                    <a:bodyPr/>
                    <a:lstStyle/>
                    <a:p>
                      <a:pPr algn="l"/>
                      <a:r>
                        <a:rPr lang="en-US" sz="1400" b="1" dirty="0">
                          <a:solidFill>
                            <a:schemeClr val="tx1"/>
                          </a:solidFill>
                        </a:rPr>
                        <a:t>Information to support decision making </a:t>
                      </a:r>
                    </a:p>
                  </a:txBody>
                  <a:tcPr anchor="ctr"/>
                </a:tc>
                <a:extLst>
                  <a:ext uri="{0D108BD9-81ED-4DB2-BD59-A6C34878D82A}">
                    <a16:rowId xmlns:a16="http://schemas.microsoft.com/office/drawing/2014/main" val="2448446893"/>
                  </a:ext>
                </a:extLst>
              </a:tr>
              <a:tr h="332281">
                <a:tc>
                  <a:txBody>
                    <a:bodyPr/>
                    <a:lstStyle/>
                    <a:p>
                      <a:pPr algn="ctr"/>
                      <a:endParaRPr lang="en-US" sz="1400" b="1" dirty="0">
                        <a:solidFill>
                          <a:schemeClr val="tx1"/>
                        </a:solidFill>
                      </a:endParaRPr>
                    </a:p>
                  </a:txBody>
                  <a:tcPr anchor="ctr"/>
                </a:tc>
                <a:tc>
                  <a:txBody>
                    <a:bodyPr/>
                    <a:lstStyle/>
                    <a:p>
                      <a:pPr algn="l"/>
                      <a:endParaRPr lang="en-US" sz="1400" b="1" dirty="0">
                        <a:solidFill>
                          <a:schemeClr val="tx1"/>
                        </a:solidFill>
                      </a:endParaRPr>
                    </a:p>
                  </a:txBody>
                  <a:tcPr anchor="ctr"/>
                </a:tc>
                <a:extLst>
                  <a:ext uri="{0D108BD9-81ED-4DB2-BD59-A6C34878D82A}">
                    <a16:rowId xmlns:a16="http://schemas.microsoft.com/office/drawing/2014/main" val="3714364595"/>
                  </a:ext>
                </a:extLst>
              </a:tr>
              <a:tr h="332281">
                <a:tc>
                  <a:txBody>
                    <a:bodyPr/>
                    <a:lstStyle/>
                    <a:p>
                      <a:pPr algn="ctr"/>
                      <a:r>
                        <a:rPr lang="en-US" sz="1400" b="1" dirty="0">
                          <a:solidFill>
                            <a:schemeClr val="tx1"/>
                          </a:solidFill>
                        </a:rPr>
                        <a:t>3</a:t>
                      </a:r>
                    </a:p>
                  </a:txBody>
                  <a:tcPr anchor="ctr"/>
                </a:tc>
                <a:tc>
                  <a:txBody>
                    <a:bodyPr/>
                    <a:lstStyle/>
                    <a:p>
                      <a:pPr algn="l"/>
                      <a:r>
                        <a:rPr lang="en-US" sz="1400" b="1" dirty="0">
                          <a:solidFill>
                            <a:schemeClr val="tx1"/>
                          </a:solidFill>
                        </a:rPr>
                        <a:t>Data Capture  </a:t>
                      </a:r>
                    </a:p>
                  </a:txBody>
                  <a:tcPr anchor="ctr"/>
                </a:tc>
                <a:extLst>
                  <a:ext uri="{0D108BD9-81ED-4DB2-BD59-A6C34878D82A}">
                    <a16:rowId xmlns:a16="http://schemas.microsoft.com/office/drawing/2014/main" val="3110938413"/>
                  </a:ext>
                </a:extLst>
              </a:tr>
              <a:tr h="332281">
                <a:tc>
                  <a:txBody>
                    <a:bodyPr/>
                    <a:lstStyle/>
                    <a:p>
                      <a:pPr algn="ctr"/>
                      <a:r>
                        <a:rPr lang="en-US" sz="1400" b="1" dirty="0">
                          <a:solidFill>
                            <a:schemeClr val="tx1"/>
                          </a:solidFill>
                        </a:rPr>
                        <a:t> 4</a:t>
                      </a:r>
                    </a:p>
                  </a:txBody>
                  <a:tcPr anchor="ctr"/>
                </a:tc>
                <a:tc>
                  <a:txBody>
                    <a:bodyPr/>
                    <a:lstStyle/>
                    <a:p>
                      <a:pPr algn="l"/>
                      <a:r>
                        <a:rPr lang="en-US" sz="1400" b="1" dirty="0">
                          <a:solidFill>
                            <a:schemeClr val="tx1"/>
                          </a:solidFill>
                        </a:rPr>
                        <a:t>Data Processing and Control   </a:t>
                      </a:r>
                    </a:p>
                  </a:txBody>
                  <a:tcPr anchor="ctr"/>
                </a:tc>
                <a:extLst>
                  <a:ext uri="{0D108BD9-81ED-4DB2-BD59-A6C34878D82A}">
                    <a16:rowId xmlns:a16="http://schemas.microsoft.com/office/drawing/2014/main" val="4276079823"/>
                  </a:ext>
                </a:extLst>
              </a:tr>
              <a:tr h="332281">
                <a:tc>
                  <a:txBody>
                    <a:bodyPr/>
                    <a:lstStyle/>
                    <a:p>
                      <a:pPr algn="ctr"/>
                      <a:endParaRPr lang="en-US" sz="1400" b="1" dirty="0">
                        <a:solidFill>
                          <a:schemeClr val="tx1"/>
                        </a:solidFill>
                      </a:endParaRPr>
                    </a:p>
                  </a:txBody>
                  <a:tcPr anchor="ctr"/>
                </a:tc>
                <a:tc>
                  <a:txBody>
                    <a:bodyPr/>
                    <a:lstStyle/>
                    <a:p>
                      <a:pPr algn="l"/>
                      <a:endParaRPr lang="en-US" sz="1400" b="1" dirty="0">
                        <a:solidFill>
                          <a:schemeClr val="tx1"/>
                        </a:solidFill>
                      </a:endParaRPr>
                    </a:p>
                  </a:txBody>
                  <a:tcPr anchor="ctr"/>
                </a:tc>
                <a:extLst>
                  <a:ext uri="{0D108BD9-81ED-4DB2-BD59-A6C34878D82A}">
                    <a16:rowId xmlns:a16="http://schemas.microsoft.com/office/drawing/2014/main" val="3729422862"/>
                  </a:ext>
                </a:extLst>
              </a:tr>
              <a:tr h="464284">
                <a:tc>
                  <a:txBody>
                    <a:bodyPr/>
                    <a:lstStyle/>
                    <a:p>
                      <a:pPr algn="ctr"/>
                      <a:r>
                        <a:rPr lang="en-US" sz="1400" b="1" dirty="0">
                          <a:solidFill>
                            <a:schemeClr val="tx1"/>
                          </a:solidFill>
                        </a:rPr>
                        <a:t>5</a:t>
                      </a:r>
                    </a:p>
                  </a:txBody>
                  <a:tcPr anchor="ctr"/>
                </a:tc>
                <a:tc>
                  <a:txBody>
                    <a:bodyPr/>
                    <a:lstStyle/>
                    <a:p>
                      <a:pPr algn="l"/>
                      <a:r>
                        <a:rPr lang="en-US" sz="1400" b="1" dirty="0">
                          <a:solidFill>
                            <a:schemeClr val="tx1"/>
                          </a:solidFill>
                        </a:rPr>
                        <a:t>Data Exchange and Interoperability </a:t>
                      </a:r>
                    </a:p>
                  </a:txBody>
                  <a:tcPr anchor="ctr"/>
                </a:tc>
                <a:extLst>
                  <a:ext uri="{0D108BD9-81ED-4DB2-BD59-A6C34878D82A}">
                    <a16:rowId xmlns:a16="http://schemas.microsoft.com/office/drawing/2014/main" val="2439909524"/>
                  </a:ext>
                </a:extLst>
              </a:tr>
              <a:tr h="332281">
                <a:tc>
                  <a:txBody>
                    <a:bodyPr/>
                    <a:lstStyle/>
                    <a:p>
                      <a:pPr algn="ctr"/>
                      <a:r>
                        <a:rPr lang="en-US" sz="1400" b="1" dirty="0">
                          <a:solidFill>
                            <a:schemeClr val="tx1"/>
                          </a:solidFill>
                        </a:rPr>
                        <a:t>6</a:t>
                      </a:r>
                    </a:p>
                  </a:txBody>
                  <a:tcPr anchor="ctr"/>
                </a:tc>
                <a:tc>
                  <a:txBody>
                    <a:bodyPr/>
                    <a:lstStyle/>
                    <a:p>
                      <a:pPr algn="l"/>
                      <a:r>
                        <a:rPr lang="en-US" sz="1400" b="1" dirty="0">
                          <a:solidFill>
                            <a:schemeClr val="tx1"/>
                          </a:solidFill>
                        </a:rPr>
                        <a:t>Data Storage</a:t>
                      </a:r>
                    </a:p>
                  </a:txBody>
                  <a:tcPr anchor="ctr"/>
                </a:tc>
                <a:extLst>
                  <a:ext uri="{0D108BD9-81ED-4DB2-BD59-A6C34878D82A}">
                    <a16:rowId xmlns:a16="http://schemas.microsoft.com/office/drawing/2014/main" val="2334788699"/>
                  </a:ext>
                </a:extLst>
              </a:tr>
              <a:tr h="332281">
                <a:tc>
                  <a:txBody>
                    <a:bodyPr/>
                    <a:lstStyle/>
                    <a:p>
                      <a:pPr algn="ctr"/>
                      <a:r>
                        <a:rPr lang="en-US" sz="1400" b="1" dirty="0">
                          <a:solidFill>
                            <a:schemeClr val="tx1"/>
                          </a:solidFill>
                        </a:rPr>
                        <a:t> </a:t>
                      </a:r>
                    </a:p>
                  </a:txBody>
                  <a:tcPr anchor="ctr"/>
                </a:tc>
                <a:tc>
                  <a:txBody>
                    <a:bodyPr/>
                    <a:lstStyle/>
                    <a:p>
                      <a:pPr algn="l"/>
                      <a:endParaRPr lang="en-US" sz="1400" b="1" dirty="0">
                        <a:solidFill>
                          <a:schemeClr val="tx1"/>
                        </a:solidFill>
                      </a:endParaRPr>
                    </a:p>
                  </a:txBody>
                  <a:tcPr anchor="ctr"/>
                </a:tc>
                <a:extLst>
                  <a:ext uri="{0D108BD9-81ED-4DB2-BD59-A6C34878D82A}">
                    <a16:rowId xmlns:a16="http://schemas.microsoft.com/office/drawing/2014/main" val="3873017042"/>
                  </a:ext>
                </a:extLst>
              </a:tr>
            </a:tbl>
          </a:graphicData>
        </a:graphic>
      </p:graphicFrame>
      <p:sp>
        <p:nvSpPr>
          <p:cNvPr id="2" name="Arrow: Right 1">
            <a:extLst>
              <a:ext uri="{FF2B5EF4-FFF2-40B4-BE49-F238E27FC236}">
                <a16:creationId xmlns:a16="http://schemas.microsoft.com/office/drawing/2014/main" id="{F2BA6964-901D-451B-BB0A-C8ED4BA40BE8}"/>
              </a:ext>
            </a:extLst>
          </p:cNvPr>
          <p:cNvSpPr/>
          <p:nvPr/>
        </p:nvSpPr>
        <p:spPr>
          <a:xfrm>
            <a:off x="5982586" y="2402957"/>
            <a:ext cx="427934" cy="13113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eft Brace 2">
            <a:extLst>
              <a:ext uri="{FF2B5EF4-FFF2-40B4-BE49-F238E27FC236}">
                <a16:creationId xmlns:a16="http://schemas.microsoft.com/office/drawing/2014/main" id="{DEF4C123-29D8-4F63-B2EE-C504E521EF50}"/>
              </a:ext>
            </a:extLst>
          </p:cNvPr>
          <p:cNvSpPr/>
          <p:nvPr/>
        </p:nvSpPr>
        <p:spPr>
          <a:xfrm>
            <a:off x="6533428" y="2101700"/>
            <a:ext cx="356473" cy="864782"/>
          </a:xfrm>
          <a:prstGeom prst="leftBrace">
            <a:avLst>
              <a:gd name="adj1" fmla="val 8333"/>
              <a:gd name="adj2" fmla="val 45902"/>
            </a:avLst>
          </a:prstGeom>
          <a:ln w="28575">
            <a:solidFill>
              <a:srgbClr val="C0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7" name="Arrow: Right 6">
            <a:extLst>
              <a:ext uri="{FF2B5EF4-FFF2-40B4-BE49-F238E27FC236}">
                <a16:creationId xmlns:a16="http://schemas.microsoft.com/office/drawing/2014/main" id="{82A4DFBF-8F97-4AF5-96AA-27114AB8BD74}"/>
              </a:ext>
            </a:extLst>
          </p:cNvPr>
          <p:cNvSpPr/>
          <p:nvPr/>
        </p:nvSpPr>
        <p:spPr>
          <a:xfrm>
            <a:off x="6012172" y="3334699"/>
            <a:ext cx="427934" cy="13113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218F3C33-92AA-4C59-B704-274A1DE3ED11}"/>
              </a:ext>
            </a:extLst>
          </p:cNvPr>
          <p:cNvSpPr/>
          <p:nvPr/>
        </p:nvSpPr>
        <p:spPr>
          <a:xfrm>
            <a:off x="6012172" y="4332008"/>
            <a:ext cx="427934" cy="13113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Brace 8">
            <a:extLst>
              <a:ext uri="{FF2B5EF4-FFF2-40B4-BE49-F238E27FC236}">
                <a16:creationId xmlns:a16="http://schemas.microsoft.com/office/drawing/2014/main" id="{14837C46-C066-45D4-82E9-C6B612902F2B}"/>
              </a:ext>
            </a:extLst>
          </p:cNvPr>
          <p:cNvSpPr/>
          <p:nvPr/>
        </p:nvSpPr>
        <p:spPr>
          <a:xfrm>
            <a:off x="6536975" y="3047996"/>
            <a:ext cx="356473" cy="864782"/>
          </a:xfrm>
          <a:prstGeom prst="leftBrace">
            <a:avLst>
              <a:gd name="adj1" fmla="val 8333"/>
              <a:gd name="adj2" fmla="val 45902"/>
            </a:avLst>
          </a:prstGeom>
          <a:ln w="28575">
            <a:solidFill>
              <a:srgbClr val="C0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0" name="Left Brace 9">
            <a:extLst>
              <a:ext uri="{FF2B5EF4-FFF2-40B4-BE49-F238E27FC236}">
                <a16:creationId xmlns:a16="http://schemas.microsoft.com/office/drawing/2014/main" id="{9764D3D2-B2EB-4297-A699-E64135ACCCF8}"/>
              </a:ext>
            </a:extLst>
          </p:cNvPr>
          <p:cNvSpPr/>
          <p:nvPr/>
        </p:nvSpPr>
        <p:spPr>
          <a:xfrm>
            <a:off x="6533427" y="4030751"/>
            <a:ext cx="356473" cy="864782"/>
          </a:xfrm>
          <a:prstGeom prst="leftBrace">
            <a:avLst>
              <a:gd name="adj1" fmla="val 8333"/>
              <a:gd name="adj2" fmla="val 45902"/>
            </a:avLst>
          </a:prstGeom>
          <a:ln w="28575">
            <a:solidFill>
              <a:srgbClr val="C0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2990016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34AEF0-B483-4456-88BF-ECE9B7773FA7}"/>
              </a:ext>
            </a:extLst>
          </p:cNvPr>
          <p:cNvSpPr>
            <a:spLocks noGrp="1"/>
          </p:cNvSpPr>
          <p:nvPr>
            <p:ph type="title"/>
          </p:nvPr>
        </p:nvSpPr>
        <p:spPr>
          <a:xfrm>
            <a:off x="609600" y="4618"/>
            <a:ext cx="10972800" cy="1118064"/>
          </a:xfrm>
        </p:spPr>
        <p:txBody>
          <a:bodyPr>
            <a:normAutofit/>
          </a:bodyPr>
          <a:lstStyle/>
          <a:p>
            <a:r>
              <a:rPr lang="en-US" sz="2800" dirty="0"/>
              <a:t>VII. Budget Execution &amp; Controls: Key Functional Requirements by Level of Maturity  (1/3)  </a:t>
            </a:r>
          </a:p>
        </p:txBody>
      </p:sp>
      <p:pic>
        <p:nvPicPr>
          <p:cNvPr id="6" name="Picture 5">
            <a:extLst>
              <a:ext uri="{FF2B5EF4-FFF2-40B4-BE49-F238E27FC236}">
                <a16:creationId xmlns:a16="http://schemas.microsoft.com/office/drawing/2014/main" id="{324C38A8-96FC-47AE-AD22-1DE781A3931D}"/>
              </a:ext>
            </a:extLst>
          </p:cNvPr>
          <p:cNvPicPr>
            <a:picLocks noChangeAspect="1"/>
          </p:cNvPicPr>
          <p:nvPr/>
        </p:nvPicPr>
        <p:blipFill>
          <a:blip r:embed="rId3"/>
          <a:stretch>
            <a:fillRect/>
          </a:stretch>
        </p:blipFill>
        <p:spPr>
          <a:xfrm>
            <a:off x="1472184" y="1578737"/>
            <a:ext cx="9459940" cy="3785481"/>
          </a:xfrm>
          <a:prstGeom prst="rect">
            <a:avLst/>
          </a:prstGeom>
        </p:spPr>
      </p:pic>
    </p:spTree>
    <p:extLst>
      <p:ext uri="{BB962C8B-B14F-4D97-AF65-F5344CB8AC3E}">
        <p14:creationId xmlns:p14="http://schemas.microsoft.com/office/powerpoint/2010/main" val="1673522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34AEF0-B483-4456-88BF-ECE9B7773FA7}"/>
              </a:ext>
            </a:extLst>
          </p:cNvPr>
          <p:cNvSpPr>
            <a:spLocks noGrp="1"/>
          </p:cNvSpPr>
          <p:nvPr>
            <p:ph type="title"/>
          </p:nvPr>
        </p:nvSpPr>
        <p:spPr>
          <a:xfrm>
            <a:off x="609600" y="4618"/>
            <a:ext cx="10972800" cy="1118064"/>
          </a:xfrm>
        </p:spPr>
        <p:txBody>
          <a:bodyPr>
            <a:normAutofit/>
          </a:bodyPr>
          <a:lstStyle/>
          <a:p>
            <a:r>
              <a:rPr lang="en-US" sz="2800" dirty="0"/>
              <a:t>VII. Budget Execution &amp; Controls: Key Functional Requirements by Level of Maturity  (2/3)   </a:t>
            </a:r>
          </a:p>
        </p:txBody>
      </p:sp>
      <p:pic>
        <p:nvPicPr>
          <p:cNvPr id="4" name="Picture 3">
            <a:extLst>
              <a:ext uri="{FF2B5EF4-FFF2-40B4-BE49-F238E27FC236}">
                <a16:creationId xmlns:a16="http://schemas.microsoft.com/office/drawing/2014/main" id="{E4D2F28E-6656-4314-AD38-E3C13E544BAA}"/>
              </a:ext>
            </a:extLst>
          </p:cNvPr>
          <p:cNvPicPr>
            <a:picLocks noChangeAspect="1"/>
          </p:cNvPicPr>
          <p:nvPr/>
        </p:nvPicPr>
        <p:blipFill>
          <a:blip r:embed="rId3"/>
          <a:stretch>
            <a:fillRect/>
          </a:stretch>
        </p:blipFill>
        <p:spPr>
          <a:xfrm>
            <a:off x="1453896" y="980083"/>
            <a:ext cx="9390888" cy="5646005"/>
          </a:xfrm>
          <a:prstGeom prst="rect">
            <a:avLst/>
          </a:prstGeom>
        </p:spPr>
      </p:pic>
    </p:spTree>
    <p:extLst>
      <p:ext uri="{BB962C8B-B14F-4D97-AF65-F5344CB8AC3E}">
        <p14:creationId xmlns:p14="http://schemas.microsoft.com/office/powerpoint/2010/main" val="1189909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34AEF0-B483-4456-88BF-ECE9B7773FA7}"/>
              </a:ext>
            </a:extLst>
          </p:cNvPr>
          <p:cNvSpPr>
            <a:spLocks noGrp="1"/>
          </p:cNvSpPr>
          <p:nvPr>
            <p:ph type="title"/>
          </p:nvPr>
        </p:nvSpPr>
        <p:spPr>
          <a:xfrm>
            <a:off x="609600" y="4618"/>
            <a:ext cx="10972800" cy="1118064"/>
          </a:xfrm>
        </p:spPr>
        <p:txBody>
          <a:bodyPr>
            <a:normAutofit/>
          </a:bodyPr>
          <a:lstStyle/>
          <a:p>
            <a:r>
              <a:rPr lang="en-US" sz="2800" dirty="0"/>
              <a:t>VII. Budget Execution &amp; Controls: Key Functional Requirements by Level of Maturity  (3/3)  </a:t>
            </a:r>
          </a:p>
        </p:txBody>
      </p:sp>
      <p:pic>
        <p:nvPicPr>
          <p:cNvPr id="2" name="Picture 1">
            <a:extLst>
              <a:ext uri="{FF2B5EF4-FFF2-40B4-BE49-F238E27FC236}">
                <a16:creationId xmlns:a16="http://schemas.microsoft.com/office/drawing/2014/main" id="{54DF6EA1-2233-465D-A650-90483C4B32F5}"/>
              </a:ext>
            </a:extLst>
          </p:cNvPr>
          <p:cNvPicPr>
            <a:picLocks noChangeAspect="1"/>
          </p:cNvPicPr>
          <p:nvPr/>
        </p:nvPicPr>
        <p:blipFill>
          <a:blip r:embed="rId3"/>
          <a:stretch>
            <a:fillRect/>
          </a:stretch>
        </p:blipFill>
        <p:spPr>
          <a:xfrm>
            <a:off x="1455420" y="896849"/>
            <a:ext cx="9352788" cy="5930812"/>
          </a:xfrm>
          <a:prstGeom prst="rect">
            <a:avLst/>
          </a:prstGeom>
        </p:spPr>
      </p:pic>
    </p:spTree>
    <p:extLst>
      <p:ext uri="{BB962C8B-B14F-4D97-AF65-F5344CB8AC3E}">
        <p14:creationId xmlns:p14="http://schemas.microsoft.com/office/powerpoint/2010/main" val="3849921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34AEF0-B483-4456-88BF-ECE9B7773FA7}"/>
              </a:ext>
            </a:extLst>
          </p:cNvPr>
          <p:cNvSpPr>
            <a:spLocks noGrp="1"/>
          </p:cNvSpPr>
          <p:nvPr>
            <p:ph type="title"/>
          </p:nvPr>
        </p:nvSpPr>
        <p:spPr>
          <a:xfrm>
            <a:off x="609600" y="4618"/>
            <a:ext cx="10972800" cy="1118064"/>
          </a:xfrm>
        </p:spPr>
        <p:txBody>
          <a:bodyPr>
            <a:normAutofit/>
          </a:bodyPr>
          <a:lstStyle/>
          <a:p>
            <a:r>
              <a:rPr lang="en-US" sz="2800" dirty="0"/>
              <a:t>VIII. Main Conclusions    </a:t>
            </a:r>
          </a:p>
        </p:txBody>
      </p:sp>
      <p:sp>
        <p:nvSpPr>
          <p:cNvPr id="7" name="Content Placeholder 2">
            <a:extLst>
              <a:ext uri="{FF2B5EF4-FFF2-40B4-BE49-F238E27FC236}">
                <a16:creationId xmlns:a16="http://schemas.microsoft.com/office/drawing/2014/main" id="{8ED708CC-E208-4B10-A352-AE6DB030FE8D}"/>
              </a:ext>
            </a:extLst>
          </p:cNvPr>
          <p:cNvSpPr>
            <a:spLocks noGrp="1"/>
          </p:cNvSpPr>
          <p:nvPr>
            <p:ph idx="1"/>
          </p:nvPr>
        </p:nvSpPr>
        <p:spPr>
          <a:xfrm>
            <a:off x="609600" y="990602"/>
            <a:ext cx="10109200" cy="5146038"/>
          </a:xfrm>
        </p:spPr>
        <p:txBody>
          <a:bodyPr>
            <a:noAutofit/>
          </a:bodyPr>
          <a:lstStyle/>
          <a:p>
            <a:pPr marL="342900" indent="-342900">
              <a:buClr>
                <a:schemeClr val="tx2"/>
              </a:buClr>
              <a:buFont typeface="Wingdings" panose="05000000000000000000" pitchFamily="2" charset="2"/>
              <a:buChar char="§"/>
            </a:pPr>
            <a:r>
              <a:rPr lang="en-US" sz="2200" dirty="0">
                <a:latin typeface="Segoe UI" panose="020B0502040204020203" pitchFamily="34" charset="0"/>
                <a:cs typeface="Segoe UI" panose="020B0502040204020203" pitchFamily="34" charset="0"/>
              </a:rPr>
              <a:t>Many LIDC and EME continue to face severe challenges in modernizing their core FMISs associated with the systems’ core functions, institutional coverage and IT platforms</a:t>
            </a:r>
          </a:p>
          <a:p>
            <a:pPr marL="342900" indent="-342900">
              <a:buClr>
                <a:schemeClr val="tx2"/>
              </a:buClr>
              <a:buFont typeface="Wingdings" panose="05000000000000000000" pitchFamily="2" charset="2"/>
              <a:buChar char="§"/>
            </a:pPr>
            <a:r>
              <a:rPr lang="en-US" sz="2200" dirty="0">
                <a:latin typeface="Segoe UI" panose="020B0502040204020203" pitchFamily="34" charset="0"/>
                <a:cs typeface="Segoe UI" panose="020B0502040204020203" pitchFamily="34" charset="0"/>
              </a:rPr>
              <a:t>Replacing a core FMIS with an entirely new system is unlikely to be the optimal strategy in most cases</a:t>
            </a:r>
          </a:p>
          <a:p>
            <a:pPr marL="342900" indent="-342900">
              <a:buClr>
                <a:schemeClr val="tx2"/>
              </a:buClr>
              <a:buFont typeface="Wingdings" panose="05000000000000000000" pitchFamily="2" charset="2"/>
              <a:buChar char="§"/>
            </a:pPr>
            <a:r>
              <a:rPr lang="en-US" sz="2200" dirty="0">
                <a:latin typeface="Segoe UI" panose="020B0502040204020203" pitchFamily="34" charset="0"/>
                <a:cs typeface="Segoe UI" panose="020B0502040204020203" pitchFamily="34" charset="0"/>
              </a:rPr>
              <a:t>Despite the large amount of investment in PFM IT systems, a guide with a set of “principles” or good practices has not been developed yet for public sector practitioners.  FAD aim is finishing the first draft of  this type of Guidelines during 2021. </a:t>
            </a:r>
          </a:p>
          <a:p>
            <a:pPr marL="342900" indent="-342900">
              <a:buClr>
                <a:schemeClr val="tx2"/>
              </a:buClr>
              <a:buFont typeface="Wingdings" panose="05000000000000000000" pitchFamily="2" charset="2"/>
              <a:buChar char="§"/>
            </a:pPr>
            <a:r>
              <a:rPr lang="en-US" sz="2200" dirty="0">
                <a:latin typeface="Segoe UI" panose="020B0502040204020203" pitchFamily="34" charset="0"/>
                <a:cs typeface="Segoe UI" panose="020B0502040204020203" pitchFamily="34" charset="0"/>
              </a:rPr>
              <a:t>Solutions should be country-specific. However, implementation of an effective PFM Digital Solutions depends on two critical preconditions: i) political commitment, and ii) the presence of a fundamentally sound PFM system.</a:t>
            </a:r>
          </a:p>
          <a:p>
            <a:pPr marL="342900" indent="-342900">
              <a:buClr>
                <a:schemeClr val="tx2"/>
              </a:buClr>
              <a:buFont typeface="Wingdings" panose="05000000000000000000" pitchFamily="2" charset="2"/>
              <a:buChar char="§"/>
            </a:pPr>
            <a:endParaRPr lang="en-US" sz="2200" dirty="0">
              <a:latin typeface="Segoe UI" panose="020B0502040204020203" pitchFamily="34" charset="0"/>
              <a:cs typeface="Segoe UI" panose="020B0502040204020203" pitchFamily="34" charset="0"/>
            </a:endParaRPr>
          </a:p>
          <a:p>
            <a:pPr marL="514350" indent="-514350">
              <a:buClr>
                <a:schemeClr val="tx2"/>
              </a:buClr>
              <a:buFont typeface="+mj-lt"/>
              <a:buAutoNum type="romanUcPeriod"/>
            </a:pPr>
            <a:endParaRPr lang="en-US" sz="2400" dirty="0"/>
          </a:p>
        </p:txBody>
      </p:sp>
    </p:spTree>
    <p:extLst>
      <p:ext uri="{BB962C8B-B14F-4D97-AF65-F5344CB8AC3E}">
        <p14:creationId xmlns:p14="http://schemas.microsoft.com/office/powerpoint/2010/main" val="3169963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F6204-8ED7-4B1E-AD37-9EC8A4B496A8}"/>
              </a:ext>
            </a:extLst>
          </p:cNvPr>
          <p:cNvSpPr>
            <a:spLocks noGrp="1"/>
          </p:cNvSpPr>
          <p:nvPr>
            <p:ph type="ctrTitle"/>
          </p:nvPr>
        </p:nvSpPr>
        <p:spPr/>
        <p:txBody>
          <a:bodyPr>
            <a:normAutofit/>
          </a:bodyPr>
          <a:lstStyle/>
          <a:p>
            <a:r>
              <a:rPr lang="en-US" dirty="0"/>
              <a:t>PFM Digitalization Guidelines: </a:t>
            </a:r>
            <a:r>
              <a:rPr lang="en-US" b="1" dirty="0">
                <a:latin typeface="+mj-lt"/>
              </a:rPr>
              <a:t>Preliminary Advances </a:t>
            </a:r>
          </a:p>
        </p:txBody>
      </p:sp>
      <p:sp>
        <p:nvSpPr>
          <p:cNvPr id="4" name="Text Placeholder 3">
            <a:extLst>
              <a:ext uri="{FF2B5EF4-FFF2-40B4-BE49-F238E27FC236}">
                <a16:creationId xmlns:a16="http://schemas.microsoft.com/office/drawing/2014/main" id="{EDD46C84-AE56-4A52-A2F5-82590AE380E0}"/>
              </a:ext>
            </a:extLst>
          </p:cNvPr>
          <p:cNvSpPr>
            <a:spLocks noGrp="1"/>
          </p:cNvSpPr>
          <p:nvPr>
            <p:ph type="body" sz="quarter" idx="10"/>
          </p:nvPr>
        </p:nvSpPr>
        <p:spPr/>
        <p:txBody>
          <a:bodyPr/>
          <a:lstStyle/>
          <a:p>
            <a:r>
              <a:rPr lang="en-US" dirty="0"/>
              <a:t>Gerardo Uña </a:t>
            </a:r>
          </a:p>
          <a:p>
            <a:r>
              <a:rPr lang="en-US" dirty="0"/>
              <a:t>Senior Economist </a:t>
            </a:r>
          </a:p>
          <a:p>
            <a:r>
              <a:rPr lang="en-US" dirty="0"/>
              <a:t>Fiscal Affairs Department    </a:t>
            </a:r>
          </a:p>
        </p:txBody>
      </p:sp>
      <p:sp>
        <p:nvSpPr>
          <p:cNvPr id="5" name="Picture Placeholder 4">
            <a:extLst>
              <a:ext uri="{FF2B5EF4-FFF2-40B4-BE49-F238E27FC236}">
                <a16:creationId xmlns:a16="http://schemas.microsoft.com/office/drawing/2014/main" id="{192F99EB-F2BE-489C-940E-CCBEB14412E1}"/>
              </a:ext>
            </a:extLst>
          </p:cNvPr>
          <p:cNvSpPr>
            <a:spLocks noGrp="1"/>
          </p:cNvSpPr>
          <p:nvPr>
            <p:ph type="pic" sz="quarter" idx="11"/>
          </p:nvPr>
        </p:nvSpPr>
        <p:spPr/>
      </p:sp>
      <p:sp>
        <p:nvSpPr>
          <p:cNvPr id="6" name="Text Placeholder 5">
            <a:extLst>
              <a:ext uri="{FF2B5EF4-FFF2-40B4-BE49-F238E27FC236}">
                <a16:creationId xmlns:a16="http://schemas.microsoft.com/office/drawing/2014/main" id="{33E82429-95DD-4A49-807F-B6D661DA481E}"/>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92390100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34AEF0-B483-4456-88BF-ECE9B7773FA7}"/>
              </a:ext>
            </a:extLst>
          </p:cNvPr>
          <p:cNvSpPr>
            <a:spLocks noGrp="1"/>
          </p:cNvSpPr>
          <p:nvPr>
            <p:ph type="title"/>
          </p:nvPr>
        </p:nvSpPr>
        <p:spPr>
          <a:xfrm>
            <a:off x="609600" y="4618"/>
            <a:ext cx="10972800" cy="1118064"/>
          </a:xfrm>
        </p:spPr>
        <p:txBody>
          <a:bodyPr>
            <a:normAutofit/>
          </a:bodyPr>
          <a:lstStyle/>
          <a:p>
            <a:r>
              <a:rPr lang="en-US" sz="2800" dirty="0"/>
              <a:t>Outline </a:t>
            </a:r>
          </a:p>
        </p:txBody>
      </p:sp>
      <p:sp>
        <p:nvSpPr>
          <p:cNvPr id="5" name="Content Placeholder 2">
            <a:extLst>
              <a:ext uri="{FF2B5EF4-FFF2-40B4-BE49-F238E27FC236}">
                <a16:creationId xmlns:a16="http://schemas.microsoft.com/office/drawing/2014/main" id="{D3B8AD93-80C1-4F94-A677-944C7173E669}"/>
              </a:ext>
            </a:extLst>
          </p:cNvPr>
          <p:cNvSpPr>
            <a:spLocks noGrp="1"/>
          </p:cNvSpPr>
          <p:nvPr>
            <p:ph idx="1"/>
          </p:nvPr>
        </p:nvSpPr>
        <p:spPr>
          <a:xfrm>
            <a:off x="609600" y="1122682"/>
            <a:ext cx="10078720" cy="4800598"/>
          </a:xfrm>
        </p:spPr>
        <p:txBody>
          <a:bodyPr>
            <a:noAutofit/>
          </a:bodyPr>
          <a:lstStyle/>
          <a:p>
            <a:pPr marL="803275" indent="-803275" fontAlgn="base">
              <a:spcBef>
                <a:spcPts val="600"/>
              </a:spcBef>
              <a:buClr>
                <a:schemeClr val="tx2"/>
              </a:buClr>
              <a:buFont typeface="+mj-lt"/>
              <a:buAutoNum type="romanUcPeriod"/>
            </a:pPr>
            <a:r>
              <a:rPr lang="en-US" sz="2400" b="1" dirty="0"/>
              <a:t>Evolution in the Design of FMIS </a:t>
            </a:r>
          </a:p>
          <a:p>
            <a:pPr marL="803275" indent="-803275" fontAlgn="base">
              <a:buClr>
                <a:schemeClr val="tx2"/>
              </a:buClr>
              <a:buFont typeface="+mj-lt"/>
              <a:buAutoNum type="romanUcPeriod"/>
            </a:pPr>
            <a:r>
              <a:rPr lang="en-US" sz="2400" b="1" dirty="0"/>
              <a:t>Key FMIS’ Design Challenges </a:t>
            </a:r>
          </a:p>
          <a:p>
            <a:pPr marL="803275" indent="-803275" fontAlgn="base">
              <a:buClr>
                <a:schemeClr val="tx2"/>
              </a:buClr>
              <a:buFont typeface="+mj-lt"/>
              <a:buAutoNum type="romanUcPeriod"/>
            </a:pPr>
            <a:r>
              <a:rPr lang="en-US" sz="2400" b="1" dirty="0"/>
              <a:t>PFM Digitalization Guidelines </a:t>
            </a:r>
          </a:p>
          <a:p>
            <a:pPr marL="803275" indent="-803275" fontAlgn="base">
              <a:buClr>
                <a:schemeClr val="tx2"/>
              </a:buClr>
              <a:buFont typeface="+mj-lt"/>
              <a:buAutoNum type="romanUcPeriod"/>
            </a:pPr>
            <a:r>
              <a:rPr lang="en-US" sz="2400" b="1" dirty="0"/>
              <a:t>High Level Analytical Approach </a:t>
            </a:r>
          </a:p>
          <a:p>
            <a:pPr marL="803275" indent="-803275" fontAlgn="base">
              <a:buClr>
                <a:schemeClr val="tx2"/>
              </a:buClr>
              <a:buFont typeface="+mj-lt"/>
              <a:buAutoNum type="romanUcPeriod"/>
            </a:pPr>
            <a:r>
              <a:rPr lang="en-US" sz="2400" b="1" dirty="0"/>
              <a:t>Main Areas &amp; Processes </a:t>
            </a:r>
          </a:p>
          <a:p>
            <a:pPr marL="803275" indent="-803275" fontAlgn="base">
              <a:buClr>
                <a:schemeClr val="tx2"/>
              </a:buClr>
              <a:buFont typeface="+mj-lt"/>
              <a:buAutoNum type="romanUcPeriod"/>
            </a:pPr>
            <a:r>
              <a:rPr lang="en-US" sz="2400" b="1" dirty="0"/>
              <a:t>Level of Advance of PMF IT Functional Principles</a:t>
            </a:r>
          </a:p>
          <a:p>
            <a:pPr marL="803275" indent="-803275" fontAlgn="base">
              <a:buClr>
                <a:schemeClr val="tx2"/>
              </a:buClr>
              <a:buFont typeface="+mj-lt"/>
              <a:buAutoNum type="romanUcPeriod"/>
            </a:pPr>
            <a:r>
              <a:rPr lang="en-US" sz="2400" b="1" dirty="0"/>
              <a:t>Budget Execution &amp; Controls </a:t>
            </a:r>
          </a:p>
          <a:p>
            <a:pPr marL="803275" indent="-803275" fontAlgn="base">
              <a:buClr>
                <a:schemeClr val="tx2"/>
              </a:buClr>
              <a:buFont typeface="+mj-lt"/>
              <a:buAutoNum type="romanUcPeriod"/>
            </a:pPr>
            <a:r>
              <a:rPr lang="en-US" sz="2400" b="1" dirty="0"/>
              <a:t>Main Conclusions  </a:t>
            </a:r>
          </a:p>
          <a:p>
            <a:pPr marL="514350" indent="-514350" fontAlgn="base">
              <a:buClr>
                <a:schemeClr val="tx2"/>
              </a:buClr>
              <a:buFont typeface="+mj-lt"/>
              <a:buAutoNum type="romanUcPeriod"/>
            </a:pPr>
            <a:endParaRPr lang="en-US" sz="2400" dirty="0"/>
          </a:p>
          <a:p>
            <a:pPr marL="514350" indent="-514350">
              <a:buClr>
                <a:schemeClr val="tx2"/>
              </a:buClr>
              <a:buFont typeface="+mj-lt"/>
              <a:buAutoNum type="romanUcPeriod"/>
            </a:pPr>
            <a:endParaRPr lang="en-US" sz="2400" dirty="0"/>
          </a:p>
        </p:txBody>
      </p:sp>
    </p:spTree>
    <p:extLst>
      <p:ext uri="{BB962C8B-B14F-4D97-AF65-F5344CB8AC3E}">
        <p14:creationId xmlns:p14="http://schemas.microsoft.com/office/powerpoint/2010/main" val="336076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34AEF0-B483-4456-88BF-ECE9B7773FA7}"/>
              </a:ext>
            </a:extLst>
          </p:cNvPr>
          <p:cNvSpPr>
            <a:spLocks noGrp="1"/>
          </p:cNvSpPr>
          <p:nvPr>
            <p:ph type="title"/>
          </p:nvPr>
        </p:nvSpPr>
        <p:spPr>
          <a:xfrm>
            <a:off x="609600" y="4618"/>
            <a:ext cx="10972800" cy="1118064"/>
          </a:xfrm>
        </p:spPr>
        <p:txBody>
          <a:bodyPr>
            <a:normAutofit/>
          </a:bodyPr>
          <a:lstStyle/>
          <a:p>
            <a:r>
              <a:rPr lang="en-US" sz="2800" dirty="0"/>
              <a:t>I. Evolution in the Design of FMIS </a:t>
            </a:r>
          </a:p>
        </p:txBody>
      </p:sp>
      <p:sp>
        <p:nvSpPr>
          <p:cNvPr id="7" name="Content Placeholder 2">
            <a:extLst>
              <a:ext uri="{FF2B5EF4-FFF2-40B4-BE49-F238E27FC236}">
                <a16:creationId xmlns:a16="http://schemas.microsoft.com/office/drawing/2014/main" id="{8ED708CC-E208-4B10-A352-AE6DB030FE8D}"/>
              </a:ext>
            </a:extLst>
          </p:cNvPr>
          <p:cNvSpPr>
            <a:spLocks noGrp="1"/>
          </p:cNvSpPr>
          <p:nvPr>
            <p:ph idx="1"/>
          </p:nvPr>
        </p:nvSpPr>
        <p:spPr>
          <a:xfrm>
            <a:off x="609600" y="990602"/>
            <a:ext cx="10109200" cy="5735318"/>
          </a:xfrm>
        </p:spPr>
        <p:txBody>
          <a:bodyPr>
            <a:noAutofit/>
          </a:bodyPr>
          <a:lstStyle/>
          <a:p>
            <a:pPr marL="342900" indent="-342900">
              <a:buClr>
                <a:schemeClr val="tx2"/>
              </a:buClr>
              <a:buFont typeface="Wingdings" panose="05000000000000000000" pitchFamily="2" charset="2"/>
              <a:buChar char="§"/>
            </a:pPr>
            <a:r>
              <a:rPr lang="en-US" sz="2200" dirty="0">
                <a:latin typeface="Segoe UI" panose="020B0502040204020203" pitchFamily="34" charset="0"/>
                <a:cs typeface="Segoe UI" panose="020B0502040204020203" pitchFamily="34" charset="0"/>
              </a:rPr>
              <a:t>The enduring objective of an FMIS is to generate timely, relevant and reliable financial data and reports that support improvements in fiscal discipline, the quality of public spending, and fiscal transparency</a:t>
            </a:r>
          </a:p>
          <a:p>
            <a:pPr marL="342900" indent="-342900">
              <a:buClr>
                <a:schemeClr val="tx2"/>
              </a:buClr>
              <a:buFont typeface="Wingdings" panose="05000000000000000000" pitchFamily="2" charset="2"/>
              <a:buChar char="§"/>
            </a:pPr>
            <a:r>
              <a:rPr lang="en-US" sz="2200" dirty="0">
                <a:latin typeface="Segoe UI" panose="020B0502040204020203" pitchFamily="34" charset="0"/>
                <a:cs typeface="Segoe UI" panose="020B0502040204020203" pitchFamily="34" charset="0"/>
              </a:rPr>
              <a:t>FMIS design features, however, have undergone a major transformation during the past 30 years</a:t>
            </a:r>
          </a:p>
          <a:p>
            <a:pPr marL="342900" indent="-342900">
              <a:buClr>
                <a:schemeClr val="tx2"/>
              </a:buClr>
              <a:buFont typeface="Wingdings" panose="05000000000000000000" pitchFamily="2" charset="2"/>
              <a:buChar char="§"/>
            </a:pPr>
            <a:r>
              <a:rPr lang="en-US" sz="2200" dirty="0">
                <a:latin typeface="Segoe UI" panose="020B0502040204020203" pitchFamily="34" charset="0"/>
                <a:cs typeface="Segoe UI" panose="020B0502040204020203" pitchFamily="34" charset="0"/>
              </a:rPr>
              <a:t>Fully integrated systems (IFMISs) were once the preferred strategy. But, in general, they have proved less efficient than systems focusing on “core” PFM modules, which are implemented in a sequenced way</a:t>
            </a:r>
          </a:p>
          <a:p>
            <a:pPr marL="342900" indent="-342900">
              <a:buClr>
                <a:schemeClr val="tx2"/>
              </a:buClr>
              <a:buFont typeface="Wingdings" panose="05000000000000000000" pitchFamily="2" charset="2"/>
              <a:buChar char="§"/>
            </a:pPr>
            <a:r>
              <a:rPr lang="en-US" sz="2200" dirty="0">
                <a:latin typeface="Segoe UI" panose="020B0502040204020203" pitchFamily="34" charset="0"/>
                <a:cs typeface="Segoe UI" panose="020B0502040204020203" pitchFamily="34" charset="0"/>
              </a:rPr>
              <a:t>These “core” modules include budgeting, accounting,  treasury, and reporting. Auxiliary PFM functions – payroll, procurement, PIM, etc. – can be linked through interfaces</a:t>
            </a:r>
          </a:p>
          <a:p>
            <a:pPr marL="342900" indent="-342900">
              <a:buClr>
                <a:schemeClr val="tx2"/>
              </a:buClr>
              <a:buFont typeface="Wingdings" panose="05000000000000000000" pitchFamily="2" charset="2"/>
              <a:buChar char="§"/>
            </a:pPr>
            <a:r>
              <a:rPr lang="en-US" sz="2200" dirty="0">
                <a:latin typeface="Segoe UI" panose="020B0502040204020203" pitchFamily="34" charset="0"/>
                <a:cs typeface="Segoe UI" panose="020B0502040204020203" pitchFamily="34" charset="0"/>
              </a:rPr>
              <a:t>Nevertheless, several countries and some development partners continue to promote the adoption of a comprehensive FMIS from scratch</a:t>
            </a:r>
          </a:p>
          <a:p>
            <a:pPr marL="342900" indent="-342900">
              <a:buClr>
                <a:schemeClr val="tx2"/>
              </a:buClr>
              <a:buFont typeface="Wingdings" panose="05000000000000000000" pitchFamily="2" charset="2"/>
              <a:buChar char="§"/>
            </a:pPr>
            <a:endParaRPr lang="en-US" sz="2200" dirty="0">
              <a:latin typeface="Segoe UI" panose="020B0502040204020203" pitchFamily="34" charset="0"/>
              <a:cs typeface="Segoe UI" panose="020B0502040204020203" pitchFamily="34" charset="0"/>
            </a:endParaRPr>
          </a:p>
          <a:p>
            <a:pPr marL="342900" indent="-342900">
              <a:buClr>
                <a:schemeClr val="tx2"/>
              </a:buClr>
              <a:buFont typeface="Wingdings" panose="05000000000000000000" pitchFamily="2" charset="2"/>
              <a:buChar char="§"/>
            </a:pPr>
            <a:endParaRPr lang="en-US" sz="2400" dirty="0"/>
          </a:p>
          <a:p>
            <a:pPr marL="514350" indent="-514350">
              <a:buClr>
                <a:schemeClr val="tx2"/>
              </a:buClr>
              <a:buFont typeface="+mj-lt"/>
              <a:buAutoNum type="romanUcPeriod"/>
            </a:pPr>
            <a:endParaRPr lang="en-US" sz="2400" dirty="0"/>
          </a:p>
        </p:txBody>
      </p:sp>
    </p:spTree>
    <p:extLst>
      <p:ext uri="{BB962C8B-B14F-4D97-AF65-F5344CB8AC3E}">
        <p14:creationId xmlns:p14="http://schemas.microsoft.com/office/powerpoint/2010/main" val="4215307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34AEF0-B483-4456-88BF-ECE9B7773FA7}"/>
              </a:ext>
            </a:extLst>
          </p:cNvPr>
          <p:cNvSpPr>
            <a:spLocks noGrp="1"/>
          </p:cNvSpPr>
          <p:nvPr>
            <p:ph type="title"/>
          </p:nvPr>
        </p:nvSpPr>
        <p:spPr>
          <a:xfrm>
            <a:off x="609600" y="4618"/>
            <a:ext cx="10972800" cy="1118064"/>
          </a:xfrm>
        </p:spPr>
        <p:txBody>
          <a:bodyPr>
            <a:normAutofit/>
          </a:bodyPr>
          <a:lstStyle/>
          <a:p>
            <a:r>
              <a:rPr lang="en-US" sz="2800" dirty="0"/>
              <a:t>I. Evolution in the Design of FMIS </a:t>
            </a:r>
          </a:p>
        </p:txBody>
      </p:sp>
      <p:pic>
        <p:nvPicPr>
          <p:cNvPr id="5" name="Picture 4">
            <a:extLst>
              <a:ext uri="{FF2B5EF4-FFF2-40B4-BE49-F238E27FC236}">
                <a16:creationId xmlns:a16="http://schemas.microsoft.com/office/drawing/2014/main" id="{81ED5C72-CF11-4250-BD36-6E2A2E328BEB}"/>
              </a:ext>
            </a:extLst>
          </p:cNvPr>
          <p:cNvPicPr>
            <a:picLocks noChangeAspect="1"/>
          </p:cNvPicPr>
          <p:nvPr/>
        </p:nvPicPr>
        <p:blipFill>
          <a:blip r:embed="rId3"/>
          <a:stretch>
            <a:fillRect/>
          </a:stretch>
        </p:blipFill>
        <p:spPr>
          <a:xfrm>
            <a:off x="1625600" y="1358776"/>
            <a:ext cx="8524567" cy="5121615"/>
          </a:xfrm>
          <a:prstGeom prst="rect">
            <a:avLst/>
          </a:prstGeom>
        </p:spPr>
      </p:pic>
      <p:sp>
        <p:nvSpPr>
          <p:cNvPr id="8" name="TextBox 7">
            <a:extLst>
              <a:ext uri="{FF2B5EF4-FFF2-40B4-BE49-F238E27FC236}">
                <a16:creationId xmlns:a16="http://schemas.microsoft.com/office/drawing/2014/main" id="{F43A123D-CD16-4013-89C2-A6D70107885E}"/>
              </a:ext>
            </a:extLst>
          </p:cNvPr>
          <p:cNvSpPr txBox="1"/>
          <p:nvPr/>
        </p:nvSpPr>
        <p:spPr>
          <a:xfrm>
            <a:off x="1533266" y="989444"/>
            <a:ext cx="92972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rial"/>
                <a:ea typeface="+mn-ea"/>
                <a:cs typeface="Arial"/>
              </a:rPr>
              <a:t>Figure 1. Schematic Representation of a Comprehensive FMIS in Developing Countries </a:t>
            </a:r>
          </a:p>
        </p:txBody>
      </p:sp>
    </p:spTree>
    <p:extLst>
      <p:ext uri="{BB962C8B-B14F-4D97-AF65-F5344CB8AC3E}">
        <p14:creationId xmlns:p14="http://schemas.microsoft.com/office/powerpoint/2010/main" val="4249488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34AEF0-B483-4456-88BF-ECE9B7773FA7}"/>
              </a:ext>
            </a:extLst>
          </p:cNvPr>
          <p:cNvSpPr>
            <a:spLocks noGrp="1"/>
          </p:cNvSpPr>
          <p:nvPr>
            <p:ph type="title"/>
          </p:nvPr>
        </p:nvSpPr>
        <p:spPr>
          <a:xfrm>
            <a:off x="609600" y="4618"/>
            <a:ext cx="10972800" cy="1118064"/>
          </a:xfrm>
        </p:spPr>
        <p:txBody>
          <a:bodyPr>
            <a:normAutofit/>
          </a:bodyPr>
          <a:lstStyle/>
          <a:p>
            <a:r>
              <a:rPr lang="en-US" sz="2800" dirty="0"/>
              <a:t>II. Key FMIS’ Design Challenges  </a:t>
            </a:r>
          </a:p>
        </p:txBody>
      </p:sp>
      <p:sp>
        <p:nvSpPr>
          <p:cNvPr id="7" name="Content Placeholder 2">
            <a:extLst>
              <a:ext uri="{FF2B5EF4-FFF2-40B4-BE49-F238E27FC236}">
                <a16:creationId xmlns:a16="http://schemas.microsoft.com/office/drawing/2014/main" id="{8ED708CC-E208-4B10-A352-AE6DB030FE8D}"/>
              </a:ext>
            </a:extLst>
          </p:cNvPr>
          <p:cNvSpPr>
            <a:spLocks noGrp="1"/>
          </p:cNvSpPr>
          <p:nvPr>
            <p:ph idx="1"/>
          </p:nvPr>
        </p:nvSpPr>
        <p:spPr>
          <a:xfrm>
            <a:off x="609600" y="1122682"/>
            <a:ext cx="10129520" cy="5735318"/>
          </a:xfrm>
        </p:spPr>
        <p:txBody>
          <a:bodyPr>
            <a:noAutofit/>
          </a:bodyPr>
          <a:lstStyle/>
          <a:p>
            <a:pPr marL="342900" indent="-342900">
              <a:spcAft>
                <a:spcPts val="2400"/>
              </a:spcAft>
              <a:buClr>
                <a:schemeClr val="tx2"/>
              </a:buClr>
              <a:buFont typeface="Wingdings" panose="05000000000000000000" pitchFamily="2" charset="2"/>
              <a:buChar char="§"/>
            </a:pPr>
            <a:r>
              <a:rPr lang="en-US" sz="2200" dirty="0">
                <a:latin typeface="Segoe UI" panose="020B0502040204020203" pitchFamily="34" charset="0"/>
                <a:cs typeface="Segoe UI" panose="020B0502040204020203" pitchFamily="34" charset="0"/>
              </a:rPr>
              <a:t>A survey of 46 countries conducted by the FAD in 2019 shows that failures of FMISs in developing countries result from many factors, including:</a:t>
            </a:r>
          </a:p>
          <a:p>
            <a:pPr marL="576263" lvl="1" indent="-342900">
              <a:buClr>
                <a:srgbClr val="FF0000"/>
              </a:buClr>
              <a:buFont typeface="Arial" panose="020B0604020202020204" pitchFamily="34" charset="0"/>
              <a:buChar char="•"/>
            </a:pPr>
            <a:r>
              <a:rPr lang="en-US" dirty="0">
                <a:latin typeface="Segoe UI" panose="020B0502040204020203" pitchFamily="34" charset="0"/>
                <a:cs typeface="Segoe UI" panose="020B0502040204020203" pitchFamily="34" charset="0"/>
              </a:rPr>
              <a:t>Failure to carry out an adequate Conceptual Design</a:t>
            </a:r>
          </a:p>
          <a:p>
            <a:pPr marL="576263" lvl="1" indent="-342900">
              <a:buClr>
                <a:srgbClr val="FF0000"/>
              </a:buClr>
              <a:buFont typeface="Arial" panose="020B0604020202020204" pitchFamily="34" charset="0"/>
              <a:buChar char="•"/>
            </a:pPr>
            <a:r>
              <a:rPr lang="en-US" dirty="0">
                <a:latin typeface="Segoe UI" panose="020B0502040204020203" pitchFamily="34" charset="0"/>
                <a:cs typeface="Segoe UI" panose="020B0502040204020203" pitchFamily="34" charset="0"/>
              </a:rPr>
              <a:t>Poorly-defined functional requirements</a:t>
            </a:r>
          </a:p>
          <a:p>
            <a:pPr marL="576263" lvl="1" indent="-342900">
              <a:buClr>
                <a:srgbClr val="FF0000"/>
              </a:buClr>
              <a:buFont typeface="Arial" panose="020B0604020202020204" pitchFamily="34" charset="0"/>
              <a:buChar char="•"/>
            </a:pPr>
            <a:r>
              <a:rPr lang="en-US" dirty="0">
                <a:latin typeface="Segoe UI" panose="020B0502040204020203" pitchFamily="34" charset="0"/>
                <a:cs typeface="Segoe UI" panose="020B0502040204020203" pitchFamily="34" charset="0"/>
              </a:rPr>
              <a:t>Automation of existing inefficient business processes</a:t>
            </a:r>
          </a:p>
          <a:p>
            <a:pPr marL="576263" lvl="1" indent="-342900">
              <a:buClr>
                <a:srgbClr val="FF0000"/>
              </a:buClr>
              <a:buFont typeface="Arial" panose="020B0604020202020204" pitchFamily="34" charset="0"/>
              <a:buChar char="•"/>
            </a:pPr>
            <a:r>
              <a:rPr lang="en-US" dirty="0">
                <a:latin typeface="Segoe UI" panose="020B0502040204020203" pitchFamily="34" charset="0"/>
                <a:cs typeface="Segoe UI" panose="020B0502040204020203" pitchFamily="34" charset="0"/>
              </a:rPr>
              <a:t>Inefficient parameterization of COTS solutions</a:t>
            </a:r>
          </a:p>
          <a:p>
            <a:pPr marL="576263" lvl="1" indent="-342900">
              <a:buClr>
                <a:srgbClr val="FF0000"/>
              </a:buClr>
              <a:buFont typeface="Arial" panose="020B0604020202020204" pitchFamily="34" charset="0"/>
              <a:buChar char="•"/>
            </a:pPr>
            <a:r>
              <a:rPr lang="en-US" dirty="0">
                <a:latin typeface="Segoe UI" panose="020B0502040204020203" pitchFamily="34" charset="0"/>
                <a:cs typeface="Segoe UI" panose="020B0502040204020203" pitchFamily="34" charset="0"/>
              </a:rPr>
              <a:t>Short cuts taken to ensure that the FMIS is up and running early</a:t>
            </a:r>
          </a:p>
          <a:p>
            <a:pPr marL="576263" lvl="1" indent="-342900">
              <a:buClr>
                <a:srgbClr val="FF0000"/>
              </a:buClr>
              <a:buFont typeface="Arial" panose="020B0604020202020204" pitchFamily="34" charset="0"/>
              <a:buChar char="•"/>
            </a:pPr>
            <a:r>
              <a:rPr lang="en-US" dirty="0">
                <a:latin typeface="Segoe UI" panose="020B0502040204020203" pitchFamily="34" charset="0"/>
                <a:cs typeface="Segoe UI" panose="020B0502040204020203" pitchFamily="34" charset="0"/>
              </a:rPr>
              <a:t>Failure to modernize basic PFM processes (e.g., chart of accounts) in parallel to the FMIS development</a:t>
            </a:r>
          </a:p>
          <a:p>
            <a:pPr marL="576263" lvl="1" indent="-342900">
              <a:buClr>
                <a:srgbClr val="FF0000"/>
              </a:buClr>
              <a:buFont typeface="Arial" panose="020B0604020202020204" pitchFamily="34" charset="0"/>
              <a:buChar char="•"/>
            </a:pPr>
            <a:r>
              <a:rPr lang="en-US" dirty="0">
                <a:latin typeface="Segoe UI" panose="020B0502040204020203" pitchFamily="34" charset="0"/>
                <a:cs typeface="Segoe UI" panose="020B0502040204020203" pitchFamily="34" charset="0"/>
              </a:rPr>
              <a:t>Substantial implementation delays and cost overruns</a:t>
            </a:r>
            <a:endParaRPr lang="en-US" sz="2200" dirty="0">
              <a:latin typeface="Segoe UI" panose="020B0502040204020203" pitchFamily="34" charset="0"/>
              <a:cs typeface="Segoe UI" panose="020B0502040204020203" pitchFamily="34" charset="0"/>
            </a:endParaRPr>
          </a:p>
          <a:p>
            <a:pPr lvl="0">
              <a:buClr>
                <a:srgbClr val="004C97"/>
              </a:buClr>
            </a:pPr>
            <a:r>
              <a:rPr lang="en-US" sz="1800" dirty="0">
                <a:solidFill>
                  <a:srgbClr val="000000"/>
                </a:solidFill>
                <a:latin typeface="Segoe UI" panose="020B0502040204020203" pitchFamily="34" charset="0"/>
                <a:cs typeface="Segoe UI" panose="020B0502040204020203" pitchFamily="34" charset="0"/>
              </a:rPr>
              <a:t>More information available on </a:t>
            </a:r>
            <a:r>
              <a:rPr lang="en-US" sz="1800" dirty="0">
                <a:solidFill>
                  <a:srgbClr val="000000"/>
                </a:solidFill>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a:t>
            </a:r>
            <a:r>
              <a:rPr lang="en-US" sz="1800" b="1" dirty="0">
                <a:solidFill>
                  <a:srgbClr val="000000"/>
                </a:solidFill>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How to Design a Financial Management Information System: A Modular Approach” </a:t>
            </a:r>
            <a:r>
              <a:rPr lang="en-US" sz="1800" b="1" dirty="0">
                <a:solidFill>
                  <a:srgbClr val="000000"/>
                </a:solidFill>
                <a:latin typeface="Segoe UI" panose="020B0502040204020203" pitchFamily="34" charset="0"/>
                <a:cs typeface="Segoe UI" panose="020B0502040204020203" pitchFamily="34" charset="0"/>
              </a:rPr>
              <a:t> </a:t>
            </a:r>
            <a:r>
              <a:rPr lang="en-US" sz="1800" dirty="0">
                <a:solidFill>
                  <a:srgbClr val="000000"/>
                </a:solidFill>
                <a:latin typeface="Segoe UI" panose="020B0502040204020203" pitchFamily="34" charset="0"/>
                <a:cs typeface="Segoe UI" panose="020B0502040204020203" pitchFamily="34" charset="0"/>
              </a:rPr>
              <a:t>Gerardo Una, Richard Allen, and Nicolas Botton.  FAD How to Note 19/02</a:t>
            </a:r>
            <a:endParaRPr lang="en-US" sz="1800" dirty="0">
              <a:solidFill>
                <a:srgbClr val="000000"/>
              </a:solidFill>
            </a:endParaRPr>
          </a:p>
          <a:p>
            <a:pPr marL="342900" indent="-342900">
              <a:buClr>
                <a:schemeClr val="tx2"/>
              </a:buClr>
              <a:buFont typeface="Wingdings" panose="05000000000000000000" pitchFamily="2" charset="2"/>
              <a:buChar char="§"/>
            </a:pPr>
            <a:endParaRPr lang="en-US" sz="2200" dirty="0">
              <a:latin typeface="Segoe UI" panose="020B0502040204020203" pitchFamily="34" charset="0"/>
              <a:cs typeface="Segoe UI" panose="020B0502040204020203" pitchFamily="34" charset="0"/>
            </a:endParaRPr>
          </a:p>
          <a:p>
            <a:pPr marL="514350" indent="-514350">
              <a:buClr>
                <a:schemeClr val="tx2"/>
              </a:buClr>
              <a:buFont typeface="+mj-lt"/>
              <a:buAutoNum type="romanUcPeriod"/>
            </a:pPr>
            <a:endParaRPr lang="en-US" sz="2400" dirty="0"/>
          </a:p>
        </p:txBody>
      </p:sp>
    </p:spTree>
    <p:extLst>
      <p:ext uri="{BB962C8B-B14F-4D97-AF65-F5344CB8AC3E}">
        <p14:creationId xmlns:p14="http://schemas.microsoft.com/office/powerpoint/2010/main" val="2477193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34AEF0-B483-4456-88BF-ECE9B7773FA7}"/>
              </a:ext>
            </a:extLst>
          </p:cNvPr>
          <p:cNvSpPr>
            <a:spLocks noGrp="1"/>
          </p:cNvSpPr>
          <p:nvPr>
            <p:ph type="title"/>
          </p:nvPr>
        </p:nvSpPr>
        <p:spPr>
          <a:xfrm>
            <a:off x="609600" y="4618"/>
            <a:ext cx="10972800" cy="1118064"/>
          </a:xfrm>
        </p:spPr>
        <p:txBody>
          <a:bodyPr>
            <a:normAutofit/>
          </a:bodyPr>
          <a:lstStyle/>
          <a:p>
            <a:r>
              <a:rPr lang="en-US" sz="2800" dirty="0"/>
              <a:t>II. Key FMIS’ Design Challenges  </a:t>
            </a:r>
          </a:p>
        </p:txBody>
      </p:sp>
      <p:graphicFrame>
        <p:nvGraphicFramePr>
          <p:cNvPr id="6" name="Content Placeholder 4">
            <a:extLst>
              <a:ext uri="{FF2B5EF4-FFF2-40B4-BE49-F238E27FC236}">
                <a16:creationId xmlns:a16="http://schemas.microsoft.com/office/drawing/2014/main" id="{FE1ACFF2-F51E-4741-8C86-1CEE35F43A12}"/>
              </a:ext>
            </a:extLst>
          </p:cNvPr>
          <p:cNvGraphicFramePr>
            <a:graphicFrameLocks noGrp="1"/>
          </p:cNvGraphicFramePr>
          <p:nvPr>
            <p:ph idx="1"/>
            <p:extLst>
              <p:ext uri="{D42A27DB-BD31-4B8C-83A1-F6EECF244321}">
                <p14:modId xmlns:p14="http://schemas.microsoft.com/office/powerpoint/2010/main" val="3002547748"/>
              </p:ext>
            </p:extLst>
          </p:nvPr>
        </p:nvGraphicFramePr>
        <p:xfrm>
          <a:off x="1164680" y="947780"/>
          <a:ext cx="9686198" cy="5300621"/>
        </p:xfrm>
        <a:graphic>
          <a:graphicData uri="http://schemas.openxmlformats.org/drawingml/2006/table">
            <a:tbl>
              <a:tblPr firstRow="1" bandRow="1">
                <a:tableStyleId>{5C22544A-7EE6-4342-B048-85BDC9FD1C3A}</a:tableStyleId>
              </a:tblPr>
              <a:tblGrid>
                <a:gridCol w="590885">
                  <a:extLst>
                    <a:ext uri="{9D8B030D-6E8A-4147-A177-3AD203B41FA5}">
                      <a16:colId xmlns:a16="http://schemas.microsoft.com/office/drawing/2014/main" val="1396199787"/>
                    </a:ext>
                  </a:extLst>
                </a:gridCol>
                <a:gridCol w="3461670">
                  <a:extLst>
                    <a:ext uri="{9D8B030D-6E8A-4147-A177-3AD203B41FA5}">
                      <a16:colId xmlns:a16="http://schemas.microsoft.com/office/drawing/2014/main" val="1119987702"/>
                    </a:ext>
                  </a:extLst>
                </a:gridCol>
                <a:gridCol w="5633643">
                  <a:extLst>
                    <a:ext uri="{9D8B030D-6E8A-4147-A177-3AD203B41FA5}">
                      <a16:colId xmlns:a16="http://schemas.microsoft.com/office/drawing/2014/main" val="1960726012"/>
                    </a:ext>
                  </a:extLst>
                </a:gridCol>
              </a:tblGrid>
              <a:tr h="360024">
                <a:tc>
                  <a:txBody>
                    <a:bodyPr/>
                    <a:lstStyle/>
                    <a:p>
                      <a:pPr algn="ctr"/>
                      <a:r>
                        <a:rPr lang="en-US" sz="1400" dirty="0">
                          <a:latin typeface="Segoe UI" panose="020B0502040204020203" pitchFamily="34" charset="0"/>
                          <a:cs typeface="Segoe UI" panose="020B0502040204020203" pitchFamily="34" charset="0"/>
                        </a:rPr>
                        <a:t>#</a:t>
                      </a:r>
                    </a:p>
                  </a:txBody>
                  <a:tcPr/>
                </a:tc>
                <a:tc>
                  <a:txBody>
                    <a:bodyPr/>
                    <a:lstStyle/>
                    <a:p>
                      <a:pPr algn="ctr"/>
                      <a:r>
                        <a:rPr lang="en-US" sz="1400" dirty="0">
                          <a:latin typeface="Segoe UI" panose="020B0502040204020203" pitchFamily="34" charset="0"/>
                          <a:cs typeface="Segoe UI" panose="020B0502040204020203" pitchFamily="34" charset="0"/>
                        </a:rPr>
                        <a:t>Topic  </a:t>
                      </a:r>
                    </a:p>
                  </a:txBody>
                  <a:tcPr/>
                </a:tc>
                <a:tc>
                  <a:txBody>
                    <a:bodyPr/>
                    <a:lstStyle/>
                    <a:p>
                      <a:pPr algn="ctr"/>
                      <a:r>
                        <a:rPr lang="en-US" sz="1400" dirty="0">
                          <a:latin typeface="Segoe UI" panose="020B0502040204020203" pitchFamily="34" charset="0"/>
                          <a:cs typeface="Segoe UI" panose="020B0502040204020203" pitchFamily="34" charset="0"/>
                        </a:rPr>
                        <a:t>Main Weaknesses of the Core FMIS </a:t>
                      </a:r>
                    </a:p>
                  </a:txBody>
                  <a:tcPr/>
                </a:tc>
                <a:extLst>
                  <a:ext uri="{0D108BD9-81ED-4DB2-BD59-A6C34878D82A}">
                    <a16:rowId xmlns:a16="http://schemas.microsoft.com/office/drawing/2014/main" val="4270978372"/>
                  </a:ext>
                </a:extLst>
              </a:tr>
              <a:tr h="334752">
                <a:tc rowSpan="3">
                  <a:txBody>
                    <a:bodyPr/>
                    <a:lstStyle/>
                    <a:p>
                      <a:pPr algn="ctr"/>
                      <a:r>
                        <a:rPr lang="en-US" sz="1400" dirty="0">
                          <a:latin typeface="Segoe UI" panose="020B0502040204020203" pitchFamily="34" charset="0"/>
                          <a:cs typeface="Segoe UI" panose="020B0502040204020203" pitchFamily="34" charset="0"/>
                        </a:rPr>
                        <a:t>1</a:t>
                      </a:r>
                    </a:p>
                  </a:txBody>
                  <a:tcPr anchor="ctr"/>
                </a:tc>
                <a:tc rowSpan="3">
                  <a:txBody>
                    <a:bodyPr/>
                    <a:lstStyle/>
                    <a:p>
                      <a:pPr algn="l"/>
                      <a:r>
                        <a:rPr lang="en-US" sz="1400" dirty="0">
                          <a:latin typeface="Segoe UI" panose="020B0502040204020203" pitchFamily="34" charset="0"/>
                          <a:cs typeface="Segoe UI" panose="020B0502040204020203" pitchFamily="34" charset="0"/>
                        </a:rPr>
                        <a:t>Accounting and Fiscal Reporting </a:t>
                      </a:r>
                    </a:p>
                  </a:txBody>
                  <a:tcPr anchor="ctr"/>
                </a:tc>
                <a:tc>
                  <a:txBody>
                    <a:bodyPr/>
                    <a:lstStyle/>
                    <a:p>
                      <a:r>
                        <a:rPr lang="en-US" sz="1200" dirty="0">
                          <a:latin typeface="Segoe UI" panose="020B0502040204020203" pitchFamily="34" charset="0"/>
                          <a:cs typeface="Segoe UI" panose="020B0502040204020203" pitchFamily="34" charset="0"/>
                        </a:rPr>
                        <a:t>1.1. Problems in the generation of accurate and timely fiscal reports </a:t>
                      </a:r>
                    </a:p>
                  </a:txBody>
                  <a:tcPr anchor="ctr"/>
                </a:tc>
                <a:extLst>
                  <a:ext uri="{0D108BD9-81ED-4DB2-BD59-A6C34878D82A}">
                    <a16:rowId xmlns:a16="http://schemas.microsoft.com/office/drawing/2014/main" val="2452542406"/>
                  </a:ext>
                </a:extLst>
              </a:tr>
              <a:tr h="540036">
                <a:tc vMerge="1">
                  <a:txBody>
                    <a:bodyPr/>
                    <a:lstStyle/>
                    <a:p>
                      <a:endParaRPr lang="en-US" sz="1400" dirty="0">
                        <a:latin typeface="Segoe UI" panose="020B0502040204020203" pitchFamily="34" charset="0"/>
                        <a:cs typeface="Segoe UI" panose="020B0502040204020203" pitchFamily="34" charset="0"/>
                      </a:endParaRPr>
                    </a:p>
                  </a:txBody>
                  <a:tcPr/>
                </a:tc>
                <a:tc vMerge="1">
                  <a:txBody>
                    <a:bodyPr/>
                    <a:lstStyle/>
                    <a:p>
                      <a:endParaRPr lang="en-US" sz="1400" dirty="0">
                        <a:latin typeface="Segoe UI" panose="020B0502040204020203" pitchFamily="34" charset="0"/>
                        <a:cs typeface="Segoe UI" panose="020B0502040204020203" pitchFamily="34" charset="0"/>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dirty="0">
                          <a:latin typeface="Segoe UI" panose="020B0502040204020203" pitchFamily="34" charset="0"/>
                          <a:cs typeface="Segoe UI" panose="020B0502040204020203" pitchFamily="34" charset="0"/>
                        </a:rPr>
                        <a:t>1.2. Failures to integrate the chart of accounts and the budget classification</a:t>
                      </a:r>
                    </a:p>
                  </a:txBody>
                  <a:tcPr anchor="ctr"/>
                </a:tc>
                <a:extLst>
                  <a:ext uri="{0D108BD9-81ED-4DB2-BD59-A6C34878D82A}">
                    <a16:rowId xmlns:a16="http://schemas.microsoft.com/office/drawing/2014/main" val="2828820611"/>
                  </a:ext>
                </a:extLst>
              </a:tr>
              <a:tr h="540036">
                <a:tc vMerge="1">
                  <a:txBody>
                    <a:bodyPr/>
                    <a:lstStyle/>
                    <a:p>
                      <a:endParaRPr lang="en-US" sz="1400" dirty="0">
                        <a:latin typeface="Segoe UI" panose="020B0502040204020203" pitchFamily="34" charset="0"/>
                        <a:cs typeface="Segoe UI" panose="020B0502040204020203" pitchFamily="34" charset="0"/>
                      </a:endParaRPr>
                    </a:p>
                  </a:txBody>
                  <a:tcPr/>
                </a:tc>
                <a:tc vMerge="1">
                  <a:txBody>
                    <a:bodyPr/>
                    <a:lstStyle/>
                    <a:p>
                      <a:endParaRPr lang="en-US" sz="1400" dirty="0">
                        <a:latin typeface="Segoe UI" panose="020B0502040204020203" pitchFamily="34" charset="0"/>
                        <a:cs typeface="Segoe UI" panose="020B0502040204020203" pitchFamily="34" charset="0"/>
                      </a:endParaRPr>
                    </a:p>
                  </a:txBody>
                  <a:tcPr/>
                </a:tc>
                <a:tc>
                  <a:txBody>
                    <a:bodyPr/>
                    <a:lstStyle/>
                    <a:p>
                      <a:r>
                        <a:rPr lang="en-US" sz="1200" dirty="0">
                          <a:latin typeface="Segoe UI" panose="020B0502040204020203" pitchFamily="34" charset="0"/>
                          <a:cs typeface="Segoe UI" panose="020B0502040204020203" pitchFamily="34" charset="0"/>
                        </a:rPr>
                        <a:t>1.3. Absence of a data warehouse or the capacity to drill-down to detailed accounting and budgetary information</a:t>
                      </a:r>
                    </a:p>
                  </a:txBody>
                  <a:tcPr anchor="ctr"/>
                </a:tc>
                <a:extLst>
                  <a:ext uri="{0D108BD9-81ED-4DB2-BD59-A6C34878D82A}">
                    <a16:rowId xmlns:a16="http://schemas.microsoft.com/office/drawing/2014/main" val="3999956290"/>
                  </a:ext>
                </a:extLst>
              </a:tr>
              <a:tr h="612041">
                <a:tc>
                  <a:txBody>
                    <a:bodyPr/>
                    <a:lstStyle/>
                    <a:p>
                      <a:pPr algn="ctr"/>
                      <a:r>
                        <a:rPr lang="en-US" sz="1400" dirty="0">
                          <a:latin typeface="Segoe UI" panose="020B0502040204020203" pitchFamily="34" charset="0"/>
                          <a:cs typeface="Segoe UI" panose="020B0502040204020203" pitchFamily="34" charset="0"/>
                        </a:rPr>
                        <a:t>2</a:t>
                      </a:r>
                    </a:p>
                  </a:txBody>
                  <a:tcPr anchor="ctr"/>
                </a:tc>
                <a:tc>
                  <a:txBody>
                    <a:bodyPr/>
                    <a:lstStyle/>
                    <a:p>
                      <a:r>
                        <a:rPr lang="en-US" sz="1400" dirty="0">
                          <a:latin typeface="Segoe UI" panose="020B0502040204020203" pitchFamily="34" charset="0"/>
                          <a:cs typeface="Segoe UI" panose="020B0502040204020203" pitchFamily="34" charset="0"/>
                        </a:rPr>
                        <a:t>Tracking of Cash Flows and Bank Reconciliation </a:t>
                      </a: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dirty="0">
                          <a:latin typeface="Segoe UI" panose="020B0502040204020203" pitchFamily="34" charset="0"/>
                          <a:cs typeface="Segoe UI" panose="020B0502040204020203" pitchFamily="34" charset="0"/>
                        </a:rPr>
                        <a:t>2.1. Deficiencies related to bank reconciliation and electronic payments</a:t>
                      </a:r>
                    </a:p>
                  </a:txBody>
                  <a:tcPr anchor="ctr"/>
                </a:tc>
                <a:extLst>
                  <a:ext uri="{0D108BD9-81ED-4DB2-BD59-A6C34878D82A}">
                    <a16:rowId xmlns:a16="http://schemas.microsoft.com/office/drawing/2014/main" val="1196687017"/>
                  </a:ext>
                </a:extLst>
              </a:tr>
              <a:tr h="612041">
                <a:tc>
                  <a:txBody>
                    <a:bodyPr/>
                    <a:lstStyle/>
                    <a:p>
                      <a:pPr algn="ctr"/>
                      <a:r>
                        <a:rPr lang="en-US" sz="1400" dirty="0">
                          <a:latin typeface="Segoe UI" panose="020B0502040204020203" pitchFamily="34" charset="0"/>
                          <a:cs typeface="Segoe UI" panose="020B0502040204020203" pitchFamily="34" charset="0"/>
                        </a:rPr>
                        <a:t>3</a:t>
                      </a:r>
                    </a:p>
                  </a:txBody>
                  <a:tcPr anchor="ctr"/>
                </a:tc>
                <a:tc>
                  <a:txBody>
                    <a:bodyPr/>
                    <a:lstStyle/>
                    <a:p>
                      <a:r>
                        <a:rPr lang="en-US" sz="1400" dirty="0">
                          <a:latin typeface="Segoe UI" panose="020B0502040204020203" pitchFamily="34" charset="0"/>
                          <a:cs typeface="Segoe UI" panose="020B0502040204020203" pitchFamily="34" charset="0"/>
                        </a:rPr>
                        <a:t>Budget Execution and Internal Controls</a:t>
                      </a:r>
                    </a:p>
                  </a:txBody>
                  <a:tcPr anchor="ctr"/>
                </a:tc>
                <a:tc>
                  <a:txBody>
                    <a:bodyPr/>
                    <a:lstStyle/>
                    <a:p>
                      <a:r>
                        <a:rPr lang="en-US" sz="1200" dirty="0">
                          <a:latin typeface="Segoe UI" panose="020B0502040204020203" pitchFamily="34" charset="0"/>
                          <a:cs typeface="Segoe UI" panose="020B0502040204020203" pitchFamily="34" charset="0"/>
                        </a:rPr>
                        <a:t>3.1. Weaknesses in supporting the management and control of the budget </a:t>
                      </a:r>
                    </a:p>
                  </a:txBody>
                  <a:tcPr anchor="ctr"/>
                </a:tc>
                <a:extLst>
                  <a:ext uri="{0D108BD9-81ED-4DB2-BD59-A6C34878D82A}">
                    <a16:rowId xmlns:a16="http://schemas.microsoft.com/office/drawing/2014/main" val="3892979095"/>
                  </a:ext>
                </a:extLst>
              </a:tr>
              <a:tr h="360024">
                <a:tc>
                  <a:txBody>
                    <a:bodyPr/>
                    <a:lstStyle/>
                    <a:p>
                      <a:pPr algn="ctr"/>
                      <a:r>
                        <a:rPr lang="en-US" sz="1400" dirty="0">
                          <a:latin typeface="Segoe UI" panose="020B0502040204020203" pitchFamily="34" charset="0"/>
                          <a:cs typeface="Segoe UI" panose="020B0502040204020203" pitchFamily="34" charset="0"/>
                        </a:rPr>
                        <a:t>4</a:t>
                      </a:r>
                    </a:p>
                  </a:txBody>
                  <a:tcPr anchor="ctr"/>
                </a:tc>
                <a:tc>
                  <a:txBody>
                    <a:bodyPr/>
                    <a:lstStyle/>
                    <a:p>
                      <a:r>
                        <a:rPr lang="en-US" sz="1400" dirty="0">
                          <a:latin typeface="Segoe UI" panose="020B0502040204020203" pitchFamily="34" charset="0"/>
                          <a:cs typeface="Segoe UI" panose="020B0502040204020203" pitchFamily="34" charset="0"/>
                        </a:rPr>
                        <a:t>Treasury and Cash Management </a:t>
                      </a:r>
                    </a:p>
                  </a:txBody>
                  <a:tcPr anchor="ctr"/>
                </a:tc>
                <a:tc>
                  <a:txBody>
                    <a:bodyPr/>
                    <a:lstStyle/>
                    <a:p>
                      <a:r>
                        <a:rPr lang="en-US" sz="1200" dirty="0">
                          <a:latin typeface="Segoe UI" panose="020B0502040204020203" pitchFamily="34" charset="0"/>
                          <a:cs typeface="Segoe UI" panose="020B0502040204020203" pitchFamily="34" charset="0"/>
                        </a:rPr>
                        <a:t>4.1. Insufficient support for government banking functions  </a:t>
                      </a:r>
                    </a:p>
                  </a:txBody>
                  <a:tcPr anchor="ctr"/>
                </a:tc>
                <a:extLst>
                  <a:ext uri="{0D108BD9-81ED-4DB2-BD59-A6C34878D82A}">
                    <a16:rowId xmlns:a16="http://schemas.microsoft.com/office/drawing/2014/main" val="1622644871"/>
                  </a:ext>
                </a:extLst>
              </a:tr>
              <a:tr h="360024">
                <a:tc>
                  <a:txBody>
                    <a:bodyPr/>
                    <a:lstStyle/>
                    <a:p>
                      <a:pPr algn="ctr"/>
                      <a:r>
                        <a:rPr lang="en-US" sz="1400" dirty="0">
                          <a:latin typeface="Segoe UI" panose="020B0502040204020203" pitchFamily="34" charset="0"/>
                          <a:cs typeface="Segoe UI" panose="020B0502040204020203" pitchFamily="34" charset="0"/>
                        </a:rPr>
                        <a:t>5</a:t>
                      </a:r>
                    </a:p>
                  </a:txBody>
                  <a:tcPr anchor="ctr"/>
                </a:tc>
                <a:tc>
                  <a:txBody>
                    <a:bodyPr/>
                    <a:lstStyle/>
                    <a:p>
                      <a:r>
                        <a:rPr lang="en-US" sz="1400" dirty="0">
                          <a:latin typeface="Segoe UI" panose="020B0502040204020203" pitchFamily="34" charset="0"/>
                          <a:cs typeface="Segoe UI" panose="020B0502040204020203" pitchFamily="34" charset="0"/>
                        </a:rPr>
                        <a:t>Institutional Coverage</a:t>
                      </a:r>
                    </a:p>
                  </a:txBody>
                  <a:tcPr anchor="ctr"/>
                </a:tc>
                <a:tc>
                  <a:txBody>
                    <a:bodyPr/>
                    <a:lstStyle/>
                    <a:p>
                      <a:r>
                        <a:rPr lang="en-US" sz="1200" dirty="0">
                          <a:latin typeface="Segoe UI" panose="020B0502040204020203" pitchFamily="34" charset="0"/>
                          <a:cs typeface="Segoe UI" panose="020B0502040204020203" pitchFamily="34" charset="0"/>
                        </a:rPr>
                        <a:t>5.1. Incomplete coverage of Central Government entities </a:t>
                      </a:r>
                    </a:p>
                  </a:txBody>
                  <a:tcPr anchor="ctr"/>
                </a:tc>
                <a:extLst>
                  <a:ext uri="{0D108BD9-81ED-4DB2-BD59-A6C34878D82A}">
                    <a16:rowId xmlns:a16="http://schemas.microsoft.com/office/drawing/2014/main" val="3813331408"/>
                  </a:ext>
                </a:extLst>
              </a:tr>
              <a:tr h="540036">
                <a:tc rowSpan="2">
                  <a:txBody>
                    <a:bodyPr/>
                    <a:lstStyle/>
                    <a:p>
                      <a:pPr algn="ctr"/>
                      <a:r>
                        <a:rPr lang="en-US" sz="1400" dirty="0">
                          <a:latin typeface="Segoe UI" panose="020B0502040204020203" pitchFamily="34" charset="0"/>
                          <a:cs typeface="Segoe UI" panose="020B0502040204020203" pitchFamily="34" charset="0"/>
                        </a:rPr>
                        <a:t>6</a:t>
                      </a:r>
                    </a:p>
                  </a:txBody>
                  <a:tcPr anchor="ctr"/>
                </a:tc>
                <a:tc row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dirty="0">
                          <a:latin typeface="Segoe UI" panose="020B0502040204020203" pitchFamily="34" charset="0"/>
                          <a:cs typeface="Segoe UI" panose="020B0502040204020203" pitchFamily="34" charset="0"/>
                        </a:rPr>
                        <a:t>IT Platform</a:t>
                      </a: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dirty="0">
                          <a:latin typeface="Segoe UI" panose="020B0502040204020203" pitchFamily="34" charset="0"/>
                          <a:cs typeface="Segoe UI" panose="020B0502040204020203" pitchFamily="34" charset="0"/>
                        </a:rPr>
                        <a:t>6.1. Software licenses expired; limited hardware capacity and/or inadequate database maintenance </a:t>
                      </a:r>
                    </a:p>
                  </a:txBody>
                  <a:tcPr anchor="ctr"/>
                </a:tc>
                <a:extLst>
                  <a:ext uri="{0D108BD9-81ED-4DB2-BD59-A6C34878D82A}">
                    <a16:rowId xmlns:a16="http://schemas.microsoft.com/office/drawing/2014/main" val="3067023794"/>
                  </a:ext>
                </a:extLst>
              </a:tr>
              <a:tr h="334752">
                <a:tc vMerge="1">
                  <a:txBody>
                    <a:bodyPr/>
                    <a:lstStyle/>
                    <a:p>
                      <a:pPr algn="ctr"/>
                      <a:endParaRPr lang="en-US" sz="1400" dirty="0">
                        <a:latin typeface="Segoe UI" panose="020B0502040204020203" pitchFamily="34" charset="0"/>
                        <a:cs typeface="Segoe UI" panose="020B0502040204020203" pitchFamily="34" charset="0"/>
                      </a:endParaRPr>
                    </a:p>
                  </a:txBody>
                  <a:tcPr anchor="ctr"/>
                </a:tc>
                <a:tc vMerge="1">
                  <a:txBody>
                    <a:bodyPr/>
                    <a:lstStyle/>
                    <a:p>
                      <a:endParaRPr lang="en-US" sz="1400" dirty="0">
                        <a:latin typeface="Segoe UI" panose="020B0502040204020203" pitchFamily="34" charset="0"/>
                        <a:cs typeface="Segoe UI" panose="020B0502040204020203" pitchFamily="34" charset="0"/>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dirty="0">
                          <a:latin typeface="Segoe UI" panose="020B0502040204020203" pitchFamily="34" charset="0"/>
                          <a:cs typeface="Segoe UI" panose="020B0502040204020203" pitchFamily="34" charset="0"/>
                        </a:rPr>
                        <a:t>6.2. Poor or non-</a:t>
                      </a:r>
                      <a:r>
                        <a:rPr lang="en-US" sz="1200" dirty="0" err="1">
                          <a:latin typeface="Segoe UI" panose="020B0502040204020203" pitchFamily="34" charset="0"/>
                          <a:cs typeface="Segoe UI" panose="020B0502040204020203" pitchFamily="34" charset="0"/>
                        </a:rPr>
                        <a:t>existant</a:t>
                      </a:r>
                      <a:r>
                        <a:rPr lang="en-US" sz="1200" dirty="0">
                          <a:latin typeface="Segoe UI" panose="020B0502040204020203" pitchFamily="34" charset="0"/>
                          <a:cs typeface="Segoe UI" panose="020B0502040204020203" pitchFamily="34" charset="0"/>
                        </a:rPr>
                        <a:t> connectivity in regional or remote locations</a:t>
                      </a:r>
                    </a:p>
                  </a:txBody>
                  <a:tcPr anchor="ctr"/>
                </a:tc>
                <a:extLst>
                  <a:ext uri="{0D108BD9-81ED-4DB2-BD59-A6C34878D82A}">
                    <a16:rowId xmlns:a16="http://schemas.microsoft.com/office/drawing/2014/main" val="2836607097"/>
                  </a:ext>
                </a:extLst>
              </a:tr>
              <a:tr h="706855">
                <a:tc>
                  <a:txBody>
                    <a:bodyPr/>
                    <a:lstStyle/>
                    <a:p>
                      <a:pPr algn="ctr"/>
                      <a:r>
                        <a:rPr lang="en-US" sz="1400" dirty="0">
                          <a:latin typeface="Segoe UI" panose="020B0502040204020203" pitchFamily="34" charset="0"/>
                          <a:cs typeface="Segoe UI" panose="020B0502040204020203" pitchFamily="34" charset="0"/>
                        </a:rPr>
                        <a:t>7</a:t>
                      </a:r>
                    </a:p>
                  </a:txBody>
                  <a:tcPr anchor="ctr"/>
                </a:tc>
                <a:tc>
                  <a:txBody>
                    <a:bodyPr/>
                    <a:lstStyle/>
                    <a:p>
                      <a:r>
                        <a:rPr lang="en-US" sz="1400" dirty="0">
                          <a:latin typeface="Segoe UI" panose="020B0502040204020203" pitchFamily="34" charset="0"/>
                          <a:cs typeface="Segoe UI" panose="020B0502040204020203" pitchFamily="34" charset="0"/>
                        </a:rPr>
                        <a:t>Interoperability and data sharing capabilities</a:t>
                      </a:r>
                    </a:p>
                  </a:txBody>
                  <a:tcPr anchor="ctr"/>
                </a:tc>
                <a:tc>
                  <a:txBody>
                    <a:bodyPr/>
                    <a:lstStyle/>
                    <a:p>
                      <a:r>
                        <a:rPr lang="en-US" sz="1200" dirty="0">
                          <a:latin typeface="Segoe UI" panose="020B0502040204020203" pitchFamily="34" charset="0"/>
                          <a:cs typeface="Segoe UI" panose="020B0502040204020203" pitchFamily="34" charset="0"/>
                        </a:rPr>
                        <a:t>7.1. Absence of shared information with other PFM systems (e.g. revenue collection, debt management, public procurement, payroll,  or public investment projects. </a:t>
                      </a:r>
                    </a:p>
                  </a:txBody>
                  <a:tcPr anchor="ctr"/>
                </a:tc>
                <a:extLst>
                  <a:ext uri="{0D108BD9-81ED-4DB2-BD59-A6C34878D82A}">
                    <a16:rowId xmlns:a16="http://schemas.microsoft.com/office/drawing/2014/main" val="3881447080"/>
                  </a:ext>
                </a:extLst>
              </a:tr>
            </a:tbl>
          </a:graphicData>
        </a:graphic>
      </p:graphicFrame>
    </p:spTree>
    <p:extLst>
      <p:ext uri="{BB962C8B-B14F-4D97-AF65-F5344CB8AC3E}">
        <p14:creationId xmlns:p14="http://schemas.microsoft.com/office/powerpoint/2010/main" val="1702437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9AEDB7-8C42-1049-8D4C-110CB2584AD0}"/>
              </a:ext>
            </a:extLst>
          </p:cNvPr>
          <p:cNvSpPr>
            <a:spLocks noGrp="1"/>
          </p:cNvSpPr>
          <p:nvPr>
            <p:ph type="title"/>
          </p:nvPr>
        </p:nvSpPr>
        <p:spPr>
          <a:xfrm>
            <a:off x="625012" y="6535"/>
            <a:ext cx="10977708" cy="978486"/>
          </a:xfrm>
        </p:spPr>
        <p:txBody>
          <a:bodyPr/>
          <a:lstStyle/>
          <a:p>
            <a:r>
              <a:rPr lang="en-US" dirty="0"/>
              <a:t>III. PFM Digitalization Guidelines – General Overview  </a:t>
            </a:r>
          </a:p>
        </p:txBody>
      </p:sp>
      <p:sp>
        <p:nvSpPr>
          <p:cNvPr id="5" name="Text Placeholder 4">
            <a:extLst>
              <a:ext uri="{FF2B5EF4-FFF2-40B4-BE49-F238E27FC236}">
                <a16:creationId xmlns:a16="http://schemas.microsoft.com/office/drawing/2014/main" id="{55993C5F-C448-6542-89BC-ECE1A4FE3F56}"/>
              </a:ext>
            </a:extLst>
          </p:cNvPr>
          <p:cNvSpPr>
            <a:spLocks noGrp="1"/>
          </p:cNvSpPr>
          <p:nvPr>
            <p:ph type="body" sz="quarter" idx="10"/>
          </p:nvPr>
        </p:nvSpPr>
        <p:spPr>
          <a:xfrm>
            <a:off x="620078" y="1154911"/>
            <a:ext cx="10335260" cy="5215409"/>
          </a:xfrm>
        </p:spPr>
        <p:txBody>
          <a:bodyPr>
            <a:normAutofit/>
          </a:bodyPr>
          <a:lstStyle/>
          <a:p>
            <a:pPr lvl="1">
              <a:spcAft>
                <a:spcPts val="1200"/>
              </a:spcAft>
            </a:pPr>
            <a:r>
              <a:rPr lang="en-US" sz="2400" b="1" dirty="0">
                <a:latin typeface="Segoe UI" panose="020B0502040204020203" pitchFamily="34" charset="0"/>
                <a:cs typeface="Segoe UI" panose="020B0502040204020203" pitchFamily="34" charset="0"/>
              </a:rPr>
              <a:t>Develop PFM Digitalization Guidelines for enhancing public finances outcomes</a:t>
            </a:r>
          </a:p>
          <a:p>
            <a:pPr marL="741363" lvl="2" indent="-508000">
              <a:spcAft>
                <a:spcPts val="1200"/>
              </a:spcAft>
              <a:buClr>
                <a:schemeClr val="tx2">
                  <a:lumMod val="60000"/>
                  <a:lumOff val="40000"/>
                </a:schemeClr>
              </a:buClr>
              <a:buFont typeface="Wingdings" panose="05000000000000000000" pitchFamily="2" charset="2"/>
              <a:buChar char="v"/>
            </a:pPr>
            <a:r>
              <a:rPr lang="en-US" sz="2200" dirty="0">
                <a:latin typeface="Segoe UI" panose="020B0502040204020203" pitchFamily="34" charset="0"/>
                <a:cs typeface="Segoe UI" panose="020B0502040204020203" pitchFamily="34" charset="0"/>
              </a:rPr>
              <a:t>The PFM Digitalization Guidelines have as an aim support practitioners on how to implement or modernize PFM IT solutions to enhance public financial outcomes, including service delivery to the citizens</a:t>
            </a:r>
          </a:p>
          <a:p>
            <a:pPr marL="741363" lvl="2" indent="-508000">
              <a:spcAft>
                <a:spcPts val="1200"/>
              </a:spcAft>
              <a:buClr>
                <a:schemeClr val="tx2">
                  <a:lumMod val="60000"/>
                  <a:lumOff val="40000"/>
                </a:schemeClr>
              </a:buClr>
              <a:buFont typeface="Wingdings" panose="05000000000000000000" pitchFamily="2" charset="2"/>
              <a:buChar char="v"/>
            </a:pPr>
            <a:r>
              <a:rPr lang="en-US" sz="2200" dirty="0">
                <a:latin typeface="Segoe UI" panose="020B0502040204020203" pitchFamily="34" charset="0"/>
                <a:cs typeface="Segoe UI" panose="020B0502040204020203" pitchFamily="34" charset="0"/>
              </a:rPr>
              <a:t>The Guidelines will include PFM IT systems functional &amp; technological principles </a:t>
            </a:r>
          </a:p>
          <a:p>
            <a:pPr marL="741363" lvl="2" indent="-508000">
              <a:spcAft>
                <a:spcPts val="1200"/>
              </a:spcAft>
              <a:buClr>
                <a:schemeClr val="tx2">
                  <a:lumMod val="60000"/>
                  <a:lumOff val="40000"/>
                </a:schemeClr>
              </a:buClr>
              <a:buFont typeface="Wingdings" panose="05000000000000000000" pitchFamily="2" charset="2"/>
              <a:buChar char="v"/>
            </a:pPr>
            <a:r>
              <a:rPr lang="en-US" sz="2200" dirty="0">
                <a:latin typeface="Segoe UI" panose="020B0502040204020203" pitchFamily="34" charset="0"/>
                <a:cs typeface="Segoe UI" panose="020B0502040204020203" pitchFamily="34" charset="0"/>
              </a:rPr>
              <a:t>The Guidelines would allow a more efficient and cost-effective adoption of digital innovations  </a:t>
            </a:r>
          </a:p>
          <a:p>
            <a:pPr marL="741363" lvl="2" indent="-508000">
              <a:buClr>
                <a:schemeClr val="tx2">
                  <a:lumMod val="60000"/>
                  <a:lumOff val="40000"/>
                </a:schemeClr>
              </a:buClr>
              <a:buFont typeface="Wingdings" panose="05000000000000000000" pitchFamily="2" charset="2"/>
              <a:buChar char="v"/>
            </a:pPr>
            <a:r>
              <a:rPr lang="en-US" sz="2200" dirty="0">
                <a:latin typeface="Segoe UI" panose="020B0502040204020203" pitchFamily="34" charset="0"/>
                <a:cs typeface="Segoe UI" panose="020B0502040204020203" pitchFamily="34" charset="0"/>
              </a:rPr>
              <a:t>The guidelines will be developed for a various levels of maturity of PFM IT systems in different countries, which will produce different levels of expected outcomes  </a:t>
            </a:r>
          </a:p>
        </p:txBody>
      </p:sp>
    </p:spTree>
    <p:extLst>
      <p:ext uri="{BB962C8B-B14F-4D97-AF65-F5344CB8AC3E}">
        <p14:creationId xmlns:p14="http://schemas.microsoft.com/office/powerpoint/2010/main" val="49585439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9AEDB7-8C42-1049-8D4C-110CB2584AD0}"/>
              </a:ext>
            </a:extLst>
          </p:cNvPr>
          <p:cNvSpPr>
            <a:spLocks noGrp="1"/>
          </p:cNvSpPr>
          <p:nvPr>
            <p:ph type="title"/>
          </p:nvPr>
        </p:nvSpPr>
        <p:spPr>
          <a:xfrm>
            <a:off x="625012" y="11451"/>
            <a:ext cx="10330326" cy="978486"/>
          </a:xfrm>
        </p:spPr>
        <p:txBody>
          <a:bodyPr/>
          <a:lstStyle/>
          <a:p>
            <a:r>
              <a:rPr lang="en-US" dirty="0"/>
              <a:t>III. PFM Digitalization Guidelines – General Overview </a:t>
            </a:r>
          </a:p>
        </p:txBody>
      </p:sp>
      <p:sp>
        <p:nvSpPr>
          <p:cNvPr id="38" name="Rectangle: Rounded Corners 37">
            <a:extLst>
              <a:ext uri="{FF2B5EF4-FFF2-40B4-BE49-F238E27FC236}">
                <a16:creationId xmlns:a16="http://schemas.microsoft.com/office/drawing/2014/main" id="{BF13225A-387D-4779-B1B9-70D19F620297}"/>
              </a:ext>
            </a:extLst>
          </p:cNvPr>
          <p:cNvSpPr/>
          <p:nvPr/>
        </p:nvSpPr>
        <p:spPr>
          <a:xfrm>
            <a:off x="2192071" y="963027"/>
            <a:ext cx="7918347" cy="5499534"/>
          </a:xfrm>
          <a:prstGeom prst="roundRect">
            <a:avLst>
              <a:gd name="adj" fmla="val 5823"/>
            </a:avLst>
          </a:prstGeom>
          <a:solidFill>
            <a:schemeClr val="accent1">
              <a:lumMod val="20000"/>
              <a:lumOff val="80000"/>
            </a:schemeClr>
          </a:solidFill>
          <a:ln>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FEFE"/>
              </a:solidFill>
              <a:effectLst/>
              <a:uLnTx/>
              <a:uFillTx/>
              <a:latin typeface="Arial" panose="020B0604020202020204"/>
              <a:ea typeface="+mn-ea"/>
              <a:cs typeface="+mn-cs"/>
            </a:endParaRPr>
          </a:p>
        </p:txBody>
      </p:sp>
      <p:sp>
        <p:nvSpPr>
          <p:cNvPr id="41" name="Rectangle: Rounded Corners 40">
            <a:extLst>
              <a:ext uri="{FF2B5EF4-FFF2-40B4-BE49-F238E27FC236}">
                <a16:creationId xmlns:a16="http://schemas.microsoft.com/office/drawing/2014/main" id="{6E17C4D6-5A73-4971-BDA7-E1DF5495EA48}"/>
              </a:ext>
            </a:extLst>
          </p:cNvPr>
          <p:cNvSpPr/>
          <p:nvPr/>
        </p:nvSpPr>
        <p:spPr>
          <a:xfrm>
            <a:off x="3110411" y="1392412"/>
            <a:ext cx="5982789" cy="4898087"/>
          </a:xfrm>
          <a:prstGeom prst="roundRect">
            <a:avLst>
              <a:gd name="adj" fmla="val 5538"/>
            </a:avLst>
          </a:prstGeom>
          <a:solidFill>
            <a:schemeClr val="accent1">
              <a:lumMod val="40000"/>
              <a:lumOff val="60000"/>
            </a:schemeClr>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FEFE"/>
              </a:solidFill>
              <a:effectLst/>
              <a:uLnTx/>
              <a:uFillTx/>
              <a:latin typeface="Arial" panose="020B0604020202020204"/>
              <a:ea typeface="+mn-ea"/>
              <a:cs typeface="+mn-cs"/>
            </a:endParaRPr>
          </a:p>
        </p:txBody>
      </p:sp>
      <p:sp>
        <p:nvSpPr>
          <p:cNvPr id="51" name="Rectangle: Rounded Corners 50">
            <a:extLst>
              <a:ext uri="{FF2B5EF4-FFF2-40B4-BE49-F238E27FC236}">
                <a16:creationId xmlns:a16="http://schemas.microsoft.com/office/drawing/2014/main" id="{AB2DDD2E-658B-4A88-9967-2451D749261A}"/>
              </a:ext>
            </a:extLst>
          </p:cNvPr>
          <p:cNvSpPr/>
          <p:nvPr/>
        </p:nvSpPr>
        <p:spPr>
          <a:xfrm>
            <a:off x="3780971" y="1823996"/>
            <a:ext cx="4693920" cy="4282860"/>
          </a:xfrm>
          <a:prstGeom prst="roundRect">
            <a:avLst>
              <a:gd name="adj" fmla="val 5582"/>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FEFE"/>
              </a:solidFill>
              <a:effectLst/>
              <a:uLnTx/>
              <a:uFillTx/>
              <a:latin typeface="Arial" panose="020B0604020202020204"/>
              <a:ea typeface="+mn-ea"/>
              <a:cs typeface="+mn-cs"/>
            </a:endParaRPr>
          </a:p>
        </p:txBody>
      </p:sp>
      <p:sp>
        <p:nvSpPr>
          <p:cNvPr id="52" name="Rectangle: Rounded Corners 51">
            <a:extLst>
              <a:ext uri="{FF2B5EF4-FFF2-40B4-BE49-F238E27FC236}">
                <a16:creationId xmlns:a16="http://schemas.microsoft.com/office/drawing/2014/main" id="{582550F1-0865-426B-8BBA-A3E678407D95}"/>
              </a:ext>
            </a:extLst>
          </p:cNvPr>
          <p:cNvSpPr/>
          <p:nvPr/>
        </p:nvSpPr>
        <p:spPr>
          <a:xfrm>
            <a:off x="4648399" y="3014014"/>
            <a:ext cx="2757938" cy="2192937"/>
          </a:xfrm>
          <a:prstGeom prst="roundRect">
            <a:avLst>
              <a:gd name="adj" fmla="val 11455"/>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FEFE"/>
              </a:solidFill>
              <a:effectLst/>
              <a:uLnTx/>
              <a:uFillTx/>
              <a:latin typeface="Arial" panose="020B0604020202020204"/>
              <a:ea typeface="+mn-ea"/>
              <a:cs typeface="+mn-cs"/>
            </a:endParaRPr>
          </a:p>
        </p:txBody>
      </p:sp>
      <p:sp>
        <p:nvSpPr>
          <p:cNvPr id="53" name="TextBox 52">
            <a:extLst>
              <a:ext uri="{FF2B5EF4-FFF2-40B4-BE49-F238E27FC236}">
                <a16:creationId xmlns:a16="http://schemas.microsoft.com/office/drawing/2014/main" id="{B47BAC48-42B7-4F39-ADC2-255B3F527568}"/>
              </a:ext>
            </a:extLst>
          </p:cNvPr>
          <p:cNvSpPr txBox="1"/>
          <p:nvPr/>
        </p:nvSpPr>
        <p:spPr>
          <a:xfrm>
            <a:off x="4813864" y="4476572"/>
            <a:ext cx="2496368" cy="553998"/>
          </a:xfrm>
          <a:prstGeom prst="rect">
            <a:avLst/>
          </a:prstGeom>
          <a:noFill/>
        </p:spPr>
        <p:txBody>
          <a:bodyPr wrap="square" rtlCol="0">
            <a:sp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Arial" panose="020B0604020202020204"/>
                <a:ea typeface="+mn-ea"/>
                <a:cs typeface="+mn-cs"/>
              </a:rPr>
              <a:t>CORE PFM IT SYSTEMS </a:t>
            </a:r>
          </a:p>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Arial" panose="020B0604020202020204"/>
                <a:ea typeface="+mn-ea"/>
                <a:cs typeface="+mn-cs"/>
              </a:rPr>
              <a:t>(Treasury, Budget, Accounting, &amp; Fiscal Reporting)  </a:t>
            </a:r>
          </a:p>
        </p:txBody>
      </p:sp>
      <p:pic>
        <p:nvPicPr>
          <p:cNvPr id="55" name="Graphic 54" descr="Computer">
            <a:extLst>
              <a:ext uri="{FF2B5EF4-FFF2-40B4-BE49-F238E27FC236}">
                <a16:creationId xmlns:a16="http://schemas.microsoft.com/office/drawing/2014/main" id="{C64C66E8-A735-44D2-B64D-B6110271131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87967" y="3030451"/>
            <a:ext cx="1521493" cy="1521493"/>
          </a:xfrm>
          <a:prstGeom prst="rect">
            <a:avLst/>
          </a:prstGeom>
        </p:spPr>
      </p:pic>
      <p:sp>
        <p:nvSpPr>
          <p:cNvPr id="57" name="TextBox 56">
            <a:extLst>
              <a:ext uri="{FF2B5EF4-FFF2-40B4-BE49-F238E27FC236}">
                <a16:creationId xmlns:a16="http://schemas.microsoft.com/office/drawing/2014/main" id="{B0151DB5-A19A-4297-A250-DE31E7DA9026}"/>
              </a:ext>
            </a:extLst>
          </p:cNvPr>
          <p:cNvSpPr txBox="1"/>
          <p:nvPr/>
        </p:nvSpPr>
        <p:spPr>
          <a:xfrm>
            <a:off x="4196562" y="2513031"/>
            <a:ext cx="3755516" cy="268293"/>
          </a:xfrm>
          <a:prstGeom prst="rect">
            <a:avLst/>
          </a:prstGeom>
          <a:noFill/>
          <a:ln>
            <a:noFill/>
          </a:ln>
        </p:spPr>
        <p:txBody>
          <a:bodyPr wrap="square" rtlCol="0">
            <a:sp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effectLst/>
                <a:uLnTx/>
                <a:uFillTx/>
                <a:latin typeface="Arial" panose="020B0604020202020204"/>
                <a:ea typeface="+mn-ea"/>
                <a:cs typeface="+mn-cs"/>
              </a:rPr>
              <a:t>Service Delivery to the Citizens  </a:t>
            </a:r>
          </a:p>
        </p:txBody>
      </p:sp>
      <p:sp>
        <p:nvSpPr>
          <p:cNvPr id="58" name="TextBox 57">
            <a:extLst>
              <a:ext uri="{FF2B5EF4-FFF2-40B4-BE49-F238E27FC236}">
                <a16:creationId xmlns:a16="http://schemas.microsoft.com/office/drawing/2014/main" id="{0B32FE94-8DEB-48DA-A8A6-9EABCA9DE293}"/>
              </a:ext>
            </a:extLst>
          </p:cNvPr>
          <p:cNvSpPr txBox="1"/>
          <p:nvPr/>
        </p:nvSpPr>
        <p:spPr>
          <a:xfrm>
            <a:off x="4178437" y="5481012"/>
            <a:ext cx="3755516" cy="261610"/>
          </a:xfrm>
          <a:prstGeom prst="rect">
            <a:avLst/>
          </a:prstGeom>
          <a:noFill/>
          <a:ln>
            <a:noFill/>
          </a:ln>
        </p:spPr>
        <p:txBody>
          <a:bodyPr wrap="square" rtlCol="0">
            <a:sp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effectLst/>
                <a:uLnTx/>
                <a:uFillTx/>
                <a:latin typeface="Arial" panose="020B0604020202020204"/>
                <a:ea typeface="+mn-ea"/>
                <a:cs typeface="+mn-cs"/>
              </a:rPr>
              <a:t>Digital Innovations  </a:t>
            </a:r>
          </a:p>
        </p:txBody>
      </p:sp>
      <p:pic>
        <p:nvPicPr>
          <p:cNvPr id="59" name="Graphic 58" descr="Plug">
            <a:extLst>
              <a:ext uri="{FF2B5EF4-FFF2-40B4-BE49-F238E27FC236}">
                <a16:creationId xmlns:a16="http://schemas.microsoft.com/office/drawing/2014/main" id="{7A961D64-BB31-40BE-9090-BC1773A7278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01857" y="2743438"/>
            <a:ext cx="287013" cy="287013"/>
          </a:xfrm>
          <a:prstGeom prst="rect">
            <a:avLst/>
          </a:prstGeom>
        </p:spPr>
      </p:pic>
      <p:pic>
        <p:nvPicPr>
          <p:cNvPr id="60" name="Graphic 59" descr="Plug">
            <a:extLst>
              <a:ext uri="{FF2B5EF4-FFF2-40B4-BE49-F238E27FC236}">
                <a16:creationId xmlns:a16="http://schemas.microsoft.com/office/drawing/2014/main" id="{91108911-AAAF-4B18-BF0E-D3105B1A232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5927682" y="5206951"/>
            <a:ext cx="293275" cy="293275"/>
          </a:xfrm>
          <a:prstGeom prst="rect">
            <a:avLst/>
          </a:prstGeom>
        </p:spPr>
      </p:pic>
      <p:pic>
        <p:nvPicPr>
          <p:cNvPr id="61" name="Graphic 60" descr="Plug">
            <a:extLst>
              <a:ext uri="{FF2B5EF4-FFF2-40B4-BE49-F238E27FC236}">
                <a16:creationId xmlns:a16="http://schemas.microsoft.com/office/drawing/2014/main" id="{11833A79-959B-4346-AA3A-5019387D5A9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4418098" y="4017342"/>
            <a:ext cx="277428" cy="277428"/>
          </a:xfrm>
          <a:prstGeom prst="rect">
            <a:avLst/>
          </a:prstGeom>
        </p:spPr>
      </p:pic>
      <p:pic>
        <p:nvPicPr>
          <p:cNvPr id="62" name="Graphic 61" descr="Plug">
            <a:extLst>
              <a:ext uri="{FF2B5EF4-FFF2-40B4-BE49-F238E27FC236}">
                <a16:creationId xmlns:a16="http://schemas.microsoft.com/office/drawing/2014/main" id="{8EA741CF-5CE5-4025-8B87-098DEA0B1A8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7398716" y="4043605"/>
            <a:ext cx="274516" cy="274516"/>
          </a:xfrm>
          <a:prstGeom prst="rect">
            <a:avLst/>
          </a:prstGeom>
        </p:spPr>
      </p:pic>
      <p:sp>
        <p:nvSpPr>
          <p:cNvPr id="63" name="TextBox 62">
            <a:extLst>
              <a:ext uri="{FF2B5EF4-FFF2-40B4-BE49-F238E27FC236}">
                <a16:creationId xmlns:a16="http://schemas.microsoft.com/office/drawing/2014/main" id="{0F4531BB-65D0-46A8-B092-394E35B5C3B3}"/>
              </a:ext>
            </a:extLst>
          </p:cNvPr>
          <p:cNvSpPr txBox="1"/>
          <p:nvPr/>
        </p:nvSpPr>
        <p:spPr>
          <a:xfrm rot="16200000">
            <a:off x="3028652" y="3991596"/>
            <a:ext cx="2578931" cy="261610"/>
          </a:xfrm>
          <a:prstGeom prst="rect">
            <a:avLst/>
          </a:prstGeom>
          <a:noFill/>
          <a:ln>
            <a:noFill/>
          </a:ln>
        </p:spPr>
        <p:txBody>
          <a:bodyPr wrap="square" rtlCol="0">
            <a:sp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effectLst/>
                <a:uLnTx/>
                <a:uFillTx/>
                <a:latin typeface="Arial" panose="020B0604020202020204"/>
                <a:ea typeface="+mn-ea"/>
                <a:cs typeface="+mn-cs"/>
              </a:rPr>
              <a:t>Fiscal Transparency Portals  </a:t>
            </a:r>
          </a:p>
        </p:txBody>
      </p:sp>
      <p:sp>
        <p:nvSpPr>
          <p:cNvPr id="64" name="TextBox 63">
            <a:extLst>
              <a:ext uri="{FF2B5EF4-FFF2-40B4-BE49-F238E27FC236}">
                <a16:creationId xmlns:a16="http://schemas.microsoft.com/office/drawing/2014/main" id="{D04D178A-1F13-4F6A-97BD-04BB5B31BD86}"/>
              </a:ext>
            </a:extLst>
          </p:cNvPr>
          <p:cNvSpPr txBox="1"/>
          <p:nvPr/>
        </p:nvSpPr>
        <p:spPr>
          <a:xfrm rot="5400000">
            <a:off x="6511946" y="3991598"/>
            <a:ext cx="2578931" cy="261610"/>
          </a:xfrm>
          <a:prstGeom prst="rect">
            <a:avLst/>
          </a:prstGeom>
          <a:noFill/>
          <a:ln>
            <a:noFill/>
          </a:ln>
        </p:spPr>
        <p:txBody>
          <a:bodyPr wrap="square" rtlCol="0">
            <a:sp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effectLst/>
                <a:uLnTx/>
                <a:uFillTx/>
                <a:latin typeface="Arial" panose="020B0604020202020204"/>
                <a:ea typeface="+mn-ea"/>
                <a:cs typeface="+mn-cs"/>
              </a:rPr>
              <a:t>Cyber Risks </a:t>
            </a:r>
          </a:p>
        </p:txBody>
      </p:sp>
      <p:sp>
        <p:nvSpPr>
          <p:cNvPr id="65" name="TextBox 64">
            <a:extLst>
              <a:ext uri="{FF2B5EF4-FFF2-40B4-BE49-F238E27FC236}">
                <a16:creationId xmlns:a16="http://schemas.microsoft.com/office/drawing/2014/main" id="{58044BE4-BFE0-4743-9373-E1E1EC92A879}"/>
              </a:ext>
            </a:extLst>
          </p:cNvPr>
          <p:cNvSpPr txBox="1"/>
          <p:nvPr/>
        </p:nvSpPr>
        <p:spPr>
          <a:xfrm>
            <a:off x="6498089" y="4941952"/>
            <a:ext cx="860196" cy="246221"/>
          </a:xfrm>
          <a:prstGeom prst="rect">
            <a:avLst/>
          </a:prstGeom>
          <a:noFill/>
        </p:spPr>
        <p:txBody>
          <a:bodyPr wrap="square" rtlCol="0">
            <a:sp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schemeClr val="bg1"/>
                </a:solidFill>
                <a:effectLst/>
                <a:uLnTx/>
                <a:uFillTx/>
                <a:latin typeface="Arial" panose="020B0604020202020204"/>
                <a:ea typeface="+mn-ea"/>
                <a:cs typeface="+mn-cs"/>
              </a:rPr>
              <a:t>70% - 80%</a:t>
            </a:r>
          </a:p>
        </p:txBody>
      </p:sp>
      <p:sp>
        <p:nvSpPr>
          <p:cNvPr id="66" name="TextBox 65">
            <a:extLst>
              <a:ext uri="{FF2B5EF4-FFF2-40B4-BE49-F238E27FC236}">
                <a16:creationId xmlns:a16="http://schemas.microsoft.com/office/drawing/2014/main" id="{5EEB6931-BFD9-46A0-AF98-816239B25245}"/>
              </a:ext>
            </a:extLst>
          </p:cNvPr>
          <p:cNvSpPr txBox="1"/>
          <p:nvPr/>
        </p:nvSpPr>
        <p:spPr>
          <a:xfrm>
            <a:off x="6864742" y="5269621"/>
            <a:ext cx="860196" cy="246221"/>
          </a:xfrm>
          <a:prstGeom prst="rect">
            <a:avLst/>
          </a:prstGeom>
          <a:noFill/>
        </p:spPr>
        <p:txBody>
          <a:bodyPr wrap="square" rtlCol="0">
            <a:spAutoFit/>
          </a:bodyPr>
          <a:lstStyle>
            <a:defPPr>
              <a:defRPr lang="en-US"/>
            </a:defPPr>
            <a:lvl1pPr algn="ctr">
              <a:defRPr sz="1000" b="1" i="1">
                <a:solidFill>
                  <a:schemeClr val="bg1">
                    <a:lumMod val="50000"/>
                  </a:schemeClr>
                </a:solidFill>
              </a:defRPr>
            </a:lvl1p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schemeClr val="bg1"/>
                </a:solidFill>
                <a:effectLst/>
                <a:uLnTx/>
                <a:uFillTx/>
                <a:latin typeface="Arial" panose="020B0604020202020204"/>
                <a:ea typeface="+mn-ea"/>
                <a:cs typeface="+mn-cs"/>
              </a:rPr>
              <a:t>30% - 20%</a:t>
            </a:r>
          </a:p>
        </p:txBody>
      </p:sp>
      <p:sp>
        <p:nvSpPr>
          <p:cNvPr id="67" name="TextBox 66">
            <a:extLst>
              <a:ext uri="{FF2B5EF4-FFF2-40B4-BE49-F238E27FC236}">
                <a16:creationId xmlns:a16="http://schemas.microsoft.com/office/drawing/2014/main" id="{818AF6D7-2777-48A9-B154-A95B5454C5C4}"/>
              </a:ext>
            </a:extLst>
          </p:cNvPr>
          <p:cNvSpPr txBox="1"/>
          <p:nvPr/>
        </p:nvSpPr>
        <p:spPr>
          <a:xfrm>
            <a:off x="9147385" y="5428143"/>
            <a:ext cx="1130690" cy="230832"/>
          </a:xfrm>
          <a:prstGeom prst="rect">
            <a:avLst/>
          </a:prstGeom>
          <a:noFill/>
        </p:spPr>
        <p:txBody>
          <a:bodyPr wrap="square" rtlCol="0">
            <a:sp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rPr>
              <a:t>Academia </a:t>
            </a:r>
          </a:p>
        </p:txBody>
      </p:sp>
      <p:sp>
        <p:nvSpPr>
          <p:cNvPr id="68" name="TextBox 67">
            <a:extLst>
              <a:ext uri="{FF2B5EF4-FFF2-40B4-BE49-F238E27FC236}">
                <a16:creationId xmlns:a16="http://schemas.microsoft.com/office/drawing/2014/main" id="{26C895F7-A379-4E0A-B0E0-DF6A3BAC8FBD}"/>
              </a:ext>
            </a:extLst>
          </p:cNvPr>
          <p:cNvSpPr txBox="1"/>
          <p:nvPr/>
        </p:nvSpPr>
        <p:spPr>
          <a:xfrm>
            <a:off x="2084378" y="5366356"/>
            <a:ext cx="1130690" cy="230832"/>
          </a:xfrm>
          <a:prstGeom prst="rect">
            <a:avLst/>
          </a:prstGeom>
          <a:noFill/>
        </p:spPr>
        <p:txBody>
          <a:bodyPr wrap="square" rtlCol="0">
            <a:sp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rPr>
              <a:t>Industry </a:t>
            </a:r>
          </a:p>
        </p:txBody>
      </p:sp>
      <p:sp>
        <p:nvSpPr>
          <p:cNvPr id="69" name="TextBox 68">
            <a:extLst>
              <a:ext uri="{FF2B5EF4-FFF2-40B4-BE49-F238E27FC236}">
                <a16:creationId xmlns:a16="http://schemas.microsoft.com/office/drawing/2014/main" id="{589504BE-6CB7-4C3D-9070-284B749846B2}"/>
              </a:ext>
            </a:extLst>
          </p:cNvPr>
          <p:cNvSpPr txBox="1"/>
          <p:nvPr/>
        </p:nvSpPr>
        <p:spPr>
          <a:xfrm>
            <a:off x="2097798" y="2193287"/>
            <a:ext cx="1130690" cy="507831"/>
          </a:xfrm>
          <a:prstGeom prst="rect">
            <a:avLst/>
          </a:prstGeom>
          <a:noFill/>
        </p:spPr>
        <p:txBody>
          <a:bodyPr wrap="square" rtlCol="0">
            <a:sp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rPr>
              <a:t>PFM / IT Community of Practice</a:t>
            </a:r>
          </a:p>
        </p:txBody>
      </p:sp>
      <p:sp>
        <p:nvSpPr>
          <p:cNvPr id="70" name="TextBox 69">
            <a:extLst>
              <a:ext uri="{FF2B5EF4-FFF2-40B4-BE49-F238E27FC236}">
                <a16:creationId xmlns:a16="http://schemas.microsoft.com/office/drawing/2014/main" id="{D301E982-876B-4104-9056-0CE14368A5D5}"/>
              </a:ext>
            </a:extLst>
          </p:cNvPr>
          <p:cNvSpPr txBox="1"/>
          <p:nvPr/>
        </p:nvSpPr>
        <p:spPr>
          <a:xfrm>
            <a:off x="9114628" y="2248150"/>
            <a:ext cx="1130690" cy="230832"/>
          </a:xfrm>
          <a:prstGeom prst="rect">
            <a:avLst/>
          </a:prstGeom>
          <a:noFill/>
        </p:spPr>
        <p:txBody>
          <a:bodyPr wrap="square" rtlCol="0">
            <a:sp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rPr>
              <a:t>Civil Society </a:t>
            </a:r>
          </a:p>
        </p:txBody>
      </p:sp>
      <p:sp>
        <p:nvSpPr>
          <p:cNvPr id="71" name="TextBox 70">
            <a:extLst>
              <a:ext uri="{FF2B5EF4-FFF2-40B4-BE49-F238E27FC236}">
                <a16:creationId xmlns:a16="http://schemas.microsoft.com/office/drawing/2014/main" id="{08C2D71B-1059-4B25-AEB2-DD167F58A3AF}"/>
              </a:ext>
            </a:extLst>
          </p:cNvPr>
          <p:cNvSpPr txBox="1"/>
          <p:nvPr/>
        </p:nvSpPr>
        <p:spPr>
          <a:xfrm>
            <a:off x="4448923" y="2040385"/>
            <a:ext cx="3892437" cy="307777"/>
          </a:xfrm>
          <a:prstGeom prst="rect">
            <a:avLst/>
          </a:prstGeom>
          <a:noFill/>
        </p:spPr>
        <p:txBody>
          <a:bodyPr wrap="square" rtlCol="0">
            <a:sp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Arial" panose="020B0604020202020204"/>
                <a:ea typeface="+mn-ea"/>
                <a:cs typeface="+mn-cs"/>
              </a:rPr>
              <a:t>IMF “Core” Working Group   </a:t>
            </a:r>
          </a:p>
        </p:txBody>
      </p:sp>
      <p:pic>
        <p:nvPicPr>
          <p:cNvPr id="72" name="Graphic 71" descr="Group brainstorm">
            <a:extLst>
              <a:ext uri="{FF2B5EF4-FFF2-40B4-BE49-F238E27FC236}">
                <a16:creationId xmlns:a16="http://schemas.microsoft.com/office/drawing/2014/main" id="{5B7E477A-8EB4-4877-8EA6-B4BB2BB7B24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51374" y="1944187"/>
            <a:ext cx="495005" cy="495005"/>
          </a:xfrm>
          <a:prstGeom prst="rect">
            <a:avLst/>
          </a:prstGeom>
        </p:spPr>
      </p:pic>
      <p:sp>
        <p:nvSpPr>
          <p:cNvPr id="73" name="TextBox 72">
            <a:extLst>
              <a:ext uri="{FF2B5EF4-FFF2-40B4-BE49-F238E27FC236}">
                <a16:creationId xmlns:a16="http://schemas.microsoft.com/office/drawing/2014/main" id="{4C00C40B-73EE-49DA-A162-45E1F5791876}"/>
              </a:ext>
            </a:extLst>
          </p:cNvPr>
          <p:cNvSpPr txBox="1"/>
          <p:nvPr/>
        </p:nvSpPr>
        <p:spPr>
          <a:xfrm>
            <a:off x="4846473" y="1482982"/>
            <a:ext cx="4197983" cy="307777"/>
          </a:xfrm>
          <a:prstGeom prst="rect">
            <a:avLst/>
          </a:prstGeom>
          <a:noFill/>
        </p:spPr>
        <p:txBody>
          <a:bodyPr wrap="square" rtlCol="0">
            <a:spAutoFit/>
          </a:bodyPr>
          <a:lstStyle/>
          <a:p>
            <a:pPr marL="0" marR="0" lvl="0" indent="0" defTabSz="91431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Arial" panose="020B0604020202020204"/>
                <a:ea typeface="+mn-ea"/>
                <a:cs typeface="+mn-cs"/>
              </a:rPr>
              <a:t>Bill &amp; Melinda Gates Foundation staff   </a:t>
            </a:r>
          </a:p>
        </p:txBody>
      </p:sp>
      <p:pic>
        <p:nvPicPr>
          <p:cNvPr id="74" name="Graphic 73" descr="Group brainstorm">
            <a:extLst>
              <a:ext uri="{FF2B5EF4-FFF2-40B4-BE49-F238E27FC236}">
                <a16:creationId xmlns:a16="http://schemas.microsoft.com/office/drawing/2014/main" id="{82384B5E-6EA0-4F4E-B3B9-5FE695880BB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87312" y="1431475"/>
            <a:ext cx="369887" cy="369887"/>
          </a:xfrm>
          <a:prstGeom prst="rect">
            <a:avLst/>
          </a:prstGeom>
        </p:spPr>
      </p:pic>
      <p:pic>
        <p:nvPicPr>
          <p:cNvPr id="75" name="Graphic 74" descr="Group brainstorm">
            <a:extLst>
              <a:ext uri="{FF2B5EF4-FFF2-40B4-BE49-F238E27FC236}">
                <a16:creationId xmlns:a16="http://schemas.microsoft.com/office/drawing/2014/main" id="{A533613A-7F66-4560-8519-C725A01D1CF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27786" y="1791874"/>
            <a:ext cx="369887" cy="369887"/>
          </a:xfrm>
          <a:prstGeom prst="rect">
            <a:avLst/>
          </a:prstGeom>
        </p:spPr>
      </p:pic>
      <p:pic>
        <p:nvPicPr>
          <p:cNvPr id="76" name="Graphic 75" descr="Group brainstorm">
            <a:extLst>
              <a:ext uri="{FF2B5EF4-FFF2-40B4-BE49-F238E27FC236}">
                <a16:creationId xmlns:a16="http://schemas.microsoft.com/office/drawing/2014/main" id="{ECF287CB-DB40-4C5A-8B01-1AA18399C78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28441" y="4956616"/>
            <a:ext cx="369887" cy="369887"/>
          </a:xfrm>
          <a:prstGeom prst="rect">
            <a:avLst/>
          </a:prstGeom>
        </p:spPr>
      </p:pic>
      <p:pic>
        <p:nvPicPr>
          <p:cNvPr id="77" name="Graphic 76" descr="Group brainstorm">
            <a:extLst>
              <a:ext uri="{FF2B5EF4-FFF2-40B4-BE49-F238E27FC236}">
                <a16:creationId xmlns:a16="http://schemas.microsoft.com/office/drawing/2014/main" id="{903C8FF5-E8A5-4381-98CE-563EA376BBA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25261" y="4956615"/>
            <a:ext cx="369887" cy="369887"/>
          </a:xfrm>
          <a:prstGeom prst="rect">
            <a:avLst/>
          </a:prstGeom>
        </p:spPr>
      </p:pic>
      <p:pic>
        <p:nvPicPr>
          <p:cNvPr id="78" name="Graphic 77" descr="Group brainstorm">
            <a:extLst>
              <a:ext uri="{FF2B5EF4-FFF2-40B4-BE49-F238E27FC236}">
                <a16:creationId xmlns:a16="http://schemas.microsoft.com/office/drawing/2014/main" id="{3B29FA09-50B2-44AB-AA6E-1D7DCB7A75D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60095" y="1808874"/>
            <a:ext cx="369887" cy="369887"/>
          </a:xfrm>
          <a:prstGeom prst="rect">
            <a:avLst/>
          </a:prstGeom>
        </p:spPr>
      </p:pic>
      <p:sp>
        <p:nvSpPr>
          <p:cNvPr id="79" name="TextBox 78">
            <a:extLst>
              <a:ext uri="{FF2B5EF4-FFF2-40B4-BE49-F238E27FC236}">
                <a16:creationId xmlns:a16="http://schemas.microsoft.com/office/drawing/2014/main" id="{7970FA80-0FE8-44AD-903D-5D6718E096C9}"/>
              </a:ext>
            </a:extLst>
          </p:cNvPr>
          <p:cNvSpPr txBox="1"/>
          <p:nvPr/>
        </p:nvSpPr>
        <p:spPr>
          <a:xfrm>
            <a:off x="2215438" y="1042784"/>
            <a:ext cx="7894980" cy="307777"/>
          </a:xfrm>
          <a:prstGeom prst="rect">
            <a:avLst/>
          </a:prstGeom>
          <a:noFill/>
        </p:spPr>
        <p:txBody>
          <a:bodyPr wrap="square" rtlCol="0">
            <a:sp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Arial" panose="020B0604020202020204"/>
                <a:ea typeface="+mn-ea"/>
                <a:cs typeface="+mn-cs"/>
              </a:rPr>
              <a:t>General Consulting Group </a:t>
            </a:r>
          </a:p>
        </p:txBody>
      </p:sp>
      <p:pic>
        <p:nvPicPr>
          <p:cNvPr id="80" name="Graphic 79" descr="Group brainstorm">
            <a:extLst>
              <a:ext uri="{FF2B5EF4-FFF2-40B4-BE49-F238E27FC236}">
                <a16:creationId xmlns:a16="http://schemas.microsoft.com/office/drawing/2014/main" id="{84315DFF-B7F8-4B3E-827B-82793F5B918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07759" y="3241354"/>
            <a:ext cx="369887" cy="369887"/>
          </a:xfrm>
          <a:prstGeom prst="rect">
            <a:avLst/>
          </a:prstGeom>
        </p:spPr>
      </p:pic>
      <p:sp>
        <p:nvSpPr>
          <p:cNvPr id="81" name="TextBox 80">
            <a:extLst>
              <a:ext uri="{FF2B5EF4-FFF2-40B4-BE49-F238E27FC236}">
                <a16:creationId xmlns:a16="http://schemas.microsoft.com/office/drawing/2014/main" id="{D7569A95-5AAD-4F1A-AA5D-11ACF5BCD55D}"/>
              </a:ext>
            </a:extLst>
          </p:cNvPr>
          <p:cNvSpPr txBox="1"/>
          <p:nvPr/>
        </p:nvSpPr>
        <p:spPr>
          <a:xfrm>
            <a:off x="9066675" y="3707809"/>
            <a:ext cx="1130690" cy="369332"/>
          </a:xfrm>
          <a:prstGeom prst="rect">
            <a:avLst/>
          </a:prstGeom>
          <a:noFill/>
        </p:spPr>
        <p:txBody>
          <a:bodyPr wrap="square" rtlCol="0">
            <a:sp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rPr>
              <a:t>Government Officials </a:t>
            </a:r>
          </a:p>
        </p:txBody>
      </p:sp>
      <p:sp>
        <p:nvSpPr>
          <p:cNvPr id="82" name="TextBox 81">
            <a:extLst>
              <a:ext uri="{FF2B5EF4-FFF2-40B4-BE49-F238E27FC236}">
                <a16:creationId xmlns:a16="http://schemas.microsoft.com/office/drawing/2014/main" id="{76D03841-AE89-4518-86C0-18312C6611DA}"/>
              </a:ext>
            </a:extLst>
          </p:cNvPr>
          <p:cNvSpPr txBox="1"/>
          <p:nvPr/>
        </p:nvSpPr>
        <p:spPr>
          <a:xfrm>
            <a:off x="2079693" y="3802905"/>
            <a:ext cx="1130690" cy="369332"/>
          </a:xfrm>
          <a:prstGeom prst="rect">
            <a:avLst/>
          </a:prstGeom>
          <a:noFill/>
        </p:spPr>
        <p:txBody>
          <a:bodyPr wrap="square" rtlCol="0">
            <a:sp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rPr>
              <a:t>Development Partners </a:t>
            </a:r>
          </a:p>
        </p:txBody>
      </p:sp>
      <p:pic>
        <p:nvPicPr>
          <p:cNvPr id="83" name="Graphic 82" descr="Group brainstorm">
            <a:extLst>
              <a:ext uri="{FF2B5EF4-FFF2-40B4-BE49-F238E27FC236}">
                <a16:creationId xmlns:a16="http://schemas.microsoft.com/office/drawing/2014/main" id="{33DB2B90-9139-4E0B-AE6F-95BC532EEC3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40430" y="3264654"/>
            <a:ext cx="369887" cy="369887"/>
          </a:xfrm>
          <a:prstGeom prst="rect">
            <a:avLst/>
          </a:prstGeom>
        </p:spPr>
      </p:pic>
    </p:spTree>
    <p:extLst>
      <p:ext uri="{BB962C8B-B14F-4D97-AF65-F5344CB8AC3E}">
        <p14:creationId xmlns:p14="http://schemas.microsoft.com/office/powerpoint/2010/main" val="343478306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81D1D1-05D9-448A-924C-DD14AF847C6D}"/>
              </a:ext>
            </a:extLst>
          </p:cNvPr>
          <p:cNvSpPr txBox="1"/>
          <p:nvPr/>
        </p:nvSpPr>
        <p:spPr>
          <a:xfrm>
            <a:off x="4334272" y="1658132"/>
            <a:ext cx="3353924" cy="3601049"/>
          </a:xfrm>
          <a:prstGeom prst="rect">
            <a:avLst/>
          </a:prstGeom>
          <a:solidFill>
            <a:schemeClr val="accent1">
              <a:lumMod val="20000"/>
              <a:lumOff val="80000"/>
            </a:schemeClr>
          </a:solidFill>
          <a:ln>
            <a:noFill/>
          </a:ln>
        </p:spPr>
        <p:txBody>
          <a:bodyPr wrap="square" rtlCol="0">
            <a:noAutofit/>
          </a:bodyPr>
          <a:lstStyle/>
          <a:p>
            <a:pPr algn="ctr"/>
            <a:r>
              <a:rPr lang="en-US" sz="1100" b="1" dirty="0">
                <a:solidFill>
                  <a:schemeClr val="accent1"/>
                </a:solidFill>
                <a:latin typeface="Arial Black" panose="020B0A04020102020204" pitchFamily="34" charset="0"/>
              </a:rPr>
              <a:t>Ministry of Finance</a:t>
            </a:r>
          </a:p>
          <a:p>
            <a:pPr marL="171450" indent="-171450">
              <a:buFont typeface="Arial" panose="020B0604020202020204" pitchFamily="34" charset="0"/>
              <a:buChar char="•"/>
            </a:pPr>
            <a:r>
              <a:rPr lang="en-US" sz="1000" dirty="0"/>
              <a:t>Macro-Fiscal Department – CD, AD, PD</a:t>
            </a:r>
          </a:p>
          <a:p>
            <a:pPr marL="171450" indent="-171450">
              <a:buFont typeface="Arial" panose="020B0604020202020204" pitchFamily="34" charset="0"/>
              <a:buChar char="•"/>
            </a:pPr>
            <a:r>
              <a:rPr lang="en-US" sz="1000" dirty="0"/>
              <a:t>Budget Department – CD, AD, TD, PD</a:t>
            </a:r>
          </a:p>
          <a:p>
            <a:pPr marL="171450" indent="-171450">
              <a:buFont typeface="Arial" panose="020B0604020202020204" pitchFamily="34" charset="0"/>
              <a:buChar char="•"/>
            </a:pPr>
            <a:r>
              <a:rPr lang="en-US" sz="1000" dirty="0"/>
              <a:t>Treasury Department – CD, AD, TD, PD </a:t>
            </a:r>
          </a:p>
          <a:p>
            <a:pPr marL="171450" indent="-171450">
              <a:buFont typeface="Arial" panose="020B0604020202020204" pitchFamily="34" charset="0"/>
              <a:buChar char="•"/>
            </a:pPr>
            <a:r>
              <a:rPr lang="en-US" sz="1000" dirty="0"/>
              <a:t>Debt Management Department – CD, AD, TD, PD</a:t>
            </a:r>
          </a:p>
          <a:p>
            <a:pPr marL="171450" indent="-171450">
              <a:buFont typeface="Arial" panose="020B0604020202020204" pitchFamily="34" charset="0"/>
              <a:buChar char="•"/>
            </a:pPr>
            <a:r>
              <a:rPr lang="en-US" sz="1000" dirty="0"/>
              <a:t>Public Investment Department – CD, AD, PD</a:t>
            </a:r>
          </a:p>
          <a:p>
            <a:pPr marL="171450" indent="-171450">
              <a:buFont typeface="Arial" panose="020B0604020202020204" pitchFamily="34" charset="0"/>
              <a:buChar char="•"/>
            </a:pPr>
            <a:r>
              <a:rPr lang="en-US" sz="1000" dirty="0"/>
              <a:t>Fiscal Risk Management Department – CD, AD, PD</a:t>
            </a:r>
          </a:p>
          <a:p>
            <a:pPr marL="171450" indent="-171450">
              <a:buFont typeface="Arial" panose="020B0604020202020204" pitchFamily="34" charset="0"/>
              <a:buChar char="•"/>
            </a:pPr>
            <a:r>
              <a:rPr lang="en-US" sz="1000" dirty="0"/>
              <a:t>Information Technology Department - AD</a:t>
            </a:r>
          </a:p>
          <a:p>
            <a:pPr marL="171450" indent="-171450">
              <a:buFont typeface="Arial" panose="020B0604020202020204" pitchFamily="34" charset="0"/>
              <a:buChar char="•"/>
            </a:pPr>
            <a:r>
              <a:rPr lang="en-US" sz="1000" dirty="0"/>
              <a:t>Revenue Authority – CD, AD, TD, PD</a:t>
            </a:r>
          </a:p>
          <a:p>
            <a:pPr algn="ctr"/>
            <a:r>
              <a:rPr lang="en-US" sz="1000" b="1" dirty="0">
                <a:solidFill>
                  <a:schemeClr val="accent1"/>
                </a:solidFill>
              </a:rPr>
              <a:t>Motivation</a:t>
            </a:r>
          </a:p>
          <a:p>
            <a:pPr marL="171450" indent="-171450">
              <a:buFont typeface="Arial" panose="020B0604020202020204" pitchFamily="34" charset="0"/>
              <a:buChar char="•"/>
            </a:pPr>
            <a:r>
              <a:rPr lang="en-US" sz="1000" dirty="0"/>
              <a:t>Prepare reliable macro-fiscal forecasts</a:t>
            </a:r>
          </a:p>
          <a:p>
            <a:pPr marL="171450" indent="-171450">
              <a:buFont typeface="Arial" panose="020B0604020202020204" pitchFamily="34" charset="0"/>
              <a:buChar char="•"/>
            </a:pPr>
            <a:r>
              <a:rPr lang="en-US" sz="1000" dirty="0"/>
              <a:t>Set fiscal strategy and rules</a:t>
            </a:r>
          </a:p>
          <a:p>
            <a:pPr marL="171450" indent="-171450">
              <a:buFont typeface="Arial" panose="020B0604020202020204" pitchFamily="34" charset="0"/>
              <a:buChar char="•"/>
            </a:pPr>
            <a:r>
              <a:rPr lang="en-US" sz="1000" dirty="0"/>
              <a:t>Prepare/execute credible budgets</a:t>
            </a:r>
          </a:p>
          <a:p>
            <a:pPr marL="171450" indent="-171450">
              <a:buFont typeface="Arial" panose="020B0604020202020204" pitchFamily="34" charset="0"/>
              <a:buChar char="•"/>
            </a:pPr>
            <a:r>
              <a:rPr lang="en-US" sz="1000" dirty="0"/>
              <a:t>Improve cash management and payments processes</a:t>
            </a:r>
          </a:p>
          <a:p>
            <a:pPr marL="171450" indent="-171450">
              <a:buFont typeface="Arial" panose="020B0604020202020204" pitchFamily="34" charset="0"/>
              <a:buChar char="•"/>
            </a:pPr>
            <a:r>
              <a:rPr lang="en-US" sz="1000" dirty="0"/>
              <a:t>Collect tax/customs revenues </a:t>
            </a:r>
          </a:p>
          <a:p>
            <a:pPr marL="171450" indent="-171450">
              <a:buFont typeface="Arial" panose="020B0604020202020204" pitchFamily="34" charset="0"/>
              <a:buChar char="•"/>
            </a:pPr>
            <a:r>
              <a:rPr lang="en-US" sz="1000" dirty="0"/>
              <a:t>Manage public investment</a:t>
            </a:r>
          </a:p>
          <a:p>
            <a:pPr marL="171450" indent="-171450">
              <a:buFont typeface="Arial" panose="020B0604020202020204" pitchFamily="34" charset="0"/>
              <a:buChar char="•"/>
            </a:pPr>
            <a:r>
              <a:rPr lang="en-US" sz="1000" dirty="0"/>
              <a:t>Manage fiscal risks</a:t>
            </a:r>
          </a:p>
          <a:p>
            <a:pPr marL="171450" indent="-171450">
              <a:buFont typeface="Arial" panose="020B0604020202020204" pitchFamily="34" charset="0"/>
              <a:buChar char="•"/>
            </a:pPr>
            <a:r>
              <a:rPr lang="en-US" sz="1000" dirty="0"/>
              <a:t>Issue timely/reliable fiscal reports</a:t>
            </a:r>
          </a:p>
          <a:p>
            <a:pPr marL="171450" indent="-171450">
              <a:buFont typeface="Arial" panose="020B0604020202020204" pitchFamily="34" charset="0"/>
              <a:buChar char="•"/>
            </a:pPr>
            <a:r>
              <a:rPr lang="en-US" sz="1000" dirty="0"/>
              <a:t>Manage fiscal crises (GFC, COVID-19) </a:t>
            </a:r>
          </a:p>
          <a:p>
            <a:pPr marL="171450" indent="-171450">
              <a:buFont typeface="Arial" panose="020B0604020202020204" pitchFamily="34" charset="0"/>
              <a:buChar char="•"/>
            </a:pPr>
            <a:r>
              <a:rPr lang="en-US" sz="1000" dirty="0"/>
              <a:t>Support better service delivery to the citizens by public agencies </a:t>
            </a:r>
          </a:p>
          <a:p>
            <a:pPr marL="171450" indent="-171450">
              <a:buFont typeface="Arial" panose="020B0604020202020204" pitchFamily="34" charset="0"/>
              <a:buChar char="•"/>
            </a:pPr>
            <a:r>
              <a:rPr lang="en-US" sz="1000" dirty="0"/>
              <a:t>Underpin PFM processes with adequate technology and adopt digital innovations  </a:t>
            </a:r>
          </a:p>
        </p:txBody>
      </p:sp>
      <p:sp>
        <p:nvSpPr>
          <p:cNvPr id="4" name="TextBox 3">
            <a:extLst>
              <a:ext uri="{FF2B5EF4-FFF2-40B4-BE49-F238E27FC236}">
                <a16:creationId xmlns:a16="http://schemas.microsoft.com/office/drawing/2014/main" id="{F8F8F1E1-4FD6-423A-8A66-52787BD0F0B7}"/>
              </a:ext>
            </a:extLst>
          </p:cNvPr>
          <p:cNvSpPr txBox="1"/>
          <p:nvPr/>
        </p:nvSpPr>
        <p:spPr>
          <a:xfrm>
            <a:off x="8352285" y="1424556"/>
            <a:ext cx="3200400" cy="2000548"/>
          </a:xfrm>
          <a:prstGeom prst="rect">
            <a:avLst/>
          </a:prstGeom>
          <a:solidFill>
            <a:schemeClr val="bg1">
              <a:lumMod val="90000"/>
            </a:schemeClr>
          </a:solidFill>
          <a:ln>
            <a:noFill/>
          </a:ln>
        </p:spPr>
        <p:txBody>
          <a:bodyPr wrap="square" rtlCol="0">
            <a:spAutoFit/>
          </a:bodyPr>
          <a:lstStyle/>
          <a:p>
            <a:pPr algn="ctr"/>
            <a:r>
              <a:rPr lang="en-US" sz="1000" b="1" u="sng" dirty="0"/>
              <a:t>Other Core Government Agencies</a:t>
            </a:r>
          </a:p>
          <a:p>
            <a:pPr marL="171450" indent="-171450">
              <a:buFont typeface="Arial" panose="020B0604020202020204" pitchFamily="34" charset="0"/>
              <a:buChar char="•"/>
            </a:pPr>
            <a:r>
              <a:rPr lang="en-US" sz="1000" dirty="0"/>
              <a:t>Cabinet – AD, TD</a:t>
            </a:r>
          </a:p>
          <a:p>
            <a:pPr marL="171450" indent="-171450">
              <a:buFont typeface="Arial" panose="020B0604020202020204" pitchFamily="34" charset="0"/>
              <a:buChar char="•"/>
            </a:pPr>
            <a:r>
              <a:rPr lang="en-US" sz="1000" dirty="0"/>
              <a:t>Ministry of Planning – CD, AD, TD, PD</a:t>
            </a:r>
          </a:p>
          <a:p>
            <a:pPr marL="171450" indent="-171450">
              <a:buFont typeface="Arial" panose="020B0604020202020204" pitchFamily="34" charset="0"/>
              <a:buChar char="•"/>
            </a:pPr>
            <a:r>
              <a:rPr lang="en-US" sz="1000" dirty="0"/>
              <a:t>Line Ministries – CD, AD, TD, PD</a:t>
            </a:r>
          </a:p>
          <a:p>
            <a:pPr marL="171450" indent="-171450">
              <a:buFont typeface="Arial" panose="020B0604020202020204" pitchFamily="34" charset="0"/>
              <a:buChar char="•"/>
            </a:pPr>
            <a:r>
              <a:rPr lang="en-US" sz="1000" dirty="0"/>
              <a:t>Public Procurement Agency – CD, AD, TD, PD</a:t>
            </a:r>
          </a:p>
          <a:p>
            <a:pPr algn="ctr"/>
            <a:r>
              <a:rPr lang="en-US" sz="1000" b="1" dirty="0"/>
              <a:t>Motivation</a:t>
            </a:r>
          </a:p>
          <a:p>
            <a:pPr marL="171450" indent="-171450">
              <a:buFont typeface="Arial" panose="020B0604020202020204" pitchFamily="34" charset="0"/>
              <a:buChar char="•"/>
            </a:pPr>
            <a:r>
              <a:rPr lang="en-US" sz="1000" dirty="0"/>
              <a:t>Make decisions on economic/fiscal policy</a:t>
            </a:r>
          </a:p>
          <a:p>
            <a:pPr marL="171450" indent="-171450">
              <a:buFont typeface="Arial" panose="020B0604020202020204" pitchFamily="34" charset="0"/>
              <a:buChar char="•"/>
            </a:pPr>
            <a:r>
              <a:rPr lang="en-US" sz="1000" dirty="0"/>
              <a:t>Support good fiscal policies (CB)</a:t>
            </a:r>
          </a:p>
          <a:p>
            <a:pPr marL="171450" indent="-171450">
              <a:buFont typeface="Arial" panose="020B0604020202020204" pitchFamily="34" charset="0"/>
              <a:buChar char="•"/>
            </a:pPr>
            <a:r>
              <a:rPr lang="en-US" sz="1000" dirty="0"/>
              <a:t>Prepare plans to deliver strategic goals, e.g., infrastructure, SDGs</a:t>
            </a:r>
          </a:p>
          <a:p>
            <a:pPr marL="171450" indent="-171450">
              <a:buFont typeface="Arial" panose="020B0604020202020204" pitchFamily="34" charset="0"/>
              <a:buChar char="•"/>
            </a:pPr>
            <a:r>
              <a:rPr lang="en-US" sz="1000" dirty="0"/>
              <a:t>Deliver public services</a:t>
            </a:r>
          </a:p>
          <a:p>
            <a:pPr marL="171450" indent="-171450">
              <a:buFont typeface="Arial" panose="020B0604020202020204" pitchFamily="34" charset="0"/>
              <a:buChar char="•"/>
            </a:pPr>
            <a:r>
              <a:rPr lang="en-US" sz="1000" dirty="0"/>
              <a:t>Purchase good and services efficiently</a:t>
            </a:r>
          </a:p>
        </p:txBody>
      </p:sp>
      <p:sp>
        <p:nvSpPr>
          <p:cNvPr id="5" name="TextBox 4">
            <a:extLst>
              <a:ext uri="{FF2B5EF4-FFF2-40B4-BE49-F238E27FC236}">
                <a16:creationId xmlns:a16="http://schemas.microsoft.com/office/drawing/2014/main" id="{32FF2FAC-0B0E-466E-B5FB-37646BCA446C}"/>
              </a:ext>
            </a:extLst>
          </p:cNvPr>
          <p:cNvSpPr txBox="1"/>
          <p:nvPr/>
        </p:nvSpPr>
        <p:spPr>
          <a:xfrm>
            <a:off x="484618" y="1389064"/>
            <a:ext cx="3200400" cy="1938992"/>
          </a:xfrm>
          <a:prstGeom prst="rect">
            <a:avLst/>
          </a:prstGeom>
          <a:solidFill>
            <a:schemeClr val="bg1">
              <a:lumMod val="90000"/>
            </a:schemeClr>
          </a:solidFill>
          <a:ln>
            <a:noFill/>
          </a:ln>
        </p:spPr>
        <p:txBody>
          <a:bodyPr wrap="square" rtlCol="0">
            <a:spAutoFit/>
          </a:bodyPr>
          <a:lstStyle/>
          <a:p>
            <a:pPr algn="ctr"/>
            <a:r>
              <a:rPr lang="en-US" sz="1100" b="1" dirty="0">
                <a:solidFill>
                  <a:schemeClr val="bg1">
                    <a:lumMod val="50000"/>
                  </a:schemeClr>
                </a:solidFill>
                <a:latin typeface="Arial Black" panose="020B0A04020102020204" pitchFamily="34" charset="0"/>
              </a:rPr>
              <a:t>Oversight Entities</a:t>
            </a:r>
            <a:endParaRPr lang="en-US" sz="1100" dirty="0">
              <a:solidFill>
                <a:schemeClr val="bg1">
                  <a:lumMod val="50000"/>
                </a:schemeClr>
              </a:solidFill>
              <a:latin typeface="Arial Black" panose="020B0A04020102020204" pitchFamily="34" charset="0"/>
            </a:endParaRPr>
          </a:p>
          <a:p>
            <a:pPr marL="171450" indent="-171450">
              <a:buFont typeface="Arial" panose="020B0604020202020204" pitchFamily="34" charset="0"/>
              <a:buChar char="•"/>
            </a:pPr>
            <a:r>
              <a:rPr lang="en-US" sz="1000" dirty="0"/>
              <a:t>Parliament – AD, TD, PD</a:t>
            </a:r>
          </a:p>
          <a:p>
            <a:pPr marL="171450" indent="-171450">
              <a:buFont typeface="Arial" panose="020B0604020202020204" pitchFamily="34" charset="0"/>
              <a:buChar char="•"/>
            </a:pPr>
            <a:r>
              <a:rPr lang="en-US" sz="1000" dirty="0"/>
              <a:t>National Audit Office – CD, AD, PD</a:t>
            </a:r>
          </a:p>
          <a:p>
            <a:pPr marL="171450" indent="-171450">
              <a:buFont typeface="Arial" panose="020B0604020202020204" pitchFamily="34" charset="0"/>
              <a:buChar char="•"/>
            </a:pPr>
            <a:r>
              <a:rPr lang="en-US" sz="1000" dirty="0"/>
              <a:t>Fiscal Council – AD, PD</a:t>
            </a:r>
          </a:p>
          <a:p>
            <a:pPr marL="171450" indent="-171450">
              <a:buFont typeface="Arial" panose="020B0604020202020204" pitchFamily="34" charset="0"/>
              <a:buChar char="•"/>
            </a:pPr>
            <a:r>
              <a:rPr lang="en-US" sz="1000" dirty="0"/>
              <a:t>Anti-Corruption Agency – CD, AD, PD</a:t>
            </a:r>
          </a:p>
          <a:p>
            <a:pPr marL="171450" indent="-171450">
              <a:buFont typeface="Arial" panose="020B0604020202020204" pitchFamily="34" charset="0"/>
              <a:buChar char="•"/>
            </a:pPr>
            <a:r>
              <a:rPr lang="en-US" sz="1000" dirty="0"/>
              <a:t>General Public, NGOs, Academia, Media - AD</a:t>
            </a:r>
          </a:p>
          <a:p>
            <a:pPr marL="171450" indent="-171450">
              <a:buFont typeface="Arial" panose="020B0604020202020204" pitchFamily="34" charset="0"/>
              <a:buChar char="•"/>
            </a:pPr>
            <a:r>
              <a:rPr lang="en-US" sz="1000" dirty="0"/>
              <a:t>External Rating Agencies - AD, TD</a:t>
            </a:r>
          </a:p>
          <a:p>
            <a:pPr algn="ctr"/>
            <a:r>
              <a:rPr lang="en-US" sz="1000" b="1" dirty="0"/>
              <a:t>Motivation</a:t>
            </a:r>
          </a:p>
          <a:p>
            <a:pPr marL="171450" indent="-171450">
              <a:buFont typeface="Arial" panose="020B0604020202020204" pitchFamily="34" charset="0"/>
              <a:buChar char="•"/>
            </a:pPr>
            <a:r>
              <a:rPr lang="en-US" sz="1000" dirty="0"/>
              <a:t>Scrutinize policies and transactions of government entities</a:t>
            </a:r>
          </a:p>
          <a:p>
            <a:pPr marL="171450" indent="-171450">
              <a:buFont typeface="Arial" panose="020B0604020202020204" pitchFamily="34" charset="0"/>
              <a:buChar char="•"/>
            </a:pPr>
            <a:r>
              <a:rPr lang="en-US" sz="1000" dirty="0"/>
              <a:t>Propose/implement anti-corruption policies</a:t>
            </a:r>
          </a:p>
          <a:p>
            <a:pPr marL="171450" indent="-171450">
              <a:buFont typeface="Arial" panose="020B0604020202020204" pitchFamily="34" charset="0"/>
              <a:buChar char="•"/>
            </a:pPr>
            <a:r>
              <a:rPr lang="en-US" sz="1000" dirty="0"/>
              <a:t>Assess countries’ financial viability</a:t>
            </a:r>
          </a:p>
        </p:txBody>
      </p:sp>
      <p:sp>
        <p:nvSpPr>
          <p:cNvPr id="6" name="TextBox 5">
            <a:extLst>
              <a:ext uri="{FF2B5EF4-FFF2-40B4-BE49-F238E27FC236}">
                <a16:creationId xmlns:a16="http://schemas.microsoft.com/office/drawing/2014/main" id="{2381CCA0-22AD-4298-A947-95D39C8B6B58}"/>
              </a:ext>
            </a:extLst>
          </p:cNvPr>
          <p:cNvSpPr txBox="1"/>
          <p:nvPr/>
        </p:nvSpPr>
        <p:spPr>
          <a:xfrm>
            <a:off x="471917" y="4153584"/>
            <a:ext cx="3200400" cy="1969770"/>
          </a:xfrm>
          <a:prstGeom prst="rect">
            <a:avLst/>
          </a:prstGeom>
          <a:solidFill>
            <a:schemeClr val="bg1">
              <a:lumMod val="90000"/>
            </a:schemeClr>
          </a:solidFill>
          <a:ln>
            <a:noFill/>
          </a:ln>
        </p:spPr>
        <p:txBody>
          <a:bodyPr wrap="square" rtlCol="0">
            <a:spAutoFit/>
          </a:bodyPr>
          <a:lstStyle/>
          <a:p>
            <a:pPr algn="ctr"/>
            <a:r>
              <a:rPr lang="en-US" sz="1100" b="1" dirty="0">
                <a:solidFill>
                  <a:schemeClr val="bg1">
                    <a:lumMod val="50000"/>
                  </a:schemeClr>
                </a:solidFill>
                <a:latin typeface="Arial Black" panose="020B0A04020102020204" pitchFamily="34" charset="0"/>
              </a:rPr>
              <a:t>Other Public Sector Entities</a:t>
            </a:r>
          </a:p>
          <a:p>
            <a:pPr marL="171450" indent="-171450">
              <a:buFont typeface="Arial" panose="020B0604020202020204" pitchFamily="34" charset="0"/>
              <a:buChar char="•"/>
            </a:pPr>
            <a:r>
              <a:rPr lang="en-US" sz="1000" dirty="0"/>
              <a:t>Central Bank – CD, AD, TD, PD</a:t>
            </a:r>
          </a:p>
          <a:p>
            <a:pPr marL="171450" indent="-171450">
              <a:buFont typeface="Arial" panose="020B0604020202020204" pitchFamily="34" charset="0"/>
              <a:buChar char="•"/>
            </a:pPr>
            <a:r>
              <a:rPr lang="en-US" sz="1000" dirty="0"/>
              <a:t>Social Security Agency – CD, AD, TD, PD</a:t>
            </a:r>
          </a:p>
          <a:p>
            <a:pPr marL="171450" indent="-171450">
              <a:buFont typeface="Arial" panose="020B0604020202020204" pitchFamily="34" charset="0"/>
              <a:buChar char="•"/>
            </a:pPr>
            <a:r>
              <a:rPr lang="en-US" sz="1000" dirty="0"/>
              <a:t>Other Extrabudgetary Units – CD, AD, TD, PD</a:t>
            </a:r>
          </a:p>
          <a:p>
            <a:pPr marL="171450" indent="-171450">
              <a:buFont typeface="Arial" panose="020B0604020202020204" pitchFamily="34" charset="0"/>
              <a:buChar char="•"/>
            </a:pPr>
            <a:r>
              <a:rPr lang="en-US" sz="1000" dirty="0"/>
              <a:t>Subnational Government Entities – CD, AD, TD, PD</a:t>
            </a:r>
          </a:p>
          <a:p>
            <a:pPr marL="171450" indent="-171450">
              <a:buFont typeface="Arial" panose="020B0604020202020204" pitchFamily="34" charset="0"/>
              <a:buChar char="•"/>
            </a:pPr>
            <a:r>
              <a:rPr lang="en-US" sz="1000" dirty="0"/>
              <a:t>Public Corporations  - CD, AD, TD, PD</a:t>
            </a:r>
          </a:p>
          <a:p>
            <a:pPr marL="171450" indent="-171450">
              <a:buFont typeface="Arial" panose="020B0604020202020204" pitchFamily="34" charset="0"/>
              <a:buChar char="•"/>
            </a:pPr>
            <a:r>
              <a:rPr lang="en-US" sz="1000" dirty="0"/>
              <a:t>National Statistics Office – CD, AD, PD</a:t>
            </a:r>
          </a:p>
          <a:p>
            <a:pPr algn="ctr"/>
            <a:r>
              <a:rPr lang="en-US" sz="1000" b="1" dirty="0"/>
              <a:t>Motivation</a:t>
            </a:r>
          </a:p>
          <a:p>
            <a:pPr marL="171450" indent="-171450">
              <a:buFont typeface="Arial" panose="020B0604020202020204" pitchFamily="34" charset="0"/>
              <a:buChar char="•"/>
            </a:pPr>
            <a:r>
              <a:rPr lang="en-US" sz="1000" dirty="0"/>
              <a:t>Deliver good public services</a:t>
            </a:r>
          </a:p>
          <a:p>
            <a:pPr marL="171450" indent="-171450">
              <a:buFont typeface="Arial" panose="020B0604020202020204" pitchFamily="34" charset="0"/>
              <a:buChar char="•"/>
            </a:pPr>
            <a:r>
              <a:rPr lang="en-US" sz="1000" dirty="0"/>
              <a:t>Be commercially successful (PCs)</a:t>
            </a:r>
          </a:p>
          <a:p>
            <a:pPr marL="171450" indent="-171450">
              <a:buFont typeface="Arial" panose="020B0604020202020204" pitchFamily="34" charset="0"/>
              <a:buChar char="•"/>
            </a:pPr>
            <a:r>
              <a:rPr lang="en-US" sz="1000" dirty="0"/>
              <a:t>Collect core statistical data (NSO)</a:t>
            </a:r>
          </a:p>
        </p:txBody>
      </p:sp>
      <p:sp>
        <p:nvSpPr>
          <p:cNvPr id="7" name="TextBox 6">
            <a:extLst>
              <a:ext uri="{FF2B5EF4-FFF2-40B4-BE49-F238E27FC236}">
                <a16:creationId xmlns:a16="http://schemas.microsoft.com/office/drawing/2014/main" id="{563CFA33-9B2D-4CA0-A96A-4FBFF4AF9B59}"/>
              </a:ext>
            </a:extLst>
          </p:cNvPr>
          <p:cNvSpPr txBox="1"/>
          <p:nvPr/>
        </p:nvSpPr>
        <p:spPr>
          <a:xfrm>
            <a:off x="8352285" y="4737119"/>
            <a:ext cx="3200400" cy="1631216"/>
          </a:xfrm>
          <a:prstGeom prst="rect">
            <a:avLst/>
          </a:prstGeom>
          <a:solidFill>
            <a:schemeClr val="bg1">
              <a:lumMod val="90000"/>
            </a:schemeClr>
          </a:solidFill>
          <a:ln>
            <a:noFill/>
          </a:ln>
        </p:spPr>
        <p:txBody>
          <a:bodyPr wrap="square" rtlCol="0">
            <a:spAutoFit/>
          </a:bodyPr>
          <a:lstStyle/>
          <a:p>
            <a:pPr algn="ctr"/>
            <a:r>
              <a:rPr lang="en-US" sz="1000" b="1" u="sng" dirty="0"/>
              <a:t>External Partners and Private Sector</a:t>
            </a:r>
          </a:p>
          <a:p>
            <a:pPr marL="171450" indent="-171450">
              <a:buFont typeface="Arial" panose="020B0604020202020204" pitchFamily="34" charset="0"/>
              <a:buChar char="•"/>
            </a:pPr>
            <a:r>
              <a:rPr lang="en-US" sz="1000" dirty="0"/>
              <a:t>IMF – AD, TD, PD</a:t>
            </a:r>
          </a:p>
          <a:p>
            <a:pPr marL="171450" indent="-171450">
              <a:buFont typeface="Arial" panose="020B0604020202020204" pitchFamily="34" charset="0"/>
              <a:buChar char="•"/>
            </a:pPr>
            <a:r>
              <a:rPr lang="en-US" sz="1000" dirty="0"/>
              <a:t>World Bank – AD, TD, PD</a:t>
            </a:r>
          </a:p>
          <a:p>
            <a:pPr marL="171450" indent="-171450">
              <a:buFont typeface="Arial" panose="020B0604020202020204" pitchFamily="34" charset="0"/>
              <a:buChar char="•"/>
            </a:pPr>
            <a:r>
              <a:rPr lang="en-US" sz="1000" dirty="0"/>
              <a:t>Regional Development Banks – AD, TD, PD</a:t>
            </a:r>
          </a:p>
          <a:p>
            <a:pPr marL="171450" indent="-171450">
              <a:buFont typeface="Arial" panose="020B0604020202020204" pitchFamily="34" charset="0"/>
              <a:buChar char="•"/>
            </a:pPr>
            <a:r>
              <a:rPr lang="en-US" sz="1000" dirty="0"/>
              <a:t>Bilateral Donors – AD, TD, PD</a:t>
            </a:r>
          </a:p>
          <a:p>
            <a:pPr marL="171450" indent="-171450">
              <a:buFont typeface="Arial" panose="020B0604020202020204" pitchFamily="34" charset="0"/>
              <a:buChar char="•"/>
            </a:pPr>
            <a:r>
              <a:rPr lang="en-US" sz="1000" dirty="0"/>
              <a:t>Private businesses/PPPs – TD, PD</a:t>
            </a:r>
          </a:p>
          <a:p>
            <a:pPr algn="ctr"/>
            <a:r>
              <a:rPr lang="en-US" sz="1000" b="1" dirty="0"/>
              <a:t>Motivation</a:t>
            </a:r>
          </a:p>
          <a:p>
            <a:pPr marL="171450" indent="-171450">
              <a:buFont typeface="Arial" panose="020B0604020202020204" pitchFamily="34" charset="0"/>
              <a:buChar char="•"/>
            </a:pPr>
            <a:r>
              <a:rPr lang="en-US" sz="1000" dirty="0"/>
              <a:t>Undertake surveillance of member countries</a:t>
            </a:r>
          </a:p>
          <a:p>
            <a:pPr marL="171450" indent="-171450">
              <a:buFont typeface="Arial" panose="020B0604020202020204" pitchFamily="34" charset="0"/>
              <a:buChar char="•"/>
            </a:pPr>
            <a:r>
              <a:rPr lang="en-US" sz="1000" dirty="0"/>
              <a:t>Lend/issue grants and provide CD support</a:t>
            </a:r>
          </a:p>
          <a:p>
            <a:pPr marL="171450" indent="-171450">
              <a:buFont typeface="Arial" panose="020B0604020202020204" pitchFamily="34" charset="0"/>
              <a:buChar char="•"/>
            </a:pPr>
            <a:r>
              <a:rPr lang="en-US" sz="1000" dirty="0"/>
              <a:t>Take investment decisions</a:t>
            </a:r>
          </a:p>
        </p:txBody>
      </p:sp>
      <p:cxnSp>
        <p:nvCxnSpPr>
          <p:cNvPr id="19" name="Connector: Elbow 18">
            <a:extLst>
              <a:ext uri="{FF2B5EF4-FFF2-40B4-BE49-F238E27FC236}">
                <a16:creationId xmlns:a16="http://schemas.microsoft.com/office/drawing/2014/main" id="{BE0159D9-0F4B-414A-87AA-3165F6A079FE}"/>
              </a:ext>
            </a:extLst>
          </p:cNvPr>
          <p:cNvCxnSpPr>
            <a:cxnSpLocks/>
            <a:stCxn id="3" idx="3"/>
            <a:endCxn id="7" idx="1"/>
          </p:cNvCxnSpPr>
          <p:nvPr/>
        </p:nvCxnSpPr>
        <p:spPr>
          <a:xfrm>
            <a:off x="7688196" y="3458657"/>
            <a:ext cx="664089" cy="2094070"/>
          </a:xfrm>
          <a:prstGeom prst="bentConnector3">
            <a:avLst>
              <a:gd name="adj1" fmla="val 50000"/>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361E8381-8C21-4B0C-A8F2-8AC4DABDC865}"/>
              </a:ext>
            </a:extLst>
          </p:cNvPr>
          <p:cNvCxnSpPr>
            <a:cxnSpLocks/>
            <a:stCxn id="5" idx="2"/>
            <a:endCxn id="6" idx="0"/>
          </p:cNvCxnSpPr>
          <p:nvPr/>
        </p:nvCxnSpPr>
        <p:spPr>
          <a:xfrm rot="5400000">
            <a:off x="1672054" y="3740820"/>
            <a:ext cx="825528" cy="0"/>
          </a:xfrm>
          <a:prstGeom prst="bentConnector3">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2977FB73-D26C-4150-A33A-0EDF8A7A3D29}"/>
              </a:ext>
            </a:extLst>
          </p:cNvPr>
          <p:cNvCxnSpPr>
            <a:cxnSpLocks/>
            <a:stCxn id="5" idx="3"/>
            <a:endCxn id="3" idx="1"/>
          </p:cNvCxnSpPr>
          <p:nvPr/>
        </p:nvCxnSpPr>
        <p:spPr>
          <a:xfrm>
            <a:off x="3685018" y="2358560"/>
            <a:ext cx="649254" cy="1100097"/>
          </a:xfrm>
          <a:prstGeom prst="bentConnector3">
            <a:avLst>
              <a:gd name="adj1" fmla="val 50000"/>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BB70EC79-66DE-4FAA-B4DC-DA918F18F559}"/>
              </a:ext>
            </a:extLst>
          </p:cNvPr>
          <p:cNvCxnSpPr>
            <a:cxnSpLocks/>
            <a:stCxn id="5" idx="1"/>
            <a:endCxn id="7" idx="2"/>
          </p:cNvCxnSpPr>
          <p:nvPr/>
        </p:nvCxnSpPr>
        <p:spPr>
          <a:xfrm rot="10800000" flipH="1" flipV="1">
            <a:off x="484617" y="2358559"/>
            <a:ext cx="9467867" cy="4009775"/>
          </a:xfrm>
          <a:prstGeom prst="bentConnector4">
            <a:avLst>
              <a:gd name="adj1" fmla="val -2414"/>
              <a:gd name="adj2" fmla="val 10570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59ECD3D3-D477-4086-AD22-99F6EDAEE5B9}"/>
              </a:ext>
            </a:extLst>
          </p:cNvPr>
          <p:cNvCxnSpPr>
            <a:cxnSpLocks/>
            <a:stCxn id="6" idx="3"/>
            <a:endCxn id="3" idx="1"/>
          </p:cNvCxnSpPr>
          <p:nvPr/>
        </p:nvCxnSpPr>
        <p:spPr>
          <a:xfrm flipV="1">
            <a:off x="3672317" y="3458657"/>
            <a:ext cx="661955" cy="1679812"/>
          </a:xfrm>
          <a:prstGeom prst="bentConnector3">
            <a:avLst>
              <a:gd name="adj1" fmla="val 50000"/>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CFFA511D-7F5D-4C0E-ABF7-8E213E9564D1}"/>
              </a:ext>
            </a:extLst>
          </p:cNvPr>
          <p:cNvCxnSpPr>
            <a:cxnSpLocks/>
            <a:stCxn id="7" idx="3"/>
            <a:endCxn id="4" idx="3"/>
          </p:cNvCxnSpPr>
          <p:nvPr/>
        </p:nvCxnSpPr>
        <p:spPr>
          <a:xfrm flipV="1">
            <a:off x="11552685" y="2424830"/>
            <a:ext cx="12700" cy="3127897"/>
          </a:xfrm>
          <a:prstGeom prst="bentConnector3">
            <a:avLst>
              <a:gd name="adj1" fmla="val 1800000"/>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45BB35BD-835D-49DE-BB4B-8948497441EF}"/>
              </a:ext>
            </a:extLst>
          </p:cNvPr>
          <p:cNvCxnSpPr>
            <a:cxnSpLocks/>
            <a:stCxn id="3" idx="0"/>
            <a:endCxn id="4" idx="1"/>
          </p:cNvCxnSpPr>
          <p:nvPr/>
        </p:nvCxnSpPr>
        <p:spPr>
          <a:xfrm rot="16200000" flipH="1">
            <a:off x="6798410" y="870956"/>
            <a:ext cx="766698" cy="2341051"/>
          </a:xfrm>
          <a:prstGeom prst="bentConnector4">
            <a:avLst>
              <a:gd name="adj1" fmla="val -29816"/>
              <a:gd name="adj2" fmla="val 85816"/>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E6B62433-40A5-47D8-B880-1E85A632EE8D}"/>
              </a:ext>
            </a:extLst>
          </p:cNvPr>
          <p:cNvSpPr txBox="1"/>
          <p:nvPr/>
        </p:nvSpPr>
        <p:spPr>
          <a:xfrm>
            <a:off x="0" y="6586553"/>
            <a:ext cx="12192000" cy="400110"/>
          </a:xfrm>
          <a:prstGeom prst="rect">
            <a:avLst/>
          </a:prstGeom>
          <a:noFill/>
        </p:spPr>
        <p:txBody>
          <a:bodyPr wrap="square" rtlCol="0">
            <a:spAutoFit/>
          </a:bodyPr>
          <a:lstStyle/>
          <a:p>
            <a:pPr algn="ctr"/>
            <a:r>
              <a:rPr lang="en-US" sz="1000" b="1" dirty="0"/>
              <a:t>Key</a:t>
            </a:r>
            <a:r>
              <a:rPr lang="en-US" sz="1000" dirty="0"/>
              <a:t>: CD = collect data; AD = analyze data; TD = take decisions; PD = publish data</a:t>
            </a:r>
          </a:p>
          <a:p>
            <a:pPr algn="ctr"/>
            <a:endParaRPr lang="en-US" sz="1000" dirty="0"/>
          </a:p>
        </p:txBody>
      </p:sp>
      <p:cxnSp>
        <p:nvCxnSpPr>
          <p:cNvPr id="56" name="Connector: Elbow 55">
            <a:extLst>
              <a:ext uri="{FF2B5EF4-FFF2-40B4-BE49-F238E27FC236}">
                <a16:creationId xmlns:a16="http://schemas.microsoft.com/office/drawing/2014/main" id="{C524598E-9E11-404A-B80F-7DE7095892DA}"/>
              </a:ext>
            </a:extLst>
          </p:cNvPr>
          <p:cNvCxnSpPr>
            <a:cxnSpLocks/>
            <a:stCxn id="5" idx="0"/>
            <a:endCxn id="4" idx="0"/>
          </p:cNvCxnSpPr>
          <p:nvPr/>
        </p:nvCxnSpPr>
        <p:spPr>
          <a:xfrm rot="16200000" flipH="1">
            <a:off x="6000905" y="-2527023"/>
            <a:ext cx="35492" cy="7867667"/>
          </a:xfrm>
          <a:prstGeom prst="bentConnector3">
            <a:avLst>
              <a:gd name="adj1" fmla="val -644089"/>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Connector: Elbow 61">
            <a:extLst>
              <a:ext uri="{FF2B5EF4-FFF2-40B4-BE49-F238E27FC236}">
                <a16:creationId xmlns:a16="http://schemas.microsoft.com/office/drawing/2014/main" id="{D488E853-3774-4CBE-AA67-99F367E01B5E}"/>
              </a:ext>
            </a:extLst>
          </p:cNvPr>
          <p:cNvCxnSpPr>
            <a:cxnSpLocks/>
            <a:stCxn id="7" idx="1"/>
            <a:endCxn id="6" idx="2"/>
          </p:cNvCxnSpPr>
          <p:nvPr/>
        </p:nvCxnSpPr>
        <p:spPr>
          <a:xfrm rot="10800000" flipV="1">
            <a:off x="2072117" y="5552726"/>
            <a:ext cx="6280168" cy="570627"/>
          </a:xfrm>
          <a:prstGeom prst="bentConnector4">
            <a:avLst>
              <a:gd name="adj1" fmla="val 37260"/>
              <a:gd name="adj2" fmla="val 182993"/>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DEE13E97-A352-45E3-B521-E7614E106BB2}"/>
              </a:ext>
            </a:extLst>
          </p:cNvPr>
          <p:cNvSpPr txBox="1"/>
          <p:nvPr/>
        </p:nvSpPr>
        <p:spPr>
          <a:xfrm>
            <a:off x="8364985" y="3541208"/>
            <a:ext cx="3200400" cy="1015663"/>
          </a:xfrm>
          <a:prstGeom prst="rect">
            <a:avLst/>
          </a:prstGeom>
          <a:solidFill>
            <a:schemeClr val="bg1">
              <a:lumMod val="90000"/>
            </a:schemeClr>
          </a:solidFill>
          <a:ln>
            <a:noFill/>
          </a:ln>
        </p:spPr>
        <p:txBody>
          <a:bodyPr wrap="square" rtlCol="0">
            <a:spAutoFit/>
          </a:bodyPr>
          <a:lstStyle/>
          <a:p>
            <a:pPr algn="ctr"/>
            <a:r>
              <a:rPr lang="en-US" sz="1000" b="1" u="sng" dirty="0"/>
              <a:t>IT Industry &amp; COP </a:t>
            </a:r>
          </a:p>
          <a:p>
            <a:pPr marL="171450" indent="-171450">
              <a:buFont typeface="Arial" panose="020B0604020202020204" pitchFamily="34" charset="0"/>
              <a:buChar char="•"/>
            </a:pPr>
            <a:r>
              <a:rPr lang="en-US" sz="1000" dirty="0"/>
              <a:t>Software &amp; Hardware vendors - TD</a:t>
            </a:r>
          </a:p>
          <a:p>
            <a:pPr marL="171450" indent="-171450">
              <a:buFont typeface="Arial" panose="020B0604020202020204" pitchFamily="34" charset="0"/>
              <a:buChar char="•"/>
            </a:pPr>
            <a:r>
              <a:rPr lang="en-US" sz="1000" dirty="0"/>
              <a:t>PFM IT Community of Practice  - TD</a:t>
            </a:r>
          </a:p>
          <a:p>
            <a:pPr algn="ctr"/>
            <a:r>
              <a:rPr lang="en-US" sz="1000" b="1" dirty="0"/>
              <a:t>Motivation</a:t>
            </a:r>
          </a:p>
          <a:p>
            <a:pPr marL="171450" indent="-171450">
              <a:buFont typeface="Arial" panose="020B0604020202020204" pitchFamily="34" charset="0"/>
              <a:buChar char="•"/>
            </a:pPr>
            <a:r>
              <a:rPr lang="en-US" sz="1000" dirty="0"/>
              <a:t>Sale equipment, applications &amp; software  </a:t>
            </a:r>
          </a:p>
          <a:p>
            <a:pPr marL="171450" indent="-171450">
              <a:buFont typeface="Arial" panose="020B0604020202020204" pitchFamily="34" charset="0"/>
              <a:buChar char="•"/>
            </a:pPr>
            <a:r>
              <a:rPr lang="en-US" sz="1000" dirty="0"/>
              <a:t>Provide Technical Assistance y</a:t>
            </a:r>
          </a:p>
        </p:txBody>
      </p:sp>
      <p:cxnSp>
        <p:nvCxnSpPr>
          <p:cNvPr id="77" name="Connector: Elbow 76">
            <a:extLst>
              <a:ext uri="{FF2B5EF4-FFF2-40B4-BE49-F238E27FC236}">
                <a16:creationId xmlns:a16="http://schemas.microsoft.com/office/drawing/2014/main" id="{E785D5C0-A8AA-49BC-B9EE-11A9A7461528}"/>
              </a:ext>
            </a:extLst>
          </p:cNvPr>
          <p:cNvCxnSpPr>
            <a:cxnSpLocks/>
          </p:cNvCxnSpPr>
          <p:nvPr/>
        </p:nvCxnSpPr>
        <p:spPr>
          <a:xfrm>
            <a:off x="7700896" y="3705912"/>
            <a:ext cx="664089" cy="103854"/>
          </a:xfrm>
          <a:prstGeom prst="bentConnector3">
            <a:avLst>
              <a:gd name="adj1" fmla="val 50000"/>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itle 3">
            <a:extLst>
              <a:ext uri="{FF2B5EF4-FFF2-40B4-BE49-F238E27FC236}">
                <a16:creationId xmlns:a16="http://schemas.microsoft.com/office/drawing/2014/main" id="{1C8B1D0B-AC2C-4B3A-917F-9A270D3C4F16}"/>
              </a:ext>
            </a:extLst>
          </p:cNvPr>
          <p:cNvSpPr txBox="1">
            <a:spLocks/>
          </p:cNvSpPr>
          <p:nvPr/>
        </p:nvSpPr>
        <p:spPr>
          <a:xfrm>
            <a:off x="548464" y="298145"/>
            <a:ext cx="10940373" cy="612855"/>
          </a:xfrm>
          <a:prstGeom prst="rect">
            <a:avLst/>
          </a:prstGeom>
        </p:spPr>
        <p:txBody>
          <a:bodyPr/>
          <a:lstStyle>
            <a:lvl1pPr algn="l" defTabSz="91431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a:lstStyle>
          <a:p>
            <a:r>
              <a:rPr lang="en-US" sz="2800" dirty="0"/>
              <a:t>III. PFM Digitalization Guidelines – General Overview</a:t>
            </a:r>
          </a:p>
        </p:txBody>
      </p:sp>
      <p:sp>
        <p:nvSpPr>
          <p:cNvPr id="26" name="TextBox 25">
            <a:extLst>
              <a:ext uri="{FF2B5EF4-FFF2-40B4-BE49-F238E27FC236}">
                <a16:creationId xmlns:a16="http://schemas.microsoft.com/office/drawing/2014/main" id="{6CA195DF-FA37-454A-BEB1-877C9844BCFD}"/>
              </a:ext>
            </a:extLst>
          </p:cNvPr>
          <p:cNvSpPr txBox="1"/>
          <p:nvPr/>
        </p:nvSpPr>
        <p:spPr>
          <a:xfrm>
            <a:off x="1433087" y="797553"/>
            <a:ext cx="9623631" cy="369332"/>
          </a:xfrm>
          <a:prstGeom prst="rect">
            <a:avLst/>
          </a:prstGeom>
          <a:noFill/>
        </p:spPr>
        <p:txBody>
          <a:bodyPr wrap="square" rtlCol="0">
            <a:sp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Figure 1. Stakeholder Map &amp; Core Fiscal Functions </a:t>
            </a: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52850004"/>
      </p:ext>
    </p:extLst>
  </p:cSld>
  <p:clrMapOvr>
    <a:masterClrMapping/>
  </p:clrMapOvr>
  <p:transition>
    <p:fade/>
  </p:transition>
</p:sld>
</file>

<file path=ppt/theme/theme1.xml><?xml version="1.0" encoding="utf-8"?>
<a:theme xmlns:a="http://schemas.openxmlformats.org/drawingml/2006/main" name="1_Custom Design">
  <a:themeElements>
    <a:clrScheme name="IMF Colors V2">
      <a:dk1>
        <a:srgbClr val="000000"/>
      </a:dk1>
      <a:lt1>
        <a:srgbClr val="FEFEFE"/>
      </a:lt1>
      <a:dk2>
        <a:srgbClr val="004C97"/>
      </a:dk2>
      <a:lt2>
        <a:srgbClr val="CAEDFE"/>
      </a:lt2>
      <a:accent1>
        <a:srgbClr val="009CDE"/>
      </a:accent1>
      <a:accent2>
        <a:srgbClr val="F2A900"/>
      </a:accent2>
      <a:accent3>
        <a:srgbClr val="8030A7"/>
      </a:accent3>
      <a:accent4>
        <a:srgbClr val="DA281C"/>
      </a:accent4>
      <a:accent5>
        <a:srgbClr val="78BE20"/>
      </a:accent5>
      <a:accent6>
        <a:srgbClr val="00B0B9"/>
      </a:accent6>
      <a:hlink>
        <a:srgbClr val="0065B3"/>
      </a:hlink>
      <a:folHlink>
        <a:srgbClr val="FFBD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Presentation Template and Instructions (002)  -  Read-Only" id="{30330495-CE62-4116-A311-1146AB11150F}" vid="{8EE20D77-6A3F-4BA7-9453-012C51B9E712}"/>
    </a:ext>
  </a:extLst>
</a:theme>
</file>

<file path=ppt/theme/theme2.xml><?xml version="1.0" encoding="utf-8"?>
<a:theme xmlns:a="http://schemas.openxmlformats.org/drawingml/2006/main" name="Custom Design">
  <a:themeElements>
    <a:clrScheme name="IMF Colors V2">
      <a:dk1>
        <a:srgbClr val="000000"/>
      </a:dk1>
      <a:lt1>
        <a:srgbClr val="FEFEFE"/>
      </a:lt1>
      <a:dk2>
        <a:srgbClr val="004C97"/>
      </a:dk2>
      <a:lt2>
        <a:srgbClr val="CAEDFE"/>
      </a:lt2>
      <a:accent1>
        <a:srgbClr val="009CDE"/>
      </a:accent1>
      <a:accent2>
        <a:srgbClr val="F2A900"/>
      </a:accent2>
      <a:accent3>
        <a:srgbClr val="8030A7"/>
      </a:accent3>
      <a:accent4>
        <a:srgbClr val="DA281C"/>
      </a:accent4>
      <a:accent5>
        <a:srgbClr val="78BE20"/>
      </a:accent5>
      <a:accent6>
        <a:srgbClr val="00B0B9"/>
      </a:accent6>
      <a:hlink>
        <a:srgbClr val="0065B3"/>
      </a:hlink>
      <a:folHlink>
        <a:srgbClr val="FFBD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Presentation Template and Instructions (002)  -  Read-Only" id="{30330495-CE62-4116-A311-1146AB11150F}" vid="{8EE20D77-6A3F-4BA7-9453-012C51B9E712}"/>
    </a:ext>
  </a:extLst>
</a:theme>
</file>

<file path=ppt/theme/theme3.xml><?xml version="1.0" encoding="utf-8"?>
<a:theme xmlns:a="http://schemas.openxmlformats.org/drawingml/2006/main" name="2_Custom Design">
  <a:themeElements>
    <a:clrScheme name="IMF Colors V2">
      <a:dk1>
        <a:srgbClr val="000000"/>
      </a:dk1>
      <a:lt1>
        <a:srgbClr val="FEFEFE"/>
      </a:lt1>
      <a:dk2>
        <a:srgbClr val="004C97"/>
      </a:dk2>
      <a:lt2>
        <a:srgbClr val="CAEDFE"/>
      </a:lt2>
      <a:accent1>
        <a:srgbClr val="009CDE"/>
      </a:accent1>
      <a:accent2>
        <a:srgbClr val="F2A900"/>
      </a:accent2>
      <a:accent3>
        <a:srgbClr val="8030A7"/>
      </a:accent3>
      <a:accent4>
        <a:srgbClr val="DA281C"/>
      </a:accent4>
      <a:accent5>
        <a:srgbClr val="78BE20"/>
      </a:accent5>
      <a:accent6>
        <a:srgbClr val="00B0B9"/>
      </a:accent6>
      <a:hlink>
        <a:srgbClr val="0065B3"/>
      </a:hlink>
      <a:folHlink>
        <a:srgbClr val="FFBD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MF-LEG-FAD-ATI_PresentationTemplate-General PFM Module_cv comments (002) 10.2.2020.potx  -  Read-Only" id="{BBC4D86D-9B1F-4A53-8576-AEFE7C423E6A}" vid="{95A12CDB-1FCC-48B9-AA0D-7C44AC6C2A3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MF Colors V2">
    <a:dk1>
      <a:srgbClr val="000000"/>
    </a:dk1>
    <a:lt1>
      <a:srgbClr val="FEFEFE"/>
    </a:lt1>
    <a:dk2>
      <a:srgbClr val="004C97"/>
    </a:dk2>
    <a:lt2>
      <a:srgbClr val="CAEDFE"/>
    </a:lt2>
    <a:accent1>
      <a:srgbClr val="009CDE"/>
    </a:accent1>
    <a:accent2>
      <a:srgbClr val="F2A900"/>
    </a:accent2>
    <a:accent3>
      <a:srgbClr val="8030A7"/>
    </a:accent3>
    <a:accent4>
      <a:srgbClr val="DA281C"/>
    </a:accent4>
    <a:accent5>
      <a:srgbClr val="78BE20"/>
    </a:accent5>
    <a:accent6>
      <a:srgbClr val="00B0B9"/>
    </a:accent6>
    <a:hlink>
      <a:srgbClr val="0065B3"/>
    </a:hlink>
    <a:folHlink>
      <a:srgbClr val="FFBD00"/>
    </a:folHlink>
  </a:clrScheme>
</a:themeOverride>
</file>

<file path=ppt/theme/themeOverride2.xml><?xml version="1.0" encoding="utf-8"?>
<a:themeOverride xmlns:a="http://schemas.openxmlformats.org/drawingml/2006/main">
  <a:clrScheme name="IMF Colors V2">
    <a:dk1>
      <a:srgbClr val="000000"/>
    </a:dk1>
    <a:lt1>
      <a:srgbClr val="FEFEFE"/>
    </a:lt1>
    <a:dk2>
      <a:srgbClr val="004C97"/>
    </a:dk2>
    <a:lt2>
      <a:srgbClr val="CAEDFE"/>
    </a:lt2>
    <a:accent1>
      <a:srgbClr val="009CDE"/>
    </a:accent1>
    <a:accent2>
      <a:srgbClr val="F2A900"/>
    </a:accent2>
    <a:accent3>
      <a:srgbClr val="8030A7"/>
    </a:accent3>
    <a:accent4>
      <a:srgbClr val="DA281C"/>
    </a:accent4>
    <a:accent5>
      <a:srgbClr val="78BE20"/>
    </a:accent5>
    <a:accent6>
      <a:srgbClr val="00B0B9"/>
    </a:accent6>
    <a:hlink>
      <a:srgbClr val="0065B3"/>
    </a:hlink>
    <a:folHlink>
      <a:srgbClr val="FFBD00"/>
    </a:folHlink>
  </a:clrScheme>
</a:themeOverride>
</file>

<file path=docProps/app.xml><?xml version="1.0" encoding="utf-8"?>
<Properties xmlns="http://schemas.openxmlformats.org/officeDocument/2006/extended-properties" xmlns:vt="http://schemas.openxmlformats.org/officeDocument/2006/docPropsVTypes">
  <TotalTime>6573</TotalTime>
  <Words>2228</Words>
  <Application>Microsoft Office PowerPoint</Application>
  <PresentationFormat>Widescreen</PresentationFormat>
  <Paragraphs>296</Paragraphs>
  <Slides>19</Slides>
  <Notes>9</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19</vt:i4>
      </vt:variant>
    </vt:vector>
  </HeadingPairs>
  <TitlesOfParts>
    <vt:vector size="32" baseType="lpstr">
      <vt:lpstr>.HelveticaNeueDeskInterface-Regular</vt:lpstr>
      <vt:lpstr>Arial</vt:lpstr>
      <vt:lpstr>Arial Black</vt:lpstr>
      <vt:lpstr>ArialMT</vt:lpstr>
      <vt:lpstr>Calibri</vt:lpstr>
      <vt:lpstr>Lucida Grande</vt:lpstr>
      <vt:lpstr>LucidaGrande</vt:lpstr>
      <vt:lpstr>Segoe UI</vt:lpstr>
      <vt:lpstr>Symbol</vt:lpstr>
      <vt:lpstr>Wingdings</vt:lpstr>
      <vt:lpstr>1_Custom Design</vt:lpstr>
      <vt:lpstr>Custom Design</vt:lpstr>
      <vt:lpstr>2_Custom Design</vt:lpstr>
      <vt:lpstr>PFM Digitalization Guidelines: Preliminary Advances </vt:lpstr>
      <vt:lpstr>Outline </vt:lpstr>
      <vt:lpstr>I. Evolution in the Design of FMIS </vt:lpstr>
      <vt:lpstr>I. Evolution in the Design of FMIS </vt:lpstr>
      <vt:lpstr>II. Key FMIS’ Design Challenges  </vt:lpstr>
      <vt:lpstr>II. Key FMIS’ Design Challenges  </vt:lpstr>
      <vt:lpstr>III. PFM Digitalization Guidelines – General Overview  </vt:lpstr>
      <vt:lpstr>III. PFM Digitalization Guidelines – General Overview </vt:lpstr>
      <vt:lpstr>PowerPoint Presentation</vt:lpstr>
      <vt:lpstr>IV. High Level Analytical Approach  </vt:lpstr>
      <vt:lpstr>PowerPoint Presentation</vt:lpstr>
      <vt:lpstr>PowerPoint Presentation</vt:lpstr>
      <vt:lpstr>PowerPoint Presentation</vt:lpstr>
      <vt:lpstr>PowerPoint Presentation</vt:lpstr>
      <vt:lpstr>VII. Budget Execution &amp; Controls: Key Functional Requirements by Level of Maturity  (1/3)  </vt:lpstr>
      <vt:lpstr>VII. Budget Execution &amp; Controls: Key Functional Requirements by Level of Maturity  (2/3)   </vt:lpstr>
      <vt:lpstr>VII. Budget Execution &amp; Controls: Key Functional Requirements by Level of Maturity  (3/3)  </vt:lpstr>
      <vt:lpstr>VIII. Main Conclusions    </vt:lpstr>
      <vt:lpstr>PFM Digitalization Guidelines: Preliminary Advances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Acedo, Jimena</dc:creator>
  <cp:lastModifiedBy>Yelena Slizhevskaya</cp:lastModifiedBy>
  <cp:revision>246</cp:revision>
  <dcterms:created xsi:type="dcterms:W3CDTF">2021-03-17T13:11:08Z</dcterms:created>
  <dcterms:modified xsi:type="dcterms:W3CDTF">2021-06-04T04:41:32Z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c07ed86-5dc5-4593-ad03-a8684b843815_Enabled">
    <vt:lpwstr>true</vt:lpwstr>
  </property>
  <property fmtid="{D5CDD505-2E9C-101B-9397-08002B2CF9AE}" pid="3" name="MSIP_Label_0c07ed86-5dc5-4593-ad03-a8684b843815_SetDate">
    <vt:lpwstr>2021-03-17T13:11:08Z</vt:lpwstr>
  </property>
  <property fmtid="{D5CDD505-2E9C-101B-9397-08002B2CF9AE}" pid="4" name="MSIP_Label_0c07ed86-5dc5-4593-ad03-a8684b843815_Method">
    <vt:lpwstr>Standard</vt:lpwstr>
  </property>
  <property fmtid="{D5CDD505-2E9C-101B-9397-08002B2CF9AE}" pid="5" name="MSIP_Label_0c07ed86-5dc5-4593-ad03-a8684b843815_Name">
    <vt:lpwstr>0c07ed86-5dc5-4593-ad03-a8684b843815</vt:lpwstr>
  </property>
  <property fmtid="{D5CDD505-2E9C-101B-9397-08002B2CF9AE}" pid="6" name="MSIP_Label_0c07ed86-5dc5-4593-ad03-a8684b843815_SiteId">
    <vt:lpwstr>8085fa43-302e-45bd-b171-a6648c3b6be7</vt:lpwstr>
  </property>
  <property fmtid="{D5CDD505-2E9C-101B-9397-08002B2CF9AE}" pid="7" name="MSIP_Label_0c07ed86-5dc5-4593-ad03-a8684b843815_ActionId">
    <vt:lpwstr>c8a4c2b6-bc66-46fa-8b18-2f4a7f0e450e</vt:lpwstr>
  </property>
  <property fmtid="{D5CDD505-2E9C-101B-9397-08002B2CF9AE}" pid="8" name="MSIP_Label_0c07ed86-5dc5-4593-ad03-a8684b843815_ContentBits">
    <vt:lpwstr>0</vt:lpwstr>
  </property>
  <property fmtid="{D5CDD505-2E9C-101B-9397-08002B2CF9AE}" pid="9" name="eDOCS AutoSave">
    <vt:lpwstr/>
  </property>
</Properties>
</file>