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6" r:id="rId2"/>
    <p:sldId id="314" r:id="rId3"/>
    <p:sldId id="315" r:id="rId4"/>
    <p:sldId id="312" r:id="rId5"/>
    <p:sldId id="318" r:id="rId6"/>
    <p:sldId id="311" r:id="rId7"/>
    <p:sldId id="316" r:id="rId8"/>
    <p:sldId id="313" r:id="rId9"/>
    <p:sldId id="308" r:id="rId10"/>
    <p:sldId id="321" r:id="rId11"/>
    <p:sldId id="323" r:id="rId12"/>
    <p:sldId id="324" r:id="rId13"/>
    <p:sldId id="319" r:id="rId14"/>
    <p:sldId id="299" r:id="rId15"/>
  </p:sldIdLst>
  <p:sldSz cx="9144000" cy="6858000" type="screen4x3"/>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B3530B-5782-4133-BA22-CD5D711874CF}" v="196" dt="2021-06-01T14:22:02.9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70" autoAdjust="0"/>
    <p:restoredTop sz="94660"/>
  </p:normalViewPr>
  <p:slideViewPr>
    <p:cSldViewPr>
      <p:cViewPr varScale="1">
        <p:scale>
          <a:sx n="58" d="100"/>
          <a:sy n="58" d="100"/>
        </p:scale>
        <p:origin x="1388"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9A8F04-892D-47CC-98B2-66BA1C03EF3F}" type="doc">
      <dgm:prSet loTypeId="urn:microsoft.com/office/officeart/2008/layout/CircleAccentTimeline" loCatId="process" qsTypeId="urn:microsoft.com/office/officeart/2005/8/quickstyle/3d1" qsCatId="3D" csTypeId="urn:microsoft.com/office/officeart/2005/8/colors/colorful1" csCatId="colorful" phldr="1"/>
      <dgm:spPr/>
      <dgm:t>
        <a:bodyPr/>
        <a:lstStyle/>
        <a:p>
          <a:endParaRPr lang="en-US"/>
        </a:p>
      </dgm:t>
    </dgm:pt>
    <dgm:pt modelId="{369C80BD-2F5E-4536-874B-0A86214A1DEB}">
      <dgm:prSet phldrT="[Text]" custT="1"/>
      <dgm:spPr/>
      <dgm:t>
        <a:bodyPr/>
        <a:lstStyle/>
        <a:p>
          <a:r>
            <a:rPr lang="en-US" sz="1100" b="1" dirty="0"/>
            <a:t>Activity Initiation</a:t>
          </a:r>
        </a:p>
        <a:p>
          <a:r>
            <a:rPr lang="en-US" sz="1100" b="1" dirty="0"/>
            <a:t>Nov 2018</a:t>
          </a:r>
        </a:p>
      </dgm:t>
    </dgm:pt>
    <dgm:pt modelId="{9DF871C7-72D9-415B-BD4A-5939CC6D0881}" type="parTrans" cxnId="{00B54B6F-F7AB-4D74-89E3-9FD7DF6D96BE}">
      <dgm:prSet/>
      <dgm:spPr/>
      <dgm:t>
        <a:bodyPr/>
        <a:lstStyle/>
        <a:p>
          <a:endParaRPr lang="en-US" sz="1100"/>
        </a:p>
      </dgm:t>
    </dgm:pt>
    <dgm:pt modelId="{8DD7BDFA-032A-43D7-8E9B-DF3B0271EEE0}" type="sibTrans" cxnId="{00B54B6F-F7AB-4D74-89E3-9FD7DF6D96BE}">
      <dgm:prSet/>
      <dgm:spPr/>
      <dgm:t>
        <a:bodyPr/>
        <a:lstStyle/>
        <a:p>
          <a:endParaRPr lang="en-US" sz="1100"/>
        </a:p>
      </dgm:t>
    </dgm:pt>
    <dgm:pt modelId="{87B13058-F8F6-473B-8D40-F283DC328CC6}">
      <dgm:prSet phldrT="[Text]" custT="1"/>
      <dgm:spPr/>
      <dgm:t>
        <a:bodyPr/>
        <a:lstStyle/>
        <a:p>
          <a:r>
            <a:rPr lang="en-US" sz="1100" b="1" dirty="0"/>
            <a:t>Data Collection Dec 2018</a:t>
          </a:r>
        </a:p>
      </dgm:t>
    </dgm:pt>
    <dgm:pt modelId="{D581A1D2-A2BD-4A83-871D-0C229CA439EC}" type="parTrans" cxnId="{6D38D7F8-41BB-485A-8C17-F2798D34607D}">
      <dgm:prSet/>
      <dgm:spPr/>
      <dgm:t>
        <a:bodyPr/>
        <a:lstStyle/>
        <a:p>
          <a:endParaRPr lang="en-US" sz="1100"/>
        </a:p>
      </dgm:t>
    </dgm:pt>
    <dgm:pt modelId="{0A4C2DC7-C170-413F-8C72-462B46F508FF}" type="sibTrans" cxnId="{6D38D7F8-41BB-485A-8C17-F2798D34607D}">
      <dgm:prSet/>
      <dgm:spPr/>
      <dgm:t>
        <a:bodyPr/>
        <a:lstStyle/>
        <a:p>
          <a:endParaRPr lang="en-US" sz="1100"/>
        </a:p>
      </dgm:t>
    </dgm:pt>
    <dgm:pt modelId="{CECA1657-70EB-4035-A7F8-E76D8133FB33}">
      <dgm:prSet phldrT="[Text]" custT="1"/>
      <dgm:spPr/>
      <dgm:t>
        <a:bodyPr/>
        <a:lstStyle/>
        <a:p>
          <a:r>
            <a:rPr lang="en-US" sz="1100" b="1" dirty="0"/>
            <a:t>Assessment of Existing PFM Info Systems  Feb 2019</a:t>
          </a:r>
        </a:p>
      </dgm:t>
    </dgm:pt>
    <dgm:pt modelId="{C2D686B1-1C98-48DD-939A-3E884BDB1901}" type="parTrans" cxnId="{5808A98A-7F26-4EC6-BBA6-07BBF2D69C3D}">
      <dgm:prSet/>
      <dgm:spPr/>
      <dgm:t>
        <a:bodyPr/>
        <a:lstStyle/>
        <a:p>
          <a:endParaRPr lang="en-US" sz="1100"/>
        </a:p>
      </dgm:t>
    </dgm:pt>
    <dgm:pt modelId="{2403FE54-0A43-4625-A065-115FB624AFD1}" type="sibTrans" cxnId="{5808A98A-7F26-4EC6-BBA6-07BBF2D69C3D}">
      <dgm:prSet/>
      <dgm:spPr/>
      <dgm:t>
        <a:bodyPr/>
        <a:lstStyle/>
        <a:p>
          <a:endParaRPr lang="en-US" sz="1100"/>
        </a:p>
      </dgm:t>
    </dgm:pt>
    <dgm:pt modelId="{1560B92E-E429-4C8E-BC30-86129DB19859}">
      <dgm:prSet phldrT="[Text]" custT="1"/>
      <dgm:spPr/>
      <dgm:t>
        <a:bodyPr/>
        <a:lstStyle/>
        <a:p>
          <a:r>
            <a:rPr lang="en-US" sz="1100" b="1" dirty="0"/>
            <a:t>Feb 2019 visit</a:t>
          </a:r>
        </a:p>
      </dgm:t>
    </dgm:pt>
    <dgm:pt modelId="{3F111E7C-8D72-45DE-8AEF-206B2C1F3937}" type="parTrans" cxnId="{D691330C-019F-4D03-8357-9D6AE03E5E5E}">
      <dgm:prSet/>
      <dgm:spPr/>
      <dgm:t>
        <a:bodyPr/>
        <a:lstStyle/>
        <a:p>
          <a:endParaRPr lang="en-US" sz="1100"/>
        </a:p>
      </dgm:t>
    </dgm:pt>
    <dgm:pt modelId="{A8F94B64-2D54-4EE4-BFB8-44E3F79BC73E}" type="sibTrans" cxnId="{D691330C-019F-4D03-8357-9D6AE03E5E5E}">
      <dgm:prSet/>
      <dgm:spPr/>
      <dgm:t>
        <a:bodyPr/>
        <a:lstStyle/>
        <a:p>
          <a:endParaRPr lang="en-US" sz="1100"/>
        </a:p>
      </dgm:t>
    </dgm:pt>
    <dgm:pt modelId="{3A683F12-350E-4713-966B-4BABF7E3ABDE}">
      <dgm:prSet phldrT="[Text]" custT="1"/>
      <dgm:spPr/>
      <dgm:t>
        <a:bodyPr/>
        <a:lstStyle/>
        <a:p>
          <a:r>
            <a:rPr lang="en-US" sz="1100" b="1" dirty="0"/>
            <a:t>Consultation Workshop on IFMIS Options Apr 2019</a:t>
          </a:r>
        </a:p>
      </dgm:t>
    </dgm:pt>
    <dgm:pt modelId="{A719B56E-8E42-4A45-8A81-BA05BCBAC2E3}" type="parTrans" cxnId="{D64E829D-1B5B-4A76-BAE2-E33AE2ABDCB6}">
      <dgm:prSet/>
      <dgm:spPr/>
      <dgm:t>
        <a:bodyPr/>
        <a:lstStyle/>
        <a:p>
          <a:endParaRPr lang="en-US" sz="1100"/>
        </a:p>
      </dgm:t>
    </dgm:pt>
    <dgm:pt modelId="{47873CBF-863A-413F-86B6-085BB9CAFE66}" type="sibTrans" cxnId="{D64E829D-1B5B-4A76-BAE2-E33AE2ABDCB6}">
      <dgm:prSet/>
      <dgm:spPr/>
      <dgm:t>
        <a:bodyPr/>
        <a:lstStyle/>
        <a:p>
          <a:endParaRPr lang="en-US" sz="1100"/>
        </a:p>
      </dgm:t>
    </dgm:pt>
    <dgm:pt modelId="{960C7A39-79EB-492D-9ED5-DD6253E3B679}">
      <dgm:prSet phldrT="[Text]" custT="1"/>
      <dgm:spPr/>
      <dgm:t>
        <a:bodyPr/>
        <a:lstStyle/>
        <a:p>
          <a:r>
            <a:rPr lang="en-US" sz="1100" b="1" dirty="0"/>
            <a:t>Workshop on IFMIS Req (To-Be) &amp; Roadmap Dec 2019</a:t>
          </a:r>
        </a:p>
      </dgm:t>
    </dgm:pt>
    <dgm:pt modelId="{46F16434-79F8-470A-B8F0-FB7939456FDC}" type="parTrans" cxnId="{8BC05B66-D91E-4E20-8224-7EB9831BA6E7}">
      <dgm:prSet/>
      <dgm:spPr/>
      <dgm:t>
        <a:bodyPr/>
        <a:lstStyle/>
        <a:p>
          <a:endParaRPr lang="en-US" sz="1100"/>
        </a:p>
      </dgm:t>
    </dgm:pt>
    <dgm:pt modelId="{EF38D96D-5805-49DF-B69F-74091EC9D0DF}" type="sibTrans" cxnId="{8BC05B66-D91E-4E20-8224-7EB9831BA6E7}">
      <dgm:prSet/>
      <dgm:spPr/>
      <dgm:t>
        <a:bodyPr/>
        <a:lstStyle/>
        <a:p>
          <a:endParaRPr lang="en-US" sz="1100"/>
        </a:p>
      </dgm:t>
    </dgm:pt>
    <dgm:pt modelId="{FA923B17-C025-4E9C-9632-0579E2A5BA27}">
      <dgm:prSet phldrT="[Text]" custT="1"/>
      <dgm:spPr/>
      <dgm:t>
        <a:bodyPr/>
        <a:lstStyle/>
        <a:p>
          <a:pPr algn="l"/>
          <a:r>
            <a:rPr lang="en-US" sz="1100" b="1" dirty="0"/>
            <a:t>Workshop IFMIS &amp; OBL</a:t>
          </a:r>
        </a:p>
        <a:p>
          <a:pPr algn="l"/>
          <a:r>
            <a:rPr lang="en-US" sz="1100" b="1" dirty="0"/>
            <a:t>Jun 2019</a:t>
          </a:r>
        </a:p>
      </dgm:t>
    </dgm:pt>
    <dgm:pt modelId="{BD7D7125-576E-40FD-BBCF-7DFEE302C54F}" type="parTrans" cxnId="{A8C35FBF-E7C9-4A88-A389-68AF753F6686}">
      <dgm:prSet/>
      <dgm:spPr/>
      <dgm:t>
        <a:bodyPr/>
        <a:lstStyle/>
        <a:p>
          <a:endParaRPr lang="en-US" sz="1100"/>
        </a:p>
      </dgm:t>
    </dgm:pt>
    <dgm:pt modelId="{94CCA89B-8A88-4F36-9858-B2735D682E08}" type="sibTrans" cxnId="{A8C35FBF-E7C9-4A88-A389-68AF753F6686}">
      <dgm:prSet/>
      <dgm:spPr/>
      <dgm:t>
        <a:bodyPr/>
        <a:lstStyle/>
        <a:p>
          <a:endParaRPr lang="en-US" sz="1100"/>
        </a:p>
      </dgm:t>
    </dgm:pt>
    <dgm:pt modelId="{C7170BFD-96F1-4F6B-9655-FA7B19B0BF8A}">
      <dgm:prSet phldrT="[Text]" custT="1"/>
      <dgm:spPr/>
      <dgm:t>
        <a:bodyPr/>
        <a:lstStyle/>
        <a:p>
          <a:r>
            <a:rPr lang="en-US" sz="1100" b="1" dirty="0"/>
            <a:t>Oct 2019 visit</a:t>
          </a:r>
        </a:p>
      </dgm:t>
    </dgm:pt>
    <dgm:pt modelId="{8E01C53E-5AB2-42F9-AAE9-53A15E0E1654}" type="parTrans" cxnId="{BB55CCDF-4B50-4586-BC90-40655759E71C}">
      <dgm:prSet/>
      <dgm:spPr/>
      <dgm:t>
        <a:bodyPr/>
        <a:lstStyle/>
        <a:p>
          <a:endParaRPr lang="en-US" sz="1100"/>
        </a:p>
      </dgm:t>
    </dgm:pt>
    <dgm:pt modelId="{C31D8D0C-4808-4A54-AD8A-1796D97C635D}" type="sibTrans" cxnId="{BB55CCDF-4B50-4586-BC90-40655759E71C}">
      <dgm:prSet/>
      <dgm:spPr/>
      <dgm:t>
        <a:bodyPr/>
        <a:lstStyle/>
        <a:p>
          <a:endParaRPr lang="en-US" sz="1100"/>
        </a:p>
      </dgm:t>
    </dgm:pt>
    <dgm:pt modelId="{6E8206F2-FD35-488E-A0D7-DE3697C0FCED}">
      <dgm:prSet phldrT="[Text]" custT="1"/>
      <dgm:spPr/>
      <dgm:t>
        <a:bodyPr/>
        <a:lstStyle/>
        <a:p>
          <a:r>
            <a:rPr lang="en-US" sz="1100" b="1" dirty="0"/>
            <a:t>IFMIS Req update Apr ‘20</a:t>
          </a:r>
        </a:p>
      </dgm:t>
    </dgm:pt>
    <dgm:pt modelId="{89640E1A-240F-4EDB-BF15-6095F4024C4B}" type="parTrans" cxnId="{3E8F1CCC-E698-446C-B4E9-8D2920A4DD58}">
      <dgm:prSet/>
      <dgm:spPr/>
      <dgm:t>
        <a:bodyPr/>
        <a:lstStyle/>
        <a:p>
          <a:endParaRPr lang="en-US" sz="1100"/>
        </a:p>
      </dgm:t>
    </dgm:pt>
    <dgm:pt modelId="{674D78FD-C22E-403D-9E65-4103CC1DCBFF}" type="sibTrans" cxnId="{3E8F1CCC-E698-446C-B4E9-8D2920A4DD58}">
      <dgm:prSet/>
      <dgm:spPr/>
      <dgm:t>
        <a:bodyPr/>
        <a:lstStyle/>
        <a:p>
          <a:endParaRPr lang="en-US" sz="1100"/>
        </a:p>
      </dgm:t>
    </dgm:pt>
    <dgm:pt modelId="{86AEBE95-0BA8-4E93-8EDA-EB39EB0B3FE9}">
      <dgm:prSet phldrT="[Text]" custT="1"/>
      <dgm:spPr/>
      <dgm:t>
        <a:bodyPr/>
        <a:lstStyle/>
        <a:p>
          <a:r>
            <a:rPr lang="en-US" sz="1100" b="1" dirty="0"/>
            <a:t>IFMIS Req update Jan ’21</a:t>
          </a:r>
        </a:p>
      </dgm:t>
    </dgm:pt>
    <dgm:pt modelId="{363BA33D-E729-46AD-BB2F-5973C9BCF269}" type="parTrans" cxnId="{ED0935A7-DF13-4ACB-BFC3-45F73903F2BC}">
      <dgm:prSet/>
      <dgm:spPr/>
      <dgm:t>
        <a:bodyPr/>
        <a:lstStyle/>
        <a:p>
          <a:endParaRPr lang="en-US" sz="1100"/>
        </a:p>
      </dgm:t>
    </dgm:pt>
    <dgm:pt modelId="{BEBC0950-4BB5-46C8-9E7E-2C4A95B1A8D7}" type="sibTrans" cxnId="{ED0935A7-DF13-4ACB-BFC3-45F73903F2BC}">
      <dgm:prSet/>
      <dgm:spPr/>
      <dgm:t>
        <a:bodyPr/>
        <a:lstStyle/>
        <a:p>
          <a:endParaRPr lang="en-US" sz="1100"/>
        </a:p>
      </dgm:t>
    </dgm:pt>
    <dgm:pt modelId="{6B2296AA-9D22-4860-AF0B-D3BABB539DB6}">
      <dgm:prSet phldrT="[Text]" custT="1"/>
      <dgm:spPr/>
      <dgm:t>
        <a:bodyPr/>
        <a:lstStyle/>
        <a:p>
          <a:r>
            <a:rPr lang="en-US" sz="1100" b="1" dirty="0"/>
            <a:t>WB Pre-Id mission on potential lending for IFMIS &amp; ITIS (Jan 25 – Feb 05, 2021)</a:t>
          </a:r>
        </a:p>
      </dgm:t>
    </dgm:pt>
    <dgm:pt modelId="{FAD0F4B7-4BAA-4402-AED1-5AA6F02000D4}" type="parTrans" cxnId="{ED924A8E-9073-49B4-B142-91CE9DB78C4D}">
      <dgm:prSet/>
      <dgm:spPr/>
      <dgm:t>
        <a:bodyPr/>
        <a:lstStyle/>
        <a:p>
          <a:endParaRPr lang="en-US" sz="1100"/>
        </a:p>
      </dgm:t>
    </dgm:pt>
    <dgm:pt modelId="{DEE9926A-9D1D-4E39-BF63-F408F630C3D2}" type="sibTrans" cxnId="{ED924A8E-9073-49B4-B142-91CE9DB78C4D}">
      <dgm:prSet/>
      <dgm:spPr/>
      <dgm:t>
        <a:bodyPr/>
        <a:lstStyle/>
        <a:p>
          <a:endParaRPr lang="en-US" sz="1100"/>
        </a:p>
      </dgm:t>
    </dgm:pt>
    <dgm:pt modelId="{3808397B-8FD9-415E-BC51-118A23039E59}">
      <dgm:prSet phldrT="[Text]" custT="1"/>
      <dgm:spPr/>
      <dgm:t>
        <a:bodyPr/>
        <a:lstStyle/>
        <a:p>
          <a:r>
            <a:rPr lang="en-US" sz="1100" b="1" dirty="0"/>
            <a:t>Letter to WB on Minister’s Decision to establish IFMIS Unit</a:t>
          </a:r>
        </a:p>
      </dgm:t>
    </dgm:pt>
    <dgm:pt modelId="{32E15DBE-250C-4869-BE71-C1BF0C2A1FAD}" type="parTrans" cxnId="{00AB219D-CC5E-439E-BBCB-18EEC5B2BFFA}">
      <dgm:prSet/>
      <dgm:spPr/>
      <dgm:t>
        <a:bodyPr/>
        <a:lstStyle/>
        <a:p>
          <a:endParaRPr lang="en-US" sz="1100"/>
        </a:p>
      </dgm:t>
    </dgm:pt>
    <dgm:pt modelId="{BA4716AF-4784-4753-BF71-4DF989949F32}" type="sibTrans" cxnId="{00AB219D-CC5E-439E-BBCB-18EEC5B2BFFA}">
      <dgm:prSet/>
      <dgm:spPr/>
      <dgm:t>
        <a:bodyPr/>
        <a:lstStyle/>
        <a:p>
          <a:endParaRPr lang="en-US" sz="1100"/>
        </a:p>
      </dgm:t>
    </dgm:pt>
    <dgm:pt modelId="{70819C4D-2A24-4AB6-B898-2333C1049A92}" type="pres">
      <dgm:prSet presAssocID="{BA9A8F04-892D-47CC-98B2-66BA1C03EF3F}" presName="Name0" presStyleCnt="0">
        <dgm:presLayoutVars>
          <dgm:dir/>
        </dgm:presLayoutVars>
      </dgm:prSet>
      <dgm:spPr/>
    </dgm:pt>
    <dgm:pt modelId="{4B4CA063-9697-4BD7-BEE7-2048B3F686B6}" type="pres">
      <dgm:prSet presAssocID="{369C80BD-2F5E-4536-874B-0A86214A1DEB}" presName="parComposite" presStyleCnt="0"/>
      <dgm:spPr/>
    </dgm:pt>
    <dgm:pt modelId="{CBE76EF1-5B5C-4A8C-B6F6-D04CCEB1E933}" type="pres">
      <dgm:prSet presAssocID="{369C80BD-2F5E-4536-874B-0A86214A1DEB}" presName="parBigCircle" presStyleLbl="node0" presStyleIdx="0" presStyleCnt="5" custScaleX="80399" custScaleY="80399"/>
      <dgm:spPr/>
    </dgm:pt>
    <dgm:pt modelId="{ADE9F003-52FB-44AB-BBC7-628B7FF1320D}" type="pres">
      <dgm:prSet presAssocID="{369C80BD-2F5E-4536-874B-0A86214A1DEB}" presName="parTx" presStyleLbl="revTx" presStyleIdx="0" presStyleCnt="19"/>
      <dgm:spPr/>
    </dgm:pt>
    <dgm:pt modelId="{83E325AD-4640-49D0-BB41-1394BC9B00AF}" type="pres">
      <dgm:prSet presAssocID="{369C80BD-2F5E-4536-874B-0A86214A1DEB}" presName="bSpace" presStyleCnt="0"/>
      <dgm:spPr/>
    </dgm:pt>
    <dgm:pt modelId="{C12E214B-D644-4605-988B-2FBAEBB35012}" type="pres">
      <dgm:prSet presAssocID="{369C80BD-2F5E-4536-874B-0A86214A1DEB}" presName="parBackupNorm" presStyleCnt="0"/>
      <dgm:spPr/>
    </dgm:pt>
    <dgm:pt modelId="{0916FDE0-1A26-439C-8CFC-C4A2079D2DA7}" type="pres">
      <dgm:prSet presAssocID="{8DD7BDFA-032A-43D7-8E9B-DF3B0271EEE0}" presName="parSpace" presStyleCnt="0"/>
      <dgm:spPr/>
    </dgm:pt>
    <dgm:pt modelId="{376833A6-E744-4484-8492-121A4CBB871B}" type="pres">
      <dgm:prSet presAssocID="{87B13058-F8F6-473B-8D40-F283DC328CC6}" presName="desBackupLeftNorm" presStyleCnt="0"/>
      <dgm:spPr/>
    </dgm:pt>
    <dgm:pt modelId="{6135FCE3-2FAD-490A-8123-5F60E48B1C28}" type="pres">
      <dgm:prSet presAssocID="{87B13058-F8F6-473B-8D40-F283DC328CC6}" presName="desComposite" presStyleCnt="0"/>
      <dgm:spPr/>
    </dgm:pt>
    <dgm:pt modelId="{A514684B-4EB7-43C8-9E3B-D1D22CD3275D}" type="pres">
      <dgm:prSet presAssocID="{87B13058-F8F6-473B-8D40-F283DC328CC6}" presName="desCircle" presStyleLbl="node1" presStyleIdx="0" presStyleCnt="7" custScaleX="76615" custScaleY="76615"/>
      <dgm:spPr/>
    </dgm:pt>
    <dgm:pt modelId="{D74588EC-9567-4D86-B7DF-1E5B56995D3F}" type="pres">
      <dgm:prSet presAssocID="{87B13058-F8F6-473B-8D40-F283DC328CC6}" presName="chTx" presStyleLbl="revTx" presStyleIdx="1" presStyleCnt="19"/>
      <dgm:spPr/>
    </dgm:pt>
    <dgm:pt modelId="{2E2749E8-704A-4FED-923D-E389317DC466}" type="pres">
      <dgm:prSet presAssocID="{87B13058-F8F6-473B-8D40-F283DC328CC6}" presName="desTx" presStyleLbl="revTx" presStyleIdx="2" presStyleCnt="19">
        <dgm:presLayoutVars>
          <dgm:bulletEnabled val="1"/>
        </dgm:presLayoutVars>
      </dgm:prSet>
      <dgm:spPr/>
    </dgm:pt>
    <dgm:pt modelId="{5CB0B883-1B46-4211-BC49-6935F8163070}" type="pres">
      <dgm:prSet presAssocID="{87B13058-F8F6-473B-8D40-F283DC328CC6}" presName="desBackupRightNorm" presStyleCnt="0"/>
      <dgm:spPr/>
    </dgm:pt>
    <dgm:pt modelId="{BA642089-B270-4F7E-BC78-94253E288FEE}" type="pres">
      <dgm:prSet presAssocID="{0A4C2DC7-C170-413F-8C72-462B46F508FF}" presName="desSpace" presStyleCnt="0"/>
      <dgm:spPr/>
    </dgm:pt>
    <dgm:pt modelId="{8AF9A18D-8704-44B0-95B3-E938BD2FF56D}" type="pres">
      <dgm:prSet presAssocID="{CECA1657-70EB-4035-A7F8-E76D8133FB33}" presName="parComposite" presStyleCnt="0"/>
      <dgm:spPr/>
    </dgm:pt>
    <dgm:pt modelId="{ADFF4195-D2B5-41BB-89F3-3F0F8B656C92}" type="pres">
      <dgm:prSet presAssocID="{CECA1657-70EB-4035-A7F8-E76D8133FB33}" presName="parBigCircle" presStyleLbl="node0" presStyleIdx="1" presStyleCnt="5" custScaleX="80399" custScaleY="80399"/>
      <dgm:spPr/>
    </dgm:pt>
    <dgm:pt modelId="{AD5DB85E-527A-4BD4-BA93-A0B42FCFA65C}" type="pres">
      <dgm:prSet presAssocID="{CECA1657-70EB-4035-A7F8-E76D8133FB33}" presName="parTx" presStyleLbl="revTx" presStyleIdx="3" presStyleCnt="19" custScaleX="103667" custScaleY="124177"/>
      <dgm:spPr/>
    </dgm:pt>
    <dgm:pt modelId="{7521AF47-9DA4-46FF-BB5E-E5DD3F8591C0}" type="pres">
      <dgm:prSet presAssocID="{CECA1657-70EB-4035-A7F8-E76D8133FB33}" presName="bSpace" presStyleCnt="0"/>
      <dgm:spPr/>
    </dgm:pt>
    <dgm:pt modelId="{91A8E57E-7006-430B-B331-AB90B9605205}" type="pres">
      <dgm:prSet presAssocID="{CECA1657-70EB-4035-A7F8-E76D8133FB33}" presName="parBackupNorm" presStyleCnt="0"/>
      <dgm:spPr/>
    </dgm:pt>
    <dgm:pt modelId="{700502E7-5BA4-456F-8C7B-1B27DBD8DCBC}" type="pres">
      <dgm:prSet presAssocID="{2403FE54-0A43-4625-A065-115FB624AFD1}" presName="parSpace" presStyleCnt="0"/>
      <dgm:spPr/>
    </dgm:pt>
    <dgm:pt modelId="{06C7FCE7-6E7E-479B-BF67-CC10E0257D6B}" type="pres">
      <dgm:prSet presAssocID="{1560B92E-E429-4C8E-BC30-86129DB19859}" presName="desBackupLeftNorm" presStyleCnt="0"/>
      <dgm:spPr/>
    </dgm:pt>
    <dgm:pt modelId="{B0670B99-B029-40CF-AD4B-212B89CD58F0}" type="pres">
      <dgm:prSet presAssocID="{1560B92E-E429-4C8E-BC30-86129DB19859}" presName="desComposite" presStyleCnt="0"/>
      <dgm:spPr/>
    </dgm:pt>
    <dgm:pt modelId="{8170B80C-11F5-4C29-920B-0A01356F30C1}" type="pres">
      <dgm:prSet presAssocID="{1560B92E-E429-4C8E-BC30-86129DB19859}" presName="desCircle" presStyleLbl="node1" presStyleIdx="1" presStyleCnt="7" custScaleX="76615" custScaleY="76615"/>
      <dgm:spPr/>
    </dgm:pt>
    <dgm:pt modelId="{7864A8D8-DB47-42C2-AF5B-4719F8DAD2B0}" type="pres">
      <dgm:prSet presAssocID="{1560B92E-E429-4C8E-BC30-86129DB19859}" presName="chTx" presStyleLbl="revTx" presStyleIdx="4" presStyleCnt="19"/>
      <dgm:spPr/>
    </dgm:pt>
    <dgm:pt modelId="{427FBB13-DF3F-44EC-88AD-E53BE0968A0A}" type="pres">
      <dgm:prSet presAssocID="{1560B92E-E429-4C8E-BC30-86129DB19859}" presName="desTx" presStyleLbl="revTx" presStyleIdx="5" presStyleCnt="19">
        <dgm:presLayoutVars>
          <dgm:bulletEnabled val="1"/>
        </dgm:presLayoutVars>
      </dgm:prSet>
      <dgm:spPr/>
    </dgm:pt>
    <dgm:pt modelId="{B6024BDA-4F07-4FAE-B4BF-6B0B4417B559}" type="pres">
      <dgm:prSet presAssocID="{1560B92E-E429-4C8E-BC30-86129DB19859}" presName="desBackupRightNorm" presStyleCnt="0"/>
      <dgm:spPr/>
    </dgm:pt>
    <dgm:pt modelId="{075CD0F6-E3A9-4B0B-9DA0-B137DDED7D9C}" type="pres">
      <dgm:prSet presAssocID="{A8F94B64-2D54-4EE4-BFB8-44E3F79BC73E}" presName="desSpace" presStyleCnt="0"/>
      <dgm:spPr/>
    </dgm:pt>
    <dgm:pt modelId="{8B90ABA7-757B-4392-A8EA-6A0641E7ABF7}" type="pres">
      <dgm:prSet presAssocID="{3A683F12-350E-4713-966B-4BABF7E3ABDE}" presName="parComposite" presStyleCnt="0"/>
      <dgm:spPr/>
    </dgm:pt>
    <dgm:pt modelId="{20C5DEE0-F48E-4AE9-8522-3C9ED8980506}" type="pres">
      <dgm:prSet presAssocID="{3A683F12-350E-4713-966B-4BABF7E3ABDE}" presName="parBigCircle" presStyleLbl="node0" presStyleIdx="2" presStyleCnt="5" custScaleX="80399" custScaleY="80399" custLinFactNeighborX="-865"/>
      <dgm:spPr/>
    </dgm:pt>
    <dgm:pt modelId="{A95B076A-F450-4A29-9D94-CAC877B37497}" type="pres">
      <dgm:prSet presAssocID="{3A683F12-350E-4713-966B-4BABF7E3ABDE}" presName="parTx" presStyleLbl="revTx" presStyleIdx="6" presStyleCnt="19" custLinFactNeighborX="-16481" custLinFactNeighborY="-2678"/>
      <dgm:spPr/>
    </dgm:pt>
    <dgm:pt modelId="{E631B8A2-B976-41F6-AB6C-3A07382E9CA3}" type="pres">
      <dgm:prSet presAssocID="{3A683F12-350E-4713-966B-4BABF7E3ABDE}" presName="bSpace" presStyleCnt="0"/>
      <dgm:spPr/>
    </dgm:pt>
    <dgm:pt modelId="{A8FD3DF1-E017-4D4F-B39B-B22F22AC53E0}" type="pres">
      <dgm:prSet presAssocID="{3A683F12-350E-4713-966B-4BABF7E3ABDE}" presName="parBackupNorm" presStyleCnt="0"/>
      <dgm:spPr/>
    </dgm:pt>
    <dgm:pt modelId="{311EA49F-A53D-41F4-8695-356790E8252D}" type="pres">
      <dgm:prSet presAssocID="{47873CBF-863A-413F-86B6-085BB9CAFE66}" presName="parSpace" presStyleCnt="0"/>
      <dgm:spPr/>
    </dgm:pt>
    <dgm:pt modelId="{02C34A4B-0DE0-4921-B732-8E906A807CDA}" type="pres">
      <dgm:prSet presAssocID="{FA923B17-C025-4E9C-9632-0579E2A5BA27}" presName="desBackupLeftNorm" presStyleCnt="0"/>
      <dgm:spPr/>
    </dgm:pt>
    <dgm:pt modelId="{D06FD6E1-40C7-4EE2-BB1B-7962EA3A4B1F}" type="pres">
      <dgm:prSet presAssocID="{FA923B17-C025-4E9C-9632-0579E2A5BA27}" presName="desComposite" presStyleCnt="0"/>
      <dgm:spPr/>
    </dgm:pt>
    <dgm:pt modelId="{2920DA43-5F57-4117-A21C-3700DDBD6EBC}" type="pres">
      <dgm:prSet presAssocID="{FA923B17-C025-4E9C-9632-0579E2A5BA27}" presName="desCircle" presStyleLbl="node1" presStyleIdx="2" presStyleCnt="7" custScaleX="76615" custScaleY="76615"/>
      <dgm:spPr/>
    </dgm:pt>
    <dgm:pt modelId="{EEB2484A-1F2B-4C43-86A2-0F084DD8DAB8}" type="pres">
      <dgm:prSet presAssocID="{FA923B17-C025-4E9C-9632-0579E2A5BA27}" presName="chTx" presStyleLbl="revTx" presStyleIdx="7" presStyleCnt="19" custLinFactNeighborX="0" custLinFactNeighborY="5792"/>
      <dgm:spPr/>
    </dgm:pt>
    <dgm:pt modelId="{EB7E01CA-8384-4817-977F-72EFAE29D5C0}" type="pres">
      <dgm:prSet presAssocID="{FA923B17-C025-4E9C-9632-0579E2A5BA27}" presName="desTx" presStyleLbl="revTx" presStyleIdx="8" presStyleCnt="19">
        <dgm:presLayoutVars>
          <dgm:bulletEnabled val="1"/>
        </dgm:presLayoutVars>
      </dgm:prSet>
      <dgm:spPr/>
    </dgm:pt>
    <dgm:pt modelId="{F1EC58DF-EA27-451A-A170-7C21567BB68B}" type="pres">
      <dgm:prSet presAssocID="{FA923B17-C025-4E9C-9632-0579E2A5BA27}" presName="desBackupRightNorm" presStyleCnt="0"/>
      <dgm:spPr/>
    </dgm:pt>
    <dgm:pt modelId="{4FE70AB4-92B8-474F-9E78-D7842507E05A}" type="pres">
      <dgm:prSet presAssocID="{94CCA89B-8A88-4F36-9858-B2735D682E08}" presName="desSpace" presStyleCnt="0"/>
      <dgm:spPr/>
    </dgm:pt>
    <dgm:pt modelId="{D6F584AA-C1E1-43F3-B439-20F37E82386D}" type="pres">
      <dgm:prSet presAssocID="{C7170BFD-96F1-4F6B-9655-FA7B19B0BF8A}" presName="desBackupLeftNorm" presStyleCnt="0"/>
      <dgm:spPr/>
    </dgm:pt>
    <dgm:pt modelId="{78C36339-6EA1-4D46-97B5-B714B471A761}" type="pres">
      <dgm:prSet presAssocID="{C7170BFD-96F1-4F6B-9655-FA7B19B0BF8A}" presName="desComposite" presStyleCnt="0"/>
      <dgm:spPr/>
    </dgm:pt>
    <dgm:pt modelId="{17099C66-5D5B-4DFF-8241-41ADDDD03805}" type="pres">
      <dgm:prSet presAssocID="{C7170BFD-96F1-4F6B-9655-FA7B19B0BF8A}" presName="desCircle" presStyleLbl="node1" presStyleIdx="3" presStyleCnt="7" custScaleX="76615" custScaleY="76615" custLinFactNeighborX="14994" custLinFactNeighborY="-4738"/>
      <dgm:spPr/>
    </dgm:pt>
    <dgm:pt modelId="{98856E67-A704-46AD-8E5B-F6E353B8C2BC}" type="pres">
      <dgm:prSet presAssocID="{C7170BFD-96F1-4F6B-9655-FA7B19B0BF8A}" presName="chTx" presStyleLbl="revTx" presStyleIdx="9" presStyleCnt="19" custScaleY="97295" custLinFactY="-30933" custLinFactNeighborX="74053" custLinFactNeighborY="-100000"/>
      <dgm:spPr/>
    </dgm:pt>
    <dgm:pt modelId="{5076D3DF-516E-4F98-963C-692F25FE128A}" type="pres">
      <dgm:prSet presAssocID="{C7170BFD-96F1-4F6B-9655-FA7B19B0BF8A}" presName="desTx" presStyleLbl="revTx" presStyleIdx="10" presStyleCnt="19">
        <dgm:presLayoutVars>
          <dgm:bulletEnabled val="1"/>
        </dgm:presLayoutVars>
      </dgm:prSet>
      <dgm:spPr/>
    </dgm:pt>
    <dgm:pt modelId="{FF8403A3-6F70-46FD-AB02-22214C4C7661}" type="pres">
      <dgm:prSet presAssocID="{C7170BFD-96F1-4F6B-9655-FA7B19B0BF8A}" presName="desBackupRightNorm" presStyleCnt="0"/>
      <dgm:spPr/>
    </dgm:pt>
    <dgm:pt modelId="{93370AD3-F805-4C98-A88C-5EB948F299F9}" type="pres">
      <dgm:prSet presAssocID="{C31D8D0C-4808-4A54-AD8A-1796D97C635D}" presName="desSpace" presStyleCnt="0"/>
      <dgm:spPr/>
    </dgm:pt>
    <dgm:pt modelId="{6B1B1B3A-D49C-48E2-BB31-19FAA271D541}" type="pres">
      <dgm:prSet presAssocID="{960C7A39-79EB-492D-9ED5-DD6253E3B679}" presName="parComposite" presStyleCnt="0"/>
      <dgm:spPr/>
    </dgm:pt>
    <dgm:pt modelId="{B00B789C-993D-42FC-B599-6AC718D5CF32}" type="pres">
      <dgm:prSet presAssocID="{960C7A39-79EB-492D-9ED5-DD6253E3B679}" presName="parBigCircle" presStyleLbl="node0" presStyleIdx="3" presStyleCnt="5" custScaleX="80399" custScaleY="80399" custLinFactNeighborX="21448" custLinFactNeighborY="2154"/>
      <dgm:spPr/>
    </dgm:pt>
    <dgm:pt modelId="{7599B10D-888A-4292-A10D-5776FDA1E71C}" type="pres">
      <dgm:prSet presAssocID="{960C7A39-79EB-492D-9ED5-DD6253E3B679}" presName="parTx" presStyleLbl="revTx" presStyleIdx="11" presStyleCnt="19" custScaleX="134511" custScaleY="133802" custLinFactNeighborX="32961" custLinFactNeighborY="-17380"/>
      <dgm:spPr/>
    </dgm:pt>
    <dgm:pt modelId="{FF3350F5-D4BD-4796-AB3D-94A71DF81405}" type="pres">
      <dgm:prSet presAssocID="{960C7A39-79EB-492D-9ED5-DD6253E3B679}" presName="bSpace" presStyleCnt="0"/>
      <dgm:spPr/>
    </dgm:pt>
    <dgm:pt modelId="{91FF9C91-003C-4304-9B5D-D0AF51E9D7A3}" type="pres">
      <dgm:prSet presAssocID="{960C7A39-79EB-492D-9ED5-DD6253E3B679}" presName="parBackupNorm" presStyleCnt="0"/>
      <dgm:spPr/>
    </dgm:pt>
    <dgm:pt modelId="{DAE2E66E-C146-45A8-A78F-27FFA77EB63E}" type="pres">
      <dgm:prSet presAssocID="{EF38D96D-5805-49DF-B69F-74091EC9D0DF}" presName="parSpace" presStyleCnt="0"/>
      <dgm:spPr/>
    </dgm:pt>
    <dgm:pt modelId="{25C601C6-B8E3-4A8D-A20F-B930CC2440E5}" type="pres">
      <dgm:prSet presAssocID="{6E8206F2-FD35-488E-A0D7-DE3697C0FCED}" presName="desBackupLeftNorm" presStyleCnt="0"/>
      <dgm:spPr/>
    </dgm:pt>
    <dgm:pt modelId="{C41BAEDC-2CE3-4DC1-BD88-4E72A09DFCCC}" type="pres">
      <dgm:prSet presAssocID="{6E8206F2-FD35-488E-A0D7-DE3697C0FCED}" presName="desComposite" presStyleCnt="0"/>
      <dgm:spPr/>
    </dgm:pt>
    <dgm:pt modelId="{14BBA489-5974-4499-AEDE-5CE1C0F82DC9}" type="pres">
      <dgm:prSet presAssocID="{6E8206F2-FD35-488E-A0D7-DE3697C0FCED}" presName="desCircle" presStyleLbl="node1" presStyleIdx="4" presStyleCnt="7" custScaleX="76604" custScaleY="76604" custLinFactNeighborX="41901" custLinFactNeighborY="-972"/>
      <dgm:spPr/>
    </dgm:pt>
    <dgm:pt modelId="{EFFD227A-9249-445E-8A73-B2D75110F966}" type="pres">
      <dgm:prSet presAssocID="{6E8206F2-FD35-488E-A0D7-DE3697C0FCED}" presName="chTx" presStyleLbl="revTx" presStyleIdx="12" presStyleCnt="19" custLinFactX="15874" custLinFactY="-30933" custLinFactNeighborX="100000" custLinFactNeighborY="-100000"/>
      <dgm:spPr/>
    </dgm:pt>
    <dgm:pt modelId="{8C71D90F-36BB-48DA-8A8B-211702335F5D}" type="pres">
      <dgm:prSet presAssocID="{6E8206F2-FD35-488E-A0D7-DE3697C0FCED}" presName="desTx" presStyleLbl="revTx" presStyleIdx="13" presStyleCnt="19">
        <dgm:presLayoutVars>
          <dgm:bulletEnabled val="1"/>
        </dgm:presLayoutVars>
      </dgm:prSet>
      <dgm:spPr/>
    </dgm:pt>
    <dgm:pt modelId="{5ED65FED-681B-4C44-AA55-B2B6A7BB7CE5}" type="pres">
      <dgm:prSet presAssocID="{6E8206F2-FD35-488E-A0D7-DE3697C0FCED}" presName="desBackupRightNorm" presStyleCnt="0"/>
      <dgm:spPr/>
    </dgm:pt>
    <dgm:pt modelId="{70B4FB3E-1071-4F86-BFE2-FBFED5EFA4BD}" type="pres">
      <dgm:prSet presAssocID="{674D78FD-C22E-403D-9E65-4103CC1DCBFF}" presName="desSpace" presStyleCnt="0"/>
      <dgm:spPr/>
    </dgm:pt>
    <dgm:pt modelId="{D7E77059-FEFC-4F50-B98E-A6B61080A873}" type="pres">
      <dgm:prSet presAssocID="{3808397B-8FD9-415E-BC51-118A23039E59}" presName="desBackupLeftNorm" presStyleCnt="0"/>
      <dgm:spPr/>
    </dgm:pt>
    <dgm:pt modelId="{6DB05540-40EB-4FE2-A8A2-E70299F9F545}" type="pres">
      <dgm:prSet presAssocID="{3808397B-8FD9-415E-BC51-118A23039E59}" presName="desComposite" presStyleCnt="0"/>
      <dgm:spPr/>
    </dgm:pt>
    <dgm:pt modelId="{9D7F7F6A-F885-4242-880B-1B74D46BCEFE}" type="pres">
      <dgm:prSet presAssocID="{3808397B-8FD9-415E-BC51-118A23039E59}" presName="desCircle" presStyleLbl="node1" presStyleIdx="5" presStyleCnt="7" custScaleX="77446" custScaleY="77446" custLinFactNeighborX="4735" custLinFactNeighborY="87414"/>
      <dgm:spPr/>
    </dgm:pt>
    <dgm:pt modelId="{6DF940C7-C021-4861-BEBC-B3ACDD76CCE6}" type="pres">
      <dgm:prSet presAssocID="{3808397B-8FD9-415E-BC51-118A23039E59}" presName="chTx" presStyleLbl="revTx" presStyleIdx="14" presStyleCnt="19" custScaleX="142528" custScaleY="177797" custLinFactNeighborX="-29638" custLinFactNeighborY="69298"/>
      <dgm:spPr/>
    </dgm:pt>
    <dgm:pt modelId="{FDB3D953-AF7A-4E26-8DEC-79BB6DF9281F}" type="pres">
      <dgm:prSet presAssocID="{3808397B-8FD9-415E-BC51-118A23039E59}" presName="desTx" presStyleLbl="revTx" presStyleIdx="15" presStyleCnt="19">
        <dgm:presLayoutVars>
          <dgm:bulletEnabled val="1"/>
        </dgm:presLayoutVars>
      </dgm:prSet>
      <dgm:spPr/>
    </dgm:pt>
    <dgm:pt modelId="{BB4FEBE0-653E-42DF-B64A-E1A96150A11F}" type="pres">
      <dgm:prSet presAssocID="{3808397B-8FD9-415E-BC51-118A23039E59}" presName="desBackupRightNorm" presStyleCnt="0"/>
      <dgm:spPr/>
    </dgm:pt>
    <dgm:pt modelId="{F2CF4598-29E7-4C3B-9311-07E8D4774C58}" type="pres">
      <dgm:prSet presAssocID="{BA4716AF-4784-4753-BF71-4DF989949F32}" presName="desSpace" presStyleCnt="0"/>
      <dgm:spPr/>
    </dgm:pt>
    <dgm:pt modelId="{727FFD93-1FBE-4701-821B-7E8AD21A83F5}" type="pres">
      <dgm:prSet presAssocID="{86AEBE95-0BA8-4E93-8EDA-EB39EB0B3FE9}" presName="desBackupLeftNorm" presStyleCnt="0"/>
      <dgm:spPr/>
    </dgm:pt>
    <dgm:pt modelId="{0F12DA56-61F5-494C-AB29-AAABBCC90826}" type="pres">
      <dgm:prSet presAssocID="{86AEBE95-0BA8-4E93-8EDA-EB39EB0B3FE9}" presName="desComposite" presStyleCnt="0"/>
      <dgm:spPr/>
    </dgm:pt>
    <dgm:pt modelId="{FDB74234-F931-40AE-A377-09A52132D763}" type="pres">
      <dgm:prSet presAssocID="{86AEBE95-0BA8-4E93-8EDA-EB39EB0B3FE9}" presName="desCircle" presStyleLbl="node1" presStyleIdx="6" presStyleCnt="7" custScaleX="77446" custScaleY="77446"/>
      <dgm:spPr/>
    </dgm:pt>
    <dgm:pt modelId="{8EC72553-E235-4C45-8842-7BE0D0D6DF1C}" type="pres">
      <dgm:prSet presAssocID="{86AEBE95-0BA8-4E93-8EDA-EB39EB0B3FE9}" presName="chTx" presStyleLbl="revTx" presStyleIdx="16" presStyleCnt="19" custLinFactNeighborX="26956" custLinFactNeighborY="28183"/>
      <dgm:spPr/>
    </dgm:pt>
    <dgm:pt modelId="{AFC96E1F-A87B-4A86-8119-F922F3F23E91}" type="pres">
      <dgm:prSet presAssocID="{86AEBE95-0BA8-4E93-8EDA-EB39EB0B3FE9}" presName="desTx" presStyleLbl="revTx" presStyleIdx="17" presStyleCnt="19">
        <dgm:presLayoutVars>
          <dgm:bulletEnabled val="1"/>
        </dgm:presLayoutVars>
      </dgm:prSet>
      <dgm:spPr/>
    </dgm:pt>
    <dgm:pt modelId="{B266CD3B-EFA0-495E-A3AB-549ADA536A36}" type="pres">
      <dgm:prSet presAssocID="{86AEBE95-0BA8-4E93-8EDA-EB39EB0B3FE9}" presName="desBackupRightNorm" presStyleCnt="0"/>
      <dgm:spPr/>
    </dgm:pt>
    <dgm:pt modelId="{62AFBB59-B066-4A13-A0E7-B5C52AF2E253}" type="pres">
      <dgm:prSet presAssocID="{BEBC0950-4BB5-46C8-9E7E-2C4A95B1A8D7}" presName="desSpace" presStyleCnt="0"/>
      <dgm:spPr/>
    </dgm:pt>
    <dgm:pt modelId="{2C7BB24C-4285-44E7-9D2B-1A19510F1081}" type="pres">
      <dgm:prSet presAssocID="{6B2296AA-9D22-4860-AF0B-D3BABB539DB6}" presName="parComposite" presStyleCnt="0"/>
      <dgm:spPr/>
    </dgm:pt>
    <dgm:pt modelId="{948F908D-ABE6-4D0D-A28D-0E75F4D70D19}" type="pres">
      <dgm:prSet presAssocID="{6B2296AA-9D22-4860-AF0B-D3BABB539DB6}" presName="parBigCircle" presStyleLbl="node0" presStyleIdx="4" presStyleCnt="5" custScaleX="80399" custScaleY="80399"/>
      <dgm:spPr/>
    </dgm:pt>
    <dgm:pt modelId="{8A551736-DD3B-4522-A3A6-3B58EC13CE6A}" type="pres">
      <dgm:prSet presAssocID="{6B2296AA-9D22-4860-AF0B-D3BABB539DB6}" presName="parTx" presStyleLbl="revTx" presStyleIdx="18" presStyleCnt="19" custScaleX="134511" custScaleY="133802" custLinFactNeighborX="-10088" custLinFactNeighborY="-29233"/>
      <dgm:spPr/>
    </dgm:pt>
    <dgm:pt modelId="{C853F58F-5502-40D0-A9E1-54B03923878A}" type="pres">
      <dgm:prSet presAssocID="{6B2296AA-9D22-4860-AF0B-D3BABB539DB6}" presName="bSpace" presStyleCnt="0"/>
      <dgm:spPr/>
    </dgm:pt>
    <dgm:pt modelId="{C50E738A-A7C7-4B10-AA2D-4AC913D3AF27}" type="pres">
      <dgm:prSet presAssocID="{6B2296AA-9D22-4860-AF0B-D3BABB539DB6}" presName="parBackupNorm" presStyleCnt="0"/>
      <dgm:spPr/>
    </dgm:pt>
    <dgm:pt modelId="{C67F93E2-1B15-43D4-82DF-8EF5AED002D0}" type="pres">
      <dgm:prSet presAssocID="{DEE9926A-9D1D-4E39-BF63-F408F630C3D2}" presName="parSpace" presStyleCnt="0"/>
      <dgm:spPr/>
    </dgm:pt>
  </dgm:ptLst>
  <dgm:cxnLst>
    <dgm:cxn modelId="{6D651D01-A1A2-499B-B2FA-D9FCCB442590}" type="presOf" srcId="{87B13058-F8F6-473B-8D40-F283DC328CC6}" destId="{D74588EC-9567-4D86-B7DF-1E5B56995D3F}" srcOrd="0" destOrd="0" presId="urn:microsoft.com/office/officeart/2008/layout/CircleAccentTimeline"/>
    <dgm:cxn modelId="{D691330C-019F-4D03-8357-9D6AE03E5E5E}" srcId="{CECA1657-70EB-4035-A7F8-E76D8133FB33}" destId="{1560B92E-E429-4C8E-BC30-86129DB19859}" srcOrd="0" destOrd="0" parTransId="{3F111E7C-8D72-45DE-8AEF-206B2C1F3937}" sibTransId="{A8F94B64-2D54-4EE4-BFB8-44E3F79BC73E}"/>
    <dgm:cxn modelId="{2242171C-11CB-4C4C-89A7-B894C34AB75F}" type="presOf" srcId="{C7170BFD-96F1-4F6B-9655-FA7B19B0BF8A}" destId="{98856E67-A704-46AD-8E5B-F6E353B8C2BC}" srcOrd="0" destOrd="0" presId="urn:microsoft.com/office/officeart/2008/layout/CircleAccentTimeline"/>
    <dgm:cxn modelId="{3B7EDD1C-183D-4ED8-91E2-F73D3B5A112C}" type="presOf" srcId="{86AEBE95-0BA8-4E93-8EDA-EB39EB0B3FE9}" destId="{8EC72553-E235-4C45-8842-7BE0D0D6DF1C}" srcOrd="0" destOrd="0" presId="urn:microsoft.com/office/officeart/2008/layout/CircleAccentTimeline"/>
    <dgm:cxn modelId="{240CC332-5642-4994-BE45-594EB3ACB1CE}" type="presOf" srcId="{BA9A8F04-892D-47CC-98B2-66BA1C03EF3F}" destId="{70819C4D-2A24-4AB6-B898-2333C1049A92}" srcOrd="0" destOrd="0" presId="urn:microsoft.com/office/officeart/2008/layout/CircleAccentTimeline"/>
    <dgm:cxn modelId="{A1B0EC35-9294-4939-9770-25F9744B4F0E}" type="presOf" srcId="{CECA1657-70EB-4035-A7F8-E76D8133FB33}" destId="{AD5DB85E-527A-4BD4-BA93-A0B42FCFA65C}" srcOrd="0" destOrd="0" presId="urn:microsoft.com/office/officeart/2008/layout/CircleAccentTimeline"/>
    <dgm:cxn modelId="{8BC05B66-D91E-4E20-8224-7EB9831BA6E7}" srcId="{BA9A8F04-892D-47CC-98B2-66BA1C03EF3F}" destId="{960C7A39-79EB-492D-9ED5-DD6253E3B679}" srcOrd="3" destOrd="0" parTransId="{46F16434-79F8-470A-B8F0-FB7939456FDC}" sibTransId="{EF38D96D-5805-49DF-B69F-74091EC9D0DF}"/>
    <dgm:cxn modelId="{DBB45C47-E79F-4E8C-A81B-AB28C4E246B1}" type="presOf" srcId="{6B2296AA-9D22-4860-AF0B-D3BABB539DB6}" destId="{8A551736-DD3B-4522-A3A6-3B58EC13CE6A}" srcOrd="0" destOrd="0" presId="urn:microsoft.com/office/officeart/2008/layout/CircleAccentTimeline"/>
    <dgm:cxn modelId="{D944CD68-B386-404D-8A05-F700C375311B}" type="presOf" srcId="{FA923B17-C025-4E9C-9632-0579E2A5BA27}" destId="{EEB2484A-1F2B-4C43-86A2-0F084DD8DAB8}" srcOrd="0" destOrd="0" presId="urn:microsoft.com/office/officeart/2008/layout/CircleAccentTimeline"/>
    <dgm:cxn modelId="{00B54B6F-F7AB-4D74-89E3-9FD7DF6D96BE}" srcId="{BA9A8F04-892D-47CC-98B2-66BA1C03EF3F}" destId="{369C80BD-2F5E-4536-874B-0A86214A1DEB}" srcOrd="0" destOrd="0" parTransId="{9DF871C7-72D9-415B-BD4A-5939CC6D0881}" sibTransId="{8DD7BDFA-032A-43D7-8E9B-DF3B0271EEE0}"/>
    <dgm:cxn modelId="{3A5A4C79-E8C6-4587-AE14-FC74DD1E449E}" type="presOf" srcId="{3A683F12-350E-4713-966B-4BABF7E3ABDE}" destId="{A95B076A-F450-4A29-9D94-CAC877B37497}" srcOrd="0" destOrd="0" presId="urn:microsoft.com/office/officeart/2008/layout/CircleAccentTimeline"/>
    <dgm:cxn modelId="{5808A98A-7F26-4EC6-BBA6-07BBF2D69C3D}" srcId="{BA9A8F04-892D-47CC-98B2-66BA1C03EF3F}" destId="{CECA1657-70EB-4035-A7F8-E76D8133FB33}" srcOrd="1" destOrd="0" parTransId="{C2D686B1-1C98-48DD-939A-3E884BDB1901}" sibTransId="{2403FE54-0A43-4625-A065-115FB624AFD1}"/>
    <dgm:cxn modelId="{ABF0218C-1A29-4E2A-B81C-27BAAA6EE586}" type="presOf" srcId="{1560B92E-E429-4C8E-BC30-86129DB19859}" destId="{7864A8D8-DB47-42C2-AF5B-4719F8DAD2B0}" srcOrd="0" destOrd="0" presId="urn:microsoft.com/office/officeart/2008/layout/CircleAccentTimeline"/>
    <dgm:cxn modelId="{0D07AC8C-7807-4A3F-B0EF-90A4F029704D}" type="presOf" srcId="{6E8206F2-FD35-488E-A0D7-DE3697C0FCED}" destId="{EFFD227A-9249-445E-8A73-B2D75110F966}" srcOrd="0" destOrd="0" presId="urn:microsoft.com/office/officeart/2008/layout/CircleAccentTimeline"/>
    <dgm:cxn modelId="{ED924A8E-9073-49B4-B142-91CE9DB78C4D}" srcId="{BA9A8F04-892D-47CC-98B2-66BA1C03EF3F}" destId="{6B2296AA-9D22-4860-AF0B-D3BABB539DB6}" srcOrd="4" destOrd="0" parTransId="{FAD0F4B7-4BAA-4402-AED1-5AA6F02000D4}" sibTransId="{DEE9926A-9D1D-4E39-BF63-F408F630C3D2}"/>
    <dgm:cxn modelId="{00AB219D-CC5E-439E-BBCB-18EEC5B2BFFA}" srcId="{960C7A39-79EB-492D-9ED5-DD6253E3B679}" destId="{3808397B-8FD9-415E-BC51-118A23039E59}" srcOrd="1" destOrd="0" parTransId="{32E15DBE-250C-4869-BE71-C1BF0C2A1FAD}" sibTransId="{BA4716AF-4784-4753-BF71-4DF989949F32}"/>
    <dgm:cxn modelId="{D64E829D-1B5B-4A76-BAE2-E33AE2ABDCB6}" srcId="{BA9A8F04-892D-47CC-98B2-66BA1C03EF3F}" destId="{3A683F12-350E-4713-966B-4BABF7E3ABDE}" srcOrd="2" destOrd="0" parTransId="{A719B56E-8E42-4A45-8A81-BA05BCBAC2E3}" sibTransId="{47873CBF-863A-413F-86B6-085BB9CAFE66}"/>
    <dgm:cxn modelId="{41B234A7-22F2-41B3-B97C-5A44CA76D484}" type="presOf" srcId="{960C7A39-79EB-492D-9ED5-DD6253E3B679}" destId="{7599B10D-888A-4292-A10D-5776FDA1E71C}" srcOrd="0" destOrd="0" presId="urn:microsoft.com/office/officeart/2008/layout/CircleAccentTimeline"/>
    <dgm:cxn modelId="{ED0935A7-DF13-4ACB-BFC3-45F73903F2BC}" srcId="{960C7A39-79EB-492D-9ED5-DD6253E3B679}" destId="{86AEBE95-0BA8-4E93-8EDA-EB39EB0B3FE9}" srcOrd="2" destOrd="0" parTransId="{363BA33D-E729-46AD-BB2F-5973C9BCF269}" sibTransId="{BEBC0950-4BB5-46C8-9E7E-2C4A95B1A8D7}"/>
    <dgm:cxn modelId="{1A37EFA9-143C-4E57-9659-AB32F5F54BFE}" type="presOf" srcId="{3808397B-8FD9-415E-BC51-118A23039E59}" destId="{6DF940C7-C021-4861-BEBC-B3ACDD76CCE6}" srcOrd="0" destOrd="0" presId="urn:microsoft.com/office/officeart/2008/layout/CircleAccentTimeline"/>
    <dgm:cxn modelId="{4912CABD-231B-4C61-97AE-8CD44C252D37}" type="presOf" srcId="{369C80BD-2F5E-4536-874B-0A86214A1DEB}" destId="{ADE9F003-52FB-44AB-BBC7-628B7FF1320D}" srcOrd="0" destOrd="0" presId="urn:microsoft.com/office/officeart/2008/layout/CircleAccentTimeline"/>
    <dgm:cxn modelId="{A8C35FBF-E7C9-4A88-A389-68AF753F6686}" srcId="{3A683F12-350E-4713-966B-4BABF7E3ABDE}" destId="{FA923B17-C025-4E9C-9632-0579E2A5BA27}" srcOrd="0" destOrd="0" parTransId="{BD7D7125-576E-40FD-BBCF-7DFEE302C54F}" sibTransId="{94CCA89B-8A88-4F36-9858-B2735D682E08}"/>
    <dgm:cxn modelId="{3E8F1CCC-E698-446C-B4E9-8D2920A4DD58}" srcId="{960C7A39-79EB-492D-9ED5-DD6253E3B679}" destId="{6E8206F2-FD35-488E-A0D7-DE3697C0FCED}" srcOrd="0" destOrd="0" parTransId="{89640E1A-240F-4EDB-BF15-6095F4024C4B}" sibTransId="{674D78FD-C22E-403D-9E65-4103CC1DCBFF}"/>
    <dgm:cxn modelId="{BB55CCDF-4B50-4586-BC90-40655759E71C}" srcId="{3A683F12-350E-4713-966B-4BABF7E3ABDE}" destId="{C7170BFD-96F1-4F6B-9655-FA7B19B0BF8A}" srcOrd="1" destOrd="0" parTransId="{8E01C53E-5AB2-42F9-AAE9-53A15E0E1654}" sibTransId="{C31D8D0C-4808-4A54-AD8A-1796D97C635D}"/>
    <dgm:cxn modelId="{6D38D7F8-41BB-485A-8C17-F2798D34607D}" srcId="{369C80BD-2F5E-4536-874B-0A86214A1DEB}" destId="{87B13058-F8F6-473B-8D40-F283DC328CC6}" srcOrd="0" destOrd="0" parTransId="{D581A1D2-A2BD-4A83-871D-0C229CA439EC}" sibTransId="{0A4C2DC7-C170-413F-8C72-462B46F508FF}"/>
    <dgm:cxn modelId="{1C9C67DE-8052-49BC-B536-96352C7D6FF3}" type="presParOf" srcId="{70819C4D-2A24-4AB6-B898-2333C1049A92}" destId="{4B4CA063-9697-4BD7-BEE7-2048B3F686B6}" srcOrd="0" destOrd="0" presId="urn:microsoft.com/office/officeart/2008/layout/CircleAccentTimeline"/>
    <dgm:cxn modelId="{02F29653-3743-4B39-AA97-B5BD01432CC6}" type="presParOf" srcId="{4B4CA063-9697-4BD7-BEE7-2048B3F686B6}" destId="{CBE76EF1-5B5C-4A8C-B6F6-D04CCEB1E933}" srcOrd="0" destOrd="0" presId="urn:microsoft.com/office/officeart/2008/layout/CircleAccentTimeline"/>
    <dgm:cxn modelId="{567DDE25-07EE-4B10-BC50-BC41D28610B2}" type="presParOf" srcId="{4B4CA063-9697-4BD7-BEE7-2048B3F686B6}" destId="{ADE9F003-52FB-44AB-BBC7-628B7FF1320D}" srcOrd="1" destOrd="0" presId="urn:microsoft.com/office/officeart/2008/layout/CircleAccentTimeline"/>
    <dgm:cxn modelId="{4B26EBDD-1A9C-4FD1-BEFF-69FA8C1BCE1C}" type="presParOf" srcId="{4B4CA063-9697-4BD7-BEE7-2048B3F686B6}" destId="{83E325AD-4640-49D0-BB41-1394BC9B00AF}" srcOrd="2" destOrd="0" presId="urn:microsoft.com/office/officeart/2008/layout/CircleAccentTimeline"/>
    <dgm:cxn modelId="{68093FA7-BE5C-48FC-9456-F29984CE8A5C}" type="presParOf" srcId="{70819C4D-2A24-4AB6-B898-2333C1049A92}" destId="{C12E214B-D644-4605-988B-2FBAEBB35012}" srcOrd="1" destOrd="0" presId="urn:microsoft.com/office/officeart/2008/layout/CircleAccentTimeline"/>
    <dgm:cxn modelId="{4CDFA13A-F5D7-42B3-B0BF-EB9F961937FD}" type="presParOf" srcId="{70819C4D-2A24-4AB6-B898-2333C1049A92}" destId="{0916FDE0-1A26-439C-8CFC-C4A2079D2DA7}" srcOrd="2" destOrd="0" presId="urn:microsoft.com/office/officeart/2008/layout/CircleAccentTimeline"/>
    <dgm:cxn modelId="{C5A4E565-F8A9-456B-B87F-8A1288742B45}" type="presParOf" srcId="{70819C4D-2A24-4AB6-B898-2333C1049A92}" destId="{376833A6-E744-4484-8492-121A4CBB871B}" srcOrd="3" destOrd="0" presId="urn:microsoft.com/office/officeart/2008/layout/CircleAccentTimeline"/>
    <dgm:cxn modelId="{45560F36-84E5-4E3E-B839-C5058C84750F}" type="presParOf" srcId="{70819C4D-2A24-4AB6-B898-2333C1049A92}" destId="{6135FCE3-2FAD-490A-8123-5F60E48B1C28}" srcOrd="4" destOrd="0" presId="urn:microsoft.com/office/officeart/2008/layout/CircleAccentTimeline"/>
    <dgm:cxn modelId="{C732340A-C5F8-415A-81A7-68C0F00DCAAE}" type="presParOf" srcId="{6135FCE3-2FAD-490A-8123-5F60E48B1C28}" destId="{A514684B-4EB7-43C8-9E3B-D1D22CD3275D}" srcOrd="0" destOrd="0" presId="urn:microsoft.com/office/officeart/2008/layout/CircleAccentTimeline"/>
    <dgm:cxn modelId="{155BADAE-FA21-4EDD-A556-5E10C497594F}" type="presParOf" srcId="{6135FCE3-2FAD-490A-8123-5F60E48B1C28}" destId="{D74588EC-9567-4D86-B7DF-1E5B56995D3F}" srcOrd="1" destOrd="0" presId="urn:microsoft.com/office/officeart/2008/layout/CircleAccentTimeline"/>
    <dgm:cxn modelId="{05A9EFBA-B2FB-4AC0-85A3-15DD521694CD}" type="presParOf" srcId="{6135FCE3-2FAD-490A-8123-5F60E48B1C28}" destId="{2E2749E8-704A-4FED-923D-E389317DC466}" srcOrd="2" destOrd="0" presId="urn:microsoft.com/office/officeart/2008/layout/CircleAccentTimeline"/>
    <dgm:cxn modelId="{EAA8B986-EF47-467C-8F3F-5DCCE10AA294}" type="presParOf" srcId="{70819C4D-2A24-4AB6-B898-2333C1049A92}" destId="{5CB0B883-1B46-4211-BC49-6935F8163070}" srcOrd="5" destOrd="0" presId="urn:microsoft.com/office/officeart/2008/layout/CircleAccentTimeline"/>
    <dgm:cxn modelId="{8DE89315-605A-43B4-BB2D-6F03BFF49B34}" type="presParOf" srcId="{70819C4D-2A24-4AB6-B898-2333C1049A92}" destId="{BA642089-B270-4F7E-BC78-94253E288FEE}" srcOrd="6" destOrd="0" presId="urn:microsoft.com/office/officeart/2008/layout/CircleAccentTimeline"/>
    <dgm:cxn modelId="{1AF0CBAB-9DB2-4779-AB58-55400FFC8DFB}" type="presParOf" srcId="{70819C4D-2A24-4AB6-B898-2333C1049A92}" destId="{8AF9A18D-8704-44B0-95B3-E938BD2FF56D}" srcOrd="7" destOrd="0" presId="urn:microsoft.com/office/officeart/2008/layout/CircleAccentTimeline"/>
    <dgm:cxn modelId="{59CFC964-D4BB-4046-A989-EA75ADB9ED28}" type="presParOf" srcId="{8AF9A18D-8704-44B0-95B3-E938BD2FF56D}" destId="{ADFF4195-D2B5-41BB-89F3-3F0F8B656C92}" srcOrd="0" destOrd="0" presId="urn:microsoft.com/office/officeart/2008/layout/CircleAccentTimeline"/>
    <dgm:cxn modelId="{99417C0D-C78B-4659-84BE-6B418D726A54}" type="presParOf" srcId="{8AF9A18D-8704-44B0-95B3-E938BD2FF56D}" destId="{AD5DB85E-527A-4BD4-BA93-A0B42FCFA65C}" srcOrd="1" destOrd="0" presId="urn:microsoft.com/office/officeart/2008/layout/CircleAccentTimeline"/>
    <dgm:cxn modelId="{5BCE91E9-0AE8-4F11-AFB9-B3109A8BD511}" type="presParOf" srcId="{8AF9A18D-8704-44B0-95B3-E938BD2FF56D}" destId="{7521AF47-9DA4-46FF-BB5E-E5DD3F8591C0}" srcOrd="2" destOrd="0" presId="urn:microsoft.com/office/officeart/2008/layout/CircleAccentTimeline"/>
    <dgm:cxn modelId="{19B9EED0-B772-49C5-BF92-37683342888E}" type="presParOf" srcId="{70819C4D-2A24-4AB6-B898-2333C1049A92}" destId="{91A8E57E-7006-430B-B331-AB90B9605205}" srcOrd="8" destOrd="0" presId="urn:microsoft.com/office/officeart/2008/layout/CircleAccentTimeline"/>
    <dgm:cxn modelId="{58E35D87-C06E-40AB-A707-BA4562F31196}" type="presParOf" srcId="{70819C4D-2A24-4AB6-B898-2333C1049A92}" destId="{700502E7-5BA4-456F-8C7B-1B27DBD8DCBC}" srcOrd="9" destOrd="0" presId="urn:microsoft.com/office/officeart/2008/layout/CircleAccentTimeline"/>
    <dgm:cxn modelId="{40015394-EBCD-44CD-9704-914FF20C346B}" type="presParOf" srcId="{70819C4D-2A24-4AB6-B898-2333C1049A92}" destId="{06C7FCE7-6E7E-479B-BF67-CC10E0257D6B}" srcOrd="10" destOrd="0" presId="urn:microsoft.com/office/officeart/2008/layout/CircleAccentTimeline"/>
    <dgm:cxn modelId="{4B06EF40-FB85-47E4-B7C4-CA53A6397D0F}" type="presParOf" srcId="{70819C4D-2A24-4AB6-B898-2333C1049A92}" destId="{B0670B99-B029-40CF-AD4B-212B89CD58F0}" srcOrd="11" destOrd="0" presId="urn:microsoft.com/office/officeart/2008/layout/CircleAccentTimeline"/>
    <dgm:cxn modelId="{92421BCA-CBAB-4396-B48C-B2E5E3BBF396}" type="presParOf" srcId="{B0670B99-B029-40CF-AD4B-212B89CD58F0}" destId="{8170B80C-11F5-4C29-920B-0A01356F30C1}" srcOrd="0" destOrd="0" presId="urn:microsoft.com/office/officeart/2008/layout/CircleAccentTimeline"/>
    <dgm:cxn modelId="{8D84D829-EF5D-41C6-8149-8F108697869A}" type="presParOf" srcId="{B0670B99-B029-40CF-AD4B-212B89CD58F0}" destId="{7864A8D8-DB47-42C2-AF5B-4719F8DAD2B0}" srcOrd="1" destOrd="0" presId="urn:microsoft.com/office/officeart/2008/layout/CircleAccentTimeline"/>
    <dgm:cxn modelId="{6B156FF6-0147-45DA-8B3C-CC1C7523B4D4}" type="presParOf" srcId="{B0670B99-B029-40CF-AD4B-212B89CD58F0}" destId="{427FBB13-DF3F-44EC-88AD-E53BE0968A0A}" srcOrd="2" destOrd="0" presId="urn:microsoft.com/office/officeart/2008/layout/CircleAccentTimeline"/>
    <dgm:cxn modelId="{31B4AE9E-178C-49C9-91D3-26680231F7F6}" type="presParOf" srcId="{70819C4D-2A24-4AB6-B898-2333C1049A92}" destId="{B6024BDA-4F07-4FAE-B4BF-6B0B4417B559}" srcOrd="12" destOrd="0" presId="urn:microsoft.com/office/officeart/2008/layout/CircleAccentTimeline"/>
    <dgm:cxn modelId="{3D2DFCA7-E57B-4C47-A049-564CE3AD2D7B}" type="presParOf" srcId="{70819C4D-2A24-4AB6-B898-2333C1049A92}" destId="{075CD0F6-E3A9-4B0B-9DA0-B137DDED7D9C}" srcOrd="13" destOrd="0" presId="urn:microsoft.com/office/officeart/2008/layout/CircleAccentTimeline"/>
    <dgm:cxn modelId="{9B817848-F14F-44C1-BFFF-C46A55B8614B}" type="presParOf" srcId="{70819C4D-2A24-4AB6-B898-2333C1049A92}" destId="{8B90ABA7-757B-4392-A8EA-6A0641E7ABF7}" srcOrd="14" destOrd="0" presId="urn:microsoft.com/office/officeart/2008/layout/CircleAccentTimeline"/>
    <dgm:cxn modelId="{B8200C5E-ED92-4ED4-9F13-6CF07DFF6715}" type="presParOf" srcId="{8B90ABA7-757B-4392-A8EA-6A0641E7ABF7}" destId="{20C5DEE0-F48E-4AE9-8522-3C9ED8980506}" srcOrd="0" destOrd="0" presId="urn:microsoft.com/office/officeart/2008/layout/CircleAccentTimeline"/>
    <dgm:cxn modelId="{EBBB3F52-0939-42D1-8037-8B3F56B5C937}" type="presParOf" srcId="{8B90ABA7-757B-4392-A8EA-6A0641E7ABF7}" destId="{A95B076A-F450-4A29-9D94-CAC877B37497}" srcOrd="1" destOrd="0" presId="urn:microsoft.com/office/officeart/2008/layout/CircleAccentTimeline"/>
    <dgm:cxn modelId="{E71C65F4-BF6E-4309-A9E7-F022B57C1CC6}" type="presParOf" srcId="{8B90ABA7-757B-4392-A8EA-6A0641E7ABF7}" destId="{E631B8A2-B976-41F6-AB6C-3A07382E9CA3}" srcOrd="2" destOrd="0" presId="urn:microsoft.com/office/officeart/2008/layout/CircleAccentTimeline"/>
    <dgm:cxn modelId="{F6793415-EAC4-487E-A29F-07CA83381378}" type="presParOf" srcId="{70819C4D-2A24-4AB6-B898-2333C1049A92}" destId="{A8FD3DF1-E017-4D4F-B39B-B22F22AC53E0}" srcOrd="15" destOrd="0" presId="urn:microsoft.com/office/officeart/2008/layout/CircleAccentTimeline"/>
    <dgm:cxn modelId="{B6B14318-F098-4CF2-917C-EDE321B4EBAB}" type="presParOf" srcId="{70819C4D-2A24-4AB6-B898-2333C1049A92}" destId="{311EA49F-A53D-41F4-8695-356790E8252D}" srcOrd="16" destOrd="0" presId="urn:microsoft.com/office/officeart/2008/layout/CircleAccentTimeline"/>
    <dgm:cxn modelId="{D7881BF6-966E-430F-8D7D-54352FBF225F}" type="presParOf" srcId="{70819C4D-2A24-4AB6-B898-2333C1049A92}" destId="{02C34A4B-0DE0-4921-B732-8E906A807CDA}" srcOrd="17" destOrd="0" presId="urn:microsoft.com/office/officeart/2008/layout/CircleAccentTimeline"/>
    <dgm:cxn modelId="{39B090CA-139C-40D1-BAA1-4688E42C0492}" type="presParOf" srcId="{70819C4D-2A24-4AB6-B898-2333C1049A92}" destId="{D06FD6E1-40C7-4EE2-BB1B-7962EA3A4B1F}" srcOrd="18" destOrd="0" presId="urn:microsoft.com/office/officeart/2008/layout/CircleAccentTimeline"/>
    <dgm:cxn modelId="{A0242C16-BC00-44D4-9A8D-DDCB079C858A}" type="presParOf" srcId="{D06FD6E1-40C7-4EE2-BB1B-7962EA3A4B1F}" destId="{2920DA43-5F57-4117-A21C-3700DDBD6EBC}" srcOrd="0" destOrd="0" presId="urn:microsoft.com/office/officeart/2008/layout/CircleAccentTimeline"/>
    <dgm:cxn modelId="{242DA8B4-1983-494E-8E6F-9771CA9AFE56}" type="presParOf" srcId="{D06FD6E1-40C7-4EE2-BB1B-7962EA3A4B1F}" destId="{EEB2484A-1F2B-4C43-86A2-0F084DD8DAB8}" srcOrd="1" destOrd="0" presId="urn:microsoft.com/office/officeart/2008/layout/CircleAccentTimeline"/>
    <dgm:cxn modelId="{83F07DAA-B9F7-4842-885E-B0A4D9FAD7E7}" type="presParOf" srcId="{D06FD6E1-40C7-4EE2-BB1B-7962EA3A4B1F}" destId="{EB7E01CA-8384-4817-977F-72EFAE29D5C0}" srcOrd="2" destOrd="0" presId="urn:microsoft.com/office/officeart/2008/layout/CircleAccentTimeline"/>
    <dgm:cxn modelId="{8721EBA1-EFBA-49DA-A392-003F5D2F2878}" type="presParOf" srcId="{70819C4D-2A24-4AB6-B898-2333C1049A92}" destId="{F1EC58DF-EA27-451A-A170-7C21567BB68B}" srcOrd="19" destOrd="0" presId="urn:microsoft.com/office/officeart/2008/layout/CircleAccentTimeline"/>
    <dgm:cxn modelId="{EB9036E5-8003-4172-934D-97EB616CAFDE}" type="presParOf" srcId="{70819C4D-2A24-4AB6-B898-2333C1049A92}" destId="{4FE70AB4-92B8-474F-9E78-D7842507E05A}" srcOrd="20" destOrd="0" presId="urn:microsoft.com/office/officeart/2008/layout/CircleAccentTimeline"/>
    <dgm:cxn modelId="{59206678-42AF-4EC0-99CD-22FC3A7A4113}" type="presParOf" srcId="{70819C4D-2A24-4AB6-B898-2333C1049A92}" destId="{D6F584AA-C1E1-43F3-B439-20F37E82386D}" srcOrd="21" destOrd="0" presId="urn:microsoft.com/office/officeart/2008/layout/CircleAccentTimeline"/>
    <dgm:cxn modelId="{837037FE-8D78-4197-A520-9C3EA5ADCEBC}" type="presParOf" srcId="{70819C4D-2A24-4AB6-B898-2333C1049A92}" destId="{78C36339-6EA1-4D46-97B5-B714B471A761}" srcOrd="22" destOrd="0" presId="urn:microsoft.com/office/officeart/2008/layout/CircleAccentTimeline"/>
    <dgm:cxn modelId="{9D2D70FC-B275-4357-8C31-E95A9FB77D10}" type="presParOf" srcId="{78C36339-6EA1-4D46-97B5-B714B471A761}" destId="{17099C66-5D5B-4DFF-8241-41ADDDD03805}" srcOrd="0" destOrd="0" presId="urn:microsoft.com/office/officeart/2008/layout/CircleAccentTimeline"/>
    <dgm:cxn modelId="{2E6AD6EC-D2A5-441C-84B7-F52C2E1E4654}" type="presParOf" srcId="{78C36339-6EA1-4D46-97B5-B714B471A761}" destId="{98856E67-A704-46AD-8E5B-F6E353B8C2BC}" srcOrd="1" destOrd="0" presId="urn:microsoft.com/office/officeart/2008/layout/CircleAccentTimeline"/>
    <dgm:cxn modelId="{6D170CA9-315B-4FC0-B7E1-CB2E2130130E}" type="presParOf" srcId="{78C36339-6EA1-4D46-97B5-B714B471A761}" destId="{5076D3DF-516E-4F98-963C-692F25FE128A}" srcOrd="2" destOrd="0" presId="urn:microsoft.com/office/officeart/2008/layout/CircleAccentTimeline"/>
    <dgm:cxn modelId="{EA2C9155-6FB3-4A67-80A1-7C85E54DB448}" type="presParOf" srcId="{70819C4D-2A24-4AB6-B898-2333C1049A92}" destId="{FF8403A3-6F70-46FD-AB02-22214C4C7661}" srcOrd="23" destOrd="0" presId="urn:microsoft.com/office/officeart/2008/layout/CircleAccentTimeline"/>
    <dgm:cxn modelId="{201137CD-1FB3-4519-8822-1C23FC95CE51}" type="presParOf" srcId="{70819C4D-2A24-4AB6-B898-2333C1049A92}" destId="{93370AD3-F805-4C98-A88C-5EB948F299F9}" srcOrd="24" destOrd="0" presId="urn:microsoft.com/office/officeart/2008/layout/CircleAccentTimeline"/>
    <dgm:cxn modelId="{6481B7D0-825F-4F41-88CF-D4BF14A7F933}" type="presParOf" srcId="{70819C4D-2A24-4AB6-B898-2333C1049A92}" destId="{6B1B1B3A-D49C-48E2-BB31-19FAA271D541}" srcOrd="25" destOrd="0" presId="urn:microsoft.com/office/officeart/2008/layout/CircleAccentTimeline"/>
    <dgm:cxn modelId="{4C982974-AB43-4ABA-AD63-DFD20481FCA7}" type="presParOf" srcId="{6B1B1B3A-D49C-48E2-BB31-19FAA271D541}" destId="{B00B789C-993D-42FC-B599-6AC718D5CF32}" srcOrd="0" destOrd="0" presId="urn:microsoft.com/office/officeart/2008/layout/CircleAccentTimeline"/>
    <dgm:cxn modelId="{20EDD805-E1BC-4A12-A694-B36E29189EE5}" type="presParOf" srcId="{6B1B1B3A-D49C-48E2-BB31-19FAA271D541}" destId="{7599B10D-888A-4292-A10D-5776FDA1E71C}" srcOrd="1" destOrd="0" presId="urn:microsoft.com/office/officeart/2008/layout/CircleAccentTimeline"/>
    <dgm:cxn modelId="{B1A76F97-1F49-4310-B13F-AF64FED6BC99}" type="presParOf" srcId="{6B1B1B3A-D49C-48E2-BB31-19FAA271D541}" destId="{FF3350F5-D4BD-4796-AB3D-94A71DF81405}" srcOrd="2" destOrd="0" presId="urn:microsoft.com/office/officeart/2008/layout/CircleAccentTimeline"/>
    <dgm:cxn modelId="{2EE2876B-6A88-4AEA-A697-26CE8DD6B99B}" type="presParOf" srcId="{70819C4D-2A24-4AB6-B898-2333C1049A92}" destId="{91FF9C91-003C-4304-9B5D-D0AF51E9D7A3}" srcOrd="26" destOrd="0" presId="urn:microsoft.com/office/officeart/2008/layout/CircleAccentTimeline"/>
    <dgm:cxn modelId="{88722032-2485-489A-8626-34A6D7ADFEE4}" type="presParOf" srcId="{70819C4D-2A24-4AB6-B898-2333C1049A92}" destId="{DAE2E66E-C146-45A8-A78F-27FFA77EB63E}" srcOrd="27" destOrd="0" presId="urn:microsoft.com/office/officeart/2008/layout/CircleAccentTimeline"/>
    <dgm:cxn modelId="{EE8DA178-F844-4E5E-9075-FD2992E1A086}" type="presParOf" srcId="{70819C4D-2A24-4AB6-B898-2333C1049A92}" destId="{25C601C6-B8E3-4A8D-A20F-B930CC2440E5}" srcOrd="28" destOrd="0" presId="urn:microsoft.com/office/officeart/2008/layout/CircleAccentTimeline"/>
    <dgm:cxn modelId="{A6F99BDF-051F-4897-A634-60EAB52E0E1D}" type="presParOf" srcId="{70819C4D-2A24-4AB6-B898-2333C1049A92}" destId="{C41BAEDC-2CE3-4DC1-BD88-4E72A09DFCCC}" srcOrd="29" destOrd="0" presId="urn:microsoft.com/office/officeart/2008/layout/CircleAccentTimeline"/>
    <dgm:cxn modelId="{F6B15076-F5CE-4AC5-81A0-54DAD6E4A416}" type="presParOf" srcId="{C41BAEDC-2CE3-4DC1-BD88-4E72A09DFCCC}" destId="{14BBA489-5974-4499-AEDE-5CE1C0F82DC9}" srcOrd="0" destOrd="0" presId="urn:microsoft.com/office/officeart/2008/layout/CircleAccentTimeline"/>
    <dgm:cxn modelId="{B011FE30-B529-442F-BC93-910FCBFF7B3D}" type="presParOf" srcId="{C41BAEDC-2CE3-4DC1-BD88-4E72A09DFCCC}" destId="{EFFD227A-9249-445E-8A73-B2D75110F966}" srcOrd="1" destOrd="0" presId="urn:microsoft.com/office/officeart/2008/layout/CircleAccentTimeline"/>
    <dgm:cxn modelId="{5894919A-AB85-43BB-BAAF-A7C7B22BC306}" type="presParOf" srcId="{C41BAEDC-2CE3-4DC1-BD88-4E72A09DFCCC}" destId="{8C71D90F-36BB-48DA-8A8B-211702335F5D}" srcOrd="2" destOrd="0" presId="urn:microsoft.com/office/officeart/2008/layout/CircleAccentTimeline"/>
    <dgm:cxn modelId="{05A0C2CD-C174-449C-A302-050AFE8C8E81}" type="presParOf" srcId="{70819C4D-2A24-4AB6-B898-2333C1049A92}" destId="{5ED65FED-681B-4C44-AA55-B2B6A7BB7CE5}" srcOrd="30" destOrd="0" presId="urn:microsoft.com/office/officeart/2008/layout/CircleAccentTimeline"/>
    <dgm:cxn modelId="{152079FF-AD61-48F2-85D7-2ADEE4301559}" type="presParOf" srcId="{70819C4D-2A24-4AB6-B898-2333C1049A92}" destId="{70B4FB3E-1071-4F86-BFE2-FBFED5EFA4BD}" srcOrd="31" destOrd="0" presId="urn:microsoft.com/office/officeart/2008/layout/CircleAccentTimeline"/>
    <dgm:cxn modelId="{BA33CFA4-D674-4347-9434-3705C490BFE8}" type="presParOf" srcId="{70819C4D-2A24-4AB6-B898-2333C1049A92}" destId="{D7E77059-FEFC-4F50-B98E-A6B61080A873}" srcOrd="32" destOrd="0" presId="urn:microsoft.com/office/officeart/2008/layout/CircleAccentTimeline"/>
    <dgm:cxn modelId="{1E72778F-71EB-48CA-8601-ECE9B23278BB}" type="presParOf" srcId="{70819C4D-2A24-4AB6-B898-2333C1049A92}" destId="{6DB05540-40EB-4FE2-A8A2-E70299F9F545}" srcOrd="33" destOrd="0" presId="urn:microsoft.com/office/officeart/2008/layout/CircleAccentTimeline"/>
    <dgm:cxn modelId="{37F7A1BB-15D8-46E3-A9FD-025C4C454EC9}" type="presParOf" srcId="{6DB05540-40EB-4FE2-A8A2-E70299F9F545}" destId="{9D7F7F6A-F885-4242-880B-1B74D46BCEFE}" srcOrd="0" destOrd="0" presId="urn:microsoft.com/office/officeart/2008/layout/CircleAccentTimeline"/>
    <dgm:cxn modelId="{B8947A22-D617-47DB-B0C2-3406045D1890}" type="presParOf" srcId="{6DB05540-40EB-4FE2-A8A2-E70299F9F545}" destId="{6DF940C7-C021-4861-BEBC-B3ACDD76CCE6}" srcOrd="1" destOrd="0" presId="urn:microsoft.com/office/officeart/2008/layout/CircleAccentTimeline"/>
    <dgm:cxn modelId="{0BDEF8C7-99AA-4732-BAE4-D4C0A36B1897}" type="presParOf" srcId="{6DB05540-40EB-4FE2-A8A2-E70299F9F545}" destId="{FDB3D953-AF7A-4E26-8DEC-79BB6DF9281F}" srcOrd="2" destOrd="0" presId="urn:microsoft.com/office/officeart/2008/layout/CircleAccentTimeline"/>
    <dgm:cxn modelId="{A6C1BEAB-21B8-4CA1-A83E-450E1766AA6E}" type="presParOf" srcId="{70819C4D-2A24-4AB6-B898-2333C1049A92}" destId="{BB4FEBE0-653E-42DF-B64A-E1A96150A11F}" srcOrd="34" destOrd="0" presId="urn:microsoft.com/office/officeart/2008/layout/CircleAccentTimeline"/>
    <dgm:cxn modelId="{00233F44-CADC-4B9F-BADB-F0CCC3BCD89E}" type="presParOf" srcId="{70819C4D-2A24-4AB6-B898-2333C1049A92}" destId="{F2CF4598-29E7-4C3B-9311-07E8D4774C58}" srcOrd="35" destOrd="0" presId="urn:microsoft.com/office/officeart/2008/layout/CircleAccentTimeline"/>
    <dgm:cxn modelId="{DA0DB6F1-152F-4C85-A3D6-38A2E1086ACB}" type="presParOf" srcId="{70819C4D-2A24-4AB6-B898-2333C1049A92}" destId="{727FFD93-1FBE-4701-821B-7E8AD21A83F5}" srcOrd="36" destOrd="0" presId="urn:microsoft.com/office/officeart/2008/layout/CircleAccentTimeline"/>
    <dgm:cxn modelId="{8F4B4568-AE66-47EC-9D20-0214B1D56DB7}" type="presParOf" srcId="{70819C4D-2A24-4AB6-B898-2333C1049A92}" destId="{0F12DA56-61F5-494C-AB29-AAABBCC90826}" srcOrd="37" destOrd="0" presId="urn:microsoft.com/office/officeart/2008/layout/CircleAccentTimeline"/>
    <dgm:cxn modelId="{9902D221-BDC8-460C-917E-021346B32A92}" type="presParOf" srcId="{0F12DA56-61F5-494C-AB29-AAABBCC90826}" destId="{FDB74234-F931-40AE-A377-09A52132D763}" srcOrd="0" destOrd="0" presId="urn:microsoft.com/office/officeart/2008/layout/CircleAccentTimeline"/>
    <dgm:cxn modelId="{A8FF7906-FBEA-4755-99A1-7BDC24F208AA}" type="presParOf" srcId="{0F12DA56-61F5-494C-AB29-AAABBCC90826}" destId="{8EC72553-E235-4C45-8842-7BE0D0D6DF1C}" srcOrd="1" destOrd="0" presId="urn:microsoft.com/office/officeart/2008/layout/CircleAccentTimeline"/>
    <dgm:cxn modelId="{F3E746A6-EAFB-471A-B61A-E92FDB4CC859}" type="presParOf" srcId="{0F12DA56-61F5-494C-AB29-AAABBCC90826}" destId="{AFC96E1F-A87B-4A86-8119-F922F3F23E91}" srcOrd="2" destOrd="0" presId="urn:microsoft.com/office/officeart/2008/layout/CircleAccentTimeline"/>
    <dgm:cxn modelId="{C0C92512-E175-43E7-9502-7B4A2E76F731}" type="presParOf" srcId="{70819C4D-2A24-4AB6-B898-2333C1049A92}" destId="{B266CD3B-EFA0-495E-A3AB-549ADA536A36}" srcOrd="38" destOrd="0" presId="urn:microsoft.com/office/officeart/2008/layout/CircleAccentTimeline"/>
    <dgm:cxn modelId="{E6E52E3E-9047-412E-AD04-A75618E566C0}" type="presParOf" srcId="{70819C4D-2A24-4AB6-B898-2333C1049A92}" destId="{62AFBB59-B066-4A13-A0E7-B5C52AF2E253}" srcOrd="39" destOrd="0" presId="urn:microsoft.com/office/officeart/2008/layout/CircleAccentTimeline"/>
    <dgm:cxn modelId="{602A387B-C414-4B83-8E60-17E32910CE33}" type="presParOf" srcId="{70819C4D-2A24-4AB6-B898-2333C1049A92}" destId="{2C7BB24C-4285-44E7-9D2B-1A19510F1081}" srcOrd="40" destOrd="0" presId="urn:microsoft.com/office/officeart/2008/layout/CircleAccentTimeline"/>
    <dgm:cxn modelId="{E606E034-6A08-4A40-B8C0-803318FF1BC3}" type="presParOf" srcId="{2C7BB24C-4285-44E7-9D2B-1A19510F1081}" destId="{948F908D-ABE6-4D0D-A28D-0E75F4D70D19}" srcOrd="0" destOrd="0" presId="urn:microsoft.com/office/officeart/2008/layout/CircleAccentTimeline"/>
    <dgm:cxn modelId="{70F2D1CF-E826-4300-9C40-875BC65E7813}" type="presParOf" srcId="{2C7BB24C-4285-44E7-9D2B-1A19510F1081}" destId="{8A551736-DD3B-4522-A3A6-3B58EC13CE6A}" srcOrd="1" destOrd="0" presId="urn:microsoft.com/office/officeart/2008/layout/CircleAccentTimeline"/>
    <dgm:cxn modelId="{7262D27B-1AEF-4E69-947B-201D96AFF887}" type="presParOf" srcId="{2C7BB24C-4285-44E7-9D2B-1A19510F1081}" destId="{C853F58F-5502-40D0-A9E1-54B03923878A}" srcOrd="2" destOrd="0" presId="urn:microsoft.com/office/officeart/2008/layout/CircleAccentTimeline"/>
    <dgm:cxn modelId="{8F731D36-0A58-411B-BA43-E6F37421715F}" type="presParOf" srcId="{70819C4D-2A24-4AB6-B898-2333C1049A92}" destId="{C50E738A-A7C7-4B10-AA2D-4AC913D3AF27}" srcOrd="41" destOrd="0" presId="urn:microsoft.com/office/officeart/2008/layout/CircleAccentTimeline"/>
    <dgm:cxn modelId="{1A2CC29C-C335-4D77-9806-464694CC67AA}" type="presParOf" srcId="{70819C4D-2A24-4AB6-B898-2333C1049A92}" destId="{C67F93E2-1B15-43D4-82DF-8EF5AED002D0}" srcOrd="42" destOrd="0" presId="urn:microsoft.com/office/officeart/2008/layout/CircleAccent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E76EF1-5B5C-4A8C-B6F6-D04CCEB1E933}">
      <dsp:nvSpPr>
        <dsp:cNvPr id="0" name=""/>
        <dsp:cNvSpPr/>
      </dsp:nvSpPr>
      <dsp:spPr>
        <a:xfrm>
          <a:off x="79755" y="2048664"/>
          <a:ext cx="640080" cy="640080"/>
        </a:xfrm>
        <a:prstGeom prst="donut">
          <a:avLst>
            <a:gd name="adj" fmla="val 2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DE9F003-52FB-44AB-BBC7-628B7FF1320D}">
      <dsp:nvSpPr>
        <dsp:cNvPr id="0" name=""/>
        <dsp:cNvSpPr/>
      </dsp:nvSpPr>
      <dsp:spPr>
        <a:xfrm rot="17700000">
          <a:off x="282251" y="1321631"/>
          <a:ext cx="989677" cy="476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0" rIns="0" bIns="0" numCol="1" spcCol="1270" anchor="ctr" anchorCtr="0">
          <a:noAutofit/>
        </a:bodyPr>
        <a:lstStyle/>
        <a:p>
          <a:pPr marL="0" lvl="0" indent="0" algn="l" defTabSz="488950">
            <a:lnSpc>
              <a:spcPct val="90000"/>
            </a:lnSpc>
            <a:spcBef>
              <a:spcPct val="0"/>
            </a:spcBef>
            <a:spcAft>
              <a:spcPct val="35000"/>
            </a:spcAft>
            <a:buNone/>
          </a:pPr>
          <a:r>
            <a:rPr lang="en-US" sz="1100" b="1" kern="1200" dirty="0"/>
            <a:t>Activity Initiation</a:t>
          </a:r>
        </a:p>
        <a:p>
          <a:pPr marL="0" lvl="0" indent="0" algn="l" defTabSz="488950">
            <a:lnSpc>
              <a:spcPct val="90000"/>
            </a:lnSpc>
            <a:spcBef>
              <a:spcPct val="0"/>
            </a:spcBef>
            <a:spcAft>
              <a:spcPct val="35000"/>
            </a:spcAft>
            <a:buNone/>
          </a:pPr>
          <a:r>
            <a:rPr lang="en-US" sz="1100" b="1" kern="1200" dirty="0"/>
            <a:t>Nov 2018</a:t>
          </a:r>
        </a:p>
      </dsp:txBody>
      <dsp:txXfrm>
        <a:off x="282251" y="1321631"/>
        <a:ext cx="989677" cy="476947"/>
      </dsp:txXfrm>
    </dsp:sp>
    <dsp:sp modelId="{A514684B-4EB7-43C8-9E3B-D1D22CD3275D}">
      <dsp:nvSpPr>
        <dsp:cNvPr id="0" name=""/>
        <dsp:cNvSpPr/>
      </dsp:nvSpPr>
      <dsp:spPr>
        <a:xfrm>
          <a:off x="906146" y="2210401"/>
          <a:ext cx="316605" cy="316605"/>
        </a:xfrm>
        <a:prstGeom prst="ellipse">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D74588EC-9567-4D86-B7DF-1E5B56995D3F}">
      <dsp:nvSpPr>
        <dsp:cNvPr id="0" name=""/>
        <dsp:cNvSpPr/>
      </dsp:nvSpPr>
      <dsp:spPr>
        <a:xfrm rot="17700000">
          <a:off x="368399" y="2737250"/>
          <a:ext cx="856117" cy="412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7940" bIns="0" numCol="1" spcCol="1270" anchor="ctr" anchorCtr="0">
          <a:noAutofit/>
        </a:bodyPr>
        <a:lstStyle/>
        <a:p>
          <a:pPr marL="0" lvl="0" indent="0" algn="r" defTabSz="488950">
            <a:lnSpc>
              <a:spcPct val="90000"/>
            </a:lnSpc>
            <a:spcBef>
              <a:spcPct val="0"/>
            </a:spcBef>
            <a:spcAft>
              <a:spcPct val="35000"/>
            </a:spcAft>
            <a:buNone/>
          </a:pPr>
          <a:r>
            <a:rPr lang="en-US" sz="1100" b="1" kern="1200" dirty="0"/>
            <a:t>Data Collection Dec 2018</a:t>
          </a:r>
        </a:p>
      </dsp:txBody>
      <dsp:txXfrm>
        <a:off x="368399" y="2737250"/>
        <a:ext cx="856117" cy="412787"/>
      </dsp:txXfrm>
    </dsp:sp>
    <dsp:sp modelId="{2E2749E8-704A-4FED-923D-E389317DC466}">
      <dsp:nvSpPr>
        <dsp:cNvPr id="0" name=""/>
        <dsp:cNvSpPr/>
      </dsp:nvSpPr>
      <dsp:spPr>
        <a:xfrm rot="17700000">
          <a:off x="904380" y="1587370"/>
          <a:ext cx="856117" cy="412787"/>
        </a:xfrm>
        <a:prstGeom prst="rect">
          <a:avLst/>
        </a:prstGeom>
        <a:noFill/>
        <a:ln>
          <a:noFill/>
        </a:ln>
        <a:effectLst/>
      </dsp:spPr>
      <dsp:style>
        <a:lnRef idx="0">
          <a:scrgbClr r="0" g="0" b="0"/>
        </a:lnRef>
        <a:fillRef idx="0">
          <a:scrgbClr r="0" g="0" b="0"/>
        </a:fillRef>
        <a:effectRef idx="0">
          <a:scrgbClr r="0" g="0" b="0"/>
        </a:effectRef>
        <a:fontRef idx="minor"/>
      </dsp:style>
    </dsp:sp>
    <dsp:sp modelId="{ADFF4195-D2B5-41BB-89F3-3F0F8B656C92}">
      <dsp:nvSpPr>
        <dsp:cNvPr id="0" name=""/>
        <dsp:cNvSpPr/>
      </dsp:nvSpPr>
      <dsp:spPr>
        <a:xfrm>
          <a:off x="1409061" y="2048664"/>
          <a:ext cx="640080" cy="640080"/>
        </a:xfrm>
        <a:prstGeom prst="donut">
          <a:avLst>
            <a:gd name="adj" fmla="val 2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D5DB85E-527A-4BD4-BA93-A0B42FCFA65C}">
      <dsp:nvSpPr>
        <dsp:cNvPr id="0" name=""/>
        <dsp:cNvSpPr/>
      </dsp:nvSpPr>
      <dsp:spPr>
        <a:xfrm rot="17700000">
          <a:off x="1584822" y="1316891"/>
          <a:ext cx="1043146" cy="486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0" rIns="0" bIns="0" numCol="1" spcCol="1270" anchor="ctr" anchorCtr="0">
          <a:noAutofit/>
        </a:bodyPr>
        <a:lstStyle/>
        <a:p>
          <a:pPr marL="0" lvl="0" indent="0" algn="l" defTabSz="488950">
            <a:lnSpc>
              <a:spcPct val="90000"/>
            </a:lnSpc>
            <a:spcBef>
              <a:spcPct val="0"/>
            </a:spcBef>
            <a:spcAft>
              <a:spcPct val="35000"/>
            </a:spcAft>
            <a:buNone/>
          </a:pPr>
          <a:r>
            <a:rPr lang="en-US" sz="1100" b="1" kern="1200" dirty="0"/>
            <a:t>Assessment of Existing PFM Info Systems  Feb 2019</a:t>
          </a:r>
        </a:p>
      </dsp:txBody>
      <dsp:txXfrm>
        <a:off x="1584822" y="1316891"/>
        <a:ext cx="1043146" cy="486427"/>
      </dsp:txXfrm>
    </dsp:sp>
    <dsp:sp modelId="{8170B80C-11F5-4C29-920B-0A01356F30C1}">
      <dsp:nvSpPr>
        <dsp:cNvPr id="0" name=""/>
        <dsp:cNvSpPr/>
      </dsp:nvSpPr>
      <dsp:spPr>
        <a:xfrm>
          <a:off x="2251045" y="2210401"/>
          <a:ext cx="316605" cy="316605"/>
        </a:xfrm>
        <a:prstGeom prst="ellipse">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864A8D8-DB47-42C2-AF5B-4719F8DAD2B0}">
      <dsp:nvSpPr>
        <dsp:cNvPr id="0" name=""/>
        <dsp:cNvSpPr/>
      </dsp:nvSpPr>
      <dsp:spPr>
        <a:xfrm rot="17700000">
          <a:off x="1713299" y="2737250"/>
          <a:ext cx="856117" cy="412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7940" bIns="0" numCol="1" spcCol="1270" anchor="ctr" anchorCtr="0">
          <a:noAutofit/>
        </a:bodyPr>
        <a:lstStyle/>
        <a:p>
          <a:pPr marL="0" lvl="0" indent="0" algn="r" defTabSz="488950">
            <a:lnSpc>
              <a:spcPct val="90000"/>
            </a:lnSpc>
            <a:spcBef>
              <a:spcPct val="0"/>
            </a:spcBef>
            <a:spcAft>
              <a:spcPct val="35000"/>
            </a:spcAft>
            <a:buNone/>
          </a:pPr>
          <a:r>
            <a:rPr lang="en-US" sz="1100" b="1" kern="1200" dirty="0"/>
            <a:t>Feb 2019 visit</a:t>
          </a:r>
        </a:p>
      </dsp:txBody>
      <dsp:txXfrm>
        <a:off x="1713299" y="2737250"/>
        <a:ext cx="856117" cy="412787"/>
      </dsp:txXfrm>
    </dsp:sp>
    <dsp:sp modelId="{427FBB13-DF3F-44EC-88AD-E53BE0968A0A}">
      <dsp:nvSpPr>
        <dsp:cNvPr id="0" name=""/>
        <dsp:cNvSpPr/>
      </dsp:nvSpPr>
      <dsp:spPr>
        <a:xfrm rot="17700000">
          <a:off x="2249279" y="1587370"/>
          <a:ext cx="856117" cy="412787"/>
        </a:xfrm>
        <a:prstGeom prst="rect">
          <a:avLst/>
        </a:prstGeom>
        <a:noFill/>
        <a:ln>
          <a:noFill/>
        </a:ln>
        <a:effectLst/>
      </dsp:spPr>
      <dsp:style>
        <a:lnRef idx="0">
          <a:scrgbClr r="0" g="0" b="0"/>
        </a:lnRef>
        <a:fillRef idx="0">
          <a:scrgbClr r="0" g="0" b="0"/>
        </a:fillRef>
        <a:effectRef idx="0">
          <a:scrgbClr r="0" g="0" b="0"/>
        </a:effectRef>
        <a:fontRef idx="minor"/>
      </dsp:style>
    </dsp:sp>
    <dsp:sp modelId="{20C5DEE0-F48E-4AE9-8522-3C9ED8980506}">
      <dsp:nvSpPr>
        <dsp:cNvPr id="0" name=""/>
        <dsp:cNvSpPr/>
      </dsp:nvSpPr>
      <dsp:spPr>
        <a:xfrm>
          <a:off x="2747074" y="2048664"/>
          <a:ext cx="640080" cy="640080"/>
        </a:xfrm>
        <a:prstGeom prst="donut">
          <a:avLst>
            <a:gd name="adj" fmla="val 2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95B076A-F450-4A29-9D94-CAC877B37497}">
      <dsp:nvSpPr>
        <dsp:cNvPr id="0" name=""/>
        <dsp:cNvSpPr/>
      </dsp:nvSpPr>
      <dsp:spPr>
        <a:xfrm rot="17700000">
          <a:off x="2816282" y="1292213"/>
          <a:ext cx="989677" cy="476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0" rIns="0" bIns="0" numCol="1" spcCol="1270" anchor="ctr" anchorCtr="0">
          <a:noAutofit/>
        </a:bodyPr>
        <a:lstStyle/>
        <a:p>
          <a:pPr marL="0" lvl="0" indent="0" algn="l" defTabSz="488950">
            <a:lnSpc>
              <a:spcPct val="90000"/>
            </a:lnSpc>
            <a:spcBef>
              <a:spcPct val="0"/>
            </a:spcBef>
            <a:spcAft>
              <a:spcPct val="35000"/>
            </a:spcAft>
            <a:buNone/>
          </a:pPr>
          <a:r>
            <a:rPr lang="en-US" sz="1100" b="1" kern="1200" dirty="0"/>
            <a:t>Consultation Workshop on IFMIS Options Apr 2019</a:t>
          </a:r>
        </a:p>
      </dsp:txBody>
      <dsp:txXfrm>
        <a:off x="2816282" y="1292213"/>
        <a:ext cx="989677" cy="476947"/>
      </dsp:txXfrm>
    </dsp:sp>
    <dsp:sp modelId="{2920DA43-5F57-4117-A21C-3700DDBD6EBC}">
      <dsp:nvSpPr>
        <dsp:cNvPr id="0" name=""/>
        <dsp:cNvSpPr/>
      </dsp:nvSpPr>
      <dsp:spPr>
        <a:xfrm>
          <a:off x="3580351" y="2210401"/>
          <a:ext cx="316605" cy="316605"/>
        </a:xfrm>
        <a:prstGeom prst="ellipse">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EB2484A-1F2B-4C43-86A2-0F084DD8DAB8}">
      <dsp:nvSpPr>
        <dsp:cNvPr id="0" name=""/>
        <dsp:cNvSpPr/>
      </dsp:nvSpPr>
      <dsp:spPr>
        <a:xfrm rot="17700000">
          <a:off x="3042605" y="2792295"/>
          <a:ext cx="856117" cy="412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7940" bIns="0" numCol="1" spcCol="1270" anchor="ctr" anchorCtr="0">
          <a:noAutofit/>
        </a:bodyPr>
        <a:lstStyle/>
        <a:p>
          <a:pPr marL="0" lvl="0" indent="0" algn="l" defTabSz="488950">
            <a:lnSpc>
              <a:spcPct val="90000"/>
            </a:lnSpc>
            <a:spcBef>
              <a:spcPct val="0"/>
            </a:spcBef>
            <a:spcAft>
              <a:spcPct val="35000"/>
            </a:spcAft>
            <a:buNone/>
          </a:pPr>
          <a:r>
            <a:rPr lang="en-US" sz="1100" b="1" kern="1200" dirty="0"/>
            <a:t>Workshop IFMIS &amp; OBL</a:t>
          </a:r>
        </a:p>
        <a:p>
          <a:pPr marL="0" lvl="0" indent="0" algn="l" defTabSz="488950">
            <a:lnSpc>
              <a:spcPct val="90000"/>
            </a:lnSpc>
            <a:spcBef>
              <a:spcPct val="0"/>
            </a:spcBef>
            <a:spcAft>
              <a:spcPct val="35000"/>
            </a:spcAft>
            <a:buNone/>
          </a:pPr>
          <a:r>
            <a:rPr lang="en-US" sz="1100" b="1" kern="1200" dirty="0"/>
            <a:t>Jun 2019</a:t>
          </a:r>
        </a:p>
      </dsp:txBody>
      <dsp:txXfrm>
        <a:off x="3042605" y="2792295"/>
        <a:ext cx="856117" cy="412787"/>
      </dsp:txXfrm>
    </dsp:sp>
    <dsp:sp modelId="{EB7E01CA-8384-4817-977F-72EFAE29D5C0}">
      <dsp:nvSpPr>
        <dsp:cNvPr id="0" name=""/>
        <dsp:cNvSpPr/>
      </dsp:nvSpPr>
      <dsp:spPr>
        <a:xfrm rot="17700000">
          <a:off x="3578585" y="1587370"/>
          <a:ext cx="856117" cy="412787"/>
        </a:xfrm>
        <a:prstGeom prst="rect">
          <a:avLst/>
        </a:prstGeom>
        <a:noFill/>
        <a:ln>
          <a:noFill/>
        </a:ln>
        <a:effectLst/>
      </dsp:spPr>
      <dsp:style>
        <a:lnRef idx="0">
          <a:scrgbClr r="0" g="0" b="0"/>
        </a:lnRef>
        <a:fillRef idx="0">
          <a:scrgbClr r="0" g="0" b="0"/>
        </a:fillRef>
        <a:effectRef idx="0">
          <a:scrgbClr r="0" g="0" b="0"/>
        </a:effectRef>
        <a:fontRef idx="minor"/>
      </dsp:style>
    </dsp:sp>
    <dsp:sp modelId="{17099C66-5D5B-4DFF-8241-41ADDDD03805}">
      <dsp:nvSpPr>
        <dsp:cNvPr id="0" name=""/>
        <dsp:cNvSpPr/>
      </dsp:nvSpPr>
      <dsp:spPr>
        <a:xfrm>
          <a:off x="4115458" y="2203675"/>
          <a:ext cx="316605" cy="316605"/>
        </a:xfrm>
        <a:prstGeom prst="ellipse">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8856E67-A704-46AD-8E5B-F6E353B8C2BC}">
      <dsp:nvSpPr>
        <dsp:cNvPr id="0" name=""/>
        <dsp:cNvSpPr/>
      </dsp:nvSpPr>
      <dsp:spPr>
        <a:xfrm rot="17700000">
          <a:off x="4078847" y="1497321"/>
          <a:ext cx="819871" cy="42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7940" bIns="0" numCol="1" spcCol="1270" anchor="ctr" anchorCtr="0">
          <a:noAutofit/>
        </a:bodyPr>
        <a:lstStyle/>
        <a:p>
          <a:pPr marL="0" lvl="0" indent="0" algn="r" defTabSz="488950">
            <a:lnSpc>
              <a:spcPct val="90000"/>
            </a:lnSpc>
            <a:spcBef>
              <a:spcPct val="0"/>
            </a:spcBef>
            <a:spcAft>
              <a:spcPct val="35000"/>
            </a:spcAft>
            <a:buNone/>
          </a:pPr>
          <a:r>
            <a:rPr lang="en-US" sz="1100" b="1" kern="1200" dirty="0"/>
            <a:t>Oct 2019 visit</a:t>
          </a:r>
        </a:p>
      </dsp:txBody>
      <dsp:txXfrm>
        <a:off x="4078847" y="1497321"/>
        <a:ext cx="819871" cy="429689"/>
      </dsp:txXfrm>
    </dsp:sp>
    <dsp:sp modelId="{5076D3DF-516E-4F98-963C-692F25FE128A}">
      <dsp:nvSpPr>
        <dsp:cNvPr id="0" name=""/>
        <dsp:cNvSpPr/>
      </dsp:nvSpPr>
      <dsp:spPr>
        <a:xfrm rot="17700000">
          <a:off x="4051730" y="1600223"/>
          <a:ext cx="856117" cy="412787"/>
        </a:xfrm>
        <a:prstGeom prst="rect">
          <a:avLst/>
        </a:prstGeom>
        <a:noFill/>
        <a:ln>
          <a:noFill/>
        </a:ln>
        <a:effectLst/>
      </dsp:spPr>
      <dsp:style>
        <a:lnRef idx="0">
          <a:scrgbClr r="0" g="0" b="0"/>
        </a:lnRef>
        <a:fillRef idx="0">
          <a:scrgbClr r="0" g="0" b="0"/>
        </a:fillRef>
        <a:effectRef idx="0">
          <a:scrgbClr r="0" g="0" b="0"/>
        </a:effectRef>
        <a:fontRef idx="minor"/>
      </dsp:style>
    </dsp:sp>
    <dsp:sp modelId="{B00B789C-993D-42FC-B599-6AC718D5CF32}">
      <dsp:nvSpPr>
        <dsp:cNvPr id="0" name=""/>
        <dsp:cNvSpPr/>
      </dsp:nvSpPr>
      <dsp:spPr>
        <a:xfrm>
          <a:off x="4727165" y="2065812"/>
          <a:ext cx="640080" cy="640080"/>
        </a:xfrm>
        <a:prstGeom prst="donut">
          <a:avLst>
            <a:gd name="adj" fmla="val 2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599B10D-888A-4292-A10D-5776FDA1E71C}">
      <dsp:nvSpPr>
        <dsp:cNvPr id="0" name=""/>
        <dsp:cNvSpPr/>
      </dsp:nvSpPr>
      <dsp:spPr>
        <a:xfrm rot="17700000">
          <a:off x="4873963" y="1045848"/>
          <a:ext cx="1320243" cy="646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0" rIns="0" bIns="0" numCol="1" spcCol="1270" anchor="ctr" anchorCtr="0">
          <a:noAutofit/>
        </a:bodyPr>
        <a:lstStyle/>
        <a:p>
          <a:pPr marL="0" lvl="0" indent="0" algn="l" defTabSz="488950">
            <a:lnSpc>
              <a:spcPct val="90000"/>
            </a:lnSpc>
            <a:spcBef>
              <a:spcPct val="0"/>
            </a:spcBef>
            <a:spcAft>
              <a:spcPct val="35000"/>
            </a:spcAft>
            <a:buNone/>
          </a:pPr>
          <a:r>
            <a:rPr lang="en-US" sz="1100" b="1" kern="1200" dirty="0"/>
            <a:t>Workshop on IFMIS Req (To-Be) &amp; Roadmap Dec 2019</a:t>
          </a:r>
        </a:p>
      </dsp:txBody>
      <dsp:txXfrm>
        <a:off x="4873963" y="1045848"/>
        <a:ext cx="1320243" cy="646668"/>
      </dsp:txXfrm>
    </dsp:sp>
    <dsp:sp modelId="{14BBA489-5974-4499-AEDE-5CE1C0F82DC9}">
      <dsp:nvSpPr>
        <dsp:cNvPr id="0" name=""/>
        <dsp:cNvSpPr/>
      </dsp:nvSpPr>
      <dsp:spPr>
        <a:xfrm>
          <a:off x="5702738" y="2206407"/>
          <a:ext cx="316559" cy="316559"/>
        </a:xfrm>
        <a:prstGeom prst="ellipse">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FFD227A-9249-445E-8A73-B2D75110F966}">
      <dsp:nvSpPr>
        <dsp:cNvPr id="0" name=""/>
        <dsp:cNvSpPr/>
      </dsp:nvSpPr>
      <dsp:spPr>
        <a:xfrm rot="17700000">
          <a:off x="5844561" y="1492918"/>
          <a:ext cx="856117" cy="412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7940" bIns="0" numCol="1" spcCol="1270" anchor="ctr" anchorCtr="0">
          <a:noAutofit/>
        </a:bodyPr>
        <a:lstStyle/>
        <a:p>
          <a:pPr marL="0" lvl="0" indent="0" algn="r" defTabSz="488950">
            <a:lnSpc>
              <a:spcPct val="90000"/>
            </a:lnSpc>
            <a:spcBef>
              <a:spcPct val="0"/>
            </a:spcBef>
            <a:spcAft>
              <a:spcPct val="35000"/>
            </a:spcAft>
            <a:buNone/>
          </a:pPr>
          <a:r>
            <a:rPr lang="en-US" sz="1100" b="1" kern="1200" dirty="0"/>
            <a:t>IFMIS Req update Apr ‘20</a:t>
          </a:r>
        </a:p>
      </dsp:txBody>
      <dsp:txXfrm>
        <a:off x="5844561" y="1492918"/>
        <a:ext cx="856117" cy="412787"/>
      </dsp:txXfrm>
    </dsp:sp>
    <dsp:sp modelId="{8C71D90F-36BB-48DA-8A8B-211702335F5D}">
      <dsp:nvSpPr>
        <dsp:cNvPr id="0" name=""/>
        <dsp:cNvSpPr/>
      </dsp:nvSpPr>
      <dsp:spPr>
        <a:xfrm rot="17700000">
          <a:off x="5527797" y="1587370"/>
          <a:ext cx="856117" cy="412787"/>
        </a:xfrm>
        <a:prstGeom prst="rect">
          <a:avLst/>
        </a:prstGeom>
        <a:noFill/>
        <a:ln>
          <a:noFill/>
        </a:ln>
        <a:effectLst/>
      </dsp:spPr>
      <dsp:style>
        <a:lnRef idx="0">
          <a:scrgbClr r="0" g="0" b="0"/>
        </a:lnRef>
        <a:fillRef idx="0">
          <a:scrgbClr r="0" g="0" b="0"/>
        </a:fillRef>
        <a:effectRef idx="0">
          <a:scrgbClr r="0" g="0" b="0"/>
        </a:effectRef>
        <a:fontRef idx="minor"/>
      </dsp:style>
    </dsp:sp>
    <dsp:sp modelId="{9D7F7F6A-F885-4242-880B-1B74D46BCEFE}">
      <dsp:nvSpPr>
        <dsp:cNvPr id="0" name=""/>
        <dsp:cNvSpPr/>
      </dsp:nvSpPr>
      <dsp:spPr>
        <a:xfrm>
          <a:off x="6177045" y="2200240"/>
          <a:ext cx="320039" cy="320039"/>
        </a:xfrm>
        <a:prstGeom prst="ellipse">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DF940C7-C021-4861-BEBC-B3ACDD76CCE6}">
      <dsp:nvSpPr>
        <dsp:cNvPr id="0" name=""/>
        <dsp:cNvSpPr/>
      </dsp:nvSpPr>
      <dsp:spPr>
        <a:xfrm rot="17700000">
          <a:off x="5210919" y="2943215"/>
          <a:ext cx="1240951" cy="578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7940" bIns="0" numCol="1" spcCol="1270" anchor="ctr" anchorCtr="0">
          <a:noAutofit/>
        </a:bodyPr>
        <a:lstStyle/>
        <a:p>
          <a:pPr marL="0" lvl="0" indent="0" algn="r" defTabSz="488950">
            <a:lnSpc>
              <a:spcPct val="90000"/>
            </a:lnSpc>
            <a:spcBef>
              <a:spcPct val="0"/>
            </a:spcBef>
            <a:spcAft>
              <a:spcPct val="35000"/>
            </a:spcAft>
            <a:buNone/>
          </a:pPr>
          <a:r>
            <a:rPr lang="en-US" sz="1100" b="1" kern="1200" dirty="0"/>
            <a:t>Letter to WB on Minister’s Decision to establish IFMIS Unit</a:t>
          </a:r>
        </a:p>
      </dsp:txBody>
      <dsp:txXfrm>
        <a:off x="5210919" y="2943215"/>
        <a:ext cx="1240951" cy="578665"/>
      </dsp:txXfrm>
    </dsp:sp>
    <dsp:sp modelId="{FDB3D953-AF7A-4E26-8DEC-79BB6DF9281F}">
      <dsp:nvSpPr>
        <dsp:cNvPr id="0" name=""/>
        <dsp:cNvSpPr/>
      </dsp:nvSpPr>
      <dsp:spPr>
        <a:xfrm rot="17700000">
          <a:off x="6157429" y="1217695"/>
          <a:ext cx="856117" cy="412787"/>
        </a:xfrm>
        <a:prstGeom prst="rect">
          <a:avLst/>
        </a:prstGeom>
        <a:noFill/>
        <a:ln>
          <a:noFill/>
        </a:ln>
        <a:effectLst/>
      </dsp:spPr>
      <dsp:style>
        <a:lnRef idx="0">
          <a:scrgbClr r="0" g="0" b="0"/>
        </a:lnRef>
        <a:fillRef idx="0">
          <a:scrgbClr r="0" g="0" b="0"/>
        </a:fillRef>
        <a:effectRef idx="0">
          <a:scrgbClr r="0" g="0" b="0"/>
        </a:effectRef>
        <a:fontRef idx="minor"/>
      </dsp:style>
    </dsp:sp>
    <dsp:sp modelId="{FDB74234-F931-40AE-A377-09A52132D763}">
      <dsp:nvSpPr>
        <dsp:cNvPr id="0" name=""/>
        <dsp:cNvSpPr/>
      </dsp:nvSpPr>
      <dsp:spPr>
        <a:xfrm>
          <a:off x="6630623" y="2208684"/>
          <a:ext cx="320039" cy="320039"/>
        </a:xfrm>
        <a:prstGeom prst="ellipse">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EC72553-E235-4C45-8842-7BE0D0D6DF1C}">
      <dsp:nvSpPr>
        <dsp:cNvPr id="0" name=""/>
        <dsp:cNvSpPr/>
      </dsp:nvSpPr>
      <dsp:spPr>
        <a:xfrm rot="17700000">
          <a:off x="6292969" y="3005089"/>
          <a:ext cx="856117" cy="412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7940" bIns="0" numCol="1" spcCol="1270" anchor="ctr" anchorCtr="0">
          <a:noAutofit/>
        </a:bodyPr>
        <a:lstStyle/>
        <a:p>
          <a:pPr marL="0" lvl="0" indent="0" algn="r" defTabSz="488950">
            <a:lnSpc>
              <a:spcPct val="90000"/>
            </a:lnSpc>
            <a:spcBef>
              <a:spcPct val="0"/>
            </a:spcBef>
            <a:spcAft>
              <a:spcPct val="35000"/>
            </a:spcAft>
            <a:buNone/>
          </a:pPr>
          <a:r>
            <a:rPr lang="en-US" sz="1100" b="1" kern="1200" dirty="0"/>
            <a:t>IFMIS Req update Jan ’21</a:t>
          </a:r>
        </a:p>
      </dsp:txBody>
      <dsp:txXfrm>
        <a:off x="6292969" y="3005089"/>
        <a:ext cx="856117" cy="412787"/>
      </dsp:txXfrm>
    </dsp:sp>
    <dsp:sp modelId="{AFC96E1F-A87B-4A86-8119-F922F3F23E91}">
      <dsp:nvSpPr>
        <dsp:cNvPr id="0" name=""/>
        <dsp:cNvSpPr/>
      </dsp:nvSpPr>
      <dsp:spPr>
        <a:xfrm rot="17700000">
          <a:off x="6630574" y="1587370"/>
          <a:ext cx="856117" cy="412787"/>
        </a:xfrm>
        <a:prstGeom prst="rect">
          <a:avLst/>
        </a:prstGeom>
        <a:noFill/>
        <a:ln>
          <a:noFill/>
        </a:ln>
        <a:effectLst/>
      </dsp:spPr>
      <dsp:style>
        <a:lnRef idx="0">
          <a:scrgbClr r="0" g="0" b="0"/>
        </a:lnRef>
        <a:fillRef idx="0">
          <a:scrgbClr r="0" g="0" b="0"/>
        </a:fillRef>
        <a:effectRef idx="0">
          <a:scrgbClr r="0" g="0" b="0"/>
        </a:effectRef>
        <a:fontRef idx="minor"/>
      </dsp:style>
    </dsp:sp>
    <dsp:sp modelId="{948F908D-ABE6-4D0D-A28D-0E75F4D70D19}">
      <dsp:nvSpPr>
        <dsp:cNvPr id="0" name=""/>
        <dsp:cNvSpPr/>
      </dsp:nvSpPr>
      <dsp:spPr>
        <a:xfrm>
          <a:off x="7135256" y="2048664"/>
          <a:ext cx="640080" cy="640080"/>
        </a:xfrm>
        <a:prstGeom prst="donut">
          <a:avLst>
            <a:gd name="adj" fmla="val 2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A551736-DD3B-4522-A3A6-3B58EC13CE6A}">
      <dsp:nvSpPr>
        <dsp:cNvPr id="0" name=""/>
        <dsp:cNvSpPr/>
      </dsp:nvSpPr>
      <dsp:spPr>
        <a:xfrm rot="17700000">
          <a:off x="7086668" y="915641"/>
          <a:ext cx="1320243" cy="646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0" rIns="0" bIns="0" numCol="1" spcCol="1270" anchor="ctr" anchorCtr="0">
          <a:noAutofit/>
        </a:bodyPr>
        <a:lstStyle/>
        <a:p>
          <a:pPr marL="0" lvl="0" indent="0" algn="l" defTabSz="488950">
            <a:lnSpc>
              <a:spcPct val="90000"/>
            </a:lnSpc>
            <a:spcBef>
              <a:spcPct val="0"/>
            </a:spcBef>
            <a:spcAft>
              <a:spcPct val="35000"/>
            </a:spcAft>
            <a:buNone/>
          </a:pPr>
          <a:r>
            <a:rPr lang="en-US" sz="1100" b="1" kern="1200" dirty="0"/>
            <a:t>WB Pre-Id mission on potential lending for IFMIS &amp; ITIS (Jan 25 – Feb 05, 2021)</a:t>
          </a:r>
        </a:p>
      </dsp:txBody>
      <dsp:txXfrm>
        <a:off x="7086668" y="915641"/>
        <a:ext cx="1320243" cy="646668"/>
      </dsp:txXfrm>
    </dsp:sp>
  </dsp:spTree>
</dsp:drawing>
</file>

<file path=ppt/diagrams/layout1.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mk-MK"/>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C676F266-95E0-40F0-B356-60BAAF622007}" type="datetimeFigureOut">
              <a:rPr lang="mk-MK" smtClean="0"/>
              <a:t>03.6.2021</a:t>
            </a:fld>
            <a:endParaRPr lang="mk-MK"/>
          </a:p>
        </p:txBody>
      </p:sp>
      <p:sp>
        <p:nvSpPr>
          <p:cNvPr id="4" name="Slide Image Placeholder 3"/>
          <p:cNvSpPr>
            <a:spLocks noGrp="1" noRot="1" noChangeAspect="1"/>
          </p:cNvSpPr>
          <p:nvPr>
            <p:ph type="sldImg" idx="2"/>
          </p:nvPr>
        </p:nvSpPr>
        <p:spPr>
          <a:xfrm>
            <a:off x="1195388" y="1241425"/>
            <a:ext cx="4467225" cy="3349625"/>
          </a:xfrm>
          <a:prstGeom prst="rect">
            <a:avLst/>
          </a:prstGeom>
          <a:noFill/>
          <a:ln w="12700">
            <a:solidFill>
              <a:prstClr val="black"/>
            </a:solidFill>
          </a:ln>
        </p:spPr>
        <p:txBody>
          <a:bodyPr vert="horz" lIns="91440" tIns="45720" rIns="91440" bIns="45720" rtlCol="0" anchor="ctr"/>
          <a:lstStyle/>
          <a:p>
            <a:endParaRPr lang="mk-MK"/>
          </a:p>
        </p:txBody>
      </p:sp>
      <p:sp>
        <p:nvSpPr>
          <p:cNvPr id="5" name="Notes Placeholder 4"/>
          <p:cNvSpPr>
            <a:spLocks noGrp="1"/>
          </p:cNvSpPr>
          <p:nvPr>
            <p:ph type="body" sz="quarter" idx="3"/>
          </p:nvPr>
        </p:nvSpPr>
        <p:spPr>
          <a:xfrm>
            <a:off x="685800" y="4776788"/>
            <a:ext cx="5486400"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Footer Placeholder 5"/>
          <p:cNvSpPr>
            <a:spLocks noGrp="1"/>
          </p:cNvSpPr>
          <p:nvPr>
            <p:ph type="ftr" sz="quarter" idx="4"/>
          </p:nvPr>
        </p:nvSpPr>
        <p:spPr>
          <a:xfrm>
            <a:off x="0" y="9429750"/>
            <a:ext cx="2971800" cy="496888"/>
          </a:xfrm>
          <a:prstGeom prst="rect">
            <a:avLst/>
          </a:prstGeom>
        </p:spPr>
        <p:txBody>
          <a:bodyPr vert="horz" lIns="91440" tIns="45720" rIns="91440" bIns="45720" rtlCol="0" anchor="b"/>
          <a:lstStyle>
            <a:lvl1pPr algn="l">
              <a:defRPr sz="1200"/>
            </a:lvl1pPr>
          </a:lstStyle>
          <a:p>
            <a:endParaRPr lang="mk-MK"/>
          </a:p>
        </p:txBody>
      </p:sp>
      <p:sp>
        <p:nvSpPr>
          <p:cNvPr id="7" name="Slide Number Placeholder 6"/>
          <p:cNvSpPr>
            <a:spLocks noGrp="1"/>
          </p:cNvSpPr>
          <p:nvPr>
            <p:ph type="sldNum" sz="quarter" idx="5"/>
          </p:nvPr>
        </p:nvSpPr>
        <p:spPr>
          <a:xfrm>
            <a:off x="3884613" y="9429750"/>
            <a:ext cx="2971800" cy="496888"/>
          </a:xfrm>
          <a:prstGeom prst="rect">
            <a:avLst/>
          </a:prstGeom>
        </p:spPr>
        <p:txBody>
          <a:bodyPr vert="horz" lIns="91440" tIns="45720" rIns="91440" bIns="45720" rtlCol="0" anchor="b"/>
          <a:lstStyle>
            <a:lvl1pPr algn="r">
              <a:defRPr sz="1200"/>
            </a:lvl1pPr>
          </a:lstStyle>
          <a:p>
            <a:fld id="{38F66ED6-79E9-4453-82E0-13636381076E}" type="slidenum">
              <a:rPr lang="mk-MK" smtClean="0"/>
              <a:t>‹#›</a:t>
            </a:fld>
            <a:endParaRPr lang="mk-MK"/>
          </a:p>
        </p:txBody>
      </p:sp>
    </p:spTree>
    <p:extLst>
      <p:ext uri="{BB962C8B-B14F-4D97-AF65-F5344CB8AC3E}">
        <p14:creationId xmlns:p14="http://schemas.microsoft.com/office/powerpoint/2010/main" val="3596883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dirty="0"/>
          </a:p>
        </p:txBody>
      </p:sp>
      <p:sp>
        <p:nvSpPr>
          <p:cNvPr id="4" name="Slide Number Placeholder 3"/>
          <p:cNvSpPr>
            <a:spLocks noGrp="1"/>
          </p:cNvSpPr>
          <p:nvPr>
            <p:ph type="sldNum" sz="quarter" idx="10"/>
          </p:nvPr>
        </p:nvSpPr>
        <p:spPr/>
        <p:txBody>
          <a:bodyPr/>
          <a:lstStyle/>
          <a:p>
            <a:fld id="{38F66ED6-79E9-4453-82E0-13636381076E}" type="slidenum">
              <a:rPr lang="mk-MK" smtClean="0"/>
              <a:t>12</a:t>
            </a:fld>
            <a:endParaRPr lang="mk-MK"/>
          </a:p>
        </p:txBody>
      </p:sp>
    </p:spTree>
    <p:extLst>
      <p:ext uri="{BB962C8B-B14F-4D97-AF65-F5344CB8AC3E}">
        <p14:creationId xmlns:p14="http://schemas.microsoft.com/office/powerpoint/2010/main" val="6811371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42E35DD-7C66-462D-A2CD-8EF33A65FCF1}" type="datetimeFigureOut">
              <a:rPr lang="en-US" smtClean="0"/>
              <a:pPr/>
              <a:t>6/3/2021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038523-37F0-47DA-87E7-77D798FA4CC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2E35DD-7C66-462D-A2CD-8EF33A65FCF1}" type="datetimeFigureOut">
              <a:rPr lang="en-US" smtClean="0"/>
              <a:pPr/>
              <a:t>6/3/2021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038523-37F0-47DA-87E7-77D798FA4CC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2E35DD-7C66-462D-A2CD-8EF33A65FCF1}" type="datetimeFigureOut">
              <a:rPr lang="en-US" smtClean="0"/>
              <a:pPr/>
              <a:t>6/3/2021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038523-37F0-47DA-87E7-77D798FA4CC7}"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2550"/>
            <a:ext cx="7489825" cy="1281113"/>
          </a:xfrm>
        </p:spPr>
        <p:txBody>
          <a:bodyPr/>
          <a:lstStyle/>
          <a:p>
            <a:r>
              <a:rPr lang="en-US"/>
              <a:t>Click to edit Master title style</a:t>
            </a:r>
            <a:endParaRPr lang="mk-MK"/>
          </a:p>
        </p:txBody>
      </p:sp>
      <p:sp>
        <p:nvSpPr>
          <p:cNvPr id="3" name="Text Placeholder 2"/>
          <p:cNvSpPr>
            <a:spLocks noGrp="1"/>
          </p:cNvSpPr>
          <p:nvPr>
            <p:ph type="body" sz="half" idx="1"/>
          </p:nvPr>
        </p:nvSpPr>
        <p:spPr>
          <a:xfrm>
            <a:off x="457200" y="1719263"/>
            <a:ext cx="4011613" cy="435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Content Placeholder 3"/>
          <p:cNvSpPr>
            <a:spLocks noGrp="1"/>
          </p:cNvSpPr>
          <p:nvPr>
            <p:ph sz="half" idx="2"/>
          </p:nvPr>
        </p:nvSpPr>
        <p:spPr>
          <a:xfrm>
            <a:off x="4621213" y="1719263"/>
            <a:ext cx="4011612" cy="435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BF0866C-ECDC-4324-9704-69EC16DD92C6}" type="slidenum">
              <a:rPr lang="en-GB" altLang="mk-MK"/>
              <a:pPr>
                <a:defRPr/>
              </a:pPr>
              <a:t>‹#›</a:t>
            </a:fld>
            <a:endParaRPr lang="en-GB" altLang="mk-MK"/>
          </a:p>
        </p:txBody>
      </p:sp>
    </p:spTree>
    <p:extLst>
      <p:ext uri="{BB962C8B-B14F-4D97-AF65-F5344CB8AC3E}">
        <p14:creationId xmlns:p14="http://schemas.microsoft.com/office/powerpoint/2010/main" val="2115520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2E35DD-7C66-462D-A2CD-8EF33A65FCF1}" type="datetimeFigureOut">
              <a:rPr lang="en-US" smtClean="0"/>
              <a:pPr/>
              <a:t>6/3/2021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038523-37F0-47DA-87E7-77D798FA4CC7}"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42E35DD-7C66-462D-A2CD-8EF33A65FCF1}" type="datetimeFigureOut">
              <a:rPr lang="en-US" smtClean="0"/>
              <a:pPr/>
              <a:t>6/3/2021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038523-37F0-47DA-87E7-77D798FA4CC7}"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42E35DD-7C66-462D-A2CD-8EF33A65FCF1}" type="datetimeFigureOut">
              <a:rPr lang="en-US" smtClean="0"/>
              <a:pPr/>
              <a:t>6/3/2021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038523-37F0-47DA-87E7-77D798FA4CC7}"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42E35DD-7C66-462D-A2CD-8EF33A65FCF1}" type="datetimeFigureOut">
              <a:rPr lang="en-US" smtClean="0"/>
              <a:pPr/>
              <a:t>6/3/2021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5038523-37F0-47DA-87E7-77D798FA4CC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42E35DD-7C66-462D-A2CD-8EF33A65FCF1}" type="datetimeFigureOut">
              <a:rPr lang="en-US" smtClean="0"/>
              <a:pPr/>
              <a:t>6/3/2021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5038523-37F0-47DA-87E7-77D798FA4CC7}"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E35DD-7C66-462D-A2CD-8EF33A65FCF1}" type="datetimeFigureOut">
              <a:rPr lang="en-US" smtClean="0"/>
              <a:pPr/>
              <a:t>6/3/2021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5038523-37F0-47DA-87E7-77D798FA4CC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742E35DD-7C66-462D-A2CD-8EF33A65FCF1}" type="datetimeFigureOut">
              <a:rPr lang="en-US" smtClean="0"/>
              <a:pPr/>
              <a:t>6/3/2021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038523-37F0-47DA-87E7-77D798FA4CC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742E35DD-7C66-462D-A2CD-8EF33A65FCF1}" type="datetimeFigureOut">
              <a:rPr lang="en-US" smtClean="0"/>
              <a:pPr/>
              <a:t>6/3/2021</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038523-37F0-47DA-87E7-77D798FA4CC7}"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42E35DD-7C66-462D-A2CD-8EF33A65FCF1}" type="datetimeFigureOut">
              <a:rPr lang="en-US" smtClean="0"/>
              <a:pPr/>
              <a:t>6/3/2021</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038523-37F0-47DA-87E7-77D798FA4CC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7215" y="908720"/>
            <a:ext cx="8163790" cy="2520280"/>
          </a:xfrm>
        </p:spPr>
        <p:txBody>
          <a:bodyPr>
            <a:normAutofit/>
          </a:bodyPr>
          <a:lstStyle/>
          <a:p>
            <a:pPr algn="ctr"/>
            <a:r>
              <a:rPr lang="en-US" sz="2800" b="0" dirty="0">
                <a:effectLst/>
                <a:latin typeface="Calibri" panose="020F0502020204030204" pitchFamily="34" charset="0"/>
                <a:cs typeface="Arial" panose="020B0604020202020204" pitchFamily="34" charset="0"/>
              </a:rPr>
              <a:t>Ministry of Finance</a:t>
            </a:r>
            <a:br>
              <a:rPr lang="en-US" sz="2800" b="0" dirty="0">
                <a:effectLst/>
                <a:latin typeface="Calibri" panose="020F0502020204030204" pitchFamily="34" charset="0"/>
                <a:cs typeface="Arial" panose="020B0604020202020204" pitchFamily="34" charset="0"/>
              </a:rPr>
            </a:br>
            <a:r>
              <a:rPr lang="en-US" sz="2800" b="0" dirty="0">
                <a:effectLst/>
                <a:latin typeface="Calibri" panose="020F0502020204030204" pitchFamily="34" charset="0"/>
                <a:cs typeface="Arial" panose="020B0604020202020204" pitchFamily="34" charset="0"/>
              </a:rPr>
              <a:t>North Macedonia</a:t>
            </a:r>
            <a:br>
              <a:rPr lang="en-US" sz="3100" dirty="0">
                <a:effectLst/>
                <a:latin typeface="Arial" panose="020B0604020202020204" pitchFamily="34" charset="0"/>
                <a:cs typeface="Arial" panose="020B0604020202020204" pitchFamily="34" charset="0"/>
              </a:rPr>
            </a:br>
            <a:br>
              <a:rPr lang="ru-RU" sz="2700" dirty="0">
                <a:effectLst/>
                <a:latin typeface="Arial" panose="020B0604020202020204" pitchFamily="34" charset="0"/>
                <a:cs typeface="Arial" panose="020B0604020202020204" pitchFamily="34" charset="0"/>
              </a:rPr>
            </a:br>
            <a:br>
              <a:rPr lang="ru-RU" sz="2700" dirty="0">
                <a:effectLst/>
              </a:rPr>
            </a:br>
            <a:r>
              <a:rPr lang="en-US" sz="3200" dirty="0">
                <a:effectLst/>
              </a:rPr>
              <a:t>IFMIS Developments</a:t>
            </a:r>
            <a:endParaRPr lang="en-US" sz="2700" dirty="0">
              <a:effectLst/>
            </a:endParaRPr>
          </a:p>
        </p:txBody>
      </p:sp>
      <p:sp>
        <p:nvSpPr>
          <p:cNvPr id="3" name="Subtitle 2"/>
          <p:cNvSpPr>
            <a:spLocks noGrp="1"/>
          </p:cNvSpPr>
          <p:nvPr>
            <p:ph type="subTitle" idx="1"/>
          </p:nvPr>
        </p:nvSpPr>
        <p:spPr>
          <a:xfrm>
            <a:off x="642910" y="5658296"/>
            <a:ext cx="7772400" cy="1199704"/>
          </a:xfrm>
        </p:spPr>
        <p:txBody>
          <a:bodyPr>
            <a:normAutofit/>
          </a:bodyPr>
          <a:lstStyle/>
          <a:p>
            <a:pPr algn="ctr"/>
            <a:r>
              <a:rPr lang="en-US" sz="1600" dirty="0">
                <a:solidFill>
                  <a:schemeClr val="bg1"/>
                </a:solidFill>
                <a:latin typeface="Arial" panose="020B0604020202020204" pitchFamily="34" charset="0"/>
                <a:cs typeface="Arial" panose="020B0604020202020204" pitchFamily="34" charset="0"/>
              </a:rPr>
              <a:t>07</a:t>
            </a:r>
            <a:r>
              <a:rPr lang="mk-MK" sz="1600" dirty="0">
                <a:solidFill>
                  <a:schemeClr val="bg1"/>
                </a:solidFill>
                <a:latin typeface="Arial" panose="020B0604020202020204" pitchFamily="34" charset="0"/>
                <a:cs typeface="Arial" panose="020B0604020202020204" pitchFamily="34" charset="0"/>
              </a:rPr>
              <a:t>.</a:t>
            </a:r>
            <a:r>
              <a:rPr lang="en-US" sz="1600" dirty="0">
                <a:solidFill>
                  <a:schemeClr val="bg1"/>
                </a:solidFill>
                <a:latin typeface="Arial" panose="020B0604020202020204" pitchFamily="34" charset="0"/>
                <a:cs typeface="Arial" panose="020B0604020202020204" pitchFamily="34" charset="0"/>
              </a:rPr>
              <a:t>06</a:t>
            </a:r>
            <a:r>
              <a:rPr lang="mk-MK" sz="1600" dirty="0">
                <a:solidFill>
                  <a:schemeClr val="bg1"/>
                </a:solidFill>
                <a:latin typeface="Arial" panose="020B0604020202020204" pitchFamily="34" charset="0"/>
                <a:cs typeface="Arial" panose="020B0604020202020204" pitchFamily="34" charset="0"/>
              </a:rPr>
              <a:t>.202</a:t>
            </a:r>
            <a:r>
              <a:rPr lang="en-US" sz="1600" dirty="0">
                <a:solidFill>
                  <a:schemeClr val="bg1"/>
                </a:solidFill>
                <a:latin typeface="Arial" panose="020B0604020202020204" pitchFamily="34" charset="0"/>
                <a:cs typeface="Arial" panose="020B0604020202020204" pitchFamily="34" charset="0"/>
              </a:rPr>
              <a:t>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489825" cy="576064"/>
          </a:xfrm>
        </p:spPr>
        <p:txBody>
          <a:bodyPr>
            <a:normAutofit/>
          </a:bodyPr>
          <a:lstStyle/>
          <a:p>
            <a:pPr algn="ctr"/>
            <a:r>
              <a:rPr lang="en-US" sz="2600" b="0" dirty="0">
                <a:effectLst/>
                <a:latin typeface="Calibri" panose="020F0502020204030204" pitchFamily="34" charset="0"/>
              </a:rPr>
              <a:t>Implementation of IFMIS will contribute to:</a:t>
            </a:r>
            <a:endParaRPr lang="mk-MK" sz="2600" b="0" dirty="0">
              <a:effectLst/>
            </a:endParaRPr>
          </a:p>
        </p:txBody>
      </p:sp>
      <p:sp>
        <p:nvSpPr>
          <p:cNvPr id="3" name="Text Placeholder 2"/>
          <p:cNvSpPr>
            <a:spLocks noGrp="1"/>
          </p:cNvSpPr>
          <p:nvPr>
            <p:ph type="body" sz="half" idx="1"/>
          </p:nvPr>
        </p:nvSpPr>
        <p:spPr>
          <a:xfrm>
            <a:off x="539552" y="1196752"/>
            <a:ext cx="7931224" cy="5400600"/>
          </a:xfrm>
        </p:spPr>
        <p:txBody>
          <a:bodyPr>
            <a:normAutofit/>
          </a:bodyPr>
          <a:lstStyle/>
          <a:p>
            <a:pPr lvl="0" algn="just"/>
            <a:r>
              <a:rPr lang="en-US" sz="1800" dirty="0">
                <a:latin typeface="Calibri" panose="020F0502020204030204" pitchFamily="34" charset="0"/>
              </a:rPr>
              <a:t>Improve the efficiency of business processes</a:t>
            </a:r>
          </a:p>
          <a:p>
            <a:pPr lvl="0" algn="just"/>
            <a:r>
              <a:rPr lang="en-US" sz="1800" dirty="0">
                <a:latin typeface="Calibri" panose="020F0502020204030204" pitchFamily="34" charset="0"/>
              </a:rPr>
              <a:t>Preparation of a multi-annual forecast and planning of the budget</a:t>
            </a:r>
            <a:endParaRPr lang="mk-MK" sz="1800" dirty="0">
              <a:latin typeface="Calibri" panose="020F0502020204030204" pitchFamily="34" charset="0"/>
            </a:endParaRPr>
          </a:p>
          <a:p>
            <a:pPr lvl="0" algn="just"/>
            <a:r>
              <a:rPr lang="en-US" sz="1800" dirty="0">
                <a:latin typeface="Calibri" panose="020F0502020204030204" pitchFamily="34" charset="0"/>
              </a:rPr>
              <a:t>Strengthen policy-based fiscal strategy and budgeting</a:t>
            </a:r>
            <a:endParaRPr lang="mk-MK" sz="1800" dirty="0">
              <a:latin typeface="Calibri" panose="020F0502020204030204" pitchFamily="34" charset="0"/>
            </a:endParaRPr>
          </a:p>
          <a:p>
            <a:pPr lvl="0" algn="just"/>
            <a:r>
              <a:rPr lang="en-US" sz="1800" dirty="0">
                <a:latin typeface="Calibri" panose="020F0502020204030204" pitchFamily="34" charset="0"/>
              </a:rPr>
              <a:t>Introduce active cash management</a:t>
            </a:r>
            <a:endParaRPr lang="mk-MK" sz="1800" dirty="0">
              <a:latin typeface="Calibri" panose="020F0502020204030204" pitchFamily="34" charset="0"/>
            </a:endParaRPr>
          </a:p>
          <a:p>
            <a:pPr lvl="0" algn="just"/>
            <a:r>
              <a:rPr lang="en-US" sz="1800" dirty="0">
                <a:latin typeface="Calibri" panose="020F0502020204030204" pitchFamily="34" charset="0"/>
              </a:rPr>
              <a:t>Ability to control commitments and other fiscal risks/issues</a:t>
            </a:r>
            <a:endParaRPr lang="mk-MK" sz="1800" dirty="0">
              <a:latin typeface="Calibri" panose="020F0502020204030204" pitchFamily="34" charset="0"/>
            </a:endParaRPr>
          </a:p>
          <a:p>
            <a:pPr lvl="0" algn="just"/>
            <a:r>
              <a:rPr lang="en-US" sz="1800" dirty="0">
                <a:latin typeface="Calibri" panose="020F0502020204030204" pitchFamily="34" charset="0"/>
              </a:rPr>
              <a:t>Improvement in coverage and quality of financial reporting</a:t>
            </a:r>
            <a:endParaRPr lang="mk-MK" sz="1800" dirty="0">
              <a:latin typeface="Calibri" panose="020F0502020204030204" pitchFamily="34" charset="0"/>
            </a:endParaRPr>
          </a:p>
          <a:p>
            <a:pPr lvl="0" algn="just"/>
            <a:r>
              <a:rPr lang="en-US" sz="1800" dirty="0">
                <a:latin typeface="Calibri" panose="020F0502020204030204" pitchFamily="34" charset="0"/>
              </a:rPr>
              <a:t>Introduce Public investment planning and management</a:t>
            </a:r>
            <a:endParaRPr lang="mk-MK" sz="1800" dirty="0">
              <a:latin typeface="Calibri" panose="020F0502020204030204" pitchFamily="34" charset="0"/>
            </a:endParaRPr>
          </a:p>
          <a:p>
            <a:pPr lvl="0" algn="just"/>
            <a:r>
              <a:rPr lang="en-US" sz="1800" dirty="0">
                <a:latin typeface="Calibri" panose="020F0502020204030204" pitchFamily="34" charset="0"/>
              </a:rPr>
              <a:t>Improve the management of assets and liabilities</a:t>
            </a:r>
            <a:endParaRPr lang="mk-MK" sz="1800" dirty="0">
              <a:latin typeface="Calibri" panose="020F0502020204030204" pitchFamily="34" charset="0"/>
            </a:endParaRPr>
          </a:p>
          <a:p>
            <a:pPr lvl="0" algn="just"/>
            <a:r>
              <a:rPr lang="en-US" sz="1800" dirty="0">
                <a:latin typeface="Calibri" panose="020F0502020204030204" pitchFamily="34" charset="0"/>
              </a:rPr>
              <a:t>Strengthen accounting and reporting</a:t>
            </a:r>
            <a:endParaRPr lang="mk-MK" sz="1800" dirty="0">
              <a:latin typeface="Calibri" panose="020F0502020204030204" pitchFamily="34" charset="0"/>
            </a:endParaRPr>
          </a:p>
          <a:p>
            <a:pPr lvl="0" algn="just"/>
            <a:r>
              <a:rPr lang="en-US" sz="1800" dirty="0">
                <a:latin typeface="Calibri" panose="020F0502020204030204" pitchFamily="34" charset="0"/>
              </a:rPr>
              <a:t>Strengthen the transparency of public finances</a:t>
            </a:r>
            <a:endParaRPr lang="mk-MK" sz="2800" dirty="0"/>
          </a:p>
        </p:txBody>
      </p:sp>
    </p:spTree>
    <p:extLst>
      <p:ext uri="{BB962C8B-B14F-4D97-AF65-F5344CB8AC3E}">
        <p14:creationId xmlns:p14="http://schemas.microsoft.com/office/powerpoint/2010/main" val="678875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82551"/>
            <a:ext cx="7839521" cy="394122"/>
          </a:xfrm>
        </p:spPr>
        <p:txBody>
          <a:bodyPr>
            <a:noAutofit/>
          </a:bodyPr>
          <a:lstStyle/>
          <a:p>
            <a:pPr algn="ctr"/>
            <a:r>
              <a:rPr lang="en-US" sz="2600" b="0" dirty="0">
                <a:effectLst/>
                <a:latin typeface="Calibri" panose="020F0502020204030204" pitchFamily="34" charset="0"/>
              </a:rPr>
              <a:t>Benefits of IFMIS Modules</a:t>
            </a:r>
            <a:endParaRPr lang="mk-MK" sz="2600" b="0" dirty="0">
              <a:effectLst/>
            </a:endParaRPr>
          </a:p>
        </p:txBody>
      </p:sp>
      <p:sp>
        <p:nvSpPr>
          <p:cNvPr id="3" name="Text Placeholder 2"/>
          <p:cNvSpPr>
            <a:spLocks noGrp="1"/>
          </p:cNvSpPr>
          <p:nvPr>
            <p:ph type="body" sz="half" idx="1"/>
          </p:nvPr>
        </p:nvSpPr>
        <p:spPr>
          <a:xfrm>
            <a:off x="0" y="692696"/>
            <a:ext cx="2483768" cy="5616624"/>
          </a:xfrm>
        </p:spPr>
        <p:txBody>
          <a:bodyPr>
            <a:noAutofit/>
          </a:bodyPr>
          <a:lstStyle/>
          <a:p>
            <a:pPr marL="109728" indent="0">
              <a:buNone/>
            </a:pPr>
            <a:r>
              <a:rPr lang="mk-MK" sz="1400" b="1" dirty="0">
                <a:latin typeface="Calibri" panose="020F0502020204030204" pitchFamily="34" charset="0"/>
              </a:rPr>
              <a:t>Planning and </a:t>
            </a:r>
            <a:r>
              <a:rPr lang="en-US" sz="1400" b="1" dirty="0">
                <a:latin typeface="Calibri" panose="020F0502020204030204" pitchFamily="34" charset="0"/>
              </a:rPr>
              <a:t>B</a:t>
            </a:r>
            <a:r>
              <a:rPr lang="mk-MK" sz="1400" b="1" dirty="0">
                <a:latin typeface="Calibri" panose="020F0502020204030204" pitchFamily="34" charset="0"/>
              </a:rPr>
              <a:t>udgeting </a:t>
            </a:r>
            <a:r>
              <a:rPr lang="en-US" sz="1400" b="1" dirty="0">
                <a:latin typeface="Calibri" panose="020F0502020204030204" pitchFamily="34" charset="0"/>
              </a:rPr>
              <a:t>M</a:t>
            </a:r>
            <a:r>
              <a:rPr lang="mk-MK" sz="1400" b="1" dirty="0">
                <a:latin typeface="Calibri" panose="020F0502020204030204" pitchFamily="34" charset="0"/>
              </a:rPr>
              <a:t>odule</a:t>
            </a:r>
            <a:endParaRPr lang="mk-MK" sz="1400" dirty="0">
              <a:latin typeface="Calibri" panose="020F0502020204030204" pitchFamily="34" charset="0"/>
            </a:endParaRPr>
          </a:p>
          <a:p>
            <a:pPr marL="171450" indent="-171450">
              <a:buFontTx/>
              <a:buChar char="-"/>
            </a:pPr>
            <a:endParaRPr lang="en-US" sz="1400" dirty="0">
              <a:solidFill>
                <a:srgbClr val="0070C0"/>
              </a:solidFill>
              <a:latin typeface="Calibri" panose="020F0502020204030204" pitchFamily="34" charset="0"/>
            </a:endParaRPr>
          </a:p>
          <a:p>
            <a:pPr marL="171450" indent="-171450">
              <a:buFontTx/>
              <a:buChar char="-"/>
            </a:pPr>
            <a:r>
              <a:rPr lang="mk-MK" sz="1400" dirty="0">
                <a:solidFill>
                  <a:srgbClr val="0070C0"/>
                </a:solidFill>
                <a:latin typeface="Calibri" panose="020F0502020204030204" pitchFamily="34" charset="0"/>
              </a:rPr>
              <a:t>centralized database of registers and classifications </a:t>
            </a:r>
            <a:endParaRPr lang="en-US" sz="1400" dirty="0">
              <a:solidFill>
                <a:srgbClr val="0070C0"/>
              </a:solidFill>
              <a:latin typeface="Calibri" panose="020F0502020204030204" pitchFamily="34" charset="0"/>
            </a:endParaRPr>
          </a:p>
          <a:p>
            <a:pPr marL="171450" indent="-171450">
              <a:buFontTx/>
              <a:buChar char="-"/>
            </a:pPr>
            <a:endParaRPr lang="en-US" sz="1400" dirty="0">
              <a:solidFill>
                <a:srgbClr val="0070C0"/>
              </a:solidFill>
              <a:latin typeface="Calibri" panose="020F0502020204030204" pitchFamily="34" charset="0"/>
            </a:endParaRPr>
          </a:p>
          <a:p>
            <a:pPr marL="171450" indent="-171450">
              <a:buFontTx/>
              <a:buChar char="-"/>
            </a:pPr>
            <a:r>
              <a:rPr lang="en-US" sz="1400" dirty="0">
                <a:solidFill>
                  <a:srgbClr val="0070C0"/>
                </a:solidFill>
                <a:latin typeface="Calibri" panose="020F0502020204030204" pitchFamily="34" charset="0"/>
              </a:rPr>
              <a:t>m</a:t>
            </a:r>
            <a:r>
              <a:rPr lang="mk-MK" sz="1400" dirty="0">
                <a:solidFill>
                  <a:srgbClr val="0070C0"/>
                </a:solidFill>
                <a:latin typeface="Calibri" panose="020F0502020204030204" pitchFamily="34" charset="0"/>
              </a:rPr>
              <a:t>edium term budgeting is strengthened </a:t>
            </a:r>
            <a:endParaRPr lang="en-US" sz="1400" dirty="0">
              <a:solidFill>
                <a:srgbClr val="0070C0"/>
              </a:solidFill>
              <a:latin typeface="Calibri" panose="020F0502020204030204" pitchFamily="34" charset="0"/>
            </a:endParaRPr>
          </a:p>
          <a:p>
            <a:pPr marL="171450" indent="-171450">
              <a:buFontTx/>
              <a:buChar char="-"/>
            </a:pPr>
            <a:endParaRPr lang="en-US" sz="1400" dirty="0">
              <a:solidFill>
                <a:srgbClr val="0070C0"/>
              </a:solidFill>
              <a:latin typeface="Calibri" panose="020F0502020204030204" pitchFamily="34" charset="0"/>
            </a:endParaRPr>
          </a:p>
          <a:p>
            <a:pPr marL="171450" indent="-171450">
              <a:buFontTx/>
              <a:buChar char="-"/>
            </a:pPr>
            <a:r>
              <a:rPr lang="en-US" sz="1400" dirty="0">
                <a:solidFill>
                  <a:srgbClr val="0070C0"/>
                </a:solidFill>
                <a:latin typeface="Calibri" panose="020F0502020204030204" pitchFamily="34" charset="0"/>
              </a:rPr>
              <a:t>p</a:t>
            </a:r>
            <a:r>
              <a:rPr lang="mk-MK" sz="1400" dirty="0">
                <a:solidFill>
                  <a:srgbClr val="0070C0"/>
                </a:solidFill>
                <a:latin typeface="Calibri" panose="020F0502020204030204" pitchFamily="34" charset="0"/>
              </a:rPr>
              <a:t>rogram budgeting (in principle program, project, activity)</a:t>
            </a:r>
            <a:endParaRPr lang="en-US" sz="1400" dirty="0">
              <a:solidFill>
                <a:srgbClr val="0070C0"/>
              </a:solidFill>
              <a:latin typeface="Calibri" panose="020F0502020204030204" pitchFamily="34" charset="0"/>
            </a:endParaRPr>
          </a:p>
          <a:p>
            <a:pPr marL="171450" indent="-171450">
              <a:buFontTx/>
              <a:buChar char="-"/>
            </a:pPr>
            <a:endParaRPr lang="mk-MK" sz="1400" dirty="0">
              <a:solidFill>
                <a:srgbClr val="0070C0"/>
              </a:solidFill>
              <a:latin typeface="Calibri" panose="020F0502020204030204" pitchFamily="34" charset="0"/>
            </a:endParaRPr>
          </a:p>
          <a:p>
            <a:pPr marL="171450" indent="-171450">
              <a:buFontTx/>
              <a:buChar char="-"/>
            </a:pPr>
            <a:r>
              <a:rPr lang="en-US" sz="1400" dirty="0">
                <a:solidFill>
                  <a:srgbClr val="0070C0"/>
                </a:solidFill>
                <a:latin typeface="Calibri" panose="020F0502020204030204" pitchFamily="34" charset="0"/>
              </a:rPr>
              <a:t>p</a:t>
            </a:r>
            <a:r>
              <a:rPr lang="mk-MK" sz="1400" dirty="0">
                <a:solidFill>
                  <a:srgbClr val="0070C0"/>
                </a:solidFill>
                <a:latin typeface="Calibri" panose="020F0502020204030204" pitchFamily="34" charset="0"/>
              </a:rPr>
              <a:t>erformance </a:t>
            </a:r>
            <a:r>
              <a:rPr lang="en-US" sz="1400" dirty="0">
                <a:solidFill>
                  <a:srgbClr val="0070C0"/>
                </a:solidFill>
                <a:latin typeface="Calibri" panose="020F0502020204030204" pitchFamily="34" charset="0"/>
              </a:rPr>
              <a:t>i</a:t>
            </a:r>
            <a:r>
              <a:rPr lang="mk-MK" sz="1400" dirty="0">
                <a:solidFill>
                  <a:srgbClr val="0070C0"/>
                </a:solidFill>
                <a:latin typeface="Calibri" panose="020F0502020204030204" pitchFamily="34" charset="0"/>
              </a:rPr>
              <a:t>ndicators</a:t>
            </a:r>
            <a:endParaRPr lang="en-US" sz="1400" dirty="0">
              <a:solidFill>
                <a:srgbClr val="0070C0"/>
              </a:solidFill>
              <a:latin typeface="Calibri" panose="020F0502020204030204" pitchFamily="34" charset="0"/>
            </a:endParaRPr>
          </a:p>
          <a:p>
            <a:pPr marL="171450" indent="-171450">
              <a:buFontTx/>
              <a:buChar char="-"/>
            </a:pPr>
            <a:endParaRPr lang="en-US" sz="1400" dirty="0">
              <a:solidFill>
                <a:srgbClr val="0070C0"/>
              </a:solidFill>
              <a:latin typeface="Calibri" panose="020F0502020204030204" pitchFamily="34" charset="0"/>
            </a:endParaRPr>
          </a:p>
          <a:p>
            <a:pPr marL="171450" indent="-171450">
              <a:buFontTx/>
              <a:buChar char="-"/>
            </a:pPr>
            <a:r>
              <a:rPr lang="en-US" sz="1400" dirty="0">
                <a:solidFill>
                  <a:srgbClr val="0070C0"/>
                </a:solidFill>
                <a:latin typeface="Calibri" panose="020F0502020204030204" pitchFamily="34" charset="0"/>
              </a:rPr>
              <a:t>PIM modul (</a:t>
            </a:r>
            <a:r>
              <a:rPr lang="mk-MK" sz="1400" dirty="0">
                <a:solidFill>
                  <a:srgbClr val="0070C0"/>
                </a:solidFill>
                <a:latin typeface="Calibri" panose="020F0502020204030204" pitchFamily="34" charset="0"/>
              </a:rPr>
              <a:t>management and monitoring </a:t>
            </a:r>
            <a:r>
              <a:rPr lang="en-US" sz="1400" dirty="0">
                <a:solidFill>
                  <a:srgbClr val="0070C0"/>
                </a:solidFill>
                <a:latin typeface="Calibri" panose="020F0502020204030204" pitchFamily="34" charset="0"/>
              </a:rPr>
              <a:t>of p</a:t>
            </a:r>
            <a:r>
              <a:rPr lang="mk-MK" sz="1400" dirty="0">
                <a:solidFill>
                  <a:srgbClr val="0070C0"/>
                </a:solidFill>
                <a:latin typeface="Calibri" panose="020F0502020204030204" pitchFamily="34" charset="0"/>
              </a:rPr>
              <a:t>ublic investment /</a:t>
            </a:r>
            <a:r>
              <a:rPr lang="en-US" sz="1400" dirty="0">
                <a:solidFill>
                  <a:srgbClr val="0070C0"/>
                </a:solidFill>
                <a:latin typeface="Calibri" panose="020F0502020204030204" pitchFamily="34" charset="0"/>
              </a:rPr>
              <a:t>p</a:t>
            </a:r>
            <a:r>
              <a:rPr lang="mk-MK" sz="1400" dirty="0">
                <a:solidFill>
                  <a:srgbClr val="0070C0"/>
                </a:solidFill>
                <a:latin typeface="Calibri" panose="020F0502020204030204" pitchFamily="34" charset="0"/>
              </a:rPr>
              <a:t>roject management module)</a:t>
            </a:r>
          </a:p>
        </p:txBody>
      </p:sp>
      <p:sp>
        <p:nvSpPr>
          <p:cNvPr id="4" name="Content Placeholder 3"/>
          <p:cNvSpPr>
            <a:spLocks noGrp="1"/>
          </p:cNvSpPr>
          <p:nvPr>
            <p:ph sz="half" idx="2"/>
          </p:nvPr>
        </p:nvSpPr>
        <p:spPr>
          <a:xfrm>
            <a:off x="2390363" y="692695"/>
            <a:ext cx="1965613" cy="5544615"/>
          </a:xfrm>
        </p:spPr>
        <p:txBody>
          <a:bodyPr>
            <a:noAutofit/>
          </a:bodyPr>
          <a:lstStyle/>
          <a:p>
            <a:pPr marL="109728" indent="0">
              <a:buNone/>
            </a:pPr>
            <a:r>
              <a:rPr lang="mk-MK" sz="1400" b="1" dirty="0">
                <a:latin typeface="Calibri" panose="020F0502020204030204" pitchFamily="34" charset="0"/>
              </a:rPr>
              <a:t>Budget Execution Module</a:t>
            </a:r>
            <a:endParaRPr lang="en-US" sz="1400" b="1" dirty="0">
              <a:latin typeface="Calibri" panose="020F0502020204030204" pitchFamily="34" charset="0"/>
            </a:endParaRPr>
          </a:p>
          <a:p>
            <a:pPr marL="109728" indent="0">
              <a:buNone/>
            </a:pPr>
            <a:endParaRPr lang="mk-MK" sz="1400" dirty="0">
              <a:latin typeface="Calibri" panose="020F0502020204030204" pitchFamily="34" charset="0"/>
            </a:endParaRPr>
          </a:p>
          <a:p>
            <a:pPr marL="171450" indent="-171450">
              <a:buFontTx/>
              <a:buChar char="-"/>
            </a:pPr>
            <a:r>
              <a:rPr lang="mk-MK" sz="1400" dirty="0">
                <a:solidFill>
                  <a:srgbClr val="0070C0"/>
                </a:solidFill>
                <a:latin typeface="Calibri" panose="020F0502020204030204" pitchFamily="34" charset="0"/>
              </a:rPr>
              <a:t>pre-commitment control</a:t>
            </a:r>
            <a:r>
              <a:rPr lang="en-US" sz="1400" dirty="0">
                <a:latin typeface="Calibri" panose="020F0502020204030204" pitchFamily="34" charset="0"/>
              </a:rPr>
              <a:t> </a:t>
            </a:r>
          </a:p>
          <a:p>
            <a:pPr marL="171450" indent="-171450">
              <a:buFontTx/>
              <a:buChar char="-"/>
            </a:pPr>
            <a:endParaRPr lang="en-US" sz="1400" dirty="0">
              <a:latin typeface="Calibri" panose="020F0502020204030204" pitchFamily="34" charset="0"/>
            </a:endParaRPr>
          </a:p>
          <a:p>
            <a:pPr marL="171450" indent="-171450">
              <a:buFontTx/>
              <a:buChar char="-"/>
            </a:pPr>
            <a:r>
              <a:rPr lang="mk-MK" sz="1400" dirty="0">
                <a:solidFill>
                  <a:srgbClr val="0070C0"/>
                </a:solidFill>
                <a:latin typeface="Calibri" panose="020F0502020204030204" pitchFamily="34" charset="0"/>
              </a:rPr>
              <a:t>recording of invoices</a:t>
            </a:r>
            <a:endParaRPr lang="en-US" sz="1400" dirty="0">
              <a:solidFill>
                <a:srgbClr val="0070C0"/>
              </a:solidFill>
              <a:latin typeface="Calibri" panose="020F0502020204030204" pitchFamily="34" charset="0"/>
            </a:endParaRPr>
          </a:p>
          <a:p>
            <a:pPr marL="171450" indent="-171450">
              <a:buFontTx/>
              <a:buChar char="-"/>
            </a:pPr>
            <a:endParaRPr lang="mk-MK" sz="1400" dirty="0">
              <a:solidFill>
                <a:srgbClr val="0070C0"/>
              </a:solidFill>
              <a:latin typeface="Calibri" panose="020F0502020204030204" pitchFamily="34" charset="0"/>
            </a:endParaRPr>
          </a:p>
          <a:p>
            <a:pPr marL="171450" indent="-171450">
              <a:buFontTx/>
              <a:buChar char="-"/>
            </a:pPr>
            <a:r>
              <a:rPr lang="mk-MK" sz="1400" dirty="0">
                <a:solidFill>
                  <a:srgbClr val="0070C0"/>
                </a:solidFill>
                <a:latin typeface="Calibri" panose="020F0502020204030204" pitchFamily="34" charset="0"/>
              </a:rPr>
              <a:t>active cash management</a:t>
            </a:r>
            <a:r>
              <a:rPr lang="mk-MK" sz="1400" dirty="0">
                <a:solidFill>
                  <a:srgbClr val="FF0000"/>
                </a:solidFill>
                <a:latin typeface="Calibri" panose="020F0502020204030204" pitchFamily="34" charset="0"/>
              </a:rPr>
              <a:t> </a:t>
            </a:r>
            <a:endParaRPr lang="en-US" sz="1400" dirty="0">
              <a:solidFill>
                <a:srgbClr val="FF0000"/>
              </a:solidFill>
              <a:latin typeface="Calibri" panose="020F0502020204030204" pitchFamily="34" charset="0"/>
            </a:endParaRPr>
          </a:p>
          <a:p>
            <a:pPr marL="171450" indent="-171450">
              <a:buFontTx/>
              <a:buChar char="-"/>
            </a:pPr>
            <a:endParaRPr lang="en-US" sz="1400" dirty="0">
              <a:solidFill>
                <a:srgbClr val="FF0000"/>
              </a:solidFill>
              <a:latin typeface="Calibri" panose="020F0502020204030204" pitchFamily="34" charset="0"/>
            </a:endParaRPr>
          </a:p>
          <a:p>
            <a:pPr marL="171450" indent="-171450">
              <a:buFontTx/>
              <a:buChar char="-"/>
            </a:pPr>
            <a:r>
              <a:rPr lang="en-US" sz="1400" dirty="0">
                <a:solidFill>
                  <a:srgbClr val="0070C0"/>
                </a:solidFill>
                <a:latin typeface="Calibri" panose="020F0502020204030204" pitchFamily="34" charset="0"/>
              </a:rPr>
              <a:t>a</a:t>
            </a:r>
            <a:r>
              <a:rPr lang="mk-MK" sz="1400" dirty="0">
                <a:solidFill>
                  <a:srgbClr val="0070C0"/>
                </a:solidFill>
                <a:latin typeface="Calibri" panose="020F0502020204030204" pitchFamily="34" charset="0"/>
              </a:rPr>
              <a:t>ccounting module</a:t>
            </a:r>
            <a:endParaRPr lang="mk-MK" sz="1400" dirty="0">
              <a:latin typeface="Calibri" panose="020F0502020204030204" pitchFamily="34" charset="0"/>
            </a:endParaRPr>
          </a:p>
        </p:txBody>
      </p:sp>
      <p:sp>
        <p:nvSpPr>
          <p:cNvPr id="5" name="Content Placeholder 3"/>
          <p:cNvSpPr txBox="1">
            <a:spLocks/>
          </p:cNvSpPr>
          <p:nvPr/>
        </p:nvSpPr>
        <p:spPr>
          <a:xfrm>
            <a:off x="6061546" y="548681"/>
            <a:ext cx="1495148" cy="5616624"/>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None/>
            </a:pPr>
            <a:r>
              <a:rPr lang="mk-MK" sz="1400" b="1" dirty="0">
                <a:latin typeface="Calibri" panose="020F0502020204030204" pitchFamily="34" charset="0"/>
              </a:rPr>
              <a:t>Transparent</a:t>
            </a:r>
            <a:r>
              <a:rPr lang="mk-MK" sz="1200" b="1" dirty="0">
                <a:latin typeface="Calibri" panose="020F0502020204030204" pitchFamily="34" charset="0"/>
              </a:rPr>
              <a:t> </a:t>
            </a:r>
            <a:r>
              <a:rPr lang="en-US" sz="1200" b="1" dirty="0">
                <a:latin typeface="Calibri" panose="020F0502020204030204" pitchFamily="34" charset="0"/>
              </a:rPr>
              <a:t>R</a:t>
            </a:r>
            <a:r>
              <a:rPr lang="mk-MK" sz="1200" b="1" dirty="0">
                <a:latin typeface="Calibri" panose="020F0502020204030204" pitchFamily="34" charset="0"/>
              </a:rPr>
              <a:t>eporting </a:t>
            </a:r>
            <a:r>
              <a:rPr lang="en-US" sz="1200" b="1" dirty="0">
                <a:latin typeface="Calibri" panose="020F0502020204030204" pitchFamily="34" charset="0"/>
              </a:rPr>
              <a:t>M</a:t>
            </a:r>
            <a:r>
              <a:rPr lang="mk-MK" sz="1200" b="1" dirty="0">
                <a:latin typeface="Calibri" panose="020F0502020204030204" pitchFamily="34" charset="0"/>
              </a:rPr>
              <a:t>odule</a:t>
            </a:r>
            <a:endParaRPr lang="en-US" sz="1200" b="1" dirty="0">
              <a:latin typeface="Calibri" panose="020F0502020204030204" pitchFamily="34" charset="0"/>
            </a:endParaRPr>
          </a:p>
          <a:p>
            <a:pPr marL="171450" indent="-171450">
              <a:buFontTx/>
              <a:buChar char="-"/>
            </a:pPr>
            <a:endParaRPr lang="en-US" sz="1200" dirty="0">
              <a:solidFill>
                <a:srgbClr val="0070C0"/>
              </a:solidFill>
              <a:latin typeface="Calibri" panose="020F0502020204030204" pitchFamily="34" charset="0"/>
            </a:endParaRPr>
          </a:p>
          <a:p>
            <a:pPr marL="171450" indent="-171450">
              <a:buFontTx/>
              <a:buChar char="-"/>
            </a:pPr>
            <a:r>
              <a:rPr lang="en-US" sz="1200" dirty="0">
                <a:solidFill>
                  <a:srgbClr val="0070C0"/>
                </a:solidFill>
                <a:latin typeface="Calibri" panose="020F0502020204030204" pitchFamily="34" charset="0"/>
              </a:rPr>
              <a:t>f</a:t>
            </a:r>
            <a:r>
              <a:rPr lang="mk-MK" sz="1200" dirty="0">
                <a:solidFill>
                  <a:srgbClr val="0070C0"/>
                </a:solidFill>
                <a:latin typeface="Calibri" panose="020F0502020204030204" pitchFamily="34" charset="0"/>
              </a:rPr>
              <a:t>inancial reports (Data Warehouse)</a:t>
            </a:r>
            <a:endParaRPr lang="en-US" sz="1200" dirty="0">
              <a:solidFill>
                <a:srgbClr val="0070C0"/>
              </a:solidFill>
              <a:latin typeface="Calibri" panose="020F0502020204030204" pitchFamily="34" charset="0"/>
            </a:endParaRPr>
          </a:p>
          <a:p>
            <a:pPr marL="171450" indent="-171450">
              <a:buFontTx/>
              <a:buChar char="-"/>
            </a:pPr>
            <a:r>
              <a:rPr lang="mk-MK" sz="1200" dirty="0">
                <a:solidFill>
                  <a:srgbClr val="0070C0"/>
                </a:solidFill>
                <a:latin typeface="Calibri" panose="020F0502020204030204" pitchFamily="34" charset="0"/>
              </a:rPr>
              <a:t>user-friendly reports </a:t>
            </a:r>
            <a:r>
              <a:rPr lang="en-US" sz="1200" dirty="0">
                <a:solidFill>
                  <a:srgbClr val="0070C0"/>
                </a:solidFill>
                <a:latin typeface="Calibri" panose="020F0502020204030204" pitchFamily="34" charset="0"/>
              </a:rPr>
              <a:t>(</a:t>
            </a:r>
            <a:r>
              <a:rPr lang="mk-MK" sz="1200" dirty="0">
                <a:solidFill>
                  <a:srgbClr val="0070C0"/>
                </a:solidFill>
                <a:latin typeface="Calibri" panose="020F0502020204030204" pitchFamily="34" charset="0"/>
              </a:rPr>
              <a:t>dashboards)</a:t>
            </a:r>
          </a:p>
          <a:p>
            <a:endParaRPr lang="mk-MK" dirty="0"/>
          </a:p>
        </p:txBody>
      </p:sp>
      <p:sp>
        <p:nvSpPr>
          <p:cNvPr id="6" name="Content Placeholder 3"/>
          <p:cNvSpPr txBox="1">
            <a:spLocks/>
          </p:cNvSpPr>
          <p:nvPr/>
        </p:nvSpPr>
        <p:spPr>
          <a:xfrm>
            <a:off x="6891511" y="2060848"/>
            <a:ext cx="2111027" cy="3800078"/>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endParaRPr lang="mk-MK" dirty="0"/>
          </a:p>
        </p:txBody>
      </p:sp>
      <p:sp>
        <p:nvSpPr>
          <p:cNvPr id="7" name="Content Placeholder 3"/>
          <p:cNvSpPr txBox="1">
            <a:spLocks/>
          </p:cNvSpPr>
          <p:nvPr/>
        </p:nvSpPr>
        <p:spPr>
          <a:xfrm>
            <a:off x="4283968" y="727826"/>
            <a:ext cx="1965613" cy="5509485"/>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None/>
            </a:pPr>
            <a:r>
              <a:rPr lang="mk-MK" sz="1400" b="1" dirty="0">
                <a:latin typeface="Calibri" panose="020F0502020204030204" pitchFamily="34" charset="0"/>
              </a:rPr>
              <a:t>Other </a:t>
            </a:r>
            <a:r>
              <a:rPr lang="en-US" sz="1400" b="1" dirty="0">
                <a:latin typeface="Calibri" panose="020F0502020204030204" pitchFamily="34" charset="0"/>
              </a:rPr>
              <a:t>M</a:t>
            </a:r>
            <a:r>
              <a:rPr lang="mk-MK" sz="1400" b="1" dirty="0" err="1">
                <a:latin typeface="Calibri" panose="020F0502020204030204" pitchFamily="34" charset="0"/>
              </a:rPr>
              <a:t>odules</a:t>
            </a:r>
            <a:endParaRPr lang="en-US" sz="1400" b="1" dirty="0">
              <a:latin typeface="Calibri" panose="020F0502020204030204" pitchFamily="34" charset="0"/>
            </a:endParaRPr>
          </a:p>
          <a:p>
            <a:pPr marL="109728" indent="0">
              <a:buNone/>
            </a:pPr>
            <a:endParaRPr lang="mk-MK" sz="1400" b="1" dirty="0">
              <a:latin typeface="Calibri" panose="020F0502020204030204" pitchFamily="34" charset="0"/>
            </a:endParaRPr>
          </a:p>
          <a:p>
            <a:pPr marL="171450" indent="-171450">
              <a:buFontTx/>
              <a:buChar char="-"/>
            </a:pPr>
            <a:r>
              <a:rPr lang="mk-MK" sz="1400" dirty="0">
                <a:solidFill>
                  <a:srgbClr val="0070C0"/>
                </a:solidFill>
                <a:latin typeface="Calibri" panose="020F0502020204030204" pitchFamily="34" charset="0"/>
              </a:rPr>
              <a:t>sub-module on on-lending </a:t>
            </a:r>
            <a:endParaRPr lang="en-US" sz="1400" dirty="0">
              <a:solidFill>
                <a:srgbClr val="0070C0"/>
              </a:solidFill>
              <a:latin typeface="Calibri" panose="020F0502020204030204" pitchFamily="34" charset="0"/>
            </a:endParaRPr>
          </a:p>
          <a:p>
            <a:pPr marL="171450" indent="-171450">
              <a:buFontTx/>
              <a:buChar char="-"/>
            </a:pPr>
            <a:endParaRPr lang="en-US" sz="1400" dirty="0">
              <a:solidFill>
                <a:srgbClr val="0070C0"/>
              </a:solidFill>
              <a:latin typeface="Calibri" panose="020F0502020204030204" pitchFamily="34" charset="0"/>
            </a:endParaRPr>
          </a:p>
          <a:p>
            <a:pPr marL="171450" indent="-171450">
              <a:buFontTx/>
              <a:buChar char="-"/>
            </a:pPr>
            <a:r>
              <a:rPr lang="mk-MK" sz="1400" dirty="0">
                <a:solidFill>
                  <a:srgbClr val="0070C0"/>
                </a:solidFill>
                <a:latin typeface="Calibri" panose="020F0502020204030204" pitchFamily="34" charset="0"/>
              </a:rPr>
              <a:t>reports related to the public debt</a:t>
            </a:r>
            <a:endParaRPr lang="en-US" sz="1400" dirty="0">
              <a:solidFill>
                <a:srgbClr val="0070C0"/>
              </a:solidFill>
              <a:latin typeface="Calibri" panose="020F0502020204030204" pitchFamily="34" charset="0"/>
            </a:endParaRPr>
          </a:p>
          <a:p>
            <a:pPr marL="171450" indent="-171450">
              <a:buFontTx/>
              <a:buChar char="-"/>
            </a:pPr>
            <a:endParaRPr lang="en-US" sz="1400" dirty="0">
              <a:solidFill>
                <a:srgbClr val="0070C0"/>
              </a:solidFill>
              <a:latin typeface="Calibri" panose="020F0502020204030204" pitchFamily="34" charset="0"/>
            </a:endParaRPr>
          </a:p>
          <a:p>
            <a:pPr marL="171450" indent="-171450">
              <a:buFontTx/>
              <a:buChar char="-"/>
            </a:pPr>
            <a:r>
              <a:rPr lang="mk-MK" sz="1400" dirty="0">
                <a:solidFill>
                  <a:srgbClr val="0070C0"/>
                </a:solidFill>
                <a:latin typeface="Calibri" panose="020F0502020204030204" pitchFamily="34" charset="0"/>
              </a:rPr>
              <a:t>sub-module for guarantees </a:t>
            </a:r>
            <a:endParaRPr lang="en-US" sz="1400" dirty="0">
              <a:solidFill>
                <a:srgbClr val="0070C0"/>
              </a:solidFill>
              <a:latin typeface="Calibri" panose="020F0502020204030204" pitchFamily="34" charset="0"/>
            </a:endParaRPr>
          </a:p>
          <a:p>
            <a:pPr marL="171450" indent="-171450">
              <a:buFontTx/>
              <a:buChar char="-"/>
            </a:pPr>
            <a:endParaRPr lang="en-US" sz="1400" dirty="0">
              <a:solidFill>
                <a:srgbClr val="0070C0"/>
              </a:solidFill>
              <a:latin typeface="Calibri" panose="020F0502020204030204" pitchFamily="34" charset="0"/>
            </a:endParaRPr>
          </a:p>
          <a:p>
            <a:pPr marL="171450" indent="-171450">
              <a:buFontTx/>
              <a:buChar char="-"/>
            </a:pPr>
            <a:r>
              <a:rPr lang="en-US" sz="1400" dirty="0">
                <a:solidFill>
                  <a:srgbClr val="0070C0"/>
                </a:solidFill>
                <a:latin typeface="Calibri" panose="020F0502020204030204" pitchFamily="34" charset="0"/>
              </a:rPr>
              <a:t>a</a:t>
            </a:r>
            <a:r>
              <a:rPr lang="mk-MK" sz="1400" dirty="0">
                <a:solidFill>
                  <a:srgbClr val="0070C0"/>
                </a:solidFill>
                <a:latin typeface="Calibri" panose="020F0502020204030204" pitchFamily="34" charset="0"/>
              </a:rPr>
              <a:t>sset and liability management module</a:t>
            </a:r>
          </a:p>
        </p:txBody>
      </p:sp>
      <p:sp>
        <p:nvSpPr>
          <p:cNvPr id="8" name="Content Placeholder 3"/>
          <p:cNvSpPr txBox="1">
            <a:spLocks/>
          </p:cNvSpPr>
          <p:nvPr/>
        </p:nvSpPr>
        <p:spPr>
          <a:xfrm>
            <a:off x="7624210" y="548681"/>
            <a:ext cx="1423221" cy="5437478"/>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None/>
            </a:pPr>
            <a:r>
              <a:rPr lang="mk-MK" sz="1400" b="1" dirty="0">
                <a:latin typeface="Calibri" panose="020F0502020204030204" pitchFamily="34" charset="0"/>
              </a:rPr>
              <a:t>Connectivity with </a:t>
            </a:r>
            <a:r>
              <a:rPr lang="en-US" sz="1400" b="1" dirty="0">
                <a:latin typeface="Calibri" panose="020F0502020204030204" pitchFamily="34" charset="0"/>
              </a:rPr>
              <a:t>O</a:t>
            </a:r>
            <a:r>
              <a:rPr lang="mk-MK" sz="1400" b="1" dirty="0">
                <a:latin typeface="Calibri" panose="020F0502020204030204" pitchFamily="34" charset="0"/>
              </a:rPr>
              <a:t>ther </a:t>
            </a:r>
            <a:r>
              <a:rPr lang="en-US" sz="1400" b="1" dirty="0">
                <a:latin typeface="Calibri" panose="020F0502020204030204" pitchFamily="34" charset="0"/>
              </a:rPr>
              <a:t>S</a:t>
            </a:r>
            <a:r>
              <a:rPr lang="mk-MK" sz="1400" b="1" dirty="0">
                <a:latin typeface="Calibri" panose="020F0502020204030204" pitchFamily="34" charset="0"/>
              </a:rPr>
              <a:t>ystems</a:t>
            </a:r>
            <a:endParaRPr lang="mk-MK" sz="1400" dirty="0">
              <a:latin typeface="Calibri" panose="020F0502020204030204" pitchFamily="34" charset="0"/>
            </a:endParaRPr>
          </a:p>
          <a:p>
            <a:pPr marL="171450" indent="-171450">
              <a:buFontTx/>
              <a:buChar char="-"/>
            </a:pPr>
            <a:r>
              <a:rPr lang="en-US" sz="1400" dirty="0">
                <a:solidFill>
                  <a:srgbClr val="0070C0"/>
                </a:solidFill>
                <a:latin typeface="Calibri" panose="020F0502020204030204" pitchFamily="34" charset="0"/>
              </a:rPr>
              <a:t>e</a:t>
            </a:r>
            <a:r>
              <a:rPr lang="mk-MK" sz="1400" dirty="0">
                <a:solidFill>
                  <a:srgbClr val="0070C0"/>
                </a:solidFill>
                <a:latin typeface="Calibri" panose="020F0502020204030204" pitchFamily="34" charset="0"/>
              </a:rPr>
              <a:t>xchange of data with other systems within the </a:t>
            </a:r>
            <a:r>
              <a:rPr lang="en-US" sz="1400" dirty="0">
                <a:solidFill>
                  <a:srgbClr val="0070C0"/>
                </a:solidFill>
                <a:latin typeface="Calibri" panose="020F0502020204030204" pitchFamily="34" charset="0"/>
              </a:rPr>
              <a:t>PFM </a:t>
            </a:r>
            <a:r>
              <a:rPr lang="mk-MK" sz="1400" dirty="0">
                <a:solidFill>
                  <a:srgbClr val="0070C0"/>
                </a:solidFill>
                <a:latin typeface="Calibri" panose="020F0502020204030204" pitchFamily="34" charset="0"/>
              </a:rPr>
              <a:t>sector and other institutions (PRO, CU, Public Procurement Bureau, MISA and others).</a:t>
            </a:r>
          </a:p>
          <a:p>
            <a:endParaRPr lang="mk-MK" sz="1400" dirty="0"/>
          </a:p>
        </p:txBody>
      </p:sp>
    </p:spTree>
    <p:extLst>
      <p:ext uri="{BB962C8B-B14F-4D97-AF65-F5344CB8AC3E}">
        <p14:creationId xmlns:p14="http://schemas.microsoft.com/office/powerpoint/2010/main" val="1399134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064" y="402795"/>
            <a:ext cx="7983489" cy="356059"/>
          </a:xfrm>
        </p:spPr>
        <p:txBody>
          <a:bodyPr>
            <a:noAutofit/>
          </a:bodyPr>
          <a:lstStyle/>
          <a:p>
            <a:pPr algn="ctr">
              <a:defRPr/>
            </a:pPr>
            <a:r>
              <a:rPr lang="en-US" sz="2600" b="0" dirty="0">
                <a:solidFill>
                  <a:schemeClr val="tx1"/>
                </a:solidFill>
                <a:effectLst/>
                <a:latin typeface="Calibri" panose="020F0502020204030204" pitchFamily="34" charset="0"/>
                <a:cs typeface="Arial" panose="020B0604020202020204" pitchFamily="34" charset="0"/>
              </a:rPr>
              <a:t>Timeline for IFMIS Activities</a:t>
            </a:r>
            <a:endParaRPr lang="mk-MK" sz="2600" b="0" dirty="0">
              <a:solidFill>
                <a:schemeClr val="tx1"/>
              </a:solidFill>
              <a:effectLst/>
              <a:latin typeface="Calibri" panose="020F0502020204030204" pitchFamily="34" charset="0"/>
              <a:cs typeface="Arial" panose="020B0604020202020204" pitchFamily="34" charset="0"/>
            </a:endParaRPr>
          </a:p>
        </p:txBody>
      </p:sp>
      <p:cxnSp>
        <p:nvCxnSpPr>
          <p:cNvPr id="46083" name="Straight Arrow Connector 6"/>
          <p:cNvCxnSpPr>
            <a:cxnSpLocks noChangeShapeType="1"/>
          </p:cNvCxnSpPr>
          <p:nvPr/>
        </p:nvCxnSpPr>
        <p:spPr bwMode="auto">
          <a:xfrm flipV="1">
            <a:off x="249064" y="3140968"/>
            <a:ext cx="8312150" cy="4763"/>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085" name="Straight Arrow Connector 8"/>
          <p:cNvCxnSpPr>
            <a:cxnSpLocks/>
          </p:cNvCxnSpPr>
          <p:nvPr/>
        </p:nvCxnSpPr>
        <p:spPr bwMode="auto">
          <a:xfrm>
            <a:off x="1475656" y="3140968"/>
            <a:ext cx="0" cy="583142"/>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6087" name="TextBox 8"/>
          <p:cNvSpPr txBox="1">
            <a:spLocks noChangeArrowheads="1"/>
          </p:cNvSpPr>
          <p:nvPr/>
        </p:nvSpPr>
        <p:spPr bwMode="auto">
          <a:xfrm>
            <a:off x="178420" y="2574442"/>
            <a:ext cx="86518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1pPr>
            <a:lvl2pPr marL="742950" indent="-28575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2pPr>
            <a:lvl3pPr marL="11430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3pPr>
            <a:lvl4pPr marL="16002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4pPr>
            <a:lvl5pPr marL="20574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9pPr>
          </a:lstStyle>
          <a:p>
            <a:r>
              <a:rPr lang="en-US" altLang="mk-MK" sz="1300" dirty="0">
                <a:solidFill>
                  <a:schemeClr val="tx1"/>
                </a:solidFill>
                <a:latin typeface="Calibri" panose="020F0502020204030204" pitchFamily="34" charset="0"/>
                <a:cs typeface="Arial" panose="020B0604020202020204" pitchFamily="34" charset="0"/>
              </a:rPr>
              <a:t>March</a:t>
            </a:r>
          </a:p>
          <a:p>
            <a:r>
              <a:rPr lang="en-US" altLang="mk-MK" sz="1300" dirty="0">
                <a:solidFill>
                  <a:schemeClr val="tx1"/>
                </a:solidFill>
                <a:latin typeface="Calibri" panose="020F0502020204030204" pitchFamily="34" charset="0"/>
                <a:cs typeface="Arial" panose="020B0604020202020204" pitchFamily="34" charset="0"/>
              </a:rPr>
              <a:t>2021</a:t>
            </a:r>
            <a:endParaRPr lang="mk-MK" altLang="mk-MK" sz="1300" dirty="0">
              <a:solidFill>
                <a:schemeClr val="tx1"/>
              </a:solidFill>
              <a:latin typeface="Calibri" panose="020F0502020204030204" pitchFamily="34" charset="0"/>
              <a:cs typeface="Arial" panose="020B0604020202020204" pitchFamily="34" charset="0"/>
            </a:endParaRPr>
          </a:p>
        </p:txBody>
      </p:sp>
      <p:sp>
        <p:nvSpPr>
          <p:cNvPr id="46088" name="TextBox 12"/>
          <p:cNvSpPr txBox="1">
            <a:spLocks noChangeArrowheads="1"/>
          </p:cNvSpPr>
          <p:nvPr/>
        </p:nvSpPr>
        <p:spPr bwMode="auto">
          <a:xfrm>
            <a:off x="178420" y="3889761"/>
            <a:ext cx="958346"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1pPr>
            <a:lvl2pPr marL="742950" indent="-28575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2pPr>
            <a:lvl3pPr marL="11430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3pPr>
            <a:lvl4pPr marL="16002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4pPr>
            <a:lvl5pPr marL="20574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9pPr>
          </a:lstStyle>
          <a:p>
            <a:r>
              <a:rPr lang="en-US" sz="1000" dirty="0">
                <a:solidFill>
                  <a:schemeClr val="tx1"/>
                </a:solidFill>
                <a:latin typeface="Calibri" panose="020F0502020204030204" pitchFamily="34" charset="0"/>
              </a:rPr>
              <a:t>Establishing IFMIS WG for coordination of </a:t>
            </a:r>
            <a:r>
              <a:rPr lang="en-US" sz="1200" dirty="0">
                <a:solidFill>
                  <a:schemeClr val="tx1"/>
                </a:solidFill>
                <a:latin typeface="Calibri" panose="020F0502020204030204" pitchFamily="34" charset="0"/>
              </a:rPr>
              <a:t>preparatory</a:t>
            </a:r>
            <a:r>
              <a:rPr lang="en-US" sz="1000" dirty="0">
                <a:solidFill>
                  <a:schemeClr val="tx1"/>
                </a:solidFill>
                <a:latin typeface="Calibri" panose="020F0502020204030204" pitchFamily="34" charset="0"/>
              </a:rPr>
              <a:t> activities</a:t>
            </a:r>
          </a:p>
        </p:txBody>
      </p:sp>
      <p:sp>
        <p:nvSpPr>
          <p:cNvPr id="46089" name="TextBox 13"/>
          <p:cNvSpPr txBox="1">
            <a:spLocks noChangeArrowheads="1"/>
          </p:cNvSpPr>
          <p:nvPr/>
        </p:nvSpPr>
        <p:spPr bwMode="auto">
          <a:xfrm>
            <a:off x="1250670" y="2574442"/>
            <a:ext cx="77311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1pPr>
            <a:lvl2pPr marL="742950" indent="-28575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2pPr>
            <a:lvl3pPr marL="11430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3pPr>
            <a:lvl4pPr marL="16002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4pPr>
            <a:lvl5pPr marL="20574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9pPr>
          </a:lstStyle>
          <a:p>
            <a:r>
              <a:rPr lang="en-US" altLang="mk-MK" sz="1300" dirty="0">
                <a:solidFill>
                  <a:schemeClr val="tx1"/>
                </a:solidFill>
                <a:latin typeface="Calibri" panose="020F0502020204030204" pitchFamily="34" charset="0"/>
                <a:cs typeface="Arial" panose="020B0604020202020204" pitchFamily="34" charset="0"/>
              </a:rPr>
              <a:t>Jun-July</a:t>
            </a:r>
          </a:p>
          <a:p>
            <a:r>
              <a:rPr lang="mk-MK" altLang="mk-MK" sz="1300" dirty="0">
                <a:solidFill>
                  <a:schemeClr val="tx1"/>
                </a:solidFill>
                <a:latin typeface="Calibri" panose="020F0502020204030204" pitchFamily="34" charset="0"/>
                <a:cs typeface="Arial" panose="020B0604020202020204" pitchFamily="34" charset="0"/>
              </a:rPr>
              <a:t>202</a:t>
            </a:r>
            <a:r>
              <a:rPr lang="en-US" altLang="mk-MK" sz="1300" dirty="0">
                <a:solidFill>
                  <a:schemeClr val="tx1"/>
                </a:solidFill>
                <a:latin typeface="Calibri" panose="020F0502020204030204" pitchFamily="34" charset="0"/>
                <a:cs typeface="Arial" panose="020B0604020202020204" pitchFamily="34" charset="0"/>
              </a:rPr>
              <a:t>1</a:t>
            </a:r>
            <a:endParaRPr lang="mk-MK" altLang="mk-MK" sz="1300" dirty="0">
              <a:solidFill>
                <a:schemeClr val="tx1"/>
              </a:solidFill>
              <a:latin typeface="Calibri" panose="020F0502020204030204" pitchFamily="34" charset="0"/>
              <a:cs typeface="Arial" panose="020B0604020202020204" pitchFamily="34" charset="0"/>
            </a:endParaRPr>
          </a:p>
        </p:txBody>
      </p:sp>
      <p:sp>
        <p:nvSpPr>
          <p:cNvPr id="46090" name="TextBox 14"/>
          <p:cNvSpPr txBox="1">
            <a:spLocks noChangeArrowheads="1"/>
          </p:cNvSpPr>
          <p:nvPr/>
        </p:nvSpPr>
        <p:spPr bwMode="auto">
          <a:xfrm>
            <a:off x="1136766" y="3889761"/>
            <a:ext cx="8041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1pPr>
            <a:lvl2pPr marL="742950" indent="-28575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2pPr>
            <a:lvl3pPr marL="11430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3pPr>
            <a:lvl4pPr marL="16002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4pPr>
            <a:lvl5pPr marL="20574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9pPr>
          </a:lstStyle>
          <a:p>
            <a:r>
              <a:rPr lang="en-US" altLang="mk-MK" sz="1200" dirty="0">
                <a:solidFill>
                  <a:schemeClr val="tx1"/>
                </a:solidFill>
                <a:latin typeface="Calibri" panose="020F0502020204030204" pitchFamily="34" charset="0"/>
                <a:cs typeface="Arial" panose="020B0604020202020204" pitchFamily="34" charset="0"/>
              </a:rPr>
              <a:t>Adopting OBL</a:t>
            </a:r>
            <a:endParaRPr lang="mk-MK" altLang="mk-MK" sz="1200" dirty="0">
              <a:solidFill>
                <a:schemeClr val="tx1"/>
              </a:solidFill>
              <a:latin typeface="Calibri" panose="020F0502020204030204" pitchFamily="34" charset="0"/>
              <a:cs typeface="Arial" panose="020B0604020202020204" pitchFamily="34" charset="0"/>
            </a:endParaRPr>
          </a:p>
        </p:txBody>
      </p:sp>
      <p:sp>
        <p:nvSpPr>
          <p:cNvPr id="46092" name="TextBox 17"/>
          <p:cNvSpPr txBox="1">
            <a:spLocks noChangeArrowheads="1"/>
          </p:cNvSpPr>
          <p:nvPr/>
        </p:nvSpPr>
        <p:spPr bwMode="auto">
          <a:xfrm>
            <a:off x="4228478" y="3889761"/>
            <a:ext cx="113991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1pPr>
            <a:lvl2pPr marL="742950" indent="-28575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2pPr>
            <a:lvl3pPr marL="11430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3pPr>
            <a:lvl4pPr marL="16002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4pPr>
            <a:lvl5pPr marL="20574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9pPr>
          </a:lstStyle>
          <a:p>
            <a:r>
              <a:rPr lang="en-US" altLang="mk-MK" sz="1200" dirty="0">
                <a:solidFill>
                  <a:schemeClr val="tx1"/>
                </a:solidFill>
                <a:latin typeface="Calibri" panose="020F0502020204030204" pitchFamily="34" charset="0"/>
                <a:cs typeface="Arial" panose="020B0604020202020204" pitchFamily="34" charset="0"/>
              </a:rPr>
              <a:t>Law on borrowing for IFMIS and ITIS</a:t>
            </a:r>
            <a:endParaRPr lang="mk-MK" altLang="mk-MK" sz="1200" dirty="0">
              <a:solidFill>
                <a:schemeClr val="tx1"/>
              </a:solidFill>
              <a:latin typeface="Calibri" panose="020F0502020204030204" pitchFamily="34" charset="0"/>
              <a:cs typeface="Arial" panose="020B0604020202020204" pitchFamily="34" charset="0"/>
            </a:endParaRPr>
          </a:p>
          <a:p>
            <a:endParaRPr lang="mk-MK" altLang="mk-MK" sz="1200" dirty="0">
              <a:solidFill>
                <a:schemeClr val="tx1"/>
              </a:solidFill>
              <a:latin typeface="Calibri" panose="020F0502020204030204" pitchFamily="34" charset="0"/>
              <a:cs typeface="Arial" panose="020B0604020202020204" pitchFamily="34" charset="0"/>
            </a:endParaRPr>
          </a:p>
        </p:txBody>
      </p:sp>
      <p:sp>
        <p:nvSpPr>
          <p:cNvPr id="46094" name="TextBox 19"/>
          <p:cNvSpPr txBox="1">
            <a:spLocks noChangeArrowheads="1"/>
          </p:cNvSpPr>
          <p:nvPr/>
        </p:nvSpPr>
        <p:spPr bwMode="auto">
          <a:xfrm>
            <a:off x="2866218" y="1556643"/>
            <a:ext cx="61206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1pPr>
            <a:lvl2pPr marL="742950" indent="-28575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2pPr>
            <a:lvl3pPr marL="11430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3pPr>
            <a:lvl4pPr marL="16002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4pPr>
            <a:lvl5pPr marL="20574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9pPr>
          </a:lstStyle>
          <a:p>
            <a:r>
              <a:rPr lang="en-US" altLang="mk-MK" sz="1200" dirty="0">
                <a:solidFill>
                  <a:schemeClr val="tx1"/>
                </a:solidFill>
                <a:latin typeface="Calibri" panose="020F0502020204030204" pitchFamily="34" charset="0"/>
                <a:cs typeface="Arial" panose="020B0604020202020204" pitchFamily="34" charset="0"/>
              </a:rPr>
              <a:t>Advisory support and monitoring  during IFMIS developments </a:t>
            </a:r>
            <a:endParaRPr lang="mk-MK" altLang="mk-MK" sz="1200" dirty="0">
              <a:solidFill>
                <a:schemeClr val="tx1"/>
              </a:solidFill>
              <a:latin typeface="Calibri" panose="020F0502020204030204" pitchFamily="34" charset="0"/>
              <a:cs typeface="Arial" panose="020B0604020202020204" pitchFamily="34" charset="0"/>
            </a:endParaRPr>
          </a:p>
        </p:txBody>
      </p:sp>
      <p:sp>
        <p:nvSpPr>
          <p:cNvPr id="19" name="TextBox 13"/>
          <p:cNvSpPr txBox="1">
            <a:spLocks noChangeArrowheads="1"/>
          </p:cNvSpPr>
          <p:nvPr/>
        </p:nvSpPr>
        <p:spPr bwMode="auto">
          <a:xfrm>
            <a:off x="2049510" y="2574442"/>
            <a:ext cx="80458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1pPr>
            <a:lvl2pPr marL="742950" indent="-28575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2pPr>
            <a:lvl3pPr marL="11430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3pPr>
            <a:lvl4pPr marL="16002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4pPr>
            <a:lvl5pPr marL="20574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9pPr>
          </a:lstStyle>
          <a:p>
            <a:r>
              <a:rPr lang="en-US" altLang="mk-MK" sz="1300" dirty="0">
                <a:solidFill>
                  <a:schemeClr val="tx1"/>
                </a:solidFill>
                <a:latin typeface="Calibri" panose="020F0502020204030204" pitchFamily="34" charset="0"/>
                <a:cs typeface="Arial" panose="020B0604020202020204" pitchFamily="34" charset="0"/>
              </a:rPr>
              <a:t>July-Aug</a:t>
            </a:r>
          </a:p>
          <a:p>
            <a:r>
              <a:rPr lang="en-US" altLang="mk-MK" sz="1300" dirty="0">
                <a:solidFill>
                  <a:schemeClr val="tx1"/>
                </a:solidFill>
                <a:latin typeface="Calibri" panose="020F0502020204030204" pitchFamily="34" charset="0"/>
                <a:cs typeface="Arial" panose="020B0604020202020204" pitchFamily="34" charset="0"/>
              </a:rPr>
              <a:t>2021</a:t>
            </a:r>
            <a:endParaRPr lang="mk-MK" altLang="mk-MK" sz="1300" dirty="0">
              <a:solidFill>
                <a:schemeClr val="tx1"/>
              </a:solidFill>
              <a:latin typeface="Calibri" panose="020F0502020204030204" pitchFamily="34" charset="0"/>
              <a:cs typeface="Arial" panose="020B0604020202020204" pitchFamily="34" charset="0"/>
            </a:endParaRPr>
          </a:p>
        </p:txBody>
      </p:sp>
      <p:sp>
        <p:nvSpPr>
          <p:cNvPr id="20" name="TextBox 14"/>
          <p:cNvSpPr txBox="1">
            <a:spLocks noChangeArrowheads="1"/>
          </p:cNvSpPr>
          <p:nvPr/>
        </p:nvSpPr>
        <p:spPr bwMode="auto">
          <a:xfrm>
            <a:off x="2999489" y="3889761"/>
            <a:ext cx="9692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1pPr>
            <a:lvl2pPr marL="742950" indent="-28575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2pPr>
            <a:lvl3pPr marL="11430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3pPr>
            <a:lvl4pPr marL="16002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4pPr>
            <a:lvl5pPr marL="20574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9pPr>
          </a:lstStyle>
          <a:p>
            <a:r>
              <a:rPr lang="en-US" altLang="mk-MK" sz="1200" dirty="0">
                <a:solidFill>
                  <a:schemeClr val="tx1"/>
                </a:solidFill>
                <a:latin typeface="Calibri" panose="020F0502020204030204" pitchFamily="34" charset="0"/>
                <a:cs typeface="Arial" panose="020B0604020202020204" pitchFamily="34" charset="0"/>
              </a:rPr>
              <a:t>Establishing IFMIS Unit</a:t>
            </a:r>
            <a:endParaRPr lang="mk-MK" altLang="mk-MK" sz="1200" dirty="0">
              <a:solidFill>
                <a:schemeClr val="tx1"/>
              </a:solidFill>
              <a:latin typeface="Calibri" panose="020F0502020204030204" pitchFamily="34" charset="0"/>
              <a:cs typeface="Arial" panose="020B0604020202020204" pitchFamily="34" charset="0"/>
            </a:endParaRPr>
          </a:p>
        </p:txBody>
      </p:sp>
      <p:sp>
        <p:nvSpPr>
          <p:cNvPr id="23" name="TextBox 14"/>
          <p:cNvSpPr txBox="1">
            <a:spLocks noChangeArrowheads="1"/>
          </p:cNvSpPr>
          <p:nvPr/>
        </p:nvSpPr>
        <p:spPr bwMode="auto">
          <a:xfrm>
            <a:off x="1915168" y="3889761"/>
            <a:ext cx="9389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1pPr>
            <a:lvl2pPr marL="742950" indent="-28575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2pPr>
            <a:lvl3pPr marL="11430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3pPr>
            <a:lvl4pPr marL="16002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4pPr>
            <a:lvl5pPr marL="20574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9pPr>
          </a:lstStyle>
          <a:p>
            <a:r>
              <a:rPr lang="en-US" altLang="mk-MK" sz="1200" dirty="0">
                <a:solidFill>
                  <a:schemeClr val="tx1"/>
                </a:solidFill>
                <a:latin typeface="Calibri" panose="020F0502020204030204" pitchFamily="34" charset="0"/>
                <a:cs typeface="Arial" panose="020B0604020202020204" pitchFamily="34" charset="0"/>
              </a:rPr>
              <a:t>Establishing PIU WB</a:t>
            </a:r>
            <a:endParaRPr lang="mk-MK" altLang="mk-MK" sz="1200" dirty="0">
              <a:solidFill>
                <a:schemeClr val="tx1"/>
              </a:solidFill>
              <a:latin typeface="Calibri" panose="020F0502020204030204" pitchFamily="34" charset="0"/>
              <a:cs typeface="Arial" panose="020B0604020202020204" pitchFamily="34" charset="0"/>
            </a:endParaRPr>
          </a:p>
        </p:txBody>
      </p:sp>
      <p:sp>
        <p:nvSpPr>
          <p:cNvPr id="24" name="TextBox 13"/>
          <p:cNvSpPr txBox="1">
            <a:spLocks noChangeArrowheads="1"/>
          </p:cNvSpPr>
          <p:nvPr/>
        </p:nvSpPr>
        <p:spPr bwMode="auto">
          <a:xfrm>
            <a:off x="3134486" y="2574442"/>
            <a:ext cx="69929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1pPr>
            <a:lvl2pPr marL="742950" indent="-28575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2pPr>
            <a:lvl3pPr marL="11430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3pPr>
            <a:lvl4pPr marL="16002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4pPr>
            <a:lvl5pPr marL="20574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9pPr>
          </a:lstStyle>
          <a:p>
            <a:r>
              <a:rPr lang="en-US" altLang="mk-MK" sz="1300" dirty="0">
                <a:solidFill>
                  <a:schemeClr val="tx1"/>
                </a:solidFill>
                <a:latin typeface="Calibri" panose="020F0502020204030204" pitchFamily="34" charset="0"/>
                <a:cs typeface="Arial" panose="020B0604020202020204" pitchFamily="34" charset="0"/>
              </a:rPr>
              <a:t>Q3</a:t>
            </a:r>
            <a:endParaRPr lang="mk-MK" altLang="mk-MK" sz="1300" dirty="0">
              <a:solidFill>
                <a:schemeClr val="tx1"/>
              </a:solidFill>
              <a:latin typeface="Calibri" panose="020F0502020204030204" pitchFamily="34" charset="0"/>
              <a:cs typeface="Arial" panose="020B0604020202020204" pitchFamily="34" charset="0"/>
            </a:endParaRPr>
          </a:p>
          <a:p>
            <a:r>
              <a:rPr lang="mk-MK" altLang="mk-MK" sz="1300" dirty="0">
                <a:solidFill>
                  <a:schemeClr val="tx1"/>
                </a:solidFill>
                <a:latin typeface="Calibri" panose="020F0502020204030204" pitchFamily="34" charset="0"/>
                <a:cs typeface="Arial" panose="020B0604020202020204" pitchFamily="34" charset="0"/>
              </a:rPr>
              <a:t>202</a:t>
            </a:r>
            <a:r>
              <a:rPr lang="en-US" altLang="mk-MK" sz="1300" dirty="0">
                <a:solidFill>
                  <a:schemeClr val="tx1"/>
                </a:solidFill>
                <a:latin typeface="Calibri" panose="020F0502020204030204" pitchFamily="34" charset="0"/>
                <a:cs typeface="Arial" panose="020B0604020202020204" pitchFamily="34" charset="0"/>
              </a:rPr>
              <a:t>1</a:t>
            </a:r>
            <a:endParaRPr lang="mk-MK" altLang="mk-MK" sz="1300" dirty="0">
              <a:solidFill>
                <a:schemeClr val="tx1"/>
              </a:solidFill>
              <a:latin typeface="Calibri" panose="020F0502020204030204" pitchFamily="34" charset="0"/>
              <a:cs typeface="Arial" panose="020B0604020202020204" pitchFamily="34" charset="0"/>
            </a:endParaRPr>
          </a:p>
        </p:txBody>
      </p:sp>
      <p:sp>
        <p:nvSpPr>
          <p:cNvPr id="28" name="TextBox 16"/>
          <p:cNvSpPr txBox="1">
            <a:spLocks noChangeArrowheads="1"/>
          </p:cNvSpPr>
          <p:nvPr/>
        </p:nvSpPr>
        <p:spPr bwMode="auto">
          <a:xfrm>
            <a:off x="5219693" y="2574442"/>
            <a:ext cx="121285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1pPr>
            <a:lvl2pPr marL="742950" indent="-28575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2pPr>
            <a:lvl3pPr marL="11430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3pPr>
            <a:lvl4pPr marL="16002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4pPr>
            <a:lvl5pPr marL="20574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9pPr>
          </a:lstStyle>
          <a:p>
            <a:pPr algn="ctr"/>
            <a:r>
              <a:rPr lang="en-US" altLang="mk-MK" sz="1300" dirty="0">
                <a:solidFill>
                  <a:schemeClr val="tx1"/>
                </a:solidFill>
                <a:latin typeface="Calibri" panose="020F0502020204030204" pitchFamily="34" charset="0"/>
                <a:cs typeface="Arial" panose="020B0604020202020204" pitchFamily="34" charset="0"/>
              </a:rPr>
              <a:t>December</a:t>
            </a:r>
            <a:endParaRPr lang="mk-MK" altLang="mk-MK" sz="1300" dirty="0">
              <a:solidFill>
                <a:schemeClr val="tx1"/>
              </a:solidFill>
              <a:latin typeface="Calibri" panose="020F0502020204030204" pitchFamily="34" charset="0"/>
              <a:cs typeface="Arial" panose="020B0604020202020204" pitchFamily="34" charset="0"/>
            </a:endParaRPr>
          </a:p>
          <a:p>
            <a:pPr algn="ctr"/>
            <a:r>
              <a:rPr lang="mk-MK" altLang="mk-MK" sz="1300" dirty="0">
                <a:solidFill>
                  <a:schemeClr val="tx1"/>
                </a:solidFill>
                <a:latin typeface="Calibri" panose="020F0502020204030204" pitchFamily="34" charset="0"/>
                <a:cs typeface="Arial" panose="020B0604020202020204" pitchFamily="34" charset="0"/>
              </a:rPr>
              <a:t>202</a:t>
            </a:r>
            <a:r>
              <a:rPr lang="en-US" altLang="mk-MK" sz="1300" dirty="0">
                <a:solidFill>
                  <a:schemeClr val="tx1"/>
                </a:solidFill>
                <a:latin typeface="Calibri" panose="020F0502020204030204" pitchFamily="34" charset="0"/>
                <a:cs typeface="Arial" panose="020B0604020202020204" pitchFamily="34" charset="0"/>
              </a:rPr>
              <a:t>1</a:t>
            </a:r>
            <a:endParaRPr lang="mk-MK" altLang="mk-MK" sz="1300" dirty="0">
              <a:solidFill>
                <a:schemeClr val="tx1"/>
              </a:solidFill>
              <a:latin typeface="Calibri" panose="020F0502020204030204" pitchFamily="34" charset="0"/>
              <a:cs typeface="Arial" panose="020B0604020202020204" pitchFamily="34" charset="0"/>
            </a:endParaRPr>
          </a:p>
        </p:txBody>
      </p:sp>
      <p:sp>
        <p:nvSpPr>
          <p:cNvPr id="33" name="TextBox 19"/>
          <p:cNvSpPr txBox="1">
            <a:spLocks noChangeArrowheads="1"/>
          </p:cNvSpPr>
          <p:nvPr/>
        </p:nvSpPr>
        <p:spPr bwMode="auto">
          <a:xfrm>
            <a:off x="2856084" y="1310571"/>
            <a:ext cx="39604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1pPr>
            <a:lvl2pPr marL="742950" indent="-28575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2pPr>
            <a:lvl3pPr marL="11430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3pPr>
            <a:lvl4pPr marL="16002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4pPr>
            <a:lvl5pPr marL="20574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9pPr>
          </a:lstStyle>
          <a:p>
            <a:r>
              <a:rPr lang="en-US" sz="1200" dirty="0">
                <a:solidFill>
                  <a:schemeClr val="tx1"/>
                </a:solidFill>
                <a:latin typeface="Calibri" panose="020F0502020204030204" pitchFamily="34" charset="0"/>
                <a:cs typeface="Arial" panose="020B0604020202020204" pitchFamily="34" charset="0"/>
              </a:rPr>
              <a:t>Change management</a:t>
            </a:r>
            <a:endParaRPr lang="mk-MK" altLang="mk-MK" sz="1200" dirty="0">
              <a:solidFill>
                <a:schemeClr val="tx1"/>
              </a:solidFill>
              <a:latin typeface="Calibri" panose="020F0502020204030204" pitchFamily="34" charset="0"/>
              <a:cs typeface="Arial" panose="020B0604020202020204" pitchFamily="34" charset="0"/>
            </a:endParaRPr>
          </a:p>
        </p:txBody>
      </p:sp>
      <p:sp>
        <p:nvSpPr>
          <p:cNvPr id="35" name="TextBox 13"/>
          <p:cNvSpPr txBox="1">
            <a:spLocks noChangeArrowheads="1"/>
          </p:cNvSpPr>
          <p:nvPr/>
        </p:nvSpPr>
        <p:spPr bwMode="auto">
          <a:xfrm>
            <a:off x="249064" y="1073050"/>
            <a:ext cx="38908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1pPr>
            <a:lvl2pPr marL="742950" indent="-28575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2pPr>
            <a:lvl3pPr marL="11430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3pPr>
            <a:lvl4pPr marL="16002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4pPr>
            <a:lvl5pPr marL="20574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9pPr>
          </a:lstStyle>
          <a:p>
            <a:r>
              <a:rPr lang="en-US" altLang="mk-MK" sz="1200" dirty="0">
                <a:solidFill>
                  <a:schemeClr val="tx1"/>
                </a:solidFill>
                <a:latin typeface="Calibri" panose="020F0502020204030204" pitchFamily="34" charset="0"/>
                <a:cs typeface="Arial" panose="020B0604020202020204" pitchFamily="34" charset="0"/>
              </a:rPr>
              <a:t>Finalizing technical requirements for IFMIS documentation</a:t>
            </a:r>
            <a:endParaRPr lang="mk-MK" altLang="mk-MK" sz="1200" dirty="0">
              <a:solidFill>
                <a:schemeClr val="tx1"/>
              </a:solidFill>
              <a:latin typeface="Arial" panose="020B0604020202020204" pitchFamily="34" charset="0"/>
              <a:cs typeface="Arial" panose="020B0604020202020204" pitchFamily="34" charset="0"/>
            </a:endParaRPr>
          </a:p>
        </p:txBody>
      </p:sp>
      <p:cxnSp>
        <p:nvCxnSpPr>
          <p:cNvPr id="45" name="Straight Arrow Connector 8"/>
          <p:cNvCxnSpPr>
            <a:cxnSpLocks/>
          </p:cNvCxnSpPr>
          <p:nvPr/>
        </p:nvCxnSpPr>
        <p:spPr bwMode="auto">
          <a:xfrm>
            <a:off x="2306387" y="3140968"/>
            <a:ext cx="0" cy="583142"/>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 name="Straight Arrow Connector 8"/>
          <p:cNvCxnSpPr>
            <a:cxnSpLocks/>
          </p:cNvCxnSpPr>
          <p:nvPr/>
        </p:nvCxnSpPr>
        <p:spPr bwMode="auto">
          <a:xfrm>
            <a:off x="3347864" y="3140968"/>
            <a:ext cx="0" cy="583142"/>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 name="Straight Arrow Connector 8"/>
          <p:cNvCxnSpPr>
            <a:cxnSpLocks/>
          </p:cNvCxnSpPr>
          <p:nvPr/>
        </p:nvCxnSpPr>
        <p:spPr bwMode="auto">
          <a:xfrm>
            <a:off x="4780138" y="3140968"/>
            <a:ext cx="0" cy="583142"/>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0" name="Straight Arrow Connector 8"/>
          <p:cNvCxnSpPr>
            <a:cxnSpLocks/>
          </p:cNvCxnSpPr>
          <p:nvPr/>
        </p:nvCxnSpPr>
        <p:spPr bwMode="auto">
          <a:xfrm>
            <a:off x="5819200" y="3140968"/>
            <a:ext cx="0" cy="583142"/>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 name="Straight Arrow Connector 8"/>
          <p:cNvCxnSpPr>
            <a:cxnSpLocks/>
          </p:cNvCxnSpPr>
          <p:nvPr/>
        </p:nvCxnSpPr>
        <p:spPr bwMode="auto">
          <a:xfrm>
            <a:off x="323528" y="3140968"/>
            <a:ext cx="0" cy="583142"/>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9" name="TextBox 16"/>
          <p:cNvSpPr txBox="1">
            <a:spLocks noChangeArrowheads="1"/>
          </p:cNvSpPr>
          <p:nvPr/>
        </p:nvSpPr>
        <p:spPr bwMode="auto">
          <a:xfrm>
            <a:off x="4173713" y="2574442"/>
            <a:ext cx="121285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1pPr>
            <a:lvl2pPr marL="742950" indent="-28575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2pPr>
            <a:lvl3pPr marL="11430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3pPr>
            <a:lvl4pPr marL="16002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4pPr>
            <a:lvl5pPr marL="20574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9pPr>
          </a:lstStyle>
          <a:p>
            <a:pPr algn="ctr"/>
            <a:r>
              <a:rPr lang="en-US" altLang="mk-MK" sz="1300" dirty="0">
                <a:solidFill>
                  <a:schemeClr val="tx1"/>
                </a:solidFill>
                <a:latin typeface="Calibri" panose="020F0502020204030204" pitchFamily="34" charset="0"/>
                <a:cs typeface="Arial" panose="020B0604020202020204" pitchFamily="34" charset="0"/>
              </a:rPr>
              <a:t>November</a:t>
            </a:r>
            <a:endParaRPr lang="mk-MK" altLang="mk-MK" sz="1300" dirty="0">
              <a:solidFill>
                <a:schemeClr val="tx1"/>
              </a:solidFill>
              <a:latin typeface="Calibri" panose="020F0502020204030204" pitchFamily="34" charset="0"/>
              <a:cs typeface="Arial" panose="020B0604020202020204" pitchFamily="34" charset="0"/>
            </a:endParaRPr>
          </a:p>
          <a:p>
            <a:pPr algn="ctr"/>
            <a:r>
              <a:rPr lang="mk-MK" altLang="mk-MK" sz="1300" dirty="0">
                <a:solidFill>
                  <a:schemeClr val="tx1"/>
                </a:solidFill>
                <a:latin typeface="Calibri" panose="020F0502020204030204" pitchFamily="34" charset="0"/>
                <a:cs typeface="Arial" panose="020B0604020202020204" pitchFamily="34" charset="0"/>
              </a:rPr>
              <a:t>202</a:t>
            </a:r>
            <a:r>
              <a:rPr lang="en-US" altLang="mk-MK" sz="1300" dirty="0">
                <a:solidFill>
                  <a:schemeClr val="tx1"/>
                </a:solidFill>
                <a:latin typeface="Calibri" panose="020F0502020204030204" pitchFamily="34" charset="0"/>
                <a:cs typeface="Arial" panose="020B0604020202020204" pitchFamily="34" charset="0"/>
              </a:rPr>
              <a:t>1</a:t>
            </a:r>
            <a:endParaRPr lang="mk-MK" altLang="mk-MK" sz="1300" dirty="0">
              <a:solidFill>
                <a:schemeClr val="tx1"/>
              </a:solidFill>
              <a:latin typeface="Calibri" panose="020F0502020204030204" pitchFamily="34" charset="0"/>
              <a:cs typeface="Arial" panose="020B0604020202020204" pitchFamily="34" charset="0"/>
            </a:endParaRPr>
          </a:p>
        </p:txBody>
      </p:sp>
      <p:sp>
        <p:nvSpPr>
          <p:cNvPr id="47" name="Rectangle 46"/>
          <p:cNvSpPr/>
          <p:nvPr/>
        </p:nvSpPr>
        <p:spPr>
          <a:xfrm>
            <a:off x="6516216" y="3889761"/>
            <a:ext cx="978190" cy="1200329"/>
          </a:xfrm>
          <a:prstGeom prst="rect">
            <a:avLst/>
          </a:prstGeom>
        </p:spPr>
        <p:txBody>
          <a:bodyPr wrap="square">
            <a:spAutoFit/>
          </a:bodyPr>
          <a:lstStyle/>
          <a:p>
            <a:r>
              <a:rPr lang="en-US" altLang="mk-MK" sz="1200" dirty="0">
                <a:latin typeface="Calibri" panose="020F0502020204030204" pitchFamily="34" charset="0"/>
                <a:cs typeface="Arial" panose="020B0604020202020204" pitchFamily="34" charset="0"/>
              </a:rPr>
              <a:t>IFMIS tender / evaluation / selection of the solution provider</a:t>
            </a:r>
            <a:endParaRPr lang="en-US" sz="1200" dirty="0">
              <a:latin typeface="Arial" panose="020B0604020202020204" pitchFamily="34" charset="0"/>
              <a:cs typeface="Arial" panose="020B0604020202020204" pitchFamily="34" charset="0"/>
            </a:endParaRPr>
          </a:p>
        </p:txBody>
      </p:sp>
      <p:sp>
        <p:nvSpPr>
          <p:cNvPr id="52" name="TextBox 16"/>
          <p:cNvSpPr txBox="1">
            <a:spLocks noChangeArrowheads="1"/>
          </p:cNvSpPr>
          <p:nvPr/>
        </p:nvSpPr>
        <p:spPr bwMode="auto">
          <a:xfrm>
            <a:off x="6549702" y="2574442"/>
            <a:ext cx="913212" cy="492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1pPr>
            <a:lvl2pPr marL="742950" indent="-28575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2pPr>
            <a:lvl3pPr marL="11430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3pPr>
            <a:lvl4pPr marL="16002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4pPr>
            <a:lvl5pPr marL="20574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9pPr>
          </a:lstStyle>
          <a:p>
            <a:pPr algn="ctr"/>
            <a:r>
              <a:rPr lang="en-US" altLang="mk-MK" sz="1300" dirty="0">
                <a:solidFill>
                  <a:schemeClr val="tx1"/>
                </a:solidFill>
                <a:latin typeface="Calibri" panose="020F0502020204030204" pitchFamily="34" charset="0"/>
                <a:cs typeface="Arial" panose="020B0604020202020204" pitchFamily="34" charset="0"/>
              </a:rPr>
              <a:t>Q1</a:t>
            </a:r>
            <a:endParaRPr lang="mk-MK" altLang="mk-MK" sz="1300" dirty="0">
              <a:solidFill>
                <a:schemeClr val="tx1"/>
              </a:solidFill>
              <a:latin typeface="Calibri" panose="020F0502020204030204" pitchFamily="34" charset="0"/>
              <a:cs typeface="Arial" panose="020B0604020202020204" pitchFamily="34" charset="0"/>
            </a:endParaRPr>
          </a:p>
          <a:p>
            <a:pPr algn="ctr"/>
            <a:r>
              <a:rPr lang="mk-MK" altLang="mk-MK" sz="1300" dirty="0">
                <a:solidFill>
                  <a:schemeClr val="tx1"/>
                </a:solidFill>
                <a:latin typeface="Calibri" panose="020F0502020204030204" pitchFamily="34" charset="0"/>
                <a:cs typeface="Arial" panose="020B0604020202020204" pitchFamily="34" charset="0"/>
              </a:rPr>
              <a:t>202</a:t>
            </a:r>
            <a:r>
              <a:rPr lang="en-US" altLang="mk-MK" sz="1300" dirty="0">
                <a:solidFill>
                  <a:schemeClr val="tx1"/>
                </a:solidFill>
                <a:latin typeface="Calibri" panose="020F0502020204030204" pitchFamily="34" charset="0"/>
                <a:cs typeface="Arial" panose="020B0604020202020204" pitchFamily="34" charset="0"/>
              </a:rPr>
              <a:t>2</a:t>
            </a:r>
            <a:endParaRPr lang="mk-MK" altLang="mk-MK" sz="1300" dirty="0">
              <a:solidFill>
                <a:schemeClr val="tx1"/>
              </a:solidFill>
              <a:latin typeface="Calibri" panose="020F0502020204030204" pitchFamily="34" charset="0"/>
              <a:cs typeface="Arial" panose="020B0604020202020204" pitchFamily="34" charset="0"/>
            </a:endParaRPr>
          </a:p>
        </p:txBody>
      </p:sp>
      <p:sp>
        <p:nvSpPr>
          <p:cNvPr id="38" name="Rectangle 37"/>
          <p:cNvSpPr/>
          <p:nvPr/>
        </p:nvSpPr>
        <p:spPr>
          <a:xfrm>
            <a:off x="5538363" y="3889761"/>
            <a:ext cx="776390" cy="461665"/>
          </a:xfrm>
          <a:prstGeom prst="rect">
            <a:avLst/>
          </a:prstGeom>
        </p:spPr>
        <p:txBody>
          <a:bodyPr wrap="square">
            <a:spAutoFit/>
          </a:bodyPr>
          <a:lstStyle/>
          <a:p>
            <a:r>
              <a:rPr lang="en-US" altLang="mk-MK" sz="1200" dirty="0">
                <a:latin typeface="Calibri" panose="020F0502020204030204" pitchFamily="34" charset="0"/>
                <a:cs typeface="Arial" panose="020B0604020202020204" pitchFamily="34" charset="0"/>
              </a:rPr>
              <a:t>IFMIS tender</a:t>
            </a:r>
            <a:endParaRPr lang="en-US" sz="1200" dirty="0">
              <a:latin typeface="Arial" panose="020B0604020202020204" pitchFamily="34" charset="0"/>
              <a:cs typeface="Arial" panose="020B0604020202020204" pitchFamily="34" charset="0"/>
            </a:endParaRPr>
          </a:p>
        </p:txBody>
      </p:sp>
      <p:cxnSp>
        <p:nvCxnSpPr>
          <p:cNvPr id="10" name="Straight Arrow Connector 9"/>
          <p:cNvCxnSpPr/>
          <p:nvPr/>
        </p:nvCxnSpPr>
        <p:spPr>
          <a:xfrm>
            <a:off x="249064" y="1802864"/>
            <a:ext cx="814078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49064" y="1556792"/>
            <a:ext cx="814078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249064" y="1310571"/>
            <a:ext cx="2306712" cy="427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3" name="TextBox 19"/>
          <p:cNvSpPr txBox="1">
            <a:spLocks noChangeArrowheads="1"/>
          </p:cNvSpPr>
          <p:nvPr/>
        </p:nvSpPr>
        <p:spPr bwMode="auto">
          <a:xfrm>
            <a:off x="2890004" y="1809013"/>
            <a:ext cx="398766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1pPr>
            <a:lvl2pPr marL="742950" indent="-28575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2pPr>
            <a:lvl3pPr marL="11430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3pPr>
            <a:lvl4pPr marL="16002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4pPr>
            <a:lvl5pPr marL="20574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9pPr>
          </a:lstStyle>
          <a:p>
            <a:r>
              <a:rPr lang="en-US" altLang="mk-MK" sz="1200" dirty="0">
                <a:solidFill>
                  <a:schemeClr val="tx1"/>
                </a:solidFill>
                <a:latin typeface="Calibri" panose="020F0502020204030204" pitchFamily="34" charset="0"/>
                <a:cs typeface="Arial" panose="020B0604020202020204" pitchFamily="34" charset="0"/>
              </a:rPr>
              <a:t>Preparatory activities for tender documentation</a:t>
            </a:r>
            <a:endParaRPr lang="mk-MK" altLang="mk-MK" sz="1200" dirty="0">
              <a:solidFill>
                <a:schemeClr val="tx1"/>
              </a:solidFill>
              <a:latin typeface="Calibri" panose="020F0502020204030204" pitchFamily="34" charset="0"/>
              <a:cs typeface="Arial" panose="020B0604020202020204" pitchFamily="34" charset="0"/>
            </a:endParaRPr>
          </a:p>
        </p:txBody>
      </p:sp>
      <p:cxnSp>
        <p:nvCxnSpPr>
          <p:cNvPr id="22" name="Straight Arrow Connector 21"/>
          <p:cNvCxnSpPr/>
          <p:nvPr/>
        </p:nvCxnSpPr>
        <p:spPr>
          <a:xfrm flipV="1">
            <a:off x="2451802" y="2035864"/>
            <a:ext cx="5914731" cy="2498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8"/>
          <p:cNvCxnSpPr>
            <a:cxnSpLocks/>
          </p:cNvCxnSpPr>
          <p:nvPr/>
        </p:nvCxnSpPr>
        <p:spPr bwMode="auto">
          <a:xfrm>
            <a:off x="7024058" y="3140968"/>
            <a:ext cx="0" cy="583142"/>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0" name="Straight Arrow Connector 8"/>
          <p:cNvCxnSpPr>
            <a:cxnSpLocks/>
          </p:cNvCxnSpPr>
          <p:nvPr/>
        </p:nvCxnSpPr>
        <p:spPr bwMode="auto">
          <a:xfrm>
            <a:off x="7999496" y="3140968"/>
            <a:ext cx="0" cy="583142"/>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2" name="Rectangle 61"/>
          <p:cNvSpPr/>
          <p:nvPr/>
        </p:nvSpPr>
        <p:spPr>
          <a:xfrm>
            <a:off x="7655988" y="3889761"/>
            <a:ext cx="1236491" cy="461665"/>
          </a:xfrm>
          <a:prstGeom prst="rect">
            <a:avLst/>
          </a:prstGeom>
        </p:spPr>
        <p:txBody>
          <a:bodyPr wrap="square">
            <a:spAutoFit/>
          </a:bodyPr>
          <a:lstStyle/>
          <a:p>
            <a:r>
              <a:rPr lang="en-US" sz="1200" dirty="0">
                <a:latin typeface="Calibri" panose="020F0502020204030204" pitchFamily="34" charset="0"/>
                <a:cs typeface="Arial" panose="020B0604020202020204" pitchFamily="34" charset="0"/>
              </a:rPr>
              <a:t>Implementation Phase</a:t>
            </a:r>
          </a:p>
        </p:txBody>
      </p:sp>
      <p:sp>
        <p:nvSpPr>
          <p:cNvPr id="63" name="TextBox 16"/>
          <p:cNvSpPr txBox="1">
            <a:spLocks noChangeArrowheads="1"/>
          </p:cNvSpPr>
          <p:nvPr/>
        </p:nvSpPr>
        <p:spPr bwMode="auto">
          <a:xfrm>
            <a:off x="7546659" y="2574442"/>
            <a:ext cx="913212" cy="492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1pPr>
            <a:lvl2pPr marL="742950" indent="-28575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2pPr>
            <a:lvl3pPr marL="11430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3pPr>
            <a:lvl4pPr marL="16002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4pPr>
            <a:lvl5pPr marL="2057400" indent="-228600">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defRPr sz="2400">
                <a:solidFill>
                  <a:schemeClr val="bg1"/>
                </a:solidFill>
                <a:latin typeface="Times New Roman" panose="02020603050405020304" pitchFamily="18" charset="0"/>
                <a:ea typeface="Arial Unicode MS" panose="020B0604020202020204" pitchFamily="34" charset="-128"/>
                <a:cs typeface="Arial Unicode MS" panose="020B0604020202020204" pitchFamily="34" charset="-128"/>
              </a:defRPr>
            </a:lvl9pPr>
          </a:lstStyle>
          <a:p>
            <a:pPr algn="ctr"/>
            <a:r>
              <a:rPr lang="en-US" altLang="mk-MK" sz="1300" dirty="0">
                <a:solidFill>
                  <a:schemeClr val="tx1"/>
                </a:solidFill>
                <a:latin typeface="Calibri" panose="020F0502020204030204" pitchFamily="34" charset="0"/>
                <a:cs typeface="Arial" panose="020B0604020202020204" pitchFamily="34" charset="0"/>
              </a:rPr>
              <a:t>Q2</a:t>
            </a:r>
            <a:endParaRPr lang="mk-MK" altLang="mk-MK" sz="1300" dirty="0">
              <a:solidFill>
                <a:schemeClr val="tx1"/>
              </a:solidFill>
              <a:latin typeface="Calibri" panose="020F0502020204030204" pitchFamily="34" charset="0"/>
              <a:cs typeface="Arial" panose="020B0604020202020204" pitchFamily="34" charset="0"/>
            </a:endParaRPr>
          </a:p>
          <a:p>
            <a:pPr algn="ctr"/>
            <a:r>
              <a:rPr lang="mk-MK" altLang="mk-MK" sz="1300" dirty="0">
                <a:solidFill>
                  <a:schemeClr val="tx1"/>
                </a:solidFill>
                <a:latin typeface="Calibri" panose="020F0502020204030204" pitchFamily="34" charset="0"/>
                <a:cs typeface="Arial" panose="020B0604020202020204" pitchFamily="34" charset="0"/>
              </a:rPr>
              <a:t>202</a:t>
            </a:r>
            <a:r>
              <a:rPr lang="en-US" altLang="mk-MK" sz="1300" dirty="0">
                <a:solidFill>
                  <a:schemeClr val="tx1"/>
                </a:solidFill>
                <a:latin typeface="Calibri" panose="020F0502020204030204" pitchFamily="34" charset="0"/>
                <a:cs typeface="Arial" panose="020B0604020202020204" pitchFamily="34" charset="0"/>
              </a:rPr>
              <a:t>2</a:t>
            </a:r>
            <a:endParaRPr lang="mk-MK" altLang="mk-MK" sz="1300" dirty="0">
              <a:solidFill>
                <a:schemeClr val="tx1"/>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87208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3"/>
            <a:ext cx="8229600" cy="4320481"/>
          </a:xfrm>
        </p:spPr>
        <p:txBody>
          <a:bodyPr>
            <a:normAutofit/>
          </a:bodyPr>
          <a:lstStyle/>
          <a:p>
            <a:pPr marL="0" lvl="0" indent="0" fontAlgn="base">
              <a:spcBef>
                <a:spcPct val="0"/>
              </a:spcBef>
              <a:spcAft>
                <a:spcPct val="0"/>
              </a:spcAft>
              <a:buClrTx/>
              <a:buSzTx/>
              <a:buNone/>
              <a:defRPr/>
            </a:pPr>
            <a:endParaRPr lang="en-US" sz="1800" b="1" kern="0" dirty="0">
              <a:solidFill>
                <a:prstClr val="black"/>
              </a:solidFill>
              <a:latin typeface="Calibri" panose="020F0502020204030204" pitchFamily="34" charset="0"/>
              <a:cs typeface="Arial" charset="0"/>
            </a:endParaRPr>
          </a:p>
          <a:p>
            <a:pPr marL="0" lvl="0" indent="0" fontAlgn="base">
              <a:spcBef>
                <a:spcPct val="0"/>
              </a:spcBef>
              <a:spcAft>
                <a:spcPct val="0"/>
              </a:spcAft>
              <a:buClrTx/>
              <a:buSzTx/>
              <a:buNone/>
              <a:defRPr/>
            </a:pPr>
            <a:endParaRPr lang="en-US" sz="1800" b="1" kern="0" dirty="0">
              <a:solidFill>
                <a:prstClr val="black"/>
              </a:solidFill>
              <a:latin typeface="Calibri" panose="020F0502020204030204" pitchFamily="34" charset="0"/>
              <a:cs typeface="Arial" charset="0"/>
            </a:endParaRPr>
          </a:p>
          <a:p>
            <a:pPr algn="just">
              <a:spcBef>
                <a:spcPts val="0"/>
              </a:spcBef>
              <a:spcAft>
                <a:spcPts val="1200"/>
              </a:spcAft>
              <a:buFont typeface="Wingdings" panose="05000000000000000000" pitchFamily="2" charset="2"/>
              <a:buChar char="q"/>
              <a:defRPr/>
            </a:pPr>
            <a:r>
              <a:rPr lang="en-US" sz="1600" dirty="0">
                <a:latin typeface="Calibri" panose="020F0502020204030204" pitchFamily="34" charset="0"/>
              </a:rPr>
              <a:t>IFMIS developments continue during the pandemic (the pandemic affected the timing of the project, but further emphasized the need for digitalization and integration of the PFM processes especially in this circumstances) </a:t>
            </a:r>
          </a:p>
          <a:p>
            <a:pPr lvl="0" algn="just">
              <a:spcBef>
                <a:spcPts val="0"/>
              </a:spcBef>
              <a:spcAft>
                <a:spcPts val="1200"/>
              </a:spcAft>
              <a:buFont typeface="Wingdings" panose="05000000000000000000" pitchFamily="2" charset="2"/>
              <a:buChar char="q"/>
              <a:defRPr/>
            </a:pPr>
            <a:r>
              <a:rPr lang="en-US" sz="1600" dirty="0">
                <a:latin typeface="Calibri" panose="020F0502020204030204" pitchFamily="34" charset="0"/>
              </a:rPr>
              <a:t>PPB adjust the </a:t>
            </a:r>
            <a:r>
              <a:rPr lang="mk-MK" sz="1600" dirty="0">
                <a:latin typeface="Calibri" panose="020F0502020204030204" pitchFamily="34" charset="0"/>
              </a:rPr>
              <a:t>public procurement</a:t>
            </a:r>
            <a:r>
              <a:rPr lang="en-US" sz="1600" dirty="0">
                <a:latin typeface="Calibri" panose="020F0502020204030204" pitchFamily="34" charset="0"/>
              </a:rPr>
              <a:t> system with the opportunity to mark public procurements related to </a:t>
            </a:r>
            <a:r>
              <a:rPr lang="mk-MK" sz="1600" dirty="0">
                <a:latin typeface="Calibri" panose="020F0502020204030204" pitchFamily="34" charset="0"/>
              </a:rPr>
              <a:t>the COVID–19</a:t>
            </a:r>
          </a:p>
          <a:p>
            <a:pPr algn="just">
              <a:buFont typeface="Wingdings" panose="05000000000000000000" pitchFamily="2" charset="2"/>
              <a:buChar char="q"/>
              <a:defRPr/>
            </a:pPr>
            <a:r>
              <a:rPr lang="en-US" sz="1600" dirty="0">
                <a:latin typeface="Calibri" panose="020F0502020204030204" pitchFamily="34" charset="0"/>
              </a:rPr>
              <a:t>Government</a:t>
            </a:r>
            <a:r>
              <a:rPr lang="mk-MK" sz="1600" dirty="0">
                <a:latin typeface="Calibri" panose="020F0502020204030204" pitchFamily="34" charset="0"/>
              </a:rPr>
              <a:t> </a:t>
            </a:r>
            <a:r>
              <a:rPr lang="en-US" sz="1600" dirty="0">
                <a:latin typeface="Calibri" panose="020F0502020204030204" pitchFamily="34" charset="0"/>
              </a:rPr>
              <a:t>create a </a:t>
            </a:r>
            <a:r>
              <a:rPr lang="mk-MK" sz="1600" dirty="0">
                <a:latin typeface="Calibri" panose="020F0502020204030204" pitchFamily="34" charset="0"/>
              </a:rPr>
              <a:t>website koronavirus.gov.mk in order to include data related to the crisis</a:t>
            </a:r>
            <a:r>
              <a:rPr lang="en-US" sz="1600" dirty="0">
                <a:latin typeface="Calibri" panose="020F0502020204030204" pitchFamily="34" charset="0"/>
              </a:rPr>
              <a:t> as:</a:t>
            </a:r>
          </a:p>
          <a:p>
            <a:pPr marL="569913" indent="-225425" algn="just">
              <a:buNone/>
              <a:defRPr/>
            </a:pPr>
            <a:r>
              <a:rPr lang="en-US" sz="1600" dirty="0">
                <a:latin typeface="Calibri" panose="020F0502020204030204" pitchFamily="34" charset="0"/>
              </a:rPr>
              <a:t> -  health </a:t>
            </a:r>
            <a:r>
              <a:rPr lang="mk-MK" sz="1600" dirty="0">
                <a:latin typeface="Calibri" panose="020F0502020204030204" pitchFamily="34" charset="0"/>
              </a:rPr>
              <a:t>statistics</a:t>
            </a:r>
            <a:r>
              <a:rPr lang="en-US" sz="1600" dirty="0">
                <a:latin typeface="Calibri" panose="020F0502020204030204" pitchFamily="34" charset="0"/>
              </a:rPr>
              <a:t>, </a:t>
            </a:r>
            <a:r>
              <a:rPr lang="mk-MK" sz="1600" dirty="0">
                <a:latin typeface="Calibri" panose="020F0502020204030204" pitchFamily="34" charset="0"/>
              </a:rPr>
              <a:t>all economic measures</a:t>
            </a:r>
            <a:r>
              <a:rPr lang="en-US" sz="1600" dirty="0">
                <a:latin typeface="Calibri" panose="020F0502020204030204" pitchFamily="34" charset="0"/>
              </a:rPr>
              <a:t>, </a:t>
            </a:r>
            <a:r>
              <a:rPr lang="mk-MK" sz="1600" dirty="0">
                <a:latin typeface="Calibri" panose="020F0502020204030204" pitchFamily="34" charset="0"/>
              </a:rPr>
              <a:t>the records of all financial and non-financial donations received as to addressing the COVID–19 crisis</a:t>
            </a:r>
            <a:r>
              <a:rPr lang="en-US" sz="1600" dirty="0">
                <a:latin typeface="Calibri" panose="020F0502020204030204" pitchFamily="34" charset="0"/>
              </a:rPr>
              <a:t>, </a:t>
            </a:r>
            <a:r>
              <a:rPr lang="mk-MK" sz="1600" dirty="0">
                <a:latin typeface="Calibri" panose="020F0502020204030204" pitchFamily="34" charset="0"/>
              </a:rPr>
              <a:t>data on all </a:t>
            </a:r>
            <a:r>
              <a:rPr lang="en-US" sz="1600" dirty="0">
                <a:latin typeface="Calibri" panose="020F0502020204030204" pitchFamily="34" charset="0"/>
              </a:rPr>
              <a:t>individual </a:t>
            </a:r>
            <a:r>
              <a:rPr lang="mk-MK" sz="1600" dirty="0">
                <a:latin typeface="Calibri" panose="020F0502020204030204" pitchFamily="34" charset="0"/>
              </a:rPr>
              <a:t>payments from the Budget that are made within budget sub-program </a:t>
            </a:r>
            <a:r>
              <a:rPr lang="en-US" sz="1600" dirty="0">
                <a:latin typeface="Calibri" panose="020F0502020204030204" pitchFamily="34" charset="0"/>
              </a:rPr>
              <a:t>related to </a:t>
            </a:r>
            <a:r>
              <a:rPr lang="mk-MK" sz="1600" dirty="0">
                <a:latin typeface="Calibri" panose="020F0502020204030204" pitchFamily="34" charset="0"/>
              </a:rPr>
              <a:t>COVID – 19 </a:t>
            </a:r>
            <a:r>
              <a:rPr lang="mk-MK" sz="1600" dirty="0" err="1">
                <a:latin typeface="Calibri" panose="020F0502020204030204" pitchFamily="34" charset="0"/>
              </a:rPr>
              <a:t>crisis</a:t>
            </a:r>
            <a:r>
              <a:rPr lang="en-US" sz="1600" dirty="0">
                <a:latin typeface="Calibri" panose="020F0502020204030204" pitchFamily="34" charset="0"/>
              </a:rPr>
              <a:t> (connectivity with open. finance portal and PPB system)</a:t>
            </a:r>
            <a:endParaRPr lang="mk-MK" sz="1600" dirty="0">
              <a:latin typeface="Calibri" panose="020F0502020204030204" pitchFamily="34" charset="0"/>
            </a:endParaRPr>
          </a:p>
          <a:p>
            <a:pPr lvl="0" algn="just"/>
            <a:endParaRPr lang="mk-MK" sz="1600" dirty="0">
              <a:latin typeface="Calibri" panose="020F0502020204030204" pitchFamily="34" charset="0"/>
            </a:endParaRPr>
          </a:p>
          <a:p>
            <a:endParaRPr lang="en-US" sz="1500" dirty="0">
              <a:latin typeface="Calibri" panose="020F0502020204030204" pitchFamily="34" charset="0"/>
            </a:endParaRPr>
          </a:p>
          <a:p>
            <a:endParaRPr lang="mk-MK" sz="1500" dirty="0">
              <a:latin typeface="Calibri" panose="020F0502020204030204" pitchFamily="34" charset="0"/>
            </a:endParaRPr>
          </a:p>
        </p:txBody>
      </p:sp>
      <p:sp>
        <p:nvSpPr>
          <p:cNvPr id="3" name="Title 2"/>
          <p:cNvSpPr>
            <a:spLocks noGrp="1"/>
          </p:cNvSpPr>
          <p:nvPr>
            <p:ph type="title"/>
          </p:nvPr>
        </p:nvSpPr>
        <p:spPr>
          <a:xfrm>
            <a:off x="457200" y="476672"/>
            <a:ext cx="8229600" cy="648072"/>
          </a:xfrm>
        </p:spPr>
        <p:txBody>
          <a:bodyPr>
            <a:normAutofit/>
          </a:bodyPr>
          <a:lstStyle/>
          <a:p>
            <a:pPr algn="ctr"/>
            <a:r>
              <a:rPr lang="en-US" sz="2600" b="0" dirty="0">
                <a:solidFill>
                  <a:schemeClr val="tx1"/>
                </a:solidFill>
                <a:effectLst/>
              </a:rPr>
              <a:t>Information Systems and Covid 19</a:t>
            </a:r>
            <a:endParaRPr lang="mk-MK" sz="2600" b="0" dirty="0">
              <a:solidFill>
                <a:schemeClr val="tx1"/>
              </a:solidFill>
              <a:effectLst/>
            </a:endParaRPr>
          </a:p>
        </p:txBody>
      </p:sp>
    </p:spTree>
    <p:extLst>
      <p:ext uri="{BB962C8B-B14F-4D97-AF65-F5344CB8AC3E}">
        <p14:creationId xmlns:p14="http://schemas.microsoft.com/office/powerpoint/2010/main" val="3938609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80928"/>
            <a:ext cx="7489825" cy="887412"/>
          </a:xfrm>
        </p:spPr>
        <p:txBody>
          <a:bodyPr>
            <a:normAutofit/>
          </a:bodyPr>
          <a:lstStyle/>
          <a:p>
            <a:pPr algn="ctr" eaLnBrk="1" fontAlgn="auto" hangingPunct="1">
              <a:spcAft>
                <a:spcPts val="0"/>
              </a:spcAft>
              <a:defRPr/>
            </a:pPr>
            <a:r>
              <a:rPr lang="en-US" sz="3000" dirty="0">
                <a:effectLst/>
                <a:latin typeface="Calibri" panose="020F0502020204030204" pitchFamily="34" charset="0"/>
                <a:cs typeface="Arial" panose="020B0604020202020204" pitchFamily="34" charset="0"/>
              </a:rPr>
              <a:t>Thank you for the attention</a:t>
            </a:r>
            <a:r>
              <a:rPr lang="mk-MK" sz="3000" dirty="0">
                <a:effectLst/>
                <a:latin typeface="Calibri" panose="020F0502020204030204" pitchFamily="34" charset="0"/>
                <a:cs typeface="Arial" panose="020B0604020202020204" pitchFamily="34" charset="0"/>
              </a:rPr>
              <a:t>!</a:t>
            </a:r>
            <a:endParaRPr lang="en-US" sz="3000" dirty="0">
              <a:effectLst/>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68386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571305"/>
            <a:ext cx="4402832" cy="4032448"/>
          </a:xfrm>
        </p:spPr>
        <p:txBody>
          <a:bodyPr>
            <a:noAutofit/>
          </a:bodyPr>
          <a:lstStyle/>
          <a:p>
            <a:pPr marL="231775" indent="-231775" fontAlgn="t">
              <a:spcBef>
                <a:spcPts val="0"/>
              </a:spcBef>
              <a:spcAft>
                <a:spcPts val="1800"/>
              </a:spcAft>
            </a:pPr>
            <a:r>
              <a:rPr lang="mk-MK" sz="2000" dirty="0">
                <a:latin typeface="Calibri" panose="020F0502020204030204" pitchFamily="34" charset="0"/>
              </a:rPr>
              <a:t>Improved Fiscal Framework</a:t>
            </a:r>
            <a:r>
              <a:rPr lang="en-US" sz="2000" dirty="0">
                <a:latin typeface="Calibri" panose="020F0502020204030204" pitchFamily="34" charset="0"/>
              </a:rPr>
              <a:t> </a:t>
            </a:r>
          </a:p>
          <a:p>
            <a:pPr marL="231775" indent="-231775" fontAlgn="t">
              <a:spcBef>
                <a:spcPts val="0"/>
              </a:spcBef>
              <a:spcAft>
                <a:spcPts val="1800"/>
              </a:spcAft>
            </a:pPr>
            <a:r>
              <a:rPr lang="mk-MK" sz="2000" dirty="0">
                <a:latin typeface="Calibri" panose="020F0502020204030204" pitchFamily="34" charset="0"/>
              </a:rPr>
              <a:t>Revenue Mobilization</a:t>
            </a:r>
            <a:endParaRPr lang="en-US" sz="2000" dirty="0">
              <a:latin typeface="Calibri" panose="020F0502020204030204" pitchFamily="34" charset="0"/>
            </a:endParaRPr>
          </a:p>
          <a:p>
            <a:pPr marL="231775" indent="-231775" fontAlgn="t">
              <a:spcBef>
                <a:spcPts val="0"/>
              </a:spcBef>
              <a:spcAft>
                <a:spcPts val="1800"/>
              </a:spcAft>
            </a:pPr>
            <a:r>
              <a:rPr lang="mk-MK" sz="2000" dirty="0">
                <a:latin typeface="Calibri" panose="020F0502020204030204" pitchFamily="34" charset="0"/>
              </a:rPr>
              <a:t>Planning and Budgeting</a:t>
            </a:r>
            <a:endParaRPr lang="en-US" sz="2000" dirty="0">
              <a:latin typeface="Calibri" panose="020F0502020204030204" pitchFamily="34" charset="0"/>
            </a:endParaRPr>
          </a:p>
          <a:p>
            <a:pPr marL="231775" indent="-231775" fontAlgn="t">
              <a:spcBef>
                <a:spcPts val="0"/>
              </a:spcBef>
              <a:spcAft>
                <a:spcPts val="1800"/>
              </a:spcAft>
            </a:pPr>
            <a:r>
              <a:rPr lang="mk-MK" sz="2000" dirty="0">
                <a:latin typeface="Calibri" panose="020F0502020204030204" pitchFamily="34" charset="0"/>
              </a:rPr>
              <a:t>Budget Execution</a:t>
            </a:r>
            <a:endParaRPr lang="en-US" sz="2000" dirty="0">
              <a:latin typeface="Calibri" panose="020F0502020204030204" pitchFamily="34" charset="0"/>
            </a:endParaRPr>
          </a:p>
          <a:p>
            <a:pPr marL="231775" indent="-231775" fontAlgn="t">
              <a:spcBef>
                <a:spcPts val="0"/>
              </a:spcBef>
              <a:spcAft>
                <a:spcPts val="1800"/>
              </a:spcAft>
            </a:pPr>
            <a:r>
              <a:rPr lang="mk-MK" sz="2000" dirty="0">
                <a:latin typeface="Calibri" panose="020F0502020204030204" pitchFamily="34" charset="0"/>
              </a:rPr>
              <a:t>Transparent Government Reporting</a:t>
            </a:r>
            <a:endParaRPr lang="en-US" sz="2000" dirty="0">
              <a:latin typeface="Calibri" panose="020F0502020204030204" pitchFamily="34" charset="0"/>
            </a:endParaRPr>
          </a:p>
          <a:p>
            <a:pPr marL="231775" indent="-231775" fontAlgn="t">
              <a:spcBef>
                <a:spcPts val="0"/>
              </a:spcBef>
              <a:spcAft>
                <a:spcPts val="1800"/>
              </a:spcAft>
            </a:pPr>
            <a:r>
              <a:rPr lang="mk-MK" sz="2000" dirty="0">
                <a:latin typeface="Calibri" panose="020F0502020204030204" pitchFamily="34" charset="0"/>
              </a:rPr>
              <a:t>Internal Control</a:t>
            </a:r>
            <a:endParaRPr lang="en-US" sz="2000" dirty="0">
              <a:latin typeface="Calibri" panose="020F0502020204030204" pitchFamily="34" charset="0"/>
            </a:endParaRPr>
          </a:p>
          <a:p>
            <a:pPr marL="231775" indent="-231775" fontAlgn="t">
              <a:spcBef>
                <a:spcPts val="0"/>
              </a:spcBef>
              <a:spcAft>
                <a:spcPts val="1800"/>
              </a:spcAft>
            </a:pPr>
            <a:r>
              <a:rPr lang="mk-MK" sz="2000" dirty="0">
                <a:latin typeface="Calibri" panose="020F0502020204030204" pitchFamily="34" charset="0"/>
              </a:rPr>
              <a:t>External Control and Parliamentary Oversigh</a:t>
            </a:r>
            <a:r>
              <a:rPr lang="en-US" sz="2000" dirty="0">
                <a:latin typeface="Calibri" panose="020F0502020204030204" pitchFamily="34" charset="0"/>
              </a:rPr>
              <a:t>t</a:t>
            </a:r>
            <a:endParaRPr lang="mk-MK" sz="2000" dirty="0">
              <a:latin typeface="Calibri" panose="020F0502020204030204" pitchFamily="34" charset="0"/>
            </a:endParaRPr>
          </a:p>
        </p:txBody>
      </p:sp>
      <p:sp>
        <p:nvSpPr>
          <p:cNvPr id="4" name="Title 3"/>
          <p:cNvSpPr>
            <a:spLocks noGrp="1"/>
          </p:cNvSpPr>
          <p:nvPr>
            <p:ph type="title"/>
          </p:nvPr>
        </p:nvSpPr>
        <p:spPr/>
        <p:txBody>
          <a:bodyPr>
            <a:normAutofit/>
          </a:bodyPr>
          <a:lstStyle/>
          <a:p>
            <a:pPr algn="ctr"/>
            <a:r>
              <a:rPr lang="en-US" sz="2600" dirty="0">
                <a:effectLst/>
                <a:latin typeface="Calibri" panose="020F0502020204030204" pitchFamily="34" charset="0"/>
              </a:rPr>
              <a:t>PFM Reform Programme 2018-2021</a:t>
            </a:r>
            <a:endParaRPr lang="mk-MK" sz="2600" dirty="0">
              <a:effectLst/>
              <a:latin typeface="Calibri" panose="020F0502020204030204" pitchFamily="34" charset="0"/>
            </a:endParaRPr>
          </a:p>
        </p:txBody>
      </p:sp>
      <p:sp>
        <p:nvSpPr>
          <p:cNvPr id="5" name="Content Placeholder 4"/>
          <p:cNvSpPr>
            <a:spLocks noGrp="1"/>
          </p:cNvSpPr>
          <p:nvPr>
            <p:ph sz="half" idx="2"/>
          </p:nvPr>
        </p:nvSpPr>
        <p:spPr>
          <a:xfrm>
            <a:off x="4860032" y="1196752"/>
            <a:ext cx="4038600" cy="4525963"/>
          </a:xfrm>
        </p:spPr>
        <p:txBody>
          <a:bodyPr/>
          <a:lstStyle/>
          <a:p>
            <a:endParaRPr lang="en-US" sz="2500" dirty="0">
              <a:solidFill>
                <a:srgbClr val="000000"/>
              </a:solidFill>
              <a:latin typeface="Calibri"/>
              <a:ea typeface="Calibri"/>
              <a:cs typeface="Times New Roman"/>
            </a:endParaRPr>
          </a:p>
          <a:p>
            <a:endParaRPr lang="en-US" sz="2500" dirty="0">
              <a:solidFill>
                <a:srgbClr val="000000"/>
              </a:solidFill>
              <a:latin typeface="Calibri"/>
              <a:ea typeface="Calibri"/>
              <a:cs typeface="Times New Roman"/>
            </a:endParaRPr>
          </a:p>
          <a:p>
            <a:endParaRPr lang="en-US" sz="2500" dirty="0">
              <a:solidFill>
                <a:srgbClr val="000000"/>
              </a:solidFill>
              <a:latin typeface="Calibri"/>
              <a:ea typeface="Calibri"/>
              <a:cs typeface="Times New Roman"/>
            </a:endParaRPr>
          </a:p>
          <a:p>
            <a:endParaRPr lang="en-US" sz="2500" dirty="0">
              <a:solidFill>
                <a:srgbClr val="000000"/>
              </a:solidFill>
              <a:latin typeface="Calibri"/>
              <a:ea typeface="Calibri"/>
              <a:cs typeface="Times New Roman"/>
            </a:endParaRPr>
          </a:p>
          <a:p>
            <a:pPr marL="255588" indent="-255588"/>
            <a:r>
              <a:rPr lang="en-US" sz="2000" dirty="0">
                <a:solidFill>
                  <a:srgbClr val="0070C0"/>
                </a:solidFill>
                <a:latin typeface="Calibri"/>
                <a:ea typeface="Calibri"/>
                <a:cs typeface="Times New Roman"/>
              </a:rPr>
              <a:t>Implementation of new Integrated financial management information system (IFMIS)</a:t>
            </a:r>
            <a:endParaRPr lang="mk-MK" sz="2000" dirty="0">
              <a:solidFill>
                <a:srgbClr val="0070C0"/>
              </a:solidFill>
              <a:latin typeface="Calibri"/>
              <a:ea typeface="Calibri"/>
              <a:cs typeface="Times New Roman"/>
            </a:endParaRPr>
          </a:p>
          <a:p>
            <a:endParaRPr lang="mk-MK" dirty="0"/>
          </a:p>
        </p:txBody>
      </p:sp>
    </p:spTree>
    <p:extLst>
      <p:ext uri="{BB962C8B-B14F-4D97-AF65-F5344CB8AC3E}">
        <p14:creationId xmlns:p14="http://schemas.microsoft.com/office/powerpoint/2010/main" val="4031208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70634" y="332656"/>
            <a:ext cx="4329358" cy="5616624"/>
          </a:xfrm>
        </p:spPr>
        <p:txBody>
          <a:bodyPr>
            <a:noAutofit/>
          </a:bodyPr>
          <a:lstStyle/>
          <a:p>
            <a:pPr marL="109728" indent="0" algn="ctr">
              <a:spcBef>
                <a:spcPts val="0"/>
              </a:spcBef>
              <a:spcAft>
                <a:spcPts val="1200"/>
              </a:spcAft>
              <a:buNone/>
            </a:pPr>
            <a:r>
              <a:rPr lang="en-US" sz="2400" b="1" dirty="0">
                <a:solidFill>
                  <a:srgbClr val="0000CC"/>
                </a:solidFill>
                <a:latin typeface="Calibri" panose="020F0502020204030204" pitchFamily="34" charset="0"/>
              </a:rPr>
              <a:t>New OBL</a:t>
            </a:r>
          </a:p>
          <a:p>
            <a:pPr marL="231775" indent="-231775" algn="just">
              <a:lnSpc>
                <a:spcPct val="125000"/>
              </a:lnSpc>
              <a:spcBef>
                <a:spcPts val="0"/>
              </a:spcBef>
              <a:buSzPct val="80000"/>
            </a:pPr>
            <a:r>
              <a:rPr lang="en-US" altLang="mk-MK" sz="1600" dirty="0">
                <a:latin typeface="Calibri" panose="020F0502020204030204" pitchFamily="34" charset="0"/>
                <a:ea typeface="Calibri" panose="020F0502020204030204" pitchFamily="34" charset="0"/>
              </a:rPr>
              <a:t>Preparation of a multi annual forecast and planning of the budget</a:t>
            </a:r>
          </a:p>
          <a:p>
            <a:pPr marL="231775" indent="-231775" algn="just">
              <a:lnSpc>
                <a:spcPct val="125000"/>
              </a:lnSpc>
              <a:spcBef>
                <a:spcPts val="0"/>
              </a:spcBef>
              <a:buSzPct val="80000"/>
            </a:pPr>
            <a:r>
              <a:rPr lang="en-US" altLang="mk-MK" sz="1600" dirty="0">
                <a:latin typeface="Calibri" panose="020F0502020204030204" pitchFamily="34" charset="0"/>
                <a:ea typeface="Calibri" panose="020F0502020204030204" pitchFamily="34" charset="0"/>
              </a:rPr>
              <a:t>Establishing a link between the strategies, policies and the budget</a:t>
            </a:r>
          </a:p>
          <a:p>
            <a:pPr marL="231775" indent="-231775" algn="just">
              <a:lnSpc>
                <a:spcPct val="125000"/>
              </a:lnSpc>
              <a:spcBef>
                <a:spcPts val="0"/>
              </a:spcBef>
              <a:buSzPct val="80000"/>
            </a:pPr>
            <a:r>
              <a:rPr lang="en-US" altLang="mk-MK" sz="1600" dirty="0">
                <a:latin typeface="Calibri" panose="020F0502020204030204" pitchFamily="34" charset="0"/>
                <a:ea typeface="Calibri" panose="020F0502020204030204" pitchFamily="34" charset="0"/>
              </a:rPr>
              <a:t>Adopting fiscal discipline through a fiscal rule and Fiscal Council</a:t>
            </a:r>
          </a:p>
          <a:p>
            <a:pPr marL="231775" indent="-231775" algn="just">
              <a:lnSpc>
                <a:spcPct val="125000"/>
              </a:lnSpc>
              <a:spcBef>
                <a:spcPts val="0"/>
              </a:spcBef>
              <a:buSzPct val="80000"/>
            </a:pPr>
            <a:r>
              <a:rPr lang="en-US" altLang="mk-MK" sz="1600" dirty="0">
                <a:latin typeface="Calibri" panose="020F0502020204030204" pitchFamily="34" charset="0"/>
                <a:ea typeface="Calibri" panose="020F0502020204030204" pitchFamily="34" charset="0"/>
              </a:rPr>
              <a:t>Introduction of the </a:t>
            </a:r>
            <a:r>
              <a:rPr lang="en-US" altLang="mk-MK" sz="1600" b="1" dirty="0">
                <a:latin typeface="Calibri" panose="020F0502020204030204" pitchFamily="34" charset="0"/>
                <a:ea typeface="Calibri" panose="020F0502020204030204" pitchFamily="34" charset="0"/>
              </a:rPr>
              <a:t>new IFMIS system </a:t>
            </a:r>
            <a:r>
              <a:rPr lang="en-US" altLang="mk-MK" sz="1600" dirty="0">
                <a:latin typeface="Calibri" panose="020F0502020204030204" pitchFamily="34" charset="0"/>
                <a:ea typeface="Calibri" panose="020F0502020204030204" pitchFamily="34" charset="0"/>
              </a:rPr>
              <a:t>and its ability to control commitments and other fiscal risks/issues</a:t>
            </a:r>
          </a:p>
          <a:p>
            <a:pPr marL="231775" indent="-231775" algn="just">
              <a:lnSpc>
                <a:spcPct val="125000"/>
              </a:lnSpc>
              <a:spcBef>
                <a:spcPts val="0"/>
              </a:spcBef>
              <a:buSzPct val="80000"/>
            </a:pPr>
            <a:r>
              <a:rPr lang="en-US" altLang="mk-MK" sz="1600" dirty="0">
                <a:latin typeface="Calibri" panose="020F0502020204030204" pitchFamily="34" charset="0"/>
                <a:ea typeface="Calibri" panose="020F0502020204030204" pitchFamily="34" charset="0"/>
              </a:rPr>
              <a:t>Improving coverage and quality of the financial reporting</a:t>
            </a:r>
          </a:p>
          <a:p>
            <a:pPr marL="231775" indent="-231775" algn="just">
              <a:lnSpc>
                <a:spcPct val="125000"/>
              </a:lnSpc>
              <a:spcBef>
                <a:spcPts val="0"/>
              </a:spcBef>
              <a:buSzPct val="80000"/>
            </a:pPr>
            <a:r>
              <a:rPr lang="en-US" altLang="mk-MK" sz="1600" dirty="0">
                <a:latin typeface="Calibri" panose="020F0502020204030204" pitchFamily="34" charset="0"/>
                <a:ea typeface="Calibri" panose="020F0502020204030204" pitchFamily="34" charset="0"/>
              </a:rPr>
              <a:t>Ensuring transparency and citizens’ access and use of budgetary documents (web portal)</a:t>
            </a:r>
          </a:p>
          <a:p>
            <a:pPr marL="231775" indent="-231775" algn="just">
              <a:lnSpc>
                <a:spcPct val="125000"/>
              </a:lnSpc>
              <a:spcBef>
                <a:spcPts val="0"/>
              </a:spcBef>
              <a:buSzPct val="80000"/>
            </a:pPr>
            <a:r>
              <a:rPr lang="en-US" altLang="mk-MK" sz="1600" dirty="0">
                <a:latin typeface="Calibri" panose="020F0502020204030204" pitchFamily="34" charset="0"/>
                <a:ea typeface="Calibri" panose="020F0502020204030204" pitchFamily="34" charset="0"/>
              </a:rPr>
              <a:t>Strengthening the financial management controls and Internal Audit </a:t>
            </a:r>
          </a:p>
          <a:p>
            <a:pPr marL="231775" indent="-231775" algn="just">
              <a:lnSpc>
                <a:spcPct val="125000"/>
              </a:lnSpc>
              <a:spcBef>
                <a:spcPts val="0"/>
              </a:spcBef>
              <a:buSzPct val="80000"/>
            </a:pPr>
            <a:r>
              <a:rPr lang="en-US" altLang="mk-MK" sz="1600" dirty="0">
                <a:latin typeface="Calibri" panose="020F0502020204030204" pitchFamily="34" charset="0"/>
                <a:ea typeface="Calibri" panose="020F0502020204030204" pitchFamily="34" charset="0"/>
              </a:rPr>
              <a:t>Broaden the scope of the External Audit</a:t>
            </a:r>
          </a:p>
          <a:p>
            <a:pPr>
              <a:lnSpc>
                <a:spcPct val="125000"/>
              </a:lnSpc>
              <a:spcBef>
                <a:spcPts val="0"/>
              </a:spcBef>
              <a:buSzPct val="80000"/>
            </a:pPr>
            <a:endParaRPr lang="en-US" sz="1600" dirty="0">
              <a:solidFill>
                <a:srgbClr val="C00000"/>
              </a:solidFill>
              <a:latin typeface="Calibri" panose="020F0502020204030204" pitchFamily="34" charset="0"/>
            </a:endParaRPr>
          </a:p>
          <a:p>
            <a:endParaRPr lang="mk-MK" sz="1600" dirty="0">
              <a:latin typeface="Calibri" panose="020F0502020204030204" pitchFamily="34" charset="0"/>
            </a:endParaRPr>
          </a:p>
        </p:txBody>
      </p:sp>
      <p:sp>
        <p:nvSpPr>
          <p:cNvPr id="3" name="Content Placeholder 2"/>
          <p:cNvSpPr>
            <a:spLocks noGrp="1"/>
          </p:cNvSpPr>
          <p:nvPr>
            <p:ph sz="half" idx="2"/>
          </p:nvPr>
        </p:nvSpPr>
        <p:spPr>
          <a:xfrm>
            <a:off x="4580878" y="332656"/>
            <a:ext cx="4311602" cy="5760640"/>
          </a:xfrm>
        </p:spPr>
        <p:txBody>
          <a:bodyPr>
            <a:noAutofit/>
          </a:bodyPr>
          <a:lstStyle/>
          <a:p>
            <a:pPr marL="109728" indent="0" algn="ctr">
              <a:spcBef>
                <a:spcPts val="0"/>
              </a:spcBef>
              <a:spcAft>
                <a:spcPts val="1200"/>
              </a:spcAft>
              <a:buNone/>
            </a:pPr>
            <a:r>
              <a:rPr lang="en-US" sz="2400" b="1" dirty="0">
                <a:solidFill>
                  <a:srgbClr val="0000CC"/>
                </a:solidFill>
                <a:latin typeface="Calibri" panose="020F0502020204030204" pitchFamily="34" charset="0"/>
              </a:rPr>
              <a:t>IFMIS Objectives</a:t>
            </a:r>
          </a:p>
          <a:p>
            <a:pPr marL="231775" indent="-200025" algn="just">
              <a:lnSpc>
                <a:spcPct val="125000"/>
              </a:lnSpc>
              <a:spcBef>
                <a:spcPts val="0"/>
              </a:spcBef>
              <a:buSzPct val="80000"/>
            </a:pPr>
            <a:r>
              <a:rPr lang="en-US" sz="1600" dirty="0">
                <a:latin typeface="Calibri" panose="020F0502020204030204" pitchFamily="34" charset="0"/>
                <a:ea typeface="Calibri" panose="020F0502020204030204" pitchFamily="34" charset="0"/>
              </a:rPr>
              <a:t>The main objective of IFMIS development is to </a:t>
            </a:r>
            <a:r>
              <a:rPr lang="en-US" sz="1600" b="1" dirty="0">
                <a:latin typeface="Calibri" panose="020F0502020204030204" pitchFamily="34" charset="0"/>
                <a:ea typeface="Calibri" panose="020F0502020204030204" pitchFamily="34" charset="0"/>
              </a:rPr>
              <a:t>improve the efficiency of PFM operations </a:t>
            </a:r>
            <a:r>
              <a:rPr lang="en-US" sz="1600" dirty="0">
                <a:latin typeface="Calibri" panose="020F0502020204030204" pitchFamily="34" charset="0"/>
                <a:ea typeface="Calibri" panose="020F0502020204030204" pitchFamily="34" charset="0"/>
              </a:rPr>
              <a:t>by transitioning from existing fragmented and disconnected systems to a centralized web-based shared platform benefiting from the latest digital technologies.</a:t>
            </a:r>
          </a:p>
          <a:p>
            <a:pPr marL="231775" indent="-200025" algn="just">
              <a:lnSpc>
                <a:spcPct val="125000"/>
              </a:lnSpc>
              <a:spcBef>
                <a:spcPts val="0"/>
              </a:spcBef>
              <a:buSzPct val="80000"/>
            </a:pPr>
            <a:r>
              <a:rPr lang="en-GB" sz="1600" dirty="0">
                <a:latin typeface="Calibri" panose="020F0502020204030204" pitchFamily="34" charset="0"/>
                <a:ea typeface="Calibri" panose="020F0502020204030204" pitchFamily="34" charset="0"/>
              </a:rPr>
              <a:t>New IFMIS is expected to support the implementation of new Organic Budget Law (OBL) by broadening the scope of budget execution monitoring and fiscal reporting, covering all stages of the expenditure cycle (from procurement to payment), tracking all budget users, and obtaining a consolidated picture of the public spending on a timely basis</a:t>
            </a:r>
          </a:p>
          <a:p>
            <a:pPr>
              <a:lnSpc>
                <a:spcPct val="125000"/>
              </a:lnSpc>
              <a:spcBef>
                <a:spcPts val="0"/>
              </a:spcBef>
              <a:buSzPct val="80000"/>
            </a:pPr>
            <a:endParaRPr lang="mk-MK" sz="1600" dirty="0">
              <a:latin typeface="Calibri" panose="020F0502020204030204" pitchFamily="34" charset="0"/>
              <a:ea typeface="Calibri" panose="020F0502020204030204" pitchFamily="34" charset="0"/>
            </a:endParaRPr>
          </a:p>
          <a:p>
            <a:pPr>
              <a:lnSpc>
                <a:spcPct val="125000"/>
              </a:lnSpc>
              <a:spcBef>
                <a:spcPts val="0"/>
              </a:spcBef>
              <a:buSzPct val="80000"/>
            </a:pPr>
            <a:endParaRPr lang="en-US" sz="1600" dirty="0">
              <a:latin typeface="Calibri" panose="020F0502020204030204" pitchFamily="34" charset="0"/>
              <a:ea typeface="Calibri" panose="020F0502020204030204" pitchFamily="34" charset="0"/>
            </a:endParaRPr>
          </a:p>
          <a:p>
            <a:endParaRPr lang="mk-MK" sz="1600" dirty="0"/>
          </a:p>
        </p:txBody>
      </p:sp>
    </p:spTree>
    <p:extLst>
      <p:ext uri="{BB962C8B-B14F-4D97-AF65-F5344CB8AC3E}">
        <p14:creationId xmlns:p14="http://schemas.microsoft.com/office/powerpoint/2010/main" val="504755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rrow: Chevron 5">
            <a:extLst>
              <a:ext uri="{FF2B5EF4-FFF2-40B4-BE49-F238E27FC236}">
                <a16:creationId xmlns:a16="http://schemas.microsoft.com/office/drawing/2014/main" id="{8AF240B0-AD14-432B-859C-3672992D15CB}"/>
              </a:ext>
            </a:extLst>
          </p:cNvPr>
          <p:cNvSpPr/>
          <p:nvPr/>
        </p:nvSpPr>
        <p:spPr>
          <a:xfrm>
            <a:off x="75376" y="3573016"/>
            <a:ext cx="8961120" cy="731520"/>
          </a:xfrm>
          <a:prstGeom prst="chevron">
            <a:avLst>
              <a:gd name="adj" fmla="val 30435"/>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4" name="Title 3"/>
          <p:cNvSpPr>
            <a:spLocks noGrp="1"/>
          </p:cNvSpPr>
          <p:nvPr>
            <p:ph type="title"/>
          </p:nvPr>
        </p:nvSpPr>
        <p:spPr>
          <a:xfrm>
            <a:off x="467543" y="485700"/>
            <a:ext cx="8229600" cy="1143000"/>
          </a:xfrm>
        </p:spPr>
        <p:txBody>
          <a:bodyPr>
            <a:normAutofit/>
          </a:bodyPr>
          <a:lstStyle/>
          <a:p>
            <a:pPr algn="ctr"/>
            <a:r>
              <a:rPr lang="en-US" sz="2600" b="0" kern="100" dirty="0">
                <a:solidFill>
                  <a:srgbClr val="000000"/>
                </a:solidFill>
                <a:effectLst/>
                <a:latin typeface="Calibri" panose="020F0502020204030204" pitchFamily="34" charset="0"/>
                <a:ea typeface="MS Mincho" panose="02020609040205080304" pitchFamily="49" charset="-128"/>
              </a:rPr>
              <a:t>World Bank project - Supporting the Development of Integrated Financial Management Information System</a:t>
            </a:r>
            <a:endParaRPr lang="mk-MK" sz="2600" b="0" dirty="0">
              <a:effectLst/>
              <a:latin typeface="Calibri" panose="020F0502020204030204" pitchFamily="34" charset="0"/>
            </a:endParaRPr>
          </a:p>
        </p:txBody>
      </p:sp>
      <p:graphicFrame>
        <p:nvGraphicFramePr>
          <p:cNvPr id="5" name="Diagram 4">
            <a:extLst>
              <a:ext uri="{FF2B5EF4-FFF2-40B4-BE49-F238E27FC236}">
                <a16:creationId xmlns:a16="http://schemas.microsoft.com/office/drawing/2014/main" id="{AA6315A4-D23B-44BE-ADAC-ADB163A06207}"/>
              </a:ext>
            </a:extLst>
          </p:cNvPr>
          <p:cNvGraphicFramePr/>
          <p:nvPr>
            <p:extLst>
              <p:ext uri="{D42A27DB-BD31-4B8C-83A1-F6EECF244321}">
                <p14:modId xmlns:p14="http://schemas.microsoft.com/office/powerpoint/2010/main" val="3931597565"/>
              </p:ext>
            </p:extLst>
          </p:nvPr>
        </p:nvGraphicFramePr>
        <p:xfrm>
          <a:off x="379173" y="1556792"/>
          <a:ext cx="8406341" cy="4244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4141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412776"/>
            <a:ext cx="7920880" cy="4204549"/>
          </a:xfrm>
          <a:prstGeom prst="rect">
            <a:avLst/>
          </a:prstGeom>
        </p:spPr>
        <p:txBody>
          <a:bodyPr wrap="square">
            <a:spAutoFit/>
          </a:bodyPr>
          <a:lstStyle/>
          <a:p>
            <a:pPr marL="342900" lvl="0" indent="-342900" algn="just">
              <a:lnSpc>
                <a:spcPct val="106000"/>
              </a:lnSpc>
              <a:spcAft>
                <a:spcPts val="1200"/>
              </a:spcAft>
              <a:buFont typeface="Symbol" panose="05050102010706020507" pitchFamily="18" charset="2"/>
              <a:buChar char=""/>
            </a:pPr>
            <a:r>
              <a:rPr lang="mk-MK" b="1" dirty="0">
                <a:solidFill>
                  <a:srgbClr val="0070C0"/>
                </a:solidFill>
                <a:latin typeface="Calibri" panose="020F0502020204030204" pitchFamily="34" charset="0"/>
                <a:ea typeface="Calibri" panose="020F0502020204030204" pitchFamily="34" charset="0"/>
                <a:cs typeface="StobiSerif Regular" panose="02000503060000020004" pitchFamily="50" charset="0"/>
              </a:rPr>
              <a:t>AS-IS report </a:t>
            </a:r>
            <a:r>
              <a:rPr lang="mk-MK" b="1" dirty="0">
                <a:latin typeface="Calibri" panose="020F0502020204030204" pitchFamily="34" charset="0"/>
                <a:ea typeface="Calibri" panose="020F0502020204030204" pitchFamily="34" charset="0"/>
                <a:cs typeface="StobiSerif Regular" panose="02000503060000020004" pitchFamily="50" charset="0"/>
              </a:rPr>
              <a:t>– </a:t>
            </a:r>
            <a:r>
              <a:rPr lang="mk-MK" dirty="0">
                <a:latin typeface="Calibri" panose="020F0502020204030204" pitchFamily="34" charset="0"/>
                <a:ea typeface="Calibri" panose="020F0502020204030204" pitchFamily="34" charset="0"/>
              </a:rPr>
              <a:t>describes the current</a:t>
            </a:r>
            <a:r>
              <a:rPr lang="en-US" dirty="0">
                <a:latin typeface="Calibri" panose="020F0502020204030204" pitchFamily="34" charset="0"/>
                <a:ea typeface="Calibri" panose="020F0502020204030204" pitchFamily="34" charset="0"/>
              </a:rPr>
              <a:t> business</a:t>
            </a:r>
            <a:r>
              <a:rPr lang="mk-MK" dirty="0">
                <a:latin typeface="Calibri" panose="020F0502020204030204" pitchFamily="34" charset="0"/>
                <a:ea typeface="Calibri" panose="020F0502020204030204" pitchFamily="34" charset="0"/>
              </a:rPr>
              <a:t> processes in </a:t>
            </a:r>
            <a:r>
              <a:rPr lang="en-US" dirty="0">
                <a:latin typeface="Calibri" panose="020F0502020204030204" pitchFamily="34" charset="0"/>
                <a:ea typeface="Calibri" panose="020F0502020204030204" pitchFamily="34" charset="0"/>
              </a:rPr>
              <a:t>use</a:t>
            </a:r>
            <a:r>
              <a:rPr lang="mk-MK" dirty="0">
                <a:latin typeface="Calibri" panose="020F0502020204030204" pitchFamily="34" charset="0"/>
                <a:ea typeface="Calibri" panose="020F0502020204030204" pitchFamily="34" charset="0"/>
              </a:rPr>
              <a:t> </a:t>
            </a:r>
            <a:r>
              <a:rPr lang="mk-MK" dirty="0" err="1">
                <a:latin typeface="Calibri" panose="020F0502020204030204" pitchFamily="34" charset="0"/>
                <a:ea typeface="Calibri" panose="020F0502020204030204" pitchFamily="34" charset="0"/>
              </a:rPr>
              <a:t>with</a:t>
            </a:r>
            <a:r>
              <a:rPr lang="en-US" dirty="0">
                <a:latin typeface="Calibri" panose="020F0502020204030204" pitchFamily="34" charset="0"/>
                <a:ea typeface="Calibri" panose="020F0502020204030204" pitchFamily="34" charset="0"/>
              </a:rPr>
              <a:t>in </a:t>
            </a:r>
            <a:r>
              <a:rPr lang="mk-MK" dirty="0">
                <a:latin typeface="Calibri" panose="020F0502020204030204" pitchFamily="34" charset="0"/>
                <a:ea typeface="Calibri" panose="020F0502020204030204" pitchFamily="34" charset="0"/>
              </a:rPr>
              <a:t>public finance</a:t>
            </a:r>
            <a:r>
              <a:rPr lang="en-US" dirty="0">
                <a:latin typeface="Calibri" panose="020F0502020204030204" pitchFamily="34" charset="0"/>
                <a:ea typeface="Calibri" panose="020F0502020204030204" pitchFamily="34" charset="0"/>
              </a:rPr>
              <a:t> sector</a:t>
            </a:r>
            <a:r>
              <a:rPr lang="mk-MK" dirty="0">
                <a:latin typeface="Calibri" panose="020F0502020204030204" pitchFamily="34" charset="0"/>
                <a:ea typeface="Calibri" panose="020F0502020204030204" pitchFamily="34" charset="0"/>
                <a:cs typeface="StobiSerif Regular" panose="02000503060000020004" pitchFamily="50" charset="0"/>
              </a:rPr>
              <a:t>, individual IT systems and emphasizes the need to establish an integrated public financial management system. </a:t>
            </a:r>
            <a:endParaRPr lang="en-US" dirty="0">
              <a:latin typeface="Calibri" panose="020F0502020204030204" pitchFamily="34" charset="0"/>
              <a:ea typeface="Calibri" panose="020F0502020204030204" pitchFamily="34" charset="0"/>
              <a:cs typeface="StobiSerif Regular" panose="02000503060000020004" pitchFamily="50" charset="0"/>
            </a:endParaRPr>
          </a:p>
          <a:p>
            <a:pPr marL="342900" lvl="0" indent="-342900" algn="just">
              <a:lnSpc>
                <a:spcPct val="106000"/>
              </a:lnSpc>
              <a:spcAft>
                <a:spcPts val="1200"/>
              </a:spcAft>
              <a:buFont typeface="Symbol" panose="05050102010706020507" pitchFamily="18" charset="2"/>
              <a:buChar char=""/>
            </a:pPr>
            <a:r>
              <a:rPr lang="mk-MK" b="1" dirty="0">
                <a:solidFill>
                  <a:srgbClr val="0070C0"/>
                </a:solidFill>
                <a:latin typeface="Calibri" panose="020F0502020204030204" pitchFamily="34" charset="0"/>
                <a:ea typeface="Calibri" panose="020F0502020204030204" pitchFamily="34" charset="0"/>
                <a:cs typeface="StobiSerif Regular" panose="02000503060000020004" pitchFamily="50" charset="0"/>
              </a:rPr>
              <a:t>IFMIS Model and Options report </a:t>
            </a:r>
            <a:r>
              <a:rPr lang="mk-MK" b="1" dirty="0">
                <a:latin typeface="Calibri" panose="020F0502020204030204" pitchFamily="34" charset="0"/>
                <a:ea typeface="Calibri" panose="020F0502020204030204" pitchFamily="34" charset="0"/>
                <a:cs typeface="StobiSerif Regular" panose="02000503060000020004" pitchFamily="50" charset="0"/>
              </a:rPr>
              <a:t>- </a:t>
            </a:r>
            <a:r>
              <a:rPr lang="mk-MK" dirty="0">
                <a:latin typeface="Calibri" panose="020F0502020204030204" pitchFamily="34" charset="0"/>
                <a:ea typeface="Calibri" panose="020F0502020204030204" pitchFamily="34" charset="0"/>
                <a:cs typeface="StobiSerif Regular" panose="02000503060000020004" pitchFamily="50" charset="0"/>
              </a:rPr>
              <a:t>describes the options for an integrated system, as well as the modules that would contain it. The options were: 1. Shared IFMIS platform and web portal; 2. Decentralized IFMIS operations; 3. Hybrid IFMIS platform</a:t>
            </a:r>
            <a:r>
              <a:rPr lang="en-US" dirty="0">
                <a:latin typeface="Calibri" panose="020F0502020204030204" pitchFamily="34" charset="0"/>
                <a:ea typeface="Calibri" panose="020F0502020204030204" pitchFamily="34" charset="0"/>
                <a:cs typeface="StobiSerif Regular" panose="02000503060000020004" pitchFamily="50" charset="0"/>
              </a:rPr>
              <a:t> </a:t>
            </a:r>
            <a:r>
              <a:rPr lang="mk-MK" dirty="0">
                <a:latin typeface="Calibri" panose="020F0502020204030204" pitchFamily="34" charset="0"/>
                <a:ea typeface="Calibri" panose="020F0502020204030204" pitchFamily="34" charset="0"/>
                <a:cs typeface="StobiSerif Regular" panose="02000503060000020004" pitchFamily="50" charset="0"/>
              </a:rPr>
              <a:t>i</a:t>
            </a:r>
            <a:r>
              <a:rPr lang="en-US" dirty="0">
                <a:latin typeface="Calibri" panose="020F0502020204030204" pitchFamily="34" charset="0"/>
                <a:ea typeface="Calibri" panose="020F0502020204030204" pitchFamily="34" charset="0"/>
                <a:cs typeface="StobiSerif Regular" panose="02000503060000020004" pitchFamily="50" charset="0"/>
              </a:rPr>
              <a:t>.</a:t>
            </a:r>
            <a:r>
              <a:rPr lang="mk-MK" dirty="0">
                <a:latin typeface="Calibri" panose="020F0502020204030204" pitchFamily="34" charset="0"/>
                <a:ea typeface="Calibri" panose="020F0502020204030204" pitchFamily="34" charset="0"/>
                <a:cs typeface="StobiSerif Regular" panose="02000503060000020004" pitchFamily="50" charset="0"/>
              </a:rPr>
              <a:t>e not procurement of a completely new system, but to maintain the existing basic modules, to upgrade their functionalities and to integrate the processes in the MoF, and to establish a connection of the system with the systems of other relevant institutions).  </a:t>
            </a:r>
            <a:endParaRPr lang="en-US" dirty="0">
              <a:latin typeface="Calibri" panose="020F0502020204030204" pitchFamily="34" charset="0"/>
              <a:ea typeface="Calibri" panose="020F0502020204030204" pitchFamily="34" charset="0"/>
              <a:cs typeface="StobiSerif Regular" panose="02000503060000020004" pitchFamily="50" charset="0"/>
            </a:endParaRPr>
          </a:p>
          <a:p>
            <a:pPr marL="342900" lvl="0" indent="-342900" algn="just">
              <a:lnSpc>
                <a:spcPct val="106000"/>
              </a:lnSpc>
              <a:spcAft>
                <a:spcPts val="0"/>
              </a:spcAft>
              <a:buFont typeface="Symbol" panose="05050102010706020507" pitchFamily="18" charset="2"/>
              <a:buChar char=""/>
            </a:pPr>
            <a:r>
              <a:rPr lang="mk-MK" b="1" dirty="0">
                <a:solidFill>
                  <a:srgbClr val="0070C0"/>
                </a:solidFill>
                <a:latin typeface="Calibri" panose="020F0502020204030204" pitchFamily="34" charset="0"/>
                <a:ea typeface="Calibri" panose="020F0502020204030204" pitchFamily="34" charset="0"/>
                <a:cs typeface="StobiSerif Regular" panose="02000503060000020004" pitchFamily="50" charset="0"/>
              </a:rPr>
              <a:t>IFMIS Functional and Technical Requirements</a:t>
            </a:r>
            <a:r>
              <a:rPr lang="mk-MK" dirty="0">
                <a:solidFill>
                  <a:srgbClr val="0070C0"/>
                </a:solidFill>
                <a:latin typeface="Calibri" panose="020F0502020204030204" pitchFamily="34" charset="0"/>
                <a:ea typeface="Calibri" panose="020F0502020204030204" pitchFamily="34" charset="0"/>
                <a:cs typeface="StobiSerif Regular" panose="02000503060000020004" pitchFamily="50" charset="0"/>
              </a:rPr>
              <a:t> </a:t>
            </a:r>
            <a:r>
              <a:rPr lang="mk-MK" dirty="0">
                <a:latin typeface="Calibri" panose="020F0502020204030204" pitchFamily="34" charset="0"/>
                <a:ea typeface="Calibri" panose="020F0502020204030204" pitchFamily="34" charset="0"/>
                <a:cs typeface="StobiSerif Regular" panose="02000503060000020004" pitchFamily="50" charset="0"/>
              </a:rPr>
              <a:t>- this </a:t>
            </a:r>
            <a:r>
              <a:rPr lang="en-GB" dirty="0">
                <a:latin typeface="Calibri" panose="020F0502020204030204" pitchFamily="34" charset="0"/>
                <a:ea typeface="Calibri" panose="020F0502020204030204" pitchFamily="34" charset="0"/>
                <a:cs typeface="StobiSerif Regular" panose="02000503060000020004" pitchFamily="50" charset="0"/>
              </a:rPr>
              <a:t>is</a:t>
            </a:r>
            <a:r>
              <a:rPr lang="mk-MK" dirty="0">
                <a:latin typeface="Calibri" panose="020F0502020204030204" pitchFamily="34" charset="0"/>
                <a:ea typeface="Calibri" panose="020F0502020204030204" pitchFamily="34" charset="0"/>
                <a:cs typeface="StobiSerif Regular" panose="02000503060000020004" pitchFamily="50" charset="0"/>
              </a:rPr>
              <a:t> technical documentation for the new IFMIS, with a detailed description of all business processes and functionalities of the moduls to be contained in the new IFMIS</a:t>
            </a:r>
            <a:r>
              <a:rPr lang="en-US" dirty="0">
                <a:latin typeface="Calibri" panose="020F0502020204030204" pitchFamily="34" charset="0"/>
                <a:ea typeface="Calibri" panose="020F0502020204030204" pitchFamily="34" charset="0"/>
                <a:cs typeface="StobiSerif Regular" panose="02000503060000020004" pitchFamily="50" charset="0"/>
              </a:rPr>
              <a:t>.</a:t>
            </a:r>
            <a:endParaRPr lang="mk-MK" dirty="0">
              <a:effectLst/>
              <a:latin typeface="Calibri" panose="020F0502020204030204" pitchFamily="34" charset="0"/>
              <a:ea typeface="Calibri" panose="020F0502020204030204" pitchFamily="34" charset="0"/>
            </a:endParaRPr>
          </a:p>
        </p:txBody>
      </p:sp>
      <p:sp>
        <p:nvSpPr>
          <p:cNvPr id="3" name="Title 2"/>
          <p:cNvSpPr txBox="1">
            <a:spLocks/>
          </p:cNvSpPr>
          <p:nvPr/>
        </p:nvSpPr>
        <p:spPr>
          <a:xfrm>
            <a:off x="457200" y="476672"/>
            <a:ext cx="8229600" cy="850106"/>
          </a:xfrm>
          <a:prstGeom prst="rect">
            <a:avLst/>
          </a:prstGeom>
        </p:spPr>
        <p:txBody>
          <a:bodyPr>
            <a:norm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endParaRPr lang="mk-MK" sz="2400" b="0" dirty="0">
              <a:solidFill>
                <a:schemeClr val="tx1"/>
              </a:solidFill>
              <a:effectLst/>
            </a:endParaRPr>
          </a:p>
        </p:txBody>
      </p:sp>
      <p:sp>
        <p:nvSpPr>
          <p:cNvPr id="4" name="Rectangle 3"/>
          <p:cNvSpPr/>
          <p:nvPr/>
        </p:nvSpPr>
        <p:spPr>
          <a:xfrm>
            <a:off x="935596" y="708755"/>
            <a:ext cx="7416824" cy="498406"/>
          </a:xfrm>
          <a:prstGeom prst="rect">
            <a:avLst/>
          </a:prstGeom>
        </p:spPr>
        <p:txBody>
          <a:bodyPr wrap="square">
            <a:spAutoFit/>
          </a:bodyPr>
          <a:lstStyle/>
          <a:p>
            <a:pPr algn="just">
              <a:lnSpc>
                <a:spcPct val="106000"/>
              </a:lnSpc>
              <a:spcAft>
                <a:spcPts val="0"/>
              </a:spcAft>
            </a:pPr>
            <a:r>
              <a:rPr lang="en-US" sz="2600" dirty="0">
                <a:latin typeface="Calibri" panose="020F0502020204030204" pitchFamily="34" charset="0"/>
                <a:ea typeface="Calibri" panose="020F0502020204030204" pitchFamily="34" charset="0"/>
                <a:cs typeface="StobiSerif Regular" panose="02000503060000020004" pitchFamily="50" charset="0"/>
              </a:rPr>
              <a:t>Deliverables from the project:</a:t>
            </a:r>
            <a:endParaRPr lang="mk-MK" sz="2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775498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94122"/>
          </a:xfrm>
        </p:spPr>
        <p:txBody>
          <a:bodyPr>
            <a:normAutofit/>
          </a:bodyPr>
          <a:lstStyle/>
          <a:p>
            <a:pPr algn="ctr"/>
            <a:r>
              <a:rPr lang="en-US" altLang="mk-MK" sz="2600" b="0" dirty="0">
                <a:solidFill>
                  <a:schemeClr val="tx1"/>
                </a:solidFill>
                <a:effectLst/>
                <a:latin typeface="Calibri" panose="020F0502020204030204" pitchFamily="34" charset="0"/>
              </a:rPr>
              <a:t>As-Is model in PFM (Fragmented systems)</a:t>
            </a:r>
            <a:endParaRPr lang="mk-MK" sz="2600" dirty="0">
              <a:latin typeface="Calibri" panose="020F0502020204030204" pitchFamily="34" charset="0"/>
            </a:endParaRPr>
          </a:p>
        </p:txBody>
      </p:sp>
      <p:pic>
        <p:nvPicPr>
          <p:cNvPr id="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1" y="1556791"/>
            <a:ext cx="388718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4278188" y="1466724"/>
            <a:ext cx="4686300" cy="4431983"/>
          </a:xfrm>
          <a:prstGeom prst="rect">
            <a:avLst/>
          </a:prstGeom>
          <a:noFill/>
        </p:spPr>
        <p:txBody>
          <a:bodyPr>
            <a:spAutoFit/>
          </a:bodyPr>
          <a:lstStyle/>
          <a:p>
            <a:pPr fontAlgn="base">
              <a:spcBef>
                <a:spcPct val="0"/>
              </a:spcBef>
              <a:spcAft>
                <a:spcPts val="600"/>
              </a:spcAft>
              <a:defRPr/>
            </a:pPr>
            <a:r>
              <a:rPr lang="en-GB" sz="1400" dirty="0">
                <a:solidFill>
                  <a:srgbClr val="ED7D31">
                    <a:lumMod val="75000"/>
                  </a:srgbClr>
                </a:solidFill>
                <a:latin typeface="Calibri" pitchFamily="34" charset="0"/>
                <a:cs typeface="Arial" charset="0"/>
              </a:rPr>
              <a:t>e-Budget</a:t>
            </a:r>
            <a:r>
              <a:rPr lang="en-GB" sz="1400" b="1" dirty="0">
                <a:solidFill>
                  <a:srgbClr val="FFC000"/>
                </a:solidFill>
                <a:latin typeface="Calibri" pitchFamily="34" charset="0"/>
                <a:cs typeface="Arial" charset="0"/>
              </a:rPr>
              <a:t> </a:t>
            </a:r>
            <a:r>
              <a:rPr lang="en-GB" sz="1400" dirty="0">
                <a:solidFill>
                  <a:prstClr val="black"/>
                </a:solidFill>
                <a:latin typeface="Calibri" pitchFamily="34" charset="0"/>
                <a:cs typeface="Arial" charset="0"/>
              </a:rPr>
              <a:t>(Budget Planning System (e-Circular), e-Liability and Multi-Year Budget Preparation System (e-Budget)</a:t>
            </a:r>
            <a:endParaRPr lang="mk-MK" sz="1400" dirty="0">
              <a:solidFill>
                <a:prstClr val="black"/>
              </a:solidFill>
              <a:latin typeface="Calibri" pitchFamily="34" charset="0"/>
              <a:cs typeface="Arial" charset="0"/>
            </a:endParaRPr>
          </a:p>
          <a:p>
            <a:pPr fontAlgn="base">
              <a:spcBef>
                <a:spcPct val="0"/>
              </a:spcBef>
              <a:spcAft>
                <a:spcPts val="600"/>
              </a:spcAft>
              <a:defRPr/>
            </a:pPr>
            <a:r>
              <a:rPr lang="en-GB" sz="1400" dirty="0">
                <a:solidFill>
                  <a:srgbClr val="ED7D31">
                    <a:lumMod val="75000"/>
                  </a:srgbClr>
                </a:solidFill>
                <a:latin typeface="Calibri" pitchFamily="34" charset="0"/>
                <a:cs typeface="Arial" charset="0"/>
              </a:rPr>
              <a:t>TRIS-Treasury information system </a:t>
            </a:r>
            <a:r>
              <a:rPr lang="en-GB" sz="1400" dirty="0">
                <a:solidFill>
                  <a:prstClr val="black"/>
                </a:solidFill>
                <a:latin typeface="Calibri" pitchFamily="34" charset="0"/>
                <a:cs typeface="Arial" charset="0"/>
              </a:rPr>
              <a:t>(</a:t>
            </a:r>
            <a:r>
              <a:rPr lang="en-US" sz="1400" dirty="0">
                <a:solidFill>
                  <a:prstClr val="black"/>
                </a:solidFill>
                <a:latin typeface="Calibri" pitchFamily="34" charset="0"/>
                <a:cs typeface="Arial" charset="0"/>
              </a:rPr>
              <a:t>original registers module, financial plans module, commitments management module, reporting module, payment system module, budget execution and funding allocation module,</a:t>
            </a:r>
            <a:r>
              <a:rPr lang="en-US" sz="1400" i="1" dirty="0">
                <a:solidFill>
                  <a:prstClr val="black"/>
                </a:solidFill>
                <a:latin typeface="Calibri" pitchFamily="34" charset="0"/>
                <a:cs typeface="Arial" charset="0"/>
              </a:rPr>
              <a:t> </a:t>
            </a:r>
            <a:r>
              <a:rPr lang="en-US" sz="1400" dirty="0">
                <a:solidFill>
                  <a:prstClr val="black"/>
                </a:solidFill>
                <a:latin typeface="Calibri" pitchFamily="34" charset="0"/>
                <a:cs typeface="Arial" charset="0"/>
              </a:rPr>
              <a:t>archive management module (ancillary))</a:t>
            </a:r>
          </a:p>
          <a:p>
            <a:pPr algn="just" fontAlgn="base">
              <a:spcBef>
                <a:spcPct val="0"/>
              </a:spcBef>
              <a:spcAft>
                <a:spcPts val="600"/>
              </a:spcAft>
              <a:defRPr/>
            </a:pPr>
            <a:r>
              <a:rPr lang="en-US" sz="1400" dirty="0">
                <a:solidFill>
                  <a:srgbClr val="ED7D31">
                    <a:lumMod val="75000"/>
                  </a:srgbClr>
                </a:solidFill>
                <a:latin typeface="Calibri" pitchFamily="34" charset="0"/>
                <a:cs typeface="Arial" charset="0"/>
              </a:rPr>
              <a:t>TrIS Interfaces </a:t>
            </a:r>
            <a:r>
              <a:rPr lang="en-US" sz="1400" dirty="0">
                <a:solidFill>
                  <a:prstClr val="black"/>
                </a:solidFill>
                <a:latin typeface="Calibri" pitchFamily="34" charset="0"/>
                <a:cs typeface="Arial" charset="0"/>
              </a:rPr>
              <a:t>(</a:t>
            </a:r>
            <a:r>
              <a:rPr lang="en-US" sz="1400" dirty="0" err="1">
                <a:solidFill>
                  <a:prstClr val="black"/>
                </a:solidFill>
                <a:latin typeface="Calibri" pitchFamily="34" charset="0"/>
                <a:cs typeface="Arial" charset="0"/>
              </a:rPr>
              <a:t>i</a:t>
            </a:r>
            <a:r>
              <a:rPr lang="en-GB" sz="1400" dirty="0">
                <a:solidFill>
                  <a:prstClr val="black"/>
                </a:solidFill>
                <a:latin typeface="Calibri" pitchFamily="34" charset="0"/>
                <a:cs typeface="Arial" charset="0"/>
              </a:rPr>
              <a:t>nterface with the National Payment System; Customs Office, Public Revenue Office, Pension Insurance Fund and Health Insurance Fund)</a:t>
            </a:r>
          </a:p>
          <a:p>
            <a:pPr marL="0" lvl="2" fontAlgn="base">
              <a:spcBef>
                <a:spcPct val="0"/>
              </a:spcBef>
              <a:spcAft>
                <a:spcPts val="600"/>
              </a:spcAft>
              <a:defRPr/>
            </a:pPr>
            <a:r>
              <a:rPr lang="en-GB" sz="1400" dirty="0">
                <a:solidFill>
                  <a:srgbClr val="ED7D31">
                    <a:lumMod val="75000"/>
                  </a:srgbClr>
                </a:solidFill>
                <a:latin typeface="Calibri" pitchFamily="34" charset="0"/>
                <a:cs typeface="Arial" charset="0"/>
              </a:rPr>
              <a:t>e-Treasury </a:t>
            </a:r>
            <a:r>
              <a:rPr lang="en-GB" sz="1400" dirty="0">
                <a:solidFill>
                  <a:prstClr val="black"/>
                </a:solidFill>
                <a:latin typeface="Calibri" pitchFamily="34" charset="0"/>
                <a:cs typeface="Arial" charset="0"/>
              </a:rPr>
              <a:t>(</a:t>
            </a:r>
            <a:r>
              <a:rPr lang="en-US" sz="1400" dirty="0">
                <a:solidFill>
                  <a:prstClr val="black"/>
                </a:solidFill>
                <a:latin typeface="Calibri" pitchFamily="34" charset="0"/>
                <a:cs typeface="Arial" charset="0"/>
              </a:rPr>
              <a:t>e-Commitments and e-Payments)</a:t>
            </a:r>
            <a:endParaRPr lang="mk-MK" sz="1400" dirty="0">
              <a:solidFill>
                <a:prstClr val="black"/>
              </a:solidFill>
              <a:latin typeface="Calibri" pitchFamily="34" charset="0"/>
              <a:cs typeface="Arial" charset="0"/>
            </a:endParaRPr>
          </a:p>
          <a:p>
            <a:pPr marL="0" lvl="1" algn="just" fontAlgn="base">
              <a:spcBef>
                <a:spcPct val="0"/>
              </a:spcBef>
              <a:spcAft>
                <a:spcPts val="600"/>
              </a:spcAft>
              <a:defRPr/>
            </a:pPr>
            <a:r>
              <a:rPr lang="en-GB" sz="1400" dirty="0">
                <a:solidFill>
                  <a:srgbClr val="ED7D31">
                    <a:lumMod val="75000"/>
                  </a:srgbClr>
                </a:solidFill>
                <a:latin typeface="Calibri" pitchFamily="34" charset="0"/>
                <a:cs typeface="Arial" charset="0"/>
              </a:rPr>
              <a:t>e-Debt</a:t>
            </a:r>
            <a:r>
              <a:rPr lang="en-GB" sz="1400" dirty="0">
                <a:solidFill>
                  <a:srgbClr val="44546A">
                    <a:lumMod val="60000"/>
                    <a:lumOff val="40000"/>
                  </a:srgbClr>
                </a:solidFill>
                <a:latin typeface="Calibri" pitchFamily="34" charset="0"/>
                <a:cs typeface="Arial" charset="0"/>
              </a:rPr>
              <a:t> </a:t>
            </a:r>
            <a:r>
              <a:rPr lang="en-GB" sz="1400" dirty="0">
                <a:solidFill>
                  <a:prstClr val="black"/>
                </a:solidFill>
                <a:latin typeface="Calibri" pitchFamily="34" charset="0"/>
                <a:cs typeface="Arial" charset="0"/>
              </a:rPr>
              <a:t>(for public debt management, debt projections, debt stock reporting and government securities)</a:t>
            </a:r>
            <a:endParaRPr lang="en-GB" sz="1400" b="1" dirty="0">
              <a:solidFill>
                <a:prstClr val="black"/>
              </a:solidFill>
              <a:latin typeface="Calibri" pitchFamily="34" charset="0"/>
              <a:cs typeface="Arial" charset="0"/>
            </a:endParaRPr>
          </a:p>
          <a:p>
            <a:pPr marL="0" lvl="1" fontAlgn="base">
              <a:spcBef>
                <a:spcPct val="0"/>
              </a:spcBef>
              <a:spcAft>
                <a:spcPts val="600"/>
              </a:spcAft>
              <a:defRPr/>
            </a:pPr>
            <a:r>
              <a:rPr lang="en-GB" sz="1400" dirty="0">
                <a:solidFill>
                  <a:srgbClr val="ED7D31">
                    <a:lumMod val="75000"/>
                  </a:srgbClr>
                </a:solidFill>
                <a:latin typeface="Calibri" pitchFamily="34" charset="0"/>
                <a:cs typeface="Arial" charset="0"/>
              </a:rPr>
              <a:t>FAMA </a:t>
            </a:r>
            <a:r>
              <a:rPr lang="en-GB" sz="1400" dirty="0">
                <a:solidFill>
                  <a:prstClr val="black"/>
                </a:solidFill>
                <a:latin typeface="Calibri" pitchFamily="34" charset="0"/>
                <a:cs typeface="Arial" charset="0"/>
              </a:rPr>
              <a:t>(Foreign Assistance Management Application) </a:t>
            </a:r>
            <a:endParaRPr lang="mk-MK" sz="1400" dirty="0">
              <a:solidFill>
                <a:prstClr val="black"/>
              </a:solidFill>
              <a:latin typeface="Calibri" pitchFamily="34" charset="0"/>
              <a:cs typeface="Arial" charset="0"/>
            </a:endParaRPr>
          </a:p>
          <a:p>
            <a:pPr algn="just" fontAlgn="base">
              <a:spcBef>
                <a:spcPct val="0"/>
              </a:spcBef>
              <a:spcAft>
                <a:spcPts val="600"/>
              </a:spcAft>
              <a:defRPr/>
            </a:pPr>
            <a:r>
              <a:rPr lang="en-GB" sz="1400" dirty="0">
                <a:solidFill>
                  <a:srgbClr val="ED7D31">
                    <a:lumMod val="75000"/>
                  </a:srgbClr>
                </a:solidFill>
                <a:latin typeface="Calibri" pitchFamily="34" charset="0"/>
                <a:cs typeface="Arial" charset="0"/>
              </a:rPr>
              <a:t>Other PFM Systems and Interfaces </a:t>
            </a:r>
            <a:r>
              <a:rPr lang="en-GB" sz="1400" dirty="0">
                <a:solidFill>
                  <a:prstClr val="black"/>
                </a:solidFill>
                <a:latin typeface="Calibri" pitchFamily="34" charset="0"/>
                <a:cs typeface="Arial" charset="0"/>
              </a:rPr>
              <a:t>(revenue management, e-Procurement, HRMIS/Payroll, PFM information systems of MDAs (specific systems of Ministries, Departments and Agencies).</a:t>
            </a:r>
            <a:endParaRPr lang="mk-MK" sz="1400" dirty="0">
              <a:solidFill>
                <a:prstClr val="black"/>
              </a:solidFill>
              <a:latin typeface="Calibri" pitchFamily="34" charset="0"/>
              <a:cs typeface="Arial" charset="0"/>
            </a:endParaRPr>
          </a:p>
        </p:txBody>
      </p:sp>
    </p:spTree>
    <p:extLst>
      <p:ext uri="{BB962C8B-B14F-4D97-AF65-F5344CB8AC3E}">
        <p14:creationId xmlns:p14="http://schemas.microsoft.com/office/powerpoint/2010/main" val="1267125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18356" y="1628800"/>
            <a:ext cx="8507288" cy="3888432"/>
          </a:xfrm>
        </p:spPr>
        <p:txBody>
          <a:bodyPr>
            <a:noAutofit/>
          </a:bodyPr>
          <a:lstStyle/>
          <a:p>
            <a:r>
              <a:rPr lang="en-GB" sz="2000" dirty="0">
                <a:latin typeface="Calibri" panose="020F0502020204030204" pitchFamily="34" charset="0"/>
              </a:rPr>
              <a:t>Preferred Option: </a:t>
            </a:r>
            <a:r>
              <a:rPr lang="en-US" sz="2000" b="1" dirty="0">
                <a:solidFill>
                  <a:srgbClr val="0070C0"/>
                </a:solidFill>
                <a:latin typeface="Calibri" panose="020F0502020204030204" pitchFamily="34" charset="0"/>
              </a:rPr>
              <a:t>Hybrid IFMIS Platform and Web Portal</a:t>
            </a:r>
          </a:p>
          <a:p>
            <a:endParaRPr lang="en-US" sz="2000" b="1" dirty="0">
              <a:latin typeface="Calibri" panose="020F0502020204030204" pitchFamily="34" charset="0"/>
            </a:endParaRPr>
          </a:p>
          <a:p>
            <a:r>
              <a:rPr lang="en-GB" sz="2000" dirty="0">
                <a:latin typeface="Calibri" panose="020F0502020204030204" pitchFamily="34" charset="0"/>
              </a:rPr>
              <a:t>Hybrid IFMIS platform where core PFM modules can be available via shared IFMIS platform and web portal to the budget users and several other functions can still be decentralized but connected to the shared platform through web portal/interfaces.</a:t>
            </a:r>
          </a:p>
          <a:p>
            <a:endParaRPr lang="en-GB" sz="2000" dirty="0">
              <a:latin typeface="Calibri" panose="020F0502020204030204" pitchFamily="34" charset="0"/>
            </a:endParaRPr>
          </a:p>
          <a:p>
            <a:r>
              <a:rPr lang="en-US" sz="2000" dirty="0">
                <a:latin typeface="Calibri" panose="020F0502020204030204" pitchFamily="34" charset="0"/>
              </a:rPr>
              <a:t>Shared IFMIS modules supporting most of the budget users online</a:t>
            </a:r>
          </a:p>
          <a:p>
            <a:endParaRPr lang="en-GB" sz="2000" dirty="0">
              <a:latin typeface="Calibri" panose="020F0502020204030204" pitchFamily="34" charset="0"/>
            </a:endParaRPr>
          </a:p>
          <a:p>
            <a:r>
              <a:rPr lang="en-US" sz="2000" b="1" dirty="0">
                <a:latin typeface="Calibri" panose="020F0502020204030204" pitchFamily="34" charset="0"/>
              </a:rPr>
              <a:t>IFMIS Scope</a:t>
            </a:r>
            <a:r>
              <a:rPr lang="en-US" sz="2000" dirty="0">
                <a:latin typeface="Calibri" panose="020F0502020204030204" pitchFamily="34" charset="0"/>
              </a:rPr>
              <a:t>:  1,360+ Institutions and 6,000 Users from Central and Local Government</a:t>
            </a:r>
            <a:endParaRPr lang="mk-MK" sz="2000" dirty="0"/>
          </a:p>
        </p:txBody>
      </p:sp>
      <p:sp>
        <p:nvSpPr>
          <p:cNvPr id="4" name="Title 3"/>
          <p:cNvSpPr>
            <a:spLocks noGrp="1"/>
          </p:cNvSpPr>
          <p:nvPr>
            <p:ph type="title"/>
          </p:nvPr>
        </p:nvSpPr>
        <p:spPr>
          <a:xfrm>
            <a:off x="683568" y="404664"/>
            <a:ext cx="8229600" cy="1143000"/>
          </a:xfrm>
        </p:spPr>
        <p:txBody>
          <a:bodyPr>
            <a:normAutofit/>
          </a:bodyPr>
          <a:lstStyle/>
          <a:p>
            <a:pPr algn="ctr"/>
            <a:r>
              <a:rPr lang="en-US" sz="2600" b="0" dirty="0">
                <a:effectLst/>
                <a:latin typeface="Calibri" panose="020F0502020204030204" pitchFamily="34" charset="0"/>
              </a:rPr>
              <a:t>IFMIS Model Platform</a:t>
            </a:r>
            <a:endParaRPr lang="mk-MK" sz="2600" b="0" dirty="0">
              <a:effectLst/>
              <a:latin typeface="Calibri" panose="020F0502020204030204" pitchFamily="34" charset="0"/>
            </a:endParaRPr>
          </a:p>
        </p:txBody>
      </p:sp>
    </p:spTree>
    <p:extLst>
      <p:ext uri="{BB962C8B-B14F-4D97-AF65-F5344CB8AC3E}">
        <p14:creationId xmlns:p14="http://schemas.microsoft.com/office/powerpoint/2010/main" val="1413406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6632"/>
            <a:ext cx="8229600" cy="634082"/>
          </a:xfrm>
        </p:spPr>
        <p:txBody>
          <a:bodyPr>
            <a:normAutofit/>
          </a:bodyPr>
          <a:lstStyle/>
          <a:p>
            <a:pPr algn="ctr"/>
            <a:r>
              <a:rPr lang="en-GB" sz="2600" dirty="0">
                <a:solidFill>
                  <a:schemeClr val="tx1"/>
                </a:solidFill>
                <a:effectLst/>
                <a:latin typeface="Calibri" panose="020F0502020204030204" pitchFamily="34" charset="0"/>
                <a:ea typeface="Calibri" panose="020F0502020204030204" pitchFamily="34" charset="0"/>
              </a:rPr>
              <a:t>IFMIS Modules to Support OBL and PFM Reforms</a:t>
            </a:r>
            <a:endParaRPr lang="mk-MK" sz="2600" dirty="0"/>
          </a:p>
        </p:txBody>
      </p:sp>
      <p:sp>
        <p:nvSpPr>
          <p:cNvPr id="5" name="Rectangle 4">
            <a:extLst>
              <a:ext uri="{FF2B5EF4-FFF2-40B4-BE49-F238E27FC236}">
                <a16:creationId xmlns:a16="http://schemas.microsoft.com/office/drawing/2014/main" id="{9266707E-50DF-4534-963B-7E21CFA94780}"/>
              </a:ext>
            </a:extLst>
          </p:cNvPr>
          <p:cNvSpPr/>
          <p:nvPr/>
        </p:nvSpPr>
        <p:spPr>
          <a:xfrm>
            <a:off x="506894" y="800120"/>
            <a:ext cx="8120269" cy="5509200"/>
          </a:xfrm>
          <a:prstGeom prst="rect">
            <a:avLst/>
          </a:prstGeom>
        </p:spPr>
        <p:txBody>
          <a:bodyPr wrap="square">
            <a:spAutoFit/>
          </a:bodyPr>
          <a:lstStyle/>
          <a:p>
            <a:pPr>
              <a:tabLst>
                <a:tab pos="457200" algn="l"/>
              </a:tabLst>
            </a:pPr>
            <a:r>
              <a:rPr lang="en-US" dirty="0">
                <a:solidFill>
                  <a:prstClr val="black"/>
                </a:solidFill>
                <a:latin typeface="Calibri"/>
              </a:rPr>
              <a:t>1.	</a:t>
            </a:r>
            <a:r>
              <a:rPr lang="en-US" b="1" dirty="0">
                <a:solidFill>
                  <a:prstClr val="black"/>
                </a:solidFill>
                <a:latin typeface="Calibri"/>
              </a:rPr>
              <a:t>PBM</a:t>
            </a:r>
            <a:r>
              <a:rPr lang="en-US" dirty="0">
                <a:solidFill>
                  <a:prstClr val="black"/>
                </a:solidFill>
                <a:latin typeface="Calibri"/>
              </a:rPr>
              <a:t> &gt; </a:t>
            </a:r>
            <a:r>
              <a:rPr lang="en-US" b="1" dirty="0">
                <a:solidFill>
                  <a:srgbClr val="0070C0"/>
                </a:solidFill>
                <a:latin typeface="Calibri"/>
              </a:rPr>
              <a:t>Planning and Budgeting Module</a:t>
            </a:r>
          </a:p>
          <a:p>
            <a:pPr lvl="1">
              <a:tabLst>
                <a:tab pos="457200" algn="l"/>
                <a:tab pos="685800" algn="l"/>
              </a:tabLst>
            </a:pPr>
            <a:r>
              <a:rPr lang="en-US" dirty="0">
                <a:solidFill>
                  <a:prstClr val="black"/>
                </a:solidFill>
                <a:latin typeface="Calibri"/>
              </a:rPr>
              <a:t>•	</a:t>
            </a:r>
            <a:r>
              <a:rPr lang="en-US" b="1" dirty="0">
                <a:solidFill>
                  <a:prstClr val="black"/>
                </a:solidFill>
                <a:latin typeface="Calibri"/>
              </a:rPr>
              <a:t>BPM</a:t>
            </a:r>
            <a:r>
              <a:rPr lang="en-US" dirty="0">
                <a:solidFill>
                  <a:prstClr val="black"/>
                </a:solidFill>
                <a:latin typeface="Calibri"/>
              </a:rPr>
              <a:t> &gt; Multi-Year Budget Preparation	          </a:t>
            </a:r>
            <a:r>
              <a:rPr lang="en-US" b="1" dirty="0">
                <a:solidFill>
                  <a:schemeClr val="accent2">
                    <a:lumMod val="60000"/>
                    <a:lumOff val="40000"/>
                  </a:schemeClr>
                </a:solidFill>
                <a:latin typeface="Calibri"/>
              </a:rPr>
              <a:t>Replace e-Budget, e-Circular</a:t>
            </a:r>
          </a:p>
          <a:p>
            <a:pPr lvl="1">
              <a:tabLst>
                <a:tab pos="457200" algn="l"/>
                <a:tab pos="685800" algn="l"/>
              </a:tabLst>
            </a:pPr>
            <a:r>
              <a:rPr lang="en-US" dirty="0">
                <a:solidFill>
                  <a:prstClr val="black"/>
                </a:solidFill>
                <a:latin typeface="Calibri"/>
              </a:rPr>
              <a:t>•	</a:t>
            </a:r>
            <a:r>
              <a:rPr lang="en-US" b="1" dirty="0">
                <a:solidFill>
                  <a:prstClr val="black"/>
                </a:solidFill>
                <a:latin typeface="Calibri"/>
              </a:rPr>
              <a:t>PIM</a:t>
            </a:r>
            <a:r>
              <a:rPr lang="en-US" dirty="0">
                <a:solidFill>
                  <a:prstClr val="black"/>
                </a:solidFill>
                <a:latin typeface="Calibri"/>
              </a:rPr>
              <a:t> &gt; Public Investment / Project Management	                 	</a:t>
            </a:r>
            <a:r>
              <a:rPr lang="en-US" dirty="0">
                <a:solidFill>
                  <a:srgbClr val="00B0F0"/>
                </a:solidFill>
                <a:latin typeface="Calibri"/>
              </a:rPr>
              <a:t>	</a:t>
            </a:r>
            <a:r>
              <a:rPr lang="en-US" b="1" dirty="0">
                <a:solidFill>
                  <a:srgbClr val="0070C0"/>
                </a:solidFill>
                <a:latin typeface="Calibri"/>
              </a:rPr>
              <a:t>New</a:t>
            </a:r>
          </a:p>
          <a:p>
            <a:pPr lvl="1">
              <a:tabLst>
                <a:tab pos="457200" algn="l"/>
                <a:tab pos="685800" algn="l"/>
              </a:tabLst>
            </a:pPr>
            <a:r>
              <a:rPr lang="en-US" dirty="0">
                <a:solidFill>
                  <a:prstClr val="black"/>
                </a:solidFill>
                <a:latin typeface="Calibri"/>
              </a:rPr>
              <a:t>•	</a:t>
            </a:r>
            <a:r>
              <a:rPr lang="en-US" b="1" dirty="0">
                <a:solidFill>
                  <a:prstClr val="black"/>
                </a:solidFill>
                <a:latin typeface="Calibri"/>
              </a:rPr>
              <a:t>MPC</a:t>
            </a:r>
            <a:r>
              <a:rPr lang="en-US" dirty="0">
                <a:solidFill>
                  <a:prstClr val="black"/>
                </a:solidFill>
                <a:latin typeface="Calibri"/>
              </a:rPr>
              <a:t> &gt; Monitoring of Projects and Contracts 		</a:t>
            </a:r>
            <a:r>
              <a:rPr lang="en-US" b="1" dirty="0">
                <a:solidFill>
                  <a:schemeClr val="accent2">
                    <a:lumMod val="60000"/>
                    <a:lumOff val="40000"/>
                  </a:schemeClr>
                </a:solidFill>
                <a:latin typeface="Calibri"/>
              </a:rPr>
              <a:t>Enhance FAMA</a:t>
            </a:r>
          </a:p>
          <a:p>
            <a:pPr lvl="1">
              <a:tabLst>
                <a:tab pos="457200" algn="l"/>
                <a:tab pos="685800" algn="l"/>
              </a:tabLst>
            </a:pPr>
            <a:r>
              <a:rPr lang="en-US" dirty="0">
                <a:solidFill>
                  <a:prstClr val="black"/>
                </a:solidFill>
                <a:latin typeface="Calibri"/>
              </a:rPr>
              <a:t>•	</a:t>
            </a:r>
            <a:r>
              <a:rPr lang="en-US" b="1" dirty="0">
                <a:solidFill>
                  <a:prstClr val="black"/>
                </a:solidFill>
                <a:latin typeface="Calibri"/>
              </a:rPr>
              <a:t>REG</a:t>
            </a:r>
            <a:r>
              <a:rPr lang="en-US" dirty="0">
                <a:solidFill>
                  <a:prstClr val="black"/>
                </a:solidFill>
                <a:latin typeface="Calibri"/>
              </a:rPr>
              <a:t> &gt; Management of registries &amp; budget classifications 		</a:t>
            </a:r>
            <a:r>
              <a:rPr lang="en-US" b="1" dirty="0">
                <a:solidFill>
                  <a:srgbClr val="0070C0"/>
                </a:solidFill>
                <a:latin typeface="Calibri"/>
              </a:rPr>
              <a:t>New</a:t>
            </a:r>
          </a:p>
          <a:p>
            <a:pPr>
              <a:tabLst>
                <a:tab pos="457200" algn="l"/>
              </a:tabLst>
            </a:pPr>
            <a:r>
              <a:rPr lang="en-US" dirty="0">
                <a:solidFill>
                  <a:prstClr val="black"/>
                </a:solidFill>
                <a:latin typeface="Calibri"/>
              </a:rPr>
              <a:t>2.	</a:t>
            </a:r>
            <a:r>
              <a:rPr lang="en-US" b="1" dirty="0">
                <a:solidFill>
                  <a:prstClr val="black"/>
                </a:solidFill>
                <a:latin typeface="Calibri"/>
              </a:rPr>
              <a:t>BEX</a:t>
            </a:r>
            <a:r>
              <a:rPr lang="en-US" dirty="0">
                <a:solidFill>
                  <a:prstClr val="black"/>
                </a:solidFill>
                <a:latin typeface="Calibri"/>
              </a:rPr>
              <a:t> &gt; </a:t>
            </a:r>
            <a:r>
              <a:rPr lang="en-US" b="1" dirty="0">
                <a:solidFill>
                  <a:srgbClr val="0070C0"/>
                </a:solidFill>
                <a:latin typeface="Calibri"/>
              </a:rPr>
              <a:t>Budget Execution Module</a:t>
            </a:r>
          </a:p>
          <a:p>
            <a:pPr lvl="1">
              <a:tabLst>
                <a:tab pos="457200" algn="l"/>
                <a:tab pos="685800" algn="l"/>
              </a:tabLst>
            </a:pPr>
            <a:r>
              <a:rPr lang="en-US" dirty="0">
                <a:solidFill>
                  <a:prstClr val="black"/>
                </a:solidFill>
                <a:latin typeface="Calibri"/>
              </a:rPr>
              <a:t>•	</a:t>
            </a:r>
            <a:r>
              <a:rPr lang="en-US" b="1" dirty="0">
                <a:solidFill>
                  <a:prstClr val="black"/>
                </a:solidFill>
                <a:latin typeface="Calibri"/>
              </a:rPr>
              <a:t>MBA</a:t>
            </a:r>
            <a:r>
              <a:rPr lang="en-US" dirty="0">
                <a:solidFill>
                  <a:prstClr val="black"/>
                </a:solidFill>
                <a:latin typeface="Calibri"/>
              </a:rPr>
              <a:t> &gt; Management of budget allocations		    </a:t>
            </a:r>
            <a:r>
              <a:rPr lang="en-US" b="1" dirty="0">
                <a:solidFill>
                  <a:schemeClr val="accent2">
                    <a:lumMod val="60000"/>
                    <a:lumOff val="40000"/>
                  </a:schemeClr>
                </a:solidFill>
                <a:latin typeface="Calibri"/>
              </a:rPr>
              <a:t>Replace TrIS</a:t>
            </a:r>
            <a:endParaRPr lang="en-US" dirty="0">
              <a:solidFill>
                <a:schemeClr val="accent2">
                  <a:lumMod val="60000"/>
                  <a:lumOff val="40000"/>
                </a:schemeClr>
              </a:solidFill>
              <a:latin typeface="Calibri"/>
            </a:endParaRPr>
          </a:p>
          <a:p>
            <a:pPr lvl="1">
              <a:tabLst>
                <a:tab pos="457200" algn="l"/>
                <a:tab pos="685800" algn="l"/>
              </a:tabLst>
            </a:pPr>
            <a:r>
              <a:rPr lang="en-US" dirty="0">
                <a:solidFill>
                  <a:prstClr val="black"/>
                </a:solidFill>
                <a:latin typeface="Calibri"/>
              </a:rPr>
              <a:t>•	</a:t>
            </a:r>
            <a:r>
              <a:rPr lang="en-US" b="1" dirty="0">
                <a:solidFill>
                  <a:prstClr val="black"/>
                </a:solidFill>
                <a:latin typeface="Calibri"/>
              </a:rPr>
              <a:t>MEX</a:t>
            </a:r>
            <a:r>
              <a:rPr lang="en-US" dirty="0">
                <a:solidFill>
                  <a:prstClr val="black"/>
                </a:solidFill>
                <a:latin typeface="Calibri"/>
              </a:rPr>
              <a:t> &gt; Management of expenditures	 		    </a:t>
            </a:r>
            <a:r>
              <a:rPr lang="en-US" b="1" dirty="0">
                <a:solidFill>
                  <a:schemeClr val="accent2">
                    <a:lumMod val="60000"/>
                    <a:lumOff val="40000"/>
                  </a:schemeClr>
                </a:solidFill>
                <a:latin typeface="Calibri"/>
              </a:rPr>
              <a:t>Replace TrIS</a:t>
            </a:r>
          </a:p>
          <a:p>
            <a:pPr lvl="1">
              <a:tabLst>
                <a:tab pos="457200" algn="l"/>
                <a:tab pos="685800" algn="l"/>
              </a:tabLst>
            </a:pPr>
            <a:r>
              <a:rPr lang="en-US" dirty="0">
                <a:solidFill>
                  <a:prstClr val="black"/>
                </a:solidFill>
                <a:latin typeface="Calibri"/>
              </a:rPr>
              <a:t>•	</a:t>
            </a:r>
            <a:r>
              <a:rPr lang="en-US" b="1" dirty="0">
                <a:solidFill>
                  <a:prstClr val="black"/>
                </a:solidFill>
                <a:latin typeface="Calibri"/>
              </a:rPr>
              <a:t>MRE</a:t>
            </a:r>
            <a:r>
              <a:rPr lang="en-US" dirty="0">
                <a:solidFill>
                  <a:prstClr val="black"/>
                </a:solidFill>
                <a:latin typeface="Calibri"/>
              </a:rPr>
              <a:t> &gt; Management of receipts				    </a:t>
            </a:r>
            <a:r>
              <a:rPr lang="en-US" b="1" dirty="0">
                <a:solidFill>
                  <a:schemeClr val="accent2">
                    <a:lumMod val="60000"/>
                    <a:lumOff val="40000"/>
                  </a:schemeClr>
                </a:solidFill>
                <a:latin typeface="Calibri"/>
              </a:rPr>
              <a:t>Replace TrIS</a:t>
            </a:r>
          </a:p>
          <a:p>
            <a:pPr lvl="1">
              <a:tabLst>
                <a:tab pos="457200" algn="l"/>
                <a:tab pos="685800" algn="l"/>
              </a:tabLst>
            </a:pPr>
            <a:r>
              <a:rPr lang="en-US" dirty="0">
                <a:solidFill>
                  <a:prstClr val="black"/>
                </a:solidFill>
                <a:latin typeface="Calibri"/>
              </a:rPr>
              <a:t>•	</a:t>
            </a:r>
            <a:r>
              <a:rPr lang="en-US" b="1" dirty="0">
                <a:solidFill>
                  <a:prstClr val="black"/>
                </a:solidFill>
                <a:latin typeface="Calibri"/>
              </a:rPr>
              <a:t>CCM</a:t>
            </a:r>
            <a:r>
              <a:rPr lang="en-US" dirty="0">
                <a:solidFill>
                  <a:prstClr val="black"/>
                </a:solidFill>
                <a:latin typeface="Calibri"/>
              </a:rPr>
              <a:t> &gt; Commitment control &amp; management	</a:t>
            </a:r>
            <a:r>
              <a:rPr lang="en-US" b="1" dirty="0">
                <a:solidFill>
                  <a:schemeClr val="accent2">
                    <a:lumMod val="60000"/>
                    <a:lumOff val="40000"/>
                  </a:schemeClr>
                </a:solidFill>
                <a:latin typeface="Calibri"/>
              </a:rPr>
              <a:t>Replace e-Commitments</a:t>
            </a:r>
            <a:endParaRPr lang="en-US" dirty="0">
              <a:solidFill>
                <a:schemeClr val="accent2">
                  <a:lumMod val="60000"/>
                  <a:lumOff val="40000"/>
                </a:schemeClr>
              </a:solidFill>
              <a:latin typeface="Calibri"/>
            </a:endParaRPr>
          </a:p>
          <a:p>
            <a:pPr lvl="1">
              <a:tabLst>
                <a:tab pos="457200" algn="l"/>
                <a:tab pos="685800" algn="l"/>
              </a:tabLst>
            </a:pPr>
            <a:r>
              <a:rPr lang="en-US" dirty="0">
                <a:solidFill>
                  <a:prstClr val="black"/>
                </a:solidFill>
                <a:latin typeface="Calibri"/>
              </a:rPr>
              <a:t>•	</a:t>
            </a:r>
            <a:r>
              <a:rPr lang="en-US" b="1" dirty="0">
                <a:solidFill>
                  <a:prstClr val="black"/>
                </a:solidFill>
                <a:latin typeface="Calibri"/>
              </a:rPr>
              <a:t>CFM</a:t>
            </a:r>
            <a:r>
              <a:rPr lang="en-US" dirty="0">
                <a:solidFill>
                  <a:prstClr val="black"/>
                </a:solidFill>
                <a:latin typeface="Calibri"/>
              </a:rPr>
              <a:t> &gt; Cash forecasting and management				</a:t>
            </a:r>
            <a:r>
              <a:rPr lang="en-US" b="1" dirty="0">
                <a:solidFill>
                  <a:srgbClr val="0070C0"/>
                </a:solidFill>
                <a:latin typeface="Calibri"/>
              </a:rPr>
              <a:t>New</a:t>
            </a:r>
          </a:p>
          <a:p>
            <a:pPr lvl="1">
              <a:tabLst>
                <a:tab pos="457200" algn="l"/>
                <a:tab pos="685800" algn="l"/>
              </a:tabLst>
            </a:pPr>
            <a:r>
              <a:rPr lang="en-US" dirty="0">
                <a:solidFill>
                  <a:prstClr val="black"/>
                </a:solidFill>
                <a:latin typeface="Calibri"/>
              </a:rPr>
              <a:t>•	</a:t>
            </a:r>
            <a:r>
              <a:rPr lang="en-US" b="1" dirty="0">
                <a:solidFill>
                  <a:prstClr val="black"/>
                </a:solidFill>
                <a:latin typeface="Calibri"/>
              </a:rPr>
              <a:t>ACC </a:t>
            </a:r>
            <a:r>
              <a:rPr lang="en-US" dirty="0">
                <a:solidFill>
                  <a:prstClr val="black"/>
                </a:solidFill>
                <a:latin typeface="Calibri"/>
              </a:rPr>
              <a:t>&gt; Accounting / General Ledger				</a:t>
            </a:r>
            <a:r>
              <a:rPr lang="en-US" b="1" dirty="0">
                <a:solidFill>
                  <a:srgbClr val="0070C0"/>
                </a:solidFill>
                <a:latin typeface="Calibri"/>
              </a:rPr>
              <a:t>New</a:t>
            </a:r>
            <a:endParaRPr lang="en-US" dirty="0">
              <a:solidFill>
                <a:srgbClr val="0070C0"/>
              </a:solidFill>
              <a:latin typeface="Calibri"/>
            </a:endParaRPr>
          </a:p>
          <a:p>
            <a:pPr>
              <a:tabLst>
                <a:tab pos="457200" algn="l"/>
              </a:tabLst>
            </a:pPr>
            <a:r>
              <a:rPr lang="en-US" dirty="0">
                <a:solidFill>
                  <a:prstClr val="black"/>
                </a:solidFill>
                <a:latin typeface="Calibri"/>
              </a:rPr>
              <a:t>3.	</a:t>
            </a:r>
            <a:r>
              <a:rPr lang="en-US" b="1" dirty="0">
                <a:solidFill>
                  <a:prstClr val="black"/>
                </a:solidFill>
                <a:latin typeface="Calibri"/>
              </a:rPr>
              <a:t>OTH &gt; </a:t>
            </a:r>
            <a:r>
              <a:rPr lang="en-US" b="1" dirty="0">
                <a:solidFill>
                  <a:srgbClr val="0070C0"/>
                </a:solidFill>
                <a:latin typeface="Calibri"/>
              </a:rPr>
              <a:t>Other PFM Modules</a:t>
            </a:r>
          </a:p>
          <a:p>
            <a:pPr lvl="1">
              <a:tabLst>
                <a:tab pos="457200" algn="l"/>
                <a:tab pos="685800" algn="l"/>
              </a:tabLst>
            </a:pPr>
            <a:r>
              <a:rPr lang="en-US" dirty="0">
                <a:solidFill>
                  <a:prstClr val="black"/>
                </a:solidFill>
                <a:latin typeface="Calibri"/>
              </a:rPr>
              <a:t>•	</a:t>
            </a:r>
            <a:r>
              <a:rPr lang="en-US" b="1" dirty="0">
                <a:solidFill>
                  <a:prstClr val="black"/>
                </a:solidFill>
                <a:latin typeface="Calibri"/>
              </a:rPr>
              <a:t>PDM</a:t>
            </a:r>
            <a:r>
              <a:rPr lang="en-US" dirty="0">
                <a:solidFill>
                  <a:prstClr val="black"/>
                </a:solidFill>
                <a:latin typeface="Calibri"/>
              </a:rPr>
              <a:t> &gt; Public Debt Management		                </a:t>
            </a:r>
            <a:r>
              <a:rPr lang="en-US" b="1" dirty="0">
                <a:solidFill>
                  <a:schemeClr val="accent2">
                    <a:lumMod val="60000"/>
                    <a:lumOff val="40000"/>
                  </a:schemeClr>
                </a:solidFill>
                <a:latin typeface="Calibri"/>
              </a:rPr>
              <a:t>Replace e-Debt</a:t>
            </a:r>
          </a:p>
          <a:p>
            <a:pPr lvl="1">
              <a:tabLst>
                <a:tab pos="457200" algn="l"/>
                <a:tab pos="685800" algn="l"/>
              </a:tabLst>
            </a:pPr>
            <a:r>
              <a:rPr lang="en-US" dirty="0">
                <a:solidFill>
                  <a:prstClr val="black"/>
                </a:solidFill>
                <a:latin typeface="Calibri"/>
              </a:rPr>
              <a:t>•	</a:t>
            </a:r>
            <a:r>
              <a:rPr lang="en-US" b="1" dirty="0">
                <a:solidFill>
                  <a:prstClr val="black"/>
                </a:solidFill>
                <a:latin typeface="Calibri"/>
              </a:rPr>
              <a:t>FAM</a:t>
            </a:r>
            <a:r>
              <a:rPr lang="en-US" dirty="0">
                <a:solidFill>
                  <a:prstClr val="black"/>
                </a:solidFill>
                <a:latin typeface="Calibri"/>
              </a:rPr>
              <a:t> &gt; Fixed (&amp; Financial) Asset Management			</a:t>
            </a:r>
            <a:r>
              <a:rPr lang="en-US" b="1" dirty="0">
                <a:solidFill>
                  <a:srgbClr val="0070C0"/>
                </a:solidFill>
                <a:latin typeface="Calibri"/>
              </a:rPr>
              <a:t>New</a:t>
            </a:r>
          </a:p>
          <a:p>
            <a:pPr>
              <a:tabLst>
                <a:tab pos="457200" algn="l"/>
              </a:tabLst>
            </a:pPr>
            <a:r>
              <a:rPr lang="en-US" dirty="0">
                <a:solidFill>
                  <a:prstClr val="black"/>
                </a:solidFill>
                <a:latin typeface="Calibri"/>
              </a:rPr>
              <a:t>4.	</a:t>
            </a:r>
            <a:r>
              <a:rPr lang="en-US" b="1" dirty="0">
                <a:solidFill>
                  <a:prstClr val="black"/>
                </a:solidFill>
                <a:latin typeface="Calibri"/>
              </a:rPr>
              <a:t>TGR &gt; </a:t>
            </a:r>
            <a:r>
              <a:rPr lang="en-US" b="1" dirty="0">
                <a:solidFill>
                  <a:srgbClr val="0070C0"/>
                </a:solidFill>
                <a:latin typeface="Calibri"/>
              </a:rPr>
              <a:t>Transparent Government Reporting</a:t>
            </a:r>
          </a:p>
          <a:p>
            <a:pPr lvl="1">
              <a:tabLst>
                <a:tab pos="457200" algn="l"/>
                <a:tab pos="685800" algn="l"/>
              </a:tabLst>
            </a:pPr>
            <a:r>
              <a:rPr lang="en-US" dirty="0">
                <a:solidFill>
                  <a:prstClr val="black"/>
                </a:solidFill>
                <a:latin typeface="Calibri"/>
              </a:rPr>
              <a:t>•	</a:t>
            </a:r>
            <a:r>
              <a:rPr lang="en-US" b="1" dirty="0">
                <a:solidFill>
                  <a:prstClr val="black"/>
                </a:solidFill>
                <a:latin typeface="Calibri"/>
              </a:rPr>
              <a:t>OBD</a:t>
            </a:r>
            <a:r>
              <a:rPr lang="en-US" dirty="0">
                <a:solidFill>
                  <a:prstClr val="black"/>
                </a:solidFill>
                <a:latin typeface="Calibri"/>
              </a:rPr>
              <a:t> &gt; Financial reports/ Open Budget Data      </a:t>
            </a:r>
            <a:r>
              <a:rPr lang="en-US" dirty="0">
                <a:latin typeface="Calibri"/>
              </a:rPr>
              <a:t>(generated from IFMIS)  </a:t>
            </a:r>
            <a:r>
              <a:rPr lang="en-US" b="1" dirty="0">
                <a:solidFill>
                  <a:srgbClr val="0070C0"/>
                </a:solidFill>
                <a:latin typeface="Calibri"/>
              </a:rPr>
              <a:t>New</a:t>
            </a:r>
            <a:endParaRPr lang="en-US" dirty="0">
              <a:solidFill>
                <a:srgbClr val="0070C0"/>
              </a:solidFill>
              <a:latin typeface="Calibri"/>
            </a:endParaRPr>
          </a:p>
          <a:p>
            <a:pPr lvl="1">
              <a:tabLst>
                <a:tab pos="457200" algn="l"/>
                <a:tab pos="685800" algn="l"/>
              </a:tabLst>
            </a:pPr>
            <a:r>
              <a:rPr lang="en-US" dirty="0">
                <a:solidFill>
                  <a:prstClr val="black"/>
                </a:solidFill>
                <a:latin typeface="Calibri"/>
              </a:rPr>
              <a:t>•	</a:t>
            </a:r>
            <a:r>
              <a:rPr lang="en-US" b="1" dirty="0">
                <a:solidFill>
                  <a:prstClr val="black"/>
                </a:solidFill>
                <a:latin typeface="Calibri"/>
              </a:rPr>
              <a:t>DWH</a:t>
            </a:r>
            <a:r>
              <a:rPr lang="en-US" dirty="0">
                <a:solidFill>
                  <a:prstClr val="black"/>
                </a:solidFill>
                <a:latin typeface="Calibri"/>
              </a:rPr>
              <a:t> &gt; Data warehouse, BI tools, Web Portal			</a:t>
            </a:r>
            <a:r>
              <a:rPr lang="en-US" b="1" dirty="0">
                <a:solidFill>
                  <a:srgbClr val="0070C0"/>
                </a:solidFill>
                <a:latin typeface="Calibri"/>
              </a:rPr>
              <a:t>New</a:t>
            </a:r>
            <a:endParaRPr lang="en-US" dirty="0">
              <a:solidFill>
                <a:srgbClr val="0070C0"/>
              </a:solidFill>
              <a:latin typeface="Calibri"/>
            </a:endParaRPr>
          </a:p>
          <a:p>
            <a:pPr>
              <a:tabLst>
                <a:tab pos="457200" algn="l"/>
              </a:tabLst>
            </a:pPr>
            <a:r>
              <a:rPr lang="en-US" dirty="0">
                <a:solidFill>
                  <a:prstClr val="black"/>
                </a:solidFill>
                <a:latin typeface="Calibri"/>
              </a:rPr>
              <a:t>5.	</a:t>
            </a:r>
            <a:r>
              <a:rPr lang="en-US" b="1" dirty="0">
                <a:solidFill>
                  <a:prstClr val="black"/>
                </a:solidFill>
                <a:latin typeface="Calibri"/>
              </a:rPr>
              <a:t>INT &gt; </a:t>
            </a:r>
            <a:r>
              <a:rPr lang="en-US" b="1" dirty="0">
                <a:solidFill>
                  <a:srgbClr val="0070C0"/>
                </a:solidFill>
                <a:latin typeface="Calibri"/>
              </a:rPr>
              <a:t>Interfaces with other PFM Systems</a:t>
            </a:r>
            <a:r>
              <a:rPr lang="en-US" b="1" dirty="0">
                <a:solidFill>
                  <a:srgbClr val="0000CC"/>
                </a:solidFill>
                <a:latin typeface="Calibri"/>
              </a:rPr>
              <a:t>			                  </a:t>
            </a:r>
            <a:r>
              <a:rPr lang="en-US" b="1" dirty="0">
                <a:solidFill>
                  <a:srgbClr val="0070C0"/>
                </a:solidFill>
                <a:latin typeface="Calibri"/>
              </a:rPr>
              <a:t>New </a:t>
            </a:r>
          </a:p>
        </p:txBody>
      </p:sp>
    </p:spTree>
    <p:extLst>
      <p:ext uri="{BB962C8B-B14F-4D97-AF65-F5344CB8AC3E}">
        <p14:creationId xmlns:p14="http://schemas.microsoft.com/office/powerpoint/2010/main" val="2092629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noChangeArrowheads="1"/>
          </p:cNvSpPr>
          <p:nvPr/>
        </p:nvSpPr>
        <p:spPr bwMode="auto">
          <a:xfrm>
            <a:off x="755576" y="116632"/>
            <a:ext cx="7010921"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Font typeface="Arial" panose="020B0604020202020204" pitchFamily="34" charset="0"/>
              <a:buChar char="•"/>
              <a:defRPr sz="2000">
                <a:solidFill>
                  <a:schemeClr val="tx1"/>
                </a:solidFill>
                <a:latin typeface="Rockwell"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itchFamily="18" charset="0"/>
              </a:defRPr>
            </a:lvl5pPr>
            <a:lvl6pPr marL="2514600" indent="-228600" defTabSz="449263"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itchFamily="18" charset="0"/>
              </a:defRPr>
            </a:lvl6pPr>
            <a:lvl7pPr marL="2971800" indent="-228600" defTabSz="449263"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itchFamily="18" charset="0"/>
              </a:defRPr>
            </a:lvl7pPr>
            <a:lvl8pPr marL="3429000" indent="-228600" defTabSz="449263"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itchFamily="18" charset="0"/>
              </a:defRPr>
            </a:lvl8pPr>
            <a:lvl9pPr marL="3886200" indent="-228600" defTabSz="449263"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itchFamily="18" charset="0"/>
              </a:defRPr>
            </a:lvl9pPr>
          </a:lstStyle>
          <a:p>
            <a:pPr algn="ctr">
              <a:spcBef>
                <a:spcPts val="0"/>
              </a:spcBef>
              <a:buNone/>
              <a:defRPr/>
            </a:pPr>
            <a:r>
              <a:rPr lang="en-GB" altLang="mk-MK" sz="2600" b="1" dirty="0">
                <a:latin typeface="Calibri" panose="020F0502020204030204" pitchFamily="34" charset="0"/>
                <a:cs typeface="Calibri" panose="020F0502020204030204" pitchFamily="34" charset="0"/>
              </a:rPr>
              <a:t>Proposed IFMIS Model</a:t>
            </a:r>
            <a:endParaRPr lang="en-US" altLang="mk-MK" sz="2600" b="1" dirty="0">
              <a:latin typeface="Calibri" panose="020F0502020204030204" pitchFamily="34" charset="0"/>
              <a:cs typeface="Calibri" panose="020F0502020204030204" pitchFamily="34" charset="0"/>
            </a:endParaRPr>
          </a:p>
        </p:txBody>
      </p:sp>
      <p:sp>
        <p:nvSpPr>
          <p:cNvPr id="11" name="Text Box 58">
            <a:extLst>
              <a:ext uri="{FF2B5EF4-FFF2-40B4-BE49-F238E27FC236}">
                <a16:creationId xmlns:a16="http://schemas.microsoft.com/office/drawing/2014/main" id="{ADC33657-790C-44CD-BA2C-A2875844A1E6}"/>
              </a:ext>
            </a:extLst>
          </p:cNvPr>
          <p:cNvSpPr txBox="1">
            <a:spLocks noChangeArrowheads="1"/>
          </p:cNvSpPr>
          <p:nvPr/>
        </p:nvSpPr>
        <p:spPr bwMode="auto">
          <a:xfrm>
            <a:off x="6786082" y="5429828"/>
            <a:ext cx="1371600" cy="457200"/>
          </a:xfrm>
          <a:prstGeom prst="rect">
            <a:avLst/>
          </a:prstGeom>
          <a:solidFill>
            <a:schemeClr val="bg1"/>
          </a:solidFill>
          <a:ln w="9525">
            <a:solidFill>
              <a:srgbClr val="000099"/>
            </a:solidFill>
            <a:miter lim="800000"/>
            <a:headEnd/>
            <a:tailEnd/>
          </a:ln>
        </p:spPr>
        <p:txBody>
          <a:bodyPr lIns="0" tIns="0" rIns="0" bIns="0"/>
          <a:lstStyle/>
          <a:p>
            <a:pPr algn="ctr"/>
            <a:r>
              <a:rPr lang="en-US" sz="1400" b="1">
                <a:solidFill>
                  <a:srgbClr val="0000FF"/>
                </a:solidFill>
                <a:latin typeface="Calibri" panose="020F0502020204030204" pitchFamily="34" charset="0"/>
                <a:cs typeface="Calibri" panose="020F0502020204030204" pitchFamily="34" charset="0"/>
              </a:rPr>
              <a:t>Asset / Inventory Mgmt</a:t>
            </a:r>
          </a:p>
        </p:txBody>
      </p:sp>
      <p:sp>
        <p:nvSpPr>
          <p:cNvPr id="12" name="Text Box 57">
            <a:extLst>
              <a:ext uri="{FF2B5EF4-FFF2-40B4-BE49-F238E27FC236}">
                <a16:creationId xmlns:a16="http://schemas.microsoft.com/office/drawing/2014/main" id="{6F66B501-3167-4595-A4E4-3E38B8A43E53}"/>
              </a:ext>
            </a:extLst>
          </p:cNvPr>
          <p:cNvSpPr txBox="1">
            <a:spLocks noChangeArrowheads="1"/>
          </p:cNvSpPr>
          <p:nvPr/>
        </p:nvSpPr>
        <p:spPr bwMode="auto">
          <a:xfrm>
            <a:off x="7338532" y="3956628"/>
            <a:ext cx="1371600" cy="457200"/>
          </a:xfrm>
          <a:prstGeom prst="rect">
            <a:avLst/>
          </a:prstGeom>
          <a:solidFill>
            <a:schemeClr val="bg1"/>
          </a:solidFill>
          <a:ln w="9525">
            <a:solidFill>
              <a:srgbClr val="000099"/>
            </a:solidFill>
            <a:miter lim="800000"/>
            <a:headEnd/>
            <a:tailEnd/>
          </a:ln>
        </p:spPr>
        <p:txBody>
          <a:bodyPr lIns="0" tIns="0" rIns="0" bIns="0"/>
          <a:lstStyle/>
          <a:p>
            <a:pPr algn="ctr"/>
            <a:r>
              <a:rPr lang="en-US" sz="1400" b="1" dirty="0">
                <a:solidFill>
                  <a:srgbClr val="0000FF"/>
                </a:solidFill>
                <a:latin typeface="Calibri" panose="020F0502020204030204" pitchFamily="34" charset="0"/>
                <a:cs typeface="Calibri" panose="020F0502020204030204" pitchFamily="34" charset="0"/>
              </a:rPr>
              <a:t>Procurement /</a:t>
            </a:r>
          </a:p>
          <a:p>
            <a:pPr algn="ctr"/>
            <a:r>
              <a:rPr lang="en-US" sz="1400" b="1" dirty="0">
                <a:solidFill>
                  <a:srgbClr val="0000FF"/>
                </a:solidFill>
                <a:latin typeface="Calibri" panose="020F0502020204030204" pitchFamily="34" charset="0"/>
                <a:cs typeface="Calibri" panose="020F0502020204030204" pitchFamily="34" charset="0"/>
              </a:rPr>
              <a:t>Purchasing</a:t>
            </a:r>
          </a:p>
        </p:txBody>
      </p:sp>
      <p:sp>
        <p:nvSpPr>
          <p:cNvPr id="13" name="Arc 38">
            <a:extLst>
              <a:ext uri="{FF2B5EF4-FFF2-40B4-BE49-F238E27FC236}">
                <a16:creationId xmlns:a16="http://schemas.microsoft.com/office/drawing/2014/main" id="{AFC1BC9B-138A-4965-966F-C58B5EC8C82D}"/>
              </a:ext>
            </a:extLst>
          </p:cNvPr>
          <p:cNvSpPr>
            <a:spLocks/>
          </p:cNvSpPr>
          <p:nvPr/>
        </p:nvSpPr>
        <p:spPr bwMode="auto">
          <a:xfrm>
            <a:off x="4293707" y="2448503"/>
            <a:ext cx="2500313" cy="1179513"/>
          </a:xfrm>
          <a:custGeom>
            <a:avLst/>
            <a:gdLst>
              <a:gd name="T0" fmla="*/ 2147483647 w 21477"/>
              <a:gd name="T1" fmla="*/ 0 h 10136"/>
              <a:gd name="T2" fmla="*/ 2147483647 w 21477"/>
              <a:gd name="T3" fmla="*/ 2147483647 h 10136"/>
              <a:gd name="T4" fmla="*/ 0 w 21477"/>
              <a:gd name="T5" fmla="*/ 2147483647 h 10136"/>
              <a:gd name="T6" fmla="*/ 0 60000 65536"/>
              <a:gd name="T7" fmla="*/ 0 60000 65536"/>
              <a:gd name="T8" fmla="*/ 0 60000 65536"/>
              <a:gd name="T9" fmla="*/ 0 w 21477"/>
              <a:gd name="T10" fmla="*/ 0 h 10136"/>
              <a:gd name="T11" fmla="*/ 21477 w 21477"/>
              <a:gd name="T12" fmla="*/ 10136 h 10136"/>
            </a:gdLst>
            <a:ahLst/>
            <a:cxnLst>
              <a:cxn ang="T6">
                <a:pos x="T0" y="T1"/>
              </a:cxn>
              <a:cxn ang="T7">
                <a:pos x="T2" y="T3"/>
              </a:cxn>
              <a:cxn ang="T8">
                <a:pos x="T4" y="T5"/>
              </a:cxn>
            </a:cxnLst>
            <a:rect l="T9" t="T10" r="T11" b="T12"/>
            <a:pathLst>
              <a:path w="21477" h="10136" fill="none" extrusionOk="0">
                <a:moveTo>
                  <a:pt x="19074" y="-1"/>
                </a:moveTo>
                <a:cubicBezTo>
                  <a:pt x="20367" y="2434"/>
                  <a:pt x="21183" y="5093"/>
                  <a:pt x="21477" y="7834"/>
                </a:cubicBezTo>
              </a:path>
              <a:path w="21477" h="10136" stroke="0" extrusionOk="0">
                <a:moveTo>
                  <a:pt x="19074" y="-1"/>
                </a:moveTo>
                <a:cubicBezTo>
                  <a:pt x="20367" y="2434"/>
                  <a:pt x="21183" y="5093"/>
                  <a:pt x="21477" y="7834"/>
                </a:cubicBezTo>
                <a:lnTo>
                  <a:pt x="0" y="10136"/>
                </a:lnTo>
                <a:close/>
              </a:path>
            </a:pathLst>
          </a:custGeom>
          <a:noFill/>
          <a:ln w="76200">
            <a:solidFill>
              <a:srgbClr val="000099"/>
            </a:solidFill>
            <a:round/>
            <a:headEnd/>
            <a:tailEnd type="triangle" w="med" len="med"/>
          </a:ln>
        </p:spPr>
        <p:txBody>
          <a:bodyPr wrap="none" anchor="ctr"/>
          <a:lstStyle/>
          <a:p>
            <a:endParaRPr lang="en-US">
              <a:latin typeface="Calibri" pitchFamily="34" charset="0"/>
            </a:endParaRPr>
          </a:p>
        </p:txBody>
      </p:sp>
      <p:sp>
        <p:nvSpPr>
          <p:cNvPr id="14" name="Text Box 3">
            <a:extLst>
              <a:ext uri="{FF2B5EF4-FFF2-40B4-BE49-F238E27FC236}">
                <a16:creationId xmlns:a16="http://schemas.microsoft.com/office/drawing/2014/main" id="{31535BDC-E500-4371-9B9C-CA8D7387EB64}"/>
              </a:ext>
            </a:extLst>
          </p:cNvPr>
          <p:cNvSpPr txBox="1">
            <a:spLocks noChangeArrowheads="1"/>
          </p:cNvSpPr>
          <p:nvPr/>
        </p:nvSpPr>
        <p:spPr bwMode="auto">
          <a:xfrm>
            <a:off x="5382732" y="1948441"/>
            <a:ext cx="1371600" cy="457200"/>
          </a:xfrm>
          <a:prstGeom prst="rect">
            <a:avLst/>
          </a:prstGeom>
          <a:solidFill>
            <a:schemeClr val="bg1"/>
          </a:solidFill>
          <a:ln w="9525">
            <a:solidFill>
              <a:srgbClr val="000099"/>
            </a:solidFill>
            <a:miter lim="800000"/>
            <a:headEnd/>
            <a:tailEnd/>
          </a:ln>
        </p:spPr>
        <p:txBody>
          <a:bodyPr lIns="0" tIns="0" rIns="0" bIns="0"/>
          <a:lstStyle/>
          <a:p>
            <a:pPr algn="ctr"/>
            <a:r>
              <a:rPr lang="en-US" sz="1400" b="1">
                <a:solidFill>
                  <a:srgbClr val="0000FF"/>
                </a:solidFill>
                <a:latin typeface="Calibri" panose="020F0502020204030204" pitchFamily="34" charset="0"/>
                <a:cs typeface="Calibri" panose="020F0502020204030204" pitchFamily="34" charset="0"/>
              </a:rPr>
              <a:t>Mgmt of Budget Authorizations</a:t>
            </a:r>
          </a:p>
        </p:txBody>
      </p:sp>
      <p:sp>
        <p:nvSpPr>
          <p:cNvPr id="15" name="Text Box 4">
            <a:extLst>
              <a:ext uri="{FF2B5EF4-FFF2-40B4-BE49-F238E27FC236}">
                <a16:creationId xmlns:a16="http://schemas.microsoft.com/office/drawing/2014/main" id="{307AA062-6186-47E3-8912-9785D869864A}"/>
              </a:ext>
            </a:extLst>
          </p:cNvPr>
          <p:cNvSpPr txBox="1">
            <a:spLocks noChangeArrowheads="1"/>
          </p:cNvSpPr>
          <p:nvPr/>
        </p:nvSpPr>
        <p:spPr bwMode="auto">
          <a:xfrm>
            <a:off x="6081232" y="3391478"/>
            <a:ext cx="1371600" cy="457200"/>
          </a:xfrm>
          <a:prstGeom prst="rect">
            <a:avLst/>
          </a:prstGeom>
          <a:solidFill>
            <a:schemeClr val="bg1"/>
          </a:solidFill>
          <a:ln w="9525">
            <a:solidFill>
              <a:srgbClr val="000099"/>
            </a:solidFill>
            <a:miter lim="800000"/>
            <a:headEnd/>
            <a:tailEnd/>
          </a:ln>
        </p:spPr>
        <p:txBody>
          <a:bodyPr lIns="0" tIns="0" rIns="0" bIns="0"/>
          <a:lstStyle/>
          <a:p>
            <a:pPr algn="ctr"/>
            <a:r>
              <a:rPr lang="en-US" sz="1400" b="1">
                <a:solidFill>
                  <a:srgbClr val="0000FF"/>
                </a:solidFill>
                <a:latin typeface="Calibri" panose="020F0502020204030204" pitchFamily="34" charset="0"/>
                <a:cs typeface="Calibri" panose="020F0502020204030204" pitchFamily="34" charset="0"/>
              </a:rPr>
              <a:t>Commitment of Funds</a:t>
            </a:r>
          </a:p>
        </p:txBody>
      </p:sp>
      <p:sp>
        <p:nvSpPr>
          <p:cNvPr id="16" name="Text Box 5">
            <a:extLst>
              <a:ext uri="{FF2B5EF4-FFF2-40B4-BE49-F238E27FC236}">
                <a16:creationId xmlns:a16="http://schemas.microsoft.com/office/drawing/2014/main" id="{8A30893C-2581-4BB2-AC8C-478DC3B2C70C}"/>
              </a:ext>
            </a:extLst>
          </p:cNvPr>
          <p:cNvSpPr txBox="1">
            <a:spLocks noChangeArrowheads="1"/>
          </p:cNvSpPr>
          <p:nvPr/>
        </p:nvSpPr>
        <p:spPr bwMode="auto">
          <a:xfrm>
            <a:off x="5382732" y="4880553"/>
            <a:ext cx="1371600" cy="457200"/>
          </a:xfrm>
          <a:prstGeom prst="rect">
            <a:avLst/>
          </a:prstGeom>
          <a:solidFill>
            <a:schemeClr val="bg1"/>
          </a:solidFill>
          <a:ln w="9525">
            <a:solidFill>
              <a:srgbClr val="000099"/>
            </a:solidFill>
            <a:miter lim="800000"/>
            <a:headEnd/>
            <a:tailEnd/>
          </a:ln>
        </p:spPr>
        <p:txBody>
          <a:bodyPr lIns="0" tIns="0" rIns="0" bIns="0"/>
          <a:lstStyle/>
          <a:p>
            <a:pPr algn="ctr"/>
            <a:r>
              <a:rPr lang="en-US" sz="1400" b="1">
                <a:solidFill>
                  <a:srgbClr val="0000FF"/>
                </a:solidFill>
                <a:latin typeface="Calibri" panose="020F0502020204030204" pitchFamily="34" charset="0"/>
                <a:cs typeface="Calibri" panose="020F0502020204030204" pitchFamily="34" charset="0"/>
              </a:rPr>
              <a:t>Payments and Receipts Mgmt</a:t>
            </a:r>
          </a:p>
        </p:txBody>
      </p:sp>
      <p:sp>
        <p:nvSpPr>
          <p:cNvPr id="17" name="Text Box 6">
            <a:extLst>
              <a:ext uri="{FF2B5EF4-FFF2-40B4-BE49-F238E27FC236}">
                <a16:creationId xmlns:a16="http://schemas.microsoft.com/office/drawing/2014/main" id="{B5B61581-6356-44FE-ACEB-CEFCA0090805}"/>
              </a:ext>
            </a:extLst>
          </p:cNvPr>
          <p:cNvSpPr txBox="1">
            <a:spLocks noChangeArrowheads="1"/>
          </p:cNvSpPr>
          <p:nvPr/>
        </p:nvSpPr>
        <p:spPr bwMode="auto">
          <a:xfrm>
            <a:off x="3606320" y="5901316"/>
            <a:ext cx="1371600" cy="457200"/>
          </a:xfrm>
          <a:prstGeom prst="rect">
            <a:avLst/>
          </a:prstGeom>
          <a:solidFill>
            <a:schemeClr val="bg1"/>
          </a:solidFill>
          <a:ln w="9525">
            <a:solidFill>
              <a:srgbClr val="000099"/>
            </a:solidFill>
            <a:miter lim="800000"/>
            <a:headEnd/>
            <a:tailEnd/>
          </a:ln>
        </p:spPr>
        <p:txBody>
          <a:bodyPr lIns="0" tIns="0" rIns="0" bIns="0"/>
          <a:lstStyle/>
          <a:p>
            <a:pPr algn="ctr"/>
            <a:r>
              <a:rPr lang="en-US" sz="1400" b="1">
                <a:solidFill>
                  <a:srgbClr val="0000FF"/>
                </a:solidFill>
                <a:latin typeface="Calibri" panose="020F0502020204030204" pitchFamily="34" charset="0"/>
                <a:cs typeface="Calibri" panose="020F0502020204030204" pitchFamily="34" charset="0"/>
              </a:rPr>
              <a:t>Cash</a:t>
            </a:r>
          </a:p>
          <a:p>
            <a:pPr algn="ctr"/>
            <a:r>
              <a:rPr lang="en-US" sz="1400" b="1">
                <a:solidFill>
                  <a:srgbClr val="0000FF"/>
                </a:solidFill>
                <a:latin typeface="Calibri" panose="020F0502020204030204" pitchFamily="34" charset="0"/>
                <a:cs typeface="Calibri" panose="020F0502020204030204" pitchFamily="34" charset="0"/>
              </a:rPr>
              <a:t>Management</a:t>
            </a:r>
          </a:p>
        </p:txBody>
      </p:sp>
      <p:sp>
        <p:nvSpPr>
          <p:cNvPr id="18" name="Text Box 7">
            <a:extLst>
              <a:ext uri="{FF2B5EF4-FFF2-40B4-BE49-F238E27FC236}">
                <a16:creationId xmlns:a16="http://schemas.microsoft.com/office/drawing/2014/main" id="{86A02305-C26E-4224-A693-472BB9C7AA40}"/>
              </a:ext>
            </a:extLst>
          </p:cNvPr>
          <p:cNvSpPr txBox="1">
            <a:spLocks noChangeArrowheads="1"/>
          </p:cNvSpPr>
          <p:nvPr/>
        </p:nvSpPr>
        <p:spPr bwMode="auto">
          <a:xfrm>
            <a:off x="1828320" y="4880553"/>
            <a:ext cx="1371600" cy="457200"/>
          </a:xfrm>
          <a:prstGeom prst="rect">
            <a:avLst/>
          </a:prstGeom>
          <a:solidFill>
            <a:schemeClr val="bg1"/>
          </a:solidFill>
          <a:ln w="9525">
            <a:solidFill>
              <a:srgbClr val="000099"/>
            </a:solidFill>
            <a:miter lim="800000"/>
            <a:headEnd/>
            <a:tailEnd/>
          </a:ln>
        </p:spPr>
        <p:txBody>
          <a:bodyPr lIns="0" tIns="0" rIns="0" bIns="0"/>
          <a:lstStyle/>
          <a:p>
            <a:pPr algn="ctr"/>
            <a:r>
              <a:rPr lang="en-US" sz="1400" b="1">
                <a:solidFill>
                  <a:srgbClr val="0000FF"/>
                </a:solidFill>
                <a:latin typeface="Calibri" panose="020F0502020204030204" pitchFamily="34" charset="0"/>
                <a:cs typeface="Calibri" panose="020F0502020204030204" pitchFamily="34" charset="0"/>
              </a:rPr>
              <a:t>Debt and Aid Management</a:t>
            </a:r>
          </a:p>
        </p:txBody>
      </p:sp>
      <p:sp>
        <p:nvSpPr>
          <p:cNvPr id="19" name="Text Box 8">
            <a:extLst>
              <a:ext uri="{FF2B5EF4-FFF2-40B4-BE49-F238E27FC236}">
                <a16:creationId xmlns:a16="http://schemas.microsoft.com/office/drawing/2014/main" id="{9819C9E3-5D25-45A1-A8C1-48A28F9ABAB5}"/>
              </a:ext>
            </a:extLst>
          </p:cNvPr>
          <p:cNvSpPr txBox="1">
            <a:spLocks noChangeArrowheads="1"/>
          </p:cNvSpPr>
          <p:nvPr/>
        </p:nvSpPr>
        <p:spPr bwMode="auto">
          <a:xfrm>
            <a:off x="1134582" y="3410528"/>
            <a:ext cx="1371600" cy="457200"/>
          </a:xfrm>
          <a:prstGeom prst="rect">
            <a:avLst/>
          </a:prstGeom>
          <a:solidFill>
            <a:schemeClr val="bg1"/>
          </a:solidFill>
          <a:ln w="9525">
            <a:solidFill>
              <a:srgbClr val="000099"/>
            </a:solidFill>
            <a:miter lim="800000"/>
            <a:headEnd/>
            <a:tailEnd/>
          </a:ln>
        </p:spPr>
        <p:txBody>
          <a:bodyPr lIns="0" tIns="0" rIns="0" bIns="0"/>
          <a:lstStyle/>
          <a:p>
            <a:pPr algn="ctr"/>
            <a:r>
              <a:rPr lang="en-US" sz="1400" b="1">
                <a:solidFill>
                  <a:srgbClr val="0000FF"/>
                </a:solidFill>
                <a:latin typeface="Calibri" panose="020F0502020204030204" pitchFamily="34" charset="0"/>
                <a:cs typeface="Calibri" panose="020F0502020204030204" pitchFamily="34" charset="0"/>
              </a:rPr>
              <a:t>Fiscal Reports &amp; Budget Review</a:t>
            </a:r>
          </a:p>
        </p:txBody>
      </p:sp>
      <p:sp>
        <p:nvSpPr>
          <p:cNvPr id="20" name="Text Box 9">
            <a:extLst>
              <a:ext uri="{FF2B5EF4-FFF2-40B4-BE49-F238E27FC236}">
                <a16:creationId xmlns:a16="http://schemas.microsoft.com/office/drawing/2014/main" id="{DA846435-FA2B-4B7B-8C91-B4F7519ECEBD}"/>
              </a:ext>
            </a:extLst>
          </p:cNvPr>
          <p:cNvSpPr txBox="1">
            <a:spLocks noChangeArrowheads="1"/>
          </p:cNvSpPr>
          <p:nvPr/>
        </p:nvSpPr>
        <p:spPr bwMode="auto">
          <a:xfrm>
            <a:off x="1828320" y="1948441"/>
            <a:ext cx="1371600" cy="457200"/>
          </a:xfrm>
          <a:prstGeom prst="rect">
            <a:avLst/>
          </a:prstGeom>
          <a:solidFill>
            <a:schemeClr val="bg1"/>
          </a:solidFill>
          <a:ln w="9525">
            <a:solidFill>
              <a:srgbClr val="000099"/>
            </a:solidFill>
            <a:miter lim="800000"/>
            <a:headEnd/>
            <a:tailEnd/>
          </a:ln>
        </p:spPr>
        <p:txBody>
          <a:bodyPr lIns="0" tIns="0" rIns="0" bIns="0"/>
          <a:lstStyle/>
          <a:p>
            <a:pPr algn="ctr"/>
            <a:r>
              <a:rPr lang="en-US" sz="1400" b="1">
                <a:solidFill>
                  <a:srgbClr val="0000FF"/>
                </a:solidFill>
                <a:latin typeface="Calibri" panose="020F0502020204030204" pitchFamily="34" charset="0"/>
                <a:cs typeface="Calibri" panose="020F0502020204030204" pitchFamily="34" charset="0"/>
              </a:rPr>
              <a:t>Audit and Evaluation</a:t>
            </a:r>
          </a:p>
        </p:txBody>
      </p:sp>
      <p:sp>
        <p:nvSpPr>
          <p:cNvPr id="21" name="Text Box 10">
            <a:extLst>
              <a:ext uri="{FF2B5EF4-FFF2-40B4-BE49-F238E27FC236}">
                <a16:creationId xmlns:a16="http://schemas.microsoft.com/office/drawing/2014/main" id="{6AC95096-8287-4C6A-B056-808BFE9FE623}"/>
              </a:ext>
            </a:extLst>
          </p:cNvPr>
          <p:cNvSpPr txBox="1">
            <a:spLocks noChangeArrowheads="1"/>
          </p:cNvSpPr>
          <p:nvPr/>
        </p:nvSpPr>
        <p:spPr bwMode="auto">
          <a:xfrm>
            <a:off x="3606320" y="911803"/>
            <a:ext cx="1371600" cy="457200"/>
          </a:xfrm>
          <a:prstGeom prst="rect">
            <a:avLst/>
          </a:prstGeom>
          <a:solidFill>
            <a:schemeClr val="bg1"/>
          </a:solidFill>
          <a:ln w="9525">
            <a:solidFill>
              <a:srgbClr val="000099"/>
            </a:solidFill>
            <a:miter lim="800000"/>
            <a:headEnd/>
            <a:tailEnd/>
          </a:ln>
        </p:spPr>
        <p:txBody>
          <a:bodyPr lIns="0" tIns="0" rIns="0" bIns="0"/>
          <a:lstStyle/>
          <a:p>
            <a:pPr algn="ctr"/>
            <a:r>
              <a:rPr lang="en-US" sz="1400" b="1" dirty="0">
                <a:solidFill>
                  <a:srgbClr val="0000FF"/>
                </a:solidFill>
                <a:latin typeface="Calibri" panose="020F0502020204030204" pitchFamily="34" charset="0"/>
                <a:cs typeface="Calibri" panose="020F0502020204030204" pitchFamily="34" charset="0"/>
              </a:rPr>
              <a:t>Budget Preparation</a:t>
            </a:r>
          </a:p>
        </p:txBody>
      </p:sp>
      <p:sp>
        <p:nvSpPr>
          <p:cNvPr id="22" name="Arc 19">
            <a:extLst>
              <a:ext uri="{FF2B5EF4-FFF2-40B4-BE49-F238E27FC236}">
                <a16:creationId xmlns:a16="http://schemas.microsoft.com/office/drawing/2014/main" id="{85562903-0F4F-438F-88AA-BDE6FEB4F781}"/>
              </a:ext>
            </a:extLst>
          </p:cNvPr>
          <p:cNvSpPr>
            <a:spLocks/>
          </p:cNvSpPr>
          <p:nvPr/>
        </p:nvSpPr>
        <p:spPr bwMode="auto">
          <a:xfrm>
            <a:off x="3287894" y="5112226"/>
            <a:ext cx="838152" cy="1555845"/>
          </a:xfrm>
          <a:custGeom>
            <a:avLst/>
            <a:gdLst>
              <a:gd name="T0" fmla="*/ 0 w 17332"/>
              <a:gd name="T1" fmla="*/ 0 h 21600"/>
              <a:gd name="T2" fmla="*/ 2147483647 w 17332"/>
              <a:gd name="T3" fmla="*/ 2147483647 h 21600"/>
              <a:gd name="T4" fmla="*/ 2147483647 w 17332"/>
              <a:gd name="T5" fmla="*/ 2147483647 h 21600"/>
              <a:gd name="T6" fmla="*/ 0 60000 65536"/>
              <a:gd name="T7" fmla="*/ 0 60000 65536"/>
              <a:gd name="T8" fmla="*/ 0 60000 65536"/>
              <a:gd name="T9" fmla="*/ 0 w 17332"/>
              <a:gd name="T10" fmla="*/ 0 h 21600"/>
              <a:gd name="T11" fmla="*/ 17332 w 17332"/>
              <a:gd name="T12" fmla="*/ 21600 h 21600"/>
              <a:gd name="connsiteX0" fmla="*/ 0 w 17331"/>
              <a:gd name="connsiteY0" fmla="*/ 1 h 21601"/>
              <a:gd name="connsiteX1" fmla="*/ 131 w 17331"/>
              <a:gd name="connsiteY1" fmla="*/ 1 h 21601"/>
              <a:gd name="connsiteX2" fmla="*/ 17331 w 17331"/>
              <a:gd name="connsiteY2" fmla="*/ 8536 h 21601"/>
              <a:gd name="connsiteX0" fmla="*/ 0 w 17331"/>
              <a:gd name="connsiteY0" fmla="*/ 1 h 21601"/>
              <a:gd name="connsiteX1" fmla="*/ 131 w 17331"/>
              <a:gd name="connsiteY1" fmla="*/ 1 h 21601"/>
              <a:gd name="connsiteX2" fmla="*/ 17331 w 17331"/>
              <a:gd name="connsiteY2" fmla="*/ 8536 h 21601"/>
              <a:gd name="connsiteX3" fmla="*/ 17309 w 17331"/>
              <a:gd name="connsiteY3" fmla="*/ 8596 h 21601"/>
              <a:gd name="connsiteX4" fmla="*/ 131 w 17331"/>
              <a:gd name="connsiteY4" fmla="*/ 21601 h 21601"/>
              <a:gd name="connsiteX5" fmla="*/ 0 w 17331"/>
              <a:gd name="connsiteY5" fmla="*/ 1 h 21601"/>
              <a:gd name="connsiteX0" fmla="*/ 0 w 17331"/>
              <a:gd name="connsiteY0" fmla="*/ 1 h 21601"/>
              <a:gd name="connsiteX1" fmla="*/ 131 w 17331"/>
              <a:gd name="connsiteY1" fmla="*/ 1 h 21601"/>
              <a:gd name="connsiteX2" fmla="*/ 17331 w 17331"/>
              <a:gd name="connsiteY2" fmla="*/ 8536 h 21601"/>
              <a:gd name="connsiteX0" fmla="*/ 0 w 17331"/>
              <a:gd name="connsiteY0" fmla="*/ 1 h 21601"/>
              <a:gd name="connsiteX1" fmla="*/ 131 w 17331"/>
              <a:gd name="connsiteY1" fmla="*/ 1 h 21601"/>
              <a:gd name="connsiteX2" fmla="*/ 17331 w 17331"/>
              <a:gd name="connsiteY2" fmla="*/ 8536 h 21601"/>
              <a:gd name="connsiteX3" fmla="*/ 17309 w 17331"/>
              <a:gd name="connsiteY3" fmla="*/ 8596 h 21601"/>
              <a:gd name="connsiteX4" fmla="*/ 131 w 17331"/>
              <a:gd name="connsiteY4" fmla="*/ 21601 h 21601"/>
              <a:gd name="connsiteX5" fmla="*/ 0 w 17331"/>
              <a:gd name="connsiteY5" fmla="*/ 1 h 21601"/>
              <a:gd name="connsiteX0" fmla="*/ 0 w 17331"/>
              <a:gd name="connsiteY0" fmla="*/ 1 h 16810"/>
              <a:gd name="connsiteX1" fmla="*/ 131 w 17331"/>
              <a:gd name="connsiteY1" fmla="*/ 1 h 16810"/>
              <a:gd name="connsiteX2" fmla="*/ 17331 w 17331"/>
              <a:gd name="connsiteY2" fmla="*/ 8536 h 16810"/>
              <a:gd name="connsiteX0" fmla="*/ 0 w 17331"/>
              <a:gd name="connsiteY0" fmla="*/ 1 h 16810"/>
              <a:gd name="connsiteX1" fmla="*/ 131 w 17331"/>
              <a:gd name="connsiteY1" fmla="*/ 1 h 16810"/>
              <a:gd name="connsiteX2" fmla="*/ 17331 w 17331"/>
              <a:gd name="connsiteY2" fmla="*/ 8536 h 16810"/>
              <a:gd name="connsiteX3" fmla="*/ 17309 w 17331"/>
              <a:gd name="connsiteY3" fmla="*/ 8596 h 16810"/>
              <a:gd name="connsiteX4" fmla="*/ 131 w 17331"/>
              <a:gd name="connsiteY4" fmla="*/ 16810 h 16810"/>
              <a:gd name="connsiteX5" fmla="*/ 0 w 17331"/>
              <a:gd name="connsiteY5" fmla="*/ 1 h 16810"/>
              <a:gd name="connsiteX0" fmla="*/ 0 w 17331"/>
              <a:gd name="connsiteY0" fmla="*/ 1 h 16810"/>
              <a:gd name="connsiteX1" fmla="*/ 131 w 17331"/>
              <a:gd name="connsiteY1" fmla="*/ 1 h 16810"/>
              <a:gd name="connsiteX2" fmla="*/ 17331 w 17331"/>
              <a:gd name="connsiteY2" fmla="*/ 8536 h 16810"/>
              <a:gd name="connsiteX0" fmla="*/ 0 w 17331"/>
              <a:gd name="connsiteY0" fmla="*/ 1 h 16810"/>
              <a:gd name="connsiteX1" fmla="*/ 131 w 17331"/>
              <a:gd name="connsiteY1" fmla="*/ 1 h 16810"/>
              <a:gd name="connsiteX2" fmla="*/ 17331 w 17331"/>
              <a:gd name="connsiteY2" fmla="*/ 8536 h 16810"/>
              <a:gd name="connsiteX3" fmla="*/ 17309 w 17331"/>
              <a:gd name="connsiteY3" fmla="*/ 8596 h 16810"/>
              <a:gd name="connsiteX4" fmla="*/ 131 w 17331"/>
              <a:gd name="connsiteY4" fmla="*/ 16810 h 16810"/>
              <a:gd name="connsiteX5" fmla="*/ 0 w 17331"/>
              <a:gd name="connsiteY5" fmla="*/ 1 h 16810"/>
              <a:gd name="connsiteX0" fmla="*/ 0 w 18727"/>
              <a:gd name="connsiteY0" fmla="*/ 1 h 16810"/>
              <a:gd name="connsiteX1" fmla="*/ 131 w 18727"/>
              <a:gd name="connsiteY1" fmla="*/ 1 h 16810"/>
              <a:gd name="connsiteX2" fmla="*/ 17331 w 18727"/>
              <a:gd name="connsiteY2" fmla="*/ 8536 h 16810"/>
              <a:gd name="connsiteX0" fmla="*/ 0 w 18727"/>
              <a:gd name="connsiteY0" fmla="*/ 1 h 16810"/>
              <a:gd name="connsiteX1" fmla="*/ 131 w 18727"/>
              <a:gd name="connsiteY1" fmla="*/ 1 h 16810"/>
              <a:gd name="connsiteX2" fmla="*/ 17331 w 18727"/>
              <a:gd name="connsiteY2" fmla="*/ 8536 h 16810"/>
              <a:gd name="connsiteX3" fmla="*/ 17309 w 18727"/>
              <a:gd name="connsiteY3" fmla="*/ 8596 h 16810"/>
              <a:gd name="connsiteX4" fmla="*/ 131 w 18727"/>
              <a:gd name="connsiteY4" fmla="*/ 16810 h 16810"/>
              <a:gd name="connsiteX5" fmla="*/ 0 w 18727"/>
              <a:gd name="connsiteY5" fmla="*/ 1 h 16810"/>
              <a:gd name="connsiteX0" fmla="*/ 0 w 17331"/>
              <a:gd name="connsiteY0" fmla="*/ 1 h 18232"/>
              <a:gd name="connsiteX1" fmla="*/ 131 w 17331"/>
              <a:gd name="connsiteY1" fmla="*/ 1 h 18232"/>
              <a:gd name="connsiteX2" fmla="*/ 17331 w 17331"/>
              <a:gd name="connsiteY2" fmla="*/ 8536 h 18232"/>
              <a:gd name="connsiteX0" fmla="*/ 0 w 17331"/>
              <a:gd name="connsiteY0" fmla="*/ 1 h 18232"/>
              <a:gd name="connsiteX1" fmla="*/ 131 w 17331"/>
              <a:gd name="connsiteY1" fmla="*/ 1 h 18232"/>
              <a:gd name="connsiteX2" fmla="*/ 17331 w 17331"/>
              <a:gd name="connsiteY2" fmla="*/ 8536 h 18232"/>
              <a:gd name="connsiteX3" fmla="*/ 131 w 17331"/>
              <a:gd name="connsiteY3" fmla="*/ 16810 h 18232"/>
              <a:gd name="connsiteX4" fmla="*/ 0 w 17331"/>
              <a:gd name="connsiteY4" fmla="*/ 1 h 18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31" h="18232" fill="none" extrusionOk="0">
                <a:moveTo>
                  <a:pt x="0" y="1"/>
                </a:moveTo>
                <a:cubicBezTo>
                  <a:pt x="43" y="1"/>
                  <a:pt x="87" y="0"/>
                  <a:pt x="131" y="1"/>
                </a:cubicBezTo>
                <a:cubicBezTo>
                  <a:pt x="6883" y="1"/>
                  <a:pt x="13247" y="3158"/>
                  <a:pt x="17331" y="8536"/>
                </a:cubicBezTo>
              </a:path>
              <a:path w="17331" h="18232" stroke="0" extrusionOk="0">
                <a:moveTo>
                  <a:pt x="0" y="1"/>
                </a:moveTo>
                <a:cubicBezTo>
                  <a:pt x="43" y="1"/>
                  <a:pt x="87" y="0"/>
                  <a:pt x="131" y="1"/>
                </a:cubicBezTo>
                <a:cubicBezTo>
                  <a:pt x="6883" y="1"/>
                  <a:pt x="13247" y="3158"/>
                  <a:pt x="17331" y="8536"/>
                </a:cubicBezTo>
                <a:cubicBezTo>
                  <a:pt x="17331" y="11337"/>
                  <a:pt x="3019" y="18232"/>
                  <a:pt x="131" y="16810"/>
                </a:cubicBezTo>
                <a:cubicBezTo>
                  <a:pt x="87" y="9610"/>
                  <a:pt x="44" y="7201"/>
                  <a:pt x="0" y="1"/>
                </a:cubicBezTo>
                <a:close/>
              </a:path>
            </a:pathLst>
          </a:custGeom>
          <a:noFill/>
          <a:ln w="76200">
            <a:solidFill>
              <a:srgbClr val="00CC99"/>
            </a:solidFill>
            <a:round/>
            <a:headEnd/>
            <a:tailEnd type="triangle" w="med" len="sm"/>
          </a:ln>
        </p:spPr>
        <p:txBody>
          <a:bodyPr wrap="none" anchor="ctr"/>
          <a:lstStyle/>
          <a:p>
            <a:endParaRPr lang="en-US">
              <a:latin typeface="Calibri" pitchFamily="34" charset="0"/>
            </a:endParaRPr>
          </a:p>
        </p:txBody>
      </p:sp>
      <p:sp>
        <p:nvSpPr>
          <p:cNvPr id="23" name="Arc 20">
            <a:extLst>
              <a:ext uri="{FF2B5EF4-FFF2-40B4-BE49-F238E27FC236}">
                <a16:creationId xmlns:a16="http://schemas.microsoft.com/office/drawing/2014/main" id="{65395B2F-755B-4ED3-B997-1C18F51C9E83}"/>
              </a:ext>
            </a:extLst>
          </p:cNvPr>
          <p:cNvSpPr>
            <a:spLocks/>
          </p:cNvSpPr>
          <p:nvPr/>
        </p:nvSpPr>
        <p:spPr bwMode="auto">
          <a:xfrm>
            <a:off x="4474682" y="3629603"/>
            <a:ext cx="1579563" cy="2495550"/>
          </a:xfrm>
          <a:custGeom>
            <a:avLst/>
            <a:gdLst>
              <a:gd name="T0" fmla="*/ 0 w 23048"/>
              <a:gd name="T1" fmla="*/ 2147483647 h 21600"/>
              <a:gd name="T2" fmla="*/ 2147483647 w 23048"/>
              <a:gd name="T3" fmla="*/ 2147483647 h 21600"/>
              <a:gd name="T4" fmla="*/ 2147483647 w 23048"/>
              <a:gd name="T5" fmla="*/ 2147483647 h 21600"/>
              <a:gd name="T6" fmla="*/ 0 60000 65536"/>
              <a:gd name="T7" fmla="*/ 0 60000 65536"/>
              <a:gd name="T8" fmla="*/ 0 60000 65536"/>
              <a:gd name="T9" fmla="*/ 0 w 23048"/>
              <a:gd name="T10" fmla="*/ 0 h 21600"/>
              <a:gd name="T11" fmla="*/ 23048 w 23048"/>
              <a:gd name="T12" fmla="*/ 21600 h 21600"/>
            </a:gdLst>
            <a:ahLst/>
            <a:cxnLst>
              <a:cxn ang="T6">
                <a:pos x="T0" y="T1"/>
              </a:cxn>
              <a:cxn ang="T7">
                <a:pos x="T2" y="T3"/>
              </a:cxn>
              <a:cxn ang="T8">
                <a:pos x="T4" y="T5"/>
              </a:cxn>
            </a:cxnLst>
            <a:rect l="T9" t="T10" r="T11" b="T12"/>
            <a:pathLst>
              <a:path w="23048" h="21600" fill="none" extrusionOk="0">
                <a:moveTo>
                  <a:pt x="0" y="19099"/>
                </a:moveTo>
                <a:cubicBezTo>
                  <a:pt x="1269" y="8210"/>
                  <a:pt x="10493" y="-1"/>
                  <a:pt x="21455" y="0"/>
                </a:cubicBezTo>
                <a:cubicBezTo>
                  <a:pt x="21986" y="0"/>
                  <a:pt x="22517" y="19"/>
                  <a:pt x="23048" y="58"/>
                </a:cubicBezTo>
              </a:path>
              <a:path w="23048" h="21600" stroke="0" extrusionOk="0">
                <a:moveTo>
                  <a:pt x="0" y="19099"/>
                </a:moveTo>
                <a:cubicBezTo>
                  <a:pt x="1269" y="8210"/>
                  <a:pt x="10493" y="-1"/>
                  <a:pt x="21455" y="0"/>
                </a:cubicBezTo>
                <a:cubicBezTo>
                  <a:pt x="21986" y="0"/>
                  <a:pt x="22517" y="19"/>
                  <a:pt x="23048" y="58"/>
                </a:cubicBezTo>
                <a:lnTo>
                  <a:pt x="21455" y="21600"/>
                </a:lnTo>
                <a:close/>
              </a:path>
            </a:pathLst>
          </a:custGeom>
          <a:noFill/>
          <a:ln w="76200">
            <a:solidFill>
              <a:srgbClr val="00CC99"/>
            </a:solidFill>
            <a:round/>
            <a:headEnd/>
            <a:tailEnd type="triangle" w="med" len="sm"/>
          </a:ln>
        </p:spPr>
        <p:txBody>
          <a:bodyPr wrap="none" anchor="ctr"/>
          <a:lstStyle/>
          <a:p>
            <a:endParaRPr lang="en-US">
              <a:latin typeface="Calibri" pitchFamily="34" charset="0"/>
            </a:endParaRPr>
          </a:p>
        </p:txBody>
      </p:sp>
      <p:sp>
        <p:nvSpPr>
          <p:cNvPr id="24" name="Arc 21">
            <a:extLst>
              <a:ext uri="{FF2B5EF4-FFF2-40B4-BE49-F238E27FC236}">
                <a16:creationId xmlns:a16="http://schemas.microsoft.com/office/drawing/2014/main" id="{9CFFB670-2D4E-4BDD-ACFA-8316CA8AA28D}"/>
              </a:ext>
            </a:extLst>
          </p:cNvPr>
          <p:cNvSpPr>
            <a:spLocks/>
          </p:cNvSpPr>
          <p:nvPr/>
        </p:nvSpPr>
        <p:spPr bwMode="auto">
          <a:xfrm>
            <a:off x="2080732" y="2189741"/>
            <a:ext cx="3263900" cy="1430337"/>
          </a:xfrm>
          <a:custGeom>
            <a:avLst/>
            <a:gdLst>
              <a:gd name="T0" fmla="*/ 0 w 21425"/>
              <a:gd name="T1" fmla="*/ 2147483647 h 21600"/>
              <a:gd name="T2" fmla="*/ 2147483647 w 21425"/>
              <a:gd name="T3" fmla="*/ 2147483647 h 21600"/>
              <a:gd name="T4" fmla="*/ 2147483647 w 21425"/>
              <a:gd name="T5" fmla="*/ 2147483647 h 21600"/>
              <a:gd name="T6" fmla="*/ 0 60000 65536"/>
              <a:gd name="T7" fmla="*/ 0 60000 65536"/>
              <a:gd name="T8" fmla="*/ 0 60000 65536"/>
              <a:gd name="T9" fmla="*/ 0 w 21425"/>
              <a:gd name="T10" fmla="*/ 0 h 21600"/>
              <a:gd name="T11" fmla="*/ 21425 w 21425"/>
              <a:gd name="T12" fmla="*/ 21600 h 21600"/>
            </a:gdLst>
            <a:ahLst/>
            <a:cxnLst>
              <a:cxn ang="T6">
                <a:pos x="T0" y="T1"/>
              </a:cxn>
              <a:cxn ang="T7">
                <a:pos x="T2" y="T3"/>
              </a:cxn>
              <a:cxn ang="T8">
                <a:pos x="T4" y="T5"/>
              </a:cxn>
            </a:cxnLst>
            <a:rect l="T9" t="T10" r="T11" b="T12"/>
            <a:pathLst>
              <a:path w="21425" h="21600" fill="none" extrusionOk="0">
                <a:moveTo>
                  <a:pt x="-1" y="17689"/>
                </a:moveTo>
                <a:cubicBezTo>
                  <a:pt x="1886" y="7440"/>
                  <a:pt x="10821" y="-1"/>
                  <a:pt x="21243" y="0"/>
                </a:cubicBezTo>
                <a:cubicBezTo>
                  <a:pt x="21303" y="0"/>
                  <a:pt x="21364" y="0"/>
                  <a:pt x="21425" y="0"/>
                </a:cubicBezTo>
              </a:path>
              <a:path w="21425" h="21600" stroke="0" extrusionOk="0">
                <a:moveTo>
                  <a:pt x="-1" y="17689"/>
                </a:moveTo>
                <a:cubicBezTo>
                  <a:pt x="1886" y="7440"/>
                  <a:pt x="10821" y="-1"/>
                  <a:pt x="21243" y="0"/>
                </a:cubicBezTo>
                <a:cubicBezTo>
                  <a:pt x="21303" y="0"/>
                  <a:pt x="21364" y="0"/>
                  <a:pt x="21425" y="0"/>
                </a:cubicBezTo>
                <a:lnTo>
                  <a:pt x="21243" y="21600"/>
                </a:lnTo>
                <a:close/>
              </a:path>
            </a:pathLst>
          </a:custGeom>
          <a:noFill/>
          <a:ln w="76200">
            <a:solidFill>
              <a:srgbClr val="00CC99"/>
            </a:solidFill>
            <a:round/>
            <a:headEnd/>
            <a:tailEnd type="triangle" w="med" len="sm"/>
          </a:ln>
        </p:spPr>
        <p:txBody>
          <a:bodyPr wrap="none" anchor="ctr"/>
          <a:lstStyle/>
          <a:p>
            <a:endParaRPr lang="en-US">
              <a:latin typeface="Calibri" pitchFamily="34" charset="0"/>
            </a:endParaRPr>
          </a:p>
        </p:txBody>
      </p:sp>
      <p:sp>
        <p:nvSpPr>
          <p:cNvPr id="25" name="Text Box 30">
            <a:extLst>
              <a:ext uri="{FF2B5EF4-FFF2-40B4-BE49-F238E27FC236}">
                <a16:creationId xmlns:a16="http://schemas.microsoft.com/office/drawing/2014/main" id="{0DDC8C0E-4061-438A-AB66-DEFB681A6FA2}"/>
              </a:ext>
            </a:extLst>
          </p:cNvPr>
          <p:cNvSpPr txBox="1">
            <a:spLocks noChangeArrowheads="1"/>
          </p:cNvSpPr>
          <p:nvPr/>
        </p:nvSpPr>
        <p:spPr bwMode="auto">
          <a:xfrm>
            <a:off x="480532" y="911803"/>
            <a:ext cx="1828800" cy="457200"/>
          </a:xfrm>
          <a:prstGeom prst="rect">
            <a:avLst/>
          </a:prstGeom>
          <a:solidFill>
            <a:schemeClr val="bg1"/>
          </a:solidFill>
          <a:ln w="9525">
            <a:solidFill>
              <a:srgbClr val="000099"/>
            </a:solidFill>
            <a:miter lim="800000"/>
            <a:headEnd/>
            <a:tailEnd/>
          </a:ln>
        </p:spPr>
        <p:txBody>
          <a:bodyPr lIns="0" tIns="0" rIns="0" bIns="0"/>
          <a:lstStyle/>
          <a:p>
            <a:pPr algn="ctr"/>
            <a:r>
              <a:rPr lang="en-US" sz="1400" b="1" i="1">
                <a:solidFill>
                  <a:srgbClr val="339966"/>
                </a:solidFill>
                <a:latin typeface="Calibri" panose="020F0502020204030204" pitchFamily="34" charset="0"/>
                <a:cs typeface="Calibri" panose="020F0502020204030204" pitchFamily="34" charset="0"/>
              </a:rPr>
              <a:t>Policy Development and Review</a:t>
            </a:r>
          </a:p>
        </p:txBody>
      </p:sp>
      <p:sp>
        <p:nvSpPr>
          <p:cNvPr id="26" name="Arc 32">
            <a:extLst>
              <a:ext uri="{FF2B5EF4-FFF2-40B4-BE49-F238E27FC236}">
                <a16:creationId xmlns:a16="http://schemas.microsoft.com/office/drawing/2014/main" id="{C1A114D4-F11E-43A6-91AE-DC8543334E2D}"/>
              </a:ext>
            </a:extLst>
          </p:cNvPr>
          <p:cNvSpPr>
            <a:spLocks/>
          </p:cNvSpPr>
          <p:nvPr/>
        </p:nvSpPr>
        <p:spPr bwMode="auto">
          <a:xfrm rot="21350543">
            <a:off x="718657" y="1329316"/>
            <a:ext cx="3052763" cy="1968500"/>
          </a:xfrm>
          <a:custGeom>
            <a:avLst/>
            <a:gdLst>
              <a:gd name="T0" fmla="*/ 2147483647 w 21600"/>
              <a:gd name="T1" fmla="*/ 2147483647 h 22092"/>
              <a:gd name="T2" fmla="*/ 2147483647 w 21600"/>
              <a:gd name="T3" fmla="*/ 0 h 22092"/>
              <a:gd name="T4" fmla="*/ 2147483647 w 21600"/>
              <a:gd name="T5" fmla="*/ 2147483647 h 22092"/>
              <a:gd name="T6" fmla="*/ 0 60000 65536"/>
              <a:gd name="T7" fmla="*/ 0 60000 65536"/>
              <a:gd name="T8" fmla="*/ 0 60000 65536"/>
              <a:gd name="T9" fmla="*/ 0 w 21600"/>
              <a:gd name="T10" fmla="*/ 0 h 22092"/>
              <a:gd name="T11" fmla="*/ 21600 w 21600"/>
              <a:gd name="T12" fmla="*/ 22092 h 22092"/>
            </a:gdLst>
            <a:ahLst/>
            <a:cxnLst>
              <a:cxn ang="T6">
                <a:pos x="T0" y="T1"/>
              </a:cxn>
              <a:cxn ang="T7">
                <a:pos x="T2" y="T3"/>
              </a:cxn>
              <a:cxn ang="T8">
                <a:pos x="T4" y="T5"/>
              </a:cxn>
            </a:cxnLst>
            <a:rect l="T9" t="T10" r="T11" b="T12"/>
            <a:pathLst>
              <a:path w="21600" h="22092" fill="none" extrusionOk="0">
                <a:moveTo>
                  <a:pt x="2335" y="22091"/>
                </a:moveTo>
                <a:cubicBezTo>
                  <a:pt x="800" y="19064"/>
                  <a:pt x="0" y="15717"/>
                  <a:pt x="0" y="12323"/>
                </a:cubicBezTo>
                <a:cubicBezTo>
                  <a:pt x="-1" y="7917"/>
                  <a:pt x="1346" y="3617"/>
                  <a:pt x="3860" y="0"/>
                </a:cubicBezTo>
              </a:path>
              <a:path w="21600" h="22092" stroke="0" extrusionOk="0">
                <a:moveTo>
                  <a:pt x="2335" y="22091"/>
                </a:moveTo>
                <a:cubicBezTo>
                  <a:pt x="800" y="19064"/>
                  <a:pt x="0" y="15717"/>
                  <a:pt x="0" y="12323"/>
                </a:cubicBezTo>
                <a:cubicBezTo>
                  <a:pt x="-1" y="7917"/>
                  <a:pt x="1346" y="3617"/>
                  <a:pt x="3860" y="0"/>
                </a:cubicBezTo>
                <a:lnTo>
                  <a:pt x="21600" y="12323"/>
                </a:lnTo>
                <a:close/>
              </a:path>
            </a:pathLst>
          </a:custGeom>
          <a:noFill/>
          <a:ln w="76200">
            <a:solidFill>
              <a:srgbClr val="CC0000"/>
            </a:solidFill>
            <a:round/>
            <a:headEnd/>
            <a:tailEnd type="triangle" w="med" len="sm"/>
          </a:ln>
        </p:spPr>
        <p:txBody>
          <a:bodyPr wrap="none" anchor="ctr"/>
          <a:lstStyle/>
          <a:p>
            <a:endParaRPr lang="en-US">
              <a:latin typeface="Calibri" pitchFamily="34" charset="0"/>
            </a:endParaRPr>
          </a:p>
        </p:txBody>
      </p:sp>
      <p:sp>
        <p:nvSpPr>
          <p:cNvPr id="27" name="Arc 33">
            <a:extLst>
              <a:ext uri="{FF2B5EF4-FFF2-40B4-BE49-F238E27FC236}">
                <a16:creationId xmlns:a16="http://schemas.microsoft.com/office/drawing/2014/main" id="{0CA9D9DD-06FC-4795-94F4-188047D84B7B}"/>
              </a:ext>
            </a:extLst>
          </p:cNvPr>
          <p:cNvSpPr>
            <a:spLocks/>
          </p:cNvSpPr>
          <p:nvPr/>
        </p:nvSpPr>
        <p:spPr bwMode="auto">
          <a:xfrm>
            <a:off x="1501295" y="1195966"/>
            <a:ext cx="4470400" cy="723900"/>
          </a:xfrm>
          <a:custGeom>
            <a:avLst/>
            <a:gdLst>
              <a:gd name="T0" fmla="*/ 2147483647 w 21476"/>
              <a:gd name="T1" fmla="*/ 2147483647 h 8115"/>
              <a:gd name="T2" fmla="*/ 0 w 21476"/>
              <a:gd name="T3" fmla="*/ 2147483647 h 8115"/>
              <a:gd name="T4" fmla="*/ 2147483647 w 21476"/>
              <a:gd name="T5" fmla="*/ 0 h 8115"/>
              <a:gd name="T6" fmla="*/ 0 60000 65536"/>
              <a:gd name="T7" fmla="*/ 0 60000 65536"/>
              <a:gd name="T8" fmla="*/ 0 60000 65536"/>
              <a:gd name="T9" fmla="*/ 0 w 21476"/>
              <a:gd name="T10" fmla="*/ 0 h 8115"/>
              <a:gd name="T11" fmla="*/ 21476 w 21476"/>
              <a:gd name="T12" fmla="*/ 8115 h 8115"/>
            </a:gdLst>
            <a:ahLst/>
            <a:cxnLst>
              <a:cxn ang="T6">
                <a:pos x="T0" y="T1"/>
              </a:cxn>
              <a:cxn ang="T7">
                <a:pos x="T2" y="T3"/>
              </a:cxn>
              <a:cxn ang="T8">
                <a:pos x="T4" y="T5"/>
              </a:cxn>
            </a:cxnLst>
            <a:rect l="T9" t="T10" r="T11" b="T12"/>
            <a:pathLst>
              <a:path w="21476" h="8115" fill="none" extrusionOk="0">
                <a:moveTo>
                  <a:pt x="1458" y="8114"/>
                </a:moveTo>
                <a:cubicBezTo>
                  <a:pt x="705" y="6256"/>
                  <a:pt x="214" y="4303"/>
                  <a:pt x="-1" y="2310"/>
                </a:cubicBezTo>
              </a:path>
              <a:path w="21476" h="8115" stroke="0" extrusionOk="0">
                <a:moveTo>
                  <a:pt x="1458" y="8114"/>
                </a:moveTo>
                <a:cubicBezTo>
                  <a:pt x="705" y="6256"/>
                  <a:pt x="214" y="4303"/>
                  <a:pt x="-1" y="2310"/>
                </a:cubicBezTo>
                <a:lnTo>
                  <a:pt x="21476" y="0"/>
                </a:lnTo>
                <a:close/>
              </a:path>
            </a:pathLst>
          </a:custGeom>
          <a:noFill/>
          <a:ln w="76200">
            <a:solidFill>
              <a:srgbClr val="CC0000"/>
            </a:solidFill>
            <a:round/>
            <a:headEnd/>
            <a:tailEnd type="triangle" w="med" len="sm"/>
          </a:ln>
        </p:spPr>
        <p:txBody>
          <a:bodyPr wrap="none" anchor="ctr"/>
          <a:lstStyle/>
          <a:p>
            <a:endParaRPr lang="en-US">
              <a:latin typeface="Calibri" pitchFamily="34" charset="0"/>
            </a:endParaRPr>
          </a:p>
        </p:txBody>
      </p:sp>
      <p:sp>
        <p:nvSpPr>
          <p:cNvPr id="28" name="Arc 37">
            <a:extLst>
              <a:ext uri="{FF2B5EF4-FFF2-40B4-BE49-F238E27FC236}">
                <a16:creationId xmlns:a16="http://schemas.microsoft.com/office/drawing/2014/main" id="{45DE874E-3984-4599-9D65-D9D997D172E5}"/>
              </a:ext>
            </a:extLst>
          </p:cNvPr>
          <p:cNvSpPr>
            <a:spLocks/>
          </p:cNvSpPr>
          <p:nvPr/>
        </p:nvSpPr>
        <p:spPr bwMode="auto">
          <a:xfrm>
            <a:off x="4334982" y="1226128"/>
            <a:ext cx="1809750" cy="2414588"/>
          </a:xfrm>
          <a:custGeom>
            <a:avLst/>
            <a:gdLst>
              <a:gd name="T0" fmla="*/ 2147483647 w 15545"/>
              <a:gd name="T1" fmla="*/ 0 h 20740"/>
              <a:gd name="T2" fmla="*/ 2147483647 w 15545"/>
              <a:gd name="T3" fmla="*/ 2147483647 h 20740"/>
              <a:gd name="T4" fmla="*/ 0 w 15545"/>
              <a:gd name="T5" fmla="*/ 2147483647 h 20740"/>
              <a:gd name="T6" fmla="*/ 0 60000 65536"/>
              <a:gd name="T7" fmla="*/ 0 60000 65536"/>
              <a:gd name="T8" fmla="*/ 0 60000 65536"/>
              <a:gd name="T9" fmla="*/ 0 w 15545"/>
              <a:gd name="T10" fmla="*/ 0 h 20740"/>
              <a:gd name="T11" fmla="*/ 15545 w 15545"/>
              <a:gd name="T12" fmla="*/ 20740 h 20740"/>
            </a:gdLst>
            <a:ahLst/>
            <a:cxnLst>
              <a:cxn ang="T6">
                <a:pos x="T0" y="T1"/>
              </a:cxn>
              <a:cxn ang="T7">
                <a:pos x="T2" y="T3"/>
              </a:cxn>
              <a:cxn ang="T8">
                <a:pos x="T4" y="T5"/>
              </a:cxn>
            </a:cxnLst>
            <a:rect l="T9" t="T10" r="T11" b="T12"/>
            <a:pathLst>
              <a:path w="15545" h="20740" fill="none" extrusionOk="0">
                <a:moveTo>
                  <a:pt x="6034" y="0"/>
                </a:moveTo>
                <a:cubicBezTo>
                  <a:pt x="9651" y="1052"/>
                  <a:pt x="12929" y="3032"/>
                  <a:pt x="15545" y="5742"/>
                </a:cubicBezTo>
              </a:path>
              <a:path w="15545" h="20740" stroke="0" extrusionOk="0">
                <a:moveTo>
                  <a:pt x="6034" y="0"/>
                </a:moveTo>
                <a:cubicBezTo>
                  <a:pt x="9651" y="1052"/>
                  <a:pt x="12929" y="3032"/>
                  <a:pt x="15545" y="5742"/>
                </a:cubicBezTo>
                <a:lnTo>
                  <a:pt x="0" y="20740"/>
                </a:lnTo>
                <a:close/>
              </a:path>
            </a:pathLst>
          </a:custGeom>
          <a:noFill/>
          <a:ln w="76200">
            <a:solidFill>
              <a:srgbClr val="000099"/>
            </a:solidFill>
            <a:round/>
            <a:headEnd/>
            <a:tailEnd type="triangle" w="med" len="med"/>
          </a:ln>
        </p:spPr>
        <p:txBody>
          <a:bodyPr wrap="none" anchor="ctr"/>
          <a:lstStyle/>
          <a:p>
            <a:endParaRPr lang="en-US">
              <a:latin typeface="Calibri" pitchFamily="34" charset="0"/>
            </a:endParaRPr>
          </a:p>
        </p:txBody>
      </p:sp>
      <p:sp>
        <p:nvSpPr>
          <p:cNvPr id="29" name="Arc 39">
            <a:extLst>
              <a:ext uri="{FF2B5EF4-FFF2-40B4-BE49-F238E27FC236}">
                <a16:creationId xmlns:a16="http://schemas.microsoft.com/office/drawing/2014/main" id="{5D4E6FAD-4F4C-45A3-B6DD-A54D2A20DEB6}"/>
              </a:ext>
            </a:extLst>
          </p:cNvPr>
          <p:cNvSpPr>
            <a:spLocks/>
          </p:cNvSpPr>
          <p:nvPr/>
        </p:nvSpPr>
        <p:spPr bwMode="auto">
          <a:xfrm flipH="1">
            <a:off x="2437920" y="1207078"/>
            <a:ext cx="1827212" cy="2406650"/>
          </a:xfrm>
          <a:custGeom>
            <a:avLst/>
            <a:gdLst>
              <a:gd name="T0" fmla="*/ 2147483647 w 15699"/>
              <a:gd name="T1" fmla="*/ 0 h 20668"/>
              <a:gd name="T2" fmla="*/ 2147483647 w 15699"/>
              <a:gd name="T3" fmla="*/ 2147483647 h 20668"/>
              <a:gd name="T4" fmla="*/ 0 w 15699"/>
              <a:gd name="T5" fmla="*/ 2147483647 h 20668"/>
              <a:gd name="T6" fmla="*/ 0 60000 65536"/>
              <a:gd name="T7" fmla="*/ 0 60000 65536"/>
              <a:gd name="T8" fmla="*/ 0 60000 65536"/>
              <a:gd name="T9" fmla="*/ 0 w 15699"/>
              <a:gd name="T10" fmla="*/ 0 h 20668"/>
              <a:gd name="T11" fmla="*/ 15699 w 15699"/>
              <a:gd name="T12" fmla="*/ 20668 h 20668"/>
            </a:gdLst>
            <a:ahLst/>
            <a:cxnLst>
              <a:cxn ang="T6">
                <a:pos x="T0" y="T1"/>
              </a:cxn>
              <a:cxn ang="T7">
                <a:pos x="T2" y="T3"/>
              </a:cxn>
              <a:cxn ang="T8">
                <a:pos x="T4" y="T5"/>
              </a:cxn>
            </a:cxnLst>
            <a:rect l="T9" t="T10" r="T11" b="T12"/>
            <a:pathLst>
              <a:path w="15699" h="20668" fill="none" extrusionOk="0">
                <a:moveTo>
                  <a:pt x="6276" y="-1"/>
                </a:moveTo>
                <a:cubicBezTo>
                  <a:pt x="9870" y="1091"/>
                  <a:pt x="13118" y="3101"/>
                  <a:pt x="15698" y="5832"/>
                </a:cubicBezTo>
              </a:path>
              <a:path w="15699" h="20668" stroke="0" extrusionOk="0">
                <a:moveTo>
                  <a:pt x="6276" y="-1"/>
                </a:moveTo>
                <a:cubicBezTo>
                  <a:pt x="9870" y="1091"/>
                  <a:pt x="13118" y="3101"/>
                  <a:pt x="15698" y="5832"/>
                </a:cubicBezTo>
                <a:lnTo>
                  <a:pt x="0" y="20668"/>
                </a:lnTo>
                <a:close/>
              </a:path>
            </a:pathLst>
          </a:custGeom>
          <a:noFill/>
          <a:ln w="76200">
            <a:solidFill>
              <a:srgbClr val="000099"/>
            </a:solidFill>
            <a:round/>
            <a:headEnd type="triangle" w="med" len="med"/>
            <a:tailEnd/>
          </a:ln>
        </p:spPr>
        <p:txBody>
          <a:bodyPr wrap="none" anchor="ctr"/>
          <a:lstStyle/>
          <a:p>
            <a:endParaRPr lang="en-US">
              <a:latin typeface="Calibri" pitchFamily="34" charset="0"/>
            </a:endParaRPr>
          </a:p>
        </p:txBody>
      </p:sp>
      <p:sp>
        <p:nvSpPr>
          <p:cNvPr id="30" name="Arc 40">
            <a:extLst>
              <a:ext uri="{FF2B5EF4-FFF2-40B4-BE49-F238E27FC236}">
                <a16:creationId xmlns:a16="http://schemas.microsoft.com/office/drawing/2014/main" id="{42A68890-40F1-45D6-93F5-3F8736F19621}"/>
              </a:ext>
            </a:extLst>
          </p:cNvPr>
          <p:cNvSpPr>
            <a:spLocks/>
          </p:cNvSpPr>
          <p:nvPr/>
        </p:nvSpPr>
        <p:spPr bwMode="auto">
          <a:xfrm flipH="1">
            <a:off x="1794982" y="2419928"/>
            <a:ext cx="2498725" cy="1220788"/>
          </a:xfrm>
          <a:custGeom>
            <a:avLst/>
            <a:gdLst>
              <a:gd name="T0" fmla="*/ 2147483647 w 21467"/>
              <a:gd name="T1" fmla="*/ 0 h 10481"/>
              <a:gd name="T2" fmla="*/ 2147483647 w 21467"/>
              <a:gd name="T3" fmla="*/ 2147483647 h 10481"/>
              <a:gd name="T4" fmla="*/ 0 w 21467"/>
              <a:gd name="T5" fmla="*/ 2147483647 h 10481"/>
              <a:gd name="T6" fmla="*/ 0 60000 65536"/>
              <a:gd name="T7" fmla="*/ 0 60000 65536"/>
              <a:gd name="T8" fmla="*/ 0 60000 65536"/>
              <a:gd name="T9" fmla="*/ 0 w 21467"/>
              <a:gd name="T10" fmla="*/ 0 h 10481"/>
              <a:gd name="T11" fmla="*/ 21467 w 21467"/>
              <a:gd name="T12" fmla="*/ 10481 h 10481"/>
            </a:gdLst>
            <a:ahLst/>
            <a:cxnLst>
              <a:cxn ang="T6">
                <a:pos x="T0" y="T1"/>
              </a:cxn>
              <a:cxn ang="T7">
                <a:pos x="T2" y="T3"/>
              </a:cxn>
              <a:cxn ang="T8">
                <a:pos x="T4" y="T5"/>
              </a:cxn>
            </a:cxnLst>
            <a:rect l="T9" t="T10" r="T11" b="T12"/>
            <a:pathLst>
              <a:path w="21467" h="10481" fill="none" extrusionOk="0">
                <a:moveTo>
                  <a:pt x="18886" y="0"/>
                </a:moveTo>
                <a:cubicBezTo>
                  <a:pt x="20272" y="2497"/>
                  <a:pt x="21149" y="5245"/>
                  <a:pt x="21466" y="8085"/>
                </a:cubicBezTo>
              </a:path>
              <a:path w="21467" h="10481" stroke="0" extrusionOk="0">
                <a:moveTo>
                  <a:pt x="18886" y="0"/>
                </a:moveTo>
                <a:cubicBezTo>
                  <a:pt x="20272" y="2497"/>
                  <a:pt x="21149" y="5245"/>
                  <a:pt x="21466" y="8085"/>
                </a:cubicBezTo>
                <a:lnTo>
                  <a:pt x="0" y="10481"/>
                </a:lnTo>
                <a:close/>
              </a:path>
            </a:pathLst>
          </a:custGeom>
          <a:noFill/>
          <a:ln w="76200">
            <a:solidFill>
              <a:srgbClr val="000099"/>
            </a:solidFill>
            <a:round/>
            <a:headEnd type="triangle" w="med" len="med"/>
            <a:tailEnd/>
          </a:ln>
        </p:spPr>
        <p:txBody>
          <a:bodyPr wrap="none" anchor="ctr"/>
          <a:lstStyle/>
          <a:p>
            <a:endParaRPr lang="en-US">
              <a:latin typeface="Calibri" pitchFamily="34" charset="0"/>
            </a:endParaRPr>
          </a:p>
        </p:txBody>
      </p:sp>
      <p:sp>
        <p:nvSpPr>
          <p:cNvPr id="31" name="Arc 42">
            <a:extLst>
              <a:ext uri="{FF2B5EF4-FFF2-40B4-BE49-F238E27FC236}">
                <a16:creationId xmlns:a16="http://schemas.microsoft.com/office/drawing/2014/main" id="{201B90D9-D54D-4D30-BE92-FCB4AEB1751B}"/>
              </a:ext>
            </a:extLst>
          </p:cNvPr>
          <p:cNvSpPr>
            <a:spLocks/>
          </p:cNvSpPr>
          <p:nvPr/>
        </p:nvSpPr>
        <p:spPr bwMode="auto">
          <a:xfrm flipH="1" flipV="1">
            <a:off x="2437920" y="3658178"/>
            <a:ext cx="1841500" cy="2406650"/>
          </a:xfrm>
          <a:custGeom>
            <a:avLst/>
            <a:gdLst>
              <a:gd name="T0" fmla="*/ 2147483647 w 15814"/>
              <a:gd name="T1" fmla="*/ 0 h 20668"/>
              <a:gd name="T2" fmla="*/ 2147483647 w 15814"/>
              <a:gd name="T3" fmla="*/ 2147483647 h 20668"/>
              <a:gd name="T4" fmla="*/ 0 w 15814"/>
              <a:gd name="T5" fmla="*/ 2147483647 h 20668"/>
              <a:gd name="T6" fmla="*/ 0 60000 65536"/>
              <a:gd name="T7" fmla="*/ 0 60000 65536"/>
              <a:gd name="T8" fmla="*/ 0 60000 65536"/>
              <a:gd name="T9" fmla="*/ 0 w 15814"/>
              <a:gd name="T10" fmla="*/ 0 h 20668"/>
              <a:gd name="T11" fmla="*/ 15814 w 15814"/>
              <a:gd name="T12" fmla="*/ 20668 h 20668"/>
            </a:gdLst>
            <a:ahLst/>
            <a:cxnLst>
              <a:cxn ang="T6">
                <a:pos x="T0" y="T1"/>
              </a:cxn>
              <a:cxn ang="T7">
                <a:pos x="T2" y="T3"/>
              </a:cxn>
              <a:cxn ang="T8">
                <a:pos x="T4" y="T5"/>
              </a:cxn>
            </a:cxnLst>
            <a:rect l="T9" t="T10" r="T11" b="T12"/>
            <a:pathLst>
              <a:path w="15814" h="20668" fill="none" extrusionOk="0">
                <a:moveTo>
                  <a:pt x="6276" y="-1"/>
                </a:moveTo>
                <a:cubicBezTo>
                  <a:pt x="9925" y="1108"/>
                  <a:pt x="13216" y="3162"/>
                  <a:pt x="15814" y="5954"/>
                </a:cubicBezTo>
              </a:path>
              <a:path w="15814" h="20668" stroke="0" extrusionOk="0">
                <a:moveTo>
                  <a:pt x="6276" y="-1"/>
                </a:moveTo>
                <a:cubicBezTo>
                  <a:pt x="9925" y="1108"/>
                  <a:pt x="13216" y="3162"/>
                  <a:pt x="15814" y="5954"/>
                </a:cubicBezTo>
                <a:lnTo>
                  <a:pt x="0" y="20668"/>
                </a:lnTo>
                <a:close/>
              </a:path>
            </a:pathLst>
          </a:custGeom>
          <a:noFill/>
          <a:ln w="76200">
            <a:solidFill>
              <a:srgbClr val="000099"/>
            </a:solidFill>
            <a:round/>
            <a:headEnd/>
            <a:tailEnd type="triangle" w="med" len="med"/>
          </a:ln>
        </p:spPr>
        <p:txBody>
          <a:bodyPr wrap="none" anchor="ctr"/>
          <a:lstStyle/>
          <a:p>
            <a:endParaRPr lang="en-US">
              <a:latin typeface="Calibri" pitchFamily="34" charset="0"/>
            </a:endParaRPr>
          </a:p>
        </p:txBody>
      </p:sp>
      <p:sp>
        <p:nvSpPr>
          <p:cNvPr id="32" name="Arc 45">
            <a:extLst>
              <a:ext uri="{FF2B5EF4-FFF2-40B4-BE49-F238E27FC236}">
                <a16:creationId xmlns:a16="http://schemas.microsoft.com/office/drawing/2014/main" id="{6CFE185A-B377-4329-9FC8-214BBA528D83}"/>
              </a:ext>
            </a:extLst>
          </p:cNvPr>
          <p:cNvSpPr>
            <a:spLocks/>
          </p:cNvSpPr>
          <p:nvPr/>
        </p:nvSpPr>
        <p:spPr bwMode="auto">
          <a:xfrm flipV="1">
            <a:off x="4281007" y="3655003"/>
            <a:ext cx="1820863" cy="2408238"/>
          </a:xfrm>
          <a:custGeom>
            <a:avLst/>
            <a:gdLst>
              <a:gd name="T0" fmla="*/ 2147483647 w 15647"/>
              <a:gd name="T1" fmla="*/ 0 h 20680"/>
              <a:gd name="T2" fmla="*/ 2147483647 w 15647"/>
              <a:gd name="T3" fmla="*/ 2147483647 h 20680"/>
              <a:gd name="T4" fmla="*/ 0 w 15647"/>
              <a:gd name="T5" fmla="*/ 2147483647 h 20680"/>
              <a:gd name="T6" fmla="*/ 0 60000 65536"/>
              <a:gd name="T7" fmla="*/ 0 60000 65536"/>
              <a:gd name="T8" fmla="*/ 0 60000 65536"/>
              <a:gd name="T9" fmla="*/ 0 w 15647"/>
              <a:gd name="T10" fmla="*/ 0 h 20680"/>
              <a:gd name="T11" fmla="*/ 15647 w 15647"/>
              <a:gd name="T12" fmla="*/ 20680 h 20680"/>
            </a:gdLst>
            <a:ahLst/>
            <a:cxnLst>
              <a:cxn ang="T6">
                <a:pos x="T0" y="T1"/>
              </a:cxn>
              <a:cxn ang="T7">
                <a:pos x="T2" y="T3"/>
              </a:cxn>
              <a:cxn ang="T8">
                <a:pos x="T4" y="T5"/>
              </a:cxn>
            </a:cxnLst>
            <a:rect l="T9" t="T10" r="T11" b="T12"/>
            <a:pathLst>
              <a:path w="15647" h="20680" fill="none" extrusionOk="0">
                <a:moveTo>
                  <a:pt x="6236" y="-1"/>
                </a:moveTo>
                <a:cubicBezTo>
                  <a:pt x="9821" y="1081"/>
                  <a:pt x="13064" y="3076"/>
                  <a:pt x="15646" y="5789"/>
                </a:cubicBezTo>
              </a:path>
              <a:path w="15647" h="20680" stroke="0" extrusionOk="0">
                <a:moveTo>
                  <a:pt x="6236" y="-1"/>
                </a:moveTo>
                <a:cubicBezTo>
                  <a:pt x="9821" y="1081"/>
                  <a:pt x="13064" y="3076"/>
                  <a:pt x="15646" y="5789"/>
                </a:cubicBezTo>
                <a:lnTo>
                  <a:pt x="0" y="20680"/>
                </a:lnTo>
                <a:close/>
              </a:path>
            </a:pathLst>
          </a:custGeom>
          <a:noFill/>
          <a:ln w="76200">
            <a:solidFill>
              <a:srgbClr val="000099"/>
            </a:solidFill>
            <a:round/>
            <a:headEnd type="triangle" w="med" len="med"/>
            <a:tailEnd/>
          </a:ln>
        </p:spPr>
        <p:txBody>
          <a:bodyPr wrap="none" anchor="ctr"/>
          <a:lstStyle/>
          <a:p>
            <a:endParaRPr lang="en-US">
              <a:latin typeface="Calibri" pitchFamily="34" charset="0"/>
            </a:endParaRPr>
          </a:p>
        </p:txBody>
      </p:sp>
      <p:sp>
        <p:nvSpPr>
          <p:cNvPr id="33" name="Arc 46">
            <a:extLst>
              <a:ext uri="{FF2B5EF4-FFF2-40B4-BE49-F238E27FC236}">
                <a16:creationId xmlns:a16="http://schemas.microsoft.com/office/drawing/2014/main" id="{23A40DC3-5606-41F7-A431-0AF5A9BF756C}"/>
              </a:ext>
            </a:extLst>
          </p:cNvPr>
          <p:cNvSpPr>
            <a:spLocks/>
          </p:cNvSpPr>
          <p:nvPr/>
        </p:nvSpPr>
        <p:spPr bwMode="auto">
          <a:xfrm flipV="1">
            <a:off x="4293707" y="3655003"/>
            <a:ext cx="2501900" cy="1192213"/>
          </a:xfrm>
          <a:custGeom>
            <a:avLst/>
            <a:gdLst>
              <a:gd name="T0" fmla="*/ 2147483647 w 21487"/>
              <a:gd name="T1" fmla="*/ 0 h 10238"/>
              <a:gd name="T2" fmla="*/ 2147483647 w 21487"/>
              <a:gd name="T3" fmla="*/ 2147483647 h 10238"/>
              <a:gd name="T4" fmla="*/ 0 w 21487"/>
              <a:gd name="T5" fmla="*/ 2147483647 h 10238"/>
              <a:gd name="T6" fmla="*/ 0 60000 65536"/>
              <a:gd name="T7" fmla="*/ 0 60000 65536"/>
              <a:gd name="T8" fmla="*/ 0 60000 65536"/>
              <a:gd name="T9" fmla="*/ 0 w 21487"/>
              <a:gd name="T10" fmla="*/ 0 h 10238"/>
              <a:gd name="T11" fmla="*/ 21487 w 21487"/>
              <a:gd name="T12" fmla="*/ 10238 h 10238"/>
            </a:gdLst>
            <a:ahLst/>
            <a:cxnLst>
              <a:cxn ang="T6">
                <a:pos x="T0" y="T1"/>
              </a:cxn>
              <a:cxn ang="T7">
                <a:pos x="T2" y="T3"/>
              </a:cxn>
              <a:cxn ang="T8">
                <a:pos x="T4" y="T5"/>
              </a:cxn>
            </a:cxnLst>
            <a:rect l="T9" t="T10" r="T11" b="T12"/>
            <a:pathLst>
              <a:path w="21487" h="10238" fill="none" extrusionOk="0">
                <a:moveTo>
                  <a:pt x="19019" y="-1"/>
                </a:moveTo>
                <a:cubicBezTo>
                  <a:pt x="20359" y="2489"/>
                  <a:pt x="21198" y="5218"/>
                  <a:pt x="21487" y="8031"/>
                </a:cubicBezTo>
              </a:path>
              <a:path w="21487" h="10238" stroke="0" extrusionOk="0">
                <a:moveTo>
                  <a:pt x="19019" y="-1"/>
                </a:moveTo>
                <a:cubicBezTo>
                  <a:pt x="20359" y="2489"/>
                  <a:pt x="21198" y="5218"/>
                  <a:pt x="21487" y="8031"/>
                </a:cubicBezTo>
                <a:lnTo>
                  <a:pt x="0" y="10238"/>
                </a:lnTo>
                <a:close/>
              </a:path>
            </a:pathLst>
          </a:custGeom>
          <a:noFill/>
          <a:ln w="76200">
            <a:solidFill>
              <a:srgbClr val="000099"/>
            </a:solidFill>
            <a:round/>
            <a:headEnd type="triangle" w="med" len="med"/>
            <a:tailEnd/>
          </a:ln>
        </p:spPr>
        <p:txBody>
          <a:bodyPr wrap="none" anchor="ctr"/>
          <a:lstStyle/>
          <a:p>
            <a:endParaRPr lang="en-US">
              <a:latin typeface="Calibri" pitchFamily="34" charset="0"/>
            </a:endParaRPr>
          </a:p>
        </p:txBody>
      </p:sp>
      <p:sp>
        <p:nvSpPr>
          <p:cNvPr id="34" name="Arc 47">
            <a:extLst>
              <a:ext uri="{FF2B5EF4-FFF2-40B4-BE49-F238E27FC236}">
                <a16:creationId xmlns:a16="http://schemas.microsoft.com/office/drawing/2014/main" id="{1849BFCD-DDCB-4878-A9AD-94EECD460D67}"/>
              </a:ext>
            </a:extLst>
          </p:cNvPr>
          <p:cNvSpPr>
            <a:spLocks/>
          </p:cNvSpPr>
          <p:nvPr/>
        </p:nvSpPr>
        <p:spPr bwMode="auto">
          <a:xfrm flipH="1" flipV="1">
            <a:off x="1791807" y="3629603"/>
            <a:ext cx="2501900" cy="1204913"/>
          </a:xfrm>
          <a:custGeom>
            <a:avLst/>
            <a:gdLst>
              <a:gd name="T0" fmla="*/ 2147483647 w 21489"/>
              <a:gd name="T1" fmla="*/ 0 h 10351"/>
              <a:gd name="T2" fmla="*/ 2147483647 w 21489"/>
              <a:gd name="T3" fmla="*/ 2147483647 h 10351"/>
              <a:gd name="T4" fmla="*/ 0 w 21489"/>
              <a:gd name="T5" fmla="*/ 2147483647 h 10351"/>
              <a:gd name="T6" fmla="*/ 0 60000 65536"/>
              <a:gd name="T7" fmla="*/ 0 60000 65536"/>
              <a:gd name="T8" fmla="*/ 0 60000 65536"/>
              <a:gd name="T9" fmla="*/ 0 w 21489"/>
              <a:gd name="T10" fmla="*/ 0 h 10351"/>
              <a:gd name="T11" fmla="*/ 21489 w 21489"/>
              <a:gd name="T12" fmla="*/ 10351 h 10351"/>
            </a:gdLst>
            <a:ahLst/>
            <a:cxnLst>
              <a:cxn ang="T6">
                <a:pos x="T0" y="T1"/>
              </a:cxn>
              <a:cxn ang="T7">
                <a:pos x="T2" y="T3"/>
              </a:cxn>
              <a:cxn ang="T8">
                <a:pos x="T4" y="T5"/>
              </a:cxn>
            </a:cxnLst>
            <a:rect l="T9" t="T10" r="T11" b="T12"/>
            <a:pathLst>
              <a:path w="21489" h="10351" fill="none" extrusionOk="0">
                <a:moveTo>
                  <a:pt x="18958" y="-1"/>
                </a:moveTo>
                <a:cubicBezTo>
                  <a:pt x="20337" y="2526"/>
                  <a:pt x="21198" y="5303"/>
                  <a:pt x="21489" y="8166"/>
                </a:cubicBezTo>
              </a:path>
              <a:path w="21489" h="10351" stroke="0" extrusionOk="0">
                <a:moveTo>
                  <a:pt x="18958" y="-1"/>
                </a:moveTo>
                <a:cubicBezTo>
                  <a:pt x="20337" y="2526"/>
                  <a:pt x="21198" y="5303"/>
                  <a:pt x="21489" y="8166"/>
                </a:cubicBezTo>
                <a:lnTo>
                  <a:pt x="0" y="10351"/>
                </a:lnTo>
                <a:close/>
              </a:path>
            </a:pathLst>
          </a:custGeom>
          <a:noFill/>
          <a:ln w="76200">
            <a:solidFill>
              <a:srgbClr val="000099"/>
            </a:solidFill>
            <a:round/>
            <a:headEnd/>
            <a:tailEnd type="triangle" w="med" len="med"/>
          </a:ln>
        </p:spPr>
        <p:txBody>
          <a:bodyPr wrap="none" anchor="ctr"/>
          <a:lstStyle/>
          <a:p>
            <a:endParaRPr lang="en-US">
              <a:latin typeface="Calibri" pitchFamily="34" charset="0"/>
            </a:endParaRPr>
          </a:p>
        </p:txBody>
      </p:sp>
      <p:sp>
        <p:nvSpPr>
          <p:cNvPr id="35" name="Line 48">
            <a:extLst>
              <a:ext uri="{FF2B5EF4-FFF2-40B4-BE49-F238E27FC236}">
                <a16:creationId xmlns:a16="http://schemas.microsoft.com/office/drawing/2014/main" id="{8554B44F-EDBE-46CF-89B0-A3905B7BC6BA}"/>
              </a:ext>
            </a:extLst>
          </p:cNvPr>
          <p:cNvSpPr>
            <a:spLocks noChangeShapeType="1"/>
          </p:cNvSpPr>
          <p:nvPr/>
        </p:nvSpPr>
        <p:spPr bwMode="auto">
          <a:xfrm>
            <a:off x="2350607" y="1062616"/>
            <a:ext cx="1189038" cy="0"/>
          </a:xfrm>
          <a:prstGeom prst="line">
            <a:avLst/>
          </a:prstGeom>
          <a:noFill/>
          <a:ln w="76200">
            <a:solidFill>
              <a:srgbClr val="CC0000"/>
            </a:solidFill>
            <a:round/>
            <a:headEnd/>
            <a:tailEnd type="triangle" w="med" len="med"/>
          </a:ln>
        </p:spPr>
        <p:txBody>
          <a:bodyPr wrap="none" anchor="ctr"/>
          <a:lstStyle/>
          <a:p>
            <a:endParaRPr lang="en-US"/>
          </a:p>
        </p:txBody>
      </p:sp>
      <p:sp>
        <p:nvSpPr>
          <p:cNvPr id="36" name="Text Box 59">
            <a:extLst>
              <a:ext uri="{FF2B5EF4-FFF2-40B4-BE49-F238E27FC236}">
                <a16:creationId xmlns:a16="http://schemas.microsoft.com/office/drawing/2014/main" id="{5680AC53-F182-4513-9146-7C4CDA2C445C}"/>
              </a:ext>
            </a:extLst>
          </p:cNvPr>
          <p:cNvSpPr txBox="1">
            <a:spLocks noChangeArrowheads="1"/>
          </p:cNvSpPr>
          <p:nvPr/>
        </p:nvSpPr>
        <p:spPr bwMode="auto">
          <a:xfrm>
            <a:off x="6085995" y="5982278"/>
            <a:ext cx="1371600" cy="457200"/>
          </a:xfrm>
          <a:prstGeom prst="rect">
            <a:avLst/>
          </a:prstGeom>
          <a:solidFill>
            <a:schemeClr val="bg1"/>
          </a:solidFill>
          <a:ln w="9525">
            <a:solidFill>
              <a:srgbClr val="000099"/>
            </a:solidFill>
            <a:miter lim="800000"/>
            <a:headEnd/>
            <a:tailEnd/>
          </a:ln>
        </p:spPr>
        <p:txBody>
          <a:bodyPr lIns="0" tIns="0" rIns="0" bIns="0"/>
          <a:lstStyle/>
          <a:p>
            <a:pPr algn="ctr"/>
            <a:r>
              <a:rPr lang="en-US" sz="1400" b="1" dirty="0">
                <a:solidFill>
                  <a:srgbClr val="0000FF"/>
                </a:solidFill>
                <a:latin typeface="Calibri" panose="020F0502020204030204" pitchFamily="34" charset="0"/>
                <a:cs typeface="Calibri" panose="020F0502020204030204" pitchFamily="34" charset="0"/>
              </a:rPr>
              <a:t>Payroll </a:t>
            </a:r>
            <a:r>
              <a:rPr lang="en-US" sz="1400" b="1" dirty="0" err="1">
                <a:solidFill>
                  <a:srgbClr val="0000FF"/>
                </a:solidFill>
                <a:latin typeface="Calibri" panose="020F0502020204030204" pitchFamily="34" charset="0"/>
                <a:cs typeface="Calibri" panose="020F0502020204030204" pitchFamily="34" charset="0"/>
              </a:rPr>
              <a:t>Calcs</a:t>
            </a:r>
            <a:endParaRPr lang="en-US" sz="1400" b="1" dirty="0">
              <a:solidFill>
                <a:srgbClr val="0000FF"/>
              </a:solidFill>
              <a:latin typeface="Calibri" panose="020F0502020204030204" pitchFamily="34" charset="0"/>
              <a:cs typeface="Calibri" panose="020F0502020204030204" pitchFamily="34" charset="0"/>
            </a:endParaRPr>
          </a:p>
          <a:p>
            <a:pPr algn="ctr"/>
            <a:r>
              <a:rPr lang="en-US" sz="1400" b="1" dirty="0">
                <a:solidFill>
                  <a:srgbClr val="0000FF"/>
                </a:solidFill>
                <a:latin typeface="Calibri" panose="020F0502020204030204" pitchFamily="34" charset="0"/>
                <a:cs typeface="Calibri" panose="020F0502020204030204" pitchFamily="34" charset="0"/>
              </a:rPr>
              <a:t>HR </a:t>
            </a:r>
            <a:r>
              <a:rPr lang="en-US" sz="1400" b="1" dirty="0" err="1">
                <a:solidFill>
                  <a:srgbClr val="0000FF"/>
                </a:solidFill>
                <a:latin typeface="Calibri" panose="020F0502020204030204" pitchFamily="34" charset="0"/>
                <a:cs typeface="Calibri" panose="020F0502020204030204" pitchFamily="34" charset="0"/>
              </a:rPr>
              <a:t>Mgmt</a:t>
            </a:r>
            <a:endParaRPr lang="en-US" sz="1400" b="1" dirty="0">
              <a:solidFill>
                <a:srgbClr val="0000FF"/>
              </a:solidFill>
              <a:latin typeface="Calibri" panose="020F0502020204030204" pitchFamily="34" charset="0"/>
              <a:cs typeface="Calibri" panose="020F0502020204030204" pitchFamily="34" charset="0"/>
            </a:endParaRPr>
          </a:p>
        </p:txBody>
      </p:sp>
      <p:sp>
        <p:nvSpPr>
          <p:cNvPr id="37" name="Text Box 60">
            <a:extLst>
              <a:ext uri="{FF2B5EF4-FFF2-40B4-BE49-F238E27FC236}">
                <a16:creationId xmlns:a16="http://schemas.microsoft.com/office/drawing/2014/main" id="{80FBFE8A-D2EF-41E0-81F3-3A898E58A501}"/>
              </a:ext>
            </a:extLst>
          </p:cNvPr>
          <p:cNvSpPr txBox="1">
            <a:spLocks noChangeArrowheads="1"/>
          </p:cNvSpPr>
          <p:nvPr/>
        </p:nvSpPr>
        <p:spPr bwMode="auto">
          <a:xfrm>
            <a:off x="193195" y="3959803"/>
            <a:ext cx="1440000" cy="457200"/>
          </a:xfrm>
          <a:prstGeom prst="rect">
            <a:avLst/>
          </a:prstGeom>
          <a:solidFill>
            <a:schemeClr val="bg1"/>
          </a:solidFill>
          <a:ln w="9525">
            <a:solidFill>
              <a:srgbClr val="000099"/>
            </a:solidFill>
            <a:miter lim="800000"/>
            <a:headEnd/>
            <a:tailEnd/>
          </a:ln>
        </p:spPr>
        <p:txBody>
          <a:bodyPr lIns="0" tIns="0" rIns="0" bIns="0"/>
          <a:lstStyle/>
          <a:p>
            <a:pPr algn="ctr"/>
            <a:r>
              <a:rPr lang="en-US" sz="1400" b="1" dirty="0">
                <a:solidFill>
                  <a:srgbClr val="0000FF"/>
                </a:solidFill>
                <a:latin typeface="Calibri" panose="020F0502020204030204" pitchFamily="34" charset="0"/>
                <a:cs typeface="Calibri" panose="020F0502020204030204" pitchFamily="34" charset="0"/>
              </a:rPr>
              <a:t>Web Portal / </a:t>
            </a:r>
            <a:r>
              <a:rPr lang="en-US" sz="1400" b="1" dirty="0" err="1">
                <a:solidFill>
                  <a:srgbClr val="0000FF"/>
                </a:solidFill>
                <a:latin typeface="Calibri" panose="020F0502020204030204" pitchFamily="34" charset="0"/>
                <a:cs typeface="Calibri" panose="020F0502020204030204" pitchFamily="34" charset="0"/>
              </a:rPr>
              <a:t>DW</a:t>
            </a:r>
            <a:endParaRPr lang="en-US" sz="1400" b="1" dirty="0">
              <a:solidFill>
                <a:srgbClr val="0000FF"/>
              </a:solidFill>
              <a:latin typeface="Calibri" panose="020F0502020204030204" pitchFamily="34" charset="0"/>
              <a:cs typeface="Calibri" panose="020F0502020204030204" pitchFamily="34" charset="0"/>
            </a:endParaRPr>
          </a:p>
          <a:p>
            <a:pPr algn="ctr"/>
            <a:r>
              <a:rPr lang="en-US" sz="1400" b="1" dirty="0">
                <a:solidFill>
                  <a:srgbClr val="C00000"/>
                </a:solidFill>
                <a:latin typeface="Calibri" panose="020F0502020204030204" pitchFamily="34" charset="0"/>
                <a:cs typeface="Calibri" panose="020F0502020204030204" pitchFamily="34" charset="0"/>
              </a:rPr>
              <a:t>Publish / Monitor</a:t>
            </a:r>
          </a:p>
        </p:txBody>
      </p:sp>
      <p:grpSp>
        <p:nvGrpSpPr>
          <p:cNvPr id="38" name="Group 64">
            <a:extLst>
              <a:ext uri="{FF2B5EF4-FFF2-40B4-BE49-F238E27FC236}">
                <a16:creationId xmlns:a16="http://schemas.microsoft.com/office/drawing/2014/main" id="{D151F4F7-2B6C-488A-9385-AA02FC7CA7B5}"/>
              </a:ext>
            </a:extLst>
          </p:cNvPr>
          <p:cNvGrpSpPr>
            <a:grpSpLocks/>
          </p:cNvGrpSpPr>
          <p:nvPr/>
        </p:nvGrpSpPr>
        <p:grpSpPr bwMode="auto">
          <a:xfrm>
            <a:off x="3572343" y="3279646"/>
            <a:ext cx="1476000" cy="720000"/>
            <a:chOff x="2352" y="1848"/>
            <a:chExt cx="960" cy="528"/>
          </a:xfrm>
          <a:solidFill>
            <a:srgbClr val="FFFFCC"/>
          </a:solidFill>
        </p:grpSpPr>
        <p:sp>
          <p:nvSpPr>
            <p:cNvPr id="39" name="AutoShape 61">
              <a:extLst>
                <a:ext uri="{FF2B5EF4-FFF2-40B4-BE49-F238E27FC236}">
                  <a16:creationId xmlns:a16="http://schemas.microsoft.com/office/drawing/2014/main" id="{9AB9A951-F658-49CE-AA06-4418EA00D759}"/>
                </a:ext>
              </a:extLst>
            </p:cNvPr>
            <p:cNvSpPr>
              <a:spLocks noChangeArrowheads="1"/>
            </p:cNvSpPr>
            <p:nvPr/>
          </p:nvSpPr>
          <p:spPr bwMode="auto">
            <a:xfrm>
              <a:off x="2352" y="1848"/>
              <a:ext cx="960" cy="528"/>
            </a:xfrm>
            <a:prstGeom prst="can">
              <a:avLst>
                <a:gd name="adj" fmla="val 25000"/>
              </a:avLst>
            </a:prstGeom>
            <a:grpFill/>
            <a:ln w="9525">
              <a:solidFill>
                <a:schemeClr val="accent2"/>
              </a:solidFill>
              <a:round/>
              <a:headEnd/>
              <a:tailEnd/>
            </a:ln>
          </p:spPr>
          <p:txBody>
            <a:bodyPr wrap="none" anchor="ctr"/>
            <a:lstStyle/>
            <a:p>
              <a:endParaRPr lang="sl-SI">
                <a:latin typeface="Calibri" pitchFamily="34" charset="0"/>
              </a:endParaRPr>
            </a:p>
          </p:txBody>
        </p:sp>
        <p:sp>
          <p:nvSpPr>
            <p:cNvPr id="40" name="WordArt 63">
              <a:extLst>
                <a:ext uri="{FF2B5EF4-FFF2-40B4-BE49-F238E27FC236}">
                  <a16:creationId xmlns:a16="http://schemas.microsoft.com/office/drawing/2014/main" id="{B63FC4D1-B6A6-42A6-AEF1-2F7A1E4866BC}"/>
                </a:ext>
              </a:extLst>
            </p:cNvPr>
            <p:cNvSpPr>
              <a:spLocks noChangeArrowheads="1" noChangeShapeType="1" noTextEdit="1"/>
            </p:cNvSpPr>
            <p:nvPr/>
          </p:nvSpPr>
          <p:spPr bwMode="auto">
            <a:xfrm>
              <a:off x="2429" y="2047"/>
              <a:ext cx="822" cy="217"/>
            </a:xfrm>
            <a:prstGeom prst="rect">
              <a:avLst/>
            </a:prstGeom>
            <a:grpFill/>
          </p:spPr>
          <p:txBody>
            <a:bodyPr wrap="none" fromWordArt="1">
              <a:prstTxWarp prst="textCanDown">
                <a:avLst>
                  <a:gd name="adj" fmla="val 25806"/>
                </a:avLst>
              </a:prstTxWarp>
            </a:bodyPr>
            <a:lstStyle/>
            <a:p>
              <a:r>
                <a:rPr lang="en-US" sz="2000" kern="10" dirty="0">
                  <a:ln w="9525">
                    <a:noFill/>
                    <a:round/>
                    <a:headEnd/>
                    <a:tailEnd/>
                  </a:ln>
                  <a:solidFill>
                    <a:srgbClr val="000080"/>
                  </a:solidFill>
                  <a:cs typeface="Times New Roman"/>
                </a:rPr>
                <a:t>IFMIS DB</a:t>
              </a:r>
            </a:p>
          </p:txBody>
        </p:sp>
      </p:grpSp>
      <p:sp>
        <p:nvSpPr>
          <p:cNvPr id="41" name="Text Box 10">
            <a:extLst>
              <a:ext uri="{FF2B5EF4-FFF2-40B4-BE49-F238E27FC236}">
                <a16:creationId xmlns:a16="http://schemas.microsoft.com/office/drawing/2014/main" id="{1DA85AD5-CD6F-444D-BAB5-5166A429040A}"/>
              </a:ext>
            </a:extLst>
          </p:cNvPr>
          <p:cNvSpPr txBox="1">
            <a:spLocks noChangeArrowheads="1"/>
          </p:cNvSpPr>
          <p:nvPr/>
        </p:nvSpPr>
        <p:spPr bwMode="auto">
          <a:xfrm>
            <a:off x="3277707" y="1473778"/>
            <a:ext cx="1371600" cy="457200"/>
          </a:xfrm>
          <a:prstGeom prst="rect">
            <a:avLst/>
          </a:prstGeom>
          <a:solidFill>
            <a:schemeClr val="bg1"/>
          </a:solidFill>
          <a:ln w="9525">
            <a:solidFill>
              <a:srgbClr val="000099"/>
            </a:solidFill>
            <a:miter lim="800000"/>
            <a:headEnd/>
            <a:tailEnd/>
          </a:ln>
        </p:spPr>
        <p:txBody>
          <a:bodyPr lIns="0" tIns="0" rIns="0" bIns="0"/>
          <a:lstStyle/>
          <a:p>
            <a:pPr algn="ctr"/>
            <a:r>
              <a:rPr lang="en-US" sz="1400" b="1" dirty="0">
                <a:solidFill>
                  <a:srgbClr val="0000FF"/>
                </a:solidFill>
                <a:latin typeface="Calibri" panose="020F0502020204030204" pitchFamily="34" charset="0"/>
                <a:cs typeface="Calibri" panose="020F0502020204030204" pitchFamily="34" charset="0"/>
              </a:rPr>
              <a:t>Public Investments</a:t>
            </a:r>
          </a:p>
        </p:txBody>
      </p:sp>
      <p:sp>
        <p:nvSpPr>
          <p:cNvPr id="42" name="Text Box 58">
            <a:extLst>
              <a:ext uri="{FF2B5EF4-FFF2-40B4-BE49-F238E27FC236}">
                <a16:creationId xmlns:a16="http://schemas.microsoft.com/office/drawing/2014/main" id="{E948D60B-FE7C-4A24-893E-FAF980EE2547}"/>
              </a:ext>
            </a:extLst>
          </p:cNvPr>
          <p:cNvSpPr txBox="1">
            <a:spLocks noChangeArrowheads="1"/>
          </p:cNvSpPr>
          <p:nvPr/>
        </p:nvSpPr>
        <p:spPr bwMode="auto">
          <a:xfrm>
            <a:off x="7613170" y="4883728"/>
            <a:ext cx="1096962" cy="457200"/>
          </a:xfrm>
          <a:prstGeom prst="rect">
            <a:avLst/>
          </a:prstGeom>
          <a:solidFill>
            <a:schemeClr val="bg1"/>
          </a:solidFill>
          <a:ln w="9525">
            <a:solidFill>
              <a:srgbClr val="000099"/>
            </a:solidFill>
            <a:miter lim="800000"/>
            <a:headEnd/>
            <a:tailEnd/>
          </a:ln>
        </p:spPr>
        <p:txBody>
          <a:bodyPr lIns="0" tIns="0" rIns="0" bIns="0"/>
          <a:lstStyle/>
          <a:p>
            <a:pPr algn="ctr"/>
            <a:r>
              <a:rPr lang="en-US" sz="1400" b="1">
                <a:solidFill>
                  <a:srgbClr val="0000FF"/>
                </a:solidFill>
                <a:latin typeface="Calibri" panose="020F0502020204030204" pitchFamily="34" charset="0"/>
                <a:cs typeface="Calibri" panose="020F0502020204030204" pitchFamily="34" charset="0"/>
              </a:rPr>
              <a:t>Tax and Customs</a:t>
            </a:r>
          </a:p>
        </p:txBody>
      </p:sp>
      <p:cxnSp>
        <p:nvCxnSpPr>
          <p:cNvPr id="43" name="Straight Arrow Connector 42">
            <a:extLst>
              <a:ext uri="{FF2B5EF4-FFF2-40B4-BE49-F238E27FC236}">
                <a16:creationId xmlns:a16="http://schemas.microsoft.com/office/drawing/2014/main" id="{4F004851-3E33-459B-96EA-AD00B6C97D57}"/>
              </a:ext>
            </a:extLst>
          </p:cNvPr>
          <p:cNvCxnSpPr/>
          <p:nvPr/>
        </p:nvCxnSpPr>
        <p:spPr>
          <a:xfrm rot="10800000">
            <a:off x="6800061" y="5112328"/>
            <a:ext cx="731838" cy="1588"/>
          </a:xfrm>
          <a:prstGeom prst="straightConnector1">
            <a:avLst/>
          </a:prstGeom>
          <a:ln w="63500">
            <a:solidFill>
              <a:srgbClr val="00CC99"/>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4" name="Arc 19">
            <a:extLst>
              <a:ext uri="{FF2B5EF4-FFF2-40B4-BE49-F238E27FC236}">
                <a16:creationId xmlns:a16="http://schemas.microsoft.com/office/drawing/2014/main" id="{E5B2B620-63A1-46EB-BD2B-1B018FA35FB0}"/>
              </a:ext>
            </a:extLst>
          </p:cNvPr>
          <p:cNvSpPr>
            <a:spLocks/>
          </p:cNvSpPr>
          <p:nvPr/>
        </p:nvSpPr>
        <p:spPr bwMode="auto">
          <a:xfrm rot="11283402">
            <a:off x="6246332" y="4772603"/>
            <a:ext cx="563563" cy="1100138"/>
          </a:xfrm>
          <a:custGeom>
            <a:avLst/>
            <a:gdLst>
              <a:gd name="T0" fmla="*/ 0 w 17332"/>
              <a:gd name="T1" fmla="*/ 0 h 21600"/>
              <a:gd name="T2" fmla="*/ 2147483647 w 17332"/>
              <a:gd name="T3" fmla="*/ 2147483647 h 21600"/>
              <a:gd name="T4" fmla="*/ 2147483647 w 17332"/>
              <a:gd name="T5" fmla="*/ 2147483647 h 21600"/>
              <a:gd name="T6" fmla="*/ 0 60000 65536"/>
              <a:gd name="T7" fmla="*/ 0 60000 65536"/>
              <a:gd name="T8" fmla="*/ 0 60000 65536"/>
              <a:gd name="T9" fmla="*/ 0 w 17332"/>
              <a:gd name="T10" fmla="*/ 0 h 21600"/>
              <a:gd name="T11" fmla="*/ 17332 w 17332"/>
              <a:gd name="T12" fmla="*/ 21600 h 21600"/>
            </a:gdLst>
            <a:ahLst/>
            <a:cxnLst>
              <a:cxn ang="T6">
                <a:pos x="T0" y="T1"/>
              </a:cxn>
              <a:cxn ang="T7">
                <a:pos x="T2" y="T3"/>
              </a:cxn>
              <a:cxn ang="T8">
                <a:pos x="T4" y="T5"/>
              </a:cxn>
            </a:cxnLst>
            <a:rect l="T9" t="T10" r="T11" b="T12"/>
            <a:pathLst>
              <a:path w="17332" h="21600" fill="none" extrusionOk="0">
                <a:moveTo>
                  <a:pt x="0" y="0"/>
                </a:moveTo>
                <a:cubicBezTo>
                  <a:pt x="43" y="0"/>
                  <a:pt x="87" y="-1"/>
                  <a:pt x="131" y="0"/>
                </a:cubicBezTo>
                <a:cubicBezTo>
                  <a:pt x="6883" y="0"/>
                  <a:pt x="13247" y="3157"/>
                  <a:pt x="17331" y="8535"/>
                </a:cubicBezTo>
              </a:path>
              <a:path w="17332" h="21600" stroke="0" extrusionOk="0">
                <a:moveTo>
                  <a:pt x="0" y="0"/>
                </a:moveTo>
                <a:cubicBezTo>
                  <a:pt x="43" y="0"/>
                  <a:pt x="87" y="-1"/>
                  <a:pt x="131" y="0"/>
                </a:cubicBezTo>
                <a:cubicBezTo>
                  <a:pt x="6883" y="0"/>
                  <a:pt x="13247" y="3157"/>
                  <a:pt x="17331" y="8535"/>
                </a:cubicBezTo>
                <a:lnTo>
                  <a:pt x="131" y="21600"/>
                </a:lnTo>
                <a:close/>
              </a:path>
            </a:pathLst>
          </a:custGeom>
          <a:noFill/>
          <a:ln w="76200">
            <a:solidFill>
              <a:srgbClr val="00CC99"/>
            </a:solidFill>
            <a:round/>
            <a:headEnd/>
            <a:tailEnd type="triangle" w="med" len="sm"/>
          </a:ln>
        </p:spPr>
        <p:txBody>
          <a:bodyPr wrap="none" anchor="ctr"/>
          <a:lstStyle/>
          <a:p>
            <a:endParaRPr lang="en-US">
              <a:latin typeface="Calibri" pitchFamily="34" charset="0"/>
            </a:endParaRPr>
          </a:p>
        </p:txBody>
      </p:sp>
      <p:sp>
        <p:nvSpPr>
          <p:cNvPr id="45" name="Arc 19">
            <a:extLst>
              <a:ext uri="{FF2B5EF4-FFF2-40B4-BE49-F238E27FC236}">
                <a16:creationId xmlns:a16="http://schemas.microsoft.com/office/drawing/2014/main" id="{68220CAC-C58D-4F58-9657-7A7B95A2FEE5}"/>
              </a:ext>
            </a:extLst>
          </p:cNvPr>
          <p:cNvSpPr>
            <a:spLocks/>
          </p:cNvSpPr>
          <p:nvPr/>
        </p:nvSpPr>
        <p:spPr bwMode="auto">
          <a:xfrm rot="10800000">
            <a:off x="6938482" y="3464503"/>
            <a:ext cx="344488" cy="735013"/>
          </a:xfrm>
          <a:custGeom>
            <a:avLst/>
            <a:gdLst>
              <a:gd name="T0" fmla="*/ 0 w 17332"/>
              <a:gd name="T1" fmla="*/ 0 h 21600"/>
              <a:gd name="T2" fmla="*/ 2147483647 w 17332"/>
              <a:gd name="T3" fmla="*/ 2147483647 h 21600"/>
              <a:gd name="T4" fmla="*/ 2147483647 w 17332"/>
              <a:gd name="T5" fmla="*/ 2147483647 h 21600"/>
              <a:gd name="T6" fmla="*/ 0 60000 65536"/>
              <a:gd name="T7" fmla="*/ 0 60000 65536"/>
              <a:gd name="T8" fmla="*/ 0 60000 65536"/>
              <a:gd name="T9" fmla="*/ 0 w 17332"/>
              <a:gd name="T10" fmla="*/ 0 h 21600"/>
              <a:gd name="T11" fmla="*/ 17332 w 17332"/>
              <a:gd name="T12" fmla="*/ 21600 h 21600"/>
            </a:gdLst>
            <a:ahLst/>
            <a:cxnLst>
              <a:cxn ang="T6">
                <a:pos x="T0" y="T1"/>
              </a:cxn>
              <a:cxn ang="T7">
                <a:pos x="T2" y="T3"/>
              </a:cxn>
              <a:cxn ang="T8">
                <a:pos x="T4" y="T5"/>
              </a:cxn>
            </a:cxnLst>
            <a:rect l="T9" t="T10" r="T11" b="T12"/>
            <a:pathLst>
              <a:path w="17332" h="21600" fill="none" extrusionOk="0">
                <a:moveTo>
                  <a:pt x="0" y="0"/>
                </a:moveTo>
                <a:cubicBezTo>
                  <a:pt x="43" y="0"/>
                  <a:pt x="87" y="-1"/>
                  <a:pt x="131" y="0"/>
                </a:cubicBezTo>
                <a:cubicBezTo>
                  <a:pt x="6883" y="0"/>
                  <a:pt x="13247" y="3157"/>
                  <a:pt x="17331" y="8535"/>
                </a:cubicBezTo>
              </a:path>
              <a:path w="17332" h="21600" stroke="0" extrusionOk="0">
                <a:moveTo>
                  <a:pt x="0" y="0"/>
                </a:moveTo>
                <a:cubicBezTo>
                  <a:pt x="43" y="0"/>
                  <a:pt x="87" y="-1"/>
                  <a:pt x="131" y="0"/>
                </a:cubicBezTo>
                <a:cubicBezTo>
                  <a:pt x="6883" y="0"/>
                  <a:pt x="13247" y="3157"/>
                  <a:pt x="17331" y="8535"/>
                </a:cubicBezTo>
                <a:lnTo>
                  <a:pt x="131" y="21600"/>
                </a:lnTo>
                <a:close/>
              </a:path>
            </a:pathLst>
          </a:custGeom>
          <a:noFill/>
          <a:ln w="76200">
            <a:solidFill>
              <a:srgbClr val="00CC99"/>
            </a:solidFill>
            <a:round/>
            <a:headEnd/>
            <a:tailEnd type="triangle" w="med" len="sm"/>
          </a:ln>
        </p:spPr>
        <p:txBody>
          <a:bodyPr wrap="none" anchor="ctr"/>
          <a:lstStyle/>
          <a:p>
            <a:endParaRPr lang="en-US">
              <a:latin typeface="Calibri" pitchFamily="34" charset="0"/>
            </a:endParaRPr>
          </a:p>
        </p:txBody>
      </p:sp>
      <p:sp>
        <p:nvSpPr>
          <p:cNvPr id="46" name="Arc 19">
            <a:extLst>
              <a:ext uri="{FF2B5EF4-FFF2-40B4-BE49-F238E27FC236}">
                <a16:creationId xmlns:a16="http://schemas.microsoft.com/office/drawing/2014/main" id="{3F5EC4F5-4458-4924-8EAC-5B857A97A81D}"/>
              </a:ext>
            </a:extLst>
          </p:cNvPr>
          <p:cNvSpPr>
            <a:spLocks/>
          </p:cNvSpPr>
          <p:nvPr/>
        </p:nvSpPr>
        <p:spPr bwMode="auto">
          <a:xfrm rot="10800000" flipH="1">
            <a:off x="4704870" y="964191"/>
            <a:ext cx="344487" cy="733425"/>
          </a:xfrm>
          <a:custGeom>
            <a:avLst/>
            <a:gdLst>
              <a:gd name="T0" fmla="*/ 0 w 17332"/>
              <a:gd name="T1" fmla="*/ 0 h 21600"/>
              <a:gd name="T2" fmla="*/ 2147483647 w 17332"/>
              <a:gd name="T3" fmla="*/ 2147483647 h 21600"/>
              <a:gd name="T4" fmla="*/ 2147483647 w 17332"/>
              <a:gd name="T5" fmla="*/ 2147483647 h 21600"/>
              <a:gd name="T6" fmla="*/ 0 60000 65536"/>
              <a:gd name="T7" fmla="*/ 0 60000 65536"/>
              <a:gd name="T8" fmla="*/ 0 60000 65536"/>
              <a:gd name="T9" fmla="*/ 0 w 17332"/>
              <a:gd name="T10" fmla="*/ 0 h 21600"/>
              <a:gd name="T11" fmla="*/ 17332 w 17332"/>
              <a:gd name="T12" fmla="*/ 21600 h 21600"/>
            </a:gdLst>
            <a:ahLst/>
            <a:cxnLst>
              <a:cxn ang="T6">
                <a:pos x="T0" y="T1"/>
              </a:cxn>
              <a:cxn ang="T7">
                <a:pos x="T2" y="T3"/>
              </a:cxn>
              <a:cxn ang="T8">
                <a:pos x="T4" y="T5"/>
              </a:cxn>
            </a:cxnLst>
            <a:rect l="T9" t="T10" r="T11" b="T12"/>
            <a:pathLst>
              <a:path w="17332" h="21600" fill="none" extrusionOk="0">
                <a:moveTo>
                  <a:pt x="0" y="0"/>
                </a:moveTo>
                <a:cubicBezTo>
                  <a:pt x="43" y="0"/>
                  <a:pt x="87" y="-1"/>
                  <a:pt x="131" y="0"/>
                </a:cubicBezTo>
                <a:cubicBezTo>
                  <a:pt x="6883" y="0"/>
                  <a:pt x="13247" y="3157"/>
                  <a:pt x="17331" y="8535"/>
                </a:cubicBezTo>
              </a:path>
              <a:path w="17332" h="21600" stroke="0" extrusionOk="0">
                <a:moveTo>
                  <a:pt x="0" y="0"/>
                </a:moveTo>
                <a:cubicBezTo>
                  <a:pt x="43" y="0"/>
                  <a:pt x="87" y="-1"/>
                  <a:pt x="131" y="0"/>
                </a:cubicBezTo>
                <a:cubicBezTo>
                  <a:pt x="6883" y="0"/>
                  <a:pt x="13247" y="3157"/>
                  <a:pt x="17331" y="8535"/>
                </a:cubicBezTo>
                <a:lnTo>
                  <a:pt x="131" y="21600"/>
                </a:lnTo>
                <a:close/>
              </a:path>
            </a:pathLst>
          </a:custGeom>
          <a:noFill/>
          <a:ln w="76200">
            <a:solidFill>
              <a:srgbClr val="00CC99"/>
            </a:solidFill>
            <a:round/>
            <a:headEnd/>
            <a:tailEnd type="triangle" w="med" len="sm"/>
          </a:ln>
        </p:spPr>
        <p:txBody>
          <a:bodyPr wrap="none" anchor="ctr"/>
          <a:lstStyle/>
          <a:p>
            <a:endParaRPr lang="en-US">
              <a:latin typeface="Calibri" pitchFamily="34" charset="0"/>
            </a:endParaRPr>
          </a:p>
        </p:txBody>
      </p:sp>
      <p:sp>
        <p:nvSpPr>
          <p:cNvPr id="47" name="Arc 19">
            <a:extLst>
              <a:ext uri="{FF2B5EF4-FFF2-40B4-BE49-F238E27FC236}">
                <a16:creationId xmlns:a16="http://schemas.microsoft.com/office/drawing/2014/main" id="{02B9DDA9-3625-4FFA-AE29-D2948B67C7D1}"/>
              </a:ext>
            </a:extLst>
          </p:cNvPr>
          <p:cNvSpPr>
            <a:spLocks/>
          </p:cNvSpPr>
          <p:nvPr/>
        </p:nvSpPr>
        <p:spPr bwMode="auto">
          <a:xfrm rot="10800000" flipV="1">
            <a:off x="699607" y="3634366"/>
            <a:ext cx="390525" cy="733425"/>
          </a:xfrm>
          <a:custGeom>
            <a:avLst/>
            <a:gdLst>
              <a:gd name="T0" fmla="*/ 0 w 17332"/>
              <a:gd name="T1" fmla="*/ 0 h 21600"/>
              <a:gd name="T2" fmla="*/ 2147483647 w 17332"/>
              <a:gd name="T3" fmla="*/ 2147483647 h 21600"/>
              <a:gd name="T4" fmla="*/ 2147483647 w 17332"/>
              <a:gd name="T5" fmla="*/ 2147483647 h 21600"/>
              <a:gd name="T6" fmla="*/ 0 60000 65536"/>
              <a:gd name="T7" fmla="*/ 0 60000 65536"/>
              <a:gd name="T8" fmla="*/ 0 60000 65536"/>
              <a:gd name="T9" fmla="*/ 0 w 17332"/>
              <a:gd name="T10" fmla="*/ 0 h 21600"/>
              <a:gd name="T11" fmla="*/ 17332 w 17332"/>
              <a:gd name="T12" fmla="*/ 21600 h 21600"/>
            </a:gdLst>
            <a:ahLst/>
            <a:cxnLst>
              <a:cxn ang="T6">
                <a:pos x="T0" y="T1"/>
              </a:cxn>
              <a:cxn ang="T7">
                <a:pos x="T2" y="T3"/>
              </a:cxn>
              <a:cxn ang="T8">
                <a:pos x="T4" y="T5"/>
              </a:cxn>
            </a:cxnLst>
            <a:rect l="T9" t="T10" r="T11" b="T12"/>
            <a:pathLst>
              <a:path w="17332" h="21600" fill="none" extrusionOk="0">
                <a:moveTo>
                  <a:pt x="0" y="0"/>
                </a:moveTo>
                <a:cubicBezTo>
                  <a:pt x="43" y="0"/>
                  <a:pt x="87" y="-1"/>
                  <a:pt x="131" y="0"/>
                </a:cubicBezTo>
                <a:cubicBezTo>
                  <a:pt x="6883" y="0"/>
                  <a:pt x="13247" y="3157"/>
                  <a:pt x="17331" y="8535"/>
                </a:cubicBezTo>
              </a:path>
              <a:path w="17332" h="21600" stroke="0" extrusionOk="0">
                <a:moveTo>
                  <a:pt x="0" y="0"/>
                </a:moveTo>
                <a:cubicBezTo>
                  <a:pt x="43" y="0"/>
                  <a:pt x="87" y="-1"/>
                  <a:pt x="131" y="0"/>
                </a:cubicBezTo>
                <a:cubicBezTo>
                  <a:pt x="6883" y="0"/>
                  <a:pt x="13247" y="3157"/>
                  <a:pt x="17331" y="8535"/>
                </a:cubicBezTo>
                <a:lnTo>
                  <a:pt x="131" y="21600"/>
                </a:lnTo>
                <a:close/>
              </a:path>
            </a:pathLst>
          </a:custGeom>
          <a:noFill/>
          <a:ln w="76200">
            <a:solidFill>
              <a:srgbClr val="00CC99"/>
            </a:solidFill>
            <a:round/>
            <a:headEnd/>
            <a:tailEnd type="triangle" w="med" len="sm"/>
          </a:ln>
        </p:spPr>
        <p:txBody>
          <a:bodyPr wrap="none" anchor="ctr"/>
          <a:lstStyle/>
          <a:p>
            <a:endParaRPr lang="en-US">
              <a:latin typeface="Calibri" pitchFamily="34" charset="0"/>
            </a:endParaRPr>
          </a:p>
        </p:txBody>
      </p:sp>
      <p:sp>
        <p:nvSpPr>
          <p:cNvPr id="49" name="TextBox 48">
            <a:extLst>
              <a:ext uri="{FF2B5EF4-FFF2-40B4-BE49-F238E27FC236}">
                <a16:creationId xmlns:a16="http://schemas.microsoft.com/office/drawing/2014/main" id="{B40E1A30-42FD-482D-8012-34C62631077C}"/>
              </a:ext>
            </a:extLst>
          </p:cNvPr>
          <p:cNvSpPr txBox="1"/>
          <p:nvPr/>
        </p:nvSpPr>
        <p:spPr>
          <a:xfrm>
            <a:off x="1960080" y="3866140"/>
            <a:ext cx="1409701" cy="461665"/>
          </a:xfrm>
          <a:prstGeom prst="rect">
            <a:avLst/>
          </a:prstGeom>
          <a:noFill/>
        </p:spPr>
        <p:txBody>
          <a:bodyPr wrap="square" rtlCol="0">
            <a:spAutoFit/>
          </a:bodyPr>
          <a:lstStyle/>
          <a:p>
            <a:pPr algn="ctr"/>
            <a:r>
              <a:rPr lang="en-US" sz="1200" b="1" dirty="0">
                <a:solidFill>
                  <a:srgbClr val="0000CC"/>
                </a:solidFill>
                <a:latin typeface="Trebuchet MS" pitchFamily="34" charset="0"/>
              </a:rPr>
              <a:t>General Ledger</a:t>
            </a:r>
          </a:p>
          <a:p>
            <a:pPr algn="ctr"/>
            <a:r>
              <a:rPr lang="en-US" sz="1200" b="1" dirty="0">
                <a:solidFill>
                  <a:srgbClr val="0000CC"/>
                </a:solidFill>
                <a:latin typeface="Trebuchet MS" pitchFamily="34" charset="0"/>
              </a:rPr>
              <a:t>Accounting</a:t>
            </a:r>
            <a:endParaRPr lang="en-US" sz="1800" b="1" dirty="0">
              <a:solidFill>
                <a:srgbClr val="0000CC"/>
              </a:solidFill>
              <a:latin typeface="Trebuchet MS" pitchFamily="34" charset="0"/>
            </a:endParaRPr>
          </a:p>
        </p:txBody>
      </p:sp>
      <p:sp>
        <p:nvSpPr>
          <p:cNvPr id="50" name="TextBox 49">
            <a:extLst>
              <a:ext uri="{FF2B5EF4-FFF2-40B4-BE49-F238E27FC236}">
                <a16:creationId xmlns:a16="http://schemas.microsoft.com/office/drawing/2014/main" id="{7CF1D591-9A3E-4F52-B53E-3B0C6293E7F2}"/>
              </a:ext>
            </a:extLst>
          </p:cNvPr>
          <p:cNvSpPr txBox="1"/>
          <p:nvPr/>
        </p:nvSpPr>
        <p:spPr>
          <a:xfrm>
            <a:off x="4788024" y="4407495"/>
            <a:ext cx="1038225" cy="461665"/>
          </a:xfrm>
          <a:prstGeom prst="rect">
            <a:avLst/>
          </a:prstGeom>
          <a:noFill/>
        </p:spPr>
        <p:txBody>
          <a:bodyPr wrap="square" rtlCol="0">
            <a:spAutoFit/>
          </a:bodyPr>
          <a:lstStyle/>
          <a:p>
            <a:pPr algn="ctr"/>
            <a:r>
              <a:rPr lang="en-US" sz="1200" b="1" dirty="0">
                <a:solidFill>
                  <a:srgbClr val="0000CC"/>
                </a:solidFill>
                <a:latin typeface="Trebuchet MS" pitchFamily="34" charset="0"/>
              </a:rPr>
              <a:t>Daily Operations</a:t>
            </a:r>
            <a:endParaRPr lang="en-US" sz="1800" b="1" dirty="0">
              <a:solidFill>
                <a:srgbClr val="0000CC"/>
              </a:solidFill>
              <a:latin typeface="Trebuchet MS" pitchFamily="34" charset="0"/>
            </a:endParaRPr>
          </a:p>
        </p:txBody>
      </p:sp>
      <p:sp>
        <p:nvSpPr>
          <p:cNvPr id="51" name="Text Box 7">
            <a:extLst>
              <a:ext uri="{FF2B5EF4-FFF2-40B4-BE49-F238E27FC236}">
                <a16:creationId xmlns:a16="http://schemas.microsoft.com/office/drawing/2014/main" id="{06993DC8-134A-4F1F-93E5-72B6C25D8178}"/>
              </a:ext>
            </a:extLst>
          </p:cNvPr>
          <p:cNvSpPr txBox="1">
            <a:spLocks noChangeArrowheads="1"/>
          </p:cNvSpPr>
          <p:nvPr/>
        </p:nvSpPr>
        <p:spPr bwMode="auto">
          <a:xfrm>
            <a:off x="1134582" y="6118758"/>
            <a:ext cx="1440000" cy="457200"/>
          </a:xfrm>
          <a:prstGeom prst="rect">
            <a:avLst/>
          </a:prstGeom>
          <a:solidFill>
            <a:schemeClr val="bg1"/>
          </a:solidFill>
          <a:ln w="9525">
            <a:solidFill>
              <a:srgbClr val="000099"/>
            </a:solidFill>
            <a:miter lim="800000"/>
            <a:headEnd/>
            <a:tailEnd/>
          </a:ln>
        </p:spPr>
        <p:txBody>
          <a:bodyPr lIns="0" tIns="0" rIns="0" bIns="0"/>
          <a:lstStyle/>
          <a:p>
            <a:pPr algn="ctr"/>
            <a:r>
              <a:rPr lang="en-US" sz="1400" b="1" dirty="0">
                <a:solidFill>
                  <a:srgbClr val="0000FF"/>
                </a:solidFill>
                <a:latin typeface="Calibri" panose="020F0502020204030204" pitchFamily="34" charset="0"/>
                <a:cs typeface="Calibri" panose="020F0502020204030204" pitchFamily="34" charset="0"/>
              </a:rPr>
              <a:t>Market Operations</a:t>
            </a:r>
          </a:p>
          <a:p>
            <a:pPr algn="ctr"/>
            <a:r>
              <a:rPr lang="en-US" sz="1400" b="1" dirty="0">
                <a:solidFill>
                  <a:srgbClr val="0000FF"/>
                </a:solidFill>
                <a:latin typeface="Calibri" panose="020F0502020204030204" pitchFamily="34" charset="0"/>
                <a:cs typeface="Calibri" panose="020F0502020204030204" pitchFamily="34" charset="0"/>
              </a:rPr>
              <a:t>/ Securities</a:t>
            </a:r>
          </a:p>
        </p:txBody>
      </p:sp>
      <p:sp>
        <p:nvSpPr>
          <p:cNvPr id="52" name="Arc 19">
            <a:extLst>
              <a:ext uri="{FF2B5EF4-FFF2-40B4-BE49-F238E27FC236}">
                <a16:creationId xmlns:a16="http://schemas.microsoft.com/office/drawing/2014/main" id="{EA767621-48D3-4222-85B0-0D250A025AD8}"/>
              </a:ext>
            </a:extLst>
          </p:cNvPr>
          <p:cNvSpPr>
            <a:spLocks/>
          </p:cNvSpPr>
          <p:nvPr/>
        </p:nvSpPr>
        <p:spPr bwMode="auto">
          <a:xfrm rot="6239936">
            <a:off x="2240910" y="5043016"/>
            <a:ext cx="431195" cy="2125047"/>
          </a:xfrm>
          <a:custGeom>
            <a:avLst/>
            <a:gdLst>
              <a:gd name="T0" fmla="*/ 0 w 17332"/>
              <a:gd name="T1" fmla="*/ 0 h 21600"/>
              <a:gd name="T2" fmla="*/ 2147483647 w 17332"/>
              <a:gd name="T3" fmla="*/ 2147483647 h 21600"/>
              <a:gd name="T4" fmla="*/ 2147483647 w 17332"/>
              <a:gd name="T5" fmla="*/ 2147483647 h 21600"/>
              <a:gd name="T6" fmla="*/ 0 60000 65536"/>
              <a:gd name="T7" fmla="*/ 0 60000 65536"/>
              <a:gd name="T8" fmla="*/ 0 60000 65536"/>
              <a:gd name="T9" fmla="*/ 0 w 17332"/>
              <a:gd name="T10" fmla="*/ 0 h 21600"/>
              <a:gd name="T11" fmla="*/ 17332 w 17332"/>
              <a:gd name="T12" fmla="*/ 21600 h 21600"/>
            </a:gdLst>
            <a:ahLst/>
            <a:cxnLst>
              <a:cxn ang="T6">
                <a:pos x="T0" y="T1"/>
              </a:cxn>
              <a:cxn ang="T7">
                <a:pos x="T2" y="T3"/>
              </a:cxn>
              <a:cxn ang="T8">
                <a:pos x="T4" y="T5"/>
              </a:cxn>
            </a:cxnLst>
            <a:rect l="T9" t="T10" r="T11" b="T12"/>
            <a:pathLst>
              <a:path w="17332" h="21600" fill="none" extrusionOk="0">
                <a:moveTo>
                  <a:pt x="0" y="0"/>
                </a:moveTo>
                <a:cubicBezTo>
                  <a:pt x="43" y="0"/>
                  <a:pt x="87" y="-1"/>
                  <a:pt x="131" y="0"/>
                </a:cubicBezTo>
                <a:cubicBezTo>
                  <a:pt x="6883" y="0"/>
                  <a:pt x="13247" y="3157"/>
                  <a:pt x="17331" y="8535"/>
                </a:cubicBezTo>
              </a:path>
              <a:path w="17332" h="21600" stroke="0" extrusionOk="0">
                <a:moveTo>
                  <a:pt x="0" y="0"/>
                </a:moveTo>
                <a:cubicBezTo>
                  <a:pt x="43" y="0"/>
                  <a:pt x="87" y="-1"/>
                  <a:pt x="131" y="0"/>
                </a:cubicBezTo>
                <a:cubicBezTo>
                  <a:pt x="6883" y="0"/>
                  <a:pt x="13247" y="3157"/>
                  <a:pt x="17331" y="8535"/>
                </a:cubicBezTo>
                <a:lnTo>
                  <a:pt x="131" y="21600"/>
                </a:lnTo>
                <a:close/>
              </a:path>
            </a:pathLst>
          </a:custGeom>
          <a:noFill/>
          <a:ln w="76200">
            <a:solidFill>
              <a:srgbClr val="00CC99"/>
            </a:solidFill>
            <a:round/>
            <a:headEnd/>
            <a:tailEnd type="triangle" w="med" len="sm"/>
          </a:ln>
        </p:spPr>
        <p:txBody>
          <a:bodyPr wrap="none" anchor="ctr"/>
          <a:lstStyle/>
          <a:p>
            <a:endParaRPr lang="en-US">
              <a:latin typeface="Calibri" pitchFamily="34" charset="0"/>
            </a:endParaRPr>
          </a:p>
        </p:txBody>
      </p:sp>
      <p:sp>
        <p:nvSpPr>
          <p:cNvPr id="53" name="Arc 19">
            <a:extLst>
              <a:ext uri="{FF2B5EF4-FFF2-40B4-BE49-F238E27FC236}">
                <a16:creationId xmlns:a16="http://schemas.microsoft.com/office/drawing/2014/main" id="{08032BCE-DD9E-49F2-9754-BC110C552D8B}"/>
              </a:ext>
            </a:extLst>
          </p:cNvPr>
          <p:cNvSpPr>
            <a:spLocks/>
          </p:cNvSpPr>
          <p:nvPr/>
        </p:nvSpPr>
        <p:spPr bwMode="auto">
          <a:xfrm rot="5722598">
            <a:off x="1461635" y="5300814"/>
            <a:ext cx="711020" cy="821667"/>
          </a:xfrm>
          <a:custGeom>
            <a:avLst/>
            <a:gdLst>
              <a:gd name="T0" fmla="*/ 0 w 17332"/>
              <a:gd name="T1" fmla="*/ 0 h 21600"/>
              <a:gd name="T2" fmla="*/ 2147483647 w 17332"/>
              <a:gd name="T3" fmla="*/ 2147483647 h 21600"/>
              <a:gd name="T4" fmla="*/ 2147483647 w 17332"/>
              <a:gd name="T5" fmla="*/ 2147483647 h 21600"/>
              <a:gd name="T6" fmla="*/ 0 60000 65536"/>
              <a:gd name="T7" fmla="*/ 0 60000 65536"/>
              <a:gd name="T8" fmla="*/ 0 60000 65536"/>
              <a:gd name="T9" fmla="*/ 0 w 17332"/>
              <a:gd name="T10" fmla="*/ 0 h 21600"/>
              <a:gd name="T11" fmla="*/ 17332 w 17332"/>
              <a:gd name="T12" fmla="*/ 21600 h 21600"/>
            </a:gdLst>
            <a:ahLst/>
            <a:cxnLst>
              <a:cxn ang="T6">
                <a:pos x="T0" y="T1"/>
              </a:cxn>
              <a:cxn ang="T7">
                <a:pos x="T2" y="T3"/>
              </a:cxn>
              <a:cxn ang="T8">
                <a:pos x="T4" y="T5"/>
              </a:cxn>
            </a:cxnLst>
            <a:rect l="T9" t="T10" r="T11" b="T12"/>
            <a:pathLst>
              <a:path w="17332" h="21600" fill="none" extrusionOk="0">
                <a:moveTo>
                  <a:pt x="0" y="0"/>
                </a:moveTo>
                <a:cubicBezTo>
                  <a:pt x="43" y="0"/>
                  <a:pt x="87" y="-1"/>
                  <a:pt x="131" y="0"/>
                </a:cubicBezTo>
                <a:cubicBezTo>
                  <a:pt x="6883" y="0"/>
                  <a:pt x="13247" y="3157"/>
                  <a:pt x="17331" y="8535"/>
                </a:cubicBezTo>
              </a:path>
              <a:path w="17332" h="21600" stroke="0" extrusionOk="0">
                <a:moveTo>
                  <a:pt x="0" y="0"/>
                </a:moveTo>
                <a:cubicBezTo>
                  <a:pt x="43" y="0"/>
                  <a:pt x="87" y="-1"/>
                  <a:pt x="131" y="0"/>
                </a:cubicBezTo>
                <a:cubicBezTo>
                  <a:pt x="6883" y="0"/>
                  <a:pt x="13247" y="3157"/>
                  <a:pt x="17331" y="8535"/>
                </a:cubicBezTo>
                <a:lnTo>
                  <a:pt x="131" y="21600"/>
                </a:lnTo>
                <a:close/>
              </a:path>
            </a:pathLst>
          </a:custGeom>
          <a:noFill/>
          <a:ln w="76200">
            <a:solidFill>
              <a:srgbClr val="00CC99"/>
            </a:solidFill>
            <a:round/>
            <a:headEnd type="triangle" w="med" len="med"/>
            <a:tailEnd type="triangle" w="med" len="med"/>
          </a:ln>
        </p:spPr>
        <p:txBody>
          <a:bodyPr wrap="none" anchor="ctr"/>
          <a:lstStyle/>
          <a:p>
            <a:endParaRPr lang="en-US">
              <a:latin typeface="Calibri" pitchFamily="34" charset="0"/>
            </a:endParaRPr>
          </a:p>
        </p:txBody>
      </p:sp>
      <p:sp>
        <p:nvSpPr>
          <p:cNvPr id="54" name="TextBox 53">
            <a:extLst>
              <a:ext uri="{FF2B5EF4-FFF2-40B4-BE49-F238E27FC236}">
                <a16:creationId xmlns:a16="http://schemas.microsoft.com/office/drawing/2014/main" id="{6983AE62-DF7E-4B78-B8C9-E3B27F5CE48B}"/>
              </a:ext>
            </a:extLst>
          </p:cNvPr>
          <p:cNvSpPr txBox="1"/>
          <p:nvPr/>
        </p:nvSpPr>
        <p:spPr>
          <a:xfrm>
            <a:off x="194034" y="4428253"/>
            <a:ext cx="1097280" cy="461665"/>
          </a:xfrm>
          <a:prstGeom prst="rect">
            <a:avLst/>
          </a:prstGeom>
          <a:noFill/>
        </p:spPr>
        <p:txBody>
          <a:bodyPr wrap="square" rtlCol="0">
            <a:spAutoFit/>
          </a:bodyPr>
          <a:lstStyle/>
          <a:p>
            <a:pPr algn="ctr"/>
            <a:r>
              <a:rPr lang="en-US" sz="1200" b="1" dirty="0">
                <a:solidFill>
                  <a:srgbClr val="0000CC"/>
                </a:solidFill>
                <a:latin typeface="Trebuchet MS" pitchFamily="34" charset="0"/>
              </a:rPr>
              <a:t>Open Budget Data</a:t>
            </a:r>
            <a:endParaRPr lang="en-US" sz="1800" b="1" dirty="0">
              <a:solidFill>
                <a:srgbClr val="0000CC"/>
              </a:solidFill>
              <a:latin typeface="Trebuchet MS" pitchFamily="34" charset="0"/>
            </a:endParaRPr>
          </a:p>
        </p:txBody>
      </p:sp>
      <p:sp>
        <p:nvSpPr>
          <p:cNvPr id="55" name="TextBox 54">
            <a:extLst>
              <a:ext uri="{FF2B5EF4-FFF2-40B4-BE49-F238E27FC236}">
                <a16:creationId xmlns:a16="http://schemas.microsoft.com/office/drawing/2014/main" id="{8F175990-21A3-49E2-9B85-E3040D5D531B}"/>
              </a:ext>
            </a:extLst>
          </p:cNvPr>
          <p:cNvSpPr txBox="1"/>
          <p:nvPr/>
        </p:nvSpPr>
        <p:spPr>
          <a:xfrm>
            <a:off x="4559822" y="5229381"/>
            <a:ext cx="822960" cy="640080"/>
          </a:xfrm>
          <a:prstGeom prst="rect">
            <a:avLst/>
          </a:prstGeom>
          <a:noFill/>
        </p:spPr>
        <p:txBody>
          <a:bodyPr wrap="square" rtlCol="0">
            <a:spAutoFit/>
          </a:bodyPr>
          <a:lstStyle/>
          <a:p>
            <a:pPr algn="ctr"/>
            <a:r>
              <a:rPr lang="en-US" sz="1200" b="1" dirty="0">
                <a:solidFill>
                  <a:srgbClr val="C00000"/>
                </a:solidFill>
                <a:latin typeface="Trebuchet MS" pitchFamily="34" charset="0"/>
              </a:rPr>
              <a:t>Treasury Single Account</a:t>
            </a:r>
            <a:endParaRPr lang="en-US" sz="1800" b="1" dirty="0">
              <a:solidFill>
                <a:srgbClr val="C00000"/>
              </a:solidFill>
              <a:latin typeface="Trebuchet MS" pitchFamily="34" charset="0"/>
            </a:endParaRPr>
          </a:p>
        </p:txBody>
      </p:sp>
      <p:sp>
        <p:nvSpPr>
          <p:cNvPr id="56" name="AutoShape 61">
            <a:extLst>
              <a:ext uri="{FF2B5EF4-FFF2-40B4-BE49-F238E27FC236}">
                <a16:creationId xmlns:a16="http://schemas.microsoft.com/office/drawing/2014/main" id="{116D59B9-34DE-4A24-811D-70D166201036}"/>
              </a:ext>
            </a:extLst>
          </p:cNvPr>
          <p:cNvSpPr>
            <a:spLocks noChangeArrowheads="1"/>
          </p:cNvSpPr>
          <p:nvPr/>
        </p:nvSpPr>
        <p:spPr bwMode="auto">
          <a:xfrm>
            <a:off x="100266" y="3156528"/>
            <a:ext cx="731520" cy="457200"/>
          </a:xfrm>
          <a:prstGeom prst="can">
            <a:avLst>
              <a:gd name="adj" fmla="val 25000"/>
            </a:avLst>
          </a:prstGeom>
          <a:solidFill>
            <a:srgbClr val="FFFFCC"/>
          </a:solidFill>
          <a:ln w="9525">
            <a:solidFill>
              <a:schemeClr val="accent2"/>
            </a:solidFill>
            <a:round/>
            <a:headEnd/>
            <a:tailEnd/>
          </a:ln>
        </p:spPr>
        <p:txBody>
          <a:bodyPr wrap="none" anchor="ctr"/>
          <a:lstStyle/>
          <a:p>
            <a:endParaRPr lang="sl-SI" sz="1400" dirty="0">
              <a:latin typeface="Calibri" pitchFamily="34" charset="0"/>
            </a:endParaRPr>
          </a:p>
        </p:txBody>
      </p:sp>
      <p:sp>
        <p:nvSpPr>
          <p:cNvPr id="57" name="WordArt 63">
            <a:extLst>
              <a:ext uri="{FF2B5EF4-FFF2-40B4-BE49-F238E27FC236}">
                <a16:creationId xmlns:a16="http://schemas.microsoft.com/office/drawing/2014/main" id="{C659E092-CE71-48CE-A169-C7EE7F84D56A}"/>
              </a:ext>
            </a:extLst>
          </p:cNvPr>
          <p:cNvSpPr>
            <a:spLocks noChangeArrowheads="1" noChangeShapeType="1" noTextEdit="1"/>
          </p:cNvSpPr>
          <p:nvPr/>
        </p:nvSpPr>
        <p:spPr bwMode="auto">
          <a:xfrm>
            <a:off x="205006" y="3321481"/>
            <a:ext cx="548640" cy="228600"/>
          </a:xfrm>
          <a:prstGeom prst="rect">
            <a:avLst/>
          </a:prstGeom>
        </p:spPr>
        <p:txBody>
          <a:bodyPr wrap="none" fromWordArt="1">
            <a:prstTxWarp prst="textCanDown">
              <a:avLst>
                <a:gd name="adj" fmla="val 25806"/>
              </a:avLst>
            </a:prstTxWarp>
          </a:bodyPr>
          <a:lstStyle/>
          <a:p>
            <a:r>
              <a:rPr lang="en-US" sz="1600" kern="10" dirty="0">
                <a:ln w="9525">
                  <a:noFill/>
                  <a:round/>
                  <a:headEnd/>
                  <a:tailEnd/>
                </a:ln>
                <a:solidFill>
                  <a:srgbClr val="000080"/>
                </a:solidFill>
                <a:cs typeface="Times New Roman"/>
              </a:rPr>
              <a:t>DW</a:t>
            </a:r>
          </a:p>
        </p:txBody>
      </p:sp>
      <p:sp>
        <p:nvSpPr>
          <p:cNvPr id="59" name="TextBox 51">
            <a:extLst>
              <a:ext uri="{FF2B5EF4-FFF2-40B4-BE49-F238E27FC236}">
                <a16:creationId xmlns:a16="http://schemas.microsoft.com/office/drawing/2014/main" id="{6D74BE4C-0602-4A09-9808-AE0FE380B9A3}"/>
              </a:ext>
            </a:extLst>
          </p:cNvPr>
          <p:cNvSpPr txBox="1">
            <a:spLocks noChangeArrowheads="1"/>
          </p:cNvSpPr>
          <p:nvPr/>
        </p:nvSpPr>
        <p:spPr bwMode="auto">
          <a:xfrm>
            <a:off x="6581295" y="699907"/>
            <a:ext cx="2488771" cy="400110"/>
          </a:xfrm>
          <a:prstGeom prst="rect">
            <a:avLst/>
          </a:prstGeom>
          <a:noFill/>
          <a:ln w="9525">
            <a:noFill/>
            <a:miter lim="800000"/>
            <a:headEnd/>
            <a:tailEnd/>
          </a:ln>
        </p:spPr>
        <p:txBody>
          <a:bodyPr wrap="square">
            <a:spAutoFit/>
          </a:bodyPr>
          <a:lstStyle/>
          <a:p>
            <a:r>
              <a:rPr lang="en-US" sz="2000" b="1" dirty="0">
                <a:solidFill>
                  <a:srgbClr val="000099"/>
                </a:solidFill>
                <a:latin typeface="Trebuchet MS" pitchFamily="34" charset="0"/>
              </a:rPr>
              <a:t>IFMIS </a:t>
            </a:r>
            <a:r>
              <a:rPr lang="en-US" sz="2000" b="1" dirty="0">
                <a:latin typeface="Trebuchet MS" pitchFamily="34" charset="0"/>
              </a:rPr>
              <a:t>= B + T + O</a:t>
            </a:r>
          </a:p>
        </p:txBody>
      </p:sp>
      <p:sp>
        <p:nvSpPr>
          <p:cNvPr id="60" name="TextBox 51">
            <a:extLst>
              <a:ext uri="{FF2B5EF4-FFF2-40B4-BE49-F238E27FC236}">
                <a16:creationId xmlns:a16="http://schemas.microsoft.com/office/drawing/2014/main" id="{7963F238-4EB8-4E01-8D0A-E0CF7A334E1F}"/>
              </a:ext>
            </a:extLst>
          </p:cNvPr>
          <p:cNvSpPr txBox="1">
            <a:spLocks noChangeArrowheads="1"/>
          </p:cNvSpPr>
          <p:nvPr/>
        </p:nvSpPr>
        <p:spPr bwMode="auto">
          <a:xfrm>
            <a:off x="6581295" y="1394192"/>
            <a:ext cx="2531303" cy="738664"/>
          </a:xfrm>
          <a:prstGeom prst="rect">
            <a:avLst/>
          </a:prstGeom>
          <a:noFill/>
          <a:ln w="9525">
            <a:noFill/>
            <a:miter lim="800000"/>
            <a:headEnd/>
            <a:tailEnd/>
          </a:ln>
        </p:spPr>
        <p:txBody>
          <a:bodyPr wrap="square">
            <a:spAutoFit/>
          </a:bodyPr>
          <a:lstStyle/>
          <a:p>
            <a:pPr algn="r">
              <a:spcAft>
                <a:spcPts val="600"/>
              </a:spcAft>
            </a:pPr>
            <a:r>
              <a:rPr lang="en-US" sz="1400" b="1" dirty="0">
                <a:solidFill>
                  <a:srgbClr val="C00000"/>
                </a:solidFill>
                <a:latin typeface="Comic Sans MS" pitchFamily="66" charset="0"/>
              </a:rPr>
              <a:t>New and enhanced modules will be combined for a hybrid IFMIS</a:t>
            </a:r>
            <a:endParaRPr lang="en-US" sz="1400" dirty="0">
              <a:solidFill>
                <a:srgbClr val="C00000"/>
              </a:solidFill>
              <a:latin typeface="Comic Sans MS" pitchFamily="66" charset="0"/>
            </a:endParaRPr>
          </a:p>
        </p:txBody>
      </p:sp>
      <p:sp>
        <p:nvSpPr>
          <p:cNvPr id="61" name="Text Box 53">
            <a:extLst>
              <a:ext uri="{FF2B5EF4-FFF2-40B4-BE49-F238E27FC236}">
                <a16:creationId xmlns:a16="http://schemas.microsoft.com/office/drawing/2014/main" id="{18425407-79F7-42A9-915E-4C52347FDC5A}"/>
              </a:ext>
            </a:extLst>
          </p:cNvPr>
          <p:cNvSpPr txBox="1">
            <a:spLocks noChangeArrowheads="1"/>
          </p:cNvSpPr>
          <p:nvPr/>
        </p:nvSpPr>
        <p:spPr bwMode="auto">
          <a:xfrm>
            <a:off x="4977920" y="756701"/>
            <a:ext cx="1166812" cy="450377"/>
          </a:xfrm>
          <a:prstGeom prst="rect">
            <a:avLst/>
          </a:prstGeom>
          <a:noFill/>
          <a:ln w="9525">
            <a:noFill/>
            <a:miter lim="800000"/>
            <a:headEnd/>
            <a:tailEnd/>
          </a:ln>
        </p:spPr>
        <p:txBody>
          <a:bodyPr lIns="0" tIns="0" rIns="0" bIns="0"/>
          <a:lstStyle/>
          <a:p>
            <a:pPr algn="ctr"/>
            <a:r>
              <a:rPr lang="en-US" sz="1400" b="1" dirty="0">
                <a:solidFill>
                  <a:srgbClr val="C00000"/>
                </a:solidFill>
                <a:latin typeface="Comic Sans MS" pitchFamily="66" charset="0"/>
              </a:rPr>
              <a:t>e-Budget &amp;</a:t>
            </a:r>
          </a:p>
          <a:p>
            <a:pPr algn="ctr"/>
            <a:r>
              <a:rPr lang="en-US" sz="1400" b="1" dirty="0">
                <a:solidFill>
                  <a:srgbClr val="C00000"/>
                </a:solidFill>
                <a:latin typeface="Comic Sans MS" pitchFamily="66" charset="0"/>
              </a:rPr>
              <a:t>e-Circular</a:t>
            </a:r>
          </a:p>
        </p:txBody>
      </p:sp>
      <p:sp>
        <p:nvSpPr>
          <p:cNvPr id="62" name="Text Box 53">
            <a:extLst>
              <a:ext uri="{FF2B5EF4-FFF2-40B4-BE49-F238E27FC236}">
                <a16:creationId xmlns:a16="http://schemas.microsoft.com/office/drawing/2014/main" id="{B6D3FE77-A0B2-4FA8-8A4F-3B02C34EAEBE}"/>
              </a:ext>
            </a:extLst>
          </p:cNvPr>
          <p:cNvSpPr txBox="1">
            <a:spLocks noChangeArrowheads="1"/>
          </p:cNvSpPr>
          <p:nvPr/>
        </p:nvSpPr>
        <p:spPr bwMode="auto">
          <a:xfrm>
            <a:off x="5289864" y="3929876"/>
            <a:ext cx="1371600" cy="450377"/>
          </a:xfrm>
          <a:prstGeom prst="rect">
            <a:avLst/>
          </a:prstGeom>
          <a:noFill/>
          <a:ln w="9525">
            <a:noFill/>
            <a:miter lim="800000"/>
            <a:headEnd/>
            <a:tailEnd/>
          </a:ln>
        </p:spPr>
        <p:txBody>
          <a:bodyPr lIns="0" tIns="0" rIns="0" bIns="0"/>
          <a:lstStyle/>
          <a:p>
            <a:pPr algn="ctr"/>
            <a:r>
              <a:rPr lang="en-US" sz="1400" b="1" dirty="0" err="1">
                <a:solidFill>
                  <a:srgbClr val="C00000"/>
                </a:solidFill>
                <a:latin typeface="Comic Sans MS" pitchFamily="66" charset="0"/>
              </a:rPr>
              <a:t>TrIS</a:t>
            </a:r>
            <a:r>
              <a:rPr lang="en-US" sz="1400" b="1" dirty="0">
                <a:solidFill>
                  <a:srgbClr val="C00000"/>
                </a:solidFill>
                <a:latin typeface="Comic Sans MS" pitchFamily="66" charset="0"/>
              </a:rPr>
              <a:t> &amp;</a:t>
            </a:r>
          </a:p>
          <a:p>
            <a:pPr algn="ctr"/>
            <a:r>
              <a:rPr lang="en-US" sz="1400" b="1" dirty="0">
                <a:solidFill>
                  <a:srgbClr val="C00000"/>
                </a:solidFill>
                <a:latin typeface="Comic Sans MS" pitchFamily="66" charset="0"/>
              </a:rPr>
              <a:t>e-Commitments</a:t>
            </a:r>
          </a:p>
        </p:txBody>
      </p:sp>
      <p:sp>
        <p:nvSpPr>
          <p:cNvPr id="63" name="Text Box 53">
            <a:extLst>
              <a:ext uri="{FF2B5EF4-FFF2-40B4-BE49-F238E27FC236}">
                <a16:creationId xmlns:a16="http://schemas.microsoft.com/office/drawing/2014/main" id="{B7DACEE2-4436-4E7E-BA31-E5C1E9C9CDB6}"/>
              </a:ext>
            </a:extLst>
          </p:cNvPr>
          <p:cNvSpPr txBox="1">
            <a:spLocks noChangeArrowheads="1"/>
          </p:cNvSpPr>
          <p:nvPr/>
        </p:nvSpPr>
        <p:spPr bwMode="auto">
          <a:xfrm>
            <a:off x="2911688" y="4613219"/>
            <a:ext cx="1166812" cy="221152"/>
          </a:xfrm>
          <a:prstGeom prst="rect">
            <a:avLst/>
          </a:prstGeom>
          <a:noFill/>
          <a:ln w="9525">
            <a:noFill/>
            <a:miter lim="800000"/>
            <a:headEnd/>
            <a:tailEnd/>
          </a:ln>
        </p:spPr>
        <p:txBody>
          <a:bodyPr lIns="0" tIns="0" rIns="0" bIns="0"/>
          <a:lstStyle/>
          <a:p>
            <a:pPr algn="ctr"/>
            <a:r>
              <a:rPr lang="en-US" sz="1400" b="1" dirty="0">
                <a:solidFill>
                  <a:srgbClr val="C00000"/>
                </a:solidFill>
                <a:latin typeface="Comic Sans MS" pitchFamily="66" charset="0"/>
              </a:rPr>
              <a:t>e-Debt</a:t>
            </a:r>
          </a:p>
        </p:txBody>
      </p:sp>
      <p:sp>
        <p:nvSpPr>
          <p:cNvPr id="64" name="Text Box 53">
            <a:extLst>
              <a:ext uri="{FF2B5EF4-FFF2-40B4-BE49-F238E27FC236}">
                <a16:creationId xmlns:a16="http://schemas.microsoft.com/office/drawing/2014/main" id="{9D578A04-9A5F-4CD9-B4C7-64ADEE789EE9}"/>
              </a:ext>
            </a:extLst>
          </p:cNvPr>
          <p:cNvSpPr txBox="1">
            <a:spLocks noChangeArrowheads="1"/>
          </p:cNvSpPr>
          <p:nvPr/>
        </p:nvSpPr>
        <p:spPr bwMode="auto">
          <a:xfrm>
            <a:off x="7663175" y="3711904"/>
            <a:ext cx="1166812" cy="221152"/>
          </a:xfrm>
          <a:prstGeom prst="rect">
            <a:avLst/>
          </a:prstGeom>
          <a:noFill/>
          <a:ln w="9525">
            <a:noFill/>
            <a:miter lim="800000"/>
            <a:headEnd/>
            <a:tailEnd/>
          </a:ln>
        </p:spPr>
        <p:txBody>
          <a:bodyPr lIns="0" tIns="0" rIns="0" bIns="0"/>
          <a:lstStyle/>
          <a:p>
            <a:pPr algn="ctr"/>
            <a:r>
              <a:rPr lang="en-US" sz="1400" b="1" dirty="0">
                <a:solidFill>
                  <a:srgbClr val="C00000"/>
                </a:solidFill>
                <a:latin typeface="Comic Sans MS" pitchFamily="66" charset="0"/>
              </a:rPr>
              <a:t>ESPP</a:t>
            </a:r>
          </a:p>
        </p:txBody>
      </p:sp>
      <p:sp>
        <p:nvSpPr>
          <p:cNvPr id="65" name="Text Box 53">
            <a:extLst>
              <a:ext uri="{FF2B5EF4-FFF2-40B4-BE49-F238E27FC236}">
                <a16:creationId xmlns:a16="http://schemas.microsoft.com/office/drawing/2014/main" id="{E41608D7-E3D1-405A-9773-8CF3E304A94C}"/>
              </a:ext>
            </a:extLst>
          </p:cNvPr>
          <p:cNvSpPr txBox="1">
            <a:spLocks noChangeArrowheads="1"/>
          </p:cNvSpPr>
          <p:nvPr/>
        </p:nvSpPr>
        <p:spPr bwMode="auto">
          <a:xfrm>
            <a:off x="7258542" y="4581128"/>
            <a:ext cx="1805723" cy="248211"/>
          </a:xfrm>
          <a:prstGeom prst="rect">
            <a:avLst/>
          </a:prstGeom>
          <a:noFill/>
          <a:ln w="9525">
            <a:noFill/>
            <a:miter lim="800000"/>
            <a:headEnd/>
            <a:tailEnd/>
          </a:ln>
        </p:spPr>
        <p:txBody>
          <a:bodyPr lIns="0" tIns="0" rIns="0" bIns="0"/>
          <a:lstStyle/>
          <a:p>
            <a:pPr algn="ctr"/>
            <a:r>
              <a:rPr lang="en-US" sz="1400" b="1" dirty="0">
                <a:solidFill>
                  <a:srgbClr val="C00000"/>
                </a:solidFill>
                <a:latin typeface="Comic Sans MS" pitchFamily="66" charset="0"/>
              </a:rPr>
              <a:t>e-Tax &amp; e-Customs</a:t>
            </a:r>
          </a:p>
        </p:txBody>
      </p:sp>
      <p:sp>
        <p:nvSpPr>
          <p:cNvPr id="66" name="Text Box 53">
            <a:extLst>
              <a:ext uri="{FF2B5EF4-FFF2-40B4-BE49-F238E27FC236}">
                <a16:creationId xmlns:a16="http://schemas.microsoft.com/office/drawing/2014/main" id="{03BAD9BC-8658-4F02-9B21-4B5B24138E37}"/>
              </a:ext>
            </a:extLst>
          </p:cNvPr>
          <p:cNvSpPr txBox="1">
            <a:spLocks noChangeArrowheads="1"/>
          </p:cNvSpPr>
          <p:nvPr/>
        </p:nvSpPr>
        <p:spPr bwMode="auto">
          <a:xfrm>
            <a:off x="7300924" y="6088168"/>
            <a:ext cx="1166812" cy="221152"/>
          </a:xfrm>
          <a:prstGeom prst="rect">
            <a:avLst/>
          </a:prstGeom>
          <a:noFill/>
          <a:ln w="9525">
            <a:noFill/>
            <a:miter lim="800000"/>
            <a:headEnd/>
            <a:tailEnd/>
          </a:ln>
        </p:spPr>
        <p:txBody>
          <a:bodyPr lIns="0" tIns="0" rIns="0" bIns="0"/>
          <a:lstStyle/>
          <a:p>
            <a:pPr algn="ctr"/>
            <a:r>
              <a:rPr lang="en-US" sz="1400" b="1" dirty="0">
                <a:solidFill>
                  <a:srgbClr val="C00000"/>
                </a:solidFill>
                <a:latin typeface="Comic Sans MS" pitchFamily="66" charset="0"/>
              </a:rPr>
              <a:t>HRMIS</a:t>
            </a:r>
          </a:p>
        </p:txBody>
      </p:sp>
    </p:spTree>
    <p:extLst>
      <p:ext uri="{BB962C8B-B14F-4D97-AF65-F5344CB8AC3E}">
        <p14:creationId xmlns:p14="http://schemas.microsoft.com/office/powerpoint/2010/main" val="3924841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1621</TotalTime>
  <Words>1519</Words>
  <Application>Microsoft Office PowerPoint</Application>
  <PresentationFormat>On-screen Show (4:3)</PresentationFormat>
  <Paragraphs>208</Paragraphs>
  <Slides>14</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Arial</vt:lpstr>
      <vt:lpstr>Calibri</vt:lpstr>
      <vt:lpstr>Comic Sans MS</vt:lpstr>
      <vt:lpstr>Lucida Sans Unicode</vt:lpstr>
      <vt:lpstr>Symbol</vt:lpstr>
      <vt:lpstr>Trebuchet MS</vt:lpstr>
      <vt:lpstr>Verdana</vt:lpstr>
      <vt:lpstr>Wingdings</vt:lpstr>
      <vt:lpstr>Wingdings 2</vt:lpstr>
      <vt:lpstr>Wingdings 3</vt:lpstr>
      <vt:lpstr>Concourse</vt:lpstr>
      <vt:lpstr>Ministry of Finance North Macedonia   IFMIS Developments</vt:lpstr>
      <vt:lpstr>PFM Reform Programme 2018-2021</vt:lpstr>
      <vt:lpstr>PowerPoint Presentation</vt:lpstr>
      <vt:lpstr>World Bank project - Supporting the Development of Integrated Financial Management Information System</vt:lpstr>
      <vt:lpstr>PowerPoint Presentation</vt:lpstr>
      <vt:lpstr>As-Is model in PFM (Fragmented systems)</vt:lpstr>
      <vt:lpstr>IFMIS Model Platform</vt:lpstr>
      <vt:lpstr>IFMIS Modules to Support OBL and PFM Reforms</vt:lpstr>
      <vt:lpstr>PowerPoint Presentation</vt:lpstr>
      <vt:lpstr>Implementation of IFMIS will contribute to:</vt:lpstr>
      <vt:lpstr>Benefits of IFMIS Modules</vt:lpstr>
      <vt:lpstr>Timeline for IFMIS Activities</vt:lpstr>
      <vt:lpstr>Information Systems and Covid 19</vt:lpstr>
      <vt:lpstr>Thank you for the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Новини во Нацрт Законот за сиситемот на внатрешна финансиска контрола во јавниот сектор</dc:title>
  <dc:creator>Mitra Spasovska</dc:creator>
  <cp:lastModifiedBy>Yelena Slizhevskaya</cp:lastModifiedBy>
  <cp:revision>160</cp:revision>
  <cp:lastPrinted>2021-05-31T09:39:09Z</cp:lastPrinted>
  <dcterms:created xsi:type="dcterms:W3CDTF">2020-12-05T22:29:15Z</dcterms:created>
  <dcterms:modified xsi:type="dcterms:W3CDTF">2021-06-03T07:13:17Z</dcterms:modified>
</cp:coreProperties>
</file>