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15"/>
  </p:notesMasterIdLst>
  <p:handoutMasterIdLst>
    <p:handoutMasterId r:id="rId16"/>
  </p:handoutMasterIdLst>
  <p:sldIdLst>
    <p:sldId id="305" r:id="rId5"/>
    <p:sldId id="370" r:id="rId6"/>
    <p:sldId id="388" r:id="rId7"/>
    <p:sldId id="401" r:id="rId8"/>
    <p:sldId id="392" r:id="rId9"/>
    <p:sldId id="393" r:id="rId10"/>
    <p:sldId id="394" r:id="rId11"/>
    <p:sldId id="395" r:id="rId12"/>
    <p:sldId id="389" r:id="rId13"/>
    <p:sldId id="3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1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90A2"/>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56" autoAdjust="0"/>
    <p:restoredTop sz="95104" autoAdjust="0"/>
  </p:normalViewPr>
  <p:slideViewPr>
    <p:cSldViewPr snapToGrid="0">
      <p:cViewPr varScale="1">
        <p:scale>
          <a:sx n="58" d="100"/>
          <a:sy n="58" d="100"/>
        </p:scale>
        <p:origin x="1240" y="52"/>
      </p:cViewPr>
      <p:guideLst>
        <p:guide pos="3840"/>
        <p:guide orient="horz" pos="2160"/>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D6640C-F6A0-4351-856B-14836F234E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C280B7B-2795-4857-B84E-9C600536AE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120AE1-5DBC-4417-A73B-5F29B67C532C}" type="datetimeFigureOut">
              <a:rPr lang="en-US" smtClean="0"/>
              <a:pPr/>
              <a:t>6/2/2021</a:t>
            </a:fld>
            <a:endParaRPr lang="en-US" dirty="0"/>
          </a:p>
        </p:txBody>
      </p:sp>
      <p:sp>
        <p:nvSpPr>
          <p:cNvPr id="4" name="Footer Placeholder 3">
            <a:extLst>
              <a:ext uri="{FF2B5EF4-FFF2-40B4-BE49-F238E27FC236}">
                <a16:creationId xmlns:a16="http://schemas.microsoft.com/office/drawing/2014/main" id="{96C3ACD6-6E00-4BE1-A684-34A6BD202E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7F20A5-CEF2-4B11-A0A4-0F4BC0BD64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822411-A9A9-4A09-A341-69C657AB42A1}" type="slidenum">
              <a:rPr lang="en-US" smtClean="0"/>
              <a:pPr/>
              <a:t>‹#›</a:t>
            </a:fld>
            <a:endParaRPr lang="en-US" dirty="0"/>
          </a:p>
        </p:txBody>
      </p:sp>
    </p:spTree>
    <p:extLst>
      <p:ext uri="{BB962C8B-B14F-4D97-AF65-F5344CB8AC3E}">
        <p14:creationId xmlns:p14="http://schemas.microsoft.com/office/powerpoint/2010/main" val="6558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6A9CD-5E57-4C86-B862-09CA519924BA}" type="datetimeFigureOut">
              <a:rPr lang="en-US" smtClean="0"/>
              <a:pPr/>
              <a:t>6/2/2021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004F4-F240-48F9-8AE1-486585C7F00D}" type="slidenum">
              <a:rPr lang="en-US" smtClean="0"/>
              <a:pPr/>
              <a:t>‹#›</a:t>
            </a:fld>
            <a:endParaRPr lang="en-US" dirty="0"/>
          </a:p>
        </p:txBody>
      </p:sp>
    </p:spTree>
    <p:extLst>
      <p:ext uri="{BB962C8B-B14F-4D97-AF65-F5344CB8AC3E}">
        <p14:creationId xmlns:p14="http://schemas.microsoft.com/office/powerpoint/2010/main" val="215488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Impact of the pandemic on liquidity management and cash flow forecasting processes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New challenges for cash management that have arisen during the pandemic</a:t>
            </a:r>
          </a:p>
          <a:p>
            <a:pPr lvl="0"/>
            <a:r>
              <a:rPr lang="en-US" sz="1200" kern="1200" dirty="0">
                <a:solidFill>
                  <a:schemeClr val="tx1"/>
                </a:solidFill>
                <a:effectLst/>
                <a:latin typeface="+mn-lt"/>
                <a:ea typeface="+mn-ea"/>
                <a:cs typeface="+mn-cs"/>
              </a:rPr>
              <a:t>Changes in the focus or techniques of cash forecasting (e.g. greater granularity particularly for the period immediately ahead)</a:t>
            </a:r>
          </a:p>
          <a:p>
            <a:pPr lvl="0"/>
            <a:r>
              <a:rPr lang="en-US" sz="1200" kern="1200" dirty="0">
                <a:solidFill>
                  <a:schemeClr val="tx1"/>
                </a:solidFill>
                <a:effectLst/>
                <a:latin typeface="+mn-lt"/>
                <a:ea typeface="+mn-ea"/>
                <a:cs typeface="+mn-cs"/>
              </a:rPr>
              <a:t>Prioritization of expenditures due to cash rationing; maintaining the control environment despite the pressures for a speedy response.</a:t>
            </a:r>
          </a:p>
          <a:p>
            <a:pPr lvl="0"/>
            <a:r>
              <a:rPr lang="en-US" sz="1200" kern="1200" dirty="0">
                <a:solidFill>
                  <a:schemeClr val="tx1"/>
                </a:solidFill>
                <a:effectLst/>
                <a:latin typeface="+mn-lt"/>
                <a:ea typeface="+mn-ea"/>
                <a:cs typeface="+mn-cs"/>
              </a:rPr>
              <a:t>Changes in the cash/debt management strategies</a:t>
            </a:r>
          </a:p>
          <a:p>
            <a:pPr lvl="0"/>
            <a:r>
              <a:rPr lang="en-US" sz="1200" kern="1200" dirty="0">
                <a:solidFill>
                  <a:schemeClr val="tx1"/>
                </a:solidFill>
                <a:effectLst/>
                <a:latin typeface="+mn-lt"/>
                <a:ea typeface="+mn-ea"/>
                <a:cs typeface="+mn-cs"/>
              </a:rPr>
              <a:t>Broadening of the sources for liquidity, including expanding the scope of the TSA or new borrowing options</a:t>
            </a:r>
          </a:p>
          <a:p>
            <a:pPr lvl="0"/>
            <a:r>
              <a:rPr lang="en-US" sz="1200" kern="1200" dirty="0">
                <a:solidFill>
                  <a:schemeClr val="tx1"/>
                </a:solidFill>
                <a:effectLst/>
                <a:latin typeface="+mn-lt"/>
                <a:ea typeface="+mn-ea"/>
                <a:cs typeface="+mn-cs"/>
              </a:rPr>
              <a:t>Changes to the cash buffer or new work on establishing a buffer</a:t>
            </a:r>
          </a:p>
          <a:p>
            <a:pPr lvl="0"/>
            <a:r>
              <a:rPr lang="en-US" sz="1200" kern="1200" dirty="0">
                <a:solidFill>
                  <a:schemeClr val="tx1"/>
                </a:solidFill>
                <a:effectLst/>
                <a:latin typeface="+mn-lt"/>
                <a:ea typeface="+mn-ea"/>
                <a:cs typeface="+mn-cs"/>
              </a:rPr>
              <a:t>How do you plan to ensure resilience going forward?</a:t>
            </a:r>
          </a:p>
          <a:p>
            <a:endParaRPr lang="en-US" b="1" dirty="0"/>
          </a:p>
        </p:txBody>
      </p:sp>
      <p:sp>
        <p:nvSpPr>
          <p:cNvPr id="4" name="Slide Number Placeholder 3"/>
          <p:cNvSpPr>
            <a:spLocks noGrp="1"/>
          </p:cNvSpPr>
          <p:nvPr>
            <p:ph type="sldNum" sz="quarter" idx="10"/>
          </p:nvPr>
        </p:nvSpPr>
        <p:spPr/>
        <p:txBody>
          <a:bodyPr/>
          <a:lstStyle/>
          <a:p>
            <a:fld id="{9CA004F4-F240-48F9-8AE1-486585C7F00D}" type="slidenum">
              <a:rPr lang="en-US" smtClean="0"/>
              <a:pPr/>
              <a:t>1</a:t>
            </a:fld>
            <a:endParaRPr lang="en-US" dirty="0"/>
          </a:p>
        </p:txBody>
      </p:sp>
    </p:spTree>
    <p:extLst>
      <p:ext uri="{BB962C8B-B14F-4D97-AF65-F5344CB8AC3E}">
        <p14:creationId xmlns:p14="http://schemas.microsoft.com/office/powerpoint/2010/main" val="4000882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CA004F4-F240-48F9-8AE1-486585C7F00D}" type="slidenum">
              <a:rPr lang="en-US" smtClean="0"/>
              <a:pPr/>
              <a:t>2</a:t>
            </a:fld>
            <a:endParaRPr lang="en-US" dirty="0"/>
          </a:p>
        </p:txBody>
      </p:sp>
    </p:spTree>
    <p:extLst>
      <p:ext uri="{BB962C8B-B14F-4D97-AF65-F5344CB8AC3E}">
        <p14:creationId xmlns:p14="http://schemas.microsoft.com/office/powerpoint/2010/main" val="954809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Surfing Money Wave Finance-</a:t>
            </a:r>
            <a:r>
              <a:rPr lang="en-US" dirty="0"/>
              <a:t>The </a:t>
            </a:r>
            <a:r>
              <a:rPr lang="en-US" sz="1200" kern="1200" dirty="0">
                <a:solidFill>
                  <a:schemeClr val="accent2"/>
                </a:solidFill>
                <a:latin typeface="+mn-lt"/>
                <a:ea typeface="+mn-ea"/>
                <a:cs typeface="+mn-cs"/>
              </a:rPr>
              <a:t>ultimate goal of </a:t>
            </a:r>
            <a:r>
              <a:rPr lang="en-US" sz="1200" b="1" kern="1200" dirty="0">
                <a:solidFill>
                  <a:schemeClr val="accent2"/>
                </a:solidFill>
                <a:latin typeface="+mn-lt"/>
                <a:ea typeface="+mn-ea"/>
                <a:cs typeface="+mn-cs"/>
              </a:rPr>
              <a:t>surfing </a:t>
            </a:r>
            <a:r>
              <a:rPr lang="en-US" sz="1200" kern="1200" dirty="0">
                <a:solidFill>
                  <a:schemeClr val="accent2"/>
                </a:solidFill>
                <a:latin typeface="+mn-lt"/>
                <a:ea typeface="+mn-ea"/>
                <a:cs typeface="+mn-cs"/>
              </a:rPr>
              <a:t>is to ride and progress on the unbroken part of the </a:t>
            </a:r>
            <a:r>
              <a:rPr lang="en-US" sz="1200" b="1" kern="1200" dirty="0">
                <a:solidFill>
                  <a:schemeClr val="accent2"/>
                </a:solidFill>
                <a:latin typeface="+mn-lt"/>
                <a:ea typeface="+mn-ea"/>
                <a:cs typeface="+mn-cs"/>
              </a:rPr>
              <a:t>wave</a:t>
            </a:r>
            <a:r>
              <a:rPr lang="en-US" sz="1200" kern="1200" dirty="0">
                <a:solidFill>
                  <a:schemeClr val="accent2"/>
                </a:solidFill>
                <a:latin typeface="+mn-lt"/>
                <a:ea typeface="+mn-ea"/>
                <a:cs typeface="+mn-cs"/>
              </a:rPr>
              <a:t> using a surfboard.</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accent2"/>
                </a:solidFill>
                <a:latin typeface="+mn-lt"/>
                <a:ea typeface="+mn-ea"/>
                <a:cs typeface="+mn-cs"/>
              </a:rPr>
              <a:t>The </a:t>
            </a:r>
            <a:r>
              <a:rPr lang="en-US" dirty="0"/>
              <a:t>management of resources for the COVID was very difficult considering the health risk. It</a:t>
            </a:r>
            <a:r>
              <a:rPr lang="en-US" baseline="0" dirty="0"/>
              <a:t> is needed to work hard under the pressure of virus infection</a:t>
            </a:r>
            <a:r>
              <a:rPr lang="en-US" dirty="0"/>
              <a:t>.</a:t>
            </a:r>
            <a:endParaRPr lang="en-US" sz="1200" kern="1200" dirty="0">
              <a:solidFill>
                <a:schemeClr val="accent2"/>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9CA004F4-F240-48F9-8AE1-486585C7F00D}" type="slidenum">
              <a:rPr lang="en-US" smtClean="0"/>
              <a:pPr/>
              <a:t>3</a:t>
            </a:fld>
            <a:endParaRPr lang="en-US" dirty="0"/>
          </a:p>
        </p:txBody>
      </p:sp>
    </p:spTree>
    <p:extLst>
      <p:ext uri="{BB962C8B-B14F-4D97-AF65-F5344CB8AC3E}">
        <p14:creationId xmlns:p14="http://schemas.microsoft.com/office/powerpoint/2010/main" val="2430873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290" y="4343179"/>
            <a:ext cx="5485420" cy="4114358"/>
          </a:xfrm>
          <a:prstGeom prst="rect">
            <a:avLst/>
          </a:prstGeom>
        </p:spPr>
        <p:txBody>
          <a:bodyPr/>
          <a:lstStyle/>
          <a:p>
            <a:r>
              <a:rPr lang="en-US" sz="1200" b="1" i="0" kern="1200" dirty="0">
                <a:solidFill>
                  <a:schemeClr val="tx1"/>
                </a:solidFill>
                <a:effectLst/>
                <a:latin typeface="+mn-lt"/>
                <a:ea typeface="+mn-ea"/>
                <a:cs typeface="+mn-cs"/>
              </a:rPr>
              <a:t>Impact of the pandemic on liquidity management and cash flow forecasting processes</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t>
            </a:r>
            <a:r>
              <a:rPr lang="ro-RO" sz="1200" kern="1200" dirty="0">
                <a:solidFill>
                  <a:schemeClr val="tx1"/>
                </a:solidFill>
                <a:effectLst/>
                <a:latin typeface="+mn-lt"/>
                <a:ea typeface="+mn-ea"/>
                <a:cs typeface="+mn-cs"/>
              </a:rPr>
              <a:t>ow the COVID-19 affected the treasury operations and the measures introduced (developed) by the authorities to assure uninterrupted execution of the key treasury functions</a:t>
            </a:r>
            <a:r>
              <a:rPr lang="en-US" sz="1200" kern="1200" dirty="0">
                <a:solidFill>
                  <a:schemeClr val="tx1"/>
                </a:solidFill>
                <a:effectLst/>
                <a:latin typeface="+mn-lt"/>
                <a:ea typeface="+mn-ea"/>
                <a:cs typeface="+mn-cs"/>
              </a:rPr>
              <a:t>:</a:t>
            </a:r>
            <a:r>
              <a:rPr lang="ro-RO"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Agile treasury responce to COVID-19 </a:t>
            </a:r>
            <a:endParaRPr lang="en-US"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Reflections </a:t>
            </a:r>
            <a:r>
              <a:rPr lang="en-US" sz="1200" kern="1200" dirty="0">
                <a:solidFill>
                  <a:schemeClr val="tx1"/>
                </a:solidFill>
                <a:effectLst/>
                <a:latin typeface="+mn-lt"/>
                <a:ea typeface="+mn-ea"/>
                <a:cs typeface="+mn-cs"/>
              </a:rPr>
              <a:t>from government</a:t>
            </a:r>
          </a:p>
          <a:p>
            <a:r>
              <a:rPr lang="en-US" sz="1200" kern="1200" dirty="0">
                <a:solidFill>
                  <a:schemeClr val="tx1"/>
                </a:solidFill>
                <a:effectLst/>
                <a:latin typeface="+mn-lt"/>
                <a:ea typeface="+mn-ea"/>
                <a:cs typeface="+mn-cs"/>
              </a:rPr>
              <a:t>We was critical thinkers:</a:t>
            </a:r>
          </a:p>
          <a:p>
            <a:r>
              <a:rPr lang="en-US" sz="1200" kern="1200" dirty="0">
                <a:solidFill>
                  <a:schemeClr val="tx1"/>
                </a:solidFill>
                <a:effectLst/>
                <a:latin typeface="+mn-lt"/>
                <a:ea typeface="+mn-ea"/>
                <a:cs typeface="+mn-cs"/>
              </a:rPr>
              <a:t>– Quick thinking,</a:t>
            </a:r>
          </a:p>
          <a:p>
            <a:pPr marL="0" indent="0">
              <a:buFontTx/>
              <a:buNone/>
            </a:pPr>
            <a:r>
              <a:rPr lang="en-US" sz="1200" kern="1200" dirty="0">
                <a:solidFill>
                  <a:schemeClr val="tx1"/>
                </a:solidFill>
                <a:effectLst/>
                <a:latin typeface="+mn-lt"/>
                <a:ea typeface="+mn-ea"/>
                <a:cs typeface="+mn-cs"/>
              </a:rPr>
              <a:t>– Creative thinking,</a:t>
            </a:r>
          </a:p>
          <a:p>
            <a:pPr marL="0" indent="0">
              <a:buFontTx/>
              <a:buNone/>
            </a:pPr>
            <a:r>
              <a:rPr lang="en-US" sz="1200" kern="1200" dirty="0">
                <a:solidFill>
                  <a:schemeClr val="tx1"/>
                </a:solidFill>
                <a:effectLst/>
                <a:latin typeface="+mn-lt"/>
                <a:ea typeface="+mn-ea"/>
                <a:cs typeface="+mn-cs"/>
              </a:rPr>
              <a:t>– Analytical thinking through various actions.</a:t>
            </a:r>
          </a:p>
          <a:p>
            <a:endParaRPr lang="en-US" i="1" dirty="0">
              <a:solidFill>
                <a:srgbClr val="212121"/>
              </a:solidFill>
              <a:latin typeface="Times New Roman" panose="02020603050405020304" pitchFamily="18" charset="0"/>
            </a:endParaRPr>
          </a:p>
          <a:p>
            <a:pPr marL="214292" indent="-214292" defTabSz="685714">
              <a:buFont typeface="Arial" panose="020B0604020202020204" pitchFamily="34" charset="0"/>
              <a:buChar char="•"/>
            </a:pPr>
            <a:r>
              <a:rPr lang="en-GB" sz="1200" b="0" dirty="0">
                <a:cs typeface="Segoe UI" panose="020B0502040204020203" pitchFamily="34" charset="0"/>
              </a:rPr>
              <a:t>Qualitative review of actions taken to respond to an emergency as a means of identifying best practices, gaps and lessons learned</a:t>
            </a:r>
          </a:p>
          <a:p>
            <a:pPr marL="214292" indent="-214292" defTabSz="685714">
              <a:buFont typeface="Arial" panose="020B0604020202020204" pitchFamily="34" charset="0"/>
              <a:buChar char="•"/>
            </a:pPr>
            <a:r>
              <a:rPr lang="en-GB" sz="1200" b="0" dirty="0">
                <a:cs typeface="Segoe UI" panose="020B0502040204020203" pitchFamily="34" charset="0"/>
              </a:rPr>
              <a:t>Focuses on functionality </a:t>
            </a:r>
          </a:p>
          <a:p>
            <a:pPr marL="214292" indent="-214292" defTabSz="685714">
              <a:buFont typeface="Arial" panose="020B0604020202020204" pitchFamily="34" charset="0"/>
              <a:buChar char="•"/>
            </a:pPr>
            <a:r>
              <a:rPr lang="en-GB" sz="1200" b="0" dirty="0">
                <a:cs typeface="Segoe UI" panose="020B0502040204020203" pitchFamily="34" charset="0"/>
              </a:rPr>
              <a:t>Voluntary</a:t>
            </a:r>
          </a:p>
          <a:p>
            <a:pPr marL="214292" indent="-214292" defTabSz="685714">
              <a:buFont typeface="Arial" panose="020B0604020202020204" pitchFamily="34" charset="0"/>
              <a:buChar char="•"/>
            </a:pPr>
            <a:r>
              <a:rPr lang="en-GB" sz="1200" b="0" dirty="0">
                <a:cs typeface="Segoe UI" panose="020B0502040204020203" pitchFamily="34" charset="0"/>
              </a:rPr>
              <a:t>Evaluation of real event – after an event</a:t>
            </a:r>
          </a:p>
          <a:p>
            <a:pPr marL="214292" indent="-214292" defTabSz="685714">
              <a:buFont typeface="Arial" panose="020B0604020202020204" pitchFamily="34" charset="0"/>
              <a:buChar char="•"/>
            </a:pPr>
            <a:r>
              <a:rPr lang="en-US" sz="1200" b="0" dirty="0">
                <a:cs typeface="Segoe UI" panose="020B0502040204020203" pitchFamily="34" charset="0"/>
              </a:rPr>
              <a:t>Involving all those involved in the event </a:t>
            </a:r>
            <a:r>
              <a:rPr lang="en-GB" sz="1200" b="0" dirty="0"/>
              <a:t>to discuss the actions taken in an open and honest environment</a:t>
            </a:r>
          </a:p>
          <a:p>
            <a:endParaRPr lang="en-GB"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How did the Treasury under the Ministry of Economy and Finance monitor the financial side of the pandemic?</a:t>
            </a:r>
          </a:p>
          <a:p>
            <a:r>
              <a:rPr lang="en-US" sz="1200" b="0" kern="1200" dirty="0">
                <a:solidFill>
                  <a:schemeClr val="tx1"/>
                </a:solidFill>
                <a:effectLst/>
                <a:latin typeface="+mn-lt"/>
                <a:ea typeface="+mn-ea"/>
                <a:cs typeface="+mn-cs"/>
              </a:rPr>
              <a:t>Monitoring the financial side of the pandemic from the point of view of the Treasury consists in compiling the daily forecast of inflows and outflows of the unified Treasury account "Government Deposit" in the Bank of Albania based on the monthly target set by the relevant Macroeconomic-Fiscal Directorates. Budget and Debt and approved by the minister responsible for finance, correcting transactions that are not performed through the banking system, but through accounting in the Government Financial Information System (SIFQ).All changes during the year are undertaken by the Debt and Liquidity Management Committee, chaired by the relevant Deputy Minister and / or Secretary General. In terms of the commitment of budget funds to cope with the situation created by COVID-19, the priorities of payments were set in implementation of Instruction no. 14 (prot.5802), dated 24.03.2020 "On procedures for managing and monitoring the implementation of the budget in conditions of natural disaster". As a result, the intensity of daily forecasts increased in communication with line ministries, which had to update at any time the forecasts previously submitted to the Treasury, ensuring the continuity of the activity of the spending units.</a:t>
            </a:r>
          </a:p>
          <a:p>
            <a:r>
              <a:rPr lang="en-US" sz="1200" b="0" kern="1200" dirty="0">
                <a:solidFill>
                  <a:schemeClr val="tx1"/>
                </a:solidFill>
                <a:effectLst/>
                <a:latin typeface="+mn-lt"/>
                <a:ea typeface="+mn-ea"/>
                <a:cs typeface="+mn-cs"/>
              </a:rPr>
              <a:t>The financial means for the pandemic consist of the following:</a:t>
            </a:r>
          </a:p>
          <a:p>
            <a:r>
              <a:rPr lang="en-US" sz="1200" b="0" kern="1200" dirty="0">
                <a:solidFill>
                  <a:schemeClr val="tx1"/>
                </a:solidFill>
                <a:effectLst/>
                <a:latin typeface="+mn-lt"/>
                <a:ea typeface="+mn-ea"/>
                <a:cs typeface="+mn-cs"/>
              </a:rPr>
              <a:t>-Two anti-COVID-19 packages approved by the government in support of employees, including people in need, people who lose their jobs in the community (“war wages”), economic assistance for each family to have sufficient income to cope with the situation, etc. </a:t>
            </a:r>
          </a:p>
          <a:p>
            <a:r>
              <a:rPr lang="en-US" sz="1200" b="0" kern="1200" dirty="0">
                <a:solidFill>
                  <a:schemeClr val="tx1"/>
                </a:solidFill>
                <a:effectLst/>
                <a:latin typeface="+mn-lt"/>
                <a:ea typeface="+mn-ea"/>
                <a:cs typeface="+mn-cs"/>
              </a:rPr>
              <a:t>-The two sovereign guarantees in the support of the private sector for short-term loans of companies that will have difficulties for employees' salaries, etc.</a:t>
            </a:r>
          </a:p>
          <a:p>
            <a:r>
              <a:rPr lang="en-US" sz="1200" b="0" kern="1200" dirty="0">
                <a:solidFill>
                  <a:schemeClr val="tx1"/>
                </a:solidFill>
                <a:effectLst/>
                <a:latin typeface="+mn-lt"/>
                <a:ea typeface="+mn-ea"/>
                <a:cs typeface="+mn-cs"/>
              </a:rPr>
              <a:t>Cash was also provided from external sources such as:</a:t>
            </a:r>
          </a:p>
          <a:p>
            <a:r>
              <a:rPr lang="en-US" sz="1200" b="0" kern="1200" dirty="0">
                <a:solidFill>
                  <a:schemeClr val="tx1"/>
                </a:solidFill>
                <a:effectLst/>
                <a:latin typeface="+mn-lt"/>
                <a:ea typeface="+mn-ea"/>
                <a:cs typeface="+mn-cs"/>
              </a:rPr>
              <a:t>-IMF’s Rapid Financing Instrument (RFI) as a right of the IMF member country. </a:t>
            </a:r>
          </a:p>
          <a:p>
            <a:r>
              <a:rPr lang="en-US" sz="1200" b="0" kern="1200" dirty="0">
                <a:solidFill>
                  <a:schemeClr val="tx1"/>
                </a:solidFill>
                <a:effectLst/>
                <a:latin typeface="+mn-lt"/>
                <a:ea typeface="+mn-ea"/>
                <a:cs typeface="+mn-cs"/>
              </a:rPr>
              <a:t>-European Union and IBRD Funding </a:t>
            </a:r>
          </a:p>
          <a:p>
            <a:r>
              <a:rPr lang="en-US" sz="1200" b="0" kern="1200" dirty="0">
                <a:solidFill>
                  <a:schemeClr val="tx1"/>
                </a:solidFill>
                <a:effectLst/>
                <a:latin typeface="+mn-lt"/>
                <a:ea typeface="+mn-ea"/>
                <a:cs typeface="+mn-cs"/>
              </a:rPr>
              <a:t>-Various donations that were collected:</a:t>
            </a:r>
          </a:p>
          <a:p>
            <a:r>
              <a:rPr lang="en-US" sz="1200" b="0" kern="1200" dirty="0">
                <a:solidFill>
                  <a:schemeClr val="tx1"/>
                </a:solidFill>
                <a:effectLst/>
                <a:latin typeface="+mn-lt"/>
                <a:ea typeface="+mn-ea"/>
                <a:cs typeface="+mn-cs"/>
              </a:rPr>
              <a:t>    -In special accounts outside the TSA in commercial banks for transparency,</a:t>
            </a:r>
          </a:p>
          <a:p>
            <a:r>
              <a:rPr lang="en-US" sz="1200" b="0" kern="1200" dirty="0">
                <a:solidFill>
                  <a:schemeClr val="tx1"/>
                </a:solidFill>
                <a:effectLst/>
                <a:latin typeface="+mn-lt"/>
                <a:ea typeface="+mn-ea"/>
                <a:cs typeface="+mn-cs"/>
              </a:rPr>
              <a:t>    -In the existing non-tax revenue accounts administered by the Treasury branches on behalf of the respective budgetary institution such as municipalities, etc. </a:t>
            </a:r>
          </a:p>
          <a:p>
            <a:r>
              <a:rPr lang="en-US" sz="1200" b="0" kern="1200" dirty="0">
                <a:solidFill>
                  <a:schemeClr val="tx1"/>
                </a:solidFill>
                <a:effectLst/>
                <a:latin typeface="+mn-lt"/>
                <a:ea typeface="+mn-ea"/>
                <a:cs typeface="+mn-cs"/>
              </a:rPr>
              <a:t>In these conditions, the Treasury strengthened the cooperation with the Debt Department for the execution of the budget in the most optimal possible and acceptable way for the monetary policy of the Bank of Albania, avoiding the influence of the volatility of the cash flows in the expenditure plan. </a:t>
            </a:r>
          </a:p>
          <a:p>
            <a:r>
              <a:rPr lang="en-US" sz="1200" b="0" kern="1200" dirty="0">
                <a:solidFill>
                  <a:schemeClr val="tx1"/>
                </a:solidFill>
                <a:effectLst/>
                <a:latin typeface="+mn-lt"/>
                <a:ea typeface="+mn-ea"/>
                <a:cs typeface="+mn-cs"/>
              </a:rPr>
              <a:t>On the other hand the spending units of general government were conscious to make only the most necessary expenditures to cope with the pandemic.</a:t>
            </a:r>
          </a:p>
          <a:p>
            <a:r>
              <a:rPr lang="en-US" sz="1200" b="0" kern="1200" dirty="0">
                <a:solidFill>
                  <a:schemeClr val="tx1"/>
                </a:solidFill>
                <a:effectLst/>
                <a:latin typeface="+mn-lt"/>
                <a:ea typeface="+mn-ea"/>
                <a:cs typeface="+mn-cs"/>
              </a:rPr>
              <a:t>Contrary to normalcy, the Secretary General of the MFA in the capacity of the NPA reviews requests for additional funding from central government spending units, requests for expenditures not included in the approved priorities and emergency requests for payments and recommends planning to the Minister responsible for finance, rejection or acceptance of requests for additional funds argued and the inclusion of salaries in the priorities.</a:t>
            </a:r>
          </a:p>
          <a:p>
            <a:r>
              <a:rPr lang="en-US" sz="1200" b="0" kern="1200" dirty="0">
                <a:solidFill>
                  <a:schemeClr val="tx1"/>
                </a:solidFill>
                <a:effectLst/>
                <a:latin typeface="+mn-lt"/>
                <a:ea typeface="+mn-ea"/>
                <a:cs typeface="+mn-cs"/>
              </a:rPr>
              <a:t>The intensity of daily forecasts increased in communication with line ministries, which had to update at any time the forecasts previously submitted to the Treasury, ensuring the continuity of the activity of the spending unit.</a:t>
            </a:r>
          </a:p>
          <a:p>
            <a:r>
              <a:rPr lang="en-US" sz="1200" b="0" kern="1200" dirty="0">
                <a:solidFill>
                  <a:schemeClr val="tx1"/>
                </a:solidFill>
                <a:effectLst/>
                <a:latin typeface="+mn-lt"/>
                <a:ea typeface="+mn-ea"/>
                <a:cs typeface="+mn-cs"/>
              </a:rPr>
              <a:t>List of priorities: point 5 and 6 of the instruction:</a:t>
            </a:r>
          </a:p>
          <a:p>
            <a:r>
              <a:rPr lang="en-US" sz="1200" b="0" kern="1200" dirty="0">
                <a:solidFill>
                  <a:schemeClr val="tx1"/>
                </a:solidFill>
                <a:effectLst/>
                <a:latin typeface="+mn-lt"/>
                <a:ea typeface="+mn-ea"/>
                <a:cs typeface="+mn-cs"/>
              </a:rPr>
              <a:t>5. Depending on the available liquidity, priority will be given to the expenses of the Debt and the expenses of the system of the Ministry of Health and Social Protection.</a:t>
            </a:r>
          </a:p>
          <a:p>
            <a:r>
              <a:rPr lang="en-US" sz="1200" b="0" kern="1200" dirty="0">
                <a:solidFill>
                  <a:schemeClr val="tx1"/>
                </a:solidFill>
                <a:effectLst/>
                <a:latin typeface="+mn-lt"/>
                <a:ea typeface="+mn-ea"/>
                <a:cs typeface="+mn-cs"/>
              </a:rPr>
              <a:t>6. Then the priority of the order of payments for the expenditure transactions of the units of general government is determined as follows:</a:t>
            </a:r>
          </a:p>
          <a:p>
            <a:pPr lvl="1"/>
            <a:r>
              <a:rPr lang="en-US" sz="1200" b="0" kern="1200" dirty="0">
                <a:solidFill>
                  <a:schemeClr val="tx1"/>
                </a:solidFill>
                <a:effectLst/>
                <a:latin typeface="+mn-lt"/>
                <a:ea typeface="+mn-ea"/>
                <a:cs typeface="+mn-cs"/>
              </a:rPr>
              <a:t>6.1 Salaries of general government employees and social and health insurance, subsidies with destination salary.</a:t>
            </a:r>
          </a:p>
          <a:p>
            <a:pPr lvl="1"/>
            <a:r>
              <a:rPr lang="en-US" sz="1200" b="0" kern="1200" dirty="0">
                <a:solidFill>
                  <a:schemeClr val="tx1"/>
                </a:solidFill>
                <a:effectLst/>
                <a:latin typeface="+mn-lt"/>
                <a:ea typeface="+mn-ea"/>
                <a:cs typeface="+mn-cs"/>
              </a:rPr>
              <a:t>6.2 Transfers to the Social Insurance Institution for pension payments.</a:t>
            </a:r>
          </a:p>
          <a:p>
            <a:pPr lvl="1"/>
            <a:r>
              <a:rPr lang="en-US" sz="1200" b="0" kern="1200" dirty="0">
                <a:solidFill>
                  <a:schemeClr val="tx1"/>
                </a:solidFill>
                <a:effectLst/>
                <a:latin typeface="+mn-lt"/>
                <a:ea typeface="+mn-ea"/>
                <a:cs typeface="+mn-cs"/>
              </a:rPr>
              <a:t>6.3 Economic assistance and unemployment benefits.</a:t>
            </a:r>
          </a:p>
          <a:p>
            <a:pPr lvl="1"/>
            <a:r>
              <a:rPr lang="en-US" sz="1200" b="0" kern="1200" dirty="0">
                <a:solidFill>
                  <a:schemeClr val="tx1"/>
                </a:solidFill>
                <a:effectLst/>
                <a:latin typeface="+mn-lt"/>
                <a:ea typeface="+mn-ea"/>
                <a:cs typeface="+mn-cs"/>
              </a:rPr>
              <a:t>6.4 Payment for water and electricity.</a:t>
            </a:r>
          </a:p>
          <a:p>
            <a:pPr lvl="1"/>
            <a:r>
              <a:rPr lang="en-US" sz="1200" b="0" kern="1200" dirty="0">
                <a:solidFill>
                  <a:schemeClr val="tx1"/>
                </a:solidFill>
                <a:effectLst/>
                <a:latin typeface="+mn-lt"/>
                <a:ea typeface="+mn-ea"/>
                <a:cs typeface="+mn-cs"/>
              </a:rPr>
              <a:t>6.5 Earthquake costs (social rents, costs presented by the National Agency for Territorial Planning, etc.)</a:t>
            </a:r>
          </a:p>
          <a:p>
            <a:pPr lvl="1"/>
            <a:r>
              <a:rPr lang="en-US" sz="1200" b="0" kern="1200" dirty="0">
                <a:solidFill>
                  <a:schemeClr val="tx1"/>
                </a:solidFill>
                <a:effectLst/>
                <a:latin typeface="+mn-lt"/>
                <a:ea typeface="+mn-ea"/>
                <a:cs typeface="+mn-cs"/>
              </a:rPr>
              <a:t>6.6 Financial and economic assistance due to COVID-19.</a:t>
            </a:r>
          </a:p>
          <a:p>
            <a:pPr lvl="1"/>
            <a:r>
              <a:rPr lang="en-US" sz="1200" b="0" kern="1200" dirty="0">
                <a:solidFill>
                  <a:schemeClr val="tx1"/>
                </a:solidFill>
                <a:effectLst/>
                <a:latin typeface="+mn-lt"/>
                <a:ea typeface="+mn-ea"/>
                <a:cs typeface="+mn-cs"/>
              </a:rPr>
              <a:t>6.7 Foreign currency payments from the unified Treasury account with the Bank of Albania.</a:t>
            </a:r>
          </a:p>
          <a:p>
            <a:pPr lvl="1"/>
            <a:r>
              <a:rPr lang="en-US" sz="1200" b="0" kern="1200" dirty="0">
                <a:solidFill>
                  <a:schemeClr val="tx1"/>
                </a:solidFill>
                <a:effectLst/>
                <a:latin typeface="+mn-lt"/>
                <a:ea typeface="+mn-ea"/>
                <a:cs typeface="+mn-cs"/>
              </a:rPr>
              <a:t>6.8 Other payments from public funds applying the principle of chronological registration of invoices first entry-first exit (FIFO).</a:t>
            </a:r>
          </a:p>
          <a:p>
            <a:r>
              <a:rPr lang="en-US" sz="1200" b="0" kern="1200" dirty="0">
                <a:solidFill>
                  <a:schemeClr val="tx1"/>
                </a:solidFill>
                <a:effectLst/>
                <a:latin typeface="+mn-lt"/>
                <a:ea typeface="+mn-ea"/>
                <a:cs typeface="+mn-cs"/>
              </a:rPr>
              <a:t>7 If it is foreseen that the receipts for the following period are not sufficient to provide the necessary liquidity for the payments according to point 5 and 6 above, then the priority according to point 6 above will be reduced depending on the concrete conditions.</a:t>
            </a:r>
          </a:p>
          <a:p>
            <a:endParaRPr lang="en-US" sz="1200" baseline="0" dirty="0">
              <a:solidFill>
                <a:schemeClr val="tx1"/>
              </a:solidFill>
            </a:endParaRPr>
          </a:p>
          <a:p>
            <a:pPr marL="0" marR="0" lvl="0" indent="0">
              <a:lnSpc>
                <a:spcPct val="115000"/>
              </a:lnSpc>
              <a:spcBef>
                <a:spcPts val="0"/>
              </a:spcBef>
              <a:spcAft>
                <a:spcPts val="0"/>
              </a:spcAft>
              <a:buFont typeface="+mj-lt"/>
              <a:buNone/>
            </a:pPr>
            <a:r>
              <a:rPr lang="tr-TR" sz="1400" b="1" dirty="0">
                <a:latin typeface="Calibri" panose="020F0502020204030204" pitchFamily="34" charset="0"/>
                <a:ea typeface="Calibri" panose="020F0502020204030204" pitchFamily="34" charset="0"/>
                <a:cs typeface="Arial" panose="020B0604020202020204" pitchFamily="34" charset="0"/>
              </a:rPr>
              <a:t>Data Sharing During Emergencies</a:t>
            </a:r>
            <a:r>
              <a:rPr lang="tr-TR" dirty="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tr-TR" sz="1200" dirty="0">
                <a:latin typeface="Calibri" panose="020F0502020204030204" pitchFamily="34" charset="0"/>
                <a:ea typeface="Calibri" panose="020F0502020204030204" pitchFamily="34" charset="0"/>
                <a:cs typeface="Arial" panose="020B0604020202020204" pitchFamily="34" charset="0"/>
              </a:rPr>
              <a:t>The BIs should prepare a comprehensive plan regarding their spending needs in a timely manner taking into account all the risks that could be arised due to the emergencies.</a:t>
            </a:r>
            <a:endParaRPr lang="en-US" sz="12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tr-TR" sz="1200" dirty="0">
                <a:latin typeface="Calibri" panose="020F0502020204030204" pitchFamily="34" charset="0"/>
                <a:ea typeface="Calibri" panose="020F0502020204030204" pitchFamily="34" charset="0"/>
                <a:cs typeface="Arial" panose="020B0604020202020204" pitchFamily="34" charset="0"/>
              </a:rPr>
              <a:t>The MOFE could revise the template structures and set more frequent intervals for data submission during emergencies.</a:t>
            </a:r>
            <a:endParaRPr lang="en-US" sz="12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tr-TR" sz="1200" dirty="0">
                <a:latin typeface="Calibri" panose="020F0502020204030204" pitchFamily="34" charset="0"/>
                <a:ea typeface="Calibri" panose="020F0502020204030204" pitchFamily="34" charset="0"/>
                <a:cs typeface="Arial" panose="020B0604020202020204" pitchFamily="34" charset="0"/>
              </a:rPr>
              <a:t>The central consolidation units should immediately update the sub-units regarding the new template structures and intervals for data submission.</a:t>
            </a:r>
            <a:endParaRPr lang="en-US" sz="12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tr-TR" sz="1200" dirty="0">
                <a:latin typeface="Calibri" panose="020F0502020204030204" pitchFamily="34" charset="0"/>
                <a:ea typeface="Calibri" panose="020F0502020204030204" pitchFamily="34" charset="0"/>
                <a:cs typeface="Arial" panose="020B0604020202020204" pitchFamily="34" charset="0"/>
              </a:rPr>
              <a:t>It is under the responsibility of the central consolidation units to ensure the business continuity of the cash forecasting process during emergencies.</a:t>
            </a:r>
            <a:endParaRPr lang="en-US" sz="1200" dirty="0">
              <a:latin typeface="Calibri" panose="020F0502020204030204" pitchFamily="34" charset="0"/>
              <a:ea typeface="Calibri" panose="020F0502020204030204" pitchFamily="34" charset="0"/>
              <a:cs typeface="Arial" panose="020B0604020202020204" pitchFamily="34" charset="0"/>
            </a:endParaRPr>
          </a:p>
          <a:p>
            <a:pPr marL="342900" indent="-342900">
              <a:lnSpc>
                <a:spcPct val="115000"/>
              </a:lnSpc>
              <a:spcAft>
                <a:spcPts val="1000"/>
              </a:spcAft>
              <a:buFont typeface="Symbol" panose="05050102010706020507" pitchFamily="18" charset="2"/>
              <a:buChar char=""/>
            </a:pPr>
            <a:r>
              <a:rPr lang="en-GB" sz="1200" dirty="0"/>
              <a:t>The central consolidation units should consult with the sub-units and check for any revision needs at least on a weekly basis.</a:t>
            </a:r>
            <a:endParaRPr lang="en-US" sz="1200" dirty="0"/>
          </a:p>
          <a:p>
            <a:pPr marL="342900" indent="-342900">
              <a:lnSpc>
                <a:spcPct val="115000"/>
              </a:lnSpc>
              <a:spcAft>
                <a:spcPts val="1000"/>
              </a:spcAft>
              <a:buFont typeface="Symbol" panose="05050102010706020507" pitchFamily="18" charset="2"/>
              <a:buChar char=""/>
            </a:pPr>
            <a:r>
              <a:rPr lang="en-GB" sz="1200" dirty="0"/>
              <a:t>The BIs should provide necessary explanations for cash inflow and outflow projections with an unusual character or deviating significantly from their standard patterns.</a:t>
            </a:r>
          </a:p>
          <a:p>
            <a:pPr marL="342900" indent="-342900">
              <a:lnSpc>
                <a:spcPct val="115000"/>
              </a:lnSpc>
              <a:spcAft>
                <a:spcPts val="1000"/>
              </a:spcAft>
              <a:buFont typeface="Symbol" panose="05050102010706020507" pitchFamily="18" charset="2"/>
              <a:buChar char=""/>
            </a:pPr>
            <a:endParaRPr lang="en-GB" sz="1200" dirty="0"/>
          </a:p>
          <a:p>
            <a:pPr lvl="0"/>
            <a:r>
              <a:rPr lang="tr-TR" sz="1200" kern="1200" dirty="0">
                <a:solidFill>
                  <a:schemeClr val="tx1"/>
                </a:solidFill>
                <a:effectLst/>
                <a:latin typeface="+mn-lt"/>
                <a:ea typeface="+mn-ea"/>
                <a:cs typeface="+mn-cs"/>
              </a:rPr>
              <a:t>The major parameters to be considered for the overall </a:t>
            </a:r>
            <a:r>
              <a:rPr lang="tr-TR" sz="1200" b="1" kern="1200" dirty="0">
                <a:solidFill>
                  <a:schemeClr val="tx1"/>
                </a:solidFill>
                <a:effectLst/>
                <a:latin typeface="+mn-lt"/>
                <a:ea typeface="+mn-ea"/>
                <a:cs typeface="+mn-cs"/>
              </a:rPr>
              <a:t>forecasting performance </a:t>
            </a:r>
            <a:r>
              <a:rPr lang="tr-TR" sz="1200" kern="1200" dirty="0">
                <a:solidFill>
                  <a:schemeClr val="tx1"/>
                </a:solidFill>
                <a:effectLst/>
                <a:latin typeface="+mn-lt"/>
                <a:ea typeface="+mn-ea"/>
                <a:cs typeface="+mn-cs"/>
              </a:rPr>
              <a:t>are</a:t>
            </a:r>
            <a:r>
              <a:rPr lang="en-US" sz="1200" kern="1200" dirty="0">
                <a:solidFill>
                  <a:schemeClr val="tx1"/>
                </a:solidFill>
                <a:effectLst/>
                <a:latin typeface="+mn-lt"/>
                <a:ea typeface="+mn-ea"/>
                <a:cs typeface="+mn-cs"/>
              </a:rPr>
              <a:t>:</a:t>
            </a:r>
          </a:p>
          <a:p>
            <a:pPr lvl="1"/>
            <a:r>
              <a:rPr lang="tr-TR" sz="1200" kern="1200" dirty="0">
                <a:solidFill>
                  <a:schemeClr val="tx1"/>
                </a:solidFill>
                <a:effectLst/>
                <a:latin typeface="+mn-lt"/>
                <a:ea typeface="+mn-ea"/>
                <a:cs typeface="+mn-cs"/>
              </a:rPr>
              <a:t>Deviations from monthly forecasts,</a:t>
            </a:r>
            <a:endParaRPr lang="en-US" sz="1200" kern="1200" dirty="0">
              <a:solidFill>
                <a:schemeClr val="tx1"/>
              </a:solidFill>
              <a:effectLst/>
              <a:latin typeface="+mn-lt"/>
              <a:ea typeface="+mn-ea"/>
              <a:cs typeface="+mn-cs"/>
            </a:endParaRPr>
          </a:p>
          <a:p>
            <a:pPr lvl="1"/>
            <a:r>
              <a:rPr lang="tr-TR" sz="1200" kern="1200" dirty="0">
                <a:solidFill>
                  <a:schemeClr val="tx1"/>
                </a:solidFill>
                <a:effectLst/>
                <a:latin typeface="+mn-lt"/>
                <a:ea typeface="+mn-ea"/>
                <a:cs typeface="+mn-cs"/>
              </a:rPr>
              <a:t>Timely submission of forecasts by the sub-units to the central consolidation units,</a:t>
            </a:r>
            <a:endParaRPr lang="en-US" sz="1200" kern="1200" dirty="0">
              <a:solidFill>
                <a:schemeClr val="tx1"/>
              </a:solidFill>
              <a:effectLst/>
              <a:latin typeface="+mn-lt"/>
              <a:ea typeface="+mn-ea"/>
              <a:cs typeface="+mn-cs"/>
            </a:endParaRPr>
          </a:p>
          <a:p>
            <a:pPr lvl="1"/>
            <a:r>
              <a:rPr lang="tr-TR" sz="1200" kern="1200" dirty="0">
                <a:solidFill>
                  <a:schemeClr val="tx1"/>
                </a:solidFill>
                <a:effectLst/>
                <a:latin typeface="+mn-lt"/>
                <a:ea typeface="+mn-ea"/>
                <a:cs typeface="+mn-cs"/>
              </a:rPr>
              <a:t>Timely submission of forecasts by the central consolidation units to the MOFE,</a:t>
            </a:r>
            <a:endParaRPr lang="en-US" sz="1200" kern="1200" dirty="0">
              <a:solidFill>
                <a:schemeClr val="tx1"/>
              </a:solidFill>
              <a:effectLst/>
              <a:latin typeface="+mn-lt"/>
              <a:ea typeface="+mn-ea"/>
              <a:cs typeface="+mn-cs"/>
            </a:endParaRPr>
          </a:p>
          <a:p>
            <a:pPr lvl="1"/>
            <a:r>
              <a:rPr lang="tr-TR" sz="1200" kern="1200" dirty="0">
                <a:solidFill>
                  <a:schemeClr val="tx1"/>
                </a:solidFill>
                <a:effectLst/>
                <a:latin typeface="+mn-lt"/>
                <a:ea typeface="+mn-ea"/>
                <a:cs typeface="+mn-cs"/>
              </a:rPr>
              <a:t>Timely in-month revision of the initial forecasts and submission to the MOFE,</a:t>
            </a:r>
            <a:endParaRPr lang="en-US" sz="1200" kern="1200" dirty="0">
              <a:solidFill>
                <a:schemeClr val="tx1"/>
              </a:solidFill>
              <a:effectLst/>
              <a:latin typeface="+mn-lt"/>
              <a:ea typeface="+mn-ea"/>
              <a:cs typeface="+mn-cs"/>
            </a:endParaRPr>
          </a:p>
          <a:p>
            <a:pPr lvl="1"/>
            <a:r>
              <a:rPr lang="tr-TR" sz="1200" kern="1200" dirty="0">
                <a:solidFill>
                  <a:schemeClr val="tx1"/>
                </a:solidFill>
                <a:effectLst/>
                <a:latin typeface="+mn-lt"/>
                <a:ea typeface="+mn-ea"/>
                <a:cs typeface="+mn-cs"/>
              </a:rPr>
              <a:t>Timely notification of the MOFE for the large-scale payments.</a:t>
            </a:r>
            <a:endParaRPr lang="en-US" sz="1200" kern="1200" dirty="0">
              <a:solidFill>
                <a:schemeClr val="tx1"/>
              </a:solidFill>
              <a:effectLst/>
              <a:latin typeface="+mn-lt"/>
              <a:ea typeface="+mn-ea"/>
              <a:cs typeface="+mn-cs"/>
            </a:endParaRPr>
          </a:p>
          <a:p>
            <a:pPr marL="0" marR="0" lvl="0" indent="0">
              <a:lnSpc>
                <a:spcPct val="115000"/>
              </a:lnSpc>
              <a:spcBef>
                <a:spcPts val="0"/>
              </a:spcBef>
              <a:spcAft>
                <a:spcPts val="1000"/>
              </a:spcAft>
              <a:buFont typeface="+mj-lt"/>
              <a:buNone/>
            </a:pPr>
            <a:endParaRPr lang="en-US" sz="1200" b="0" kern="1200" dirty="0">
              <a:solidFill>
                <a:schemeClr val="tx1"/>
              </a:solidFill>
              <a:effectLst/>
              <a:latin typeface="+mn-lt"/>
              <a:ea typeface="+mn-ea"/>
              <a:cs typeface="+mn-cs"/>
            </a:endParaRPr>
          </a:p>
          <a:p>
            <a:pPr marL="0" marR="0" lvl="0" indent="0">
              <a:lnSpc>
                <a:spcPct val="115000"/>
              </a:lnSpc>
              <a:spcBef>
                <a:spcPts val="0"/>
              </a:spcBef>
              <a:spcAft>
                <a:spcPts val="1000"/>
              </a:spcAft>
              <a:buFont typeface="+mj-lt"/>
              <a:buNone/>
            </a:pPr>
            <a:r>
              <a:rPr lang="tr-TR" sz="2000" b="1" dirty="0">
                <a:latin typeface="Calibri" panose="020F0502020204030204" pitchFamily="34" charset="0"/>
                <a:ea typeface="Calibri" panose="020F0502020204030204" pitchFamily="34" charset="0"/>
                <a:cs typeface="Arial" panose="020B0604020202020204" pitchFamily="34" charset="0"/>
              </a:rPr>
              <a:t>Monthly Technical Meetings with the MOFE</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tr-TR" sz="2000" dirty="0">
                <a:latin typeface="Calibri" panose="020F0502020204030204" pitchFamily="34" charset="0"/>
                <a:ea typeface="Calibri" panose="020F0502020204030204" pitchFamily="34" charset="0"/>
                <a:cs typeface="Arial" panose="020B0604020202020204" pitchFamily="34" charset="0"/>
              </a:rPr>
              <a:t>The MOFE conduct</a:t>
            </a:r>
            <a:r>
              <a:rPr lang="en-US" sz="2000" dirty="0" err="1">
                <a:latin typeface="Calibri" panose="020F0502020204030204" pitchFamily="34" charset="0"/>
                <a:ea typeface="Calibri" panose="020F0502020204030204" pitchFamily="34" charset="0"/>
                <a:cs typeface="Arial" panose="020B0604020202020204" pitchFamily="34" charset="0"/>
              </a:rPr>
              <a:t>ed</a:t>
            </a:r>
            <a:r>
              <a:rPr lang="tr-TR" sz="2000" dirty="0">
                <a:latin typeface="Calibri" panose="020F0502020204030204" pitchFamily="34" charset="0"/>
                <a:ea typeface="Calibri" panose="020F0502020204030204" pitchFamily="34" charset="0"/>
                <a:cs typeface="Arial" panose="020B0604020202020204" pitchFamily="34" charset="0"/>
              </a:rPr>
              <a:t> monthly technical meetings with the participation of the key BI personnel in order to discuss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tr-TR" sz="2000" dirty="0">
                <a:latin typeface="Calibri" panose="020F0502020204030204" pitchFamily="34" charset="0"/>
                <a:ea typeface="Calibri" panose="020F0502020204030204" pitchFamily="34" charset="0"/>
                <a:cs typeface="Arial" panose="020B0604020202020204" pitchFamily="34" charset="0"/>
              </a:rPr>
              <a:t>Monthly rolling forecasts and major assumptions behind them,</a:t>
            </a:r>
            <a:endParaRPr lang="en-US" sz="20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tr-TR" sz="2000" dirty="0">
                <a:latin typeface="Calibri" panose="020F0502020204030204" pitchFamily="34" charset="0"/>
                <a:ea typeface="Calibri" panose="020F0502020204030204" pitchFamily="34" charset="0"/>
                <a:cs typeface="Arial" panose="020B0604020202020204" pitchFamily="34" charset="0"/>
              </a:rPr>
              <a:t>Main risks that could affect the timing and amount of the monthly forecasts,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tr-TR" sz="2000" dirty="0">
                <a:latin typeface="Calibri" panose="020F0502020204030204" pitchFamily="34" charset="0"/>
                <a:ea typeface="Calibri" panose="020F0502020204030204" pitchFamily="34" charset="0"/>
                <a:cs typeface="Arial" panose="020B0604020202020204" pitchFamily="34" charset="0"/>
              </a:rPr>
              <a:t>Forecasting performance of the BIs and possible measures to be taken for the improvement,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Arial" panose="020B0604020202020204" pitchFamily="34" charset="0"/>
              </a:rPr>
              <a:t>T</a:t>
            </a:r>
            <a:r>
              <a:rPr lang="tr-TR" sz="2000" dirty="0">
                <a:latin typeface="Calibri" panose="020F0502020204030204" pitchFamily="34" charset="0"/>
                <a:ea typeface="Calibri" panose="020F0502020204030204" pitchFamily="34" charset="0"/>
                <a:cs typeface="Arial" panose="020B0604020202020204" pitchFamily="34" charset="0"/>
              </a:rPr>
              <a:t>he quality and effectiveness of the in-month communication and coordination mechanism between BIS and the MFE,</a:t>
            </a:r>
            <a:endParaRPr lang="en-US" sz="20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tr-TR" sz="2000" dirty="0">
                <a:latin typeface="Calibri" panose="020F0502020204030204" pitchFamily="34" charset="0"/>
                <a:ea typeface="Calibri" panose="020F0502020204030204" pitchFamily="34" charset="0"/>
                <a:cs typeface="Arial" panose="020B0604020202020204" pitchFamily="34" charset="0"/>
              </a:rPr>
              <a:t>Other issues related to the overall monthly forecasting process.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lvl="1"/>
            <a:endParaRPr lang="en-US" sz="1200" kern="1200" dirty="0">
              <a:solidFill>
                <a:schemeClr val="tx1"/>
              </a:solidFill>
              <a:effectLst/>
              <a:latin typeface="+mn-lt"/>
              <a:ea typeface="+mn-ea"/>
              <a:cs typeface="+mn-cs"/>
            </a:endParaRPr>
          </a:p>
          <a:p>
            <a:pPr marL="342900" indent="-342900">
              <a:lnSpc>
                <a:spcPct val="115000"/>
              </a:lnSpc>
              <a:spcAft>
                <a:spcPts val="1000"/>
              </a:spcAft>
              <a:buFont typeface="Symbol" panose="05050102010706020507" pitchFamily="18" charset="2"/>
              <a:buChar char=""/>
            </a:pPr>
            <a:endParaRPr lang="en-US" sz="1200" dirty="0"/>
          </a:p>
          <a:p>
            <a:pPr marL="0" indent="0">
              <a:buFont typeface="Arial" pitchFamily="34" charset="0"/>
              <a:buNone/>
            </a:pPr>
            <a:endParaRPr lang="en-US" sz="1200" dirty="0">
              <a:solidFill>
                <a:schemeClr val="tx1"/>
              </a:solidFill>
            </a:endParaRPr>
          </a:p>
          <a:p>
            <a:pPr marL="171450" indent="-171450">
              <a:buFont typeface="Arial" pitchFamily="34" charset="0"/>
              <a:buChar char="•"/>
            </a:pPr>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C0470FA2-A55E-4E4A-A052-B96F76F59001}" type="slidenum">
              <a:rPr lang="en-US" smtClean="0"/>
              <a:pPr/>
              <a:t>4</a:t>
            </a:fld>
            <a:endParaRPr lang="en-US"/>
          </a:p>
        </p:txBody>
      </p:sp>
    </p:spTree>
    <p:extLst>
      <p:ext uri="{BB962C8B-B14F-4D97-AF65-F5344CB8AC3E}">
        <p14:creationId xmlns:p14="http://schemas.microsoft.com/office/powerpoint/2010/main" val="3089744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 better understand how the pandemic affected the treasury's behavior for cash management’s function, I am presenting to you</a:t>
            </a:r>
            <a:r>
              <a:rPr lang="en-US" baseline="0" dirty="0"/>
              <a:t> our actions/achievements, problems we encountered and the obstacles we overcame to get improvements in our direction/course ongoing.</a:t>
            </a:r>
          </a:p>
          <a:p>
            <a:pPr lvl="0"/>
            <a:r>
              <a:rPr lang="en-US" baseline="0" dirty="0"/>
              <a:t>___________________________________________________________________________________________________</a:t>
            </a:r>
          </a:p>
          <a:p>
            <a:pPr lvl="0"/>
            <a:r>
              <a:rPr lang="en-US" baseline="0" dirty="0"/>
              <a:t>Strengthens:</a:t>
            </a:r>
            <a:endParaRPr lang="en-US" dirty="0"/>
          </a:p>
          <a:p>
            <a:pPr lvl="0"/>
            <a:r>
              <a:rPr lang="en-US" dirty="0"/>
              <a:t>What do we did better? Our achievements</a:t>
            </a:r>
          </a:p>
          <a:p>
            <a:pPr lvl="0"/>
            <a:r>
              <a:rPr lang="en-US" dirty="0"/>
              <a:t>What is our ideal position? Getting budget support, using AGFIS for central electronically payments and the foreign currencies’ reserve</a:t>
            </a:r>
          </a:p>
          <a:p>
            <a:pPr lvl="0"/>
            <a:r>
              <a:rPr lang="en-US" dirty="0"/>
              <a:t>….</a:t>
            </a:r>
          </a:p>
          <a:p>
            <a:pPr lvl="0"/>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9CA004F4-F240-48F9-8AE1-486585C7F00D}" type="slidenum">
              <a:rPr lang="en-US" smtClean="0"/>
              <a:pPr/>
              <a:t>5</a:t>
            </a:fld>
            <a:endParaRPr lang="en-US" dirty="0"/>
          </a:p>
        </p:txBody>
      </p:sp>
    </p:spTree>
    <p:extLst>
      <p:ext uri="{BB962C8B-B14F-4D97-AF65-F5344CB8AC3E}">
        <p14:creationId xmlns:p14="http://schemas.microsoft.com/office/powerpoint/2010/main" val="2620865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rPr>
              <a:t>What problems did we encounter</a:t>
            </a:r>
            <a:r>
              <a:rPr lang="en-US" baseline="0" dirty="0">
                <a:solidFill>
                  <a:srgbClr val="0070C0"/>
                </a:solidFill>
              </a:rPr>
              <a:t> during this period of pandemic?</a:t>
            </a:r>
            <a:endParaRPr lang="en-US" dirty="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rPr>
              <a:t>What can we learn in order</a:t>
            </a:r>
            <a:r>
              <a:rPr lang="en-US" baseline="0" dirty="0">
                <a:solidFill>
                  <a:srgbClr val="0070C0"/>
                </a:solidFill>
              </a:rPr>
              <a:t> </a:t>
            </a:r>
            <a:r>
              <a:rPr lang="en-US" dirty="0">
                <a:solidFill>
                  <a:srgbClr val="0070C0"/>
                </a:solidFill>
              </a:rPr>
              <a:t>to improve our efforts? What are we</a:t>
            </a:r>
            <a:r>
              <a:rPr lang="en-US" baseline="0" dirty="0">
                <a:solidFill>
                  <a:srgbClr val="0070C0"/>
                </a:solidFill>
              </a:rPr>
              <a:t> n</a:t>
            </a:r>
            <a:r>
              <a:rPr lang="en-US" dirty="0">
                <a:solidFill>
                  <a:srgbClr val="0070C0"/>
                </a:solidFill>
              </a:rPr>
              <a:t>ot fully utilizing? Is there any area we are not monetizing?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rPr>
              <a:t>Overall, there are some basic thumb rules to achieve </a:t>
            </a:r>
            <a:r>
              <a:rPr lang="en-US" b="1" dirty="0">
                <a:solidFill>
                  <a:srgbClr val="0070C0"/>
                </a:solidFill>
              </a:rPr>
              <a:t>financial freedom </a:t>
            </a:r>
            <a:r>
              <a:rPr lang="en-US" dirty="0">
                <a:solidFill>
                  <a:srgbClr val="0070C0"/>
                </a:solidFill>
              </a:rPr>
              <a:t>(b</a:t>
            </a:r>
            <a:r>
              <a:rPr lang="en-US" sz="1200" b="0" kern="1200" dirty="0">
                <a:solidFill>
                  <a:srgbClr val="0070C0"/>
                </a:solidFill>
                <a:latin typeface="+mn-lt"/>
                <a:ea typeface="+mn-ea"/>
                <a:cs typeface="+mn-cs"/>
              </a:rPr>
              <a:t>eing financially free means you're in a position to make important decisions without worrying about the future financial impact)</a:t>
            </a:r>
            <a:endParaRPr lang="en-US" dirty="0">
              <a:solidFill>
                <a:srgbClr val="0070C0"/>
              </a:solidFill>
            </a:endParaRPr>
          </a:p>
          <a:p>
            <a:pPr lvl="1"/>
            <a:r>
              <a:rPr lang="en-US" dirty="0"/>
              <a:t>Set goals &amp; achieve them (fiscal rule – point 2).</a:t>
            </a:r>
          </a:p>
          <a:p>
            <a:pPr lvl="1"/>
            <a:r>
              <a:rPr lang="en-US" dirty="0"/>
              <a:t>Work on a budget (point 1).</a:t>
            </a:r>
          </a:p>
          <a:p>
            <a:pPr lvl="1"/>
            <a:r>
              <a:rPr lang="en-US" dirty="0"/>
              <a:t>Invest wisely &amp; consistently (point 3-4).</a:t>
            </a:r>
          </a:p>
          <a:p>
            <a:pPr lvl="1"/>
            <a:r>
              <a:rPr lang="en-US" dirty="0"/>
              <a:t>Automate our finances (point 5).</a:t>
            </a:r>
          </a:p>
          <a:p>
            <a:pPr lvl="1"/>
            <a:r>
              <a:rPr lang="en-US" b="1" dirty="0"/>
              <a:t>Get</a:t>
            </a:r>
            <a:r>
              <a:rPr lang="en-US" dirty="0"/>
              <a:t> quality advice from experts (point 5).</a:t>
            </a:r>
          </a:p>
        </p:txBody>
      </p:sp>
      <p:sp>
        <p:nvSpPr>
          <p:cNvPr id="4" name="Slide Number Placeholder 3"/>
          <p:cNvSpPr>
            <a:spLocks noGrp="1"/>
          </p:cNvSpPr>
          <p:nvPr>
            <p:ph type="sldNum" sz="quarter" idx="10"/>
          </p:nvPr>
        </p:nvSpPr>
        <p:spPr/>
        <p:txBody>
          <a:bodyPr/>
          <a:lstStyle/>
          <a:p>
            <a:fld id="{9CA004F4-F240-48F9-8AE1-486585C7F00D}" type="slidenum">
              <a:rPr lang="en-US" smtClean="0"/>
              <a:pPr/>
              <a:t>6</a:t>
            </a:fld>
            <a:endParaRPr lang="en-US" dirty="0"/>
          </a:p>
        </p:txBody>
      </p:sp>
    </p:spTree>
    <p:extLst>
      <p:ext uri="{BB962C8B-B14F-4D97-AF65-F5344CB8AC3E}">
        <p14:creationId xmlns:p14="http://schemas.microsoft.com/office/powerpoint/2010/main" val="4293152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is</a:t>
            </a:r>
            <a:r>
              <a:rPr lang="en-US" baseline="0" dirty="0"/>
              <a:t> trending in our position and foreseeable future?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What new tools are available that we are not using?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What upcoming actions can we take advantages of?</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What are the best current practices we can learn from?</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3. Qualitative analysis of actions that would be taken in difficult situations to identify gaps and provide the optimal solution in a timely manner. </a:t>
            </a:r>
          </a:p>
          <a:p>
            <a:endParaRPr lang="en-US" dirty="0"/>
          </a:p>
        </p:txBody>
      </p:sp>
      <p:sp>
        <p:nvSpPr>
          <p:cNvPr id="4" name="Slide Number Placeholder 3"/>
          <p:cNvSpPr>
            <a:spLocks noGrp="1"/>
          </p:cNvSpPr>
          <p:nvPr>
            <p:ph type="sldNum" sz="quarter" idx="10"/>
          </p:nvPr>
        </p:nvSpPr>
        <p:spPr/>
        <p:txBody>
          <a:bodyPr/>
          <a:lstStyle/>
          <a:p>
            <a:fld id="{9CA004F4-F240-48F9-8AE1-486585C7F00D}" type="slidenum">
              <a:rPr lang="en-US" smtClean="0"/>
              <a:pPr/>
              <a:t>7</a:t>
            </a:fld>
            <a:endParaRPr lang="en-US" dirty="0"/>
          </a:p>
        </p:txBody>
      </p:sp>
    </p:spTree>
    <p:extLst>
      <p:ext uri="{BB962C8B-B14F-4D97-AF65-F5344CB8AC3E}">
        <p14:creationId xmlns:p14="http://schemas.microsoft.com/office/powerpoint/2010/main" val="1085277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004F4-F240-48F9-8AE1-486585C7F00D}" type="slidenum">
              <a:rPr lang="en-US" smtClean="0"/>
              <a:pPr/>
              <a:t>8</a:t>
            </a:fld>
            <a:endParaRPr lang="en-US" dirty="0"/>
          </a:p>
        </p:txBody>
      </p:sp>
    </p:spTree>
    <p:extLst>
      <p:ext uri="{BB962C8B-B14F-4D97-AF65-F5344CB8AC3E}">
        <p14:creationId xmlns:p14="http://schemas.microsoft.com/office/powerpoint/2010/main" val="2306944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D165-49B0-44FF-A267-367F5A6EE306}"/>
              </a:ext>
            </a:extLst>
          </p:cNvPr>
          <p:cNvSpPr>
            <a:spLocks noGrp="1"/>
          </p:cNvSpPr>
          <p:nvPr>
            <p:ph type="ctrTitle"/>
          </p:nvPr>
        </p:nvSpPr>
        <p:spPr>
          <a:xfrm>
            <a:off x="1524000" y="2039514"/>
            <a:ext cx="9144000" cy="2128049"/>
          </a:xfrm>
        </p:spPr>
        <p:txBody>
          <a:bodyPr anchor="b"/>
          <a:lstStyle>
            <a:lvl1pPr algn="ctr">
              <a:lnSpc>
                <a:spcPct val="125000"/>
              </a:lnSpc>
              <a:defRPr sz="60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56B52800-74D6-4A78-AC9B-8E737A1A3B0D}"/>
              </a:ext>
            </a:extLst>
          </p:cNvPr>
          <p:cNvSpPr>
            <a:spLocks noGrp="1"/>
          </p:cNvSpPr>
          <p:nvPr>
            <p:ph type="subTitle" idx="1"/>
          </p:nvPr>
        </p:nvSpPr>
        <p:spPr>
          <a:xfrm>
            <a:off x="1524000" y="4221162"/>
            <a:ext cx="9144000" cy="882001"/>
          </a:xfrm>
          <a:solidFill>
            <a:schemeClr val="accent2">
              <a:alpha val="90000"/>
            </a:schemeClr>
          </a:solidFill>
        </p:spPr>
        <p:txBody>
          <a:bodyPr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500" b="1" i="1" kern="1200" spc="65" dirty="0">
                <a:solidFill>
                  <a:schemeClr val="accent1"/>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8B91F7B-C4AF-4FC6-A6BE-657DEF6D5358}"/>
              </a:ext>
            </a:extLst>
          </p:cNvPr>
          <p:cNvSpPr>
            <a:spLocks noGrp="1"/>
          </p:cNvSpPr>
          <p:nvPr>
            <p:ph type="dt" sz="half" idx="10"/>
          </p:nvPr>
        </p:nvSpPr>
        <p:spPr/>
        <p:txBody>
          <a:bodyPr/>
          <a:lstStyle/>
          <a:p>
            <a:fld id="{8DA08ED5-AEFE-4443-9040-726EF6690995}" type="datetime1">
              <a:rPr lang="en-US" smtClean="0"/>
              <a:pPr/>
              <a:t>6/2/2021</a:t>
            </a:fld>
            <a:endParaRPr lang="en-US" dirty="0"/>
          </a:p>
        </p:txBody>
      </p:sp>
      <p:sp>
        <p:nvSpPr>
          <p:cNvPr id="5" name="Footer Placeholder 4">
            <a:extLst>
              <a:ext uri="{FF2B5EF4-FFF2-40B4-BE49-F238E27FC236}">
                <a16:creationId xmlns:a16="http://schemas.microsoft.com/office/drawing/2014/main" id="{5BED32F8-B0C7-4332-B0A5-BC19DD8C4C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030946-D0C7-4F78-94B0-427DAA6D5CB0}"/>
              </a:ext>
            </a:extLst>
          </p:cNvPr>
          <p:cNvSpPr>
            <a:spLocks noGrp="1"/>
          </p:cNvSpPr>
          <p:nvPr>
            <p:ph type="sldNum" sz="quarter" idx="12"/>
          </p:nvPr>
        </p:nvSpPr>
        <p:spPr/>
        <p:txBody>
          <a:bodyPr/>
          <a:lstStyle/>
          <a:p>
            <a:fld id="{82EE24B5-652C-4DB5-B7C3-B5BBEC1280B1}" type="slidenum">
              <a:rPr lang="en-US" smtClean="0"/>
              <a:pPr/>
              <a:t>‹#›</a:t>
            </a:fld>
            <a:endParaRPr lang="en-US" dirty="0"/>
          </a:p>
        </p:txBody>
      </p:sp>
    </p:spTree>
    <p:extLst>
      <p:ext uri="{BB962C8B-B14F-4D97-AF65-F5344CB8AC3E}">
        <p14:creationId xmlns:p14="http://schemas.microsoft.com/office/powerpoint/2010/main" val="2189509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1141-A77D-4E0E-8CAF-4CD3B279937B}"/>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017EFDE0-5A54-402A-B0C3-6BC0BB739C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825AD-4585-4E37-A076-3D0070C9300C}"/>
              </a:ext>
            </a:extLst>
          </p:cNvPr>
          <p:cNvSpPr>
            <a:spLocks noGrp="1"/>
          </p:cNvSpPr>
          <p:nvPr>
            <p:ph type="dt" sz="half" idx="10"/>
          </p:nvPr>
        </p:nvSpPr>
        <p:spPr/>
        <p:txBody>
          <a:bodyPr/>
          <a:lstStyle/>
          <a:p>
            <a:fld id="{0312561F-7E45-400C-8758-912CDFE9410A}" type="datetime1">
              <a:rPr lang="en-US" smtClean="0"/>
              <a:pPr/>
              <a:t>6/2/2021</a:t>
            </a:fld>
            <a:endParaRPr lang="en-US" dirty="0"/>
          </a:p>
        </p:txBody>
      </p:sp>
      <p:sp>
        <p:nvSpPr>
          <p:cNvPr id="5" name="Footer Placeholder 4">
            <a:extLst>
              <a:ext uri="{FF2B5EF4-FFF2-40B4-BE49-F238E27FC236}">
                <a16:creationId xmlns:a16="http://schemas.microsoft.com/office/drawing/2014/main" id="{512064AD-EDC3-4B13-8CD6-49EB60099E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90FD1E-16F6-49B1-A938-8CE601ED7AFC}"/>
              </a:ext>
            </a:extLst>
          </p:cNvPr>
          <p:cNvSpPr>
            <a:spLocks noGrp="1"/>
          </p:cNvSpPr>
          <p:nvPr>
            <p:ph type="sldNum" sz="quarter" idx="12"/>
          </p:nvPr>
        </p:nvSpPr>
        <p:spPr/>
        <p:txBody>
          <a:bodyPr/>
          <a:lstStyle/>
          <a:p>
            <a:fld id="{82EE24B5-652C-4DB5-B7C3-B5BBEC1280B1}" type="slidenum">
              <a:rPr lang="en-US" smtClean="0"/>
              <a:pPr/>
              <a:t>‹#›</a:t>
            </a:fld>
            <a:endParaRPr lang="en-US" dirty="0"/>
          </a:p>
        </p:txBody>
      </p:sp>
    </p:spTree>
    <p:extLst>
      <p:ext uri="{BB962C8B-B14F-4D97-AF65-F5344CB8AC3E}">
        <p14:creationId xmlns:p14="http://schemas.microsoft.com/office/powerpoint/2010/main" val="332546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FA988-92AD-48D7-890A-AA0540961D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A999FA-A189-41DB-9CFC-D1356C534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4D83DC-20E7-4B71-9794-36FC33B1BA03}"/>
              </a:ext>
            </a:extLst>
          </p:cNvPr>
          <p:cNvSpPr>
            <a:spLocks noGrp="1"/>
          </p:cNvSpPr>
          <p:nvPr>
            <p:ph type="dt" sz="half" idx="10"/>
          </p:nvPr>
        </p:nvSpPr>
        <p:spPr/>
        <p:txBody>
          <a:bodyPr/>
          <a:lstStyle/>
          <a:p>
            <a:fld id="{85E24BC7-4CDB-41D7-81AF-9CE8473FF4B8}" type="datetime1">
              <a:rPr lang="en-US" smtClean="0"/>
              <a:pPr/>
              <a:t>6/2/2021</a:t>
            </a:fld>
            <a:endParaRPr lang="en-US" dirty="0"/>
          </a:p>
        </p:txBody>
      </p:sp>
      <p:sp>
        <p:nvSpPr>
          <p:cNvPr id="5" name="Footer Placeholder 4">
            <a:extLst>
              <a:ext uri="{FF2B5EF4-FFF2-40B4-BE49-F238E27FC236}">
                <a16:creationId xmlns:a16="http://schemas.microsoft.com/office/drawing/2014/main" id="{44E7D103-1290-4592-B37C-19C9C9DBEA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955B1B-4A5C-42C7-99A5-B8217736F178}"/>
              </a:ext>
            </a:extLst>
          </p:cNvPr>
          <p:cNvSpPr>
            <a:spLocks noGrp="1"/>
          </p:cNvSpPr>
          <p:nvPr>
            <p:ph type="sldNum" sz="quarter" idx="12"/>
          </p:nvPr>
        </p:nvSpPr>
        <p:spPr/>
        <p:txBody>
          <a:bodyPr/>
          <a:lstStyle/>
          <a:p>
            <a:fld id="{82EE24B5-652C-4DB5-B7C3-B5BBEC1280B1}" type="slidenum">
              <a:rPr lang="en-US" smtClean="0"/>
              <a:pPr/>
              <a:t>‹#›</a:t>
            </a:fld>
            <a:endParaRPr lang="en-US" dirty="0"/>
          </a:p>
        </p:txBody>
      </p:sp>
    </p:spTree>
    <p:extLst>
      <p:ext uri="{BB962C8B-B14F-4D97-AF65-F5344CB8AC3E}">
        <p14:creationId xmlns:p14="http://schemas.microsoft.com/office/powerpoint/2010/main" val="193320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smtClean="0"/>
              <a:pPr/>
              <a:t>‹#›</a:t>
            </a:fld>
            <a:endParaRPr lang="en-US" dirty="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647ABC-6745-43B6-8A64-6E191BD65CA2}"/>
              </a:ext>
            </a:extLst>
          </p:cNvPr>
          <p:cNvSpPr>
            <a:spLocks noGrp="1"/>
          </p:cNvSpPr>
          <p:nvPr>
            <p:ph sz="half" idx="1"/>
          </p:nvPr>
        </p:nvSpPr>
        <p:spPr>
          <a:xfrm>
            <a:off x="838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E4387105-2538-4216-9A7E-445FA092F9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smtClean="0"/>
              <a:pPr/>
              <a:t>6/2/2021</a:t>
            </a:fld>
            <a:endParaRPr lang="en-US"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2503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3C73-1D0F-45F9-A7E4-E9D24EAFDE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B88E76-F6AB-4621-A9A6-20A81C5A3F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313FB9-6D6C-4F61-9E7A-76E686D06C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93A737-E48B-4909-BE04-F55B581032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F9958C-DB5F-444E-ACE8-73F5E0CA67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D097D1-3052-4C1F-B573-CA25FFF6CCB5}"/>
              </a:ext>
            </a:extLst>
          </p:cNvPr>
          <p:cNvSpPr>
            <a:spLocks noGrp="1"/>
          </p:cNvSpPr>
          <p:nvPr>
            <p:ph type="dt" sz="half" idx="10"/>
          </p:nvPr>
        </p:nvSpPr>
        <p:spPr/>
        <p:txBody>
          <a:bodyPr/>
          <a:lstStyle/>
          <a:p>
            <a:fld id="{C6A5CD8C-7FEF-4E71-8EB9-D3BA6E2E3E9E}" type="datetime1">
              <a:rPr lang="en-US" smtClean="0"/>
              <a:pPr/>
              <a:t>6/2/2021</a:t>
            </a:fld>
            <a:endParaRPr lang="en-US" dirty="0"/>
          </a:p>
        </p:txBody>
      </p:sp>
      <p:sp>
        <p:nvSpPr>
          <p:cNvPr id="8" name="Footer Placeholder 7">
            <a:extLst>
              <a:ext uri="{FF2B5EF4-FFF2-40B4-BE49-F238E27FC236}">
                <a16:creationId xmlns:a16="http://schemas.microsoft.com/office/drawing/2014/main" id="{F2607AC3-2220-4DDA-A22A-C404538FE4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FD8DEB3-F122-4B42-9E12-F61189B878B2}"/>
              </a:ext>
            </a:extLst>
          </p:cNvPr>
          <p:cNvSpPr>
            <a:spLocks noGrp="1"/>
          </p:cNvSpPr>
          <p:nvPr>
            <p:ph type="sldNum" sz="quarter" idx="12"/>
          </p:nvPr>
        </p:nvSpPr>
        <p:spPr/>
        <p:txBody>
          <a:bodyPr/>
          <a:lstStyle/>
          <a:p>
            <a:fld id="{82EE24B5-652C-4DB5-B7C3-B5BBEC1280B1}" type="slidenum">
              <a:rPr lang="en-US" smtClean="0"/>
              <a:pPr/>
              <a:t>‹#›</a:t>
            </a:fld>
            <a:endParaRPr lang="en-US" dirty="0"/>
          </a:p>
        </p:txBody>
      </p:sp>
    </p:spTree>
    <p:extLst>
      <p:ext uri="{BB962C8B-B14F-4D97-AF65-F5344CB8AC3E}">
        <p14:creationId xmlns:p14="http://schemas.microsoft.com/office/powerpoint/2010/main" val="403276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9EF5-3FD9-4423-A9E8-B67B4E902E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0D7191-31B4-440E-A4E9-F412FA55824C}"/>
              </a:ext>
            </a:extLst>
          </p:cNvPr>
          <p:cNvSpPr>
            <a:spLocks noGrp="1"/>
          </p:cNvSpPr>
          <p:nvPr>
            <p:ph type="dt" sz="half" idx="10"/>
          </p:nvPr>
        </p:nvSpPr>
        <p:spPr/>
        <p:txBody>
          <a:bodyPr/>
          <a:lstStyle/>
          <a:p>
            <a:fld id="{4BE4379E-9B58-41EA-B928-5B1C8436A60E}" type="datetime1">
              <a:rPr lang="en-US" smtClean="0"/>
              <a:pPr/>
              <a:t>6/2/2021</a:t>
            </a:fld>
            <a:endParaRPr lang="en-US" dirty="0"/>
          </a:p>
        </p:txBody>
      </p:sp>
      <p:sp>
        <p:nvSpPr>
          <p:cNvPr id="4" name="Footer Placeholder 3">
            <a:extLst>
              <a:ext uri="{FF2B5EF4-FFF2-40B4-BE49-F238E27FC236}">
                <a16:creationId xmlns:a16="http://schemas.microsoft.com/office/drawing/2014/main" id="{8EC85CB6-0880-4BF0-8E98-291E70C7137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E4A5E74-F26F-4C7A-BED1-6EE66C0B3A54}"/>
              </a:ext>
            </a:extLst>
          </p:cNvPr>
          <p:cNvSpPr>
            <a:spLocks noGrp="1"/>
          </p:cNvSpPr>
          <p:nvPr>
            <p:ph type="sldNum" sz="quarter" idx="12"/>
          </p:nvPr>
        </p:nvSpPr>
        <p:spPr/>
        <p:txBody>
          <a:bodyPr/>
          <a:lstStyle/>
          <a:p>
            <a:fld id="{82EE24B5-652C-4DB5-B7C3-B5BBEC1280B1}" type="slidenum">
              <a:rPr lang="en-US" smtClean="0"/>
              <a:pPr/>
              <a:t>‹#›</a:t>
            </a:fld>
            <a:endParaRPr lang="en-US" dirty="0"/>
          </a:p>
        </p:txBody>
      </p:sp>
    </p:spTree>
    <p:extLst>
      <p:ext uri="{BB962C8B-B14F-4D97-AF65-F5344CB8AC3E}">
        <p14:creationId xmlns:p14="http://schemas.microsoft.com/office/powerpoint/2010/main" val="369190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5C546-684A-45B9-8890-66DC55DF7D06}"/>
              </a:ext>
            </a:extLst>
          </p:cNvPr>
          <p:cNvSpPr>
            <a:spLocks noGrp="1"/>
          </p:cNvSpPr>
          <p:nvPr>
            <p:ph type="dt" sz="half" idx="10"/>
          </p:nvPr>
        </p:nvSpPr>
        <p:spPr/>
        <p:txBody>
          <a:bodyPr/>
          <a:lstStyle/>
          <a:p>
            <a:fld id="{40B0A371-51FE-4D99-BD87-6A650FCE519D}" type="datetime1">
              <a:rPr lang="en-US" smtClean="0"/>
              <a:pPr/>
              <a:t>6/2/2021</a:t>
            </a:fld>
            <a:endParaRPr lang="en-US" dirty="0"/>
          </a:p>
        </p:txBody>
      </p:sp>
      <p:sp>
        <p:nvSpPr>
          <p:cNvPr id="3" name="Footer Placeholder 2">
            <a:extLst>
              <a:ext uri="{FF2B5EF4-FFF2-40B4-BE49-F238E27FC236}">
                <a16:creationId xmlns:a16="http://schemas.microsoft.com/office/drawing/2014/main" id="{4543EBDF-D696-42F7-B962-56F5FEE120C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789D77E-1675-4F9D-9113-B274CB0E87FA}"/>
              </a:ext>
            </a:extLst>
          </p:cNvPr>
          <p:cNvSpPr>
            <a:spLocks noGrp="1"/>
          </p:cNvSpPr>
          <p:nvPr>
            <p:ph type="sldNum" sz="quarter" idx="12"/>
          </p:nvPr>
        </p:nvSpPr>
        <p:spPr/>
        <p:txBody>
          <a:bodyPr/>
          <a:lstStyle/>
          <a:p>
            <a:fld id="{82EE24B5-652C-4DB5-B7C3-B5BBEC1280B1}" type="slidenum">
              <a:rPr lang="en-US" noProof="0" smtClean="0"/>
              <a:pPr/>
              <a:t>‹#›</a:t>
            </a:fld>
            <a:endParaRPr lang="en-US" noProof="0"/>
          </a:p>
        </p:txBody>
      </p:sp>
    </p:spTree>
    <p:extLst>
      <p:ext uri="{BB962C8B-B14F-4D97-AF65-F5344CB8AC3E}">
        <p14:creationId xmlns:p14="http://schemas.microsoft.com/office/powerpoint/2010/main" val="27460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9C90-06AB-49B5-9970-F5791DE93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FB0071-932D-4CA0-92FB-A6E75AC85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C8D9F5-8B70-4BDD-9CB5-BBF87CF55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89DE91-7A80-4682-9D32-2CD41DEFB7B2}"/>
              </a:ext>
            </a:extLst>
          </p:cNvPr>
          <p:cNvSpPr>
            <a:spLocks noGrp="1"/>
          </p:cNvSpPr>
          <p:nvPr>
            <p:ph type="dt" sz="half" idx="10"/>
          </p:nvPr>
        </p:nvSpPr>
        <p:spPr/>
        <p:txBody>
          <a:bodyPr/>
          <a:lstStyle/>
          <a:p>
            <a:fld id="{5FCF8CFF-A1C0-4B6C-AA8D-BE72CB14468D}" type="datetime1">
              <a:rPr lang="en-US" smtClean="0"/>
              <a:pPr/>
              <a:t>6/2/2021</a:t>
            </a:fld>
            <a:endParaRPr lang="en-US" dirty="0"/>
          </a:p>
        </p:txBody>
      </p:sp>
      <p:sp>
        <p:nvSpPr>
          <p:cNvPr id="6" name="Footer Placeholder 5">
            <a:extLst>
              <a:ext uri="{FF2B5EF4-FFF2-40B4-BE49-F238E27FC236}">
                <a16:creationId xmlns:a16="http://schemas.microsoft.com/office/drawing/2014/main" id="{7B9E2482-2E7D-4868-95A7-4A55B40FEC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F4E84CF-C3E5-4475-84C7-21CBAC064B74}"/>
              </a:ext>
            </a:extLst>
          </p:cNvPr>
          <p:cNvSpPr>
            <a:spLocks noGrp="1"/>
          </p:cNvSpPr>
          <p:nvPr>
            <p:ph type="sldNum" sz="quarter" idx="12"/>
          </p:nvPr>
        </p:nvSpPr>
        <p:spPr/>
        <p:txBody>
          <a:bodyPr/>
          <a:lstStyle/>
          <a:p>
            <a:fld id="{82EE24B5-652C-4DB5-B7C3-B5BBEC1280B1}" type="slidenum">
              <a:rPr lang="en-US" smtClean="0"/>
              <a:pPr/>
              <a:t>‹#›</a:t>
            </a:fld>
            <a:endParaRPr lang="en-US" dirty="0"/>
          </a:p>
        </p:txBody>
      </p:sp>
    </p:spTree>
    <p:extLst>
      <p:ext uri="{BB962C8B-B14F-4D97-AF65-F5344CB8AC3E}">
        <p14:creationId xmlns:p14="http://schemas.microsoft.com/office/powerpoint/2010/main" val="296262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E0AA-5363-4861-AB6B-0E4D34D74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44B7CE-2038-4CCA-AA8A-D03DE5FD9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A79774D-36EB-4201-B1AC-922DD2E06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D1E234-1CB2-41A0-B40D-7E7F160CBA11}"/>
              </a:ext>
            </a:extLst>
          </p:cNvPr>
          <p:cNvSpPr>
            <a:spLocks noGrp="1"/>
          </p:cNvSpPr>
          <p:nvPr>
            <p:ph type="dt" sz="half" idx="10"/>
          </p:nvPr>
        </p:nvSpPr>
        <p:spPr/>
        <p:txBody>
          <a:bodyPr/>
          <a:lstStyle/>
          <a:p>
            <a:fld id="{8C6D634D-0427-413D-A0D0-098959D06FEF}" type="datetime1">
              <a:rPr lang="en-US" smtClean="0"/>
              <a:pPr/>
              <a:t>6/2/2021</a:t>
            </a:fld>
            <a:endParaRPr lang="en-US" dirty="0"/>
          </a:p>
        </p:txBody>
      </p:sp>
      <p:sp>
        <p:nvSpPr>
          <p:cNvPr id="6" name="Footer Placeholder 5">
            <a:extLst>
              <a:ext uri="{FF2B5EF4-FFF2-40B4-BE49-F238E27FC236}">
                <a16:creationId xmlns:a16="http://schemas.microsoft.com/office/drawing/2014/main" id="{99FD472E-6334-4051-B4D9-6361A819F7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2384B9-6290-4070-B7D1-A105B27F0CB0}"/>
              </a:ext>
            </a:extLst>
          </p:cNvPr>
          <p:cNvSpPr>
            <a:spLocks noGrp="1"/>
          </p:cNvSpPr>
          <p:nvPr>
            <p:ph type="sldNum" sz="quarter" idx="12"/>
          </p:nvPr>
        </p:nvSpPr>
        <p:spPr/>
        <p:txBody>
          <a:bodyPr/>
          <a:lstStyle/>
          <a:p>
            <a:fld id="{82EE24B5-652C-4DB5-B7C3-B5BBEC1280B1}" type="slidenum">
              <a:rPr lang="en-US" smtClean="0"/>
              <a:pPr/>
              <a:t>‹#›</a:t>
            </a:fld>
            <a:endParaRPr lang="en-US" dirty="0"/>
          </a:p>
        </p:txBody>
      </p:sp>
    </p:spTree>
    <p:extLst>
      <p:ext uri="{BB962C8B-B14F-4D97-AF65-F5344CB8AC3E}">
        <p14:creationId xmlns:p14="http://schemas.microsoft.com/office/powerpoint/2010/main" val="236744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CEC732-0DE2-456B-92A1-84321C9BD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DA816A5B-B156-4DC3-B18E-14F3E59A6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FDB0252E-67CD-4B33-849F-7B1449CF27D0}"/>
              </a:ext>
            </a:extLst>
          </p:cNvPr>
          <p:cNvSpPr>
            <a:spLocks noGrp="1"/>
          </p:cNvSpPr>
          <p:nvPr>
            <p:ph type="dt" sz="half" idx="2"/>
          </p:nvPr>
        </p:nvSpPr>
        <p:spPr>
          <a:xfrm>
            <a:off x="838200" y="61749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591E0-5367-4F2F-9C30-2087D79A846D}" type="datetime1">
              <a:rPr lang="en-US" noProof="0" smtClean="0"/>
              <a:pPr/>
              <a:t>6/2/2021</a:t>
            </a:fld>
            <a:endParaRPr lang="en-US" noProof="0" dirty="0"/>
          </a:p>
        </p:txBody>
      </p:sp>
      <p:sp>
        <p:nvSpPr>
          <p:cNvPr id="5" name="Footer Placeholder 4">
            <a:extLst>
              <a:ext uri="{FF2B5EF4-FFF2-40B4-BE49-F238E27FC236}">
                <a16:creationId xmlns:a16="http://schemas.microsoft.com/office/drawing/2014/main" id="{DC620AD2-E3F8-48CB-8B72-B0945DF5348A}"/>
              </a:ext>
            </a:extLst>
          </p:cNvPr>
          <p:cNvSpPr>
            <a:spLocks noGrp="1"/>
          </p:cNvSpPr>
          <p:nvPr>
            <p:ph type="ftr" sz="quarter" idx="3"/>
          </p:nvPr>
        </p:nvSpPr>
        <p:spPr>
          <a:xfrm>
            <a:off x="4038600" y="6174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0" name="Oval 9">
            <a:extLst>
              <a:ext uri="{FF2B5EF4-FFF2-40B4-BE49-F238E27FC236}">
                <a16:creationId xmlns:a16="http://schemas.microsoft.com/office/drawing/2014/main" id="{5A5F3BCF-F6FD-4DFF-B0B4-9892C9389344}"/>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D15DEFFD-817B-43EC-86F0-34DEA2BA5EEB}"/>
              </a:ext>
            </a:extLst>
          </p:cNvPr>
          <p:cNvSpPr>
            <a:spLocks noGrp="1"/>
          </p:cNvSpPr>
          <p:nvPr>
            <p:ph type="sldNum" sz="quarter" idx="4"/>
          </p:nvPr>
        </p:nvSpPr>
        <p:spPr>
          <a:xfrm>
            <a:off x="11468844" y="6174902"/>
            <a:ext cx="357116" cy="365125"/>
          </a:xfrm>
          <a:prstGeom prst="rect">
            <a:avLst/>
          </a:prstGeom>
        </p:spPr>
        <p:txBody>
          <a:bodyPr vert="horz" lIns="91440" tIns="45720" rIns="91440" bIns="45720" rtlCol="0" anchor="ctr"/>
          <a:lstStyle>
            <a:lvl1pPr algn="r">
              <a:defRPr sz="1000" i="1">
                <a:solidFill>
                  <a:schemeClr val="tx2">
                    <a:alpha val="70000"/>
                  </a:schemeClr>
                </a:solidFill>
              </a:defRPr>
            </a:lvl1pPr>
          </a:lstStyle>
          <a:p>
            <a:fld id="{82EE24B5-652C-4DB5-B7C3-B5BBEC1280B1}" type="slidenum">
              <a:rPr lang="en-US" noProof="0" smtClean="0"/>
              <a:pPr/>
              <a:t>‹#›</a:t>
            </a:fld>
            <a:endParaRPr lang="en-US" noProof="0" dirty="0"/>
          </a:p>
        </p:txBody>
      </p:sp>
    </p:spTree>
    <p:extLst>
      <p:ext uri="{BB962C8B-B14F-4D97-AF65-F5344CB8AC3E}">
        <p14:creationId xmlns:p14="http://schemas.microsoft.com/office/powerpoint/2010/main" val="3664101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ctrTitle"/>
          </p:nvPr>
        </p:nvSpPr>
        <p:spPr>
          <a:xfrm>
            <a:off x="664366" y="1182018"/>
            <a:ext cx="6260123" cy="1068493"/>
          </a:xfrm>
          <a:noFill/>
        </p:spPr>
        <p:txBody>
          <a:bodyPr>
            <a:normAutofit fontScale="90000"/>
            <a:scene3d>
              <a:camera prst="orthographicFront"/>
              <a:lightRig rig="soft" dir="t">
                <a:rot lat="0" lon="0" rev="15600000"/>
              </a:lightRig>
            </a:scene3d>
            <a:sp3d extrusionH="57150" prstMaterial="softEdge">
              <a:bevelT w="25400" h="38100"/>
            </a:sp3d>
          </a:bodyPr>
          <a:lstStyle/>
          <a:p>
            <a:r>
              <a:rPr lang="en-US" sz="5000" b="0" dirty="0">
                <a:ln/>
                <a:solidFill>
                  <a:schemeClr val="tx1"/>
                </a:solidFill>
              </a:rPr>
              <a:t>How</a:t>
            </a:r>
            <a:r>
              <a:rPr lang="en-US" dirty="0">
                <a:ln/>
                <a:solidFill>
                  <a:schemeClr val="tx1"/>
                </a:solidFill>
              </a:rPr>
              <a:t> </a:t>
            </a:r>
            <a:br>
              <a:rPr lang="en-US" sz="2800" dirty="0">
                <a:ln/>
                <a:solidFill>
                  <a:schemeClr val="tx1"/>
                </a:solidFill>
              </a:rPr>
            </a:br>
            <a:r>
              <a:rPr lang="en-US" sz="3300" b="0" dirty="0">
                <a:ln/>
                <a:solidFill>
                  <a:schemeClr val="tx1"/>
                </a:solidFill>
              </a:rPr>
              <a:t>The</a:t>
            </a:r>
            <a:r>
              <a:rPr lang="en-US" sz="2800" b="0" dirty="0">
                <a:ln/>
                <a:solidFill>
                  <a:schemeClr val="tx1"/>
                </a:solidFill>
              </a:rPr>
              <a:t> </a:t>
            </a:r>
            <a:r>
              <a:rPr lang="en-US" sz="3300" b="0" dirty="0">
                <a:ln/>
                <a:solidFill>
                  <a:schemeClr val="tx1"/>
                </a:solidFill>
              </a:rPr>
              <a:t>Pandemic Affected</a:t>
            </a:r>
            <a:br>
              <a:rPr lang="en-US" sz="3300" b="0" dirty="0">
                <a:ln/>
                <a:solidFill>
                  <a:schemeClr val="tx1"/>
                </a:solidFill>
              </a:rPr>
            </a:br>
            <a:r>
              <a:rPr lang="en-US" sz="3300" b="0" dirty="0">
                <a:ln/>
                <a:solidFill>
                  <a:schemeClr val="tx1"/>
                </a:solidFill>
              </a:rPr>
              <a:t>Cash Management &amp; Forecasting </a:t>
            </a:r>
          </a:p>
        </p:txBody>
      </p:sp>
      <p:pic>
        <p:nvPicPr>
          <p:cNvPr id="6" name="Picture 5"/>
          <p:cNvPicPr>
            <a:picLocks noChangeAspect="1"/>
          </p:cNvPicPr>
          <p:nvPr/>
        </p:nvPicPr>
        <p:blipFill>
          <a:blip r:embed="rId4"/>
          <a:stretch>
            <a:fillRect/>
          </a:stretch>
        </p:blipFill>
        <p:spPr>
          <a:xfrm>
            <a:off x="10847401" y="0"/>
            <a:ext cx="1344599" cy="1357087"/>
          </a:xfrm>
          <a:prstGeom prst="rect">
            <a:avLst/>
          </a:prstGeom>
        </p:spPr>
      </p:pic>
      <p:pic>
        <p:nvPicPr>
          <p:cNvPr id="4" name="Picture 3"/>
          <p:cNvPicPr>
            <a:picLocks noChangeAspect="1"/>
          </p:cNvPicPr>
          <p:nvPr/>
        </p:nvPicPr>
        <p:blipFill>
          <a:blip r:embed="rId5"/>
          <a:stretch>
            <a:fillRect/>
          </a:stretch>
        </p:blipFill>
        <p:spPr>
          <a:xfrm>
            <a:off x="52994" y="21407"/>
            <a:ext cx="1682308" cy="1597587"/>
          </a:xfrm>
          <a:prstGeom prst="rect">
            <a:avLst/>
          </a:prstGeom>
          <a:effectLst>
            <a:outerShdw blurRad="50800" dist="38100" dir="13500000" algn="br" rotWithShape="0">
              <a:prstClr val="black">
                <a:alpha val="40000"/>
              </a:prstClr>
            </a:outerShdw>
          </a:effectLst>
          <a:scene3d>
            <a:camera prst="orthographicFront"/>
            <a:lightRig rig="threePt" dir="t"/>
          </a:scene3d>
          <a:sp3d>
            <a:bevelB prst="angle"/>
          </a:sp3d>
        </p:spPr>
      </p:pic>
      <p:pic>
        <p:nvPicPr>
          <p:cNvPr id="7" name="Picture 6"/>
          <p:cNvPicPr>
            <a:picLocks noChangeAspect="1"/>
          </p:cNvPicPr>
          <p:nvPr/>
        </p:nvPicPr>
        <p:blipFill>
          <a:blip r:embed="rId6"/>
          <a:stretch>
            <a:fillRect/>
          </a:stretch>
        </p:blipFill>
        <p:spPr>
          <a:xfrm>
            <a:off x="10668406" y="2952750"/>
            <a:ext cx="952500" cy="952500"/>
          </a:xfrm>
          <a:prstGeom prst="rect">
            <a:avLst/>
          </a:prstGeom>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132278"/>
            <a:ext cx="3543909" cy="137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624966" y="-9728"/>
            <a:ext cx="2655221" cy="261610"/>
          </a:xfrm>
          <a:prstGeom prst="rect">
            <a:avLst/>
          </a:prstGeom>
          <a:noFill/>
        </p:spPr>
        <p:txBody>
          <a:bodyPr wrap="square" rtlCol="0">
            <a:spAutoFit/>
          </a:bodyPr>
          <a:lstStyle/>
          <a:p>
            <a:r>
              <a:rPr lang="en-US" sz="1100" b="1" dirty="0"/>
              <a:t>MINISTRY OF FINANCE &amp; ECONOMY</a:t>
            </a:r>
          </a:p>
        </p:txBody>
      </p:sp>
      <p:sp>
        <p:nvSpPr>
          <p:cNvPr id="10" name="TextBox 9"/>
          <p:cNvSpPr txBox="1"/>
          <p:nvPr/>
        </p:nvSpPr>
        <p:spPr>
          <a:xfrm>
            <a:off x="3998794" y="6400800"/>
            <a:ext cx="4694830" cy="400110"/>
          </a:xfrm>
          <a:prstGeom prst="rect">
            <a:avLst/>
          </a:prstGeom>
          <a:blipFill>
            <a:blip r:embed="rId8"/>
            <a:tile tx="0" ty="0" sx="100000" sy="100000" flip="none" algn="tl"/>
          </a:blipFill>
        </p:spPr>
        <p:txBody>
          <a:bodyPr wrap="square" rtlCol="0">
            <a:spAutoFit/>
            <a:scene3d>
              <a:camera prst="orthographicFront"/>
              <a:lightRig rig="soft" dir="t">
                <a:rot lat="0" lon="0" rev="15600000"/>
              </a:lightRig>
            </a:scene3d>
            <a:sp3d extrusionH="57150" prstMaterial="softEdge">
              <a:bevelT w="25400" h="38100"/>
            </a:sp3d>
          </a:bodyPr>
          <a:lstStyle/>
          <a:p>
            <a:r>
              <a:rPr lang="en-US" sz="2000" b="1" dirty="0">
                <a:ln/>
                <a:solidFill>
                  <a:schemeClr val="tx1">
                    <a:lumMod val="65000"/>
                    <a:lumOff val="35000"/>
                  </a:schemeClr>
                </a:solidFill>
                <a:latin typeface="+mj-lt"/>
              </a:rPr>
              <a:t>PEMPAL Treasury COP - JUNE 2021</a:t>
            </a:r>
          </a:p>
        </p:txBody>
      </p:sp>
      <p:sp>
        <p:nvSpPr>
          <p:cNvPr id="11" name="TextBox 10"/>
          <p:cNvSpPr txBox="1"/>
          <p:nvPr/>
        </p:nvSpPr>
        <p:spPr>
          <a:xfrm>
            <a:off x="1663430" y="2398752"/>
            <a:ext cx="3807726" cy="553998"/>
          </a:xfrm>
          <a:prstGeom prst="rect">
            <a:avLst/>
          </a:prstGeom>
          <a:noFill/>
        </p:spPr>
        <p:txBody>
          <a:bodyPr wrap="square" rtlCol="0">
            <a:spAutoFit/>
          </a:bodyPr>
          <a:lstStyle/>
          <a:p>
            <a:r>
              <a:rPr lang="en-US" sz="3000" dirty="0">
                <a:ln/>
                <a:latin typeface="+mj-lt"/>
                <a:ea typeface="+mj-ea"/>
                <a:cs typeface="+mj-cs"/>
              </a:rPr>
              <a:t>Albanian Treasury</a:t>
            </a:r>
          </a:p>
        </p:txBody>
      </p:sp>
    </p:spTree>
    <p:extLst>
      <p:ext uri="{BB962C8B-B14F-4D97-AF65-F5344CB8AC3E}">
        <p14:creationId xmlns:p14="http://schemas.microsoft.com/office/powerpoint/2010/main" val="270648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82EE24B5-652C-4DB5-B7C3-B5BBEC1280B1}" type="slidenum">
              <a:rPr lang="en-US" smtClean="0"/>
              <a:pPr/>
              <a:t>10</a:t>
            </a:fld>
            <a:endParaRPr lang="en-US" dirty="0"/>
          </a:p>
        </p:txBody>
      </p:sp>
      <p:pic>
        <p:nvPicPr>
          <p:cNvPr id="91138" name="Picture 2"/>
          <p:cNvPicPr>
            <a:picLocks noChangeAspect="1" noChangeArrowheads="1"/>
          </p:cNvPicPr>
          <p:nvPr/>
        </p:nvPicPr>
        <p:blipFill>
          <a:blip r:embed="rId2"/>
          <a:srcRect/>
          <a:stretch>
            <a:fillRect/>
          </a:stretch>
        </p:blipFill>
        <p:spPr bwMode="auto">
          <a:xfrm>
            <a:off x="0" y="0"/>
            <a:ext cx="12211050" cy="6877050"/>
          </a:xfrm>
          <a:prstGeom prst="rect">
            <a:avLst/>
          </a:prstGeom>
          <a:noFill/>
          <a:ln w="9525">
            <a:noFill/>
            <a:miter lim="800000"/>
            <a:headEnd/>
            <a:tailEnd/>
          </a:ln>
          <a:effectLst/>
        </p:spPr>
      </p:pic>
      <p:pic>
        <p:nvPicPr>
          <p:cNvPr id="5" name="Picture 4"/>
          <p:cNvPicPr>
            <a:picLocks noChangeAspect="1"/>
          </p:cNvPicPr>
          <p:nvPr/>
        </p:nvPicPr>
        <p:blipFill>
          <a:blip r:embed="rId3"/>
          <a:stretch>
            <a:fillRect/>
          </a:stretch>
        </p:blipFill>
        <p:spPr>
          <a:xfrm>
            <a:off x="0" y="3638550"/>
            <a:ext cx="1362075" cy="1323975"/>
          </a:xfrm>
          <a:prstGeom prst="rect">
            <a:avLst/>
          </a:prstGeom>
        </p:spPr>
      </p:pic>
      <p:pic>
        <p:nvPicPr>
          <p:cNvPr id="4" name="Picture 3"/>
          <p:cNvPicPr>
            <a:picLocks noChangeAspect="1"/>
          </p:cNvPicPr>
          <p:nvPr/>
        </p:nvPicPr>
        <p:blipFill>
          <a:blip r:embed="rId4"/>
          <a:stretch>
            <a:fillRect/>
          </a:stretch>
        </p:blipFill>
        <p:spPr>
          <a:xfrm>
            <a:off x="6738104" y="5669280"/>
            <a:ext cx="1742686" cy="11887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2EE24B5-652C-4DB5-B7C3-B5BBEC1280B1}" type="slidenum">
              <a:rPr lang="en-US" smtClean="0"/>
              <a:pPr/>
              <a:t>2</a:t>
            </a:fld>
            <a:endParaRPr lang="en-US" dirty="0"/>
          </a:p>
        </p:txBody>
      </p:sp>
      <p:pic>
        <p:nvPicPr>
          <p:cNvPr id="5" name="Picture 4"/>
          <p:cNvPicPr>
            <a:picLocks noChangeAspect="1"/>
          </p:cNvPicPr>
          <p:nvPr/>
        </p:nvPicPr>
        <p:blipFill>
          <a:blip r:embed="rId3"/>
          <a:stretch>
            <a:fillRect/>
          </a:stretch>
        </p:blipFill>
        <p:spPr>
          <a:xfrm rot="10800000">
            <a:off x="32980" y="-2"/>
            <a:ext cx="12128791" cy="6858001"/>
          </a:xfrm>
          <a:prstGeom prst="rect">
            <a:avLst/>
          </a:prstGeom>
        </p:spPr>
      </p:pic>
      <p:pic>
        <p:nvPicPr>
          <p:cNvPr id="6" name="Picture 5"/>
          <p:cNvPicPr>
            <a:picLocks noChangeAspect="1"/>
          </p:cNvPicPr>
          <p:nvPr/>
        </p:nvPicPr>
        <p:blipFill>
          <a:blip r:embed="rId4"/>
          <a:stretch>
            <a:fillRect/>
          </a:stretch>
        </p:blipFill>
        <p:spPr>
          <a:xfrm>
            <a:off x="9157646" y="2618635"/>
            <a:ext cx="2481849" cy="2066432"/>
          </a:xfrm>
          <a:prstGeom prst="rect">
            <a:avLst/>
          </a:prstGeom>
        </p:spPr>
      </p:pic>
      <p:sp>
        <p:nvSpPr>
          <p:cNvPr id="7" name="TextBox 6"/>
          <p:cNvSpPr txBox="1"/>
          <p:nvPr/>
        </p:nvSpPr>
        <p:spPr>
          <a:xfrm>
            <a:off x="838199" y="365124"/>
            <a:ext cx="2000535" cy="523220"/>
          </a:xfrm>
          <a:prstGeom prst="rect">
            <a:avLst/>
          </a:prstGeom>
          <a:noFill/>
        </p:spPr>
        <p:txBody>
          <a:bodyPr wrap="square" rtlCol="0">
            <a:spAutoFit/>
          </a:bodyPr>
          <a:lstStyle/>
          <a:p>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AGENDA</a:t>
            </a:r>
          </a:p>
        </p:txBody>
      </p:sp>
      <p:sp>
        <p:nvSpPr>
          <p:cNvPr id="8" name="TextBox 7"/>
          <p:cNvSpPr txBox="1"/>
          <p:nvPr/>
        </p:nvSpPr>
        <p:spPr>
          <a:xfrm>
            <a:off x="838199" y="1238249"/>
            <a:ext cx="7295867" cy="2031325"/>
          </a:xfrm>
          <a:prstGeom prst="rect">
            <a:avLst/>
          </a:prstGeom>
          <a:noFill/>
        </p:spPr>
        <p:txBody>
          <a:bodyPr wrap="square" rtlCol="0">
            <a:spAutoFit/>
          </a:bodyPr>
          <a:lstStyle/>
          <a:p>
            <a:pPr>
              <a:lnSpc>
                <a:spcPct val="150000"/>
              </a:lnSpc>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Background</a:t>
            </a:r>
          </a:p>
          <a:p>
            <a:pPr>
              <a:lnSpc>
                <a:spcPct val="150000"/>
              </a:lnSpc>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  Cash Management &amp; Forecasting</a:t>
            </a:r>
          </a:p>
          <a:p>
            <a:pPr>
              <a:lnSpc>
                <a:spcPct val="150000"/>
              </a:lnSpc>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  SWAT Analysis</a:t>
            </a:r>
          </a:p>
        </p:txBody>
      </p:sp>
      <p:pic>
        <p:nvPicPr>
          <p:cNvPr id="9" name="Picture 8"/>
          <p:cNvPicPr>
            <a:picLocks noChangeAspect="1"/>
          </p:cNvPicPr>
          <p:nvPr/>
        </p:nvPicPr>
        <p:blipFill>
          <a:blip r:embed="rId5"/>
          <a:stretch>
            <a:fillRect/>
          </a:stretch>
        </p:blipFill>
        <p:spPr>
          <a:xfrm>
            <a:off x="838199" y="1511798"/>
            <a:ext cx="238125" cy="238125"/>
          </a:xfrm>
          <a:prstGeom prst="rect">
            <a:avLst/>
          </a:prstGeom>
        </p:spPr>
      </p:pic>
      <p:pic>
        <p:nvPicPr>
          <p:cNvPr id="10" name="Picture 9"/>
          <p:cNvPicPr>
            <a:picLocks noChangeAspect="1"/>
          </p:cNvPicPr>
          <p:nvPr/>
        </p:nvPicPr>
        <p:blipFill>
          <a:blip r:embed="rId5"/>
          <a:stretch>
            <a:fillRect/>
          </a:stretch>
        </p:blipFill>
        <p:spPr>
          <a:xfrm>
            <a:off x="828744" y="2146760"/>
            <a:ext cx="238125" cy="238125"/>
          </a:xfrm>
          <a:prstGeom prst="rect">
            <a:avLst/>
          </a:prstGeom>
        </p:spPr>
      </p:pic>
      <p:pic>
        <p:nvPicPr>
          <p:cNvPr id="11" name="Picture 10"/>
          <p:cNvPicPr>
            <a:picLocks noChangeAspect="1"/>
          </p:cNvPicPr>
          <p:nvPr/>
        </p:nvPicPr>
        <p:blipFill>
          <a:blip r:embed="rId5"/>
          <a:stretch>
            <a:fillRect/>
          </a:stretch>
        </p:blipFill>
        <p:spPr>
          <a:xfrm>
            <a:off x="838199" y="2799237"/>
            <a:ext cx="238125" cy="238125"/>
          </a:xfrm>
          <a:prstGeom prst="rect">
            <a:avLst/>
          </a:prstGeom>
        </p:spPr>
      </p:pic>
      <p:pic>
        <p:nvPicPr>
          <p:cNvPr id="13" name="Picture 12"/>
          <p:cNvPicPr/>
          <p:nvPr/>
        </p:nvPicPr>
        <p:blipFill>
          <a:blip r:embed="rId6">
            <a:extLst>
              <a:ext uri="{28A0092B-C50C-407E-A947-70E740481C1C}">
                <a14:useLocalDpi xmlns:a14="http://schemas.microsoft.com/office/drawing/2010/main" val="0"/>
              </a:ext>
            </a:extLst>
          </a:blip>
          <a:srcRect/>
          <a:stretch>
            <a:fillRect/>
          </a:stretch>
        </p:blipFill>
        <p:spPr bwMode="auto">
          <a:xfrm>
            <a:off x="828743" y="979654"/>
            <a:ext cx="11333028" cy="207701"/>
          </a:xfrm>
          <a:prstGeom prst="rect">
            <a:avLst/>
          </a:prstGeom>
          <a:noFill/>
          <a:ln>
            <a:noFill/>
          </a:ln>
        </p:spPr>
      </p:pic>
    </p:spTree>
    <p:extLst>
      <p:ext uri="{BB962C8B-B14F-4D97-AF65-F5344CB8AC3E}">
        <p14:creationId xmlns:p14="http://schemas.microsoft.com/office/powerpoint/2010/main" val="827408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799" y="289047"/>
            <a:ext cx="5554639" cy="2672517"/>
          </a:xfrm>
        </p:spPr>
        <p:txBody>
          <a:bodyPr>
            <a:normAutofit fontScale="90000"/>
          </a:bodyPr>
          <a:lstStyle/>
          <a:p>
            <a:pPr>
              <a:lnSpc>
                <a:spcPct val="100000"/>
              </a:lnSpc>
            </a:pPr>
            <a:r>
              <a:rPr lang="en-US"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a:t>
            </a:r>
            <a:r>
              <a:rPr lang="en-US" sz="2000" dirty="0">
                <a:solidFill>
                  <a:schemeClr val="tx1"/>
                </a:solidFill>
              </a:rPr>
              <a:t>VC</a:t>
            </a:r>
            <a:r>
              <a:rPr lang="en-US" sz="2000" b="0" dirty="0">
                <a:solidFill>
                  <a:schemeClr val="tx1"/>
                </a:solidFill>
              </a:rPr>
              <a:t> of the TCOP facilitated by the World Bank resource team, on April 29, 2020 with topic: </a:t>
            </a:r>
            <a:br>
              <a:rPr lang="en-US" sz="2000" b="0" dirty="0">
                <a:solidFill>
                  <a:schemeClr val="tx1"/>
                </a:solidFill>
              </a:rPr>
            </a:br>
            <a:r>
              <a:rPr lang="en-US" sz="2200" b="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t>
            </a:r>
            <a:r>
              <a:rPr lang="ro-RO" sz="2200" b="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ow COVID-19 affected the treasury operations</a:t>
            </a:r>
            <a:r>
              <a:rPr lang="en-US" sz="2200" b="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2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br>
              <a:rPr lang="en-US" sz="2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000" b="0" dirty="0">
                <a:solidFill>
                  <a:schemeClr val="tx1"/>
                </a:solidFill>
              </a:rPr>
              <a:t>in member countries (Albania, Belarus, Georgia, Hungary,  Kazakhstan,  Kosovo, Moldova, Russian Federation, Tajikistan,  Turkey and Ukraine).  The link:</a:t>
            </a:r>
            <a:br>
              <a:rPr lang="en-US" sz="2000" b="0" dirty="0">
                <a:solidFill>
                  <a:schemeClr val="tx1"/>
                </a:solidFill>
              </a:rPr>
            </a:br>
            <a:r>
              <a:rPr lang="en-US" sz="2000" b="0" u="sng" dirty="0">
                <a:solidFill>
                  <a:srgbClr val="0070C0"/>
                </a:solidFill>
              </a:rPr>
              <a:t>https://www.pempal.org/events/tcop-meeting-treasury-response-covid-19-challenges </a:t>
            </a:r>
            <a:endParaRPr lang="en-US" sz="2000" u="sng" dirty="0">
              <a:solidFill>
                <a:srgbClr val="0070C0"/>
              </a:solidFill>
            </a:endParaRPr>
          </a:p>
        </p:txBody>
      </p:sp>
      <p:sp>
        <p:nvSpPr>
          <p:cNvPr id="3" name="Slide Number Placeholder 2"/>
          <p:cNvSpPr>
            <a:spLocks noGrp="1"/>
          </p:cNvSpPr>
          <p:nvPr>
            <p:ph type="sldNum" sz="quarter" idx="12"/>
          </p:nvPr>
        </p:nvSpPr>
        <p:spPr/>
        <p:txBody>
          <a:bodyPr/>
          <a:lstStyle/>
          <a:p>
            <a:fld id="{82EE24B5-652C-4DB5-B7C3-B5BBEC1280B1}" type="slidenum">
              <a:rPr lang="en-US" smtClean="0"/>
              <a:pPr/>
              <a:t>3</a:t>
            </a:fld>
            <a:endParaRPr lang="en-US" dirty="0"/>
          </a:p>
        </p:txBody>
      </p:sp>
      <p:sp>
        <p:nvSpPr>
          <p:cNvPr id="5" name="Rectangle 4"/>
          <p:cNvSpPr/>
          <p:nvPr/>
        </p:nvSpPr>
        <p:spPr>
          <a:xfrm>
            <a:off x="101727" y="4791734"/>
            <a:ext cx="5863970" cy="1785104"/>
          </a:xfrm>
          <a:prstGeom prst="rect">
            <a:avLst/>
          </a:prstGeom>
        </p:spPr>
        <p:txBody>
          <a:bodyPr wrap="square">
            <a:spAutoFit/>
          </a:bodyPr>
          <a:lstStyle/>
          <a:p>
            <a:pPr algn="just"/>
            <a:r>
              <a:rPr lang="en-US" sz="2000" dirty="0">
                <a:latin typeface="Gill Sans MT" pitchFamily="34" charset="0"/>
              </a:rPr>
              <a:t>It was </a:t>
            </a:r>
            <a:r>
              <a:rPr lang="ro-RO" sz="2000" dirty="0">
                <a:latin typeface="Gill Sans MT" pitchFamily="34" charset="0"/>
              </a:rPr>
              <a:t>assure</a:t>
            </a:r>
            <a:r>
              <a:rPr lang="en-US" sz="2000" dirty="0">
                <a:latin typeface="Gill Sans MT" pitchFamily="34" charset="0"/>
              </a:rPr>
              <a:t>d</a:t>
            </a:r>
            <a:r>
              <a:rPr lang="ro-RO" sz="2000" dirty="0">
                <a:latin typeface="Gill Sans MT" pitchFamily="34" charset="0"/>
              </a:rPr>
              <a:t> uninterrupted execution of the key treasury </a:t>
            </a:r>
            <a:r>
              <a:rPr lang="en-US" sz="2000" dirty="0">
                <a:latin typeface="Gill Sans MT" pitchFamily="34" charset="0"/>
                <a:ea typeface="Calibri" panose="020F0502020204030204" pitchFamily="34" charset="0"/>
                <a:cs typeface="Times New Roman" panose="02020603050405020304" pitchFamily="18" charset="0"/>
              </a:rPr>
              <a:t>functions despite the critical environment for Albania and the world. </a:t>
            </a:r>
          </a:p>
          <a:p>
            <a:pPr algn="just"/>
            <a:endParaRPr lang="en-US" sz="1000" dirty="0">
              <a:latin typeface="Gill Sans MT" pitchFamily="34" charset="0"/>
              <a:ea typeface="Calibri" panose="020F0502020204030204" pitchFamily="34" charset="0"/>
              <a:cs typeface="Times New Roman" panose="02020603050405020304" pitchFamily="18" charset="0"/>
            </a:endParaRPr>
          </a:p>
          <a:p>
            <a:pPr algn="just"/>
            <a:r>
              <a:rPr lang="en-US" sz="2000" dirty="0">
                <a:latin typeface="Gill Sans MT" pitchFamily="34" charset="0"/>
                <a:ea typeface="Calibri" panose="020F0502020204030204" pitchFamily="34" charset="0"/>
                <a:cs typeface="Times New Roman" panose="02020603050405020304" pitchFamily="18" charset="0"/>
              </a:rPr>
              <a:t>The Albanian experience is presented detailly in previous events of TCOP as following:</a:t>
            </a:r>
            <a:endParaRPr lang="en-US" sz="2000" dirty="0">
              <a:latin typeface="Gill Sans MT" pitchFamily="34" charset="0"/>
            </a:endParaRPr>
          </a:p>
        </p:txBody>
      </p:sp>
      <p:sp>
        <p:nvSpPr>
          <p:cNvPr id="6" name="Rectangle 5"/>
          <p:cNvSpPr/>
          <p:nvPr/>
        </p:nvSpPr>
        <p:spPr>
          <a:xfrm>
            <a:off x="6455391" y="3427407"/>
            <a:ext cx="5554639" cy="2985433"/>
          </a:xfrm>
          <a:prstGeom prst="rect">
            <a:avLst/>
          </a:prstGeom>
        </p:spPr>
        <p:txBody>
          <a:bodyPr wrap="square">
            <a:spAutoFit/>
          </a:bodyPr>
          <a:lstStyle/>
          <a:p>
            <a:pPr algn="just"/>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2</a:t>
            </a: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 </a:t>
            </a:r>
            <a:r>
              <a:rPr lang="en-US" sz="2000" b="1" dirty="0">
                <a:latin typeface="+mj-lt"/>
                <a:ea typeface="+mj-ea"/>
                <a:cs typeface="+mj-cs"/>
              </a:rPr>
              <a:t>VC</a:t>
            </a:r>
            <a:r>
              <a:rPr lang="en-US" sz="2000" dirty="0">
                <a:latin typeface="+mj-lt"/>
                <a:ea typeface="+mj-ea"/>
                <a:cs typeface="+mj-cs"/>
              </a:rPr>
              <a:t> of the thematic group on public sector accounting and reporting, on June 4, 2020 </a:t>
            </a:r>
            <a:r>
              <a:rPr lang="en-US" sz="2000" dirty="0">
                <a:latin typeface="+mj-lt"/>
              </a:rPr>
              <a:t>with topic: </a:t>
            </a:r>
            <a:r>
              <a:rPr lang="en-US"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“How COVID-19 revenues and expenditures are tracked” </a:t>
            </a:r>
            <a:r>
              <a:rPr lang="en-US" dirty="0">
                <a:latin typeface="+mj-lt"/>
                <a:ea typeface="+mj-ea"/>
                <a:cs typeface="+mj-cs"/>
              </a:rPr>
              <a:t>in member countries (Albania, Azerbaijan, Belarus, Croatia, Georgia, Kazakhstan, Moldova, North Macedonia, Russian Federation and Ukraine) and  the Hungarian Treasury. </a:t>
            </a:r>
            <a:r>
              <a:rPr lang="en-US" dirty="0">
                <a:latin typeface="+mj-lt"/>
              </a:rPr>
              <a:t>The link (please read the slides’ note of the presentation):</a:t>
            </a:r>
            <a:r>
              <a:rPr lang="en-US" dirty="0">
                <a:solidFill>
                  <a:schemeClr val="bg1"/>
                </a:solidFill>
                <a:latin typeface="+mj-lt"/>
              </a:rPr>
              <a:t>___________________________</a:t>
            </a:r>
            <a:br>
              <a:rPr lang="en-US" dirty="0"/>
            </a:br>
            <a:r>
              <a:rPr lang="en-US" u="sng" dirty="0">
                <a:solidFill>
                  <a:srgbClr val="0070C0"/>
                </a:solidFill>
                <a:latin typeface="+mj-lt"/>
                <a:ea typeface="+mj-ea"/>
                <a:cs typeface="+mj-cs"/>
              </a:rPr>
              <a:t>https://www.pempal.org/events/videoconference-thematic-group-public-sector-accounting-and-reporting</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67425" cy="478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545231" y="2979244"/>
            <a:ext cx="3795150" cy="584775"/>
          </a:xfrm>
          <a:prstGeom prst="rect">
            <a:avLst/>
          </a:prstGeom>
          <a:noFill/>
        </p:spPr>
        <p:txBody>
          <a:bodyPr wrap="square" rtlCol="0">
            <a:spAutoFit/>
          </a:bodyPr>
          <a:lstStyle/>
          <a:p>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BACKGROUND</a:t>
            </a:r>
            <a:endParaRPr lang="en-US" sz="3200" dirty="0">
              <a:solidFill>
                <a:schemeClr val="bg1"/>
              </a:solidFill>
              <a:latin typeface="+mj-lt"/>
            </a:endParaRPr>
          </a:p>
        </p:txBody>
      </p:sp>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6067425" y="3152969"/>
            <a:ext cx="6124575" cy="103850"/>
          </a:xfrm>
          <a:prstGeom prst="rect">
            <a:avLst/>
          </a:prstGeom>
          <a:noFill/>
          <a:ln>
            <a:noFill/>
          </a:ln>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9208" y="600501"/>
            <a:ext cx="1738217" cy="1790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3207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Punched Tape 9"/>
          <p:cNvSpPr/>
          <p:nvPr/>
        </p:nvSpPr>
        <p:spPr>
          <a:xfrm>
            <a:off x="9571630" y="0"/>
            <a:ext cx="2506639" cy="1118008"/>
          </a:xfrm>
          <a:prstGeom prst="flowChartPunchedTape">
            <a:avLst/>
          </a:prstGeom>
          <a:solidFill>
            <a:schemeClr val="bg1"/>
          </a:solidFill>
          <a:ln>
            <a:solidFill>
              <a:schemeClr val="accent6">
                <a:lumMod val="75000"/>
              </a:schemeClr>
            </a:solidFill>
          </a:ln>
          <a:effectLst>
            <a:innerShdw blurRad="63500" dist="50800" dir="8100000">
              <a:schemeClr val="accent4">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contenu 3">
            <a:extLst>
              <a:ext uri="{FF2B5EF4-FFF2-40B4-BE49-F238E27FC236}">
                <a16:creationId xmlns:a16="http://schemas.microsoft.com/office/drawing/2014/main" id="{880228A5-86B2-4583-A2C5-5F6201FF8F34}"/>
              </a:ext>
            </a:extLst>
          </p:cNvPr>
          <p:cNvSpPr>
            <a:spLocks noGrp="1"/>
          </p:cNvSpPr>
          <p:nvPr>
            <p:ph sz="half" idx="2"/>
          </p:nvPr>
        </p:nvSpPr>
        <p:spPr>
          <a:xfrm>
            <a:off x="4025735" y="1225704"/>
            <a:ext cx="8052535" cy="5369222"/>
          </a:xfrm>
          <a:ln w="57150">
            <a:solidFill>
              <a:schemeClr val="accent5">
                <a:lumMod val="60000"/>
                <a:lumOff val="40000"/>
              </a:schemeClr>
            </a:solidFill>
          </a:ln>
        </p:spPr>
        <p:txBody>
          <a:bodyPr>
            <a:normAutofit fontScale="85000" lnSpcReduction="10000"/>
          </a:bodyPr>
          <a:lstStyle/>
          <a:p>
            <a:pPr marL="214292" indent="-214292" algn="just" defTabSz="685714"/>
            <a:endParaRPr lang="en-GB" sz="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214292" indent="-214292" algn="just" defTabSz="685714"/>
            <a:r>
              <a:rPr lang="en-GB"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Lack of cash</a:t>
            </a:r>
            <a:r>
              <a:rPr lang="en-GB" sz="1800" b="1" dirty="0">
                <a:cs typeface="Segoe UI" panose="020B0502040204020203" pitchFamily="34" charset="0"/>
              </a:rPr>
              <a:t>: </a:t>
            </a:r>
            <a:r>
              <a:rPr lang="en-GB" sz="1900" b="1" dirty="0">
                <a:solidFill>
                  <a:schemeClr val="tx1"/>
                </a:solidFill>
                <a:latin typeface="+mj-lt"/>
                <a:ea typeface="Calibri" panose="020F0502020204030204" pitchFamily="34" charset="0"/>
                <a:cs typeface="Times New Roman" panose="02020603050405020304" pitchFamily="18" charset="0"/>
              </a:rPr>
              <a:t>FAO</a:t>
            </a:r>
            <a:r>
              <a:rPr lang="en-GB" sz="1900" dirty="0">
                <a:solidFill>
                  <a:schemeClr val="tx1"/>
                </a:solidFill>
                <a:latin typeface="+mj-lt"/>
                <a:ea typeface="Calibri" panose="020F0502020204030204" pitchFamily="34" charset="0"/>
                <a:cs typeface="Times New Roman" panose="02020603050405020304" pitchFamily="18" charset="0"/>
              </a:rPr>
              <a:t> </a:t>
            </a:r>
            <a:r>
              <a:rPr lang="en-US" sz="1900" dirty="0">
                <a:solidFill>
                  <a:schemeClr val="tx1"/>
                </a:solidFill>
                <a:latin typeface="+mj-lt"/>
                <a:ea typeface="Calibri" panose="020F0502020204030204" pitchFamily="34" charset="0"/>
                <a:cs typeface="Times New Roman" panose="02020603050405020304" pitchFamily="18" charset="0"/>
              </a:rPr>
              <a:t>reviewed requests of spending units for additional funding, requests for expenditures not included in the approved priorities and emergency requests for payments,  then recommended to the Minister the planning, rejection or acceptance of argued requests for additional funds and inclusion of the payment in the priorities</a:t>
            </a:r>
            <a:r>
              <a:rPr lang="en-GB" sz="1900" dirty="0">
                <a:solidFill>
                  <a:schemeClr val="tx1"/>
                </a:solidFill>
                <a:latin typeface="+mj-lt"/>
                <a:ea typeface="Calibri" panose="020F0502020204030204" pitchFamily="34" charset="0"/>
                <a:cs typeface="Times New Roman" panose="02020603050405020304" pitchFamily="18" charset="0"/>
              </a:rPr>
              <a:t>.</a:t>
            </a:r>
          </a:p>
          <a:p>
            <a:pPr marL="214292" indent="-214292" algn="just" defTabSz="685714"/>
            <a:r>
              <a:rPr lang="en-GB" sz="1900" b="1" dirty="0">
                <a:solidFill>
                  <a:schemeClr val="tx1"/>
                </a:solidFill>
                <a:latin typeface="+mj-lt"/>
                <a:ea typeface="Calibri" panose="020F0502020204030204" pitchFamily="34" charset="0"/>
                <a:cs typeface="Times New Roman" panose="02020603050405020304" pitchFamily="18" charset="0"/>
              </a:rPr>
              <a:t>EO</a:t>
            </a:r>
            <a:r>
              <a:rPr lang="en-GB" sz="1900" dirty="0">
                <a:solidFill>
                  <a:schemeClr val="tx1"/>
                </a:solidFill>
                <a:latin typeface="+mj-lt"/>
                <a:ea typeface="Calibri" panose="020F0502020204030204" pitchFamily="34" charset="0"/>
                <a:cs typeface="Times New Roman" panose="02020603050405020304" pitchFamily="18" charset="0"/>
              </a:rPr>
              <a:t> submitted the justified documentation of expenditures to Treasury, but it was recorded in AGFIS when it was confirmed for payment by FAO after the approval of the Minister of MFE and </a:t>
            </a:r>
            <a:r>
              <a:rPr lang="en-US" sz="1900" dirty="0">
                <a:solidFill>
                  <a:schemeClr val="tx1"/>
                </a:solidFill>
                <a:latin typeface="+mj-lt"/>
                <a:ea typeface="Calibri" panose="020F0502020204030204" pitchFamily="34" charset="0"/>
                <a:cs typeface="Times New Roman" panose="02020603050405020304" pitchFamily="18" charset="0"/>
              </a:rPr>
              <a:t>Minister of State for Reconstruction of earthquake damage.</a:t>
            </a:r>
            <a:r>
              <a:rPr lang="en-GB" sz="1900" dirty="0">
                <a:solidFill>
                  <a:schemeClr val="tx1"/>
                </a:solidFill>
                <a:latin typeface="+mj-lt"/>
                <a:ea typeface="Calibri" panose="020F0502020204030204" pitchFamily="34" charset="0"/>
                <a:cs typeface="Times New Roman" panose="02020603050405020304" pitchFamily="18" charset="0"/>
              </a:rPr>
              <a:t> </a:t>
            </a:r>
          </a:p>
          <a:p>
            <a:pPr marL="214292" indent="-214292" algn="just" defTabSz="685714"/>
            <a:r>
              <a:rPr lang="en-GB" sz="1900" b="1" dirty="0">
                <a:solidFill>
                  <a:schemeClr val="tx1"/>
                </a:solidFill>
                <a:latin typeface="+mj-lt"/>
                <a:ea typeface="Calibri" panose="020F0502020204030204" pitchFamily="34" charset="0"/>
                <a:cs typeface="Times New Roman" panose="02020603050405020304" pitchFamily="18" charset="0"/>
              </a:rPr>
              <a:t>Treasury</a:t>
            </a:r>
            <a:r>
              <a:rPr lang="en-GB" sz="1900" dirty="0">
                <a:solidFill>
                  <a:schemeClr val="tx1"/>
                </a:solidFill>
                <a:latin typeface="+mj-lt"/>
                <a:ea typeface="Calibri" panose="020F0502020204030204" pitchFamily="34" charset="0"/>
                <a:cs typeface="Times New Roman" panose="02020603050405020304" pitchFamily="18" charset="0"/>
              </a:rPr>
              <a:t>, before recording in AGFIS the cash limit for the payment session (3 times/day), checked the revenues collection of the day, notification for the frozen funds from Budget Dept. and realisation of auctions. </a:t>
            </a:r>
          </a:p>
          <a:p>
            <a:pPr marL="225425" indent="0" algn="just" defTabSz="685714">
              <a:buNone/>
            </a:pPr>
            <a:r>
              <a:rPr lang="en-GB" sz="1900" dirty="0">
                <a:solidFill>
                  <a:schemeClr val="tx1"/>
                </a:solidFill>
                <a:latin typeface="+mj-lt"/>
                <a:ea typeface="Calibri" panose="020F0502020204030204" pitchFamily="34" charset="0"/>
                <a:cs typeface="Times New Roman" panose="02020603050405020304" pitchFamily="18" charset="0"/>
              </a:rPr>
              <a:t>I</a:t>
            </a:r>
            <a:r>
              <a:rPr lang="en-US" sz="1900" dirty="0">
                <a:solidFill>
                  <a:schemeClr val="tx1"/>
                </a:solidFill>
                <a:latin typeface="+mj-lt"/>
                <a:ea typeface="Calibri" panose="020F0502020204030204" pitchFamily="34" charset="0"/>
                <a:cs typeface="Times New Roman" panose="02020603050405020304" pitchFamily="18" charset="0"/>
              </a:rPr>
              <a:t>n these conditions, the Treasury strengthened the </a:t>
            </a:r>
            <a:r>
              <a:rPr lang="en-US" sz="1900" b="1" dirty="0">
                <a:solidFill>
                  <a:schemeClr val="tx1"/>
                </a:solidFill>
                <a:latin typeface="+mj-lt"/>
                <a:ea typeface="Calibri" panose="020F0502020204030204" pitchFamily="34" charset="0"/>
                <a:cs typeface="Times New Roman" panose="02020603050405020304" pitchFamily="18" charset="0"/>
              </a:rPr>
              <a:t>cooperation </a:t>
            </a:r>
            <a:r>
              <a:rPr lang="en-US" sz="1900" dirty="0">
                <a:solidFill>
                  <a:schemeClr val="tx1"/>
                </a:solidFill>
                <a:latin typeface="+mj-lt"/>
                <a:ea typeface="Calibri" panose="020F0502020204030204" pitchFamily="34" charset="0"/>
                <a:cs typeface="Times New Roman" panose="02020603050405020304" pitchFamily="18" charset="0"/>
              </a:rPr>
              <a:t>with the Debt Dept. for the execution of the budget in the most optimal, possible, and acceptable way for the monetary policy of the Bank of Albania, avoiding the impact of the volatility of the cash flows in the expenditure plan.</a:t>
            </a:r>
            <a:endParaRPr lang="en-GB" sz="1900" dirty="0">
              <a:solidFill>
                <a:schemeClr val="tx1"/>
              </a:solidFill>
              <a:latin typeface="+mj-lt"/>
              <a:ea typeface="Calibri" panose="020F0502020204030204" pitchFamily="34" charset="0"/>
              <a:cs typeface="Times New Roman" panose="02020603050405020304" pitchFamily="18" charset="0"/>
            </a:endParaRPr>
          </a:p>
          <a:p>
            <a:pPr marL="214292" indent="-214292" algn="just" defTabSz="685714"/>
            <a:r>
              <a:rPr lang="en-GB" sz="1900" dirty="0">
                <a:solidFill>
                  <a:schemeClr val="tx1"/>
                </a:solidFill>
                <a:latin typeface="+mj-lt"/>
                <a:ea typeface="Calibri" panose="020F0502020204030204" pitchFamily="34" charset="0"/>
                <a:cs typeface="Times New Roman" panose="02020603050405020304" pitchFamily="18" charset="0"/>
              </a:rPr>
              <a:t>The first priority was expenditures of debt and Ministry of </a:t>
            </a:r>
            <a:r>
              <a:rPr lang="en-GB" sz="1900" b="1" dirty="0">
                <a:solidFill>
                  <a:schemeClr val="tx1"/>
                </a:solidFill>
                <a:latin typeface="+mj-lt"/>
                <a:ea typeface="Calibri" panose="020F0502020204030204" pitchFamily="34" charset="0"/>
                <a:cs typeface="Times New Roman" panose="02020603050405020304" pitchFamily="18" charset="0"/>
              </a:rPr>
              <a:t>Health </a:t>
            </a:r>
            <a:r>
              <a:rPr lang="en-GB" sz="1900" dirty="0">
                <a:solidFill>
                  <a:schemeClr val="tx1"/>
                </a:solidFill>
                <a:latin typeface="+mj-lt"/>
                <a:ea typeface="Calibri" panose="020F0502020204030204" pitchFamily="34" charset="0"/>
                <a:cs typeface="Times New Roman" panose="02020603050405020304" pitchFamily="18" charset="0"/>
              </a:rPr>
              <a:t>&amp; Social Protection. T</a:t>
            </a:r>
            <a:r>
              <a:rPr lang="en-US" sz="1900" dirty="0">
                <a:solidFill>
                  <a:schemeClr val="tx1"/>
                </a:solidFill>
                <a:latin typeface="+mj-lt"/>
                <a:ea typeface="Calibri" panose="020F0502020204030204" pitchFamily="34" charset="0"/>
                <a:cs typeface="Times New Roman" panose="02020603050405020304" pitchFamily="18" charset="0"/>
              </a:rPr>
              <a:t>he spending units of general government were conscious to incur only the most necessary expenditures to cope with the pandemic.</a:t>
            </a:r>
          </a:p>
          <a:p>
            <a:pPr marL="225425" indent="0" algn="just" defTabSz="685714">
              <a:buNone/>
            </a:pPr>
            <a:r>
              <a:rPr lang="en-US" sz="1900" dirty="0">
                <a:solidFill>
                  <a:schemeClr val="tx1"/>
                </a:solidFill>
                <a:latin typeface="+mj-lt"/>
                <a:ea typeface="Calibri" panose="020F0502020204030204" pitchFamily="34" charset="0"/>
                <a:cs typeface="Times New Roman" panose="02020603050405020304" pitchFamily="18" charset="0"/>
              </a:rPr>
              <a:t>There was an increase in the </a:t>
            </a:r>
            <a:r>
              <a:rPr lang="en-US" sz="1900" b="1" dirty="0">
                <a:solidFill>
                  <a:schemeClr val="tx1"/>
                </a:solidFill>
                <a:latin typeface="+mj-lt"/>
                <a:ea typeface="Calibri" panose="020F0502020204030204" pitchFamily="34" charset="0"/>
                <a:cs typeface="Times New Roman" panose="02020603050405020304" pitchFamily="18" charset="0"/>
              </a:rPr>
              <a:t>intensity of daily forecasts </a:t>
            </a:r>
            <a:r>
              <a:rPr lang="en-US" sz="1900" dirty="0">
                <a:solidFill>
                  <a:schemeClr val="tx1"/>
                </a:solidFill>
                <a:latin typeface="+mj-lt"/>
                <a:ea typeface="Calibri" panose="020F0502020204030204" pitchFamily="34" charset="0"/>
                <a:cs typeface="Times New Roman" panose="02020603050405020304" pitchFamily="18" charset="0"/>
              </a:rPr>
              <a:t>in communication with line ministries, which had to update at any time the forecasts previously submitted to the Treasury, ensuring the continuity of the activity of the spending unit</a:t>
            </a:r>
            <a:endParaRPr lang="en-GB" sz="1900" dirty="0">
              <a:solidFill>
                <a:schemeClr val="tx1"/>
              </a:solidFill>
              <a:latin typeface="+mj-lt"/>
              <a:ea typeface="Calibri" panose="020F0502020204030204" pitchFamily="34" charset="0"/>
              <a:cs typeface="Times New Roman" panose="02020603050405020304" pitchFamily="18" charset="0"/>
            </a:endParaRPr>
          </a:p>
          <a:p>
            <a:pPr marL="214292" indent="-214292" algn="just" defTabSz="685714"/>
            <a:r>
              <a:rPr lang="en-GB" sz="1900" b="1" dirty="0">
                <a:solidFill>
                  <a:schemeClr val="tx1"/>
                </a:solidFill>
                <a:latin typeface="+mj-lt"/>
                <a:ea typeface="Calibri" panose="020F0502020204030204" pitchFamily="34" charset="0"/>
                <a:cs typeface="Times New Roman" panose="02020603050405020304" pitchFamily="18" charset="0"/>
              </a:rPr>
              <a:t>DLMC</a:t>
            </a:r>
            <a:r>
              <a:rPr lang="en-GB" sz="1900" dirty="0">
                <a:solidFill>
                  <a:schemeClr val="tx1"/>
                </a:solidFill>
                <a:latin typeface="+mj-lt"/>
                <a:ea typeface="Calibri" panose="020F0502020204030204" pitchFamily="34" charset="0"/>
                <a:cs typeface="Times New Roman" panose="02020603050405020304" pitchFamily="18" charset="0"/>
              </a:rPr>
              <a:t> analysed the situation &amp; proposed to minister the review of budget implementation.</a:t>
            </a:r>
          </a:p>
          <a:p>
            <a:pPr marL="214292" indent="-214292" defTabSz="685714"/>
            <a:endParaRPr lang="en-GB" sz="1900" dirty="0">
              <a:solidFill>
                <a:schemeClr val="tx1"/>
              </a:solidFill>
              <a:latin typeface="+mj-lt"/>
              <a:ea typeface="Calibri" panose="020F0502020204030204" pitchFamily="34" charset="0"/>
              <a:cs typeface="Times New Roman" panose="02020603050405020304" pitchFamily="18" charset="0"/>
            </a:endParaRPr>
          </a:p>
          <a:p>
            <a:pPr marL="214292" indent="-214292" defTabSz="685714"/>
            <a:endParaRPr lang="en-GB" sz="2400" b="1" dirty="0">
              <a:cs typeface="Segoe UI" panose="020B0502040204020203" pitchFamily="34" charset="0"/>
            </a:endParaRPr>
          </a:p>
          <a:p>
            <a:pPr marL="214292" indent="-214292" defTabSz="685714">
              <a:buFont typeface="Arial" panose="020B0604020202020204" pitchFamily="34" charset="0"/>
              <a:buChar char="•"/>
            </a:pPr>
            <a:endParaRPr lang="en-GB" sz="2400" b="1" dirty="0">
              <a:cs typeface="Segoe UI" panose="020B0502040204020203" pitchFamily="34" charset="0"/>
            </a:endParaRPr>
          </a:p>
        </p:txBody>
      </p:sp>
      <p:sp>
        <p:nvSpPr>
          <p:cNvPr id="6" name="Rectangle 5"/>
          <p:cNvSpPr/>
          <p:nvPr/>
        </p:nvSpPr>
        <p:spPr>
          <a:xfrm>
            <a:off x="10393602" y="97772"/>
            <a:ext cx="1798398" cy="738664"/>
          </a:xfrm>
          <a:prstGeom prst="rect">
            <a:avLst/>
          </a:prstGeom>
        </p:spPr>
        <p:txBody>
          <a:bodyPr wrap="square">
            <a:spAutoFit/>
          </a:bodyPr>
          <a:lstStyle/>
          <a:p>
            <a:r>
              <a:rPr lang="en-US" sz="1400" dirty="0"/>
              <a:t>– Quick thinking,</a:t>
            </a:r>
          </a:p>
          <a:p>
            <a:r>
              <a:rPr lang="en-US" sz="1400" dirty="0"/>
              <a:t>– Creative thinking,</a:t>
            </a:r>
          </a:p>
          <a:p>
            <a:r>
              <a:rPr lang="en-US" sz="1400" dirty="0"/>
              <a:t>– Analytical thinking.</a:t>
            </a:r>
            <a:endParaRPr lang="en-US" dirty="0"/>
          </a:p>
        </p:txBody>
      </p:sp>
      <p:sp>
        <p:nvSpPr>
          <p:cNvPr id="3" name="Rectangle 2"/>
          <p:cNvSpPr/>
          <p:nvPr/>
        </p:nvSpPr>
        <p:spPr>
          <a:xfrm>
            <a:off x="146200" y="1101757"/>
            <a:ext cx="3879535" cy="2462213"/>
          </a:xfrm>
          <a:prstGeom prst="rect">
            <a:avLst/>
          </a:prstGeom>
        </p:spPr>
        <p:txBody>
          <a:bodyPr wrap="square">
            <a:spAutoFit/>
          </a:bodyPr>
          <a:lstStyle/>
          <a:p>
            <a:pPr algn="just"/>
            <a:r>
              <a:rPr lang="en-US" dirty="0">
                <a:latin typeface="+mj-lt"/>
                <a:ea typeface="Calibri" panose="020F0502020204030204" pitchFamily="34" charset="0"/>
                <a:cs typeface="Times New Roman" panose="02020603050405020304" pitchFamily="18" charset="0"/>
              </a:rPr>
              <a:t>On </a:t>
            </a:r>
            <a:r>
              <a:rPr lang="en-US" dirty="0"/>
              <a:t>24</a:t>
            </a:r>
            <a:r>
              <a:rPr lang="en-US" baseline="30000" dirty="0"/>
              <a:t>th </a:t>
            </a:r>
            <a:r>
              <a:rPr lang="en-US" dirty="0">
                <a:latin typeface="+mj-lt"/>
                <a:ea typeface="Calibri" panose="020F0502020204030204" pitchFamily="34" charset="0"/>
                <a:cs typeface="Times New Roman" panose="02020603050405020304" pitchFamily="18" charset="0"/>
              </a:rPr>
              <a:t>of March 2019 the Minister of Finance and Economy approved a new instruction (no. 14, prot. 5802) titled </a:t>
            </a: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“The procedures of the management and monitoring of the budget execution for COVID-19 environment” </a:t>
            </a:r>
            <a:r>
              <a:rPr lang="en-US" dirty="0">
                <a:latin typeface="+mj-lt"/>
                <a:ea typeface="Calibri" panose="020F0502020204030204" pitchFamily="34" charset="0"/>
                <a:cs typeface="Times New Roman" panose="02020603050405020304" pitchFamily="18" charset="0"/>
              </a:rPr>
              <a:t>which set the priorities of the payments.</a:t>
            </a:r>
          </a:p>
        </p:txBody>
      </p:sp>
      <p:sp>
        <p:nvSpPr>
          <p:cNvPr id="7" name="TextBox 6"/>
          <p:cNvSpPr txBox="1"/>
          <p:nvPr/>
        </p:nvSpPr>
        <p:spPr>
          <a:xfrm>
            <a:off x="378366" y="366353"/>
            <a:ext cx="9086267" cy="461665"/>
          </a:xfrm>
          <a:prstGeom prst="rect">
            <a:avLst/>
          </a:prstGeom>
          <a:noFill/>
        </p:spPr>
        <p:txBody>
          <a:bodyPr wrap="square" rtlCol="0">
            <a:spAutoFit/>
          </a:bodyPr>
          <a:lstStyle/>
          <a:p>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CASH MANAGEMENT &amp; FORECASTING</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32706" y="966518"/>
            <a:ext cx="9438923" cy="103850"/>
          </a:xfrm>
          <a:prstGeom prst="rect">
            <a:avLst/>
          </a:prstGeom>
          <a:noFill/>
          <a:ln>
            <a:noFill/>
          </a:ln>
        </p:spPr>
      </p:pic>
      <p:sp>
        <p:nvSpPr>
          <p:cNvPr id="11" name="Rectangle 10"/>
          <p:cNvSpPr/>
          <p:nvPr/>
        </p:nvSpPr>
        <p:spPr>
          <a:xfrm>
            <a:off x="9571630" y="179640"/>
            <a:ext cx="1167715" cy="738664"/>
          </a:xfrm>
          <a:prstGeom prst="rect">
            <a:avLst/>
          </a:prstGeom>
        </p:spPr>
        <p:txBody>
          <a:bodyPr wrap="square">
            <a:spAutoFit/>
          </a:bodyPr>
          <a:lstStyle/>
          <a:p>
            <a:r>
              <a:rPr lang="en-US" sz="1400" dirty="0">
                <a:solidFill>
                  <a:srgbClr val="0070C0"/>
                </a:solidFill>
              </a:rPr>
              <a:t>We were critical thinkers:</a:t>
            </a:r>
          </a:p>
        </p:txBody>
      </p:sp>
      <p:pic>
        <p:nvPicPr>
          <p:cNvPr id="5122" name="Picture 2"/>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7784" y="3563970"/>
            <a:ext cx="2486735" cy="3030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314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4287" y="28575"/>
            <a:ext cx="12163425" cy="6800850"/>
          </a:xfrm>
          <a:prstGeom prst="rect">
            <a:avLst/>
          </a:prstGeom>
        </p:spPr>
      </p:pic>
      <p:sp>
        <p:nvSpPr>
          <p:cNvPr id="3" name="Slide Number Placeholder 2"/>
          <p:cNvSpPr>
            <a:spLocks noGrp="1"/>
          </p:cNvSpPr>
          <p:nvPr>
            <p:ph type="sldNum" sz="quarter" idx="12"/>
          </p:nvPr>
        </p:nvSpPr>
        <p:spPr/>
        <p:txBody>
          <a:bodyPr/>
          <a:lstStyle/>
          <a:p>
            <a:fld id="{82EE24B5-652C-4DB5-B7C3-B5BBEC1280B1}" type="slidenum">
              <a:rPr lang="en-US" smtClean="0"/>
              <a:pPr/>
              <a:t>5</a:t>
            </a:fld>
            <a:endParaRPr lang="en-US" dirty="0"/>
          </a:p>
        </p:txBody>
      </p:sp>
      <p:sp>
        <p:nvSpPr>
          <p:cNvPr id="5" name="TextBox 4"/>
          <p:cNvSpPr txBox="1"/>
          <p:nvPr/>
        </p:nvSpPr>
        <p:spPr>
          <a:xfrm>
            <a:off x="298382" y="1189509"/>
            <a:ext cx="8399302" cy="4431983"/>
          </a:xfrm>
          <a:prstGeom prst="rect">
            <a:avLst/>
          </a:prstGeom>
          <a:noFill/>
        </p:spPr>
        <p:txBody>
          <a:bodyPr wrap="square" rtlCol="0">
            <a:spAutoFit/>
          </a:bodyPr>
          <a:lstStyle/>
          <a:p>
            <a:pPr marL="342900" indent="-342900" algn="just">
              <a:buAutoNum type="arabicPeriod"/>
            </a:pPr>
            <a:r>
              <a:rPr lang="en-US" dirty="0"/>
              <a:t>The financial resources of government increased by budget support and donations.</a:t>
            </a:r>
          </a:p>
          <a:p>
            <a:pPr marL="342900" indent="-342900" algn="just">
              <a:buAutoNum type="arabicPeriod"/>
            </a:pPr>
            <a:endParaRPr lang="en-US" sz="800" dirty="0"/>
          </a:p>
          <a:p>
            <a:pPr marL="342900" indent="-342900" algn="just">
              <a:buAutoNum type="arabicPeriod"/>
            </a:pPr>
            <a:r>
              <a:rPr lang="en-US" dirty="0"/>
              <a:t>AGFIS worked smoothly in centralized electronic payments made daily.</a:t>
            </a:r>
          </a:p>
          <a:p>
            <a:pPr marL="342900" indent="-342900" algn="just">
              <a:buAutoNum type="arabicPeriod"/>
            </a:pPr>
            <a:endParaRPr lang="en-US" sz="800" dirty="0"/>
          </a:p>
          <a:p>
            <a:pPr marL="342900" indent="-342900" algn="just">
              <a:buFontTx/>
              <a:buAutoNum type="arabicPeriod"/>
            </a:pPr>
            <a:r>
              <a:rPr lang="en-US" dirty="0"/>
              <a:t>There was a foreign currency reserve which covered the non-realization of income through the use of the currency exchange SWAP instrument.</a:t>
            </a:r>
          </a:p>
          <a:p>
            <a:pPr marL="342900" indent="-342900" algn="just">
              <a:buFontTx/>
              <a:buAutoNum type="arabicPeriod"/>
            </a:pPr>
            <a:endParaRPr lang="en-US" sz="800" dirty="0"/>
          </a:p>
          <a:p>
            <a:pPr marL="342900" indent="-342900" algn="just">
              <a:buFontTx/>
              <a:buAutoNum type="arabicPeriod"/>
            </a:pPr>
            <a:r>
              <a:rPr lang="en-US" dirty="0"/>
              <a:t>The key staff for the uninterrupted continuation of Treasury operations stayed voluntarily in the office for extended hours </a:t>
            </a:r>
            <a:r>
              <a:rPr lang="en-GB" dirty="0"/>
              <a:t>in an open and honest environment</a:t>
            </a:r>
          </a:p>
          <a:p>
            <a:pPr marL="342900" indent="-342900" algn="just">
              <a:buFontTx/>
              <a:buAutoNum type="arabicPeriod"/>
            </a:pPr>
            <a:endParaRPr lang="en-GB" sz="800" dirty="0"/>
          </a:p>
          <a:p>
            <a:pPr marL="342900" indent="-342900" algn="just">
              <a:buFontTx/>
              <a:buAutoNum type="arabicPeriod"/>
            </a:pPr>
            <a:r>
              <a:rPr lang="en-GB" dirty="0">
                <a:cs typeface="Segoe UI" panose="020B0502040204020203" pitchFamily="34" charset="0"/>
              </a:rPr>
              <a:t>Qualitative analysis of actions was be taken to respond to an emergency as a means of identifying gaps and optimal solution.</a:t>
            </a:r>
          </a:p>
          <a:p>
            <a:pPr marL="342900" indent="-342900" algn="just">
              <a:buFontTx/>
              <a:buAutoNum type="arabicPeriod"/>
            </a:pPr>
            <a:endParaRPr lang="en-GB" sz="800" dirty="0">
              <a:cs typeface="Segoe UI" panose="020B0502040204020203" pitchFamily="34" charset="0"/>
            </a:endParaRPr>
          </a:p>
          <a:p>
            <a:pPr marL="342900" indent="-342900" algn="just">
              <a:buAutoNum type="arabicPeriod" startAt="6"/>
            </a:pPr>
            <a:r>
              <a:rPr lang="en-US" dirty="0"/>
              <a:t>Online meetings / discussions with responsible structures made whenever  </a:t>
            </a:r>
          </a:p>
          <a:p>
            <a:pPr algn="just"/>
            <a:r>
              <a:rPr lang="en-US" dirty="0"/>
              <a:t>     necessary.</a:t>
            </a:r>
          </a:p>
          <a:p>
            <a:pPr algn="just"/>
            <a:endParaRPr lang="en-US" sz="800" dirty="0"/>
          </a:p>
          <a:p>
            <a:pPr marL="342900" indent="-342900" algn="just">
              <a:buAutoNum type="arabicPeriod" startAt="7"/>
            </a:pPr>
            <a:r>
              <a:rPr lang="en-US" dirty="0"/>
              <a:t>Exchange of experience with the treasures of other countries provided by </a:t>
            </a:r>
          </a:p>
          <a:p>
            <a:pPr algn="just"/>
            <a:r>
              <a:rPr lang="en-US" dirty="0"/>
              <a:t>     TCOP WB and advices of the research team made in proper time.</a:t>
            </a:r>
          </a:p>
        </p:txBody>
      </p:sp>
      <p:sp>
        <p:nvSpPr>
          <p:cNvPr id="7" name="TextBox 6"/>
          <p:cNvSpPr txBox="1"/>
          <p:nvPr/>
        </p:nvSpPr>
        <p:spPr>
          <a:xfrm>
            <a:off x="298382" y="271956"/>
            <a:ext cx="231007" cy="369332"/>
          </a:xfrm>
          <a:prstGeom prst="rect">
            <a:avLst/>
          </a:prstGeom>
          <a:noFill/>
        </p:spPr>
        <p:txBody>
          <a:bodyPr wrap="square" rtlCol="0">
            <a:spAutoFit/>
          </a:bodyPr>
          <a:lstStyle/>
          <a:p>
            <a:r>
              <a:rPr lang="en-US" b="1" dirty="0">
                <a:ln w="12700">
                  <a:solidFill>
                    <a:schemeClr val="accent1"/>
                  </a:solidFill>
                  <a:prstDash val="solid"/>
                </a:ln>
                <a:solidFill>
                  <a:schemeClr val="bg1"/>
                </a:solidFill>
                <a:effectLst>
                  <a:outerShdw dist="38100" dir="2640000" algn="bl" rotWithShape="0">
                    <a:schemeClr val="accent1"/>
                  </a:outerShdw>
                </a:effectLst>
              </a:rPr>
              <a:t>1</a:t>
            </a:r>
            <a:endParaRPr lang="en-US" b="1" dirty="0">
              <a:solidFill>
                <a:schemeClr val="bg1"/>
              </a:solidFill>
            </a:endParaRPr>
          </a:p>
        </p:txBody>
      </p:sp>
      <p:pic>
        <p:nvPicPr>
          <p:cNvPr id="8" name="Picture 7"/>
          <p:cNvPicPr>
            <a:picLocks noChangeAspect="1"/>
          </p:cNvPicPr>
          <p:nvPr/>
        </p:nvPicPr>
        <p:blipFill>
          <a:blip r:embed="rId4"/>
          <a:stretch>
            <a:fillRect/>
          </a:stretch>
        </p:blipFill>
        <p:spPr>
          <a:xfrm>
            <a:off x="7316712" y="78619"/>
            <a:ext cx="1311993" cy="1125338"/>
          </a:xfrm>
          <a:prstGeom prst="rect">
            <a:avLst/>
          </a:prstGeom>
        </p:spPr>
      </p:pic>
    </p:spTree>
    <p:extLst>
      <p:ext uri="{BB962C8B-B14F-4D97-AF65-F5344CB8AC3E}">
        <p14:creationId xmlns:p14="http://schemas.microsoft.com/office/powerpoint/2010/main" val="2612245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2722" y="0"/>
            <a:ext cx="12146555" cy="6858000"/>
          </a:xfrm>
          <a:prstGeom prst="rect">
            <a:avLst/>
          </a:prstGeom>
        </p:spPr>
      </p:pic>
      <p:sp>
        <p:nvSpPr>
          <p:cNvPr id="3" name="Slide Number Placeholder 2"/>
          <p:cNvSpPr>
            <a:spLocks noGrp="1"/>
          </p:cNvSpPr>
          <p:nvPr>
            <p:ph type="sldNum" sz="quarter" idx="12"/>
          </p:nvPr>
        </p:nvSpPr>
        <p:spPr/>
        <p:txBody>
          <a:bodyPr/>
          <a:lstStyle/>
          <a:p>
            <a:fld id="{82EE24B5-652C-4DB5-B7C3-B5BBEC1280B1}" type="slidenum">
              <a:rPr lang="en-US" smtClean="0"/>
              <a:pPr/>
              <a:t>6</a:t>
            </a:fld>
            <a:endParaRPr lang="en-US" dirty="0"/>
          </a:p>
        </p:txBody>
      </p:sp>
      <p:sp>
        <p:nvSpPr>
          <p:cNvPr id="6" name="TextBox 5"/>
          <p:cNvSpPr txBox="1"/>
          <p:nvPr/>
        </p:nvSpPr>
        <p:spPr>
          <a:xfrm>
            <a:off x="912531" y="1672907"/>
            <a:ext cx="7816944" cy="3170099"/>
          </a:xfrm>
          <a:prstGeom prst="rect">
            <a:avLst/>
          </a:prstGeom>
          <a:noFill/>
        </p:spPr>
        <p:txBody>
          <a:bodyPr wrap="square" rtlCol="0">
            <a:spAutoFit/>
          </a:bodyPr>
          <a:lstStyle/>
          <a:p>
            <a:pPr algn="just"/>
            <a:r>
              <a:rPr lang="en-US" sz="2000" dirty="0"/>
              <a:t>1.Non-realization of income.</a:t>
            </a:r>
          </a:p>
          <a:p>
            <a:pPr algn="just"/>
            <a:endParaRPr lang="en-US" sz="2000" dirty="0"/>
          </a:p>
          <a:p>
            <a:pPr algn="just"/>
            <a:r>
              <a:rPr lang="en-US" sz="2000" dirty="0"/>
              <a:t>2.Increase the deficit.</a:t>
            </a:r>
          </a:p>
          <a:p>
            <a:pPr algn="just"/>
            <a:endParaRPr lang="en-US" sz="2000" dirty="0"/>
          </a:p>
          <a:p>
            <a:pPr algn="just"/>
            <a:r>
              <a:rPr lang="en-US" sz="2000" dirty="0"/>
              <a:t>3.Increase the debt.</a:t>
            </a:r>
          </a:p>
          <a:p>
            <a:pPr algn="just"/>
            <a:endParaRPr lang="en-US" sz="2000" dirty="0"/>
          </a:p>
          <a:p>
            <a:pPr algn="just"/>
            <a:r>
              <a:rPr lang="en-US" sz="2000" dirty="0"/>
              <a:t>4.Non-realization of treasury bill auctions in any case.</a:t>
            </a:r>
          </a:p>
          <a:p>
            <a:pPr algn="just"/>
            <a:endParaRPr lang="en-US" sz="2000" dirty="0"/>
          </a:p>
          <a:p>
            <a:pPr algn="just"/>
            <a:r>
              <a:rPr lang="en-US" sz="2000" dirty="0"/>
              <a:t>5.Non-use of all resources with effectiveness, efficiency and economy.</a:t>
            </a:r>
          </a:p>
        </p:txBody>
      </p:sp>
      <p:sp>
        <p:nvSpPr>
          <p:cNvPr id="8" name="TextBox 7"/>
          <p:cNvSpPr txBox="1"/>
          <p:nvPr/>
        </p:nvSpPr>
        <p:spPr>
          <a:xfrm>
            <a:off x="298382" y="271956"/>
            <a:ext cx="231007" cy="369332"/>
          </a:xfrm>
          <a:prstGeom prst="rect">
            <a:avLst/>
          </a:prstGeom>
          <a:noFill/>
        </p:spPr>
        <p:txBody>
          <a:bodyPr wrap="square" rtlCol="0">
            <a:spAutoFit/>
          </a:bodyPr>
          <a:lstStyle/>
          <a:p>
            <a:r>
              <a:rPr lang="en-US" b="1" dirty="0">
                <a:solidFill>
                  <a:schemeClr val="bg1"/>
                </a:solidFill>
              </a:rPr>
              <a:t>2</a:t>
            </a:r>
          </a:p>
        </p:txBody>
      </p:sp>
      <p:pic>
        <p:nvPicPr>
          <p:cNvPr id="10" name="Picture 9"/>
          <p:cNvPicPr>
            <a:picLocks noChangeAspect="1"/>
          </p:cNvPicPr>
          <p:nvPr/>
        </p:nvPicPr>
        <p:blipFill>
          <a:blip r:embed="rId4"/>
          <a:stretch>
            <a:fillRect/>
          </a:stretch>
        </p:blipFill>
        <p:spPr>
          <a:xfrm>
            <a:off x="7210834" y="110128"/>
            <a:ext cx="1311993" cy="1125338"/>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5393" y="5880043"/>
            <a:ext cx="5673884"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788213" y="5510711"/>
            <a:ext cx="4365298" cy="369332"/>
          </a:xfrm>
          <a:prstGeom prst="rect">
            <a:avLst/>
          </a:prstGeom>
        </p:spPr>
        <p:txBody>
          <a:bodyPr wrap="none">
            <a:spAutoFit/>
          </a:bodyPr>
          <a:lstStyle/>
          <a:p>
            <a:pPr>
              <a:defRPr/>
            </a:pPr>
            <a:r>
              <a:rPr lang="en-US" dirty="0">
                <a:solidFill>
                  <a:srgbClr val="0070C0"/>
                </a:solidFill>
              </a:rPr>
              <a:t>Is there any area we are not monetizing?</a:t>
            </a:r>
          </a:p>
        </p:txBody>
      </p:sp>
    </p:spTree>
    <p:extLst>
      <p:ext uri="{BB962C8B-B14F-4D97-AF65-F5344CB8AC3E}">
        <p14:creationId xmlns:p14="http://schemas.microsoft.com/office/powerpoint/2010/main" val="866884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762" y="38100"/>
            <a:ext cx="12182475" cy="6781800"/>
          </a:xfrm>
          <a:prstGeom prst="rect">
            <a:avLst/>
          </a:prstGeom>
        </p:spPr>
      </p:pic>
      <p:sp>
        <p:nvSpPr>
          <p:cNvPr id="3" name="Slide Number Placeholder 2"/>
          <p:cNvSpPr>
            <a:spLocks noGrp="1"/>
          </p:cNvSpPr>
          <p:nvPr>
            <p:ph type="sldNum" sz="quarter" idx="12"/>
          </p:nvPr>
        </p:nvSpPr>
        <p:spPr/>
        <p:txBody>
          <a:bodyPr/>
          <a:lstStyle/>
          <a:p>
            <a:fld id="{82EE24B5-652C-4DB5-B7C3-B5BBEC1280B1}" type="slidenum">
              <a:rPr lang="en-US" smtClean="0"/>
              <a:pPr/>
              <a:t>7</a:t>
            </a:fld>
            <a:endParaRPr lang="en-US" dirty="0"/>
          </a:p>
        </p:txBody>
      </p:sp>
      <p:sp>
        <p:nvSpPr>
          <p:cNvPr id="6" name="Rectangle 5"/>
          <p:cNvSpPr/>
          <p:nvPr/>
        </p:nvSpPr>
        <p:spPr>
          <a:xfrm>
            <a:off x="743680" y="1859339"/>
            <a:ext cx="8063436" cy="4401205"/>
          </a:xfrm>
          <a:prstGeom prst="rect">
            <a:avLst/>
          </a:prstGeom>
        </p:spPr>
        <p:txBody>
          <a:bodyPr wrap="square">
            <a:spAutoFit/>
          </a:bodyPr>
          <a:lstStyle/>
          <a:p>
            <a:pPr algn="just"/>
            <a:r>
              <a:rPr lang="en-US" sz="2000" dirty="0"/>
              <a:t>1.Vaccination of the population will restore normalcy in the performance of treasury functions.</a:t>
            </a:r>
          </a:p>
          <a:p>
            <a:pPr algn="just"/>
            <a:endParaRPr lang="en-US" sz="2000" dirty="0"/>
          </a:p>
          <a:p>
            <a:pPr algn="just"/>
            <a:r>
              <a:rPr lang="en-US" sz="2000" dirty="0"/>
              <a:t>2. Active interaction of the Treasury system with other financial management systems by the completion of relevant projects.</a:t>
            </a:r>
          </a:p>
          <a:p>
            <a:pPr algn="just"/>
            <a:endParaRPr lang="en-US" sz="2000" dirty="0"/>
          </a:p>
          <a:p>
            <a:pPr algn="just"/>
            <a:r>
              <a:rPr lang="en-US" sz="2000" dirty="0"/>
              <a:t>3. Improving information for review/analysis by KMBL for better debt and cash management.</a:t>
            </a:r>
          </a:p>
          <a:p>
            <a:pPr algn="just"/>
            <a:endParaRPr lang="en-US" sz="2000" dirty="0"/>
          </a:p>
          <a:p>
            <a:pPr algn="just"/>
            <a:r>
              <a:rPr lang="en-US" sz="2000" dirty="0"/>
              <a:t>4. Conducting concrete training at the employee's workplace, using all the necessary tools.</a:t>
            </a:r>
          </a:p>
          <a:p>
            <a:pPr algn="just"/>
            <a:endParaRPr lang="en-US" sz="2000" dirty="0"/>
          </a:p>
          <a:p>
            <a:pPr algn="just"/>
            <a:r>
              <a:rPr lang="en-US" sz="2000" dirty="0"/>
              <a:t>5. Automate our finances.</a:t>
            </a:r>
          </a:p>
          <a:p>
            <a:endParaRPr lang="en-US" sz="2000" dirty="0"/>
          </a:p>
        </p:txBody>
      </p:sp>
      <p:sp>
        <p:nvSpPr>
          <p:cNvPr id="9" name="TextBox 8"/>
          <p:cNvSpPr txBox="1"/>
          <p:nvPr/>
        </p:nvSpPr>
        <p:spPr>
          <a:xfrm>
            <a:off x="298382" y="271956"/>
            <a:ext cx="231007" cy="369332"/>
          </a:xfrm>
          <a:prstGeom prst="rect">
            <a:avLst/>
          </a:prstGeom>
          <a:noFill/>
        </p:spPr>
        <p:txBody>
          <a:bodyPr wrap="square" rtlCol="0">
            <a:spAutoFit/>
          </a:bodyPr>
          <a:lstStyle/>
          <a:p>
            <a:r>
              <a:rPr lang="en-US" b="1" dirty="0">
                <a:solidFill>
                  <a:schemeClr val="bg1"/>
                </a:solidFill>
              </a:rPr>
              <a:t>3</a:t>
            </a:r>
          </a:p>
        </p:txBody>
      </p:sp>
      <p:pic>
        <p:nvPicPr>
          <p:cNvPr id="11" name="Picture 10"/>
          <p:cNvPicPr>
            <a:picLocks noChangeAspect="1"/>
          </p:cNvPicPr>
          <p:nvPr/>
        </p:nvPicPr>
        <p:blipFill>
          <a:blip r:embed="rId4"/>
          <a:stretch>
            <a:fillRect/>
          </a:stretch>
        </p:blipFill>
        <p:spPr>
          <a:xfrm>
            <a:off x="7239709" y="214552"/>
            <a:ext cx="1311993" cy="1125338"/>
          </a:xfrm>
          <a:prstGeom prst="rect">
            <a:avLst/>
          </a:prstGeom>
        </p:spPr>
      </p:pic>
    </p:spTree>
    <p:extLst>
      <p:ext uri="{BB962C8B-B14F-4D97-AF65-F5344CB8AC3E}">
        <p14:creationId xmlns:p14="http://schemas.microsoft.com/office/powerpoint/2010/main" val="2260902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38100"/>
            <a:ext cx="12192000" cy="6819900"/>
          </a:xfrm>
          <a:prstGeom prst="rect">
            <a:avLst/>
          </a:prstGeom>
        </p:spPr>
      </p:pic>
      <p:sp>
        <p:nvSpPr>
          <p:cNvPr id="3" name="Slide Number Placeholder 2"/>
          <p:cNvSpPr>
            <a:spLocks noGrp="1"/>
          </p:cNvSpPr>
          <p:nvPr>
            <p:ph type="sldNum" sz="quarter" idx="12"/>
          </p:nvPr>
        </p:nvSpPr>
        <p:spPr/>
        <p:txBody>
          <a:bodyPr/>
          <a:lstStyle/>
          <a:p>
            <a:fld id="{82EE24B5-652C-4DB5-B7C3-B5BBEC1280B1}" type="slidenum">
              <a:rPr lang="en-US" smtClean="0"/>
              <a:pPr/>
              <a:t>8</a:t>
            </a:fld>
            <a:endParaRPr lang="en-US" dirty="0"/>
          </a:p>
        </p:txBody>
      </p:sp>
      <p:sp>
        <p:nvSpPr>
          <p:cNvPr id="6" name="TextBox 5"/>
          <p:cNvSpPr txBox="1"/>
          <p:nvPr/>
        </p:nvSpPr>
        <p:spPr>
          <a:xfrm>
            <a:off x="385010" y="1695943"/>
            <a:ext cx="8121401" cy="3477875"/>
          </a:xfrm>
          <a:prstGeom prst="rect">
            <a:avLst/>
          </a:prstGeom>
          <a:noFill/>
        </p:spPr>
        <p:txBody>
          <a:bodyPr wrap="square" rtlCol="0">
            <a:spAutoFit/>
          </a:bodyPr>
          <a:lstStyle/>
          <a:p>
            <a:pPr algn="just"/>
            <a:r>
              <a:rPr lang="en-US" sz="2000" dirty="0"/>
              <a:t>1. AGFIS does not function remotely for security reasons, so it is necessary to work on the office PC.</a:t>
            </a:r>
          </a:p>
          <a:p>
            <a:pPr algn="just"/>
            <a:endParaRPr lang="en-US" sz="2000" dirty="0"/>
          </a:p>
          <a:p>
            <a:pPr algn="just"/>
            <a:r>
              <a:rPr lang="en-US" sz="2000" dirty="0"/>
              <a:t>2. Manual data-entering in AGFIS (General Leger) on a monthly basis.</a:t>
            </a:r>
          </a:p>
          <a:p>
            <a:pPr algn="just"/>
            <a:endParaRPr lang="en-US" sz="2000" dirty="0"/>
          </a:p>
          <a:p>
            <a:pPr algn="just"/>
            <a:r>
              <a:rPr lang="en-US" sz="2000" dirty="0"/>
              <a:t>3. Absence of daily analysis of AGFIS database(reason: point above).</a:t>
            </a:r>
          </a:p>
          <a:p>
            <a:pPr algn="just"/>
            <a:endParaRPr lang="en-US" sz="2000" dirty="0"/>
          </a:p>
          <a:p>
            <a:pPr algn="just"/>
            <a:r>
              <a:rPr lang="en-US" sz="2000" dirty="0"/>
              <a:t>4. Fiscal rule for the target of deficit and debt (not in a position to make important decisions without worrying about the future financial impact).</a:t>
            </a:r>
          </a:p>
          <a:p>
            <a:pPr algn="just"/>
            <a:endParaRPr lang="en-US" sz="2000" dirty="0"/>
          </a:p>
          <a:p>
            <a:pPr algn="just"/>
            <a:r>
              <a:rPr lang="en-US" sz="2000" dirty="0"/>
              <a:t>5. Using cash for business needs, e.g. ”war wage”.</a:t>
            </a:r>
          </a:p>
        </p:txBody>
      </p:sp>
      <p:sp>
        <p:nvSpPr>
          <p:cNvPr id="9" name="TextBox 8"/>
          <p:cNvSpPr txBox="1"/>
          <p:nvPr/>
        </p:nvSpPr>
        <p:spPr>
          <a:xfrm>
            <a:off x="298382" y="271956"/>
            <a:ext cx="231007" cy="369332"/>
          </a:xfrm>
          <a:prstGeom prst="rect">
            <a:avLst/>
          </a:prstGeom>
          <a:noFill/>
        </p:spPr>
        <p:txBody>
          <a:bodyPr wrap="square" rtlCol="0">
            <a:spAutoFit/>
          </a:bodyPr>
          <a:lstStyle/>
          <a:p>
            <a:r>
              <a:rPr lang="en-US" b="1" dirty="0">
                <a:solidFill>
                  <a:schemeClr val="bg1"/>
                </a:solidFill>
              </a:rPr>
              <a:t>4</a:t>
            </a:r>
          </a:p>
        </p:txBody>
      </p:sp>
      <p:pic>
        <p:nvPicPr>
          <p:cNvPr id="10" name="Picture 9"/>
          <p:cNvPicPr>
            <a:picLocks noChangeAspect="1"/>
          </p:cNvPicPr>
          <p:nvPr/>
        </p:nvPicPr>
        <p:blipFill>
          <a:blip r:embed="rId4"/>
          <a:stretch>
            <a:fillRect/>
          </a:stretch>
        </p:blipFill>
        <p:spPr>
          <a:xfrm>
            <a:off x="7403340" y="152025"/>
            <a:ext cx="1311993" cy="1125338"/>
          </a:xfrm>
          <a:prstGeom prst="rect">
            <a:avLst/>
          </a:prstGeom>
        </p:spPr>
      </p:pic>
    </p:spTree>
    <p:extLst>
      <p:ext uri="{BB962C8B-B14F-4D97-AF65-F5344CB8AC3E}">
        <p14:creationId xmlns:p14="http://schemas.microsoft.com/office/powerpoint/2010/main" val="596919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2EE24B5-652C-4DB5-B7C3-B5BBEC1280B1}" type="slidenum">
              <a:rPr lang="en-US" smtClean="0"/>
              <a:pPr/>
              <a:t>9</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60608" y="3029803"/>
            <a:ext cx="3698543" cy="584775"/>
          </a:xfrm>
          <a:prstGeom prst="rect">
            <a:avLst/>
          </a:prstGeom>
          <a:noFill/>
        </p:spPr>
        <p:txBody>
          <a:bodyPr wrap="square" rtlCol="0">
            <a:spAutoFit/>
          </a:bodyPr>
          <a:lstStyle/>
          <a:p>
            <a:r>
              <a:rPr lang="en-US" sz="3200" b="1" dirty="0">
                <a:ln w="1905"/>
                <a:solidFill>
                  <a:schemeClr val="bg1">
                    <a:lumMod val="85000"/>
                  </a:schemeClr>
                </a:solidFill>
                <a:effectLst>
                  <a:innerShdw blurRad="69850" dist="43180" dir="5400000">
                    <a:srgbClr val="000000">
                      <a:alpha val="65000"/>
                    </a:srgbClr>
                  </a:innerShdw>
                </a:effectLst>
                <a:latin typeface="Gill Sans MT" pitchFamily="34" charset="0"/>
              </a:rPr>
              <a:t>ABBRIVIATIONS</a:t>
            </a:r>
          </a:p>
        </p:txBody>
      </p:sp>
      <p:sp>
        <p:nvSpPr>
          <p:cNvPr id="6" name="TextBox 5"/>
          <p:cNvSpPr txBox="1"/>
          <p:nvPr/>
        </p:nvSpPr>
        <p:spPr>
          <a:xfrm>
            <a:off x="1255593" y="1487606"/>
            <a:ext cx="4840407" cy="369332"/>
          </a:xfrm>
          <a:prstGeom prst="rect">
            <a:avLst/>
          </a:prstGeom>
          <a:noFill/>
        </p:spPr>
        <p:txBody>
          <a:bodyPr wrap="square" rtlCol="0">
            <a:spAutoFit/>
          </a:bodyPr>
          <a:lstStyle/>
          <a:p>
            <a:r>
              <a:rPr lang="en-US" b="1" dirty="0">
                <a:solidFill>
                  <a:schemeClr val="bg1"/>
                </a:solidFill>
                <a:latin typeface="+mj-lt"/>
              </a:rPr>
              <a:t>TCOP- Treasury Community of Practice</a:t>
            </a:r>
          </a:p>
        </p:txBody>
      </p:sp>
      <p:sp>
        <p:nvSpPr>
          <p:cNvPr id="8" name="TextBox 7"/>
          <p:cNvSpPr txBox="1"/>
          <p:nvPr/>
        </p:nvSpPr>
        <p:spPr>
          <a:xfrm>
            <a:off x="1255594" y="2036634"/>
            <a:ext cx="4681182" cy="369332"/>
          </a:xfrm>
          <a:prstGeom prst="rect">
            <a:avLst/>
          </a:prstGeom>
          <a:noFill/>
        </p:spPr>
        <p:txBody>
          <a:bodyPr wrap="square" rtlCol="0">
            <a:spAutoFit/>
          </a:bodyPr>
          <a:lstStyle/>
          <a:p>
            <a:r>
              <a:rPr lang="en-US" b="1" dirty="0">
                <a:solidFill>
                  <a:schemeClr val="bg1"/>
                </a:solidFill>
                <a:latin typeface="Gill Sans MT" pitchFamily="34" charset="0"/>
              </a:rPr>
              <a:t>FAO-First Authorizing Officer = GS</a:t>
            </a:r>
          </a:p>
        </p:txBody>
      </p:sp>
      <p:sp>
        <p:nvSpPr>
          <p:cNvPr id="9" name="TextBox 8"/>
          <p:cNvSpPr txBox="1"/>
          <p:nvPr/>
        </p:nvSpPr>
        <p:spPr>
          <a:xfrm>
            <a:off x="1255594" y="2653058"/>
            <a:ext cx="4681182" cy="369332"/>
          </a:xfrm>
          <a:prstGeom prst="rect">
            <a:avLst/>
          </a:prstGeom>
          <a:noFill/>
        </p:spPr>
        <p:txBody>
          <a:bodyPr wrap="square" rtlCol="0">
            <a:spAutoFit/>
          </a:bodyPr>
          <a:lstStyle/>
          <a:p>
            <a:r>
              <a:rPr lang="en-US" b="1" dirty="0">
                <a:solidFill>
                  <a:schemeClr val="bg1"/>
                </a:solidFill>
                <a:latin typeface="+mj-lt"/>
              </a:rPr>
              <a:t>GS-General Secretary of MFE</a:t>
            </a:r>
          </a:p>
        </p:txBody>
      </p:sp>
      <p:sp>
        <p:nvSpPr>
          <p:cNvPr id="11" name="TextBox 10"/>
          <p:cNvSpPr txBox="1"/>
          <p:nvPr/>
        </p:nvSpPr>
        <p:spPr>
          <a:xfrm>
            <a:off x="1255594" y="3294894"/>
            <a:ext cx="4681182" cy="369332"/>
          </a:xfrm>
          <a:prstGeom prst="rect">
            <a:avLst/>
          </a:prstGeom>
          <a:noFill/>
        </p:spPr>
        <p:txBody>
          <a:bodyPr wrap="square" rtlCol="0">
            <a:spAutoFit/>
          </a:bodyPr>
          <a:lstStyle/>
          <a:p>
            <a:r>
              <a:rPr lang="en-US" b="1" dirty="0">
                <a:solidFill>
                  <a:schemeClr val="bg1"/>
                </a:solidFill>
                <a:latin typeface="+mj-lt"/>
              </a:rPr>
              <a:t>MFE-Ministry of Finance and Economy</a:t>
            </a:r>
          </a:p>
        </p:txBody>
      </p:sp>
      <p:sp>
        <p:nvSpPr>
          <p:cNvPr id="12" name="TextBox 11"/>
          <p:cNvSpPr txBox="1"/>
          <p:nvPr/>
        </p:nvSpPr>
        <p:spPr>
          <a:xfrm>
            <a:off x="1255594" y="903027"/>
            <a:ext cx="3589361" cy="369332"/>
          </a:xfrm>
          <a:prstGeom prst="rect">
            <a:avLst/>
          </a:prstGeom>
          <a:noFill/>
        </p:spPr>
        <p:txBody>
          <a:bodyPr wrap="square" rtlCol="0">
            <a:spAutoFit/>
          </a:bodyPr>
          <a:lstStyle/>
          <a:p>
            <a:r>
              <a:rPr lang="en-US" b="1" dirty="0">
                <a:solidFill>
                  <a:schemeClr val="bg1"/>
                </a:solidFill>
                <a:latin typeface="+mj-lt"/>
              </a:rPr>
              <a:t>VC-Videoconference</a:t>
            </a:r>
          </a:p>
        </p:txBody>
      </p:sp>
      <p:sp>
        <p:nvSpPr>
          <p:cNvPr id="10" name="TextBox 9"/>
          <p:cNvSpPr txBox="1"/>
          <p:nvPr/>
        </p:nvSpPr>
        <p:spPr>
          <a:xfrm>
            <a:off x="1255594" y="4498086"/>
            <a:ext cx="5106705" cy="338554"/>
          </a:xfrm>
          <a:prstGeom prst="rect">
            <a:avLst/>
          </a:prstGeom>
          <a:noFill/>
        </p:spPr>
        <p:txBody>
          <a:bodyPr wrap="square" rtlCol="0">
            <a:spAutoFit/>
          </a:bodyPr>
          <a:lstStyle/>
          <a:p>
            <a:r>
              <a:rPr lang="en-US" sz="1600" b="1" dirty="0">
                <a:solidFill>
                  <a:schemeClr val="bg1"/>
                </a:solidFill>
                <a:latin typeface="+mj-lt"/>
              </a:rPr>
              <a:t>AGFIS-Albanian Government Financial System</a:t>
            </a:r>
          </a:p>
        </p:txBody>
      </p:sp>
      <p:sp>
        <p:nvSpPr>
          <p:cNvPr id="14" name="TextBox 13"/>
          <p:cNvSpPr txBox="1"/>
          <p:nvPr/>
        </p:nvSpPr>
        <p:spPr>
          <a:xfrm>
            <a:off x="1255594" y="5076289"/>
            <a:ext cx="4681182" cy="369332"/>
          </a:xfrm>
          <a:prstGeom prst="rect">
            <a:avLst/>
          </a:prstGeom>
          <a:noFill/>
        </p:spPr>
        <p:txBody>
          <a:bodyPr wrap="square" rtlCol="0">
            <a:spAutoFit/>
          </a:bodyPr>
          <a:lstStyle/>
          <a:p>
            <a:r>
              <a:rPr lang="en-US" b="1" dirty="0">
                <a:solidFill>
                  <a:schemeClr val="bg1"/>
                </a:solidFill>
                <a:latin typeface="+mj-lt"/>
              </a:rPr>
              <a:t>PC-Personal Computer</a:t>
            </a:r>
          </a:p>
        </p:txBody>
      </p:sp>
      <p:sp>
        <p:nvSpPr>
          <p:cNvPr id="13" name="TextBox 12"/>
          <p:cNvSpPr txBox="1"/>
          <p:nvPr/>
        </p:nvSpPr>
        <p:spPr>
          <a:xfrm>
            <a:off x="1255593" y="3926394"/>
            <a:ext cx="4681182" cy="369332"/>
          </a:xfrm>
          <a:prstGeom prst="rect">
            <a:avLst/>
          </a:prstGeom>
          <a:noFill/>
        </p:spPr>
        <p:txBody>
          <a:bodyPr wrap="square" rtlCol="0">
            <a:spAutoFit/>
          </a:bodyPr>
          <a:lstStyle/>
          <a:p>
            <a:r>
              <a:rPr lang="en-US" b="1" dirty="0">
                <a:solidFill>
                  <a:schemeClr val="bg1"/>
                </a:solidFill>
                <a:latin typeface="Gill Sans MT" pitchFamily="34" charset="0"/>
              </a:rPr>
              <a:t>EO-Executive Officer of spending units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62" y="5587031"/>
            <a:ext cx="548551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255592" y="5750027"/>
            <a:ext cx="5750849" cy="323165"/>
          </a:xfrm>
          <a:prstGeom prst="rect">
            <a:avLst/>
          </a:prstGeom>
          <a:noFill/>
        </p:spPr>
        <p:txBody>
          <a:bodyPr wrap="square" rtlCol="0">
            <a:spAutoFit/>
          </a:bodyPr>
          <a:lstStyle/>
          <a:p>
            <a:r>
              <a:rPr lang="en-US" sz="1500" b="1" dirty="0">
                <a:solidFill>
                  <a:schemeClr val="bg1"/>
                </a:solidFill>
                <a:latin typeface="+mj-lt"/>
              </a:rPr>
              <a:t>DLMC-Debt &amp; Liquidity Management Committee</a:t>
            </a:r>
          </a:p>
        </p:txBody>
      </p:sp>
    </p:spTree>
    <p:extLst>
      <p:ext uri="{BB962C8B-B14F-4D97-AF65-F5344CB8AC3E}">
        <p14:creationId xmlns:p14="http://schemas.microsoft.com/office/powerpoint/2010/main" val="190630593"/>
      </p:ext>
    </p:extLst>
  </p:cSld>
  <p:clrMapOvr>
    <a:masterClrMapping/>
  </p:clrMapOvr>
</p:sld>
</file>

<file path=ppt/theme/theme1.xml><?xml version="1.0" encoding="utf-8"?>
<a:theme xmlns:a="http://schemas.openxmlformats.org/drawingml/2006/main" name="Office Theme">
  <a:themeElements>
    <a:clrScheme name="Custom 30">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Custom 24">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45022061_Professional services marketing plan_SL_V1" id="{B214D568-CC3C-4109-877A-D7A12976D35F}" vid="{D425069E-A49A-4A86-9A62-1864F0635A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426FE2C-7640-4BF0-9D68-FDFD4151FD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DDA16B-F3AC-4A5B-9F5F-6F5A8F47A9E6}">
  <ds:schemaRefs>
    <ds:schemaRef ds:uri="http://schemas.microsoft.com/sharepoint/v3/contenttype/forms"/>
  </ds:schemaRefs>
</ds:datastoreItem>
</file>

<file path=customXml/itemProps3.xml><?xml version="1.0" encoding="utf-8"?>
<ds:datastoreItem xmlns:ds="http://schemas.openxmlformats.org/officeDocument/2006/customXml" ds:itemID="{3C118CE8-9293-4220-BA3B-5D353B13ABC9}">
  <ds:schemaRefs>
    <ds:schemaRef ds:uri="http://schemas.openxmlformats.org/package/2006/metadata/core-properties"/>
    <ds:schemaRef ds:uri="http://schemas.microsoft.com/office/2006/documentManagement/types"/>
    <ds:schemaRef ds:uri="http://purl.org/dc/terms/"/>
    <ds:schemaRef ds:uri="http://www.w3.org/XML/1998/namespace"/>
    <ds:schemaRef ds:uri="http://schemas.microsoft.com/office/infopath/2007/PartnerControls"/>
    <ds:schemaRef ds:uri="http://purl.org/dc/dcmitype/"/>
    <ds:schemaRef ds:uri="http://purl.org/dc/elements/1.1/"/>
    <ds:schemaRef ds:uri="16c05727-aa75-4e4a-9b5f-8a80a1165891"/>
    <ds:schemaRef ds:uri="71af3243-3dd4-4a8d-8c0d-dd76da1f02a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Professional services marketing plan</Template>
  <TotalTime>0</TotalTime>
  <Words>2640</Words>
  <Application>Microsoft Office PowerPoint</Application>
  <PresentationFormat>Widescreen</PresentationFormat>
  <Paragraphs>199</Paragraphs>
  <Slides>10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vt:lpstr>
      <vt:lpstr>Calibri</vt:lpstr>
      <vt:lpstr>Courier New</vt:lpstr>
      <vt:lpstr>Gill Sans MT</vt:lpstr>
      <vt:lpstr>Symbol</vt:lpstr>
      <vt:lpstr>Times New Roman</vt:lpstr>
      <vt:lpstr>Office Theme</vt:lpstr>
      <vt:lpstr>How  The Pandemic Affected Cash Management &amp; Forecasting </vt:lpstr>
      <vt:lpstr>PowerPoint Presentation</vt:lpstr>
      <vt:lpstr>1.  VC of the TCOP facilitated by the World Bank resource team, on April 29, 2020 with topic:  “How COVID-19 affected the treasury operations”  in member countries (Albania, Belarus, Georgia, Hungary,  Kazakhstan,  Kosovo, Moldova, Russian Federation, Tajikistan,  Turkey and Ukraine).  The link: https://www.pempal.org/events/tcop-meeting-treasury-response-covid-19-challenges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2021-04-23T16:13:19Z</dcterms:created>
  <dcterms:modified xsi:type="dcterms:W3CDTF">2021-06-02T20:54:56Z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