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9" r:id="rId2"/>
    <p:sldId id="259" r:id="rId3"/>
    <p:sldId id="295" r:id="rId4"/>
    <p:sldId id="289" r:id="rId5"/>
    <p:sldId id="290" r:id="rId6"/>
    <p:sldId id="291" r:id="rId7"/>
    <p:sldId id="293" r:id="rId8"/>
    <p:sldId id="294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D46308-E5C0-444A-8617-E8958ACFC320}">
          <p14:sldIdLst>
            <p14:sldId id="279"/>
            <p14:sldId id="259"/>
            <p14:sldId id="295"/>
            <p14:sldId id="289"/>
            <p14:sldId id="290"/>
            <p14:sldId id="291"/>
            <p14:sldId id="293"/>
            <p14:sldId id="294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9D9"/>
    <a:srgbClr val="C2D5DA"/>
    <a:srgbClr val="84B5C6"/>
    <a:srgbClr val="BCD7E0"/>
    <a:srgbClr val="D0F7F8"/>
    <a:srgbClr val="8582BC"/>
    <a:srgbClr val="F4E0F0"/>
    <a:srgbClr val="9933FF"/>
    <a:srgbClr val="E7D0E8"/>
    <a:srgbClr val="D6A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5E0078A3-C152-4AE2-AC09-5B81463ED879}"/>
    <pc:docChg chg="custSel modSld">
      <pc:chgData name="Yelena Slizhevskaya" userId="c31c118f-cc09-4814-95e2-f268a72c0a23" providerId="ADAL" clId="{5E0078A3-C152-4AE2-AC09-5B81463ED879}" dt="2021-06-09T07:57:06.197" v="210" actId="27636"/>
      <pc:docMkLst>
        <pc:docMk/>
      </pc:docMkLst>
      <pc:sldChg chg="modSp mod">
        <pc:chgData name="Yelena Slizhevskaya" userId="c31c118f-cc09-4814-95e2-f268a72c0a23" providerId="ADAL" clId="{5E0078A3-C152-4AE2-AC09-5B81463ED879}" dt="2021-06-09T07:53:55.142" v="27" actId="6549"/>
        <pc:sldMkLst>
          <pc:docMk/>
          <pc:sldMk cId="1764610288" sldId="259"/>
        </pc:sldMkLst>
        <pc:spChg chg="mod">
          <ac:chgData name="Yelena Slizhevskaya" userId="c31c118f-cc09-4814-95e2-f268a72c0a23" providerId="ADAL" clId="{5E0078A3-C152-4AE2-AC09-5B81463ED879}" dt="2021-06-09T07:53:55.142" v="27" actId="6549"/>
          <ac:spMkLst>
            <pc:docMk/>
            <pc:sldMk cId="1764610288" sldId="259"/>
            <ac:spMk id="13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3:31.616" v="18" actId="6549"/>
        <pc:sldMkLst>
          <pc:docMk/>
          <pc:sldMk cId="357716426" sldId="279"/>
        </pc:sldMkLst>
        <pc:spChg chg="mod">
          <ac:chgData name="Yelena Slizhevskaya" userId="c31c118f-cc09-4814-95e2-f268a72c0a23" providerId="ADAL" clId="{5E0078A3-C152-4AE2-AC09-5B81463ED879}" dt="2021-06-09T07:53:31.616" v="18" actId="6549"/>
          <ac:spMkLst>
            <pc:docMk/>
            <pc:sldMk cId="357716426" sldId="279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5:29.191" v="116" actId="6549"/>
        <pc:sldMkLst>
          <pc:docMk/>
          <pc:sldMk cId="2592321596" sldId="289"/>
        </pc:sldMkLst>
        <pc:spChg chg="mod">
          <ac:chgData name="Yelena Slizhevskaya" userId="c31c118f-cc09-4814-95e2-f268a72c0a23" providerId="ADAL" clId="{5E0078A3-C152-4AE2-AC09-5B81463ED879}" dt="2021-06-09T07:55:11.755" v="105" actId="6549"/>
          <ac:spMkLst>
            <pc:docMk/>
            <pc:sldMk cId="2592321596" sldId="289"/>
            <ac:spMk id="2" creationId="{00000000-0000-0000-0000-000000000000}"/>
          </ac:spMkLst>
        </pc:spChg>
        <pc:spChg chg="mod">
          <ac:chgData name="Yelena Slizhevskaya" userId="c31c118f-cc09-4814-95e2-f268a72c0a23" providerId="ADAL" clId="{5E0078A3-C152-4AE2-AC09-5B81463ED879}" dt="2021-06-09T07:55:29.191" v="116" actId="6549"/>
          <ac:spMkLst>
            <pc:docMk/>
            <pc:sldMk cId="2592321596" sldId="289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6:12.023" v="140" actId="6549"/>
        <pc:sldMkLst>
          <pc:docMk/>
          <pc:sldMk cId="4291614807" sldId="291"/>
        </pc:sldMkLst>
        <pc:spChg chg="mod">
          <ac:chgData name="Yelena Slizhevskaya" userId="c31c118f-cc09-4814-95e2-f268a72c0a23" providerId="ADAL" clId="{5E0078A3-C152-4AE2-AC09-5B81463ED879}" dt="2021-06-09T07:55:59.697" v="124" actId="6549"/>
          <ac:spMkLst>
            <pc:docMk/>
            <pc:sldMk cId="4291614807" sldId="291"/>
            <ac:spMk id="2" creationId="{00000000-0000-0000-0000-000000000000}"/>
          </ac:spMkLst>
        </pc:spChg>
        <pc:spChg chg="mod">
          <ac:chgData name="Yelena Slizhevskaya" userId="c31c118f-cc09-4814-95e2-f268a72c0a23" providerId="ADAL" clId="{5E0078A3-C152-4AE2-AC09-5B81463ED879}" dt="2021-06-09T07:56:12.023" v="140" actId="6549"/>
          <ac:spMkLst>
            <pc:docMk/>
            <pc:sldMk cId="4291614807" sldId="291"/>
            <ac:spMk id="3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7:06.197" v="210" actId="27636"/>
        <pc:sldMkLst>
          <pc:docMk/>
          <pc:sldMk cId="1534598464" sldId="294"/>
        </pc:sldMkLst>
        <pc:spChg chg="mod">
          <ac:chgData name="Yelena Slizhevskaya" userId="c31c118f-cc09-4814-95e2-f268a72c0a23" providerId="ADAL" clId="{5E0078A3-C152-4AE2-AC09-5B81463ED879}" dt="2021-06-09T07:57:06.197" v="210" actId="27636"/>
          <ac:spMkLst>
            <pc:docMk/>
            <pc:sldMk cId="1534598464" sldId="294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5E0078A3-C152-4AE2-AC09-5B81463ED879}" dt="2021-06-09T07:54:43.672" v="84" actId="6549"/>
        <pc:sldMkLst>
          <pc:docMk/>
          <pc:sldMk cId="944625589" sldId="295"/>
        </pc:sldMkLst>
        <pc:spChg chg="mod">
          <ac:chgData name="Yelena Slizhevskaya" userId="c31c118f-cc09-4814-95e2-f268a72c0a23" providerId="ADAL" clId="{5E0078A3-C152-4AE2-AC09-5B81463ED879}" dt="2021-06-09T07:54:33.605" v="81" actId="6549"/>
          <ac:spMkLst>
            <pc:docMk/>
            <pc:sldMk cId="944625589" sldId="295"/>
            <ac:spMk id="10" creationId="{00000000-0000-0000-0000-000000000000}"/>
          </ac:spMkLst>
        </pc:spChg>
        <pc:spChg chg="mod">
          <ac:chgData name="Yelena Slizhevskaya" userId="c31c118f-cc09-4814-95e2-f268a72c0a23" providerId="ADAL" clId="{5E0078A3-C152-4AE2-AC09-5B81463ED879}" dt="2021-06-09T07:54:43.672" v="84" actId="6549"/>
          <ac:spMkLst>
            <pc:docMk/>
            <pc:sldMk cId="944625589" sldId="295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9721D-60F5-4C49-9A3C-8B199D26C90C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C0393-BA0C-480D-A141-5F7184B278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8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C0393-BA0C-480D-A141-5F7184B2785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56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67" b="66248"/>
          <a:stretch/>
        </p:blipFill>
        <p:spPr>
          <a:xfrm rot="16200000">
            <a:off x="-2560982" y="2560981"/>
            <a:ext cx="6858000" cy="173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jp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6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22430"/>
            <a:ext cx="9144000" cy="178162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+mn-lt"/>
                <a:cs typeface="Times New Roman" panose="02020603050405020304" pitchFamily="18" charset="0"/>
              </a:rPr>
              <a:t>Practical Experience of the Data Processing Center of the Ministry of Finance </a:t>
            </a:r>
            <a:br>
              <a:rPr lang="ru-RU" sz="3600" b="1" dirty="0">
                <a:latin typeface="+mn-lt"/>
                <a:cs typeface="Times New Roman" panose="02020603050405020304" pitchFamily="18" charset="0"/>
              </a:rPr>
            </a:br>
            <a:r>
              <a:rPr lang="en-US" sz="3600" b="1" dirty="0">
                <a:latin typeface="+mn-lt"/>
                <a:cs typeface="Times New Roman" panose="02020603050405020304" pitchFamily="18" charset="0"/>
              </a:rPr>
              <a:t>in Maintaining the Continuous Operation under COVID-19 Conditions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139" y="5813203"/>
            <a:ext cx="3095899" cy="75149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>
                <a:cs typeface="Times New Roman" panose="02020603050405020304" pitchFamily="18" charset="0"/>
              </a:rPr>
              <a:t>Viktor Petrenko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>
                <a:cs typeface="Times New Roman" panose="02020603050405020304" pitchFamily="18" charset="0"/>
              </a:rPr>
              <a:t>Head of the IT Security Department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127000"/>
            <a:ext cx="1400175" cy="1533525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1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814" y="293284"/>
            <a:ext cx="7350736" cy="720000"/>
          </a:xfrm>
        </p:spPr>
        <p:txBody>
          <a:bodyPr>
            <a:normAutofit/>
          </a:bodyPr>
          <a:lstStyle/>
          <a:p>
            <a:r>
              <a:rPr lang="en-US" sz="3000" b="1">
                <a:latin typeface="+mn-lt"/>
                <a:cs typeface="Times New Roman" panose="02020603050405020304" pitchFamily="18" charset="0"/>
              </a:rPr>
              <a:t>About the Company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14" y="2885562"/>
            <a:ext cx="9144000" cy="394029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643" y="1248093"/>
            <a:ext cx="7539486" cy="4928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>
                <a:cs typeface="Times New Roman" panose="02020603050405020304" pitchFamily="18" charset="0"/>
              </a:rPr>
              <a:t>The Data Processing Center of the Ministry of Finance of the Republic of Belarus </a:t>
            </a:r>
            <a:r>
              <a:rPr lang="en-US" sz="2200">
                <a:cs typeface="Times New Roman" panose="02020603050405020304" pitchFamily="18" charset="0"/>
              </a:rPr>
              <a:t> is a multi-functional IT-company offering a full range of services for information and technical support of the Ministry of Finance, its territorial bodies, local financial bodies, budgetary organizations.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1" y="69458"/>
            <a:ext cx="1076145" cy="1178635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19511" y="3743864"/>
            <a:ext cx="613338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200" dirty="0"/>
              <a:t>47 years of experience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200" dirty="0"/>
              <a:t>in more than 100 cities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200" dirty="0"/>
              <a:t>more than 5000 customers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200" dirty="0"/>
              <a:t>more than 400 specialists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1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220" y="4341342"/>
            <a:ext cx="634531" cy="62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155" y="1173462"/>
            <a:ext cx="14573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+mn-lt"/>
              </a:rPr>
              <a:t>Objectives of the Data Processing Center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90699"/>
            <a:ext cx="7783830" cy="43862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33550" y="4266957"/>
            <a:ext cx="5334000" cy="706334"/>
          </a:xfrm>
          <a:prstGeom prst="flowChartProcess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1733551" y="3526357"/>
            <a:ext cx="609600" cy="740600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3193589" y="3526357"/>
            <a:ext cx="609600" cy="744187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5003218" y="3526357"/>
            <a:ext cx="609600" cy="741715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457949" y="3526357"/>
            <a:ext cx="609600" cy="744187"/>
          </a:xfrm>
          <a:prstGeom prst="up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76913" y="4438894"/>
            <a:ext cx="2770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Data Processing Center           (DMZ)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733550" y="4973291"/>
            <a:ext cx="5333999" cy="556788"/>
          </a:xfrm>
          <a:prstGeom prst="flowChartProcess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33551" y="5001205"/>
            <a:ext cx="53235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/>
              <a:t>process automation, development, accompaniment, technical support</a:t>
            </a:r>
          </a:p>
        </p:txBody>
      </p:sp>
      <p:sp>
        <p:nvSpPr>
          <p:cNvPr id="9" name="Облако 8"/>
          <p:cNvSpPr/>
          <p:nvPr/>
        </p:nvSpPr>
        <p:spPr>
          <a:xfrm>
            <a:off x="1496291" y="1176793"/>
            <a:ext cx="5658592" cy="2552367"/>
          </a:xfrm>
          <a:prstGeom prst="cloud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79709" y="2069412"/>
            <a:ext cx="49782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Automated System for Financial Settlements (ASFS)</a:t>
            </a:r>
          </a:p>
          <a:p>
            <a:pPr algn="ctr"/>
            <a:r>
              <a:rPr lang="en-US" sz="1400" b="1" dirty="0"/>
              <a:t>to manage public finance of the Republic of Belarus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7" y="5710238"/>
            <a:ext cx="1022458" cy="94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913" y="5738874"/>
            <a:ext cx="1188130" cy="92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56" y="5773816"/>
            <a:ext cx="993607" cy="91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Стрелка вправо 14"/>
          <p:cNvSpPr/>
          <p:nvPr/>
        </p:nvSpPr>
        <p:spPr>
          <a:xfrm rot="19288421">
            <a:off x="1770579" y="5725499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9288421">
            <a:off x="4030004" y="5744897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9288421">
            <a:off x="6218471" y="5734433"/>
            <a:ext cx="862959" cy="257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2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Support of Continuity and Recovery of Operations by the Data Processing Center of the Ministry of Finance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65" y="4643150"/>
            <a:ext cx="2734573" cy="2050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The management of continuity of operations by Data Processing Center of the Ministry of Finance means a </a:t>
            </a:r>
            <a:r>
              <a:rPr lang="en-US" b="1" dirty="0"/>
              <a:t>set of actions</a:t>
            </a:r>
            <a:r>
              <a:rPr lang="en-US" dirty="0"/>
              <a:t> aimed at recovery of operations of Data Processing Center of the Ministry of Finance as a results of </a:t>
            </a:r>
            <a:r>
              <a:rPr lang="en-US" b="1" dirty="0"/>
              <a:t>threats</a:t>
            </a:r>
            <a:r>
              <a:rPr lang="en-US" dirty="0"/>
              <a:t> as well as at support of the continuity of performance of works (services) for the benefit of the Ministry of Finance, its territorial and local financial bodies </a:t>
            </a:r>
            <a:r>
              <a:rPr lang="en-US" b="1" dirty="0"/>
              <a:t>in the following areas</a:t>
            </a:r>
            <a:r>
              <a:rPr lang="en-US" dirty="0"/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regular technical maintenance of crucial automation objects (KVOI)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regular technical maintenance of server equipment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regular technical maintenance of telecommunication infrastructure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information security support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information support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/>
              <a:t>accompaniment and support of functioning of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259232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5922"/>
          </a:xfrm>
        </p:spPr>
        <p:txBody>
          <a:bodyPr/>
          <a:lstStyle/>
          <a:p>
            <a:r>
              <a:rPr lang="en-US" b="1">
                <a:latin typeface="+mn-lt"/>
              </a:rPr>
              <a:t>Threats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343" y="4425351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54707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technical failures of equipment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cyber attacks on KVOI and public resources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information malfunctions caused by data losses connected with software malfunctions and failures due to malicious attacks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personal health threats (epidemics, pandemics)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transport problems caused by strikes, complicated weather conditions, etc.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natural disasters (flood, hurricanes, tornadoes, and earthquakes)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civil commotions (mass protests)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terrorism (terrorist attack risk)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042" y="125803"/>
            <a:ext cx="2734574" cy="1785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66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943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Secure Remote Access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829" y="118728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Actions performed to arrange secure remote access and applicable technologies: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secure publication of web resources of the Data Processing Center using Web application firewall (WAF) technology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connection of remote users using VPN technology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 application of Next Generation Firewall (NGFW) technologies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protection of remote workstations (service PCs, Kaspersky endpoint security)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authentication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/>
              <a:t>vulnerability management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5">
            <a:extLst>
              <a:ext uri="{FF2B5EF4-FFF2-40B4-BE49-F238E27FC236}">
                <a16:creationId xmlns:a16="http://schemas.microsoft.com/office/drawing/2014/main" id="{40C514A9-D580-1F47-9AE8-EAA59E6E7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193" y="5298846"/>
            <a:ext cx="6954284" cy="1168735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92F03680-D8AB-2B4C-9295-E9761818F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266" y="4917541"/>
            <a:ext cx="557115" cy="670230"/>
          </a:xfrm>
          <a:prstGeom prst="rect">
            <a:avLst/>
          </a:prstGeom>
        </p:spPr>
      </p:pic>
      <p:pic>
        <p:nvPicPr>
          <p:cNvPr id="11" name="Picture 19">
            <a:extLst>
              <a:ext uri="{FF2B5EF4-FFF2-40B4-BE49-F238E27FC236}">
                <a16:creationId xmlns:a16="http://schemas.microsoft.com/office/drawing/2014/main" id="{A00CBC18-9CD1-8B41-9813-37017C827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501" y="4928410"/>
            <a:ext cx="567522" cy="680596"/>
          </a:xfrm>
          <a:prstGeom prst="rect">
            <a:avLst/>
          </a:prstGeom>
        </p:spPr>
      </p:pic>
      <p:pic>
        <p:nvPicPr>
          <p:cNvPr id="12" name="Picture 154">
            <a:extLst>
              <a:ext uri="{FF2B5EF4-FFF2-40B4-BE49-F238E27FC236}">
                <a16:creationId xmlns:a16="http://schemas.microsoft.com/office/drawing/2014/main" id="{3BF708C0-1E3D-B54B-A498-80BA623DD3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240" y="4928410"/>
            <a:ext cx="555206" cy="669809"/>
          </a:xfrm>
          <a:prstGeom prst="rect">
            <a:avLst/>
          </a:prstGeom>
        </p:spPr>
      </p:pic>
      <p:pic>
        <p:nvPicPr>
          <p:cNvPr id="13" name="Picture 155">
            <a:extLst>
              <a:ext uri="{FF2B5EF4-FFF2-40B4-BE49-F238E27FC236}">
                <a16:creationId xmlns:a16="http://schemas.microsoft.com/office/drawing/2014/main" id="{B1FCA255-9369-684A-AD14-C94CDDD0B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2452" y="4928410"/>
            <a:ext cx="550257" cy="773207"/>
          </a:xfrm>
          <a:prstGeom prst="rect">
            <a:avLst/>
          </a:prstGeom>
        </p:spPr>
      </p:pic>
      <p:pic>
        <p:nvPicPr>
          <p:cNvPr id="14" name="Picture 168">
            <a:extLst>
              <a:ext uri="{FF2B5EF4-FFF2-40B4-BE49-F238E27FC236}">
                <a16:creationId xmlns:a16="http://schemas.microsoft.com/office/drawing/2014/main" id="{D786F991-D0DD-6549-B549-37D91676EE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1779" y="4903932"/>
            <a:ext cx="597316" cy="718763"/>
          </a:xfrm>
          <a:prstGeom prst="rect">
            <a:avLst/>
          </a:prstGeom>
        </p:spPr>
      </p:pic>
      <p:pic>
        <p:nvPicPr>
          <p:cNvPr id="15" name="Picture 169">
            <a:extLst>
              <a:ext uri="{FF2B5EF4-FFF2-40B4-BE49-F238E27FC236}">
                <a16:creationId xmlns:a16="http://schemas.microsoft.com/office/drawing/2014/main" id="{640EF91D-2829-2A49-B2BE-8DE21C855A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6895" y="4896487"/>
            <a:ext cx="590117" cy="712338"/>
          </a:xfrm>
          <a:prstGeom prst="rect">
            <a:avLst/>
          </a:prstGeom>
        </p:spPr>
      </p:pic>
      <p:pic>
        <p:nvPicPr>
          <p:cNvPr id="16" name="Picture 27">
            <a:extLst>
              <a:ext uri="{FF2B5EF4-FFF2-40B4-BE49-F238E27FC236}">
                <a16:creationId xmlns:a16="http://schemas.microsoft.com/office/drawing/2014/main" id="{688AFE0B-660D-BE4E-9EFB-9B19D7CE2C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6812" y="4891930"/>
            <a:ext cx="554556" cy="805312"/>
          </a:xfrm>
          <a:prstGeom prst="rect">
            <a:avLst/>
          </a:prstGeom>
        </p:spPr>
      </p:pic>
      <p:pic>
        <p:nvPicPr>
          <p:cNvPr id="17" name="Picture 171">
            <a:extLst>
              <a:ext uri="{FF2B5EF4-FFF2-40B4-BE49-F238E27FC236}">
                <a16:creationId xmlns:a16="http://schemas.microsoft.com/office/drawing/2014/main" id="{45C951AE-3BD2-DE47-8468-F815B353B0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74708" y="4877164"/>
            <a:ext cx="587065" cy="81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1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latin typeface="+mn-lt"/>
              </a:rPr>
              <a:t>Used Online Communication Technologies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Microsoft Teams</a:t>
            </a:r>
            <a:r>
              <a:rPr lang="en-US"/>
              <a:t> is a uniform platform for meetings, chats, calls, and joint work.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b="1"/>
              <a:t>Skype</a:t>
            </a:r>
            <a:r>
              <a:rPr lang="en-US"/>
              <a:t> offers video, voice, and text communication as well as exchange of non-confidential documents. 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b="1"/>
              <a:t>Google Meet</a:t>
            </a:r>
            <a:r>
              <a:rPr lang="en-US"/>
              <a:t> is a service of secured video conferences.</a:t>
            </a:r>
          </a:p>
          <a:p>
            <a:endParaRPr lang="ru-RU" dirty="0"/>
          </a:p>
          <a:p>
            <a:r>
              <a:rPr lang="en-US" b="1"/>
              <a:t>Zoom</a:t>
            </a:r>
            <a:r>
              <a:rPr lang="en-US"/>
              <a:t> is a service of video telephony, video conference communications.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290" y="2104993"/>
            <a:ext cx="856796" cy="8567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531" y="4291285"/>
            <a:ext cx="1642399" cy="5298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086" y="5337171"/>
            <a:ext cx="1509264" cy="3430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810" y="3187459"/>
            <a:ext cx="748521" cy="75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0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159" y="181096"/>
            <a:ext cx="7886700" cy="99784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Equipment and Software Purchased with Support of the IBRD Loan</a:t>
            </a:r>
          </a:p>
        </p:txBody>
      </p:sp>
      <p:pic>
        <p:nvPicPr>
          <p:cNvPr id="1026" name="Picture 2" descr="F:\PenPal\Для презентации\Screen-Shot-2560-03-20-at-2.44.56-PM-1024x3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67" y="2745626"/>
            <a:ext cx="2514540" cy="76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PenPal\Для презентации\InfoWatch-Traffic-Moni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333" y="3955696"/>
            <a:ext cx="2442526" cy="2442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PenPal\Для презентации\Gate-min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95" y="5727745"/>
            <a:ext cx="975277" cy="97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800" b="1"/>
              <a:t>Rapid 7 Nexpose</a:t>
            </a:r>
            <a:r>
              <a:rPr lang="en-US" sz="1800"/>
              <a:t>, a vulnerability management system</a:t>
            </a:r>
          </a:p>
          <a:p>
            <a:pPr>
              <a:buFont typeface="Wingdings" pitchFamily="2" charset="2"/>
              <a:buChar char="ü"/>
            </a:pPr>
            <a:endParaRPr lang="ru-RU" sz="1600" b="1" dirty="0"/>
          </a:p>
          <a:p>
            <a:pPr>
              <a:buFont typeface="Wingdings" pitchFamily="2" charset="2"/>
              <a:buChar char="ü"/>
            </a:pPr>
            <a:r>
              <a:rPr lang="en-US" sz="1800" b="1"/>
              <a:t>Kaspersky Endpoint Security</a:t>
            </a:r>
            <a:r>
              <a:rPr lang="en-US" sz="1800"/>
              <a:t>, a comprehensive system for protection and control of workplaces</a:t>
            </a:r>
          </a:p>
          <a:p>
            <a:pPr marL="0" indent="0">
              <a:buNone/>
            </a:pPr>
            <a:endParaRPr lang="ru-RU" sz="2000" b="1" dirty="0"/>
          </a:p>
          <a:p>
            <a:pPr>
              <a:buFont typeface="Wingdings" pitchFamily="2" charset="2"/>
              <a:buChar char="ü"/>
            </a:pPr>
            <a:r>
              <a:rPr lang="en-US" sz="1800"/>
              <a:t>Certified WI-FI connection security gateway</a:t>
            </a:r>
          </a:p>
          <a:p>
            <a:pPr marL="0" indent="0">
              <a:buNone/>
            </a:pPr>
            <a:r>
              <a:rPr lang="en-US" sz="1800" b="1"/>
              <a:t>   Zyxel USG60W</a:t>
            </a:r>
            <a:r>
              <a:rPr lang="en-US" sz="1800"/>
              <a:t> </a:t>
            </a:r>
          </a:p>
          <a:p>
            <a:pPr>
              <a:buFont typeface="Wingdings" pitchFamily="2" charset="2"/>
              <a:buChar char="ü"/>
            </a:pPr>
            <a:endParaRPr lang="en-US" sz="700" dirty="0"/>
          </a:p>
          <a:p>
            <a:pPr>
              <a:buFont typeface="Wingdings" pitchFamily="2" charset="2"/>
              <a:buChar char="ü"/>
            </a:pPr>
            <a:r>
              <a:rPr lang="en-US" sz="1800" b="1"/>
              <a:t>InfoWatch Traffic Monitor</a:t>
            </a:r>
            <a:r>
              <a:rPr lang="en-US" sz="1800"/>
              <a:t>, a system for detection and prevention of confidential information leakages </a:t>
            </a:r>
            <a:r>
              <a:rPr lang="en-US" sz="1800" b="1"/>
              <a:t>(DLP system</a:t>
            </a:r>
            <a:r>
              <a:rPr lang="en-US" sz="1800"/>
              <a:t>)</a:t>
            </a:r>
          </a:p>
          <a:p>
            <a:pPr>
              <a:buFont typeface="Wingdings" pitchFamily="2" charset="2"/>
              <a:buChar char="ü"/>
            </a:pPr>
            <a:endParaRPr lang="en-US" sz="3200" b="1" dirty="0"/>
          </a:p>
          <a:p>
            <a:pPr>
              <a:buFont typeface="Wingdings" pitchFamily="2" charset="2"/>
              <a:buChar char="ü"/>
            </a:pPr>
            <a:r>
              <a:rPr lang="en-US" sz="1800" b="1"/>
              <a:t>Ben VPN Gate</a:t>
            </a:r>
            <a:r>
              <a:rPr lang="en-US" sz="1800"/>
              <a:t>, a hardware and software suite for information cryptographic protection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36" y="1178944"/>
            <a:ext cx="1392447" cy="1392447"/>
          </a:xfrm>
          <a:prstGeom prst="rect">
            <a:avLst/>
          </a:prstGeom>
        </p:spPr>
      </p:pic>
      <p:pic>
        <p:nvPicPr>
          <p:cNvPr id="1027" name="Picture 3" descr="F:\PenPal\Для презентации\img_usg60w_p_1000x10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889" y="3041747"/>
            <a:ext cx="1470114" cy="1470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59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54251"/>
            <a:ext cx="9144000" cy="635992"/>
          </a:xfrm>
        </p:spPr>
        <p:txBody>
          <a:bodyPr>
            <a:noAutofit/>
          </a:bodyPr>
          <a:lstStyle/>
          <a:p>
            <a:r>
              <a:rPr lang="en-US" sz="3600" b="1">
                <a:latin typeface="+mn-lt"/>
                <a:cs typeface="Times New Roman" panose="02020603050405020304" pitchFamily="18" charset="0"/>
              </a:rPr>
              <a:t>Thank you for your attention!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" y="5384800"/>
            <a:ext cx="2425700" cy="13843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EGOROVA </a:t>
            </a:r>
          </a:p>
          <a:p>
            <a:pPr algn="l"/>
            <a:r>
              <a:rPr 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Ksenia Andreevna,</a:t>
            </a:r>
          </a:p>
          <a:p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 of </a:t>
            </a:r>
          </a:p>
          <a:p>
            <a:pPr algn="l"/>
            <a:r>
              <a:rPr lang="en-US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Data Processing Center (UP) of the Ministry of Finance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97" y="127000"/>
            <a:ext cx="1793504" cy="1964314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1950" y="6105525"/>
            <a:ext cx="211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June 07, 2021</a:t>
            </a:r>
          </a:p>
        </p:txBody>
      </p:sp>
    </p:spTree>
    <p:extLst>
      <p:ext uri="{BB962C8B-B14F-4D97-AF65-F5344CB8AC3E}">
        <p14:creationId xmlns:p14="http://schemas.microsoft.com/office/powerpoint/2010/main" val="35836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556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Practical Experience of the Data Processing Center of the Ministry of Finance  in Maintaining the Continuous Operation under COVID-19 Conditions</vt:lpstr>
      <vt:lpstr>About the Company</vt:lpstr>
      <vt:lpstr>Objectives of the Data Processing Center</vt:lpstr>
      <vt:lpstr>Support of Continuity and Recovery of Operations by the Data Processing Center of the Ministry of Finance</vt:lpstr>
      <vt:lpstr>Threats</vt:lpstr>
      <vt:lpstr>Secure Remote Access</vt:lpstr>
      <vt:lpstr>Used Online Communication Technologies</vt:lpstr>
      <vt:lpstr>Equipment and Software Purchased with Support of the IBRD Loan</vt:lpstr>
      <vt:lpstr>Thank you for your attention!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Yelena Slizhevskaya</cp:lastModifiedBy>
  <cp:revision>558</cp:revision>
  <cp:lastPrinted>2020-10-19T13:02:10Z</cp:lastPrinted>
  <dcterms:created xsi:type="dcterms:W3CDTF">2014-11-21T11:00:06Z</dcterms:created>
  <dcterms:modified xsi:type="dcterms:W3CDTF">2021-06-09T07:57:12Z</dcterms:modified>
</cp:coreProperties>
</file>