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tiff" ContentType="image/tif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7.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1.xml" ContentType="application/vnd.openxmlformats-officedocument.themeOverride+xml"/>
  <Override PartName="/ppt/notesSlides/notesSlide8.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drawings/drawing1.xml" ContentType="application/vnd.openxmlformats-officedocument.drawingml.chartshapes+xml"/>
  <Override PartName="/ppt/notesSlides/notesSlide9.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10.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theme/themeOverride2.xml" ContentType="application/vnd.openxmlformats-officedocument.themeOverr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handoutMasterIdLst>
    <p:handoutMasterId r:id="rId15"/>
  </p:handoutMasterIdLst>
  <p:sldIdLst>
    <p:sldId id="506" r:id="rId2"/>
    <p:sldId id="520" r:id="rId3"/>
    <p:sldId id="501" r:id="rId4"/>
    <p:sldId id="522" r:id="rId5"/>
    <p:sldId id="521" r:id="rId6"/>
    <p:sldId id="523" r:id="rId7"/>
    <p:sldId id="524" r:id="rId8"/>
    <p:sldId id="526" r:id="rId9"/>
    <p:sldId id="527" r:id="rId10"/>
    <p:sldId id="528" r:id="rId11"/>
    <p:sldId id="510" r:id="rId12"/>
    <p:sldId id="312" r:id="rId13"/>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Naida Carsimamovic" initials="NC" lastIdx="1" clrIdx="0">
    <p:extLst>
      <p:ext uri="{19B8F6BF-5375-455C-9EA6-DF929625EA0E}">
        <p15:presenceInfo xmlns:p15="http://schemas.microsoft.com/office/powerpoint/2012/main" userId="5812197e6c0bf150"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Közepesen sötét stílus 2 – 1. jelölőszín">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5758FB7-9AC5-4552-8A53-C91805E547FA}" styleName="Téma alapján készült stílus 1 – 5. jelölőszín">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666" autoAdjust="0"/>
    <p:restoredTop sz="91541" autoAdjust="0"/>
  </p:normalViewPr>
  <p:slideViewPr>
    <p:cSldViewPr>
      <p:cViewPr varScale="1">
        <p:scale>
          <a:sx n="104" d="100"/>
          <a:sy n="104" d="100"/>
        </p:scale>
        <p:origin x="2336" y="208"/>
      </p:cViewPr>
      <p:guideLst>
        <p:guide orient="horz" pos="2160"/>
        <p:guide pos="2880"/>
      </p:guideLst>
    </p:cSldViewPr>
  </p:slideViewPr>
  <p:notesTextViewPr>
    <p:cViewPr>
      <p:scale>
        <a:sx n="1" d="1"/>
        <a:sy n="1" d="1"/>
      </p:scale>
      <p:origin x="0" y="0"/>
    </p:cViewPr>
  </p:notesTextViewPr>
  <p:sorterViewPr>
    <p:cViewPr>
      <p:scale>
        <a:sx n="200" d="100"/>
        <a:sy n="2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3" Type="http://schemas.openxmlformats.org/officeDocument/2006/relationships/oleObject" Target="file:////Users/naidacarsimamovicvukotic/Desktop/05032021%20NC%20database%20apr%202021%20Spending%20Review%20Survey%20of%20PEMPAL%20Countries%20-%20list%20of%20all%20responses%20-%20with%20translated%20Russian%20comments%20(4).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oleObject" Target="file:////Users/naidacarsimamovicvukotic/Desktop/05032021%20NC%20database%20apr%202021%20Spending%20Review%20Survey%20of%20PEMPAL%20Countries%20-%20list%20of%20all%20responses%20-%20with%20translated%20Russian%20comments%20(4).xlsx" TargetMode="External"/></Relationships>
</file>

<file path=ppt/charts/_rels/chart3.xml.rels><?xml version="1.0" encoding="UTF-8" standalone="yes"?>
<Relationships xmlns="http://schemas.openxmlformats.org/package/2006/relationships"><Relationship Id="rId3" Type="http://schemas.openxmlformats.org/officeDocument/2006/relationships/oleObject" Target="file:////Users/naidacarsimamovicvukotic/Desktop/05032021%20NC%20database%20apr%202021%20Spending%20Review%20Survey%20of%20PEMPAL%20Countries%20-%20list%20of%20all%20responses%20-%20with%20translated%20Russian%20comments%20(4).xlsx" TargetMode="External"/><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chartUserShapes" Target="../drawings/drawing1.xml"/></Relationships>
</file>

<file path=ppt/charts/_rels/chart4.xml.rels><?xml version="1.0" encoding="UTF-8" standalone="yes"?>
<Relationships xmlns="http://schemas.openxmlformats.org/package/2006/relationships"><Relationship Id="rId3" Type="http://schemas.openxmlformats.org/officeDocument/2006/relationships/oleObject" Target="file:////Users/naidacarsimamovicvukotic/Desktop/05032021%20NC%20database%20apr%202021%20Spending%20Review%20Survey%20of%20PEMPAL%20Countries%20-%20list%20of%20all%20responses%20-%20with%20translated%20Russian%20comments%20(4).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5.xml"/><Relationship Id="rId1" Type="http://schemas.microsoft.com/office/2011/relationships/chartStyle" Target="style5.xml"/><Relationship Id="rId4" Type="http://schemas.openxmlformats.org/officeDocument/2006/relationships/oleObject" Target="file:////Users/naidacarsimamovicvukotic/Desktop/05032021%20NC%20database%20apr%202021%20Spending%20Review%20Survey%20of%20PEMPAL%20Countries%20-%20list%20of%20all%20responses%20-%20with%20translated%20Russian%20comments%20(4).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pieChart>
        <c:varyColors val="1"/>
        <c:ser>
          <c:idx val="0"/>
          <c:order val="0"/>
          <c:dPt>
            <c:idx val="0"/>
            <c:bubble3D val="0"/>
            <c:spPr>
              <a:gradFill rotWithShape="1">
                <a:gsLst>
                  <a:gs pos="0">
                    <a:schemeClr val="accent1">
                      <a:shade val="45000"/>
                      <a:shade val="51000"/>
                      <a:satMod val="130000"/>
                    </a:schemeClr>
                  </a:gs>
                  <a:gs pos="80000">
                    <a:schemeClr val="accent1">
                      <a:shade val="45000"/>
                      <a:shade val="93000"/>
                      <a:satMod val="130000"/>
                    </a:schemeClr>
                  </a:gs>
                  <a:gs pos="100000">
                    <a:schemeClr val="accent1">
                      <a:shade val="45000"/>
                      <a:shade val="94000"/>
                      <a:satMod val="135000"/>
                    </a:schemeClr>
                  </a:gs>
                </a:gsLst>
                <a:lin ang="16200000" scaled="0"/>
              </a:gradFill>
              <a:ln>
                <a:noFill/>
              </a:ln>
              <a:effectLst>
                <a:outerShdw blurRad="40000" dist="23000" dir="5400000" rotWithShape="0">
                  <a:srgbClr val="000000">
                    <a:alpha val="35000"/>
                  </a:srgbClr>
                </a:outerShdw>
              </a:effectLst>
            </c:spPr>
            <c:extLst>
              <c:ext xmlns:c16="http://schemas.microsoft.com/office/drawing/2014/chart" uri="{C3380CC4-5D6E-409C-BE32-E72D297353CC}">
                <c16:uniqueId val="{00000001-9DB2-674F-BD21-C81B0106EA1C}"/>
              </c:ext>
            </c:extLst>
          </c:dPt>
          <c:dPt>
            <c:idx val="1"/>
            <c:bubble3D val="0"/>
            <c:spPr>
              <a:gradFill rotWithShape="1">
                <a:gsLst>
                  <a:gs pos="0">
                    <a:schemeClr val="accent1">
                      <a:shade val="61000"/>
                      <a:shade val="51000"/>
                      <a:satMod val="130000"/>
                    </a:schemeClr>
                  </a:gs>
                  <a:gs pos="80000">
                    <a:schemeClr val="accent1">
                      <a:shade val="61000"/>
                      <a:shade val="93000"/>
                      <a:satMod val="130000"/>
                    </a:schemeClr>
                  </a:gs>
                  <a:gs pos="100000">
                    <a:schemeClr val="accent1">
                      <a:shade val="61000"/>
                      <a:shade val="94000"/>
                      <a:satMod val="135000"/>
                    </a:schemeClr>
                  </a:gs>
                </a:gsLst>
                <a:lin ang="16200000" scaled="0"/>
              </a:gradFill>
              <a:ln>
                <a:noFill/>
              </a:ln>
              <a:effectLst>
                <a:outerShdw blurRad="40000" dist="23000" dir="5400000" rotWithShape="0">
                  <a:srgbClr val="000000">
                    <a:alpha val="35000"/>
                  </a:srgbClr>
                </a:outerShdw>
              </a:effectLst>
            </c:spPr>
            <c:extLst>
              <c:ext xmlns:c16="http://schemas.microsoft.com/office/drawing/2014/chart" uri="{C3380CC4-5D6E-409C-BE32-E72D297353CC}">
                <c16:uniqueId val="{00000003-9DB2-674F-BD21-C81B0106EA1C}"/>
              </c:ext>
            </c:extLst>
          </c:dPt>
          <c:dPt>
            <c:idx val="2"/>
            <c:bubble3D val="0"/>
            <c:spPr>
              <a:gradFill rotWithShape="1">
                <a:gsLst>
                  <a:gs pos="0">
                    <a:schemeClr val="accent1">
                      <a:shade val="76000"/>
                      <a:shade val="51000"/>
                      <a:satMod val="130000"/>
                    </a:schemeClr>
                  </a:gs>
                  <a:gs pos="80000">
                    <a:schemeClr val="accent1">
                      <a:shade val="76000"/>
                      <a:shade val="93000"/>
                      <a:satMod val="130000"/>
                    </a:schemeClr>
                  </a:gs>
                  <a:gs pos="100000">
                    <a:schemeClr val="accent1">
                      <a:shade val="76000"/>
                      <a:shade val="94000"/>
                      <a:satMod val="135000"/>
                    </a:schemeClr>
                  </a:gs>
                </a:gsLst>
                <a:lin ang="16200000" scaled="0"/>
              </a:gradFill>
              <a:ln>
                <a:noFill/>
              </a:ln>
              <a:effectLst>
                <a:outerShdw blurRad="40000" dist="23000" dir="5400000" rotWithShape="0">
                  <a:srgbClr val="000000">
                    <a:alpha val="35000"/>
                  </a:srgbClr>
                </a:outerShdw>
              </a:effectLst>
            </c:spPr>
            <c:extLst>
              <c:ext xmlns:c16="http://schemas.microsoft.com/office/drawing/2014/chart" uri="{C3380CC4-5D6E-409C-BE32-E72D297353CC}">
                <c16:uniqueId val="{00000005-9DB2-674F-BD21-C81B0106EA1C}"/>
              </c:ext>
            </c:extLst>
          </c:dPt>
          <c:dPt>
            <c:idx val="3"/>
            <c:bubble3D val="0"/>
            <c:spPr>
              <a:gradFill rotWithShape="1">
                <a:gsLst>
                  <a:gs pos="0">
                    <a:schemeClr val="accent1">
                      <a:shade val="92000"/>
                      <a:shade val="51000"/>
                      <a:satMod val="130000"/>
                    </a:schemeClr>
                  </a:gs>
                  <a:gs pos="80000">
                    <a:schemeClr val="accent1">
                      <a:shade val="92000"/>
                      <a:shade val="93000"/>
                      <a:satMod val="130000"/>
                    </a:schemeClr>
                  </a:gs>
                  <a:gs pos="100000">
                    <a:schemeClr val="accent1">
                      <a:shade val="92000"/>
                      <a:shade val="94000"/>
                      <a:satMod val="135000"/>
                    </a:schemeClr>
                  </a:gs>
                </a:gsLst>
                <a:lin ang="16200000" scaled="0"/>
              </a:gradFill>
              <a:ln>
                <a:noFill/>
              </a:ln>
              <a:effectLst>
                <a:outerShdw blurRad="40000" dist="23000" dir="5400000" rotWithShape="0">
                  <a:srgbClr val="000000">
                    <a:alpha val="35000"/>
                  </a:srgbClr>
                </a:outerShdw>
              </a:effectLst>
            </c:spPr>
            <c:extLst>
              <c:ext xmlns:c16="http://schemas.microsoft.com/office/drawing/2014/chart" uri="{C3380CC4-5D6E-409C-BE32-E72D297353CC}">
                <c16:uniqueId val="{00000007-9DB2-674F-BD21-C81B0106EA1C}"/>
              </c:ext>
            </c:extLst>
          </c:dPt>
          <c:dPt>
            <c:idx val="4"/>
            <c:bubble3D val="0"/>
            <c:spPr>
              <a:gradFill rotWithShape="1">
                <a:gsLst>
                  <a:gs pos="0">
                    <a:schemeClr val="accent1">
                      <a:tint val="93000"/>
                      <a:shade val="51000"/>
                      <a:satMod val="130000"/>
                    </a:schemeClr>
                  </a:gs>
                  <a:gs pos="80000">
                    <a:schemeClr val="accent1">
                      <a:tint val="93000"/>
                      <a:shade val="93000"/>
                      <a:satMod val="130000"/>
                    </a:schemeClr>
                  </a:gs>
                  <a:gs pos="100000">
                    <a:schemeClr val="accent1">
                      <a:tint val="93000"/>
                      <a:shade val="94000"/>
                      <a:satMod val="135000"/>
                    </a:schemeClr>
                  </a:gs>
                </a:gsLst>
                <a:lin ang="16200000" scaled="0"/>
              </a:gradFill>
              <a:ln>
                <a:noFill/>
              </a:ln>
              <a:effectLst>
                <a:outerShdw blurRad="40000" dist="23000" dir="5400000" rotWithShape="0">
                  <a:srgbClr val="000000">
                    <a:alpha val="35000"/>
                  </a:srgbClr>
                </a:outerShdw>
              </a:effectLst>
            </c:spPr>
            <c:extLst>
              <c:ext xmlns:c16="http://schemas.microsoft.com/office/drawing/2014/chart" uri="{C3380CC4-5D6E-409C-BE32-E72D297353CC}">
                <c16:uniqueId val="{00000009-9DB2-674F-BD21-C81B0106EA1C}"/>
              </c:ext>
            </c:extLst>
          </c:dPt>
          <c:dPt>
            <c:idx val="5"/>
            <c:bubble3D val="0"/>
            <c:spPr>
              <a:gradFill rotWithShape="1">
                <a:gsLst>
                  <a:gs pos="0">
                    <a:schemeClr val="accent1">
                      <a:tint val="77000"/>
                      <a:shade val="51000"/>
                      <a:satMod val="130000"/>
                    </a:schemeClr>
                  </a:gs>
                  <a:gs pos="80000">
                    <a:schemeClr val="accent1">
                      <a:tint val="77000"/>
                      <a:shade val="93000"/>
                      <a:satMod val="130000"/>
                    </a:schemeClr>
                  </a:gs>
                  <a:gs pos="100000">
                    <a:schemeClr val="accent1">
                      <a:tint val="77000"/>
                      <a:shade val="94000"/>
                      <a:satMod val="135000"/>
                    </a:schemeClr>
                  </a:gs>
                </a:gsLst>
                <a:lin ang="16200000" scaled="0"/>
              </a:gradFill>
              <a:ln>
                <a:noFill/>
              </a:ln>
              <a:effectLst>
                <a:outerShdw blurRad="40000" dist="23000" dir="5400000" rotWithShape="0">
                  <a:srgbClr val="000000">
                    <a:alpha val="35000"/>
                  </a:srgbClr>
                </a:outerShdw>
              </a:effectLst>
            </c:spPr>
            <c:extLst>
              <c:ext xmlns:c16="http://schemas.microsoft.com/office/drawing/2014/chart" uri="{C3380CC4-5D6E-409C-BE32-E72D297353CC}">
                <c16:uniqueId val="{0000000B-9DB2-674F-BD21-C81B0106EA1C}"/>
              </c:ext>
            </c:extLst>
          </c:dPt>
          <c:dPt>
            <c:idx val="6"/>
            <c:bubble3D val="0"/>
            <c:spPr>
              <a:gradFill rotWithShape="1">
                <a:gsLst>
                  <a:gs pos="0">
                    <a:schemeClr val="accent1">
                      <a:tint val="62000"/>
                      <a:shade val="51000"/>
                      <a:satMod val="130000"/>
                    </a:schemeClr>
                  </a:gs>
                  <a:gs pos="80000">
                    <a:schemeClr val="accent1">
                      <a:tint val="62000"/>
                      <a:shade val="93000"/>
                      <a:satMod val="130000"/>
                    </a:schemeClr>
                  </a:gs>
                  <a:gs pos="100000">
                    <a:schemeClr val="accent1">
                      <a:tint val="62000"/>
                      <a:shade val="94000"/>
                      <a:satMod val="135000"/>
                    </a:schemeClr>
                  </a:gs>
                </a:gsLst>
                <a:lin ang="16200000" scaled="0"/>
              </a:gradFill>
              <a:ln>
                <a:noFill/>
              </a:ln>
              <a:effectLst>
                <a:outerShdw blurRad="40000" dist="23000" dir="5400000" rotWithShape="0">
                  <a:srgbClr val="000000">
                    <a:alpha val="35000"/>
                  </a:srgbClr>
                </a:outerShdw>
              </a:effectLst>
            </c:spPr>
            <c:extLst>
              <c:ext xmlns:c16="http://schemas.microsoft.com/office/drawing/2014/chart" uri="{C3380CC4-5D6E-409C-BE32-E72D297353CC}">
                <c16:uniqueId val="{0000000D-9DB2-674F-BD21-C81B0106EA1C}"/>
              </c:ext>
            </c:extLst>
          </c:dPt>
          <c:dPt>
            <c:idx val="7"/>
            <c:bubble3D val="0"/>
            <c:spPr>
              <a:gradFill rotWithShape="1">
                <a:gsLst>
                  <a:gs pos="0">
                    <a:schemeClr val="accent1">
                      <a:tint val="46000"/>
                      <a:shade val="51000"/>
                      <a:satMod val="130000"/>
                    </a:schemeClr>
                  </a:gs>
                  <a:gs pos="80000">
                    <a:schemeClr val="accent1">
                      <a:tint val="46000"/>
                      <a:shade val="93000"/>
                      <a:satMod val="130000"/>
                    </a:schemeClr>
                  </a:gs>
                  <a:gs pos="100000">
                    <a:schemeClr val="accent1">
                      <a:tint val="46000"/>
                      <a:shade val="94000"/>
                      <a:satMod val="135000"/>
                    </a:schemeClr>
                  </a:gs>
                </a:gsLst>
                <a:lin ang="16200000" scaled="0"/>
              </a:gradFill>
              <a:ln>
                <a:noFill/>
              </a:ln>
              <a:effectLst>
                <a:outerShdw blurRad="40000" dist="23000" dir="5400000" rotWithShape="0">
                  <a:srgbClr val="000000">
                    <a:alpha val="35000"/>
                  </a:srgbClr>
                </a:outerShdw>
              </a:effectLst>
            </c:spPr>
            <c:extLst>
              <c:ext xmlns:c16="http://schemas.microsoft.com/office/drawing/2014/chart" uri="{C3380CC4-5D6E-409C-BE32-E72D297353CC}">
                <c16:uniqueId val="{0000000F-9DB2-674F-BD21-C81B0106EA1C}"/>
              </c:ext>
            </c:extLst>
          </c:dPt>
          <c:dLbls>
            <c:dLbl>
              <c:idx val="0"/>
              <c:layout>
                <c:manualLayout>
                  <c:x val="7.8458299805887421E-2"/>
                  <c:y val="2.4390876197862617E-3"/>
                </c:manualLayout>
              </c:layout>
              <c:dLblPos val="bestFit"/>
              <c:showLegendKey val="0"/>
              <c:showVal val="0"/>
              <c:showCatName val="1"/>
              <c:showSerName val="0"/>
              <c:showPercent val="1"/>
              <c:showBubbleSize val="0"/>
              <c:extLst>
                <c:ext xmlns:c15="http://schemas.microsoft.com/office/drawing/2012/chart" uri="{CE6537A1-D6FC-4f65-9D91-7224C49458BB}">
                  <c15:layout>
                    <c:manualLayout>
                      <c:w val="0.4390218627696697"/>
                      <c:h val="0.1323657880684567"/>
                    </c:manualLayout>
                  </c15:layout>
                </c:ext>
                <c:ext xmlns:c16="http://schemas.microsoft.com/office/drawing/2014/chart" uri="{C3380CC4-5D6E-409C-BE32-E72D297353CC}">
                  <c16:uniqueId val="{00000001-9DB2-674F-BD21-C81B0106EA1C}"/>
                </c:ext>
              </c:extLst>
            </c:dLbl>
            <c:dLbl>
              <c:idx val="1"/>
              <c:layout>
                <c:manualLayout>
                  <c:x val="1.0835913312693384E-2"/>
                  <c:y val="6.8292682926829273E-2"/>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3-9DB2-674F-BD21-C81B0106EA1C}"/>
                </c:ext>
              </c:extLst>
            </c:dLbl>
            <c:dLbl>
              <c:idx val="3"/>
              <c:layout>
                <c:manualLayout>
                  <c:x val="3.4628101563554309E-2"/>
                  <c:y val="0"/>
                </c:manualLayout>
              </c:layout>
              <c:dLblPos val="bestFit"/>
              <c:showLegendKey val="0"/>
              <c:showVal val="0"/>
              <c:showCatName val="1"/>
              <c:showSerName val="0"/>
              <c:showPercent val="1"/>
              <c:showBubbleSize val="0"/>
              <c:extLst>
                <c:ext xmlns:c15="http://schemas.microsoft.com/office/drawing/2012/chart" uri="{CE6537A1-D6FC-4f65-9D91-7224C49458BB}">
                  <c15:layout>
                    <c:manualLayout>
                      <c:w val="0.2816331878793788"/>
                      <c:h val="0.13236585365853656"/>
                    </c:manualLayout>
                  </c15:layout>
                </c:ext>
                <c:ext xmlns:c16="http://schemas.microsoft.com/office/drawing/2014/chart" uri="{C3380CC4-5D6E-409C-BE32-E72D297353CC}">
                  <c16:uniqueId val="{00000007-9DB2-674F-BD21-C81B0106EA1C}"/>
                </c:ext>
              </c:extLst>
            </c:dLbl>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solidFill>
                    <a:latin typeface="+mn-lt"/>
                    <a:ea typeface="+mn-ea"/>
                    <a:cs typeface="+mn-cs"/>
                  </a:defRPr>
                </a:pPr>
                <a:endParaRPr lang="en-BA"/>
              </a:p>
            </c:txPr>
            <c:dLblPos val="outEnd"/>
            <c:showLegendKey val="0"/>
            <c:showVal val="0"/>
            <c:showCatName val="1"/>
            <c:showSerName val="0"/>
            <c:showPercent val="1"/>
            <c:showBubbleSize val="0"/>
            <c:showLeaderLines val="0"/>
            <c:extLst>
              <c:ext xmlns:c15="http://schemas.microsoft.com/office/drawing/2012/chart" uri="{CE6537A1-D6FC-4f65-9D91-7224C49458BB}"/>
            </c:extLst>
          </c:dLbls>
          <c:cat>
            <c:strRef>
              <c:f>'Chart on SR topics'!$B$2:$B$9</c:f>
              <c:strCache>
                <c:ptCount val="8"/>
                <c:pt idx="0">
                  <c:v>Department/Agency Review</c:v>
                </c:pt>
                <c:pt idx="1">
                  <c:v>Economic Affairs</c:v>
                </c:pt>
                <c:pt idx="2">
                  <c:v>Education</c:v>
                </c:pt>
                <c:pt idx="3">
                  <c:v>General Public Services</c:v>
                </c:pt>
                <c:pt idx="4">
                  <c:v>Health</c:v>
                </c:pt>
                <c:pt idx="5">
                  <c:v>Other</c:v>
                </c:pt>
                <c:pt idx="6">
                  <c:v>Public Order and Safety</c:v>
                </c:pt>
                <c:pt idx="7">
                  <c:v>Social Protection </c:v>
                </c:pt>
              </c:strCache>
            </c:strRef>
          </c:cat>
          <c:val>
            <c:numRef>
              <c:f>'Chart on SR topics'!$C$2:$C$9</c:f>
              <c:numCache>
                <c:formatCode>General</c:formatCode>
                <c:ptCount val="8"/>
                <c:pt idx="0">
                  <c:v>2</c:v>
                </c:pt>
                <c:pt idx="1">
                  <c:v>17</c:v>
                </c:pt>
                <c:pt idx="2">
                  <c:v>13</c:v>
                </c:pt>
                <c:pt idx="3">
                  <c:v>8</c:v>
                </c:pt>
                <c:pt idx="4">
                  <c:v>6</c:v>
                </c:pt>
                <c:pt idx="5">
                  <c:v>8</c:v>
                </c:pt>
                <c:pt idx="6">
                  <c:v>4</c:v>
                </c:pt>
                <c:pt idx="7">
                  <c:v>8</c:v>
                </c:pt>
              </c:numCache>
            </c:numRef>
          </c:val>
          <c:extLst>
            <c:ext xmlns:c16="http://schemas.microsoft.com/office/drawing/2014/chart" uri="{C3380CC4-5D6E-409C-BE32-E72D297353CC}">
              <c16:uniqueId val="{00000010-9DB2-674F-BD21-C81B0106EA1C}"/>
            </c:ext>
          </c:extLst>
        </c:ser>
        <c:dLbls>
          <c:showLegendKey val="0"/>
          <c:showVal val="0"/>
          <c:showCatName val="0"/>
          <c:showSerName val="0"/>
          <c:showPercent val="0"/>
          <c:showBubbleSize val="0"/>
          <c:showLeaderLines val="0"/>
        </c:dLbls>
        <c:firstSliceAng val="0"/>
      </c:pieChart>
      <c:spPr>
        <a:noFill/>
        <a:ln>
          <a:noFill/>
        </a:ln>
        <a:effectLst/>
      </c:spPr>
    </c:plotArea>
    <c:plotVisOnly val="1"/>
    <c:dispBlanksAs val="gap"/>
    <c:showDLblsOverMax val="0"/>
  </c:chart>
  <c:spPr>
    <a:noFill/>
    <a:ln>
      <a:noFill/>
    </a:ln>
    <a:effectLst/>
  </c:spPr>
  <c:txPr>
    <a:bodyPr/>
    <a:lstStyle/>
    <a:p>
      <a:pPr>
        <a:defRPr/>
      </a:pPr>
      <a:endParaRPr lang="en-BA"/>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5.6378027706118772E-2"/>
          <c:y val="0.22814038714491425"/>
          <c:w val="0.928660685293344"/>
          <c:h val="0.46450279680262752"/>
        </c:manualLayout>
      </c:layout>
      <c:barChart>
        <c:barDir val="col"/>
        <c:grouping val="stacked"/>
        <c:varyColors val="0"/>
        <c:ser>
          <c:idx val="2"/>
          <c:order val="0"/>
          <c:tx>
            <c:strRef>
              <c:f>'Chart decision makers'!$B$34</c:f>
              <c:strCache>
                <c:ptCount val="1"/>
                <c:pt idx="0">
                  <c:v>Final decision-making on SR report</c:v>
                </c:pt>
              </c:strCache>
            </c:strRef>
          </c:tx>
          <c:spPr>
            <a:solidFill>
              <a:schemeClr val="accent1">
                <a:lumMod val="7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bg1"/>
                    </a:solidFill>
                    <a:latin typeface="+mn-lt"/>
                    <a:ea typeface="+mn-ea"/>
                    <a:cs typeface="+mn-cs"/>
                  </a:defRPr>
                </a:pPr>
                <a:endParaRPr lang="en-BA"/>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'Chart decision makers'!$A$35:$A$40</c:f>
              <c:strCache>
                <c:ptCount val="6"/>
                <c:pt idx="0">
                  <c:v>Cabinet</c:v>
                </c:pt>
                <c:pt idx="1">
                  <c:v>Minister of Finance and other minister(s) jointly</c:v>
                </c:pt>
                <c:pt idx="2">
                  <c:v>Minister of Finance</c:v>
                </c:pt>
                <c:pt idx="3">
                  <c:v>Steering Group</c:v>
                </c:pt>
                <c:pt idx="4">
                  <c:v>President/PM Office</c:v>
                </c:pt>
                <c:pt idx="5">
                  <c:v>SR Unit</c:v>
                </c:pt>
              </c:strCache>
            </c:strRef>
          </c:cat>
          <c:val>
            <c:numRef>
              <c:f>'Chart decision makers'!$B$35:$B$40</c:f>
              <c:numCache>
                <c:formatCode>General</c:formatCode>
                <c:ptCount val="6"/>
                <c:pt idx="0">
                  <c:v>5</c:v>
                </c:pt>
                <c:pt idx="1">
                  <c:v>1</c:v>
                </c:pt>
                <c:pt idx="2">
                  <c:v>2</c:v>
                </c:pt>
                <c:pt idx="3">
                  <c:v>1</c:v>
                </c:pt>
              </c:numCache>
            </c:numRef>
          </c:val>
          <c:extLst>
            <c:ext xmlns:c16="http://schemas.microsoft.com/office/drawing/2014/chart" uri="{C3380CC4-5D6E-409C-BE32-E72D297353CC}">
              <c16:uniqueId val="{00000000-CB05-0947-8721-25F6894DDA29}"/>
            </c:ext>
          </c:extLst>
        </c:ser>
        <c:ser>
          <c:idx val="1"/>
          <c:order val="1"/>
          <c:tx>
            <c:strRef>
              <c:f>'Chart decision makers'!$C$34</c:f>
              <c:strCache>
                <c:ptCount val="1"/>
                <c:pt idx="0">
                  <c:v>Approval of ToR</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bg1"/>
                    </a:solidFill>
                    <a:latin typeface="+mn-lt"/>
                    <a:ea typeface="+mn-ea"/>
                    <a:cs typeface="+mn-cs"/>
                  </a:defRPr>
                </a:pPr>
                <a:endParaRPr lang="en-BA"/>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'Chart decision makers'!$A$35:$A$40</c:f>
              <c:strCache>
                <c:ptCount val="6"/>
                <c:pt idx="0">
                  <c:v>Cabinet</c:v>
                </c:pt>
                <c:pt idx="1">
                  <c:v>Minister of Finance and other minister(s) jointly</c:v>
                </c:pt>
                <c:pt idx="2">
                  <c:v>Minister of Finance</c:v>
                </c:pt>
                <c:pt idx="3">
                  <c:v>Steering Group</c:v>
                </c:pt>
                <c:pt idx="4">
                  <c:v>President/PM Office</c:v>
                </c:pt>
                <c:pt idx="5">
                  <c:v>SR Unit</c:v>
                </c:pt>
              </c:strCache>
            </c:strRef>
          </c:cat>
          <c:val>
            <c:numRef>
              <c:f>'Chart decision makers'!$C$35:$C$40</c:f>
              <c:numCache>
                <c:formatCode>General</c:formatCode>
                <c:ptCount val="6"/>
                <c:pt idx="0">
                  <c:v>5</c:v>
                </c:pt>
                <c:pt idx="1">
                  <c:v>3</c:v>
                </c:pt>
                <c:pt idx="2">
                  <c:v>2</c:v>
                </c:pt>
              </c:numCache>
            </c:numRef>
          </c:val>
          <c:extLst>
            <c:ext xmlns:c16="http://schemas.microsoft.com/office/drawing/2014/chart" uri="{C3380CC4-5D6E-409C-BE32-E72D297353CC}">
              <c16:uniqueId val="{00000001-CB05-0947-8721-25F6894DDA29}"/>
            </c:ext>
          </c:extLst>
        </c:ser>
        <c:ser>
          <c:idx val="0"/>
          <c:order val="2"/>
          <c:tx>
            <c:strRef>
              <c:f>'Chart decision makers'!$D$34</c:f>
              <c:strCache>
                <c:ptCount val="1"/>
                <c:pt idx="0">
                  <c:v>Approval of SR topics</c:v>
                </c:pt>
              </c:strCache>
            </c:strRef>
          </c:tx>
          <c:spPr>
            <a:solidFill>
              <a:schemeClr val="accent5">
                <a:lumMod val="40000"/>
                <a:lumOff val="6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bg1"/>
                    </a:solidFill>
                    <a:latin typeface="+mn-lt"/>
                    <a:ea typeface="+mn-ea"/>
                    <a:cs typeface="+mn-cs"/>
                  </a:defRPr>
                </a:pPr>
                <a:endParaRPr lang="en-BA"/>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'Chart decision makers'!$A$35:$A$40</c:f>
              <c:strCache>
                <c:ptCount val="6"/>
                <c:pt idx="0">
                  <c:v>Cabinet</c:v>
                </c:pt>
                <c:pt idx="1">
                  <c:v>Minister of Finance and other minister(s) jointly</c:v>
                </c:pt>
                <c:pt idx="2">
                  <c:v>Minister of Finance</c:v>
                </c:pt>
                <c:pt idx="3">
                  <c:v>Steering Group</c:v>
                </c:pt>
                <c:pt idx="4">
                  <c:v>President/PM Office</c:v>
                </c:pt>
                <c:pt idx="5">
                  <c:v>SR Unit</c:v>
                </c:pt>
              </c:strCache>
            </c:strRef>
          </c:cat>
          <c:val>
            <c:numRef>
              <c:f>'Chart decision makers'!$D$35:$D$40</c:f>
              <c:numCache>
                <c:formatCode>General</c:formatCode>
                <c:ptCount val="6"/>
                <c:pt idx="0">
                  <c:v>6</c:v>
                </c:pt>
                <c:pt idx="1">
                  <c:v>3</c:v>
                </c:pt>
                <c:pt idx="2">
                  <c:v>1</c:v>
                </c:pt>
                <c:pt idx="3">
                  <c:v>1</c:v>
                </c:pt>
                <c:pt idx="4">
                  <c:v>1</c:v>
                </c:pt>
              </c:numCache>
            </c:numRef>
          </c:val>
          <c:extLst>
            <c:ext xmlns:c16="http://schemas.microsoft.com/office/drawing/2014/chart" uri="{C3380CC4-5D6E-409C-BE32-E72D297353CC}">
              <c16:uniqueId val="{00000002-CB05-0947-8721-25F6894DDA29}"/>
            </c:ext>
          </c:extLst>
        </c:ser>
        <c:dLbls>
          <c:showLegendKey val="0"/>
          <c:showVal val="0"/>
          <c:showCatName val="0"/>
          <c:showSerName val="0"/>
          <c:showPercent val="0"/>
          <c:showBubbleSize val="0"/>
        </c:dLbls>
        <c:gapWidth val="52"/>
        <c:overlap val="100"/>
        <c:axId val="541842480"/>
        <c:axId val="541846744"/>
      </c:barChart>
      <c:catAx>
        <c:axId val="54184248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BA"/>
          </a:p>
        </c:txPr>
        <c:crossAx val="541846744"/>
        <c:crosses val="autoZero"/>
        <c:auto val="1"/>
        <c:lblAlgn val="ctr"/>
        <c:lblOffset val="100"/>
        <c:noMultiLvlLbl val="0"/>
      </c:catAx>
      <c:valAx>
        <c:axId val="541846744"/>
        <c:scaling>
          <c:orientation val="minMax"/>
        </c:scaling>
        <c:delete val="1"/>
        <c:axPos val="l"/>
        <c:numFmt formatCode="General" sourceLinked="1"/>
        <c:majorTickMark val="none"/>
        <c:minorTickMark val="none"/>
        <c:tickLblPos val="nextTo"/>
        <c:crossAx val="541842480"/>
        <c:crosses val="autoZero"/>
        <c:crossBetween val="between"/>
      </c:valAx>
      <c:spPr>
        <a:noFill/>
        <a:ln>
          <a:noFill/>
        </a:ln>
        <a:effectLst/>
      </c:spPr>
    </c:plotArea>
    <c:legend>
      <c:legendPos val="b"/>
      <c:layout>
        <c:manualLayout>
          <c:xMode val="edge"/>
          <c:yMode val="edge"/>
          <c:x val="0.6191623031496063"/>
          <c:y val="1.6384009691096307E-2"/>
          <c:w val="0.35583769685039368"/>
          <c:h val="0.3005392402872718"/>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BA"/>
        </a:p>
      </c:txPr>
    </c:legend>
    <c:plotVisOnly val="1"/>
    <c:dispBlanksAs val="gap"/>
    <c:showDLblsOverMax val="0"/>
  </c:chart>
  <c:spPr>
    <a:solidFill>
      <a:schemeClr val="bg1"/>
    </a:solidFill>
    <a:ln w="9525" cap="flat" cmpd="sng" algn="ctr">
      <a:noFill/>
      <a:round/>
    </a:ln>
    <a:effectLst/>
  </c:spPr>
  <c:txPr>
    <a:bodyPr/>
    <a:lstStyle/>
    <a:p>
      <a:pPr>
        <a:defRPr/>
      </a:pPr>
      <a:endParaRPr lang="en-BA"/>
    </a:p>
  </c:txPr>
  <c:externalData r:id="rId4">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48844636698893651"/>
          <c:y val="3.3600614961004527E-2"/>
          <c:w val="0.43864224060600021"/>
          <c:h val="0.81977851975461202"/>
        </c:manualLayout>
      </c:layout>
      <c:barChart>
        <c:barDir val="bar"/>
        <c:grouping val="cluster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en-BA"/>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'Chart  on conducting challenges'!$H$2:$H$16</c:f>
              <c:strCache>
                <c:ptCount val="15"/>
                <c:pt idx="0">
                  <c:v>Gaming</c:v>
                </c:pt>
                <c:pt idx="1">
                  <c:v>Lack of support (senior civil service)</c:v>
                </c:pt>
                <c:pt idx="2">
                  <c:v>Lack of ICT</c:v>
                </c:pt>
                <c:pt idx="3">
                  <c:v>Inadequate guidance/guidelines</c:v>
                </c:pt>
                <c:pt idx="4">
                  <c:v>Insufficient cooperation from entities reviewed</c:v>
                </c:pt>
                <c:pt idx="5">
                  <c:v>Lack of performance information/data</c:v>
                </c:pt>
                <c:pt idx="6">
                  <c:v>Poor quality of performance information/data</c:v>
                </c:pt>
                <c:pt idx="7">
                  <c:v>Lack of capability (e.g. technical expertise)</c:v>
                </c:pt>
                <c:pt idx="8">
                  <c:v>Insufficient ownership from entities reviewed</c:v>
                </c:pt>
                <c:pt idx="9">
                  <c:v>Lack of political support (executive)</c:v>
                </c:pt>
                <c:pt idx="10">
                  <c:v>Lack of time (e.g. short time frame for implementation)</c:v>
                </c:pt>
                <c:pt idx="11">
                  <c:v>Lack of capacity (e.g. available staff)</c:v>
                </c:pt>
                <c:pt idx="12">
                  <c:v>Lack of framework (e.g. clear legal or methodological basis)</c:v>
                </c:pt>
                <c:pt idx="13">
                  <c:v>Quantification and linking with budget process</c:v>
                </c:pt>
                <c:pt idx="14">
                  <c:v>Lack of attention on conducting spending reviews</c:v>
                </c:pt>
              </c:strCache>
            </c:strRef>
          </c:cat>
          <c:val>
            <c:numRef>
              <c:f>'Chart  on conducting challenges'!$I$2:$I$16</c:f>
              <c:numCache>
                <c:formatCode>0.0</c:formatCode>
                <c:ptCount val="15"/>
                <c:pt idx="0">
                  <c:v>1.9</c:v>
                </c:pt>
                <c:pt idx="1">
                  <c:v>2.6153846153846154</c:v>
                </c:pt>
                <c:pt idx="2">
                  <c:v>2.6923076923076925</c:v>
                </c:pt>
                <c:pt idx="3">
                  <c:v>2.7</c:v>
                </c:pt>
                <c:pt idx="4">
                  <c:v>2.7692307692307692</c:v>
                </c:pt>
                <c:pt idx="5">
                  <c:v>2.8</c:v>
                </c:pt>
                <c:pt idx="6">
                  <c:v>2.8</c:v>
                </c:pt>
                <c:pt idx="7">
                  <c:v>2.9</c:v>
                </c:pt>
                <c:pt idx="8">
                  <c:v>2.9</c:v>
                </c:pt>
                <c:pt idx="9">
                  <c:v>2.9</c:v>
                </c:pt>
                <c:pt idx="10">
                  <c:v>3.0769230769230771</c:v>
                </c:pt>
                <c:pt idx="11">
                  <c:v>3.1</c:v>
                </c:pt>
                <c:pt idx="12">
                  <c:v>3.1538461538461537</c:v>
                </c:pt>
                <c:pt idx="13">
                  <c:v>3.3076923076923075</c:v>
                </c:pt>
                <c:pt idx="14">
                  <c:v>3.3846153846153846</c:v>
                </c:pt>
              </c:numCache>
            </c:numRef>
          </c:val>
          <c:extLst>
            <c:ext xmlns:c16="http://schemas.microsoft.com/office/drawing/2014/chart" uri="{C3380CC4-5D6E-409C-BE32-E72D297353CC}">
              <c16:uniqueId val="{00000000-909E-B948-8945-5DE209E4BFBC}"/>
            </c:ext>
          </c:extLst>
        </c:ser>
        <c:dLbls>
          <c:showLegendKey val="0"/>
          <c:showVal val="0"/>
          <c:showCatName val="0"/>
          <c:showSerName val="0"/>
          <c:showPercent val="0"/>
          <c:showBubbleSize val="0"/>
        </c:dLbls>
        <c:gapWidth val="182"/>
        <c:axId val="696354616"/>
        <c:axId val="696344448"/>
      </c:barChart>
      <c:catAx>
        <c:axId val="696354616"/>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1" i="0" u="none" strike="noStrike" kern="1200" baseline="0">
                <a:solidFill>
                  <a:schemeClr val="tx1">
                    <a:lumMod val="65000"/>
                    <a:lumOff val="35000"/>
                  </a:schemeClr>
                </a:solidFill>
                <a:latin typeface="+mn-lt"/>
                <a:ea typeface="+mn-ea"/>
                <a:cs typeface="+mn-cs"/>
              </a:defRPr>
            </a:pPr>
            <a:endParaRPr lang="en-BA"/>
          </a:p>
        </c:txPr>
        <c:crossAx val="696344448"/>
        <c:crosses val="autoZero"/>
        <c:auto val="1"/>
        <c:lblAlgn val="ctr"/>
        <c:lblOffset val="100"/>
        <c:noMultiLvlLbl val="0"/>
      </c:catAx>
      <c:valAx>
        <c:axId val="696344448"/>
        <c:scaling>
          <c:orientation val="minMax"/>
        </c:scaling>
        <c:delete val="1"/>
        <c:axPos val="b"/>
        <c:numFmt formatCode="0.0" sourceLinked="1"/>
        <c:majorTickMark val="none"/>
        <c:minorTickMark val="none"/>
        <c:tickLblPos val="nextTo"/>
        <c:crossAx val="696354616"/>
        <c:crosses val="autoZero"/>
        <c:crossBetween val="between"/>
      </c:valAx>
      <c:spPr>
        <a:noFill/>
        <a:ln>
          <a:noFill/>
        </a:ln>
        <a:effectLst/>
      </c:spPr>
    </c:plotArea>
    <c:plotVisOnly val="1"/>
    <c:dispBlanksAs val="gap"/>
    <c:showDLblsOverMax val="0"/>
  </c:chart>
  <c:spPr>
    <a:solidFill>
      <a:schemeClr val="bg1"/>
    </a:solidFill>
    <a:ln w="9525" cap="flat" cmpd="sng" algn="ctr">
      <a:noFill/>
      <a:round/>
    </a:ln>
    <a:effectLst/>
  </c:spPr>
  <c:txPr>
    <a:bodyPr/>
    <a:lstStyle/>
    <a:p>
      <a:pPr>
        <a:defRPr/>
      </a:pPr>
      <a:endParaRPr lang="en-BA"/>
    </a:p>
  </c:txPr>
  <c:externalData r:id="rId3">
    <c:autoUpdate val="0"/>
  </c:externalData>
  <c:userShapes r:id="rId4"/>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6580927384076991E-2"/>
          <c:y val="6.0185185185185182E-2"/>
          <c:w val="0.90286351706036749"/>
          <c:h val="0.58320137066200062"/>
        </c:manualLayout>
      </c:layout>
      <c:barChart>
        <c:barDir val="col"/>
        <c:grouping val="stacked"/>
        <c:varyColors val="0"/>
        <c:ser>
          <c:idx val="0"/>
          <c:order val="0"/>
          <c:tx>
            <c:strRef>
              <c:f>'Chart on SR usage'!$C$4</c:f>
              <c:strCache>
                <c:ptCount val="1"/>
                <c:pt idx="0">
                  <c:v>Yes, for all or most cases</c:v>
                </c:pt>
              </c:strCache>
            </c:strRef>
          </c:tx>
          <c:spPr>
            <a:solidFill>
              <a:schemeClr val="accent1">
                <a:lumMod val="7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bg1"/>
                    </a:solidFill>
                    <a:latin typeface="+mn-lt"/>
                    <a:ea typeface="+mn-ea"/>
                    <a:cs typeface="+mn-cs"/>
                  </a:defRPr>
                </a:pPr>
                <a:endParaRPr lang="en-BA"/>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'Chart on SR usage'!$D$3:$G$3</c:f>
              <c:strCache>
                <c:ptCount val="4"/>
                <c:pt idx="0">
                  <c:v>Internal use in Line Ministries to prepare budget proposals</c:v>
                </c:pt>
                <c:pt idx="1">
                  <c:v>Decision on SR are considered in the annual budget process (negotiations)</c:v>
                </c:pt>
                <c:pt idx="2">
                  <c:v>Decision on SR leads directly to insertion in annual budget</c:v>
                </c:pt>
                <c:pt idx="3">
                  <c:v>Decision on SR leads directly to insertion in multi-annual budget (MTEF)</c:v>
                </c:pt>
              </c:strCache>
            </c:strRef>
          </c:cat>
          <c:val>
            <c:numRef>
              <c:f>'Chart on SR usage'!$D$4:$G$4</c:f>
              <c:numCache>
                <c:formatCode>General</c:formatCode>
                <c:ptCount val="4"/>
                <c:pt idx="0">
                  <c:v>4</c:v>
                </c:pt>
                <c:pt idx="1">
                  <c:v>2</c:v>
                </c:pt>
                <c:pt idx="2">
                  <c:v>2</c:v>
                </c:pt>
                <c:pt idx="3">
                  <c:v>2</c:v>
                </c:pt>
              </c:numCache>
            </c:numRef>
          </c:val>
          <c:extLst>
            <c:ext xmlns:c16="http://schemas.microsoft.com/office/drawing/2014/chart" uri="{C3380CC4-5D6E-409C-BE32-E72D297353CC}">
              <c16:uniqueId val="{00000000-3FDB-1641-B029-F58E1CE22CE2}"/>
            </c:ext>
          </c:extLst>
        </c:ser>
        <c:ser>
          <c:idx val="1"/>
          <c:order val="1"/>
          <c:tx>
            <c:strRef>
              <c:f>'Chart on SR usage'!$C$5</c:f>
              <c:strCache>
                <c:ptCount val="1"/>
                <c:pt idx="0">
                  <c:v>Yes, for selective cases only</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bg1"/>
                    </a:solidFill>
                    <a:latin typeface="+mn-lt"/>
                    <a:ea typeface="+mn-ea"/>
                    <a:cs typeface="+mn-cs"/>
                  </a:defRPr>
                </a:pPr>
                <a:endParaRPr lang="en-BA"/>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'Chart on SR usage'!$D$3:$G$3</c:f>
              <c:strCache>
                <c:ptCount val="4"/>
                <c:pt idx="0">
                  <c:v>Internal use in Line Ministries to prepare budget proposals</c:v>
                </c:pt>
                <c:pt idx="1">
                  <c:v>Decision on SR are considered in the annual budget process (negotiations)</c:v>
                </c:pt>
                <c:pt idx="2">
                  <c:v>Decision on SR leads directly to insertion in annual budget</c:v>
                </c:pt>
                <c:pt idx="3">
                  <c:v>Decision on SR leads directly to insertion in multi-annual budget (MTEF)</c:v>
                </c:pt>
              </c:strCache>
            </c:strRef>
          </c:cat>
          <c:val>
            <c:numRef>
              <c:f>'Chart on SR usage'!$D$5:$G$5</c:f>
              <c:numCache>
                <c:formatCode>General</c:formatCode>
                <c:ptCount val="4"/>
                <c:pt idx="0">
                  <c:v>4</c:v>
                </c:pt>
                <c:pt idx="1">
                  <c:v>6</c:v>
                </c:pt>
                <c:pt idx="2">
                  <c:v>3</c:v>
                </c:pt>
                <c:pt idx="3">
                  <c:v>3</c:v>
                </c:pt>
              </c:numCache>
            </c:numRef>
          </c:val>
          <c:extLst>
            <c:ext xmlns:c16="http://schemas.microsoft.com/office/drawing/2014/chart" uri="{C3380CC4-5D6E-409C-BE32-E72D297353CC}">
              <c16:uniqueId val="{00000001-3FDB-1641-B029-F58E1CE22CE2}"/>
            </c:ext>
          </c:extLst>
        </c:ser>
        <c:dLbls>
          <c:showLegendKey val="0"/>
          <c:showVal val="0"/>
          <c:showCatName val="0"/>
          <c:showSerName val="0"/>
          <c:showPercent val="0"/>
          <c:showBubbleSize val="0"/>
        </c:dLbls>
        <c:gapWidth val="150"/>
        <c:overlap val="100"/>
        <c:axId val="976160256"/>
        <c:axId val="976165176"/>
      </c:barChart>
      <c:catAx>
        <c:axId val="97616025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BA"/>
          </a:p>
        </c:txPr>
        <c:crossAx val="976165176"/>
        <c:crosses val="autoZero"/>
        <c:auto val="1"/>
        <c:lblAlgn val="ctr"/>
        <c:lblOffset val="100"/>
        <c:noMultiLvlLbl val="0"/>
      </c:catAx>
      <c:valAx>
        <c:axId val="976165176"/>
        <c:scaling>
          <c:orientation val="minMax"/>
        </c:scaling>
        <c:delete val="1"/>
        <c:axPos val="l"/>
        <c:numFmt formatCode="General" sourceLinked="1"/>
        <c:majorTickMark val="none"/>
        <c:minorTickMark val="none"/>
        <c:tickLblPos val="nextTo"/>
        <c:crossAx val="97616025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en-BA"/>
        </a:p>
      </c:txPr>
    </c:legend>
    <c:plotVisOnly val="1"/>
    <c:dispBlanksAs val="gap"/>
    <c:showDLblsOverMax val="0"/>
  </c:chart>
  <c:spPr>
    <a:solidFill>
      <a:schemeClr val="bg1"/>
    </a:solidFill>
    <a:ln w="9525" cap="flat" cmpd="sng" algn="ctr">
      <a:noFill/>
      <a:round/>
    </a:ln>
    <a:effectLst/>
  </c:spPr>
  <c:txPr>
    <a:bodyPr/>
    <a:lstStyle/>
    <a:p>
      <a:pPr>
        <a:defRPr/>
      </a:pPr>
      <a:endParaRPr lang="en-BA"/>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6.3405925921416945E-2"/>
          <c:y val="0.10215613885773225"/>
          <c:w val="0.928660685293344"/>
          <c:h val="0.56471764579892791"/>
        </c:manualLayout>
      </c:layout>
      <c:barChart>
        <c:barDir val="col"/>
        <c:grouping val="clustered"/>
        <c:varyColors val="0"/>
        <c:ser>
          <c:idx val="2"/>
          <c:order val="0"/>
          <c:tx>
            <c:strRef>
              <c:f>'Chart of SR objectives after Co'!$A$40</c:f>
              <c:strCache>
                <c:ptCount val="1"/>
                <c:pt idx="0">
                  <c:v>increase</c:v>
                </c:pt>
              </c:strCache>
            </c:strRef>
          </c:tx>
          <c:spPr>
            <a:solidFill>
              <a:schemeClr val="accent1">
                <a:lumMod val="7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solidFill>
                    <a:latin typeface="+mn-lt"/>
                    <a:ea typeface="+mn-ea"/>
                    <a:cs typeface="+mn-cs"/>
                  </a:defRPr>
                </a:pPr>
                <a:endParaRPr lang="en-BA"/>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'Chart of SR objectives after Co'!$B$39:$D$39</c:f>
              <c:strCache>
                <c:ptCount val="3"/>
                <c:pt idx="0">
                  <c:v>Control the level of total expenditure</c:v>
                </c:pt>
                <c:pt idx="1">
                  <c:v>Align expenditure to priorities of the government</c:v>
                </c:pt>
                <c:pt idx="2">
                  <c:v>Improve effectiveness within programs and policies</c:v>
                </c:pt>
              </c:strCache>
            </c:strRef>
          </c:cat>
          <c:val>
            <c:numRef>
              <c:f>'Chart of SR objectives after Co'!$B$40:$D$40</c:f>
              <c:numCache>
                <c:formatCode>General</c:formatCode>
                <c:ptCount val="3"/>
                <c:pt idx="0">
                  <c:v>7</c:v>
                </c:pt>
                <c:pt idx="1">
                  <c:v>10</c:v>
                </c:pt>
                <c:pt idx="2">
                  <c:v>9</c:v>
                </c:pt>
              </c:numCache>
            </c:numRef>
          </c:val>
          <c:extLst>
            <c:ext xmlns:c16="http://schemas.microsoft.com/office/drawing/2014/chart" uri="{C3380CC4-5D6E-409C-BE32-E72D297353CC}">
              <c16:uniqueId val="{00000000-6805-4743-8387-5479036E6304}"/>
            </c:ext>
          </c:extLst>
        </c:ser>
        <c:ser>
          <c:idx val="1"/>
          <c:order val="1"/>
          <c:tx>
            <c:strRef>
              <c:f>'Chart of SR objectives after Co'!$A$41</c:f>
              <c:strCache>
                <c:ptCount val="1"/>
                <c:pt idx="0">
                  <c:v>no change</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solidFill>
                    <a:latin typeface="+mn-lt"/>
                    <a:ea typeface="+mn-ea"/>
                    <a:cs typeface="+mn-cs"/>
                  </a:defRPr>
                </a:pPr>
                <a:endParaRPr lang="en-BA"/>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'Chart of SR objectives after Co'!$B$39:$D$39</c:f>
              <c:strCache>
                <c:ptCount val="3"/>
                <c:pt idx="0">
                  <c:v>Control the level of total expenditure</c:v>
                </c:pt>
                <c:pt idx="1">
                  <c:v>Align expenditure to priorities of the government</c:v>
                </c:pt>
                <c:pt idx="2">
                  <c:v>Improve effectiveness within programs and policies</c:v>
                </c:pt>
              </c:strCache>
            </c:strRef>
          </c:cat>
          <c:val>
            <c:numRef>
              <c:f>'Chart of SR objectives after Co'!$B$41:$D$41</c:f>
              <c:numCache>
                <c:formatCode>General</c:formatCode>
                <c:ptCount val="3"/>
                <c:pt idx="0">
                  <c:v>3</c:v>
                </c:pt>
                <c:pt idx="1">
                  <c:v>2</c:v>
                </c:pt>
                <c:pt idx="2">
                  <c:v>2</c:v>
                </c:pt>
              </c:numCache>
            </c:numRef>
          </c:val>
          <c:extLst>
            <c:ext xmlns:c16="http://schemas.microsoft.com/office/drawing/2014/chart" uri="{C3380CC4-5D6E-409C-BE32-E72D297353CC}">
              <c16:uniqueId val="{00000001-6805-4743-8387-5479036E6304}"/>
            </c:ext>
          </c:extLst>
        </c:ser>
        <c:ser>
          <c:idx val="0"/>
          <c:order val="2"/>
          <c:tx>
            <c:strRef>
              <c:f>'Chart of SR objectives after Co'!$A$42</c:f>
              <c:strCache>
                <c:ptCount val="1"/>
                <c:pt idx="0">
                  <c:v>decrease</c:v>
                </c:pt>
              </c:strCache>
            </c:strRef>
          </c:tx>
          <c:spPr>
            <a:solidFill>
              <a:schemeClr val="accent5">
                <a:lumMod val="40000"/>
                <a:lumOff val="6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rgbClr val="002060"/>
                    </a:solidFill>
                    <a:latin typeface="+mn-lt"/>
                    <a:ea typeface="+mn-ea"/>
                    <a:cs typeface="+mn-cs"/>
                  </a:defRPr>
                </a:pPr>
                <a:endParaRPr lang="en-BA"/>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'Chart of SR objectives after Co'!$B$39:$D$39</c:f>
              <c:strCache>
                <c:ptCount val="3"/>
                <c:pt idx="0">
                  <c:v>Control the level of total expenditure</c:v>
                </c:pt>
                <c:pt idx="1">
                  <c:v>Align expenditure to priorities of the government</c:v>
                </c:pt>
                <c:pt idx="2">
                  <c:v>Improve effectiveness within programs and policies</c:v>
                </c:pt>
              </c:strCache>
            </c:strRef>
          </c:cat>
          <c:val>
            <c:numRef>
              <c:f>'Chart of SR objectives after Co'!$B$42:$D$42</c:f>
              <c:numCache>
                <c:formatCode>General</c:formatCode>
                <c:ptCount val="3"/>
                <c:pt idx="0">
                  <c:v>0</c:v>
                </c:pt>
                <c:pt idx="1">
                  <c:v>0</c:v>
                </c:pt>
                <c:pt idx="2">
                  <c:v>1</c:v>
                </c:pt>
              </c:numCache>
            </c:numRef>
          </c:val>
          <c:extLst>
            <c:ext xmlns:c16="http://schemas.microsoft.com/office/drawing/2014/chart" uri="{C3380CC4-5D6E-409C-BE32-E72D297353CC}">
              <c16:uniqueId val="{00000002-6805-4743-8387-5479036E6304}"/>
            </c:ext>
          </c:extLst>
        </c:ser>
        <c:dLbls>
          <c:showLegendKey val="0"/>
          <c:showVal val="0"/>
          <c:showCatName val="0"/>
          <c:showSerName val="0"/>
          <c:showPercent val="0"/>
          <c:showBubbleSize val="0"/>
        </c:dLbls>
        <c:gapWidth val="52"/>
        <c:axId val="541842480"/>
        <c:axId val="541846744"/>
      </c:barChart>
      <c:catAx>
        <c:axId val="54184248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solidFill>
                <a:latin typeface="+mn-lt"/>
                <a:ea typeface="+mn-ea"/>
                <a:cs typeface="+mn-cs"/>
              </a:defRPr>
            </a:pPr>
            <a:endParaRPr lang="en-BA"/>
          </a:p>
        </c:txPr>
        <c:crossAx val="541846744"/>
        <c:crosses val="autoZero"/>
        <c:auto val="1"/>
        <c:lblAlgn val="ctr"/>
        <c:lblOffset val="100"/>
        <c:noMultiLvlLbl val="0"/>
      </c:catAx>
      <c:valAx>
        <c:axId val="541846744"/>
        <c:scaling>
          <c:orientation val="minMax"/>
        </c:scaling>
        <c:delete val="1"/>
        <c:axPos val="l"/>
        <c:numFmt formatCode="General" sourceLinked="1"/>
        <c:majorTickMark val="none"/>
        <c:minorTickMark val="none"/>
        <c:tickLblPos val="nextTo"/>
        <c:crossAx val="541842480"/>
        <c:crosses val="autoZero"/>
        <c:crossBetween val="between"/>
      </c:valAx>
      <c:spPr>
        <a:noFill/>
        <a:ln>
          <a:noFill/>
        </a:ln>
        <a:effectLst/>
      </c:spPr>
    </c:plotArea>
    <c:legend>
      <c:legendPos val="b"/>
      <c:layout>
        <c:manualLayout>
          <c:xMode val="edge"/>
          <c:yMode val="edge"/>
          <c:x val="0.29576538471009678"/>
          <c:y val="0.92308828254020137"/>
          <c:w val="0.40261986865628269"/>
          <c:h val="6.3060823866769838E-2"/>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BA"/>
        </a:p>
      </c:txPr>
    </c:legend>
    <c:plotVisOnly val="1"/>
    <c:dispBlanksAs val="gap"/>
    <c:showDLblsOverMax val="0"/>
  </c:chart>
  <c:spPr>
    <a:solidFill>
      <a:schemeClr val="bg1"/>
    </a:solidFill>
    <a:ln w="9525" cap="flat" cmpd="sng" algn="ctr">
      <a:noFill/>
      <a:round/>
    </a:ln>
    <a:effectLst/>
  </c:spPr>
  <c:txPr>
    <a:bodyPr/>
    <a:lstStyle/>
    <a:p>
      <a:pPr>
        <a:defRPr/>
      </a:pPr>
      <a:endParaRPr lang="en-BA"/>
    </a:p>
  </c:txPr>
  <c:externalData r:id="rId4">
    <c:autoUpdate val="0"/>
  </c:externalData>
</c:chartSpace>
</file>

<file path=ppt/charts/colors1.xml><?xml version="1.0" encoding="utf-8"?>
<cs:colorStyle xmlns:cs="http://schemas.microsoft.com/office/drawing/2012/chartStyle" xmlns:a="http://schemas.openxmlformats.org/drawingml/2006/main" meth="withinLinear" id="14">
  <a:schemeClr val="accent1"/>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5">
  <cs:axisTitle>
    <cs:lnRef idx="0"/>
    <cs:fillRef idx="0"/>
    <cs:effectRef idx="0"/>
    <cs:fontRef idx="minor">
      <a:schemeClr val="tx2"/>
    </cs:fontRef>
    <cs:defRPr sz="900"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900" kern="1200"/>
  </cs:chartArea>
  <cs:dataLabel>
    <cs:lnRef idx="0"/>
    <cs:fillRef idx="0"/>
    <cs:effectRef idx="0"/>
    <cs:fontRef idx="minor">
      <a:schemeClr val="tx2"/>
    </cs:fontRef>
    <cs:defRPr sz="900"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900"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900"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1600"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900"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900" kern="1200"/>
  </cs:valueAxis>
  <cs:wall>
    <cs:lnRef idx="0"/>
    <cs:fillRef idx="0"/>
    <cs:effectRef idx="0"/>
    <cs:fontRef idx="minor">
      <a:schemeClr val="tx2"/>
    </cs:fontRef>
  </cs:wall>
</cs:chartStyle>
</file>

<file path=ppt/charts/style2.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0.3488</cdr:x>
      <cdr:y>0.88564</cdr:y>
    </cdr:from>
    <cdr:to>
      <cdr:x>1</cdr:x>
      <cdr:y>0.95733</cdr:y>
    </cdr:to>
    <cdr:sp macro="" textlink="">
      <cdr:nvSpPr>
        <cdr:cNvPr id="2" name="TextBox 1"/>
        <cdr:cNvSpPr txBox="1"/>
      </cdr:nvSpPr>
      <cdr:spPr>
        <a:xfrm xmlns:a="http://schemas.openxmlformats.org/drawingml/2006/main">
          <a:off x="2187211" y="3682206"/>
          <a:ext cx="4083414" cy="298039"/>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GB" sz="1400"/>
            <a:t>1 = no</a:t>
          </a:r>
          <a:r>
            <a:rPr lang="en-GB" sz="1400" baseline="0"/>
            <a:t> challenge   2 =  low   3 = medium   4 = high</a:t>
          </a:r>
          <a:endParaRPr lang="en-GB" sz="1400"/>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72421" cy="46513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027" y="0"/>
            <a:ext cx="2972421" cy="465138"/>
          </a:xfrm>
          <a:prstGeom prst="rect">
            <a:avLst/>
          </a:prstGeom>
        </p:spPr>
        <p:txBody>
          <a:bodyPr vert="horz" lIns="91440" tIns="45720" rIns="91440" bIns="45720" rtlCol="0"/>
          <a:lstStyle>
            <a:lvl1pPr algn="r">
              <a:defRPr sz="1200"/>
            </a:lvl1pPr>
          </a:lstStyle>
          <a:p>
            <a:fld id="{2F69F348-2C7F-401C-92D7-DC4CE7899B6F}" type="datetimeFigureOut">
              <a:rPr lang="en-US" smtClean="0"/>
              <a:pPr/>
              <a:t>5/7/21</a:t>
            </a:fld>
            <a:endParaRPr lang="en-US" dirty="0"/>
          </a:p>
        </p:txBody>
      </p:sp>
      <p:sp>
        <p:nvSpPr>
          <p:cNvPr id="4" name="Footer Placeholder 3"/>
          <p:cNvSpPr>
            <a:spLocks noGrp="1"/>
          </p:cNvSpPr>
          <p:nvPr>
            <p:ph type="ftr" sz="quarter" idx="2"/>
          </p:nvPr>
        </p:nvSpPr>
        <p:spPr>
          <a:xfrm>
            <a:off x="1" y="8829675"/>
            <a:ext cx="2972421" cy="465138"/>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027" y="8829675"/>
            <a:ext cx="2972421" cy="465138"/>
          </a:xfrm>
          <a:prstGeom prst="rect">
            <a:avLst/>
          </a:prstGeom>
        </p:spPr>
        <p:txBody>
          <a:bodyPr vert="horz" lIns="91440" tIns="45720" rIns="91440" bIns="45720" rtlCol="0" anchor="b"/>
          <a:lstStyle>
            <a:lvl1pPr algn="r">
              <a:defRPr sz="1200"/>
            </a:lvl1pPr>
          </a:lstStyle>
          <a:p>
            <a:fld id="{EDDAE607-FF26-4835-9EAD-DBB3FB491D1B}" type="slidenum">
              <a:rPr lang="en-US" smtClean="0"/>
              <a:pPr/>
              <a:t>‹#›</a:t>
            </a:fld>
            <a:endParaRPr lang="en-US" dirty="0"/>
          </a:p>
        </p:txBody>
      </p:sp>
    </p:spTree>
    <p:extLst>
      <p:ext uri="{BB962C8B-B14F-4D97-AF65-F5344CB8AC3E}">
        <p14:creationId xmlns:p14="http://schemas.microsoft.com/office/powerpoint/2010/main" val="11022946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884613" y="0"/>
            <a:ext cx="2971800" cy="464820"/>
          </a:xfrm>
          <a:prstGeom prst="rect">
            <a:avLst/>
          </a:prstGeom>
        </p:spPr>
        <p:txBody>
          <a:bodyPr vert="horz" lIns="93177" tIns="46589" rIns="93177" bIns="46589" rtlCol="0"/>
          <a:lstStyle>
            <a:lvl1pPr algn="r">
              <a:defRPr sz="1200"/>
            </a:lvl1pPr>
          </a:lstStyle>
          <a:p>
            <a:fld id="{3907AD67-7C60-4008-9560-6C146AAB157C}" type="datetimeFigureOut">
              <a:rPr lang="en-US" smtClean="0"/>
              <a:pPr/>
              <a:t>5/7/21</a:t>
            </a:fld>
            <a:endParaRPr lang="en-US" dirty="0"/>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685800" y="4415790"/>
            <a:ext cx="548640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297180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829967"/>
            <a:ext cx="2971800" cy="464820"/>
          </a:xfrm>
          <a:prstGeom prst="rect">
            <a:avLst/>
          </a:prstGeom>
        </p:spPr>
        <p:txBody>
          <a:bodyPr vert="horz" lIns="93177" tIns="46589" rIns="93177" bIns="46589" rtlCol="0" anchor="b"/>
          <a:lstStyle>
            <a:lvl1pPr algn="r">
              <a:defRPr sz="1200"/>
            </a:lvl1pPr>
          </a:lstStyle>
          <a:p>
            <a:fld id="{E66FA965-B4FE-420C-8A3C-83B71E304D16}" type="slidenum">
              <a:rPr lang="en-US" smtClean="0"/>
              <a:pPr/>
              <a:t>‹#›</a:t>
            </a:fld>
            <a:endParaRPr lang="en-US" dirty="0"/>
          </a:p>
        </p:txBody>
      </p:sp>
    </p:spTree>
    <p:extLst>
      <p:ext uri="{BB962C8B-B14F-4D97-AF65-F5344CB8AC3E}">
        <p14:creationId xmlns:p14="http://schemas.microsoft.com/office/powerpoint/2010/main" val="42161750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altLang="en-US" dirty="0"/>
          </a:p>
        </p:txBody>
      </p:sp>
      <p:sp>
        <p:nvSpPr>
          <p:cNvPr id="51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8BF0F43-3359-469A-945E-E61A90F614E0}" type="slidenum">
              <a:rPr lang="en-US" altLang="en-US" smtClean="0"/>
              <a:pPr>
                <a:spcBef>
                  <a:spcPct val="0"/>
                </a:spcBef>
              </a:pPr>
              <a:t>1</a:t>
            </a:fld>
            <a:endParaRPr lang="en-US" altLang="en-US" dirty="0"/>
          </a:p>
        </p:txBody>
      </p:sp>
    </p:spTree>
    <p:extLst>
      <p:ext uri="{BB962C8B-B14F-4D97-AF65-F5344CB8AC3E}">
        <p14:creationId xmlns:p14="http://schemas.microsoft.com/office/powerpoint/2010/main" val="97701709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p:cNvSpPr>
          <p:nvPr>
            <p:ph type="sldImg"/>
          </p:nvPr>
        </p:nvSpPr>
        <p:spPr bwMode="auto">
          <a:xfrm>
            <a:off x="1287463" y="676275"/>
            <a:ext cx="4511675" cy="3384550"/>
          </a:xfrm>
          <a:prstGeom prst="rect">
            <a:avLst/>
          </a:prstGeom>
          <a:noFill/>
          <a:ln>
            <a:solidFill>
              <a:srgbClr val="000000"/>
            </a:solidFill>
            <a:miter lim="800000"/>
            <a:headEnd/>
            <a:tailEnd/>
          </a:ln>
        </p:spPr>
      </p:sp>
      <p:sp>
        <p:nvSpPr>
          <p:cNvPr id="18434" name="Notes Placeholder 2"/>
          <p:cNvSpPr>
            <a:spLocks noGrp="1"/>
          </p:cNvSpPr>
          <p:nvPr>
            <p:ph type="body" idx="1"/>
          </p:nvPr>
        </p:nvSpPr>
        <p:spPr bwMode="auto">
          <a:xfrm>
            <a:off x="708025" y="4286250"/>
            <a:ext cx="5670550" cy="4062413"/>
          </a:xfrm>
          <a:prstGeom prst="rect">
            <a:avLst/>
          </a:prstGeom>
          <a:noFill/>
        </p:spPr>
        <p:txBody>
          <a:bodyPr wrap="square" numCol="1" anchor="t" anchorCtr="0" compatLnSpc="1">
            <a:prstTxWarp prst="textNoShape">
              <a:avLst/>
            </a:prstTxWarp>
          </a:bodyPr>
          <a:lstStyle/>
          <a:p>
            <a:pPr>
              <a:spcBef>
                <a:spcPct val="0"/>
              </a:spcBef>
            </a:pPr>
            <a:endParaRPr lang="en-US" baseline="0" dirty="0"/>
          </a:p>
        </p:txBody>
      </p:sp>
      <p:sp>
        <p:nvSpPr>
          <p:cNvPr id="18435" name="Slide Number Placeholder 3"/>
          <p:cNvSpPr>
            <a:spLocks noGrp="1"/>
          </p:cNvSpPr>
          <p:nvPr>
            <p:ph type="sldNum" sz="quarter" idx="5"/>
          </p:nvPr>
        </p:nvSpPr>
        <p:spPr bwMode="auto">
          <a:xfrm>
            <a:off x="4014788" y="8572500"/>
            <a:ext cx="3070225" cy="450850"/>
          </a:xfrm>
          <a:prstGeom prst="rect">
            <a:avLst/>
          </a:prstGeom>
          <a:noFill/>
          <a:ln>
            <a:miter lim="800000"/>
            <a:headEnd/>
            <a:tailEnd/>
          </a:ln>
        </p:spPr>
        <p:txBody>
          <a:bodyPr wrap="square" numCol="1" anchorCtr="0" compatLnSpc="1">
            <a:prstTxWarp prst="textNoShape">
              <a:avLst/>
            </a:prstTxWarp>
          </a:bodyPr>
          <a:lstStyle/>
          <a:p>
            <a:pPr fontAlgn="base">
              <a:spcBef>
                <a:spcPct val="0"/>
              </a:spcBef>
              <a:spcAft>
                <a:spcPct val="0"/>
              </a:spcAft>
            </a:pPr>
            <a:fld id="{F5E49C48-BC26-42D6-AA3D-28B97E864269}" type="slidenum">
              <a:rPr lang="en-US"/>
              <a:pPr fontAlgn="base">
                <a:spcBef>
                  <a:spcPct val="0"/>
                </a:spcBef>
                <a:spcAft>
                  <a:spcPct val="0"/>
                </a:spcAft>
              </a:pPr>
              <a:t>10</a:t>
            </a:fld>
            <a:endParaRPr lang="en-US"/>
          </a:p>
        </p:txBody>
      </p:sp>
    </p:spTree>
    <p:extLst>
      <p:ext uri="{BB962C8B-B14F-4D97-AF65-F5344CB8AC3E}">
        <p14:creationId xmlns:p14="http://schemas.microsoft.com/office/powerpoint/2010/main" val="159125473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p:cNvSpPr>
          <p:nvPr>
            <p:ph type="sldImg"/>
          </p:nvPr>
        </p:nvSpPr>
        <p:spPr bwMode="auto">
          <a:xfrm>
            <a:off x="1287463" y="676275"/>
            <a:ext cx="4511675" cy="3384550"/>
          </a:xfrm>
          <a:prstGeom prst="rect">
            <a:avLst/>
          </a:prstGeom>
          <a:noFill/>
          <a:ln>
            <a:solidFill>
              <a:srgbClr val="000000"/>
            </a:solidFill>
            <a:miter lim="800000"/>
            <a:headEnd/>
            <a:tailEnd/>
          </a:ln>
        </p:spPr>
      </p:sp>
      <p:sp>
        <p:nvSpPr>
          <p:cNvPr id="18434" name="Notes Placeholder 2"/>
          <p:cNvSpPr>
            <a:spLocks noGrp="1"/>
          </p:cNvSpPr>
          <p:nvPr>
            <p:ph type="body" idx="1"/>
          </p:nvPr>
        </p:nvSpPr>
        <p:spPr bwMode="auto">
          <a:xfrm>
            <a:off x="708025" y="4286250"/>
            <a:ext cx="5670550" cy="4062413"/>
          </a:xfrm>
          <a:prstGeom prst="rect">
            <a:avLst/>
          </a:prstGeom>
          <a:noFill/>
        </p:spPr>
        <p:txBody>
          <a:bodyPr wrap="square" numCol="1" anchor="t" anchorCtr="0" compatLnSpc="1">
            <a:prstTxWarp prst="textNoShape">
              <a:avLst/>
            </a:prstTxWarp>
          </a:bodyPr>
          <a:lstStyle/>
          <a:p>
            <a:pPr>
              <a:spcBef>
                <a:spcPct val="0"/>
              </a:spcBef>
            </a:pPr>
            <a:endParaRPr lang="en-US" baseline="0" dirty="0"/>
          </a:p>
        </p:txBody>
      </p:sp>
      <p:sp>
        <p:nvSpPr>
          <p:cNvPr id="18435" name="Slide Number Placeholder 3"/>
          <p:cNvSpPr>
            <a:spLocks noGrp="1"/>
          </p:cNvSpPr>
          <p:nvPr>
            <p:ph type="sldNum" sz="quarter" idx="5"/>
          </p:nvPr>
        </p:nvSpPr>
        <p:spPr bwMode="auto">
          <a:xfrm>
            <a:off x="4014788" y="8572500"/>
            <a:ext cx="3070225" cy="450850"/>
          </a:xfrm>
          <a:prstGeom prst="rect">
            <a:avLst/>
          </a:prstGeom>
          <a:noFill/>
          <a:ln>
            <a:miter lim="800000"/>
            <a:headEnd/>
            <a:tailEnd/>
          </a:ln>
        </p:spPr>
        <p:txBody>
          <a:bodyPr wrap="square" numCol="1" anchorCtr="0" compatLnSpc="1">
            <a:prstTxWarp prst="textNoShape">
              <a:avLst/>
            </a:prstTxWarp>
          </a:bodyPr>
          <a:lstStyle/>
          <a:p>
            <a:pPr fontAlgn="base">
              <a:spcBef>
                <a:spcPct val="0"/>
              </a:spcBef>
              <a:spcAft>
                <a:spcPct val="0"/>
              </a:spcAft>
            </a:pPr>
            <a:fld id="{F5E49C48-BC26-42D6-AA3D-28B97E864269}" type="slidenum">
              <a:rPr lang="en-US"/>
              <a:pPr fontAlgn="base">
                <a:spcBef>
                  <a:spcPct val="0"/>
                </a:spcBef>
                <a:spcAft>
                  <a:spcPct val="0"/>
                </a:spcAft>
              </a:pPr>
              <a:t>11</a:t>
            </a:fld>
            <a:endParaRPr lang="en-US"/>
          </a:p>
        </p:txBody>
      </p:sp>
    </p:spTree>
    <p:extLst>
      <p:ext uri="{BB962C8B-B14F-4D97-AF65-F5344CB8AC3E}">
        <p14:creationId xmlns:p14="http://schemas.microsoft.com/office/powerpoint/2010/main" val="231765724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7" name="Slide Image Placeholder 1"/>
          <p:cNvSpPr>
            <a:spLocks noGrp="1" noRot="1" noChangeAspect="1"/>
          </p:cNvSpPr>
          <p:nvPr>
            <p:ph type="sldImg"/>
          </p:nvPr>
        </p:nvSpPr>
        <p:spPr bwMode="auto">
          <a:xfrm>
            <a:off x="1287463" y="676275"/>
            <a:ext cx="4511675" cy="3384550"/>
          </a:xfrm>
          <a:noFill/>
          <a:ln>
            <a:solidFill>
              <a:srgbClr val="000000"/>
            </a:solidFill>
            <a:miter lim="800000"/>
            <a:headEnd/>
            <a:tailEnd/>
          </a:ln>
        </p:spPr>
      </p:sp>
      <p:sp>
        <p:nvSpPr>
          <p:cNvPr id="7577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7577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4754396D-8E82-4941-B4DF-1193D24FEC30}" type="slidenum">
              <a:rPr lang="en-US"/>
              <a:pPr fontAlgn="base">
                <a:spcBef>
                  <a:spcPct val="0"/>
                </a:spcBef>
                <a:spcAft>
                  <a:spcPct val="0"/>
                </a:spcAft>
              </a:pPr>
              <a:t>12</a:t>
            </a:fld>
            <a:endParaRPr lang="en-US"/>
          </a:p>
        </p:txBody>
      </p:sp>
    </p:spTree>
    <p:extLst>
      <p:ext uri="{BB962C8B-B14F-4D97-AF65-F5344CB8AC3E}">
        <p14:creationId xmlns:p14="http://schemas.microsoft.com/office/powerpoint/2010/main" val="27134744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38915" name="Notes Placeholder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dirty="0"/>
          </a:p>
        </p:txBody>
      </p:sp>
      <p:sp>
        <p:nvSpPr>
          <p:cNvPr id="2355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92D622A-FA6C-4C43-BAC2-8B004B22F7E0}" type="slidenum">
              <a:rPr lang="en-US" smtClean="0">
                <a:cs typeface="Arial" charset="0"/>
              </a:rPr>
              <a:pPr fontAlgn="base">
                <a:spcBef>
                  <a:spcPct val="0"/>
                </a:spcBef>
                <a:spcAft>
                  <a:spcPct val="0"/>
                </a:spcAft>
                <a:defRPr/>
              </a:pPr>
              <a:t>2</a:t>
            </a:fld>
            <a:endParaRPr lang="en-US" dirty="0">
              <a:cs typeface="Arial" charset="0"/>
            </a:endParaRPr>
          </a:p>
        </p:txBody>
      </p:sp>
    </p:spTree>
    <p:extLst>
      <p:ext uri="{BB962C8B-B14F-4D97-AF65-F5344CB8AC3E}">
        <p14:creationId xmlns:p14="http://schemas.microsoft.com/office/powerpoint/2010/main" val="21671305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p:cNvSpPr>
          <p:nvPr>
            <p:ph type="sldImg"/>
          </p:nvPr>
        </p:nvSpPr>
        <p:spPr bwMode="auto">
          <a:xfrm>
            <a:off x="915988" y="744538"/>
            <a:ext cx="4965700" cy="3724275"/>
          </a:xfrm>
          <a:noFill/>
          <a:ln>
            <a:solidFill>
              <a:srgbClr val="000000"/>
            </a:solidFill>
            <a:miter lim="800000"/>
            <a:headEnd/>
            <a:tailEnd/>
          </a:ln>
        </p:spPr>
      </p:sp>
      <p:sp>
        <p:nvSpPr>
          <p:cNvPr id="18434" name="Notes Placeholder 2"/>
          <p:cNvSpPr>
            <a:spLocks noGrp="1"/>
          </p:cNvSpPr>
          <p:nvPr>
            <p:ph type="body" idx="1"/>
          </p:nvPr>
        </p:nvSpPr>
        <p:spPr bwMode="auto">
          <a:noFill/>
        </p:spPr>
        <p:txBody>
          <a:bodyPr wrap="square"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lang="en-US" sz="1200" dirty="0">
              <a:solidFill>
                <a:schemeClr val="tx1">
                  <a:lumMod val="95000"/>
                  <a:lumOff val="5000"/>
                </a:schemeClr>
              </a:solidFill>
            </a:endParaRPr>
          </a:p>
          <a:p>
            <a:pPr>
              <a:spcBef>
                <a:spcPct val="0"/>
              </a:spcBef>
            </a:pPr>
            <a:endParaRPr lang="en-US" baseline="0" dirty="0"/>
          </a:p>
        </p:txBody>
      </p:sp>
      <p:sp>
        <p:nvSpPr>
          <p:cNvPr id="1843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F5E49C48-BC26-42D6-AA3D-28B97E864269}" type="slidenum">
              <a:rPr lang="en-US"/>
              <a:pPr fontAlgn="base">
                <a:spcBef>
                  <a:spcPct val="0"/>
                </a:spcBef>
                <a:spcAft>
                  <a:spcPct val="0"/>
                </a:spcAft>
              </a:pPr>
              <a:t>3</a:t>
            </a:fld>
            <a:endParaRPr lang="en-US"/>
          </a:p>
        </p:txBody>
      </p:sp>
    </p:spTree>
    <p:extLst>
      <p:ext uri="{BB962C8B-B14F-4D97-AF65-F5344CB8AC3E}">
        <p14:creationId xmlns:p14="http://schemas.microsoft.com/office/powerpoint/2010/main" val="15539605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p:cNvSpPr>
          <p:nvPr>
            <p:ph type="sldImg"/>
          </p:nvPr>
        </p:nvSpPr>
        <p:spPr bwMode="auto">
          <a:xfrm>
            <a:off x="1287463" y="676275"/>
            <a:ext cx="4511675" cy="3384550"/>
          </a:xfrm>
          <a:prstGeom prst="rect">
            <a:avLst/>
          </a:prstGeom>
          <a:noFill/>
          <a:ln>
            <a:solidFill>
              <a:srgbClr val="000000"/>
            </a:solidFill>
            <a:miter lim="800000"/>
            <a:headEnd/>
            <a:tailEnd/>
          </a:ln>
        </p:spPr>
      </p:sp>
      <p:sp>
        <p:nvSpPr>
          <p:cNvPr id="18434" name="Notes Placeholder 2"/>
          <p:cNvSpPr>
            <a:spLocks noGrp="1"/>
          </p:cNvSpPr>
          <p:nvPr>
            <p:ph type="body" idx="1"/>
          </p:nvPr>
        </p:nvSpPr>
        <p:spPr bwMode="auto">
          <a:xfrm>
            <a:off x="708025" y="4286250"/>
            <a:ext cx="5670550" cy="4062413"/>
          </a:xfrm>
          <a:prstGeom prst="rect">
            <a:avLst/>
          </a:prstGeom>
          <a:noFill/>
        </p:spPr>
        <p:txBody>
          <a:bodyPr wrap="square" numCol="1" anchor="t" anchorCtr="0" compatLnSpc="1">
            <a:prstTxWarp prst="textNoShape">
              <a:avLst/>
            </a:prstTxWarp>
          </a:bodyPr>
          <a:lstStyle/>
          <a:p>
            <a:pPr>
              <a:spcBef>
                <a:spcPct val="0"/>
              </a:spcBef>
            </a:pPr>
            <a:endParaRPr lang="en-US" baseline="0" dirty="0"/>
          </a:p>
        </p:txBody>
      </p:sp>
      <p:sp>
        <p:nvSpPr>
          <p:cNvPr id="18435" name="Slide Number Placeholder 3"/>
          <p:cNvSpPr>
            <a:spLocks noGrp="1"/>
          </p:cNvSpPr>
          <p:nvPr>
            <p:ph type="sldNum" sz="quarter" idx="5"/>
          </p:nvPr>
        </p:nvSpPr>
        <p:spPr bwMode="auto">
          <a:xfrm>
            <a:off x="4014788" y="8572500"/>
            <a:ext cx="3070225" cy="450850"/>
          </a:xfrm>
          <a:prstGeom prst="rect">
            <a:avLst/>
          </a:prstGeom>
          <a:noFill/>
          <a:ln>
            <a:miter lim="800000"/>
            <a:headEnd/>
            <a:tailEnd/>
          </a:ln>
        </p:spPr>
        <p:txBody>
          <a:bodyPr wrap="square" numCol="1" anchorCtr="0" compatLnSpc="1">
            <a:prstTxWarp prst="textNoShape">
              <a:avLst/>
            </a:prstTxWarp>
          </a:bodyPr>
          <a:lstStyle/>
          <a:p>
            <a:pPr fontAlgn="base">
              <a:spcBef>
                <a:spcPct val="0"/>
              </a:spcBef>
              <a:spcAft>
                <a:spcPct val="0"/>
              </a:spcAft>
            </a:pPr>
            <a:fld id="{F5E49C48-BC26-42D6-AA3D-28B97E864269}" type="slidenum">
              <a:rPr lang="en-US"/>
              <a:pPr fontAlgn="base">
                <a:spcBef>
                  <a:spcPct val="0"/>
                </a:spcBef>
                <a:spcAft>
                  <a:spcPct val="0"/>
                </a:spcAft>
              </a:pPr>
              <a:t>4</a:t>
            </a:fld>
            <a:endParaRPr lang="en-US"/>
          </a:p>
        </p:txBody>
      </p:sp>
    </p:spTree>
    <p:extLst>
      <p:ext uri="{BB962C8B-B14F-4D97-AF65-F5344CB8AC3E}">
        <p14:creationId xmlns:p14="http://schemas.microsoft.com/office/powerpoint/2010/main" val="17803639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p:cNvSpPr>
          <p:nvPr>
            <p:ph type="sldImg"/>
          </p:nvPr>
        </p:nvSpPr>
        <p:spPr bwMode="auto">
          <a:xfrm>
            <a:off x="1287463" y="676275"/>
            <a:ext cx="4511675" cy="3384550"/>
          </a:xfrm>
          <a:prstGeom prst="rect">
            <a:avLst/>
          </a:prstGeom>
          <a:noFill/>
          <a:ln>
            <a:solidFill>
              <a:srgbClr val="000000"/>
            </a:solidFill>
            <a:miter lim="800000"/>
            <a:headEnd/>
            <a:tailEnd/>
          </a:ln>
        </p:spPr>
      </p:sp>
      <p:sp>
        <p:nvSpPr>
          <p:cNvPr id="18434" name="Notes Placeholder 2"/>
          <p:cNvSpPr>
            <a:spLocks noGrp="1"/>
          </p:cNvSpPr>
          <p:nvPr>
            <p:ph type="body" idx="1"/>
          </p:nvPr>
        </p:nvSpPr>
        <p:spPr bwMode="auto">
          <a:xfrm>
            <a:off x="708025" y="4286250"/>
            <a:ext cx="5670550" cy="4062413"/>
          </a:xfrm>
          <a:prstGeom prst="rect">
            <a:avLst/>
          </a:prstGeom>
          <a:noFill/>
        </p:spPr>
        <p:txBody>
          <a:bodyPr wrap="square" numCol="1" anchor="t" anchorCtr="0" compatLnSpc="1">
            <a:prstTxWarp prst="textNoShape">
              <a:avLst/>
            </a:prstTxWarp>
          </a:bodyPr>
          <a:lstStyle/>
          <a:p>
            <a:pPr>
              <a:spcBef>
                <a:spcPct val="0"/>
              </a:spcBef>
            </a:pPr>
            <a:endParaRPr lang="en-US" baseline="0" dirty="0"/>
          </a:p>
        </p:txBody>
      </p:sp>
      <p:sp>
        <p:nvSpPr>
          <p:cNvPr id="18435" name="Slide Number Placeholder 3"/>
          <p:cNvSpPr>
            <a:spLocks noGrp="1"/>
          </p:cNvSpPr>
          <p:nvPr>
            <p:ph type="sldNum" sz="quarter" idx="5"/>
          </p:nvPr>
        </p:nvSpPr>
        <p:spPr bwMode="auto">
          <a:xfrm>
            <a:off x="4014788" y="8572500"/>
            <a:ext cx="3070225" cy="450850"/>
          </a:xfrm>
          <a:prstGeom prst="rect">
            <a:avLst/>
          </a:prstGeom>
          <a:noFill/>
          <a:ln>
            <a:miter lim="800000"/>
            <a:headEnd/>
            <a:tailEnd/>
          </a:ln>
        </p:spPr>
        <p:txBody>
          <a:bodyPr wrap="square" numCol="1" anchorCtr="0" compatLnSpc="1">
            <a:prstTxWarp prst="textNoShape">
              <a:avLst/>
            </a:prstTxWarp>
          </a:bodyPr>
          <a:lstStyle/>
          <a:p>
            <a:pPr fontAlgn="base">
              <a:spcBef>
                <a:spcPct val="0"/>
              </a:spcBef>
              <a:spcAft>
                <a:spcPct val="0"/>
              </a:spcAft>
            </a:pPr>
            <a:fld id="{F5E49C48-BC26-42D6-AA3D-28B97E864269}" type="slidenum">
              <a:rPr lang="en-US"/>
              <a:pPr fontAlgn="base">
                <a:spcBef>
                  <a:spcPct val="0"/>
                </a:spcBef>
                <a:spcAft>
                  <a:spcPct val="0"/>
                </a:spcAft>
              </a:pPr>
              <a:t>5</a:t>
            </a:fld>
            <a:endParaRPr lang="en-US"/>
          </a:p>
        </p:txBody>
      </p:sp>
    </p:spTree>
    <p:extLst>
      <p:ext uri="{BB962C8B-B14F-4D97-AF65-F5344CB8AC3E}">
        <p14:creationId xmlns:p14="http://schemas.microsoft.com/office/powerpoint/2010/main" val="329905098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p:cNvSpPr>
          <p:nvPr>
            <p:ph type="sldImg"/>
          </p:nvPr>
        </p:nvSpPr>
        <p:spPr bwMode="auto">
          <a:xfrm>
            <a:off x="1287463" y="676275"/>
            <a:ext cx="4511675" cy="3384550"/>
          </a:xfrm>
          <a:prstGeom prst="rect">
            <a:avLst/>
          </a:prstGeom>
          <a:noFill/>
          <a:ln>
            <a:solidFill>
              <a:srgbClr val="000000"/>
            </a:solidFill>
            <a:miter lim="800000"/>
            <a:headEnd/>
            <a:tailEnd/>
          </a:ln>
        </p:spPr>
      </p:sp>
      <p:sp>
        <p:nvSpPr>
          <p:cNvPr id="18434" name="Notes Placeholder 2"/>
          <p:cNvSpPr>
            <a:spLocks noGrp="1"/>
          </p:cNvSpPr>
          <p:nvPr>
            <p:ph type="body" idx="1"/>
          </p:nvPr>
        </p:nvSpPr>
        <p:spPr bwMode="auto">
          <a:xfrm>
            <a:off x="708025" y="4286250"/>
            <a:ext cx="5670550" cy="4062413"/>
          </a:xfrm>
          <a:prstGeom prst="rect">
            <a:avLst/>
          </a:prstGeom>
          <a:noFill/>
        </p:spPr>
        <p:txBody>
          <a:bodyPr wrap="square" numCol="1" anchor="t" anchorCtr="0" compatLnSpc="1">
            <a:prstTxWarp prst="textNoShape">
              <a:avLst/>
            </a:prstTxWarp>
          </a:bodyPr>
          <a:lstStyle/>
          <a:p>
            <a:pPr>
              <a:spcBef>
                <a:spcPct val="0"/>
              </a:spcBef>
            </a:pPr>
            <a:endParaRPr lang="en-US" baseline="0" dirty="0"/>
          </a:p>
        </p:txBody>
      </p:sp>
      <p:sp>
        <p:nvSpPr>
          <p:cNvPr id="18435" name="Slide Number Placeholder 3"/>
          <p:cNvSpPr>
            <a:spLocks noGrp="1"/>
          </p:cNvSpPr>
          <p:nvPr>
            <p:ph type="sldNum" sz="quarter" idx="5"/>
          </p:nvPr>
        </p:nvSpPr>
        <p:spPr bwMode="auto">
          <a:xfrm>
            <a:off x="4014788" y="8572500"/>
            <a:ext cx="3070225" cy="450850"/>
          </a:xfrm>
          <a:prstGeom prst="rect">
            <a:avLst/>
          </a:prstGeom>
          <a:noFill/>
          <a:ln>
            <a:miter lim="800000"/>
            <a:headEnd/>
            <a:tailEnd/>
          </a:ln>
        </p:spPr>
        <p:txBody>
          <a:bodyPr wrap="square" numCol="1" anchorCtr="0" compatLnSpc="1">
            <a:prstTxWarp prst="textNoShape">
              <a:avLst/>
            </a:prstTxWarp>
          </a:bodyPr>
          <a:lstStyle/>
          <a:p>
            <a:pPr fontAlgn="base">
              <a:spcBef>
                <a:spcPct val="0"/>
              </a:spcBef>
              <a:spcAft>
                <a:spcPct val="0"/>
              </a:spcAft>
            </a:pPr>
            <a:fld id="{F5E49C48-BC26-42D6-AA3D-28B97E864269}" type="slidenum">
              <a:rPr lang="en-US"/>
              <a:pPr fontAlgn="base">
                <a:spcBef>
                  <a:spcPct val="0"/>
                </a:spcBef>
                <a:spcAft>
                  <a:spcPct val="0"/>
                </a:spcAft>
              </a:pPr>
              <a:t>6</a:t>
            </a:fld>
            <a:endParaRPr lang="en-US"/>
          </a:p>
        </p:txBody>
      </p:sp>
    </p:spTree>
    <p:extLst>
      <p:ext uri="{BB962C8B-B14F-4D97-AF65-F5344CB8AC3E}">
        <p14:creationId xmlns:p14="http://schemas.microsoft.com/office/powerpoint/2010/main" val="414845725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p:cNvSpPr>
          <p:nvPr>
            <p:ph type="sldImg"/>
          </p:nvPr>
        </p:nvSpPr>
        <p:spPr bwMode="auto">
          <a:xfrm>
            <a:off x="1287463" y="676275"/>
            <a:ext cx="4511675" cy="3384550"/>
          </a:xfrm>
          <a:prstGeom prst="rect">
            <a:avLst/>
          </a:prstGeom>
          <a:noFill/>
          <a:ln>
            <a:solidFill>
              <a:srgbClr val="000000"/>
            </a:solidFill>
            <a:miter lim="800000"/>
            <a:headEnd/>
            <a:tailEnd/>
          </a:ln>
        </p:spPr>
      </p:sp>
      <p:sp>
        <p:nvSpPr>
          <p:cNvPr id="18434" name="Notes Placeholder 2"/>
          <p:cNvSpPr>
            <a:spLocks noGrp="1"/>
          </p:cNvSpPr>
          <p:nvPr>
            <p:ph type="body" idx="1"/>
          </p:nvPr>
        </p:nvSpPr>
        <p:spPr bwMode="auto">
          <a:xfrm>
            <a:off x="708025" y="4286250"/>
            <a:ext cx="5670550" cy="4062413"/>
          </a:xfrm>
          <a:prstGeom prst="rect">
            <a:avLst/>
          </a:prstGeom>
          <a:noFill/>
        </p:spPr>
        <p:txBody>
          <a:bodyPr wrap="square" numCol="1" anchor="t" anchorCtr="0" compatLnSpc="1">
            <a:prstTxWarp prst="textNoShape">
              <a:avLst/>
            </a:prstTxWarp>
          </a:bodyPr>
          <a:lstStyle/>
          <a:p>
            <a:pPr>
              <a:spcBef>
                <a:spcPct val="0"/>
              </a:spcBef>
            </a:pPr>
            <a:endParaRPr lang="en-US" baseline="0" dirty="0"/>
          </a:p>
        </p:txBody>
      </p:sp>
      <p:sp>
        <p:nvSpPr>
          <p:cNvPr id="18435" name="Slide Number Placeholder 3"/>
          <p:cNvSpPr>
            <a:spLocks noGrp="1"/>
          </p:cNvSpPr>
          <p:nvPr>
            <p:ph type="sldNum" sz="quarter" idx="5"/>
          </p:nvPr>
        </p:nvSpPr>
        <p:spPr bwMode="auto">
          <a:xfrm>
            <a:off x="4014788" y="8572500"/>
            <a:ext cx="3070225" cy="450850"/>
          </a:xfrm>
          <a:prstGeom prst="rect">
            <a:avLst/>
          </a:prstGeom>
          <a:noFill/>
          <a:ln>
            <a:miter lim="800000"/>
            <a:headEnd/>
            <a:tailEnd/>
          </a:ln>
        </p:spPr>
        <p:txBody>
          <a:bodyPr wrap="square" numCol="1" anchorCtr="0" compatLnSpc="1">
            <a:prstTxWarp prst="textNoShape">
              <a:avLst/>
            </a:prstTxWarp>
          </a:bodyPr>
          <a:lstStyle/>
          <a:p>
            <a:pPr fontAlgn="base">
              <a:spcBef>
                <a:spcPct val="0"/>
              </a:spcBef>
              <a:spcAft>
                <a:spcPct val="0"/>
              </a:spcAft>
            </a:pPr>
            <a:fld id="{F5E49C48-BC26-42D6-AA3D-28B97E864269}" type="slidenum">
              <a:rPr lang="en-US"/>
              <a:pPr fontAlgn="base">
                <a:spcBef>
                  <a:spcPct val="0"/>
                </a:spcBef>
                <a:spcAft>
                  <a:spcPct val="0"/>
                </a:spcAft>
              </a:pPr>
              <a:t>7</a:t>
            </a:fld>
            <a:endParaRPr lang="en-US"/>
          </a:p>
        </p:txBody>
      </p:sp>
    </p:spTree>
    <p:extLst>
      <p:ext uri="{BB962C8B-B14F-4D97-AF65-F5344CB8AC3E}">
        <p14:creationId xmlns:p14="http://schemas.microsoft.com/office/powerpoint/2010/main" val="127410541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p:cNvSpPr>
          <p:nvPr>
            <p:ph type="sldImg"/>
          </p:nvPr>
        </p:nvSpPr>
        <p:spPr bwMode="auto">
          <a:xfrm>
            <a:off x="1287463" y="676275"/>
            <a:ext cx="4511675" cy="3384550"/>
          </a:xfrm>
          <a:prstGeom prst="rect">
            <a:avLst/>
          </a:prstGeom>
          <a:noFill/>
          <a:ln>
            <a:solidFill>
              <a:srgbClr val="000000"/>
            </a:solidFill>
            <a:miter lim="800000"/>
            <a:headEnd/>
            <a:tailEnd/>
          </a:ln>
        </p:spPr>
      </p:sp>
      <p:sp>
        <p:nvSpPr>
          <p:cNvPr id="18434" name="Notes Placeholder 2"/>
          <p:cNvSpPr>
            <a:spLocks noGrp="1"/>
          </p:cNvSpPr>
          <p:nvPr>
            <p:ph type="body" idx="1"/>
          </p:nvPr>
        </p:nvSpPr>
        <p:spPr bwMode="auto">
          <a:xfrm>
            <a:off x="708025" y="4286250"/>
            <a:ext cx="5670550" cy="4062413"/>
          </a:xfrm>
          <a:prstGeom prst="rect">
            <a:avLst/>
          </a:prstGeom>
          <a:noFill/>
        </p:spPr>
        <p:txBody>
          <a:bodyPr wrap="square" numCol="1" anchor="t" anchorCtr="0" compatLnSpc="1">
            <a:prstTxWarp prst="textNoShape">
              <a:avLst/>
            </a:prstTxWarp>
          </a:bodyPr>
          <a:lstStyle/>
          <a:p>
            <a:pPr>
              <a:spcBef>
                <a:spcPct val="0"/>
              </a:spcBef>
            </a:pPr>
            <a:endParaRPr lang="en-US" baseline="0" dirty="0"/>
          </a:p>
        </p:txBody>
      </p:sp>
      <p:sp>
        <p:nvSpPr>
          <p:cNvPr id="18435" name="Slide Number Placeholder 3"/>
          <p:cNvSpPr>
            <a:spLocks noGrp="1"/>
          </p:cNvSpPr>
          <p:nvPr>
            <p:ph type="sldNum" sz="quarter" idx="5"/>
          </p:nvPr>
        </p:nvSpPr>
        <p:spPr bwMode="auto">
          <a:xfrm>
            <a:off x="4014788" y="8572500"/>
            <a:ext cx="3070225" cy="450850"/>
          </a:xfrm>
          <a:prstGeom prst="rect">
            <a:avLst/>
          </a:prstGeom>
          <a:noFill/>
          <a:ln>
            <a:miter lim="800000"/>
            <a:headEnd/>
            <a:tailEnd/>
          </a:ln>
        </p:spPr>
        <p:txBody>
          <a:bodyPr wrap="square" numCol="1" anchorCtr="0" compatLnSpc="1">
            <a:prstTxWarp prst="textNoShape">
              <a:avLst/>
            </a:prstTxWarp>
          </a:bodyPr>
          <a:lstStyle/>
          <a:p>
            <a:pPr fontAlgn="base">
              <a:spcBef>
                <a:spcPct val="0"/>
              </a:spcBef>
              <a:spcAft>
                <a:spcPct val="0"/>
              </a:spcAft>
            </a:pPr>
            <a:fld id="{F5E49C48-BC26-42D6-AA3D-28B97E864269}" type="slidenum">
              <a:rPr lang="en-US"/>
              <a:pPr fontAlgn="base">
                <a:spcBef>
                  <a:spcPct val="0"/>
                </a:spcBef>
                <a:spcAft>
                  <a:spcPct val="0"/>
                </a:spcAft>
              </a:pPr>
              <a:t>8</a:t>
            </a:fld>
            <a:endParaRPr lang="en-US"/>
          </a:p>
        </p:txBody>
      </p:sp>
    </p:spTree>
    <p:extLst>
      <p:ext uri="{BB962C8B-B14F-4D97-AF65-F5344CB8AC3E}">
        <p14:creationId xmlns:p14="http://schemas.microsoft.com/office/powerpoint/2010/main" val="88085754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p:cNvSpPr>
          <p:nvPr>
            <p:ph type="sldImg"/>
          </p:nvPr>
        </p:nvSpPr>
        <p:spPr bwMode="auto">
          <a:xfrm>
            <a:off x="1287463" y="676275"/>
            <a:ext cx="4511675" cy="3384550"/>
          </a:xfrm>
          <a:prstGeom prst="rect">
            <a:avLst/>
          </a:prstGeom>
          <a:noFill/>
          <a:ln>
            <a:solidFill>
              <a:srgbClr val="000000"/>
            </a:solidFill>
            <a:miter lim="800000"/>
            <a:headEnd/>
            <a:tailEnd/>
          </a:ln>
        </p:spPr>
      </p:sp>
      <p:sp>
        <p:nvSpPr>
          <p:cNvPr id="18434" name="Notes Placeholder 2"/>
          <p:cNvSpPr>
            <a:spLocks noGrp="1"/>
          </p:cNvSpPr>
          <p:nvPr>
            <p:ph type="body" idx="1"/>
          </p:nvPr>
        </p:nvSpPr>
        <p:spPr bwMode="auto">
          <a:xfrm>
            <a:off x="708025" y="4286250"/>
            <a:ext cx="5670550" cy="4062413"/>
          </a:xfrm>
          <a:prstGeom prst="rect">
            <a:avLst/>
          </a:prstGeom>
          <a:noFill/>
        </p:spPr>
        <p:txBody>
          <a:bodyPr wrap="square" numCol="1" anchor="t" anchorCtr="0" compatLnSpc="1">
            <a:prstTxWarp prst="textNoShape">
              <a:avLst/>
            </a:prstTxWarp>
          </a:bodyPr>
          <a:lstStyle/>
          <a:p>
            <a:pPr>
              <a:spcBef>
                <a:spcPct val="0"/>
              </a:spcBef>
            </a:pPr>
            <a:endParaRPr lang="en-US" baseline="0" dirty="0"/>
          </a:p>
        </p:txBody>
      </p:sp>
      <p:sp>
        <p:nvSpPr>
          <p:cNvPr id="18435" name="Slide Number Placeholder 3"/>
          <p:cNvSpPr>
            <a:spLocks noGrp="1"/>
          </p:cNvSpPr>
          <p:nvPr>
            <p:ph type="sldNum" sz="quarter" idx="5"/>
          </p:nvPr>
        </p:nvSpPr>
        <p:spPr bwMode="auto">
          <a:xfrm>
            <a:off x="4014788" y="8572500"/>
            <a:ext cx="3070225" cy="450850"/>
          </a:xfrm>
          <a:prstGeom prst="rect">
            <a:avLst/>
          </a:prstGeom>
          <a:noFill/>
          <a:ln>
            <a:miter lim="800000"/>
            <a:headEnd/>
            <a:tailEnd/>
          </a:ln>
        </p:spPr>
        <p:txBody>
          <a:bodyPr wrap="square" numCol="1" anchorCtr="0" compatLnSpc="1">
            <a:prstTxWarp prst="textNoShape">
              <a:avLst/>
            </a:prstTxWarp>
          </a:bodyPr>
          <a:lstStyle/>
          <a:p>
            <a:pPr fontAlgn="base">
              <a:spcBef>
                <a:spcPct val="0"/>
              </a:spcBef>
              <a:spcAft>
                <a:spcPct val="0"/>
              </a:spcAft>
            </a:pPr>
            <a:fld id="{F5E49C48-BC26-42D6-AA3D-28B97E864269}" type="slidenum">
              <a:rPr lang="en-US"/>
              <a:pPr fontAlgn="base">
                <a:spcBef>
                  <a:spcPct val="0"/>
                </a:spcBef>
                <a:spcAft>
                  <a:spcPct val="0"/>
                </a:spcAft>
              </a:pPr>
              <a:t>9</a:t>
            </a:fld>
            <a:endParaRPr lang="en-US"/>
          </a:p>
        </p:txBody>
      </p:sp>
    </p:spTree>
    <p:extLst>
      <p:ext uri="{BB962C8B-B14F-4D97-AF65-F5344CB8AC3E}">
        <p14:creationId xmlns:p14="http://schemas.microsoft.com/office/powerpoint/2010/main" val="14337558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ADBF2E64-0A67-474B-A639-17E615330E46}" type="datetime1">
              <a:rPr lang="en-US" smtClean="0"/>
              <a:pPr/>
              <a:t>5/7/21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B9792E3-0ED1-4636-9AD2-0933D53E70C7}" type="slidenum">
              <a:rPr lang="en-US" smtClean="0"/>
              <a:pPr/>
              <a:t>‹#›</a:t>
            </a:fld>
            <a:endParaRPr lang="en-US" dirty="0"/>
          </a:p>
        </p:txBody>
      </p:sp>
    </p:spTree>
    <p:extLst>
      <p:ext uri="{BB962C8B-B14F-4D97-AF65-F5344CB8AC3E}">
        <p14:creationId xmlns:p14="http://schemas.microsoft.com/office/powerpoint/2010/main" val="41572771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702589C-FC03-4259-8BBC-0BD281CB6FD4}" type="datetime1">
              <a:rPr lang="en-US" smtClean="0"/>
              <a:pPr/>
              <a:t>5/7/21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B9792E3-0ED1-4636-9AD2-0933D53E70C7}" type="slidenum">
              <a:rPr lang="en-US" smtClean="0"/>
              <a:pPr/>
              <a:t>‹#›</a:t>
            </a:fld>
            <a:endParaRPr lang="en-US" dirty="0"/>
          </a:p>
        </p:txBody>
      </p:sp>
    </p:spTree>
    <p:extLst>
      <p:ext uri="{BB962C8B-B14F-4D97-AF65-F5344CB8AC3E}">
        <p14:creationId xmlns:p14="http://schemas.microsoft.com/office/powerpoint/2010/main" val="7646088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10EECDC-4F87-4C25-B3AD-A2774A9FCBD3}" type="datetime1">
              <a:rPr lang="en-US" smtClean="0"/>
              <a:pPr/>
              <a:t>5/7/21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B9792E3-0ED1-4636-9AD2-0933D53E70C7}" type="slidenum">
              <a:rPr lang="en-US" smtClean="0"/>
              <a:pPr/>
              <a:t>‹#›</a:t>
            </a:fld>
            <a:endParaRPr lang="en-US" dirty="0"/>
          </a:p>
        </p:txBody>
      </p:sp>
    </p:spTree>
    <p:extLst>
      <p:ext uri="{BB962C8B-B14F-4D97-AF65-F5344CB8AC3E}">
        <p14:creationId xmlns:p14="http://schemas.microsoft.com/office/powerpoint/2010/main" val="366221718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9EF2C02-1F7B-454E-8A54-3041221DBA6F}" type="datetime1">
              <a:rPr lang="en-US" smtClean="0"/>
              <a:pPr/>
              <a:t>5/7/21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B9792E3-0ED1-4636-9AD2-0933D53E70C7}"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3C76936-CDE1-44C9-8756-609327187BEC}" type="datetime1">
              <a:rPr lang="en-US" smtClean="0"/>
              <a:pPr/>
              <a:t>5/7/21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B9792E3-0ED1-4636-9AD2-0933D53E70C7}" type="slidenum">
              <a:rPr lang="en-US" smtClean="0"/>
              <a:pPr/>
              <a:t>‹#›</a:t>
            </a:fld>
            <a:endParaRPr lang="en-US" dirty="0"/>
          </a:p>
        </p:txBody>
      </p:sp>
    </p:spTree>
    <p:extLst>
      <p:ext uri="{BB962C8B-B14F-4D97-AF65-F5344CB8AC3E}">
        <p14:creationId xmlns:p14="http://schemas.microsoft.com/office/powerpoint/2010/main" val="26135931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DEDC727-D177-4367-A10D-85F66D20A87B}" type="datetime1">
              <a:rPr lang="en-US" smtClean="0"/>
              <a:pPr/>
              <a:t>5/7/21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B9792E3-0ED1-4636-9AD2-0933D53E70C7}" type="slidenum">
              <a:rPr lang="en-US" smtClean="0"/>
              <a:pPr/>
              <a:t>‹#›</a:t>
            </a:fld>
            <a:endParaRPr lang="en-US" dirty="0"/>
          </a:p>
        </p:txBody>
      </p:sp>
    </p:spTree>
    <p:extLst>
      <p:ext uri="{BB962C8B-B14F-4D97-AF65-F5344CB8AC3E}">
        <p14:creationId xmlns:p14="http://schemas.microsoft.com/office/powerpoint/2010/main" val="15102959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1327EE1-2D06-409D-94E9-C88BA720C917}" type="datetime1">
              <a:rPr lang="en-US" smtClean="0"/>
              <a:pPr/>
              <a:t>5/7/21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B9792E3-0ED1-4636-9AD2-0933D53E70C7}" type="slidenum">
              <a:rPr lang="en-US" smtClean="0"/>
              <a:pPr/>
              <a:t>‹#›</a:t>
            </a:fld>
            <a:endParaRPr lang="en-US" dirty="0"/>
          </a:p>
        </p:txBody>
      </p:sp>
    </p:spTree>
    <p:extLst>
      <p:ext uri="{BB962C8B-B14F-4D97-AF65-F5344CB8AC3E}">
        <p14:creationId xmlns:p14="http://schemas.microsoft.com/office/powerpoint/2010/main" val="7489278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1672D95-2A0A-4837-AE48-53DD1A2E57A4}" type="datetime1">
              <a:rPr lang="en-US" smtClean="0"/>
              <a:pPr/>
              <a:t>5/7/21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B9792E3-0ED1-4636-9AD2-0933D53E70C7}" type="slidenum">
              <a:rPr lang="en-US" smtClean="0"/>
              <a:pPr/>
              <a:t>‹#›</a:t>
            </a:fld>
            <a:endParaRPr lang="en-US" dirty="0"/>
          </a:p>
        </p:txBody>
      </p:sp>
    </p:spTree>
    <p:extLst>
      <p:ext uri="{BB962C8B-B14F-4D97-AF65-F5344CB8AC3E}">
        <p14:creationId xmlns:p14="http://schemas.microsoft.com/office/powerpoint/2010/main" val="18292014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518A60B-CE01-4442-B45E-2835CD8C19AA}" type="datetime1">
              <a:rPr lang="en-US" smtClean="0"/>
              <a:pPr/>
              <a:t>5/7/21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B9792E3-0ED1-4636-9AD2-0933D53E70C7}" type="slidenum">
              <a:rPr lang="en-US" smtClean="0"/>
              <a:pPr/>
              <a:t>‹#›</a:t>
            </a:fld>
            <a:endParaRPr lang="en-US" dirty="0"/>
          </a:p>
        </p:txBody>
      </p:sp>
    </p:spTree>
    <p:extLst>
      <p:ext uri="{BB962C8B-B14F-4D97-AF65-F5344CB8AC3E}">
        <p14:creationId xmlns:p14="http://schemas.microsoft.com/office/powerpoint/2010/main" val="12685100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6001E71-AD02-4FB2-A70E-7F4274975F0E}" type="datetime1">
              <a:rPr lang="en-US" smtClean="0"/>
              <a:pPr/>
              <a:t>5/7/21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B9792E3-0ED1-4636-9AD2-0933D53E70C7}" type="slidenum">
              <a:rPr lang="en-US" smtClean="0"/>
              <a:pPr/>
              <a:t>‹#›</a:t>
            </a:fld>
            <a:endParaRPr lang="en-US" dirty="0"/>
          </a:p>
        </p:txBody>
      </p:sp>
    </p:spTree>
    <p:extLst>
      <p:ext uri="{BB962C8B-B14F-4D97-AF65-F5344CB8AC3E}">
        <p14:creationId xmlns:p14="http://schemas.microsoft.com/office/powerpoint/2010/main" val="16327126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DC8F447-F262-404B-9C87-E9F53C2B0C74}" type="datetime1">
              <a:rPr lang="en-US" smtClean="0"/>
              <a:pPr/>
              <a:t>5/7/21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B9792E3-0ED1-4636-9AD2-0933D53E70C7}" type="slidenum">
              <a:rPr lang="en-US" smtClean="0"/>
              <a:pPr/>
              <a:t>‹#›</a:t>
            </a:fld>
            <a:endParaRPr lang="en-US" dirty="0"/>
          </a:p>
        </p:txBody>
      </p:sp>
    </p:spTree>
    <p:extLst>
      <p:ext uri="{BB962C8B-B14F-4D97-AF65-F5344CB8AC3E}">
        <p14:creationId xmlns:p14="http://schemas.microsoft.com/office/powerpoint/2010/main" val="2185982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31495E1-C638-4617-8F56-1143B3659993}" type="datetime1">
              <a:rPr lang="en-US" smtClean="0"/>
              <a:pPr/>
              <a:t>5/7/21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B9792E3-0ED1-4636-9AD2-0933D53E70C7}" type="slidenum">
              <a:rPr lang="en-US" smtClean="0"/>
              <a:pPr/>
              <a:t>‹#›</a:t>
            </a:fld>
            <a:endParaRPr lang="en-US" dirty="0"/>
          </a:p>
        </p:txBody>
      </p:sp>
    </p:spTree>
    <p:extLst>
      <p:ext uri="{BB962C8B-B14F-4D97-AF65-F5344CB8AC3E}">
        <p14:creationId xmlns:p14="http://schemas.microsoft.com/office/powerpoint/2010/main" val="16748380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EF2C02-1F7B-454E-8A54-3041221DBA6F}" type="datetime1">
              <a:rPr lang="en-US" smtClean="0"/>
              <a:pPr/>
              <a:t>5/7/21</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B9792E3-0ED1-4636-9AD2-0933D53E70C7}" type="slidenum">
              <a:rPr lang="en-US" smtClean="0"/>
              <a:pPr/>
              <a:t>‹#›</a:t>
            </a:fld>
            <a:endParaRPr lang="en-US" dirty="0"/>
          </a:p>
        </p:txBody>
      </p:sp>
    </p:spTree>
    <p:extLst>
      <p:ext uri="{BB962C8B-B14F-4D97-AF65-F5344CB8AC3E}">
        <p14:creationId xmlns:p14="http://schemas.microsoft.com/office/powerpoint/2010/main" val="24611114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tiff"/><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chart" Target="../charts/chart5.xml"/></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hyperlink" Target="http://www.pempal.org/"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6" Type="http://schemas.openxmlformats.org/officeDocument/2006/relationships/image" Target="../media/image6.tiff"/><Relationship Id="rId5" Type="http://schemas.openxmlformats.org/officeDocument/2006/relationships/image" Target="../media/image5.gif"/><Relationship Id="rId4" Type="http://schemas.openxmlformats.org/officeDocument/2006/relationships/image" Target="../media/image1.jpeg"/></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s://www.pempal.org/knowledge-product/performance-budgeting-and-spending-reviews-pempal-countries-practices-challenges"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image" Target="../media/image1.jpeg"/></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chart" Target="../charts/chart1.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chart" Target="../charts/chart2.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chart" Target="../charts/chart3.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chart" Target="../charts/char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ctrTitle"/>
          </p:nvPr>
        </p:nvSpPr>
        <p:spPr>
          <a:xfrm>
            <a:off x="838200" y="2681638"/>
            <a:ext cx="8077200" cy="1924050"/>
          </a:xfrm>
        </p:spPr>
        <p:txBody>
          <a:bodyPr>
            <a:noAutofit/>
          </a:bodyPr>
          <a:lstStyle/>
          <a:p>
            <a:r>
              <a:rPr lang="en-US" altLang="en-US" sz="2400" b="1" dirty="0">
                <a:solidFill>
                  <a:srgbClr val="0070C0"/>
                </a:solidFill>
                <a:cs typeface="Times New Roman" pitchFamily="18" charset="0"/>
              </a:rPr>
              <a:t>PEMPAL Budget Community of Practice (BCOP)</a:t>
            </a:r>
            <a:br>
              <a:rPr lang="en-US" altLang="en-US" sz="2400" b="1" dirty="0">
                <a:solidFill>
                  <a:srgbClr val="0070C0"/>
                </a:solidFill>
                <a:cs typeface="Times New Roman" pitchFamily="18" charset="0"/>
              </a:rPr>
            </a:br>
            <a:r>
              <a:rPr lang="en-US" altLang="en-US" sz="2400" b="1" dirty="0">
                <a:solidFill>
                  <a:srgbClr val="0070C0"/>
                </a:solidFill>
                <a:cs typeface="Times New Roman" pitchFamily="18" charset="0"/>
              </a:rPr>
              <a:t> PROGRAM AND PERFORMANCE BUDGETING WORKING GROUP (PPBWG)</a:t>
            </a:r>
            <a:br>
              <a:rPr lang="en-US" altLang="en-US" b="1" dirty="0">
                <a:solidFill>
                  <a:schemeClr val="accent1">
                    <a:lumMod val="75000"/>
                  </a:schemeClr>
                </a:solidFill>
                <a:cs typeface="Times New Roman" pitchFamily="18" charset="0"/>
              </a:rPr>
            </a:br>
            <a:endParaRPr lang="en-US" altLang="en-US" b="1" dirty="0">
              <a:solidFill>
                <a:schemeClr val="accent1">
                  <a:lumMod val="75000"/>
                </a:schemeClr>
              </a:solidFill>
              <a:cs typeface="Times New Roman" pitchFamily="18" charset="0"/>
            </a:endParaRPr>
          </a:p>
        </p:txBody>
      </p:sp>
      <p:sp>
        <p:nvSpPr>
          <p:cNvPr id="3" name="Subtitle 2"/>
          <p:cNvSpPr>
            <a:spLocks noGrp="1"/>
          </p:cNvSpPr>
          <p:nvPr>
            <p:ph type="subTitle" idx="1"/>
          </p:nvPr>
        </p:nvSpPr>
        <p:spPr>
          <a:xfrm>
            <a:off x="1028700" y="4038600"/>
            <a:ext cx="7620000" cy="1371600"/>
          </a:xfrm>
        </p:spPr>
        <p:txBody>
          <a:bodyPr rtlCol="0">
            <a:normAutofit/>
          </a:bodyPr>
          <a:lstStyle/>
          <a:p>
            <a:pPr eaLnBrk="1" fontAlgn="auto" hangingPunct="1">
              <a:spcAft>
                <a:spcPts val="0"/>
              </a:spcAft>
              <a:defRPr/>
            </a:pPr>
            <a:endParaRPr lang="en-US" sz="1200" i="1" dirty="0">
              <a:solidFill>
                <a:srgbClr val="002060"/>
              </a:solidFill>
            </a:endParaRPr>
          </a:p>
          <a:p>
            <a:pPr>
              <a:defRPr/>
            </a:pPr>
            <a:r>
              <a:rPr lang="en-US" sz="3000" b="1" i="1" dirty="0">
                <a:solidFill>
                  <a:schemeClr val="tx1"/>
                </a:solidFill>
              </a:rPr>
              <a:t>Results of the Spending Review Survey for PEMPAL Countries </a:t>
            </a:r>
          </a:p>
          <a:p>
            <a:pPr eaLnBrk="1" fontAlgn="auto" hangingPunct="1">
              <a:spcAft>
                <a:spcPts val="0"/>
              </a:spcAft>
              <a:defRPr/>
            </a:pPr>
            <a:endParaRPr lang="en-US" sz="2400" i="1" dirty="0">
              <a:solidFill>
                <a:srgbClr val="002060"/>
              </a:solidFill>
            </a:endParaRPr>
          </a:p>
        </p:txBody>
      </p:sp>
      <p:pic>
        <p:nvPicPr>
          <p:cNvPr id="4100" name="Рисунок 11" descr="pempal-logo.jpg"/>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bwMode="auto">
          <a:xfrm>
            <a:off x="0" y="0"/>
            <a:ext cx="70485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1" name="Рисунок 15" descr="pempal-logo-top.gif"/>
          <p:cNvPicPr>
            <a:picLocks noChangeAspect="1"/>
          </p:cNvPicPr>
          <p:nvPr/>
        </p:nvPicPr>
        <p:blipFill>
          <a:blip r:embed="rId4" cstate="print">
            <a:extLst>
              <a:ext uri="{28A0092B-C50C-407E-A947-70E740481C1C}">
                <a14:useLocalDpi xmlns:a14="http://schemas.microsoft.com/office/drawing/2010/main"/>
              </a:ext>
            </a:extLst>
          </a:blip>
          <a:srcRect/>
          <a:stretch>
            <a:fillRect/>
          </a:stretch>
        </p:blipFill>
        <p:spPr bwMode="auto">
          <a:xfrm>
            <a:off x="3124200" y="228600"/>
            <a:ext cx="3581400"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2" name="TextBox 5"/>
          <p:cNvSpPr txBox="1">
            <a:spLocks noChangeArrowheads="1"/>
          </p:cNvSpPr>
          <p:nvPr/>
        </p:nvSpPr>
        <p:spPr bwMode="auto">
          <a:xfrm>
            <a:off x="533400" y="5657671"/>
            <a:ext cx="8610600"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None/>
            </a:pPr>
            <a:r>
              <a:rPr lang="en-US" altLang="en-US" sz="1800" b="1" dirty="0"/>
              <a:t>Naida Carsimamovic Vukotic</a:t>
            </a:r>
          </a:p>
          <a:p>
            <a:pPr algn="ctr">
              <a:spcBef>
                <a:spcPct val="0"/>
              </a:spcBef>
              <a:buNone/>
            </a:pPr>
            <a:r>
              <a:rPr lang="en-US" altLang="en-US" sz="1800" dirty="0"/>
              <a:t>World Bank Consultant</a:t>
            </a:r>
          </a:p>
          <a:p>
            <a:pPr algn="ctr">
              <a:spcBef>
                <a:spcPct val="0"/>
              </a:spcBef>
              <a:buNone/>
            </a:pPr>
            <a:r>
              <a:rPr lang="en-US" altLang="en-US" sz="1800" dirty="0"/>
              <a:t>BCOP Resource Team Member and PEMPAL Network Strategic Advisor</a:t>
            </a:r>
          </a:p>
          <a:p>
            <a:pPr algn="ctr">
              <a:spcBef>
                <a:spcPct val="0"/>
              </a:spcBef>
              <a:buNone/>
            </a:pPr>
            <a:r>
              <a:rPr lang="en-US" altLang="en-US" sz="1800" dirty="0"/>
              <a:t>May 19, 2021, 2021 Annual BCOP Virtual Plenary Meeting</a:t>
            </a:r>
          </a:p>
        </p:txBody>
      </p:sp>
      <p:pic>
        <p:nvPicPr>
          <p:cNvPr id="7" name="Picture 6">
            <a:extLst>
              <a:ext uri="{FF2B5EF4-FFF2-40B4-BE49-F238E27FC236}">
                <a16:creationId xmlns:a16="http://schemas.microsoft.com/office/drawing/2014/main" id="{217DCC70-9A08-964A-A755-11A5657C1BF2}"/>
              </a:ext>
            </a:extLst>
          </p:cNvPr>
          <p:cNvPicPr>
            <a:picLocks noChangeAspect="1"/>
          </p:cNvPicPr>
          <p:nvPr/>
        </p:nvPicPr>
        <p:blipFill>
          <a:blip r:embed="rId5" cstate="email">
            <a:duotone>
              <a:schemeClr val="bg2">
                <a:shade val="45000"/>
                <a:satMod val="135000"/>
              </a:schemeClr>
              <a:prstClr val="white"/>
            </a:duotone>
            <a:extLst>
              <a:ext uri="{28A0092B-C50C-407E-A947-70E740481C1C}">
                <a14:useLocalDpi xmlns:a14="http://schemas.microsoft.com/office/drawing/2010/main"/>
              </a:ext>
            </a:extLst>
          </a:blip>
          <a:stretch>
            <a:fillRect/>
          </a:stretch>
        </p:blipFill>
        <p:spPr>
          <a:xfrm>
            <a:off x="3124200" y="749351"/>
            <a:ext cx="3352800" cy="1539772"/>
          </a:xfrm>
          <a:prstGeom prst="rect">
            <a:avLst/>
          </a:prstGeom>
        </p:spPr>
      </p:pic>
    </p:spTree>
    <p:extLst>
      <p:ext uri="{BB962C8B-B14F-4D97-AF65-F5344CB8AC3E}">
        <p14:creationId xmlns:p14="http://schemas.microsoft.com/office/powerpoint/2010/main" val="12301060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44062" y="826477"/>
            <a:ext cx="8088923" cy="5556738"/>
          </a:xfrm>
        </p:spPr>
        <p:txBody>
          <a:bodyPr rtlCol="0">
            <a:normAutofit/>
          </a:bodyPr>
          <a:lstStyle/>
          <a:p>
            <a:pPr algn="l">
              <a:spcBef>
                <a:spcPts val="369"/>
              </a:spcBef>
              <a:defRPr/>
            </a:pPr>
            <a:endParaRPr lang="en-US" sz="900" b="1" dirty="0">
              <a:solidFill>
                <a:srgbClr val="0070C0"/>
              </a:solidFill>
              <a:latin typeface="Calibri" charset="0"/>
            </a:endParaRPr>
          </a:p>
          <a:p>
            <a:pPr algn="l">
              <a:spcBef>
                <a:spcPts val="369"/>
              </a:spcBef>
              <a:defRPr/>
            </a:pPr>
            <a:r>
              <a:rPr lang="en-US" sz="2000" b="1" dirty="0">
                <a:solidFill>
                  <a:srgbClr val="0070C0"/>
                </a:solidFill>
                <a:latin typeface="Calibri" charset="0"/>
              </a:rPr>
              <a:t>Most of PEMPAL countries assess that the importance of SR objectives of improving effectiveness and reprioritizing expenditures will increase the most.</a:t>
            </a:r>
          </a:p>
        </p:txBody>
      </p:sp>
      <p:pic>
        <p:nvPicPr>
          <p:cNvPr id="17411" name="Рисунок 11" descr="pempal-logo.jpg"/>
          <p:cNvPicPr>
            <a:picLocks noChangeAspect="1"/>
          </p:cNvPicPr>
          <p:nvPr/>
        </p:nvPicPr>
        <p:blipFill>
          <a:blip r:embed="rId3"/>
          <a:srcRect/>
          <a:stretch>
            <a:fillRect/>
          </a:stretch>
        </p:blipFill>
        <p:spPr bwMode="auto">
          <a:xfrm>
            <a:off x="0" y="0"/>
            <a:ext cx="704850" cy="6858000"/>
          </a:xfrm>
          <a:prstGeom prst="rect">
            <a:avLst/>
          </a:prstGeom>
          <a:noFill/>
          <a:ln w="9525">
            <a:noFill/>
            <a:miter lim="800000"/>
            <a:headEnd/>
            <a:tailEnd/>
          </a:ln>
        </p:spPr>
      </p:pic>
      <p:sp>
        <p:nvSpPr>
          <p:cNvPr id="8" name="Содержимое 2"/>
          <p:cNvSpPr txBox="1">
            <a:spLocks/>
          </p:cNvSpPr>
          <p:nvPr/>
        </p:nvSpPr>
        <p:spPr bwMode="auto">
          <a:xfrm>
            <a:off x="844062" y="5891779"/>
            <a:ext cx="8088923" cy="660566"/>
          </a:xfrm>
          <a:prstGeom prst="rect">
            <a:avLst/>
          </a:prstGeom>
          <a:noFill/>
          <a:ln w="9525">
            <a:noFill/>
            <a:miter lim="800000"/>
            <a:headEnd/>
            <a:tailEnd/>
          </a:ln>
        </p:spPr>
        <p:txBody>
          <a:bodyPr vert="horz" wrap="square" lIns="84406" tIns="42203" rIns="84406" bIns="42203" numCol="1" anchor="t" anchorCtr="0" compatLnSpc="1">
            <a:prstTxWarp prst="textNoShape">
              <a:avLst/>
            </a:prstTxWarp>
            <a:noAutofit/>
          </a:bodyPr>
          <a:lstStyle>
            <a:lvl1pPr marL="0" indent="0" algn="ctr" rtl="0" fontAlgn="base">
              <a:spcBef>
                <a:spcPct val="20000"/>
              </a:spcBef>
              <a:spcAft>
                <a:spcPct val="0"/>
              </a:spcAft>
              <a:buFont typeface="Arial" charset="0"/>
              <a:buNone/>
              <a:defRPr sz="3200" kern="1200">
                <a:solidFill>
                  <a:schemeClr val="tx1">
                    <a:tint val="75000"/>
                  </a:schemeClr>
                </a:solidFill>
                <a:latin typeface="+mn-lt"/>
                <a:ea typeface="+mn-ea"/>
                <a:cs typeface="+mn-cs"/>
              </a:defRPr>
            </a:lvl1pPr>
            <a:lvl2pPr marL="457200" indent="0" algn="ctr" rtl="0" fontAlgn="base">
              <a:spcBef>
                <a:spcPct val="20000"/>
              </a:spcBef>
              <a:spcAft>
                <a:spcPct val="0"/>
              </a:spcAft>
              <a:buFont typeface="Arial" charset="0"/>
              <a:buNone/>
              <a:defRPr sz="2800" kern="1200">
                <a:solidFill>
                  <a:schemeClr val="tx1">
                    <a:tint val="75000"/>
                  </a:schemeClr>
                </a:solidFill>
                <a:latin typeface="+mn-lt"/>
                <a:ea typeface="+mn-ea"/>
                <a:cs typeface="+mn-cs"/>
              </a:defRPr>
            </a:lvl2pPr>
            <a:lvl3pPr marL="914400" indent="0" algn="ctr" rtl="0" fontAlgn="base">
              <a:spcBef>
                <a:spcPct val="20000"/>
              </a:spcBef>
              <a:spcAft>
                <a:spcPct val="0"/>
              </a:spcAft>
              <a:buFont typeface="Arial" charset="0"/>
              <a:buNone/>
              <a:defRPr sz="2400" kern="1200">
                <a:solidFill>
                  <a:schemeClr val="tx1">
                    <a:tint val="75000"/>
                  </a:schemeClr>
                </a:solidFill>
                <a:latin typeface="+mn-lt"/>
                <a:ea typeface="+mn-ea"/>
                <a:cs typeface="+mn-cs"/>
              </a:defRPr>
            </a:lvl3pPr>
            <a:lvl4pPr marL="1371600" indent="0" algn="ctr" rtl="0" fontAlgn="base">
              <a:spcBef>
                <a:spcPct val="20000"/>
              </a:spcBef>
              <a:spcAft>
                <a:spcPct val="0"/>
              </a:spcAft>
              <a:buFont typeface="Arial" charset="0"/>
              <a:buNone/>
              <a:defRPr sz="2000" kern="1200">
                <a:solidFill>
                  <a:schemeClr val="tx1">
                    <a:tint val="75000"/>
                  </a:schemeClr>
                </a:solidFill>
                <a:latin typeface="+mn-lt"/>
                <a:ea typeface="+mn-ea"/>
                <a:cs typeface="+mn-cs"/>
              </a:defRPr>
            </a:lvl4pPr>
            <a:lvl5pPr marL="1828800" indent="0" algn="ctr" rtl="0" fontAlgn="base">
              <a:spcBef>
                <a:spcPct val="20000"/>
              </a:spcBef>
              <a:spcAft>
                <a:spcPct val="0"/>
              </a:spcAft>
              <a:buFont typeface="Arial"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spcBef>
                <a:spcPts val="369"/>
              </a:spcBef>
              <a:defRPr/>
            </a:pPr>
            <a:r>
              <a:rPr lang="en-US" sz="1800" b="1" dirty="0">
                <a:solidFill>
                  <a:srgbClr val="0070C0"/>
                </a:solidFill>
                <a:latin typeface="Calibri" charset="0"/>
              </a:rPr>
              <a:t>Representatives from 16 out of 17 surveyed PEMPAL countries believe that spending reviews will probably become more important as a consequence of the Covid-19 crisis.</a:t>
            </a:r>
          </a:p>
        </p:txBody>
      </p:sp>
      <p:sp>
        <p:nvSpPr>
          <p:cNvPr id="2" name="Slide Number Placeholder 1">
            <a:extLst>
              <a:ext uri="{FF2B5EF4-FFF2-40B4-BE49-F238E27FC236}">
                <a16:creationId xmlns:a16="http://schemas.microsoft.com/office/drawing/2014/main" id="{81876260-9D49-5145-8735-0BB4AB967696}"/>
              </a:ext>
            </a:extLst>
          </p:cNvPr>
          <p:cNvSpPr>
            <a:spLocks noGrp="1"/>
          </p:cNvSpPr>
          <p:nvPr>
            <p:ph type="sldNum" sz="quarter" idx="12"/>
          </p:nvPr>
        </p:nvSpPr>
        <p:spPr/>
        <p:txBody>
          <a:bodyPr/>
          <a:lstStyle/>
          <a:p>
            <a:pPr>
              <a:defRPr/>
            </a:pPr>
            <a:fld id="{A9B3BBAE-7D5F-41AB-BD10-EF89A677EBB9}" type="slidenum">
              <a:rPr lang="en-US" smtClean="0"/>
              <a:pPr>
                <a:defRPr/>
              </a:pPr>
              <a:t>10</a:t>
            </a:fld>
            <a:endParaRPr lang="en-US" dirty="0"/>
          </a:p>
        </p:txBody>
      </p:sp>
      <p:sp>
        <p:nvSpPr>
          <p:cNvPr id="7" name="TextBox 6">
            <a:extLst>
              <a:ext uri="{FF2B5EF4-FFF2-40B4-BE49-F238E27FC236}">
                <a16:creationId xmlns:a16="http://schemas.microsoft.com/office/drawing/2014/main" id="{ADD8DDFC-3F92-4648-BBB8-46BE1EDFC3D9}"/>
              </a:ext>
            </a:extLst>
          </p:cNvPr>
          <p:cNvSpPr txBox="1"/>
          <p:nvPr/>
        </p:nvSpPr>
        <p:spPr>
          <a:xfrm>
            <a:off x="844061" y="182397"/>
            <a:ext cx="8534400" cy="584775"/>
          </a:xfrm>
          <a:prstGeom prst="rect">
            <a:avLst/>
          </a:prstGeom>
          <a:noFill/>
        </p:spPr>
        <p:txBody>
          <a:bodyPr wrap="square" rtlCol="0">
            <a:spAutoFit/>
          </a:bodyPr>
          <a:lstStyle/>
          <a:p>
            <a:pPr>
              <a:spcBef>
                <a:spcPct val="0"/>
              </a:spcBef>
            </a:pPr>
            <a:r>
              <a:rPr lang="en-US" sz="3200" b="1" dirty="0">
                <a:solidFill>
                  <a:srgbClr val="002060"/>
                </a:solidFill>
                <a:latin typeface="+mj-lt"/>
                <a:ea typeface="+mj-ea"/>
                <a:cs typeface="Times New Roman" pitchFamily="18" charset="0"/>
              </a:rPr>
              <a:t>IMPACT OF COVID-19 ON SRs</a:t>
            </a:r>
          </a:p>
        </p:txBody>
      </p:sp>
      <p:graphicFrame>
        <p:nvGraphicFramePr>
          <p:cNvPr id="10" name="Chart 9">
            <a:extLst>
              <a:ext uri="{FF2B5EF4-FFF2-40B4-BE49-F238E27FC236}">
                <a16:creationId xmlns:a16="http://schemas.microsoft.com/office/drawing/2014/main" id="{19251EC9-9EA6-6E44-A37D-31D91C35730C}"/>
              </a:ext>
            </a:extLst>
          </p:cNvPr>
          <p:cNvGraphicFramePr>
            <a:graphicFrameLocks/>
          </p:cNvGraphicFramePr>
          <p:nvPr>
            <p:extLst>
              <p:ext uri="{D42A27DB-BD31-4B8C-83A1-F6EECF244321}">
                <p14:modId xmlns:p14="http://schemas.microsoft.com/office/powerpoint/2010/main" val="913909681"/>
              </p:ext>
            </p:extLst>
          </p:nvPr>
        </p:nvGraphicFramePr>
        <p:xfrm>
          <a:off x="1669436" y="1906588"/>
          <a:ext cx="6630502" cy="3816061"/>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3664218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44062" y="826477"/>
            <a:ext cx="8088923" cy="5556738"/>
          </a:xfrm>
        </p:spPr>
        <p:txBody>
          <a:bodyPr rtlCol="0">
            <a:normAutofit/>
          </a:bodyPr>
          <a:lstStyle/>
          <a:p>
            <a:pPr algn="just">
              <a:defRPr/>
            </a:pPr>
            <a:r>
              <a:rPr lang="en-US" sz="1846" b="1">
                <a:solidFill>
                  <a:schemeClr val="tx1">
                    <a:lumMod val="95000"/>
                    <a:lumOff val="5000"/>
                  </a:schemeClr>
                </a:solidFill>
              </a:rPr>
              <a:t> </a:t>
            </a:r>
            <a:endParaRPr lang="bs-Latn-BA" sz="1846" b="1">
              <a:solidFill>
                <a:schemeClr val="tx1">
                  <a:lumMod val="95000"/>
                  <a:lumOff val="5000"/>
                </a:schemeClr>
              </a:solidFill>
            </a:endParaRPr>
          </a:p>
          <a:p>
            <a:pPr marL="738572" lvl="1" indent="-316531" algn="just">
              <a:buFont typeface="Arial" pitchFamily="34" charset="0"/>
              <a:buChar char="•"/>
              <a:defRPr/>
            </a:pPr>
            <a:endParaRPr lang="bs-Latn-BA" sz="1846">
              <a:solidFill>
                <a:schemeClr val="tx1">
                  <a:lumMod val="95000"/>
                  <a:lumOff val="5000"/>
                </a:schemeClr>
              </a:solidFill>
            </a:endParaRPr>
          </a:p>
        </p:txBody>
      </p:sp>
      <p:pic>
        <p:nvPicPr>
          <p:cNvPr id="17411" name="Рисунок 11" descr="pempal-logo.jpg"/>
          <p:cNvPicPr>
            <a:picLocks noChangeAspect="1"/>
          </p:cNvPicPr>
          <p:nvPr/>
        </p:nvPicPr>
        <p:blipFill>
          <a:blip r:embed="rId3"/>
          <a:srcRect/>
          <a:stretch>
            <a:fillRect/>
          </a:stretch>
        </p:blipFill>
        <p:spPr bwMode="auto">
          <a:xfrm>
            <a:off x="0" y="0"/>
            <a:ext cx="704850" cy="6858000"/>
          </a:xfrm>
          <a:prstGeom prst="rect">
            <a:avLst/>
          </a:prstGeom>
          <a:noFill/>
          <a:ln w="9525">
            <a:noFill/>
            <a:miter lim="800000"/>
            <a:headEnd/>
            <a:tailEnd/>
          </a:ln>
        </p:spPr>
      </p:pic>
      <p:sp>
        <p:nvSpPr>
          <p:cNvPr id="8" name="Содержимое 2"/>
          <p:cNvSpPr txBox="1">
            <a:spLocks/>
          </p:cNvSpPr>
          <p:nvPr/>
        </p:nvSpPr>
        <p:spPr bwMode="auto">
          <a:xfrm>
            <a:off x="795253" y="519960"/>
            <a:ext cx="8186540" cy="5345723"/>
          </a:xfrm>
          <a:prstGeom prst="rect">
            <a:avLst/>
          </a:prstGeom>
          <a:noFill/>
          <a:ln w="9525">
            <a:noFill/>
            <a:miter lim="800000"/>
            <a:headEnd/>
            <a:tailEnd/>
          </a:ln>
        </p:spPr>
        <p:txBody>
          <a:bodyPr vert="horz" wrap="square" lIns="84406" tIns="42203" rIns="84406" bIns="42203" numCol="1" anchor="t" anchorCtr="0" compatLnSpc="1">
            <a:prstTxWarp prst="textNoShape">
              <a:avLst/>
            </a:prstTxWarp>
            <a:noAutofit/>
          </a:bodyPr>
          <a:lstStyle>
            <a:lvl1pPr marL="0" indent="0" algn="ctr" rtl="0" fontAlgn="base">
              <a:spcBef>
                <a:spcPct val="20000"/>
              </a:spcBef>
              <a:spcAft>
                <a:spcPct val="0"/>
              </a:spcAft>
              <a:buFont typeface="Arial" charset="0"/>
              <a:buNone/>
              <a:defRPr sz="3200" kern="1200">
                <a:solidFill>
                  <a:schemeClr val="tx1">
                    <a:tint val="75000"/>
                  </a:schemeClr>
                </a:solidFill>
                <a:latin typeface="+mn-lt"/>
                <a:ea typeface="+mn-ea"/>
                <a:cs typeface="+mn-cs"/>
              </a:defRPr>
            </a:lvl1pPr>
            <a:lvl2pPr marL="457200" indent="0" algn="ctr" rtl="0" fontAlgn="base">
              <a:spcBef>
                <a:spcPct val="20000"/>
              </a:spcBef>
              <a:spcAft>
                <a:spcPct val="0"/>
              </a:spcAft>
              <a:buFont typeface="Arial" charset="0"/>
              <a:buNone/>
              <a:defRPr sz="2800" kern="1200">
                <a:solidFill>
                  <a:schemeClr val="tx1">
                    <a:tint val="75000"/>
                  </a:schemeClr>
                </a:solidFill>
                <a:latin typeface="+mn-lt"/>
                <a:ea typeface="+mn-ea"/>
                <a:cs typeface="+mn-cs"/>
              </a:defRPr>
            </a:lvl2pPr>
            <a:lvl3pPr marL="914400" indent="0" algn="ctr" rtl="0" fontAlgn="base">
              <a:spcBef>
                <a:spcPct val="20000"/>
              </a:spcBef>
              <a:spcAft>
                <a:spcPct val="0"/>
              </a:spcAft>
              <a:buFont typeface="Arial" charset="0"/>
              <a:buNone/>
              <a:defRPr sz="2400" kern="1200">
                <a:solidFill>
                  <a:schemeClr val="tx1">
                    <a:tint val="75000"/>
                  </a:schemeClr>
                </a:solidFill>
                <a:latin typeface="+mn-lt"/>
                <a:ea typeface="+mn-ea"/>
                <a:cs typeface="+mn-cs"/>
              </a:defRPr>
            </a:lvl3pPr>
            <a:lvl4pPr marL="1371600" indent="0" algn="ctr" rtl="0" fontAlgn="base">
              <a:spcBef>
                <a:spcPct val="20000"/>
              </a:spcBef>
              <a:spcAft>
                <a:spcPct val="0"/>
              </a:spcAft>
              <a:buFont typeface="Arial" charset="0"/>
              <a:buNone/>
              <a:defRPr sz="2000" kern="1200">
                <a:solidFill>
                  <a:schemeClr val="tx1">
                    <a:tint val="75000"/>
                  </a:schemeClr>
                </a:solidFill>
                <a:latin typeface="+mn-lt"/>
                <a:ea typeface="+mn-ea"/>
                <a:cs typeface="+mn-cs"/>
              </a:defRPr>
            </a:lvl4pPr>
            <a:lvl5pPr marL="1828800" indent="0" algn="ctr" rtl="0" fontAlgn="base">
              <a:spcBef>
                <a:spcPct val="20000"/>
              </a:spcBef>
              <a:spcAft>
                <a:spcPct val="0"/>
              </a:spcAft>
              <a:buFont typeface="Arial"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342900" indent="-342900" algn="l">
              <a:spcBef>
                <a:spcPts val="1000"/>
              </a:spcBef>
              <a:buFont typeface="+mj-lt"/>
              <a:buAutoNum type="arabicPeriod"/>
              <a:defRPr/>
            </a:pPr>
            <a:r>
              <a:rPr lang="en-BA" sz="1750" b="1" dirty="0">
                <a:solidFill>
                  <a:srgbClr val="0070C0"/>
                </a:solidFill>
                <a:latin typeface="Calibri" charset="0"/>
              </a:rPr>
              <a:t>PPBWG will present some key data from the PEMPAL SR survey in the OECD SBO CESEE meeting taking place in June 2021 </a:t>
            </a:r>
          </a:p>
          <a:p>
            <a:pPr marL="342900" indent="-342900" algn="l">
              <a:spcBef>
                <a:spcPts val="1000"/>
              </a:spcBef>
              <a:buFont typeface="+mj-lt"/>
              <a:buAutoNum type="arabicPeriod"/>
              <a:defRPr/>
            </a:pPr>
            <a:r>
              <a:rPr lang="en-US" sz="1750" b="1" dirty="0">
                <a:solidFill>
                  <a:srgbClr val="0070C0"/>
                </a:solidFill>
                <a:latin typeface="Calibri" charset="0"/>
              </a:rPr>
              <a:t>KP on </a:t>
            </a:r>
            <a:r>
              <a:rPr lang="en-US" sz="1750" b="1" i="1" dirty="0">
                <a:solidFill>
                  <a:srgbClr val="0070C0"/>
                </a:solidFill>
                <a:latin typeface="Calibri" charset="0"/>
              </a:rPr>
              <a:t>Trends in Spending Reviews in PEMPAL Countries Benchmarked to Trends in OECD Countries </a:t>
            </a:r>
            <a:r>
              <a:rPr lang="en-US" sz="1750" b="1" dirty="0">
                <a:solidFill>
                  <a:srgbClr val="0070C0"/>
                </a:solidFill>
                <a:latin typeface="Calibri" charset="0"/>
              </a:rPr>
              <a:t>will be developed once OECD dataset is published in early FY22</a:t>
            </a:r>
          </a:p>
          <a:p>
            <a:pPr algn="l">
              <a:spcBef>
                <a:spcPts val="369"/>
              </a:spcBef>
              <a:defRPr/>
            </a:pPr>
            <a:r>
              <a:rPr lang="en-US" sz="1600" b="1" dirty="0">
                <a:solidFill>
                  <a:srgbClr val="0070C0"/>
                </a:solidFill>
                <a:latin typeface="+mj-lt"/>
              </a:rPr>
              <a:t>         </a:t>
            </a:r>
            <a:r>
              <a:rPr lang="en-US" sz="1600" b="1" dirty="0">
                <a:solidFill>
                  <a:schemeClr val="tx1"/>
                </a:solidFill>
                <a:latin typeface="+mj-lt"/>
              </a:rPr>
              <a:t>KP OUTLINE:</a:t>
            </a:r>
          </a:p>
          <a:p>
            <a:pPr marL="879241" lvl="1" indent="-422041" algn="l">
              <a:spcBef>
                <a:spcPts val="200"/>
              </a:spcBef>
              <a:buFont typeface="+mj-lt"/>
              <a:buAutoNum type="romanUcPeriod"/>
              <a:defRPr/>
            </a:pPr>
            <a:r>
              <a:rPr lang="en-US" sz="1600" b="1" dirty="0">
                <a:solidFill>
                  <a:schemeClr val="tx1"/>
                </a:solidFill>
                <a:latin typeface="+mj-lt"/>
              </a:rPr>
              <a:t>KP Objectives, Methodology and Limitations </a:t>
            </a:r>
          </a:p>
          <a:p>
            <a:pPr marL="879241" lvl="1" indent="-422041" algn="l">
              <a:spcBef>
                <a:spcPts val="200"/>
              </a:spcBef>
              <a:buFont typeface="+mj-lt"/>
              <a:buAutoNum type="romanUcPeriod"/>
              <a:defRPr/>
            </a:pPr>
            <a:r>
              <a:rPr lang="en-US" sz="1600" b="1" dirty="0">
                <a:solidFill>
                  <a:schemeClr val="tx1"/>
                </a:solidFill>
                <a:latin typeface="+mj-lt"/>
              </a:rPr>
              <a:t>General Information on Status of SRs </a:t>
            </a:r>
            <a:r>
              <a:rPr lang="en-US" sz="1600" dirty="0">
                <a:solidFill>
                  <a:schemeClr val="tx1"/>
                </a:solidFill>
                <a:latin typeface="+mj-lt"/>
              </a:rPr>
              <a:t>(number of SRs per country, size, scope, and expenditure types/topics reviewed)</a:t>
            </a:r>
          </a:p>
          <a:p>
            <a:pPr marL="879241" lvl="1" indent="-422041" algn="l">
              <a:spcBef>
                <a:spcPts val="200"/>
              </a:spcBef>
              <a:buFont typeface="+mj-lt"/>
              <a:buAutoNum type="romanUcPeriod"/>
              <a:defRPr/>
            </a:pPr>
            <a:r>
              <a:rPr lang="en-US" sz="1600" b="1" dirty="0">
                <a:solidFill>
                  <a:schemeClr val="tx1"/>
                </a:solidFill>
                <a:latin typeface="+mj-lt"/>
              </a:rPr>
              <a:t>Regulatory and Methodological Framework for SRs </a:t>
            </a:r>
          </a:p>
          <a:p>
            <a:pPr marL="879241" lvl="1" indent="-422041" algn="l">
              <a:spcBef>
                <a:spcPts val="200"/>
              </a:spcBef>
              <a:buFont typeface="+mj-lt"/>
              <a:buAutoNum type="romanUcPeriod"/>
              <a:defRPr/>
            </a:pPr>
            <a:r>
              <a:rPr lang="en-US" sz="1600" b="1" dirty="0">
                <a:solidFill>
                  <a:schemeClr val="tx1"/>
                </a:solidFill>
                <a:latin typeface="+mj-lt"/>
              </a:rPr>
              <a:t>Processes and Roles in Designing, Conducting, Implementing and Monitoring </a:t>
            </a:r>
          </a:p>
          <a:p>
            <a:pPr marL="879241" lvl="1" indent="-422041" algn="l">
              <a:spcBef>
                <a:spcPts val="200"/>
              </a:spcBef>
              <a:buFont typeface="+mj-lt"/>
              <a:buAutoNum type="romanUcPeriod"/>
              <a:defRPr/>
            </a:pPr>
            <a:r>
              <a:rPr lang="en-US" sz="1600" b="1" dirty="0">
                <a:solidFill>
                  <a:schemeClr val="tx1"/>
                </a:solidFill>
                <a:latin typeface="+mj-lt"/>
              </a:rPr>
              <a:t>Intended and Realized Results and Uses of SRs</a:t>
            </a:r>
          </a:p>
          <a:p>
            <a:pPr marL="879241" lvl="1" indent="-422041" algn="l">
              <a:spcBef>
                <a:spcPts val="200"/>
              </a:spcBef>
              <a:buFont typeface="+mj-lt"/>
              <a:buAutoNum type="romanUcPeriod"/>
              <a:defRPr/>
            </a:pPr>
            <a:r>
              <a:rPr lang="en-US" sz="1600" b="1" dirty="0">
                <a:solidFill>
                  <a:schemeClr val="tx1"/>
                </a:solidFill>
                <a:latin typeface="+mj-lt"/>
              </a:rPr>
              <a:t>Challenges and Plans</a:t>
            </a:r>
          </a:p>
          <a:p>
            <a:pPr marL="879241" lvl="1" indent="-422041" algn="l">
              <a:spcBef>
                <a:spcPts val="200"/>
              </a:spcBef>
              <a:buFont typeface="+mj-lt"/>
              <a:buAutoNum type="romanUcPeriod"/>
              <a:defRPr/>
            </a:pPr>
            <a:r>
              <a:rPr lang="en-US" sz="1600" b="1" dirty="0">
                <a:solidFill>
                  <a:schemeClr val="tx1"/>
                </a:solidFill>
                <a:latin typeface="+mj-lt"/>
              </a:rPr>
              <a:t>Impact of Covid on SRs</a:t>
            </a:r>
          </a:p>
          <a:p>
            <a:pPr marL="879241" lvl="1" indent="-422041" algn="l">
              <a:spcBef>
                <a:spcPts val="200"/>
              </a:spcBef>
              <a:buFont typeface="+mj-lt"/>
              <a:buAutoNum type="romanUcPeriod"/>
              <a:defRPr/>
            </a:pPr>
            <a:r>
              <a:rPr lang="en-US" sz="1600" b="1" dirty="0">
                <a:solidFill>
                  <a:schemeClr val="tx1"/>
                </a:solidFill>
                <a:latin typeface="+mj-lt"/>
              </a:rPr>
              <a:t>Conclusions </a:t>
            </a:r>
            <a:r>
              <a:rPr lang="en-US" sz="1600" dirty="0">
                <a:solidFill>
                  <a:schemeClr val="tx1"/>
                </a:solidFill>
                <a:latin typeface="+mj-lt"/>
              </a:rPr>
              <a:t>(summary trends and key points)</a:t>
            </a:r>
            <a:endParaRPr lang="en-US" sz="1600" dirty="0">
              <a:solidFill>
                <a:srgbClr val="0070C0"/>
              </a:solidFill>
              <a:latin typeface="+mj-lt"/>
            </a:endParaRPr>
          </a:p>
          <a:p>
            <a:pPr algn="l">
              <a:spcBef>
                <a:spcPts val="200"/>
              </a:spcBef>
              <a:defRPr/>
            </a:pPr>
            <a:r>
              <a:rPr lang="en-US" sz="1600" b="1" i="1" dirty="0">
                <a:solidFill>
                  <a:schemeClr val="tx1"/>
                </a:solidFill>
                <a:latin typeface="+mj-lt"/>
              </a:rPr>
              <a:t>	Annex: Links of Publicly Available SR Material Shared by PEMPAL Countries </a:t>
            </a:r>
          </a:p>
          <a:p>
            <a:pPr>
              <a:spcBef>
                <a:spcPts val="369"/>
              </a:spcBef>
              <a:defRPr/>
            </a:pPr>
            <a:endParaRPr lang="en-US" sz="400" dirty="0">
              <a:solidFill>
                <a:schemeClr val="tx1"/>
              </a:solidFill>
            </a:endParaRPr>
          </a:p>
          <a:p>
            <a:pPr>
              <a:spcBef>
                <a:spcPts val="369"/>
              </a:spcBef>
              <a:defRPr/>
            </a:pPr>
            <a:r>
              <a:rPr lang="en-US" sz="1600" dirty="0">
                <a:solidFill>
                  <a:schemeClr val="tx1"/>
                </a:solidFill>
              </a:rPr>
              <a:t>Note that internal SR countries’ material shared by countries will be stored on OneDrive which will only be available to BCOP members. Summary dataset with countries’ responses on PEMPAL SR Survey will also be stored on </a:t>
            </a:r>
            <a:r>
              <a:rPr lang="en-US" sz="1600">
                <a:solidFill>
                  <a:schemeClr val="tx1"/>
                </a:solidFill>
              </a:rPr>
              <a:t>OneDrive.</a:t>
            </a:r>
          </a:p>
          <a:p>
            <a:pPr>
              <a:spcBef>
                <a:spcPts val="369"/>
              </a:spcBef>
              <a:defRPr/>
            </a:pPr>
            <a:endParaRPr lang="en-US" sz="1600" dirty="0">
              <a:solidFill>
                <a:schemeClr val="tx1"/>
              </a:solidFill>
            </a:endParaRPr>
          </a:p>
          <a:p>
            <a:pPr>
              <a:spcBef>
                <a:spcPts val="0"/>
              </a:spcBef>
              <a:defRPr/>
            </a:pPr>
            <a:r>
              <a:rPr lang="en-US" sz="1500" b="1" i="1" dirty="0">
                <a:solidFill>
                  <a:srgbClr val="002060"/>
                </a:solidFill>
              </a:rPr>
              <a:t>Main text of the KP to be limited to 10-15 pages. </a:t>
            </a:r>
          </a:p>
          <a:p>
            <a:pPr>
              <a:spcBef>
                <a:spcPts val="0"/>
              </a:spcBef>
              <a:defRPr/>
            </a:pPr>
            <a:r>
              <a:rPr lang="en-US" sz="1500" b="1" i="1" dirty="0">
                <a:solidFill>
                  <a:srgbClr val="002060"/>
                </a:solidFill>
              </a:rPr>
              <a:t>In all sections, trends compared to the 2018 data in PEMPAL countries to be included where available, as well as benchmarking with the current trends/practices in the OECD countries where comparable. </a:t>
            </a:r>
          </a:p>
          <a:p>
            <a:pPr>
              <a:spcBef>
                <a:spcPts val="738"/>
              </a:spcBef>
              <a:defRPr/>
            </a:pPr>
            <a:endParaRPr lang="en-US" sz="1846" i="1" dirty="0">
              <a:solidFill>
                <a:schemeClr val="tx1"/>
              </a:solidFill>
            </a:endParaRPr>
          </a:p>
        </p:txBody>
      </p:sp>
      <p:sp>
        <p:nvSpPr>
          <p:cNvPr id="9" name="TextBox 8">
            <a:extLst>
              <a:ext uri="{FF2B5EF4-FFF2-40B4-BE49-F238E27FC236}">
                <a16:creationId xmlns:a16="http://schemas.microsoft.com/office/drawing/2014/main" id="{F2C2F67D-45D5-5E4F-BF4F-9AC643A4571F}"/>
              </a:ext>
            </a:extLst>
          </p:cNvPr>
          <p:cNvSpPr txBox="1"/>
          <p:nvPr/>
        </p:nvSpPr>
        <p:spPr>
          <a:xfrm>
            <a:off x="1066800" y="43422"/>
            <a:ext cx="8534400" cy="584775"/>
          </a:xfrm>
          <a:prstGeom prst="rect">
            <a:avLst/>
          </a:prstGeom>
          <a:noFill/>
        </p:spPr>
        <p:txBody>
          <a:bodyPr wrap="square" rtlCol="0">
            <a:spAutoFit/>
          </a:bodyPr>
          <a:lstStyle/>
          <a:p>
            <a:pPr>
              <a:spcBef>
                <a:spcPct val="0"/>
              </a:spcBef>
            </a:pPr>
            <a:r>
              <a:rPr lang="en-US" sz="3200" b="1" dirty="0">
                <a:solidFill>
                  <a:srgbClr val="002060"/>
                </a:solidFill>
                <a:latin typeface="+mj-lt"/>
                <a:ea typeface="+mj-ea"/>
                <a:cs typeface="Times New Roman" pitchFamily="18" charset="0"/>
              </a:rPr>
              <a:t>NEXT STEPS</a:t>
            </a:r>
          </a:p>
        </p:txBody>
      </p:sp>
      <p:sp>
        <p:nvSpPr>
          <p:cNvPr id="2" name="Slide Number Placeholder 1">
            <a:extLst>
              <a:ext uri="{FF2B5EF4-FFF2-40B4-BE49-F238E27FC236}">
                <a16:creationId xmlns:a16="http://schemas.microsoft.com/office/drawing/2014/main" id="{81876260-9D49-5145-8735-0BB4AB967696}"/>
              </a:ext>
            </a:extLst>
          </p:cNvPr>
          <p:cNvSpPr>
            <a:spLocks noGrp="1"/>
          </p:cNvSpPr>
          <p:nvPr>
            <p:ph type="sldNum" sz="quarter" idx="12"/>
          </p:nvPr>
        </p:nvSpPr>
        <p:spPr/>
        <p:txBody>
          <a:bodyPr/>
          <a:lstStyle/>
          <a:p>
            <a:pPr>
              <a:defRPr/>
            </a:pPr>
            <a:fld id="{A9B3BBAE-7D5F-41AB-BD10-EF89A677EBB9}" type="slidenum">
              <a:rPr lang="en-US" smtClean="0"/>
              <a:pPr>
                <a:defRPr/>
              </a:pPr>
              <a:t>11</a:t>
            </a:fld>
            <a:endParaRPr lang="en-US" dirty="0"/>
          </a:p>
        </p:txBody>
      </p:sp>
    </p:spTree>
    <p:extLst>
      <p:ext uri="{BB962C8B-B14F-4D97-AF65-F5344CB8AC3E}">
        <p14:creationId xmlns:p14="http://schemas.microsoft.com/office/powerpoint/2010/main" val="22436596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4971" y="1077716"/>
            <a:ext cx="7696200" cy="4994031"/>
          </a:xfrm>
        </p:spPr>
        <p:txBody>
          <a:bodyPr rtlCol="0">
            <a:noAutofit/>
          </a:bodyPr>
          <a:lstStyle/>
          <a:p>
            <a:pPr marL="422041" indent="-422041" algn="just">
              <a:buFont typeface="Arial" pitchFamily="34" charset="0"/>
              <a:buChar char="•"/>
              <a:defRPr/>
            </a:pPr>
            <a:endParaRPr lang="en-US" sz="1846" dirty="0">
              <a:solidFill>
                <a:schemeClr val="tx1"/>
              </a:solidFill>
            </a:endParaRPr>
          </a:p>
          <a:p>
            <a:pPr>
              <a:defRPr/>
            </a:pPr>
            <a:endParaRPr lang="en-US" sz="1846" dirty="0">
              <a:solidFill>
                <a:schemeClr val="tx1"/>
              </a:solidFill>
            </a:endParaRPr>
          </a:p>
          <a:p>
            <a:pPr>
              <a:defRPr/>
            </a:pPr>
            <a:r>
              <a:rPr lang="en-US" b="1" dirty="0">
                <a:solidFill>
                  <a:srgbClr val="0070C0"/>
                </a:solidFill>
                <a:latin typeface="+mj-lt"/>
                <a:ea typeface="+mj-ea"/>
                <a:cs typeface="Times New Roman" pitchFamily="18" charset="0"/>
              </a:rPr>
              <a:t>Thank you for your attention!</a:t>
            </a:r>
          </a:p>
          <a:p>
            <a:pPr>
              <a:defRPr/>
            </a:pPr>
            <a:r>
              <a:rPr lang="en-US" b="1" dirty="0">
                <a:solidFill>
                  <a:srgbClr val="0070C0"/>
                </a:solidFill>
                <a:latin typeface="+mj-lt"/>
                <a:ea typeface="+mj-ea"/>
                <a:cs typeface="Times New Roman" pitchFamily="18" charset="0"/>
              </a:rPr>
              <a:t>All questions and feedback are welcome.</a:t>
            </a:r>
            <a:endParaRPr lang="bs-Latn-BA" b="1" dirty="0">
              <a:solidFill>
                <a:srgbClr val="0070C0"/>
              </a:solidFill>
              <a:latin typeface="+mj-lt"/>
              <a:ea typeface="+mj-ea"/>
              <a:cs typeface="Times New Roman" pitchFamily="18" charset="0"/>
            </a:endParaRPr>
          </a:p>
          <a:p>
            <a:pPr>
              <a:defRPr/>
            </a:pPr>
            <a:endParaRPr lang="en-US" sz="1846" dirty="0">
              <a:solidFill>
                <a:srgbClr val="000000"/>
              </a:solidFill>
            </a:endParaRPr>
          </a:p>
          <a:p>
            <a:pPr>
              <a:defRPr/>
            </a:pPr>
            <a:r>
              <a:rPr lang="en-US" sz="1846" dirty="0">
                <a:solidFill>
                  <a:srgbClr val="000000"/>
                </a:solidFill>
              </a:rPr>
              <a:t>All PEMPAL event materials can be found in English, Russian and Bosnian-Croatian-Serbian (BCS) at </a:t>
            </a:r>
            <a:r>
              <a:rPr lang="en-US" sz="1846" dirty="0">
                <a:solidFill>
                  <a:srgbClr val="000000"/>
                </a:solidFill>
                <a:hlinkClick r:id="rId3"/>
              </a:rPr>
              <a:t>www.pempal.org</a:t>
            </a:r>
            <a:endParaRPr lang="bs-Latn-BA" sz="3323" dirty="0">
              <a:solidFill>
                <a:srgbClr val="000000"/>
              </a:solidFill>
            </a:endParaRPr>
          </a:p>
        </p:txBody>
      </p:sp>
      <p:pic>
        <p:nvPicPr>
          <p:cNvPr id="74755" name="Рисунок 11" descr="pempal-logo.jpg"/>
          <p:cNvPicPr>
            <a:picLocks noChangeAspect="1"/>
          </p:cNvPicPr>
          <p:nvPr/>
        </p:nvPicPr>
        <p:blipFill>
          <a:blip r:embed="rId4"/>
          <a:srcRect/>
          <a:stretch>
            <a:fillRect/>
          </a:stretch>
        </p:blipFill>
        <p:spPr bwMode="auto">
          <a:xfrm>
            <a:off x="0" y="0"/>
            <a:ext cx="704850" cy="6858000"/>
          </a:xfrm>
          <a:prstGeom prst="rect">
            <a:avLst/>
          </a:prstGeom>
          <a:noFill/>
          <a:ln w="9525">
            <a:noFill/>
            <a:miter lim="800000"/>
            <a:headEnd/>
            <a:tailEnd/>
          </a:ln>
        </p:spPr>
      </p:pic>
      <p:pic>
        <p:nvPicPr>
          <p:cNvPr id="74756" name="Рисунок 15" descr="pempal-logo-top.gif"/>
          <p:cNvPicPr>
            <a:picLocks noChangeAspect="1"/>
          </p:cNvPicPr>
          <p:nvPr/>
        </p:nvPicPr>
        <p:blipFill>
          <a:blip r:embed="rId5"/>
          <a:srcRect/>
          <a:stretch>
            <a:fillRect/>
          </a:stretch>
        </p:blipFill>
        <p:spPr bwMode="auto">
          <a:xfrm>
            <a:off x="3124200" y="615462"/>
            <a:ext cx="3581400" cy="316523"/>
          </a:xfrm>
          <a:prstGeom prst="rect">
            <a:avLst/>
          </a:prstGeom>
          <a:noFill/>
          <a:ln w="9525">
            <a:noFill/>
            <a:miter lim="800000"/>
            <a:headEnd/>
            <a:tailEnd/>
          </a:ln>
        </p:spPr>
      </p:pic>
      <p:sp>
        <p:nvSpPr>
          <p:cNvPr id="2" name="Slide Number Placeholder 1">
            <a:extLst>
              <a:ext uri="{FF2B5EF4-FFF2-40B4-BE49-F238E27FC236}">
                <a16:creationId xmlns:a16="http://schemas.microsoft.com/office/drawing/2014/main" id="{AC4BED7F-B68E-5F40-B187-F91204BF3D1A}"/>
              </a:ext>
            </a:extLst>
          </p:cNvPr>
          <p:cNvSpPr>
            <a:spLocks noGrp="1"/>
          </p:cNvSpPr>
          <p:nvPr>
            <p:ph type="sldNum" sz="quarter" idx="12"/>
          </p:nvPr>
        </p:nvSpPr>
        <p:spPr/>
        <p:txBody>
          <a:bodyPr/>
          <a:lstStyle/>
          <a:p>
            <a:pPr>
              <a:defRPr/>
            </a:pPr>
            <a:fld id="{A9B3BBAE-7D5F-41AB-BD10-EF89A677EBB9}" type="slidenum">
              <a:rPr lang="en-US" smtClean="0"/>
              <a:pPr>
                <a:defRPr/>
              </a:pPr>
              <a:t>12</a:t>
            </a:fld>
            <a:endParaRPr lang="en-US"/>
          </a:p>
        </p:txBody>
      </p:sp>
      <p:pic>
        <p:nvPicPr>
          <p:cNvPr id="5" name="Picture 4">
            <a:extLst>
              <a:ext uri="{FF2B5EF4-FFF2-40B4-BE49-F238E27FC236}">
                <a16:creationId xmlns:a16="http://schemas.microsoft.com/office/drawing/2014/main" id="{71C2E023-FB95-DE42-ABC2-8B220E329C5D}"/>
              </a:ext>
            </a:extLst>
          </p:cNvPr>
          <p:cNvPicPr>
            <a:picLocks noChangeAspect="1"/>
          </p:cNvPicPr>
          <p:nvPr/>
        </p:nvPicPr>
        <p:blipFill>
          <a:blip r:embed="rId6">
            <a:duotone>
              <a:schemeClr val="accent1">
                <a:shade val="45000"/>
                <a:satMod val="135000"/>
              </a:schemeClr>
              <a:prstClr val="white"/>
            </a:duotone>
          </a:blip>
          <a:stretch>
            <a:fillRect/>
          </a:stretch>
        </p:blipFill>
        <p:spPr>
          <a:xfrm>
            <a:off x="2992316" y="4306617"/>
            <a:ext cx="3845169" cy="1910862"/>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ctrTitle"/>
          </p:nvPr>
        </p:nvSpPr>
        <p:spPr>
          <a:xfrm>
            <a:off x="990600" y="440043"/>
            <a:ext cx="8001000" cy="533400"/>
          </a:xfrm>
        </p:spPr>
        <p:txBody>
          <a:bodyPr>
            <a:noAutofit/>
          </a:bodyPr>
          <a:lstStyle/>
          <a:p>
            <a:pPr algn="l"/>
            <a:r>
              <a:rPr lang="en-US" altLang="en-US" sz="3200" b="1" dirty="0">
                <a:solidFill>
                  <a:srgbClr val="002060"/>
                </a:solidFill>
                <a:cs typeface="Times New Roman" pitchFamily="18" charset="0"/>
              </a:rPr>
              <a:t>PRESENTATION OUTLINE</a:t>
            </a:r>
          </a:p>
        </p:txBody>
      </p:sp>
      <p:pic>
        <p:nvPicPr>
          <p:cNvPr id="13315" name="Рисунок 11" descr="pempal-logo.jpg"/>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bwMode="auto">
          <a:xfrm>
            <a:off x="0" y="0"/>
            <a:ext cx="704850" cy="6858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7" name="Содержимое 2"/>
          <p:cNvSpPr txBox="1">
            <a:spLocks/>
          </p:cNvSpPr>
          <p:nvPr/>
        </p:nvSpPr>
        <p:spPr bwMode="auto">
          <a:xfrm>
            <a:off x="988541" y="679289"/>
            <a:ext cx="7630297" cy="6019800"/>
          </a:xfrm>
          <a:prstGeom prst="rect">
            <a:avLst/>
          </a:prstGeom>
          <a:noFill/>
          <a:ln w="9525">
            <a:noFill/>
            <a:miter lim="800000"/>
            <a:headEnd/>
            <a:tailEnd/>
          </a:ln>
        </p:spPr>
        <p:txBody>
          <a:bodyPr/>
          <a:lstStyle/>
          <a:p>
            <a:pPr algn="just"/>
            <a:endParaRPr lang="en-GB" sz="2000" dirty="0">
              <a:solidFill>
                <a:schemeClr val="accent2">
                  <a:lumMod val="75000"/>
                </a:schemeClr>
              </a:solidFill>
            </a:endParaRPr>
          </a:p>
          <a:p>
            <a:pPr marL="457200" indent="-457200" algn="just">
              <a:spcBef>
                <a:spcPts val="1200"/>
              </a:spcBef>
              <a:spcAft>
                <a:spcPts val="1200"/>
              </a:spcAft>
              <a:buAutoNum type="arabicPeriod"/>
            </a:pPr>
            <a:r>
              <a:rPr lang="en-US" sz="2000" b="1" dirty="0">
                <a:solidFill>
                  <a:srgbClr val="0070C0"/>
                </a:solidFill>
                <a:latin typeface="Calibri" charset="0"/>
              </a:rPr>
              <a:t>BACKGROUND AND METHODOLOGY OF THE 2020/2021 PEMPAL SURVEY 0N SPENDING REVIEWS (SRs) BASED ON OECD SURVEY</a:t>
            </a:r>
          </a:p>
          <a:p>
            <a:pPr marL="457200" indent="-457200" algn="just">
              <a:spcBef>
                <a:spcPts val="1200"/>
              </a:spcBef>
              <a:spcAft>
                <a:spcPts val="1200"/>
              </a:spcAft>
              <a:buAutoNum type="arabicPeriod"/>
            </a:pPr>
            <a:r>
              <a:rPr lang="en-US" sz="2000" b="1" dirty="0">
                <a:solidFill>
                  <a:srgbClr val="0070C0"/>
                </a:solidFill>
                <a:latin typeface="Calibri" charset="0"/>
              </a:rPr>
              <a:t>SURVEY RESULTS FOR PEMPAL COUNTRIES</a:t>
            </a:r>
          </a:p>
          <a:p>
            <a:pPr marL="914400" lvl="1" indent="-457200" algn="just">
              <a:spcBef>
                <a:spcPts val="400"/>
              </a:spcBef>
              <a:spcAft>
                <a:spcPts val="200"/>
              </a:spcAft>
              <a:buFont typeface="System Font Regular"/>
              <a:buChar char="-"/>
            </a:pPr>
            <a:r>
              <a:rPr lang="en-US" sz="2000" dirty="0">
                <a:latin typeface="Calibri" charset="0"/>
              </a:rPr>
              <a:t>SR Evolution</a:t>
            </a:r>
          </a:p>
          <a:p>
            <a:pPr marL="914400" lvl="1" indent="-457200" algn="just">
              <a:spcBef>
                <a:spcPts val="400"/>
              </a:spcBef>
              <a:spcAft>
                <a:spcPts val="200"/>
              </a:spcAft>
              <a:buFont typeface="System Font Regular"/>
              <a:buChar char="-"/>
            </a:pPr>
            <a:r>
              <a:rPr lang="en-US" sz="2000" dirty="0">
                <a:latin typeface="Calibri" charset="0"/>
              </a:rPr>
              <a:t>SR Objectives, and Topics</a:t>
            </a:r>
          </a:p>
          <a:p>
            <a:pPr marL="914400" lvl="1" indent="-457200">
              <a:spcBef>
                <a:spcPts val="400"/>
              </a:spcBef>
              <a:spcAft>
                <a:spcPts val="200"/>
              </a:spcAft>
              <a:buFont typeface="System Font Regular"/>
              <a:buChar char="-"/>
            </a:pPr>
            <a:r>
              <a:rPr lang="en-US" sz="2000" dirty="0">
                <a:latin typeface="Calibri" charset="0"/>
              </a:rPr>
              <a:t>SR Coordination Structure and                                               Decision-making Actors</a:t>
            </a:r>
          </a:p>
          <a:p>
            <a:pPr marL="914400" lvl="1" indent="-457200" algn="just">
              <a:spcBef>
                <a:spcPts val="400"/>
              </a:spcBef>
              <a:spcAft>
                <a:spcPts val="200"/>
              </a:spcAft>
              <a:buFont typeface="System Font Regular"/>
              <a:buChar char="-"/>
            </a:pPr>
            <a:r>
              <a:rPr lang="en-US" sz="2000" dirty="0">
                <a:latin typeface="Calibri" charset="0"/>
              </a:rPr>
              <a:t>Challenges</a:t>
            </a:r>
          </a:p>
          <a:p>
            <a:pPr marL="914400" lvl="1" indent="-457200" algn="just">
              <a:spcBef>
                <a:spcPts val="400"/>
              </a:spcBef>
              <a:spcAft>
                <a:spcPts val="200"/>
              </a:spcAft>
              <a:buFont typeface="System Font Regular"/>
              <a:buChar char="-"/>
            </a:pPr>
            <a:r>
              <a:rPr lang="en-US" sz="2000" dirty="0">
                <a:latin typeface="Calibri" charset="0"/>
              </a:rPr>
              <a:t>Link with the Budget</a:t>
            </a:r>
          </a:p>
          <a:p>
            <a:pPr marL="914400" lvl="1" indent="-457200" algn="just">
              <a:spcBef>
                <a:spcPts val="400"/>
              </a:spcBef>
              <a:spcAft>
                <a:spcPts val="200"/>
              </a:spcAft>
              <a:buFont typeface="System Font Regular"/>
              <a:buChar char="-"/>
            </a:pPr>
            <a:r>
              <a:rPr lang="en-US" sz="2000" dirty="0">
                <a:latin typeface="Calibri" charset="0"/>
              </a:rPr>
              <a:t>Covid-19 Impact</a:t>
            </a:r>
          </a:p>
          <a:p>
            <a:pPr lvl="1" algn="just">
              <a:spcBef>
                <a:spcPts val="400"/>
              </a:spcBef>
              <a:spcAft>
                <a:spcPts val="200"/>
              </a:spcAft>
            </a:pPr>
            <a:endParaRPr lang="en-US" sz="1200" dirty="0">
              <a:latin typeface="Calibri" charset="0"/>
            </a:endParaRPr>
          </a:p>
          <a:p>
            <a:pPr marL="457200" indent="-457200" algn="just">
              <a:spcBef>
                <a:spcPts val="200"/>
              </a:spcBef>
              <a:spcAft>
                <a:spcPts val="600"/>
              </a:spcAft>
              <a:buAutoNum type="arabicPeriod"/>
            </a:pPr>
            <a:r>
              <a:rPr lang="en-US" sz="2000" b="1" dirty="0">
                <a:solidFill>
                  <a:srgbClr val="0070C0"/>
                </a:solidFill>
                <a:latin typeface="Calibri" charset="0"/>
              </a:rPr>
              <a:t> NEXT STEPS</a:t>
            </a:r>
          </a:p>
          <a:p>
            <a:pPr marL="914400" lvl="1" indent="-457200">
              <a:spcBef>
                <a:spcPts val="200"/>
              </a:spcBef>
              <a:spcAft>
                <a:spcPts val="600"/>
              </a:spcAft>
              <a:buFont typeface="System Font Regular"/>
              <a:buChar char="-"/>
            </a:pPr>
            <a:r>
              <a:rPr lang="en-US" sz="2000" dirty="0">
                <a:latin typeface="Calibri" charset="0"/>
              </a:rPr>
              <a:t>Developing a short knowledge product (KP) on </a:t>
            </a:r>
            <a:r>
              <a:rPr lang="en-US" sz="2000" i="1" dirty="0">
                <a:latin typeface="Calibri" charset="0"/>
              </a:rPr>
              <a:t>Trends in SRSs in PEMPAL Countries Benchmarked to Trends in OECD Countries</a:t>
            </a:r>
          </a:p>
        </p:txBody>
      </p:sp>
      <p:sp>
        <p:nvSpPr>
          <p:cNvPr id="2" name="Right Brace 1">
            <a:extLst>
              <a:ext uri="{FF2B5EF4-FFF2-40B4-BE49-F238E27FC236}">
                <a16:creationId xmlns:a16="http://schemas.microsoft.com/office/drawing/2014/main" id="{A5272F26-D334-9443-8FBA-9601DE10D8CD}"/>
              </a:ext>
            </a:extLst>
          </p:cNvPr>
          <p:cNvSpPr/>
          <p:nvPr/>
        </p:nvSpPr>
        <p:spPr>
          <a:xfrm>
            <a:off x="5715000" y="2501562"/>
            <a:ext cx="416525" cy="2603838"/>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BA"/>
          </a:p>
        </p:txBody>
      </p:sp>
      <p:sp>
        <p:nvSpPr>
          <p:cNvPr id="3" name="TextBox 2">
            <a:extLst>
              <a:ext uri="{FF2B5EF4-FFF2-40B4-BE49-F238E27FC236}">
                <a16:creationId xmlns:a16="http://schemas.microsoft.com/office/drawing/2014/main" id="{97FD1209-670E-EA44-8A6D-FF54B76F4928}"/>
              </a:ext>
            </a:extLst>
          </p:cNvPr>
          <p:cNvSpPr txBox="1"/>
          <p:nvPr/>
        </p:nvSpPr>
        <p:spPr>
          <a:xfrm>
            <a:off x="6183012" y="2787818"/>
            <a:ext cx="1991497" cy="2031325"/>
          </a:xfrm>
          <a:prstGeom prst="rect">
            <a:avLst/>
          </a:prstGeom>
          <a:noFill/>
        </p:spPr>
        <p:txBody>
          <a:bodyPr wrap="square" rtlCol="0">
            <a:spAutoFit/>
          </a:bodyPr>
          <a:lstStyle/>
          <a:p>
            <a:pPr algn="ctr"/>
            <a:r>
              <a:rPr lang="en-GB" i="1" dirty="0">
                <a:solidFill>
                  <a:srgbClr val="002060"/>
                </a:solidFill>
              </a:rPr>
              <a:t>s</a:t>
            </a:r>
            <a:r>
              <a:rPr lang="en-BA" i="1" dirty="0">
                <a:solidFill>
                  <a:srgbClr val="002060"/>
                </a:solidFill>
              </a:rPr>
              <a:t>tructured on the </a:t>
            </a:r>
          </a:p>
          <a:p>
            <a:pPr algn="ctr"/>
            <a:r>
              <a:rPr lang="en-GB" i="1" dirty="0">
                <a:solidFill>
                  <a:srgbClr val="002060"/>
                </a:solidFill>
              </a:rPr>
              <a:t>p</a:t>
            </a:r>
            <a:r>
              <a:rPr lang="en-BA" i="1" dirty="0">
                <a:solidFill>
                  <a:srgbClr val="002060"/>
                </a:solidFill>
              </a:rPr>
              <a:t>revious </a:t>
            </a:r>
          </a:p>
          <a:p>
            <a:pPr algn="ctr"/>
            <a:r>
              <a:rPr lang="en-BA" i="1" dirty="0">
                <a:solidFill>
                  <a:srgbClr val="002060"/>
                </a:solidFill>
              </a:rPr>
              <a:t>presentation for OECD</a:t>
            </a:r>
          </a:p>
          <a:p>
            <a:pPr algn="ctr"/>
            <a:r>
              <a:rPr lang="en-BA" i="1" dirty="0">
                <a:solidFill>
                  <a:srgbClr val="002060"/>
                </a:solidFill>
              </a:rPr>
              <a:t>countries for participants’ ease of following</a:t>
            </a:r>
          </a:p>
        </p:txBody>
      </p:sp>
    </p:spTree>
    <p:extLst>
      <p:ext uri="{BB962C8B-B14F-4D97-AF65-F5344CB8AC3E}">
        <p14:creationId xmlns:p14="http://schemas.microsoft.com/office/powerpoint/2010/main" val="12911774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49432" y="1066800"/>
            <a:ext cx="7829550" cy="6176954"/>
          </a:xfrm>
        </p:spPr>
        <p:txBody>
          <a:bodyPr rtlCol="0">
            <a:normAutofit/>
          </a:bodyPr>
          <a:lstStyle/>
          <a:p>
            <a:pPr marL="457200" indent="-457200" algn="just">
              <a:spcBef>
                <a:spcPts val="1200"/>
              </a:spcBef>
              <a:buFont typeface="Wingdings" pitchFamily="2" charset="2"/>
              <a:buChar char="Ø"/>
            </a:pPr>
            <a:r>
              <a:rPr lang="en-US" sz="1900" b="1" dirty="0">
                <a:solidFill>
                  <a:srgbClr val="0070C0"/>
                </a:solidFill>
                <a:latin typeface="Calibri" charset="0"/>
              </a:rPr>
              <a:t>Objective</a:t>
            </a:r>
            <a:r>
              <a:rPr lang="en-US" sz="1900" dirty="0">
                <a:solidFill>
                  <a:schemeClr val="tx1"/>
                </a:solidFill>
              </a:rPr>
              <a:t> is to take stock of the current practices, challenges, and plans in SRs. Benchmarking among PEMPAL countries and with OECD countries is enabled, as well as monitoring of changes over time </a:t>
            </a:r>
            <a:r>
              <a:rPr lang="en-US" sz="1900" i="1" dirty="0">
                <a:solidFill>
                  <a:schemeClr val="tx1"/>
                </a:solidFill>
              </a:rPr>
              <a:t>(previous SR data used in the large flagship PPBWG KP published in mid-2020 </a:t>
            </a:r>
            <a:r>
              <a:rPr lang="en-US" sz="1900" i="1" u="sng" dirty="0">
                <a:hlinkClick r:id="rId3"/>
              </a:rPr>
              <a:t>Performance Budgeting (PB) and SRs: Practices, Challenges, and Recommendations</a:t>
            </a:r>
            <a:r>
              <a:rPr lang="en-US" sz="1900" i="1" u="sng" dirty="0">
                <a:solidFill>
                  <a:schemeClr val="tx1"/>
                </a:solidFill>
              </a:rPr>
              <a:t>).</a:t>
            </a:r>
            <a:endParaRPr lang="en-US" sz="1900" i="1" dirty="0">
              <a:solidFill>
                <a:schemeClr val="tx1"/>
              </a:solidFill>
            </a:endParaRPr>
          </a:p>
          <a:p>
            <a:pPr marL="422041" indent="-422041" algn="just">
              <a:spcBef>
                <a:spcPts val="1200"/>
              </a:spcBef>
              <a:buFont typeface="Wingdings" pitchFamily="2" charset="2"/>
              <a:buChar char="Ø"/>
            </a:pPr>
            <a:r>
              <a:rPr lang="en-US" sz="1900" b="1" dirty="0">
                <a:solidFill>
                  <a:srgbClr val="0070C0"/>
                </a:solidFill>
                <a:latin typeface="Calibri" charset="0"/>
              </a:rPr>
              <a:t>Data source </a:t>
            </a:r>
            <a:r>
              <a:rPr lang="en-US" sz="1900" dirty="0">
                <a:solidFill>
                  <a:schemeClr val="tx1"/>
                </a:solidFill>
              </a:rPr>
              <a:t>is the SR survey conducted among PEMPAL countries in Feb/Mar 2021. The questionnaire is broadly based on the questionnaire used by the OECD but adjusted and expanded to reflect specificities in systems/practices in PEMPAL countries, as well to collect additional information for peer-learning purposes.</a:t>
            </a:r>
          </a:p>
          <a:p>
            <a:pPr marL="422041" indent="-422041" algn="just">
              <a:spcBef>
                <a:spcPts val="1200"/>
              </a:spcBef>
              <a:buFont typeface="Wingdings" pitchFamily="2" charset="2"/>
              <a:buChar char="Ø"/>
            </a:pPr>
            <a:r>
              <a:rPr lang="en-US" sz="1900" b="1" dirty="0">
                <a:solidFill>
                  <a:srgbClr val="0070C0"/>
                </a:solidFill>
                <a:latin typeface="Calibri" charset="0"/>
              </a:rPr>
              <a:t>Coverage</a:t>
            </a:r>
            <a:r>
              <a:rPr lang="en-US" sz="1900" dirty="0">
                <a:solidFill>
                  <a:schemeClr val="tx1"/>
                </a:solidFill>
              </a:rPr>
              <a:t> includes responses for 17 BCOP countries: </a:t>
            </a:r>
            <a:r>
              <a:rPr lang="en-US" sz="1600" dirty="0">
                <a:solidFill>
                  <a:schemeClr val="tx1">
                    <a:lumMod val="95000"/>
                    <a:lumOff val="5000"/>
                  </a:schemeClr>
                </a:solidFill>
              </a:rPr>
              <a:t>Armenia, Azerbaijan, Belarus, </a:t>
            </a:r>
            <a:r>
              <a:rPr lang="en-US" sz="1600" dirty="0" err="1">
                <a:solidFill>
                  <a:schemeClr val="tx1">
                    <a:lumMod val="95000"/>
                    <a:lumOff val="5000"/>
                  </a:schemeClr>
                </a:solidFill>
              </a:rPr>
              <a:t>BiH</a:t>
            </a:r>
            <a:r>
              <a:rPr lang="en-US" sz="1600" dirty="0">
                <a:solidFill>
                  <a:schemeClr val="tx1">
                    <a:lumMod val="95000"/>
                    <a:lumOff val="5000"/>
                  </a:schemeClr>
                </a:solidFill>
              </a:rPr>
              <a:t>, Bulgaria, Croatia, Georgia, Kosovo, Kyrgyz R., North Macedonia, Moldova, Romania (through OECD), Russia, Tajikistan, Turkey, Ukraine, and Uzbekistan.</a:t>
            </a:r>
          </a:p>
          <a:p>
            <a:pPr marL="422041" indent="-422041" algn="l">
              <a:spcBef>
                <a:spcPts val="1200"/>
              </a:spcBef>
              <a:buFont typeface="Wingdings" pitchFamily="2" charset="2"/>
              <a:buChar char="Ø"/>
            </a:pPr>
            <a:r>
              <a:rPr lang="en-US" sz="1900" b="1" dirty="0">
                <a:solidFill>
                  <a:srgbClr val="0070C0"/>
                </a:solidFill>
                <a:latin typeface="Calibri" charset="0"/>
              </a:rPr>
              <a:t>Key survey limitation </a:t>
            </a:r>
            <a:r>
              <a:rPr lang="en-US" sz="1900" dirty="0">
                <a:solidFill>
                  <a:schemeClr val="tx1"/>
                </a:solidFill>
              </a:rPr>
              <a:t>stems from the data being based on countries’           own self-assessment. Data cleaning conducted in Apr/May                    2021, however, without external data verification. </a:t>
            </a:r>
          </a:p>
          <a:p>
            <a:pPr lvl="1" algn="just">
              <a:defRPr/>
            </a:pPr>
            <a:endParaRPr lang="bs-Latn-BA" sz="1900" dirty="0">
              <a:solidFill>
                <a:schemeClr val="tx1"/>
              </a:solidFill>
            </a:endParaRPr>
          </a:p>
          <a:p>
            <a:pPr lvl="1" algn="just">
              <a:defRPr/>
            </a:pPr>
            <a:endParaRPr lang="bs-Latn-BA" sz="1846" dirty="0">
              <a:solidFill>
                <a:schemeClr val="tx1">
                  <a:lumMod val="95000"/>
                  <a:lumOff val="5000"/>
                </a:schemeClr>
              </a:solidFill>
            </a:endParaRPr>
          </a:p>
        </p:txBody>
      </p:sp>
      <p:pic>
        <p:nvPicPr>
          <p:cNvPr id="17411" name="Рисунок 11" descr="pempal-logo.jpg"/>
          <p:cNvPicPr>
            <a:picLocks noChangeAspect="1"/>
          </p:cNvPicPr>
          <p:nvPr/>
        </p:nvPicPr>
        <p:blipFill>
          <a:blip r:embed="rId4"/>
          <a:srcRect/>
          <a:stretch>
            <a:fillRect/>
          </a:stretch>
        </p:blipFill>
        <p:spPr bwMode="auto">
          <a:xfrm>
            <a:off x="0" y="0"/>
            <a:ext cx="704850" cy="6858000"/>
          </a:xfrm>
          <a:prstGeom prst="rect">
            <a:avLst/>
          </a:prstGeom>
          <a:noFill/>
          <a:ln w="9525">
            <a:noFill/>
            <a:miter lim="800000"/>
            <a:headEnd/>
            <a:tailEnd/>
          </a:ln>
        </p:spPr>
      </p:pic>
      <p:sp>
        <p:nvSpPr>
          <p:cNvPr id="2" name="TextBox 1"/>
          <p:cNvSpPr txBox="1"/>
          <p:nvPr/>
        </p:nvSpPr>
        <p:spPr>
          <a:xfrm>
            <a:off x="914400" y="299462"/>
            <a:ext cx="8229600" cy="584775"/>
          </a:xfrm>
          <a:prstGeom prst="rect">
            <a:avLst/>
          </a:prstGeom>
          <a:noFill/>
        </p:spPr>
        <p:txBody>
          <a:bodyPr wrap="square" rtlCol="0">
            <a:spAutoFit/>
          </a:bodyPr>
          <a:lstStyle/>
          <a:p>
            <a:pPr>
              <a:spcBef>
                <a:spcPct val="0"/>
              </a:spcBef>
            </a:pPr>
            <a:r>
              <a:rPr lang="en-US" sz="3200" b="1" dirty="0">
                <a:solidFill>
                  <a:srgbClr val="002060"/>
                </a:solidFill>
                <a:latin typeface="+mj-lt"/>
                <a:ea typeface="+mj-ea"/>
                <a:cs typeface="Times New Roman" pitchFamily="18" charset="0"/>
              </a:rPr>
              <a:t>SURVEY BACKGROUND AND METHODOLOGY </a:t>
            </a:r>
          </a:p>
        </p:txBody>
      </p:sp>
      <p:sp>
        <p:nvSpPr>
          <p:cNvPr id="4" name="Slide Number Placeholder 3">
            <a:extLst>
              <a:ext uri="{FF2B5EF4-FFF2-40B4-BE49-F238E27FC236}">
                <a16:creationId xmlns:a16="http://schemas.microsoft.com/office/drawing/2014/main" id="{A32CA110-F562-944B-93F4-3A5120B56716}"/>
              </a:ext>
            </a:extLst>
          </p:cNvPr>
          <p:cNvSpPr>
            <a:spLocks noGrp="1"/>
          </p:cNvSpPr>
          <p:nvPr>
            <p:ph type="sldNum" sz="quarter" idx="12"/>
          </p:nvPr>
        </p:nvSpPr>
        <p:spPr/>
        <p:txBody>
          <a:bodyPr/>
          <a:lstStyle/>
          <a:p>
            <a:pPr>
              <a:defRPr/>
            </a:pPr>
            <a:fld id="{A9B3BBAE-7D5F-41AB-BD10-EF89A677EBB9}" type="slidenum">
              <a:rPr lang="en-US" smtClean="0"/>
              <a:pPr>
                <a:defRPr/>
              </a:pPr>
              <a:t>3</a:t>
            </a:fld>
            <a:endParaRPr lang="en-US" dirty="0"/>
          </a:p>
        </p:txBody>
      </p:sp>
      <p:pic>
        <p:nvPicPr>
          <p:cNvPr id="6" name="Picture 2" descr="Rezultat slika za caution">
            <a:extLst>
              <a:ext uri="{FF2B5EF4-FFF2-40B4-BE49-F238E27FC236}">
                <a16:creationId xmlns:a16="http://schemas.microsoft.com/office/drawing/2014/main" id="{DCE6A93F-3E29-EE4D-927F-F6EBDCDDE45A}"/>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160141" y="5539938"/>
            <a:ext cx="976189" cy="1018600"/>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p14="http://schemas.microsoft.com/office/powerpoint/2010/main" val="2695093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44062" y="826477"/>
            <a:ext cx="8088923" cy="5556738"/>
          </a:xfrm>
        </p:spPr>
        <p:txBody>
          <a:bodyPr rtlCol="0">
            <a:normAutofit/>
          </a:bodyPr>
          <a:lstStyle/>
          <a:p>
            <a:pPr algn="just">
              <a:defRPr/>
            </a:pPr>
            <a:r>
              <a:rPr lang="en-US" sz="1846" b="1">
                <a:solidFill>
                  <a:schemeClr val="tx1">
                    <a:lumMod val="95000"/>
                    <a:lumOff val="5000"/>
                  </a:schemeClr>
                </a:solidFill>
              </a:rPr>
              <a:t> </a:t>
            </a:r>
            <a:endParaRPr lang="bs-Latn-BA" sz="1846" b="1">
              <a:solidFill>
                <a:schemeClr val="tx1">
                  <a:lumMod val="95000"/>
                  <a:lumOff val="5000"/>
                </a:schemeClr>
              </a:solidFill>
            </a:endParaRPr>
          </a:p>
          <a:p>
            <a:pPr marL="738572" lvl="1" indent="-316531" algn="just">
              <a:buFont typeface="Arial" pitchFamily="34" charset="0"/>
              <a:buChar char="•"/>
              <a:defRPr/>
            </a:pPr>
            <a:endParaRPr lang="bs-Latn-BA" sz="1846">
              <a:solidFill>
                <a:schemeClr val="tx1">
                  <a:lumMod val="95000"/>
                  <a:lumOff val="5000"/>
                </a:schemeClr>
              </a:solidFill>
            </a:endParaRPr>
          </a:p>
        </p:txBody>
      </p:sp>
      <p:pic>
        <p:nvPicPr>
          <p:cNvPr id="17411" name="Рисунок 11" descr="pempal-logo.jpg"/>
          <p:cNvPicPr>
            <a:picLocks noChangeAspect="1"/>
          </p:cNvPicPr>
          <p:nvPr/>
        </p:nvPicPr>
        <p:blipFill>
          <a:blip r:embed="rId3"/>
          <a:srcRect/>
          <a:stretch>
            <a:fillRect/>
          </a:stretch>
        </p:blipFill>
        <p:spPr bwMode="auto">
          <a:xfrm>
            <a:off x="0" y="0"/>
            <a:ext cx="704850" cy="6858000"/>
          </a:xfrm>
          <a:prstGeom prst="rect">
            <a:avLst/>
          </a:prstGeom>
          <a:noFill/>
          <a:ln w="9525">
            <a:noFill/>
            <a:miter lim="800000"/>
            <a:headEnd/>
            <a:tailEnd/>
          </a:ln>
        </p:spPr>
      </p:pic>
      <p:sp>
        <p:nvSpPr>
          <p:cNvPr id="8" name="Содержимое 2"/>
          <p:cNvSpPr txBox="1">
            <a:spLocks/>
          </p:cNvSpPr>
          <p:nvPr/>
        </p:nvSpPr>
        <p:spPr bwMode="auto">
          <a:xfrm>
            <a:off x="990600" y="1184722"/>
            <a:ext cx="7426379" cy="5345723"/>
          </a:xfrm>
          <a:prstGeom prst="rect">
            <a:avLst/>
          </a:prstGeom>
          <a:noFill/>
          <a:ln w="9525">
            <a:noFill/>
            <a:miter lim="800000"/>
            <a:headEnd/>
            <a:tailEnd/>
          </a:ln>
        </p:spPr>
        <p:txBody>
          <a:bodyPr vert="horz" wrap="square" lIns="84406" tIns="42203" rIns="84406" bIns="42203" numCol="1" anchor="t" anchorCtr="0" compatLnSpc="1">
            <a:prstTxWarp prst="textNoShape">
              <a:avLst/>
            </a:prstTxWarp>
            <a:noAutofit/>
          </a:bodyPr>
          <a:lstStyle>
            <a:lvl1pPr marL="0" indent="0" algn="ctr" rtl="0" fontAlgn="base">
              <a:spcBef>
                <a:spcPct val="20000"/>
              </a:spcBef>
              <a:spcAft>
                <a:spcPct val="0"/>
              </a:spcAft>
              <a:buFont typeface="Arial" charset="0"/>
              <a:buNone/>
              <a:defRPr sz="3200" kern="1200">
                <a:solidFill>
                  <a:schemeClr val="tx1">
                    <a:tint val="75000"/>
                  </a:schemeClr>
                </a:solidFill>
                <a:latin typeface="+mn-lt"/>
                <a:ea typeface="+mn-ea"/>
                <a:cs typeface="+mn-cs"/>
              </a:defRPr>
            </a:lvl1pPr>
            <a:lvl2pPr marL="457200" indent="0" algn="ctr" rtl="0" fontAlgn="base">
              <a:spcBef>
                <a:spcPct val="20000"/>
              </a:spcBef>
              <a:spcAft>
                <a:spcPct val="0"/>
              </a:spcAft>
              <a:buFont typeface="Arial" charset="0"/>
              <a:buNone/>
              <a:defRPr sz="2800" kern="1200">
                <a:solidFill>
                  <a:schemeClr val="tx1">
                    <a:tint val="75000"/>
                  </a:schemeClr>
                </a:solidFill>
                <a:latin typeface="+mn-lt"/>
                <a:ea typeface="+mn-ea"/>
                <a:cs typeface="+mn-cs"/>
              </a:defRPr>
            </a:lvl2pPr>
            <a:lvl3pPr marL="914400" indent="0" algn="ctr" rtl="0" fontAlgn="base">
              <a:spcBef>
                <a:spcPct val="20000"/>
              </a:spcBef>
              <a:spcAft>
                <a:spcPct val="0"/>
              </a:spcAft>
              <a:buFont typeface="Arial" charset="0"/>
              <a:buNone/>
              <a:defRPr sz="2400" kern="1200">
                <a:solidFill>
                  <a:schemeClr val="tx1">
                    <a:tint val="75000"/>
                  </a:schemeClr>
                </a:solidFill>
                <a:latin typeface="+mn-lt"/>
                <a:ea typeface="+mn-ea"/>
                <a:cs typeface="+mn-cs"/>
              </a:defRPr>
            </a:lvl3pPr>
            <a:lvl4pPr marL="1371600" indent="0" algn="ctr" rtl="0" fontAlgn="base">
              <a:spcBef>
                <a:spcPct val="20000"/>
              </a:spcBef>
              <a:spcAft>
                <a:spcPct val="0"/>
              </a:spcAft>
              <a:buFont typeface="Arial" charset="0"/>
              <a:buNone/>
              <a:defRPr sz="2000" kern="1200">
                <a:solidFill>
                  <a:schemeClr val="tx1">
                    <a:tint val="75000"/>
                  </a:schemeClr>
                </a:solidFill>
                <a:latin typeface="+mn-lt"/>
                <a:ea typeface="+mn-ea"/>
                <a:cs typeface="+mn-cs"/>
              </a:defRPr>
            </a:lvl4pPr>
            <a:lvl5pPr marL="1828800" indent="0" algn="ctr" rtl="0" fontAlgn="base">
              <a:spcBef>
                <a:spcPct val="20000"/>
              </a:spcBef>
              <a:spcAft>
                <a:spcPct val="0"/>
              </a:spcAft>
              <a:buFont typeface="Arial"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spcBef>
                <a:spcPts val="369"/>
              </a:spcBef>
              <a:defRPr/>
            </a:pPr>
            <a:r>
              <a:rPr lang="en-US" sz="1900" b="1" dirty="0">
                <a:solidFill>
                  <a:srgbClr val="0070C0"/>
                </a:solidFill>
                <a:latin typeface="Calibri" charset="0"/>
              </a:rPr>
              <a:t>Number of PEMPAL countries conducting SRs has increased from 1 in 2016 and 4 in 2018 to 8 countries that report having conducted full SRs as of end 2020 . </a:t>
            </a:r>
          </a:p>
          <a:p>
            <a:pPr marL="422041" indent="-422041" algn="l">
              <a:spcBef>
                <a:spcPts val="1200"/>
              </a:spcBef>
              <a:buFont typeface="Wingdings" pitchFamily="2" charset="2"/>
              <a:buChar char="Ø"/>
              <a:defRPr/>
            </a:pPr>
            <a:r>
              <a:rPr lang="en-US" sz="1846" dirty="0">
                <a:solidFill>
                  <a:schemeClr val="tx1"/>
                </a:solidFill>
              </a:rPr>
              <a:t>In 2016, Croatia was the only country with full SRs being completed. </a:t>
            </a:r>
          </a:p>
          <a:p>
            <a:pPr marL="422041" indent="-422041" algn="l">
              <a:spcBef>
                <a:spcPts val="1200"/>
              </a:spcBef>
              <a:buFont typeface="Wingdings" pitchFamily="2" charset="2"/>
              <a:buChar char="Ø"/>
              <a:defRPr/>
            </a:pPr>
            <a:r>
              <a:rPr lang="en-US" sz="1846" dirty="0">
                <a:solidFill>
                  <a:schemeClr val="tx1"/>
                </a:solidFill>
              </a:rPr>
              <a:t>In 2018, Croatia, Bulgaria, Russia, and Moldova conducted full SRs. Additional 3 countries reported SRs but conducted by the international development organizations. </a:t>
            </a:r>
          </a:p>
          <a:p>
            <a:pPr marL="422041" indent="-422041" algn="l">
              <a:spcBef>
                <a:spcPts val="1200"/>
              </a:spcBef>
              <a:buFont typeface="Wingdings" pitchFamily="2" charset="2"/>
              <a:buChar char="Ø"/>
              <a:defRPr/>
            </a:pPr>
            <a:r>
              <a:rPr lang="en-US" sz="1846" b="1" dirty="0">
                <a:solidFill>
                  <a:schemeClr val="tx1"/>
                </a:solidFill>
              </a:rPr>
              <a:t>As of end 2020, ten countries report having conducted SRs</a:t>
            </a:r>
            <a:r>
              <a:rPr lang="en-US" sz="1846" dirty="0">
                <a:solidFill>
                  <a:schemeClr val="tx1"/>
                </a:solidFill>
              </a:rPr>
              <a:t>: </a:t>
            </a:r>
          </a:p>
          <a:p>
            <a:pPr marL="879241" lvl="1" indent="-422041" algn="l">
              <a:spcBef>
                <a:spcPts val="1200"/>
              </a:spcBef>
              <a:buFont typeface="System Font Regular"/>
              <a:buChar char="-"/>
              <a:defRPr/>
            </a:pPr>
            <a:r>
              <a:rPr lang="en-US" sz="1800" b="1" dirty="0">
                <a:solidFill>
                  <a:schemeClr val="tx1"/>
                </a:solidFill>
              </a:rPr>
              <a:t>Russia, Ukraine, Bulgaria, Moldova, Uzbekistan, Belarus, Tajikistan, Croatia, North Macedonia, and Romania </a:t>
            </a:r>
            <a:r>
              <a:rPr lang="en-US" sz="1800" i="1" dirty="0">
                <a:solidFill>
                  <a:schemeClr val="tx1"/>
                </a:solidFill>
              </a:rPr>
              <a:t>(noting that data cleaning for Tajikistan and North Macedonia has not been completed yet).</a:t>
            </a:r>
            <a:endParaRPr lang="en-US" sz="1800" dirty="0">
              <a:solidFill>
                <a:schemeClr val="tx1"/>
              </a:solidFill>
            </a:endParaRPr>
          </a:p>
          <a:p>
            <a:pPr marL="422041" indent="-422041" algn="l">
              <a:spcBef>
                <a:spcPts val="1200"/>
              </a:spcBef>
              <a:buFont typeface="Wingdings" pitchFamily="2" charset="2"/>
              <a:buChar char="Ø"/>
              <a:defRPr/>
            </a:pPr>
            <a:r>
              <a:rPr lang="en-US" sz="1800" b="1" dirty="0">
                <a:solidFill>
                  <a:schemeClr val="tx1"/>
                </a:solidFill>
              </a:rPr>
              <a:t>Of these ten, in Belarus and Tajikistan these were expenditure reviews conducted by the international organizations</a:t>
            </a:r>
            <a:r>
              <a:rPr lang="en-US" sz="1800" dirty="0">
                <a:solidFill>
                  <a:schemeClr val="tx1"/>
                </a:solidFill>
              </a:rPr>
              <a:t>.</a:t>
            </a:r>
            <a:endParaRPr lang="en-US" sz="1800" i="1" dirty="0">
              <a:solidFill>
                <a:schemeClr val="tx1"/>
              </a:solidFill>
            </a:endParaRPr>
          </a:p>
        </p:txBody>
      </p:sp>
      <p:sp>
        <p:nvSpPr>
          <p:cNvPr id="9" name="TextBox 8">
            <a:extLst>
              <a:ext uri="{FF2B5EF4-FFF2-40B4-BE49-F238E27FC236}">
                <a16:creationId xmlns:a16="http://schemas.microsoft.com/office/drawing/2014/main" id="{F2C2F67D-45D5-5E4F-BF4F-9AC643A4571F}"/>
              </a:ext>
            </a:extLst>
          </p:cNvPr>
          <p:cNvSpPr txBox="1"/>
          <p:nvPr/>
        </p:nvSpPr>
        <p:spPr>
          <a:xfrm>
            <a:off x="990600" y="327555"/>
            <a:ext cx="8534400" cy="584775"/>
          </a:xfrm>
          <a:prstGeom prst="rect">
            <a:avLst/>
          </a:prstGeom>
          <a:noFill/>
        </p:spPr>
        <p:txBody>
          <a:bodyPr wrap="square" rtlCol="0">
            <a:spAutoFit/>
          </a:bodyPr>
          <a:lstStyle/>
          <a:p>
            <a:pPr>
              <a:spcBef>
                <a:spcPct val="0"/>
              </a:spcBef>
            </a:pPr>
            <a:r>
              <a:rPr lang="en-US" sz="3200" b="1" dirty="0">
                <a:solidFill>
                  <a:srgbClr val="002060"/>
                </a:solidFill>
                <a:latin typeface="+mj-lt"/>
                <a:ea typeface="+mj-ea"/>
                <a:cs typeface="Times New Roman" pitchFamily="18" charset="0"/>
              </a:rPr>
              <a:t>EVOLUTION OF SRs in PEMPAL COUNTRIES</a:t>
            </a:r>
          </a:p>
        </p:txBody>
      </p:sp>
      <p:sp>
        <p:nvSpPr>
          <p:cNvPr id="2" name="Slide Number Placeholder 1">
            <a:extLst>
              <a:ext uri="{FF2B5EF4-FFF2-40B4-BE49-F238E27FC236}">
                <a16:creationId xmlns:a16="http://schemas.microsoft.com/office/drawing/2014/main" id="{81876260-9D49-5145-8735-0BB4AB967696}"/>
              </a:ext>
            </a:extLst>
          </p:cNvPr>
          <p:cNvSpPr>
            <a:spLocks noGrp="1"/>
          </p:cNvSpPr>
          <p:nvPr>
            <p:ph type="sldNum" sz="quarter" idx="12"/>
          </p:nvPr>
        </p:nvSpPr>
        <p:spPr/>
        <p:txBody>
          <a:bodyPr/>
          <a:lstStyle/>
          <a:p>
            <a:pPr>
              <a:defRPr/>
            </a:pPr>
            <a:fld id="{A9B3BBAE-7D5F-41AB-BD10-EF89A677EBB9}" type="slidenum">
              <a:rPr lang="en-US" smtClean="0"/>
              <a:pPr>
                <a:defRPr/>
              </a:pPr>
              <a:t>4</a:t>
            </a:fld>
            <a:endParaRPr lang="en-US" dirty="0"/>
          </a:p>
        </p:txBody>
      </p:sp>
    </p:spTree>
    <p:extLst>
      <p:ext uri="{BB962C8B-B14F-4D97-AF65-F5344CB8AC3E}">
        <p14:creationId xmlns:p14="http://schemas.microsoft.com/office/powerpoint/2010/main" val="11516140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44062" y="826477"/>
            <a:ext cx="8088923" cy="5556738"/>
          </a:xfrm>
        </p:spPr>
        <p:txBody>
          <a:bodyPr rtlCol="0">
            <a:normAutofit/>
          </a:bodyPr>
          <a:lstStyle/>
          <a:p>
            <a:pPr algn="just">
              <a:defRPr/>
            </a:pPr>
            <a:r>
              <a:rPr lang="en-US" sz="1846" b="1" dirty="0">
                <a:solidFill>
                  <a:schemeClr val="tx1">
                    <a:lumMod val="95000"/>
                    <a:lumOff val="5000"/>
                  </a:schemeClr>
                </a:solidFill>
              </a:rPr>
              <a:t> </a:t>
            </a:r>
            <a:endParaRPr lang="bs-Latn-BA" sz="1846" b="1" dirty="0">
              <a:solidFill>
                <a:schemeClr val="tx1">
                  <a:lumMod val="95000"/>
                  <a:lumOff val="5000"/>
                </a:schemeClr>
              </a:solidFill>
            </a:endParaRPr>
          </a:p>
          <a:p>
            <a:pPr marL="738572" lvl="1" indent="-316531" algn="just">
              <a:buFont typeface="Arial" pitchFamily="34" charset="0"/>
              <a:buChar char="•"/>
              <a:defRPr/>
            </a:pPr>
            <a:endParaRPr lang="bs-Latn-BA" sz="1846" dirty="0">
              <a:solidFill>
                <a:schemeClr val="tx1">
                  <a:lumMod val="95000"/>
                  <a:lumOff val="5000"/>
                </a:schemeClr>
              </a:solidFill>
            </a:endParaRPr>
          </a:p>
        </p:txBody>
      </p:sp>
      <p:pic>
        <p:nvPicPr>
          <p:cNvPr id="17411" name="Рисунок 11" descr="pempal-logo.jpg"/>
          <p:cNvPicPr>
            <a:picLocks noChangeAspect="1"/>
          </p:cNvPicPr>
          <p:nvPr/>
        </p:nvPicPr>
        <p:blipFill>
          <a:blip r:embed="rId3"/>
          <a:srcRect/>
          <a:stretch>
            <a:fillRect/>
          </a:stretch>
        </p:blipFill>
        <p:spPr bwMode="auto">
          <a:xfrm>
            <a:off x="0" y="0"/>
            <a:ext cx="704850" cy="6858000"/>
          </a:xfrm>
          <a:prstGeom prst="rect">
            <a:avLst/>
          </a:prstGeom>
          <a:noFill/>
          <a:ln w="9525">
            <a:noFill/>
            <a:miter lim="800000"/>
            <a:headEnd/>
            <a:tailEnd/>
          </a:ln>
        </p:spPr>
      </p:pic>
      <p:sp>
        <p:nvSpPr>
          <p:cNvPr id="8" name="Содержимое 2"/>
          <p:cNvSpPr txBox="1">
            <a:spLocks/>
          </p:cNvSpPr>
          <p:nvPr/>
        </p:nvSpPr>
        <p:spPr bwMode="auto">
          <a:xfrm>
            <a:off x="930709" y="931984"/>
            <a:ext cx="8002276" cy="5345723"/>
          </a:xfrm>
          <a:prstGeom prst="rect">
            <a:avLst/>
          </a:prstGeom>
          <a:noFill/>
          <a:ln w="9525">
            <a:noFill/>
            <a:miter lim="800000"/>
            <a:headEnd/>
            <a:tailEnd/>
          </a:ln>
        </p:spPr>
        <p:txBody>
          <a:bodyPr vert="horz" wrap="square" lIns="84406" tIns="42203" rIns="84406" bIns="42203" numCol="1" anchor="t" anchorCtr="0" compatLnSpc="1">
            <a:prstTxWarp prst="textNoShape">
              <a:avLst/>
            </a:prstTxWarp>
            <a:noAutofit/>
          </a:bodyPr>
          <a:lstStyle>
            <a:lvl1pPr marL="0" indent="0" algn="ctr" rtl="0" fontAlgn="base">
              <a:spcBef>
                <a:spcPct val="20000"/>
              </a:spcBef>
              <a:spcAft>
                <a:spcPct val="0"/>
              </a:spcAft>
              <a:buFont typeface="Arial" charset="0"/>
              <a:buNone/>
              <a:defRPr sz="3200" kern="1200">
                <a:solidFill>
                  <a:schemeClr val="tx1">
                    <a:tint val="75000"/>
                  </a:schemeClr>
                </a:solidFill>
                <a:latin typeface="+mn-lt"/>
                <a:ea typeface="+mn-ea"/>
                <a:cs typeface="+mn-cs"/>
              </a:defRPr>
            </a:lvl1pPr>
            <a:lvl2pPr marL="457200" indent="0" algn="ctr" rtl="0" fontAlgn="base">
              <a:spcBef>
                <a:spcPct val="20000"/>
              </a:spcBef>
              <a:spcAft>
                <a:spcPct val="0"/>
              </a:spcAft>
              <a:buFont typeface="Arial" charset="0"/>
              <a:buNone/>
              <a:defRPr sz="2800" kern="1200">
                <a:solidFill>
                  <a:schemeClr val="tx1">
                    <a:tint val="75000"/>
                  </a:schemeClr>
                </a:solidFill>
                <a:latin typeface="+mn-lt"/>
                <a:ea typeface="+mn-ea"/>
                <a:cs typeface="+mn-cs"/>
              </a:defRPr>
            </a:lvl2pPr>
            <a:lvl3pPr marL="914400" indent="0" algn="ctr" rtl="0" fontAlgn="base">
              <a:spcBef>
                <a:spcPct val="20000"/>
              </a:spcBef>
              <a:spcAft>
                <a:spcPct val="0"/>
              </a:spcAft>
              <a:buFont typeface="Arial" charset="0"/>
              <a:buNone/>
              <a:defRPr sz="2400" kern="1200">
                <a:solidFill>
                  <a:schemeClr val="tx1">
                    <a:tint val="75000"/>
                  </a:schemeClr>
                </a:solidFill>
                <a:latin typeface="+mn-lt"/>
                <a:ea typeface="+mn-ea"/>
                <a:cs typeface="+mn-cs"/>
              </a:defRPr>
            </a:lvl3pPr>
            <a:lvl4pPr marL="1371600" indent="0" algn="ctr" rtl="0" fontAlgn="base">
              <a:spcBef>
                <a:spcPct val="20000"/>
              </a:spcBef>
              <a:spcAft>
                <a:spcPct val="0"/>
              </a:spcAft>
              <a:buFont typeface="Arial" charset="0"/>
              <a:buNone/>
              <a:defRPr sz="2000" kern="1200">
                <a:solidFill>
                  <a:schemeClr val="tx1">
                    <a:tint val="75000"/>
                  </a:schemeClr>
                </a:solidFill>
                <a:latin typeface="+mn-lt"/>
                <a:ea typeface="+mn-ea"/>
                <a:cs typeface="+mn-cs"/>
              </a:defRPr>
            </a:lvl4pPr>
            <a:lvl5pPr marL="1828800" indent="0" algn="ctr" rtl="0" fontAlgn="base">
              <a:spcBef>
                <a:spcPct val="20000"/>
              </a:spcBef>
              <a:spcAft>
                <a:spcPct val="0"/>
              </a:spcAft>
              <a:buFont typeface="Arial"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spcBef>
                <a:spcPts val="369"/>
              </a:spcBef>
              <a:defRPr/>
            </a:pPr>
            <a:r>
              <a:rPr lang="en-US" sz="1800" b="1" dirty="0">
                <a:solidFill>
                  <a:srgbClr val="0070C0"/>
                </a:solidFill>
                <a:latin typeface="Calibri" charset="0"/>
              </a:rPr>
              <a:t>In many cases, international development organizations have had role in assisting PEMPAL counties with reviews in some ways.</a:t>
            </a:r>
            <a:endParaRPr lang="en-US" sz="200" b="1" dirty="0">
              <a:solidFill>
                <a:srgbClr val="0070C0"/>
              </a:solidFill>
              <a:latin typeface="Calibri" charset="0"/>
            </a:endParaRPr>
          </a:p>
          <a:p>
            <a:pPr algn="l">
              <a:spcBef>
                <a:spcPts val="369"/>
              </a:spcBef>
              <a:defRPr/>
            </a:pPr>
            <a:r>
              <a:rPr lang="en-US" sz="200" b="1" dirty="0">
                <a:solidFill>
                  <a:srgbClr val="0070C0"/>
                </a:solidFill>
                <a:latin typeface="Calibri" charset="0"/>
              </a:rPr>
              <a:t> </a:t>
            </a:r>
          </a:p>
          <a:p>
            <a:pPr algn="l">
              <a:spcBef>
                <a:spcPts val="369"/>
              </a:spcBef>
              <a:defRPr/>
            </a:pPr>
            <a:r>
              <a:rPr lang="en-US" sz="1800" b="1" dirty="0">
                <a:solidFill>
                  <a:srgbClr val="0070C0"/>
                </a:solidFill>
                <a:latin typeface="Calibri" charset="0"/>
              </a:rPr>
              <a:t>Overall, 16 out of 17 surveyed PEMPAL countries now report having conducted SRs or SRs being under consideration. </a:t>
            </a:r>
            <a:endParaRPr lang="en-US" sz="1000" b="1" dirty="0">
              <a:solidFill>
                <a:srgbClr val="0070C0"/>
              </a:solidFill>
              <a:latin typeface="Calibri" charset="0"/>
            </a:endParaRPr>
          </a:p>
          <a:p>
            <a:pPr marL="422041" indent="-422041" algn="l">
              <a:spcBef>
                <a:spcPts val="1200"/>
              </a:spcBef>
              <a:buFont typeface="Wingdings" pitchFamily="2" charset="2"/>
              <a:buChar char="Ø"/>
              <a:defRPr/>
            </a:pPr>
            <a:r>
              <a:rPr lang="en-US" sz="1846" b="1" dirty="0">
                <a:solidFill>
                  <a:schemeClr val="tx1"/>
                </a:solidFill>
              </a:rPr>
              <a:t>Bulgaria and Moldova had assistance of the international organizations, however,</a:t>
            </a:r>
            <a:r>
              <a:rPr lang="en-US" sz="1846" dirty="0">
                <a:solidFill>
                  <a:schemeClr val="tx1"/>
                </a:solidFill>
              </a:rPr>
              <a:t> rather than these organizations conducting their own expenditure reviews, </a:t>
            </a:r>
            <a:r>
              <a:rPr lang="en-US" sz="1846" b="1" dirty="0">
                <a:solidFill>
                  <a:schemeClr val="tx1"/>
                </a:solidFill>
              </a:rPr>
              <a:t>this included developing SR methodological documents, establishing internal government structure (e.g., WGs), and conducting trainings in full SRs</a:t>
            </a:r>
            <a:r>
              <a:rPr lang="en-US" sz="1846" dirty="0">
                <a:solidFill>
                  <a:schemeClr val="tx1"/>
                </a:solidFill>
              </a:rPr>
              <a:t>. Bulgaria also later conducted another SR independently. </a:t>
            </a:r>
            <a:r>
              <a:rPr lang="en-US" sz="1846" b="1" dirty="0">
                <a:solidFill>
                  <a:schemeClr val="tx1"/>
                </a:solidFill>
              </a:rPr>
              <a:t>Assistance of international organizations was also present in other countries, such as Croatia and Uzbekistan</a:t>
            </a:r>
            <a:r>
              <a:rPr lang="en-US" sz="1846" dirty="0">
                <a:solidFill>
                  <a:schemeClr val="tx1"/>
                </a:solidFill>
              </a:rPr>
              <a:t>. </a:t>
            </a:r>
          </a:p>
          <a:p>
            <a:pPr marL="422041" indent="-422041" algn="l">
              <a:spcBef>
                <a:spcPts val="1200"/>
              </a:spcBef>
              <a:buFont typeface="Wingdings" pitchFamily="2" charset="2"/>
              <a:buChar char="Ø"/>
              <a:defRPr/>
            </a:pPr>
            <a:r>
              <a:rPr lang="en-US" sz="1846" b="1" dirty="0">
                <a:solidFill>
                  <a:schemeClr val="tx1"/>
                </a:solidFill>
              </a:rPr>
              <a:t>Out of countries that report considering SRs, several have concrete plans, e.g.</a:t>
            </a:r>
            <a:r>
              <a:rPr lang="en-US" sz="1846" b="1" dirty="0">
                <a:solidFill>
                  <a:schemeClr val="tx1"/>
                </a:solidFill>
                <a:sym typeface="Wingdings" pitchFamily="2" charset="2"/>
              </a:rPr>
              <a:t>:</a:t>
            </a:r>
            <a:endParaRPr lang="en-US" sz="1846" b="1" dirty="0">
              <a:solidFill>
                <a:schemeClr val="tx1"/>
              </a:solidFill>
            </a:endParaRPr>
          </a:p>
          <a:p>
            <a:pPr marL="879241" lvl="2" indent="-422041" algn="l">
              <a:spcBef>
                <a:spcPts val="0"/>
              </a:spcBef>
              <a:buFont typeface="System Font Regular"/>
              <a:buChar char="-"/>
              <a:defRPr/>
            </a:pPr>
            <a:r>
              <a:rPr lang="en-US" sz="1446" dirty="0">
                <a:solidFill>
                  <a:schemeClr val="tx1"/>
                </a:solidFill>
              </a:rPr>
              <a:t>Azerbaijan reports plans to conduct SRs in education and public capital investment in 2021/22</a:t>
            </a:r>
          </a:p>
          <a:p>
            <a:pPr marL="879241" lvl="2" indent="-422041" algn="l">
              <a:spcBef>
                <a:spcPts val="0"/>
              </a:spcBef>
              <a:buFont typeface="System Font Regular"/>
              <a:buChar char="-"/>
              <a:defRPr/>
            </a:pPr>
            <a:r>
              <a:rPr lang="en-US" sz="1446" dirty="0">
                <a:solidFill>
                  <a:schemeClr val="tx1"/>
                </a:solidFill>
              </a:rPr>
              <a:t>Turkey reports current work on developing SR guidelines and building institutional capacities</a:t>
            </a:r>
          </a:p>
          <a:p>
            <a:pPr marL="879241" lvl="2" indent="-422041" algn="l">
              <a:spcBef>
                <a:spcPts val="0"/>
              </a:spcBef>
              <a:buFont typeface="System Font Regular"/>
              <a:buChar char="-"/>
              <a:defRPr/>
            </a:pPr>
            <a:r>
              <a:rPr lang="en-US" sz="1446" dirty="0">
                <a:solidFill>
                  <a:schemeClr val="tx1"/>
                </a:solidFill>
              </a:rPr>
              <a:t>Bosnia and Herzegovina reports plans for SRs after transfer to full PB for the 2024 budget</a:t>
            </a:r>
          </a:p>
          <a:p>
            <a:pPr marL="879241" lvl="2" indent="-422041" algn="l">
              <a:spcBef>
                <a:spcPts val="0"/>
              </a:spcBef>
              <a:buFont typeface="System Font Regular"/>
              <a:buChar char="-"/>
              <a:defRPr/>
            </a:pPr>
            <a:r>
              <a:rPr lang="en-US" sz="1446" dirty="0">
                <a:solidFill>
                  <a:schemeClr val="tx1"/>
                </a:solidFill>
              </a:rPr>
              <a:t>Armenia reports planned reviews by the IMF, after which potential development of methodology for regular SRs conducted by the Government will be considered</a:t>
            </a:r>
          </a:p>
          <a:p>
            <a:pPr marL="457200" lvl="2" algn="l">
              <a:spcBef>
                <a:spcPts val="0"/>
              </a:spcBef>
              <a:defRPr/>
            </a:pPr>
            <a:endParaRPr lang="en-US" sz="1446" dirty="0">
              <a:solidFill>
                <a:schemeClr val="tx1"/>
              </a:solidFill>
            </a:endParaRPr>
          </a:p>
        </p:txBody>
      </p:sp>
      <p:sp>
        <p:nvSpPr>
          <p:cNvPr id="2" name="Slide Number Placeholder 1">
            <a:extLst>
              <a:ext uri="{FF2B5EF4-FFF2-40B4-BE49-F238E27FC236}">
                <a16:creationId xmlns:a16="http://schemas.microsoft.com/office/drawing/2014/main" id="{81876260-9D49-5145-8735-0BB4AB967696}"/>
              </a:ext>
            </a:extLst>
          </p:cNvPr>
          <p:cNvSpPr>
            <a:spLocks noGrp="1"/>
          </p:cNvSpPr>
          <p:nvPr>
            <p:ph type="sldNum" sz="quarter" idx="12"/>
          </p:nvPr>
        </p:nvSpPr>
        <p:spPr/>
        <p:txBody>
          <a:bodyPr/>
          <a:lstStyle/>
          <a:p>
            <a:pPr>
              <a:defRPr/>
            </a:pPr>
            <a:fld id="{A9B3BBAE-7D5F-41AB-BD10-EF89A677EBB9}" type="slidenum">
              <a:rPr lang="en-US" smtClean="0"/>
              <a:pPr>
                <a:defRPr/>
              </a:pPr>
              <a:t>5</a:t>
            </a:fld>
            <a:endParaRPr lang="en-US" dirty="0"/>
          </a:p>
        </p:txBody>
      </p:sp>
      <p:sp>
        <p:nvSpPr>
          <p:cNvPr id="7" name="TextBox 6">
            <a:extLst>
              <a:ext uri="{FF2B5EF4-FFF2-40B4-BE49-F238E27FC236}">
                <a16:creationId xmlns:a16="http://schemas.microsoft.com/office/drawing/2014/main" id="{ADD8DDFC-3F92-4648-BBB8-46BE1EDFC3D9}"/>
              </a:ext>
            </a:extLst>
          </p:cNvPr>
          <p:cNvSpPr txBox="1"/>
          <p:nvPr/>
        </p:nvSpPr>
        <p:spPr>
          <a:xfrm>
            <a:off x="906896" y="241701"/>
            <a:ext cx="8534400" cy="584775"/>
          </a:xfrm>
          <a:prstGeom prst="rect">
            <a:avLst/>
          </a:prstGeom>
          <a:noFill/>
        </p:spPr>
        <p:txBody>
          <a:bodyPr wrap="square" rtlCol="0">
            <a:spAutoFit/>
          </a:bodyPr>
          <a:lstStyle/>
          <a:p>
            <a:pPr>
              <a:spcBef>
                <a:spcPct val="0"/>
              </a:spcBef>
            </a:pPr>
            <a:r>
              <a:rPr lang="en-US" sz="3200" b="1" dirty="0">
                <a:solidFill>
                  <a:srgbClr val="002060"/>
                </a:solidFill>
                <a:latin typeface="+mj-lt"/>
                <a:ea typeface="+mj-ea"/>
                <a:cs typeface="Times New Roman" pitchFamily="18" charset="0"/>
              </a:rPr>
              <a:t>EVOLUTION OF SRs in PEMPAL COUNTRIES</a:t>
            </a:r>
          </a:p>
        </p:txBody>
      </p:sp>
    </p:spTree>
    <p:extLst>
      <p:ext uri="{BB962C8B-B14F-4D97-AF65-F5344CB8AC3E}">
        <p14:creationId xmlns:p14="http://schemas.microsoft.com/office/powerpoint/2010/main" val="33381892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44062" y="826477"/>
            <a:ext cx="8088923" cy="5556738"/>
          </a:xfrm>
        </p:spPr>
        <p:txBody>
          <a:bodyPr rtlCol="0">
            <a:normAutofit/>
          </a:bodyPr>
          <a:lstStyle/>
          <a:p>
            <a:pPr algn="just">
              <a:defRPr/>
            </a:pPr>
            <a:r>
              <a:rPr lang="en-US" sz="1846" b="1" dirty="0">
                <a:solidFill>
                  <a:schemeClr val="tx1">
                    <a:lumMod val="95000"/>
                    <a:lumOff val="5000"/>
                  </a:schemeClr>
                </a:solidFill>
              </a:rPr>
              <a:t> </a:t>
            </a:r>
            <a:endParaRPr lang="bs-Latn-BA" sz="1846" b="1" dirty="0">
              <a:solidFill>
                <a:schemeClr val="tx1">
                  <a:lumMod val="95000"/>
                  <a:lumOff val="5000"/>
                </a:schemeClr>
              </a:solidFill>
            </a:endParaRPr>
          </a:p>
          <a:p>
            <a:pPr marL="738572" lvl="1" indent="-316531" algn="just">
              <a:buFont typeface="Arial" pitchFamily="34" charset="0"/>
              <a:buChar char="•"/>
              <a:defRPr/>
            </a:pPr>
            <a:endParaRPr lang="bs-Latn-BA" sz="1846" dirty="0">
              <a:solidFill>
                <a:schemeClr val="tx1">
                  <a:lumMod val="95000"/>
                  <a:lumOff val="5000"/>
                </a:schemeClr>
              </a:solidFill>
            </a:endParaRPr>
          </a:p>
        </p:txBody>
      </p:sp>
      <p:pic>
        <p:nvPicPr>
          <p:cNvPr id="17411" name="Рисунок 11" descr="pempal-logo.jpg"/>
          <p:cNvPicPr>
            <a:picLocks noChangeAspect="1"/>
          </p:cNvPicPr>
          <p:nvPr/>
        </p:nvPicPr>
        <p:blipFill>
          <a:blip r:embed="rId3"/>
          <a:srcRect/>
          <a:stretch>
            <a:fillRect/>
          </a:stretch>
        </p:blipFill>
        <p:spPr bwMode="auto">
          <a:xfrm>
            <a:off x="0" y="0"/>
            <a:ext cx="704850" cy="6858000"/>
          </a:xfrm>
          <a:prstGeom prst="rect">
            <a:avLst/>
          </a:prstGeom>
          <a:noFill/>
          <a:ln w="9525">
            <a:noFill/>
            <a:miter lim="800000"/>
            <a:headEnd/>
            <a:tailEnd/>
          </a:ln>
        </p:spPr>
      </p:pic>
      <p:sp>
        <p:nvSpPr>
          <p:cNvPr id="8" name="Содержимое 2"/>
          <p:cNvSpPr txBox="1">
            <a:spLocks/>
          </p:cNvSpPr>
          <p:nvPr/>
        </p:nvSpPr>
        <p:spPr bwMode="auto">
          <a:xfrm>
            <a:off x="930709" y="931984"/>
            <a:ext cx="7832291" cy="5345723"/>
          </a:xfrm>
          <a:prstGeom prst="rect">
            <a:avLst/>
          </a:prstGeom>
          <a:noFill/>
          <a:ln w="9525">
            <a:noFill/>
            <a:miter lim="800000"/>
            <a:headEnd/>
            <a:tailEnd/>
          </a:ln>
        </p:spPr>
        <p:txBody>
          <a:bodyPr vert="horz" wrap="square" lIns="84406" tIns="42203" rIns="84406" bIns="42203" numCol="1" anchor="t" anchorCtr="0" compatLnSpc="1">
            <a:prstTxWarp prst="textNoShape">
              <a:avLst/>
            </a:prstTxWarp>
            <a:noAutofit/>
          </a:bodyPr>
          <a:lstStyle>
            <a:lvl1pPr marL="0" indent="0" algn="ctr" rtl="0" fontAlgn="base">
              <a:spcBef>
                <a:spcPct val="20000"/>
              </a:spcBef>
              <a:spcAft>
                <a:spcPct val="0"/>
              </a:spcAft>
              <a:buFont typeface="Arial" charset="0"/>
              <a:buNone/>
              <a:defRPr sz="3200" kern="1200">
                <a:solidFill>
                  <a:schemeClr val="tx1">
                    <a:tint val="75000"/>
                  </a:schemeClr>
                </a:solidFill>
                <a:latin typeface="+mn-lt"/>
                <a:ea typeface="+mn-ea"/>
                <a:cs typeface="+mn-cs"/>
              </a:defRPr>
            </a:lvl1pPr>
            <a:lvl2pPr marL="457200" indent="0" algn="ctr" rtl="0" fontAlgn="base">
              <a:spcBef>
                <a:spcPct val="20000"/>
              </a:spcBef>
              <a:spcAft>
                <a:spcPct val="0"/>
              </a:spcAft>
              <a:buFont typeface="Arial" charset="0"/>
              <a:buNone/>
              <a:defRPr sz="2800" kern="1200">
                <a:solidFill>
                  <a:schemeClr val="tx1">
                    <a:tint val="75000"/>
                  </a:schemeClr>
                </a:solidFill>
                <a:latin typeface="+mn-lt"/>
                <a:ea typeface="+mn-ea"/>
                <a:cs typeface="+mn-cs"/>
              </a:defRPr>
            </a:lvl2pPr>
            <a:lvl3pPr marL="914400" indent="0" algn="ctr" rtl="0" fontAlgn="base">
              <a:spcBef>
                <a:spcPct val="20000"/>
              </a:spcBef>
              <a:spcAft>
                <a:spcPct val="0"/>
              </a:spcAft>
              <a:buFont typeface="Arial" charset="0"/>
              <a:buNone/>
              <a:defRPr sz="2400" kern="1200">
                <a:solidFill>
                  <a:schemeClr val="tx1">
                    <a:tint val="75000"/>
                  </a:schemeClr>
                </a:solidFill>
                <a:latin typeface="+mn-lt"/>
                <a:ea typeface="+mn-ea"/>
                <a:cs typeface="+mn-cs"/>
              </a:defRPr>
            </a:lvl3pPr>
            <a:lvl4pPr marL="1371600" indent="0" algn="ctr" rtl="0" fontAlgn="base">
              <a:spcBef>
                <a:spcPct val="20000"/>
              </a:spcBef>
              <a:spcAft>
                <a:spcPct val="0"/>
              </a:spcAft>
              <a:buFont typeface="Arial" charset="0"/>
              <a:buNone/>
              <a:defRPr sz="2000" kern="1200">
                <a:solidFill>
                  <a:schemeClr val="tx1">
                    <a:tint val="75000"/>
                  </a:schemeClr>
                </a:solidFill>
                <a:latin typeface="+mn-lt"/>
                <a:ea typeface="+mn-ea"/>
                <a:cs typeface="+mn-cs"/>
              </a:defRPr>
            </a:lvl4pPr>
            <a:lvl5pPr marL="1828800" indent="0" algn="ctr" rtl="0" fontAlgn="base">
              <a:spcBef>
                <a:spcPct val="20000"/>
              </a:spcBef>
              <a:spcAft>
                <a:spcPct val="0"/>
              </a:spcAft>
              <a:buFont typeface="Arial"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spcBef>
                <a:spcPts val="369"/>
              </a:spcBef>
              <a:defRPr/>
            </a:pPr>
            <a:r>
              <a:rPr lang="en-US" sz="1800" b="1" dirty="0">
                <a:solidFill>
                  <a:srgbClr val="0070C0"/>
                </a:solidFill>
                <a:latin typeface="Calibri" charset="0"/>
              </a:rPr>
              <a:t>Focus on SRs as a tool for policy effectiveness more so than focusing on savings. </a:t>
            </a:r>
          </a:p>
          <a:p>
            <a:pPr marL="342900" indent="-342900" algn="l">
              <a:spcBef>
                <a:spcPts val="369"/>
              </a:spcBef>
              <a:buFont typeface="Wingdings" pitchFamily="2" charset="2"/>
              <a:buChar char="Ø"/>
              <a:defRPr/>
            </a:pPr>
            <a:r>
              <a:rPr lang="en-US" sz="1846" dirty="0">
                <a:solidFill>
                  <a:schemeClr val="tx1"/>
                </a:solidFill>
              </a:rPr>
              <a:t>Ranking of SR objectives by priority by PEMPAL countries:</a:t>
            </a:r>
          </a:p>
          <a:p>
            <a:pPr marL="879241" lvl="1" indent="-422041" algn="l">
              <a:spcBef>
                <a:spcPts val="0"/>
              </a:spcBef>
              <a:buFont typeface="System Font Regular"/>
              <a:buChar char="-"/>
              <a:defRPr/>
            </a:pPr>
            <a:r>
              <a:rPr lang="en-US" sz="1446" dirty="0">
                <a:solidFill>
                  <a:schemeClr val="tx1"/>
                </a:solidFill>
              </a:rPr>
              <a:t>Priority 1:  To </a:t>
            </a:r>
            <a:r>
              <a:rPr lang="en-US" sz="1446" b="1" dirty="0">
                <a:solidFill>
                  <a:schemeClr val="tx1"/>
                </a:solidFill>
              </a:rPr>
              <a:t>improve effectiveness </a:t>
            </a:r>
            <a:r>
              <a:rPr lang="en-US" sz="1446" dirty="0">
                <a:solidFill>
                  <a:schemeClr val="tx1"/>
                </a:solidFill>
              </a:rPr>
              <a:t>within programs and policies. </a:t>
            </a:r>
          </a:p>
          <a:p>
            <a:pPr marL="879241" lvl="1" indent="-422041" algn="l">
              <a:spcBef>
                <a:spcPts val="0"/>
              </a:spcBef>
              <a:buFont typeface="System Font Regular"/>
              <a:buChar char="-"/>
              <a:defRPr/>
            </a:pPr>
            <a:r>
              <a:rPr lang="en-US" sz="1446" dirty="0">
                <a:solidFill>
                  <a:schemeClr val="tx1"/>
                </a:solidFill>
              </a:rPr>
              <a:t>Priority 3:  To </a:t>
            </a:r>
            <a:r>
              <a:rPr lang="en-US" sz="1446" b="1" dirty="0">
                <a:solidFill>
                  <a:schemeClr val="tx1"/>
                </a:solidFill>
              </a:rPr>
              <a:t>align expenditure to priorities </a:t>
            </a:r>
            <a:r>
              <a:rPr lang="en-US" sz="1446" dirty="0">
                <a:solidFill>
                  <a:schemeClr val="tx1"/>
                </a:solidFill>
              </a:rPr>
              <a:t>of the government.</a:t>
            </a:r>
          </a:p>
          <a:p>
            <a:pPr marL="879241" lvl="1" indent="-422041" algn="l">
              <a:spcBef>
                <a:spcPts val="0"/>
              </a:spcBef>
              <a:buFont typeface="System Font Regular"/>
              <a:buChar char="-"/>
              <a:defRPr/>
            </a:pPr>
            <a:r>
              <a:rPr lang="en-US" sz="1446" dirty="0">
                <a:solidFill>
                  <a:schemeClr val="tx1"/>
                </a:solidFill>
              </a:rPr>
              <a:t>Priority 3:   To control the level of total expenditure/</a:t>
            </a:r>
            <a:r>
              <a:rPr lang="en-US" sz="1446" b="1" dirty="0">
                <a:solidFill>
                  <a:schemeClr val="tx1"/>
                </a:solidFill>
              </a:rPr>
              <a:t>savings</a:t>
            </a:r>
            <a:endParaRPr lang="en-US" sz="1800" b="1" dirty="0">
              <a:solidFill>
                <a:srgbClr val="0070C0"/>
              </a:solidFill>
              <a:latin typeface="Calibri" charset="0"/>
            </a:endParaRPr>
          </a:p>
          <a:p>
            <a:pPr algn="l">
              <a:spcBef>
                <a:spcPts val="369"/>
              </a:spcBef>
              <a:defRPr/>
            </a:pPr>
            <a:r>
              <a:rPr lang="en-US" sz="1800" b="1" dirty="0">
                <a:solidFill>
                  <a:srgbClr val="0070C0"/>
                </a:solidFill>
                <a:latin typeface="Calibri" charset="0"/>
              </a:rPr>
              <a:t> </a:t>
            </a:r>
          </a:p>
          <a:p>
            <a:pPr algn="l">
              <a:spcBef>
                <a:spcPts val="0"/>
              </a:spcBef>
              <a:defRPr/>
            </a:pPr>
            <a:endParaRPr lang="en-US" sz="1800" b="1" dirty="0">
              <a:solidFill>
                <a:srgbClr val="0070C0"/>
              </a:solidFill>
              <a:latin typeface="Calibri" charset="0"/>
            </a:endParaRPr>
          </a:p>
          <a:p>
            <a:pPr algn="l">
              <a:spcBef>
                <a:spcPts val="0"/>
              </a:spcBef>
              <a:defRPr/>
            </a:pPr>
            <a:endParaRPr lang="en-US" sz="1800" b="1" dirty="0">
              <a:solidFill>
                <a:srgbClr val="0070C0"/>
              </a:solidFill>
              <a:latin typeface="Calibri" charset="0"/>
            </a:endParaRPr>
          </a:p>
          <a:p>
            <a:pPr algn="l">
              <a:spcBef>
                <a:spcPts val="0"/>
              </a:spcBef>
              <a:defRPr/>
            </a:pPr>
            <a:r>
              <a:rPr lang="en-US" sz="1800" b="1" dirty="0">
                <a:solidFill>
                  <a:srgbClr val="0070C0"/>
                </a:solidFill>
                <a:latin typeface="Calibri" charset="0"/>
              </a:rPr>
              <a:t>Most common SR</a:t>
            </a:r>
          </a:p>
          <a:p>
            <a:pPr algn="l">
              <a:spcBef>
                <a:spcPts val="0"/>
              </a:spcBef>
              <a:defRPr/>
            </a:pPr>
            <a:r>
              <a:rPr lang="en-US" sz="1800" b="1" dirty="0">
                <a:solidFill>
                  <a:srgbClr val="0070C0"/>
                </a:solidFill>
                <a:latin typeface="Calibri" charset="0"/>
              </a:rPr>
              <a:t>topics in PEMPAL </a:t>
            </a:r>
          </a:p>
          <a:p>
            <a:pPr algn="l">
              <a:spcBef>
                <a:spcPts val="0"/>
              </a:spcBef>
              <a:defRPr/>
            </a:pPr>
            <a:r>
              <a:rPr lang="en-US" sz="1800" b="1" dirty="0">
                <a:solidFill>
                  <a:srgbClr val="0070C0"/>
                </a:solidFill>
                <a:latin typeface="Calibri" charset="0"/>
              </a:rPr>
              <a:t>countries are </a:t>
            </a:r>
          </a:p>
          <a:p>
            <a:pPr algn="l">
              <a:spcBef>
                <a:spcPts val="0"/>
              </a:spcBef>
              <a:defRPr/>
            </a:pPr>
            <a:r>
              <a:rPr lang="en-US" sz="1800" b="1" dirty="0">
                <a:solidFill>
                  <a:srgbClr val="0070C0"/>
                </a:solidFill>
                <a:latin typeface="Calibri" charset="0"/>
              </a:rPr>
              <a:t>in the broad area</a:t>
            </a:r>
          </a:p>
          <a:p>
            <a:pPr algn="l">
              <a:spcBef>
                <a:spcPts val="0"/>
              </a:spcBef>
              <a:defRPr/>
            </a:pPr>
            <a:r>
              <a:rPr lang="en-US" sz="1800" b="1" dirty="0">
                <a:solidFill>
                  <a:srgbClr val="0070C0"/>
                </a:solidFill>
                <a:latin typeface="Calibri" charset="0"/>
              </a:rPr>
              <a:t>of economic affairs</a:t>
            </a:r>
          </a:p>
          <a:p>
            <a:pPr algn="l">
              <a:spcBef>
                <a:spcPts val="0"/>
              </a:spcBef>
              <a:defRPr/>
            </a:pPr>
            <a:r>
              <a:rPr lang="en-US" sz="1800" dirty="0">
                <a:solidFill>
                  <a:schemeClr val="tx1"/>
                </a:solidFill>
                <a:latin typeface="Calibri" charset="0"/>
              </a:rPr>
              <a:t>(17 out 66 SRs</a:t>
            </a:r>
          </a:p>
          <a:p>
            <a:pPr algn="l">
              <a:spcBef>
                <a:spcPts val="0"/>
              </a:spcBef>
              <a:defRPr/>
            </a:pPr>
            <a:r>
              <a:rPr lang="en-US" sz="1800" dirty="0">
                <a:solidFill>
                  <a:schemeClr val="tx1"/>
                </a:solidFill>
                <a:latin typeface="Calibri" charset="0"/>
              </a:rPr>
              <a:t>in 10 countries in </a:t>
            </a:r>
          </a:p>
          <a:p>
            <a:pPr algn="l">
              <a:spcBef>
                <a:spcPts val="0"/>
              </a:spcBef>
              <a:defRPr/>
            </a:pPr>
            <a:r>
              <a:rPr lang="en-US" sz="1800" dirty="0">
                <a:solidFill>
                  <a:schemeClr val="tx1"/>
                </a:solidFill>
                <a:latin typeface="Calibri" charset="0"/>
              </a:rPr>
              <a:t>2016-2021) </a:t>
            </a:r>
            <a:r>
              <a:rPr lang="en-US" sz="1800" b="1" dirty="0">
                <a:solidFill>
                  <a:srgbClr val="0070C0"/>
                </a:solidFill>
                <a:latin typeface="Calibri" charset="0"/>
              </a:rPr>
              <a:t>and </a:t>
            </a:r>
          </a:p>
          <a:p>
            <a:pPr algn="l">
              <a:spcBef>
                <a:spcPts val="0"/>
              </a:spcBef>
              <a:defRPr/>
            </a:pPr>
            <a:r>
              <a:rPr lang="en-US" sz="1800" b="1" dirty="0">
                <a:solidFill>
                  <a:srgbClr val="0070C0"/>
                </a:solidFill>
                <a:latin typeface="Calibri" charset="0"/>
              </a:rPr>
              <a:t>in education </a:t>
            </a:r>
            <a:r>
              <a:rPr lang="en-US" sz="1800" dirty="0">
                <a:solidFill>
                  <a:schemeClr val="tx1"/>
                </a:solidFill>
                <a:latin typeface="Calibri" charset="0"/>
              </a:rPr>
              <a:t>(13 SRs) </a:t>
            </a:r>
          </a:p>
          <a:p>
            <a:pPr algn="l">
              <a:spcBef>
                <a:spcPts val="369"/>
              </a:spcBef>
              <a:defRPr/>
            </a:pPr>
            <a:endParaRPr lang="en-US" sz="1800" b="1" dirty="0">
              <a:solidFill>
                <a:srgbClr val="0070C0"/>
              </a:solidFill>
              <a:latin typeface="Calibri" charset="0"/>
            </a:endParaRPr>
          </a:p>
          <a:p>
            <a:pPr algn="l">
              <a:spcBef>
                <a:spcPts val="369"/>
              </a:spcBef>
              <a:defRPr/>
            </a:pPr>
            <a:endParaRPr lang="en-US" sz="200" b="1" dirty="0">
              <a:solidFill>
                <a:srgbClr val="0070C0"/>
              </a:solidFill>
              <a:latin typeface="Calibri" charset="0"/>
            </a:endParaRPr>
          </a:p>
          <a:p>
            <a:pPr algn="l">
              <a:spcBef>
                <a:spcPts val="369"/>
              </a:spcBef>
              <a:defRPr/>
            </a:pPr>
            <a:r>
              <a:rPr lang="en-US" sz="200" b="1" dirty="0">
                <a:solidFill>
                  <a:srgbClr val="0070C0"/>
                </a:solidFill>
                <a:latin typeface="Calibri" charset="0"/>
              </a:rPr>
              <a:t> </a:t>
            </a:r>
          </a:p>
        </p:txBody>
      </p:sp>
      <p:sp>
        <p:nvSpPr>
          <p:cNvPr id="2" name="Slide Number Placeholder 1">
            <a:extLst>
              <a:ext uri="{FF2B5EF4-FFF2-40B4-BE49-F238E27FC236}">
                <a16:creationId xmlns:a16="http://schemas.microsoft.com/office/drawing/2014/main" id="{81876260-9D49-5145-8735-0BB4AB967696}"/>
              </a:ext>
            </a:extLst>
          </p:cNvPr>
          <p:cNvSpPr>
            <a:spLocks noGrp="1"/>
          </p:cNvSpPr>
          <p:nvPr>
            <p:ph type="sldNum" sz="quarter" idx="12"/>
          </p:nvPr>
        </p:nvSpPr>
        <p:spPr/>
        <p:txBody>
          <a:bodyPr/>
          <a:lstStyle/>
          <a:p>
            <a:pPr>
              <a:defRPr/>
            </a:pPr>
            <a:fld id="{A9B3BBAE-7D5F-41AB-BD10-EF89A677EBB9}" type="slidenum">
              <a:rPr lang="en-US" smtClean="0"/>
              <a:pPr>
                <a:defRPr/>
              </a:pPr>
              <a:t>6</a:t>
            </a:fld>
            <a:endParaRPr lang="en-US" dirty="0"/>
          </a:p>
        </p:txBody>
      </p:sp>
      <p:sp>
        <p:nvSpPr>
          <p:cNvPr id="7" name="TextBox 6">
            <a:extLst>
              <a:ext uri="{FF2B5EF4-FFF2-40B4-BE49-F238E27FC236}">
                <a16:creationId xmlns:a16="http://schemas.microsoft.com/office/drawing/2014/main" id="{ADD8DDFC-3F92-4648-BBB8-46BE1EDFC3D9}"/>
              </a:ext>
            </a:extLst>
          </p:cNvPr>
          <p:cNvSpPr txBox="1"/>
          <p:nvPr/>
        </p:nvSpPr>
        <p:spPr>
          <a:xfrm>
            <a:off x="930709" y="241701"/>
            <a:ext cx="8534400" cy="584775"/>
          </a:xfrm>
          <a:prstGeom prst="rect">
            <a:avLst/>
          </a:prstGeom>
          <a:noFill/>
        </p:spPr>
        <p:txBody>
          <a:bodyPr wrap="square" rtlCol="0">
            <a:spAutoFit/>
          </a:bodyPr>
          <a:lstStyle/>
          <a:p>
            <a:pPr>
              <a:spcBef>
                <a:spcPct val="0"/>
              </a:spcBef>
            </a:pPr>
            <a:r>
              <a:rPr lang="en-US" sz="3200" b="1" dirty="0">
                <a:solidFill>
                  <a:srgbClr val="002060"/>
                </a:solidFill>
                <a:latin typeface="+mj-lt"/>
                <a:ea typeface="+mj-ea"/>
                <a:cs typeface="Times New Roman" pitchFamily="18" charset="0"/>
              </a:rPr>
              <a:t>SR OBJECTIVES AND TOPICS </a:t>
            </a:r>
          </a:p>
        </p:txBody>
      </p:sp>
      <p:graphicFrame>
        <p:nvGraphicFramePr>
          <p:cNvPr id="9" name="Chart 8">
            <a:extLst>
              <a:ext uri="{FF2B5EF4-FFF2-40B4-BE49-F238E27FC236}">
                <a16:creationId xmlns:a16="http://schemas.microsoft.com/office/drawing/2014/main" id="{9E8D9B79-9F09-D449-B582-07FA7C6AFAB6}"/>
              </a:ext>
            </a:extLst>
          </p:cNvPr>
          <p:cNvGraphicFramePr>
            <a:graphicFrameLocks/>
          </p:cNvGraphicFramePr>
          <p:nvPr>
            <p:extLst>
              <p:ext uri="{D42A27DB-BD31-4B8C-83A1-F6EECF244321}">
                <p14:modId xmlns:p14="http://schemas.microsoft.com/office/powerpoint/2010/main" val="897056249"/>
              </p:ext>
            </p:extLst>
          </p:nvPr>
        </p:nvGraphicFramePr>
        <p:xfrm>
          <a:off x="2324278" y="2723411"/>
          <a:ext cx="7054184" cy="3945793"/>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28018531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44062" y="826477"/>
            <a:ext cx="8088923" cy="5556738"/>
          </a:xfrm>
        </p:spPr>
        <p:txBody>
          <a:bodyPr rtlCol="0">
            <a:normAutofit/>
          </a:bodyPr>
          <a:lstStyle/>
          <a:p>
            <a:pPr algn="just">
              <a:defRPr/>
            </a:pPr>
            <a:r>
              <a:rPr lang="en-US" sz="1846" b="1" dirty="0">
                <a:solidFill>
                  <a:schemeClr val="tx1">
                    <a:lumMod val="95000"/>
                    <a:lumOff val="5000"/>
                  </a:schemeClr>
                </a:solidFill>
              </a:rPr>
              <a:t> </a:t>
            </a:r>
            <a:endParaRPr lang="bs-Latn-BA" sz="1846" b="1" dirty="0">
              <a:solidFill>
                <a:schemeClr val="tx1">
                  <a:lumMod val="95000"/>
                  <a:lumOff val="5000"/>
                </a:schemeClr>
              </a:solidFill>
            </a:endParaRPr>
          </a:p>
          <a:p>
            <a:pPr marL="738572" lvl="1" indent="-316531" algn="just">
              <a:buFont typeface="Arial" pitchFamily="34" charset="0"/>
              <a:buChar char="•"/>
              <a:defRPr/>
            </a:pPr>
            <a:endParaRPr lang="bs-Latn-BA" sz="1846" dirty="0">
              <a:solidFill>
                <a:schemeClr val="tx1">
                  <a:lumMod val="95000"/>
                  <a:lumOff val="5000"/>
                </a:schemeClr>
              </a:solidFill>
            </a:endParaRPr>
          </a:p>
        </p:txBody>
      </p:sp>
      <p:pic>
        <p:nvPicPr>
          <p:cNvPr id="17411" name="Рисунок 11" descr="pempal-logo.jpg"/>
          <p:cNvPicPr>
            <a:picLocks noChangeAspect="1"/>
          </p:cNvPicPr>
          <p:nvPr/>
        </p:nvPicPr>
        <p:blipFill>
          <a:blip r:embed="rId3"/>
          <a:srcRect/>
          <a:stretch>
            <a:fillRect/>
          </a:stretch>
        </p:blipFill>
        <p:spPr bwMode="auto">
          <a:xfrm>
            <a:off x="0" y="0"/>
            <a:ext cx="704850" cy="6858000"/>
          </a:xfrm>
          <a:prstGeom prst="rect">
            <a:avLst/>
          </a:prstGeom>
          <a:noFill/>
          <a:ln w="9525">
            <a:noFill/>
            <a:miter lim="800000"/>
            <a:headEnd/>
            <a:tailEnd/>
          </a:ln>
        </p:spPr>
      </p:pic>
      <p:sp>
        <p:nvSpPr>
          <p:cNvPr id="8" name="Содержимое 2"/>
          <p:cNvSpPr txBox="1">
            <a:spLocks/>
          </p:cNvSpPr>
          <p:nvPr/>
        </p:nvSpPr>
        <p:spPr bwMode="auto">
          <a:xfrm>
            <a:off x="870521" y="1105754"/>
            <a:ext cx="7832291" cy="5345723"/>
          </a:xfrm>
          <a:prstGeom prst="rect">
            <a:avLst/>
          </a:prstGeom>
          <a:noFill/>
          <a:ln w="9525">
            <a:noFill/>
            <a:miter lim="800000"/>
            <a:headEnd/>
            <a:tailEnd/>
          </a:ln>
        </p:spPr>
        <p:txBody>
          <a:bodyPr vert="horz" wrap="square" lIns="84406" tIns="42203" rIns="84406" bIns="42203" numCol="1" anchor="t" anchorCtr="0" compatLnSpc="1">
            <a:prstTxWarp prst="textNoShape">
              <a:avLst/>
            </a:prstTxWarp>
            <a:noAutofit/>
          </a:bodyPr>
          <a:lstStyle>
            <a:lvl1pPr marL="0" indent="0" algn="ctr" rtl="0" fontAlgn="base">
              <a:spcBef>
                <a:spcPct val="20000"/>
              </a:spcBef>
              <a:spcAft>
                <a:spcPct val="0"/>
              </a:spcAft>
              <a:buFont typeface="Arial" charset="0"/>
              <a:buNone/>
              <a:defRPr sz="3200" kern="1200">
                <a:solidFill>
                  <a:schemeClr val="tx1">
                    <a:tint val="75000"/>
                  </a:schemeClr>
                </a:solidFill>
                <a:latin typeface="+mn-lt"/>
                <a:ea typeface="+mn-ea"/>
                <a:cs typeface="+mn-cs"/>
              </a:defRPr>
            </a:lvl1pPr>
            <a:lvl2pPr marL="457200" indent="0" algn="ctr" rtl="0" fontAlgn="base">
              <a:spcBef>
                <a:spcPct val="20000"/>
              </a:spcBef>
              <a:spcAft>
                <a:spcPct val="0"/>
              </a:spcAft>
              <a:buFont typeface="Arial" charset="0"/>
              <a:buNone/>
              <a:defRPr sz="2800" kern="1200">
                <a:solidFill>
                  <a:schemeClr val="tx1">
                    <a:tint val="75000"/>
                  </a:schemeClr>
                </a:solidFill>
                <a:latin typeface="+mn-lt"/>
                <a:ea typeface="+mn-ea"/>
                <a:cs typeface="+mn-cs"/>
              </a:defRPr>
            </a:lvl2pPr>
            <a:lvl3pPr marL="914400" indent="0" algn="ctr" rtl="0" fontAlgn="base">
              <a:spcBef>
                <a:spcPct val="20000"/>
              </a:spcBef>
              <a:spcAft>
                <a:spcPct val="0"/>
              </a:spcAft>
              <a:buFont typeface="Arial" charset="0"/>
              <a:buNone/>
              <a:defRPr sz="2400" kern="1200">
                <a:solidFill>
                  <a:schemeClr val="tx1">
                    <a:tint val="75000"/>
                  </a:schemeClr>
                </a:solidFill>
                <a:latin typeface="+mn-lt"/>
                <a:ea typeface="+mn-ea"/>
                <a:cs typeface="+mn-cs"/>
              </a:defRPr>
            </a:lvl3pPr>
            <a:lvl4pPr marL="1371600" indent="0" algn="ctr" rtl="0" fontAlgn="base">
              <a:spcBef>
                <a:spcPct val="20000"/>
              </a:spcBef>
              <a:spcAft>
                <a:spcPct val="0"/>
              </a:spcAft>
              <a:buFont typeface="Arial" charset="0"/>
              <a:buNone/>
              <a:defRPr sz="2000" kern="1200">
                <a:solidFill>
                  <a:schemeClr val="tx1">
                    <a:tint val="75000"/>
                  </a:schemeClr>
                </a:solidFill>
                <a:latin typeface="+mn-lt"/>
                <a:ea typeface="+mn-ea"/>
                <a:cs typeface="+mn-cs"/>
              </a:defRPr>
            </a:lvl4pPr>
            <a:lvl5pPr marL="1828800" indent="0" algn="ctr" rtl="0" fontAlgn="base">
              <a:spcBef>
                <a:spcPct val="20000"/>
              </a:spcBef>
              <a:spcAft>
                <a:spcPct val="0"/>
              </a:spcAft>
              <a:buFont typeface="Arial"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spcBef>
                <a:spcPts val="369"/>
              </a:spcBef>
              <a:defRPr/>
            </a:pPr>
            <a:r>
              <a:rPr lang="en-US" sz="1800" dirty="0">
                <a:solidFill>
                  <a:schemeClr val="tx1"/>
                </a:solidFill>
                <a:latin typeface="Calibri" charset="0"/>
              </a:rPr>
              <a:t>Out of 10 PEMPAL countries that report having conducted SRs, </a:t>
            </a:r>
            <a:r>
              <a:rPr lang="en-US" sz="1800" b="1" dirty="0">
                <a:solidFill>
                  <a:srgbClr val="0070C0"/>
                </a:solidFill>
                <a:latin typeface="Calibri" charset="0"/>
              </a:rPr>
              <a:t>only Romania reports having a stand-alone SR unit, while all but Belarus and Tajikistan </a:t>
            </a:r>
            <a:r>
              <a:rPr lang="en-US" sz="1800" dirty="0">
                <a:solidFill>
                  <a:schemeClr val="tx1"/>
                </a:solidFill>
                <a:latin typeface="Calibri" charset="0"/>
              </a:rPr>
              <a:t>(where reviews were fully conducted by international organizations) </a:t>
            </a:r>
            <a:r>
              <a:rPr lang="en-US" sz="1800" b="1" dirty="0">
                <a:solidFill>
                  <a:srgbClr val="0070C0"/>
                </a:solidFill>
                <a:latin typeface="Calibri" charset="0"/>
              </a:rPr>
              <a:t>have SR working groups and most </a:t>
            </a:r>
            <a:r>
              <a:rPr lang="en-US" sz="1800" dirty="0">
                <a:solidFill>
                  <a:schemeClr val="tx1"/>
                </a:solidFill>
                <a:latin typeface="Calibri" charset="0"/>
              </a:rPr>
              <a:t>(6 out of 10) </a:t>
            </a:r>
            <a:r>
              <a:rPr lang="en-US" sz="1800" b="1" dirty="0">
                <a:solidFill>
                  <a:srgbClr val="0070C0"/>
                </a:solidFill>
                <a:latin typeface="Calibri" charset="0"/>
              </a:rPr>
              <a:t>also have a steering group. </a:t>
            </a:r>
          </a:p>
          <a:p>
            <a:pPr algn="l">
              <a:spcBef>
                <a:spcPts val="369"/>
              </a:spcBef>
              <a:defRPr/>
            </a:pPr>
            <a:endParaRPr lang="en-US" sz="1800" b="1" dirty="0">
              <a:solidFill>
                <a:srgbClr val="0070C0"/>
              </a:solidFill>
              <a:latin typeface="Calibri" charset="0"/>
            </a:endParaRPr>
          </a:p>
          <a:p>
            <a:pPr algn="l">
              <a:spcBef>
                <a:spcPts val="369"/>
              </a:spcBef>
              <a:defRPr/>
            </a:pPr>
            <a:r>
              <a:rPr lang="en-US" sz="1800" b="1" dirty="0">
                <a:solidFill>
                  <a:srgbClr val="0070C0"/>
                </a:solidFill>
                <a:latin typeface="Calibri" charset="0"/>
              </a:rPr>
              <a:t>Roles of Cabinets and Ministers in key stages is increasing in PEMPAL countries.</a:t>
            </a:r>
          </a:p>
          <a:p>
            <a:pPr algn="l">
              <a:spcBef>
                <a:spcPts val="369"/>
              </a:spcBef>
              <a:defRPr/>
            </a:pPr>
            <a:endParaRPr lang="en-US" sz="1800" b="1" dirty="0">
              <a:solidFill>
                <a:srgbClr val="0070C0"/>
              </a:solidFill>
              <a:latin typeface="Calibri" charset="0"/>
            </a:endParaRPr>
          </a:p>
          <a:p>
            <a:pPr algn="l">
              <a:spcBef>
                <a:spcPts val="369"/>
              </a:spcBef>
              <a:defRPr/>
            </a:pPr>
            <a:r>
              <a:rPr lang="en-US" sz="200" b="1" dirty="0">
                <a:solidFill>
                  <a:srgbClr val="0070C0"/>
                </a:solidFill>
                <a:latin typeface="Calibri" charset="0"/>
              </a:rPr>
              <a:t> </a:t>
            </a:r>
          </a:p>
        </p:txBody>
      </p:sp>
      <p:sp>
        <p:nvSpPr>
          <p:cNvPr id="2" name="Slide Number Placeholder 1">
            <a:extLst>
              <a:ext uri="{FF2B5EF4-FFF2-40B4-BE49-F238E27FC236}">
                <a16:creationId xmlns:a16="http://schemas.microsoft.com/office/drawing/2014/main" id="{81876260-9D49-5145-8735-0BB4AB967696}"/>
              </a:ext>
            </a:extLst>
          </p:cNvPr>
          <p:cNvSpPr>
            <a:spLocks noGrp="1"/>
          </p:cNvSpPr>
          <p:nvPr>
            <p:ph type="sldNum" sz="quarter" idx="12"/>
          </p:nvPr>
        </p:nvSpPr>
        <p:spPr/>
        <p:txBody>
          <a:bodyPr/>
          <a:lstStyle/>
          <a:p>
            <a:pPr>
              <a:defRPr/>
            </a:pPr>
            <a:fld id="{A9B3BBAE-7D5F-41AB-BD10-EF89A677EBB9}" type="slidenum">
              <a:rPr lang="en-US" smtClean="0"/>
              <a:pPr>
                <a:defRPr/>
              </a:pPr>
              <a:t>7</a:t>
            </a:fld>
            <a:endParaRPr lang="en-US" dirty="0"/>
          </a:p>
        </p:txBody>
      </p:sp>
      <p:sp>
        <p:nvSpPr>
          <p:cNvPr id="7" name="TextBox 6">
            <a:extLst>
              <a:ext uri="{FF2B5EF4-FFF2-40B4-BE49-F238E27FC236}">
                <a16:creationId xmlns:a16="http://schemas.microsoft.com/office/drawing/2014/main" id="{ADD8DDFC-3F92-4648-BBB8-46BE1EDFC3D9}"/>
              </a:ext>
            </a:extLst>
          </p:cNvPr>
          <p:cNvSpPr txBox="1"/>
          <p:nvPr/>
        </p:nvSpPr>
        <p:spPr>
          <a:xfrm>
            <a:off x="870521" y="41647"/>
            <a:ext cx="8534400" cy="1569660"/>
          </a:xfrm>
          <a:prstGeom prst="rect">
            <a:avLst/>
          </a:prstGeom>
          <a:noFill/>
        </p:spPr>
        <p:txBody>
          <a:bodyPr wrap="square" rtlCol="0">
            <a:spAutoFit/>
          </a:bodyPr>
          <a:lstStyle/>
          <a:p>
            <a:pPr>
              <a:spcBef>
                <a:spcPct val="0"/>
              </a:spcBef>
            </a:pPr>
            <a:r>
              <a:rPr lang="en-US" sz="3200" b="1" dirty="0">
                <a:solidFill>
                  <a:srgbClr val="002060"/>
                </a:solidFill>
                <a:latin typeface="+mj-lt"/>
                <a:ea typeface="+mj-ea"/>
                <a:cs typeface="Times New Roman" pitchFamily="18" charset="0"/>
              </a:rPr>
              <a:t>SR COORDINATION STRUCTURE AND </a:t>
            </a:r>
            <a:r>
              <a:rPr lang="en-US" sz="3200" b="1" dirty="0">
                <a:solidFill>
                  <a:srgbClr val="002060"/>
                </a:solidFill>
                <a:cs typeface="Times New Roman" pitchFamily="18" charset="0"/>
              </a:rPr>
              <a:t>DECISION-MAKING ACTORS IN KEY SR STAGES</a:t>
            </a:r>
          </a:p>
          <a:p>
            <a:pPr>
              <a:spcBef>
                <a:spcPct val="0"/>
              </a:spcBef>
            </a:pPr>
            <a:endParaRPr lang="en-US" sz="3200" b="1" dirty="0">
              <a:solidFill>
                <a:srgbClr val="002060"/>
              </a:solidFill>
              <a:latin typeface="+mj-lt"/>
              <a:ea typeface="+mj-ea"/>
              <a:cs typeface="Times New Roman" pitchFamily="18" charset="0"/>
            </a:endParaRPr>
          </a:p>
        </p:txBody>
      </p:sp>
      <p:graphicFrame>
        <p:nvGraphicFramePr>
          <p:cNvPr id="10" name="Chart 9">
            <a:extLst>
              <a:ext uri="{FF2B5EF4-FFF2-40B4-BE49-F238E27FC236}">
                <a16:creationId xmlns:a16="http://schemas.microsoft.com/office/drawing/2014/main" id="{7092AC8F-7EC9-0E42-AD08-4B81A4978A4D}"/>
              </a:ext>
            </a:extLst>
          </p:cNvPr>
          <p:cNvGraphicFramePr>
            <a:graphicFrameLocks/>
          </p:cNvGraphicFramePr>
          <p:nvPr>
            <p:extLst>
              <p:ext uri="{D42A27DB-BD31-4B8C-83A1-F6EECF244321}">
                <p14:modId xmlns:p14="http://schemas.microsoft.com/office/powerpoint/2010/main" val="1389517400"/>
              </p:ext>
            </p:extLst>
          </p:nvPr>
        </p:nvGraphicFramePr>
        <p:xfrm>
          <a:off x="870521" y="2897787"/>
          <a:ext cx="7848303" cy="3960213"/>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9230670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44062" y="826477"/>
            <a:ext cx="8088923" cy="5556738"/>
          </a:xfrm>
        </p:spPr>
        <p:txBody>
          <a:bodyPr rtlCol="0">
            <a:normAutofit/>
          </a:bodyPr>
          <a:lstStyle/>
          <a:p>
            <a:pPr algn="just">
              <a:defRPr/>
            </a:pPr>
            <a:r>
              <a:rPr lang="en-US" sz="1846" b="1" dirty="0">
                <a:solidFill>
                  <a:schemeClr val="tx1">
                    <a:lumMod val="95000"/>
                    <a:lumOff val="5000"/>
                  </a:schemeClr>
                </a:solidFill>
              </a:rPr>
              <a:t> </a:t>
            </a:r>
            <a:endParaRPr lang="bs-Latn-BA" sz="1846" b="1" dirty="0">
              <a:solidFill>
                <a:schemeClr val="tx1">
                  <a:lumMod val="95000"/>
                  <a:lumOff val="5000"/>
                </a:schemeClr>
              </a:solidFill>
            </a:endParaRPr>
          </a:p>
          <a:p>
            <a:pPr marL="738572" lvl="1" indent="-316531" algn="just">
              <a:buFont typeface="Arial" pitchFamily="34" charset="0"/>
              <a:buChar char="•"/>
              <a:defRPr/>
            </a:pPr>
            <a:endParaRPr lang="bs-Latn-BA" sz="1846" dirty="0">
              <a:solidFill>
                <a:schemeClr val="tx1">
                  <a:lumMod val="95000"/>
                  <a:lumOff val="5000"/>
                </a:schemeClr>
              </a:solidFill>
            </a:endParaRPr>
          </a:p>
        </p:txBody>
      </p:sp>
      <p:pic>
        <p:nvPicPr>
          <p:cNvPr id="17411" name="Рисунок 11" descr="pempal-logo.jpg"/>
          <p:cNvPicPr>
            <a:picLocks noChangeAspect="1"/>
          </p:cNvPicPr>
          <p:nvPr/>
        </p:nvPicPr>
        <p:blipFill>
          <a:blip r:embed="rId3"/>
          <a:srcRect/>
          <a:stretch>
            <a:fillRect/>
          </a:stretch>
        </p:blipFill>
        <p:spPr bwMode="auto">
          <a:xfrm>
            <a:off x="0" y="0"/>
            <a:ext cx="704850" cy="6858000"/>
          </a:xfrm>
          <a:prstGeom prst="rect">
            <a:avLst/>
          </a:prstGeom>
          <a:noFill/>
          <a:ln w="9525">
            <a:noFill/>
            <a:miter lim="800000"/>
            <a:headEnd/>
            <a:tailEnd/>
          </a:ln>
        </p:spPr>
      </p:pic>
      <p:sp>
        <p:nvSpPr>
          <p:cNvPr id="8" name="Содержимое 2"/>
          <p:cNvSpPr txBox="1">
            <a:spLocks/>
          </p:cNvSpPr>
          <p:nvPr/>
        </p:nvSpPr>
        <p:spPr bwMode="auto">
          <a:xfrm>
            <a:off x="854509" y="1010627"/>
            <a:ext cx="7832291" cy="5345723"/>
          </a:xfrm>
          <a:prstGeom prst="rect">
            <a:avLst/>
          </a:prstGeom>
          <a:noFill/>
          <a:ln w="9525">
            <a:noFill/>
            <a:miter lim="800000"/>
            <a:headEnd/>
            <a:tailEnd/>
          </a:ln>
        </p:spPr>
        <p:txBody>
          <a:bodyPr vert="horz" wrap="square" lIns="84406" tIns="42203" rIns="84406" bIns="42203" numCol="1" anchor="t" anchorCtr="0" compatLnSpc="1">
            <a:prstTxWarp prst="textNoShape">
              <a:avLst/>
            </a:prstTxWarp>
            <a:noAutofit/>
          </a:bodyPr>
          <a:lstStyle>
            <a:lvl1pPr marL="0" indent="0" algn="ctr" rtl="0" fontAlgn="base">
              <a:spcBef>
                <a:spcPct val="20000"/>
              </a:spcBef>
              <a:spcAft>
                <a:spcPct val="0"/>
              </a:spcAft>
              <a:buFont typeface="Arial" charset="0"/>
              <a:buNone/>
              <a:defRPr sz="3200" kern="1200">
                <a:solidFill>
                  <a:schemeClr val="tx1">
                    <a:tint val="75000"/>
                  </a:schemeClr>
                </a:solidFill>
                <a:latin typeface="+mn-lt"/>
                <a:ea typeface="+mn-ea"/>
                <a:cs typeface="+mn-cs"/>
              </a:defRPr>
            </a:lvl1pPr>
            <a:lvl2pPr marL="457200" indent="0" algn="ctr" rtl="0" fontAlgn="base">
              <a:spcBef>
                <a:spcPct val="20000"/>
              </a:spcBef>
              <a:spcAft>
                <a:spcPct val="0"/>
              </a:spcAft>
              <a:buFont typeface="Arial" charset="0"/>
              <a:buNone/>
              <a:defRPr sz="2800" kern="1200">
                <a:solidFill>
                  <a:schemeClr val="tx1">
                    <a:tint val="75000"/>
                  </a:schemeClr>
                </a:solidFill>
                <a:latin typeface="+mn-lt"/>
                <a:ea typeface="+mn-ea"/>
                <a:cs typeface="+mn-cs"/>
              </a:defRPr>
            </a:lvl2pPr>
            <a:lvl3pPr marL="914400" indent="0" algn="ctr" rtl="0" fontAlgn="base">
              <a:spcBef>
                <a:spcPct val="20000"/>
              </a:spcBef>
              <a:spcAft>
                <a:spcPct val="0"/>
              </a:spcAft>
              <a:buFont typeface="Arial" charset="0"/>
              <a:buNone/>
              <a:defRPr sz="2400" kern="1200">
                <a:solidFill>
                  <a:schemeClr val="tx1">
                    <a:tint val="75000"/>
                  </a:schemeClr>
                </a:solidFill>
                <a:latin typeface="+mn-lt"/>
                <a:ea typeface="+mn-ea"/>
                <a:cs typeface="+mn-cs"/>
              </a:defRPr>
            </a:lvl3pPr>
            <a:lvl4pPr marL="1371600" indent="0" algn="ctr" rtl="0" fontAlgn="base">
              <a:spcBef>
                <a:spcPct val="20000"/>
              </a:spcBef>
              <a:spcAft>
                <a:spcPct val="0"/>
              </a:spcAft>
              <a:buFont typeface="Arial" charset="0"/>
              <a:buNone/>
              <a:defRPr sz="2000" kern="1200">
                <a:solidFill>
                  <a:schemeClr val="tx1">
                    <a:tint val="75000"/>
                  </a:schemeClr>
                </a:solidFill>
                <a:latin typeface="+mn-lt"/>
                <a:ea typeface="+mn-ea"/>
                <a:cs typeface="+mn-cs"/>
              </a:defRPr>
            </a:lvl4pPr>
            <a:lvl5pPr marL="1828800" indent="0" algn="ctr" rtl="0" fontAlgn="base">
              <a:spcBef>
                <a:spcPct val="20000"/>
              </a:spcBef>
              <a:spcAft>
                <a:spcPct val="0"/>
              </a:spcAft>
              <a:buFont typeface="Arial"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spcBef>
                <a:spcPts val="369"/>
              </a:spcBef>
              <a:defRPr/>
            </a:pPr>
            <a:r>
              <a:rPr lang="en-US" sz="1800" b="1" dirty="0">
                <a:solidFill>
                  <a:srgbClr val="0070C0"/>
                </a:solidFill>
                <a:latin typeface="Calibri" charset="0"/>
              </a:rPr>
              <a:t>Top challenges for PEMPAL countries are associated with early stages of SR implementation - technical and methodological issues and political and institutional support. </a:t>
            </a:r>
          </a:p>
          <a:p>
            <a:pPr algn="l">
              <a:spcBef>
                <a:spcPts val="369"/>
              </a:spcBef>
              <a:defRPr/>
            </a:pPr>
            <a:r>
              <a:rPr lang="en-US" sz="1800" b="1" dirty="0">
                <a:solidFill>
                  <a:srgbClr val="0070C0"/>
                </a:solidFill>
                <a:latin typeface="Calibri" charset="0"/>
              </a:rPr>
              <a:t> </a:t>
            </a:r>
          </a:p>
        </p:txBody>
      </p:sp>
      <p:sp>
        <p:nvSpPr>
          <p:cNvPr id="2" name="Slide Number Placeholder 1">
            <a:extLst>
              <a:ext uri="{FF2B5EF4-FFF2-40B4-BE49-F238E27FC236}">
                <a16:creationId xmlns:a16="http://schemas.microsoft.com/office/drawing/2014/main" id="{81876260-9D49-5145-8735-0BB4AB967696}"/>
              </a:ext>
            </a:extLst>
          </p:cNvPr>
          <p:cNvSpPr>
            <a:spLocks noGrp="1"/>
          </p:cNvSpPr>
          <p:nvPr>
            <p:ph type="sldNum" sz="quarter" idx="12"/>
          </p:nvPr>
        </p:nvSpPr>
        <p:spPr/>
        <p:txBody>
          <a:bodyPr/>
          <a:lstStyle/>
          <a:p>
            <a:pPr>
              <a:defRPr/>
            </a:pPr>
            <a:fld id="{A9B3BBAE-7D5F-41AB-BD10-EF89A677EBB9}" type="slidenum">
              <a:rPr lang="en-US" smtClean="0"/>
              <a:pPr>
                <a:defRPr/>
              </a:pPr>
              <a:t>8</a:t>
            </a:fld>
            <a:endParaRPr lang="en-US" dirty="0"/>
          </a:p>
        </p:txBody>
      </p:sp>
      <p:sp>
        <p:nvSpPr>
          <p:cNvPr id="7" name="TextBox 6">
            <a:extLst>
              <a:ext uri="{FF2B5EF4-FFF2-40B4-BE49-F238E27FC236}">
                <a16:creationId xmlns:a16="http://schemas.microsoft.com/office/drawing/2014/main" id="{ADD8DDFC-3F92-4648-BBB8-46BE1EDFC3D9}"/>
              </a:ext>
            </a:extLst>
          </p:cNvPr>
          <p:cNvSpPr txBox="1"/>
          <p:nvPr/>
        </p:nvSpPr>
        <p:spPr>
          <a:xfrm>
            <a:off x="844062" y="99816"/>
            <a:ext cx="8534400" cy="584775"/>
          </a:xfrm>
          <a:prstGeom prst="rect">
            <a:avLst/>
          </a:prstGeom>
          <a:noFill/>
        </p:spPr>
        <p:txBody>
          <a:bodyPr wrap="square" rtlCol="0">
            <a:spAutoFit/>
          </a:bodyPr>
          <a:lstStyle/>
          <a:p>
            <a:pPr>
              <a:spcBef>
                <a:spcPct val="0"/>
              </a:spcBef>
            </a:pPr>
            <a:r>
              <a:rPr lang="en-US" sz="3200" b="1" dirty="0">
                <a:solidFill>
                  <a:srgbClr val="002060"/>
                </a:solidFill>
                <a:latin typeface="+mj-lt"/>
                <a:ea typeface="+mj-ea"/>
                <a:cs typeface="Times New Roman" pitchFamily="18" charset="0"/>
              </a:rPr>
              <a:t>MAIN CHALLENGES IN CONDUCTING SRs</a:t>
            </a:r>
          </a:p>
        </p:txBody>
      </p:sp>
      <p:graphicFrame>
        <p:nvGraphicFramePr>
          <p:cNvPr id="11" name="Chart 10">
            <a:extLst>
              <a:ext uri="{FF2B5EF4-FFF2-40B4-BE49-F238E27FC236}">
                <a16:creationId xmlns:a16="http://schemas.microsoft.com/office/drawing/2014/main" id="{FB1FA97E-114D-834B-82B6-BBA1056D3C96}"/>
              </a:ext>
            </a:extLst>
          </p:cNvPr>
          <p:cNvGraphicFramePr>
            <a:graphicFrameLocks/>
          </p:cNvGraphicFramePr>
          <p:nvPr>
            <p:extLst>
              <p:ext uri="{D42A27DB-BD31-4B8C-83A1-F6EECF244321}">
                <p14:modId xmlns:p14="http://schemas.microsoft.com/office/powerpoint/2010/main" val="2557006498"/>
              </p:ext>
            </p:extLst>
          </p:nvPr>
        </p:nvGraphicFramePr>
        <p:xfrm>
          <a:off x="844062" y="2090933"/>
          <a:ext cx="7511928" cy="4405251"/>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41797766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44062" y="826477"/>
            <a:ext cx="8088923" cy="5556738"/>
          </a:xfrm>
        </p:spPr>
        <p:txBody>
          <a:bodyPr rtlCol="0">
            <a:normAutofit/>
          </a:bodyPr>
          <a:lstStyle/>
          <a:p>
            <a:pPr algn="just">
              <a:defRPr/>
            </a:pPr>
            <a:r>
              <a:rPr lang="en-US" sz="1846" b="1" dirty="0">
                <a:solidFill>
                  <a:schemeClr val="tx1">
                    <a:lumMod val="95000"/>
                    <a:lumOff val="5000"/>
                  </a:schemeClr>
                </a:solidFill>
              </a:rPr>
              <a:t> </a:t>
            </a:r>
            <a:endParaRPr lang="bs-Latn-BA" sz="1846" b="1" dirty="0">
              <a:solidFill>
                <a:schemeClr val="tx1">
                  <a:lumMod val="95000"/>
                  <a:lumOff val="5000"/>
                </a:schemeClr>
              </a:solidFill>
            </a:endParaRPr>
          </a:p>
          <a:p>
            <a:pPr marL="738572" lvl="1" indent="-316531" algn="just">
              <a:buFont typeface="Arial" pitchFamily="34" charset="0"/>
              <a:buChar char="•"/>
              <a:defRPr/>
            </a:pPr>
            <a:endParaRPr lang="bs-Latn-BA" sz="1846" dirty="0">
              <a:solidFill>
                <a:schemeClr val="tx1">
                  <a:lumMod val="95000"/>
                  <a:lumOff val="5000"/>
                </a:schemeClr>
              </a:solidFill>
            </a:endParaRPr>
          </a:p>
        </p:txBody>
      </p:sp>
      <p:pic>
        <p:nvPicPr>
          <p:cNvPr id="17411" name="Рисунок 11" descr="pempal-logo.jpg"/>
          <p:cNvPicPr>
            <a:picLocks noChangeAspect="1"/>
          </p:cNvPicPr>
          <p:nvPr/>
        </p:nvPicPr>
        <p:blipFill>
          <a:blip r:embed="rId3"/>
          <a:srcRect/>
          <a:stretch>
            <a:fillRect/>
          </a:stretch>
        </p:blipFill>
        <p:spPr bwMode="auto">
          <a:xfrm>
            <a:off x="0" y="0"/>
            <a:ext cx="704850" cy="6858000"/>
          </a:xfrm>
          <a:prstGeom prst="rect">
            <a:avLst/>
          </a:prstGeom>
          <a:noFill/>
          <a:ln w="9525">
            <a:noFill/>
            <a:miter lim="800000"/>
            <a:headEnd/>
            <a:tailEnd/>
          </a:ln>
        </p:spPr>
      </p:pic>
      <p:sp>
        <p:nvSpPr>
          <p:cNvPr id="8" name="Содержимое 2"/>
          <p:cNvSpPr txBox="1">
            <a:spLocks/>
          </p:cNvSpPr>
          <p:nvPr/>
        </p:nvSpPr>
        <p:spPr bwMode="auto">
          <a:xfrm>
            <a:off x="854509" y="1010627"/>
            <a:ext cx="7832291" cy="5345723"/>
          </a:xfrm>
          <a:prstGeom prst="rect">
            <a:avLst/>
          </a:prstGeom>
          <a:noFill/>
          <a:ln w="9525">
            <a:noFill/>
            <a:miter lim="800000"/>
            <a:headEnd/>
            <a:tailEnd/>
          </a:ln>
        </p:spPr>
        <p:txBody>
          <a:bodyPr vert="horz" wrap="square" lIns="84406" tIns="42203" rIns="84406" bIns="42203" numCol="1" anchor="t" anchorCtr="0" compatLnSpc="1">
            <a:prstTxWarp prst="textNoShape">
              <a:avLst/>
            </a:prstTxWarp>
            <a:noAutofit/>
          </a:bodyPr>
          <a:lstStyle>
            <a:lvl1pPr marL="0" indent="0" algn="ctr" rtl="0" fontAlgn="base">
              <a:spcBef>
                <a:spcPct val="20000"/>
              </a:spcBef>
              <a:spcAft>
                <a:spcPct val="0"/>
              </a:spcAft>
              <a:buFont typeface="Arial" charset="0"/>
              <a:buNone/>
              <a:defRPr sz="3200" kern="1200">
                <a:solidFill>
                  <a:schemeClr val="tx1">
                    <a:tint val="75000"/>
                  </a:schemeClr>
                </a:solidFill>
                <a:latin typeface="+mn-lt"/>
                <a:ea typeface="+mn-ea"/>
                <a:cs typeface="+mn-cs"/>
              </a:defRPr>
            </a:lvl1pPr>
            <a:lvl2pPr marL="457200" indent="0" algn="ctr" rtl="0" fontAlgn="base">
              <a:spcBef>
                <a:spcPct val="20000"/>
              </a:spcBef>
              <a:spcAft>
                <a:spcPct val="0"/>
              </a:spcAft>
              <a:buFont typeface="Arial" charset="0"/>
              <a:buNone/>
              <a:defRPr sz="2800" kern="1200">
                <a:solidFill>
                  <a:schemeClr val="tx1">
                    <a:tint val="75000"/>
                  </a:schemeClr>
                </a:solidFill>
                <a:latin typeface="+mn-lt"/>
                <a:ea typeface="+mn-ea"/>
                <a:cs typeface="+mn-cs"/>
              </a:defRPr>
            </a:lvl2pPr>
            <a:lvl3pPr marL="914400" indent="0" algn="ctr" rtl="0" fontAlgn="base">
              <a:spcBef>
                <a:spcPct val="20000"/>
              </a:spcBef>
              <a:spcAft>
                <a:spcPct val="0"/>
              </a:spcAft>
              <a:buFont typeface="Arial" charset="0"/>
              <a:buNone/>
              <a:defRPr sz="2400" kern="1200">
                <a:solidFill>
                  <a:schemeClr val="tx1">
                    <a:tint val="75000"/>
                  </a:schemeClr>
                </a:solidFill>
                <a:latin typeface="+mn-lt"/>
                <a:ea typeface="+mn-ea"/>
                <a:cs typeface="+mn-cs"/>
              </a:defRPr>
            </a:lvl3pPr>
            <a:lvl4pPr marL="1371600" indent="0" algn="ctr" rtl="0" fontAlgn="base">
              <a:spcBef>
                <a:spcPct val="20000"/>
              </a:spcBef>
              <a:spcAft>
                <a:spcPct val="0"/>
              </a:spcAft>
              <a:buFont typeface="Arial" charset="0"/>
              <a:buNone/>
              <a:defRPr sz="2000" kern="1200">
                <a:solidFill>
                  <a:schemeClr val="tx1">
                    <a:tint val="75000"/>
                  </a:schemeClr>
                </a:solidFill>
                <a:latin typeface="+mn-lt"/>
                <a:ea typeface="+mn-ea"/>
                <a:cs typeface="+mn-cs"/>
              </a:defRPr>
            </a:lvl4pPr>
            <a:lvl5pPr marL="1828800" indent="0" algn="ctr" rtl="0" fontAlgn="base">
              <a:spcBef>
                <a:spcPct val="20000"/>
              </a:spcBef>
              <a:spcAft>
                <a:spcPct val="0"/>
              </a:spcAft>
              <a:buFont typeface="Arial"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spcBef>
                <a:spcPts val="369"/>
              </a:spcBef>
              <a:defRPr/>
            </a:pPr>
            <a:r>
              <a:rPr lang="en-US" sz="1800" b="1" dirty="0">
                <a:solidFill>
                  <a:srgbClr val="0070C0"/>
                </a:solidFill>
                <a:latin typeface="Calibri" charset="0"/>
              </a:rPr>
              <a:t>Linkage with the budget process are mostly indirect and overall are not standard for all SRs within a same country. </a:t>
            </a:r>
          </a:p>
        </p:txBody>
      </p:sp>
      <p:sp>
        <p:nvSpPr>
          <p:cNvPr id="2" name="Slide Number Placeholder 1">
            <a:extLst>
              <a:ext uri="{FF2B5EF4-FFF2-40B4-BE49-F238E27FC236}">
                <a16:creationId xmlns:a16="http://schemas.microsoft.com/office/drawing/2014/main" id="{81876260-9D49-5145-8735-0BB4AB967696}"/>
              </a:ext>
            </a:extLst>
          </p:cNvPr>
          <p:cNvSpPr>
            <a:spLocks noGrp="1"/>
          </p:cNvSpPr>
          <p:nvPr>
            <p:ph type="sldNum" sz="quarter" idx="12"/>
          </p:nvPr>
        </p:nvSpPr>
        <p:spPr/>
        <p:txBody>
          <a:bodyPr/>
          <a:lstStyle/>
          <a:p>
            <a:pPr>
              <a:defRPr/>
            </a:pPr>
            <a:fld id="{A9B3BBAE-7D5F-41AB-BD10-EF89A677EBB9}" type="slidenum">
              <a:rPr lang="en-US" smtClean="0"/>
              <a:pPr>
                <a:defRPr/>
              </a:pPr>
              <a:t>9</a:t>
            </a:fld>
            <a:endParaRPr lang="en-US" dirty="0"/>
          </a:p>
        </p:txBody>
      </p:sp>
      <p:sp>
        <p:nvSpPr>
          <p:cNvPr id="7" name="TextBox 6">
            <a:extLst>
              <a:ext uri="{FF2B5EF4-FFF2-40B4-BE49-F238E27FC236}">
                <a16:creationId xmlns:a16="http://schemas.microsoft.com/office/drawing/2014/main" id="{ADD8DDFC-3F92-4648-BBB8-46BE1EDFC3D9}"/>
              </a:ext>
            </a:extLst>
          </p:cNvPr>
          <p:cNvSpPr txBox="1"/>
          <p:nvPr/>
        </p:nvSpPr>
        <p:spPr>
          <a:xfrm>
            <a:off x="844062" y="294621"/>
            <a:ext cx="8534400" cy="584775"/>
          </a:xfrm>
          <a:prstGeom prst="rect">
            <a:avLst/>
          </a:prstGeom>
          <a:noFill/>
        </p:spPr>
        <p:txBody>
          <a:bodyPr wrap="square" rtlCol="0">
            <a:spAutoFit/>
          </a:bodyPr>
          <a:lstStyle/>
          <a:p>
            <a:pPr>
              <a:spcBef>
                <a:spcPct val="0"/>
              </a:spcBef>
            </a:pPr>
            <a:r>
              <a:rPr lang="en-US" sz="3200" b="1" dirty="0">
                <a:solidFill>
                  <a:srgbClr val="002060"/>
                </a:solidFill>
                <a:latin typeface="+mj-lt"/>
                <a:ea typeface="+mj-ea"/>
                <a:cs typeface="Times New Roman" pitchFamily="18" charset="0"/>
              </a:rPr>
              <a:t>SR RESULTS FEEDING INTO BUDGET PROCESS</a:t>
            </a:r>
          </a:p>
        </p:txBody>
      </p:sp>
      <p:graphicFrame>
        <p:nvGraphicFramePr>
          <p:cNvPr id="9" name="Chart 8">
            <a:extLst>
              <a:ext uri="{FF2B5EF4-FFF2-40B4-BE49-F238E27FC236}">
                <a16:creationId xmlns:a16="http://schemas.microsoft.com/office/drawing/2014/main" id="{55F4536C-8CE6-254E-A999-AE47ED6A191B}"/>
              </a:ext>
            </a:extLst>
          </p:cNvPr>
          <p:cNvGraphicFramePr>
            <a:graphicFrameLocks/>
          </p:cNvGraphicFramePr>
          <p:nvPr>
            <p:extLst>
              <p:ext uri="{D42A27DB-BD31-4B8C-83A1-F6EECF244321}">
                <p14:modId xmlns:p14="http://schemas.microsoft.com/office/powerpoint/2010/main" val="1558811877"/>
              </p:ext>
            </p:extLst>
          </p:nvPr>
        </p:nvGraphicFramePr>
        <p:xfrm>
          <a:off x="936625" y="2042487"/>
          <a:ext cx="7270750" cy="4228504"/>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70999636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otalTime>27342</TotalTime>
  <Words>1290</Words>
  <Application>Microsoft Macintosh PowerPoint</Application>
  <PresentationFormat>On-screen Show (4:3)</PresentationFormat>
  <Paragraphs>139</Paragraphs>
  <Slides>12</Slides>
  <Notes>12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System Font Regular</vt:lpstr>
      <vt:lpstr>Wingdings</vt:lpstr>
      <vt:lpstr>Office Theme</vt:lpstr>
      <vt:lpstr>PEMPAL Budget Community of Practice (BCOP)  PROGRAM AND PERFORMANCE BUDGETING WORKING GROUP (PPBWG) </vt:lpstr>
      <vt:lpstr>PRESENTATION OUTLINE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World Bank</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UPdate on BCOP progress</dc:title>
  <dc:creator>Deanna Aubrey</dc:creator>
  <cp:keywords>BCOP progress 2017</cp:keywords>
  <dc:description>Bishkek BCOP plenary meeting 2017</dc:description>
  <cp:lastModifiedBy>Naida Carsimamovic</cp:lastModifiedBy>
  <cp:revision>1050</cp:revision>
  <cp:lastPrinted>2017-03-28T09:13:38Z</cp:lastPrinted>
  <dcterms:created xsi:type="dcterms:W3CDTF">2012-02-13T09:14:10Z</dcterms:created>
  <dcterms:modified xsi:type="dcterms:W3CDTF">2021-05-10T06:35:36Z</dcterms:modified>
  <cp:category>PEMPAL</cp:category>
</cp:coreProperties>
</file>