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464" r:id="rId2"/>
    <p:sldId id="463" r:id="rId3"/>
    <p:sldId id="4177" r:id="rId4"/>
    <p:sldId id="4176" r:id="rId5"/>
    <p:sldId id="4175" r:id="rId6"/>
    <p:sldId id="4174" r:id="rId7"/>
    <p:sldId id="4173" r:id="rId8"/>
    <p:sldId id="4172" r:id="rId9"/>
    <p:sldId id="4171" r:id="rId10"/>
    <p:sldId id="312" r:id="rId11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A5E6B-FFFC-F971-B41E-8718CC118A67}" v="5" dt="2020-05-26T09:28:17.008"/>
    <p1510:client id="{9139DC5E-69F4-E07B-45AA-731C1800DFC9}" v="3" dt="2020-05-26T09:25:54.551"/>
    <p1510:client id="{B622E18E-2052-0766-AA9D-1084778A5D97}" v="4" dt="2020-05-26T10:21:52.784"/>
    <p1510:client id="{BDB9F07F-A654-348E-0D35-52133B0EFD30}" v="5" dt="2020-05-26T09:27:50.371"/>
    <p1510:client id="{D2452A70-048D-8824-D390-D2EA396F8A1A}" v="14" dt="2020-05-26T09:56:31.902"/>
    <p1510:client id="{DF82EFB2-9DA7-58F1-CB11-A1657A945252}" v="10" dt="2020-05-26T09:43:56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>
      <p:cViewPr>
        <p:scale>
          <a:sx n="50" d="100"/>
          <a:sy n="50" d="100"/>
        </p:scale>
        <p:origin x="-1070" y="-58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DF82EFB2-9DA7-58F1-CB11-A1657A945252}"/>
    <pc:docChg chg="modSld">
      <pc:chgData name="Naida Carsimamovic" userId="S::naidacar_gmail.com#ext#@worldbankgroup.onmicrosoft.com::53931ab3-ae2f-4940-ab2f-79ca65fd9f5d" providerId="AD" clId="Web-{DF82EFB2-9DA7-58F1-CB11-A1657A945252}" dt="2020-05-26T09:43:56.558" v="9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F82EFB2-9DA7-58F1-CB11-A1657A945252}" dt="2020-05-26T09:43:56.557" v="8" actId="20577"/>
        <pc:sldMkLst>
          <pc:docMk/>
          <pc:sldMk cId="1590227259" sldId="4112"/>
        </pc:sldMkLst>
        <pc:spChg chg="mod">
          <ac:chgData name="Naida Carsimamovic" userId="S::naidacar_gmail.com#ext#@worldbankgroup.onmicrosoft.com::53931ab3-ae2f-4940-ab2f-79ca65fd9f5d" providerId="AD" clId="Web-{DF82EFB2-9DA7-58F1-CB11-A1657A945252}" dt="2020-05-26T09:43:56.557" v="8" actId="20577"/>
          <ac:spMkLst>
            <pc:docMk/>
            <pc:sldMk cId="1590227259" sldId="4112"/>
            <ac:spMk id="12" creationId="{8B6AAFC4-08E3-D940-92A1-EB0B684D818F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D2452A70-048D-8824-D390-D2EA396F8A1A}"/>
    <pc:docChg chg="modSld">
      <pc:chgData name="Naida Carsimamovic" userId="S::naidacar_gmail.com#ext#@worldbankgroup.onmicrosoft.com::53931ab3-ae2f-4940-ab2f-79ca65fd9f5d" providerId="AD" clId="Web-{D2452A70-048D-8824-D390-D2EA396F8A1A}" dt="2020-05-26T09:56:31.902" v="1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2452A70-048D-8824-D390-D2EA396F8A1A}" dt="2020-05-26T09:56:14.433" v="7" actId="20577"/>
        <pc:sldMkLst>
          <pc:docMk/>
          <pc:sldMk cId="3429280724" sldId="4114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14.433" v="7" actId="20577"/>
          <ac:spMkLst>
            <pc:docMk/>
            <pc:sldMk cId="3429280724" sldId="4114"/>
            <ac:spMk id="12" creationId="{8B6AAFC4-08E3-D940-92A1-EB0B684D818F}"/>
          </ac:spMkLst>
        </pc:spChg>
      </pc:sldChg>
      <pc:sldChg chg="modSp">
        <pc:chgData name="Naida Carsimamovic" userId="S::naidacar_gmail.com#ext#@worldbankgroup.onmicrosoft.com::53931ab3-ae2f-4940-ab2f-79ca65fd9f5d" providerId="AD" clId="Web-{D2452A70-048D-8824-D390-D2EA396F8A1A}" dt="2020-05-26T09:56:31.902" v="12" actId="20577"/>
        <pc:sldMkLst>
          <pc:docMk/>
          <pc:sldMk cId="1466658221" sldId="4117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31.902" v="12" actId="20577"/>
          <ac:spMkLst>
            <pc:docMk/>
            <pc:sldMk cId="1466658221" sldId="4117"/>
            <ac:spMk id="33" creationId="{40386664-BD06-374E-8399-F76618A781DC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DB9F07F-A654-348E-0D35-52133B0EFD30}"/>
    <pc:docChg chg="modSld">
      <pc:chgData name="Naida Carsimamovic" userId="S::naidacar_gmail.com#ext#@worldbankgroup.onmicrosoft.com::53931ab3-ae2f-4940-ab2f-79ca65fd9f5d" providerId="AD" clId="Web-{BDB9F07F-A654-348E-0D35-52133B0EFD30}" dt="2020-05-26T09:27:50.371" v="4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DB9F07F-A654-348E-0D35-52133B0EFD30}" dt="2020-05-26T09:27:50.371" v="4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BDB9F07F-A654-348E-0D35-52133B0EFD30}" dt="2020-05-26T09:27:50.371" v="4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9139DC5E-69F4-E07B-45AA-731C1800DFC9}"/>
    <pc:docChg chg="modSld">
      <pc:chgData name="Naida Carsimamovic" userId="S::naidacar_gmail.com#ext#@worldbankgroup.onmicrosoft.com::53931ab3-ae2f-4940-ab2f-79ca65fd9f5d" providerId="AD" clId="Web-{9139DC5E-69F4-E07B-45AA-731C1800DFC9}" dt="2020-05-26T09:25:54.551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9139DC5E-69F4-E07B-45AA-731C1800DFC9}" dt="2020-05-26T09:25:54.551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9139DC5E-69F4-E07B-45AA-731C1800DFC9}" dt="2020-05-26T09:25:54.551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622E18E-2052-0766-AA9D-1084778A5D97}"/>
    <pc:docChg chg="modSld">
      <pc:chgData name="Naida Carsimamovic" userId="S::naidacar_gmail.com#ext#@worldbankgroup.onmicrosoft.com::53931ab3-ae2f-4940-ab2f-79ca65fd9f5d" providerId="AD" clId="Web-{B622E18E-2052-0766-AA9D-1084778A5D97}" dt="2020-05-26T10:21:52.784" v="3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622E18E-2052-0766-AA9D-1084778A5D97}" dt="2020-05-26T10:21:52.784" v="3" actId="20577"/>
        <pc:sldMkLst>
          <pc:docMk/>
          <pc:sldMk cId="3476620821" sldId="4118"/>
        </pc:sldMkLst>
        <pc:spChg chg="mod">
          <ac:chgData name="Naida Carsimamovic" userId="S::naidacar_gmail.com#ext#@worldbankgroup.onmicrosoft.com::53931ab3-ae2f-4940-ab2f-79ca65fd9f5d" providerId="AD" clId="Web-{B622E18E-2052-0766-AA9D-1084778A5D97}" dt="2020-05-26T10:21:52.784" v="3" actId="20577"/>
          <ac:spMkLst>
            <pc:docMk/>
            <pc:sldMk cId="3476620821" sldId="4118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280A5E6B-FFFC-F971-B41E-8718CC118A67}"/>
    <pc:docChg chg="modSld">
      <pc:chgData name="Naida Carsimamovic" userId="S::naidacar_gmail.com#ext#@worldbankgroup.onmicrosoft.com::53931ab3-ae2f-4940-ab2f-79ca65fd9f5d" providerId="AD" clId="Web-{280A5E6B-FFFC-F971-B41E-8718CC118A67}" dt="2020-05-26T09:28:14.570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280A5E6B-FFFC-F971-B41E-8718CC118A67}" dt="2020-05-26T09:28:14.570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280A5E6B-FFFC-F971-B41E-8718CC118A67}" dt="2020-05-26T09:28:14.570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463040"/>
            <a:ext cx="8528050" cy="22707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BLTWG KP on Mechanisms for Engaging Youth in Participatory Budgeting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74" y="4458286"/>
            <a:ext cx="69342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Budget Community of Practice (BCOP)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1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Budget Literacy and Transparency Working Group (BLTWG)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630594"/>
            <a:ext cx="693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2021 BCOP VIRTUAL PLENARY </a:t>
            </a:r>
            <a:r>
              <a:rPr lang="en-US" b="1" dirty="0" smtClean="0">
                <a:latin typeface="Calibri" pitchFamily="34" charset="0"/>
              </a:rPr>
              <a:t>MEETING, </a:t>
            </a:r>
            <a:r>
              <a:rPr lang="en-US" b="1" dirty="0">
                <a:latin typeface="Calibri" pitchFamily="34" charset="0"/>
              </a:rPr>
              <a:t>May 19 and 20, 2021</a:t>
            </a:r>
          </a:p>
          <a:p>
            <a:pPr algn="ctr"/>
            <a:r>
              <a:rPr lang="en-US" b="1" dirty="0" smtClean="0">
                <a:latin typeface="Calibri" pitchFamily="34" charset="0"/>
              </a:rPr>
              <a:t>Tatiana </a:t>
            </a:r>
            <a:r>
              <a:rPr lang="en-US" b="1" dirty="0">
                <a:latin typeface="Calibri" pitchFamily="34" charset="0"/>
              </a:rPr>
              <a:t>Vinogradova, </a:t>
            </a:r>
            <a:r>
              <a:rPr lang="en-US" b="1" dirty="0" smtClean="0">
                <a:latin typeface="Calibri" pitchFamily="34" charset="0"/>
              </a:rPr>
              <a:t>Consultant</a:t>
            </a:r>
            <a:r>
              <a:rPr lang="en-US" b="1" dirty="0">
                <a:latin typeface="Calibri" pitchFamily="34" charset="0"/>
              </a:rPr>
              <a:t>, BCOP Resource Team</a:t>
            </a:r>
          </a:p>
          <a:p>
            <a:pPr algn="ctr"/>
            <a:endParaRPr lang="en-US" b="1" dirty="0">
              <a:latin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760" y="348786"/>
            <a:ext cx="6054936" cy="5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762" y="1028108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000000"/>
                </a:solidFill>
              </a:rPr>
              <a:t>Thank </a:t>
            </a:r>
            <a:r>
              <a:rPr lang="en-US" sz="4800" dirty="0">
                <a:solidFill>
                  <a:srgbClr val="000000"/>
                </a:solidFill>
              </a:rPr>
              <a:t>you for your attention!</a:t>
            </a:r>
            <a:endParaRPr lang="bs-Latn-BA" sz="48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All PEMPAL event materials can be found in English, Russian and Bosnian-Croatian-Serbian (BCS) at </a:t>
            </a:r>
            <a:r>
              <a:rPr lang="en-US" sz="2200" dirty="0">
                <a:solidFill>
                  <a:srgbClr val="000000"/>
                </a:solidFill>
                <a:hlinkClick r:id="rId3"/>
              </a:rPr>
              <a:t>www.pempal.org</a:t>
            </a:r>
            <a:endParaRPr lang="bs-Latn-BA" sz="22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70760" y="348786"/>
            <a:ext cx="6054936" cy="5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="" xmlns:a16="http://schemas.microsoft.com/office/drawing/2014/main" id="{71C2E023-FB95-DE42-ABC2-8B220E329C5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41675" y="4379752"/>
            <a:ext cx="4165600" cy="207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452" y="1249680"/>
            <a:ext cx="8360428" cy="528496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Youth </a:t>
            </a:r>
            <a:r>
              <a:rPr lang="en-US" sz="2800" b="1" dirty="0">
                <a:solidFill>
                  <a:schemeClr val="tx1"/>
                </a:solidFill>
              </a:rPr>
              <a:t>PB Main Models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Youth PB Success Criteria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Basic </a:t>
            </a:r>
            <a:r>
              <a:rPr lang="en-US" sz="2800" b="1" dirty="0" smtClean="0">
                <a:solidFill>
                  <a:schemeClr val="tx1"/>
                </a:solidFill>
              </a:rPr>
              <a:t>Principles and Values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Risks in Youth PB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Implementation </a:t>
            </a:r>
            <a:r>
              <a:rPr lang="en-US" sz="2800" b="1" dirty="0">
                <a:solidFill>
                  <a:schemeClr val="tx1"/>
                </a:solidFill>
              </a:rPr>
              <a:t>of Youth PB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Impacts and Benefits Youth PB Can </a:t>
            </a:r>
            <a:r>
              <a:rPr lang="en-US" sz="2800" b="1" dirty="0" smtClean="0">
                <a:solidFill>
                  <a:schemeClr val="tx1"/>
                </a:solidFill>
              </a:rPr>
              <a:t>Bring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Recommendations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600"/>
              </a:spcAft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00928" y="215708"/>
            <a:ext cx="9448800" cy="876300"/>
          </a:xfrm>
        </p:spPr>
        <p:txBody>
          <a:bodyPr/>
          <a:lstStyle/>
          <a:p>
            <a:r>
              <a:rPr lang="x-none" sz="4000" b="1">
                <a:solidFill>
                  <a:srgbClr val="953735"/>
                </a:solidFill>
              </a:rPr>
              <a:t>Outline of Presentation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021080"/>
            <a:ext cx="8610600" cy="545260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Independent </a:t>
            </a:r>
            <a:r>
              <a:rPr lang="en-US" sz="2800" b="1" dirty="0">
                <a:solidFill>
                  <a:schemeClr val="tx1"/>
                </a:solidFill>
              </a:rPr>
              <a:t>Youth PB Process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</a:rPr>
              <a:t>all of the decision-making participants are young </a:t>
            </a:r>
            <a:r>
              <a:rPr lang="en-US" sz="2400" dirty="0" smtClean="0">
                <a:solidFill>
                  <a:schemeClr val="tx1"/>
                </a:solidFill>
              </a:rPr>
              <a:t>people)</a:t>
            </a:r>
          </a:p>
          <a:p>
            <a:pPr marL="971550" lvl="1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>
                <a:solidFill>
                  <a:schemeClr val="tx1"/>
                </a:solidFill>
              </a:rPr>
              <a:t>Example 1 (Boston, USA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  <a:endParaRPr lang="en-US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 smtClean="0">
                <a:solidFill>
                  <a:schemeClr val="tx1"/>
                </a:solidFill>
              </a:rPr>
              <a:t>Example </a:t>
            </a:r>
            <a:r>
              <a:rPr lang="en-US" sz="2400" i="1" dirty="0">
                <a:solidFill>
                  <a:schemeClr val="tx1"/>
                </a:solidFill>
              </a:rPr>
              <a:t>2 (Rosario, Argentina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  <a:endParaRPr lang="en-US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 smtClean="0">
                <a:solidFill>
                  <a:schemeClr val="tx1"/>
                </a:solidFill>
              </a:rPr>
              <a:t>Example </a:t>
            </a:r>
            <a:r>
              <a:rPr lang="en-US" sz="2400" i="1" dirty="0">
                <a:solidFill>
                  <a:schemeClr val="tx1"/>
                </a:solidFill>
              </a:rPr>
              <a:t>3 (Portugal, national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  <a:endParaRPr lang="en-US" sz="2400" i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Youth Participation as Part of Adult PB </a:t>
            </a:r>
            <a:r>
              <a:rPr lang="en-US" sz="2800" b="1" dirty="0" smtClean="0">
                <a:solidFill>
                  <a:schemeClr val="tx1"/>
                </a:solidFill>
              </a:rPr>
              <a:t>Process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>
                <a:solidFill>
                  <a:schemeClr val="tx1"/>
                </a:solidFill>
              </a:rPr>
              <a:t>Example 1 (Helsinki, Finland) 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 smtClean="0">
                <a:solidFill>
                  <a:schemeClr val="tx1"/>
                </a:solidFill>
              </a:rPr>
              <a:t>Example </a:t>
            </a:r>
            <a:r>
              <a:rPr lang="en-US" sz="2400" i="1" dirty="0">
                <a:solidFill>
                  <a:schemeClr val="tx1"/>
                </a:solidFill>
              </a:rPr>
              <a:t>2 (Cambridge, Massachusetts, USA) 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 smtClean="0">
                <a:solidFill>
                  <a:schemeClr val="tx1"/>
                </a:solidFill>
              </a:rPr>
              <a:t>Example </a:t>
            </a:r>
            <a:r>
              <a:rPr lang="en-US" sz="2400" i="1" dirty="0">
                <a:solidFill>
                  <a:schemeClr val="tx1"/>
                </a:solidFill>
              </a:rPr>
              <a:t>3 (Seoul, South Korea)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School PB </a:t>
            </a:r>
            <a:r>
              <a:rPr lang="en-US" sz="2400" dirty="0" smtClean="0">
                <a:solidFill>
                  <a:schemeClr val="tx1"/>
                </a:solidFill>
              </a:rPr>
              <a:t> (an </a:t>
            </a:r>
            <a:r>
              <a:rPr lang="en-US" sz="2400" dirty="0">
                <a:solidFill>
                  <a:schemeClr val="tx1"/>
                </a:solidFill>
              </a:rPr>
              <a:t>adaptation of PB in a school </a:t>
            </a:r>
            <a:r>
              <a:rPr lang="en-US" sz="2400" dirty="0" smtClean="0">
                <a:solidFill>
                  <a:schemeClr val="tx1"/>
                </a:solidFill>
              </a:rPr>
              <a:t>environment) 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Blip>
                <a:blip r:embed="rId3"/>
              </a:buBlip>
            </a:pPr>
            <a:r>
              <a:rPr lang="fr-FR" sz="2400" i="1" dirty="0">
                <a:solidFill>
                  <a:prstClr val="black"/>
                </a:solidFill>
              </a:rPr>
              <a:t>Example 1 (Poitou-Charentes Region, </a:t>
            </a:r>
            <a:r>
              <a:rPr lang="fr-FR" sz="2400" i="1" dirty="0" smtClean="0">
                <a:solidFill>
                  <a:prstClr val="black"/>
                </a:solidFill>
              </a:rPr>
              <a:t>France)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Blip>
                <a:blip r:embed="rId3"/>
              </a:buBlip>
            </a:pPr>
            <a:r>
              <a:rPr lang="en-US" sz="2400" i="1" dirty="0" smtClean="0">
                <a:solidFill>
                  <a:schemeClr val="tx1"/>
                </a:solidFill>
              </a:rPr>
              <a:t>Example 2 (New York, USA)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Blip>
                <a:blip r:embed="rId3"/>
              </a:buBlip>
            </a:pPr>
            <a:r>
              <a:rPr lang="en-US" sz="2400" i="1" dirty="0" smtClean="0">
                <a:solidFill>
                  <a:schemeClr val="tx1"/>
                </a:solidFill>
              </a:rPr>
              <a:t>Example </a:t>
            </a:r>
            <a:r>
              <a:rPr lang="en-US" sz="2400" i="1" dirty="0">
                <a:solidFill>
                  <a:schemeClr val="tx1"/>
                </a:solidFill>
              </a:rPr>
              <a:t>3 (Sakhalin, Russia) </a:t>
            </a:r>
          </a:p>
          <a:p>
            <a:pPr marL="971550" lvl="1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endParaRPr lang="en-US" sz="24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3920" y="78548"/>
            <a:ext cx="902208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1. Youth </a:t>
            </a:r>
            <a:r>
              <a:rPr lang="en-US" sz="4000" b="1" dirty="0">
                <a:solidFill>
                  <a:srgbClr val="953735"/>
                </a:solidFill>
              </a:rPr>
              <a:t>PB Main </a:t>
            </a:r>
            <a:r>
              <a:rPr lang="en-US" sz="4000" b="1" dirty="0" smtClean="0">
                <a:solidFill>
                  <a:srgbClr val="953735"/>
                </a:solidFill>
              </a:rPr>
              <a:t>Models 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173480"/>
            <a:ext cx="8625840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800" b="1" dirty="0" smtClean="0">
                <a:solidFill>
                  <a:schemeClr val="tx1"/>
                </a:solidFill>
              </a:rPr>
              <a:t>In addition to success </a:t>
            </a:r>
            <a:r>
              <a:rPr lang="en-US" sz="2800" b="1" dirty="0">
                <a:solidFill>
                  <a:schemeClr val="tx1"/>
                </a:solidFill>
              </a:rPr>
              <a:t>criteria inherent in the adult </a:t>
            </a:r>
            <a:r>
              <a:rPr lang="en-US" sz="2800" b="1" dirty="0" smtClean="0">
                <a:solidFill>
                  <a:schemeClr val="tx1"/>
                </a:solidFill>
              </a:rPr>
              <a:t>PB, </a:t>
            </a:r>
            <a:r>
              <a:rPr lang="en-US" sz="2800" b="1" dirty="0">
                <a:solidFill>
                  <a:schemeClr val="tx1"/>
                </a:solidFill>
              </a:rPr>
              <a:t>there are </a:t>
            </a:r>
            <a:r>
              <a:rPr lang="en-US" sz="2800" b="1" dirty="0" smtClean="0">
                <a:solidFill>
                  <a:schemeClr val="tx1"/>
                </a:solidFill>
              </a:rPr>
              <a:t>specific benchmarks </a:t>
            </a:r>
            <a:r>
              <a:rPr lang="en-US" sz="2800" b="1" dirty="0">
                <a:solidFill>
                  <a:schemeClr val="tx1"/>
                </a:solidFill>
              </a:rPr>
              <a:t>for </a:t>
            </a:r>
            <a:r>
              <a:rPr lang="en-US" sz="2800" b="1" dirty="0" smtClean="0">
                <a:solidFill>
                  <a:schemeClr val="tx1"/>
                </a:solidFill>
              </a:rPr>
              <a:t>the YPB:</a:t>
            </a: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>
                <a:solidFill>
                  <a:schemeClr val="tx1"/>
                </a:solidFill>
              </a:rPr>
              <a:t>demographic characteristics of participating young people; </a:t>
            </a:r>
            <a:endParaRPr lang="ru-RU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>
                <a:solidFill>
                  <a:schemeClr val="tx1"/>
                </a:solidFill>
              </a:rPr>
              <a:t>number of young people developing and submitting proposals (in meetings, and in voting); </a:t>
            </a:r>
            <a:endParaRPr lang="ru-RU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>
                <a:solidFill>
                  <a:schemeClr val="tx1"/>
                </a:solidFill>
              </a:rPr>
              <a:t>rate of increase of participation in selection rounds; </a:t>
            </a:r>
            <a:endParaRPr lang="ru-RU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>
                <a:solidFill>
                  <a:schemeClr val="tx1"/>
                </a:solidFill>
              </a:rPr>
              <a:t>the number of proposals that advance to voting (after technical expertise); </a:t>
            </a:r>
            <a:endParaRPr lang="ru-RU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i="1" dirty="0">
                <a:solidFill>
                  <a:schemeClr val="tx1"/>
                </a:solidFill>
              </a:rPr>
              <a:t>an assessment of the interest level of young people (are these the same young people who participated in the previous round(s); do they come more than once, etc.?).</a:t>
            </a:r>
            <a:endParaRPr lang="ru-RU" sz="2400" i="1" dirty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800" b="1" dirty="0">
                <a:solidFill>
                  <a:schemeClr val="tx1"/>
                </a:solidFill>
              </a:rPr>
              <a:t>A precondition for success is leading a PB project with young </a:t>
            </a:r>
            <a:r>
              <a:rPr lang="en-US" sz="2800" b="1" dirty="0" smtClean="0">
                <a:solidFill>
                  <a:schemeClr val="tx1"/>
                </a:solidFill>
              </a:rPr>
              <a:t>people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3920" y="185228"/>
            <a:ext cx="880872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2. Youth </a:t>
            </a:r>
            <a:r>
              <a:rPr lang="en-US" sz="4000" b="1" dirty="0">
                <a:solidFill>
                  <a:srgbClr val="953735"/>
                </a:solidFill>
              </a:rPr>
              <a:t>PB Success </a:t>
            </a:r>
            <a:r>
              <a:rPr lang="en-US" sz="4000" b="1" dirty="0" smtClean="0">
                <a:solidFill>
                  <a:srgbClr val="953735"/>
                </a:solidFill>
              </a:rPr>
              <a:t>Criteria 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310640"/>
            <a:ext cx="8875548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800" dirty="0">
                <a:solidFill>
                  <a:schemeClr val="tx1"/>
                </a:solidFill>
              </a:rPr>
              <a:t>Principles integral to PB are transparency, equal opportunity, and empowerment.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>
                <a:solidFill>
                  <a:schemeClr val="tx1"/>
                </a:solidFill>
              </a:rPr>
              <a:t>General Principles for Meaningful Youth Engagement at the United Nations</a:t>
            </a:r>
            <a:r>
              <a:rPr lang="en-US" sz="2800" dirty="0" smtClean="0">
                <a:solidFill>
                  <a:schemeClr val="tx1"/>
                </a:solidFill>
              </a:rPr>
              <a:t>” </a:t>
            </a:r>
            <a:r>
              <a:rPr lang="en-US" sz="2800" dirty="0">
                <a:solidFill>
                  <a:schemeClr val="tx1"/>
                </a:solidFill>
              </a:rPr>
              <a:t>include: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en-US" i="1" dirty="0" smtClean="0">
                <a:solidFill>
                  <a:schemeClr val="tx1"/>
                </a:solidFill>
              </a:rPr>
              <a:t>Self-Organized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endParaRPr lang="en-US" i="1" dirty="0" smtClean="0">
              <a:solidFill>
                <a:schemeClr val="tx1"/>
              </a:solidFill>
            </a:endParaRP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en-US" i="1" dirty="0" smtClean="0">
                <a:solidFill>
                  <a:schemeClr val="tx1"/>
                </a:solidFill>
              </a:rPr>
              <a:t>Legally </a:t>
            </a:r>
            <a:r>
              <a:rPr lang="en-US" i="1" dirty="0">
                <a:solidFill>
                  <a:schemeClr val="tx1"/>
                </a:solidFill>
              </a:rPr>
              <a:t>Mandated Rights-Based. </a:t>
            </a:r>
            <a:endParaRPr lang="en-US" i="1" dirty="0" smtClean="0">
              <a:solidFill>
                <a:schemeClr val="tx1"/>
              </a:solidFill>
            </a:endParaRP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en-US" i="1" dirty="0" smtClean="0">
                <a:solidFill>
                  <a:schemeClr val="tx1"/>
                </a:solidFill>
              </a:rPr>
              <a:t>Designated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endParaRPr lang="en-US" i="1" dirty="0" smtClean="0">
              <a:solidFill>
                <a:schemeClr val="tx1"/>
              </a:solidFill>
            </a:endParaRP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en-US" i="1" dirty="0" smtClean="0">
                <a:solidFill>
                  <a:schemeClr val="tx1"/>
                </a:solidFill>
              </a:rPr>
              <a:t>Well </a:t>
            </a:r>
            <a:r>
              <a:rPr lang="en-US" i="1" dirty="0">
                <a:solidFill>
                  <a:schemeClr val="tx1"/>
                </a:solidFill>
              </a:rPr>
              <a:t>Resourced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en-US" i="1" dirty="0" smtClean="0">
                <a:solidFill>
                  <a:schemeClr val="tx1"/>
                </a:solidFill>
              </a:rPr>
              <a:t>Accountable.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3920" y="322388"/>
            <a:ext cx="902208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3. Basic Principles and Values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720" y="1310640"/>
            <a:ext cx="8397240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Limited </a:t>
            </a:r>
            <a:r>
              <a:rPr lang="en-US" sz="2800" b="1" dirty="0">
                <a:solidFill>
                  <a:schemeClr val="tx1"/>
                </a:solidFill>
              </a:rPr>
              <a:t>resources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Failed </a:t>
            </a:r>
            <a:r>
              <a:rPr lang="en-US" sz="2800" b="1" dirty="0">
                <a:solidFill>
                  <a:schemeClr val="tx1"/>
                </a:solidFill>
              </a:rPr>
              <a:t>projects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Insufficient </a:t>
            </a:r>
            <a:r>
              <a:rPr lang="en-US" sz="2800" b="1" dirty="0">
                <a:solidFill>
                  <a:schemeClr val="tx1"/>
                </a:solidFill>
              </a:rPr>
              <a:t>experience and skills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Too </a:t>
            </a:r>
            <a:r>
              <a:rPr lang="en-US" sz="2800" b="1" dirty="0">
                <a:solidFill>
                  <a:schemeClr val="tx1"/>
                </a:solidFill>
              </a:rPr>
              <a:t>little youth input in the finished product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Insufficient </a:t>
            </a:r>
            <a:r>
              <a:rPr lang="en-US" sz="2800" b="1" dirty="0">
                <a:solidFill>
                  <a:schemeClr val="tx1"/>
                </a:solidFill>
              </a:rPr>
              <a:t>feedback on how youth input is being used.  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Lack </a:t>
            </a:r>
            <a:r>
              <a:rPr lang="en-US" sz="2800" b="1" dirty="0">
                <a:solidFill>
                  <a:schemeClr val="tx1"/>
                </a:solidFill>
              </a:rPr>
              <a:t>of trust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4. Risks </a:t>
            </a:r>
            <a:r>
              <a:rPr lang="en-US" sz="4000" b="1" dirty="0">
                <a:solidFill>
                  <a:srgbClr val="953735"/>
                </a:solidFill>
              </a:rPr>
              <a:t>in Youth PB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310640"/>
            <a:ext cx="8717280" cy="5163046"/>
          </a:xfrm>
        </p:spPr>
        <p:txBody>
          <a:bodyPr rtlCol="0">
            <a:noAutofit/>
          </a:bodyPr>
          <a:lstStyle/>
          <a:p>
            <a:pPr marL="457200" lvl="0" indent="-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>
                <a:solidFill>
                  <a:schemeClr val="tx1"/>
                </a:solidFill>
              </a:rPr>
              <a:t>Independent Youth </a:t>
            </a:r>
            <a:r>
              <a:rPr lang="en-US" sz="2800" dirty="0" smtClean="0">
                <a:solidFill>
                  <a:schemeClr val="tx1"/>
                </a:solidFill>
              </a:rPr>
              <a:t>PB” </a:t>
            </a:r>
            <a:r>
              <a:rPr lang="en-US" sz="2800" dirty="0">
                <a:solidFill>
                  <a:schemeClr val="tx1"/>
                </a:solidFill>
              </a:rPr>
              <a:t>and “Youth Participation as Part of Adult PB Process” </a:t>
            </a:r>
            <a:r>
              <a:rPr lang="en-US" sz="2800" dirty="0" smtClean="0">
                <a:solidFill>
                  <a:schemeClr val="tx1"/>
                </a:solidFill>
              </a:rPr>
              <a:t>models may </a:t>
            </a:r>
            <a:r>
              <a:rPr lang="en-US" sz="2800" dirty="0">
                <a:solidFill>
                  <a:schemeClr val="tx1"/>
                </a:solidFill>
              </a:rPr>
              <a:t>follow 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 smtClean="0">
                <a:solidFill>
                  <a:schemeClr val="tx1"/>
                </a:solidFill>
              </a:rPr>
              <a:t>adult </a:t>
            </a:r>
            <a:r>
              <a:rPr lang="en-US" sz="2800" dirty="0" smtClean="0">
                <a:solidFill>
                  <a:schemeClr val="tx1"/>
                </a:solidFill>
              </a:rPr>
              <a:t>PB </a:t>
            </a:r>
            <a:r>
              <a:rPr lang="en-US" sz="2800" dirty="0" smtClean="0">
                <a:solidFill>
                  <a:schemeClr val="tx1"/>
                </a:solidFill>
              </a:rPr>
              <a:t>structure, presented in the KP-1.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800" dirty="0" smtClean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chemeClr val="tx1"/>
                </a:solidFill>
              </a:rPr>
              <a:t>KP offers </a:t>
            </a: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>
                <a:solidFill>
                  <a:schemeClr val="tx1"/>
                </a:solidFill>
              </a:rPr>
              <a:t>detailed </a:t>
            </a:r>
            <a:r>
              <a:rPr lang="en-US" sz="2800" b="1" dirty="0" smtClean="0">
                <a:solidFill>
                  <a:schemeClr val="tx1"/>
                </a:solidFill>
              </a:rPr>
              <a:t>six </a:t>
            </a:r>
            <a:r>
              <a:rPr lang="en-US" sz="2800" b="1" dirty="0" smtClean="0">
                <a:solidFill>
                  <a:schemeClr val="tx1"/>
                </a:solidFill>
              </a:rPr>
              <a:t>step </a:t>
            </a:r>
            <a:r>
              <a:rPr lang="en-US" sz="2800" b="1" dirty="0" smtClean="0">
                <a:solidFill>
                  <a:schemeClr val="tx1"/>
                </a:solidFill>
              </a:rPr>
              <a:t>procedure </a:t>
            </a:r>
            <a:r>
              <a:rPr lang="en-US" sz="2800" b="1" dirty="0">
                <a:solidFill>
                  <a:schemeClr val="tx1"/>
                </a:solidFill>
              </a:rPr>
              <a:t>of the school </a:t>
            </a:r>
            <a:r>
              <a:rPr lang="en-US" sz="2800" b="1" dirty="0" smtClean="0">
                <a:solidFill>
                  <a:schemeClr val="tx1"/>
                </a:solidFill>
              </a:rPr>
              <a:t>PB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based on synthesized good practice: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Step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1: </a:t>
            </a:r>
            <a:r>
              <a:rPr lang="en-US" sz="2400" dirty="0">
                <a:solidFill>
                  <a:schemeClr val="tx1"/>
                </a:solidFill>
              </a:rPr>
              <a:t>Preparation and </a:t>
            </a:r>
            <a:r>
              <a:rPr lang="en-US" sz="2400" dirty="0" smtClean="0">
                <a:solidFill>
                  <a:schemeClr val="tx1"/>
                </a:solidFill>
              </a:rPr>
              <a:t>Design 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Step 2: </a:t>
            </a:r>
            <a:r>
              <a:rPr lang="en-US" sz="2400" dirty="0" smtClean="0">
                <a:solidFill>
                  <a:schemeClr val="tx1"/>
                </a:solidFill>
              </a:rPr>
              <a:t>Engaging the Community and Building Capacity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Step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3:</a:t>
            </a:r>
            <a:r>
              <a:rPr lang="en-US" sz="2400" dirty="0">
                <a:solidFill>
                  <a:schemeClr val="tx1"/>
                </a:solidFill>
              </a:rPr>
              <a:t> Proposing Projects and </a:t>
            </a:r>
            <a:r>
              <a:rPr lang="en-US" sz="2400" dirty="0" smtClean="0">
                <a:solidFill>
                  <a:schemeClr val="tx1"/>
                </a:solidFill>
              </a:rPr>
              <a:t>Review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Step 4:</a:t>
            </a:r>
            <a:r>
              <a:rPr lang="en-US" sz="2400" dirty="0" smtClean="0">
                <a:solidFill>
                  <a:schemeClr val="tx1"/>
                </a:solidFill>
              </a:rPr>
              <a:t> The PB Formulation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Step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5:</a:t>
            </a:r>
            <a:r>
              <a:rPr lang="en-US" sz="2400" dirty="0">
                <a:solidFill>
                  <a:schemeClr val="tx1"/>
                </a:solidFill>
              </a:rPr>
              <a:t> Implementation and </a:t>
            </a:r>
            <a:r>
              <a:rPr lang="en-US" sz="2400" dirty="0" smtClean="0">
                <a:solidFill>
                  <a:schemeClr val="tx1"/>
                </a:solidFill>
              </a:rPr>
              <a:t>Monitoring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Step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6: </a:t>
            </a:r>
            <a:r>
              <a:rPr lang="en-US" sz="2400" dirty="0">
                <a:solidFill>
                  <a:schemeClr val="tx1"/>
                </a:solidFill>
              </a:rPr>
              <a:t>Evaluation and Analysis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5. Implementation </a:t>
            </a:r>
            <a:r>
              <a:rPr lang="en-US" sz="4000" b="1" dirty="0">
                <a:solidFill>
                  <a:srgbClr val="953735"/>
                </a:solidFill>
              </a:rPr>
              <a:t>of Youth PB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310640"/>
            <a:ext cx="8564880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800" dirty="0" smtClean="0">
                <a:solidFill>
                  <a:schemeClr val="tx1"/>
                </a:solidFill>
              </a:rPr>
              <a:t>Through PB</a:t>
            </a:r>
            <a:r>
              <a:rPr lang="en-US" sz="2800" dirty="0">
                <a:solidFill>
                  <a:schemeClr val="tx1"/>
                </a:solidFill>
              </a:rPr>
              <a:t>, young people </a:t>
            </a:r>
            <a:r>
              <a:rPr lang="en-US" sz="2800" dirty="0" smtClean="0">
                <a:solidFill>
                  <a:schemeClr val="tx1"/>
                </a:solidFill>
              </a:rPr>
              <a:t>can </a:t>
            </a:r>
            <a:r>
              <a:rPr lang="en-US" sz="2800" dirty="0">
                <a:solidFill>
                  <a:schemeClr val="tx1"/>
                </a:solidFill>
              </a:rPr>
              <a:t>develop their critical career and life </a:t>
            </a:r>
            <a:r>
              <a:rPr lang="en-US" sz="2800" dirty="0" smtClean="0">
                <a:solidFill>
                  <a:schemeClr val="tx1"/>
                </a:solidFill>
              </a:rPr>
              <a:t>skills </a:t>
            </a:r>
            <a:r>
              <a:rPr lang="en-US" sz="2400" dirty="0" smtClean="0">
                <a:solidFill>
                  <a:schemeClr val="tx1"/>
                </a:solidFill>
              </a:rPr>
              <a:t>(leadership </a:t>
            </a:r>
            <a:r>
              <a:rPr lang="en-US" sz="2400" dirty="0">
                <a:solidFill>
                  <a:schemeClr val="tx1"/>
                </a:solidFill>
              </a:rPr>
              <a:t>skills, ability to work collaboratively, research, interviewing, surveying, problem-solving, critical thinking, public speaking, financial literacy, project management, and </a:t>
            </a:r>
            <a:r>
              <a:rPr lang="en-US" sz="2400" dirty="0" smtClean="0">
                <a:solidFill>
                  <a:schemeClr val="tx1"/>
                </a:solidFill>
              </a:rPr>
              <a:t>marketing)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514350" lvl="0" indent="-514350" algn="l">
              <a:lnSpc>
                <a:spcPct val="90000"/>
              </a:lnSpc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800" dirty="0" smtClean="0">
                <a:solidFill>
                  <a:schemeClr val="tx1"/>
                </a:solidFill>
              </a:rPr>
              <a:t>Youth </a:t>
            </a:r>
            <a:r>
              <a:rPr lang="en-US" sz="2800" dirty="0">
                <a:solidFill>
                  <a:schemeClr val="tx1"/>
                </a:solidFill>
              </a:rPr>
              <a:t>PB at schools brings many benefits for the entire school community, building healthy relationships and partnerships among students, families, teachers, and administration.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94360" y="322388"/>
            <a:ext cx="944880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6. Impacts </a:t>
            </a:r>
            <a:r>
              <a:rPr lang="en-US" sz="4000" b="1" dirty="0">
                <a:solidFill>
                  <a:srgbClr val="953735"/>
                </a:solidFill>
              </a:rPr>
              <a:t>and Benefits Youth PB Can Bring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868680"/>
            <a:ext cx="8875548" cy="560500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Expand the general </a:t>
            </a:r>
            <a:r>
              <a:rPr lang="en-US" sz="2800" dirty="0">
                <a:solidFill>
                  <a:schemeClr val="tx1"/>
                </a:solidFill>
              </a:rPr>
              <a:t>PB </a:t>
            </a:r>
            <a:r>
              <a:rPr lang="en-US" sz="2800" dirty="0" smtClean="0">
                <a:solidFill>
                  <a:schemeClr val="tx1"/>
                </a:solidFill>
              </a:rPr>
              <a:t>to </a:t>
            </a:r>
            <a:r>
              <a:rPr lang="en-US" sz="2800" dirty="0">
                <a:solidFill>
                  <a:schemeClr val="tx1"/>
                </a:solidFill>
              </a:rPr>
              <a:t>engage young people through a contextualized youth PB </a:t>
            </a:r>
            <a:r>
              <a:rPr lang="en-US" sz="2800" dirty="0" smtClean="0">
                <a:solidFill>
                  <a:schemeClr val="tx1"/>
                </a:solidFill>
              </a:rPr>
              <a:t>model.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Use </a:t>
            </a:r>
            <a:r>
              <a:rPr lang="en-US" sz="2800" dirty="0">
                <a:solidFill>
                  <a:schemeClr val="tx1"/>
                </a:solidFill>
              </a:rPr>
              <a:t>the principles of youth-led and youth-centered approaches.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Ensure </a:t>
            </a:r>
            <a:r>
              <a:rPr lang="en-US" sz="2800" dirty="0">
                <a:solidFill>
                  <a:schemeClr val="tx1"/>
                </a:solidFill>
              </a:rPr>
              <a:t>that important aspects of the youth PB process are in place. Use the </a:t>
            </a:r>
            <a:r>
              <a:rPr lang="en-US" sz="2800" dirty="0" smtClean="0">
                <a:solidFill>
                  <a:schemeClr val="tx1"/>
                </a:solidFill>
              </a:rPr>
              <a:t>checklist for assessment.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Facilitate </a:t>
            </a:r>
            <a:r>
              <a:rPr lang="en-US" sz="2800" dirty="0">
                <a:solidFill>
                  <a:schemeClr val="tx1"/>
                </a:solidFill>
              </a:rPr>
              <a:t>introduction of youth PB </a:t>
            </a:r>
            <a:r>
              <a:rPr lang="en-US" sz="2800" dirty="0" smtClean="0">
                <a:solidFill>
                  <a:schemeClr val="tx1"/>
                </a:solidFill>
              </a:rPr>
              <a:t>at </a:t>
            </a:r>
            <a:r>
              <a:rPr lang="en-US" sz="2800" dirty="0">
                <a:solidFill>
                  <a:schemeClr val="tx1"/>
                </a:solidFill>
              </a:rPr>
              <a:t>national and subnational </a:t>
            </a:r>
            <a:r>
              <a:rPr lang="en-US" sz="2800" dirty="0" smtClean="0">
                <a:solidFill>
                  <a:schemeClr val="tx1"/>
                </a:solidFill>
              </a:rPr>
              <a:t>level: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communicate its importance;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develop </a:t>
            </a:r>
            <a:r>
              <a:rPr lang="en-US" sz="2400" dirty="0">
                <a:solidFill>
                  <a:schemeClr val="tx1"/>
                </a:solidFill>
              </a:rPr>
              <a:t>methodological </a:t>
            </a:r>
            <a:r>
              <a:rPr lang="en-US" sz="2400" dirty="0" smtClean="0">
                <a:solidFill>
                  <a:schemeClr val="tx1"/>
                </a:solidFill>
              </a:rPr>
              <a:t>recommendations;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organize </a:t>
            </a:r>
            <a:r>
              <a:rPr lang="en-US" sz="2400" dirty="0">
                <a:solidFill>
                  <a:schemeClr val="tx1"/>
                </a:solidFill>
              </a:rPr>
              <a:t>training of responsible public authorities’ representatives, representatives of schools, and youth </a:t>
            </a:r>
            <a:r>
              <a:rPr lang="en-US" sz="2400" dirty="0" smtClean="0">
                <a:solidFill>
                  <a:schemeClr val="tx1"/>
                </a:solidFill>
              </a:rPr>
              <a:t>organizations; and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implement </a:t>
            </a:r>
            <a:r>
              <a:rPr lang="en-US" sz="2400" dirty="0">
                <a:solidFill>
                  <a:schemeClr val="tx1"/>
                </a:solidFill>
              </a:rPr>
              <a:t>pilot youth PB initiatives at </a:t>
            </a:r>
            <a:r>
              <a:rPr lang="en-US" sz="2400" dirty="0" smtClean="0">
                <a:solidFill>
                  <a:schemeClr val="tx1"/>
                </a:solidFill>
              </a:rPr>
              <a:t>national </a:t>
            </a:r>
            <a:r>
              <a:rPr lang="en-US" sz="2400" dirty="0">
                <a:solidFill>
                  <a:schemeClr val="tx1"/>
                </a:solidFill>
              </a:rPr>
              <a:t>level.</a:t>
            </a:r>
          </a:p>
          <a:p>
            <a:pPr marL="514350" lvl="0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</a:pPr>
            <a:endParaRPr lang="en-US" sz="2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2348"/>
            <a:ext cx="944880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7. Recommendations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2462</TotalTime>
  <Words>690</Words>
  <Application>Microsoft Office PowerPoint</Application>
  <PresentationFormat>Лист A4 (210x297 мм)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 BLTWG KP on Mechanisms for Engaging Youth in Participatory Budgeting</vt:lpstr>
      <vt:lpstr>Outline of Presentation</vt:lpstr>
      <vt:lpstr>1. Youth PB Main Models </vt:lpstr>
      <vt:lpstr>2. Youth PB Success Criteria </vt:lpstr>
      <vt:lpstr>3. Basic Principles and Values</vt:lpstr>
      <vt:lpstr>4. Risks in Youth PB  </vt:lpstr>
      <vt:lpstr>5. Implementation of Youth PB </vt:lpstr>
      <vt:lpstr>6. Impacts and Benefits Youth PB Can Bring</vt:lpstr>
      <vt:lpstr>7. Recommendations</vt:lpstr>
      <vt:lpstr>Презентация PowerPoint</vt:lpstr>
    </vt:vector>
  </TitlesOfParts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creator>Deanna Aubrey</dc:creator>
  <cp:keywords>BCOP Budget Literacy and Transparency Working Group</cp:keywords>
  <cp:lastModifiedBy>Tatiana Vinogradova</cp:lastModifiedBy>
  <cp:revision>203</cp:revision>
  <cp:lastPrinted>2020-04-13T14:03:05Z</cp:lastPrinted>
  <dcterms:created xsi:type="dcterms:W3CDTF">2010-10-04T16:57:49Z</dcterms:created>
  <dcterms:modified xsi:type="dcterms:W3CDTF">2021-04-21T09:49:52Z</dcterms:modified>
  <cp:category>PEMPAL</cp:category>
</cp:coreProperties>
</file>