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1"/>
  </p:sldMasterIdLst>
  <p:notesMasterIdLst>
    <p:notesMasterId r:id="rId16"/>
  </p:notesMasterIdLst>
  <p:handoutMasterIdLst>
    <p:handoutMasterId r:id="rId17"/>
  </p:handoutMasterIdLst>
  <p:sldIdLst>
    <p:sldId id="257" r:id="rId2"/>
    <p:sldId id="306" r:id="rId3"/>
    <p:sldId id="308" r:id="rId4"/>
    <p:sldId id="347" r:id="rId5"/>
    <p:sldId id="339" r:id="rId6"/>
    <p:sldId id="340" r:id="rId7"/>
    <p:sldId id="341" r:id="rId8"/>
    <p:sldId id="342" r:id="rId9"/>
    <p:sldId id="343" r:id="rId10"/>
    <p:sldId id="344" r:id="rId11"/>
    <p:sldId id="345" r:id="rId12"/>
    <p:sldId id="346" r:id="rId13"/>
    <p:sldId id="322" r:id="rId14"/>
    <p:sldId id="328" r:id="rId15"/>
  </p:sldIdLst>
  <p:sldSz cx="12192000" cy="6858000"/>
  <p:notesSz cx="6805613" cy="99441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B732DD8-BA8D-4B0A-9656-0FD55EF78992}">
          <p14:sldIdLst>
            <p14:sldId id="257"/>
            <p14:sldId id="306"/>
            <p14:sldId id="308"/>
            <p14:sldId id="347"/>
            <p14:sldId id="339"/>
            <p14:sldId id="340"/>
            <p14:sldId id="341"/>
            <p14:sldId id="342"/>
            <p14:sldId id="343"/>
            <p14:sldId id="344"/>
            <p14:sldId id="345"/>
            <p14:sldId id="346"/>
            <p14:sldId id="322"/>
            <p14:sldId id="328"/>
          </p14:sldIdLst>
        </p14:section>
        <p14:section name="Untitled Section" id="{570CC0E4-BCA9-47AC-AC4C-8C4E201B910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7270" autoAdjust="0"/>
  </p:normalViewPr>
  <p:slideViewPr>
    <p:cSldViewPr snapToGrid="0">
      <p:cViewPr>
        <p:scale>
          <a:sx n="54" d="100"/>
          <a:sy n="54" d="100"/>
        </p:scale>
        <p:origin x="1148" y="56"/>
      </p:cViewPr>
      <p:guideLst/>
    </p:cSldViewPr>
  </p:slideViewPr>
  <p:notesTextViewPr>
    <p:cViewPr>
      <p:scale>
        <a:sx n="1" d="1"/>
        <a:sy n="1" d="1"/>
      </p:scale>
      <p:origin x="0" y="0"/>
    </p:cViewPr>
  </p:notesTextViewPr>
  <p:sorterViewPr>
    <p:cViewPr>
      <p:scale>
        <a:sx n="100" d="100"/>
        <a:sy n="100" d="100"/>
      </p:scale>
      <p:origin x="0" y="-4469"/>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senia Malafeeva" userId="fe71a550-e733-4641-acd1-a03f0d78ccea" providerId="ADAL" clId="{E9287A22-400A-41A7-BEE4-C7434F724D01}"/>
    <pc:docChg chg="modSld">
      <pc:chgData name="Ksenia Malafeeva" userId="fe71a550-e733-4641-acd1-a03f0d78ccea" providerId="ADAL" clId="{E9287A22-400A-41A7-BEE4-C7434F724D01}" dt="2021-06-23T12:03:22.603" v="1" actId="6549"/>
      <pc:docMkLst>
        <pc:docMk/>
      </pc:docMkLst>
      <pc:sldChg chg="modNotesTx">
        <pc:chgData name="Ksenia Malafeeva" userId="fe71a550-e733-4641-acd1-a03f0d78ccea" providerId="ADAL" clId="{E9287A22-400A-41A7-BEE4-C7434F724D01}" dt="2021-06-23T12:03:22.603" v="1" actId="6549"/>
        <pc:sldMkLst>
          <pc:docMk/>
          <pc:sldMk cId="507084077" sldId="25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C95E8B57-820B-4DE2-A66B-1CCFD4E3C3C5}" type="datetimeFigureOut">
              <a:rPr lang="en-GB" smtClean="0"/>
              <a:t>23/06/2021</a:t>
            </a:fld>
            <a:endParaRPr lang="en-GB"/>
          </a:p>
        </p:txBody>
      </p:sp>
      <p:sp>
        <p:nvSpPr>
          <p:cNvPr id="4" name="Footer Placeholder 3"/>
          <p:cNvSpPr>
            <a:spLocks noGrp="1"/>
          </p:cNvSpPr>
          <p:nvPr>
            <p:ph type="ftr" sz="quarter" idx="2"/>
          </p:nvPr>
        </p:nvSpPr>
        <p:spPr>
          <a:xfrm>
            <a:off x="0" y="9445625"/>
            <a:ext cx="2949575"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450" y="9445625"/>
            <a:ext cx="2949575" cy="498475"/>
          </a:xfrm>
          <a:prstGeom prst="rect">
            <a:avLst/>
          </a:prstGeom>
        </p:spPr>
        <p:txBody>
          <a:bodyPr vert="horz" lIns="91440" tIns="45720" rIns="91440" bIns="45720" rtlCol="0" anchor="b"/>
          <a:lstStyle>
            <a:lvl1pPr algn="r">
              <a:defRPr sz="1200"/>
            </a:lvl1pPr>
          </a:lstStyle>
          <a:p>
            <a:fld id="{538A203A-F62A-4CC7-8D6B-E80301DEB928}" type="slidenum">
              <a:rPr lang="en-GB" smtClean="0"/>
              <a:t>‹#›</a:t>
            </a:fld>
            <a:endParaRPr lang="en-GB"/>
          </a:p>
        </p:txBody>
      </p:sp>
    </p:spTree>
    <p:extLst>
      <p:ext uri="{BB962C8B-B14F-4D97-AF65-F5344CB8AC3E}">
        <p14:creationId xmlns:p14="http://schemas.microsoft.com/office/powerpoint/2010/main" val="22296819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559" tIns="45779" rIns="91559" bIns="45779" rtlCol="0"/>
          <a:lstStyle>
            <a:lvl1pPr algn="l">
              <a:defRPr sz="1200"/>
            </a:lvl1pPr>
          </a:lstStyle>
          <a:p>
            <a:endParaRPr lang="en-GB"/>
          </a:p>
        </p:txBody>
      </p:sp>
      <p:sp>
        <p:nvSpPr>
          <p:cNvPr id="3" name="Date Placeholder 2"/>
          <p:cNvSpPr>
            <a:spLocks noGrp="1"/>
          </p:cNvSpPr>
          <p:nvPr>
            <p:ph type="dt" idx="1"/>
          </p:nvPr>
        </p:nvSpPr>
        <p:spPr>
          <a:xfrm>
            <a:off x="3854940" y="0"/>
            <a:ext cx="2949099" cy="498932"/>
          </a:xfrm>
          <a:prstGeom prst="rect">
            <a:avLst/>
          </a:prstGeom>
        </p:spPr>
        <p:txBody>
          <a:bodyPr vert="horz" lIns="91559" tIns="45779" rIns="91559" bIns="45779" rtlCol="0"/>
          <a:lstStyle>
            <a:lvl1pPr algn="r">
              <a:defRPr sz="1200"/>
            </a:lvl1pPr>
          </a:lstStyle>
          <a:p>
            <a:fld id="{2BF76F3F-4A20-48BB-B030-27BAE2EB7F62}" type="datetimeFigureOut">
              <a:rPr lang="en-GB" smtClean="0"/>
              <a:t>23/06/2021</a:t>
            </a:fld>
            <a:endParaRPr lang="en-GB"/>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559" tIns="45779" rIns="91559" bIns="45779" rtlCol="0" anchor="ctr"/>
          <a:lstStyle/>
          <a:p>
            <a:endParaRPr lang="en-GB"/>
          </a:p>
        </p:txBody>
      </p:sp>
      <p:sp>
        <p:nvSpPr>
          <p:cNvPr id="5" name="Notes Placeholder 4"/>
          <p:cNvSpPr>
            <a:spLocks noGrp="1"/>
          </p:cNvSpPr>
          <p:nvPr>
            <p:ph type="body" sz="quarter" idx="3"/>
          </p:nvPr>
        </p:nvSpPr>
        <p:spPr>
          <a:xfrm>
            <a:off x="680562" y="4785597"/>
            <a:ext cx="5444490" cy="3915490"/>
          </a:xfrm>
          <a:prstGeom prst="rect">
            <a:avLst/>
          </a:prstGeom>
        </p:spPr>
        <p:txBody>
          <a:bodyPr vert="horz" lIns="91559" tIns="45779" rIns="91559" bIns="4577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5170"/>
            <a:ext cx="2949099" cy="498931"/>
          </a:xfrm>
          <a:prstGeom prst="rect">
            <a:avLst/>
          </a:prstGeom>
        </p:spPr>
        <p:txBody>
          <a:bodyPr vert="horz" lIns="91559" tIns="45779" rIns="91559" bIns="45779" rtlCol="0" anchor="b"/>
          <a:lstStyle>
            <a:lvl1pPr algn="l">
              <a:defRPr sz="1200"/>
            </a:lvl1pPr>
          </a:lstStyle>
          <a:p>
            <a:endParaRPr lang="en-GB"/>
          </a:p>
        </p:txBody>
      </p:sp>
      <p:sp>
        <p:nvSpPr>
          <p:cNvPr id="7" name="Slide Number Placeholder 6"/>
          <p:cNvSpPr>
            <a:spLocks noGrp="1"/>
          </p:cNvSpPr>
          <p:nvPr>
            <p:ph type="sldNum" sz="quarter" idx="5"/>
          </p:nvPr>
        </p:nvSpPr>
        <p:spPr>
          <a:xfrm>
            <a:off x="3854940" y="9445170"/>
            <a:ext cx="2949099" cy="498931"/>
          </a:xfrm>
          <a:prstGeom prst="rect">
            <a:avLst/>
          </a:prstGeom>
        </p:spPr>
        <p:txBody>
          <a:bodyPr vert="horz" lIns="91559" tIns="45779" rIns="91559" bIns="45779" rtlCol="0" anchor="b"/>
          <a:lstStyle>
            <a:lvl1pPr algn="r">
              <a:defRPr sz="1200"/>
            </a:lvl1pPr>
          </a:lstStyle>
          <a:p>
            <a:fld id="{78A8F946-1034-4B29-80D5-4684953EC8BE}" type="slidenum">
              <a:rPr lang="en-GB" smtClean="0"/>
              <a:t>‹#›</a:t>
            </a:fld>
            <a:endParaRPr lang="en-GB"/>
          </a:p>
        </p:txBody>
      </p:sp>
    </p:spTree>
    <p:extLst>
      <p:ext uri="{BB962C8B-B14F-4D97-AF65-F5344CB8AC3E}">
        <p14:creationId xmlns:p14="http://schemas.microsoft.com/office/powerpoint/2010/main" val="3905958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F075BF-B68F-49A6-BBD9-1F9203778404}" type="slidenum">
              <a:rPr lang="en-US" smtClean="0"/>
              <a:pPr/>
              <a:t>1</a:t>
            </a:fld>
            <a:endParaRPr lang="en-US" dirty="0"/>
          </a:p>
        </p:txBody>
      </p:sp>
    </p:spTree>
    <p:extLst>
      <p:ext uri="{BB962C8B-B14F-4D97-AF65-F5344CB8AC3E}">
        <p14:creationId xmlns:p14="http://schemas.microsoft.com/office/powerpoint/2010/main" val="28551946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88000" y="2628509"/>
            <a:ext cx="3504000" cy="4229631"/>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9"/>
            <a:ext cx="3504000" cy="4229631"/>
          </a:xfrm>
          <a:prstGeom prst="rect">
            <a:avLst/>
          </a:prstGeom>
        </p:spPr>
      </p:pic>
      <p:sp>
        <p:nvSpPr>
          <p:cNvPr id="8" name="Title 7"/>
          <p:cNvSpPr>
            <a:spLocks noGrp="1"/>
          </p:cNvSpPr>
          <p:nvPr>
            <p:ph type="ctrTitle" hasCustomPrompt="1"/>
          </p:nvPr>
        </p:nvSpPr>
        <p:spPr>
          <a:xfrm>
            <a:off x="1824000" y="2480400"/>
            <a:ext cx="84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en-US" dirty="0"/>
              <a:t>Click to edit Presentation title</a:t>
            </a:r>
          </a:p>
        </p:txBody>
      </p:sp>
      <p:sp>
        <p:nvSpPr>
          <p:cNvPr id="9" name="Subtitle 8"/>
          <p:cNvSpPr>
            <a:spLocks noGrp="1"/>
          </p:cNvSpPr>
          <p:nvPr>
            <p:ph type="subTitle" idx="1" hasCustomPrompt="1"/>
          </p:nvPr>
        </p:nvSpPr>
        <p:spPr>
          <a:xfrm>
            <a:off x="1824000" y="3805200"/>
            <a:ext cx="84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a:t>Click to </a:t>
            </a:r>
            <a:r>
              <a:rPr kumimoji="0" lang="fr-FR" dirty="0" err="1"/>
              <a:t>edit</a:t>
            </a:r>
            <a:r>
              <a:rPr kumimoji="0" lang="fr-FR" dirty="0"/>
              <a:t> </a:t>
            </a:r>
            <a:r>
              <a:rPr kumimoji="0" lang="fr-FR" dirty="0" err="1"/>
              <a:t>Subtitle</a:t>
            </a:r>
            <a:endParaRPr kumimoji="0" lang="en-US" dirty="0"/>
          </a:p>
        </p:txBody>
      </p:sp>
      <p:pic>
        <p:nvPicPr>
          <p:cNvPr id="37" name="Image 11"/>
          <p:cNvPicPr>
            <a:picLocks noChangeAspect="1"/>
          </p:cNvPicPr>
          <p:nvPr/>
        </p:nvPicPr>
        <p:blipFill>
          <a:blip r:embed="rId3" cstate="print"/>
          <a:stretch>
            <a:fillRect/>
          </a:stretch>
        </p:blipFill>
        <p:spPr>
          <a:xfrm>
            <a:off x="681601" y="432000"/>
            <a:ext cx="923076" cy="1440000"/>
          </a:xfrm>
          <a:prstGeom prst="rect">
            <a:avLst/>
          </a:prstGeom>
        </p:spPr>
      </p:pic>
      <p:sp>
        <p:nvSpPr>
          <p:cNvPr id="12"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B07B384C-B573-4066-9624-42CA594752C7}" type="datetime1">
              <a:rPr lang="en-GB" smtClean="0"/>
              <a:t>23/06/2021</a:t>
            </a:fld>
            <a:endParaRPr lang="en-GB"/>
          </a:p>
        </p:txBody>
      </p:sp>
      <p:sp>
        <p:nvSpPr>
          <p:cNvPr id="13"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p>
        </p:txBody>
      </p:sp>
      <p:pic>
        <p:nvPicPr>
          <p:cNvPr id="10"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52000" y="6055201"/>
            <a:ext cx="2323200" cy="578821"/>
          </a:xfrm>
          <a:prstGeom prst="rect">
            <a:avLst/>
          </a:prstGeom>
        </p:spPr>
      </p:pic>
    </p:spTree>
    <p:extLst>
      <p:ext uri="{BB962C8B-B14F-4D97-AF65-F5344CB8AC3E}">
        <p14:creationId xmlns:p14="http://schemas.microsoft.com/office/powerpoint/2010/main" val="226794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8"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2E5684D6-175D-4323-9E4F-1DD18ED02BA8}" type="datetime1">
              <a:rPr lang="en-GB" smtClean="0"/>
              <a:t>23/06/2021</a:t>
            </a:fld>
            <a:endParaRPr lang="en-GB"/>
          </a:p>
        </p:txBody>
      </p:sp>
      <p:sp>
        <p:nvSpPr>
          <p:cNvPr id="9"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10"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812F80B6-01D2-434F-9668-2E346C963AFE}" type="slidenum">
              <a:rPr lang="en-GB" smtClean="0"/>
              <a:t>‹#›</a:t>
            </a:fld>
            <a:endParaRPr lang="en-GB"/>
          </a:p>
        </p:txBody>
      </p:sp>
      <p:sp>
        <p:nvSpPr>
          <p:cNvPr id="11" name="Title Placeholder 1"/>
          <p:cNvSpPr>
            <a:spLocks noGrp="1"/>
          </p:cNvSpPr>
          <p:nvPr>
            <p:ph type="title" hasCustomPrompt="1"/>
          </p:nvPr>
        </p:nvSpPr>
        <p:spPr>
          <a:xfrm>
            <a:off x="1440000" y="237600"/>
            <a:ext cx="9888000" cy="1022400"/>
          </a:xfrm>
          <a:prstGeom prst="rect">
            <a:avLst/>
          </a:prstGeom>
        </p:spPr>
        <p:txBody>
          <a:bodyPr vert="horz" lIns="91440" tIns="45720" rIns="91440" bIns="45720" rtlCol="0" anchor="ctr">
            <a:noAutofit/>
          </a:bodyPr>
          <a:lstStyle>
            <a:lvl1pPr>
              <a:defRPr/>
            </a:lvl1pPr>
          </a:lstStyle>
          <a:p>
            <a:r>
              <a:rPr lang="en-US" dirty="0"/>
              <a:t>Click to edit Slide title</a:t>
            </a:r>
            <a:br>
              <a:rPr lang="en-US" dirty="0"/>
            </a:br>
            <a:r>
              <a:rPr lang="en-US" dirty="0"/>
              <a:t>Slide title can be extended to two lines</a:t>
            </a:r>
          </a:p>
        </p:txBody>
      </p:sp>
    </p:spTree>
    <p:extLst>
      <p:ext uri="{BB962C8B-B14F-4D97-AF65-F5344CB8AC3E}">
        <p14:creationId xmlns:p14="http://schemas.microsoft.com/office/powerpoint/2010/main" val="2514108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10924801" y="5328000"/>
            <a:ext cx="1267209" cy="1530000"/>
          </a:xfrm>
          <a:prstGeom prst="rect">
            <a:avLst/>
          </a:prstGeom>
        </p:spPr>
      </p:pic>
      <p:pic>
        <p:nvPicPr>
          <p:cNvPr id="8" name="Image 7"/>
          <p:cNvPicPr>
            <a:picLocks noChangeAspect="1"/>
          </p:cNvPicPr>
          <p:nvPr/>
        </p:nvPicPr>
        <p:blipFill>
          <a:blip r:embed="rId3" cstate="print"/>
          <a:stretch>
            <a:fillRect/>
          </a:stretch>
        </p:blipFill>
        <p:spPr>
          <a:xfrm>
            <a:off x="772800" y="468000"/>
            <a:ext cx="923077" cy="1440000"/>
          </a:xfrm>
          <a:prstGeom prst="rect">
            <a:avLst/>
          </a:prstGeom>
        </p:spPr>
      </p:pic>
      <p:sp>
        <p:nvSpPr>
          <p:cNvPr id="9" name="Title 1"/>
          <p:cNvSpPr>
            <a:spLocks noGrp="1"/>
          </p:cNvSpPr>
          <p:nvPr>
            <p:ph type="title" hasCustomPrompt="1"/>
          </p:nvPr>
        </p:nvSpPr>
        <p:spPr>
          <a:xfrm>
            <a:off x="1680000" y="2928144"/>
            <a:ext cx="8832000" cy="1041311"/>
          </a:xfrm>
        </p:spPr>
        <p:txBody>
          <a:bodyPr anchor="ctr" anchorCtr="0">
            <a:spAutoFit/>
          </a:bodyPr>
          <a:lstStyle>
            <a:lvl1pPr algn="ctr">
              <a:lnSpc>
                <a:spcPts val="3700"/>
              </a:lnSpc>
              <a:defRPr sz="3700" b="0" i="0" cap="all" baseline="0">
                <a:solidFill>
                  <a:schemeClr val="bg1"/>
                </a:solidFill>
              </a:defRPr>
            </a:lvl1pPr>
          </a:lstStyle>
          <a:p>
            <a:r>
              <a:rPr lang="en-US" dirty="0"/>
              <a:t>Click to edit Section Header title</a:t>
            </a:r>
          </a:p>
        </p:txBody>
      </p:sp>
      <p:sp>
        <p:nvSpPr>
          <p:cNvPr id="10"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BBB814F6-63F1-49F9-87DF-8490B1BAE706}" type="datetime1">
              <a:rPr lang="en-GB" smtClean="0"/>
              <a:t>23/06/2021</a:t>
            </a:fld>
            <a:endParaRPr lang="en-GB"/>
          </a:p>
        </p:txBody>
      </p:sp>
      <p:sp>
        <p:nvSpPr>
          <p:cNvPr id="11"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p>
        </p:txBody>
      </p:sp>
      <p:sp>
        <p:nvSpPr>
          <p:cNvPr id="12"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812F80B6-01D2-434F-9668-2E346C963AFE}" type="slidenum">
              <a:rPr lang="en-GB" smtClean="0"/>
              <a:t>‹#›</a:t>
            </a:fld>
            <a:endParaRPr lang="en-GB"/>
          </a:p>
        </p:txBody>
      </p:sp>
    </p:spTree>
    <p:extLst>
      <p:ext uri="{BB962C8B-B14F-4D97-AF65-F5344CB8AC3E}">
        <p14:creationId xmlns:p14="http://schemas.microsoft.com/office/powerpoint/2010/main" val="19412465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24801" y="5328185"/>
            <a:ext cx="1267209" cy="1529631"/>
          </a:xfrm>
          <a:prstGeom prst="rect">
            <a:avLst/>
          </a:prstGeom>
        </p:spPr>
      </p:pic>
      <p:sp>
        <p:nvSpPr>
          <p:cNvPr id="21" name="Rectangle 20"/>
          <p:cNvSpPr/>
          <p:nvPr/>
        </p:nvSpPr>
        <p:spPr bwMode="auto">
          <a:xfrm>
            <a:off x="672000" y="1306800"/>
            <a:ext cx="10872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a:ln>
                <a:noFill/>
              </a:ln>
              <a:solidFill>
                <a:schemeClr val="tx1"/>
              </a:solidFill>
              <a:effectLst/>
              <a:latin typeface="Helvetica 65 Medium" pitchFamily="34" charset="0"/>
            </a:endParaRPr>
          </a:p>
        </p:txBody>
      </p:sp>
      <p:pic>
        <p:nvPicPr>
          <p:cNvPr id="24" name="Image 7"/>
          <p:cNvPicPr>
            <a:picLocks noChangeAspect="1"/>
          </p:cNvPicPr>
          <p:nvPr/>
        </p:nvPicPr>
        <p:blipFill>
          <a:blip r:embed="rId6" cstate="print"/>
          <a:stretch>
            <a:fillRect/>
          </a:stretch>
        </p:blipFill>
        <p:spPr>
          <a:xfrm>
            <a:off x="667201" y="288000"/>
            <a:ext cx="611537" cy="954000"/>
          </a:xfrm>
          <a:prstGeom prst="rect">
            <a:avLst/>
          </a:prstGeom>
        </p:spPr>
      </p:pic>
      <p:sp>
        <p:nvSpPr>
          <p:cNvPr id="13" name="Text Placeholder 12"/>
          <p:cNvSpPr>
            <a:spLocks noGrp="1"/>
          </p:cNvSpPr>
          <p:nvPr>
            <p:ph type="body" idx="1"/>
          </p:nvPr>
        </p:nvSpPr>
        <p:spPr>
          <a:xfrm>
            <a:off x="624000" y="1602000"/>
            <a:ext cx="10958400" cy="4525200"/>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25" name="Title Placeholder 1"/>
          <p:cNvSpPr>
            <a:spLocks noGrp="1"/>
          </p:cNvSpPr>
          <p:nvPr>
            <p:ph type="title"/>
          </p:nvPr>
        </p:nvSpPr>
        <p:spPr>
          <a:xfrm>
            <a:off x="1440000" y="237600"/>
            <a:ext cx="9888000" cy="1022400"/>
          </a:xfrm>
          <a:prstGeom prst="rect">
            <a:avLst/>
          </a:prstGeom>
        </p:spPr>
        <p:txBody>
          <a:bodyPr vert="horz" lIns="91440" tIns="45720" rIns="91440" bIns="45720" rtlCol="0" anchor="ctr">
            <a:noAutofit/>
          </a:bodyPr>
          <a:lstStyle/>
          <a:p>
            <a:r>
              <a:rPr lang="en-US" dirty="0"/>
              <a:t>Click to edit Slide title</a:t>
            </a:r>
            <a:br>
              <a:rPr lang="en-US" dirty="0"/>
            </a:br>
            <a:r>
              <a:rPr lang="en-US" dirty="0"/>
              <a:t>Slide title can be extended to two lines</a:t>
            </a:r>
          </a:p>
        </p:txBody>
      </p:sp>
      <p:sp>
        <p:nvSpPr>
          <p:cNvPr id="26"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6DAA58E6-E739-4420-AECC-C08F84E1E583}" type="datetime1">
              <a:rPr lang="en-GB" smtClean="0"/>
              <a:t>23/06/2021</a:t>
            </a:fld>
            <a:endParaRPr lang="en-GB"/>
          </a:p>
        </p:txBody>
      </p:sp>
      <p:sp>
        <p:nvSpPr>
          <p:cNvPr id="27"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41"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812F80B6-01D2-434F-9668-2E346C963AFE}" type="slidenum">
              <a:rPr lang="en-GB" smtClean="0"/>
              <a:t>‹#›</a:t>
            </a:fld>
            <a:endParaRPr lang="en-GB"/>
          </a:p>
        </p:txBody>
      </p:sp>
    </p:spTree>
    <p:extLst>
      <p:ext uri="{BB962C8B-B14F-4D97-AF65-F5344CB8AC3E}">
        <p14:creationId xmlns:p14="http://schemas.microsoft.com/office/powerpoint/2010/main" val="364040354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Lst>
  <p:hf hdr="0" ftr="0" dt="0"/>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244392" y="2623127"/>
            <a:ext cx="7992888" cy="2355272"/>
          </a:xfrm>
        </p:spPr>
        <p:txBody>
          <a:bodyPr>
            <a:normAutofit fontScale="90000"/>
          </a:bodyPr>
          <a:lstStyle/>
          <a:p>
            <a:pPr algn="ctr"/>
            <a:r>
              <a:rPr lang="en-GB" sz="5000" b="1" dirty="0"/>
              <a:t>Spending reviews</a:t>
            </a:r>
            <a:br>
              <a:rPr lang="en-GB" sz="5000" b="1" dirty="0"/>
            </a:br>
            <a:br>
              <a:rPr lang="en-GB" b="1" dirty="0"/>
            </a:br>
            <a:r>
              <a:rPr lang="en-GB" b="1" dirty="0"/>
              <a:t>Towards best practices</a:t>
            </a:r>
            <a:br>
              <a:rPr lang="en-GB" b="1" dirty="0"/>
            </a:br>
            <a:r>
              <a:rPr lang="en-GB" b="1" dirty="0"/>
              <a:t> </a:t>
            </a:r>
            <a:endParaRPr lang="en-US" b="1" dirty="0"/>
          </a:p>
        </p:txBody>
      </p:sp>
      <p:sp>
        <p:nvSpPr>
          <p:cNvPr id="8" name="Subtitle 2"/>
          <p:cNvSpPr>
            <a:spLocks noGrp="1"/>
          </p:cNvSpPr>
          <p:nvPr>
            <p:ph type="subTitle" idx="1"/>
          </p:nvPr>
        </p:nvSpPr>
        <p:spPr>
          <a:xfrm>
            <a:off x="74793" y="5450959"/>
            <a:ext cx="8496944" cy="903659"/>
          </a:xfrm>
        </p:spPr>
        <p:txBody>
          <a:bodyPr>
            <a:normAutofit/>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l"/>
            <a:r>
              <a:rPr lang="en-US" sz="2100" dirty="0">
                <a:solidFill>
                  <a:schemeClr val="bg1"/>
                </a:solidFill>
              </a:rPr>
              <a:t>June 2021</a:t>
            </a:r>
          </a:p>
          <a:p>
            <a:pPr algn="l"/>
            <a:r>
              <a:rPr lang="en-US" sz="2100" dirty="0">
                <a:solidFill>
                  <a:schemeClr val="bg1"/>
                </a:solidFill>
              </a:rPr>
              <a:t>Álfrún Tryggvadóttir</a:t>
            </a:r>
          </a:p>
        </p:txBody>
      </p:sp>
    </p:spTree>
    <p:extLst>
      <p:ext uri="{BB962C8B-B14F-4D97-AF65-F5344CB8AC3E}">
        <p14:creationId xmlns:p14="http://schemas.microsoft.com/office/powerpoint/2010/main" val="507084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buAutoNum type="alphaLcPeriod"/>
            </a:pPr>
            <a:r>
              <a:rPr lang="en-GB" sz="2400" b="1" dirty="0"/>
              <a:t>Line ministries implement the decisions of spending reviews in co-ordination with the ministry of finance </a:t>
            </a:r>
          </a:p>
          <a:p>
            <a:pPr lvl="1"/>
            <a:r>
              <a:rPr lang="en-GB" sz="2000" dirty="0"/>
              <a:t>When political leaders have decided on which options to implement, the relevant line ministry (or ministries) is accountable for implementing those decisions, in co-ordination with the ministry of finance</a:t>
            </a:r>
          </a:p>
          <a:p>
            <a:pPr marL="457200" lvl="1" indent="0">
              <a:buNone/>
            </a:pPr>
            <a:endParaRPr lang="en-GB" sz="2000" dirty="0"/>
          </a:p>
          <a:p>
            <a:pPr marL="457200" indent="-457200">
              <a:buAutoNum type="alphaLcPeriod"/>
            </a:pPr>
            <a:r>
              <a:rPr lang="en-GB" sz="2400" b="1" dirty="0"/>
              <a:t>The progress of the implementation of spending review decisions should be monitored</a:t>
            </a:r>
          </a:p>
          <a:p>
            <a:pPr lvl="1"/>
            <a:r>
              <a:rPr lang="en-GB" sz="2000" dirty="0"/>
              <a:t>This is done by analysing whether savings have been made and whether outcomes are improving by holding ministries accountable to delivering budget cuts by using the MTBF ceilings, and realising efficiency savings by setting performance targets. </a:t>
            </a:r>
          </a:p>
          <a:p>
            <a:pPr lvl="1"/>
            <a:endParaRPr lang="en-GB" sz="2000" dirty="0"/>
          </a:p>
          <a:p>
            <a:pPr marL="742500" lvl="1" indent="-342900"/>
            <a:endParaRPr lang="en-GB" sz="2000" dirty="0"/>
          </a:p>
        </p:txBody>
      </p:sp>
      <p:sp>
        <p:nvSpPr>
          <p:cNvPr id="3" name="Slide Number Placeholder 2"/>
          <p:cNvSpPr>
            <a:spLocks noGrp="1"/>
          </p:cNvSpPr>
          <p:nvPr>
            <p:ph type="sldNum" sz="quarter" idx="4"/>
          </p:nvPr>
        </p:nvSpPr>
        <p:spPr/>
        <p:txBody>
          <a:bodyPr/>
          <a:lstStyle/>
          <a:p>
            <a:fld id="{812F80B6-01D2-434F-9668-2E346C963AFE}" type="slidenum">
              <a:rPr lang="en-GB" smtClean="0"/>
              <a:t>10</a:t>
            </a:fld>
            <a:endParaRPr lang="en-GB"/>
          </a:p>
        </p:txBody>
      </p:sp>
      <p:sp>
        <p:nvSpPr>
          <p:cNvPr id="4" name="Title 3"/>
          <p:cNvSpPr>
            <a:spLocks noGrp="1"/>
          </p:cNvSpPr>
          <p:nvPr>
            <p:ph type="title"/>
          </p:nvPr>
        </p:nvSpPr>
        <p:spPr/>
        <p:txBody>
          <a:bodyPr/>
          <a:lstStyle/>
          <a:p>
            <a:br>
              <a:rPr lang="en-GB" sz="2400" b="1" dirty="0"/>
            </a:br>
            <a:br>
              <a:rPr lang="en-GB" sz="2400" b="1" dirty="0"/>
            </a:br>
            <a:br>
              <a:rPr lang="en-GB" sz="2400" dirty="0"/>
            </a:br>
            <a:r>
              <a:rPr lang="en-GB" sz="2800" b="1" dirty="0"/>
              <a:t>The results of a spending review are implemented and monitored in a transparent manner</a:t>
            </a:r>
            <a:br>
              <a:rPr lang="en-GB" dirty="0"/>
            </a:br>
            <a:br>
              <a:rPr lang="en-GB" b="1" dirty="0"/>
            </a:br>
            <a:endParaRPr lang="en-GB" b="1" dirty="0"/>
          </a:p>
        </p:txBody>
      </p:sp>
    </p:spTree>
    <p:extLst>
      <p:ext uri="{BB962C8B-B14F-4D97-AF65-F5344CB8AC3E}">
        <p14:creationId xmlns:p14="http://schemas.microsoft.com/office/powerpoint/2010/main" val="1803232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457200" indent="-457200">
              <a:buAutoNum type="alphaLcPeriod"/>
            </a:pPr>
            <a:r>
              <a:rPr lang="en-GB" sz="2400" b="1" dirty="0"/>
              <a:t>The spending review proposals and the agreed decisions are available publicly</a:t>
            </a:r>
          </a:p>
          <a:p>
            <a:pPr lvl="1"/>
            <a:r>
              <a:rPr lang="en-GB" sz="2300" dirty="0"/>
              <a:t>The reports from spending reviews should be available publicly along with the decisions the government has adopted from the reviews </a:t>
            </a:r>
            <a:r>
              <a:rPr lang="en-GB" sz="2300" dirty="0">
                <a:sym typeface="Wingdings" panose="05000000000000000000" pitchFamily="2" charset="2"/>
              </a:rPr>
              <a:t> transparency for important stakeholder</a:t>
            </a:r>
          </a:p>
          <a:p>
            <a:pPr marL="457200" lvl="1" indent="0">
              <a:buNone/>
            </a:pPr>
            <a:endParaRPr lang="en-GB" sz="2300" dirty="0"/>
          </a:p>
          <a:p>
            <a:pPr marL="457200" indent="-457200">
              <a:buAutoNum type="alphaLcPeriod"/>
            </a:pPr>
            <a:r>
              <a:rPr lang="en-GB" sz="2400" b="1" dirty="0"/>
              <a:t>The governance arrangements and guidance materials are available publicly </a:t>
            </a:r>
          </a:p>
          <a:p>
            <a:pPr lvl="1"/>
            <a:r>
              <a:rPr lang="en-GB" sz="2400" dirty="0"/>
              <a:t>A spending review is a resource-intensive process that involves many different people. Clear communication is crucial and underpins the integrity of the process. </a:t>
            </a:r>
          </a:p>
          <a:p>
            <a:pPr lvl="1"/>
            <a:r>
              <a:rPr lang="en-GB" sz="2400" dirty="0"/>
              <a:t>The public disclosure of the governance arrangements and guidance materials helps to inform stakeholders of how they fit into the process.</a:t>
            </a:r>
          </a:p>
          <a:p>
            <a:pPr lvl="1"/>
            <a:endParaRPr lang="en-GB" sz="2000" dirty="0"/>
          </a:p>
          <a:p>
            <a:pPr marL="742500" lvl="1" indent="-342900"/>
            <a:endParaRPr lang="en-GB" sz="2000" dirty="0"/>
          </a:p>
        </p:txBody>
      </p:sp>
      <p:sp>
        <p:nvSpPr>
          <p:cNvPr id="3" name="Slide Number Placeholder 2"/>
          <p:cNvSpPr>
            <a:spLocks noGrp="1"/>
          </p:cNvSpPr>
          <p:nvPr>
            <p:ph type="sldNum" sz="quarter" idx="4"/>
          </p:nvPr>
        </p:nvSpPr>
        <p:spPr/>
        <p:txBody>
          <a:bodyPr/>
          <a:lstStyle/>
          <a:p>
            <a:fld id="{812F80B6-01D2-434F-9668-2E346C963AFE}" type="slidenum">
              <a:rPr lang="en-GB" smtClean="0"/>
              <a:t>11</a:t>
            </a:fld>
            <a:endParaRPr lang="en-GB"/>
          </a:p>
        </p:txBody>
      </p:sp>
      <p:sp>
        <p:nvSpPr>
          <p:cNvPr id="4" name="Title 3"/>
          <p:cNvSpPr>
            <a:spLocks noGrp="1"/>
          </p:cNvSpPr>
          <p:nvPr>
            <p:ph type="title"/>
          </p:nvPr>
        </p:nvSpPr>
        <p:spPr/>
        <p:txBody>
          <a:bodyPr/>
          <a:lstStyle/>
          <a:p>
            <a:br>
              <a:rPr lang="en-GB" sz="2400" b="1" dirty="0"/>
            </a:br>
            <a:br>
              <a:rPr lang="en-GB" sz="2400" b="1" dirty="0"/>
            </a:br>
            <a:br>
              <a:rPr lang="en-GB" sz="2400" dirty="0"/>
            </a:br>
            <a:r>
              <a:rPr lang="en-GB" sz="2800" b="1" dirty="0"/>
              <a:t>Spending reviews are reported in a transparent manner. </a:t>
            </a:r>
            <a:br>
              <a:rPr lang="en-GB" dirty="0"/>
            </a:br>
            <a:br>
              <a:rPr lang="en-GB" b="1" dirty="0"/>
            </a:br>
            <a:endParaRPr lang="en-GB" b="1" dirty="0"/>
          </a:p>
        </p:txBody>
      </p:sp>
    </p:spTree>
    <p:extLst>
      <p:ext uri="{BB962C8B-B14F-4D97-AF65-F5344CB8AC3E}">
        <p14:creationId xmlns:p14="http://schemas.microsoft.com/office/powerpoint/2010/main" val="3842853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buAutoNum type="alphaLcPeriod"/>
            </a:pPr>
            <a:r>
              <a:rPr lang="en-GB" sz="2400" b="1" dirty="0"/>
              <a:t>The framework is reviewed and updated according to ever-changing challenges</a:t>
            </a:r>
          </a:p>
          <a:p>
            <a:pPr lvl="1"/>
            <a:r>
              <a:rPr lang="en-GB" sz="2300" dirty="0"/>
              <a:t>A spending review framework is a government policy and like all government policies, it should be reviewed periodically to ensure it is performing as intended and to take stock of changes to the environment in which it operates. </a:t>
            </a:r>
          </a:p>
          <a:p>
            <a:pPr lvl="1"/>
            <a:r>
              <a:rPr lang="en-GB" sz="2300" dirty="0"/>
              <a:t>An independent reviews consider how a spending review policy has performed over time relative to its objectives, and analyses whether the framework needs to be updated</a:t>
            </a:r>
          </a:p>
          <a:p>
            <a:pPr lvl="1"/>
            <a:endParaRPr lang="en-GB" sz="2000" dirty="0"/>
          </a:p>
          <a:p>
            <a:pPr marL="742500" lvl="1" indent="-342900"/>
            <a:endParaRPr lang="en-GB" sz="2000" dirty="0"/>
          </a:p>
        </p:txBody>
      </p:sp>
      <p:sp>
        <p:nvSpPr>
          <p:cNvPr id="3" name="Slide Number Placeholder 2"/>
          <p:cNvSpPr>
            <a:spLocks noGrp="1"/>
          </p:cNvSpPr>
          <p:nvPr>
            <p:ph type="sldNum" sz="quarter" idx="4"/>
          </p:nvPr>
        </p:nvSpPr>
        <p:spPr/>
        <p:txBody>
          <a:bodyPr/>
          <a:lstStyle/>
          <a:p>
            <a:fld id="{812F80B6-01D2-434F-9668-2E346C963AFE}" type="slidenum">
              <a:rPr lang="en-GB" smtClean="0"/>
              <a:t>12</a:t>
            </a:fld>
            <a:endParaRPr lang="en-GB"/>
          </a:p>
        </p:txBody>
      </p:sp>
      <p:sp>
        <p:nvSpPr>
          <p:cNvPr id="4" name="Title 3"/>
          <p:cNvSpPr>
            <a:spLocks noGrp="1"/>
          </p:cNvSpPr>
          <p:nvPr>
            <p:ph type="title"/>
          </p:nvPr>
        </p:nvSpPr>
        <p:spPr/>
        <p:txBody>
          <a:bodyPr/>
          <a:lstStyle/>
          <a:p>
            <a:br>
              <a:rPr lang="en-GB" sz="2400" b="1" dirty="0"/>
            </a:br>
            <a:br>
              <a:rPr lang="en-GB" sz="2400" b="1" dirty="0"/>
            </a:br>
            <a:br>
              <a:rPr lang="en-GB" sz="2400" dirty="0"/>
            </a:br>
            <a:r>
              <a:rPr lang="en-US" sz="2800" b="1" dirty="0"/>
              <a:t>The spending review process is reviewed periodically to reflect new developments</a:t>
            </a:r>
            <a:br>
              <a:rPr lang="en-GB" dirty="0"/>
            </a:br>
            <a:br>
              <a:rPr lang="en-GB" b="1" dirty="0"/>
            </a:br>
            <a:endParaRPr lang="en-GB" b="1" dirty="0"/>
          </a:p>
        </p:txBody>
      </p:sp>
    </p:spTree>
    <p:extLst>
      <p:ext uri="{BB962C8B-B14F-4D97-AF65-F5344CB8AC3E}">
        <p14:creationId xmlns:p14="http://schemas.microsoft.com/office/powerpoint/2010/main" val="227661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a:t>Governments will soon be forced to make tough decisions and look critically into ways to prioritise expenditure and facilitate reallocation of fiscal resources. </a:t>
            </a:r>
          </a:p>
          <a:p>
            <a:pPr lvl="1"/>
            <a:r>
              <a:rPr lang="en-GB" dirty="0"/>
              <a:t>How do we plan for fiscal consolidation?</a:t>
            </a:r>
          </a:p>
          <a:p>
            <a:r>
              <a:rPr lang="en-GB" dirty="0"/>
              <a:t>If applied correctly, spending reviews can be an important and useful tool in improving fiscal outcomes in the post recovery phase. </a:t>
            </a:r>
          </a:p>
          <a:p>
            <a:r>
              <a:rPr lang="en-GB" i="1" dirty="0"/>
              <a:t>What will happen after COVID? </a:t>
            </a:r>
            <a:endParaRPr lang="en-GB" dirty="0"/>
          </a:p>
          <a:p>
            <a:pPr lvl="1"/>
            <a:r>
              <a:rPr lang="en-GB" dirty="0"/>
              <a:t>Will it become a MoF driven process, similar to what happened during the last crisis?</a:t>
            </a:r>
          </a:p>
          <a:p>
            <a:endParaRPr lang="en-GB" dirty="0"/>
          </a:p>
        </p:txBody>
      </p:sp>
      <p:sp>
        <p:nvSpPr>
          <p:cNvPr id="3" name="Slide Number Placeholder 2"/>
          <p:cNvSpPr>
            <a:spLocks noGrp="1"/>
          </p:cNvSpPr>
          <p:nvPr>
            <p:ph type="sldNum" sz="quarter" idx="4"/>
          </p:nvPr>
        </p:nvSpPr>
        <p:spPr/>
        <p:txBody>
          <a:bodyPr/>
          <a:lstStyle/>
          <a:p>
            <a:fld id="{812F80B6-01D2-434F-9668-2E346C963AFE}" type="slidenum">
              <a:rPr lang="en-GB" smtClean="0"/>
              <a:t>13</a:t>
            </a:fld>
            <a:endParaRPr lang="en-GB"/>
          </a:p>
        </p:txBody>
      </p:sp>
      <p:sp>
        <p:nvSpPr>
          <p:cNvPr id="4" name="Title 3"/>
          <p:cNvSpPr>
            <a:spLocks noGrp="1"/>
          </p:cNvSpPr>
          <p:nvPr>
            <p:ph type="title"/>
          </p:nvPr>
        </p:nvSpPr>
        <p:spPr/>
        <p:txBody>
          <a:bodyPr/>
          <a:lstStyle/>
          <a:p>
            <a:r>
              <a:rPr lang="en-GB" dirty="0"/>
              <a:t>The future of spending reviews?</a:t>
            </a:r>
          </a:p>
        </p:txBody>
      </p:sp>
    </p:spTree>
    <p:extLst>
      <p:ext uri="{BB962C8B-B14F-4D97-AF65-F5344CB8AC3E}">
        <p14:creationId xmlns:p14="http://schemas.microsoft.com/office/powerpoint/2010/main" val="345474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80000" y="3165388"/>
            <a:ext cx="8832000" cy="566822"/>
          </a:xfrm>
        </p:spPr>
        <p:txBody>
          <a:bodyPr/>
          <a:lstStyle/>
          <a:p>
            <a:r>
              <a:rPr lang="en-GB" dirty="0"/>
              <a:t>Questions?</a:t>
            </a:r>
          </a:p>
        </p:txBody>
      </p:sp>
      <p:sp>
        <p:nvSpPr>
          <p:cNvPr id="3" name="Slide Number Placeholder 2"/>
          <p:cNvSpPr>
            <a:spLocks noGrp="1"/>
          </p:cNvSpPr>
          <p:nvPr>
            <p:ph type="sldNum" sz="quarter" idx="4"/>
          </p:nvPr>
        </p:nvSpPr>
        <p:spPr/>
        <p:txBody>
          <a:bodyPr/>
          <a:lstStyle/>
          <a:p>
            <a:fld id="{812F80B6-01D2-434F-9668-2E346C963AFE}" type="slidenum">
              <a:rPr lang="en-GB" smtClean="0"/>
              <a:t>14</a:t>
            </a:fld>
            <a:endParaRPr lang="en-GB"/>
          </a:p>
        </p:txBody>
      </p:sp>
    </p:spTree>
    <p:extLst>
      <p:ext uri="{BB962C8B-B14F-4D97-AF65-F5344CB8AC3E}">
        <p14:creationId xmlns:p14="http://schemas.microsoft.com/office/powerpoint/2010/main" val="2048460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000" dirty="0"/>
              <a:t>Spending reviews are a collaborative process of developing and adopting policy options by analysing the government’s </a:t>
            </a:r>
            <a:r>
              <a:rPr lang="en-US" sz="3000" i="1" dirty="0"/>
              <a:t>existing</a:t>
            </a:r>
            <a:r>
              <a:rPr lang="en-US" sz="3000" dirty="0"/>
              <a:t> expenditure within defined areas, and linking these options to the budget process. </a:t>
            </a:r>
          </a:p>
          <a:p>
            <a:r>
              <a:rPr lang="en-US" sz="3000" dirty="0"/>
              <a:t>The purposes of a spending review include: </a:t>
            </a:r>
            <a:r>
              <a:rPr lang="en-US" dirty="0"/>
              <a:t>	</a:t>
            </a:r>
          </a:p>
          <a:p>
            <a:pPr lvl="1"/>
            <a:r>
              <a:rPr lang="en-GB" dirty="0"/>
              <a:t>Enabling the government to manage the aggregate level of expenditure. </a:t>
            </a:r>
          </a:p>
          <a:p>
            <a:pPr lvl="1"/>
            <a:r>
              <a:rPr lang="en-GB" dirty="0"/>
              <a:t>Aligning expenditure according to the priorities of the government. </a:t>
            </a:r>
          </a:p>
          <a:p>
            <a:pPr lvl="1"/>
            <a:r>
              <a:rPr lang="en-GB" dirty="0"/>
              <a:t>Improving effectiveness within programmes and policies.</a:t>
            </a:r>
          </a:p>
          <a:p>
            <a:pPr lvl="1"/>
            <a:endParaRPr lang="en-GB" dirty="0"/>
          </a:p>
        </p:txBody>
      </p:sp>
      <p:sp>
        <p:nvSpPr>
          <p:cNvPr id="3" name="Slide Number Placeholder 2"/>
          <p:cNvSpPr>
            <a:spLocks noGrp="1"/>
          </p:cNvSpPr>
          <p:nvPr>
            <p:ph type="sldNum" sz="quarter" idx="4"/>
          </p:nvPr>
        </p:nvSpPr>
        <p:spPr/>
        <p:txBody>
          <a:bodyPr/>
          <a:lstStyle/>
          <a:p>
            <a:fld id="{812F80B6-01D2-434F-9668-2E346C963AFE}" type="slidenum">
              <a:rPr lang="en-GB" smtClean="0"/>
              <a:t>2</a:t>
            </a:fld>
            <a:endParaRPr lang="en-GB"/>
          </a:p>
        </p:txBody>
      </p:sp>
      <p:sp>
        <p:nvSpPr>
          <p:cNvPr id="4" name="Title 3"/>
          <p:cNvSpPr>
            <a:spLocks noGrp="1"/>
          </p:cNvSpPr>
          <p:nvPr>
            <p:ph type="title"/>
          </p:nvPr>
        </p:nvSpPr>
        <p:spPr/>
        <p:txBody>
          <a:bodyPr/>
          <a:lstStyle/>
          <a:p>
            <a:r>
              <a:rPr lang="en-GB" dirty="0"/>
              <a:t>Spending reviews defined </a:t>
            </a:r>
          </a:p>
        </p:txBody>
      </p:sp>
    </p:spTree>
    <p:extLst>
      <p:ext uri="{BB962C8B-B14F-4D97-AF65-F5344CB8AC3E}">
        <p14:creationId xmlns:p14="http://schemas.microsoft.com/office/powerpoint/2010/main" val="980249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b="1" dirty="0"/>
              <a:t>2008 crisis:</a:t>
            </a:r>
            <a:r>
              <a:rPr lang="en-GB" dirty="0"/>
              <a:t> the main objective of spending reviews were short-term budget cuts to control expenditure. </a:t>
            </a:r>
          </a:p>
          <a:p>
            <a:r>
              <a:rPr lang="en-GB" b="1" dirty="0"/>
              <a:t>Recent years: </a:t>
            </a:r>
            <a:r>
              <a:rPr lang="en-GB" dirty="0"/>
              <a:t>governments have used the reviews not only to cut spending, but also to </a:t>
            </a:r>
          </a:p>
          <a:p>
            <a:pPr lvl="1"/>
            <a:r>
              <a:rPr lang="en-GB" dirty="0"/>
              <a:t>improve expenditure performance </a:t>
            </a:r>
          </a:p>
          <a:p>
            <a:pPr lvl="1"/>
            <a:r>
              <a:rPr lang="en-GB" dirty="0"/>
              <a:t>increase transparency </a:t>
            </a:r>
          </a:p>
          <a:p>
            <a:pPr lvl="1"/>
            <a:r>
              <a:rPr lang="en-GB" dirty="0"/>
              <a:t>improve prioritisation </a:t>
            </a:r>
          </a:p>
          <a:p>
            <a:r>
              <a:rPr lang="en-GB" dirty="0"/>
              <a:t>Collaborative process (not as MoF driven)</a:t>
            </a:r>
          </a:p>
          <a:p>
            <a:r>
              <a:rPr lang="en-GB" dirty="0"/>
              <a:t>Shows how spending reviews can adapt to the circumstances facing a country, and the economic cycle.</a:t>
            </a:r>
          </a:p>
        </p:txBody>
      </p:sp>
      <p:sp>
        <p:nvSpPr>
          <p:cNvPr id="3" name="Slide Number Placeholder 2"/>
          <p:cNvSpPr>
            <a:spLocks noGrp="1"/>
          </p:cNvSpPr>
          <p:nvPr>
            <p:ph type="sldNum" sz="quarter" idx="4"/>
          </p:nvPr>
        </p:nvSpPr>
        <p:spPr/>
        <p:txBody>
          <a:bodyPr/>
          <a:lstStyle/>
          <a:p>
            <a:fld id="{812F80B6-01D2-434F-9668-2E346C963AFE}" type="slidenum">
              <a:rPr lang="en-GB" smtClean="0"/>
              <a:t>3</a:t>
            </a:fld>
            <a:endParaRPr lang="en-GB"/>
          </a:p>
        </p:txBody>
      </p:sp>
      <p:sp>
        <p:nvSpPr>
          <p:cNvPr id="4" name="Title 3"/>
          <p:cNvSpPr>
            <a:spLocks noGrp="1"/>
          </p:cNvSpPr>
          <p:nvPr>
            <p:ph type="title"/>
          </p:nvPr>
        </p:nvSpPr>
        <p:spPr/>
        <p:txBody>
          <a:bodyPr/>
          <a:lstStyle/>
          <a:p>
            <a:r>
              <a:rPr lang="en-GB" dirty="0"/>
              <a:t>The evolution of spending reviews </a:t>
            </a:r>
          </a:p>
        </p:txBody>
      </p:sp>
    </p:spTree>
    <p:extLst>
      <p:ext uri="{BB962C8B-B14F-4D97-AF65-F5344CB8AC3E}">
        <p14:creationId xmlns:p14="http://schemas.microsoft.com/office/powerpoint/2010/main" val="2645860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4000" y="1601999"/>
            <a:ext cx="10958400" cy="4881927"/>
          </a:xfrm>
        </p:spPr>
        <p:txBody>
          <a:bodyPr>
            <a:normAutofit fontScale="70000" lnSpcReduction="20000"/>
          </a:bodyPr>
          <a:lstStyle/>
          <a:p>
            <a:pPr marL="514350" indent="-514350">
              <a:buFont typeface="+mj-lt"/>
              <a:buAutoNum type="arabicPeriod"/>
            </a:pPr>
            <a:r>
              <a:rPr lang="en-GB" dirty="0"/>
              <a:t>The objectives and the scope of a spending review are determined at the beginning of the review process. </a:t>
            </a:r>
          </a:p>
          <a:p>
            <a:pPr marL="514350" indent="-514350">
              <a:buFont typeface="+mj-lt"/>
              <a:buAutoNum type="arabicPeriod"/>
            </a:pPr>
            <a:r>
              <a:rPr lang="en-GB" dirty="0"/>
              <a:t>Senior political and administrative leaders perform complimentary yet distinct role in the spending review process. </a:t>
            </a:r>
          </a:p>
          <a:p>
            <a:pPr marL="514350" indent="-514350">
              <a:buFont typeface="+mj-lt"/>
              <a:buAutoNum type="arabicPeriod"/>
            </a:pPr>
            <a:r>
              <a:rPr lang="en-GB" dirty="0"/>
              <a:t>Spending reviews have well-developed governance arrangements throughout the review process. </a:t>
            </a:r>
          </a:p>
          <a:p>
            <a:pPr marL="514350" indent="-514350">
              <a:buFont typeface="+mj-lt"/>
              <a:buAutoNum type="arabicPeriod"/>
            </a:pPr>
            <a:r>
              <a:rPr lang="en-GB" dirty="0"/>
              <a:t>Spending reviews conclude with recommendations for political leaders to decide on in the budget process. </a:t>
            </a:r>
          </a:p>
          <a:p>
            <a:pPr marL="514350" indent="-514350">
              <a:buFont typeface="+mj-lt"/>
              <a:buAutoNum type="arabicPeriod"/>
            </a:pPr>
            <a:r>
              <a:rPr lang="en-GB" dirty="0"/>
              <a:t>Spending reviews complement tools designed to improve performance orientation, including medium-term budget frameworks and performance budgeting. </a:t>
            </a:r>
          </a:p>
          <a:p>
            <a:pPr marL="514350" indent="-514350">
              <a:buFont typeface="+mj-lt"/>
              <a:buAutoNum type="arabicPeriod"/>
            </a:pPr>
            <a:r>
              <a:rPr lang="en-GB" dirty="0"/>
              <a:t>The results of a spending review are implemented and monitored in a transparent manner</a:t>
            </a:r>
          </a:p>
          <a:p>
            <a:pPr marL="514350" indent="-514350">
              <a:buFont typeface="+mj-lt"/>
              <a:buAutoNum type="arabicPeriod"/>
            </a:pPr>
            <a:r>
              <a:rPr lang="en-GB" dirty="0"/>
              <a:t>Spending reviews are reported in a transparent manner. </a:t>
            </a:r>
          </a:p>
          <a:p>
            <a:pPr marL="514350" indent="-514350">
              <a:buFont typeface="+mj-lt"/>
              <a:buAutoNum type="arabicPeriod"/>
            </a:pPr>
            <a:r>
              <a:rPr lang="en-GB" dirty="0"/>
              <a:t>The spending review process is reviewed periodically to reflect new developments. </a:t>
            </a:r>
          </a:p>
          <a:p>
            <a:pPr marL="0" indent="0">
              <a:buNone/>
            </a:pPr>
            <a:endParaRPr lang="en-GB" dirty="0"/>
          </a:p>
        </p:txBody>
      </p:sp>
      <p:sp>
        <p:nvSpPr>
          <p:cNvPr id="3" name="Slide Number Placeholder 2"/>
          <p:cNvSpPr>
            <a:spLocks noGrp="1"/>
          </p:cNvSpPr>
          <p:nvPr>
            <p:ph type="sldNum" sz="quarter" idx="4"/>
          </p:nvPr>
        </p:nvSpPr>
        <p:spPr/>
        <p:txBody>
          <a:bodyPr/>
          <a:lstStyle/>
          <a:p>
            <a:fld id="{812F80B6-01D2-434F-9668-2E346C963AFE}" type="slidenum">
              <a:rPr lang="en-GB" smtClean="0"/>
              <a:t>4</a:t>
            </a:fld>
            <a:endParaRPr lang="en-GB"/>
          </a:p>
        </p:txBody>
      </p:sp>
      <p:sp>
        <p:nvSpPr>
          <p:cNvPr id="4" name="Title 3"/>
          <p:cNvSpPr>
            <a:spLocks noGrp="1"/>
          </p:cNvSpPr>
          <p:nvPr>
            <p:ph type="title"/>
          </p:nvPr>
        </p:nvSpPr>
        <p:spPr/>
        <p:txBody>
          <a:bodyPr/>
          <a:lstStyle/>
          <a:p>
            <a:r>
              <a:rPr lang="en-GB" dirty="0"/>
              <a:t>Spending reviews in OECD countries: towards best practices </a:t>
            </a:r>
          </a:p>
        </p:txBody>
      </p:sp>
    </p:spTree>
    <p:extLst>
      <p:ext uri="{BB962C8B-B14F-4D97-AF65-F5344CB8AC3E}">
        <p14:creationId xmlns:p14="http://schemas.microsoft.com/office/powerpoint/2010/main" val="1509238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buAutoNum type="alphaLcPeriod"/>
            </a:pPr>
            <a:r>
              <a:rPr lang="en-GB" sz="2400" b="1" dirty="0"/>
              <a:t>A decision to launch a spending review includes clear objectives that align with government priorities</a:t>
            </a:r>
          </a:p>
          <a:p>
            <a:pPr marL="742500" lvl="1" indent="-342900"/>
            <a:r>
              <a:rPr lang="en-GB" sz="2000" dirty="0"/>
              <a:t>Ministers decide on the objectives </a:t>
            </a:r>
            <a:r>
              <a:rPr lang="en-GB" sz="2100" dirty="0"/>
              <a:t>– expenditure cuts, re-aligning expenditure etc.</a:t>
            </a:r>
          </a:p>
          <a:p>
            <a:pPr marL="742500" lvl="1" indent="-342900"/>
            <a:r>
              <a:rPr lang="en-GB" sz="2100" dirty="0"/>
              <a:t>Different objectives have implications for the structure of the process and roles of participants. </a:t>
            </a:r>
          </a:p>
          <a:p>
            <a:pPr marL="399600" lvl="1" indent="0">
              <a:buNone/>
            </a:pPr>
            <a:endParaRPr lang="en-GB" sz="2100" dirty="0"/>
          </a:p>
          <a:p>
            <a:pPr marL="457200" indent="-457200">
              <a:buAutoNum type="alphaLcPeriod"/>
            </a:pPr>
            <a:r>
              <a:rPr lang="en-GB" sz="2400" b="1" dirty="0"/>
              <a:t>Clear scope where all areas and expenditure are suitable for a review</a:t>
            </a:r>
          </a:p>
          <a:p>
            <a:pPr marL="742500" lvl="1" indent="-342900"/>
            <a:r>
              <a:rPr lang="en-GB" sz="2000" dirty="0"/>
              <a:t>All expenditures are suitable for a review as all programmes can run their course and change. </a:t>
            </a:r>
          </a:p>
          <a:p>
            <a:pPr marL="742500" lvl="1" indent="-342900"/>
            <a:r>
              <a:rPr lang="en-US" sz="2000" dirty="0"/>
              <a:t>Lack of data should not prevent countries from analysing certain areas</a:t>
            </a:r>
          </a:p>
          <a:p>
            <a:pPr marL="742500" lvl="1" indent="-342900"/>
            <a:endParaRPr lang="en-GB" sz="2000" dirty="0"/>
          </a:p>
          <a:p>
            <a:pPr marL="742500" lvl="1" indent="-342900"/>
            <a:endParaRPr lang="en-GB" sz="2000" dirty="0"/>
          </a:p>
          <a:p>
            <a:pPr marL="742500" lvl="1" indent="-342900"/>
            <a:endParaRPr lang="en-GB" sz="2000" dirty="0"/>
          </a:p>
        </p:txBody>
      </p:sp>
      <p:sp>
        <p:nvSpPr>
          <p:cNvPr id="3" name="Slide Number Placeholder 2"/>
          <p:cNvSpPr>
            <a:spLocks noGrp="1"/>
          </p:cNvSpPr>
          <p:nvPr>
            <p:ph type="sldNum" sz="quarter" idx="4"/>
          </p:nvPr>
        </p:nvSpPr>
        <p:spPr/>
        <p:txBody>
          <a:bodyPr/>
          <a:lstStyle/>
          <a:p>
            <a:fld id="{812F80B6-01D2-434F-9668-2E346C963AFE}" type="slidenum">
              <a:rPr lang="en-GB" smtClean="0"/>
              <a:t>5</a:t>
            </a:fld>
            <a:endParaRPr lang="en-GB"/>
          </a:p>
        </p:txBody>
      </p:sp>
      <p:sp>
        <p:nvSpPr>
          <p:cNvPr id="4" name="Title 3"/>
          <p:cNvSpPr>
            <a:spLocks noGrp="1"/>
          </p:cNvSpPr>
          <p:nvPr>
            <p:ph type="title"/>
          </p:nvPr>
        </p:nvSpPr>
        <p:spPr/>
        <p:txBody>
          <a:bodyPr/>
          <a:lstStyle/>
          <a:p>
            <a:br>
              <a:rPr lang="en-GB" sz="2400" b="1" dirty="0"/>
            </a:br>
            <a:r>
              <a:rPr lang="en-GB" sz="2400" b="1" dirty="0"/>
              <a:t>The objectives and the scope of a spending review are determined at the beginning of the review process. </a:t>
            </a:r>
            <a:br>
              <a:rPr lang="en-GB" b="1" dirty="0"/>
            </a:br>
            <a:endParaRPr lang="en-GB" b="1" dirty="0"/>
          </a:p>
        </p:txBody>
      </p:sp>
    </p:spTree>
    <p:extLst>
      <p:ext uri="{BB962C8B-B14F-4D97-AF65-F5344CB8AC3E}">
        <p14:creationId xmlns:p14="http://schemas.microsoft.com/office/powerpoint/2010/main" val="3974847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buAutoNum type="alphaLcPeriod"/>
            </a:pPr>
            <a:r>
              <a:rPr lang="en-GB" sz="2400" b="1" dirty="0"/>
              <a:t>Political leadership is essential at each key milestone of the review process</a:t>
            </a:r>
          </a:p>
          <a:p>
            <a:pPr lvl="1"/>
            <a:r>
              <a:rPr lang="en-GB" sz="2000" dirty="0"/>
              <a:t>Creating consensus across the government, deciding on the objectives and scope of reviews, and the final decision on which recommendations to adopt. </a:t>
            </a:r>
          </a:p>
          <a:p>
            <a:pPr lvl="1"/>
            <a:r>
              <a:rPr lang="en-GB" sz="2000" dirty="0"/>
              <a:t>Evidence shows a decline in commitment throughout the process</a:t>
            </a:r>
          </a:p>
          <a:p>
            <a:pPr marL="457200" lvl="1" indent="0">
              <a:buNone/>
            </a:pPr>
            <a:endParaRPr lang="en-GB" sz="2000" dirty="0"/>
          </a:p>
          <a:p>
            <a:pPr marL="457200" indent="-457200">
              <a:buAutoNum type="alphaLcPeriod"/>
            </a:pPr>
            <a:r>
              <a:rPr lang="en-GB" sz="2400" b="1" dirty="0"/>
              <a:t>Civil servants prepare and conduct spending reviews</a:t>
            </a:r>
          </a:p>
          <a:p>
            <a:pPr lvl="1"/>
            <a:r>
              <a:rPr lang="en-GB" sz="2000" dirty="0"/>
              <a:t>Political leaders should rely on civil servants to prepare spending reviews and implement the decisions from the conclusion of the review, based on a political mandate</a:t>
            </a:r>
          </a:p>
          <a:p>
            <a:pPr lvl="1"/>
            <a:r>
              <a:rPr lang="en-GB" sz="2000" dirty="0"/>
              <a:t>Steering group responsible for overseeing the process, and a working group tasked with completing the day-to-day operation of the spending review.</a:t>
            </a:r>
          </a:p>
          <a:p>
            <a:pPr marL="742500" lvl="1" indent="-342900"/>
            <a:endParaRPr lang="en-GB" sz="2000" dirty="0"/>
          </a:p>
        </p:txBody>
      </p:sp>
      <p:sp>
        <p:nvSpPr>
          <p:cNvPr id="3" name="Slide Number Placeholder 2"/>
          <p:cNvSpPr>
            <a:spLocks noGrp="1"/>
          </p:cNvSpPr>
          <p:nvPr>
            <p:ph type="sldNum" sz="quarter" idx="4"/>
          </p:nvPr>
        </p:nvSpPr>
        <p:spPr/>
        <p:txBody>
          <a:bodyPr/>
          <a:lstStyle/>
          <a:p>
            <a:fld id="{812F80B6-01D2-434F-9668-2E346C963AFE}" type="slidenum">
              <a:rPr lang="en-GB" smtClean="0"/>
              <a:t>6</a:t>
            </a:fld>
            <a:endParaRPr lang="en-GB"/>
          </a:p>
        </p:txBody>
      </p:sp>
      <p:sp>
        <p:nvSpPr>
          <p:cNvPr id="4" name="Title 3"/>
          <p:cNvSpPr>
            <a:spLocks noGrp="1"/>
          </p:cNvSpPr>
          <p:nvPr>
            <p:ph type="title"/>
          </p:nvPr>
        </p:nvSpPr>
        <p:spPr/>
        <p:txBody>
          <a:bodyPr/>
          <a:lstStyle/>
          <a:p>
            <a:br>
              <a:rPr lang="en-GB" sz="2400" b="1" dirty="0"/>
            </a:br>
            <a:r>
              <a:rPr lang="en-GB" sz="2400" b="1" dirty="0"/>
              <a:t>Senior political and administrative leaders perform complimentary yet distinct role in the spending review process. </a:t>
            </a:r>
            <a:br>
              <a:rPr lang="en-GB" b="1" dirty="0"/>
            </a:br>
            <a:endParaRPr lang="en-GB" b="1" dirty="0"/>
          </a:p>
        </p:txBody>
      </p:sp>
    </p:spTree>
    <p:extLst>
      <p:ext uri="{BB962C8B-B14F-4D97-AF65-F5344CB8AC3E}">
        <p14:creationId xmlns:p14="http://schemas.microsoft.com/office/powerpoint/2010/main" val="2148246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7200" indent="-457200">
              <a:buAutoNum type="alphaLcPeriod"/>
            </a:pPr>
            <a:r>
              <a:rPr lang="en-GB" sz="2400" b="1" dirty="0"/>
              <a:t>Roles and responsibilities are defined in advance and apply throughout the review process </a:t>
            </a:r>
          </a:p>
          <a:p>
            <a:pPr lvl="1"/>
            <a:r>
              <a:rPr lang="en-GB" sz="2000" dirty="0"/>
              <a:t>The countries that have a clear governance structure at all stages of the process are the most successful in achieving the desired outcomes from a review - MoF/LMs/PMO</a:t>
            </a:r>
          </a:p>
          <a:p>
            <a:pPr marL="457200" indent="-457200">
              <a:buAutoNum type="alphaLcPeriod"/>
            </a:pPr>
            <a:r>
              <a:rPr lang="en-GB" sz="2400" b="1" dirty="0"/>
              <a:t>Spending reviews conclude within a relatively short period</a:t>
            </a:r>
          </a:p>
          <a:p>
            <a:pPr lvl="1"/>
            <a:r>
              <a:rPr lang="en-GB" sz="2000" dirty="0"/>
              <a:t>Results are expected in time for decision-makers to include in the budget negotiations. </a:t>
            </a:r>
          </a:p>
          <a:p>
            <a:pPr lvl="1"/>
            <a:r>
              <a:rPr lang="en-GB" sz="2000" dirty="0"/>
              <a:t>Rely on existing data</a:t>
            </a:r>
            <a:endParaRPr lang="is-IS" sz="2000" dirty="0"/>
          </a:p>
          <a:p>
            <a:pPr lvl="1"/>
            <a:r>
              <a:rPr lang="en-GB" sz="2000" dirty="0"/>
              <a:t>Time consuming exercise for civil servants </a:t>
            </a:r>
          </a:p>
          <a:p>
            <a:pPr marL="457200" indent="-457200">
              <a:buAutoNum type="alphaLcPeriod"/>
            </a:pPr>
            <a:r>
              <a:rPr lang="en-GB" sz="2400" b="1" dirty="0"/>
              <a:t>Experienced professionals complete spending reviews</a:t>
            </a:r>
            <a:endParaRPr lang="en-GB" sz="2000" b="1" dirty="0"/>
          </a:p>
          <a:p>
            <a:pPr marL="742500" lvl="1" indent="-342900"/>
            <a:r>
              <a:rPr lang="en-GB" sz="2000" dirty="0"/>
              <a:t>Spending reviews should be assigned the very best expert resources from the MoF and LMs, given the stakes of recommending a change to the level and/or composition of expenditure in a line ministry or across several line ministries. </a:t>
            </a:r>
          </a:p>
          <a:p>
            <a:pPr marL="742500" lvl="1" indent="-342900"/>
            <a:endParaRPr lang="en-GB" sz="2000" dirty="0"/>
          </a:p>
          <a:p>
            <a:pPr marL="742500" lvl="1" indent="-342900"/>
            <a:endParaRPr lang="en-GB" sz="2000" dirty="0"/>
          </a:p>
        </p:txBody>
      </p:sp>
      <p:sp>
        <p:nvSpPr>
          <p:cNvPr id="3" name="Slide Number Placeholder 2"/>
          <p:cNvSpPr>
            <a:spLocks noGrp="1"/>
          </p:cNvSpPr>
          <p:nvPr>
            <p:ph type="sldNum" sz="quarter" idx="4"/>
          </p:nvPr>
        </p:nvSpPr>
        <p:spPr/>
        <p:txBody>
          <a:bodyPr/>
          <a:lstStyle/>
          <a:p>
            <a:fld id="{812F80B6-01D2-434F-9668-2E346C963AFE}" type="slidenum">
              <a:rPr lang="en-GB" smtClean="0"/>
              <a:t>7</a:t>
            </a:fld>
            <a:endParaRPr lang="en-GB"/>
          </a:p>
        </p:txBody>
      </p:sp>
      <p:sp>
        <p:nvSpPr>
          <p:cNvPr id="4" name="Title 3"/>
          <p:cNvSpPr>
            <a:spLocks noGrp="1"/>
          </p:cNvSpPr>
          <p:nvPr>
            <p:ph type="title"/>
          </p:nvPr>
        </p:nvSpPr>
        <p:spPr/>
        <p:txBody>
          <a:bodyPr/>
          <a:lstStyle/>
          <a:p>
            <a:br>
              <a:rPr lang="en-GB" sz="2400" b="1" dirty="0"/>
            </a:br>
            <a:r>
              <a:rPr lang="en-US" sz="2400" b="1" dirty="0"/>
              <a:t>Spending reviews have well-developed governance arrangements throughout the review process.</a:t>
            </a:r>
            <a:br>
              <a:rPr lang="en-GB" b="1" dirty="0"/>
            </a:br>
            <a:endParaRPr lang="en-GB" b="1" dirty="0"/>
          </a:p>
        </p:txBody>
      </p:sp>
    </p:spTree>
    <p:extLst>
      <p:ext uri="{BB962C8B-B14F-4D97-AF65-F5344CB8AC3E}">
        <p14:creationId xmlns:p14="http://schemas.microsoft.com/office/powerpoint/2010/main" val="918781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buAutoNum type="alphaLcPeriod"/>
            </a:pPr>
            <a:r>
              <a:rPr lang="en-US" sz="2400" b="1" dirty="0"/>
              <a:t>The findings of a spending review are available at the decision-making stages of the government’s annual budget process. </a:t>
            </a:r>
            <a:endParaRPr lang="en-GB" sz="2400" b="1" dirty="0"/>
          </a:p>
          <a:p>
            <a:pPr lvl="1"/>
            <a:r>
              <a:rPr lang="en-GB" sz="2000" dirty="0"/>
              <a:t>A clear link to the budget process ensures that governments can compare the merits of new spending proposals against changes to the composition of existing spending. </a:t>
            </a:r>
          </a:p>
          <a:p>
            <a:pPr marL="457200" indent="-457200">
              <a:buAutoNum type="alphaLcPeriod"/>
            </a:pPr>
            <a:endParaRPr lang="en-GB" sz="2400" dirty="0"/>
          </a:p>
          <a:p>
            <a:pPr marL="457200" indent="-457200">
              <a:buAutoNum type="alphaLcPeriod"/>
            </a:pPr>
            <a:r>
              <a:rPr lang="en-GB" sz="2400" b="1" dirty="0"/>
              <a:t>The decision on which recommendations to implement is taken by political leaders </a:t>
            </a:r>
          </a:p>
          <a:p>
            <a:pPr lvl="1"/>
            <a:r>
              <a:rPr lang="en-GB" sz="2000" dirty="0"/>
              <a:t>Spending reviews conclude with recommendations (options/scenarios) on which the Cabinet takes decisions. </a:t>
            </a:r>
          </a:p>
          <a:p>
            <a:pPr marL="457200" lvl="1" indent="0">
              <a:buNone/>
            </a:pPr>
            <a:endParaRPr lang="en-GB" sz="2000" dirty="0"/>
          </a:p>
          <a:p>
            <a:pPr lvl="1"/>
            <a:endParaRPr lang="en-GB" sz="2000" dirty="0"/>
          </a:p>
          <a:p>
            <a:pPr marL="742500" lvl="1" indent="-342900"/>
            <a:endParaRPr lang="en-GB" sz="2000" dirty="0"/>
          </a:p>
        </p:txBody>
      </p:sp>
      <p:sp>
        <p:nvSpPr>
          <p:cNvPr id="3" name="Slide Number Placeholder 2"/>
          <p:cNvSpPr>
            <a:spLocks noGrp="1"/>
          </p:cNvSpPr>
          <p:nvPr>
            <p:ph type="sldNum" sz="quarter" idx="4"/>
          </p:nvPr>
        </p:nvSpPr>
        <p:spPr/>
        <p:txBody>
          <a:bodyPr/>
          <a:lstStyle/>
          <a:p>
            <a:fld id="{812F80B6-01D2-434F-9668-2E346C963AFE}" type="slidenum">
              <a:rPr lang="en-GB" smtClean="0"/>
              <a:t>8</a:t>
            </a:fld>
            <a:endParaRPr lang="en-GB"/>
          </a:p>
        </p:txBody>
      </p:sp>
      <p:sp>
        <p:nvSpPr>
          <p:cNvPr id="4" name="Title 3"/>
          <p:cNvSpPr>
            <a:spLocks noGrp="1"/>
          </p:cNvSpPr>
          <p:nvPr>
            <p:ph type="title"/>
          </p:nvPr>
        </p:nvSpPr>
        <p:spPr/>
        <p:txBody>
          <a:bodyPr/>
          <a:lstStyle/>
          <a:p>
            <a:br>
              <a:rPr lang="en-GB" sz="2400" b="1" dirty="0"/>
            </a:br>
            <a:r>
              <a:rPr lang="en-GB" sz="2400" b="1" dirty="0"/>
              <a:t>Spending reviews conclude with recommendations for political leaders to decide on in the budget process. </a:t>
            </a:r>
            <a:br>
              <a:rPr lang="en-GB" b="1" dirty="0"/>
            </a:br>
            <a:endParaRPr lang="en-GB" b="1" dirty="0"/>
          </a:p>
        </p:txBody>
      </p:sp>
    </p:spTree>
    <p:extLst>
      <p:ext uri="{BB962C8B-B14F-4D97-AF65-F5344CB8AC3E}">
        <p14:creationId xmlns:p14="http://schemas.microsoft.com/office/powerpoint/2010/main" val="3239721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buAutoNum type="alphaLcPeriod"/>
            </a:pPr>
            <a:r>
              <a:rPr lang="en-GB" sz="2400" b="1" dirty="0"/>
              <a:t>Spending reviews take a medium-term perspective </a:t>
            </a:r>
          </a:p>
          <a:p>
            <a:pPr lvl="1"/>
            <a:r>
              <a:rPr lang="en-GB" sz="2000" dirty="0"/>
              <a:t>Important to have a MTEF in place as in many instances, the findings from a spending review can only be implemented over the medium-term</a:t>
            </a:r>
          </a:p>
          <a:p>
            <a:pPr marL="457200" lvl="1" indent="0">
              <a:buNone/>
            </a:pPr>
            <a:endParaRPr lang="en-GB" sz="2000" dirty="0"/>
          </a:p>
          <a:p>
            <a:pPr marL="457200" indent="-457200">
              <a:buAutoNum type="alphaLcPeriod"/>
            </a:pPr>
            <a:r>
              <a:rPr lang="en-GB" sz="2400" b="1" dirty="0"/>
              <a:t>Alignments with performance budgeting frameworks </a:t>
            </a:r>
          </a:p>
          <a:p>
            <a:pPr lvl="1"/>
            <a:r>
              <a:rPr lang="en-GB" sz="2000" dirty="0"/>
              <a:t>Performance budgeting frameworks with good quality data assist a spending review process, and spending reviews can be an important mechanism to improve the availability and quality of the performance information that is taken into account during the budget preparation process. </a:t>
            </a:r>
          </a:p>
          <a:p>
            <a:pPr lvl="1"/>
            <a:endParaRPr lang="en-GB" sz="2000" dirty="0"/>
          </a:p>
          <a:p>
            <a:pPr marL="742500" lvl="1" indent="-342900"/>
            <a:endParaRPr lang="en-GB" sz="2000" dirty="0"/>
          </a:p>
        </p:txBody>
      </p:sp>
      <p:sp>
        <p:nvSpPr>
          <p:cNvPr id="3" name="Slide Number Placeholder 2"/>
          <p:cNvSpPr>
            <a:spLocks noGrp="1"/>
          </p:cNvSpPr>
          <p:nvPr>
            <p:ph type="sldNum" sz="quarter" idx="4"/>
          </p:nvPr>
        </p:nvSpPr>
        <p:spPr/>
        <p:txBody>
          <a:bodyPr/>
          <a:lstStyle/>
          <a:p>
            <a:fld id="{812F80B6-01D2-434F-9668-2E346C963AFE}" type="slidenum">
              <a:rPr lang="en-GB" smtClean="0"/>
              <a:t>9</a:t>
            </a:fld>
            <a:endParaRPr lang="en-GB"/>
          </a:p>
        </p:txBody>
      </p:sp>
      <p:sp>
        <p:nvSpPr>
          <p:cNvPr id="4" name="Title 3"/>
          <p:cNvSpPr>
            <a:spLocks noGrp="1"/>
          </p:cNvSpPr>
          <p:nvPr>
            <p:ph type="title"/>
          </p:nvPr>
        </p:nvSpPr>
        <p:spPr/>
        <p:txBody>
          <a:bodyPr/>
          <a:lstStyle/>
          <a:p>
            <a:br>
              <a:rPr lang="en-GB" sz="2400" b="1" dirty="0"/>
            </a:br>
            <a:br>
              <a:rPr lang="en-GB" sz="2400" b="1" dirty="0"/>
            </a:br>
            <a:r>
              <a:rPr lang="en-GB" sz="2400" b="1" dirty="0"/>
              <a:t>Spending reviews complement tools designed to improve performance orientation</a:t>
            </a:r>
            <a:br>
              <a:rPr lang="en-GB" sz="2400" dirty="0"/>
            </a:br>
            <a:br>
              <a:rPr lang="en-GB" b="1" dirty="0"/>
            </a:br>
            <a:endParaRPr lang="en-GB" b="1" dirty="0"/>
          </a:p>
        </p:txBody>
      </p:sp>
    </p:spTree>
    <p:extLst>
      <p:ext uri="{BB962C8B-B14F-4D97-AF65-F5344CB8AC3E}">
        <p14:creationId xmlns:p14="http://schemas.microsoft.com/office/powerpoint/2010/main" val="37257019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ECD_English_whit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OECD_English_blue</Template>
  <TotalTime>13666</TotalTime>
  <Words>1242</Words>
  <Application>Microsoft Office PowerPoint</Application>
  <PresentationFormat>Widescreen</PresentationFormat>
  <Paragraphs>103</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Georgia</vt:lpstr>
      <vt:lpstr>Helvetica 65 Medium</vt:lpstr>
      <vt:lpstr>OECD_English_white</vt:lpstr>
      <vt:lpstr>Spending reviews  Towards best practices  </vt:lpstr>
      <vt:lpstr>Spending reviews defined </vt:lpstr>
      <vt:lpstr>The evolution of spending reviews </vt:lpstr>
      <vt:lpstr>Spending reviews in OECD countries: towards best practices </vt:lpstr>
      <vt:lpstr> The objectives and the scope of a spending review are determined at the beginning of the review process.  </vt:lpstr>
      <vt:lpstr> Senior political and administrative leaders perform complimentary yet distinct role in the spending review process.  </vt:lpstr>
      <vt:lpstr> Spending reviews have well-developed governance arrangements throughout the review process. </vt:lpstr>
      <vt:lpstr> Spending reviews conclude with recommendations for political leaders to decide on in the budget process.  </vt:lpstr>
      <vt:lpstr>  Spending reviews complement tools designed to improve performance orientation  </vt:lpstr>
      <vt:lpstr>   The results of a spending review are implemented and monitored in a transparent manner  </vt:lpstr>
      <vt:lpstr>   Spending reviews are reported in a transparent manner.   </vt:lpstr>
      <vt:lpstr>   The spending review process is reviewed periodically to reflect new developments  </vt:lpstr>
      <vt:lpstr>The future of spending reviews?</vt:lpstr>
      <vt:lpstr>Questions?</vt:lpstr>
    </vt:vector>
  </TitlesOfParts>
  <Company>OECD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Big Picture Where is Estonia now compared to OECD countries and future perspectives</dc:title>
  <dc:creator>LAU Edwin, GOV/RPS</dc:creator>
  <cp:lastModifiedBy>Ksenia Malafeeva</cp:lastModifiedBy>
  <cp:revision>226</cp:revision>
  <cp:lastPrinted>2019-10-08T16:12:05Z</cp:lastPrinted>
  <dcterms:created xsi:type="dcterms:W3CDTF">2019-10-03T16:06:35Z</dcterms:created>
  <dcterms:modified xsi:type="dcterms:W3CDTF">2021-06-23T12:03:37Z</dcterms:modified>
</cp:coreProperties>
</file>