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4"/>
  </p:notesMasterIdLst>
  <p:sldIdLst>
    <p:sldId id="282" r:id="rId2"/>
    <p:sldId id="257" r:id="rId3"/>
    <p:sldId id="260" r:id="rId4"/>
    <p:sldId id="261" r:id="rId5"/>
    <p:sldId id="259" r:id="rId6"/>
    <p:sldId id="264" r:id="rId7"/>
    <p:sldId id="262" r:id="rId8"/>
    <p:sldId id="265" r:id="rId9"/>
    <p:sldId id="258" r:id="rId10"/>
    <p:sldId id="266" r:id="rId11"/>
    <p:sldId id="268" r:id="rId12"/>
    <p:sldId id="267" r:id="rId13"/>
    <p:sldId id="271" r:id="rId14"/>
    <p:sldId id="269" r:id="rId15"/>
    <p:sldId id="315" r:id="rId16"/>
    <p:sldId id="263" r:id="rId17"/>
    <p:sldId id="275" r:id="rId18"/>
    <p:sldId id="276" r:id="rId19"/>
    <p:sldId id="272" r:id="rId20"/>
    <p:sldId id="278" r:id="rId21"/>
    <p:sldId id="279" r:id="rId22"/>
    <p:sldId id="274" r:id="rId23"/>
    <p:sldId id="273" r:id="rId24"/>
    <p:sldId id="280" r:id="rId25"/>
    <p:sldId id="281" r:id="rId26"/>
    <p:sldId id="283" r:id="rId27"/>
    <p:sldId id="285" r:id="rId28"/>
    <p:sldId id="284" r:id="rId29"/>
    <p:sldId id="287" r:id="rId30"/>
    <p:sldId id="286" r:id="rId31"/>
    <p:sldId id="289" r:id="rId32"/>
    <p:sldId id="288" r:id="rId33"/>
    <p:sldId id="292" r:id="rId34"/>
    <p:sldId id="293" r:id="rId35"/>
    <p:sldId id="291" r:id="rId36"/>
    <p:sldId id="295" r:id="rId37"/>
    <p:sldId id="290" r:id="rId38"/>
    <p:sldId id="296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930EDA8-DBC5-E7B7-C87A-84A66BC9522C}" name="Robyn Thekiso" initials="RT" userId="ebe106add43d953f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EEE"/>
    <a:srgbClr val="C8C9C6"/>
    <a:srgbClr val="AAAAAA"/>
    <a:srgbClr val="2C2B7C"/>
    <a:srgbClr val="00005C"/>
    <a:srgbClr val="232376"/>
    <a:srgbClr val="EFED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563F02-26B2-36BD-8A3B-D7A102DAFC20}" v="89" dt="2021-10-12T19:10:17.5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3" autoAdjust="0"/>
    <p:restoredTop sz="88595" autoAdjust="0"/>
  </p:normalViewPr>
  <p:slideViewPr>
    <p:cSldViewPr snapToGrid="0">
      <p:cViewPr varScale="1">
        <p:scale>
          <a:sx n="54" d="100"/>
          <a:sy n="54" d="100"/>
        </p:scale>
        <p:origin x="102" y="10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microsoft.com/office/2018/10/relationships/authors" Target="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tiana Vinogradova" userId="S::tivinog_gmail.com#ext#@worldbankgroup.onmicrosoft.com::dfaa1d91-f336-4b35-b298-49f616a4ccb6" providerId="AD" clId="Web-{76563F02-26B2-36BD-8A3B-D7A102DAFC20}"/>
    <pc:docChg chg="modSld">
      <pc:chgData name="Tatiana Vinogradova" userId="S::tivinog_gmail.com#ext#@worldbankgroup.onmicrosoft.com::dfaa1d91-f336-4b35-b298-49f616a4ccb6" providerId="AD" clId="Web-{76563F02-26B2-36BD-8A3B-D7A102DAFC20}" dt="2021-10-12T19:10:08.217" v="67" actId="20577"/>
      <pc:docMkLst>
        <pc:docMk/>
      </pc:docMkLst>
      <pc:sldChg chg="modSp">
        <pc:chgData name="Tatiana Vinogradova" userId="S::tivinog_gmail.com#ext#@worldbankgroup.onmicrosoft.com::dfaa1d91-f336-4b35-b298-49f616a4ccb6" providerId="AD" clId="Web-{76563F02-26B2-36BD-8A3B-D7A102DAFC20}" dt="2021-10-12T18:57:42.250" v="52" actId="20577"/>
        <pc:sldMkLst>
          <pc:docMk/>
          <pc:sldMk cId="4099673306" sldId="262"/>
        </pc:sldMkLst>
        <pc:spChg chg="mod">
          <ac:chgData name="Tatiana Vinogradova" userId="S::tivinog_gmail.com#ext#@worldbankgroup.onmicrosoft.com::dfaa1d91-f336-4b35-b298-49f616a4ccb6" providerId="AD" clId="Web-{76563F02-26B2-36BD-8A3B-D7A102DAFC20}" dt="2021-10-12T18:57:42.250" v="52" actId="20577"/>
          <ac:spMkLst>
            <pc:docMk/>
            <pc:sldMk cId="4099673306" sldId="262"/>
            <ac:spMk id="6" creationId="{DB2EC1E3-AA04-4E34-8AA4-8B906C4858DF}"/>
          </ac:spMkLst>
        </pc:spChg>
      </pc:sldChg>
      <pc:sldChg chg="modSp">
        <pc:chgData name="Tatiana Vinogradova" userId="S::tivinog_gmail.com#ext#@worldbankgroup.onmicrosoft.com::dfaa1d91-f336-4b35-b298-49f616a4ccb6" providerId="AD" clId="Web-{76563F02-26B2-36BD-8A3B-D7A102DAFC20}" dt="2021-10-12T19:06:57.518" v="65" actId="20577"/>
        <pc:sldMkLst>
          <pc:docMk/>
          <pc:sldMk cId="124970274" sldId="267"/>
        </pc:sldMkLst>
        <pc:spChg chg="mod">
          <ac:chgData name="Tatiana Vinogradova" userId="S::tivinog_gmail.com#ext#@worldbankgroup.onmicrosoft.com::dfaa1d91-f336-4b35-b298-49f616a4ccb6" providerId="AD" clId="Web-{76563F02-26B2-36BD-8A3B-D7A102DAFC20}" dt="2021-10-12T19:06:57.518" v="65" actId="20577"/>
          <ac:spMkLst>
            <pc:docMk/>
            <pc:sldMk cId="124970274" sldId="267"/>
            <ac:spMk id="6" creationId="{FAACF6DA-5075-4196-95AB-339385CE7909}"/>
          </ac:spMkLst>
        </pc:spChg>
      </pc:sldChg>
      <pc:sldChg chg="modSp">
        <pc:chgData name="Tatiana Vinogradova" userId="S::tivinog_gmail.com#ext#@worldbankgroup.onmicrosoft.com::dfaa1d91-f336-4b35-b298-49f616a4ccb6" providerId="AD" clId="Web-{76563F02-26B2-36BD-8A3B-D7A102DAFC20}" dt="2021-10-12T18:55:57.447" v="49" actId="20577"/>
        <pc:sldMkLst>
          <pc:docMk/>
          <pc:sldMk cId="4246512840" sldId="282"/>
        </pc:sldMkLst>
        <pc:spChg chg="mod">
          <ac:chgData name="Tatiana Vinogradova" userId="S::tivinog_gmail.com#ext#@worldbankgroup.onmicrosoft.com::dfaa1d91-f336-4b35-b298-49f616a4ccb6" providerId="AD" clId="Web-{76563F02-26B2-36BD-8A3B-D7A102DAFC20}" dt="2021-10-12T18:55:57.447" v="49" actId="20577"/>
          <ac:spMkLst>
            <pc:docMk/>
            <pc:sldMk cId="4246512840" sldId="282"/>
            <ac:spMk id="2" creationId="{F8ABDDC9-8104-43B6-8FA7-5EC5948F4169}"/>
          </ac:spMkLst>
        </pc:spChg>
      </pc:sldChg>
      <pc:sldChg chg="modSp">
        <pc:chgData name="Tatiana Vinogradova" userId="S::tivinog_gmail.com#ext#@worldbankgroup.onmicrosoft.com::dfaa1d91-f336-4b35-b298-49f616a4ccb6" providerId="AD" clId="Web-{76563F02-26B2-36BD-8A3B-D7A102DAFC20}" dt="2021-10-12T19:10:08.217" v="67" actId="20577"/>
        <pc:sldMkLst>
          <pc:docMk/>
          <pc:sldMk cId="2103391741" sldId="295"/>
        </pc:sldMkLst>
        <pc:spChg chg="mod">
          <ac:chgData name="Tatiana Vinogradova" userId="S::tivinog_gmail.com#ext#@worldbankgroup.onmicrosoft.com::dfaa1d91-f336-4b35-b298-49f616a4ccb6" providerId="AD" clId="Web-{76563F02-26B2-36BD-8A3B-D7A102DAFC20}" dt="2021-10-12T19:10:08.217" v="67" actId="20577"/>
          <ac:spMkLst>
            <pc:docMk/>
            <pc:sldMk cId="2103391741" sldId="295"/>
            <ac:spMk id="5" creationId="{7A30217F-A1A2-4644-99A8-738B99454E8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74571E-7170-4FE2-8DC9-379B12BCFCDA}" type="doc">
      <dgm:prSet loTypeId="urn:microsoft.com/office/officeart/2005/8/layout/hProcess11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C6DAEA21-E50D-414E-B183-75C97495A6F8}">
      <dgm:prSet phldrT="[Text]"/>
      <dgm:spPr/>
      <dgm:t>
        <a:bodyPr/>
        <a:lstStyle/>
        <a:p>
          <a:r>
            <a:rPr lang="ru-RU" dirty="0">
              <a:latin typeface="Century Gothic" panose="020B0502020202020204" pitchFamily="34" charset="0"/>
            </a:rPr>
            <a:t>2013</a:t>
          </a:r>
        </a:p>
      </dgm:t>
    </dgm:pt>
    <dgm:pt modelId="{60B0E44B-4ABC-464E-AF24-A670EF853B72}" type="parTrans" cxnId="{C8DA61E1-ED77-4DBA-824E-E9BE71616327}">
      <dgm:prSet/>
      <dgm:spPr/>
      <dgm:t>
        <a:bodyPr/>
        <a:lstStyle/>
        <a:p>
          <a:endParaRPr lang="en-ZA"/>
        </a:p>
      </dgm:t>
    </dgm:pt>
    <dgm:pt modelId="{2E7EE364-44E4-4902-90B6-1DB61FDF753C}" type="sibTrans" cxnId="{C8DA61E1-ED77-4DBA-824E-E9BE71616327}">
      <dgm:prSet/>
      <dgm:spPr/>
      <dgm:t>
        <a:bodyPr/>
        <a:lstStyle/>
        <a:p>
          <a:endParaRPr lang="en-ZA"/>
        </a:p>
      </dgm:t>
    </dgm:pt>
    <dgm:pt modelId="{8B5D9D3E-9679-4FB9-AE1E-D308A42CD34A}">
      <dgm:prSet phldrT="[Text]"/>
      <dgm:spPr/>
      <dgm:t>
        <a:bodyPr/>
        <a:lstStyle/>
        <a:p>
          <a:r>
            <a:rPr lang="ru-RU" dirty="0">
              <a:latin typeface="Century Gothic" panose="020B0502020202020204" pitchFamily="34" charset="0"/>
            </a:rPr>
            <a:t>2014</a:t>
          </a:r>
        </a:p>
      </dgm:t>
    </dgm:pt>
    <dgm:pt modelId="{C2DE0F1E-8A63-4E36-9DBB-6574AF7ECB5D}" type="parTrans" cxnId="{391B04A7-0ED0-4AC4-A6CD-9E5254999E46}">
      <dgm:prSet/>
      <dgm:spPr/>
      <dgm:t>
        <a:bodyPr/>
        <a:lstStyle/>
        <a:p>
          <a:endParaRPr lang="en-ZA"/>
        </a:p>
      </dgm:t>
    </dgm:pt>
    <dgm:pt modelId="{B0D046AA-25E0-4296-93C1-EEBBFC1CB5FE}" type="sibTrans" cxnId="{391B04A7-0ED0-4AC4-A6CD-9E5254999E46}">
      <dgm:prSet/>
      <dgm:spPr/>
      <dgm:t>
        <a:bodyPr/>
        <a:lstStyle/>
        <a:p>
          <a:endParaRPr lang="en-ZA"/>
        </a:p>
      </dgm:t>
    </dgm:pt>
    <dgm:pt modelId="{E4AE7150-3288-418B-B08D-3477C3D745FD}">
      <dgm:prSet phldrT="[Text]"/>
      <dgm:spPr/>
      <dgm:t>
        <a:bodyPr/>
        <a:lstStyle/>
        <a:p>
          <a:r>
            <a:rPr lang="ru-RU" b="1" dirty="0">
              <a:latin typeface="Century Gothic" panose="020B0502020202020204" pitchFamily="34" charset="0"/>
            </a:rPr>
            <a:t>2012</a:t>
          </a:r>
        </a:p>
      </dgm:t>
    </dgm:pt>
    <dgm:pt modelId="{18A75E07-BC56-4C2E-9203-57BCD1764525}" type="sibTrans" cxnId="{C3C35E7C-8987-411C-87DD-8DADEEFC0586}">
      <dgm:prSet/>
      <dgm:spPr/>
      <dgm:t>
        <a:bodyPr/>
        <a:lstStyle/>
        <a:p>
          <a:endParaRPr lang="en-ZA"/>
        </a:p>
      </dgm:t>
    </dgm:pt>
    <dgm:pt modelId="{06843E8C-1C55-4792-BA5F-672B26CEBC97}" type="parTrans" cxnId="{C3C35E7C-8987-411C-87DD-8DADEEFC0586}">
      <dgm:prSet/>
      <dgm:spPr/>
      <dgm:t>
        <a:bodyPr/>
        <a:lstStyle/>
        <a:p>
          <a:endParaRPr lang="en-ZA"/>
        </a:p>
      </dgm:t>
    </dgm:pt>
    <dgm:pt modelId="{CD56B484-C51A-4756-9397-DC700B35ACDD}">
      <dgm:prSet/>
      <dgm:spPr/>
      <dgm:t>
        <a:bodyPr/>
        <a:lstStyle/>
        <a:p>
          <a:r>
            <a:rPr lang="ru-RU" dirty="0">
              <a:latin typeface="Century Gothic" panose="020B0502020202020204" pitchFamily="34" charset="0"/>
            </a:rPr>
            <a:t>2015</a:t>
          </a:r>
        </a:p>
      </dgm:t>
    </dgm:pt>
    <dgm:pt modelId="{35281DF8-513B-47AC-8977-725A04927A55}" type="parTrans" cxnId="{93F3DA37-A63F-4ABB-82C7-490292BD3342}">
      <dgm:prSet/>
      <dgm:spPr/>
      <dgm:t>
        <a:bodyPr/>
        <a:lstStyle/>
        <a:p>
          <a:endParaRPr lang="en-ZA"/>
        </a:p>
      </dgm:t>
    </dgm:pt>
    <dgm:pt modelId="{8F157840-CB5C-4B6E-89F2-15D6F10D679D}" type="sibTrans" cxnId="{93F3DA37-A63F-4ABB-82C7-490292BD3342}">
      <dgm:prSet/>
      <dgm:spPr/>
      <dgm:t>
        <a:bodyPr/>
        <a:lstStyle/>
        <a:p>
          <a:endParaRPr lang="en-ZA"/>
        </a:p>
      </dgm:t>
    </dgm:pt>
    <dgm:pt modelId="{40D7F2DC-862C-4C51-AAC6-2839D56A60AC}">
      <dgm:prSet/>
      <dgm:spPr/>
      <dgm:t>
        <a:bodyPr/>
        <a:lstStyle/>
        <a:p>
          <a:r>
            <a:rPr lang="ru-RU" dirty="0">
              <a:latin typeface="Century Gothic" panose="020B0502020202020204" pitchFamily="34" charset="0"/>
            </a:rPr>
            <a:t>2016</a:t>
          </a:r>
        </a:p>
      </dgm:t>
    </dgm:pt>
    <dgm:pt modelId="{8285D02A-D370-4AD9-BC11-361AB77F8643}" type="parTrans" cxnId="{B0EFDADB-1C76-4C0F-9846-7D7247BA2A4B}">
      <dgm:prSet/>
      <dgm:spPr/>
      <dgm:t>
        <a:bodyPr/>
        <a:lstStyle/>
        <a:p>
          <a:endParaRPr lang="en-ZA"/>
        </a:p>
      </dgm:t>
    </dgm:pt>
    <dgm:pt modelId="{9F1F8DF1-F9F9-4938-8654-2278A2A4F336}" type="sibTrans" cxnId="{B0EFDADB-1C76-4C0F-9846-7D7247BA2A4B}">
      <dgm:prSet/>
      <dgm:spPr/>
      <dgm:t>
        <a:bodyPr/>
        <a:lstStyle/>
        <a:p>
          <a:endParaRPr lang="en-ZA"/>
        </a:p>
      </dgm:t>
    </dgm:pt>
    <dgm:pt modelId="{770EC48D-1FC4-46C7-AF5E-FE6189D7A7EA}">
      <dgm:prSet/>
      <dgm:spPr/>
      <dgm:t>
        <a:bodyPr/>
        <a:lstStyle/>
        <a:p>
          <a:r>
            <a:rPr lang="ru-RU" dirty="0">
              <a:latin typeface="Century Gothic" panose="020B0502020202020204" pitchFamily="34" charset="0"/>
            </a:rPr>
            <a:t>2017</a:t>
          </a:r>
        </a:p>
      </dgm:t>
    </dgm:pt>
    <dgm:pt modelId="{90EC95E8-8323-449D-AD3D-071F5729EDE7}" type="parTrans" cxnId="{A96500D0-BDD8-4BCF-8DA5-3838C0EB8632}">
      <dgm:prSet/>
      <dgm:spPr/>
      <dgm:t>
        <a:bodyPr/>
        <a:lstStyle/>
        <a:p>
          <a:endParaRPr lang="en-ZA"/>
        </a:p>
      </dgm:t>
    </dgm:pt>
    <dgm:pt modelId="{7BD6DDA7-4E4E-4951-84AA-9713010E2893}" type="sibTrans" cxnId="{A96500D0-BDD8-4BCF-8DA5-3838C0EB8632}">
      <dgm:prSet/>
      <dgm:spPr/>
      <dgm:t>
        <a:bodyPr/>
        <a:lstStyle/>
        <a:p>
          <a:endParaRPr lang="en-ZA"/>
        </a:p>
      </dgm:t>
    </dgm:pt>
    <dgm:pt modelId="{A8CDB689-5B83-4B4D-B802-E1C991359BE6}" type="pres">
      <dgm:prSet presAssocID="{DC74571E-7170-4FE2-8DC9-379B12BCFCDA}" presName="Name0" presStyleCnt="0">
        <dgm:presLayoutVars>
          <dgm:dir/>
          <dgm:resizeHandles val="exact"/>
        </dgm:presLayoutVars>
      </dgm:prSet>
      <dgm:spPr/>
    </dgm:pt>
    <dgm:pt modelId="{8BCB407F-83C2-4892-9023-9EDFFBC8246C}" type="pres">
      <dgm:prSet presAssocID="{DC74571E-7170-4FE2-8DC9-379B12BCFCDA}" presName="arrow" presStyleLbl="bgShp" presStyleIdx="0" presStyleCnt="1"/>
      <dgm:spPr/>
    </dgm:pt>
    <dgm:pt modelId="{192B9FD9-E266-43D4-B5EA-B9924DA5F56F}" type="pres">
      <dgm:prSet presAssocID="{DC74571E-7170-4FE2-8DC9-379B12BCFCDA}" presName="points" presStyleCnt="0"/>
      <dgm:spPr/>
    </dgm:pt>
    <dgm:pt modelId="{F4831297-5468-4895-B551-C37B00927FD7}" type="pres">
      <dgm:prSet presAssocID="{E4AE7150-3288-418B-B08D-3477C3D745FD}" presName="compositeA" presStyleCnt="0"/>
      <dgm:spPr/>
    </dgm:pt>
    <dgm:pt modelId="{5AC508F6-6E34-4E46-9683-EBA9530D0BA8}" type="pres">
      <dgm:prSet presAssocID="{E4AE7150-3288-418B-B08D-3477C3D745FD}" presName="textA" presStyleLbl="revTx" presStyleIdx="0" presStyleCnt="6">
        <dgm:presLayoutVars>
          <dgm:bulletEnabled val="1"/>
        </dgm:presLayoutVars>
      </dgm:prSet>
      <dgm:spPr/>
    </dgm:pt>
    <dgm:pt modelId="{21B21067-4708-407C-BC5E-043EBF69FD5F}" type="pres">
      <dgm:prSet presAssocID="{E4AE7150-3288-418B-B08D-3477C3D745FD}" presName="circleA" presStyleLbl="node1" presStyleIdx="0" presStyleCnt="6"/>
      <dgm:spPr/>
    </dgm:pt>
    <dgm:pt modelId="{A42C672D-37B3-4F16-9E7D-43DB7B79C416}" type="pres">
      <dgm:prSet presAssocID="{E4AE7150-3288-418B-B08D-3477C3D745FD}" presName="spaceA" presStyleCnt="0"/>
      <dgm:spPr/>
    </dgm:pt>
    <dgm:pt modelId="{8CD1D7FF-AD27-4378-A65D-179F84BC64B8}" type="pres">
      <dgm:prSet presAssocID="{18A75E07-BC56-4C2E-9203-57BCD1764525}" presName="space" presStyleCnt="0"/>
      <dgm:spPr/>
    </dgm:pt>
    <dgm:pt modelId="{ED702BA4-FF36-427D-A5A9-14FEA85F415E}" type="pres">
      <dgm:prSet presAssocID="{C6DAEA21-E50D-414E-B183-75C97495A6F8}" presName="compositeB" presStyleCnt="0"/>
      <dgm:spPr/>
    </dgm:pt>
    <dgm:pt modelId="{7B7D6113-9C60-4783-B845-B3F069A00777}" type="pres">
      <dgm:prSet presAssocID="{C6DAEA21-E50D-414E-B183-75C97495A6F8}" presName="textB" presStyleLbl="revTx" presStyleIdx="1" presStyleCnt="6" custScaleX="69915" custScaleY="63427" custLinFactNeighborX="-904" custLinFactNeighborY="-29939">
        <dgm:presLayoutVars>
          <dgm:bulletEnabled val="1"/>
        </dgm:presLayoutVars>
      </dgm:prSet>
      <dgm:spPr/>
    </dgm:pt>
    <dgm:pt modelId="{E1F31EB9-E262-49B7-94A9-DC301744E5E6}" type="pres">
      <dgm:prSet presAssocID="{C6DAEA21-E50D-414E-B183-75C97495A6F8}" presName="circleB" presStyleLbl="node1" presStyleIdx="1" presStyleCnt="6" custLinFactNeighborX="-5300" custLinFactNeighborY="-37102"/>
      <dgm:spPr/>
    </dgm:pt>
    <dgm:pt modelId="{44525304-1D16-48AA-B408-FA3F3046B11B}" type="pres">
      <dgm:prSet presAssocID="{C6DAEA21-E50D-414E-B183-75C97495A6F8}" presName="spaceB" presStyleCnt="0"/>
      <dgm:spPr/>
    </dgm:pt>
    <dgm:pt modelId="{F489D850-9BF7-4C9B-9C89-3F1BE4C7D5D1}" type="pres">
      <dgm:prSet presAssocID="{2E7EE364-44E4-4902-90B6-1DB61FDF753C}" presName="space" presStyleCnt="0"/>
      <dgm:spPr/>
    </dgm:pt>
    <dgm:pt modelId="{F4729B6E-9038-4DF6-8763-F0F8EE8FD20F}" type="pres">
      <dgm:prSet presAssocID="{8B5D9D3E-9679-4FB9-AE1E-D308A42CD34A}" presName="compositeA" presStyleCnt="0"/>
      <dgm:spPr/>
    </dgm:pt>
    <dgm:pt modelId="{39345B07-B49F-4302-8F7C-6F7D0FECD259}" type="pres">
      <dgm:prSet presAssocID="{8B5D9D3E-9679-4FB9-AE1E-D308A42CD34A}" presName="textA" presStyleLbl="revTx" presStyleIdx="2" presStyleCnt="6" custLinFactY="6105" custLinFactNeighborX="3822" custLinFactNeighborY="100000">
        <dgm:presLayoutVars>
          <dgm:bulletEnabled val="1"/>
        </dgm:presLayoutVars>
      </dgm:prSet>
      <dgm:spPr/>
    </dgm:pt>
    <dgm:pt modelId="{B2556275-254D-4B46-9001-BC522013F838}" type="pres">
      <dgm:prSet presAssocID="{8B5D9D3E-9679-4FB9-AE1E-D308A42CD34A}" presName="circleA" presStyleLbl="node1" presStyleIdx="2" presStyleCnt="6"/>
      <dgm:spPr/>
    </dgm:pt>
    <dgm:pt modelId="{81F8B8B0-6DA3-4248-BF27-9FA3544F3B65}" type="pres">
      <dgm:prSet presAssocID="{8B5D9D3E-9679-4FB9-AE1E-D308A42CD34A}" presName="spaceA" presStyleCnt="0"/>
      <dgm:spPr/>
    </dgm:pt>
    <dgm:pt modelId="{0DC45056-4630-49BC-A7FA-178FBCE21B72}" type="pres">
      <dgm:prSet presAssocID="{B0D046AA-25E0-4296-93C1-EEBBFC1CB5FE}" presName="space" presStyleCnt="0"/>
      <dgm:spPr/>
    </dgm:pt>
    <dgm:pt modelId="{22E407E4-2F39-4CEA-ABAD-86DB283A51AC}" type="pres">
      <dgm:prSet presAssocID="{CD56B484-C51A-4756-9397-DC700B35ACDD}" presName="compositeB" presStyleCnt="0"/>
      <dgm:spPr/>
    </dgm:pt>
    <dgm:pt modelId="{A7732696-7D31-4506-81DB-55A619AC4C75}" type="pres">
      <dgm:prSet presAssocID="{CD56B484-C51A-4756-9397-DC700B35ACDD}" presName="textB" presStyleLbl="revTx" presStyleIdx="3" presStyleCnt="6" custLinFactNeighborX="905" custLinFactNeighborY="12175">
        <dgm:presLayoutVars>
          <dgm:bulletEnabled val="1"/>
        </dgm:presLayoutVars>
      </dgm:prSet>
      <dgm:spPr/>
    </dgm:pt>
    <dgm:pt modelId="{D07B4C14-6535-4EAD-9BB3-EFB679F3F06E}" type="pres">
      <dgm:prSet presAssocID="{CD56B484-C51A-4756-9397-DC700B35ACDD}" presName="circleB" presStyleLbl="node1" presStyleIdx="3" presStyleCnt="6"/>
      <dgm:spPr/>
    </dgm:pt>
    <dgm:pt modelId="{E936F47D-48E4-4A34-A565-E9A509B443BE}" type="pres">
      <dgm:prSet presAssocID="{CD56B484-C51A-4756-9397-DC700B35ACDD}" presName="spaceB" presStyleCnt="0"/>
      <dgm:spPr/>
    </dgm:pt>
    <dgm:pt modelId="{F8798115-8E09-43A2-9A14-3B6DB8509FA1}" type="pres">
      <dgm:prSet presAssocID="{8F157840-CB5C-4B6E-89F2-15D6F10D679D}" presName="space" presStyleCnt="0"/>
      <dgm:spPr/>
    </dgm:pt>
    <dgm:pt modelId="{9EF09295-0521-4F68-BD5D-A697E8B4B3AE}" type="pres">
      <dgm:prSet presAssocID="{40D7F2DC-862C-4C51-AAC6-2839D56A60AC}" presName="compositeA" presStyleCnt="0"/>
      <dgm:spPr/>
    </dgm:pt>
    <dgm:pt modelId="{52C4C689-E0D1-44EC-9054-C63EEB373A8E}" type="pres">
      <dgm:prSet presAssocID="{40D7F2DC-862C-4C51-AAC6-2839D56A60AC}" presName="textA" presStyleLbl="revTx" presStyleIdx="4" presStyleCnt="6" custLinFactY="11605" custLinFactNeighborX="2713" custLinFactNeighborY="100000">
        <dgm:presLayoutVars>
          <dgm:bulletEnabled val="1"/>
        </dgm:presLayoutVars>
      </dgm:prSet>
      <dgm:spPr/>
    </dgm:pt>
    <dgm:pt modelId="{612ADAE3-2E90-43DA-8CD0-A176292EA3E0}" type="pres">
      <dgm:prSet presAssocID="{40D7F2DC-862C-4C51-AAC6-2839D56A60AC}" presName="circleA" presStyleLbl="node1" presStyleIdx="4" presStyleCnt="6"/>
      <dgm:spPr/>
    </dgm:pt>
    <dgm:pt modelId="{AAA41E48-2D03-4B69-A781-EB75A7D4EB65}" type="pres">
      <dgm:prSet presAssocID="{40D7F2DC-862C-4C51-AAC6-2839D56A60AC}" presName="spaceA" presStyleCnt="0"/>
      <dgm:spPr/>
    </dgm:pt>
    <dgm:pt modelId="{C8F6C50C-C79F-4C2B-B782-122454BF258F}" type="pres">
      <dgm:prSet presAssocID="{9F1F8DF1-F9F9-4938-8654-2278A2A4F336}" presName="space" presStyleCnt="0"/>
      <dgm:spPr/>
    </dgm:pt>
    <dgm:pt modelId="{386D70E5-440E-4C8D-B520-13A844B5E6E3}" type="pres">
      <dgm:prSet presAssocID="{770EC48D-1FC4-46C7-AF5E-FE6189D7A7EA}" presName="compositeB" presStyleCnt="0"/>
      <dgm:spPr/>
    </dgm:pt>
    <dgm:pt modelId="{208AB9CB-31AF-4FEB-83F7-5B02A46B461B}" type="pres">
      <dgm:prSet presAssocID="{770EC48D-1FC4-46C7-AF5E-FE6189D7A7EA}" presName="textB" presStyleLbl="revTx" presStyleIdx="5" presStyleCnt="6">
        <dgm:presLayoutVars>
          <dgm:bulletEnabled val="1"/>
        </dgm:presLayoutVars>
      </dgm:prSet>
      <dgm:spPr/>
    </dgm:pt>
    <dgm:pt modelId="{33EC7C4F-4B19-4F52-A1DA-3927F56BD3E6}" type="pres">
      <dgm:prSet presAssocID="{770EC48D-1FC4-46C7-AF5E-FE6189D7A7EA}" presName="circleB" presStyleLbl="node1" presStyleIdx="5" presStyleCnt="6"/>
      <dgm:spPr/>
    </dgm:pt>
    <dgm:pt modelId="{2FB4B775-9EA4-4134-AE66-1D9931D0BC62}" type="pres">
      <dgm:prSet presAssocID="{770EC48D-1FC4-46C7-AF5E-FE6189D7A7EA}" presName="spaceB" presStyleCnt="0"/>
      <dgm:spPr/>
    </dgm:pt>
  </dgm:ptLst>
  <dgm:cxnLst>
    <dgm:cxn modelId="{0C8DB80B-0227-48DD-9ACF-DB7830B7F9F9}" type="presOf" srcId="{C6DAEA21-E50D-414E-B183-75C97495A6F8}" destId="{7B7D6113-9C60-4783-B845-B3F069A00777}" srcOrd="0" destOrd="0" presId="urn:microsoft.com/office/officeart/2005/8/layout/hProcess11"/>
    <dgm:cxn modelId="{391C472B-9278-492D-A81E-964EA0077929}" type="presOf" srcId="{8B5D9D3E-9679-4FB9-AE1E-D308A42CD34A}" destId="{39345B07-B49F-4302-8F7C-6F7D0FECD259}" srcOrd="0" destOrd="0" presId="urn:microsoft.com/office/officeart/2005/8/layout/hProcess11"/>
    <dgm:cxn modelId="{93F3DA37-A63F-4ABB-82C7-490292BD3342}" srcId="{DC74571E-7170-4FE2-8DC9-379B12BCFCDA}" destId="{CD56B484-C51A-4756-9397-DC700B35ACDD}" srcOrd="3" destOrd="0" parTransId="{35281DF8-513B-47AC-8977-725A04927A55}" sibTransId="{8F157840-CB5C-4B6E-89F2-15D6F10D679D}"/>
    <dgm:cxn modelId="{546A3A65-7AAB-4774-BF04-22998C01CE8D}" type="presOf" srcId="{DC74571E-7170-4FE2-8DC9-379B12BCFCDA}" destId="{A8CDB689-5B83-4B4D-B802-E1C991359BE6}" srcOrd="0" destOrd="0" presId="urn:microsoft.com/office/officeart/2005/8/layout/hProcess11"/>
    <dgm:cxn modelId="{A49F257C-52DF-411D-904A-2FC5634385F5}" type="presOf" srcId="{770EC48D-1FC4-46C7-AF5E-FE6189D7A7EA}" destId="{208AB9CB-31AF-4FEB-83F7-5B02A46B461B}" srcOrd="0" destOrd="0" presId="urn:microsoft.com/office/officeart/2005/8/layout/hProcess11"/>
    <dgm:cxn modelId="{C3C35E7C-8987-411C-87DD-8DADEEFC0586}" srcId="{DC74571E-7170-4FE2-8DC9-379B12BCFCDA}" destId="{E4AE7150-3288-418B-B08D-3477C3D745FD}" srcOrd="0" destOrd="0" parTransId="{06843E8C-1C55-4792-BA5F-672B26CEBC97}" sibTransId="{18A75E07-BC56-4C2E-9203-57BCD1764525}"/>
    <dgm:cxn modelId="{CB0D1996-7401-4D47-9830-3C32ACB50726}" type="presOf" srcId="{CD56B484-C51A-4756-9397-DC700B35ACDD}" destId="{A7732696-7D31-4506-81DB-55A619AC4C75}" srcOrd="0" destOrd="0" presId="urn:microsoft.com/office/officeart/2005/8/layout/hProcess11"/>
    <dgm:cxn modelId="{391B04A7-0ED0-4AC4-A6CD-9E5254999E46}" srcId="{DC74571E-7170-4FE2-8DC9-379B12BCFCDA}" destId="{8B5D9D3E-9679-4FB9-AE1E-D308A42CD34A}" srcOrd="2" destOrd="0" parTransId="{C2DE0F1E-8A63-4E36-9DBB-6574AF7ECB5D}" sibTransId="{B0D046AA-25E0-4296-93C1-EEBBFC1CB5FE}"/>
    <dgm:cxn modelId="{02E476CC-C99F-4BC0-A7DB-B9D5006B96A3}" type="presOf" srcId="{E4AE7150-3288-418B-B08D-3477C3D745FD}" destId="{5AC508F6-6E34-4E46-9683-EBA9530D0BA8}" srcOrd="0" destOrd="0" presId="urn:microsoft.com/office/officeart/2005/8/layout/hProcess11"/>
    <dgm:cxn modelId="{A96500D0-BDD8-4BCF-8DA5-3838C0EB8632}" srcId="{DC74571E-7170-4FE2-8DC9-379B12BCFCDA}" destId="{770EC48D-1FC4-46C7-AF5E-FE6189D7A7EA}" srcOrd="5" destOrd="0" parTransId="{90EC95E8-8323-449D-AD3D-071F5729EDE7}" sibTransId="{7BD6DDA7-4E4E-4951-84AA-9713010E2893}"/>
    <dgm:cxn modelId="{E33A33D5-A54B-4EF5-A4DE-E4A366CE6BF0}" type="presOf" srcId="{40D7F2DC-862C-4C51-AAC6-2839D56A60AC}" destId="{52C4C689-E0D1-44EC-9054-C63EEB373A8E}" srcOrd="0" destOrd="0" presId="urn:microsoft.com/office/officeart/2005/8/layout/hProcess11"/>
    <dgm:cxn modelId="{B0EFDADB-1C76-4C0F-9846-7D7247BA2A4B}" srcId="{DC74571E-7170-4FE2-8DC9-379B12BCFCDA}" destId="{40D7F2DC-862C-4C51-AAC6-2839D56A60AC}" srcOrd="4" destOrd="0" parTransId="{8285D02A-D370-4AD9-BC11-361AB77F8643}" sibTransId="{9F1F8DF1-F9F9-4938-8654-2278A2A4F336}"/>
    <dgm:cxn modelId="{C8DA61E1-ED77-4DBA-824E-E9BE71616327}" srcId="{DC74571E-7170-4FE2-8DC9-379B12BCFCDA}" destId="{C6DAEA21-E50D-414E-B183-75C97495A6F8}" srcOrd="1" destOrd="0" parTransId="{60B0E44B-4ABC-464E-AF24-A670EF853B72}" sibTransId="{2E7EE364-44E4-4902-90B6-1DB61FDF753C}"/>
    <dgm:cxn modelId="{755B40B1-4D93-4414-884F-D4B5CC640DA4}" type="presParOf" srcId="{A8CDB689-5B83-4B4D-B802-E1C991359BE6}" destId="{8BCB407F-83C2-4892-9023-9EDFFBC8246C}" srcOrd="0" destOrd="0" presId="urn:microsoft.com/office/officeart/2005/8/layout/hProcess11"/>
    <dgm:cxn modelId="{23F26FA6-EED4-436D-8EEE-2D6160E8C689}" type="presParOf" srcId="{A8CDB689-5B83-4B4D-B802-E1C991359BE6}" destId="{192B9FD9-E266-43D4-B5EA-B9924DA5F56F}" srcOrd="1" destOrd="0" presId="urn:microsoft.com/office/officeart/2005/8/layout/hProcess11"/>
    <dgm:cxn modelId="{59EC9403-CFE3-4745-9D6A-ABD40389F08D}" type="presParOf" srcId="{192B9FD9-E266-43D4-B5EA-B9924DA5F56F}" destId="{F4831297-5468-4895-B551-C37B00927FD7}" srcOrd="0" destOrd="0" presId="urn:microsoft.com/office/officeart/2005/8/layout/hProcess11"/>
    <dgm:cxn modelId="{5D2E3599-9570-4032-B3A9-07F5FF07609D}" type="presParOf" srcId="{F4831297-5468-4895-B551-C37B00927FD7}" destId="{5AC508F6-6E34-4E46-9683-EBA9530D0BA8}" srcOrd="0" destOrd="0" presId="urn:microsoft.com/office/officeart/2005/8/layout/hProcess11"/>
    <dgm:cxn modelId="{9B07168A-1CB9-4F32-9AF6-8B601C3D60C5}" type="presParOf" srcId="{F4831297-5468-4895-B551-C37B00927FD7}" destId="{21B21067-4708-407C-BC5E-043EBF69FD5F}" srcOrd="1" destOrd="0" presId="urn:microsoft.com/office/officeart/2005/8/layout/hProcess11"/>
    <dgm:cxn modelId="{B7E435DC-2BAC-416E-ADCE-C9807BDAE0A4}" type="presParOf" srcId="{F4831297-5468-4895-B551-C37B00927FD7}" destId="{A42C672D-37B3-4F16-9E7D-43DB7B79C416}" srcOrd="2" destOrd="0" presId="urn:microsoft.com/office/officeart/2005/8/layout/hProcess11"/>
    <dgm:cxn modelId="{98AD5E69-CB3A-43BB-BB59-1BE352F17F0A}" type="presParOf" srcId="{192B9FD9-E266-43D4-B5EA-B9924DA5F56F}" destId="{8CD1D7FF-AD27-4378-A65D-179F84BC64B8}" srcOrd="1" destOrd="0" presId="urn:microsoft.com/office/officeart/2005/8/layout/hProcess11"/>
    <dgm:cxn modelId="{0EB95606-CD99-4B9E-BC9A-E98A358A8665}" type="presParOf" srcId="{192B9FD9-E266-43D4-B5EA-B9924DA5F56F}" destId="{ED702BA4-FF36-427D-A5A9-14FEA85F415E}" srcOrd="2" destOrd="0" presId="urn:microsoft.com/office/officeart/2005/8/layout/hProcess11"/>
    <dgm:cxn modelId="{8C7DCDE3-B458-4093-8A85-CF5E42451E8C}" type="presParOf" srcId="{ED702BA4-FF36-427D-A5A9-14FEA85F415E}" destId="{7B7D6113-9C60-4783-B845-B3F069A00777}" srcOrd="0" destOrd="0" presId="urn:microsoft.com/office/officeart/2005/8/layout/hProcess11"/>
    <dgm:cxn modelId="{8297FE8E-C7AD-4064-A7F6-23B58F417D97}" type="presParOf" srcId="{ED702BA4-FF36-427D-A5A9-14FEA85F415E}" destId="{E1F31EB9-E262-49B7-94A9-DC301744E5E6}" srcOrd="1" destOrd="0" presId="urn:microsoft.com/office/officeart/2005/8/layout/hProcess11"/>
    <dgm:cxn modelId="{9D1FDE6D-7984-4B09-BFB8-DE8D68DF5A25}" type="presParOf" srcId="{ED702BA4-FF36-427D-A5A9-14FEA85F415E}" destId="{44525304-1D16-48AA-B408-FA3F3046B11B}" srcOrd="2" destOrd="0" presId="urn:microsoft.com/office/officeart/2005/8/layout/hProcess11"/>
    <dgm:cxn modelId="{7819B926-213D-4089-8FC8-FF48BBDAB8CA}" type="presParOf" srcId="{192B9FD9-E266-43D4-B5EA-B9924DA5F56F}" destId="{F489D850-9BF7-4C9B-9C89-3F1BE4C7D5D1}" srcOrd="3" destOrd="0" presId="urn:microsoft.com/office/officeart/2005/8/layout/hProcess11"/>
    <dgm:cxn modelId="{72F03939-550D-4564-96BE-FB5FD431906C}" type="presParOf" srcId="{192B9FD9-E266-43D4-B5EA-B9924DA5F56F}" destId="{F4729B6E-9038-4DF6-8763-F0F8EE8FD20F}" srcOrd="4" destOrd="0" presId="urn:microsoft.com/office/officeart/2005/8/layout/hProcess11"/>
    <dgm:cxn modelId="{C306255B-D499-4BFD-B0AA-D2C274761D2B}" type="presParOf" srcId="{F4729B6E-9038-4DF6-8763-F0F8EE8FD20F}" destId="{39345B07-B49F-4302-8F7C-6F7D0FECD259}" srcOrd="0" destOrd="0" presId="urn:microsoft.com/office/officeart/2005/8/layout/hProcess11"/>
    <dgm:cxn modelId="{96C8F2BC-F93A-4528-8EAE-642E41859DC4}" type="presParOf" srcId="{F4729B6E-9038-4DF6-8763-F0F8EE8FD20F}" destId="{B2556275-254D-4B46-9001-BC522013F838}" srcOrd="1" destOrd="0" presId="urn:microsoft.com/office/officeart/2005/8/layout/hProcess11"/>
    <dgm:cxn modelId="{BF2B42DF-0A6F-4A8F-8C58-97A24EAEC5BC}" type="presParOf" srcId="{F4729B6E-9038-4DF6-8763-F0F8EE8FD20F}" destId="{81F8B8B0-6DA3-4248-BF27-9FA3544F3B65}" srcOrd="2" destOrd="0" presId="urn:microsoft.com/office/officeart/2005/8/layout/hProcess11"/>
    <dgm:cxn modelId="{B2D407A8-E717-49BC-B46F-D5D4B631B8EE}" type="presParOf" srcId="{192B9FD9-E266-43D4-B5EA-B9924DA5F56F}" destId="{0DC45056-4630-49BC-A7FA-178FBCE21B72}" srcOrd="5" destOrd="0" presId="urn:microsoft.com/office/officeart/2005/8/layout/hProcess11"/>
    <dgm:cxn modelId="{4F838BE8-E682-4B15-AB17-175A597A7C9D}" type="presParOf" srcId="{192B9FD9-E266-43D4-B5EA-B9924DA5F56F}" destId="{22E407E4-2F39-4CEA-ABAD-86DB283A51AC}" srcOrd="6" destOrd="0" presId="urn:microsoft.com/office/officeart/2005/8/layout/hProcess11"/>
    <dgm:cxn modelId="{565F35AF-E6B0-4123-A2B7-65B2F014AE5F}" type="presParOf" srcId="{22E407E4-2F39-4CEA-ABAD-86DB283A51AC}" destId="{A7732696-7D31-4506-81DB-55A619AC4C75}" srcOrd="0" destOrd="0" presId="urn:microsoft.com/office/officeart/2005/8/layout/hProcess11"/>
    <dgm:cxn modelId="{D216B5F8-1AB3-4767-8B97-DA1237766BC2}" type="presParOf" srcId="{22E407E4-2F39-4CEA-ABAD-86DB283A51AC}" destId="{D07B4C14-6535-4EAD-9BB3-EFB679F3F06E}" srcOrd="1" destOrd="0" presId="urn:microsoft.com/office/officeart/2005/8/layout/hProcess11"/>
    <dgm:cxn modelId="{63319898-BD59-44C7-858D-7DA97B000F1D}" type="presParOf" srcId="{22E407E4-2F39-4CEA-ABAD-86DB283A51AC}" destId="{E936F47D-48E4-4A34-A565-E9A509B443BE}" srcOrd="2" destOrd="0" presId="urn:microsoft.com/office/officeart/2005/8/layout/hProcess11"/>
    <dgm:cxn modelId="{BEA1F24A-AFDE-412D-8C8A-0418DE833713}" type="presParOf" srcId="{192B9FD9-E266-43D4-B5EA-B9924DA5F56F}" destId="{F8798115-8E09-43A2-9A14-3B6DB8509FA1}" srcOrd="7" destOrd="0" presId="urn:microsoft.com/office/officeart/2005/8/layout/hProcess11"/>
    <dgm:cxn modelId="{DA357486-AFA2-4B54-ADE3-6D5E39BCD474}" type="presParOf" srcId="{192B9FD9-E266-43D4-B5EA-B9924DA5F56F}" destId="{9EF09295-0521-4F68-BD5D-A697E8B4B3AE}" srcOrd="8" destOrd="0" presId="urn:microsoft.com/office/officeart/2005/8/layout/hProcess11"/>
    <dgm:cxn modelId="{8A8B3903-2046-42EC-852D-A2FA8EC91A84}" type="presParOf" srcId="{9EF09295-0521-4F68-BD5D-A697E8B4B3AE}" destId="{52C4C689-E0D1-44EC-9054-C63EEB373A8E}" srcOrd="0" destOrd="0" presId="urn:microsoft.com/office/officeart/2005/8/layout/hProcess11"/>
    <dgm:cxn modelId="{B54EAA10-EC8D-4B1D-9A70-692CC3F979F7}" type="presParOf" srcId="{9EF09295-0521-4F68-BD5D-A697E8B4B3AE}" destId="{612ADAE3-2E90-43DA-8CD0-A176292EA3E0}" srcOrd="1" destOrd="0" presId="urn:microsoft.com/office/officeart/2005/8/layout/hProcess11"/>
    <dgm:cxn modelId="{4EBF854F-427D-4D2B-8983-AB267C9BB1DB}" type="presParOf" srcId="{9EF09295-0521-4F68-BD5D-A697E8B4B3AE}" destId="{AAA41E48-2D03-4B69-A781-EB75A7D4EB65}" srcOrd="2" destOrd="0" presId="urn:microsoft.com/office/officeart/2005/8/layout/hProcess11"/>
    <dgm:cxn modelId="{5BDC2F03-551D-4581-923D-C667ACBE1D9D}" type="presParOf" srcId="{192B9FD9-E266-43D4-B5EA-B9924DA5F56F}" destId="{C8F6C50C-C79F-4C2B-B782-122454BF258F}" srcOrd="9" destOrd="0" presId="urn:microsoft.com/office/officeart/2005/8/layout/hProcess11"/>
    <dgm:cxn modelId="{188F5D6F-C1A5-4D56-889A-0EEC33727D0A}" type="presParOf" srcId="{192B9FD9-E266-43D4-B5EA-B9924DA5F56F}" destId="{386D70E5-440E-4C8D-B520-13A844B5E6E3}" srcOrd="10" destOrd="0" presId="urn:microsoft.com/office/officeart/2005/8/layout/hProcess11"/>
    <dgm:cxn modelId="{3AE8F6DD-9518-4287-A77C-CB219DD30F69}" type="presParOf" srcId="{386D70E5-440E-4C8D-B520-13A844B5E6E3}" destId="{208AB9CB-31AF-4FEB-83F7-5B02A46B461B}" srcOrd="0" destOrd="0" presId="urn:microsoft.com/office/officeart/2005/8/layout/hProcess11"/>
    <dgm:cxn modelId="{8CACE673-F57C-4E38-9755-B1B0CDFD06A3}" type="presParOf" srcId="{386D70E5-440E-4C8D-B520-13A844B5E6E3}" destId="{33EC7C4F-4B19-4F52-A1DA-3927F56BD3E6}" srcOrd="1" destOrd="0" presId="urn:microsoft.com/office/officeart/2005/8/layout/hProcess11"/>
    <dgm:cxn modelId="{50A1A241-45FF-4500-B64B-A498B911DCAC}" type="presParOf" srcId="{386D70E5-440E-4C8D-B520-13A844B5E6E3}" destId="{2FB4B775-9EA4-4134-AE66-1D9931D0BC62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74571E-7170-4FE2-8DC9-379B12BCFCDA}" type="doc">
      <dgm:prSet loTypeId="urn:microsoft.com/office/officeart/2005/8/layout/hProcess11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C6DAEA21-E50D-414E-B183-75C97495A6F8}">
      <dgm:prSet phldrT="[Text]"/>
      <dgm:spPr/>
      <dgm:t>
        <a:bodyPr/>
        <a:lstStyle/>
        <a:p>
          <a:r>
            <a:rPr lang="ru-RU" dirty="0">
              <a:latin typeface="Century Gothic" panose="020B0502020202020204" pitchFamily="34" charset="0"/>
            </a:rPr>
            <a:t>2013</a:t>
          </a:r>
        </a:p>
      </dgm:t>
    </dgm:pt>
    <dgm:pt modelId="{60B0E44B-4ABC-464E-AF24-A670EF853B72}" type="parTrans" cxnId="{C8DA61E1-ED77-4DBA-824E-E9BE71616327}">
      <dgm:prSet/>
      <dgm:spPr/>
      <dgm:t>
        <a:bodyPr/>
        <a:lstStyle/>
        <a:p>
          <a:endParaRPr lang="en-ZA"/>
        </a:p>
      </dgm:t>
    </dgm:pt>
    <dgm:pt modelId="{2E7EE364-44E4-4902-90B6-1DB61FDF753C}" type="sibTrans" cxnId="{C8DA61E1-ED77-4DBA-824E-E9BE71616327}">
      <dgm:prSet/>
      <dgm:spPr/>
      <dgm:t>
        <a:bodyPr/>
        <a:lstStyle/>
        <a:p>
          <a:endParaRPr lang="en-ZA"/>
        </a:p>
      </dgm:t>
    </dgm:pt>
    <dgm:pt modelId="{8B5D9D3E-9679-4FB9-AE1E-D308A42CD34A}">
      <dgm:prSet phldrT="[Text]"/>
      <dgm:spPr/>
      <dgm:t>
        <a:bodyPr/>
        <a:lstStyle/>
        <a:p>
          <a:r>
            <a:rPr lang="ru-RU" b="1" dirty="0">
              <a:latin typeface="Century Gothic" panose="020B0502020202020204" pitchFamily="34" charset="0"/>
            </a:rPr>
            <a:t>2014</a:t>
          </a:r>
        </a:p>
      </dgm:t>
    </dgm:pt>
    <dgm:pt modelId="{C2DE0F1E-8A63-4E36-9DBB-6574AF7ECB5D}" type="parTrans" cxnId="{391B04A7-0ED0-4AC4-A6CD-9E5254999E46}">
      <dgm:prSet/>
      <dgm:spPr/>
      <dgm:t>
        <a:bodyPr/>
        <a:lstStyle/>
        <a:p>
          <a:endParaRPr lang="en-ZA"/>
        </a:p>
      </dgm:t>
    </dgm:pt>
    <dgm:pt modelId="{B0D046AA-25E0-4296-93C1-EEBBFC1CB5FE}" type="sibTrans" cxnId="{391B04A7-0ED0-4AC4-A6CD-9E5254999E46}">
      <dgm:prSet/>
      <dgm:spPr/>
      <dgm:t>
        <a:bodyPr/>
        <a:lstStyle/>
        <a:p>
          <a:endParaRPr lang="en-ZA"/>
        </a:p>
      </dgm:t>
    </dgm:pt>
    <dgm:pt modelId="{E4AE7150-3288-418B-B08D-3477C3D745FD}">
      <dgm:prSet phldrT="[Text]"/>
      <dgm:spPr/>
      <dgm:t>
        <a:bodyPr/>
        <a:lstStyle/>
        <a:p>
          <a:r>
            <a:rPr lang="ru-RU" b="0" dirty="0">
              <a:latin typeface="Century Gothic" panose="020B0502020202020204" pitchFamily="34" charset="0"/>
            </a:rPr>
            <a:t>2012</a:t>
          </a:r>
        </a:p>
      </dgm:t>
    </dgm:pt>
    <dgm:pt modelId="{18A75E07-BC56-4C2E-9203-57BCD1764525}" type="sibTrans" cxnId="{C3C35E7C-8987-411C-87DD-8DADEEFC0586}">
      <dgm:prSet/>
      <dgm:spPr/>
      <dgm:t>
        <a:bodyPr/>
        <a:lstStyle/>
        <a:p>
          <a:endParaRPr lang="en-ZA"/>
        </a:p>
      </dgm:t>
    </dgm:pt>
    <dgm:pt modelId="{06843E8C-1C55-4792-BA5F-672B26CEBC97}" type="parTrans" cxnId="{C3C35E7C-8987-411C-87DD-8DADEEFC0586}">
      <dgm:prSet/>
      <dgm:spPr/>
      <dgm:t>
        <a:bodyPr/>
        <a:lstStyle/>
        <a:p>
          <a:endParaRPr lang="en-ZA"/>
        </a:p>
      </dgm:t>
    </dgm:pt>
    <dgm:pt modelId="{CD56B484-C51A-4756-9397-DC700B35ACDD}">
      <dgm:prSet/>
      <dgm:spPr/>
      <dgm:t>
        <a:bodyPr/>
        <a:lstStyle/>
        <a:p>
          <a:r>
            <a:rPr lang="ru-RU" dirty="0">
              <a:latin typeface="Century Gothic" panose="020B0502020202020204" pitchFamily="34" charset="0"/>
            </a:rPr>
            <a:t>2015</a:t>
          </a:r>
        </a:p>
      </dgm:t>
    </dgm:pt>
    <dgm:pt modelId="{35281DF8-513B-47AC-8977-725A04927A55}" type="parTrans" cxnId="{93F3DA37-A63F-4ABB-82C7-490292BD3342}">
      <dgm:prSet/>
      <dgm:spPr/>
      <dgm:t>
        <a:bodyPr/>
        <a:lstStyle/>
        <a:p>
          <a:endParaRPr lang="en-ZA"/>
        </a:p>
      </dgm:t>
    </dgm:pt>
    <dgm:pt modelId="{8F157840-CB5C-4B6E-89F2-15D6F10D679D}" type="sibTrans" cxnId="{93F3DA37-A63F-4ABB-82C7-490292BD3342}">
      <dgm:prSet/>
      <dgm:spPr/>
      <dgm:t>
        <a:bodyPr/>
        <a:lstStyle/>
        <a:p>
          <a:endParaRPr lang="en-ZA"/>
        </a:p>
      </dgm:t>
    </dgm:pt>
    <dgm:pt modelId="{40D7F2DC-862C-4C51-AAC6-2839D56A60AC}">
      <dgm:prSet/>
      <dgm:spPr/>
      <dgm:t>
        <a:bodyPr/>
        <a:lstStyle/>
        <a:p>
          <a:r>
            <a:rPr lang="ru-RU" dirty="0">
              <a:latin typeface="Century Gothic" panose="020B0502020202020204" pitchFamily="34" charset="0"/>
            </a:rPr>
            <a:t>2016</a:t>
          </a:r>
        </a:p>
      </dgm:t>
    </dgm:pt>
    <dgm:pt modelId="{8285D02A-D370-4AD9-BC11-361AB77F8643}" type="parTrans" cxnId="{B0EFDADB-1C76-4C0F-9846-7D7247BA2A4B}">
      <dgm:prSet/>
      <dgm:spPr/>
      <dgm:t>
        <a:bodyPr/>
        <a:lstStyle/>
        <a:p>
          <a:endParaRPr lang="en-ZA"/>
        </a:p>
      </dgm:t>
    </dgm:pt>
    <dgm:pt modelId="{9F1F8DF1-F9F9-4938-8654-2278A2A4F336}" type="sibTrans" cxnId="{B0EFDADB-1C76-4C0F-9846-7D7247BA2A4B}">
      <dgm:prSet/>
      <dgm:spPr/>
      <dgm:t>
        <a:bodyPr/>
        <a:lstStyle/>
        <a:p>
          <a:endParaRPr lang="en-ZA"/>
        </a:p>
      </dgm:t>
    </dgm:pt>
    <dgm:pt modelId="{770EC48D-1FC4-46C7-AF5E-FE6189D7A7EA}">
      <dgm:prSet/>
      <dgm:spPr/>
      <dgm:t>
        <a:bodyPr/>
        <a:lstStyle/>
        <a:p>
          <a:r>
            <a:rPr lang="ru-RU" dirty="0">
              <a:latin typeface="Century Gothic" panose="020B0502020202020204" pitchFamily="34" charset="0"/>
            </a:rPr>
            <a:t>2017</a:t>
          </a:r>
        </a:p>
      </dgm:t>
    </dgm:pt>
    <dgm:pt modelId="{90EC95E8-8323-449D-AD3D-071F5729EDE7}" type="parTrans" cxnId="{A96500D0-BDD8-4BCF-8DA5-3838C0EB8632}">
      <dgm:prSet/>
      <dgm:spPr/>
      <dgm:t>
        <a:bodyPr/>
        <a:lstStyle/>
        <a:p>
          <a:endParaRPr lang="en-ZA"/>
        </a:p>
      </dgm:t>
    </dgm:pt>
    <dgm:pt modelId="{7BD6DDA7-4E4E-4951-84AA-9713010E2893}" type="sibTrans" cxnId="{A96500D0-BDD8-4BCF-8DA5-3838C0EB8632}">
      <dgm:prSet/>
      <dgm:spPr/>
      <dgm:t>
        <a:bodyPr/>
        <a:lstStyle/>
        <a:p>
          <a:endParaRPr lang="en-ZA"/>
        </a:p>
      </dgm:t>
    </dgm:pt>
    <dgm:pt modelId="{A8CDB689-5B83-4B4D-B802-E1C991359BE6}" type="pres">
      <dgm:prSet presAssocID="{DC74571E-7170-4FE2-8DC9-379B12BCFCDA}" presName="Name0" presStyleCnt="0">
        <dgm:presLayoutVars>
          <dgm:dir/>
          <dgm:resizeHandles val="exact"/>
        </dgm:presLayoutVars>
      </dgm:prSet>
      <dgm:spPr/>
    </dgm:pt>
    <dgm:pt modelId="{8BCB407F-83C2-4892-9023-9EDFFBC8246C}" type="pres">
      <dgm:prSet presAssocID="{DC74571E-7170-4FE2-8DC9-379B12BCFCDA}" presName="arrow" presStyleLbl="bgShp" presStyleIdx="0" presStyleCnt="1"/>
      <dgm:spPr/>
    </dgm:pt>
    <dgm:pt modelId="{192B9FD9-E266-43D4-B5EA-B9924DA5F56F}" type="pres">
      <dgm:prSet presAssocID="{DC74571E-7170-4FE2-8DC9-379B12BCFCDA}" presName="points" presStyleCnt="0"/>
      <dgm:spPr/>
    </dgm:pt>
    <dgm:pt modelId="{F4831297-5468-4895-B551-C37B00927FD7}" type="pres">
      <dgm:prSet presAssocID="{E4AE7150-3288-418B-B08D-3477C3D745FD}" presName="compositeA" presStyleCnt="0"/>
      <dgm:spPr/>
    </dgm:pt>
    <dgm:pt modelId="{5AC508F6-6E34-4E46-9683-EBA9530D0BA8}" type="pres">
      <dgm:prSet presAssocID="{E4AE7150-3288-418B-B08D-3477C3D745FD}" presName="textA" presStyleLbl="revTx" presStyleIdx="0" presStyleCnt="6" custLinFactY="11605" custLinFactNeighborX="1808" custLinFactNeighborY="100000">
        <dgm:presLayoutVars>
          <dgm:bulletEnabled val="1"/>
        </dgm:presLayoutVars>
      </dgm:prSet>
      <dgm:spPr/>
    </dgm:pt>
    <dgm:pt modelId="{21B21067-4708-407C-BC5E-043EBF69FD5F}" type="pres">
      <dgm:prSet presAssocID="{E4AE7150-3288-418B-B08D-3477C3D745FD}" presName="circleA" presStyleLbl="node1" presStyleIdx="0" presStyleCnt="6"/>
      <dgm:spPr/>
    </dgm:pt>
    <dgm:pt modelId="{A42C672D-37B3-4F16-9E7D-43DB7B79C416}" type="pres">
      <dgm:prSet presAssocID="{E4AE7150-3288-418B-B08D-3477C3D745FD}" presName="spaceA" presStyleCnt="0"/>
      <dgm:spPr/>
    </dgm:pt>
    <dgm:pt modelId="{8CD1D7FF-AD27-4378-A65D-179F84BC64B8}" type="pres">
      <dgm:prSet presAssocID="{18A75E07-BC56-4C2E-9203-57BCD1764525}" presName="space" presStyleCnt="0"/>
      <dgm:spPr/>
    </dgm:pt>
    <dgm:pt modelId="{ED702BA4-FF36-427D-A5A9-14FEA85F415E}" type="pres">
      <dgm:prSet presAssocID="{C6DAEA21-E50D-414E-B183-75C97495A6F8}" presName="compositeB" presStyleCnt="0"/>
      <dgm:spPr/>
    </dgm:pt>
    <dgm:pt modelId="{7B7D6113-9C60-4783-B845-B3F069A00777}" type="pres">
      <dgm:prSet presAssocID="{C6DAEA21-E50D-414E-B183-75C97495A6F8}" presName="textB" presStyleLbl="revTx" presStyleIdx="1" presStyleCnt="6" custScaleX="69915" custScaleY="63427" custLinFactNeighborX="-1808" custLinFactNeighborY="-22001">
        <dgm:presLayoutVars>
          <dgm:bulletEnabled val="1"/>
        </dgm:presLayoutVars>
      </dgm:prSet>
      <dgm:spPr/>
    </dgm:pt>
    <dgm:pt modelId="{E1F31EB9-E262-49B7-94A9-DC301744E5E6}" type="pres">
      <dgm:prSet presAssocID="{C6DAEA21-E50D-414E-B183-75C97495A6F8}" presName="circleB" presStyleLbl="node1" presStyleIdx="1" presStyleCnt="6" custLinFactNeighborX="-5300" custLinFactNeighborY="-37102"/>
      <dgm:spPr/>
    </dgm:pt>
    <dgm:pt modelId="{44525304-1D16-48AA-B408-FA3F3046B11B}" type="pres">
      <dgm:prSet presAssocID="{C6DAEA21-E50D-414E-B183-75C97495A6F8}" presName="spaceB" presStyleCnt="0"/>
      <dgm:spPr/>
    </dgm:pt>
    <dgm:pt modelId="{F489D850-9BF7-4C9B-9C89-3F1BE4C7D5D1}" type="pres">
      <dgm:prSet presAssocID="{2E7EE364-44E4-4902-90B6-1DB61FDF753C}" presName="space" presStyleCnt="0"/>
      <dgm:spPr/>
    </dgm:pt>
    <dgm:pt modelId="{F4729B6E-9038-4DF6-8763-F0F8EE8FD20F}" type="pres">
      <dgm:prSet presAssocID="{8B5D9D3E-9679-4FB9-AE1E-D308A42CD34A}" presName="compositeA" presStyleCnt="0"/>
      <dgm:spPr/>
    </dgm:pt>
    <dgm:pt modelId="{39345B07-B49F-4302-8F7C-6F7D0FECD259}" type="pres">
      <dgm:prSet presAssocID="{8B5D9D3E-9679-4FB9-AE1E-D308A42CD34A}" presName="textA" presStyleLbl="revTx" presStyleIdx="2" presStyleCnt="6" custLinFactNeighborX="1109" custLinFactNeighborY="642">
        <dgm:presLayoutVars>
          <dgm:bulletEnabled val="1"/>
        </dgm:presLayoutVars>
      </dgm:prSet>
      <dgm:spPr/>
    </dgm:pt>
    <dgm:pt modelId="{B2556275-254D-4B46-9001-BC522013F838}" type="pres">
      <dgm:prSet presAssocID="{8B5D9D3E-9679-4FB9-AE1E-D308A42CD34A}" presName="circleA" presStyleLbl="node1" presStyleIdx="2" presStyleCnt="6"/>
      <dgm:spPr/>
    </dgm:pt>
    <dgm:pt modelId="{81F8B8B0-6DA3-4248-BF27-9FA3544F3B65}" type="pres">
      <dgm:prSet presAssocID="{8B5D9D3E-9679-4FB9-AE1E-D308A42CD34A}" presName="spaceA" presStyleCnt="0"/>
      <dgm:spPr/>
    </dgm:pt>
    <dgm:pt modelId="{0DC45056-4630-49BC-A7FA-178FBCE21B72}" type="pres">
      <dgm:prSet presAssocID="{B0D046AA-25E0-4296-93C1-EEBBFC1CB5FE}" presName="space" presStyleCnt="0"/>
      <dgm:spPr/>
    </dgm:pt>
    <dgm:pt modelId="{22E407E4-2F39-4CEA-ABAD-86DB283A51AC}" type="pres">
      <dgm:prSet presAssocID="{CD56B484-C51A-4756-9397-DC700B35ACDD}" presName="compositeB" presStyleCnt="0"/>
      <dgm:spPr/>
    </dgm:pt>
    <dgm:pt modelId="{A7732696-7D31-4506-81DB-55A619AC4C75}" type="pres">
      <dgm:prSet presAssocID="{CD56B484-C51A-4756-9397-DC700B35ACDD}" presName="textB" presStyleLbl="revTx" presStyleIdx="3" presStyleCnt="6" custLinFactNeighborX="905" custLinFactNeighborY="12175">
        <dgm:presLayoutVars>
          <dgm:bulletEnabled val="1"/>
        </dgm:presLayoutVars>
      </dgm:prSet>
      <dgm:spPr/>
    </dgm:pt>
    <dgm:pt modelId="{D07B4C14-6535-4EAD-9BB3-EFB679F3F06E}" type="pres">
      <dgm:prSet presAssocID="{CD56B484-C51A-4756-9397-DC700B35ACDD}" presName="circleB" presStyleLbl="node1" presStyleIdx="3" presStyleCnt="6"/>
      <dgm:spPr/>
    </dgm:pt>
    <dgm:pt modelId="{E936F47D-48E4-4A34-A565-E9A509B443BE}" type="pres">
      <dgm:prSet presAssocID="{CD56B484-C51A-4756-9397-DC700B35ACDD}" presName="spaceB" presStyleCnt="0"/>
      <dgm:spPr/>
    </dgm:pt>
    <dgm:pt modelId="{F8798115-8E09-43A2-9A14-3B6DB8509FA1}" type="pres">
      <dgm:prSet presAssocID="{8F157840-CB5C-4B6E-89F2-15D6F10D679D}" presName="space" presStyleCnt="0"/>
      <dgm:spPr/>
    </dgm:pt>
    <dgm:pt modelId="{9EF09295-0521-4F68-BD5D-A697E8B4B3AE}" type="pres">
      <dgm:prSet presAssocID="{40D7F2DC-862C-4C51-AAC6-2839D56A60AC}" presName="compositeA" presStyleCnt="0"/>
      <dgm:spPr/>
    </dgm:pt>
    <dgm:pt modelId="{52C4C689-E0D1-44EC-9054-C63EEB373A8E}" type="pres">
      <dgm:prSet presAssocID="{40D7F2DC-862C-4C51-AAC6-2839D56A60AC}" presName="textA" presStyleLbl="revTx" presStyleIdx="4" presStyleCnt="6" custLinFactY="11605" custLinFactNeighborX="2713" custLinFactNeighborY="100000">
        <dgm:presLayoutVars>
          <dgm:bulletEnabled val="1"/>
        </dgm:presLayoutVars>
      </dgm:prSet>
      <dgm:spPr/>
    </dgm:pt>
    <dgm:pt modelId="{612ADAE3-2E90-43DA-8CD0-A176292EA3E0}" type="pres">
      <dgm:prSet presAssocID="{40D7F2DC-862C-4C51-AAC6-2839D56A60AC}" presName="circleA" presStyleLbl="node1" presStyleIdx="4" presStyleCnt="6"/>
      <dgm:spPr/>
    </dgm:pt>
    <dgm:pt modelId="{AAA41E48-2D03-4B69-A781-EB75A7D4EB65}" type="pres">
      <dgm:prSet presAssocID="{40D7F2DC-862C-4C51-AAC6-2839D56A60AC}" presName="spaceA" presStyleCnt="0"/>
      <dgm:spPr/>
    </dgm:pt>
    <dgm:pt modelId="{C8F6C50C-C79F-4C2B-B782-122454BF258F}" type="pres">
      <dgm:prSet presAssocID="{9F1F8DF1-F9F9-4938-8654-2278A2A4F336}" presName="space" presStyleCnt="0"/>
      <dgm:spPr/>
    </dgm:pt>
    <dgm:pt modelId="{386D70E5-440E-4C8D-B520-13A844B5E6E3}" type="pres">
      <dgm:prSet presAssocID="{770EC48D-1FC4-46C7-AF5E-FE6189D7A7EA}" presName="compositeB" presStyleCnt="0"/>
      <dgm:spPr/>
    </dgm:pt>
    <dgm:pt modelId="{208AB9CB-31AF-4FEB-83F7-5B02A46B461B}" type="pres">
      <dgm:prSet presAssocID="{770EC48D-1FC4-46C7-AF5E-FE6189D7A7EA}" presName="textB" presStyleLbl="revTx" presStyleIdx="5" presStyleCnt="6">
        <dgm:presLayoutVars>
          <dgm:bulletEnabled val="1"/>
        </dgm:presLayoutVars>
      </dgm:prSet>
      <dgm:spPr/>
    </dgm:pt>
    <dgm:pt modelId="{33EC7C4F-4B19-4F52-A1DA-3927F56BD3E6}" type="pres">
      <dgm:prSet presAssocID="{770EC48D-1FC4-46C7-AF5E-FE6189D7A7EA}" presName="circleB" presStyleLbl="node1" presStyleIdx="5" presStyleCnt="6"/>
      <dgm:spPr/>
    </dgm:pt>
    <dgm:pt modelId="{2FB4B775-9EA4-4134-AE66-1D9931D0BC62}" type="pres">
      <dgm:prSet presAssocID="{770EC48D-1FC4-46C7-AF5E-FE6189D7A7EA}" presName="spaceB" presStyleCnt="0"/>
      <dgm:spPr/>
    </dgm:pt>
  </dgm:ptLst>
  <dgm:cxnLst>
    <dgm:cxn modelId="{4AC7741E-FD24-4C10-BABB-83B7E1800408}" type="presOf" srcId="{CD56B484-C51A-4756-9397-DC700B35ACDD}" destId="{A7732696-7D31-4506-81DB-55A619AC4C75}" srcOrd="0" destOrd="0" presId="urn:microsoft.com/office/officeart/2005/8/layout/hProcess11"/>
    <dgm:cxn modelId="{CE368B2F-CF25-48CF-B6F5-F7BACA598208}" type="presOf" srcId="{E4AE7150-3288-418B-B08D-3477C3D745FD}" destId="{5AC508F6-6E34-4E46-9683-EBA9530D0BA8}" srcOrd="0" destOrd="0" presId="urn:microsoft.com/office/officeart/2005/8/layout/hProcess11"/>
    <dgm:cxn modelId="{93F3DA37-A63F-4ABB-82C7-490292BD3342}" srcId="{DC74571E-7170-4FE2-8DC9-379B12BCFCDA}" destId="{CD56B484-C51A-4756-9397-DC700B35ACDD}" srcOrd="3" destOrd="0" parTransId="{35281DF8-513B-47AC-8977-725A04927A55}" sibTransId="{8F157840-CB5C-4B6E-89F2-15D6F10D679D}"/>
    <dgm:cxn modelId="{3C72BF43-35F1-4952-8F2B-1417259BAD29}" type="presOf" srcId="{40D7F2DC-862C-4C51-AAC6-2839D56A60AC}" destId="{52C4C689-E0D1-44EC-9054-C63EEB373A8E}" srcOrd="0" destOrd="0" presId="urn:microsoft.com/office/officeart/2005/8/layout/hProcess11"/>
    <dgm:cxn modelId="{C53A3B50-339B-49C5-A698-1EA131A1291C}" type="presOf" srcId="{770EC48D-1FC4-46C7-AF5E-FE6189D7A7EA}" destId="{208AB9CB-31AF-4FEB-83F7-5B02A46B461B}" srcOrd="0" destOrd="0" presId="urn:microsoft.com/office/officeart/2005/8/layout/hProcess11"/>
    <dgm:cxn modelId="{2A5F4A59-C926-4EDB-ACD0-0131BA175D89}" type="presOf" srcId="{C6DAEA21-E50D-414E-B183-75C97495A6F8}" destId="{7B7D6113-9C60-4783-B845-B3F069A00777}" srcOrd="0" destOrd="0" presId="urn:microsoft.com/office/officeart/2005/8/layout/hProcess11"/>
    <dgm:cxn modelId="{C3C35E7C-8987-411C-87DD-8DADEEFC0586}" srcId="{DC74571E-7170-4FE2-8DC9-379B12BCFCDA}" destId="{E4AE7150-3288-418B-B08D-3477C3D745FD}" srcOrd="0" destOrd="0" parTransId="{06843E8C-1C55-4792-BA5F-672B26CEBC97}" sibTransId="{18A75E07-BC56-4C2E-9203-57BCD1764525}"/>
    <dgm:cxn modelId="{391B04A7-0ED0-4AC4-A6CD-9E5254999E46}" srcId="{DC74571E-7170-4FE2-8DC9-379B12BCFCDA}" destId="{8B5D9D3E-9679-4FB9-AE1E-D308A42CD34A}" srcOrd="2" destOrd="0" parTransId="{C2DE0F1E-8A63-4E36-9DBB-6574AF7ECB5D}" sibTransId="{B0D046AA-25E0-4296-93C1-EEBBFC1CB5FE}"/>
    <dgm:cxn modelId="{70C1FDB2-745F-40C5-BA39-B8E9F64D6C07}" type="presOf" srcId="{8B5D9D3E-9679-4FB9-AE1E-D308A42CD34A}" destId="{39345B07-B49F-4302-8F7C-6F7D0FECD259}" srcOrd="0" destOrd="0" presId="urn:microsoft.com/office/officeart/2005/8/layout/hProcess11"/>
    <dgm:cxn modelId="{A96500D0-BDD8-4BCF-8DA5-3838C0EB8632}" srcId="{DC74571E-7170-4FE2-8DC9-379B12BCFCDA}" destId="{770EC48D-1FC4-46C7-AF5E-FE6189D7A7EA}" srcOrd="5" destOrd="0" parTransId="{90EC95E8-8323-449D-AD3D-071F5729EDE7}" sibTransId="{7BD6DDA7-4E4E-4951-84AA-9713010E2893}"/>
    <dgm:cxn modelId="{32A915D8-7116-45F8-9816-771601FD5BD0}" type="presOf" srcId="{DC74571E-7170-4FE2-8DC9-379B12BCFCDA}" destId="{A8CDB689-5B83-4B4D-B802-E1C991359BE6}" srcOrd="0" destOrd="0" presId="urn:microsoft.com/office/officeart/2005/8/layout/hProcess11"/>
    <dgm:cxn modelId="{B0EFDADB-1C76-4C0F-9846-7D7247BA2A4B}" srcId="{DC74571E-7170-4FE2-8DC9-379B12BCFCDA}" destId="{40D7F2DC-862C-4C51-AAC6-2839D56A60AC}" srcOrd="4" destOrd="0" parTransId="{8285D02A-D370-4AD9-BC11-361AB77F8643}" sibTransId="{9F1F8DF1-F9F9-4938-8654-2278A2A4F336}"/>
    <dgm:cxn modelId="{C8DA61E1-ED77-4DBA-824E-E9BE71616327}" srcId="{DC74571E-7170-4FE2-8DC9-379B12BCFCDA}" destId="{C6DAEA21-E50D-414E-B183-75C97495A6F8}" srcOrd="1" destOrd="0" parTransId="{60B0E44B-4ABC-464E-AF24-A670EF853B72}" sibTransId="{2E7EE364-44E4-4902-90B6-1DB61FDF753C}"/>
    <dgm:cxn modelId="{43D1BCC7-8433-45CE-96E8-97C8809046C6}" type="presParOf" srcId="{A8CDB689-5B83-4B4D-B802-E1C991359BE6}" destId="{8BCB407F-83C2-4892-9023-9EDFFBC8246C}" srcOrd="0" destOrd="0" presId="urn:microsoft.com/office/officeart/2005/8/layout/hProcess11"/>
    <dgm:cxn modelId="{0157D5FB-CC5B-48C0-BD73-AD8F730BE201}" type="presParOf" srcId="{A8CDB689-5B83-4B4D-B802-E1C991359BE6}" destId="{192B9FD9-E266-43D4-B5EA-B9924DA5F56F}" srcOrd="1" destOrd="0" presId="urn:microsoft.com/office/officeart/2005/8/layout/hProcess11"/>
    <dgm:cxn modelId="{42518027-F6F7-4EDF-9F38-8BD3BD30D28C}" type="presParOf" srcId="{192B9FD9-E266-43D4-B5EA-B9924DA5F56F}" destId="{F4831297-5468-4895-B551-C37B00927FD7}" srcOrd="0" destOrd="0" presId="urn:microsoft.com/office/officeart/2005/8/layout/hProcess11"/>
    <dgm:cxn modelId="{9E4AEA5F-DB5D-46F0-9AA9-13A7CE841C80}" type="presParOf" srcId="{F4831297-5468-4895-B551-C37B00927FD7}" destId="{5AC508F6-6E34-4E46-9683-EBA9530D0BA8}" srcOrd="0" destOrd="0" presId="urn:microsoft.com/office/officeart/2005/8/layout/hProcess11"/>
    <dgm:cxn modelId="{476F602C-5FD9-48EC-97CC-17BB1B4DBF00}" type="presParOf" srcId="{F4831297-5468-4895-B551-C37B00927FD7}" destId="{21B21067-4708-407C-BC5E-043EBF69FD5F}" srcOrd="1" destOrd="0" presId="urn:microsoft.com/office/officeart/2005/8/layout/hProcess11"/>
    <dgm:cxn modelId="{35B3534F-9C71-4B4E-9F2A-14753F9C4717}" type="presParOf" srcId="{F4831297-5468-4895-B551-C37B00927FD7}" destId="{A42C672D-37B3-4F16-9E7D-43DB7B79C416}" srcOrd="2" destOrd="0" presId="urn:microsoft.com/office/officeart/2005/8/layout/hProcess11"/>
    <dgm:cxn modelId="{0124B269-B3DB-48F7-84B9-F7525595C729}" type="presParOf" srcId="{192B9FD9-E266-43D4-B5EA-B9924DA5F56F}" destId="{8CD1D7FF-AD27-4378-A65D-179F84BC64B8}" srcOrd="1" destOrd="0" presId="urn:microsoft.com/office/officeart/2005/8/layout/hProcess11"/>
    <dgm:cxn modelId="{2C8DC82E-BC26-474B-B520-7483F8F88539}" type="presParOf" srcId="{192B9FD9-E266-43D4-B5EA-B9924DA5F56F}" destId="{ED702BA4-FF36-427D-A5A9-14FEA85F415E}" srcOrd="2" destOrd="0" presId="urn:microsoft.com/office/officeart/2005/8/layout/hProcess11"/>
    <dgm:cxn modelId="{D978DBDA-4ABC-4F6A-82C1-F9ACC1609461}" type="presParOf" srcId="{ED702BA4-FF36-427D-A5A9-14FEA85F415E}" destId="{7B7D6113-9C60-4783-B845-B3F069A00777}" srcOrd="0" destOrd="0" presId="urn:microsoft.com/office/officeart/2005/8/layout/hProcess11"/>
    <dgm:cxn modelId="{D6D57C53-CF94-4594-BD00-189BC28881B9}" type="presParOf" srcId="{ED702BA4-FF36-427D-A5A9-14FEA85F415E}" destId="{E1F31EB9-E262-49B7-94A9-DC301744E5E6}" srcOrd="1" destOrd="0" presId="urn:microsoft.com/office/officeart/2005/8/layout/hProcess11"/>
    <dgm:cxn modelId="{AA6D9731-48FD-4685-8402-B179CBF1DC9A}" type="presParOf" srcId="{ED702BA4-FF36-427D-A5A9-14FEA85F415E}" destId="{44525304-1D16-48AA-B408-FA3F3046B11B}" srcOrd="2" destOrd="0" presId="urn:microsoft.com/office/officeart/2005/8/layout/hProcess11"/>
    <dgm:cxn modelId="{4188A57E-0EE1-43DF-86FE-A68539ABA406}" type="presParOf" srcId="{192B9FD9-E266-43D4-B5EA-B9924DA5F56F}" destId="{F489D850-9BF7-4C9B-9C89-3F1BE4C7D5D1}" srcOrd="3" destOrd="0" presId="urn:microsoft.com/office/officeart/2005/8/layout/hProcess11"/>
    <dgm:cxn modelId="{907C972F-559B-4052-A32C-EEB7885D0152}" type="presParOf" srcId="{192B9FD9-E266-43D4-B5EA-B9924DA5F56F}" destId="{F4729B6E-9038-4DF6-8763-F0F8EE8FD20F}" srcOrd="4" destOrd="0" presId="urn:microsoft.com/office/officeart/2005/8/layout/hProcess11"/>
    <dgm:cxn modelId="{C2249B00-7F74-468D-8D0E-1B8187F111E9}" type="presParOf" srcId="{F4729B6E-9038-4DF6-8763-F0F8EE8FD20F}" destId="{39345B07-B49F-4302-8F7C-6F7D0FECD259}" srcOrd="0" destOrd="0" presId="urn:microsoft.com/office/officeart/2005/8/layout/hProcess11"/>
    <dgm:cxn modelId="{FFF1E318-5BB6-4B8E-AA9D-4E69CBA83642}" type="presParOf" srcId="{F4729B6E-9038-4DF6-8763-F0F8EE8FD20F}" destId="{B2556275-254D-4B46-9001-BC522013F838}" srcOrd="1" destOrd="0" presId="urn:microsoft.com/office/officeart/2005/8/layout/hProcess11"/>
    <dgm:cxn modelId="{DE27B941-BB61-475E-99BA-A4312D2F06EE}" type="presParOf" srcId="{F4729B6E-9038-4DF6-8763-F0F8EE8FD20F}" destId="{81F8B8B0-6DA3-4248-BF27-9FA3544F3B65}" srcOrd="2" destOrd="0" presId="urn:microsoft.com/office/officeart/2005/8/layout/hProcess11"/>
    <dgm:cxn modelId="{DF4325ED-70B7-41FF-90F7-AA073BE51458}" type="presParOf" srcId="{192B9FD9-E266-43D4-B5EA-B9924DA5F56F}" destId="{0DC45056-4630-49BC-A7FA-178FBCE21B72}" srcOrd="5" destOrd="0" presId="urn:microsoft.com/office/officeart/2005/8/layout/hProcess11"/>
    <dgm:cxn modelId="{E0C4BAFE-C49A-4CC5-8A6B-1F9798F8388C}" type="presParOf" srcId="{192B9FD9-E266-43D4-B5EA-B9924DA5F56F}" destId="{22E407E4-2F39-4CEA-ABAD-86DB283A51AC}" srcOrd="6" destOrd="0" presId="urn:microsoft.com/office/officeart/2005/8/layout/hProcess11"/>
    <dgm:cxn modelId="{D857C50E-25A4-47AF-ABEC-B37451A8278F}" type="presParOf" srcId="{22E407E4-2F39-4CEA-ABAD-86DB283A51AC}" destId="{A7732696-7D31-4506-81DB-55A619AC4C75}" srcOrd="0" destOrd="0" presId="urn:microsoft.com/office/officeart/2005/8/layout/hProcess11"/>
    <dgm:cxn modelId="{F3DA9EE5-E43B-444C-803F-F6D876445C30}" type="presParOf" srcId="{22E407E4-2F39-4CEA-ABAD-86DB283A51AC}" destId="{D07B4C14-6535-4EAD-9BB3-EFB679F3F06E}" srcOrd="1" destOrd="0" presId="urn:microsoft.com/office/officeart/2005/8/layout/hProcess11"/>
    <dgm:cxn modelId="{5747556A-0F5D-4956-97AD-C1606420D5B5}" type="presParOf" srcId="{22E407E4-2F39-4CEA-ABAD-86DB283A51AC}" destId="{E936F47D-48E4-4A34-A565-E9A509B443BE}" srcOrd="2" destOrd="0" presId="urn:microsoft.com/office/officeart/2005/8/layout/hProcess11"/>
    <dgm:cxn modelId="{9CF77276-3237-49A8-9A3E-831E15F3DB87}" type="presParOf" srcId="{192B9FD9-E266-43D4-B5EA-B9924DA5F56F}" destId="{F8798115-8E09-43A2-9A14-3B6DB8509FA1}" srcOrd="7" destOrd="0" presId="urn:microsoft.com/office/officeart/2005/8/layout/hProcess11"/>
    <dgm:cxn modelId="{2575B38A-4208-47F2-A562-D101078D9AF2}" type="presParOf" srcId="{192B9FD9-E266-43D4-B5EA-B9924DA5F56F}" destId="{9EF09295-0521-4F68-BD5D-A697E8B4B3AE}" srcOrd="8" destOrd="0" presId="urn:microsoft.com/office/officeart/2005/8/layout/hProcess11"/>
    <dgm:cxn modelId="{7DE3EEC6-6F13-4488-904B-BBF960F2DB83}" type="presParOf" srcId="{9EF09295-0521-4F68-BD5D-A697E8B4B3AE}" destId="{52C4C689-E0D1-44EC-9054-C63EEB373A8E}" srcOrd="0" destOrd="0" presId="urn:microsoft.com/office/officeart/2005/8/layout/hProcess11"/>
    <dgm:cxn modelId="{DA43F530-E135-4156-AB51-6631EE53205A}" type="presParOf" srcId="{9EF09295-0521-4F68-BD5D-A697E8B4B3AE}" destId="{612ADAE3-2E90-43DA-8CD0-A176292EA3E0}" srcOrd="1" destOrd="0" presId="urn:microsoft.com/office/officeart/2005/8/layout/hProcess11"/>
    <dgm:cxn modelId="{2D8E57AD-A395-4936-98FD-4A82DAFBF9C9}" type="presParOf" srcId="{9EF09295-0521-4F68-BD5D-A697E8B4B3AE}" destId="{AAA41E48-2D03-4B69-A781-EB75A7D4EB65}" srcOrd="2" destOrd="0" presId="urn:microsoft.com/office/officeart/2005/8/layout/hProcess11"/>
    <dgm:cxn modelId="{FA92A98E-10DD-45B3-AFE7-BE2907D84BDC}" type="presParOf" srcId="{192B9FD9-E266-43D4-B5EA-B9924DA5F56F}" destId="{C8F6C50C-C79F-4C2B-B782-122454BF258F}" srcOrd="9" destOrd="0" presId="urn:microsoft.com/office/officeart/2005/8/layout/hProcess11"/>
    <dgm:cxn modelId="{DB56E177-7A20-48F7-9A43-AC6A857F4FCB}" type="presParOf" srcId="{192B9FD9-E266-43D4-B5EA-B9924DA5F56F}" destId="{386D70E5-440E-4C8D-B520-13A844B5E6E3}" srcOrd="10" destOrd="0" presId="urn:microsoft.com/office/officeart/2005/8/layout/hProcess11"/>
    <dgm:cxn modelId="{CF404AAB-EE94-402B-8324-24F08820144D}" type="presParOf" srcId="{386D70E5-440E-4C8D-B520-13A844B5E6E3}" destId="{208AB9CB-31AF-4FEB-83F7-5B02A46B461B}" srcOrd="0" destOrd="0" presId="urn:microsoft.com/office/officeart/2005/8/layout/hProcess11"/>
    <dgm:cxn modelId="{00474CA0-768C-4FBC-9A16-27AAB9AB5A65}" type="presParOf" srcId="{386D70E5-440E-4C8D-B520-13A844B5E6E3}" destId="{33EC7C4F-4B19-4F52-A1DA-3927F56BD3E6}" srcOrd="1" destOrd="0" presId="urn:microsoft.com/office/officeart/2005/8/layout/hProcess11"/>
    <dgm:cxn modelId="{7C6C0B9A-606C-46AC-A334-2C34E6A88057}" type="presParOf" srcId="{386D70E5-440E-4C8D-B520-13A844B5E6E3}" destId="{2FB4B775-9EA4-4134-AE66-1D9931D0BC62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74571E-7170-4FE2-8DC9-379B12BCFCDA}" type="doc">
      <dgm:prSet loTypeId="urn:microsoft.com/office/officeart/2005/8/layout/hProcess11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C6DAEA21-E50D-414E-B183-75C97495A6F8}">
      <dgm:prSet phldrT="[Text]"/>
      <dgm:spPr/>
      <dgm:t>
        <a:bodyPr/>
        <a:lstStyle/>
        <a:p>
          <a:r>
            <a:rPr lang="ru-RU" dirty="0">
              <a:latin typeface="Century Gothic" panose="020B0502020202020204" pitchFamily="34" charset="0"/>
            </a:rPr>
            <a:t>2013</a:t>
          </a:r>
        </a:p>
      </dgm:t>
    </dgm:pt>
    <dgm:pt modelId="{60B0E44B-4ABC-464E-AF24-A670EF853B72}" type="parTrans" cxnId="{C8DA61E1-ED77-4DBA-824E-E9BE71616327}">
      <dgm:prSet/>
      <dgm:spPr/>
      <dgm:t>
        <a:bodyPr/>
        <a:lstStyle/>
        <a:p>
          <a:endParaRPr lang="en-ZA"/>
        </a:p>
      </dgm:t>
    </dgm:pt>
    <dgm:pt modelId="{2E7EE364-44E4-4902-90B6-1DB61FDF753C}" type="sibTrans" cxnId="{C8DA61E1-ED77-4DBA-824E-E9BE71616327}">
      <dgm:prSet/>
      <dgm:spPr/>
      <dgm:t>
        <a:bodyPr/>
        <a:lstStyle/>
        <a:p>
          <a:endParaRPr lang="en-ZA"/>
        </a:p>
      </dgm:t>
    </dgm:pt>
    <dgm:pt modelId="{8B5D9D3E-9679-4FB9-AE1E-D308A42CD34A}">
      <dgm:prSet phldrT="[Text]"/>
      <dgm:spPr/>
      <dgm:t>
        <a:bodyPr/>
        <a:lstStyle/>
        <a:p>
          <a:r>
            <a:rPr lang="ru-RU" b="1" dirty="0">
              <a:latin typeface="Century Gothic" panose="020B0502020202020204" pitchFamily="34" charset="0"/>
            </a:rPr>
            <a:t>2014</a:t>
          </a:r>
        </a:p>
      </dgm:t>
    </dgm:pt>
    <dgm:pt modelId="{C2DE0F1E-8A63-4E36-9DBB-6574AF7ECB5D}" type="parTrans" cxnId="{391B04A7-0ED0-4AC4-A6CD-9E5254999E46}">
      <dgm:prSet/>
      <dgm:spPr/>
      <dgm:t>
        <a:bodyPr/>
        <a:lstStyle/>
        <a:p>
          <a:endParaRPr lang="en-ZA"/>
        </a:p>
      </dgm:t>
    </dgm:pt>
    <dgm:pt modelId="{B0D046AA-25E0-4296-93C1-EEBBFC1CB5FE}" type="sibTrans" cxnId="{391B04A7-0ED0-4AC4-A6CD-9E5254999E46}">
      <dgm:prSet/>
      <dgm:spPr/>
      <dgm:t>
        <a:bodyPr/>
        <a:lstStyle/>
        <a:p>
          <a:endParaRPr lang="en-ZA"/>
        </a:p>
      </dgm:t>
    </dgm:pt>
    <dgm:pt modelId="{E4AE7150-3288-418B-B08D-3477C3D745FD}">
      <dgm:prSet phldrT="[Text]"/>
      <dgm:spPr/>
      <dgm:t>
        <a:bodyPr/>
        <a:lstStyle/>
        <a:p>
          <a:r>
            <a:rPr lang="ru-RU" b="0" dirty="0">
              <a:latin typeface="Century Gothic" panose="020B0502020202020204" pitchFamily="34" charset="0"/>
            </a:rPr>
            <a:t>2012</a:t>
          </a:r>
        </a:p>
      </dgm:t>
    </dgm:pt>
    <dgm:pt modelId="{18A75E07-BC56-4C2E-9203-57BCD1764525}" type="sibTrans" cxnId="{C3C35E7C-8987-411C-87DD-8DADEEFC0586}">
      <dgm:prSet/>
      <dgm:spPr/>
      <dgm:t>
        <a:bodyPr/>
        <a:lstStyle/>
        <a:p>
          <a:endParaRPr lang="en-ZA"/>
        </a:p>
      </dgm:t>
    </dgm:pt>
    <dgm:pt modelId="{06843E8C-1C55-4792-BA5F-672B26CEBC97}" type="parTrans" cxnId="{C3C35E7C-8987-411C-87DD-8DADEEFC0586}">
      <dgm:prSet/>
      <dgm:spPr/>
      <dgm:t>
        <a:bodyPr/>
        <a:lstStyle/>
        <a:p>
          <a:endParaRPr lang="en-ZA"/>
        </a:p>
      </dgm:t>
    </dgm:pt>
    <dgm:pt modelId="{CD56B484-C51A-4756-9397-DC700B35ACDD}">
      <dgm:prSet/>
      <dgm:spPr/>
      <dgm:t>
        <a:bodyPr/>
        <a:lstStyle/>
        <a:p>
          <a:r>
            <a:rPr lang="ru-RU" dirty="0">
              <a:latin typeface="Century Gothic" panose="020B0502020202020204" pitchFamily="34" charset="0"/>
            </a:rPr>
            <a:t>2015</a:t>
          </a:r>
        </a:p>
      </dgm:t>
    </dgm:pt>
    <dgm:pt modelId="{35281DF8-513B-47AC-8977-725A04927A55}" type="parTrans" cxnId="{93F3DA37-A63F-4ABB-82C7-490292BD3342}">
      <dgm:prSet/>
      <dgm:spPr/>
      <dgm:t>
        <a:bodyPr/>
        <a:lstStyle/>
        <a:p>
          <a:endParaRPr lang="en-ZA"/>
        </a:p>
      </dgm:t>
    </dgm:pt>
    <dgm:pt modelId="{8F157840-CB5C-4B6E-89F2-15D6F10D679D}" type="sibTrans" cxnId="{93F3DA37-A63F-4ABB-82C7-490292BD3342}">
      <dgm:prSet/>
      <dgm:spPr/>
      <dgm:t>
        <a:bodyPr/>
        <a:lstStyle/>
        <a:p>
          <a:endParaRPr lang="en-ZA"/>
        </a:p>
      </dgm:t>
    </dgm:pt>
    <dgm:pt modelId="{40D7F2DC-862C-4C51-AAC6-2839D56A60AC}">
      <dgm:prSet/>
      <dgm:spPr/>
      <dgm:t>
        <a:bodyPr/>
        <a:lstStyle/>
        <a:p>
          <a:r>
            <a:rPr lang="ru-RU" dirty="0">
              <a:latin typeface="Century Gothic" panose="020B0502020202020204" pitchFamily="34" charset="0"/>
            </a:rPr>
            <a:t>2016</a:t>
          </a:r>
        </a:p>
      </dgm:t>
    </dgm:pt>
    <dgm:pt modelId="{8285D02A-D370-4AD9-BC11-361AB77F8643}" type="parTrans" cxnId="{B0EFDADB-1C76-4C0F-9846-7D7247BA2A4B}">
      <dgm:prSet/>
      <dgm:spPr/>
      <dgm:t>
        <a:bodyPr/>
        <a:lstStyle/>
        <a:p>
          <a:endParaRPr lang="en-ZA"/>
        </a:p>
      </dgm:t>
    </dgm:pt>
    <dgm:pt modelId="{9F1F8DF1-F9F9-4938-8654-2278A2A4F336}" type="sibTrans" cxnId="{B0EFDADB-1C76-4C0F-9846-7D7247BA2A4B}">
      <dgm:prSet/>
      <dgm:spPr/>
      <dgm:t>
        <a:bodyPr/>
        <a:lstStyle/>
        <a:p>
          <a:endParaRPr lang="en-ZA"/>
        </a:p>
      </dgm:t>
    </dgm:pt>
    <dgm:pt modelId="{770EC48D-1FC4-46C7-AF5E-FE6189D7A7EA}">
      <dgm:prSet/>
      <dgm:spPr/>
      <dgm:t>
        <a:bodyPr/>
        <a:lstStyle/>
        <a:p>
          <a:r>
            <a:rPr lang="ru-RU" dirty="0">
              <a:latin typeface="Century Gothic" panose="020B0502020202020204" pitchFamily="34" charset="0"/>
            </a:rPr>
            <a:t>2017</a:t>
          </a:r>
        </a:p>
      </dgm:t>
    </dgm:pt>
    <dgm:pt modelId="{90EC95E8-8323-449D-AD3D-071F5729EDE7}" type="parTrans" cxnId="{A96500D0-BDD8-4BCF-8DA5-3838C0EB8632}">
      <dgm:prSet/>
      <dgm:spPr/>
      <dgm:t>
        <a:bodyPr/>
        <a:lstStyle/>
        <a:p>
          <a:endParaRPr lang="en-ZA"/>
        </a:p>
      </dgm:t>
    </dgm:pt>
    <dgm:pt modelId="{7BD6DDA7-4E4E-4951-84AA-9713010E2893}" type="sibTrans" cxnId="{A96500D0-BDD8-4BCF-8DA5-3838C0EB8632}">
      <dgm:prSet/>
      <dgm:spPr/>
      <dgm:t>
        <a:bodyPr/>
        <a:lstStyle/>
        <a:p>
          <a:endParaRPr lang="en-ZA"/>
        </a:p>
      </dgm:t>
    </dgm:pt>
    <dgm:pt modelId="{A8CDB689-5B83-4B4D-B802-E1C991359BE6}" type="pres">
      <dgm:prSet presAssocID="{DC74571E-7170-4FE2-8DC9-379B12BCFCDA}" presName="Name0" presStyleCnt="0">
        <dgm:presLayoutVars>
          <dgm:dir/>
          <dgm:resizeHandles val="exact"/>
        </dgm:presLayoutVars>
      </dgm:prSet>
      <dgm:spPr/>
    </dgm:pt>
    <dgm:pt modelId="{8BCB407F-83C2-4892-9023-9EDFFBC8246C}" type="pres">
      <dgm:prSet presAssocID="{DC74571E-7170-4FE2-8DC9-379B12BCFCDA}" presName="arrow" presStyleLbl="bgShp" presStyleIdx="0" presStyleCnt="1"/>
      <dgm:spPr/>
    </dgm:pt>
    <dgm:pt modelId="{192B9FD9-E266-43D4-B5EA-B9924DA5F56F}" type="pres">
      <dgm:prSet presAssocID="{DC74571E-7170-4FE2-8DC9-379B12BCFCDA}" presName="points" presStyleCnt="0"/>
      <dgm:spPr/>
    </dgm:pt>
    <dgm:pt modelId="{F4831297-5468-4895-B551-C37B00927FD7}" type="pres">
      <dgm:prSet presAssocID="{E4AE7150-3288-418B-B08D-3477C3D745FD}" presName="compositeA" presStyleCnt="0"/>
      <dgm:spPr/>
    </dgm:pt>
    <dgm:pt modelId="{5AC508F6-6E34-4E46-9683-EBA9530D0BA8}" type="pres">
      <dgm:prSet presAssocID="{E4AE7150-3288-418B-B08D-3477C3D745FD}" presName="textA" presStyleLbl="revTx" presStyleIdx="0" presStyleCnt="6" custLinFactY="11605" custLinFactNeighborX="1808" custLinFactNeighborY="100000">
        <dgm:presLayoutVars>
          <dgm:bulletEnabled val="1"/>
        </dgm:presLayoutVars>
      </dgm:prSet>
      <dgm:spPr/>
    </dgm:pt>
    <dgm:pt modelId="{21B21067-4708-407C-BC5E-043EBF69FD5F}" type="pres">
      <dgm:prSet presAssocID="{E4AE7150-3288-418B-B08D-3477C3D745FD}" presName="circleA" presStyleLbl="node1" presStyleIdx="0" presStyleCnt="6"/>
      <dgm:spPr/>
    </dgm:pt>
    <dgm:pt modelId="{A42C672D-37B3-4F16-9E7D-43DB7B79C416}" type="pres">
      <dgm:prSet presAssocID="{E4AE7150-3288-418B-B08D-3477C3D745FD}" presName="spaceA" presStyleCnt="0"/>
      <dgm:spPr/>
    </dgm:pt>
    <dgm:pt modelId="{8CD1D7FF-AD27-4378-A65D-179F84BC64B8}" type="pres">
      <dgm:prSet presAssocID="{18A75E07-BC56-4C2E-9203-57BCD1764525}" presName="space" presStyleCnt="0"/>
      <dgm:spPr/>
    </dgm:pt>
    <dgm:pt modelId="{ED702BA4-FF36-427D-A5A9-14FEA85F415E}" type="pres">
      <dgm:prSet presAssocID="{C6DAEA21-E50D-414E-B183-75C97495A6F8}" presName="compositeB" presStyleCnt="0"/>
      <dgm:spPr/>
    </dgm:pt>
    <dgm:pt modelId="{7B7D6113-9C60-4783-B845-B3F069A00777}" type="pres">
      <dgm:prSet presAssocID="{C6DAEA21-E50D-414E-B183-75C97495A6F8}" presName="textB" presStyleLbl="revTx" presStyleIdx="1" presStyleCnt="6" custScaleX="69915" custScaleY="63427" custLinFactNeighborX="-904" custLinFactNeighborY="-23852">
        <dgm:presLayoutVars>
          <dgm:bulletEnabled val="1"/>
        </dgm:presLayoutVars>
      </dgm:prSet>
      <dgm:spPr/>
    </dgm:pt>
    <dgm:pt modelId="{E1F31EB9-E262-49B7-94A9-DC301744E5E6}" type="pres">
      <dgm:prSet presAssocID="{C6DAEA21-E50D-414E-B183-75C97495A6F8}" presName="circleB" presStyleLbl="node1" presStyleIdx="1" presStyleCnt="6" custLinFactNeighborX="-5300" custLinFactNeighborY="-37102"/>
      <dgm:spPr/>
    </dgm:pt>
    <dgm:pt modelId="{44525304-1D16-48AA-B408-FA3F3046B11B}" type="pres">
      <dgm:prSet presAssocID="{C6DAEA21-E50D-414E-B183-75C97495A6F8}" presName="spaceB" presStyleCnt="0"/>
      <dgm:spPr/>
    </dgm:pt>
    <dgm:pt modelId="{F489D850-9BF7-4C9B-9C89-3F1BE4C7D5D1}" type="pres">
      <dgm:prSet presAssocID="{2E7EE364-44E4-4902-90B6-1DB61FDF753C}" presName="space" presStyleCnt="0"/>
      <dgm:spPr/>
    </dgm:pt>
    <dgm:pt modelId="{F4729B6E-9038-4DF6-8763-F0F8EE8FD20F}" type="pres">
      <dgm:prSet presAssocID="{8B5D9D3E-9679-4FB9-AE1E-D308A42CD34A}" presName="compositeA" presStyleCnt="0"/>
      <dgm:spPr/>
    </dgm:pt>
    <dgm:pt modelId="{39345B07-B49F-4302-8F7C-6F7D0FECD259}" type="pres">
      <dgm:prSet presAssocID="{8B5D9D3E-9679-4FB9-AE1E-D308A42CD34A}" presName="textA" presStyleLbl="revTx" presStyleIdx="2" presStyleCnt="6" custLinFactNeighborX="1109" custLinFactNeighborY="642">
        <dgm:presLayoutVars>
          <dgm:bulletEnabled val="1"/>
        </dgm:presLayoutVars>
      </dgm:prSet>
      <dgm:spPr/>
    </dgm:pt>
    <dgm:pt modelId="{B2556275-254D-4B46-9001-BC522013F838}" type="pres">
      <dgm:prSet presAssocID="{8B5D9D3E-9679-4FB9-AE1E-D308A42CD34A}" presName="circleA" presStyleLbl="node1" presStyleIdx="2" presStyleCnt="6"/>
      <dgm:spPr/>
    </dgm:pt>
    <dgm:pt modelId="{81F8B8B0-6DA3-4248-BF27-9FA3544F3B65}" type="pres">
      <dgm:prSet presAssocID="{8B5D9D3E-9679-4FB9-AE1E-D308A42CD34A}" presName="spaceA" presStyleCnt="0"/>
      <dgm:spPr/>
    </dgm:pt>
    <dgm:pt modelId="{0DC45056-4630-49BC-A7FA-178FBCE21B72}" type="pres">
      <dgm:prSet presAssocID="{B0D046AA-25E0-4296-93C1-EEBBFC1CB5FE}" presName="space" presStyleCnt="0"/>
      <dgm:spPr/>
    </dgm:pt>
    <dgm:pt modelId="{22E407E4-2F39-4CEA-ABAD-86DB283A51AC}" type="pres">
      <dgm:prSet presAssocID="{CD56B484-C51A-4756-9397-DC700B35ACDD}" presName="compositeB" presStyleCnt="0"/>
      <dgm:spPr/>
    </dgm:pt>
    <dgm:pt modelId="{A7732696-7D31-4506-81DB-55A619AC4C75}" type="pres">
      <dgm:prSet presAssocID="{CD56B484-C51A-4756-9397-DC700B35ACDD}" presName="textB" presStyleLbl="revTx" presStyleIdx="3" presStyleCnt="6" custLinFactNeighborX="905" custLinFactNeighborY="12175">
        <dgm:presLayoutVars>
          <dgm:bulletEnabled val="1"/>
        </dgm:presLayoutVars>
      </dgm:prSet>
      <dgm:spPr/>
    </dgm:pt>
    <dgm:pt modelId="{D07B4C14-6535-4EAD-9BB3-EFB679F3F06E}" type="pres">
      <dgm:prSet presAssocID="{CD56B484-C51A-4756-9397-DC700B35ACDD}" presName="circleB" presStyleLbl="node1" presStyleIdx="3" presStyleCnt="6"/>
      <dgm:spPr/>
    </dgm:pt>
    <dgm:pt modelId="{E936F47D-48E4-4A34-A565-E9A509B443BE}" type="pres">
      <dgm:prSet presAssocID="{CD56B484-C51A-4756-9397-DC700B35ACDD}" presName="spaceB" presStyleCnt="0"/>
      <dgm:spPr/>
    </dgm:pt>
    <dgm:pt modelId="{F8798115-8E09-43A2-9A14-3B6DB8509FA1}" type="pres">
      <dgm:prSet presAssocID="{8F157840-CB5C-4B6E-89F2-15D6F10D679D}" presName="space" presStyleCnt="0"/>
      <dgm:spPr/>
    </dgm:pt>
    <dgm:pt modelId="{9EF09295-0521-4F68-BD5D-A697E8B4B3AE}" type="pres">
      <dgm:prSet presAssocID="{40D7F2DC-862C-4C51-AAC6-2839D56A60AC}" presName="compositeA" presStyleCnt="0"/>
      <dgm:spPr/>
    </dgm:pt>
    <dgm:pt modelId="{52C4C689-E0D1-44EC-9054-C63EEB373A8E}" type="pres">
      <dgm:prSet presAssocID="{40D7F2DC-862C-4C51-AAC6-2839D56A60AC}" presName="textA" presStyleLbl="revTx" presStyleIdx="4" presStyleCnt="6" custLinFactY="11605" custLinFactNeighborX="2713" custLinFactNeighborY="100000">
        <dgm:presLayoutVars>
          <dgm:bulletEnabled val="1"/>
        </dgm:presLayoutVars>
      </dgm:prSet>
      <dgm:spPr/>
    </dgm:pt>
    <dgm:pt modelId="{612ADAE3-2E90-43DA-8CD0-A176292EA3E0}" type="pres">
      <dgm:prSet presAssocID="{40D7F2DC-862C-4C51-AAC6-2839D56A60AC}" presName="circleA" presStyleLbl="node1" presStyleIdx="4" presStyleCnt="6"/>
      <dgm:spPr/>
    </dgm:pt>
    <dgm:pt modelId="{AAA41E48-2D03-4B69-A781-EB75A7D4EB65}" type="pres">
      <dgm:prSet presAssocID="{40D7F2DC-862C-4C51-AAC6-2839D56A60AC}" presName="spaceA" presStyleCnt="0"/>
      <dgm:spPr/>
    </dgm:pt>
    <dgm:pt modelId="{C8F6C50C-C79F-4C2B-B782-122454BF258F}" type="pres">
      <dgm:prSet presAssocID="{9F1F8DF1-F9F9-4938-8654-2278A2A4F336}" presName="space" presStyleCnt="0"/>
      <dgm:spPr/>
    </dgm:pt>
    <dgm:pt modelId="{386D70E5-440E-4C8D-B520-13A844B5E6E3}" type="pres">
      <dgm:prSet presAssocID="{770EC48D-1FC4-46C7-AF5E-FE6189D7A7EA}" presName="compositeB" presStyleCnt="0"/>
      <dgm:spPr/>
    </dgm:pt>
    <dgm:pt modelId="{208AB9CB-31AF-4FEB-83F7-5B02A46B461B}" type="pres">
      <dgm:prSet presAssocID="{770EC48D-1FC4-46C7-AF5E-FE6189D7A7EA}" presName="textB" presStyleLbl="revTx" presStyleIdx="5" presStyleCnt="6">
        <dgm:presLayoutVars>
          <dgm:bulletEnabled val="1"/>
        </dgm:presLayoutVars>
      </dgm:prSet>
      <dgm:spPr/>
    </dgm:pt>
    <dgm:pt modelId="{33EC7C4F-4B19-4F52-A1DA-3927F56BD3E6}" type="pres">
      <dgm:prSet presAssocID="{770EC48D-1FC4-46C7-AF5E-FE6189D7A7EA}" presName="circleB" presStyleLbl="node1" presStyleIdx="5" presStyleCnt="6"/>
      <dgm:spPr/>
    </dgm:pt>
    <dgm:pt modelId="{2FB4B775-9EA4-4134-AE66-1D9931D0BC62}" type="pres">
      <dgm:prSet presAssocID="{770EC48D-1FC4-46C7-AF5E-FE6189D7A7EA}" presName="spaceB" presStyleCnt="0"/>
      <dgm:spPr/>
    </dgm:pt>
  </dgm:ptLst>
  <dgm:cxnLst>
    <dgm:cxn modelId="{6CD84C00-3168-4A3B-B7DF-FCD7FD7F9763}" type="presOf" srcId="{770EC48D-1FC4-46C7-AF5E-FE6189D7A7EA}" destId="{208AB9CB-31AF-4FEB-83F7-5B02A46B461B}" srcOrd="0" destOrd="0" presId="urn:microsoft.com/office/officeart/2005/8/layout/hProcess11"/>
    <dgm:cxn modelId="{B22B6904-0188-49CF-9497-ABF9A3448406}" type="presOf" srcId="{40D7F2DC-862C-4C51-AAC6-2839D56A60AC}" destId="{52C4C689-E0D1-44EC-9054-C63EEB373A8E}" srcOrd="0" destOrd="0" presId="urn:microsoft.com/office/officeart/2005/8/layout/hProcess11"/>
    <dgm:cxn modelId="{93F3DA37-A63F-4ABB-82C7-490292BD3342}" srcId="{DC74571E-7170-4FE2-8DC9-379B12BCFCDA}" destId="{CD56B484-C51A-4756-9397-DC700B35ACDD}" srcOrd="3" destOrd="0" parTransId="{35281DF8-513B-47AC-8977-725A04927A55}" sibTransId="{8F157840-CB5C-4B6E-89F2-15D6F10D679D}"/>
    <dgm:cxn modelId="{C3C35E7C-8987-411C-87DD-8DADEEFC0586}" srcId="{DC74571E-7170-4FE2-8DC9-379B12BCFCDA}" destId="{E4AE7150-3288-418B-B08D-3477C3D745FD}" srcOrd="0" destOrd="0" parTransId="{06843E8C-1C55-4792-BA5F-672B26CEBC97}" sibTransId="{18A75E07-BC56-4C2E-9203-57BCD1764525}"/>
    <dgm:cxn modelId="{0BE6CD7C-EAAF-4062-BDE9-01D234B44A29}" type="presOf" srcId="{C6DAEA21-E50D-414E-B183-75C97495A6F8}" destId="{7B7D6113-9C60-4783-B845-B3F069A00777}" srcOrd="0" destOrd="0" presId="urn:microsoft.com/office/officeart/2005/8/layout/hProcess11"/>
    <dgm:cxn modelId="{391B04A7-0ED0-4AC4-A6CD-9E5254999E46}" srcId="{DC74571E-7170-4FE2-8DC9-379B12BCFCDA}" destId="{8B5D9D3E-9679-4FB9-AE1E-D308A42CD34A}" srcOrd="2" destOrd="0" parTransId="{C2DE0F1E-8A63-4E36-9DBB-6574AF7ECB5D}" sibTransId="{B0D046AA-25E0-4296-93C1-EEBBFC1CB5FE}"/>
    <dgm:cxn modelId="{C88A27A8-40E7-420B-A7AD-B37FD0F18001}" type="presOf" srcId="{DC74571E-7170-4FE2-8DC9-379B12BCFCDA}" destId="{A8CDB689-5B83-4B4D-B802-E1C991359BE6}" srcOrd="0" destOrd="0" presId="urn:microsoft.com/office/officeart/2005/8/layout/hProcess11"/>
    <dgm:cxn modelId="{52EBFFB2-5C62-40B3-8B10-990232F1AB28}" type="presOf" srcId="{E4AE7150-3288-418B-B08D-3477C3D745FD}" destId="{5AC508F6-6E34-4E46-9683-EBA9530D0BA8}" srcOrd="0" destOrd="0" presId="urn:microsoft.com/office/officeart/2005/8/layout/hProcess11"/>
    <dgm:cxn modelId="{21C7AFC7-0049-46E0-B6E0-8C9BAD204F20}" type="presOf" srcId="{CD56B484-C51A-4756-9397-DC700B35ACDD}" destId="{A7732696-7D31-4506-81DB-55A619AC4C75}" srcOrd="0" destOrd="0" presId="urn:microsoft.com/office/officeart/2005/8/layout/hProcess11"/>
    <dgm:cxn modelId="{A96500D0-BDD8-4BCF-8DA5-3838C0EB8632}" srcId="{DC74571E-7170-4FE2-8DC9-379B12BCFCDA}" destId="{770EC48D-1FC4-46C7-AF5E-FE6189D7A7EA}" srcOrd="5" destOrd="0" parTransId="{90EC95E8-8323-449D-AD3D-071F5729EDE7}" sibTransId="{7BD6DDA7-4E4E-4951-84AA-9713010E2893}"/>
    <dgm:cxn modelId="{B0EFDADB-1C76-4C0F-9846-7D7247BA2A4B}" srcId="{DC74571E-7170-4FE2-8DC9-379B12BCFCDA}" destId="{40D7F2DC-862C-4C51-AAC6-2839D56A60AC}" srcOrd="4" destOrd="0" parTransId="{8285D02A-D370-4AD9-BC11-361AB77F8643}" sibTransId="{9F1F8DF1-F9F9-4938-8654-2278A2A4F336}"/>
    <dgm:cxn modelId="{C8DA61E1-ED77-4DBA-824E-E9BE71616327}" srcId="{DC74571E-7170-4FE2-8DC9-379B12BCFCDA}" destId="{C6DAEA21-E50D-414E-B183-75C97495A6F8}" srcOrd="1" destOrd="0" parTransId="{60B0E44B-4ABC-464E-AF24-A670EF853B72}" sibTransId="{2E7EE364-44E4-4902-90B6-1DB61FDF753C}"/>
    <dgm:cxn modelId="{267675E2-10C9-4F12-8D29-2378E5BC3EC2}" type="presOf" srcId="{8B5D9D3E-9679-4FB9-AE1E-D308A42CD34A}" destId="{39345B07-B49F-4302-8F7C-6F7D0FECD259}" srcOrd="0" destOrd="0" presId="urn:microsoft.com/office/officeart/2005/8/layout/hProcess11"/>
    <dgm:cxn modelId="{203E7F82-04B5-4EF7-90A0-F05170D78EDE}" type="presParOf" srcId="{A8CDB689-5B83-4B4D-B802-E1C991359BE6}" destId="{8BCB407F-83C2-4892-9023-9EDFFBC8246C}" srcOrd="0" destOrd="0" presId="urn:microsoft.com/office/officeart/2005/8/layout/hProcess11"/>
    <dgm:cxn modelId="{28EADBC0-1202-4101-B6A9-E3CADF5E89FA}" type="presParOf" srcId="{A8CDB689-5B83-4B4D-B802-E1C991359BE6}" destId="{192B9FD9-E266-43D4-B5EA-B9924DA5F56F}" srcOrd="1" destOrd="0" presId="urn:microsoft.com/office/officeart/2005/8/layout/hProcess11"/>
    <dgm:cxn modelId="{B5BF2C6C-40F6-47EE-B1AA-0043229D6217}" type="presParOf" srcId="{192B9FD9-E266-43D4-B5EA-B9924DA5F56F}" destId="{F4831297-5468-4895-B551-C37B00927FD7}" srcOrd="0" destOrd="0" presId="urn:microsoft.com/office/officeart/2005/8/layout/hProcess11"/>
    <dgm:cxn modelId="{C6ABE694-3E89-4322-BE67-1DFF08E05203}" type="presParOf" srcId="{F4831297-5468-4895-B551-C37B00927FD7}" destId="{5AC508F6-6E34-4E46-9683-EBA9530D0BA8}" srcOrd="0" destOrd="0" presId="urn:microsoft.com/office/officeart/2005/8/layout/hProcess11"/>
    <dgm:cxn modelId="{8A8EDA6E-3605-4948-9AFF-ED242AA72EE1}" type="presParOf" srcId="{F4831297-5468-4895-B551-C37B00927FD7}" destId="{21B21067-4708-407C-BC5E-043EBF69FD5F}" srcOrd="1" destOrd="0" presId="urn:microsoft.com/office/officeart/2005/8/layout/hProcess11"/>
    <dgm:cxn modelId="{AA49C768-FB9E-4277-A794-91FC9BFE77EF}" type="presParOf" srcId="{F4831297-5468-4895-B551-C37B00927FD7}" destId="{A42C672D-37B3-4F16-9E7D-43DB7B79C416}" srcOrd="2" destOrd="0" presId="urn:microsoft.com/office/officeart/2005/8/layout/hProcess11"/>
    <dgm:cxn modelId="{9868D752-AC17-488B-8188-A87A817F51C2}" type="presParOf" srcId="{192B9FD9-E266-43D4-B5EA-B9924DA5F56F}" destId="{8CD1D7FF-AD27-4378-A65D-179F84BC64B8}" srcOrd="1" destOrd="0" presId="urn:microsoft.com/office/officeart/2005/8/layout/hProcess11"/>
    <dgm:cxn modelId="{E6881246-AD4C-42C8-A20C-57D861EB9063}" type="presParOf" srcId="{192B9FD9-E266-43D4-B5EA-B9924DA5F56F}" destId="{ED702BA4-FF36-427D-A5A9-14FEA85F415E}" srcOrd="2" destOrd="0" presId="urn:microsoft.com/office/officeart/2005/8/layout/hProcess11"/>
    <dgm:cxn modelId="{E7601919-F8B5-4A02-951C-BE7B9383828E}" type="presParOf" srcId="{ED702BA4-FF36-427D-A5A9-14FEA85F415E}" destId="{7B7D6113-9C60-4783-B845-B3F069A00777}" srcOrd="0" destOrd="0" presId="urn:microsoft.com/office/officeart/2005/8/layout/hProcess11"/>
    <dgm:cxn modelId="{F728D4DA-8C72-42FF-AA26-766A6AAE8774}" type="presParOf" srcId="{ED702BA4-FF36-427D-A5A9-14FEA85F415E}" destId="{E1F31EB9-E262-49B7-94A9-DC301744E5E6}" srcOrd="1" destOrd="0" presId="urn:microsoft.com/office/officeart/2005/8/layout/hProcess11"/>
    <dgm:cxn modelId="{0496A00D-AE54-461E-83D3-0D14F1C351FE}" type="presParOf" srcId="{ED702BA4-FF36-427D-A5A9-14FEA85F415E}" destId="{44525304-1D16-48AA-B408-FA3F3046B11B}" srcOrd="2" destOrd="0" presId="urn:microsoft.com/office/officeart/2005/8/layout/hProcess11"/>
    <dgm:cxn modelId="{664E38E8-3715-41D6-B78C-A5262B8C3C1E}" type="presParOf" srcId="{192B9FD9-E266-43D4-B5EA-B9924DA5F56F}" destId="{F489D850-9BF7-4C9B-9C89-3F1BE4C7D5D1}" srcOrd="3" destOrd="0" presId="urn:microsoft.com/office/officeart/2005/8/layout/hProcess11"/>
    <dgm:cxn modelId="{6E73ACC9-6C55-45CF-A228-A766869300D2}" type="presParOf" srcId="{192B9FD9-E266-43D4-B5EA-B9924DA5F56F}" destId="{F4729B6E-9038-4DF6-8763-F0F8EE8FD20F}" srcOrd="4" destOrd="0" presId="urn:microsoft.com/office/officeart/2005/8/layout/hProcess11"/>
    <dgm:cxn modelId="{F873436F-33AB-4FCD-8206-1540FBF6199A}" type="presParOf" srcId="{F4729B6E-9038-4DF6-8763-F0F8EE8FD20F}" destId="{39345B07-B49F-4302-8F7C-6F7D0FECD259}" srcOrd="0" destOrd="0" presId="urn:microsoft.com/office/officeart/2005/8/layout/hProcess11"/>
    <dgm:cxn modelId="{CDB97456-2DBC-4699-80B2-8DCE4DAE82CF}" type="presParOf" srcId="{F4729B6E-9038-4DF6-8763-F0F8EE8FD20F}" destId="{B2556275-254D-4B46-9001-BC522013F838}" srcOrd="1" destOrd="0" presId="urn:microsoft.com/office/officeart/2005/8/layout/hProcess11"/>
    <dgm:cxn modelId="{CDCD610F-716F-49F8-87CB-907067445751}" type="presParOf" srcId="{F4729B6E-9038-4DF6-8763-F0F8EE8FD20F}" destId="{81F8B8B0-6DA3-4248-BF27-9FA3544F3B65}" srcOrd="2" destOrd="0" presId="urn:microsoft.com/office/officeart/2005/8/layout/hProcess11"/>
    <dgm:cxn modelId="{DA703E99-99C4-41FF-9030-4AD1B1092669}" type="presParOf" srcId="{192B9FD9-E266-43D4-B5EA-B9924DA5F56F}" destId="{0DC45056-4630-49BC-A7FA-178FBCE21B72}" srcOrd="5" destOrd="0" presId="urn:microsoft.com/office/officeart/2005/8/layout/hProcess11"/>
    <dgm:cxn modelId="{CF46C051-89F8-4024-B574-EBDE689B80F4}" type="presParOf" srcId="{192B9FD9-E266-43D4-B5EA-B9924DA5F56F}" destId="{22E407E4-2F39-4CEA-ABAD-86DB283A51AC}" srcOrd="6" destOrd="0" presId="urn:microsoft.com/office/officeart/2005/8/layout/hProcess11"/>
    <dgm:cxn modelId="{1B258825-D8C8-4966-B325-C12650E92BBE}" type="presParOf" srcId="{22E407E4-2F39-4CEA-ABAD-86DB283A51AC}" destId="{A7732696-7D31-4506-81DB-55A619AC4C75}" srcOrd="0" destOrd="0" presId="urn:microsoft.com/office/officeart/2005/8/layout/hProcess11"/>
    <dgm:cxn modelId="{45B4E101-2042-4D61-8A9D-8CEEA7686BCA}" type="presParOf" srcId="{22E407E4-2F39-4CEA-ABAD-86DB283A51AC}" destId="{D07B4C14-6535-4EAD-9BB3-EFB679F3F06E}" srcOrd="1" destOrd="0" presId="urn:microsoft.com/office/officeart/2005/8/layout/hProcess11"/>
    <dgm:cxn modelId="{53A5AF7E-2DE9-4646-AF3C-B1EEFE291B14}" type="presParOf" srcId="{22E407E4-2F39-4CEA-ABAD-86DB283A51AC}" destId="{E936F47D-48E4-4A34-A565-E9A509B443BE}" srcOrd="2" destOrd="0" presId="urn:microsoft.com/office/officeart/2005/8/layout/hProcess11"/>
    <dgm:cxn modelId="{DE4C6479-AC8C-4D53-8471-DA1913877ADA}" type="presParOf" srcId="{192B9FD9-E266-43D4-B5EA-B9924DA5F56F}" destId="{F8798115-8E09-43A2-9A14-3B6DB8509FA1}" srcOrd="7" destOrd="0" presId="urn:microsoft.com/office/officeart/2005/8/layout/hProcess11"/>
    <dgm:cxn modelId="{FB7F0294-B357-427E-A134-0D9BBD346A11}" type="presParOf" srcId="{192B9FD9-E266-43D4-B5EA-B9924DA5F56F}" destId="{9EF09295-0521-4F68-BD5D-A697E8B4B3AE}" srcOrd="8" destOrd="0" presId="urn:microsoft.com/office/officeart/2005/8/layout/hProcess11"/>
    <dgm:cxn modelId="{D0C1FD0B-FCCA-4006-9EF0-8F3E24140ECD}" type="presParOf" srcId="{9EF09295-0521-4F68-BD5D-A697E8B4B3AE}" destId="{52C4C689-E0D1-44EC-9054-C63EEB373A8E}" srcOrd="0" destOrd="0" presId="urn:microsoft.com/office/officeart/2005/8/layout/hProcess11"/>
    <dgm:cxn modelId="{5FE56071-286A-49D7-9FD4-D6F2CCC278D4}" type="presParOf" srcId="{9EF09295-0521-4F68-BD5D-A697E8B4B3AE}" destId="{612ADAE3-2E90-43DA-8CD0-A176292EA3E0}" srcOrd="1" destOrd="0" presId="urn:microsoft.com/office/officeart/2005/8/layout/hProcess11"/>
    <dgm:cxn modelId="{7C588CBF-BB49-4E81-8E05-1EA15692D185}" type="presParOf" srcId="{9EF09295-0521-4F68-BD5D-A697E8B4B3AE}" destId="{AAA41E48-2D03-4B69-A781-EB75A7D4EB65}" srcOrd="2" destOrd="0" presId="urn:microsoft.com/office/officeart/2005/8/layout/hProcess11"/>
    <dgm:cxn modelId="{98802622-9F3F-4979-A49A-EFA7143ECB03}" type="presParOf" srcId="{192B9FD9-E266-43D4-B5EA-B9924DA5F56F}" destId="{C8F6C50C-C79F-4C2B-B782-122454BF258F}" srcOrd="9" destOrd="0" presId="urn:microsoft.com/office/officeart/2005/8/layout/hProcess11"/>
    <dgm:cxn modelId="{1C4CEC98-ACFE-4EBD-A0A6-34AE6719867E}" type="presParOf" srcId="{192B9FD9-E266-43D4-B5EA-B9924DA5F56F}" destId="{386D70E5-440E-4C8D-B520-13A844B5E6E3}" srcOrd="10" destOrd="0" presId="urn:microsoft.com/office/officeart/2005/8/layout/hProcess11"/>
    <dgm:cxn modelId="{D444A431-8C55-40A6-9D2F-EFEE19E7052E}" type="presParOf" srcId="{386D70E5-440E-4C8D-B520-13A844B5E6E3}" destId="{208AB9CB-31AF-4FEB-83F7-5B02A46B461B}" srcOrd="0" destOrd="0" presId="urn:microsoft.com/office/officeart/2005/8/layout/hProcess11"/>
    <dgm:cxn modelId="{17C425A5-4479-43A5-AFEA-803A60BCB4CB}" type="presParOf" srcId="{386D70E5-440E-4C8D-B520-13A844B5E6E3}" destId="{33EC7C4F-4B19-4F52-A1DA-3927F56BD3E6}" srcOrd="1" destOrd="0" presId="urn:microsoft.com/office/officeart/2005/8/layout/hProcess11"/>
    <dgm:cxn modelId="{2892D852-3BD2-4581-8310-B15B5AFAC299}" type="presParOf" srcId="{386D70E5-440E-4C8D-B520-13A844B5E6E3}" destId="{2FB4B775-9EA4-4134-AE66-1D9931D0BC62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CB407F-83C2-4892-9023-9EDFFBC8246C}">
      <dsp:nvSpPr>
        <dsp:cNvPr id="0" name=""/>
        <dsp:cNvSpPr/>
      </dsp:nvSpPr>
      <dsp:spPr>
        <a:xfrm>
          <a:off x="0" y="427809"/>
          <a:ext cx="8893628" cy="570412"/>
        </a:xfrm>
        <a:prstGeom prst="notchedRightArrow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5AC508F6-6E34-4E46-9683-EBA9530D0BA8}">
      <dsp:nvSpPr>
        <dsp:cNvPr id="0" name=""/>
        <dsp:cNvSpPr/>
      </dsp:nvSpPr>
      <dsp:spPr>
        <a:xfrm>
          <a:off x="2198" y="0"/>
          <a:ext cx="1279978" cy="570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latin typeface="Century Gothic" panose="020B0502020202020204" pitchFamily="34" charset="0"/>
            </a:rPr>
            <a:t>2012</a:t>
          </a:r>
        </a:p>
      </dsp:txBody>
      <dsp:txXfrm>
        <a:off x="2198" y="0"/>
        <a:ext cx="1279978" cy="570412"/>
      </dsp:txXfrm>
    </dsp:sp>
    <dsp:sp modelId="{21B21067-4708-407C-BC5E-043EBF69FD5F}">
      <dsp:nvSpPr>
        <dsp:cNvPr id="0" name=""/>
        <dsp:cNvSpPr/>
      </dsp:nvSpPr>
      <dsp:spPr>
        <a:xfrm>
          <a:off x="570886" y="641713"/>
          <a:ext cx="142603" cy="14260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7D6113-9C60-4783-B845-B3F069A00777}">
      <dsp:nvSpPr>
        <dsp:cNvPr id="0" name=""/>
        <dsp:cNvSpPr/>
      </dsp:nvSpPr>
      <dsp:spPr>
        <a:xfrm>
          <a:off x="1527146" y="841304"/>
          <a:ext cx="894897" cy="361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Century Gothic" panose="020B0502020202020204" pitchFamily="34" charset="0"/>
            </a:rPr>
            <a:t>2013</a:t>
          </a:r>
        </a:p>
      </dsp:txBody>
      <dsp:txXfrm>
        <a:off x="1527146" y="841304"/>
        <a:ext cx="894897" cy="361795"/>
      </dsp:txXfrm>
    </dsp:sp>
    <dsp:sp modelId="{E1F31EB9-E262-49B7-94A9-DC301744E5E6}">
      <dsp:nvSpPr>
        <dsp:cNvPr id="0" name=""/>
        <dsp:cNvSpPr/>
      </dsp:nvSpPr>
      <dsp:spPr>
        <a:xfrm>
          <a:off x="1907306" y="640959"/>
          <a:ext cx="142603" cy="14260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345B07-B49F-4302-8F7C-6F7D0FECD259}">
      <dsp:nvSpPr>
        <dsp:cNvPr id="0" name=""/>
        <dsp:cNvSpPr/>
      </dsp:nvSpPr>
      <dsp:spPr>
        <a:xfrm>
          <a:off x="2739074" y="605235"/>
          <a:ext cx="1279978" cy="570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Century Gothic" panose="020B0502020202020204" pitchFamily="34" charset="0"/>
            </a:rPr>
            <a:t>2014</a:t>
          </a:r>
        </a:p>
      </dsp:txBody>
      <dsp:txXfrm>
        <a:off x="2739074" y="605235"/>
        <a:ext cx="1279978" cy="570412"/>
      </dsp:txXfrm>
    </dsp:sp>
    <dsp:sp modelId="{B2556275-254D-4B46-9001-BC522013F838}">
      <dsp:nvSpPr>
        <dsp:cNvPr id="0" name=""/>
        <dsp:cNvSpPr/>
      </dsp:nvSpPr>
      <dsp:spPr>
        <a:xfrm>
          <a:off x="3258842" y="641713"/>
          <a:ext cx="142603" cy="14260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732696-7D31-4506-81DB-55A619AC4C75}">
      <dsp:nvSpPr>
        <dsp:cNvPr id="0" name=""/>
        <dsp:cNvSpPr/>
      </dsp:nvSpPr>
      <dsp:spPr>
        <a:xfrm>
          <a:off x="4045715" y="855618"/>
          <a:ext cx="1279978" cy="570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Century Gothic" panose="020B0502020202020204" pitchFamily="34" charset="0"/>
            </a:rPr>
            <a:t>2015</a:t>
          </a:r>
        </a:p>
      </dsp:txBody>
      <dsp:txXfrm>
        <a:off x="4045715" y="855618"/>
        <a:ext cx="1279978" cy="570412"/>
      </dsp:txXfrm>
    </dsp:sp>
    <dsp:sp modelId="{D07B4C14-6535-4EAD-9BB3-EFB679F3F06E}">
      <dsp:nvSpPr>
        <dsp:cNvPr id="0" name=""/>
        <dsp:cNvSpPr/>
      </dsp:nvSpPr>
      <dsp:spPr>
        <a:xfrm>
          <a:off x="4602820" y="641713"/>
          <a:ext cx="142603" cy="14260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C4C689-E0D1-44EC-9054-C63EEB373A8E}">
      <dsp:nvSpPr>
        <dsp:cNvPr id="0" name=""/>
        <dsp:cNvSpPr/>
      </dsp:nvSpPr>
      <dsp:spPr>
        <a:xfrm>
          <a:off x="5412835" y="636608"/>
          <a:ext cx="1279978" cy="570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Century Gothic" panose="020B0502020202020204" pitchFamily="34" charset="0"/>
            </a:rPr>
            <a:t>2016</a:t>
          </a:r>
        </a:p>
      </dsp:txBody>
      <dsp:txXfrm>
        <a:off x="5412835" y="636608"/>
        <a:ext cx="1279978" cy="570412"/>
      </dsp:txXfrm>
    </dsp:sp>
    <dsp:sp modelId="{612ADAE3-2E90-43DA-8CD0-A176292EA3E0}">
      <dsp:nvSpPr>
        <dsp:cNvPr id="0" name=""/>
        <dsp:cNvSpPr/>
      </dsp:nvSpPr>
      <dsp:spPr>
        <a:xfrm>
          <a:off x="5946797" y="641713"/>
          <a:ext cx="142603" cy="14260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8AB9CB-31AF-4FEB-83F7-5B02A46B461B}">
      <dsp:nvSpPr>
        <dsp:cNvPr id="0" name=""/>
        <dsp:cNvSpPr/>
      </dsp:nvSpPr>
      <dsp:spPr>
        <a:xfrm>
          <a:off x="6722087" y="855618"/>
          <a:ext cx="1279978" cy="570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Century Gothic" panose="020B0502020202020204" pitchFamily="34" charset="0"/>
            </a:rPr>
            <a:t>2017</a:t>
          </a:r>
        </a:p>
      </dsp:txBody>
      <dsp:txXfrm>
        <a:off x="6722087" y="855618"/>
        <a:ext cx="1279978" cy="570412"/>
      </dsp:txXfrm>
    </dsp:sp>
    <dsp:sp modelId="{33EC7C4F-4B19-4F52-A1DA-3927F56BD3E6}">
      <dsp:nvSpPr>
        <dsp:cNvPr id="0" name=""/>
        <dsp:cNvSpPr/>
      </dsp:nvSpPr>
      <dsp:spPr>
        <a:xfrm>
          <a:off x="7290775" y="641713"/>
          <a:ext cx="142603" cy="14260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CB407F-83C2-4892-9023-9EDFFBC8246C}">
      <dsp:nvSpPr>
        <dsp:cNvPr id="0" name=""/>
        <dsp:cNvSpPr/>
      </dsp:nvSpPr>
      <dsp:spPr>
        <a:xfrm>
          <a:off x="0" y="427809"/>
          <a:ext cx="8893628" cy="570412"/>
        </a:xfrm>
        <a:prstGeom prst="notchedRightArrow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5AC508F6-6E34-4E46-9683-EBA9530D0BA8}">
      <dsp:nvSpPr>
        <dsp:cNvPr id="0" name=""/>
        <dsp:cNvSpPr/>
      </dsp:nvSpPr>
      <dsp:spPr>
        <a:xfrm>
          <a:off x="25340" y="636608"/>
          <a:ext cx="1279978" cy="570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kern="1200" dirty="0">
              <a:latin typeface="Century Gothic" panose="020B0502020202020204" pitchFamily="34" charset="0"/>
            </a:rPr>
            <a:t>2012</a:t>
          </a:r>
        </a:p>
      </dsp:txBody>
      <dsp:txXfrm>
        <a:off x="25340" y="636608"/>
        <a:ext cx="1279978" cy="570412"/>
      </dsp:txXfrm>
    </dsp:sp>
    <dsp:sp modelId="{21B21067-4708-407C-BC5E-043EBF69FD5F}">
      <dsp:nvSpPr>
        <dsp:cNvPr id="0" name=""/>
        <dsp:cNvSpPr/>
      </dsp:nvSpPr>
      <dsp:spPr>
        <a:xfrm>
          <a:off x="570886" y="641713"/>
          <a:ext cx="142603" cy="14260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7D6113-9C60-4783-B845-B3F069A00777}">
      <dsp:nvSpPr>
        <dsp:cNvPr id="0" name=""/>
        <dsp:cNvSpPr/>
      </dsp:nvSpPr>
      <dsp:spPr>
        <a:xfrm>
          <a:off x="1515575" y="886584"/>
          <a:ext cx="894897" cy="361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Century Gothic" panose="020B0502020202020204" pitchFamily="34" charset="0"/>
            </a:rPr>
            <a:t>2013</a:t>
          </a:r>
        </a:p>
      </dsp:txBody>
      <dsp:txXfrm>
        <a:off x="1515575" y="886584"/>
        <a:ext cx="894897" cy="361795"/>
      </dsp:txXfrm>
    </dsp:sp>
    <dsp:sp modelId="{E1F31EB9-E262-49B7-94A9-DC301744E5E6}">
      <dsp:nvSpPr>
        <dsp:cNvPr id="0" name=""/>
        <dsp:cNvSpPr/>
      </dsp:nvSpPr>
      <dsp:spPr>
        <a:xfrm>
          <a:off x="1907306" y="640959"/>
          <a:ext cx="142603" cy="14260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345B07-B49F-4302-8F7C-6F7D0FECD259}">
      <dsp:nvSpPr>
        <dsp:cNvPr id="0" name=""/>
        <dsp:cNvSpPr/>
      </dsp:nvSpPr>
      <dsp:spPr>
        <a:xfrm>
          <a:off x="2704349" y="3662"/>
          <a:ext cx="1279978" cy="570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latin typeface="Century Gothic" panose="020B0502020202020204" pitchFamily="34" charset="0"/>
            </a:rPr>
            <a:t>2014</a:t>
          </a:r>
        </a:p>
      </dsp:txBody>
      <dsp:txXfrm>
        <a:off x="2704349" y="3662"/>
        <a:ext cx="1279978" cy="570412"/>
      </dsp:txXfrm>
    </dsp:sp>
    <dsp:sp modelId="{B2556275-254D-4B46-9001-BC522013F838}">
      <dsp:nvSpPr>
        <dsp:cNvPr id="0" name=""/>
        <dsp:cNvSpPr/>
      </dsp:nvSpPr>
      <dsp:spPr>
        <a:xfrm>
          <a:off x="3258842" y="641713"/>
          <a:ext cx="142603" cy="14260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732696-7D31-4506-81DB-55A619AC4C75}">
      <dsp:nvSpPr>
        <dsp:cNvPr id="0" name=""/>
        <dsp:cNvSpPr/>
      </dsp:nvSpPr>
      <dsp:spPr>
        <a:xfrm>
          <a:off x="4045715" y="855618"/>
          <a:ext cx="1279978" cy="570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Century Gothic" panose="020B0502020202020204" pitchFamily="34" charset="0"/>
            </a:rPr>
            <a:t>2015</a:t>
          </a:r>
        </a:p>
      </dsp:txBody>
      <dsp:txXfrm>
        <a:off x="4045715" y="855618"/>
        <a:ext cx="1279978" cy="570412"/>
      </dsp:txXfrm>
    </dsp:sp>
    <dsp:sp modelId="{D07B4C14-6535-4EAD-9BB3-EFB679F3F06E}">
      <dsp:nvSpPr>
        <dsp:cNvPr id="0" name=""/>
        <dsp:cNvSpPr/>
      </dsp:nvSpPr>
      <dsp:spPr>
        <a:xfrm>
          <a:off x="4602820" y="641713"/>
          <a:ext cx="142603" cy="14260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C4C689-E0D1-44EC-9054-C63EEB373A8E}">
      <dsp:nvSpPr>
        <dsp:cNvPr id="0" name=""/>
        <dsp:cNvSpPr/>
      </dsp:nvSpPr>
      <dsp:spPr>
        <a:xfrm>
          <a:off x="5412835" y="636608"/>
          <a:ext cx="1279978" cy="570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Century Gothic" panose="020B0502020202020204" pitchFamily="34" charset="0"/>
            </a:rPr>
            <a:t>2016</a:t>
          </a:r>
        </a:p>
      </dsp:txBody>
      <dsp:txXfrm>
        <a:off x="5412835" y="636608"/>
        <a:ext cx="1279978" cy="570412"/>
      </dsp:txXfrm>
    </dsp:sp>
    <dsp:sp modelId="{612ADAE3-2E90-43DA-8CD0-A176292EA3E0}">
      <dsp:nvSpPr>
        <dsp:cNvPr id="0" name=""/>
        <dsp:cNvSpPr/>
      </dsp:nvSpPr>
      <dsp:spPr>
        <a:xfrm>
          <a:off x="5946797" y="641713"/>
          <a:ext cx="142603" cy="14260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8AB9CB-31AF-4FEB-83F7-5B02A46B461B}">
      <dsp:nvSpPr>
        <dsp:cNvPr id="0" name=""/>
        <dsp:cNvSpPr/>
      </dsp:nvSpPr>
      <dsp:spPr>
        <a:xfrm>
          <a:off x="6722087" y="855618"/>
          <a:ext cx="1279978" cy="570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Century Gothic" panose="020B0502020202020204" pitchFamily="34" charset="0"/>
            </a:rPr>
            <a:t>2017</a:t>
          </a:r>
        </a:p>
      </dsp:txBody>
      <dsp:txXfrm>
        <a:off x="6722087" y="855618"/>
        <a:ext cx="1279978" cy="570412"/>
      </dsp:txXfrm>
    </dsp:sp>
    <dsp:sp modelId="{33EC7C4F-4B19-4F52-A1DA-3927F56BD3E6}">
      <dsp:nvSpPr>
        <dsp:cNvPr id="0" name=""/>
        <dsp:cNvSpPr/>
      </dsp:nvSpPr>
      <dsp:spPr>
        <a:xfrm>
          <a:off x="7290775" y="641713"/>
          <a:ext cx="142603" cy="14260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CB407F-83C2-4892-9023-9EDFFBC8246C}">
      <dsp:nvSpPr>
        <dsp:cNvPr id="0" name=""/>
        <dsp:cNvSpPr/>
      </dsp:nvSpPr>
      <dsp:spPr>
        <a:xfrm>
          <a:off x="0" y="427809"/>
          <a:ext cx="8893628" cy="570412"/>
        </a:xfrm>
        <a:prstGeom prst="notchedRightArrow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5AC508F6-6E34-4E46-9683-EBA9530D0BA8}">
      <dsp:nvSpPr>
        <dsp:cNvPr id="0" name=""/>
        <dsp:cNvSpPr/>
      </dsp:nvSpPr>
      <dsp:spPr>
        <a:xfrm>
          <a:off x="25340" y="636608"/>
          <a:ext cx="1279978" cy="570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kern="1200" dirty="0">
              <a:latin typeface="Century Gothic" panose="020B0502020202020204" pitchFamily="34" charset="0"/>
            </a:rPr>
            <a:t>2012</a:t>
          </a:r>
        </a:p>
      </dsp:txBody>
      <dsp:txXfrm>
        <a:off x="25340" y="636608"/>
        <a:ext cx="1279978" cy="570412"/>
      </dsp:txXfrm>
    </dsp:sp>
    <dsp:sp modelId="{21B21067-4708-407C-BC5E-043EBF69FD5F}">
      <dsp:nvSpPr>
        <dsp:cNvPr id="0" name=""/>
        <dsp:cNvSpPr/>
      </dsp:nvSpPr>
      <dsp:spPr>
        <a:xfrm>
          <a:off x="570886" y="641713"/>
          <a:ext cx="142603" cy="14260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7D6113-9C60-4783-B845-B3F069A00777}">
      <dsp:nvSpPr>
        <dsp:cNvPr id="0" name=""/>
        <dsp:cNvSpPr/>
      </dsp:nvSpPr>
      <dsp:spPr>
        <a:xfrm>
          <a:off x="1527146" y="876025"/>
          <a:ext cx="894897" cy="361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Century Gothic" panose="020B0502020202020204" pitchFamily="34" charset="0"/>
            </a:rPr>
            <a:t>2013</a:t>
          </a:r>
        </a:p>
      </dsp:txBody>
      <dsp:txXfrm>
        <a:off x="1527146" y="876025"/>
        <a:ext cx="894897" cy="361795"/>
      </dsp:txXfrm>
    </dsp:sp>
    <dsp:sp modelId="{E1F31EB9-E262-49B7-94A9-DC301744E5E6}">
      <dsp:nvSpPr>
        <dsp:cNvPr id="0" name=""/>
        <dsp:cNvSpPr/>
      </dsp:nvSpPr>
      <dsp:spPr>
        <a:xfrm>
          <a:off x="1907306" y="640959"/>
          <a:ext cx="142603" cy="14260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345B07-B49F-4302-8F7C-6F7D0FECD259}">
      <dsp:nvSpPr>
        <dsp:cNvPr id="0" name=""/>
        <dsp:cNvSpPr/>
      </dsp:nvSpPr>
      <dsp:spPr>
        <a:xfrm>
          <a:off x="2704349" y="3662"/>
          <a:ext cx="1279978" cy="570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latin typeface="Century Gothic" panose="020B0502020202020204" pitchFamily="34" charset="0"/>
            </a:rPr>
            <a:t>2014</a:t>
          </a:r>
        </a:p>
      </dsp:txBody>
      <dsp:txXfrm>
        <a:off x="2704349" y="3662"/>
        <a:ext cx="1279978" cy="570412"/>
      </dsp:txXfrm>
    </dsp:sp>
    <dsp:sp modelId="{B2556275-254D-4B46-9001-BC522013F838}">
      <dsp:nvSpPr>
        <dsp:cNvPr id="0" name=""/>
        <dsp:cNvSpPr/>
      </dsp:nvSpPr>
      <dsp:spPr>
        <a:xfrm>
          <a:off x="3258842" y="641713"/>
          <a:ext cx="142603" cy="14260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732696-7D31-4506-81DB-55A619AC4C75}">
      <dsp:nvSpPr>
        <dsp:cNvPr id="0" name=""/>
        <dsp:cNvSpPr/>
      </dsp:nvSpPr>
      <dsp:spPr>
        <a:xfrm>
          <a:off x="4045715" y="855618"/>
          <a:ext cx="1279978" cy="570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Century Gothic" panose="020B0502020202020204" pitchFamily="34" charset="0"/>
            </a:rPr>
            <a:t>2015</a:t>
          </a:r>
        </a:p>
      </dsp:txBody>
      <dsp:txXfrm>
        <a:off x="4045715" y="855618"/>
        <a:ext cx="1279978" cy="570412"/>
      </dsp:txXfrm>
    </dsp:sp>
    <dsp:sp modelId="{D07B4C14-6535-4EAD-9BB3-EFB679F3F06E}">
      <dsp:nvSpPr>
        <dsp:cNvPr id="0" name=""/>
        <dsp:cNvSpPr/>
      </dsp:nvSpPr>
      <dsp:spPr>
        <a:xfrm>
          <a:off x="4602820" y="641713"/>
          <a:ext cx="142603" cy="14260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C4C689-E0D1-44EC-9054-C63EEB373A8E}">
      <dsp:nvSpPr>
        <dsp:cNvPr id="0" name=""/>
        <dsp:cNvSpPr/>
      </dsp:nvSpPr>
      <dsp:spPr>
        <a:xfrm>
          <a:off x="5412835" y="636608"/>
          <a:ext cx="1279978" cy="570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Century Gothic" panose="020B0502020202020204" pitchFamily="34" charset="0"/>
            </a:rPr>
            <a:t>2016</a:t>
          </a:r>
        </a:p>
      </dsp:txBody>
      <dsp:txXfrm>
        <a:off x="5412835" y="636608"/>
        <a:ext cx="1279978" cy="570412"/>
      </dsp:txXfrm>
    </dsp:sp>
    <dsp:sp modelId="{612ADAE3-2E90-43DA-8CD0-A176292EA3E0}">
      <dsp:nvSpPr>
        <dsp:cNvPr id="0" name=""/>
        <dsp:cNvSpPr/>
      </dsp:nvSpPr>
      <dsp:spPr>
        <a:xfrm>
          <a:off x="5946797" y="641713"/>
          <a:ext cx="142603" cy="14260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8AB9CB-31AF-4FEB-83F7-5B02A46B461B}">
      <dsp:nvSpPr>
        <dsp:cNvPr id="0" name=""/>
        <dsp:cNvSpPr/>
      </dsp:nvSpPr>
      <dsp:spPr>
        <a:xfrm>
          <a:off x="6722087" y="855618"/>
          <a:ext cx="1279978" cy="570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Century Gothic" panose="020B0502020202020204" pitchFamily="34" charset="0"/>
            </a:rPr>
            <a:t>2017</a:t>
          </a:r>
        </a:p>
      </dsp:txBody>
      <dsp:txXfrm>
        <a:off x="6722087" y="855618"/>
        <a:ext cx="1279978" cy="570412"/>
      </dsp:txXfrm>
    </dsp:sp>
    <dsp:sp modelId="{33EC7C4F-4B19-4F52-A1DA-3927F56BD3E6}">
      <dsp:nvSpPr>
        <dsp:cNvPr id="0" name=""/>
        <dsp:cNvSpPr/>
      </dsp:nvSpPr>
      <dsp:spPr>
        <a:xfrm>
          <a:off x="7290775" y="641713"/>
          <a:ext cx="142603" cy="14260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75E04-6B19-49F2-91DF-D00BD69CD2B7}" type="datetimeFigureOut">
              <a:rPr lang="en-US" smtClean="0"/>
              <a:t>10/12/2021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8793F-C447-4771-A367-5E66F47E438F}" type="slidenum">
              <a:rPr lang="en-US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96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711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8793F-C447-4771-A367-5E66F47E43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7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8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8793F-C447-4771-A367-5E66F47E43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232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8793F-C447-4771-A367-5E66F47E43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2715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48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80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09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756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220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52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435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558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878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329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107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976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6622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007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144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680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060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9587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316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637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7201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178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171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7024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3091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346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037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217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736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695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426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2982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7670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6542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4529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238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386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1280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59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093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71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793F-C447-4771-A367-5E66F47E43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290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8793F-C447-4771-A367-5E66F47E43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571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8793F-C447-4771-A367-5E66F47E43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138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01.jpg@01D1973A.2C59E040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BDDC9-8104-43B6-8FA7-5EC5948F4169}"/>
              </a:ext>
            </a:extLst>
          </p:cNvPr>
          <p:cNvSpPr txBox="1">
            <a:spLocks/>
          </p:cNvSpPr>
          <p:nvPr/>
        </p:nvSpPr>
        <p:spPr>
          <a:xfrm>
            <a:off x="1915125" y="2172664"/>
            <a:ext cx="8361229" cy="134350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C00000"/>
                </a:solidFill>
                <a:latin typeface="Arial"/>
                <a:cs typeface="Arial"/>
              </a:rPr>
              <a:t>ПОВЫШЕНИЕ ПРОЗРАЧНОСТИ И </a:t>
            </a:r>
            <a:r>
              <a:rPr lang="ru-RU" sz="3600" b="1">
                <a:solidFill>
                  <a:srgbClr val="C00000"/>
                </a:solidFill>
                <a:latin typeface="Arial"/>
                <a:cs typeface="Arial"/>
              </a:rPr>
              <a:t>УРОВНЯ БЮДЖЕТНОЙ ГРАМОТНОСТИ</a:t>
            </a:r>
            <a:endParaRPr lang="ru-RU" sz="3600" b="1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E02682-CEED-48C9-99AF-93E27D7435F0}"/>
              </a:ext>
            </a:extLst>
          </p:cNvPr>
          <p:cNvSpPr txBox="1">
            <a:spLocks/>
          </p:cNvSpPr>
          <p:nvPr/>
        </p:nvSpPr>
        <p:spPr>
          <a:xfrm>
            <a:off x="2679906" y="3956279"/>
            <a:ext cx="6831673" cy="879881"/>
          </a:xfrm>
          <a:prstGeom prst="rect">
            <a:avLst/>
          </a:prstGeom>
        </p:spPr>
        <p:txBody>
          <a:bodyPr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>
                <a:latin typeface="Arial" panose="020B0604020202020204" pitchFamily="34" charset="0"/>
              </a:rPr>
              <a:t>ВИДЕОКОНФЕРЕНЦИЯ</a:t>
            </a:r>
          </a:p>
          <a:p>
            <a:pPr marL="0" indent="0" algn="ctr">
              <a:buNone/>
            </a:pPr>
            <a:r>
              <a:rPr lang="ru-RU" b="1" dirty="0">
                <a:latin typeface="Arial" panose="020B0604020202020204" pitchFamily="34" charset="0"/>
              </a:rPr>
              <a:t>13 ОКТЯБРЯ 2021 г.</a:t>
            </a:r>
          </a:p>
        </p:txBody>
      </p:sp>
      <p:sp>
        <p:nvSpPr>
          <p:cNvPr id="4" name="Shape 167">
            <a:extLst>
              <a:ext uri="{FF2B5EF4-FFF2-40B4-BE49-F238E27FC236}">
                <a16:creationId xmlns:a16="http://schemas.microsoft.com/office/drawing/2014/main" id="{BEAC91D5-BB75-4112-9EDC-B2285C51C933}"/>
              </a:ext>
            </a:extLst>
          </p:cNvPr>
          <p:cNvSpPr/>
          <p:nvPr/>
        </p:nvSpPr>
        <p:spPr>
          <a:xfrm>
            <a:off x="4583096" y="5276270"/>
            <a:ext cx="3025289" cy="108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>
              <a:spcBef>
                <a:spcPts val="1000"/>
              </a:spcBef>
              <a:defRPr sz="3000" b="1" cap="all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sym typeface="Arial"/>
              </a:rPr>
              <a:t>Грег Розенберг</a:t>
            </a:r>
          </a:p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sym typeface="Arial"/>
              </a:rPr>
              <a:t>Управляющий директор</a:t>
            </a:r>
            <a:br>
              <a:rPr dirty="0"/>
            </a:b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sym typeface="Arial"/>
              </a:rPr>
              <a:t>Clarity Global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C3F4DCF-8A33-4A93-B998-63F9F4343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821" y="5226544"/>
            <a:ext cx="984730" cy="1459125"/>
          </a:xfrm>
          <a:prstGeom prst="rect">
            <a:avLst/>
          </a:prstGeom>
        </p:spPr>
      </p:pic>
      <p:pic>
        <p:nvPicPr>
          <p:cNvPr id="6" name="Picture 5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E02C231A-6442-499A-AD0F-CB31123AD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19" y="203393"/>
            <a:ext cx="3962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12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92843-F422-4412-8F47-7EB2A810A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14413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Arial" panose="020B0604020202020204" pitchFamily="34" charset="0"/>
              </a:rPr>
              <a:t>Индекс открытости бюджета (2019 г.)</a:t>
            </a:r>
            <a:r>
              <a:rPr lang="ru-RU" sz="4000" dirty="0"/>
              <a:t> 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F117E4E0-102D-459D-8E9A-3262694E7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1437671"/>
            <a:ext cx="9726021" cy="48836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59024" y="2609088"/>
            <a:ext cx="637032" cy="188976"/>
          </a:xfrm>
          <a:prstGeom prst="rect">
            <a:avLst/>
          </a:prstGeom>
          <a:solidFill>
            <a:srgbClr val="292929"/>
          </a:solidFill>
        </p:spPr>
        <p:txBody>
          <a:bodyPr wrap="none" lIns="0" tIns="0" rIns="0" bIns="0" anchor="ctr">
            <a:noAutofit/>
          </a:bodyPr>
          <a:lstStyle/>
          <a:p>
            <a:pPr indent="0"/>
            <a:r>
              <a:rPr lang="ru-RU" sz="900" b="1" dirty="0">
                <a:solidFill>
                  <a:srgbClr val="FFFFFF"/>
                </a:solidFill>
                <a:latin typeface="Arial"/>
              </a:rPr>
              <a:t>Канада: 71</a:t>
            </a:r>
          </a:p>
        </p:txBody>
      </p:sp>
    </p:spTree>
    <p:extLst>
      <p:ext uri="{BB962C8B-B14F-4D97-AF65-F5344CB8AC3E}">
        <p14:creationId xmlns:p14="http://schemas.microsoft.com/office/powerpoint/2010/main" val="1920181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92843-F422-4412-8F47-7EB2A810A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245" y="669232"/>
            <a:ext cx="10447506" cy="1014413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Прозрачность, надзор, участие</a:t>
            </a:r>
          </a:p>
        </p:txBody>
      </p:sp>
      <p:pic>
        <p:nvPicPr>
          <p:cNvPr id="6" name="Picture 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AE7EDA9-56E5-4455-BA5E-B86F8BB8D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45" y="1683645"/>
            <a:ext cx="11003552" cy="349071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09776" y="1750193"/>
            <a:ext cx="457200" cy="188976"/>
          </a:xfrm>
          <a:prstGeom prst="rect">
            <a:avLst/>
          </a:prstGeom>
          <a:solidFill>
            <a:srgbClr val="EEEEEE"/>
          </a:solidFill>
        </p:spPr>
        <p:txBody>
          <a:bodyPr wrap="none" lIns="0" tIns="0" rIns="0" bIns="0">
            <a:noAutofit/>
          </a:bodyPr>
          <a:lstStyle/>
          <a:p>
            <a:pPr indent="0"/>
            <a:r>
              <a:rPr lang="ru-RU" sz="1100" b="1" dirty="0">
                <a:latin typeface="Arial"/>
              </a:rPr>
              <a:t>Название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93520" y="2002536"/>
            <a:ext cx="871728" cy="170688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-RU" sz="1100" dirty="0">
                <a:solidFill>
                  <a:srgbClr val="232323"/>
                </a:solidFill>
                <a:latin typeface="Arial"/>
              </a:rPr>
              <a:t>Новая Зеландия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05712" y="2243328"/>
            <a:ext cx="874776" cy="149352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-RU" sz="1100" dirty="0">
                <a:latin typeface="Arial"/>
              </a:rPr>
              <a:t>ЮАР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16608" y="2468880"/>
            <a:ext cx="566928" cy="161544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-RU" sz="1100" dirty="0">
                <a:solidFill>
                  <a:srgbClr val="232323"/>
                </a:solidFill>
                <a:latin typeface="Arial"/>
              </a:rPr>
              <a:t>Швеция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83664" y="2685288"/>
            <a:ext cx="487680" cy="176784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-RU" sz="1100" dirty="0">
                <a:latin typeface="Arial"/>
              </a:rPr>
              <a:t>Мексика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837944" y="2907792"/>
            <a:ext cx="527304" cy="179832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-RU" sz="1100" dirty="0">
                <a:latin typeface="Arial"/>
              </a:rPr>
              <a:t>Грузия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972056" y="3121152"/>
            <a:ext cx="393192" cy="152400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-RU" sz="1100">
                <a:latin typeface="Arial"/>
              </a:rPr>
              <a:t>Бразилия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847088" y="3361944"/>
            <a:ext cx="545592" cy="167640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-RU" sz="1100">
                <a:solidFill>
                  <a:srgbClr val="232323"/>
                </a:solidFill>
                <a:latin typeface="Arial"/>
              </a:rPr>
              <a:t>Норвегия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752600" y="3578352"/>
            <a:ext cx="630936" cy="155448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-RU" sz="1100">
                <a:solidFill>
                  <a:srgbClr val="232323"/>
                </a:solidFill>
                <a:latin typeface="Arial"/>
              </a:rPr>
              <a:t>Австралия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469136" y="3813048"/>
            <a:ext cx="905256" cy="140208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-RU" sz="1100">
                <a:latin typeface="Arial"/>
              </a:rPr>
              <a:t>США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630680" y="4035552"/>
            <a:ext cx="765048" cy="173736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-RU" sz="1100" dirty="0">
                <a:latin typeface="Arial"/>
              </a:rPr>
              <a:t>Филиппины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054352" y="4245864"/>
            <a:ext cx="316992" cy="170688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-RU" sz="1100">
                <a:solidFill>
                  <a:srgbClr val="232323"/>
                </a:solidFill>
                <a:latin typeface="Arial"/>
              </a:rPr>
              <a:t>Перу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085088" y="4486656"/>
            <a:ext cx="1310640" cy="152400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algn="r"/>
            <a:r>
              <a:rPr lang="ru-RU" sz="800" dirty="0">
                <a:latin typeface="Arial"/>
              </a:rPr>
              <a:t>Доминиканская Республика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908048" y="4712208"/>
            <a:ext cx="466344" cy="164592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-RU" sz="1100">
                <a:latin typeface="Arial"/>
              </a:rPr>
              <a:t>Франция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917192" y="4949952"/>
            <a:ext cx="466344" cy="146304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-RU" sz="1100">
                <a:solidFill>
                  <a:srgbClr val="232323"/>
                </a:solidFill>
                <a:latin typeface="Arial"/>
              </a:rPr>
              <a:t>Россия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449568" y="1749552"/>
            <a:ext cx="441960" cy="161544"/>
          </a:xfrm>
          <a:prstGeom prst="rect">
            <a:avLst/>
          </a:prstGeom>
          <a:solidFill>
            <a:srgbClr val="EEEEEE"/>
          </a:solidFill>
        </p:spPr>
        <p:txBody>
          <a:bodyPr wrap="none" lIns="0" tIns="0" rIns="0" bIns="0">
            <a:noAutofit/>
          </a:bodyPr>
          <a:lstStyle/>
          <a:p>
            <a:pPr indent="0"/>
            <a:r>
              <a:rPr lang="ru-RU" sz="1100" b="1" u="sng" dirty="0">
                <a:solidFill>
                  <a:srgbClr val="777777"/>
                </a:solidFill>
                <a:latin typeface="Arial"/>
              </a:rPr>
              <a:t>Оценка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0917936" y="2112264"/>
            <a:ext cx="1011936" cy="335280"/>
          </a:xfrm>
          <a:prstGeom prst="rect">
            <a:avLst/>
          </a:prstGeom>
          <a:solidFill>
            <a:srgbClr val="000000"/>
          </a:solidFill>
        </p:spPr>
        <p:txBody>
          <a:bodyPr lIns="0" tIns="0" rIns="0" bIns="0">
            <a:noAutofit/>
          </a:bodyPr>
          <a:lstStyle/>
          <a:p>
            <a:pPr indent="0" algn="ctr">
              <a:lnSpc>
                <a:spcPct val="133000"/>
              </a:lnSpc>
            </a:pPr>
            <a:r>
              <a:rPr lang="ru-RU" sz="600" b="1" dirty="0">
                <a:solidFill>
                  <a:srgbClr val="FFFFFF"/>
                </a:solidFill>
                <a:latin typeface="Arial"/>
              </a:rPr>
              <a:t>Доля вопросов по буквенной классификации: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1049000" y="2511552"/>
            <a:ext cx="149352" cy="124968"/>
          </a:xfrm>
          <a:prstGeom prst="rect">
            <a:avLst/>
          </a:prstGeom>
          <a:solidFill>
            <a:srgbClr val="328322"/>
          </a:solidFill>
        </p:spPr>
        <p:txBody>
          <a:bodyPr wrap="none" lIns="0" tIns="0" rIns="0" bIns="0">
            <a:noAutofit/>
          </a:bodyPr>
          <a:lstStyle/>
          <a:p>
            <a:pPr indent="0"/>
            <a:r>
              <a:rPr lang="ru-RU" sz="900" b="1" dirty="0">
                <a:solidFill>
                  <a:srgbClr val="FFFFFF"/>
                </a:solidFill>
                <a:latin typeface="Arial"/>
              </a:rPr>
              <a:t>A: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1049000" y="2697480"/>
            <a:ext cx="143256" cy="131064"/>
          </a:xfrm>
          <a:prstGeom prst="rect">
            <a:avLst/>
          </a:prstGeom>
          <a:solidFill>
            <a:srgbClr val="D7C501"/>
          </a:solidFill>
        </p:spPr>
        <p:txBody>
          <a:bodyPr wrap="none" lIns="0" tIns="0" rIns="0" bIns="0">
            <a:noAutofit/>
          </a:bodyPr>
          <a:lstStyle/>
          <a:p>
            <a:pPr indent="0"/>
            <a:r>
              <a:rPr lang="ru-RU" sz="900" b="1">
                <a:solidFill>
                  <a:srgbClr val="FFFFFF"/>
                </a:solidFill>
                <a:latin typeface="Arial"/>
              </a:rPr>
              <a:t>B: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1049000" y="2883408"/>
            <a:ext cx="115824" cy="128016"/>
          </a:xfrm>
          <a:prstGeom prst="rect">
            <a:avLst/>
          </a:prstGeom>
          <a:solidFill>
            <a:srgbClr val="EB7C12"/>
          </a:solidFill>
        </p:spPr>
        <p:txBody>
          <a:bodyPr wrap="none" lIns="0" tIns="0" rIns="0" bIns="0">
            <a:noAutofit/>
          </a:bodyPr>
          <a:lstStyle/>
          <a:p>
            <a:pPr indent="0"/>
            <a:r>
              <a:rPr lang="ru-RU" sz="900" b="1">
                <a:solidFill>
                  <a:srgbClr val="FFFFFF"/>
                </a:solidFill>
                <a:latin typeface="Arial"/>
              </a:rPr>
              <a:t>C: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1049000" y="3066288"/>
            <a:ext cx="137160" cy="121920"/>
          </a:xfrm>
          <a:prstGeom prst="rect">
            <a:avLst/>
          </a:prstGeom>
          <a:solidFill>
            <a:srgbClr val="AD182C"/>
          </a:solidFill>
        </p:spPr>
        <p:txBody>
          <a:bodyPr wrap="none" lIns="0" tIns="0" rIns="0" bIns="0">
            <a:noAutofit/>
          </a:bodyPr>
          <a:lstStyle/>
          <a:p>
            <a:pPr indent="0"/>
            <a:r>
              <a:rPr lang="ru-RU" sz="900">
                <a:solidFill>
                  <a:srgbClr val="FFFFFF"/>
                </a:solidFill>
                <a:latin typeface="Arial"/>
              </a:rPr>
              <a:t>D: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1049000" y="3233928"/>
            <a:ext cx="143256" cy="131064"/>
          </a:xfrm>
          <a:prstGeom prst="rect">
            <a:avLst/>
          </a:prstGeom>
          <a:solidFill>
            <a:srgbClr val="888888"/>
          </a:solidFill>
        </p:spPr>
        <p:txBody>
          <a:bodyPr wrap="none" lIns="0" tIns="0" rIns="0" bIns="0">
            <a:noAutofit/>
          </a:bodyPr>
          <a:lstStyle/>
          <a:p>
            <a:pPr indent="0"/>
            <a:r>
              <a:rPr lang="ru-RU" sz="900" b="1">
                <a:solidFill>
                  <a:srgbClr val="FFFFFF"/>
                </a:solidFill>
                <a:latin typeface="Arial"/>
              </a:rPr>
              <a:t>E:</a:t>
            </a:r>
          </a:p>
        </p:txBody>
      </p:sp>
    </p:spTree>
    <p:extLst>
      <p:ext uri="{BB962C8B-B14F-4D97-AF65-F5344CB8AC3E}">
        <p14:creationId xmlns:p14="http://schemas.microsoft.com/office/powerpoint/2010/main" val="2852759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92843-F422-4412-8F47-7EB2A810A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17704"/>
            <a:ext cx="10175132" cy="1014413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Основные бюджетные документы ЮАР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ACF6DA-5075-4196-95AB-339385CE7909}"/>
              </a:ext>
            </a:extLst>
          </p:cNvPr>
          <p:cNvSpPr txBox="1"/>
          <p:nvPr/>
        </p:nvSpPr>
        <p:spPr>
          <a:xfrm>
            <a:off x="1473200" y="1883093"/>
            <a:ext cx="8438083" cy="40318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ru-RU" sz="2000" b="1">
                <a:latin typeface="Arial"/>
                <a:cs typeface="Arial"/>
              </a:rPr>
              <a:t>Заявление </a:t>
            </a:r>
            <a:r>
              <a:rPr lang="ru-RU" sz="2000" b="1" cap="none">
                <a:latin typeface="Arial"/>
                <a:cs typeface="Arial"/>
              </a:rPr>
              <a:t>о </a:t>
            </a:r>
            <a:r>
              <a:rPr lang="ru-RU" sz="2000" b="1">
                <a:latin typeface="Arial"/>
                <a:cs typeface="Arial"/>
              </a:rPr>
              <a:t>среднесрочной бюджетной</a:t>
            </a:r>
            <a:r>
              <a:rPr lang="ru-RU" sz="2000" b="1" cap="none">
                <a:latin typeface="Arial"/>
                <a:cs typeface="Arial"/>
              </a:rPr>
              <a:t> политике</a:t>
            </a:r>
            <a:r>
              <a:rPr lang="ru-RU" sz="2000" b="1">
                <a:latin typeface="Arial"/>
                <a:cs typeface="Arial"/>
              </a:rPr>
              <a:t> </a:t>
            </a:r>
            <a:endParaRPr lang="ru-RU" sz="2000" b="1" cap="none" dirty="0">
              <a:latin typeface="Arial" panose="020B06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ru-RU" sz="2000" b="0" cap="none" dirty="0">
                <a:latin typeface="Arial" panose="020B0604020202020204" pitchFamily="34" charset="0"/>
              </a:rPr>
              <a:t>Слушается в Парламенте каждый октябрь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ru-RU" sz="2000" b="0" cap="none" dirty="0">
                <a:latin typeface="Arial" panose="020B0604020202020204" pitchFamily="34" charset="0"/>
              </a:rPr>
              <a:t>Рамочная политика для трехгодичного плана расходов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</a:rPr>
              <a:t>Как правило, содержит 45-50 стр., 20 стр. – приложения</a:t>
            </a:r>
            <a:endParaRPr lang="ru-RU" sz="2000" b="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ru-RU" sz="1600" dirty="0"/>
              <a:t>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ru-RU" sz="2000" b="1" cap="none" dirty="0">
                <a:latin typeface="Arial" panose="020B0604020202020204" pitchFamily="34" charset="0"/>
              </a:rPr>
              <a:t>Обзор бюджета</a:t>
            </a:r>
            <a:endParaRPr lang="ru-RU" sz="20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</a:rPr>
              <a:t>Слушается в Парламенте каждый февраль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</a:rPr>
              <a:t>Выдвигается предложение по бюджету на предстоящий год</a:t>
            </a:r>
            <a:r>
              <a:rPr lang="ru-RU" sz="2000" b="0" cap="none" dirty="0">
                <a:latin typeface="Arial" panose="020B0604020202020204" pitchFamily="34" charset="0"/>
              </a:rPr>
              <a:t>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ru-RU" sz="2000" b="0" cap="none" dirty="0">
                <a:latin typeface="Arial" panose="020B0604020202020204" pitchFamily="34" charset="0"/>
              </a:rPr>
              <a:t>Рассматриваются вопросы экономической и фискальной политики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ru-RU" sz="2000" b="0" cap="none" dirty="0">
                <a:latin typeface="Arial" panose="020B0604020202020204" pitchFamily="34" charset="0"/>
              </a:rPr>
              <a:t>Сопровождается планами расходов и соответствующими законодательными документами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ru-RU" sz="2000" b="0" cap="none" dirty="0">
                <a:latin typeface="Arial" panose="020B0604020202020204" pitchFamily="34" charset="0"/>
              </a:rPr>
              <a:t>Содержит около 100 стр. текста, 100 стр. дополнительных материалов и таблиц</a:t>
            </a:r>
          </a:p>
        </p:txBody>
      </p:sp>
    </p:spTree>
    <p:extLst>
      <p:ext uri="{BB962C8B-B14F-4D97-AF65-F5344CB8AC3E}">
        <p14:creationId xmlns:p14="http://schemas.microsoft.com/office/powerpoint/2010/main" val="124970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10DA9-D4A2-404D-85C3-2314AAE42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685800"/>
            <a:ext cx="4045324" cy="2157884"/>
          </a:xfrm>
        </p:spPr>
        <p:txBody>
          <a:bodyPr/>
          <a:lstStyle/>
          <a:p>
            <a:r>
              <a:rPr lang="ru-RU" sz="4400" b="1" dirty="0">
                <a:solidFill>
                  <a:schemeClr val="bg1"/>
                </a:solidFill>
                <a:latin typeface="Arial" panose="020B0604020202020204" pitchFamily="34" charset="0"/>
              </a:rPr>
              <a:t>Что хотят видеть журналисты?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E41FC-93C4-4026-83B7-18DFDFF2E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520" y="685800"/>
            <a:ext cx="6075680" cy="5633719"/>
          </a:xfrm>
        </p:spPr>
        <p:txBody>
          <a:bodyPr>
            <a:noAutofit/>
          </a:bodyPr>
          <a:lstStyle/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ru-RU" sz="2400" b="0" cap="none" dirty="0">
                <a:latin typeface="Arial" panose="020B0604020202020204" pitchFamily="34" charset="0"/>
              </a:rPr>
              <a:t>Достоверные цифры в понятном контексте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ru-RU" sz="2400" b="0" cap="none" dirty="0">
                <a:latin typeface="Arial" panose="020B0604020202020204" pitchFamily="34" charset="0"/>
              </a:rPr>
              <a:t>Точную оценку экономической и фискальной позиции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ru-RU" sz="2400" b="0" cap="none" dirty="0">
                <a:latin typeface="Arial" panose="020B0604020202020204" pitchFamily="34" charset="0"/>
              </a:rPr>
              <a:t>Ясность изложения (без профессиональных жаргонизмов)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ru-RU" sz="2400" b="0" cap="none" dirty="0">
                <a:latin typeface="Arial" panose="020B0604020202020204" pitchFamily="34" charset="0"/>
              </a:rPr>
              <a:t>Интересные факты, сравнения 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ru-RU" sz="2400" b="0" cap="none" dirty="0">
                <a:latin typeface="Arial" panose="020B0604020202020204" pitchFamily="34" charset="0"/>
              </a:rPr>
              <a:t>Ответы на вопросы «И что с того?» и «Что дальше?»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ru-RU" sz="2400" b="0" cap="none" dirty="0">
                <a:latin typeface="Arial" panose="020B0604020202020204" pitchFamily="34" charset="0"/>
              </a:rPr>
              <a:t>Четкую позиции по политике и компромиссные решения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ru-RU" sz="2400" b="0" cap="none" dirty="0">
                <a:latin typeface="Arial" panose="020B0604020202020204" pitchFamily="34" charset="0"/>
              </a:rPr>
              <a:t>Материалы для громких заголовков в газетах*</a:t>
            </a: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15082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92843-F422-4412-8F47-7EB2A810A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14413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День бюджета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AB3B5-E0BB-4669-8303-3968237FC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638300"/>
            <a:ext cx="9601200" cy="4884420"/>
          </a:xfrm>
        </p:spPr>
        <p:txBody>
          <a:bodyPr>
            <a:normAutofit/>
          </a:bodyPr>
          <a:lstStyle/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ru-RU" sz="3200" b="0" cap="none" dirty="0">
                <a:latin typeface="Arial" panose="020B0604020202020204" pitchFamily="34" charset="0"/>
              </a:rPr>
              <a:t>6.00. «За закрытыми дверями» – журналистам предоставляется доступ к бюджетным документам в закрытой комнате под строгим эмбарго на репортажи. </a:t>
            </a:r>
            <a:br/>
            <a:r>
              <a:rPr lang="ru-RU" sz="3200" b="0" cap="none" dirty="0">
                <a:latin typeface="Arial" panose="020B0604020202020204" pitchFamily="34" charset="0"/>
              </a:rPr>
              <a:t>Зато дают кофе!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ru-RU" sz="3200" b="0" cap="none" dirty="0">
                <a:latin typeface="Arial" panose="020B0604020202020204" pitchFamily="34" charset="0"/>
              </a:rPr>
              <a:t>11.00. Пресс-конференция с министром финансов, официальными представителями казначейства и центрального банка 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ru-RU" sz="3200" b="0" cap="none" dirty="0">
                <a:latin typeface="Arial" panose="020B0604020202020204" pitchFamily="34" charset="0"/>
              </a:rPr>
              <a:t>14.00. Бюджетное послание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239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0929F478-8D67-4377-972C-679FE72EFBAE}"/>
              </a:ext>
            </a:extLst>
          </p:cNvPr>
          <p:cNvGrpSpPr/>
          <p:nvPr/>
        </p:nvGrpSpPr>
        <p:grpSpPr>
          <a:xfrm rot="20757358">
            <a:off x="2533900" y="2999683"/>
            <a:ext cx="3961312" cy="2329953"/>
            <a:chOff x="1485899" y="4210245"/>
            <a:chExt cx="3961312" cy="232995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B0E6062-9FD0-4EA3-B5DC-C9A3F7DBBEFE}"/>
                </a:ext>
              </a:extLst>
            </p:cNvPr>
            <p:cNvGrpSpPr/>
            <p:nvPr/>
          </p:nvGrpSpPr>
          <p:grpSpPr>
            <a:xfrm>
              <a:off x="1485899" y="4210245"/>
              <a:ext cx="3961312" cy="437707"/>
              <a:chOff x="1485899" y="4210245"/>
              <a:chExt cx="3961312" cy="437707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4E4813B-A3F5-4BCF-B03A-457A9E5FFCE3}"/>
                  </a:ext>
                </a:extLst>
              </p:cNvPr>
              <p:cNvSpPr/>
              <p:nvPr/>
            </p:nvSpPr>
            <p:spPr>
              <a:xfrm>
                <a:off x="1490958" y="4213075"/>
                <a:ext cx="3956253" cy="4283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pic>
            <p:nvPicPr>
              <p:cNvPr id="8" name="Picture 7" descr="Logo&#10;&#10;Description automatically generated">
                <a:extLst>
                  <a:ext uri="{FF2B5EF4-FFF2-40B4-BE49-F238E27FC236}">
                    <a16:creationId xmlns:a16="http://schemas.microsoft.com/office/drawing/2014/main" id="{7210AEA2-5804-459D-9165-75F11AA9B2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5899" y="4210245"/>
                <a:ext cx="941769" cy="437707"/>
              </a:xfrm>
              <a:prstGeom prst="rect">
                <a:avLst/>
              </a:prstGeom>
            </p:spPr>
          </p:pic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F971F7E-6E4F-4992-966E-83F329F4CD78}"/>
                </a:ext>
              </a:extLst>
            </p:cNvPr>
            <p:cNvSpPr/>
            <p:nvPr/>
          </p:nvSpPr>
          <p:spPr>
            <a:xfrm>
              <a:off x="1485899" y="4633559"/>
              <a:ext cx="3961312" cy="19066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spAutoFit/>
            </a:bodyPr>
            <a:lstStyle/>
            <a:p>
              <a:r>
                <a:rPr lang="ru-RU" sz="1500" dirty="0">
                  <a:solidFill>
                    <a:schemeClr val="accent1"/>
                  </a:solidFill>
                  <a:effectLst/>
                  <a:latin typeface="Arial" panose="020B0604020202020204" pitchFamily="34" charset="0"/>
                </a:rPr>
                <a:t>По данным </a:t>
              </a:r>
              <a:r>
                <a:rPr lang="ru-RU" sz="1500" dirty="0">
                  <a:solidFill>
                    <a:srgbClr val="C00000"/>
                  </a:solidFill>
                  <a:effectLst/>
                  <a:latin typeface="Arial" panose="020B0604020202020204" pitchFamily="34" charset="0"/>
                </a:rPr>
                <a:t>Обзора бюджета </a:t>
              </a:r>
              <a:r>
                <a:rPr lang="ru-RU" sz="1500" dirty="0">
                  <a:solidFill>
                    <a:schemeClr val="accent1"/>
                  </a:solidFill>
                  <a:effectLst/>
                  <a:latin typeface="Arial" panose="020B0604020202020204" pitchFamily="34" charset="0"/>
                </a:rPr>
                <a:t>, суммарные консолидированные расходы составят 6,16 трлн рэндов в год в среднесрочной перспективе, причем большая часть расходов придется на социальные услуги.</a:t>
              </a:r>
              <a:br/>
              <a:endParaRPr lang="ru-RU" sz="15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4EBA8C84-0B8A-4CE0-BD0E-691D18A5A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94" y="5423459"/>
            <a:ext cx="5187087" cy="1357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492843-F422-4412-8F47-7EB2A810A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343" y="328491"/>
            <a:ext cx="11156992" cy="101441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</a:rPr>
              <a:t>Бюджет для СМИ – источник новостных материалов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801895-083B-482D-A452-437DDB29777D}"/>
              </a:ext>
            </a:extLst>
          </p:cNvPr>
          <p:cNvGrpSpPr/>
          <p:nvPr/>
        </p:nvGrpSpPr>
        <p:grpSpPr>
          <a:xfrm>
            <a:off x="1098625" y="1352500"/>
            <a:ext cx="3961311" cy="2062911"/>
            <a:chOff x="1098625" y="1352500"/>
            <a:chExt cx="3961311" cy="206291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EBEF52E-2ECC-45D4-BB5C-17A4F84CD23D}"/>
                </a:ext>
              </a:extLst>
            </p:cNvPr>
            <p:cNvGrpSpPr/>
            <p:nvPr/>
          </p:nvGrpSpPr>
          <p:grpSpPr>
            <a:xfrm>
              <a:off x="1098625" y="1352500"/>
              <a:ext cx="3961311" cy="389165"/>
              <a:chOff x="1485900" y="1848697"/>
              <a:chExt cx="3961311" cy="38916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0CB3277-9A16-4020-8FD1-9C47479A77E8}"/>
                  </a:ext>
                </a:extLst>
              </p:cNvPr>
              <p:cNvSpPr/>
              <p:nvPr/>
            </p:nvSpPr>
            <p:spPr>
              <a:xfrm>
                <a:off x="1490958" y="1848697"/>
                <a:ext cx="3956253" cy="3891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48C72C3-6A2A-4637-94DD-B83D1FE461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41" b="-1"/>
              <a:stretch/>
            </p:blipFill>
            <p:spPr>
              <a:xfrm>
                <a:off x="1485900" y="1848697"/>
                <a:ext cx="3402106" cy="382769"/>
              </a:xfrm>
              <a:prstGeom prst="rect">
                <a:avLst/>
              </a:prstGeom>
            </p:spPr>
          </p:pic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8FC5903-B7A7-45BB-AF90-7FB321D44021}"/>
                </a:ext>
              </a:extLst>
            </p:cNvPr>
            <p:cNvSpPr/>
            <p:nvPr/>
          </p:nvSpPr>
          <p:spPr>
            <a:xfrm>
              <a:off x="1098625" y="1739604"/>
              <a:ext cx="3956253" cy="16758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r>
                <a:rPr lang="ru-RU" sz="1500" dirty="0">
                  <a:solidFill>
                    <a:schemeClr val="accent1"/>
                  </a:solidFill>
                  <a:effectLst/>
                  <a:latin typeface="Arial" panose="020B0604020202020204" pitchFamily="34" charset="0"/>
                </a:rPr>
                <a:t>Вместе с тем, Казначейство предоставляет налоговые льготы компаниям, осуществляющим отчисления в пенсионные фонды. Согласно последнему  </a:t>
              </a:r>
              <a:r>
                <a:rPr lang="ru-RU" sz="1500" dirty="0">
                  <a:solidFill>
                    <a:srgbClr val="C00000"/>
                  </a:solidFill>
                  <a:effectLst/>
                  <a:latin typeface="Arial" panose="020B0604020202020204" pitchFamily="34" charset="0"/>
                </a:rPr>
                <a:t>Обзору бюджета</a:t>
              </a:r>
              <a:r>
                <a:rPr lang="ru-RU" sz="1500" dirty="0">
                  <a:solidFill>
                    <a:schemeClr val="accent1"/>
                  </a:solidFill>
                  <a:effectLst/>
                  <a:latin typeface="Arial" panose="020B0604020202020204" pitchFamily="34" charset="0"/>
                </a:rPr>
                <a:t> Казначейства, в пенсионные фонды было отчислено около 100 млрд рэндов.</a:t>
              </a:r>
              <a:endParaRPr lang="ru-RU" sz="15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B509C39-0ADE-4420-9659-ED005294A792}"/>
              </a:ext>
            </a:extLst>
          </p:cNvPr>
          <p:cNvGrpSpPr/>
          <p:nvPr/>
        </p:nvGrpSpPr>
        <p:grpSpPr>
          <a:xfrm>
            <a:off x="6607307" y="1118437"/>
            <a:ext cx="5215346" cy="2110283"/>
            <a:chOff x="6811703" y="1281921"/>
            <a:chExt cx="5215346" cy="211028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A22468D-B26C-4D9A-8B9B-3EAD05843621}"/>
                </a:ext>
              </a:extLst>
            </p:cNvPr>
            <p:cNvGrpSpPr/>
            <p:nvPr/>
          </p:nvGrpSpPr>
          <p:grpSpPr>
            <a:xfrm>
              <a:off x="6816761" y="1281921"/>
              <a:ext cx="5210288" cy="389395"/>
              <a:chOff x="5762512" y="1848697"/>
              <a:chExt cx="5210288" cy="389395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E4B432B-35F3-4B43-A3CF-23D68E7EAD6A}"/>
                  </a:ext>
                </a:extLst>
              </p:cNvPr>
              <p:cNvSpPr/>
              <p:nvPr/>
            </p:nvSpPr>
            <p:spPr>
              <a:xfrm>
                <a:off x="5762512" y="1848697"/>
                <a:ext cx="5210288" cy="3827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6D26FDE-11D7-415A-89B1-9A58EBC5F3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62512" y="1848698"/>
                <a:ext cx="1476488" cy="389394"/>
              </a:xfrm>
              <a:prstGeom prst="rect">
                <a:avLst/>
              </a:prstGeom>
            </p:spPr>
          </p:pic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270AF31-5684-4419-8ED4-1A7F38692933}"/>
                </a:ext>
              </a:extLst>
            </p:cNvPr>
            <p:cNvSpPr/>
            <p:nvPr/>
          </p:nvSpPr>
          <p:spPr>
            <a:xfrm>
              <a:off x="6811703" y="1593286"/>
              <a:ext cx="5210286" cy="17989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spAutoFit/>
            </a:bodyPr>
            <a:lstStyle/>
            <a:p>
              <a:r>
                <a:rPr lang="ru-RU" sz="1400" dirty="0">
                  <a:solidFill>
                    <a:schemeClr val="accent1"/>
                  </a:solidFill>
                  <a:effectLst/>
                  <a:latin typeface="Arial" panose="020B0604020202020204" pitchFamily="34" charset="0"/>
                </a:rPr>
                <a:t>Как сообщил представитель Казначейства в среду, в 2021 году на покупку и введение вакцины до марта 2024 года выделено 10,3 млрд рэндов (708 млн долл. США)  </a:t>
              </a:r>
              <a:r>
                <a:rPr lang="ru-RU" sz="1400" dirty="0">
                  <a:solidFill>
                    <a:srgbClr val="C00000"/>
                  </a:solidFill>
                  <a:effectLst/>
                  <a:latin typeface="Arial" panose="020B0604020202020204" pitchFamily="34" charset="0"/>
                </a:rPr>
                <a:t>Обзор бюджета</a:t>
              </a:r>
              <a:r>
                <a:rPr lang="ru-RU" sz="1400" dirty="0">
                  <a:solidFill>
                    <a:schemeClr val="accent1"/>
                  </a:solidFill>
                  <a:effectLst/>
                  <a:latin typeface="Arial" panose="020B0604020202020204" pitchFamily="34" charset="0"/>
                </a:rPr>
                <a:t>. Дополнительные 9 млрд рэндов будут выделены из резервного фонда; также будут выделены специальные средства при необходимости, поскольку итоговая стоимость программы на данный момент неизвестна, </a:t>
              </a:r>
              <a:endParaRPr lang="ru-RU" sz="14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A043EAD-F445-4CFF-B437-F8233E1593CF}"/>
              </a:ext>
            </a:extLst>
          </p:cNvPr>
          <p:cNvGrpSpPr/>
          <p:nvPr/>
        </p:nvGrpSpPr>
        <p:grpSpPr>
          <a:xfrm rot="626663">
            <a:off x="6755704" y="3285673"/>
            <a:ext cx="5210288" cy="2340336"/>
            <a:chOff x="5762512" y="4205206"/>
            <a:chExt cx="5210288" cy="234033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FD546FB-A87A-4A5B-AB3C-C2219814198F}"/>
                </a:ext>
              </a:extLst>
            </p:cNvPr>
            <p:cNvGrpSpPr/>
            <p:nvPr/>
          </p:nvGrpSpPr>
          <p:grpSpPr>
            <a:xfrm>
              <a:off x="5762512" y="4205206"/>
              <a:ext cx="5210288" cy="436222"/>
              <a:chOff x="5762512" y="4205206"/>
              <a:chExt cx="5210288" cy="436222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477CE1F-587C-4160-A3FD-A085D1E7A1D3}"/>
                  </a:ext>
                </a:extLst>
              </p:cNvPr>
              <p:cNvSpPr/>
              <p:nvPr/>
            </p:nvSpPr>
            <p:spPr>
              <a:xfrm>
                <a:off x="5762512" y="4213075"/>
                <a:ext cx="5210288" cy="4283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FBEDB72-EDB7-4CD0-A342-58606930D0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62513" y="4205206"/>
                <a:ext cx="1240984" cy="428353"/>
              </a:xfrm>
              <a:prstGeom prst="rect">
                <a:avLst/>
              </a:prstGeom>
            </p:spPr>
          </p:pic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33815C-93CC-4D6C-8B88-C87034D7EDD4}"/>
                </a:ext>
              </a:extLst>
            </p:cNvPr>
            <p:cNvSpPr/>
            <p:nvPr/>
          </p:nvSpPr>
          <p:spPr>
            <a:xfrm>
              <a:off x="5762512" y="4638903"/>
              <a:ext cx="5210287" cy="19066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spAutoFit/>
            </a:bodyPr>
            <a:lstStyle/>
            <a:p>
              <a:r>
                <a:rPr lang="ru-RU" sz="1500" dirty="0">
                  <a:solidFill>
                    <a:srgbClr val="C00000"/>
                  </a:solidFill>
                  <a:effectLst/>
                  <a:latin typeface="Arial" panose="020B0604020202020204" pitchFamily="34" charset="0"/>
                </a:rPr>
                <a:t>В бюджете </a:t>
              </a:r>
              <a:r>
                <a:rPr lang="ru-RU" sz="1500" dirty="0"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отражена положительная динамика налоговых поступлений и подтверждаются планы по сокращению расходов</a:t>
              </a:r>
            </a:p>
            <a:p>
              <a:r>
                <a:rPr lang="ru-RU" sz="1500" dirty="0">
                  <a:solidFill>
                    <a:schemeClr val="accent1"/>
                  </a:solidFill>
                  <a:effectLst/>
                  <a:latin typeface="Arial" panose="020B0604020202020204" pitchFamily="34" charset="0"/>
                </a:rPr>
                <a:t>В более широком контексте EM фискальный ущерб от пандемии Covid-19 в ЮАР стал одним из самых значительных в мире; по прогнозам Национального казначейства, валовый долг вырос до 80,3 % ВВП (по сравнению с 63,3 % в марте 2020 г.).</a:t>
              </a: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899343" y="5861195"/>
            <a:ext cx="5024438" cy="85725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0">
              <a:lnSpc>
                <a:spcPct val="105000"/>
              </a:lnSpc>
            </a:pPr>
            <a:r>
              <a:rPr lang="ru-RU" sz="1200" dirty="0">
                <a:solidFill>
                  <a:schemeClr val="accent1"/>
                </a:solidFill>
                <a:latin typeface="Arial" panose="020B0604020202020204" pitchFamily="34" charset="0"/>
              </a:rPr>
              <a:t>По информации </a:t>
            </a:r>
            <a:r>
              <a:rPr lang="ru-RU" sz="1200" dirty="0" err="1">
                <a:solidFill>
                  <a:schemeClr val="accent1"/>
                </a:solidFill>
                <a:latin typeface="Arial" panose="020B0604020202020204" pitchFamily="34" charset="0"/>
              </a:rPr>
              <a:t>Moody’s</a:t>
            </a:r>
            <a:r>
              <a:rPr lang="ru-RU" sz="1200" dirty="0">
                <a:solidFill>
                  <a:schemeClr val="accent1"/>
                </a:solidFill>
                <a:latin typeface="Arial" panose="020B0604020202020204" pitchFamily="34" charset="0"/>
              </a:rPr>
              <a:t>, весьма вероятно, что ЮАР обеспечит дополнительную финансовую поддержку для испытывающего затруднения оператора ЖКУ </a:t>
            </a:r>
            <a:r>
              <a:rPr lang="ru-RU" sz="1200" dirty="0" err="1">
                <a:solidFill>
                  <a:schemeClr val="accent1"/>
                </a:solidFill>
                <a:latin typeface="Arial" panose="020B0604020202020204" pitchFamily="34" charset="0"/>
              </a:rPr>
              <a:t>Eskom</a:t>
            </a:r>
            <a:r>
              <a:rPr lang="ru-RU" sz="1200" dirty="0">
                <a:solidFill>
                  <a:schemeClr val="accent1"/>
                </a:solidFill>
                <a:latin typeface="Arial" panose="020B0604020202020204" pitchFamily="34" charset="0"/>
              </a:rPr>
              <a:t>. Об этом свидетельствуют новые меры управления доходами и расходами, изложенные в следующем </a:t>
            </a:r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</a:rPr>
              <a:t>Обзоре бюджета</a:t>
            </a:r>
            <a:r>
              <a:rPr lang="ru-RU" sz="1200" dirty="0">
                <a:solidFill>
                  <a:schemeClr val="accent1"/>
                </a:solidFill>
                <a:latin typeface="Arial" panose="020B0604020202020204" pitchFamily="34" charset="0"/>
              </a:rPr>
              <a:t>; также не исключается сокращение статей расходов.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B033365-B2B0-45A2-817C-EE11E23C4D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9271" y="5220890"/>
            <a:ext cx="7942729" cy="1620627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124712" y="1399032"/>
            <a:ext cx="960120" cy="286512"/>
          </a:xfrm>
          <a:prstGeom prst="rect">
            <a:avLst/>
          </a:prstGeom>
          <a:solidFill>
            <a:srgbClr val="C93239"/>
          </a:solidFill>
        </p:spPr>
        <p:txBody>
          <a:bodyPr wrap="none" lIns="0" tIns="0" rIns="0" bIns="0">
            <a:noAutofit/>
          </a:bodyPr>
          <a:lstStyle/>
          <a:p>
            <a:pPr indent="0"/>
            <a:r>
              <a:rPr lang="ru-RU" sz="2300" dirty="0">
                <a:solidFill>
                  <a:srgbClr val="FFFFFF"/>
                </a:solidFill>
                <a:latin typeface="Book Antiqua"/>
              </a:rPr>
              <a:t>DAILY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569464" y="1399032"/>
            <a:ext cx="1731264" cy="295656"/>
          </a:xfrm>
          <a:prstGeom prst="rect">
            <a:avLst/>
          </a:prstGeom>
          <a:solidFill>
            <a:srgbClr val="161616"/>
          </a:solidFill>
        </p:spPr>
        <p:txBody>
          <a:bodyPr wrap="none" lIns="0" tIns="0" rIns="0" bIns="0">
            <a:noAutofit/>
          </a:bodyPr>
          <a:lstStyle/>
          <a:p>
            <a:pPr indent="0"/>
            <a:r>
              <a:rPr lang="ru-RU" sz="2300" dirty="0">
                <a:solidFill>
                  <a:srgbClr val="FFFFFF"/>
                </a:solidFill>
                <a:latin typeface="Book Antiqua"/>
              </a:rPr>
              <a:t>MAVERICK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629400" y="1143000"/>
            <a:ext cx="1490472" cy="362712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indent="0"/>
            <a:r>
              <a:rPr lang="ru-RU" sz="2100" b="1" dirty="0">
                <a:latin typeface="Arial"/>
              </a:rPr>
              <a:t>Bloomberg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343400" y="5285232"/>
            <a:ext cx="7766304" cy="147828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0"/>
            <a:r>
              <a:rPr lang="ru-RU" dirty="0">
                <a:solidFill>
                  <a:srgbClr val="0F447E"/>
                </a:solidFill>
                <a:latin typeface="Book Antiqua"/>
              </a:rPr>
              <a:t>BROOKINGS</a:t>
            </a:r>
          </a:p>
          <a:p>
            <a:pPr indent="0">
              <a:lnSpc>
                <a:spcPct val="105000"/>
              </a:lnSpc>
            </a:pPr>
            <a:r>
              <a:rPr lang="ru-RU" sz="1400" dirty="0">
                <a:solidFill>
                  <a:srgbClr val="777777"/>
                </a:solidFill>
                <a:latin typeface="Arial"/>
              </a:rPr>
              <a:t>В </a:t>
            </a:r>
            <a:r>
              <a:rPr lang="ru-RU" sz="1400" dirty="0">
                <a:solidFill>
                  <a:srgbClr val="BF0303"/>
                </a:solidFill>
                <a:latin typeface="Arial"/>
              </a:rPr>
              <a:t>Обзоре бюджета</a:t>
            </a:r>
            <a:r>
              <a:rPr lang="ru-RU" sz="1400" dirty="0">
                <a:solidFill>
                  <a:srgbClr val="777777"/>
                </a:solidFill>
                <a:latin typeface="Arial"/>
              </a:rPr>
              <a:t> Национального казначейства за 2020 года отмечается, что, несмотря на существенное увеличение налоговой нагрузки за последние пять лет, разница между прогнозируемыми и взысканными поступлениями в бюджета продолжила расти. Таким образом, ключевой мерой станет повышение эффективности взимания налогов за счет наращивания ресурсов Налоговой службы ЮАР и укрепления политики в целях сокращения случаев ухода от уплаты налогов.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323617" y="5492486"/>
            <a:ext cx="1089508" cy="306194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indent="0"/>
            <a:r>
              <a:rPr lang="ru-RU" sz="1600" b="1" dirty="0">
                <a:solidFill>
                  <a:srgbClr val="777777"/>
                </a:solidFill>
                <a:latin typeface="Arial"/>
              </a:rPr>
              <a:t>REUTERS</a:t>
            </a:r>
          </a:p>
        </p:txBody>
      </p:sp>
      <p:sp>
        <p:nvSpPr>
          <p:cNvPr id="33" name="Прямоугольник 32"/>
          <p:cNvSpPr/>
          <p:nvPr/>
        </p:nvSpPr>
        <p:spPr>
          <a:xfrm rot="20753950">
            <a:off x="2403634" y="3400546"/>
            <a:ext cx="901028" cy="430271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indent="0"/>
            <a:r>
              <a:rPr lang="ru-RU" sz="2400" b="1">
                <a:solidFill>
                  <a:srgbClr val="777777"/>
                </a:solidFill>
                <a:latin typeface="Arial"/>
              </a:rPr>
              <a:t>fin</a:t>
            </a:r>
            <a:r>
              <a:rPr lang="ru-RU" sz="2400" b="1">
                <a:solidFill>
                  <a:srgbClr val="FF0000"/>
                </a:solidFill>
                <a:latin typeface="Arial"/>
              </a:rPr>
              <a:t>24</a:t>
            </a:r>
          </a:p>
        </p:txBody>
      </p:sp>
      <p:sp>
        <p:nvSpPr>
          <p:cNvPr id="34" name="Прямоугольник 33"/>
          <p:cNvSpPr/>
          <p:nvPr/>
        </p:nvSpPr>
        <p:spPr>
          <a:xfrm rot="779133">
            <a:off x="7042926" y="2921892"/>
            <a:ext cx="671340" cy="423507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indent="0"/>
            <a:r>
              <a:rPr lang="ru-RU" sz="2400" b="1" dirty="0">
                <a:solidFill>
                  <a:srgbClr val="2C2B7C"/>
                </a:solidFill>
                <a:latin typeface="Arial"/>
              </a:rPr>
              <a:t>ING</a:t>
            </a:r>
          </a:p>
        </p:txBody>
      </p:sp>
    </p:spTree>
    <p:extLst>
      <p:ext uri="{BB962C8B-B14F-4D97-AF65-F5344CB8AC3E}">
        <p14:creationId xmlns:p14="http://schemas.microsoft.com/office/powerpoint/2010/main" val="2765545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92843-F422-4412-8F47-7EB2A810A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14413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Прозрачность и бюджет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DD5F492-3391-4881-9996-69CD4ABF4C01}"/>
              </a:ext>
            </a:extLst>
          </p:cNvPr>
          <p:cNvGrpSpPr/>
          <p:nvPr/>
        </p:nvGrpSpPr>
        <p:grpSpPr>
          <a:xfrm>
            <a:off x="1371600" y="1193006"/>
            <a:ext cx="9068149" cy="5588275"/>
            <a:chOff x="-5946" y="1180528"/>
            <a:chExt cx="9068149" cy="5588275"/>
          </a:xfrm>
        </p:grpSpPr>
        <p:pic>
          <p:nvPicPr>
            <p:cNvPr id="7" name="Picture 2" descr="Y:\Users\Lara\Budget comms workshop\BDBR2.jpg">
              <a:extLst>
                <a:ext uri="{FF2B5EF4-FFF2-40B4-BE49-F238E27FC236}">
                  <a16:creationId xmlns:a16="http://schemas.microsoft.com/office/drawing/2014/main" id="{03286002-2DA1-4632-BB59-BE5F526602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643" b="15069"/>
            <a:stretch/>
          </p:blipFill>
          <p:spPr bwMode="auto">
            <a:xfrm>
              <a:off x="4562601" y="2109533"/>
              <a:ext cx="4499602" cy="3377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 descr="Y:\Users\Lara\Budget comms workshop\BDBR1.jpg">
              <a:extLst>
                <a:ext uri="{FF2B5EF4-FFF2-40B4-BE49-F238E27FC236}">
                  <a16:creationId xmlns:a16="http://schemas.microsoft.com/office/drawing/2014/main" id="{CB2D0788-A250-4D5F-B521-0B0B9AC0DF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41" b="5541"/>
            <a:stretch/>
          </p:blipFill>
          <p:spPr bwMode="auto">
            <a:xfrm>
              <a:off x="-5946" y="1180528"/>
              <a:ext cx="4354542" cy="5588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18CC43C-B772-4EC5-A6BD-C092DCE61F3A}"/>
                </a:ext>
              </a:extLst>
            </p:cNvPr>
            <p:cNvSpPr/>
            <p:nvPr/>
          </p:nvSpPr>
          <p:spPr>
            <a:xfrm>
              <a:off x="307975" y="4844729"/>
              <a:ext cx="1001280" cy="374072"/>
            </a:xfrm>
            <a:prstGeom prst="rect">
              <a:avLst/>
            </a:prstGeom>
            <a:noFill/>
            <a:ln w="25400" cap="flat">
              <a:solidFill>
                <a:srgbClr val="C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ZA" sz="18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5017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30DA9-8EA0-4ECA-929B-CDDFADEE6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685800"/>
            <a:ext cx="4332194" cy="2157884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Arial" panose="020B0604020202020204" pitchFamily="34" charset="0"/>
              </a:rPr>
              <a:t>Прозрачность и целостность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1E0A34-7736-47B2-87F4-E838D3AAC2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900" y="2084593"/>
            <a:ext cx="3855720" cy="338836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</a:rPr>
              <a:t>«Национальный бюджетный процесс характеризуется высокой степенью прозрачности и хорошо себя зарекомендовал в мировом сообществе».</a:t>
            </a:r>
          </a:p>
          <a:p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</a:rPr>
              <a:t>– Леон Майбург, Резервный банк ЮАР</a:t>
            </a: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www.logic-canvas.com/wp-content/uploads/2013/11/Transparency-Glass.jpg">
            <a:extLst>
              <a:ext uri="{FF2B5EF4-FFF2-40B4-BE49-F238E27FC236}">
                <a16:creationId xmlns:a16="http://schemas.microsoft.com/office/drawing/2014/main" id="{269408DC-4F8C-49C8-98AB-6E00633E1CA4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3" r="19173"/>
          <a:stretch>
            <a:fillRect/>
          </a:stretch>
        </p:blipFill>
        <p:spPr bwMode="auto">
          <a:xfrm>
            <a:off x="5532438" y="0"/>
            <a:ext cx="66595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388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F7AC8-F26C-4898-A60A-A189F78D6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970903"/>
            <a:ext cx="4447786" cy="3581401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lphaLcParenR"/>
            </a:pPr>
            <a:r>
              <a:rPr lang="ru-RU" sz="2800" dirty="0">
                <a:latin typeface="Arial" panose="020B0604020202020204" pitchFamily="34" charset="0"/>
              </a:rPr>
              <a:t>Парламент</a:t>
            </a:r>
          </a:p>
          <a:p>
            <a:pPr marL="457200" indent="-457200">
              <a:buFont typeface="+mj-lt"/>
              <a:buAutoNum type="alphaLcParenR"/>
            </a:pPr>
            <a:r>
              <a:rPr lang="ru-RU" sz="2800" dirty="0">
                <a:latin typeface="Arial" panose="020B0604020202020204" pitchFamily="34" charset="0"/>
              </a:rPr>
              <a:t>Финансовые рынки</a:t>
            </a:r>
          </a:p>
          <a:p>
            <a:pPr marL="457200" indent="-457200">
              <a:buFont typeface="+mj-lt"/>
              <a:buAutoNum type="alphaLcParenR"/>
            </a:pPr>
            <a:r>
              <a:rPr lang="ru-RU" sz="2800" dirty="0">
                <a:latin typeface="Arial" panose="020B0604020202020204" pitchFamily="34" charset="0"/>
              </a:rPr>
              <a:t>Журналисты</a:t>
            </a:r>
          </a:p>
          <a:p>
            <a:pPr marL="457200" indent="-457200">
              <a:buFont typeface="+mj-lt"/>
              <a:buAutoNum type="alphaLcParenR"/>
            </a:pPr>
            <a:r>
              <a:rPr lang="ru-RU" sz="2800" dirty="0">
                <a:latin typeface="Arial" panose="020B0604020202020204" pitchFamily="34" charset="0"/>
              </a:rPr>
              <a:t>Государственные департаменты</a:t>
            </a:r>
          </a:p>
          <a:p>
            <a:pPr marL="457200" indent="-457200">
              <a:buFont typeface="+mj-lt"/>
              <a:buAutoNum type="alphaLcParenR"/>
            </a:pPr>
            <a:r>
              <a:rPr lang="ru-RU" sz="2800" dirty="0">
                <a:latin typeface="Arial" panose="020B0604020202020204" pitchFamily="34" charset="0"/>
              </a:rPr>
              <a:t>Многосторонние финансовые организации</a:t>
            </a:r>
          </a:p>
          <a:p>
            <a:endParaRPr lang="ru-RU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A83C2B-21AE-4F2A-B01D-93B736A89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5014" y="2970903"/>
            <a:ext cx="4447786" cy="35814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800" dirty="0">
                <a:latin typeface="Arial" panose="020B0604020202020204" pitchFamily="34" charset="0"/>
              </a:rPr>
              <a:t>f) Рейтинговые агентства</a:t>
            </a:r>
          </a:p>
          <a:p>
            <a:pPr marL="0" indent="0">
              <a:buNone/>
            </a:pPr>
            <a:r>
              <a:rPr lang="ru-RU" sz="2800" dirty="0">
                <a:latin typeface="Arial" panose="020B0604020202020204" pitchFamily="34" charset="0"/>
              </a:rPr>
              <a:t>g) НКО</a:t>
            </a:r>
          </a:p>
          <a:p>
            <a:pPr marL="0" indent="0">
              <a:buNone/>
            </a:pPr>
            <a:r>
              <a:rPr lang="ru-RU" sz="2800" dirty="0">
                <a:latin typeface="Arial" panose="020B0604020202020204" pitchFamily="34" charset="0"/>
              </a:rPr>
              <a:t>h) Широкая общественность</a:t>
            </a:r>
          </a:p>
          <a:p>
            <a:pPr marL="0" indent="0">
              <a:buNone/>
            </a:pPr>
            <a:r>
              <a:rPr lang="ru-RU" sz="2800" dirty="0">
                <a:latin typeface="Arial" panose="020B0604020202020204" pitchFamily="34" charset="0"/>
              </a:rPr>
              <a:t>i) Экономисты</a:t>
            </a:r>
          </a:p>
          <a:p>
            <a:pPr marL="0" indent="0">
              <a:buNone/>
            </a:pPr>
            <a:r>
              <a:rPr lang="ru-RU" sz="2800" dirty="0">
                <a:latin typeface="Arial" panose="020B0604020202020204" pitchFamily="34" charset="0"/>
              </a:rPr>
              <a:t>j)  Все вышеперечисленное</a:t>
            </a:r>
          </a:p>
          <a:p>
            <a:endParaRPr lang="ru-RU" sz="2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3A8AF37-5153-4934-860B-68DBA6369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14413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Вопрос из опросника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AE74FE-BD56-4C29-A2F9-8D335F1ED282}"/>
              </a:ext>
            </a:extLst>
          </p:cNvPr>
          <p:cNvSpPr txBox="1"/>
          <p:nvPr/>
        </p:nvSpPr>
        <p:spPr>
          <a:xfrm>
            <a:off x="1371600" y="1455002"/>
            <a:ext cx="8602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</a:rPr>
              <a:t>Кто является основными пользователями ваших ключевых бюджетных документов? Выберите один вариант ответа. </a:t>
            </a:r>
          </a:p>
        </p:txBody>
      </p:sp>
    </p:spTree>
    <p:extLst>
      <p:ext uri="{BB962C8B-B14F-4D97-AF65-F5344CB8AC3E}">
        <p14:creationId xmlns:p14="http://schemas.microsoft.com/office/powerpoint/2010/main" val="1266045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3B91B61-BFCA-4647-957E-A8269BE46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92843-F422-4412-8F47-7EB2A810A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685800"/>
            <a:ext cx="6176776" cy="14859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Наш подход к бюджету в ЮАР</a:t>
            </a:r>
          </a:p>
        </p:txBody>
      </p:sp>
      <p:pic>
        <p:nvPicPr>
          <p:cNvPr id="4" name="Picture 2" descr="http://www.vocfm.co.za/wp-content/uploads/2014/07/rands+mandela+randelas.jpg">
            <a:extLst>
              <a:ext uri="{FF2B5EF4-FFF2-40B4-BE49-F238E27FC236}">
                <a16:creationId xmlns:a16="http://schemas.microsoft.com/office/drawing/2014/main" id="{E9BEB305-E30B-457C-9591-CFF2579772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3" r="33552"/>
          <a:stretch/>
        </p:blipFill>
        <p:spPr bwMode="auto">
          <a:xfrm>
            <a:off x="-1" y="10"/>
            <a:ext cx="437354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2D1D7C6-1C89-420C-8D35-483654167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AB3B5-E0BB-4669-8303-3968237FC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0824" y="2171700"/>
            <a:ext cx="6176776" cy="4493260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latin typeface="Arial" panose="020B0604020202020204" pitchFamily="34" charset="0"/>
              </a:rPr>
              <a:t>Начните с ясного мышления. Что хочет донести до нас Казначейство?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latin typeface="Arial" panose="020B0604020202020204" pitchFamily="34" charset="0"/>
              </a:rPr>
              <a:t>Расскажите о целях и выделяемых на их достижение средствах, изменениях в политике, новых инициативах, достижениях и актуальных проблемах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latin typeface="Arial" panose="020B0604020202020204" pitchFamily="34" charset="0"/>
              </a:rPr>
              <a:t>Пишите ясным, понятным языком, ориентированным на аудиторию неспециалистов. Оптимизируйте контент, вынесите подробную информацию в приложения. Проиллюстрируйте материал таблицами, графиками, визуализированной сводной информацией.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latin typeface="Arial" panose="020B0604020202020204" pitchFamily="34" charset="0"/>
              </a:rPr>
              <a:t>Бюджет как политика и инструмент планирования.</a:t>
            </a:r>
          </a:p>
        </p:txBody>
      </p:sp>
    </p:spTree>
    <p:extLst>
      <p:ext uri="{BB962C8B-B14F-4D97-AF65-F5344CB8AC3E}">
        <p14:creationId xmlns:p14="http://schemas.microsoft.com/office/powerpoint/2010/main" val="2758179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92843-F422-4412-8F47-7EB2A810A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14413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Содержание презентации: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AB3B5-E0BB-4669-8303-3968237FC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638300"/>
            <a:ext cx="9601200" cy="3581400"/>
          </a:xfrm>
        </p:spPr>
        <p:txBody>
          <a:bodyPr/>
          <a:lstStyle/>
          <a:p>
            <a:pPr marL="514350" marR="0" lvl="0" indent="-514350" algn="l" defTabSz="914400" rtl="0" eaLnBrk="1" fontAlgn="auto" latinLnBrk="0" hangingPunct="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201F1E"/>
                </a:solidFill>
                <a:effectLst/>
                <a:uLnTx/>
                <a:uFillTx/>
                <a:latin typeface="Arial" panose="020B0604020202020204" pitchFamily="34" charset="0"/>
                <a:sym typeface="Calibri"/>
              </a:rPr>
              <a:t>Бюджет как средство коммуникации</a:t>
            </a:r>
          </a:p>
          <a:p>
            <a:pPr marL="514350" marR="0" lvl="0" indent="-514350" algn="l" defTabSz="914400" rtl="0" eaLnBrk="1" fontAlgn="auto" latinLnBrk="0" hangingPunct="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201F1E"/>
                </a:solidFill>
                <a:effectLst/>
                <a:uLnTx/>
                <a:uFillTx/>
                <a:latin typeface="Arial" panose="020B0604020202020204" pitchFamily="34" charset="0"/>
                <a:sym typeface="Calibri"/>
              </a:rPr>
              <a:t>Наблюдения на основании опыта работы в ЮАР</a:t>
            </a:r>
          </a:p>
          <a:p>
            <a:pPr marL="514350" marR="0" lvl="0" indent="-514350" algn="l" defTabSz="914400" rtl="0" eaLnBrk="1" fontAlgn="auto" latinLnBrk="0" hangingPunct="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201F1E"/>
                </a:solidFill>
                <a:effectLst/>
                <a:uLnTx/>
                <a:uFillTx/>
                <a:latin typeface="Arial" panose="020B0604020202020204" pitchFamily="34" charset="0"/>
                <a:sym typeface="Calibri"/>
              </a:rPr>
              <a:t>Принципы четкой системы коммуникации по вопросам бюджетирования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243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38902-CB1B-4335-830F-056B3EFFD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732" y="2291729"/>
            <a:ext cx="7932970" cy="1709071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latin typeface="Arial" panose="020B0604020202020204" pitchFamily="34" charset="0"/>
              </a:rPr>
              <a:t>Принципы четкой системы коммуникации по вопросам бюджетирования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1661851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3A8AF37-5153-4934-860B-68DBA6369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99059"/>
            <a:ext cx="10134600" cy="1014413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</a:rPr>
              <a:t>Принципы четкой системы коммуникации по вопросам бюджетирования</a:t>
            </a:r>
          </a:p>
        </p:txBody>
      </p:sp>
      <p:pic>
        <p:nvPicPr>
          <p:cNvPr id="7" name="Picture 4" descr="The 10 Best Websites to Play Free Jigsaw Puzzles Online">
            <a:extLst>
              <a:ext uri="{FF2B5EF4-FFF2-40B4-BE49-F238E27FC236}">
                <a16:creationId xmlns:a16="http://schemas.microsoft.com/office/drawing/2014/main" id="{EDB79AAF-03D6-43EF-B257-575C07F17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2" b="58348"/>
          <a:stretch/>
        </p:blipFill>
        <p:spPr bwMode="auto">
          <a:xfrm>
            <a:off x="1498600" y="5341621"/>
            <a:ext cx="9144000" cy="141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hape 265">
            <a:extLst>
              <a:ext uri="{FF2B5EF4-FFF2-40B4-BE49-F238E27FC236}">
                <a16:creationId xmlns:a16="http://schemas.microsoft.com/office/drawing/2014/main" id="{6590057F-3920-4E98-AF35-0281371B4C68}"/>
              </a:ext>
            </a:extLst>
          </p:cNvPr>
          <p:cNvSpPr/>
          <p:nvPr/>
        </p:nvSpPr>
        <p:spPr>
          <a:xfrm>
            <a:off x="1447800" y="1243485"/>
            <a:ext cx="9065171" cy="4964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wrap="square" lIns="45719" rIns="45719" numCol="2">
            <a:spAutoFit/>
          </a:bodyPr>
          <a:lstStyle/>
          <a:p>
            <a:pPr marL="342900" indent="-342900" defTabSz="457200">
              <a:lnSpc>
                <a:spcPct val="114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altLang="en-US" dirty="0">
                <a:solidFill>
                  <a:prstClr val="black"/>
                </a:solidFill>
                <a:latin typeface="Arial" panose="020B0604020202020204" pitchFamily="34" charset="0"/>
              </a:rPr>
              <a:t>Помните о потребностях пользователя вашего отчета по бюджету</a:t>
            </a:r>
          </a:p>
          <a:p>
            <a:pPr marL="342900" indent="-342900" defTabSz="457200">
              <a:lnSpc>
                <a:spcPct val="114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altLang="en-US" dirty="0">
                <a:solidFill>
                  <a:prstClr val="black"/>
                </a:solidFill>
                <a:latin typeface="Arial" panose="020B0604020202020204" pitchFamily="34" charset="0"/>
              </a:rPr>
              <a:t>Излагайте информацию ясно и по делу</a:t>
            </a:r>
          </a:p>
          <a:p>
            <a:pPr marL="342900" indent="-342900" defTabSz="457200">
              <a:lnSpc>
                <a:spcPct val="114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</a:rPr>
              <a:t>Структурируйте документы логически</a:t>
            </a:r>
            <a:endParaRPr lang="ru-RU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4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</a:rPr>
              <a:t>Обеспечьте компактность основных документов по политике</a:t>
            </a:r>
          </a:p>
          <a:p>
            <a:pPr marL="342900" indent="-342900" defTabSz="457200">
              <a:lnSpc>
                <a:spcPct val="114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altLang="en-US" dirty="0">
                <a:solidFill>
                  <a:prstClr val="black"/>
                </a:solidFill>
                <a:latin typeface="Arial" panose="020B0604020202020204" pitchFamily="34" charset="0"/>
              </a:rPr>
              <a:t>Опускайте ненужные подробности</a:t>
            </a:r>
          </a:p>
          <a:p>
            <a:pPr marL="342900" indent="-342900" defTabSz="457200">
              <a:lnSpc>
                <a:spcPct val="114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457200">
              <a:lnSpc>
                <a:spcPct val="114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457200">
              <a:lnSpc>
                <a:spcPct val="114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4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altLang="en-US" dirty="0">
                <a:solidFill>
                  <a:prstClr val="black"/>
                </a:solidFill>
                <a:latin typeface="Arial" panose="020B0604020202020204" pitchFamily="34" charset="0"/>
              </a:rPr>
              <a:t>Отдавайте предпочтение конкретике, а не абстрактным рассуждениям </a:t>
            </a:r>
          </a:p>
          <a:p>
            <a:pPr marL="342900" indent="-342900">
              <a:lnSpc>
                <a:spcPct val="114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altLang="en-US" dirty="0">
                <a:solidFill>
                  <a:prstClr val="black"/>
                </a:solidFill>
                <a:latin typeface="Arial" panose="020B0604020202020204" pitchFamily="34" charset="0"/>
              </a:rPr>
              <a:t>Снижайте насыщенность информации фактами</a:t>
            </a:r>
          </a:p>
          <a:p>
            <a:pPr marL="342900" indent="-342900">
              <a:lnSpc>
                <a:spcPct val="114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</a:rPr>
              <a:t>Эффективно используйте визуальные элементы</a:t>
            </a:r>
          </a:p>
          <a:p>
            <a:pPr marL="342900" indent="-342900">
              <a:lnSpc>
                <a:spcPct val="114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altLang="en-US" dirty="0">
                <a:solidFill>
                  <a:prstClr val="black"/>
                </a:solidFill>
                <a:latin typeface="Arial" panose="020B0604020202020204" pitchFamily="34" charset="0"/>
              </a:rPr>
              <a:t>Предоставляйте достаточные аналитические пояснения</a:t>
            </a:r>
          </a:p>
          <a:p>
            <a:pPr marL="342900" indent="-342900">
              <a:lnSpc>
                <a:spcPct val="114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altLang="en-US" dirty="0">
                <a:solidFill>
                  <a:prstClr val="black"/>
                </a:solidFill>
                <a:latin typeface="Arial" panose="020B0604020202020204" pitchFamily="34" charset="0"/>
              </a:rPr>
              <a:t>Используйте повествовательный нарратив</a:t>
            </a:r>
          </a:p>
        </p:txBody>
      </p:sp>
    </p:spTree>
    <p:extLst>
      <p:ext uri="{BB962C8B-B14F-4D97-AF65-F5344CB8AC3E}">
        <p14:creationId xmlns:p14="http://schemas.microsoft.com/office/powerpoint/2010/main" val="366675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99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99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92843-F422-4412-8F47-7EB2A810A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81000"/>
            <a:ext cx="9601200" cy="1014413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</a:rPr>
              <a:t>Аудитория: Помните о потребностях пользователя вашего отчета по бюджету 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588F0AF-2A53-41C6-9BE4-7EBB35C32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700213"/>
            <a:ext cx="9885680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800" dirty="0">
                <a:latin typeface="Arial" panose="020B0604020202020204" pitchFamily="34" charset="0"/>
              </a:rPr>
              <a:t>Для кого пишется бюджетный документ? Для различных целевых аудиторий, но в чем цель?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800" dirty="0">
                <a:latin typeface="Arial" panose="020B0604020202020204" pitchFamily="34" charset="0"/>
              </a:rPr>
              <a:t>Четко донести экономические идеи до неспециалистов.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800" dirty="0">
                <a:latin typeface="Arial" panose="020B0604020202020204" pitchFamily="34" charset="0"/>
              </a:rPr>
              <a:t>Изложить материал своими словами.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800" dirty="0">
                <a:latin typeface="Arial" panose="020B0604020202020204" pitchFamily="34" charset="0"/>
              </a:rPr>
              <a:t>Не писать для узкого круга специалистов.</a:t>
            </a:r>
          </a:p>
          <a:p>
            <a:pPr eaLnBrk="1" hangingPunct="1"/>
            <a:endParaRPr lang="ru-RU" altLang="en-US" sz="2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618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10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22" name="Rectangle 14">
            <a:extLst>
              <a:ext uri="{FF2B5EF4-FFF2-40B4-BE49-F238E27FC236}">
                <a16:creationId xmlns:a16="http://schemas.microsoft.com/office/drawing/2014/main" id="{1E954AF0-B5CC-4A16-ACDA-675B5694F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66E3AE5-38C2-47F2-ADC5-539F5AC400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59"/>
          <a:stretch/>
        </p:blipFill>
        <p:spPr bwMode="auto">
          <a:xfrm>
            <a:off x="675433" y="640080"/>
            <a:ext cx="6818064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Freeform 6">
            <a:extLst>
              <a:ext uri="{FF2B5EF4-FFF2-40B4-BE49-F238E27FC236}">
                <a16:creationId xmlns:a16="http://schemas.microsoft.com/office/drawing/2014/main" id="{325322DD-3792-4947-A96A-1B6D9D786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DA15444-742E-468A-A349-EDA50568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7190" y="1220271"/>
            <a:ext cx="3689672" cy="367498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Arial" panose="020B0604020202020204" pitchFamily="34" charset="0"/>
              </a:rPr>
              <a:t>Лингвистическая инфляция в Федеральной резервной системе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19912" y="713232"/>
            <a:ext cx="4307900" cy="362712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anchor="ctr">
            <a:noAutofit/>
          </a:bodyPr>
          <a:lstStyle/>
          <a:p>
            <a:pPr indent="0"/>
            <a:r>
              <a:rPr lang="ru-RU" sz="1200" b="1" dirty="0">
                <a:solidFill>
                  <a:srgbClr val="232323"/>
                </a:solidFill>
                <a:latin typeface="Segoe UI"/>
              </a:rPr>
              <a:t>Отчет Комитета по операциям на открытом рынке Федеральной резервной системы </a:t>
            </a:r>
            <a:br>
              <a:rPr lang="ru-RU" sz="1200" b="1" dirty="0">
                <a:solidFill>
                  <a:srgbClr val="232323"/>
                </a:solidFill>
                <a:latin typeface="Segoe UI"/>
              </a:rPr>
            </a:br>
            <a:r>
              <a:rPr lang="ru-RU" sz="1200" b="1" dirty="0">
                <a:solidFill>
                  <a:srgbClr val="232323"/>
                </a:solidFill>
                <a:latin typeface="Segoe UI"/>
              </a:rPr>
              <a:t>(FOMC): Индекс удобочитаемости и длины предложений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07720" y="1188720"/>
            <a:ext cx="2298192" cy="182880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anchor="ctr">
            <a:noAutofit/>
          </a:bodyPr>
          <a:lstStyle/>
          <a:p>
            <a:pPr indent="0"/>
            <a:r>
              <a:rPr lang="ru-RU" sz="1200">
                <a:solidFill>
                  <a:srgbClr val="4E494C"/>
                </a:solidFill>
                <a:latin typeface="Calibri"/>
              </a:rPr>
              <a:t>Индекс удобочитаемости (Flesch-Kincaid Reading Grade Level)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578608" y="1947672"/>
            <a:ext cx="362712" cy="167640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anchor="ctr">
            <a:noAutofit/>
          </a:bodyPr>
          <a:lstStyle/>
          <a:p>
            <a:pPr indent="0"/>
            <a:r>
              <a:rPr lang="ru-RU" sz="1000" dirty="0">
                <a:solidFill>
                  <a:srgbClr val="4E494C"/>
                </a:solidFill>
                <a:latin typeface="Calibri"/>
              </a:rPr>
              <a:t>Председатель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237488" y="2087880"/>
            <a:ext cx="1021080" cy="161544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anchor="ctr">
            <a:noAutofit/>
          </a:bodyPr>
          <a:lstStyle/>
          <a:p>
            <a:pPr indent="0"/>
            <a:r>
              <a:rPr lang="ru-RU" sz="1000" dirty="0">
                <a:solidFill>
                  <a:srgbClr val="4E494C"/>
                </a:solidFill>
                <a:latin typeface="Calibri"/>
              </a:rPr>
              <a:t>Кол-во слов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590800" y="2157984"/>
            <a:ext cx="649224" cy="158496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anchor="ctr">
            <a:noAutofit/>
          </a:bodyPr>
          <a:lstStyle/>
          <a:p>
            <a:pPr indent="0"/>
            <a:r>
              <a:rPr lang="ru-RU" sz="1000" dirty="0">
                <a:solidFill>
                  <a:srgbClr val="4E494C"/>
                </a:solidFill>
                <a:latin typeface="Calibri"/>
              </a:rPr>
              <a:t>Greenspan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593848" y="2386584"/>
            <a:ext cx="563880" cy="146304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anchor="ctr">
            <a:noAutofit/>
          </a:bodyPr>
          <a:lstStyle/>
          <a:p>
            <a:pPr indent="0"/>
            <a:r>
              <a:rPr lang="ru-RU" sz="1000" dirty="0">
                <a:solidFill>
                  <a:srgbClr val="4E494C"/>
                </a:solidFill>
                <a:latin typeface="Calibri"/>
              </a:rPr>
              <a:t>Bernanke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590800" y="2590800"/>
            <a:ext cx="405384" cy="134112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anchor="ctr">
            <a:noAutofit/>
          </a:bodyPr>
          <a:lstStyle/>
          <a:p>
            <a:pPr indent="0"/>
            <a:r>
              <a:rPr lang="ru-RU" sz="1000">
                <a:solidFill>
                  <a:srgbClr val="4E494C"/>
                </a:solidFill>
                <a:latin typeface="Calibri"/>
              </a:rPr>
              <a:t>Yellen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279392" y="4596384"/>
            <a:ext cx="1264920" cy="146304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anchor="ctr">
            <a:noAutofit/>
          </a:bodyPr>
          <a:lstStyle/>
          <a:p>
            <a:pPr indent="0"/>
            <a:r>
              <a:rPr lang="ru-RU" sz="1200" dirty="0">
                <a:solidFill>
                  <a:srgbClr val="232323"/>
                </a:solidFill>
                <a:latin typeface="Calibri"/>
              </a:rPr>
              <a:t>16.12.2008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279392" y="4800763"/>
            <a:ext cx="2868168" cy="188976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anchor="ctr">
            <a:noAutofit/>
          </a:bodyPr>
          <a:lstStyle/>
          <a:p>
            <a:pPr indent="0"/>
            <a:r>
              <a:rPr lang="ru-RU" sz="1200" dirty="0">
                <a:solidFill>
                  <a:srgbClr val="4E494C"/>
                </a:solidFill>
                <a:latin typeface="Calibri"/>
              </a:rPr>
              <a:t>Начало нетрадиционной монетарной политики </a:t>
            </a:r>
            <a:br>
              <a:rPr lang="ru-RU" sz="1200" dirty="0">
                <a:solidFill>
                  <a:srgbClr val="4E494C"/>
                </a:solidFill>
                <a:latin typeface="Calibri"/>
              </a:rPr>
            </a:br>
            <a:r>
              <a:rPr lang="ru-RU" sz="1200" dirty="0">
                <a:solidFill>
                  <a:srgbClr val="4E494C"/>
                </a:solidFill>
                <a:latin typeface="Calibri"/>
              </a:rPr>
              <a:t>(</a:t>
            </a:r>
            <a:r>
              <a:rPr lang="ru-RU" sz="1200" dirty="0" err="1">
                <a:solidFill>
                  <a:srgbClr val="4E494C"/>
                </a:solidFill>
                <a:latin typeface="Calibri"/>
              </a:rPr>
              <a:t>Beginning</a:t>
            </a:r>
            <a:r>
              <a:rPr lang="ru-RU" sz="1200" dirty="0">
                <a:solidFill>
                  <a:srgbClr val="4E494C"/>
                </a:solidFill>
                <a:latin typeface="Calibri"/>
              </a:rPr>
              <a:t> </a:t>
            </a:r>
            <a:r>
              <a:rPr lang="ru-RU" sz="1200" dirty="0" err="1">
                <a:solidFill>
                  <a:srgbClr val="4E494C"/>
                </a:solidFill>
                <a:latin typeface="Calibri"/>
              </a:rPr>
              <a:t>of</a:t>
            </a:r>
            <a:r>
              <a:rPr lang="ru-RU" sz="1200" dirty="0">
                <a:solidFill>
                  <a:srgbClr val="4E494C"/>
                </a:solidFill>
                <a:latin typeface="Calibri"/>
              </a:rPr>
              <a:t> </a:t>
            </a:r>
            <a:r>
              <a:rPr lang="ru-RU" sz="1200" dirty="0" err="1">
                <a:solidFill>
                  <a:srgbClr val="4E494C"/>
                </a:solidFill>
                <a:latin typeface="Calibri"/>
              </a:rPr>
              <a:t>Unconventional</a:t>
            </a:r>
            <a:r>
              <a:rPr lang="ru-RU" sz="1200" dirty="0">
                <a:solidFill>
                  <a:srgbClr val="4E494C"/>
                </a:solidFill>
                <a:latin typeface="Calibri"/>
              </a:rPr>
              <a:t> </a:t>
            </a:r>
            <a:r>
              <a:rPr lang="ru-RU" sz="1200" dirty="0" err="1">
                <a:solidFill>
                  <a:srgbClr val="4E494C"/>
                </a:solidFill>
                <a:latin typeface="Calibri"/>
              </a:rPr>
              <a:t>Monetary</a:t>
            </a:r>
            <a:r>
              <a:rPr lang="ru-RU" sz="1200" dirty="0">
                <a:solidFill>
                  <a:srgbClr val="4E494C"/>
                </a:solidFill>
                <a:latin typeface="Calibri"/>
              </a:rPr>
              <a:t> </a:t>
            </a:r>
            <a:r>
              <a:rPr lang="ru-RU" sz="1200" dirty="0" err="1">
                <a:solidFill>
                  <a:srgbClr val="4E494C"/>
                </a:solidFill>
                <a:latin typeface="Calibri"/>
              </a:rPr>
              <a:t>Policy</a:t>
            </a:r>
            <a:r>
              <a:rPr lang="ru-RU" sz="1200" dirty="0">
                <a:solidFill>
                  <a:srgbClr val="4E494C"/>
                </a:solidFill>
                <a:latin typeface="Calibri"/>
              </a:rPr>
              <a:t>)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331464" y="5952744"/>
            <a:ext cx="1520952" cy="167640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anchor="ctr">
            <a:noAutofit/>
          </a:bodyPr>
          <a:lstStyle/>
          <a:p>
            <a:pPr indent="0"/>
            <a:r>
              <a:rPr lang="ru-RU" sz="1200" dirty="0">
                <a:solidFill>
                  <a:srgbClr val="4E494C"/>
                </a:solidFill>
                <a:latin typeface="Calibri"/>
              </a:rPr>
              <a:t>Дата публикации отчета</a:t>
            </a:r>
          </a:p>
        </p:txBody>
      </p:sp>
    </p:spTree>
    <p:extLst>
      <p:ext uri="{BB962C8B-B14F-4D97-AF65-F5344CB8AC3E}">
        <p14:creationId xmlns:p14="http://schemas.microsoft.com/office/powerpoint/2010/main" val="1173564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92843-F422-4412-8F47-7EB2A810A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11049"/>
            <a:ext cx="9601200" cy="1014413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Arial" panose="020B0604020202020204" pitchFamily="34" charset="0"/>
              </a:rPr>
              <a:t>Аудитория: Избегайте перенасыщенности текста узкоспециальной терминологией </a:t>
            </a:r>
          </a:p>
        </p:txBody>
      </p:sp>
      <p:sp>
        <p:nvSpPr>
          <p:cNvPr id="6" name="Shape 265">
            <a:extLst>
              <a:ext uri="{FF2B5EF4-FFF2-40B4-BE49-F238E27FC236}">
                <a16:creationId xmlns:a16="http://schemas.microsoft.com/office/drawing/2014/main" id="{260D376A-0FA9-4F2D-990D-C97AF118A15A}"/>
              </a:ext>
            </a:extLst>
          </p:cNvPr>
          <p:cNvSpPr/>
          <p:nvPr/>
        </p:nvSpPr>
        <p:spPr>
          <a:xfrm>
            <a:off x="1371600" y="1969426"/>
            <a:ext cx="10414000" cy="4154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Aft>
                <a:spcPts val="0"/>
              </a:spcAft>
            </a:pPr>
            <a:endParaRPr lang="ru-RU" sz="24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effectLst/>
                <a:latin typeface="Arial"/>
              </a:rPr>
              <a:t>Уменьшение дефицита и валовых потребностей в финансировании понизило </a:t>
            </a:r>
            <a:r>
              <a:rPr lang="ru-RU" sz="2400" dirty="0">
                <a:solidFill>
                  <a:srgbClr val="C00000"/>
                </a:solidFill>
                <a:effectLst/>
                <a:latin typeface="Arial"/>
              </a:rPr>
              <a:t>уровень напряженности на внутреннем рынке капитала</a:t>
            </a:r>
            <a:r>
              <a:rPr lang="ru-RU" sz="2400" dirty="0">
                <a:effectLst/>
                <a:latin typeface="Arial"/>
              </a:rPr>
              <a:t>. На Рис. 6 мы видим, что</a:t>
            </a:r>
            <a:r>
              <a:rPr lang="ru-RU" sz="2400" dirty="0">
                <a:solidFill>
                  <a:srgbClr val="C00000"/>
                </a:solidFill>
                <a:effectLst/>
                <a:latin typeface="Arial"/>
              </a:rPr>
              <a:t>чистый объем эмиссии внутренних государственных ценных бумаг </a:t>
            </a:r>
            <a:r>
              <a:rPr lang="ru-RU" sz="2400" dirty="0">
                <a:effectLst/>
                <a:latin typeface="Arial"/>
              </a:rPr>
              <a:t>в фиксированных ценах значительно снизился в начале 2018 года в  . Эта тенденция сопровождалась снижением процентных ставок по ценным бумагам с различным </a:t>
            </a:r>
            <a:r>
              <a:rPr lang="ru-RU" sz="2400" dirty="0">
                <a:solidFill>
                  <a:srgbClr val="C00000"/>
                </a:solidFill>
                <a:effectLst/>
                <a:latin typeface="Arial"/>
              </a:rPr>
              <a:t>сроком</a:t>
            </a:r>
            <a:r>
              <a:rPr lang="ru-RU" sz="1600" dirty="0"/>
              <a:t> </a:t>
            </a:r>
            <a:r>
              <a:rPr lang="ru-RU" sz="2400" dirty="0">
                <a:solidFill>
                  <a:srgbClr val="C00000"/>
                </a:solidFill>
                <a:effectLst/>
                <a:latin typeface="Arial"/>
              </a:rPr>
              <a:t>погашения</a:t>
            </a:r>
            <a:r>
              <a:rPr lang="ru-RU" sz="2400" dirty="0">
                <a:effectLst/>
                <a:latin typeface="Arial"/>
              </a:rPr>
              <a:t>. За последние два года процентные ставки при эмиссии упали на 10 процентных пунктов. Сниженные процентные ставки и </a:t>
            </a:r>
            <a:r>
              <a:rPr lang="ru-RU" sz="2400" dirty="0">
                <a:solidFill>
                  <a:srgbClr val="C00000"/>
                </a:solidFill>
                <a:effectLst/>
                <a:latin typeface="Arial"/>
              </a:rPr>
              <a:t>чистые объемы эмиссии </a:t>
            </a:r>
            <a:r>
              <a:rPr lang="ru-RU" sz="2400" dirty="0">
                <a:effectLst/>
                <a:latin typeface="Arial"/>
              </a:rPr>
              <a:t>оказали положительное влияние на </a:t>
            </a:r>
            <a:r>
              <a:rPr lang="ru-RU" sz="2400" dirty="0">
                <a:solidFill>
                  <a:srgbClr val="C00000"/>
                </a:solidFill>
                <a:effectLst/>
                <a:latin typeface="Arial"/>
              </a:rPr>
              <a:t>фискальную отчетность </a:t>
            </a:r>
            <a:r>
              <a:rPr lang="ru-RU" sz="2400" dirty="0">
                <a:effectLst/>
                <a:latin typeface="Arial"/>
              </a:rPr>
              <a:t>благодаря уменьшению процентных платежей. </a:t>
            </a:r>
            <a:endParaRPr lang="ru-RU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720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99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99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92843-F422-4412-8F47-7EB2A810A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1441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Излагайте информацию ясно и по делу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319F0-47D6-4F56-A2EB-F3F2930CB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698" y="1746120"/>
            <a:ext cx="8248603" cy="44260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51888" y="3569208"/>
            <a:ext cx="2066544" cy="381000"/>
          </a:xfrm>
          <a:prstGeom prst="rect">
            <a:avLst/>
          </a:prstGeom>
          <a:solidFill>
            <a:srgbClr val="EFEDE3"/>
          </a:solidFill>
        </p:spPr>
        <p:txBody>
          <a:bodyPr wrap="none" lIns="0" tIns="0" rIns="0" bIns="0">
            <a:noAutofit/>
          </a:bodyPr>
          <a:lstStyle/>
          <a:p>
            <a:pPr indent="0"/>
            <a:r>
              <a:rPr lang="ru-RU" sz="2000" dirty="0">
                <a:latin typeface="Arial"/>
              </a:rPr>
              <a:t>Ясность мышления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528816" y="1865376"/>
            <a:ext cx="3462528" cy="822960"/>
          </a:xfrm>
          <a:prstGeom prst="rect">
            <a:avLst/>
          </a:prstGeom>
          <a:solidFill>
            <a:srgbClr val="EFEDE3"/>
          </a:solidFill>
        </p:spPr>
        <p:txBody>
          <a:bodyPr lIns="0" tIns="0" rIns="0" bIns="0">
            <a:noAutofit/>
          </a:bodyPr>
          <a:lstStyle/>
          <a:p>
            <a:pPr indent="12700">
              <a:lnSpc>
                <a:spcPct val="109000"/>
              </a:lnSpc>
            </a:pPr>
            <a:r>
              <a:rPr lang="ru-RU" sz="2500" dirty="0">
                <a:latin typeface="Arial"/>
              </a:rPr>
              <a:t>Четкое понимание бюджета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34912" y="2926080"/>
            <a:ext cx="3419856" cy="384048"/>
          </a:xfrm>
          <a:prstGeom prst="rect">
            <a:avLst/>
          </a:prstGeom>
          <a:solidFill>
            <a:srgbClr val="EFEDE3"/>
          </a:solidFill>
        </p:spPr>
        <p:txBody>
          <a:bodyPr wrap="none" lIns="0" tIns="0" rIns="0" bIns="0">
            <a:noAutofit/>
          </a:bodyPr>
          <a:lstStyle/>
          <a:p>
            <a:pPr indent="12700"/>
            <a:r>
              <a:rPr lang="ru-RU" sz="2500" dirty="0">
                <a:latin typeface="Arial"/>
              </a:rPr>
              <a:t>Логическая структура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50152" y="3526536"/>
            <a:ext cx="3419856" cy="780288"/>
          </a:xfrm>
          <a:prstGeom prst="rect">
            <a:avLst/>
          </a:prstGeom>
          <a:solidFill>
            <a:srgbClr val="EFEDE3"/>
          </a:solidFill>
        </p:spPr>
        <p:txBody>
          <a:bodyPr lIns="0" tIns="0" rIns="0" bIns="0">
            <a:noAutofit/>
          </a:bodyPr>
          <a:lstStyle/>
          <a:p>
            <a:pPr indent="-673100">
              <a:lnSpc>
                <a:spcPct val="109000"/>
              </a:lnSpc>
            </a:pPr>
            <a:r>
              <a:rPr lang="ru-RU" sz="2500" dirty="0">
                <a:latin typeface="Arial"/>
              </a:rPr>
              <a:t>Понимание аудитории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541008" y="4578096"/>
            <a:ext cx="3450336" cy="414528"/>
          </a:xfrm>
          <a:prstGeom prst="rect">
            <a:avLst/>
          </a:prstGeom>
          <a:solidFill>
            <a:srgbClr val="EFEDE3"/>
          </a:solidFill>
        </p:spPr>
        <p:txBody>
          <a:bodyPr wrap="none" lIns="0" tIns="0" rIns="0" bIns="0">
            <a:noAutofit/>
          </a:bodyPr>
          <a:lstStyle/>
          <a:p>
            <a:pPr indent="12700"/>
            <a:r>
              <a:rPr lang="ru-RU" sz="2500" dirty="0">
                <a:latin typeface="Arial"/>
              </a:rPr>
              <a:t>Ясность изложения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544056" y="5224272"/>
            <a:ext cx="3447288" cy="762000"/>
          </a:xfrm>
          <a:prstGeom prst="rect">
            <a:avLst/>
          </a:prstGeom>
          <a:solidFill>
            <a:srgbClr val="EFEDE3"/>
          </a:solidFill>
        </p:spPr>
        <p:txBody>
          <a:bodyPr lIns="0" tIns="0" rIns="0" bIns="0">
            <a:noAutofit/>
          </a:bodyPr>
          <a:lstStyle/>
          <a:p>
            <a:pPr indent="12700">
              <a:lnSpc>
                <a:spcPct val="107000"/>
              </a:lnSpc>
            </a:pPr>
            <a:r>
              <a:rPr lang="ru-RU" sz="2500" dirty="0">
                <a:latin typeface="Arial"/>
              </a:rPr>
              <a:t>Донесение основных идей</a:t>
            </a:r>
          </a:p>
        </p:txBody>
      </p:sp>
    </p:spTree>
    <p:extLst>
      <p:ext uri="{BB962C8B-B14F-4D97-AF65-F5344CB8AC3E}">
        <p14:creationId xmlns:p14="http://schemas.microsoft.com/office/powerpoint/2010/main" val="1286448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92843-F422-4412-8F47-7EB2A810A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1441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Излагайте информацию ясно и по делу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C8A96B-B2B3-49A5-8B59-F8CE36A70F3A}"/>
              </a:ext>
            </a:extLst>
          </p:cNvPr>
          <p:cNvSpPr/>
          <p:nvPr/>
        </p:nvSpPr>
        <p:spPr>
          <a:xfrm>
            <a:off x="1371600" y="1921217"/>
            <a:ext cx="9845040" cy="193899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</a:rPr>
              <a:t>Основной целью данной Схемы является стимулирование ускоренного распространения электромобилей путем предоставления авансовых бонусов при покупке электромобилей, а также создания необходимой инфраструктуры, необходимой для заряда электромобилей.</a:t>
            </a:r>
            <a:r>
              <a:rPr lang="ru-RU" sz="1600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A87595-8718-40FD-8112-A3ED6F043CC2}"/>
              </a:ext>
            </a:extLst>
          </p:cNvPr>
          <p:cNvSpPr/>
          <p:nvPr/>
        </p:nvSpPr>
        <p:spPr>
          <a:xfrm>
            <a:off x="1371600" y="4493106"/>
            <a:ext cx="9845040" cy="138499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Arial" panose="020B0604020202020204" pitchFamily="34" charset="0"/>
              </a:rPr>
              <a:t>Схема стимулирует потребителей использовать электромобили, предлагая бонусы при покупке и постройки сети зарядных станций. </a:t>
            </a:r>
          </a:p>
        </p:txBody>
      </p:sp>
    </p:spTree>
    <p:extLst>
      <p:ext uri="{BB962C8B-B14F-4D97-AF65-F5344CB8AC3E}">
        <p14:creationId xmlns:p14="http://schemas.microsoft.com/office/powerpoint/2010/main" val="300709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30DA9-8EA0-4ECA-929B-CDDFADEE6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2021840"/>
            <a:ext cx="4895850" cy="2157884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</a:rPr>
              <a:t>Что такое профессиональный жаргон?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EA1A404-6038-4A64-B035-57725BD067A3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4717" y="1136277"/>
            <a:ext cx="6647284" cy="453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8463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92843-F422-4412-8F47-7EB2A810A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1441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Избегайте профессионального жаргона </a:t>
            </a:r>
          </a:p>
        </p:txBody>
      </p:sp>
      <p:sp>
        <p:nvSpPr>
          <p:cNvPr id="6" name="Shape 265">
            <a:extLst>
              <a:ext uri="{FF2B5EF4-FFF2-40B4-BE49-F238E27FC236}">
                <a16:creationId xmlns:a16="http://schemas.microsoft.com/office/drawing/2014/main" id="{4AE12A48-2102-4CF6-B1AF-26DD60EC68E4}"/>
              </a:ext>
            </a:extLst>
          </p:cNvPr>
          <p:cNvSpPr/>
          <p:nvPr/>
        </p:nvSpPr>
        <p:spPr>
          <a:xfrm>
            <a:off x="1371600" y="2090172"/>
            <a:ext cx="9926320" cy="3108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</a:rPr>
              <a:t>В 2018 – 2019 гг. </a:t>
            </a:r>
            <a:r>
              <a:rPr lang="ru-RU" sz="2800" dirty="0">
                <a:solidFill>
                  <a:srgbClr val="C00000"/>
                </a:solidFill>
                <a:latin typeface="Arial" panose="020B0604020202020204" pitchFamily="34" charset="0"/>
              </a:rPr>
              <a:t>темпы роста денежных агрегатов</a:t>
            </a:r>
            <a:r>
              <a:rPr lang="ru-RU" sz="2800" dirty="0">
                <a:latin typeface="Arial" panose="020B0604020202020204" pitchFamily="34" charset="0"/>
              </a:rPr>
              <a:t> ревертировали долгосрочную динамику после беспрецедентных изменений в 2016 – 2017 гг., обусловленных </a:t>
            </a:r>
            <a:r>
              <a:rPr lang="ru-RU" sz="2800" dirty="0">
                <a:solidFill>
                  <a:srgbClr val="C00000"/>
                </a:solidFill>
                <a:latin typeface="Arial" panose="020B0604020202020204" pitchFamily="34" charset="0"/>
              </a:rPr>
              <a:t>демонитизацией</a:t>
            </a:r>
            <a:r>
              <a:rPr lang="ru-RU" sz="2800" dirty="0">
                <a:latin typeface="Arial" panose="020B0604020202020204" pitchFamily="34" charset="0"/>
              </a:rPr>
              <a:t>, а затем снова в 2017 – 2018 гг. в связи с </a:t>
            </a:r>
            <a:r>
              <a:rPr lang="ru-RU" sz="2800" dirty="0">
                <a:solidFill>
                  <a:srgbClr val="C00000"/>
                </a:solidFill>
                <a:latin typeface="Arial" panose="020B0604020202020204" pitchFamily="34" charset="0"/>
              </a:rPr>
              <a:t>ремонетизацией</a:t>
            </a:r>
            <a:r>
              <a:rPr lang="ru-RU" sz="2800" dirty="0">
                <a:latin typeface="Arial" panose="020B0604020202020204" pitchFamily="34" charset="0"/>
              </a:rPr>
              <a:t>. По состоянию на 31 марта 2019 г. </a:t>
            </a:r>
            <a:r>
              <a:rPr lang="ru-RU" sz="2800" dirty="0">
                <a:solidFill>
                  <a:srgbClr val="C00000"/>
                </a:solidFill>
                <a:latin typeface="Arial" panose="020B0604020202020204" pitchFamily="34" charset="0"/>
              </a:rPr>
              <a:t>резервные денежные средства</a:t>
            </a:r>
            <a:r>
              <a:rPr lang="ru-RU" sz="2800" dirty="0">
                <a:latin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Arial" panose="020B0604020202020204" pitchFamily="34" charset="0"/>
              </a:rPr>
              <a:t>(М0)</a:t>
            </a:r>
            <a:r>
              <a:rPr lang="ru-RU" sz="2800" dirty="0">
                <a:latin typeface="Arial" panose="020B0604020202020204" pitchFamily="34" charset="0"/>
              </a:rPr>
              <a:t> продемонстрировали рост в размере 14,5 % по сравнению с предыдущим годом. Источник роста </a:t>
            </a:r>
            <a:r>
              <a:rPr lang="ru-RU" sz="2800" dirty="0">
                <a:solidFill>
                  <a:srgbClr val="C00000"/>
                </a:solidFill>
                <a:latin typeface="Arial" panose="020B0604020202020204" pitchFamily="34" charset="0"/>
              </a:rPr>
              <a:t>M0</a:t>
            </a:r>
            <a:r>
              <a:rPr lang="ru-RU" sz="2800" dirty="0">
                <a:latin typeface="Arial" panose="020B0604020202020204" pitchFamily="34" charset="0"/>
              </a:rPr>
              <a:t>, в основном, обусловлен </a:t>
            </a:r>
            <a:r>
              <a:rPr lang="ru-RU" sz="2800" dirty="0">
                <a:solidFill>
                  <a:srgbClr val="C00000"/>
                </a:solidFill>
                <a:latin typeface="Arial" panose="020B0604020202020204" pitchFamily="34" charset="0"/>
              </a:rPr>
              <a:t>денежными средствами в обращении.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85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99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99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92843-F422-4412-8F47-7EB2A810A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1441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Поясняйте технические (специфические) термины </a:t>
            </a:r>
          </a:p>
        </p:txBody>
      </p:sp>
      <p:sp>
        <p:nvSpPr>
          <p:cNvPr id="6" name="Shape 265">
            <a:extLst>
              <a:ext uri="{FF2B5EF4-FFF2-40B4-BE49-F238E27FC236}">
                <a16:creationId xmlns:a16="http://schemas.microsoft.com/office/drawing/2014/main" id="{A67DBE71-0D20-4864-B6E5-A61C52C87627}"/>
              </a:ext>
            </a:extLst>
          </p:cNvPr>
          <p:cNvSpPr/>
          <p:nvPr/>
        </p:nvSpPr>
        <p:spPr>
          <a:xfrm>
            <a:off x="1544263" y="1700213"/>
            <a:ext cx="9601200" cy="4524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latin typeface="Arial" panose="020B0604020202020204" pitchFamily="34" charset="0"/>
              </a:rPr>
              <a:t>В Главе 7 рассмотрены риски, которые могут оказать непосредственное влияние на бухгалтерский баланс через </a:t>
            </a:r>
            <a:r>
              <a:rPr lang="ru-RU" sz="2400" dirty="0">
                <a:solidFill>
                  <a:srgbClr val="C00000"/>
                </a:solidFill>
                <a:latin typeface="Arial" panose="020B0604020202020204" pitchFamily="34" charset="0"/>
              </a:rPr>
              <a:t>балансовые операции </a:t>
            </a:r>
            <a:r>
              <a:rPr lang="ru-RU" sz="2400" dirty="0">
                <a:latin typeface="Arial" panose="020B0604020202020204" pitchFamily="34" charset="0"/>
              </a:rPr>
              <a:t>(</a:t>
            </a:r>
            <a:r>
              <a:rPr lang="ru-RU" sz="2400" dirty="0">
                <a:solidFill>
                  <a:srgbClr val="00B050"/>
                </a:solidFill>
                <a:latin typeface="Arial" panose="020B0604020202020204" pitchFamily="34" charset="0"/>
              </a:rPr>
              <a:t>например, кредитование частного сектора или привлечение долгового капитала для покупки активов, как в случае с оказанием финансовой помощи банкам на грани банкротства), </a:t>
            </a:r>
            <a:r>
              <a:rPr lang="ru-RU" sz="2400" dirty="0">
                <a:solidFill>
                  <a:srgbClr val="C00000"/>
                </a:solidFill>
                <a:latin typeface="Arial" panose="020B0604020202020204" pitchFamily="34" charset="0"/>
              </a:rPr>
              <a:t>балансовые переводы </a:t>
            </a:r>
            <a:r>
              <a:rPr lang="ru-RU" sz="2400" dirty="0">
                <a:latin typeface="Arial" panose="020B0604020202020204" pitchFamily="34" charset="0"/>
              </a:rPr>
              <a:t>(</a:t>
            </a:r>
            <a:r>
              <a:rPr lang="ru-RU" sz="2400" dirty="0">
                <a:solidFill>
                  <a:srgbClr val="00B050"/>
                </a:solidFill>
                <a:latin typeface="Arial" panose="020B0604020202020204" pitchFamily="34" charset="0"/>
              </a:rPr>
              <a:t>государство берет на себя обязательства организации из частного сектора,</a:t>
            </a:r>
            <a:r>
              <a:rPr lang="ru-RU" sz="1600" dirty="0"/>
              <a:t> </a:t>
            </a:r>
            <a:r>
              <a:rPr lang="ru-RU" sz="2400" dirty="0">
                <a:solidFill>
                  <a:srgbClr val="00B050"/>
                </a:solidFill>
                <a:latin typeface="Arial" panose="020B0604020202020204" pitchFamily="34" charset="0"/>
              </a:rPr>
              <a:t>либо в физическом выражении, либо посредством статистической реклассификации)</a:t>
            </a:r>
            <a:r>
              <a:rPr lang="ru-RU" sz="2400" dirty="0">
                <a:latin typeface="Arial" panose="020B0604020202020204" pitchFamily="34" charset="0"/>
              </a:rPr>
              <a:t> и </a:t>
            </a:r>
            <a:r>
              <a:rPr lang="ru-RU" sz="2400" dirty="0">
                <a:solidFill>
                  <a:srgbClr val="C00000"/>
                </a:solidFill>
                <a:latin typeface="Arial" panose="020B0604020202020204" pitchFamily="34" charset="0"/>
              </a:rPr>
              <a:t>эффекты от оценки </a:t>
            </a:r>
            <a:r>
              <a:rPr lang="ru-RU" sz="2400" dirty="0">
                <a:latin typeface="Arial" panose="020B0604020202020204" pitchFamily="34" charset="0"/>
              </a:rPr>
              <a:t>(</a:t>
            </a:r>
            <a:r>
              <a:rPr lang="ru-RU" sz="2400" dirty="0">
                <a:solidFill>
                  <a:srgbClr val="00B050"/>
                </a:solidFill>
                <a:latin typeface="Arial" panose="020B0604020202020204" pitchFamily="34" charset="0"/>
              </a:rPr>
              <a:t>например, эффект движения валют в зависимости от стоимости валютных резервов в фунтах стерлингов). </a:t>
            </a:r>
            <a:r>
              <a:rPr lang="ru-RU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454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99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99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A38E84-6A5B-430A-A1FC-04C587F01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448" y="1930399"/>
            <a:ext cx="7709871" cy="46951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77D5834-535E-4C29-B06E-052A5FF308D7}"/>
              </a:ext>
            </a:extLst>
          </p:cNvPr>
          <p:cNvSpPr txBox="1">
            <a:spLocks/>
          </p:cNvSpPr>
          <p:nvPr/>
        </p:nvSpPr>
        <p:spPr>
          <a:xfrm>
            <a:off x="1196791" y="685800"/>
            <a:ext cx="10257183" cy="10144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C00000"/>
                </a:solidFill>
                <a:latin typeface="Arial" panose="020B0604020202020204" pitchFamily="34" charset="0"/>
                <a:sym typeface="Arial"/>
              </a:rPr>
              <a:t>Бюджет как средство коммуникации</a:t>
            </a:r>
            <a:endParaRPr lang="ru-RU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1304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92843-F422-4412-8F47-7EB2A810A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14413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</a:rPr>
              <a:t>Структурируйте документы логически </a:t>
            </a:r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51B11C82-4D69-4601-A7FF-AC25FA6DF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1513468"/>
            <a:ext cx="7693061" cy="5411888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913251"/>
              </p:ext>
            </p:extLst>
          </p:nvPr>
        </p:nvGraphicFramePr>
        <p:xfrm>
          <a:off x="1484376" y="1511808"/>
          <a:ext cx="7516368" cy="5078413"/>
        </p:xfrm>
        <a:graphic>
          <a:graphicData uri="http://schemas.openxmlformats.org/drawingml/2006/table">
            <a:tbl>
              <a:tblPr/>
              <a:tblGrid>
                <a:gridCol w="3855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0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9080">
                <a:tc>
                  <a:txBody>
                    <a:bodyPr/>
                    <a:lstStyle/>
                    <a:p>
                      <a:pPr indent="0"/>
                      <a:r>
                        <a:rPr lang="ru-RU" sz="1200" b="1">
                          <a:latin typeface="Segoe UI"/>
                        </a:rPr>
                        <a:t>Национальное бюджетное послание 2016 г.</a:t>
                      </a:r>
                    </a:p>
                  </a:txBody>
                  <a:tcPr marL="0" marR="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ru-RU" sz="1200" b="1" dirty="0">
                          <a:latin typeface="Segoe UI"/>
                        </a:rPr>
                        <a:t>Пересмотренная структура на 2017 г.</a:t>
                      </a:r>
                    </a:p>
                  </a:txBody>
                  <a:tcPr marL="0" marR="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7344">
                <a:tc>
                  <a:txBody>
                    <a:bodyPr/>
                    <a:lstStyle/>
                    <a:p>
                      <a:pPr indent="381000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232323"/>
                          </a:solidFill>
                          <a:latin typeface="Arial"/>
                        </a:rPr>
                        <a:t>1.  Предложение (обоснование)</a:t>
                      </a:r>
                    </a:p>
                    <a:p>
                      <a:pPr indent="381000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232323"/>
                          </a:solidFill>
                          <a:latin typeface="Arial"/>
                        </a:rPr>
                        <a:t>2.  Введение</a:t>
                      </a:r>
                    </a:p>
                    <a:p>
                      <a:pPr indent="381000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232323"/>
                          </a:solidFill>
                          <a:latin typeface="Arial"/>
                        </a:rPr>
                        <a:t>3.  Урегулирование задолженности</a:t>
                      </a:r>
                    </a:p>
                    <a:p>
                      <a:pPr indent="381000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232323"/>
                          </a:solidFill>
                          <a:latin typeface="Arial"/>
                        </a:rPr>
                        <a:t>4.  Экономический обзор</a:t>
                      </a:r>
                    </a:p>
                    <a:p>
                      <a:pPr indent="381000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232323"/>
                          </a:solidFill>
                          <a:latin typeface="Arial"/>
                        </a:rPr>
                        <a:t>5.  Бюджетная система</a:t>
                      </a:r>
                    </a:p>
                    <a:p>
                      <a:pPr indent="381000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232323"/>
                          </a:solidFill>
                          <a:latin typeface="Arial"/>
                        </a:rPr>
                        <a:t>6.  Возрождение сельского хозяйства</a:t>
                      </a:r>
                    </a:p>
                    <a:p>
                      <a:pPr indent="381000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232323"/>
                          </a:solidFill>
                          <a:latin typeface="Arial"/>
                        </a:rPr>
                        <a:t>7.  Развитие горнообогатительной отрасли/создание добавленной стоимости</a:t>
                      </a:r>
                    </a:p>
                    <a:p>
                      <a:pPr indent="381000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232323"/>
                          </a:solidFill>
                          <a:latin typeface="Arial"/>
                        </a:rPr>
                        <a:t>8.  Стимулирование инвестиций в частном секторе</a:t>
                      </a:r>
                    </a:p>
                    <a:p>
                      <a:pPr indent="381000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232323"/>
                          </a:solidFill>
                          <a:latin typeface="Arial"/>
                        </a:rPr>
                        <a:t>9.  </a:t>
                      </a:r>
                      <a:r>
                        <a:rPr sz="1200" kern="1200" dirty="0" err="1">
                          <a:solidFill>
                            <a:srgbClr val="232323"/>
                          </a:solidFill>
                          <a:latin typeface="Arial"/>
                          <a:ea typeface="+mn-ea"/>
                          <a:cs typeface="+mn-cs"/>
                        </a:rPr>
                        <a:t>Реализация</a:t>
                      </a:r>
                      <a:r>
                        <a:rPr sz="1200" kern="1200" dirty="0">
                          <a:solidFill>
                            <a:srgbClr val="232323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sz="1200" kern="1200" dirty="0" err="1">
                          <a:solidFill>
                            <a:srgbClr val="232323"/>
                          </a:solidFill>
                          <a:latin typeface="Arial"/>
                          <a:ea typeface="+mn-ea"/>
                          <a:cs typeface="+mn-cs"/>
                        </a:rPr>
                        <a:t>потенциала</a:t>
                      </a:r>
                      <a:r>
                        <a:rPr sz="1200" kern="1200" dirty="0">
                          <a:solidFill>
                            <a:srgbClr val="232323"/>
                          </a:solidFill>
                          <a:latin typeface="Arial"/>
                          <a:ea typeface="+mn-ea"/>
                          <a:cs typeface="+mn-cs"/>
                        </a:rPr>
                        <a:t> МСП</a:t>
                      </a:r>
                    </a:p>
                    <a:p>
                      <a:pPr indent="381000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232323"/>
                          </a:solidFill>
                          <a:latin typeface="Arial"/>
                        </a:rPr>
                        <a:t>10. Развитие инфраструктуры и ТЭК и ЖКУ</a:t>
                      </a:r>
                    </a:p>
                    <a:p>
                      <a:pPr indent="381000">
                        <a:lnSpc>
                          <a:spcPct val="115000"/>
                        </a:lnSpc>
                      </a:pPr>
                      <a:r>
                        <a:rPr lang="ru-RU" sz="1200" dirty="0">
                          <a:latin typeface="Arial"/>
                        </a:rPr>
                        <a:t>1</a:t>
                      </a:r>
                      <a:r>
                        <a:rPr lang="ru-RU" sz="1200" dirty="0">
                          <a:solidFill>
                            <a:srgbClr val="232323"/>
                          </a:solidFill>
                          <a:latin typeface="Arial"/>
                        </a:rPr>
                        <a:t>1</a:t>
                      </a:r>
                      <a:r>
                        <a:rPr lang="ru-RU" sz="1200" dirty="0">
                          <a:latin typeface="Arial"/>
                        </a:rPr>
                        <a:t>. </a:t>
                      </a:r>
                      <a:r>
                        <a:rPr lang="ru-RU" sz="1200" dirty="0">
                          <a:solidFill>
                            <a:srgbClr val="232323"/>
                          </a:solidFill>
                          <a:latin typeface="Arial"/>
                        </a:rPr>
                        <a:t>Социальные услуги</a:t>
                      </a:r>
                    </a:p>
                    <a:p>
                      <a:pPr indent="381000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232323"/>
                          </a:solidFill>
                          <a:latin typeface="Arial"/>
                        </a:rPr>
                        <a:t>12. Поддержка партнеров по развитию</a:t>
                      </a:r>
                    </a:p>
                    <a:p>
                      <a:pPr indent="381000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232323"/>
                          </a:solidFill>
                          <a:latin typeface="Arial"/>
                        </a:rPr>
                        <a:t>13. Стабильность финансового сектора</a:t>
                      </a:r>
                    </a:p>
                    <a:p>
                      <a:pPr indent="381000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232323"/>
                          </a:solidFill>
                          <a:latin typeface="Arial"/>
                        </a:rPr>
                        <a:t>14. Государственное финансирование</a:t>
                      </a:r>
                    </a:p>
                    <a:p>
                      <a:pPr indent="381000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232323"/>
                          </a:solidFill>
                          <a:latin typeface="Arial"/>
                        </a:rPr>
                        <a:t>15. Показатели оценки поступлений</a:t>
                      </a:r>
                    </a:p>
                    <a:p>
                      <a:pPr marL="649800" indent="-292100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232323"/>
                          </a:solidFill>
                          <a:latin typeface="Arial"/>
                        </a:rPr>
                        <a:t>16. Корпоративное управление и управление эффективностью деятельности</a:t>
                      </a:r>
                    </a:p>
                    <a:p>
                      <a:pPr indent="381000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232323"/>
                          </a:solidFill>
                          <a:latin typeface="Arial"/>
                        </a:rPr>
                        <a:t>17. Активная борьба с коррупцией</a:t>
                      </a:r>
                    </a:p>
                    <a:p>
                      <a:pPr indent="381000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232323"/>
                          </a:solidFill>
                          <a:latin typeface="Arial"/>
                        </a:rPr>
                        <a:t>18. Цели в области устойчивого развития</a:t>
                      </a:r>
                    </a:p>
                    <a:p>
                      <a:pPr indent="381000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232323"/>
                          </a:solidFill>
                          <a:latin typeface="Arial"/>
                        </a:rPr>
                        <a:t>19. Заключение</a:t>
                      </a:r>
                    </a:p>
                    <a:p>
                      <a:pPr indent="381000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232323"/>
                          </a:solidFill>
                          <a:latin typeface="Arial"/>
                        </a:rPr>
                        <a:t>Приложения</a:t>
                      </a:r>
                    </a:p>
                  </a:txBody>
                  <a:tcPr marL="0" marR="0" marT="0" marB="0">
                    <a:solidFill>
                      <a:srgbClr val="EFEDE3"/>
                    </a:solidFill>
                  </a:tcPr>
                </a:tc>
                <a:tc>
                  <a:txBody>
                    <a:bodyPr/>
                    <a:lstStyle/>
                    <a:p>
                      <a:pPr indent="266700">
                        <a:spcAft>
                          <a:spcPts val="140"/>
                        </a:spcAft>
                      </a:pPr>
                      <a:r>
                        <a:rPr lang="ru-RU" sz="1200" dirty="0">
                          <a:solidFill>
                            <a:srgbClr val="232323"/>
                          </a:solidFill>
                          <a:latin typeface="Arial"/>
                        </a:rPr>
                        <a:t>Вступительное слово (обращение министра или постоянного заместителя министра)</a:t>
                      </a:r>
                    </a:p>
                    <a:p>
                      <a:pPr indent="0">
                        <a:spcAft>
                          <a:spcPts val="140"/>
                        </a:spcAft>
                      </a:pPr>
                      <a:r>
                        <a:rPr lang="ru-RU" sz="1200" dirty="0">
                          <a:latin typeface="Arial"/>
                        </a:rPr>
                        <a:t>1. </a:t>
                      </a:r>
                      <a:r>
                        <a:rPr lang="ru-RU" sz="1200" dirty="0">
                          <a:solidFill>
                            <a:srgbClr val="232323"/>
                          </a:solidFill>
                          <a:latin typeface="Arial"/>
                        </a:rPr>
                        <a:t>Обзор</a:t>
                      </a:r>
                    </a:p>
                    <a:p>
                      <a:pPr indent="0">
                        <a:spcAft>
                          <a:spcPts val="140"/>
                        </a:spcAft>
                      </a:pPr>
                      <a:r>
                        <a:rPr lang="ru-RU" sz="1200" dirty="0">
                          <a:solidFill>
                            <a:srgbClr val="232323"/>
                          </a:solidFill>
                          <a:latin typeface="Arial"/>
                        </a:rPr>
                        <a:t>2. Экономический прогноз</a:t>
                      </a:r>
                    </a:p>
                    <a:p>
                      <a:pPr indent="0">
                        <a:spcAft>
                          <a:spcPts val="140"/>
                        </a:spcAft>
                      </a:pPr>
                      <a:r>
                        <a:rPr lang="ru-RU" sz="1200" dirty="0">
                          <a:solidFill>
                            <a:srgbClr val="232323"/>
                          </a:solidFill>
                          <a:latin typeface="Arial"/>
                        </a:rPr>
                        <a:t>3. Фискальная система</a:t>
                      </a:r>
                    </a:p>
                    <a:p>
                      <a:pPr indent="0">
                        <a:spcAft>
                          <a:spcPts val="140"/>
                        </a:spcAft>
                      </a:pPr>
                      <a:r>
                        <a:rPr lang="ru-RU" sz="1200" dirty="0">
                          <a:solidFill>
                            <a:srgbClr val="232323"/>
                          </a:solidFill>
                          <a:latin typeface="Arial"/>
                        </a:rPr>
                        <a:t>4. Задолженность и непогашенные внешние платежи</a:t>
                      </a:r>
                    </a:p>
                    <a:p>
                      <a:pPr indent="0">
                        <a:spcAft>
                          <a:spcPts val="140"/>
                        </a:spcAft>
                      </a:pPr>
                      <a:r>
                        <a:rPr lang="ru-RU" sz="1200" dirty="0">
                          <a:solidFill>
                            <a:srgbClr val="232323"/>
                          </a:solidFill>
                          <a:latin typeface="Arial"/>
                        </a:rPr>
                        <a:t>5. Предложения по расходам</a:t>
                      </a:r>
                    </a:p>
                    <a:p>
                      <a:pPr indent="0">
                        <a:spcAft>
                          <a:spcPts val="140"/>
                        </a:spcAft>
                      </a:pPr>
                      <a:r>
                        <a:rPr lang="ru-RU" sz="1200" dirty="0">
                          <a:solidFill>
                            <a:srgbClr val="232323"/>
                          </a:solidFill>
                          <a:latin typeface="Arial"/>
                        </a:rPr>
                        <a:t>6. Показатели оценки поступлений</a:t>
                      </a:r>
                    </a:p>
                    <a:p>
                      <a:pPr indent="0">
                        <a:spcAft>
                          <a:spcPts val="140"/>
                        </a:spcAft>
                      </a:pPr>
                      <a:r>
                        <a:rPr lang="ru-RU" sz="1200" dirty="0">
                          <a:solidFill>
                            <a:srgbClr val="232323"/>
                          </a:solidFill>
                          <a:latin typeface="Arial"/>
                        </a:rPr>
                        <a:t>7. Планы расходов</a:t>
                      </a:r>
                    </a:p>
                    <a:p>
                      <a:pPr indent="0">
                        <a:spcAft>
                          <a:spcPts val="1330"/>
                        </a:spcAft>
                      </a:pPr>
                      <a:r>
                        <a:rPr lang="ru-RU" sz="1200" dirty="0">
                          <a:solidFill>
                            <a:srgbClr val="232323"/>
                          </a:solidFill>
                          <a:latin typeface="Arial"/>
                        </a:rPr>
                        <a:t>8. Инициативы структурной политики</a:t>
                      </a:r>
                    </a:p>
                    <a:p>
                      <a:pPr indent="0"/>
                      <a:r>
                        <a:rPr lang="ru-RU" sz="1200" dirty="0">
                          <a:solidFill>
                            <a:srgbClr val="232323"/>
                          </a:solidFill>
                          <a:latin typeface="Arial"/>
                        </a:rPr>
                        <a:t>Приложения:</a:t>
                      </a:r>
                    </a:p>
                  </a:txBody>
                  <a:tcPr marL="0" marR="0" marT="0" marB="0">
                    <a:solidFill>
                      <a:srgbClr val="EFED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46377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96C1D-7258-4B47-86DE-37B416F57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>
                <a:solidFill>
                  <a:schemeClr val="bg1"/>
                </a:solidFill>
                <a:latin typeface="Arial" panose="020B0604020202020204" pitchFamily="34" charset="0"/>
              </a:rPr>
              <a:t>Количество и качество </a:t>
            </a:r>
            <a:br/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B0CF7D-B890-40E0-8A07-A191FCA8D4FE}"/>
              </a:ext>
            </a:extLst>
          </p:cNvPr>
          <p:cNvSpPr txBox="1"/>
          <p:nvPr/>
        </p:nvSpPr>
        <p:spPr>
          <a:xfrm>
            <a:off x="723900" y="3209444"/>
            <a:ext cx="3534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Краткость – сестра таланта (А.П. Чехов)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BDE994-0A63-4E6B-B4D6-BAC6C7F07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338" y="4351789"/>
            <a:ext cx="1560353" cy="18204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FAA678-A75F-4A27-B80C-91FAB1178B06}"/>
              </a:ext>
            </a:extLst>
          </p:cNvPr>
          <p:cNvSpPr txBox="1"/>
          <p:nvPr/>
        </p:nvSpPr>
        <p:spPr>
          <a:xfrm>
            <a:off x="5882167" y="1072024"/>
            <a:ext cx="44810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Краткость есть душа ума (У. Шекспир)</a:t>
            </a:r>
          </a:p>
        </p:txBody>
      </p:sp>
      <p:pic>
        <p:nvPicPr>
          <p:cNvPr id="8" name="Picture 7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C1E8E713-CEEA-4C04-AF70-EB9A1B72BF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059" y="1072024"/>
            <a:ext cx="1354090" cy="17395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4EB04C-FC58-4607-95B2-757CCB099A90}"/>
              </a:ext>
            </a:extLst>
          </p:cNvPr>
          <p:cNvSpPr txBox="1"/>
          <p:nvPr/>
        </p:nvSpPr>
        <p:spPr>
          <a:xfrm>
            <a:off x="5902151" y="3243481"/>
            <a:ext cx="58021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</a:rPr>
              <a:t>У меня не было времени написать короткое письмо, поэтому я написал длинное.  </a:t>
            </a:r>
            <a:br>
              <a:rPr lang="en-US" sz="2800" dirty="0">
                <a:latin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</a:rPr>
              <a:t>(М. Твен)</a:t>
            </a:r>
          </a:p>
        </p:txBody>
      </p:sp>
      <p:pic>
        <p:nvPicPr>
          <p:cNvPr id="10" name="Picture 9" descr="Mark Twain">
            <a:extLst>
              <a:ext uri="{FF2B5EF4-FFF2-40B4-BE49-F238E27FC236}">
                <a16:creationId xmlns:a16="http://schemas.microsoft.com/office/drawing/2014/main" id="{12D9370A-13F7-4D35-B84E-CBE0BBCDB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342" y="4742160"/>
            <a:ext cx="1376807" cy="156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6648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6" name="Picture 2" descr="Image result for long book">
            <a:extLst>
              <a:ext uri="{FF2B5EF4-FFF2-40B4-BE49-F238E27FC236}">
                <a16:creationId xmlns:a16="http://schemas.microsoft.com/office/drawing/2014/main" id="{B666B7A0-E7CC-4222-AA60-FA7673020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" t="23750" r="3508" b="9284"/>
          <a:stretch/>
        </p:blipFill>
        <p:spPr bwMode="auto">
          <a:xfrm>
            <a:off x="1055517" y="1038566"/>
            <a:ext cx="5927238" cy="314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7">
            <a:extLst>
              <a:ext uri="{FF2B5EF4-FFF2-40B4-BE49-F238E27FC236}">
                <a16:creationId xmlns:a16="http://schemas.microsoft.com/office/drawing/2014/main" id="{FBE1269D-4330-4C22-BD80-0A201B91C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7190" y="1220270"/>
            <a:ext cx="3252063" cy="314735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Излагайте материал компактно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A96875-1C93-42D0-A30B-3F1E704AA536}"/>
              </a:ext>
            </a:extLst>
          </p:cNvPr>
          <p:cNvSpPr/>
          <p:nvPr/>
        </p:nvSpPr>
        <p:spPr>
          <a:xfrm>
            <a:off x="1097275" y="955014"/>
            <a:ext cx="56503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</a:rPr>
              <a:t>Краткий обзор бюджета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C5D069-03A7-4026-90DA-A8071EB581EC}"/>
              </a:ext>
            </a:extLst>
          </p:cNvPr>
          <p:cNvSpPr txBox="1"/>
          <p:nvPr/>
        </p:nvSpPr>
        <p:spPr>
          <a:xfrm>
            <a:off x="752858" y="4158547"/>
            <a:ext cx="449472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</a:rPr>
              <a:t>517</a:t>
            </a:r>
            <a:r>
              <a:rPr lang="ru-RU" sz="2800" dirty="0">
                <a:latin typeface="Arial" panose="020B0604020202020204" pitchFamily="34" charset="0"/>
              </a:rPr>
              <a:t> стр.</a:t>
            </a:r>
          </a:p>
          <a:p>
            <a:pPr algn="ctr"/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>
                <a:latin typeface="Arial" panose="020B0604020202020204" pitchFamily="34" charset="0"/>
              </a:rPr>
              <a:t>В вводной главе 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</a:rPr>
              <a:t>36 стр. 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</a:rPr>
              <a:t>таблиц</a:t>
            </a:r>
          </a:p>
        </p:txBody>
      </p:sp>
    </p:spTree>
    <p:extLst>
      <p:ext uri="{BB962C8B-B14F-4D97-AF65-F5344CB8AC3E}">
        <p14:creationId xmlns:p14="http://schemas.microsoft.com/office/powerpoint/2010/main" val="17899694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92843-F422-4412-8F47-7EB2A810A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244" y="529654"/>
            <a:ext cx="9456355" cy="97460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</a:rPr>
              <a:t>Излагайте материал компактно, но с достаточной контекстной информацией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77C8AC-6100-4673-AAB2-DCCF95831BA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494" y="1638300"/>
            <a:ext cx="5853934" cy="46549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E2EB8F-45C1-4952-8554-2662B731103A}"/>
              </a:ext>
            </a:extLst>
          </p:cNvPr>
          <p:cNvSpPr txBox="1"/>
          <p:nvPr/>
        </p:nvSpPr>
        <p:spPr>
          <a:xfrm>
            <a:off x="2164147" y="2246471"/>
            <a:ext cx="27819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</a:rPr>
              <a:t>Краткий обзор бюджета </a:t>
            </a:r>
          </a:p>
          <a:p>
            <a:pPr algn="ctr"/>
            <a:endParaRPr lang="ru-RU" sz="2800" b="1" dirty="0">
              <a:latin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Arial" panose="020B0604020202020204" pitchFamily="34" charset="0"/>
              </a:rPr>
              <a:t>2 стр.</a:t>
            </a:r>
          </a:p>
          <a:p>
            <a:endParaRPr lang="ru-RU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Arial" panose="020B0604020202020204" pitchFamily="34" charset="0"/>
              </a:rPr>
              <a:t>Пояснения отсутствуют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942450" y="1804416"/>
            <a:ext cx="1948309" cy="193274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indent="0"/>
            <a:r>
              <a:rPr lang="ru-RU" sz="1400" b="1" dirty="0">
                <a:latin typeface="Segoe UI"/>
              </a:rPr>
              <a:t>КРАТКИЙ ОБЗОР БЮДЖЕТА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813545" y="1965015"/>
            <a:ext cx="947569" cy="128849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indent="0"/>
            <a:r>
              <a:rPr lang="ru-RU" sz="500" dirty="0">
                <a:solidFill>
                  <a:srgbClr val="232323"/>
                </a:solidFill>
                <a:latin typeface="Arial"/>
              </a:rPr>
              <a:t>(Бангладешские</a:t>
            </a:r>
            <a:r>
              <a:rPr lang="en-US" sz="500" dirty="0">
                <a:solidFill>
                  <a:srgbClr val="232323"/>
                </a:solidFill>
                <a:latin typeface="Arial"/>
              </a:rPr>
              <a:t> </a:t>
            </a:r>
            <a:r>
              <a:rPr lang="ru-RU" sz="500" dirty="0">
                <a:solidFill>
                  <a:srgbClr val="232323"/>
                </a:solidFill>
                <a:latin typeface="Arial"/>
              </a:rPr>
              <a:t>таки в крорах)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673197"/>
              </p:ext>
            </p:extLst>
          </p:nvPr>
        </p:nvGraphicFramePr>
        <p:xfrm>
          <a:off x="6168421" y="2080645"/>
          <a:ext cx="5544725" cy="4260810"/>
        </p:xfrm>
        <a:graphic>
          <a:graphicData uri="http://schemas.openxmlformats.org/drawingml/2006/table">
            <a:tbl>
              <a:tblPr/>
              <a:tblGrid>
                <a:gridCol w="3140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2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7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04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43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6548">
                <a:tc>
                  <a:txBody>
                    <a:bodyPr/>
                    <a:lstStyle/>
                    <a:p>
                      <a:pPr indent="0" algn="ctr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Описание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350"/>
                        </a:spcAft>
                      </a:pPr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Бюджет</a:t>
                      </a:r>
                    </a:p>
                    <a:p>
                      <a:pPr indent="0" algn="ctr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2020–21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350"/>
                        </a:spcAft>
                      </a:pPr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Пересмотренный бюджет</a:t>
                      </a:r>
                    </a:p>
                    <a:p>
                      <a:pPr indent="0" algn="ctr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2019–20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350"/>
                        </a:spcAft>
                      </a:pPr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Бюджет</a:t>
                      </a:r>
                    </a:p>
                    <a:p>
                      <a:pPr indent="0" algn="ctr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2019–20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350"/>
                        </a:spcAft>
                      </a:pPr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Факт</a:t>
                      </a:r>
                    </a:p>
                    <a:p>
                      <a:pPr indent="0" algn="ctr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2018–19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486">
                <a:tc>
                  <a:txBody>
                    <a:bodyPr/>
                    <a:lstStyle/>
                    <a:p>
                      <a:pPr indent="0"/>
                      <a:r>
                        <a:rPr lang="ru-RU" sz="700" b="1">
                          <a:latin typeface="Arial"/>
                        </a:rPr>
                        <a:t>Поступления и иностранные гранты</a:t>
                      </a:r>
                    </a:p>
                  </a:txBody>
                  <a:tcPr marL="0" marR="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sz="1050"/>
                    </a:p>
                  </a:txBody>
                  <a:tcPr marL="0" marR="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sz="1050"/>
                    </a:p>
                  </a:txBody>
                  <a:tcPr marL="0" marR="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sz="1050"/>
                    </a:p>
                  </a:txBody>
                  <a:tcPr marL="0" marR="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sz="1050" dirty="0"/>
                    </a:p>
                  </a:txBody>
                  <a:tcPr marL="0" marR="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489">
                <a:tc>
                  <a:txBody>
                    <a:bodyPr/>
                    <a:lstStyle/>
                    <a:p>
                      <a:pPr indent="165100"/>
                      <a:r>
                        <a:rPr lang="ru-RU" sz="500" dirty="0">
                          <a:solidFill>
                            <a:srgbClr val="232323"/>
                          </a:solidFill>
                          <a:latin typeface="Arial"/>
                        </a:rPr>
                        <a:t>Поступления (Отчет 1)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500">
                          <a:latin typeface="Arial"/>
                        </a:rPr>
                        <a:t>3,78,000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65100" algn="just"/>
                      <a:r>
                        <a:rPr lang="ru-RU" sz="500">
                          <a:latin typeface="Arial"/>
                        </a:rPr>
                        <a:t>3,48,069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3,77,810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just"/>
                      <a:r>
                        <a:rPr lang="ru-RU" sz="500">
                          <a:latin typeface="Arial"/>
                        </a:rPr>
                        <a:t>2,51,879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560">
                <a:tc>
                  <a:txBody>
                    <a:bodyPr/>
                    <a:lstStyle/>
                    <a:p>
                      <a:pPr indent="279400"/>
                      <a:r>
                        <a:rPr lang="ru-RU" sz="500" dirty="0">
                          <a:solidFill>
                            <a:srgbClr val="232323"/>
                          </a:solidFill>
                          <a:latin typeface="Arial"/>
                        </a:rPr>
                        <a:t>Налоговые поступления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3,45,000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3,13,068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3,40,100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2,25,957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7417">
                <a:tc>
                  <a:txBody>
                    <a:bodyPr/>
                    <a:lstStyle/>
                    <a:p>
                      <a:pPr indent="419100"/>
                      <a:r>
                        <a:rPr lang="ru-RU" sz="500" dirty="0">
                          <a:solidFill>
                            <a:srgbClr val="232323"/>
                          </a:solidFill>
                          <a:latin typeface="Arial"/>
                        </a:rPr>
                        <a:t>Налоговые поступления Национальное управление по налогам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3,30,000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3,00,500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3,25,600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2,18,616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4987">
                <a:tc>
                  <a:txBody>
                    <a:bodyPr/>
                    <a:lstStyle/>
                    <a:p>
                      <a:pPr indent="419100"/>
                      <a:r>
                        <a:rPr lang="ru-RU" sz="500" dirty="0">
                          <a:solidFill>
                            <a:srgbClr val="232323"/>
                          </a:solidFill>
                          <a:latin typeface="Arial"/>
                        </a:rPr>
                        <a:t>Налоговые поступления, не связанные с Национальным управлением по налогам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15900" algn="just"/>
                      <a:r>
                        <a:rPr lang="ru-RU" sz="500">
                          <a:solidFill>
                            <a:srgbClr val="4E494C"/>
                          </a:solidFill>
                          <a:latin typeface="Arial"/>
                        </a:rPr>
                        <a:t>15 000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12 567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/>
                      <a:r>
                        <a:rPr lang="ru-RU" sz="500">
                          <a:solidFill>
                            <a:srgbClr val="4E494C"/>
                          </a:solidFill>
                          <a:latin typeface="Arial"/>
                        </a:rPr>
                        <a:t>14 500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7 342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1560">
                <a:tc>
                  <a:txBody>
                    <a:bodyPr/>
                    <a:lstStyle/>
                    <a:p>
                      <a:pPr indent="279400"/>
                      <a:r>
                        <a:rPr lang="ru-RU" sz="500" dirty="0">
                          <a:solidFill>
                            <a:srgbClr val="232323"/>
                          </a:solidFill>
                          <a:latin typeface="Arial"/>
                        </a:rPr>
                        <a:t>Неналоговые поступления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159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33,000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35 002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37 710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25 921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9131">
                <a:tc>
                  <a:txBody>
                    <a:bodyPr/>
                    <a:lstStyle/>
                    <a:p>
                      <a:pPr indent="165100"/>
                      <a:r>
                        <a:rPr lang="ru-RU" sz="500" dirty="0">
                          <a:solidFill>
                            <a:srgbClr val="232323"/>
                          </a:solidFill>
                          <a:latin typeface="Arial"/>
                        </a:rPr>
                        <a:t>Иностранные гранты/1 (Отчет V)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4 013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3 454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4 168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1 677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987">
                <a:tc>
                  <a:txBody>
                    <a:bodyPr/>
                    <a:lstStyle/>
                    <a:p>
                      <a:pPr indent="0" algn="r"/>
                      <a:r>
                        <a:rPr lang="ru-RU" sz="500">
                          <a:latin typeface="Arial"/>
                        </a:rPr>
                        <a:t>Итого: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500">
                          <a:latin typeface="Arial"/>
                        </a:rPr>
                        <a:t>3,82,013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just"/>
                      <a:r>
                        <a:rPr lang="ru-RU" sz="500">
                          <a:latin typeface="Arial"/>
                        </a:rPr>
                        <a:t>3,51,523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just"/>
                      <a:r>
                        <a:rPr lang="ru-RU" sz="500">
                          <a:latin typeface="Arial"/>
                        </a:rPr>
                        <a:t>3,81,978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just"/>
                      <a:r>
                        <a:rPr lang="ru-RU" sz="500">
                          <a:latin typeface="Arial"/>
                        </a:rPr>
                        <a:t>2,53,556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2558">
                <a:tc>
                  <a:txBody>
                    <a:bodyPr/>
                    <a:lstStyle/>
                    <a:p>
                      <a:pPr indent="0"/>
                      <a:r>
                        <a:rPr lang="ru-RU" sz="700" b="1">
                          <a:latin typeface="Arial"/>
                        </a:rPr>
                        <a:t>Расходы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/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/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/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/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8632">
                <a:tc>
                  <a:txBody>
                    <a:bodyPr/>
                    <a:lstStyle/>
                    <a:p>
                      <a:pPr indent="165100"/>
                      <a:r>
                        <a:rPr lang="ru-RU" sz="500" dirty="0">
                          <a:solidFill>
                            <a:srgbClr val="232323"/>
                          </a:solidFill>
                          <a:latin typeface="Arial"/>
                        </a:rPr>
                        <a:t>Операционные расходы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500">
                          <a:latin typeface="Arial"/>
                        </a:rPr>
                        <a:t>3,48,180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65100" algn="just"/>
                      <a:r>
                        <a:rPr lang="ru-RU" sz="500">
                          <a:latin typeface="Arial"/>
                        </a:rPr>
                        <a:t>2,95,280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just"/>
                      <a:r>
                        <a:rPr lang="ru-RU" sz="500">
                          <a:latin typeface="Arial"/>
                        </a:rPr>
                        <a:t>3,10,262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just"/>
                      <a:r>
                        <a:rPr lang="ru-RU" sz="500">
                          <a:latin typeface="Arial"/>
                        </a:rPr>
                        <a:t>2,38,110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4489">
                <a:tc>
                  <a:txBody>
                    <a:bodyPr/>
                    <a:lstStyle/>
                    <a:p>
                      <a:pPr indent="279400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Регулярные расходы (Отчет III)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3,11,190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2,74,907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2,77,934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2,17,807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1560">
                <a:tc>
                  <a:txBody>
                    <a:bodyPr/>
                    <a:lstStyle/>
                    <a:p>
                      <a:pPr marL="624400" indent="0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из которых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159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63 801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57 664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57 070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49 461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346">
                <a:tc>
                  <a:txBody>
                    <a:bodyPr/>
                    <a:lstStyle/>
                    <a:p>
                      <a:pPr marL="878400" indent="0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Внутренний процент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159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58 253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52 796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52 797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46 015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7417">
                <a:tc>
                  <a:txBody>
                    <a:bodyPr/>
                    <a:lstStyle/>
                    <a:p>
                      <a:pPr marL="878400" indent="0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Внешний процент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just"/>
                      <a:r>
                        <a:rPr lang="ru-RU" sz="500">
                          <a:latin typeface="Arial"/>
                        </a:rPr>
                        <a:t>5 548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just"/>
                      <a:r>
                        <a:rPr lang="ru-RU" sz="500">
                          <a:latin typeface="Arial"/>
                        </a:rPr>
                        <a:t>4 868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just"/>
                      <a:r>
                        <a:rPr lang="ru-RU" sz="500">
                          <a:latin typeface="Arial"/>
                        </a:rPr>
                        <a:t>4 273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just"/>
                      <a:r>
                        <a:rPr lang="ru-RU" sz="500">
                          <a:latin typeface="Arial"/>
                        </a:rPr>
                        <a:t>3 446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3274">
                <a:tc>
                  <a:txBody>
                    <a:bodyPr/>
                    <a:lstStyle/>
                    <a:p>
                      <a:pPr indent="317500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Капитальные затраты/2 (Отчет IV)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159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36 990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20 373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32 328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20 302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4987">
                <a:tc>
                  <a:txBody>
                    <a:bodyPr/>
                    <a:lstStyle/>
                    <a:p>
                      <a:pPr indent="165100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Чистые расходы на обслуживание продовольственных счетов/3 (Отчет VIII)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just"/>
                      <a:r>
                        <a:rPr lang="ru-RU" sz="500">
                          <a:solidFill>
                            <a:srgbClr val="4E494C"/>
                          </a:solidFill>
                          <a:latin typeface="Arial"/>
                        </a:rPr>
                        <a:t>567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r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654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3556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308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4 233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7417">
                <a:tc>
                  <a:txBody>
                    <a:bodyPr/>
                    <a:lstStyle/>
                    <a:p>
                      <a:pPr indent="165100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Займы и авансы (Чистые)/4 (Отчет VIA)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4 210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3 294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355600" algn="just"/>
                      <a:r>
                        <a:rPr lang="ru-RU" sz="500">
                          <a:solidFill>
                            <a:srgbClr val="4E494C"/>
                          </a:solidFill>
                          <a:latin typeface="Arial"/>
                        </a:rPr>
                        <a:t>937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just"/>
                      <a:r>
                        <a:rPr lang="ru-RU" sz="500">
                          <a:solidFill>
                            <a:srgbClr val="4E494C"/>
                          </a:solidFill>
                          <a:latin typeface="Arial"/>
                        </a:rPr>
                        <a:t>- </a:t>
                      </a:r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1,708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4489">
                <a:tc>
                  <a:txBody>
                    <a:bodyPr/>
                    <a:lstStyle/>
                    <a:p>
                      <a:pPr indent="165100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Расходы на развитие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2,15,043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2,02,349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2,11,683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1,51,055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4489">
                <a:tc>
                  <a:txBody>
                    <a:bodyPr/>
                    <a:lstStyle/>
                    <a:p>
                      <a:pPr indent="279400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Схема/5 (Отчет Х)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just"/>
                      <a:r>
                        <a:rPr lang="ru-RU" sz="500">
                          <a:latin typeface="Arial"/>
                        </a:rPr>
                        <a:t>2 522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just"/>
                      <a:r>
                        <a:rPr lang="ru-RU" sz="500">
                          <a:latin typeface="Arial"/>
                        </a:rPr>
                        <a:t>1 833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just"/>
                      <a:r>
                        <a:rPr lang="ru-RU" sz="500">
                          <a:latin typeface="Arial"/>
                        </a:rPr>
                        <a:t>1 463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r"/>
                      <a:r>
                        <a:rPr lang="ru-RU" sz="500">
                          <a:latin typeface="Arial"/>
                        </a:rPr>
                        <a:t>184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4987">
                <a:tc>
                  <a:txBody>
                    <a:bodyPr/>
                    <a:lstStyle/>
                    <a:p>
                      <a:pPr indent="279400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Расходы, не связанные со специальными проектами в рамках Уточненного плана освоения (Отчет VIA)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4 722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4 846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just"/>
                      <a:r>
                        <a:rPr lang="ru-RU" sz="500">
                          <a:solidFill>
                            <a:srgbClr val="232323"/>
                          </a:solidFill>
                          <a:latin typeface="Arial"/>
                        </a:rPr>
                        <a:t>5 315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79400" algn="just"/>
                      <a:r>
                        <a:rPr lang="ru-RU" sz="500" dirty="0">
                          <a:solidFill>
                            <a:srgbClr val="232323"/>
                          </a:solidFill>
                          <a:latin typeface="Arial"/>
                        </a:rPr>
                        <a:t>2 795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33597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0F90CED2-72DA-49F5-8068-294F7EEF1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1">
            <a:extLst>
              <a:ext uri="{FF2B5EF4-FFF2-40B4-BE49-F238E27FC236}">
                <a16:creationId xmlns:a16="http://schemas.microsoft.com/office/drawing/2014/main" id="{59DB74EB-2A7D-443D-B969-8BF48F993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F2259B-55AF-4D96-B86C-98E76B89DBE5}"/>
              </a:ext>
            </a:extLst>
          </p:cNvPr>
          <p:cNvSpPr txBox="1">
            <a:spLocks/>
          </p:cNvSpPr>
          <p:nvPr/>
        </p:nvSpPr>
        <p:spPr>
          <a:xfrm>
            <a:off x="8252340" y="639704"/>
            <a:ext cx="3299579" cy="5577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ru-RU" b="1" dirty="0">
                <a:latin typeface="Arial" panose="020B0604020202020204" pitchFamily="34" charset="0"/>
              </a:rPr>
              <a:t>Основные выводы на основании опыта работы в ЮАР </a:t>
            </a:r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19036E77-5F7B-494E-A117-FEA947B35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1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F44EFB4-245C-42C7-9ACF-7822533B0EAD}"/>
              </a:ext>
            </a:extLst>
          </p:cNvPr>
          <p:cNvGrpSpPr/>
          <p:nvPr/>
        </p:nvGrpSpPr>
        <p:grpSpPr>
          <a:xfrm>
            <a:off x="22806" y="790304"/>
            <a:ext cx="7330661" cy="5057153"/>
            <a:chOff x="92468" y="901716"/>
            <a:chExt cx="8747228" cy="4686214"/>
          </a:xfrm>
        </p:grpSpPr>
        <p:pic>
          <p:nvPicPr>
            <p:cNvPr id="3" name="Picture 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3722722A-E5E3-49DF-A2F5-F872A869E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9295" y="901716"/>
              <a:ext cx="4420401" cy="4686213"/>
            </a:xfrm>
            <a:prstGeom prst="rect">
              <a:avLst/>
            </a:prstGeom>
          </p:spPr>
        </p:pic>
        <p:pic>
          <p:nvPicPr>
            <p:cNvPr id="4" name="Picture 3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D112EA22-ECF2-46A0-AD04-687C07638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68" y="901717"/>
              <a:ext cx="4270058" cy="46862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9361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92843-F422-4412-8F47-7EB2A810A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613" y="348763"/>
            <a:ext cx="10641233" cy="1014413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</a:rPr>
              <a:t>Опускайте ненужные подробности, снижайте насыщенность информации фактами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3F5AD0-8015-455F-A923-00212A4EBFCF}"/>
              </a:ext>
            </a:extLst>
          </p:cNvPr>
          <p:cNvSpPr/>
          <p:nvPr/>
        </p:nvSpPr>
        <p:spPr>
          <a:xfrm>
            <a:off x="1335613" y="1965523"/>
            <a:ext cx="518595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</a:rPr>
              <a:t>ИСХОДНЫЙ ТЕКСТ</a:t>
            </a:r>
            <a:r>
              <a:rPr lang="ru-RU" sz="1600" dirty="0"/>
              <a:t> </a:t>
            </a:r>
          </a:p>
          <a:p>
            <a:r>
              <a:rPr lang="ru-RU" dirty="0">
                <a:latin typeface="Arial" panose="020B0604020202020204" pitchFamily="34" charset="0"/>
              </a:rPr>
              <a:t>В связи с низким уровнем осадков в прошлом году и несмотря на более низкий уровень воды у дамбы, посредством схем Суджалам Суфалам Йоджана и Сауни Йоджана, водохранилища были наполнены путем подъема воды их Нармадского канала. Наполнение резервуаров Аджи-1 и Нияри-1 для г. Райкота, Аджи-3 и Ранджит Сагар для г. Джамнагара, Вери-1 для г. Гондала, Маччху-2 для г. Морби, Маччху-1 для г. Ванканера и Бхандар-1 для Джетпура, Гондала и других районов, резервуаров Сукхбхадар для г. Ранпура и дамбы Тапар для Кутчхх, водой из Нармадского канала, потребности местного населения в питьевой воде были удовлетворены в достаточной степени. </a:t>
            </a:r>
            <a:r>
              <a:rPr lang="en-US" sz="1600" dirty="0"/>
              <a:t>	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0352F6-B434-4BA1-A500-F2C3C5922A1C}"/>
              </a:ext>
            </a:extLst>
          </p:cNvPr>
          <p:cNvSpPr/>
          <p:nvPr/>
        </p:nvSpPr>
        <p:spPr>
          <a:xfrm>
            <a:off x="6598087" y="1965523"/>
            <a:ext cx="499280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ОТРЕДАКТИРОВАННЫЙ ТЕКСТ</a:t>
            </a:r>
          </a:p>
          <a:p>
            <a:r>
              <a:rPr lang="ru-RU" sz="2000" dirty="0">
                <a:latin typeface="Arial" panose="020B0604020202020204" pitchFamily="34" charset="0"/>
              </a:rPr>
              <a:t>В связи с низким уровнем осадков в прошлом году в рамках схем Суджалам Суфалам Йоджана и Сауни Йоджана были наполнены обмелевшие резервуары путем поднятия воды из Нармадского канала. Таким образом был обеспечен доступ к безопасной для здоровья питьевой воде. </a:t>
            </a:r>
            <a:r>
              <a:rPr lang="en-US" sz="2000" dirty="0">
                <a:latin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5194055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57449-2AAF-4063-AD5F-BAA380CA0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685800"/>
            <a:ext cx="4152900" cy="2021541"/>
          </a:xfrm>
        </p:spPr>
        <p:txBody>
          <a:bodyPr/>
          <a:lstStyle/>
          <a:p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</a:rPr>
              <a:t>Отдавайте предпочтение конкретике, а не абстрактным рассуждениям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7A30217F-A1A2-4644-99A8-738B99454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3895" y="624840"/>
            <a:ext cx="5704205" cy="663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</a:rPr>
              <a:t>Дефицит (языковой) конкретики во Всемирном банке</a:t>
            </a: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latin typeface="Arial"/>
                <a:cs typeface="Arial"/>
              </a:rPr>
              <a:t>Компьютерный анализ годовых отчетов банка за более чем 65 лет выявил резкое снижение фактологической точности текстов, на смену которой пришел так называемый исследователями «управленческий дискурс», или </a:t>
            </a:r>
            <a:r>
              <a:rPr lang="ru-RU" sz="2400">
                <a:latin typeface="Arial"/>
                <a:cs typeface="Arial"/>
              </a:rPr>
              <a:t>птичий язык канцеляризмов, </a:t>
            </a:r>
            <a:r>
              <a:rPr lang="ru-RU" sz="2400" dirty="0">
                <a:latin typeface="Arial"/>
                <a:cs typeface="Arial"/>
              </a:rPr>
              <a:t>истинный смысл которого понять довольно сложно.</a:t>
            </a: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000" dirty="0"/>
              <a:t>–</a:t>
            </a:r>
            <a:r>
              <a:rPr lang="ru-RU" dirty="0"/>
              <a:t> газета </a:t>
            </a:r>
            <a:r>
              <a:rPr lang="ru-RU" sz="2000" i="1" dirty="0">
                <a:latin typeface="Arial" panose="020B0604020202020204" pitchFamily="34" charset="0"/>
              </a:rPr>
              <a:t>New York Times</a:t>
            </a:r>
            <a:r>
              <a:rPr lang="ru-RU" sz="2000" dirty="0">
                <a:latin typeface="Arial" panose="020B0604020202020204" pitchFamily="34" charset="0"/>
              </a:rPr>
              <a:t>, 14 апреля 2016 г.</a:t>
            </a: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ru-RU" altLang="en-US" sz="21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3917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D868099-6145-4BC0-A5EA-74BEF1776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92843-F422-4412-8F47-7EB2A810A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1424" y="983585"/>
            <a:ext cx="3053039" cy="106081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</a:rPr>
              <a:t>Упущенное время</a:t>
            </a:r>
          </a:p>
        </p:txBody>
      </p:sp>
      <p:pic>
        <p:nvPicPr>
          <p:cNvPr id="7" name="Picture 6" descr="cid:image001.jpg@01D1973A.2C59E040">
            <a:extLst>
              <a:ext uri="{FF2B5EF4-FFF2-40B4-BE49-F238E27FC236}">
                <a16:creationId xmlns:a16="http://schemas.microsoft.com/office/drawing/2014/main" id="{3E500E03-5588-49EB-BC15-C07FAA2D8852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480" y="1350260"/>
            <a:ext cx="7519407" cy="4664460"/>
          </a:xfrm>
          <a:prstGeom prst="rect">
            <a:avLst/>
          </a:prstGeom>
          <a:noFill/>
        </p:spPr>
      </p:pic>
      <p:sp>
        <p:nvSpPr>
          <p:cNvPr id="14" name="Freeform 6">
            <a:extLst>
              <a:ext uri="{FF2B5EF4-FFF2-40B4-BE49-F238E27FC236}">
                <a16:creationId xmlns:a16="http://schemas.microsoft.com/office/drawing/2014/main" id="{CC1026F7-DECB-49B4-A565-518BBA445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40534B2D-C1BA-4EF2-9E43-C8E7AE81C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1424" y="2044402"/>
            <a:ext cx="316674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latin typeface="Arial" panose="020B0604020202020204" pitchFamily="34" charset="0"/>
              </a:rPr>
              <a:t>Количество наречий времени, таких как «в настоящий момент», «в последнее время», «в дальнейшем» на тысячу слов отчетов Всемирного банка</a:t>
            </a: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1174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pic>
        <p:nvPicPr>
          <p:cNvPr id="2" name="Picture 2" descr="Image result for charts photo">
            <a:extLst>
              <a:ext uri="{FF2B5EF4-FFF2-40B4-BE49-F238E27FC236}">
                <a16:creationId xmlns:a16="http://schemas.microsoft.com/office/drawing/2014/main" id="{A3F9F549-B60A-4D0D-85AC-D24EF477C9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2" b="1523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6">
            <a:extLst>
              <a:ext uri="{FF2B5EF4-FFF2-40B4-BE49-F238E27FC236}">
                <a16:creationId xmlns:a16="http://schemas.microsoft.com/office/drawing/2014/main" id="{1003852C-CA3A-4254-ABB6-2290D3060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F11CF96-B71B-4294-A1EF-00CE7388DC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6200" y="1301750"/>
            <a:ext cx="3213100" cy="4032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F146130-DAE8-479B-BE20-F2A6860C8750}"/>
              </a:ext>
            </a:extLst>
          </p:cNvPr>
          <p:cNvSpPr txBox="1">
            <a:spLocks/>
          </p:cNvSpPr>
          <p:nvPr/>
        </p:nvSpPr>
        <p:spPr>
          <a:xfrm>
            <a:off x="1603441" y="1649691"/>
            <a:ext cx="2698619" cy="22369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ru-RU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5CD5C1-31CD-447A-A167-09F665F21A73}"/>
              </a:ext>
            </a:extLst>
          </p:cNvPr>
          <p:cNvSpPr txBox="1"/>
          <p:nvPr/>
        </p:nvSpPr>
        <p:spPr>
          <a:xfrm>
            <a:off x="1450306" y="1524000"/>
            <a:ext cx="300488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Arial" panose="020B0604020202020204" pitchFamily="34" charset="0"/>
                <a:sym typeface="Arial"/>
              </a:rPr>
              <a:t>Используйте таблицы и графики, чтобы обосновать свою точку зрения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0033907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D4DFE1-5AEB-43BC-A362-0EBE317044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180438" y="0"/>
            <a:ext cx="603593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3629097-96E7-4A46-932E-301402AA368F}"/>
              </a:ext>
            </a:extLst>
          </p:cNvPr>
          <p:cNvSpPr txBox="1">
            <a:spLocks/>
          </p:cNvSpPr>
          <p:nvPr/>
        </p:nvSpPr>
        <p:spPr>
          <a:xfrm>
            <a:off x="1317303" y="2324174"/>
            <a:ext cx="4433257" cy="38531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sym typeface="Arial"/>
              </a:rPr>
              <a:t>Не делайте визуальный материал слишком сложным для восприятия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028226" y="5811520"/>
            <a:ext cx="4625891" cy="73152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0" algn="ctr">
              <a:lnSpc>
                <a:spcPct val="110000"/>
              </a:lnSpc>
            </a:pPr>
            <a:r>
              <a:rPr lang="ru-RU" sz="2100" b="1" i="1" dirty="0">
                <a:solidFill>
                  <a:srgbClr val="232323"/>
                </a:solidFill>
                <a:latin typeface="Times New Roman"/>
              </a:rPr>
              <a:t>«Я сделаю паузу, чтобы дать вам время переварить эту информацию».</a:t>
            </a:r>
          </a:p>
        </p:txBody>
      </p:sp>
    </p:spTree>
    <p:extLst>
      <p:ext uri="{BB962C8B-B14F-4D97-AF65-F5344CB8AC3E}">
        <p14:creationId xmlns:p14="http://schemas.microsoft.com/office/powerpoint/2010/main" val="3085793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A2872-E7AA-4B06-972F-BCF67D6C3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685800"/>
            <a:ext cx="4207751" cy="2157884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Arial" panose="020B0604020202020204" pitchFamily="34" charset="0"/>
              </a:rPr>
              <a:t>Что в имени </a:t>
            </a:r>
            <a:br/>
            <a:r>
              <a:rPr lang="ru-RU" sz="4400" b="1" dirty="0">
                <a:solidFill>
                  <a:schemeClr val="bg1"/>
                </a:solidFill>
                <a:latin typeface="Arial" panose="020B0604020202020204" pitchFamily="34" charset="0"/>
              </a:rPr>
              <a:t>тебе моем?</a:t>
            </a:r>
          </a:p>
        </p:txBody>
      </p:sp>
      <p:sp>
        <p:nvSpPr>
          <p:cNvPr id="6" name="Shape 265">
            <a:extLst>
              <a:ext uri="{FF2B5EF4-FFF2-40B4-BE49-F238E27FC236}">
                <a16:creationId xmlns:a16="http://schemas.microsoft.com/office/drawing/2014/main" id="{CE5F6C21-180A-4D3B-B765-3AB45D09A3BB}"/>
              </a:ext>
            </a:extLst>
          </p:cNvPr>
          <p:cNvSpPr/>
          <p:nvPr/>
        </p:nvSpPr>
        <p:spPr>
          <a:xfrm>
            <a:off x="723899" y="1916887"/>
            <a:ext cx="4207752" cy="2677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/>
            <a:r>
              <a:rPr lang="ru-RU" sz="2100" b="1" dirty="0">
                <a:solidFill>
                  <a:schemeClr val="bg1"/>
                </a:solidFill>
                <a:latin typeface="Arial" panose="020B0604020202020204" pitchFamily="34" charset="0"/>
              </a:rPr>
              <a:t>Бюджет</a:t>
            </a:r>
          </a:p>
          <a:p>
            <a:endParaRPr lang="ru-RU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100" dirty="0">
                <a:solidFill>
                  <a:schemeClr val="bg1"/>
                </a:solidFill>
                <a:latin typeface="Arial" panose="020B0604020202020204" pitchFamily="34" charset="0"/>
              </a:rPr>
              <a:t>От лат. </a:t>
            </a:r>
            <a:r>
              <a:rPr lang="ru-RU" sz="2100" i="1" dirty="0">
                <a:solidFill>
                  <a:schemeClr val="bg1"/>
                </a:solidFill>
                <a:latin typeface="Arial" panose="020B0604020202020204" pitchFamily="34" charset="0"/>
              </a:rPr>
              <a:t>bulga</a:t>
            </a:r>
            <a:r>
              <a:rPr lang="ru-RU" sz="2100" dirty="0">
                <a:solidFill>
                  <a:schemeClr val="bg1"/>
                </a:solidFill>
                <a:latin typeface="Arial" panose="020B0604020202020204" pitchFamily="34" charset="0"/>
              </a:rPr>
              <a:t> («выпирать»), ср.фр. </a:t>
            </a:r>
            <a:r>
              <a:rPr lang="ru-RU" sz="2100" i="1" dirty="0">
                <a:solidFill>
                  <a:schemeClr val="bg1"/>
                </a:solidFill>
                <a:latin typeface="Arial" panose="020B0604020202020204" pitchFamily="34" charset="0"/>
              </a:rPr>
              <a:t>bouge</a:t>
            </a:r>
            <a:r>
              <a:rPr lang="ru-RU" sz="2100" dirty="0">
                <a:solidFill>
                  <a:schemeClr val="bg1"/>
                </a:solidFill>
                <a:latin typeface="Arial" panose="020B0604020202020204" pitchFamily="34" charset="0"/>
              </a:rPr>
              <a:t> («сумка»); или уменьш. ласк. </a:t>
            </a:r>
            <a:r>
              <a:rPr lang="ru-RU" sz="2100" i="1" dirty="0">
                <a:solidFill>
                  <a:schemeClr val="bg1"/>
                </a:solidFill>
                <a:latin typeface="Arial" panose="020B0604020202020204" pitchFamily="34" charset="0"/>
              </a:rPr>
              <a:t>bougette</a:t>
            </a:r>
            <a:r>
              <a:rPr lang="ru-RU" sz="2100" dirty="0">
                <a:solidFill>
                  <a:schemeClr val="bg1"/>
                </a:solidFill>
                <a:latin typeface="Arial" panose="020B0604020202020204" pitchFamily="34" charset="0"/>
              </a:rPr>
              <a:t> («сумочка»). </a:t>
            </a:r>
          </a:p>
          <a:p>
            <a:br>
              <a:rPr dirty="0"/>
            </a:br>
            <a:r>
              <a:rPr lang="ru-RU" sz="2100" i="1" dirty="0">
                <a:solidFill>
                  <a:schemeClr val="bg1"/>
                </a:solidFill>
                <a:latin typeface="Arial" panose="020B0604020202020204" pitchFamily="34" charset="0"/>
              </a:rPr>
              <a:t>Нет, с багетами (baguette) бюджет никак не связан.</a:t>
            </a:r>
          </a:p>
        </p:txBody>
      </p:sp>
      <p:pic>
        <p:nvPicPr>
          <p:cNvPr id="7" name="Picture 2" descr="http://www.atasteofgarlic.com/wp-content/uploads/2010/07/french_man1.jpg">
            <a:extLst>
              <a:ext uri="{FF2B5EF4-FFF2-40B4-BE49-F238E27FC236}">
                <a16:creationId xmlns:a16="http://schemas.microsoft.com/office/drawing/2014/main" id="{F83183FC-27FF-4C56-91EF-50A983F3E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32" y="4991104"/>
            <a:ext cx="2376059" cy="186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musedfable.com/sites/default/files/Realm-Coins-Gold-Large-Faux.jpg">
            <a:extLst>
              <a:ext uri="{FF2B5EF4-FFF2-40B4-BE49-F238E27FC236}">
                <a16:creationId xmlns:a16="http://schemas.microsoft.com/office/drawing/2014/main" id="{747299D1-2F21-4081-9947-846F7DF52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350" y="388367"/>
            <a:ext cx="3178868" cy="286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265">
            <a:extLst>
              <a:ext uri="{FF2B5EF4-FFF2-40B4-BE49-F238E27FC236}">
                <a16:creationId xmlns:a16="http://schemas.microsoft.com/office/drawing/2014/main" id="{BC64E94A-D4DF-42CA-B69E-15FC244D29EC}"/>
              </a:ext>
            </a:extLst>
          </p:cNvPr>
          <p:cNvSpPr/>
          <p:nvPr/>
        </p:nvSpPr>
        <p:spPr>
          <a:xfrm>
            <a:off x="7082684" y="3602286"/>
            <a:ext cx="4207752" cy="2631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ru-RU" sz="2100" dirty="0">
                <a:latin typeface="Arial" panose="020B0604020202020204" pitchFamily="34" charset="0"/>
              </a:rPr>
              <a:t>В начале 18 века министры Королевства Великобритании носили планы расходов в Парламент в большой кожаной сумке, которую называли «бюджет».</a:t>
            </a:r>
          </a:p>
          <a:p>
            <a:endParaRPr lang="ru-RU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dirty="0">
                <a:latin typeface="Arial" panose="020B0604020202020204" pitchFamily="34" charset="0"/>
              </a:rPr>
              <a:t>– Вэббер и Вильдавский (Webber and Wildavsky) </a:t>
            </a:r>
          </a:p>
        </p:txBody>
      </p:sp>
    </p:spTree>
    <p:extLst>
      <p:ext uri="{BB962C8B-B14F-4D97-AF65-F5344CB8AC3E}">
        <p14:creationId xmlns:p14="http://schemas.microsoft.com/office/powerpoint/2010/main" val="26915264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03AFE4D-9F1B-408D-BA00-92E33E08BAEC}"/>
              </a:ext>
            </a:extLst>
          </p:cNvPr>
          <p:cNvGrpSpPr/>
          <p:nvPr/>
        </p:nvGrpSpPr>
        <p:grpSpPr>
          <a:xfrm>
            <a:off x="2403957" y="1441175"/>
            <a:ext cx="7529166" cy="5225278"/>
            <a:chOff x="1315242" y="3496424"/>
            <a:chExt cx="7529166" cy="52252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1B02E1F-E317-477E-B1AC-B52A807D39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15242" y="3496424"/>
              <a:ext cx="3691697" cy="5224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844368E-E767-49CA-BFF2-68148C2E23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 bwMode="auto">
            <a:xfrm>
              <a:off x="5152711" y="3496424"/>
              <a:ext cx="3691697" cy="5225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15A8D28D-FCE7-4C9B-9B85-C10D54855C25}"/>
              </a:ext>
            </a:extLst>
          </p:cNvPr>
          <p:cNvSpPr txBox="1">
            <a:spLocks/>
          </p:cNvSpPr>
          <p:nvPr/>
        </p:nvSpPr>
        <p:spPr>
          <a:xfrm>
            <a:off x="1371600" y="685800"/>
            <a:ext cx="9601200" cy="10144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Новая Зеландия: обзор и прогноз </a:t>
            </a:r>
          </a:p>
        </p:txBody>
      </p:sp>
    </p:spTree>
    <p:extLst>
      <p:ext uri="{BB962C8B-B14F-4D97-AF65-F5344CB8AC3E}">
        <p14:creationId xmlns:p14="http://schemas.microsoft.com/office/powerpoint/2010/main" val="37140829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5A8D28D-FCE7-4C9B-9B85-C10D54855C25}"/>
              </a:ext>
            </a:extLst>
          </p:cNvPr>
          <p:cNvSpPr txBox="1">
            <a:spLocks/>
          </p:cNvSpPr>
          <p:nvPr/>
        </p:nvSpPr>
        <p:spPr>
          <a:xfrm>
            <a:off x="1371600" y="685800"/>
            <a:ext cx="9601200" cy="10144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ЮАР: среднесрочный прогноз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8D5BECE3-9703-4086-B078-E0B71E998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978" y="1341120"/>
            <a:ext cx="6668226" cy="537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900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44CFE-01C6-4D6C-A525-7B18E0B8D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>
                <a:solidFill>
                  <a:schemeClr val="bg1"/>
                </a:solidFill>
                <a:latin typeface="Arial" panose="020B0604020202020204" pitchFamily="34" charset="0"/>
              </a:rPr>
              <a:t>Используйте таблицы эффективно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8E2084-80CD-484A-A986-9F55974F7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54" y="588806"/>
            <a:ext cx="6218645" cy="5891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C610F1-665C-4934-9296-0E19C58338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5" y="2625048"/>
            <a:ext cx="4374607" cy="349127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39256" y="518160"/>
            <a:ext cx="3316224" cy="307848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indent="457200"/>
            <a:r>
              <a:rPr lang="ru-RU" b="1" dirty="0">
                <a:latin typeface="Calibri"/>
              </a:rPr>
              <a:t>Корректировки расходов в течение года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873496" y="972312"/>
            <a:ext cx="6031992" cy="1450848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0"/>
            <a:r>
              <a:rPr lang="ru-RU" sz="1400" dirty="0">
                <a:latin typeface="Calibri"/>
              </a:rPr>
              <a:t>В текущем году основные непроцентные бюджетные расходы увеличились на чистую сумму в размере 360 млрд рэндов. Эта сумма включает 145 млрд рэндов на фискальные меры реагирования на пандемию. Эта сумма частично покрывается 109 миллионами рэндов по статьям, указанным в Таблице 2.2. В 2020 – 2021 гг. лимит расходов, исключающий корректировки с учетом расходов на профессиональную переподготовку, увеличился на 44,1 млрд рэндов по сравнению с оценками, заложенными в бюджет в 2020 году.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873496" y="2581656"/>
            <a:ext cx="6031992" cy="261282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indent="0">
              <a:lnSpc>
                <a:spcPct val="97000"/>
              </a:lnSpc>
            </a:pPr>
            <a:r>
              <a:rPr lang="ru-RU" sz="1400" b="1" dirty="0">
                <a:latin typeface="Calibri"/>
              </a:rPr>
              <a:t>Таблица 2.2 Поправки к основным статьям непроцентных бюджетных расходов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009927"/>
              </p:ext>
            </p:extLst>
          </p:nvPr>
        </p:nvGraphicFramePr>
        <p:xfrm>
          <a:off x="5913120" y="2859024"/>
          <a:ext cx="5958840" cy="3953256"/>
        </p:xfrm>
        <a:graphic>
          <a:graphicData uri="http://schemas.openxmlformats.org/drawingml/2006/table">
            <a:tbl>
              <a:tblPr/>
              <a:tblGrid>
                <a:gridCol w="4803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5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3840">
                <a:tc>
                  <a:txBody>
                    <a:bodyPr/>
                    <a:lstStyle/>
                    <a:p>
                      <a:pPr indent="114300"/>
                      <a:r>
                        <a:rPr lang="ru-RU" sz="1000" b="1">
                          <a:latin typeface="Arial"/>
                        </a:rPr>
                        <a:t>Млн рэндов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52900" indent="0" algn="r"/>
                      <a:r>
                        <a:rPr lang="ru-RU" sz="1100" b="1">
                          <a:latin typeface="Arial"/>
                        </a:rPr>
                        <a:t>2020/21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936">
                <a:tc>
                  <a:txBody>
                    <a:bodyPr/>
                    <a:lstStyle/>
                    <a:p>
                      <a:pPr indent="114300"/>
                      <a:r>
                        <a:rPr lang="ru-RU" sz="1000" b="1" dirty="0">
                          <a:latin typeface="Arial"/>
                        </a:rPr>
                        <a:t>Основные непроцентные бюджетные расходы (Обзор бюджета 2020 г.)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52900" indent="0" algn="r"/>
                      <a:r>
                        <a:rPr lang="ru-RU" sz="1100" b="1">
                          <a:latin typeface="Arial"/>
                        </a:rPr>
                        <a:t>1 536 724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792">
                <a:tc>
                  <a:txBody>
                    <a:bodyPr/>
                    <a:lstStyle/>
                    <a:p>
                      <a:pPr indent="114300"/>
                      <a:r>
                        <a:rPr lang="ru-RU" sz="1000" b="1">
                          <a:latin typeface="Arial"/>
                        </a:rPr>
                        <a:t>Предложенные повышающие корректировки расходов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52900" indent="0" algn="r"/>
                      <a:r>
                        <a:rPr lang="ru-RU" sz="1100" b="1">
                          <a:latin typeface="Arial"/>
                        </a:rPr>
                        <a:t>145 000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792">
                <a:tc>
                  <a:txBody>
                    <a:bodyPr/>
                    <a:lstStyle/>
                    <a:p>
                      <a:pPr indent="114300"/>
                      <a:r>
                        <a:rPr lang="ru-RU" sz="1000" b="1">
                          <a:latin typeface="Arial"/>
                        </a:rPr>
                        <a:t>Предложенные понижающие корректировки расходов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52900" indent="0" algn="r"/>
                      <a:r>
                        <a:rPr lang="ru-RU" sz="1100" b="1">
                          <a:latin typeface="Arial"/>
                        </a:rPr>
                        <a:t>-100 885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indent="254000"/>
                      <a:r>
                        <a:rPr lang="ru-RU" sz="1100">
                          <a:latin typeface="Calibri"/>
                        </a:rPr>
                        <a:t>Базовое временное прекращение деятельности государственных департаментов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82600" algn="just"/>
                      <a:r>
                        <a:rPr lang="ru-RU" sz="1300">
                          <a:latin typeface="Calibri"/>
                        </a:rPr>
                        <a:t>-54 403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indent="254000"/>
                      <a:r>
                        <a:rPr lang="ru-RU" sz="1100">
                          <a:latin typeface="Calibri"/>
                        </a:rPr>
                        <a:t>Перепрофилирование провинциальной доли участия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52900" indent="0" algn="r"/>
                      <a:r>
                        <a:rPr lang="ru-RU" sz="1300">
                          <a:latin typeface="Calibri"/>
                        </a:rPr>
                        <a:t>-20 000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indent="254000"/>
                      <a:r>
                        <a:rPr lang="ru-RU" sz="1100">
                          <a:latin typeface="Calibri"/>
                        </a:rPr>
                        <a:t>Временное прекращение предоставления условных провинциальных грантов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52900" indent="0" algn="r"/>
                      <a:r>
                        <a:rPr lang="ru-RU" sz="1300">
                          <a:latin typeface="Calibri"/>
                        </a:rPr>
                        <a:t>-13 848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1648">
                <a:tc>
                  <a:txBody>
                    <a:bodyPr/>
                    <a:lstStyle/>
                    <a:p>
                      <a:pPr indent="254000"/>
                      <a:r>
                        <a:rPr lang="ru-RU" sz="1100">
                          <a:latin typeface="Calibri"/>
                        </a:rPr>
                        <a:t>Временное прекращение предоставления условных грантов местных властей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82600" algn="just"/>
                      <a:r>
                        <a:rPr lang="ru-RU" sz="1300">
                          <a:latin typeface="Calibri"/>
                        </a:rPr>
                        <a:t>-12 633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792">
                <a:tc>
                  <a:txBody>
                    <a:bodyPr/>
                    <a:lstStyle/>
                    <a:p>
                      <a:pPr indent="114300"/>
                      <a:r>
                        <a:rPr lang="ru-RU" sz="1000" b="1">
                          <a:latin typeface="Arial"/>
                        </a:rPr>
                        <a:t>Прочие корректировки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52900" indent="0" algn="r"/>
                      <a:r>
                        <a:rPr lang="ru-RU" sz="1100" b="1">
                          <a:latin typeface="Arial"/>
                        </a:rPr>
                        <a:t>-8 109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4696">
                <a:tc>
                  <a:txBody>
                    <a:bodyPr/>
                    <a:lstStyle/>
                    <a:p>
                      <a:pPr indent="254000"/>
                      <a:r>
                        <a:rPr lang="ru-RU" sz="1100">
                          <a:latin typeface="Calibri"/>
                        </a:rPr>
                        <a:t>Отчисления в Национальный резервный фонд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52900" indent="0" algn="r"/>
                      <a:r>
                        <a:rPr lang="ru-RU" sz="1300">
                          <a:latin typeface="Calibri"/>
                        </a:rPr>
                        <a:t>13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indent="254000"/>
                      <a:r>
                        <a:rPr lang="ru-RU" sz="1100">
                          <a:latin typeface="Calibri"/>
                        </a:rPr>
                        <a:t>Понижающие корректировки с учетом расходов на профессиональную переподготовку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52900" indent="0" algn="r"/>
                      <a:r>
                        <a:rPr lang="ru-RU" sz="1300">
                          <a:latin typeface="Calibri"/>
                        </a:rPr>
                        <a:t>-2 122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0792">
                <a:tc>
                  <a:txBody>
                    <a:bodyPr/>
                    <a:lstStyle/>
                    <a:p>
                      <a:pPr indent="254000"/>
                      <a:r>
                        <a:rPr sz="1400"/>
                        <a:t>Снижение расходов на профессиональную переподготовку в связи с нерабочими 4 месяцами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52900" indent="0" algn="r"/>
                      <a:r>
                        <a:rPr lang="ru-RU" sz="1300">
                          <a:latin typeface="Calibri"/>
                        </a:rPr>
                        <a:t>-6 000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indent="114300"/>
                      <a:r>
                        <a:rPr lang="ru-RU" sz="1000" b="1">
                          <a:latin typeface="Arial"/>
                        </a:rPr>
                        <a:t>Пересмотренные непроцентные расходы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52900" indent="0" algn="r"/>
                      <a:r>
                        <a:rPr lang="ru-RU" sz="1100" b="1">
                          <a:latin typeface="Arial"/>
                        </a:rPr>
                        <a:t>1 572 730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indent="114300"/>
                      <a:r>
                        <a:rPr lang="ru-RU" sz="1100" dirty="0">
                          <a:latin typeface="Calibri"/>
                        </a:rPr>
                        <a:t>Изменения в непроцентных расходах по сравнению с бюджетом 2020 г.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52900" indent="0" algn="r"/>
                      <a:r>
                        <a:rPr lang="ru-RU" sz="1300" dirty="0">
                          <a:latin typeface="Calibri"/>
                        </a:rPr>
                        <a:t>36 006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239256" y="156668"/>
            <a:ext cx="1889760" cy="201168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indent="0"/>
            <a:r>
              <a:rPr lang="ru-RU" sz="1300" i="1" dirty="0">
                <a:latin typeface="Calibri"/>
              </a:rPr>
              <a:t>Источник: Национальное казначейство</a:t>
            </a:r>
          </a:p>
        </p:txBody>
      </p:sp>
    </p:spTree>
    <p:extLst>
      <p:ext uri="{BB962C8B-B14F-4D97-AF65-F5344CB8AC3E}">
        <p14:creationId xmlns:p14="http://schemas.microsoft.com/office/powerpoint/2010/main" val="15005696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2D034E1-498B-4151-B55A-43042EBDFEC6}"/>
              </a:ext>
            </a:extLst>
          </p:cNvPr>
          <p:cNvGrpSpPr/>
          <p:nvPr/>
        </p:nvGrpSpPr>
        <p:grpSpPr>
          <a:xfrm>
            <a:off x="1371600" y="2647755"/>
            <a:ext cx="10407105" cy="3146687"/>
            <a:chOff x="130629" y="3025009"/>
            <a:chExt cx="9180092" cy="2830493"/>
          </a:xfrm>
        </p:grpSpPr>
        <p:pic>
          <p:nvPicPr>
            <p:cNvPr id="3" name="Picture 2" descr="Image result for drowning in data">
              <a:extLst>
                <a:ext uri="{FF2B5EF4-FFF2-40B4-BE49-F238E27FC236}">
                  <a16:creationId xmlns:a16="http://schemas.microsoft.com/office/drawing/2014/main" id="{B12A1408-6742-4589-969E-8D5437738F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0629" y="3025009"/>
              <a:ext cx="4928828" cy="2828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TOP 5 INDONESIA SURFER ASIAN SURFING CHAMPION (ASC)">
              <a:extLst>
                <a:ext uri="{FF2B5EF4-FFF2-40B4-BE49-F238E27FC236}">
                  <a16:creationId xmlns:a16="http://schemas.microsoft.com/office/drawing/2014/main" id="{FBEAF2F9-131C-4458-8712-CAE741416B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 bwMode="auto">
            <a:xfrm>
              <a:off x="5147190" y="3025010"/>
              <a:ext cx="4163531" cy="2830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2DE0483F-8D01-402B-95F8-EEB23668283A}"/>
              </a:ext>
            </a:extLst>
          </p:cNvPr>
          <p:cNvSpPr txBox="1">
            <a:spLocks/>
          </p:cNvSpPr>
          <p:nvPr/>
        </p:nvSpPr>
        <p:spPr>
          <a:xfrm>
            <a:off x="1349828" y="502384"/>
            <a:ext cx="9601200" cy="10144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C00000"/>
                </a:solidFill>
                <a:latin typeface="Arial" panose="020B0604020202020204" pitchFamily="34" charset="0"/>
              </a:rPr>
              <a:t>Предоставляйте аналитические пояснения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533678-900B-4465-84DC-D6F9C1CD7650}"/>
              </a:ext>
            </a:extLst>
          </p:cNvPr>
          <p:cNvSpPr txBox="1"/>
          <p:nvPr/>
        </p:nvSpPr>
        <p:spPr>
          <a:xfrm>
            <a:off x="1349828" y="1666778"/>
            <a:ext cx="9887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</a:rPr>
              <a:t>Аналитические пояснения помогают вашей аудитории разобраться в больших объемах информации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2775435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0428B6-0A59-45D6-87E6-DCF88B5F5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" b="1433"/>
          <a:stretch/>
        </p:blipFill>
        <p:spPr bwMode="auto">
          <a:xfrm>
            <a:off x="1158240" y="217596"/>
            <a:ext cx="5992025" cy="642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18D0ECA-F995-47F5-9BF5-D4D77A25F229}"/>
              </a:ext>
            </a:extLst>
          </p:cNvPr>
          <p:cNvSpPr txBox="1">
            <a:spLocks/>
          </p:cNvSpPr>
          <p:nvPr/>
        </p:nvSpPr>
        <p:spPr>
          <a:xfrm>
            <a:off x="7653020" y="2128520"/>
            <a:ext cx="3855720" cy="21578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Данные ≠ аналитика</a:t>
            </a:r>
          </a:p>
        </p:txBody>
      </p:sp>
    </p:spTree>
    <p:extLst>
      <p:ext uri="{BB962C8B-B14F-4D97-AF65-F5344CB8AC3E}">
        <p14:creationId xmlns:p14="http://schemas.microsoft.com/office/powerpoint/2010/main" val="40528547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1088D-32BF-4913-8A85-FBE5F4F57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Arial" panose="020B0604020202020204" pitchFamily="34" charset="0"/>
              </a:rPr>
              <a:t>Расскажите бюджетную историю</a:t>
            </a:r>
          </a:p>
        </p:txBody>
      </p:sp>
      <p:pic>
        <p:nvPicPr>
          <p:cNvPr id="5" name="Picture 2" descr="Image result for story telling">
            <a:extLst>
              <a:ext uri="{FF2B5EF4-FFF2-40B4-BE49-F238E27FC236}">
                <a16:creationId xmlns:a16="http://schemas.microsoft.com/office/drawing/2014/main" id="{A9087BFE-0F62-48A8-A7F3-07F400CC2D95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4" r="27024"/>
          <a:stretch>
            <a:fillRect/>
          </a:stretch>
        </p:blipFill>
        <p:spPr bwMode="auto">
          <a:xfrm>
            <a:off x="5532438" y="0"/>
            <a:ext cx="66595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8388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E807223-DF88-4D6D-970E-08919E5E0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3B91B61-BFCA-4647-957E-A8269BE46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F2259B-55AF-4D96-B86C-98E76B89DBE5}"/>
              </a:ext>
            </a:extLst>
          </p:cNvPr>
          <p:cNvSpPr txBox="1">
            <a:spLocks/>
          </p:cNvSpPr>
          <p:nvPr/>
        </p:nvSpPr>
        <p:spPr>
          <a:xfrm>
            <a:off x="5100824" y="685800"/>
            <a:ext cx="6176776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Выстраивание бюджетного сюжета</a:t>
            </a:r>
          </a:p>
        </p:txBody>
      </p:sp>
      <p:pic>
        <p:nvPicPr>
          <p:cNvPr id="10" name="Picture 6" descr="Related image">
            <a:extLst>
              <a:ext uri="{FF2B5EF4-FFF2-40B4-BE49-F238E27FC236}">
                <a16:creationId xmlns:a16="http://schemas.microsoft.com/office/drawing/2014/main" id="{7178A1D8-C3D2-4D5E-97E6-033ABE15D9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"/>
          <a:stretch/>
        </p:blipFill>
        <p:spPr bwMode="auto">
          <a:xfrm>
            <a:off x="-1" y="10"/>
            <a:ext cx="437354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2D1D7C6-1C89-420C-8D35-483654167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9B0D1B-B24F-4DF8-B9AA-6140F5AE9270}"/>
              </a:ext>
            </a:extLst>
          </p:cNvPr>
          <p:cNvSpPr/>
          <p:nvPr/>
        </p:nvSpPr>
        <p:spPr>
          <a:xfrm>
            <a:off x="5100824" y="2286000"/>
            <a:ext cx="6176776" cy="417576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84048" indent="-384048" defTabSz="914400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  <a:buChar char="•"/>
            </a:pPr>
            <a:r>
              <a:rPr lang="ru-RU" sz="2800" dirty="0">
                <a:solidFill>
                  <a:schemeClr val="tx2"/>
                </a:solidFill>
                <a:latin typeface="Arial" panose="020B0604020202020204" pitchFamily="34" charset="0"/>
              </a:rPr>
              <a:t>Определение центральной темы отчета</a:t>
            </a:r>
          </a:p>
          <a:p>
            <a:pPr marL="384048" indent="-384048" defTabSz="914400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  <a:buChar char="•"/>
            </a:pPr>
            <a:endParaRPr lang="ru-RU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4048" indent="-384048" defTabSz="914400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  <a:buChar char="•"/>
            </a:pPr>
            <a:r>
              <a:rPr lang="ru-RU" sz="2800" dirty="0">
                <a:solidFill>
                  <a:schemeClr val="tx2"/>
                </a:solidFill>
                <a:latin typeface="Arial" panose="020B0604020202020204" pitchFamily="34" charset="0"/>
              </a:rPr>
              <a:t>Разбивка нарратива на логическую последовательность</a:t>
            </a:r>
          </a:p>
          <a:p>
            <a:pPr marL="384048" indent="-384048" defTabSz="914400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  <a:buChar char="•"/>
            </a:pPr>
            <a:endParaRPr lang="ru-RU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4048" indent="-384048" defTabSz="914400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  <a:buChar char="•"/>
            </a:pPr>
            <a:r>
              <a:rPr lang="ru-RU" sz="2800" dirty="0">
                <a:solidFill>
                  <a:schemeClr val="tx2"/>
                </a:solidFill>
                <a:latin typeface="Arial" panose="020B0604020202020204" pitchFamily="34" charset="0"/>
              </a:rPr>
              <a:t>Использование определенной темы как путеводной нити для пользователя – переплетите ей все повествование</a:t>
            </a:r>
          </a:p>
          <a:p>
            <a:pPr marL="384048" indent="-384048" defTabSz="914400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  <a:buChar char="•"/>
            </a:pPr>
            <a:endParaRPr lang="ru-RU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4048" indent="-384048" defTabSz="914400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  <a:buChar char="•"/>
            </a:pPr>
            <a:r>
              <a:rPr lang="ru-RU" sz="2800" dirty="0">
                <a:solidFill>
                  <a:schemeClr val="tx2"/>
                </a:solidFill>
                <a:latin typeface="Arial" panose="020B0604020202020204" pitchFamily="34" charset="0"/>
              </a:rPr>
              <a:t>Помните: данные сами по себе не дают полного представления о бюджете, как об связной истории</a:t>
            </a:r>
          </a:p>
        </p:txBody>
      </p:sp>
    </p:spTree>
    <p:extLst>
      <p:ext uri="{BB962C8B-B14F-4D97-AF65-F5344CB8AC3E}">
        <p14:creationId xmlns:p14="http://schemas.microsoft.com/office/powerpoint/2010/main" val="27023700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F0F320A3-5A13-465E-AD8C-FB8DC2486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2688" y="1795300"/>
            <a:ext cx="1032099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/>
            <a:r>
              <a:rPr lang="ru-RU" altLang="en-US" b="1" dirty="0">
                <a:latin typeface="Arial" panose="020B0604020202020204" pitchFamily="34" charset="0"/>
              </a:rPr>
              <a:t>ЮАР, Отчет о среднесрочной бюджетной политике, </a:t>
            </a:r>
            <a:r>
              <a:rPr lang="ru-RU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2012 г</a:t>
            </a:r>
            <a:r>
              <a:rPr lang="ru-RU" altLang="en-US" b="1" dirty="0">
                <a:latin typeface="Arial" panose="020B0604020202020204" pitchFamily="34" charset="0"/>
              </a:rPr>
              <a:t>.</a:t>
            </a:r>
          </a:p>
          <a:p>
            <a:pPr algn="just" eaLnBrk="1" hangingPunct="1"/>
            <a:endParaRPr lang="ru-RU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latin typeface="Arial" panose="020B0604020202020204" pitchFamily="34" charset="0"/>
              </a:rPr>
              <a:t>Сужение фискального пространства в сочетании с разрушением связи между входными данными бюджета и социальными результатами подразумевает необходимость принятия дополнительных мер по обеспечению фискальной базы для страны и повышению качества расходования бюджетных средств. В течение следующих трех лет рост расходов стабилизируется и будет сдерживаться в определенных границах... </a:t>
            </a:r>
          </a:p>
          <a:p>
            <a:pPr algn="just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dirty="0">
                <a:latin typeface="Arial" panose="020B0604020202020204" pitchFamily="34" charset="0"/>
              </a:rPr>
              <a:t>Тем не менее, если материализуются значительные риски, влияющие на прогнозы; а экономическая ситуация ухудшится, реализация этих фискальных задач потребует пересмотра текущих расходов и планов поступлений. В сценарии пониженного роста потребуется соблюсти надлежащий баланс между ограничениями расходов и новыми инициативами по поступлениям.  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2715E2E-BB8D-4812-B1B1-D720B84D5C13}"/>
              </a:ext>
            </a:extLst>
          </p:cNvPr>
          <p:cNvSpPr txBox="1">
            <a:spLocks/>
          </p:cNvSpPr>
          <p:nvPr/>
        </p:nvSpPr>
        <p:spPr>
          <a:xfrm>
            <a:off x="1348798" y="262635"/>
            <a:ext cx="9601200" cy="10144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Формирование долгосрочной фискальной политики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1EFF9DF-0DED-4B4E-A70B-051DD5C5F1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4307154"/>
              </p:ext>
            </p:extLst>
          </p:nvPr>
        </p:nvGraphicFramePr>
        <p:xfrm>
          <a:off x="2056370" y="5265099"/>
          <a:ext cx="8893628" cy="1426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954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CB407F-83C2-4892-9023-9EDFFBC824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8BCB407F-83C2-4892-9023-9EDFFBC824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8BCB407F-83C2-4892-9023-9EDFFBC824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1B21067-4708-407C-BC5E-043EBF69FD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21B21067-4708-407C-BC5E-043EBF69FD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21B21067-4708-407C-BC5E-043EBF69FD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AC508F6-6E34-4E46-9683-EBA9530D0B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graphicEl>
                                              <a:dgm id="{5AC508F6-6E34-4E46-9683-EBA9530D0B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5AC508F6-6E34-4E46-9683-EBA9530D0B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F31EB9-E262-49B7-94A9-DC301744E5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dgm id="{E1F31EB9-E262-49B7-94A9-DC301744E5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dgm id="{E1F31EB9-E262-49B7-94A9-DC301744E5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7D6113-9C60-4783-B845-B3F069A00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7B7D6113-9C60-4783-B845-B3F069A00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7B7D6113-9C60-4783-B845-B3F069A00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556275-254D-4B46-9001-BC522013F8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B2556275-254D-4B46-9001-BC522013F8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B2556275-254D-4B46-9001-BC522013F8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345B07-B49F-4302-8F7C-6F7D0FECD2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39345B07-B49F-4302-8F7C-6F7D0FECD2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39345B07-B49F-4302-8F7C-6F7D0FECD2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7B4C14-6535-4EAD-9BB3-EFB679F3F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D07B4C14-6535-4EAD-9BB3-EFB679F3F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D07B4C14-6535-4EAD-9BB3-EFB679F3F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7732696-7D31-4506-81DB-55A619AC4C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A7732696-7D31-4506-81DB-55A619AC4C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A7732696-7D31-4506-81DB-55A619AC4C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2ADAE3-2E90-43DA-8CD0-A176292EA3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612ADAE3-2E90-43DA-8CD0-A176292EA3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612ADAE3-2E90-43DA-8CD0-A176292EA3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C4C689-E0D1-44EC-9054-C63EEB373A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graphicEl>
                                              <a:dgm id="{52C4C689-E0D1-44EC-9054-C63EEB373A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52C4C689-E0D1-44EC-9054-C63EEB373A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EC7C4F-4B19-4F52-A1DA-3927F56BD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33EC7C4F-4B19-4F52-A1DA-3927F56BD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33EC7C4F-4B19-4F52-A1DA-3927F56BD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08AB9CB-31AF-4FEB-83F7-5B02A46B46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208AB9CB-31AF-4FEB-83F7-5B02A46B46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208AB9CB-31AF-4FEB-83F7-5B02A46B46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2715E2E-BB8D-4812-B1B1-D720B84D5C13}"/>
              </a:ext>
            </a:extLst>
          </p:cNvPr>
          <p:cNvSpPr txBox="1">
            <a:spLocks/>
          </p:cNvSpPr>
          <p:nvPr/>
        </p:nvSpPr>
        <p:spPr>
          <a:xfrm>
            <a:off x="1295400" y="369346"/>
            <a:ext cx="9601200" cy="10144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C00000"/>
                </a:solidFill>
                <a:latin typeface="Arial" panose="020B0604020202020204" pitchFamily="34" charset="0"/>
              </a:rPr>
              <a:t>Формирование долгосрочной фискальной политики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5C488982-67EB-4BE7-AF36-D76746387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700213"/>
            <a:ext cx="8355724" cy="380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/>
            <a:r>
              <a:rPr lang="ru-RU" altLang="en-US" b="1" dirty="0">
                <a:latin typeface="Arial" panose="020B0604020202020204" pitchFamily="34" charset="0"/>
              </a:rPr>
              <a:t>ЮАР, Отчет о среднесрочной бюджетной политике, 2014 г.</a:t>
            </a:r>
          </a:p>
          <a:p>
            <a:pPr algn="just" eaLnBrk="1" hangingPunct="1"/>
            <a:endParaRPr lang="ru-RU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latin typeface="Arial" panose="020B0604020202020204" pitchFamily="34" charset="0"/>
              </a:rPr>
              <a:t>По данным Отчета о среднесрочной бюджетной политике за 2012 год, экономический и фискальный прогнозы должны были ухудшиться, и мог потребоваться пересмотр планов расходов и поступлений. В бюджете на 2013 год правительство урезало свои планы по расходам и снизило резерв под нераспределенные непредвиденные расходы. Восемь месяцев назад, в бюджете на 2014 год было указано, что в случае ухудшения экономического прогноза могут потребоваться дополнительные меры по обеспечению фискальной устойчивости. </a:t>
            </a:r>
          </a:p>
          <a:p>
            <a:pPr algn="just"/>
            <a:r>
              <a:rPr lang="ru-RU" dirty="0">
                <a:latin typeface="Arial" panose="020B0604020202020204" pitchFamily="34" charset="0"/>
              </a:rPr>
              <a:t> </a:t>
            </a:r>
          </a:p>
          <a:p>
            <a:pPr algn="just"/>
            <a:r>
              <a:rPr lang="ru-RU" dirty="0">
                <a:latin typeface="Arial" panose="020B0604020202020204" pitchFamily="34" charset="0"/>
              </a:rPr>
              <a:t>Этот поворотный момент наступил. </a:t>
            </a:r>
            <a:endParaRPr lang="ru-RU" dirty="0"/>
          </a:p>
          <a:p>
            <a:pPr eaLnBrk="1" hangingPunct="1"/>
            <a:endParaRPr lang="ru-RU" altLang="en-US" sz="2000" dirty="0">
              <a:latin typeface="Calibri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19778A1-36A2-4777-88ED-DD94708AC2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1235570"/>
              </p:ext>
            </p:extLst>
          </p:nvPr>
        </p:nvGraphicFramePr>
        <p:xfrm>
          <a:off x="1959430" y="5062624"/>
          <a:ext cx="8893628" cy="1426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1020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BCB407F-83C2-4892-9023-9EDFFBC824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8BCB407F-83C2-4892-9023-9EDFFBC824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8BCB407F-83C2-4892-9023-9EDFFBC824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1B21067-4708-407C-BC5E-043EBF69FD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dgm id="{21B21067-4708-407C-BC5E-043EBF69FD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21B21067-4708-407C-BC5E-043EBF69FD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AC508F6-6E34-4E46-9683-EBA9530D0B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graphicEl>
                                              <a:dgm id="{5AC508F6-6E34-4E46-9683-EBA9530D0B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graphicEl>
                                              <a:dgm id="{5AC508F6-6E34-4E46-9683-EBA9530D0B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1F31EB9-E262-49B7-94A9-DC301744E5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graphicEl>
                                              <a:dgm id="{E1F31EB9-E262-49B7-94A9-DC301744E5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graphicEl>
                                              <a:dgm id="{E1F31EB9-E262-49B7-94A9-DC301744E5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B7D6113-9C60-4783-B845-B3F069A00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graphicEl>
                                              <a:dgm id="{7B7D6113-9C60-4783-B845-B3F069A00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graphicEl>
                                              <a:dgm id="{7B7D6113-9C60-4783-B845-B3F069A00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2556275-254D-4B46-9001-BC522013F8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graphicEl>
                                              <a:dgm id="{B2556275-254D-4B46-9001-BC522013F8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B2556275-254D-4B46-9001-BC522013F8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9345B07-B49F-4302-8F7C-6F7D0FECD2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graphicEl>
                                              <a:dgm id="{39345B07-B49F-4302-8F7C-6F7D0FECD2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graphicEl>
                                              <a:dgm id="{39345B07-B49F-4302-8F7C-6F7D0FECD2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07B4C14-6535-4EAD-9BB3-EFB679F3F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graphicEl>
                                              <a:dgm id="{D07B4C14-6535-4EAD-9BB3-EFB679F3F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graphicEl>
                                              <a:dgm id="{D07B4C14-6535-4EAD-9BB3-EFB679F3F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7732696-7D31-4506-81DB-55A619AC4C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graphicEl>
                                              <a:dgm id="{A7732696-7D31-4506-81DB-55A619AC4C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graphicEl>
                                              <a:dgm id="{A7732696-7D31-4506-81DB-55A619AC4C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12ADAE3-2E90-43DA-8CD0-A176292EA3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graphicEl>
                                              <a:dgm id="{612ADAE3-2E90-43DA-8CD0-A176292EA3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graphicEl>
                                              <a:dgm id="{612ADAE3-2E90-43DA-8CD0-A176292EA3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2C4C689-E0D1-44EC-9054-C63EEB373A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graphicEl>
                                              <a:dgm id="{52C4C689-E0D1-44EC-9054-C63EEB373A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graphicEl>
                                              <a:dgm id="{52C4C689-E0D1-44EC-9054-C63EEB373A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3EC7C4F-4B19-4F52-A1DA-3927F56BD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graphicEl>
                                              <a:dgm id="{33EC7C4F-4B19-4F52-A1DA-3927F56BD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graphicEl>
                                              <a:dgm id="{33EC7C4F-4B19-4F52-A1DA-3927F56BD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08AB9CB-31AF-4FEB-83F7-5B02A46B46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graphicEl>
                                              <a:dgm id="{208AB9CB-31AF-4FEB-83F7-5B02A46B46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graphicEl>
                                              <a:dgm id="{208AB9CB-31AF-4FEB-83F7-5B02A46B46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2715E2E-BB8D-4812-B1B1-D720B84D5C13}"/>
              </a:ext>
            </a:extLst>
          </p:cNvPr>
          <p:cNvSpPr txBox="1">
            <a:spLocks/>
          </p:cNvSpPr>
          <p:nvPr/>
        </p:nvSpPr>
        <p:spPr>
          <a:xfrm>
            <a:off x="1371600" y="177879"/>
            <a:ext cx="9601200" cy="10144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Формирование долгосрочной фискальной политики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33CF1B-9BDE-48B8-93E6-7494B480B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0942" y="1601718"/>
            <a:ext cx="96012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en-US" sz="1600" b="1" dirty="0">
                <a:latin typeface="Arial" panose="020B0604020202020204" pitchFamily="34" charset="0"/>
              </a:rPr>
              <a:t>ЮАР, Отчет о среднесрочной бюджетной политике, 2014 г. (продолжение)</a:t>
            </a:r>
          </a:p>
          <a:p>
            <a:pPr eaLnBrk="1" hangingPunct="1"/>
            <a:endParaRPr lang="ru-RU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</a:rPr>
              <a:t>Правительство предложило серию мер по снижению дефицита и стабилизации уровня долга в среднесрочной перспективе. Пять компонентов фискального пакета: 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</a:rPr>
              <a:t>Снижение роста расходов. Правительство снизит верхний лимит расходов в бюджете на 2014 год до 25 млрд рэндов в течение следующих двух лет.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</a:rPr>
              <a:t>Корректировка налоговой политики и налогового администрирования. Предложения будут внесены в рамках бюджета на 2015 год с целью получения дополнительных поступлений в размере не менее 27 млрд рэндов в течение следующих двух лет.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</a:rPr>
              <a:t>Оптимизация процедур подготовки бюджета. Правительство обратило особое внимание на необходимость оптимизации процедур долгосрочного планирования и эффективного распределения ресурсов в рамках фискальной системы, объединяющей агрегированные расходы и тенденции экономического роста за рамками среднесрочной перспективы.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</a:rPr>
              <a:t>Фиксирование численности государственных служащих. Правительство также проведет пересмотр вакансий, оплачиваемых из государственного бюджета. </a:t>
            </a:r>
          </a:p>
          <a:p>
            <a:pPr eaLnBrk="1" hangingPunct="1"/>
            <a:endParaRPr lang="ru-RU" altLang="en-US" u="sng" dirty="0">
              <a:latin typeface="Calibri" pitchFamily="34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1C8DB7E-8F98-4A59-8D53-540BEC6A17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1627868"/>
              </p:ext>
            </p:extLst>
          </p:nvPr>
        </p:nvGraphicFramePr>
        <p:xfrm>
          <a:off x="2079172" y="5431970"/>
          <a:ext cx="8893628" cy="1426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88286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92843-F422-4412-8F47-7EB2A810A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1441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Назначение бюджетной документации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C438E6-3714-42AD-B6A1-63BC50C90AD2}"/>
              </a:ext>
            </a:extLst>
          </p:cNvPr>
          <p:cNvSpPr txBox="1"/>
          <p:nvPr/>
        </p:nvSpPr>
        <p:spPr>
          <a:xfrm>
            <a:off x="2071526" y="2028309"/>
            <a:ext cx="8759033" cy="35394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Arial" panose="020B0604020202020204" pitchFamily="34" charset="0"/>
              </a:rPr>
              <a:t>Предоставление комплексного, актуального, своевременного и надежного обзора финансовой позиции и результатов работы правительства, а также формирование фискальных прогнозов.</a:t>
            </a: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</a:rPr>
              <a:t>ЯСНО ИЗЛОЖЕННАЯ</a:t>
            </a:r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</a:rPr>
              <a:t> ◻︎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</a:rPr>
              <a:t>НАДЕЖНАЯ</a:t>
            </a:r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</a:rPr>
              <a:t> ◻︎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</a:rPr>
              <a:t>СОПОСТАВИМАЯ</a:t>
            </a:r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</a:rPr>
              <a:t> ︎ ◻︎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</a:rPr>
              <a:t>АНАЛИТИЧЕСКАЯ</a:t>
            </a:r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</a:rPr>
              <a:t> ◻︎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</a:rPr>
              <a:t>АКТУАЛЬНАЯ</a:t>
            </a:r>
          </a:p>
        </p:txBody>
      </p:sp>
    </p:spTree>
    <p:extLst>
      <p:ext uri="{BB962C8B-B14F-4D97-AF65-F5344CB8AC3E}">
        <p14:creationId xmlns:p14="http://schemas.microsoft.com/office/powerpoint/2010/main" val="39646487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647401B-EFA8-42F4-BF92-C4D6CC494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70674"/>
            <a:ext cx="9601200" cy="1014413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Подведем итоги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F2E2AB11-A0C5-466B-AA9F-28297C91A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599" y="1285087"/>
            <a:ext cx="4382813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ru-RU" sz="2000" dirty="0">
                <a:latin typeface="Arial" charset="0"/>
              </a:rPr>
              <a:t>Помните о потребностях пользователя вашего отчета по бюджету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ru-RU" sz="2000" dirty="0">
                <a:latin typeface="Arial" charset="0"/>
              </a:rPr>
              <a:t>Пишите по делу 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</a:rPr>
              <a:t>Используйте логическую структуру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ru-RU" sz="2000" dirty="0">
                <a:latin typeface="Arial" charset="0"/>
              </a:rPr>
              <a:t>Излагайте материал компактно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</a:rPr>
              <a:t>Опускайте ненужные подробности</a:t>
            </a:r>
          </a:p>
          <a:p>
            <a:pPr>
              <a:spcAft>
                <a:spcPts val="600"/>
              </a:spcAft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2D65A6-C924-4B98-9193-5AA5372BC820}"/>
              </a:ext>
            </a:extLst>
          </p:cNvPr>
          <p:cNvSpPr txBox="1"/>
          <p:nvPr/>
        </p:nvSpPr>
        <p:spPr>
          <a:xfrm>
            <a:off x="6172199" y="1285087"/>
            <a:ext cx="45392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00">
              <a:spcAft>
                <a:spcPts val="600"/>
              </a:spcAft>
              <a:buFont typeface="+mj-lt"/>
              <a:buAutoNum type="arabicPeriod" startAt="6"/>
            </a:pPr>
            <a:r>
              <a:rPr lang="ru-RU" sz="2000" dirty="0">
                <a:latin typeface="Arial" panose="020B0604020202020204" pitchFamily="34" charset="0"/>
              </a:rPr>
              <a:t>Предпочитайте конкретику, а не абстрактные рассуждения</a:t>
            </a:r>
          </a:p>
          <a:p>
            <a:pPr marL="457200" indent="-457200" defTabSz="914400">
              <a:spcAft>
                <a:spcPts val="600"/>
              </a:spcAft>
              <a:buFont typeface="+mj-lt"/>
              <a:buAutoNum type="arabicPeriod" startAt="6"/>
            </a:pPr>
            <a:r>
              <a:rPr lang="ru-RU" sz="2000" dirty="0">
                <a:latin typeface="Arial" charset="0"/>
              </a:rPr>
              <a:t>Снижайте насыщенность информации фактами </a:t>
            </a:r>
          </a:p>
          <a:p>
            <a:pPr marL="457200" indent="-457200" defTabSz="914400">
              <a:spcAft>
                <a:spcPts val="600"/>
              </a:spcAft>
              <a:buFont typeface="+mj-lt"/>
              <a:buAutoNum type="arabicPeriod" startAt="6"/>
            </a:pPr>
            <a:r>
              <a:rPr lang="ru-RU" sz="2000" dirty="0">
                <a:latin typeface="Arial" charset="0"/>
              </a:rPr>
              <a:t>Используйте визуальные элементы </a:t>
            </a:r>
          </a:p>
          <a:p>
            <a:pPr marL="457200" indent="-457200" defTabSz="914400">
              <a:spcAft>
                <a:spcPts val="600"/>
              </a:spcAft>
              <a:buFont typeface="+mj-lt"/>
              <a:buAutoNum type="arabicPeriod" startAt="6"/>
            </a:pPr>
            <a:r>
              <a:rPr lang="ru-RU" sz="2000" dirty="0">
                <a:latin typeface="Arial" charset="0"/>
              </a:rPr>
              <a:t>Предоставляйте достаточные аналитические пояснения</a:t>
            </a:r>
          </a:p>
          <a:p>
            <a:pPr marL="457200" indent="-457200" defTabSz="914400">
              <a:spcAft>
                <a:spcPts val="600"/>
              </a:spcAft>
              <a:buFont typeface="+mj-lt"/>
              <a:buAutoNum type="arabicPeriod" startAt="6"/>
            </a:pPr>
            <a:r>
              <a:rPr lang="ru-RU" sz="2000" dirty="0">
                <a:latin typeface="Arial" panose="020B0604020202020204" pitchFamily="34" charset="0"/>
              </a:rPr>
              <a:t>Используйте повествовательный нарратив</a:t>
            </a:r>
          </a:p>
        </p:txBody>
      </p:sp>
      <p:pic>
        <p:nvPicPr>
          <p:cNvPr id="10" name="Picture 4" descr="Image result for pencil">
            <a:extLst>
              <a:ext uri="{FF2B5EF4-FFF2-40B4-BE49-F238E27FC236}">
                <a16:creationId xmlns:a16="http://schemas.microsoft.com/office/drawing/2014/main" id="{1A128C46-DD86-4200-9D33-ACA19B30AD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50" b="44076"/>
          <a:stretch/>
        </p:blipFill>
        <p:spPr bwMode="auto">
          <a:xfrm>
            <a:off x="2612361" y="4969336"/>
            <a:ext cx="7119677" cy="92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052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65F11-C115-4EA8-AA31-277696FBF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Arial" panose="020B0604020202020204" pitchFamily="34" charset="0"/>
              </a:rPr>
              <a:t>Будем рады ответить на ваши вопросы!</a:t>
            </a:r>
          </a:p>
        </p:txBody>
      </p:sp>
      <p:pic>
        <p:nvPicPr>
          <p:cNvPr id="5" name="Picture 2" descr="About the debate: We have some questions about the future of work we&amp;#39;d like  to see asked - WorkingNation">
            <a:extLst>
              <a:ext uri="{FF2B5EF4-FFF2-40B4-BE49-F238E27FC236}">
                <a16:creationId xmlns:a16="http://schemas.microsoft.com/office/drawing/2014/main" id="{DD3F4B45-9837-4CD5-8891-53FCDBA90769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7" r="34299"/>
          <a:stretch/>
        </p:blipFill>
        <p:spPr bwMode="auto">
          <a:xfrm>
            <a:off x="5506277" y="0"/>
            <a:ext cx="66857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294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47DA5-ADB4-4EB1-94C3-F48167A30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>
                <a:latin typeface="Arial" panose="020B0604020202020204" pitchFamily="34" charset="0"/>
              </a:rPr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3645827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0D0DC-10CA-4957-A844-1C4143946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38" y="528020"/>
            <a:ext cx="4734560" cy="2157884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Arial" panose="020B0604020202020204" pitchFamily="34" charset="0"/>
              </a:rPr>
              <a:t>Осуществляете ли вы взаимодействие (коммуникацию) по вопросам бюджета в достаточном объеме и достаточно эффективно?</a:t>
            </a:r>
          </a:p>
        </p:txBody>
      </p:sp>
      <p:pic>
        <p:nvPicPr>
          <p:cNvPr id="5" name="Picture 2" descr="Z:\IMF\Uganda Jan 2019\Uganda budget docs.jpg">
            <a:extLst>
              <a:ext uri="{FF2B5EF4-FFF2-40B4-BE49-F238E27FC236}">
                <a16:creationId xmlns:a16="http://schemas.microsoft.com/office/drawing/2014/main" id="{24A3F2DD-CF7C-4991-B6A0-65411D0CC185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5" r="13585"/>
          <a:stretch/>
        </p:blipFill>
        <p:spPr bwMode="auto">
          <a:xfrm>
            <a:off x="5532438" y="0"/>
            <a:ext cx="66595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399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92843-F422-4412-8F47-7EB2A810A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14413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Что такое прозрачность?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2EC1E3-AA04-4E34-8AA4-8B906C4858DF}"/>
              </a:ext>
            </a:extLst>
          </p:cNvPr>
          <p:cNvSpPr txBox="1"/>
          <p:nvPr/>
        </p:nvSpPr>
        <p:spPr>
          <a:xfrm>
            <a:off x="1602176" y="1193006"/>
            <a:ext cx="9601200" cy="50167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algn="ctr"/>
            <a:r>
              <a:rPr lang="ru-RU" sz="2800" b="1">
                <a:latin typeface="Arial"/>
                <a:cs typeface="Arial"/>
              </a:rPr>
              <a:t>Качество предмета/явления, которое облегчает его </a:t>
            </a:r>
            <a:r>
              <a:rPr lang="ru-RU" sz="2800" b="1" dirty="0">
                <a:latin typeface="Arial"/>
                <a:cs typeface="Arial"/>
              </a:rPr>
              <a:t>понимание – Оксфордский толковый словарь</a:t>
            </a:r>
          </a:p>
          <a:p>
            <a:pPr algn="ctr"/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sym typeface="Calibri"/>
              </a:rPr>
              <a:t>Печать или размещение в сети </a:t>
            </a:r>
            <a:r>
              <a:rPr kumimoji="0" lang="ru-RU" sz="2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 panose="020B0604020202020204" pitchFamily="34" charset="0"/>
                <a:sym typeface="Calibri"/>
              </a:rPr>
              <a:t>≠</a:t>
            </a:r>
            <a:r>
              <a:rPr kumimoji="0" lang="ru-RU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sym typeface="Calibri"/>
              </a:rPr>
              <a:t> прозрачность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>
                <a:latin typeface="Arial" panose="020B0604020202020204" pitchFamily="34" charset="0"/>
              </a:rPr>
              <a:t>Полнота </a:t>
            </a: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</a:rPr>
              <a:t>≠</a:t>
            </a:r>
            <a:r>
              <a:rPr lang="ru-RU" sz="2800" dirty="0">
                <a:latin typeface="Arial" panose="020B0604020202020204" pitchFamily="34" charset="0"/>
              </a:rPr>
              <a:t> ясность изложения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sym typeface="Calibri"/>
              </a:rPr>
              <a:t>Нормативно-правовое соответствие </a:t>
            </a: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</a:rPr>
              <a:t>≠</a:t>
            </a:r>
            <a:r>
              <a:rPr lang="ru-RU" sz="2800" dirty="0">
                <a:latin typeface="Arial" panose="020B0604020202020204" pitchFamily="34" charset="0"/>
              </a:rPr>
              <a:t> формирование политики </a:t>
            </a:r>
          </a:p>
          <a:p>
            <a:pPr algn="ctr"/>
            <a:r>
              <a:rPr lang="ru-RU" sz="2800" dirty="0">
                <a:latin typeface="Arial" panose="020B0604020202020204" pitchFamily="34" charset="0"/>
              </a:rPr>
              <a:t>Данные </a:t>
            </a: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</a:rPr>
              <a:t>≠ </a:t>
            </a:r>
            <a:r>
              <a:rPr lang="ru-RU" sz="2800" dirty="0">
                <a:latin typeface="Arial" panose="020B0604020202020204" pitchFamily="34" charset="0"/>
              </a:rPr>
              <a:t>инструкции (указания)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91FB3D-AAA1-408C-880B-5AD3735F34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33"/>
          <a:stretch/>
        </p:blipFill>
        <p:spPr>
          <a:xfrm>
            <a:off x="2816084" y="5463270"/>
            <a:ext cx="7518225" cy="108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73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04B2F-20B9-49B4-95FA-6ECC207A8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0" y="2158403"/>
            <a:ext cx="4843332" cy="2157884"/>
          </a:xfrm>
        </p:spPr>
        <p:txBody>
          <a:bodyPr/>
          <a:lstStyle/>
          <a:p>
            <a:r>
              <a:rPr lang="ru-RU" sz="4800" b="1" dirty="0">
                <a:solidFill>
                  <a:schemeClr val="bg1"/>
                </a:solidFill>
                <a:latin typeface="Arial" panose="020B0604020202020204" pitchFamily="34" charset="0"/>
              </a:rPr>
              <a:t>Наращивание капитала достоверности</a:t>
            </a:r>
            <a:br>
              <a:rPr dirty="0"/>
            </a:b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Shape 265">
            <a:extLst>
              <a:ext uri="{FF2B5EF4-FFF2-40B4-BE49-F238E27FC236}">
                <a16:creationId xmlns:a16="http://schemas.microsoft.com/office/drawing/2014/main" id="{9969A893-E26A-48A5-A6F2-1314115CE1AB}"/>
              </a:ext>
            </a:extLst>
          </p:cNvPr>
          <p:cNvSpPr/>
          <p:nvPr/>
        </p:nvSpPr>
        <p:spPr>
          <a:xfrm>
            <a:off x="5913120" y="528320"/>
            <a:ext cx="5994400" cy="7044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14000"/>
              </a:lnSpc>
              <a:spcAft>
                <a:spcPts val="1000"/>
              </a:spcAft>
            </a:pPr>
            <a:r>
              <a:rPr lang="ru-RU" sz="2800" dirty="0">
                <a:latin typeface="Arial" panose="020B0604020202020204" pitchFamily="34" charset="0"/>
              </a:rPr>
              <a:t>Развитые правила и институты работы с бюджетом, подкрепленные </a:t>
            </a: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</a:rPr>
              <a:t>четкой системой коммуникации</a:t>
            </a:r>
            <a:r>
              <a:rPr lang="ru-RU" sz="1600" dirty="0"/>
              <a:t> </a:t>
            </a:r>
            <a:r>
              <a:rPr lang="ru-RU" sz="2800" dirty="0">
                <a:latin typeface="Arial" panose="020B0604020202020204" pitchFamily="34" charset="0"/>
              </a:rPr>
              <a:t>и</a:t>
            </a:r>
            <a:r>
              <a:rPr lang="ru-RU" sz="1600" dirty="0"/>
              <a:t> </a:t>
            </a: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</a:rPr>
              <a:t>фискальной прозрачностью</a:t>
            </a:r>
            <a:r>
              <a:rPr lang="ru-RU" sz="2800" dirty="0">
                <a:latin typeface="Arial" panose="020B0604020202020204" pitchFamily="34" charset="0"/>
              </a:rPr>
              <a:t>, способствуют повышению достоверности данных, Что, в свою очередь, повышает доступность кредитных средств и обеспечивает большую маневренность в кризисной ситуации. </a:t>
            </a:r>
          </a:p>
          <a:p>
            <a:pPr algn="r">
              <a:lnSpc>
                <a:spcPct val="114000"/>
              </a:lnSpc>
              <a:spcAft>
                <a:spcPts val="1000"/>
              </a:spcAft>
            </a:pPr>
            <a:r>
              <a:rPr lang="ru-RU" sz="2000" dirty="0">
                <a:latin typeface="Arial" panose="020B0604020202020204" pitchFamily="34" charset="0"/>
              </a:rPr>
              <a:t>– Блог МВФ с обзором Бюджетного вестника за октябрь 2021 г.</a:t>
            </a:r>
          </a:p>
          <a:p>
            <a:pPr marL="342900" indent="-342900">
              <a:lnSpc>
                <a:spcPct val="114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10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38902-CB1B-4335-830F-056B3EFFD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>
                <a:latin typeface="Arial" panose="020B0604020202020204" pitchFamily="34" charset="0"/>
              </a:rPr>
              <a:t>ОПЫТ РАБОТЫ В ЮАР</a:t>
            </a:r>
          </a:p>
        </p:txBody>
      </p:sp>
    </p:spTree>
    <p:extLst>
      <p:ext uri="{BB962C8B-B14F-4D97-AF65-F5344CB8AC3E}">
        <p14:creationId xmlns:p14="http://schemas.microsoft.com/office/powerpoint/2010/main" val="2405385900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894</TotalTime>
  <Words>3034</Words>
  <Application>Microsoft Office PowerPoint</Application>
  <PresentationFormat>Widescreen</PresentationFormat>
  <Paragraphs>495</Paragraphs>
  <Slides>52</Slides>
  <Notes>49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Crop</vt:lpstr>
      <vt:lpstr>PowerPoint Presentation</vt:lpstr>
      <vt:lpstr>Содержание презентации:</vt:lpstr>
      <vt:lpstr>PowerPoint Presentation</vt:lpstr>
      <vt:lpstr>Что в имени  тебе моем?</vt:lpstr>
      <vt:lpstr>Назначение бюджетной документации </vt:lpstr>
      <vt:lpstr>Осуществляете ли вы взаимодействие (коммуникацию) по вопросам бюджета в достаточном объеме и достаточно эффективно?</vt:lpstr>
      <vt:lpstr>Что такое прозрачность? </vt:lpstr>
      <vt:lpstr>Наращивание капитала достоверности </vt:lpstr>
      <vt:lpstr>ОПЫТ РАБОТЫ В ЮАР</vt:lpstr>
      <vt:lpstr>Индекс открытости бюджета (2019 г.) </vt:lpstr>
      <vt:lpstr>Прозрачность, надзор, участие</vt:lpstr>
      <vt:lpstr>Основные бюджетные документы ЮАР </vt:lpstr>
      <vt:lpstr>Что хотят видеть журналисты?</vt:lpstr>
      <vt:lpstr>День бюджета</vt:lpstr>
      <vt:lpstr>Бюджет для СМИ – источник новостных материалов </vt:lpstr>
      <vt:lpstr>Прозрачность и бюджет</vt:lpstr>
      <vt:lpstr>Прозрачность и целостность</vt:lpstr>
      <vt:lpstr>Вопрос из опросника</vt:lpstr>
      <vt:lpstr>Наш подход к бюджету в ЮАР</vt:lpstr>
      <vt:lpstr>Принципы четкой системы коммуникации по вопросам бюджетирования</vt:lpstr>
      <vt:lpstr>Принципы четкой системы коммуникации по вопросам бюджетирования</vt:lpstr>
      <vt:lpstr>Аудитория: Помните о потребностях пользователя вашего отчета по бюджету </vt:lpstr>
      <vt:lpstr>Лингвистическая инфляция в Федеральной резервной системе</vt:lpstr>
      <vt:lpstr>Аудитория: Избегайте перенасыщенности текста узкоспециальной терминологией </vt:lpstr>
      <vt:lpstr>Излагайте информацию ясно и по делу </vt:lpstr>
      <vt:lpstr>Излагайте информацию ясно и по делу</vt:lpstr>
      <vt:lpstr>Что такое профессиональный жаргон?</vt:lpstr>
      <vt:lpstr>Избегайте профессионального жаргона </vt:lpstr>
      <vt:lpstr>Поясняйте технические (специфические) термины </vt:lpstr>
      <vt:lpstr>Структурируйте документы логически </vt:lpstr>
      <vt:lpstr>Количество и качество  </vt:lpstr>
      <vt:lpstr>Излагайте материал компактно</vt:lpstr>
      <vt:lpstr>Излагайте материал компактно, но с достаточной контекстной информацией</vt:lpstr>
      <vt:lpstr>PowerPoint Presentation</vt:lpstr>
      <vt:lpstr>Опускайте ненужные подробности, снижайте насыщенность информации фактами</vt:lpstr>
      <vt:lpstr>Отдавайте предпочтение конкретике, а не абстрактным рассуждениям</vt:lpstr>
      <vt:lpstr>Упущенное время</vt:lpstr>
      <vt:lpstr>PowerPoint Presentation</vt:lpstr>
      <vt:lpstr>PowerPoint Presentation</vt:lpstr>
      <vt:lpstr>PowerPoint Presentation</vt:lpstr>
      <vt:lpstr>PowerPoint Presentation</vt:lpstr>
      <vt:lpstr>Используйте таблицы эффективно</vt:lpstr>
      <vt:lpstr>PowerPoint Presentation</vt:lpstr>
      <vt:lpstr>PowerPoint Presentation</vt:lpstr>
      <vt:lpstr>Расскажите бюджетную историю</vt:lpstr>
      <vt:lpstr>PowerPoint Presentation</vt:lpstr>
      <vt:lpstr>PowerPoint Presentation</vt:lpstr>
      <vt:lpstr>PowerPoint Presentation</vt:lpstr>
      <vt:lpstr>PowerPoint Presentation</vt:lpstr>
      <vt:lpstr>Подведем итоги</vt:lpstr>
      <vt:lpstr>Будем рады ответить на ваши вопросы!</vt:lpstr>
      <vt:lpstr>Спасибо!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Clarity global</dc:title>
  <dc:creator>Robyn Thekiso</dc:creator>
  <cp:lastModifiedBy>Mikhail Veretsuk</cp:lastModifiedBy>
  <cp:revision>151</cp:revision>
  <dcterms:created xsi:type="dcterms:W3CDTF">2021-10-10T20:45:22Z</dcterms:created>
  <dcterms:modified xsi:type="dcterms:W3CDTF">2021-10-12T19:10:18Z</dcterms:modified>
</cp:coreProperties>
</file>