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1164" r:id="rId5"/>
    <p:sldId id="1303" r:id="rId6"/>
    <p:sldId id="1315" r:id="rId7"/>
    <p:sldId id="1317" r:id="rId8"/>
    <p:sldId id="1327" r:id="rId9"/>
    <p:sldId id="1318" r:id="rId10"/>
    <p:sldId id="1330" r:id="rId11"/>
    <p:sldId id="1328" r:id="rId12"/>
    <p:sldId id="1319" r:id="rId13"/>
    <p:sldId id="1320" r:id="rId14"/>
    <p:sldId id="1321" r:id="rId15"/>
    <p:sldId id="1322" r:id="rId16"/>
    <p:sldId id="1323" r:id="rId17"/>
    <p:sldId id="1324" r:id="rId18"/>
    <p:sldId id="1329" r:id="rId19"/>
    <p:sldId id="1325" r:id="rId20"/>
    <p:sldId id="1326" r:id="rId21"/>
    <p:sldId id="1247" r:id="rId22"/>
  </p:sldIdLst>
  <p:sldSz cx="12192000" cy="6858000"/>
  <p:notesSz cx="6797675" cy="9926638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64"/>
            <p14:sldId id="1303"/>
            <p14:sldId id="1315"/>
            <p14:sldId id="1317"/>
            <p14:sldId id="1327"/>
            <p14:sldId id="1318"/>
            <p14:sldId id="1330"/>
            <p14:sldId id="1328"/>
            <p14:sldId id="1319"/>
            <p14:sldId id="1320"/>
            <p14:sldId id="1321"/>
            <p14:sldId id="1322"/>
            <p14:sldId id="1323"/>
            <p14:sldId id="1324"/>
            <p14:sldId id="1329"/>
            <p14:sldId id="1325"/>
            <p14:sldId id="1326"/>
            <p14:sldId id="12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05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004C97"/>
    <a:srgbClr val="CBDEF3"/>
    <a:srgbClr val="923634"/>
    <a:srgbClr val="5E8AB4"/>
    <a:srgbClr val="E46C0A"/>
    <a:srgbClr val="25D129"/>
    <a:srgbClr val="DC4234"/>
    <a:srgbClr val="00AEB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91" autoAdjust="0"/>
    <p:restoredTop sz="94614" autoAdjust="0"/>
  </p:normalViewPr>
  <p:slideViewPr>
    <p:cSldViewPr snapToGrid="0">
      <p:cViewPr>
        <p:scale>
          <a:sx n="57" d="100"/>
          <a:sy n="57" d="100"/>
        </p:scale>
        <p:origin x="120" y="828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3033"/>
        <p:guide pos="2056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14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3" y="9429136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389" y="9429136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1" y="7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11/19/2021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53" tIns="47677" rIns="95353" bIns="476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71" y="4715157"/>
            <a:ext cx="5438140" cy="4466987"/>
          </a:xfrm>
          <a:prstGeom prst="rect">
            <a:avLst/>
          </a:prstGeom>
        </p:spPr>
        <p:txBody>
          <a:bodyPr vert="horz" lIns="95353" tIns="47677" rIns="95353" bIns="4767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91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1" y="9428591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7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0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6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18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4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56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3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75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93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4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80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5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41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11/19/2021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71980"/>
          <a:stretch/>
        </p:blipFill>
        <p:spPr>
          <a:xfrm>
            <a:off x="5623560" y="749808"/>
            <a:ext cx="1111976" cy="11430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39681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2637" y="3750"/>
            <a:ext cx="12194637" cy="1273259"/>
          </a:xfrm>
          <a:prstGeom prst="rect">
            <a:avLst/>
          </a:prstGeom>
          <a:solidFill>
            <a:srgbClr val="BD152D"/>
          </a:solidFill>
          <a:ln w="25400" cap="flat" cmpd="sng" algn="ctr">
            <a:noFill/>
            <a:prstDash val="solid"/>
          </a:ln>
          <a:effectLst/>
        </p:spPr>
        <p:txBody>
          <a:bodyPr lIns="81634" tIns="40817" rIns="81634" bIns="40817" rtlCol="0" anchor="ctr"/>
          <a:lstStyle/>
          <a:p>
            <a:pPr defTabSz="8163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13" kern="0" dirty="0">
              <a:solidFill>
                <a:srgbClr val="90101C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493" y="6615"/>
            <a:ext cx="12181508" cy="12703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2800" y="1295400"/>
            <a:ext cx="10871200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E606DD-D066-4020-99B8-4F9D94E94E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98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2553-C367-47C5-9C45-809E9816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630A-1A90-41F1-927A-5E786784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DAF00-3109-4875-A0D5-2D6D22F5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17AB-7A0D-4E39-8185-FB313A3E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6FC8B-FBA6-4B6E-8844-8C536047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bg1"/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bg1"/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bg1"/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bg1"/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</a:rPr>
              <a:t>МВФ </a:t>
            </a:r>
            <a:r>
              <a:rPr lang="ru-RU" sz="9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| Бюджетный вестник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ru-RU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  <p:sldLayoutId id="2147483763" r:id="rId21"/>
    <p:sldLayoutId id="2147483764" r:id="rId22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e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5398" y="2066660"/>
            <a:ext cx="6870382" cy="2239337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 базовых показателей для оценки капитальных затрат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7" y="4691544"/>
            <a:ext cx="4547873" cy="465240"/>
          </a:xfrm>
        </p:spPr>
        <p:txBody>
          <a:bodyPr>
            <a:noAutofit/>
          </a:bodyPr>
          <a:lstStyle/>
          <a:p>
            <a:r>
              <a:rPr lang="ru-RU" sz="1800" dirty="0"/>
              <a:t>Встреча стран-членов PEMPAL, </a:t>
            </a:r>
            <a:endParaRPr lang="en-US" sz="1800" dirty="0" smtClean="0"/>
          </a:p>
          <a:p>
            <a:r>
              <a:rPr lang="ru-RU" sz="1800" dirty="0" smtClean="0"/>
              <a:t>2 </a:t>
            </a:r>
            <a:r>
              <a:rPr lang="ru-RU" sz="1800" dirty="0"/>
              <a:t>декабря 2021 г.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CA11B8-4A00-C740-9EE1-BF1EAAA3EF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r="3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329753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/>
          <a:lstStyle/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kern="0" dirty="0" smtClean="0"/>
              <a:t>График платежей </a:t>
            </a:r>
            <a:r>
              <a:rPr lang="ru-RU" sz="2400" b="1" kern="0" dirty="0"/>
              <a:t>= способ распределения платежей в рамках проекта (обязательства) по бюджетным годам: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endParaRPr lang="ru-RU" sz="1800" b="1" kern="0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Для инвестиционного проекта сроком на 1 год </a:t>
            </a:r>
            <a:r>
              <a:rPr lang="ru-RU" sz="1800" b="1" kern="0" dirty="0" smtClean="0">
                <a:solidFill>
                  <a:srgbClr val="FFFF00"/>
                </a:solidFill>
              </a:rPr>
              <a:t>график платежей </a:t>
            </a:r>
            <a:r>
              <a:rPr lang="ru-RU" sz="1800" b="1" kern="0" dirty="0">
                <a:solidFill>
                  <a:srgbClr val="FFFF00"/>
                </a:solidFill>
              </a:rPr>
              <a:t>будет следующим: 100%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Для 3-летнего инвестиционного проекта: 33% / 33% / 34% или 10% / 60% / 30% или 20% / 60% / 20%</a:t>
            </a:r>
          </a:p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kern="0" dirty="0"/>
              <a:t>Пример</a:t>
            </a:r>
            <a:r>
              <a:rPr lang="ru-RU" sz="2400" b="1" kern="0" baseline="30000" dirty="0"/>
              <a:t> </a:t>
            </a:r>
            <a:r>
              <a:rPr lang="ru-RU" sz="2400" b="1" kern="0" dirty="0"/>
              <a:t>1 Пятилетний проект</a:t>
            </a:r>
          </a:p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6186E7D-2C77-420F-B0A4-4371C7470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14865"/>
              </p:ext>
            </p:extLst>
          </p:nvPr>
        </p:nvGraphicFramePr>
        <p:xfrm>
          <a:off x="928370" y="4996406"/>
          <a:ext cx="10335260" cy="1026795"/>
        </p:xfrm>
        <a:graphic>
          <a:graphicData uri="http://schemas.openxmlformats.org/drawingml/2006/table">
            <a:tbl>
              <a:tblPr firstRow="1" firstCol="1" bandRow="1"/>
              <a:tblGrid>
                <a:gridCol w="2185670">
                  <a:extLst>
                    <a:ext uri="{9D8B030D-6E8A-4147-A177-3AD203B41FA5}">
                      <a16:colId xmlns:a16="http://schemas.microsoft.com/office/drawing/2014/main" val="4106707813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700247400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val="2828024260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2809981998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val="2052997405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917237201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804804983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val="357674220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74602375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327402227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73581505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2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3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4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3935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График платежей БА/ПА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-RU" sz="1000" b="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10%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-RU" sz="10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30%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30%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10%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67907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7674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/>
                      <a:r>
                        <a:rPr lang="ru-RU" sz="1000" b="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млн евро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3200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2023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2024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41300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2026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2027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2028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2029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34029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Согласованные БА (обязательства)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/>
                      <a:r>
                        <a:rPr lang="ru-RU" sz="10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1200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66520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ПА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0811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3. Шаг 1 : оценка </a:t>
            </a:r>
            <a:r>
              <a:rPr lang="ru-RU" dirty="0" smtClean="0"/>
              <a:t>графика платежей</a:t>
            </a:r>
            <a:endParaRPr lang="ru-RU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8832797" y="4240702"/>
            <a:ext cx="1513754" cy="36114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8832797" y="4266803"/>
            <a:ext cx="1544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C000"/>
                </a:solidFill>
              </a:rPr>
              <a:t>Базовые показатели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715" y="5697711"/>
            <a:ext cx="2523963" cy="61574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5255" y="4528413"/>
            <a:ext cx="153632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3545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/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kern="0" dirty="0"/>
              <a:t>Пример</a:t>
            </a:r>
            <a:r>
              <a:rPr lang="ru-RU" sz="2400" b="1" kern="0" baseline="30000" dirty="0"/>
              <a:t> </a:t>
            </a:r>
            <a:r>
              <a:rPr lang="ru-RU" sz="2400" b="1" kern="0" dirty="0"/>
              <a:t>2: постоянно действующая или долгосрочная инвестиционная программа</a:t>
            </a:r>
          </a:p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F8920D4-F7ED-43BE-AB67-941821B34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35557"/>
              </p:ext>
            </p:extLst>
          </p:nvPr>
        </p:nvGraphicFramePr>
        <p:xfrm>
          <a:off x="635635" y="2490351"/>
          <a:ext cx="10920730" cy="3190875"/>
        </p:xfrm>
        <a:graphic>
          <a:graphicData uri="http://schemas.openxmlformats.org/drawingml/2006/table">
            <a:tbl>
              <a:tblPr firstRow="1" firstCol="1" bandRow="1"/>
              <a:tblGrid>
                <a:gridCol w="2292350">
                  <a:extLst>
                    <a:ext uri="{9D8B030D-6E8A-4147-A177-3AD203B41FA5}">
                      <a16:colId xmlns:a16="http://schemas.microsoft.com/office/drawing/2014/main" val="1550687569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343671653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2620430048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3835804359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3663949257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4133132635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1764789580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2063526884"/>
                    </a:ext>
                  </a:extLst>
                </a:gridCol>
                <a:gridCol w="859790">
                  <a:extLst>
                    <a:ext uri="{9D8B030D-6E8A-4147-A177-3AD203B41FA5}">
                      <a16:colId xmlns:a16="http://schemas.microsoft.com/office/drawing/2014/main" val="502974699"/>
                    </a:ext>
                  </a:extLst>
                </a:gridCol>
                <a:gridCol w="875030">
                  <a:extLst>
                    <a:ext uri="{9D8B030D-6E8A-4147-A177-3AD203B41FA5}">
                      <a16:colId xmlns:a16="http://schemas.microsoft.com/office/drawing/2014/main" val="3455540547"/>
                    </a:ext>
                  </a:extLst>
                </a:gridCol>
                <a:gridCol w="875030">
                  <a:extLst>
                    <a:ext uri="{9D8B030D-6E8A-4147-A177-3AD203B41FA5}">
                      <a16:colId xmlns:a16="http://schemas.microsoft.com/office/drawing/2014/main" val="254236557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2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3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4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Год 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04544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График платежей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БА/ПА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-RU" sz="11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20%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-RU" sz="11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50%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-RU" sz="1100" b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30%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754642"/>
                  </a:ext>
                </a:extLst>
              </a:tr>
              <a:tr h="1797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млн евро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76942"/>
                  </a:ext>
                </a:extLst>
              </a:tr>
              <a:tr h="1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2023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2024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2026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2027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2028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2029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830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Согласованные БА (обязательства)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58800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just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just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29608"/>
                  </a:ext>
                </a:extLst>
              </a:tr>
              <a:tr h="182880">
                <a:tc gridSpan="11"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13168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ПА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/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58800" algn="r"/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922449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>
                          <a:solidFill>
                            <a:srgbClr val="614C04"/>
                          </a:solidFill>
                          <a:effectLst/>
                          <a:latin typeface="Cambria" panose="02040503050406030204" pitchFamily="18" charset="0"/>
                        </a:rPr>
                        <a:t>130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r"/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325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just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15753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just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3757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 algn="just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469291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237104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512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70312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93261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56985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5496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Итого ПА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571500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695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785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6603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3. Шаг 1 : оценка </a:t>
            </a:r>
            <a:r>
              <a:rPr lang="ru-RU" dirty="0" smtClean="0"/>
              <a:t>графика платежей</a:t>
            </a:r>
            <a:endParaRPr lang="ru-RU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356" y="3234364"/>
            <a:ext cx="2889754" cy="57307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300" y="5252263"/>
            <a:ext cx="2517866" cy="6157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3800" y="3048878"/>
            <a:ext cx="2164268" cy="21033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742" y="4023068"/>
            <a:ext cx="951058" cy="59136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742" y="4043067"/>
            <a:ext cx="932769" cy="46333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0793" y="4691972"/>
            <a:ext cx="938865" cy="975445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8463" y="4738425"/>
            <a:ext cx="1109568" cy="59136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39252" y="4762660"/>
            <a:ext cx="981541" cy="49381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50CFAB1-34CA-4283-B96B-C56C74E6901B}"/>
              </a:ext>
            </a:extLst>
          </p:cNvPr>
          <p:cNvSpPr txBox="1"/>
          <p:nvPr/>
        </p:nvSpPr>
        <p:spPr>
          <a:xfrm>
            <a:off x="1016622" y="4114447"/>
            <a:ext cx="78500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Базовые показатели (вариант 1)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F086C-901E-439D-86A6-0ECA6BB47BE7}"/>
              </a:ext>
            </a:extLst>
          </p:cNvPr>
          <p:cNvSpPr txBox="1"/>
          <p:nvPr/>
        </p:nvSpPr>
        <p:spPr>
          <a:xfrm>
            <a:off x="2278463" y="4789219"/>
            <a:ext cx="897223" cy="442035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ru-RU" sz="800" dirty="0"/>
              <a:t>Базовые показатели (вариант 2)</a:t>
            </a:r>
          </a:p>
        </p:txBody>
      </p:sp>
    </p:spTree>
    <p:extLst>
      <p:ext uri="{BB962C8B-B14F-4D97-AF65-F5344CB8AC3E}">
        <p14:creationId xmlns:p14="http://schemas.microsoft.com/office/powerpoint/2010/main" val="1461252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3. Шаг 1 : оценка </a:t>
            </a:r>
            <a:r>
              <a:rPr lang="ru-RU" dirty="0" smtClean="0"/>
              <a:t>графика платежей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>
            <a:normAutofit/>
          </a:bodyPr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kern="0" dirty="0"/>
              <a:t>В целях оценки базовых показателей МФ и отраслевые министерства </a:t>
            </a:r>
            <a:r>
              <a:rPr lang="ru-RU" sz="2400" b="1" kern="0" dirty="0" smtClean="0"/>
              <a:t>следует </a:t>
            </a:r>
            <a:r>
              <a:rPr lang="ru-RU" sz="2400" b="1" kern="0" dirty="0"/>
              <a:t>согласовать </a:t>
            </a:r>
            <a:r>
              <a:rPr lang="ru-RU" sz="2400" b="1" kern="0" dirty="0" smtClean="0"/>
              <a:t>графики платежей:</a:t>
            </a:r>
            <a:endParaRPr lang="ru-RU" sz="2400" b="1" kern="0" dirty="0"/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Отраслевые министерства часто настроены чрезмерно оптимистично в отношении своевременности своих капитальных затрат: </a:t>
            </a:r>
            <a:r>
              <a:rPr lang="ru-RU" sz="1800" b="1" kern="0" dirty="0" smtClean="0">
                <a:solidFill>
                  <a:srgbClr val="FFFF00"/>
                </a:solidFill>
              </a:rPr>
              <a:t>график </a:t>
            </a:r>
            <a:r>
              <a:rPr lang="ru-RU" sz="1800" b="1" kern="0" dirty="0">
                <a:solidFill>
                  <a:srgbClr val="FFFF00"/>
                </a:solidFill>
              </a:rPr>
              <a:t>25% / 60% / 15% может с большой вероятностью превратиться в 15% / 50% / 35%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Важно задать этот </a:t>
            </a:r>
            <a:r>
              <a:rPr lang="ru-RU" sz="1800" b="1" kern="0" dirty="0" smtClean="0">
                <a:solidFill>
                  <a:srgbClr val="FFFF00"/>
                </a:solidFill>
              </a:rPr>
              <a:t>график распределения: он является важным допущением </a:t>
            </a:r>
            <a:r>
              <a:rPr lang="ru-RU" sz="1800" b="1" kern="0" dirty="0">
                <a:solidFill>
                  <a:srgbClr val="FFFF00"/>
                </a:solidFill>
              </a:rPr>
              <a:t>для определения базовых показателей (и новых ассигнований на капитальные затраты). 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Обычно </a:t>
            </a:r>
            <a:r>
              <a:rPr lang="ru-RU" sz="1800" b="1" kern="0" dirty="0" smtClean="0">
                <a:solidFill>
                  <a:srgbClr val="FFFF00"/>
                </a:solidFill>
              </a:rPr>
              <a:t>график платежей </a:t>
            </a:r>
            <a:r>
              <a:rPr lang="ru-RU" sz="1800" b="1" kern="0" dirty="0">
                <a:solidFill>
                  <a:srgbClr val="FFFF00"/>
                </a:solidFill>
              </a:rPr>
              <a:t>требует периодической переоценки:</a:t>
            </a:r>
          </a:p>
          <a:p>
            <a:pPr marL="954088" lvl="2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C000"/>
                </a:solidFill>
              </a:rPr>
              <a:t>Поскольку проект реализуется медленнее, чем прогнозировалось</a:t>
            </a:r>
          </a:p>
          <a:p>
            <a:pPr marL="954088" lvl="2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C000"/>
                </a:solidFill>
              </a:rPr>
              <a:t>Поскольку со временем постоянная линия капитальных затрат (например, на содержание дорог) может обнаружить структуру расходов, немного отличавшуюся от первоначальных ожиданий.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2316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98" y="297338"/>
            <a:ext cx="9715500" cy="978486"/>
          </a:xfrm>
        </p:spPr>
        <p:txBody>
          <a:bodyPr>
            <a:normAutofit fontScale="90000"/>
          </a:bodyPr>
          <a:lstStyle/>
          <a:p>
            <a:r>
              <a:rPr lang="ru-RU" dirty="0"/>
              <a:t>4. Шаг 2: убедитесь, что вы учитываете </a:t>
            </a:r>
            <a:r>
              <a:rPr lang="ru-RU" u="sng" dirty="0"/>
              <a:t>фактические</a:t>
            </a:r>
            <a:r>
              <a:rPr dirty="0"/>
              <a:t/>
            </a:r>
            <a:br>
              <a:rPr dirty="0"/>
            </a:br>
            <a:r>
              <a:rPr lang="ru-RU" u="sng" dirty="0"/>
              <a:t>обязательства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64" y="1129147"/>
            <a:ext cx="11579839" cy="5079146"/>
          </a:xfrm>
        </p:spPr>
        <p:txBody>
          <a:bodyPr>
            <a:normAutofit/>
          </a:bodyPr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b="1" kern="0" dirty="0"/>
              <a:t>Уровень фактических обязательств часто ниже бюджетных ассигнований, что также отражается на базовых показателях. Другими словами: всегда учитывайте фактический </a:t>
            </a:r>
            <a:r>
              <a:rPr lang="ru-RU" b="1" kern="0" dirty="0" smtClean="0"/>
              <a:t>ход </a:t>
            </a:r>
            <a:r>
              <a:rPr lang="ru-RU" b="1" kern="0" dirty="0"/>
              <a:t>реализации.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99" y="2259714"/>
            <a:ext cx="11102376" cy="44073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709" y="3686160"/>
            <a:ext cx="2889754" cy="48772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215" y="5394166"/>
            <a:ext cx="2889754" cy="48772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2199" y="4886022"/>
            <a:ext cx="969348" cy="59136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2199" y="4934793"/>
            <a:ext cx="987638" cy="4938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02157" y="3882513"/>
            <a:ext cx="951058" cy="59136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6071" y="3915505"/>
            <a:ext cx="987638" cy="493819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5413432-F3BC-4D41-AF57-1F39EFE0E2ED}"/>
              </a:ext>
            </a:extLst>
          </p:cNvPr>
          <p:cNvGrpSpPr/>
          <p:nvPr/>
        </p:nvGrpSpPr>
        <p:grpSpPr>
          <a:xfrm>
            <a:off x="650635" y="2276984"/>
            <a:ext cx="10132042" cy="4267118"/>
            <a:chOff x="650635" y="2276984"/>
            <a:chExt cx="10132042" cy="42671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82EED9F-504F-421B-8C5C-2D06A73E6EEF}"/>
                </a:ext>
              </a:extLst>
            </p:cNvPr>
            <p:cNvSpPr txBox="1"/>
            <p:nvPr/>
          </p:nvSpPr>
          <p:spPr>
            <a:xfrm>
              <a:off x="3071111" y="3957474"/>
              <a:ext cx="907709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900" dirty="0"/>
                <a:t>Базовые показатели (вариант 1)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5422F8-317E-4EC2-89F1-CAD207EE8001}"/>
                </a:ext>
              </a:extLst>
            </p:cNvPr>
            <p:cNvSpPr txBox="1"/>
            <p:nvPr/>
          </p:nvSpPr>
          <p:spPr>
            <a:xfrm>
              <a:off x="3258261" y="4978149"/>
              <a:ext cx="897223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900" dirty="0"/>
                <a:t>Базовые показатели (вариант 2)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D5FE52-483E-4273-9686-6ED1805ABF4D}"/>
                </a:ext>
              </a:extLst>
            </p:cNvPr>
            <p:cNvSpPr txBox="1"/>
            <p:nvPr/>
          </p:nvSpPr>
          <p:spPr>
            <a:xfrm>
              <a:off x="9652868" y="3758457"/>
              <a:ext cx="1129809" cy="807913"/>
            </a:xfrm>
            <a:prstGeom prst="rect">
              <a:avLst/>
            </a:prstGeom>
            <a:solidFill>
              <a:srgbClr val="FFFFE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50" dirty="0"/>
                <a:t>Предположение: неполное использование будет продолжаться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B25973C-7826-4ED1-946F-D797E3949C49}"/>
                </a:ext>
              </a:extLst>
            </p:cNvPr>
            <p:cNvSpPr txBox="1"/>
            <p:nvPr/>
          </p:nvSpPr>
          <p:spPr>
            <a:xfrm>
              <a:off x="1211735" y="4291543"/>
              <a:ext cx="969348" cy="769441"/>
            </a:xfrm>
            <a:prstGeom prst="rect">
              <a:avLst/>
            </a:prstGeom>
            <a:solidFill>
              <a:srgbClr val="FFFFE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/>
                <a:t>Наблюдение:</a:t>
              </a:r>
            </a:p>
            <a:p>
              <a:r>
                <a:rPr lang="ru-RU" sz="1000" dirty="0"/>
                <a:t>продолжающее</a:t>
              </a:r>
            </a:p>
            <a:p>
              <a:r>
                <a:rPr lang="ru-RU" sz="1000" dirty="0"/>
                <a:t>неполное использование</a:t>
              </a:r>
            </a:p>
            <a:p>
              <a:r>
                <a:rPr lang="ru-RU" sz="1000" dirty="0"/>
                <a:t>БА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64D0CC-39C7-4FBF-B995-572A0EED963E}"/>
                </a:ext>
              </a:extLst>
            </p:cNvPr>
            <p:cNvSpPr txBox="1"/>
            <p:nvPr/>
          </p:nvSpPr>
          <p:spPr>
            <a:xfrm>
              <a:off x="3007605" y="6138419"/>
              <a:ext cx="1667007" cy="4056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ru-RU" sz="1200" dirty="0">
                  <a:latin typeface="Cambria" panose="02040503050406030204" pitchFamily="18" charset="0"/>
                </a:rPr>
                <a:t>Исполнение и</a:t>
              </a:r>
            </a:p>
            <a:p>
              <a:pPr algn="ctr"/>
              <a:r>
                <a:rPr lang="ru-RU" sz="1200" dirty="0">
                  <a:latin typeface="Cambria" panose="02040503050406030204" pitchFamily="18" charset="0"/>
                </a:rPr>
                <a:t>прогноз исполнения</a:t>
              </a:r>
              <a:endParaRPr lang="ru-RU" sz="12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8AE91CF-1A92-4AA4-9EBB-9BABFA6CD93B}"/>
                </a:ext>
              </a:extLst>
            </p:cNvPr>
            <p:cNvSpPr txBox="1"/>
            <p:nvPr/>
          </p:nvSpPr>
          <p:spPr>
            <a:xfrm>
              <a:off x="6523959" y="6273058"/>
              <a:ext cx="3693814" cy="2210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ru-RU" sz="1200" dirty="0">
                  <a:latin typeface="Cambria" panose="02040503050406030204" pitchFamily="18" charset="0"/>
                </a:rPr>
                <a:t>ПА утверждены с учетом прошлого исполнения</a:t>
              </a:r>
              <a:endParaRPr lang="ru-RU" sz="12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E30C448-1BFC-4F8A-A591-6F679D637D8B}"/>
                </a:ext>
              </a:extLst>
            </p:cNvPr>
            <p:cNvSpPr txBox="1"/>
            <p:nvPr/>
          </p:nvSpPr>
          <p:spPr>
            <a:xfrm>
              <a:off x="650635" y="5557235"/>
              <a:ext cx="897223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50" b="1" dirty="0">
                  <a:latin typeface="Cambria" panose="02040503050406030204" pitchFamily="18" charset="0"/>
                </a:rPr>
                <a:t>Итого ПА</a:t>
              </a:r>
              <a:endParaRPr lang="ru-RU" sz="105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74E05A-5C62-42E5-A26B-7B3920672E39}"/>
                </a:ext>
              </a:extLst>
            </p:cNvPr>
            <p:cNvSpPr txBox="1"/>
            <p:nvPr/>
          </p:nvSpPr>
          <p:spPr>
            <a:xfrm>
              <a:off x="650636" y="3750428"/>
              <a:ext cx="897223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50" b="1" dirty="0">
                  <a:latin typeface="Cambria" panose="02040503050406030204" pitchFamily="18" charset="0"/>
                </a:rPr>
                <a:t>ПА</a:t>
              </a:r>
              <a:endParaRPr lang="ru-RU" sz="105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F65DDF-AA17-4D33-93BF-913A756B4BF2}"/>
                </a:ext>
              </a:extLst>
            </p:cNvPr>
            <p:cNvSpPr txBox="1"/>
            <p:nvPr/>
          </p:nvSpPr>
          <p:spPr>
            <a:xfrm>
              <a:off x="650636" y="2471877"/>
              <a:ext cx="1629636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 smtClean="0">
                  <a:latin typeface="Cambria" panose="02040503050406030204" pitchFamily="18" charset="0"/>
                </a:rPr>
                <a:t>График платежей БА/ПА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145592-E1FB-438F-8851-B693C03F539C}"/>
                </a:ext>
              </a:extLst>
            </p:cNvPr>
            <p:cNvSpPr txBox="1"/>
            <p:nvPr/>
          </p:nvSpPr>
          <p:spPr>
            <a:xfrm>
              <a:off x="650636" y="3007509"/>
              <a:ext cx="1629636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latin typeface="Cambria" panose="02040503050406030204" pitchFamily="18" charset="0"/>
                </a:rPr>
                <a:t>Согласованные БА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D76DAB3-0ABB-4A70-A8BC-EFFEED55FEED}"/>
                </a:ext>
              </a:extLst>
            </p:cNvPr>
            <p:cNvSpPr txBox="1"/>
            <p:nvPr/>
          </p:nvSpPr>
          <p:spPr>
            <a:xfrm>
              <a:off x="650636" y="3217009"/>
              <a:ext cx="1737504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latin typeface="Cambria" panose="02040503050406030204" pitchFamily="18" charset="0"/>
                </a:rPr>
                <a:t>Использованные БА (обязательства)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7123DF-2338-474C-A56C-2CA2451A3514}"/>
                </a:ext>
              </a:extLst>
            </p:cNvPr>
            <p:cNvSpPr txBox="1"/>
            <p:nvPr/>
          </p:nvSpPr>
          <p:spPr>
            <a:xfrm>
              <a:off x="942898" y="2825815"/>
              <a:ext cx="1629636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i="1" dirty="0">
                  <a:latin typeface="Cambria" panose="02040503050406030204" pitchFamily="18" charset="0"/>
                </a:rPr>
                <a:t>млн евро</a:t>
              </a:r>
              <a:endParaRPr lang="ru-RU" sz="1000" i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05FFFDE-426A-4940-8CC2-26B024DAAEA8}"/>
                </a:ext>
              </a:extLst>
            </p:cNvPr>
            <p:cNvSpPr txBox="1"/>
            <p:nvPr/>
          </p:nvSpPr>
          <p:spPr>
            <a:xfrm>
              <a:off x="3081312" y="2276984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Год 1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F869527-DF32-4D8B-BAED-46446837B5A8}"/>
                </a:ext>
              </a:extLst>
            </p:cNvPr>
            <p:cNvSpPr txBox="1"/>
            <p:nvPr/>
          </p:nvSpPr>
          <p:spPr>
            <a:xfrm>
              <a:off x="3973744" y="2276984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Год 2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DFFC3AC-3743-4E85-8A34-DC4CF4591BDD}"/>
                </a:ext>
              </a:extLst>
            </p:cNvPr>
            <p:cNvSpPr txBox="1"/>
            <p:nvPr/>
          </p:nvSpPr>
          <p:spPr>
            <a:xfrm>
              <a:off x="4828634" y="2276984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Год 3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B6BBF6-01F6-43D4-8774-C94C2D49491D}"/>
                </a:ext>
              </a:extLst>
            </p:cNvPr>
            <p:cNvSpPr txBox="1"/>
            <p:nvPr/>
          </p:nvSpPr>
          <p:spPr>
            <a:xfrm>
              <a:off x="5683524" y="2276984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Год 4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E41EF3F-CEFD-4D21-B3C2-60222ADDBF48}"/>
                </a:ext>
              </a:extLst>
            </p:cNvPr>
            <p:cNvSpPr txBox="1"/>
            <p:nvPr/>
          </p:nvSpPr>
          <p:spPr>
            <a:xfrm>
              <a:off x="6590683" y="2282655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Год 5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61D69E3-F2CA-445F-936C-0BF5AF4E5888}"/>
                </a:ext>
              </a:extLst>
            </p:cNvPr>
            <p:cNvSpPr txBox="1"/>
            <p:nvPr/>
          </p:nvSpPr>
          <p:spPr>
            <a:xfrm>
              <a:off x="7445573" y="2276984"/>
              <a:ext cx="625560" cy="1538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latin typeface="Cambria" panose="02040503050406030204" pitchFamily="18" charset="0"/>
                </a:rPr>
                <a:t>Итого</a:t>
              </a:r>
              <a:endParaRPr lang="ru-RU" sz="1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6096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4. Шаг 3: убедитесь, что вы учитываете </a:t>
            </a:r>
            <a:r>
              <a:rPr lang="ru-RU" u="sng" dirty="0"/>
              <a:t>фактические</a:t>
            </a:r>
            <a:r>
              <a:t/>
            </a:r>
            <a:br/>
            <a:r>
              <a:rPr lang="ru-RU" u="sng" dirty="0"/>
              <a:t>платежи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400" b="1" kern="0" dirty="0"/>
              <a:t>Фактические платежи часто не достигают 100% обязательств</a:t>
            </a: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07" y="2218047"/>
            <a:ext cx="11555591" cy="419927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1199" y="5477615"/>
            <a:ext cx="2889754" cy="4938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6125" y="3653567"/>
            <a:ext cx="3059902" cy="5228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581" y="5066226"/>
            <a:ext cx="987638" cy="4938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161" y="5031730"/>
            <a:ext cx="951058" cy="59136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9635" y="4085307"/>
            <a:ext cx="987638" cy="49381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6985" y="4053560"/>
            <a:ext cx="969348" cy="5913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08417F-D4EF-4FAC-BDE6-BD0FF08C20DE}"/>
              </a:ext>
            </a:extLst>
          </p:cNvPr>
          <p:cNvSpPr txBox="1"/>
          <p:nvPr/>
        </p:nvSpPr>
        <p:spPr>
          <a:xfrm>
            <a:off x="3124161" y="4126581"/>
            <a:ext cx="907709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/>
              <a:t>Базовые показатели (вариант 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36CE44-B1E8-4BEC-ADCC-53812D87FA57}"/>
              </a:ext>
            </a:extLst>
          </p:cNvPr>
          <p:cNvSpPr txBox="1"/>
          <p:nvPr/>
        </p:nvSpPr>
        <p:spPr>
          <a:xfrm>
            <a:off x="3124161" y="5111315"/>
            <a:ext cx="897223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/>
              <a:t>Базовые показатели (вариант 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93786-2D7E-46B8-A79D-4635FB5534CF}"/>
              </a:ext>
            </a:extLst>
          </p:cNvPr>
          <p:cNvSpPr txBox="1"/>
          <p:nvPr/>
        </p:nvSpPr>
        <p:spPr>
          <a:xfrm>
            <a:off x="9671245" y="3699343"/>
            <a:ext cx="1560875" cy="677108"/>
          </a:xfrm>
          <a:prstGeom prst="rect">
            <a:avLst/>
          </a:prstGeom>
          <a:solidFill>
            <a:srgbClr val="FFFFE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100" dirty="0"/>
              <a:t>Предположение в отношении покрытия</a:t>
            </a:r>
          </a:p>
          <a:p>
            <a:r>
              <a:rPr lang="ru-RU" sz="1100" dirty="0"/>
              <a:t>обязательств</a:t>
            </a:r>
          </a:p>
          <a:p>
            <a:r>
              <a:rPr lang="ru-RU" sz="1100" dirty="0"/>
              <a:t>платежами изменено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E39E33-2DAD-450A-ADF1-A90DD567684C}"/>
              </a:ext>
            </a:extLst>
          </p:cNvPr>
          <p:cNvSpPr txBox="1"/>
          <p:nvPr/>
        </p:nvSpPr>
        <p:spPr>
          <a:xfrm>
            <a:off x="1020510" y="4143025"/>
            <a:ext cx="1173611" cy="846386"/>
          </a:xfrm>
          <a:prstGeom prst="rect">
            <a:avLst/>
          </a:prstGeom>
          <a:solidFill>
            <a:srgbClr val="FFFFE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100" dirty="0"/>
              <a:t>Наблюдение:</a:t>
            </a:r>
          </a:p>
          <a:p>
            <a:r>
              <a:rPr lang="ru-RU" sz="1100" dirty="0"/>
              <a:t>покрытие</a:t>
            </a:r>
          </a:p>
          <a:p>
            <a:r>
              <a:rPr lang="ru-RU" sz="1100" dirty="0"/>
              <a:t>обязательств платежами &lt; 100%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96E7F8-4A7D-4898-B2ED-5E54FD4611F3}"/>
              </a:ext>
            </a:extLst>
          </p:cNvPr>
          <p:cNvSpPr txBox="1"/>
          <p:nvPr/>
        </p:nvSpPr>
        <p:spPr>
          <a:xfrm>
            <a:off x="2630342" y="6190323"/>
            <a:ext cx="2889754" cy="2210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ru-RU" sz="1200" dirty="0">
                <a:latin typeface="Cambria" panose="02040503050406030204" pitchFamily="18" charset="0"/>
              </a:rPr>
              <a:t>Исполнение и прогноз исполнения</a:t>
            </a:r>
            <a:endParaRPr lang="ru-RU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94664D-9BDD-4582-BCC3-1A0A1C4B89B2}"/>
              </a:ext>
            </a:extLst>
          </p:cNvPr>
          <p:cNvSpPr txBox="1"/>
          <p:nvPr/>
        </p:nvSpPr>
        <p:spPr>
          <a:xfrm>
            <a:off x="6912244" y="6189396"/>
            <a:ext cx="3693814" cy="2210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ru-RU" sz="1200" dirty="0">
                <a:latin typeface="Cambria" panose="02040503050406030204" pitchFamily="18" charset="0"/>
              </a:rPr>
              <a:t>ПА утверждены с учетом прошлого исполнения</a:t>
            </a:r>
            <a:endParaRPr lang="ru-RU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7992C1-08BF-4133-9113-C4E7B25606C7}"/>
              </a:ext>
            </a:extLst>
          </p:cNvPr>
          <p:cNvSpPr txBox="1"/>
          <p:nvPr/>
        </p:nvSpPr>
        <p:spPr>
          <a:xfrm>
            <a:off x="417372" y="5657633"/>
            <a:ext cx="89722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50" b="1" dirty="0">
                <a:latin typeface="Cambria" panose="02040503050406030204" pitchFamily="18" charset="0"/>
              </a:rPr>
              <a:t>Итого ПА</a:t>
            </a:r>
            <a:endParaRPr lang="ru-RU" sz="105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0EA1A0-F580-4D39-8000-332F7F3BAAD6}"/>
              </a:ext>
            </a:extLst>
          </p:cNvPr>
          <p:cNvSpPr txBox="1"/>
          <p:nvPr/>
        </p:nvSpPr>
        <p:spPr>
          <a:xfrm>
            <a:off x="425020" y="3773654"/>
            <a:ext cx="897223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50" b="1" dirty="0">
                <a:latin typeface="Cambria" panose="02040503050406030204" pitchFamily="18" charset="0"/>
              </a:rPr>
              <a:t>ПА</a:t>
            </a:r>
            <a:endParaRPr lang="ru-RU" sz="105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90E2C4-321F-4EC7-955D-65F734E398FA}"/>
              </a:ext>
            </a:extLst>
          </p:cNvPr>
          <p:cNvSpPr txBox="1"/>
          <p:nvPr/>
        </p:nvSpPr>
        <p:spPr>
          <a:xfrm>
            <a:off x="417372" y="2448808"/>
            <a:ext cx="1629636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 smtClean="0">
                <a:latin typeface="Cambria" panose="02040503050406030204" pitchFamily="18" charset="0"/>
              </a:rPr>
              <a:t>График платежей </a:t>
            </a:r>
            <a:r>
              <a:rPr lang="ru-RU" sz="1000" b="1" dirty="0">
                <a:latin typeface="Cambria" panose="02040503050406030204" pitchFamily="18" charset="0"/>
              </a:rPr>
              <a:t>БА/ПА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43F4F3-DAB0-4E8B-B0C0-AAAF75245511}"/>
              </a:ext>
            </a:extLst>
          </p:cNvPr>
          <p:cNvSpPr txBox="1"/>
          <p:nvPr/>
        </p:nvSpPr>
        <p:spPr>
          <a:xfrm>
            <a:off x="425020" y="3007941"/>
            <a:ext cx="1629636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latin typeface="Cambria" panose="02040503050406030204" pitchFamily="18" charset="0"/>
              </a:rPr>
              <a:t>Согласованные БА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474A9D-5334-48FD-82BE-BA250919A963}"/>
              </a:ext>
            </a:extLst>
          </p:cNvPr>
          <p:cNvSpPr txBox="1"/>
          <p:nvPr/>
        </p:nvSpPr>
        <p:spPr>
          <a:xfrm>
            <a:off x="425020" y="3212973"/>
            <a:ext cx="173750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latin typeface="Cambria" panose="02040503050406030204" pitchFamily="18" charset="0"/>
              </a:rPr>
              <a:t>Использованные БА (обязательства)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F5857D-2B4E-47F4-A33C-296DD146B51D}"/>
              </a:ext>
            </a:extLst>
          </p:cNvPr>
          <p:cNvSpPr txBox="1"/>
          <p:nvPr/>
        </p:nvSpPr>
        <p:spPr>
          <a:xfrm>
            <a:off x="800763" y="2798009"/>
            <a:ext cx="1629636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i="1" dirty="0">
                <a:latin typeface="Cambria" panose="02040503050406030204" pitchFamily="18" charset="0"/>
              </a:rPr>
              <a:t>млн евро</a:t>
            </a:r>
            <a:endParaRPr lang="ru-RU" sz="1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A9E72A-343F-4DB2-8AA3-81F43198D178}"/>
              </a:ext>
            </a:extLst>
          </p:cNvPr>
          <p:cNvSpPr txBox="1"/>
          <p:nvPr/>
        </p:nvSpPr>
        <p:spPr>
          <a:xfrm>
            <a:off x="2998201" y="2235532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Год 1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61474-862B-490E-B52E-E1C7F763A5C2}"/>
              </a:ext>
            </a:extLst>
          </p:cNvPr>
          <p:cNvSpPr txBox="1"/>
          <p:nvPr/>
        </p:nvSpPr>
        <p:spPr>
          <a:xfrm>
            <a:off x="3905360" y="2233623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Год 2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EB7E2C-5460-4E5D-B31B-2D73A6BCC907}"/>
              </a:ext>
            </a:extLst>
          </p:cNvPr>
          <p:cNvSpPr txBox="1"/>
          <p:nvPr/>
        </p:nvSpPr>
        <p:spPr>
          <a:xfrm>
            <a:off x="4812519" y="2233623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Год 3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38B7CF-F19A-4CD5-B88E-FD822B82F319}"/>
              </a:ext>
            </a:extLst>
          </p:cNvPr>
          <p:cNvSpPr txBox="1"/>
          <p:nvPr/>
        </p:nvSpPr>
        <p:spPr>
          <a:xfrm>
            <a:off x="5679608" y="2233623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Год 4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B51FDA-2A47-4145-905B-D84C47E8DF0E}"/>
              </a:ext>
            </a:extLst>
          </p:cNvPr>
          <p:cNvSpPr txBox="1"/>
          <p:nvPr/>
        </p:nvSpPr>
        <p:spPr>
          <a:xfrm>
            <a:off x="6596783" y="2243079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Год 5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8012A0-CCAF-481E-BE63-1983827DF3A8}"/>
              </a:ext>
            </a:extLst>
          </p:cNvPr>
          <p:cNvSpPr txBox="1"/>
          <p:nvPr/>
        </p:nvSpPr>
        <p:spPr>
          <a:xfrm>
            <a:off x="7490876" y="2243079"/>
            <a:ext cx="62556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latin typeface="Cambria" panose="02040503050406030204" pitchFamily="18" charset="0"/>
              </a:rPr>
              <a:t>Итого</a:t>
            </a:r>
            <a:endParaRPr lang="ru-RU" sz="1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692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и </a:t>
            </a:r>
            <a:r>
              <a:rPr lang="ru-RU" dirty="0" smtClean="0"/>
              <a:t>з</a:t>
            </a:r>
            <a:r>
              <a:rPr lang="ru-RU" dirty="0" smtClean="0"/>
              <a:t>аключительный совет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44726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0"/>
            <a:ext cx="11477625" cy="978486"/>
          </a:xfrm>
        </p:spPr>
        <p:txBody>
          <a:bodyPr>
            <a:normAutofit/>
          </a:bodyPr>
          <a:lstStyle/>
          <a:p>
            <a:r>
              <a:rPr lang="ru-RU" sz="2400" dirty="0"/>
              <a:t>Три </a:t>
            </a:r>
            <a:r>
              <a:rPr lang="ru-RU" sz="2400" dirty="0" smtClean="0"/>
              <a:t>варианта </a:t>
            </a:r>
            <a:r>
              <a:rPr lang="ru-RU" sz="2400" dirty="0"/>
              <a:t>базовых показателей, и только </a:t>
            </a:r>
            <a:r>
              <a:rPr lang="ru-RU" sz="2400" dirty="0" smtClean="0"/>
              <a:t>один - верный</a:t>
            </a:r>
            <a:endParaRPr lang="ru-RU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248" y="834353"/>
            <a:ext cx="8901402" cy="58039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E8035F-9801-48DA-BA9C-3F3A9A20E966}"/>
              </a:ext>
            </a:extLst>
          </p:cNvPr>
          <p:cNvSpPr txBox="1"/>
          <p:nvPr/>
        </p:nvSpPr>
        <p:spPr>
          <a:xfrm>
            <a:off x="3185231" y="834353"/>
            <a:ext cx="5465889" cy="46723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ru-RU" sz="1400" b="1" dirty="0"/>
              <a:t>Три </a:t>
            </a:r>
            <a:r>
              <a:rPr lang="ru-RU" sz="1400" b="1" dirty="0" smtClean="0"/>
              <a:t>варианта </a:t>
            </a:r>
            <a:r>
              <a:rPr lang="ru-RU" sz="1400" b="1" dirty="0"/>
              <a:t>базовых показателей, и только </a:t>
            </a:r>
            <a:r>
              <a:rPr lang="ru-RU" sz="1400" b="1" dirty="0" smtClean="0"/>
              <a:t>один –</a:t>
            </a:r>
          </a:p>
          <a:p>
            <a:pPr algn="ctr"/>
            <a:r>
              <a:rPr lang="ru-RU" sz="1400" b="1" dirty="0" smtClean="0"/>
              <a:t> верный</a:t>
            </a:r>
            <a:endParaRPr lang="ru-RU" sz="1400" b="1" dirty="0"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0BE43-B971-47D2-8396-3AE4875AF428}"/>
              </a:ext>
            </a:extLst>
          </p:cNvPr>
          <p:cNvSpPr txBox="1"/>
          <p:nvPr/>
        </p:nvSpPr>
        <p:spPr>
          <a:xfrm>
            <a:off x="2140066" y="1470692"/>
            <a:ext cx="1045165" cy="95410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ym typeface="Wingdings" panose="05000000000000000000" pitchFamily="2" charset="2"/>
              </a:rPr>
              <a:t></a:t>
            </a:r>
            <a:r>
              <a:rPr lang="ru-RU" sz="1100" dirty="0"/>
              <a:t> </a:t>
            </a:r>
            <a:r>
              <a:rPr lang="ru-RU" sz="800" b="1" dirty="0"/>
              <a:t>Базовые показатели</a:t>
            </a:r>
          </a:p>
          <a:p>
            <a:r>
              <a:rPr lang="ru-RU" sz="800" b="1" dirty="0"/>
              <a:t>определены с учетом утвержденных</a:t>
            </a:r>
          </a:p>
          <a:p>
            <a:r>
              <a:rPr lang="ru-RU" sz="800" b="1" dirty="0"/>
              <a:t>бюджетных</a:t>
            </a:r>
          </a:p>
          <a:p>
            <a:r>
              <a:rPr lang="ru-RU" sz="800" b="1" dirty="0"/>
              <a:t>ассигнований</a:t>
            </a:r>
            <a:endParaRPr lang="ru-RU" sz="1000" b="1" dirty="0"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3DACEC-C352-456B-8C5C-281466602D32}"/>
              </a:ext>
            </a:extLst>
          </p:cNvPr>
          <p:cNvSpPr txBox="1"/>
          <p:nvPr/>
        </p:nvSpPr>
        <p:spPr>
          <a:xfrm>
            <a:off x="4640424" y="3681155"/>
            <a:ext cx="1257514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ym typeface="Wingdings" panose="05000000000000000000" pitchFamily="2" charset="2"/>
              </a:rPr>
              <a:t></a:t>
            </a:r>
            <a:r>
              <a:rPr lang="ru-RU" sz="800" b="1" dirty="0"/>
              <a:t> Базовые показатели</a:t>
            </a:r>
          </a:p>
          <a:p>
            <a:r>
              <a:rPr lang="ru-RU" sz="800" b="1" dirty="0"/>
              <a:t>определены с учетом использованных бюджетных</a:t>
            </a:r>
          </a:p>
          <a:p>
            <a:r>
              <a:rPr lang="ru-RU" sz="800" b="1" dirty="0"/>
              <a:t>ассигнований</a:t>
            </a:r>
            <a:endParaRPr lang="ru-RU" sz="1000" b="1" dirty="0"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12E4D-F4B8-4DD5-ABDC-72C7A2D3A6C6}"/>
              </a:ext>
            </a:extLst>
          </p:cNvPr>
          <p:cNvSpPr txBox="1"/>
          <p:nvPr/>
        </p:nvSpPr>
        <p:spPr>
          <a:xfrm>
            <a:off x="7262413" y="3270078"/>
            <a:ext cx="1388706" cy="12520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ym typeface="Wingdings" panose="05000000000000000000" pitchFamily="2" charset="2"/>
              </a:rPr>
              <a:t></a:t>
            </a:r>
            <a:r>
              <a:rPr lang="ru-RU" sz="900" b="1" dirty="0">
                <a:sym typeface="Wingdings" panose="05000000000000000000" pitchFamily="2" charset="2"/>
              </a:rPr>
              <a:t> Базовые показатели</a:t>
            </a:r>
          </a:p>
          <a:p>
            <a:r>
              <a:rPr lang="ru-RU" sz="900" b="1" dirty="0">
                <a:sym typeface="Wingdings" panose="05000000000000000000" pitchFamily="2" charset="2"/>
              </a:rPr>
              <a:t>определены с учетом использованных бюджетных</a:t>
            </a:r>
          </a:p>
          <a:p>
            <a:r>
              <a:rPr lang="ru-RU" sz="900" b="1" dirty="0">
                <a:sym typeface="Wingdings" panose="05000000000000000000" pitchFamily="2" charset="2"/>
              </a:rPr>
              <a:t>ассигнований и фактического покрытия платежей/обязательств</a:t>
            </a:r>
            <a:endParaRPr lang="ru-RU" sz="900" b="1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7621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82" y="48366"/>
            <a:ext cx="10627019" cy="978486"/>
          </a:xfrm>
        </p:spPr>
        <p:txBody>
          <a:bodyPr>
            <a:normAutofit/>
          </a:bodyPr>
          <a:lstStyle/>
          <a:p>
            <a:r>
              <a:rPr lang="ru-RU" dirty="0"/>
              <a:t>4. </a:t>
            </a:r>
            <a:r>
              <a:rPr lang="ru-RU" dirty="0" smtClean="0"/>
              <a:t>Заключительный </a:t>
            </a:r>
            <a:r>
              <a:rPr lang="ru-RU" dirty="0"/>
              <a:t>совет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r>
              <a:rPr lang="ru-RU" sz="2400" b="1" kern="0" dirty="0"/>
              <a:t>Если появились переходящие ассигнования, </a:t>
            </a:r>
          </a:p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r>
              <a:rPr lang="en-GB" sz="2400" b="1" kern="0" dirty="0">
                <a:sym typeface="Wingdings" panose="05000000000000000000" pitchFamily="2" charset="2"/>
              </a:rPr>
              <a:t></a:t>
            </a:r>
            <a:r>
              <a:rPr lang="ru-RU" sz="2400" b="1" kern="0" dirty="0">
                <a:sym typeface="Wingdings" panose="05000000000000000000" pitchFamily="2" charset="2"/>
              </a:rPr>
              <a:t> вычитайте их из базовых показателей</a:t>
            </a: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7506F5D-F20B-45E2-9C19-7598E2441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46214"/>
              </p:ext>
            </p:extLst>
          </p:nvPr>
        </p:nvGraphicFramePr>
        <p:xfrm>
          <a:off x="1274326" y="3559513"/>
          <a:ext cx="9091930" cy="1700530"/>
        </p:xfrm>
        <a:graphic>
          <a:graphicData uri="http://schemas.openxmlformats.org/drawingml/2006/table">
            <a:tbl>
              <a:tblPr firstRow="1" firstCol="1" bandRow="1"/>
              <a:tblGrid>
                <a:gridCol w="3639185">
                  <a:extLst>
                    <a:ext uri="{9D8B030D-6E8A-4147-A177-3AD203B41FA5}">
                      <a16:colId xmlns:a16="http://schemas.microsoft.com/office/drawing/2014/main" val="1565922199"/>
                    </a:ext>
                  </a:extLst>
                </a:gridCol>
                <a:gridCol w="1359535">
                  <a:extLst>
                    <a:ext uri="{9D8B030D-6E8A-4147-A177-3AD203B41FA5}">
                      <a16:colId xmlns:a16="http://schemas.microsoft.com/office/drawing/2014/main" val="3695114762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267903365"/>
                    </a:ext>
                  </a:extLst>
                </a:gridCol>
                <a:gridCol w="1362710">
                  <a:extLst>
                    <a:ext uri="{9D8B030D-6E8A-4147-A177-3AD203B41FA5}">
                      <a16:colId xmlns:a16="http://schemas.microsoft.com/office/drawing/2014/main" val="398141397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1896237072"/>
                    </a:ext>
                  </a:extLst>
                </a:gridCol>
              </a:tblGrid>
              <a:tr h="280670"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2022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2023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270836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Базовые показатели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577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623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960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Переход с 2020 г.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0"/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56037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Использование переходящих ассигнований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-10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61623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Итоговые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базовые показатели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391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567</a:t>
                      </a:r>
                      <a:endParaRPr lang="ru-RU" sz="1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14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61132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736E-A036-451C-BC31-95A125EE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8215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D87E1-1BA8-4564-B57F-1AE5F18E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703D6B-AAD7-4B67-855F-95E78EE2C7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r>
              <a:rPr lang="ru-RU" dirty="0"/>
              <a:t>Тенденция: базовые показатели для оценки капитальных затрат часто завышены</a:t>
            </a:r>
          </a:p>
          <a:p>
            <a:pPr marL="457200" indent="-457200">
              <a:buAutoNum type="arabicPeriod"/>
            </a:pPr>
            <a:r>
              <a:rPr lang="ru-RU" dirty="0"/>
              <a:t>Напоминание: места возникновения капитальных затрат (прошлые обязательства)</a:t>
            </a:r>
          </a:p>
          <a:p>
            <a:pPr marL="457200" indent="-457200">
              <a:buAutoNum type="arabicPeriod"/>
            </a:pPr>
            <a:r>
              <a:rPr lang="ru-RU" dirty="0"/>
              <a:t>Утверждение обязательств и платежей, уточнение базовых показателей:</a:t>
            </a:r>
          </a:p>
          <a:p>
            <a:pPr marL="690563" lvl="1" indent="-457200">
              <a:buAutoNum type="arabicPeriod"/>
            </a:pPr>
            <a:r>
              <a:rPr lang="ru-RU" dirty="0"/>
              <a:t>Шаг</a:t>
            </a:r>
            <a:r>
              <a:rPr lang="ru-RU" baseline="30000" dirty="0"/>
              <a:t> </a:t>
            </a:r>
            <a:r>
              <a:rPr lang="ru-RU" dirty="0"/>
              <a:t>1</a:t>
            </a:r>
          </a:p>
          <a:p>
            <a:pPr marL="690563" lvl="1" indent="-457200">
              <a:buAutoNum type="arabicPeriod"/>
            </a:pPr>
            <a:r>
              <a:rPr lang="ru-RU" dirty="0"/>
              <a:t>Шаг</a:t>
            </a:r>
            <a:r>
              <a:rPr lang="ru-RU" baseline="30000" dirty="0"/>
              <a:t> </a:t>
            </a:r>
            <a:r>
              <a:rPr lang="ru-RU" dirty="0"/>
              <a:t>2</a:t>
            </a:r>
          </a:p>
          <a:p>
            <a:pPr marL="690563" lvl="1" indent="-457200">
              <a:buAutoNum type="arabicPeriod"/>
            </a:pPr>
            <a:r>
              <a:rPr lang="ru-RU" dirty="0"/>
              <a:t>Шаг</a:t>
            </a:r>
            <a:r>
              <a:rPr lang="ru-RU" baseline="30000" dirty="0"/>
              <a:t> </a:t>
            </a:r>
            <a:r>
              <a:rPr lang="ru-RU" dirty="0"/>
              <a:t>3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Вывод и заключительный </a:t>
            </a:r>
            <a:r>
              <a:rPr lang="ru-RU" dirty="0"/>
              <a:t>совет</a:t>
            </a:r>
          </a:p>
          <a:p>
            <a:pPr lvl="1" indent="0">
              <a:buNone/>
            </a:pPr>
            <a:endParaRPr lang="ru-RU" dirty="0"/>
          </a:p>
          <a:p>
            <a:pPr lvl="1" indent="0">
              <a:buNone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9919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Тенденция: базовые показатели для оценки капитальных затрат часто завышены</a:t>
            </a:r>
            <a:r>
              <a:rPr dirty="0"/>
              <a:t/>
            </a:r>
            <a:br>
              <a:rPr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770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151067"/>
            <a:ext cx="9715500" cy="978486"/>
          </a:xfrm>
        </p:spPr>
        <p:txBody>
          <a:bodyPr/>
          <a:lstStyle/>
          <a:p>
            <a:r>
              <a:rPr lang="ru-RU" dirty="0"/>
              <a:t>1. Базовые показатели для оценки капитальных затрат часто завышены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7990" y="1129553"/>
            <a:ext cx="11049639" cy="5593976"/>
          </a:xfrm>
        </p:spPr>
        <p:txBody>
          <a:bodyPr>
            <a:noAutofit/>
          </a:bodyPr>
          <a:lstStyle/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r>
              <a:rPr lang="ru-RU" sz="1800" b="1" kern="0" dirty="0"/>
              <a:t>В рамках крупных и сложных проектов часто возникает перерасход средств. При этом, когда дело доходит до бюджетирования, наблюдается тенденция к завышению прогнозных капитальных затрат:</a:t>
            </a:r>
          </a:p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kern="0" dirty="0"/>
              <a:t>Недостаточная осведомленность о фактических обязательствах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Сколько проектов фактически реализуются?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На какие суммы заключены договоры?</a:t>
            </a:r>
          </a:p>
          <a:p>
            <a:pPr marL="625475" lvl="2" indent="0" defTabSz="828675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GB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 Эффективность сбора и анализа данных о капитальных затратах часто оставляет желать лучшего</a:t>
            </a:r>
            <a:endParaRPr lang="ru-RU" sz="1600" kern="0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18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kern="0" dirty="0"/>
              <a:t>Чрезмерный оптимизм в отношении «ритма» капитальных затрат: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Капитальные затраты часто являются одним из главных приоритетов для правительств и отраслевых министерств.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Но капитальные проекты часто сложны и, следовательно, их реализация занимают </a:t>
            </a:r>
            <a:r>
              <a:rPr lang="ru-RU" sz="1600" b="1" kern="0" dirty="0" smtClean="0">
                <a:solidFill>
                  <a:srgbClr val="FFFF00"/>
                </a:solidFill>
              </a:rPr>
              <a:t>длительное время </a:t>
            </a:r>
            <a:r>
              <a:rPr lang="ru-RU" sz="1600" b="1" kern="0" dirty="0">
                <a:solidFill>
                  <a:srgbClr val="FFFF00"/>
                </a:solidFill>
              </a:rPr>
              <a:t>(разработка проекта, проведение тендеров, проблемы в ходе реализации, юридические вопросы, ...) </a:t>
            </a:r>
            <a:endParaRPr lang="ru-RU" sz="1600" dirty="0"/>
          </a:p>
          <a:p>
            <a:pPr marL="625475" lvl="2" indent="0" defTabSz="828675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GB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 Противоречия между намерениями и реальностью в области управления капитальными затратами</a:t>
            </a:r>
            <a:endParaRPr lang="ru-RU" sz="1600" b="1" kern="0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396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2. Напоминание: места возникновения капитальных затрат (прошлые обязательства)</a:t>
            </a:r>
            <a:r>
              <a:t/>
            </a:r>
            <a:br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7701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27" y="250959"/>
            <a:ext cx="10181345" cy="978486"/>
          </a:xfrm>
        </p:spPr>
        <p:txBody>
          <a:bodyPr>
            <a:normAutofit fontScale="90000"/>
          </a:bodyPr>
          <a:lstStyle/>
          <a:p>
            <a:r>
              <a:rPr lang="ru-RU" dirty="0"/>
              <a:t>2. Базовые показатели для капитальных затрат определяются главным образом прошлыми обязательствами.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6560" y="1381898"/>
            <a:ext cx="10503915" cy="5225143"/>
          </a:xfrm>
        </p:spPr>
        <p:txBody>
          <a:bodyPr>
            <a:normAutofit/>
          </a:bodyPr>
          <a:lstStyle/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r>
              <a:rPr lang="ru-RU" dirty="0"/>
              <a:t> </a:t>
            </a:r>
            <a:r>
              <a:rPr lang="ru-RU" sz="2400" b="1" kern="0" dirty="0"/>
              <a:t>Истина, которую часто упускают из виду: никаких платежей без прошлых обязательств не может быть в принципе, и не важно, </a:t>
            </a:r>
            <a:r>
              <a:rPr lang="ru-RU" sz="2400" b="1" kern="0" dirty="0" smtClean="0"/>
              <a:t>были ли зарегистрированы такие обязательства.</a:t>
            </a:r>
            <a:endParaRPr lang="ru-RU" sz="2400" b="1" kern="0" dirty="0"/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Общее правило бюджетирования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FF00"/>
                </a:solidFill>
              </a:rPr>
              <a:t>Это особенно важно для капитальных затрат:</a:t>
            </a:r>
          </a:p>
          <a:p>
            <a:pPr marL="954088" lvl="2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C000"/>
                </a:solidFill>
              </a:rPr>
              <a:t>юридические обязательства (подписание договора) инициируют серию платежей, которые могут быть растянуты на несколько лет;</a:t>
            </a:r>
          </a:p>
          <a:p>
            <a:pPr marL="954088" lvl="2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800" b="1" kern="0" dirty="0">
                <a:solidFill>
                  <a:srgbClr val="FFC000"/>
                </a:solidFill>
              </a:rPr>
              <a:t>с</a:t>
            </a:r>
            <a:r>
              <a:rPr lang="ru-RU" sz="1800" b="1" kern="0" dirty="0" smtClean="0">
                <a:solidFill>
                  <a:srgbClr val="FFC000"/>
                </a:solidFill>
              </a:rPr>
              <a:t> </a:t>
            </a:r>
            <a:r>
              <a:rPr lang="ru-RU" sz="1800" b="1" kern="0" dirty="0">
                <a:solidFill>
                  <a:srgbClr val="FFC000"/>
                </a:solidFill>
              </a:rPr>
              <a:t>точки зрения капитальных </a:t>
            </a:r>
            <a:r>
              <a:rPr lang="ru-RU" sz="1800" b="1" kern="0" dirty="0" smtClean="0">
                <a:solidFill>
                  <a:srgbClr val="FFC000"/>
                </a:solidFill>
              </a:rPr>
              <a:t>затрат </a:t>
            </a:r>
            <a:r>
              <a:rPr lang="ru-RU" sz="1800" b="1" kern="0" dirty="0">
                <a:solidFill>
                  <a:srgbClr val="FFC000"/>
                </a:solidFill>
              </a:rPr>
              <a:t>базовые показатели обычно представляют собой основную часть расходов за год.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4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GB" sz="2400" b="1" kern="0" dirty="0">
                <a:sym typeface="Wingdings" panose="05000000000000000000" pitchFamily="2" charset="2"/>
              </a:rPr>
              <a:t></a:t>
            </a:r>
            <a:r>
              <a:rPr lang="ru-RU" dirty="0"/>
              <a:t> </a:t>
            </a:r>
            <a:r>
              <a:rPr lang="ru-RU" sz="2400" b="1" kern="0" dirty="0"/>
              <a:t>Очевидна необходимость в бюджетном инструменте для последовательного выполнения обязательств, особенно в отношении капитальных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678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35" y="491385"/>
            <a:ext cx="10365761" cy="978486"/>
          </a:xfrm>
        </p:spPr>
        <p:txBody>
          <a:bodyPr/>
          <a:lstStyle/>
          <a:p>
            <a:r>
              <a:rPr lang="ru-RU" dirty="0"/>
              <a:t>2. Иллюстрация обязательств и платежей: это не так просто, как кажется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5135" y="1229445"/>
            <a:ext cx="10181345" cy="5225143"/>
          </a:xfrm>
        </p:spPr>
        <p:txBody>
          <a:bodyPr/>
          <a:lstStyle/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r>
              <a:rPr lang="ru-RU"/>
              <a:t> </a:t>
            </a:r>
          </a:p>
          <a:p>
            <a:endParaRPr lang="ru-RU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272" y="1469871"/>
            <a:ext cx="8028414" cy="52382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A4AF0C-C023-499C-BD71-1B85EE2EE0A6}"/>
              </a:ext>
            </a:extLst>
          </p:cNvPr>
          <p:cNvSpPr txBox="1"/>
          <p:nvPr/>
        </p:nvSpPr>
        <p:spPr>
          <a:xfrm>
            <a:off x="2756689" y="3549255"/>
            <a:ext cx="109479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800" dirty="0"/>
              <a:t>Финансовые обязательства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01C040-1826-41CE-AABF-F56ACD2648AF}"/>
              </a:ext>
            </a:extLst>
          </p:cNvPr>
          <p:cNvSpPr txBox="1"/>
          <p:nvPr/>
        </p:nvSpPr>
        <p:spPr>
          <a:xfrm>
            <a:off x="3477646" y="5075853"/>
            <a:ext cx="83975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/>
              <a:t>Платежи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627FF6-731B-401D-8D55-FEC39A7D4FD4}"/>
              </a:ext>
            </a:extLst>
          </p:cNvPr>
          <p:cNvSpPr txBox="1"/>
          <p:nvPr/>
        </p:nvSpPr>
        <p:spPr>
          <a:xfrm>
            <a:off x="3383901" y="1597481"/>
            <a:ext cx="507585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dirty="0"/>
              <a:t>Динамика обязательств и платежей</a:t>
            </a:r>
          </a:p>
        </p:txBody>
      </p:sp>
    </p:spTree>
    <p:extLst>
      <p:ext uri="{BB962C8B-B14F-4D97-AF65-F5344CB8AC3E}">
        <p14:creationId xmlns:p14="http://schemas.microsoft.com/office/powerpoint/2010/main" val="14376357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smtClean="0"/>
              <a:t>Санкционирование </a:t>
            </a:r>
            <a:r>
              <a:rPr lang="ru-RU" dirty="0"/>
              <a:t>обязательств и </a:t>
            </a:r>
            <a:r>
              <a:rPr lang="ru-RU" dirty="0" smtClean="0"/>
              <a:t>платежей; способы уточнить </a:t>
            </a:r>
            <a:r>
              <a:rPr lang="ru-RU" dirty="0"/>
              <a:t>базовые показатели</a:t>
            </a:r>
          </a:p>
        </p:txBody>
      </p:sp>
    </p:spTree>
    <p:extLst>
      <p:ext uri="{BB962C8B-B14F-4D97-AF65-F5344CB8AC3E}">
        <p14:creationId xmlns:p14="http://schemas.microsoft.com/office/powerpoint/2010/main" val="6630862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76" y="356001"/>
            <a:ext cx="11109532" cy="978486"/>
          </a:xfrm>
        </p:spPr>
        <p:txBody>
          <a:bodyPr>
            <a:normAutofit fontScale="90000"/>
          </a:bodyPr>
          <a:lstStyle/>
          <a:p>
            <a:r>
              <a:rPr lang="ru-RU" dirty="0"/>
              <a:t>3. Бюджетные ассигнования, платежные </a:t>
            </a:r>
            <a:r>
              <a:rPr lang="ru-RU" dirty="0" smtClean="0"/>
              <a:t>ассигнования - </a:t>
            </a:r>
            <a:r>
              <a:rPr lang="ru-RU" dirty="0"/>
              <a:t>мощный инструмент для составления бюджета капитальных затрат и оценки базовых показателей капитальных затрат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416708"/>
            <a:ext cx="11258689" cy="4894729"/>
          </a:xfrm>
        </p:spPr>
        <p:txBody>
          <a:bodyPr>
            <a:noAutofit/>
          </a:bodyPr>
          <a:lstStyle/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b="1" kern="0" dirty="0"/>
              <a:t>Определения: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Бюджетные ассигнования (БА): разрешения, которые могут использоваться только для обязательств по капитальным затратам; </a:t>
            </a:r>
            <a:r>
              <a:rPr lang="ru-RU" sz="1600" b="1" u="sng" kern="0" dirty="0">
                <a:solidFill>
                  <a:srgbClr val="FFFF00"/>
                </a:solidFill>
              </a:rPr>
              <a:t>вне зависимости </a:t>
            </a:r>
            <a:r>
              <a:rPr lang="ru-RU" sz="1600" b="1" u="sng" kern="0" dirty="0" smtClean="0">
                <a:solidFill>
                  <a:srgbClr val="FFFF00"/>
                </a:solidFill>
              </a:rPr>
              <a:t>от своей </a:t>
            </a:r>
            <a:r>
              <a:rPr lang="ru-RU" sz="1600" b="1" u="sng" kern="0" dirty="0">
                <a:solidFill>
                  <a:srgbClr val="FFFF00"/>
                </a:solidFill>
              </a:rPr>
              <a:t>формы (они могут не являться ассигнованиями</a:t>
            </a:r>
            <a:r>
              <a:rPr lang="ru-RU" sz="1600" b="1" u="sng" kern="0" dirty="0" smtClean="0">
                <a:solidFill>
                  <a:srgbClr val="FFFF00"/>
                </a:solidFill>
              </a:rPr>
              <a:t>)</a:t>
            </a:r>
            <a:r>
              <a:rPr lang="ru-RU" sz="1600" b="1" kern="0" dirty="0" smtClean="0">
                <a:solidFill>
                  <a:srgbClr val="FFFF00"/>
                </a:solidFill>
              </a:rPr>
              <a:t> </a:t>
            </a:r>
            <a:r>
              <a:rPr lang="ru-RU" sz="1600" b="1" kern="0" dirty="0">
                <a:solidFill>
                  <a:srgbClr val="FFFF00"/>
                </a:solidFill>
              </a:rPr>
              <a:t>они определяют верхний предел для обязательств по капитальным затратам на год вперед.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Платежные ассигнования (ПА): ассигнования, которые могут быть использованы только для выплат в рамках капитальных затрат.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b="1" kern="0" dirty="0"/>
              <a:t>Взаимосвязь между БА и ПА на примере 3-летнего проекта: 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</a:rPr>
              <a:t>Год 1: Проект стартовал, договор подписан = обязательства вступили в силу </a:t>
            </a:r>
            <a:r>
              <a:rPr lang="en-GB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ru-RU" sz="1800" dirty="0"/>
              <a:t> </a:t>
            </a:r>
            <a:r>
              <a:rPr lang="ru-RU" sz="1600" b="1" u="sng" kern="0" dirty="0">
                <a:solidFill>
                  <a:srgbClr val="FFFF00"/>
                </a:solidFill>
                <a:sym typeface="Wingdings" panose="05000000000000000000" pitchFamily="2" charset="2"/>
              </a:rPr>
              <a:t>Обязательства зарегистрированы путем использования БА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.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Год 1: Первый </a:t>
            </a:r>
            <a:r>
              <a:rPr lang="ru-RU" sz="1600" b="1" kern="0" baseline="300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платеж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Год 2: Второй</a:t>
            </a:r>
            <a:r>
              <a:rPr lang="ru-RU" sz="1600" b="1" kern="0" baseline="300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платеж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Год 3: Третий</a:t>
            </a:r>
            <a:r>
              <a:rPr lang="ru-RU" sz="1600" b="1" kern="0" baseline="300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ru-RU" sz="1600" b="1" kern="0" dirty="0">
                <a:solidFill>
                  <a:srgbClr val="FFFF00"/>
                </a:solidFill>
                <a:sym typeface="Wingdings" panose="05000000000000000000" pitchFamily="2" charset="2"/>
              </a:rPr>
              <a:t>платеж</a:t>
            </a:r>
            <a:endParaRPr lang="ru-RU" sz="1600" b="1" kern="0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4" name="Accolade fermante 3"/>
          <p:cNvSpPr/>
          <p:nvPr/>
        </p:nvSpPr>
        <p:spPr>
          <a:xfrm>
            <a:off x="4879361" y="4863993"/>
            <a:ext cx="176733" cy="87598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862918" y="4810205"/>
            <a:ext cx="2136162" cy="929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035645" y="5018400"/>
            <a:ext cx="1792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Использование ПА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5171354" y="5180284"/>
            <a:ext cx="583986" cy="2610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6391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FAD_PresentationTemplate-General.potx  -  Read-Only" id="{D3904EF0-5F43-42A7-A7C9-9B517E7B4260}" vid="{6FDBF7AD-8BCD-4897-AA6E-7D14786259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494E618246B6459E3DCCAD4A4E0836" ma:contentTypeVersion="9" ma:contentTypeDescription="Create a new document." ma:contentTypeScope="" ma:versionID="eb1a58df2a8b53716c9441bb0e3687cd">
  <xsd:schema xmlns:xsd="http://www.w3.org/2001/XMLSchema" xmlns:xs="http://www.w3.org/2001/XMLSchema" xmlns:p="http://schemas.microsoft.com/office/2006/metadata/properties" xmlns:ns3="dcffd87a-3f38-4b45-a528-dc73c20b926d" targetNamespace="http://schemas.microsoft.com/office/2006/metadata/properties" ma:root="true" ma:fieldsID="08b41fea3b4e76088f618f577878612c" ns3:_="">
    <xsd:import namespace="dcffd87a-3f38-4b45-a528-dc73c20b92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d87a-3f38-4b45-a528-dc73c20b92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9F6186-2D1D-4EA8-987D-7B2533592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fd87a-3f38-4b45-a528-dc73c20b9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90FC03-0433-4A9A-8231-22B36BFC8F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ffd87a-3f38-4b45-a528-dc73c20b926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137C2E-A8CF-4EC2-8054-48C8D9942C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9026</TotalTime>
  <Words>1164</Words>
  <Application>Microsoft Office PowerPoint</Application>
  <PresentationFormat>Широкоэкранный</PresentationFormat>
  <Paragraphs>429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ＭＳ Ｐゴシック</vt:lpstr>
      <vt:lpstr>.HelveticaNeueDeskInterface-Regular</vt:lpstr>
      <vt:lpstr>Arial</vt:lpstr>
      <vt:lpstr>Arial Black</vt:lpstr>
      <vt:lpstr>ArialMT</vt:lpstr>
      <vt:lpstr>Calibri</vt:lpstr>
      <vt:lpstr>Cambria</vt:lpstr>
      <vt:lpstr>Lucida Grande</vt:lpstr>
      <vt:lpstr>LucidaGrande</vt:lpstr>
      <vt:lpstr>Times New Roman</vt:lpstr>
      <vt:lpstr>Wingdings</vt:lpstr>
      <vt:lpstr>Custom Design</vt:lpstr>
      <vt:lpstr>Определение базовых показателей для оценки капитальных затрат</vt:lpstr>
      <vt:lpstr>Содержание</vt:lpstr>
      <vt:lpstr>1. Тенденция: базовые показатели для оценки капитальных затрат часто завышены </vt:lpstr>
      <vt:lpstr>1. Базовые показатели для оценки капитальных затрат часто завышены</vt:lpstr>
      <vt:lpstr>2. Напоминание: места возникновения капитальных затрат (прошлые обязательства) </vt:lpstr>
      <vt:lpstr>2. Базовые показатели для капитальных затрат определяются главным образом прошлыми обязательствами.</vt:lpstr>
      <vt:lpstr>2. Иллюстрация обязательств и платежей: это не так просто, как кажется</vt:lpstr>
      <vt:lpstr>3. Санкционирование обязательств и платежей; способы уточнить базовые показатели</vt:lpstr>
      <vt:lpstr>3. Бюджетные ассигнования, платежные ассигнования - мощный инструмент для составления бюджета капитальных затрат и оценки базовых показателей капитальных затрат</vt:lpstr>
      <vt:lpstr>3. Шаг 1 : оценка графика платежей</vt:lpstr>
      <vt:lpstr>3. Шаг 1 : оценка графика платежей</vt:lpstr>
      <vt:lpstr>3. Шаг 1 : оценка графика платежей</vt:lpstr>
      <vt:lpstr>4. Шаг 2: убедитесь, что вы учитываете фактические обязательства</vt:lpstr>
      <vt:lpstr>4. Шаг 3: убедитесь, что вы учитываете фактические платежи</vt:lpstr>
      <vt:lpstr>Вывод и заключительный совет</vt:lpstr>
      <vt:lpstr>Три варианта базовых показателей, и только один - верный</vt:lpstr>
      <vt:lpstr>4. Заключительный совет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Fazeer Sheik Rahim</dc:creator>
  <cp:lastModifiedBy>Yana</cp:lastModifiedBy>
  <cp:revision>466</cp:revision>
  <cp:lastPrinted>2020-11-24T15:06:03Z</cp:lastPrinted>
  <dcterms:created xsi:type="dcterms:W3CDTF">2019-01-17T19:28:47Z</dcterms:created>
  <dcterms:modified xsi:type="dcterms:W3CDTF">2021-11-19T05:41:37Z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0x0101007A494E618246B6459E3DCCAD4A4E0836</vt:lpwstr>
  </property>
</Properties>
</file>