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464" r:id="rId2"/>
    <p:sldId id="463" r:id="rId3"/>
    <p:sldId id="4165" r:id="rId4"/>
    <p:sldId id="4166" r:id="rId5"/>
    <p:sldId id="4182" r:id="rId6"/>
    <p:sldId id="4183" r:id="rId7"/>
    <p:sldId id="4172" r:id="rId8"/>
    <p:sldId id="4170" r:id="rId9"/>
    <p:sldId id="4173" r:id="rId10"/>
    <p:sldId id="4175" r:id="rId11"/>
    <p:sldId id="4176" r:id="rId12"/>
    <p:sldId id="4178" r:id="rId13"/>
    <p:sldId id="4179" r:id="rId14"/>
    <p:sldId id="312" r:id="rId15"/>
  </p:sldIdLst>
  <p:sldSz cx="9906000" cy="6858000" type="A4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/>
  <p:cmAuthor id="2" name="Iryna Shcherbyna" initials="IS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D7"/>
    <a:srgbClr val="6666FF"/>
    <a:srgbClr val="758EAA"/>
    <a:srgbClr val="006D31"/>
    <a:srgbClr val="00BA54"/>
    <a:srgbClr val="FFE666"/>
    <a:srgbClr val="FFD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A5E6B-FFFC-F971-B41E-8718CC118A67}" v="5" dt="2020-05-26T09:28:17.008"/>
    <p1510:client id="{9139DC5E-69F4-E07B-45AA-731C1800DFC9}" v="3" dt="2020-05-26T09:25:54.551"/>
    <p1510:client id="{B622E18E-2052-0766-AA9D-1084778A5D97}" v="4" dt="2020-05-26T10:21:52.784"/>
    <p1510:client id="{BDB9F07F-A654-348E-0D35-52133B0EFD30}" v="5" dt="2020-05-26T09:27:50.371"/>
    <p1510:client id="{D2452A70-048D-8824-D390-D2EA396F8A1A}" v="14" dt="2020-05-26T09:56:31.902"/>
    <p1510:client id="{DF82EFB2-9DA7-58F1-CB11-A1657A945252}" v="10" dt="2020-05-26T09:43:56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0" autoAdjust="0"/>
    <p:restoredTop sz="94697"/>
  </p:normalViewPr>
  <p:slideViewPr>
    <p:cSldViewPr snapToGrid="0">
      <p:cViewPr>
        <p:scale>
          <a:sx n="50" d="100"/>
          <a:sy n="50" d="100"/>
        </p:scale>
        <p:origin x="-1272" y="5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DF82EFB2-9DA7-58F1-CB11-A1657A945252}"/>
    <pc:docChg chg="modSld">
      <pc:chgData name="Naida Carsimamovic" userId="S::naidacar_gmail.com#ext#@worldbankgroup.onmicrosoft.com::53931ab3-ae2f-4940-ab2f-79ca65fd9f5d" providerId="AD" clId="Web-{DF82EFB2-9DA7-58F1-CB11-A1657A945252}" dt="2020-05-26T09:43:56.558" v="9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DF82EFB2-9DA7-58F1-CB11-A1657A945252}" dt="2020-05-26T09:43:56.557" v="8" actId="20577"/>
        <pc:sldMkLst>
          <pc:docMk/>
          <pc:sldMk cId="1590227259" sldId="4112"/>
        </pc:sldMkLst>
        <pc:spChg chg="mod">
          <ac:chgData name="Naida Carsimamovic" userId="S::naidacar_gmail.com#ext#@worldbankgroup.onmicrosoft.com::53931ab3-ae2f-4940-ab2f-79ca65fd9f5d" providerId="AD" clId="Web-{DF82EFB2-9DA7-58F1-CB11-A1657A945252}" dt="2020-05-26T09:43:56.557" v="8" actId="20577"/>
          <ac:spMkLst>
            <pc:docMk/>
            <pc:sldMk cId="1590227259" sldId="4112"/>
            <ac:spMk id="12" creationId="{8B6AAFC4-08E3-D940-92A1-EB0B684D818F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D2452A70-048D-8824-D390-D2EA396F8A1A}"/>
    <pc:docChg chg="modSld">
      <pc:chgData name="Naida Carsimamovic" userId="S::naidacar_gmail.com#ext#@worldbankgroup.onmicrosoft.com::53931ab3-ae2f-4940-ab2f-79ca65fd9f5d" providerId="AD" clId="Web-{D2452A70-048D-8824-D390-D2EA396F8A1A}" dt="2020-05-26T09:56:31.902" v="1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D2452A70-048D-8824-D390-D2EA396F8A1A}" dt="2020-05-26T09:56:14.433" v="7" actId="20577"/>
        <pc:sldMkLst>
          <pc:docMk/>
          <pc:sldMk cId="3429280724" sldId="4114"/>
        </pc:sldMkLst>
        <pc:spChg chg="mod">
          <ac:chgData name="Naida Carsimamovic" userId="S::naidacar_gmail.com#ext#@worldbankgroup.onmicrosoft.com::53931ab3-ae2f-4940-ab2f-79ca65fd9f5d" providerId="AD" clId="Web-{D2452A70-048D-8824-D390-D2EA396F8A1A}" dt="2020-05-26T09:56:14.433" v="7" actId="20577"/>
          <ac:spMkLst>
            <pc:docMk/>
            <pc:sldMk cId="3429280724" sldId="4114"/>
            <ac:spMk id="12" creationId="{8B6AAFC4-08E3-D940-92A1-EB0B684D818F}"/>
          </ac:spMkLst>
        </pc:spChg>
      </pc:sldChg>
      <pc:sldChg chg="modSp">
        <pc:chgData name="Naida Carsimamovic" userId="S::naidacar_gmail.com#ext#@worldbankgroup.onmicrosoft.com::53931ab3-ae2f-4940-ab2f-79ca65fd9f5d" providerId="AD" clId="Web-{D2452A70-048D-8824-D390-D2EA396F8A1A}" dt="2020-05-26T09:56:31.902" v="12" actId="20577"/>
        <pc:sldMkLst>
          <pc:docMk/>
          <pc:sldMk cId="1466658221" sldId="4117"/>
        </pc:sldMkLst>
        <pc:spChg chg="mod">
          <ac:chgData name="Naida Carsimamovic" userId="S::naidacar_gmail.com#ext#@worldbankgroup.onmicrosoft.com::53931ab3-ae2f-4940-ab2f-79ca65fd9f5d" providerId="AD" clId="Web-{D2452A70-048D-8824-D390-D2EA396F8A1A}" dt="2020-05-26T09:56:31.902" v="12" actId="20577"/>
          <ac:spMkLst>
            <pc:docMk/>
            <pc:sldMk cId="1466658221" sldId="4117"/>
            <ac:spMk id="33" creationId="{40386664-BD06-374E-8399-F76618A781DC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BDB9F07F-A654-348E-0D35-52133B0EFD30}"/>
    <pc:docChg chg="modSld">
      <pc:chgData name="Naida Carsimamovic" userId="S::naidacar_gmail.com#ext#@worldbankgroup.onmicrosoft.com::53931ab3-ae2f-4940-ab2f-79ca65fd9f5d" providerId="AD" clId="Web-{BDB9F07F-A654-348E-0D35-52133B0EFD30}" dt="2020-05-26T09:27:50.371" v="4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BDB9F07F-A654-348E-0D35-52133B0EFD30}" dt="2020-05-26T09:27:50.371" v="4" actId="20577"/>
        <pc:sldMkLst>
          <pc:docMk/>
          <pc:sldMk cId="627800695" sldId="413"/>
        </pc:sldMkLst>
        <pc:spChg chg="mod">
          <ac:chgData name="Naida Carsimamovic" userId="S::naidacar_gmail.com#ext#@worldbankgroup.onmicrosoft.com::53931ab3-ae2f-4940-ab2f-79ca65fd9f5d" providerId="AD" clId="Web-{BDB9F07F-A654-348E-0D35-52133B0EFD30}" dt="2020-05-26T09:27:50.371" v="4" actId="20577"/>
          <ac:spMkLst>
            <pc:docMk/>
            <pc:sldMk cId="627800695" sldId="413"/>
            <ac:spMk id="8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9139DC5E-69F4-E07B-45AA-731C1800DFC9}"/>
    <pc:docChg chg="modSld">
      <pc:chgData name="Naida Carsimamovic" userId="S::naidacar_gmail.com#ext#@worldbankgroup.onmicrosoft.com::53931ab3-ae2f-4940-ab2f-79ca65fd9f5d" providerId="AD" clId="Web-{9139DC5E-69F4-E07B-45AA-731C1800DFC9}" dt="2020-05-26T09:25:54.551" v="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9139DC5E-69F4-E07B-45AA-731C1800DFC9}" dt="2020-05-26T09:25:54.551" v="2" actId="20577"/>
        <pc:sldMkLst>
          <pc:docMk/>
          <pc:sldMk cId="627800695" sldId="413"/>
        </pc:sldMkLst>
        <pc:spChg chg="mod">
          <ac:chgData name="Naida Carsimamovic" userId="S::naidacar_gmail.com#ext#@worldbankgroup.onmicrosoft.com::53931ab3-ae2f-4940-ab2f-79ca65fd9f5d" providerId="AD" clId="Web-{9139DC5E-69F4-E07B-45AA-731C1800DFC9}" dt="2020-05-26T09:25:54.551" v="2" actId="20577"/>
          <ac:spMkLst>
            <pc:docMk/>
            <pc:sldMk cId="627800695" sldId="413"/>
            <ac:spMk id="8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B622E18E-2052-0766-AA9D-1084778A5D97}"/>
    <pc:docChg chg="modSld">
      <pc:chgData name="Naida Carsimamovic" userId="S::naidacar_gmail.com#ext#@worldbankgroup.onmicrosoft.com::53931ab3-ae2f-4940-ab2f-79ca65fd9f5d" providerId="AD" clId="Web-{B622E18E-2052-0766-AA9D-1084778A5D97}" dt="2020-05-26T10:21:52.784" v="3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B622E18E-2052-0766-AA9D-1084778A5D97}" dt="2020-05-26T10:21:52.784" v="3" actId="20577"/>
        <pc:sldMkLst>
          <pc:docMk/>
          <pc:sldMk cId="3476620821" sldId="4118"/>
        </pc:sldMkLst>
        <pc:spChg chg="mod">
          <ac:chgData name="Naida Carsimamovic" userId="S::naidacar_gmail.com#ext#@worldbankgroup.onmicrosoft.com::53931ab3-ae2f-4940-ab2f-79ca65fd9f5d" providerId="AD" clId="Web-{B622E18E-2052-0766-AA9D-1084778A5D97}" dt="2020-05-26T10:21:52.784" v="3" actId="20577"/>
          <ac:spMkLst>
            <pc:docMk/>
            <pc:sldMk cId="3476620821" sldId="4118"/>
            <ac:spMk id="3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280A5E6B-FFFC-F971-B41E-8718CC118A67}"/>
    <pc:docChg chg="modSld">
      <pc:chgData name="Naida Carsimamovic" userId="S::naidacar_gmail.com#ext#@worldbankgroup.onmicrosoft.com::53931ab3-ae2f-4940-ab2f-79ca65fd9f5d" providerId="AD" clId="Web-{280A5E6B-FFFC-F971-B41E-8718CC118A67}" dt="2020-05-26T09:28:14.570" v="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280A5E6B-FFFC-F971-B41E-8718CC118A67}" dt="2020-05-26T09:28:14.570" v="2" actId="20577"/>
        <pc:sldMkLst>
          <pc:docMk/>
          <pc:sldMk cId="627800695" sldId="413"/>
        </pc:sldMkLst>
        <pc:spChg chg="mod">
          <ac:chgData name="Naida Carsimamovic" userId="S::naidacar_gmail.com#ext#@worldbankgroup.onmicrosoft.com::53931ab3-ae2f-4940-ab2f-79ca65fd9f5d" providerId="AD" clId="Web-{280A5E6B-FFFC-F971-B41E-8718CC118A67}" dt="2020-05-26T09:28:14.570" v="2" actId="20577"/>
          <ac:spMkLst>
            <pc:docMk/>
            <pc:sldMk cId="627800695" sldId="413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Государственный </a:t>
            </a:r>
            <a:r>
              <a:rPr lang="ru-RU" sz="1600" baseline="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бюджет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8681567070405154E-2"/>
          <c:y val="5.699464732262796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Public Budget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A1-43C3-85D5-F07809627817}"/>
              </c:ext>
            </c:extLst>
          </c:dPt>
          <c:dPt>
            <c:idx val="1"/>
            <c:bubble3D val="0"/>
            <c:explosion val="1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A1-43C3-85D5-F07809627817}"/>
              </c:ext>
            </c:extLst>
          </c:dPt>
          <c:cat>
            <c:strRef>
              <c:f>Лист1!$A$2:$A$3</c:f>
              <c:strCache>
                <c:ptCount val="1"/>
                <c:pt idx="0">
                  <c:v>Participatory Budget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A1-43C3-85D5-F07809627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1"/>
                <c:pt idx="0">
                  <c:v>Participatory Budget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A1-43C3-85D5-F07809627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0.61538</cdr:x>
      <cdr:y>0.21291</cdr:y>
    </cdr:from>
    <cdr:to>
      <cdr:x>1</cdr:x>
      <cdr:y>0.49758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2804161" y="516660"/>
          <a:ext cx="1752599" cy="690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err="1" smtClean="0">
              <a:cs typeface="Times New Roman" panose="02020603050405020304" pitchFamily="18" charset="0"/>
            </a:rPr>
            <a:t>Партисипаторный</a:t>
          </a:r>
          <a:endParaRPr lang="ru-RU" sz="1600" b="1" dirty="0" smtClean="0"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600" b="1" dirty="0" smtClean="0">
              <a:cs typeface="Times New Roman" panose="02020603050405020304" pitchFamily="18" charset="0"/>
            </a:rPr>
            <a:t>бюджет</a:t>
          </a:r>
          <a:endParaRPr lang="ru-RU" sz="16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0.57173</cdr:x>
      <cdr:y>0.06503</cdr:y>
    </cdr:from>
    <cdr:to>
      <cdr:x>0.81158</cdr:x>
      <cdr:y>0.21814</cdr:y>
    </cdr:to>
    <cdr:sp macro="" textlink="">
      <cdr:nvSpPr>
        <cdr:cNvPr id="5" name="Выгнутая влево стрелка 4"/>
        <cdr:cNvSpPr/>
      </cdr:nvSpPr>
      <cdr:spPr>
        <a:xfrm xmlns:a="http://schemas.openxmlformats.org/drawingml/2006/main" rot="5400000">
          <a:off x="2358298" y="-112653"/>
          <a:ext cx="353508" cy="879105"/>
        </a:xfrm>
        <a:prstGeom xmlns:a="http://schemas.openxmlformats.org/drawingml/2006/main" prst="curvedRightArrow">
          <a:avLst>
            <a:gd name="adj1" fmla="val 25000"/>
            <a:gd name="adj2" fmla="val 52032"/>
            <a:gd name="adj3" fmla="val 32845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0.16584</cdr:x>
      <cdr:y>0.28716</cdr:y>
    </cdr:from>
    <cdr:to>
      <cdr:x>0.34568</cdr:x>
      <cdr:y>0.3446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536421">
          <a:off x="463786" y="647702"/>
          <a:ext cx="502920" cy="12954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1A730C-CD51-46F1-A484-178E442E2468}" type="datetimeFigureOut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76275"/>
            <a:ext cx="48863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C16A-6598-4F59-8139-79C5FA12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mpal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61697" y="883919"/>
            <a:ext cx="8626803" cy="32557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2060"/>
                </a:solidFill>
              </a:rPr>
              <a:t/>
            </a:r>
            <a:br>
              <a:rPr lang="en-US" sz="1200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ПЗ РГБГП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«Механизмы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рекомендуемые министерствам финансов стран для содействия </a:t>
            </a:r>
            <a:r>
              <a:rPr lang="ru-RU" sz="3200" b="1" dirty="0" err="1" smtClean="0">
                <a:solidFill>
                  <a:srgbClr val="002060"/>
                </a:solidFill>
              </a:rPr>
              <a:t>партисипаторному</a:t>
            </a:r>
            <a:r>
              <a:rPr lang="ru-RU" sz="3200" b="1" dirty="0" smtClean="0">
                <a:solidFill>
                  <a:srgbClr val="002060"/>
                </a:solidFill>
              </a:rPr>
              <a:t> бюджетированию на субнациональном уровне и для разработки проектов </a:t>
            </a:r>
            <a:r>
              <a:rPr lang="ru-RU" sz="3200" b="1" dirty="0" err="1" smtClean="0">
                <a:solidFill>
                  <a:srgbClr val="002060"/>
                </a:solidFill>
              </a:rPr>
              <a:t>партисипаторного</a:t>
            </a:r>
            <a:r>
              <a:rPr lang="ru-RU" sz="3200" b="1" dirty="0" smtClean="0">
                <a:solidFill>
                  <a:srgbClr val="002060"/>
                </a:solidFill>
              </a:rPr>
              <a:t> бюджетирования на национальном уровне»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74" y="4458286"/>
            <a:ext cx="6934200" cy="76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сообщество (</a:t>
            </a:r>
            <a:r>
              <a:rPr lang="ru-RU" sz="2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БС) 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по бюджетной грамотности и прозрачности бюджета (РГБГП)</a:t>
            </a:r>
            <a:endParaRPr lang="en-US" sz="2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857375" y="5630594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Виртуальное ежегодное пленарное заседание БС, 19-20 мая 2021 г.</a:t>
            </a:r>
          </a:p>
          <a:p>
            <a:pPr algn="ctr"/>
            <a:r>
              <a:rPr lang="ru-RU" b="1" dirty="0">
                <a:latin typeface="Calibri" pitchFamily="34" charset="0"/>
              </a:rPr>
              <a:t>Татьяна Виноградова, консультант, Ресурсная группа БС</a:t>
            </a:r>
            <a:endParaRPr lang="en-US" b="1" dirty="0">
              <a:latin typeface="Calibri" pitchFamily="34" charset="0"/>
            </a:endParaRPr>
          </a:p>
          <a:p>
            <a:pPr algn="ctr"/>
            <a:endParaRPr lang="en-US" b="1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8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760" y="348786"/>
            <a:ext cx="6054936" cy="5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9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99160" y="-30480"/>
            <a:ext cx="854964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3.6.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Внедрение ПБ: шесть этапов цикла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149530"/>
            <a:ext cx="8001000" cy="5708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624841"/>
            <a:ext cx="8168640" cy="62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520" y="1277006"/>
            <a:ext cx="8609012" cy="5169514"/>
          </a:xfrm>
        </p:spPr>
        <p:txBody>
          <a:bodyPr rtlCol="0">
            <a:noAutofit/>
          </a:bodyPr>
          <a:lstStyle/>
          <a:p>
            <a:pPr marL="514350" lvl="0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Программы ПБ на национальном уровне (НПБ) осуществляются правительством страны, касаются ресурсов общенационального уровня и полномочий, принадлежащих органам власти национального уровня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 marL="514350" lvl="0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Необходимо отличать их от программ, которые финансируются правительством страны (посредством субсидий/дотаций) или управляются им и направлены на решение проблем местного </a:t>
            </a:r>
            <a:r>
              <a:rPr lang="ru-RU" sz="2800" dirty="0" smtClean="0">
                <a:solidFill>
                  <a:schemeClr val="tx1"/>
                </a:solidFill>
              </a:rPr>
              <a:t>значения.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lvl="0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К настоящему времени в мире имеется только две страны, где реализовано НПБ: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Португалия и </a:t>
            </a:r>
            <a:r>
              <a:rPr lang="ru-RU" sz="2800" b="1" dirty="0">
                <a:solidFill>
                  <a:schemeClr val="tx1"/>
                </a:solidFill>
              </a:rPr>
              <a:t>Ю</a:t>
            </a:r>
            <a:r>
              <a:rPr lang="ru-RU" sz="2800" b="1" dirty="0" smtClean="0">
                <a:solidFill>
                  <a:schemeClr val="tx1"/>
                </a:solidFill>
              </a:rPr>
              <a:t>жная Корея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2520" y="230948"/>
            <a:ext cx="8609012" cy="86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15963" lvl="0" indent="-71596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3.7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Разработка проектов ПБ на национальном уровне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1" y="518160"/>
            <a:ext cx="4587240" cy="43895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1188720"/>
            <a:ext cx="4998720" cy="5010646"/>
          </a:xfrm>
        </p:spPr>
        <p:txBody>
          <a:bodyPr rtlCol="0">
            <a:noAutofit/>
          </a:bodyPr>
          <a:lstStyle/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Blip>
                <a:blip r:embed="rId4"/>
              </a:buBlip>
            </a:pPr>
            <a:r>
              <a:rPr lang="ru-RU" sz="2600" dirty="0" smtClean="0">
                <a:solidFill>
                  <a:schemeClr val="tx1"/>
                </a:solidFill>
              </a:rPr>
              <a:t>Для разработки стратегии масштабирования модели ПБ, адаптированной к конкретному </a:t>
            </a:r>
            <a:r>
              <a:rPr lang="ru-RU" sz="2600" dirty="0" err="1" smtClean="0">
                <a:solidFill>
                  <a:schemeClr val="tx1"/>
                </a:solidFill>
              </a:rPr>
              <a:t>страновому</a:t>
            </a:r>
            <a:r>
              <a:rPr lang="ru-RU" sz="2600" dirty="0" smtClean="0">
                <a:solidFill>
                  <a:schemeClr val="tx1"/>
                </a:solidFill>
              </a:rPr>
              <a:t> контексту, предлагается «</a:t>
            </a:r>
            <a:r>
              <a:rPr lang="ru-RU" sz="2600" dirty="0" err="1" smtClean="0">
                <a:solidFill>
                  <a:schemeClr val="tx1"/>
                </a:solidFill>
              </a:rPr>
              <a:t>экосистемный</a:t>
            </a:r>
            <a:r>
              <a:rPr lang="ru-RU" sz="2600" dirty="0" smtClean="0">
                <a:solidFill>
                  <a:schemeClr val="tx1"/>
                </a:solidFill>
              </a:rPr>
              <a:t> подход».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Blip>
                <a:blip r:embed="rId4"/>
              </a:buBlip>
            </a:pPr>
            <a:r>
              <a:rPr lang="ru-RU" sz="2600" dirty="0" smtClean="0">
                <a:solidFill>
                  <a:schemeClr val="tx1"/>
                </a:solidFill>
              </a:rPr>
              <a:t>Практические механизмы, призванные обеспечить внедрение и масштабирование ПБ, представлены в Таблице 3 ПЗ: «Основа для масштабирования модели </a:t>
            </a:r>
            <a:r>
              <a:rPr lang="ru-RU" sz="2600" dirty="0" err="1" smtClean="0">
                <a:solidFill>
                  <a:schemeClr val="tx1"/>
                </a:solidFill>
              </a:rPr>
              <a:t>партисипаторного</a:t>
            </a:r>
            <a:r>
              <a:rPr lang="ru-RU" sz="2600" dirty="0" smtClean="0">
                <a:solidFill>
                  <a:schemeClr val="tx1"/>
                </a:solidFill>
              </a:rPr>
              <a:t> бюджетирования».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0"/>
              </a:spcAft>
            </a:pP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2520" y="230948"/>
            <a:ext cx="8686800" cy="91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3400" indent="-533400" algn="l">
              <a:lnSpc>
                <a:spcPct val="90000"/>
              </a:lnSpc>
            </a:pPr>
            <a:r>
              <a:rPr lang="en-US" sz="4000" b="1" dirty="0">
                <a:solidFill>
                  <a:srgbClr val="953735"/>
                </a:solidFill>
              </a:rPr>
              <a:t>4</a:t>
            </a:r>
            <a:r>
              <a:rPr lang="en-US" sz="4000" b="1" dirty="0" smtClean="0">
                <a:solidFill>
                  <a:srgbClr val="953735"/>
                </a:solidFill>
              </a:rPr>
              <a:t>. </a:t>
            </a:r>
            <a:r>
              <a:rPr lang="ru-RU" sz="4000" b="1" dirty="0" smtClean="0">
                <a:solidFill>
                  <a:srgbClr val="953735"/>
                </a:solidFill>
              </a:rPr>
              <a:t>Рекомендации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6217920" y="5291880"/>
            <a:ext cx="3128373" cy="1181806"/>
          </a:xfrm>
          <a:prstGeom prst="borderCallout2">
            <a:avLst>
              <a:gd name="adj1" fmla="val -1739"/>
              <a:gd name="adj2" fmla="val 40935"/>
              <a:gd name="adj3" fmla="val -39994"/>
              <a:gd name="adj4" fmla="val 88449"/>
              <a:gd name="adj5" fmla="val -97658"/>
              <a:gd name="adj6" fmla="val 6838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04973" y="5535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Экосистемный</a:t>
            </a:r>
            <a:r>
              <a:rPr lang="ru-RU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социальным инновациям</a:t>
            </a:r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" y="914400"/>
            <a:ext cx="8997468" cy="5467846"/>
          </a:xfrm>
        </p:spPr>
        <p:txBody>
          <a:bodyPr rtlCol="0">
            <a:noAutofit/>
          </a:bodyPr>
          <a:lstStyle/>
          <a:p>
            <a:pPr lvl="0" algn="l">
              <a:lnSpc>
                <a:spcPct val="86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ru-RU" sz="2400" b="1" dirty="0" smtClean="0">
                <a:solidFill>
                  <a:schemeClr val="tx1"/>
                </a:solidFill>
              </a:rPr>
              <a:t>Семь действий под руководством МФ, способствующих внедрению и масштабированию практики ПБ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Внедрить ПБ на национальном уровне, сначала – в небольшом масштабе. Применить «Рамочные вопросы при разработке и планировании ПБ». </a:t>
            </a:r>
            <a:endParaRPr lang="en-US" sz="2300" dirty="0" smtClean="0">
              <a:solidFill>
                <a:schemeClr val="tx1"/>
              </a:solidFill>
            </a:endParaRP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Обеспечить информированность и заручиться поддержкой общественности, разъяснив важность программ ПБ с указанием нескольких непосредственных и косвенных выгод</a:t>
            </a:r>
            <a:r>
              <a:rPr lang="en-US" sz="2300" dirty="0" smtClean="0">
                <a:solidFill>
                  <a:schemeClr val="tx1"/>
                </a:solidFill>
              </a:rPr>
              <a:t>. </a:t>
            </a: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Разработать сбалансированную нормативно-законодательную базу с учётом конкретных условий</a:t>
            </a:r>
            <a:r>
              <a:rPr lang="en-US" sz="2300" dirty="0" smtClean="0">
                <a:solidFill>
                  <a:schemeClr val="tx1"/>
                </a:solidFill>
              </a:rPr>
              <a:t>. </a:t>
            </a: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Выделить государственные средства и разработать юридический механизм для </a:t>
            </a:r>
            <a:r>
              <a:rPr lang="ru-RU" sz="2300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2300" dirty="0" smtClean="0">
                <a:solidFill>
                  <a:schemeClr val="tx1"/>
                </a:solidFill>
              </a:rPr>
              <a:t> ПБ.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Повысить квалификацию сотрудников: разработать программы обучения и предоставить техническое содействие.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Создать необходимую инфраструктуру для оформления, поддержки и закрепления успеха</a:t>
            </a:r>
            <a:r>
              <a:rPr lang="en-US" sz="2300" dirty="0" smtClean="0">
                <a:solidFill>
                  <a:schemeClr val="tx1"/>
                </a:solidFill>
              </a:rPr>
              <a:t>. </a:t>
            </a:r>
          </a:p>
          <a:p>
            <a:pPr marL="365125" lvl="0" indent="-365125" algn="l">
              <a:lnSpc>
                <a:spcPct val="86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</a:rPr>
              <a:t>Осуществлять мониторинг инициатив ПБ и измерять их воздействие, обеспечить прозрачную отчётность и подотчётность. 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2520" y="124268"/>
            <a:ext cx="8686800" cy="8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3400" indent="-533400" algn="l">
              <a:lnSpc>
                <a:spcPct val="90000"/>
              </a:lnSpc>
            </a:pPr>
            <a:r>
              <a:rPr lang="en-US" sz="4000" b="1" dirty="0">
                <a:solidFill>
                  <a:srgbClr val="953735"/>
                </a:solidFill>
              </a:rPr>
              <a:t>4</a:t>
            </a:r>
            <a:r>
              <a:rPr lang="en-US" sz="4000" b="1" dirty="0" smtClean="0">
                <a:solidFill>
                  <a:srgbClr val="953735"/>
                </a:solidFill>
              </a:rPr>
              <a:t>. </a:t>
            </a:r>
            <a:r>
              <a:rPr lang="ru-RU" sz="4000" b="1" dirty="0" smtClean="0">
                <a:solidFill>
                  <a:srgbClr val="953735"/>
                </a:solidFill>
              </a:rPr>
              <a:t>Рекомендации</a:t>
            </a:r>
            <a:endParaRPr lang="en-US" sz="4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762" y="1028108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0000"/>
                </a:solidFill>
              </a:rPr>
              <a:t>Спасибо </a:t>
            </a:r>
            <a:r>
              <a:rPr lang="ru-RU" sz="4400" dirty="0">
                <a:solidFill>
                  <a:srgbClr val="000000"/>
                </a:solidFill>
              </a:rPr>
              <a:t>за внимание</a:t>
            </a:r>
            <a:r>
              <a:rPr lang="en-US" sz="4400" dirty="0" smtClean="0">
                <a:solidFill>
                  <a:srgbClr val="000000"/>
                </a:solidFill>
              </a:rPr>
              <a:t>!</a:t>
            </a:r>
            <a:endParaRPr lang="en-US" sz="44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</a:rPr>
              <a:t>Все материалы</a:t>
            </a:r>
            <a:r>
              <a:rPr lang="en-US" sz="2400" dirty="0">
                <a:solidFill>
                  <a:srgbClr val="000000"/>
                </a:solidFill>
              </a:rPr>
              <a:t> PEMPAL</a:t>
            </a:r>
            <a:r>
              <a:rPr lang="ru-RU" sz="2400" dirty="0">
                <a:solidFill>
                  <a:srgbClr val="000000"/>
                </a:solidFill>
              </a:rPr>
              <a:t> доступны на английском, русском и боснийском-хорватском-сербском (БХС) языках на сайте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www.pempal.org</a:t>
            </a:r>
            <a:endParaRPr lang="bs-Latn-BA" sz="2400" dirty="0">
              <a:solidFill>
                <a:srgbClr val="000000"/>
              </a:solidFill>
            </a:endParaRP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0760" y="348786"/>
            <a:ext cx="6054936" cy="5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C4BED7F-B68E-5F40-B187-F91204BF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1C2E023-FB95-DE42-ABC2-8B220E329C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75" y="4379752"/>
            <a:ext cx="41656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352" y="867103"/>
            <a:ext cx="8527568" cy="5606583"/>
          </a:xfrm>
        </p:spPr>
        <p:txBody>
          <a:bodyPr rtlCol="0">
            <a:noAutofit/>
          </a:bodyPr>
          <a:lstStyle/>
          <a:p>
            <a:pPr marL="457200" lvl="0" indent="-457200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ПБ: общий обзор</a:t>
            </a:r>
            <a:endParaRPr lang="en-US" sz="2800" dirty="0">
              <a:solidFill>
                <a:schemeClr val="tx1"/>
              </a:solidFill>
            </a:endParaRPr>
          </a:p>
          <a:p>
            <a:pPr marL="457200" lvl="0" indent="-457200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ПБ в странах-участницах</a:t>
            </a:r>
            <a:r>
              <a:rPr lang="en-US" sz="2800" dirty="0" smtClean="0">
                <a:solidFill>
                  <a:schemeClr val="tx1"/>
                </a:solidFill>
              </a:rPr>
              <a:t> PEMPAL</a:t>
            </a:r>
            <a:endParaRPr lang="en-US" sz="2800" dirty="0">
              <a:solidFill>
                <a:schemeClr val="tx1"/>
              </a:solidFill>
            </a:endParaRPr>
          </a:p>
          <a:p>
            <a:pPr marL="457200" lvl="0" indent="-457200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Методы, которыми МФ могут внедрять и масштабировать практику ПБ</a:t>
            </a:r>
            <a:endParaRPr lang="en-US" sz="2800" dirty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3.1. </a:t>
            </a:r>
            <a:r>
              <a:rPr lang="ru-RU" sz="2400" dirty="0" smtClean="0">
                <a:solidFill>
                  <a:schemeClr val="tx1"/>
                </a:solidFill>
              </a:rPr>
              <a:t>Аргументы государства в пользу внедрения ПБ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3.2. </a:t>
            </a:r>
            <a:r>
              <a:rPr lang="ru-RU" sz="2400" dirty="0" smtClean="0">
                <a:solidFill>
                  <a:schemeClr val="tx1"/>
                </a:solidFill>
              </a:rPr>
              <a:t>Ключевые критерии успеха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3.3. </a:t>
            </a:r>
            <a:r>
              <a:rPr lang="ru-RU" sz="2400" dirty="0" smtClean="0">
                <a:solidFill>
                  <a:schemeClr val="tx1"/>
                </a:solidFill>
              </a:rPr>
              <a:t>Условия для успеха ПБ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3.4. </a:t>
            </a:r>
            <a:r>
              <a:rPr lang="ru-RU" sz="2400" dirty="0" smtClean="0">
                <a:solidFill>
                  <a:schemeClr val="tx1"/>
                </a:solidFill>
              </a:rPr>
              <a:t>Риски и их снижение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3.5. </a:t>
            </a:r>
            <a:r>
              <a:rPr lang="ru-RU" sz="2400" dirty="0" smtClean="0">
                <a:solidFill>
                  <a:schemeClr val="tx1"/>
                </a:solidFill>
              </a:rPr>
              <a:t>Систематизация различных моделей ПБ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3.6. </a:t>
            </a:r>
            <a:r>
              <a:rPr lang="ru-RU" sz="2400" dirty="0" smtClean="0">
                <a:solidFill>
                  <a:schemeClr val="tx1"/>
                </a:solidFill>
              </a:rPr>
              <a:t>Практическое внедрение ПБ: цикл в шесть этапов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3.7. </a:t>
            </a:r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азработка проектов ПБ на национальном уровне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3.8. </a:t>
            </a:r>
            <a:r>
              <a:rPr lang="ru-RU" sz="2400" dirty="0" smtClean="0">
                <a:solidFill>
                  <a:schemeClr val="tx1"/>
                </a:solidFill>
              </a:rPr>
              <a:t>Масштабирование модели ПБ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</a:p>
          <a:p>
            <a:pPr marL="457200" lvl="0" indent="-457200" algn="l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Рекомендации </a:t>
            </a:r>
            <a:endParaRPr lang="en-US" sz="2800" dirty="0">
              <a:solidFill>
                <a:schemeClr val="tx1"/>
              </a:solidFill>
            </a:endParaRPr>
          </a:p>
          <a:p>
            <a:pPr lvl="0" algn="l"/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71062" y="154748"/>
            <a:ext cx="8897778" cy="8763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953735"/>
                </a:solidFill>
              </a:rPr>
              <a:t>План выступления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124836"/>
            <a:ext cx="4785359" cy="47244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88" y="893361"/>
            <a:ext cx="4616395" cy="5223152"/>
          </a:xfrm>
        </p:spPr>
        <p:txBody>
          <a:bodyPr rtlCol="0">
            <a:noAutofit/>
          </a:bodyPr>
          <a:lstStyle/>
          <a:p>
            <a:pPr marL="457200" lvl="0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Blip>
                <a:blip r:embed="rId4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ПБ – это «механизм или процесс, посредством которого граждане принимают решения о способах использования всех доступных государственных ресурсов или их части»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/>
              <a:t>(UN-HABITAT, 2004);</a:t>
            </a:r>
            <a:endParaRPr lang="en-US" sz="2000" i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Blip>
                <a:blip r:embed="rId4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ПБ является инструментом для ускорения достижения ЦУР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(UN-HABITAT, 2020);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Blip>
                <a:blip r:embed="rId4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ПБ отвечает на непосредственные потребности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проекты «раннего предупреждения»</a:t>
            </a:r>
            <a:r>
              <a:rPr lang="en-US" sz="2000" dirty="0" smtClean="0">
                <a:solidFill>
                  <a:schemeClr val="tx1"/>
                </a:solidFill>
              </a:rPr>
              <a:t>),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обладает инновационным потенциалом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местное ноу-хау, зелёное ПБ, проекты адаптации и смягчения изменения климата)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 огромным потенциалом в части повышения осведомленности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24268"/>
            <a:ext cx="9448800" cy="8763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53735"/>
                </a:solidFill>
              </a:rPr>
              <a:t>1. </a:t>
            </a:r>
            <a:r>
              <a:rPr lang="ru-RU" sz="4000" b="1" dirty="0" smtClean="0">
                <a:solidFill>
                  <a:srgbClr val="953735"/>
                </a:solidFill>
              </a:rPr>
              <a:t>ПБ: общий обзор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006" y="6101272"/>
            <a:ext cx="889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b="1" dirty="0" smtClean="0">
                <a:latin typeface="+mj-lt"/>
              </a:rPr>
              <a:t>  </a:t>
            </a:r>
            <a:r>
              <a:rPr lang="ru-RU" sz="2000" b="1" dirty="0" smtClean="0">
                <a:latin typeface="+mj-lt"/>
              </a:rPr>
              <a:t>В </a:t>
            </a:r>
            <a:r>
              <a:rPr lang="ru-RU" sz="2000" b="1" dirty="0" smtClean="0">
                <a:latin typeface="+mj-lt"/>
              </a:rPr>
              <a:t>мире </a:t>
            </a:r>
            <a:r>
              <a:rPr lang="ru-RU" sz="2000" b="1" dirty="0" smtClean="0">
                <a:latin typeface="+mj-lt"/>
              </a:rPr>
              <a:t>насчитывается более </a:t>
            </a:r>
            <a:r>
              <a:rPr lang="ru-RU" sz="2000" b="1" dirty="0" smtClean="0">
                <a:latin typeface="+mj-lt"/>
              </a:rPr>
              <a:t>11 000 практик ПБ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(PB World ATLAS 2019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).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332" y="1310640"/>
            <a:ext cx="8610136" cy="5163046"/>
          </a:xfrm>
        </p:spPr>
        <p:txBody>
          <a:bodyPr rtlCol="0">
            <a:noAutofit/>
          </a:bodyPr>
          <a:lstStyle/>
          <a:p>
            <a:pPr marL="457200" lvl="0" indent="-457200" algn="l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Обзор подготовлен на основе анализа документов, информации, представленной МФ стран-участниц БС</a:t>
            </a:r>
            <a:r>
              <a:rPr lang="en-US" sz="2400" dirty="0" smtClean="0">
                <a:solidFill>
                  <a:schemeClr val="tx1"/>
                </a:solidFill>
              </a:rPr>
              <a:t> PEMPAL</a:t>
            </a:r>
            <a:r>
              <a:rPr lang="ru-RU" sz="2400" dirty="0" smtClean="0">
                <a:solidFill>
                  <a:schemeClr val="tx1"/>
                </a:solidFill>
              </a:rPr>
              <a:t> в ходе предыдущих мероприятий РГБГП БС</a:t>
            </a:r>
            <a:r>
              <a:rPr lang="en-US" sz="2400" dirty="0" smtClean="0">
                <a:solidFill>
                  <a:schemeClr val="tx1"/>
                </a:solidFill>
              </a:rPr>
              <a:t> PEMPAL</a:t>
            </a:r>
            <a:r>
              <a:rPr lang="ru-RU" sz="2400" dirty="0" smtClean="0">
                <a:solidFill>
                  <a:schemeClr val="tx1"/>
                </a:solidFill>
              </a:rPr>
              <a:t>, а также полученной по итогам опроса РГБГП.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Благодарим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 участие в опросе Албанию, Белоруссию, Азербайджан, Хорватию, Боснию и Герцеговину, Казахстан, Косово, Российскую Федерацию, Таджикистан и Узбекистан.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spcBef>
                <a:spcPts val="1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Согласно полученным данным, ПБ уже в той или иной мере опробовано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11 </a:t>
            </a:r>
            <a:r>
              <a:rPr lang="ru-RU" sz="2400" b="1" dirty="0" smtClean="0">
                <a:solidFill>
                  <a:schemeClr val="tx1"/>
                </a:solidFill>
              </a:rPr>
              <a:t>странах-участницах БС</a:t>
            </a:r>
            <a:r>
              <a:rPr lang="en-US" sz="2400" b="1" dirty="0" smtClean="0">
                <a:solidFill>
                  <a:schemeClr val="tx1"/>
                </a:solidFill>
              </a:rPr>
              <a:t> PEMPAL: </a:t>
            </a:r>
            <a:r>
              <a:rPr lang="ru-RU" sz="2400" b="1" dirty="0" smtClean="0">
                <a:solidFill>
                  <a:schemeClr val="tx1"/>
                </a:solidFill>
              </a:rPr>
              <a:t>Армении, Болгарии, Хорватии, Грузии, Казахстане, Молдове, Румынии, Российской Федерации, Турции (муниципалитет </a:t>
            </a:r>
            <a:r>
              <a:rPr lang="ru-RU" sz="2400" b="1" dirty="0" err="1" smtClean="0">
                <a:solidFill>
                  <a:schemeClr val="tx1"/>
                </a:solidFill>
              </a:rPr>
              <a:t>Чанаккале</a:t>
            </a:r>
            <a:r>
              <a:rPr lang="ru-RU" sz="2400" b="1" dirty="0" smtClean="0">
                <a:solidFill>
                  <a:schemeClr val="tx1"/>
                </a:solidFill>
              </a:rPr>
              <a:t>), Украине и Узбекистане.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322388"/>
            <a:ext cx="9448800" cy="8763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53735"/>
                </a:solidFill>
              </a:rPr>
              <a:t>2. </a:t>
            </a:r>
            <a:r>
              <a:rPr lang="ru-RU" sz="4000" b="1" dirty="0" smtClean="0">
                <a:solidFill>
                  <a:srgbClr val="953735"/>
                </a:solidFill>
              </a:rPr>
              <a:t>ПБ в странах-участницах </a:t>
            </a:r>
            <a:r>
              <a:rPr lang="en-US" sz="4000" b="1" dirty="0" smtClean="0">
                <a:solidFill>
                  <a:srgbClr val="953735"/>
                </a:solidFill>
              </a:rPr>
              <a:t>PEMPAL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0040" y="6309361"/>
            <a:ext cx="1562100" cy="366398"/>
          </a:xfrm>
        </p:spPr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88" y="1143000"/>
            <a:ext cx="9133040" cy="5562600"/>
          </a:xfrm>
        </p:spPr>
        <p:txBody>
          <a:bodyPr rtlCol="0">
            <a:noAutofit/>
          </a:bodyPr>
          <a:lstStyle/>
          <a:p>
            <a:pPr marL="808038" lvl="0" indent="-808038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3.1.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Причины, по которым  правительства выступают в пользу внедрения ПБ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400" i="1" dirty="0" smtClean="0">
                <a:solidFill>
                  <a:schemeClr val="tx1"/>
                </a:solidFill>
              </a:rPr>
              <a:t>При надлежащей </a:t>
            </a:r>
            <a:r>
              <a:rPr lang="ru-RU" sz="2400" i="1" dirty="0">
                <a:solidFill>
                  <a:schemeClr val="tx1"/>
                </a:solidFill>
              </a:rPr>
              <a:t>реализации ПБ </a:t>
            </a:r>
            <a:r>
              <a:rPr lang="ru-RU" sz="2400" i="1" dirty="0" smtClean="0">
                <a:solidFill>
                  <a:schemeClr val="tx1"/>
                </a:solidFill>
              </a:rPr>
              <a:t>позволяет получить ряд прямых и косвенных выгод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</a:p>
          <a:p>
            <a:pPr marL="514350" lvl="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400" b="1" dirty="0" smtClean="0">
                <a:solidFill>
                  <a:schemeClr val="tx1"/>
                </a:solidFill>
              </a:rPr>
              <a:t>Национальное правительство </a:t>
            </a:r>
            <a:r>
              <a:rPr lang="ru-RU" sz="2400" dirty="0" smtClean="0">
                <a:solidFill>
                  <a:schemeClr val="tx1"/>
                </a:solidFill>
              </a:rPr>
              <a:t>может прежде всего интересовать повышение прозрачности, подотчётности и эффективности использования государственных финансов, либо повышение степени осведомленности (например, об изменении климата)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514350" lvl="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400" b="1" dirty="0" smtClean="0">
                <a:solidFill>
                  <a:schemeClr val="tx1"/>
                </a:solidFill>
              </a:rPr>
              <a:t>Региональные органы власти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могут быть заинтересованы в повышении социальной сплочённости, повышении степени взаимопонимания и доверия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514350" lvl="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400" b="1" dirty="0" smtClean="0">
                <a:solidFill>
                  <a:schemeClr val="tx1"/>
                </a:solidFill>
              </a:rPr>
              <a:t>ОМСУ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могут быть заинтересованы в возможности обеспечить соответствие ожидаемых результатов приоритетам с учётом имеющихся ресурсов и бюджетных ограничений, либо в повышении эффективности сбора доходов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3920" y="32828"/>
            <a:ext cx="9022080" cy="11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3400" indent="-533400" algn="l">
              <a:lnSpc>
                <a:spcPct val="85000"/>
              </a:lnSpc>
            </a:pPr>
            <a:r>
              <a:rPr lang="en-US" sz="4000" b="1" dirty="0" smtClean="0">
                <a:solidFill>
                  <a:srgbClr val="953735"/>
                </a:solidFill>
              </a:rPr>
              <a:t>3. </a:t>
            </a:r>
            <a:r>
              <a:rPr lang="ru-RU" sz="3800" b="1" dirty="0" smtClean="0">
                <a:solidFill>
                  <a:srgbClr val="953735"/>
                </a:solidFill>
              </a:rPr>
              <a:t>Методы, которыми МФ могут внедрять и масштабировать практику ПБ</a:t>
            </a:r>
            <a:endParaRPr lang="en-US" sz="38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87" y="1097280"/>
            <a:ext cx="9007430" cy="5376406"/>
          </a:xfrm>
        </p:spPr>
        <p:txBody>
          <a:bodyPr rtlCol="0">
            <a:noAutofit/>
          </a:bodyPr>
          <a:lstStyle/>
          <a:p>
            <a:pPr marL="514350" lvl="0" indent="-514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Успешный процесс ПБ должен отвечать потребностям и ожиданиям граждан и прочих заинтересованных сторон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lvl="0" indent="-514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Критерии обозначают </a:t>
            </a:r>
            <a:r>
              <a:rPr lang="ru-RU" sz="2800" dirty="0">
                <a:solidFill>
                  <a:schemeClr val="tx1"/>
                </a:solidFill>
              </a:rPr>
              <a:t>элементы </a:t>
            </a:r>
            <a:r>
              <a:rPr lang="ru-RU" sz="2800" dirty="0" smtClean="0">
                <a:solidFill>
                  <a:schemeClr val="tx1"/>
                </a:solidFill>
              </a:rPr>
              <a:t>данных о реализации проектов, </a:t>
            </a:r>
            <a:r>
              <a:rPr lang="ru-RU" sz="2800" dirty="0">
                <a:solidFill>
                  <a:schemeClr val="tx1"/>
                </a:solidFill>
              </a:rPr>
              <a:t>уровня участия и </a:t>
            </a:r>
            <a:r>
              <a:rPr lang="ru-RU" sz="2800" dirty="0" smtClean="0">
                <a:solidFill>
                  <a:schemeClr val="tx1"/>
                </a:solidFill>
              </a:rPr>
              <a:t>проектах-победителях, </a:t>
            </a:r>
            <a:r>
              <a:rPr lang="ru-RU" sz="2800" dirty="0">
                <a:solidFill>
                  <a:schemeClr val="tx1"/>
                </a:solidFill>
              </a:rPr>
              <a:t>которые важны для </a:t>
            </a:r>
            <a:r>
              <a:rPr lang="ru-RU" sz="2800" dirty="0" smtClean="0">
                <a:solidFill>
                  <a:schemeClr val="tx1"/>
                </a:solidFill>
              </a:rPr>
              <a:t>понимания </a:t>
            </a:r>
            <a:r>
              <a:rPr lang="ru-RU" sz="2800" dirty="0">
                <a:solidFill>
                  <a:schemeClr val="tx1"/>
                </a:solidFill>
              </a:rPr>
              <a:t>текущего состояния ПБ, отслеживания непосредственных результатов и уточнения потенциальных долгосрочных воздействий.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lvl="0" indent="-514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В ПЗ представлены показатели, которые используются в инструментарии оценки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Инструментарий для оценки ПБ в Глазго; Руководство ВБ для окружных органов власти в Кении: «10 шагов самооценки ПБ»; Сеть ПБ (Великобритания); Инструментарий для самооценки ПБ; Проект ПБ: 15 ключевых показателей для оценки ПБ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2520" y="230948"/>
            <a:ext cx="7818120" cy="86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3.2.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Ключевые критерии успеха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88" y="807905"/>
            <a:ext cx="9042564" cy="1371415"/>
          </a:xfrm>
        </p:spPr>
        <p:txBody>
          <a:bodyPr rtlCol="0">
            <a:noAutofit/>
          </a:bodyPr>
          <a:lstStyle/>
          <a:p>
            <a:pPr marL="514350" lvl="0" indent="-514350" algn="l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600" dirty="0" smtClean="0">
                <a:solidFill>
                  <a:schemeClr val="tx1"/>
                </a:solidFill>
              </a:rPr>
              <a:t>Необходимы </a:t>
            </a:r>
            <a:r>
              <a:rPr lang="ru-RU" sz="2600" dirty="0">
                <a:solidFill>
                  <a:schemeClr val="tx1"/>
                </a:solidFill>
              </a:rPr>
              <a:t>две важнейшие предпосылки: </a:t>
            </a:r>
            <a:r>
              <a:rPr lang="ru-RU" sz="2400" dirty="0">
                <a:solidFill>
                  <a:schemeClr val="tx1"/>
                </a:solidFill>
              </a:rPr>
              <a:t>достаточная и неуклонная политическая воля и достаточный объем доступных финансовых ресурсов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32560" y="106680"/>
            <a:ext cx="74980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3.3.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Условия для успеха ПБ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2560" y="2369820"/>
            <a:ext cx="8244842" cy="3710944"/>
            <a:chOff x="0" y="0"/>
            <a:chExt cx="5097782" cy="1943239"/>
          </a:xfrm>
        </p:grpSpPr>
        <p:sp>
          <p:nvSpPr>
            <p:cNvPr id="8" name="Поле 157"/>
            <p:cNvSpPr txBox="1"/>
            <p:nvPr/>
          </p:nvSpPr>
          <p:spPr>
            <a:xfrm>
              <a:off x="563880" y="0"/>
              <a:ext cx="3724910" cy="3124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</a:rPr>
                <a:t>Финансовая структура ПБ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0" y="312420"/>
              <a:ext cx="5097782" cy="1630819"/>
              <a:chOff x="38107" y="355600"/>
              <a:chExt cx="5098660" cy="1630819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4960" y="1114720"/>
                <a:ext cx="1178533" cy="871699"/>
              </a:xfrm>
              <a:prstGeom prst="rect">
                <a:avLst/>
              </a:prstGeom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38107" y="355600"/>
                <a:ext cx="5098660" cy="647903"/>
                <a:chOff x="38107" y="355600"/>
                <a:chExt cx="5098660" cy="647903"/>
              </a:xfrm>
            </p:grpSpPr>
            <p:sp>
              <p:nvSpPr>
                <p:cNvPr id="12" name="Поле 307"/>
                <p:cNvSpPr txBox="1"/>
                <p:nvPr/>
              </p:nvSpPr>
              <p:spPr>
                <a:xfrm>
                  <a:off x="3044526" y="608406"/>
                  <a:ext cx="2092241" cy="39200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2000" b="1" dirty="0" smtClean="0">
                      <a:effectLst/>
                      <a:latin typeface="+mj-lt"/>
                      <a:ea typeface="Times New Roman"/>
                    </a:rPr>
                    <a:t>Средства для </a:t>
                  </a:r>
                  <a:r>
                    <a:rPr lang="ru-RU" sz="2000" b="1" dirty="0" smtClean="0">
                      <a:effectLst/>
                      <a:latin typeface="+mj-lt"/>
                      <a:ea typeface="Times New Roman"/>
                    </a:rPr>
                    <a:t>продвижения/ </a:t>
                  </a:r>
                  <a:r>
                    <a:rPr lang="ru-RU" sz="2000" b="1" dirty="0" smtClean="0">
                      <a:effectLst/>
                      <a:latin typeface="+mj-lt"/>
                      <a:ea typeface="Times New Roman"/>
                    </a:rPr>
                    <a:t>организации процесса ПБ</a:t>
                  </a:r>
                  <a:r>
                    <a:rPr lang="en-US" sz="2000" b="1" dirty="0" smtClean="0">
                      <a:effectLst/>
                      <a:latin typeface="+mj-lt"/>
                      <a:ea typeface="Times New Roman"/>
                    </a:rPr>
                    <a:t> </a:t>
                  </a:r>
                  <a:endParaRPr lang="ru-RU" sz="2000" dirty="0">
                    <a:effectLst/>
                    <a:latin typeface="+mj-lt"/>
                    <a:ea typeface="Times New Roman"/>
                  </a:endParaRPr>
                </a:p>
              </p:txBody>
            </p:sp>
            <p:grpSp>
              <p:nvGrpSpPr>
                <p:cNvPr id="13" name="Группа 12"/>
                <p:cNvGrpSpPr/>
                <p:nvPr/>
              </p:nvGrpSpPr>
              <p:grpSpPr>
                <a:xfrm>
                  <a:off x="38107" y="355600"/>
                  <a:ext cx="4414579" cy="647903"/>
                  <a:chOff x="38107" y="355600"/>
                  <a:chExt cx="4414579" cy="647903"/>
                </a:xfrm>
              </p:grpSpPr>
              <p:sp>
                <p:nvSpPr>
                  <p:cNvPr id="14" name="Поле 309"/>
                  <p:cNvSpPr txBox="1"/>
                  <p:nvPr/>
                </p:nvSpPr>
                <p:spPr>
                  <a:xfrm>
                    <a:off x="38107" y="591820"/>
                    <a:ext cx="2554042" cy="411683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2000" b="1" dirty="0" smtClean="0">
                        <a:effectLst/>
                        <a:ea typeface="Times New Roman"/>
                      </a:rPr>
                      <a:t>Средства для реализации проектов / инвестиционных планов граждан </a:t>
                    </a:r>
                    <a:endParaRPr lang="ru-RU" sz="2000" dirty="0">
                      <a:effectLst/>
                      <a:ea typeface="Times New Roman"/>
                    </a:endParaRPr>
                  </a:p>
                </p:txBody>
              </p:sp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575733" y="355600"/>
                    <a:ext cx="3876953" cy="289560"/>
                    <a:chOff x="0" y="0"/>
                    <a:chExt cx="3876953" cy="289560"/>
                  </a:xfrm>
                </p:grpSpPr>
                <p:sp>
                  <p:nvSpPr>
                    <p:cNvPr id="16" name="Стрелка вниз 15"/>
                    <p:cNvSpPr/>
                    <p:nvPr/>
                  </p:nvSpPr>
                  <p:spPr>
                    <a:xfrm>
                      <a:off x="0" y="0"/>
                      <a:ext cx="723900" cy="289560"/>
                    </a:xfrm>
                    <a:prstGeom prst="downArrow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" name="Стрелка вниз 16"/>
                    <p:cNvSpPr/>
                    <p:nvPr/>
                  </p:nvSpPr>
                  <p:spPr>
                    <a:xfrm>
                      <a:off x="3153053" y="0"/>
                      <a:ext cx="723900" cy="289560"/>
                    </a:xfrm>
                    <a:prstGeom prst="downArrow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8" name="Прямая соединительная линия 17"/>
                    <p:cNvCxnSpPr>
                      <a:endCxn id="17" idx="0"/>
                    </p:cNvCxnSpPr>
                    <p:nvPr/>
                  </p:nvCxnSpPr>
                  <p:spPr>
                    <a:xfrm>
                      <a:off x="177797" y="0"/>
                      <a:ext cx="3337189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713429610"/>
              </p:ext>
            </p:extLst>
          </p:nvPr>
        </p:nvGraphicFramePr>
        <p:xfrm>
          <a:off x="1264920" y="4203719"/>
          <a:ext cx="4556760" cy="24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79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20" y="853440"/>
            <a:ext cx="9012708" cy="5620246"/>
          </a:xfrm>
        </p:spPr>
        <p:txBody>
          <a:bodyPr rtlCol="0">
            <a:noAutofit/>
          </a:bodyPr>
          <a:lstStyle/>
          <a:p>
            <a:pPr marL="514350" lvl="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Риск отсутствия </a:t>
            </a:r>
            <a:r>
              <a:rPr lang="ru-RU" sz="2600" b="1" dirty="0">
                <a:solidFill>
                  <a:schemeClr val="tx1"/>
                </a:solidFill>
              </a:rPr>
              <a:t>значимого участия </a:t>
            </a:r>
            <a:r>
              <a:rPr lang="ru-RU" sz="2600" dirty="0" smtClean="0">
                <a:solidFill>
                  <a:schemeClr val="tx1"/>
                </a:solidFill>
              </a:rPr>
              <a:t>граждан в ПБ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Риск того</a:t>
            </a:r>
            <a:r>
              <a:rPr lang="ru-RU" sz="2600" dirty="0">
                <a:solidFill>
                  <a:schemeClr val="tx1"/>
                </a:solidFill>
              </a:rPr>
              <a:t>, что </a:t>
            </a:r>
            <a:r>
              <a:rPr lang="ru-RU" sz="2600" b="1" dirty="0">
                <a:solidFill>
                  <a:schemeClr val="tx1"/>
                </a:solidFill>
              </a:rPr>
              <a:t>социально уязвимые группы населения </a:t>
            </a:r>
            <a:r>
              <a:rPr lang="ru-RU" sz="2600" dirty="0">
                <a:solidFill>
                  <a:schemeClr val="tx1"/>
                </a:solidFill>
              </a:rPr>
              <a:t>не будут успешно вовлечены в </a:t>
            </a:r>
            <a:r>
              <a:rPr lang="ru-RU" sz="2600" dirty="0" smtClean="0">
                <a:solidFill>
                  <a:schemeClr val="tx1"/>
                </a:solidFill>
              </a:rPr>
              <a:t>практику ПБ</a:t>
            </a:r>
            <a:r>
              <a:rPr lang="en-US" sz="2600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Риск </a:t>
            </a:r>
            <a:r>
              <a:rPr lang="ru-RU" sz="2600" b="1" dirty="0" smtClean="0">
                <a:solidFill>
                  <a:schemeClr val="tx1"/>
                </a:solidFill>
              </a:rPr>
              <a:t>слишком высоких затрат </a:t>
            </a:r>
            <a:r>
              <a:rPr lang="ru-RU" sz="2600" dirty="0" smtClean="0">
                <a:solidFill>
                  <a:schemeClr val="tx1"/>
                </a:solidFill>
              </a:rPr>
              <a:t>в сравнении с фактическими выгодами</a:t>
            </a:r>
            <a:r>
              <a:rPr lang="en-US" sz="2600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Риск невозможности </a:t>
            </a:r>
            <a:r>
              <a:rPr lang="ru-RU" sz="2600" dirty="0">
                <a:solidFill>
                  <a:schemeClr val="tx1"/>
                </a:solidFill>
              </a:rPr>
              <a:t>оправдать </a:t>
            </a:r>
            <a:r>
              <a:rPr lang="ru-RU" sz="2600" b="1" dirty="0">
                <a:solidFill>
                  <a:schemeClr val="tx1"/>
                </a:solidFill>
              </a:rPr>
              <a:t>ожидания граждан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Риск возникновения </a:t>
            </a:r>
            <a:r>
              <a:rPr lang="ru-RU" sz="2600" b="1" dirty="0" smtClean="0">
                <a:solidFill>
                  <a:schemeClr val="tx1"/>
                </a:solidFill>
              </a:rPr>
              <a:t>напряжённости</a:t>
            </a:r>
            <a:r>
              <a:rPr lang="ru-RU" sz="2600" dirty="0" smtClean="0">
                <a:solidFill>
                  <a:schemeClr val="tx1"/>
                </a:solidFill>
              </a:rPr>
              <a:t> между представителями законодательной власти и лидерами общественности</a:t>
            </a:r>
            <a:r>
              <a:rPr lang="en-US" sz="2600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Риск остановки ПБ при смене правительства из-за </a:t>
            </a:r>
            <a:r>
              <a:rPr lang="ru-RU" sz="2600" b="1" dirty="0" smtClean="0">
                <a:solidFill>
                  <a:schemeClr val="tx1"/>
                </a:solidFill>
              </a:rPr>
              <a:t>нежелания нового правительства продолжать такую практику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Blip>
                <a:blip r:embed="rId3"/>
              </a:buBlip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Стратегии снижения этих рисков представлены в ПЗ. В качестве общего замечания следует отметить, что для смягчения всех рисков необходимо обеспечивать ясность и прозрачность.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12520" y="136355"/>
            <a:ext cx="7818120" cy="71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3.4.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Риски и их снижение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" y="685800"/>
            <a:ext cx="8900160" cy="5787886"/>
          </a:xfrm>
        </p:spPr>
        <p:txBody>
          <a:bodyPr rtlCol="0">
            <a:noAutofit/>
          </a:bodyPr>
          <a:lstStyle/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основной мотивации государства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модели «Формирование доверия граждан», «Децентрализация реформ», «Социальная сплочённость» и «Эффективное управление»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уровню управления: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местные, региональные и национальные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роли ОГО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предусматривают/не предусматривают определённый статус для ОГО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форме участия граждан в процессе ПБ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«Непосредственное участие», «Представительное участие» и «Смешанное участие».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этапу бюджетного процесса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размеру выделенных финансовых ресурсов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малая доля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5-5%), </a:t>
            </a:r>
            <a:r>
              <a:rPr lang="ru-RU" sz="2400" dirty="0" smtClean="0">
                <a:solidFill>
                  <a:schemeClr val="tx1"/>
                </a:solidFill>
              </a:rPr>
              <a:t>существенная доля или весь государственный бюджет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законодательному оформлению: </a:t>
            </a:r>
            <a:r>
              <a:rPr lang="ru-RU" sz="2400" dirty="0" smtClean="0">
                <a:solidFill>
                  <a:schemeClr val="tx1"/>
                </a:solidFill>
              </a:rPr>
              <a:t>обязательные/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не обязательные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ru-RU" sz="2400" b="1" dirty="0" smtClean="0">
                <a:solidFill>
                  <a:schemeClr val="tx1"/>
                </a:solidFill>
              </a:rPr>
              <a:t>По степени использования цифровых технологий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офлайн 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>
                <a:solidFill>
                  <a:schemeClr val="tx1"/>
                </a:solidFill>
              </a:rPr>
              <a:t> онлайн 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>
                <a:solidFill>
                  <a:schemeClr val="tx1"/>
                </a:solidFill>
              </a:rPr>
              <a:t>смешанные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2520" y="-28132"/>
            <a:ext cx="8298180" cy="86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3.5.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Систематизация различных моделей ПБ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1085</Words>
  <Application>Microsoft Office PowerPoint</Application>
  <PresentationFormat>Лист A4 (210x297 мм)</PresentationFormat>
  <Paragraphs>112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ПЗ РГБГП  «Механизмы, рекомендуемые министерствам финансов стран для содействия партисипаторному бюджетированию на субнациональном уровне и для разработки проектов партисипаторного бюджетирования на национальном уровне»</vt:lpstr>
      <vt:lpstr>План выступления</vt:lpstr>
      <vt:lpstr>1. ПБ: общий обзор</vt:lpstr>
      <vt:lpstr>2. ПБ в странах-участницах PEMPAL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The World Bank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13 2020 VC Public Participation knowlege product</dc:title>
  <dc:creator>Deanna Aubrey</dc:creator>
  <cp:keywords>BCOP Budget Literacy and Transparency Working Group</cp:keywords>
  <cp:lastModifiedBy>Tatiana Vinogradova</cp:lastModifiedBy>
  <cp:revision>282</cp:revision>
  <cp:lastPrinted>2020-04-13T14:03:05Z</cp:lastPrinted>
  <dcterms:created xsi:type="dcterms:W3CDTF">2010-10-04T16:57:49Z</dcterms:created>
  <dcterms:modified xsi:type="dcterms:W3CDTF">2021-05-08T09:27:02Z</dcterms:modified>
  <cp:category>PEMPAL</cp:category>
</cp:coreProperties>
</file>