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464" r:id="rId2"/>
    <p:sldId id="463" r:id="rId3"/>
    <p:sldId id="4177" r:id="rId4"/>
    <p:sldId id="4176" r:id="rId5"/>
    <p:sldId id="4175" r:id="rId6"/>
    <p:sldId id="4174" r:id="rId7"/>
    <p:sldId id="4173" r:id="rId8"/>
    <p:sldId id="4172" r:id="rId9"/>
    <p:sldId id="4171" r:id="rId10"/>
    <p:sldId id="312" r:id="rId11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>
    <p:extLst/>
  </p:cmAuthor>
  <p:cmAuthor id="3" name="Tatiana Vinogradova" initials="TV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3B3D7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A5E6B-FFFC-F971-B41E-8718CC118A67}" v="5" dt="2020-05-26T09:28:17.008"/>
    <p1510:client id="{9139DC5E-69F4-E07B-45AA-731C1800DFC9}" v="3" dt="2020-05-26T09:25:54.551"/>
    <p1510:client id="{B622E18E-2052-0766-AA9D-1084778A5D97}" v="4" dt="2020-05-26T10:21:52.784"/>
    <p1510:client id="{BDB9F07F-A654-348E-0D35-52133B0EFD30}" v="5" dt="2020-05-26T09:27:50.371"/>
    <p1510:client id="{D2452A70-048D-8824-D390-D2EA396F8A1A}" v="14" dt="2020-05-26T09:56:31.902"/>
    <p1510:client id="{DF82EFB2-9DA7-58F1-CB11-A1657A945252}" v="10" dt="2020-05-26T09:43:56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>
      <p:cViewPr varScale="1">
        <p:scale>
          <a:sx n="46" d="100"/>
          <a:sy n="46" d="100"/>
        </p:scale>
        <p:origin x="-1200" y="-91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DF82EFB2-9DA7-58F1-CB11-A1657A945252}"/>
    <pc:docChg chg="modSld">
      <pc:chgData name="Naida Carsimamovic" userId="S::naidacar_gmail.com#ext#@worldbankgroup.onmicrosoft.com::53931ab3-ae2f-4940-ab2f-79ca65fd9f5d" providerId="AD" clId="Web-{DF82EFB2-9DA7-58F1-CB11-A1657A945252}" dt="2020-05-26T09:43:56.558" v="9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F82EFB2-9DA7-58F1-CB11-A1657A945252}" dt="2020-05-26T09:43:56.557" v="8" actId="20577"/>
        <pc:sldMkLst>
          <pc:docMk/>
          <pc:sldMk cId="1590227259" sldId="4112"/>
        </pc:sldMkLst>
        <pc:spChg chg="mod">
          <ac:chgData name="Naida Carsimamovic" userId="S::naidacar_gmail.com#ext#@worldbankgroup.onmicrosoft.com::53931ab3-ae2f-4940-ab2f-79ca65fd9f5d" providerId="AD" clId="Web-{DF82EFB2-9DA7-58F1-CB11-A1657A945252}" dt="2020-05-26T09:43:56.557" v="8" actId="20577"/>
          <ac:spMkLst>
            <pc:docMk/>
            <pc:sldMk cId="1590227259" sldId="4112"/>
            <ac:spMk id="12" creationId="{8B6AAFC4-08E3-D940-92A1-EB0B684D818F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D2452A70-048D-8824-D390-D2EA396F8A1A}"/>
    <pc:docChg chg="modSld">
      <pc:chgData name="Naida Carsimamovic" userId="S::naidacar_gmail.com#ext#@worldbankgroup.onmicrosoft.com::53931ab3-ae2f-4940-ab2f-79ca65fd9f5d" providerId="AD" clId="Web-{D2452A70-048D-8824-D390-D2EA396F8A1A}" dt="2020-05-26T09:56:31.902" v="1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2452A70-048D-8824-D390-D2EA396F8A1A}" dt="2020-05-26T09:56:14.433" v="7" actId="20577"/>
        <pc:sldMkLst>
          <pc:docMk/>
          <pc:sldMk cId="3429280724" sldId="4114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14.433" v="7" actId="20577"/>
          <ac:spMkLst>
            <pc:docMk/>
            <pc:sldMk cId="3429280724" sldId="4114"/>
            <ac:spMk id="12" creationId="{8B6AAFC4-08E3-D940-92A1-EB0B684D818F}"/>
          </ac:spMkLst>
        </pc:spChg>
      </pc:sldChg>
      <pc:sldChg chg="modSp">
        <pc:chgData name="Naida Carsimamovic" userId="S::naidacar_gmail.com#ext#@worldbankgroup.onmicrosoft.com::53931ab3-ae2f-4940-ab2f-79ca65fd9f5d" providerId="AD" clId="Web-{D2452A70-048D-8824-D390-D2EA396F8A1A}" dt="2020-05-26T09:56:31.902" v="12" actId="20577"/>
        <pc:sldMkLst>
          <pc:docMk/>
          <pc:sldMk cId="1466658221" sldId="4117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31.902" v="12" actId="20577"/>
          <ac:spMkLst>
            <pc:docMk/>
            <pc:sldMk cId="1466658221" sldId="4117"/>
            <ac:spMk id="33" creationId="{40386664-BD06-374E-8399-F76618A781DC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DB9F07F-A654-348E-0D35-52133B0EFD30}"/>
    <pc:docChg chg="modSld">
      <pc:chgData name="Naida Carsimamovic" userId="S::naidacar_gmail.com#ext#@worldbankgroup.onmicrosoft.com::53931ab3-ae2f-4940-ab2f-79ca65fd9f5d" providerId="AD" clId="Web-{BDB9F07F-A654-348E-0D35-52133B0EFD30}" dt="2020-05-26T09:27:50.371" v="4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DB9F07F-A654-348E-0D35-52133B0EFD30}" dt="2020-05-26T09:27:50.371" v="4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BDB9F07F-A654-348E-0D35-52133B0EFD30}" dt="2020-05-26T09:27:50.371" v="4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9139DC5E-69F4-E07B-45AA-731C1800DFC9}"/>
    <pc:docChg chg="modSld">
      <pc:chgData name="Naida Carsimamovic" userId="S::naidacar_gmail.com#ext#@worldbankgroup.onmicrosoft.com::53931ab3-ae2f-4940-ab2f-79ca65fd9f5d" providerId="AD" clId="Web-{9139DC5E-69F4-E07B-45AA-731C1800DFC9}" dt="2020-05-26T09:25:54.551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9139DC5E-69F4-E07B-45AA-731C1800DFC9}" dt="2020-05-26T09:25:54.551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9139DC5E-69F4-E07B-45AA-731C1800DFC9}" dt="2020-05-26T09:25:54.551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622E18E-2052-0766-AA9D-1084778A5D97}"/>
    <pc:docChg chg="modSld">
      <pc:chgData name="Naida Carsimamovic" userId="S::naidacar_gmail.com#ext#@worldbankgroup.onmicrosoft.com::53931ab3-ae2f-4940-ab2f-79ca65fd9f5d" providerId="AD" clId="Web-{B622E18E-2052-0766-AA9D-1084778A5D97}" dt="2020-05-26T10:21:52.784" v="3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622E18E-2052-0766-AA9D-1084778A5D97}" dt="2020-05-26T10:21:52.784" v="3" actId="20577"/>
        <pc:sldMkLst>
          <pc:docMk/>
          <pc:sldMk cId="3476620821" sldId="4118"/>
        </pc:sldMkLst>
        <pc:spChg chg="mod">
          <ac:chgData name="Naida Carsimamovic" userId="S::naidacar_gmail.com#ext#@worldbankgroup.onmicrosoft.com::53931ab3-ae2f-4940-ab2f-79ca65fd9f5d" providerId="AD" clId="Web-{B622E18E-2052-0766-AA9D-1084778A5D97}" dt="2020-05-26T10:21:52.784" v="3" actId="20577"/>
          <ac:spMkLst>
            <pc:docMk/>
            <pc:sldMk cId="3476620821" sldId="4118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280A5E6B-FFFC-F971-B41E-8718CC118A67}"/>
    <pc:docChg chg="modSld">
      <pc:chgData name="Naida Carsimamovic" userId="S::naidacar_gmail.com#ext#@worldbankgroup.onmicrosoft.com::53931ab3-ae2f-4940-ab2f-79ca65fd9f5d" providerId="AD" clId="Web-{280A5E6B-FFFC-F971-B41E-8718CC118A67}" dt="2020-05-26T09:28:14.570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280A5E6B-FFFC-F971-B41E-8718CC118A67}" dt="2020-05-26T09:28:14.570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280A5E6B-FFFC-F971-B41E-8718CC118A67}" dt="2020-05-26T09:28:14.570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5/8/2021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579415"/>
            <a:ext cx="8528050" cy="2270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2060"/>
                </a:solidFill>
              </a:rPr>
              <a:t/>
            </a:r>
            <a:br>
              <a:rPr lang="en-US" sz="1200" dirty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ПЗ РГБГП, посвящённый механизмам вовлечения молодёжи в практику </a:t>
            </a:r>
            <a:r>
              <a:rPr lang="ru-RU" sz="4000" b="1" dirty="0" err="1" smtClean="0">
                <a:solidFill>
                  <a:srgbClr val="002060"/>
                </a:solidFill>
              </a:rPr>
              <a:t>партисипаторного</a:t>
            </a:r>
            <a:r>
              <a:rPr lang="ru-RU" sz="4000" b="1" dirty="0" smtClean="0">
                <a:solidFill>
                  <a:srgbClr val="002060"/>
                </a:solidFill>
              </a:rPr>
              <a:t> бюджетирования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74" y="4458286"/>
            <a:ext cx="69342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(БС) </a:t>
            </a:r>
            <a:r>
              <a:rPr lang="en-US" sz="2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endParaRPr lang="en-US" sz="21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1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бюджетной грамотности и прозрачности бюджета (РГБГП)</a:t>
            </a:r>
            <a:endParaRPr lang="en-US" sz="21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630594"/>
            <a:ext cx="693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Виртуальное ежегодное пленарное заседание БС, 19-20 мая 2021 г.</a:t>
            </a:r>
          </a:p>
          <a:p>
            <a:pPr algn="ctr"/>
            <a:r>
              <a:rPr lang="ru-RU" b="1" dirty="0" smtClean="0">
                <a:latin typeface="Calibri" pitchFamily="34" charset="0"/>
              </a:rPr>
              <a:t>Татьяна Виноградова, консультант, Ресурсная </a:t>
            </a:r>
            <a:r>
              <a:rPr lang="ru-RU" b="1" dirty="0">
                <a:latin typeface="Calibri" pitchFamily="34" charset="0"/>
              </a:rPr>
              <a:t>г</a:t>
            </a:r>
            <a:r>
              <a:rPr lang="ru-RU" b="1" dirty="0" smtClean="0">
                <a:latin typeface="Calibri" pitchFamily="34" charset="0"/>
              </a:rPr>
              <a:t>руппа БС</a:t>
            </a:r>
            <a:endParaRPr lang="en-US" b="1" dirty="0">
              <a:latin typeface="Calibri" pitchFamily="34" charset="0"/>
            </a:endParaRPr>
          </a:p>
          <a:p>
            <a:pPr algn="ctr"/>
            <a:endParaRPr lang="en-US" b="1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760" y="348786"/>
            <a:ext cx="6054936" cy="5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762" y="1028108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000000"/>
                </a:solidFill>
              </a:rPr>
              <a:t>Спасибо за внимание</a:t>
            </a:r>
            <a:r>
              <a:rPr lang="en-US" sz="4800" dirty="0" smtClean="0">
                <a:solidFill>
                  <a:srgbClr val="000000"/>
                </a:solidFill>
              </a:rPr>
              <a:t>!</a:t>
            </a:r>
            <a:endParaRPr lang="bs-Latn-BA" sz="48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00"/>
                </a:solidFill>
              </a:rPr>
              <a:t>Все материалы</a:t>
            </a:r>
            <a:r>
              <a:rPr lang="en-US" sz="2200" dirty="0" smtClean="0">
                <a:solidFill>
                  <a:srgbClr val="000000"/>
                </a:solidFill>
              </a:rPr>
              <a:t> PEMPAL</a:t>
            </a:r>
            <a:r>
              <a:rPr lang="ru-RU" sz="2200" dirty="0" smtClean="0">
                <a:solidFill>
                  <a:srgbClr val="000000"/>
                </a:solidFill>
              </a:rPr>
              <a:t> доступны на английском, русском и боснийском-хорватском-сербском (БХС) языках на сайте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  <a:hlinkClick r:id="rId3"/>
              </a:rPr>
              <a:t>www.pempal.org</a:t>
            </a:r>
            <a:endParaRPr lang="bs-Latn-BA" sz="22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70760" y="348786"/>
            <a:ext cx="6054936" cy="5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="" xmlns:a16="http://schemas.microsoft.com/office/drawing/2014/main" id="{71C2E023-FB95-DE42-ABC2-8B220E329C5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41675" y="4379752"/>
            <a:ext cx="4165600" cy="207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452" y="1249680"/>
            <a:ext cx="8360428" cy="528496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Основные модели молодёжного ПБ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Критерии успеха </a:t>
            </a:r>
            <a:r>
              <a:rPr lang="ru-RU" sz="2800" b="1" dirty="0">
                <a:solidFill>
                  <a:schemeClr val="tx1"/>
                </a:solidFill>
              </a:rPr>
              <a:t>молодёжного </a:t>
            </a:r>
            <a:r>
              <a:rPr lang="ru-RU" sz="2800" b="1" dirty="0" smtClean="0">
                <a:solidFill>
                  <a:schemeClr val="tx1"/>
                </a:solidFill>
              </a:rPr>
              <a:t>ПБ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Базовые принципы и ценности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Риски в </a:t>
            </a:r>
            <a:r>
              <a:rPr lang="ru-RU" sz="2800" b="1" dirty="0" smtClean="0">
                <a:solidFill>
                  <a:schemeClr val="tx1"/>
                </a:solidFill>
              </a:rPr>
              <a:t>молодёжном </a:t>
            </a:r>
            <a:r>
              <a:rPr lang="ru-RU" sz="2800" b="1" dirty="0" smtClean="0">
                <a:solidFill>
                  <a:schemeClr val="tx1"/>
                </a:solidFill>
              </a:rPr>
              <a:t>ПБ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Внедрение </a:t>
            </a:r>
            <a:r>
              <a:rPr lang="ru-RU" sz="2800" b="1" dirty="0" smtClean="0">
                <a:solidFill>
                  <a:schemeClr val="tx1"/>
                </a:solidFill>
              </a:rPr>
              <a:t>молодёжного </a:t>
            </a:r>
            <a:r>
              <a:rPr lang="ru-RU" sz="2800" b="1" dirty="0" smtClean="0">
                <a:solidFill>
                  <a:schemeClr val="tx1"/>
                </a:solidFill>
              </a:rPr>
              <a:t>ПБ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Воздействие и выгоды, которые может обеспечить </a:t>
            </a:r>
            <a:r>
              <a:rPr lang="ru-RU" sz="2800" b="1" dirty="0" smtClean="0">
                <a:solidFill>
                  <a:schemeClr val="tx1"/>
                </a:solidFill>
              </a:rPr>
              <a:t>молодёжное </a:t>
            </a:r>
            <a:r>
              <a:rPr lang="ru-RU" sz="2800" b="1" dirty="0" smtClean="0">
                <a:solidFill>
                  <a:schemeClr val="tx1"/>
                </a:solidFill>
              </a:rPr>
              <a:t>ПБ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Рекомендации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600"/>
              </a:spcAft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00928" y="215708"/>
            <a:ext cx="9448800" cy="8763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53735"/>
                </a:solidFill>
              </a:rPr>
              <a:t>План выступления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021080"/>
            <a:ext cx="8610600" cy="545260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Независимый процесс молодёжного ПБ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smtClean="0">
                <a:solidFill>
                  <a:schemeClr val="tx1"/>
                </a:solidFill>
              </a:rPr>
              <a:t>все участники процесса принятия решений – молодые люди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Пример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1 </a:t>
            </a:r>
            <a:r>
              <a:rPr lang="en-US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smtClean="0">
                <a:solidFill>
                  <a:schemeClr val="tx1"/>
                </a:solidFill>
              </a:rPr>
              <a:t>Бостон, США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Пример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2 </a:t>
            </a:r>
            <a:r>
              <a:rPr lang="en-US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smtClean="0">
                <a:solidFill>
                  <a:schemeClr val="tx1"/>
                </a:solidFill>
              </a:rPr>
              <a:t>Росарио, Аргентина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Пример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3 </a:t>
            </a:r>
            <a:r>
              <a:rPr lang="en-US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smtClean="0">
                <a:solidFill>
                  <a:schemeClr val="tx1"/>
                </a:solidFill>
              </a:rPr>
              <a:t>Португалия, национальный уровень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400" i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Участие </a:t>
            </a:r>
            <a:r>
              <a:rPr lang="ru-RU" sz="2800" b="1" dirty="0" smtClean="0">
                <a:solidFill>
                  <a:schemeClr val="tx1"/>
                </a:solidFill>
              </a:rPr>
              <a:t>молодёжи </a:t>
            </a:r>
            <a:r>
              <a:rPr lang="ru-RU" sz="2800" b="1" dirty="0" smtClean="0">
                <a:solidFill>
                  <a:schemeClr val="tx1"/>
                </a:solidFill>
              </a:rPr>
              <a:t>как компонент процесса ПБ для взрослых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Пример</a:t>
            </a:r>
            <a:r>
              <a:rPr lang="en-US" sz="2400" i="1" dirty="0" smtClean="0">
                <a:solidFill>
                  <a:schemeClr val="tx1"/>
                </a:solidFill>
              </a:rPr>
              <a:t> 1 (</a:t>
            </a:r>
            <a:r>
              <a:rPr lang="ru-RU" sz="2400" i="1" dirty="0" smtClean="0">
                <a:solidFill>
                  <a:schemeClr val="tx1"/>
                </a:solidFill>
              </a:rPr>
              <a:t>Хельсинки, Финляндия</a:t>
            </a:r>
            <a:r>
              <a:rPr lang="en-US" sz="2400" i="1" dirty="0" smtClean="0">
                <a:solidFill>
                  <a:schemeClr val="tx1"/>
                </a:solidFill>
              </a:rPr>
              <a:t>) 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Пример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2 </a:t>
            </a:r>
            <a:r>
              <a:rPr lang="en-US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smtClean="0">
                <a:solidFill>
                  <a:schemeClr val="tx1"/>
                </a:solidFill>
              </a:rPr>
              <a:t>Кембридж, штат Массачусетс, США</a:t>
            </a:r>
            <a:r>
              <a:rPr lang="en-US" sz="2400" i="1" dirty="0" smtClean="0">
                <a:solidFill>
                  <a:schemeClr val="tx1"/>
                </a:solidFill>
              </a:rPr>
              <a:t>) </a:t>
            </a:r>
            <a:endParaRPr lang="en-US" sz="2400" i="1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Пример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3 </a:t>
            </a:r>
            <a:r>
              <a:rPr lang="en-US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smtClean="0">
                <a:solidFill>
                  <a:schemeClr val="tx1"/>
                </a:solidFill>
              </a:rPr>
              <a:t>Сеул, Южная Корея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400" i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ПБ в школах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smtClean="0">
                <a:solidFill>
                  <a:schemeClr val="tx1"/>
                </a:solidFill>
              </a:rPr>
              <a:t>адаптация ПБ к школьной среде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prstClr val="black"/>
                </a:solidFill>
              </a:rPr>
              <a:t>Пример</a:t>
            </a:r>
            <a:r>
              <a:rPr lang="fr-FR" sz="2400" i="1" dirty="0" smtClean="0">
                <a:solidFill>
                  <a:prstClr val="black"/>
                </a:solidFill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1 </a:t>
            </a:r>
            <a:r>
              <a:rPr lang="fr-FR" sz="2400" i="1" dirty="0" smtClean="0">
                <a:solidFill>
                  <a:prstClr val="black"/>
                </a:solidFill>
              </a:rPr>
              <a:t>(</a:t>
            </a:r>
            <a:r>
              <a:rPr lang="ru-RU" sz="2400" i="1" dirty="0" smtClean="0">
                <a:solidFill>
                  <a:prstClr val="black"/>
                </a:solidFill>
              </a:rPr>
              <a:t>регион Пуату-</a:t>
            </a:r>
            <a:r>
              <a:rPr lang="ru-RU" sz="2400" i="1" dirty="0" err="1" smtClean="0">
                <a:solidFill>
                  <a:prstClr val="black"/>
                </a:solidFill>
              </a:rPr>
              <a:t>Шаренте</a:t>
            </a:r>
            <a:r>
              <a:rPr lang="ru-RU" sz="2400" i="1" dirty="0" smtClean="0">
                <a:solidFill>
                  <a:prstClr val="black"/>
                </a:solidFill>
              </a:rPr>
              <a:t>, Франция</a:t>
            </a:r>
            <a:r>
              <a:rPr lang="fr-FR" sz="2400" i="1" dirty="0" smtClean="0">
                <a:solidFill>
                  <a:prstClr val="black"/>
                </a:solidFill>
              </a:rPr>
              <a:t>)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Пример</a:t>
            </a:r>
            <a:r>
              <a:rPr lang="en-US" sz="2400" i="1" dirty="0" smtClean="0">
                <a:solidFill>
                  <a:schemeClr val="tx1"/>
                </a:solidFill>
              </a:rPr>
              <a:t> 2 (</a:t>
            </a:r>
            <a:r>
              <a:rPr lang="ru-RU" sz="2400" i="1" dirty="0" smtClean="0">
                <a:solidFill>
                  <a:schemeClr val="tx1"/>
                </a:solidFill>
              </a:rPr>
              <a:t>Нью-Йорк, США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497D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Пример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3 </a:t>
            </a:r>
            <a:r>
              <a:rPr lang="en-US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smtClean="0">
                <a:solidFill>
                  <a:schemeClr val="tx1"/>
                </a:solidFill>
              </a:rPr>
              <a:t>Сахалин, РФ</a:t>
            </a:r>
            <a:r>
              <a:rPr lang="en-US" sz="2400" i="1" dirty="0" smtClean="0">
                <a:solidFill>
                  <a:schemeClr val="tx1"/>
                </a:solidFill>
              </a:rPr>
              <a:t>) </a:t>
            </a:r>
            <a:endParaRPr lang="en-US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endParaRPr lang="en-US" sz="24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78548"/>
            <a:ext cx="902208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1. </a:t>
            </a:r>
            <a:r>
              <a:rPr lang="ru-RU" sz="4000" b="1" dirty="0" smtClean="0">
                <a:solidFill>
                  <a:srgbClr val="953735"/>
                </a:solidFill>
              </a:rPr>
              <a:t>Основные модели молодёжного ПБ</a:t>
            </a:r>
            <a:r>
              <a:rPr lang="en-US" sz="4000" b="1" dirty="0" smtClean="0">
                <a:solidFill>
                  <a:srgbClr val="953735"/>
                </a:solidFill>
              </a:rPr>
              <a:t> 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148" y="980902"/>
            <a:ext cx="9024851" cy="5355624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800" b="1" dirty="0" smtClean="0">
                <a:solidFill>
                  <a:schemeClr val="tx1"/>
                </a:solidFill>
              </a:rPr>
              <a:t>Помимо критериев </a:t>
            </a:r>
            <a:r>
              <a:rPr lang="ru-RU" sz="2800" b="1" dirty="0" smtClean="0">
                <a:solidFill>
                  <a:schemeClr val="tx1"/>
                </a:solidFill>
              </a:rPr>
              <a:t>успеха, присущих </a:t>
            </a:r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</a:rPr>
              <a:t>взрослому» </a:t>
            </a:r>
            <a:r>
              <a:rPr lang="ru-RU" sz="2800" b="1" dirty="0" smtClean="0">
                <a:solidFill>
                  <a:schemeClr val="tx1"/>
                </a:solidFill>
              </a:rPr>
              <a:t>ПБ, </a:t>
            </a:r>
            <a:r>
              <a:rPr lang="ru-RU" sz="2800" b="1" dirty="0" smtClean="0">
                <a:solidFill>
                  <a:schemeClr val="tx1"/>
                </a:solidFill>
              </a:rPr>
              <a:t>существуют конкретные контрольные показатели для</a:t>
            </a:r>
            <a:r>
              <a:rPr lang="ru-RU" sz="2800" b="1" dirty="0" smtClean="0">
                <a:solidFill>
                  <a:schemeClr val="tx1"/>
                </a:solidFill>
              </a:rPr>
              <a:t> молодёжного ПБ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>
                <a:solidFill>
                  <a:schemeClr val="tx1"/>
                </a:solidFill>
              </a:rPr>
              <a:t>д</a:t>
            </a:r>
            <a:r>
              <a:rPr lang="ru-RU" sz="2400" i="1" dirty="0" smtClean="0">
                <a:solidFill>
                  <a:schemeClr val="tx1"/>
                </a:solidFill>
              </a:rPr>
              <a:t>емографические характеристики участвующей молодёжи</a:t>
            </a:r>
            <a:r>
              <a:rPr lang="en-US" sz="2400" i="1" dirty="0" smtClean="0">
                <a:solidFill>
                  <a:schemeClr val="tx1"/>
                </a:solidFill>
              </a:rPr>
              <a:t>; </a:t>
            </a:r>
            <a:endParaRPr lang="ru-RU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>
                <a:solidFill>
                  <a:schemeClr val="tx1"/>
                </a:solidFill>
              </a:rPr>
              <a:t>к</a:t>
            </a:r>
            <a:r>
              <a:rPr lang="ru-RU" sz="2400" i="1" dirty="0" smtClean="0">
                <a:solidFill>
                  <a:schemeClr val="tx1"/>
                </a:solidFill>
              </a:rPr>
              <a:t>оличество молодёжи, участвующей в разработке и подаче предложений (в собраниях, в голосовании)</a:t>
            </a:r>
            <a:r>
              <a:rPr lang="en-US" sz="2400" i="1" dirty="0" smtClean="0">
                <a:solidFill>
                  <a:schemeClr val="tx1"/>
                </a:solidFill>
              </a:rPr>
              <a:t>; </a:t>
            </a:r>
            <a:endParaRPr lang="ru-RU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 smtClean="0">
                <a:solidFill>
                  <a:schemeClr val="tx1"/>
                </a:solidFill>
              </a:rPr>
              <a:t>показатель увеличения участия в раундах отбора</a:t>
            </a:r>
            <a:r>
              <a:rPr lang="en-US" sz="2400" i="1" dirty="0" smtClean="0">
                <a:solidFill>
                  <a:schemeClr val="tx1"/>
                </a:solidFill>
              </a:rPr>
              <a:t>; </a:t>
            </a:r>
            <a:endParaRPr lang="ru-RU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>
                <a:solidFill>
                  <a:schemeClr val="tx1"/>
                </a:solidFill>
              </a:rPr>
              <a:t>к</a:t>
            </a:r>
            <a:r>
              <a:rPr lang="ru-RU" sz="2400" i="1" dirty="0" smtClean="0">
                <a:solidFill>
                  <a:schemeClr val="tx1"/>
                </a:solidFill>
              </a:rPr>
              <a:t>оличество предложений, которые дошли </a:t>
            </a:r>
            <a:r>
              <a:rPr lang="ru-RU" sz="2400" i="1" dirty="0">
                <a:solidFill>
                  <a:schemeClr val="tx1"/>
                </a:solidFill>
              </a:rPr>
              <a:t>д</a:t>
            </a:r>
            <a:r>
              <a:rPr lang="ru-RU" sz="2400" i="1" dirty="0" smtClean="0">
                <a:solidFill>
                  <a:schemeClr val="tx1"/>
                </a:solidFill>
              </a:rPr>
              <a:t>о </a:t>
            </a:r>
            <a:r>
              <a:rPr lang="ru-RU" sz="2400" i="1" dirty="0">
                <a:solidFill>
                  <a:schemeClr val="tx1"/>
                </a:solidFill>
              </a:rPr>
              <a:t>э</a:t>
            </a:r>
            <a:r>
              <a:rPr lang="ru-RU" sz="2400" i="1" dirty="0" smtClean="0">
                <a:solidFill>
                  <a:schemeClr val="tx1"/>
                </a:solidFill>
              </a:rPr>
              <a:t>тапа голосования (после технической экспертизы</a:t>
            </a:r>
            <a:r>
              <a:rPr lang="en-US" sz="2400" i="1" dirty="0" smtClean="0">
                <a:solidFill>
                  <a:schemeClr val="tx1"/>
                </a:solidFill>
              </a:rPr>
              <a:t>); </a:t>
            </a:r>
            <a:endParaRPr lang="ru-RU" sz="2400" i="1" dirty="0">
              <a:solidFill>
                <a:schemeClr val="tx1"/>
              </a:solidFill>
            </a:endParaRPr>
          </a:p>
          <a:p>
            <a:pPr marL="971550" lvl="1" indent="-514350" algn="l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i="1" dirty="0">
                <a:solidFill>
                  <a:schemeClr val="tx1"/>
                </a:solidFill>
              </a:rPr>
              <a:t>о</a:t>
            </a:r>
            <a:r>
              <a:rPr lang="ru-RU" sz="2400" i="1" dirty="0" smtClean="0">
                <a:solidFill>
                  <a:schemeClr val="tx1"/>
                </a:solidFill>
              </a:rPr>
              <a:t>ценка заинтересованности молодёжи </a:t>
            </a:r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ru-RU" sz="2400" i="1" dirty="0" smtClean="0">
                <a:solidFill>
                  <a:schemeClr val="tx1"/>
                </a:solidFill>
              </a:rPr>
              <a:t>это </a:t>
            </a:r>
            <a:r>
              <a:rPr lang="ru-RU" sz="2400" i="1" dirty="0">
                <a:solidFill>
                  <a:schemeClr val="tx1"/>
                </a:solidFill>
              </a:rPr>
              <a:t>те же самые молодые люди, которые участвовали в </a:t>
            </a:r>
            <a:r>
              <a:rPr lang="ru-RU" sz="2400" i="1" dirty="0" smtClean="0">
                <a:solidFill>
                  <a:schemeClr val="tx1"/>
                </a:solidFill>
              </a:rPr>
              <a:t>предыдущем туре (турах)? ограничивается </a:t>
            </a:r>
            <a:r>
              <a:rPr lang="ru-RU" sz="2400" i="1" dirty="0">
                <a:solidFill>
                  <a:schemeClr val="tx1"/>
                </a:solidFill>
              </a:rPr>
              <a:t>ли их участие в процессе одним разом? и т.д</a:t>
            </a:r>
            <a:r>
              <a:rPr lang="ru-RU" sz="2400" i="1" dirty="0" smtClean="0">
                <a:solidFill>
                  <a:schemeClr val="tx1"/>
                </a:solidFill>
              </a:rPr>
              <a:t>.).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800" b="1" dirty="0" smtClean="0">
                <a:solidFill>
                  <a:schemeClr val="tx1"/>
                </a:solidFill>
              </a:rPr>
              <a:t>Условие успеха – лидирующая роль молодёжи в проекте ПБ.</a:t>
            </a: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102103"/>
            <a:ext cx="880872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2</a:t>
            </a:r>
            <a:r>
              <a:rPr lang="en-US" sz="3200" b="1" dirty="0" smtClean="0">
                <a:solidFill>
                  <a:srgbClr val="953735"/>
                </a:solidFill>
              </a:rPr>
              <a:t>. </a:t>
            </a:r>
            <a:r>
              <a:rPr lang="ru-RU" sz="4000" b="1" dirty="0" smtClean="0">
                <a:solidFill>
                  <a:srgbClr val="953735"/>
                </a:solidFill>
              </a:rPr>
              <a:t>Критерии успеха молодёжного ПБ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310640"/>
            <a:ext cx="8875548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Неотъемлемые принципы ПБ – прозрачность, равные возможности и наделение полномочиями.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«Общие принципы конструктивного участия молодёжи, принятые в ООН»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включают в себя следующие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Самоорганизация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Узаконенная возможность,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основанная на правах человека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Делегирование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Хорошая обеспеченность ресурсами</a:t>
            </a:r>
            <a:r>
              <a:rPr lang="en-US" i="1" dirty="0" smtClean="0">
                <a:solidFill>
                  <a:schemeClr val="tx1"/>
                </a:solidFill>
              </a:rPr>
              <a:t>. </a:t>
            </a:r>
          </a:p>
          <a:p>
            <a:pPr marL="1249363" lvl="1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ru-RU" i="1" dirty="0" smtClean="0">
                <a:solidFill>
                  <a:schemeClr val="tx1"/>
                </a:solidFill>
              </a:rPr>
              <a:t>Подотчётность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83920" y="322388"/>
            <a:ext cx="902208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3. </a:t>
            </a:r>
            <a:r>
              <a:rPr lang="ru-RU" sz="4000" b="1" dirty="0" smtClean="0">
                <a:solidFill>
                  <a:srgbClr val="953735"/>
                </a:solidFill>
              </a:rPr>
              <a:t>Базовые принципы и ценности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720" y="1310640"/>
            <a:ext cx="8397240" cy="516304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Ограниченные ресурсы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Несостоявшиеся проекты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Недостаточный опыт и навыки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Слишком малый вклад молодёжи в конечный результат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Недостаточная информация о том, как используется вклад молодёжи</a:t>
            </a:r>
            <a:r>
              <a:rPr lang="en-US" sz="2800" b="1" dirty="0" smtClean="0">
                <a:solidFill>
                  <a:schemeClr val="tx1"/>
                </a:solidFill>
              </a:rPr>
              <a:t>.  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Дефицит доверия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4. </a:t>
            </a:r>
            <a:r>
              <a:rPr lang="ru-RU" sz="4000" b="1" dirty="0" smtClean="0">
                <a:solidFill>
                  <a:srgbClr val="953735"/>
                </a:solidFill>
              </a:rPr>
              <a:t>Риски в молодёжном ПБ</a:t>
            </a:r>
            <a:r>
              <a:rPr lang="en-US" sz="4000" b="1" dirty="0" smtClean="0">
                <a:solidFill>
                  <a:srgbClr val="953735"/>
                </a:solidFill>
              </a:rPr>
              <a:t>  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634" y="847898"/>
            <a:ext cx="9007366" cy="5625788"/>
          </a:xfrm>
        </p:spPr>
        <p:txBody>
          <a:bodyPr rtlCol="0">
            <a:noAutofit/>
          </a:bodyPr>
          <a:lstStyle/>
          <a:p>
            <a:pPr marL="457200" lvl="0" indent="-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Модели «Самостоятельное молодежное ПБ» и </a:t>
            </a:r>
            <a:r>
              <a:rPr lang="ru-RU" sz="2800" dirty="0">
                <a:solidFill>
                  <a:schemeClr val="tx1"/>
                </a:solidFill>
              </a:rPr>
              <a:t>«Участие молодежи как компонент процесса ПБ для </a:t>
            </a:r>
            <a:r>
              <a:rPr lang="ru-RU" sz="2800" dirty="0" smtClean="0">
                <a:solidFill>
                  <a:schemeClr val="tx1"/>
                </a:solidFill>
              </a:rPr>
              <a:t>взрослых» могут использовать структуру «взрослого» ПБ (см. ПЗ-1).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В данном ПЗ представлена подробная </a:t>
            </a:r>
            <a:r>
              <a:rPr lang="ru-RU" sz="2800" b="1" dirty="0" smtClean="0">
                <a:solidFill>
                  <a:schemeClr val="tx1"/>
                </a:solidFill>
              </a:rPr>
              <a:t>процедура школьного ПБ, которая предусматривает шесть этапов</a:t>
            </a:r>
            <a:r>
              <a:rPr lang="ru-RU" sz="2800" dirty="0" smtClean="0">
                <a:solidFill>
                  <a:schemeClr val="tx1"/>
                </a:solidFill>
              </a:rPr>
              <a:t> и основана на обобщённом передовом опыте: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1: </a:t>
            </a:r>
            <a:r>
              <a:rPr lang="ru-RU" sz="2400" dirty="0" smtClean="0">
                <a:solidFill>
                  <a:schemeClr val="tx1"/>
                </a:solidFill>
              </a:rPr>
              <a:t>Подготовка и проектирование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2: </a:t>
            </a:r>
            <a:r>
              <a:rPr lang="ru-RU" sz="2400" dirty="0" smtClean="0">
                <a:solidFill>
                  <a:schemeClr val="tx1"/>
                </a:solidFill>
              </a:rPr>
              <a:t>Вовлечение сообщества и формирование потенциала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3: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Подача проектных предложений и их рассмотрение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4: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Формулирование ПБ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5: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Р</a:t>
            </a:r>
            <a:r>
              <a:rPr lang="ru-RU" sz="2400" dirty="0" smtClean="0">
                <a:solidFill>
                  <a:schemeClr val="tx1"/>
                </a:solidFill>
              </a:rPr>
              <a:t>еализация и мониторинг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indent="35083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Этап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6: </a:t>
            </a:r>
            <a:r>
              <a:rPr lang="ru-RU" sz="2400" dirty="0" smtClean="0">
                <a:solidFill>
                  <a:schemeClr val="tx1"/>
                </a:solidFill>
              </a:rPr>
              <a:t>Оценка и анализ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83779" y="0"/>
            <a:ext cx="9622221" cy="9144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5. </a:t>
            </a:r>
            <a:r>
              <a:rPr lang="ru-RU" sz="4000" b="1" dirty="0" smtClean="0">
                <a:solidFill>
                  <a:srgbClr val="953735"/>
                </a:solidFill>
              </a:rPr>
              <a:t>Внедрение молодежного ПБ</a:t>
            </a:r>
            <a:r>
              <a:rPr lang="en-US" sz="4000" b="1" dirty="0" smtClean="0">
                <a:solidFill>
                  <a:srgbClr val="953735"/>
                </a:solidFill>
              </a:rPr>
              <a:t> 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1655378"/>
            <a:ext cx="8822372" cy="4818307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Благодаря молодежному ПБ молодёжь может сформировать критически важные профессиональные и жизненные навыки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лидерские навыки, способность к совместной работе, исследования, интервьюирование, проведение опросов, решение проблем, критическое мышление, ораторское искусство, финансовая грамотность, управление проектами и </a:t>
            </a:r>
            <a:r>
              <a:rPr lang="ru-RU" sz="2400" dirty="0" smtClean="0">
                <a:solidFill>
                  <a:schemeClr val="tx1"/>
                </a:solidFill>
              </a:rPr>
              <a:t>маркетинг)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514350" lvl="0" indent="-514350" algn="l">
              <a:lnSpc>
                <a:spcPct val="90000"/>
              </a:lnSpc>
              <a:spcBef>
                <a:spcPts val="1600"/>
              </a:spcBef>
              <a:spcAft>
                <a:spcPts val="100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Молодежное ПБ в школах </a:t>
            </a:r>
            <a:r>
              <a:rPr lang="ru-RU" sz="2800" dirty="0">
                <a:solidFill>
                  <a:schemeClr val="tx1"/>
                </a:solidFill>
              </a:rPr>
              <a:t>приносит много пользы всему школьному сообществу, выстраивая здоровые отношения и формируя партнерские связи между учащимися, семьями, учителями и администрацией.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94360" y="322388"/>
            <a:ext cx="944880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6. </a:t>
            </a:r>
            <a:r>
              <a:rPr lang="ru-RU" sz="4000" b="1" dirty="0" smtClean="0">
                <a:solidFill>
                  <a:srgbClr val="953735"/>
                </a:solidFill>
              </a:rPr>
              <a:t>Воздействие и выгоды, которые </a:t>
            </a:r>
            <a:br>
              <a:rPr lang="ru-RU" sz="4000" b="1" dirty="0" smtClean="0">
                <a:solidFill>
                  <a:srgbClr val="953735"/>
                </a:solidFill>
              </a:rPr>
            </a:br>
            <a:r>
              <a:rPr lang="ru-RU" sz="4000" b="1" dirty="0" smtClean="0">
                <a:solidFill>
                  <a:srgbClr val="953735"/>
                </a:solidFill>
              </a:rPr>
              <a:t>может обеспечить молодежное ПБ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748145"/>
            <a:ext cx="9142412" cy="5725541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Расширить общую </a:t>
            </a:r>
            <a:r>
              <a:rPr lang="ru-RU" sz="2600" dirty="0">
                <a:solidFill>
                  <a:schemeClr val="tx1"/>
                </a:solidFill>
              </a:rPr>
              <a:t>программу ПБ, с тем чтобы охватить молодежь с помощью адаптированной к специфике каждой страны модели молодежного </a:t>
            </a:r>
            <a:r>
              <a:rPr lang="ru-RU" sz="2600" dirty="0" smtClean="0">
                <a:solidFill>
                  <a:schemeClr val="tx1"/>
                </a:solidFill>
              </a:rPr>
              <a:t>ПБ.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Использовать принципы, согласно которым деятельность направляется молодёжью и построена вокруг молодёжи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Обеспечить наличие важных аспектов </a:t>
            </a:r>
            <a:r>
              <a:rPr lang="ru-RU" sz="2600" dirty="0">
                <a:solidFill>
                  <a:schemeClr val="tx1"/>
                </a:solidFill>
              </a:rPr>
              <a:t>п</a:t>
            </a:r>
            <a:r>
              <a:rPr lang="ru-RU" sz="2600" dirty="0" smtClean="0">
                <a:solidFill>
                  <a:schemeClr val="tx1"/>
                </a:solidFill>
              </a:rPr>
              <a:t>роцесса молодежного ПБ. Использовать контрольный список для проверки.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Способствовать внедрению молодежного ПБ на национальном и субнациональном уровне</a:t>
            </a:r>
            <a:r>
              <a:rPr lang="en-US" sz="2600" dirty="0" smtClean="0">
                <a:solidFill>
                  <a:schemeClr val="tx1"/>
                </a:solidFill>
              </a:rPr>
              <a:t>: </a:t>
            </a:r>
          </a:p>
          <a:p>
            <a:pPr marL="898525" lvl="1" indent="-365125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dirty="0" smtClean="0">
                <a:solidFill>
                  <a:schemeClr val="tx1"/>
                </a:solidFill>
              </a:rPr>
              <a:t>разъяснить его важность</a:t>
            </a:r>
            <a:r>
              <a:rPr lang="en-US" sz="2400" dirty="0" smtClean="0">
                <a:solidFill>
                  <a:schemeClr val="tx1"/>
                </a:solidFill>
              </a:rPr>
              <a:t>; </a:t>
            </a:r>
          </a:p>
          <a:p>
            <a:pPr marL="898525" lvl="1" indent="-365125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dirty="0">
                <a:solidFill>
                  <a:schemeClr val="tx1"/>
                </a:solidFill>
              </a:rPr>
              <a:t>р</a:t>
            </a:r>
            <a:r>
              <a:rPr lang="ru-RU" sz="2400" dirty="0" smtClean="0">
                <a:solidFill>
                  <a:schemeClr val="tx1"/>
                </a:solidFill>
              </a:rPr>
              <a:t>азработать методологические рекомендации</a:t>
            </a:r>
            <a:r>
              <a:rPr lang="en-US" sz="2400" dirty="0" smtClean="0">
                <a:solidFill>
                  <a:schemeClr val="tx1"/>
                </a:solidFill>
              </a:rPr>
              <a:t>; </a:t>
            </a:r>
          </a:p>
          <a:p>
            <a:pPr marL="898525" lvl="1" indent="-365125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dirty="0">
                <a:solidFill>
                  <a:schemeClr val="tx1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рганизовать подготовку представителей ответственных государственных структур, школ и молодёжных организаций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898525" lvl="1" indent="-365125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ru-RU" sz="2400" dirty="0" smtClean="0">
                <a:solidFill>
                  <a:schemeClr val="tx1"/>
                </a:solidFill>
              </a:rPr>
              <a:t>осуществить пилотные </a:t>
            </a:r>
            <a:r>
              <a:rPr lang="ru-RU" sz="2400" smtClean="0">
                <a:solidFill>
                  <a:schemeClr val="tx1"/>
                </a:solidFill>
              </a:rPr>
              <a:t>инициативы </a:t>
            </a:r>
            <a:r>
              <a:rPr lang="ru-RU" sz="2400" smtClean="0">
                <a:solidFill>
                  <a:schemeClr val="tx1"/>
                </a:solidFill>
              </a:rPr>
              <a:t>молодёжного </a:t>
            </a:r>
            <a:r>
              <a:rPr lang="ru-RU" sz="2400" dirty="0" smtClean="0">
                <a:solidFill>
                  <a:schemeClr val="tx1"/>
                </a:solidFill>
              </a:rPr>
              <a:t>ПБ на национальном уровне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514350" lvl="0" indent="-5143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</a:pPr>
            <a:endParaRPr lang="en-US" sz="2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2348"/>
            <a:ext cx="9448800" cy="8763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953735"/>
                </a:solidFill>
              </a:rPr>
              <a:t>7. </a:t>
            </a:r>
            <a:r>
              <a:rPr lang="ru-RU" sz="4000" b="1" dirty="0" smtClean="0">
                <a:solidFill>
                  <a:srgbClr val="953735"/>
                </a:solidFill>
              </a:rPr>
              <a:t>Рекомендации</a:t>
            </a:r>
            <a:endParaRPr lang="en-US" sz="4000" b="1" dirty="0">
              <a:solidFill>
                <a:srgbClr val="953735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676</Words>
  <Application>Microsoft Office PowerPoint</Application>
  <PresentationFormat>Лист A4 (210x297 мм)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 ПЗ РГБГП, посвящённый механизмам вовлечения молодёжи в практику партисипаторного бюджетирования</vt:lpstr>
      <vt:lpstr>План выступления</vt:lpstr>
      <vt:lpstr>1. Основные модели молодёжного ПБ </vt:lpstr>
      <vt:lpstr>2. Критерии успеха молодёжного ПБ</vt:lpstr>
      <vt:lpstr>3. Базовые принципы и ценности</vt:lpstr>
      <vt:lpstr>4. Риски в молодёжном ПБ  </vt:lpstr>
      <vt:lpstr>5. Внедрение молодежного ПБ </vt:lpstr>
      <vt:lpstr>6. Воздействие и выгоды, которые  может обеспечить молодежное ПБ</vt:lpstr>
      <vt:lpstr>7. Рекомендации</vt:lpstr>
      <vt:lpstr>Презентация PowerPoint</vt:lpstr>
    </vt:vector>
  </TitlesOfParts>
  <Company>The World Bank Group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creator>Deanna Aubrey</dc:creator>
  <cp:keywords>BCOP Budget Literacy and Transparency Working Group</cp:keywords>
  <cp:lastModifiedBy>Tatiana Vinogradova</cp:lastModifiedBy>
  <cp:revision>232</cp:revision>
  <cp:lastPrinted>2020-04-13T14:03:05Z</cp:lastPrinted>
  <dcterms:created xsi:type="dcterms:W3CDTF">2010-10-04T16:57:49Z</dcterms:created>
  <dcterms:modified xsi:type="dcterms:W3CDTF">2021-05-08T09:58:48Z</dcterms:modified>
  <cp:category>PEMPAL</cp:category>
</cp:coreProperties>
</file>