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9" r:id="rId5"/>
    <p:sldId id="261" r:id="rId6"/>
    <p:sldId id="273" r:id="rId7"/>
    <p:sldId id="271" r:id="rId8"/>
    <p:sldId id="257" r:id="rId9"/>
    <p:sldId id="262" r:id="rId10"/>
    <p:sldId id="263" r:id="rId11"/>
    <p:sldId id="264" r:id="rId12"/>
    <p:sldId id="256" r:id="rId13"/>
  </p:sldIdLst>
  <p:sldSz cx="1263808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6E"/>
    <a:srgbClr val="4BC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108" autoAdjust="0"/>
  </p:normalViewPr>
  <p:slideViewPr>
    <p:cSldViewPr>
      <p:cViewPr varScale="1">
        <p:scale>
          <a:sx n="54" d="100"/>
          <a:sy n="54" d="100"/>
        </p:scale>
        <p:origin x="954" y="36"/>
      </p:cViewPr>
      <p:guideLst>
        <p:guide orient="horz" pos="2160"/>
        <p:guide pos="39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4.jpeg"/></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4.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6">
                    <a:lumMod val="75000"/>
                  </a:schemeClr>
                </a:solidFill>
              </a:rPr>
              <a:t>The cessation of business activity</a:t>
            </a:r>
          </a:p>
        </c:rich>
      </c:tx>
      <c:overlay val="0"/>
    </c:title>
    <c:autoTitleDeleted val="0"/>
    <c:plotArea>
      <c:layout/>
      <c:barChart>
        <c:barDir val="bar"/>
        <c:grouping val="clustered"/>
        <c:varyColors val="0"/>
        <c:ser>
          <c:idx val="0"/>
          <c:order val="0"/>
          <c:spPr>
            <a:scene3d>
              <a:camera prst="orthographicFront"/>
              <a:lightRig rig="threeP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Sheet1!$I$11:$I$13</c:f>
              <c:strCache>
                <c:ptCount val="3"/>
                <c:pt idx="0">
                  <c:v>No cessation</c:v>
                </c:pt>
                <c:pt idx="1">
                  <c:v>Partly</c:v>
                </c:pt>
                <c:pt idx="2">
                  <c:v>Totally</c:v>
                </c:pt>
              </c:strCache>
            </c:strRef>
          </c:cat>
          <c:val>
            <c:numRef>
              <c:f>Sheet1!$J$11:$J$13</c:f>
              <c:numCache>
                <c:formatCode>0.00%</c:formatCode>
                <c:ptCount val="3"/>
                <c:pt idx="0">
                  <c:v>7.600000000000004E-2</c:v>
                </c:pt>
                <c:pt idx="1">
                  <c:v>0.42500000000000021</c:v>
                </c:pt>
                <c:pt idx="2">
                  <c:v>0.49900000000000017</c:v>
                </c:pt>
              </c:numCache>
            </c:numRef>
          </c:val>
          <c:extLst>
            <c:ext xmlns:c16="http://schemas.microsoft.com/office/drawing/2014/chart" uri="{C3380CC4-5D6E-409C-BE32-E72D297353CC}">
              <c16:uniqueId val="{00000000-3D20-41D0-92CC-284E14BDD302}"/>
            </c:ext>
          </c:extLst>
        </c:ser>
        <c:dLbls>
          <c:showLegendKey val="0"/>
          <c:showVal val="0"/>
          <c:showCatName val="0"/>
          <c:showSerName val="0"/>
          <c:showPercent val="0"/>
          <c:showBubbleSize val="0"/>
        </c:dLbls>
        <c:gapWidth val="75"/>
        <c:overlap val="-25"/>
        <c:axId val="265179184"/>
        <c:axId val="265179744"/>
      </c:barChart>
      <c:catAx>
        <c:axId val="265179184"/>
        <c:scaling>
          <c:orientation val="minMax"/>
        </c:scaling>
        <c:delete val="0"/>
        <c:axPos val="l"/>
        <c:numFmt formatCode="General" sourceLinked="0"/>
        <c:majorTickMark val="none"/>
        <c:minorTickMark val="none"/>
        <c:tickLblPos val="nextTo"/>
        <c:crossAx val="265179744"/>
        <c:crosses val="autoZero"/>
        <c:auto val="1"/>
        <c:lblAlgn val="ctr"/>
        <c:lblOffset val="100"/>
        <c:noMultiLvlLbl val="0"/>
      </c:catAx>
      <c:valAx>
        <c:axId val="265179744"/>
        <c:scaling>
          <c:orientation val="minMax"/>
        </c:scaling>
        <c:delete val="0"/>
        <c:axPos val="b"/>
        <c:majorGridlines/>
        <c:numFmt formatCode="0.00%" sourceLinked="1"/>
        <c:majorTickMark val="none"/>
        <c:minorTickMark val="none"/>
        <c:tickLblPos val="nextTo"/>
        <c:spPr>
          <a:ln w="9525">
            <a:noFill/>
          </a:ln>
        </c:spPr>
        <c:crossAx val="265179184"/>
        <c:crosses val="autoZero"/>
        <c:crossBetween val="between"/>
      </c:valAx>
      <c:spPr>
        <a:solidFill>
          <a:srgbClr val="FFFFCC"/>
        </a:solidFill>
        <a:ln>
          <a:noFill/>
        </a:ln>
      </c:spPr>
    </c:plotArea>
    <c:plotVisOnly val="1"/>
    <c:dispBlanksAs val="gap"/>
    <c:showDLblsOverMax val="0"/>
  </c:chart>
  <c:spPr>
    <a:blipFill>
      <a:blip xmlns:r="http://schemas.openxmlformats.org/officeDocument/2006/relationships" r:embed="rId1"/>
      <a:tile tx="0" ty="0" sx="100000" sy="100000" flip="none" algn="tl"/>
    </a:blipFill>
    <a:ln w="25400" cap="rnd">
      <a:solidFill>
        <a:srgbClr val="4BC7A9"/>
      </a:solidFill>
    </a:ln>
    <a:scene3d>
      <a:camera prst="orthographicFront"/>
      <a:lightRig rig="threePt" dir="t"/>
    </a:scene3d>
    <a:sp3d>
      <a:bevelT/>
      <a:bevelB/>
    </a:sp3d>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solidFill>
                  <a:schemeClr val="accent6">
                    <a:lumMod val="75000"/>
                  </a:schemeClr>
                </a:solidFill>
              </a:rPr>
              <a:t>The main problems a company faces</a:t>
            </a:r>
          </a:p>
        </c:rich>
      </c:tx>
      <c:layout>
        <c:manualLayout>
          <c:xMode val="edge"/>
          <c:yMode val="edge"/>
          <c:x val="0.47385505380429238"/>
          <c:y val="0.59166323765750795"/>
        </c:manualLayout>
      </c:layout>
      <c:overlay val="0"/>
    </c:title>
    <c:autoTitleDeleted val="0"/>
    <c:plotArea>
      <c:layout>
        <c:manualLayout>
          <c:layoutTarget val="inner"/>
          <c:xMode val="edge"/>
          <c:yMode val="edge"/>
          <c:x val="0.30911070187719936"/>
          <c:y val="3.4078689937346189E-2"/>
          <c:w val="0.65432501028947732"/>
          <c:h val="0.81154020092699708"/>
        </c:manualLayout>
      </c:layout>
      <c:barChart>
        <c:barDir val="bar"/>
        <c:grouping val="clustered"/>
        <c:varyColors val="0"/>
        <c:ser>
          <c:idx val="0"/>
          <c:order val="0"/>
          <c:spPr>
            <a:scene3d>
              <a:camera prst="orthographicFront"/>
              <a:lightRig rig="threeP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Sheet1!$I$23:$I$33</c:f>
              <c:strCache>
                <c:ptCount val="11"/>
                <c:pt idx="0">
                  <c:v>Others</c:v>
                </c:pt>
                <c:pt idx="1">
                  <c:v>Unfair competition</c:v>
                </c:pt>
                <c:pt idx="2">
                  <c:v>Legal uncertainty</c:v>
                </c:pt>
                <c:pt idx="3">
                  <c:v>Lack of raw material</c:v>
                </c:pt>
                <c:pt idx="4">
                  <c:v>Reduce production</c:v>
                </c:pt>
                <c:pt idx="5">
                  <c:v>Cost increase</c:v>
                </c:pt>
                <c:pt idx="6">
                  <c:v>Problems in the organization of work</c:v>
                </c:pt>
                <c:pt idx="7">
                  <c:v>Problems with salary payment</c:v>
                </c:pt>
                <c:pt idx="8">
                  <c:v>Inability to pay tax liabilities</c:v>
                </c:pt>
                <c:pt idx="9">
                  <c:v>Lack of liquidity</c:v>
                </c:pt>
                <c:pt idx="10">
                  <c:v>Lack of customers</c:v>
                </c:pt>
              </c:strCache>
            </c:strRef>
          </c:cat>
          <c:val>
            <c:numRef>
              <c:f>Sheet1!$J$23:$J$33</c:f>
              <c:numCache>
                <c:formatCode>0%</c:formatCode>
                <c:ptCount val="11"/>
                <c:pt idx="0">
                  <c:v>2.0000000000000011E-2</c:v>
                </c:pt>
                <c:pt idx="1">
                  <c:v>3.0000000000000002E-2</c:v>
                </c:pt>
                <c:pt idx="2">
                  <c:v>4.0000000000000022E-2</c:v>
                </c:pt>
                <c:pt idx="3">
                  <c:v>4.0000000000000022E-2</c:v>
                </c:pt>
                <c:pt idx="4">
                  <c:v>4.0000000000000022E-2</c:v>
                </c:pt>
                <c:pt idx="5">
                  <c:v>6.0000000000000026E-2</c:v>
                </c:pt>
                <c:pt idx="6">
                  <c:v>7.0000000000000021E-2</c:v>
                </c:pt>
                <c:pt idx="7">
                  <c:v>0.13</c:v>
                </c:pt>
                <c:pt idx="8">
                  <c:v>0.15000000000000008</c:v>
                </c:pt>
                <c:pt idx="9">
                  <c:v>0.17</c:v>
                </c:pt>
                <c:pt idx="10">
                  <c:v>0.25</c:v>
                </c:pt>
              </c:numCache>
            </c:numRef>
          </c:val>
          <c:extLst>
            <c:ext xmlns:c16="http://schemas.microsoft.com/office/drawing/2014/chart" uri="{C3380CC4-5D6E-409C-BE32-E72D297353CC}">
              <c16:uniqueId val="{00000000-C65A-4F31-9805-0C7D45622CBA}"/>
            </c:ext>
          </c:extLst>
        </c:ser>
        <c:dLbls>
          <c:showLegendKey val="0"/>
          <c:showVal val="0"/>
          <c:showCatName val="0"/>
          <c:showSerName val="0"/>
          <c:showPercent val="0"/>
          <c:showBubbleSize val="0"/>
        </c:dLbls>
        <c:gapWidth val="75"/>
        <c:overlap val="-25"/>
        <c:axId val="300487904"/>
        <c:axId val="300488464"/>
      </c:barChart>
      <c:catAx>
        <c:axId val="300487904"/>
        <c:scaling>
          <c:orientation val="minMax"/>
        </c:scaling>
        <c:delete val="0"/>
        <c:axPos val="l"/>
        <c:numFmt formatCode="General" sourceLinked="0"/>
        <c:majorTickMark val="none"/>
        <c:minorTickMark val="none"/>
        <c:tickLblPos val="nextTo"/>
        <c:crossAx val="300488464"/>
        <c:crosses val="autoZero"/>
        <c:auto val="1"/>
        <c:lblAlgn val="ctr"/>
        <c:lblOffset val="100"/>
        <c:noMultiLvlLbl val="0"/>
      </c:catAx>
      <c:valAx>
        <c:axId val="300488464"/>
        <c:scaling>
          <c:orientation val="minMax"/>
        </c:scaling>
        <c:delete val="0"/>
        <c:axPos val="b"/>
        <c:majorGridlines/>
        <c:numFmt formatCode="0%" sourceLinked="1"/>
        <c:majorTickMark val="none"/>
        <c:minorTickMark val="none"/>
        <c:tickLblPos val="nextTo"/>
        <c:spPr>
          <a:ln w="9525">
            <a:noFill/>
          </a:ln>
        </c:spPr>
        <c:crossAx val="300487904"/>
        <c:crosses val="autoZero"/>
        <c:crossBetween val="between"/>
      </c:valAx>
      <c:spPr>
        <a:solidFill>
          <a:srgbClr val="FFFFCC"/>
        </a:solidFill>
        <a:ln>
          <a:noFill/>
        </a:ln>
      </c:spPr>
    </c:plotArea>
    <c:plotVisOnly val="1"/>
    <c:dispBlanksAs val="gap"/>
    <c:showDLblsOverMax val="0"/>
  </c:chart>
  <c:spPr>
    <a:blipFill>
      <a:blip xmlns:r="http://schemas.openxmlformats.org/officeDocument/2006/relationships" r:embed="rId1"/>
      <a:tile tx="0" ty="0" sx="100000" sy="100000" flip="none" algn="tl"/>
    </a:blipFill>
    <a:ln w="25400">
      <a:solidFill>
        <a:srgbClr val="4BC7A9"/>
      </a:solidFill>
    </a:ln>
    <a:scene3d>
      <a:camera prst="orthographicFront"/>
      <a:lightRig rig="threePt" dir="t"/>
    </a:scene3d>
    <a:sp3d>
      <a:bevelT/>
      <a:bevelB/>
    </a:sp3d>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ACA22E-16FC-481A-B538-5F1B06B35F9A}" type="datetimeFigureOut">
              <a:rPr lang="en-US" smtClean="0"/>
              <a:pPr/>
              <a:t>4/28/2020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D9DC7E-3863-4AC6-8DFA-8F6A55537DFF}" type="slidenum">
              <a:rPr lang="en-US" smtClean="0"/>
              <a:pPr/>
              <a:t>‹#›</a:t>
            </a:fld>
            <a:endParaRPr lang="en-US"/>
          </a:p>
        </p:txBody>
      </p:sp>
    </p:spTree>
    <p:extLst>
      <p:ext uri="{BB962C8B-B14F-4D97-AF65-F5344CB8AC3E}">
        <p14:creationId xmlns:p14="http://schemas.microsoft.com/office/powerpoint/2010/main" val="261471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51208D-3019-4908-8884-29B4931B8EAB}" type="datetimeFigureOut">
              <a:rPr lang="en-US" smtClean="0"/>
              <a:pPr/>
              <a:t>4/28/2020</a:t>
            </a:fld>
            <a:endParaRPr lang="en-US"/>
          </a:p>
        </p:txBody>
      </p:sp>
      <p:sp>
        <p:nvSpPr>
          <p:cNvPr id="4" name="Slide Image Placeholder 3"/>
          <p:cNvSpPr>
            <a:spLocks noGrp="1" noRot="1" noChangeAspect="1"/>
          </p:cNvSpPr>
          <p:nvPr>
            <p:ph type="sldImg" idx="2"/>
          </p:nvPr>
        </p:nvSpPr>
        <p:spPr>
          <a:xfrm>
            <a:off x="293688" y="696913"/>
            <a:ext cx="64230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FFC77A-3450-4D67-BB06-57681FACD8F3}" type="slidenum">
              <a:rPr lang="en-US" smtClean="0"/>
              <a:pPr/>
              <a:t>‹#›</a:t>
            </a:fld>
            <a:endParaRPr lang="en-US"/>
          </a:p>
        </p:txBody>
      </p:sp>
    </p:spTree>
    <p:extLst>
      <p:ext uri="{BB962C8B-B14F-4D97-AF65-F5344CB8AC3E}">
        <p14:creationId xmlns:p14="http://schemas.microsoft.com/office/powerpoint/2010/main" val="346403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pfm.imf.org/pfmblog/2020/03/preparing-public-financial-management-systems-to-meet-covid-19-challeng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1</a:t>
            </a:fld>
            <a:endParaRPr lang="en-US"/>
          </a:p>
        </p:txBody>
      </p:sp>
    </p:spTree>
    <p:extLst>
      <p:ext uri="{BB962C8B-B14F-4D97-AF65-F5344CB8AC3E}">
        <p14:creationId xmlns:p14="http://schemas.microsoft.com/office/powerpoint/2010/main" val="25808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774">
              <a:defRPr/>
            </a:pPr>
            <a:r>
              <a:rPr lang="en-US" dirty="0" err="1"/>
              <a:t>Izolimi</a:t>
            </a:r>
            <a:r>
              <a:rPr lang="en-US" dirty="0"/>
              <a:t> </a:t>
            </a:r>
            <a:r>
              <a:rPr lang="en-US" dirty="0" err="1"/>
              <a:t>vijon</a:t>
            </a:r>
            <a:r>
              <a:rPr lang="en-US" dirty="0"/>
              <a:t> </a:t>
            </a:r>
            <a:r>
              <a:rPr lang="en-US" dirty="0" err="1"/>
              <a:t>deri</a:t>
            </a:r>
            <a:r>
              <a:rPr lang="en-US" dirty="0"/>
              <a:t> ne 21.06.2020</a:t>
            </a:r>
          </a:p>
          <a:p>
            <a:pPr defTabSz="931774">
              <a:defRPr/>
            </a:pPr>
            <a:r>
              <a:rPr lang="en-US" dirty="0"/>
              <a:t>Such regime is introduced in Albania. Of course it has the implications for the treasury operations. It is approved</a:t>
            </a:r>
            <a:r>
              <a:rPr lang="en-US" baseline="0" dirty="0"/>
              <a:t> the Council of Ministers Decision for ….</a:t>
            </a:r>
          </a:p>
          <a:p>
            <a:pPr defTabSz="931774">
              <a:defRPr/>
            </a:pPr>
            <a:r>
              <a:rPr lang="en-US" dirty="0"/>
              <a:t> – availability of treasury instructions for operation in emergency situations (or need to develop such instructions), identification of critical business functions, relaxing spending authorization requirements, centralized and simplified procurement procedures, etc.</a:t>
            </a:r>
          </a:p>
          <a:p>
            <a:r>
              <a:rPr lang="en-US" dirty="0" err="1"/>
              <a:t>Masat</a:t>
            </a:r>
            <a:r>
              <a:rPr lang="en-US" dirty="0"/>
              <a:t> </a:t>
            </a:r>
            <a:r>
              <a:rPr lang="en-US" dirty="0" err="1"/>
              <a:t>që</a:t>
            </a:r>
            <a:r>
              <a:rPr lang="en-US" dirty="0"/>
              <a:t> </a:t>
            </a:r>
            <a:r>
              <a:rPr lang="en-US" dirty="0" err="1"/>
              <a:t>janë</a:t>
            </a:r>
            <a:r>
              <a:rPr lang="en-US" dirty="0"/>
              <a:t> </a:t>
            </a:r>
            <a:r>
              <a:rPr lang="en-US" dirty="0" err="1"/>
              <a:t>marrë</a:t>
            </a:r>
            <a:r>
              <a:rPr lang="en-US" dirty="0"/>
              <a:t> </a:t>
            </a:r>
            <a:r>
              <a:rPr lang="en-US" dirty="0" err="1"/>
              <a:t>për</a:t>
            </a:r>
            <a:r>
              <a:rPr lang="en-US" dirty="0"/>
              <a:t> </a:t>
            </a:r>
            <a:r>
              <a:rPr lang="en-US" dirty="0" err="1"/>
              <a:t>frenimin</a:t>
            </a:r>
            <a:r>
              <a:rPr lang="en-US" dirty="0"/>
              <a:t> e </a:t>
            </a:r>
            <a:r>
              <a:rPr lang="en-US" dirty="0" err="1"/>
              <a:t>përhapjes</a:t>
            </a:r>
            <a:r>
              <a:rPr lang="en-US" dirty="0"/>
              <a:t> </a:t>
            </a:r>
            <a:r>
              <a:rPr lang="en-US" dirty="0" err="1"/>
              <a:t>së</a:t>
            </a:r>
            <a:r>
              <a:rPr lang="en-US" dirty="0"/>
              <a:t> </a:t>
            </a:r>
            <a:r>
              <a:rPr lang="en-US" dirty="0" err="1"/>
              <a:t>pandemisë</a:t>
            </a:r>
            <a:r>
              <a:rPr lang="en-US" dirty="0"/>
              <a:t> </a:t>
            </a:r>
            <a:r>
              <a:rPr lang="en-US" dirty="0" err="1"/>
              <a:t>nepermjet</a:t>
            </a:r>
            <a:r>
              <a:rPr lang="en-US" dirty="0"/>
              <a:t> </a:t>
            </a:r>
            <a:r>
              <a:rPr lang="en-US" dirty="0" err="1"/>
              <a:t>karantinimit</a:t>
            </a:r>
            <a:r>
              <a:rPr lang="en-US" dirty="0"/>
              <a:t>:</a:t>
            </a:r>
          </a:p>
          <a:p>
            <a:r>
              <a:rPr lang="en-US" dirty="0"/>
              <a:t>To protect people's health, it is advisable to avoid going to stores or outlets as much as possible, as well as to use digital channels as much as possible. (</a:t>
            </a:r>
            <a:r>
              <a:rPr lang="en-US" dirty="0" err="1"/>
              <a:t>Për</a:t>
            </a:r>
            <a:r>
              <a:rPr lang="en-US" dirty="0"/>
              <a:t> </a:t>
            </a:r>
            <a:r>
              <a:rPr lang="en-US" dirty="0" err="1"/>
              <a:t>të</a:t>
            </a:r>
            <a:r>
              <a:rPr lang="en-US" dirty="0"/>
              <a:t> </a:t>
            </a:r>
            <a:r>
              <a:rPr lang="en-US" dirty="0" err="1"/>
              <a:t>mbrojtur</a:t>
            </a:r>
            <a:r>
              <a:rPr lang="en-US" dirty="0"/>
              <a:t> </a:t>
            </a:r>
            <a:r>
              <a:rPr lang="en-US" dirty="0" err="1"/>
              <a:t>shëndetin</a:t>
            </a:r>
            <a:r>
              <a:rPr lang="en-US" dirty="0"/>
              <a:t> e </a:t>
            </a:r>
            <a:r>
              <a:rPr lang="en-US" dirty="0" err="1"/>
              <a:t>njerezve</a:t>
            </a:r>
            <a:r>
              <a:rPr lang="en-US" dirty="0"/>
              <a:t> </a:t>
            </a:r>
            <a:r>
              <a:rPr lang="en-US" dirty="0" err="1"/>
              <a:t>eshte</a:t>
            </a:r>
            <a:r>
              <a:rPr lang="en-US" dirty="0"/>
              <a:t> </a:t>
            </a:r>
            <a:r>
              <a:rPr lang="en-US" dirty="0" err="1"/>
              <a:t>këshilluar</a:t>
            </a:r>
            <a:r>
              <a:rPr lang="en-US" dirty="0"/>
              <a:t> </a:t>
            </a:r>
            <a:r>
              <a:rPr lang="en-US" dirty="0" err="1"/>
              <a:t>të</a:t>
            </a:r>
            <a:r>
              <a:rPr lang="en-US" dirty="0"/>
              <a:t> </a:t>
            </a:r>
            <a:r>
              <a:rPr lang="en-US" dirty="0" err="1"/>
              <a:t>evitojne</a:t>
            </a:r>
            <a:r>
              <a:rPr lang="en-US" dirty="0"/>
              <a:t> </a:t>
            </a:r>
            <a:r>
              <a:rPr lang="en-US" dirty="0" err="1"/>
              <a:t>sa</a:t>
            </a:r>
            <a:r>
              <a:rPr lang="en-US" dirty="0"/>
              <a:t> </a:t>
            </a:r>
            <a:r>
              <a:rPr lang="en-US" dirty="0" err="1"/>
              <a:t>më</a:t>
            </a:r>
            <a:r>
              <a:rPr lang="en-US" dirty="0"/>
              <a:t> </a:t>
            </a:r>
            <a:r>
              <a:rPr lang="en-US" dirty="0" err="1"/>
              <a:t>shumë</a:t>
            </a:r>
            <a:r>
              <a:rPr lang="en-US" dirty="0"/>
              <a:t> </a:t>
            </a:r>
            <a:r>
              <a:rPr lang="en-US" dirty="0" err="1"/>
              <a:t>vajtjen</a:t>
            </a:r>
            <a:r>
              <a:rPr lang="en-US" dirty="0"/>
              <a:t> </a:t>
            </a:r>
            <a:r>
              <a:rPr lang="en-US" dirty="0" err="1"/>
              <a:t>në</a:t>
            </a:r>
            <a:r>
              <a:rPr lang="en-US" dirty="0"/>
              <a:t> </a:t>
            </a:r>
            <a:r>
              <a:rPr lang="en-US" dirty="0" err="1"/>
              <a:t>dyqane</a:t>
            </a:r>
            <a:r>
              <a:rPr lang="en-US" dirty="0"/>
              <a:t> </a:t>
            </a:r>
            <a:r>
              <a:rPr lang="en-US" dirty="0" err="1"/>
              <a:t>apo</a:t>
            </a:r>
            <a:r>
              <a:rPr lang="en-US" dirty="0"/>
              <a:t> </a:t>
            </a:r>
            <a:r>
              <a:rPr lang="en-US" dirty="0" err="1"/>
              <a:t>në</a:t>
            </a:r>
            <a:r>
              <a:rPr lang="en-US" dirty="0"/>
              <a:t> </a:t>
            </a:r>
            <a:r>
              <a:rPr lang="en-US" dirty="0" err="1"/>
              <a:t>pikat</a:t>
            </a:r>
            <a:r>
              <a:rPr lang="en-US" dirty="0"/>
              <a:t> e </a:t>
            </a:r>
            <a:r>
              <a:rPr lang="en-US" dirty="0" err="1"/>
              <a:t>shitjes</a:t>
            </a:r>
            <a:r>
              <a:rPr lang="en-US" dirty="0"/>
              <a:t>, </a:t>
            </a:r>
            <a:r>
              <a:rPr lang="en-US" dirty="0" err="1"/>
              <a:t>si</a:t>
            </a:r>
            <a:r>
              <a:rPr lang="en-US" dirty="0"/>
              <a:t> </a:t>
            </a:r>
            <a:r>
              <a:rPr lang="en-US" dirty="0" err="1"/>
              <a:t>edhe</a:t>
            </a:r>
            <a:r>
              <a:rPr lang="en-US" dirty="0"/>
              <a:t> </a:t>
            </a:r>
            <a:r>
              <a:rPr lang="en-US" dirty="0" err="1"/>
              <a:t>të</a:t>
            </a:r>
            <a:r>
              <a:rPr lang="en-US" dirty="0"/>
              <a:t> </a:t>
            </a:r>
            <a:r>
              <a:rPr lang="en-US" dirty="0" err="1"/>
              <a:t>përdorin</a:t>
            </a:r>
            <a:r>
              <a:rPr lang="en-US" dirty="0"/>
              <a:t> </a:t>
            </a:r>
            <a:r>
              <a:rPr lang="en-US" dirty="0" err="1"/>
              <a:t>sa</a:t>
            </a:r>
            <a:r>
              <a:rPr lang="en-US" dirty="0"/>
              <a:t> </a:t>
            </a:r>
            <a:r>
              <a:rPr lang="en-US" dirty="0" err="1"/>
              <a:t>më</a:t>
            </a:r>
            <a:r>
              <a:rPr lang="en-US" dirty="0"/>
              <a:t> </a:t>
            </a:r>
            <a:r>
              <a:rPr lang="en-US" dirty="0" err="1"/>
              <a:t>shumë</a:t>
            </a:r>
            <a:r>
              <a:rPr lang="en-US" dirty="0"/>
              <a:t> </a:t>
            </a:r>
            <a:r>
              <a:rPr lang="en-US" dirty="0" err="1"/>
              <a:t>kanalet</a:t>
            </a:r>
            <a:r>
              <a:rPr lang="en-US" dirty="0"/>
              <a:t> </a:t>
            </a:r>
            <a:r>
              <a:rPr lang="en-US" dirty="0" err="1"/>
              <a:t>digjitale</a:t>
            </a:r>
            <a:r>
              <a:rPr lang="en-US" dirty="0"/>
              <a:t>)</a:t>
            </a:r>
          </a:p>
          <a:p>
            <a:r>
              <a:rPr lang="en-US" dirty="0"/>
              <a:t>Ne </a:t>
            </a:r>
            <a:r>
              <a:rPr lang="en-US" dirty="0" err="1"/>
              <a:t>kemi</a:t>
            </a:r>
            <a:r>
              <a:rPr lang="en-US" dirty="0"/>
              <a:t> </a:t>
            </a:r>
            <a:r>
              <a:rPr lang="en-US" dirty="0" err="1"/>
              <a:t>bërë</a:t>
            </a:r>
            <a:r>
              <a:rPr lang="en-US" dirty="0"/>
              <a:t> </a:t>
            </a:r>
            <a:r>
              <a:rPr lang="en-US" dirty="0" err="1"/>
              <a:t>të</a:t>
            </a:r>
            <a:r>
              <a:rPr lang="en-US" dirty="0"/>
              <a:t> </a:t>
            </a:r>
            <a:r>
              <a:rPr lang="en-US" dirty="0" err="1"/>
              <a:t>mundur</a:t>
            </a:r>
            <a:r>
              <a:rPr lang="en-US" dirty="0"/>
              <a:t> </a:t>
            </a:r>
            <a:r>
              <a:rPr lang="en-US" dirty="0" err="1"/>
              <a:t>që</a:t>
            </a:r>
            <a:r>
              <a:rPr lang="en-US" dirty="0"/>
              <a:t> </a:t>
            </a:r>
            <a:r>
              <a:rPr lang="en-US" dirty="0" err="1"/>
              <a:t>punonjësit</a:t>
            </a:r>
            <a:r>
              <a:rPr lang="en-US" dirty="0"/>
              <a:t> </a:t>
            </a:r>
            <a:r>
              <a:rPr lang="en-US" dirty="0" err="1"/>
              <a:t>tanë</a:t>
            </a:r>
            <a:r>
              <a:rPr lang="en-US" dirty="0"/>
              <a:t> me </a:t>
            </a:r>
            <a:r>
              <a:rPr lang="en-US" dirty="0" err="1"/>
              <a:t>fëmijë</a:t>
            </a:r>
            <a:r>
              <a:rPr lang="en-US" dirty="0"/>
              <a:t> (</a:t>
            </a:r>
            <a:r>
              <a:rPr lang="en-US" dirty="0" err="1"/>
              <a:t>për</a:t>
            </a:r>
            <a:r>
              <a:rPr lang="en-US" dirty="0"/>
              <a:t> </a:t>
            </a:r>
            <a:r>
              <a:rPr lang="en-US" dirty="0" err="1"/>
              <a:t>sa</a:t>
            </a:r>
            <a:r>
              <a:rPr lang="en-US" dirty="0"/>
              <a:t> </a:t>
            </a:r>
            <a:r>
              <a:rPr lang="en-US" dirty="0" err="1"/>
              <a:t>kohë</a:t>
            </a:r>
            <a:r>
              <a:rPr lang="en-US" dirty="0"/>
              <a:t> </a:t>
            </a:r>
            <a:r>
              <a:rPr lang="en-US" dirty="0" err="1"/>
              <a:t>që</a:t>
            </a:r>
            <a:r>
              <a:rPr lang="en-US" dirty="0"/>
              <a:t> </a:t>
            </a:r>
            <a:r>
              <a:rPr lang="en-US" dirty="0" err="1"/>
              <a:t>shkollat</a:t>
            </a:r>
            <a:r>
              <a:rPr lang="en-US" dirty="0"/>
              <a:t> </a:t>
            </a:r>
            <a:r>
              <a:rPr lang="en-US" dirty="0" err="1"/>
              <a:t>dhe</a:t>
            </a:r>
            <a:r>
              <a:rPr lang="en-US" dirty="0"/>
              <a:t> </a:t>
            </a:r>
            <a:r>
              <a:rPr lang="en-US" dirty="0" err="1"/>
              <a:t>kopshtet</a:t>
            </a:r>
            <a:r>
              <a:rPr lang="en-US" dirty="0"/>
              <a:t> </a:t>
            </a:r>
            <a:r>
              <a:rPr lang="en-US" dirty="0" err="1"/>
              <a:t>janë</a:t>
            </a:r>
            <a:r>
              <a:rPr lang="en-US" dirty="0"/>
              <a:t> </a:t>
            </a:r>
            <a:r>
              <a:rPr lang="en-US" dirty="0" err="1"/>
              <a:t>të</a:t>
            </a:r>
            <a:r>
              <a:rPr lang="en-US" dirty="0"/>
              <a:t> </a:t>
            </a:r>
            <a:r>
              <a:rPr lang="en-US" dirty="0" err="1"/>
              <a:t>mbyllura</a:t>
            </a:r>
            <a:r>
              <a:rPr lang="en-US" dirty="0"/>
              <a:t>) </a:t>
            </a:r>
            <a:r>
              <a:rPr lang="en-US" dirty="0" err="1"/>
              <a:t>dhe</a:t>
            </a:r>
            <a:r>
              <a:rPr lang="en-US" dirty="0"/>
              <a:t> </a:t>
            </a:r>
            <a:r>
              <a:rPr lang="en-US" dirty="0" err="1"/>
              <a:t>ata</a:t>
            </a:r>
            <a:r>
              <a:rPr lang="en-US" dirty="0"/>
              <a:t> </a:t>
            </a:r>
            <a:r>
              <a:rPr lang="en-US" dirty="0" err="1"/>
              <a:t>mbi</a:t>
            </a:r>
            <a:r>
              <a:rPr lang="en-US" dirty="0"/>
              <a:t> 50 </a:t>
            </a:r>
            <a:r>
              <a:rPr lang="en-US" dirty="0" err="1"/>
              <a:t>vjeç</a:t>
            </a:r>
            <a:r>
              <a:rPr lang="en-US" dirty="0"/>
              <a:t>, </a:t>
            </a:r>
            <a:r>
              <a:rPr lang="en-US" dirty="0" err="1"/>
              <a:t>të</a:t>
            </a:r>
            <a:r>
              <a:rPr lang="en-US" dirty="0"/>
              <a:t> </a:t>
            </a:r>
            <a:r>
              <a:rPr lang="en-US" dirty="0" err="1"/>
              <a:t>punojne</a:t>
            </a:r>
            <a:r>
              <a:rPr lang="en-US" dirty="0"/>
              <a:t> </a:t>
            </a:r>
            <a:r>
              <a:rPr lang="en-US" dirty="0" err="1"/>
              <a:t>nga</a:t>
            </a:r>
            <a:r>
              <a:rPr lang="en-US" dirty="0"/>
              <a:t> </a:t>
            </a:r>
            <a:r>
              <a:rPr lang="en-US" dirty="0" err="1"/>
              <a:t>shtepia</a:t>
            </a:r>
            <a:r>
              <a:rPr lang="en-US" dirty="0"/>
              <a:t>. </a:t>
            </a:r>
            <a:r>
              <a:rPr lang="en-US" dirty="0" err="1"/>
              <a:t>Gjithshtu</a:t>
            </a:r>
            <a:r>
              <a:rPr lang="en-US" dirty="0"/>
              <a:t> </a:t>
            </a:r>
            <a:r>
              <a:rPr lang="en-US" dirty="0" err="1"/>
              <a:t>pjesa</a:t>
            </a:r>
            <a:r>
              <a:rPr lang="en-US" dirty="0"/>
              <a:t> </a:t>
            </a:r>
            <a:r>
              <a:rPr lang="en-US" dirty="0" err="1"/>
              <a:t>tjetër</a:t>
            </a:r>
            <a:r>
              <a:rPr lang="en-US" dirty="0"/>
              <a:t> e </a:t>
            </a:r>
            <a:r>
              <a:rPr lang="en-US" dirty="0" err="1"/>
              <a:t>punonjësve</a:t>
            </a:r>
            <a:r>
              <a:rPr lang="en-US" dirty="0"/>
              <a:t> </a:t>
            </a:r>
            <a:r>
              <a:rPr lang="en-US" dirty="0" err="1"/>
              <a:t>tashmë</a:t>
            </a:r>
            <a:r>
              <a:rPr lang="en-US" dirty="0"/>
              <a:t> </a:t>
            </a:r>
            <a:r>
              <a:rPr lang="en-US" dirty="0" err="1"/>
              <a:t>janë</a:t>
            </a:r>
            <a:r>
              <a:rPr lang="en-US" dirty="0"/>
              <a:t> duke </a:t>
            </a:r>
            <a:r>
              <a:rPr lang="en-US" dirty="0" err="1"/>
              <a:t>punuar</a:t>
            </a:r>
            <a:r>
              <a:rPr lang="en-US" dirty="0"/>
              <a:t> </a:t>
            </a:r>
            <a:r>
              <a:rPr lang="en-US" dirty="0" err="1"/>
              <a:t>nga</a:t>
            </a:r>
            <a:r>
              <a:rPr lang="en-US" dirty="0"/>
              <a:t> </a:t>
            </a:r>
            <a:r>
              <a:rPr lang="en-US" dirty="0" err="1"/>
              <a:t>shtëpia</a:t>
            </a:r>
            <a:r>
              <a:rPr lang="en-US" dirty="0"/>
              <a:t> me </a:t>
            </a:r>
            <a:r>
              <a:rPr lang="en-US" dirty="0" err="1"/>
              <a:t>rotacion</a:t>
            </a:r>
            <a:r>
              <a:rPr lang="en-US" dirty="0"/>
              <a:t>. </a:t>
            </a:r>
            <a:r>
              <a:rPr lang="en-US" dirty="0" err="1"/>
              <a:t>Kjo</a:t>
            </a:r>
            <a:r>
              <a:rPr lang="en-US" dirty="0"/>
              <a:t> </a:t>
            </a:r>
            <a:r>
              <a:rPr lang="en-US" dirty="0" err="1"/>
              <a:t>gjë</a:t>
            </a:r>
            <a:r>
              <a:rPr lang="en-US" dirty="0"/>
              <a:t> </a:t>
            </a:r>
            <a:r>
              <a:rPr lang="en-US" dirty="0" err="1"/>
              <a:t>bën</a:t>
            </a:r>
            <a:r>
              <a:rPr lang="en-US" dirty="0"/>
              <a:t> </a:t>
            </a:r>
            <a:r>
              <a:rPr lang="en-US" dirty="0" err="1"/>
              <a:t>të</a:t>
            </a:r>
            <a:r>
              <a:rPr lang="en-US" dirty="0"/>
              <a:t> </a:t>
            </a:r>
            <a:r>
              <a:rPr lang="en-US" dirty="0" err="1"/>
              <a:t>mundur</a:t>
            </a:r>
            <a:r>
              <a:rPr lang="en-US" dirty="0"/>
              <a:t> </a:t>
            </a:r>
            <a:r>
              <a:rPr lang="en-US" dirty="0" err="1"/>
              <a:t>që</a:t>
            </a:r>
            <a:r>
              <a:rPr lang="en-US" dirty="0"/>
              <a:t> </a:t>
            </a:r>
            <a:r>
              <a:rPr lang="en-US" dirty="0" err="1"/>
              <a:t>shërbimi</a:t>
            </a:r>
            <a:r>
              <a:rPr lang="en-US" dirty="0"/>
              <a:t> I </a:t>
            </a:r>
            <a:r>
              <a:rPr lang="en-US" dirty="0" err="1"/>
              <a:t>Thesarit</a:t>
            </a:r>
            <a:r>
              <a:rPr lang="en-US" dirty="0"/>
              <a:t> </a:t>
            </a:r>
            <a:r>
              <a:rPr lang="en-US" dirty="0" err="1"/>
              <a:t>të</a:t>
            </a:r>
            <a:r>
              <a:rPr lang="en-US" dirty="0"/>
              <a:t> </a:t>
            </a:r>
            <a:r>
              <a:rPr lang="en-US" dirty="0" err="1"/>
              <a:t>mos</a:t>
            </a:r>
            <a:r>
              <a:rPr lang="en-US" dirty="0"/>
              <a:t> </a:t>
            </a:r>
            <a:r>
              <a:rPr lang="en-US" dirty="0" err="1"/>
              <a:t>ndërpritet</a:t>
            </a:r>
            <a:r>
              <a:rPr lang="en-US" dirty="0"/>
              <a:t> </a:t>
            </a:r>
            <a:r>
              <a:rPr lang="en-US" dirty="0" err="1"/>
              <a:t>në</a:t>
            </a:r>
            <a:r>
              <a:rPr lang="en-US" dirty="0"/>
              <a:t> </a:t>
            </a:r>
            <a:r>
              <a:rPr lang="en-US" dirty="0" err="1"/>
              <a:t>asnjë</a:t>
            </a:r>
            <a:r>
              <a:rPr lang="en-US" dirty="0"/>
              <a:t> </a:t>
            </a:r>
            <a:r>
              <a:rPr lang="en-US" dirty="0" err="1"/>
              <a:t>çast</a:t>
            </a:r>
            <a:r>
              <a:rPr lang="en-US" dirty="0"/>
              <a:t> e </a:t>
            </a:r>
            <a:r>
              <a:rPr lang="en-US" dirty="0" err="1"/>
              <a:t>nga</a:t>
            </a:r>
            <a:r>
              <a:rPr lang="en-US" dirty="0"/>
              <a:t> </a:t>
            </a:r>
            <a:r>
              <a:rPr lang="en-US" dirty="0" err="1"/>
              <a:t>ana</a:t>
            </a:r>
            <a:r>
              <a:rPr lang="en-US" dirty="0"/>
              <a:t> </a:t>
            </a:r>
            <a:r>
              <a:rPr lang="en-US" dirty="0" err="1"/>
              <a:t>tjetër</a:t>
            </a:r>
            <a:r>
              <a:rPr lang="en-US" dirty="0"/>
              <a:t> </a:t>
            </a:r>
            <a:r>
              <a:rPr lang="en-US" dirty="0" err="1"/>
              <a:t>të</a:t>
            </a:r>
            <a:r>
              <a:rPr lang="en-US" dirty="0"/>
              <a:t> </a:t>
            </a:r>
            <a:r>
              <a:rPr lang="en-US" dirty="0" err="1"/>
              <a:t>krijohet</a:t>
            </a:r>
            <a:r>
              <a:rPr lang="en-US" dirty="0"/>
              <a:t> </a:t>
            </a:r>
            <a:r>
              <a:rPr lang="en-US" dirty="0" err="1"/>
              <a:t>në</a:t>
            </a:r>
            <a:r>
              <a:rPr lang="en-US" dirty="0"/>
              <a:t> </a:t>
            </a:r>
            <a:r>
              <a:rPr lang="en-US" dirty="0" err="1"/>
              <a:t>ambientet</a:t>
            </a:r>
            <a:r>
              <a:rPr lang="en-US" dirty="0"/>
              <a:t> e </a:t>
            </a:r>
            <a:r>
              <a:rPr lang="en-US" dirty="0" err="1"/>
              <a:t>punës</a:t>
            </a:r>
            <a:r>
              <a:rPr lang="en-US" dirty="0"/>
              <a:t> </a:t>
            </a:r>
            <a:r>
              <a:rPr lang="en-US" dirty="0" err="1"/>
              <a:t>distanca</a:t>
            </a:r>
            <a:r>
              <a:rPr lang="en-US" dirty="0"/>
              <a:t> e </a:t>
            </a:r>
            <a:r>
              <a:rPr lang="en-US" dirty="0" err="1"/>
              <a:t>rekomanduar</a:t>
            </a:r>
            <a:r>
              <a:rPr lang="en-US" dirty="0"/>
              <a:t> </a:t>
            </a:r>
            <a:r>
              <a:rPr lang="en-US" dirty="0" err="1"/>
              <a:t>nga</a:t>
            </a:r>
            <a:r>
              <a:rPr lang="en-US" dirty="0"/>
              <a:t> OBSH </a:t>
            </a:r>
            <a:r>
              <a:rPr lang="en-US" dirty="0" err="1"/>
              <a:t>për</a:t>
            </a:r>
            <a:r>
              <a:rPr lang="en-US" dirty="0"/>
              <a:t> </a:t>
            </a:r>
            <a:r>
              <a:rPr lang="en-US" dirty="0" err="1"/>
              <a:t>të</a:t>
            </a:r>
            <a:r>
              <a:rPr lang="en-US" dirty="0"/>
              <a:t> </a:t>
            </a:r>
            <a:r>
              <a:rPr lang="en-US" dirty="0" err="1"/>
              <a:t>mos</a:t>
            </a:r>
            <a:r>
              <a:rPr lang="en-US" dirty="0"/>
              <a:t> </a:t>
            </a:r>
            <a:r>
              <a:rPr lang="en-US" dirty="0" err="1"/>
              <a:t>rrezikuar</a:t>
            </a:r>
            <a:r>
              <a:rPr lang="en-US" dirty="0"/>
              <a:t> </a:t>
            </a:r>
            <a:r>
              <a:rPr lang="en-US" dirty="0" err="1"/>
              <a:t>shëndetin</a:t>
            </a:r>
            <a:r>
              <a:rPr lang="en-US" dirty="0"/>
              <a:t> e </a:t>
            </a:r>
            <a:r>
              <a:rPr lang="en-US" dirty="0" err="1"/>
              <a:t>punonjësve</a:t>
            </a:r>
            <a:endParaRPr lang="en-US" dirty="0"/>
          </a:p>
          <a:p>
            <a:r>
              <a:rPr lang="en-US" dirty="0" err="1"/>
              <a:t>Të</a:t>
            </a:r>
            <a:r>
              <a:rPr lang="en-US" dirty="0"/>
              <a:t> </a:t>
            </a:r>
            <a:r>
              <a:rPr lang="en-US" dirty="0" err="1"/>
              <a:t>gjitha</a:t>
            </a:r>
            <a:r>
              <a:rPr lang="en-US" dirty="0"/>
              <a:t> </a:t>
            </a:r>
            <a:r>
              <a:rPr lang="en-US" dirty="0" err="1"/>
              <a:t>ambjentet</a:t>
            </a:r>
            <a:r>
              <a:rPr lang="en-US" dirty="0"/>
              <a:t> e </a:t>
            </a:r>
            <a:r>
              <a:rPr lang="en-US" dirty="0" err="1"/>
              <a:t>zyrave</a:t>
            </a:r>
            <a:r>
              <a:rPr lang="en-US" dirty="0"/>
              <a:t> </a:t>
            </a:r>
            <a:r>
              <a:rPr lang="en-US" dirty="0" err="1"/>
              <a:t>si</a:t>
            </a:r>
            <a:r>
              <a:rPr lang="en-US" dirty="0"/>
              <a:t> </a:t>
            </a:r>
            <a:r>
              <a:rPr lang="en-US" dirty="0" err="1"/>
              <a:t>edhe</a:t>
            </a:r>
            <a:r>
              <a:rPr lang="en-US" dirty="0"/>
              <a:t> </a:t>
            </a:r>
            <a:r>
              <a:rPr lang="en-US" dirty="0" err="1"/>
              <a:t>mjetet</a:t>
            </a:r>
            <a:r>
              <a:rPr lang="en-US" dirty="0"/>
              <a:t> e </a:t>
            </a:r>
            <a:r>
              <a:rPr lang="en-US" dirty="0" err="1"/>
              <a:t>transportit</a:t>
            </a:r>
            <a:r>
              <a:rPr lang="en-US" dirty="0"/>
              <a:t> </a:t>
            </a:r>
            <a:r>
              <a:rPr lang="en-US" dirty="0" err="1"/>
              <a:t>të</a:t>
            </a:r>
            <a:r>
              <a:rPr lang="en-US" dirty="0"/>
              <a:t> </a:t>
            </a:r>
            <a:r>
              <a:rPr lang="en-US" dirty="0" err="1"/>
              <a:t>punonjësve</a:t>
            </a:r>
            <a:r>
              <a:rPr lang="en-US" dirty="0"/>
              <a:t> </a:t>
            </a:r>
            <a:r>
              <a:rPr lang="en-US" dirty="0" err="1"/>
              <a:t>janë</a:t>
            </a:r>
            <a:r>
              <a:rPr lang="en-US" dirty="0"/>
              <a:t> </a:t>
            </a:r>
            <a:r>
              <a:rPr lang="en-US" dirty="0" err="1"/>
              <a:t>dezinfektuar</a:t>
            </a:r>
            <a:r>
              <a:rPr lang="en-US" dirty="0"/>
              <a:t> </a:t>
            </a:r>
            <a:r>
              <a:rPr lang="en-US" dirty="0" err="1"/>
              <a:t>dhe</a:t>
            </a:r>
            <a:r>
              <a:rPr lang="en-US" dirty="0"/>
              <a:t> </a:t>
            </a:r>
            <a:r>
              <a:rPr lang="en-US" dirty="0" err="1"/>
              <a:t>vazhdojnë</a:t>
            </a:r>
            <a:r>
              <a:rPr lang="en-US" dirty="0"/>
              <a:t> </a:t>
            </a:r>
            <a:r>
              <a:rPr lang="en-US" dirty="0" err="1"/>
              <a:t>të</a:t>
            </a:r>
            <a:r>
              <a:rPr lang="en-US" dirty="0"/>
              <a:t> </a:t>
            </a:r>
            <a:r>
              <a:rPr lang="en-US" dirty="0" err="1"/>
              <a:t>dezinfektohen</a:t>
            </a:r>
            <a:r>
              <a:rPr lang="en-US" dirty="0"/>
              <a:t> </a:t>
            </a:r>
            <a:r>
              <a:rPr lang="en-US" dirty="0" err="1"/>
              <a:t>rregullisht</a:t>
            </a:r>
            <a:r>
              <a:rPr lang="en-US" dirty="0"/>
              <a:t>. </a:t>
            </a:r>
            <a:r>
              <a:rPr lang="en-US" dirty="0" err="1"/>
              <a:t>Ambjentet</a:t>
            </a:r>
            <a:r>
              <a:rPr lang="en-US" dirty="0"/>
              <a:t> e </a:t>
            </a:r>
            <a:r>
              <a:rPr lang="en-US" dirty="0" err="1"/>
              <a:t>punës</a:t>
            </a:r>
            <a:r>
              <a:rPr lang="en-US" dirty="0"/>
              <a:t> </a:t>
            </a:r>
            <a:r>
              <a:rPr lang="en-US" dirty="0" err="1"/>
              <a:t>janë</a:t>
            </a:r>
            <a:r>
              <a:rPr lang="en-US" dirty="0"/>
              <a:t> </a:t>
            </a:r>
            <a:r>
              <a:rPr lang="en-US" dirty="0" err="1"/>
              <a:t>të</a:t>
            </a:r>
            <a:r>
              <a:rPr lang="en-US" dirty="0"/>
              <a:t> </a:t>
            </a:r>
            <a:r>
              <a:rPr lang="en-US" dirty="0" err="1"/>
              <a:t>pajisura</a:t>
            </a:r>
            <a:r>
              <a:rPr lang="en-US" dirty="0"/>
              <a:t> me </a:t>
            </a:r>
            <a:r>
              <a:rPr lang="en-US" dirty="0" err="1"/>
              <a:t>alkool</a:t>
            </a:r>
            <a:r>
              <a:rPr lang="en-US" dirty="0"/>
              <a:t> </a:t>
            </a:r>
            <a:r>
              <a:rPr lang="en-US" dirty="0" err="1"/>
              <a:t>dhe</a:t>
            </a:r>
            <a:r>
              <a:rPr lang="en-US" dirty="0"/>
              <a:t> </a:t>
            </a:r>
            <a:r>
              <a:rPr lang="en-US" dirty="0" err="1"/>
              <a:t>dezinfektues</a:t>
            </a:r>
            <a:r>
              <a:rPr lang="en-US" dirty="0"/>
              <a:t> </a:t>
            </a:r>
            <a:r>
              <a:rPr lang="en-US" dirty="0" err="1"/>
              <a:t>gjithashtu</a:t>
            </a:r>
            <a:r>
              <a:rPr lang="en-US" dirty="0"/>
              <a:t>.</a:t>
            </a:r>
          </a:p>
          <a:p>
            <a:r>
              <a:rPr lang="en-US" dirty="0" err="1"/>
              <a:t>Punonjësit</a:t>
            </a:r>
            <a:r>
              <a:rPr lang="en-US" dirty="0"/>
              <a:t> </a:t>
            </a:r>
            <a:r>
              <a:rPr lang="en-US" dirty="0" err="1"/>
              <a:t>janë</a:t>
            </a:r>
            <a:r>
              <a:rPr lang="en-US" dirty="0"/>
              <a:t> </a:t>
            </a:r>
            <a:r>
              <a:rPr lang="en-US" dirty="0" err="1"/>
              <a:t>udhëzuar</a:t>
            </a:r>
            <a:r>
              <a:rPr lang="en-US" dirty="0"/>
              <a:t> </a:t>
            </a:r>
            <a:r>
              <a:rPr lang="en-US" dirty="0" err="1"/>
              <a:t>dhe</a:t>
            </a:r>
            <a:r>
              <a:rPr lang="en-US" dirty="0"/>
              <a:t> </a:t>
            </a:r>
            <a:r>
              <a:rPr lang="en-US" dirty="0" err="1"/>
              <a:t>inkurajuar</a:t>
            </a:r>
            <a:r>
              <a:rPr lang="en-US" dirty="0"/>
              <a:t> </a:t>
            </a:r>
            <a:r>
              <a:rPr lang="en-US" dirty="0" err="1"/>
              <a:t>për</a:t>
            </a:r>
            <a:r>
              <a:rPr lang="en-US" dirty="0"/>
              <a:t> </a:t>
            </a:r>
            <a:r>
              <a:rPr lang="en-US" dirty="0" err="1"/>
              <a:t>marrjen</a:t>
            </a:r>
            <a:r>
              <a:rPr lang="en-US" dirty="0"/>
              <a:t> e </a:t>
            </a:r>
            <a:r>
              <a:rPr lang="en-US" dirty="0" err="1"/>
              <a:t>masave</a:t>
            </a:r>
            <a:r>
              <a:rPr lang="en-US" dirty="0"/>
              <a:t> </a:t>
            </a:r>
            <a:r>
              <a:rPr lang="en-US" dirty="0" err="1"/>
              <a:t>të</a:t>
            </a:r>
            <a:r>
              <a:rPr lang="en-US" dirty="0"/>
              <a:t> </a:t>
            </a:r>
            <a:r>
              <a:rPr lang="en-US" dirty="0" err="1"/>
              <a:t>sigurisë</a:t>
            </a:r>
            <a:endParaRPr lang="en-US" dirty="0"/>
          </a:p>
          <a:p>
            <a:r>
              <a:rPr lang="en-US" dirty="0" err="1"/>
              <a:t>Kemi</a:t>
            </a:r>
            <a:r>
              <a:rPr lang="en-US" dirty="0"/>
              <a:t> </a:t>
            </a:r>
            <a:r>
              <a:rPr lang="en-US" dirty="0" err="1"/>
              <a:t>ndaluar</a:t>
            </a:r>
            <a:r>
              <a:rPr lang="en-US" dirty="0"/>
              <a:t> </a:t>
            </a:r>
            <a:r>
              <a:rPr lang="en-US" dirty="0" err="1"/>
              <a:t>të</a:t>
            </a:r>
            <a:r>
              <a:rPr lang="en-US" dirty="0"/>
              <a:t> </a:t>
            </a:r>
            <a:r>
              <a:rPr lang="en-US" dirty="0" err="1"/>
              <a:t>gjitha</a:t>
            </a:r>
            <a:r>
              <a:rPr lang="en-US" dirty="0"/>
              <a:t> </a:t>
            </a:r>
            <a:r>
              <a:rPr lang="en-US" dirty="0" err="1"/>
              <a:t>vizitat</a:t>
            </a:r>
            <a:r>
              <a:rPr lang="en-US" dirty="0"/>
              <a:t> </a:t>
            </a:r>
            <a:r>
              <a:rPr lang="en-US" dirty="0" err="1"/>
              <a:t>nga</a:t>
            </a:r>
            <a:r>
              <a:rPr lang="en-US" dirty="0"/>
              <a:t> </a:t>
            </a:r>
            <a:r>
              <a:rPr lang="en-US" dirty="0" err="1"/>
              <a:t>te</a:t>
            </a:r>
            <a:r>
              <a:rPr lang="en-US" dirty="0"/>
              <a:t> </a:t>
            </a:r>
            <a:r>
              <a:rPr lang="en-US" dirty="0" err="1"/>
              <a:t>interesuarit</a:t>
            </a:r>
            <a:r>
              <a:rPr lang="en-US" dirty="0"/>
              <a:t>, </a:t>
            </a:r>
            <a:r>
              <a:rPr lang="en-US" dirty="0" err="1"/>
              <a:t>takimet</a:t>
            </a:r>
            <a:r>
              <a:rPr lang="en-US" dirty="0"/>
              <a:t> </a:t>
            </a:r>
            <a:r>
              <a:rPr lang="en-US" dirty="0" err="1"/>
              <a:t>dhe</a:t>
            </a:r>
            <a:r>
              <a:rPr lang="en-US" dirty="0"/>
              <a:t> </a:t>
            </a:r>
            <a:r>
              <a:rPr lang="en-US" dirty="0" err="1"/>
              <a:t>organizimet</a:t>
            </a:r>
            <a:r>
              <a:rPr lang="en-US" dirty="0"/>
              <a:t> </a:t>
            </a:r>
            <a:r>
              <a:rPr lang="en-US" dirty="0" err="1"/>
              <a:t>në</a:t>
            </a:r>
            <a:r>
              <a:rPr lang="en-US" dirty="0"/>
              <a:t> </a:t>
            </a:r>
            <a:r>
              <a:rPr lang="en-US" dirty="0" err="1"/>
              <a:t>varësi</a:t>
            </a:r>
            <a:r>
              <a:rPr lang="en-US" dirty="0"/>
              <a:t> </a:t>
            </a:r>
            <a:r>
              <a:rPr lang="en-US" dirty="0" err="1"/>
              <a:t>të</a:t>
            </a:r>
            <a:r>
              <a:rPr lang="en-US" dirty="0"/>
              <a:t> </a:t>
            </a:r>
            <a:r>
              <a:rPr lang="en-US" dirty="0" err="1"/>
              <a:t>progresit</a:t>
            </a:r>
            <a:r>
              <a:rPr lang="en-US" dirty="0"/>
              <a:t> </a:t>
            </a:r>
            <a:r>
              <a:rPr lang="en-US" dirty="0" err="1"/>
              <a:t>të</a:t>
            </a:r>
            <a:r>
              <a:rPr lang="en-US" dirty="0"/>
              <a:t> </a:t>
            </a:r>
            <a:r>
              <a:rPr lang="en-US" dirty="0" err="1"/>
              <a:t>procesit</a:t>
            </a:r>
            <a:r>
              <a:rPr lang="en-US" dirty="0"/>
              <a:t>.</a:t>
            </a:r>
          </a:p>
          <a:p>
            <a:r>
              <a:rPr lang="en-US" dirty="0" err="1"/>
              <a:t>Në</a:t>
            </a:r>
            <a:r>
              <a:rPr lang="en-US" dirty="0"/>
              <a:t> </a:t>
            </a:r>
            <a:r>
              <a:rPr lang="en-US" dirty="0" err="1"/>
              <a:t>rast</a:t>
            </a:r>
            <a:r>
              <a:rPr lang="en-US" dirty="0"/>
              <a:t> se </a:t>
            </a:r>
            <a:r>
              <a:rPr lang="en-US" dirty="0" err="1"/>
              <a:t>është</a:t>
            </a:r>
            <a:r>
              <a:rPr lang="en-US" dirty="0"/>
              <a:t> e </a:t>
            </a:r>
            <a:r>
              <a:rPr lang="en-US" dirty="0" err="1"/>
              <a:t>domosdoshme</a:t>
            </a:r>
            <a:r>
              <a:rPr lang="en-US" dirty="0"/>
              <a:t> </a:t>
            </a:r>
            <a:r>
              <a:rPr lang="en-US" dirty="0" err="1"/>
              <a:t>të</a:t>
            </a:r>
            <a:r>
              <a:rPr lang="en-US" dirty="0"/>
              <a:t> </a:t>
            </a:r>
            <a:r>
              <a:rPr lang="en-US" dirty="0" err="1"/>
              <a:t>paraqiten</a:t>
            </a:r>
            <a:r>
              <a:rPr lang="en-US" dirty="0"/>
              <a:t> </a:t>
            </a:r>
            <a:r>
              <a:rPr lang="en-US" dirty="0" err="1"/>
              <a:t>në</a:t>
            </a:r>
            <a:r>
              <a:rPr lang="en-US" dirty="0"/>
              <a:t> </a:t>
            </a:r>
            <a:r>
              <a:rPr lang="en-US" dirty="0" err="1"/>
              <a:t>dyqan</a:t>
            </a:r>
            <a:r>
              <a:rPr lang="en-US" dirty="0"/>
              <a:t>, </a:t>
            </a:r>
            <a:r>
              <a:rPr lang="en-US" dirty="0" err="1"/>
              <a:t>etj</a:t>
            </a:r>
            <a:r>
              <a:rPr lang="en-US" dirty="0"/>
              <a:t>., </a:t>
            </a:r>
            <a:r>
              <a:rPr lang="en-US" dirty="0" err="1"/>
              <a:t>duhet</a:t>
            </a:r>
            <a:r>
              <a:rPr lang="en-US" dirty="0"/>
              <a:t> </a:t>
            </a:r>
            <a:r>
              <a:rPr lang="en-US" dirty="0" err="1"/>
              <a:t>të</a:t>
            </a:r>
            <a:r>
              <a:rPr lang="en-US" dirty="0"/>
              <a:t> </a:t>
            </a:r>
            <a:r>
              <a:rPr lang="en-US" dirty="0" err="1"/>
              <a:t>mbajne</a:t>
            </a:r>
            <a:r>
              <a:rPr lang="en-US" dirty="0"/>
              <a:t> </a:t>
            </a:r>
            <a:r>
              <a:rPr lang="en-US" dirty="0" err="1"/>
              <a:t>distancën</a:t>
            </a:r>
            <a:r>
              <a:rPr lang="en-US" dirty="0"/>
              <a:t> </a:t>
            </a:r>
            <a:r>
              <a:rPr lang="en-US" dirty="0" err="1"/>
              <a:t>prej</a:t>
            </a:r>
            <a:r>
              <a:rPr lang="en-US" dirty="0"/>
              <a:t> </a:t>
            </a:r>
            <a:r>
              <a:rPr lang="en-US" dirty="0" err="1"/>
              <a:t>minimumi</a:t>
            </a:r>
            <a:r>
              <a:rPr lang="en-US" dirty="0"/>
              <a:t> 1.5 </a:t>
            </a:r>
            <a:r>
              <a:rPr lang="en-US" dirty="0" err="1"/>
              <a:t>metra</a:t>
            </a:r>
            <a:r>
              <a:rPr lang="en-US" dirty="0"/>
              <a:t> </a:t>
            </a:r>
            <a:r>
              <a:rPr lang="en-US" dirty="0" err="1"/>
              <a:t>nga</a:t>
            </a:r>
            <a:r>
              <a:rPr lang="en-US" dirty="0"/>
              <a:t> </a:t>
            </a:r>
            <a:r>
              <a:rPr lang="en-US" dirty="0" err="1"/>
              <a:t>njeri-tjetri</a:t>
            </a:r>
            <a:r>
              <a:rPr lang="en-US" dirty="0"/>
              <a:t>.</a:t>
            </a:r>
          </a:p>
        </p:txBody>
      </p:sp>
      <p:sp>
        <p:nvSpPr>
          <p:cNvPr id="4" name="Slide Number Placeholder 3"/>
          <p:cNvSpPr>
            <a:spLocks noGrp="1"/>
          </p:cNvSpPr>
          <p:nvPr>
            <p:ph type="sldNum" sz="quarter" idx="10"/>
          </p:nvPr>
        </p:nvSpPr>
        <p:spPr/>
        <p:txBody>
          <a:bodyPr/>
          <a:lstStyle/>
          <a:p>
            <a:fld id="{5CFFC77A-3450-4D67-BB06-57681FACD8F3}" type="slidenum">
              <a:rPr lang="en-US" smtClean="0"/>
              <a:pPr/>
              <a:t>2</a:t>
            </a:fld>
            <a:endParaRPr lang="en-US"/>
          </a:p>
        </p:txBody>
      </p:sp>
    </p:spTree>
    <p:extLst>
      <p:ext uri="{BB962C8B-B14F-4D97-AF65-F5344CB8AC3E}">
        <p14:creationId xmlns:p14="http://schemas.microsoft.com/office/powerpoint/2010/main" val="357428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package of 12 billion ALL (according to the normative act).</a:t>
            </a:r>
            <a:br>
              <a:rPr lang="en-US" dirty="0"/>
            </a:br>
            <a:r>
              <a:rPr lang="en-US" dirty="0"/>
              <a:t>   </a:t>
            </a:r>
            <a:br>
              <a:rPr lang="en-US" dirty="0"/>
            </a:br>
            <a:r>
              <a:rPr lang="en-US" dirty="0"/>
              <a:t>• "Anti-COVID-19 social package" has 6.5 billion ALL, in support of employees, including people in need, people who lose their jobs in the community, etc.</a:t>
            </a:r>
            <a:br>
              <a:rPr lang="en-US" dirty="0"/>
            </a:br>
            <a:r>
              <a:rPr lang="en-US" dirty="0"/>
              <a:t>• “Anti-COVID Fund” in the amount of 2.5 billion </a:t>
            </a:r>
            <a:r>
              <a:rPr lang="en-US" dirty="0" err="1"/>
              <a:t>lek</a:t>
            </a:r>
            <a:r>
              <a:rPr lang="en-US" dirty="0"/>
              <a:t>, support for the Ministry of Health and hospital structures for the supply of medicines and equipment.</a:t>
            </a:r>
            <a:br>
              <a:rPr lang="en-US" dirty="0"/>
            </a:br>
            <a:r>
              <a:rPr lang="en-US" dirty="0"/>
              <a:t>• The reserve fund increases by 1 billion ALL, for expected unforeseen expenses.</a:t>
            </a:r>
            <a:br>
              <a:rPr lang="en-US" dirty="0"/>
            </a:br>
            <a:r>
              <a:rPr lang="en-US" dirty="0"/>
              <a:t>• Emergency fund for food security of communities that will be affected by the corona virus, for families with economic assistance, single pensioners in the amount of 2 billion ALL. This fund will also be used for the needs of medical teams, both in civilian and military hospitals.</a:t>
            </a:r>
            <a:br>
              <a:rPr lang="en-US" dirty="0"/>
            </a:br>
            <a:r>
              <a:rPr lang="en-US" dirty="0"/>
              <a:t>• Support for the private sector, in the form of a sovereign guarantee of 11 billion </a:t>
            </a:r>
            <a:r>
              <a:rPr lang="en-US" dirty="0" err="1"/>
              <a:t>lek</a:t>
            </a:r>
            <a:r>
              <a:rPr lang="en-US" dirty="0"/>
              <a:t> (100 MUSD), as a guarantee for companies that will have difficulties in paying salaries to employees. The guarantee is for short-term loans, it aims to ensure that every family has enough income to cope with the situation.</a:t>
            </a:r>
            <a:br>
              <a:rPr lang="en-US" dirty="0"/>
            </a:br>
            <a:r>
              <a:rPr lang="en-US" dirty="0"/>
              <a:t>The normative act increases the deficit to 68.7 billion </a:t>
            </a:r>
            <a:r>
              <a:rPr lang="en-US" dirty="0" err="1"/>
              <a:t>lek</a:t>
            </a:r>
            <a:r>
              <a:rPr lang="en-US" dirty="0"/>
              <a:t>, or 3.9% of GDP, compared to 2.2% of GDP at the beginning. This will increase public debt to 68.8% of GDP.</a:t>
            </a:r>
            <a:br>
              <a:rPr lang="en-US" dirty="0"/>
            </a:br>
            <a:br>
              <a:rPr lang="en-US" dirty="0"/>
            </a:br>
            <a:r>
              <a:rPr lang="en-US" dirty="0"/>
              <a:t>MFE has assessed the impact on the economy, mainly the tourism, trade, transport sectors, although the situation is still unclear. It predicts a slowdown in exports and investment. Based on these forecasts, real GDP growth is projected at 2% (economic growth will be subject to review).</a:t>
            </a:r>
          </a:p>
          <a:p>
            <a:r>
              <a:rPr lang="en-US" sz="1200" b="1" kern="1200" dirty="0">
                <a:solidFill>
                  <a:schemeClr val="tx1"/>
                </a:solidFill>
                <a:effectLst/>
                <a:latin typeface="+mn-lt"/>
                <a:ea typeface="+mn-ea"/>
                <a:cs typeface="+mn-cs"/>
              </a:rPr>
              <a:t>============================================</a:t>
            </a:r>
          </a:p>
          <a:p>
            <a:r>
              <a:rPr lang="en-US" sz="1200" b="1" kern="1200" dirty="0" err="1">
                <a:solidFill>
                  <a:schemeClr val="tx1"/>
                </a:solidFill>
                <a:effectLst/>
                <a:latin typeface="+mn-lt"/>
                <a:ea typeface="+mn-ea"/>
                <a:cs typeface="+mn-cs"/>
              </a:rPr>
              <a:t>P</a:t>
            </a:r>
            <a:r>
              <a:rPr lang="en-US" sz="1200" kern="1200" dirty="0" err="1">
                <a:solidFill>
                  <a:schemeClr val="tx1"/>
                </a:solidFill>
                <a:effectLst/>
                <a:latin typeface="+mn-lt"/>
                <a:ea typeface="+mn-ea"/>
                <a:cs typeface="+mn-cs"/>
              </a:rPr>
              <a:t>akete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prej</a:t>
            </a:r>
            <a:r>
              <a:rPr lang="en-US" sz="1200" kern="1200" dirty="0">
                <a:solidFill>
                  <a:schemeClr val="tx1"/>
                </a:solidFill>
                <a:effectLst/>
                <a:latin typeface="+mn-lt"/>
                <a:ea typeface="+mn-ea"/>
                <a:cs typeface="+mn-cs"/>
              </a:rPr>
              <a:t> 12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sipas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aktit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normativ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Paketa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sociale</a:t>
            </a:r>
            <a:r>
              <a:rPr lang="en-US" sz="1200" kern="1200" dirty="0">
                <a:solidFill>
                  <a:schemeClr val="tx1"/>
                </a:solidFill>
                <a:effectLst/>
                <a:latin typeface="+mn-lt"/>
                <a:ea typeface="+mn-ea"/>
                <a:cs typeface="+mn-cs"/>
              </a:rPr>
              <a:t> anti-COVID-19”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6,5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mbeshtetje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punemarresve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perfshire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njerezit</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nevoje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personat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humbasin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punen</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komunitet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etj</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“Fond anti-COVID” </a:t>
            </a:r>
            <a:r>
              <a:rPr lang="en-US" sz="1200" kern="1200" dirty="0" err="1">
                <a:solidFill>
                  <a:schemeClr val="tx1"/>
                </a:solidFill>
                <a:effectLst/>
                <a:latin typeface="+mn-lt"/>
                <a:ea typeface="+mn-ea"/>
                <a:cs typeface="+mn-cs"/>
              </a:rPr>
              <a:t>në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masën</a:t>
            </a:r>
            <a:r>
              <a:rPr lang="en-US" sz="1200" kern="1200" dirty="0">
                <a:solidFill>
                  <a:schemeClr val="tx1"/>
                </a:solidFill>
                <a:effectLst/>
                <a:latin typeface="+mn-lt"/>
                <a:ea typeface="+mn-ea"/>
                <a:cs typeface="+mn-cs"/>
              </a:rPr>
              <a:t> 2.5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mbeshtetje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M.Shendetsise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strukturave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spitalore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furnizim</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medikamente</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paisje</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Fondi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rezerve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rritet</a:t>
            </a:r>
            <a:r>
              <a:rPr lang="en-US" sz="1200" kern="1200" dirty="0">
                <a:solidFill>
                  <a:schemeClr val="tx1"/>
                </a:solidFill>
                <a:effectLst/>
                <a:latin typeface="+mn-lt"/>
                <a:ea typeface="+mn-ea"/>
                <a:cs typeface="+mn-cs"/>
              </a:rPr>
              <a:t> me 1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shpenzime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pritshme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paparashikuara</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Fond </a:t>
            </a:r>
            <a:r>
              <a:rPr lang="en-US" sz="1200" kern="1200" dirty="0" err="1">
                <a:solidFill>
                  <a:schemeClr val="tx1"/>
                </a:solidFill>
                <a:effectLst/>
                <a:latin typeface="+mn-lt"/>
                <a:ea typeface="+mn-ea"/>
                <a:cs typeface="+mn-cs"/>
              </a:rPr>
              <a:t>emergjence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sigurimin</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ushqim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komuniteteve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rezultojne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prekura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korona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virusi</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familje</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ndihme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ekonomike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pensioniste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vetmuar</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masen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mld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Ky</a:t>
            </a:r>
            <a:r>
              <a:rPr lang="en-US" sz="1200" kern="1200" dirty="0">
                <a:solidFill>
                  <a:schemeClr val="tx1"/>
                </a:solidFill>
                <a:effectLst/>
                <a:latin typeface="+mn-lt"/>
                <a:ea typeface="+mn-ea"/>
                <a:cs typeface="+mn-cs"/>
              </a:rPr>
              <a:t> fond do </a:t>
            </a:r>
            <a:r>
              <a:rPr lang="en-US" sz="1200" kern="1200" dirty="0" err="1">
                <a:solidFill>
                  <a:schemeClr val="tx1"/>
                </a:solidFill>
                <a:effectLst/>
                <a:latin typeface="+mn-lt"/>
                <a:ea typeface="+mn-ea"/>
                <a:cs typeface="+mn-cs"/>
              </a:rPr>
              <a:t>perdoret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edhe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nevoja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ekipeve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mjeksore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spitalet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civile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dhe</a:t>
            </a:r>
            <a:r>
              <a:rPr lang="en-US" sz="1200" kern="1200" dirty="0">
                <a:solidFill>
                  <a:schemeClr val="tx1"/>
                </a:solidFill>
                <a:effectLst/>
                <a:latin typeface="+mn-lt"/>
                <a:ea typeface="+mn-ea"/>
                <a:cs typeface="+mn-cs"/>
              </a:rPr>
              <a:t> ate </a:t>
            </a:r>
            <a:r>
              <a:rPr lang="en-US" sz="1200" kern="1200" dirty="0" err="1">
                <a:solidFill>
                  <a:schemeClr val="tx1"/>
                </a:solidFill>
                <a:effectLst/>
                <a:latin typeface="+mn-lt"/>
                <a:ea typeface="+mn-ea"/>
                <a:cs typeface="+mn-cs"/>
              </a:rPr>
              <a:t>ushtarak</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Mbeshtetje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sektorin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privat</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formen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garancis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sovrane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 </a:t>
            </a:r>
            <a:r>
              <a:rPr lang="en-US" sz="1200" b="1" kern="1200" dirty="0" err="1">
                <a:solidFill>
                  <a:schemeClr val="tx1"/>
                </a:solidFill>
                <a:effectLst/>
                <a:latin typeface="+mn-lt"/>
                <a:ea typeface="+mn-ea"/>
                <a:cs typeface="+mn-cs"/>
              </a:rPr>
              <a:t>mld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100 MUSD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garanci</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kompanit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do ken </a:t>
            </a:r>
            <a:r>
              <a:rPr lang="en-US" sz="1200" kern="1200" dirty="0" err="1">
                <a:solidFill>
                  <a:schemeClr val="tx1"/>
                </a:solidFill>
                <a:effectLst/>
                <a:latin typeface="+mn-lt"/>
                <a:ea typeface="+mn-ea"/>
                <a:cs typeface="+mn-cs"/>
              </a:rPr>
              <a:t>veshtiresi</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pagat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punonjesve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Garancia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eshte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kredi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afatshkurtera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synon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siguroje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familje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ardhura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mjaftueshme</a:t>
            </a:r>
            <a:r>
              <a:rPr lang="en-US" sz="1200" kern="1200" dirty="0">
                <a:solidFill>
                  <a:schemeClr val="tx1"/>
                </a:solidFill>
                <a:effectLst/>
                <a:latin typeface="+mn-lt"/>
                <a:ea typeface="+mn-ea"/>
                <a:cs typeface="+mn-cs"/>
              </a:rPr>
              <a:t> per </a:t>
            </a:r>
            <a:r>
              <a:rPr lang="en-US" sz="1200" kern="1200" dirty="0" err="1">
                <a:solidFill>
                  <a:schemeClr val="tx1"/>
                </a:solidFill>
                <a:effectLst/>
                <a:latin typeface="+mn-lt"/>
                <a:ea typeface="+mn-ea"/>
                <a:cs typeface="+mn-cs"/>
              </a:rPr>
              <a:t>perballimin</a:t>
            </a:r>
            <a:r>
              <a:rPr lang="en-US" sz="1200" kern="1200" dirty="0">
                <a:solidFill>
                  <a:schemeClr val="tx1"/>
                </a:solidFill>
                <a:effectLst/>
                <a:latin typeface="+mn-lt"/>
                <a:ea typeface="+mn-ea"/>
                <a:cs typeface="+mn-cs"/>
              </a:rPr>
              <a:t> e situates.</a:t>
            </a:r>
          </a:p>
          <a:p>
            <a:r>
              <a:rPr lang="en-US" sz="1200" kern="1200" dirty="0" err="1">
                <a:solidFill>
                  <a:schemeClr val="tx1"/>
                </a:solidFill>
                <a:effectLst/>
                <a:latin typeface="+mn-lt"/>
                <a:ea typeface="+mn-ea"/>
                <a:cs typeface="+mn-cs"/>
              </a:rPr>
              <a:t>Akti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normativ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deficitin</a:t>
            </a:r>
            <a:r>
              <a:rPr lang="en-US" sz="1200" kern="1200" dirty="0">
                <a:solidFill>
                  <a:schemeClr val="tx1"/>
                </a:solidFill>
                <a:effectLst/>
                <a:latin typeface="+mn-lt"/>
                <a:ea typeface="+mn-ea"/>
                <a:cs typeface="+mn-cs"/>
              </a:rPr>
              <a:t> ne </a:t>
            </a:r>
            <a:r>
              <a:rPr lang="en-US" sz="1200" b="1" kern="1200" dirty="0">
                <a:solidFill>
                  <a:schemeClr val="tx1"/>
                </a:solidFill>
                <a:effectLst/>
                <a:latin typeface="+mn-lt"/>
                <a:ea typeface="+mn-ea"/>
                <a:cs typeface="+mn-cs"/>
              </a:rPr>
              <a:t>68,7 </a:t>
            </a:r>
            <a:r>
              <a:rPr lang="en-US" sz="1200" b="1" kern="1200" dirty="0" err="1">
                <a:solidFill>
                  <a:schemeClr val="tx1"/>
                </a:solidFill>
                <a:effectLst/>
                <a:latin typeface="+mn-lt"/>
                <a:ea typeface="+mn-ea"/>
                <a:cs typeface="+mn-cs"/>
              </a:rPr>
              <a:t>mld</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ose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PBB, </a:t>
            </a:r>
            <a:r>
              <a:rPr lang="en-US" sz="1200" kern="1200" dirty="0" err="1">
                <a:solidFill>
                  <a:schemeClr val="tx1"/>
                </a:solidFill>
                <a:effectLst/>
                <a:latin typeface="+mn-lt"/>
                <a:ea typeface="+mn-ea"/>
                <a:cs typeface="+mn-cs"/>
              </a:rPr>
              <a:t>kundrejt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2,2 %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PBB </a:t>
            </a:r>
            <a:r>
              <a:rPr lang="en-US" sz="1200" kern="1200" dirty="0" err="1">
                <a:solidFill>
                  <a:schemeClr val="tx1"/>
                </a:solidFill>
                <a:effectLst/>
                <a:latin typeface="+mn-lt"/>
                <a:ea typeface="+mn-ea"/>
                <a:cs typeface="+mn-cs"/>
              </a:rPr>
              <a:t>qe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ishte</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fillim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Kjo</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borxhin</a:t>
            </a:r>
            <a:r>
              <a:rPr lang="en-US" sz="1200" kern="1200" dirty="0">
                <a:solidFill>
                  <a:schemeClr val="tx1"/>
                </a:solidFill>
                <a:effectLst/>
                <a:latin typeface="+mn-lt"/>
                <a:ea typeface="+mn-ea"/>
                <a:cs typeface="+mn-cs"/>
              </a:rPr>
              <a:t> public ne 68,8%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PBB.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MFE </a:t>
            </a:r>
            <a:r>
              <a:rPr lang="en-US" sz="1200" kern="1200" dirty="0" err="1">
                <a:solidFill>
                  <a:schemeClr val="tx1"/>
                </a:solidFill>
                <a:effectLst/>
                <a:latin typeface="+mn-lt"/>
                <a:ea typeface="+mn-ea"/>
                <a:cs typeface="+mn-cs"/>
              </a:rPr>
              <a:t>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vleresim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impaktit</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ekonomi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kryesisht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sektoret</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turizmit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tregti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transportit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ndonese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situata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eshte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ende</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paqarte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Parashikon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ngadalesim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eksporteve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investimeve</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baze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ketyre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parashikimeve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reale</a:t>
            </a:r>
            <a:r>
              <a:rPr lang="en-US" sz="1200" kern="1200" dirty="0">
                <a:solidFill>
                  <a:schemeClr val="tx1"/>
                </a:solidFill>
                <a:effectLst/>
                <a:latin typeface="+mn-lt"/>
                <a:ea typeface="+mn-ea"/>
                <a:cs typeface="+mn-cs"/>
              </a:rPr>
              <a:t> e PBB </a:t>
            </a:r>
            <a:r>
              <a:rPr lang="en-US" sz="1200" kern="1200" dirty="0" err="1">
                <a:solidFill>
                  <a:schemeClr val="tx1"/>
                </a:solidFill>
                <a:effectLst/>
                <a:latin typeface="+mn-lt"/>
                <a:ea typeface="+mn-ea"/>
                <a:cs typeface="+mn-cs"/>
              </a:rPr>
              <a:t>eshte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parashikuar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rritja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ekonomike</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jete</a:t>
            </a:r>
            <a:r>
              <a:rPr lang="en-US" sz="1200" kern="1200" dirty="0">
                <a:solidFill>
                  <a:schemeClr val="tx1"/>
                </a:solidFill>
                <a:effectLst/>
                <a:latin typeface="+mn-lt"/>
                <a:ea typeface="+mn-ea"/>
                <a:cs typeface="+mn-cs"/>
              </a:rPr>
              <a:t> subject </a:t>
            </a:r>
            <a:r>
              <a:rPr lang="en-US" sz="1200" kern="1200" dirty="0" err="1">
                <a:solidFill>
                  <a:schemeClr val="tx1"/>
                </a:solidFill>
                <a:effectLst/>
                <a:latin typeface="+mn-lt"/>
                <a:ea typeface="+mn-ea"/>
                <a:cs typeface="+mn-cs"/>
              </a:rPr>
              <a:t>rishikimesh</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3</a:t>
            </a:fld>
            <a:endParaRPr lang="en-US"/>
          </a:p>
        </p:txBody>
      </p:sp>
    </p:spTree>
    <p:extLst>
      <p:ext uri="{BB962C8B-B14F-4D97-AF65-F5344CB8AC3E}">
        <p14:creationId xmlns:p14="http://schemas.microsoft.com/office/powerpoint/2010/main" val="208671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sng" dirty="0"/>
              <a:t>First package</a:t>
            </a:r>
            <a:r>
              <a:rPr lang="en-US" dirty="0"/>
              <a:t>:</a:t>
            </a:r>
          </a:p>
          <a:p>
            <a:r>
              <a:rPr lang="en-US" dirty="0"/>
              <a:t>25 millions USD for the Ministry of Health</a:t>
            </a:r>
          </a:p>
          <a:p>
            <a:r>
              <a:rPr lang="en-US" dirty="0"/>
              <a:t>100 millions USD as the Sovereign Guaranty for salary</a:t>
            </a:r>
          </a:p>
          <a:p>
            <a:r>
              <a:rPr lang="en-US" dirty="0"/>
              <a:t>65 millions USD for the small business and layers in need</a:t>
            </a:r>
          </a:p>
          <a:p>
            <a:r>
              <a:rPr lang="en-US" dirty="0"/>
              <a:t>20 millions USD</a:t>
            </a:r>
            <a:r>
              <a:rPr lang="en-US" baseline="0" dirty="0"/>
              <a:t> for the</a:t>
            </a:r>
            <a:r>
              <a:rPr lang="en-US" dirty="0"/>
              <a:t> Ministry of Defense</a:t>
            </a:r>
          </a:p>
          <a:p>
            <a:r>
              <a:rPr lang="en-US" dirty="0"/>
              <a:t>10 millions USD as reserve fund for Council of Ministers</a:t>
            </a:r>
          </a:p>
          <a:p>
            <a:r>
              <a:rPr lang="en-US" u="sng" dirty="0"/>
              <a:t>Second package:</a:t>
            </a:r>
          </a:p>
          <a:p>
            <a:pPr>
              <a:buClr>
                <a:schemeClr val="accent6">
                  <a:lumMod val="75000"/>
                </a:schemeClr>
              </a:buClr>
              <a:buFont typeface="Wingdings" pitchFamily="2" charset="2"/>
              <a:buNone/>
            </a:pPr>
            <a:r>
              <a:rPr lang="en-US" dirty="0"/>
              <a:t>Payment of 40,000</a:t>
            </a:r>
            <a:r>
              <a:rPr lang="en-US" baseline="0" dirty="0"/>
              <a:t> ALL</a:t>
            </a:r>
            <a:r>
              <a:rPr lang="en-US" dirty="0"/>
              <a:t> for small and large enterprises which are affected from the measures taken for COVID-19 (</a:t>
            </a:r>
            <a:r>
              <a:rPr lang="en-US" i="0" dirty="0"/>
              <a:t>176,000 persons</a:t>
            </a:r>
            <a:r>
              <a:rPr lang="en-US" i="1" dirty="0"/>
              <a:t>).</a:t>
            </a:r>
          </a:p>
          <a:p>
            <a:r>
              <a:rPr lang="en-US" sz="1200" kern="1200" dirty="0">
                <a:solidFill>
                  <a:schemeClr val="tx1"/>
                </a:solidFill>
                <a:effectLst/>
                <a:latin typeface="+mn-lt"/>
                <a:ea typeface="+mn-ea"/>
                <a:cs typeface="+mn-cs"/>
              </a:rPr>
              <a:t>Financial aid for 176 persons (workers) who will benefit 40,000 </a:t>
            </a:r>
            <a:r>
              <a:rPr lang="en-US" sz="1200" kern="1200" dirty="0" err="1">
                <a:solidFill>
                  <a:schemeClr val="tx1"/>
                </a:solidFill>
                <a:effectLst/>
                <a:latin typeface="+mn-lt"/>
                <a:ea typeface="+mn-ea"/>
                <a:cs typeface="+mn-cs"/>
              </a:rPr>
              <a:t>Lek</a:t>
            </a:r>
            <a:r>
              <a:rPr lang="en-US" sz="1200" kern="1200" dirty="0">
                <a:solidFill>
                  <a:schemeClr val="tx1"/>
                </a:solidFill>
                <a:effectLst/>
                <a:latin typeface="+mn-lt"/>
                <a:ea typeface="+mn-ea"/>
                <a:cs typeface="+mn-cs"/>
              </a:rPr>
              <a:t>. The categories that will benefit from this measures, are as follows:</a:t>
            </a:r>
          </a:p>
          <a:p>
            <a:pPr lvl="0"/>
            <a:r>
              <a:rPr lang="en-US" sz="1200" kern="1200" dirty="0">
                <a:solidFill>
                  <a:schemeClr val="tx1"/>
                </a:solidFill>
                <a:effectLst/>
                <a:latin typeface="+mn-lt"/>
                <a:ea typeface="+mn-ea"/>
                <a:cs typeface="+mn-cs"/>
              </a:rPr>
              <a:t>  10,000 workers in tourism sector</a:t>
            </a:r>
          </a:p>
          <a:p>
            <a:pPr lvl="0"/>
            <a:r>
              <a:rPr lang="en-US" sz="1200" kern="1200" dirty="0">
                <a:solidFill>
                  <a:schemeClr val="tx1"/>
                </a:solidFill>
                <a:effectLst/>
                <a:latin typeface="+mn-lt"/>
                <a:ea typeface="+mn-ea"/>
                <a:cs typeface="+mn-cs"/>
              </a:rPr>
              <a:t>  66,000 workers suspended or fired from the large business sector (large enterprises)</a:t>
            </a:r>
          </a:p>
          <a:p>
            <a:pPr lvl="0"/>
            <a:r>
              <a:rPr lang="en-US" sz="1200" kern="1200" dirty="0">
                <a:solidFill>
                  <a:schemeClr val="tx1"/>
                </a:solidFill>
                <a:effectLst/>
                <a:latin typeface="+mn-lt"/>
                <a:ea typeface="+mn-ea"/>
                <a:cs typeface="+mn-cs"/>
              </a:rPr>
              <a:t>100,000 workers from small business (small enterprises)</a:t>
            </a:r>
          </a:p>
          <a:p>
            <a:pPr>
              <a:buClr>
                <a:schemeClr val="accent6">
                  <a:lumMod val="75000"/>
                </a:schemeClr>
              </a:buClr>
              <a:buFont typeface="Wingdings" pitchFamily="2" charset="2"/>
              <a:buNone/>
            </a:pPr>
            <a:endParaRPr lang="en-US" i="1" dirty="0"/>
          </a:p>
          <a:p>
            <a:pPr>
              <a:buClr>
                <a:schemeClr val="accent6">
                  <a:lumMod val="75000"/>
                </a:schemeClr>
              </a:buClr>
              <a:buFont typeface="Wingdings" pitchFamily="2" charset="2"/>
              <a:buNone/>
            </a:pPr>
            <a:r>
              <a:rPr lang="en-US" dirty="0"/>
              <a:t>Sovereign Guaranty for the credit of clothing/footwear industry and manufacturing sector, covering of the interest.</a:t>
            </a:r>
          </a:p>
          <a:p>
            <a:endParaRPr lang="en-US" dirty="0"/>
          </a:p>
          <a:p>
            <a:r>
              <a:rPr lang="en-US" dirty="0"/>
              <a:t>90% of 49.9% of cessation belongs the services sector </a:t>
            </a:r>
          </a:p>
          <a:p>
            <a:endParaRPr lang="en-US" dirty="0"/>
          </a:p>
          <a:p>
            <a:r>
              <a:rPr lang="en-US" dirty="0"/>
              <a:t>The</a:t>
            </a:r>
            <a:r>
              <a:rPr lang="en-US" baseline="0" dirty="0"/>
              <a:t> source of information: The Secretariat of Investment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Qeveria</a:t>
            </a:r>
            <a:r>
              <a:rPr lang="en-US" dirty="0"/>
              <a:t> </a:t>
            </a:r>
            <a:r>
              <a:rPr lang="en-US" dirty="0" err="1"/>
              <a:t>shqiptare</a:t>
            </a:r>
            <a:r>
              <a:rPr lang="en-US" dirty="0"/>
              <a:t> </a:t>
            </a:r>
            <a:r>
              <a:rPr lang="en-US" dirty="0" err="1"/>
              <a:t>ka</a:t>
            </a:r>
            <a:r>
              <a:rPr lang="en-US" dirty="0"/>
              <a:t> </a:t>
            </a:r>
            <a:r>
              <a:rPr lang="en-US" dirty="0" err="1"/>
              <a:t>hartuar</a:t>
            </a:r>
            <a:r>
              <a:rPr lang="en-US" dirty="0"/>
              <a:t> </a:t>
            </a:r>
            <a:r>
              <a:rPr lang="en-US" dirty="0" err="1"/>
              <a:t>deri</a:t>
            </a:r>
            <a:r>
              <a:rPr lang="en-US" dirty="0"/>
              <a:t> </a:t>
            </a:r>
            <a:r>
              <a:rPr lang="en-US" dirty="0" err="1"/>
              <a:t>më</a:t>
            </a:r>
            <a:r>
              <a:rPr lang="en-US" dirty="0"/>
              <a:t> </a:t>
            </a:r>
            <a:r>
              <a:rPr lang="en-US" dirty="0" err="1"/>
              <a:t>tani</a:t>
            </a:r>
            <a:r>
              <a:rPr lang="en-US" dirty="0"/>
              <a:t> 2 </a:t>
            </a:r>
            <a:r>
              <a:rPr lang="en-US" dirty="0" err="1"/>
              <a:t>paketa</a:t>
            </a:r>
            <a:r>
              <a:rPr lang="en-US" dirty="0"/>
              <a:t> </a:t>
            </a:r>
            <a:r>
              <a:rPr lang="en-US" dirty="0" err="1"/>
              <a:t>financiare</a:t>
            </a:r>
            <a:r>
              <a:rPr lang="en-US" dirty="0"/>
              <a:t>, me </a:t>
            </a:r>
            <a:r>
              <a:rPr lang="en-US" dirty="0" err="1"/>
              <a:t>një</a:t>
            </a:r>
            <a:r>
              <a:rPr lang="en-US" dirty="0"/>
              <a:t> </a:t>
            </a:r>
            <a:r>
              <a:rPr lang="en-US" dirty="0" err="1"/>
              <a:t>vlerë</a:t>
            </a:r>
            <a:r>
              <a:rPr lang="en-US" dirty="0"/>
              <a:t> </a:t>
            </a:r>
            <a:r>
              <a:rPr lang="en-US" dirty="0" err="1"/>
              <a:t>totale</a:t>
            </a:r>
            <a:r>
              <a:rPr lang="en-US" dirty="0"/>
              <a:t> </a:t>
            </a:r>
            <a:r>
              <a:rPr lang="en-US" dirty="0" err="1"/>
              <a:t>prej</a:t>
            </a:r>
            <a:r>
              <a:rPr lang="en-US" dirty="0"/>
              <a:t> 570 </a:t>
            </a:r>
            <a:r>
              <a:rPr lang="en-US" dirty="0" err="1"/>
              <a:t>milionë</a:t>
            </a:r>
            <a:r>
              <a:rPr lang="en-US" dirty="0"/>
              <a:t> euro, duke </a:t>
            </a:r>
            <a:r>
              <a:rPr lang="en-US" dirty="0" err="1"/>
              <a:t>përfshirë</a:t>
            </a:r>
            <a:r>
              <a:rPr lang="en-US" dirty="0"/>
              <a:t> </a:t>
            </a:r>
            <a:r>
              <a:rPr lang="en-US" dirty="0" err="1"/>
              <a:t>këtu</a:t>
            </a:r>
            <a:r>
              <a:rPr lang="en-US" dirty="0"/>
              <a:t> </a:t>
            </a:r>
            <a:r>
              <a:rPr lang="en-US" dirty="0" err="1"/>
              <a:t>edhe</a:t>
            </a:r>
            <a:r>
              <a:rPr lang="en-US" dirty="0"/>
              <a:t> </a:t>
            </a:r>
            <a:r>
              <a:rPr lang="en-US" dirty="0" err="1"/>
              <a:t>dy</a:t>
            </a:r>
            <a:r>
              <a:rPr lang="en-US" dirty="0"/>
              <a:t> </a:t>
            </a:r>
            <a:r>
              <a:rPr lang="en-US" dirty="0" err="1"/>
              <a:t>garancitë</a:t>
            </a:r>
            <a:r>
              <a:rPr lang="en-US" dirty="0"/>
              <a:t> </a:t>
            </a:r>
            <a:r>
              <a:rPr lang="en-US" dirty="0" err="1"/>
              <a:t>sovrane</a:t>
            </a:r>
            <a:r>
              <a:rPr lang="en-US" dirty="0"/>
              <a:t> </a:t>
            </a:r>
            <a:r>
              <a:rPr lang="en-US" dirty="0" err="1"/>
              <a:t>dhe</a:t>
            </a:r>
            <a:r>
              <a:rPr lang="en-US" dirty="0"/>
              <a:t> </a:t>
            </a:r>
            <a:r>
              <a:rPr lang="en-US" dirty="0" err="1"/>
              <a:t>faljen</a:t>
            </a:r>
            <a:r>
              <a:rPr lang="en-US" dirty="0"/>
              <a:t> e </a:t>
            </a:r>
            <a:r>
              <a:rPr lang="en-US" dirty="0" err="1"/>
              <a:t>kamatëvonesave</a:t>
            </a:r>
            <a:r>
              <a:rPr lang="en-US" dirty="0"/>
              <a:t> </a:t>
            </a:r>
            <a:r>
              <a:rPr lang="en-US" dirty="0" err="1"/>
              <a:t>që</a:t>
            </a:r>
            <a:r>
              <a:rPr lang="en-US" dirty="0"/>
              <a:t> </a:t>
            </a:r>
            <a:r>
              <a:rPr lang="en-US" dirty="0" err="1"/>
              <a:t>në</a:t>
            </a:r>
            <a:r>
              <a:rPr lang="en-US" dirty="0"/>
              <a:t> </a:t>
            </a:r>
            <a:r>
              <a:rPr lang="en-US" dirty="0" err="1"/>
              <a:t>vetvete</a:t>
            </a:r>
            <a:r>
              <a:rPr lang="en-US" dirty="0"/>
              <a:t> </a:t>
            </a:r>
            <a:r>
              <a:rPr lang="en-US" dirty="0" err="1"/>
              <a:t>nuk</a:t>
            </a:r>
            <a:r>
              <a:rPr lang="en-US" dirty="0"/>
              <a:t> </a:t>
            </a:r>
            <a:r>
              <a:rPr lang="en-US" dirty="0" err="1"/>
              <a:t>janë</a:t>
            </a:r>
            <a:r>
              <a:rPr lang="en-US" dirty="0"/>
              <a:t> </a:t>
            </a:r>
            <a:r>
              <a:rPr lang="en-US" dirty="0" err="1"/>
              <a:t>shpenzime</a:t>
            </a:r>
            <a:r>
              <a:rPr lang="en-US" dirty="0"/>
              <a:t> </a:t>
            </a:r>
            <a:r>
              <a:rPr lang="en-US" dirty="0" err="1"/>
              <a:t>të</a:t>
            </a:r>
            <a:r>
              <a:rPr lang="en-US" dirty="0"/>
              <a:t> </a:t>
            </a:r>
            <a:r>
              <a:rPr lang="en-US" dirty="0" err="1"/>
              <a:t>zdritshme</a:t>
            </a:r>
            <a:r>
              <a:rPr lang="en-US" dirty="0"/>
              <a:t> </a:t>
            </a:r>
            <a:r>
              <a:rPr lang="en-US" dirty="0" err="1"/>
              <a:t>direkt</a:t>
            </a:r>
            <a:r>
              <a:rPr lang="en-US" dirty="0"/>
              <a:t> </a:t>
            </a:r>
            <a:r>
              <a:rPr lang="en-US" dirty="0" err="1"/>
              <a:t>nga</a:t>
            </a:r>
            <a:r>
              <a:rPr lang="en-US" dirty="0"/>
              <a:t> </a:t>
            </a:r>
            <a:r>
              <a:rPr lang="en-US" dirty="0" err="1"/>
              <a:t>buxheti</a:t>
            </a:r>
            <a:r>
              <a:rPr lang="en-US" dirty="0"/>
              <a:t>. </a:t>
            </a:r>
            <a:r>
              <a:rPr lang="en-US" dirty="0" err="1"/>
              <a:t>Ndërkaq</a:t>
            </a:r>
            <a:r>
              <a:rPr lang="en-US" dirty="0"/>
              <a:t> </a:t>
            </a:r>
            <a:r>
              <a:rPr lang="en-US" dirty="0" err="1"/>
              <a:t>duket</a:t>
            </a:r>
            <a:r>
              <a:rPr lang="en-US" dirty="0"/>
              <a:t> se </a:t>
            </a:r>
            <a:r>
              <a:rPr lang="en-US" dirty="0" err="1"/>
              <a:t>në</a:t>
            </a:r>
            <a:r>
              <a:rPr lang="en-US" dirty="0"/>
              <a:t> </a:t>
            </a:r>
            <a:r>
              <a:rPr lang="en-US" dirty="0" err="1"/>
              <a:t>këtë</a:t>
            </a:r>
            <a:r>
              <a:rPr lang="en-US" dirty="0"/>
              <a:t> moment </a:t>
            </a:r>
            <a:r>
              <a:rPr lang="en-US" dirty="0" err="1"/>
              <a:t>paratë</a:t>
            </a:r>
            <a:r>
              <a:rPr lang="en-US" dirty="0"/>
              <a:t> </a:t>
            </a:r>
            <a:r>
              <a:rPr lang="en-US" dirty="0" err="1"/>
              <a:t>nuk</a:t>
            </a:r>
            <a:r>
              <a:rPr lang="en-US" dirty="0"/>
              <a:t> </a:t>
            </a:r>
            <a:r>
              <a:rPr lang="en-US" dirty="0" err="1"/>
              <a:t>mungojnë</a:t>
            </a:r>
            <a:r>
              <a:rPr lang="en-US" dirty="0"/>
              <a:t>, </a:t>
            </a:r>
            <a:r>
              <a:rPr lang="en-US" dirty="0" err="1"/>
              <a:t>pasi</a:t>
            </a:r>
            <a:r>
              <a:rPr lang="en-US" dirty="0"/>
              <a:t> u </a:t>
            </a:r>
            <a:r>
              <a:rPr lang="en-US" dirty="0" err="1"/>
              <a:t>sigurua</a:t>
            </a:r>
            <a:r>
              <a:rPr lang="en-US" dirty="0"/>
              <a:t> </a:t>
            </a:r>
            <a:r>
              <a:rPr lang="en-US" dirty="0" err="1"/>
              <a:t>borxhi</a:t>
            </a:r>
            <a:r>
              <a:rPr lang="en-US" dirty="0"/>
              <a:t> </a:t>
            </a:r>
            <a:r>
              <a:rPr lang="en-US" dirty="0" err="1"/>
              <a:t>në</a:t>
            </a:r>
            <a:r>
              <a:rPr lang="en-US" dirty="0"/>
              <a:t> </a:t>
            </a:r>
            <a:r>
              <a:rPr lang="en-US" dirty="0" err="1"/>
              <a:t>tregun</a:t>
            </a:r>
            <a:r>
              <a:rPr lang="en-US" dirty="0"/>
              <a:t> e </a:t>
            </a:r>
            <a:r>
              <a:rPr lang="en-US" dirty="0" err="1"/>
              <a:t>brendshëm</a:t>
            </a:r>
            <a:r>
              <a:rPr lang="en-US" dirty="0"/>
              <a:t> </a:t>
            </a:r>
            <a:r>
              <a:rPr lang="en-US" dirty="0" err="1"/>
              <a:t>prej</a:t>
            </a:r>
            <a:r>
              <a:rPr lang="en-US" dirty="0"/>
              <a:t> 100 </a:t>
            </a:r>
            <a:r>
              <a:rPr lang="en-US" dirty="0" err="1"/>
              <a:t>milionë</a:t>
            </a:r>
            <a:r>
              <a:rPr lang="en-US" dirty="0"/>
              <a:t> euro; </a:t>
            </a:r>
            <a:r>
              <a:rPr lang="en-US" dirty="0" err="1"/>
              <a:t>kredia</a:t>
            </a:r>
            <a:r>
              <a:rPr lang="en-US" dirty="0"/>
              <a:t> e FMN-</a:t>
            </a:r>
            <a:r>
              <a:rPr lang="en-US" dirty="0" err="1"/>
              <a:t>së</a:t>
            </a:r>
            <a:r>
              <a:rPr lang="en-US" dirty="0"/>
              <a:t> </a:t>
            </a:r>
            <a:r>
              <a:rPr lang="en-US" dirty="0" err="1"/>
              <a:t>në</a:t>
            </a:r>
            <a:r>
              <a:rPr lang="en-US" dirty="0"/>
              <a:t> </a:t>
            </a:r>
            <a:r>
              <a:rPr lang="en-US" dirty="0" err="1"/>
              <a:t>vlerën</a:t>
            </a:r>
            <a:r>
              <a:rPr lang="en-US" dirty="0"/>
              <a:t> e 174 </a:t>
            </a:r>
            <a:r>
              <a:rPr lang="en-US" dirty="0" err="1"/>
              <a:t>milionë</a:t>
            </a:r>
            <a:r>
              <a:rPr lang="en-US" dirty="0"/>
              <a:t> </a:t>
            </a:r>
            <a:r>
              <a:rPr lang="en-US" dirty="0" err="1"/>
              <a:t>eurove</a:t>
            </a:r>
            <a:r>
              <a:rPr lang="en-US" dirty="0"/>
              <a:t> </a:t>
            </a:r>
            <a:r>
              <a:rPr lang="en-US" dirty="0" err="1"/>
              <a:t>dhe</a:t>
            </a:r>
            <a:r>
              <a:rPr lang="en-US" dirty="0"/>
              <a:t> </a:t>
            </a:r>
            <a:r>
              <a:rPr lang="en-US" dirty="0" err="1"/>
              <a:t>financimet</a:t>
            </a:r>
            <a:r>
              <a:rPr lang="en-US" dirty="0"/>
              <a:t> e </a:t>
            </a:r>
            <a:r>
              <a:rPr lang="en-US" dirty="0" err="1"/>
              <a:t>Bashkimit</a:t>
            </a:r>
            <a:r>
              <a:rPr lang="en-US" dirty="0"/>
              <a:t> </a:t>
            </a:r>
            <a:r>
              <a:rPr lang="en-US" dirty="0" err="1"/>
              <a:t>Europian</a:t>
            </a:r>
            <a:r>
              <a:rPr lang="en-US" dirty="0"/>
              <a:t> </a:t>
            </a:r>
            <a:r>
              <a:rPr lang="en-US" dirty="0" err="1"/>
              <a:t>prej</a:t>
            </a:r>
            <a:r>
              <a:rPr lang="en-US" dirty="0"/>
              <a:t> 50.7 </a:t>
            </a:r>
            <a:r>
              <a:rPr lang="en-US" dirty="0" err="1"/>
              <a:t>milionë</a:t>
            </a:r>
            <a:r>
              <a:rPr lang="en-US" dirty="0"/>
              <a:t> euro.</a:t>
            </a:r>
          </a:p>
          <a:p>
            <a:endParaRPr lang="en-US" dirty="0"/>
          </a:p>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4</a:t>
            </a:fld>
            <a:endParaRPr lang="en-US"/>
          </a:p>
        </p:txBody>
      </p:sp>
    </p:spTree>
    <p:extLst>
      <p:ext uri="{BB962C8B-B14F-4D97-AF65-F5344CB8AC3E}">
        <p14:creationId xmlns:p14="http://schemas.microsoft.com/office/powerpoint/2010/main" val="14855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31774" lvl="1" indent="-524123">
              <a:buClr>
                <a:srgbClr val="C00000"/>
              </a:buClr>
              <a:buFont typeface="+mj-lt"/>
              <a:buAutoNum type="arabicPeriod"/>
            </a:pPr>
            <a:r>
              <a:rPr lang="en-US" dirty="0"/>
              <a:t>International Monetary Fund by Rapid Financing Instrument - 174 millions EUR (139.3 SDR)</a:t>
            </a:r>
          </a:p>
          <a:p>
            <a:pPr marL="931774" lvl="1" indent="-524123">
              <a:buClr>
                <a:srgbClr val="C00000"/>
              </a:buClr>
              <a:buFont typeface="+mj-lt"/>
              <a:buAutoNum type="arabicPeriod"/>
            </a:pPr>
            <a:r>
              <a:rPr lang="en-US" dirty="0"/>
              <a:t>World Bank IBRD </a:t>
            </a:r>
            <a:r>
              <a:rPr lang="en-US" sz="1200" kern="1200" dirty="0" err="1">
                <a:solidFill>
                  <a:schemeClr val="tx1"/>
                </a:solidFill>
                <a:effectLst/>
                <a:latin typeface="+mn-lt"/>
                <a:ea typeface="+mn-ea"/>
                <a:cs typeface="+mn-cs"/>
              </a:rPr>
              <a:t>shuma</a:t>
            </a:r>
            <a:r>
              <a:rPr lang="en-US" sz="1200" kern="1200" dirty="0">
                <a:solidFill>
                  <a:schemeClr val="tx1"/>
                </a:solidFill>
                <a:effectLst/>
                <a:latin typeface="+mn-lt"/>
                <a:ea typeface="+mn-ea"/>
                <a:cs typeface="+mn-cs"/>
              </a:rPr>
              <a:t> 2,202,500.00 USD</a:t>
            </a:r>
            <a:endParaRPr lang="en-US" dirty="0"/>
          </a:p>
          <a:p>
            <a:pPr marL="931774" lvl="1" indent="-524123">
              <a:buClr>
                <a:srgbClr val="C00000"/>
              </a:buClr>
              <a:buFont typeface="+mj-lt"/>
              <a:buAutoNum type="arabicPeriod"/>
            </a:pPr>
            <a:r>
              <a:rPr lang="en-US" dirty="0"/>
              <a:t>European Union’ financing  50.7 millions EUR</a:t>
            </a:r>
          </a:p>
          <a:p>
            <a:pPr marL="931774" lvl="1" indent="-524123">
              <a:buClr>
                <a:srgbClr val="C00000"/>
              </a:buClr>
              <a:buFont typeface="+mj-lt"/>
              <a:buAutoNum type="arabicPeriod"/>
            </a:pPr>
            <a:r>
              <a:rPr lang="en-US" dirty="0"/>
              <a:t>EURBOND auction  in internal monetary market 100 millions EUR</a:t>
            </a:r>
          </a:p>
        </p:txBody>
      </p:sp>
      <p:sp>
        <p:nvSpPr>
          <p:cNvPr id="4" name="Slide Number Placeholder 3"/>
          <p:cNvSpPr>
            <a:spLocks noGrp="1"/>
          </p:cNvSpPr>
          <p:nvPr>
            <p:ph type="sldNum" sz="quarter" idx="10"/>
          </p:nvPr>
        </p:nvSpPr>
        <p:spPr/>
        <p:txBody>
          <a:bodyPr/>
          <a:lstStyle/>
          <a:p>
            <a:fld id="{5CFFC77A-3450-4D67-BB06-57681FACD8F3}" type="slidenum">
              <a:rPr lang="en-US" smtClean="0"/>
              <a:pPr/>
              <a:t>6</a:t>
            </a:fld>
            <a:endParaRPr lang="en-US"/>
          </a:p>
        </p:txBody>
      </p:sp>
    </p:spTree>
    <p:extLst>
      <p:ext uri="{BB962C8B-B14F-4D97-AF65-F5344CB8AC3E}">
        <p14:creationId xmlns:p14="http://schemas.microsoft.com/office/powerpoint/2010/main" val="311543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31774">
              <a:defRPr/>
            </a:pPr>
            <a:r>
              <a:rPr lang="en-US" dirty="0"/>
              <a:t>We will keep in mind time by time for the worst situations to implement with the advise of the experts</a:t>
            </a:r>
          </a:p>
          <a:p>
            <a:pPr defTabSz="931774">
              <a:defRPr/>
            </a:pPr>
            <a:r>
              <a:rPr lang="en-US" dirty="0"/>
              <a:t>Pandemic situations represent significant challenge to the operation of the national public financial systems</a:t>
            </a:r>
          </a:p>
          <a:p>
            <a:r>
              <a:rPr lang="en-US" dirty="0"/>
              <a:t>International organizations provide relevant information that can be used by the authorities in response to the crisis. Below are the links to the </a:t>
            </a:r>
            <a:r>
              <a:rPr lang="en-US" dirty="0" err="1"/>
              <a:t>webpages</a:t>
            </a:r>
            <a:r>
              <a:rPr lang="en-US" dirty="0"/>
              <a:t> of the World Bank (WB) and International Monetary Fund (IMF) where you can find useful reports and policy notes. We also attach to this message the IMF blog and the WB paper which you may find relevant in working on response to COVID-19 challenges in your countries.</a:t>
            </a:r>
          </a:p>
          <a:p>
            <a:r>
              <a:rPr lang="en-US" dirty="0"/>
              <a:t>https://www.worldbank.org/en/who-we-are/news/coronavirus-covid19</a:t>
            </a:r>
          </a:p>
          <a:p>
            <a:r>
              <a:rPr lang="en-US" dirty="0"/>
              <a:t>https://www.imf.org/en/Publications/SPROLLs/covid19-special-notes</a:t>
            </a:r>
          </a:p>
          <a:p>
            <a:endParaRPr lang="en-US" dirty="0"/>
          </a:p>
          <a:p>
            <a:r>
              <a:rPr lang="en-US" dirty="0"/>
              <a:t>Health emergencies present a particular challenge to public financial management (PFM) systems due to the need to fund crisis response in a timely and efficient manner, while maintaining accountability and transparency of the use of public funds. PFM systems need rapid adjustments in their processes, procedures, and control mechanisms to ensure rapid disbursement of resources both to the service delivery units and beneficiaries of fiscal stimulus packages directed at affected businesses and households. Ideas for rapid adjustments to the PFM systems are listed below:  </a:t>
            </a:r>
          </a:p>
          <a:p>
            <a:pPr lvl="0"/>
            <a:r>
              <a:rPr lang="en-US" b="1" dirty="0"/>
              <a:t>Identify additional budgetary and financial resources </a:t>
            </a:r>
            <a:r>
              <a:rPr lang="en-US" dirty="0"/>
              <a:t>to develop appropriate macro and micro crisis response packages: In order to meet unforeseen demands in the delivery of emergency health services and purchase supplies, equipment and human resources, finance ministries need to identify and mobilize all emergency response mechanisms available, such as contingency appropriations, supplementary budgets and, where appropriate, external grants. Furthermore, they should identify low priority public spending that could be reduced to create room for priority spending. Public expenditure reviews can help with this exercise. </a:t>
            </a:r>
          </a:p>
          <a:p>
            <a:pPr lvl="0"/>
            <a:r>
              <a:rPr lang="en-US" b="1" dirty="0"/>
              <a:t>Ensure liquidity, recalibrate debt and cash requirements</a:t>
            </a:r>
            <a:r>
              <a:rPr lang="en-US" dirty="0"/>
              <a:t>: In order to meet its extended obligations, governments will need to ensure liquidity management. This can be achieved by making suitable adjustments to the annual borrowing program and issuance calendar and recalibrating the cash buffer level, if needed, to account for the increased uncertainty. Alternative financing sources should also be explored, such as additional credit lines with banks and arrangements for on call short-term borrowing from cash rich state-owned enterprises and pension funds. A mechanism should be put in place to prioritize payments to the priority sectors/purposes in the event of a temporary cash crunch.</a:t>
            </a:r>
          </a:p>
          <a:p>
            <a:pPr lvl="0"/>
            <a:r>
              <a:rPr lang="en-US" b="1" dirty="0"/>
              <a:t>Ensure timely fund emergency disbursement with adequate accounting, reporting and auditing mechanisms</a:t>
            </a:r>
            <a:r>
              <a:rPr lang="en-US" dirty="0"/>
              <a:t>: To make resources available to service delivery units in a timely and efficient manner, ministries of finance should create a stream for handling priority items and fast track expenditure authorizations. They should also consider greater delegation of financial authority to frontline ministries, such as the health ministry. Russia has the appropriate institutional, IT and policy infrastructure to handle this issue. </a:t>
            </a:r>
          </a:p>
          <a:p>
            <a:pPr lvl="0"/>
            <a:r>
              <a:rPr lang="en-US" b="1" dirty="0"/>
              <a:t>Make auditing of crisis-related expenditures efficient:</a:t>
            </a:r>
            <a:r>
              <a:rPr lang="en-US" dirty="0"/>
              <a:t> Government should establish protocols for reorienting or delegating controls. Among others, this can be done by adopting or strengthening a risk-based approach to controls. Supreme Audit Institutions (SAIs) should closely monitor emergency modifications of the PFM system and adjust their auditing approach. SAIs should also consider relying on alternative mechanisms to augment audits and ensure wider coverage of the broad range of new and unusual expenditures. Finally, crisis-specific processes could consider agreeing on audit procedures that are more easily carried out under social distancing e.g. by sharing records and evidence electronically rather than in physical files.</a:t>
            </a:r>
          </a:p>
          <a:p>
            <a:pPr lvl="0"/>
            <a:r>
              <a:rPr lang="en-US" b="1" dirty="0"/>
              <a:t>Simplify procurement procedures</a:t>
            </a:r>
            <a:r>
              <a:rPr lang="en-US" dirty="0"/>
              <a:t>: For swift supply of the COVID-19 related goods and services, governments should warrant more use of single-source procurement in the case of known and trusted suppliers. Additional guidance should be issued on how to manage this process. To mitigate the risks of fraud, audit trails should be maintained. </a:t>
            </a:r>
          </a:p>
          <a:p>
            <a:pPr lvl="0"/>
            <a:r>
              <a:rPr lang="en-US" b="1" dirty="0"/>
              <a:t>Establish new fiscal policies to assist the financially most vulnerable segments of population</a:t>
            </a:r>
            <a:r>
              <a:rPr lang="en-US" dirty="0"/>
              <a:t>: To limit health and economic repercussions of the crisis on the most vulnerable social groups, governments should design programs of wage subsidies and cash transfers to impacted households. For the effective disbursement of such benefits adequate systems need to be in place, such as direct deposits in beneficiaries’ bank accounts, or mobile payments and pre-paid cards for those without a bank account. To further simplify funding transfer mechanisms for optimal access by those in urgent need, basic services vouchers can be issues in lieu of cash and existing databases (such as ID records) can be relied on to identify beneficiaries.</a:t>
            </a:r>
          </a:p>
          <a:p>
            <a:pPr lvl="0"/>
            <a:r>
              <a:rPr lang="en-US" b="1" dirty="0"/>
              <a:t>Prepare fiscal stimulus measures to support the post-crisis resurgence of economic activity</a:t>
            </a:r>
            <a:r>
              <a:rPr lang="en-US" dirty="0"/>
              <a:t>: Once the spread of the virus is halted and social distancing measures lifted, economic activity and employment will need a boost. In order to smoothen fluctuations for the construction-related sectors, governments should explore potentials for accelerating expenditure plans and review the infrastructure pipeline to identify projects that are ready to be implemented or can be accelerated. In the same vein, governments could also consider bringing forward planned construction and maintenance works where appropriate.</a:t>
            </a:r>
          </a:p>
          <a:p>
            <a:pPr lvl="0"/>
            <a:r>
              <a:rPr lang="en-US" dirty="0"/>
              <a:t>++++++++++++++++++++++++++++++++++++++++++++++++++++++++++++++++++++++++++++++++++++++++++++++++++++++++</a:t>
            </a:r>
          </a:p>
          <a:p>
            <a:r>
              <a:rPr lang="en-US" dirty="0"/>
              <a:t>I.   PFM objectives in responding to a pandemic </a:t>
            </a:r>
          </a:p>
          <a:p>
            <a:r>
              <a:rPr lang="en-US" dirty="0"/>
              <a:t>PFM systems are critical to support the efficacy of the government’s emergency response. Governments around the world are facing the challenges posed by the Covid‑19 outbreak. Unprecedented pressures are likely on healthcare systems—both public and private—and governments may be required to provide fiscal stimulus in response to the crisis. Governments need to ensure that their PFM system is equipped to meet the additional requirements and new challenges in terms of:</a:t>
            </a:r>
          </a:p>
          <a:p>
            <a:pPr lvl="0"/>
            <a:r>
              <a:rPr lang="en-US" dirty="0"/>
              <a:t>Delivery of emergency health services, supporting provision of health care to patients, the purchase of supplies, equipment, and human resources to monitor, contain and mitigate the outbreak of Covid-19;</a:t>
            </a:r>
          </a:p>
          <a:p>
            <a:pPr lvl="0"/>
            <a:r>
              <a:rPr lang="en-US" dirty="0"/>
              <a:t>Ongoing delivery of essential services that may come under stress during an outbreak;</a:t>
            </a:r>
          </a:p>
          <a:p>
            <a:pPr lvl="0"/>
            <a:r>
              <a:rPr lang="en-US" dirty="0"/>
              <a:t>Supporting new fiscal policies to assist sections of population in financial hardship; and</a:t>
            </a:r>
          </a:p>
          <a:p>
            <a:pPr lvl="0"/>
            <a:r>
              <a:rPr lang="en-US" dirty="0"/>
              <a:t>Continued operations despite absence of PFM staff across government.</a:t>
            </a:r>
          </a:p>
          <a:p>
            <a:r>
              <a:rPr lang="en-US" dirty="0"/>
              <a:t>PFM systems should also be capable of supporting fiscal objectives¾whether that is finding offsetting savings for increased Covid‑19 related spending, or the preparation and delivery of fiscal stimulus packages to support economic activity where appropriate.</a:t>
            </a:r>
          </a:p>
          <a:p>
            <a:r>
              <a:rPr lang="en-US" dirty="0"/>
              <a:t>II.   Immediate considerations: Identify legal framework for additional budget funding</a:t>
            </a:r>
          </a:p>
          <a:p>
            <a:r>
              <a:rPr lang="en-US" dirty="0"/>
              <a:t>Finance ministries should identify what emergency response mechanisms are at their disposal to meet unforeseen demands. Typically, the main PFM tools to cope with emergency spending are:</a:t>
            </a:r>
          </a:p>
          <a:p>
            <a:pPr lvl="0"/>
            <a:r>
              <a:rPr lang="en-US" b="1" dirty="0"/>
              <a:t>Contingency appropriations</a:t>
            </a:r>
            <a:r>
              <a:rPr lang="en-US" dirty="0"/>
              <a:t> within the approved budget (or any revolving </a:t>
            </a:r>
            <a:r>
              <a:rPr lang="en-US" dirty="0" err="1"/>
              <a:t>continency</a:t>
            </a:r>
            <a:r>
              <a:rPr lang="en-US" dirty="0"/>
              <a:t> fund). Governments should look to use them judiciously and transparently. Clear prioritization of demands on contingency provisions would be needed to ensure that funds remain unencumbered and available to meet high priority needs.  </a:t>
            </a:r>
          </a:p>
          <a:p>
            <a:pPr lvl="0"/>
            <a:r>
              <a:rPr lang="en-US" b="1" dirty="0"/>
              <a:t>Emergency spending provisions</a:t>
            </a:r>
            <a:r>
              <a:rPr lang="en-US" dirty="0"/>
              <a:t> may be permitted in some jurisdictions. These allow for spending in excess of budgeted amounts when certain circumstances arise, usually under a streamlined approval mechanism (e.g. approval of a head of state).</a:t>
            </a:r>
          </a:p>
          <a:p>
            <a:pPr lvl="0"/>
            <a:r>
              <a:rPr lang="en-US" b="1" dirty="0"/>
              <a:t>Expenditure reprioritization through reallocations and </a:t>
            </a:r>
            <a:r>
              <a:rPr lang="en-US" b="1" dirty="0" err="1"/>
              <a:t>virements</a:t>
            </a:r>
            <a:r>
              <a:rPr lang="en-US" dirty="0"/>
              <a:t> can create space to accommodate additional requirements. Reprioritization and reallocation would normally be expected to be done transparently within the legal framework for </a:t>
            </a:r>
            <a:r>
              <a:rPr lang="en-US" dirty="0" err="1"/>
              <a:t>virements</a:t>
            </a:r>
            <a:r>
              <a:rPr lang="en-US" dirty="0"/>
              <a:t>.</a:t>
            </a:r>
          </a:p>
          <a:p>
            <a:pPr lvl="0"/>
            <a:r>
              <a:rPr lang="en-US" b="1" dirty="0"/>
              <a:t>Supplementary budgets</a:t>
            </a:r>
            <a:r>
              <a:rPr lang="en-US" dirty="0"/>
              <a:t> may be needed if new resource requirements cannot be met within the delegated authority of the executive or the available budget envelope.</a:t>
            </a:r>
          </a:p>
          <a:p>
            <a:pPr lvl="0"/>
            <a:r>
              <a:rPr lang="en-US" b="1" dirty="0"/>
              <a:t>External grants</a:t>
            </a:r>
            <a:r>
              <a:rPr lang="en-US" dirty="0"/>
              <a:t> – sector specific or for emergency response – may be explored.</a:t>
            </a:r>
          </a:p>
          <a:p>
            <a:r>
              <a:rPr lang="en-US" dirty="0"/>
              <a:t>It would be prudent to determine whether there are any legal or parliamentary constraints on seeking additional funds or reallocating spending that warrant pre-emptive action. This protects against a scenario where it may not be possible to reconvene parliament, or for parliament to meet, when an approval is later needed.</a:t>
            </a:r>
          </a:p>
          <a:p>
            <a:r>
              <a:rPr lang="en-US" dirty="0"/>
              <a:t>III.   Set up institutional PFM mechanisms to meet emergency response</a:t>
            </a:r>
          </a:p>
          <a:p>
            <a:r>
              <a:rPr lang="en-US" dirty="0"/>
              <a:t>A.   Reprioritize spending</a:t>
            </a:r>
          </a:p>
          <a:p>
            <a:r>
              <a:rPr lang="en-US" dirty="0"/>
              <a:t>Given the additional need to support health and essential services during an outbreak, finance ministries should estimate resource requirements for emergency response, and identify low priority spending that could be reduced to create room for priority spending.</a:t>
            </a:r>
          </a:p>
          <a:p>
            <a:pPr lvl="0"/>
            <a:r>
              <a:rPr lang="en-US" dirty="0"/>
              <a:t>Prepare quick estimates of additional resource requirements. Costing for increased scale of existing services should be relatively easier if cost drivers and price and volume parameters are already available. Require relevant line ministries to provide cost information for any new services under contemplation.</a:t>
            </a:r>
          </a:p>
          <a:p>
            <a:pPr lvl="0"/>
            <a:r>
              <a:rPr lang="en-US" dirty="0"/>
              <a:t>Ask line ministries to provide savings in their respective budgets on a consideration of policy priorities, progress, any available slack, and items that can be postponed to a later period. Experience has shown that across the board cuts do not produce desirable impact.</a:t>
            </a:r>
          </a:p>
          <a:p>
            <a:pPr lvl="0"/>
            <a:r>
              <a:rPr lang="en-US" dirty="0"/>
              <a:t>Care must be taken to ensure that high priority expenditure, including that to support the vulnerable and to meet essential items, such as debt service, should not be adversely impacted. Spending cuts would ideally avoid impacting on sectors already under stress due to Covid-19 impact (e.g. tourism and small business sectors).</a:t>
            </a:r>
          </a:p>
          <a:p>
            <a:pPr lvl="0"/>
            <a:r>
              <a:rPr lang="en-US" dirty="0"/>
              <a:t>Consider the impact of reprioritization on the medium-term budget framework.</a:t>
            </a:r>
          </a:p>
          <a:p>
            <a:r>
              <a:rPr lang="en-US" dirty="0"/>
              <a:t>B.   Ensure liquidity, recalibrate debt and cash requirements</a:t>
            </a:r>
          </a:p>
          <a:p>
            <a:r>
              <a:rPr lang="en-US" dirty="0"/>
              <a:t>Liquidity management will be critical to enable the government to meet its extended obligations and provide relief to affected population. Even where offsetting savings are available within the budget, a pandemic response will likely require higher disbursement of cash in the near term. Government debt and cash managers should start planning for increased financing and liquidity needs at the earliest opportunity.</a:t>
            </a:r>
          </a:p>
          <a:p>
            <a:pPr lvl="0"/>
            <a:r>
              <a:rPr lang="en-US" dirty="0"/>
              <a:t>Consider any implications for debt—both in terms of its size and composition—and make suitable adjustments to the annual borrowing program and issuance calendar.</a:t>
            </a:r>
          </a:p>
          <a:p>
            <a:pPr lvl="0"/>
            <a:r>
              <a:rPr lang="en-US" dirty="0"/>
              <a:t>Recalibrate the cash buffer level, if needed, to account for the increased uncertainty, as forecasting </a:t>
            </a:r>
            <a:r>
              <a:rPr lang="en-US" dirty="0" err="1"/>
              <a:t>cashflows</a:t>
            </a:r>
            <a:r>
              <a:rPr lang="en-US" dirty="0"/>
              <a:t> becomes more challenging due to sudden and unpredictable cash needs.</a:t>
            </a:r>
          </a:p>
          <a:p>
            <a:pPr lvl="0"/>
            <a:r>
              <a:rPr lang="en-US" dirty="0"/>
              <a:t>Explore alternative financing sources, such as additional credit lines with banks and arrangements for on call short-term borrowing from cash rich state-owned enterprises and pension funds. Opportunities should be explored for tapping any significant pool of government cash outside of the treasury single account system and bringing it under treasury’s control.</a:t>
            </a:r>
          </a:p>
          <a:p>
            <a:pPr lvl="0"/>
            <a:r>
              <a:rPr lang="en-US" dirty="0"/>
              <a:t>Cash managers should closely monitor the government’s cash balance. If necessary, additional protocols for information sharing can be put in place with the central bank and commercial banks providing banking services to the government.</a:t>
            </a:r>
          </a:p>
          <a:p>
            <a:pPr lvl="0"/>
            <a:r>
              <a:rPr lang="en-US" dirty="0"/>
              <a:t>Put in place a mechanism to prioritize payments to the priority sectors/purposes, for use if faced with a temporary cash crunch. Countries with centralized payment systems—through the treasury—should be in a better position to ensure payment prioritization. Decentralized payment systems will have to rely on prioritization at the local level. Clear instructions from the central authorities on prioritization will help.</a:t>
            </a:r>
          </a:p>
          <a:p>
            <a:pPr lvl="0"/>
            <a:r>
              <a:rPr lang="en-US" dirty="0"/>
              <a:t>Financing support from international financial institutions (e.g., the IMF and the World Bank) and other donors could also be explored and readied where needed.</a:t>
            </a:r>
          </a:p>
          <a:p>
            <a:r>
              <a:rPr lang="en-US" dirty="0"/>
              <a:t>C.   Ensure timely fund disbursement</a:t>
            </a:r>
          </a:p>
          <a:p>
            <a:r>
              <a:rPr lang="en-US" dirty="0"/>
              <a:t>Robust budget execution processes will ensure that resources are made available to service delivery units in a timely and efficient manner to meet their (additional) obligations. Clearly articulated and well understood procedures for priority disbursements would ensure timely budget releases and processing of claims. The idea will be not to bypass established controls but create a stream for handling priority items and fast track expenditure authorizations. There could always be tension between controls and efficiency, and a balanced approach should be taken.</a:t>
            </a:r>
          </a:p>
          <a:p>
            <a:pPr lvl="0"/>
            <a:r>
              <a:rPr lang="en-US" dirty="0"/>
              <a:t>Adopt a risk-based approach to controls. For example, pre-audit can focus only on high-risk payments, while relatively less risky payments may be subjected to post-audit.</a:t>
            </a:r>
          </a:p>
          <a:p>
            <a:pPr lvl="0"/>
            <a:r>
              <a:rPr lang="en-US" dirty="0"/>
              <a:t>Where feasible, consider greater delegation of financial authority—both for reallocation of funds and payment approvals—to frontline ministries, such as the health ministry.</a:t>
            </a:r>
          </a:p>
          <a:p>
            <a:pPr lvl="0"/>
            <a:r>
              <a:rPr lang="en-US" dirty="0"/>
              <a:t>Where possible, use of a real-time gross settlement (RTGS) system would enable moving funds swiftly across the country’s financial system. Such systems may be designed primarily for high-value transactions between financial institutions. Nevertheless, treasury authorities should discuss with the central bank the possibility of using them, if not already in use. RTGS would be particularly useful in transferring resources to </a:t>
            </a:r>
            <a:r>
              <a:rPr lang="en-US" dirty="0" err="1"/>
              <a:t>subnational</a:t>
            </a:r>
            <a:r>
              <a:rPr lang="en-US" dirty="0"/>
              <a:t> governments and frontline public and private agencies in a secure and speedy manner.</a:t>
            </a:r>
          </a:p>
          <a:p>
            <a:pPr lvl="0"/>
            <a:r>
              <a:rPr lang="en-US" dirty="0"/>
              <a:t>Direct deposits through banking channels are likely to be the fastest, secured and most certain way, in case the government decides to extend wage subsidies and cash transfers to large sections of affected population. Account ownership and the ability to receive direct deposits will have critical value for individuals affected by the crisis. For those without a bank account, mobile payments and prepaid cards—with facility to top-up—may be good alternatives. These methods require advance preparation and cannot be used on-the-fly. Early action from the authorities—especially at the local level—will be critical for ensuring the efficacy of such mass disbursement systems.</a:t>
            </a:r>
          </a:p>
          <a:p>
            <a:pPr lvl="0"/>
            <a:r>
              <a:rPr lang="en-US" dirty="0"/>
              <a:t>The biggest challenge will likely be the beneficiary authentication and fraud prevention. Governments will have to devise ways of ensuring timely relief disbursement with an acceptable degree of risk.</a:t>
            </a:r>
          </a:p>
          <a:p>
            <a:pPr lvl="0"/>
            <a:r>
              <a:rPr lang="en-US" dirty="0"/>
              <a:t>Some governments may resort to cash advances to make available resources to service delivery units promptly, especially if the normal disbursement procedures are cumbersome and take time. It will be important to track and account for advances properly and ensure their utilization and prompt settlement. Advances should be approved by a designated authority and recorded in an advance register (preferably automated) at the time of release, clearly identifying the amount, purpose, recipient and the person responsible for its closure. Records should be maintained in such a way that it is possible to carry out an itemized analysis of advances at any time. This will help monitor outstanding advances and their timely settlement.</a:t>
            </a:r>
          </a:p>
          <a:p>
            <a:r>
              <a:rPr lang="en-US" dirty="0"/>
              <a:t>D.   Track and report emergency response expenditure</a:t>
            </a:r>
          </a:p>
          <a:p>
            <a:r>
              <a:rPr lang="en-US" dirty="0"/>
              <a:t>Tracking, accounting and reporting of expenditure incurred on emergency response is important for ensuring that timely information is available to policymakers for informed decision-making and to the public in general. Good recording will also make it easier to cease temporary spending arrangements once the need is over.</a:t>
            </a:r>
          </a:p>
          <a:p>
            <a:pPr lvl="0"/>
            <a:r>
              <a:rPr lang="en-US" dirty="0"/>
              <a:t>Establish dedicated budget lines to facilitate tracking of funds. Ensure that all budgetary resources deployed for emergency response, including any external grants, flow through these budget lines. Replicate these budget lines in the government chart of accounts, so that fund utilization is recorded and reported in one account in the financial statements.</a:t>
            </a:r>
          </a:p>
          <a:p>
            <a:pPr lvl="0"/>
            <a:r>
              <a:rPr lang="en-US" dirty="0"/>
              <a:t>Create a feedback loop for delivering timely information to policymakers on the utilization on funds.</a:t>
            </a:r>
          </a:p>
          <a:p>
            <a:r>
              <a:rPr lang="en-US" dirty="0"/>
              <a:t>E.   Ensure business continuity</a:t>
            </a:r>
          </a:p>
          <a:p>
            <a:r>
              <a:rPr lang="en-US" dirty="0"/>
              <a:t>Governments should be ready with their business continuity plans to deal with large scale absence of staff, as more and more people report sick or are required to refrain from attending offices. While proper business continuity plans may take time to develop and implement, simple measures undertaken on urgent basis can make a big difference.</a:t>
            </a:r>
          </a:p>
          <a:p>
            <a:pPr lvl="0"/>
            <a:r>
              <a:rPr lang="en-US" dirty="0"/>
              <a:t>Identify business-critical process (e.g., disbursements) and infrastructure (e.g., financial transaction processing system). The objective will be to ensure that these continue to operate unimpeded.</a:t>
            </a:r>
          </a:p>
          <a:p>
            <a:pPr lvl="0"/>
            <a:r>
              <a:rPr lang="en-US" dirty="0"/>
              <a:t>Assign back-up responsibilities of staff for critical processes and software applications. In the transaction processing system, create suitable roles and grant access rights to the back-up staff.</a:t>
            </a:r>
          </a:p>
          <a:p>
            <a:pPr lvl="0"/>
            <a:r>
              <a:rPr lang="en-US" dirty="0"/>
              <a:t>Test software and communications systems for remote operations.</a:t>
            </a:r>
          </a:p>
          <a:p>
            <a:pPr lvl="0"/>
            <a:r>
              <a:rPr lang="en-US" dirty="0"/>
              <a:t>Organize systematically important documents and information on a protected shared drive to ensure its availability to authorized staff.</a:t>
            </a:r>
          </a:p>
          <a:p>
            <a:pPr lvl="0"/>
            <a:r>
              <a:rPr lang="en-US" dirty="0"/>
              <a:t>Where possible, expose a wider group of staff to critical processes and applications. Prepare flow charts and step-by-step guides for business-critical operations that can be followed and used by even untrained staff should a need arises.</a:t>
            </a:r>
          </a:p>
          <a:p>
            <a:r>
              <a:rPr lang="en-US" dirty="0"/>
              <a:t>F.   Establish effective coordination with lower levels of government</a:t>
            </a:r>
          </a:p>
          <a:p>
            <a:r>
              <a:rPr lang="en-US" dirty="0"/>
              <a:t>Coordination with </a:t>
            </a:r>
            <a:r>
              <a:rPr lang="en-US" dirty="0" err="1"/>
              <a:t>subnational</a:t>
            </a:r>
            <a:r>
              <a:rPr lang="en-US" dirty="0"/>
              <a:t> governments/entities will be important in understanding the needs at the </a:t>
            </a:r>
            <a:r>
              <a:rPr lang="en-US" dirty="0" err="1"/>
              <a:t>grassroot</a:t>
            </a:r>
            <a:r>
              <a:rPr lang="en-US" dirty="0"/>
              <a:t> level, to provide the necessary funding to enable them to meet the enhanced service delivery requirements, and to improve the quality of response.</a:t>
            </a:r>
          </a:p>
          <a:p>
            <a:pPr lvl="0"/>
            <a:r>
              <a:rPr lang="en-US" dirty="0"/>
              <a:t>Establish, if not already in place, a centralized coordination channel for systematically exchanging information on funding needs of </a:t>
            </a:r>
            <a:r>
              <a:rPr lang="en-US" dirty="0" err="1"/>
              <a:t>subnational</a:t>
            </a:r>
            <a:r>
              <a:rPr lang="en-US" dirty="0"/>
              <a:t> governments, their liquidity position and implementation progress.</a:t>
            </a:r>
          </a:p>
          <a:p>
            <a:r>
              <a:rPr lang="en-US" dirty="0"/>
              <a:t>IV.   Prepare additional policy flexibility</a:t>
            </a:r>
          </a:p>
          <a:p>
            <a:r>
              <a:rPr lang="en-US" dirty="0"/>
              <a:t>PFM managers should also prepare for the potential need for fiscal stimulus measures to support economic activity. This gives decision makers the policy flexibility to respond quickly to developments. Early work could, for example, include exploring potential for accelerating expenditure plans and reviewing the infrastructure pipeline to identify ‘shovel ready’ projects or projects in delivery that can be accelerated.</a:t>
            </a:r>
          </a:p>
          <a:p>
            <a:r>
              <a:rPr lang="en-US" dirty="0"/>
              <a:t> </a:t>
            </a:r>
          </a:p>
          <a:p>
            <a:r>
              <a:rPr lang="en-US" dirty="0">
                <a:hlinkClick r:id="rId3"/>
              </a:rPr>
              <a:t>[1]</a:t>
            </a:r>
            <a:r>
              <a:rPr lang="en-US" dirty="0"/>
              <a:t> </a:t>
            </a:r>
            <a:r>
              <a:rPr lang="en-US" dirty="0" err="1"/>
              <a:t>Sandeep</a:t>
            </a:r>
            <a:r>
              <a:rPr lang="en-US" dirty="0"/>
              <a:t> </a:t>
            </a:r>
            <a:r>
              <a:rPr lang="en-US" dirty="0" err="1"/>
              <a:t>Saxena</a:t>
            </a:r>
            <a:r>
              <a:rPr lang="en-US" dirty="0"/>
              <a:t> and Michelle Stone are Senior Economists in IMF’s Fiscal Affairs Department.</a:t>
            </a:r>
          </a:p>
          <a:p>
            <a:r>
              <a:rPr lang="en-US" b="1" dirty="0"/>
              <a:t>Note: The posts on the IMF PFM Blog should not be reported as representing the views of the IMF. The views expressed are those of the authors and do not necessarily represent those of the IMF or IMF policy.</a:t>
            </a:r>
            <a:endParaRPr lang="en-US" dirty="0"/>
          </a:p>
          <a:p>
            <a:r>
              <a:rPr lang="en-US" dirty="0"/>
              <a:t> </a:t>
            </a:r>
          </a:p>
          <a:p>
            <a:pPr lvl="0"/>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8</a:t>
            </a:fld>
            <a:endParaRPr lang="en-US"/>
          </a:p>
        </p:txBody>
      </p:sp>
    </p:spTree>
    <p:extLst>
      <p:ext uri="{BB962C8B-B14F-4D97-AF65-F5344CB8AC3E}">
        <p14:creationId xmlns:p14="http://schemas.microsoft.com/office/powerpoint/2010/main" val="401968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688" y="696913"/>
            <a:ext cx="642302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FFC77A-3450-4D67-BB06-57681FACD8F3}" type="slidenum">
              <a:rPr lang="en-US" smtClean="0"/>
              <a:pPr/>
              <a:t>9</a:t>
            </a:fld>
            <a:endParaRPr lang="en-US"/>
          </a:p>
        </p:txBody>
      </p:sp>
    </p:spTree>
    <p:extLst>
      <p:ext uri="{BB962C8B-B14F-4D97-AF65-F5344CB8AC3E}">
        <p14:creationId xmlns:p14="http://schemas.microsoft.com/office/powerpoint/2010/main" val="170614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7857" y="2130427"/>
            <a:ext cx="10742375" cy="1470025"/>
          </a:xfrm>
        </p:spPr>
        <p:txBody>
          <a:bodyPr/>
          <a:lstStyle/>
          <a:p>
            <a:r>
              <a:rPr lang="en-US"/>
              <a:t>Click to edit Master title style</a:t>
            </a:r>
          </a:p>
        </p:txBody>
      </p:sp>
      <p:sp>
        <p:nvSpPr>
          <p:cNvPr id="3" name="Subtitle 2"/>
          <p:cNvSpPr>
            <a:spLocks noGrp="1"/>
          </p:cNvSpPr>
          <p:nvPr>
            <p:ph type="subTitle" idx="1"/>
          </p:nvPr>
        </p:nvSpPr>
        <p:spPr>
          <a:xfrm>
            <a:off x="1895714" y="3886200"/>
            <a:ext cx="884666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193A05-3DB4-462F-BF9E-A05470052E94}"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93A05-3DB4-462F-BF9E-A05470052E94}"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2614" y="274639"/>
            <a:ext cx="284357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904" y="274639"/>
            <a:ext cx="83200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93A05-3DB4-462F-BF9E-A05470052E94}"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93A05-3DB4-462F-BF9E-A05470052E94}"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322" y="4406902"/>
            <a:ext cx="1074237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8322" y="2906713"/>
            <a:ext cx="107423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93A05-3DB4-462F-BF9E-A05470052E94}"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905" y="1600202"/>
            <a:ext cx="55818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24361" y="1600202"/>
            <a:ext cx="55818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193A05-3DB4-462F-BF9E-A05470052E94}"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1905" y="1535113"/>
            <a:ext cx="55840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1905" y="2174875"/>
            <a:ext cx="55840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9974" y="1535113"/>
            <a:ext cx="558621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974" y="2174875"/>
            <a:ext cx="55862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193A05-3DB4-462F-BF9E-A05470052E94}"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193A05-3DB4-462F-BF9E-A05470052E94}"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93A05-3DB4-462F-BF9E-A05470052E94}"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905" y="273050"/>
            <a:ext cx="415784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41142" y="273052"/>
            <a:ext cx="706504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1905" y="1435102"/>
            <a:ext cx="41578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93A05-3DB4-462F-BF9E-A05470052E94}"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7153" y="4800600"/>
            <a:ext cx="758285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77153" y="612775"/>
            <a:ext cx="75828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77153" y="5367338"/>
            <a:ext cx="75828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93A05-3DB4-462F-BF9E-A05470052E94}"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C5693-E1F9-4A5B-9766-1A8637F9A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906" y="274638"/>
            <a:ext cx="1137427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1906" y="1600202"/>
            <a:ext cx="1137427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1904" y="6356352"/>
            <a:ext cx="294888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93A05-3DB4-462F-BF9E-A05470052E94}" type="datetimeFigureOut">
              <a:rPr lang="en-US" smtClean="0"/>
              <a:pPr/>
              <a:t>4/28/2020</a:t>
            </a:fld>
            <a:endParaRPr lang="en-US"/>
          </a:p>
        </p:txBody>
      </p:sp>
      <p:sp>
        <p:nvSpPr>
          <p:cNvPr id="5" name="Footer Placeholder 4"/>
          <p:cNvSpPr>
            <a:spLocks noGrp="1"/>
          </p:cNvSpPr>
          <p:nvPr>
            <p:ph type="ftr" sz="quarter" idx="3"/>
          </p:nvPr>
        </p:nvSpPr>
        <p:spPr>
          <a:xfrm>
            <a:off x="4318013" y="6356352"/>
            <a:ext cx="40020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57298" y="6356352"/>
            <a:ext cx="2948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C5693-E1F9-4A5B-9766-1A8637F9A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gi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2430612" y="1628800"/>
            <a:ext cx="10121032" cy="5229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570114"/>
            <a:ext cx="4230812" cy="3287886"/>
          </a:xfrm>
          <a:prstGeom prst="rect">
            <a:avLst/>
          </a:prstGeom>
          <a:noFill/>
          <a:ln w="9525">
            <a:noFill/>
            <a:miter lim="800000"/>
            <a:headEnd/>
            <a:tailEnd/>
          </a:ln>
        </p:spPr>
      </p:pic>
      <p:sp>
        <p:nvSpPr>
          <p:cNvPr id="2" name="Title 1"/>
          <p:cNvSpPr>
            <a:spLocks noGrp="1"/>
          </p:cNvSpPr>
          <p:nvPr>
            <p:ph type="title"/>
          </p:nvPr>
        </p:nvSpPr>
        <p:spPr>
          <a:xfrm>
            <a:off x="2430612" y="260648"/>
            <a:ext cx="10207476" cy="994122"/>
          </a:xfrm>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Albanian Treasury response to the COVID-19 challenges</a:t>
            </a:r>
          </a:p>
        </p:txBody>
      </p:sp>
      <p:pic>
        <p:nvPicPr>
          <p:cNvPr id="2050" name="Picture 2"/>
          <p:cNvPicPr>
            <a:picLocks noChangeAspect="1" noChangeArrowheads="1"/>
          </p:cNvPicPr>
          <p:nvPr/>
        </p:nvPicPr>
        <p:blipFill>
          <a:blip r:embed="rId5" cstate="print"/>
          <a:srcRect/>
          <a:stretch>
            <a:fillRect/>
          </a:stretch>
        </p:blipFill>
        <p:spPr bwMode="auto">
          <a:xfrm>
            <a:off x="0" y="1"/>
            <a:ext cx="2430612" cy="1625446"/>
          </a:xfrm>
          <a:prstGeom prst="rect">
            <a:avLst/>
          </a:prstGeom>
          <a:noFill/>
          <a:ln w="9525">
            <a:noFill/>
            <a:miter lim="800000"/>
            <a:headEnd/>
            <a:tailEnd/>
          </a:ln>
        </p:spPr>
      </p:pic>
      <p:sp>
        <p:nvSpPr>
          <p:cNvPr id="7" name="Rectangle 6"/>
          <p:cNvSpPr/>
          <p:nvPr/>
        </p:nvSpPr>
        <p:spPr>
          <a:xfrm>
            <a:off x="-89668" y="2492896"/>
            <a:ext cx="4646208"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PEMPAL-TCOP </a:t>
            </a:r>
          </a:p>
          <a:p>
            <a:pPr algn="ct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Videoconference meeting </a:t>
            </a:r>
          </a:p>
        </p:txBody>
      </p:sp>
      <p:sp>
        <p:nvSpPr>
          <p:cNvPr id="8" name="Rectangle 7"/>
          <p:cNvSpPr/>
          <p:nvPr/>
        </p:nvSpPr>
        <p:spPr>
          <a:xfrm>
            <a:off x="4446836" y="6237312"/>
            <a:ext cx="2015295"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April 29, 2020 </a:t>
            </a:r>
          </a:p>
        </p:txBody>
      </p:sp>
      <p:pic>
        <p:nvPicPr>
          <p:cNvPr id="18434" name="Picture 2"/>
          <p:cNvPicPr>
            <a:picLocks noChangeAspect="1" noChangeArrowheads="1"/>
          </p:cNvPicPr>
          <p:nvPr/>
        </p:nvPicPr>
        <p:blipFill>
          <a:blip r:embed="rId6" cstate="print">
            <a:duotone>
              <a:schemeClr val="accent6">
                <a:shade val="45000"/>
                <a:satMod val="135000"/>
              </a:schemeClr>
              <a:prstClr val="white"/>
            </a:duotone>
          </a:blip>
          <a:srcRect/>
          <a:stretch>
            <a:fillRect/>
          </a:stretch>
        </p:blipFill>
        <p:spPr bwMode="auto">
          <a:xfrm>
            <a:off x="4590852" y="1268760"/>
            <a:ext cx="2436143" cy="170425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a:xfrm>
            <a:off x="0" y="1844824"/>
            <a:ext cx="3222700" cy="3168352"/>
          </a:xfrm>
          <a:prstGeom prst="rightArrow">
            <a:avLst/>
          </a:prstGeom>
          <a:blipFill>
            <a:blip r:embed="rId3" cstate="print"/>
            <a:tile tx="0" ty="0" sx="100000" sy="100000" flip="none" algn="tl"/>
          </a:bli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34668" y="116632"/>
            <a:ext cx="9703420" cy="1143000"/>
          </a:xfrm>
        </p:spPr>
        <p:txBody>
          <a:bodyPr>
            <a:normAutofit/>
          </a:bodyPr>
          <a:lstStyle/>
          <a:p>
            <a:r>
              <a:rPr lang="en-US" sz="3600" b="1" dirty="0">
                <a:ln w="10541" cmpd="sng">
                  <a:solidFill>
                    <a:schemeClr val="accent1">
                      <a:shade val="88000"/>
                      <a:satMod val="110000"/>
                    </a:schemeClr>
                  </a:solidFill>
                  <a:prstDash val="solid"/>
                </a:ln>
                <a:solidFill>
                  <a:schemeClr val="accent3"/>
                </a:solidFill>
              </a:rPr>
              <a:t>Emergency - extraordinary regime arrangements</a:t>
            </a:r>
          </a:p>
        </p:txBody>
      </p:sp>
      <p:pic>
        <p:nvPicPr>
          <p:cNvPr id="4098" name="Picture 2"/>
          <p:cNvPicPr>
            <a:picLocks noChangeAspect="1" noChangeArrowheads="1"/>
          </p:cNvPicPr>
          <p:nvPr/>
        </p:nvPicPr>
        <p:blipFill>
          <a:blip r:embed="rId4" cstate="print"/>
          <a:srcRect/>
          <a:stretch>
            <a:fillRect/>
          </a:stretch>
        </p:blipFill>
        <p:spPr bwMode="auto">
          <a:xfrm>
            <a:off x="0" y="1"/>
            <a:ext cx="3078684" cy="1268759"/>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9271372" y="5003230"/>
            <a:ext cx="3366716" cy="1854770"/>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0" y="5047072"/>
            <a:ext cx="2790652" cy="1810928"/>
          </a:xfrm>
          <a:prstGeom prst="rect">
            <a:avLst/>
          </a:prstGeom>
          <a:noFill/>
          <a:ln w="9525">
            <a:noFill/>
            <a:miter lim="800000"/>
            <a:headEnd/>
            <a:tailEnd/>
          </a:ln>
        </p:spPr>
      </p:pic>
      <p:pic>
        <p:nvPicPr>
          <p:cNvPr id="4101" name="Picture 5"/>
          <p:cNvPicPr>
            <a:picLocks noGrp="1" noChangeAspect="1" noChangeArrowheads="1"/>
          </p:cNvPicPr>
          <p:nvPr>
            <p:ph idx="1"/>
          </p:nvPr>
        </p:nvPicPr>
        <p:blipFill>
          <a:blip r:embed="rId7" cstate="print"/>
          <a:srcRect/>
          <a:stretch>
            <a:fillRect/>
          </a:stretch>
        </p:blipFill>
        <p:spPr bwMode="auto">
          <a:xfrm>
            <a:off x="10783540" y="980728"/>
            <a:ext cx="1854548" cy="1099858"/>
          </a:xfrm>
          <a:prstGeom prst="rect">
            <a:avLst/>
          </a:prstGeom>
          <a:noFill/>
          <a:ln w="9525">
            <a:noFill/>
            <a:miter lim="800000"/>
            <a:headEnd/>
            <a:tailEnd/>
          </a:ln>
        </p:spPr>
      </p:pic>
      <p:pic>
        <p:nvPicPr>
          <p:cNvPr id="4102" name="Picture 6"/>
          <p:cNvPicPr>
            <a:picLocks noChangeAspect="1" noChangeArrowheads="1"/>
          </p:cNvPicPr>
          <p:nvPr/>
        </p:nvPicPr>
        <p:blipFill>
          <a:blip r:embed="rId8" cstate="print"/>
          <a:srcRect/>
          <a:stretch>
            <a:fillRect/>
          </a:stretch>
        </p:blipFill>
        <p:spPr bwMode="auto">
          <a:xfrm>
            <a:off x="9487396" y="2564904"/>
            <a:ext cx="2526169" cy="1431032"/>
          </a:xfrm>
          <a:prstGeom prst="rect">
            <a:avLst/>
          </a:prstGeom>
          <a:noFill/>
          <a:ln w="9525">
            <a:noFill/>
            <a:miter lim="800000"/>
            <a:headEnd/>
            <a:tailEnd/>
          </a:ln>
        </p:spPr>
      </p:pic>
      <p:sp>
        <p:nvSpPr>
          <p:cNvPr id="9" name="Rectangle 8"/>
          <p:cNvSpPr/>
          <p:nvPr/>
        </p:nvSpPr>
        <p:spPr>
          <a:xfrm>
            <a:off x="2790652" y="6211669"/>
            <a:ext cx="6552728" cy="646331"/>
          </a:xfrm>
          <a:prstGeom prst="rect">
            <a:avLst/>
          </a:prstGeom>
        </p:spPr>
        <p:txBody>
          <a:bodyPr wrap="square">
            <a:spAutoFit/>
          </a:bodyPr>
          <a:lstStyle/>
          <a:p>
            <a:r>
              <a:rPr lang="en-US" dirty="0"/>
              <a:t>Knowledge is power, and during times like these, more crucial than ever. Hopefully we can flatten the curve sooner rather than later</a:t>
            </a:r>
          </a:p>
        </p:txBody>
      </p:sp>
      <p:pic>
        <p:nvPicPr>
          <p:cNvPr id="4103" name="Picture 7"/>
          <p:cNvPicPr>
            <a:picLocks noChangeAspect="1" noChangeArrowheads="1"/>
          </p:cNvPicPr>
          <p:nvPr/>
        </p:nvPicPr>
        <p:blipFill>
          <a:blip r:embed="rId9" cstate="print"/>
          <a:srcRect/>
          <a:stretch>
            <a:fillRect/>
          </a:stretch>
        </p:blipFill>
        <p:spPr bwMode="auto">
          <a:xfrm>
            <a:off x="4878884" y="4797152"/>
            <a:ext cx="2408447" cy="1493391"/>
          </a:xfrm>
          <a:prstGeom prst="rect">
            <a:avLst/>
          </a:prstGeom>
          <a:noFill/>
          <a:ln w="9525">
            <a:noFill/>
            <a:miter lim="800000"/>
            <a:headEnd/>
            <a:tailEnd/>
          </a:ln>
        </p:spPr>
      </p:pic>
      <p:sp>
        <p:nvSpPr>
          <p:cNvPr id="11" name="Rectangle 10"/>
          <p:cNvSpPr/>
          <p:nvPr/>
        </p:nvSpPr>
        <p:spPr>
          <a:xfrm>
            <a:off x="0" y="1268760"/>
            <a:ext cx="11143580" cy="646331"/>
          </a:xfrm>
          <a:prstGeom prst="rect">
            <a:avLst/>
          </a:prstGeom>
        </p:spPr>
        <p:txBody>
          <a:bodyPr wrap="square">
            <a:spAutoFit/>
          </a:bodyPr>
          <a:lstStyle/>
          <a:p>
            <a:r>
              <a:rPr lang="en-US" dirty="0"/>
              <a:t>We’re in a situation that’s unlike anything we’ve faced before. And even though it may feel like everything has been put on pause, we know that the need to share our stories hasn’t. In fact, it may be more important than ever.</a:t>
            </a:r>
          </a:p>
        </p:txBody>
      </p:sp>
      <p:sp>
        <p:nvSpPr>
          <p:cNvPr id="12" name="Rectangle 11"/>
          <p:cNvSpPr/>
          <p:nvPr/>
        </p:nvSpPr>
        <p:spPr>
          <a:xfrm>
            <a:off x="4014788" y="1988840"/>
            <a:ext cx="8623301" cy="646331"/>
          </a:xfrm>
          <a:prstGeom prst="rect">
            <a:avLst/>
          </a:prstGeom>
        </p:spPr>
        <p:txBody>
          <a:bodyPr wrap="square">
            <a:spAutoFit/>
          </a:bodyPr>
          <a:lstStyle/>
          <a:p>
            <a:r>
              <a:rPr lang="en-US" dirty="0"/>
              <a:t>A few months in and “social distancing” is already in the lead for 2020’s word of the year. Or is it words of the year? Anyway, it  help fight the spread of illness at the same time.</a:t>
            </a:r>
          </a:p>
        </p:txBody>
      </p:sp>
      <p:sp>
        <p:nvSpPr>
          <p:cNvPr id="13" name="Rectangle 12"/>
          <p:cNvSpPr/>
          <p:nvPr/>
        </p:nvSpPr>
        <p:spPr>
          <a:xfrm>
            <a:off x="4446836" y="3933056"/>
            <a:ext cx="8335268" cy="923330"/>
          </a:xfrm>
          <a:prstGeom prst="rect">
            <a:avLst/>
          </a:prstGeom>
        </p:spPr>
        <p:txBody>
          <a:bodyPr wrap="square">
            <a:spAutoFit/>
          </a:bodyPr>
          <a:lstStyle/>
          <a:p>
            <a:r>
              <a:rPr lang="en-US" dirty="0"/>
              <a:t>Living rooms are the new break rooms, and the electronic equipment have become our coworkers. For the time being, remote work is now just… work. So that’s what we curate—home offices, remote work stations, and video conference calls.</a:t>
            </a:r>
          </a:p>
        </p:txBody>
      </p:sp>
      <p:sp>
        <p:nvSpPr>
          <p:cNvPr id="14" name="Rectangle 13"/>
          <p:cNvSpPr/>
          <p:nvPr/>
        </p:nvSpPr>
        <p:spPr>
          <a:xfrm>
            <a:off x="3294708" y="2780928"/>
            <a:ext cx="6318250" cy="923330"/>
          </a:xfrm>
          <a:prstGeom prst="rect">
            <a:avLst/>
          </a:prstGeom>
        </p:spPr>
        <p:txBody>
          <a:bodyPr>
            <a:spAutoFit/>
          </a:bodyPr>
          <a:lstStyle/>
          <a:p>
            <a:r>
              <a:rPr lang="en-US" dirty="0"/>
              <a:t>As someone who works from the office every day, I wanted to highlight other young professionals on the job, collaborating and enjoying the workplace.</a:t>
            </a:r>
          </a:p>
        </p:txBody>
      </p:sp>
      <p:sp>
        <p:nvSpPr>
          <p:cNvPr id="18" name="Rectangle 17"/>
          <p:cNvSpPr/>
          <p:nvPr/>
        </p:nvSpPr>
        <p:spPr>
          <a:xfrm>
            <a:off x="0" y="2636912"/>
            <a:ext cx="3222700" cy="1477328"/>
          </a:xfrm>
          <a:prstGeom prst="rect">
            <a:avLst/>
          </a:prstGeom>
          <a:ln>
            <a:noFill/>
            <a:prstDash val="sysDot"/>
          </a:ln>
        </p:spPr>
        <p:txBody>
          <a:bodyPr wrap="square">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Measures set by World </a:t>
            </a:r>
          </a:p>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Health Organization/Ministry </a:t>
            </a:r>
          </a:p>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Health; we consider the health of our employees and society as a priority.</a:t>
            </a:r>
          </a:p>
        </p:txBody>
      </p:sp>
      <p:sp>
        <p:nvSpPr>
          <p:cNvPr id="20" name="TextBox 19"/>
          <p:cNvSpPr txBox="1"/>
          <p:nvPr/>
        </p:nvSpPr>
        <p:spPr>
          <a:xfrm>
            <a:off x="10999564" y="6211669"/>
            <a:ext cx="1638524" cy="646331"/>
          </a:xfrm>
          <a:prstGeom prst="rect">
            <a:avLst/>
          </a:prstGeom>
          <a:noFill/>
        </p:spPr>
        <p:txBody>
          <a:bodyPr wrap="square" rtlCol="0">
            <a:spAutoFit/>
          </a:bodyPr>
          <a:lstStyle/>
          <a:p>
            <a:r>
              <a:rPr lang="en-US" b="1" dirty="0">
                <a:solidFill>
                  <a:schemeClr val="bg1"/>
                </a:solidFill>
              </a:rPr>
              <a:t>The youngest help the oldest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548" y="188640"/>
            <a:ext cx="10222151" cy="792088"/>
          </a:xfrm>
        </p:spPr>
        <p:txBody>
          <a:bodyPr>
            <a:noAutofit/>
          </a:bodyPr>
          <a:lstStyle/>
          <a:p>
            <a:br>
              <a:rPr lang="en-US" sz="1200" dirty="0"/>
            </a:br>
            <a:r>
              <a:rPr lang="en-US"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NORMATIVE ACT no. 3, dated 15.03.2020</a:t>
            </a:r>
            <a:br>
              <a:rPr lang="en-US"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TAKING SPECIAL </a:t>
            </a:r>
            <a:r>
              <a:rPr lang="en-US"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ADMINISTRATIVE MEASURES </a:t>
            </a:r>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DURING CONTINUANCE OF THE PERIOD OF COVID-19</a:t>
            </a:r>
            <a:b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3" name="Content Placeholder 2"/>
          <p:cNvSpPr>
            <a:spLocks noGrp="1"/>
          </p:cNvSpPr>
          <p:nvPr>
            <p:ph idx="1"/>
          </p:nvPr>
        </p:nvSpPr>
        <p:spPr>
          <a:xfrm>
            <a:off x="630412" y="1196752"/>
            <a:ext cx="11233248" cy="5400600"/>
          </a:xfrm>
        </p:spPr>
        <p:txBody>
          <a:bodyPr>
            <a:normAutofit fontScale="92500" lnSpcReduction="10000"/>
          </a:bodyPr>
          <a:lstStyle/>
          <a:p>
            <a:pPr marL="180000" indent="0" algn="just">
              <a:spcBef>
                <a:spcPts val="0"/>
              </a:spcBef>
              <a:buNone/>
            </a:pPr>
            <a:r>
              <a:rPr lang="en-US" sz="1800" dirty="0"/>
              <a:t>The Council of Ministers, on the proposal of the Minister of Health and Social Protection and the Minister of the Internal Affairs, decided to fine for violation of the rules, decisions, orders and instructions issued by the competent authorities as following:</a:t>
            </a:r>
          </a:p>
          <a:p>
            <a:pPr marL="180000" indent="0" algn="just">
              <a:spcBef>
                <a:spcPts val="0"/>
              </a:spcBef>
              <a:buNone/>
            </a:pPr>
            <a:endParaRPr lang="en-US" sz="1800" dirty="0"/>
          </a:p>
          <a:p>
            <a:pPr marL="180000" indent="0" algn="just">
              <a:spcBef>
                <a:spcPts val="0"/>
              </a:spcBef>
              <a:buClr>
                <a:srgbClr val="C00000"/>
              </a:buClr>
              <a:buFont typeface="Wingdings" pitchFamily="2" charset="2"/>
              <a:buChar char="§"/>
            </a:pPr>
            <a:r>
              <a:rPr lang="en-US" sz="1600" dirty="0"/>
              <a:t> Export of medicines and medical equipment from the Republic of Albania, without special authorization of the Minister of Health and Social Protection,</a:t>
            </a:r>
          </a:p>
          <a:p>
            <a:pPr marL="180000" indent="0" algn="just">
              <a:spcBef>
                <a:spcPts val="0"/>
              </a:spcBef>
              <a:buClr>
                <a:srgbClr val="C00000"/>
              </a:buClr>
              <a:buFont typeface="Wingdings" pitchFamily="2" charset="2"/>
              <a:buChar char="§"/>
            </a:pPr>
            <a:r>
              <a:rPr lang="en-US" sz="1600" dirty="0"/>
              <a:t>The development of public and non-public activities, such as sports, cultural and conference activities, or mass gatherings indoors or outdoors, such as concerts, rallies and public hearings,</a:t>
            </a:r>
          </a:p>
          <a:p>
            <a:pPr marL="180000" indent="0" algn="just">
              <a:spcBef>
                <a:spcPts val="0"/>
              </a:spcBef>
              <a:buClr>
                <a:srgbClr val="C00000"/>
              </a:buClr>
              <a:buFont typeface="Wingdings" pitchFamily="2" charset="2"/>
              <a:buChar char="§"/>
            </a:pPr>
            <a:r>
              <a:rPr lang="en-US" sz="1600" dirty="0"/>
              <a:t>Entry of guardians and/or relatives of patients in the service premises of medical emergency, health care institutions, hospital service facilities where they are receiving inpatient treatment patients, except in cases where such a request comes from the hospital directorate,</a:t>
            </a:r>
          </a:p>
          <a:p>
            <a:pPr marL="180000" indent="0" algn="just">
              <a:spcBef>
                <a:spcPts val="0"/>
              </a:spcBef>
              <a:buClr>
                <a:srgbClr val="C00000"/>
              </a:buClr>
              <a:buFont typeface="Wingdings" pitchFamily="2" charset="2"/>
              <a:buChar char="§"/>
            </a:pPr>
            <a:r>
              <a:rPr lang="en-US" sz="1600" dirty="0"/>
              <a:t>Non declared entries of the citizens from the areas affected by COVID-19 infection, declared by the competent local authorities, either foreign or international,</a:t>
            </a:r>
          </a:p>
          <a:p>
            <a:pPr marL="180000" indent="0" algn="just">
              <a:spcBef>
                <a:spcPts val="0"/>
              </a:spcBef>
              <a:buClr>
                <a:srgbClr val="C00000"/>
              </a:buClr>
              <a:buFont typeface="Wingdings" pitchFamily="2" charset="2"/>
              <a:buChar char="§"/>
            </a:pPr>
            <a:r>
              <a:rPr lang="en-US" sz="1600" dirty="0"/>
              <a:t>Non closure of the activities of educational institutions, nurseries and kindergartens, public and non-public,</a:t>
            </a:r>
          </a:p>
          <a:p>
            <a:pPr marL="180000" indent="0" algn="just">
              <a:spcBef>
                <a:spcPts val="0"/>
              </a:spcBef>
              <a:buClr>
                <a:srgbClr val="C00000"/>
              </a:buClr>
              <a:buFont typeface="Wingdings" pitchFamily="2" charset="2"/>
              <a:buChar char="§"/>
            </a:pPr>
            <a:r>
              <a:rPr lang="en-US" sz="1600" dirty="0"/>
              <a:t>Carrying out activities in the premises of indoor entertainment for children and young people, gyms, sports centers, swimming pools, internet centers, cultural centers,</a:t>
            </a:r>
          </a:p>
          <a:p>
            <a:pPr marL="180000" indent="0" algn="just">
              <a:spcBef>
                <a:spcPts val="0"/>
              </a:spcBef>
              <a:buClr>
                <a:srgbClr val="C00000"/>
              </a:buClr>
              <a:buFont typeface="Wingdings" pitchFamily="2" charset="2"/>
              <a:buChar char="§"/>
            </a:pPr>
            <a:r>
              <a:rPr lang="en-US" sz="1600" dirty="0"/>
              <a:t>Non closure of bars, bars, restaurants and clubs,</a:t>
            </a:r>
          </a:p>
          <a:p>
            <a:pPr marL="180000" indent="0" algn="just">
              <a:spcBef>
                <a:spcPts val="0"/>
              </a:spcBef>
              <a:buClr>
                <a:srgbClr val="C00000"/>
              </a:buClr>
              <a:buFont typeface="Wingdings" pitchFamily="2" charset="2"/>
              <a:buChar char="§"/>
            </a:pPr>
            <a:r>
              <a:rPr lang="en-US" sz="1600" dirty="0"/>
              <a:t>Allowing development of sports, social, cultural activities, excursions teaching organized by educational, public and private institutions, inside and outside of the country,</a:t>
            </a:r>
          </a:p>
          <a:p>
            <a:pPr marL="180000" indent="0" algn="just">
              <a:spcBef>
                <a:spcPts val="0"/>
              </a:spcBef>
              <a:buClr>
                <a:srgbClr val="C00000"/>
              </a:buClr>
              <a:buFont typeface="Wingdings" pitchFamily="2" charset="2"/>
              <a:buChar char="§"/>
            </a:pPr>
            <a:r>
              <a:rPr lang="en-US" sz="1600" dirty="0"/>
              <a:t>Not respecting the ban on the movement of public and private vehicles, including private vehicles, in the areas and schedules set by the competent authorities (</a:t>
            </a:r>
            <a:r>
              <a:rPr lang="en-US" sz="1600" i="1" dirty="0"/>
              <a:t>revocation of the driving license for a period of three years and by blocking of the vehicle</a:t>
            </a:r>
            <a:r>
              <a:rPr lang="en-US" sz="1600" dirty="0"/>
              <a:t>),</a:t>
            </a:r>
          </a:p>
          <a:p>
            <a:pPr marL="180000" indent="0" algn="just">
              <a:spcBef>
                <a:spcPts val="0"/>
              </a:spcBef>
              <a:buClr>
                <a:srgbClr val="C00000"/>
              </a:buClr>
              <a:buFont typeface="Wingdings" pitchFamily="2" charset="2"/>
              <a:buChar char="§"/>
            </a:pPr>
            <a:r>
              <a:rPr lang="en-US" sz="1600" dirty="0"/>
              <a:t>Increase the selling price of all food and food products, medicines, medical equipment and services, compared to their price in regular sales, traded in the previous months,</a:t>
            </a:r>
          </a:p>
          <a:p>
            <a:pPr marL="180000" indent="0" algn="just">
              <a:spcBef>
                <a:spcPts val="0"/>
              </a:spcBef>
              <a:buClr>
                <a:srgbClr val="C00000"/>
              </a:buClr>
              <a:buFont typeface="Wingdings" pitchFamily="2" charset="2"/>
              <a:buChar char="§"/>
            </a:pPr>
            <a:r>
              <a:rPr lang="en-US" sz="1600" dirty="0"/>
              <a:t>All audiovisual broadcasts with more than two persons in the same television studio,</a:t>
            </a:r>
          </a:p>
          <a:p>
            <a:pPr marL="180000" indent="0" algn="just">
              <a:spcBef>
                <a:spcPts val="0"/>
              </a:spcBef>
              <a:buClr>
                <a:srgbClr val="C00000"/>
              </a:buClr>
              <a:buFont typeface="Wingdings" pitchFamily="2" charset="2"/>
              <a:buChar char="§"/>
            </a:pPr>
            <a:r>
              <a:rPr lang="en-US" sz="1600" dirty="0"/>
              <a:t>Failure to provide services by pharmacies, wholesalers of drugs and drug manufacturers, applying the security criteria set by the competent authorities, etc.</a:t>
            </a:r>
          </a:p>
          <a:p>
            <a:pPr marL="180000" indent="0">
              <a:spcBef>
                <a:spcPts val="0"/>
              </a:spcBef>
              <a:buClr>
                <a:srgbClr val="C00000"/>
              </a:buClr>
              <a:buFont typeface="Wingdings" pitchFamily="2" charset="2"/>
              <a:buChar char="§"/>
            </a:pPr>
            <a:endParaRPr lang="en-US" sz="1500" dirty="0"/>
          </a:p>
          <a:p>
            <a:pPr marL="180000" indent="0">
              <a:spcBef>
                <a:spcPts val="0"/>
              </a:spcBef>
              <a:buNone/>
            </a:pPr>
            <a:endParaRPr lang="en-US" sz="1600" dirty="0"/>
          </a:p>
          <a:p>
            <a:endParaRPr lang="en-US" sz="1600" dirty="0"/>
          </a:p>
        </p:txBody>
      </p:sp>
      <p:pic>
        <p:nvPicPr>
          <p:cNvPr id="2051" name="Picture 3"/>
          <p:cNvPicPr>
            <a:picLocks noChangeAspect="1" noChangeArrowheads="1"/>
          </p:cNvPicPr>
          <p:nvPr/>
        </p:nvPicPr>
        <p:blipFill>
          <a:blip r:embed="rId3" cstate="print"/>
          <a:srcRect/>
          <a:stretch>
            <a:fillRect/>
          </a:stretch>
        </p:blipFill>
        <p:spPr bwMode="auto">
          <a:xfrm>
            <a:off x="0" y="0"/>
            <a:ext cx="2142580" cy="1047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215588" y="0"/>
            <a:ext cx="1422500" cy="1340768"/>
          </a:xfrm>
          <a:prstGeom prst="rect">
            <a:avLst/>
          </a:prstGeom>
          <a:noFill/>
          <a:ln w="9525">
            <a:noFill/>
            <a:miter lim="800000"/>
            <a:headEnd/>
            <a:tailEnd/>
          </a:ln>
        </p:spPr>
      </p:pic>
      <p:sp>
        <p:nvSpPr>
          <p:cNvPr id="8" name="Rectangle 7"/>
          <p:cNvSpPr/>
          <p:nvPr/>
        </p:nvSpPr>
        <p:spPr>
          <a:xfrm>
            <a:off x="342380" y="2060848"/>
            <a:ext cx="5832648" cy="2232248"/>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502620" y="332656"/>
            <a:ext cx="10297144" cy="346050"/>
          </a:xfrm>
        </p:spPr>
        <p:txBody>
          <a:bodyPr>
            <a:normAutofit fontScale="90000"/>
          </a:bodyPr>
          <a:lstStyle/>
          <a:p>
            <a:pPr algn="l"/>
            <a:r>
              <a:rPr lang="en-US" sz="3200" b="1" dirty="0">
                <a:ln w="10541" cmpd="sng">
                  <a:solidFill>
                    <a:schemeClr val="accent1">
                      <a:shade val="88000"/>
                      <a:satMod val="110000"/>
                    </a:schemeClr>
                  </a:solidFill>
                  <a:prstDash val="solid"/>
                </a:ln>
                <a:solidFill>
                  <a:srgbClr val="4BC7A9"/>
                </a:solidFill>
              </a:rPr>
              <a:t>Council of Ministers has approved two financial packages</a:t>
            </a:r>
          </a:p>
        </p:txBody>
      </p:sp>
      <p:sp>
        <p:nvSpPr>
          <p:cNvPr id="6" name="Rectangle 5"/>
          <p:cNvSpPr/>
          <p:nvPr/>
        </p:nvSpPr>
        <p:spPr>
          <a:xfrm>
            <a:off x="342380"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380" y="1412776"/>
            <a:ext cx="5688632" cy="677108"/>
          </a:xfrm>
          <a:prstGeom prst="rect">
            <a:avLst/>
          </a:prstGeom>
          <a:noFill/>
        </p:spPr>
        <p:txBody>
          <a:bodyPr wrap="square" rtlCol="0">
            <a:spAutoFit/>
          </a:bodyPr>
          <a:lstStyle/>
          <a:p>
            <a:pPr algn="ct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first package</a:t>
            </a:r>
          </a:p>
        </p:txBody>
      </p:sp>
      <p:sp>
        <p:nvSpPr>
          <p:cNvPr id="10" name="TextBox 9"/>
          <p:cNvSpPr txBox="1"/>
          <p:nvPr/>
        </p:nvSpPr>
        <p:spPr>
          <a:xfrm>
            <a:off x="342380" y="2132856"/>
            <a:ext cx="5832648" cy="2062103"/>
          </a:xfrm>
          <a:prstGeom prst="rect">
            <a:avLst/>
          </a:prstGeom>
          <a:noFill/>
        </p:spPr>
        <p:txBody>
          <a:bodyPr wrap="square" rtlCol="0">
            <a:spAutoFit/>
          </a:bodyPr>
          <a:lstStyle/>
          <a:p>
            <a:pPr>
              <a:buClr>
                <a:schemeClr val="accent6">
                  <a:lumMod val="75000"/>
                </a:schemeClr>
              </a:buClr>
              <a:buFont typeface="Wingdings" pitchFamily="2" charset="2"/>
              <a:buChar char="q"/>
            </a:pPr>
            <a:r>
              <a:rPr lang="en-US" sz="1600" dirty="0"/>
              <a:t> Funding for Ministry of Health and Defense.</a:t>
            </a:r>
          </a:p>
          <a:p>
            <a:pPr>
              <a:buClr>
                <a:schemeClr val="accent6">
                  <a:lumMod val="75000"/>
                </a:schemeClr>
              </a:buClr>
              <a:buFont typeface="Wingdings" pitchFamily="2" charset="2"/>
              <a:buChar char="q"/>
            </a:pPr>
            <a:r>
              <a:rPr lang="en-US" sz="1600" dirty="0"/>
              <a:t> Sovereign Guaranty for salaries of companies.</a:t>
            </a:r>
          </a:p>
          <a:p>
            <a:pPr>
              <a:buClr>
                <a:schemeClr val="accent6">
                  <a:lumMod val="75000"/>
                </a:schemeClr>
              </a:buClr>
              <a:buFont typeface="Wingdings" pitchFamily="2" charset="2"/>
              <a:buChar char="q"/>
            </a:pPr>
            <a:r>
              <a:rPr lang="en-US" sz="1600" dirty="0"/>
              <a:t> Funding for small business and social classes in need.</a:t>
            </a:r>
          </a:p>
          <a:p>
            <a:pPr>
              <a:buClr>
                <a:schemeClr val="accent6">
                  <a:lumMod val="75000"/>
                </a:schemeClr>
              </a:buClr>
              <a:buFont typeface="Wingdings" pitchFamily="2" charset="2"/>
              <a:buChar char="q"/>
            </a:pPr>
            <a:r>
              <a:rPr lang="en-US" sz="1600" dirty="0"/>
              <a:t> Reserve Fund for Council of Ministers.</a:t>
            </a:r>
          </a:p>
          <a:p>
            <a:pPr>
              <a:buClr>
                <a:schemeClr val="accent6">
                  <a:lumMod val="75000"/>
                </a:schemeClr>
              </a:buClr>
              <a:buFont typeface="Wingdings" pitchFamily="2" charset="2"/>
              <a:buChar char="q"/>
            </a:pPr>
            <a:r>
              <a:rPr lang="en-US" sz="1600" dirty="0"/>
              <a:t> Cancellation of interest on arrears for energy debtors.</a:t>
            </a:r>
          </a:p>
          <a:p>
            <a:pPr>
              <a:buClr>
                <a:schemeClr val="accent6">
                  <a:lumMod val="75000"/>
                </a:schemeClr>
              </a:buClr>
              <a:buFont typeface="Wingdings" pitchFamily="2" charset="2"/>
              <a:buChar char="q"/>
            </a:pPr>
            <a:r>
              <a:rPr lang="en-US" sz="1600" dirty="0"/>
              <a:t> Rescheduling of profit tax in the second quarter of this year.</a:t>
            </a:r>
          </a:p>
          <a:p>
            <a:pPr>
              <a:buClr>
                <a:schemeClr val="accent6">
                  <a:lumMod val="75000"/>
                </a:schemeClr>
              </a:buClr>
              <a:buFont typeface="Wingdings" pitchFamily="2" charset="2"/>
              <a:buChar char="q"/>
            </a:pPr>
            <a:r>
              <a:rPr lang="en-US" sz="1600" dirty="0"/>
              <a:t> Postponement of the financial statements’ submitting until </a:t>
            </a:r>
          </a:p>
          <a:p>
            <a:pPr>
              <a:buClr>
                <a:schemeClr val="accent6">
                  <a:lumMod val="75000"/>
                </a:schemeClr>
              </a:buClr>
            </a:pPr>
            <a:r>
              <a:rPr lang="en-US" sz="1600" dirty="0"/>
              <a:t>    June 1, 2020.</a:t>
            </a:r>
          </a:p>
        </p:txBody>
      </p:sp>
      <p:pic>
        <p:nvPicPr>
          <p:cNvPr id="12" name="Picture 2"/>
          <p:cNvPicPr>
            <a:picLocks noChangeAspect="1" noChangeArrowheads="1"/>
          </p:cNvPicPr>
          <p:nvPr/>
        </p:nvPicPr>
        <p:blipFill>
          <a:blip r:embed="rId5" cstate="print"/>
          <a:srcRect/>
          <a:stretch>
            <a:fillRect/>
          </a:stretch>
        </p:blipFill>
        <p:spPr bwMode="auto">
          <a:xfrm>
            <a:off x="0" y="0"/>
            <a:ext cx="2448272" cy="1268760"/>
          </a:xfrm>
          <a:prstGeom prst="rect">
            <a:avLst/>
          </a:prstGeom>
          <a:noFill/>
          <a:ln w="9525">
            <a:noFill/>
            <a:miter lim="800000"/>
            <a:headEnd/>
            <a:tailEnd/>
          </a:ln>
        </p:spPr>
      </p:pic>
      <p:sp>
        <p:nvSpPr>
          <p:cNvPr id="14" name="Rectangle 13"/>
          <p:cNvSpPr/>
          <p:nvPr/>
        </p:nvSpPr>
        <p:spPr>
          <a:xfrm>
            <a:off x="6391052" y="2060848"/>
            <a:ext cx="5832648" cy="2232248"/>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91052"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91052" y="1412776"/>
            <a:ext cx="5688632" cy="677108"/>
          </a:xfrm>
          <a:prstGeom prst="rect">
            <a:avLst/>
          </a:prstGeom>
          <a:noFill/>
        </p:spPr>
        <p:txBody>
          <a:bodyPr wrap="square" rtlCol="0">
            <a:spAutoFit/>
          </a:bodyPr>
          <a:lstStyle/>
          <a:p>
            <a:pPr algn="ct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second package</a:t>
            </a:r>
          </a:p>
        </p:txBody>
      </p:sp>
      <p:sp>
        <p:nvSpPr>
          <p:cNvPr id="17" name="TextBox 16"/>
          <p:cNvSpPr txBox="1"/>
          <p:nvPr/>
        </p:nvSpPr>
        <p:spPr>
          <a:xfrm>
            <a:off x="6391052" y="1988840"/>
            <a:ext cx="5760640" cy="2308324"/>
          </a:xfrm>
          <a:prstGeom prst="rect">
            <a:avLst/>
          </a:prstGeom>
          <a:noFill/>
        </p:spPr>
        <p:txBody>
          <a:bodyPr wrap="square" rtlCol="0">
            <a:spAutoFit/>
          </a:bodyPr>
          <a:lstStyle/>
          <a:p>
            <a:pPr>
              <a:buClr>
                <a:schemeClr val="accent6">
                  <a:lumMod val="75000"/>
                </a:schemeClr>
              </a:buClr>
              <a:buFont typeface="Wingdings" pitchFamily="2" charset="2"/>
              <a:buChar char="q"/>
            </a:pPr>
            <a:r>
              <a:rPr lang="en-US" sz="1600" dirty="0"/>
              <a:t>Payments for small and large enterprises which are affected from the measures taken for COVID-19 (</a:t>
            </a:r>
            <a:r>
              <a:rPr lang="en-US" sz="1600" i="1" dirty="0"/>
              <a:t>176,000 persons).</a:t>
            </a:r>
          </a:p>
          <a:p>
            <a:pPr>
              <a:buClr>
                <a:schemeClr val="accent6">
                  <a:lumMod val="75000"/>
                </a:schemeClr>
              </a:buClr>
              <a:buFont typeface="Wingdings" pitchFamily="2" charset="2"/>
              <a:buChar char="q"/>
            </a:pPr>
            <a:r>
              <a:rPr lang="en-US" sz="1600" dirty="0"/>
              <a:t> Sovereign Guaranty for the credit of clothing/footwear industry and manufacturing sector, covering of the interest.</a:t>
            </a:r>
          </a:p>
          <a:p>
            <a:pPr>
              <a:buClr>
                <a:schemeClr val="accent6">
                  <a:lumMod val="75000"/>
                </a:schemeClr>
              </a:buClr>
              <a:buFont typeface="Wingdings" pitchFamily="2" charset="2"/>
              <a:buChar char="q"/>
            </a:pPr>
            <a:r>
              <a:rPr lang="en-US" sz="1600" dirty="0"/>
              <a:t> Rescheduling of profit tax for the business until in the end </a:t>
            </a:r>
          </a:p>
          <a:p>
            <a:pPr>
              <a:buClr>
                <a:schemeClr val="accent6">
                  <a:lumMod val="75000"/>
                </a:schemeClr>
              </a:buClr>
            </a:pPr>
            <a:r>
              <a:rPr lang="en-US" sz="1600" dirty="0"/>
              <a:t>of September.</a:t>
            </a:r>
          </a:p>
          <a:p>
            <a:pPr>
              <a:buClr>
                <a:schemeClr val="accent6">
                  <a:lumMod val="75000"/>
                </a:schemeClr>
              </a:buClr>
              <a:buFont typeface="Wingdings" pitchFamily="2" charset="2"/>
              <a:buChar char="q"/>
            </a:pPr>
            <a:r>
              <a:rPr lang="en-US" sz="1600" dirty="0"/>
              <a:t> Rescheduling of profit tax for the clothing &amp; footwear </a:t>
            </a:r>
          </a:p>
          <a:p>
            <a:pPr>
              <a:buClr>
                <a:schemeClr val="accent6">
                  <a:lumMod val="75000"/>
                </a:schemeClr>
              </a:buClr>
            </a:pPr>
            <a:r>
              <a:rPr lang="en-US" sz="1600" dirty="0"/>
              <a:t>industry, tourism, call centers and small business until in the end of December, 2020.</a:t>
            </a:r>
          </a:p>
        </p:txBody>
      </p:sp>
      <p:sp>
        <p:nvSpPr>
          <p:cNvPr id="18" name="Rectangle 17"/>
          <p:cNvSpPr/>
          <p:nvPr/>
        </p:nvSpPr>
        <p:spPr>
          <a:xfrm>
            <a:off x="270372" y="0"/>
            <a:ext cx="1808508" cy="400110"/>
          </a:xfrm>
          <a:prstGeom prst="rect">
            <a:avLst/>
          </a:prstGeom>
        </p:spPr>
        <p:txBody>
          <a:bodyPr wrap="none">
            <a:spAutoFit/>
          </a:bodyPr>
          <a:lstStyle/>
          <a:p>
            <a:pPr algn="ctr"/>
            <a:r>
              <a:rPr lang="en-US" sz="1000" b="1" dirty="0">
                <a:solidFill>
                  <a:schemeClr val="bg1"/>
                </a:solidFill>
              </a:rPr>
              <a:t>IMF forecast </a:t>
            </a:r>
          </a:p>
          <a:p>
            <a:pPr algn="ctr"/>
            <a:r>
              <a:rPr lang="en-US" sz="1000" b="1" dirty="0">
                <a:solidFill>
                  <a:schemeClr val="bg1"/>
                </a:solidFill>
              </a:rPr>
              <a:t>for Albania's economic growth</a:t>
            </a:r>
          </a:p>
        </p:txBody>
      </p:sp>
      <p:graphicFrame>
        <p:nvGraphicFramePr>
          <p:cNvPr id="19" name="Chart 18"/>
          <p:cNvGraphicFramePr/>
          <p:nvPr/>
        </p:nvGraphicFramePr>
        <p:xfrm>
          <a:off x="342380" y="4365104"/>
          <a:ext cx="4896544" cy="2060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p:nvPr/>
        </p:nvGraphicFramePr>
        <p:xfrm>
          <a:off x="5382940" y="4293096"/>
          <a:ext cx="6822504" cy="25649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342380" y="6525344"/>
            <a:ext cx="4896544" cy="24622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000" b="1" i="1" u="sng" dirty="0">
                <a:solidFill>
                  <a:schemeClr val="accent6">
                    <a:lumMod val="75000"/>
                  </a:schemeClr>
                </a:solidFill>
              </a:rPr>
              <a:t>The source</a:t>
            </a:r>
            <a:r>
              <a:rPr lang="en-US" sz="1000" b="1" i="1" dirty="0">
                <a:solidFill>
                  <a:schemeClr val="accent6">
                    <a:lumMod val="75000"/>
                  </a:schemeClr>
                </a:solidFill>
              </a:rPr>
              <a:t>: The Interview of the Secretariat of the Investment Council with the business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420" y="188640"/>
            <a:ext cx="9719589" cy="1143000"/>
          </a:xfrm>
        </p:spPr>
        <p:txBody>
          <a:bodyPr>
            <a:norm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Payment processes</a:t>
            </a:r>
          </a:p>
        </p:txBody>
      </p:sp>
      <p:sp>
        <p:nvSpPr>
          <p:cNvPr id="6" name="Rectangle 5"/>
          <p:cNvSpPr/>
          <p:nvPr/>
        </p:nvSpPr>
        <p:spPr>
          <a:xfrm>
            <a:off x="918444" y="1484784"/>
            <a:ext cx="11089232" cy="5186035"/>
          </a:xfrm>
          <a:prstGeom prst="rect">
            <a:avLst/>
          </a:prstGeom>
        </p:spPr>
        <p:txBody>
          <a:bodyPr wrap="square">
            <a:spAutoFit/>
          </a:bodyPr>
          <a:lstStyle/>
          <a:p>
            <a:pPr marL="182563" indent="-182563">
              <a:buClr>
                <a:srgbClr val="0070C0"/>
              </a:buClr>
              <a:buFont typeface="Wingdings" pitchFamily="2" charset="2"/>
              <a:buChar char="Ø"/>
            </a:pPr>
            <a:r>
              <a:rPr lang="en-US" sz="1500" dirty="0"/>
              <a:t>The minister of Ministry of Finance and Economy has approved the instructions no.14, dated on March 24, 2020 “</a:t>
            </a:r>
            <a:r>
              <a:rPr lang="en-US" sz="1500" b="1" dirty="0">
                <a:solidFill>
                  <a:srgbClr val="0070C0"/>
                </a:solidFill>
              </a:rPr>
              <a:t>The procedures of the management/monitoring of the budget execution for COVID 19 environment</a:t>
            </a:r>
            <a:r>
              <a:rPr lang="en-US" sz="1500" dirty="0"/>
              <a:t>” and </a:t>
            </a:r>
            <a:r>
              <a:rPr lang="en-US" sz="1500" dirty="0">
                <a:solidFill>
                  <a:srgbClr val="C00000"/>
                </a:solidFill>
              </a:rPr>
              <a:t>prioritized </a:t>
            </a:r>
            <a:r>
              <a:rPr lang="en-US" sz="1500" dirty="0"/>
              <a:t>the payments as following:</a:t>
            </a:r>
          </a:p>
          <a:p>
            <a:pPr marL="182563" indent="-182563">
              <a:buClr>
                <a:srgbClr val="0070C0"/>
              </a:buClr>
              <a:buFont typeface="Wingdings" pitchFamily="2" charset="2"/>
              <a:buChar char="Ø"/>
            </a:pPr>
            <a:endParaRPr lang="en-US" sz="1500" dirty="0"/>
          </a:p>
          <a:p>
            <a:pPr marL="800100" lvl="1" indent="-342900">
              <a:buClr>
                <a:srgbClr val="C00000"/>
              </a:buClr>
              <a:buFont typeface="+mj-lt"/>
              <a:buAutoNum type="arabicPeriod"/>
            </a:pPr>
            <a:r>
              <a:rPr lang="en-US" sz="1500" dirty="0"/>
              <a:t>Ministry of Health and Debt services payments</a:t>
            </a:r>
          </a:p>
          <a:p>
            <a:pPr marL="800100" lvl="1" indent="-342900">
              <a:buClr>
                <a:srgbClr val="C00000"/>
              </a:buClr>
              <a:buFont typeface="+mj-lt"/>
              <a:buAutoNum type="arabicPeriod"/>
            </a:pPr>
            <a:r>
              <a:rPr lang="en-US" sz="1500" dirty="0"/>
              <a:t>Salaries</a:t>
            </a:r>
          </a:p>
          <a:p>
            <a:pPr marL="800100" lvl="1" indent="-342900">
              <a:buClr>
                <a:srgbClr val="C00000"/>
              </a:buClr>
              <a:buFont typeface="+mj-lt"/>
              <a:buAutoNum type="arabicPeriod"/>
            </a:pPr>
            <a:r>
              <a:rPr lang="en-US" sz="1500" dirty="0"/>
              <a:t>Transfers of social and health care contributions </a:t>
            </a:r>
          </a:p>
          <a:p>
            <a:pPr marL="800100" lvl="1" indent="-342900">
              <a:buClr>
                <a:srgbClr val="C00000"/>
              </a:buClr>
              <a:buFont typeface="+mj-lt"/>
              <a:buAutoNum type="arabicPeriod"/>
            </a:pPr>
            <a:r>
              <a:rPr lang="en-US" sz="1500" dirty="0"/>
              <a:t>Economic assistance and unemployment payment</a:t>
            </a:r>
          </a:p>
          <a:p>
            <a:pPr marL="800100" lvl="1" indent="-342900">
              <a:buClr>
                <a:srgbClr val="C00000"/>
              </a:buClr>
              <a:buFont typeface="+mj-lt"/>
              <a:buAutoNum type="arabicPeriod"/>
            </a:pPr>
            <a:r>
              <a:rPr lang="en-US" sz="1500" dirty="0"/>
              <a:t>Utilities payments (electricity and water)</a:t>
            </a:r>
          </a:p>
          <a:p>
            <a:pPr marL="800100" lvl="1" indent="-342900">
              <a:buClr>
                <a:srgbClr val="C00000"/>
              </a:buClr>
              <a:buFont typeface="+mj-lt"/>
              <a:buAutoNum type="arabicPeriod"/>
            </a:pPr>
            <a:r>
              <a:rPr lang="en-US" sz="1500" dirty="0"/>
              <a:t>Earthquakes</a:t>
            </a:r>
          </a:p>
          <a:p>
            <a:pPr marL="800100" lvl="1" indent="-342900">
              <a:buClr>
                <a:srgbClr val="C00000"/>
              </a:buClr>
              <a:buFont typeface="+mj-lt"/>
              <a:buAutoNum type="arabicPeriod"/>
            </a:pPr>
            <a:r>
              <a:rPr lang="en-US" sz="1500" dirty="0"/>
              <a:t>Economic and financial assistance for COVID 19</a:t>
            </a:r>
          </a:p>
          <a:p>
            <a:pPr marL="800100" lvl="1" indent="-342900">
              <a:buClr>
                <a:srgbClr val="C00000"/>
              </a:buClr>
              <a:buFont typeface="+mj-lt"/>
              <a:buAutoNum type="arabicPeriod"/>
            </a:pPr>
            <a:r>
              <a:rPr lang="en-US" sz="1500" dirty="0"/>
              <a:t>Payments in foreign currency </a:t>
            </a:r>
          </a:p>
          <a:p>
            <a:pPr marL="800100" lvl="1" indent="-342900">
              <a:buClr>
                <a:srgbClr val="C00000"/>
              </a:buClr>
              <a:buFont typeface="+mj-lt"/>
              <a:buAutoNum type="arabicPeriod"/>
            </a:pPr>
            <a:r>
              <a:rPr lang="en-US" sz="1500" dirty="0"/>
              <a:t>Other payments, respecting the chronological order of registration: first in, first out (FIFO) </a:t>
            </a:r>
          </a:p>
          <a:p>
            <a:pPr marL="800100" lvl="1" indent="-342900">
              <a:buClr>
                <a:srgbClr val="C00000"/>
              </a:buClr>
              <a:buFont typeface="+mj-lt"/>
              <a:buAutoNum type="arabicPeriod"/>
            </a:pPr>
            <a:endParaRPr lang="en-US" sz="1500" dirty="0"/>
          </a:p>
          <a:p>
            <a:pPr marL="182563" indent="-182563">
              <a:buClr>
                <a:srgbClr val="0070C0"/>
              </a:buClr>
              <a:buFont typeface="Wingdings" pitchFamily="2" charset="2"/>
              <a:buChar char="Ø"/>
            </a:pPr>
            <a:r>
              <a:rPr lang="en-US" sz="1500" dirty="0"/>
              <a:t>The other expenses are suspension, so the institutions have to get authorization from the Prime Authorizing Officer, Minister of Finance and Economy and Minister of State for reconstruction. After their approval, Treasury authorizes payments; payment processes is the same, centralized electronically through Albanian Government Financial Information System (</a:t>
            </a:r>
            <a:r>
              <a:rPr lang="en-US" sz="1500" i="1" dirty="0"/>
              <a:t>AGFIS</a:t>
            </a:r>
            <a:r>
              <a:rPr lang="en-US" sz="1500" dirty="0"/>
              <a:t>).</a:t>
            </a:r>
          </a:p>
          <a:p>
            <a:pPr marL="182563" indent="-182563">
              <a:buClr>
                <a:srgbClr val="0070C0"/>
              </a:buClr>
              <a:buFont typeface="Wingdings" pitchFamily="2" charset="2"/>
              <a:buChar char="Ø"/>
            </a:pPr>
            <a:endParaRPr lang="en-US" sz="1500" dirty="0"/>
          </a:p>
          <a:p>
            <a:pPr marL="182563" indent="-182563">
              <a:buClr>
                <a:srgbClr val="0070C0"/>
              </a:buClr>
              <a:buFont typeface="Wingdings" pitchFamily="2" charset="2"/>
              <a:buChar char="Ø"/>
            </a:pPr>
            <a:r>
              <a:rPr lang="en-US" sz="1500" dirty="0"/>
              <a:t>COVID-19 payments are distinguished by economic account of chart of accounts. The ex-ante control is the same, but the electronic archive of justified documents for expenditures does not functions (</a:t>
            </a:r>
            <a:r>
              <a:rPr lang="en-US" sz="1500" i="1" dirty="0"/>
              <a:t>documents are presented physically to treasury districts offices</a:t>
            </a:r>
            <a:r>
              <a:rPr lang="en-US" sz="1500" dirty="0"/>
              <a:t>).</a:t>
            </a:r>
          </a:p>
          <a:p>
            <a:pPr marL="182563" indent="-182563">
              <a:buClr>
                <a:srgbClr val="0070C0"/>
              </a:buClr>
              <a:buFont typeface="Wingdings" pitchFamily="2" charset="2"/>
              <a:buChar char="Ø"/>
            </a:pPr>
            <a:endParaRPr lang="en-US" sz="1500" dirty="0"/>
          </a:p>
          <a:p>
            <a:pPr>
              <a:buClr>
                <a:srgbClr val="0070C0"/>
              </a:buClr>
              <a:buFont typeface="Wingdings" pitchFamily="2" charset="2"/>
              <a:buChar char="Ø"/>
            </a:pPr>
            <a:r>
              <a:rPr lang="en-US" sz="1500" dirty="0"/>
              <a:t>Daily payments by economic operators and beneficiaries are published from IT for transparency.</a:t>
            </a:r>
          </a:p>
          <a:p>
            <a:endParaRPr lang="en-US" sz="1600" dirty="0"/>
          </a:p>
        </p:txBody>
      </p:sp>
      <p:pic>
        <p:nvPicPr>
          <p:cNvPr id="8" name="Picture 7"/>
          <p:cNvPicPr>
            <a:picLocks noChangeAspect="1"/>
          </p:cNvPicPr>
          <p:nvPr/>
        </p:nvPicPr>
        <p:blipFill>
          <a:blip r:embed="rId2" cstate="print"/>
          <a:stretch>
            <a:fillRect/>
          </a:stretch>
        </p:blipFill>
        <p:spPr>
          <a:xfrm>
            <a:off x="1" y="0"/>
            <a:ext cx="2214587" cy="147825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8751888" y="0"/>
            <a:ext cx="3886200" cy="147637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9775428" y="3212976"/>
            <a:ext cx="1120775" cy="1165225"/>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6319044" y="2276872"/>
            <a:ext cx="1131888" cy="14176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2344274" cy="1052736"/>
          </a:xfrm>
          <a:prstGeom prst="rect">
            <a:avLst/>
          </a:prstGeom>
          <a:noFill/>
          <a:ln w="9525">
            <a:noFill/>
            <a:miter lim="800000"/>
            <a:headEnd/>
            <a:tailEnd/>
          </a:ln>
        </p:spPr>
      </p:pic>
      <p:pic>
        <p:nvPicPr>
          <p:cNvPr id="5" name="Content Placeholder 3"/>
          <p:cNvPicPr>
            <a:picLocks noChangeAspect="1"/>
          </p:cNvPicPr>
          <p:nvPr/>
        </p:nvPicPr>
        <p:blipFill>
          <a:blip r:embed="rId4" cstate="print"/>
          <a:stretch>
            <a:fillRect/>
          </a:stretch>
        </p:blipFill>
        <p:spPr>
          <a:xfrm>
            <a:off x="10279484" y="116633"/>
            <a:ext cx="2214588" cy="1489496"/>
          </a:xfrm>
          <a:prstGeom prst="rect">
            <a:avLst/>
          </a:prstGeom>
        </p:spPr>
      </p:pic>
      <p:sp>
        <p:nvSpPr>
          <p:cNvPr id="2" name="Title 1"/>
          <p:cNvSpPr>
            <a:spLocks noGrp="1"/>
          </p:cNvSpPr>
          <p:nvPr>
            <p:ph type="title"/>
          </p:nvPr>
        </p:nvSpPr>
        <p:spPr>
          <a:xfrm>
            <a:off x="630412" y="0"/>
            <a:ext cx="11374279" cy="908720"/>
          </a:xfrm>
        </p:spPr>
        <p:txBody>
          <a:bodyPr>
            <a:norm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Liquidity situation</a:t>
            </a:r>
          </a:p>
        </p:txBody>
      </p:sp>
      <p:sp>
        <p:nvSpPr>
          <p:cNvPr id="3" name="Content Placeholder 2"/>
          <p:cNvSpPr>
            <a:spLocks noGrp="1"/>
          </p:cNvSpPr>
          <p:nvPr>
            <p:ph idx="1"/>
          </p:nvPr>
        </p:nvSpPr>
        <p:spPr>
          <a:xfrm>
            <a:off x="846436" y="1124744"/>
            <a:ext cx="10873209" cy="5616624"/>
          </a:xfrm>
        </p:spPr>
        <p:txBody>
          <a:bodyPr>
            <a:noAutofit/>
          </a:bodyPr>
          <a:lstStyle/>
          <a:p>
            <a:pPr>
              <a:buBlip>
                <a:blip r:embed="rId5"/>
              </a:buBlip>
            </a:pPr>
            <a:r>
              <a:rPr lang="en-US" sz="1400" dirty="0"/>
              <a:t>Sweeping funds to Treasury Single Account in total 324.7 millions EUR by following sources:</a:t>
            </a:r>
          </a:p>
          <a:p>
            <a:pPr marL="627063" lvl="1" indent="-227013" defTabSz="720000">
              <a:buClr>
                <a:srgbClr val="C00000"/>
              </a:buClr>
              <a:buFont typeface="+mj-lt"/>
              <a:buAutoNum type="arabicPeriod"/>
            </a:pPr>
            <a:r>
              <a:rPr lang="en-US" sz="1400" dirty="0"/>
              <a:t>International Monetary Fund by Rapid Financing Instrument (</a:t>
            </a:r>
            <a:r>
              <a:rPr lang="en-US" sz="1400" i="1" dirty="0"/>
              <a:t>SDR currency</a:t>
            </a:r>
            <a:r>
              <a:rPr lang="en-US" sz="1400" dirty="0"/>
              <a:t>)</a:t>
            </a:r>
          </a:p>
          <a:p>
            <a:pPr marL="627063" lvl="1" indent="-227013" defTabSz="720000">
              <a:buClr>
                <a:srgbClr val="C00000"/>
              </a:buClr>
              <a:buFont typeface="+mj-lt"/>
              <a:buAutoNum type="arabicPeriod"/>
            </a:pPr>
            <a:r>
              <a:rPr lang="en-US" sz="1400" dirty="0"/>
              <a:t>European Union’ financing</a:t>
            </a:r>
          </a:p>
          <a:p>
            <a:pPr marL="627063" lvl="1" indent="-227013" defTabSz="720000">
              <a:buClr>
                <a:srgbClr val="C00000"/>
              </a:buClr>
              <a:buFont typeface="+mj-lt"/>
              <a:buAutoNum type="arabicPeriod"/>
            </a:pPr>
            <a:r>
              <a:rPr lang="en-US" sz="1400" dirty="0"/>
              <a:t>World Bank budget support</a:t>
            </a:r>
          </a:p>
          <a:p>
            <a:pPr marL="627063" lvl="1" indent="-227013" defTabSz="720000">
              <a:buClr>
                <a:srgbClr val="C00000"/>
              </a:buClr>
              <a:buFont typeface="+mj-lt"/>
              <a:buAutoNum type="arabicPeriod"/>
            </a:pPr>
            <a:r>
              <a:rPr lang="en-US" sz="1400" dirty="0"/>
              <a:t>EURBOND auction in internal monetary market</a:t>
            </a:r>
          </a:p>
          <a:p>
            <a:pPr>
              <a:buBlip>
                <a:blip r:embed="rId5"/>
              </a:buBlip>
            </a:pPr>
            <a:r>
              <a:rPr lang="en-US" sz="1400" dirty="0"/>
              <a:t>Thus is used the SWAP instrument between TSA balances in ALL and EUR to pay the expenses of the first and second package for COVID-19</a:t>
            </a:r>
          </a:p>
          <a:p>
            <a:pPr>
              <a:buNone/>
            </a:pPr>
            <a:r>
              <a:rPr lang="en-US" sz="1000" dirty="0"/>
              <a:t>	(It is not allow to expense in foreign currency from the foreign financing funds excepted when it approval by mutual agreement).</a:t>
            </a:r>
          </a:p>
          <a:p>
            <a:pPr>
              <a:buNone/>
            </a:pPr>
            <a:endParaRPr lang="en-US" sz="800" dirty="0"/>
          </a:p>
          <a:p>
            <a:pPr>
              <a:buBlip>
                <a:blip r:embed="rId5"/>
              </a:buBlip>
            </a:pPr>
            <a:r>
              <a:rPr lang="en-US" sz="1400" dirty="0"/>
              <a:t>Currently it is increased the cash buffer level of TSA for unforeseen events (</a:t>
            </a:r>
            <a:r>
              <a:rPr lang="en-US" sz="1400" i="1" dirty="0"/>
              <a:t>no realization of revenues collection, no realization of securities auction, over expenses, etc.</a:t>
            </a:r>
            <a:r>
              <a:rPr lang="en-US" sz="1400" dirty="0"/>
              <a:t>). The level of fiscal deficit is increased twice. Updated daily the realization of cash flows of TSA and rolling out for the next periods.</a:t>
            </a:r>
          </a:p>
          <a:p>
            <a:pPr>
              <a:buBlip>
                <a:blip r:embed="rId5"/>
              </a:buBlip>
            </a:pPr>
            <a:endParaRPr lang="en-US" sz="1000" dirty="0"/>
          </a:p>
          <a:p>
            <a:pPr>
              <a:buBlip>
                <a:blip r:embed="rId5"/>
              </a:buBlip>
            </a:pPr>
            <a:r>
              <a:rPr lang="en-US" sz="1400" dirty="0"/>
              <a:t>It is approved the Normative Act for reallocation of expenditures funds and revised the monthly cash flows limits.</a:t>
            </a:r>
          </a:p>
          <a:p>
            <a:pPr>
              <a:buBlip>
                <a:blip r:embed="rId5"/>
              </a:buBlip>
            </a:pPr>
            <a:endParaRPr lang="en-US" sz="1000" dirty="0"/>
          </a:p>
          <a:p>
            <a:pPr>
              <a:buBlip>
                <a:blip r:embed="rId5"/>
              </a:buBlip>
            </a:pPr>
            <a:r>
              <a:rPr lang="en-US" sz="1400" dirty="0"/>
              <a:t>It is improved the multi-year commitment control to prevent accumulation of arrears. Analysis daily the fiscal consolidated indicators reports generated by AGFIS for central and local government to respect the approved monthly limits (</a:t>
            </a:r>
            <a:r>
              <a:rPr lang="en-US" sz="1400" i="1" dirty="0"/>
              <a:t>corrected for the noncash transactions</a:t>
            </a:r>
            <a:r>
              <a:rPr lang="en-US" sz="1400" dirty="0"/>
              <a:t>) of cash flows of TSA.</a:t>
            </a:r>
          </a:p>
          <a:p>
            <a:pPr>
              <a:buBlip>
                <a:blip r:embed="rId5"/>
              </a:buBlip>
            </a:pPr>
            <a:endParaRPr lang="en-US" sz="1000" dirty="0"/>
          </a:p>
          <a:p>
            <a:pPr>
              <a:buBlip>
                <a:blip r:embed="rId5"/>
              </a:buBlip>
            </a:pPr>
            <a:r>
              <a:rPr lang="en-US" sz="1400" dirty="0"/>
              <a:t>The advances of cash plan to the previous periods are authorized from the Prime Authorizing Officer.</a:t>
            </a:r>
          </a:p>
          <a:p>
            <a:pPr>
              <a:buBlip>
                <a:blip r:embed="rId5"/>
              </a:buBlip>
            </a:pPr>
            <a:endParaRPr lang="en-US" sz="1000" dirty="0"/>
          </a:p>
          <a:p>
            <a:pPr>
              <a:buBlip>
                <a:blip r:embed="rId5"/>
              </a:buBlip>
            </a:pPr>
            <a:r>
              <a:rPr lang="en-US" sz="1400" dirty="0"/>
              <a:t>It is improved the bottom up forecasting of cash flows and the institutions are convinced to submit only the necessary expenses to avoid the volatility of liquidity’s needs.</a:t>
            </a:r>
          </a:p>
          <a:p>
            <a:pPr>
              <a:buBlip>
                <a:blip r:embed="rId5"/>
              </a:buBlip>
            </a:pPr>
            <a:endParaRPr lang="en-US" sz="1000" dirty="0"/>
          </a:p>
          <a:p>
            <a:pPr>
              <a:buBlip>
                <a:blip r:embed="rId5"/>
              </a:buBlip>
            </a:pPr>
            <a:r>
              <a:rPr lang="en-GB" sz="1400" dirty="0"/>
              <a:t>Close coordination between budget execution, debt management and monetary policy implementation </a:t>
            </a:r>
            <a:r>
              <a:rPr lang="en-US" sz="1400" dirty="0"/>
              <a:t>to protect expenditures plans from cash flow volatility.</a:t>
            </a:r>
          </a:p>
        </p:txBody>
      </p:sp>
      <p:pic>
        <p:nvPicPr>
          <p:cNvPr id="7" name="Picture 5"/>
          <p:cNvPicPr>
            <a:picLocks noChangeAspect="1" noChangeArrowheads="1"/>
          </p:cNvPicPr>
          <p:nvPr/>
        </p:nvPicPr>
        <p:blipFill>
          <a:blip r:embed="rId6" cstate="print"/>
          <a:srcRect/>
          <a:stretch>
            <a:fillRect/>
          </a:stretch>
        </p:blipFill>
        <p:spPr bwMode="auto">
          <a:xfrm>
            <a:off x="11431612" y="5803427"/>
            <a:ext cx="1206476" cy="105457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3908425" cy="1349375"/>
          </a:xfrm>
          <a:prstGeom prst="rect">
            <a:avLst/>
          </a:prstGeom>
          <a:noFill/>
          <a:ln w="9525">
            <a:solidFill>
              <a:schemeClr val="bg1"/>
            </a:solidFill>
            <a:miter lim="800000"/>
            <a:headEnd/>
            <a:tailEnd/>
          </a:ln>
        </p:spPr>
      </p:pic>
      <p:sp>
        <p:nvSpPr>
          <p:cNvPr id="2" name="Title 1"/>
          <p:cNvSpPr>
            <a:spLocks noGrp="1"/>
          </p:cNvSpPr>
          <p:nvPr>
            <p:ph type="title"/>
          </p:nvPr>
        </p:nvSpPr>
        <p:spPr/>
        <p:txBody>
          <a:bodyPr>
            <a:normAutofit/>
          </a:bodyPr>
          <a:lstStyle/>
          <a:p>
            <a:r>
              <a:rPr lang="en-US" sz="4000" b="1" dirty="0">
                <a:ln w="10541" cmpd="sng">
                  <a:solidFill>
                    <a:schemeClr val="accent1">
                      <a:shade val="88000"/>
                      <a:satMod val="110000"/>
                    </a:schemeClr>
                  </a:solidFill>
                  <a:prstDash val="solid"/>
                </a:ln>
                <a:solidFill>
                  <a:schemeClr val="accent5">
                    <a:lumMod val="75000"/>
                  </a:schemeClr>
                </a:solidFill>
              </a:rPr>
              <a:t>Treasury operations</a:t>
            </a:r>
          </a:p>
        </p:txBody>
      </p:sp>
      <p:sp>
        <p:nvSpPr>
          <p:cNvPr id="3" name="Content Placeholder 2"/>
          <p:cNvSpPr>
            <a:spLocks noGrp="1"/>
          </p:cNvSpPr>
          <p:nvPr>
            <p:ph idx="1"/>
          </p:nvPr>
        </p:nvSpPr>
        <p:spPr>
          <a:xfrm>
            <a:off x="702420" y="1484784"/>
            <a:ext cx="11374279" cy="3096344"/>
          </a:xfrm>
        </p:spPr>
        <p:txBody>
          <a:bodyPr>
            <a:normAutofit fontScale="85000" lnSpcReduction="10000"/>
          </a:bodyPr>
          <a:lstStyle/>
          <a:p>
            <a:pPr>
              <a:buBlip>
                <a:blip r:embed="rId3"/>
              </a:buBlip>
            </a:pPr>
            <a:r>
              <a:rPr lang="en-US" sz="2000" dirty="0"/>
              <a:t>There is no disruption to core treasury operations. </a:t>
            </a:r>
          </a:p>
          <a:p>
            <a:pPr>
              <a:buBlip>
                <a:blip r:embed="rId3"/>
              </a:buBlip>
            </a:pPr>
            <a:endParaRPr lang="en-US" sz="2000" dirty="0"/>
          </a:p>
          <a:p>
            <a:pPr>
              <a:buBlip>
                <a:blip r:embed="rId3"/>
              </a:buBlip>
            </a:pPr>
            <a:r>
              <a:rPr lang="en-US" sz="2000" dirty="0"/>
              <a:t>We are assuring business continuity and applying physical distancing (</a:t>
            </a:r>
            <a:r>
              <a:rPr lang="en-US" sz="2000" i="1" dirty="0"/>
              <a:t>two employee for office</a:t>
            </a:r>
            <a:r>
              <a:rPr lang="en-US" sz="2000" dirty="0"/>
              <a:t>).</a:t>
            </a:r>
          </a:p>
          <a:p>
            <a:pPr>
              <a:buBlip>
                <a:blip r:embed="rId3"/>
              </a:buBlip>
            </a:pPr>
            <a:endParaRPr lang="en-US" sz="2000" dirty="0"/>
          </a:p>
          <a:p>
            <a:pPr>
              <a:buBlip>
                <a:blip r:embed="rId3"/>
              </a:buBlip>
            </a:pPr>
            <a:r>
              <a:rPr lang="en-US" sz="2000" dirty="0"/>
              <a:t>Defining of the home based work staff, which has the children under 15 years old and alternating them if it is possible for continuing normally the Treasury operations.</a:t>
            </a:r>
          </a:p>
          <a:p>
            <a:pPr>
              <a:buBlip>
                <a:blip r:embed="rId3"/>
              </a:buBlip>
            </a:pPr>
            <a:endParaRPr lang="en-US" sz="2000" dirty="0"/>
          </a:p>
          <a:p>
            <a:pPr>
              <a:buBlip>
                <a:blip r:embed="rId3"/>
              </a:buBlip>
            </a:pPr>
            <a:r>
              <a:rPr lang="en-US" sz="2000" dirty="0"/>
              <a:t>Using of shared drives, online social networks, video calls and video conferencing tools.</a:t>
            </a:r>
          </a:p>
          <a:p>
            <a:pPr>
              <a:buBlip>
                <a:blip r:embed="rId3"/>
              </a:buBlip>
            </a:pPr>
            <a:endParaRPr lang="en-US" sz="2000" dirty="0"/>
          </a:p>
          <a:p>
            <a:pPr>
              <a:buBlip>
                <a:blip r:embed="rId3"/>
              </a:buBlip>
            </a:pPr>
            <a:r>
              <a:rPr lang="en-US" sz="2000" dirty="0"/>
              <a:t>Reporting weekly based on the measurable outcomes of each employee according to the approval work plan items/scheduled time</a:t>
            </a:r>
            <a:r>
              <a:rPr lang="en-US" sz="2000" dirty="0">
                <a:latin typeface="Calibri" pitchFamily="34" charset="0"/>
              </a:rPr>
              <a:t> to increase the treasury financial services value</a:t>
            </a:r>
            <a:endParaRPr lang="en-US" sz="2000" dirty="0"/>
          </a:p>
        </p:txBody>
      </p:sp>
      <p:pic>
        <p:nvPicPr>
          <p:cNvPr id="4" name="Picture 3"/>
          <p:cNvPicPr>
            <a:picLocks noChangeAspect="1"/>
          </p:cNvPicPr>
          <p:nvPr/>
        </p:nvPicPr>
        <p:blipFill>
          <a:blip r:embed="rId4" cstate="print"/>
          <a:stretch>
            <a:fillRect/>
          </a:stretch>
        </p:blipFill>
        <p:spPr>
          <a:xfrm>
            <a:off x="9055348" y="0"/>
            <a:ext cx="3582740" cy="1052736"/>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0" y="5661248"/>
            <a:ext cx="1926556" cy="1196752"/>
          </a:xfrm>
          <a:prstGeom prst="rect">
            <a:avLst/>
          </a:prstGeom>
          <a:noFill/>
          <a:ln w="9525">
            <a:noFill/>
            <a:miter lim="800000"/>
            <a:headEnd/>
            <a:tailEnd/>
          </a:ln>
        </p:spPr>
      </p:pic>
      <p:pic>
        <p:nvPicPr>
          <p:cNvPr id="9" name="Picture 8">
            <a:extLst>
              <a:ext uri="{FF2B5EF4-FFF2-40B4-BE49-F238E27FC236}">
                <a16:creationId xmlns:a16="http://schemas.microsoft.com/office/drawing/2014/main" id="{F66855BE-22B7-4562-8607-6F7E9B4775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7517" y="5480129"/>
            <a:ext cx="2070571" cy="1377871"/>
          </a:xfrm>
          <a:prstGeom prst="rect">
            <a:avLst/>
          </a:prstGeom>
        </p:spPr>
      </p:pic>
      <p:pic>
        <p:nvPicPr>
          <p:cNvPr id="6146" name="Picture 2"/>
          <p:cNvPicPr>
            <a:picLocks noChangeAspect="1" noChangeArrowheads="1"/>
          </p:cNvPicPr>
          <p:nvPr/>
        </p:nvPicPr>
        <p:blipFill>
          <a:blip r:embed="rId7" cstate="print"/>
          <a:srcRect/>
          <a:stretch>
            <a:fillRect/>
          </a:stretch>
        </p:blipFill>
        <p:spPr bwMode="auto">
          <a:xfrm>
            <a:off x="2574628" y="4653136"/>
            <a:ext cx="7632848" cy="22048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564" y="0"/>
            <a:ext cx="9145016" cy="778098"/>
          </a:xfrm>
        </p:spPr>
        <p:txBody>
          <a:bodyPr>
            <a:normAutofit/>
          </a:bodyPr>
          <a:lstStyle/>
          <a:p>
            <a:r>
              <a:rPr lang="en-US" sz="2400" b="1" dirty="0">
                <a:ln w="10541" cmpd="sng">
                  <a:solidFill>
                    <a:schemeClr val="accent1">
                      <a:shade val="88000"/>
                      <a:satMod val="110000"/>
                    </a:schemeClr>
                  </a:solidFill>
                  <a:prstDash val="solid"/>
                </a:ln>
                <a:solidFill>
                  <a:srgbClr val="4BC7A9"/>
                </a:solidFill>
              </a:rPr>
              <a:t>International organizations’ information in response to the crisis </a:t>
            </a:r>
            <a:endParaRPr lang="en-US" sz="2400" dirty="0">
              <a:solidFill>
                <a:srgbClr val="4BC7A9"/>
              </a:solidFill>
            </a:endParaRPr>
          </a:p>
        </p:txBody>
      </p:sp>
      <p:pic>
        <p:nvPicPr>
          <p:cNvPr id="6149" name="Picture 5"/>
          <p:cNvPicPr>
            <a:picLocks noChangeAspect="1" noChangeArrowheads="1"/>
          </p:cNvPicPr>
          <p:nvPr/>
        </p:nvPicPr>
        <p:blipFill>
          <a:blip r:embed="rId3" cstate="print"/>
          <a:srcRect/>
          <a:stretch>
            <a:fillRect/>
          </a:stretch>
        </p:blipFill>
        <p:spPr bwMode="auto">
          <a:xfrm>
            <a:off x="10927556" y="5229200"/>
            <a:ext cx="1131888" cy="1417637"/>
          </a:xfrm>
          <a:prstGeom prst="rect">
            <a:avLst/>
          </a:prstGeom>
          <a:noFill/>
          <a:ln w="9525">
            <a:noFill/>
            <a:miter lim="800000"/>
            <a:headEnd/>
            <a:tailEnd/>
          </a:ln>
        </p:spPr>
      </p:pic>
      <p:sp>
        <p:nvSpPr>
          <p:cNvPr id="14" name="Rectangle 13"/>
          <p:cNvSpPr/>
          <p:nvPr/>
        </p:nvSpPr>
        <p:spPr>
          <a:xfrm>
            <a:off x="342380"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35068" y="1412776"/>
            <a:ext cx="5832648" cy="648072"/>
          </a:xfrm>
          <a:prstGeom prst="rect">
            <a:avLst/>
          </a:prstGeom>
          <a:solidFill>
            <a:srgbClr val="4BC7A9"/>
          </a:solid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82540" y="1412776"/>
            <a:ext cx="2664296" cy="677108"/>
          </a:xfrm>
          <a:prstGeom prst="rect">
            <a:avLst/>
          </a:prstGeom>
          <a:noFill/>
        </p:spPr>
        <p:txBody>
          <a:bodyPr wrap="square" rtlCol="0">
            <a:spAutoFit/>
          </a:bodyPr>
          <a:lstStyle/>
          <a:p>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World Bank</a:t>
            </a:r>
          </a:p>
        </p:txBody>
      </p:sp>
      <p:sp>
        <p:nvSpPr>
          <p:cNvPr id="17" name="TextBox 16"/>
          <p:cNvSpPr txBox="1"/>
          <p:nvPr/>
        </p:nvSpPr>
        <p:spPr>
          <a:xfrm>
            <a:off x="6607076" y="1412776"/>
            <a:ext cx="6175028" cy="646331"/>
          </a:xfrm>
          <a:prstGeom prst="rect">
            <a:avLst/>
          </a:prstGeom>
          <a:noFill/>
        </p:spPr>
        <p:txBody>
          <a:bodyPr wrap="square" rtlCol="0">
            <a:sp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International Monetary Fund</a:t>
            </a:r>
          </a:p>
        </p:txBody>
      </p:sp>
      <p:sp>
        <p:nvSpPr>
          <p:cNvPr id="18" name="Rectangle 17"/>
          <p:cNvSpPr/>
          <p:nvPr/>
        </p:nvSpPr>
        <p:spPr>
          <a:xfrm>
            <a:off x="342380" y="2060848"/>
            <a:ext cx="5832648" cy="4680520"/>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35068" y="2060848"/>
            <a:ext cx="5832648" cy="4680520"/>
          </a:xfrm>
          <a:prstGeom prst="rect">
            <a:avLst/>
          </a:prstGeom>
          <a:blipFill>
            <a:blip r:embed="rId4" cstate="print"/>
            <a:tile tx="0" ty="0" sx="100000" sy="100000" flip="none" algn="tl"/>
          </a:blipFill>
          <a:ln>
            <a:solidFill>
              <a:srgbClr val="4BC7A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3333"/>
                </a:solidFill>
                <a:latin typeface="Trebuchet MS"/>
                <a:ea typeface="Times New Roman"/>
                <a:cs typeface="Times New Roman"/>
              </a:rPr>
              <a:t> </a:t>
            </a:r>
            <a:endParaRPr lang="en-US" dirty="0"/>
          </a:p>
        </p:txBody>
      </p:sp>
      <p:sp>
        <p:nvSpPr>
          <p:cNvPr id="6150" name="Rectangle 6"/>
          <p:cNvSpPr>
            <a:spLocks noChangeArrowheads="1"/>
          </p:cNvSpPr>
          <p:nvPr/>
        </p:nvSpPr>
        <p:spPr bwMode="auto">
          <a:xfrm>
            <a:off x="414388" y="2060848"/>
            <a:ext cx="55446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Public Financial Management:</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Identify additional budgetary and financial resources</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Ensure liquidity, recalibrate debt (whenever possible renegotiate and extend the repayment of the principal) and cash requirements</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Ensure timely fund emergency disbursement with adequate accounting, reporting and traceability when possible.</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Simplify funding transfer mechanisms for optimal access by those in urgent need and auditing mechanisms</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Make auditing of crisis-related expenditures efficient</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Simplify and streamline procurement procedures</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Establish new fiscal policies to assist the financially most vulnerable segments of population</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Prepare fiscal stimulus measures to support the post-crisis resurgence of economic activity</a:t>
            </a: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Tx/>
              <a:buChar char="•"/>
              <a:tabLst/>
            </a:pPr>
            <a:r>
              <a:rPr lang="en-US" sz="1600" dirty="0">
                <a:solidFill>
                  <a:srgbClr val="333333"/>
                </a:solidFill>
                <a:latin typeface="Trebuchet MS"/>
                <a:ea typeface="Times New Roman"/>
                <a:cs typeface="Times New Roman"/>
              </a:rPr>
              <a:t>Establish flexibility with the spending rules for the service delivery: from ex-ante to ex-post controls</a:t>
            </a:r>
          </a:p>
        </p:txBody>
      </p:sp>
      <p:sp>
        <p:nvSpPr>
          <p:cNvPr id="21" name="TextBox 20"/>
          <p:cNvSpPr txBox="1"/>
          <p:nvPr/>
        </p:nvSpPr>
        <p:spPr>
          <a:xfrm>
            <a:off x="6823100" y="2276872"/>
            <a:ext cx="5400600" cy="3570208"/>
          </a:xfrm>
          <a:prstGeom prst="rect">
            <a:avLst/>
          </a:prstGeom>
          <a:noFill/>
        </p:spPr>
        <p:txBody>
          <a:bodyPr wrap="square" rtlCol="0">
            <a:spAutoFit/>
          </a:bodyPr>
          <a:lstStyle/>
          <a:p>
            <a:pPr>
              <a:buClr>
                <a:schemeClr val="accent6">
                  <a:lumMod val="75000"/>
                </a:schemeClr>
              </a:buClr>
            </a:pPr>
            <a:r>
              <a:rPr lang="en-US" dirty="0">
                <a:solidFill>
                  <a:srgbClr val="333333"/>
                </a:solidFill>
                <a:latin typeface="Trebuchet MS"/>
                <a:ea typeface="Times New Roman"/>
                <a:cs typeface="Times New Roman"/>
              </a:rPr>
              <a:t>The challenges are likely to come mainly from: </a:t>
            </a:r>
          </a:p>
          <a:p>
            <a:pPr>
              <a:buClr>
                <a:schemeClr val="accent6">
                  <a:lumMod val="75000"/>
                </a:schemeClr>
              </a:buCl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en-US" sz="1600" dirty="0">
                <a:solidFill>
                  <a:srgbClr val="333333"/>
                </a:solidFill>
                <a:latin typeface="Trebuchet MS"/>
                <a:ea typeface="Times New Roman"/>
                <a:cs typeface="Times New Roman"/>
              </a:rPr>
              <a:t>Estimating and finding additional budgetary and financial resources </a:t>
            </a:r>
          </a:p>
          <a:p>
            <a:pPr marL="342900" indent="-342900">
              <a:buClr>
                <a:schemeClr val="accent6">
                  <a:lumMod val="75000"/>
                </a:schemeClr>
              </a:buClr>
              <a:buFont typeface="Wingdings" pitchFamily="2" charset="2"/>
              <a:buChar cha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en-US" sz="1600" dirty="0">
                <a:solidFill>
                  <a:srgbClr val="333333"/>
                </a:solidFill>
                <a:latin typeface="Trebuchet MS"/>
                <a:ea typeface="Times New Roman"/>
                <a:cs typeface="Times New Roman"/>
              </a:rPr>
              <a:t>Ensuring availability of funds to service delivery units and disbursing them efficiently with due regard to controls</a:t>
            </a:r>
          </a:p>
          <a:p>
            <a:pPr marL="342900" indent="-342900">
              <a:buClr>
                <a:schemeClr val="accent6">
                  <a:lumMod val="75000"/>
                </a:schemeClr>
              </a:buClr>
              <a:buFont typeface="Wingdings" pitchFamily="2" charset="2"/>
              <a:buChar cha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en-US" sz="1600" dirty="0">
                <a:solidFill>
                  <a:srgbClr val="333333"/>
                </a:solidFill>
                <a:latin typeface="Trebuchet MS"/>
                <a:ea typeface="Times New Roman"/>
                <a:cs typeface="Times New Roman"/>
              </a:rPr>
              <a:t>Tracking and accounting for resources deployed in emergency response and reporting it transparently </a:t>
            </a:r>
          </a:p>
          <a:p>
            <a:pPr marL="342900" indent="-342900">
              <a:buClr>
                <a:schemeClr val="accent6">
                  <a:lumMod val="75000"/>
                </a:schemeClr>
              </a:buClr>
              <a:buFont typeface="Wingdings" pitchFamily="2" charset="2"/>
              <a:buChar char="§"/>
            </a:pPr>
            <a:endParaRPr lang="en-US" sz="1600" dirty="0">
              <a:solidFill>
                <a:srgbClr val="333333"/>
              </a:solidFill>
              <a:latin typeface="Trebuchet MS"/>
              <a:ea typeface="Times New Roman"/>
              <a:cs typeface="Times New Roman"/>
            </a:endParaRPr>
          </a:p>
          <a:p>
            <a:pPr marL="342900" indent="-342900">
              <a:buClr>
                <a:schemeClr val="accent6">
                  <a:lumMod val="75000"/>
                </a:schemeClr>
              </a:buClr>
              <a:buFont typeface="Wingdings" pitchFamily="2" charset="2"/>
              <a:buChar char="§"/>
            </a:pPr>
            <a:r>
              <a:rPr lang="en-US" sz="1600" dirty="0">
                <a:solidFill>
                  <a:srgbClr val="333333"/>
                </a:solidFill>
                <a:latin typeface="Trebuchet MS"/>
                <a:ea typeface="Times New Roman"/>
                <a:cs typeface="Times New Roman"/>
              </a:rPr>
              <a:t>Ensuring business continuity when faced with large-scale absence of staff.</a:t>
            </a:r>
            <a:endParaRPr lang="en-US" sz="1600" dirty="0"/>
          </a:p>
        </p:txBody>
      </p:sp>
      <p:sp>
        <p:nvSpPr>
          <p:cNvPr id="13" name="TextBox 12"/>
          <p:cNvSpPr txBox="1"/>
          <p:nvPr/>
        </p:nvSpPr>
        <p:spPr>
          <a:xfrm>
            <a:off x="2214588" y="980728"/>
            <a:ext cx="8856984" cy="338554"/>
          </a:xfrm>
          <a:prstGeom prst="rect">
            <a:avLst/>
          </a:prstGeom>
          <a:noFill/>
        </p:spPr>
        <p:txBody>
          <a:bodyPr wrap="square" rtlCol="0">
            <a:spAutoFit/>
          </a:bodyPr>
          <a:lstStyle/>
          <a:p>
            <a:r>
              <a:rPr lang="en-US" sz="1600" dirty="0"/>
              <a:t>We will keep in mind time by time for the worst situations to implement with the advise of the experts </a:t>
            </a:r>
          </a:p>
        </p:txBody>
      </p:sp>
      <p:pic>
        <p:nvPicPr>
          <p:cNvPr id="9219" name="Picture 3"/>
          <p:cNvPicPr>
            <a:picLocks noChangeAspect="1" noChangeArrowheads="1"/>
          </p:cNvPicPr>
          <p:nvPr/>
        </p:nvPicPr>
        <p:blipFill>
          <a:blip r:embed="rId5" cstate="print"/>
          <a:srcRect/>
          <a:stretch>
            <a:fillRect/>
          </a:stretch>
        </p:blipFill>
        <p:spPr bwMode="auto">
          <a:xfrm>
            <a:off x="11120583" y="111640"/>
            <a:ext cx="1391149" cy="1229128"/>
          </a:xfrm>
          <a:prstGeom prst="rect">
            <a:avLst/>
          </a:prstGeom>
          <a:noFill/>
          <a:ln w="9525">
            <a:noFill/>
            <a:miter lim="800000"/>
            <a:headEnd/>
            <a:tailEnd/>
          </a:ln>
          <a:scene3d>
            <a:camera prst="orthographicFront"/>
            <a:lightRig rig="threePt" dir="t"/>
          </a:scene3d>
          <a:sp3d>
            <a:bevelT prst="angle"/>
          </a:sp3d>
        </p:spPr>
      </p:pic>
      <p:pic>
        <p:nvPicPr>
          <p:cNvPr id="9224" name="Picture 8"/>
          <p:cNvPicPr>
            <a:picLocks noChangeAspect="1" noChangeArrowheads="1"/>
          </p:cNvPicPr>
          <p:nvPr/>
        </p:nvPicPr>
        <p:blipFill>
          <a:blip r:embed="rId6" cstate="print"/>
          <a:srcRect/>
          <a:stretch>
            <a:fillRect/>
          </a:stretch>
        </p:blipFill>
        <p:spPr bwMode="auto">
          <a:xfrm>
            <a:off x="126356" y="188640"/>
            <a:ext cx="2104517" cy="1111374"/>
          </a:xfrm>
          <a:prstGeom prst="rect">
            <a:avLst/>
          </a:prstGeom>
          <a:noFill/>
          <a:ln w="9525">
            <a:noFill/>
            <a:miter lim="800000"/>
            <a:headEnd/>
            <a:tailEnd/>
          </a:ln>
          <a:scene3d>
            <a:camera prst="orthographicFront"/>
            <a:lightRig rig="threePt" dir="t"/>
          </a:scene3d>
          <a:sp3d>
            <a:bevelT prst="angle"/>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46436" y="0"/>
            <a:ext cx="11503620" cy="99412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Treasury response to the COVID-19 challenges</a:t>
            </a:r>
          </a:p>
        </p:txBody>
      </p:sp>
      <p:pic>
        <p:nvPicPr>
          <p:cNvPr id="1030" name="Picture 6"/>
          <p:cNvPicPr>
            <a:picLocks noChangeAspect="1" noChangeArrowheads="1"/>
          </p:cNvPicPr>
          <p:nvPr/>
        </p:nvPicPr>
        <p:blipFill>
          <a:blip r:embed="rId3" cstate="print"/>
          <a:srcRect/>
          <a:stretch>
            <a:fillRect/>
          </a:stretch>
        </p:blipFill>
        <p:spPr bwMode="auto">
          <a:xfrm>
            <a:off x="0" y="2"/>
            <a:ext cx="846436" cy="1006919"/>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0" y="908720"/>
            <a:ext cx="12638088" cy="5949280"/>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1" y="4365104"/>
            <a:ext cx="1998564" cy="2492895"/>
          </a:xfrm>
          <a:prstGeom prst="rect">
            <a:avLst/>
          </a:prstGeom>
          <a:noFill/>
          <a:ln w="9525">
            <a:noFill/>
            <a:miter lim="800000"/>
            <a:headEnd/>
            <a:tailEnd/>
          </a:ln>
        </p:spPr>
      </p:pic>
      <p:sp>
        <p:nvSpPr>
          <p:cNvPr id="15" name="TextBox 14"/>
          <p:cNvSpPr txBox="1"/>
          <p:nvPr/>
        </p:nvSpPr>
        <p:spPr>
          <a:xfrm>
            <a:off x="414388" y="1844824"/>
            <a:ext cx="7416824"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 for your attention</a:t>
            </a:r>
          </a:p>
        </p:txBody>
      </p:sp>
      <p:pic>
        <p:nvPicPr>
          <p:cNvPr id="1033" name="Picture 9"/>
          <p:cNvPicPr>
            <a:picLocks noChangeAspect="1" noChangeArrowheads="1"/>
          </p:cNvPicPr>
          <p:nvPr/>
        </p:nvPicPr>
        <p:blipFill>
          <a:blip r:embed="rId6" cstate="print"/>
          <a:srcRect/>
          <a:stretch>
            <a:fillRect/>
          </a:stretch>
        </p:blipFill>
        <p:spPr bwMode="auto">
          <a:xfrm>
            <a:off x="1998564" y="4365104"/>
            <a:ext cx="3528392" cy="2492896"/>
          </a:xfrm>
          <a:prstGeom prst="rect">
            <a:avLst/>
          </a:prstGeom>
          <a:noFill/>
          <a:ln w="9525">
            <a:noFill/>
            <a:miter lim="800000"/>
            <a:headEnd/>
            <a:tailEnd/>
          </a:ln>
        </p:spPr>
      </p:pic>
      <p:sp>
        <p:nvSpPr>
          <p:cNvPr id="8" name="Rectangle 7"/>
          <p:cNvSpPr/>
          <p:nvPr/>
        </p:nvSpPr>
        <p:spPr>
          <a:xfrm>
            <a:off x="6247036" y="5805264"/>
            <a:ext cx="3884590" cy="369332"/>
          </a:xfrm>
          <a:prstGeom prst="rect">
            <a:avLst/>
          </a:prstGeom>
        </p:spPr>
        <p:txBody>
          <a:bodyPr wrap="none">
            <a:spAutoFit/>
          </a:bodyPr>
          <a:lstStyle/>
          <a:p>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Contact: mimoza.peco@financa.gov.al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b3a7077da9a13a0dcf64ed5d677f5a41">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03ecbc61110ecc952e27b8a8955585fd"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C51543-AD63-4091-BDE4-8A31A140F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7391-8214-4b58-86b3-de07547409f9"/>
    <ds:schemaRef ds:uri="fddef6a8-5936-4909-96e0-2ad7a6b17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47F8AD-1EDD-4BB1-8CE2-43702DDB9237}">
  <ds:schemaRefs>
    <ds:schemaRef ds:uri="http://schemas.microsoft.com/sharepoint/v3/contenttype/forms"/>
  </ds:schemaRefs>
</ds:datastoreItem>
</file>

<file path=customXml/itemProps3.xml><?xml version="1.0" encoding="utf-8"?>
<ds:datastoreItem xmlns:ds="http://schemas.openxmlformats.org/officeDocument/2006/customXml" ds:itemID="{4328F18F-B1F8-42A7-944A-89C7293695CE}">
  <ds:schemaRefs>
    <ds:schemaRef ds:uri="fddef6a8-5936-4909-96e0-2ad7a6b1720b"/>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0c867391-8214-4b58-86b3-de07547409f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Verve</Template>
  <TotalTime>2083</TotalTime>
  <Words>2804</Words>
  <Application>Microsoft Office PowerPoint</Application>
  <PresentationFormat>Custom</PresentationFormat>
  <Paragraphs>254</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vt:lpstr>
      <vt:lpstr>Office Theme</vt:lpstr>
      <vt:lpstr>Albanian Treasury response to the COVID-19 challenges</vt:lpstr>
      <vt:lpstr>Emergency - extraordinary regime arrangements</vt:lpstr>
      <vt:lpstr> NORMATIVE ACT no. 3, dated 15.03.2020 FOR TAKING SPECIAL ADMINISTRATIVE MEASURES DURING CONTINUANCE OF THE PERIOD OF COVID-19  </vt:lpstr>
      <vt:lpstr>Council of Ministers has approved two financial packages</vt:lpstr>
      <vt:lpstr>Payment processes</vt:lpstr>
      <vt:lpstr>Liquidity situation</vt:lpstr>
      <vt:lpstr>Treasury operations</vt:lpstr>
      <vt:lpstr>International organizations’ information in response to the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Yelena Slizhevskaya</cp:lastModifiedBy>
  <cp:revision>119</cp:revision>
  <cp:lastPrinted>2020-04-27T06:44:07Z</cp:lastPrinted>
  <dcterms:created xsi:type="dcterms:W3CDTF">2020-04-15T23:15:14Z</dcterms:created>
  <dcterms:modified xsi:type="dcterms:W3CDTF">2020-04-28T07:45:13Z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ies>
</file>