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1" r:id="rId2"/>
    <p:sldId id="269" r:id="rId3"/>
    <p:sldId id="353" r:id="rId4"/>
    <p:sldId id="352" r:id="rId5"/>
    <p:sldId id="351" r:id="rId6"/>
    <p:sldId id="348" r:id="rId7"/>
    <p:sldId id="349" r:id="rId8"/>
    <p:sldId id="350" r:id="rId9"/>
    <p:sldId id="323" r:id="rId10"/>
    <p:sldId id="324" r:id="rId11"/>
    <p:sldId id="339" r:id="rId12"/>
    <p:sldId id="340" r:id="rId13"/>
    <p:sldId id="272" r:id="rId14"/>
    <p:sldId id="268" r:id="rId15"/>
    <p:sldId id="333" r:id="rId16"/>
    <p:sldId id="345" r:id="rId17"/>
    <p:sldId id="342" r:id="rId18"/>
    <p:sldId id="347" r:id="rId19"/>
    <p:sldId id="344" r:id="rId20"/>
    <p:sldId id="265" r:id="rId21"/>
    <p:sldId id="325" r:id="rId22"/>
    <p:sldId id="327" r:id="rId23"/>
    <p:sldId id="346" r:id="rId24"/>
    <p:sldId id="337" r:id="rId25"/>
    <p:sldId id="267" r:id="rId26"/>
    <p:sldId id="329" r:id="rId27"/>
    <p:sldId id="330" r:id="rId28"/>
    <p:sldId id="331" r:id="rId29"/>
    <p:sldId id="332" r:id="rId30"/>
    <p:sldId id="278" r:id="rId31"/>
    <p:sldId id="341" r:id="rId32"/>
    <p:sldId id="356" r:id="rId33"/>
    <p:sldId id="334" r:id="rId34"/>
    <p:sldId id="336" r:id="rId35"/>
  </p:sldIdLst>
  <p:sldSz cx="9144000" cy="6858000" type="screen4x3"/>
  <p:notesSz cx="6794500" cy="9906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 Adrian EFV" initials="MAE" lastIdx="1" clrIdx="0">
    <p:extLst>
      <p:ext uri="{19B8F6BF-5375-455C-9EA6-DF929625EA0E}">
        <p15:presenceInfo xmlns:p15="http://schemas.microsoft.com/office/powerpoint/2012/main" userId="Martinez Adrian EF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80"/>
    <a:srgbClr val="ED181E"/>
    <a:srgbClr val="F0F5FD"/>
    <a:srgbClr val="0099CC"/>
    <a:srgbClr val="7BC3C9"/>
    <a:srgbClr val="6699FF"/>
    <a:srgbClr val="31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681" autoAdjust="0"/>
  </p:normalViewPr>
  <p:slideViewPr>
    <p:cSldViewPr snapToGrid="0">
      <p:cViewPr varScale="1">
        <p:scale>
          <a:sx n="109" d="100"/>
          <a:sy n="109" d="100"/>
        </p:scale>
        <p:origin x="11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-3708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6AAAF-7C94-4564-A089-34F80B11B904}" type="slidenum">
              <a:rPr lang="en-GB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39" y="4705073"/>
            <a:ext cx="4982422" cy="44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29A557-8663-4B35-879B-31A9351B52D1}" type="slidenum">
              <a:rPr lang="de-CH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952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3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14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4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20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88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23</a:t>
            </a:fld>
            <a:endParaRPr lang="de-CH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7219"/>
            <a:ext cx="5435600" cy="4466351"/>
          </a:xfrm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9449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25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30</a:t>
            </a:fld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3</a:t>
            </a:fld>
            <a:endParaRPr lang="de-CH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9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45521-C36D-42C5-B3C3-5C2EDDEADAF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094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5</a:t>
            </a:fld>
            <a:endParaRPr lang="de-CH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7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7A721-7A0C-41CE-A45B-A19B7184CA8C}" type="slidenum">
              <a:rPr lang="de-CH"/>
              <a:pPr/>
              <a:t>6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720" y="4706658"/>
            <a:ext cx="5433061" cy="4456353"/>
          </a:xfrm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915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19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9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32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2808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dirty="0">
                <a:latin typeface="Arial" charset="0"/>
              </a:rPr>
              <a:t> Federal Department of Finance FDF</a:t>
            </a:r>
            <a:br>
              <a:rPr lang="de-CH" sz="800" dirty="0">
                <a:latin typeface="Arial" charset="0"/>
              </a:rPr>
            </a:br>
            <a:r>
              <a:rPr lang="de-CH" sz="800" dirty="0">
                <a:latin typeface="Arial" charset="0"/>
              </a:rPr>
              <a:t> </a:t>
            </a:r>
            <a:r>
              <a:rPr lang="de-CH" sz="800" b="1" dirty="0">
                <a:latin typeface="Arial" charset="0"/>
              </a:rPr>
              <a:t>Federal Finance Administration FFA 	</a:t>
            </a:r>
            <a:endParaRPr lang="de-CH" sz="800" dirty="0">
              <a:latin typeface="Arial" charset="0"/>
            </a:endParaRP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Rectangle 42"/>
          <p:cNvSpPr>
            <a:spLocks noChangeArrowheads="1"/>
          </p:cNvSpPr>
          <p:nvPr userDrawn="1"/>
        </p:nvSpPr>
        <p:spPr bwMode="auto">
          <a:xfrm>
            <a:off x="3033713" y="2800350"/>
            <a:ext cx="3078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 dirty="0"/>
          </a:p>
        </p:txBody>
      </p:sp>
      <p:sp>
        <p:nvSpPr>
          <p:cNvPr id="23595" name="Rectangle 43"/>
          <p:cNvSpPr>
            <a:spLocks noChangeArrowheads="1"/>
          </p:cNvSpPr>
          <p:nvPr userDrawn="1"/>
        </p:nvSpPr>
        <p:spPr bwMode="auto">
          <a:xfrm>
            <a:off x="3033713" y="2800350"/>
            <a:ext cx="3078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 dirty="0"/>
          </a:p>
        </p:txBody>
      </p:sp>
      <p:pic>
        <p:nvPicPr>
          <p:cNvPr id="23592" name="Picture 40" descr="Logo Swiss Confederation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8213" y="1033463"/>
            <a:ext cx="198120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903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9039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5875" y="1449388"/>
            <a:ext cx="3659188" cy="4778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8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dirty="0"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Um den Fliesstext übersichtlich zu halten, sollten Abschnitte</a:t>
            </a:r>
          </a:p>
          <a:p>
            <a:pPr lvl="0"/>
            <a:r>
              <a:rPr lang="en-GB" smtClean="0"/>
              <a:t>gemacht werden. Diese werden zur besseren Lesbarkeit</a:t>
            </a:r>
          </a:p>
          <a:p>
            <a:pPr lvl="0"/>
            <a:r>
              <a:rPr lang="en-GB" smtClean="0"/>
              <a:t>jeweils mit eine Blindzeile getrennt.</a:t>
            </a:r>
            <a:br>
              <a:rPr lang="en-GB" smtClean="0"/>
            </a:br>
            <a:endParaRPr lang="en-GB" smtClean="0"/>
          </a:p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8420100" y="6596063"/>
            <a:ext cx="361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A78FB150-9C58-4EAD-A1A0-F4E1346ACC89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 dirty="0">
                <a:latin typeface="Arial" charset="0"/>
              </a:rPr>
              <a:t>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323013"/>
            <a:ext cx="74961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pic>
        <p:nvPicPr>
          <p:cNvPr id="1067" name="Picture 43" descr="Logo_col_wappen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1150938" y="6238875"/>
            <a:ext cx="3132137" cy="600075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22325">
              <a:lnSpc>
                <a:spcPct val="125000"/>
              </a:lnSpc>
              <a:tabLst>
                <a:tab pos="4038600" algn="l"/>
              </a:tabLst>
            </a:pPr>
            <a:r>
              <a:rPr lang="de-CH" sz="1100" dirty="0">
                <a:latin typeface="Arial" charset="0"/>
              </a:rPr>
              <a:t> Federal Department of Finance FDF</a:t>
            </a:r>
            <a:br>
              <a:rPr lang="de-CH" sz="1100" dirty="0">
                <a:latin typeface="Arial" charset="0"/>
              </a:rPr>
            </a:br>
            <a:r>
              <a:rPr lang="de-CH" sz="1100" dirty="0">
                <a:latin typeface="Arial" charset="0"/>
              </a:rPr>
              <a:t> </a:t>
            </a:r>
            <a:r>
              <a:rPr lang="de-CH" sz="1100" b="1" dirty="0">
                <a:latin typeface="Arial" charset="0"/>
              </a:rPr>
              <a:t>Federal Finance Administration FFA</a:t>
            </a: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4950" y="6491288"/>
            <a:ext cx="296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4483" y="1339076"/>
            <a:ext cx="7429500" cy="3880624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Federal Treasury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PEMPAL-Network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Video Conference, June 24</a:t>
            </a:r>
            <a:r>
              <a:rPr lang="en-GB" baseline="30000" dirty="0" smtClean="0"/>
              <a:t>th</a:t>
            </a:r>
            <a:r>
              <a:rPr lang="en-GB" dirty="0" smtClean="0"/>
              <a:t>, </a:t>
            </a:r>
            <a:r>
              <a:rPr lang="en-GB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1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7607170" cy="989013"/>
          </a:xfrm>
          <a:noFill/>
        </p:spPr>
        <p:txBody>
          <a:bodyPr/>
          <a:lstStyle/>
          <a:p>
            <a:r>
              <a:rPr lang="en-GB" dirty="0" smtClean="0"/>
              <a:t>Institutional framework and governance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7281" y="1375620"/>
            <a:ext cx="4433231" cy="25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26630" y="3975313"/>
            <a:ext cx="7337685" cy="234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b="1" dirty="0">
                <a:latin typeface="+mn-lt"/>
              </a:rPr>
              <a:t>Risk Control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monitors market and counterparty risks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reports quarterly to the ALCO and ad-hoc to Director FFA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b="1" dirty="0">
                <a:latin typeface="+mn-lt"/>
              </a:rPr>
              <a:t>Swiss Federal Audit Office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conducts audits within the Federal Treasury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000" b="1" dirty="0">
                <a:latin typeface="+mn-lt"/>
              </a:rPr>
              <a:t>Asset and Liability Management Committee (ALCO)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See following slides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kumimoji="0" lang="en-GB" sz="18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73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and Liability Management Committee (ALCO)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Members: </a:t>
            </a:r>
          </a:p>
          <a:p>
            <a:pPr lvl="1"/>
            <a:r>
              <a:rPr lang="de-CH" sz="2000" dirty="0" err="1" smtClean="0"/>
              <a:t>With</a:t>
            </a:r>
            <a:r>
              <a:rPr lang="de-CH" sz="2000" dirty="0" smtClean="0"/>
              <a:t> </a:t>
            </a:r>
            <a:r>
              <a:rPr lang="de-CH" sz="2000" dirty="0" err="1" smtClean="0"/>
              <a:t>voting</a:t>
            </a:r>
            <a:r>
              <a:rPr lang="de-CH" sz="2000" dirty="0" smtClean="0"/>
              <a:t> </a:t>
            </a:r>
            <a:r>
              <a:rPr lang="de-CH" sz="2000" dirty="0" err="1" smtClean="0"/>
              <a:t>rights</a:t>
            </a:r>
            <a:r>
              <a:rPr lang="de-CH" sz="2000" dirty="0" smtClean="0"/>
              <a:t>: </a:t>
            </a:r>
            <a:r>
              <a:rPr lang="de-CH" sz="2000" dirty="0" err="1" smtClean="0"/>
              <a:t>Director</a:t>
            </a:r>
            <a:r>
              <a:rPr lang="de-CH" sz="2000" dirty="0" smtClean="0"/>
              <a:t> FFA (</a:t>
            </a:r>
            <a:r>
              <a:rPr lang="de-CH" sz="2000" dirty="0" err="1" smtClean="0"/>
              <a:t>chair</a:t>
            </a:r>
            <a:r>
              <a:rPr lang="de-CH" sz="2000" dirty="0" smtClean="0"/>
              <a:t>), Head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FFA’s</a:t>
            </a:r>
            <a:r>
              <a:rPr lang="de-CH" sz="2000" dirty="0" smtClean="0"/>
              <a:t> </a:t>
            </a:r>
            <a:r>
              <a:rPr lang="de-CH" sz="2000" dirty="0" err="1" smtClean="0"/>
              <a:t>financial</a:t>
            </a:r>
            <a:r>
              <a:rPr lang="de-CH" sz="2000" dirty="0" smtClean="0"/>
              <a:t> </a:t>
            </a:r>
            <a:r>
              <a:rPr lang="de-CH" sz="2000" dirty="0" err="1" smtClean="0"/>
              <a:t>policy</a:t>
            </a:r>
            <a:r>
              <a:rPr lang="de-CH" sz="2000" dirty="0" smtClean="0"/>
              <a:t> </a:t>
            </a:r>
            <a:r>
              <a:rPr lang="de-CH" sz="2000" dirty="0" err="1" smtClean="0"/>
              <a:t>division</a:t>
            </a:r>
            <a:r>
              <a:rPr lang="de-CH" sz="2000" dirty="0" smtClean="0"/>
              <a:t>, Member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enlarged</a:t>
            </a:r>
            <a:r>
              <a:rPr lang="de-CH" sz="2000" dirty="0" smtClean="0"/>
              <a:t> </a:t>
            </a:r>
            <a:r>
              <a:rPr lang="de-CH" sz="2000" dirty="0" err="1" smtClean="0"/>
              <a:t>governing</a:t>
            </a:r>
            <a:r>
              <a:rPr lang="de-CH" sz="2000" dirty="0" smtClean="0"/>
              <a:t> Board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SNB, </a:t>
            </a:r>
            <a:r>
              <a:rPr lang="de-CH" sz="2000" dirty="0"/>
              <a:t>Head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Federal Treasury</a:t>
            </a:r>
          </a:p>
          <a:p>
            <a:pPr lvl="1"/>
            <a:r>
              <a:rPr lang="de-CH" sz="2000" dirty="0" err="1" smtClean="0"/>
              <a:t>Without</a:t>
            </a:r>
            <a:r>
              <a:rPr lang="de-CH" sz="2000" dirty="0" smtClean="0"/>
              <a:t> </a:t>
            </a:r>
            <a:r>
              <a:rPr lang="de-CH" sz="2000" dirty="0" err="1" smtClean="0"/>
              <a:t>voting</a:t>
            </a:r>
            <a:r>
              <a:rPr lang="de-CH" sz="2000" dirty="0" smtClean="0"/>
              <a:t> </a:t>
            </a:r>
            <a:r>
              <a:rPr lang="de-CH" sz="2000" dirty="0" err="1" smtClean="0"/>
              <a:t>rights</a:t>
            </a:r>
            <a:r>
              <a:rPr lang="de-CH" sz="2000" dirty="0" smtClean="0"/>
              <a:t>: </a:t>
            </a:r>
            <a:r>
              <a:rPr lang="de-CH" sz="2000" dirty="0" err="1" smtClean="0"/>
              <a:t>members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front </a:t>
            </a:r>
            <a:r>
              <a:rPr lang="de-CH" sz="2000" dirty="0" err="1" smtClean="0"/>
              <a:t>and</a:t>
            </a:r>
            <a:r>
              <a:rPr lang="de-CH" sz="2000" dirty="0" smtClean="0"/>
              <a:t> back </a:t>
            </a:r>
            <a:r>
              <a:rPr lang="de-CH" sz="2000" dirty="0" err="1" smtClean="0"/>
              <a:t>offices</a:t>
            </a:r>
            <a:r>
              <a:rPr lang="de-CH" sz="2000" dirty="0" smtClean="0"/>
              <a:t>, </a:t>
            </a:r>
            <a:r>
              <a:rPr lang="de-CH" sz="2000" dirty="0" err="1" smtClean="0"/>
              <a:t>member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FFA’s</a:t>
            </a:r>
            <a:r>
              <a:rPr lang="de-CH" sz="2000" dirty="0" smtClean="0"/>
              <a:t> </a:t>
            </a:r>
            <a:r>
              <a:rPr lang="de-CH" sz="2000" dirty="0" err="1" smtClean="0"/>
              <a:t>economic</a:t>
            </a:r>
            <a:r>
              <a:rPr lang="de-CH" sz="2000" dirty="0" smtClean="0"/>
              <a:t> </a:t>
            </a:r>
            <a:r>
              <a:rPr lang="de-CH" sz="2000" dirty="0" err="1" smtClean="0"/>
              <a:t>analysis</a:t>
            </a:r>
            <a:r>
              <a:rPr lang="de-CH" sz="2000" dirty="0" smtClean="0"/>
              <a:t> </a:t>
            </a:r>
            <a:r>
              <a:rPr lang="de-CH" sz="2000" dirty="0" err="1" smtClean="0"/>
              <a:t>division</a:t>
            </a:r>
            <a:r>
              <a:rPr lang="de-CH" sz="2000" dirty="0" smtClean="0"/>
              <a:t>, Risk Control (</a:t>
            </a:r>
            <a:r>
              <a:rPr lang="de-CH" sz="2000" dirty="0" err="1"/>
              <a:t>c</a:t>
            </a:r>
            <a:r>
              <a:rPr lang="de-CH" sz="2000" dirty="0" err="1" smtClean="0"/>
              <a:t>oordination</a:t>
            </a:r>
            <a:r>
              <a:rPr lang="de-CH" sz="2000" dirty="0" smtClean="0"/>
              <a:t>)</a:t>
            </a:r>
          </a:p>
          <a:p>
            <a:r>
              <a:rPr lang="de-CH" dirty="0" err="1"/>
              <a:t>Frequency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meetings</a:t>
            </a:r>
            <a:r>
              <a:rPr lang="de-CH" dirty="0"/>
              <a:t> : </a:t>
            </a:r>
            <a:r>
              <a:rPr lang="de-CH" dirty="0" err="1"/>
              <a:t>Once</a:t>
            </a:r>
            <a:r>
              <a:rPr lang="de-CH" dirty="0"/>
              <a:t> per </a:t>
            </a:r>
            <a:r>
              <a:rPr lang="de-CH" dirty="0" err="1"/>
              <a:t>quarter</a:t>
            </a:r>
            <a:r>
              <a:rPr lang="de-CH" dirty="0"/>
              <a:t>, </a:t>
            </a:r>
            <a:r>
              <a:rPr lang="en-US" dirty="0"/>
              <a:t>additional meetings may be requested by voting members</a:t>
            </a:r>
            <a:endParaRPr lang="de-CH" dirty="0"/>
          </a:p>
          <a:p>
            <a:r>
              <a:rPr lang="de-CH" dirty="0"/>
              <a:t>Agenda: </a:t>
            </a:r>
          </a:p>
          <a:p>
            <a:pPr lvl="1"/>
            <a:r>
              <a:rPr lang="de-CH" sz="2000" dirty="0" smtClean="0"/>
              <a:t>Financial </a:t>
            </a:r>
            <a:r>
              <a:rPr lang="de-CH" sz="2000" dirty="0" err="1" smtClean="0"/>
              <a:t>accounts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budget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Confederation</a:t>
            </a:r>
            <a:endParaRPr lang="de-CH" sz="2000" dirty="0" smtClean="0"/>
          </a:p>
          <a:p>
            <a:pPr lvl="1"/>
            <a:r>
              <a:rPr lang="en-US" sz="2000" dirty="0"/>
              <a:t>Economic situation, interest rate and currency </a:t>
            </a:r>
            <a:r>
              <a:rPr lang="en-US" sz="2000" dirty="0" smtClean="0"/>
              <a:t>forecasts</a:t>
            </a:r>
          </a:p>
          <a:p>
            <a:pPr lvl="1"/>
            <a:r>
              <a:rPr lang="de-CH" sz="2000" dirty="0"/>
              <a:t>Treasury </a:t>
            </a:r>
            <a:r>
              <a:rPr lang="de-CH" sz="2000" dirty="0" err="1" smtClean="0"/>
              <a:t>activities</a:t>
            </a:r>
            <a:endParaRPr lang="de-CH" sz="2000" dirty="0" smtClean="0"/>
          </a:p>
          <a:p>
            <a:pPr lvl="1"/>
            <a:r>
              <a:rPr lang="en-US" sz="2000" dirty="0"/>
              <a:t>Risk situation of the treasury</a:t>
            </a:r>
            <a:endParaRPr lang="de-CH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709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and Liability Management Committee (ALCO)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ALCO is the strategic steering and supervisory body of the Federal Treasury. </a:t>
            </a:r>
            <a:r>
              <a:rPr lang="de-CH" dirty="0"/>
              <a:t>The 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/>
              <a:t>responsibilities</a:t>
            </a:r>
            <a:r>
              <a:rPr lang="de-CH" dirty="0"/>
              <a:t> </a:t>
            </a:r>
            <a:r>
              <a:rPr lang="de-CH" dirty="0" err="1"/>
              <a:t>include</a:t>
            </a:r>
            <a:r>
              <a:rPr lang="de-CH" dirty="0"/>
              <a:t>: </a:t>
            </a:r>
          </a:p>
          <a:p>
            <a:pPr lvl="1"/>
            <a:r>
              <a:rPr lang="en-US" sz="2000" dirty="0" smtClean="0"/>
              <a:t>Definition </a:t>
            </a:r>
            <a:r>
              <a:rPr lang="en-US" sz="2000" dirty="0"/>
              <a:t>of the risk </a:t>
            </a:r>
            <a:r>
              <a:rPr lang="en-US" sz="2000" dirty="0" smtClean="0"/>
              <a:t>strategy, regular review of the strategy</a:t>
            </a:r>
          </a:p>
          <a:p>
            <a:pPr lvl="1"/>
            <a:r>
              <a:rPr lang="en-US" sz="2000" dirty="0" smtClean="0"/>
              <a:t>Adoption </a:t>
            </a:r>
            <a:r>
              <a:rPr lang="en-US" sz="2000" dirty="0"/>
              <a:t>of internal risk management </a:t>
            </a:r>
            <a:r>
              <a:rPr lang="en-US" sz="2000" dirty="0" smtClean="0"/>
              <a:t>guidelines</a:t>
            </a:r>
          </a:p>
          <a:p>
            <a:pPr lvl="1"/>
            <a:r>
              <a:rPr lang="en-US" sz="2000" dirty="0"/>
              <a:t>Determination of risk limits, especially for interest rate risks, refinancing and liquidity risks, counterparty risks, currency risks</a:t>
            </a:r>
            <a:endParaRPr lang="en-US" sz="2000" dirty="0" smtClean="0"/>
          </a:p>
          <a:p>
            <a:pPr lvl="1"/>
            <a:r>
              <a:rPr lang="en-US" sz="2000" dirty="0" smtClean="0"/>
              <a:t>Approval </a:t>
            </a:r>
            <a:r>
              <a:rPr lang="en-US" sz="2000" dirty="0"/>
              <a:t>of the annual issuance strategy, namely issue volumes and issuance </a:t>
            </a:r>
            <a:r>
              <a:rPr lang="en-US" sz="2000" dirty="0" smtClean="0"/>
              <a:t>dates</a:t>
            </a:r>
          </a:p>
          <a:p>
            <a:pPr lvl="1"/>
            <a:r>
              <a:rPr lang="en-US" sz="2000" dirty="0"/>
              <a:t>Approval of eligible financial </a:t>
            </a:r>
            <a:r>
              <a:rPr lang="en-US" sz="2000" dirty="0" smtClean="0"/>
              <a:t>instruments</a:t>
            </a:r>
          </a:p>
          <a:p>
            <a:pPr lvl="1"/>
            <a:r>
              <a:rPr lang="en-US" sz="2000" dirty="0"/>
              <a:t>Determination of the economic reference values for the preparation of the budget and financial plan</a:t>
            </a:r>
            <a:endParaRPr lang="de-CH" sz="2000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53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Cooperation with the Swiss National Bank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8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dirty="0">
                <a:latin typeface="+mn-lt"/>
              </a:rPr>
              <a:t>Federal Treasury has no insight into monetary policy decisions, </a:t>
            </a:r>
            <a:r>
              <a:rPr lang="en-US" sz="2100" b="1" dirty="0">
                <a:latin typeface="+mn-lt"/>
              </a:rPr>
              <a:t>SNB is independent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+mn-lt"/>
              </a:rPr>
              <a:t>But there is cooperation between the two organizations: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SNB is part of the ALCO</a:t>
            </a:r>
            <a:endParaRPr lang="en-GB" sz="20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SNB is mandated to perform and execute auctions on behalf of the Confederation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Terms and conditions are defined in the treasury agreement between FFA and SNB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Together with PostFinance the SNB provides the bank account infrastructure for the Confederation, including the master giro account managed by the FT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Intraday overdraft possibility covered by permanent time deposit of the Confederation at the SNB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Frequent discussions between staff members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Content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503480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Main responsibilities and organizational structure</a:t>
            </a:r>
          </a:p>
          <a:p>
            <a:pPr marL="400050" indent="-400050">
              <a:buFontTx/>
              <a:buAutoNum type="arabicPeriod"/>
            </a:pPr>
            <a:r>
              <a:rPr lang="en-US" b="1" dirty="0" smtClean="0"/>
              <a:t>Cash </a:t>
            </a:r>
            <a:r>
              <a:rPr lang="en-US" b="1" dirty="0"/>
              <a:t>forecasting and management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Budgeting: Role of the Treasury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Financial reporting</a:t>
            </a:r>
          </a:p>
          <a:p>
            <a:pPr marL="400050" indent="-400050">
              <a:buFontTx/>
              <a:buAutoNum type="arabicPeriod"/>
            </a:pPr>
            <a:endParaRPr lang="en-US" b="1" dirty="0" smtClean="0"/>
          </a:p>
          <a:p>
            <a:pPr marL="400050" indent="-400050">
              <a:buFontTx/>
              <a:buAutoNum type="arabicPeriod"/>
            </a:pPr>
            <a:endParaRPr lang="en-US" b="1" dirty="0" smtClean="0"/>
          </a:p>
          <a:p>
            <a:pPr marL="400050" indent="-400050">
              <a:buFontTx/>
              <a:buNone/>
            </a:pPr>
            <a:endParaRPr lang="en-US" dirty="0" smtClean="0"/>
          </a:p>
          <a:p>
            <a:pPr marL="400050" indent="-400050"/>
            <a:endParaRPr lang="en-US" dirty="0"/>
          </a:p>
        </p:txBody>
      </p:sp>
      <p:pic>
        <p:nvPicPr>
          <p:cNvPr id="8" name="Picture 4" descr="C:\Users\U80712427\AppData\Local\Microsoft\Windows\Temporary Internet Files\Content.Outlook\FFVAZ8WF\Nordwestansicht_01 (2).jpg"/>
          <p:cNvPicPr>
            <a:picLocks noChangeAspect="1" noChangeArrowheads="1"/>
          </p:cNvPicPr>
          <p:nvPr/>
        </p:nvPicPr>
        <p:blipFill>
          <a:blip r:embed="rId3" cstate="print">
            <a:lum bright="32000" contrast="39000"/>
          </a:blip>
          <a:srcRect l="502" t="2055" r="519" b="5732"/>
          <a:stretch>
            <a:fillRect/>
          </a:stretch>
        </p:blipFill>
        <p:spPr bwMode="auto">
          <a:xfrm>
            <a:off x="4630734" y="2880254"/>
            <a:ext cx="4299147" cy="2663128"/>
          </a:xfrm>
          <a:prstGeom prst="rect">
            <a:avLst/>
          </a:prstGeom>
          <a:noFill/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535048" y="5605910"/>
            <a:ext cx="401103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500" b="1" dirty="0">
                <a:latin typeface="Arial" charset="0"/>
              </a:rPr>
              <a:t>Federal Department </a:t>
            </a:r>
            <a:r>
              <a:rPr lang="de-CH" sz="1500" b="1" dirty="0" err="1">
                <a:latin typeface="Arial" charset="0"/>
              </a:rPr>
              <a:t>of</a:t>
            </a:r>
            <a:r>
              <a:rPr lang="de-CH" sz="1500" b="1" dirty="0">
                <a:latin typeface="Arial" charset="0"/>
              </a:rPr>
              <a:t> </a:t>
            </a:r>
            <a:r>
              <a:rPr lang="de-CH" sz="1500" b="1" dirty="0" err="1">
                <a:latin typeface="Arial" charset="0"/>
              </a:rPr>
              <a:t>Finance</a:t>
            </a:r>
            <a:r>
              <a:rPr lang="de-CH" sz="1500" b="1" dirty="0">
                <a:latin typeface="Arial" charset="0"/>
              </a:rPr>
              <a:t>, </a:t>
            </a:r>
            <a:r>
              <a:rPr lang="de-CH" sz="1500" b="1" dirty="0" err="1">
                <a:latin typeface="Arial" charset="0"/>
              </a:rPr>
              <a:t>Bernerh</a:t>
            </a:r>
            <a:r>
              <a:rPr lang="de-CH" sz="1500" dirty="0" err="1">
                <a:latin typeface="Arial" charset="0"/>
              </a:rPr>
              <a:t>of</a:t>
            </a:r>
            <a:endParaRPr lang="de-CH" sz="1500" dirty="0">
              <a:latin typeface="Arial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Principles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liquidity</a:t>
            </a:r>
            <a:r>
              <a:rPr lang="de-CH" dirty="0"/>
              <a:t> </a:t>
            </a:r>
            <a:r>
              <a:rPr lang="de-CH" dirty="0" err="1"/>
              <a:t>management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Main </a:t>
            </a:r>
            <a:r>
              <a:rPr lang="de-CH" b="1" dirty="0" err="1" smtClean="0"/>
              <a:t>goal</a:t>
            </a:r>
            <a:r>
              <a:rPr lang="de-CH" dirty="0"/>
              <a:t>: </a:t>
            </a:r>
            <a:r>
              <a:rPr lang="en-US" dirty="0"/>
              <a:t>Ensure sufficient liquidity at all times to fulfill </a:t>
            </a:r>
            <a:r>
              <a:rPr lang="en-US" dirty="0" smtClean="0"/>
              <a:t>payment </a:t>
            </a:r>
            <a:r>
              <a:rPr lang="en-US" dirty="0"/>
              <a:t>obligations on </a:t>
            </a:r>
            <a:r>
              <a:rPr lang="en-US" dirty="0" smtClean="0"/>
              <a:t>time and avoid</a:t>
            </a:r>
            <a:r>
              <a:rPr lang="de-CH" dirty="0" smtClean="0"/>
              <a:t> </a:t>
            </a:r>
            <a:r>
              <a:rPr lang="de-CH" dirty="0" err="1" smtClean="0"/>
              <a:t>payment</a:t>
            </a:r>
            <a:r>
              <a:rPr lang="de-CH" dirty="0" smtClean="0"/>
              <a:t> </a:t>
            </a:r>
            <a:r>
              <a:rPr lang="de-CH" dirty="0" err="1"/>
              <a:t>bottlenecks</a:t>
            </a:r>
            <a:endParaRPr lang="de-CH" dirty="0"/>
          </a:p>
          <a:p>
            <a:r>
              <a:rPr lang="de-CH" b="1" dirty="0" smtClean="0"/>
              <a:t>Key </a:t>
            </a:r>
            <a:r>
              <a:rPr lang="de-CH" b="1" dirty="0" err="1" smtClean="0"/>
              <a:t>indicator</a:t>
            </a:r>
            <a:r>
              <a:rPr lang="de-CH" dirty="0" smtClean="0"/>
              <a:t>: </a:t>
            </a:r>
            <a:r>
              <a:rPr lang="en-US" dirty="0"/>
              <a:t>Ensure the Confederation's permanent </a:t>
            </a:r>
            <a:r>
              <a:rPr lang="en-US" dirty="0" smtClean="0"/>
              <a:t>ability </a:t>
            </a:r>
            <a:r>
              <a:rPr lang="en-US" dirty="0"/>
              <a:t>to pay by providing a "liquidity buffer" </a:t>
            </a:r>
            <a:r>
              <a:rPr lang="en-US" dirty="0" smtClean="0"/>
              <a:t>(minimum 2 billion CHF)</a:t>
            </a:r>
          </a:p>
          <a:p>
            <a:r>
              <a:rPr lang="en-US" dirty="0" smtClean="0"/>
              <a:t>Maintenance </a:t>
            </a:r>
            <a:r>
              <a:rPr lang="en-US" dirty="0"/>
              <a:t>of the liquidity buffer through short-term borrowing and investment </a:t>
            </a:r>
            <a:r>
              <a:rPr lang="en-US" dirty="0" smtClean="0"/>
              <a:t>(T-Bills, </a:t>
            </a:r>
            <a:r>
              <a:rPr lang="en-US" dirty="0"/>
              <a:t>Repo</a:t>
            </a:r>
            <a:r>
              <a:rPr lang="en-US" dirty="0" smtClean="0"/>
              <a:t>) and long-term financing (bonds)</a:t>
            </a:r>
          </a:p>
          <a:p>
            <a:r>
              <a:rPr lang="en-US" dirty="0"/>
              <a:t>Investment is possible in principle (e.g. government bonds with a first-class credit rating), </a:t>
            </a:r>
            <a:r>
              <a:rPr lang="en-US" dirty="0" smtClean="0"/>
              <a:t>subject </a:t>
            </a:r>
            <a:r>
              <a:rPr lang="en-US" dirty="0"/>
              <a:t>to risk </a:t>
            </a:r>
            <a:r>
              <a:rPr lang="en-US" dirty="0" smtClean="0"/>
              <a:t>specifications</a:t>
            </a:r>
          </a:p>
          <a:p>
            <a:r>
              <a:rPr lang="en-US" dirty="0" smtClean="0"/>
              <a:t>Currently </a:t>
            </a:r>
            <a:r>
              <a:rPr lang="en-US" dirty="0"/>
              <a:t>all the liquidity on current account with the SNB, Confederation is exempt from negative interest </a:t>
            </a:r>
            <a:r>
              <a:rPr lang="en-US" dirty="0" smtClean="0"/>
              <a:t>rates</a:t>
            </a:r>
          </a:p>
          <a:p>
            <a:r>
              <a:rPr lang="en-US" dirty="0"/>
              <a:t>Daily monitoring of liquidity </a:t>
            </a:r>
            <a:r>
              <a:rPr lang="en-US" dirty="0" smtClean="0"/>
              <a:t>development, including forecasts </a:t>
            </a:r>
            <a:r>
              <a:rPr lang="en-US" dirty="0"/>
              <a:t>until the end of the year 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876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9750" y="2292591"/>
            <a:ext cx="8135938" cy="1141410"/>
            <a:chOff x="340" y="1501"/>
            <a:chExt cx="5125" cy="719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40" y="1501"/>
              <a:ext cx="190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Symbol" pitchFamily="18" charset="2"/>
                <a:buNone/>
              </a:pPr>
              <a:r>
                <a:rPr lang="de-CH" dirty="0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Money </a:t>
              </a:r>
              <a:r>
                <a:rPr lang="de-CH" dirty="0" err="1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and</a:t>
              </a:r>
              <a:r>
                <a:rPr lang="de-CH" dirty="0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de-CH" dirty="0" err="1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capital</a:t>
              </a:r>
              <a:r>
                <a:rPr lang="de-CH" dirty="0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de-CH" dirty="0" err="1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markets</a:t>
              </a:r>
              <a:endParaRPr lang="de-CH" dirty="0">
                <a:solidFill>
                  <a:srgbClr val="0033CC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V="1">
              <a:off x="2064" y="1525"/>
              <a:ext cx="45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064" y="1842"/>
              <a:ext cx="49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608" y="1929"/>
              <a:ext cx="28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de-CH" dirty="0" smtClean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Bonds</a:t>
              </a:r>
              <a:endParaRPr lang="de-CH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539749" y="4379917"/>
            <a:ext cx="8428759" cy="1754189"/>
            <a:chOff x="340" y="3113"/>
            <a:chExt cx="5177" cy="1105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40" y="3385"/>
              <a:ext cx="1906" cy="291"/>
              <a:chOff x="340" y="3385"/>
              <a:chExt cx="1906" cy="291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40" y="3385"/>
                <a:ext cx="190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de-CH" dirty="0" err="1">
                    <a:solidFill>
                      <a:srgbClr val="0033CC"/>
                    </a:solidFill>
                    <a:latin typeface="Arial" charset="0"/>
                    <a:cs typeface="Times New Roman" pitchFamily="18" charset="0"/>
                  </a:rPr>
                  <a:t>Credit</a:t>
                </a:r>
                <a:r>
                  <a:rPr lang="de-CH" dirty="0">
                    <a:solidFill>
                      <a:srgbClr val="0033CC"/>
                    </a:solidFill>
                    <a:latin typeface="Arial" charset="0"/>
                    <a:cs typeface="Times New Roman" pitchFamily="18" charset="0"/>
                  </a:rPr>
                  <a:t> market</a:t>
                </a:r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 flipV="1">
                <a:off x="1610" y="3521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608" y="3113"/>
              <a:ext cx="2909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Financial 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institutions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de-CH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de-CH" dirty="0" smtClean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Internal 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deposits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(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related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institutions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/ 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funds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, </a:t>
              </a:r>
              <a:r>
                <a:rPr lang="de-CH" dirty="0" err="1" smtClean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employees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0200" y="1634621"/>
            <a:ext cx="4535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T-Bills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Repo-Market </a:t>
            </a:r>
            <a:endParaRPr lang="de-CH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defTabSz="728663"/>
            <a:r>
              <a:rPr lang="en-US" sz="3000" dirty="0"/>
              <a:t>Federal Treasury funding instruments</a:t>
            </a:r>
          </a:p>
        </p:txBody>
      </p:sp>
    </p:spTree>
    <p:extLst>
      <p:ext uri="{BB962C8B-B14F-4D97-AF65-F5344CB8AC3E}">
        <p14:creationId xmlns:p14="http://schemas.microsoft.com/office/powerpoint/2010/main" val="255634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769416" y="1088823"/>
            <a:ext cx="3888000" cy="646331"/>
          </a:xfrm>
          <a:prstGeom prst="rect">
            <a:avLst/>
          </a:prstGeom>
          <a:solidFill>
            <a:srgbClr val="333399">
              <a:alpha val="10000"/>
            </a:srgbClr>
          </a:solidFill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333399"/>
                </a:solidFill>
                <a:latin typeface="+mn-lt"/>
              </a:rPr>
              <a:t>Money Market Debt Register Claims (T-Bills)</a:t>
            </a:r>
            <a:endParaRPr lang="en-US" sz="20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81201" y="1086998"/>
            <a:ext cx="3888000" cy="646331"/>
          </a:xfrm>
          <a:prstGeom prst="rect">
            <a:avLst/>
          </a:prstGeom>
          <a:solidFill>
            <a:srgbClr val="333399">
              <a:alpha val="10000"/>
            </a:srgbClr>
          </a:solidFill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333399"/>
                </a:solidFill>
                <a:latin typeface="+mn-lt"/>
              </a:rPr>
              <a:t>Swiss Confederation Bonds</a:t>
            </a:r>
            <a:endParaRPr lang="en-US" sz="20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81201" y="1846758"/>
            <a:ext cx="3888000" cy="359907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fixed rate (coupon)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monthly auction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price tender, </a:t>
            </a:r>
            <a:r>
              <a:rPr lang="en-US" sz="2000" dirty="0" err="1" smtClean="0">
                <a:latin typeface="Arial" charset="0"/>
              </a:rPr>
              <a:t>dutch</a:t>
            </a:r>
            <a:endParaRPr lang="en-US" sz="2000" dirty="0" smtClean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issuance calendar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new issues and re-issuance of outstanding bonds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secondary market/trading on SIX Swiss Exchange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69416" y="1846758"/>
            <a:ext cx="3888000" cy="359907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discounted paper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spc="-50" dirty="0" smtClean="0">
                <a:latin typeface="Arial" charset="0"/>
              </a:rPr>
              <a:t>weekly auction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price tender, dutch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issuance calendar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new issues; 44x 3 month,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6x 6 month &amp; 2x 12-month T-Bills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secondary market/trading on SIX-Repo-platform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defTabSz="728663"/>
            <a:r>
              <a:rPr lang="en-US" sz="3000" dirty="0"/>
              <a:t>Federal Treasury funding instruments</a:t>
            </a:r>
          </a:p>
        </p:txBody>
      </p:sp>
      <p:sp>
        <p:nvSpPr>
          <p:cNvPr id="3" name="Rechteck 2"/>
          <p:cNvSpPr/>
          <p:nvPr/>
        </p:nvSpPr>
        <p:spPr>
          <a:xfrm>
            <a:off x="681057" y="5598235"/>
            <a:ext cx="7988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Arial" charset="0"/>
              </a:rPr>
              <a:t>Strive </a:t>
            </a:r>
            <a:r>
              <a:rPr lang="en-US" sz="2000" dirty="0">
                <a:latin typeface="Arial" charset="0"/>
              </a:rPr>
              <a:t>for </a:t>
            </a:r>
            <a:r>
              <a:rPr lang="en-US" sz="2000" b="1" dirty="0">
                <a:latin typeface="Arial" charset="0"/>
              </a:rPr>
              <a:t>low interest expenditures </a:t>
            </a:r>
            <a:r>
              <a:rPr lang="en-US" sz="2000" dirty="0">
                <a:latin typeface="Arial" charset="0"/>
              </a:rPr>
              <a:t>in the long run while keeping associated </a:t>
            </a:r>
            <a:r>
              <a:rPr lang="en-US" sz="2000" b="1" dirty="0">
                <a:latin typeface="Arial" charset="0"/>
              </a:rPr>
              <a:t>risks at an acceptable level</a:t>
            </a:r>
            <a:endParaRPr lang="de-CH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1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Cash Pooling</a:t>
            </a:r>
            <a:endParaRPr lang="en-GB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29" y="1721718"/>
            <a:ext cx="6058390" cy="36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Daily </a:t>
            </a:r>
            <a:r>
              <a:rPr lang="de-CH" dirty="0" err="1" smtClean="0"/>
              <a:t>report</a:t>
            </a:r>
            <a:r>
              <a:rPr lang="de-CH" dirty="0" smtClean="0"/>
              <a:t> on </a:t>
            </a:r>
            <a:r>
              <a:rPr lang="de-CH" dirty="0" err="1" smtClean="0"/>
              <a:t>liquidity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987" y="1312863"/>
            <a:ext cx="6904903" cy="49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Content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503480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b="1" dirty="0" smtClean="0"/>
              <a:t>Main responsibilities and organizational structure</a:t>
            </a:r>
            <a:endParaRPr lang="en-US" b="1" dirty="0"/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Cash forecasting and </a:t>
            </a:r>
            <a:r>
              <a:rPr lang="en-US" dirty="0" smtClean="0">
                <a:solidFill>
                  <a:schemeClr val="bg2"/>
                </a:solidFill>
              </a:rPr>
              <a:t>management</a:t>
            </a:r>
          </a:p>
          <a:p>
            <a:pPr marL="400050" indent="-400050"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Budgeting</a:t>
            </a:r>
            <a:r>
              <a:rPr lang="en-US" dirty="0">
                <a:solidFill>
                  <a:schemeClr val="bg2"/>
                </a:solidFill>
              </a:rPr>
              <a:t>: Role of the Treasury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Financial </a:t>
            </a:r>
            <a:r>
              <a:rPr lang="en-US" dirty="0" smtClean="0">
                <a:solidFill>
                  <a:schemeClr val="bg2"/>
                </a:solidFill>
              </a:rPr>
              <a:t>reporting</a:t>
            </a: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985397" y="5883816"/>
            <a:ext cx="377513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500" b="1" dirty="0" smtClean="0">
                <a:latin typeface="Arial" charset="0"/>
              </a:rPr>
              <a:t>House of Parliament</a:t>
            </a:r>
            <a:r>
              <a:rPr lang="en-GB" sz="1500" b="1" dirty="0" smtClean="0"/>
              <a:t> </a:t>
            </a:r>
            <a:endParaRPr lang="en-GB" sz="1500" b="1" dirty="0"/>
          </a:p>
        </p:txBody>
      </p:sp>
      <p:pic>
        <p:nvPicPr>
          <p:cNvPr id="9" name="Inhaltsplatzhalter 11" descr="Bundeshaus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67483" y="3277344"/>
            <a:ext cx="3660775" cy="2606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Content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338587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Main responsibilities and organizational structure</a:t>
            </a:r>
          </a:p>
          <a:p>
            <a:pPr marL="400050" indent="-400050"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Cash </a:t>
            </a:r>
            <a:r>
              <a:rPr lang="en-US" dirty="0">
                <a:solidFill>
                  <a:schemeClr val="bg2"/>
                </a:solidFill>
              </a:rPr>
              <a:t>forecasting and management</a:t>
            </a:r>
          </a:p>
          <a:p>
            <a:pPr marL="400050" indent="-400050">
              <a:buFontTx/>
              <a:buAutoNum type="arabicPeriod"/>
            </a:pPr>
            <a:r>
              <a:rPr lang="en-US" b="1" dirty="0"/>
              <a:t>Budgeting: Role of the Treasury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Financial reporting</a:t>
            </a: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endParaRPr lang="en-US" dirty="0" smtClean="0">
              <a:solidFill>
                <a:schemeClr val="bg2"/>
              </a:solidFill>
            </a:endParaRPr>
          </a:p>
          <a:p>
            <a:pPr marL="400050" indent="-400050"/>
            <a:endParaRPr lang="en-US" dirty="0" smtClean="0"/>
          </a:p>
          <a:p>
            <a:pPr marL="400050" indent="-400050">
              <a:buFontTx/>
              <a:buNone/>
            </a:pPr>
            <a:endParaRPr lang="en-US" dirty="0" smtClean="0"/>
          </a:p>
          <a:p>
            <a:pPr marL="400050" indent="-400050"/>
            <a:endParaRPr lang="en-US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931633" y="5664746"/>
            <a:ext cx="31726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500" b="1" dirty="0" smtClean="0">
                <a:latin typeface="Arial" charset="0"/>
              </a:rPr>
              <a:t>Swiss </a:t>
            </a:r>
            <a:r>
              <a:rPr lang="de-CH" sz="1500" b="1" dirty="0" err="1" smtClean="0">
                <a:latin typeface="Arial" charset="0"/>
              </a:rPr>
              <a:t>Confederation</a:t>
            </a:r>
            <a:r>
              <a:rPr lang="de-CH" sz="1500" b="1" dirty="0" smtClean="0">
                <a:latin typeface="Arial" charset="0"/>
              </a:rPr>
              <a:t> </a:t>
            </a:r>
            <a:r>
              <a:rPr lang="de-CH" sz="1500" b="1" dirty="0" err="1" smtClean="0">
                <a:latin typeface="Arial" charset="0"/>
              </a:rPr>
              <a:t>Govt</a:t>
            </a:r>
            <a:r>
              <a:rPr lang="de-CH" sz="1500" b="1" dirty="0" smtClean="0">
                <a:latin typeface="Arial" charset="0"/>
              </a:rPr>
              <a:t> Bond,</a:t>
            </a:r>
          </a:p>
          <a:p>
            <a:r>
              <a:rPr lang="de-CH" sz="1500" b="1" dirty="0" err="1" smtClean="0">
                <a:latin typeface="Arial" charset="0"/>
              </a:rPr>
              <a:t>Dec</a:t>
            </a:r>
            <a:r>
              <a:rPr lang="de-CH" sz="1500" b="1" dirty="0" smtClean="0">
                <a:latin typeface="Arial" charset="0"/>
              </a:rPr>
              <a:t> 22,1893</a:t>
            </a:r>
            <a:r>
              <a:rPr lang="de-CH" sz="1500" dirty="0" smtClean="0">
                <a:latin typeface="Arial" charset="0"/>
              </a:rPr>
              <a:t/>
            </a:r>
            <a:br>
              <a:rPr lang="de-CH" sz="1500" dirty="0" smtClean="0">
                <a:latin typeface="Arial" charset="0"/>
              </a:rPr>
            </a:br>
            <a:r>
              <a:rPr lang="de-CH" sz="500" dirty="0" smtClean="0">
                <a:latin typeface="Arial" charset="0"/>
              </a:rPr>
              <a:t>Picture: Pascal </a:t>
            </a:r>
            <a:r>
              <a:rPr lang="de-CH" sz="500" dirty="0" err="1" smtClean="0">
                <a:latin typeface="Arial" charset="0"/>
              </a:rPr>
              <a:t>Launer</a:t>
            </a:r>
            <a:r>
              <a:rPr lang="de-CH" sz="500" dirty="0" smtClean="0">
                <a:latin typeface="Arial" charset="0"/>
              </a:rPr>
              <a:t>, Thomson Reuters</a:t>
            </a:r>
            <a:endParaRPr lang="de-CH" sz="500" dirty="0">
              <a:latin typeface="Arial" charset="0"/>
            </a:endParaRPr>
          </a:p>
        </p:txBody>
      </p:sp>
      <p:pic>
        <p:nvPicPr>
          <p:cNvPr id="11" name="Picture 1" descr="\\adb.intra.admin.ch\userhome$\EFV-01\U80794106\data\Documents\ueg personal PRIVAT\Pics\Porträts ueg\Thomson Reuters 2012 Fotograf Pascal Launer\PLA42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413" y="3089787"/>
            <a:ext cx="3878926" cy="2495038"/>
          </a:xfrm>
          <a:prstGeom prst="rect">
            <a:avLst/>
          </a:prstGeom>
          <a:noFill/>
        </p:spPr>
      </p:pic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Budgeting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85874" y="1449388"/>
            <a:ext cx="7472363" cy="4778375"/>
          </a:xfrm>
        </p:spPr>
        <p:txBody>
          <a:bodyPr/>
          <a:lstStyle/>
          <a:p>
            <a:r>
              <a:rPr lang="en-US" dirty="0"/>
              <a:t>Federal Council sets expenditure ceilings conforming to the debt brake: First specifications in February, budget submissions and adjustments by June, Federal Council decision with definitive ceilings in July, Parliament decision in December</a:t>
            </a:r>
          </a:p>
          <a:p>
            <a:r>
              <a:rPr lang="de-CH" dirty="0" smtClean="0"/>
              <a:t>The </a:t>
            </a:r>
            <a:r>
              <a:rPr lang="de-CH" dirty="0" err="1" smtClean="0"/>
              <a:t>main</a:t>
            </a:r>
            <a:r>
              <a:rPr lang="de-CH" dirty="0" smtClean="0"/>
              <a:t> </a:t>
            </a:r>
            <a:r>
              <a:rPr lang="de-CH" dirty="0" err="1" smtClean="0"/>
              <a:t>responsiblity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budgeting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Confederation</a:t>
            </a:r>
            <a:r>
              <a:rPr lang="de-CH" dirty="0" smtClean="0"/>
              <a:t> lies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Fiscal</a:t>
            </a:r>
            <a:r>
              <a:rPr lang="de-CH" dirty="0" smtClean="0"/>
              <a:t> </a:t>
            </a:r>
            <a:r>
              <a:rPr lang="de-CH" dirty="0" err="1" smtClean="0"/>
              <a:t>Policy</a:t>
            </a:r>
            <a:r>
              <a:rPr lang="de-CH" dirty="0" smtClean="0"/>
              <a:t> (FP)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Expenditure</a:t>
            </a:r>
            <a:r>
              <a:rPr lang="de-CH" dirty="0" smtClean="0"/>
              <a:t> </a:t>
            </a:r>
            <a:r>
              <a:rPr lang="de-CH" dirty="0" err="1" smtClean="0"/>
              <a:t>Policy</a:t>
            </a:r>
            <a:r>
              <a:rPr lang="de-CH" dirty="0" smtClean="0"/>
              <a:t> (EP) </a:t>
            </a:r>
            <a:r>
              <a:rPr lang="de-CH" dirty="0" err="1" smtClean="0"/>
              <a:t>divisions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FFA,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Finance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Accounting </a:t>
            </a:r>
            <a:r>
              <a:rPr lang="de-CH" dirty="0" err="1" smtClean="0"/>
              <a:t>division</a:t>
            </a:r>
            <a:r>
              <a:rPr lang="de-CH" dirty="0" smtClean="0"/>
              <a:t> </a:t>
            </a:r>
            <a:r>
              <a:rPr lang="de-CH" dirty="0" err="1" smtClean="0"/>
              <a:t>supports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maintains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IT </a:t>
            </a:r>
            <a:r>
              <a:rPr lang="de-CH" dirty="0" err="1" smtClean="0"/>
              <a:t>systems</a:t>
            </a:r>
            <a:r>
              <a:rPr lang="de-CH" dirty="0" smtClean="0"/>
              <a:t> (SAP)</a:t>
            </a:r>
          </a:p>
          <a:p>
            <a:r>
              <a:rPr lang="en-US" dirty="0"/>
              <a:t>These divisions coordinate the budget process with the federal administration and its administrative </a:t>
            </a:r>
            <a:r>
              <a:rPr lang="en-US" dirty="0" smtClean="0"/>
              <a:t>units and </a:t>
            </a:r>
            <a:r>
              <a:rPr lang="de-CH" dirty="0" err="1" smtClean="0"/>
              <a:t>are</a:t>
            </a:r>
            <a:r>
              <a:rPr lang="de-CH" dirty="0" smtClean="0"/>
              <a:t> also </a:t>
            </a:r>
            <a:r>
              <a:rPr lang="de-CH" dirty="0" err="1" smtClean="0"/>
              <a:t>responsible</a:t>
            </a:r>
            <a:r>
              <a:rPr lang="de-CH" dirty="0" smtClean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credit</a:t>
            </a:r>
            <a:r>
              <a:rPr lang="de-CH" dirty="0" smtClean="0"/>
              <a:t> </a:t>
            </a:r>
            <a:r>
              <a:rPr lang="de-CH" dirty="0" err="1" smtClean="0"/>
              <a:t>control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113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Role of the Federal Treasury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40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</a:rPr>
              <a:t>Interdependence between financial and treasury planning: financial planning influences issuance program, interest expenditures influence financial planning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</a:rPr>
              <a:t>Ongoing exchange between Treasury and budget divisions is important </a:t>
            </a:r>
            <a:r>
              <a:rPr lang="en-US" sz="2100" kern="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2100" kern="0" dirty="0">
                <a:latin typeface="+mn-lt"/>
              </a:rPr>
              <a:t> fiscal policy division therefore also represented in ALCO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100" kern="0" dirty="0" smtClean="0">
                <a:latin typeface="+mn-lt"/>
                <a:sym typeface="Wingdings" panose="05000000000000000000" pitchFamily="2" charset="2"/>
              </a:rPr>
              <a:t>Borrowing through bonds and T-Bills leads to interest expenses  budget position has declined sharply in recent years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100" kern="0" dirty="0" smtClean="0">
                <a:latin typeface="+mn-lt"/>
              </a:rPr>
              <a:t>Debt </a:t>
            </a:r>
            <a:r>
              <a:rPr lang="en-US" sz="2100" kern="0" dirty="0">
                <a:latin typeface="+mn-lt"/>
              </a:rPr>
              <a:t>brake disciplines fiscal policy: new issues basically limited by </a:t>
            </a:r>
            <a:r>
              <a:rPr lang="en-US" sz="2100" kern="0" dirty="0" smtClean="0">
                <a:latin typeface="+mn-lt"/>
              </a:rPr>
              <a:t>maturities</a:t>
            </a:r>
            <a:endParaRPr lang="de-CH" sz="19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CH" sz="2000" kern="0" dirty="0" err="1" smtClean="0">
                <a:latin typeface="+mn-lt"/>
              </a:rPr>
              <a:t>Treasury’s</a:t>
            </a:r>
            <a:r>
              <a:rPr lang="de-CH" sz="2000" kern="0" dirty="0" smtClean="0">
                <a:latin typeface="+mn-lt"/>
              </a:rPr>
              <a:t> </a:t>
            </a:r>
            <a:r>
              <a:rPr lang="de-CH" sz="2000" kern="0" dirty="0" err="1">
                <a:latin typeface="+mn-lt"/>
              </a:rPr>
              <a:t>main</a:t>
            </a:r>
            <a:r>
              <a:rPr lang="de-CH" sz="2000" kern="0" dirty="0">
                <a:latin typeface="+mn-lt"/>
              </a:rPr>
              <a:t> </a:t>
            </a:r>
            <a:r>
              <a:rPr lang="de-CH" sz="2000" kern="0" dirty="0" err="1">
                <a:latin typeface="+mn-lt"/>
              </a:rPr>
              <a:t>task</a:t>
            </a:r>
            <a:r>
              <a:rPr lang="de-CH" sz="2000" kern="0" dirty="0">
                <a:latin typeface="+mn-lt"/>
              </a:rPr>
              <a:t> </a:t>
            </a:r>
            <a:r>
              <a:rPr lang="de-CH" sz="2000" kern="0" dirty="0" err="1">
                <a:latin typeface="+mn-lt"/>
              </a:rPr>
              <a:t>during</a:t>
            </a:r>
            <a:r>
              <a:rPr lang="de-CH" sz="2000" kern="0" dirty="0">
                <a:latin typeface="+mn-lt"/>
              </a:rPr>
              <a:t> </a:t>
            </a:r>
            <a:r>
              <a:rPr lang="de-CH" sz="2000" kern="0" dirty="0" err="1">
                <a:latin typeface="+mn-lt"/>
              </a:rPr>
              <a:t>budgeting</a:t>
            </a:r>
            <a:r>
              <a:rPr lang="de-CH" sz="2000" kern="0" dirty="0">
                <a:latin typeface="+mn-lt"/>
              </a:rPr>
              <a:t> </a:t>
            </a:r>
            <a:r>
              <a:rPr lang="de-CH" sz="2000" kern="0" dirty="0" err="1">
                <a:latin typeface="+mn-lt"/>
              </a:rPr>
              <a:t>process</a:t>
            </a:r>
            <a:r>
              <a:rPr lang="de-CH" sz="2000" kern="0" dirty="0">
                <a:latin typeface="+mn-lt"/>
              </a:rPr>
              <a:t>: </a:t>
            </a:r>
            <a:r>
              <a:rPr lang="en-US" sz="2000" kern="0" dirty="0">
                <a:latin typeface="+mn-lt"/>
              </a:rPr>
              <a:t>hedging of foreign currencies (leads to planning security and avoidance of supplementary credits)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20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2" y="323850"/>
            <a:ext cx="7534873" cy="657225"/>
          </a:xfrm>
          <a:noFill/>
          <a:ln/>
        </p:spPr>
        <p:txBody>
          <a:bodyPr/>
          <a:lstStyle/>
          <a:p>
            <a:r>
              <a:rPr lang="en-US" dirty="0" smtClean="0"/>
              <a:t>The</a:t>
            </a:r>
            <a:r>
              <a:rPr lang="en-US" sz="2800" dirty="0" smtClean="0"/>
              <a:t> </a:t>
            </a:r>
            <a:r>
              <a:rPr lang="en-US" dirty="0"/>
              <a:t>Treasury-Plan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dirty="0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40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1800" kern="0" dirty="0">
                <a:latin typeface="+mn-lt"/>
              </a:rPr>
              <a:t>Covers the actual year, the upcoming (budget) year and the three following years of the financial plan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1800" kern="0" dirty="0">
                <a:latin typeface="+mn-lt"/>
              </a:rPr>
              <a:t>Includes the main cash in- and outflows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800" dirty="0">
                <a:latin typeface="+mn-lt"/>
              </a:rPr>
              <a:t>fiscal balance outcomes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800" dirty="0">
                <a:latin typeface="+mn-lt"/>
              </a:rPr>
              <a:t>extraordinary expenditures and revenues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800" dirty="0">
                <a:latin typeface="+mn-lt"/>
              </a:rPr>
              <a:t>internal financial investments (railway, unemployment insurance, etc.)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1800" kern="0" dirty="0">
                <a:latin typeface="+mn-lt"/>
              </a:rPr>
              <a:t>Is regularly and continuously updated (e.g. to new projections, financial plan or budget)</a:t>
            </a:r>
          </a:p>
          <a:p>
            <a:pPr lvl="0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800" kern="0" dirty="0">
                <a:latin typeface="+mn-lt"/>
              </a:rPr>
              <a:t>	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en-US" sz="1800" kern="0" dirty="0">
                <a:latin typeface="+mn-lt"/>
              </a:rPr>
              <a:t>Reveals the amount of funds available for debt reduction resp. the borrowing requirements (including debt </a:t>
            </a:r>
            <a:r>
              <a:rPr lang="en-US" sz="1800" kern="0" dirty="0" smtClean="0">
                <a:latin typeface="+mn-lt"/>
              </a:rPr>
              <a:t>redemptions)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en-US" sz="1800" kern="0" dirty="0" smtClean="0">
                <a:latin typeface="+mn-lt"/>
              </a:rPr>
              <a:t>Allocates </a:t>
            </a:r>
            <a:r>
              <a:rPr lang="en-US" sz="1800" kern="0" dirty="0">
                <a:latin typeface="+mn-lt"/>
              </a:rPr>
              <a:t>funds requirements to external (bonds, T-bills) and internal (employees saving deposits, deposits from decentralized units) </a:t>
            </a:r>
            <a:r>
              <a:rPr lang="en-US" sz="1800" kern="0" dirty="0" smtClean="0">
                <a:latin typeface="+mn-lt"/>
              </a:rPr>
              <a:t>funding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en-US" sz="1800" kern="0" dirty="0" smtClean="0">
                <a:latin typeface="+mn-lt"/>
              </a:rPr>
              <a:t>Based </a:t>
            </a:r>
            <a:r>
              <a:rPr lang="en-US" sz="1800" kern="0" dirty="0">
                <a:latin typeface="+mn-lt"/>
              </a:rPr>
              <a:t>on the T-Plan in November, the issuance program and auction calendar is drawn up and proposed to the ALCO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21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2100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2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the Treasury’s “balance sheet” </a:t>
            </a:r>
            <a:r>
              <a:rPr lang="en-US" dirty="0"/>
              <a:t>and </a:t>
            </a:r>
            <a:r>
              <a:rPr lang="en-US" dirty="0" smtClean="0"/>
              <a:t>its budgetary </a:t>
            </a:r>
            <a:r>
              <a:rPr lang="en-US" dirty="0"/>
              <a:t>impact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297" y="1449388"/>
            <a:ext cx="6087518" cy="477837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404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Content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338587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Main responsibilities and organizational structure</a:t>
            </a:r>
          </a:p>
          <a:p>
            <a:pPr marL="400050" indent="-400050"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Cash </a:t>
            </a:r>
            <a:r>
              <a:rPr lang="en-US" dirty="0">
                <a:solidFill>
                  <a:schemeClr val="bg2"/>
                </a:solidFill>
              </a:rPr>
              <a:t>forecasting and management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Budgeting: Role of the Treasury</a:t>
            </a:r>
          </a:p>
          <a:p>
            <a:pPr marL="400050" indent="-400050">
              <a:buFontTx/>
              <a:buAutoNum type="arabicPeriod"/>
            </a:pPr>
            <a:r>
              <a:rPr lang="en-US" b="1" dirty="0"/>
              <a:t>Financial reporting</a:t>
            </a: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endParaRPr lang="en-US" dirty="0" smtClean="0">
              <a:solidFill>
                <a:schemeClr val="bg2"/>
              </a:solidFill>
            </a:endParaRPr>
          </a:p>
          <a:p>
            <a:pPr marL="400050" indent="-400050"/>
            <a:endParaRPr lang="en-US" dirty="0" smtClean="0"/>
          </a:p>
          <a:p>
            <a:pPr marL="400050" indent="-400050">
              <a:buFontTx/>
              <a:buNone/>
            </a:pPr>
            <a:endParaRPr lang="en-US" dirty="0" smtClean="0"/>
          </a:p>
          <a:p>
            <a:pPr marL="400050" indent="-400050"/>
            <a:endParaRPr lang="en-US" dirty="0"/>
          </a:p>
        </p:txBody>
      </p:sp>
      <p:pic>
        <p:nvPicPr>
          <p:cNvPr id="10" name="Picture 13" descr="nationalratssa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00" y="2836863"/>
            <a:ext cx="33702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197475" y="5929313"/>
            <a:ext cx="3163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500" b="1" dirty="0" err="1">
                <a:latin typeface="Arial" pitchFamily="34" charset="0"/>
              </a:rPr>
              <a:t>Chamber</a:t>
            </a:r>
            <a:r>
              <a:rPr lang="de-CH" sz="1500" b="1" dirty="0">
                <a:latin typeface="Arial" pitchFamily="34" charset="0"/>
              </a:rPr>
              <a:t> </a:t>
            </a:r>
            <a:r>
              <a:rPr lang="de-CH" sz="1500" b="1" dirty="0" err="1">
                <a:latin typeface="Arial" pitchFamily="34" charset="0"/>
              </a:rPr>
              <a:t>of</a:t>
            </a:r>
            <a:r>
              <a:rPr lang="de-CH" sz="1500" b="1" dirty="0">
                <a:latin typeface="Arial" pitchFamily="34" charset="0"/>
              </a:rPr>
              <a:t> </a:t>
            </a:r>
            <a:r>
              <a:rPr lang="de-CH" sz="1500" b="1" dirty="0" err="1">
                <a:latin typeface="Arial" pitchFamily="34" charset="0"/>
              </a:rPr>
              <a:t>the</a:t>
            </a:r>
            <a:r>
              <a:rPr lang="de-CH" sz="1500" b="1" dirty="0">
                <a:latin typeface="Arial" pitchFamily="34" charset="0"/>
              </a:rPr>
              <a:t> National Council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Annual </a:t>
            </a:r>
            <a:r>
              <a:rPr lang="de-CH" dirty="0" err="1" smtClean="0"/>
              <a:t>reporting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Treasury Activity </a:t>
            </a:r>
            <a:r>
              <a:rPr lang="en-US" dirty="0"/>
              <a:t>report (publicly </a:t>
            </a:r>
            <a:r>
              <a:rPr lang="en-US" dirty="0" smtClean="0"/>
              <a:t>available)</a:t>
            </a:r>
          </a:p>
          <a:p>
            <a:pPr lvl="1"/>
            <a:r>
              <a:rPr lang="en-US" dirty="0"/>
              <a:t>General information on the functioning of the Federal Treasury, its mandate and the instruments </a:t>
            </a:r>
            <a:r>
              <a:rPr lang="en-US" dirty="0" smtClean="0"/>
              <a:t>used</a:t>
            </a:r>
          </a:p>
          <a:p>
            <a:pPr lvl="1"/>
            <a:r>
              <a:rPr lang="en-US" dirty="0"/>
              <a:t>Review of the issuance </a:t>
            </a:r>
            <a:r>
              <a:rPr lang="en-US" dirty="0" err="1"/>
              <a:t>programme</a:t>
            </a:r>
            <a:r>
              <a:rPr lang="en-US" dirty="0"/>
              <a:t>, liquidity management and currency </a:t>
            </a:r>
            <a:r>
              <a:rPr lang="en-US" dirty="0" smtClean="0"/>
              <a:t>hedging</a:t>
            </a:r>
          </a:p>
          <a:p>
            <a:pPr lvl="1"/>
            <a:r>
              <a:rPr lang="en-US" dirty="0"/>
              <a:t>Overview of key risk management indicators and reporting on compliance with target </a:t>
            </a:r>
            <a:r>
              <a:rPr lang="en-US" dirty="0" smtClean="0"/>
              <a:t>values</a:t>
            </a:r>
          </a:p>
          <a:p>
            <a:r>
              <a:rPr lang="en-US" dirty="0"/>
              <a:t>Financial reporting on </a:t>
            </a:r>
            <a:r>
              <a:rPr lang="en-US" dirty="0" smtClean="0"/>
              <a:t>the Confederation’s account </a:t>
            </a:r>
            <a:r>
              <a:rPr lang="en-US" dirty="0"/>
              <a:t>and budget (publicly available)</a:t>
            </a:r>
            <a:endParaRPr lang="en-US" dirty="0" smtClean="0"/>
          </a:p>
          <a:p>
            <a:pPr lvl="1"/>
            <a:r>
              <a:rPr lang="en-US" dirty="0"/>
              <a:t>Reporting to </a:t>
            </a:r>
            <a:r>
              <a:rPr lang="en-US" dirty="0" smtClean="0"/>
              <a:t>the Parliament</a:t>
            </a:r>
            <a:r>
              <a:rPr lang="en-US" dirty="0"/>
              <a:t>: debt level, issuance </a:t>
            </a:r>
            <a:r>
              <a:rPr lang="en-US" dirty="0" err="1"/>
              <a:t>behaviour</a:t>
            </a:r>
            <a:r>
              <a:rPr lang="en-US" dirty="0"/>
              <a:t>, special </a:t>
            </a:r>
            <a:r>
              <a:rPr lang="en-US" dirty="0" smtClean="0"/>
              <a:t>events</a:t>
            </a:r>
          </a:p>
          <a:p>
            <a:pPr lvl="1"/>
            <a:r>
              <a:rPr lang="en-US" dirty="0"/>
              <a:t>Justification for the development of budget and </a:t>
            </a:r>
            <a:r>
              <a:rPr lang="en-US" dirty="0" smtClean="0"/>
              <a:t>account </a:t>
            </a:r>
            <a:r>
              <a:rPr lang="en-US" dirty="0"/>
              <a:t>items (at credit level)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032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Annual </a:t>
            </a:r>
            <a:r>
              <a:rPr lang="de-CH" dirty="0" err="1" smtClean="0"/>
              <a:t>issuance</a:t>
            </a:r>
            <a:r>
              <a:rPr lang="de-CH" dirty="0" smtClean="0"/>
              <a:t> </a:t>
            </a:r>
            <a:r>
              <a:rPr lang="de-CH" dirty="0" err="1" smtClean="0"/>
              <a:t>calender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Issuance </a:t>
            </a:r>
            <a:r>
              <a:rPr lang="en-US" dirty="0"/>
              <a:t>calendar for </a:t>
            </a:r>
            <a:r>
              <a:rPr lang="en-US" dirty="0" smtClean="0"/>
              <a:t>T-Bills </a:t>
            </a:r>
            <a:r>
              <a:rPr lang="en-US" dirty="0"/>
              <a:t>and bonds, each with auction dates and planned </a:t>
            </a:r>
            <a:r>
              <a:rPr lang="en-US" dirty="0" smtClean="0"/>
              <a:t>annual issuance </a:t>
            </a:r>
            <a:r>
              <a:rPr lang="en-US" dirty="0"/>
              <a:t>volume, publication in December of the previous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Market participants </a:t>
            </a:r>
            <a:r>
              <a:rPr lang="en-US" dirty="0"/>
              <a:t>can rely on </a:t>
            </a:r>
            <a:r>
              <a:rPr lang="en-US" dirty="0" smtClean="0"/>
              <a:t>standardized auctions and regular issuance</a:t>
            </a:r>
          </a:p>
          <a:p>
            <a:pPr lvl="1"/>
            <a:r>
              <a:rPr lang="en-US" dirty="0" smtClean="0"/>
              <a:t>Leads </a:t>
            </a:r>
            <a:r>
              <a:rPr lang="en-US" dirty="0"/>
              <a:t>to stable participation in the auctions and thus market-driven </a:t>
            </a:r>
            <a:r>
              <a:rPr lang="en-US" dirty="0" smtClean="0"/>
              <a:t>prices</a:t>
            </a:r>
          </a:p>
          <a:p>
            <a:pPr lvl="1"/>
            <a:r>
              <a:rPr lang="en-US" dirty="0"/>
              <a:t>ensures permanent and cost-effective access to capita markets</a:t>
            </a:r>
          </a:p>
          <a:p>
            <a:r>
              <a:rPr lang="en-US" dirty="0"/>
              <a:t>Issuance calendar can be adjusted during the year if financing needs change significantly</a:t>
            </a:r>
            <a:endParaRPr lang="de-CH" dirty="0"/>
          </a:p>
          <a:p>
            <a:r>
              <a:rPr lang="en-US" dirty="0" smtClean="0"/>
              <a:t>Publication </a:t>
            </a:r>
            <a:r>
              <a:rPr lang="en-US" dirty="0"/>
              <a:t>via </a:t>
            </a:r>
            <a:r>
              <a:rPr lang="en-US" dirty="0" smtClean="0"/>
              <a:t>joint media releases </a:t>
            </a:r>
            <a:r>
              <a:rPr lang="en-US" dirty="0"/>
              <a:t>of the FFA and the </a:t>
            </a:r>
            <a:r>
              <a:rPr lang="en-US" dirty="0" smtClean="0"/>
              <a:t>SNB</a:t>
            </a:r>
            <a:r>
              <a:rPr lang="en-US" dirty="0"/>
              <a:t>, also sent directly to our </a:t>
            </a:r>
            <a:r>
              <a:rPr lang="en-US" dirty="0" smtClean="0"/>
              <a:t>regular investors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840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Announcements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auction</a:t>
            </a:r>
            <a:r>
              <a:rPr lang="de-CH" dirty="0"/>
              <a:t> </a:t>
            </a:r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each bond auction: Announcement (</a:t>
            </a:r>
            <a:r>
              <a:rPr lang="en-US" dirty="0" smtClean="0"/>
              <a:t>including settlement and maturity) </a:t>
            </a:r>
            <a:r>
              <a:rPr lang="en-US" dirty="0"/>
              <a:t>one day before the auction via media release, Bloomberg and Reuters. No communication of target volume or </a:t>
            </a:r>
            <a:r>
              <a:rPr lang="en-US" dirty="0" smtClean="0"/>
              <a:t>price</a:t>
            </a:r>
          </a:p>
          <a:p>
            <a:r>
              <a:rPr lang="en-US" dirty="0"/>
              <a:t>Directly after the auction: Announcement of results (including volume, price, yield) via media release, Bloomberg and </a:t>
            </a:r>
            <a:r>
              <a:rPr lang="en-US" dirty="0" smtClean="0"/>
              <a:t>Reuters</a:t>
            </a:r>
          </a:p>
          <a:p>
            <a:r>
              <a:rPr lang="en-US" dirty="0" smtClean="0"/>
              <a:t>Information concerning our issuance program can be found on the FFA’s website (e.g. outstanding bond volumes, issuance results)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6069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in presentations, media enquiries, OECD etc.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Federal Treasury acts in an open and transparent </a:t>
            </a:r>
            <a:r>
              <a:rPr lang="en-US" dirty="0" smtClean="0"/>
              <a:t>manner</a:t>
            </a:r>
          </a:p>
          <a:p>
            <a:pPr lvl="1"/>
            <a:r>
              <a:rPr lang="en-US" dirty="0"/>
              <a:t>Maintain dialogue with major market participants and investors</a:t>
            </a:r>
          </a:p>
          <a:p>
            <a:pPr lvl="1"/>
            <a:r>
              <a:rPr lang="en-US" dirty="0" smtClean="0"/>
              <a:t>Regular </a:t>
            </a:r>
            <a:r>
              <a:rPr lang="en-US" dirty="0"/>
              <a:t>presentations to interested parties within and outside the Federal </a:t>
            </a:r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Openness</a:t>
            </a:r>
            <a:r>
              <a:rPr lang="de-CH" dirty="0" smtClean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media</a:t>
            </a:r>
            <a:r>
              <a:rPr lang="de-CH" dirty="0"/>
              <a:t> </a:t>
            </a:r>
            <a:r>
              <a:rPr lang="en-US" dirty="0" smtClean="0"/>
              <a:t>enquiries</a:t>
            </a:r>
          </a:p>
          <a:p>
            <a:pPr lvl="1"/>
            <a:r>
              <a:rPr lang="en-US" dirty="0" smtClean="0"/>
              <a:t>Participation </a:t>
            </a:r>
            <a:r>
              <a:rPr lang="en-US" dirty="0"/>
              <a:t>in meetings of the OECD </a:t>
            </a:r>
            <a:r>
              <a:rPr lang="en-US" dirty="0" smtClean="0"/>
              <a:t>and similar organizations</a:t>
            </a:r>
          </a:p>
          <a:p>
            <a:pPr lvl="1"/>
            <a:r>
              <a:rPr lang="en-US" dirty="0" smtClean="0"/>
              <a:t>Willingness </a:t>
            </a:r>
            <a:r>
              <a:rPr lang="en-US" dirty="0"/>
              <a:t>to provide information in surveys on debt volume and structure, issuing </a:t>
            </a:r>
            <a:r>
              <a:rPr lang="en-US" dirty="0" err="1"/>
              <a:t>behaviour</a:t>
            </a:r>
            <a:r>
              <a:rPr lang="en-US" dirty="0"/>
              <a:t> etc.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259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323850"/>
            <a:ext cx="7372350" cy="657225"/>
          </a:xfrm>
          <a:noFill/>
          <a:ln/>
        </p:spPr>
        <p:txBody>
          <a:bodyPr/>
          <a:lstStyle/>
          <a:p>
            <a:r>
              <a:rPr lang="en-US" sz="2800" dirty="0"/>
              <a:t>Federal Department of Finance </a:t>
            </a:r>
            <a:br>
              <a:rPr lang="en-US" sz="2800" dirty="0"/>
            </a:br>
            <a:r>
              <a:rPr lang="en-US" sz="2000" dirty="0"/>
              <a:t>Ministry of Finance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313" y="1172930"/>
            <a:ext cx="7115175" cy="4513263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sz="2000" b="1" dirty="0" smtClean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General Secretariat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Federal Tax Administration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Federal Customs Administration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>
                <a:solidFill>
                  <a:srgbClr val="000080"/>
                </a:solidFill>
              </a:rPr>
              <a:t>Federal Finance Administration</a:t>
            </a:r>
            <a:endParaRPr lang="en-GB" sz="2000" dirty="0" smtClean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State Secretariat for International Financial Matters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Federal Office of Personnel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Federal Office of Information Technology, Systems and Telecommunication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Federal Office for Buildings and Logistics 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1176780" y="5048709"/>
            <a:ext cx="7421563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1500" dirty="0" smtClean="0">
                <a:latin typeface="Arial" charset="0"/>
              </a:rPr>
              <a:t>Affiliated to Federal Department of Finance for administrative purposes: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1500" dirty="0" smtClean="0">
                <a:latin typeface="Arial" charset="0"/>
              </a:rPr>
              <a:t>Swiss Federal Audit Office, Swiss Financial Market Supervisory Authority, Federal Pension Fund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1500" dirty="0">
              <a:latin typeface="Arial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35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209964" y="3168650"/>
            <a:ext cx="758522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GB" dirty="0"/>
              <a:t>Questions and answers</a:t>
            </a:r>
            <a:endParaRPr lang="de-CH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9964" y="3168650"/>
            <a:ext cx="7585220" cy="989013"/>
          </a:xfrm>
        </p:spPr>
        <p:txBody>
          <a:bodyPr/>
          <a:lstStyle/>
          <a:p>
            <a:r>
              <a:rPr lang="de-CH" dirty="0" smtClean="0"/>
              <a:t>Additional </a:t>
            </a:r>
            <a:r>
              <a:rPr lang="de-CH" dirty="0" err="1" smtClean="0"/>
              <a:t>slides</a:t>
            </a:r>
            <a:r>
              <a:rPr lang="de-CH" dirty="0"/>
              <a:t> / Appendix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222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PEMPAL-Network, 24 June 2020</a:t>
            </a:r>
            <a:endParaRPr lang="de-CH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 smtClean="0"/>
              <a:t>IT-Systems</a:t>
            </a:r>
            <a:endParaRPr lang="de-CH" altLang="de-DE" dirty="0" smtClean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 eaLnBrk="1" hangingPunct="1"/>
            <a:endParaRPr lang="de-CH" altLang="de-DE" sz="2600" dirty="0" smtClean="0"/>
          </a:p>
          <a:p>
            <a:pPr marL="400050" indent="-400050" eaLnBrk="1" hangingPunct="1">
              <a:buFontTx/>
              <a:buNone/>
            </a:pPr>
            <a:endParaRPr lang="de-CH" altLang="de-DE" sz="2600" dirty="0" smtClean="0"/>
          </a:p>
        </p:txBody>
      </p:sp>
      <p:sp>
        <p:nvSpPr>
          <p:cNvPr id="7173" name="Oval 22"/>
          <p:cNvSpPr>
            <a:spLocks noChangeArrowheads="1"/>
          </p:cNvSpPr>
          <p:nvPr/>
        </p:nvSpPr>
        <p:spPr bwMode="auto">
          <a:xfrm>
            <a:off x="3908425" y="3325813"/>
            <a:ext cx="1371600" cy="914400"/>
          </a:xfrm>
          <a:prstGeom prst="ellipse">
            <a:avLst/>
          </a:prstGeom>
          <a:solidFill>
            <a:srgbClr val="3366FF">
              <a:alpha val="59999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 smtClean="0"/>
              <a:t>Apex</a:t>
            </a:r>
            <a:endParaRPr lang="de-CH" altLang="de-DE" sz="1600" b="1" dirty="0"/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3070225" y="2335213"/>
            <a:ext cx="2990850" cy="914400"/>
          </a:xfrm>
          <a:prstGeom prst="ellipse">
            <a:avLst/>
          </a:prstGeom>
          <a:solidFill>
            <a:srgbClr val="3366FF">
              <a:alpha val="59999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000" b="1"/>
              <a:t>Adaptiv 360</a:t>
            </a:r>
          </a:p>
        </p:txBody>
      </p:sp>
      <p:sp>
        <p:nvSpPr>
          <p:cNvPr id="7175" name="Oval 25"/>
          <p:cNvSpPr>
            <a:spLocks noChangeArrowheads="1"/>
          </p:cNvSpPr>
          <p:nvPr/>
        </p:nvSpPr>
        <p:spPr bwMode="auto">
          <a:xfrm>
            <a:off x="2689225" y="1878013"/>
            <a:ext cx="3733800" cy="2590800"/>
          </a:xfrm>
          <a:prstGeom prst="ellipse">
            <a:avLst/>
          </a:prstGeom>
          <a:noFill/>
          <a:ln w="25400">
            <a:solidFill>
              <a:srgbClr val="E31D2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latin typeface="Times" panose="02020603050405020304" pitchFamily="18" charset="0"/>
            </a:endParaRPr>
          </a:p>
        </p:txBody>
      </p:sp>
      <p:sp>
        <p:nvSpPr>
          <p:cNvPr id="7176" name="Oval 26"/>
          <p:cNvSpPr>
            <a:spLocks noChangeArrowheads="1"/>
          </p:cNvSpPr>
          <p:nvPr/>
        </p:nvSpPr>
        <p:spPr bwMode="auto">
          <a:xfrm>
            <a:off x="1289050" y="16748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/>
              <a:t>Bloomberg</a:t>
            </a:r>
          </a:p>
        </p:txBody>
      </p:sp>
      <p:sp>
        <p:nvSpPr>
          <p:cNvPr id="7177" name="Oval 27"/>
          <p:cNvSpPr>
            <a:spLocks noChangeArrowheads="1"/>
          </p:cNvSpPr>
          <p:nvPr/>
        </p:nvSpPr>
        <p:spPr bwMode="auto">
          <a:xfrm>
            <a:off x="1089025" y="28686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 err="1" smtClean="0"/>
              <a:t>BuRi</a:t>
            </a:r>
            <a:endParaRPr lang="de-CH" altLang="de-DE" sz="1600" b="1" dirty="0"/>
          </a:p>
        </p:txBody>
      </p:sp>
      <p:sp>
        <p:nvSpPr>
          <p:cNvPr id="7178" name="Oval 28"/>
          <p:cNvSpPr>
            <a:spLocks noChangeArrowheads="1"/>
          </p:cNvSpPr>
          <p:nvPr/>
        </p:nvSpPr>
        <p:spPr bwMode="auto">
          <a:xfrm>
            <a:off x="5889625" y="4316413"/>
            <a:ext cx="1371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 err="1"/>
              <a:t>FileZilla</a:t>
            </a:r>
            <a:r>
              <a:rPr lang="de-CH" altLang="de-DE" sz="1600" b="1" dirty="0"/>
              <a:t/>
            </a:r>
            <a:br>
              <a:rPr lang="de-CH" altLang="de-DE" sz="1600" b="1" dirty="0"/>
            </a:br>
            <a:r>
              <a:rPr lang="de-CH" altLang="de-DE" sz="1200" b="1" dirty="0" smtClean="0"/>
              <a:t>Accounting Data</a:t>
            </a:r>
            <a:endParaRPr lang="de-CH" altLang="de-DE" sz="1200" b="1" dirty="0"/>
          </a:p>
        </p:txBody>
      </p:sp>
      <p:sp>
        <p:nvSpPr>
          <p:cNvPr id="7179" name="Oval 29"/>
          <p:cNvSpPr>
            <a:spLocks noChangeArrowheads="1"/>
          </p:cNvSpPr>
          <p:nvPr/>
        </p:nvSpPr>
        <p:spPr bwMode="auto">
          <a:xfrm>
            <a:off x="7261225" y="2944813"/>
            <a:ext cx="1371600" cy="8382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100" b="1" dirty="0" smtClean="0"/>
              <a:t>Electronic </a:t>
            </a:r>
            <a:r>
              <a:rPr lang="de-CH" altLang="de-DE" sz="1100" b="1" dirty="0" err="1" smtClean="0"/>
              <a:t>Archiving</a:t>
            </a:r>
            <a:endParaRPr lang="de-CH" altLang="de-DE" sz="11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100" b="1" dirty="0" smtClean="0"/>
              <a:t>(DALA)</a:t>
            </a:r>
            <a:endParaRPr lang="de-CH" altLang="de-DE" sz="1100" b="1" dirty="0"/>
          </a:p>
        </p:txBody>
      </p:sp>
      <p:sp>
        <p:nvSpPr>
          <p:cNvPr id="7180" name="Oval 30"/>
          <p:cNvSpPr>
            <a:spLocks noChangeArrowheads="1"/>
          </p:cNvSpPr>
          <p:nvPr/>
        </p:nvSpPr>
        <p:spPr bwMode="auto">
          <a:xfrm>
            <a:off x="6788150" y="1922463"/>
            <a:ext cx="1371600" cy="8382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/>
              <a:t>Reporting</a:t>
            </a:r>
            <a:br>
              <a:rPr lang="de-CH" altLang="de-DE" sz="1600" b="1"/>
            </a:br>
            <a:r>
              <a:rPr lang="de-CH" altLang="de-DE" sz="1200" b="1"/>
              <a:t>Business Objects</a:t>
            </a:r>
          </a:p>
        </p:txBody>
      </p:sp>
      <p:sp>
        <p:nvSpPr>
          <p:cNvPr id="7182" name="Line 32"/>
          <p:cNvSpPr>
            <a:spLocks noChangeShapeType="1"/>
          </p:cNvSpPr>
          <p:nvPr/>
        </p:nvSpPr>
        <p:spPr bwMode="auto">
          <a:xfrm>
            <a:off x="2613025" y="2106613"/>
            <a:ext cx="685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3" name="Line 33"/>
          <p:cNvSpPr>
            <a:spLocks noChangeShapeType="1"/>
          </p:cNvSpPr>
          <p:nvPr/>
        </p:nvSpPr>
        <p:spPr bwMode="auto">
          <a:xfrm flipH="1">
            <a:off x="2444750" y="2930525"/>
            <a:ext cx="654050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4" name="Line 34"/>
          <p:cNvSpPr>
            <a:spLocks noChangeShapeType="1"/>
          </p:cNvSpPr>
          <p:nvPr/>
        </p:nvSpPr>
        <p:spPr bwMode="auto">
          <a:xfrm flipV="1">
            <a:off x="5921375" y="2411413"/>
            <a:ext cx="8667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5" name="Line 35"/>
          <p:cNvSpPr>
            <a:spLocks noChangeShapeType="1"/>
          </p:cNvSpPr>
          <p:nvPr/>
        </p:nvSpPr>
        <p:spPr bwMode="auto">
          <a:xfrm>
            <a:off x="5588000" y="3136900"/>
            <a:ext cx="835025" cy="117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6" name="Line 36"/>
          <p:cNvSpPr>
            <a:spLocks noChangeShapeType="1"/>
          </p:cNvSpPr>
          <p:nvPr/>
        </p:nvSpPr>
        <p:spPr bwMode="auto">
          <a:xfrm flipH="1">
            <a:off x="5849938" y="5127625"/>
            <a:ext cx="449262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4115" name="Oval 37"/>
          <p:cNvSpPr>
            <a:spLocks noChangeArrowheads="1"/>
          </p:cNvSpPr>
          <p:nvPr/>
        </p:nvSpPr>
        <p:spPr bwMode="auto">
          <a:xfrm>
            <a:off x="5086350" y="1360488"/>
            <a:ext cx="1276350" cy="579437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defRPr/>
            </a:pPr>
            <a:r>
              <a:rPr lang="de-CH" sz="1600" b="1" dirty="0" smtClean="0">
                <a:latin typeface="+mn-lt"/>
              </a:rPr>
              <a:t>Swift</a:t>
            </a:r>
          </a:p>
          <a:p>
            <a:pPr marL="342900" indent="-342900" algn="ctr" eaLnBrk="1" hangingPunct="1">
              <a:lnSpc>
                <a:spcPct val="80000"/>
              </a:lnSpc>
              <a:defRPr/>
            </a:pPr>
            <a:r>
              <a:rPr lang="de-CH" sz="1200" b="1" dirty="0" smtClean="0">
                <a:latin typeface="+mn-lt"/>
              </a:rPr>
              <a:t>(</a:t>
            </a:r>
            <a:r>
              <a:rPr lang="de-CH" sz="1200" b="1" dirty="0" err="1" smtClean="0">
                <a:latin typeface="+mn-lt"/>
              </a:rPr>
              <a:t>Finastra</a:t>
            </a:r>
            <a:r>
              <a:rPr lang="de-CH" sz="1200" b="1" dirty="0" smtClean="0">
                <a:latin typeface="+mn-lt"/>
              </a:rPr>
              <a:t>)</a:t>
            </a:r>
            <a:endParaRPr lang="de-CH" sz="1200" b="1" dirty="0">
              <a:latin typeface="+mn-lt"/>
            </a:endParaRPr>
          </a:p>
        </p:txBody>
      </p:sp>
      <p:sp>
        <p:nvSpPr>
          <p:cNvPr id="7188" name="Line 38"/>
          <p:cNvSpPr>
            <a:spLocks noChangeShapeType="1"/>
          </p:cNvSpPr>
          <p:nvPr/>
        </p:nvSpPr>
        <p:spPr bwMode="auto">
          <a:xfrm flipV="1">
            <a:off x="5278438" y="1941513"/>
            <a:ext cx="4175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9" name="Oval 31"/>
          <p:cNvSpPr>
            <a:spLocks noChangeArrowheads="1"/>
          </p:cNvSpPr>
          <p:nvPr/>
        </p:nvSpPr>
        <p:spPr bwMode="auto">
          <a:xfrm>
            <a:off x="4811713" y="5319713"/>
            <a:ext cx="1371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/>
              <a:t>SAP</a:t>
            </a:r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3101975" y="4530725"/>
            <a:ext cx="1230313" cy="917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CH" sz="1600" b="1" dirty="0" smtClean="0">
                <a:latin typeface="Arial" charset="0"/>
              </a:rPr>
              <a:t>SAP </a:t>
            </a:r>
          </a:p>
          <a:p>
            <a:pPr algn="ctr" eaLnBrk="1" hangingPunct="1">
              <a:defRPr/>
            </a:pPr>
            <a:r>
              <a:rPr lang="de-CH" sz="1600" b="1" dirty="0" err="1" smtClean="0">
                <a:latin typeface="Arial" charset="0"/>
              </a:rPr>
              <a:t>Liquidity</a:t>
            </a:r>
            <a:endParaRPr lang="de-CH" sz="1600" b="1" dirty="0" smtClean="0">
              <a:latin typeface="Arial" charset="0"/>
            </a:endParaRPr>
          </a:p>
          <a:p>
            <a:pPr algn="ctr" eaLnBrk="1" hangingPunct="1">
              <a:defRPr/>
            </a:pPr>
            <a:r>
              <a:rPr lang="de-CH" sz="1600" b="1" dirty="0" smtClean="0">
                <a:latin typeface="Arial" charset="0"/>
              </a:rPr>
              <a:t> </a:t>
            </a:r>
            <a:r>
              <a:rPr lang="de-CH" sz="1600" b="1" dirty="0" err="1" smtClean="0">
                <a:latin typeface="Arial" charset="0"/>
              </a:rPr>
              <a:t>Planner</a:t>
            </a:r>
            <a:endParaRPr lang="de-CH" sz="1200" b="1" dirty="0">
              <a:latin typeface="Arial" charset="0"/>
            </a:endParaRPr>
          </a:p>
        </p:txBody>
      </p:sp>
      <p:pic>
        <p:nvPicPr>
          <p:cNvPr id="7193" name="Imag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451475"/>
            <a:ext cx="9493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Line 33"/>
          <p:cNvSpPr>
            <a:spLocks noChangeShapeType="1"/>
          </p:cNvSpPr>
          <p:nvPr/>
        </p:nvSpPr>
        <p:spPr bwMode="auto">
          <a:xfrm flipH="1">
            <a:off x="3687763" y="3249613"/>
            <a:ext cx="400050" cy="127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771775" y="11160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 smtClean="0"/>
              <a:t>SIX CO:RE</a:t>
            </a:r>
            <a:endParaRPr lang="de-CH" altLang="de-DE" sz="1600" b="1" dirty="0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602831" y="1770063"/>
            <a:ext cx="461169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29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Current</a:t>
            </a:r>
            <a:r>
              <a:rPr lang="de-CH" dirty="0"/>
              <a:t> </a:t>
            </a:r>
            <a:r>
              <a:rPr lang="de-CH" dirty="0" err="1"/>
              <a:t>challenge</a:t>
            </a:r>
            <a:r>
              <a:rPr lang="de-CH" dirty="0"/>
              <a:t>: Covid-19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8" y="1312863"/>
            <a:ext cx="7161127" cy="46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9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 smtClean="0"/>
              <a:t>challenge</a:t>
            </a:r>
            <a:r>
              <a:rPr lang="de-CH" dirty="0" smtClean="0"/>
              <a:t>: Covid-19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the beginning of 2020: very high and further increasing liquidity level since the introduction of negative interest rates in 2015</a:t>
            </a:r>
            <a:endParaRPr lang="de-CH" dirty="0"/>
          </a:p>
          <a:p>
            <a:r>
              <a:rPr lang="de-CH" dirty="0" err="1" smtClean="0"/>
              <a:t>Starting</a:t>
            </a:r>
            <a:r>
              <a:rPr lang="de-CH" dirty="0" smtClean="0"/>
              <a:t> in 2020: </a:t>
            </a:r>
            <a:r>
              <a:rPr lang="en-US" dirty="0"/>
              <a:t>Comprehensive measures to cushion the impact of the corona crisis on the </a:t>
            </a:r>
            <a:r>
              <a:rPr lang="en-US" dirty="0" smtClean="0"/>
              <a:t>economy </a:t>
            </a:r>
            <a:r>
              <a:rPr lang="en-US" dirty="0">
                <a:sym typeface="Wingdings" panose="05000000000000000000" pitchFamily="2" charset="2"/>
              </a:rPr>
              <a:t> high liquidity requirements</a:t>
            </a:r>
            <a:endParaRPr lang="de-CH" dirty="0" smtClean="0"/>
          </a:p>
          <a:p>
            <a:r>
              <a:rPr lang="en-US" dirty="0"/>
              <a:t>High liquidity buffer helps to finance economic </a:t>
            </a:r>
            <a:r>
              <a:rPr lang="en-US" dirty="0" smtClean="0"/>
              <a:t>measures</a:t>
            </a:r>
          </a:p>
          <a:p>
            <a:r>
              <a:rPr lang="en-US" dirty="0" smtClean="0"/>
              <a:t>Timely adjustment </a:t>
            </a:r>
            <a:r>
              <a:rPr lang="en-US" dirty="0"/>
              <a:t>of liquidity </a:t>
            </a:r>
            <a:r>
              <a:rPr lang="en-US" dirty="0" smtClean="0"/>
              <a:t>planning necessary: Need </a:t>
            </a:r>
            <a:r>
              <a:rPr lang="en-US" dirty="0"/>
              <a:t>for additional </a:t>
            </a:r>
            <a:r>
              <a:rPr lang="en-US" dirty="0" smtClean="0"/>
              <a:t>debt is satisfied by additional T-Bills</a:t>
            </a:r>
          </a:p>
          <a:p>
            <a:r>
              <a:rPr lang="en-US" dirty="0"/>
              <a:t>Key </a:t>
            </a:r>
            <a:r>
              <a:rPr lang="en-US" dirty="0" smtClean="0"/>
              <a:t>requirement: Early </a:t>
            </a:r>
            <a:r>
              <a:rPr lang="en-US" dirty="0"/>
              <a:t>and transparent information of the markets on </a:t>
            </a:r>
            <a:r>
              <a:rPr lang="en-US" dirty="0" smtClean="0"/>
              <a:t>additional financing needs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175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16" y="1169387"/>
            <a:ext cx="8038278" cy="48505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>Federal </a:t>
            </a:r>
            <a:r>
              <a:rPr lang="de-CH" sz="2800" dirty="0" err="1" smtClean="0"/>
              <a:t>Finance</a:t>
            </a:r>
            <a:r>
              <a:rPr lang="de-CH" sz="2800" dirty="0" smtClean="0"/>
              <a:t> Administration</a:t>
            </a:r>
            <a:endParaRPr lang="de-CH" sz="280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de-CH" smtClean="0"/>
              <a:t>PEMPAL-Network, 24 June 2020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 bwMode="auto">
          <a:xfrm>
            <a:off x="5574322" y="2934539"/>
            <a:ext cx="1433146" cy="2666164"/>
          </a:xfrm>
          <a:prstGeom prst="rect">
            <a:avLst/>
          </a:prstGeom>
          <a:noFill/>
          <a:ln w="34925" cap="flat" cmpd="sng" algn="ctr">
            <a:solidFill>
              <a:srgbClr val="ED18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5626997" y="3490546"/>
            <a:ext cx="1327719" cy="79130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323850"/>
            <a:ext cx="7372350" cy="657225"/>
          </a:xfrm>
          <a:noFill/>
          <a:ln/>
        </p:spPr>
        <p:txBody>
          <a:bodyPr/>
          <a:lstStyle/>
          <a:p>
            <a:r>
              <a:rPr lang="en-US" sz="2800" dirty="0" smtClean="0"/>
              <a:t>Federal Finance Administration</a:t>
            </a:r>
            <a:endParaRPr lang="en-US" sz="200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313" y="1345315"/>
            <a:ext cx="7115175" cy="4513263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/>
              <a:t>provides an overview of the federal government’s finances and </a:t>
            </a:r>
            <a:r>
              <a:rPr lang="en-GB" sz="1900" dirty="0" smtClean="0"/>
              <a:t>ensures its financial stability in the long rung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 smtClean="0"/>
              <a:t>development </a:t>
            </a:r>
            <a:r>
              <a:rPr lang="en-GB" sz="1900" dirty="0"/>
              <a:t>of </a:t>
            </a:r>
            <a:r>
              <a:rPr lang="en-GB" sz="1900" dirty="0" smtClean="0"/>
              <a:t>fiscal </a:t>
            </a:r>
            <a:r>
              <a:rPr lang="en-GB" sz="1900" dirty="0"/>
              <a:t>policy concepts (e.g. </a:t>
            </a:r>
            <a:r>
              <a:rPr lang="en-GB" sz="1900" dirty="0" smtClean="0"/>
              <a:t>fiscal rule “debt brake”)</a:t>
            </a:r>
            <a:endParaRPr lang="en-GB" sz="19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 smtClean="0"/>
              <a:t>responsible for budgeting, financial planning and accounting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 smtClean="0"/>
              <a:t>evaluation of projects of all departments involving expenditures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/>
              <a:t>a</a:t>
            </a:r>
            <a:r>
              <a:rPr lang="en-GB" sz="1900" dirty="0" smtClean="0"/>
              <a:t>dministers national fiscal equalisation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 smtClean="0">
                <a:solidFill>
                  <a:srgbClr val="333399"/>
                </a:solidFill>
              </a:rPr>
              <a:t>ensures permanent solvency of the confederation, is responsible for raising funds and investing on money and capital markets, guarantees its privileged position in the markets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 smtClean="0"/>
              <a:t>supervises </a:t>
            </a:r>
            <a:r>
              <a:rPr lang="en-GB" sz="1900" dirty="0" err="1" smtClean="0"/>
              <a:t>Swissmint</a:t>
            </a:r>
            <a:r>
              <a:rPr lang="en-GB" sz="1900" dirty="0" smtClean="0"/>
              <a:t> (Swiss coin production) and the Central Compensation Office for Old Age and Survivors’ insurance</a:t>
            </a:r>
            <a:endParaRPr lang="en-GB" sz="19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endParaRPr lang="en-GB" sz="1900" dirty="0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079292" y="5209080"/>
            <a:ext cx="7682459" cy="384721"/>
            <a:chOff x="1079292" y="5209080"/>
            <a:chExt cx="7682459" cy="384721"/>
          </a:xfrm>
        </p:grpSpPr>
        <p:sp>
          <p:nvSpPr>
            <p:cNvPr id="9" name="Pfeil nach rechts 8"/>
            <p:cNvSpPr/>
            <p:nvPr/>
          </p:nvSpPr>
          <p:spPr bwMode="auto">
            <a:xfrm>
              <a:off x="1079292" y="5321508"/>
              <a:ext cx="262328" cy="187376"/>
            </a:xfrm>
            <a:prstGeom prst="rightArrow">
              <a:avLst/>
            </a:prstGeom>
            <a:solidFill>
              <a:schemeClr val="accent2"/>
            </a:solidFill>
            <a:ln w="9525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319134" y="5209080"/>
              <a:ext cx="744261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0" dirty="0" smtClean="0">
                  <a:latin typeface="+mj-lt"/>
                </a:rPr>
                <a:t>ensures effective and efficient use of financial resources</a:t>
              </a:r>
              <a:endParaRPr lang="en-GB" sz="1900" dirty="0">
                <a:latin typeface="+mj-lt"/>
              </a:endParaRPr>
            </a:p>
          </p:txBody>
        </p:sp>
      </p:grp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07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6875462" cy="657225"/>
          </a:xfrm>
          <a:noFill/>
          <a:ln/>
        </p:spPr>
        <p:txBody>
          <a:bodyPr/>
          <a:lstStyle/>
          <a:p>
            <a:pPr marL="609600" indent="-609600"/>
            <a:r>
              <a:rPr lang="en-US" sz="2800"/>
              <a:t>Federal Treasury – main responsibilities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1274763"/>
            <a:ext cx="7472363" cy="3705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Money market and capital market funding, cash and </a:t>
            </a:r>
            <a:r>
              <a:rPr lang="en-GB" dirty="0" err="1"/>
              <a:t>fx</a:t>
            </a:r>
            <a:r>
              <a:rPr lang="en-GB" dirty="0"/>
              <a:t> management</a:t>
            </a:r>
          </a:p>
          <a:p>
            <a:pPr>
              <a:lnSpc>
                <a:spcPct val="90000"/>
              </a:lnSpc>
            </a:pPr>
            <a:r>
              <a:rPr lang="en-GB" dirty="0"/>
              <a:t>Back office functions (transaction compliance, settlement, financial control)</a:t>
            </a:r>
          </a:p>
          <a:p>
            <a:pPr>
              <a:lnSpc>
                <a:spcPct val="90000"/>
              </a:lnSpc>
            </a:pPr>
            <a:r>
              <a:rPr lang="en-GB" dirty="0"/>
              <a:t>Risk control functions (market risk and counterparty credit risk management)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Management of tradable equity </a:t>
            </a:r>
            <a:r>
              <a:rPr lang="en-GB" dirty="0" smtClean="0"/>
              <a:t>participations, </a:t>
            </a:r>
            <a:r>
              <a:rPr lang="en-GB" dirty="0"/>
              <a:t>in accordance with the law</a:t>
            </a:r>
          </a:p>
          <a:p>
            <a:pPr>
              <a:lnSpc>
                <a:spcPct val="90000"/>
              </a:lnSpc>
            </a:pPr>
            <a:r>
              <a:rPr lang="en-GB" dirty="0"/>
              <a:t>Centralized government receivables recovery management</a:t>
            </a:r>
          </a:p>
          <a:p>
            <a:pPr>
              <a:lnSpc>
                <a:spcPct val="90000"/>
              </a:lnSpc>
            </a:pPr>
            <a:r>
              <a:rPr lang="en-GB" dirty="0"/>
              <a:t>Management of savings deposits from federal employees</a:t>
            </a:r>
            <a:endParaRPr lang="de-CH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91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Legal  framework</a:t>
            </a:r>
            <a:br>
              <a:rPr lang="en-GB" dirty="0" smtClean="0"/>
            </a:br>
            <a:r>
              <a:rPr lang="en-GB" sz="2000" dirty="0" smtClean="0"/>
              <a:t>Financial Budget Act (Art. 60-62)  </a:t>
            </a:r>
            <a:br>
              <a:rPr lang="en-GB" sz="2000" dirty="0" smtClean="0"/>
            </a:br>
            <a:r>
              <a:rPr lang="en-GB" sz="2000" dirty="0" smtClean="0"/>
              <a:t>Financial Budget Ordinance (Art. 70-74)</a:t>
            </a:r>
            <a:endParaRPr lang="en-GB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844" y="1866872"/>
            <a:ext cx="7979868" cy="406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</a:rPr>
              <a:t>The FFA manages the </a:t>
            </a:r>
            <a:r>
              <a:rPr lang="en-US" sz="2000" kern="0" dirty="0" smtClean="0">
                <a:solidFill>
                  <a:srgbClr val="333399"/>
                </a:solidFill>
                <a:latin typeface="+mn-lt"/>
              </a:rPr>
              <a:t>central treasury</a:t>
            </a:r>
            <a:r>
              <a:rPr lang="en-US" sz="2000" kern="0" dirty="0" smtClean="0">
                <a:latin typeface="+mn-lt"/>
              </a:rPr>
              <a:t> operations of the Confederation and its affiliated institutions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</a:rPr>
              <a:t>The Federal Treasury is responsible for ensuring the ability to </a:t>
            </a:r>
            <a:r>
              <a:rPr lang="en-US" sz="2000" kern="0" dirty="0" smtClean="0">
                <a:solidFill>
                  <a:srgbClr val="333399"/>
                </a:solidFill>
                <a:latin typeface="+mn-lt"/>
              </a:rPr>
              <a:t>fulfill their payment obligations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noProof="0" dirty="0" smtClean="0">
                <a:latin typeface="+mn-lt"/>
              </a:rPr>
              <a:t>is allowed raising funds on </a:t>
            </a:r>
            <a:r>
              <a:rPr lang="en-GB" sz="2000" kern="0" noProof="0" dirty="0" smtClean="0">
                <a:solidFill>
                  <a:srgbClr val="333399"/>
                </a:solidFill>
                <a:latin typeface="+mn-lt"/>
              </a:rPr>
              <a:t>money and capital markets</a:t>
            </a:r>
            <a:r>
              <a:rPr lang="en-GB" sz="2000" kern="0" dirty="0" smtClean="0">
                <a:latin typeface="+mn-lt"/>
              </a:rPr>
              <a:t>. The Federal Treasury </a:t>
            </a:r>
            <a:r>
              <a:rPr lang="en-GB" sz="2000" kern="0" noProof="0" dirty="0" smtClean="0">
                <a:latin typeface="+mn-lt"/>
              </a:rPr>
              <a:t>ensures a permanent, cost-effective access to the money and capital markets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noProof="0" dirty="0" smtClean="0">
                <a:solidFill>
                  <a:srgbClr val="333399"/>
                </a:solidFill>
                <a:latin typeface="+mn-lt"/>
              </a:rPr>
              <a:t>reports on</a:t>
            </a:r>
            <a:r>
              <a:rPr lang="en-GB" sz="2000" kern="0" dirty="0" smtClean="0">
                <a:solidFill>
                  <a:srgbClr val="333399"/>
                </a:solidFill>
                <a:latin typeface="+mn-lt"/>
              </a:rPr>
              <a:t> its activities</a:t>
            </a:r>
            <a:r>
              <a:rPr lang="en-GB" sz="2000" kern="0" dirty="0" smtClean="0">
                <a:latin typeface="+mn-lt"/>
              </a:rPr>
              <a:t> on a yearly basis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 smtClean="0">
                <a:latin typeface="+mn-lt"/>
              </a:rPr>
              <a:t>invests temporary excess funds based on the criteria </a:t>
            </a:r>
            <a:r>
              <a:rPr lang="en-GB" sz="2000" kern="0" dirty="0" smtClean="0">
                <a:solidFill>
                  <a:srgbClr val="333399"/>
                </a:solidFill>
                <a:latin typeface="+mn-lt"/>
              </a:rPr>
              <a:t>security</a:t>
            </a:r>
            <a:r>
              <a:rPr lang="en-GB" sz="2000" kern="0" dirty="0" smtClean="0">
                <a:latin typeface="+mn-lt"/>
              </a:rPr>
              <a:t> and </a:t>
            </a:r>
            <a:r>
              <a:rPr lang="en-GB" sz="2000" kern="0" dirty="0">
                <a:solidFill>
                  <a:srgbClr val="333399"/>
                </a:solidFill>
                <a:latin typeface="+mn-lt"/>
              </a:rPr>
              <a:t>market equivalent rate of </a:t>
            </a:r>
            <a:r>
              <a:rPr lang="en-GB" sz="2000" kern="0" dirty="0" smtClean="0">
                <a:solidFill>
                  <a:srgbClr val="333399"/>
                </a:solidFill>
                <a:latin typeface="+mn-lt"/>
              </a:rPr>
              <a:t>return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 smtClean="0">
                <a:latin typeface="+mn-lt"/>
              </a:rPr>
              <a:t>only invests in </a:t>
            </a:r>
            <a:r>
              <a:rPr lang="en-GB" sz="2000" kern="0" dirty="0" smtClean="0">
                <a:solidFill>
                  <a:srgbClr val="333399"/>
                </a:solidFill>
                <a:latin typeface="+mn-lt"/>
              </a:rPr>
              <a:t>term deposits or fixed income securities</a:t>
            </a:r>
            <a:r>
              <a:rPr lang="en-GB" sz="2000" kern="0" dirty="0" smtClean="0">
                <a:latin typeface="+mn-lt"/>
              </a:rPr>
              <a:t>, no other asset classes allowed</a:t>
            </a:r>
          </a:p>
        </p:txBody>
      </p:sp>
    </p:spTree>
    <p:extLst>
      <p:ext uri="{BB962C8B-B14F-4D97-AF65-F5344CB8AC3E}">
        <p14:creationId xmlns:p14="http://schemas.microsoft.com/office/powerpoint/2010/main" val="38912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Legal  framework (cont.)</a:t>
            </a:r>
            <a:br>
              <a:rPr lang="en-GB" dirty="0" smtClean="0"/>
            </a:br>
            <a:r>
              <a:rPr lang="en-GB" sz="2000" dirty="0" smtClean="0"/>
              <a:t>Financial Budget Act (Art. 60-62)  </a:t>
            </a:r>
            <a:br>
              <a:rPr lang="en-GB" sz="2000" dirty="0" smtClean="0"/>
            </a:br>
            <a:r>
              <a:rPr lang="en-GB" sz="2000" dirty="0" smtClean="0"/>
              <a:t>Financial Budget Ordinance (Art. 70-74)</a:t>
            </a:r>
            <a:endParaRPr lang="en-GB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844" y="1874371"/>
            <a:ext cx="7979868" cy="398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 smtClean="0">
                <a:latin typeface="+mn-lt"/>
              </a:rPr>
              <a:t>accepts </a:t>
            </a:r>
            <a:r>
              <a:rPr lang="en-GB" sz="2000" kern="0" dirty="0" smtClean="0">
                <a:solidFill>
                  <a:srgbClr val="333399"/>
                </a:solidFill>
                <a:latin typeface="+mn-lt"/>
              </a:rPr>
              <a:t>cash deposits </a:t>
            </a:r>
            <a:r>
              <a:rPr lang="en-GB" sz="2000" kern="0" dirty="0" smtClean="0">
                <a:latin typeface="+mn-lt"/>
              </a:rPr>
              <a:t>from decentralised units and affiliated institutions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 smtClean="0">
                <a:latin typeface="+mn-lt"/>
              </a:rPr>
              <a:t>is allowed to </a:t>
            </a:r>
            <a:r>
              <a:rPr lang="en-GB" sz="2000" kern="0" dirty="0" smtClean="0">
                <a:solidFill>
                  <a:srgbClr val="333399"/>
                </a:solidFill>
                <a:latin typeface="+mn-lt"/>
              </a:rPr>
              <a:t>grant loans</a:t>
            </a:r>
            <a:r>
              <a:rPr lang="en-GB" sz="2000" kern="0" dirty="0" smtClean="0">
                <a:latin typeface="+mn-lt"/>
              </a:rPr>
              <a:t> to affiliated institutions (e.g. railway)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>
                <a:latin typeface="+mn-lt"/>
              </a:rPr>
              <a:t>p</a:t>
            </a:r>
            <a:r>
              <a:rPr lang="en-GB" sz="2000" kern="0" dirty="0" smtClean="0">
                <a:latin typeface="+mn-lt"/>
              </a:rPr>
              <a:t>urchases </a:t>
            </a:r>
            <a:r>
              <a:rPr lang="en-GB" sz="2000" kern="0" dirty="0" smtClean="0">
                <a:solidFill>
                  <a:srgbClr val="333399"/>
                </a:solidFill>
                <a:latin typeface="+mn-lt"/>
              </a:rPr>
              <a:t>foreign currency</a:t>
            </a:r>
            <a:r>
              <a:rPr lang="en-GB" sz="2000" kern="0" dirty="0" smtClean="0">
                <a:latin typeface="+mn-lt"/>
              </a:rPr>
              <a:t> and provides it to the administrative units at the budgeted FX rate, thereby respecting expenditure ceilings defined in CHF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>
                <a:latin typeface="+mn-lt"/>
              </a:rPr>
              <a:t>m</a:t>
            </a:r>
            <a:r>
              <a:rPr lang="en-GB" sz="2000" kern="0" dirty="0" smtClean="0">
                <a:latin typeface="+mn-lt"/>
              </a:rPr>
              <a:t>anages </a:t>
            </a:r>
            <a:r>
              <a:rPr lang="en-GB" sz="2000" kern="0" dirty="0">
                <a:solidFill>
                  <a:srgbClr val="333399"/>
                </a:solidFill>
                <a:latin typeface="+mn-lt"/>
              </a:rPr>
              <a:t>saving deposits </a:t>
            </a:r>
            <a:r>
              <a:rPr lang="en-GB" sz="2000" kern="0" dirty="0" smtClean="0">
                <a:latin typeface="+mn-lt"/>
              </a:rPr>
              <a:t>from federal employees</a:t>
            </a:r>
            <a:endParaRPr lang="en-GB" sz="2000" kern="0" dirty="0" smtClean="0">
              <a:solidFill>
                <a:srgbClr val="3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2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7607170" cy="989013"/>
          </a:xfrm>
          <a:noFill/>
        </p:spPr>
        <p:txBody>
          <a:bodyPr/>
          <a:lstStyle/>
          <a:p>
            <a:r>
              <a:rPr lang="en-GB" dirty="0" smtClean="0"/>
              <a:t>Institutional framework and governance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7280" y="1375620"/>
            <a:ext cx="4420800" cy="25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26630" y="3968024"/>
            <a:ext cx="7337685" cy="215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b="1" dirty="0">
                <a:latin typeface="+mn-lt"/>
              </a:rPr>
              <a:t>Front Office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responsible for cash management, funding and FX management in accordance with ALCO – guidelines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b="1" dirty="0">
                <a:latin typeface="+mn-lt"/>
              </a:rPr>
              <a:t>Back Office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verifies and formally approves the transactions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responsible for transaction settlement (cash flows)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47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_EFV_e_ohne Balken">
  <a:themeElements>
    <a:clrScheme name="Folien_Version_ EFV_d_ohne Balk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_Version_ EFV_d_ohne Balk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Folien_Version_ EFV_d_ohne Balk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Folien_EFV_e_ohne Balken</Template>
  <TotalTime>0</TotalTime>
  <Words>2142</Words>
  <Application>Microsoft Office PowerPoint</Application>
  <PresentationFormat>Bildschirmpräsentation (4:3)</PresentationFormat>
  <Paragraphs>279</Paragraphs>
  <Slides>34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Symbol</vt:lpstr>
      <vt:lpstr>Times</vt:lpstr>
      <vt:lpstr>Times New Roman</vt:lpstr>
      <vt:lpstr>Wingdings</vt:lpstr>
      <vt:lpstr>Folien_EFV_e_ohne Balken</vt:lpstr>
      <vt:lpstr> Federal Treasury  PEMPAL-Network   </vt:lpstr>
      <vt:lpstr>Content</vt:lpstr>
      <vt:lpstr>Federal Department of Finance  Ministry of Finance</vt:lpstr>
      <vt:lpstr>Federal Finance Administration</vt:lpstr>
      <vt:lpstr>Federal Finance Administration</vt:lpstr>
      <vt:lpstr>Federal Treasury – main responsibilities</vt:lpstr>
      <vt:lpstr>Legal  framework Financial Budget Act (Art. 60-62)   Financial Budget Ordinance (Art. 70-74)</vt:lpstr>
      <vt:lpstr>Legal  framework (cont.) Financial Budget Act (Art. 60-62)   Financial Budget Ordinance (Art. 70-74)</vt:lpstr>
      <vt:lpstr>Institutional framework and governance</vt:lpstr>
      <vt:lpstr>Institutional framework and governance</vt:lpstr>
      <vt:lpstr>Asset and Liability Management Committee (ALCO)</vt:lpstr>
      <vt:lpstr>Asset and Liability Management Committee (ALCO)</vt:lpstr>
      <vt:lpstr>Cooperation with the Swiss National Bank</vt:lpstr>
      <vt:lpstr>Content</vt:lpstr>
      <vt:lpstr>Principles of liquidity management</vt:lpstr>
      <vt:lpstr>PowerPoint-Präsentation</vt:lpstr>
      <vt:lpstr>PowerPoint-Präsentation</vt:lpstr>
      <vt:lpstr>Cash Pooling</vt:lpstr>
      <vt:lpstr>Daily report on liquidity</vt:lpstr>
      <vt:lpstr>Content</vt:lpstr>
      <vt:lpstr>Budgeting Process</vt:lpstr>
      <vt:lpstr>Role of the Federal Treasury</vt:lpstr>
      <vt:lpstr>The Treasury-Plan </vt:lpstr>
      <vt:lpstr>Overview of the Treasury’s “balance sheet” and its budgetary impact</vt:lpstr>
      <vt:lpstr>Content</vt:lpstr>
      <vt:lpstr>Annual reporting</vt:lpstr>
      <vt:lpstr>Annual issuance calender</vt:lpstr>
      <vt:lpstr>Announcements and auction results</vt:lpstr>
      <vt:lpstr>Transparency in presentations, media enquiries, OECD etc.</vt:lpstr>
      <vt:lpstr>PowerPoint-Präsentation</vt:lpstr>
      <vt:lpstr>Additional slides / Appendix</vt:lpstr>
      <vt:lpstr>IT-Systems</vt:lpstr>
      <vt:lpstr>Current challenge: Covid-19 </vt:lpstr>
      <vt:lpstr>Current challenge: Covid-19 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U80787046</dc:creator>
  <cp:lastModifiedBy>Martinez Adrian EFV</cp:lastModifiedBy>
  <cp:revision>183</cp:revision>
  <cp:lastPrinted>2003-11-14T16:51:38Z</cp:lastPrinted>
  <dcterms:created xsi:type="dcterms:W3CDTF">2013-06-11T11:46:29Z</dcterms:created>
  <dcterms:modified xsi:type="dcterms:W3CDTF">2020-06-10T14:53:43Z</dcterms:modified>
</cp:coreProperties>
</file>